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D4D1CB1A.xml" ContentType="application/vnd.ms-powerpoint.comments+xml"/>
  <Override PartName="/ppt/notesSlides/notesSlide3.xml" ContentType="application/vnd.openxmlformats-officedocument.presentationml.notesSlide+xml"/>
  <Override PartName="/ppt/comments/modernComment_11D_DCD2C9AD.xml" ContentType="application/vnd.ms-powerpoint.comments+xml"/>
  <Override PartName="/ppt/notesSlides/notesSlide4.xml" ContentType="application/vnd.openxmlformats-officedocument.presentationml.notesSlide+xml"/>
  <Override PartName="/ppt/comments/modernComment_11F_BAC077F9.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0_BC73D84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78" r:id="rId6"/>
    <p:sldId id="257" r:id="rId7"/>
    <p:sldId id="285" r:id="rId8"/>
    <p:sldId id="287" r:id="rId9"/>
    <p:sldId id="272" r:id="rId10"/>
    <p:sldId id="290" r:id="rId11"/>
    <p:sldId id="292" r:id="rId12"/>
    <p:sldId id="297" r:id="rId13"/>
    <p:sldId id="298" r:id="rId14"/>
    <p:sldId id="268" r:id="rId15"/>
    <p:sldId id="291" r:id="rId16"/>
    <p:sldId id="296" r:id="rId17"/>
    <p:sldId id="299" r:id="rId18"/>
    <p:sldId id="269" r:id="rId19"/>
    <p:sldId id="293" r:id="rId20"/>
    <p:sldId id="270" r:id="rId21"/>
    <p:sldId id="295" r:id="rId22"/>
    <p:sldId id="274" r:id="rId23"/>
    <p:sldId id="294" r:id="rId24"/>
    <p:sldId id="275" r:id="rId25"/>
    <p:sldId id="271"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BE248-45E6-A741-71C2-07795F578DAC}" name="Martin, Marlene" initials="MM" userId="S::marlene.martin@ucsf.edu::ba5dac40-d04f-455d-9e4d-643396bc8638" providerId="AD"/>
  <p188:author id="{02619E4D-DA60-2C5F-E692-003C8804D249}" name="Marlene Martin" initials="MM" userId="022739917b984e58" providerId="Windows Live"/>
  <p188:author id="{EA04D259-554A-35C8-E4F2-02E219E4379E}" name="Rodriguez, Madison" initials="RM" userId="S::Madison.Rodriguez@ucsf.edu::d9c9c566-957c-42c9-a1e9-f7d520721d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5" autoAdjust="0"/>
    <p:restoredTop sz="53670" autoAdjust="0"/>
  </p:normalViewPr>
  <p:slideViewPr>
    <p:cSldViewPr snapToGrid="0">
      <p:cViewPr varScale="1">
        <p:scale>
          <a:sx n="38" d="100"/>
          <a:sy n="38" d="100"/>
        </p:scale>
        <p:origin x="1140"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omments/modernComment_101_D4D1CB1A.xml><?xml version="1.0" encoding="utf-8"?>
<p188:cmLst xmlns:a="http://schemas.openxmlformats.org/drawingml/2006/main" xmlns:r="http://schemas.openxmlformats.org/officeDocument/2006/relationships" xmlns:p188="http://schemas.microsoft.com/office/powerpoint/2018/8/main">
  <p188:cm id="{126A58E3-9D47-E646-9CAA-52F26206BC53}" authorId="{02619E4D-DA60-2C5F-E692-003C8804D249}" created="2023-10-20T04:03:10.500">
    <ac:deMkLst xmlns:ac="http://schemas.microsoft.com/office/drawing/2013/main/command">
      <pc:docMk xmlns:pc="http://schemas.microsoft.com/office/powerpoint/2013/main/command"/>
      <pc:sldMk xmlns:pc="http://schemas.microsoft.com/office/powerpoint/2013/main/command" cId="3570518810" sldId="257"/>
      <ac:spMk id="3" creationId="{D2587692-8C9B-3129-652B-C808AB341EE5}"/>
    </ac:deMkLst>
    <p188:txBody>
      <a:bodyPr/>
      <a:lstStyle/>
      <a:p>
        <a:r>
          <a:rPr lang="en-US"/>
          <a:t>Need a point on novelty/why this study was done to transition to the next slide</a:t>
        </a:r>
      </a:p>
    </p188:txBody>
  </p188:cm>
</p188:cmLst>
</file>

<file path=ppt/comments/modernComment_11D_DCD2C9AD.xml><?xml version="1.0" encoding="utf-8"?>
<p188:cmLst xmlns:a="http://schemas.openxmlformats.org/drawingml/2006/main" xmlns:r="http://schemas.openxmlformats.org/officeDocument/2006/relationships" xmlns:p188="http://schemas.microsoft.com/office/powerpoint/2018/8/main">
  <p188:cm id="{0B609F04-1F2D-4F1A-97DB-27177ABA676E}" authorId="{EA04D259-554A-35C8-E4F2-02E219E4379E}" created="2023-10-25T19:21:45.094">
    <ac:txMkLst xmlns:ac="http://schemas.microsoft.com/office/drawing/2013/main/command">
      <pc:docMk xmlns:pc="http://schemas.microsoft.com/office/powerpoint/2013/main/command"/>
      <pc:sldMk xmlns:pc="http://schemas.microsoft.com/office/powerpoint/2013/main/command" cId="3704801709" sldId="285"/>
      <ac:spMk id="4" creationId="{956ADC0C-BC93-D8E0-09C4-BEF3B960DCC5}"/>
      <ac:txMk cp="0" len="5">
        <ac:context len="16" hash="982248049"/>
      </ac:txMk>
    </ac:txMkLst>
    <p188:pos x="1137756" y="506651"/>
    <p188:txBody>
      <a:bodyPr/>
      <a:lstStyle/>
      <a:p>
        <a:r>
          <a:rPr lang="en-US"/>
          <a:t>MM - Focus this slide on the answers you’re presenting here. What was the abstract you submitted focused on. That is the research q this slide should present</a:t>
        </a:r>
      </a:p>
    </p188:txBody>
  </p188:cm>
</p188:cmLst>
</file>

<file path=ppt/comments/modernComment_11F_BAC077F9.xml><?xml version="1.0" encoding="utf-8"?>
<p188:cmLst xmlns:a="http://schemas.openxmlformats.org/drawingml/2006/main" xmlns:r="http://schemas.openxmlformats.org/officeDocument/2006/relationships" xmlns:p188="http://schemas.microsoft.com/office/powerpoint/2018/8/main">
  <p188:cm id="{84E62380-7AC9-492D-8B6C-BB77C346C8B8}" authorId="{EA04D259-554A-35C8-E4F2-02E219E4379E}" created="2023-10-28T01:03:20.394">
    <pc:sldMkLst xmlns:pc="http://schemas.microsoft.com/office/powerpoint/2013/main/command">
      <pc:docMk/>
      <pc:sldMk cId="3133175801" sldId="287"/>
    </pc:sldMkLst>
    <p188:txBody>
      <a:bodyPr/>
      <a:lstStyle/>
      <a:p>
        <a:r>
          <a:rPr lang="en-US"/>
          <a:t>I'd prefer to use this slide</a:t>
        </a:r>
      </a:p>
    </p188:txBody>
  </p188:cm>
</p188:cmLst>
</file>

<file path=ppt/comments/modernComment_120_BC73D84C.xml><?xml version="1.0" encoding="utf-8"?>
<p188:cmLst xmlns:a="http://schemas.openxmlformats.org/drawingml/2006/main" xmlns:r="http://schemas.openxmlformats.org/officeDocument/2006/relationships" xmlns:p188="http://schemas.microsoft.com/office/powerpoint/2018/8/main">
  <p188:cm id="{9F6A519A-B5F8-431C-B18A-9FE49024258C}" authorId="{EA04D259-554A-35C8-E4F2-02E219E4379E}" created="2023-10-28T00:30:31.603">
    <pc:sldMkLst xmlns:pc="http://schemas.microsoft.com/office/powerpoint/2013/main/command">
      <pc:docMk/>
      <pc:sldMk cId="3161708620" sldId="288"/>
    </pc:sldMkLst>
    <p188:txBody>
      <a:bodyPr/>
      <a:lstStyle/>
      <a:p>
        <a:r>
          <a:rPr lang="en-US"/>
          <a:t>I like the other methods slide more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71AED-91D8-47DA-80A7-3790AC1A1C21}"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09C55-92E7-48A8-9FCE-307F9BAE7152}" type="slidenum">
              <a:rPr lang="en-US" smtClean="0"/>
              <a:t>‹#›</a:t>
            </a:fld>
            <a:endParaRPr lang="en-US"/>
          </a:p>
        </p:txBody>
      </p:sp>
    </p:spTree>
    <p:extLst>
      <p:ext uri="{BB962C8B-B14F-4D97-AF65-F5344CB8AC3E}">
        <p14:creationId xmlns:p14="http://schemas.microsoft.com/office/powerpoint/2010/main" val="302000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Madison Rodriguez, and I am a researcher at University of California, San Francisco. I’d like to acknowledge my co-authors listed here.</a:t>
            </a:r>
            <a:endParaRPr lang="en-US" sz="1200" dirty="0"/>
          </a:p>
        </p:txBody>
      </p:sp>
      <p:sp>
        <p:nvSpPr>
          <p:cNvPr id="4" name="Slide Number Placeholder 3"/>
          <p:cNvSpPr>
            <a:spLocks noGrp="1"/>
          </p:cNvSpPr>
          <p:nvPr>
            <p:ph type="sldNum" sz="quarter" idx="5"/>
          </p:nvPr>
        </p:nvSpPr>
        <p:spPr/>
        <p:txBody>
          <a:bodyPr/>
          <a:lstStyle/>
          <a:p>
            <a:fld id="{56D09C55-92E7-48A8-9FCE-307F9BAE7152}" type="slidenum">
              <a:rPr lang="en-US" smtClean="0"/>
              <a:t>1</a:t>
            </a:fld>
            <a:endParaRPr lang="en-US"/>
          </a:p>
        </p:txBody>
      </p:sp>
    </p:spTree>
    <p:extLst>
      <p:ext uri="{BB962C8B-B14F-4D97-AF65-F5344CB8AC3E}">
        <p14:creationId xmlns:p14="http://schemas.microsoft.com/office/powerpoint/2010/main" val="400312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Here is an example quote about the patchwork care in place BEFORE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[READ THE QUOTE, then PAUSE for 3 seconds and then move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ACT aims to fill this care gap by establishing a formal, essential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“I feel pretty comfortable managing alcohol withdrawals simply because there’s a good scale, and the nurses are very comfortable at managing it. It helps to have the CIWA scores…I just see that being managed quite smoothly a lot of the time so I feel pretty comfortable dealing with that.” </a:t>
            </a:r>
            <a:r>
              <a:rPr lang="en-US" sz="1800" dirty="0">
                <a:effectLst/>
                <a:latin typeface="Calibri" panose="020F0502020204030204" pitchFamily="34" charset="0"/>
                <a:ea typeface="Calibri" panose="020F0502020204030204" pitchFamily="34" charset="0"/>
                <a:cs typeface="Calibri" panose="020F0502020204030204" pitchFamily="34" charset="0"/>
              </a:rPr>
              <a:t>– Participant 201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“[Caring for] patients with substance use disorder, it’s very nuanced, the management, and they’re sitting on my service. So, I’m officially responsible for this, and I have no idea what I’m doing” – Participant 330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914400" marR="0">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“[We would] Call the social worker. Yeah. Because we’ve had patients for sure who have expressed interest in wanting to quit or go to rehab. And I think our default is to just refer them to the social worker who magically I think knows the right people or has brochures about rehab programs and recovery…” – </a:t>
            </a:r>
            <a:r>
              <a:rPr lang="en-US" sz="1800" dirty="0">
                <a:effectLst/>
                <a:latin typeface="Calibri" panose="020F0502020204030204" pitchFamily="34" charset="0"/>
                <a:ea typeface="Calibri" panose="020F0502020204030204" pitchFamily="34" charset="0"/>
                <a:cs typeface="Calibri" panose="020F0502020204030204" pitchFamily="34" charset="0"/>
              </a:rPr>
              <a:t>Participant 314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“The handoff on leaving the hospital was a bit [tricky] because for the most part neither we nor our social work colleagues were necessarily that familiar with the different types of treatment programs available in the outpatient setting. So, it was often just like a handoff back to primary care who we hoped would link the patient to outpatient [SUD care] good enough.” – </a:t>
            </a:r>
            <a:r>
              <a:rPr lang="en-US" sz="1800" dirty="0">
                <a:effectLst/>
                <a:latin typeface="Calibri" panose="020F0502020204030204" pitchFamily="34" charset="0"/>
                <a:ea typeface="Calibri" panose="020F0502020204030204" pitchFamily="34" charset="0"/>
                <a:cs typeface="Calibri" panose="020F0502020204030204" pitchFamily="34" charset="0"/>
              </a:rPr>
              <a:t>Participant 321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10</a:t>
            </a:fld>
            <a:endParaRPr lang="en-US"/>
          </a:p>
        </p:txBody>
      </p:sp>
    </p:spTree>
    <p:extLst>
      <p:ext uri="{BB962C8B-B14F-4D97-AF65-F5344CB8AC3E}">
        <p14:creationId xmlns:p14="http://schemas.microsoft.com/office/powerpoint/2010/main" val="417725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care needs that were filled be ACT, we identified four major areas of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ACT </a:t>
            </a:r>
            <a:r>
              <a:rPr lang="en-US" dirty="0" err="1"/>
              <a:t>xxxxx</a:t>
            </a:r>
            <a:r>
              <a:rPr lang="en-US" dirty="0"/>
              <a:t> [READ OFF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11</a:t>
            </a:fld>
            <a:endParaRPr lang="en-US"/>
          </a:p>
        </p:txBody>
      </p:sp>
    </p:spTree>
    <p:extLst>
      <p:ext uri="{BB962C8B-B14F-4D97-AF65-F5344CB8AC3E}">
        <p14:creationId xmlns:p14="http://schemas.microsoft.com/office/powerpoint/2010/main" val="257334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This example quote illustrates how hospital clinicians perceived the helpfulness of ACT in reducing SUD-related stigma: [READ THE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For the quote you listed below, you should put in the challenges section</a:t>
            </a: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“I think this is one of the most complex medical problems that we treat in the hospital… it takes continuity. So, I feel like the inpatient management is just the tip of the iceberg, and then, the outpatient management is what really matters and being able to provide patients with the resources and coordination to continue cessation.” - </a:t>
            </a:r>
            <a:r>
              <a:rPr lang="en-US" sz="1800" dirty="0">
                <a:effectLst/>
                <a:latin typeface="Calibri" panose="020F0502020204030204" pitchFamily="34" charset="0"/>
                <a:ea typeface="Calibri" panose="020F0502020204030204" pitchFamily="34" charset="0"/>
                <a:cs typeface="Calibri" panose="020F0502020204030204" pitchFamily="34" charset="0"/>
              </a:rPr>
              <a:t>Participant 309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12</a:t>
            </a:fld>
            <a:endParaRPr lang="en-US"/>
          </a:p>
        </p:txBody>
      </p:sp>
    </p:spTree>
    <p:extLst>
      <p:ext uri="{BB962C8B-B14F-4D97-AF65-F5344CB8AC3E}">
        <p14:creationId xmlns:p14="http://schemas.microsoft.com/office/powerpoint/2010/main" val="314994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This example quote illustrates how ACT helped in establishing rapport with patients: [READ THE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For the quote you listed below, you should put in the challenges section</a:t>
            </a: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“I think this is one of the most complex medical problems that we treat in the hospital… it takes continuity. So, I feel like the inpatient management is just the tip of the iceberg, and then, the outpatient management is what really matters and being able to provide patients with the resources and coordination to continue cessation.” - </a:t>
            </a:r>
            <a:r>
              <a:rPr lang="en-US" sz="1800" dirty="0">
                <a:effectLst/>
                <a:latin typeface="Calibri" panose="020F0502020204030204" pitchFamily="34" charset="0"/>
                <a:ea typeface="Calibri" panose="020F0502020204030204" pitchFamily="34" charset="0"/>
                <a:cs typeface="Calibri" panose="020F0502020204030204" pitchFamily="34" charset="0"/>
              </a:rPr>
              <a:t>Participant 309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13</a:t>
            </a:fld>
            <a:endParaRPr lang="en-US"/>
          </a:p>
        </p:txBody>
      </p:sp>
    </p:spTree>
    <p:extLst>
      <p:ext uri="{BB962C8B-B14F-4D97-AF65-F5344CB8AC3E}">
        <p14:creationId xmlns:p14="http://schemas.microsoft.com/office/powerpoint/2010/main" val="8755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This example quote illustrates how hospital clinicians perceived the helpfulness of ACT in improving inpatient care: [READ THE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For the quote you listed below, you should put in the challenges section</a:t>
            </a: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“I think this is one of the most complex medical problems that we treat in the hospital… it takes continuity. So, I feel like the inpatient management is just the tip of the iceberg, and then, the outpatient management is what really matters and being able to provide patients with the resources and coordination to continue cessation.” - </a:t>
            </a:r>
            <a:r>
              <a:rPr lang="en-US" sz="1800" dirty="0">
                <a:effectLst/>
                <a:latin typeface="Calibri" panose="020F0502020204030204" pitchFamily="34" charset="0"/>
                <a:ea typeface="Calibri" panose="020F0502020204030204" pitchFamily="34" charset="0"/>
                <a:cs typeface="Calibri" panose="020F0502020204030204" pitchFamily="34" charset="0"/>
              </a:rPr>
              <a:t>Participant 309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14</a:t>
            </a:fld>
            <a:endParaRPr lang="en-US"/>
          </a:p>
        </p:txBody>
      </p:sp>
    </p:spTree>
    <p:extLst>
      <p:ext uri="{BB962C8B-B14F-4D97-AF65-F5344CB8AC3E}">
        <p14:creationId xmlns:p14="http://schemas.microsoft.com/office/powerpoint/2010/main" val="252327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ongoing challenges, we identified four 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15</a:t>
            </a:fld>
            <a:endParaRPr lang="en-US"/>
          </a:p>
        </p:txBody>
      </p:sp>
    </p:spTree>
    <p:extLst>
      <p:ext uri="{BB962C8B-B14F-4D97-AF65-F5344CB8AC3E}">
        <p14:creationId xmlns:p14="http://schemas.microsoft.com/office/powerpoint/2010/main" val="2331487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Understanding and combatting stigma surrounding SUDs continues to be a challenge as shown in this quote: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“[Because of] the stigma that is associated with substance use disorder[s]…it’s taken a long time for providers and nurses and health professionals to understand [them] as medical conditions and behave [and treat them] in that way.” </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Participant 329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“My perception is that it’s still relatively underemphasized that…substance use disorders…are relatively underappreciated within medicine in general and not really taught to the same degree and sophistication as what would’ve been considered sort of conventional medical problems…like heart failure and diabetes and cancer.” </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Participant 311</a:t>
            </a: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16</a:t>
            </a:fld>
            <a:endParaRPr lang="en-US"/>
          </a:p>
        </p:txBody>
      </p:sp>
    </p:spTree>
    <p:extLst>
      <p:ext uri="{BB962C8B-B14F-4D97-AF65-F5344CB8AC3E}">
        <p14:creationId xmlns:p14="http://schemas.microsoft.com/office/powerpoint/2010/main" val="357763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Calibri" panose="020F0502020204030204" pitchFamily="34" charset="0"/>
                <a:ea typeface="Calibri" panose="020F0502020204030204" pitchFamily="34" charset="0"/>
                <a:cs typeface="Times New Roman" panose="02020603050405020304" pitchFamily="18" charset="0"/>
              </a:rPr>
              <a:t>There remains ongoing difficulty with care transitions as shown in this quote: </a:t>
            </a: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17</a:t>
            </a:fld>
            <a:endParaRPr lang="en-US"/>
          </a:p>
        </p:txBody>
      </p:sp>
    </p:spTree>
    <p:extLst>
      <p:ext uri="{BB962C8B-B14F-4D97-AF65-F5344CB8AC3E}">
        <p14:creationId xmlns:p14="http://schemas.microsoft.com/office/powerpoint/2010/main" val="2014193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summarize, we found that…[READ SLIDE]</a:t>
            </a:r>
            <a:endParaRPr lang="en-US" sz="1800" dirty="0">
              <a:latin typeface="+mn-lt"/>
            </a:endParaRP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Many gaps addressed by ACT, </a:t>
            </a:r>
          </a:p>
          <a:p>
            <a:pPr marL="171450" indent="-171450">
              <a:buFont typeface="Arial" panose="020B0604020202020204" pitchFamily="34" charset="0"/>
              <a:buChar char="•"/>
            </a:pPr>
            <a:r>
              <a:rPr lang="en-US" dirty="0"/>
              <a:t>Models of inpatient addiction care can help co management of people with SUD and acute medical illnesses, and there are very few ways to finance these services and a large need for these services and services not offered in many hospitals</a:t>
            </a:r>
          </a:p>
          <a:p>
            <a:pPr marL="171450" indent="-171450">
              <a:buFont typeface="Arial" panose="020B0604020202020204" pitchFamily="34" charset="0"/>
              <a:buChar char="•"/>
            </a:pPr>
            <a:r>
              <a:rPr lang="en-US" dirty="0"/>
              <a:t>How can we finance and offer essential care to patients thru ACTs</a:t>
            </a:r>
          </a:p>
          <a:p>
            <a:pPr marL="171450" indent="-171450">
              <a:buFont typeface="Arial" panose="020B0604020202020204" pitchFamily="34" charset="0"/>
              <a:buChar char="•"/>
            </a:pPr>
            <a:r>
              <a:rPr lang="en-US" dirty="0"/>
              <a:t>For those who cannot </a:t>
            </a:r>
            <a:r>
              <a:rPr lang="en-US" dirty="0" err="1"/>
              <a:t>financance</a:t>
            </a:r>
            <a:r>
              <a:rPr lang="en-US" dirty="0"/>
              <a:t>, how can we do this thru existing clinicians? Clinical champions</a:t>
            </a:r>
          </a:p>
          <a:p>
            <a:pPr marL="171450" indent="-171450">
              <a:buFont typeface="Arial" panose="020B0604020202020204" pitchFamily="34" charset="0"/>
              <a:buChar char="•"/>
            </a:pPr>
            <a:r>
              <a:rPr lang="en-US" dirty="0"/>
              <a:t>Find ways for policymakers to advocate to fund these services – insurance </a:t>
            </a:r>
            <a:r>
              <a:rPr lang="en-US" dirty="0" err="1"/>
              <a:t>proiders</a:t>
            </a:r>
            <a:r>
              <a:rPr lang="en-US" dirty="0"/>
              <a:t> as a potential funder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New </a:t>
            </a:r>
            <a:r>
              <a:rPr lang="en-US" dirty="0" err="1"/>
              <a:t>englader</a:t>
            </a:r>
            <a:r>
              <a:rPr lang="en-US" dirty="0"/>
              <a:t> – Kelsey priest </a:t>
            </a:r>
          </a:p>
          <a:p>
            <a:pPr marL="171450" indent="-171450">
              <a:buFont typeface="Arial" panose="020B0604020202020204" pitchFamily="34" charset="0"/>
              <a:buChar char="•"/>
            </a:pPr>
            <a:r>
              <a:rPr lang="en-US" dirty="0"/>
              <a:t>Taxonomy of addiction medical services </a:t>
            </a:r>
          </a:p>
        </p:txBody>
      </p:sp>
      <p:sp>
        <p:nvSpPr>
          <p:cNvPr id="4" name="Slide Number Placeholder 3"/>
          <p:cNvSpPr>
            <a:spLocks noGrp="1"/>
          </p:cNvSpPr>
          <p:nvPr>
            <p:ph type="sldNum" sz="quarter" idx="5"/>
          </p:nvPr>
        </p:nvSpPr>
        <p:spPr/>
        <p:txBody>
          <a:bodyPr/>
          <a:lstStyle/>
          <a:p>
            <a:fld id="{56D09C55-92E7-48A8-9FCE-307F9BAE7152}" type="slidenum">
              <a:rPr lang="en-US" smtClean="0"/>
              <a:t>18</a:t>
            </a:fld>
            <a:endParaRPr lang="en-US"/>
          </a:p>
        </p:txBody>
      </p:sp>
    </p:spTree>
    <p:extLst>
      <p:ext uri="{BB962C8B-B14F-4D97-AF65-F5344CB8AC3E}">
        <p14:creationId xmlns:p14="http://schemas.microsoft.com/office/powerpoint/2010/main" val="192861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for our study implications…[READ SLIDE]</a:t>
            </a:r>
            <a:endParaRPr lang="en-US" sz="1800" dirty="0">
              <a:latin typeface="+mn-lt"/>
            </a:endParaRP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Many gaps addressed by ACT, </a:t>
            </a:r>
          </a:p>
          <a:p>
            <a:pPr marL="171450" indent="-171450">
              <a:buFont typeface="Arial" panose="020B0604020202020204" pitchFamily="34" charset="0"/>
              <a:buChar char="•"/>
            </a:pPr>
            <a:r>
              <a:rPr lang="en-US" dirty="0"/>
              <a:t>Models of inpatient addiction care can help co management of people with SUD and acute medical illnesses, and there are very few ways to finance these services and a large need for these services and services not offered in many hospitals</a:t>
            </a:r>
          </a:p>
          <a:p>
            <a:pPr marL="171450" indent="-171450">
              <a:buFont typeface="Arial" panose="020B0604020202020204" pitchFamily="34" charset="0"/>
              <a:buChar char="•"/>
            </a:pPr>
            <a:r>
              <a:rPr lang="en-US" dirty="0"/>
              <a:t>How can we finance and offer essential care to patients thru ACTs</a:t>
            </a:r>
          </a:p>
          <a:p>
            <a:pPr marL="171450" indent="-171450">
              <a:buFont typeface="Arial" panose="020B0604020202020204" pitchFamily="34" charset="0"/>
              <a:buChar char="•"/>
            </a:pPr>
            <a:r>
              <a:rPr lang="en-US" dirty="0"/>
              <a:t>For those who cannot </a:t>
            </a:r>
            <a:r>
              <a:rPr lang="en-US" dirty="0" err="1"/>
              <a:t>financance</a:t>
            </a:r>
            <a:r>
              <a:rPr lang="en-US" dirty="0"/>
              <a:t>, how can we do this thru existing clinicians? Clinical champions</a:t>
            </a:r>
          </a:p>
          <a:p>
            <a:pPr marL="171450" indent="-171450">
              <a:buFont typeface="Arial" panose="020B0604020202020204" pitchFamily="34" charset="0"/>
              <a:buChar char="•"/>
            </a:pPr>
            <a:r>
              <a:rPr lang="en-US" dirty="0"/>
              <a:t>Find ways for policymakers to advocate to fund these services – insurance </a:t>
            </a:r>
            <a:r>
              <a:rPr lang="en-US" dirty="0" err="1"/>
              <a:t>proiders</a:t>
            </a:r>
            <a:r>
              <a:rPr lang="en-US" dirty="0"/>
              <a:t> as a potential funder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New </a:t>
            </a:r>
            <a:r>
              <a:rPr lang="en-US" dirty="0" err="1"/>
              <a:t>englader</a:t>
            </a:r>
            <a:r>
              <a:rPr lang="en-US" dirty="0"/>
              <a:t> – Kelsey priest </a:t>
            </a:r>
          </a:p>
          <a:p>
            <a:pPr marL="171450" indent="-171450">
              <a:buFont typeface="Arial" panose="020B0604020202020204" pitchFamily="34" charset="0"/>
              <a:buChar char="•"/>
            </a:pPr>
            <a:r>
              <a:rPr lang="en-US" dirty="0"/>
              <a:t>Taxonomy of addiction medical services </a:t>
            </a:r>
          </a:p>
        </p:txBody>
      </p:sp>
      <p:sp>
        <p:nvSpPr>
          <p:cNvPr id="4" name="Slide Number Placeholder 3"/>
          <p:cNvSpPr>
            <a:spLocks noGrp="1"/>
          </p:cNvSpPr>
          <p:nvPr>
            <p:ph type="sldNum" sz="quarter" idx="5"/>
          </p:nvPr>
        </p:nvSpPr>
        <p:spPr/>
        <p:txBody>
          <a:bodyPr/>
          <a:lstStyle/>
          <a:p>
            <a:fld id="{56D09C55-92E7-48A8-9FCE-307F9BAE7152}" type="slidenum">
              <a:rPr lang="en-US" smtClean="0"/>
              <a:t>19</a:t>
            </a:fld>
            <a:endParaRPr lang="en-US"/>
          </a:p>
        </p:txBody>
      </p:sp>
    </p:spTree>
    <p:extLst>
      <p:ext uri="{BB962C8B-B14F-4D97-AF65-F5344CB8AC3E}">
        <p14:creationId xmlns:p14="http://schemas.microsoft.com/office/powerpoint/2010/main" val="243862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FFFFFF"/>
                </a:solidFill>
                <a:effectLst/>
              </a:rPr>
              <a:t>WOULD JUST READ THE BULLETS OFF THE SLIDE – too much text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FFFFFF"/>
                </a:solidFill>
                <a:effectLst/>
              </a:rPr>
              <a:t>We know that 1 in 9 hospitalized patients nationally has a SUD. This is an important opportunity to engage with individuals with SUDs. However, there are few resources for in-hospital co-management of SUDs and other medical conditions for a variety of reasons. A few of those being lack of training, experience and expertise among clinicians, and limited capacity of inpatient behavioral health staff. This can lead to patients receiving inequitable and inadequate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FFFFFF"/>
                </a:solidFill>
                <a:effectLst/>
              </a:rPr>
              <a:t>To remedy this care gap, addiction consultation teams (ACTs) are an emerging intervention to improve hospital care for people with SUDs. ACTs are interdisciplinary teams consisting of board-certified addiction medicine physicians, nurses, advance practice providers, social workers, and peer patient navigators who support diagnosis, treatment, and discharge planning related to SUD in hospital settings. In 2019, our urban, academic, safety-net, level 1 trauma center launched an interprofessional inpatient ACT. In </a:t>
            </a:r>
            <a:r>
              <a:rPr lang="en-US" sz="4000" b="0" i="0" dirty="0">
                <a:solidFill>
                  <a:srgbClr val="273240"/>
                </a:solidFill>
                <a:effectLst/>
                <a:latin typeface="HelveticaNeueLTW04-55Roman"/>
              </a:rPr>
              <a:t>2019, ACT saw more than 400 patients. ACT more than doubled the impact in 2020 and saw 3,453 patients, started at least 600 on evidence-based medications for addiction, discharged 74 patients to residential treatment, and expanded services to 7-days a week.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FFFFFF"/>
                </a:solidFill>
                <a:effectLst/>
              </a:rPr>
              <a:t> There are limited studies of clinicians experiences with ACTs after full implementation, so that is what our study aimed to address.  </a:t>
            </a:r>
            <a:endParaRPr lang="en-US" sz="4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FFFFFF"/>
                </a:solidFill>
                <a:effectLst/>
              </a:rPr>
              <a:t>Can cut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FFFFFF"/>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FFFFFF"/>
                </a:solidFill>
                <a:effectLst/>
              </a:rPr>
              <a:t>the  diagnosis, treatment, and care coordination of patients with substance use disorder (SUD). </a:t>
            </a:r>
            <a:r>
              <a:rPr lang="en-US" sz="4000" baseline="30000" dirty="0">
                <a:solidFill>
                  <a:srgbClr val="FFFFFF"/>
                </a:solidFill>
                <a:effectLst/>
              </a:rPr>
              <a:t>4</a:t>
            </a:r>
          </a:p>
          <a:p>
            <a:pPr marL="285750" indent="-285750">
              <a:buFont typeface="Arial" panose="020B0604020202020204" pitchFamily="34" charset="0"/>
              <a:buChar char="•"/>
            </a:pPr>
            <a:endParaRPr lang="en-US" sz="1800" dirty="0">
              <a:solidFill>
                <a:srgbClr val="FFFFFF"/>
              </a:solidFill>
              <a:effectLst/>
            </a:endParaRPr>
          </a:p>
          <a:p>
            <a:pPr marL="285750" indent="-285750">
              <a:buFont typeface="Arial" panose="020B0604020202020204" pitchFamily="34" charset="0"/>
              <a:buChar char="•"/>
            </a:pPr>
            <a:r>
              <a:rPr lang="en-US" sz="1800" dirty="0"/>
              <a:t>In 2019, our urban, academic, safety-net hospital launched an interprofessional inpatient ACT.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AMCs are interdisciplinary teams consisting of physicians board-certified in addiction medicine, nurses, advanced practice providers, social workers, and/or peer patient navigators who support diagnosis, treatment, and discharge planning related to AUD/SUD in hospital settings.</a:t>
            </a:r>
            <a:endParaRPr lang="en-US" dirty="0"/>
          </a:p>
          <a:p>
            <a:endParaRPr lang="en-US" dirty="0"/>
          </a:p>
          <a:p>
            <a:r>
              <a:rPr lang="en-US" dirty="0"/>
              <a:t>1 min per slide, hardest point is transitions – script those out, read everything off the slides </a:t>
            </a:r>
          </a:p>
          <a:p>
            <a:r>
              <a:rPr lang="en-US" dirty="0"/>
              <a:t>Get on the calendar to present to ACT team </a:t>
            </a:r>
          </a:p>
          <a:p>
            <a:r>
              <a:rPr lang="en-US" dirty="0"/>
              <a:t>How does fit in with other services?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2</a:t>
            </a:fld>
            <a:endParaRPr lang="en-US"/>
          </a:p>
        </p:txBody>
      </p:sp>
    </p:spTree>
    <p:extLst>
      <p:ext uri="{BB962C8B-B14F-4D97-AF65-F5344CB8AC3E}">
        <p14:creationId xmlns:p14="http://schemas.microsoft.com/office/powerpoint/2010/main" val="33478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ACT patients and members, and the California Health Care Foundation. I am happy to answer any follow-up questions.  </a:t>
            </a:r>
          </a:p>
        </p:txBody>
      </p:sp>
      <p:sp>
        <p:nvSpPr>
          <p:cNvPr id="4" name="Slide Number Placeholder 3"/>
          <p:cNvSpPr>
            <a:spLocks noGrp="1"/>
          </p:cNvSpPr>
          <p:nvPr>
            <p:ph type="sldNum" sz="quarter" idx="5"/>
          </p:nvPr>
        </p:nvSpPr>
        <p:spPr/>
        <p:txBody>
          <a:bodyPr/>
          <a:lstStyle/>
          <a:p>
            <a:fld id="{56D09C55-92E7-48A8-9FCE-307F9BAE7152}" type="slidenum">
              <a:rPr lang="en-US" smtClean="0"/>
              <a:t>20</a:t>
            </a:fld>
            <a:endParaRPr lang="en-US"/>
          </a:p>
        </p:txBody>
      </p:sp>
    </p:spTree>
    <p:extLst>
      <p:ext uri="{BB962C8B-B14F-4D97-AF65-F5344CB8AC3E}">
        <p14:creationId xmlns:p14="http://schemas.microsoft.com/office/powerpoint/2010/main" val="77987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effectLst/>
              </a:rPr>
              <a:t> There are limited studies of clinicians experiences with ACTs after full implementation, so that is what our study aimed to address.  </a:t>
            </a:r>
            <a:endParaRPr lang="en-US" sz="1200" dirty="0"/>
          </a:p>
          <a:p>
            <a:r>
              <a:rPr lang="en-US" dirty="0"/>
              <a:t>To address this knowledge gap, our study was guided by these three main questions: </a:t>
            </a:r>
          </a:p>
          <a:p>
            <a:pPr marL="228600" indent="-228600">
              <a:buFont typeface="+mj-lt"/>
              <a:buAutoNum type="arabicPeriod"/>
            </a:pPr>
            <a:r>
              <a:rPr lang="en-US" sz="1200" dirty="0">
                <a:latin typeface="+mn-lt"/>
                <a:ea typeface="Calibri" panose="020F0502020204030204" pitchFamily="34" charset="0"/>
                <a:cs typeface="Times New Roman" panose="02020603050405020304" pitchFamily="18" charset="0"/>
              </a:rPr>
              <a:t>What are </a:t>
            </a:r>
            <a:r>
              <a:rPr lang="en-US" sz="1200" dirty="0">
                <a:effectLst/>
                <a:latin typeface="+mn-lt"/>
                <a:ea typeface="Calibri" panose="020F0502020204030204" pitchFamily="34" charset="0"/>
                <a:cs typeface="Times New Roman" panose="02020603050405020304" pitchFamily="18" charset="0"/>
              </a:rPr>
              <a:t>clinicians’ perspectives on SUD care gaps prior to ACT</a:t>
            </a:r>
            <a:r>
              <a:rPr lang="en-US" sz="1200" dirty="0">
                <a:latin typeface="+mn-lt"/>
                <a:ea typeface="Calibri" panose="020F0502020204030204" pitchFamily="34" charset="0"/>
                <a:cs typeface="Times New Roman" panose="02020603050405020304" pitchFamily="18" charset="0"/>
              </a:rPr>
              <a:t>?</a:t>
            </a:r>
          </a:p>
          <a:p>
            <a:pPr marL="228600" indent="-228600">
              <a:buFont typeface="+mj-lt"/>
              <a:buAutoNum type="arabicPeriod"/>
            </a:pPr>
            <a:r>
              <a:rPr lang="en-US" sz="1200" dirty="0">
                <a:effectLst/>
                <a:latin typeface="+mn-lt"/>
                <a:ea typeface="Calibri" panose="020F0502020204030204" pitchFamily="34" charset="0"/>
                <a:cs typeface="Times New Roman" panose="02020603050405020304" pitchFamily="18" charset="0"/>
              </a:rPr>
              <a:t>What care gaps did ACT address?</a:t>
            </a:r>
          </a:p>
          <a:p>
            <a:pPr marL="228600" indent="-228600">
              <a:buFont typeface="+mj-lt"/>
              <a:buAutoNum type="arabicPeriod"/>
            </a:pPr>
            <a:r>
              <a:rPr lang="en-US" sz="1200" dirty="0">
                <a:effectLst/>
                <a:latin typeface="+mn-lt"/>
                <a:ea typeface="Calibri" panose="020F0502020204030204" pitchFamily="34" charset="0"/>
                <a:cs typeface="Times New Roman" panose="02020603050405020304" pitchFamily="18" charset="0"/>
              </a:rPr>
              <a:t>What care gaps remain </a:t>
            </a:r>
            <a:r>
              <a:rPr lang="en-US" sz="1200" dirty="0">
                <a:latin typeface="+mn-lt"/>
                <a:ea typeface="Calibri" panose="020F0502020204030204" pitchFamily="34" charset="0"/>
                <a:cs typeface="Times New Roman" panose="02020603050405020304" pitchFamily="18" charset="0"/>
              </a:rPr>
              <a:t>with ACT in place?</a:t>
            </a:r>
            <a:endParaRPr lang="en-US" sz="1200" dirty="0">
              <a:latin typeface="+mn-lt"/>
            </a:endParaRPr>
          </a:p>
          <a:p>
            <a:endParaRPr lang="en-US" dirty="0"/>
          </a:p>
          <a:p>
            <a:r>
              <a:rPr lang="en-US" dirty="0"/>
              <a:t>CUT BELOW</a:t>
            </a:r>
          </a:p>
          <a:p>
            <a:r>
              <a:rPr lang="en-US" dirty="0"/>
              <a:t>Utilizing these guiding questions we conducted a qualitative evaluation of clinicians who had experience consulting with the ACT team.</a:t>
            </a:r>
          </a:p>
        </p:txBody>
      </p:sp>
      <p:sp>
        <p:nvSpPr>
          <p:cNvPr id="4" name="Slide Number Placeholder 3"/>
          <p:cNvSpPr>
            <a:spLocks noGrp="1"/>
          </p:cNvSpPr>
          <p:nvPr>
            <p:ph type="sldNum" sz="quarter" idx="5"/>
          </p:nvPr>
        </p:nvSpPr>
        <p:spPr/>
        <p:txBody>
          <a:bodyPr/>
          <a:lstStyle/>
          <a:p>
            <a:fld id="{56D09C55-92E7-48A8-9FCE-307F9BAE7152}" type="slidenum">
              <a:rPr lang="en-US" smtClean="0"/>
              <a:t>3</a:t>
            </a:fld>
            <a:endParaRPr lang="en-US"/>
          </a:p>
        </p:txBody>
      </p:sp>
    </p:spTree>
    <p:extLst>
      <p:ext uri="{BB962C8B-B14F-4D97-AF65-F5344CB8AC3E}">
        <p14:creationId xmlns:p14="http://schemas.microsoft.com/office/powerpoint/2010/main" val="301944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Methods, we conducted a qualitative study of hospital-based clinicians in an urban safety-net hospital 1 year after ACT implementation.  ….. We did 1-on-1 semi-structured interviews; for our analysis, we used a mixed deductive and inductive analytic approach. We conducted analysis concurrent with data collection until reaching thematic saturation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THIS BRIEFER – and should read off the slides as much as possible to be able to stick to time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DO NOT MENTION PARTICIPANTS UNTIL YOU GET TO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Can cut here</a:t>
            </a:r>
          </a:p>
        </p:txBody>
      </p:sp>
      <p:sp>
        <p:nvSpPr>
          <p:cNvPr id="4" name="Slide Number Placeholder 3"/>
          <p:cNvSpPr>
            <a:spLocks noGrp="1"/>
          </p:cNvSpPr>
          <p:nvPr>
            <p:ph type="sldNum" sz="quarter" idx="5"/>
          </p:nvPr>
        </p:nvSpPr>
        <p:spPr/>
        <p:txBody>
          <a:bodyPr/>
          <a:lstStyle/>
          <a:p>
            <a:fld id="{56D09C55-92E7-48A8-9FCE-307F9BAE7152}" type="slidenum">
              <a:rPr lang="en-US" smtClean="0"/>
              <a:t>4</a:t>
            </a:fld>
            <a:endParaRPr lang="en-US"/>
          </a:p>
        </p:txBody>
      </p:sp>
    </p:spTree>
    <p:extLst>
      <p:ext uri="{BB962C8B-B14F-4D97-AF65-F5344CB8AC3E}">
        <p14:creationId xmlns:p14="http://schemas.microsoft.com/office/powerpoint/2010/main" val="423597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for our Results.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interviewed 33 clinicians. Over ¾ were physicians with a median of 14 years in practice. Over 40% were a medical subspecialty, about a third were practicing a surgical subspecialty and 20% were ob-gyn. &lt;PAUSE FOR 3-5 seconds&gt;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DON’T NEED TO READ THE DETAIL IN THE FOOTNOTE – just pause so people can read it if they want.</a:t>
            </a:r>
          </a:p>
        </p:txBody>
      </p:sp>
      <p:sp>
        <p:nvSpPr>
          <p:cNvPr id="4" name="Slide Number Placeholder 3"/>
          <p:cNvSpPr>
            <a:spLocks noGrp="1"/>
          </p:cNvSpPr>
          <p:nvPr>
            <p:ph type="sldNum" sz="quarter" idx="5"/>
          </p:nvPr>
        </p:nvSpPr>
        <p:spPr/>
        <p:txBody>
          <a:bodyPr/>
          <a:lstStyle/>
          <a:p>
            <a:fld id="{56D09C55-92E7-48A8-9FCE-307F9BAE7152}" type="slidenum">
              <a:rPr lang="en-US" smtClean="0"/>
              <a:t>5</a:t>
            </a:fld>
            <a:endParaRPr lang="en-US"/>
          </a:p>
        </p:txBody>
      </p:sp>
    </p:spTree>
    <p:extLst>
      <p:ext uri="{BB962C8B-B14F-4D97-AF65-F5344CB8AC3E}">
        <p14:creationId xmlns:p14="http://schemas.microsoft.com/office/powerpoint/2010/main" val="218425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identified themes across three domains,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care gaps prior to ACT,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gaps filled by ACT, and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ongoing challenges.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 FOR 3 SEC AND THEN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6</a:t>
            </a:fld>
            <a:endParaRPr lang="en-US"/>
          </a:p>
        </p:txBody>
      </p:sp>
    </p:spTree>
    <p:extLst>
      <p:ext uri="{BB962C8B-B14F-4D97-AF65-F5344CB8AC3E}">
        <p14:creationId xmlns:p14="http://schemas.microsoft.com/office/powerpoint/2010/main" val="49583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SUD care gaps before ACT, we identified three major themes (READ THEM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7</a:t>
            </a:fld>
            <a:endParaRPr lang="en-US"/>
          </a:p>
        </p:txBody>
      </p:sp>
    </p:spTree>
    <p:extLst>
      <p:ext uri="{BB962C8B-B14F-4D97-AF65-F5344CB8AC3E}">
        <p14:creationId xmlns:p14="http://schemas.microsoft.com/office/powerpoint/2010/main" val="261022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Here is an example quote about the discomfort in treating patients with SUDs BEFORE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LOW-pair-amide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[READ THE QUOTE, then PAUSE for 3 seconds and then move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ACT aims to fill this care gap by establishing a formal, essential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“I feel pretty comfortable managing alcohol withdrawals simply because there’s a good scale, and the nurses are very comfortable at managing it. It helps to have the CIWA scores…I just see that being managed quite smoothly a lot of the time so I feel pretty comfortable dealing with that.” </a:t>
            </a:r>
            <a:r>
              <a:rPr lang="en-US" sz="1800" dirty="0">
                <a:effectLst/>
                <a:latin typeface="Calibri" panose="020F0502020204030204" pitchFamily="34" charset="0"/>
                <a:ea typeface="Calibri" panose="020F0502020204030204" pitchFamily="34" charset="0"/>
                <a:cs typeface="Calibri" panose="020F0502020204030204" pitchFamily="34" charset="0"/>
              </a:rPr>
              <a:t>– Participant 201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“[Caring for] patients with substance use disorder, it’s very nuanced, the management, and they’re sitting on my service. So, I’m officially responsible for this, and I have no idea what I’m doing” – Participant 330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914400" marR="0">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“[We would] Call the social worker. Yeah. Because we’ve had patients for sure who have expressed interest in wanting to quit or go to rehab. And I think our default is to just refer them to the social worker who magically I think knows the right people or has brochures about rehab programs and recovery…” – </a:t>
            </a:r>
            <a:r>
              <a:rPr lang="en-US" sz="1800" dirty="0">
                <a:effectLst/>
                <a:latin typeface="Calibri" panose="020F0502020204030204" pitchFamily="34" charset="0"/>
                <a:ea typeface="Calibri" panose="020F0502020204030204" pitchFamily="34" charset="0"/>
                <a:cs typeface="Calibri" panose="020F0502020204030204" pitchFamily="34" charset="0"/>
              </a:rPr>
              <a:t>Participant 314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“The handoff on leaving the hospital was a bit [tricky] because for the most part neither we nor our social work colleagues were necessarily that familiar with the different types of treatment programs available in the outpatient setting. So, it was often just like a handoff back to primary care who we hoped would link the patient to outpatient [SUD care] good enough.” – </a:t>
            </a:r>
            <a:r>
              <a:rPr lang="en-US" sz="1800" dirty="0">
                <a:effectLst/>
                <a:latin typeface="Calibri" panose="020F0502020204030204" pitchFamily="34" charset="0"/>
                <a:ea typeface="Calibri" panose="020F0502020204030204" pitchFamily="34" charset="0"/>
                <a:cs typeface="Calibri" panose="020F0502020204030204" pitchFamily="34" charset="0"/>
              </a:rPr>
              <a:t>Participant 321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8</a:t>
            </a:fld>
            <a:endParaRPr lang="en-US"/>
          </a:p>
        </p:txBody>
      </p:sp>
    </p:spTree>
    <p:extLst>
      <p:ext uri="{BB962C8B-B14F-4D97-AF65-F5344CB8AC3E}">
        <p14:creationId xmlns:p14="http://schemas.microsoft.com/office/powerpoint/2010/main" val="302894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This quote exemplifies the lack of outpatient care linkage BEFORE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Calibri" panose="020F0502020204030204" pitchFamily="34" charset="0"/>
              </a:rPr>
              <a:t>[READ THE QUOTE, then PAUSE for 3 seconds and then move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6D09C55-92E7-48A8-9FCE-307F9BAE7152}" type="slidenum">
              <a:rPr lang="en-US" smtClean="0"/>
              <a:t>9</a:t>
            </a:fld>
            <a:endParaRPr lang="en-US"/>
          </a:p>
        </p:txBody>
      </p:sp>
    </p:spTree>
    <p:extLst>
      <p:ext uri="{BB962C8B-B14F-4D97-AF65-F5344CB8AC3E}">
        <p14:creationId xmlns:p14="http://schemas.microsoft.com/office/powerpoint/2010/main" val="150947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AA3B-6D96-DB4B-5532-00D89ADFE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BE5622-5B33-96BF-0C60-74956B610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C40FD-3C96-315C-B758-19F02256575D}"/>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5" name="Footer Placeholder 4">
            <a:extLst>
              <a:ext uri="{FF2B5EF4-FFF2-40B4-BE49-F238E27FC236}">
                <a16:creationId xmlns:a16="http://schemas.microsoft.com/office/drawing/2014/main" id="{F37D740E-62C3-8272-4A5D-134189FBE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6107D-3754-07AC-B657-3229BE77AE60}"/>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297604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6FCA-960D-D61B-906D-1B52C3E41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741633-A345-0867-FF5B-9418B29E0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3CB0D-AD33-FD0F-3BE4-35A0FBD0F079}"/>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5" name="Footer Placeholder 4">
            <a:extLst>
              <a:ext uri="{FF2B5EF4-FFF2-40B4-BE49-F238E27FC236}">
                <a16:creationId xmlns:a16="http://schemas.microsoft.com/office/drawing/2014/main" id="{5A810AD6-B9E9-EB07-0FDF-DF1A31CF5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11AC2-D005-2E4B-5A3A-5D4F5AAB34BF}"/>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6158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DA2AE-F7BA-406E-1A66-8E5A098248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82C62-A38B-52F8-C137-8B95BA8EC9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F76FE-C3E5-1B03-8F4F-CD38301CC496}"/>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5" name="Footer Placeholder 4">
            <a:extLst>
              <a:ext uri="{FF2B5EF4-FFF2-40B4-BE49-F238E27FC236}">
                <a16:creationId xmlns:a16="http://schemas.microsoft.com/office/drawing/2014/main" id="{A861971C-8DE0-2527-77F2-7CFF1CE0C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ADEE0-CBFC-6731-BCEB-E76F51E0C862}"/>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192848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Purpl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6"/>
            <a:ext cx="11869463" cy="6535464"/>
          </a:xfrm>
          <a:prstGeom prst="rect">
            <a:avLst/>
          </a:prstGeom>
        </p:spPr>
      </p:pic>
      <p:sp>
        <p:nvSpPr>
          <p:cNvPr id="2" name="Rectangle 1"/>
          <p:cNvSpPr/>
          <p:nvPr userDrawn="1"/>
        </p:nvSpPr>
        <p:spPr bwMode="auto">
          <a:xfrm>
            <a:off x="670561" y="0"/>
            <a:ext cx="7555913" cy="5739619"/>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Arial" panose="020B0604020202020204"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16DA20E0-8C75-E34C-9986-4E8E8E052B56}" type="datetime1">
              <a:rPr lang="en-US" smtClean="0"/>
              <a:t>10/31/2023</a:t>
            </a:fld>
            <a:endParaRPr lang="en-US" dirty="0"/>
          </a:p>
        </p:txBody>
      </p:sp>
      <p:sp>
        <p:nvSpPr>
          <p:cNvPr id="12"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9" name="Group 18"/>
          <p:cNvGrpSpPr/>
          <p:nvPr userDrawn="1"/>
        </p:nvGrpSpPr>
        <p:grpSpPr>
          <a:xfrm>
            <a:off x="1045697" y="205946"/>
            <a:ext cx="4470683" cy="881231"/>
            <a:chOff x="784276" y="216786"/>
            <a:chExt cx="3819176" cy="752810"/>
          </a:xfrm>
        </p:grpSpPr>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23" name="Straight Connector 22"/>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76600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Blue 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6"/>
            <a:ext cx="11877417" cy="6535464"/>
          </a:xfrm>
          <a:prstGeom prst="rect">
            <a:avLst/>
          </a:prstGeom>
        </p:spPr>
      </p:pic>
      <p:sp>
        <p:nvSpPr>
          <p:cNvPr id="2" name="Rectangle 1"/>
          <p:cNvSpPr/>
          <p:nvPr userDrawn="1"/>
        </p:nvSpPr>
        <p:spPr bwMode="auto">
          <a:xfrm>
            <a:off x="670561" y="0"/>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8AD5C70B-2151-BA48-845F-BC21E0C9A9F3}" type="datetime1">
              <a:rPr lang="en-US" smtClean="0"/>
              <a:t>10/31/2023</a:t>
            </a:fld>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Arial" panose="020B0604020202020204"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30908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Navy">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14458"/>
            <a:ext cx="11869463" cy="6543543"/>
          </a:xfrm>
          <a:prstGeom prst="rect">
            <a:avLst/>
          </a:prstGeom>
        </p:spPr>
      </p:pic>
      <p:sp>
        <p:nvSpPr>
          <p:cNvPr id="6" name="Rectangle 5"/>
          <p:cNvSpPr/>
          <p:nvPr userDrawn="1"/>
        </p:nvSpPr>
        <p:spPr bwMode="auto">
          <a:xfrm>
            <a:off x="670561" y="0"/>
            <a:ext cx="7555913" cy="573961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7"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0D05C1BC-C759-B148-90D0-50D42E589D0E}" type="datetime1">
              <a:rPr lang="en-US" smtClean="0"/>
              <a:t>10/31/2023</a:t>
            </a:fld>
            <a:endParaRPr lang="en-US" dirty="0"/>
          </a:p>
        </p:txBody>
      </p:sp>
      <p:sp>
        <p:nvSpPr>
          <p:cNvPr id="8"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Arial" panose="020B0604020202020204"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6" name="Group 15"/>
          <p:cNvGrpSpPr/>
          <p:nvPr userDrawn="1"/>
        </p:nvGrpSpPr>
        <p:grpSpPr>
          <a:xfrm>
            <a:off x="1045697" y="205946"/>
            <a:ext cx="4470683" cy="881231"/>
            <a:chOff x="784276" y="216786"/>
            <a:chExt cx="3819176" cy="752810"/>
          </a:xfrm>
        </p:grpSpPr>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8" name="Straight Connector 17"/>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70141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 Teal">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12"/>
          <a:stretch/>
        </p:blipFill>
        <p:spPr>
          <a:xfrm>
            <a:off x="322538" y="322536"/>
            <a:ext cx="11869463" cy="6535464"/>
          </a:xfrm>
          <a:prstGeom prst="rect">
            <a:avLst/>
          </a:prstGeom>
        </p:spPr>
      </p:pic>
      <p:sp>
        <p:nvSpPr>
          <p:cNvPr id="6" name="Rectangle 5"/>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7"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9D9028DA-5BDC-184B-A798-3A785D849BF0}" type="datetime1">
              <a:rPr lang="en-US" smtClean="0"/>
              <a:t>10/31/2023</a:t>
            </a:fld>
            <a:endParaRPr lang="en-US" dirty="0"/>
          </a:p>
        </p:txBody>
      </p:sp>
      <p:sp>
        <p:nvSpPr>
          <p:cNvPr id="8"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Arial" panose="020B0604020202020204"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4" name="Straight Connector 13"/>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968667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 Blue 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6839" y="322536"/>
            <a:ext cx="11835161" cy="6535464"/>
          </a:xfrm>
          <a:prstGeom prst="rect">
            <a:avLst/>
          </a:prstGeom>
        </p:spPr>
      </p:pic>
      <p:sp>
        <p:nvSpPr>
          <p:cNvPr id="2" name="Rectangle 1"/>
          <p:cNvSpPr/>
          <p:nvPr userDrawn="1"/>
        </p:nvSpPr>
        <p:spPr bwMode="auto">
          <a:xfrm>
            <a:off x="670561" y="0"/>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95C6DD8F-8F20-5140-BC18-C533A798439E}" type="datetime1">
              <a:rPr lang="en-US" smtClean="0"/>
              <a:t>10/31/2023</a:t>
            </a:fld>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Arial" panose="020B0604020202020204"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01811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Teal 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9"/>
            <a:ext cx="11869463" cy="6535461"/>
          </a:xfrm>
          <a:prstGeom prst="rect">
            <a:avLst/>
          </a:prstGeom>
        </p:spPr>
      </p:pic>
      <p:sp>
        <p:nvSpPr>
          <p:cNvPr id="2" name="Rectangle 1"/>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A8B06E26-66EB-2647-9FF6-9C6706150E8A}" type="datetime1">
              <a:rPr lang="en-US" smtClean="0"/>
              <a:t>10/31/2023</a:t>
            </a:fld>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Arial" panose="020B0604020202020204"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32905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0" y="5515992"/>
            <a:ext cx="12192000" cy="134200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425600" y="6178905"/>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cs typeface="Arial" panose="020B0604020202020204" pitchFamily="34" charset="0"/>
              </a:defRPr>
            </a:lvl1pPr>
          </a:lstStyle>
          <a:p>
            <a:fld id="{0FC109D5-1999-D946-AD75-96ADCCE939FD}" type="datetime1">
              <a:rPr lang="en-US" smtClean="0"/>
              <a:t>10/31/2023</a:t>
            </a:fld>
            <a:endParaRPr lang="en-US" dirty="0"/>
          </a:p>
        </p:txBody>
      </p:sp>
      <p:sp>
        <p:nvSpPr>
          <p:cNvPr id="8" name="Text Placeholder 2"/>
          <p:cNvSpPr>
            <a:spLocks noGrp="1"/>
          </p:cNvSpPr>
          <p:nvPr>
            <p:ph type="body" sz="quarter" idx="10" hasCustomPrompt="1"/>
          </p:nvPr>
        </p:nvSpPr>
        <p:spPr>
          <a:xfrm>
            <a:off x="423461" y="5493355"/>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449951" y="1891791"/>
            <a:ext cx="8583213" cy="1749284"/>
          </a:xfrm>
        </p:spPr>
        <p:txBody>
          <a:bodyPr anchor="b">
            <a:noAutofit/>
          </a:bodyPr>
          <a:lstStyle>
            <a:lvl1pPr>
              <a:defRPr sz="48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454775" y="3755929"/>
            <a:ext cx="8576975"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grpSp>
        <p:nvGrpSpPr>
          <p:cNvPr id="13" name="Group 12">
            <a:extLst>
              <a:ext uri="{FF2B5EF4-FFF2-40B4-BE49-F238E27FC236}">
                <a16:creationId xmlns:a16="http://schemas.microsoft.com/office/drawing/2014/main" id="{66C5BF22-A706-904B-B676-DA86992C40CC}"/>
              </a:ext>
            </a:extLst>
          </p:cNvPr>
          <p:cNvGrpSpPr/>
          <p:nvPr userDrawn="1"/>
        </p:nvGrpSpPr>
        <p:grpSpPr>
          <a:xfrm>
            <a:off x="1045697" y="205946"/>
            <a:ext cx="4470683" cy="881231"/>
            <a:chOff x="784276" y="216786"/>
            <a:chExt cx="3819176" cy="752810"/>
          </a:xfrm>
        </p:grpSpPr>
        <p:pic>
          <p:nvPicPr>
            <p:cNvPr id="14" name="Picture 13">
              <a:extLst>
                <a:ext uri="{FF2B5EF4-FFF2-40B4-BE49-F238E27FC236}">
                  <a16:creationId xmlns:a16="http://schemas.microsoft.com/office/drawing/2014/main" id="{C5B0F51F-9622-2946-9966-1E2AA1B59B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6" name="Straight Connector 15">
              <a:extLst>
                <a:ext uri="{FF2B5EF4-FFF2-40B4-BE49-F238E27FC236}">
                  <a16:creationId xmlns:a16="http://schemas.microsoft.com/office/drawing/2014/main" id="{6396CC37-407E-D94A-93A1-AE158DD73D71}"/>
                </a:ext>
              </a:extLst>
            </p:cNvPr>
            <p:cNvCxnSpPr/>
            <p:nvPr userDrawn="1"/>
          </p:nvCxnSpPr>
          <p:spPr>
            <a:xfrm>
              <a:off x="1924755" y="216786"/>
              <a:ext cx="0" cy="752810"/>
            </a:xfrm>
            <a:prstGeom prst="line">
              <a:avLst/>
            </a:prstGeom>
            <a:ln w="254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66827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609603" y="927655"/>
            <a:ext cx="10893285" cy="47707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4" y="1868557"/>
            <a:ext cx="10850220" cy="3909393"/>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163992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5466-5E20-AEF7-47F2-F2C3FC286C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C9255-A156-0D89-3338-BB605CA3E7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63841-3F2D-05F9-5F72-EF6BF68E3B4F}"/>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5" name="Footer Placeholder 4">
            <a:extLst>
              <a:ext uri="{FF2B5EF4-FFF2-40B4-BE49-F238E27FC236}">
                <a16:creationId xmlns:a16="http://schemas.microsoft.com/office/drawing/2014/main" id="{AB8DA6E5-E5C4-C00F-96DB-0E7A7D8AB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6AC1A-364B-A795-8137-5B2E744F6A1D}"/>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330745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2170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357813" y="469928"/>
            <a:ext cx="11449876" cy="5297083"/>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31137136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6"/>
            <a:ext cx="5102453" cy="3804111"/>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6"/>
            <a:ext cx="5102453" cy="3804111"/>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90187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9"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4" y="1868557"/>
            <a:ext cx="10850220" cy="3909393"/>
          </a:xfrm>
          <a:prstGeom prst="rect">
            <a:avLst/>
          </a:prstGeom>
        </p:spPr>
        <p:txBody>
          <a:bodyPr vert="horz" lIns="91440" tIns="45720" rIns="91440" bIns="45720" rtlCol="0">
            <a:noAutofit/>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591214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357813" y="469928"/>
            <a:ext cx="11449876" cy="5297083"/>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14067949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6"/>
            <a:ext cx="5102453" cy="3804111"/>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6"/>
            <a:ext cx="5102453" cy="3804111"/>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012565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9"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1"/>
                </a:solidFill>
                <a:latin typeface="Arial" panose="020B0604020202020204" pitchFamily="34" charset="0"/>
              </a:defRPr>
            </a:lvl1pPr>
          </a:lstStyle>
          <a:p>
            <a:pPr lvl="0"/>
            <a:r>
              <a:rPr lang="en-US" dirty="0"/>
              <a:t>Author’s Name</a:t>
            </a:r>
          </a:p>
        </p:txBody>
      </p:sp>
      <p:sp>
        <p:nvSpPr>
          <p:cNvPr id="13" name="Rectangle 12"/>
          <p:cNvSpPr/>
          <p:nvPr userDrawn="1"/>
        </p:nvSpPr>
        <p:spPr bwMode="auto">
          <a:xfrm>
            <a:off x="662608" y="3"/>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err="1">
              <a:solidFill>
                <a:srgbClr val="90BD31"/>
              </a:solidFill>
              <a:latin typeface="Arial" panose="020B0604020202020204" pitchFamily="34" charset="0"/>
            </a:endParaRPr>
          </a:p>
        </p:txBody>
      </p:sp>
      <p:sp>
        <p:nvSpPr>
          <p:cNvPr id="12" name="TextBox 11"/>
          <p:cNvSpPr txBox="1"/>
          <p:nvPr userDrawn="1"/>
        </p:nvSpPr>
        <p:spPr bwMode="auto">
          <a:xfrm>
            <a:off x="579506"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0" i="0" dirty="0">
                <a:solidFill>
                  <a:schemeClr val="bg2"/>
                </a:solidFill>
                <a:latin typeface="Arial" panose="020B0604020202020204" pitchFamily="34" charset="0"/>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1"/>
                </a:solidFill>
                <a:latin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29843601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9"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3"/>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0" i="0" dirty="0" err="1">
              <a:solidFill>
                <a:srgbClr val="90BD31"/>
              </a:solidFill>
              <a:latin typeface="Arial" panose="020B0604020202020204" pitchFamily="34" charset="0"/>
            </a:endParaRPr>
          </a:p>
        </p:txBody>
      </p:sp>
      <p:sp>
        <p:nvSpPr>
          <p:cNvPr id="12" name="TextBox 11"/>
          <p:cNvSpPr txBox="1"/>
          <p:nvPr userDrawn="1"/>
        </p:nvSpPr>
        <p:spPr bwMode="auto">
          <a:xfrm>
            <a:off x="579506"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2"/>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2"/>
                </a:solidFill>
                <a:latin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92969703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9"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3"/>
            <a:ext cx="1431235"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2133" b="0" i="0" dirty="0" err="1">
              <a:solidFill>
                <a:srgbClr val="90BD31"/>
              </a:solidFill>
              <a:latin typeface="Arial" panose="020B0604020202020204" pitchFamily="34" charset="0"/>
            </a:endParaRPr>
          </a:p>
        </p:txBody>
      </p:sp>
      <p:sp>
        <p:nvSpPr>
          <p:cNvPr id="12" name="TextBox 11"/>
          <p:cNvSpPr txBox="1"/>
          <p:nvPr userDrawn="1"/>
        </p:nvSpPr>
        <p:spPr bwMode="auto">
          <a:xfrm>
            <a:off x="579506"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3"/>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3"/>
                </a:solidFill>
                <a:latin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349872493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4" name="Rectangle 13"/>
          <p:cNvSpPr/>
          <p:nvPr userDrawn="1"/>
        </p:nvSpPr>
        <p:spPr bwMode="auto">
          <a:xfrm>
            <a:off x="4" y="2363626"/>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15" name="Title 15"/>
          <p:cNvSpPr>
            <a:spLocks noGrp="1"/>
          </p:cNvSpPr>
          <p:nvPr>
            <p:ph type="title" hasCustomPrompt="1"/>
          </p:nvPr>
        </p:nvSpPr>
        <p:spPr>
          <a:xfrm>
            <a:off x="604780" y="2559253"/>
            <a:ext cx="8580549" cy="1477195"/>
          </a:xfrm>
          <a:prstGeom prst="rect">
            <a:avLst/>
          </a:prstGeom>
        </p:spPr>
        <p:txBody>
          <a:bodyPr anchor="ctr">
            <a:noAutofit/>
          </a:bodyPr>
          <a:lstStyle>
            <a:lvl1pPr>
              <a:defRPr sz="48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cxnSp>
        <p:nvCxnSpPr>
          <p:cNvPr id="7" name="Straight Connector 6">
            <a:extLst>
              <a:ext uri="{FF2B5EF4-FFF2-40B4-BE49-F238E27FC236}">
                <a16:creationId xmlns:a16="http://schemas.microsoft.com/office/drawing/2014/main" id="{62CCB472-92BE-5E48-80A6-FC260AA96B83}"/>
              </a:ext>
            </a:extLst>
          </p:cNvPr>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8" name="Freeform 77">
            <a:extLst>
              <a:ext uri="{FF2B5EF4-FFF2-40B4-BE49-F238E27FC236}">
                <a16:creationId xmlns:a16="http://schemas.microsoft.com/office/drawing/2014/main" id="{4ABB29B8-DCAF-7B40-9E52-219D904D83D6}"/>
              </a:ext>
            </a:extLst>
          </p:cNvPr>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2644218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5BAD-3DB6-7646-6098-B3A0AB494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CD851E-49DD-F496-4645-9A00B9ACD1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83E695-F7C2-9751-04AB-586E410754F0}"/>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5" name="Footer Placeholder 4">
            <a:extLst>
              <a:ext uri="{FF2B5EF4-FFF2-40B4-BE49-F238E27FC236}">
                <a16:creationId xmlns:a16="http://schemas.microsoft.com/office/drawing/2014/main" id="{9D680552-17CB-1632-3CFE-FADF2E7F5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B00DB-E088-D16A-6432-E597ADC2EFFF}"/>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33781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6" name="Rectangle 5"/>
          <p:cNvSpPr/>
          <p:nvPr userDrawn="1"/>
        </p:nvSpPr>
        <p:spPr bwMode="auto">
          <a:xfrm>
            <a:off x="4" y="2363626"/>
            <a:ext cx="9402305" cy="1881809"/>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E01C639F-F884-C946-B140-A9518C6FB9A8}"/>
              </a:ext>
            </a:extLst>
          </p:cNvPr>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08B3EA4E-B6EE-2549-8EB7-C25BC2142E7C}"/>
              </a:ext>
            </a:extLst>
          </p:cNvPr>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604780" y="2559253"/>
            <a:ext cx="8580549" cy="1477195"/>
          </a:xfrm>
          <a:prstGeom prst="rect">
            <a:avLst/>
          </a:prstGeom>
        </p:spPr>
        <p:txBody>
          <a:bodyPr anchor="ctr">
            <a:noAutofit/>
          </a:bodyPr>
          <a:lstStyle>
            <a:lvl1pPr>
              <a:defRPr sz="48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408130677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6" name="Rectangle 5"/>
          <p:cNvSpPr/>
          <p:nvPr userDrawn="1"/>
        </p:nvSpPr>
        <p:spPr bwMode="auto">
          <a:xfrm>
            <a:off x="4" y="2363626"/>
            <a:ext cx="9402305"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81C2D974-A2EE-E349-AD5D-00B5C62A8CB7}"/>
              </a:ext>
            </a:extLst>
          </p:cNvPr>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604780" y="2559253"/>
            <a:ext cx="8580549" cy="1477195"/>
          </a:xfrm>
          <a:prstGeom prst="rect">
            <a:avLst/>
          </a:prstGeom>
        </p:spPr>
        <p:txBody>
          <a:bodyPr anchor="ctr">
            <a:noAutofit/>
          </a:bodyPr>
          <a:lstStyle>
            <a:lvl1pPr>
              <a:defRPr sz="48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13307809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049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invGray">
          <a:xfrm>
            <a:off x="5153582" y="2715240"/>
            <a:ext cx="2094721" cy="135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779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72533" y="2513068"/>
            <a:ext cx="1831867" cy="1831867"/>
          </a:xfrm>
          <a:prstGeom prst="rect">
            <a:avLst/>
          </a:prstGeom>
        </p:spPr>
      </p:pic>
    </p:spTree>
    <p:extLst>
      <p:ext uri="{BB962C8B-B14F-4D97-AF65-F5344CB8AC3E}">
        <p14:creationId xmlns:p14="http://schemas.microsoft.com/office/powerpoint/2010/main" val="28545870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9440" y="2687339"/>
            <a:ext cx="2153920" cy="215392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99440" y="0"/>
            <a:ext cx="3992560" cy="2687339"/>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r="2591"/>
          <a:stretch/>
        </p:blipFill>
        <p:spPr>
          <a:xfrm>
            <a:off x="0" y="1974136"/>
            <a:ext cx="8199440" cy="4883865"/>
          </a:xfrm>
          <a:prstGeom prst="rect">
            <a:avLst/>
          </a:prstGeom>
        </p:spPr>
      </p:pic>
    </p:spTree>
    <p:extLst>
      <p:ext uri="{BB962C8B-B14F-4D97-AF65-F5344CB8AC3E}">
        <p14:creationId xmlns:p14="http://schemas.microsoft.com/office/powerpoint/2010/main" val="41303524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1752" y="2687339"/>
            <a:ext cx="2153920" cy="215392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75671" cy="2687339"/>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75672" y="1265499"/>
            <a:ext cx="8516329" cy="5592501"/>
          </a:xfrm>
          <a:prstGeom prst="rect">
            <a:avLst/>
          </a:prstGeom>
        </p:spPr>
      </p:pic>
    </p:spTree>
    <p:extLst>
      <p:ext uri="{BB962C8B-B14F-4D97-AF65-F5344CB8AC3E}">
        <p14:creationId xmlns:p14="http://schemas.microsoft.com/office/powerpoint/2010/main" val="1696033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6893" y="2687339"/>
            <a:ext cx="2153920" cy="215392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1" y="0"/>
            <a:ext cx="3680812" cy="2687339"/>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l="-60"/>
          <a:stretch/>
        </p:blipFill>
        <p:spPr>
          <a:xfrm>
            <a:off x="3675672" y="1676402"/>
            <a:ext cx="8516328" cy="5181599"/>
          </a:xfrm>
          <a:prstGeom prst="rect">
            <a:avLst/>
          </a:prstGeom>
        </p:spPr>
      </p:pic>
    </p:spTree>
    <p:extLst>
      <p:ext uri="{BB962C8B-B14F-4D97-AF65-F5344CB8AC3E}">
        <p14:creationId xmlns:p14="http://schemas.microsoft.com/office/powerpoint/2010/main" val="32030620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319C-FF10-D320-0F6F-89EA591BB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483D2-98EF-34B5-58D8-A4BA95D245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D1D81B-9C5A-0065-9FF0-4657EAF42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0B6CC4-05E1-0E7C-DF8C-FC9572A5E9D9}"/>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6" name="Footer Placeholder 5">
            <a:extLst>
              <a:ext uri="{FF2B5EF4-FFF2-40B4-BE49-F238E27FC236}">
                <a16:creationId xmlns:a16="http://schemas.microsoft.com/office/drawing/2014/main" id="{72A3C8C8-617D-28DB-E3F4-C18A1C2AB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184A7-BB2A-924E-A48E-326E97520C46}"/>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395783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4619-A396-CA26-E4E7-FAB0E17E22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6CBC3-442C-DE7E-1C81-CAE321827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55796-C94A-28F0-CFB4-7166642A8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D1DEBA-9CEF-8B4E-00B3-6694CED4C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5EEC3-534E-3FD1-DF48-B8C4642DB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7FE9D1-672B-289D-1827-93DFE347A871}"/>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8" name="Footer Placeholder 7">
            <a:extLst>
              <a:ext uri="{FF2B5EF4-FFF2-40B4-BE49-F238E27FC236}">
                <a16:creationId xmlns:a16="http://schemas.microsoft.com/office/drawing/2014/main" id="{9BB4603B-213A-BE2B-5BDF-96FA1AFF06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7BFC29-04F3-8294-9CBC-B89BCC3E3F62}"/>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185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1A4-D48E-10D8-5E4B-0478AE7007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14ADE-ED69-8110-F8EF-2D3928E5C599}"/>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4" name="Footer Placeholder 3">
            <a:extLst>
              <a:ext uri="{FF2B5EF4-FFF2-40B4-BE49-F238E27FC236}">
                <a16:creationId xmlns:a16="http://schemas.microsoft.com/office/drawing/2014/main" id="{DB4082B6-09C9-6E10-2EB2-850B7ABBE4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8F7CC-44C8-8193-E81C-80FA717AB0F3}"/>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118070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1E2B2-7090-C6E1-E470-A1A50321F99A}"/>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3" name="Footer Placeholder 2">
            <a:extLst>
              <a:ext uri="{FF2B5EF4-FFF2-40B4-BE49-F238E27FC236}">
                <a16:creationId xmlns:a16="http://schemas.microsoft.com/office/drawing/2014/main" id="{7BE44416-D0E6-BBF2-9F16-BD3CD8D73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DFC1D6-A219-7B05-0B5F-1B95F22D460E}"/>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373138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EEDC-A1CA-19B4-3163-200058152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470AF-3649-3588-618D-B753B653A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CA88FE-BDCD-440E-2863-D6FD5B4AC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BBAF7-DB7C-61B9-2FD5-5DFF3B838BD6}"/>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6" name="Footer Placeholder 5">
            <a:extLst>
              <a:ext uri="{FF2B5EF4-FFF2-40B4-BE49-F238E27FC236}">
                <a16:creationId xmlns:a16="http://schemas.microsoft.com/office/drawing/2014/main" id="{D3D78D2C-673B-1BC9-0AC4-63AF42C6C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3D67A8-93AE-897F-4E7F-74506B82AAE7}"/>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1268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4357-A182-37A5-1880-00325F7E0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D636AD-D71F-824C-F7E5-BC0CA0B12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BED892-4C4A-CF7D-CB5B-67FCFA0E8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59CE6-1DBC-C3DD-FF1E-F1A1CB302170}"/>
              </a:ext>
            </a:extLst>
          </p:cNvPr>
          <p:cNvSpPr>
            <a:spLocks noGrp="1"/>
          </p:cNvSpPr>
          <p:nvPr>
            <p:ph type="dt" sz="half" idx="10"/>
          </p:nvPr>
        </p:nvSpPr>
        <p:spPr/>
        <p:txBody>
          <a:bodyPr/>
          <a:lstStyle/>
          <a:p>
            <a:fld id="{F8E1AD91-17AF-42FA-8305-A6733E071985}" type="datetimeFigureOut">
              <a:rPr lang="en-US" smtClean="0"/>
              <a:t>10/31/2023</a:t>
            </a:fld>
            <a:endParaRPr lang="en-US"/>
          </a:p>
        </p:txBody>
      </p:sp>
      <p:sp>
        <p:nvSpPr>
          <p:cNvPr id="6" name="Footer Placeholder 5">
            <a:extLst>
              <a:ext uri="{FF2B5EF4-FFF2-40B4-BE49-F238E27FC236}">
                <a16:creationId xmlns:a16="http://schemas.microsoft.com/office/drawing/2014/main" id="{87F8E134-0A25-3110-97D1-6F04E941A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0805C-B52C-3D18-6A31-2D55AB12A314}"/>
              </a:ext>
            </a:extLst>
          </p:cNvPr>
          <p:cNvSpPr>
            <a:spLocks noGrp="1"/>
          </p:cNvSpPr>
          <p:nvPr>
            <p:ph type="sldNum" sz="quarter" idx="12"/>
          </p:nvPr>
        </p:nvSpPr>
        <p:spPr/>
        <p:txBody>
          <a:bodyPr/>
          <a:lstStyle/>
          <a:p>
            <a:fld id="{C5811C06-3450-4CCC-B6FC-AD21CD3CC5AA}" type="slidenum">
              <a:rPr lang="en-US" smtClean="0"/>
              <a:t>‹#›</a:t>
            </a:fld>
            <a:endParaRPr lang="en-US"/>
          </a:p>
        </p:txBody>
      </p:sp>
    </p:spTree>
    <p:extLst>
      <p:ext uri="{BB962C8B-B14F-4D97-AF65-F5344CB8AC3E}">
        <p14:creationId xmlns:p14="http://schemas.microsoft.com/office/powerpoint/2010/main" val="314892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89E65-30FF-D50B-8263-A4CA5042C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9B6451-1D91-CBD0-611C-8753AD185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B3A8B-538B-008E-7E3F-E5600ADF4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AD91-17AF-42FA-8305-A6733E071985}" type="datetimeFigureOut">
              <a:rPr lang="en-US" smtClean="0"/>
              <a:t>10/31/2023</a:t>
            </a:fld>
            <a:endParaRPr lang="en-US"/>
          </a:p>
        </p:txBody>
      </p:sp>
      <p:sp>
        <p:nvSpPr>
          <p:cNvPr id="5" name="Footer Placeholder 4">
            <a:extLst>
              <a:ext uri="{FF2B5EF4-FFF2-40B4-BE49-F238E27FC236}">
                <a16:creationId xmlns:a16="http://schemas.microsoft.com/office/drawing/2014/main" id="{AD6E9D19-0EDB-1020-2249-B602644683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797A58-870D-7FE2-01E2-E6031F766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11C06-3450-4CCC-B6FC-AD21CD3CC5AA}" type="slidenum">
              <a:rPr lang="en-US" smtClean="0"/>
              <a:t>‹#›</a:t>
            </a:fld>
            <a:endParaRPr lang="en-US"/>
          </a:p>
        </p:txBody>
      </p:sp>
    </p:spTree>
    <p:extLst>
      <p:ext uri="{BB962C8B-B14F-4D97-AF65-F5344CB8AC3E}">
        <p14:creationId xmlns:p14="http://schemas.microsoft.com/office/powerpoint/2010/main" val="427202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730870" y="6470130"/>
            <a:ext cx="5747876" cy="137980"/>
          </a:xfrm>
          <a:prstGeom prst="rect">
            <a:avLst/>
          </a:prstGeom>
        </p:spPr>
        <p:txBody>
          <a:bodyPr vert="horz" wrap="square" lIns="0" tIns="0" rIns="0" bIns="0" rtlCol="0" anchor="b" anchorCtr="0"/>
          <a:lstStyle>
            <a:lvl1pPr algn="l">
              <a:defRPr sz="9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2" name="Slide Number Placeholder 6"/>
          <p:cNvSpPr>
            <a:spLocks noGrp="1"/>
          </p:cNvSpPr>
          <p:nvPr>
            <p:ph type="sldNum" sz="quarter" idx="4"/>
          </p:nvPr>
        </p:nvSpPr>
        <p:spPr>
          <a:xfrm>
            <a:off x="362810" y="6453506"/>
            <a:ext cx="328081" cy="155233"/>
          </a:xfrm>
          <a:prstGeom prst="rect">
            <a:avLst/>
          </a:prstGeom>
        </p:spPr>
        <p:txBody>
          <a:bodyPr vert="horz" wrap="square" lIns="0" tIns="0" rIns="0" bIns="0" rtlCol="0" anchor="b" anchorCtr="0"/>
          <a:lstStyle>
            <a:lvl1pPr algn="l">
              <a:defRPr sz="9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0" name="Text Placeholder 3">
            <a:extLst>
              <a:ext uri="{FF2B5EF4-FFF2-40B4-BE49-F238E27FC236}">
                <a16:creationId xmlns:a16="http://schemas.microsoft.com/office/drawing/2014/main" id="{77A11AC4-0317-9648-9B11-2E4A9F79415E}"/>
              </a:ext>
            </a:extLst>
          </p:cNvPr>
          <p:cNvSpPr>
            <a:spLocks noGrp="1"/>
          </p:cNvSpPr>
          <p:nvPr>
            <p:ph type="body" idx="1"/>
          </p:nvPr>
        </p:nvSpPr>
        <p:spPr>
          <a:xfrm>
            <a:off x="612914" y="1868557"/>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itle Placeholder 1">
            <a:extLst>
              <a:ext uri="{FF2B5EF4-FFF2-40B4-BE49-F238E27FC236}">
                <a16:creationId xmlns:a16="http://schemas.microsoft.com/office/drawing/2014/main" id="{EEA57C94-8CEE-E147-BA04-64415375E2D2}"/>
              </a:ext>
            </a:extLst>
          </p:cNvPr>
          <p:cNvSpPr>
            <a:spLocks noGrp="1"/>
          </p:cNvSpPr>
          <p:nvPr>
            <p:ph type="title"/>
          </p:nvPr>
        </p:nvSpPr>
        <p:spPr>
          <a:xfrm>
            <a:off x="604780" y="425002"/>
            <a:ext cx="10898107" cy="611449"/>
          </a:xfrm>
          <a:prstGeom prst="rect">
            <a:avLst/>
          </a:prstGeom>
        </p:spPr>
        <p:txBody>
          <a:bodyPr vert="horz" wrap="square" lIns="91440" tIns="45720" rIns="91440" bIns="45720" rtlCol="0" anchor="t" anchorCtr="0">
            <a:noAutofit/>
          </a:bodyPr>
          <a:lstStyle/>
          <a:p>
            <a:r>
              <a:rPr lang="en-US" dirty="0"/>
              <a:t>Slide Title Here</a:t>
            </a:r>
          </a:p>
        </p:txBody>
      </p:sp>
    </p:spTree>
    <p:extLst>
      <p:ext uri="{BB962C8B-B14F-4D97-AF65-F5344CB8AC3E}">
        <p14:creationId xmlns:p14="http://schemas.microsoft.com/office/powerpoint/2010/main" val="4237905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hf hdr="0"/>
  <p:txStyles>
    <p:title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2"/>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2"/>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D4D1CB1A.xm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hyperlink" Target="mailto:Madison.Rodriguez@ucsf.edu"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mailto:Marlene.Martin@ucsf.edu" TargetMode="External"/><Relationship Id="rId4" Type="http://schemas.openxmlformats.org/officeDocument/2006/relationships/hyperlink" Target="mailto:Oanh.Nguyen@ucsf.edu"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niaaa.nih.gov/news-events/research-update/alcohol-related-deaths-which-increased-during-first-year-covid-19-pandemic-continued-rise-2021" TargetMode="Externa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20_BC73D84C.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D_DCD2C9AD.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F_BAC077F9.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0FBD2ED-8A36-BB43-9EF4-AA96439BC20C}"/>
              </a:ext>
            </a:extLst>
          </p:cNvPr>
          <p:cNvSpPr>
            <a:spLocks noGrp="1"/>
          </p:cNvSpPr>
          <p:nvPr>
            <p:ph type="dt" sz="half" idx="2"/>
          </p:nvPr>
        </p:nvSpPr>
        <p:spPr/>
        <p:txBody>
          <a:bodyPr/>
          <a:lstStyle/>
          <a:p>
            <a:pPr defTabSz="1219170"/>
            <a:r>
              <a:rPr lang="en-US" dirty="0">
                <a:solidFill>
                  <a:srgbClr val="FFFFFF"/>
                </a:solidFill>
              </a:rPr>
              <a:t>11/02/2023</a:t>
            </a:r>
          </a:p>
        </p:txBody>
      </p:sp>
      <p:sp>
        <p:nvSpPr>
          <p:cNvPr id="2" name="Title 1">
            <a:extLst>
              <a:ext uri="{FF2B5EF4-FFF2-40B4-BE49-F238E27FC236}">
                <a16:creationId xmlns:a16="http://schemas.microsoft.com/office/drawing/2014/main" id="{EA2C5C1B-281B-8E40-AE3B-01687C427CF5}"/>
              </a:ext>
            </a:extLst>
          </p:cNvPr>
          <p:cNvSpPr>
            <a:spLocks noGrp="1"/>
          </p:cNvSpPr>
          <p:nvPr>
            <p:ph type="title"/>
          </p:nvPr>
        </p:nvSpPr>
        <p:spPr>
          <a:xfrm>
            <a:off x="1040875" y="835727"/>
            <a:ext cx="6625367" cy="3372245"/>
          </a:xfrm>
        </p:spPr>
        <p:txBody>
          <a:bodyPr/>
          <a:lstStyle/>
          <a:p>
            <a:r>
              <a:rPr lang="en-US" sz="3600" dirty="0"/>
              <a:t>“This is one of the most complex medical problems that we treat in the hospital”: Hospital clinician perspectives on an inpatient addiction medicine consultation service</a:t>
            </a:r>
          </a:p>
        </p:txBody>
      </p:sp>
      <p:sp>
        <p:nvSpPr>
          <p:cNvPr id="7" name="Text Placeholder 6">
            <a:extLst>
              <a:ext uri="{FF2B5EF4-FFF2-40B4-BE49-F238E27FC236}">
                <a16:creationId xmlns:a16="http://schemas.microsoft.com/office/drawing/2014/main" id="{8D6B7CCA-B546-7A4E-91C5-B79401EA52BD}"/>
              </a:ext>
            </a:extLst>
          </p:cNvPr>
          <p:cNvSpPr>
            <a:spLocks noGrp="1"/>
          </p:cNvSpPr>
          <p:nvPr>
            <p:ph type="body" sz="quarter" idx="15"/>
          </p:nvPr>
        </p:nvSpPr>
        <p:spPr>
          <a:xfrm>
            <a:off x="1045698" y="4207972"/>
            <a:ext cx="6630440" cy="677627"/>
          </a:xfrm>
        </p:spPr>
        <p:txBody>
          <a:bodyPr/>
          <a:lstStyle/>
          <a:p>
            <a:r>
              <a:rPr lang="en-US" sz="1600" dirty="0">
                <a:effectLst/>
                <a:latin typeface="+mn-lt"/>
                <a:ea typeface="Calibri" panose="020F0502020204030204" pitchFamily="34" charset="0"/>
                <a:cs typeface="Times New Roman" panose="02020603050405020304" pitchFamily="18" charset="0"/>
              </a:rPr>
              <a:t>Madison Rodríguez; Naomi López-Solano; Hannah Snyder, MD; Marlene Martín, MD; Oanh Kieu Nguyen, MD, MAS</a:t>
            </a:r>
          </a:p>
          <a:p>
            <a:endParaRPr lang="en-US" sz="1600" dirty="0">
              <a:latin typeface="+mn-lt"/>
            </a:endParaRPr>
          </a:p>
        </p:txBody>
      </p:sp>
    </p:spTree>
    <p:extLst>
      <p:ext uri="{BB962C8B-B14F-4D97-AF65-F5344CB8AC3E}">
        <p14:creationId xmlns:p14="http://schemas.microsoft.com/office/powerpoint/2010/main" val="2154914541"/>
      </p:ext>
    </p:extLst>
  </p:cSld>
  <p:clrMapOvr>
    <a:masterClrMapping/>
  </p:clrMapOvr>
  <p:transition advTm="20738">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5AD8BE-0DFE-669A-6388-ECE866E01258}"/>
              </a:ext>
            </a:extLst>
          </p:cNvPr>
          <p:cNvSpPr txBox="1"/>
          <p:nvPr/>
        </p:nvSpPr>
        <p:spPr>
          <a:xfrm>
            <a:off x="747712" y="2260950"/>
            <a:ext cx="10696575" cy="3400931"/>
          </a:xfrm>
          <a:prstGeom prst="rect">
            <a:avLst/>
          </a:prstGeom>
          <a:noFill/>
        </p:spPr>
        <p:txBody>
          <a:bodyPr wrap="square" lIns="91440" tIns="45720" rIns="91440" bIns="45720" rtlCol="0" anchor="t">
            <a:spAutoFit/>
          </a:bodyPr>
          <a:lstStyle/>
          <a:p>
            <a:pPr algn="ctr"/>
            <a:r>
              <a:rPr lang="en-US" sz="2800" i="1" dirty="0">
                <a:effectLst/>
                <a:ea typeface="Calibri" panose="020F0502020204030204" pitchFamily="34" charset="0"/>
                <a:cs typeface="Calibri"/>
              </a:rPr>
              <a:t>“[Before ACT, SUD care was] ...like phone-a-friend. Because as I said, this has never been my expertise….</a:t>
            </a:r>
            <a:r>
              <a:rPr lang="en-US" sz="2800" i="1" dirty="0">
                <a:effectLst/>
                <a:ea typeface="Calibri" panose="020F0502020204030204" pitchFamily="34" charset="0"/>
                <a:cs typeface="Times New Roman"/>
              </a:rPr>
              <a:t> </a:t>
            </a:r>
            <a:r>
              <a:rPr lang="en-US" sz="2800" i="1" dirty="0">
                <a:effectLst/>
                <a:ea typeface="Calibri" panose="020F0502020204030204" pitchFamily="34" charset="0"/>
                <a:cs typeface="Calibri"/>
              </a:rPr>
              <a:t>We used to do weird things. I feel like we used to consult the pain service…[because there’s] this idea of, well, they probably have more understanding of interactions between different narcotics… [and] they were kind of always like, “What’s your specific pain question?”</a:t>
            </a:r>
            <a:r>
              <a:rPr lang="en-US" sz="2800" i="1" dirty="0">
                <a:ea typeface="Calibri" panose="020F0502020204030204" pitchFamily="34" charset="0"/>
                <a:cs typeface="Times New Roman"/>
              </a:rPr>
              <a:t> </a:t>
            </a:r>
            <a:r>
              <a:rPr lang="en-US" sz="2800" i="1" dirty="0">
                <a:ea typeface="Calibri" panose="020F0502020204030204" pitchFamily="34" charset="0"/>
                <a:cs typeface="Calibri"/>
              </a:rPr>
              <a:t> </a:t>
            </a:r>
            <a:r>
              <a:rPr lang="en-US" sz="2800" i="1" dirty="0">
                <a:effectLst/>
                <a:ea typeface="Calibri" panose="020F0502020204030204" pitchFamily="34" charset="0"/>
                <a:cs typeface="Calibri"/>
              </a:rPr>
              <a:t> </a:t>
            </a:r>
            <a:endParaRPr lang="en-US" sz="1600" dirty="0"/>
          </a:p>
          <a:p>
            <a:pPr lvl="1" algn="r"/>
            <a:r>
              <a:rPr lang="en-US" sz="2800" i="1" dirty="0">
                <a:effectLst/>
                <a:ea typeface="Calibri" panose="020F0502020204030204" pitchFamily="34" charset="0"/>
                <a:cs typeface="Calibri"/>
              </a:rPr>
              <a:t>– Participant 330</a:t>
            </a:r>
            <a:endParaRPr lang="en-US" sz="1600" dirty="0">
              <a:cs typeface="Arial"/>
            </a:endParaRPr>
          </a:p>
          <a:p>
            <a:pPr algn="ctr"/>
            <a:endParaRPr lang="en-US" dirty="0"/>
          </a:p>
        </p:txBody>
      </p:sp>
      <p:sp>
        <p:nvSpPr>
          <p:cNvPr id="5" name="Footer Placeholder 1">
            <a:extLst>
              <a:ext uri="{FF2B5EF4-FFF2-40B4-BE49-F238E27FC236}">
                <a16:creationId xmlns:a16="http://schemas.microsoft.com/office/drawing/2014/main" id="{8C293D34-DF48-7922-E242-CB1AA909596D}"/>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ACT Evaluation - AMERSA</a:t>
            </a:r>
            <a:endParaRPr lang="en-US" dirty="0"/>
          </a:p>
        </p:txBody>
      </p:sp>
      <p:sp>
        <p:nvSpPr>
          <p:cNvPr id="2" name="Title 1">
            <a:extLst>
              <a:ext uri="{FF2B5EF4-FFF2-40B4-BE49-F238E27FC236}">
                <a16:creationId xmlns:a16="http://schemas.microsoft.com/office/drawing/2014/main" id="{D02443A5-9C90-4B28-7FC7-CECD79DA38E3}"/>
              </a:ext>
            </a:extLst>
          </p:cNvPr>
          <p:cNvSpPr txBox="1">
            <a:spLocks/>
          </p:cNvSpPr>
          <p:nvPr/>
        </p:nvSpPr>
        <p:spPr>
          <a:xfrm>
            <a:off x="2552700" y="73289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latin typeface="Garamond"/>
                <a:cs typeface="Arial"/>
              </a:rPr>
              <a:t>Patchwork of Resources </a:t>
            </a:r>
            <a:r>
              <a:rPr lang="en-US" u="sng" dirty="0">
                <a:latin typeface="Garamond"/>
                <a:cs typeface="Arial"/>
              </a:rPr>
              <a:t>before</a:t>
            </a:r>
            <a:r>
              <a:rPr lang="en-US" dirty="0">
                <a:latin typeface="Garamond"/>
                <a:cs typeface="Arial"/>
              </a:rPr>
              <a:t> ACT</a:t>
            </a:r>
          </a:p>
        </p:txBody>
      </p:sp>
    </p:spTree>
    <p:extLst>
      <p:ext uri="{BB962C8B-B14F-4D97-AF65-F5344CB8AC3E}">
        <p14:creationId xmlns:p14="http://schemas.microsoft.com/office/powerpoint/2010/main" val="312175608"/>
      </p:ext>
    </p:extLst>
  </p:cSld>
  <p:clrMapOvr>
    <a:masterClrMapping/>
  </p:clrMapOvr>
  <p:transition advTm="25431">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9F48-393C-D1E5-7876-B48BF1837957}"/>
              </a:ext>
            </a:extLst>
          </p:cNvPr>
          <p:cNvSpPr>
            <a:spLocks noGrp="1"/>
          </p:cNvSpPr>
          <p:nvPr>
            <p:ph type="title"/>
          </p:nvPr>
        </p:nvSpPr>
        <p:spPr/>
        <p:txBody>
          <a:bodyPr/>
          <a:lstStyle/>
          <a:p>
            <a:r>
              <a:rPr lang="en-US" dirty="0"/>
              <a:t>Results</a:t>
            </a:r>
          </a:p>
        </p:txBody>
      </p:sp>
      <p:sp>
        <p:nvSpPr>
          <p:cNvPr id="5" name="Footer Placeholder 1">
            <a:extLst>
              <a:ext uri="{FF2B5EF4-FFF2-40B4-BE49-F238E27FC236}">
                <a16:creationId xmlns:a16="http://schemas.microsoft.com/office/drawing/2014/main" id="{437295E0-FA96-91B6-F147-BF2BC129FB91}"/>
              </a:ext>
            </a:extLst>
          </p:cNvPr>
          <p:cNvSpPr>
            <a:spLocks noGrp="1"/>
          </p:cNvSpPr>
          <p:nvPr>
            <p:ph type="ftr" sz="quarter" idx="12"/>
          </p:nvPr>
        </p:nvSpPr>
        <p:spPr>
          <a:xfrm>
            <a:off x="730870" y="6470130"/>
            <a:ext cx="5747876" cy="137980"/>
          </a:xfrm>
        </p:spPr>
        <p:txBody>
          <a:bodyPr/>
          <a:lstStyle/>
          <a:p>
            <a:r>
              <a:rPr lang="en-US" dirty="0"/>
              <a:t>ACT Evaluation - AMERSA</a:t>
            </a:r>
          </a:p>
        </p:txBody>
      </p:sp>
      <p:graphicFrame>
        <p:nvGraphicFramePr>
          <p:cNvPr id="7" name="Table 7">
            <a:extLst>
              <a:ext uri="{FF2B5EF4-FFF2-40B4-BE49-F238E27FC236}">
                <a16:creationId xmlns:a16="http://schemas.microsoft.com/office/drawing/2014/main" id="{8D32300B-3B5F-31D4-A317-1B0411312DC0}"/>
              </a:ext>
            </a:extLst>
          </p:cNvPr>
          <p:cNvGraphicFramePr>
            <a:graphicFrameLocks noGrp="1"/>
          </p:cNvGraphicFramePr>
          <p:nvPr>
            <p:ph idx="1"/>
            <p:extLst>
              <p:ext uri="{D42A27DB-BD31-4B8C-83A1-F6EECF244321}">
                <p14:modId xmlns:p14="http://schemas.microsoft.com/office/powerpoint/2010/main" val="1043764107"/>
              </p:ext>
            </p:extLst>
          </p:nvPr>
        </p:nvGraphicFramePr>
        <p:xfrm>
          <a:off x="612774" y="1184565"/>
          <a:ext cx="11141075" cy="4986905"/>
        </p:xfrm>
        <a:graphic>
          <a:graphicData uri="http://schemas.openxmlformats.org/drawingml/2006/table">
            <a:tbl>
              <a:tblPr firstRow="1" bandRow="1">
                <a:tableStyleId>{073A0DAA-6AF3-43AB-8588-CEC1D06C72B9}</a:tableStyleId>
              </a:tblPr>
              <a:tblGrid>
                <a:gridCol w="3019656">
                  <a:extLst>
                    <a:ext uri="{9D8B030D-6E8A-4147-A177-3AD203B41FA5}">
                      <a16:colId xmlns:a16="http://schemas.microsoft.com/office/drawing/2014/main" val="3806358793"/>
                    </a:ext>
                  </a:extLst>
                </a:gridCol>
                <a:gridCol w="8121419">
                  <a:extLst>
                    <a:ext uri="{9D8B030D-6E8A-4147-A177-3AD203B41FA5}">
                      <a16:colId xmlns:a16="http://schemas.microsoft.com/office/drawing/2014/main" val="3905191429"/>
                    </a:ext>
                  </a:extLst>
                </a:gridCol>
              </a:tblGrid>
              <a:tr h="689225">
                <a:tc>
                  <a:txBody>
                    <a:bodyPr/>
                    <a:lstStyle/>
                    <a:p>
                      <a:r>
                        <a:rPr lang="en-US" dirty="0"/>
                        <a:t>Domain</a:t>
                      </a:r>
                    </a:p>
                  </a:txBody>
                  <a:tcPr/>
                </a:tc>
                <a:tc>
                  <a:txBody>
                    <a:bodyPr/>
                    <a:lstStyle/>
                    <a:p>
                      <a:r>
                        <a:rPr lang="en-US" dirty="0"/>
                        <a:t>Themes</a:t>
                      </a:r>
                    </a:p>
                  </a:txBody>
                  <a:tcPr/>
                </a:tc>
                <a:extLst>
                  <a:ext uri="{0D108BD9-81ED-4DB2-BD59-A6C34878D82A}">
                    <a16:rowId xmlns:a16="http://schemas.microsoft.com/office/drawing/2014/main" val="14378974"/>
                  </a:ext>
                </a:extLst>
              </a:tr>
              <a:tr h="1164372">
                <a:tc>
                  <a:txBody>
                    <a:bodyPr/>
                    <a:lstStyle/>
                    <a:p>
                      <a:r>
                        <a:rPr lang="en-US" dirty="0">
                          <a:solidFill>
                            <a:schemeClr val="bg1">
                              <a:lumMod val="75000"/>
                            </a:schemeClr>
                          </a:solidFill>
                        </a:rPr>
                        <a:t>SUD care gaps before ACT</a:t>
                      </a:r>
                    </a:p>
                  </a:txBody>
                  <a:tcPr/>
                </a:tc>
                <a:tc>
                  <a:txBody>
                    <a:bodyPr/>
                    <a:lstStyle/>
                    <a:p>
                      <a:pPr marL="342900" indent="-342900">
                        <a:buFont typeface="Arial" panose="020B0604020202020204" pitchFamily="34" charset="0"/>
                        <a:buChar char="•"/>
                      </a:pPr>
                      <a:r>
                        <a:rPr lang="en-US" dirty="0">
                          <a:solidFill>
                            <a:schemeClr val="bg1">
                              <a:lumMod val="75000"/>
                            </a:schemeClr>
                          </a:solidFill>
                        </a:rPr>
                        <a:t>Lack of formal SUD treatment training </a:t>
                      </a:r>
                    </a:p>
                    <a:p>
                      <a:pPr marL="342900" indent="-342900">
                        <a:buFont typeface="Arial" panose="020B0604020202020204" pitchFamily="34" charset="0"/>
                        <a:buChar char="•"/>
                      </a:pPr>
                      <a:r>
                        <a:rPr lang="en-US" dirty="0">
                          <a:solidFill>
                            <a:schemeClr val="bg1">
                              <a:lumMod val="75000"/>
                            </a:schemeClr>
                          </a:solidFill>
                        </a:rPr>
                        <a:t>Lack of outpatient care linkage</a:t>
                      </a:r>
                    </a:p>
                    <a:p>
                      <a:pPr marL="342900" indent="-342900">
                        <a:buFont typeface="Arial" panose="020B0604020202020204" pitchFamily="34" charset="0"/>
                        <a:buChar char="•"/>
                      </a:pPr>
                      <a:r>
                        <a:rPr lang="en-US" dirty="0">
                          <a:solidFill>
                            <a:schemeClr val="bg1">
                              <a:lumMod val="75000"/>
                            </a:schemeClr>
                          </a:solidFill>
                        </a:rPr>
                        <a:t>Utilization of informal, patchwork resources</a:t>
                      </a:r>
                    </a:p>
                  </a:txBody>
                  <a:tcPr/>
                </a:tc>
                <a:extLst>
                  <a:ext uri="{0D108BD9-81ED-4DB2-BD59-A6C34878D82A}">
                    <a16:rowId xmlns:a16="http://schemas.microsoft.com/office/drawing/2014/main" val="1465846006"/>
                  </a:ext>
                </a:extLst>
              </a:tr>
              <a:tr h="1164372">
                <a:tc>
                  <a:txBody>
                    <a:bodyPr/>
                    <a:lstStyle/>
                    <a:p>
                      <a:r>
                        <a:rPr lang="en-US" dirty="0"/>
                        <a:t>Gaps filled by ACT</a:t>
                      </a:r>
                    </a:p>
                  </a:txBody>
                  <a:tcPr/>
                </a:tc>
                <a:tc>
                  <a:txBody>
                    <a:bodyPr/>
                    <a:lstStyle/>
                    <a:p>
                      <a:pPr marL="342900" indent="-342900">
                        <a:buFont typeface="Arial" panose="020B0604020202020204" pitchFamily="34" charset="0"/>
                        <a:buChar char="•"/>
                      </a:pPr>
                      <a:r>
                        <a:rPr lang="en-US" b="1" dirty="0"/>
                        <a:t>Helped reduce SUD-related stigma</a:t>
                      </a:r>
                    </a:p>
                    <a:p>
                      <a:pPr marL="342900" indent="-342900">
                        <a:buFont typeface="Arial" panose="020B0604020202020204" pitchFamily="34" charset="0"/>
                        <a:buChar char="•"/>
                      </a:pPr>
                      <a:r>
                        <a:rPr lang="en-US" b="1" dirty="0"/>
                        <a:t>Helped establish rapport with patients</a:t>
                      </a:r>
                    </a:p>
                    <a:p>
                      <a:pPr marL="342900" indent="-342900">
                        <a:buFont typeface="Arial" panose="020B0604020202020204" pitchFamily="34" charset="0"/>
                        <a:buChar char="•"/>
                      </a:pPr>
                      <a:r>
                        <a:rPr lang="en-US" b="1" dirty="0"/>
                        <a:t>Improve medical management</a:t>
                      </a:r>
                    </a:p>
                    <a:p>
                      <a:pPr marL="342900" indent="-342900">
                        <a:buFont typeface="Arial" panose="020B0604020202020204" pitchFamily="34" charset="0"/>
                        <a:buChar char="•"/>
                      </a:pPr>
                      <a:r>
                        <a:rPr lang="en-US" b="0" dirty="0"/>
                        <a:t>Established a formal mechanism for SUD treatment</a:t>
                      </a:r>
                    </a:p>
                  </a:txBody>
                  <a:tcPr/>
                </a:tc>
                <a:extLst>
                  <a:ext uri="{0D108BD9-81ED-4DB2-BD59-A6C34878D82A}">
                    <a16:rowId xmlns:a16="http://schemas.microsoft.com/office/drawing/2014/main" val="3699339610"/>
                  </a:ext>
                </a:extLst>
              </a:tr>
              <a:tr h="117352">
                <a:tc>
                  <a:txBody>
                    <a:bodyPr/>
                    <a:lstStyle/>
                    <a:p>
                      <a:r>
                        <a:rPr lang="en-US" dirty="0">
                          <a:solidFill>
                            <a:schemeClr val="bg1">
                              <a:lumMod val="75000"/>
                            </a:schemeClr>
                          </a:solidFill>
                        </a:rPr>
                        <a:t>Ongoing challenges</a:t>
                      </a:r>
                    </a:p>
                  </a:txBody>
                  <a:tcPr/>
                </a:tc>
                <a:tc>
                  <a:txBody>
                    <a:bodyPr/>
                    <a:lstStyle/>
                    <a:p>
                      <a:pPr marL="342900" indent="-342900">
                        <a:buFont typeface="Arial" panose="020B0604020202020204" pitchFamily="34" charset="0"/>
                        <a:buChar char="•"/>
                      </a:pPr>
                      <a:r>
                        <a:rPr lang="en-US" dirty="0">
                          <a:solidFill>
                            <a:schemeClr val="bg1">
                              <a:lumMod val="75000"/>
                            </a:schemeClr>
                          </a:solidFill>
                        </a:rPr>
                        <a:t>SUD-related stigma</a:t>
                      </a:r>
                    </a:p>
                    <a:p>
                      <a:pPr marL="342900" indent="-342900">
                        <a:buFont typeface="Arial" panose="020B0604020202020204" pitchFamily="34" charset="0"/>
                        <a:buChar char="•"/>
                      </a:pPr>
                      <a:r>
                        <a:rPr lang="en-US" dirty="0">
                          <a:solidFill>
                            <a:schemeClr val="bg1">
                              <a:lumMod val="75000"/>
                            </a:schemeClr>
                          </a:solidFill>
                        </a:rPr>
                        <a:t>Specialty-specific gaps in post-discharge care</a:t>
                      </a:r>
                    </a:p>
                    <a:p>
                      <a:pPr marL="342900" indent="-342900">
                        <a:buFont typeface="Arial" panose="020B0604020202020204" pitchFamily="34" charset="0"/>
                        <a:buChar char="•"/>
                      </a:pPr>
                      <a:r>
                        <a:rPr lang="en-US" dirty="0">
                          <a:solidFill>
                            <a:schemeClr val="bg1">
                              <a:lumMod val="75000"/>
                            </a:schemeClr>
                          </a:solidFill>
                        </a:rPr>
                        <a:t>Difficulty obtaining needed information for continuity of in-hospital SUD treatment</a:t>
                      </a:r>
                    </a:p>
                  </a:txBody>
                  <a:tcPr/>
                </a:tc>
                <a:extLst>
                  <a:ext uri="{0D108BD9-81ED-4DB2-BD59-A6C34878D82A}">
                    <a16:rowId xmlns:a16="http://schemas.microsoft.com/office/drawing/2014/main" val="1183610628"/>
                  </a:ext>
                </a:extLst>
              </a:tr>
            </a:tbl>
          </a:graphicData>
        </a:graphic>
      </p:graphicFrame>
    </p:spTree>
    <p:extLst>
      <p:ext uri="{BB962C8B-B14F-4D97-AF65-F5344CB8AC3E}">
        <p14:creationId xmlns:p14="http://schemas.microsoft.com/office/powerpoint/2010/main" val="588234831"/>
      </p:ext>
    </p:extLst>
  </p:cSld>
  <p:clrMapOvr>
    <a:masterClrMapping/>
  </p:clrMapOvr>
  <p:transition advTm="11968">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2CA32-1C77-1220-FE71-E3521AEDDBA2}"/>
              </a:ext>
            </a:extLst>
          </p:cNvPr>
          <p:cNvSpPr>
            <a:spLocks noGrp="1"/>
          </p:cNvSpPr>
          <p:nvPr>
            <p:ph type="body" sz="quarter" idx="13"/>
          </p:nvPr>
        </p:nvSpPr>
        <p:spPr>
          <a:xfrm>
            <a:off x="730870" y="2459295"/>
            <a:ext cx="10972431" cy="3665811"/>
          </a:xfrm>
        </p:spPr>
        <p:txBody>
          <a:bodyPr>
            <a:normAutofit/>
          </a:bodyPr>
          <a:lstStyle/>
          <a:p>
            <a:pPr marL="914400" marR="0">
              <a:spcBef>
                <a:spcPts val="0"/>
              </a:spcBef>
              <a:spcAft>
                <a:spcPts val="0"/>
              </a:spcAft>
            </a:pPr>
            <a:r>
              <a:rPr lang="en-US" sz="3200" i="1" dirty="0">
                <a:effectLst/>
                <a:latin typeface="+mn-lt"/>
                <a:ea typeface="Calibri" panose="020F0502020204030204" pitchFamily="34" charset="0"/>
                <a:cs typeface="Times New Roman" panose="02020603050405020304" pitchFamily="18" charset="0"/>
              </a:rPr>
              <a:t>“The immense amount of compassion that I now have [for patients with SUDs] has been transformative…[in terms of meeting] them where they are and [being] able to give them high quality care without that stigma or judgement…”</a:t>
            </a:r>
            <a:r>
              <a:rPr lang="en-US" sz="3200" dirty="0">
                <a:effectLst/>
                <a:latin typeface="+mn-lt"/>
                <a:ea typeface="Calibri" panose="020F0502020204030204" pitchFamily="34" charset="0"/>
                <a:cs typeface="Times New Roman" panose="02020603050405020304" pitchFamily="18" charset="0"/>
              </a:rPr>
              <a:t> </a:t>
            </a:r>
          </a:p>
          <a:p>
            <a:pPr marL="914400" marR="0">
              <a:spcBef>
                <a:spcPts val="0"/>
              </a:spcBef>
              <a:spcAft>
                <a:spcPts val="0"/>
              </a:spcAft>
            </a:pPr>
            <a:r>
              <a:rPr lang="en-US" sz="3200" dirty="0">
                <a:latin typeface="+mn-lt"/>
                <a:ea typeface="Calibri" panose="020F0502020204030204" pitchFamily="34" charset="0"/>
                <a:cs typeface="Times New Roman" panose="02020603050405020304" pitchFamily="18" charset="0"/>
              </a:rPr>
              <a:t>							</a:t>
            </a:r>
            <a:r>
              <a:rPr lang="en-US" sz="3200" dirty="0">
                <a:effectLst/>
                <a:latin typeface="+mn-lt"/>
                <a:ea typeface="Calibri" panose="020F0502020204030204" pitchFamily="34" charset="0"/>
                <a:cs typeface="Times New Roman" panose="02020603050405020304" pitchFamily="18" charset="0"/>
              </a:rPr>
              <a:t>– Participant 332</a:t>
            </a:r>
          </a:p>
          <a:p>
            <a:pPr marL="0" indent="0" algn="ctr">
              <a:buNone/>
            </a:pPr>
            <a:endParaRPr lang="en-US" dirty="0">
              <a:latin typeface="+mn-lt"/>
            </a:endParaRPr>
          </a:p>
        </p:txBody>
      </p:sp>
      <p:sp>
        <p:nvSpPr>
          <p:cNvPr id="5" name="Footer Placeholder 1">
            <a:extLst>
              <a:ext uri="{FF2B5EF4-FFF2-40B4-BE49-F238E27FC236}">
                <a16:creationId xmlns:a16="http://schemas.microsoft.com/office/drawing/2014/main" id="{28766A15-2DFD-B25C-1208-136610BC3674}"/>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ACT Evaluation - AMERSA</a:t>
            </a:r>
            <a:endParaRPr lang="en-US" dirty="0"/>
          </a:p>
        </p:txBody>
      </p:sp>
      <p:sp>
        <p:nvSpPr>
          <p:cNvPr id="8" name="Title 1">
            <a:extLst>
              <a:ext uri="{FF2B5EF4-FFF2-40B4-BE49-F238E27FC236}">
                <a16:creationId xmlns:a16="http://schemas.microsoft.com/office/drawing/2014/main" id="{38D47297-5E5D-44A7-5AF3-3DC0E2CE25DE}"/>
              </a:ext>
            </a:extLst>
          </p:cNvPr>
          <p:cNvSpPr txBox="1">
            <a:spLocks/>
          </p:cNvSpPr>
          <p:nvPr/>
        </p:nvSpPr>
        <p:spPr>
          <a:xfrm>
            <a:off x="2552700" y="73289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ACT helped reduce SUD-related stigma</a:t>
            </a:r>
          </a:p>
        </p:txBody>
      </p:sp>
    </p:spTree>
    <p:extLst>
      <p:ext uri="{BB962C8B-B14F-4D97-AF65-F5344CB8AC3E}">
        <p14:creationId xmlns:p14="http://schemas.microsoft.com/office/powerpoint/2010/main" val="1951482001"/>
      </p:ext>
    </p:extLst>
  </p:cSld>
  <p:clrMapOvr>
    <a:masterClrMapping/>
  </p:clrMapOvr>
  <p:transition advTm="25802">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2CA32-1C77-1220-FE71-E3521AEDDBA2}"/>
              </a:ext>
            </a:extLst>
          </p:cNvPr>
          <p:cNvSpPr>
            <a:spLocks noGrp="1"/>
          </p:cNvSpPr>
          <p:nvPr>
            <p:ph type="body" sz="quarter" idx="13"/>
          </p:nvPr>
        </p:nvSpPr>
        <p:spPr>
          <a:xfrm>
            <a:off x="730870" y="2459295"/>
            <a:ext cx="10972431" cy="3665811"/>
          </a:xfrm>
        </p:spPr>
        <p:txBody>
          <a:bodyPr>
            <a:normAutofit/>
          </a:bodyPr>
          <a:lstStyle/>
          <a:p>
            <a:pPr marL="914400" marR="0">
              <a:spcBef>
                <a:spcPts val="0"/>
              </a:spcBef>
              <a:spcAft>
                <a:spcPts val="0"/>
              </a:spcAft>
            </a:pPr>
            <a:r>
              <a:rPr lang="en-US" sz="3200" i="1" dirty="0">
                <a:effectLst/>
                <a:latin typeface="+mn-lt"/>
                <a:ea typeface="Calibri" panose="020F0502020204030204" pitchFamily="34" charset="0"/>
                <a:cs typeface="Times New Roman" panose="02020603050405020304" pitchFamily="18" charset="0"/>
              </a:rPr>
              <a:t>“I think the most helpful thing is that they [ACT] actually talk to the patient.  I think that it helps for patients to be heard… ACT does a good job of listening to the patients. And I think that helps overall… I just can’t listen to them to the extent that ACT can...” 								</a:t>
            </a:r>
            <a:r>
              <a:rPr lang="en-US" sz="3200" dirty="0">
                <a:effectLst/>
                <a:latin typeface="+mn-lt"/>
                <a:ea typeface="Calibri" panose="020F0502020204030204" pitchFamily="34" charset="0"/>
                <a:cs typeface="Times New Roman" panose="02020603050405020304" pitchFamily="18" charset="0"/>
              </a:rPr>
              <a:t>– Participant 317</a:t>
            </a:r>
          </a:p>
          <a:p>
            <a:pPr marL="0" indent="0" algn="ctr">
              <a:buNone/>
            </a:pPr>
            <a:endParaRPr lang="en-US" dirty="0">
              <a:latin typeface="+mn-lt"/>
            </a:endParaRPr>
          </a:p>
        </p:txBody>
      </p:sp>
      <p:sp>
        <p:nvSpPr>
          <p:cNvPr id="5" name="Footer Placeholder 1">
            <a:extLst>
              <a:ext uri="{FF2B5EF4-FFF2-40B4-BE49-F238E27FC236}">
                <a16:creationId xmlns:a16="http://schemas.microsoft.com/office/drawing/2014/main" id="{28766A15-2DFD-B25C-1208-136610BC3674}"/>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ACT Evaluation - AMERSA</a:t>
            </a:r>
            <a:endParaRPr lang="en-US" dirty="0"/>
          </a:p>
        </p:txBody>
      </p:sp>
      <p:sp>
        <p:nvSpPr>
          <p:cNvPr id="8" name="Title 1">
            <a:extLst>
              <a:ext uri="{FF2B5EF4-FFF2-40B4-BE49-F238E27FC236}">
                <a16:creationId xmlns:a16="http://schemas.microsoft.com/office/drawing/2014/main" id="{38D47297-5E5D-44A7-5AF3-3DC0E2CE25DE}"/>
              </a:ext>
            </a:extLst>
          </p:cNvPr>
          <p:cNvSpPr txBox="1">
            <a:spLocks/>
          </p:cNvSpPr>
          <p:nvPr/>
        </p:nvSpPr>
        <p:spPr>
          <a:xfrm>
            <a:off x="2552700" y="73289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ACT helped establish rapport with patients</a:t>
            </a:r>
          </a:p>
        </p:txBody>
      </p:sp>
    </p:spTree>
    <p:extLst>
      <p:ext uri="{BB962C8B-B14F-4D97-AF65-F5344CB8AC3E}">
        <p14:creationId xmlns:p14="http://schemas.microsoft.com/office/powerpoint/2010/main" val="1402376893"/>
      </p:ext>
    </p:extLst>
  </p:cSld>
  <p:clrMapOvr>
    <a:masterClrMapping/>
  </p:clrMapOvr>
  <p:transition advTm="25802">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2CA32-1C77-1220-FE71-E3521AEDDBA2}"/>
              </a:ext>
            </a:extLst>
          </p:cNvPr>
          <p:cNvSpPr>
            <a:spLocks noGrp="1"/>
          </p:cNvSpPr>
          <p:nvPr>
            <p:ph type="body" sz="quarter" idx="13"/>
          </p:nvPr>
        </p:nvSpPr>
        <p:spPr>
          <a:xfrm>
            <a:off x="622670" y="1936085"/>
            <a:ext cx="10972431" cy="3665811"/>
          </a:xfrm>
        </p:spPr>
        <p:txBody>
          <a:bodyPr>
            <a:normAutofit fontScale="32500" lnSpcReduction="20000"/>
          </a:bodyPr>
          <a:lstStyle/>
          <a:p>
            <a:pPr marL="0" indent="0" algn="ctr">
              <a:lnSpc>
                <a:spcPct val="120000"/>
              </a:lnSpc>
              <a:buNone/>
            </a:pPr>
            <a:r>
              <a:rPr lang="en-US" sz="8600" i="1" dirty="0">
                <a:effectLst/>
                <a:latin typeface="+mn-lt"/>
                <a:ea typeface="Calibri" panose="020F0502020204030204" pitchFamily="34" charset="0"/>
                <a:cs typeface="Calibri" panose="020F0502020204030204" pitchFamily="34" charset="0"/>
              </a:rPr>
              <a:t>“[The most helpful thing about ACT is] that I can call an expert…and I have enough humility to know that I am not an expert in addiction medicine and that I am probably not asking the right questions or thinking about all of the multiple facets of it. […] I think ACT] has allowed me to feel like I am providing better care for the patient…” 									– Participant 316</a:t>
            </a:r>
            <a:endParaRPr lang="en-US" sz="8600" i="1" dirty="0">
              <a:effectLst/>
              <a:latin typeface="+mn-lt"/>
              <a:ea typeface="Calibri" panose="020F0502020204030204" pitchFamily="34" charset="0"/>
              <a:cs typeface="Times New Roman" panose="02020603050405020304" pitchFamily="18" charset="0"/>
            </a:endParaRPr>
          </a:p>
          <a:p>
            <a:pPr marL="0" indent="0" algn="ctr">
              <a:buNone/>
            </a:pPr>
            <a:endParaRPr lang="en-US" dirty="0">
              <a:latin typeface="+mn-lt"/>
            </a:endParaRPr>
          </a:p>
        </p:txBody>
      </p:sp>
      <p:sp>
        <p:nvSpPr>
          <p:cNvPr id="5" name="Footer Placeholder 1">
            <a:extLst>
              <a:ext uri="{FF2B5EF4-FFF2-40B4-BE49-F238E27FC236}">
                <a16:creationId xmlns:a16="http://schemas.microsoft.com/office/drawing/2014/main" id="{28766A15-2DFD-B25C-1208-136610BC3674}"/>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ACT Evaluation - AMERSA</a:t>
            </a:r>
            <a:endParaRPr lang="en-US" dirty="0"/>
          </a:p>
        </p:txBody>
      </p:sp>
      <p:sp>
        <p:nvSpPr>
          <p:cNvPr id="8" name="Title 1">
            <a:extLst>
              <a:ext uri="{FF2B5EF4-FFF2-40B4-BE49-F238E27FC236}">
                <a16:creationId xmlns:a16="http://schemas.microsoft.com/office/drawing/2014/main" id="{38D47297-5E5D-44A7-5AF3-3DC0E2CE25DE}"/>
              </a:ext>
            </a:extLst>
          </p:cNvPr>
          <p:cNvSpPr txBox="1">
            <a:spLocks/>
          </p:cNvSpPr>
          <p:nvPr/>
        </p:nvSpPr>
        <p:spPr>
          <a:xfrm>
            <a:off x="2552700" y="73289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latin typeface="Garamond"/>
                <a:cs typeface="Arial"/>
              </a:rPr>
              <a:t>ACT helped improve inpatient care</a:t>
            </a:r>
          </a:p>
        </p:txBody>
      </p:sp>
    </p:spTree>
    <p:extLst>
      <p:ext uri="{BB962C8B-B14F-4D97-AF65-F5344CB8AC3E}">
        <p14:creationId xmlns:p14="http://schemas.microsoft.com/office/powerpoint/2010/main" val="1138535197"/>
      </p:ext>
    </p:extLst>
  </p:cSld>
  <p:clrMapOvr>
    <a:masterClrMapping/>
  </p:clrMapOvr>
  <p:transition advTm="25802">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9F48-393C-D1E5-7876-B48BF1837957}"/>
              </a:ext>
            </a:extLst>
          </p:cNvPr>
          <p:cNvSpPr>
            <a:spLocks noGrp="1"/>
          </p:cNvSpPr>
          <p:nvPr>
            <p:ph type="title"/>
          </p:nvPr>
        </p:nvSpPr>
        <p:spPr/>
        <p:txBody>
          <a:bodyPr/>
          <a:lstStyle/>
          <a:p>
            <a:r>
              <a:rPr lang="en-US" dirty="0"/>
              <a:t>Results</a:t>
            </a:r>
          </a:p>
        </p:txBody>
      </p:sp>
      <p:sp>
        <p:nvSpPr>
          <p:cNvPr id="5" name="Footer Placeholder 1">
            <a:extLst>
              <a:ext uri="{FF2B5EF4-FFF2-40B4-BE49-F238E27FC236}">
                <a16:creationId xmlns:a16="http://schemas.microsoft.com/office/drawing/2014/main" id="{437295E0-FA96-91B6-F147-BF2BC129FB91}"/>
              </a:ext>
            </a:extLst>
          </p:cNvPr>
          <p:cNvSpPr>
            <a:spLocks noGrp="1"/>
          </p:cNvSpPr>
          <p:nvPr>
            <p:ph type="ftr" sz="quarter" idx="12"/>
          </p:nvPr>
        </p:nvSpPr>
        <p:spPr>
          <a:xfrm>
            <a:off x="730870" y="6470130"/>
            <a:ext cx="5747876" cy="137980"/>
          </a:xfrm>
        </p:spPr>
        <p:txBody>
          <a:bodyPr/>
          <a:lstStyle/>
          <a:p>
            <a:r>
              <a:rPr lang="en-US" dirty="0"/>
              <a:t>ACT Evaluation - AMERSA</a:t>
            </a:r>
          </a:p>
        </p:txBody>
      </p:sp>
      <p:graphicFrame>
        <p:nvGraphicFramePr>
          <p:cNvPr id="7" name="Table 7">
            <a:extLst>
              <a:ext uri="{FF2B5EF4-FFF2-40B4-BE49-F238E27FC236}">
                <a16:creationId xmlns:a16="http://schemas.microsoft.com/office/drawing/2014/main" id="{8D32300B-3B5F-31D4-A317-1B0411312DC0}"/>
              </a:ext>
            </a:extLst>
          </p:cNvPr>
          <p:cNvGraphicFramePr>
            <a:graphicFrameLocks noGrp="1"/>
          </p:cNvGraphicFramePr>
          <p:nvPr>
            <p:ph idx="1"/>
            <p:extLst>
              <p:ext uri="{D42A27DB-BD31-4B8C-83A1-F6EECF244321}">
                <p14:modId xmlns:p14="http://schemas.microsoft.com/office/powerpoint/2010/main" val="2528556326"/>
              </p:ext>
            </p:extLst>
          </p:nvPr>
        </p:nvGraphicFramePr>
        <p:xfrm>
          <a:off x="612775" y="1184565"/>
          <a:ext cx="10850562" cy="4986905"/>
        </p:xfrm>
        <a:graphic>
          <a:graphicData uri="http://schemas.openxmlformats.org/drawingml/2006/table">
            <a:tbl>
              <a:tblPr firstRow="1" bandRow="1">
                <a:tableStyleId>{073A0DAA-6AF3-43AB-8588-CEC1D06C72B9}</a:tableStyleId>
              </a:tblPr>
              <a:tblGrid>
                <a:gridCol w="2940916">
                  <a:extLst>
                    <a:ext uri="{9D8B030D-6E8A-4147-A177-3AD203B41FA5}">
                      <a16:colId xmlns:a16="http://schemas.microsoft.com/office/drawing/2014/main" val="3806358793"/>
                    </a:ext>
                  </a:extLst>
                </a:gridCol>
                <a:gridCol w="7909646">
                  <a:extLst>
                    <a:ext uri="{9D8B030D-6E8A-4147-A177-3AD203B41FA5}">
                      <a16:colId xmlns:a16="http://schemas.microsoft.com/office/drawing/2014/main" val="3905191429"/>
                    </a:ext>
                  </a:extLst>
                </a:gridCol>
              </a:tblGrid>
              <a:tr h="689225">
                <a:tc>
                  <a:txBody>
                    <a:bodyPr/>
                    <a:lstStyle/>
                    <a:p>
                      <a:r>
                        <a:rPr lang="en-US" dirty="0"/>
                        <a:t>Domain</a:t>
                      </a:r>
                    </a:p>
                  </a:txBody>
                  <a:tcPr/>
                </a:tc>
                <a:tc>
                  <a:txBody>
                    <a:bodyPr/>
                    <a:lstStyle/>
                    <a:p>
                      <a:r>
                        <a:rPr lang="en-US" dirty="0"/>
                        <a:t>Themes</a:t>
                      </a:r>
                    </a:p>
                  </a:txBody>
                  <a:tcPr/>
                </a:tc>
                <a:extLst>
                  <a:ext uri="{0D108BD9-81ED-4DB2-BD59-A6C34878D82A}">
                    <a16:rowId xmlns:a16="http://schemas.microsoft.com/office/drawing/2014/main" val="14378974"/>
                  </a:ext>
                </a:extLst>
              </a:tr>
              <a:tr h="1164372">
                <a:tc>
                  <a:txBody>
                    <a:bodyPr/>
                    <a:lstStyle/>
                    <a:p>
                      <a:r>
                        <a:rPr lang="en-US" dirty="0">
                          <a:solidFill>
                            <a:schemeClr val="bg1">
                              <a:lumMod val="75000"/>
                            </a:schemeClr>
                          </a:solidFill>
                        </a:rPr>
                        <a:t>SUD care gaps before ACT</a:t>
                      </a:r>
                    </a:p>
                  </a:txBody>
                  <a:tcPr/>
                </a:tc>
                <a:tc>
                  <a:txBody>
                    <a:bodyPr/>
                    <a:lstStyle/>
                    <a:p>
                      <a:pPr marL="342900" indent="-342900">
                        <a:buFont typeface="Arial" panose="020B0604020202020204" pitchFamily="34" charset="0"/>
                        <a:buChar char="•"/>
                      </a:pPr>
                      <a:r>
                        <a:rPr lang="en-US" dirty="0">
                          <a:solidFill>
                            <a:schemeClr val="bg1">
                              <a:lumMod val="75000"/>
                            </a:schemeClr>
                          </a:solidFill>
                        </a:rPr>
                        <a:t>Lack of formal SUD treatment training </a:t>
                      </a:r>
                    </a:p>
                    <a:p>
                      <a:pPr marL="342900" indent="-342900">
                        <a:buFont typeface="Arial" panose="020B0604020202020204" pitchFamily="34" charset="0"/>
                        <a:buChar char="•"/>
                      </a:pPr>
                      <a:r>
                        <a:rPr lang="en-US" dirty="0">
                          <a:solidFill>
                            <a:schemeClr val="bg1">
                              <a:lumMod val="75000"/>
                            </a:schemeClr>
                          </a:solidFill>
                        </a:rPr>
                        <a:t>Lack of outpatient care linkage</a:t>
                      </a:r>
                    </a:p>
                    <a:p>
                      <a:pPr marL="342900" indent="-342900">
                        <a:buFont typeface="Arial" panose="020B0604020202020204" pitchFamily="34" charset="0"/>
                        <a:buChar char="•"/>
                      </a:pPr>
                      <a:r>
                        <a:rPr lang="en-US" dirty="0">
                          <a:solidFill>
                            <a:schemeClr val="bg1">
                              <a:lumMod val="75000"/>
                            </a:schemeClr>
                          </a:solidFill>
                        </a:rPr>
                        <a:t>Utilization of informal, patchwork resources</a:t>
                      </a:r>
                    </a:p>
                  </a:txBody>
                  <a:tcPr/>
                </a:tc>
                <a:extLst>
                  <a:ext uri="{0D108BD9-81ED-4DB2-BD59-A6C34878D82A}">
                    <a16:rowId xmlns:a16="http://schemas.microsoft.com/office/drawing/2014/main" val="1465846006"/>
                  </a:ext>
                </a:extLst>
              </a:tr>
              <a:tr h="1164372">
                <a:tc>
                  <a:txBody>
                    <a:bodyPr/>
                    <a:lstStyle/>
                    <a:p>
                      <a:r>
                        <a:rPr lang="en-US" dirty="0">
                          <a:solidFill>
                            <a:schemeClr val="bg1">
                              <a:lumMod val="75000"/>
                            </a:schemeClr>
                          </a:solidFill>
                        </a:rPr>
                        <a:t>Gaps filled by ACT</a:t>
                      </a:r>
                    </a:p>
                  </a:txBody>
                  <a:tcPr/>
                </a:tc>
                <a:tc>
                  <a:txBody>
                    <a:bodyPr/>
                    <a:lstStyle/>
                    <a:p>
                      <a:pPr marL="342900" indent="-342900">
                        <a:buFont typeface="Arial" panose="020B0604020202020204" pitchFamily="34" charset="0"/>
                        <a:buChar char="•"/>
                      </a:pPr>
                      <a:r>
                        <a:rPr lang="en-US" dirty="0">
                          <a:solidFill>
                            <a:schemeClr val="bg1">
                              <a:lumMod val="75000"/>
                            </a:schemeClr>
                          </a:solidFill>
                        </a:rPr>
                        <a:t>Helped reduce SUD-related stigma</a:t>
                      </a:r>
                    </a:p>
                    <a:p>
                      <a:pPr marL="342900" indent="-342900">
                        <a:buFont typeface="Arial" panose="020B0604020202020204" pitchFamily="34" charset="0"/>
                        <a:buChar char="•"/>
                      </a:pPr>
                      <a:r>
                        <a:rPr lang="en-US" dirty="0">
                          <a:solidFill>
                            <a:schemeClr val="bg1">
                              <a:lumMod val="75000"/>
                            </a:schemeClr>
                          </a:solidFill>
                        </a:rPr>
                        <a:t>Helped establish rapport with patients</a:t>
                      </a:r>
                    </a:p>
                    <a:p>
                      <a:pPr marL="342900" indent="-342900">
                        <a:buFont typeface="Arial" panose="020B0604020202020204" pitchFamily="34" charset="0"/>
                        <a:buChar char="•"/>
                      </a:pPr>
                      <a:r>
                        <a:rPr lang="en-US" dirty="0">
                          <a:solidFill>
                            <a:schemeClr val="bg1">
                              <a:lumMod val="75000"/>
                            </a:schemeClr>
                          </a:solidFill>
                        </a:rPr>
                        <a:t>Improve medical management</a:t>
                      </a:r>
                    </a:p>
                    <a:p>
                      <a:pPr marL="342900" indent="-342900">
                        <a:buFont typeface="Arial" panose="020B0604020202020204" pitchFamily="34" charset="0"/>
                        <a:buChar char="•"/>
                      </a:pPr>
                      <a:r>
                        <a:rPr lang="en-US" dirty="0">
                          <a:solidFill>
                            <a:schemeClr val="bg1">
                              <a:lumMod val="75000"/>
                            </a:schemeClr>
                          </a:solidFill>
                        </a:rPr>
                        <a:t>Established a formal mechanism </a:t>
                      </a:r>
                      <a:r>
                        <a:rPr lang="en-US" sz="2400" kern="1200" dirty="0">
                          <a:solidFill>
                            <a:schemeClr val="bg1">
                              <a:lumMod val="75000"/>
                            </a:schemeClr>
                          </a:solidFill>
                          <a:latin typeface="+mn-lt"/>
                          <a:ea typeface="+mn-ea"/>
                          <a:cs typeface="+mn-cs"/>
                        </a:rPr>
                        <a:t>for SUD treatment</a:t>
                      </a:r>
                    </a:p>
                  </a:txBody>
                  <a:tcPr/>
                </a:tc>
                <a:extLst>
                  <a:ext uri="{0D108BD9-81ED-4DB2-BD59-A6C34878D82A}">
                    <a16:rowId xmlns:a16="http://schemas.microsoft.com/office/drawing/2014/main" val="3699339610"/>
                  </a:ext>
                </a:extLst>
              </a:tr>
              <a:tr h="0">
                <a:tc>
                  <a:txBody>
                    <a:bodyPr/>
                    <a:lstStyle/>
                    <a:p>
                      <a:r>
                        <a:rPr lang="en-US" dirty="0"/>
                        <a:t>Ongoing challenges</a:t>
                      </a:r>
                    </a:p>
                  </a:txBody>
                  <a:tcPr/>
                </a:tc>
                <a:tc>
                  <a:txBody>
                    <a:bodyPr/>
                    <a:lstStyle/>
                    <a:p>
                      <a:pPr marL="342900" indent="-342900">
                        <a:buFont typeface="Arial" panose="020B0604020202020204" pitchFamily="34" charset="0"/>
                        <a:buChar char="•"/>
                      </a:pPr>
                      <a:r>
                        <a:rPr lang="en-US" b="1" dirty="0">
                          <a:solidFill>
                            <a:srgbClr val="052048"/>
                          </a:solidFill>
                        </a:rPr>
                        <a:t>SUD-related stigma</a:t>
                      </a:r>
                    </a:p>
                    <a:p>
                      <a:pPr marL="342900" indent="-342900">
                        <a:buFont typeface="Arial" panose="020B0604020202020204" pitchFamily="34" charset="0"/>
                        <a:buChar char="•"/>
                      </a:pPr>
                      <a:r>
                        <a:rPr lang="en-US" b="1" dirty="0">
                          <a:solidFill>
                            <a:srgbClr val="052048"/>
                          </a:solidFill>
                        </a:rPr>
                        <a:t>Specialty-specific gaps in post-discharge care</a:t>
                      </a:r>
                    </a:p>
                    <a:p>
                      <a:pPr marL="342900" indent="-342900">
                        <a:buFont typeface="Arial" panose="020B0604020202020204" pitchFamily="34" charset="0"/>
                        <a:buChar char="•"/>
                      </a:pPr>
                      <a:r>
                        <a:rPr lang="en-US" dirty="0">
                          <a:solidFill>
                            <a:srgbClr val="052048"/>
                          </a:solidFill>
                        </a:rPr>
                        <a:t>Difficulty obtaining needed information for continuity of in-hospital SUD treatment</a:t>
                      </a:r>
                    </a:p>
                  </a:txBody>
                  <a:tcPr/>
                </a:tc>
                <a:extLst>
                  <a:ext uri="{0D108BD9-81ED-4DB2-BD59-A6C34878D82A}">
                    <a16:rowId xmlns:a16="http://schemas.microsoft.com/office/drawing/2014/main" val="1183610628"/>
                  </a:ext>
                </a:extLst>
              </a:tr>
            </a:tbl>
          </a:graphicData>
        </a:graphic>
      </p:graphicFrame>
    </p:spTree>
    <p:extLst>
      <p:ext uri="{BB962C8B-B14F-4D97-AF65-F5344CB8AC3E}">
        <p14:creationId xmlns:p14="http://schemas.microsoft.com/office/powerpoint/2010/main" val="3517034685"/>
      </p:ext>
    </p:extLst>
  </p:cSld>
  <p:clrMapOvr>
    <a:masterClrMapping/>
  </p:clrMapOvr>
  <p:transition advTm="11968">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2CA32-1C77-1220-FE71-E3521AEDDBA2}"/>
              </a:ext>
            </a:extLst>
          </p:cNvPr>
          <p:cNvSpPr>
            <a:spLocks noGrp="1"/>
          </p:cNvSpPr>
          <p:nvPr>
            <p:ph type="body" sz="quarter" idx="13"/>
          </p:nvPr>
        </p:nvSpPr>
        <p:spPr>
          <a:xfrm>
            <a:off x="609784" y="2913184"/>
            <a:ext cx="10972431" cy="2809461"/>
          </a:xfrm>
        </p:spPr>
        <p:txBody>
          <a:bodyPr>
            <a:normAutofit fontScale="92500" lnSpcReduction="20000"/>
          </a:bodyPr>
          <a:lstStyle/>
          <a:p>
            <a:pPr algn="ctr"/>
            <a:r>
              <a:rPr lang="en-US" sz="3000" i="1" dirty="0">
                <a:effectLst/>
                <a:latin typeface="+mn-lt"/>
                <a:ea typeface="Calibri" panose="020F0502020204030204" pitchFamily="34" charset="0"/>
                <a:cs typeface="Times New Roman" panose="02020603050405020304" pitchFamily="18" charset="0"/>
              </a:rPr>
              <a:t>The schools prioritize things like heart failure and diabetes and cancer. Don’t really prioritize cocaine use, homelessness, and structural racism. They may speak about them in academic terms, but they don't actually teach people the skills to try to address people at the front line, “How do I help this person in front of me whose life is being affected very deeply by this issue?” </a:t>
            </a:r>
          </a:p>
          <a:p>
            <a:pPr algn="ctr"/>
            <a:r>
              <a:rPr lang="en-US" sz="2700" i="1" dirty="0">
                <a:effectLst/>
                <a:latin typeface="+mn-lt"/>
                <a:ea typeface="Calibri" panose="020F0502020204030204" pitchFamily="34" charset="0"/>
                <a:cs typeface="Times New Roman" panose="02020603050405020304" pitchFamily="18" charset="0"/>
              </a:rPr>
              <a:t> 									- Participant 311</a:t>
            </a:r>
          </a:p>
          <a:p>
            <a:pPr marL="0" indent="0" algn="ctr">
              <a:buNone/>
            </a:pPr>
            <a:endParaRPr lang="en-US" sz="2800" dirty="0">
              <a:effectLst/>
              <a:latin typeface="+mn-lt"/>
              <a:ea typeface="Calibri" panose="020F0502020204030204" pitchFamily="34" charset="0"/>
              <a:cs typeface="Times New Roman" panose="02020603050405020304" pitchFamily="18" charset="0"/>
            </a:endParaRPr>
          </a:p>
          <a:p>
            <a:endParaRPr lang="en-US" sz="2800" dirty="0">
              <a:latin typeface="+mn-lt"/>
            </a:endParaRPr>
          </a:p>
        </p:txBody>
      </p:sp>
      <p:sp>
        <p:nvSpPr>
          <p:cNvPr id="5" name="Footer Placeholder 1">
            <a:extLst>
              <a:ext uri="{FF2B5EF4-FFF2-40B4-BE49-F238E27FC236}">
                <a16:creationId xmlns:a16="http://schemas.microsoft.com/office/drawing/2014/main" id="{17C9D1AD-3450-EBB4-91E2-09EAD77B7031}"/>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ACT Evaluation - AMERSA</a:t>
            </a:r>
          </a:p>
        </p:txBody>
      </p:sp>
      <p:sp>
        <p:nvSpPr>
          <p:cNvPr id="6" name="Title 1">
            <a:extLst>
              <a:ext uri="{FF2B5EF4-FFF2-40B4-BE49-F238E27FC236}">
                <a16:creationId xmlns:a16="http://schemas.microsoft.com/office/drawing/2014/main" id="{D8EEC1FE-6CE3-C1C9-E21B-083A0107B755}"/>
              </a:ext>
            </a:extLst>
          </p:cNvPr>
          <p:cNvSpPr txBox="1">
            <a:spLocks/>
          </p:cNvSpPr>
          <p:nvPr/>
        </p:nvSpPr>
        <p:spPr>
          <a:xfrm>
            <a:off x="2552700" y="63764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latin typeface="Garamond"/>
                <a:cs typeface="Arial"/>
              </a:rPr>
              <a:t>SUD not treated with the same priority as other medical conditions</a:t>
            </a:r>
          </a:p>
        </p:txBody>
      </p:sp>
    </p:spTree>
    <p:extLst>
      <p:ext uri="{BB962C8B-B14F-4D97-AF65-F5344CB8AC3E}">
        <p14:creationId xmlns:p14="http://schemas.microsoft.com/office/powerpoint/2010/main" val="1248445421"/>
      </p:ext>
    </p:extLst>
  </p:cSld>
  <p:clrMapOvr>
    <a:masterClrMapping/>
  </p:clrMapOvr>
  <p:transition advTm="29024">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95EE75-37C5-46AF-0A33-A4810FDE9899}"/>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501BD6DA-4609-F5AF-D70C-D9FB93D8D31D}"/>
              </a:ext>
            </a:extLst>
          </p:cNvPr>
          <p:cNvSpPr>
            <a:spLocks noGrp="1"/>
          </p:cNvSpPr>
          <p:nvPr>
            <p:ph type="sldNum" sz="quarter" idx="12"/>
          </p:nvPr>
        </p:nvSpPr>
        <p:spPr/>
        <p:txBody>
          <a:bodyPr/>
          <a:lstStyle/>
          <a:p>
            <a:fld id="{7BCC8D0D-EAEC-449D-9161-023DFF90F2E2}" type="slidenum">
              <a:rPr lang="en-US" smtClean="0"/>
              <a:pPr/>
              <a:t>17</a:t>
            </a:fld>
            <a:endParaRPr lang="en-US" dirty="0"/>
          </a:p>
        </p:txBody>
      </p:sp>
      <p:sp>
        <p:nvSpPr>
          <p:cNvPr id="4" name="Text Placeholder 3">
            <a:extLst>
              <a:ext uri="{FF2B5EF4-FFF2-40B4-BE49-F238E27FC236}">
                <a16:creationId xmlns:a16="http://schemas.microsoft.com/office/drawing/2014/main" id="{5335DC0E-40B0-5728-5E35-F777856BFBA5}"/>
              </a:ext>
            </a:extLst>
          </p:cNvPr>
          <p:cNvSpPr>
            <a:spLocks noGrp="1"/>
          </p:cNvSpPr>
          <p:nvPr>
            <p:ph type="body" sz="quarter" idx="13"/>
          </p:nvPr>
        </p:nvSpPr>
        <p:spPr>
          <a:xfrm>
            <a:off x="690891" y="2498477"/>
            <a:ext cx="10972431" cy="2809461"/>
          </a:xfrm>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i="1" dirty="0">
                <a:effectLst/>
                <a:latin typeface="+mn-lt"/>
                <a:ea typeface="Calibri" panose="020F0502020204030204" pitchFamily="34" charset="0"/>
                <a:cs typeface="Calibri" panose="020F0502020204030204" pitchFamily="34" charset="0"/>
              </a:rPr>
              <a:t>“I think this is one of the most complex medical problems that we treat in the hospital… it takes continuity. So, I feel like the inpatient management is just the tip of the iceberg, and then, the outpatient management is what really matters and being able to provide patients with the resources and coordination to continue cessation.”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i="1" dirty="0">
                <a:latin typeface="+mn-lt"/>
                <a:ea typeface="Calibri" panose="020F0502020204030204" pitchFamily="34" charset="0"/>
                <a:cs typeface="Calibri" panose="020F0502020204030204" pitchFamily="34" charset="0"/>
              </a:rPr>
              <a:t>								</a:t>
            </a:r>
            <a:r>
              <a:rPr lang="en-US" sz="4000" i="1" dirty="0">
                <a:effectLst/>
                <a:latin typeface="+mn-lt"/>
                <a:ea typeface="Calibri" panose="020F0502020204030204" pitchFamily="34" charset="0"/>
                <a:cs typeface="Calibri" panose="020F0502020204030204" pitchFamily="34" charset="0"/>
              </a:rPr>
              <a:t>- </a:t>
            </a:r>
            <a:r>
              <a:rPr lang="en-US" sz="4000" dirty="0">
                <a:effectLst/>
                <a:latin typeface="+mn-lt"/>
                <a:ea typeface="Calibri" panose="020F0502020204030204" pitchFamily="34" charset="0"/>
                <a:cs typeface="Calibri" panose="020F0502020204030204" pitchFamily="34" charset="0"/>
              </a:rPr>
              <a:t>Participant 309</a:t>
            </a:r>
            <a:endParaRPr lang="en-US" sz="4000" dirty="0">
              <a:effectLst/>
              <a:latin typeface="+mn-lt"/>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33605529-AD27-0355-7989-80F95861F394}"/>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5AF15894-BA7D-3325-FCA1-A52C46E45871}"/>
              </a:ext>
            </a:extLst>
          </p:cNvPr>
          <p:cNvSpPr>
            <a:spLocks noGrp="1"/>
          </p:cNvSpPr>
          <p:nvPr>
            <p:ph type="body" sz="quarter" idx="15"/>
          </p:nvPr>
        </p:nvSpPr>
        <p:spPr/>
        <p:txBody>
          <a:bodyPr/>
          <a:lstStyle/>
          <a:p>
            <a:endParaRPr lang="en-US"/>
          </a:p>
        </p:txBody>
      </p:sp>
      <p:sp>
        <p:nvSpPr>
          <p:cNvPr id="7" name="Title 1">
            <a:extLst>
              <a:ext uri="{FF2B5EF4-FFF2-40B4-BE49-F238E27FC236}">
                <a16:creationId xmlns:a16="http://schemas.microsoft.com/office/drawing/2014/main" id="{0774A194-15C2-E1AE-6F40-C6C11EE01035}"/>
              </a:ext>
            </a:extLst>
          </p:cNvPr>
          <p:cNvSpPr txBox="1">
            <a:spLocks/>
          </p:cNvSpPr>
          <p:nvPr/>
        </p:nvSpPr>
        <p:spPr>
          <a:xfrm>
            <a:off x="2552700" y="63764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latin typeface="Garamond"/>
                <a:cs typeface="Arial"/>
              </a:rPr>
              <a:t>Gaps in care transitions</a:t>
            </a:r>
          </a:p>
        </p:txBody>
      </p:sp>
    </p:spTree>
    <p:extLst>
      <p:ext uri="{BB962C8B-B14F-4D97-AF65-F5344CB8AC3E}">
        <p14:creationId xmlns:p14="http://schemas.microsoft.com/office/powerpoint/2010/main" val="22542451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8FB7-6D37-ED4F-F18C-B21C3038B499}"/>
              </a:ext>
            </a:extLst>
          </p:cNvPr>
          <p:cNvSpPr>
            <a:spLocks noGrp="1"/>
          </p:cNvSpPr>
          <p:nvPr>
            <p:ph type="title"/>
          </p:nvPr>
        </p:nvSpPr>
        <p:spPr>
          <a:xfrm>
            <a:off x="565027" y="774325"/>
            <a:ext cx="10898107" cy="611449"/>
          </a:xfrm>
        </p:spPr>
        <p:txBody>
          <a:bodyPr/>
          <a:lstStyle/>
          <a:p>
            <a:r>
              <a:rPr lang="en-US" dirty="0"/>
              <a:t>Summary of Findings</a:t>
            </a:r>
          </a:p>
        </p:txBody>
      </p:sp>
      <p:sp>
        <p:nvSpPr>
          <p:cNvPr id="4" name="Content Placeholder 3">
            <a:extLst>
              <a:ext uri="{FF2B5EF4-FFF2-40B4-BE49-F238E27FC236}">
                <a16:creationId xmlns:a16="http://schemas.microsoft.com/office/drawing/2014/main" id="{1F2E7CD8-9BF5-356A-60CC-663DEB9D1A87}"/>
              </a:ext>
            </a:extLst>
          </p:cNvPr>
          <p:cNvSpPr>
            <a:spLocks noGrp="1"/>
          </p:cNvSpPr>
          <p:nvPr>
            <p:ph idx="1"/>
          </p:nvPr>
        </p:nvSpPr>
        <p:spPr/>
        <p:txBody>
          <a:bodyPr vert="horz" lIns="91440" tIns="45720" rIns="91440" bIns="45720" rtlCol="0" anchor="t">
            <a:noAutofit/>
          </a:bodyPr>
          <a:lstStyle/>
          <a:p>
            <a:pPr marL="310515" indent="-310515"/>
            <a:endParaRPr lang="en-US" sz="2400" dirty="0">
              <a:cs typeface="Times New Roman"/>
            </a:endParaRPr>
          </a:p>
          <a:p>
            <a:pPr marL="310515" indent="-310515"/>
            <a:r>
              <a:rPr lang="en-US" sz="2400" dirty="0">
                <a:latin typeface="+mn-lt"/>
                <a:ea typeface="Calibri" panose="020F0502020204030204" pitchFamily="34" charset="0"/>
                <a:cs typeface="Times New Roman"/>
              </a:rPr>
              <a:t>ACT</a:t>
            </a:r>
            <a:r>
              <a:rPr lang="en-US" sz="2400" dirty="0">
                <a:effectLst/>
                <a:latin typeface="+mn-lt"/>
                <a:ea typeface="Calibri" panose="020F0502020204030204" pitchFamily="34" charset="0"/>
                <a:cs typeface="Times New Roman"/>
              </a:rPr>
              <a:t> meaningfully addresses knowledge and care </a:t>
            </a:r>
            <a:r>
              <a:rPr lang="en-US" sz="2400" dirty="0">
                <a:latin typeface="+mn-lt"/>
                <a:ea typeface="Calibri" panose="020F0502020204030204" pitchFamily="34" charset="0"/>
                <a:cs typeface="Times New Roman"/>
              </a:rPr>
              <a:t>gaps for hospital clinicians and patients with SUD within hospital walls</a:t>
            </a:r>
            <a:endParaRPr lang="en-US" sz="2400" dirty="0">
              <a:effectLst/>
              <a:latin typeface="+mn-lt"/>
              <a:ea typeface="Calibri" panose="020F0502020204030204" pitchFamily="34" charset="0"/>
              <a:cs typeface="Times New Roman"/>
            </a:endParaRPr>
          </a:p>
          <a:p>
            <a:pPr marL="310515" indent="-310515"/>
            <a:r>
              <a:rPr lang="en-US" sz="2400" dirty="0">
                <a:effectLst/>
                <a:latin typeface="+mn-lt"/>
                <a:ea typeface="Calibri" panose="020F0502020204030204" pitchFamily="34" charset="0"/>
                <a:cs typeface="Times New Roman"/>
              </a:rPr>
              <a:t>Many gaps remain around streamlining outpatient-</a:t>
            </a:r>
            <a:r>
              <a:rPr lang="en-US" sz="2400" dirty="0">
                <a:latin typeface="+mn-lt"/>
                <a:ea typeface="Calibri" panose="020F0502020204030204" pitchFamily="34" charset="0"/>
                <a:cs typeface="Times New Roman"/>
              </a:rPr>
              <a:t>to-inpatient and inpatient-to-outpatient </a:t>
            </a:r>
            <a:r>
              <a:rPr lang="en-US" sz="2400" dirty="0">
                <a:effectLst/>
                <a:latin typeface="+mn-lt"/>
                <a:ea typeface="Calibri" panose="020F0502020204030204" pitchFamily="34" charset="0"/>
                <a:cs typeface="Times New Roman"/>
              </a:rPr>
              <a:t>care transitions and specialty-specific co-management</a:t>
            </a:r>
            <a:endParaRPr lang="en-US" sz="3600" dirty="0">
              <a:latin typeface="+mn-lt"/>
            </a:endParaRPr>
          </a:p>
        </p:txBody>
      </p:sp>
      <p:sp>
        <p:nvSpPr>
          <p:cNvPr id="6" name="Footer Placeholder 1">
            <a:extLst>
              <a:ext uri="{FF2B5EF4-FFF2-40B4-BE49-F238E27FC236}">
                <a16:creationId xmlns:a16="http://schemas.microsoft.com/office/drawing/2014/main" id="{DECFCC99-AA1E-814F-5DCB-F44B4BC1AED3}"/>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ACT Evaluation - AMERSA</a:t>
            </a:r>
          </a:p>
        </p:txBody>
      </p:sp>
    </p:spTree>
    <p:extLst>
      <p:ext uri="{BB962C8B-B14F-4D97-AF65-F5344CB8AC3E}">
        <p14:creationId xmlns:p14="http://schemas.microsoft.com/office/powerpoint/2010/main" val="1006091574"/>
      </p:ext>
    </p:extLst>
  </p:cSld>
  <p:clrMapOvr>
    <a:masterClrMapping/>
  </p:clrMapOvr>
  <p:transition advTm="34395">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8FB7-6D37-ED4F-F18C-B21C3038B499}"/>
              </a:ext>
            </a:extLst>
          </p:cNvPr>
          <p:cNvSpPr>
            <a:spLocks noGrp="1"/>
          </p:cNvSpPr>
          <p:nvPr>
            <p:ph type="title"/>
          </p:nvPr>
        </p:nvSpPr>
        <p:spPr>
          <a:xfrm>
            <a:off x="565027" y="774325"/>
            <a:ext cx="10898107" cy="611449"/>
          </a:xfrm>
        </p:spPr>
        <p:txBody>
          <a:bodyPr/>
          <a:lstStyle/>
          <a:p>
            <a:r>
              <a:rPr lang="en-US" dirty="0"/>
              <a:t>Implications</a:t>
            </a:r>
          </a:p>
        </p:txBody>
      </p:sp>
      <p:sp>
        <p:nvSpPr>
          <p:cNvPr id="4" name="Content Placeholder 3">
            <a:extLst>
              <a:ext uri="{FF2B5EF4-FFF2-40B4-BE49-F238E27FC236}">
                <a16:creationId xmlns:a16="http://schemas.microsoft.com/office/drawing/2014/main" id="{1F2E7CD8-9BF5-356A-60CC-663DEB9D1A87}"/>
              </a:ext>
            </a:extLst>
          </p:cNvPr>
          <p:cNvSpPr>
            <a:spLocks noGrp="1"/>
          </p:cNvSpPr>
          <p:nvPr>
            <p:ph idx="1"/>
          </p:nvPr>
        </p:nvSpPr>
        <p:spPr/>
        <p:txBody>
          <a:bodyPr vert="horz" lIns="91440" tIns="45720" rIns="91440" bIns="45720" rtlCol="0" anchor="t">
            <a:noAutofit/>
          </a:bodyPr>
          <a:lstStyle/>
          <a:p>
            <a:pPr marL="310515" indent="-310515"/>
            <a:endParaRPr lang="en-US" sz="2400" dirty="0">
              <a:cs typeface="Times New Roman"/>
            </a:endParaRPr>
          </a:p>
          <a:p>
            <a:pPr marL="310515" indent="-310515"/>
            <a:r>
              <a:rPr lang="en-US" sz="2400" dirty="0">
                <a:latin typeface="+mn-lt"/>
                <a:ea typeface="Calibri" panose="020F0502020204030204" pitchFamily="34" charset="0"/>
                <a:cs typeface="Times New Roman"/>
              </a:rPr>
              <a:t>Inpatient addiction medicine consultation services should be considered an essential medical subspecialty consultation service at all hospitals</a:t>
            </a:r>
            <a:endParaRPr lang="en-US" sz="2400" dirty="0">
              <a:effectLst/>
              <a:latin typeface="+mn-lt"/>
              <a:ea typeface="Calibri" panose="020F0502020204030204" pitchFamily="34" charset="0"/>
              <a:cs typeface="Times New Roman"/>
            </a:endParaRPr>
          </a:p>
          <a:p>
            <a:pPr marL="310515" indent="-310515"/>
            <a:r>
              <a:rPr lang="en-US" sz="2400" dirty="0">
                <a:latin typeface="+mn-lt"/>
                <a:ea typeface="Calibri" panose="020F0502020204030204" pitchFamily="34" charset="0"/>
                <a:cs typeface="Times New Roman"/>
              </a:rPr>
              <a:t>Increased attention to SUD-related care transitions is needed to maximize the potential impact of hospital-initiated SUD treatment after leaving the hospital</a:t>
            </a:r>
          </a:p>
          <a:p>
            <a:pPr marL="310515" indent="-310515"/>
            <a:r>
              <a:rPr lang="en-US" sz="2400" dirty="0">
                <a:effectLst/>
                <a:latin typeface="+mn-lt"/>
                <a:ea typeface="Calibri" panose="020F0502020204030204" pitchFamily="34" charset="0"/>
                <a:cs typeface="Times New Roman"/>
              </a:rPr>
              <a:t>We did not address challenges with financing this model of care, which is a major threat to sustainability</a:t>
            </a:r>
            <a:endParaRPr lang="en-US" sz="3600" dirty="0">
              <a:latin typeface="+mn-lt"/>
            </a:endParaRPr>
          </a:p>
        </p:txBody>
      </p:sp>
      <p:sp>
        <p:nvSpPr>
          <p:cNvPr id="6" name="Footer Placeholder 1">
            <a:extLst>
              <a:ext uri="{FF2B5EF4-FFF2-40B4-BE49-F238E27FC236}">
                <a16:creationId xmlns:a16="http://schemas.microsoft.com/office/drawing/2014/main" id="{DECFCC99-AA1E-814F-5DCB-F44B4BC1AED3}"/>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ACT Evaluation - AMERSA</a:t>
            </a:r>
          </a:p>
        </p:txBody>
      </p:sp>
    </p:spTree>
    <p:extLst>
      <p:ext uri="{BB962C8B-B14F-4D97-AF65-F5344CB8AC3E}">
        <p14:creationId xmlns:p14="http://schemas.microsoft.com/office/powerpoint/2010/main" val="121737887"/>
      </p:ext>
    </p:extLst>
  </p:cSld>
  <p:clrMapOvr>
    <a:masterClrMapping/>
  </p:clrMapOvr>
  <p:transition advTm="34395">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213C0075-6ABD-B379-CB9D-CB0E46C2CD49}"/>
              </a:ext>
            </a:extLst>
          </p:cNvPr>
          <p:cNvSpPr>
            <a:spLocks noGrp="1"/>
          </p:cNvSpPr>
          <p:nvPr>
            <p:ph type="sldNum" sz="quarter" idx="13"/>
          </p:nvPr>
        </p:nvSpPr>
        <p:spPr>
          <a:xfrm>
            <a:off x="362810" y="6453506"/>
            <a:ext cx="328081" cy="155233"/>
          </a:xfrm>
        </p:spPr>
        <p:txBody>
          <a:bodyPr/>
          <a:lstStyle/>
          <a:p>
            <a:pPr>
              <a:spcAft>
                <a:spcPts val="600"/>
              </a:spcAft>
            </a:pPr>
            <a:fld id="{7BCC8D0D-EAEC-449D-9161-023DFF90F2E2}" type="slidenum">
              <a:rPr lang="en-US" smtClean="0"/>
              <a:pPr>
                <a:spcAft>
                  <a:spcPts val="600"/>
                </a:spcAft>
              </a:pPr>
              <a:t>2</a:t>
            </a:fld>
            <a:endParaRPr lang="en-US"/>
          </a:p>
        </p:txBody>
      </p:sp>
      <p:sp>
        <p:nvSpPr>
          <p:cNvPr id="2" name="Title 1">
            <a:extLst>
              <a:ext uri="{FF2B5EF4-FFF2-40B4-BE49-F238E27FC236}">
                <a16:creationId xmlns:a16="http://schemas.microsoft.com/office/drawing/2014/main" id="{2B5A2B73-7E5A-8315-D537-73A8FF558A17}"/>
              </a:ext>
            </a:extLst>
          </p:cNvPr>
          <p:cNvSpPr>
            <a:spLocks noGrp="1"/>
          </p:cNvSpPr>
          <p:nvPr>
            <p:ph type="title"/>
          </p:nvPr>
        </p:nvSpPr>
        <p:spPr>
          <a:xfrm>
            <a:off x="604780" y="425002"/>
            <a:ext cx="10898107" cy="611449"/>
          </a:xfrm>
        </p:spPr>
        <p:txBody>
          <a:bodyPr vert="horz" wrap="square" lIns="91440" tIns="45720" rIns="91440" bIns="45720" rtlCol="0" anchor="b">
            <a:noAutofit/>
          </a:bodyPr>
          <a:lstStyle/>
          <a:p>
            <a:r>
              <a:rPr lang="en-US" dirty="0"/>
              <a:t>Background</a:t>
            </a:r>
          </a:p>
        </p:txBody>
      </p:sp>
      <p:sp>
        <p:nvSpPr>
          <p:cNvPr id="18" name="Text Placeholder 4">
            <a:extLst>
              <a:ext uri="{FF2B5EF4-FFF2-40B4-BE49-F238E27FC236}">
                <a16:creationId xmlns:a16="http://schemas.microsoft.com/office/drawing/2014/main" id="{7F73E409-C0D3-1469-470D-F8B3BF2B0A7A}"/>
              </a:ext>
            </a:extLst>
          </p:cNvPr>
          <p:cNvSpPr>
            <a:spLocks noGrp="1"/>
          </p:cNvSpPr>
          <p:nvPr>
            <p:ph type="body" sz="quarter" idx="15"/>
          </p:nvPr>
        </p:nvSpPr>
        <p:spPr>
          <a:xfrm>
            <a:off x="609603" y="927656"/>
            <a:ext cx="10893285" cy="446529"/>
          </a:xfrm>
        </p:spPr>
        <p:txBody>
          <a:bodyPr/>
          <a:lstStyle/>
          <a:p>
            <a:endParaRPr lang="en-US" dirty="0"/>
          </a:p>
        </p:txBody>
      </p:sp>
      <p:pic>
        <p:nvPicPr>
          <p:cNvPr id="9" name="Content Placeholder 8">
            <a:extLst>
              <a:ext uri="{FF2B5EF4-FFF2-40B4-BE49-F238E27FC236}">
                <a16:creationId xmlns:a16="http://schemas.microsoft.com/office/drawing/2014/main" id="{9A041654-0C11-BE4D-D413-E86511363967}"/>
              </a:ext>
            </a:extLst>
          </p:cNvPr>
          <p:cNvPicPr>
            <a:picLocks noGrp="1" noChangeAspect="1"/>
          </p:cNvPicPr>
          <p:nvPr>
            <p:ph sz="quarter" idx="18"/>
          </p:nvPr>
        </p:nvPicPr>
        <p:blipFill rotWithShape="1">
          <a:blip r:embed="rId4"/>
          <a:srcRect l="7471" t="2" r="-3113" b="-3"/>
          <a:stretch/>
        </p:blipFill>
        <p:spPr>
          <a:xfrm>
            <a:off x="526852" y="1753497"/>
            <a:ext cx="5042676" cy="3768239"/>
          </a:xfrm>
          <a:prstGeom prst="rect">
            <a:avLst/>
          </a:prstGeom>
          <a:noFill/>
        </p:spPr>
      </p:pic>
      <p:sp>
        <p:nvSpPr>
          <p:cNvPr id="3" name="Content Placeholder 2">
            <a:extLst>
              <a:ext uri="{FF2B5EF4-FFF2-40B4-BE49-F238E27FC236}">
                <a16:creationId xmlns:a16="http://schemas.microsoft.com/office/drawing/2014/main" id="{D2587692-8C9B-3129-652B-C808AB341EE5}"/>
              </a:ext>
            </a:extLst>
          </p:cNvPr>
          <p:cNvSpPr>
            <a:spLocks noGrp="1"/>
          </p:cNvSpPr>
          <p:nvPr>
            <p:ph sz="quarter" idx="19"/>
          </p:nvPr>
        </p:nvSpPr>
        <p:spPr>
          <a:xfrm>
            <a:off x="5403274" y="1894326"/>
            <a:ext cx="6086362" cy="4238070"/>
          </a:xfrm>
        </p:spPr>
        <p:txBody>
          <a:bodyPr vert="horz" lIns="91440" tIns="45720" rIns="91440" bIns="45720" rtlCol="0" anchor="t">
            <a:normAutofit fontScale="92500" lnSpcReduction="20000"/>
          </a:bodyPr>
          <a:lstStyle/>
          <a:p>
            <a:pPr marL="310515" indent="-310515">
              <a:lnSpc>
                <a:spcPct val="90000"/>
              </a:lnSpc>
            </a:pPr>
            <a:r>
              <a:rPr lang="en-US" sz="2600" dirty="0">
                <a:effectLst/>
                <a:latin typeface="Arial"/>
                <a:cs typeface="Arial"/>
              </a:rPr>
              <a:t>1 of 9 hospitalized patients has a substance use disorder (SUD</a:t>
            </a:r>
            <a:r>
              <a:rPr lang="en-US" sz="2600" dirty="0">
                <a:latin typeface="Arial"/>
                <a:cs typeface="Arial"/>
              </a:rPr>
              <a:t>).These patients face many inequities due to stigma and lack of addiction knowledge among healthcare workers.</a:t>
            </a:r>
          </a:p>
          <a:p>
            <a:pPr marL="0" indent="0">
              <a:lnSpc>
                <a:spcPct val="90000"/>
              </a:lnSpc>
              <a:buNone/>
            </a:pPr>
            <a:endParaRPr lang="en-US" sz="2600" dirty="0">
              <a:latin typeface="Arial"/>
              <a:cs typeface="Arial"/>
            </a:endParaRPr>
          </a:p>
          <a:p>
            <a:pPr marL="310515" indent="-310515">
              <a:lnSpc>
                <a:spcPct val="90000"/>
              </a:lnSpc>
            </a:pPr>
            <a:r>
              <a:rPr lang="en-US" sz="2600" dirty="0">
                <a:effectLst/>
                <a:latin typeface="Arial"/>
                <a:cs typeface="Arial"/>
              </a:rPr>
              <a:t>Addiction consultation teams (ACT) have arisen </a:t>
            </a:r>
            <a:r>
              <a:rPr lang="en-US" sz="2600" dirty="0">
                <a:latin typeface="Arial"/>
                <a:cs typeface="Arial"/>
              </a:rPr>
              <a:t>to</a:t>
            </a:r>
            <a:r>
              <a:rPr lang="en-US" sz="2600" dirty="0">
                <a:effectLst/>
                <a:latin typeface="Arial"/>
                <a:cs typeface="Arial"/>
              </a:rPr>
              <a:t> support </a:t>
            </a:r>
            <a:r>
              <a:rPr lang="en-US" sz="2600" dirty="0">
                <a:latin typeface="Arial"/>
                <a:cs typeface="Arial"/>
              </a:rPr>
              <a:t>hospitalized patients</a:t>
            </a:r>
            <a:r>
              <a:rPr lang="en-US" sz="2600" dirty="0">
                <a:effectLst/>
                <a:latin typeface="Arial"/>
                <a:cs typeface="Arial"/>
              </a:rPr>
              <a:t> and healthcare </a:t>
            </a:r>
            <a:r>
              <a:rPr lang="en-US" sz="2600" dirty="0">
                <a:latin typeface="Arial"/>
                <a:cs typeface="Arial"/>
              </a:rPr>
              <a:t>members provide evidence-based care</a:t>
            </a:r>
            <a:endParaRPr lang="en-US" sz="2600" dirty="0">
              <a:effectLst/>
              <a:latin typeface="Arial"/>
              <a:cs typeface="Arial"/>
            </a:endParaRPr>
          </a:p>
          <a:p>
            <a:pPr marL="310515" indent="-310515">
              <a:lnSpc>
                <a:spcPct val="90000"/>
              </a:lnSpc>
            </a:pPr>
            <a:endParaRPr lang="en-US" sz="2600" dirty="0">
              <a:effectLst/>
            </a:endParaRPr>
          </a:p>
          <a:p>
            <a:pPr marL="310515" indent="-310515">
              <a:lnSpc>
                <a:spcPct val="90000"/>
              </a:lnSpc>
            </a:pPr>
            <a:r>
              <a:rPr lang="en-US" sz="2600" dirty="0">
                <a:latin typeface="Arial"/>
                <a:cs typeface="Arial"/>
              </a:rPr>
              <a:t>In 2019, our urban, academic, safety-net hospital launched an interprofessional ACT</a:t>
            </a:r>
            <a:endParaRPr lang="en-US" sz="2600" dirty="0">
              <a:effectLst/>
            </a:endParaRPr>
          </a:p>
          <a:p>
            <a:pPr marL="310515" indent="-310515">
              <a:lnSpc>
                <a:spcPct val="90000"/>
              </a:lnSpc>
            </a:pPr>
            <a:endParaRPr lang="en-US" sz="2100" dirty="0"/>
          </a:p>
        </p:txBody>
      </p:sp>
      <p:sp>
        <p:nvSpPr>
          <p:cNvPr id="4" name="Footer Placeholder 1">
            <a:extLst>
              <a:ext uri="{FF2B5EF4-FFF2-40B4-BE49-F238E27FC236}">
                <a16:creationId xmlns:a16="http://schemas.microsoft.com/office/drawing/2014/main" id="{12E66A15-1769-20BB-5090-DCA9DD0C5058}"/>
              </a:ext>
            </a:extLst>
          </p:cNvPr>
          <p:cNvSpPr>
            <a:spLocks noGrp="1"/>
          </p:cNvSpPr>
          <p:nvPr>
            <p:ph type="ftr" sz="quarter" idx="12"/>
          </p:nvPr>
        </p:nvSpPr>
        <p:spPr>
          <a:xfrm>
            <a:off x="730870" y="6470130"/>
            <a:ext cx="5747876" cy="137980"/>
          </a:xfrm>
        </p:spPr>
        <p:txBody>
          <a:bodyPr/>
          <a:lstStyle/>
          <a:p>
            <a:r>
              <a:rPr lang="en-US" dirty="0"/>
              <a:t>ACT Evaluation - AMERSA</a:t>
            </a:r>
          </a:p>
        </p:txBody>
      </p:sp>
    </p:spTree>
    <p:extLst>
      <p:ext uri="{BB962C8B-B14F-4D97-AF65-F5344CB8AC3E}">
        <p14:creationId xmlns:p14="http://schemas.microsoft.com/office/powerpoint/2010/main" val="3570518810"/>
      </p:ext>
    </p:extLst>
  </p:cSld>
  <p:clrMapOvr>
    <a:masterClrMapping/>
  </p:clrMapOvr>
  <p:transition advTm="89178">
    <p:fade/>
  </p:transition>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5569-1430-3A29-8BD7-A45E747E3503}"/>
              </a:ext>
            </a:extLst>
          </p:cNvPr>
          <p:cNvSpPr>
            <a:spLocks noGrp="1"/>
          </p:cNvSpPr>
          <p:nvPr>
            <p:ph type="title"/>
          </p:nvPr>
        </p:nvSpPr>
        <p:spPr/>
        <p:txBody>
          <a:bodyPr/>
          <a:lstStyle/>
          <a:p>
            <a:r>
              <a:rPr lang="en-US" dirty="0"/>
              <a:t>Questions and Discussion	</a:t>
            </a:r>
          </a:p>
        </p:txBody>
      </p:sp>
      <p:sp>
        <p:nvSpPr>
          <p:cNvPr id="4" name="Text Placeholder 3">
            <a:extLst>
              <a:ext uri="{FF2B5EF4-FFF2-40B4-BE49-F238E27FC236}">
                <a16:creationId xmlns:a16="http://schemas.microsoft.com/office/drawing/2014/main" id="{D8EBA21F-3DDA-41EF-929F-AF4C86829ACB}"/>
              </a:ext>
            </a:extLst>
          </p:cNvPr>
          <p:cNvSpPr>
            <a:spLocks noGrp="1"/>
          </p:cNvSpPr>
          <p:nvPr>
            <p:ph type="body" sz="quarter" idx="15"/>
          </p:nvPr>
        </p:nvSpPr>
        <p:spPr/>
        <p:txBody>
          <a:bodyPr/>
          <a:lstStyle/>
          <a:p>
            <a:endParaRPr lang="en-US"/>
          </a:p>
        </p:txBody>
      </p:sp>
      <p:sp>
        <p:nvSpPr>
          <p:cNvPr id="3" name="Content Placeholder 2">
            <a:extLst>
              <a:ext uri="{FF2B5EF4-FFF2-40B4-BE49-F238E27FC236}">
                <a16:creationId xmlns:a16="http://schemas.microsoft.com/office/drawing/2014/main" id="{FE869063-7538-4B65-995F-17E30BF5BBD6}"/>
              </a:ext>
            </a:extLst>
          </p:cNvPr>
          <p:cNvSpPr>
            <a:spLocks noGrp="1"/>
          </p:cNvSpPr>
          <p:nvPr>
            <p:ph idx="1"/>
          </p:nvPr>
        </p:nvSpPr>
        <p:spPr/>
        <p:txBody>
          <a:bodyPr vert="horz" lIns="91440" tIns="45720" rIns="91440" bIns="45720" rtlCol="0" anchor="t">
            <a:normAutofit fontScale="92500" lnSpcReduction="20000"/>
          </a:bodyPr>
          <a:lstStyle/>
          <a:p>
            <a:pPr marL="0" indent="0">
              <a:buNone/>
            </a:pPr>
            <a:endParaRPr lang="en-US" dirty="0"/>
          </a:p>
          <a:p>
            <a:pPr marL="0" indent="0">
              <a:buNone/>
            </a:pPr>
            <a:r>
              <a:rPr lang="en-US" sz="2800" dirty="0">
                <a:latin typeface="Arial"/>
                <a:cs typeface="Arial"/>
              </a:rPr>
              <a:t>Contact us:</a:t>
            </a:r>
          </a:p>
          <a:p>
            <a:pPr marL="310515" indent="-310515" algn="ctr"/>
            <a:r>
              <a:rPr lang="en-US" sz="2800" dirty="0">
                <a:hlinkClick r:id="rId3"/>
              </a:rPr>
              <a:t>Madison.Rodriguez@ucsf.edu</a:t>
            </a:r>
            <a:endParaRPr lang="en-US" sz="2800" dirty="0"/>
          </a:p>
          <a:p>
            <a:pPr marL="310515" indent="-310515" algn="ctr"/>
            <a:r>
              <a:rPr lang="en-US" sz="2800" dirty="0">
                <a:hlinkClick r:id="rId4"/>
              </a:rPr>
              <a:t>Oanh.Nguyen@ucsf.edu</a:t>
            </a:r>
            <a:endParaRPr lang="en-US" sz="2800" dirty="0"/>
          </a:p>
          <a:p>
            <a:pPr marL="310515" indent="-310515" algn="ctr"/>
            <a:r>
              <a:rPr lang="en-US" sz="2800" dirty="0">
                <a:hlinkClick r:id="rId5"/>
              </a:rPr>
              <a:t>Marlene.Martin@ucsf.edu</a:t>
            </a:r>
            <a:endParaRPr lang="en-US" sz="2800" dirty="0"/>
          </a:p>
          <a:p>
            <a:pPr marL="310515" indent="-310515" algn="ctr"/>
            <a:endParaRPr lang="en-US" sz="2800" dirty="0"/>
          </a:p>
          <a:p>
            <a:pPr marL="0" indent="0" algn="ctr">
              <a:buNone/>
            </a:pPr>
            <a:r>
              <a:rPr lang="en-US" sz="2900" dirty="0">
                <a:latin typeface="Arial"/>
                <a:cs typeface="Arial"/>
              </a:rPr>
              <a:t>T</a:t>
            </a:r>
            <a:r>
              <a:rPr lang="en-US" sz="2800" dirty="0">
                <a:latin typeface="Arial"/>
                <a:cs typeface="Arial"/>
              </a:rPr>
              <a:t>hanks to</a:t>
            </a:r>
          </a:p>
          <a:p>
            <a:pPr marL="310515" indent="-310515" algn="ctr"/>
            <a:r>
              <a:rPr lang="en-US" sz="2800" dirty="0"/>
              <a:t>ACT patients and members</a:t>
            </a:r>
          </a:p>
          <a:p>
            <a:pPr marL="310515" indent="-310515" algn="ctr"/>
            <a:r>
              <a:rPr lang="en-US" sz="2800" dirty="0"/>
              <a:t>California Health Care Foundation</a:t>
            </a:r>
          </a:p>
        </p:txBody>
      </p:sp>
      <p:sp>
        <p:nvSpPr>
          <p:cNvPr id="5" name="Footer Placeholder 1">
            <a:extLst>
              <a:ext uri="{FF2B5EF4-FFF2-40B4-BE49-F238E27FC236}">
                <a16:creationId xmlns:a16="http://schemas.microsoft.com/office/drawing/2014/main" id="{A3FDCE72-2AA7-EC97-D6AC-E8931DC10176}"/>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ACT Evaluation - AMERSA</a:t>
            </a:r>
          </a:p>
        </p:txBody>
      </p:sp>
    </p:spTree>
    <p:extLst>
      <p:ext uri="{BB962C8B-B14F-4D97-AF65-F5344CB8AC3E}">
        <p14:creationId xmlns:p14="http://schemas.microsoft.com/office/powerpoint/2010/main" val="1718072233"/>
      </p:ext>
    </p:extLst>
  </p:cSld>
  <p:clrMapOvr>
    <a:masterClrMapping/>
  </p:clrMapOvr>
  <p:transition advTm="20611">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0A71-6080-5F40-32F2-5A41D29AF69F}"/>
              </a:ext>
            </a:extLst>
          </p:cNvPr>
          <p:cNvSpPr>
            <a:spLocks noGrp="1"/>
          </p:cNvSpPr>
          <p:nvPr>
            <p:ph type="title"/>
          </p:nvPr>
        </p:nvSpPr>
        <p:spPr/>
        <p:txBody>
          <a:bodyPr/>
          <a:lstStyle/>
          <a:p>
            <a:r>
              <a:rPr lang="en-US" dirty="0"/>
              <a:t>References </a:t>
            </a:r>
          </a:p>
        </p:txBody>
      </p:sp>
      <p:sp>
        <p:nvSpPr>
          <p:cNvPr id="4" name="Text Placeholder 3">
            <a:extLst>
              <a:ext uri="{FF2B5EF4-FFF2-40B4-BE49-F238E27FC236}">
                <a16:creationId xmlns:a16="http://schemas.microsoft.com/office/drawing/2014/main" id="{4D6970D0-76A1-89A7-6540-AA78155136CD}"/>
              </a:ext>
            </a:extLst>
          </p:cNvPr>
          <p:cNvSpPr>
            <a:spLocks noGrp="1"/>
          </p:cNvSpPr>
          <p:nvPr>
            <p:ph type="body" sz="quarter" idx="15"/>
          </p:nvPr>
        </p:nvSpPr>
        <p:spPr/>
        <p:txBody>
          <a:bodyPr/>
          <a:lstStyle/>
          <a:p>
            <a:endParaRPr lang="en-US"/>
          </a:p>
        </p:txBody>
      </p:sp>
      <p:sp>
        <p:nvSpPr>
          <p:cNvPr id="3" name="Content Placeholder 2">
            <a:extLst>
              <a:ext uri="{FF2B5EF4-FFF2-40B4-BE49-F238E27FC236}">
                <a16:creationId xmlns:a16="http://schemas.microsoft.com/office/drawing/2014/main" id="{E9672449-60E8-4916-A324-CBED9FF95B07}"/>
              </a:ext>
            </a:extLst>
          </p:cNvPr>
          <p:cNvSpPr>
            <a:spLocks noGrp="1"/>
          </p:cNvSpPr>
          <p:nvPr>
            <p:ph idx="1"/>
          </p:nvPr>
        </p:nvSpPr>
        <p:spPr/>
        <p:txBody>
          <a:bodyPr/>
          <a:lstStyle/>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Alcohol-related deaths, which increased during the first year of the COVID-19 pandemic, continued to rise in 2021. National Institute on Alcohol Abuse and Alcoholism. (</a:t>
            </a:r>
            <a:r>
              <a:rPr lang="en-US" sz="1800" u="sng" dirty="0">
                <a:solidFill>
                  <a:srgbClr val="0563C1"/>
                </a:solidFill>
                <a:effectLst/>
                <a:latin typeface="Calibri" panose="020F0502020204030204" pitchFamily="34" charset="0"/>
                <a:ea typeface="Calibri" panose="020F0502020204030204" pitchFamily="34" charset="0"/>
                <a:hlinkClick r:id="rId2"/>
              </a:rPr>
              <a:t>https://www.niaaa.nih.gov/news-events/research-update/alcohol-related-deaths-which-increased-during-first-year-covid-19-pandemic-continued-rise-2021</a:t>
            </a:r>
            <a:r>
              <a:rPr lang="en-US" sz="1800" dirty="0">
                <a:effectLst/>
                <a:latin typeface="Calibri" panose="020F0502020204030204" pitchFamily="34" charset="0"/>
                <a:ea typeface="Calibri" panose="020F0502020204030204" pitchFamily="34" charset="0"/>
              </a:rPr>
              <a:t>).</a:t>
            </a:r>
          </a:p>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Drug Overdose Death Rates. National Institute on Drug Abuse; 2023.</a:t>
            </a:r>
          </a:p>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Suen LW,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AN, Snyder HR, et al. National Prevalence of Alcohol and Other Substance Use Disorders Among Emergency Department Visits and Hospitalizations: NHAMCS 2014-2018. J Gen Intern Med 2022;37(10):2420-2428.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eng</a:t>
            </a:r>
            <a:r>
              <a:rPr lang="en-US" sz="1800" dirty="0">
                <a:effectLst/>
                <a:latin typeface="Calibri" panose="020F0502020204030204" pitchFamily="34" charset="0"/>
                <a:ea typeface="Calibri" panose="020F0502020204030204" pitchFamily="34" charset="0"/>
                <a:cs typeface="Times New Roman" panose="02020603050405020304" pitchFamily="18" charset="0"/>
              </a:rPr>
              <a:t>). DOI: 10.1007/s11606-021-07069-w.</a:t>
            </a:r>
            <a:endParaRPr lang="en-US" sz="1800" dirty="0">
              <a:effectLst/>
              <a:latin typeface="Calibri" panose="020F0502020204030204" pitchFamily="34" charset="0"/>
              <a:ea typeface="Calibri" panose="020F0502020204030204" pitchFamily="34" charset="0"/>
            </a:endParaRPr>
          </a:p>
          <a:p>
            <a:pPr marL="342900" indent="-342900">
              <a:spcBef>
                <a:spcPts val="0"/>
              </a:spcBef>
              <a:buFont typeface="+mj-lt"/>
              <a:buAutoNum type="arabicPeriod"/>
            </a:pPr>
            <a:r>
              <a:rPr lang="en-US" sz="1800" dirty="0">
                <a:effectLst/>
                <a:latin typeface="Calibri" panose="020F0502020204030204" pitchFamily="34" charset="0"/>
                <a:ea typeface="Calibri" panose="020F0502020204030204" pitchFamily="34" charset="0"/>
              </a:rPr>
              <a:t>Englander H, Jones A, Krawczyk N, et al. A Taxonomy of Hospital-Based Addiction Care Models: a Scoping Review and Key Informant Interviews. Journal of General Internal Medicine 2022;37(11):2821-2833. DOI: 10.1007/s11606-022-07618-x.</a:t>
            </a:r>
          </a:p>
          <a:p>
            <a:pPr marL="342900" marR="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514350" indent="-514350">
              <a:buFont typeface="+mj-lt"/>
              <a:buAutoNum type="arabicPeriod"/>
            </a:pPr>
            <a:endParaRPr lang="en-US" dirty="0"/>
          </a:p>
        </p:txBody>
      </p:sp>
      <p:sp>
        <p:nvSpPr>
          <p:cNvPr id="5" name="Footer Placeholder 1">
            <a:extLst>
              <a:ext uri="{FF2B5EF4-FFF2-40B4-BE49-F238E27FC236}">
                <a16:creationId xmlns:a16="http://schemas.microsoft.com/office/drawing/2014/main" id="{98D95C9F-DC96-C79D-4F00-768EBCD6E4BF}"/>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ACT Evaluation - AMERSA</a:t>
            </a:r>
          </a:p>
        </p:txBody>
      </p:sp>
    </p:spTree>
    <p:extLst>
      <p:ext uri="{BB962C8B-B14F-4D97-AF65-F5344CB8AC3E}">
        <p14:creationId xmlns:p14="http://schemas.microsoft.com/office/powerpoint/2010/main" val="2663549353"/>
      </p:ext>
    </p:extLst>
  </p:cSld>
  <p:clrMapOvr>
    <a:masterClrMapping/>
  </p:clrMapOvr>
  <p:transition advTm="1633">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CFEC54-DF09-0CCC-E31E-0D8F79FE0E75}"/>
              </a:ext>
            </a:extLst>
          </p:cNvPr>
          <p:cNvSpPr>
            <a:spLocks noGrp="1"/>
          </p:cNvSpPr>
          <p:nvPr>
            <p:ph type="sldNum" sz="quarter" idx="13"/>
          </p:nvPr>
        </p:nvSpPr>
        <p:spPr/>
        <p:txBody>
          <a:bodyPr/>
          <a:lstStyle/>
          <a:p>
            <a:fld id="{7BCC8D0D-EAEC-449D-9161-023DFF90F2E2}" type="slidenum">
              <a:rPr lang="en-US" smtClean="0"/>
              <a:pPr/>
              <a:t>22</a:t>
            </a:fld>
            <a:endParaRPr lang="en-US" dirty="0"/>
          </a:p>
        </p:txBody>
      </p:sp>
      <p:sp>
        <p:nvSpPr>
          <p:cNvPr id="4" name="Title 3">
            <a:extLst>
              <a:ext uri="{FF2B5EF4-FFF2-40B4-BE49-F238E27FC236}">
                <a16:creationId xmlns:a16="http://schemas.microsoft.com/office/drawing/2014/main" id="{D0092F0D-0A6F-4AF7-5689-B798259A4D62}"/>
              </a:ext>
            </a:extLst>
          </p:cNvPr>
          <p:cNvSpPr>
            <a:spLocks noGrp="1"/>
          </p:cNvSpPr>
          <p:nvPr>
            <p:ph type="title"/>
          </p:nvPr>
        </p:nvSpPr>
        <p:spPr/>
        <p:txBody>
          <a:bodyPr/>
          <a:lstStyle/>
          <a:p>
            <a:r>
              <a:rPr lang="en-US" dirty="0"/>
              <a:t>Methods</a:t>
            </a:r>
          </a:p>
        </p:txBody>
      </p:sp>
      <p:sp>
        <p:nvSpPr>
          <p:cNvPr id="5" name="Text Placeholder 4">
            <a:extLst>
              <a:ext uri="{FF2B5EF4-FFF2-40B4-BE49-F238E27FC236}">
                <a16:creationId xmlns:a16="http://schemas.microsoft.com/office/drawing/2014/main" id="{F4F79F1F-6CF5-2607-0977-84EA87EB4377}"/>
              </a:ext>
            </a:extLst>
          </p:cNvPr>
          <p:cNvSpPr>
            <a:spLocks noGrp="1"/>
          </p:cNvSpPr>
          <p:nvPr>
            <p:ph type="body" sz="quarter" idx="15"/>
          </p:nvPr>
        </p:nvSpPr>
        <p:spPr/>
        <p:txBody>
          <a:bodyPr/>
          <a:lstStyle/>
          <a:p>
            <a:endParaRPr lang="en-US"/>
          </a:p>
        </p:txBody>
      </p:sp>
      <p:sp>
        <p:nvSpPr>
          <p:cNvPr id="9" name="Content Placeholder 2">
            <a:extLst>
              <a:ext uri="{FF2B5EF4-FFF2-40B4-BE49-F238E27FC236}">
                <a16:creationId xmlns:a16="http://schemas.microsoft.com/office/drawing/2014/main" id="{5EE40016-FFF7-5E35-7BA9-3F2F93D7C219}"/>
              </a:ext>
            </a:extLst>
          </p:cNvPr>
          <p:cNvSpPr>
            <a:spLocks noGrp="1"/>
          </p:cNvSpPr>
          <p:nvPr>
            <p:ph idx="1"/>
          </p:nvPr>
        </p:nvSpPr>
        <p:spPr>
          <a:xfrm>
            <a:off x="612775" y="1868488"/>
            <a:ext cx="10850563" cy="3910012"/>
          </a:xfrm>
        </p:spPr>
        <p:txBody>
          <a:bodyPr>
            <a:normAutofit/>
          </a:bodyPr>
          <a:lstStyle/>
          <a:p>
            <a:r>
              <a:rPr lang="en-US" sz="2400" dirty="0">
                <a:latin typeface="+mn-lt"/>
                <a:ea typeface="Calibri" panose="020F0502020204030204" pitchFamily="34" charset="0"/>
                <a:cs typeface="Times New Roman" panose="02020603050405020304" pitchFamily="18" charset="0"/>
              </a:rPr>
              <a:t>O</a:t>
            </a:r>
            <a:r>
              <a:rPr lang="en-US" sz="2400" dirty="0">
                <a:effectLst/>
                <a:latin typeface="+mn-lt"/>
                <a:ea typeface="Calibri" panose="020F0502020204030204" pitchFamily="34" charset="0"/>
                <a:cs typeface="Times New Roman" panose="02020603050405020304" pitchFamily="18" charset="0"/>
              </a:rPr>
              <a:t>ne-on-one semi-structured interviews with hospital-based clinicians in an urban safety-net hospital and level 1 trauma center in San Francisco, California 1 </a:t>
            </a:r>
            <a:r>
              <a:rPr lang="en-US" sz="2400" dirty="0">
                <a:latin typeface="+mn-lt"/>
                <a:ea typeface="Calibri" panose="020F0502020204030204" pitchFamily="34" charset="0"/>
                <a:cs typeface="Times New Roman" panose="02020603050405020304" pitchFamily="18" charset="0"/>
              </a:rPr>
              <a:t>year </a:t>
            </a:r>
            <a:r>
              <a:rPr lang="en-US" sz="2400" dirty="0">
                <a:effectLst/>
                <a:latin typeface="+mn-lt"/>
                <a:ea typeface="Calibri" panose="020F0502020204030204" pitchFamily="34" charset="0"/>
                <a:cs typeface="Times New Roman" panose="02020603050405020304" pitchFamily="18" charset="0"/>
              </a:rPr>
              <a:t>after full </a:t>
            </a:r>
            <a:r>
              <a:rPr lang="en-US" sz="2400" dirty="0">
                <a:latin typeface="+mn-lt"/>
                <a:ea typeface="Calibri" panose="020F0502020204030204" pitchFamily="34" charset="0"/>
                <a:cs typeface="Times New Roman" panose="02020603050405020304" pitchFamily="18" charset="0"/>
              </a:rPr>
              <a:t>A</a:t>
            </a:r>
            <a:r>
              <a:rPr lang="en-US" sz="2400" dirty="0">
                <a:effectLst/>
                <a:latin typeface="+mn-lt"/>
                <a:ea typeface="Calibri" panose="020F0502020204030204" pitchFamily="34" charset="0"/>
                <a:cs typeface="Times New Roman" panose="02020603050405020304" pitchFamily="18" charset="0"/>
              </a:rPr>
              <a:t>CT implementation</a:t>
            </a:r>
          </a:p>
          <a:p>
            <a:r>
              <a:rPr lang="en-US" sz="2400" dirty="0">
                <a:effectLst/>
                <a:latin typeface="+mn-lt"/>
                <a:ea typeface="Calibri" panose="020F0502020204030204" pitchFamily="34" charset="0"/>
                <a:cs typeface="Times New Roman" panose="02020603050405020304" pitchFamily="18" charset="0"/>
              </a:rPr>
              <a:t>We aggregated codes using a mixed deductive and inductive analytic approach into broader themes identifying significant patterns and capturing key findings related to our evaluation questions</a:t>
            </a:r>
          </a:p>
          <a:p>
            <a:endParaRPr lang="en-US" sz="2400" dirty="0">
              <a:effectLst/>
              <a:latin typeface="+mn-lt"/>
              <a:ea typeface="Calibri" panose="020F0502020204030204" pitchFamily="34" charset="0"/>
              <a:cs typeface="Times New Roman" panose="02020603050405020304" pitchFamily="18" charset="0"/>
            </a:endParaRPr>
          </a:p>
        </p:txBody>
      </p:sp>
      <p:sp>
        <p:nvSpPr>
          <p:cNvPr id="10" name="Footer Placeholder 1">
            <a:extLst>
              <a:ext uri="{FF2B5EF4-FFF2-40B4-BE49-F238E27FC236}">
                <a16:creationId xmlns:a16="http://schemas.microsoft.com/office/drawing/2014/main" id="{1836057D-231D-4647-A32B-C07F8A781D68}"/>
              </a:ext>
            </a:extLst>
          </p:cNvPr>
          <p:cNvSpPr>
            <a:spLocks noGrp="1"/>
          </p:cNvSpPr>
          <p:nvPr>
            <p:ph type="ftr" sz="quarter" idx="12"/>
          </p:nvPr>
        </p:nvSpPr>
        <p:spPr>
          <a:xfrm>
            <a:off x="730870" y="6470130"/>
            <a:ext cx="5747876" cy="137980"/>
          </a:xfrm>
        </p:spPr>
        <p:txBody>
          <a:bodyPr/>
          <a:lstStyle/>
          <a:p>
            <a:r>
              <a:rPr lang="en-US" dirty="0"/>
              <a:t>ACT Evaluation - AMERSA</a:t>
            </a:r>
          </a:p>
        </p:txBody>
      </p:sp>
    </p:spTree>
    <p:extLst>
      <p:ext uri="{BB962C8B-B14F-4D97-AF65-F5344CB8AC3E}">
        <p14:creationId xmlns:p14="http://schemas.microsoft.com/office/powerpoint/2010/main" val="3161708620"/>
      </p:ext>
    </p:extLst>
  </p:cSld>
  <p:clrMapOvr>
    <a:masterClrMapping/>
  </p:clrMapOvr>
  <p:transition advTm="71">
    <p:fade/>
  </p:transition>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6B9C8C-E67F-DB8A-4CA0-36C4853617C9}"/>
              </a:ext>
            </a:extLst>
          </p:cNvPr>
          <p:cNvSpPr>
            <a:spLocks noGrp="1"/>
          </p:cNvSpPr>
          <p:nvPr>
            <p:ph type="ftr" sz="quarter" idx="12"/>
          </p:nvPr>
        </p:nvSpPr>
        <p:spPr/>
        <p:txBody>
          <a:bodyPr/>
          <a:lstStyle/>
          <a:p>
            <a:r>
              <a:rPr lang="en-US" dirty="0"/>
              <a:t>ACT Evaluation - AMERSA</a:t>
            </a:r>
          </a:p>
        </p:txBody>
      </p:sp>
      <p:sp>
        <p:nvSpPr>
          <p:cNvPr id="3" name="Slide Number Placeholder 2">
            <a:extLst>
              <a:ext uri="{FF2B5EF4-FFF2-40B4-BE49-F238E27FC236}">
                <a16:creationId xmlns:a16="http://schemas.microsoft.com/office/drawing/2014/main" id="{DB8B0DA3-E43B-14DD-D150-1FB4C6287A52}"/>
              </a:ext>
            </a:extLst>
          </p:cNvPr>
          <p:cNvSpPr>
            <a:spLocks noGrp="1"/>
          </p:cNvSpPr>
          <p:nvPr>
            <p:ph type="sldNum" sz="quarter" idx="13"/>
          </p:nvPr>
        </p:nvSpPr>
        <p:spPr/>
        <p:txBody>
          <a:bodyPr/>
          <a:lstStyle/>
          <a:p>
            <a:fld id="{7BCC8D0D-EAEC-449D-9161-023DFF90F2E2}" type="slidenum">
              <a:rPr lang="en-US" dirty="0" smtClean="0"/>
              <a:pPr/>
              <a:t>3</a:t>
            </a:fld>
            <a:endParaRPr lang="en-US" dirty="0"/>
          </a:p>
        </p:txBody>
      </p:sp>
      <p:sp>
        <p:nvSpPr>
          <p:cNvPr id="4" name="Title 3">
            <a:extLst>
              <a:ext uri="{FF2B5EF4-FFF2-40B4-BE49-F238E27FC236}">
                <a16:creationId xmlns:a16="http://schemas.microsoft.com/office/drawing/2014/main" id="{956ADC0C-BC93-D8E0-09C4-BEF3B960DCC5}"/>
              </a:ext>
            </a:extLst>
          </p:cNvPr>
          <p:cNvSpPr>
            <a:spLocks noGrp="1"/>
          </p:cNvSpPr>
          <p:nvPr>
            <p:ph type="title"/>
          </p:nvPr>
        </p:nvSpPr>
        <p:spPr/>
        <p:txBody>
          <a:bodyPr/>
          <a:lstStyle/>
          <a:p>
            <a:r>
              <a:rPr lang="en-US" dirty="0"/>
              <a:t>Study Questions</a:t>
            </a:r>
          </a:p>
        </p:txBody>
      </p:sp>
      <p:sp>
        <p:nvSpPr>
          <p:cNvPr id="7" name="Text Placeholder 6">
            <a:extLst>
              <a:ext uri="{FF2B5EF4-FFF2-40B4-BE49-F238E27FC236}">
                <a16:creationId xmlns:a16="http://schemas.microsoft.com/office/drawing/2014/main" id="{709C0D87-6634-8840-AA01-BFECACA92156}"/>
              </a:ext>
            </a:extLst>
          </p:cNvPr>
          <p:cNvSpPr>
            <a:spLocks noGrp="1"/>
          </p:cNvSpPr>
          <p:nvPr>
            <p:ph type="body" sz="quarter" idx="15"/>
          </p:nvPr>
        </p:nvSpPr>
        <p:spPr/>
        <p:txBody>
          <a:bodyPr/>
          <a:lstStyle/>
          <a:p>
            <a:endParaRPr lang="en-US" dirty="0"/>
          </a:p>
        </p:txBody>
      </p:sp>
      <p:sp>
        <p:nvSpPr>
          <p:cNvPr id="6" name="Content Placeholder 5">
            <a:extLst>
              <a:ext uri="{FF2B5EF4-FFF2-40B4-BE49-F238E27FC236}">
                <a16:creationId xmlns:a16="http://schemas.microsoft.com/office/drawing/2014/main" id="{2FA42645-6C89-80A1-4E6C-A6ABFD29F33F}"/>
              </a:ext>
            </a:extLst>
          </p:cNvPr>
          <p:cNvSpPr>
            <a:spLocks noGrp="1"/>
          </p:cNvSpPr>
          <p:nvPr>
            <p:ph idx="1"/>
          </p:nvPr>
        </p:nvSpPr>
        <p:spPr/>
        <p:txBody>
          <a:bodyPr/>
          <a:lstStyle/>
          <a:p>
            <a:pPr marL="514350" indent="-514350">
              <a:buFont typeface="+mj-lt"/>
              <a:buAutoNum type="arabicPeriod"/>
            </a:pPr>
            <a:r>
              <a:rPr lang="en-US" sz="3600" dirty="0">
                <a:latin typeface="+mn-lt"/>
                <a:ea typeface="Calibri" panose="020F0502020204030204" pitchFamily="34" charset="0"/>
                <a:cs typeface="Times New Roman" panose="02020603050405020304" pitchFamily="18" charset="0"/>
              </a:rPr>
              <a:t>What are </a:t>
            </a:r>
            <a:r>
              <a:rPr lang="en-US" sz="3600" dirty="0">
                <a:effectLst/>
                <a:latin typeface="+mn-lt"/>
                <a:ea typeface="Calibri" panose="020F0502020204030204" pitchFamily="34" charset="0"/>
                <a:cs typeface="Times New Roman" panose="02020603050405020304" pitchFamily="18" charset="0"/>
              </a:rPr>
              <a:t>clinicians’ perspectives on SUD care gaps prior to ACT</a:t>
            </a:r>
            <a:r>
              <a:rPr lang="en-US" sz="3600" dirty="0">
                <a:latin typeface="+mn-lt"/>
                <a:ea typeface="Calibri" panose="020F0502020204030204" pitchFamily="34" charset="0"/>
                <a:cs typeface="Times New Roman" panose="02020603050405020304" pitchFamily="18" charset="0"/>
              </a:rPr>
              <a:t>?</a:t>
            </a:r>
          </a:p>
          <a:p>
            <a:pPr marL="514350" indent="-514350">
              <a:buFont typeface="+mj-lt"/>
              <a:buAutoNum type="arabicPeriod"/>
            </a:pPr>
            <a:endParaRPr lang="en-US" sz="3600" dirty="0">
              <a:effectLst/>
              <a:latin typeface="+mn-lt"/>
              <a:ea typeface="Calibri" panose="020F0502020204030204" pitchFamily="34" charset="0"/>
              <a:cs typeface="Times New Roman" panose="02020603050405020304" pitchFamily="18" charset="0"/>
            </a:endParaRPr>
          </a:p>
          <a:p>
            <a:pPr marL="514350" indent="-514350">
              <a:buFont typeface="+mj-lt"/>
              <a:buAutoNum type="arabicPeriod"/>
            </a:pPr>
            <a:r>
              <a:rPr lang="en-US" sz="3600" dirty="0">
                <a:effectLst/>
                <a:latin typeface="+mn-lt"/>
                <a:ea typeface="Calibri" panose="020F0502020204030204" pitchFamily="34" charset="0"/>
                <a:cs typeface="Times New Roman" panose="02020603050405020304" pitchFamily="18" charset="0"/>
              </a:rPr>
              <a:t>What care gaps did ACT address?</a:t>
            </a:r>
          </a:p>
          <a:p>
            <a:pPr marL="514350" indent="-514350">
              <a:buFont typeface="+mj-lt"/>
              <a:buAutoNum type="arabicPeriod"/>
            </a:pPr>
            <a:endParaRPr lang="en-US" sz="3600" dirty="0">
              <a:effectLst/>
              <a:latin typeface="+mn-lt"/>
              <a:ea typeface="Calibri" panose="020F0502020204030204" pitchFamily="34" charset="0"/>
              <a:cs typeface="Times New Roman" panose="02020603050405020304" pitchFamily="18" charset="0"/>
            </a:endParaRPr>
          </a:p>
          <a:p>
            <a:pPr marL="514350" indent="-514350">
              <a:buFont typeface="+mj-lt"/>
              <a:buAutoNum type="arabicPeriod"/>
            </a:pPr>
            <a:r>
              <a:rPr lang="en-US" sz="3600" dirty="0">
                <a:effectLst/>
                <a:latin typeface="+mn-lt"/>
                <a:ea typeface="Calibri" panose="020F0502020204030204" pitchFamily="34" charset="0"/>
                <a:cs typeface="Times New Roman" panose="02020603050405020304" pitchFamily="18" charset="0"/>
              </a:rPr>
              <a:t> What care gaps remain </a:t>
            </a:r>
            <a:r>
              <a:rPr lang="en-US" sz="3600" dirty="0">
                <a:latin typeface="+mn-lt"/>
                <a:ea typeface="Calibri" panose="020F0502020204030204" pitchFamily="34" charset="0"/>
                <a:cs typeface="Times New Roman" panose="02020603050405020304" pitchFamily="18" charset="0"/>
              </a:rPr>
              <a:t>with ACT in place?</a:t>
            </a:r>
            <a:endParaRPr lang="en-US" sz="3600" dirty="0">
              <a:latin typeface="+mn-lt"/>
            </a:endParaRPr>
          </a:p>
          <a:p>
            <a:endParaRPr lang="en-US" dirty="0"/>
          </a:p>
        </p:txBody>
      </p:sp>
    </p:spTree>
    <p:extLst>
      <p:ext uri="{BB962C8B-B14F-4D97-AF65-F5344CB8AC3E}">
        <p14:creationId xmlns:p14="http://schemas.microsoft.com/office/powerpoint/2010/main" val="3704801709"/>
      </p:ext>
    </p:extLst>
  </p:cSld>
  <p:clrMapOvr>
    <a:masterClrMapping/>
  </p:clrMapOvr>
  <p:transition advTm="21474">
    <p:fade/>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9F614-436F-8B2C-D777-ECE9A172D1AC}"/>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81BA4773-1979-98E7-565F-3554A77912C9}"/>
              </a:ext>
            </a:extLst>
          </p:cNvPr>
          <p:cNvSpPr>
            <a:spLocks noGrp="1"/>
          </p:cNvSpPr>
          <p:nvPr>
            <p:ph type="title"/>
          </p:nvPr>
        </p:nvSpPr>
        <p:spPr/>
        <p:txBody>
          <a:bodyPr/>
          <a:lstStyle/>
          <a:p>
            <a:r>
              <a:rPr lang="en-US" dirty="0"/>
              <a:t>Methods</a:t>
            </a:r>
          </a:p>
        </p:txBody>
      </p:sp>
      <p:sp>
        <p:nvSpPr>
          <p:cNvPr id="5" name="Text Placeholder 4">
            <a:extLst>
              <a:ext uri="{FF2B5EF4-FFF2-40B4-BE49-F238E27FC236}">
                <a16:creationId xmlns:a16="http://schemas.microsoft.com/office/drawing/2014/main" id="{508D0D97-2CC3-B1EF-610C-C700EC719894}"/>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4523D8DE-4E36-7657-13C0-783317A926E4}"/>
              </a:ext>
            </a:extLst>
          </p:cNvPr>
          <p:cNvSpPr>
            <a:spLocks noGrp="1"/>
          </p:cNvSpPr>
          <p:nvPr>
            <p:ph idx="1"/>
          </p:nvPr>
        </p:nvSpPr>
        <p:spPr/>
        <p:txBody>
          <a:bodyPr/>
          <a:lstStyle/>
          <a:p>
            <a:pPr marL="0" indent="0">
              <a:buNone/>
            </a:pPr>
            <a:endParaRPr lang="en-US" sz="1800" b="0" i="0" u="none" strike="noStrike" dirty="0">
              <a:effectLst/>
              <a:latin typeface="Arial" panose="020B0604020202020204" pitchFamily="34" charset="0"/>
            </a:endParaRPr>
          </a:p>
          <a:p>
            <a:endParaRPr lang="en-US" dirty="0"/>
          </a:p>
        </p:txBody>
      </p:sp>
      <p:graphicFrame>
        <p:nvGraphicFramePr>
          <p:cNvPr id="7" name="Table 7">
            <a:extLst>
              <a:ext uri="{FF2B5EF4-FFF2-40B4-BE49-F238E27FC236}">
                <a16:creationId xmlns:a16="http://schemas.microsoft.com/office/drawing/2014/main" id="{9E4D48AC-22D2-CA1C-FB9C-8E966DC1EF94}"/>
              </a:ext>
            </a:extLst>
          </p:cNvPr>
          <p:cNvGraphicFramePr>
            <a:graphicFrameLocks noGrp="1"/>
          </p:cNvGraphicFramePr>
          <p:nvPr>
            <p:extLst>
              <p:ext uri="{D42A27DB-BD31-4B8C-83A1-F6EECF244321}">
                <p14:modId xmlns:p14="http://schemas.microsoft.com/office/powerpoint/2010/main" val="1815067927"/>
              </p:ext>
            </p:extLst>
          </p:nvPr>
        </p:nvGraphicFramePr>
        <p:xfrm>
          <a:off x="601871" y="1550881"/>
          <a:ext cx="10966172" cy="4036010"/>
        </p:xfrm>
        <a:graphic>
          <a:graphicData uri="http://schemas.openxmlformats.org/drawingml/2006/table">
            <a:tbl>
              <a:tblPr bandRow="1">
                <a:tableStyleId>{5C22544A-7EE6-4342-B048-85BDC9FD1C3A}</a:tableStyleId>
              </a:tblPr>
              <a:tblGrid>
                <a:gridCol w="2283219">
                  <a:extLst>
                    <a:ext uri="{9D8B030D-6E8A-4147-A177-3AD203B41FA5}">
                      <a16:colId xmlns:a16="http://schemas.microsoft.com/office/drawing/2014/main" val="4040268987"/>
                    </a:ext>
                  </a:extLst>
                </a:gridCol>
                <a:gridCol w="8682953">
                  <a:extLst>
                    <a:ext uri="{9D8B030D-6E8A-4147-A177-3AD203B41FA5}">
                      <a16:colId xmlns:a16="http://schemas.microsoft.com/office/drawing/2014/main" val="3371291552"/>
                    </a:ext>
                  </a:extLst>
                </a:gridCol>
              </a:tblGrid>
              <a:tr h="609205">
                <a:tc>
                  <a:txBody>
                    <a:bodyPr/>
                    <a:lstStyle/>
                    <a:p>
                      <a:r>
                        <a:rPr lang="en-US" sz="2800" dirty="0"/>
                        <a:t>Design</a:t>
                      </a:r>
                    </a:p>
                  </a:txBody>
                  <a:tcPr/>
                </a:tc>
                <a:tc>
                  <a:txBody>
                    <a:bodyPr/>
                    <a:lstStyle/>
                    <a:p>
                      <a:r>
                        <a:rPr lang="en-US" sz="2800" dirty="0"/>
                        <a:t>Qualitative</a:t>
                      </a:r>
                    </a:p>
                  </a:txBody>
                  <a:tcPr/>
                </a:tc>
                <a:extLst>
                  <a:ext uri="{0D108BD9-81ED-4DB2-BD59-A6C34878D82A}">
                    <a16:rowId xmlns:a16="http://schemas.microsoft.com/office/drawing/2014/main" val="1950368658"/>
                  </a:ext>
                </a:extLst>
              </a:tr>
              <a:tr h="589553">
                <a:tc>
                  <a:txBody>
                    <a:bodyPr/>
                    <a:lstStyle/>
                    <a:p>
                      <a:r>
                        <a:rPr lang="en-US" sz="2800" dirty="0"/>
                        <a:t>Population</a:t>
                      </a:r>
                    </a:p>
                  </a:txBody>
                  <a:tcPr/>
                </a:tc>
                <a:tc>
                  <a:txBody>
                    <a:bodyPr/>
                    <a:lstStyle/>
                    <a:p>
                      <a:r>
                        <a:rPr lang="en-US" sz="2800" dirty="0">
                          <a:solidFill>
                            <a:schemeClr val="tx1"/>
                          </a:solidFill>
                          <a:effectLst/>
                          <a:latin typeface="+mn-lt"/>
                          <a:ea typeface="Calibri" panose="020F0502020204030204" pitchFamily="34" charset="0"/>
                          <a:cs typeface="Times New Roman" panose="02020603050405020304" pitchFamily="18" charset="0"/>
                        </a:rPr>
                        <a:t>Hospital-based clinicians </a:t>
                      </a:r>
                      <a:endParaRPr lang="en-US" sz="2800" dirty="0">
                        <a:solidFill>
                          <a:schemeClr val="tx1"/>
                        </a:solidFill>
                        <a:latin typeface="+mn-lt"/>
                      </a:endParaRPr>
                    </a:p>
                  </a:txBody>
                  <a:tcPr/>
                </a:tc>
                <a:extLst>
                  <a:ext uri="{0D108BD9-81ED-4DB2-BD59-A6C34878D82A}">
                    <a16:rowId xmlns:a16="http://schemas.microsoft.com/office/drawing/2014/main" val="1318017321"/>
                  </a:ext>
                </a:extLst>
              </a:tr>
              <a:tr h="903981">
                <a:tc>
                  <a:txBody>
                    <a:bodyPr/>
                    <a:lstStyle/>
                    <a:p>
                      <a:r>
                        <a:rPr lang="en-US" sz="2800" dirty="0"/>
                        <a:t>Setting</a:t>
                      </a:r>
                    </a:p>
                  </a:txBody>
                  <a:tcPr/>
                </a:tc>
                <a:tc>
                  <a:txBody>
                    <a:bodyPr/>
                    <a:lstStyle/>
                    <a:p>
                      <a:r>
                        <a:rPr lang="en-US" sz="2800" dirty="0">
                          <a:solidFill>
                            <a:schemeClr val="tx1"/>
                          </a:solidFill>
                          <a:effectLst/>
                          <a:latin typeface="+mn-lt"/>
                          <a:ea typeface="Calibri" panose="020F0502020204030204" pitchFamily="34" charset="0"/>
                          <a:cs typeface="Times New Roman"/>
                        </a:rPr>
                        <a:t>Urban safety-net hospital and level 1 trauma center in San Francisco, California 1 </a:t>
                      </a:r>
                      <a:r>
                        <a:rPr lang="en-US" sz="2800" dirty="0">
                          <a:solidFill>
                            <a:schemeClr val="tx1"/>
                          </a:solidFill>
                          <a:latin typeface="+mn-lt"/>
                          <a:ea typeface="Calibri" panose="020F0502020204030204" pitchFamily="34" charset="0"/>
                          <a:cs typeface="Times New Roman"/>
                        </a:rPr>
                        <a:t>year </a:t>
                      </a:r>
                      <a:r>
                        <a:rPr lang="en-US" sz="2800" dirty="0">
                          <a:solidFill>
                            <a:schemeClr val="tx1"/>
                          </a:solidFill>
                          <a:effectLst/>
                          <a:latin typeface="+mn-lt"/>
                          <a:ea typeface="Calibri" panose="020F0502020204030204" pitchFamily="34" charset="0"/>
                          <a:cs typeface="Times New Roman"/>
                        </a:rPr>
                        <a:t>after </a:t>
                      </a:r>
                      <a:r>
                        <a:rPr lang="en-US" sz="2800" dirty="0">
                          <a:solidFill>
                            <a:schemeClr val="tx1"/>
                          </a:solidFill>
                          <a:latin typeface="+mn-lt"/>
                          <a:ea typeface="Calibri" panose="020F0502020204030204" pitchFamily="34" charset="0"/>
                          <a:cs typeface="Times New Roman"/>
                        </a:rPr>
                        <a:t>A</a:t>
                      </a:r>
                      <a:r>
                        <a:rPr lang="en-US" sz="2800" dirty="0">
                          <a:solidFill>
                            <a:schemeClr val="tx1"/>
                          </a:solidFill>
                          <a:effectLst/>
                          <a:latin typeface="+mn-lt"/>
                          <a:ea typeface="Calibri" panose="020F0502020204030204" pitchFamily="34" charset="0"/>
                          <a:cs typeface="Times New Roman"/>
                        </a:rPr>
                        <a:t>CT implementation</a:t>
                      </a:r>
                      <a:endParaRPr lang="en-US" sz="2800" dirty="0">
                        <a:solidFill>
                          <a:schemeClr val="tx1"/>
                        </a:solidFill>
                        <a:latin typeface="+mn-lt"/>
                        <a:cs typeface="Times New Roman"/>
                      </a:endParaRPr>
                    </a:p>
                  </a:txBody>
                  <a:tcPr/>
                </a:tc>
                <a:extLst>
                  <a:ext uri="{0D108BD9-81ED-4DB2-BD59-A6C34878D82A}">
                    <a16:rowId xmlns:a16="http://schemas.microsoft.com/office/drawing/2014/main" val="2100810457"/>
                  </a:ext>
                </a:extLst>
              </a:tr>
              <a:tr h="520772">
                <a:tc>
                  <a:txBody>
                    <a:bodyPr/>
                    <a:lstStyle/>
                    <a:p>
                      <a:r>
                        <a:rPr lang="en-US" sz="2800" dirty="0"/>
                        <a:t>Measures</a:t>
                      </a:r>
                    </a:p>
                  </a:txBody>
                  <a:tcPr/>
                </a:tc>
                <a:tc>
                  <a:txBody>
                    <a:bodyPr/>
                    <a:lstStyle/>
                    <a:p>
                      <a:r>
                        <a:rPr lang="en-US" sz="2800" dirty="0"/>
                        <a:t>1-on-1 semi-structured interviews</a:t>
                      </a:r>
                    </a:p>
                  </a:txBody>
                  <a:tcPr/>
                </a:tc>
                <a:extLst>
                  <a:ext uri="{0D108BD9-81ED-4DB2-BD59-A6C34878D82A}">
                    <a16:rowId xmlns:a16="http://schemas.microsoft.com/office/drawing/2014/main" val="3020836942"/>
                  </a:ext>
                </a:extLst>
              </a:tr>
              <a:tr h="817217">
                <a:tc>
                  <a:txBody>
                    <a:bodyPr/>
                    <a:lstStyle/>
                    <a:p>
                      <a:r>
                        <a:rPr lang="en-US" sz="2800" dirty="0"/>
                        <a:t>Analytic Approach</a:t>
                      </a:r>
                    </a:p>
                  </a:txBody>
                  <a:tcPr/>
                </a:tc>
                <a:tc>
                  <a:txBody>
                    <a:bodyPr/>
                    <a:lstStyle/>
                    <a:p>
                      <a:r>
                        <a:rPr lang="en-US" sz="2800" dirty="0">
                          <a:solidFill>
                            <a:schemeClr val="tx1"/>
                          </a:solidFill>
                          <a:effectLst/>
                          <a:latin typeface="+mn-lt"/>
                          <a:ea typeface="Calibri" panose="020F0502020204030204" pitchFamily="34" charset="0"/>
                          <a:cs typeface="Times New Roman"/>
                        </a:rPr>
                        <a:t>Aggregated codes using a mixed deductive and inductive analytic approach until thematic saturation</a:t>
                      </a:r>
                      <a:endParaRPr lang="en-US" sz="2800" dirty="0">
                        <a:solidFill>
                          <a:schemeClr val="tx1"/>
                        </a:solidFill>
                        <a:latin typeface="+mn-lt"/>
                      </a:endParaRPr>
                    </a:p>
                  </a:txBody>
                  <a:tcPr/>
                </a:tc>
                <a:extLst>
                  <a:ext uri="{0D108BD9-81ED-4DB2-BD59-A6C34878D82A}">
                    <a16:rowId xmlns:a16="http://schemas.microsoft.com/office/drawing/2014/main" val="3426508992"/>
                  </a:ext>
                </a:extLst>
              </a:tr>
            </a:tbl>
          </a:graphicData>
        </a:graphic>
      </p:graphicFrame>
      <p:sp>
        <p:nvSpPr>
          <p:cNvPr id="9" name="Footer Placeholder 1">
            <a:extLst>
              <a:ext uri="{FF2B5EF4-FFF2-40B4-BE49-F238E27FC236}">
                <a16:creationId xmlns:a16="http://schemas.microsoft.com/office/drawing/2014/main" id="{A1164F49-FF0D-972A-F615-4D72BEFF5385}"/>
              </a:ext>
            </a:extLst>
          </p:cNvPr>
          <p:cNvSpPr>
            <a:spLocks noGrp="1"/>
          </p:cNvSpPr>
          <p:nvPr>
            <p:ph type="ftr" sz="quarter" idx="12"/>
          </p:nvPr>
        </p:nvSpPr>
        <p:spPr>
          <a:xfrm>
            <a:off x="730870" y="6470130"/>
            <a:ext cx="5747876" cy="137980"/>
          </a:xfrm>
        </p:spPr>
        <p:txBody>
          <a:bodyPr/>
          <a:lstStyle/>
          <a:p>
            <a:r>
              <a:rPr lang="en-US" dirty="0"/>
              <a:t>ACT Evaluation - AMERSA</a:t>
            </a:r>
          </a:p>
        </p:txBody>
      </p:sp>
    </p:spTree>
    <p:extLst>
      <p:ext uri="{BB962C8B-B14F-4D97-AF65-F5344CB8AC3E}">
        <p14:creationId xmlns:p14="http://schemas.microsoft.com/office/powerpoint/2010/main" val="3133175801"/>
      </p:ext>
    </p:extLst>
  </p:cSld>
  <p:clrMapOvr>
    <a:masterClrMapping/>
  </p:clrMapOvr>
  <p:transition advTm="35167">
    <p:fade/>
  </p:transition>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345BB-55B8-5A3D-78DE-8DC39F55E92D}"/>
              </a:ext>
            </a:extLst>
          </p:cNvPr>
          <p:cNvSpPr>
            <a:spLocks noGrp="1"/>
          </p:cNvSpPr>
          <p:nvPr>
            <p:ph type="title"/>
          </p:nvPr>
        </p:nvSpPr>
        <p:spPr/>
        <p:txBody>
          <a:bodyPr/>
          <a:lstStyle/>
          <a:p>
            <a:r>
              <a:rPr lang="en-US" dirty="0"/>
              <a:t>Results: Participant Characteristics (n=33)</a:t>
            </a:r>
          </a:p>
        </p:txBody>
      </p:sp>
      <p:sp>
        <p:nvSpPr>
          <p:cNvPr id="8" name="Footer Placeholder 1">
            <a:extLst>
              <a:ext uri="{FF2B5EF4-FFF2-40B4-BE49-F238E27FC236}">
                <a16:creationId xmlns:a16="http://schemas.microsoft.com/office/drawing/2014/main" id="{4936FE14-193B-92B2-17DA-090613FA1AFD}"/>
              </a:ext>
            </a:extLst>
          </p:cNvPr>
          <p:cNvSpPr>
            <a:spLocks noGrp="1"/>
          </p:cNvSpPr>
          <p:nvPr>
            <p:ph type="ftr" sz="quarter" idx="12"/>
          </p:nvPr>
        </p:nvSpPr>
        <p:spPr>
          <a:xfrm>
            <a:off x="730870" y="6470130"/>
            <a:ext cx="5747876" cy="137980"/>
          </a:xfrm>
        </p:spPr>
        <p:txBody>
          <a:bodyPr/>
          <a:lstStyle/>
          <a:p>
            <a:r>
              <a:rPr lang="en-US" dirty="0"/>
              <a:t>ACT Evaluation - AMERSA</a:t>
            </a:r>
          </a:p>
        </p:txBody>
      </p:sp>
      <p:graphicFrame>
        <p:nvGraphicFramePr>
          <p:cNvPr id="11" name="Table 11">
            <a:extLst>
              <a:ext uri="{FF2B5EF4-FFF2-40B4-BE49-F238E27FC236}">
                <a16:creationId xmlns:a16="http://schemas.microsoft.com/office/drawing/2014/main" id="{9E2DA0A1-9202-2807-959B-7F484B93CE7D}"/>
              </a:ext>
            </a:extLst>
          </p:cNvPr>
          <p:cNvGraphicFramePr>
            <a:graphicFrameLocks noGrp="1"/>
          </p:cNvGraphicFramePr>
          <p:nvPr>
            <p:ph idx="1"/>
            <p:extLst>
              <p:ext uri="{D42A27DB-BD31-4B8C-83A1-F6EECF244321}">
                <p14:modId xmlns:p14="http://schemas.microsoft.com/office/powerpoint/2010/main" val="4041717428"/>
              </p:ext>
            </p:extLst>
          </p:nvPr>
        </p:nvGraphicFramePr>
        <p:xfrm>
          <a:off x="604780" y="1374185"/>
          <a:ext cx="10850562" cy="4114800"/>
        </p:xfrm>
        <a:graphic>
          <a:graphicData uri="http://schemas.openxmlformats.org/drawingml/2006/table">
            <a:tbl>
              <a:tblPr firstRow="1" bandRow="1">
                <a:tableStyleId>{073A0DAA-6AF3-43AB-8588-CEC1D06C72B9}</a:tableStyleId>
              </a:tblPr>
              <a:tblGrid>
                <a:gridCol w="5425281">
                  <a:extLst>
                    <a:ext uri="{9D8B030D-6E8A-4147-A177-3AD203B41FA5}">
                      <a16:colId xmlns:a16="http://schemas.microsoft.com/office/drawing/2014/main" val="1276168929"/>
                    </a:ext>
                  </a:extLst>
                </a:gridCol>
                <a:gridCol w="5425281">
                  <a:extLst>
                    <a:ext uri="{9D8B030D-6E8A-4147-A177-3AD203B41FA5}">
                      <a16:colId xmlns:a16="http://schemas.microsoft.com/office/drawing/2014/main" val="1263187933"/>
                    </a:ext>
                  </a:extLst>
                </a:gridCol>
              </a:tblGrid>
              <a:tr h="370840">
                <a:tc>
                  <a:txBody>
                    <a:bodyPr/>
                    <a:lstStyle/>
                    <a:p>
                      <a:r>
                        <a:rPr lang="en-US" dirty="0"/>
                        <a:t>Characteristic</a:t>
                      </a:r>
                    </a:p>
                  </a:txBody>
                  <a:tcPr/>
                </a:tc>
                <a:tc>
                  <a:txBody>
                    <a:bodyPr/>
                    <a:lstStyle/>
                    <a:p>
                      <a:r>
                        <a:rPr lang="en-US" dirty="0"/>
                        <a:t>Participants, n (%)</a:t>
                      </a:r>
                    </a:p>
                  </a:txBody>
                  <a:tcPr/>
                </a:tc>
                <a:extLst>
                  <a:ext uri="{0D108BD9-81ED-4DB2-BD59-A6C34878D82A}">
                    <a16:rowId xmlns:a16="http://schemas.microsoft.com/office/drawing/2014/main" val="2983145975"/>
                  </a:ext>
                </a:extLst>
              </a:tr>
              <a:tr h="370840">
                <a:tc>
                  <a:txBody>
                    <a:bodyPr/>
                    <a:lstStyle/>
                    <a:p>
                      <a:r>
                        <a:rPr lang="en-US" dirty="0"/>
                        <a:t>Clinical role</a:t>
                      </a:r>
                    </a:p>
                  </a:txBody>
                  <a:tcPr/>
                </a:tc>
                <a:tc>
                  <a:txBody>
                    <a:bodyPr/>
                    <a:lstStyle/>
                    <a:p>
                      <a:endParaRPr lang="en-US" dirty="0"/>
                    </a:p>
                  </a:txBody>
                  <a:tcPr/>
                </a:tc>
                <a:extLst>
                  <a:ext uri="{0D108BD9-81ED-4DB2-BD59-A6C34878D82A}">
                    <a16:rowId xmlns:a16="http://schemas.microsoft.com/office/drawing/2014/main" val="1893617986"/>
                  </a:ext>
                </a:extLst>
              </a:tr>
              <a:tr h="370840">
                <a:tc>
                  <a:txBody>
                    <a:bodyPr/>
                    <a:lstStyle/>
                    <a:p>
                      <a:r>
                        <a:rPr lang="en-US" dirty="0"/>
                        <a:t>     Physician</a:t>
                      </a:r>
                      <a:endParaRPr lang="en-US" sz="2400" b="0" i="0" kern="1200" baseline="30000" dirty="0">
                        <a:solidFill>
                          <a:schemeClr val="dk1"/>
                        </a:solidFill>
                        <a:effectLst/>
                        <a:latin typeface="+mn-lt"/>
                        <a:ea typeface="+mn-ea"/>
                        <a:cs typeface="+mn-cs"/>
                      </a:endParaRPr>
                    </a:p>
                  </a:txBody>
                  <a:tcPr/>
                </a:tc>
                <a:tc>
                  <a:txBody>
                    <a:bodyPr/>
                    <a:lstStyle/>
                    <a:p>
                      <a:r>
                        <a:rPr lang="en-US" dirty="0"/>
                        <a:t>26 (79)</a:t>
                      </a:r>
                    </a:p>
                  </a:txBody>
                  <a:tcPr/>
                </a:tc>
                <a:extLst>
                  <a:ext uri="{0D108BD9-81ED-4DB2-BD59-A6C34878D82A}">
                    <a16:rowId xmlns:a16="http://schemas.microsoft.com/office/drawing/2014/main" val="3899865681"/>
                  </a:ext>
                </a:extLst>
              </a:tr>
              <a:tr h="370840">
                <a:tc>
                  <a:txBody>
                    <a:bodyPr/>
                    <a:lstStyle/>
                    <a:p>
                      <a:r>
                        <a:rPr lang="en-US" dirty="0"/>
                        <a:t>     Nurse Practitioner</a:t>
                      </a:r>
                    </a:p>
                  </a:txBody>
                  <a:tcPr/>
                </a:tc>
                <a:tc>
                  <a:txBody>
                    <a:bodyPr/>
                    <a:lstStyle/>
                    <a:p>
                      <a:r>
                        <a:rPr lang="en-US" dirty="0"/>
                        <a:t>7 (21)</a:t>
                      </a:r>
                    </a:p>
                  </a:txBody>
                  <a:tcPr/>
                </a:tc>
                <a:extLst>
                  <a:ext uri="{0D108BD9-81ED-4DB2-BD59-A6C34878D82A}">
                    <a16:rowId xmlns:a16="http://schemas.microsoft.com/office/drawing/2014/main" val="1622400665"/>
                  </a:ext>
                </a:extLst>
              </a:tr>
              <a:tr h="370840">
                <a:tc>
                  <a:txBody>
                    <a:bodyPr/>
                    <a:lstStyle/>
                    <a:p>
                      <a:r>
                        <a:rPr lang="en-US" dirty="0"/>
                        <a:t>Years in practice, median (IQR)</a:t>
                      </a:r>
                    </a:p>
                  </a:txBody>
                  <a:tcPr/>
                </a:tc>
                <a:tc>
                  <a:txBody>
                    <a:bodyPr/>
                    <a:lstStyle/>
                    <a:p>
                      <a:r>
                        <a:rPr lang="en-US" dirty="0"/>
                        <a:t>14 (10-21)</a:t>
                      </a:r>
                    </a:p>
                  </a:txBody>
                  <a:tcPr/>
                </a:tc>
                <a:extLst>
                  <a:ext uri="{0D108BD9-81ED-4DB2-BD59-A6C34878D82A}">
                    <a16:rowId xmlns:a16="http://schemas.microsoft.com/office/drawing/2014/main" val="3748252843"/>
                  </a:ext>
                </a:extLst>
              </a:tr>
              <a:tr h="370840">
                <a:tc>
                  <a:txBody>
                    <a:bodyPr/>
                    <a:lstStyle/>
                    <a:p>
                      <a:r>
                        <a:rPr lang="en-US" dirty="0"/>
                        <a:t>Subspecialty</a:t>
                      </a:r>
                    </a:p>
                  </a:txBody>
                  <a:tcPr/>
                </a:tc>
                <a:tc>
                  <a:txBody>
                    <a:bodyPr/>
                    <a:lstStyle/>
                    <a:p>
                      <a:endParaRPr lang="en-US" dirty="0"/>
                    </a:p>
                  </a:txBody>
                  <a:tcPr/>
                </a:tc>
                <a:extLst>
                  <a:ext uri="{0D108BD9-81ED-4DB2-BD59-A6C34878D82A}">
                    <a16:rowId xmlns:a16="http://schemas.microsoft.com/office/drawing/2014/main" val="1039368319"/>
                  </a:ext>
                </a:extLst>
              </a:tr>
              <a:tr h="370840">
                <a:tc>
                  <a:txBody>
                    <a:bodyPr/>
                    <a:lstStyle/>
                    <a:p>
                      <a:r>
                        <a:rPr lang="en-US" dirty="0"/>
                        <a:t>     Medical </a:t>
                      </a:r>
                      <a:r>
                        <a:rPr lang="en-US" dirty="0" err="1"/>
                        <a:t>specialty</a:t>
                      </a:r>
                      <a:r>
                        <a:rPr lang="en-US" sz="2400" b="0" i="0" kern="1200" baseline="30000" dirty="0" err="1">
                          <a:solidFill>
                            <a:schemeClr val="dk1"/>
                          </a:solidFill>
                          <a:effectLst/>
                          <a:latin typeface="+mn-lt"/>
                          <a:ea typeface="+mn-ea"/>
                          <a:cs typeface="+mn-cs"/>
                        </a:rPr>
                        <a:t>a</a:t>
                      </a:r>
                      <a:endParaRPr lang="en-US" dirty="0" err="1"/>
                    </a:p>
                  </a:txBody>
                  <a:tcPr/>
                </a:tc>
                <a:tc>
                  <a:txBody>
                    <a:bodyPr/>
                    <a:lstStyle/>
                    <a:p>
                      <a:r>
                        <a:rPr lang="en-US" dirty="0"/>
                        <a:t>14 (42)</a:t>
                      </a:r>
                    </a:p>
                  </a:txBody>
                  <a:tcPr/>
                </a:tc>
                <a:extLst>
                  <a:ext uri="{0D108BD9-81ED-4DB2-BD59-A6C34878D82A}">
                    <a16:rowId xmlns:a16="http://schemas.microsoft.com/office/drawing/2014/main" val="1702538965"/>
                  </a:ext>
                </a:extLst>
              </a:tr>
              <a:tr h="370840">
                <a:tc>
                  <a:txBody>
                    <a:bodyPr/>
                    <a:lstStyle/>
                    <a:p>
                      <a:r>
                        <a:rPr lang="en-US" dirty="0"/>
                        <a:t>     Surgical </a:t>
                      </a:r>
                      <a:r>
                        <a:rPr lang="en-US" dirty="0" err="1"/>
                        <a:t>specialty</a:t>
                      </a:r>
                      <a:r>
                        <a:rPr lang="en-US" sz="2400" b="0" i="0" kern="1200" baseline="30000" dirty="0" err="1">
                          <a:solidFill>
                            <a:schemeClr val="dk1"/>
                          </a:solidFill>
                          <a:effectLst/>
                          <a:latin typeface="+mn-lt"/>
                          <a:ea typeface="+mn-ea"/>
                          <a:cs typeface="+mn-cs"/>
                        </a:rPr>
                        <a:t>b</a:t>
                      </a:r>
                      <a:endParaRPr lang="en-US" dirty="0" err="1"/>
                    </a:p>
                  </a:txBody>
                  <a:tcPr/>
                </a:tc>
                <a:tc>
                  <a:txBody>
                    <a:bodyPr/>
                    <a:lstStyle/>
                    <a:p>
                      <a:r>
                        <a:rPr lang="en-US" dirty="0"/>
                        <a:t>12 (36)</a:t>
                      </a:r>
                    </a:p>
                  </a:txBody>
                  <a:tcPr/>
                </a:tc>
                <a:extLst>
                  <a:ext uri="{0D108BD9-81ED-4DB2-BD59-A6C34878D82A}">
                    <a16:rowId xmlns:a16="http://schemas.microsoft.com/office/drawing/2014/main" val="2572585947"/>
                  </a:ext>
                </a:extLst>
              </a:tr>
              <a:tr h="370840">
                <a:tc>
                  <a:txBody>
                    <a:bodyPr/>
                    <a:lstStyle/>
                    <a:p>
                      <a:r>
                        <a:rPr lang="en-US" dirty="0"/>
                        <a:t>     Obstetrics and gynecology</a:t>
                      </a:r>
                    </a:p>
                  </a:txBody>
                  <a:tcPr/>
                </a:tc>
                <a:tc>
                  <a:txBody>
                    <a:bodyPr/>
                    <a:lstStyle/>
                    <a:p>
                      <a:r>
                        <a:rPr lang="en-US" dirty="0"/>
                        <a:t>7 (21)</a:t>
                      </a:r>
                    </a:p>
                  </a:txBody>
                  <a:tcPr/>
                </a:tc>
                <a:extLst>
                  <a:ext uri="{0D108BD9-81ED-4DB2-BD59-A6C34878D82A}">
                    <a16:rowId xmlns:a16="http://schemas.microsoft.com/office/drawing/2014/main" val="1623243421"/>
                  </a:ext>
                </a:extLst>
              </a:tr>
            </a:tbl>
          </a:graphicData>
        </a:graphic>
      </p:graphicFrame>
      <p:sp>
        <p:nvSpPr>
          <p:cNvPr id="12" name="TextBox 11">
            <a:extLst>
              <a:ext uri="{FF2B5EF4-FFF2-40B4-BE49-F238E27FC236}">
                <a16:creationId xmlns:a16="http://schemas.microsoft.com/office/drawing/2014/main" id="{CDFB54AD-C374-F14F-3F7C-8A7BF9B55504}"/>
              </a:ext>
            </a:extLst>
          </p:cNvPr>
          <p:cNvSpPr txBox="1"/>
          <p:nvPr/>
        </p:nvSpPr>
        <p:spPr bwMode="auto">
          <a:xfrm>
            <a:off x="604780" y="5533028"/>
            <a:ext cx="10893285" cy="923330"/>
          </a:xfrm>
          <a:prstGeom prst="rect">
            <a:avLst/>
          </a:prstGeom>
          <a:noFill/>
          <a:ln w="19050" algn="ctr">
            <a:noFill/>
            <a:miter lim="800000"/>
            <a:headEnd/>
            <a:tailEnd/>
          </a:ln>
        </p:spPr>
        <p:txBody>
          <a:bodyPr wrap="square" lIns="0" tIns="0" rIns="0" bIns="0" rtlCol="0" anchor="t">
            <a:spAutoFit/>
          </a:bodyPr>
          <a:lstStyle/>
          <a:p>
            <a:pPr algn="l" rtl="0" fontAlgn="base"/>
            <a:endParaRPr lang="en-US" sz="1600" b="0" i="0">
              <a:effectLst/>
            </a:endParaRPr>
          </a:p>
          <a:p>
            <a:pPr algn="l" rtl="0" fontAlgn="base"/>
            <a:r>
              <a:rPr lang="en-US" sz="1400" baseline="30000" dirty="0"/>
              <a:t>a</a:t>
            </a:r>
            <a:r>
              <a:rPr lang="en-US" sz="1400" b="0" i="0" dirty="0">
                <a:effectLst/>
              </a:rPr>
              <a:t> Includes internal medicine (n=9), family and community medicine (n=4), cardiology (n=1) </a:t>
            </a:r>
            <a:endParaRPr lang="en-US" sz="1600" b="0" i="0" dirty="0">
              <a:effectLst/>
            </a:endParaRPr>
          </a:p>
          <a:p>
            <a:pPr fontAlgn="base"/>
            <a:r>
              <a:rPr lang="en-US" sz="1400" baseline="30000" dirty="0"/>
              <a:t>b</a:t>
            </a:r>
            <a:r>
              <a:rPr lang="en-US" sz="1400" dirty="0"/>
              <a:t> Includes</a:t>
            </a:r>
            <a:r>
              <a:rPr lang="en-US" sz="1400" b="0" i="0" dirty="0">
                <a:effectLst/>
              </a:rPr>
              <a:t> trauma/general surgery (n=6), orthopedic surgery (n=4), neurosurgery (n=2) </a:t>
            </a:r>
            <a:endParaRPr lang="en-US" sz="1600" b="0" i="0">
              <a:effectLst/>
              <a:cs typeface="Arial"/>
            </a:endParaRPr>
          </a:p>
          <a:p>
            <a:endParaRPr lang="en-US" sz="1600" dirty="0" err="1"/>
          </a:p>
        </p:txBody>
      </p:sp>
    </p:spTree>
    <p:extLst>
      <p:ext uri="{BB962C8B-B14F-4D97-AF65-F5344CB8AC3E}">
        <p14:creationId xmlns:p14="http://schemas.microsoft.com/office/powerpoint/2010/main" val="4112171403"/>
      </p:ext>
    </p:extLst>
  </p:cSld>
  <p:clrMapOvr>
    <a:masterClrMapping/>
  </p:clrMapOvr>
  <p:transition advTm="23248">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9F48-393C-D1E5-7876-B48BF1837957}"/>
              </a:ext>
            </a:extLst>
          </p:cNvPr>
          <p:cNvSpPr>
            <a:spLocks noGrp="1"/>
          </p:cNvSpPr>
          <p:nvPr>
            <p:ph type="title"/>
          </p:nvPr>
        </p:nvSpPr>
        <p:spPr/>
        <p:txBody>
          <a:bodyPr/>
          <a:lstStyle/>
          <a:p>
            <a:r>
              <a:rPr lang="en-US" dirty="0"/>
              <a:t>Results</a:t>
            </a:r>
          </a:p>
        </p:txBody>
      </p:sp>
      <p:sp>
        <p:nvSpPr>
          <p:cNvPr id="5" name="Footer Placeholder 1">
            <a:extLst>
              <a:ext uri="{FF2B5EF4-FFF2-40B4-BE49-F238E27FC236}">
                <a16:creationId xmlns:a16="http://schemas.microsoft.com/office/drawing/2014/main" id="{437295E0-FA96-91B6-F147-BF2BC129FB91}"/>
              </a:ext>
            </a:extLst>
          </p:cNvPr>
          <p:cNvSpPr>
            <a:spLocks noGrp="1"/>
          </p:cNvSpPr>
          <p:nvPr>
            <p:ph type="ftr" sz="quarter" idx="12"/>
          </p:nvPr>
        </p:nvSpPr>
        <p:spPr>
          <a:xfrm>
            <a:off x="730870" y="6470130"/>
            <a:ext cx="5747876" cy="137980"/>
          </a:xfrm>
        </p:spPr>
        <p:txBody>
          <a:bodyPr/>
          <a:lstStyle/>
          <a:p>
            <a:r>
              <a:rPr lang="en-US" dirty="0"/>
              <a:t>ACT Evaluation - AMERSA</a:t>
            </a:r>
          </a:p>
        </p:txBody>
      </p:sp>
      <p:graphicFrame>
        <p:nvGraphicFramePr>
          <p:cNvPr id="7" name="Table 7">
            <a:extLst>
              <a:ext uri="{FF2B5EF4-FFF2-40B4-BE49-F238E27FC236}">
                <a16:creationId xmlns:a16="http://schemas.microsoft.com/office/drawing/2014/main" id="{8D32300B-3B5F-31D4-A317-1B0411312DC0}"/>
              </a:ext>
            </a:extLst>
          </p:cNvPr>
          <p:cNvGraphicFramePr>
            <a:graphicFrameLocks noGrp="1"/>
          </p:cNvGraphicFramePr>
          <p:nvPr>
            <p:ph idx="1"/>
            <p:extLst>
              <p:ext uri="{D42A27DB-BD31-4B8C-83A1-F6EECF244321}">
                <p14:modId xmlns:p14="http://schemas.microsoft.com/office/powerpoint/2010/main" val="496484062"/>
              </p:ext>
            </p:extLst>
          </p:nvPr>
        </p:nvGraphicFramePr>
        <p:xfrm>
          <a:off x="612775" y="1184565"/>
          <a:ext cx="10850562" cy="4986905"/>
        </p:xfrm>
        <a:graphic>
          <a:graphicData uri="http://schemas.openxmlformats.org/drawingml/2006/table">
            <a:tbl>
              <a:tblPr firstRow="1" bandRow="1">
                <a:tableStyleId>{073A0DAA-6AF3-43AB-8588-CEC1D06C72B9}</a:tableStyleId>
              </a:tblPr>
              <a:tblGrid>
                <a:gridCol w="2940916">
                  <a:extLst>
                    <a:ext uri="{9D8B030D-6E8A-4147-A177-3AD203B41FA5}">
                      <a16:colId xmlns:a16="http://schemas.microsoft.com/office/drawing/2014/main" val="3806358793"/>
                    </a:ext>
                  </a:extLst>
                </a:gridCol>
                <a:gridCol w="7909646">
                  <a:extLst>
                    <a:ext uri="{9D8B030D-6E8A-4147-A177-3AD203B41FA5}">
                      <a16:colId xmlns:a16="http://schemas.microsoft.com/office/drawing/2014/main" val="3905191429"/>
                    </a:ext>
                  </a:extLst>
                </a:gridCol>
              </a:tblGrid>
              <a:tr h="689225">
                <a:tc>
                  <a:txBody>
                    <a:bodyPr/>
                    <a:lstStyle/>
                    <a:p>
                      <a:r>
                        <a:rPr lang="en-US" dirty="0"/>
                        <a:t>Domain</a:t>
                      </a:r>
                    </a:p>
                  </a:txBody>
                  <a:tcPr/>
                </a:tc>
                <a:tc>
                  <a:txBody>
                    <a:bodyPr/>
                    <a:lstStyle/>
                    <a:p>
                      <a:r>
                        <a:rPr lang="en-US" dirty="0"/>
                        <a:t>Themes</a:t>
                      </a:r>
                    </a:p>
                  </a:txBody>
                  <a:tcPr/>
                </a:tc>
                <a:extLst>
                  <a:ext uri="{0D108BD9-81ED-4DB2-BD59-A6C34878D82A}">
                    <a16:rowId xmlns:a16="http://schemas.microsoft.com/office/drawing/2014/main" val="14378974"/>
                  </a:ext>
                </a:extLst>
              </a:tr>
              <a:tr h="1164372">
                <a:tc>
                  <a:txBody>
                    <a:bodyPr/>
                    <a:lstStyle/>
                    <a:p>
                      <a:r>
                        <a:rPr lang="en-US" dirty="0"/>
                        <a:t>SUD care gaps before ACT</a:t>
                      </a:r>
                    </a:p>
                  </a:txBody>
                  <a:tcPr/>
                </a:tc>
                <a:tc>
                  <a:txBody>
                    <a:bodyPr/>
                    <a:lstStyle/>
                    <a:p>
                      <a:pPr marL="342900" indent="-342900">
                        <a:buFont typeface="Arial" panose="020B0604020202020204" pitchFamily="34" charset="0"/>
                        <a:buChar char="•"/>
                      </a:pPr>
                      <a:r>
                        <a:rPr lang="en-US" dirty="0">
                          <a:solidFill>
                            <a:schemeClr val="bg1">
                              <a:lumMod val="75000"/>
                            </a:schemeClr>
                          </a:solidFill>
                        </a:rPr>
                        <a:t>Lack of formal SUD treatment training </a:t>
                      </a:r>
                    </a:p>
                    <a:p>
                      <a:pPr marL="342900" indent="-342900">
                        <a:buFont typeface="Arial" panose="020B0604020202020204" pitchFamily="34" charset="0"/>
                        <a:buChar char="•"/>
                      </a:pPr>
                      <a:r>
                        <a:rPr lang="en-US" dirty="0">
                          <a:solidFill>
                            <a:schemeClr val="bg1">
                              <a:lumMod val="75000"/>
                            </a:schemeClr>
                          </a:solidFill>
                        </a:rPr>
                        <a:t>Lack of outpatient care linkage</a:t>
                      </a:r>
                    </a:p>
                    <a:p>
                      <a:pPr marL="342900" indent="-342900">
                        <a:buFont typeface="Arial" panose="020B0604020202020204" pitchFamily="34" charset="0"/>
                        <a:buChar char="•"/>
                      </a:pPr>
                      <a:r>
                        <a:rPr lang="en-US" dirty="0">
                          <a:solidFill>
                            <a:schemeClr val="bg1">
                              <a:lumMod val="75000"/>
                            </a:schemeClr>
                          </a:solidFill>
                        </a:rPr>
                        <a:t>Utilization of informal, patchwork resources</a:t>
                      </a:r>
                    </a:p>
                  </a:txBody>
                  <a:tcPr/>
                </a:tc>
                <a:extLst>
                  <a:ext uri="{0D108BD9-81ED-4DB2-BD59-A6C34878D82A}">
                    <a16:rowId xmlns:a16="http://schemas.microsoft.com/office/drawing/2014/main" val="1465846006"/>
                  </a:ext>
                </a:extLst>
              </a:tr>
              <a:tr h="1164372">
                <a:tc>
                  <a:txBody>
                    <a:bodyPr/>
                    <a:lstStyle/>
                    <a:p>
                      <a:r>
                        <a:rPr lang="en-US" dirty="0"/>
                        <a:t>Gaps filled by ACT</a:t>
                      </a:r>
                    </a:p>
                  </a:txBody>
                  <a:tcPr/>
                </a:tc>
                <a:tc>
                  <a:txBody>
                    <a:bodyPr/>
                    <a:lstStyle/>
                    <a:p>
                      <a:pPr marL="342900" indent="-342900">
                        <a:buFont typeface="Arial" panose="020B0604020202020204" pitchFamily="34" charset="0"/>
                        <a:buChar char="•"/>
                      </a:pPr>
                      <a:r>
                        <a:rPr lang="en-US" dirty="0">
                          <a:solidFill>
                            <a:schemeClr val="bg1">
                              <a:lumMod val="75000"/>
                            </a:schemeClr>
                          </a:solidFill>
                        </a:rPr>
                        <a:t>Helped reduce SUD-related stigma</a:t>
                      </a:r>
                    </a:p>
                    <a:p>
                      <a:pPr marL="342900" indent="-342900">
                        <a:buFont typeface="Arial" panose="020B0604020202020204" pitchFamily="34" charset="0"/>
                        <a:buChar char="•"/>
                      </a:pPr>
                      <a:r>
                        <a:rPr lang="en-US" dirty="0">
                          <a:solidFill>
                            <a:schemeClr val="bg1">
                              <a:lumMod val="75000"/>
                            </a:schemeClr>
                          </a:solidFill>
                        </a:rPr>
                        <a:t>Helped establish rapport with patients</a:t>
                      </a:r>
                    </a:p>
                    <a:p>
                      <a:pPr marL="342900" indent="-342900">
                        <a:buFont typeface="Arial" panose="020B0604020202020204" pitchFamily="34" charset="0"/>
                        <a:buChar char="•"/>
                      </a:pPr>
                      <a:r>
                        <a:rPr lang="en-US" dirty="0">
                          <a:solidFill>
                            <a:schemeClr val="bg1">
                              <a:lumMod val="75000"/>
                            </a:schemeClr>
                          </a:solidFill>
                        </a:rPr>
                        <a:t>Improve medical management</a:t>
                      </a:r>
                    </a:p>
                    <a:p>
                      <a:pPr marL="342900" indent="-342900">
                        <a:buFont typeface="Arial" panose="020B0604020202020204" pitchFamily="34" charset="0"/>
                        <a:buChar char="•"/>
                      </a:pPr>
                      <a:r>
                        <a:rPr lang="en-US" dirty="0">
                          <a:solidFill>
                            <a:schemeClr val="bg1">
                              <a:lumMod val="75000"/>
                            </a:schemeClr>
                          </a:solidFill>
                        </a:rPr>
                        <a:t>Established a formal mechanism for SUD treatment</a:t>
                      </a:r>
                    </a:p>
                  </a:txBody>
                  <a:tcPr/>
                </a:tc>
                <a:extLst>
                  <a:ext uri="{0D108BD9-81ED-4DB2-BD59-A6C34878D82A}">
                    <a16:rowId xmlns:a16="http://schemas.microsoft.com/office/drawing/2014/main" val="3699339610"/>
                  </a:ext>
                </a:extLst>
              </a:tr>
              <a:tr h="1164372">
                <a:tc>
                  <a:txBody>
                    <a:bodyPr/>
                    <a:lstStyle/>
                    <a:p>
                      <a:r>
                        <a:rPr lang="en-US" dirty="0"/>
                        <a:t>Ongoing challenges</a:t>
                      </a:r>
                    </a:p>
                  </a:txBody>
                  <a:tcPr/>
                </a:tc>
                <a:tc>
                  <a:txBody>
                    <a:bodyPr/>
                    <a:lstStyle/>
                    <a:p>
                      <a:pPr marL="342900" indent="-342900">
                        <a:buFont typeface="Arial" panose="020B0604020202020204" pitchFamily="34" charset="0"/>
                        <a:buChar char="•"/>
                      </a:pPr>
                      <a:r>
                        <a:rPr lang="en-US" dirty="0">
                          <a:solidFill>
                            <a:schemeClr val="bg1">
                              <a:lumMod val="75000"/>
                            </a:schemeClr>
                          </a:solidFill>
                        </a:rPr>
                        <a:t>SUD-related stigma</a:t>
                      </a:r>
                    </a:p>
                    <a:p>
                      <a:pPr marL="342900" indent="-342900">
                        <a:buFont typeface="Arial" panose="020B0604020202020204" pitchFamily="34" charset="0"/>
                        <a:buChar char="•"/>
                      </a:pPr>
                      <a:r>
                        <a:rPr lang="en-US" dirty="0">
                          <a:solidFill>
                            <a:schemeClr val="bg1">
                              <a:lumMod val="75000"/>
                            </a:schemeClr>
                          </a:solidFill>
                        </a:rPr>
                        <a:t>Specialty-specific gaps in post-discharge care</a:t>
                      </a:r>
                    </a:p>
                    <a:p>
                      <a:pPr marL="342900" indent="-342900">
                        <a:buFont typeface="Arial" panose="020B0604020202020204" pitchFamily="34" charset="0"/>
                        <a:buChar char="•"/>
                      </a:pPr>
                      <a:r>
                        <a:rPr lang="en-US" dirty="0">
                          <a:solidFill>
                            <a:schemeClr val="bg1">
                              <a:lumMod val="75000"/>
                            </a:schemeClr>
                          </a:solidFill>
                        </a:rPr>
                        <a:t>Difficulty obtaining needed information for continuity of in-hospital SUD treatment</a:t>
                      </a:r>
                    </a:p>
                  </a:txBody>
                  <a:tcPr/>
                </a:tc>
                <a:extLst>
                  <a:ext uri="{0D108BD9-81ED-4DB2-BD59-A6C34878D82A}">
                    <a16:rowId xmlns:a16="http://schemas.microsoft.com/office/drawing/2014/main" val="1183610628"/>
                  </a:ext>
                </a:extLst>
              </a:tr>
            </a:tbl>
          </a:graphicData>
        </a:graphic>
      </p:graphicFrame>
    </p:spTree>
    <p:extLst>
      <p:ext uri="{BB962C8B-B14F-4D97-AF65-F5344CB8AC3E}">
        <p14:creationId xmlns:p14="http://schemas.microsoft.com/office/powerpoint/2010/main" val="2580022153"/>
      </p:ext>
    </p:extLst>
  </p:cSld>
  <p:clrMapOvr>
    <a:masterClrMapping/>
  </p:clrMapOvr>
  <p:transition advTm="11968">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9F48-393C-D1E5-7876-B48BF1837957}"/>
              </a:ext>
            </a:extLst>
          </p:cNvPr>
          <p:cNvSpPr>
            <a:spLocks noGrp="1"/>
          </p:cNvSpPr>
          <p:nvPr>
            <p:ph type="title"/>
          </p:nvPr>
        </p:nvSpPr>
        <p:spPr/>
        <p:txBody>
          <a:bodyPr/>
          <a:lstStyle/>
          <a:p>
            <a:r>
              <a:rPr lang="en-US" dirty="0"/>
              <a:t>Results</a:t>
            </a:r>
          </a:p>
        </p:txBody>
      </p:sp>
      <p:sp>
        <p:nvSpPr>
          <p:cNvPr id="5" name="Footer Placeholder 1">
            <a:extLst>
              <a:ext uri="{FF2B5EF4-FFF2-40B4-BE49-F238E27FC236}">
                <a16:creationId xmlns:a16="http://schemas.microsoft.com/office/drawing/2014/main" id="{437295E0-FA96-91B6-F147-BF2BC129FB91}"/>
              </a:ext>
            </a:extLst>
          </p:cNvPr>
          <p:cNvSpPr>
            <a:spLocks noGrp="1"/>
          </p:cNvSpPr>
          <p:nvPr>
            <p:ph type="ftr" sz="quarter" idx="12"/>
          </p:nvPr>
        </p:nvSpPr>
        <p:spPr>
          <a:xfrm>
            <a:off x="730870" y="6470130"/>
            <a:ext cx="5747876" cy="137980"/>
          </a:xfrm>
        </p:spPr>
        <p:txBody>
          <a:bodyPr/>
          <a:lstStyle/>
          <a:p>
            <a:r>
              <a:rPr lang="en-US" dirty="0"/>
              <a:t>ACT Evaluation - AMERSA</a:t>
            </a:r>
          </a:p>
        </p:txBody>
      </p:sp>
      <p:graphicFrame>
        <p:nvGraphicFramePr>
          <p:cNvPr id="7" name="Table 7">
            <a:extLst>
              <a:ext uri="{FF2B5EF4-FFF2-40B4-BE49-F238E27FC236}">
                <a16:creationId xmlns:a16="http://schemas.microsoft.com/office/drawing/2014/main" id="{8D32300B-3B5F-31D4-A317-1B0411312DC0}"/>
              </a:ext>
            </a:extLst>
          </p:cNvPr>
          <p:cNvGraphicFramePr>
            <a:graphicFrameLocks noGrp="1"/>
          </p:cNvGraphicFramePr>
          <p:nvPr>
            <p:ph idx="1"/>
            <p:extLst>
              <p:ext uri="{D42A27DB-BD31-4B8C-83A1-F6EECF244321}">
                <p14:modId xmlns:p14="http://schemas.microsoft.com/office/powerpoint/2010/main" val="3366452712"/>
              </p:ext>
            </p:extLst>
          </p:nvPr>
        </p:nvGraphicFramePr>
        <p:xfrm>
          <a:off x="612775" y="1184565"/>
          <a:ext cx="10850562" cy="4986905"/>
        </p:xfrm>
        <a:graphic>
          <a:graphicData uri="http://schemas.openxmlformats.org/drawingml/2006/table">
            <a:tbl>
              <a:tblPr firstRow="1" bandRow="1">
                <a:tableStyleId>{073A0DAA-6AF3-43AB-8588-CEC1D06C72B9}</a:tableStyleId>
              </a:tblPr>
              <a:tblGrid>
                <a:gridCol w="2940916">
                  <a:extLst>
                    <a:ext uri="{9D8B030D-6E8A-4147-A177-3AD203B41FA5}">
                      <a16:colId xmlns:a16="http://schemas.microsoft.com/office/drawing/2014/main" val="3806358793"/>
                    </a:ext>
                  </a:extLst>
                </a:gridCol>
                <a:gridCol w="7909646">
                  <a:extLst>
                    <a:ext uri="{9D8B030D-6E8A-4147-A177-3AD203B41FA5}">
                      <a16:colId xmlns:a16="http://schemas.microsoft.com/office/drawing/2014/main" val="3905191429"/>
                    </a:ext>
                  </a:extLst>
                </a:gridCol>
              </a:tblGrid>
              <a:tr h="689225">
                <a:tc>
                  <a:txBody>
                    <a:bodyPr/>
                    <a:lstStyle/>
                    <a:p>
                      <a:r>
                        <a:rPr lang="en-US" dirty="0"/>
                        <a:t>Domain</a:t>
                      </a:r>
                    </a:p>
                  </a:txBody>
                  <a:tcPr/>
                </a:tc>
                <a:tc>
                  <a:txBody>
                    <a:bodyPr/>
                    <a:lstStyle/>
                    <a:p>
                      <a:r>
                        <a:rPr lang="en-US" dirty="0"/>
                        <a:t>Themes</a:t>
                      </a:r>
                    </a:p>
                  </a:txBody>
                  <a:tcPr/>
                </a:tc>
                <a:extLst>
                  <a:ext uri="{0D108BD9-81ED-4DB2-BD59-A6C34878D82A}">
                    <a16:rowId xmlns:a16="http://schemas.microsoft.com/office/drawing/2014/main" val="14378974"/>
                  </a:ext>
                </a:extLst>
              </a:tr>
              <a:tr h="1164372">
                <a:tc>
                  <a:txBody>
                    <a:bodyPr/>
                    <a:lstStyle/>
                    <a:p>
                      <a:r>
                        <a:rPr lang="en-US" dirty="0"/>
                        <a:t>SUD care gaps before ACT</a:t>
                      </a:r>
                    </a:p>
                  </a:txBody>
                  <a:tcPr/>
                </a:tc>
                <a:tc>
                  <a:txBody>
                    <a:bodyPr/>
                    <a:lstStyle/>
                    <a:p>
                      <a:pPr marL="342900" indent="-342900">
                        <a:buFont typeface="Arial" panose="020B0604020202020204" pitchFamily="34" charset="0"/>
                        <a:buChar char="•"/>
                      </a:pPr>
                      <a:r>
                        <a:rPr lang="en-US" b="1" dirty="0"/>
                        <a:t>Lack of formal SUD treatment training </a:t>
                      </a:r>
                    </a:p>
                    <a:p>
                      <a:pPr marL="342900" indent="-342900">
                        <a:buFont typeface="Arial" panose="020B0604020202020204" pitchFamily="34" charset="0"/>
                        <a:buChar char="•"/>
                      </a:pPr>
                      <a:r>
                        <a:rPr lang="en-US" b="1" dirty="0"/>
                        <a:t>Lack of outpatient care linkage</a:t>
                      </a:r>
                    </a:p>
                    <a:p>
                      <a:pPr marL="342900" indent="-342900">
                        <a:buFont typeface="Arial" panose="020B0604020202020204" pitchFamily="34" charset="0"/>
                        <a:buChar char="•"/>
                      </a:pPr>
                      <a:r>
                        <a:rPr lang="en-US" b="1" dirty="0"/>
                        <a:t>Utilization of informal, patchwork resources</a:t>
                      </a:r>
                    </a:p>
                  </a:txBody>
                  <a:tcPr/>
                </a:tc>
                <a:extLst>
                  <a:ext uri="{0D108BD9-81ED-4DB2-BD59-A6C34878D82A}">
                    <a16:rowId xmlns:a16="http://schemas.microsoft.com/office/drawing/2014/main" val="1465846006"/>
                  </a:ext>
                </a:extLst>
              </a:tr>
              <a:tr h="1164372">
                <a:tc>
                  <a:txBody>
                    <a:bodyPr/>
                    <a:lstStyle/>
                    <a:p>
                      <a:r>
                        <a:rPr lang="en-US" dirty="0">
                          <a:solidFill>
                            <a:schemeClr val="bg1">
                              <a:lumMod val="75000"/>
                            </a:schemeClr>
                          </a:solidFill>
                        </a:rPr>
                        <a:t>Gaps filled by ACT</a:t>
                      </a:r>
                    </a:p>
                  </a:txBody>
                  <a:tcPr/>
                </a:tc>
                <a:tc>
                  <a:txBody>
                    <a:bodyPr/>
                    <a:lstStyle/>
                    <a:p>
                      <a:pPr marL="342900" indent="-342900">
                        <a:buFont typeface="Arial" panose="020B0604020202020204" pitchFamily="34" charset="0"/>
                        <a:buChar char="•"/>
                      </a:pPr>
                      <a:r>
                        <a:rPr lang="en-US" dirty="0">
                          <a:solidFill>
                            <a:schemeClr val="bg1">
                              <a:lumMod val="75000"/>
                            </a:schemeClr>
                          </a:solidFill>
                        </a:rPr>
                        <a:t>Helped reduce SUD-related stigma</a:t>
                      </a:r>
                    </a:p>
                    <a:p>
                      <a:pPr marL="342900" indent="-342900">
                        <a:buFont typeface="Arial" panose="020B0604020202020204" pitchFamily="34" charset="0"/>
                        <a:buChar char="•"/>
                      </a:pPr>
                      <a:r>
                        <a:rPr lang="en-US" dirty="0">
                          <a:solidFill>
                            <a:schemeClr val="bg1">
                              <a:lumMod val="75000"/>
                            </a:schemeClr>
                          </a:solidFill>
                        </a:rPr>
                        <a:t>Helped establish rapport with patients</a:t>
                      </a:r>
                    </a:p>
                    <a:p>
                      <a:pPr marL="342900" indent="-342900">
                        <a:buFont typeface="Arial" panose="020B0604020202020204" pitchFamily="34" charset="0"/>
                        <a:buChar char="•"/>
                      </a:pPr>
                      <a:r>
                        <a:rPr lang="en-US" dirty="0">
                          <a:solidFill>
                            <a:schemeClr val="bg1">
                              <a:lumMod val="75000"/>
                            </a:schemeClr>
                          </a:solidFill>
                        </a:rPr>
                        <a:t>Improve medical management</a:t>
                      </a:r>
                    </a:p>
                    <a:p>
                      <a:pPr marL="342900" indent="-342900">
                        <a:buFont typeface="Arial" panose="020B0604020202020204" pitchFamily="34" charset="0"/>
                        <a:buChar char="•"/>
                      </a:pPr>
                      <a:r>
                        <a:rPr lang="en-US" dirty="0">
                          <a:solidFill>
                            <a:schemeClr val="bg1">
                              <a:lumMod val="75000"/>
                            </a:schemeClr>
                          </a:solidFill>
                        </a:rPr>
                        <a:t>Established a formal mechanism for SUD treatment</a:t>
                      </a:r>
                    </a:p>
                  </a:txBody>
                  <a:tcPr/>
                </a:tc>
                <a:extLst>
                  <a:ext uri="{0D108BD9-81ED-4DB2-BD59-A6C34878D82A}">
                    <a16:rowId xmlns:a16="http://schemas.microsoft.com/office/drawing/2014/main" val="3699339610"/>
                  </a:ext>
                </a:extLst>
              </a:tr>
              <a:tr h="1164372">
                <a:tc>
                  <a:txBody>
                    <a:bodyPr/>
                    <a:lstStyle/>
                    <a:p>
                      <a:r>
                        <a:rPr lang="en-US" dirty="0">
                          <a:solidFill>
                            <a:schemeClr val="bg1">
                              <a:lumMod val="75000"/>
                            </a:schemeClr>
                          </a:solidFill>
                        </a:rPr>
                        <a:t>Ongoing challenges</a:t>
                      </a:r>
                    </a:p>
                  </a:txBody>
                  <a:tcPr/>
                </a:tc>
                <a:tc>
                  <a:txBody>
                    <a:bodyPr/>
                    <a:lstStyle/>
                    <a:p>
                      <a:pPr marL="342900" indent="-342900">
                        <a:buFont typeface="Arial" panose="020B0604020202020204" pitchFamily="34" charset="0"/>
                        <a:buChar char="•"/>
                      </a:pPr>
                      <a:r>
                        <a:rPr lang="en-US" dirty="0">
                          <a:solidFill>
                            <a:schemeClr val="bg1">
                              <a:lumMod val="75000"/>
                            </a:schemeClr>
                          </a:solidFill>
                        </a:rPr>
                        <a:t>SUD-related stigma</a:t>
                      </a:r>
                    </a:p>
                    <a:p>
                      <a:pPr marL="342900" indent="-342900">
                        <a:buFont typeface="Arial" panose="020B0604020202020204" pitchFamily="34" charset="0"/>
                        <a:buChar char="•"/>
                      </a:pPr>
                      <a:r>
                        <a:rPr lang="en-US" dirty="0">
                          <a:solidFill>
                            <a:schemeClr val="bg1">
                              <a:lumMod val="75000"/>
                            </a:schemeClr>
                          </a:solidFill>
                        </a:rPr>
                        <a:t>Specialty-specific gaps in post-discharge care</a:t>
                      </a:r>
                    </a:p>
                    <a:p>
                      <a:pPr marL="342900" indent="-342900">
                        <a:buFont typeface="Arial" panose="020B0604020202020204" pitchFamily="34" charset="0"/>
                        <a:buChar char="•"/>
                      </a:pPr>
                      <a:r>
                        <a:rPr lang="en-US" dirty="0">
                          <a:solidFill>
                            <a:schemeClr val="bg1">
                              <a:lumMod val="75000"/>
                            </a:schemeClr>
                          </a:solidFill>
                        </a:rPr>
                        <a:t>Difficulty obtaining needed information for continuity of in-hospital SUD treatment</a:t>
                      </a:r>
                    </a:p>
                  </a:txBody>
                  <a:tcPr/>
                </a:tc>
                <a:extLst>
                  <a:ext uri="{0D108BD9-81ED-4DB2-BD59-A6C34878D82A}">
                    <a16:rowId xmlns:a16="http://schemas.microsoft.com/office/drawing/2014/main" val="1183610628"/>
                  </a:ext>
                </a:extLst>
              </a:tr>
            </a:tbl>
          </a:graphicData>
        </a:graphic>
      </p:graphicFrame>
    </p:spTree>
    <p:extLst>
      <p:ext uri="{BB962C8B-B14F-4D97-AF65-F5344CB8AC3E}">
        <p14:creationId xmlns:p14="http://schemas.microsoft.com/office/powerpoint/2010/main" val="2103252368"/>
      </p:ext>
    </p:extLst>
  </p:cSld>
  <p:clrMapOvr>
    <a:masterClrMapping/>
  </p:clrMapOvr>
  <p:transition advTm="11968">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5AD8BE-0DFE-669A-6388-ECE866E01258}"/>
              </a:ext>
            </a:extLst>
          </p:cNvPr>
          <p:cNvSpPr txBox="1"/>
          <p:nvPr/>
        </p:nvSpPr>
        <p:spPr>
          <a:xfrm>
            <a:off x="385106" y="2514360"/>
            <a:ext cx="10696575" cy="3323987"/>
          </a:xfrm>
          <a:prstGeom prst="rect">
            <a:avLst/>
          </a:prstGeom>
          <a:noFill/>
        </p:spPr>
        <p:txBody>
          <a:bodyPr wrap="square" lIns="91440" tIns="45720" rIns="91440" bIns="45720" rtlCol="0" anchor="t">
            <a:spAutoFit/>
          </a:bodyPr>
          <a:lstStyle/>
          <a:p>
            <a:pPr marL="914400" marR="0">
              <a:spcBef>
                <a:spcPts val="0"/>
              </a:spcBef>
              <a:spcAft>
                <a:spcPts val="0"/>
              </a:spcAft>
            </a:pPr>
            <a:r>
              <a:rPr lang="en-US" sz="3200" i="1" dirty="0">
                <a:effectLst/>
                <a:ea typeface="Calibri" panose="020F0502020204030204" pitchFamily="34" charset="0"/>
                <a:cs typeface="Calibri" panose="020F0502020204030204" pitchFamily="34" charset="0"/>
              </a:rPr>
              <a:t>“I’m [comfortable] managing withdrawal symptoms with the other stuff, like </a:t>
            </a:r>
            <a:r>
              <a:rPr lang="en-US" sz="3200" i="1" dirty="0" err="1">
                <a:effectLst/>
                <a:ea typeface="Calibri" panose="020F0502020204030204" pitchFamily="34" charset="0"/>
                <a:cs typeface="Calibri" panose="020F0502020204030204" pitchFamily="34" charset="0"/>
              </a:rPr>
              <a:t>Klonopin</a:t>
            </a:r>
            <a:r>
              <a:rPr lang="en-US" sz="3200" i="1" dirty="0">
                <a:effectLst/>
                <a:ea typeface="Calibri" panose="020F0502020204030204" pitchFamily="34" charset="0"/>
                <a:cs typeface="Calibri" panose="020F0502020204030204" pitchFamily="34" charset="0"/>
              </a:rPr>
              <a:t>, Loperamide, etc. isn’t an issue, but it’s just [I have] this discomfort [and] lack of experience around titrating treatment for opioid use disorder. Methadone, buprenorphine, etc.” </a:t>
            </a:r>
          </a:p>
          <a:p>
            <a:pPr marL="914400" marR="0">
              <a:spcBef>
                <a:spcPts val="0"/>
              </a:spcBef>
              <a:spcAft>
                <a:spcPts val="0"/>
              </a:spcAft>
            </a:pPr>
            <a:r>
              <a:rPr lang="en-US" sz="3200" i="1" dirty="0">
                <a:ea typeface="Calibri" panose="020F0502020204030204" pitchFamily="34" charset="0"/>
                <a:cs typeface="Calibri" panose="020F0502020204030204" pitchFamily="34" charset="0"/>
              </a:rPr>
              <a:t>						   </a:t>
            </a:r>
            <a:r>
              <a:rPr lang="en-US" sz="3200" dirty="0">
                <a:effectLst/>
                <a:ea typeface="Calibri" panose="020F0502020204030204" pitchFamily="34" charset="0"/>
                <a:cs typeface="Calibri" panose="020F0502020204030204" pitchFamily="34" charset="0"/>
              </a:rPr>
              <a:t>– Participant 329</a:t>
            </a:r>
            <a:endParaRPr lang="en-US" sz="3200" dirty="0">
              <a:effectLst/>
              <a:ea typeface="Calibri" panose="020F0502020204030204" pitchFamily="34" charset="0"/>
              <a:cs typeface="Times New Roman" panose="02020603050405020304" pitchFamily="18" charset="0"/>
            </a:endParaRPr>
          </a:p>
          <a:p>
            <a:pPr algn="ctr"/>
            <a:endParaRPr lang="en-US" dirty="0"/>
          </a:p>
        </p:txBody>
      </p:sp>
      <p:sp>
        <p:nvSpPr>
          <p:cNvPr id="5" name="Footer Placeholder 1">
            <a:extLst>
              <a:ext uri="{FF2B5EF4-FFF2-40B4-BE49-F238E27FC236}">
                <a16:creationId xmlns:a16="http://schemas.microsoft.com/office/drawing/2014/main" id="{8C293D34-DF48-7922-E242-CB1AA909596D}"/>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ACT Evaluation - AMERSA</a:t>
            </a:r>
            <a:endParaRPr lang="en-US" dirty="0"/>
          </a:p>
        </p:txBody>
      </p:sp>
      <p:sp>
        <p:nvSpPr>
          <p:cNvPr id="2" name="Title 1">
            <a:extLst>
              <a:ext uri="{FF2B5EF4-FFF2-40B4-BE49-F238E27FC236}">
                <a16:creationId xmlns:a16="http://schemas.microsoft.com/office/drawing/2014/main" id="{D02443A5-9C90-4B28-7FC7-CECD79DA38E3}"/>
              </a:ext>
            </a:extLst>
          </p:cNvPr>
          <p:cNvSpPr txBox="1">
            <a:spLocks/>
          </p:cNvSpPr>
          <p:nvPr/>
        </p:nvSpPr>
        <p:spPr>
          <a:xfrm>
            <a:off x="2552700" y="73289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Lack of formal SUD treatment training </a:t>
            </a:r>
            <a:r>
              <a:rPr lang="en-US" u="sng" dirty="0"/>
              <a:t>before</a:t>
            </a:r>
            <a:r>
              <a:rPr lang="en-US" dirty="0"/>
              <a:t> ACT</a:t>
            </a:r>
          </a:p>
        </p:txBody>
      </p:sp>
    </p:spTree>
    <p:extLst>
      <p:ext uri="{BB962C8B-B14F-4D97-AF65-F5344CB8AC3E}">
        <p14:creationId xmlns:p14="http://schemas.microsoft.com/office/powerpoint/2010/main" val="4148123445"/>
      </p:ext>
    </p:extLst>
  </p:cSld>
  <p:clrMapOvr>
    <a:masterClrMapping/>
  </p:clrMapOvr>
  <p:transition advTm="25431">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5AD8BE-0DFE-669A-6388-ECE866E01258}"/>
              </a:ext>
            </a:extLst>
          </p:cNvPr>
          <p:cNvSpPr txBox="1"/>
          <p:nvPr/>
        </p:nvSpPr>
        <p:spPr>
          <a:xfrm>
            <a:off x="385106" y="2514360"/>
            <a:ext cx="10696575" cy="3385542"/>
          </a:xfrm>
          <a:prstGeom prst="rect">
            <a:avLst/>
          </a:prstGeom>
          <a:noFill/>
        </p:spPr>
        <p:txBody>
          <a:bodyPr wrap="square" lIns="91440" tIns="45720" rIns="91440" bIns="45720" rtlCol="0" anchor="t">
            <a:spAutoFit/>
          </a:bodyPr>
          <a:lstStyle/>
          <a:p>
            <a:pPr marL="914400" marR="0">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“The handoff on leaving the hospital was a bit [tricky] because for the most part neither we nor our social work colleagues were necessarily that familiar with the different types of treatment programs available in the outpatient setting. So, it was often just like a handoff back to primary care who we hoped would link the patient to outpatient [SUD care] good enough.”</a:t>
            </a:r>
          </a:p>
          <a:p>
            <a:pPr marL="914400" marR="0">
              <a:spcBef>
                <a:spcPts val="0"/>
              </a:spcBef>
              <a:spcAft>
                <a:spcPts val="0"/>
              </a:spcAft>
            </a:pP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i="1" dirty="0">
                <a:effectLst/>
                <a:latin typeface="Calibri" panose="020F0502020204030204" pitchFamily="34" charset="0"/>
                <a:ea typeface="Calibri" panose="020F0502020204030204" pitchFamily="34" charset="0"/>
                <a:cs typeface="Calibri" panose="020F0502020204030204" pitchFamily="34" charset="0"/>
              </a:rPr>
              <a:t> – </a:t>
            </a:r>
            <a:r>
              <a:rPr lang="en-US" sz="2800" dirty="0">
                <a:effectLst/>
                <a:latin typeface="Calibri" panose="020F0502020204030204" pitchFamily="34" charset="0"/>
                <a:ea typeface="Calibri" panose="020F0502020204030204" pitchFamily="34" charset="0"/>
                <a:cs typeface="Calibri" panose="020F0502020204030204" pitchFamily="34" charset="0"/>
              </a:rPr>
              <a:t>Participant 321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
        <p:nvSpPr>
          <p:cNvPr id="5" name="Footer Placeholder 1">
            <a:extLst>
              <a:ext uri="{FF2B5EF4-FFF2-40B4-BE49-F238E27FC236}">
                <a16:creationId xmlns:a16="http://schemas.microsoft.com/office/drawing/2014/main" id="{8C293D34-DF48-7922-E242-CB1AA909596D}"/>
              </a:ext>
            </a:extLst>
          </p:cNvPr>
          <p:cNvSpPr txBox="1">
            <a:spLocks/>
          </p:cNvSpPr>
          <p:nvPr/>
        </p:nvSpPr>
        <p:spPr>
          <a:xfrm>
            <a:off x="730870" y="6470130"/>
            <a:ext cx="5747876" cy="137980"/>
          </a:xfrm>
          <a:prstGeom prst="rect">
            <a:avLst/>
          </a:prstGeom>
        </p:spPr>
        <p:txBody>
          <a:bodyPr vert="horz" wrap="square" lIns="0" tIns="0" rIns="0" bIns="0" rtlCol="0" anchor="b" anchorCtr="0"/>
          <a:lstStyle>
            <a:defPPr>
              <a:defRPr lang="en-US"/>
            </a:defPPr>
            <a:lvl1pPr marL="0" algn="l" defTabSz="914400" rtl="0" eaLnBrk="1" latinLnBrk="0" hangingPunct="1">
              <a:defRPr sz="933"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ACT Evaluation - AMERSA</a:t>
            </a:r>
            <a:endParaRPr lang="en-US" dirty="0"/>
          </a:p>
        </p:txBody>
      </p:sp>
      <p:sp>
        <p:nvSpPr>
          <p:cNvPr id="2" name="Title 1">
            <a:extLst>
              <a:ext uri="{FF2B5EF4-FFF2-40B4-BE49-F238E27FC236}">
                <a16:creationId xmlns:a16="http://schemas.microsoft.com/office/drawing/2014/main" id="{D02443A5-9C90-4B28-7FC7-CECD79DA38E3}"/>
              </a:ext>
            </a:extLst>
          </p:cNvPr>
          <p:cNvSpPr txBox="1">
            <a:spLocks/>
          </p:cNvSpPr>
          <p:nvPr/>
        </p:nvSpPr>
        <p:spPr>
          <a:xfrm>
            <a:off x="2552700" y="732894"/>
            <a:ext cx="9296400" cy="1528056"/>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Lack of outpatient care linkage </a:t>
            </a:r>
            <a:r>
              <a:rPr lang="en-US" u="sng" dirty="0"/>
              <a:t>before</a:t>
            </a:r>
            <a:r>
              <a:rPr lang="en-US" dirty="0"/>
              <a:t> ACT</a:t>
            </a:r>
          </a:p>
        </p:txBody>
      </p:sp>
    </p:spTree>
    <p:extLst>
      <p:ext uri="{BB962C8B-B14F-4D97-AF65-F5344CB8AC3E}">
        <p14:creationId xmlns:p14="http://schemas.microsoft.com/office/powerpoint/2010/main" val="4248160506"/>
      </p:ext>
    </p:extLst>
  </p:cSld>
  <p:clrMapOvr>
    <a:masterClrMapping/>
  </p:clrMapOvr>
  <p:transition advTm="25431">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e2a5ff7-7b26-48db-9f3c-577753faeef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CB5E68F8B2894D87278D72720BF211" ma:contentTypeVersion="13" ma:contentTypeDescription="Create a new document." ma:contentTypeScope="" ma:versionID="85f760a6e9b224826cc096155c402e4a">
  <xsd:schema xmlns:xsd="http://www.w3.org/2001/XMLSchema" xmlns:xs="http://www.w3.org/2001/XMLSchema" xmlns:p="http://schemas.microsoft.com/office/2006/metadata/properties" xmlns:ns3="7e2a5ff7-7b26-48db-9f3c-577753faeef0" xmlns:ns4="200e0fb8-a710-46e5-af6c-15bf63f91f68" targetNamespace="http://schemas.microsoft.com/office/2006/metadata/properties" ma:root="true" ma:fieldsID="57b587fc9c3e1a570611c4200240b68e" ns3:_="" ns4:_="">
    <xsd:import namespace="7e2a5ff7-7b26-48db-9f3c-577753faeef0"/>
    <xsd:import namespace="200e0fb8-a710-46e5-af6c-15bf63f91f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a5ff7-7b26-48db-9f3c-577753faee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0e0fb8-a710-46e5-af6c-15bf63f91f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E1D43F-0D58-4F74-9DF5-C466814EB569}">
  <ds:schemaRefs>
    <ds:schemaRef ds:uri="http://schemas.openxmlformats.org/package/2006/metadata/core-properties"/>
    <ds:schemaRef ds:uri="http://purl.org/dc/terms/"/>
    <ds:schemaRef ds:uri="http://purl.org/dc/elements/1.1/"/>
    <ds:schemaRef ds:uri="7e2a5ff7-7b26-48db-9f3c-577753faeef0"/>
    <ds:schemaRef ds:uri="200e0fb8-a710-46e5-af6c-15bf63f91f68"/>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881B3F9D-F459-4CF9-8364-BA2111BDC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a5ff7-7b26-48db-9f3c-577753faeef0"/>
    <ds:schemaRef ds:uri="200e0fb8-a710-46e5-af6c-15bf63f91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C3530-E72A-4915-A370-1E0CFF74F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27452</TotalTime>
  <Words>3704</Words>
  <Application>Microsoft Office PowerPoint</Application>
  <PresentationFormat>Widescreen</PresentationFormat>
  <Paragraphs>352</Paragraphs>
  <Slides>22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.AppleSystemUIFont</vt:lpstr>
      <vt:lpstr>Arial</vt:lpstr>
      <vt:lpstr>Calibri</vt:lpstr>
      <vt:lpstr>Calibri Light</vt:lpstr>
      <vt:lpstr>Garamond</vt:lpstr>
      <vt:lpstr>HelveticaNeueLTW04-55Roman</vt:lpstr>
      <vt:lpstr>Wingdings</vt:lpstr>
      <vt:lpstr>Office Theme</vt:lpstr>
      <vt:lpstr>UCSF Contemporary Pattern 1</vt:lpstr>
      <vt:lpstr>“This is one of the most complex medical problems that we treat in the hospital”: Hospital clinician perspectives on an inpatient addiction medicine consultation service</vt:lpstr>
      <vt:lpstr>Background</vt:lpstr>
      <vt:lpstr>Study Questions</vt:lpstr>
      <vt:lpstr>Methods</vt:lpstr>
      <vt:lpstr>Results: Participant Characteristics (n=33)</vt:lpstr>
      <vt:lpstr>Results</vt:lpstr>
      <vt:lpstr>Results</vt:lpstr>
      <vt:lpstr>PowerPoint Presentation</vt:lpstr>
      <vt:lpstr>PowerPoint Presentation</vt:lpstr>
      <vt:lpstr>PowerPoint Presentation</vt:lpstr>
      <vt:lpstr>Results</vt:lpstr>
      <vt:lpstr>PowerPoint Presentation</vt:lpstr>
      <vt:lpstr>PowerPoint Presentation</vt:lpstr>
      <vt:lpstr>PowerPoint Presentation</vt:lpstr>
      <vt:lpstr>Results</vt:lpstr>
      <vt:lpstr>PowerPoint Presentation</vt:lpstr>
      <vt:lpstr>PowerPoint Presentation</vt:lpstr>
      <vt:lpstr>Summary of Findings</vt:lpstr>
      <vt:lpstr>Implications</vt:lpstr>
      <vt:lpstr>Questions and Discussion </vt:lpstr>
      <vt:lpstr>References </vt:lpstr>
      <vt:lpstr>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Madison</dc:creator>
  <cp:lastModifiedBy>Rodriguez, Madison</cp:lastModifiedBy>
  <cp:revision>210</cp:revision>
  <dcterms:created xsi:type="dcterms:W3CDTF">2023-09-26T23:14:47Z</dcterms:created>
  <dcterms:modified xsi:type="dcterms:W3CDTF">2023-11-02T18:28:57Z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0x010100EACB5E68F8B2894D87278D72720BF211</vt:lpwstr>
  </property>
</Properties>
</file>