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333" r:id="rId2"/>
    <p:sldId id="513" r:id="rId3"/>
    <p:sldId id="515" r:id="rId4"/>
    <p:sldId id="516" r:id="rId5"/>
    <p:sldId id="273" r:id="rId6"/>
    <p:sldId id="520" r:id="rId7"/>
    <p:sldId id="521" r:id="rId8"/>
    <p:sldId id="522" r:id="rId9"/>
    <p:sldId id="523" r:id="rId10"/>
    <p:sldId id="518" r:id="rId11"/>
    <p:sldId id="271" r:id="rId12"/>
    <p:sldId id="528" r:id="rId13"/>
    <p:sldId id="529" r:id="rId14"/>
    <p:sldId id="532" r:id="rId15"/>
    <p:sldId id="530" r:id="rId16"/>
    <p:sldId id="272" r:id="rId17"/>
    <p:sldId id="327" r:id="rId18"/>
    <p:sldId id="328" r:id="rId19"/>
    <p:sldId id="517" r:id="rId20"/>
    <p:sldId id="531" r:id="rId21"/>
    <p:sldId id="274" r:id="rId22"/>
    <p:sldId id="345" r:id="rId23"/>
  </p:sldIdLst>
  <p:sldSz cx="12192000" cy="6858000"/>
  <p:notesSz cx="9144000" cy="6858000"/>
  <p:embeddedFontLst>
    <p:embeddedFont>
      <p:font typeface="Calibri" panose="020F0502020204030204" pitchFamily="34" charset="0"/>
      <p:regular r:id="rId25"/>
      <p:bold r:id="rId26"/>
      <p:italic r:id="rId27"/>
      <p:boldItalic r:id="rId28"/>
    </p:embeddedFont>
    <p:embeddedFont>
      <p:font typeface="Gill Sans" panose="020B0502020104020203" pitchFamily="34" charset="-79"/>
      <p:regular r:id="rId29"/>
      <p:bold r:id="rId29"/>
    </p:embeddedFont>
    <p:embeddedFont>
      <p:font typeface="Noto Sans Symbols" pitchFamily="82" charset="77"/>
      <p:regular r:id="rId29"/>
      <p:bold r:id="rId29"/>
      <p:italic r:id="rId30"/>
      <p:boldItalic r:id="rId31"/>
    </p:embeddedFont>
    <p:embeddedFont>
      <p:font typeface="Obviously Blck" pitchFamily="8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Raleway"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gUAOGWQVkr8o8Kd0f5JAWmzszk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41181"/>
  </p:normalViewPr>
  <p:slideViewPr>
    <p:cSldViewPr snapToGrid="0">
      <p:cViewPr varScale="1">
        <p:scale>
          <a:sx n="43" d="100"/>
          <a:sy n="43" d="100"/>
        </p:scale>
        <p:origin x="3344" y="200"/>
      </p:cViewPr>
      <p:guideLst/>
    </p:cSldViewPr>
  </p:slideViewPr>
  <p:notesTextViewPr>
    <p:cViewPr>
      <p:scale>
        <a:sx n="114" d="100"/>
        <a:sy n="114" d="100"/>
      </p:scale>
      <p:origin x="0" y="0"/>
    </p:cViewPr>
  </p:notesTextViewPr>
  <p:sorterViewPr>
    <p:cViewPr>
      <p:scale>
        <a:sx n="80" d="100"/>
        <a:sy n="80" d="100"/>
      </p:scale>
      <p:origin x="0" y="0"/>
    </p:cViewPr>
  </p:sorterViewPr>
  <p:notesViewPr>
    <p:cSldViewPr snapToGrid="0">
      <p:cViewPr varScale="1">
        <p:scale>
          <a:sx n="88" d="100"/>
          <a:sy n="88" d="100"/>
        </p:scale>
        <p:origin x="3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10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100" Type="http://schemas.openxmlformats.org/officeDocument/2006/relationships/viewProps" Target="viewProps.xml"/><Relationship Id="rId8" Type="http://schemas.openxmlformats.org/officeDocument/2006/relationships/slide" Target="slides/slide7.xml"/><Relationship Id="rId98"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5443A"/>
                </a:solidFill>
                <a:latin typeface="Obviously Blck" pitchFamily="82" charset="77"/>
                <a:ea typeface="+mn-ea"/>
                <a:cs typeface="+mn-cs"/>
              </a:defRPr>
            </a:pPr>
            <a:r>
              <a:rPr lang="en-US" b="0" i="0" dirty="0">
                <a:solidFill>
                  <a:srgbClr val="15443A"/>
                </a:solidFill>
                <a:latin typeface="Obviously Blck" pitchFamily="82" charset="77"/>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5443A"/>
              </a:solidFill>
              <a:latin typeface="Obviously Blck" pitchFamily="82" charset="77"/>
              <a:ea typeface="+mn-ea"/>
              <a:cs typeface="+mn-cs"/>
            </a:defRPr>
          </a:pPr>
          <a:endParaRPr lang="en-US"/>
        </a:p>
      </c:txPr>
    </c:title>
    <c:autoTitleDeleted val="0"/>
    <c:plotArea>
      <c:layout/>
      <c:doughnutChart>
        <c:varyColors val="1"/>
        <c:ser>
          <c:idx val="0"/>
          <c:order val="0"/>
          <c:tx>
            <c:strRef>
              <c:f>Sheet1!$B$1</c:f>
              <c:strCache>
                <c:ptCount val="1"/>
                <c:pt idx="0">
                  <c:v>Placeholder Title of Pie Chart</c:v>
                </c:pt>
              </c:strCache>
            </c:strRef>
          </c:tx>
          <c:dPt>
            <c:idx val="0"/>
            <c:bubble3D val="0"/>
            <c:spPr>
              <a:solidFill>
                <a:srgbClr val="2A816E"/>
              </a:solidFill>
              <a:ln w="19050">
                <a:solidFill>
                  <a:schemeClr val="lt1"/>
                </a:solidFill>
              </a:ln>
              <a:effectLst/>
            </c:spPr>
            <c:extLst>
              <c:ext xmlns:c16="http://schemas.microsoft.com/office/drawing/2014/chart" uri="{C3380CC4-5D6E-409C-BE32-E72D297353CC}">
                <c16:uniqueId val="{00000001-0456-114F-B4EB-8A7E53B5774A}"/>
              </c:ext>
            </c:extLst>
          </c:dPt>
          <c:dPt>
            <c:idx val="1"/>
            <c:bubble3D val="0"/>
            <c:spPr>
              <a:solidFill>
                <a:srgbClr val="DEDF3A"/>
              </a:solidFill>
              <a:ln w="19050">
                <a:solidFill>
                  <a:schemeClr val="lt1"/>
                </a:solidFill>
              </a:ln>
              <a:effectLst/>
            </c:spPr>
            <c:extLst>
              <c:ext xmlns:c16="http://schemas.microsoft.com/office/drawing/2014/chart" uri="{C3380CC4-5D6E-409C-BE32-E72D297353CC}">
                <c16:uniqueId val="{00000003-0456-114F-B4EB-8A7E53B5774A}"/>
              </c:ext>
            </c:extLst>
          </c:dPt>
          <c:dPt>
            <c:idx val="2"/>
            <c:bubble3D val="0"/>
            <c:spPr>
              <a:solidFill>
                <a:srgbClr val="F89A1C"/>
              </a:solidFill>
              <a:ln w="19050">
                <a:solidFill>
                  <a:schemeClr val="lt1"/>
                </a:solidFill>
              </a:ln>
              <a:effectLst/>
            </c:spPr>
            <c:extLst>
              <c:ext xmlns:c16="http://schemas.microsoft.com/office/drawing/2014/chart" uri="{C3380CC4-5D6E-409C-BE32-E72D297353CC}">
                <c16:uniqueId val="{00000005-0456-114F-B4EB-8A7E53B5774A}"/>
              </c:ext>
            </c:extLst>
          </c:dPt>
          <c:dPt>
            <c:idx val="3"/>
            <c:bubble3D val="0"/>
            <c:spPr>
              <a:solidFill>
                <a:srgbClr val="15443A"/>
              </a:solidFill>
              <a:ln w="19050">
                <a:solidFill>
                  <a:schemeClr val="lt1"/>
                </a:solidFill>
              </a:ln>
              <a:effectLst/>
            </c:spPr>
            <c:extLst>
              <c:ext xmlns:c16="http://schemas.microsoft.com/office/drawing/2014/chart" uri="{C3380CC4-5D6E-409C-BE32-E72D297353CC}">
                <c16:uniqueId val="{00000007-0456-114F-B4EB-8A7E53B5774A}"/>
              </c:ext>
            </c:extLst>
          </c:dPt>
          <c:cat>
            <c:strRef>
              <c:f>Sheet1!$A$2:$A$5</c:f>
              <c:strCache>
                <c:ptCount val="4"/>
                <c:pt idx="0">
                  <c:v>Item A</c:v>
                </c:pt>
                <c:pt idx="1">
                  <c:v>Item B</c:v>
                </c:pt>
                <c:pt idx="2">
                  <c:v>Item C</c:v>
                </c:pt>
                <c:pt idx="3">
                  <c:v>Item D</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456-114F-B4EB-8A7E53B5774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bviously Lght" pitchFamily="8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Lorem Ipsum Dolor Sit</a:t>
            </a:r>
            <a:r>
              <a:rPr lang="en-US" baseline="0" dirty="0"/>
              <a:t> </a:t>
            </a:r>
            <a:r>
              <a:rPr lang="en-US" baseline="0" dirty="0" err="1"/>
              <a:t>Amet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i="0" dirty="0">
                <a:solidFill>
                  <a:srgbClr val="022218"/>
                </a:solidFill>
                <a:latin typeface="Obviously Blck" pitchFamily="82" charset="77"/>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5443A"/>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3A1-B140-AFF9-FB5888CE4C76}"/>
            </c:ext>
          </c:extLst>
        </c:ser>
        <c:ser>
          <c:idx val="1"/>
          <c:order val="1"/>
          <c:tx>
            <c:strRef>
              <c:f>Sheet1!$C$1</c:f>
              <c:strCache>
                <c:ptCount val="1"/>
                <c:pt idx="0">
                  <c:v>Series 2</c:v>
                </c:pt>
              </c:strCache>
            </c:strRef>
          </c:tx>
          <c:spPr>
            <a:solidFill>
              <a:srgbClr val="DEDF3A"/>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3A1-B140-AFF9-FB5888CE4C76}"/>
            </c:ext>
          </c:extLst>
        </c:ser>
        <c:ser>
          <c:idx val="2"/>
          <c:order val="2"/>
          <c:tx>
            <c:strRef>
              <c:f>Sheet1!$D$1</c:f>
              <c:strCache>
                <c:ptCount val="1"/>
                <c:pt idx="0">
                  <c:v>Series 3</c:v>
                </c:pt>
              </c:strCache>
            </c:strRef>
          </c:tx>
          <c:spPr>
            <a:solidFill>
              <a:srgbClr val="2A816E"/>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3A1-B140-AFF9-FB5888CE4C76}"/>
            </c:ext>
          </c:extLst>
        </c:ser>
        <c:dLbls>
          <c:showLegendKey val="0"/>
          <c:showVal val="0"/>
          <c:showCatName val="0"/>
          <c:showSerName val="0"/>
          <c:showPercent val="0"/>
          <c:showBubbleSize val="0"/>
        </c:dLbls>
        <c:gapWidth val="182"/>
        <c:axId val="314089328"/>
        <c:axId val="314072048"/>
      </c:barChart>
      <c:catAx>
        <c:axId val="314089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22218"/>
                </a:solidFill>
                <a:latin typeface="Obviously" pitchFamily="82" charset="77"/>
                <a:ea typeface="+mn-ea"/>
                <a:cs typeface="+mn-cs"/>
              </a:defRPr>
            </a:pPr>
            <a:endParaRPr lang="en-US"/>
          </a:p>
        </c:txPr>
        <c:crossAx val="314072048"/>
        <c:crosses val="autoZero"/>
        <c:auto val="1"/>
        <c:lblAlgn val="ctr"/>
        <c:lblOffset val="100"/>
        <c:noMultiLvlLbl val="0"/>
      </c:catAx>
      <c:valAx>
        <c:axId val="314072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4089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bviously Lght" pitchFamily="8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Lorem Ipsum Dolor Sit</a:t>
            </a:r>
            <a:r>
              <a:rPr lang="en-US" baseline="0" dirty="0"/>
              <a:t> </a:t>
            </a:r>
            <a:r>
              <a:rPr lang="en-US" baseline="0" dirty="0" err="1"/>
              <a:t>Amet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15443A"/>
              </a:solidFill>
              <a:latin typeface="Obviously Blck" pitchFamily="82" charset="77"/>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2A816E"/>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2BCC-7749-813F-F61BAB8CC20C}"/>
            </c:ext>
          </c:extLst>
        </c:ser>
        <c:ser>
          <c:idx val="1"/>
          <c:order val="1"/>
          <c:tx>
            <c:strRef>
              <c:f>Sheet1!$C$1</c:f>
              <c:strCache>
                <c:ptCount val="1"/>
                <c:pt idx="0">
                  <c:v>Series 2</c:v>
                </c:pt>
              </c:strCache>
            </c:strRef>
          </c:tx>
          <c:spPr>
            <a:ln w="28575" cap="rnd">
              <a:solidFill>
                <a:srgbClr val="DEDF3A"/>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2BCC-7749-813F-F61BAB8CC20C}"/>
            </c:ext>
          </c:extLst>
        </c:ser>
        <c:ser>
          <c:idx val="2"/>
          <c:order val="2"/>
          <c:tx>
            <c:strRef>
              <c:f>Sheet1!$D$1</c:f>
              <c:strCache>
                <c:ptCount val="1"/>
                <c:pt idx="0">
                  <c:v>Series 3</c:v>
                </c:pt>
              </c:strCache>
            </c:strRef>
          </c:tx>
          <c:spPr>
            <a:ln w="28575" cap="rnd">
              <a:solidFill>
                <a:srgbClr val="F89A1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2BCC-7749-813F-F61BAB8CC20C}"/>
            </c:ext>
          </c:extLst>
        </c:ser>
        <c:dLbls>
          <c:showLegendKey val="0"/>
          <c:showVal val="0"/>
          <c:showCatName val="0"/>
          <c:showSerName val="0"/>
          <c:showPercent val="0"/>
          <c:showBubbleSize val="0"/>
        </c:dLbls>
        <c:smooth val="0"/>
        <c:axId val="531231904"/>
        <c:axId val="531233552"/>
      </c:lineChart>
      <c:catAx>
        <c:axId val="53123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5443A"/>
                </a:solidFill>
                <a:latin typeface="Obviously" pitchFamily="82" charset="77"/>
                <a:ea typeface="+mn-ea"/>
                <a:cs typeface="+mn-cs"/>
              </a:defRPr>
            </a:pPr>
            <a:endParaRPr lang="en-US"/>
          </a:p>
        </c:txPr>
        <c:crossAx val="531233552"/>
        <c:crosses val="autoZero"/>
        <c:auto val="1"/>
        <c:lblAlgn val="ctr"/>
        <c:lblOffset val="100"/>
        <c:noMultiLvlLbl val="0"/>
      </c:catAx>
      <c:valAx>
        <c:axId val="531233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23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5443A"/>
              </a:solidFill>
              <a:latin typeface="Obviously" pitchFamily="8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1"/>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orldcat.org/title/art-for-peoples-sake-artists-and-community-in-black-chicago-1965-1975/oclc/1120045735&amp;referer=brief_resul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HH and SV and AMERSA</a:t>
            </a:r>
          </a:p>
          <a:p>
            <a:r>
              <a:rPr lang="en-US" dirty="0"/>
              <a:t>As HH described, racial capitalism has resulted in two tiers of drug policy – a medicalized response for white people</a:t>
            </a:r>
          </a:p>
          <a:p>
            <a:r>
              <a:rPr lang="en-US" dirty="0"/>
              <a:t>But the massive WOD apparatus of militarized police and law enforcement strategies is still in play and still targeting communities of color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0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I want to talk about structural solutions in healthcare, and here I am relying on Helena’s work with Jonathan </a:t>
            </a:r>
            <a:r>
              <a:rPr lang="en-US" sz="1800" dirty="0" err="1">
                <a:effectLst/>
                <a:latin typeface="SabonLTPro"/>
              </a:rPr>
              <a:t>Metzl</a:t>
            </a:r>
            <a:r>
              <a:rPr lang="en-US" sz="1800" dirty="0">
                <a:effectLst/>
                <a:latin typeface="SabonLTPro"/>
              </a:rPr>
              <a:t> and others on structural competency</a:t>
            </a: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Structural competency calls for reorienting clinicians to a structural way of intervening in the lives of their patients and the communities their patients live in.</a:t>
            </a: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It also requires a shift from </a:t>
            </a:r>
            <a:r>
              <a:rPr lang="en-US" sz="1800" i="1" dirty="0">
                <a:effectLst/>
                <a:latin typeface="SabonLTPro"/>
              </a:rPr>
              <a:t>social determinants of health</a:t>
            </a:r>
            <a:r>
              <a:rPr lang="en-US" sz="1800" dirty="0">
                <a:effectLst/>
                <a:latin typeface="SabonLTPro"/>
              </a:rPr>
              <a:t>, a term borrowed from public health that clinicians use to describe patients’ risk factors for disease, toward </a:t>
            </a:r>
            <a:r>
              <a:rPr lang="en-US" sz="1800" i="1" dirty="0">
                <a:effectLst/>
                <a:latin typeface="SabonLTPro"/>
              </a:rPr>
              <a:t>structural drivers of health</a:t>
            </a:r>
            <a:r>
              <a:rPr lang="en-US" sz="1800" dirty="0">
                <a:effectLst/>
                <a:latin typeface="SabonLTPro"/>
              </a:rPr>
              <a:t>, which refers to institutional or policy-level causes of these risk factors, such as drug law enforcement and sentencing that target poor Black and Brown neighborhoods. </a:t>
            </a:r>
            <a:endParaRPr lang="en-US" dirty="0"/>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Some examples include </a:t>
            </a:r>
            <a:r>
              <a:rPr lang="en-US" sz="1800" b="1" dirty="0">
                <a:effectLst/>
                <a:latin typeface="SabonLTPro"/>
              </a:rPr>
              <a:t>social prescribing, </a:t>
            </a:r>
            <a:r>
              <a:rPr lang="en-US" sz="1800" dirty="0">
                <a:effectLst/>
                <a:latin typeface="SabonLTPro"/>
              </a:rPr>
              <a:t>which means partnering with social service organizations or community health workers who can take a “prescription” that a clinician writes a patient for a social need, such as helping someone apply for Social Security Disability benefits to address income precarity. </a:t>
            </a:r>
            <a:endParaRPr lang="en-US" dirty="0"/>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Another level of intervention involves clinicians </a:t>
            </a:r>
            <a:r>
              <a:rPr lang="en-US" sz="1800" b="1" dirty="0">
                <a:effectLst/>
                <a:latin typeface="SabonLTPro"/>
              </a:rPr>
              <a:t>partnering with non-health sectors</a:t>
            </a:r>
            <a:r>
              <a:rPr lang="en-US" sz="1800" dirty="0">
                <a:effectLst/>
                <a:latin typeface="SabonLTPro"/>
              </a:rPr>
              <a:t> such as housing agencies, legal aid organizations, parks and recreation, or schools in order to address medical and social needs together in the community, and also to redesign public services so that they promote health. </a:t>
            </a:r>
            <a:endParaRPr lang="en-US" dirty="0"/>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dirty="0">
                <a:effectLst/>
                <a:latin typeface="SabonLTPro"/>
              </a:rPr>
              <a:t>And another level of </a:t>
            </a:r>
            <a:r>
              <a:rPr lang="en-US" sz="1800" dirty="0" err="1">
                <a:effectLst/>
                <a:latin typeface="SabonLTPro"/>
              </a:rPr>
              <a:t>structutal</a:t>
            </a:r>
            <a:r>
              <a:rPr lang="en-US" sz="1800" dirty="0">
                <a:effectLst/>
                <a:latin typeface="SabonLTPro"/>
              </a:rPr>
              <a:t> intervention is for </a:t>
            </a:r>
            <a:r>
              <a:rPr lang="en-US" sz="1800" b="1" dirty="0">
                <a:effectLst/>
                <a:latin typeface="SabonLTPro"/>
              </a:rPr>
              <a:t>clinicians to advocate for health-promoting public policies, which I’ll touch on more in just a moment.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548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e5a0883c25_0_63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e5a0883c25_0_632:notes"/>
          <p:cNvSpPr txBox="1">
            <a:spLocks noGrp="1"/>
          </p:cNvSpPr>
          <p:nvPr>
            <p:ph type="body" idx="1"/>
          </p:nvPr>
        </p:nvSpPr>
        <p:spPr>
          <a:xfrm>
            <a:off x="914400" y="3300412"/>
            <a:ext cx="7315200" cy="2700450"/>
          </a:xfrm>
          <a:prstGeom prst="rect">
            <a:avLst/>
          </a:prstGeom>
        </p:spPr>
        <p:txBody>
          <a:bodyPr spcFirstLastPara="1" wrap="square" lIns="91425" tIns="45700" rIns="91425" bIns="45700" anchor="t" anchorCtr="0">
            <a:noAutofit/>
          </a:bodyPr>
          <a:lstStyle/>
          <a:p>
            <a:pPr marL="4572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need these broader structural solutions that get at root causes, but we also need to reform drug policy in the interim. And more and more we are trying pass drug policies that address some of the deeper structural problems</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dirty="0">
                <a:solidFill>
                  <a:srgbClr val="000000"/>
                </a:solidFill>
                <a:effectLst/>
                <a:latin typeface="Arial" panose="020B0604020202020204" pitchFamily="34" charset="0"/>
              </a:rPr>
              <a:t>For example, DPA worked to pass  a </a:t>
            </a:r>
            <a:r>
              <a:rPr lang="en-US" sz="1800" b="0" i="0" u="none" strike="noStrike" dirty="0" err="1">
                <a:solidFill>
                  <a:srgbClr val="000000"/>
                </a:solidFill>
                <a:effectLst/>
                <a:latin typeface="Arial" panose="020B0604020202020204" pitchFamily="34" charset="0"/>
              </a:rPr>
              <a:t>decrim</a:t>
            </a:r>
            <a:r>
              <a:rPr lang="en-US" sz="1800" b="0" i="0" u="none" strike="noStrike" dirty="0">
                <a:solidFill>
                  <a:srgbClr val="000000"/>
                </a:solidFill>
                <a:effectLst/>
                <a:latin typeface="Arial" panose="020B0604020202020204" pitchFamily="34" charset="0"/>
              </a:rPr>
              <a:t> initiative in OR that  included explicit reinvestment of more then $300 million in the communities and systems that have faced decades of disinvestment (those </a:t>
            </a:r>
            <a:r>
              <a:rPr lang="en-US" sz="1800" b="0" i="0" u="none" strike="noStrike" dirty="0" err="1">
                <a:solidFill>
                  <a:srgbClr val="000000"/>
                </a:solidFill>
                <a:effectLst/>
                <a:latin typeface="Arial" panose="020B0604020202020204" pitchFamily="34" charset="0"/>
              </a:rPr>
              <a:t>moneies</a:t>
            </a:r>
            <a:r>
              <a:rPr lang="en-US" sz="1800" b="0" i="0" u="none" strike="noStrike" dirty="0">
                <a:solidFill>
                  <a:srgbClr val="000000"/>
                </a:solidFill>
                <a:effectLst/>
                <a:latin typeface="Arial" panose="020B0604020202020204" pitchFamily="34" charset="0"/>
              </a:rPr>
              <a:t> are directed at treatment but also as housing, healthcare, and HR).</a:t>
            </a:r>
          </a:p>
          <a:p>
            <a:pPr marL="457200" algn="l"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p:txBody>
      </p:sp>
      <p:sp>
        <p:nvSpPr>
          <p:cNvPr id="235" name="Google Shape;235;g1e5a0883c25_0_632:notes"/>
          <p:cNvSpPr txBox="1">
            <a:spLocks noGrp="1"/>
          </p:cNvSpPr>
          <p:nvPr>
            <p:ph type="sldNum" idx="12"/>
          </p:nvPr>
        </p:nvSpPr>
        <p:spPr>
          <a:xfrm>
            <a:off x="5179484" y="6513911"/>
            <a:ext cx="3962400" cy="344025"/>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top of DPA's drug policy agenda is ending criminal penalties for personal use because of course it also ends all the collateral consequences that comes with an arrest record and incarceration, but we believe that </a:t>
            </a:r>
            <a:r>
              <a:rPr lang="en-US" dirty="0" err="1"/>
              <a:t>decrim</a:t>
            </a:r>
            <a:r>
              <a:rPr lang="en-US" dirty="0"/>
              <a:t> needs to accompanied – as is happening in OR – with significant investments to help people who use drugs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11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defRPr/>
            </a:pPr>
            <a:r>
              <a:rPr lang="en-US" dirty="0">
                <a:sym typeface="Arial" charset="0"/>
              </a:rPr>
              <a:t>Syringe services and peer support</a:t>
            </a:r>
          </a:p>
          <a:p>
            <a:pPr>
              <a:buFont typeface="Arial" charset="0"/>
              <a:buChar char="•"/>
              <a:defRPr/>
            </a:pPr>
            <a:r>
              <a:rPr lang="en-US" dirty="0">
                <a:sym typeface="Arial" charset="0"/>
              </a:rPr>
              <a:t>Education</a:t>
            </a:r>
          </a:p>
          <a:p>
            <a:pPr>
              <a:buFont typeface="Arial" charset="0"/>
              <a:buChar char="•"/>
              <a:defRPr/>
            </a:pPr>
            <a:r>
              <a:rPr lang="en-US" dirty="0">
                <a:sym typeface="Arial" charset="0"/>
              </a:rPr>
              <a:t>Good Samaritan</a:t>
            </a:r>
          </a:p>
          <a:p>
            <a:pPr>
              <a:buFont typeface="Arial" charset="0"/>
              <a:buChar char="•"/>
              <a:defRPr/>
            </a:pPr>
            <a:r>
              <a:rPr lang="en-US" dirty="0">
                <a:sym typeface="Arial" charset="0"/>
              </a:rPr>
              <a:t>Naloxone Access funding and implementation </a:t>
            </a:r>
          </a:p>
          <a:p>
            <a:pPr>
              <a:buFont typeface="Arial" charset="0"/>
              <a:buChar char="•"/>
              <a:defRPr/>
            </a:pPr>
            <a:r>
              <a:rPr lang="en-US" dirty="0">
                <a:sym typeface="Arial" charset="0"/>
              </a:rPr>
              <a:t>OPCs or Safe Consumption Services</a:t>
            </a:r>
          </a:p>
          <a:p>
            <a:pPr>
              <a:buFont typeface="Arial" charset="0"/>
              <a:buChar char="•"/>
              <a:defRPr/>
            </a:pPr>
            <a:r>
              <a:rPr lang="en-US" dirty="0">
                <a:sym typeface="Arial" charset="0"/>
              </a:rPr>
              <a:t>Drug Checking</a:t>
            </a:r>
          </a:p>
          <a:p>
            <a:pPr>
              <a:buFont typeface="Arial" charset="0"/>
              <a:buChar char="•"/>
              <a:defRPr/>
            </a:pPr>
            <a:r>
              <a:rPr lang="en-US" dirty="0">
                <a:sym typeface="Arial" charset="0"/>
              </a:rPr>
              <a:t>Opioid Agonist Therapy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210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Ultimately, we have to address the poisoned drug supply that is a direct result of prohibition.</a:t>
            </a:r>
          </a:p>
          <a:p>
            <a:pPr>
              <a:buFont typeface="Arial" panose="020B0604020202020204" pitchFamily="34" charset="0"/>
              <a:buChar char="•"/>
            </a:pPr>
            <a:r>
              <a:rPr lang="en-US" dirty="0"/>
              <a:t>There are lots of ways to think about how we can create a safe supply from prescribed heroin -- which has been happening for decades in Canada and parts of Europe -- to compassion clubs where people can safely access drugs that have been checked for </a:t>
            </a:r>
            <a:r>
              <a:rPr lang="en-US" dirty="0" err="1"/>
              <a:t>contaminents</a:t>
            </a:r>
            <a:r>
              <a:rPr lang="en-US" dirty="0"/>
              <a:t> and potency  – happening in Vancouver BC</a:t>
            </a:r>
          </a:p>
          <a:p>
            <a:pPr>
              <a:buFont typeface="Arial" panose="020B0604020202020204" pitchFamily="34" charset="0"/>
              <a:buChar char="•"/>
            </a:pPr>
            <a:r>
              <a:rPr lang="en-US" dirty="0"/>
              <a:t>Ultimately we must create systems for regulating substances so that consumers can be protected and make informed decisions; we cannot afford to lose another 100K t o/d each year; it’s unconscionable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8314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5a0883c25_0_64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5a0883c25_0_642:notes"/>
          <p:cNvSpPr txBox="1">
            <a:spLocks noGrp="1"/>
          </p:cNvSpPr>
          <p:nvPr>
            <p:ph type="body" idx="1"/>
          </p:nvPr>
        </p:nvSpPr>
        <p:spPr>
          <a:xfrm>
            <a:off x="914400" y="3300412"/>
            <a:ext cx="7315200" cy="27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know a lot of what needs to happen in drug policy reform, but I want to suggest that we also need to approach doing it differently</a:t>
            </a:r>
            <a:endParaRPr lang="en-US" sz="1800" dirty="0">
              <a:effectLst/>
              <a:latin typeface="SabonLTPro"/>
            </a:endParaRPr>
          </a:p>
          <a:p>
            <a:pPr marL="457200" marR="0" lvl="0" indent="-228600" algn="l" defTabSz="914400" rtl="0" eaLnBrk="1" fontAlgn="base"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lang="en-US" sz="1800" b="1" dirty="0">
                <a:effectLst/>
                <a:latin typeface="SabonLTPro"/>
              </a:rPr>
              <a:t>People of color, PWUD and others directly impacted by the WOD, should be driving our movements for reform</a:t>
            </a:r>
            <a:r>
              <a:rPr lang="en-US" sz="1800" dirty="0">
                <a:effectLst/>
                <a:latin typeface="SabonLTPro"/>
              </a:rPr>
              <a:t>. That is how we avoid unintended consequences; that is how we develop policies that meet the needs of our communities; that is how we innovate.</a:t>
            </a:r>
            <a:endParaRPr lang="en-US" sz="1100" b="0" i="0" u="none" strike="noStrike" dirty="0">
              <a:solidFill>
                <a:srgbClr val="000000"/>
              </a:solidFill>
              <a:effectLst/>
              <a:latin typeface="Arial" panose="020B0604020202020204" pitchFamily="34" charset="0"/>
            </a:endParaRPr>
          </a:p>
          <a:p>
            <a:pPr marL="457200"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need to be </a:t>
            </a:r>
            <a:r>
              <a:rPr lang="en-US" sz="1100" b="1" i="0" u="none" strike="noStrike" dirty="0">
                <a:solidFill>
                  <a:srgbClr val="000000"/>
                </a:solidFill>
                <a:effectLst/>
                <a:latin typeface="Arial" panose="020B0604020202020204" pitchFamily="34" charset="0"/>
              </a:rPr>
              <a:t>engaging with other reform movements</a:t>
            </a:r>
            <a:r>
              <a:rPr lang="en-US" sz="1100" b="0" i="0" u="none" strike="noStrike" dirty="0">
                <a:solidFill>
                  <a:srgbClr val="000000"/>
                </a:solidFill>
                <a:effectLst/>
                <a:latin typeface="Arial" panose="020B0604020202020204" pitchFamily="34" charset="0"/>
              </a:rPr>
              <a:t>. Drug policy affects housing, employment, immigration, child welfare, health care, education, and public welfare. People who use drugs face barriers in all those systems; so we need to partnering with the folks working to reform those systems as well.</a:t>
            </a:r>
          </a:p>
          <a:p>
            <a:pPr marL="457200" algn="l"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Arial" panose="020B0604020202020204" pitchFamily="34" charset="0"/>
              </a:rPr>
              <a:t>Our drug policies need to reject race-neutral policies and </a:t>
            </a:r>
            <a:r>
              <a:rPr lang="en-US" sz="1100" b="0" i="0" u="none" strike="noStrike" dirty="0">
                <a:solidFill>
                  <a:srgbClr val="000000"/>
                </a:solidFill>
                <a:effectLst/>
                <a:latin typeface="Arial" panose="020B0604020202020204" pitchFamily="34" charset="0"/>
              </a:rPr>
              <a:t>be explicitly </a:t>
            </a:r>
            <a:r>
              <a:rPr lang="en-US" sz="1100" b="1" i="0" u="none" strike="noStrike" dirty="0">
                <a:solidFill>
                  <a:srgbClr val="000000"/>
                </a:solidFill>
                <a:effectLst/>
                <a:latin typeface="Arial" panose="020B0604020202020204" pitchFamily="34" charset="0"/>
              </a:rPr>
              <a:t>anti-racist, and w</a:t>
            </a:r>
            <a:r>
              <a:rPr lang="en-US" sz="1100" b="0" i="0" u="none" strike="noStrike" dirty="0">
                <a:solidFill>
                  <a:srgbClr val="000000"/>
                </a:solidFill>
                <a:effectLst/>
                <a:latin typeface="Arial" panose="020B0604020202020204" pitchFamily="34" charset="0"/>
              </a:rPr>
              <a:t>e need to deal with the decades of harm our drug policies have done to communities of color and think about what </a:t>
            </a:r>
            <a:r>
              <a:rPr lang="en-US" sz="1100" b="1" i="0" u="none" strike="noStrike" dirty="0">
                <a:solidFill>
                  <a:srgbClr val="000000"/>
                </a:solidFill>
                <a:effectLst/>
                <a:latin typeface="Arial" panose="020B0604020202020204" pitchFamily="34" charset="0"/>
              </a:rPr>
              <a:t>reparative justice </a:t>
            </a:r>
            <a:r>
              <a:rPr lang="en-US" sz="1100" b="0" i="0" u="none" strike="noStrike" dirty="0">
                <a:solidFill>
                  <a:srgbClr val="000000"/>
                </a:solidFill>
                <a:effectLst/>
                <a:latin typeface="Arial" panose="020B0604020202020204" pitchFamily="34" charset="0"/>
              </a:rPr>
              <a:t>looks like.</a:t>
            </a:r>
          </a:p>
          <a:p>
            <a:pPr marL="742950" lvl="1" indent="-285750"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120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120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
        <p:nvSpPr>
          <p:cNvPr id="241" name="Google Shape;241;g1e5a0883c25_0_642:notes"/>
          <p:cNvSpPr txBox="1">
            <a:spLocks noGrp="1"/>
          </p:cNvSpPr>
          <p:nvPr>
            <p:ph type="sldNum" idx="12"/>
          </p:nvPr>
        </p:nvSpPr>
        <p:spPr>
          <a:xfrm>
            <a:off x="5179484" y="6513911"/>
            <a:ext cx="3962400" cy="344025"/>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2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Physicians and healthcare providers can play a significant role in promoting individual and community health by thinking about their individual practices, promoting institutional change, and engaging in policy reform</a:t>
            </a:r>
            <a:endParaRPr dirty="0"/>
          </a:p>
          <a:p>
            <a:pPr marL="0" lvl="0" indent="0" algn="l" rtl="0">
              <a:spcBef>
                <a:spcPts val="0"/>
              </a:spcBef>
              <a:spcAft>
                <a:spcPts val="0"/>
              </a:spcAft>
              <a:buNone/>
            </a:pPr>
            <a:endParaRPr dirty="0"/>
          </a:p>
        </p:txBody>
      </p:sp>
      <p:sp>
        <p:nvSpPr>
          <p:cNvPr id="657" name="Google Shape;657;p2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At the </a:t>
            </a:r>
            <a:r>
              <a:rPr lang="en-US" sz="1200" b="1" dirty="0">
                <a:solidFill>
                  <a:schemeClr val="dk1"/>
                </a:solidFill>
                <a:latin typeface="Calibri"/>
                <a:ea typeface="Calibri"/>
                <a:cs typeface="Calibri"/>
                <a:sym typeface="Calibri"/>
              </a:rPr>
              <a:t>individual level</a:t>
            </a:r>
            <a:r>
              <a:rPr lang="en-US" sz="1200" dirty="0">
                <a:solidFill>
                  <a:schemeClr val="dk1"/>
                </a:solidFill>
                <a:latin typeface="Calibri"/>
                <a:ea typeface="Calibri"/>
                <a:cs typeface="Calibri"/>
                <a:sym typeface="Calibri"/>
              </a:rPr>
              <a:t>, </a:t>
            </a:r>
            <a:endParaRPr dirty="0"/>
          </a:p>
          <a:p>
            <a:pPr marL="457200" marR="0" lvl="0" indent="-228600" algn="l" rtl="0">
              <a:lnSpc>
                <a:spcPct val="100000"/>
              </a:lnSpc>
              <a:spcBef>
                <a:spcPts val="360"/>
              </a:spcBef>
              <a:spcAft>
                <a:spcPts val="0"/>
              </a:spcAft>
              <a:buClr>
                <a:srgbClr val="000000"/>
              </a:buClr>
              <a:buSzPts val="1400"/>
              <a:buFont typeface="Noto Sans Symbols"/>
              <a:buChar char="✔"/>
            </a:pPr>
            <a:r>
              <a:rPr lang="en-US" sz="1200" b="0" i="0" u="none" strike="noStrike" cap="none" dirty="0">
                <a:solidFill>
                  <a:schemeClr val="dk1"/>
                </a:solidFill>
                <a:latin typeface="Calibri"/>
                <a:ea typeface="Calibri"/>
                <a:cs typeface="Calibri"/>
                <a:sym typeface="Calibri"/>
              </a:rPr>
              <a:t>Understand that drug-related harms often stem from lack of resources – like housing and food precarity, economic insecurity, and insufficient healthcare – rather than from drugs themselves and do what you can to help patients with those needs</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Noto Sans Symbols"/>
              <a:buChar char="✔"/>
            </a:pPr>
            <a:r>
              <a:rPr lang="en-US" sz="1200" b="0" i="0" u="none" strike="noStrike" cap="none" dirty="0">
                <a:solidFill>
                  <a:schemeClr val="dk1"/>
                </a:solidFill>
                <a:latin typeface="Calibri"/>
                <a:ea typeface="Calibri"/>
                <a:cs typeface="Calibri"/>
                <a:sym typeface="Calibri"/>
              </a:rPr>
              <a:t>Recognize treatment as one option among on array of health services, resources, and support that might be higher priorities for the people you serve</a:t>
            </a:r>
            <a:endParaRPr sz="1200" b="0" i="0" u="none" strike="noStrike" cap="none" dirty="0">
              <a:solidFill>
                <a:schemeClr val="dk1"/>
              </a:solidFill>
              <a:latin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Noto Sans Symbols"/>
              <a:buChar char="✔"/>
            </a:pPr>
            <a:r>
              <a:rPr lang="en-US" sz="1200" b="0" i="0" u="none" strike="noStrike" cap="none" dirty="0">
                <a:solidFill>
                  <a:schemeClr val="dk1"/>
                </a:solidFill>
                <a:latin typeface="Calibri"/>
                <a:ea typeface="Calibri"/>
                <a:cs typeface="Calibri"/>
                <a:sym typeface="Calibri"/>
              </a:rPr>
              <a:t>Ensure that patients who use drugs have access to evidence-based, non-coercive harm reduction and treatment options in addition to robust and supportive primary healthcare</a:t>
            </a:r>
            <a:endParaRPr sz="1200" b="0" i="0" u="none" strike="noStrike" cap="none" dirty="0">
              <a:solidFill>
                <a:schemeClr val="dk1"/>
              </a:solidFill>
              <a:latin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Noto Sans Symbols"/>
              <a:buChar char="✔"/>
            </a:pPr>
            <a:r>
              <a:rPr lang="en-US" sz="1200" b="0" i="0" u="none" strike="noStrike" cap="none" dirty="0">
                <a:solidFill>
                  <a:schemeClr val="dk1"/>
                </a:solidFill>
                <a:latin typeface="Calibri"/>
                <a:cs typeface="Calibri"/>
                <a:sym typeface="Calibri"/>
              </a:rPr>
              <a:t>Support your local drug user unions and harm reduction organizations</a:t>
            </a:r>
            <a:endParaRPr sz="1200" b="0" i="0" u="none" strike="noStrike" cap="none" dirty="0">
              <a:solidFill>
                <a:schemeClr val="dk1"/>
              </a:solidFill>
              <a:latin typeface="Calibri"/>
              <a:cs typeface="Calibri"/>
              <a:sym typeface="Calibri"/>
            </a:endParaRPr>
          </a:p>
          <a:p>
            <a:pPr marL="1371600" marR="0" lvl="2" indent="-228600" algn="l" rtl="0">
              <a:lnSpc>
                <a:spcPct val="100000"/>
              </a:lnSpc>
              <a:spcBef>
                <a:spcPts val="360"/>
              </a:spcBef>
              <a:spcAft>
                <a:spcPts val="0"/>
              </a:spcAft>
              <a:buClr>
                <a:srgbClr val="000000"/>
              </a:buClr>
              <a:buSzPts val="1400"/>
              <a:buFont typeface="Noto Sans Symbols"/>
              <a:buChar char="✔"/>
            </a:pPr>
            <a:r>
              <a:rPr lang="en-US" dirty="0"/>
              <a:t>Show up with humility and ask what they need</a:t>
            </a:r>
            <a:endParaRPr dirty="0"/>
          </a:p>
          <a:p>
            <a:pPr marL="1371600" marR="0" lvl="2" indent="-228600" algn="l" rtl="0">
              <a:lnSpc>
                <a:spcPct val="100000"/>
              </a:lnSpc>
              <a:spcBef>
                <a:spcPts val="360"/>
              </a:spcBef>
              <a:spcAft>
                <a:spcPts val="0"/>
              </a:spcAft>
              <a:buClr>
                <a:srgbClr val="000000"/>
              </a:buClr>
              <a:buSzPts val="1400"/>
              <a:buFont typeface="Noto Sans Symbols"/>
              <a:buChar char="✔"/>
            </a:pPr>
            <a:r>
              <a:rPr lang="en-US" dirty="0"/>
              <a:t>Give money if you can!</a:t>
            </a:r>
            <a:endParaRPr dirty="0"/>
          </a:p>
          <a:p>
            <a:pPr marL="1371600" marR="0" lvl="2" indent="-139700" algn="l" rtl="0">
              <a:lnSpc>
                <a:spcPct val="100000"/>
              </a:lnSpc>
              <a:spcBef>
                <a:spcPts val="360"/>
              </a:spcBef>
              <a:spcAft>
                <a:spcPts val="0"/>
              </a:spcAft>
              <a:buClr>
                <a:srgbClr val="000000"/>
              </a:buClr>
              <a:buSzPts val="1400"/>
              <a:buFont typeface="Noto Sans Symbols"/>
              <a:buNone/>
            </a:pPr>
            <a:endParaRPr dirty="0"/>
          </a:p>
          <a:p>
            <a:pPr marL="0" lvl="0"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At the </a:t>
            </a:r>
            <a:r>
              <a:rPr lang="en-US" sz="1200" b="1" dirty="0">
                <a:solidFill>
                  <a:schemeClr val="dk1"/>
                </a:solidFill>
                <a:latin typeface="Calibri"/>
                <a:ea typeface="Calibri"/>
                <a:cs typeface="Calibri"/>
                <a:sym typeface="Calibri"/>
              </a:rPr>
              <a:t>institutional level…</a:t>
            </a:r>
            <a:endParaRPr dirty="0"/>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Healthcare professionals involved with medical education and licensure can work to ensure that all students graduate with a deep understanding of SDOH and the impact of the drug war on individual and community health.</a:t>
            </a:r>
            <a:endParaRPr dirty="0"/>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Second, healthcare providers can advocate to shift hospital and programmatic policies around drug testing, mandatory reporting, and collaborations with law enforcement that may reinforce stigma and cause harm</a:t>
            </a:r>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cs typeface="Calibri"/>
                <a:sym typeface="Calibri"/>
              </a:rPr>
              <a:t>Look around the institutions you work in and ask what can you do to ensure PWUD are treated with dignity and respect at every encounter?</a:t>
            </a:r>
            <a:endParaRPr dirty="0"/>
          </a:p>
          <a:p>
            <a:pPr marL="457200" lvl="1" indent="0" algn="l" rtl="0">
              <a:spcBef>
                <a:spcPts val="0"/>
              </a:spcBef>
              <a:spcAft>
                <a:spcPts val="0"/>
              </a:spcAft>
              <a:buClr>
                <a:schemeClr val="dk1"/>
              </a:buClr>
              <a:buSzPts val="1200"/>
              <a:buFont typeface="Noto Sans Symbols"/>
              <a:buNone/>
            </a:pPr>
            <a:endParaRPr sz="1200" dirty="0">
              <a:solidFill>
                <a:schemeClr val="dk1"/>
              </a:solidFill>
              <a:latin typeface="Calibri"/>
              <a:ea typeface="Calibri"/>
              <a:cs typeface="Calibri"/>
              <a:sym typeface="Calibri"/>
            </a:endParaRPr>
          </a:p>
          <a:p>
            <a:pPr marL="0" lvl="0" indent="-76200" algn="l" rtl="0">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Calibri"/>
                <a:ea typeface="Calibri"/>
                <a:cs typeface="Calibri"/>
                <a:sym typeface="Calibri"/>
              </a:rPr>
              <a:t>And of course, I want to encourage all of you to get involved in….</a:t>
            </a:r>
            <a:r>
              <a:rPr lang="en-US" sz="1200" b="1" i="0" u="none" strike="noStrike" cap="none" dirty="0">
                <a:solidFill>
                  <a:schemeClr val="dk1"/>
                </a:solidFill>
                <a:latin typeface="Calibri"/>
                <a:ea typeface="Calibri"/>
                <a:cs typeface="Calibri"/>
                <a:sym typeface="Calibri"/>
              </a:rPr>
              <a:t>policy change </a:t>
            </a:r>
            <a:endParaRPr dirty="0"/>
          </a:p>
          <a:p>
            <a:pPr marL="457200" lvl="1" indent="-76200" algn="l" rtl="0">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Calibri"/>
                <a:ea typeface="Calibri"/>
                <a:cs typeface="Calibri"/>
                <a:sym typeface="Calibri"/>
              </a:rPr>
              <a:t>For any policy change, we should be following the leadership and expertise of people who use drugs, but there is no shortage of reforms to work on…</a:t>
            </a:r>
            <a:endParaRPr sz="1200" b="0" i="0" u="none" strike="noStrike" cap="none" dirty="0">
              <a:solidFill>
                <a:schemeClr val="dk1"/>
              </a:solidFill>
              <a:latin typeface="Calibri"/>
              <a:ea typeface="Calibri"/>
              <a:cs typeface="Calibri"/>
              <a:sym typeface="Calibri"/>
            </a:endParaRPr>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You can get involved with policy-level changes to </a:t>
            </a:r>
            <a:r>
              <a:rPr lang="en-US" sz="1200" b="1" dirty="0">
                <a:solidFill>
                  <a:schemeClr val="dk1"/>
                </a:solidFill>
                <a:latin typeface="Calibri"/>
                <a:ea typeface="Calibri"/>
                <a:cs typeface="Calibri"/>
                <a:sym typeface="Calibri"/>
              </a:rPr>
              <a:t>end</a:t>
            </a:r>
            <a:r>
              <a:rPr lang="en-US" sz="1200" dirty="0">
                <a:solidFill>
                  <a:schemeClr val="dk1"/>
                </a:solidFill>
                <a:latin typeface="Calibri"/>
                <a:ea typeface="Calibri"/>
                <a:cs typeface="Calibri"/>
                <a:sym typeface="Calibri"/>
              </a:rPr>
              <a:t> drug testing, mandatory reporting, zero-tolerance policies in schools, coerced treatment, and denial of services and resources based on arrest or conviction records at the municipal, state, and federal levels</a:t>
            </a:r>
            <a:endParaRPr dirty="0"/>
          </a:p>
          <a:p>
            <a:pPr marL="457200" lvl="1" indent="-76200" algn="l" rtl="0">
              <a:spcBef>
                <a:spcPts val="0"/>
              </a:spcBef>
              <a:spcAft>
                <a:spcPts val="0"/>
              </a:spcAft>
              <a:buClr>
                <a:schemeClr val="dk1"/>
              </a:buClr>
              <a:buSzPts val="1200"/>
              <a:buFont typeface="Noto Sans Symbols"/>
              <a:buChar char="✔"/>
            </a:pPr>
            <a:r>
              <a:rPr lang="en-US" dirty="0"/>
              <a:t>You can get involved with advocacy efforts to increase access to methadone and buprenorphine or support drug checking (like fentanyl test strips), increased funding for harm reduction, </a:t>
            </a:r>
            <a:r>
              <a:rPr lang="en-US" dirty="0" err="1"/>
              <a:t>decrim</a:t>
            </a:r>
            <a:r>
              <a:rPr lang="en-US" dirty="0"/>
              <a:t> of personal possession…. The list goes on.</a:t>
            </a:r>
            <a:endParaRPr sz="1200" dirty="0">
              <a:solidFill>
                <a:schemeClr val="dk1"/>
              </a:solidFill>
              <a:latin typeface="Calibri"/>
              <a:ea typeface="Calibri"/>
              <a:cs typeface="Calibri"/>
              <a:sym typeface="Calibri"/>
            </a:endParaRPr>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And you can gauge your involvement based on the capacity that you have. We know you are all busy:</a:t>
            </a:r>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Draft and join sign-on letters</a:t>
            </a:r>
            <a:endParaRPr dirty="0"/>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Speak to media</a:t>
            </a:r>
            <a:endParaRPr dirty="0"/>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Write op-eds</a:t>
            </a:r>
            <a:endParaRPr dirty="0"/>
          </a:p>
          <a:p>
            <a:pPr marL="457200" lvl="1" indent="-7620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Lobby your professional organizations to release policy statements</a:t>
            </a:r>
            <a:endParaRPr dirty="0"/>
          </a:p>
          <a:p>
            <a:pPr marL="0" lvl="0" indent="0" algn="l" rtl="0">
              <a:spcBef>
                <a:spcPts val="0"/>
              </a:spcBef>
              <a:spcAft>
                <a:spcPts val="0"/>
              </a:spcAft>
              <a:buClr>
                <a:schemeClr val="dk1"/>
              </a:buClr>
              <a:buSzPts val="1200"/>
              <a:buFont typeface="Noto Sans Symbols"/>
              <a:buNone/>
            </a:pPr>
            <a:endParaRPr sz="1200" dirty="0">
              <a:solidFill>
                <a:schemeClr val="dk1"/>
              </a:solidFill>
              <a:latin typeface="Calibri"/>
              <a:ea typeface="Calibri"/>
              <a:cs typeface="Calibri"/>
              <a:sym typeface="Calibri"/>
            </a:endParaRPr>
          </a:p>
          <a:p>
            <a:pPr marL="914400" marR="0" lvl="1" indent="-139700" algn="l" rtl="0">
              <a:lnSpc>
                <a:spcPct val="100000"/>
              </a:lnSpc>
              <a:spcBef>
                <a:spcPts val="360"/>
              </a:spcBef>
              <a:spcAft>
                <a:spcPts val="0"/>
              </a:spcAft>
              <a:buClr>
                <a:srgbClr val="000000"/>
              </a:buClr>
              <a:buSzPts val="1400"/>
              <a:buFont typeface="Noto Sans Symbols"/>
              <a:buNone/>
            </a:pPr>
            <a:endParaRPr dirty="0"/>
          </a:p>
          <a:p>
            <a:pPr marL="0" lvl="0" indent="0" algn="l" rtl="0">
              <a:spcBef>
                <a:spcPts val="0"/>
              </a:spcBef>
              <a:spcAft>
                <a:spcPts val="0"/>
              </a:spcAft>
              <a:buNone/>
            </a:pPr>
            <a:endParaRPr dirty="0"/>
          </a:p>
        </p:txBody>
      </p:sp>
      <p:sp>
        <p:nvSpPr>
          <p:cNvPr id="663" name="Google Shape;663;p2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Finally, we need to get visionary and we need to be innovative. I want to ask you to dream with me for just a moment.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Can you imagine a world where our loved one are not dying of overdose?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Can you imagine a world where people of color can walk down the street in safety and have equal access to resources and opportunities?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Can you imagine a world where people who use drugs are not just surviving but thriving?  Where they live in dignity, have their basic needs met, have access to a legal safe supply, where they are free to experience autonomy and joy?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So yes, we have tried to offer concrete solutions that you – we all – should work on for now. But we also want to invite you to envision and help build a better world where we do the hard work of exposing whiteness and white supremacy and dismantling racial capitalism. The WOD and the overdose crisis are symptoms of a system that needs deep transformation. So please take time imagine that better world and ask yourselves what would it take to get us there?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effectLst/>
              <a:latin typeface="Arial" panose="020B0604020202020204" pitchFamily="34" charset="0"/>
            </a:endParaRPr>
          </a:p>
          <a:p>
            <a:endParaRPr lang="en-US" dirty="0"/>
          </a:p>
          <a:p>
            <a:r>
              <a:rPr lang="en-US" b="0" i="1" u="none" strike="noStrike" dirty="0">
                <a:solidFill>
                  <a:srgbClr val="444444"/>
                </a:solidFill>
                <a:effectLst/>
                <a:latin typeface="Open Sans" panose="020F0502020204030204" pitchFamily="34" charset="0"/>
              </a:rPr>
              <a:t>Cropped image from cover of </a:t>
            </a:r>
            <a:r>
              <a:rPr lang="en-US" b="0" i="1" u="none" strike="noStrike" dirty="0">
                <a:solidFill>
                  <a:srgbClr val="993B24"/>
                </a:solidFill>
                <a:effectLst/>
                <a:latin typeface="inherit"/>
                <a:hlinkClick r:id="rId3"/>
              </a:rPr>
              <a:t>Art for People’s Sake: Artists and Community in Black Chicago, 1965-1975</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98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more analysis and suggestions in the book, so we encourage you to get a copy if you haven’t done so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001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B361AD1D-D100-854D-7AE5-A93DC45999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E4CDF5FB-C375-C5BC-78B7-4B1FE17020D8}"/>
              </a:ext>
            </a:extLst>
          </p:cNvPr>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What these two approaches share -- criminalization and health solutions – is that they intervene at the level of the individual.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we know – as HH has explained --  these problems are deeply structural and systemic and are rooted in decades of disinvestment in low income communities of all races, but especially in low income communities of color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that. Means there are no easy fixes --- we have to start looking upstream for our solutions</a:t>
            </a:r>
          </a:p>
          <a:p>
            <a:pPr marL="171450" indent="-171450"/>
            <a:endParaRPr lang="en-US" altLang="en-US" dirty="0"/>
          </a:p>
          <a:p>
            <a:pPr marL="171450" indent="-171450"/>
            <a:r>
              <a:rPr lang="en-US" altLang="en-US" dirty="0"/>
              <a:t>IMAGE SOURCE: http://</a:t>
            </a:r>
            <a:r>
              <a:rPr lang="en-US" altLang="en-US" dirty="0" err="1"/>
              <a:t>www.diagnoziz.com</a:t>
            </a:r>
            <a:r>
              <a:rPr lang="en-US" altLang="en-US" dirty="0"/>
              <a:t>/wp-content/uploads/2013/05/</a:t>
            </a:r>
            <a:r>
              <a:rPr lang="en-US" altLang="en-US" dirty="0" err="1"/>
              <a:t>doctor.jpg</a:t>
            </a:r>
            <a:endParaRPr lang="en-US" altLang="en-US" dirty="0"/>
          </a:p>
        </p:txBody>
      </p:sp>
      <p:sp>
        <p:nvSpPr>
          <p:cNvPr id="92163" name="Slide Number Placeholder 3">
            <a:extLst>
              <a:ext uri="{FF2B5EF4-FFF2-40B4-BE49-F238E27FC236}">
                <a16:creationId xmlns:a16="http://schemas.microsoft.com/office/drawing/2014/main" id="{51C6E96E-74EA-36BE-8272-465C8F5E6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6" charset="0"/>
                <a:ea typeface="ヒラギノ角ゴ ProN W3" pitchFamily="6" charset="-128"/>
                <a:sym typeface="Gill Sans" pitchFamily="6" charset="0"/>
              </a:defRPr>
            </a:lvl1pPr>
            <a:lvl2pPr marL="742950" indent="-285750" eaLnBrk="0" hangingPunct="0">
              <a:defRPr sz="4200">
                <a:solidFill>
                  <a:srgbClr val="000000"/>
                </a:solidFill>
                <a:latin typeface="Gill Sans" pitchFamily="6" charset="0"/>
                <a:ea typeface="ヒラギノ角ゴ ProN W3" pitchFamily="6" charset="-128"/>
                <a:sym typeface="Gill Sans" pitchFamily="6" charset="0"/>
              </a:defRPr>
            </a:lvl2pPr>
            <a:lvl3pPr marL="1143000" indent="-228600" eaLnBrk="0" hangingPunct="0">
              <a:defRPr sz="4200">
                <a:solidFill>
                  <a:srgbClr val="000000"/>
                </a:solidFill>
                <a:latin typeface="Gill Sans" pitchFamily="6" charset="0"/>
                <a:ea typeface="ヒラギノ角ゴ ProN W3" pitchFamily="6" charset="-128"/>
                <a:sym typeface="Gill Sans" pitchFamily="6" charset="0"/>
              </a:defRPr>
            </a:lvl3pPr>
            <a:lvl4pPr marL="1600200" indent="-228600" eaLnBrk="0" hangingPunct="0">
              <a:defRPr sz="4200">
                <a:solidFill>
                  <a:srgbClr val="000000"/>
                </a:solidFill>
                <a:latin typeface="Gill Sans" pitchFamily="6" charset="0"/>
                <a:ea typeface="ヒラギノ角ゴ ProN W3" pitchFamily="6" charset="-128"/>
                <a:sym typeface="Gill Sans" pitchFamily="6" charset="0"/>
              </a:defRPr>
            </a:lvl4pPr>
            <a:lvl5pPr marL="2057400" indent="-228600" eaLnBrk="0" hangingPunct="0">
              <a:defRPr sz="4200">
                <a:solidFill>
                  <a:srgbClr val="000000"/>
                </a:solidFill>
                <a:latin typeface="Gill Sans" pitchFamily="6" charset="0"/>
                <a:ea typeface="ヒラギノ角ゴ ProN W3" pitchFamily="6" charset="-128"/>
                <a:sym typeface="Gill Sans" pitchFamily="6" charset="0"/>
              </a:defRPr>
            </a:lvl5pPr>
            <a:lvl6pPr marL="2514600" indent="-228600" algn="ctr" eaLnBrk="0" fontAlgn="base" hangingPunct="0">
              <a:spcBef>
                <a:spcPct val="0"/>
              </a:spcBef>
              <a:spcAft>
                <a:spcPct val="0"/>
              </a:spcAft>
              <a:defRPr sz="4200">
                <a:solidFill>
                  <a:srgbClr val="000000"/>
                </a:solidFill>
                <a:latin typeface="Gill Sans" pitchFamily="6" charset="0"/>
                <a:ea typeface="ヒラギノ角ゴ ProN W3" pitchFamily="6" charset="-128"/>
                <a:sym typeface="Gill Sans" pitchFamily="6" charset="0"/>
              </a:defRPr>
            </a:lvl6pPr>
            <a:lvl7pPr marL="2971800" indent="-228600" algn="ctr" eaLnBrk="0" fontAlgn="base" hangingPunct="0">
              <a:spcBef>
                <a:spcPct val="0"/>
              </a:spcBef>
              <a:spcAft>
                <a:spcPct val="0"/>
              </a:spcAft>
              <a:defRPr sz="4200">
                <a:solidFill>
                  <a:srgbClr val="000000"/>
                </a:solidFill>
                <a:latin typeface="Gill Sans" pitchFamily="6" charset="0"/>
                <a:ea typeface="ヒラギノ角ゴ ProN W3" pitchFamily="6" charset="-128"/>
                <a:sym typeface="Gill Sans" pitchFamily="6" charset="0"/>
              </a:defRPr>
            </a:lvl7pPr>
            <a:lvl8pPr marL="3429000" indent="-228600" algn="ctr" eaLnBrk="0" fontAlgn="base" hangingPunct="0">
              <a:spcBef>
                <a:spcPct val="0"/>
              </a:spcBef>
              <a:spcAft>
                <a:spcPct val="0"/>
              </a:spcAft>
              <a:defRPr sz="4200">
                <a:solidFill>
                  <a:srgbClr val="000000"/>
                </a:solidFill>
                <a:latin typeface="Gill Sans" pitchFamily="6" charset="0"/>
                <a:ea typeface="ヒラギノ角ゴ ProN W3" pitchFamily="6" charset="-128"/>
                <a:sym typeface="Gill Sans" pitchFamily="6" charset="0"/>
              </a:defRPr>
            </a:lvl8pPr>
            <a:lvl9pPr marL="3886200" indent="-228600" algn="ctr" eaLnBrk="0" fontAlgn="base" hangingPunct="0">
              <a:spcBef>
                <a:spcPct val="0"/>
              </a:spcBef>
              <a:spcAft>
                <a:spcPct val="0"/>
              </a:spcAft>
              <a:defRPr sz="4200">
                <a:solidFill>
                  <a:srgbClr val="000000"/>
                </a:solidFill>
                <a:latin typeface="Gill Sans" pitchFamily="6" charset="0"/>
                <a:ea typeface="ヒラギノ角ゴ ProN W3" pitchFamily="6" charset="-128"/>
                <a:sym typeface="Gill Sans" pitchFamily="6" charset="0"/>
              </a:defRPr>
            </a:lvl9pPr>
          </a:lstStyle>
          <a:p>
            <a:pPr eaLnBrk="1" hangingPunct="1"/>
            <a:fld id="{8EE0533B-F262-4749-A81D-7DB58D0CC380}" type="slidenum">
              <a:rPr lang="en-US" altLang="en-US" sz="1200"/>
              <a:pP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e5a0883c25_0_62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e5a0883c25_0_627:notes"/>
          <p:cNvSpPr txBox="1">
            <a:spLocks noGrp="1"/>
          </p:cNvSpPr>
          <p:nvPr>
            <p:ph type="body" idx="1"/>
          </p:nvPr>
        </p:nvSpPr>
        <p:spPr>
          <a:xfrm>
            <a:off x="914400" y="3300412"/>
            <a:ext cx="7315200" cy="27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1e5a0883c25_0_627:notes"/>
          <p:cNvSpPr txBox="1">
            <a:spLocks noGrp="1"/>
          </p:cNvSpPr>
          <p:nvPr>
            <p:ph type="sldNum" idx="12"/>
          </p:nvPr>
        </p:nvSpPr>
        <p:spPr>
          <a:xfrm>
            <a:off x="5179484" y="6513911"/>
            <a:ext cx="3962400" cy="344025"/>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113011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FEFC6-58A4-9E49-B4D7-263C253A667A}" type="slidenum">
              <a:rPr lang="en-US" smtClean="0"/>
              <a:t>22</a:t>
            </a:fld>
            <a:endParaRPr lang="en-US"/>
          </a:p>
        </p:txBody>
      </p:sp>
    </p:spTree>
    <p:extLst>
      <p:ext uri="{BB962C8B-B14F-4D97-AF65-F5344CB8AC3E}">
        <p14:creationId xmlns:p14="http://schemas.microsoft.com/office/powerpoint/2010/main" val="399252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effectLst/>
                <a:latin typeface="SabonLTPro"/>
              </a:rPr>
              <a:t>And science </a:t>
            </a:r>
            <a:r>
              <a:rPr lang="en-US" sz="1200" b="1" dirty="0">
                <a:effectLst/>
                <a:latin typeface="SabonLTPro"/>
              </a:rPr>
              <a:t>also</a:t>
            </a:r>
            <a:r>
              <a:rPr lang="en-US" sz="1200" dirty="0">
                <a:effectLst/>
                <a:latin typeface="SabonLTPro"/>
              </a:rPr>
              <a:t> suggests we need to broaden our focus and start looking at social context.</a:t>
            </a:r>
          </a:p>
          <a:p>
            <a:pPr>
              <a:buFont typeface="Arial" panose="020B0604020202020204" pitchFamily="34" charset="0"/>
              <a:buChar char="•"/>
            </a:pPr>
            <a:r>
              <a:rPr lang="en-US" sz="1200" dirty="0">
                <a:effectLst/>
                <a:latin typeface="SabonLTPro"/>
              </a:rPr>
              <a:t>As Helena notes… emerging models of neuroplasticity, epigenetics, and the microbiome have underscored </a:t>
            </a:r>
            <a:r>
              <a:rPr lang="en-US" sz="1200" b="1" dirty="0">
                <a:effectLst/>
                <a:latin typeface="SabonLTPro"/>
              </a:rPr>
              <a:t>that human biology is not fixed or genetically predetermined but rather dynamically shaped in interaction with environment</a:t>
            </a:r>
            <a:r>
              <a:rPr lang="en-US" sz="1200" dirty="0">
                <a:effectLst/>
                <a:latin typeface="SabonLTPro"/>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effectLst/>
                <a:latin typeface="SabonLTPro"/>
              </a:rPr>
              <a:t>So </a:t>
            </a:r>
            <a:r>
              <a:rPr lang="en-US" dirty="0"/>
              <a:t>we advocate for </a:t>
            </a:r>
            <a:r>
              <a:rPr lang="en-US" sz="1200" b="1" i="0" u="none" strike="noStrike" dirty="0">
                <a:solidFill>
                  <a:srgbClr val="000000"/>
                </a:solidFill>
                <a:effectLst/>
                <a:latin typeface="Arial" panose="020B0604020202020204" pitchFamily="34" charset="0"/>
              </a:rPr>
              <a:t>biosocial justice </a:t>
            </a:r>
            <a:r>
              <a:rPr lang="en-US" sz="1200" b="0" i="0" u="none" strike="noStrike" dirty="0">
                <a:solidFill>
                  <a:srgbClr val="000000"/>
                </a:solidFill>
                <a:effectLst/>
                <a:latin typeface="Arial" panose="020B0604020202020204" pitchFamily="34" charset="0"/>
              </a:rPr>
              <a:t>- acknowledging that the overdose crisis and problems of substance use are rooted in  environments – environments shaped by social inequalities, harmful drug policies and </a:t>
            </a:r>
            <a:r>
              <a:rPr lang="en-US" sz="1200" b="0" i="0" u="none" strike="noStrike" dirty="0" err="1">
                <a:solidFill>
                  <a:srgbClr val="000000"/>
                </a:solidFill>
                <a:effectLst/>
                <a:latin typeface="Arial" panose="020B0604020202020204" pitchFamily="34" charset="0"/>
              </a:rPr>
              <a:t>biocapitalism</a:t>
            </a:r>
            <a:r>
              <a:rPr lang="en-US" sz="1200" b="0" i="0" u="none" strike="noStrike" dirty="0">
                <a:solidFill>
                  <a:srgbClr val="000000"/>
                </a:solidFill>
                <a:effectLst/>
                <a:latin typeface="Arial" panose="020B0604020202020204" pitchFamily="34" charset="0"/>
              </a:rPr>
              <a:t>, including racial capitalism.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And that means that the treatment for these problems must also address these issues of inequality and injustice.</a:t>
            </a:r>
            <a:endParaRPr lang="en-US" dirty="0"/>
          </a:p>
          <a:p>
            <a:pPr marL="171450" lvl="0" indent="-171450" algn="l" rtl="0">
              <a:spcBef>
                <a:spcPts val="0"/>
              </a:spcBef>
              <a:spcAft>
                <a:spcPts val="0"/>
              </a:spcAft>
              <a:buFont typeface="Arial" panose="020B0604020202020204" pitchFamily="34" charset="0"/>
              <a:buChar cha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80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What are we suggesting then?  And end to racial capitalism? Ideally. </a:t>
            </a:r>
          </a:p>
          <a:p>
            <a:pPr>
              <a:buFont typeface="Arial" panose="020B0604020202020204" pitchFamily="34" charset="0"/>
              <a:buChar char="•"/>
            </a:pPr>
            <a:r>
              <a:rPr lang="en-US" dirty="0"/>
              <a:t>But we also want to offer solutions that are more actionable. </a:t>
            </a:r>
          </a:p>
          <a:p>
            <a:pPr>
              <a:buFont typeface="Arial" panose="020B0604020202020204" pitchFamily="34" charset="0"/>
              <a:buChar char="•"/>
            </a:pPr>
            <a:r>
              <a:rPr lang="en-US" dirty="0"/>
              <a:t>I want to start with structural solutions, then discuss specific drug policy reforms, and end with what you as clinicians, researchers and folks who care about PWUD can do.</a:t>
            </a:r>
          </a:p>
          <a:p>
            <a:endParaRPr lang="en-US" dirty="0"/>
          </a:p>
          <a:p>
            <a:r>
              <a:rPr lang="en-US" b="0" i="0" u="none" strike="noStrike" dirty="0">
                <a:solidFill>
                  <a:srgbClr val="000000"/>
                </a:solidFill>
                <a:effectLst/>
                <a:latin typeface="Raleway" panose="020F0502020204030204" pitchFamily="34" charset="0"/>
              </a:rPr>
              <a:t>Jacob Lawrence (1918–2000 US) </a:t>
            </a:r>
            <a:r>
              <a:rPr lang="en-US" b="0" i="1" u="none" strike="noStrike" dirty="0">
                <a:solidFill>
                  <a:srgbClr val="000000"/>
                </a:solidFill>
                <a:effectLst/>
                <a:latin typeface="Raleway" panose="020F0502020204030204" pitchFamily="34" charset="0"/>
              </a:rPr>
              <a:t>Confrontation at the Bridge,</a:t>
            </a:r>
            <a:r>
              <a:rPr lang="en-US" b="0" i="0" u="none" strike="noStrike" dirty="0">
                <a:solidFill>
                  <a:srgbClr val="000000"/>
                </a:solidFill>
                <a:effectLst/>
                <a:latin typeface="Raleway" panose="020F0502020204030204" pitchFamily="34" charset="0"/>
              </a:rPr>
              <a:t> 1975, </a:t>
            </a:r>
            <a:r>
              <a:rPr lang="en-US" b="0" i="0" u="none" strike="noStrike" dirty="0" err="1">
                <a:solidFill>
                  <a:srgbClr val="000000"/>
                </a:solidFill>
                <a:effectLst/>
                <a:latin typeface="Raleway" panose="020F0502020204030204" pitchFamily="34" charset="0"/>
              </a:rPr>
              <a:t>screenprint</a:t>
            </a:r>
            <a:r>
              <a:rPr lang="en-US" b="0" i="0" u="none" strike="noStrike" dirty="0">
                <a:solidFill>
                  <a:srgbClr val="000000"/>
                </a:solidFill>
                <a:effectLst/>
                <a:latin typeface="Raleway" panose="020F0502020204030204" pitchFamily="34" charset="0"/>
              </a:rPr>
              <a:t> on paper, 49 x 66 cm (19-5/16" x 25-15/16"). The Cleveland Museum of Art, Anne Elizabeth Wilson Memorial Fund, © 2020 The Jacob and Gwendolyn Knight Lawrence Foundation / Artists Rights Society (ARS), New York (CL-946lwars)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83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e5a0883c25_0_63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e5a0883c25_0_637:notes"/>
          <p:cNvSpPr txBox="1">
            <a:spLocks noGrp="1"/>
          </p:cNvSpPr>
          <p:nvPr>
            <p:ph type="body" idx="1"/>
          </p:nvPr>
        </p:nvSpPr>
        <p:spPr>
          <a:xfrm>
            <a:off x="914400" y="3300412"/>
            <a:ext cx="7315200" cy="2700450"/>
          </a:xfrm>
          <a:prstGeom prst="rect">
            <a:avLst/>
          </a:prstGeom>
        </p:spPr>
        <p:txBody>
          <a:bodyPr spcFirstLastPara="1" wrap="square" lIns="91425" tIns="45700" rIns="91425" bIns="45700" anchor="t" anchorCtr="0">
            <a:noAutofit/>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1" i="0" u="none" strike="noStrike" dirty="0">
                <a:solidFill>
                  <a:srgbClr val="000000"/>
                </a:solidFill>
                <a:effectLst/>
                <a:latin typeface="Arial" panose="020B0604020202020204" pitchFamily="34" charset="0"/>
              </a:rPr>
              <a:t>We do believe that we need to focus on upstream structural issues, and not assume that a narrow focus on a technological fix, like </a:t>
            </a:r>
            <a:r>
              <a:rPr lang="en-US" sz="1800" b="1" i="0" u="none" strike="noStrike" dirty="0" err="1">
                <a:solidFill>
                  <a:srgbClr val="000000"/>
                </a:solidFill>
                <a:effectLst/>
                <a:latin typeface="Arial" panose="020B0604020202020204" pitchFamily="34" charset="0"/>
              </a:rPr>
              <a:t>bup</a:t>
            </a:r>
            <a:r>
              <a:rPr lang="en-US" sz="1800" b="1" i="0" u="none" strike="noStrike" dirty="0">
                <a:solidFill>
                  <a:srgbClr val="000000"/>
                </a:solidFill>
                <a:effectLst/>
                <a:latin typeface="Arial" panose="020B0604020202020204" pitchFamily="34" charset="0"/>
              </a:rPr>
              <a:t>, can address these problems or redress decades of racism. So much of our attention and money are on promoting solutions that focus on – and often blame – the individual for what are really systemic problems often ones with deep roots in our racist history. </a:t>
            </a:r>
            <a:endParaRPr lang="en-US" sz="18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Can we leverage concern about the current opioid crisis to invest in real structural solutions that our country has needed for so long?</a:t>
            </a:r>
            <a:endParaRPr lang="en-US" sz="1800" b="0" i="0" u="none" strike="noStrike" dirty="0">
              <a:solidFill>
                <a:srgbClr val="000000"/>
              </a:solidFill>
              <a:effectLst/>
              <a:latin typeface="Arial" panose="020B0604020202020204" pitchFamily="34" charset="0"/>
            </a:endParaRPr>
          </a:p>
        </p:txBody>
      </p:sp>
      <p:sp>
        <p:nvSpPr>
          <p:cNvPr id="247" name="Google Shape;247;g1e5a0883c25_0_637:notes"/>
          <p:cNvSpPr txBox="1">
            <a:spLocks noGrp="1"/>
          </p:cNvSpPr>
          <p:nvPr>
            <p:ph type="sldNum" idx="12"/>
          </p:nvPr>
        </p:nvSpPr>
        <p:spPr>
          <a:xfrm>
            <a:off x="5179484" y="6513911"/>
            <a:ext cx="3962400" cy="344025"/>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rtl="0">
              <a:spcBef>
                <a:spcPts val="0"/>
              </a:spcBef>
              <a:spcAft>
                <a:spcPts val="0"/>
              </a:spcAft>
            </a:pPr>
            <a:r>
              <a:rPr lang="en-US" b="0" i="0" u="none" strike="noStrike" dirty="0">
                <a:solidFill>
                  <a:srgbClr val="000000"/>
                </a:solidFill>
                <a:effectLst/>
              </a:rPr>
              <a:t>One of the first structural solutions we need is </a:t>
            </a:r>
            <a:r>
              <a:rPr lang="en-US" sz="1200" b="0" i="0" u="none" strike="noStrike" dirty="0">
                <a:solidFill>
                  <a:srgbClr val="000000"/>
                </a:solidFill>
                <a:effectLst/>
                <a:latin typeface="Times New Roman" panose="02020603050405020304" pitchFamily="18" charset="0"/>
              </a:rPr>
              <a:t>Universal healthcare with the components necessary to address social determinants of health and psychosocial needs, including integrated harm reduction services, trauma informed psychotherapy, treatment for psychiatric comorbidity, peer navigation and community health workers, and recovery networks of support</a:t>
            </a:r>
          </a:p>
          <a:p>
            <a:pPr marL="457200" algn="l" rtl="0">
              <a:spcBef>
                <a:spcPts val="0"/>
              </a:spcBef>
              <a:spcAft>
                <a:spcPts val="0"/>
              </a:spcAft>
            </a:pPr>
            <a:r>
              <a:rPr lang="en-US" sz="1200" b="0" i="0" u="none" strike="noStrike" dirty="0">
                <a:solidFill>
                  <a:srgbClr val="000000"/>
                </a:solidFill>
                <a:effectLst/>
                <a:latin typeface="Times New Roman" panose="02020603050405020304" pitchFamily="18" charset="0"/>
              </a:rPr>
              <a:t>We also need access to affordable housing, employment, education and income. </a:t>
            </a:r>
          </a:p>
          <a:p>
            <a:pPr marL="457200" algn="l" rtl="0">
              <a:spcBef>
                <a:spcPts val="0"/>
              </a:spcBef>
              <a:spcAft>
                <a:spcPts val="0"/>
              </a:spcAft>
            </a:pPr>
            <a:r>
              <a:rPr lang="en-US" sz="1200" b="0" i="0" u="none" strike="noStrike" dirty="0">
                <a:solidFill>
                  <a:srgbClr val="000000"/>
                </a:solidFill>
                <a:effectLst/>
                <a:latin typeface="Times New Roman" panose="02020603050405020304" pitchFamily="18" charset="0"/>
              </a:rPr>
              <a:t>In short, we need a robust social safety net allows everyone to have their basic needs met.</a:t>
            </a:r>
          </a:p>
          <a:p>
            <a:pPr marL="457200" algn="l" rtl="0">
              <a:spcBef>
                <a:spcPts val="0"/>
              </a:spcBef>
              <a:spcAft>
                <a:spcPts val="0"/>
              </a:spcAft>
            </a:pPr>
            <a:endParaRPr lang="en-US" sz="1200" b="0" i="0" u="none" strike="noStrike" dirty="0">
              <a:solidFill>
                <a:srgbClr val="000000"/>
              </a:solidFill>
              <a:effectLst/>
              <a:latin typeface="Times New Roman" panose="02020603050405020304" pitchFamily="18" charset="0"/>
            </a:endParaRPr>
          </a:p>
          <a:p>
            <a:pPr marL="457200" algn="l" rtl="0">
              <a:spcBef>
                <a:spcPts val="0"/>
              </a:spcBef>
              <a:spcAft>
                <a:spcPts val="0"/>
              </a:spcAft>
            </a:pPr>
            <a:r>
              <a:rPr lang="en-US" sz="1200" b="0" i="0" u="none" strike="noStrike" dirty="0">
                <a:solidFill>
                  <a:srgbClr val="000000"/>
                </a:solidFill>
                <a:effectLst/>
                <a:latin typeface="Times New Roman" panose="02020603050405020304" pitchFamily="18" charset="0"/>
              </a:rPr>
              <a:t>Image source NYT</a:t>
            </a:r>
            <a:endParaRPr lang="en-US" b="0" i="0" u="none" strike="noStrike" dirty="0">
              <a:solidFill>
                <a:srgbClr val="000000"/>
              </a:solidFill>
              <a:effectLs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822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We also need to focus on the development of, and research on, the social structures and biosocial processes that mitigate addiction and overdose.</a:t>
            </a:r>
          </a:p>
          <a:p>
            <a:pPr marL="457200"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By that we mean innovations,  such as peer-based recovery networks, the use of the arts, urban gardening, and community-based organizations including spiritual or religious organizations. </a:t>
            </a:r>
          </a:p>
          <a:p>
            <a:pPr marL="457200"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Such social strategies currently receive almost no public research and addiction response funding; these are left to private foundations and donors as isolated demonstration projects, limiting their reach</a:t>
            </a:r>
          </a:p>
          <a:p>
            <a:pPr marL="457200"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Serious public investment in these kinds of programs would establish such interventions as “evidence based” among health and human services administrators and give all of us more tools to help those struggling with problematic drug use.</a:t>
            </a:r>
          </a:p>
          <a:p>
            <a:pPr marL="457200" algn="l" rtl="0">
              <a:spcBef>
                <a:spcPts val="0"/>
              </a:spcBef>
              <a:spcAft>
                <a:spcPts val="0"/>
              </a:spcAft>
            </a:pPr>
            <a:endParaRPr lang="en-US" sz="1200" b="0" i="0" u="none" strike="noStrike" dirty="0">
              <a:solidFill>
                <a:srgbClr val="000000"/>
              </a:solidFill>
              <a:effectLst/>
              <a:latin typeface="Times New Roman" panose="02020603050405020304" pitchFamily="18" charset="0"/>
            </a:endParaRPr>
          </a:p>
          <a:p>
            <a:pPr marL="457200" algn="l" rtl="0">
              <a:spcBef>
                <a:spcPts val="0"/>
              </a:spcBef>
              <a:spcAft>
                <a:spcPts val="0"/>
              </a:spcAft>
            </a:pPr>
            <a:r>
              <a:rPr lang="en-US" sz="1200" b="0" i="0" u="none" strike="noStrike" dirty="0">
                <a:solidFill>
                  <a:srgbClr val="000000"/>
                </a:solidFill>
                <a:effectLst/>
                <a:latin typeface="Times New Roman" panose="02020603050405020304" pitchFamily="18" charset="0"/>
              </a:rPr>
              <a:t>Image sources: art therapy </a:t>
            </a:r>
            <a:r>
              <a:rPr lang="en-US" sz="1200" b="0" i="0" u="none" strike="noStrike" dirty="0" err="1">
                <a:solidFill>
                  <a:srgbClr val="000000"/>
                </a:solidFill>
                <a:effectLst/>
                <a:latin typeface="Times New Roman" panose="02020603050405020304" pitchFamily="18" charset="0"/>
              </a:rPr>
              <a:t>assoc</a:t>
            </a:r>
            <a:r>
              <a:rPr lang="en-US" sz="1200" b="0" i="0" u="none" strike="noStrike" dirty="0">
                <a:solidFill>
                  <a:srgbClr val="000000"/>
                </a:solidFill>
                <a:effectLst/>
                <a:latin typeface="Times New Roman" panose="02020603050405020304" pitchFamily="18" charset="0"/>
              </a:rPr>
              <a:t> of </a:t>
            </a:r>
            <a:r>
              <a:rPr lang="en-US" sz="1200" b="0" i="0" u="none" strike="noStrike" dirty="0" err="1">
                <a:solidFill>
                  <a:srgbClr val="000000"/>
                </a:solidFill>
                <a:effectLst/>
                <a:latin typeface="Times New Roman" panose="02020603050405020304" pitchFamily="18" charset="0"/>
              </a:rPr>
              <a:t>america</a:t>
            </a:r>
            <a:endParaRPr lang="en-US" b="0" i="0" u="none" strike="noStrike" dirty="0">
              <a:solidFill>
                <a:srgbClr val="000000"/>
              </a:solidFill>
              <a:effectLst/>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461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We need to strengthen the regulation of pharmaceutical manufacturers and disentangle regulatory officials from industry interests, not only during safety reviews but throughout the federal research and purchasing systems. </a:t>
            </a:r>
          </a:p>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This includes the folks that set NIH research priorities and that review Veterans Affairs, Medicare and Medicaid pharmaceutical benefits. </a:t>
            </a:r>
          </a:p>
          <a:p>
            <a:pPr algn="l"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Image source: https://</a:t>
            </a:r>
            <a:r>
              <a:rPr lang="en-US" sz="1200" b="0" i="0" u="none" strike="noStrike" dirty="0" err="1">
                <a:solidFill>
                  <a:srgbClr val="000000"/>
                </a:solidFill>
                <a:effectLst/>
                <a:latin typeface="Times New Roman" panose="02020603050405020304" pitchFamily="18" charset="0"/>
              </a:rPr>
              <a:t>www.opioidsettlementtracker.com</a:t>
            </a:r>
            <a:r>
              <a:rPr lang="en-US" sz="1200" b="0" i="0" u="none" strike="noStrike" dirty="0">
                <a:solidFill>
                  <a:srgbClr val="000000"/>
                </a:solidFill>
                <a:effectLst/>
                <a:latin typeface="Times New Roman" panose="02020603050405020304" pitchFamily="18" charset="0"/>
              </a:rPr>
              <a:t>/blog/why-do-we-blame-big-pharma</a:t>
            </a:r>
            <a:endParaRPr lang="en-US"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4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we need racial justice initiatives and redress for the decades of harms the WOD has wrought in low income communities of color.</a:t>
            </a:r>
          </a:p>
          <a:p>
            <a:pPr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One such strategy includes racial impact assessments of new drug policies, modeled from the environmental impact assessments of the federal Environmental Protection Agency. These require legislative bodies to assess if and how policies will mitigate or exacerbate racial disparities prior to passing a law.</a:t>
            </a:r>
          </a:p>
          <a:p>
            <a:pPr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Our policies must also include explicit repair of the harms to Black, Latinx and Indigenous communities that have been targeted for decades by the War on Drugs through heightened policing and incarceration. That means expanded </a:t>
            </a:r>
            <a:r>
              <a:rPr lang="en-US" sz="1200" b="1" i="0" u="none" strike="noStrike" dirty="0">
                <a:solidFill>
                  <a:srgbClr val="000000"/>
                </a:solidFill>
                <a:effectLst/>
                <a:latin typeface="Times New Roman" panose="02020603050405020304" pitchFamily="18" charset="0"/>
              </a:rPr>
              <a:t>investment in economic development and public services </a:t>
            </a:r>
            <a:r>
              <a:rPr lang="en-US" sz="1200" b="0" i="0" u="none" strike="noStrike" dirty="0">
                <a:solidFill>
                  <a:srgbClr val="000000"/>
                </a:solidFill>
                <a:effectLst/>
                <a:latin typeface="Times New Roman" panose="02020603050405020304" pitchFamily="18" charset="0"/>
              </a:rPr>
              <a:t>in neighborhoods that have faced systemic disinvestment.  </a:t>
            </a:r>
          </a:p>
          <a:p>
            <a:pPr algn="l"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The New York and California marijuana legalization legislation are examples of one such approach. These laws allow those with low level marijuana convictions to have their records expunged, re-qualifying them for a host of housing, education and small business loan programs for which a criminal record made them ineligible. In addition, through cannabis social equity programs, low-income people who live in neighborhoods disproportionately affected by drug law enforcement and those who have been convicted of marijuana related crimes are given preference in newly legalized marijuana-related business ventures, as business owners or employees of such businesses. </a:t>
            </a:r>
          </a:p>
          <a:p>
            <a:pPr algn="l" rtl="0">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pPr marL="228600" indent="0" algn="l" rtl="0" fontAlgn="base">
              <a:spcBef>
                <a:spcPts val="0"/>
              </a:spcBef>
              <a:spcAft>
                <a:spcPts val="0"/>
              </a:spcAft>
              <a:buFont typeface="Arial" panose="020B0604020202020204" pitchFamily="34" charset="0"/>
              <a:buNone/>
            </a:pPr>
            <a:r>
              <a:rPr lang="en-US" sz="1200" b="0" i="0" u="none" strike="noStrike" dirty="0">
                <a:solidFill>
                  <a:srgbClr val="000000"/>
                </a:solidFill>
                <a:effectLst/>
                <a:latin typeface="Times New Roman" panose="02020603050405020304" pitchFamily="18" charset="0"/>
              </a:rPr>
              <a:t>Image source: https://</a:t>
            </a:r>
            <a:r>
              <a:rPr lang="en-US" sz="1200" b="0" i="0" u="none" strike="noStrike" dirty="0" err="1">
                <a:solidFill>
                  <a:srgbClr val="000000"/>
                </a:solidFill>
                <a:effectLst/>
                <a:latin typeface="Times New Roman" panose="02020603050405020304" pitchFamily="18" charset="0"/>
              </a:rPr>
              <a:t>corporateaccountability.org</a:t>
            </a:r>
            <a:r>
              <a:rPr lang="en-US" sz="1200" b="0" i="0" u="none" strike="noStrike" dirty="0">
                <a:solidFill>
                  <a:srgbClr val="000000"/>
                </a:solidFill>
                <a:effectLst/>
                <a:latin typeface="Times New Roman" panose="02020603050405020304" pitchFamily="18" charset="0"/>
              </a:rPr>
              <a:t>/blog/local-reparations-initiatives/</a:t>
            </a:r>
            <a:endParaRPr lang="en-US"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2971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Divider Red">
  <p:cSld name="Section Divider Red">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831850" y="2101485"/>
            <a:ext cx="10515600" cy="2852737"/>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9000"/>
              <a:buFont typeface="Arial"/>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with Caption">
  <p:cSld name="Photo with Caption">
    <p:bg>
      <p:bgPr>
        <a:solidFill>
          <a:srgbClr val="DEDF3A"/>
        </a:solidFill>
        <a:effectLst/>
      </p:bgPr>
    </p:bg>
    <p:spTree>
      <p:nvGrpSpPr>
        <p:cNvPr id="1" name="Shape 76"/>
        <p:cNvGrpSpPr/>
        <p:nvPr/>
      </p:nvGrpSpPr>
      <p:grpSpPr>
        <a:xfrm>
          <a:off x="0" y="0"/>
          <a:ext cx="0" cy="0"/>
          <a:chOff x="0" y="0"/>
          <a:chExt cx="0" cy="0"/>
        </a:xfrm>
      </p:grpSpPr>
      <p:pic>
        <p:nvPicPr>
          <p:cNvPr id="77" name="Google Shape;77;p45"/>
          <p:cNvPicPr preferRelativeResize="0"/>
          <p:nvPr/>
        </p:nvPicPr>
        <p:blipFill rotWithShape="1">
          <a:blip r:embed="rId2">
            <a:alphaModFix/>
          </a:blip>
          <a:srcRect/>
          <a:stretch/>
        </p:blipFill>
        <p:spPr>
          <a:xfrm>
            <a:off x="1116135" y="-265866"/>
            <a:ext cx="11174719" cy="7389732"/>
          </a:xfrm>
          <a:prstGeom prst="rect">
            <a:avLst/>
          </a:prstGeom>
          <a:noFill/>
          <a:ln>
            <a:noFill/>
          </a:ln>
        </p:spPr>
      </p:pic>
      <p:sp>
        <p:nvSpPr>
          <p:cNvPr id="78" name="Google Shape;78;p45"/>
          <p:cNvSpPr txBox="1">
            <a:spLocks noGrp="1"/>
          </p:cNvSpPr>
          <p:nvPr>
            <p:ph type="title"/>
          </p:nvPr>
        </p:nvSpPr>
        <p:spPr>
          <a:xfrm rot="-5400000">
            <a:off x="-2231426" y="2876337"/>
            <a:ext cx="6400803" cy="1117686"/>
          </a:xfrm>
          <a:prstGeom prst="rect">
            <a:avLst/>
          </a:prstGeom>
          <a:noFill/>
          <a:ln>
            <a:noFill/>
          </a:ln>
        </p:spPr>
        <p:txBody>
          <a:bodyPr spcFirstLastPara="1" wrap="square" lIns="91425" tIns="45700" rIns="91425" bIns="45700" anchor="t" anchorCtr="0">
            <a:noAutofit/>
          </a:bodyPr>
          <a:lstStyle>
            <a:lvl1pPr lvl="0" algn="ctr">
              <a:lnSpc>
                <a:spcPct val="80000"/>
              </a:lnSpc>
              <a:spcBef>
                <a:spcPts val="0"/>
              </a:spcBef>
              <a:spcAft>
                <a:spcPts val="0"/>
              </a:spcAft>
              <a:buClr>
                <a:srgbClr val="15443A"/>
              </a:buClr>
              <a:buSzPts val="2400"/>
              <a:buFont typeface="Arial"/>
              <a:buNone/>
              <a:defRPr sz="2400">
                <a:solidFill>
                  <a:srgbClr val="1544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Sidebar White" type="objTx">
  <p:cSld name="OBJECT_WITH_CAPTION_TEXT">
    <p:spTree>
      <p:nvGrpSpPr>
        <p:cNvPr id="1" name="Shape 79"/>
        <p:cNvGrpSpPr/>
        <p:nvPr/>
      </p:nvGrpSpPr>
      <p:grpSpPr>
        <a:xfrm>
          <a:off x="0" y="0"/>
          <a:ext cx="0" cy="0"/>
          <a:chOff x="0" y="0"/>
          <a:chExt cx="0" cy="0"/>
        </a:xfrm>
      </p:grpSpPr>
      <p:sp>
        <p:nvSpPr>
          <p:cNvPr id="80" name="Google Shape;80;p46"/>
          <p:cNvSpPr txBox="1">
            <a:spLocks noGrp="1"/>
          </p:cNvSpPr>
          <p:nvPr>
            <p:ph type="title"/>
          </p:nvPr>
        </p:nvSpPr>
        <p:spPr>
          <a:xfrm>
            <a:off x="839788" y="457200"/>
            <a:ext cx="10514012" cy="16002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rgbClr val="2A816E"/>
              </a:buClr>
              <a:buSzPts val="4800"/>
              <a:buFont typeface="Arial"/>
              <a:buNone/>
              <a:defRPr sz="4800">
                <a:solidFill>
                  <a:srgbClr val="2A81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6"/>
          <p:cNvSpPr txBox="1">
            <a:spLocks noGrp="1"/>
          </p:cNvSpPr>
          <p:nvPr>
            <p:ph type="body" idx="1"/>
          </p:nvPr>
        </p:nvSpPr>
        <p:spPr>
          <a:xfrm>
            <a:off x="5183188" y="2228635"/>
            <a:ext cx="6172200" cy="363241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46"/>
          <p:cNvSpPr txBox="1">
            <a:spLocks noGrp="1"/>
          </p:cNvSpPr>
          <p:nvPr>
            <p:ph type="body" idx="2"/>
          </p:nvPr>
        </p:nvSpPr>
        <p:spPr>
          <a:xfrm>
            <a:off x="839788" y="2236572"/>
            <a:ext cx="3932237" cy="363241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443A"/>
              </a:buClr>
              <a:buSzPts val="1800"/>
              <a:buNone/>
              <a:defRPr sz="1800">
                <a:solidFill>
                  <a:srgbClr val="15443A"/>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4" name="Google Shape;84;p46"/>
          <p:cNvPicPr preferRelativeResize="0"/>
          <p:nvPr/>
        </p:nvPicPr>
        <p:blipFill rotWithShape="1">
          <a:blip r:embed="rId2">
            <a:alphaModFix/>
          </a:blip>
          <a:srcRect/>
          <a:stretch/>
        </p:blipFill>
        <p:spPr>
          <a:xfrm>
            <a:off x="838200" y="6438320"/>
            <a:ext cx="3355754" cy="20118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Sidebar Green">
  <p:cSld name="Content with Sidebar Green">
    <p:bg>
      <p:bgPr>
        <a:solidFill>
          <a:srgbClr val="2A816E"/>
        </a:solidFill>
        <a:effectLst/>
      </p:bgPr>
    </p:bg>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839788" y="457200"/>
            <a:ext cx="10514012" cy="16002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rgbClr val="DEDF3A"/>
              </a:buClr>
              <a:buSzPts val="4800"/>
              <a:buFont typeface="Arial"/>
              <a:buNone/>
              <a:defRPr sz="4800">
                <a:solidFill>
                  <a:srgbClr val="DEDF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7"/>
          <p:cNvSpPr txBox="1">
            <a:spLocks noGrp="1"/>
          </p:cNvSpPr>
          <p:nvPr>
            <p:ph type="body" idx="1"/>
          </p:nvPr>
        </p:nvSpPr>
        <p:spPr>
          <a:xfrm>
            <a:off x="5183188" y="2228635"/>
            <a:ext cx="6172200" cy="363241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Font typeface="Arial"/>
              <a:buNone/>
              <a:defRPr sz="2400">
                <a:solidFill>
                  <a:schemeClr val="lt1"/>
                </a:solidFil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47"/>
          <p:cNvSpPr txBox="1">
            <a:spLocks noGrp="1"/>
          </p:cNvSpPr>
          <p:nvPr>
            <p:ph type="body" idx="2"/>
          </p:nvPr>
        </p:nvSpPr>
        <p:spPr>
          <a:xfrm>
            <a:off x="839788" y="2236572"/>
            <a:ext cx="3932237" cy="363241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p47"/>
          <p:cNvPicPr preferRelativeResize="0"/>
          <p:nvPr/>
        </p:nvPicPr>
        <p:blipFill rotWithShape="1">
          <a:blip r:embed="rId2">
            <a:alphaModFix/>
          </a:blip>
          <a:srcRect/>
          <a:stretch/>
        </p:blipFill>
        <p:spPr>
          <a:xfrm>
            <a:off x="838200" y="6408798"/>
            <a:ext cx="3355754" cy="20118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Photo White">
  <p:cSld name="Quote With Photo White">
    <p:spTree>
      <p:nvGrpSpPr>
        <p:cNvPr id="1" name="Shape 91"/>
        <p:cNvGrpSpPr/>
        <p:nvPr/>
      </p:nvGrpSpPr>
      <p:grpSpPr>
        <a:xfrm>
          <a:off x="0" y="0"/>
          <a:ext cx="0" cy="0"/>
          <a:chOff x="0" y="0"/>
          <a:chExt cx="0" cy="0"/>
        </a:xfrm>
      </p:grpSpPr>
      <p:sp>
        <p:nvSpPr>
          <p:cNvPr id="92" name="Google Shape;92;p48"/>
          <p:cNvSpPr/>
          <p:nvPr/>
        </p:nvSpPr>
        <p:spPr>
          <a:xfrm>
            <a:off x="7624119" y="-234778"/>
            <a:ext cx="4707924" cy="7278129"/>
          </a:xfrm>
          <a:prstGeom prst="rect">
            <a:avLst/>
          </a:prstGeom>
          <a:solidFill>
            <a:srgbClr val="DEDF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48"/>
          <p:cNvSpPr txBox="1">
            <a:spLocks noGrp="1"/>
          </p:cNvSpPr>
          <p:nvPr>
            <p:ph type="title"/>
          </p:nvPr>
        </p:nvSpPr>
        <p:spPr>
          <a:xfrm>
            <a:off x="839788" y="457200"/>
            <a:ext cx="989012" cy="16002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rgbClr val="DEDF3A"/>
              </a:buClr>
              <a:buSzPts val="9600"/>
              <a:buFont typeface="Arial"/>
              <a:buNone/>
              <a:defRPr sz="9600">
                <a:solidFill>
                  <a:srgbClr val="DEDF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8"/>
          <p:cNvSpPr txBox="1">
            <a:spLocks noGrp="1"/>
          </p:cNvSpPr>
          <p:nvPr>
            <p:ph type="body" idx="1"/>
          </p:nvPr>
        </p:nvSpPr>
        <p:spPr>
          <a:xfrm>
            <a:off x="838200" y="1482811"/>
            <a:ext cx="3932237" cy="34846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48"/>
          <p:cNvSpPr txBox="1">
            <a:spLocks noGrp="1"/>
          </p:cNvSpPr>
          <p:nvPr>
            <p:ph type="body" idx="2"/>
          </p:nvPr>
        </p:nvSpPr>
        <p:spPr>
          <a:xfrm>
            <a:off x="839788" y="5128054"/>
            <a:ext cx="3932237" cy="7409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48"/>
          <p:cNvPicPr preferRelativeResize="0"/>
          <p:nvPr/>
        </p:nvPicPr>
        <p:blipFill rotWithShape="1">
          <a:blip r:embed="rId2">
            <a:alphaModFix/>
          </a:blip>
          <a:srcRect/>
          <a:stretch/>
        </p:blipFill>
        <p:spPr>
          <a:xfrm>
            <a:off x="838200" y="6438320"/>
            <a:ext cx="3355754" cy="201184"/>
          </a:xfrm>
          <a:prstGeom prst="rect">
            <a:avLst/>
          </a:prstGeom>
          <a:noFill/>
          <a:ln>
            <a:noFill/>
          </a:ln>
        </p:spPr>
      </p:pic>
      <p:pic>
        <p:nvPicPr>
          <p:cNvPr id="98" name="Google Shape;98;p48"/>
          <p:cNvPicPr preferRelativeResize="0"/>
          <p:nvPr/>
        </p:nvPicPr>
        <p:blipFill rotWithShape="1">
          <a:blip r:embed="rId3">
            <a:alphaModFix/>
          </a:blip>
          <a:srcRect/>
          <a:stretch/>
        </p:blipFill>
        <p:spPr>
          <a:xfrm>
            <a:off x="5467239" y="289182"/>
            <a:ext cx="4384676" cy="606716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text-only">
  <p:cSld name="Quote text-only">
    <p:bg>
      <p:bgPr>
        <a:solidFill>
          <a:srgbClr val="2A816E"/>
        </a:solidFill>
        <a:effectLst/>
      </p:bgPr>
    </p:bg>
    <p:spTree>
      <p:nvGrpSpPr>
        <p:cNvPr id="1" name="Shape 99"/>
        <p:cNvGrpSpPr/>
        <p:nvPr/>
      </p:nvGrpSpPr>
      <p:grpSpPr>
        <a:xfrm>
          <a:off x="0" y="0"/>
          <a:ext cx="0" cy="0"/>
          <a:chOff x="0" y="0"/>
          <a:chExt cx="0" cy="0"/>
        </a:xfrm>
      </p:grpSpPr>
      <p:sp>
        <p:nvSpPr>
          <p:cNvPr id="100" name="Google Shape;100;p49"/>
          <p:cNvSpPr txBox="1">
            <a:spLocks noGrp="1"/>
          </p:cNvSpPr>
          <p:nvPr>
            <p:ph type="title"/>
          </p:nvPr>
        </p:nvSpPr>
        <p:spPr>
          <a:xfrm>
            <a:off x="720519" y="457200"/>
            <a:ext cx="989012" cy="16002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rgbClr val="DEDF3A"/>
              </a:buClr>
              <a:buSzPts val="9600"/>
              <a:buFont typeface="Arial"/>
              <a:buNone/>
              <a:defRPr sz="9600">
                <a:solidFill>
                  <a:srgbClr val="DEDF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9"/>
          <p:cNvSpPr txBox="1">
            <a:spLocks noGrp="1"/>
          </p:cNvSpPr>
          <p:nvPr>
            <p:ph type="body" idx="1"/>
          </p:nvPr>
        </p:nvSpPr>
        <p:spPr>
          <a:xfrm>
            <a:off x="718931" y="1482811"/>
            <a:ext cx="10514012" cy="34846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49"/>
          <p:cNvSpPr txBox="1">
            <a:spLocks noGrp="1"/>
          </p:cNvSpPr>
          <p:nvPr>
            <p:ph type="body" idx="2"/>
          </p:nvPr>
        </p:nvSpPr>
        <p:spPr>
          <a:xfrm>
            <a:off x="720519" y="5128054"/>
            <a:ext cx="10512424" cy="7409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4" name="Google Shape;104;p49"/>
          <p:cNvPicPr preferRelativeResize="0"/>
          <p:nvPr/>
        </p:nvPicPr>
        <p:blipFill rotWithShape="1">
          <a:blip r:embed="rId2">
            <a:alphaModFix/>
          </a:blip>
          <a:srcRect/>
          <a:stretch/>
        </p:blipFill>
        <p:spPr>
          <a:xfrm>
            <a:off x="838200" y="6408798"/>
            <a:ext cx="3355754" cy="20118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g1e5a0883c25_0_58"/>
          <p:cNvSpPr txBox="1">
            <a:spLocks noGrp="1"/>
          </p:cNvSpPr>
          <p:nvPr>
            <p:ph type="title"/>
          </p:nvPr>
        </p:nvSpPr>
        <p:spPr>
          <a:xfrm>
            <a:off x="609600" y="438150"/>
            <a:ext cx="10972800" cy="1314600"/>
          </a:xfrm>
          <a:prstGeom prst="rect">
            <a:avLst/>
          </a:prstGeom>
          <a:noFill/>
          <a:ln>
            <a:noFill/>
          </a:ln>
        </p:spPr>
        <p:txBody>
          <a:bodyPr spcFirstLastPara="1" wrap="square" lIns="38100" tIns="38100" rIns="38100" bIns="38100" anchor="t" anchorCtr="0">
            <a:normAutofit/>
          </a:bodyPr>
          <a:lstStyle>
            <a:lvl1pPr lvl="0" algn="l" rtl="0">
              <a:spcBef>
                <a:spcPts val="0"/>
              </a:spcBef>
              <a:spcAft>
                <a:spcPts val="0"/>
              </a:spcAft>
              <a:buSzPts val="36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1e5a0883c25_0_58"/>
          <p:cNvSpPr txBox="1">
            <a:spLocks noGrp="1"/>
          </p:cNvSpPr>
          <p:nvPr>
            <p:ph type="body" idx="1"/>
          </p:nvPr>
        </p:nvSpPr>
        <p:spPr>
          <a:xfrm>
            <a:off x="609600" y="1825625"/>
            <a:ext cx="10972800" cy="4300500"/>
          </a:xfrm>
          <a:prstGeom prst="rect">
            <a:avLst/>
          </a:prstGeom>
          <a:noFill/>
          <a:ln>
            <a:noFill/>
          </a:ln>
        </p:spPr>
        <p:txBody>
          <a:bodyPr spcFirstLastPara="1" wrap="square" lIns="38100" tIns="38100" rIns="38100" bIns="38100" anchor="t" anchorCtr="0">
            <a:normAutofit/>
          </a:bodyPr>
          <a:lstStyle>
            <a:lvl1pPr marL="457200" lvl="0" indent="-342900" algn="l" rtl="0">
              <a:spcBef>
                <a:spcPts val="120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mple Content Slide Green">
  <p:cSld name="Simple Content Slide Green">
    <p:bg>
      <p:bgPr>
        <a:solidFill>
          <a:srgbClr val="2A816E"/>
        </a:solidFill>
        <a:effectLst/>
      </p:bgPr>
    </p:bg>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778566" y="365126"/>
            <a:ext cx="10515600" cy="1117686"/>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DEDF3A"/>
              </a:buClr>
              <a:buSzPts val="4800"/>
              <a:buFont typeface="Arial"/>
              <a:buNone/>
              <a:defRPr sz="4800">
                <a:solidFill>
                  <a:srgbClr val="DEDF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5"/>
          <p:cNvSpPr txBox="1">
            <a:spLocks noGrp="1"/>
          </p:cNvSpPr>
          <p:nvPr>
            <p:ph type="body" idx="1"/>
          </p:nvPr>
        </p:nvSpPr>
        <p:spPr>
          <a:xfrm>
            <a:off x="778566" y="1742303"/>
            <a:ext cx="10515600" cy="443465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Font typeface="Arial"/>
              <a:buNone/>
              <a:defRPr sz="2400">
                <a:solidFill>
                  <a:schemeClr val="lt1"/>
                </a:solidFill>
              </a:defRPr>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5"/>
          <p:cNvPicPr preferRelativeResize="0"/>
          <p:nvPr/>
        </p:nvPicPr>
        <p:blipFill rotWithShape="1">
          <a:blip r:embed="rId2">
            <a:alphaModFix/>
          </a:blip>
          <a:srcRect/>
          <a:stretch/>
        </p:blipFill>
        <p:spPr>
          <a:xfrm>
            <a:off x="838200" y="6408798"/>
            <a:ext cx="3355754" cy="20118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with Image Green">
  <p:cSld name="Section Divider with Image Green">
    <p:bg>
      <p:bgPr>
        <a:solidFill>
          <a:srgbClr val="DEDF3A"/>
        </a:solidFill>
        <a:effectLst/>
      </p:bgPr>
    </p:bg>
    <p:spTree>
      <p:nvGrpSpPr>
        <p:cNvPr id="1" name="Shape 38"/>
        <p:cNvGrpSpPr/>
        <p:nvPr/>
      </p:nvGrpSpPr>
      <p:grpSpPr>
        <a:xfrm>
          <a:off x="0" y="0"/>
          <a:ext cx="0" cy="0"/>
          <a:chOff x="0" y="0"/>
          <a:chExt cx="0" cy="0"/>
        </a:xfrm>
      </p:grpSpPr>
      <p:pic>
        <p:nvPicPr>
          <p:cNvPr id="39" name="Google Shape;39;p37"/>
          <p:cNvPicPr preferRelativeResize="0"/>
          <p:nvPr/>
        </p:nvPicPr>
        <p:blipFill rotWithShape="1">
          <a:blip r:embed="rId2">
            <a:alphaModFix/>
          </a:blip>
          <a:srcRect/>
          <a:stretch/>
        </p:blipFill>
        <p:spPr>
          <a:xfrm>
            <a:off x="5682391" y="-170541"/>
            <a:ext cx="10628527" cy="7028541"/>
          </a:xfrm>
          <a:prstGeom prst="rect">
            <a:avLst/>
          </a:prstGeom>
          <a:noFill/>
          <a:ln>
            <a:noFill/>
          </a:ln>
        </p:spPr>
      </p:pic>
      <p:sp>
        <p:nvSpPr>
          <p:cNvPr id="40" name="Google Shape;40;p37"/>
          <p:cNvSpPr txBox="1">
            <a:spLocks noGrp="1"/>
          </p:cNvSpPr>
          <p:nvPr>
            <p:ph type="title"/>
          </p:nvPr>
        </p:nvSpPr>
        <p:spPr>
          <a:xfrm rot="-5400000">
            <a:off x="1795678" y="2039705"/>
            <a:ext cx="6388443" cy="2852737"/>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chemeClr val="lt1"/>
              </a:buClr>
              <a:buSzPts val="9000"/>
              <a:buFont typeface="Arial"/>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Full Photo" type="title">
  <p:cSld name="TITLE">
    <p:bg>
      <p:bgPr>
        <a:solidFill>
          <a:srgbClr val="2A816E"/>
        </a:solidFill>
        <a:effectLst/>
      </p:bgPr>
    </p:bg>
    <p:spTree>
      <p:nvGrpSpPr>
        <p:cNvPr id="1" name="Shape 41"/>
        <p:cNvGrpSpPr/>
        <p:nvPr/>
      </p:nvGrpSpPr>
      <p:grpSpPr>
        <a:xfrm>
          <a:off x="0" y="0"/>
          <a:ext cx="0" cy="0"/>
          <a:chOff x="0" y="0"/>
          <a:chExt cx="0" cy="0"/>
        </a:xfrm>
      </p:grpSpPr>
      <p:pic>
        <p:nvPicPr>
          <p:cNvPr id="42" name="Google Shape;42;p38"/>
          <p:cNvPicPr preferRelativeResize="0"/>
          <p:nvPr/>
        </p:nvPicPr>
        <p:blipFill rotWithShape="1">
          <a:blip r:embed="rId2">
            <a:alphaModFix/>
          </a:blip>
          <a:srcRect/>
          <a:stretch/>
        </p:blipFill>
        <p:spPr>
          <a:xfrm>
            <a:off x="838200" y="501650"/>
            <a:ext cx="1567070" cy="670927"/>
          </a:xfrm>
          <a:prstGeom prst="rect">
            <a:avLst/>
          </a:prstGeom>
          <a:noFill/>
          <a:ln>
            <a:noFill/>
          </a:ln>
        </p:spPr>
      </p:pic>
      <p:sp>
        <p:nvSpPr>
          <p:cNvPr id="43" name="Google Shape;43;p38"/>
          <p:cNvSpPr txBox="1">
            <a:spLocks noGrp="1"/>
          </p:cNvSpPr>
          <p:nvPr>
            <p:ph type="ctrTitle"/>
          </p:nvPr>
        </p:nvSpPr>
        <p:spPr>
          <a:xfrm>
            <a:off x="726989" y="2235200"/>
            <a:ext cx="6439930" cy="23876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subTitle" idx="1"/>
          </p:nvPr>
        </p:nvSpPr>
        <p:spPr>
          <a:xfrm>
            <a:off x="726989" y="4830037"/>
            <a:ext cx="6439930" cy="8553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5" name="Google Shape;45;p38"/>
          <p:cNvPicPr preferRelativeResize="0"/>
          <p:nvPr/>
        </p:nvPicPr>
        <p:blipFill rotWithShape="1">
          <a:blip r:embed="rId3">
            <a:alphaModFix/>
          </a:blip>
          <a:srcRect/>
          <a:stretch/>
        </p:blipFill>
        <p:spPr>
          <a:xfrm>
            <a:off x="7499804" y="501650"/>
            <a:ext cx="4692196" cy="59856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with Image Red">
  <p:cSld name="Section Divider with Image Red">
    <p:bg>
      <p:bgPr>
        <a:solidFill>
          <a:srgbClr val="E75455"/>
        </a:solidFill>
        <a:effectLst/>
      </p:bgPr>
    </p:bg>
    <p:spTree>
      <p:nvGrpSpPr>
        <p:cNvPr id="1" name="Shape 48"/>
        <p:cNvGrpSpPr/>
        <p:nvPr/>
      </p:nvGrpSpPr>
      <p:grpSpPr>
        <a:xfrm>
          <a:off x="0" y="0"/>
          <a:ext cx="0" cy="0"/>
          <a:chOff x="0" y="0"/>
          <a:chExt cx="0" cy="0"/>
        </a:xfrm>
      </p:grpSpPr>
      <p:pic>
        <p:nvPicPr>
          <p:cNvPr id="49" name="Google Shape;49;p40"/>
          <p:cNvPicPr preferRelativeResize="0"/>
          <p:nvPr/>
        </p:nvPicPr>
        <p:blipFill rotWithShape="1">
          <a:blip r:embed="rId2">
            <a:alphaModFix/>
          </a:blip>
          <a:srcRect l="1085" t="5347" r="609" b="18637"/>
          <a:stretch/>
        </p:blipFill>
        <p:spPr>
          <a:xfrm>
            <a:off x="3243262" y="0"/>
            <a:ext cx="9467722" cy="6858000"/>
          </a:xfrm>
          <a:prstGeom prst="rect">
            <a:avLst/>
          </a:prstGeom>
          <a:noFill/>
          <a:ln>
            <a:noFill/>
          </a:ln>
        </p:spPr>
      </p:pic>
      <p:sp>
        <p:nvSpPr>
          <p:cNvPr id="50" name="Google Shape;50;p40"/>
          <p:cNvSpPr txBox="1">
            <a:spLocks noGrp="1"/>
          </p:cNvSpPr>
          <p:nvPr>
            <p:ph type="title"/>
          </p:nvPr>
        </p:nvSpPr>
        <p:spPr>
          <a:xfrm rot="-5400000">
            <a:off x="-662309" y="2039705"/>
            <a:ext cx="6388443" cy="2852737"/>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rgbClr val="F89A1C"/>
              </a:buClr>
              <a:buSzPts val="9000"/>
              <a:buFont typeface="Arial"/>
              <a:buNone/>
              <a:defRPr sz="9000">
                <a:solidFill>
                  <a:srgbClr val="F89A1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with Image White">
  <p:cSld name="Content Slide with Image White">
    <p:spTree>
      <p:nvGrpSpPr>
        <p:cNvPr id="1" name="Shape 51"/>
        <p:cNvGrpSpPr/>
        <p:nvPr/>
      </p:nvGrpSpPr>
      <p:grpSpPr>
        <a:xfrm>
          <a:off x="0" y="0"/>
          <a:ext cx="0" cy="0"/>
          <a:chOff x="0" y="0"/>
          <a:chExt cx="0" cy="0"/>
        </a:xfrm>
      </p:grpSpPr>
      <p:sp>
        <p:nvSpPr>
          <p:cNvPr id="52" name="Google Shape;52;p41"/>
          <p:cNvSpPr txBox="1">
            <a:spLocks noGrp="1"/>
          </p:cNvSpPr>
          <p:nvPr>
            <p:ph type="title"/>
          </p:nvPr>
        </p:nvSpPr>
        <p:spPr>
          <a:xfrm>
            <a:off x="838200" y="365126"/>
            <a:ext cx="5031259" cy="1117686"/>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2A816E"/>
              </a:buClr>
              <a:buSzPts val="4800"/>
              <a:buFont typeface="Arial"/>
              <a:buNone/>
              <a:defRPr sz="4800">
                <a:solidFill>
                  <a:srgbClr val="2A81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1"/>
          <p:cNvSpPr txBox="1">
            <a:spLocks noGrp="1"/>
          </p:cNvSpPr>
          <p:nvPr>
            <p:ph type="body" idx="1"/>
          </p:nvPr>
        </p:nvSpPr>
        <p:spPr>
          <a:xfrm>
            <a:off x="838200" y="3076832"/>
            <a:ext cx="5031259" cy="3100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Font typeface="Arial"/>
              <a:buNone/>
              <a:defRPr sz="2000"/>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41"/>
          <p:cNvPicPr preferRelativeResize="0"/>
          <p:nvPr/>
        </p:nvPicPr>
        <p:blipFill rotWithShape="1">
          <a:blip r:embed="rId2">
            <a:alphaModFix/>
          </a:blip>
          <a:srcRect/>
          <a:stretch/>
        </p:blipFill>
        <p:spPr>
          <a:xfrm>
            <a:off x="7419235" y="340206"/>
            <a:ext cx="4772765" cy="5836756"/>
          </a:xfrm>
          <a:prstGeom prst="rect">
            <a:avLst/>
          </a:prstGeom>
          <a:noFill/>
          <a:ln>
            <a:noFill/>
          </a:ln>
        </p:spPr>
      </p:pic>
      <p:pic>
        <p:nvPicPr>
          <p:cNvPr id="55" name="Google Shape;55;p41"/>
          <p:cNvPicPr preferRelativeResize="0"/>
          <p:nvPr/>
        </p:nvPicPr>
        <p:blipFill rotWithShape="1">
          <a:blip r:embed="rId3">
            <a:alphaModFix/>
          </a:blip>
          <a:srcRect/>
          <a:stretch/>
        </p:blipFill>
        <p:spPr>
          <a:xfrm>
            <a:off x="838200" y="6438320"/>
            <a:ext cx="3355754" cy="201184"/>
          </a:xfrm>
          <a:prstGeom prst="rect">
            <a:avLst/>
          </a:prstGeom>
          <a:noFill/>
          <a:ln>
            <a:noFill/>
          </a:ln>
        </p:spPr>
      </p:pic>
      <p:sp>
        <p:nvSpPr>
          <p:cNvPr id="56" name="Google Shape;56;p41"/>
          <p:cNvSpPr txBox="1">
            <a:spLocks noGrp="1"/>
          </p:cNvSpPr>
          <p:nvPr>
            <p:ph type="body" idx="2"/>
          </p:nvPr>
        </p:nvSpPr>
        <p:spPr>
          <a:xfrm>
            <a:off x="838200" y="2322513"/>
            <a:ext cx="5030788" cy="46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443A"/>
              </a:buClr>
              <a:buSzPts val="2400"/>
              <a:buFont typeface="Arial"/>
              <a:buNone/>
              <a:defRPr sz="2400" b="0" i="0">
                <a:solidFill>
                  <a:srgbClr val="15443A"/>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dk1"/>
                </a:solidFill>
                <a:latin typeface="Arial"/>
                <a:ea typeface="Arial"/>
                <a:cs typeface="Arial"/>
                <a:sym typeface="Arial"/>
              </a:defRPr>
            </a:lvl1pPr>
            <a:lvl2pPr marL="0" lvl="1" indent="0" algn="r">
              <a:spcBef>
                <a:spcPts val="0"/>
              </a:spcBef>
              <a:buNone/>
              <a:defRPr sz="1200" b="0" i="0">
                <a:solidFill>
                  <a:schemeClr val="dk1"/>
                </a:solidFill>
                <a:latin typeface="Arial"/>
                <a:ea typeface="Arial"/>
                <a:cs typeface="Arial"/>
                <a:sym typeface="Arial"/>
              </a:defRPr>
            </a:lvl2pPr>
            <a:lvl3pPr marL="0" lvl="2" indent="0" algn="r">
              <a:spcBef>
                <a:spcPts val="0"/>
              </a:spcBef>
              <a:buNone/>
              <a:defRPr sz="1200" b="0" i="0">
                <a:solidFill>
                  <a:schemeClr val="dk1"/>
                </a:solidFill>
                <a:latin typeface="Arial"/>
                <a:ea typeface="Arial"/>
                <a:cs typeface="Arial"/>
                <a:sym typeface="Arial"/>
              </a:defRPr>
            </a:lvl3pPr>
            <a:lvl4pPr marL="0" lvl="3" indent="0" algn="r">
              <a:spcBef>
                <a:spcPts val="0"/>
              </a:spcBef>
              <a:buNone/>
              <a:defRPr sz="1200" b="0" i="0">
                <a:solidFill>
                  <a:schemeClr val="dk1"/>
                </a:solidFill>
                <a:latin typeface="Arial"/>
                <a:ea typeface="Arial"/>
                <a:cs typeface="Arial"/>
                <a:sym typeface="Arial"/>
              </a:defRPr>
            </a:lvl4pPr>
            <a:lvl5pPr marL="0" lvl="4" indent="0" algn="r">
              <a:spcBef>
                <a:spcPts val="0"/>
              </a:spcBef>
              <a:buNone/>
              <a:defRPr sz="1200" b="0" i="0">
                <a:solidFill>
                  <a:schemeClr val="dk1"/>
                </a:solidFill>
                <a:latin typeface="Arial"/>
                <a:ea typeface="Arial"/>
                <a:cs typeface="Arial"/>
                <a:sym typeface="Arial"/>
              </a:defRPr>
            </a:lvl5pPr>
            <a:lvl6pPr marL="0" lvl="5" indent="0" algn="r">
              <a:spcBef>
                <a:spcPts val="0"/>
              </a:spcBef>
              <a:buNone/>
              <a:defRPr sz="1200" b="0" i="0">
                <a:solidFill>
                  <a:schemeClr val="dk1"/>
                </a:solidFill>
                <a:latin typeface="Arial"/>
                <a:ea typeface="Arial"/>
                <a:cs typeface="Arial"/>
                <a:sym typeface="Arial"/>
              </a:defRPr>
            </a:lvl6pPr>
            <a:lvl7pPr marL="0" lvl="6" indent="0" algn="r">
              <a:spcBef>
                <a:spcPts val="0"/>
              </a:spcBef>
              <a:buNone/>
              <a:defRPr sz="1200" b="0" i="0">
                <a:solidFill>
                  <a:schemeClr val="dk1"/>
                </a:solidFill>
                <a:latin typeface="Arial"/>
                <a:ea typeface="Arial"/>
                <a:cs typeface="Arial"/>
                <a:sym typeface="Arial"/>
              </a:defRPr>
            </a:lvl7pPr>
            <a:lvl8pPr marL="0" lvl="7" indent="0" algn="r">
              <a:spcBef>
                <a:spcPts val="0"/>
              </a:spcBef>
              <a:buNone/>
              <a:defRPr sz="1200" b="0" i="0">
                <a:solidFill>
                  <a:schemeClr val="dk1"/>
                </a:solidFill>
                <a:latin typeface="Arial"/>
                <a:ea typeface="Arial"/>
                <a:cs typeface="Arial"/>
                <a:sym typeface="Arial"/>
              </a:defRPr>
            </a:lvl8pPr>
            <a:lvl9pPr marL="0" lvl="8" indent="0" algn="r">
              <a:spcBef>
                <a:spcPts val="0"/>
              </a:spcBef>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e Chart">
  <p:cSld name="Pie Char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838200" y="365125"/>
            <a:ext cx="5257800" cy="1896161"/>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2A816E"/>
              </a:buClr>
              <a:buSzPts val="4800"/>
              <a:buFont typeface="Arial"/>
              <a:buNone/>
              <a:defRPr sz="4800">
                <a:solidFill>
                  <a:srgbClr val="2A81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42"/>
          <p:cNvPicPr preferRelativeResize="0"/>
          <p:nvPr/>
        </p:nvPicPr>
        <p:blipFill rotWithShape="1">
          <a:blip r:embed="rId2">
            <a:alphaModFix/>
          </a:blip>
          <a:srcRect/>
          <a:stretch/>
        </p:blipFill>
        <p:spPr>
          <a:xfrm>
            <a:off x="838200" y="6438320"/>
            <a:ext cx="3355754" cy="201184"/>
          </a:xfrm>
          <a:prstGeom prst="rect">
            <a:avLst/>
          </a:prstGeom>
          <a:noFill/>
          <a:ln>
            <a:noFill/>
          </a:ln>
        </p:spPr>
      </p:pic>
      <p:sp>
        <p:nvSpPr>
          <p:cNvPr id="62" name="Google Shape;62;p42"/>
          <p:cNvSpPr txBox="1">
            <a:spLocks noGrp="1"/>
          </p:cNvSpPr>
          <p:nvPr>
            <p:ph type="body" idx="1"/>
          </p:nvPr>
        </p:nvSpPr>
        <p:spPr>
          <a:xfrm>
            <a:off x="838200" y="2434281"/>
            <a:ext cx="5031259" cy="35586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aphicFrame>
        <p:nvGraphicFramePr>
          <p:cNvPr id="63" name="Google Shape;63;p42"/>
          <p:cNvGraphicFramePr/>
          <p:nvPr/>
        </p:nvGraphicFramePr>
        <p:xfrm>
          <a:off x="6322542" y="365125"/>
          <a:ext cx="5050479" cy="562780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r Graph" type="titleOnly">
  <p:cSld name="TITLE_ONLY">
    <p:spTree>
      <p:nvGrpSpPr>
        <p:cNvPr id="1" name="Shape 64"/>
        <p:cNvGrpSpPr/>
        <p:nvPr/>
      </p:nvGrpSpPr>
      <p:grpSpPr>
        <a:xfrm>
          <a:off x="0" y="0"/>
          <a:ext cx="0" cy="0"/>
          <a:chOff x="0" y="0"/>
          <a:chExt cx="0" cy="0"/>
        </a:xfrm>
      </p:grpSpPr>
      <p:sp>
        <p:nvSpPr>
          <p:cNvPr id="65" name="Google Shape;6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2A816E"/>
              </a:buClr>
              <a:buSzPts val="4800"/>
              <a:buFont typeface="Arial"/>
              <a:buNone/>
              <a:defRPr sz="4800">
                <a:solidFill>
                  <a:srgbClr val="2A81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67" name="Google Shape;67;p43"/>
          <p:cNvGraphicFramePr/>
          <p:nvPr/>
        </p:nvGraphicFramePr>
        <p:xfrm>
          <a:off x="6163962" y="1881109"/>
          <a:ext cx="4591222" cy="4111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8" name="Google Shape;68;p43"/>
          <p:cNvGraphicFramePr/>
          <p:nvPr/>
        </p:nvGraphicFramePr>
        <p:xfrm>
          <a:off x="838199" y="1881109"/>
          <a:ext cx="10515599" cy="4257224"/>
        </p:xfrm>
        <a:graphic>
          <a:graphicData uri="http://schemas.openxmlformats.org/drawingml/2006/chart">
            <c:chart xmlns:c="http://schemas.openxmlformats.org/drawingml/2006/chart" xmlns:r="http://schemas.openxmlformats.org/officeDocument/2006/relationships" r:id="rId3"/>
          </a:graphicData>
        </a:graphic>
      </p:graphicFrame>
      <p:pic>
        <p:nvPicPr>
          <p:cNvPr id="69" name="Google Shape;69;p43"/>
          <p:cNvPicPr preferRelativeResize="0"/>
          <p:nvPr/>
        </p:nvPicPr>
        <p:blipFill rotWithShape="1">
          <a:blip r:embed="rId4">
            <a:alphaModFix/>
          </a:blip>
          <a:srcRect/>
          <a:stretch/>
        </p:blipFill>
        <p:spPr>
          <a:xfrm>
            <a:off x="838200" y="6438320"/>
            <a:ext cx="3355754" cy="2011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ne Graph">
  <p:cSld name="Line Graph">
    <p:spTree>
      <p:nvGrpSpPr>
        <p:cNvPr id="1" name="Shape 70"/>
        <p:cNvGrpSpPr/>
        <p:nvPr/>
      </p:nvGrpSpPr>
      <p:grpSpPr>
        <a:xfrm>
          <a:off x="0" y="0"/>
          <a:ext cx="0" cy="0"/>
          <a:chOff x="0" y="0"/>
          <a:chExt cx="0" cy="0"/>
        </a:xfrm>
      </p:grpSpPr>
      <p:sp>
        <p:nvSpPr>
          <p:cNvPr id="71" name="Google Shape;71;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2A816E"/>
              </a:buClr>
              <a:buSzPts val="4800"/>
              <a:buFont typeface="Arial"/>
              <a:buNone/>
              <a:defRPr sz="4800">
                <a:solidFill>
                  <a:srgbClr val="2A81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73" name="Google Shape;73;p44"/>
          <p:cNvGraphicFramePr/>
          <p:nvPr/>
        </p:nvGraphicFramePr>
        <p:xfrm>
          <a:off x="6163962" y="1881109"/>
          <a:ext cx="4591222" cy="4111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4" name="Google Shape;74;p44"/>
          <p:cNvGraphicFramePr/>
          <p:nvPr/>
        </p:nvGraphicFramePr>
        <p:xfrm>
          <a:off x="838199" y="2026508"/>
          <a:ext cx="10515599" cy="4111825"/>
        </p:xfrm>
        <a:graphic>
          <a:graphicData uri="http://schemas.openxmlformats.org/drawingml/2006/chart">
            <c:chart xmlns:c="http://schemas.openxmlformats.org/drawingml/2006/chart" xmlns:r="http://schemas.openxmlformats.org/officeDocument/2006/relationships" r:id="rId3"/>
          </a:graphicData>
        </a:graphic>
      </p:graphicFrame>
      <p:pic>
        <p:nvPicPr>
          <p:cNvPr id="75" name="Google Shape;75;p44"/>
          <p:cNvPicPr preferRelativeResize="0"/>
          <p:nvPr/>
        </p:nvPicPr>
        <p:blipFill rotWithShape="1">
          <a:blip r:embed="rId4">
            <a:alphaModFix/>
          </a:blip>
          <a:srcRect/>
          <a:stretch/>
        </p:blipFill>
        <p:spPr>
          <a:xfrm>
            <a:off x="838200" y="6438320"/>
            <a:ext cx="3355754" cy="20118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3DFA-B7E5-EEED-2E15-8A5D94558E6E}"/>
              </a:ext>
            </a:extLst>
          </p:cNvPr>
          <p:cNvSpPr>
            <a:spLocks noGrp="1"/>
          </p:cNvSpPr>
          <p:nvPr>
            <p:ph type="ctrTitle"/>
          </p:nvPr>
        </p:nvSpPr>
        <p:spPr>
          <a:xfrm>
            <a:off x="726989" y="2235200"/>
            <a:ext cx="5766801" cy="2387600"/>
          </a:xfrm>
        </p:spPr>
        <p:txBody>
          <a:bodyPr>
            <a:normAutofit fontScale="90000"/>
          </a:bodyPr>
          <a:lstStyle/>
          <a:p>
            <a:r>
              <a:rPr lang="en-US" sz="4800" kern="1200" dirty="0">
                <a:solidFill>
                  <a:schemeClr val="bg1"/>
                </a:solidFill>
                <a:latin typeface="Obviously Blck" pitchFamily="82" charset="77"/>
                <a:ea typeface="+mj-ea"/>
                <a:cs typeface="+mj-cs"/>
              </a:rPr>
              <a:t>Moving towards biopsychosocial justice</a:t>
            </a:r>
          </a:p>
        </p:txBody>
      </p:sp>
      <p:pic>
        <p:nvPicPr>
          <p:cNvPr id="5124" name="Picture 4">
            <a:extLst>
              <a:ext uri="{FF2B5EF4-FFF2-40B4-BE49-F238E27FC236}">
                <a16:creationId xmlns:a16="http://schemas.microsoft.com/office/drawing/2014/main" id="{271B0587-002A-79B4-98BD-B1EA9A96C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45" r="36189"/>
          <a:stretch/>
        </p:blipFill>
        <p:spPr bwMode="auto">
          <a:xfrm>
            <a:off x="6548116" y="0"/>
            <a:ext cx="56438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758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p:txBody>
          <a:bodyPr/>
          <a:lstStyle/>
          <a:p>
            <a:r>
              <a:rPr lang="en-US" kern="1200" dirty="0">
                <a:latin typeface="Obviously Blck" pitchFamily="82" charset="77"/>
                <a:ea typeface="+mj-ea"/>
                <a:cs typeface="+mj-cs"/>
              </a:rPr>
              <a:t>Structural competency</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10242" name="Picture 2" descr="Structural Competency in Mental Health and Medicine: A Case-Based Approach  to Treating the Social Determinants of Health: 9783030105242: Medicine &amp;  Health Science Books @ Amazon.com">
            <a:extLst>
              <a:ext uri="{FF2B5EF4-FFF2-40B4-BE49-F238E27FC236}">
                <a16:creationId xmlns:a16="http://schemas.microsoft.com/office/drawing/2014/main" id="{EC20B81C-ED04-88FD-9B3B-77EBEEEA4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689" y="1016000"/>
            <a:ext cx="3774311" cy="5842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hy Doctors Should Organize | The New Yorker">
            <a:extLst>
              <a:ext uri="{FF2B5EF4-FFF2-40B4-BE49-F238E27FC236}">
                <a16:creationId xmlns:a16="http://schemas.microsoft.com/office/drawing/2014/main" id="{CC090BAB-2C05-BF57-64B5-F10390394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0987"/>
            <a:ext cx="7612688" cy="393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7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e5a0883c25_0_632"/>
          <p:cNvSpPr txBox="1">
            <a:spLocks noGrp="1"/>
          </p:cNvSpPr>
          <p:nvPr>
            <p:ph type="title"/>
          </p:nvPr>
        </p:nvSpPr>
        <p:spPr>
          <a:xfrm>
            <a:off x="831850" y="2101485"/>
            <a:ext cx="10515600" cy="285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kern="1200" dirty="0">
                <a:solidFill>
                  <a:schemeClr val="bg1"/>
                </a:solidFill>
                <a:latin typeface="Obviously Blck" pitchFamily="82" charset="77"/>
                <a:ea typeface="+mj-ea"/>
                <a:cs typeface="+mj-cs"/>
              </a:rPr>
              <a:t>Drug policy solutions </a:t>
            </a:r>
            <a:endParaRPr sz="6000" kern="1200" dirty="0">
              <a:solidFill>
                <a:schemeClr val="bg1"/>
              </a:solidFill>
              <a:latin typeface="Obviously Blck" pitchFamily="82" charset="77"/>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p:txBody>
          <a:bodyPr/>
          <a:lstStyle/>
          <a:p>
            <a:r>
              <a:rPr lang="en-US" kern="1200" dirty="0">
                <a:latin typeface="Obviously Blck" pitchFamily="82" charset="77"/>
                <a:ea typeface="+mj-ea"/>
                <a:cs typeface="+mj-cs"/>
              </a:rPr>
              <a:t>End criminalization</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 name="Picture 2" descr="A group of people standing in front of a poster&#10;&#10;Description automatically generated">
            <a:extLst>
              <a:ext uri="{FF2B5EF4-FFF2-40B4-BE49-F238E27FC236}">
                <a16:creationId xmlns:a16="http://schemas.microsoft.com/office/drawing/2014/main" id="{FD9DB1E6-5B88-5571-85F7-F52A06DFC65E}"/>
              </a:ext>
            </a:extLst>
          </p:cNvPr>
          <p:cNvPicPr>
            <a:picLocks noChangeAspect="1"/>
          </p:cNvPicPr>
          <p:nvPr/>
        </p:nvPicPr>
        <p:blipFill>
          <a:blip r:embed="rId3"/>
          <a:stretch>
            <a:fillRect/>
          </a:stretch>
        </p:blipFill>
        <p:spPr>
          <a:xfrm>
            <a:off x="1775560" y="1534783"/>
            <a:ext cx="9019440" cy="3788434"/>
          </a:xfrm>
          <a:prstGeom prst="rect">
            <a:avLst/>
          </a:prstGeom>
        </p:spPr>
      </p:pic>
    </p:spTree>
    <p:extLst>
      <p:ext uri="{BB962C8B-B14F-4D97-AF65-F5344CB8AC3E}">
        <p14:creationId xmlns:p14="http://schemas.microsoft.com/office/powerpoint/2010/main" val="125420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p:txBody>
          <a:bodyPr/>
          <a:lstStyle/>
          <a:p>
            <a:r>
              <a:rPr lang="en-US" kern="1200" dirty="0">
                <a:latin typeface="Obviously Blck" pitchFamily="82" charset="77"/>
                <a:ea typeface="+mj-ea"/>
                <a:cs typeface="+mj-cs"/>
              </a:rPr>
              <a:t>Invest in harm reduction</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21506" name="Picture 2" descr="Hands exchange a fentanyl test strip packet. The packaging reads &quot;Test before you ingest.&quot;">
            <a:extLst>
              <a:ext uri="{FF2B5EF4-FFF2-40B4-BE49-F238E27FC236}">
                <a16:creationId xmlns:a16="http://schemas.microsoft.com/office/drawing/2014/main" id="{0D36B71A-795F-F788-CA2F-39DA1A0E5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644900"/>
            <a:ext cx="47498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12E05924-EFF7-3A48-5FBA-1DA769C53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507" y="1089063"/>
            <a:ext cx="4012986" cy="30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EACE83B9-6B50-8603-EAA2-00239FB3E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33805"/>
            <a:ext cx="4433940" cy="30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00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8859-E157-EFCA-6CEC-D5797890F40B}"/>
              </a:ext>
            </a:extLst>
          </p:cNvPr>
          <p:cNvSpPr>
            <a:spLocks noGrp="1"/>
          </p:cNvSpPr>
          <p:nvPr>
            <p:ph type="title"/>
          </p:nvPr>
        </p:nvSpPr>
        <p:spPr/>
        <p:txBody>
          <a:bodyPr/>
          <a:lstStyle/>
          <a:p>
            <a:r>
              <a:rPr lang="en-US" kern="1200" dirty="0">
                <a:latin typeface="Obviously Blck" pitchFamily="82" charset="77"/>
                <a:ea typeface="+mj-ea"/>
                <a:cs typeface="+mj-cs"/>
              </a:rPr>
              <a:t>Great new resource coming: Feb 2023</a:t>
            </a:r>
          </a:p>
        </p:txBody>
      </p:sp>
      <p:sp>
        <p:nvSpPr>
          <p:cNvPr id="4" name="Slide Number Placeholder 3">
            <a:extLst>
              <a:ext uri="{FF2B5EF4-FFF2-40B4-BE49-F238E27FC236}">
                <a16:creationId xmlns:a16="http://schemas.microsoft.com/office/drawing/2014/main" id="{4EABD351-C45D-657C-A459-6D6C5386F0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descr="A poster of a city skyline&#10;&#10;Description automatically generated">
            <a:extLst>
              <a:ext uri="{FF2B5EF4-FFF2-40B4-BE49-F238E27FC236}">
                <a16:creationId xmlns:a16="http://schemas.microsoft.com/office/drawing/2014/main" id="{F83EA998-6D15-BD89-0016-64F0626AC185}"/>
              </a:ext>
            </a:extLst>
          </p:cNvPr>
          <p:cNvPicPr>
            <a:picLocks noChangeAspect="1"/>
          </p:cNvPicPr>
          <p:nvPr/>
        </p:nvPicPr>
        <p:blipFill>
          <a:blip r:embed="rId2"/>
          <a:stretch>
            <a:fillRect/>
          </a:stretch>
        </p:blipFill>
        <p:spPr>
          <a:xfrm>
            <a:off x="4387858" y="1372897"/>
            <a:ext cx="3416283" cy="5093368"/>
          </a:xfrm>
          <a:prstGeom prst="rect">
            <a:avLst/>
          </a:prstGeom>
        </p:spPr>
      </p:pic>
    </p:spTree>
    <p:extLst>
      <p:ext uri="{BB962C8B-B14F-4D97-AF65-F5344CB8AC3E}">
        <p14:creationId xmlns:p14="http://schemas.microsoft.com/office/powerpoint/2010/main" val="4206136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p:txBody>
          <a:bodyPr/>
          <a:lstStyle/>
          <a:p>
            <a:r>
              <a:rPr lang="en-US" kern="1200" dirty="0">
                <a:latin typeface="Obviously Blck" pitchFamily="82" charset="77"/>
                <a:ea typeface="+mj-ea"/>
                <a:cs typeface="+mj-cs"/>
              </a:rPr>
              <a:t>Create a safer supply</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22530" name="Picture 2" descr="All Drug Legal Regulation and Safer Supply- Drug Policy Alliance">
            <a:extLst>
              <a:ext uri="{FF2B5EF4-FFF2-40B4-BE49-F238E27FC236}">
                <a16:creationId xmlns:a16="http://schemas.microsoft.com/office/drawing/2014/main" id="{0ED1977C-C99D-875E-DB99-F3F5F6CB4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166" y="1669034"/>
            <a:ext cx="6248400" cy="351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59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e5a0883c25_0_642"/>
          <p:cNvSpPr txBox="1">
            <a:spLocks noGrp="1"/>
          </p:cNvSpPr>
          <p:nvPr>
            <p:ph type="title"/>
          </p:nvPr>
        </p:nvSpPr>
        <p:spPr>
          <a:xfrm>
            <a:off x="831850" y="2101485"/>
            <a:ext cx="10515600" cy="285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kern="1200" dirty="0">
                <a:solidFill>
                  <a:schemeClr val="bg1"/>
                </a:solidFill>
                <a:latin typeface="Obviously Blck" pitchFamily="82" charset="77"/>
                <a:ea typeface="+mj-ea"/>
                <a:cs typeface="+mj-cs"/>
              </a:rPr>
              <a:t>Doing drug policy differently</a:t>
            </a:r>
            <a:endParaRPr sz="6000" kern="1200" dirty="0">
              <a:solidFill>
                <a:schemeClr val="bg1"/>
              </a:solidFill>
              <a:latin typeface="Obviously Blck" pitchFamily="82" charset="77"/>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25"/>
          <p:cNvSpPr txBox="1">
            <a:spLocks noGrp="1"/>
          </p:cNvSpPr>
          <p:nvPr>
            <p:ph type="title"/>
          </p:nvPr>
        </p:nvSpPr>
        <p:spPr>
          <a:xfrm>
            <a:off x="831850" y="2101485"/>
            <a:ext cx="10515600" cy="2852737"/>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lt1"/>
              </a:buClr>
              <a:buSzPts val="9000"/>
              <a:buFont typeface="Arial"/>
              <a:buNone/>
            </a:pPr>
            <a:r>
              <a:rPr lang="en-US" sz="6000" kern="1200" dirty="0">
                <a:solidFill>
                  <a:schemeClr val="bg1"/>
                </a:solidFill>
                <a:latin typeface="Obviously Blck" pitchFamily="82" charset="77"/>
                <a:ea typeface="+mj-ea"/>
                <a:cs typeface="+mj-cs"/>
              </a:rPr>
              <a:t>Call to action</a:t>
            </a:r>
            <a:endParaRPr sz="6000" kern="1200" dirty="0">
              <a:solidFill>
                <a:schemeClr val="bg1"/>
              </a:solidFill>
              <a:latin typeface="Obviously Blck" pitchFamily="82" charset="77"/>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26"/>
          <p:cNvPicPr preferRelativeResize="0"/>
          <p:nvPr/>
        </p:nvPicPr>
        <p:blipFill rotWithShape="1">
          <a:blip r:embed="rId3">
            <a:alphaModFix/>
          </a:blip>
          <a:srcRect/>
          <a:stretch/>
        </p:blipFill>
        <p:spPr>
          <a:xfrm>
            <a:off x="357432" y="963018"/>
            <a:ext cx="215385" cy="201184"/>
          </a:xfrm>
          <a:prstGeom prst="rect">
            <a:avLst/>
          </a:prstGeom>
          <a:noFill/>
          <a:ln>
            <a:noFill/>
          </a:ln>
        </p:spPr>
      </p:pic>
      <p:pic>
        <p:nvPicPr>
          <p:cNvPr id="666" name="Google Shape;666;p26"/>
          <p:cNvPicPr preferRelativeResize="0"/>
          <p:nvPr/>
        </p:nvPicPr>
        <p:blipFill rotWithShape="1">
          <a:blip r:embed="rId3">
            <a:alphaModFix/>
          </a:blip>
          <a:srcRect/>
          <a:stretch/>
        </p:blipFill>
        <p:spPr>
          <a:xfrm>
            <a:off x="356887" y="1715971"/>
            <a:ext cx="215385" cy="201184"/>
          </a:xfrm>
          <a:prstGeom prst="rect">
            <a:avLst/>
          </a:prstGeom>
          <a:noFill/>
          <a:ln>
            <a:noFill/>
          </a:ln>
        </p:spPr>
      </p:pic>
      <p:pic>
        <p:nvPicPr>
          <p:cNvPr id="667" name="Google Shape;667;p26"/>
          <p:cNvPicPr preferRelativeResize="0"/>
          <p:nvPr/>
        </p:nvPicPr>
        <p:blipFill rotWithShape="1">
          <a:blip r:embed="rId3">
            <a:alphaModFix/>
          </a:blip>
          <a:srcRect/>
          <a:stretch/>
        </p:blipFill>
        <p:spPr>
          <a:xfrm>
            <a:off x="356887" y="2468924"/>
            <a:ext cx="215385" cy="201184"/>
          </a:xfrm>
          <a:prstGeom prst="rect">
            <a:avLst/>
          </a:prstGeom>
          <a:noFill/>
          <a:ln>
            <a:noFill/>
          </a:ln>
        </p:spPr>
      </p:pic>
      <p:sp>
        <p:nvSpPr>
          <p:cNvPr id="668" name="Google Shape;668;p26"/>
          <p:cNvSpPr txBox="1"/>
          <p:nvPr/>
        </p:nvSpPr>
        <p:spPr>
          <a:xfrm>
            <a:off x="633167" y="703827"/>
            <a:ext cx="6339017" cy="460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5443A"/>
              </a:buClr>
              <a:buSzPts val="3600"/>
              <a:buFont typeface="Arial"/>
              <a:buNone/>
            </a:pPr>
            <a:r>
              <a:rPr lang="en-US" sz="3600" b="0" i="0">
                <a:solidFill>
                  <a:srgbClr val="15443A"/>
                </a:solidFill>
                <a:latin typeface="Arial"/>
                <a:ea typeface="Arial"/>
                <a:cs typeface="Arial"/>
                <a:sym typeface="Arial"/>
              </a:rPr>
              <a:t>Individual level</a:t>
            </a:r>
            <a:endParaRPr/>
          </a:p>
        </p:txBody>
      </p:sp>
      <p:sp>
        <p:nvSpPr>
          <p:cNvPr id="669" name="Google Shape;669;p26"/>
          <p:cNvSpPr txBox="1"/>
          <p:nvPr/>
        </p:nvSpPr>
        <p:spPr>
          <a:xfrm>
            <a:off x="633165" y="2238736"/>
            <a:ext cx="6339017" cy="460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5443A"/>
              </a:buClr>
              <a:buSzPts val="3600"/>
              <a:buFont typeface="Arial"/>
              <a:buNone/>
            </a:pPr>
            <a:r>
              <a:rPr lang="en-US" sz="3600" b="0" i="0">
                <a:solidFill>
                  <a:srgbClr val="15443A"/>
                </a:solidFill>
                <a:latin typeface="Arial"/>
                <a:ea typeface="Arial"/>
                <a:cs typeface="Arial"/>
                <a:sym typeface="Arial"/>
              </a:rPr>
              <a:t>Policy level</a:t>
            </a:r>
            <a:endParaRPr/>
          </a:p>
        </p:txBody>
      </p:sp>
      <p:sp>
        <p:nvSpPr>
          <p:cNvPr id="670" name="Google Shape;670;p26"/>
          <p:cNvSpPr txBox="1"/>
          <p:nvPr/>
        </p:nvSpPr>
        <p:spPr>
          <a:xfrm>
            <a:off x="633166" y="1456780"/>
            <a:ext cx="6339017" cy="460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5443A"/>
              </a:buClr>
              <a:buSzPts val="3600"/>
              <a:buFont typeface="Arial"/>
              <a:buNone/>
            </a:pPr>
            <a:r>
              <a:rPr lang="en-US" sz="3600" b="0" i="0">
                <a:solidFill>
                  <a:srgbClr val="15443A"/>
                </a:solidFill>
                <a:latin typeface="Arial"/>
                <a:ea typeface="Arial"/>
                <a:cs typeface="Arial"/>
                <a:sym typeface="Arial"/>
              </a:rPr>
              <a:t>Institutional level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FDB7A-117D-98E8-6513-F6779952C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5" name="Picture 4" descr="Art for the People's Sake: Chicago's Black Arts Movement - AAIHS">
            <a:extLst>
              <a:ext uri="{FF2B5EF4-FFF2-40B4-BE49-F238E27FC236}">
                <a16:creationId xmlns:a16="http://schemas.microsoft.com/office/drawing/2014/main" id="{B139943F-1D98-8AD0-7A84-E3344DF7A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187" y="0"/>
            <a:ext cx="789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5E228D-1125-39F0-0D57-A4549A9D01D9}"/>
              </a:ext>
            </a:extLst>
          </p:cNvPr>
          <p:cNvSpPr>
            <a:spLocks noGrp="1"/>
          </p:cNvSpPr>
          <p:nvPr>
            <p:ph type="title"/>
          </p:nvPr>
        </p:nvSpPr>
        <p:spPr>
          <a:xfrm>
            <a:off x="778566" y="365126"/>
            <a:ext cx="3515621" cy="1117686"/>
          </a:xfrm>
        </p:spPr>
        <p:txBody>
          <a:bodyPr/>
          <a:lstStyle/>
          <a:p>
            <a:r>
              <a:rPr lang="en-US" kern="1200" dirty="0">
                <a:latin typeface="Obviously Blck" pitchFamily="82" charset="77"/>
                <a:ea typeface="+mj-ea"/>
                <a:cs typeface="+mj-cs"/>
              </a:rPr>
              <a:t>A world without a drug war? </a:t>
            </a:r>
          </a:p>
        </p:txBody>
      </p:sp>
    </p:spTree>
    <p:extLst>
      <p:ext uri="{BB962C8B-B14F-4D97-AF65-F5344CB8AC3E}">
        <p14:creationId xmlns:p14="http://schemas.microsoft.com/office/powerpoint/2010/main" val="365356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2B165DA8-F354-CFE0-EA2B-F90EE1CCC1E5}"/>
              </a:ext>
            </a:extLst>
          </p:cNvPr>
          <p:cNvSpPr>
            <a:spLocks noGrp="1"/>
          </p:cNvSpPr>
          <p:nvPr>
            <p:ph type="title"/>
          </p:nvPr>
        </p:nvSpPr>
        <p:spPr/>
        <p:txBody>
          <a:bodyPr>
            <a:normAutofit/>
          </a:bodyPr>
          <a:lstStyle/>
          <a:p>
            <a:r>
              <a:rPr lang="en-US" altLang="en-US" sz="4800" kern="1200" dirty="0">
                <a:solidFill>
                  <a:srgbClr val="15443A"/>
                </a:solidFill>
                <a:latin typeface="Obviously Blck" pitchFamily="82" charset="77"/>
                <a:ea typeface="+mj-ea"/>
                <a:cs typeface="+mj-cs"/>
              </a:rPr>
              <a:t>Individualizing social problems</a:t>
            </a:r>
          </a:p>
        </p:txBody>
      </p:sp>
      <p:pic>
        <p:nvPicPr>
          <p:cNvPr id="91138" name="Content Placeholder 5" descr="doctor.jpg">
            <a:extLst>
              <a:ext uri="{FF2B5EF4-FFF2-40B4-BE49-F238E27FC236}">
                <a16:creationId xmlns:a16="http://schemas.microsoft.com/office/drawing/2014/main" id="{CD5A71CB-AF77-45F1-EE00-A129CC180FA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1524000" y="2035175"/>
            <a:ext cx="5334000" cy="2933700"/>
          </a:xfrm>
        </p:spPr>
      </p:pic>
      <p:pic>
        <p:nvPicPr>
          <p:cNvPr id="91139" name="Picture 6" descr="PoliceOfficer.jpg">
            <a:extLst>
              <a:ext uri="{FF2B5EF4-FFF2-40B4-BE49-F238E27FC236}">
                <a16:creationId xmlns:a16="http://schemas.microsoft.com/office/drawing/2014/main" id="{D6CC3AA9-393E-F6B5-B7BF-F387D3739B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26" y="1676401"/>
            <a:ext cx="314642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6DFC-DDCA-4705-AC0A-F46EEC8BE27D}"/>
              </a:ext>
            </a:extLst>
          </p:cNvPr>
          <p:cNvSpPr>
            <a:spLocks noGrp="1"/>
          </p:cNvSpPr>
          <p:nvPr>
            <p:ph type="title"/>
          </p:nvPr>
        </p:nvSpPr>
        <p:spPr/>
        <p:txBody>
          <a:bodyPr/>
          <a:lstStyle/>
          <a:p>
            <a:r>
              <a:rPr lang="en-US" kern="1200" dirty="0">
                <a:latin typeface="Obviously Blck" pitchFamily="82" charset="77"/>
                <a:ea typeface="+mj-ea"/>
                <a:cs typeface="+mj-cs"/>
              </a:rPr>
              <a:t>Read the book!</a:t>
            </a:r>
          </a:p>
        </p:txBody>
      </p:sp>
      <p:sp>
        <p:nvSpPr>
          <p:cNvPr id="4" name="Slide Number Placeholder 3">
            <a:extLst>
              <a:ext uri="{FF2B5EF4-FFF2-40B4-BE49-F238E27FC236}">
                <a16:creationId xmlns:a16="http://schemas.microsoft.com/office/drawing/2014/main" id="{B4ABD507-1513-871E-60F1-45A3838CFB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6" name="Picture 5" descr="A qr code on a white background&#10;&#10;Description automatically generated">
            <a:extLst>
              <a:ext uri="{FF2B5EF4-FFF2-40B4-BE49-F238E27FC236}">
                <a16:creationId xmlns:a16="http://schemas.microsoft.com/office/drawing/2014/main" id="{AD5A742D-9F46-A559-686B-A7D2AC1CF9EC}"/>
              </a:ext>
            </a:extLst>
          </p:cNvPr>
          <p:cNvPicPr>
            <a:picLocks noChangeAspect="1"/>
          </p:cNvPicPr>
          <p:nvPr/>
        </p:nvPicPr>
        <p:blipFill>
          <a:blip r:embed="rId3"/>
          <a:stretch>
            <a:fillRect/>
          </a:stretch>
        </p:blipFill>
        <p:spPr>
          <a:xfrm>
            <a:off x="1889384" y="1369128"/>
            <a:ext cx="3175000" cy="3175000"/>
          </a:xfrm>
          <a:prstGeom prst="rect">
            <a:avLst/>
          </a:prstGeom>
        </p:spPr>
      </p:pic>
      <p:pic>
        <p:nvPicPr>
          <p:cNvPr id="7" name="Picture 6" descr="A book cover with a bottle of pills&#10;&#10;Description automatically generated">
            <a:extLst>
              <a:ext uri="{FF2B5EF4-FFF2-40B4-BE49-F238E27FC236}">
                <a16:creationId xmlns:a16="http://schemas.microsoft.com/office/drawing/2014/main" id="{A95992E2-FB60-90E6-C72D-D8AA2F2B57FD}"/>
              </a:ext>
            </a:extLst>
          </p:cNvPr>
          <p:cNvPicPr>
            <a:picLocks noChangeAspect="1"/>
          </p:cNvPicPr>
          <p:nvPr/>
        </p:nvPicPr>
        <p:blipFill>
          <a:blip r:embed="rId4"/>
          <a:stretch>
            <a:fillRect/>
          </a:stretch>
        </p:blipFill>
        <p:spPr>
          <a:xfrm>
            <a:off x="7614684" y="-7974"/>
            <a:ext cx="4577316" cy="6865974"/>
          </a:xfrm>
          <a:prstGeom prst="rect">
            <a:avLst/>
          </a:prstGeom>
        </p:spPr>
      </p:pic>
      <p:sp>
        <p:nvSpPr>
          <p:cNvPr id="3" name="TextBox 2">
            <a:extLst>
              <a:ext uri="{FF2B5EF4-FFF2-40B4-BE49-F238E27FC236}">
                <a16:creationId xmlns:a16="http://schemas.microsoft.com/office/drawing/2014/main" id="{35A8E70C-AA5C-0411-7C72-1F39400762F1}"/>
              </a:ext>
            </a:extLst>
          </p:cNvPr>
          <p:cNvSpPr txBox="1"/>
          <p:nvPr/>
        </p:nvSpPr>
        <p:spPr>
          <a:xfrm>
            <a:off x="1889384" y="5073373"/>
            <a:ext cx="3175000" cy="830997"/>
          </a:xfrm>
          <a:prstGeom prst="rect">
            <a:avLst/>
          </a:prstGeom>
          <a:noFill/>
        </p:spPr>
        <p:txBody>
          <a:bodyPr wrap="square" rtlCol="0">
            <a:spAutoFit/>
          </a:bodyPr>
          <a:lstStyle/>
          <a:p>
            <a:pPr algn="ctr"/>
            <a:r>
              <a:rPr lang="en-US" sz="2400" dirty="0">
                <a:solidFill>
                  <a:schemeClr val="bg1"/>
                </a:solidFill>
              </a:rPr>
              <a:t>Discount code: </a:t>
            </a:r>
            <a:r>
              <a:rPr lang="en-US" sz="2400" b="1" dirty="0">
                <a:solidFill>
                  <a:schemeClr val="bg1"/>
                </a:solidFill>
              </a:rPr>
              <a:t>UCPSAVE30</a:t>
            </a:r>
          </a:p>
        </p:txBody>
      </p:sp>
    </p:spTree>
    <p:extLst>
      <p:ext uri="{BB962C8B-B14F-4D97-AF65-F5344CB8AC3E}">
        <p14:creationId xmlns:p14="http://schemas.microsoft.com/office/powerpoint/2010/main" val="3557901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e5a0883c25_0_627"/>
          <p:cNvSpPr txBox="1">
            <a:spLocks noGrp="1"/>
          </p:cNvSpPr>
          <p:nvPr>
            <p:ph type="title"/>
          </p:nvPr>
        </p:nvSpPr>
        <p:spPr>
          <a:xfrm>
            <a:off x="831850" y="2101485"/>
            <a:ext cx="10515600" cy="285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kern="1200" dirty="0">
                <a:solidFill>
                  <a:schemeClr val="bg1"/>
                </a:solidFill>
                <a:latin typeface="Obviously Blck" pitchFamily="82" charset="77"/>
                <a:ea typeface="+mj-ea"/>
                <a:cs typeface="+mj-cs"/>
              </a:rPr>
              <a:t>DISCUSSION</a:t>
            </a:r>
            <a:endParaRPr kern="1200" dirty="0">
              <a:solidFill>
                <a:schemeClr val="bg1"/>
              </a:solidFill>
              <a:latin typeface="Obviously Blck" pitchFamily="82" charset="77"/>
              <a:ea typeface="+mj-ea"/>
              <a:cs typeface="+mj-cs"/>
            </a:endParaRPr>
          </a:p>
        </p:txBody>
      </p:sp>
    </p:spTree>
    <p:extLst>
      <p:ext uri="{BB962C8B-B14F-4D97-AF65-F5344CB8AC3E}">
        <p14:creationId xmlns:p14="http://schemas.microsoft.com/office/powerpoint/2010/main" val="176263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
            <a:extLst>
              <a:ext uri="{FF2B5EF4-FFF2-40B4-BE49-F238E27FC236}">
                <a16:creationId xmlns:a16="http://schemas.microsoft.com/office/drawing/2014/main" id="{588A1C72-C18E-6D70-19A6-CD3848E6B136}"/>
              </a:ext>
            </a:extLst>
          </p:cNvPr>
          <p:cNvPicPr>
            <a:picLocks noChangeAspect="1"/>
          </p:cNvPicPr>
          <p:nvPr/>
        </p:nvPicPr>
        <p:blipFill>
          <a:blip r:embed="rId3"/>
          <a:stretch>
            <a:fillRect/>
          </a:stretch>
        </p:blipFill>
        <p:spPr>
          <a:xfrm>
            <a:off x="2778760" y="2803361"/>
            <a:ext cx="6634479" cy="4054639"/>
          </a:xfrm>
          <a:prstGeom prst="rect">
            <a:avLst/>
          </a:prstGeom>
        </p:spPr>
      </p:pic>
      <p:sp>
        <p:nvSpPr>
          <p:cNvPr id="2" name="Google Shape;255;g1e5a0883c25_0_627">
            <a:extLst>
              <a:ext uri="{FF2B5EF4-FFF2-40B4-BE49-F238E27FC236}">
                <a16:creationId xmlns:a16="http://schemas.microsoft.com/office/drawing/2014/main" id="{D9B5157C-7C02-92DF-F1CC-65FD93B64720}"/>
              </a:ext>
            </a:extLst>
          </p:cNvPr>
          <p:cNvSpPr txBox="1">
            <a:spLocks noGrp="1"/>
          </p:cNvSpPr>
          <p:nvPr>
            <p:ph type="title"/>
          </p:nvPr>
        </p:nvSpPr>
        <p:spPr>
          <a:xfrm>
            <a:off x="838199" y="373100"/>
            <a:ext cx="10515600" cy="285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kern="1200" dirty="0">
                <a:solidFill>
                  <a:schemeClr val="bg1"/>
                </a:solidFill>
                <a:latin typeface="Obviously Blck" pitchFamily="82" charset="77"/>
                <a:ea typeface="+mj-ea"/>
                <a:cs typeface="+mj-cs"/>
              </a:rPr>
              <a:t>THANK YOU!</a:t>
            </a:r>
            <a:endParaRPr kern="1200" dirty="0">
              <a:solidFill>
                <a:schemeClr val="bg1"/>
              </a:solidFill>
              <a:latin typeface="Obviously Blck" pitchFamily="82" charset="77"/>
              <a:ea typeface="+mj-ea"/>
              <a:cs typeface="+mj-cs"/>
            </a:endParaRPr>
          </a:p>
        </p:txBody>
      </p:sp>
    </p:spTree>
    <p:extLst>
      <p:ext uri="{BB962C8B-B14F-4D97-AF65-F5344CB8AC3E}">
        <p14:creationId xmlns:p14="http://schemas.microsoft.com/office/powerpoint/2010/main" val="51284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FFB0-588B-C032-BB51-5549818CCDC3}"/>
              </a:ext>
            </a:extLst>
          </p:cNvPr>
          <p:cNvSpPr>
            <a:spLocks noGrp="1"/>
          </p:cNvSpPr>
          <p:nvPr>
            <p:ph type="title"/>
          </p:nvPr>
        </p:nvSpPr>
        <p:spPr/>
        <p:txBody>
          <a:bodyPr/>
          <a:lstStyle/>
          <a:p>
            <a:r>
              <a:rPr lang="en-US" kern="1200" dirty="0">
                <a:latin typeface="Obviously Blck" pitchFamily="82" charset="77"/>
                <a:ea typeface="+mj-ea"/>
                <a:cs typeface="+mj-cs"/>
              </a:rPr>
              <a:t>Addiction as biosocial</a:t>
            </a:r>
          </a:p>
        </p:txBody>
      </p:sp>
      <p:sp>
        <p:nvSpPr>
          <p:cNvPr id="4" name="Slide Number Placeholder 3">
            <a:extLst>
              <a:ext uri="{FF2B5EF4-FFF2-40B4-BE49-F238E27FC236}">
                <a16:creationId xmlns:a16="http://schemas.microsoft.com/office/drawing/2014/main" id="{8E483E72-97F8-18BF-DEA8-14E99E36CF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1026" name="Picture 2" descr="What Is Neuroplasticity? A Psychologist Explains [+14 Tools]">
            <a:extLst>
              <a:ext uri="{FF2B5EF4-FFF2-40B4-BE49-F238E27FC236}">
                <a16:creationId xmlns:a16="http://schemas.microsoft.com/office/drawing/2014/main" id="{93D8E12C-6311-2712-2598-47F017D41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11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a:xfrm>
            <a:off x="838200" y="219032"/>
            <a:ext cx="10515600" cy="1117686"/>
          </a:xfrm>
          <a:noFill/>
          <a:ln>
            <a:noFill/>
          </a:ln>
        </p:spPr>
        <p:txBody>
          <a:bodyPr spcFirstLastPara="1" wrap="square" lIns="91425" tIns="45700" rIns="91425" bIns="45700" anchor="t" anchorCtr="0">
            <a:noAutofit/>
          </a:bodyPr>
          <a:lstStyle/>
          <a:p>
            <a:r>
              <a:rPr lang="en-US" kern="1200" dirty="0">
                <a:latin typeface="Obviously Blck" pitchFamily="82" charset="77"/>
                <a:ea typeface="+mj-ea"/>
                <a:cs typeface="+mj-cs"/>
              </a:rPr>
              <a:t>End racial capitalism?</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2054" name="Picture 6" descr="Jacob Lawrence, Confrontation at the Bridge">
            <a:extLst>
              <a:ext uri="{FF2B5EF4-FFF2-40B4-BE49-F238E27FC236}">
                <a16:creationId xmlns:a16="http://schemas.microsoft.com/office/drawing/2014/main" id="{D0EC4D12-2907-FD50-DF53-30451DD52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852" y="1336718"/>
            <a:ext cx="63500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5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e5a0883c25_0_637"/>
          <p:cNvSpPr txBox="1">
            <a:spLocks noGrp="1"/>
          </p:cNvSpPr>
          <p:nvPr>
            <p:ph type="title"/>
          </p:nvPr>
        </p:nvSpPr>
        <p:spPr>
          <a:xfrm>
            <a:off x="831850" y="2101485"/>
            <a:ext cx="10515600" cy="285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kern="1200" dirty="0">
                <a:solidFill>
                  <a:schemeClr val="bg1"/>
                </a:solidFill>
                <a:latin typeface="Obviously Blck" pitchFamily="82" charset="77"/>
                <a:ea typeface="+mj-ea"/>
                <a:cs typeface="+mj-cs"/>
              </a:rPr>
              <a:t>Structural Solutions</a:t>
            </a:r>
            <a:endParaRPr sz="6000" kern="1200" dirty="0">
              <a:solidFill>
                <a:schemeClr val="bg1"/>
              </a:solidFill>
              <a:latin typeface="Obviously Blck" pitchFamily="82" charset="77"/>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a:xfrm>
            <a:off x="838200" y="219032"/>
            <a:ext cx="10515600" cy="1117686"/>
          </a:xfrm>
          <a:noFill/>
          <a:ln>
            <a:noFill/>
          </a:ln>
        </p:spPr>
        <p:txBody>
          <a:bodyPr spcFirstLastPara="1" wrap="square" lIns="91425" tIns="45700" rIns="91425" bIns="45700" anchor="t" anchorCtr="0">
            <a:noAutofit/>
          </a:bodyPr>
          <a:lstStyle/>
          <a:p>
            <a:r>
              <a:rPr lang="en-US" kern="1200" dirty="0">
                <a:latin typeface="Obviously Blck" pitchFamily="82" charset="77"/>
                <a:ea typeface="+mj-ea"/>
                <a:cs typeface="+mj-cs"/>
              </a:rPr>
              <a:t>Universal healthcare</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5122" name="Picture 2" descr="Opinion | Universal Health Care Might Cost You Less Than You Think - The  New York Times">
            <a:extLst>
              <a:ext uri="{FF2B5EF4-FFF2-40B4-BE49-F238E27FC236}">
                <a16:creationId xmlns:a16="http://schemas.microsoft.com/office/drawing/2014/main" id="{654CE424-A2F8-53FA-8F76-EE7C1787A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627" y="1013279"/>
            <a:ext cx="9130746" cy="513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401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a:xfrm>
            <a:off x="838200" y="219032"/>
            <a:ext cx="10515600" cy="1117686"/>
          </a:xfrm>
          <a:noFill/>
          <a:ln>
            <a:noFill/>
          </a:ln>
        </p:spPr>
        <p:txBody>
          <a:bodyPr spcFirstLastPara="1" wrap="square" lIns="91425" tIns="45700" rIns="91425" bIns="45700" anchor="t" anchorCtr="0">
            <a:noAutofit/>
          </a:bodyPr>
          <a:lstStyle/>
          <a:p>
            <a:r>
              <a:rPr lang="en-US" kern="1200" dirty="0">
                <a:latin typeface="Obviously Blck" pitchFamily="82" charset="77"/>
                <a:ea typeface="+mj-ea"/>
                <a:cs typeface="+mj-cs"/>
              </a:rPr>
              <a:t>Research on social structures and processes</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6146" name="Picture 2" descr="“Einstein's Faithful Servant” by Leah Guzman">
            <a:extLst>
              <a:ext uri="{FF2B5EF4-FFF2-40B4-BE49-F238E27FC236}">
                <a16:creationId xmlns:a16="http://schemas.microsoft.com/office/drawing/2014/main" id="{94B0DD1D-B8F2-C24C-57B2-BFE166DAA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750" y="1600808"/>
            <a:ext cx="4466499" cy="449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9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a:xfrm>
            <a:off x="838200" y="219032"/>
            <a:ext cx="10515600" cy="1117686"/>
          </a:xfrm>
          <a:noFill/>
          <a:ln>
            <a:noFill/>
          </a:ln>
        </p:spPr>
        <p:txBody>
          <a:bodyPr spcFirstLastPara="1" wrap="square" lIns="91425" tIns="45700" rIns="91425" bIns="45700" anchor="t" anchorCtr="0">
            <a:noAutofit/>
          </a:bodyPr>
          <a:lstStyle/>
          <a:p>
            <a:r>
              <a:rPr lang="en-US" kern="1200" dirty="0">
                <a:latin typeface="Obviously Blck" pitchFamily="82" charset="77"/>
                <a:ea typeface="+mj-ea"/>
                <a:cs typeface="+mj-cs"/>
              </a:rPr>
              <a:t>Better regulation &amp; fewer conflicts of interest</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7170" name="Picture 2" descr="Tarbell.org">
            <a:extLst>
              <a:ext uri="{FF2B5EF4-FFF2-40B4-BE49-F238E27FC236}">
                <a16:creationId xmlns:a16="http://schemas.microsoft.com/office/drawing/2014/main" id="{51E75C12-999E-4FF8-B953-58C86B505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049" y="2126974"/>
            <a:ext cx="7837951" cy="473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93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4ED-DDB8-6353-CC75-EE85F449DEFD}"/>
              </a:ext>
            </a:extLst>
          </p:cNvPr>
          <p:cNvSpPr>
            <a:spLocks noGrp="1"/>
          </p:cNvSpPr>
          <p:nvPr>
            <p:ph type="title"/>
          </p:nvPr>
        </p:nvSpPr>
        <p:spPr>
          <a:xfrm>
            <a:off x="838200" y="219032"/>
            <a:ext cx="10515600" cy="1117686"/>
          </a:xfrm>
          <a:noFill/>
          <a:ln>
            <a:noFill/>
          </a:ln>
        </p:spPr>
        <p:txBody>
          <a:bodyPr spcFirstLastPara="1" wrap="square" lIns="91425" tIns="45700" rIns="91425" bIns="45700" anchor="t" anchorCtr="0">
            <a:noAutofit/>
          </a:bodyPr>
          <a:lstStyle/>
          <a:p>
            <a:r>
              <a:rPr lang="en-US" kern="1200" dirty="0">
                <a:latin typeface="Obviously Blck" pitchFamily="82" charset="77"/>
                <a:ea typeface="+mj-ea"/>
                <a:cs typeface="+mj-cs"/>
              </a:rPr>
              <a:t>Racial justice initiatives</a:t>
            </a:r>
          </a:p>
        </p:txBody>
      </p:sp>
      <p:sp>
        <p:nvSpPr>
          <p:cNvPr id="4" name="Slide Number Placeholder 3">
            <a:extLst>
              <a:ext uri="{FF2B5EF4-FFF2-40B4-BE49-F238E27FC236}">
                <a16:creationId xmlns:a16="http://schemas.microsoft.com/office/drawing/2014/main" id="{9DAD89C0-0616-77CE-A5FC-35C90AB394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9218" name="Picture 2" descr="A Black woman, wearing a brightly-colored fabric face mask, stands outside of the Minnesota capital building holding protest signs that read &quot;Economic justice&quot; and &quot;reparations now!&quot; She is surrounded by Black men holding video equipment and participating in the protest.">
            <a:extLst>
              <a:ext uri="{FF2B5EF4-FFF2-40B4-BE49-F238E27FC236}">
                <a16:creationId xmlns:a16="http://schemas.microsoft.com/office/drawing/2014/main" id="{A301E2B7-7C07-0AC4-5BE3-4B905DC9D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774"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7354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39357</TotalTime>
  <Words>2486</Words>
  <Application>Microsoft Macintosh PowerPoint</Application>
  <PresentationFormat>Widescreen</PresentationFormat>
  <Paragraphs>163</Paragraphs>
  <Slides>22</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Obviously Blck</vt:lpstr>
      <vt:lpstr>inherit</vt:lpstr>
      <vt:lpstr>SabonLTPro</vt:lpstr>
      <vt:lpstr>Calibri</vt:lpstr>
      <vt:lpstr>Open Sans</vt:lpstr>
      <vt:lpstr>Noto Sans Symbols</vt:lpstr>
      <vt:lpstr>Raleway</vt:lpstr>
      <vt:lpstr>Arial</vt:lpstr>
      <vt:lpstr>Gill Sans</vt:lpstr>
      <vt:lpstr>Times New Roman</vt:lpstr>
      <vt:lpstr>Office Theme</vt:lpstr>
      <vt:lpstr>Moving towards biopsychosocial justice</vt:lpstr>
      <vt:lpstr>Individualizing social problems</vt:lpstr>
      <vt:lpstr>Addiction as biosocial</vt:lpstr>
      <vt:lpstr>End racial capitalism?</vt:lpstr>
      <vt:lpstr>Structural Solutions</vt:lpstr>
      <vt:lpstr>Universal healthcare</vt:lpstr>
      <vt:lpstr>Research on social structures and processes</vt:lpstr>
      <vt:lpstr>Better regulation &amp; fewer conflicts of interest</vt:lpstr>
      <vt:lpstr>Racial justice initiatives</vt:lpstr>
      <vt:lpstr>Structural competency</vt:lpstr>
      <vt:lpstr>Drug policy solutions </vt:lpstr>
      <vt:lpstr>End criminalization</vt:lpstr>
      <vt:lpstr>Invest in harm reduction</vt:lpstr>
      <vt:lpstr>Great new resource coming: Feb 2023</vt:lpstr>
      <vt:lpstr>Create a safer supply</vt:lpstr>
      <vt:lpstr>Doing drug policy differently</vt:lpstr>
      <vt:lpstr>Call to action</vt:lpstr>
      <vt:lpstr>PowerPoint Presentation</vt:lpstr>
      <vt:lpstr>A world without a drug war? </vt:lpstr>
      <vt:lpstr>Read the book!</vt:lpstr>
      <vt:lpstr>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Trying to make sense of drug policy</dc:title>
  <dc:creator>Dustin Maciag</dc:creator>
  <cp:lastModifiedBy>Jules Netherland</cp:lastModifiedBy>
  <cp:revision>10</cp:revision>
  <cp:lastPrinted>2023-10-25T20:41:07Z</cp:lastPrinted>
  <dcterms:created xsi:type="dcterms:W3CDTF">2023-01-17T21:50:57Z</dcterms:created>
  <dcterms:modified xsi:type="dcterms:W3CDTF">2023-11-01T14:14:22Z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0x010100FFEA4BCAD4A3DC48B3DD2D35A3313028</vt:lpwstr>
  </property>
  <property fmtid="{D5CDD505-2E9C-101B-9397-08002B2CF9AE}" pid="3" name="MediaServiceImageTags">
    <vt:lpwstr/>
  </property>
</Properties>
</file>