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77" r:id="rId5"/>
    <p:sldId id="279" r:id="rId6"/>
    <p:sldId id="261" r:id="rId7"/>
    <p:sldId id="265" r:id="rId8"/>
    <p:sldId id="266" r:id="rId9"/>
    <p:sldId id="278" r:id="rId10"/>
    <p:sldId id="267" r:id="rId11"/>
    <p:sldId id="269" r:id="rId12"/>
    <p:sldId id="270" r:id="rId13"/>
    <p:sldId id="272" r:id="rId14"/>
    <p:sldId id="280" r:id="rId15"/>
    <p:sldId id="273" r:id="rId16"/>
    <p:sldId id="275" r:id="rId17"/>
    <p:sldId id="276" r:id="rId18"/>
    <p:sldId id="262" r:id="rId19"/>
    <p:sldId id="271"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535" autoAdjust="0"/>
  </p:normalViewPr>
  <p:slideViewPr>
    <p:cSldViewPr snapToGrid="0">
      <p:cViewPr varScale="1">
        <p:scale>
          <a:sx n="67" d="100"/>
          <a:sy n="67" d="100"/>
        </p:scale>
        <p:origin x="1296" y="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32076-D51D-450C-B50E-946251BF8D2A}"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E5A62FCE-7A88-4F27-8C0F-EDF0B8E8608B}">
      <dgm:prSet/>
      <dgm:spPr/>
      <dgm:t>
        <a:bodyPr/>
        <a:lstStyle/>
        <a:p>
          <a:pPr>
            <a:lnSpc>
              <a:spcPct val="100000"/>
            </a:lnSpc>
          </a:pPr>
          <a:r>
            <a:rPr lang="en-US" dirty="0"/>
            <a:t>Offer a novel HIV prevention option to patients at high risk of infection</a:t>
          </a:r>
        </a:p>
      </dgm:t>
    </dgm:pt>
    <dgm:pt modelId="{312B95DD-B12B-420E-84F2-05FCC1FE907D}" type="parTrans" cxnId="{826E4E93-F537-4671-95F3-8A77BCBF53B4}">
      <dgm:prSet/>
      <dgm:spPr/>
      <dgm:t>
        <a:bodyPr/>
        <a:lstStyle/>
        <a:p>
          <a:endParaRPr lang="en-US"/>
        </a:p>
      </dgm:t>
    </dgm:pt>
    <dgm:pt modelId="{C83C2775-A881-4816-9050-0C879803EE7B}" type="sibTrans" cxnId="{826E4E93-F537-4671-95F3-8A77BCBF53B4}">
      <dgm:prSet/>
      <dgm:spPr/>
      <dgm:t>
        <a:bodyPr/>
        <a:lstStyle/>
        <a:p>
          <a:endParaRPr lang="en-US"/>
        </a:p>
      </dgm:t>
    </dgm:pt>
    <dgm:pt modelId="{35C50AAF-0E12-410E-AE8F-58BE6609F914}">
      <dgm:prSet/>
      <dgm:spPr/>
      <dgm:t>
        <a:bodyPr/>
        <a:lstStyle/>
        <a:p>
          <a:pPr>
            <a:lnSpc>
              <a:spcPct val="100000"/>
            </a:lnSpc>
          </a:pPr>
          <a:r>
            <a:rPr lang="en-US" dirty="0"/>
            <a:t>Assess the feasibility of administering </a:t>
          </a:r>
          <a:r>
            <a:rPr lang="en-US" dirty="0">
              <a:ea typeface="Malgun Gothic" panose="020B0503020000020004" pitchFamily="34" charset="-127"/>
              <a:cs typeface="Times New Roman" panose="02020603050405020304" pitchFamily="18" charset="0"/>
            </a:rPr>
            <a:t>CAB-LA</a:t>
          </a:r>
          <a:r>
            <a:rPr lang="en-US" dirty="0"/>
            <a:t> to patients receiving care at a low-barrier public health clinic serving a high proportion of patients with SUDs and/or experiencing homelessness</a:t>
          </a:r>
        </a:p>
      </dgm:t>
    </dgm:pt>
    <dgm:pt modelId="{9836D36D-78A2-453F-840A-64276ECCFF18}" type="parTrans" cxnId="{3B701D93-7E0A-4E61-95E2-9F07A8C4F2AC}">
      <dgm:prSet/>
      <dgm:spPr/>
      <dgm:t>
        <a:bodyPr/>
        <a:lstStyle/>
        <a:p>
          <a:endParaRPr lang="en-US"/>
        </a:p>
      </dgm:t>
    </dgm:pt>
    <dgm:pt modelId="{F4D60BB0-9AB6-412D-AE8C-2A1F77437DAF}" type="sibTrans" cxnId="{3B701D93-7E0A-4E61-95E2-9F07A8C4F2AC}">
      <dgm:prSet/>
      <dgm:spPr/>
      <dgm:t>
        <a:bodyPr/>
        <a:lstStyle/>
        <a:p>
          <a:endParaRPr lang="en-US"/>
        </a:p>
      </dgm:t>
    </dgm:pt>
    <dgm:pt modelId="{095F713E-ABD0-41CF-A3A0-752C7015987A}" type="pres">
      <dgm:prSet presAssocID="{95932076-D51D-450C-B50E-946251BF8D2A}" presName="root" presStyleCnt="0">
        <dgm:presLayoutVars>
          <dgm:dir/>
          <dgm:resizeHandles val="exact"/>
        </dgm:presLayoutVars>
      </dgm:prSet>
      <dgm:spPr/>
    </dgm:pt>
    <dgm:pt modelId="{3A042E49-DB96-4413-B79B-BE7C3FFEE2EE}" type="pres">
      <dgm:prSet presAssocID="{E5A62FCE-7A88-4F27-8C0F-EDF0B8E8608B}" presName="compNode" presStyleCnt="0"/>
      <dgm:spPr/>
    </dgm:pt>
    <dgm:pt modelId="{BCC8FA52-1290-4AD8-950D-7C72AE6939C5}" type="pres">
      <dgm:prSet presAssocID="{E5A62FCE-7A88-4F27-8C0F-EDF0B8E8608B}" presName="bgRect" presStyleLbl="bgShp" presStyleIdx="0" presStyleCnt="2"/>
      <dgm:spPr/>
    </dgm:pt>
    <dgm:pt modelId="{1AF60447-8901-40A7-BF9A-54670FEB5F77}" type="pres">
      <dgm:prSet presAssocID="{E5A62FCE-7A88-4F27-8C0F-EDF0B8E8608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ulance"/>
        </a:ext>
      </dgm:extLst>
    </dgm:pt>
    <dgm:pt modelId="{2DFF436F-AB8D-441A-8E3E-3AC536EC861E}" type="pres">
      <dgm:prSet presAssocID="{E5A62FCE-7A88-4F27-8C0F-EDF0B8E8608B}" presName="spaceRect" presStyleCnt="0"/>
      <dgm:spPr/>
    </dgm:pt>
    <dgm:pt modelId="{B7D7C5D3-1437-46BC-BC52-9B5B40AB8A4F}" type="pres">
      <dgm:prSet presAssocID="{E5A62FCE-7A88-4F27-8C0F-EDF0B8E8608B}" presName="parTx" presStyleLbl="revTx" presStyleIdx="0" presStyleCnt="2">
        <dgm:presLayoutVars>
          <dgm:chMax val="0"/>
          <dgm:chPref val="0"/>
        </dgm:presLayoutVars>
      </dgm:prSet>
      <dgm:spPr/>
    </dgm:pt>
    <dgm:pt modelId="{A5C2AA60-3B8A-47AD-92C6-F8997E7286A3}" type="pres">
      <dgm:prSet presAssocID="{C83C2775-A881-4816-9050-0C879803EE7B}" presName="sibTrans" presStyleCnt="0"/>
      <dgm:spPr/>
    </dgm:pt>
    <dgm:pt modelId="{A2A51962-1B2A-4E93-B91E-E80769AF9BC8}" type="pres">
      <dgm:prSet presAssocID="{35C50AAF-0E12-410E-AE8F-58BE6609F914}" presName="compNode" presStyleCnt="0"/>
      <dgm:spPr/>
    </dgm:pt>
    <dgm:pt modelId="{B9D5269F-2F3E-49F9-8A1F-ED9D829D5F7D}" type="pres">
      <dgm:prSet presAssocID="{35C50AAF-0E12-410E-AE8F-58BE6609F914}" presName="bgRect" presStyleLbl="bgShp" presStyleIdx="1" presStyleCnt="2"/>
      <dgm:spPr/>
    </dgm:pt>
    <dgm:pt modelId="{65DD82DB-B431-4D33-8431-AA7DDD1CC315}" type="pres">
      <dgm:prSet presAssocID="{35C50AAF-0E12-410E-AE8F-58BE6609F91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mbulance with solid fill"/>
        </a:ext>
      </dgm:extLst>
    </dgm:pt>
    <dgm:pt modelId="{59FFF8BE-6EF4-4B74-8BB1-FF6F4F4FBE48}" type="pres">
      <dgm:prSet presAssocID="{35C50AAF-0E12-410E-AE8F-58BE6609F914}" presName="spaceRect" presStyleCnt="0"/>
      <dgm:spPr/>
    </dgm:pt>
    <dgm:pt modelId="{35203104-34FA-4309-8422-714B4608328A}" type="pres">
      <dgm:prSet presAssocID="{35C50AAF-0E12-410E-AE8F-58BE6609F914}" presName="parTx" presStyleLbl="revTx" presStyleIdx="1" presStyleCnt="2">
        <dgm:presLayoutVars>
          <dgm:chMax val="0"/>
          <dgm:chPref val="0"/>
        </dgm:presLayoutVars>
      </dgm:prSet>
      <dgm:spPr/>
    </dgm:pt>
  </dgm:ptLst>
  <dgm:cxnLst>
    <dgm:cxn modelId="{830E5E3E-2723-4499-8E49-F2ABF409EFF2}" type="presOf" srcId="{95932076-D51D-450C-B50E-946251BF8D2A}" destId="{095F713E-ABD0-41CF-A3A0-752C7015987A}" srcOrd="0" destOrd="0" presId="urn:microsoft.com/office/officeart/2018/2/layout/IconVerticalSolidList"/>
    <dgm:cxn modelId="{0A250B87-F1B5-4054-86CA-EE658F6556A1}" type="presOf" srcId="{35C50AAF-0E12-410E-AE8F-58BE6609F914}" destId="{35203104-34FA-4309-8422-714B4608328A}" srcOrd="0" destOrd="0" presId="urn:microsoft.com/office/officeart/2018/2/layout/IconVerticalSolidList"/>
    <dgm:cxn modelId="{3B701D93-7E0A-4E61-95E2-9F07A8C4F2AC}" srcId="{95932076-D51D-450C-B50E-946251BF8D2A}" destId="{35C50AAF-0E12-410E-AE8F-58BE6609F914}" srcOrd="1" destOrd="0" parTransId="{9836D36D-78A2-453F-840A-64276ECCFF18}" sibTransId="{F4D60BB0-9AB6-412D-AE8C-2A1F77437DAF}"/>
    <dgm:cxn modelId="{826E4E93-F537-4671-95F3-8A77BCBF53B4}" srcId="{95932076-D51D-450C-B50E-946251BF8D2A}" destId="{E5A62FCE-7A88-4F27-8C0F-EDF0B8E8608B}" srcOrd="0" destOrd="0" parTransId="{312B95DD-B12B-420E-84F2-05FCC1FE907D}" sibTransId="{C83C2775-A881-4816-9050-0C879803EE7B}"/>
    <dgm:cxn modelId="{0D66BFEA-0BA6-4530-9305-72DD424CBC90}" type="presOf" srcId="{E5A62FCE-7A88-4F27-8C0F-EDF0B8E8608B}" destId="{B7D7C5D3-1437-46BC-BC52-9B5B40AB8A4F}" srcOrd="0" destOrd="0" presId="urn:microsoft.com/office/officeart/2018/2/layout/IconVerticalSolidList"/>
    <dgm:cxn modelId="{500BCFAA-5B3C-4AD8-9A57-25682C1E09C8}" type="presParOf" srcId="{095F713E-ABD0-41CF-A3A0-752C7015987A}" destId="{3A042E49-DB96-4413-B79B-BE7C3FFEE2EE}" srcOrd="0" destOrd="0" presId="urn:microsoft.com/office/officeart/2018/2/layout/IconVerticalSolidList"/>
    <dgm:cxn modelId="{C9911809-893C-493F-AB3B-0075671C8CD5}" type="presParOf" srcId="{3A042E49-DB96-4413-B79B-BE7C3FFEE2EE}" destId="{BCC8FA52-1290-4AD8-950D-7C72AE6939C5}" srcOrd="0" destOrd="0" presId="urn:microsoft.com/office/officeart/2018/2/layout/IconVerticalSolidList"/>
    <dgm:cxn modelId="{5C7E0874-55A8-4921-94A3-88A67B250DDA}" type="presParOf" srcId="{3A042E49-DB96-4413-B79B-BE7C3FFEE2EE}" destId="{1AF60447-8901-40A7-BF9A-54670FEB5F77}" srcOrd="1" destOrd="0" presId="urn:microsoft.com/office/officeart/2018/2/layout/IconVerticalSolidList"/>
    <dgm:cxn modelId="{87517162-E1A4-4CB0-8185-696B2A2113B7}" type="presParOf" srcId="{3A042E49-DB96-4413-B79B-BE7C3FFEE2EE}" destId="{2DFF436F-AB8D-441A-8E3E-3AC536EC861E}" srcOrd="2" destOrd="0" presId="urn:microsoft.com/office/officeart/2018/2/layout/IconVerticalSolidList"/>
    <dgm:cxn modelId="{01A9046B-28A6-4B68-9EFA-07D9BD4A81AC}" type="presParOf" srcId="{3A042E49-DB96-4413-B79B-BE7C3FFEE2EE}" destId="{B7D7C5D3-1437-46BC-BC52-9B5B40AB8A4F}" srcOrd="3" destOrd="0" presId="urn:microsoft.com/office/officeart/2018/2/layout/IconVerticalSolidList"/>
    <dgm:cxn modelId="{49C5120F-2E6D-47B0-A5B6-0923F5DD2518}" type="presParOf" srcId="{095F713E-ABD0-41CF-A3A0-752C7015987A}" destId="{A5C2AA60-3B8A-47AD-92C6-F8997E7286A3}" srcOrd="1" destOrd="0" presId="urn:microsoft.com/office/officeart/2018/2/layout/IconVerticalSolidList"/>
    <dgm:cxn modelId="{99D6DE71-BE2D-4E00-9389-2C9D28892B0E}" type="presParOf" srcId="{095F713E-ABD0-41CF-A3A0-752C7015987A}" destId="{A2A51962-1B2A-4E93-B91E-E80769AF9BC8}" srcOrd="2" destOrd="0" presId="urn:microsoft.com/office/officeart/2018/2/layout/IconVerticalSolidList"/>
    <dgm:cxn modelId="{FEAA023E-47C7-424A-9CA3-30409C4DC2FB}" type="presParOf" srcId="{A2A51962-1B2A-4E93-B91E-E80769AF9BC8}" destId="{B9D5269F-2F3E-49F9-8A1F-ED9D829D5F7D}" srcOrd="0" destOrd="0" presId="urn:microsoft.com/office/officeart/2018/2/layout/IconVerticalSolidList"/>
    <dgm:cxn modelId="{9C140478-DF05-41FF-B55C-B74A53C0E3FD}" type="presParOf" srcId="{A2A51962-1B2A-4E93-B91E-E80769AF9BC8}" destId="{65DD82DB-B431-4D33-8431-AA7DDD1CC315}" srcOrd="1" destOrd="0" presId="urn:microsoft.com/office/officeart/2018/2/layout/IconVerticalSolidList"/>
    <dgm:cxn modelId="{2F38FDF7-C621-4399-9CFB-0D65E0538D82}" type="presParOf" srcId="{A2A51962-1B2A-4E93-B91E-E80769AF9BC8}" destId="{59FFF8BE-6EF4-4B74-8BB1-FF6F4F4FBE48}" srcOrd="2" destOrd="0" presId="urn:microsoft.com/office/officeart/2018/2/layout/IconVerticalSolidList"/>
    <dgm:cxn modelId="{6972CB1A-E478-4570-BA70-2EB12D791590}" type="presParOf" srcId="{A2A51962-1B2A-4E93-B91E-E80769AF9BC8}" destId="{35203104-34FA-4309-8422-714B460832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9526F-7729-46E6-B37A-7826828F767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DC988C0-8439-45E6-BC07-017724AC8B1F}">
      <dgm:prSet custT="1"/>
      <dgm:spPr/>
      <dgm:t>
        <a:bodyPr/>
        <a:lstStyle/>
        <a:p>
          <a:r>
            <a:rPr lang="en-US" sz="3200" dirty="0"/>
            <a:t>Patient Eligibility, Initiation</a:t>
          </a:r>
        </a:p>
      </dgm:t>
    </dgm:pt>
    <dgm:pt modelId="{12501CB4-B5B9-41DA-B04A-F2F7AEEA5F56}" type="parTrans" cxnId="{F42F0FAA-843D-427B-94E6-F3BE338EE0B0}">
      <dgm:prSet/>
      <dgm:spPr/>
      <dgm:t>
        <a:bodyPr/>
        <a:lstStyle/>
        <a:p>
          <a:endParaRPr lang="en-US" sz="2800"/>
        </a:p>
      </dgm:t>
    </dgm:pt>
    <dgm:pt modelId="{F4FD6B1C-6227-4681-B876-83DA5988F480}" type="sibTrans" cxnId="{F42F0FAA-843D-427B-94E6-F3BE338EE0B0}">
      <dgm:prSet/>
      <dgm:spPr/>
      <dgm:t>
        <a:bodyPr/>
        <a:lstStyle/>
        <a:p>
          <a:endParaRPr lang="en-US" sz="2800"/>
        </a:p>
      </dgm:t>
    </dgm:pt>
    <dgm:pt modelId="{E56069F7-4902-4CCD-94ED-AD7E82B54439}">
      <dgm:prSet custT="1"/>
      <dgm:spPr/>
      <dgm:t>
        <a:bodyPr/>
        <a:lstStyle/>
        <a:p>
          <a:r>
            <a:rPr lang="en-US" sz="3200"/>
            <a:t>Infrastructure and Access</a:t>
          </a:r>
        </a:p>
      </dgm:t>
    </dgm:pt>
    <dgm:pt modelId="{6C1A938C-A255-40D4-834E-CEF2FF77E42E}" type="parTrans" cxnId="{4D125BF4-2BEC-4A15-9A0C-60F5C0AE39DA}">
      <dgm:prSet/>
      <dgm:spPr/>
      <dgm:t>
        <a:bodyPr/>
        <a:lstStyle/>
        <a:p>
          <a:endParaRPr lang="en-US" sz="2800"/>
        </a:p>
      </dgm:t>
    </dgm:pt>
    <dgm:pt modelId="{8DC17301-5CDA-4F6A-A546-8FAB69C213E0}" type="sibTrans" cxnId="{4D125BF4-2BEC-4A15-9A0C-60F5C0AE39DA}">
      <dgm:prSet/>
      <dgm:spPr/>
      <dgm:t>
        <a:bodyPr/>
        <a:lstStyle/>
        <a:p>
          <a:endParaRPr lang="en-US" sz="2800"/>
        </a:p>
      </dgm:t>
    </dgm:pt>
    <dgm:pt modelId="{195FF81F-C36C-400A-8503-672A164555A3}">
      <dgm:prSet custT="1"/>
      <dgm:spPr/>
      <dgm:t>
        <a:bodyPr/>
        <a:lstStyle/>
        <a:p>
          <a:r>
            <a:rPr lang="en-US" sz="3200" dirty="0"/>
            <a:t>Support and Retention</a:t>
          </a:r>
        </a:p>
      </dgm:t>
    </dgm:pt>
    <dgm:pt modelId="{912FEE7E-311D-4461-AA71-284413A4309F}" type="parTrans" cxnId="{78642F9A-4146-46D2-87DB-D39F7B937CC4}">
      <dgm:prSet/>
      <dgm:spPr/>
      <dgm:t>
        <a:bodyPr/>
        <a:lstStyle/>
        <a:p>
          <a:endParaRPr lang="en-US" sz="2800"/>
        </a:p>
      </dgm:t>
    </dgm:pt>
    <dgm:pt modelId="{E98F9833-E2C5-4269-8BC3-35081301529B}" type="sibTrans" cxnId="{78642F9A-4146-46D2-87DB-D39F7B937CC4}">
      <dgm:prSet/>
      <dgm:spPr/>
      <dgm:t>
        <a:bodyPr/>
        <a:lstStyle/>
        <a:p>
          <a:endParaRPr lang="en-US" sz="2800"/>
        </a:p>
      </dgm:t>
    </dgm:pt>
    <dgm:pt modelId="{CF9390BA-C0FE-4451-AAD5-744D78B24EBF}" type="pres">
      <dgm:prSet presAssocID="{42B9526F-7729-46E6-B37A-7826828F7677}" presName="Name0" presStyleCnt="0">
        <dgm:presLayoutVars>
          <dgm:dir/>
          <dgm:resizeHandles val="exact"/>
        </dgm:presLayoutVars>
      </dgm:prSet>
      <dgm:spPr/>
    </dgm:pt>
    <dgm:pt modelId="{1E40500A-2134-4192-A311-260E77D54E7C}" type="pres">
      <dgm:prSet presAssocID="{0DC988C0-8439-45E6-BC07-017724AC8B1F}" presName="Name5" presStyleLbl="vennNode1" presStyleIdx="0" presStyleCnt="3">
        <dgm:presLayoutVars>
          <dgm:bulletEnabled val="1"/>
        </dgm:presLayoutVars>
      </dgm:prSet>
      <dgm:spPr/>
    </dgm:pt>
    <dgm:pt modelId="{0F8A65B3-55D1-41FA-BB34-29ED157DF386}" type="pres">
      <dgm:prSet presAssocID="{F4FD6B1C-6227-4681-B876-83DA5988F480}" presName="space" presStyleCnt="0"/>
      <dgm:spPr/>
    </dgm:pt>
    <dgm:pt modelId="{5ED47B30-8865-481D-925A-730F26E7D6E7}" type="pres">
      <dgm:prSet presAssocID="{E56069F7-4902-4CCD-94ED-AD7E82B54439}" presName="Name5" presStyleLbl="vennNode1" presStyleIdx="1" presStyleCnt="3">
        <dgm:presLayoutVars>
          <dgm:bulletEnabled val="1"/>
        </dgm:presLayoutVars>
      </dgm:prSet>
      <dgm:spPr/>
    </dgm:pt>
    <dgm:pt modelId="{519BAF73-1B6F-48A4-8314-518982BA60DC}" type="pres">
      <dgm:prSet presAssocID="{8DC17301-5CDA-4F6A-A546-8FAB69C213E0}" presName="space" presStyleCnt="0"/>
      <dgm:spPr/>
    </dgm:pt>
    <dgm:pt modelId="{07C78D36-C679-4E30-8627-C765DE0CEE5D}" type="pres">
      <dgm:prSet presAssocID="{195FF81F-C36C-400A-8503-672A164555A3}" presName="Name5" presStyleLbl="vennNode1" presStyleIdx="2" presStyleCnt="3">
        <dgm:presLayoutVars>
          <dgm:bulletEnabled val="1"/>
        </dgm:presLayoutVars>
      </dgm:prSet>
      <dgm:spPr/>
    </dgm:pt>
  </dgm:ptLst>
  <dgm:cxnLst>
    <dgm:cxn modelId="{77AE9F3C-C23E-4641-9347-2818526EAE6C}" type="presOf" srcId="{195FF81F-C36C-400A-8503-672A164555A3}" destId="{07C78D36-C679-4E30-8627-C765DE0CEE5D}" srcOrd="0" destOrd="0" presId="urn:microsoft.com/office/officeart/2005/8/layout/venn3"/>
    <dgm:cxn modelId="{16EA8D53-6F1D-423E-B320-731F80660D6F}" type="presOf" srcId="{0DC988C0-8439-45E6-BC07-017724AC8B1F}" destId="{1E40500A-2134-4192-A311-260E77D54E7C}" srcOrd="0" destOrd="0" presId="urn:microsoft.com/office/officeart/2005/8/layout/venn3"/>
    <dgm:cxn modelId="{78642F9A-4146-46D2-87DB-D39F7B937CC4}" srcId="{42B9526F-7729-46E6-B37A-7826828F7677}" destId="{195FF81F-C36C-400A-8503-672A164555A3}" srcOrd="2" destOrd="0" parTransId="{912FEE7E-311D-4461-AA71-284413A4309F}" sibTransId="{E98F9833-E2C5-4269-8BC3-35081301529B}"/>
    <dgm:cxn modelId="{F42F0FAA-843D-427B-94E6-F3BE338EE0B0}" srcId="{42B9526F-7729-46E6-B37A-7826828F7677}" destId="{0DC988C0-8439-45E6-BC07-017724AC8B1F}" srcOrd="0" destOrd="0" parTransId="{12501CB4-B5B9-41DA-B04A-F2F7AEEA5F56}" sibTransId="{F4FD6B1C-6227-4681-B876-83DA5988F480}"/>
    <dgm:cxn modelId="{EACD2DC0-167C-4322-B52C-CAFAC85765CF}" type="presOf" srcId="{42B9526F-7729-46E6-B37A-7826828F7677}" destId="{CF9390BA-C0FE-4451-AAD5-744D78B24EBF}" srcOrd="0" destOrd="0" presId="urn:microsoft.com/office/officeart/2005/8/layout/venn3"/>
    <dgm:cxn modelId="{340F6AD8-CED0-4867-8A81-563835DFE143}" type="presOf" srcId="{E56069F7-4902-4CCD-94ED-AD7E82B54439}" destId="{5ED47B30-8865-481D-925A-730F26E7D6E7}" srcOrd="0" destOrd="0" presId="urn:microsoft.com/office/officeart/2005/8/layout/venn3"/>
    <dgm:cxn modelId="{4D125BF4-2BEC-4A15-9A0C-60F5C0AE39DA}" srcId="{42B9526F-7729-46E6-B37A-7826828F7677}" destId="{E56069F7-4902-4CCD-94ED-AD7E82B54439}" srcOrd="1" destOrd="0" parTransId="{6C1A938C-A255-40D4-834E-CEF2FF77E42E}" sibTransId="{8DC17301-5CDA-4F6A-A546-8FAB69C213E0}"/>
    <dgm:cxn modelId="{6BF5D4A7-7DFB-4850-B955-AB0A0287BD0A}" type="presParOf" srcId="{CF9390BA-C0FE-4451-AAD5-744D78B24EBF}" destId="{1E40500A-2134-4192-A311-260E77D54E7C}" srcOrd="0" destOrd="0" presId="urn:microsoft.com/office/officeart/2005/8/layout/venn3"/>
    <dgm:cxn modelId="{79C40601-9C3A-478A-93BB-11639B552F92}" type="presParOf" srcId="{CF9390BA-C0FE-4451-AAD5-744D78B24EBF}" destId="{0F8A65B3-55D1-41FA-BB34-29ED157DF386}" srcOrd="1" destOrd="0" presId="urn:microsoft.com/office/officeart/2005/8/layout/venn3"/>
    <dgm:cxn modelId="{A6D2C011-53B1-4385-B36B-979F05D30670}" type="presParOf" srcId="{CF9390BA-C0FE-4451-AAD5-744D78B24EBF}" destId="{5ED47B30-8865-481D-925A-730F26E7D6E7}" srcOrd="2" destOrd="0" presId="urn:microsoft.com/office/officeart/2005/8/layout/venn3"/>
    <dgm:cxn modelId="{35BA9D07-68E9-4C46-A1CA-C99E73FA1E38}" type="presParOf" srcId="{CF9390BA-C0FE-4451-AAD5-744D78B24EBF}" destId="{519BAF73-1B6F-48A4-8314-518982BA60DC}" srcOrd="3" destOrd="0" presId="urn:microsoft.com/office/officeart/2005/8/layout/venn3"/>
    <dgm:cxn modelId="{076B03DB-7ECA-4C70-ACAA-AED028FBA78F}" type="presParOf" srcId="{CF9390BA-C0FE-4451-AAD5-744D78B24EBF}" destId="{07C78D36-C679-4E30-8627-C765DE0CEE5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6C026-61FE-4A23-B622-8979EBF1527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EE8D931-4D57-4723-B7B1-D05ECA811340}">
      <dgm:prSet custT="1"/>
      <dgm:spPr/>
      <dgm:t>
        <a:bodyPr/>
        <a:lstStyle/>
        <a:p>
          <a:pPr>
            <a:lnSpc>
              <a:spcPct val="100000"/>
            </a:lnSpc>
          </a:pPr>
          <a:r>
            <a:rPr lang="en-US" sz="2400" dirty="0"/>
            <a:t>Low-barrier, drop-in visits in clinic, 6 days per week</a:t>
          </a:r>
        </a:p>
      </dgm:t>
    </dgm:pt>
    <dgm:pt modelId="{4EC12FC6-F373-480E-8BB1-8CE06D14F39F}" type="parTrans" cxnId="{9B3180E4-BDBD-4BA9-AB9E-A674CA9858F2}">
      <dgm:prSet/>
      <dgm:spPr/>
      <dgm:t>
        <a:bodyPr/>
        <a:lstStyle/>
        <a:p>
          <a:endParaRPr lang="en-US" sz="1800"/>
        </a:p>
      </dgm:t>
    </dgm:pt>
    <dgm:pt modelId="{C3B4D601-657F-40E5-B95A-A68DDE12B8DE}" type="sibTrans" cxnId="{9B3180E4-BDBD-4BA9-AB9E-A674CA9858F2}">
      <dgm:prSet/>
      <dgm:spPr/>
      <dgm:t>
        <a:bodyPr/>
        <a:lstStyle/>
        <a:p>
          <a:endParaRPr lang="en-US" sz="1800"/>
        </a:p>
      </dgm:t>
    </dgm:pt>
    <dgm:pt modelId="{8BA5D26F-2618-41B5-941D-C57D36D59783}">
      <dgm:prSet custT="1"/>
      <dgm:spPr/>
      <dgm:t>
        <a:bodyPr/>
        <a:lstStyle/>
        <a:p>
          <a:pPr>
            <a:lnSpc>
              <a:spcPct val="100000"/>
            </a:lnSpc>
          </a:pPr>
          <a:r>
            <a:rPr lang="en-US" sz="2400" dirty="0"/>
            <a:t>On-site lab draws</a:t>
          </a:r>
        </a:p>
      </dgm:t>
    </dgm:pt>
    <dgm:pt modelId="{67298237-CEA4-45A9-A99E-161499941B35}" type="parTrans" cxnId="{5C9C15DA-863F-4FC0-B411-C40D7B8499C2}">
      <dgm:prSet/>
      <dgm:spPr/>
      <dgm:t>
        <a:bodyPr/>
        <a:lstStyle/>
        <a:p>
          <a:endParaRPr lang="en-US" sz="1800"/>
        </a:p>
      </dgm:t>
    </dgm:pt>
    <dgm:pt modelId="{8C4C7191-1E57-44E2-9A2D-C15B6239AEA9}" type="sibTrans" cxnId="{5C9C15DA-863F-4FC0-B411-C40D7B8499C2}">
      <dgm:prSet/>
      <dgm:spPr/>
      <dgm:t>
        <a:bodyPr/>
        <a:lstStyle/>
        <a:p>
          <a:endParaRPr lang="en-US" sz="1800"/>
        </a:p>
      </dgm:t>
    </dgm:pt>
    <dgm:pt modelId="{0EA4B941-3F33-4E66-9A8A-A95743384F48}">
      <dgm:prSet custT="1"/>
      <dgm:spPr/>
      <dgm:t>
        <a:bodyPr/>
        <a:lstStyle/>
        <a:p>
          <a:pPr>
            <a:lnSpc>
              <a:spcPct val="100000"/>
            </a:lnSpc>
          </a:pPr>
          <a:r>
            <a:rPr lang="en-US" sz="2200" dirty="0"/>
            <a:t>Medication availability at community sites - shelters, syringe access sites, street medicine</a:t>
          </a:r>
        </a:p>
      </dgm:t>
    </dgm:pt>
    <dgm:pt modelId="{5FE48E51-2AE8-40AD-8EF4-70186BF6D9B7}" type="sibTrans" cxnId="{18A676E3-2669-47A2-A797-9A602CAA20B9}">
      <dgm:prSet/>
      <dgm:spPr/>
      <dgm:t>
        <a:bodyPr/>
        <a:lstStyle/>
        <a:p>
          <a:endParaRPr lang="en-US" sz="1800"/>
        </a:p>
      </dgm:t>
    </dgm:pt>
    <dgm:pt modelId="{D8E5796F-58DE-4A64-8DBB-72F4ACF7100A}" type="parTrans" cxnId="{18A676E3-2669-47A2-A797-9A602CAA20B9}">
      <dgm:prSet/>
      <dgm:spPr/>
      <dgm:t>
        <a:bodyPr/>
        <a:lstStyle/>
        <a:p>
          <a:endParaRPr lang="en-US" sz="1800"/>
        </a:p>
      </dgm:t>
    </dgm:pt>
    <dgm:pt modelId="{77343D56-F3C6-4E39-81B1-9228751366CE}" type="pres">
      <dgm:prSet presAssocID="{DAA6C026-61FE-4A23-B622-8979EBF15276}" presName="root" presStyleCnt="0">
        <dgm:presLayoutVars>
          <dgm:dir/>
          <dgm:resizeHandles val="exact"/>
        </dgm:presLayoutVars>
      </dgm:prSet>
      <dgm:spPr/>
    </dgm:pt>
    <dgm:pt modelId="{B0AE0227-40DF-468F-A11C-9105DACDC5B2}" type="pres">
      <dgm:prSet presAssocID="{0EE8D931-4D57-4723-B7B1-D05ECA811340}" presName="compNode" presStyleCnt="0"/>
      <dgm:spPr/>
    </dgm:pt>
    <dgm:pt modelId="{1EC972D9-45AF-4998-BD6E-AEEE8468C3A5}" type="pres">
      <dgm:prSet presAssocID="{0EE8D931-4D57-4723-B7B1-D05ECA81134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spital with solid fill"/>
        </a:ext>
      </dgm:extLst>
    </dgm:pt>
    <dgm:pt modelId="{57528B61-0BED-48BB-BF39-F961770E6410}" type="pres">
      <dgm:prSet presAssocID="{0EE8D931-4D57-4723-B7B1-D05ECA811340}" presName="spaceRect" presStyleCnt="0"/>
      <dgm:spPr/>
    </dgm:pt>
    <dgm:pt modelId="{72DCB30E-F0CE-4F56-828F-C14FB965903A}" type="pres">
      <dgm:prSet presAssocID="{0EE8D931-4D57-4723-B7B1-D05ECA811340}" presName="textRect" presStyleLbl="revTx" presStyleIdx="0" presStyleCnt="3">
        <dgm:presLayoutVars>
          <dgm:chMax val="1"/>
          <dgm:chPref val="1"/>
        </dgm:presLayoutVars>
      </dgm:prSet>
      <dgm:spPr/>
    </dgm:pt>
    <dgm:pt modelId="{3D26F474-2DDF-4EB1-AE23-195438E7A7EF}" type="pres">
      <dgm:prSet presAssocID="{C3B4D601-657F-40E5-B95A-A68DDE12B8DE}" presName="sibTrans" presStyleCnt="0"/>
      <dgm:spPr/>
    </dgm:pt>
    <dgm:pt modelId="{43C19698-B695-4FAF-9B29-0E1F669DC61E}" type="pres">
      <dgm:prSet presAssocID="{8BA5D26F-2618-41B5-941D-C57D36D59783}" presName="compNode" presStyleCnt="0"/>
      <dgm:spPr/>
    </dgm:pt>
    <dgm:pt modelId="{ED8F9FD1-49F1-43AB-BB22-B287BE8C1097}" type="pres">
      <dgm:prSet presAssocID="{8BA5D26F-2618-41B5-941D-C57D36D597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aker"/>
        </a:ext>
      </dgm:extLst>
    </dgm:pt>
    <dgm:pt modelId="{A1BA12E4-5D1E-4039-921F-6C7A1B2122E2}" type="pres">
      <dgm:prSet presAssocID="{8BA5D26F-2618-41B5-941D-C57D36D59783}" presName="spaceRect" presStyleCnt="0"/>
      <dgm:spPr/>
    </dgm:pt>
    <dgm:pt modelId="{DB21D274-0B55-4E11-B964-E107B9F59D26}" type="pres">
      <dgm:prSet presAssocID="{8BA5D26F-2618-41B5-941D-C57D36D59783}" presName="textRect" presStyleLbl="revTx" presStyleIdx="1" presStyleCnt="3">
        <dgm:presLayoutVars>
          <dgm:chMax val="1"/>
          <dgm:chPref val="1"/>
        </dgm:presLayoutVars>
      </dgm:prSet>
      <dgm:spPr/>
    </dgm:pt>
    <dgm:pt modelId="{682CA261-39BC-41F5-BE50-2754D1395390}" type="pres">
      <dgm:prSet presAssocID="{8C4C7191-1E57-44E2-9A2D-C15B6239AEA9}" presName="sibTrans" presStyleCnt="0"/>
      <dgm:spPr/>
    </dgm:pt>
    <dgm:pt modelId="{E1B0CCB6-86A8-4D19-9990-AE9F4D6F18A8}" type="pres">
      <dgm:prSet presAssocID="{0EA4B941-3F33-4E66-9A8A-A95743384F48}" presName="compNode" presStyleCnt="0"/>
      <dgm:spPr/>
    </dgm:pt>
    <dgm:pt modelId="{BD1CD474-9477-4A74-B339-F1A2F1ABE135}" type="pres">
      <dgm:prSet presAssocID="{0EA4B941-3F33-4E66-9A8A-A95743384F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DB2B8C3F-5C56-4C3F-B4E1-554F2D68542D}" type="pres">
      <dgm:prSet presAssocID="{0EA4B941-3F33-4E66-9A8A-A95743384F48}" presName="spaceRect" presStyleCnt="0"/>
      <dgm:spPr/>
    </dgm:pt>
    <dgm:pt modelId="{12DE0BC9-6CBF-447C-9553-4AC4FBB2507F}" type="pres">
      <dgm:prSet presAssocID="{0EA4B941-3F33-4E66-9A8A-A95743384F48}" presName="textRect" presStyleLbl="revTx" presStyleIdx="2" presStyleCnt="3">
        <dgm:presLayoutVars>
          <dgm:chMax val="1"/>
          <dgm:chPref val="1"/>
        </dgm:presLayoutVars>
      </dgm:prSet>
      <dgm:spPr/>
    </dgm:pt>
  </dgm:ptLst>
  <dgm:cxnLst>
    <dgm:cxn modelId="{C451FD61-9132-4376-B8B9-542D865CF4BB}" type="presOf" srcId="{0EE8D931-4D57-4723-B7B1-D05ECA811340}" destId="{72DCB30E-F0CE-4F56-828F-C14FB965903A}" srcOrd="0" destOrd="0" presId="urn:microsoft.com/office/officeart/2018/2/layout/IconLabelList"/>
    <dgm:cxn modelId="{4E4C7FA6-C85E-4C5F-B719-D44A7B04128F}" type="presOf" srcId="{DAA6C026-61FE-4A23-B622-8979EBF15276}" destId="{77343D56-F3C6-4E39-81B1-9228751366CE}" srcOrd="0" destOrd="0" presId="urn:microsoft.com/office/officeart/2018/2/layout/IconLabelList"/>
    <dgm:cxn modelId="{79A390A9-0829-4B8E-A879-710A156033DD}" type="presOf" srcId="{8BA5D26F-2618-41B5-941D-C57D36D59783}" destId="{DB21D274-0B55-4E11-B964-E107B9F59D26}" srcOrd="0" destOrd="0" presId="urn:microsoft.com/office/officeart/2018/2/layout/IconLabelList"/>
    <dgm:cxn modelId="{2994CBB9-1468-4C29-A7A9-62CAC00F15AB}" type="presOf" srcId="{0EA4B941-3F33-4E66-9A8A-A95743384F48}" destId="{12DE0BC9-6CBF-447C-9553-4AC4FBB2507F}" srcOrd="0" destOrd="0" presId="urn:microsoft.com/office/officeart/2018/2/layout/IconLabelList"/>
    <dgm:cxn modelId="{5C9C15DA-863F-4FC0-B411-C40D7B8499C2}" srcId="{DAA6C026-61FE-4A23-B622-8979EBF15276}" destId="{8BA5D26F-2618-41B5-941D-C57D36D59783}" srcOrd="1" destOrd="0" parTransId="{67298237-CEA4-45A9-A99E-161499941B35}" sibTransId="{8C4C7191-1E57-44E2-9A2D-C15B6239AEA9}"/>
    <dgm:cxn modelId="{18A676E3-2669-47A2-A797-9A602CAA20B9}" srcId="{DAA6C026-61FE-4A23-B622-8979EBF15276}" destId="{0EA4B941-3F33-4E66-9A8A-A95743384F48}" srcOrd="2" destOrd="0" parTransId="{D8E5796F-58DE-4A64-8DBB-72F4ACF7100A}" sibTransId="{5FE48E51-2AE8-40AD-8EF4-70186BF6D9B7}"/>
    <dgm:cxn modelId="{9B3180E4-BDBD-4BA9-AB9E-A674CA9858F2}" srcId="{DAA6C026-61FE-4A23-B622-8979EBF15276}" destId="{0EE8D931-4D57-4723-B7B1-D05ECA811340}" srcOrd="0" destOrd="0" parTransId="{4EC12FC6-F373-480E-8BB1-8CE06D14F39F}" sibTransId="{C3B4D601-657F-40E5-B95A-A68DDE12B8DE}"/>
    <dgm:cxn modelId="{044B6A81-7CFA-47B8-A563-02A44FFD7BD6}" type="presParOf" srcId="{77343D56-F3C6-4E39-81B1-9228751366CE}" destId="{B0AE0227-40DF-468F-A11C-9105DACDC5B2}" srcOrd="0" destOrd="0" presId="urn:microsoft.com/office/officeart/2018/2/layout/IconLabelList"/>
    <dgm:cxn modelId="{95E0525A-D7F1-412B-817C-B7D12B80BDB9}" type="presParOf" srcId="{B0AE0227-40DF-468F-A11C-9105DACDC5B2}" destId="{1EC972D9-45AF-4998-BD6E-AEEE8468C3A5}" srcOrd="0" destOrd="0" presId="urn:microsoft.com/office/officeart/2018/2/layout/IconLabelList"/>
    <dgm:cxn modelId="{FE5C3E77-AAD5-4BDA-9C83-64B4584F6731}" type="presParOf" srcId="{B0AE0227-40DF-468F-A11C-9105DACDC5B2}" destId="{57528B61-0BED-48BB-BF39-F961770E6410}" srcOrd="1" destOrd="0" presId="urn:microsoft.com/office/officeart/2018/2/layout/IconLabelList"/>
    <dgm:cxn modelId="{5FFCAC21-71F7-4B9B-ADA5-5652CA8220E6}" type="presParOf" srcId="{B0AE0227-40DF-468F-A11C-9105DACDC5B2}" destId="{72DCB30E-F0CE-4F56-828F-C14FB965903A}" srcOrd="2" destOrd="0" presId="urn:microsoft.com/office/officeart/2018/2/layout/IconLabelList"/>
    <dgm:cxn modelId="{D3CB8CC1-3BA5-4009-93FC-6B98E4D26614}" type="presParOf" srcId="{77343D56-F3C6-4E39-81B1-9228751366CE}" destId="{3D26F474-2DDF-4EB1-AE23-195438E7A7EF}" srcOrd="1" destOrd="0" presId="urn:microsoft.com/office/officeart/2018/2/layout/IconLabelList"/>
    <dgm:cxn modelId="{D6EA3C67-B3C5-44D9-BDCC-84B8A1E1E822}" type="presParOf" srcId="{77343D56-F3C6-4E39-81B1-9228751366CE}" destId="{43C19698-B695-4FAF-9B29-0E1F669DC61E}" srcOrd="2" destOrd="0" presId="urn:microsoft.com/office/officeart/2018/2/layout/IconLabelList"/>
    <dgm:cxn modelId="{3202B629-17A2-4218-B6BD-6A209037AD74}" type="presParOf" srcId="{43C19698-B695-4FAF-9B29-0E1F669DC61E}" destId="{ED8F9FD1-49F1-43AB-BB22-B287BE8C1097}" srcOrd="0" destOrd="0" presId="urn:microsoft.com/office/officeart/2018/2/layout/IconLabelList"/>
    <dgm:cxn modelId="{78BD60B2-B385-469C-B66A-F0345C3C27C6}" type="presParOf" srcId="{43C19698-B695-4FAF-9B29-0E1F669DC61E}" destId="{A1BA12E4-5D1E-4039-921F-6C7A1B2122E2}" srcOrd="1" destOrd="0" presId="urn:microsoft.com/office/officeart/2018/2/layout/IconLabelList"/>
    <dgm:cxn modelId="{B970C6B9-ACB8-4033-8B11-6DB04EF045B0}" type="presParOf" srcId="{43C19698-B695-4FAF-9B29-0E1F669DC61E}" destId="{DB21D274-0B55-4E11-B964-E107B9F59D26}" srcOrd="2" destOrd="0" presId="urn:microsoft.com/office/officeart/2018/2/layout/IconLabelList"/>
    <dgm:cxn modelId="{9F50966B-889D-4F1C-BEE4-3B749D734915}" type="presParOf" srcId="{77343D56-F3C6-4E39-81B1-9228751366CE}" destId="{682CA261-39BC-41F5-BE50-2754D1395390}" srcOrd="3" destOrd="0" presId="urn:microsoft.com/office/officeart/2018/2/layout/IconLabelList"/>
    <dgm:cxn modelId="{571332D8-1106-409E-80FE-45CA13ACD16A}" type="presParOf" srcId="{77343D56-F3C6-4E39-81B1-9228751366CE}" destId="{E1B0CCB6-86A8-4D19-9990-AE9F4D6F18A8}" srcOrd="4" destOrd="0" presId="urn:microsoft.com/office/officeart/2018/2/layout/IconLabelList"/>
    <dgm:cxn modelId="{88D28BCC-8CDB-4CB3-8A45-773CCB00777D}" type="presParOf" srcId="{E1B0CCB6-86A8-4D19-9990-AE9F4D6F18A8}" destId="{BD1CD474-9477-4A74-B339-F1A2F1ABE135}" srcOrd="0" destOrd="0" presId="urn:microsoft.com/office/officeart/2018/2/layout/IconLabelList"/>
    <dgm:cxn modelId="{9443FA0C-8841-4CE6-91E6-4D9AFBFC0481}" type="presParOf" srcId="{E1B0CCB6-86A8-4D19-9990-AE9F4D6F18A8}" destId="{DB2B8C3F-5C56-4C3F-B4E1-554F2D68542D}" srcOrd="1" destOrd="0" presId="urn:microsoft.com/office/officeart/2018/2/layout/IconLabelList"/>
    <dgm:cxn modelId="{4AC34552-CF01-44D5-85B5-16F208742B87}" type="presParOf" srcId="{E1B0CCB6-86A8-4D19-9990-AE9F4D6F18A8}" destId="{12DE0BC9-6CBF-447C-9553-4AC4FBB250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06CCC-9E91-4B2D-B732-79385E5C62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5E74E5-BB66-4F84-B0F9-B4D044CBA990}">
      <dgm:prSet/>
      <dgm:spPr>
        <a:solidFill>
          <a:schemeClr val="accent1">
            <a:lumMod val="75000"/>
          </a:schemeClr>
        </a:solidFill>
      </dgm:spPr>
      <dgm:t>
        <a:bodyPr/>
        <a:lstStyle/>
        <a:p>
          <a:r>
            <a:rPr lang="en-US" dirty="0"/>
            <a:t>CAB-LA as PrEP was feasible and effective for PWUD and PEH</a:t>
          </a:r>
        </a:p>
      </dgm:t>
    </dgm:pt>
    <dgm:pt modelId="{AEE4B757-FCBC-4A8D-949A-3676BD06AEA0}" type="parTrans" cxnId="{420360A1-9F1F-4663-9DC8-711E37F59185}">
      <dgm:prSet/>
      <dgm:spPr/>
      <dgm:t>
        <a:bodyPr/>
        <a:lstStyle/>
        <a:p>
          <a:endParaRPr lang="en-US"/>
        </a:p>
      </dgm:t>
    </dgm:pt>
    <dgm:pt modelId="{A728F43F-6B72-47F6-87C1-0CE01932DAF1}" type="sibTrans" cxnId="{420360A1-9F1F-4663-9DC8-711E37F59185}">
      <dgm:prSet/>
      <dgm:spPr/>
      <dgm:t>
        <a:bodyPr/>
        <a:lstStyle/>
        <a:p>
          <a:endParaRPr lang="en-US"/>
        </a:p>
      </dgm:t>
    </dgm:pt>
    <dgm:pt modelId="{703D4BA6-7207-431D-9758-E29A7D13FEB5}">
      <dgm:prSet/>
      <dgm:spPr>
        <a:solidFill>
          <a:schemeClr val="accent1">
            <a:lumMod val="75000"/>
          </a:schemeClr>
        </a:solidFill>
      </dgm:spPr>
      <dgm:t>
        <a:bodyPr/>
        <a:lstStyle/>
        <a:p>
          <a:r>
            <a:rPr lang="en-US" dirty="0"/>
            <a:t>Challenges with patient outreach and decision making</a:t>
          </a:r>
        </a:p>
      </dgm:t>
    </dgm:pt>
    <dgm:pt modelId="{16B987CB-09D0-4934-BF8E-C5CF5FFAD77A}" type="parTrans" cxnId="{1A47FB86-7F16-4790-AD72-C09259BD0B32}">
      <dgm:prSet/>
      <dgm:spPr/>
      <dgm:t>
        <a:bodyPr/>
        <a:lstStyle/>
        <a:p>
          <a:endParaRPr lang="en-US"/>
        </a:p>
      </dgm:t>
    </dgm:pt>
    <dgm:pt modelId="{036D9E9F-AEED-42A4-9496-EC23819681C9}" type="sibTrans" cxnId="{1A47FB86-7F16-4790-AD72-C09259BD0B32}">
      <dgm:prSet/>
      <dgm:spPr/>
      <dgm:t>
        <a:bodyPr/>
        <a:lstStyle/>
        <a:p>
          <a:endParaRPr lang="en-US"/>
        </a:p>
      </dgm:t>
    </dgm:pt>
    <dgm:pt modelId="{43C7D6C5-8ABA-494A-AC52-553DDA674F72}">
      <dgm:prSet/>
      <dgm:spPr>
        <a:solidFill>
          <a:schemeClr val="accent1">
            <a:lumMod val="75000"/>
          </a:schemeClr>
        </a:solidFill>
      </dgm:spPr>
      <dgm:t>
        <a:bodyPr/>
        <a:lstStyle/>
        <a:p>
          <a:r>
            <a:rPr lang="en-US" dirty="0"/>
            <a:t>Targeted recruitment based on housing status, comorbidity could improve retention</a:t>
          </a:r>
        </a:p>
      </dgm:t>
    </dgm:pt>
    <dgm:pt modelId="{88A34E64-0B06-42EA-8E05-93304E2E9696}" type="parTrans" cxnId="{F1D74798-91CB-401E-92A0-6A4C4751A040}">
      <dgm:prSet/>
      <dgm:spPr/>
      <dgm:t>
        <a:bodyPr/>
        <a:lstStyle/>
        <a:p>
          <a:endParaRPr lang="en-US"/>
        </a:p>
      </dgm:t>
    </dgm:pt>
    <dgm:pt modelId="{E7694335-7188-4691-89BC-A92BB9BEDE2E}" type="sibTrans" cxnId="{F1D74798-91CB-401E-92A0-6A4C4751A040}">
      <dgm:prSet/>
      <dgm:spPr/>
      <dgm:t>
        <a:bodyPr/>
        <a:lstStyle/>
        <a:p>
          <a:endParaRPr lang="en-US"/>
        </a:p>
      </dgm:t>
    </dgm:pt>
    <dgm:pt modelId="{116E48FE-1D44-4682-8929-EFA207A2B344}">
      <dgm:prSet/>
      <dgm:spPr>
        <a:solidFill>
          <a:schemeClr val="accent1">
            <a:lumMod val="75000"/>
          </a:schemeClr>
        </a:solidFill>
      </dgm:spPr>
      <dgm:t>
        <a:bodyPr/>
        <a:lstStyle/>
        <a:p>
          <a:r>
            <a:rPr lang="en-US" dirty="0"/>
            <a:t>Longer-term evaluations necessary</a:t>
          </a:r>
        </a:p>
      </dgm:t>
    </dgm:pt>
    <dgm:pt modelId="{1DFED46D-CB38-4249-A687-CB48BA41F3E5}" type="parTrans" cxnId="{BCE1CBAE-244B-4F66-85C7-798462E6CC42}">
      <dgm:prSet/>
      <dgm:spPr/>
      <dgm:t>
        <a:bodyPr/>
        <a:lstStyle/>
        <a:p>
          <a:endParaRPr lang="en-US"/>
        </a:p>
      </dgm:t>
    </dgm:pt>
    <dgm:pt modelId="{3FBF1699-E0BC-4555-8C41-D20FF1B4D18C}" type="sibTrans" cxnId="{BCE1CBAE-244B-4F66-85C7-798462E6CC42}">
      <dgm:prSet/>
      <dgm:spPr/>
      <dgm:t>
        <a:bodyPr/>
        <a:lstStyle/>
        <a:p>
          <a:endParaRPr lang="en-US"/>
        </a:p>
      </dgm:t>
    </dgm:pt>
    <dgm:pt modelId="{A8ACA390-3DF6-4505-9696-254EAB0E65A3}" type="pres">
      <dgm:prSet presAssocID="{22306CCC-9E91-4B2D-B732-79385E5C6266}" presName="diagram" presStyleCnt="0">
        <dgm:presLayoutVars>
          <dgm:dir/>
          <dgm:resizeHandles val="exact"/>
        </dgm:presLayoutVars>
      </dgm:prSet>
      <dgm:spPr/>
    </dgm:pt>
    <dgm:pt modelId="{B996BFD9-F041-4FF9-87D9-7ACC72B81DD7}" type="pres">
      <dgm:prSet presAssocID="{6B5E74E5-BB66-4F84-B0F9-B4D044CBA990}" presName="node" presStyleLbl="node1" presStyleIdx="0" presStyleCnt="4">
        <dgm:presLayoutVars>
          <dgm:bulletEnabled val="1"/>
        </dgm:presLayoutVars>
      </dgm:prSet>
      <dgm:spPr/>
    </dgm:pt>
    <dgm:pt modelId="{85CFAEFE-F7B0-40E2-ABD0-7C934B8ADCF6}" type="pres">
      <dgm:prSet presAssocID="{A728F43F-6B72-47F6-87C1-0CE01932DAF1}" presName="sibTrans" presStyleCnt="0"/>
      <dgm:spPr/>
    </dgm:pt>
    <dgm:pt modelId="{E92C14A7-0641-4CEB-9C30-462540BA8B4A}" type="pres">
      <dgm:prSet presAssocID="{703D4BA6-7207-431D-9758-E29A7D13FEB5}" presName="node" presStyleLbl="node1" presStyleIdx="1" presStyleCnt="4">
        <dgm:presLayoutVars>
          <dgm:bulletEnabled val="1"/>
        </dgm:presLayoutVars>
      </dgm:prSet>
      <dgm:spPr/>
    </dgm:pt>
    <dgm:pt modelId="{CB5F6E9A-BE88-4622-8AC4-3E99D53E73DE}" type="pres">
      <dgm:prSet presAssocID="{036D9E9F-AEED-42A4-9496-EC23819681C9}" presName="sibTrans" presStyleCnt="0"/>
      <dgm:spPr/>
    </dgm:pt>
    <dgm:pt modelId="{0C8FBD25-B89F-4808-8DB1-61CB5F413392}" type="pres">
      <dgm:prSet presAssocID="{43C7D6C5-8ABA-494A-AC52-553DDA674F72}" presName="node" presStyleLbl="node1" presStyleIdx="2" presStyleCnt="4">
        <dgm:presLayoutVars>
          <dgm:bulletEnabled val="1"/>
        </dgm:presLayoutVars>
      </dgm:prSet>
      <dgm:spPr/>
    </dgm:pt>
    <dgm:pt modelId="{9FBD247D-1927-4FBF-BDF1-E4D4E0247847}" type="pres">
      <dgm:prSet presAssocID="{E7694335-7188-4691-89BC-A92BB9BEDE2E}" presName="sibTrans" presStyleCnt="0"/>
      <dgm:spPr/>
    </dgm:pt>
    <dgm:pt modelId="{DAA6C461-7006-45EA-963F-235C3E7B2C6F}" type="pres">
      <dgm:prSet presAssocID="{116E48FE-1D44-4682-8929-EFA207A2B344}" presName="node" presStyleLbl="node1" presStyleIdx="3" presStyleCnt="4">
        <dgm:presLayoutVars>
          <dgm:bulletEnabled val="1"/>
        </dgm:presLayoutVars>
      </dgm:prSet>
      <dgm:spPr/>
    </dgm:pt>
  </dgm:ptLst>
  <dgm:cxnLst>
    <dgm:cxn modelId="{BF8E9307-1124-45E0-B4B7-D574B3AF4D43}" type="presOf" srcId="{22306CCC-9E91-4B2D-B732-79385E5C6266}" destId="{A8ACA390-3DF6-4505-9696-254EAB0E65A3}" srcOrd="0" destOrd="0" presId="urn:microsoft.com/office/officeart/2005/8/layout/default"/>
    <dgm:cxn modelId="{8FB3025F-34A3-411A-9866-F3908FD7EFA9}" type="presOf" srcId="{116E48FE-1D44-4682-8929-EFA207A2B344}" destId="{DAA6C461-7006-45EA-963F-235C3E7B2C6F}" srcOrd="0" destOrd="0" presId="urn:microsoft.com/office/officeart/2005/8/layout/default"/>
    <dgm:cxn modelId="{331DB644-300C-488C-92FF-2DBBAFE6B75B}" type="presOf" srcId="{43C7D6C5-8ABA-494A-AC52-553DDA674F72}" destId="{0C8FBD25-B89F-4808-8DB1-61CB5F413392}" srcOrd="0" destOrd="0" presId="urn:microsoft.com/office/officeart/2005/8/layout/default"/>
    <dgm:cxn modelId="{1A47FB86-7F16-4790-AD72-C09259BD0B32}" srcId="{22306CCC-9E91-4B2D-B732-79385E5C6266}" destId="{703D4BA6-7207-431D-9758-E29A7D13FEB5}" srcOrd="1" destOrd="0" parTransId="{16B987CB-09D0-4934-BF8E-C5CF5FFAD77A}" sibTransId="{036D9E9F-AEED-42A4-9496-EC23819681C9}"/>
    <dgm:cxn modelId="{F1D74798-91CB-401E-92A0-6A4C4751A040}" srcId="{22306CCC-9E91-4B2D-B732-79385E5C6266}" destId="{43C7D6C5-8ABA-494A-AC52-553DDA674F72}" srcOrd="2" destOrd="0" parTransId="{88A34E64-0B06-42EA-8E05-93304E2E9696}" sibTransId="{E7694335-7188-4691-89BC-A92BB9BEDE2E}"/>
    <dgm:cxn modelId="{420360A1-9F1F-4663-9DC8-711E37F59185}" srcId="{22306CCC-9E91-4B2D-B732-79385E5C6266}" destId="{6B5E74E5-BB66-4F84-B0F9-B4D044CBA990}" srcOrd="0" destOrd="0" parTransId="{AEE4B757-FCBC-4A8D-949A-3676BD06AEA0}" sibTransId="{A728F43F-6B72-47F6-87C1-0CE01932DAF1}"/>
    <dgm:cxn modelId="{BCE1CBAE-244B-4F66-85C7-798462E6CC42}" srcId="{22306CCC-9E91-4B2D-B732-79385E5C6266}" destId="{116E48FE-1D44-4682-8929-EFA207A2B344}" srcOrd="3" destOrd="0" parTransId="{1DFED46D-CB38-4249-A687-CB48BA41F3E5}" sibTransId="{3FBF1699-E0BC-4555-8C41-D20FF1B4D18C}"/>
    <dgm:cxn modelId="{E002E7C1-1EA3-4585-968C-93A35E1A020E}" type="presOf" srcId="{703D4BA6-7207-431D-9758-E29A7D13FEB5}" destId="{E92C14A7-0641-4CEB-9C30-462540BA8B4A}" srcOrd="0" destOrd="0" presId="urn:microsoft.com/office/officeart/2005/8/layout/default"/>
    <dgm:cxn modelId="{968DCFD1-E89B-4D81-A569-3EEC1423AE7D}" type="presOf" srcId="{6B5E74E5-BB66-4F84-B0F9-B4D044CBA990}" destId="{B996BFD9-F041-4FF9-87D9-7ACC72B81DD7}" srcOrd="0" destOrd="0" presId="urn:microsoft.com/office/officeart/2005/8/layout/default"/>
    <dgm:cxn modelId="{470B0D71-3FE9-4EA6-B428-96323F80582F}" type="presParOf" srcId="{A8ACA390-3DF6-4505-9696-254EAB0E65A3}" destId="{B996BFD9-F041-4FF9-87D9-7ACC72B81DD7}" srcOrd="0" destOrd="0" presId="urn:microsoft.com/office/officeart/2005/8/layout/default"/>
    <dgm:cxn modelId="{7D95DED1-1EA0-4058-BBBD-8E6FEBCDBCA4}" type="presParOf" srcId="{A8ACA390-3DF6-4505-9696-254EAB0E65A3}" destId="{85CFAEFE-F7B0-40E2-ABD0-7C934B8ADCF6}" srcOrd="1" destOrd="0" presId="urn:microsoft.com/office/officeart/2005/8/layout/default"/>
    <dgm:cxn modelId="{7AD1C910-DDAD-4786-BCED-2AD82405EB97}" type="presParOf" srcId="{A8ACA390-3DF6-4505-9696-254EAB0E65A3}" destId="{E92C14A7-0641-4CEB-9C30-462540BA8B4A}" srcOrd="2" destOrd="0" presId="urn:microsoft.com/office/officeart/2005/8/layout/default"/>
    <dgm:cxn modelId="{BE0BACEA-CFAB-4D48-8C5B-C0D530F8DCA6}" type="presParOf" srcId="{A8ACA390-3DF6-4505-9696-254EAB0E65A3}" destId="{CB5F6E9A-BE88-4622-8AC4-3E99D53E73DE}" srcOrd="3" destOrd="0" presId="urn:microsoft.com/office/officeart/2005/8/layout/default"/>
    <dgm:cxn modelId="{5DDA0311-3560-4B60-81BA-75D38222D621}" type="presParOf" srcId="{A8ACA390-3DF6-4505-9696-254EAB0E65A3}" destId="{0C8FBD25-B89F-4808-8DB1-61CB5F413392}" srcOrd="4" destOrd="0" presId="urn:microsoft.com/office/officeart/2005/8/layout/default"/>
    <dgm:cxn modelId="{6D39AC92-B0D3-41C4-A350-657FC3E3317C}" type="presParOf" srcId="{A8ACA390-3DF6-4505-9696-254EAB0E65A3}" destId="{9FBD247D-1927-4FBF-BDF1-E4D4E0247847}" srcOrd="5" destOrd="0" presId="urn:microsoft.com/office/officeart/2005/8/layout/default"/>
    <dgm:cxn modelId="{4CE8B2EA-B54F-422A-BF86-E6C3C363DBF0}" type="presParOf" srcId="{A8ACA390-3DF6-4505-9696-254EAB0E65A3}" destId="{DAA6C461-7006-45EA-963F-235C3E7B2C6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8FA52-1290-4AD8-950D-7C72AE6939C5}">
      <dsp:nvSpPr>
        <dsp:cNvPr id="0" name=""/>
        <dsp:cNvSpPr/>
      </dsp:nvSpPr>
      <dsp:spPr>
        <a:xfrm>
          <a:off x="0" y="809153"/>
          <a:ext cx="10515600" cy="1493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AF60447-8901-40A7-BF9A-54670FEB5F77}">
      <dsp:nvSpPr>
        <dsp:cNvPr id="0" name=""/>
        <dsp:cNvSpPr/>
      </dsp:nvSpPr>
      <dsp:spPr>
        <a:xfrm>
          <a:off x="451881" y="1145263"/>
          <a:ext cx="821601" cy="8216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7D7C5D3-1437-46BC-BC52-9B5B40AB8A4F}">
      <dsp:nvSpPr>
        <dsp:cNvPr id="0" name=""/>
        <dsp:cNvSpPr/>
      </dsp:nvSpPr>
      <dsp:spPr>
        <a:xfrm>
          <a:off x="1725364" y="809153"/>
          <a:ext cx="8790235" cy="149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96" tIns="158096" rIns="158096" bIns="158096" numCol="1" spcCol="1270" anchor="ctr" anchorCtr="0">
          <a:noAutofit/>
        </a:bodyPr>
        <a:lstStyle/>
        <a:p>
          <a:pPr marL="0" lvl="0" indent="0" algn="l" defTabSz="1022350">
            <a:lnSpc>
              <a:spcPct val="100000"/>
            </a:lnSpc>
            <a:spcBef>
              <a:spcPct val="0"/>
            </a:spcBef>
            <a:spcAft>
              <a:spcPct val="35000"/>
            </a:spcAft>
            <a:buNone/>
          </a:pPr>
          <a:r>
            <a:rPr lang="en-US" sz="2300" kern="1200" dirty="0"/>
            <a:t>Offer a novel HIV prevention option to patients at high risk of infection</a:t>
          </a:r>
        </a:p>
      </dsp:txBody>
      <dsp:txXfrm>
        <a:off x="1725364" y="809153"/>
        <a:ext cx="8790235" cy="1493821"/>
      </dsp:txXfrm>
    </dsp:sp>
    <dsp:sp modelId="{B9D5269F-2F3E-49F9-8A1F-ED9D829D5F7D}">
      <dsp:nvSpPr>
        <dsp:cNvPr id="0" name=""/>
        <dsp:cNvSpPr/>
      </dsp:nvSpPr>
      <dsp:spPr>
        <a:xfrm>
          <a:off x="0" y="2676430"/>
          <a:ext cx="10515600" cy="1493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5DD82DB-B431-4D33-8431-AA7DDD1CC315}">
      <dsp:nvSpPr>
        <dsp:cNvPr id="0" name=""/>
        <dsp:cNvSpPr/>
      </dsp:nvSpPr>
      <dsp:spPr>
        <a:xfrm>
          <a:off x="451881" y="3012540"/>
          <a:ext cx="821601" cy="8216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203104-34FA-4309-8422-714B4608328A}">
      <dsp:nvSpPr>
        <dsp:cNvPr id="0" name=""/>
        <dsp:cNvSpPr/>
      </dsp:nvSpPr>
      <dsp:spPr>
        <a:xfrm>
          <a:off x="1725364" y="2676430"/>
          <a:ext cx="8790235" cy="149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96" tIns="158096" rIns="158096" bIns="158096" numCol="1" spcCol="1270" anchor="ctr" anchorCtr="0">
          <a:noAutofit/>
        </a:bodyPr>
        <a:lstStyle/>
        <a:p>
          <a:pPr marL="0" lvl="0" indent="0" algn="l" defTabSz="1022350">
            <a:lnSpc>
              <a:spcPct val="100000"/>
            </a:lnSpc>
            <a:spcBef>
              <a:spcPct val="0"/>
            </a:spcBef>
            <a:spcAft>
              <a:spcPct val="35000"/>
            </a:spcAft>
            <a:buNone/>
          </a:pPr>
          <a:r>
            <a:rPr lang="en-US" sz="2300" kern="1200" dirty="0"/>
            <a:t>Assess the feasibility of administering </a:t>
          </a:r>
          <a:r>
            <a:rPr lang="en-US" sz="2300" kern="1200" dirty="0">
              <a:ea typeface="Malgun Gothic" panose="020B0503020000020004" pitchFamily="34" charset="-127"/>
              <a:cs typeface="Times New Roman" panose="02020603050405020304" pitchFamily="18" charset="0"/>
            </a:rPr>
            <a:t>CAB-LA</a:t>
          </a:r>
          <a:r>
            <a:rPr lang="en-US" sz="2300" kern="1200" dirty="0"/>
            <a:t> to patients receiving care at a low-barrier public health clinic serving a high proportion of patients with SUDs and/or experiencing homelessness</a:t>
          </a:r>
        </a:p>
      </dsp:txBody>
      <dsp:txXfrm>
        <a:off x="1725364" y="2676430"/>
        <a:ext cx="8790235" cy="1493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0500A-2134-4192-A311-260E77D54E7C}">
      <dsp:nvSpPr>
        <dsp:cNvPr id="0" name=""/>
        <dsp:cNvSpPr/>
      </dsp:nvSpPr>
      <dsp:spPr>
        <a:xfrm>
          <a:off x="4847" y="317082"/>
          <a:ext cx="4238559" cy="423855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3262" tIns="40640" rIns="23326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Patient Eligibility, Initiation</a:t>
          </a:r>
        </a:p>
      </dsp:txBody>
      <dsp:txXfrm>
        <a:off x="625570" y="937805"/>
        <a:ext cx="2997113" cy="2997113"/>
      </dsp:txXfrm>
    </dsp:sp>
    <dsp:sp modelId="{5ED47B30-8865-481D-925A-730F26E7D6E7}">
      <dsp:nvSpPr>
        <dsp:cNvPr id="0" name=""/>
        <dsp:cNvSpPr/>
      </dsp:nvSpPr>
      <dsp:spPr>
        <a:xfrm>
          <a:off x="3395695" y="317082"/>
          <a:ext cx="4238559" cy="423855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3262" tIns="40640" rIns="233262" bIns="40640" numCol="1" spcCol="1270" anchor="ctr" anchorCtr="0">
          <a:noAutofit/>
        </a:bodyPr>
        <a:lstStyle/>
        <a:p>
          <a:pPr marL="0" lvl="0" indent="0" algn="ctr" defTabSz="1422400">
            <a:lnSpc>
              <a:spcPct val="90000"/>
            </a:lnSpc>
            <a:spcBef>
              <a:spcPct val="0"/>
            </a:spcBef>
            <a:spcAft>
              <a:spcPct val="35000"/>
            </a:spcAft>
            <a:buNone/>
          </a:pPr>
          <a:r>
            <a:rPr lang="en-US" sz="3200" kern="1200"/>
            <a:t>Infrastructure and Access</a:t>
          </a:r>
        </a:p>
      </dsp:txBody>
      <dsp:txXfrm>
        <a:off x="4016418" y="937805"/>
        <a:ext cx="2997113" cy="2997113"/>
      </dsp:txXfrm>
    </dsp:sp>
    <dsp:sp modelId="{07C78D36-C679-4E30-8627-C765DE0CEE5D}">
      <dsp:nvSpPr>
        <dsp:cNvPr id="0" name=""/>
        <dsp:cNvSpPr/>
      </dsp:nvSpPr>
      <dsp:spPr>
        <a:xfrm>
          <a:off x="6786542" y="317082"/>
          <a:ext cx="4238559" cy="423855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3262" tIns="40640" rIns="23326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Support and Retention</a:t>
          </a:r>
        </a:p>
      </dsp:txBody>
      <dsp:txXfrm>
        <a:off x="7407265" y="937805"/>
        <a:ext cx="2997113" cy="2997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972D9-45AF-4998-BD6E-AEEE8468C3A5}">
      <dsp:nvSpPr>
        <dsp:cNvPr id="0" name=""/>
        <dsp:cNvSpPr/>
      </dsp:nvSpPr>
      <dsp:spPr>
        <a:xfrm>
          <a:off x="1212569" y="923934"/>
          <a:ext cx="1300252" cy="13002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CB30E-F0CE-4F56-828F-C14FB965903A}">
      <dsp:nvSpPr>
        <dsp:cNvPr id="0" name=""/>
        <dsp:cNvSpPr/>
      </dsp:nvSpPr>
      <dsp:spPr>
        <a:xfrm>
          <a:off x="417971" y="2695617"/>
          <a:ext cx="2889450" cy="137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Low-barrier, drop-in visits in clinic, 6 days per week</a:t>
          </a:r>
        </a:p>
      </dsp:txBody>
      <dsp:txXfrm>
        <a:off x="417971" y="2695617"/>
        <a:ext cx="2889450" cy="1371093"/>
      </dsp:txXfrm>
    </dsp:sp>
    <dsp:sp modelId="{ED8F9FD1-49F1-43AB-BB22-B287BE8C1097}">
      <dsp:nvSpPr>
        <dsp:cNvPr id="0" name=""/>
        <dsp:cNvSpPr/>
      </dsp:nvSpPr>
      <dsp:spPr>
        <a:xfrm>
          <a:off x="4607673" y="923934"/>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1D274-0B55-4E11-B964-E107B9F59D26}">
      <dsp:nvSpPr>
        <dsp:cNvPr id="0" name=""/>
        <dsp:cNvSpPr/>
      </dsp:nvSpPr>
      <dsp:spPr>
        <a:xfrm>
          <a:off x="3813075" y="2695617"/>
          <a:ext cx="2889450" cy="137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On-site lab draws</a:t>
          </a:r>
        </a:p>
      </dsp:txBody>
      <dsp:txXfrm>
        <a:off x="3813075" y="2695617"/>
        <a:ext cx="2889450" cy="1371093"/>
      </dsp:txXfrm>
    </dsp:sp>
    <dsp:sp modelId="{BD1CD474-9477-4A74-B339-F1A2F1ABE135}">
      <dsp:nvSpPr>
        <dsp:cNvPr id="0" name=""/>
        <dsp:cNvSpPr/>
      </dsp:nvSpPr>
      <dsp:spPr>
        <a:xfrm>
          <a:off x="8002777" y="923934"/>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E0BC9-6CBF-447C-9553-4AC4FBB2507F}">
      <dsp:nvSpPr>
        <dsp:cNvPr id="0" name=""/>
        <dsp:cNvSpPr/>
      </dsp:nvSpPr>
      <dsp:spPr>
        <a:xfrm>
          <a:off x="7208178" y="2695617"/>
          <a:ext cx="2889450" cy="137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Medication availability at community sites - shelters, syringe access sites, street medicine</a:t>
          </a:r>
        </a:p>
      </dsp:txBody>
      <dsp:txXfrm>
        <a:off x="7208178" y="2695617"/>
        <a:ext cx="2889450" cy="1371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6BFD9-F041-4FF9-87D9-7ACC72B81DD7}">
      <dsp:nvSpPr>
        <dsp:cNvPr id="0" name=""/>
        <dsp:cNvSpPr/>
      </dsp:nvSpPr>
      <dsp:spPr>
        <a:xfrm>
          <a:off x="842" y="632719"/>
          <a:ext cx="3285155" cy="1971093"/>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CAB-LA as PrEP was feasible and effective for PWUD and PEH</a:t>
          </a:r>
        </a:p>
      </dsp:txBody>
      <dsp:txXfrm>
        <a:off x="842" y="632719"/>
        <a:ext cx="3285155" cy="1971093"/>
      </dsp:txXfrm>
    </dsp:sp>
    <dsp:sp modelId="{E92C14A7-0641-4CEB-9C30-462540BA8B4A}">
      <dsp:nvSpPr>
        <dsp:cNvPr id="0" name=""/>
        <dsp:cNvSpPr/>
      </dsp:nvSpPr>
      <dsp:spPr>
        <a:xfrm>
          <a:off x="3614513" y="632719"/>
          <a:ext cx="3285155" cy="1971093"/>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Challenges with patient outreach and decision making</a:t>
          </a:r>
        </a:p>
      </dsp:txBody>
      <dsp:txXfrm>
        <a:off x="3614513" y="632719"/>
        <a:ext cx="3285155" cy="1971093"/>
      </dsp:txXfrm>
    </dsp:sp>
    <dsp:sp modelId="{0C8FBD25-B89F-4808-8DB1-61CB5F413392}">
      <dsp:nvSpPr>
        <dsp:cNvPr id="0" name=""/>
        <dsp:cNvSpPr/>
      </dsp:nvSpPr>
      <dsp:spPr>
        <a:xfrm>
          <a:off x="842" y="2932328"/>
          <a:ext cx="3285155" cy="1971093"/>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Targeted recruitment based on housing status, comorbidity could improve retention</a:t>
          </a:r>
        </a:p>
      </dsp:txBody>
      <dsp:txXfrm>
        <a:off x="842" y="2932328"/>
        <a:ext cx="3285155" cy="1971093"/>
      </dsp:txXfrm>
    </dsp:sp>
    <dsp:sp modelId="{DAA6C461-7006-45EA-963F-235C3E7B2C6F}">
      <dsp:nvSpPr>
        <dsp:cNvPr id="0" name=""/>
        <dsp:cNvSpPr/>
      </dsp:nvSpPr>
      <dsp:spPr>
        <a:xfrm>
          <a:off x="3614513" y="2932328"/>
          <a:ext cx="3285155" cy="1971093"/>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Longer-term evaluations necessary</a:t>
          </a:r>
        </a:p>
      </dsp:txBody>
      <dsp:txXfrm>
        <a:off x="3614513" y="2932328"/>
        <a:ext cx="3285155" cy="19710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67C51-7E43-4D13-9839-FC322F5BC700}"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C7620-BA73-4439-BF6B-1A13F6FEAD95}" type="slidenum">
              <a:rPr lang="en-US" smtClean="0"/>
              <a:t>‹#›</a:t>
            </a:fld>
            <a:endParaRPr lang="en-US"/>
          </a:p>
        </p:txBody>
      </p:sp>
    </p:spTree>
    <p:extLst>
      <p:ext uri="{BB962C8B-B14F-4D97-AF65-F5344CB8AC3E}">
        <p14:creationId xmlns:p14="http://schemas.microsoft.com/office/powerpoint/2010/main" val="316850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1</a:t>
            </a:fld>
            <a:endParaRPr lang="en-US"/>
          </a:p>
        </p:txBody>
      </p:sp>
    </p:spTree>
    <p:extLst>
      <p:ext uri="{BB962C8B-B14F-4D97-AF65-F5344CB8AC3E}">
        <p14:creationId xmlns:p14="http://schemas.microsoft.com/office/powerpoint/2010/main" val="271601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r>
              <a:rPr lang="en-US" dirty="0"/>
              <a:t>The first strategy was centered around identifying which patients would be the best fit to initiate on CAB-LA. All patients received initiation visits, where providers would assess interest, willingness to return for the first injection, and understanding of program expectations. They also communicated with staff at community organizations and shelter clinics to gauge patient capacity to adhere to the protocols. </a:t>
            </a:r>
          </a:p>
          <a:p>
            <a:r>
              <a:rPr lang="en-US" dirty="0"/>
              <a:t>Once initiated, patients have baseline labs drawn, and the medication is ordered.</a:t>
            </a:r>
          </a:p>
        </p:txBody>
      </p:sp>
      <p:sp>
        <p:nvSpPr>
          <p:cNvPr id="4" name="Slide Number Placeholder 3"/>
          <p:cNvSpPr>
            <a:spLocks noGrp="1"/>
          </p:cNvSpPr>
          <p:nvPr>
            <p:ph type="sldNum" sz="quarter" idx="5"/>
          </p:nvPr>
        </p:nvSpPr>
        <p:spPr/>
        <p:txBody>
          <a:bodyPr/>
          <a:lstStyle/>
          <a:p>
            <a:fld id="{AD2C7620-BA73-4439-BF6B-1A13F6FEAD95}" type="slidenum">
              <a:rPr lang="en-US" smtClean="0"/>
              <a:t>10</a:t>
            </a:fld>
            <a:endParaRPr lang="en-US"/>
          </a:p>
        </p:txBody>
      </p:sp>
    </p:spTree>
    <p:extLst>
      <p:ext uri="{BB962C8B-B14F-4D97-AF65-F5344CB8AC3E}">
        <p14:creationId xmlns:p14="http://schemas.microsoft.com/office/powerpoint/2010/main" val="334689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also sought to improve access to the medication. Patients had the option of low barrier, drop in visits at the clinic, 6 days a week. </a:t>
            </a:r>
          </a:p>
          <a:p>
            <a:r>
              <a:rPr lang="en-US" dirty="0"/>
              <a:t>Lab draws were all on-site, so the clinic was a one stop shop. </a:t>
            </a:r>
          </a:p>
          <a:p>
            <a:r>
              <a:rPr lang="en-US" dirty="0"/>
              <a:t>For patients who had difficulty coming into the clinic, CAB-LA could also be administered at community sites, such as shelters, syringe access sites, and street medicine visits. </a:t>
            </a:r>
          </a:p>
          <a:p>
            <a:endParaRPr lang="en-US" dirty="0"/>
          </a:p>
          <a:p>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11</a:t>
            </a:fld>
            <a:endParaRPr lang="en-US"/>
          </a:p>
        </p:txBody>
      </p:sp>
    </p:spTree>
    <p:extLst>
      <p:ext uri="{BB962C8B-B14F-4D97-AF65-F5344CB8AC3E}">
        <p14:creationId xmlns:p14="http://schemas.microsoft.com/office/powerpoint/2010/main" val="370849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that patients have proper support, the team engages in weekly huddles to discuss patient due dates, upcoming lab draws, and triage.</a:t>
            </a:r>
          </a:p>
          <a:p>
            <a:r>
              <a:rPr lang="en-US" dirty="0"/>
              <a:t>Injection reminders are given through multiple modes of outreach, such as community organization staff, health workers, and street medicine nurses. </a:t>
            </a:r>
          </a:p>
          <a:p>
            <a:r>
              <a:rPr lang="en-US" dirty="0"/>
              <a:t>There are small monetary incentives give to support adherence.</a:t>
            </a:r>
          </a:p>
          <a:p>
            <a:r>
              <a:rPr lang="en-US" dirty="0"/>
              <a:t>And we also have a protocol in place for late injections. We notify the patient’s support network, brainstorm additional modes of outreach. Providers order late doses if a patient is more than 14 days late, and we verify the patient’s HIV status through lab draws.</a:t>
            </a:r>
          </a:p>
          <a:p>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12</a:t>
            </a:fld>
            <a:endParaRPr lang="en-US"/>
          </a:p>
        </p:txBody>
      </p:sp>
    </p:spTree>
    <p:extLst>
      <p:ext uri="{BB962C8B-B14F-4D97-AF65-F5344CB8AC3E}">
        <p14:creationId xmlns:p14="http://schemas.microsoft.com/office/powerpoint/2010/main" val="157727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October 2022 to May 2024, 27 patients were referred for CAB-LA, and 19 were ultimately initiated. 6 initiated patients experienced a delay of more than 7 days between the initial lab draw and their first injection, meaning that they needed a repeat draw. </a:t>
            </a:r>
          </a:p>
        </p:txBody>
      </p:sp>
      <p:sp>
        <p:nvSpPr>
          <p:cNvPr id="4" name="Slide Number Placeholder 3"/>
          <p:cNvSpPr>
            <a:spLocks noGrp="1"/>
          </p:cNvSpPr>
          <p:nvPr>
            <p:ph type="sldNum" sz="quarter" idx="5"/>
          </p:nvPr>
        </p:nvSpPr>
        <p:spPr/>
        <p:txBody>
          <a:bodyPr/>
          <a:lstStyle/>
          <a:p>
            <a:fld id="{AD2C7620-BA73-4439-BF6B-1A13F6FEAD95}" type="slidenum">
              <a:rPr lang="en-US" smtClean="0"/>
              <a:t>13</a:t>
            </a:fld>
            <a:endParaRPr lang="en-US"/>
          </a:p>
        </p:txBody>
      </p:sp>
    </p:spTree>
    <p:extLst>
      <p:ext uri="{BB962C8B-B14F-4D97-AF65-F5344CB8AC3E}">
        <p14:creationId xmlns:p14="http://schemas.microsoft.com/office/powerpoint/2010/main" val="406975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 initiated patients, 5 were trans or non-binary. All 19 were experiencing housing instability; 3 were street homeless, and 7 were sheltered homeless. 12 patients were using stimulants, and 6 were using opioids. Additionally, a high proportion of patients were black or native – 8 out of those initiated.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Something to note if there is time: The patients who were referred but never initiated was not more destabilized (experiencing street or sheltered homelessness) than those who were initiated successfully.</a:t>
            </a:r>
          </a:p>
        </p:txBody>
      </p:sp>
      <p:sp>
        <p:nvSpPr>
          <p:cNvPr id="4" name="Slide Number Placeholder 3"/>
          <p:cNvSpPr>
            <a:spLocks noGrp="1"/>
          </p:cNvSpPr>
          <p:nvPr>
            <p:ph type="sldNum" sz="quarter" idx="5"/>
          </p:nvPr>
        </p:nvSpPr>
        <p:spPr/>
        <p:txBody>
          <a:bodyPr/>
          <a:lstStyle/>
          <a:p>
            <a:fld id="{AD2C7620-BA73-4439-BF6B-1A13F6FEAD95}" type="slidenum">
              <a:rPr lang="en-US" smtClean="0"/>
              <a:t>14</a:t>
            </a:fld>
            <a:endParaRPr lang="en-US"/>
          </a:p>
        </p:txBody>
      </p:sp>
    </p:spTree>
    <p:extLst>
      <p:ext uri="{BB962C8B-B14F-4D97-AF65-F5344CB8AC3E}">
        <p14:creationId xmlns:p14="http://schemas.microsoft.com/office/powerpoint/2010/main" val="47667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May of this year, 14 patients are continuing to receive CAB-LA through the clinic. One transitioned to primary care-based administration, and four discontinued.</a:t>
            </a:r>
          </a:p>
          <a:p>
            <a:r>
              <a:rPr lang="en-US" dirty="0"/>
              <a:t>All enrolled patients remained HIV negative at the time of their latest injection. </a:t>
            </a:r>
          </a:p>
          <a:p>
            <a:r>
              <a:rPr lang="en-US" dirty="0"/>
              <a:t>Over the initial 18 months of the program, 89 total doses of CAB-LA were administered. 12% of doses were delayed by more than 1 week. 42% of doses were administered outside of the central clinic. 36% of doses were given in shelters or supportive housing, and 1% was given in jail. If you recall, CAB-LA does not require refrigeration, making this sort of administration possible. </a:t>
            </a:r>
          </a:p>
        </p:txBody>
      </p:sp>
      <p:sp>
        <p:nvSpPr>
          <p:cNvPr id="4" name="Slide Number Placeholder 3"/>
          <p:cNvSpPr>
            <a:spLocks noGrp="1"/>
          </p:cNvSpPr>
          <p:nvPr>
            <p:ph type="sldNum" sz="quarter" idx="5"/>
          </p:nvPr>
        </p:nvSpPr>
        <p:spPr/>
        <p:txBody>
          <a:bodyPr/>
          <a:lstStyle/>
          <a:p>
            <a:fld id="{AD2C7620-BA73-4439-BF6B-1A13F6FEAD95}" type="slidenum">
              <a:rPr lang="en-US" smtClean="0"/>
              <a:t>15</a:t>
            </a:fld>
            <a:endParaRPr lang="en-US"/>
          </a:p>
        </p:txBody>
      </p:sp>
    </p:spTree>
    <p:extLst>
      <p:ext uri="{BB962C8B-B14F-4D97-AF65-F5344CB8AC3E}">
        <p14:creationId xmlns:p14="http://schemas.microsoft.com/office/powerpoint/2010/main" val="275225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conclusions from the implementation of the program:</a:t>
            </a:r>
          </a:p>
          <a:p>
            <a:r>
              <a:rPr lang="en-US" dirty="0"/>
              <a:t>CAB-LA was feasible and effective as PrEP for people who use drugs and people experiencing homelessness. </a:t>
            </a:r>
          </a:p>
          <a:p>
            <a:r>
              <a:rPr lang="en-US" dirty="0"/>
              <a:t>However, there were significant challenges with outreach and decision-making.</a:t>
            </a:r>
          </a:p>
          <a:p>
            <a:r>
              <a:rPr lang="en-US" dirty="0"/>
              <a:t>One way to improve implementation is to more targeted recruitment based on housing status, comorbidities like substance use disorders, and other factors. </a:t>
            </a:r>
          </a:p>
          <a:p>
            <a:r>
              <a:rPr lang="en-US" dirty="0"/>
              <a:t>And finally, we simply need longer term evaluations!</a:t>
            </a:r>
          </a:p>
        </p:txBody>
      </p:sp>
      <p:sp>
        <p:nvSpPr>
          <p:cNvPr id="4" name="Slide Number Placeholder 3"/>
          <p:cNvSpPr>
            <a:spLocks noGrp="1"/>
          </p:cNvSpPr>
          <p:nvPr>
            <p:ph type="sldNum" sz="quarter" idx="5"/>
          </p:nvPr>
        </p:nvSpPr>
        <p:spPr/>
        <p:txBody>
          <a:bodyPr/>
          <a:lstStyle/>
          <a:p>
            <a:fld id="{AD2C7620-BA73-4439-BF6B-1A13F6FEAD95}" type="slidenum">
              <a:rPr lang="en-US" smtClean="0"/>
              <a:t>16</a:t>
            </a:fld>
            <a:endParaRPr lang="en-US"/>
          </a:p>
        </p:txBody>
      </p:sp>
    </p:spTree>
    <p:extLst>
      <p:ext uri="{BB962C8B-B14F-4D97-AF65-F5344CB8AC3E}">
        <p14:creationId xmlns:p14="http://schemas.microsoft.com/office/powerpoint/2010/main" val="84766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AD2C7620-BA73-4439-BF6B-1A13F6FEAD95}" type="slidenum">
              <a:rPr lang="en-US" smtClean="0"/>
              <a:t>17</a:t>
            </a:fld>
            <a:endParaRPr lang="en-US"/>
          </a:p>
        </p:txBody>
      </p:sp>
    </p:spTree>
    <p:extLst>
      <p:ext uri="{BB962C8B-B14F-4D97-AF65-F5344CB8AC3E}">
        <p14:creationId xmlns:p14="http://schemas.microsoft.com/office/powerpoint/2010/main" val="307865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Tentatively keep, but depends on whether data is available. Edit as column in slide 13 table</a:t>
            </a:r>
          </a:p>
          <a:p>
            <a:r>
              <a:rPr lang="en-US" dirty="0"/>
              <a:t>Take out- this population is not more destabilized than those who were initiated</a:t>
            </a:r>
          </a:p>
          <a:p>
            <a:r>
              <a:rPr lang="en-US" dirty="0"/>
              <a:t>Takeaway: project needs more targeted recruitment based on housing status, comorbidity, </a:t>
            </a:r>
            <a:r>
              <a:rPr lang="en-US" dirty="0" err="1"/>
              <a:t>etc</a:t>
            </a:r>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19</a:t>
            </a:fld>
            <a:endParaRPr lang="en-US"/>
          </a:p>
        </p:txBody>
      </p:sp>
    </p:spTree>
    <p:extLst>
      <p:ext uri="{BB962C8B-B14F-4D97-AF65-F5344CB8AC3E}">
        <p14:creationId xmlns:p14="http://schemas.microsoft.com/office/powerpoint/2010/main" val="323900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point: take out all except phase 3 demonstrated high efficacy, etc. For </a:t>
            </a:r>
            <a:r>
              <a:rPr lang="en-US" dirty="0" err="1"/>
              <a:t>add’l</a:t>
            </a:r>
            <a:r>
              <a:rPr lang="en-US" dirty="0"/>
              <a:t> information, create supplementary slide with phase 3 data for questions. </a:t>
            </a:r>
          </a:p>
          <a:p>
            <a:r>
              <a:rPr lang="en-US" dirty="0"/>
              <a:t>Include high adherence data (change bi-monthly wording). </a:t>
            </a:r>
          </a:p>
          <a:p>
            <a:r>
              <a:rPr lang="en-US" dirty="0"/>
              <a:t>Highlight decreasing risk of HIV by 66-90%, no need to include population demographics. </a:t>
            </a:r>
          </a:p>
        </p:txBody>
      </p:sp>
      <p:sp>
        <p:nvSpPr>
          <p:cNvPr id="4" name="Slide Number Placeholder 3"/>
          <p:cNvSpPr>
            <a:spLocks noGrp="1"/>
          </p:cNvSpPr>
          <p:nvPr>
            <p:ph type="sldNum" sz="quarter" idx="5"/>
          </p:nvPr>
        </p:nvSpPr>
        <p:spPr/>
        <p:txBody>
          <a:bodyPr/>
          <a:lstStyle/>
          <a:p>
            <a:fld id="{AD2C7620-BA73-4439-BF6B-1A13F6FEAD95}" type="slidenum">
              <a:rPr lang="en-US" smtClean="0"/>
              <a:t>20</a:t>
            </a:fld>
            <a:endParaRPr lang="en-US"/>
          </a:p>
        </p:txBody>
      </p:sp>
    </p:spTree>
    <p:extLst>
      <p:ext uri="{BB962C8B-B14F-4D97-AF65-F5344CB8AC3E}">
        <p14:creationId xmlns:p14="http://schemas.microsoft.com/office/powerpoint/2010/main" val="156249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conflicts of interest to disclose at this time.</a:t>
            </a:r>
          </a:p>
        </p:txBody>
      </p:sp>
      <p:sp>
        <p:nvSpPr>
          <p:cNvPr id="4" name="Slide Number Placeholder 3"/>
          <p:cNvSpPr>
            <a:spLocks noGrp="1"/>
          </p:cNvSpPr>
          <p:nvPr>
            <p:ph type="sldNum" sz="quarter" idx="5"/>
          </p:nvPr>
        </p:nvSpPr>
        <p:spPr/>
        <p:txBody>
          <a:bodyPr/>
          <a:lstStyle/>
          <a:p>
            <a:fld id="{AD2C7620-BA73-4439-BF6B-1A13F6FEAD95}" type="slidenum">
              <a:rPr lang="en-US" smtClean="0"/>
              <a:t>2</a:t>
            </a:fld>
            <a:endParaRPr lang="en-US"/>
          </a:p>
        </p:txBody>
      </p:sp>
    </p:spTree>
    <p:extLst>
      <p:ext uri="{BB962C8B-B14F-4D97-AF65-F5344CB8AC3E}">
        <p14:creationId xmlns:p14="http://schemas.microsoft.com/office/powerpoint/2010/main" val="322979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give some background on the benefits of providing long-acting PrEP to our patient population. </a:t>
            </a:r>
          </a:p>
          <a:p>
            <a:r>
              <a:rPr lang="en-US" dirty="0"/>
              <a:t>People who use drugs and people experiencing homelessness experience </a:t>
            </a:r>
            <a:r>
              <a:rPr lang="en-US" sz="1200" kern="100" dirty="0">
                <a:effectLst/>
                <a:ea typeface="Malgun Gothic" panose="020B0503020000020004" pitchFamily="34" charset="-127"/>
                <a:cs typeface="Times New Roman" panose="02020603050405020304" pitchFamily="18" charset="0"/>
              </a:rPr>
              <a:t>disproportional psychosocial and systemic hurdles that discourage them from adhering to daily oral </a:t>
            </a:r>
            <a:r>
              <a:rPr lang="en-US" sz="1200" kern="100" dirty="0" err="1">
                <a:effectLst/>
                <a:ea typeface="Malgun Gothic" panose="020B0503020000020004" pitchFamily="34" charset="-127"/>
                <a:cs typeface="Times New Roman" panose="02020603050405020304" pitchFamily="18" charset="0"/>
              </a:rPr>
              <a:t>PrEP.</a:t>
            </a:r>
            <a:r>
              <a:rPr lang="en-US" sz="1200" kern="100" dirty="0">
                <a:effectLst/>
                <a:ea typeface="Malgun Gothic" panose="020B0503020000020004" pitchFamily="34" charset="-127"/>
                <a:cs typeface="Times New Roman" panose="02020603050405020304" pitchFamily="18" charset="0"/>
              </a:rPr>
              <a:t> Among these factors are housing insecurity, food insecurity, comorbidities such as mental health disorders, and trauma or disconnect from healthcare systems. </a:t>
            </a:r>
          </a:p>
          <a:p>
            <a:r>
              <a:rPr lang="en-US" sz="1200" kern="100" dirty="0">
                <a:effectLst/>
                <a:ea typeface="Malgun Gothic" panose="020B0503020000020004" pitchFamily="34" charset="-127"/>
                <a:cs typeface="Times New Roman" panose="02020603050405020304" pitchFamily="18" charset="0"/>
              </a:rPr>
              <a:t>Long acting cabotegravir, or CAB-LA, can circumvent these challenges. It is an injection given every 2 months, so patients who have trouble adhering to daily pills could benefit from this alternative. Another advantage is that, for daily PrEP, there is the risk that another community member could see you take the medication. Going to a clinical space to receive LA-CAB could mitigate potential issues with confidentiality and help people avoid stigma.</a:t>
            </a:r>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3</a:t>
            </a:fld>
            <a:endParaRPr lang="en-US"/>
          </a:p>
        </p:txBody>
      </p:sp>
    </p:spTree>
    <p:extLst>
      <p:ext uri="{BB962C8B-B14F-4D97-AF65-F5344CB8AC3E}">
        <p14:creationId xmlns:p14="http://schemas.microsoft.com/office/powerpoint/2010/main" val="218694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i="0" dirty="0">
                <a:solidFill>
                  <a:srgbClr val="1F1F1F"/>
                </a:solidFill>
                <a:effectLst/>
                <a:latin typeface="Google Sans"/>
              </a:rPr>
              <a:t>Annual HIV Epidemiology Report from the city of San Francisco indicated that PEH and PWUD were significantly at-risk of HIV infection. In 2023, PEH accounted for roughly a quarter of total new diagnoses, nearly half of whom were also PWUD. In addition, </a:t>
            </a:r>
            <a:r>
              <a:rPr lang="en-US" dirty="0"/>
              <a:t>40% of cis women diagnosed with HIV from 2014-2023 were PWUD. Trans women diagnosed in 2023 were also more likely to be PWUD than other genders. </a:t>
            </a:r>
            <a:endParaRPr lang="en-US" b="0" i="0" dirty="0">
              <a:solidFill>
                <a:srgbClr val="1F1F1F"/>
              </a:solidFill>
              <a:effectLst/>
              <a:latin typeface="Google Sans"/>
            </a:endParaRPr>
          </a:p>
          <a:p>
            <a:r>
              <a:rPr lang="en-US" b="0" i="0" dirty="0">
                <a:solidFill>
                  <a:srgbClr val="1F1F1F"/>
                </a:solidFill>
                <a:effectLst/>
                <a:latin typeface="Google Sans"/>
              </a:rPr>
              <a:t>However, the good news- PrEP use has been steadily increasing from 2015 to 2023. In 2015, only 22-27% of men having sex with men who were not diagnosed with HIV were on </a:t>
            </a:r>
            <a:r>
              <a:rPr lang="en-US" b="0" i="0" dirty="0" err="1">
                <a:solidFill>
                  <a:srgbClr val="1F1F1F"/>
                </a:solidFill>
                <a:effectLst/>
                <a:latin typeface="Google Sans"/>
              </a:rPr>
              <a:t>PrEP.</a:t>
            </a:r>
            <a:r>
              <a:rPr lang="en-US" b="0" i="0" dirty="0">
                <a:solidFill>
                  <a:srgbClr val="1F1F1F"/>
                </a:solidFill>
                <a:effectLst/>
                <a:latin typeface="Google Sans"/>
              </a:rPr>
              <a:t> Compare that to 2023, when 71-78% of MSM were on </a:t>
            </a:r>
            <a:r>
              <a:rPr lang="en-US" b="0" i="0" dirty="0" err="1">
                <a:solidFill>
                  <a:srgbClr val="1F1F1F"/>
                </a:solidFill>
                <a:effectLst/>
                <a:latin typeface="Google Sans"/>
              </a:rPr>
              <a:t>PrEP.</a:t>
            </a:r>
            <a:endParaRPr lang="en-US" b="0" i="0" dirty="0">
              <a:solidFill>
                <a:srgbClr val="1F1F1F"/>
              </a:solidFill>
              <a:effectLst/>
              <a:latin typeface="Google Sans"/>
            </a:endParaRPr>
          </a:p>
          <a:p>
            <a:endParaRPr lang="en-US" b="0" i="0" dirty="0">
              <a:solidFill>
                <a:srgbClr val="1F1F1F"/>
              </a:solidFill>
              <a:effectLst/>
              <a:latin typeface="Google Sans"/>
            </a:endParaRPr>
          </a:p>
        </p:txBody>
      </p:sp>
      <p:sp>
        <p:nvSpPr>
          <p:cNvPr id="4" name="Slide Number Placeholder 3"/>
          <p:cNvSpPr>
            <a:spLocks noGrp="1"/>
          </p:cNvSpPr>
          <p:nvPr>
            <p:ph type="sldNum" sz="quarter" idx="5"/>
          </p:nvPr>
        </p:nvSpPr>
        <p:spPr/>
        <p:txBody>
          <a:bodyPr/>
          <a:lstStyle/>
          <a:p>
            <a:fld id="{AD2C7620-BA73-4439-BF6B-1A13F6FEAD95}" type="slidenum">
              <a:rPr lang="en-US" smtClean="0"/>
              <a:t>4</a:t>
            </a:fld>
            <a:endParaRPr lang="en-US"/>
          </a:p>
        </p:txBody>
      </p:sp>
    </p:spTree>
    <p:extLst>
      <p:ext uri="{BB962C8B-B14F-4D97-AF65-F5344CB8AC3E}">
        <p14:creationId xmlns:p14="http://schemas.microsoft.com/office/powerpoint/2010/main" val="316272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the medication. Cabotegravir extended release injectable was first FDA approved in December of 2021. Injections are initiated with two shots given 1 month apart, then subsequent injections are 2 months apart thereafter.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Importantly, for its use as PrEP, CAB-LA does NOT need to be refrigerated, unlike cabotegravir-</a:t>
            </a:r>
            <a:r>
              <a:rPr lang="en-US" sz="1200" dirty="0" err="1"/>
              <a:t>ripilvirine</a:t>
            </a:r>
            <a:r>
              <a:rPr lang="en-US" sz="1200" dirty="0"/>
              <a:t>, which is used for HIV treatment. This is very fortunate for our program, as it can be given outside of clinic – something I’ll talk about a little bit later. </a:t>
            </a:r>
            <a:endParaRPr lang="en-US" dirty="0"/>
          </a:p>
          <a:p>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5</a:t>
            </a:fld>
            <a:endParaRPr lang="en-US"/>
          </a:p>
        </p:txBody>
      </p:sp>
    </p:spTree>
    <p:extLst>
      <p:ext uri="{BB962C8B-B14F-4D97-AF65-F5344CB8AC3E}">
        <p14:creationId xmlns:p14="http://schemas.microsoft.com/office/powerpoint/2010/main" val="40184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phase III trials for CAB-LA demonstrated high efficacy, tolerability, and non-inferiority to daily oral </a:t>
            </a:r>
            <a:r>
              <a:rPr lang="en-US" sz="1200" dirty="0" err="1"/>
              <a:t>PrEP.</a:t>
            </a:r>
            <a:r>
              <a:rPr lang="en-US" sz="1200" dirty="0"/>
              <a:t> It was superior to oral PrEP in preventing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decreased the risk of HIV infection in participants by 66-90%. Patients also demonstrated high adherence to the injections, at 91.5% and 93% for the two trials.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As of now, there is little published data on CAB-LA as PrEP, especially for patients with known SUDs or in community based clinics serving people experiencing homelessness. </a:t>
            </a:r>
          </a:p>
          <a:p>
            <a:r>
              <a:rPr lang="en-US" dirty="0"/>
              <a:t>I want to highlight one of the few implemented programs across the country. A program in Philadelphia found that women who inject drugs preferred CAB-LA over daily oral </a:t>
            </a:r>
            <a:r>
              <a:rPr lang="en-US" dirty="0" err="1"/>
              <a:t>PrEP.</a:t>
            </a:r>
            <a:r>
              <a:rPr lang="en-US" dirty="0"/>
              <a:t> So there is precedence that, given the choice, patients may choose the long-acting injectable.</a:t>
            </a:r>
          </a:p>
        </p:txBody>
      </p:sp>
      <p:sp>
        <p:nvSpPr>
          <p:cNvPr id="4" name="Slide Number Placeholder 3"/>
          <p:cNvSpPr>
            <a:spLocks noGrp="1"/>
          </p:cNvSpPr>
          <p:nvPr>
            <p:ph type="sldNum" sz="quarter" idx="5"/>
          </p:nvPr>
        </p:nvSpPr>
        <p:spPr/>
        <p:txBody>
          <a:bodyPr/>
          <a:lstStyle/>
          <a:p>
            <a:fld id="{AD2C7620-BA73-4439-BF6B-1A13F6FEAD95}" type="slidenum">
              <a:rPr lang="en-US" smtClean="0"/>
              <a:t>6</a:t>
            </a:fld>
            <a:endParaRPr lang="en-US"/>
          </a:p>
        </p:txBody>
      </p:sp>
    </p:spTree>
    <p:extLst>
      <p:ext uri="{BB962C8B-B14F-4D97-AF65-F5344CB8AC3E}">
        <p14:creationId xmlns:p14="http://schemas.microsoft.com/office/powerpoint/2010/main" val="156249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program at the SF department of public health comes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 of the program is to offer a novel HIV prevention option to patients at high risk of infection. And as we have operationalized CAB-LA, we are assessing the feasibility of administering the medication to our specific patient population, a high proportion of which are experiencing homelessness or are using drugs.</a:t>
            </a:r>
          </a:p>
        </p:txBody>
      </p:sp>
      <p:sp>
        <p:nvSpPr>
          <p:cNvPr id="4" name="Slide Number Placeholder 3"/>
          <p:cNvSpPr>
            <a:spLocks noGrp="1"/>
          </p:cNvSpPr>
          <p:nvPr>
            <p:ph type="sldNum" sz="quarter" idx="5"/>
          </p:nvPr>
        </p:nvSpPr>
        <p:spPr/>
        <p:txBody>
          <a:bodyPr/>
          <a:lstStyle/>
          <a:p>
            <a:fld id="{AD2C7620-BA73-4439-BF6B-1A13F6FEAD95}" type="slidenum">
              <a:rPr lang="en-US" smtClean="0"/>
              <a:t>7</a:t>
            </a:fld>
            <a:endParaRPr lang="en-US"/>
          </a:p>
        </p:txBody>
      </p:sp>
    </p:spTree>
    <p:extLst>
      <p:ext uri="{BB962C8B-B14F-4D97-AF65-F5344CB8AC3E}">
        <p14:creationId xmlns:p14="http://schemas.microsoft.com/office/powerpoint/2010/main" val="67012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multidisciplinary team for with physicians, NPs, RNs, and health workers working on care coordination. The program partners with a local pharmacy and community based organizations for medication delivery and patient outreach.</a:t>
            </a:r>
          </a:p>
        </p:txBody>
      </p:sp>
      <p:sp>
        <p:nvSpPr>
          <p:cNvPr id="4" name="Slide Number Placeholder 3"/>
          <p:cNvSpPr>
            <a:spLocks noGrp="1"/>
          </p:cNvSpPr>
          <p:nvPr>
            <p:ph type="sldNum" sz="quarter" idx="5"/>
          </p:nvPr>
        </p:nvSpPr>
        <p:spPr/>
        <p:txBody>
          <a:bodyPr/>
          <a:lstStyle/>
          <a:p>
            <a:fld id="{AD2C7620-BA73-4439-BF6B-1A13F6FEAD95}" type="slidenum">
              <a:rPr lang="en-US" smtClean="0"/>
              <a:t>8</a:t>
            </a:fld>
            <a:endParaRPr lang="en-US"/>
          </a:p>
        </p:txBody>
      </p:sp>
    </p:spTree>
    <p:extLst>
      <p:ext uri="{BB962C8B-B14F-4D97-AF65-F5344CB8AC3E}">
        <p14:creationId xmlns:p14="http://schemas.microsoft.com/office/powerpoint/2010/main" val="417444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tailored our strategies to the lived experiences of PWUD and PEH who receive care at our four wall clinic.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patient eligibility and initiation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Infrastructure and access to injections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patient support and retention</a:t>
            </a:r>
          </a:p>
          <a:p>
            <a:endParaRPr lang="en-US" dirty="0"/>
          </a:p>
        </p:txBody>
      </p:sp>
      <p:sp>
        <p:nvSpPr>
          <p:cNvPr id="4" name="Slide Number Placeholder 3"/>
          <p:cNvSpPr>
            <a:spLocks noGrp="1"/>
          </p:cNvSpPr>
          <p:nvPr>
            <p:ph type="sldNum" sz="quarter" idx="5"/>
          </p:nvPr>
        </p:nvSpPr>
        <p:spPr/>
        <p:txBody>
          <a:bodyPr/>
          <a:lstStyle/>
          <a:p>
            <a:fld id="{AD2C7620-BA73-4439-BF6B-1A13F6FEAD95}" type="slidenum">
              <a:rPr lang="en-US" smtClean="0"/>
              <a:t>9</a:t>
            </a:fld>
            <a:endParaRPr lang="en-US"/>
          </a:p>
        </p:txBody>
      </p:sp>
    </p:spTree>
    <p:extLst>
      <p:ext uri="{BB962C8B-B14F-4D97-AF65-F5344CB8AC3E}">
        <p14:creationId xmlns:p14="http://schemas.microsoft.com/office/powerpoint/2010/main" val="410157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5B98-62CA-75F4-175C-68E22070E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A0EC3F-6B26-26F3-E045-ADC876131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DE9AE7-F8B6-C7A6-454A-E921083EFCA2}"/>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7F8C333A-75E6-26B7-0A70-36E452D88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4EB4B-6B2F-C212-65D3-259FC0FB7A35}"/>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3140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3DD-2F8A-9EE0-9F70-152B9541E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6FFE1-1A18-0B34-5106-8D7D6CF9E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90E53-EE8F-933A-DCEE-67EA4F9A26CA}"/>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45859221-0C11-0E83-25F5-49AF36874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EA452-5126-53BE-F0E7-4CD10DB40FAA}"/>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142986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5D7B1-A2CF-FDDD-AF25-2FC78A748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801A6-A28E-AC5B-3B1E-2BF24A55B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23225-8B95-4497-22CB-0343D606C585}"/>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C3ABF402-878A-FAF2-75D6-02DE7EAD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4C848-FC20-4242-DE79-F5D5BDB72AEB}"/>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88715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6652-DEEF-CFA1-7773-4AEB715C7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35162-AAD5-7506-F075-6E77909E9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9C081-059D-52D8-2805-7053621344F8}"/>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A83511F0-1103-8352-AC21-AEBD42612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09D7-BE04-2748-ABF1-F26904727456}"/>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140111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D8CD-4511-ABD7-FD3F-D7CC6A57B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D93F7D-FEB7-8B88-0DAF-71B5C73580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3C602-623C-0E45-14A3-DD5B5A4C26D7}"/>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887745C5-B5E4-D8FB-8331-DFD447AD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6BA7B-ED0D-1B85-21A6-5C72632B2616}"/>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84746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CA3-686C-4DD9-538F-64B0F1892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E54F8-B95D-9670-7E29-BD8C7DE75E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E0EDE-6E97-BF90-F59B-2C93CD037A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F93C5-F4CD-7E54-FFC9-26F82CFC2783}"/>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6" name="Footer Placeholder 5">
            <a:extLst>
              <a:ext uri="{FF2B5EF4-FFF2-40B4-BE49-F238E27FC236}">
                <a16:creationId xmlns:a16="http://schemas.microsoft.com/office/drawing/2014/main" id="{BBEED3E6-8CF0-5A78-5510-A242229BF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B027B-5D9F-EED0-DD00-CB48CA16D2CA}"/>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62279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2248-D3A8-9D30-6B4B-817D15082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E8A4F7-C466-F7A9-6EBF-154AE0CE90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38EF2-15E9-E868-3FF4-889BD957E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A75631-6E05-BE53-8EA0-B8636BBF4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D9882-8109-6AD9-9720-5147C32EF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5FEA9-41AF-FE57-312F-665AB1D890D9}"/>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8" name="Footer Placeholder 7">
            <a:extLst>
              <a:ext uri="{FF2B5EF4-FFF2-40B4-BE49-F238E27FC236}">
                <a16:creationId xmlns:a16="http://schemas.microsoft.com/office/drawing/2014/main" id="{C4413CEA-382F-E3E6-2602-7AD4C7FAF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9D34C1-5F38-D7BF-8605-DF914787A953}"/>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45476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EC2F-23D3-E5B5-E9E8-A1FAE549E0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B1D9A7-6AEF-49C3-55B8-021D78BA0D0D}"/>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4" name="Footer Placeholder 3">
            <a:extLst>
              <a:ext uri="{FF2B5EF4-FFF2-40B4-BE49-F238E27FC236}">
                <a16:creationId xmlns:a16="http://schemas.microsoft.com/office/drawing/2014/main" id="{A85197FB-490A-A0AF-87BA-384C7CB801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B9CD2-D903-5BA8-AAFB-18B541CC0201}"/>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86844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1730A-71D7-55B2-BD55-69FBE5B6D510}"/>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3" name="Footer Placeholder 2">
            <a:extLst>
              <a:ext uri="{FF2B5EF4-FFF2-40B4-BE49-F238E27FC236}">
                <a16:creationId xmlns:a16="http://schemas.microsoft.com/office/drawing/2014/main" id="{8EA36FFF-EE35-3D74-9502-2F6F14F6F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FB9C1-1B7D-A55E-E72E-63958B5EC7AF}"/>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347959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B8F5-5AF1-372F-2F02-95E465692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4D166-8A02-09E2-7E41-F73455E7A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8176E-2A60-38B6-54A5-83B599D5F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FE8D1-8F3A-09E3-B4F4-BC20BF1BCB01}"/>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6" name="Footer Placeholder 5">
            <a:extLst>
              <a:ext uri="{FF2B5EF4-FFF2-40B4-BE49-F238E27FC236}">
                <a16:creationId xmlns:a16="http://schemas.microsoft.com/office/drawing/2014/main" id="{F303D6B4-5F0D-9376-44DF-BEB75D4D3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63240-7EE6-9813-8331-586888E45787}"/>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260099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A5FD-6953-54ED-2950-EF122F5FE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72085B-7010-5A42-F17F-F5AF68A55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6FE04-A8BB-7F01-872C-2E9064C6D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FC7C8-5427-57E2-546D-BA9C67F18F89}"/>
              </a:ext>
            </a:extLst>
          </p:cNvPr>
          <p:cNvSpPr>
            <a:spLocks noGrp="1"/>
          </p:cNvSpPr>
          <p:nvPr>
            <p:ph type="dt" sz="half" idx="10"/>
          </p:nvPr>
        </p:nvSpPr>
        <p:spPr/>
        <p:txBody>
          <a:bodyPr/>
          <a:lstStyle/>
          <a:p>
            <a:fld id="{8145044C-B2D2-4227-A272-497AA2FF2338}" type="datetimeFigureOut">
              <a:rPr lang="en-US" smtClean="0"/>
              <a:t>11/14/2024</a:t>
            </a:fld>
            <a:endParaRPr lang="en-US"/>
          </a:p>
        </p:txBody>
      </p:sp>
      <p:sp>
        <p:nvSpPr>
          <p:cNvPr id="6" name="Footer Placeholder 5">
            <a:extLst>
              <a:ext uri="{FF2B5EF4-FFF2-40B4-BE49-F238E27FC236}">
                <a16:creationId xmlns:a16="http://schemas.microsoft.com/office/drawing/2014/main" id="{737FB7C7-7242-0160-5F2D-9EC75656E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155B4-C98D-3529-8592-D223FF157963}"/>
              </a:ext>
            </a:extLst>
          </p:cNvPr>
          <p:cNvSpPr>
            <a:spLocks noGrp="1"/>
          </p:cNvSpPr>
          <p:nvPr>
            <p:ph type="sldNum" sz="quarter" idx="12"/>
          </p:nvPr>
        </p:nvSpPr>
        <p:spPr/>
        <p:txBody>
          <a:bodyPr/>
          <a:lstStyle/>
          <a:p>
            <a:fld id="{BCB413BD-11E2-4265-8A57-72DC5E497C34}" type="slidenum">
              <a:rPr lang="en-US" smtClean="0"/>
              <a:t>‹#›</a:t>
            </a:fld>
            <a:endParaRPr lang="en-US"/>
          </a:p>
        </p:txBody>
      </p:sp>
    </p:spTree>
    <p:extLst>
      <p:ext uri="{BB962C8B-B14F-4D97-AF65-F5344CB8AC3E}">
        <p14:creationId xmlns:p14="http://schemas.microsoft.com/office/powerpoint/2010/main" val="420145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5384A-2C34-D592-0FF1-CC3F7D1B7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5E47A7-3AA0-E307-9843-4CE6AD2A2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D962A-A805-1CD8-1EBC-C9EB0EB10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45044C-B2D2-4227-A272-497AA2FF2338}" type="datetimeFigureOut">
              <a:rPr lang="en-US" smtClean="0"/>
              <a:t>11/14/2024</a:t>
            </a:fld>
            <a:endParaRPr lang="en-US"/>
          </a:p>
        </p:txBody>
      </p:sp>
      <p:sp>
        <p:nvSpPr>
          <p:cNvPr id="5" name="Footer Placeholder 4">
            <a:extLst>
              <a:ext uri="{FF2B5EF4-FFF2-40B4-BE49-F238E27FC236}">
                <a16:creationId xmlns:a16="http://schemas.microsoft.com/office/drawing/2014/main" id="{D137FAA1-28AF-5150-09AF-4F91E4795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8483E0-9D8F-1640-AD47-DA780787C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B413BD-11E2-4265-8A57-72DC5E497C34}" type="slidenum">
              <a:rPr lang="en-US" smtClean="0"/>
              <a:t>‹#›</a:t>
            </a:fld>
            <a:endParaRPr lang="en-US"/>
          </a:p>
        </p:txBody>
      </p:sp>
    </p:spTree>
    <p:extLst>
      <p:ext uri="{BB962C8B-B14F-4D97-AF65-F5344CB8AC3E}">
        <p14:creationId xmlns:p14="http://schemas.microsoft.com/office/powerpoint/2010/main" val="3115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fda.gov/news-events/press-announcements/fda-approves-first-injectable-treatment-hiv-pre-exposure-prevention" TargetMode="External"/><Relationship Id="rId3" Type="http://schemas.openxmlformats.org/officeDocument/2006/relationships/hyperlink" Target="https://doi.org/10.1016/S0140-6736(22)00458-1" TargetMode="External"/><Relationship Id="rId7" Type="http://schemas.openxmlformats.org/officeDocument/2006/relationships/hyperlink" Target="https://doi.org/10.1002/jia2.25963" TargetMode="External"/><Relationship Id="rId2" Type="http://schemas.openxmlformats.org/officeDocument/2006/relationships/hyperlink" Target="https://www.aidsmap.com/news/mar-2024/why-roll-out-injectable-prep-taking-so-long" TargetMode="External"/><Relationship Id="rId1" Type="http://schemas.openxmlformats.org/officeDocument/2006/relationships/slideLayout" Target="../slideLayouts/slideLayout2.xml"/><Relationship Id="rId6" Type="http://schemas.openxmlformats.org/officeDocument/2006/relationships/hyperlink" Target="https://doi.org/10.1093/cid/ciae450" TargetMode="External"/><Relationship Id="rId5" Type="http://schemas.openxmlformats.org/officeDocument/2006/relationships/hyperlink" Target="https://doi.org/10.1016/j.drugalcdep.2020.108477" TargetMode="External"/><Relationship Id="rId4" Type="http://schemas.openxmlformats.org/officeDocument/2006/relationships/hyperlink" Target="https://doi.org/10.1056/NEJMoa210101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0F1E3-0A25-C82E-9154-0CEC3D16D026}"/>
              </a:ext>
            </a:extLst>
          </p:cNvPr>
          <p:cNvSpPr/>
          <p:nvPr/>
        </p:nvSpPr>
        <p:spPr>
          <a:xfrm>
            <a:off x="1" y="1281618"/>
            <a:ext cx="12192000" cy="4294764"/>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D27945-F128-45C6-6F4B-FD5373ED4EA5}"/>
              </a:ext>
            </a:extLst>
          </p:cNvPr>
          <p:cNvSpPr>
            <a:spLocks noGrp="1"/>
          </p:cNvSpPr>
          <p:nvPr>
            <p:ph type="subTitle" idx="1"/>
          </p:nvPr>
        </p:nvSpPr>
        <p:spPr/>
        <p:txBody>
          <a:bodyPr>
            <a:normAutofit/>
          </a:bodyPr>
          <a:lstStyle/>
          <a:p>
            <a:pPr algn="l"/>
            <a:r>
              <a:rPr lang="en-US" dirty="0">
                <a:solidFill>
                  <a:schemeClr val="bg1"/>
                </a:solidFill>
              </a:rPr>
              <a:t>Sydney Yoon, BA; Whole Person Integrated Care | SFDPH</a:t>
            </a:r>
          </a:p>
          <a:p>
            <a:pPr algn="l"/>
            <a:r>
              <a:rPr lang="en-US" dirty="0">
                <a:solidFill>
                  <a:schemeClr val="bg1"/>
                </a:solidFill>
              </a:rPr>
              <a:t>AMERSA Annual Meeting | Chicago, IL | November 15, 2024</a:t>
            </a:r>
          </a:p>
          <a:p>
            <a:pPr algn="l"/>
            <a:r>
              <a:rPr lang="en-US" sz="2200" dirty="0">
                <a:solidFill>
                  <a:schemeClr val="bg1"/>
                </a:solidFill>
              </a:rPr>
              <a:t>Kathleen O'Connor, BA; Alix </a:t>
            </a:r>
            <a:r>
              <a:rPr lang="en-US" sz="2200" dirty="0" err="1">
                <a:solidFill>
                  <a:schemeClr val="bg1"/>
                </a:solidFill>
              </a:rPr>
              <a:t>Strough</a:t>
            </a:r>
            <a:r>
              <a:rPr lang="en-US" sz="2200" dirty="0">
                <a:solidFill>
                  <a:schemeClr val="bg1"/>
                </a:solidFill>
              </a:rPr>
              <a:t>, RN; Sarah </a:t>
            </a:r>
            <a:r>
              <a:rPr lang="en-US" sz="2200" dirty="0" err="1">
                <a:solidFill>
                  <a:schemeClr val="bg1"/>
                </a:solidFill>
              </a:rPr>
              <a:t>Strieff</a:t>
            </a:r>
            <a:r>
              <a:rPr lang="en-US" sz="2200" dirty="0">
                <a:solidFill>
                  <a:schemeClr val="bg1"/>
                </a:solidFill>
              </a:rPr>
              <a:t>, RN; Barry Zevin, MD; Joanna </a:t>
            </a:r>
            <a:r>
              <a:rPr lang="en-US" sz="2200" dirty="0" err="1">
                <a:solidFill>
                  <a:schemeClr val="bg1"/>
                </a:solidFill>
              </a:rPr>
              <a:t>Eveland</a:t>
            </a:r>
            <a:r>
              <a:rPr lang="en-US" sz="2200" dirty="0">
                <a:solidFill>
                  <a:schemeClr val="bg1"/>
                </a:solidFill>
              </a:rPr>
              <a:t>, MD; Nicky </a:t>
            </a:r>
            <a:r>
              <a:rPr lang="en-US" sz="2200" dirty="0" err="1">
                <a:solidFill>
                  <a:schemeClr val="bg1"/>
                </a:solidFill>
              </a:rPr>
              <a:t>Mehtani</a:t>
            </a:r>
            <a:r>
              <a:rPr lang="en-US" sz="2200" dirty="0">
                <a:solidFill>
                  <a:schemeClr val="bg1"/>
                </a:solidFill>
              </a:rPr>
              <a:t>, MD, MPH</a:t>
            </a:r>
          </a:p>
        </p:txBody>
      </p:sp>
      <p:pic>
        <p:nvPicPr>
          <p:cNvPr id="1026" name="Picture 2">
            <a:extLst>
              <a:ext uri="{FF2B5EF4-FFF2-40B4-BE49-F238E27FC236}">
                <a16:creationId xmlns:a16="http://schemas.microsoft.com/office/drawing/2014/main" id="{3C94C2C0-B8FB-34E9-DD15-D041AD339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82" y="0"/>
            <a:ext cx="35337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9B6AFC-0F65-EC0E-A531-7A1E8C5939AA}"/>
              </a:ext>
            </a:extLst>
          </p:cNvPr>
          <p:cNvSpPr>
            <a:spLocks noGrp="1"/>
          </p:cNvSpPr>
          <p:nvPr>
            <p:ph type="ctrTitle"/>
          </p:nvPr>
        </p:nvSpPr>
        <p:spPr/>
        <p:txBody>
          <a:bodyPr>
            <a:normAutofit/>
          </a:bodyPr>
          <a:lstStyle/>
          <a:p>
            <a:pPr algn="l"/>
            <a:r>
              <a:rPr lang="en-US" sz="4400" dirty="0">
                <a:solidFill>
                  <a:schemeClr val="bg1"/>
                </a:solidFill>
              </a:rPr>
              <a:t>Operationalization of Long-Acting </a:t>
            </a:r>
            <a:br>
              <a:rPr lang="en-US" sz="4400" dirty="0">
                <a:solidFill>
                  <a:schemeClr val="bg1"/>
                </a:solidFill>
              </a:rPr>
            </a:br>
            <a:r>
              <a:rPr lang="en-US" sz="4400" dirty="0">
                <a:solidFill>
                  <a:schemeClr val="bg1"/>
                </a:solidFill>
              </a:rPr>
              <a:t>Pre-Exposure Prophylaxis for Socially Vulnerable Populations</a:t>
            </a:r>
          </a:p>
        </p:txBody>
      </p:sp>
      <p:sp>
        <p:nvSpPr>
          <p:cNvPr id="7" name="Rectangle 6">
            <a:extLst>
              <a:ext uri="{FF2B5EF4-FFF2-40B4-BE49-F238E27FC236}">
                <a16:creationId xmlns:a16="http://schemas.microsoft.com/office/drawing/2014/main" id="{AB6B3A01-15B0-5A0E-EC87-98973674A292}"/>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6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B4BCA8-5E5B-3A23-B604-E42725A461DA}"/>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B0224-E92A-4A36-1028-83AE630C22AB}"/>
              </a:ext>
            </a:extLst>
          </p:cNvPr>
          <p:cNvSpPr>
            <a:spLocks noGrp="1"/>
          </p:cNvSpPr>
          <p:nvPr>
            <p:ph type="title"/>
          </p:nvPr>
        </p:nvSpPr>
        <p:spPr/>
        <p:txBody>
          <a:bodyPr/>
          <a:lstStyle/>
          <a:p>
            <a:r>
              <a:rPr lang="en-US" dirty="0">
                <a:solidFill>
                  <a:schemeClr val="bg1"/>
                </a:solidFill>
              </a:rPr>
              <a:t>Strategy 1: Patient Eligibility and Initiation</a:t>
            </a:r>
            <a:endParaRPr lang="en-US" strike="sngStrike" dirty="0">
              <a:solidFill>
                <a:schemeClr val="bg1"/>
              </a:solidFill>
            </a:endParaRPr>
          </a:p>
        </p:txBody>
      </p:sp>
      <p:sp>
        <p:nvSpPr>
          <p:cNvPr id="3" name="Content Placeholder 2">
            <a:extLst>
              <a:ext uri="{FF2B5EF4-FFF2-40B4-BE49-F238E27FC236}">
                <a16:creationId xmlns:a16="http://schemas.microsoft.com/office/drawing/2014/main" id="{044BC2B3-ACF4-E782-77FB-367C1B103332}"/>
              </a:ext>
            </a:extLst>
          </p:cNvPr>
          <p:cNvSpPr>
            <a:spLocks noGrp="1"/>
          </p:cNvSpPr>
          <p:nvPr>
            <p:ph idx="1"/>
          </p:nvPr>
        </p:nvSpPr>
        <p:spPr>
          <a:xfrm>
            <a:off x="480060" y="1690688"/>
            <a:ext cx="5886450" cy="4604151"/>
          </a:xfrm>
        </p:spPr>
        <p:txBody>
          <a:bodyPr>
            <a:normAutofit fontScale="92500"/>
          </a:bodyPr>
          <a:lstStyle/>
          <a:p>
            <a:r>
              <a:rPr lang="en-US" dirty="0"/>
              <a:t>Initiation visit(s) with clinic providers</a:t>
            </a:r>
          </a:p>
          <a:p>
            <a:pPr lvl="1"/>
            <a:r>
              <a:rPr lang="en-US" dirty="0"/>
              <a:t>Assess patient interest, eligibility &amp; understanding of expectations</a:t>
            </a:r>
          </a:p>
          <a:p>
            <a:pPr lvl="1"/>
            <a:r>
              <a:rPr lang="en-US" dirty="0"/>
              <a:t>Capacity to adhere to protocol</a:t>
            </a:r>
          </a:p>
          <a:p>
            <a:pPr lvl="1"/>
            <a:r>
              <a:rPr lang="en-US" dirty="0"/>
              <a:t>Regular engagement with staff</a:t>
            </a:r>
          </a:p>
          <a:p>
            <a:r>
              <a:rPr lang="en-US" dirty="0"/>
              <a:t>Initiation: baseline labs, order CAB-LA</a:t>
            </a:r>
          </a:p>
          <a:p>
            <a:pPr lvl="1"/>
            <a:r>
              <a:rPr lang="en-US" dirty="0"/>
              <a:t>Medication delivery from specialized pharmacy</a:t>
            </a:r>
          </a:p>
          <a:p>
            <a:r>
              <a:rPr lang="en-US" dirty="0"/>
              <a:t>In-service education to providers, RNs, and other staff</a:t>
            </a:r>
          </a:p>
          <a:p>
            <a:pPr lvl="1"/>
            <a:r>
              <a:rPr lang="en-US" dirty="0"/>
              <a:t>Expedites chart review and initiation visits</a:t>
            </a:r>
          </a:p>
          <a:p>
            <a:endParaRPr lang="en-US" dirty="0"/>
          </a:p>
        </p:txBody>
      </p:sp>
      <p:sp>
        <p:nvSpPr>
          <p:cNvPr id="7" name="Rectangle 6">
            <a:extLst>
              <a:ext uri="{FF2B5EF4-FFF2-40B4-BE49-F238E27FC236}">
                <a16:creationId xmlns:a16="http://schemas.microsoft.com/office/drawing/2014/main" id="{BB779484-3294-2335-A52F-AC6BE791A3F6}"/>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ntry to the Maria X. Martinez clinic">
            <a:extLst>
              <a:ext uri="{FF2B5EF4-FFF2-40B4-BE49-F238E27FC236}">
                <a16:creationId xmlns:a16="http://schemas.microsoft.com/office/drawing/2014/main" id="{223E830E-36D5-E0B8-63DA-3B97762E8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17"/>
          <a:stretch/>
        </p:blipFill>
        <p:spPr bwMode="auto">
          <a:xfrm>
            <a:off x="6515100" y="1502229"/>
            <a:ext cx="5676900" cy="505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7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758C8D-3AF3-A42C-2870-B727FD4BF591}"/>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B0224-E92A-4A36-1028-83AE630C22AB}"/>
              </a:ext>
            </a:extLst>
          </p:cNvPr>
          <p:cNvSpPr>
            <a:spLocks noGrp="1"/>
          </p:cNvSpPr>
          <p:nvPr>
            <p:ph type="title"/>
          </p:nvPr>
        </p:nvSpPr>
        <p:spPr/>
        <p:txBody>
          <a:bodyPr/>
          <a:lstStyle/>
          <a:p>
            <a:r>
              <a:rPr lang="en-US" dirty="0">
                <a:solidFill>
                  <a:schemeClr val="bg1"/>
                </a:solidFill>
              </a:rPr>
              <a:t>Strategy 2: Infrastructure and Access</a:t>
            </a:r>
          </a:p>
        </p:txBody>
      </p:sp>
      <p:graphicFrame>
        <p:nvGraphicFramePr>
          <p:cNvPr id="7" name="Content Placeholder 2">
            <a:extLst>
              <a:ext uri="{FF2B5EF4-FFF2-40B4-BE49-F238E27FC236}">
                <a16:creationId xmlns:a16="http://schemas.microsoft.com/office/drawing/2014/main" id="{CF506533-E767-F6FC-87C8-6C500BEA3261}"/>
              </a:ext>
            </a:extLst>
          </p:cNvPr>
          <p:cNvGraphicFramePr>
            <a:graphicFrameLocks noGrp="1"/>
          </p:cNvGraphicFramePr>
          <p:nvPr>
            <p:ph idx="1"/>
            <p:extLst>
              <p:ext uri="{D42A27DB-BD31-4B8C-83A1-F6EECF244321}">
                <p14:modId xmlns:p14="http://schemas.microsoft.com/office/powerpoint/2010/main" val="2302735387"/>
              </p:ext>
            </p:extLst>
          </p:nvPr>
        </p:nvGraphicFramePr>
        <p:xfrm>
          <a:off x="838200" y="1502229"/>
          <a:ext cx="10515600" cy="499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581E2F9-812B-6F41-A260-5762B342E430}"/>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8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EC972D9-45AF-4998-BD6E-AEEE8468C3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72DCB30E-F0CE-4F56-828F-C14FB965903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ED8F9FD1-49F1-43AB-BB22-B287BE8C109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B21D274-0B55-4E11-B964-E107B9F59D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D1CD474-9477-4A74-B339-F1A2F1ABE13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12DE0BC9-6CBF-447C-9553-4AC4FBB250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DF36E4-A164-6EEF-7872-AD84FCF3E06F}"/>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9CFD3-34EC-9287-C4CF-B04EB333AD8D}"/>
              </a:ext>
            </a:extLst>
          </p:cNvPr>
          <p:cNvSpPr>
            <a:spLocks noGrp="1"/>
          </p:cNvSpPr>
          <p:nvPr>
            <p:ph type="title"/>
          </p:nvPr>
        </p:nvSpPr>
        <p:spPr/>
        <p:txBody>
          <a:bodyPr/>
          <a:lstStyle/>
          <a:p>
            <a:r>
              <a:rPr lang="en-US" dirty="0">
                <a:solidFill>
                  <a:schemeClr val="bg1"/>
                </a:solidFill>
              </a:rPr>
              <a:t>Strategy 3: Support and Retention</a:t>
            </a:r>
          </a:p>
        </p:txBody>
      </p:sp>
      <p:sp>
        <p:nvSpPr>
          <p:cNvPr id="3" name="Content Placeholder 2">
            <a:extLst>
              <a:ext uri="{FF2B5EF4-FFF2-40B4-BE49-F238E27FC236}">
                <a16:creationId xmlns:a16="http://schemas.microsoft.com/office/drawing/2014/main" id="{9939E955-4701-37E2-CD13-4671676B78FB}"/>
              </a:ext>
            </a:extLst>
          </p:cNvPr>
          <p:cNvSpPr>
            <a:spLocks noGrp="1"/>
          </p:cNvSpPr>
          <p:nvPr>
            <p:ph idx="1"/>
          </p:nvPr>
        </p:nvSpPr>
        <p:spPr/>
        <p:txBody>
          <a:bodyPr>
            <a:normAutofit/>
          </a:bodyPr>
          <a:lstStyle/>
          <a:p>
            <a:r>
              <a:rPr lang="en-US" dirty="0"/>
              <a:t>Weekly multi-disciplinary huddle- physicians, RNs, HWs</a:t>
            </a:r>
          </a:p>
          <a:p>
            <a:pPr lvl="1"/>
            <a:r>
              <a:rPr lang="en-US" dirty="0"/>
              <a:t>Track patient due dates, needed labs, and triage</a:t>
            </a:r>
          </a:p>
          <a:p>
            <a:pPr lvl="1"/>
            <a:r>
              <a:rPr lang="en-US" dirty="0"/>
              <a:t>Mobilization of as-needed street-based outreach</a:t>
            </a:r>
          </a:p>
          <a:p>
            <a:r>
              <a:rPr lang="en-US" dirty="0"/>
              <a:t>Q2mo drop-in RN visits for injections and lab draws</a:t>
            </a:r>
          </a:p>
          <a:p>
            <a:r>
              <a:rPr lang="en-US" dirty="0"/>
              <a:t>Injection reminders through multiple modes of outreach</a:t>
            </a:r>
          </a:p>
          <a:p>
            <a:r>
              <a:rPr lang="en-US" dirty="0"/>
              <a:t>Small monetary incentives to support adherence</a:t>
            </a:r>
          </a:p>
          <a:p>
            <a:r>
              <a:rPr lang="en-US" dirty="0"/>
              <a:t>Protocol for late injections</a:t>
            </a:r>
          </a:p>
          <a:p>
            <a:pPr lvl="1"/>
            <a:r>
              <a:rPr lang="en-US" dirty="0"/>
              <a:t>Notify support network/emergency contacts</a:t>
            </a:r>
          </a:p>
          <a:p>
            <a:pPr lvl="1"/>
            <a:r>
              <a:rPr lang="en-US" dirty="0"/>
              <a:t>Order late doses if &gt;14d</a:t>
            </a:r>
          </a:p>
          <a:p>
            <a:endParaRPr lang="en-US" dirty="0"/>
          </a:p>
        </p:txBody>
      </p:sp>
      <p:sp>
        <p:nvSpPr>
          <p:cNvPr id="4" name="Rectangle 3">
            <a:extLst>
              <a:ext uri="{FF2B5EF4-FFF2-40B4-BE49-F238E27FC236}">
                <a16:creationId xmlns:a16="http://schemas.microsoft.com/office/drawing/2014/main" id="{B59E752B-AD60-BBC3-9583-3FBF7AB30CB2}"/>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34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4464F9-94CE-884A-788E-9C47901E7350}"/>
              </a:ext>
            </a:extLst>
          </p:cNvPr>
          <p:cNvSpPr/>
          <p:nvPr/>
        </p:nvSpPr>
        <p:spPr>
          <a:xfrm>
            <a:off x="0" y="547289"/>
            <a:ext cx="5522614" cy="1912147"/>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E6C27B-3335-151A-4886-AE6FE6E756FB}"/>
              </a:ext>
            </a:extLst>
          </p:cNvPr>
          <p:cNvSpPr>
            <a:spLocks noGrp="1"/>
          </p:cNvSpPr>
          <p:nvPr>
            <p:ph idx="1"/>
          </p:nvPr>
        </p:nvSpPr>
        <p:spPr>
          <a:xfrm>
            <a:off x="646177" y="2805146"/>
            <a:ext cx="4818888" cy="3547872"/>
          </a:xfrm>
        </p:spPr>
        <p:txBody>
          <a:bodyPr anchor="t">
            <a:normAutofit/>
          </a:bodyPr>
          <a:lstStyle/>
          <a:p>
            <a:r>
              <a:rPr lang="en-US" sz="2400" dirty="0">
                <a:effectLst/>
                <a:latin typeface="Aptos" panose="020B0004020202020204" pitchFamily="34" charset="0"/>
                <a:ea typeface="Malgun Gothic" panose="020B0503020000020004" pitchFamily="34" charset="-127"/>
                <a:cs typeface="Times New Roman" panose="02020603050405020304" pitchFamily="18" charset="0"/>
              </a:rPr>
              <a:t>October 2022-May 2024</a:t>
            </a:r>
          </a:p>
          <a:p>
            <a:r>
              <a:rPr lang="en-US" sz="2400" dirty="0">
                <a:effectLst/>
                <a:latin typeface="Aptos" panose="020B0004020202020204" pitchFamily="34" charset="0"/>
                <a:ea typeface="Malgun Gothic" panose="020B0503020000020004" pitchFamily="34" charset="-127"/>
                <a:cs typeface="Times New Roman" panose="02020603050405020304" pitchFamily="18" charset="0"/>
              </a:rPr>
              <a:t>27 patients referred for CAB-LA initiation, 24 were prescribed, and 19 ultimately initiated</a:t>
            </a:r>
          </a:p>
          <a:p>
            <a:r>
              <a:rPr lang="en-US" sz="2400" dirty="0">
                <a:effectLst/>
                <a:latin typeface="Aptos" panose="020B0004020202020204" pitchFamily="34" charset="0"/>
                <a:ea typeface="Malgun Gothic" panose="020B0503020000020004" pitchFamily="34" charset="-127"/>
                <a:cs typeface="Times New Roman" panose="02020603050405020304" pitchFamily="18" charset="0"/>
              </a:rPr>
              <a:t>6 </a:t>
            </a:r>
            <a:r>
              <a:rPr lang="en-US" sz="2400" dirty="0">
                <a:latin typeface="Aptos" panose="020B0004020202020204" pitchFamily="34" charset="0"/>
                <a:ea typeface="Malgun Gothic" panose="020B0503020000020004" pitchFamily="34" charset="-127"/>
                <a:cs typeface="Times New Roman" panose="02020603050405020304" pitchFamily="18" charset="0"/>
              </a:rPr>
              <a:t>initiated </a:t>
            </a:r>
            <a:r>
              <a:rPr lang="en-US" sz="2400" dirty="0">
                <a:effectLst/>
                <a:latin typeface="Aptos" panose="020B0004020202020204" pitchFamily="34" charset="0"/>
                <a:ea typeface="Malgun Gothic" panose="020B0503020000020004" pitchFamily="34" charset="-127"/>
                <a:cs typeface="Times New Roman" panose="02020603050405020304" pitchFamily="18" charset="0"/>
              </a:rPr>
              <a:t>p</a:t>
            </a:r>
            <a:r>
              <a:rPr lang="en-US" sz="2400" dirty="0">
                <a:latin typeface="Aptos" panose="020B0004020202020204" pitchFamily="34" charset="0"/>
                <a:ea typeface="Malgun Gothic" panose="020B0503020000020004" pitchFamily="34" charset="-127"/>
                <a:cs typeface="Times New Roman" panose="02020603050405020304" pitchFamily="18" charset="0"/>
              </a:rPr>
              <a:t>atients </a:t>
            </a:r>
            <a:r>
              <a:rPr lang="en-US" sz="2400" dirty="0">
                <a:effectLst/>
                <a:latin typeface="Aptos" panose="020B0004020202020204" pitchFamily="34" charset="0"/>
                <a:ea typeface="Malgun Gothic" panose="020B0503020000020004" pitchFamily="34" charset="-127"/>
                <a:cs typeface="Times New Roman" panose="02020603050405020304" pitchFamily="18" charset="0"/>
              </a:rPr>
              <a:t>experienced a &gt;7 day delay between initial lab draw and first </a:t>
            </a:r>
            <a:r>
              <a:rPr lang="en-US" sz="2400" dirty="0">
                <a:latin typeface="Aptos" panose="020B0004020202020204" pitchFamily="34" charset="0"/>
                <a:ea typeface="Malgun Gothic" panose="020B0503020000020004" pitchFamily="34" charset="-127"/>
                <a:cs typeface="Times New Roman" panose="02020603050405020304" pitchFamily="18" charset="0"/>
              </a:rPr>
              <a:t>CAB-LA </a:t>
            </a:r>
            <a:r>
              <a:rPr lang="en-US" sz="2400" dirty="0">
                <a:effectLst/>
                <a:latin typeface="Aptos" panose="020B0004020202020204" pitchFamily="34" charset="0"/>
                <a:ea typeface="Malgun Gothic" panose="020B0503020000020004" pitchFamily="34" charset="-127"/>
                <a:cs typeface="Times New Roman" panose="02020603050405020304" pitchFamily="18" charset="0"/>
              </a:rPr>
              <a:t>injection</a:t>
            </a:r>
          </a:p>
          <a:p>
            <a:pPr lvl="1"/>
            <a:r>
              <a:rPr lang="en-US" sz="2000" dirty="0">
                <a:latin typeface="Aptos" panose="020B0004020202020204" pitchFamily="34" charset="0"/>
                <a:ea typeface="Malgun Gothic" panose="020B0503020000020004" pitchFamily="34" charset="-127"/>
                <a:cs typeface="Times New Roman" panose="02020603050405020304" pitchFamily="18" charset="0"/>
              </a:rPr>
              <a:t>Delay necessitates </a:t>
            </a:r>
            <a:r>
              <a:rPr lang="en-US" sz="2000" dirty="0">
                <a:effectLst/>
                <a:latin typeface="Aptos" panose="020B0004020202020204" pitchFamily="34" charset="0"/>
                <a:ea typeface="Malgun Gothic" panose="020B0503020000020004" pitchFamily="34" charset="-127"/>
                <a:cs typeface="Times New Roman" panose="02020603050405020304" pitchFamily="18" charset="0"/>
              </a:rPr>
              <a:t>a repeat HIV VL</a:t>
            </a:r>
            <a:endParaRPr lang="en-US" sz="2200" dirty="0"/>
          </a:p>
        </p:txBody>
      </p:sp>
      <p:graphicFrame>
        <p:nvGraphicFramePr>
          <p:cNvPr id="4" name="Table 3">
            <a:extLst>
              <a:ext uri="{FF2B5EF4-FFF2-40B4-BE49-F238E27FC236}">
                <a16:creationId xmlns:a16="http://schemas.microsoft.com/office/drawing/2014/main" id="{4DC6D439-D655-F6F3-4168-A123CA0C24BE}"/>
              </a:ext>
            </a:extLst>
          </p:cNvPr>
          <p:cNvGraphicFramePr>
            <a:graphicFrameLocks noGrp="1"/>
          </p:cNvGraphicFramePr>
          <p:nvPr>
            <p:extLst>
              <p:ext uri="{D42A27DB-BD31-4B8C-83A1-F6EECF244321}">
                <p14:modId xmlns:p14="http://schemas.microsoft.com/office/powerpoint/2010/main" val="2544764603"/>
              </p:ext>
            </p:extLst>
          </p:nvPr>
        </p:nvGraphicFramePr>
        <p:xfrm>
          <a:off x="6099048" y="1435136"/>
          <a:ext cx="5458969" cy="3987730"/>
        </p:xfrm>
        <a:graphic>
          <a:graphicData uri="http://schemas.openxmlformats.org/drawingml/2006/table">
            <a:tbl>
              <a:tblPr firstRow="1" bandRow="1">
                <a:tableStyleId>{5C22544A-7EE6-4342-B048-85BDC9FD1C3A}</a:tableStyleId>
              </a:tblPr>
              <a:tblGrid>
                <a:gridCol w="1372844">
                  <a:extLst>
                    <a:ext uri="{9D8B030D-6E8A-4147-A177-3AD203B41FA5}">
                      <a16:colId xmlns:a16="http://schemas.microsoft.com/office/drawing/2014/main" val="2957071177"/>
                    </a:ext>
                  </a:extLst>
                </a:gridCol>
                <a:gridCol w="2168268">
                  <a:extLst>
                    <a:ext uri="{9D8B030D-6E8A-4147-A177-3AD203B41FA5}">
                      <a16:colId xmlns:a16="http://schemas.microsoft.com/office/drawing/2014/main" val="415589326"/>
                    </a:ext>
                  </a:extLst>
                </a:gridCol>
                <a:gridCol w="880368">
                  <a:extLst>
                    <a:ext uri="{9D8B030D-6E8A-4147-A177-3AD203B41FA5}">
                      <a16:colId xmlns:a16="http://schemas.microsoft.com/office/drawing/2014/main" val="2499278123"/>
                    </a:ext>
                  </a:extLst>
                </a:gridCol>
                <a:gridCol w="1037489">
                  <a:extLst>
                    <a:ext uri="{9D8B030D-6E8A-4147-A177-3AD203B41FA5}">
                      <a16:colId xmlns:a16="http://schemas.microsoft.com/office/drawing/2014/main" val="1764207210"/>
                    </a:ext>
                  </a:extLst>
                </a:gridCol>
              </a:tblGrid>
              <a:tr h="523213">
                <a:tc gridSpan="2">
                  <a:txBody>
                    <a:bodyPr/>
                    <a:lstStyle/>
                    <a:p>
                      <a:endParaRPr lang="en-US" sz="1400" dirty="0"/>
                    </a:p>
                  </a:txBody>
                  <a:tcPr marL="70704" marR="70704" marT="35352" marB="35352"/>
                </a:tc>
                <a:tc hMerge="1">
                  <a:txBody>
                    <a:bodyPr/>
                    <a:lstStyle/>
                    <a:p>
                      <a:endParaRPr lang="en-US" sz="1400"/>
                    </a:p>
                  </a:txBody>
                  <a:tcPr marL="70704" marR="70704" marT="35352" marB="35352"/>
                </a:tc>
                <a:tc gridSpan="2">
                  <a:txBody>
                    <a:bodyPr/>
                    <a:lstStyle/>
                    <a:p>
                      <a:r>
                        <a:rPr lang="en-US" sz="1400" dirty="0"/>
                        <a:t>Initiated on CAB-LA, N=19 (%)</a:t>
                      </a:r>
                    </a:p>
                  </a:txBody>
                  <a:tcPr marL="70704" marR="70704" marT="35352" marB="35352"/>
                </a:tc>
                <a:tc hMerge="1">
                  <a:txBody>
                    <a:bodyPr/>
                    <a:lstStyle/>
                    <a:p>
                      <a:endParaRPr lang="en-US" dirty="0"/>
                    </a:p>
                  </a:txBody>
                  <a:tcPr/>
                </a:tc>
                <a:extLst>
                  <a:ext uri="{0D108BD9-81ED-4DB2-BD59-A6C34878D82A}">
                    <a16:rowId xmlns:a16="http://schemas.microsoft.com/office/drawing/2014/main" val="1556558111"/>
                  </a:ext>
                </a:extLst>
              </a:tr>
              <a:tr h="523213">
                <a:tc gridSpan="2">
                  <a:txBody>
                    <a:bodyPr/>
                    <a:lstStyle/>
                    <a:p>
                      <a:r>
                        <a:rPr lang="en-US" sz="1400" dirty="0"/>
                        <a:t>Age, mean (SD)</a:t>
                      </a:r>
                    </a:p>
                  </a:txBody>
                  <a:tcPr marL="70704" marR="70704" marT="35352" marB="35352"/>
                </a:tc>
                <a:tc hMerge="1">
                  <a:txBody>
                    <a:bodyPr/>
                    <a:lstStyle/>
                    <a:p>
                      <a:endParaRPr lang="en-US" sz="1400"/>
                    </a:p>
                  </a:txBody>
                  <a:tcPr marL="70704" marR="70704" marT="35352" marB="35352"/>
                </a:tc>
                <a:tc gridSpan="2">
                  <a:txBody>
                    <a:bodyPr/>
                    <a:lstStyle/>
                    <a:p>
                      <a:r>
                        <a:rPr lang="en-US" sz="1400" dirty="0"/>
                        <a:t>XXXXXX</a:t>
                      </a:r>
                    </a:p>
                  </a:txBody>
                  <a:tcPr marL="70704" marR="70704" marT="35352" marB="35352"/>
                </a:tc>
                <a:tc hMerge="1">
                  <a:txBody>
                    <a:bodyPr/>
                    <a:lstStyle/>
                    <a:p>
                      <a:endParaRPr lang="en-US" dirty="0"/>
                    </a:p>
                  </a:txBody>
                  <a:tcPr/>
                </a:tc>
                <a:extLst>
                  <a:ext uri="{0D108BD9-81ED-4DB2-BD59-A6C34878D82A}">
                    <a16:rowId xmlns:a16="http://schemas.microsoft.com/office/drawing/2014/main" val="1025296192"/>
                  </a:ext>
                </a:extLst>
              </a:tr>
              <a:tr h="735326">
                <a:tc>
                  <a:txBody>
                    <a:bodyPr/>
                    <a:lstStyle/>
                    <a:p>
                      <a:r>
                        <a:rPr lang="en-US" sz="1400"/>
                        <a:t>Race/Ethnicity</a:t>
                      </a:r>
                    </a:p>
                  </a:txBody>
                  <a:tcPr marL="70704" marR="70704" marT="35352" marB="35352"/>
                </a:tc>
                <a:tc>
                  <a:txBody>
                    <a:bodyPr/>
                    <a:lstStyle/>
                    <a:p>
                      <a:r>
                        <a:rPr lang="en-US" sz="1400"/>
                        <a:t>Black or Native</a:t>
                      </a:r>
                    </a:p>
                    <a:p>
                      <a:r>
                        <a:rPr lang="en-US" sz="1400"/>
                        <a:t>Hispanic</a:t>
                      </a:r>
                    </a:p>
                    <a:p>
                      <a:r>
                        <a:rPr lang="en-US" sz="1400"/>
                        <a:t>Non-Hispanic White</a:t>
                      </a:r>
                    </a:p>
                  </a:txBody>
                  <a:tcPr marL="70704" marR="70704" marT="35352" marB="35352"/>
                </a:tc>
                <a:tc>
                  <a:txBody>
                    <a:bodyPr/>
                    <a:lstStyle/>
                    <a:p>
                      <a:r>
                        <a:rPr lang="en-US" sz="1400"/>
                        <a:t>8</a:t>
                      </a:r>
                    </a:p>
                    <a:p>
                      <a:r>
                        <a:rPr lang="en-US" sz="1400"/>
                        <a:t>3</a:t>
                      </a:r>
                    </a:p>
                    <a:p>
                      <a:r>
                        <a:rPr lang="en-US" sz="1400"/>
                        <a:t>8</a:t>
                      </a:r>
                    </a:p>
                  </a:txBody>
                  <a:tcPr marL="70704" marR="70704" marT="35352" marB="35352"/>
                </a:tc>
                <a:tc>
                  <a:txBody>
                    <a:bodyPr/>
                    <a:lstStyle/>
                    <a:p>
                      <a:r>
                        <a:rPr lang="en-US" sz="1400"/>
                        <a:t>42%</a:t>
                      </a:r>
                    </a:p>
                    <a:p>
                      <a:r>
                        <a:rPr lang="en-US" sz="1400"/>
                        <a:t>16%</a:t>
                      </a:r>
                    </a:p>
                    <a:p>
                      <a:r>
                        <a:rPr lang="en-US" sz="1400"/>
                        <a:t>42%</a:t>
                      </a:r>
                    </a:p>
                  </a:txBody>
                  <a:tcPr marL="70704" marR="70704" marT="35352" marB="35352"/>
                </a:tc>
                <a:extLst>
                  <a:ext uri="{0D108BD9-81ED-4DB2-BD59-A6C34878D82A}">
                    <a16:rowId xmlns:a16="http://schemas.microsoft.com/office/drawing/2014/main" val="646628818"/>
                  </a:ext>
                </a:extLst>
              </a:tr>
              <a:tr h="735326">
                <a:tc>
                  <a:txBody>
                    <a:bodyPr/>
                    <a:lstStyle/>
                    <a:p>
                      <a:r>
                        <a:rPr lang="en-US" sz="1400" dirty="0"/>
                        <a:t>Gender/Sex</a:t>
                      </a:r>
                    </a:p>
                  </a:txBody>
                  <a:tcPr marL="70704" marR="70704" marT="35352" marB="35352"/>
                </a:tc>
                <a:tc>
                  <a:txBody>
                    <a:bodyPr/>
                    <a:lstStyle/>
                    <a:p>
                      <a:r>
                        <a:rPr lang="en-US" sz="1400" dirty="0"/>
                        <a:t>Cisgender-male</a:t>
                      </a:r>
                    </a:p>
                    <a:p>
                      <a:r>
                        <a:rPr lang="en-US" sz="1400" dirty="0"/>
                        <a:t>Cisgender-female</a:t>
                      </a:r>
                    </a:p>
                    <a:p>
                      <a:r>
                        <a:rPr lang="en-US" sz="1400" dirty="0"/>
                        <a:t>Trans or non-binary</a:t>
                      </a:r>
                    </a:p>
                  </a:txBody>
                  <a:tcPr marL="70704" marR="70704" marT="35352" marB="35352"/>
                </a:tc>
                <a:tc>
                  <a:txBody>
                    <a:bodyPr/>
                    <a:lstStyle/>
                    <a:p>
                      <a:r>
                        <a:rPr lang="en-US" sz="1400" dirty="0"/>
                        <a:t>10</a:t>
                      </a:r>
                    </a:p>
                    <a:p>
                      <a:r>
                        <a:rPr lang="en-US" sz="1400" dirty="0"/>
                        <a:t>4</a:t>
                      </a:r>
                    </a:p>
                    <a:p>
                      <a:r>
                        <a:rPr lang="en-US" sz="1400" dirty="0"/>
                        <a:t>5</a:t>
                      </a:r>
                    </a:p>
                  </a:txBody>
                  <a:tcPr marL="70704" marR="70704" marT="35352" marB="35352"/>
                </a:tc>
                <a:tc>
                  <a:txBody>
                    <a:bodyPr/>
                    <a:lstStyle/>
                    <a:p>
                      <a:r>
                        <a:rPr lang="en-US" sz="1400" dirty="0"/>
                        <a:t>53%</a:t>
                      </a:r>
                    </a:p>
                    <a:p>
                      <a:r>
                        <a:rPr lang="en-US" sz="1400" dirty="0"/>
                        <a:t>21%</a:t>
                      </a:r>
                    </a:p>
                    <a:p>
                      <a:r>
                        <a:rPr lang="en-US" sz="1400" dirty="0"/>
                        <a:t>26%</a:t>
                      </a:r>
                    </a:p>
                  </a:txBody>
                  <a:tcPr marL="70704" marR="70704" marT="35352" marB="35352"/>
                </a:tc>
                <a:extLst>
                  <a:ext uri="{0D108BD9-81ED-4DB2-BD59-A6C34878D82A}">
                    <a16:rowId xmlns:a16="http://schemas.microsoft.com/office/drawing/2014/main" val="3476768722"/>
                  </a:ext>
                </a:extLst>
              </a:tr>
              <a:tr h="735326">
                <a:tc>
                  <a:txBody>
                    <a:bodyPr/>
                    <a:lstStyle/>
                    <a:p>
                      <a:r>
                        <a:rPr lang="en-US" sz="1400"/>
                        <a:t>Housing Status</a:t>
                      </a:r>
                    </a:p>
                  </a:txBody>
                  <a:tcPr marL="70704" marR="70704" marT="35352" marB="35352"/>
                </a:tc>
                <a:tc>
                  <a:txBody>
                    <a:bodyPr/>
                    <a:lstStyle/>
                    <a:p>
                      <a:r>
                        <a:rPr lang="en-US" sz="1400" dirty="0"/>
                        <a:t>Street homeless</a:t>
                      </a:r>
                    </a:p>
                    <a:p>
                      <a:r>
                        <a:rPr lang="en-US" sz="1400" dirty="0"/>
                        <a:t>Sheltered homeless</a:t>
                      </a:r>
                    </a:p>
                    <a:p>
                      <a:r>
                        <a:rPr lang="en-US" sz="1400" dirty="0"/>
                        <a:t>SRO (Unstably housed)</a:t>
                      </a:r>
                    </a:p>
                  </a:txBody>
                  <a:tcPr marL="70704" marR="70704" marT="35352" marB="35352"/>
                </a:tc>
                <a:tc>
                  <a:txBody>
                    <a:bodyPr/>
                    <a:lstStyle/>
                    <a:p>
                      <a:r>
                        <a:rPr lang="en-US" sz="1400"/>
                        <a:t>3</a:t>
                      </a:r>
                    </a:p>
                    <a:p>
                      <a:r>
                        <a:rPr lang="en-US" sz="1400"/>
                        <a:t>7</a:t>
                      </a:r>
                    </a:p>
                    <a:p>
                      <a:r>
                        <a:rPr lang="en-US" sz="1400"/>
                        <a:t>9</a:t>
                      </a:r>
                    </a:p>
                  </a:txBody>
                  <a:tcPr marL="70704" marR="70704" marT="35352" marB="35352"/>
                </a:tc>
                <a:tc>
                  <a:txBody>
                    <a:bodyPr/>
                    <a:lstStyle/>
                    <a:p>
                      <a:r>
                        <a:rPr lang="en-US" sz="1400"/>
                        <a:t>16%</a:t>
                      </a:r>
                    </a:p>
                    <a:p>
                      <a:r>
                        <a:rPr lang="en-US" sz="1400"/>
                        <a:t>37%</a:t>
                      </a:r>
                    </a:p>
                    <a:p>
                      <a:r>
                        <a:rPr lang="en-US" sz="1400"/>
                        <a:t>47%</a:t>
                      </a:r>
                    </a:p>
                  </a:txBody>
                  <a:tcPr marL="70704" marR="70704" marT="35352" marB="35352"/>
                </a:tc>
                <a:extLst>
                  <a:ext uri="{0D108BD9-81ED-4DB2-BD59-A6C34878D82A}">
                    <a16:rowId xmlns:a16="http://schemas.microsoft.com/office/drawing/2014/main" val="2110340610"/>
                  </a:ext>
                </a:extLst>
              </a:tr>
              <a:tr h="735326">
                <a:tc>
                  <a:txBody>
                    <a:bodyPr/>
                    <a:lstStyle/>
                    <a:p>
                      <a:r>
                        <a:rPr lang="en-US" sz="1400"/>
                        <a:t>Mental Health Comorbidity</a:t>
                      </a:r>
                    </a:p>
                  </a:txBody>
                  <a:tcPr marL="70704" marR="70704" marT="35352" marB="35352"/>
                </a:tc>
                <a:tc>
                  <a:txBody>
                    <a:bodyPr/>
                    <a:lstStyle/>
                    <a:p>
                      <a:r>
                        <a:rPr lang="en-US" sz="1400"/>
                        <a:t>Stimulant Use Disorder</a:t>
                      </a:r>
                    </a:p>
                    <a:p>
                      <a:r>
                        <a:rPr lang="en-US" sz="1400"/>
                        <a:t>Opioid Use Disorder</a:t>
                      </a:r>
                    </a:p>
                    <a:p>
                      <a:r>
                        <a:rPr lang="en-US" sz="1400"/>
                        <a:t>Bipolar or Schizophrenia</a:t>
                      </a:r>
                    </a:p>
                  </a:txBody>
                  <a:tcPr marL="70704" marR="70704" marT="35352" marB="35352"/>
                </a:tc>
                <a:tc>
                  <a:txBody>
                    <a:bodyPr/>
                    <a:lstStyle/>
                    <a:p>
                      <a:r>
                        <a:rPr lang="en-US" sz="1400"/>
                        <a:t>12</a:t>
                      </a:r>
                    </a:p>
                    <a:p>
                      <a:r>
                        <a:rPr lang="en-US" sz="1400"/>
                        <a:t>6</a:t>
                      </a:r>
                    </a:p>
                    <a:p>
                      <a:r>
                        <a:rPr lang="en-US" sz="1400"/>
                        <a:t>6</a:t>
                      </a:r>
                    </a:p>
                  </a:txBody>
                  <a:tcPr marL="70704" marR="70704" marT="35352" marB="35352"/>
                </a:tc>
                <a:tc>
                  <a:txBody>
                    <a:bodyPr/>
                    <a:lstStyle/>
                    <a:p>
                      <a:r>
                        <a:rPr lang="en-US" sz="1400" dirty="0"/>
                        <a:t>63%</a:t>
                      </a:r>
                    </a:p>
                    <a:p>
                      <a:r>
                        <a:rPr lang="en-US" sz="1400" dirty="0"/>
                        <a:t>32%</a:t>
                      </a:r>
                    </a:p>
                    <a:p>
                      <a:r>
                        <a:rPr lang="en-US" sz="1400" dirty="0"/>
                        <a:t>32%</a:t>
                      </a:r>
                    </a:p>
                  </a:txBody>
                  <a:tcPr marL="70704" marR="70704" marT="35352" marB="35352"/>
                </a:tc>
                <a:extLst>
                  <a:ext uri="{0D108BD9-81ED-4DB2-BD59-A6C34878D82A}">
                    <a16:rowId xmlns:a16="http://schemas.microsoft.com/office/drawing/2014/main" val="3441214870"/>
                  </a:ext>
                </a:extLst>
              </a:tr>
            </a:tbl>
          </a:graphicData>
        </a:graphic>
      </p:graphicFrame>
      <p:sp>
        <p:nvSpPr>
          <p:cNvPr id="2" name="Title 1">
            <a:extLst>
              <a:ext uri="{FF2B5EF4-FFF2-40B4-BE49-F238E27FC236}">
                <a16:creationId xmlns:a16="http://schemas.microsoft.com/office/drawing/2014/main" id="{0F5B5163-71D4-7DF9-2C3F-C504F2FC3192}"/>
              </a:ext>
            </a:extLst>
          </p:cNvPr>
          <p:cNvSpPr>
            <a:spLocks noGrp="1"/>
          </p:cNvSpPr>
          <p:nvPr>
            <p:ph type="title"/>
          </p:nvPr>
        </p:nvSpPr>
        <p:spPr>
          <a:xfrm>
            <a:off x="351863" y="719415"/>
            <a:ext cx="4818888" cy="1481328"/>
          </a:xfrm>
        </p:spPr>
        <p:txBody>
          <a:bodyPr anchor="b">
            <a:normAutofit/>
          </a:bodyPr>
          <a:lstStyle/>
          <a:p>
            <a:r>
              <a:rPr lang="en-US" sz="3000" dirty="0">
                <a:solidFill>
                  <a:schemeClr val="bg1"/>
                </a:solidFill>
              </a:rPr>
              <a:t>Results- Baseline characteristics of initiated </a:t>
            </a:r>
            <a:br>
              <a:rPr lang="en-US" sz="3000" dirty="0">
                <a:solidFill>
                  <a:schemeClr val="bg1"/>
                </a:solidFill>
              </a:rPr>
            </a:br>
            <a:r>
              <a:rPr lang="en-US" sz="3000" dirty="0">
                <a:solidFill>
                  <a:schemeClr val="bg1"/>
                </a:solidFill>
              </a:rPr>
              <a:t>CAB-LA PrEP patients</a:t>
            </a:r>
          </a:p>
        </p:txBody>
      </p:sp>
      <p:sp>
        <p:nvSpPr>
          <p:cNvPr id="5" name="Rectangle 4">
            <a:extLst>
              <a:ext uri="{FF2B5EF4-FFF2-40B4-BE49-F238E27FC236}">
                <a16:creationId xmlns:a16="http://schemas.microsoft.com/office/drawing/2014/main" id="{9E885B62-4C19-01C4-92C1-7EC6FED5C367}"/>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68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4464F9-94CE-884A-788E-9C47901E7350}"/>
              </a:ext>
            </a:extLst>
          </p:cNvPr>
          <p:cNvSpPr/>
          <p:nvPr/>
        </p:nvSpPr>
        <p:spPr>
          <a:xfrm>
            <a:off x="0" y="547289"/>
            <a:ext cx="5522614" cy="1912147"/>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4DC6D439-D655-F6F3-4168-A123CA0C24BE}"/>
              </a:ext>
            </a:extLst>
          </p:cNvPr>
          <p:cNvGraphicFramePr>
            <a:graphicFrameLocks noGrp="1"/>
          </p:cNvGraphicFramePr>
          <p:nvPr>
            <p:extLst>
              <p:ext uri="{D42A27DB-BD31-4B8C-83A1-F6EECF244321}">
                <p14:modId xmlns:p14="http://schemas.microsoft.com/office/powerpoint/2010/main" val="892283539"/>
              </p:ext>
            </p:extLst>
          </p:nvPr>
        </p:nvGraphicFramePr>
        <p:xfrm>
          <a:off x="6099048" y="1435136"/>
          <a:ext cx="5458969" cy="3987730"/>
        </p:xfrm>
        <a:graphic>
          <a:graphicData uri="http://schemas.openxmlformats.org/drawingml/2006/table">
            <a:tbl>
              <a:tblPr firstRow="1" bandRow="1">
                <a:tableStyleId>{5C22544A-7EE6-4342-B048-85BDC9FD1C3A}</a:tableStyleId>
              </a:tblPr>
              <a:tblGrid>
                <a:gridCol w="1372844">
                  <a:extLst>
                    <a:ext uri="{9D8B030D-6E8A-4147-A177-3AD203B41FA5}">
                      <a16:colId xmlns:a16="http://schemas.microsoft.com/office/drawing/2014/main" val="2957071177"/>
                    </a:ext>
                  </a:extLst>
                </a:gridCol>
                <a:gridCol w="2168268">
                  <a:extLst>
                    <a:ext uri="{9D8B030D-6E8A-4147-A177-3AD203B41FA5}">
                      <a16:colId xmlns:a16="http://schemas.microsoft.com/office/drawing/2014/main" val="415589326"/>
                    </a:ext>
                  </a:extLst>
                </a:gridCol>
                <a:gridCol w="880368">
                  <a:extLst>
                    <a:ext uri="{9D8B030D-6E8A-4147-A177-3AD203B41FA5}">
                      <a16:colId xmlns:a16="http://schemas.microsoft.com/office/drawing/2014/main" val="2499278123"/>
                    </a:ext>
                  </a:extLst>
                </a:gridCol>
                <a:gridCol w="1037489">
                  <a:extLst>
                    <a:ext uri="{9D8B030D-6E8A-4147-A177-3AD203B41FA5}">
                      <a16:colId xmlns:a16="http://schemas.microsoft.com/office/drawing/2014/main" val="1764207210"/>
                    </a:ext>
                  </a:extLst>
                </a:gridCol>
              </a:tblGrid>
              <a:tr h="523213">
                <a:tc gridSpan="2">
                  <a:txBody>
                    <a:bodyPr/>
                    <a:lstStyle/>
                    <a:p>
                      <a:endParaRPr lang="en-US" sz="1400" dirty="0"/>
                    </a:p>
                  </a:txBody>
                  <a:tcPr marL="70704" marR="70704" marT="35352" marB="35352"/>
                </a:tc>
                <a:tc hMerge="1">
                  <a:txBody>
                    <a:bodyPr/>
                    <a:lstStyle/>
                    <a:p>
                      <a:endParaRPr lang="en-US" sz="1400"/>
                    </a:p>
                  </a:txBody>
                  <a:tcPr marL="70704" marR="70704" marT="35352" marB="35352"/>
                </a:tc>
                <a:tc gridSpan="2">
                  <a:txBody>
                    <a:bodyPr/>
                    <a:lstStyle/>
                    <a:p>
                      <a:r>
                        <a:rPr lang="en-US" sz="1400" dirty="0"/>
                        <a:t>Initiated on CAB-LA, N=19 (%)</a:t>
                      </a:r>
                    </a:p>
                  </a:txBody>
                  <a:tcPr marL="70704" marR="70704" marT="35352" marB="35352"/>
                </a:tc>
                <a:tc hMerge="1">
                  <a:txBody>
                    <a:bodyPr/>
                    <a:lstStyle/>
                    <a:p>
                      <a:endParaRPr lang="en-US" dirty="0"/>
                    </a:p>
                  </a:txBody>
                  <a:tcPr/>
                </a:tc>
                <a:extLst>
                  <a:ext uri="{0D108BD9-81ED-4DB2-BD59-A6C34878D82A}">
                    <a16:rowId xmlns:a16="http://schemas.microsoft.com/office/drawing/2014/main" val="1556558111"/>
                  </a:ext>
                </a:extLst>
              </a:tr>
              <a:tr h="523213">
                <a:tc gridSpan="2">
                  <a:txBody>
                    <a:bodyPr/>
                    <a:lstStyle/>
                    <a:p>
                      <a:r>
                        <a:rPr lang="en-US" sz="1400" dirty="0"/>
                        <a:t>Age, mean (SD)</a:t>
                      </a:r>
                    </a:p>
                  </a:txBody>
                  <a:tcPr marL="70704" marR="70704" marT="35352" marB="35352"/>
                </a:tc>
                <a:tc hMerge="1">
                  <a:txBody>
                    <a:bodyPr/>
                    <a:lstStyle/>
                    <a:p>
                      <a:endParaRPr lang="en-US" sz="1400"/>
                    </a:p>
                  </a:txBody>
                  <a:tcPr marL="70704" marR="70704" marT="35352" marB="35352"/>
                </a:tc>
                <a:tc gridSpan="2">
                  <a:txBody>
                    <a:bodyPr/>
                    <a:lstStyle/>
                    <a:p>
                      <a:r>
                        <a:rPr lang="en-US" sz="1400" dirty="0"/>
                        <a:t>XXXXXX</a:t>
                      </a:r>
                    </a:p>
                  </a:txBody>
                  <a:tcPr marL="70704" marR="70704" marT="35352" marB="35352"/>
                </a:tc>
                <a:tc hMerge="1">
                  <a:txBody>
                    <a:bodyPr/>
                    <a:lstStyle/>
                    <a:p>
                      <a:endParaRPr lang="en-US" dirty="0"/>
                    </a:p>
                  </a:txBody>
                  <a:tcPr/>
                </a:tc>
                <a:extLst>
                  <a:ext uri="{0D108BD9-81ED-4DB2-BD59-A6C34878D82A}">
                    <a16:rowId xmlns:a16="http://schemas.microsoft.com/office/drawing/2014/main" val="1025296192"/>
                  </a:ext>
                </a:extLst>
              </a:tr>
              <a:tr h="735326">
                <a:tc>
                  <a:txBody>
                    <a:bodyPr/>
                    <a:lstStyle/>
                    <a:p>
                      <a:r>
                        <a:rPr lang="en-US" sz="1400"/>
                        <a:t>Race/Ethnicity</a:t>
                      </a:r>
                    </a:p>
                  </a:txBody>
                  <a:tcPr marL="70704" marR="70704" marT="35352" marB="35352"/>
                </a:tc>
                <a:tc>
                  <a:txBody>
                    <a:bodyPr/>
                    <a:lstStyle/>
                    <a:p>
                      <a:r>
                        <a:rPr lang="en-US" sz="1400"/>
                        <a:t>Black or Native</a:t>
                      </a:r>
                    </a:p>
                    <a:p>
                      <a:r>
                        <a:rPr lang="en-US" sz="1400"/>
                        <a:t>Hispanic</a:t>
                      </a:r>
                    </a:p>
                    <a:p>
                      <a:r>
                        <a:rPr lang="en-US" sz="1400"/>
                        <a:t>Non-Hispanic White</a:t>
                      </a:r>
                    </a:p>
                  </a:txBody>
                  <a:tcPr marL="70704" marR="70704" marT="35352" marB="35352"/>
                </a:tc>
                <a:tc>
                  <a:txBody>
                    <a:bodyPr/>
                    <a:lstStyle/>
                    <a:p>
                      <a:r>
                        <a:rPr lang="en-US" sz="1400"/>
                        <a:t>8</a:t>
                      </a:r>
                    </a:p>
                    <a:p>
                      <a:r>
                        <a:rPr lang="en-US" sz="1400"/>
                        <a:t>3</a:t>
                      </a:r>
                    </a:p>
                    <a:p>
                      <a:r>
                        <a:rPr lang="en-US" sz="1400"/>
                        <a:t>8</a:t>
                      </a:r>
                    </a:p>
                  </a:txBody>
                  <a:tcPr marL="70704" marR="70704" marT="35352" marB="35352"/>
                </a:tc>
                <a:tc>
                  <a:txBody>
                    <a:bodyPr/>
                    <a:lstStyle/>
                    <a:p>
                      <a:r>
                        <a:rPr lang="en-US" sz="1400"/>
                        <a:t>42%</a:t>
                      </a:r>
                    </a:p>
                    <a:p>
                      <a:r>
                        <a:rPr lang="en-US" sz="1400"/>
                        <a:t>16%</a:t>
                      </a:r>
                    </a:p>
                    <a:p>
                      <a:r>
                        <a:rPr lang="en-US" sz="1400"/>
                        <a:t>42%</a:t>
                      </a:r>
                    </a:p>
                  </a:txBody>
                  <a:tcPr marL="70704" marR="70704" marT="35352" marB="35352"/>
                </a:tc>
                <a:extLst>
                  <a:ext uri="{0D108BD9-81ED-4DB2-BD59-A6C34878D82A}">
                    <a16:rowId xmlns:a16="http://schemas.microsoft.com/office/drawing/2014/main" val="646628818"/>
                  </a:ext>
                </a:extLst>
              </a:tr>
              <a:tr h="735326">
                <a:tc>
                  <a:txBody>
                    <a:bodyPr/>
                    <a:lstStyle/>
                    <a:p>
                      <a:r>
                        <a:rPr lang="en-US" sz="1400" dirty="0"/>
                        <a:t>Gender/Sex</a:t>
                      </a:r>
                    </a:p>
                  </a:txBody>
                  <a:tcPr marL="70704" marR="70704" marT="35352" marB="35352"/>
                </a:tc>
                <a:tc>
                  <a:txBody>
                    <a:bodyPr/>
                    <a:lstStyle/>
                    <a:p>
                      <a:r>
                        <a:rPr lang="en-US" sz="1400" dirty="0"/>
                        <a:t>Cisgender-male</a:t>
                      </a:r>
                    </a:p>
                    <a:p>
                      <a:r>
                        <a:rPr lang="en-US" sz="1400" dirty="0"/>
                        <a:t>Cisgender-female</a:t>
                      </a:r>
                    </a:p>
                    <a:p>
                      <a:r>
                        <a:rPr lang="en-US" sz="1400" dirty="0">
                          <a:highlight>
                            <a:srgbClr val="FFFF00"/>
                          </a:highlight>
                        </a:rPr>
                        <a:t>Trans or non-binary</a:t>
                      </a:r>
                    </a:p>
                  </a:txBody>
                  <a:tcPr marL="70704" marR="70704" marT="35352" marB="35352"/>
                </a:tc>
                <a:tc>
                  <a:txBody>
                    <a:bodyPr/>
                    <a:lstStyle/>
                    <a:p>
                      <a:r>
                        <a:rPr lang="en-US" sz="1400" dirty="0"/>
                        <a:t>10</a:t>
                      </a:r>
                    </a:p>
                    <a:p>
                      <a:r>
                        <a:rPr lang="en-US" sz="1400" dirty="0"/>
                        <a:t>4</a:t>
                      </a:r>
                    </a:p>
                    <a:p>
                      <a:r>
                        <a:rPr lang="en-US" sz="1400" dirty="0">
                          <a:highlight>
                            <a:srgbClr val="FFFF00"/>
                          </a:highlight>
                        </a:rPr>
                        <a:t>5</a:t>
                      </a:r>
                    </a:p>
                  </a:txBody>
                  <a:tcPr marL="70704" marR="70704" marT="35352" marB="35352"/>
                </a:tc>
                <a:tc>
                  <a:txBody>
                    <a:bodyPr/>
                    <a:lstStyle/>
                    <a:p>
                      <a:r>
                        <a:rPr lang="en-US" sz="1400" dirty="0"/>
                        <a:t>53%</a:t>
                      </a:r>
                    </a:p>
                    <a:p>
                      <a:r>
                        <a:rPr lang="en-US" sz="1400" dirty="0"/>
                        <a:t>21%</a:t>
                      </a:r>
                    </a:p>
                    <a:p>
                      <a:r>
                        <a:rPr lang="en-US" sz="1400" dirty="0">
                          <a:highlight>
                            <a:srgbClr val="FFFF00"/>
                          </a:highlight>
                        </a:rPr>
                        <a:t>26%</a:t>
                      </a:r>
                    </a:p>
                  </a:txBody>
                  <a:tcPr marL="70704" marR="70704" marT="35352" marB="35352"/>
                </a:tc>
                <a:extLst>
                  <a:ext uri="{0D108BD9-81ED-4DB2-BD59-A6C34878D82A}">
                    <a16:rowId xmlns:a16="http://schemas.microsoft.com/office/drawing/2014/main" val="3476768722"/>
                  </a:ext>
                </a:extLst>
              </a:tr>
              <a:tr h="735326">
                <a:tc>
                  <a:txBody>
                    <a:bodyPr/>
                    <a:lstStyle/>
                    <a:p>
                      <a:r>
                        <a:rPr lang="en-US" sz="1400"/>
                        <a:t>Housing Status</a:t>
                      </a:r>
                    </a:p>
                  </a:txBody>
                  <a:tcPr marL="70704" marR="70704" marT="35352" marB="35352"/>
                </a:tc>
                <a:tc>
                  <a:txBody>
                    <a:bodyPr/>
                    <a:lstStyle/>
                    <a:p>
                      <a:r>
                        <a:rPr lang="en-US" sz="1400" dirty="0">
                          <a:highlight>
                            <a:srgbClr val="FFFF00"/>
                          </a:highlight>
                        </a:rPr>
                        <a:t>Street homeless</a:t>
                      </a:r>
                    </a:p>
                    <a:p>
                      <a:r>
                        <a:rPr lang="en-US" sz="1400" dirty="0">
                          <a:highlight>
                            <a:srgbClr val="FFFF00"/>
                          </a:highlight>
                        </a:rPr>
                        <a:t>Sheltered homeless</a:t>
                      </a:r>
                    </a:p>
                    <a:p>
                      <a:r>
                        <a:rPr lang="en-US" sz="1400" dirty="0">
                          <a:highlight>
                            <a:srgbClr val="FFFF00"/>
                          </a:highlight>
                        </a:rPr>
                        <a:t>SRO (Unstably housed)</a:t>
                      </a:r>
                    </a:p>
                  </a:txBody>
                  <a:tcPr marL="70704" marR="70704" marT="35352" marB="35352"/>
                </a:tc>
                <a:tc>
                  <a:txBody>
                    <a:bodyPr/>
                    <a:lstStyle/>
                    <a:p>
                      <a:r>
                        <a:rPr lang="en-US" sz="1400" dirty="0">
                          <a:highlight>
                            <a:srgbClr val="FFFF00"/>
                          </a:highlight>
                        </a:rPr>
                        <a:t>3</a:t>
                      </a:r>
                    </a:p>
                    <a:p>
                      <a:r>
                        <a:rPr lang="en-US" sz="1400" dirty="0">
                          <a:highlight>
                            <a:srgbClr val="FFFF00"/>
                          </a:highlight>
                        </a:rPr>
                        <a:t>7</a:t>
                      </a:r>
                    </a:p>
                    <a:p>
                      <a:r>
                        <a:rPr lang="en-US" sz="1400" dirty="0">
                          <a:highlight>
                            <a:srgbClr val="FFFF00"/>
                          </a:highlight>
                        </a:rPr>
                        <a:t>9</a:t>
                      </a:r>
                    </a:p>
                  </a:txBody>
                  <a:tcPr marL="70704" marR="70704" marT="35352" marB="35352"/>
                </a:tc>
                <a:tc>
                  <a:txBody>
                    <a:bodyPr/>
                    <a:lstStyle/>
                    <a:p>
                      <a:r>
                        <a:rPr lang="en-US" sz="1400" dirty="0">
                          <a:highlight>
                            <a:srgbClr val="FFFF00"/>
                          </a:highlight>
                        </a:rPr>
                        <a:t>16%</a:t>
                      </a:r>
                    </a:p>
                    <a:p>
                      <a:r>
                        <a:rPr lang="en-US" sz="1400" dirty="0">
                          <a:highlight>
                            <a:srgbClr val="FFFF00"/>
                          </a:highlight>
                        </a:rPr>
                        <a:t>37%</a:t>
                      </a:r>
                    </a:p>
                    <a:p>
                      <a:r>
                        <a:rPr lang="en-US" sz="1400" dirty="0">
                          <a:highlight>
                            <a:srgbClr val="FFFF00"/>
                          </a:highlight>
                        </a:rPr>
                        <a:t>47%</a:t>
                      </a:r>
                    </a:p>
                  </a:txBody>
                  <a:tcPr marL="70704" marR="70704" marT="35352" marB="35352"/>
                </a:tc>
                <a:extLst>
                  <a:ext uri="{0D108BD9-81ED-4DB2-BD59-A6C34878D82A}">
                    <a16:rowId xmlns:a16="http://schemas.microsoft.com/office/drawing/2014/main" val="2110340610"/>
                  </a:ext>
                </a:extLst>
              </a:tr>
              <a:tr h="735326">
                <a:tc>
                  <a:txBody>
                    <a:bodyPr/>
                    <a:lstStyle/>
                    <a:p>
                      <a:r>
                        <a:rPr lang="en-US" sz="1400"/>
                        <a:t>Mental Health Comorbidity</a:t>
                      </a:r>
                    </a:p>
                  </a:txBody>
                  <a:tcPr marL="70704" marR="70704" marT="35352" marB="35352"/>
                </a:tc>
                <a:tc>
                  <a:txBody>
                    <a:bodyPr/>
                    <a:lstStyle/>
                    <a:p>
                      <a:r>
                        <a:rPr lang="en-US" sz="1400" dirty="0">
                          <a:highlight>
                            <a:srgbClr val="FFFF00"/>
                          </a:highlight>
                        </a:rPr>
                        <a:t>Stimulant Use Disorder</a:t>
                      </a:r>
                    </a:p>
                    <a:p>
                      <a:r>
                        <a:rPr lang="en-US" sz="1400" dirty="0">
                          <a:highlight>
                            <a:srgbClr val="FFFF00"/>
                          </a:highlight>
                        </a:rPr>
                        <a:t>Opioid Use Disorder</a:t>
                      </a:r>
                    </a:p>
                    <a:p>
                      <a:r>
                        <a:rPr lang="en-US" sz="1400" dirty="0"/>
                        <a:t>Bipolar or Schizophrenia</a:t>
                      </a:r>
                    </a:p>
                  </a:txBody>
                  <a:tcPr marL="70704" marR="70704" marT="35352" marB="35352"/>
                </a:tc>
                <a:tc>
                  <a:txBody>
                    <a:bodyPr/>
                    <a:lstStyle/>
                    <a:p>
                      <a:r>
                        <a:rPr lang="en-US" sz="1400" dirty="0">
                          <a:highlight>
                            <a:srgbClr val="FFFF00"/>
                          </a:highlight>
                        </a:rPr>
                        <a:t>12</a:t>
                      </a:r>
                    </a:p>
                    <a:p>
                      <a:r>
                        <a:rPr lang="en-US" sz="1400" dirty="0">
                          <a:highlight>
                            <a:srgbClr val="FFFF00"/>
                          </a:highlight>
                        </a:rPr>
                        <a:t>6</a:t>
                      </a:r>
                    </a:p>
                    <a:p>
                      <a:r>
                        <a:rPr lang="en-US" sz="1400" dirty="0"/>
                        <a:t>6</a:t>
                      </a:r>
                    </a:p>
                  </a:txBody>
                  <a:tcPr marL="70704" marR="70704" marT="35352" marB="35352"/>
                </a:tc>
                <a:tc>
                  <a:txBody>
                    <a:bodyPr/>
                    <a:lstStyle/>
                    <a:p>
                      <a:r>
                        <a:rPr lang="en-US" sz="1400" dirty="0">
                          <a:highlight>
                            <a:srgbClr val="FFFF00"/>
                          </a:highlight>
                        </a:rPr>
                        <a:t>63%</a:t>
                      </a:r>
                    </a:p>
                    <a:p>
                      <a:r>
                        <a:rPr lang="en-US" sz="1400" dirty="0">
                          <a:highlight>
                            <a:srgbClr val="FFFF00"/>
                          </a:highlight>
                        </a:rPr>
                        <a:t>32%</a:t>
                      </a:r>
                    </a:p>
                    <a:p>
                      <a:r>
                        <a:rPr lang="en-US" sz="1400" dirty="0"/>
                        <a:t>32%</a:t>
                      </a:r>
                    </a:p>
                  </a:txBody>
                  <a:tcPr marL="70704" marR="70704" marT="35352" marB="35352"/>
                </a:tc>
                <a:extLst>
                  <a:ext uri="{0D108BD9-81ED-4DB2-BD59-A6C34878D82A}">
                    <a16:rowId xmlns:a16="http://schemas.microsoft.com/office/drawing/2014/main" val="3441214870"/>
                  </a:ext>
                </a:extLst>
              </a:tr>
            </a:tbl>
          </a:graphicData>
        </a:graphic>
      </p:graphicFrame>
      <p:sp>
        <p:nvSpPr>
          <p:cNvPr id="2" name="Title 1">
            <a:extLst>
              <a:ext uri="{FF2B5EF4-FFF2-40B4-BE49-F238E27FC236}">
                <a16:creationId xmlns:a16="http://schemas.microsoft.com/office/drawing/2014/main" id="{0F5B5163-71D4-7DF9-2C3F-C504F2FC3192}"/>
              </a:ext>
            </a:extLst>
          </p:cNvPr>
          <p:cNvSpPr>
            <a:spLocks noGrp="1"/>
          </p:cNvSpPr>
          <p:nvPr>
            <p:ph type="title"/>
          </p:nvPr>
        </p:nvSpPr>
        <p:spPr>
          <a:xfrm>
            <a:off x="351863" y="719415"/>
            <a:ext cx="4818888" cy="1481328"/>
          </a:xfrm>
        </p:spPr>
        <p:txBody>
          <a:bodyPr anchor="b">
            <a:normAutofit/>
          </a:bodyPr>
          <a:lstStyle/>
          <a:p>
            <a:r>
              <a:rPr lang="en-US" sz="3000" dirty="0">
                <a:solidFill>
                  <a:schemeClr val="bg1"/>
                </a:solidFill>
              </a:rPr>
              <a:t>Results- Baseline characteristics of initiated </a:t>
            </a:r>
            <a:br>
              <a:rPr lang="en-US" sz="3000" dirty="0">
                <a:solidFill>
                  <a:schemeClr val="bg1"/>
                </a:solidFill>
              </a:rPr>
            </a:br>
            <a:r>
              <a:rPr lang="en-US" sz="3000" dirty="0">
                <a:solidFill>
                  <a:schemeClr val="bg1"/>
                </a:solidFill>
              </a:rPr>
              <a:t>CAB-LA PrEP patients</a:t>
            </a:r>
          </a:p>
        </p:txBody>
      </p:sp>
      <p:sp>
        <p:nvSpPr>
          <p:cNvPr id="5" name="Rectangle 4">
            <a:extLst>
              <a:ext uri="{FF2B5EF4-FFF2-40B4-BE49-F238E27FC236}">
                <a16:creationId xmlns:a16="http://schemas.microsoft.com/office/drawing/2014/main" id="{9E885B62-4C19-01C4-92C1-7EC6FED5C367}"/>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71D7848-299C-B924-A87E-96FFCB7054E8}"/>
              </a:ext>
            </a:extLst>
          </p:cNvPr>
          <p:cNvSpPr txBox="1">
            <a:spLocks/>
          </p:cNvSpPr>
          <p:nvPr/>
        </p:nvSpPr>
        <p:spPr>
          <a:xfrm>
            <a:off x="646177" y="280514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Aptos" panose="020B0004020202020204" pitchFamily="34" charset="0"/>
                <a:ea typeface="Malgun Gothic" panose="020B0503020000020004" pitchFamily="34" charset="-127"/>
                <a:cs typeface="Times New Roman" panose="02020603050405020304" pitchFamily="18" charset="0"/>
              </a:rPr>
              <a:t>October 2022-April 2024</a:t>
            </a:r>
          </a:p>
          <a:p>
            <a:r>
              <a:rPr lang="en-US" sz="2400">
                <a:latin typeface="Aptos" panose="020B0004020202020204" pitchFamily="34" charset="0"/>
                <a:ea typeface="Malgun Gothic" panose="020B0503020000020004" pitchFamily="34" charset="-127"/>
                <a:cs typeface="Times New Roman" panose="02020603050405020304" pitchFamily="18" charset="0"/>
              </a:rPr>
              <a:t>27 patients referred for CAB-LA initiation, 24 were prescribed, and 19 ultimately initiated</a:t>
            </a:r>
          </a:p>
          <a:p>
            <a:r>
              <a:rPr lang="en-US" sz="2400">
                <a:latin typeface="Aptos" panose="020B0004020202020204" pitchFamily="34" charset="0"/>
                <a:ea typeface="Malgun Gothic" panose="020B0503020000020004" pitchFamily="34" charset="-127"/>
                <a:cs typeface="Times New Roman" panose="02020603050405020304" pitchFamily="18" charset="0"/>
              </a:rPr>
              <a:t>6 initiated patients experienced a &gt;7 day delay between initial lab draw and first CAB-LA injection</a:t>
            </a:r>
          </a:p>
          <a:p>
            <a:pPr lvl="1"/>
            <a:r>
              <a:rPr lang="en-US" sz="2000">
                <a:latin typeface="Aptos" panose="020B0004020202020204" pitchFamily="34" charset="0"/>
                <a:ea typeface="Malgun Gothic" panose="020B0503020000020004" pitchFamily="34" charset="-127"/>
                <a:cs typeface="Times New Roman" panose="02020603050405020304" pitchFamily="18" charset="0"/>
              </a:rPr>
              <a:t>Delay necessitates a repeat HIV VL</a:t>
            </a:r>
            <a:endParaRPr lang="en-US" sz="2200" dirty="0"/>
          </a:p>
        </p:txBody>
      </p:sp>
    </p:spTree>
    <p:extLst>
      <p:ext uri="{BB962C8B-B14F-4D97-AF65-F5344CB8AC3E}">
        <p14:creationId xmlns:p14="http://schemas.microsoft.com/office/powerpoint/2010/main" val="92524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6561-245B-E1F1-2472-D452A4C73F43}"/>
              </a:ext>
            </a:extLst>
          </p:cNvPr>
          <p:cNvSpPr>
            <a:spLocks noGrp="1"/>
          </p:cNvSpPr>
          <p:nvPr>
            <p:ph type="title"/>
          </p:nvPr>
        </p:nvSpPr>
        <p:spPr/>
        <p:txBody>
          <a:bodyPr>
            <a:noAutofit/>
          </a:bodyPr>
          <a:lstStyle/>
          <a:p>
            <a:r>
              <a:rPr lang="en-US" sz="4800" dirty="0">
                <a:solidFill>
                  <a:schemeClr val="bg1"/>
                </a:solidFill>
              </a:rPr>
              <a:t>Results</a:t>
            </a:r>
          </a:p>
        </p:txBody>
      </p:sp>
      <p:sp>
        <p:nvSpPr>
          <p:cNvPr id="3" name="Content Placeholder 2">
            <a:extLst>
              <a:ext uri="{FF2B5EF4-FFF2-40B4-BE49-F238E27FC236}">
                <a16:creationId xmlns:a16="http://schemas.microsoft.com/office/drawing/2014/main" id="{23AB2C77-95C0-FA6B-7C38-A5FF5572ADA7}"/>
              </a:ext>
            </a:extLst>
          </p:cNvPr>
          <p:cNvSpPr>
            <a:spLocks noGrp="1"/>
          </p:cNvSpPr>
          <p:nvPr>
            <p:ph idx="1"/>
          </p:nvPr>
        </p:nvSpPr>
        <p:spPr>
          <a:xfrm>
            <a:off x="838200" y="1881301"/>
            <a:ext cx="10515600" cy="4351338"/>
          </a:xfrm>
        </p:spPr>
        <p:txBody>
          <a:bodyPr/>
          <a:lstStyle/>
          <a:p>
            <a:r>
              <a:rPr lang="en-US" dirty="0">
                <a:highlight>
                  <a:srgbClr val="FFFF00"/>
                </a:highlight>
              </a:rPr>
              <a:t>All enrolled patients remained HIV negative</a:t>
            </a:r>
            <a:r>
              <a:rPr lang="en-US" dirty="0"/>
              <a:t> at the time of their latest injection (mean 7.0 months, SD 4.1 months)</a:t>
            </a:r>
          </a:p>
          <a:p>
            <a:r>
              <a:rPr lang="en-US" dirty="0"/>
              <a:t>As of May 2024, fourteen patients (74%) continue to receive CAB-LA</a:t>
            </a:r>
          </a:p>
          <a:p>
            <a:pPr lvl="1"/>
            <a:r>
              <a:rPr lang="en-US" dirty="0"/>
              <a:t>One transitioned to primary care-based administration, and four discontinued.</a:t>
            </a:r>
          </a:p>
          <a:p>
            <a:r>
              <a:rPr lang="en-US" dirty="0"/>
              <a:t>89 total doses of CAB-LA administered (as of May 2024)</a:t>
            </a:r>
          </a:p>
          <a:p>
            <a:pPr lvl="1"/>
            <a:r>
              <a:rPr lang="en-US" dirty="0"/>
              <a:t>12% were delayed &gt;1 week</a:t>
            </a:r>
          </a:p>
          <a:p>
            <a:pPr lvl="1"/>
            <a:r>
              <a:rPr lang="en-US" dirty="0"/>
              <a:t>42% were administered outside of clinic (36% within shelters or supportive housing and 1% in jail)</a:t>
            </a:r>
          </a:p>
        </p:txBody>
      </p:sp>
      <p:sp>
        <p:nvSpPr>
          <p:cNvPr id="4" name="Rectangle 3">
            <a:extLst>
              <a:ext uri="{FF2B5EF4-FFF2-40B4-BE49-F238E27FC236}">
                <a16:creationId xmlns:a16="http://schemas.microsoft.com/office/drawing/2014/main" id="{190ED00E-E8CA-BC74-FC19-4F233BE33A1C}"/>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C4B2EC-426E-D96E-2691-3A6428611A83}"/>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8EEC0B7-533F-E500-FCF0-086A0C25EA6D}"/>
              </a:ext>
            </a:extLst>
          </p:cNvPr>
          <p:cNvSpPr txBox="1">
            <a:spLocks/>
          </p:cNvSpPr>
          <p:nvPr/>
        </p:nvSpPr>
        <p:spPr>
          <a:xfrm>
            <a:off x="9906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Results</a:t>
            </a:r>
          </a:p>
        </p:txBody>
      </p:sp>
    </p:spTree>
    <p:extLst>
      <p:ext uri="{BB962C8B-B14F-4D97-AF65-F5344CB8AC3E}">
        <p14:creationId xmlns:p14="http://schemas.microsoft.com/office/powerpoint/2010/main" val="108144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3AE55-D7C1-7793-19F4-E733A5CF4CC8}"/>
              </a:ext>
            </a:extLst>
          </p:cNvPr>
          <p:cNvSpPr/>
          <p:nvPr/>
        </p:nvSpPr>
        <p:spPr>
          <a:xfrm>
            <a:off x="-3048" y="556367"/>
            <a:ext cx="4426963" cy="5660810"/>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AAB246-31F5-8582-55F7-810403467DF1}"/>
              </a:ext>
            </a:extLst>
          </p:cNvPr>
          <p:cNvGraphicFramePr>
            <a:graphicFrameLocks noGrp="1"/>
          </p:cNvGraphicFramePr>
          <p:nvPr>
            <p:ph idx="1"/>
            <p:extLst>
              <p:ext uri="{D42A27DB-BD31-4B8C-83A1-F6EECF244321}">
                <p14:modId xmlns:p14="http://schemas.microsoft.com/office/powerpoint/2010/main" val="829426277"/>
              </p:ext>
            </p:extLst>
          </p:nvPr>
        </p:nvGraphicFramePr>
        <p:xfrm>
          <a:off x="4839114" y="629630"/>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130CDD02-C927-F1CE-40F8-6E426D411BBB}"/>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99749-F9AD-D1E9-2E2A-B4BBDD512F62}"/>
              </a:ext>
            </a:extLst>
          </p:cNvPr>
          <p:cNvSpPr>
            <a:spLocks noGrp="1"/>
          </p:cNvSpPr>
          <p:nvPr>
            <p:ph type="title"/>
          </p:nvPr>
        </p:nvSpPr>
        <p:spPr>
          <a:xfrm>
            <a:off x="452374" y="640822"/>
            <a:ext cx="3418659" cy="5583148"/>
          </a:xfrm>
        </p:spPr>
        <p:txBody>
          <a:bodyPr anchor="ctr">
            <a:normAutofit/>
          </a:bodyPr>
          <a:lstStyle/>
          <a:p>
            <a:r>
              <a:rPr lang="en-US" sz="5000" dirty="0">
                <a:solidFill>
                  <a:schemeClr val="bg1"/>
                </a:solidFill>
              </a:rPr>
              <a:t>Conclusions</a:t>
            </a:r>
          </a:p>
        </p:txBody>
      </p:sp>
    </p:spTree>
    <p:extLst>
      <p:ext uri="{BB962C8B-B14F-4D97-AF65-F5344CB8AC3E}">
        <p14:creationId xmlns:p14="http://schemas.microsoft.com/office/powerpoint/2010/main" val="409944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42EDAB-77CE-4D2E-DAC6-171B8D7B6C25}"/>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99C05-95EF-748D-CACB-9EF68C9E8FD3}"/>
              </a:ext>
            </a:extLst>
          </p:cNvPr>
          <p:cNvSpPr>
            <a:spLocks noGrp="1"/>
          </p:cNvSpPr>
          <p:nvPr>
            <p:ph type="title"/>
          </p:nvPr>
        </p:nvSpPr>
        <p:spPr/>
        <p:txBody>
          <a:bodyPr/>
          <a:lstStyle/>
          <a:p>
            <a:r>
              <a:rPr lang="en-US" dirty="0">
                <a:solidFill>
                  <a:schemeClr val="bg1"/>
                </a:solidFill>
              </a:rPr>
              <a:t>Acknowledgements</a:t>
            </a:r>
          </a:p>
        </p:txBody>
      </p:sp>
      <p:sp>
        <p:nvSpPr>
          <p:cNvPr id="3" name="Content Placeholder 2">
            <a:extLst>
              <a:ext uri="{FF2B5EF4-FFF2-40B4-BE49-F238E27FC236}">
                <a16:creationId xmlns:a16="http://schemas.microsoft.com/office/drawing/2014/main" id="{84363B71-370A-0EC9-DB8A-374B26BFF4CF}"/>
              </a:ext>
            </a:extLst>
          </p:cNvPr>
          <p:cNvSpPr>
            <a:spLocks noGrp="1"/>
          </p:cNvSpPr>
          <p:nvPr>
            <p:ph idx="1"/>
          </p:nvPr>
        </p:nvSpPr>
        <p:spPr/>
        <p:txBody>
          <a:bodyPr>
            <a:normAutofit fontScale="92500" lnSpcReduction="20000"/>
          </a:bodyPr>
          <a:lstStyle/>
          <a:p>
            <a:r>
              <a:rPr lang="en-US" dirty="0"/>
              <a:t>Co-authors:</a:t>
            </a:r>
          </a:p>
          <a:p>
            <a:pPr lvl="1"/>
            <a:r>
              <a:rPr lang="en-US" dirty="0"/>
              <a:t>Kathleen O'Connor, BA</a:t>
            </a:r>
          </a:p>
          <a:p>
            <a:pPr lvl="1"/>
            <a:r>
              <a:rPr lang="en-US" dirty="0"/>
              <a:t>Alix </a:t>
            </a:r>
            <a:r>
              <a:rPr lang="en-US" dirty="0" err="1"/>
              <a:t>Strough</a:t>
            </a:r>
            <a:r>
              <a:rPr lang="en-US" dirty="0"/>
              <a:t>, RN</a:t>
            </a:r>
          </a:p>
          <a:p>
            <a:pPr lvl="1"/>
            <a:r>
              <a:rPr lang="en-US" dirty="0"/>
              <a:t>Sarah </a:t>
            </a:r>
            <a:r>
              <a:rPr lang="en-US" dirty="0" err="1"/>
              <a:t>Strieff</a:t>
            </a:r>
            <a:r>
              <a:rPr lang="en-US" dirty="0"/>
              <a:t>, RN</a:t>
            </a:r>
          </a:p>
          <a:p>
            <a:pPr lvl="1"/>
            <a:r>
              <a:rPr lang="en-US" dirty="0"/>
              <a:t>Barry Zevin, MD</a:t>
            </a:r>
          </a:p>
          <a:p>
            <a:pPr lvl="1"/>
            <a:r>
              <a:rPr lang="en-US" dirty="0"/>
              <a:t>Joanna </a:t>
            </a:r>
            <a:r>
              <a:rPr lang="en-US" dirty="0" err="1"/>
              <a:t>Eveland</a:t>
            </a:r>
            <a:r>
              <a:rPr lang="en-US" dirty="0"/>
              <a:t>, MD</a:t>
            </a:r>
          </a:p>
          <a:p>
            <a:pPr lvl="1"/>
            <a:r>
              <a:rPr lang="en-US" dirty="0"/>
              <a:t>Nicky </a:t>
            </a:r>
            <a:r>
              <a:rPr lang="en-US" dirty="0" err="1"/>
              <a:t>Mehtani</a:t>
            </a:r>
            <a:r>
              <a:rPr lang="en-US" dirty="0"/>
              <a:t>, MD, MPH</a:t>
            </a:r>
          </a:p>
          <a:p>
            <a:r>
              <a:rPr lang="en-US" dirty="0"/>
              <a:t>Organizations:</a:t>
            </a:r>
          </a:p>
          <a:p>
            <a:pPr lvl="1"/>
            <a:r>
              <a:rPr lang="en-US" dirty="0"/>
              <a:t>Whole Person Integrated Care: Street Medicine &amp; Shelter Health (SFDPH)</a:t>
            </a:r>
          </a:p>
          <a:p>
            <a:pPr lvl="1"/>
            <a:r>
              <a:rPr lang="en-US" dirty="0"/>
              <a:t>HIV Homeless Outreach &amp; Mobile Engagement (HHOME) Case Management Program</a:t>
            </a:r>
          </a:p>
          <a:p>
            <a:pPr lvl="1"/>
            <a:r>
              <a:rPr lang="en-US" dirty="0"/>
              <a:t>Ward 86 Positive Health Program (ZSFG/UCSF)</a:t>
            </a:r>
          </a:p>
          <a:p>
            <a:pPr lvl="1"/>
            <a:r>
              <a:rPr lang="en-US" dirty="0"/>
              <a:t>AIDS Healthcare Foundation Pharmacy</a:t>
            </a:r>
          </a:p>
        </p:txBody>
      </p:sp>
      <p:sp>
        <p:nvSpPr>
          <p:cNvPr id="4" name="Rectangle 3">
            <a:extLst>
              <a:ext uri="{FF2B5EF4-FFF2-40B4-BE49-F238E27FC236}">
                <a16:creationId xmlns:a16="http://schemas.microsoft.com/office/drawing/2014/main" id="{A1F4260F-D15D-E0A8-7735-4B4365CE03D1}"/>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43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2122E7-30F5-4485-56B6-DE3434518EF3}"/>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3AEE5-3E54-0118-473A-B1A9172F2B35}"/>
              </a:ext>
            </a:extLst>
          </p:cNvPr>
          <p:cNvSpPr>
            <a:spLocks noGrp="1"/>
          </p:cNvSpPr>
          <p:nvPr>
            <p:ph type="title"/>
          </p:nvPr>
        </p:nvSpPr>
        <p:spPr/>
        <p:txBody>
          <a:bodyPr/>
          <a:lstStyle/>
          <a:p>
            <a:r>
              <a:rPr lang="en-US" dirty="0">
                <a:solidFill>
                  <a:schemeClr val="bg1"/>
                </a:solidFill>
              </a:rPr>
              <a:t>Works Cited</a:t>
            </a:r>
          </a:p>
        </p:txBody>
      </p:sp>
      <p:sp>
        <p:nvSpPr>
          <p:cNvPr id="3" name="Content Placeholder 2">
            <a:extLst>
              <a:ext uri="{FF2B5EF4-FFF2-40B4-BE49-F238E27FC236}">
                <a16:creationId xmlns:a16="http://schemas.microsoft.com/office/drawing/2014/main" id="{6C732BEA-1654-60DC-09E4-1E6BA9943D8D}"/>
              </a:ext>
            </a:extLst>
          </p:cNvPr>
          <p:cNvSpPr>
            <a:spLocks noGrp="1"/>
          </p:cNvSpPr>
          <p:nvPr>
            <p:ph idx="1"/>
          </p:nvPr>
        </p:nvSpPr>
        <p:spPr/>
        <p:txBody>
          <a:bodyPr>
            <a:normAutofit fontScale="55000" lnSpcReduction="20000"/>
          </a:bodyPr>
          <a:lstStyle/>
          <a:p>
            <a:r>
              <a:rPr lang="en-US" dirty="0"/>
              <a:t>Cairns, G. (2024, March 29). Why is the roll-out of injectable PrEP taking so long? </a:t>
            </a:r>
            <a:r>
              <a:rPr lang="en-US" i="1" dirty="0" err="1"/>
              <a:t>Aidsmap</a:t>
            </a:r>
            <a:r>
              <a:rPr lang="en-US" dirty="0"/>
              <a:t>. </a:t>
            </a:r>
            <a:r>
              <a:rPr lang="en-US" dirty="0">
                <a:hlinkClick r:id="rId2"/>
              </a:rPr>
              <a:t>https://www.aidsmap.com/news/mar-2024/why-roll-out-injectable-prep-taking-so-long</a:t>
            </a:r>
            <a:endParaRPr lang="en-US" dirty="0"/>
          </a:p>
          <a:p>
            <a:r>
              <a:rPr lang="en-US" dirty="0"/>
              <a:t>Delany-</a:t>
            </a:r>
            <a:r>
              <a:rPr lang="en-US" dirty="0" err="1"/>
              <a:t>Moretlwe</a:t>
            </a:r>
            <a:r>
              <a:rPr lang="en-US" dirty="0"/>
              <a:t>, S., Hughes, J. P., Bock, P., Mensch, B., </a:t>
            </a:r>
            <a:r>
              <a:rPr lang="en-US" dirty="0" err="1"/>
              <a:t>Etima</a:t>
            </a:r>
            <a:r>
              <a:rPr lang="en-US" dirty="0"/>
              <a:t>, J., &amp; the HPTN 084 Study Team. (2022). Cabotegravir for the prevention of HIV-1 in women: Results from HPTN 084, a phase 3, </a:t>
            </a:r>
            <a:r>
              <a:rPr lang="en-US" dirty="0" err="1"/>
              <a:t>randomised</a:t>
            </a:r>
            <a:r>
              <a:rPr lang="en-US" dirty="0"/>
              <a:t> clinical trial. </a:t>
            </a:r>
            <a:r>
              <a:rPr lang="en-US" i="1" dirty="0"/>
              <a:t>The Lancet</a:t>
            </a:r>
            <a:r>
              <a:rPr lang="en-US" dirty="0"/>
              <a:t>, 399(10337), 1779–1789. </a:t>
            </a:r>
            <a:r>
              <a:rPr lang="en-US" dirty="0">
                <a:hlinkClick r:id="rId3"/>
              </a:rPr>
              <a:t>https://doi.org/10.1016/S0140-6736(22)00458-1</a:t>
            </a:r>
            <a:endParaRPr lang="en-US" dirty="0"/>
          </a:p>
          <a:p>
            <a:r>
              <a:rPr lang="en-US" dirty="0" err="1"/>
              <a:t>Landovitz</a:t>
            </a:r>
            <a:r>
              <a:rPr lang="en-US" dirty="0"/>
              <a:t>, R. J., Donnell, D., Clement, M. E., Hanscom, B., Cottle, L., Coelho, L., Cabello, R., </a:t>
            </a:r>
            <a:r>
              <a:rPr lang="en-US" dirty="0" err="1"/>
              <a:t>Chariyalertsak</a:t>
            </a:r>
            <a:r>
              <a:rPr lang="en-US" dirty="0"/>
              <a:t>, S., Dunne, E. F., Frank, I., Gallardo-Cartagena, J. C., &amp; </a:t>
            </a:r>
            <a:r>
              <a:rPr lang="en-US" dirty="0" err="1"/>
              <a:t>Panchia</a:t>
            </a:r>
            <a:r>
              <a:rPr lang="en-US" dirty="0"/>
              <a:t>, R. (2021). Cabotegravir for HIV prevention in cisgender men and transgender women. </a:t>
            </a:r>
            <a:r>
              <a:rPr lang="en-US" i="1" dirty="0"/>
              <a:t>New England Journal of Medicine,</a:t>
            </a:r>
            <a:r>
              <a:rPr lang="en-US" dirty="0"/>
              <a:t> 385(7), 595-608. </a:t>
            </a:r>
            <a:r>
              <a:rPr lang="en-US" dirty="0">
                <a:hlinkClick r:id="rId4"/>
              </a:rPr>
              <a:t>https://doi.org/10.1056/NEJMoa2101016</a:t>
            </a:r>
            <a:endParaRPr lang="en-US" dirty="0"/>
          </a:p>
          <a:p>
            <a:r>
              <a:rPr lang="en-US" dirty="0"/>
              <a:t>Ni, Z., Altice, F. L., Wickersham, J. A., Copenhaver, M. M., </a:t>
            </a:r>
            <a:r>
              <a:rPr lang="en-US" dirty="0" err="1"/>
              <a:t>DiDomizio</a:t>
            </a:r>
            <a:r>
              <a:rPr lang="en-US" dirty="0"/>
              <a:t>, E. E., Nelson, L. E., &amp; Shrestha, R. (2021). Willingness to initiate pre-exposure prophylaxis (PrEP) and its use among opioid-dependent individuals in drug treatment. </a:t>
            </a:r>
            <a:r>
              <a:rPr lang="en-US" i="1" dirty="0"/>
              <a:t>Drug and alcohol dependence, </a:t>
            </a:r>
            <a:r>
              <a:rPr lang="en-US" dirty="0"/>
              <a:t>219, 108477. </a:t>
            </a:r>
            <a:r>
              <a:rPr lang="en-US" dirty="0">
                <a:hlinkClick r:id="rId5"/>
              </a:rPr>
              <a:t>https://doi.org/10.1016/j.drugalcdep.2020.108477</a:t>
            </a:r>
            <a:endParaRPr lang="en-US" dirty="0"/>
          </a:p>
          <a:p>
            <a:r>
              <a:rPr lang="en-US" dirty="0"/>
              <a:t>Roth, A. M., Bartholomew, T. S., Ward, K. M., Groves, A., Mazzella, S., Bellamy, S., Amico, K. R., Carrico, A. W., </a:t>
            </a:r>
            <a:r>
              <a:rPr lang="en-US" dirty="0" err="1"/>
              <a:t>Ironson</a:t>
            </a:r>
            <a:r>
              <a:rPr lang="en-US" dirty="0"/>
              <a:t>, G., &amp; </a:t>
            </a:r>
            <a:r>
              <a:rPr lang="en-US" dirty="0" err="1"/>
              <a:t>Krakower</a:t>
            </a:r>
            <a:r>
              <a:rPr lang="en-US" dirty="0"/>
              <a:t>, D. (2024). Preferential initiation of long-acting injectable versus oral HIV pre-exposure prophylaxis among women who inject drugs. </a:t>
            </a:r>
            <a:r>
              <a:rPr lang="en-US" i="1" dirty="0"/>
              <a:t>Clinical Infectious Diseases</a:t>
            </a:r>
            <a:r>
              <a:rPr lang="en-US" dirty="0"/>
              <a:t>. </a:t>
            </a:r>
            <a:r>
              <a:rPr lang="en-US" dirty="0">
                <a:hlinkClick r:id="rId6"/>
              </a:rPr>
              <a:t>https://doi.org/10.1093/cid/ciae450</a:t>
            </a:r>
            <a:endParaRPr lang="en-US" dirty="0"/>
          </a:p>
          <a:p>
            <a:r>
              <a:rPr lang="en-US" dirty="0"/>
              <a:t>Schmidt, H. A., Rodolph, M., Schaefer, R., </a:t>
            </a:r>
            <a:r>
              <a:rPr lang="en-US" dirty="0" err="1"/>
              <a:t>Baggaley</a:t>
            </a:r>
            <a:r>
              <a:rPr lang="en-US" dirty="0"/>
              <a:t>, R., &amp; Doherty, M. (2022). Long-acting injectable cabotegravir: implementation science needed to advance this additional HIV prevention choice. </a:t>
            </a:r>
            <a:r>
              <a:rPr lang="en-US" i="1" dirty="0"/>
              <a:t>Journal of the International AIDS Society, 25(7), e25963</a:t>
            </a:r>
            <a:r>
              <a:rPr lang="en-US" dirty="0"/>
              <a:t>. </a:t>
            </a:r>
            <a:r>
              <a:rPr lang="en-US" dirty="0">
                <a:hlinkClick r:id="rId7"/>
              </a:rPr>
              <a:t>https://doi.org/10.1002/jia2.25963</a:t>
            </a:r>
            <a:endParaRPr lang="en-US" dirty="0"/>
          </a:p>
          <a:p>
            <a:r>
              <a:rPr lang="en-US" dirty="0"/>
              <a:t>U.S. Food and Drug Administration. (2021, December 20). FDA approves first injectable treatment for HIV pre-exposure prevention. </a:t>
            </a:r>
            <a:r>
              <a:rPr lang="en-US" i="1" dirty="0"/>
              <a:t>FDA</a:t>
            </a:r>
            <a:r>
              <a:rPr lang="en-US" dirty="0"/>
              <a:t>. </a:t>
            </a:r>
            <a:r>
              <a:rPr lang="en-US" dirty="0">
                <a:hlinkClick r:id="rId8"/>
              </a:rPr>
              <a:t>https://www.fda.gov/news-events/press-announcements/fda-approves-first-injectable-treatment-hiv-pre-exposure-prevention</a:t>
            </a:r>
            <a:endParaRPr lang="en-US" dirty="0"/>
          </a:p>
        </p:txBody>
      </p:sp>
      <p:sp>
        <p:nvSpPr>
          <p:cNvPr id="5" name="Rectangle 4">
            <a:extLst>
              <a:ext uri="{FF2B5EF4-FFF2-40B4-BE49-F238E27FC236}">
                <a16:creationId xmlns:a16="http://schemas.microsoft.com/office/drawing/2014/main" id="{B6735598-2D1E-8781-739D-76656CE657DD}"/>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89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4DC6D439-D655-F6F3-4168-A123CA0C24BE}"/>
              </a:ext>
            </a:extLst>
          </p:cNvPr>
          <p:cNvGraphicFramePr>
            <a:graphicFrameLocks noGrp="1"/>
          </p:cNvGraphicFramePr>
          <p:nvPr>
            <p:extLst>
              <p:ext uri="{D42A27DB-BD31-4B8C-83A1-F6EECF244321}">
                <p14:modId xmlns:p14="http://schemas.microsoft.com/office/powerpoint/2010/main" val="1239704477"/>
              </p:ext>
            </p:extLst>
          </p:nvPr>
        </p:nvGraphicFramePr>
        <p:xfrm>
          <a:off x="4654296" y="893473"/>
          <a:ext cx="7214618" cy="5043623"/>
        </p:xfrm>
        <a:graphic>
          <a:graphicData uri="http://schemas.openxmlformats.org/drawingml/2006/table">
            <a:tbl>
              <a:tblPr firstRow="1" bandRow="1">
                <a:tableStyleId>{5C22544A-7EE6-4342-B048-85BDC9FD1C3A}</a:tableStyleId>
              </a:tblPr>
              <a:tblGrid>
                <a:gridCol w="1853421">
                  <a:extLst>
                    <a:ext uri="{9D8B030D-6E8A-4147-A177-3AD203B41FA5}">
                      <a16:colId xmlns:a16="http://schemas.microsoft.com/office/drawing/2014/main" val="2957071177"/>
                    </a:ext>
                  </a:extLst>
                </a:gridCol>
                <a:gridCol w="2844874">
                  <a:extLst>
                    <a:ext uri="{9D8B030D-6E8A-4147-A177-3AD203B41FA5}">
                      <a16:colId xmlns:a16="http://schemas.microsoft.com/office/drawing/2014/main" val="415589326"/>
                    </a:ext>
                  </a:extLst>
                </a:gridCol>
                <a:gridCol w="1003720">
                  <a:extLst>
                    <a:ext uri="{9D8B030D-6E8A-4147-A177-3AD203B41FA5}">
                      <a16:colId xmlns:a16="http://schemas.microsoft.com/office/drawing/2014/main" val="2499278123"/>
                    </a:ext>
                  </a:extLst>
                </a:gridCol>
                <a:gridCol w="1512603">
                  <a:extLst>
                    <a:ext uri="{9D8B030D-6E8A-4147-A177-3AD203B41FA5}">
                      <a16:colId xmlns:a16="http://schemas.microsoft.com/office/drawing/2014/main" val="1764207210"/>
                    </a:ext>
                  </a:extLst>
                </a:gridCol>
              </a:tblGrid>
              <a:tr h="700635">
                <a:tc gridSpan="2">
                  <a:txBody>
                    <a:bodyPr/>
                    <a:lstStyle/>
                    <a:p>
                      <a:endParaRPr lang="en-US" sz="1800" dirty="0"/>
                    </a:p>
                  </a:txBody>
                  <a:tcPr marL="92767" marR="92767" marT="46384" marB="46384"/>
                </a:tc>
                <a:tc hMerge="1">
                  <a:txBody>
                    <a:bodyPr/>
                    <a:lstStyle/>
                    <a:p>
                      <a:endParaRPr lang="en-US" sz="1400"/>
                    </a:p>
                  </a:txBody>
                  <a:tcPr marL="70704" marR="70704" marT="35352" marB="35352"/>
                </a:tc>
                <a:tc gridSpan="2">
                  <a:txBody>
                    <a:bodyPr/>
                    <a:lstStyle/>
                    <a:p>
                      <a:r>
                        <a:rPr lang="en-US" sz="1800"/>
                        <a:t>Referred but not initiated, N=8 (%)</a:t>
                      </a:r>
                    </a:p>
                  </a:txBody>
                  <a:tcPr marL="92767" marR="92767" marT="46384" marB="46384"/>
                </a:tc>
                <a:tc hMerge="1">
                  <a:txBody>
                    <a:bodyPr/>
                    <a:lstStyle/>
                    <a:p>
                      <a:endParaRPr lang="en-US" dirty="0"/>
                    </a:p>
                  </a:txBody>
                  <a:tcPr/>
                </a:tc>
                <a:extLst>
                  <a:ext uri="{0D108BD9-81ED-4DB2-BD59-A6C34878D82A}">
                    <a16:rowId xmlns:a16="http://schemas.microsoft.com/office/drawing/2014/main" val="1556558111"/>
                  </a:ext>
                </a:extLst>
              </a:tr>
              <a:tr h="420696">
                <a:tc gridSpan="2">
                  <a:txBody>
                    <a:bodyPr/>
                    <a:lstStyle/>
                    <a:p>
                      <a:r>
                        <a:rPr lang="en-US" sz="1800"/>
                        <a:t>Age, mean (SD)</a:t>
                      </a:r>
                    </a:p>
                  </a:txBody>
                  <a:tcPr marL="92767" marR="92767" marT="46384" marB="46384"/>
                </a:tc>
                <a:tc hMerge="1">
                  <a:txBody>
                    <a:bodyPr/>
                    <a:lstStyle/>
                    <a:p>
                      <a:endParaRPr lang="en-US" sz="1400"/>
                    </a:p>
                  </a:txBody>
                  <a:tcPr marL="70704" marR="70704" marT="35352" marB="35352"/>
                </a:tc>
                <a:tc gridSpan="2">
                  <a:txBody>
                    <a:bodyPr/>
                    <a:lstStyle/>
                    <a:p>
                      <a:r>
                        <a:rPr lang="en-US" sz="1800"/>
                        <a:t>XXXXXX</a:t>
                      </a:r>
                    </a:p>
                  </a:txBody>
                  <a:tcPr marL="92767" marR="92767" marT="46384" marB="46384"/>
                </a:tc>
                <a:tc hMerge="1">
                  <a:txBody>
                    <a:bodyPr/>
                    <a:lstStyle/>
                    <a:p>
                      <a:endParaRPr lang="en-US" dirty="0"/>
                    </a:p>
                  </a:txBody>
                  <a:tcPr/>
                </a:tc>
                <a:extLst>
                  <a:ext uri="{0D108BD9-81ED-4DB2-BD59-A6C34878D82A}">
                    <a16:rowId xmlns:a16="http://schemas.microsoft.com/office/drawing/2014/main" val="1025296192"/>
                  </a:ext>
                </a:extLst>
              </a:tr>
              <a:tr h="980573">
                <a:tc>
                  <a:txBody>
                    <a:bodyPr/>
                    <a:lstStyle/>
                    <a:p>
                      <a:r>
                        <a:rPr lang="en-US" sz="1800"/>
                        <a:t>Race/Ethnicity</a:t>
                      </a:r>
                    </a:p>
                  </a:txBody>
                  <a:tcPr marL="92767" marR="92767" marT="46384" marB="46384"/>
                </a:tc>
                <a:tc>
                  <a:txBody>
                    <a:bodyPr/>
                    <a:lstStyle/>
                    <a:p>
                      <a:r>
                        <a:rPr lang="en-US" sz="1800"/>
                        <a:t>Black or Native</a:t>
                      </a:r>
                    </a:p>
                    <a:p>
                      <a:r>
                        <a:rPr lang="en-US" sz="1800"/>
                        <a:t>Hispanic</a:t>
                      </a:r>
                    </a:p>
                    <a:p>
                      <a:r>
                        <a:rPr lang="en-US" sz="1800"/>
                        <a:t>Non-Hispanic White</a:t>
                      </a:r>
                    </a:p>
                  </a:txBody>
                  <a:tcPr marL="92767" marR="92767" marT="46384" marB="46384"/>
                </a:tc>
                <a:tc>
                  <a:txBody>
                    <a:bodyPr/>
                    <a:lstStyle/>
                    <a:p>
                      <a:r>
                        <a:rPr lang="en-US" sz="1800"/>
                        <a:t>X</a:t>
                      </a:r>
                    </a:p>
                    <a:p>
                      <a:r>
                        <a:rPr lang="en-US" sz="1800"/>
                        <a:t>X</a:t>
                      </a:r>
                    </a:p>
                    <a:p>
                      <a:r>
                        <a:rPr lang="en-US" sz="1800"/>
                        <a:t>3</a:t>
                      </a:r>
                    </a:p>
                  </a:txBody>
                  <a:tcPr marL="92767" marR="92767" marT="46384" marB="46384"/>
                </a:tc>
                <a:tc>
                  <a:txBody>
                    <a:bodyPr/>
                    <a:lstStyle/>
                    <a:p>
                      <a:r>
                        <a:rPr lang="en-US" sz="1800"/>
                        <a:t>X%</a:t>
                      </a:r>
                    </a:p>
                    <a:p>
                      <a:r>
                        <a:rPr lang="en-US" sz="1800"/>
                        <a:t>X%</a:t>
                      </a:r>
                    </a:p>
                    <a:p>
                      <a:r>
                        <a:rPr lang="en-US" sz="1800"/>
                        <a:t>38%</a:t>
                      </a:r>
                    </a:p>
                  </a:txBody>
                  <a:tcPr marL="92767" marR="92767" marT="46384" marB="46384"/>
                </a:tc>
                <a:extLst>
                  <a:ext uri="{0D108BD9-81ED-4DB2-BD59-A6C34878D82A}">
                    <a16:rowId xmlns:a16="http://schemas.microsoft.com/office/drawing/2014/main" val="646628818"/>
                  </a:ext>
                </a:extLst>
              </a:tr>
              <a:tr h="980573">
                <a:tc>
                  <a:txBody>
                    <a:bodyPr/>
                    <a:lstStyle/>
                    <a:p>
                      <a:r>
                        <a:rPr lang="en-US" sz="1800"/>
                        <a:t>Gender/Sex</a:t>
                      </a:r>
                    </a:p>
                  </a:txBody>
                  <a:tcPr marL="92767" marR="92767" marT="46384" marB="46384"/>
                </a:tc>
                <a:tc>
                  <a:txBody>
                    <a:bodyPr/>
                    <a:lstStyle/>
                    <a:p>
                      <a:r>
                        <a:rPr lang="en-US" sz="1800"/>
                        <a:t>Cisgender-male</a:t>
                      </a:r>
                    </a:p>
                    <a:p>
                      <a:r>
                        <a:rPr lang="en-US" sz="1800"/>
                        <a:t>Cisgender-female</a:t>
                      </a:r>
                    </a:p>
                    <a:p>
                      <a:r>
                        <a:rPr lang="en-US" sz="1800"/>
                        <a:t>Trans or non-binary</a:t>
                      </a:r>
                    </a:p>
                  </a:txBody>
                  <a:tcPr marL="92767" marR="92767" marT="46384" marB="46384"/>
                </a:tc>
                <a:tc>
                  <a:txBody>
                    <a:bodyPr/>
                    <a:lstStyle/>
                    <a:p>
                      <a:r>
                        <a:rPr lang="en-US" sz="1800"/>
                        <a:t>X</a:t>
                      </a:r>
                    </a:p>
                    <a:p>
                      <a:r>
                        <a:rPr lang="en-US" sz="1800"/>
                        <a:t>X</a:t>
                      </a:r>
                    </a:p>
                    <a:p>
                      <a:r>
                        <a:rPr lang="en-US" sz="1800"/>
                        <a:t>2</a:t>
                      </a:r>
                    </a:p>
                  </a:txBody>
                  <a:tcPr marL="92767" marR="92767" marT="46384" marB="46384"/>
                </a:tc>
                <a:tc>
                  <a:txBody>
                    <a:bodyPr/>
                    <a:lstStyle/>
                    <a:p>
                      <a:r>
                        <a:rPr lang="en-US" sz="1800"/>
                        <a:t>X%</a:t>
                      </a:r>
                    </a:p>
                    <a:p>
                      <a:r>
                        <a:rPr lang="en-US" sz="1800"/>
                        <a:t>X%</a:t>
                      </a:r>
                    </a:p>
                    <a:p>
                      <a:r>
                        <a:rPr lang="en-US" sz="1800"/>
                        <a:t>25%</a:t>
                      </a:r>
                    </a:p>
                  </a:txBody>
                  <a:tcPr marL="92767" marR="92767" marT="46384" marB="46384"/>
                </a:tc>
                <a:extLst>
                  <a:ext uri="{0D108BD9-81ED-4DB2-BD59-A6C34878D82A}">
                    <a16:rowId xmlns:a16="http://schemas.microsoft.com/office/drawing/2014/main" val="3476768722"/>
                  </a:ext>
                </a:extLst>
              </a:tr>
              <a:tr h="980573">
                <a:tc>
                  <a:txBody>
                    <a:bodyPr/>
                    <a:lstStyle/>
                    <a:p>
                      <a:r>
                        <a:rPr lang="en-US" sz="1800"/>
                        <a:t>Housing Status</a:t>
                      </a:r>
                    </a:p>
                  </a:txBody>
                  <a:tcPr marL="92767" marR="92767" marT="46384" marB="46384"/>
                </a:tc>
                <a:tc>
                  <a:txBody>
                    <a:bodyPr/>
                    <a:lstStyle/>
                    <a:p>
                      <a:r>
                        <a:rPr lang="en-US" sz="1800"/>
                        <a:t>Street homeless</a:t>
                      </a:r>
                    </a:p>
                    <a:p>
                      <a:r>
                        <a:rPr lang="en-US" sz="1800"/>
                        <a:t>Sheltered homeless</a:t>
                      </a:r>
                    </a:p>
                    <a:p>
                      <a:r>
                        <a:rPr lang="en-US" sz="1800"/>
                        <a:t>SRO (Unstably housed)</a:t>
                      </a:r>
                    </a:p>
                  </a:txBody>
                  <a:tcPr marL="92767" marR="92767" marT="46384" marB="46384"/>
                </a:tc>
                <a:tc>
                  <a:txBody>
                    <a:bodyPr/>
                    <a:lstStyle/>
                    <a:p>
                      <a:r>
                        <a:rPr lang="en-US" sz="1800"/>
                        <a:t>0</a:t>
                      </a:r>
                    </a:p>
                    <a:p>
                      <a:r>
                        <a:rPr lang="en-US" sz="1800"/>
                        <a:t>4</a:t>
                      </a:r>
                    </a:p>
                    <a:p>
                      <a:r>
                        <a:rPr lang="en-US" sz="1800"/>
                        <a:t>X</a:t>
                      </a:r>
                    </a:p>
                  </a:txBody>
                  <a:tcPr marL="92767" marR="92767" marT="46384" marB="46384"/>
                </a:tc>
                <a:tc>
                  <a:txBody>
                    <a:bodyPr/>
                    <a:lstStyle/>
                    <a:p>
                      <a:r>
                        <a:rPr lang="en-US" sz="1800"/>
                        <a:t>0%</a:t>
                      </a:r>
                    </a:p>
                    <a:p>
                      <a:r>
                        <a:rPr lang="en-US" sz="1800"/>
                        <a:t>50%</a:t>
                      </a:r>
                    </a:p>
                    <a:p>
                      <a:r>
                        <a:rPr lang="en-US" sz="1800"/>
                        <a:t>X%</a:t>
                      </a:r>
                    </a:p>
                  </a:txBody>
                  <a:tcPr marL="92767" marR="92767" marT="46384" marB="46384"/>
                </a:tc>
                <a:extLst>
                  <a:ext uri="{0D108BD9-81ED-4DB2-BD59-A6C34878D82A}">
                    <a16:rowId xmlns:a16="http://schemas.microsoft.com/office/drawing/2014/main" val="2110340610"/>
                  </a:ext>
                </a:extLst>
              </a:tr>
              <a:tr h="980573">
                <a:tc>
                  <a:txBody>
                    <a:bodyPr/>
                    <a:lstStyle/>
                    <a:p>
                      <a:r>
                        <a:rPr lang="en-US" sz="1800"/>
                        <a:t>Mental Health Comorbidity</a:t>
                      </a:r>
                    </a:p>
                  </a:txBody>
                  <a:tcPr marL="92767" marR="92767" marT="46384" marB="46384"/>
                </a:tc>
                <a:tc>
                  <a:txBody>
                    <a:bodyPr/>
                    <a:lstStyle/>
                    <a:p>
                      <a:r>
                        <a:rPr lang="en-US" sz="1800"/>
                        <a:t>Stimulant Use Disorder</a:t>
                      </a:r>
                    </a:p>
                    <a:p>
                      <a:r>
                        <a:rPr lang="en-US" sz="1800"/>
                        <a:t>Opioid Use Disorder</a:t>
                      </a:r>
                    </a:p>
                    <a:p>
                      <a:r>
                        <a:rPr lang="en-US" sz="1800"/>
                        <a:t>Bipolar or Schizophrenia</a:t>
                      </a:r>
                    </a:p>
                  </a:txBody>
                  <a:tcPr marL="92767" marR="92767" marT="46384" marB="46384"/>
                </a:tc>
                <a:tc>
                  <a:txBody>
                    <a:bodyPr/>
                    <a:lstStyle/>
                    <a:p>
                      <a:r>
                        <a:rPr lang="en-US" sz="1800"/>
                        <a:t>3</a:t>
                      </a:r>
                    </a:p>
                    <a:p>
                      <a:r>
                        <a:rPr lang="en-US" sz="1800"/>
                        <a:t>6</a:t>
                      </a:r>
                    </a:p>
                    <a:p>
                      <a:r>
                        <a:rPr lang="en-US" sz="1800"/>
                        <a:t>2</a:t>
                      </a:r>
                    </a:p>
                  </a:txBody>
                  <a:tcPr marL="92767" marR="92767" marT="46384" marB="46384"/>
                </a:tc>
                <a:tc>
                  <a:txBody>
                    <a:bodyPr/>
                    <a:lstStyle/>
                    <a:p>
                      <a:r>
                        <a:rPr lang="en-US" sz="1800" dirty="0"/>
                        <a:t>38%</a:t>
                      </a:r>
                    </a:p>
                    <a:p>
                      <a:r>
                        <a:rPr lang="en-US" sz="1800" dirty="0"/>
                        <a:t>63%</a:t>
                      </a:r>
                    </a:p>
                    <a:p>
                      <a:r>
                        <a:rPr lang="en-US" sz="1800" dirty="0"/>
                        <a:t>25%</a:t>
                      </a:r>
                    </a:p>
                  </a:txBody>
                  <a:tcPr marL="92767" marR="92767" marT="46384" marB="46384"/>
                </a:tc>
                <a:extLst>
                  <a:ext uri="{0D108BD9-81ED-4DB2-BD59-A6C34878D82A}">
                    <a16:rowId xmlns:a16="http://schemas.microsoft.com/office/drawing/2014/main" val="3441214870"/>
                  </a:ext>
                </a:extLst>
              </a:tr>
            </a:tbl>
          </a:graphicData>
        </a:graphic>
      </p:graphicFrame>
      <p:sp>
        <p:nvSpPr>
          <p:cNvPr id="5" name="Rectangle 4">
            <a:extLst>
              <a:ext uri="{FF2B5EF4-FFF2-40B4-BE49-F238E27FC236}">
                <a16:creationId xmlns:a16="http://schemas.microsoft.com/office/drawing/2014/main" id="{E19B1FE3-87F2-333F-0DAF-6A5A05753F73}"/>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9235C-99DB-BF99-DF90-DD62874111BD}"/>
              </a:ext>
            </a:extLst>
          </p:cNvPr>
          <p:cNvSpPr/>
          <p:nvPr/>
        </p:nvSpPr>
        <p:spPr>
          <a:xfrm>
            <a:off x="0" y="563160"/>
            <a:ext cx="4210692" cy="3934195"/>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B5163-71D4-7DF9-2C3F-C504F2FC3192}"/>
              </a:ext>
            </a:extLst>
          </p:cNvPr>
          <p:cNvSpPr>
            <a:spLocks noGrp="1"/>
          </p:cNvSpPr>
          <p:nvPr>
            <p:ph type="title"/>
          </p:nvPr>
        </p:nvSpPr>
        <p:spPr>
          <a:xfrm>
            <a:off x="319441" y="699456"/>
            <a:ext cx="3571810" cy="3573516"/>
          </a:xfrm>
        </p:spPr>
        <p:txBody>
          <a:bodyPr vert="horz" lIns="91440" tIns="45720" rIns="91440" bIns="45720" rtlCol="0" anchor="b">
            <a:normAutofit/>
          </a:bodyPr>
          <a:lstStyle/>
          <a:p>
            <a:r>
              <a:rPr lang="en-US" sz="4100" kern="1200" dirty="0">
                <a:solidFill>
                  <a:schemeClr val="bg1"/>
                </a:solidFill>
                <a:latin typeface="+mj-lt"/>
                <a:ea typeface="+mj-ea"/>
                <a:cs typeface="+mj-cs"/>
              </a:rPr>
              <a:t>Results- Baseline characteristics of patients referred but not initiated</a:t>
            </a:r>
          </a:p>
        </p:txBody>
      </p:sp>
    </p:spTree>
    <p:extLst>
      <p:ext uri="{BB962C8B-B14F-4D97-AF65-F5344CB8AC3E}">
        <p14:creationId xmlns:p14="http://schemas.microsoft.com/office/powerpoint/2010/main" val="201979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93A9A8-2DE5-2837-2C68-EE64705EDF84}"/>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10CA8-6CD6-592B-5D22-455D17D21835}"/>
              </a:ext>
            </a:extLst>
          </p:cNvPr>
          <p:cNvSpPr>
            <a:spLocks noGrp="1"/>
          </p:cNvSpPr>
          <p:nvPr>
            <p:ph type="title"/>
          </p:nvPr>
        </p:nvSpPr>
        <p:spPr/>
        <p:txBody>
          <a:bodyPr/>
          <a:lstStyle/>
          <a:p>
            <a:r>
              <a:rPr lang="en-US" dirty="0">
                <a:solidFill>
                  <a:schemeClr val="bg1"/>
                </a:solidFill>
              </a:rPr>
              <a:t>Disclosures</a:t>
            </a:r>
          </a:p>
        </p:txBody>
      </p:sp>
      <p:sp>
        <p:nvSpPr>
          <p:cNvPr id="3" name="Content Placeholder 2">
            <a:extLst>
              <a:ext uri="{FF2B5EF4-FFF2-40B4-BE49-F238E27FC236}">
                <a16:creationId xmlns:a16="http://schemas.microsoft.com/office/drawing/2014/main" id="{FFB64388-8A63-7ACF-B66D-70DFF643BA35}"/>
              </a:ext>
            </a:extLst>
          </p:cNvPr>
          <p:cNvSpPr>
            <a:spLocks noGrp="1"/>
          </p:cNvSpPr>
          <p:nvPr>
            <p:ph idx="1"/>
          </p:nvPr>
        </p:nvSpPr>
        <p:spPr/>
        <p:txBody>
          <a:bodyPr/>
          <a:lstStyle/>
          <a:p>
            <a:r>
              <a:rPr lang="en-US" dirty="0"/>
              <a:t>No Conflicts of Interest</a:t>
            </a:r>
          </a:p>
        </p:txBody>
      </p:sp>
      <p:sp>
        <p:nvSpPr>
          <p:cNvPr id="7" name="Rectangle 6">
            <a:extLst>
              <a:ext uri="{FF2B5EF4-FFF2-40B4-BE49-F238E27FC236}">
                <a16:creationId xmlns:a16="http://schemas.microsoft.com/office/drawing/2014/main" id="{5DC095A8-8C64-6602-7ABD-56EB9F2B5E43}"/>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87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44FB2-1BB9-224F-4A35-F14D828486ED}"/>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40CC7-7E4F-7E01-25B3-69536F3FE24A}"/>
              </a:ext>
            </a:extLst>
          </p:cNvPr>
          <p:cNvSpPr>
            <a:spLocks noGrp="1"/>
          </p:cNvSpPr>
          <p:nvPr>
            <p:ph type="title"/>
          </p:nvPr>
        </p:nvSpPr>
        <p:spPr/>
        <p:txBody>
          <a:bodyPr/>
          <a:lstStyle/>
          <a:p>
            <a:r>
              <a:rPr lang="en-US" dirty="0">
                <a:solidFill>
                  <a:schemeClr val="bg1"/>
                </a:solidFill>
              </a:rPr>
              <a:t>LA-CAB as </a:t>
            </a:r>
            <a:r>
              <a:rPr lang="en-US" dirty="0" err="1">
                <a:solidFill>
                  <a:schemeClr val="bg1"/>
                </a:solidFill>
              </a:rPr>
              <a:t>PrEP</a:t>
            </a:r>
            <a:endParaRPr lang="en-US" dirty="0">
              <a:solidFill>
                <a:schemeClr val="bg1"/>
              </a:solidFill>
            </a:endParaRPr>
          </a:p>
        </p:txBody>
      </p:sp>
      <p:sp>
        <p:nvSpPr>
          <p:cNvPr id="3" name="Content Placeholder 2">
            <a:extLst>
              <a:ext uri="{FF2B5EF4-FFF2-40B4-BE49-F238E27FC236}">
                <a16:creationId xmlns:a16="http://schemas.microsoft.com/office/drawing/2014/main" id="{77C73210-5092-A7B4-005A-88BCB7AE9017}"/>
              </a:ext>
            </a:extLst>
          </p:cNvPr>
          <p:cNvSpPr>
            <a:spLocks noGrp="1"/>
          </p:cNvSpPr>
          <p:nvPr>
            <p:ph idx="1"/>
          </p:nvPr>
        </p:nvSpPr>
        <p:spPr/>
        <p:txBody>
          <a:bodyPr>
            <a:normAutofit/>
          </a:bodyPr>
          <a:lstStyle/>
          <a:p>
            <a:r>
              <a:rPr lang="en-US" sz="2000" dirty="0"/>
              <a:t>First FDA-approved in December 2021</a:t>
            </a:r>
            <a:r>
              <a:rPr lang="en-US" sz="2000" baseline="30000" dirty="0"/>
              <a:t>1</a:t>
            </a:r>
            <a:endParaRPr lang="en-US" sz="2000" dirty="0"/>
          </a:p>
          <a:p>
            <a:pPr lvl="1"/>
            <a:r>
              <a:rPr lang="en-US" sz="1600" dirty="0" err="1"/>
              <a:t>Apretude</a:t>
            </a:r>
            <a:r>
              <a:rPr lang="en-US" sz="1600" dirty="0"/>
              <a:t>- cabotegravir extended-release injectable suspension</a:t>
            </a:r>
          </a:p>
          <a:p>
            <a:pPr lvl="1"/>
            <a:r>
              <a:rPr lang="en-US" sz="1600" dirty="0"/>
              <a:t>Given as two initiation injections administered q1mo; then q2mo thereafter</a:t>
            </a:r>
          </a:p>
          <a:p>
            <a:r>
              <a:rPr lang="en-US" sz="2000" dirty="0"/>
              <a:t>High efficacy, tolerability, and non-inferiority to oral </a:t>
            </a:r>
            <a:r>
              <a:rPr lang="en-US" sz="2000" dirty="0" err="1"/>
              <a:t>PrEP</a:t>
            </a:r>
            <a:endParaRPr lang="en-US" sz="2000" dirty="0"/>
          </a:p>
          <a:p>
            <a:pPr lvl="1"/>
            <a:r>
              <a:rPr lang="en-US" sz="1600" dirty="0"/>
              <a:t>Two Phase III clinical trials</a:t>
            </a:r>
          </a:p>
          <a:p>
            <a:pPr lvl="1"/>
            <a:r>
              <a:rPr lang="en-US" sz="1600" dirty="0"/>
              <a:t>LA-CAB was superior to daily oral </a:t>
            </a:r>
            <a:r>
              <a:rPr lang="en-US" sz="1600" dirty="0" err="1"/>
              <a:t>PrEP</a:t>
            </a:r>
            <a:r>
              <a:rPr lang="en-US" sz="1600" dirty="0"/>
              <a:t> (TDF-FTC) in preventing HIV among MSM and transgender women.</a:t>
            </a:r>
            <a:r>
              <a:rPr lang="en-US" sz="1600" baseline="30000" dirty="0"/>
              <a:t>2</a:t>
            </a:r>
            <a:endParaRPr lang="en-US" sz="1600" dirty="0"/>
          </a:p>
          <a:p>
            <a:pPr lvl="2"/>
            <a:r>
              <a:rPr lang="en-US" sz="1400" dirty="0"/>
              <a:t>600 mg CAB given q2mo vs. oral TDF-FTC </a:t>
            </a:r>
            <a:r>
              <a:rPr lang="en-US" sz="1400" b="0" i="0" dirty="0">
                <a:effectLst/>
                <a:latin typeface="Google Sans"/>
              </a:rPr>
              <a:t>given </a:t>
            </a:r>
            <a:r>
              <a:rPr lang="en-US" sz="1400" b="0" i="0" dirty="0" err="1">
                <a:effectLst/>
                <a:latin typeface="Google Sans"/>
              </a:rPr>
              <a:t>qd</a:t>
            </a:r>
            <a:r>
              <a:rPr lang="en-US" sz="1400" dirty="0">
                <a:latin typeface="Google Sans"/>
              </a:rPr>
              <a:t>, 4566 total participants followed for 153 weeks</a:t>
            </a:r>
            <a:endParaRPr lang="en-US" sz="1400" b="0" i="0" dirty="0">
              <a:effectLst/>
              <a:latin typeface="Google Sans"/>
            </a:endParaRPr>
          </a:p>
          <a:p>
            <a:pPr lvl="2"/>
            <a:r>
              <a:rPr lang="en-US" sz="1400" dirty="0"/>
              <a:t>Risk of HIV infection lower by 66% in LA-CAB group</a:t>
            </a:r>
          </a:p>
          <a:p>
            <a:pPr lvl="2"/>
            <a:r>
              <a:rPr lang="en-US" sz="1400" dirty="0"/>
              <a:t>Adverse reactions led to withdrawal of 6% of participants.</a:t>
            </a:r>
          </a:p>
          <a:p>
            <a:pPr lvl="1"/>
            <a:r>
              <a:rPr lang="en-US" sz="1600" dirty="0"/>
              <a:t>LA-CAB was superior to TDF-FTC in preventing HIV in cisgender women.</a:t>
            </a:r>
            <a:r>
              <a:rPr lang="en-US" sz="1600" baseline="30000" dirty="0"/>
              <a:t> 3</a:t>
            </a:r>
            <a:r>
              <a:rPr lang="en-US" sz="1600" dirty="0"/>
              <a:t> </a:t>
            </a:r>
          </a:p>
          <a:p>
            <a:pPr lvl="2"/>
            <a:r>
              <a:rPr lang="en-US" sz="1400" dirty="0"/>
              <a:t>5 weeks of daily TDF-FTC followed by 600 mg CAB q2mo vs. oral TDF-FTC </a:t>
            </a:r>
            <a:r>
              <a:rPr lang="en-US" sz="1400" dirty="0" err="1"/>
              <a:t>qd</a:t>
            </a:r>
            <a:r>
              <a:rPr lang="en-US" sz="1400" dirty="0"/>
              <a:t>, 3224 total participants</a:t>
            </a:r>
          </a:p>
          <a:p>
            <a:pPr lvl="2"/>
            <a:r>
              <a:rPr lang="en-US" sz="1400" dirty="0"/>
              <a:t>Risk of HIV infection lower by 90% in LA-CAB group</a:t>
            </a:r>
          </a:p>
          <a:p>
            <a:pPr lvl="2"/>
            <a:r>
              <a:rPr lang="en-US" sz="1400" dirty="0"/>
              <a:t>Adverse reactions led to withdrawal of 1% of participants.</a:t>
            </a:r>
          </a:p>
          <a:p>
            <a:pPr lvl="1"/>
            <a:r>
              <a:rPr lang="en-US" sz="1600" dirty="0"/>
              <a:t>High adherence to bi‐monthly injections at 91.5% and 93% for the two trials, respectively</a:t>
            </a:r>
          </a:p>
          <a:p>
            <a:pPr lvl="1"/>
            <a:endParaRPr lang="en-US" sz="1400" dirty="0"/>
          </a:p>
          <a:p>
            <a:pPr lvl="1"/>
            <a:endParaRPr lang="en-US" sz="1400" dirty="0"/>
          </a:p>
        </p:txBody>
      </p:sp>
      <p:pic>
        <p:nvPicPr>
          <p:cNvPr id="3074" name="Picture 2" descr="BREAKING! Uganda Introduces New Long-Acting Injectable for HIV Prevention -  East News Uganda">
            <a:extLst>
              <a:ext uri="{FF2B5EF4-FFF2-40B4-BE49-F238E27FC236}">
                <a16:creationId xmlns:a16="http://schemas.microsoft.com/office/drawing/2014/main" id="{EF3E6291-2018-E194-80A7-FD87F330A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955" y="171826"/>
            <a:ext cx="2614462" cy="2372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D16821-2921-FA62-4268-6621963341B7}"/>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7E539E-1229-4083-7362-1659C4743E80}"/>
              </a:ext>
            </a:extLst>
          </p:cNvPr>
          <p:cNvSpPr txBox="1"/>
          <p:nvPr/>
        </p:nvSpPr>
        <p:spPr>
          <a:xfrm>
            <a:off x="9913545" y="6067489"/>
            <a:ext cx="2278455" cy="713016"/>
          </a:xfrm>
          <a:prstGeom prst="rect">
            <a:avLst/>
          </a:prstGeom>
          <a:noFill/>
        </p:spPr>
        <p:txBody>
          <a:bodyPr wrap="square" rtlCol="0">
            <a:spAutoFit/>
          </a:bodyPr>
          <a:lstStyle/>
          <a:p>
            <a:pPr algn="r"/>
            <a:r>
              <a:rPr lang="en-US" sz="1100" baseline="30000" dirty="0"/>
              <a:t>1 </a:t>
            </a:r>
            <a:r>
              <a:rPr lang="en-US" sz="1100" dirty="0"/>
              <a:t>FDA, 2021</a:t>
            </a:r>
          </a:p>
          <a:p>
            <a:pPr algn="r"/>
            <a:r>
              <a:rPr lang="en-US" sz="1100" baseline="30000" dirty="0"/>
              <a:t>2 </a:t>
            </a:r>
            <a:r>
              <a:rPr lang="en-US" sz="1100" dirty="0" err="1"/>
              <a:t>Landovitz</a:t>
            </a:r>
            <a:r>
              <a:rPr lang="en-US" sz="1100" dirty="0"/>
              <a:t> et al, 2021</a:t>
            </a:r>
          </a:p>
          <a:p>
            <a:pPr algn="r"/>
            <a:r>
              <a:rPr lang="en-US" sz="1100" baseline="30000" dirty="0"/>
              <a:t>3 </a:t>
            </a:r>
            <a:r>
              <a:rPr lang="en-US" sz="1100" dirty="0"/>
              <a:t>Delany-</a:t>
            </a:r>
            <a:r>
              <a:rPr lang="en-US" sz="1100" dirty="0" err="1"/>
              <a:t>Moretlwe</a:t>
            </a:r>
            <a:r>
              <a:rPr lang="en-US" sz="1100" dirty="0"/>
              <a:t> et al, 2021</a:t>
            </a:r>
          </a:p>
          <a:p>
            <a:pPr algn="r"/>
            <a:endParaRPr lang="en-US" sz="1100" i="1" baseline="30000" dirty="0"/>
          </a:p>
        </p:txBody>
      </p:sp>
    </p:spTree>
    <p:extLst>
      <p:ext uri="{BB962C8B-B14F-4D97-AF65-F5344CB8AC3E}">
        <p14:creationId xmlns:p14="http://schemas.microsoft.com/office/powerpoint/2010/main" val="196716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227FC-C28E-EEF6-807F-85F0F0D70142}"/>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48676-C190-93AC-0D73-3CC17261443F}"/>
              </a:ext>
            </a:extLst>
          </p:cNvPr>
          <p:cNvSpPr>
            <a:spLocks noGrp="1"/>
          </p:cNvSpPr>
          <p:nvPr>
            <p:ph type="title"/>
          </p:nvPr>
        </p:nvSpPr>
        <p:spPr/>
        <p:txBody>
          <a:bodyPr/>
          <a:lstStyle/>
          <a:p>
            <a:r>
              <a:rPr lang="en-US" dirty="0">
                <a:solidFill>
                  <a:schemeClr val="bg1"/>
                </a:solidFill>
              </a:rPr>
              <a:t>Background- Disparities in HIV Prevention</a:t>
            </a:r>
          </a:p>
        </p:txBody>
      </p:sp>
      <p:sp>
        <p:nvSpPr>
          <p:cNvPr id="3" name="Content Placeholder 2">
            <a:extLst>
              <a:ext uri="{FF2B5EF4-FFF2-40B4-BE49-F238E27FC236}">
                <a16:creationId xmlns:a16="http://schemas.microsoft.com/office/drawing/2014/main" id="{4769D464-0E5A-F856-18DE-11E39DD68758}"/>
              </a:ext>
            </a:extLst>
          </p:cNvPr>
          <p:cNvSpPr>
            <a:spLocks noGrp="1"/>
          </p:cNvSpPr>
          <p:nvPr>
            <p:ph idx="1"/>
          </p:nvPr>
        </p:nvSpPr>
        <p:spPr/>
        <p:txBody>
          <a:bodyPr>
            <a:normAutofit/>
          </a:bodyPr>
          <a:lstStyle/>
          <a:p>
            <a:r>
              <a:rPr lang="en-US" sz="2400" kern="100" dirty="0">
                <a:effectLst/>
                <a:ea typeface="Malgun Gothic" panose="020B0503020000020004" pitchFamily="34" charset="-127"/>
                <a:cs typeface="Times New Roman" panose="02020603050405020304" pitchFamily="18" charset="0"/>
              </a:rPr>
              <a:t>People who use drugs (PWUD) and people experiencing homelessness (PEH) </a:t>
            </a:r>
            <a:r>
              <a:rPr lang="en-US" sz="2400" kern="100" dirty="0">
                <a:ea typeface="Malgun Gothic" panose="020B0503020000020004" pitchFamily="34" charset="-127"/>
                <a:cs typeface="Times New Roman" panose="02020603050405020304" pitchFamily="18" charset="0"/>
              </a:rPr>
              <a:t>discouraged from</a:t>
            </a:r>
            <a:r>
              <a:rPr lang="en-US" sz="2400" kern="100" dirty="0">
                <a:effectLst/>
                <a:ea typeface="Malgun Gothic" panose="020B0503020000020004" pitchFamily="34" charset="-127"/>
                <a:cs typeface="Times New Roman" panose="02020603050405020304" pitchFamily="18" charset="0"/>
              </a:rPr>
              <a:t> consistent adherence to daily oral PrEP</a:t>
            </a:r>
            <a:r>
              <a:rPr lang="en-US" sz="2400" kern="100" baseline="30000" dirty="0">
                <a:effectLst/>
                <a:ea typeface="Malgun Gothic" panose="020B0503020000020004" pitchFamily="34" charset="-127"/>
                <a:cs typeface="Times New Roman" panose="02020603050405020304" pitchFamily="18" charset="0"/>
              </a:rPr>
              <a:t>1</a:t>
            </a:r>
            <a:endParaRPr lang="en-US" sz="2400" kern="100" dirty="0">
              <a:effectLst/>
              <a:ea typeface="Malgun Gothic" panose="020B0503020000020004" pitchFamily="34" charset="-127"/>
              <a:cs typeface="Times New Roman" panose="02020603050405020304" pitchFamily="18" charset="0"/>
            </a:endParaRPr>
          </a:p>
          <a:p>
            <a:pPr lvl="1"/>
            <a:r>
              <a:rPr lang="en-US" kern="100" dirty="0">
                <a:effectLst/>
                <a:ea typeface="Malgun Gothic" panose="020B0503020000020004" pitchFamily="34" charset="-127"/>
                <a:cs typeface="Times New Roman" panose="02020603050405020304" pitchFamily="18" charset="0"/>
              </a:rPr>
              <a:t>Housing insecurity</a:t>
            </a:r>
          </a:p>
          <a:p>
            <a:pPr lvl="1"/>
            <a:r>
              <a:rPr lang="en-US" kern="100" dirty="0">
                <a:effectLst/>
                <a:ea typeface="Malgun Gothic" panose="020B0503020000020004" pitchFamily="34" charset="-127"/>
                <a:cs typeface="Times New Roman" panose="02020603050405020304" pitchFamily="18" charset="0"/>
              </a:rPr>
              <a:t>Food insecurity</a:t>
            </a:r>
          </a:p>
          <a:p>
            <a:pPr lvl="1"/>
            <a:r>
              <a:rPr lang="en-US" kern="100" dirty="0">
                <a:effectLst/>
                <a:ea typeface="Malgun Gothic" panose="020B0503020000020004" pitchFamily="34" charset="-127"/>
                <a:cs typeface="Times New Roman" panose="02020603050405020304" pitchFamily="18" charset="0"/>
              </a:rPr>
              <a:t>Competing health risks</a:t>
            </a:r>
          </a:p>
          <a:p>
            <a:pPr lvl="1"/>
            <a:r>
              <a:rPr lang="en-US" kern="100" dirty="0">
                <a:ea typeface="Malgun Gothic" panose="020B0503020000020004" pitchFamily="34" charset="-127"/>
                <a:cs typeface="Times New Roman" panose="02020603050405020304" pitchFamily="18" charset="0"/>
              </a:rPr>
              <a:t>Healthcare trauma/disconnect</a:t>
            </a:r>
            <a:endParaRPr lang="en-US" kern="100" dirty="0">
              <a:effectLst/>
              <a:ea typeface="Malgun Gothic" panose="020B0503020000020004" pitchFamily="34" charset="-127"/>
              <a:cs typeface="Times New Roman" panose="02020603050405020304" pitchFamily="18" charset="0"/>
            </a:endParaRPr>
          </a:p>
          <a:p>
            <a:r>
              <a:rPr lang="en-US" sz="2400" kern="100" dirty="0">
                <a:ea typeface="Malgun Gothic" panose="020B0503020000020004" pitchFamily="34" charset="-127"/>
                <a:cs typeface="Times New Roman" panose="02020603050405020304" pitchFamily="18" charset="0"/>
              </a:rPr>
              <a:t>Potential advantages to long-acting cabotegravir (CAB-LA) as PrEP</a:t>
            </a:r>
          </a:p>
          <a:p>
            <a:pPr lvl="1"/>
            <a:r>
              <a:rPr lang="en-US" kern="100" dirty="0">
                <a:effectLst/>
                <a:ea typeface="Malgun Gothic" panose="020B0503020000020004" pitchFamily="34" charset="-127"/>
                <a:cs typeface="Times New Roman" panose="02020603050405020304" pitchFamily="18" charset="0"/>
              </a:rPr>
              <a:t>Improved adherence</a:t>
            </a:r>
            <a:r>
              <a:rPr lang="en-US" kern="100" dirty="0">
                <a:ea typeface="Malgun Gothic" panose="020B0503020000020004" pitchFamily="34" charset="-127"/>
                <a:cs typeface="Times New Roman" panose="02020603050405020304" pitchFamily="18" charset="0"/>
              </a:rPr>
              <a:t>-</a:t>
            </a:r>
            <a:r>
              <a:rPr lang="en-US" kern="100" dirty="0">
                <a:effectLst/>
                <a:ea typeface="Malgun Gothic" panose="020B0503020000020004" pitchFamily="34" charset="-127"/>
                <a:cs typeface="Times New Roman" panose="02020603050405020304" pitchFamily="18" charset="0"/>
              </a:rPr>
              <a:t> q2mo injection circumvents challenges related to daily pill taking</a:t>
            </a:r>
          </a:p>
          <a:p>
            <a:pPr lvl="1"/>
            <a:r>
              <a:rPr lang="en-US" kern="100" dirty="0">
                <a:effectLst/>
                <a:ea typeface="Malgun Gothic" panose="020B0503020000020004" pitchFamily="34" charset="-127"/>
                <a:cs typeface="Times New Roman" panose="02020603050405020304" pitchFamily="18" charset="0"/>
              </a:rPr>
              <a:t>Confidentiality risks mitigated by in-clinic injections</a:t>
            </a:r>
          </a:p>
        </p:txBody>
      </p:sp>
      <p:sp>
        <p:nvSpPr>
          <p:cNvPr id="5" name="Rectangle 4">
            <a:extLst>
              <a:ext uri="{FF2B5EF4-FFF2-40B4-BE49-F238E27FC236}">
                <a16:creationId xmlns:a16="http://schemas.microsoft.com/office/drawing/2014/main" id="{99861B01-3988-D170-DC91-308503BD827D}"/>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6F796C-7A96-9313-B079-102F38F60D22}"/>
              </a:ext>
            </a:extLst>
          </p:cNvPr>
          <p:cNvSpPr txBox="1"/>
          <p:nvPr/>
        </p:nvSpPr>
        <p:spPr>
          <a:xfrm>
            <a:off x="9913544" y="6322652"/>
            <a:ext cx="2278455" cy="261610"/>
          </a:xfrm>
          <a:prstGeom prst="rect">
            <a:avLst/>
          </a:prstGeom>
          <a:noFill/>
        </p:spPr>
        <p:txBody>
          <a:bodyPr wrap="square" rtlCol="0">
            <a:spAutoFit/>
          </a:bodyPr>
          <a:lstStyle/>
          <a:p>
            <a:pPr algn="r"/>
            <a:r>
              <a:rPr lang="en-US" sz="1100" baseline="30000" dirty="0"/>
              <a:t>1</a:t>
            </a:r>
            <a:r>
              <a:rPr lang="en-US" sz="1100" dirty="0"/>
              <a:t>Ni et al, 2021 </a:t>
            </a:r>
            <a:endParaRPr lang="en-US" sz="1100" baseline="30000" dirty="0"/>
          </a:p>
        </p:txBody>
      </p:sp>
    </p:spTree>
    <p:extLst>
      <p:ext uri="{BB962C8B-B14F-4D97-AF65-F5344CB8AC3E}">
        <p14:creationId xmlns:p14="http://schemas.microsoft.com/office/powerpoint/2010/main" val="62092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3C1EDD-0AB5-BFE6-A6C7-C375523B371E}"/>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35B3D-9058-9008-DBCE-0C41E6612F59}"/>
              </a:ext>
            </a:extLst>
          </p:cNvPr>
          <p:cNvSpPr>
            <a:spLocks noGrp="1"/>
          </p:cNvSpPr>
          <p:nvPr>
            <p:ph type="title"/>
          </p:nvPr>
        </p:nvSpPr>
        <p:spPr/>
        <p:txBody>
          <a:bodyPr/>
          <a:lstStyle/>
          <a:p>
            <a:r>
              <a:rPr lang="en-US" dirty="0">
                <a:solidFill>
                  <a:schemeClr val="bg1"/>
                </a:solidFill>
              </a:rPr>
              <a:t>HIV Rates among PWUD and PEH (SF, 2023)</a:t>
            </a:r>
            <a:endParaRPr lang="en-US" dirty="0"/>
          </a:p>
        </p:txBody>
      </p:sp>
      <p:sp>
        <p:nvSpPr>
          <p:cNvPr id="3" name="Content Placeholder 2">
            <a:extLst>
              <a:ext uri="{FF2B5EF4-FFF2-40B4-BE49-F238E27FC236}">
                <a16:creationId xmlns:a16="http://schemas.microsoft.com/office/drawing/2014/main" id="{B5BCA4E8-3AF7-A51E-A562-678E6E3E43DB}"/>
              </a:ext>
            </a:extLst>
          </p:cNvPr>
          <p:cNvSpPr>
            <a:spLocks noGrp="1"/>
          </p:cNvSpPr>
          <p:nvPr>
            <p:ph idx="1"/>
          </p:nvPr>
        </p:nvSpPr>
        <p:spPr>
          <a:xfrm>
            <a:off x="838200" y="1825625"/>
            <a:ext cx="10297562" cy="4351338"/>
          </a:xfrm>
        </p:spPr>
        <p:txBody>
          <a:bodyPr>
            <a:normAutofit/>
          </a:bodyPr>
          <a:lstStyle/>
          <a:p>
            <a:r>
              <a:rPr lang="en-US" dirty="0"/>
              <a:t>PEH accounted for 23% of total new HIV diagnoses</a:t>
            </a:r>
            <a:r>
              <a:rPr lang="en-US" baseline="30000" dirty="0"/>
              <a:t>1</a:t>
            </a:r>
            <a:endParaRPr lang="en-US" dirty="0"/>
          </a:p>
          <a:p>
            <a:pPr lvl="1"/>
            <a:r>
              <a:rPr lang="en-US" dirty="0"/>
              <a:t>47% of PEH were PWUD</a:t>
            </a:r>
          </a:p>
          <a:p>
            <a:r>
              <a:rPr lang="en-US" dirty="0"/>
              <a:t>40% of cis women diagnosed with HIV (2014-2023) were PWUD</a:t>
            </a:r>
            <a:r>
              <a:rPr lang="en-US" baseline="30000" dirty="0"/>
              <a:t>1</a:t>
            </a:r>
            <a:endParaRPr lang="en-US" dirty="0"/>
          </a:p>
          <a:p>
            <a:r>
              <a:rPr lang="en-US" dirty="0"/>
              <a:t>Newly diagnosed trans women were more likely to be PWUD than other genders (28%)</a:t>
            </a:r>
            <a:r>
              <a:rPr lang="en-US" baseline="30000" dirty="0"/>
              <a:t>1</a:t>
            </a:r>
            <a:endParaRPr lang="en-US" dirty="0"/>
          </a:p>
          <a:p>
            <a:r>
              <a:rPr lang="en-US" dirty="0"/>
              <a:t>PrEP use has increased from 2015-2023</a:t>
            </a:r>
            <a:r>
              <a:rPr lang="en-US" baseline="30000" dirty="0"/>
              <a:t>1</a:t>
            </a:r>
            <a:endParaRPr lang="en-US" dirty="0"/>
          </a:p>
          <a:p>
            <a:pPr lvl="1"/>
            <a:r>
              <a:rPr lang="en-US" dirty="0"/>
              <a:t>2015: 22%-27% of MSM not diagnosed with HIV</a:t>
            </a:r>
            <a:endParaRPr lang="en-US" strike="sngStrike" dirty="0"/>
          </a:p>
          <a:p>
            <a:pPr lvl="1"/>
            <a:r>
              <a:rPr lang="en-US" dirty="0"/>
              <a:t>2023: 71%-78%</a:t>
            </a:r>
          </a:p>
          <a:p>
            <a:pPr lvl="1"/>
            <a:endParaRPr lang="en-US" dirty="0"/>
          </a:p>
        </p:txBody>
      </p:sp>
      <p:sp>
        <p:nvSpPr>
          <p:cNvPr id="6" name="Rectangle 5">
            <a:extLst>
              <a:ext uri="{FF2B5EF4-FFF2-40B4-BE49-F238E27FC236}">
                <a16:creationId xmlns:a16="http://schemas.microsoft.com/office/drawing/2014/main" id="{E62CFB8E-C9CE-1F47-3864-60C14FDBFEAE}"/>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0DE0CC-6206-6038-ED50-7C38D19B1EF2}"/>
              </a:ext>
            </a:extLst>
          </p:cNvPr>
          <p:cNvSpPr txBox="1"/>
          <p:nvPr/>
        </p:nvSpPr>
        <p:spPr>
          <a:xfrm>
            <a:off x="9913544" y="6322652"/>
            <a:ext cx="2278455" cy="261610"/>
          </a:xfrm>
          <a:prstGeom prst="rect">
            <a:avLst/>
          </a:prstGeom>
          <a:noFill/>
        </p:spPr>
        <p:txBody>
          <a:bodyPr wrap="square" rtlCol="0">
            <a:spAutoFit/>
          </a:bodyPr>
          <a:lstStyle/>
          <a:p>
            <a:pPr algn="r"/>
            <a:r>
              <a:rPr lang="en-US" sz="1100" baseline="30000" dirty="0"/>
              <a:t>1</a:t>
            </a:r>
            <a:r>
              <a:rPr lang="en-US" sz="1100" dirty="0"/>
              <a:t>SFDPH, </a:t>
            </a:r>
            <a:r>
              <a:rPr lang="en-US" sz="1100" i="1" dirty="0"/>
              <a:t>2023 HIV Epi Report</a:t>
            </a:r>
            <a:endParaRPr lang="en-US" sz="1100" i="1" baseline="30000" dirty="0"/>
          </a:p>
        </p:txBody>
      </p:sp>
    </p:spTree>
    <p:extLst>
      <p:ext uri="{BB962C8B-B14F-4D97-AF65-F5344CB8AC3E}">
        <p14:creationId xmlns:p14="http://schemas.microsoft.com/office/powerpoint/2010/main" val="413751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C2A28-402A-362C-ED5B-CC0FC29E38FF}"/>
              </a:ext>
            </a:extLst>
          </p:cNvPr>
          <p:cNvSpPr/>
          <p:nvPr/>
        </p:nvSpPr>
        <p:spPr>
          <a:xfrm>
            <a:off x="0" y="6611711"/>
            <a:ext cx="12192000" cy="60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081B7F0-EB4B-D9CA-1713-E0E98E16A21F}"/>
              </a:ext>
            </a:extLst>
          </p:cNvPr>
          <p:cNvSpPr>
            <a:spLocks noGrp="1"/>
          </p:cNvSpPr>
          <p:nvPr>
            <p:ph idx="1"/>
          </p:nvPr>
        </p:nvSpPr>
        <p:spPr>
          <a:xfrm>
            <a:off x="838199" y="5181958"/>
            <a:ext cx="10515600" cy="1211212"/>
          </a:xfrm>
        </p:spPr>
        <p:txBody>
          <a:bodyPr/>
          <a:lstStyle/>
          <a:p>
            <a:r>
              <a:rPr lang="en-US" sz="2400" dirty="0">
                <a:solidFill>
                  <a:schemeClr val="bg1"/>
                </a:solidFill>
              </a:rPr>
              <a:t>First FDA-approved in December 2021</a:t>
            </a:r>
            <a:r>
              <a:rPr lang="en-US" sz="2400" baseline="30000" dirty="0">
                <a:solidFill>
                  <a:schemeClr val="bg1"/>
                </a:solidFill>
              </a:rPr>
              <a:t>1</a:t>
            </a:r>
            <a:endParaRPr lang="en-US" sz="2400" dirty="0">
              <a:solidFill>
                <a:schemeClr val="bg1"/>
              </a:solidFill>
            </a:endParaRPr>
          </a:p>
          <a:p>
            <a:pPr lvl="1"/>
            <a:r>
              <a:rPr lang="en-US" sz="2100" dirty="0">
                <a:solidFill>
                  <a:schemeClr val="bg1"/>
                </a:solidFill>
              </a:rPr>
              <a:t>Given as two initiation injections administered q1mo; then q2mo thereafter</a:t>
            </a:r>
          </a:p>
        </p:txBody>
      </p:sp>
      <p:pic>
        <p:nvPicPr>
          <p:cNvPr id="6" name="Picture 2" descr="BREAKING! Uganda Introduces New Long-Acting Injectable for HIV Prevention -  East News Uganda">
            <a:extLst>
              <a:ext uri="{FF2B5EF4-FFF2-40B4-BE49-F238E27FC236}">
                <a16:creationId xmlns:a16="http://schemas.microsoft.com/office/drawing/2014/main" id="{BD8D6794-5ABE-F3AB-2061-123B3283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910" y="464830"/>
            <a:ext cx="4728180" cy="4290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EE452CC-3A2C-6D20-9E41-9F78EA6BAD00}"/>
              </a:ext>
            </a:extLst>
          </p:cNvPr>
          <p:cNvSpPr txBox="1"/>
          <p:nvPr/>
        </p:nvSpPr>
        <p:spPr>
          <a:xfrm>
            <a:off x="9913545" y="6262365"/>
            <a:ext cx="2278455" cy="261610"/>
          </a:xfrm>
          <a:prstGeom prst="rect">
            <a:avLst/>
          </a:prstGeom>
          <a:noFill/>
        </p:spPr>
        <p:txBody>
          <a:bodyPr wrap="square" rtlCol="0">
            <a:spAutoFit/>
          </a:bodyPr>
          <a:lstStyle/>
          <a:p>
            <a:pPr algn="r"/>
            <a:r>
              <a:rPr lang="en-US" sz="1100" baseline="30000" dirty="0">
                <a:solidFill>
                  <a:schemeClr val="bg1"/>
                </a:solidFill>
              </a:rPr>
              <a:t>1 </a:t>
            </a:r>
            <a:r>
              <a:rPr lang="en-US" sz="1100" dirty="0">
                <a:solidFill>
                  <a:schemeClr val="bg1"/>
                </a:solidFill>
              </a:rPr>
              <a:t>FDA, 2021</a:t>
            </a:r>
          </a:p>
        </p:txBody>
      </p:sp>
    </p:spTree>
    <p:extLst>
      <p:ext uri="{BB962C8B-B14F-4D97-AF65-F5344CB8AC3E}">
        <p14:creationId xmlns:p14="http://schemas.microsoft.com/office/powerpoint/2010/main" val="11654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44FB2-1BB9-224F-4A35-F14D828486ED}"/>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40CC7-7E4F-7E01-25B3-69536F3FE24A}"/>
              </a:ext>
            </a:extLst>
          </p:cNvPr>
          <p:cNvSpPr>
            <a:spLocks noGrp="1"/>
          </p:cNvSpPr>
          <p:nvPr>
            <p:ph type="title"/>
          </p:nvPr>
        </p:nvSpPr>
        <p:spPr/>
        <p:txBody>
          <a:bodyPr/>
          <a:lstStyle/>
          <a:p>
            <a:r>
              <a:rPr lang="en-US" dirty="0">
                <a:solidFill>
                  <a:schemeClr val="bg1"/>
                </a:solidFill>
              </a:rPr>
              <a:t>CAB-LA as PrEP</a:t>
            </a:r>
          </a:p>
        </p:txBody>
      </p:sp>
      <p:sp>
        <p:nvSpPr>
          <p:cNvPr id="3" name="Content Placeholder 2">
            <a:extLst>
              <a:ext uri="{FF2B5EF4-FFF2-40B4-BE49-F238E27FC236}">
                <a16:creationId xmlns:a16="http://schemas.microsoft.com/office/drawing/2014/main" id="{77C73210-5092-A7B4-005A-88BCB7AE9017}"/>
              </a:ext>
            </a:extLst>
          </p:cNvPr>
          <p:cNvSpPr>
            <a:spLocks noGrp="1"/>
          </p:cNvSpPr>
          <p:nvPr>
            <p:ph idx="1"/>
          </p:nvPr>
        </p:nvSpPr>
        <p:spPr>
          <a:xfrm>
            <a:off x="838200" y="1825625"/>
            <a:ext cx="10515600" cy="4667250"/>
          </a:xfrm>
        </p:spPr>
        <p:txBody>
          <a:bodyPr>
            <a:normAutofit/>
          </a:bodyPr>
          <a:lstStyle/>
          <a:p>
            <a:r>
              <a:rPr lang="en-US" sz="2400" dirty="0"/>
              <a:t>Two Phase III clinical trials → </a:t>
            </a:r>
            <a:r>
              <a:rPr lang="en-US" sz="2400" dirty="0">
                <a:highlight>
                  <a:srgbClr val="FFFF00"/>
                </a:highlight>
              </a:rPr>
              <a:t>High efficacy, tolerability, and non-inferiority to oral PrEP</a:t>
            </a:r>
            <a:r>
              <a:rPr lang="en-US" sz="2400" baseline="30000" dirty="0"/>
              <a:t>1,2</a:t>
            </a:r>
            <a:endParaRPr lang="en-US" sz="2400" dirty="0">
              <a:highlight>
                <a:srgbClr val="FFFF00"/>
              </a:highlight>
            </a:endParaRPr>
          </a:p>
          <a:p>
            <a:pPr lvl="1"/>
            <a:r>
              <a:rPr lang="en-US" sz="2100" dirty="0"/>
              <a:t>CAB-LA was superior to daily oral PrEP (TDF-FTC) in preventing HIV</a:t>
            </a:r>
          </a:p>
          <a:p>
            <a:pPr lvl="1"/>
            <a:r>
              <a:rPr lang="en-US" sz="2100" dirty="0"/>
              <a:t>Decreased risk of HIV infection by 66-90%</a:t>
            </a:r>
          </a:p>
          <a:p>
            <a:pPr lvl="1"/>
            <a:r>
              <a:rPr lang="en-US" sz="2100" dirty="0"/>
              <a:t>High adherence to q2mo injections at &gt;90%</a:t>
            </a:r>
          </a:p>
          <a:p>
            <a:r>
              <a:rPr lang="en-US" sz="2400" dirty="0"/>
              <a:t>Little published data on CAB-LA use for PrEP specific to:</a:t>
            </a:r>
          </a:p>
          <a:p>
            <a:pPr lvl="1"/>
            <a:r>
              <a:rPr lang="en-US" sz="2000" dirty="0"/>
              <a:t>Patients with known substance use disorders </a:t>
            </a:r>
          </a:p>
          <a:p>
            <a:pPr lvl="1"/>
            <a:r>
              <a:rPr lang="en-US" sz="2000" dirty="0"/>
              <a:t>Implementation in community-based clinics serving PEH</a:t>
            </a:r>
          </a:p>
          <a:p>
            <a:r>
              <a:rPr lang="en-US" sz="2400" dirty="0"/>
              <a:t>Program Highlight: Prevention Point Philadelphia</a:t>
            </a:r>
            <a:r>
              <a:rPr lang="en-US" sz="2400" baseline="30000" dirty="0"/>
              <a:t>3</a:t>
            </a:r>
            <a:endParaRPr lang="en-US" sz="2400" dirty="0"/>
          </a:p>
          <a:p>
            <a:pPr lvl="1"/>
            <a:r>
              <a:rPr lang="en-US" sz="2000" dirty="0"/>
              <a:t>CAB-LA was first choice among WWID over oral PrEP</a:t>
            </a:r>
          </a:p>
          <a:p>
            <a:pPr lvl="1"/>
            <a:r>
              <a:rPr lang="en-US" sz="2000" dirty="0"/>
              <a:t>55 of 62 WWID at community-based syringe site; 51/55 received a first injection.</a:t>
            </a:r>
            <a:r>
              <a:rPr lang="en-US" sz="2000" baseline="30000" dirty="0"/>
              <a:t> </a:t>
            </a:r>
          </a:p>
          <a:p>
            <a:endParaRPr lang="en-US" sz="2000" dirty="0"/>
          </a:p>
          <a:p>
            <a:pPr lvl="1"/>
            <a:endParaRPr lang="en-US" sz="1400" dirty="0"/>
          </a:p>
          <a:p>
            <a:pPr lvl="1"/>
            <a:endParaRPr lang="en-US" sz="1400" dirty="0"/>
          </a:p>
        </p:txBody>
      </p:sp>
      <p:sp>
        <p:nvSpPr>
          <p:cNvPr id="5" name="Rectangle 4">
            <a:extLst>
              <a:ext uri="{FF2B5EF4-FFF2-40B4-BE49-F238E27FC236}">
                <a16:creationId xmlns:a16="http://schemas.microsoft.com/office/drawing/2014/main" id="{14D16821-2921-FA62-4268-6621963341B7}"/>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7E539E-1229-4083-7362-1659C4743E80}"/>
              </a:ext>
            </a:extLst>
          </p:cNvPr>
          <p:cNvSpPr txBox="1"/>
          <p:nvPr/>
        </p:nvSpPr>
        <p:spPr>
          <a:xfrm>
            <a:off x="9913545" y="6067489"/>
            <a:ext cx="2278455" cy="713016"/>
          </a:xfrm>
          <a:prstGeom prst="rect">
            <a:avLst/>
          </a:prstGeom>
          <a:noFill/>
        </p:spPr>
        <p:txBody>
          <a:bodyPr wrap="square" rtlCol="0">
            <a:spAutoFit/>
          </a:bodyPr>
          <a:lstStyle/>
          <a:p>
            <a:pPr algn="r"/>
            <a:r>
              <a:rPr lang="en-US" sz="1100" baseline="30000" dirty="0"/>
              <a:t>1 </a:t>
            </a:r>
            <a:r>
              <a:rPr lang="en-US" sz="1100" dirty="0" err="1"/>
              <a:t>Landovitz</a:t>
            </a:r>
            <a:r>
              <a:rPr lang="en-US" sz="1100" dirty="0"/>
              <a:t> et al, 2021</a:t>
            </a:r>
          </a:p>
          <a:p>
            <a:pPr algn="r"/>
            <a:r>
              <a:rPr lang="en-US" sz="1100" baseline="30000" dirty="0"/>
              <a:t>2 </a:t>
            </a:r>
            <a:r>
              <a:rPr lang="en-US" sz="1100" dirty="0"/>
              <a:t>Delany-</a:t>
            </a:r>
            <a:r>
              <a:rPr lang="en-US" sz="1100" dirty="0" err="1"/>
              <a:t>Moretlwe</a:t>
            </a:r>
            <a:r>
              <a:rPr lang="en-US" sz="1100" dirty="0"/>
              <a:t> et al, 2021</a:t>
            </a:r>
          </a:p>
          <a:p>
            <a:pPr algn="r"/>
            <a:r>
              <a:rPr lang="en-US" sz="1100" baseline="30000" dirty="0"/>
              <a:t>3 </a:t>
            </a:r>
            <a:r>
              <a:rPr lang="en-US" sz="1100" dirty="0"/>
              <a:t>Roth et al, 2024</a:t>
            </a:r>
          </a:p>
          <a:p>
            <a:pPr algn="r"/>
            <a:endParaRPr lang="en-US" sz="1100" i="1" baseline="30000" dirty="0"/>
          </a:p>
        </p:txBody>
      </p:sp>
    </p:spTree>
    <p:extLst>
      <p:ext uri="{BB962C8B-B14F-4D97-AF65-F5344CB8AC3E}">
        <p14:creationId xmlns:p14="http://schemas.microsoft.com/office/powerpoint/2010/main" val="230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2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3C6-F4B7-5353-F8B5-4F8155FA9E56}"/>
              </a:ext>
            </a:extLst>
          </p:cNvPr>
          <p:cNvSpPr>
            <a:spLocks noGrp="1"/>
          </p:cNvSpPr>
          <p:nvPr>
            <p:ph type="title"/>
          </p:nvPr>
        </p:nvSpPr>
        <p:spPr>
          <a:xfrm>
            <a:off x="838200" y="709371"/>
            <a:ext cx="10515600" cy="1325563"/>
          </a:xfrm>
        </p:spPr>
        <p:txBody>
          <a:bodyPr>
            <a:normAutofit/>
          </a:bodyPr>
          <a:lstStyle/>
          <a:p>
            <a:pPr algn="ctr"/>
            <a:r>
              <a:rPr lang="en-US" sz="5400" dirty="0">
                <a:solidFill>
                  <a:schemeClr val="bg1"/>
                </a:solidFill>
              </a:rPr>
              <a:t>Objectives of SFDPH Program</a:t>
            </a:r>
          </a:p>
        </p:txBody>
      </p:sp>
      <p:graphicFrame>
        <p:nvGraphicFramePr>
          <p:cNvPr id="5" name="Content Placeholder 2">
            <a:extLst>
              <a:ext uri="{FF2B5EF4-FFF2-40B4-BE49-F238E27FC236}">
                <a16:creationId xmlns:a16="http://schemas.microsoft.com/office/drawing/2014/main" id="{C0E1B923-2BE5-21B7-9C9E-EAFABA5595B7}"/>
              </a:ext>
            </a:extLst>
          </p:cNvPr>
          <p:cNvGraphicFramePr>
            <a:graphicFrameLocks noGrp="1"/>
          </p:cNvGraphicFramePr>
          <p:nvPr>
            <p:ph idx="1"/>
            <p:extLst>
              <p:ext uri="{D42A27DB-BD31-4B8C-83A1-F6EECF244321}">
                <p14:modId xmlns:p14="http://schemas.microsoft.com/office/powerpoint/2010/main" val="3660595446"/>
              </p:ext>
            </p:extLst>
          </p:nvPr>
        </p:nvGraphicFramePr>
        <p:xfrm>
          <a:off x="838200" y="1502229"/>
          <a:ext cx="10515600" cy="4979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94C2A28-402A-362C-ED5B-CC0FC29E38FF}"/>
              </a:ext>
            </a:extLst>
          </p:cNvPr>
          <p:cNvSpPr/>
          <p:nvPr/>
        </p:nvSpPr>
        <p:spPr>
          <a:xfrm>
            <a:off x="0" y="6611711"/>
            <a:ext cx="12192000" cy="60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44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2D5C0F-3786-9EB3-A68F-5810750D7736}"/>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7D48A-85D5-15D2-172B-720B6B4D8FA0}"/>
              </a:ext>
            </a:extLst>
          </p:cNvPr>
          <p:cNvSpPr>
            <a:spLocks noGrp="1"/>
          </p:cNvSpPr>
          <p:nvPr>
            <p:ph type="title"/>
          </p:nvPr>
        </p:nvSpPr>
        <p:spPr/>
        <p:txBody>
          <a:bodyPr/>
          <a:lstStyle/>
          <a:p>
            <a:r>
              <a:rPr lang="en-US" dirty="0">
                <a:solidFill>
                  <a:schemeClr val="bg1"/>
                </a:solidFill>
              </a:rPr>
              <a:t>Methods of Implementation</a:t>
            </a:r>
          </a:p>
        </p:txBody>
      </p:sp>
      <p:sp>
        <p:nvSpPr>
          <p:cNvPr id="3" name="Content Placeholder 2">
            <a:extLst>
              <a:ext uri="{FF2B5EF4-FFF2-40B4-BE49-F238E27FC236}">
                <a16:creationId xmlns:a16="http://schemas.microsoft.com/office/drawing/2014/main" id="{59E5DCF5-E92D-4787-3726-6B594BD11A15}"/>
              </a:ext>
            </a:extLst>
          </p:cNvPr>
          <p:cNvSpPr>
            <a:spLocks noGrp="1"/>
          </p:cNvSpPr>
          <p:nvPr>
            <p:ph idx="1"/>
          </p:nvPr>
        </p:nvSpPr>
        <p:spPr>
          <a:xfrm>
            <a:off x="518160" y="2321066"/>
            <a:ext cx="6785610" cy="2293111"/>
          </a:xfrm>
        </p:spPr>
        <p:txBody>
          <a:bodyPr>
            <a:normAutofit/>
          </a:bodyPr>
          <a:lstStyle/>
          <a:p>
            <a:r>
              <a:rPr lang="en-US" dirty="0"/>
              <a:t>Multi-disciplinary care coordination: MD/NPs, RNs, HWs, local pharmacy, CBOs</a:t>
            </a:r>
          </a:p>
          <a:p>
            <a:r>
              <a:rPr lang="en-US" dirty="0"/>
              <a:t>Tailored to PWUD &amp; PEH receiving care at low-barrier clinic in the Tenderloin district</a:t>
            </a:r>
          </a:p>
          <a:p>
            <a:endParaRPr lang="en-US" dirty="0"/>
          </a:p>
          <a:p>
            <a:endParaRPr lang="en-US" dirty="0"/>
          </a:p>
        </p:txBody>
      </p:sp>
      <p:sp>
        <p:nvSpPr>
          <p:cNvPr id="4" name="Rectangle 3">
            <a:extLst>
              <a:ext uri="{FF2B5EF4-FFF2-40B4-BE49-F238E27FC236}">
                <a16:creationId xmlns:a16="http://schemas.microsoft.com/office/drawing/2014/main" id="{91EEFDFB-5302-5E65-E7C8-5F00E0236D43}"/>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ter 40 years, the Tenderloin at another crossroads">
            <a:extLst>
              <a:ext uri="{FF2B5EF4-FFF2-40B4-BE49-F238E27FC236}">
                <a16:creationId xmlns:a16="http://schemas.microsoft.com/office/drawing/2014/main" id="{69161DE6-7EFA-BCAD-8AB6-D63BE3658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60" b="8068"/>
          <a:stretch/>
        </p:blipFill>
        <p:spPr bwMode="auto">
          <a:xfrm>
            <a:off x="7749540" y="1563362"/>
            <a:ext cx="4272917" cy="4987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0B15FD-20B3-9E87-0B41-AB0FA4932EEF}"/>
              </a:ext>
            </a:extLst>
          </p:cNvPr>
          <p:cNvSpPr txBox="1"/>
          <p:nvPr/>
        </p:nvSpPr>
        <p:spPr>
          <a:xfrm>
            <a:off x="5024285" y="6319745"/>
            <a:ext cx="2641364" cy="461665"/>
          </a:xfrm>
          <a:prstGeom prst="rect">
            <a:avLst/>
          </a:prstGeom>
          <a:noFill/>
        </p:spPr>
        <p:txBody>
          <a:bodyPr wrap="none" rtlCol="0">
            <a:spAutoFit/>
          </a:bodyPr>
          <a:lstStyle/>
          <a:p>
            <a:r>
              <a:rPr lang="en-US" sz="1200" dirty="0"/>
              <a:t>Map by John Blanchard, </a:t>
            </a:r>
            <a:r>
              <a:rPr lang="en-US" sz="1200" i="1" dirty="0"/>
              <a:t>SF Chronicle</a:t>
            </a:r>
            <a:endParaRPr lang="en-US" sz="1200" dirty="0"/>
          </a:p>
          <a:p>
            <a:endParaRPr lang="en-US" sz="1200" dirty="0"/>
          </a:p>
        </p:txBody>
      </p:sp>
    </p:spTree>
    <p:extLst>
      <p:ext uri="{BB962C8B-B14F-4D97-AF65-F5344CB8AC3E}">
        <p14:creationId xmlns:p14="http://schemas.microsoft.com/office/powerpoint/2010/main" val="328703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6B6FF5-79FA-4253-7517-ECAECFE42F3B}"/>
              </a:ext>
            </a:extLst>
          </p:cNvPr>
          <p:cNvSpPr/>
          <p:nvPr/>
        </p:nvSpPr>
        <p:spPr>
          <a:xfrm>
            <a:off x="0" y="563161"/>
            <a:ext cx="12192000" cy="939068"/>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AB525-3F40-AAAA-91BE-2BF94C91AD6B}"/>
              </a:ext>
            </a:extLst>
          </p:cNvPr>
          <p:cNvSpPr>
            <a:spLocks noGrp="1"/>
          </p:cNvSpPr>
          <p:nvPr>
            <p:ph type="title"/>
          </p:nvPr>
        </p:nvSpPr>
        <p:spPr/>
        <p:txBody>
          <a:bodyPr/>
          <a:lstStyle/>
          <a:p>
            <a:r>
              <a:rPr lang="en-US" dirty="0">
                <a:solidFill>
                  <a:schemeClr val="bg1"/>
                </a:solidFill>
              </a:rPr>
              <a:t>Strategies Tailored to Local PEH, PWUD</a:t>
            </a:r>
          </a:p>
        </p:txBody>
      </p:sp>
      <p:graphicFrame>
        <p:nvGraphicFramePr>
          <p:cNvPr id="11" name="Content Placeholder 2">
            <a:extLst>
              <a:ext uri="{FF2B5EF4-FFF2-40B4-BE49-F238E27FC236}">
                <a16:creationId xmlns:a16="http://schemas.microsoft.com/office/drawing/2014/main" id="{B86DC299-F2F1-04F9-A7E7-4B2040B3F239}"/>
              </a:ext>
            </a:extLst>
          </p:cNvPr>
          <p:cNvGraphicFramePr>
            <a:graphicFrameLocks noGrp="1"/>
          </p:cNvGraphicFramePr>
          <p:nvPr>
            <p:ph idx="1"/>
            <p:extLst>
              <p:ext uri="{D42A27DB-BD31-4B8C-83A1-F6EECF244321}">
                <p14:modId xmlns:p14="http://schemas.microsoft.com/office/powerpoint/2010/main" val="468198817"/>
              </p:ext>
            </p:extLst>
          </p:nvPr>
        </p:nvGraphicFramePr>
        <p:xfrm>
          <a:off x="581025" y="1700265"/>
          <a:ext cx="11029950" cy="487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27384DA-F991-F288-7C32-4F2F920BE182}"/>
              </a:ext>
            </a:extLst>
          </p:cNvPr>
          <p:cNvSpPr/>
          <p:nvPr/>
        </p:nvSpPr>
        <p:spPr>
          <a:xfrm>
            <a:off x="0" y="6611711"/>
            <a:ext cx="12192000" cy="60693"/>
          </a:xfrm>
          <a:prstGeom prst="rect">
            <a:avLst/>
          </a:prstGeom>
          <a:solidFill>
            <a:srgbClr val="42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1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graphicEl>
                                              <a:dgm id="{1E40500A-2134-4192-A311-260E77D54E7C}"/>
                                            </p:graphicEl>
                                          </p:spTgt>
                                        </p:tgtEl>
                                        <p:attrNameLst>
                                          <p:attrName>style.visibility</p:attrName>
                                        </p:attrNameLst>
                                      </p:cBhvr>
                                      <p:to>
                                        <p:strVal val="visible"/>
                                      </p:to>
                                    </p:set>
                                    <p:animEffect transition="in" filter="fade">
                                      <p:cBhvr>
                                        <p:cTn id="7" dur="1000"/>
                                        <p:tgtEl>
                                          <p:spTgt spid="11">
                                            <p:graphicEl>
                                              <a:dgm id="{1E40500A-2134-4192-A311-260E77D54E7C}"/>
                                            </p:graphicEl>
                                          </p:spTgt>
                                        </p:tgtEl>
                                      </p:cBhvr>
                                    </p:animEffect>
                                    <p:anim calcmode="lin" valueType="num">
                                      <p:cBhvr>
                                        <p:cTn id="8" dur="1000" fill="hold"/>
                                        <p:tgtEl>
                                          <p:spTgt spid="11">
                                            <p:graphicEl>
                                              <a:dgm id="{1E40500A-2134-4192-A311-260E77D54E7C}"/>
                                            </p:graphicEl>
                                          </p:spTgt>
                                        </p:tgtEl>
                                        <p:attrNameLst>
                                          <p:attrName>ppt_x</p:attrName>
                                        </p:attrNameLst>
                                      </p:cBhvr>
                                      <p:tavLst>
                                        <p:tav tm="0">
                                          <p:val>
                                            <p:strVal val="#ppt_x"/>
                                          </p:val>
                                        </p:tav>
                                        <p:tav tm="100000">
                                          <p:val>
                                            <p:strVal val="#ppt_x"/>
                                          </p:val>
                                        </p:tav>
                                      </p:tavLst>
                                    </p:anim>
                                    <p:anim calcmode="lin" valueType="num">
                                      <p:cBhvr>
                                        <p:cTn id="9" dur="1000" fill="hold"/>
                                        <p:tgtEl>
                                          <p:spTgt spid="11">
                                            <p:graphicEl>
                                              <a:dgm id="{1E40500A-2134-4192-A311-260E77D54E7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5ED47B30-8865-481D-925A-730F26E7D6E7}"/>
                                            </p:graphicEl>
                                          </p:spTgt>
                                        </p:tgtEl>
                                        <p:attrNameLst>
                                          <p:attrName>style.visibility</p:attrName>
                                        </p:attrNameLst>
                                      </p:cBhvr>
                                      <p:to>
                                        <p:strVal val="visible"/>
                                      </p:to>
                                    </p:set>
                                    <p:animEffect transition="in" filter="fade">
                                      <p:cBhvr>
                                        <p:cTn id="14" dur="1000"/>
                                        <p:tgtEl>
                                          <p:spTgt spid="11">
                                            <p:graphicEl>
                                              <a:dgm id="{5ED47B30-8865-481D-925A-730F26E7D6E7}"/>
                                            </p:graphicEl>
                                          </p:spTgt>
                                        </p:tgtEl>
                                      </p:cBhvr>
                                    </p:animEffect>
                                    <p:anim calcmode="lin" valueType="num">
                                      <p:cBhvr>
                                        <p:cTn id="15" dur="1000" fill="hold"/>
                                        <p:tgtEl>
                                          <p:spTgt spid="11">
                                            <p:graphicEl>
                                              <a:dgm id="{5ED47B30-8865-481D-925A-730F26E7D6E7}"/>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5ED47B30-8865-481D-925A-730F26E7D6E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graphicEl>
                                              <a:dgm id="{07C78D36-C679-4E30-8627-C765DE0CEE5D}"/>
                                            </p:graphicEl>
                                          </p:spTgt>
                                        </p:tgtEl>
                                        <p:attrNameLst>
                                          <p:attrName>style.visibility</p:attrName>
                                        </p:attrNameLst>
                                      </p:cBhvr>
                                      <p:to>
                                        <p:strVal val="visible"/>
                                      </p:to>
                                    </p:set>
                                    <p:animEffect transition="in" filter="fade">
                                      <p:cBhvr>
                                        <p:cTn id="21" dur="1000"/>
                                        <p:tgtEl>
                                          <p:spTgt spid="11">
                                            <p:graphicEl>
                                              <a:dgm id="{07C78D36-C679-4E30-8627-C765DE0CEE5D}"/>
                                            </p:graphicEl>
                                          </p:spTgt>
                                        </p:tgtEl>
                                      </p:cBhvr>
                                    </p:animEffect>
                                    <p:anim calcmode="lin" valueType="num">
                                      <p:cBhvr>
                                        <p:cTn id="22" dur="1000" fill="hold"/>
                                        <p:tgtEl>
                                          <p:spTgt spid="11">
                                            <p:graphicEl>
                                              <a:dgm id="{07C78D36-C679-4E30-8627-C765DE0CEE5D}"/>
                                            </p:graphicEl>
                                          </p:spTgt>
                                        </p:tgtEl>
                                        <p:attrNameLst>
                                          <p:attrName>ppt_x</p:attrName>
                                        </p:attrNameLst>
                                      </p:cBhvr>
                                      <p:tavLst>
                                        <p:tav tm="0">
                                          <p:val>
                                            <p:strVal val="#ppt_x"/>
                                          </p:val>
                                        </p:tav>
                                        <p:tav tm="100000">
                                          <p:val>
                                            <p:strVal val="#ppt_x"/>
                                          </p:val>
                                        </p:tav>
                                      </p:tavLst>
                                    </p:anim>
                                    <p:anim calcmode="lin" valueType="num">
                                      <p:cBhvr>
                                        <p:cTn id="23" dur="1000" fill="hold"/>
                                        <p:tgtEl>
                                          <p:spTgt spid="11">
                                            <p:graphicEl>
                                              <a:dgm id="{07C78D36-C679-4E30-8627-C765DE0CEE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1977</TotalTime>
  <Words>3258</Words>
  <Application>Microsoft Office PowerPoint</Application>
  <PresentationFormat>Widescreen</PresentationFormat>
  <Paragraphs>337</Paragraphs>
  <Slides>20</Slides>
  <Notes>19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Google Sans</vt:lpstr>
      <vt:lpstr>Malgun Gothic</vt:lpstr>
      <vt:lpstr>Aptos</vt:lpstr>
      <vt:lpstr>Aptos Display</vt:lpstr>
      <vt:lpstr>Arial</vt:lpstr>
      <vt:lpstr>Office Theme</vt:lpstr>
      <vt:lpstr>Operationalization of Long-Acting  Pre-Exposure Prophylaxis for Socially Vulnerable Populations</vt:lpstr>
      <vt:lpstr>Disclosures</vt:lpstr>
      <vt:lpstr>Background- Disparities in HIV Prevention</vt:lpstr>
      <vt:lpstr>HIV Rates among PWUD and PEH (SF, 2023)</vt:lpstr>
      <vt:lpstr>PowerPoint Presentation</vt:lpstr>
      <vt:lpstr>CAB-LA as PrEP</vt:lpstr>
      <vt:lpstr>Objectives of SFDPH Program</vt:lpstr>
      <vt:lpstr>Methods of Implementation</vt:lpstr>
      <vt:lpstr>Strategies Tailored to Local PEH, PWUD</vt:lpstr>
      <vt:lpstr>Strategy 1: Patient Eligibility and Initiation</vt:lpstr>
      <vt:lpstr>Strategy 2: Infrastructure and Access</vt:lpstr>
      <vt:lpstr>Strategy 3: Support and Retention</vt:lpstr>
      <vt:lpstr>Results- Baseline characteristics of initiated  CAB-LA PrEP patients</vt:lpstr>
      <vt:lpstr>Results- Baseline characteristics of initiated  CAB-LA PrEP patients</vt:lpstr>
      <vt:lpstr>Results</vt:lpstr>
      <vt:lpstr>Conclusions</vt:lpstr>
      <vt:lpstr>Acknowledgements</vt:lpstr>
      <vt:lpstr>Works Cited</vt:lpstr>
      <vt:lpstr>Results- Baseline characteristics of patients referred but not initiated</vt:lpstr>
      <vt:lpstr>LA-CAB as PrEP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Sydney Y</dc:creator>
  <cp:lastModifiedBy>Yoon, Sydney</cp:lastModifiedBy>
  <cp:revision>70</cp:revision>
  <dcterms:created xsi:type="dcterms:W3CDTF">2024-10-30T20:28:24Z</dcterms:created>
  <dcterms:modified xsi:type="dcterms:W3CDTF">2024-11-14T22:32:33Z</dcterms:modified>
</cp:coreProperties>
</file>