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9"/>
  </p:notesMasterIdLst>
  <p:sldIdLst>
    <p:sldId id="257" r:id="rId2"/>
    <p:sldId id="507" r:id="rId3"/>
    <p:sldId id="493" r:id="rId4"/>
    <p:sldId id="496" r:id="rId5"/>
    <p:sldId id="511" r:id="rId6"/>
    <p:sldId id="512" r:id="rId7"/>
    <p:sldId id="501" r:id="rId8"/>
    <p:sldId id="495" r:id="rId9"/>
    <p:sldId id="509" r:id="rId10"/>
    <p:sldId id="498" r:id="rId11"/>
    <p:sldId id="515" r:id="rId12"/>
    <p:sldId id="503" r:id="rId13"/>
    <p:sldId id="514" r:id="rId14"/>
    <p:sldId id="513" r:id="rId15"/>
    <p:sldId id="504" r:id="rId16"/>
    <p:sldId id="505" r:id="rId17"/>
    <p:sldId id="50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5E6D2F-455D-28AB-9B37-61E3F129C3FA}" name="Cohen, Shawn" initials="CS" userId="S::shawn.cohen@yale.edu::d24ad50d-c4d5-40ba-a61c-d05ca6c40a10" providerId="AD"/>
  <p188:author id="{825365AB-D9DF-70DE-35BC-38D8EC8CE3F3}" name="Straus, Elana" initials="SE" userId="S::elana.straus@yale.edu::f2c92bf9-b819-455a-b263-7b2c0347090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C900"/>
    <a:srgbClr val="2126F1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39" autoAdjust="0"/>
    <p:restoredTop sz="80733" autoAdjust="0"/>
  </p:normalViewPr>
  <p:slideViewPr>
    <p:cSldViewPr>
      <p:cViewPr varScale="1">
        <p:scale>
          <a:sx n="59" d="100"/>
          <a:sy n="59" d="100"/>
        </p:scale>
        <p:origin x="74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lanastraus\Downloads\Likert%20questio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lanastraus\Dropbox\Figure%20idea%20for%20total%20MOUD_perso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lanastraus\Downloads\Figure%20idea%20for%20total%20MOUD_person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lanastraus\Downloads\Figure%20idea%20for%20total%20MOUD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'Sheet1 (2)'!$A$2:$A$5</c:f>
              <c:strCache>
                <c:ptCount val="4"/>
                <c:pt idx="0">
                  <c:v>are common in the local 
opioid supply</c:v>
                </c:pt>
                <c:pt idx="1">
                  <c:v>have made buprenorphine 
precipitated withdrawal 
more common</c:v>
                </c:pt>
                <c:pt idx="2">
                  <c:v> impact the way our service 
initiates buprenorphine</c:v>
                </c:pt>
                <c:pt idx="3">
                  <c:v>impact the way our service 
initiates methadone</c:v>
                </c:pt>
              </c:strCache>
            </c:strRef>
          </c:cat>
          <c:val>
            <c:numRef>
              <c:f>'Sheet1 (2)'!$B$2:$B$5</c:f>
              <c:numCache>
                <c:formatCode>General</c:formatCode>
                <c:ptCount val="4"/>
                <c:pt idx="0">
                  <c:v>98.5</c:v>
                </c:pt>
                <c:pt idx="1">
                  <c:v>86</c:v>
                </c:pt>
                <c:pt idx="2">
                  <c:v>93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BC-1342-84DE-E6A1D984174C}"/>
            </c:ext>
          </c:extLst>
        </c:ser>
        <c:ser>
          <c:idx val="1"/>
          <c:order val="1"/>
          <c:tx>
            <c:v>Strongly Disagree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BC-1342-84DE-E6A1D98417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(2)'!$A$2:$A$5</c:f>
              <c:strCache>
                <c:ptCount val="4"/>
                <c:pt idx="0">
                  <c:v>are common in the local 
opioid supply</c:v>
                </c:pt>
                <c:pt idx="1">
                  <c:v>have made buprenorphine 
precipitated withdrawal 
more common</c:v>
                </c:pt>
                <c:pt idx="2">
                  <c:v> impact the way our service 
initiates buprenorphine</c:v>
                </c:pt>
                <c:pt idx="3">
                  <c:v>impact the way our service 
initiates methadone</c:v>
                </c:pt>
              </c:strCache>
            </c:strRef>
          </c:cat>
          <c:val>
            <c:numRef>
              <c:f>'Sheet1 (2)'!$C$2:$C$5</c:f>
              <c:numCache>
                <c:formatCode>0</c:formatCode>
                <c:ptCount val="4"/>
                <c:pt idx="0">
                  <c:v>0</c:v>
                </c:pt>
                <c:pt idx="1">
                  <c:v>3.4482758620689653</c:v>
                </c:pt>
                <c:pt idx="2">
                  <c:v>1.7241379310344827</c:v>
                </c:pt>
                <c:pt idx="3">
                  <c:v>6.3829787234042552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BC-1342-84DE-E6A1D984174C}"/>
            </c:ext>
          </c:extLst>
        </c:ser>
        <c:ser>
          <c:idx val="2"/>
          <c:order val="2"/>
          <c:tx>
            <c:v>Somewhat disagree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(2)'!$A$2:$A$5</c:f>
              <c:strCache>
                <c:ptCount val="4"/>
                <c:pt idx="0">
                  <c:v>are common in the local 
opioid supply</c:v>
                </c:pt>
                <c:pt idx="1">
                  <c:v>have made buprenorphine 
precipitated withdrawal 
more common</c:v>
                </c:pt>
                <c:pt idx="2">
                  <c:v> impact the way our service 
initiates buprenorphine</c:v>
                </c:pt>
                <c:pt idx="3">
                  <c:v>impact the way our service 
initiates methadone</c:v>
                </c:pt>
              </c:strCache>
            </c:strRef>
          </c:cat>
          <c:val>
            <c:numRef>
              <c:f>'Sheet1 (2)'!$D$2:$D$5</c:f>
              <c:numCache>
                <c:formatCode>0</c:formatCode>
                <c:ptCount val="4"/>
                <c:pt idx="0">
                  <c:v>1.7241379310344827</c:v>
                </c:pt>
                <c:pt idx="1">
                  <c:v>8.6206896551724146</c:v>
                </c:pt>
                <c:pt idx="2">
                  <c:v>5.1724137931034484</c:v>
                </c:pt>
                <c:pt idx="3">
                  <c:v>23.404255319148938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BC-1342-84DE-E6A1D984174C}"/>
            </c:ext>
          </c:extLst>
        </c:ser>
        <c:ser>
          <c:idx val="3"/>
          <c:order val="3"/>
          <c:tx>
            <c:v>Dont Know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BC-1342-84DE-E6A1D984174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venir Book" panose="02000503020000020003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95BC-1342-84DE-E6A1D984174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BC-1342-84DE-E6A1D984174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venir Book" panose="02000503020000020003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95BC-1342-84DE-E6A1D984174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5BC-1342-84DE-E6A1D984174C}"/>
                </c:ext>
              </c:extLst>
            </c:dLbl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(2)'!$A$2:$A$5</c:f>
              <c:strCache>
                <c:ptCount val="4"/>
                <c:pt idx="0">
                  <c:v>are common in the local 
opioid supply</c:v>
                </c:pt>
                <c:pt idx="1">
                  <c:v>have made buprenorphine 
precipitated withdrawal 
more common</c:v>
                </c:pt>
                <c:pt idx="2">
                  <c:v> impact the way our service 
initiates buprenorphine</c:v>
                </c:pt>
                <c:pt idx="3">
                  <c:v>impact the way our service 
initiates methadone</c:v>
                </c:pt>
              </c:strCache>
            </c:strRef>
          </c:cat>
          <c:val>
            <c:numRef>
              <c:f>'Sheet1 (2)'!$E$2:$E$5</c:f>
              <c:numCache>
                <c:formatCode>0</c:formatCode>
                <c:ptCount val="4"/>
                <c:pt idx="0">
                  <c:v>0</c:v>
                </c:pt>
                <c:pt idx="1">
                  <c:v>3.4482758620689653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5BC-1342-84DE-E6A1D984174C}"/>
            </c:ext>
          </c:extLst>
        </c:ser>
        <c:ser>
          <c:idx val="4"/>
          <c:order val="4"/>
          <c:tx>
            <c:v>Somewhat Agree</c:v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(2)'!$A$2:$A$5</c:f>
              <c:strCache>
                <c:ptCount val="4"/>
                <c:pt idx="0">
                  <c:v>are common in the local 
opioid supply</c:v>
                </c:pt>
                <c:pt idx="1">
                  <c:v>have made buprenorphine 
precipitated withdrawal 
more common</c:v>
                </c:pt>
                <c:pt idx="2">
                  <c:v> impact the way our service 
initiates buprenorphine</c:v>
                </c:pt>
                <c:pt idx="3">
                  <c:v>impact the way our service 
initiates methadone</c:v>
                </c:pt>
              </c:strCache>
            </c:strRef>
          </c:cat>
          <c:val>
            <c:numRef>
              <c:f>'Sheet1 (2)'!$F$2:$F$5</c:f>
              <c:numCache>
                <c:formatCode>0</c:formatCode>
                <c:ptCount val="4"/>
                <c:pt idx="0">
                  <c:v>6.8965517241379306</c:v>
                </c:pt>
                <c:pt idx="1">
                  <c:v>39.655172413793103</c:v>
                </c:pt>
                <c:pt idx="2">
                  <c:v>36.206896551724135</c:v>
                </c:pt>
                <c:pt idx="3">
                  <c:v>31.914893617021278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5BC-1342-84DE-E6A1D984174C}"/>
            </c:ext>
          </c:extLst>
        </c:ser>
        <c:ser>
          <c:idx val="5"/>
          <c:order val="5"/>
          <c:tx>
            <c:v>Strongly Agree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(2)'!$A$2:$A$5</c:f>
              <c:strCache>
                <c:ptCount val="4"/>
                <c:pt idx="0">
                  <c:v>are common in the local 
opioid supply</c:v>
                </c:pt>
                <c:pt idx="1">
                  <c:v>have made buprenorphine 
precipitated withdrawal 
more common</c:v>
                </c:pt>
                <c:pt idx="2">
                  <c:v> impact the way our service 
initiates buprenorphine</c:v>
                </c:pt>
                <c:pt idx="3">
                  <c:v>impact the way our service 
initiates methadone</c:v>
                </c:pt>
              </c:strCache>
            </c:strRef>
          </c:cat>
          <c:val>
            <c:numRef>
              <c:f>'Sheet1 (2)'!$G$2:$G$5</c:f>
              <c:numCache>
                <c:formatCode>0</c:formatCode>
                <c:ptCount val="4"/>
                <c:pt idx="0">
                  <c:v>91.379310344827587</c:v>
                </c:pt>
                <c:pt idx="1">
                  <c:v>44.827586206896555</c:v>
                </c:pt>
                <c:pt idx="2">
                  <c:v>56.896551724137936</c:v>
                </c:pt>
                <c:pt idx="3">
                  <c:v>38.297872340425535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5BC-1342-84DE-E6A1D984174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41167456"/>
        <c:axId val="1984729392"/>
      </c:barChart>
      <c:catAx>
        <c:axId val="1041167456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 algn="just">
              <a:defRPr sz="1600" b="1" i="0" u="none" strike="noStrike" kern="1200" baseline="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1984729392"/>
        <c:crossesAt val="0"/>
        <c:auto val="0"/>
        <c:lblAlgn val="ctr"/>
        <c:lblOffset val="0"/>
        <c:tickLblSkip val="1"/>
        <c:noMultiLvlLbl val="0"/>
      </c:catAx>
      <c:valAx>
        <c:axId val="1984729392"/>
        <c:scaling>
          <c:orientation val="minMax"/>
          <c:max val="20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r>
                  <a:rPr lang="en-US" b="1"/>
                  <a:t>% of Participants with chosen answer</a:t>
                </a:r>
              </a:p>
            </c:rich>
          </c:tx>
          <c:layout>
            <c:manualLayout>
              <c:xMode val="edge"/>
              <c:yMode val="edge"/>
              <c:x val="0.57103920731982061"/>
              <c:y val="0.910232919797779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Book" panose="02000503020000020003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high"/>
        <c:crossAx val="104116745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36056996108245087"/>
          <c:y val="0.95295805129621958"/>
          <c:w val="0.58356070199739474"/>
          <c:h val="4.7041918277384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venir Book" panose="02000503020000020003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venir Book" panose="02000503020000020003" pitchFamily="2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r>
              <a:rPr lang="en-US" sz="1800"/>
              <a:t>Consult Services Initiating MOUD (n=58)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Avenir Book" panose="02000503020000020003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MOUD!$A$18:$A$20</c:f>
              <c:strCache>
                <c:ptCount val="3"/>
                <c:pt idx="0">
                  <c:v>Buprenoprhine</c:v>
                </c:pt>
                <c:pt idx="1">
                  <c:v>Methadone</c:v>
                </c:pt>
                <c:pt idx="2">
                  <c:v>Naltrexone</c:v>
                </c:pt>
              </c:strCache>
            </c:strRef>
          </c:cat>
          <c:val>
            <c:numRef>
              <c:f>MOUD!$B$18:$B$20</c:f>
              <c:numCache>
                <c:formatCode>0%</c:formatCode>
                <c:ptCount val="3"/>
                <c:pt idx="0">
                  <c:v>0.63793103448275867</c:v>
                </c:pt>
                <c:pt idx="1">
                  <c:v>0.81034482758620685</c:v>
                </c:pt>
                <c:pt idx="2">
                  <c:v>0.43103448275862066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67-5F44-929E-08530E6A0DE6}"/>
            </c:ext>
          </c:extLst>
        </c:ser>
        <c:ser>
          <c:idx val="1"/>
          <c:order val="1"/>
          <c:tx>
            <c:v>Offer long acting injectable formulation</c:v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67-5F44-929E-08530E6A0D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MOUD!$A$18:$A$20</c:f>
              <c:strCache>
                <c:ptCount val="3"/>
                <c:pt idx="0">
                  <c:v>Buprenoprhine</c:v>
                </c:pt>
                <c:pt idx="1">
                  <c:v>Methadone</c:v>
                </c:pt>
                <c:pt idx="2">
                  <c:v>Naltrexone</c:v>
                </c:pt>
              </c:strCache>
            </c:strRef>
          </c:cat>
          <c:val>
            <c:numRef>
              <c:f>MOUD!$C$18:$C$20</c:f>
              <c:numCache>
                <c:formatCode>0%</c:formatCode>
                <c:ptCount val="3"/>
                <c:pt idx="0">
                  <c:v>0.36206896551724138</c:v>
                </c:pt>
                <c:pt idx="1">
                  <c:v>0</c:v>
                </c:pt>
                <c:pt idx="2">
                  <c:v>0.18965517241379309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67-5F44-929E-08530E6A0D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12302144"/>
        <c:axId val="712303856"/>
      </c:barChart>
      <c:catAx>
        <c:axId val="712302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712303856"/>
        <c:crosses val="autoZero"/>
        <c:auto val="1"/>
        <c:lblAlgn val="ctr"/>
        <c:lblOffset val="100"/>
        <c:noMultiLvlLbl val="0"/>
      </c:catAx>
      <c:valAx>
        <c:axId val="71230385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r>
                  <a:rPr lang="en-US" sz="1200"/>
                  <a:t>% of services offering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Avenir Book" panose="02000503020000020003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7123021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41567488182559476"/>
          <c:y val="0.90914196717325146"/>
          <c:w val="0.36386037316306086"/>
          <c:h val="6.3080350899484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Avenir Book" panose="02000503020000020003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Avenir Book" panose="02000503020000020003" pitchFamily="2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r>
              <a:rPr lang="en-US" sz="1400" dirty="0">
                <a:solidFill>
                  <a:schemeClr val="tx1"/>
                </a:solidFill>
              </a:rPr>
              <a:t>Rapid methadone initiations in last 2 weeks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Avenir Book" panose="02000503020000020003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F6-D744-A83E-BBE9C3665ED2}"/>
              </c:ext>
            </c:extLst>
          </c:dPt>
          <c:dPt>
            <c:idx val="1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F6-D744-A83E-BBE9C3665ED2}"/>
              </c:ext>
            </c:extLst>
          </c:dPt>
          <c:dLbls>
            <c:dLbl>
              <c:idx val="0"/>
              <c:layout>
                <c:manualLayout>
                  <c:x val="0.18682417465761356"/>
                  <c:y val="9.2414387605607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Avenir Book" panose="02000503020000020003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F6-D744-A83E-BBE9C3665ED2}"/>
                </c:ext>
              </c:extLst>
            </c:dLbl>
            <c:dLbl>
              <c:idx val="1"/>
              <c:layout>
                <c:manualLayout>
                  <c:x val="0.100296785414439"/>
                  <c:y val="-0.226696937314160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Avenir Book" panose="02000503020000020003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F6-D744-A83E-BBE9C3665E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Sheet1!$A$3:$A$4</c:f>
              <c:strCache>
                <c:ptCount val="2"/>
                <c:pt idx="0">
                  <c:v>Never used rapid initiation</c:v>
                </c:pt>
                <c:pt idx="1">
                  <c:v>Ever used rapid initiation</c:v>
                </c:pt>
              </c:strCache>
            </c:strRef>
          </c:cat>
          <c:val>
            <c:numRef>
              <c:f>Sheet1!$B$3:$B$4</c:f>
              <c:numCache>
                <c:formatCode>0%</c:formatCode>
                <c:ptCount val="2"/>
                <c:pt idx="0">
                  <c:v>0.13</c:v>
                </c:pt>
                <c:pt idx="1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F6-D744-A83E-BBE9C3665ED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latin typeface="Avenir Book" panose="02000503020000020003" pitchFamily="2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r>
              <a:rPr lang="en-US" sz="1600"/>
              <a:t> Medications used to treat opioid withdrawal during methadone initiation (n=46)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Avenir Book" panose="02000503020000020003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CCD-694F-B658-DEFBB94ECF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'Methadone adjunctive meds'!$A$4:$A$10</c:f>
              <c:strCache>
                <c:ptCount val="7"/>
                <c:pt idx="0">
                  <c:v>Other'</c:v>
                </c:pt>
                <c:pt idx="1">
                  <c:v>benzodiazepines </c:v>
                </c:pt>
                <c:pt idx="2">
                  <c:v>Gabapentin</c:v>
                </c:pt>
                <c:pt idx="3">
                  <c:v>Loperamide</c:v>
                </c:pt>
                <c:pt idx="4">
                  <c:v> Opioids* </c:v>
                </c:pt>
                <c:pt idx="5">
                  <c:v>Hydroxyzine</c:v>
                </c:pt>
                <c:pt idx="6">
                  <c:v>Clonidine</c:v>
                </c:pt>
              </c:strCache>
            </c:strRef>
          </c:cat>
          <c:val>
            <c:numRef>
              <c:f>'Methadone adjunctive meds'!$B$4:$B$10</c:f>
              <c:numCache>
                <c:formatCode>0</c:formatCode>
                <c:ptCount val="7"/>
                <c:pt idx="0">
                  <c:v>23.913043478260871</c:v>
                </c:pt>
                <c:pt idx="1">
                  <c:v>39.130434782608695</c:v>
                </c:pt>
                <c:pt idx="2">
                  <c:v>52.173913043478258</c:v>
                </c:pt>
                <c:pt idx="3">
                  <c:v>67.391304347826093</c:v>
                </c:pt>
                <c:pt idx="4">
                  <c:v>67.391304347826093</c:v>
                </c:pt>
                <c:pt idx="5">
                  <c:v>73.91304347826086</c:v>
                </c:pt>
                <c:pt idx="6">
                  <c:v>78.260869565217391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94-7147-9778-392DF7E4478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34687616"/>
        <c:axId val="434701232"/>
      </c:barChart>
      <c:catAx>
        <c:axId val="434687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434701232"/>
        <c:crosses val="autoZero"/>
        <c:auto val="1"/>
        <c:lblAlgn val="ctr"/>
        <c:lblOffset val="100"/>
        <c:noMultiLvlLbl val="0"/>
      </c:catAx>
      <c:valAx>
        <c:axId val="43470123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r>
                  <a:rPr lang="en-US"/>
                  <a:t>% of Consult Services Using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venir Book" panose="02000503020000020003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434687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venir Book" panose="02000503020000020003" pitchFamily="2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'Bupe Intitiation'!$J$8</c:f>
              <c:strCache>
                <c:ptCount val="1"/>
                <c:pt idx="0">
                  <c:v>≤ 20%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'Bupe Intitiation'!$I$9:$I$12</c:f>
              <c:strCache>
                <c:ptCount val="4"/>
                <c:pt idx="0">
                  <c:v>Rescue</c:v>
                </c:pt>
                <c:pt idx="1">
                  <c:v>High dose</c:v>
                </c:pt>
                <c:pt idx="2">
                  <c:v>Traditional</c:v>
                </c:pt>
                <c:pt idx="3">
                  <c:v>Low dose</c:v>
                </c:pt>
              </c:strCache>
            </c:strRef>
          </c:cat>
          <c:val>
            <c:numRef>
              <c:f>'Bupe Intitiation'!$J$9:$J$12</c:f>
              <c:numCache>
                <c:formatCode>0</c:formatCode>
                <c:ptCount val="4"/>
                <c:pt idx="0">
                  <c:v>33.333333333333329</c:v>
                </c:pt>
                <c:pt idx="1">
                  <c:v>43.859649122807014</c:v>
                </c:pt>
                <c:pt idx="2">
                  <c:v>50.877192982456144</c:v>
                </c:pt>
                <c:pt idx="3">
                  <c:v>17.543859649122805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FD-024A-B85E-5962C80411D7}"/>
            </c:ext>
          </c:extLst>
        </c:ser>
        <c:ser>
          <c:idx val="1"/>
          <c:order val="1"/>
          <c:tx>
            <c:strRef>
              <c:f>'Bupe Intitiation'!$K$8</c:f>
              <c:strCache>
                <c:ptCount val="1"/>
                <c:pt idx="0">
                  <c:v>21-40%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'Bupe Intitiation'!$I$9:$I$12</c:f>
              <c:strCache>
                <c:ptCount val="4"/>
                <c:pt idx="0">
                  <c:v>Rescue</c:v>
                </c:pt>
                <c:pt idx="1">
                  <c:v>High dose</c:v>
                </c:pt>
                <c:pt idx="2">
                  <c:v>Traditional</c:v>
                </c:pt>
                <c:pt idx="3">
                  <c:v>Low dose</c:v>
                </c:pt>
              </c:strCache>
            </c:strRef>
          </c:cat>
          <c:val>
            <c:numRef>
              <c:f>'Bupe Intitiation'!$K$9:$K$12</c:f>
              <c:numCache>
                <c:formatCode>0</c:formatCode>
                <c:ptCount val="4"/>
                <c:pt idx="0">
                  <c:v>1.7543859649122806</c:v>
                </c:pt>
                <c:pt idx="1">
                  <c:v>12.280701754385964</c:v>
                </c:pt>
                <c:pt idx="2">
                  <c:v>19.298245614035086</c:v>
                </c:pt>
                <c:pt idx="3">
                  <c:v>17.543859649122805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FD-024A-B85E-5962C80411D7}"/>
            </c:ext>
          </c:extLst>
        </c:ser>
        <c:ser>
          <c:idx val="2"/>
          <c:order val="2"/>
          <c:tx>
            <c:strRef>
              <c:f>'Bupe Intitiation'!$L$8</c:f>
              <c:strCache>
                <c:ptCount val="1"/>
                <c:pt idx="0">
                  <c:v>41-60%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FD-024A-B85E-5962C80411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'Bupe Intitiation'!$I$9:$I$12</c:f>
              <c:strCache>
                <c:ptCount val="4"/>
                <c:pt idx="0">
                  <c:v>Rescue</c:v>
                </c:pt>
                <c:pt idx="1">
                  <c:v>High dose</c:v>
                </c:pt>
                <c:pt idx="2">
                  <c:v>Traditional</c:v>
                </c:pt>
                <c:pt idx="3">
                  <c:v>Low dose</c:v>
                </c:pt>
              </c:strCache>
            </c:strRef>
          </c:cat>
          <c:val>
            <c:numRef>
              <c:f>'Bupe Intitiation'!$L$9:$L$12</c:f>
              <c:numCache>
                <c:formatCode>0</c:formatCode>
                <c:ptCount val="4"/>
                <c:pt idx="0">
                  <c:v>0</c:v>
                </c:pt>
                <c:pt idx="1">
                  <c:v>12.280701754385964</c:v>
                </c:pt>
                <c:pt idx="2">
                  <c:v>7.0175438596491224</c:v>
                </c:pt>
                <c:pt idx="3">
                  <c:v>19.298245614035086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FD-024A-B85E-5962C80411D7}"/>
            </c:ext>
          </c:extLst>
        </c:ser>
        <c:ser>
          <c:idx val="3"/>
          <c:order val="3"/>
          <c:tx>
            <c:strRef>
              <c:f>'Bupe Intitiation'!$M$8</c:f>
              <c:strCache>
                <c:ptCount val="1"/>
                <c:pt idx="0">
                  <c:v>61-80%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FD-024A-B85E-5962C80411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'Bupe Intitiation'!$I$9:$I$12</c:f>
              <c:strCache>
                <c:ptCount val="4"/>
                <c:pt idx="0">
                  <c:v>Rescue</c:v>
                </c:pt>
                <c:pt idx="1">
                  <c:v>High dose</c:v>
                </c:pt>
                <c:pt idx="2">
                  <c:v>Traditional</c:v>
                </c:pt>
                <c:pt idx="3">
                  <c:v>Low dose</c:v>
                </c:pt>
              </c:strCache>
            </c:strRef>
          </c:cat>
          <c:val>
            <c:numRef>
              <c:f>'Bupe Intitiation'!$M$9:$M$12</c:f>
              <c:numCache>
                <c:formatCode>0</c:formatCode>
                <c:ptCount val="4"/>
                <c:pt idx="0">
                  <c:v>0</c:v>
                </c:pt>
                <c:pt idx="1">
                  <c:v>3.5087719298245612</c:v>
                </c:pt>
                <c:pt idx="2">
                  <c:v>7.0175438596491224</c:v>
                </c:pt>
                <c:pt idx="3">
                  <c:v>14.035087719298245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FD-024A-B85E-5962C80411D7}"/>
            </c:ext>
          </c:extLst>
        </c:ser>
        <c:ser>
          <c:idx val="4"/>
          <c:order val="4"/>
          <c:tx>
            <c:strRef>
              <c:f>'Bupe Intitiation'!$N$8</c:f>
              <c:strCache>
                <c:ptCount val="1"/>
                <c:pt idx="0">
                  <c:v>&gt;80%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FD-024A-B85E-5962C80411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'Bupe Intitiation'!$I$9:$I$12</c:f>
              <c:strCache>
                <c:ptCount val="4"/>
                <c:pt idx="0">
                  <c:v>Rescue</c:v>
                </c:pt>
                <c:pt idx="1">
                  <c:v>High dose</c:v>
                </c:pt>
                <c:pt idx="2">
                  <c:v>Traditional</c:v>
                </c:pt>
                <c:pt idx="3">
                  <c:v>Low dose</c:v>
                </c:pt>
              </c:strCache>
            </c:strRef>
          </c:cat>
          <c:val>
            <c:numRef>
              <c:f>'Bupe Intitiation'!$N$9:$N$12</c:f>
              <c:numCache>
                <c:formatCode>0</c:formatCode>
                <c:ptCount val="4"/>
                <c:pt idx="0">
                  <c:v>0</c:v>
                </c:pt>
                <c:pt idx="1">
                  <c:v>3.5087719298245612</c:v>
                </c:pt>
                <c:pt idx="2">
                  <c:v>3.5087719298245612</c:v>
                </c:pt>
                <c:pt idx="3">
                  <c:v>24.561403508771928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FD-024A-B85E-5962C80411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1624688"/>
        <c:axId val="811660592"/>
      </c:barChart>
      <c:catAx>
        <c:axId val="811624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811660592"/>
        <c:crosses val="autoZero"/>
        <c:auto val="1"/>
        <c:lblAlgn val="ctr"/>
        <c:lblOffset val="100"/>
        <c:noMultiLvlLbl val="0"/>
      </c:catAx>
      <c:valAx>
        <c:axId val="81166059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venir Book" panose="02000503020000020003" pitchFamily="2" charset="0"/>
                    <a:ea typeface="+mn-ea"/>
                    <a:cs typeface="+mn-cs"/>
                  </a:defRPr>
                </a:pPr>
                <a:r>
                  <a:rPr lang="en-US"/>
                  <a:t>Percent of Consult Services Using Initiation Method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Avenir Book" panose="02000503020000020003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en-US"/>
          </a:p>
        </c:txPr>
        <c:crossAx val="81162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venir Book" panose="02000503020000020003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venir Book" panose="02000503020000020003" pitchFamily="2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9EB386-3B10-A240-A9DC-33CACE558D81}" type="doc">
      <dgm:prSet loTypeId="urn:microsoft.com/office/officeart/2005/8/layout/hChevron3" loCatId="" qsTypeId="urn:microsoft.com/office/officeart/2005/8/quickstyle/simple1" qsCatId="simple" csTypeId="urn:microsoft.com/office/officeart/2005/8/colors/accent1_3" csCatId="accent1" phldr="1"/>
      <dgm:spPr/>
    </dgm:pt>
    <dgm:pt modelId="{D98BFA8F-6406-4D42-B0E8-999339CF8599}">
      <dgm:prSet phldrT="[Text]" custT="1"/>
      <dgm:spPr/>
      <dgm:t>
        <a:bodyPr/>
        <a:lstStyle/>
        <a:p>
          <a:r>
            <a:rPr lang="en-US" sz="1400" dirty="0">
              <a:latin typeface="Avenir Book" panose="02000503020000020003" pitchFamily="2" charset="0"/>
            </a:rPr>
            <a:t>Drafted based on prior survey, literature review, expert opinion of research team</a:t>
          </a:r>
        </a:p>
      </dgm:t>
    </dgm:pt>
    <dgm:pt modelId="{8BE1B76E-AF0C-E64C-8B05-A4E65A81721E}" type="parTrans" cxnId="{761950D8-A35F-224D-AB21-BDEDAE4C8ADF}">
      <dgm:prSet/>
      <dgm:spPr/>
      <dgm:t>
        <a:bodyPr/>
        <a:lstStyle/>
        <a:p>
          <a:endParaRPr lang="en-US" sz="1800">
            <a:latin typeface="Avenir Book" panose="02000503020000020003" pitchFamily="2" charset="0"/>
          </a:endParaRPr>
        </a:p>
      </dgm:t>
    </dgm:pt>
    <dgm:pt modelId="{7EC0F454-D36D-D849-953F-6DAD0F343EA3}" type="sibTrans" cxnId="{761950D8-A35F-224D-AB21-BDEDAE4C8ADF}">
      <dgm:prSet/>
      <dgm:spPr/>
      <dgm:t>
        <a:bodyPr/>
        <a:lstStyle/>
        <a:p>
          <a:endParaRPr lang="en-US" sz="1800">
            <a:latin typeface="Avenir Book" panose="02000503020000020003" pitchFamily="2" charset="0"/>
          </a:endParaRPr>
        </a:p>
      </dgm:t>
    </dgm:pt>
    <dgm:pt modelId="{98B2E010-3302-A64C-ADD9-16DEA891326A}">
      <dgm:prSet phldrT="[Text]" custT="1"/>
      <dgm:spPr/>
      <dgm:t>
        <a:bodyPr/>
        <a:lstStyle/>
        <a:p>
          <a:r>
            <a:rPr lang="en-US" sz="1400" dirty="0">
              <a:latin typeface="Avenir Book" panose="02000503020000020003" pitchFamily="2" charset="0"/>
            </a:rPr>
            <a:t>Pilot testing and feedback with addiction clinicians</a:t>
          </a:r>
        </a:p>
      </dgm:t>
    </dgm:pt>
    <dgm:pt modelId="{E9BEF356-B001-C142-B179-128412D37720}" type="parTrans" cxnId="{37CEF59B-0142-2B48-BE9B-7380000E1BF2}">
      <dgm:prSet/>
      <dgm:spPr/>
      <dgm:t>
        <a:bodyPr/>
        <a:lstStyle/>
        <a:p>
          <a:endParaRPr lang="en-US" sz="1800">
            <a:latin typeface="Avenir Book" panose="02000503020000020003" pitchFamily="2" charset="0"/>
          </a:endParaRPr>
        </a:p>
      </dgm:t>
    </dgm:pt>
    <dgm:pt modelId="{F3C3822E-0636-A945-87BB-ED51417361A6}" type="sibTrans" cxnId="{37CEF59B-0142-2B48-BE9B-7380000E1BF2}">
      <dgm:prSet/>
      <dgm:spPr/>
      <dgm:t>
        <a:bodyPr/>
        <a:lstStyle/>
        <a:p>
          <a:endParaRPr lang="en-US" sz="1800">
            <a:latin typeface="Avenir Book" panose="02000503020000020003" pitchFamily="2" charset="0"/>
          </a:endParaRPr>
        </a:p>
      </dgm:t>
    </dgm:pt>
    <dgm:pt modelId="{CD478042-9193-604C-A208-2A568C0B2204}">
      <dgm:prSet phldrT="[Text]" custT="1"/>
      <dgm:spPr/>
      <dgm:t>
        <a:bodyPr/>
        <a:lstStyle/>
        <a:p>
          <a:r>
            <a:rPr lang="en-US" sz="1400" dirty="0">
              <a:latin typeface="Avenir Book" panose="02000503020000020003" pitchFamily="2" charset="0"/>
            </a:rPr>
            <a:t>Cognitive interviews with 6 addiction specialists</a:t>
          </a:r>
        </a:p>
      </dgm:t>
    </dgm:pt>
    <dgm:pt modelId="{3BACC9E7-61A4-6549-A650-33DE257B423F}" type="parTrans" cxnId="{C9F18DB9-2D44-3442-B4EE-519EB6C45E05}">
      <dgm:prSet/>
      <dgm:spPr/>
      <dgm:t>
        <a:bodyPr/>
        <a:lstStyle/>
        <a:p>
          <a:endParaRPr lang="en-US" sz="1800">
            <a:latin typeface="Avenir Book" panose="02000503020000020003" pitchFamily="2" charset="0"/>
          </a:endParaRPr>
        </a:p>
      </dgm:t>
    </dgm:pt>
    <dgm:pt modelId="{62BE796F-AB27-7E49-8423-21AAA2653388}" type="sibTrans" cxnId="{C9F18DB9-2D44-3442-B4EE-519EB6C45E05}">
      <dgm:prSet/>
      <dgm:spPr/>
      <dgm:t>
        <a:bodyPr/>
        <a:lstStyle/>
        <a:p>
          <a:endParaRPr lang="en-US" sz="1800">
            <a:latin typeface="Avenir Book" panose="02000503020000020003" pitchFamily="2" charset="0"/>
          </a:endParaRPr>
        </a:p>
      </dgm:t>
    </dgm:pt>
    <dgm:pt modelId="{5B3A3CC5-53D3-484D-824D-A503C2428956}">
      <dgm:prSet custT="1"/>
      <dgm:spPr/>
      <dgm:t>
        <a:bodyPr/>
        <a:lstStyle/>
        <a:p>
          <a:r>
            <a:rPr lang="en-US" sz="1400" dirty="0">
              <a:latin typeface="Avenir Book" panose="02000503020000020003" pitchFamily="2" charset="0"/>
            </a:rPr>
            <a:t>Final review with institutional addiction research group</a:t>
          </a:r>
        </a:p>
      </dgm:t>
    </dgm:pt>
    <dgm:pt modelId="{5D35D26B-3543-CC4B-8A90-E163990587F5}" type="parTrans" cxnId="{D5BD6BC4-16A2-354A-A2D0-08F3D70ED81A}">
      <dgm:prSet/>
      <dgm:spPr/>
      <dgm:t>
        <a:bodyPr/>
        <a:lstStyle/>
        <a:p>
          <a:endParaRPr lang="en-US" sz="1800">
            <a:latin typeface="Avenir Book" panose="02000503020000020003" pitchFamily="2" charset="0"/>
          </a:endParaRPr>
        </a:p>
      </dgm:t>
    </dgm:pt>
    <dgm:pt modelId="{5B0DDA04-DACF-6243-AED6-AED369FBA52E}" type="sibTrans" cxnId="{D5BD6BC4-16A2-354A-A2D0-08F3D70ED81A}">
      <dgm:prSet/>
      <dgm:spPr/>
      <dgm:t>
        <a:bodyPr/>
        <a:lstStyle/>
        <a:p>
          <a:endParaRPr lang="en-US" sz="1800">
            <a:latin typeface="Avenir Book" panose="02000503020000020003" pitchFamily="2" charset="0"/>
          </a:endParaRPr>
        </a:p>
      </dgm:t>
    </dgm:pt>
    <dgm:pt modelId="{E0D7C780-4581-014C-AA25-891F7EC45DC6}" type="pres">
      <dgm:prSet presAssocID="{9C9EB386-3B10-A240-A9DC-33CACE558D81}" presName="Name0" presStyleCnt="0">
        <dgm:presLayoutVars>
          <dgm:dir/>
          <dgm:resizeHandles val="exact"/>
        </dgm:presLayoutVars>
      </dgm:prSet>
      <dgm:spPr/>
    </dgm:pt>
    <dgm:pt modelId="{E72C578F-B2D3-9645-8CF2-CA1E9044043A}" type="pres">
      <dgm:prSet presAssocID="{D98BFA8F-6406-4D42-B0E8-999339CF8599}" presName="parTxOnly" presStyleLbl="node1" presStyleIdx="0" presStyleCnt="4" custScaleY="140518">
        <dgm:presLayoutVars>
          <dgm:bulletEnabled val="1"/>
        </dgm:presLayoutVars>
      </dgm:prSet>
      <dgm:spPr/>
    </dgm:pt>
    <dgm:pt modelId="{A9EB924B-9762-D94E-8498-5721EF80EEFD}" type="pres">
      <dgm:prSet presAssocID="{7EC0F454-D36D-D849-953F-6DAD0F343EA3}" presName="parSpace" presStyleCnt="0"/>
      <dgm:spPr/>
    </dgm:pt>
    <dgm:pt modelId="{F122EA28-5B98-6C43-BD04-0D34CB9FBC70}" type="pres">
      <dgm:prSet presAssocID="{98B2E010-3302-A64C-ADD9-16DEA891326A}" presName="parTxOnly" presStyleLbl="node1" presStyleIdx="1" presStyleCnt="4" custScaleY="140518">
        <dgm:presLayoutVars>
          <dgm:bulletEnabled val="1"/>
        </dgm:presLayoutVars>
      </dgm:prSet>
      <dgm:spPr/>
    </dgm:pt>
    <dgm:pt modelId="{656C10EA-CE90-3946-8CF4-C518D0762CDA}" type="pres">
      <dgm:prSet presAssocID="{F3C3822E-0636-A945-87BB-ED51417361A6}" presName="parSpace" presStyleCnt="0"/>
      <dgm:spPr/>
    </dgm:pt>
    <dgm:pt modelId="{C15A8479-2045-5241-B229-6B01C57F47C0}" type="pres">
      <dgm:prSet presAssocID="{CD478042-9193-604C-A208-2A568C0B2204}" presName="parTxOnly" presStyleLbl="node1" presStyleIdx="2" presStyleCnt="4" custScaleY="140518">
        <dgm:presLayoutVars>
          <dgm:bulletEnabled val="1"/>
        </dgm:presLayoutVars>
      </dgm:prSet>
      <dgm:spPr/>
    </dgm:pt>
    <dgm:pt modelId="{C646BC60-96B7-4047-A768-176316373027}" type="pres">
      <dgm:prSet presAssocID="{62BE796F-AB27-7E49-8423-21AAA2653388}" presName="parSpace" presStyleCnt="0"/>
      <dgm:spPr/>
    </dgm:pt>
    <dgm:pt modelId="{B869BF7D-AF37-944F-99BC-57C5C8EFE065}" type="pres">
      <dgm:prSet presAssocID="{5B3A3CC5-53D3-484D-824D-A503C2428956}" presName="parTxOnly" presStyleLbl="node1" presStyleIdx="3" presStyleCnt="4" custScaleY="140518">
        <dgm:presLayoutVars>
          <dgm:bulletEnabled val="1"/>
        </dgm:presLayoutVars>
      </dgm:prSet>
      <dgm:spPr/>
    </dgm:pt>
  </dgm:ptLst>
  <dgm:cxnLst>
    <dgm:cxn modelId="{9C3E2F45-6DE7-804B-9449-2D634846FF6A}" type="presOf" srcId="{D98BFA8F-6406-4D42-B0E8-999339CF8599}" destId="{E72C578F-B2D3-9645-8CF2-CA1E9044043A}" srcOrd="0" destOrd="0" presId="urn:microsoft.com/office/officeart/2005/8/layout/hChevron3"/>
    <dgm:cxn modelId="{6A39A369-C11E-304E-9F0E-05FA409CAA52}" type="presOf" srcId="{9C9EB386-3B10-A240-A9DC-33CACE558D81}" destId="{E0D7C780-4581-014C-AA25-891F7EC45DC6}" srcOrd="0" destOrd="0" presId="urn:microsoft.com/office/officeart/2005/8/layout/hChevron3"/>
    <dgm:cxn modelId="{1AD02254-74C5-8846-A6C0-C05341BB6066}" type="presOf" srcId="{5B3A3CC5-53D3-484D-824D-A503C2428956}" destId="{B869BF7D-AF37-944F-99BC-57C5C8EFE065}" srcOrd="0" destOrd="0" presId="urn:microsoft.com/office/officeart/2005/8/layout/hChevron3"/>
    <dgm:cxn modelId="{01F42675-18FB-1A4D-BE7D-30456BAA1712}" type="presOf" srcId="{CD478042-9193-604C-A208-2A568C0B2204}" destId="{C15A8479-2045-5241-B229-6B01C57F47C0}" srcOrd="0" destOrd="0" presId="urn:microsoft.com/office/officeart/2005/8/layout/hChevron3"/>
    <dgm:cxn modelId="{7BB0BD8A-1CBF-9F47-A794-41612BC1AE88}" type="presOf" srcId="{98B2E010-3302-A64C-ADD9-16DEA891326A}" destId="{F122EA28-5B98-6C43-BD04-0D34CB9FBC70}" srcOrd="0" destOrd="0" presId="urn:microsoft.com/office/officeart/2005/8/layout/hChevron3"/>
    <dgm:cxn modelId="{37CEF59B-0142-2B48-BE9B-7380000E1BF2}" srcId="{9C9EB386-3B10-A240-A9DC-33CACE558D81}" destId="{98B2E010-3302-A64C-ADD9-16DEA891326A}" srcOrd="1" destOrd="0" parTransId="{E9BEF356-B001-C142-B179-128412D37720}" sibTransId="{F3C3822E-0636-A945-87BB-ED51417361A6}"/>
    <dgm:cxn modelId="{C9F18DB9-2D44-3442-B4EE-519EB6C45E05}" srcId="{9C9EB386-3B10-A240-A9DC-33CACE558D81}" destId="{CD478042-9193-604C-A208-2A568C0B2204}" srcOrd="2" destOrd="0" parTransId="{3BACC9E7-61A4-6549-A650-33DE257B423F}" sibTransId="{62BE796F-AB27-7E49-8423-21AAA2653388}"/>
    <dgm:cxn modelId="{D5BD6BC4-16A2-354A-A2D0-08F3D70ED81A}" srcId="{9C9EB386-3B10-A240-A9DC-33CACE558D81}" destId="{5B3A3CC5-53D3-484D-824D-A503C2428956}" srcOrd="3" destOrd="0" parTransId="{5D35D26B-3543-CC4B-8A90-E163990587F5}" sibTransId="{5B0DDA04-DACF-6243-AED6-AED369FBA52E}"/>
    <dgm:cxn modelId="{761950D8-A35F-224D-AB21-BDEDAE4C8ADF}" srcId="{9C9EB386-3B10-A240-A9DC-33CACE558D81}" destId="{D98BFA8F-6406-4D42-B0E8-999339CF8599}" srcOrd="0" destOrd="0" parTransId="{8BE1B76E-AF0C-E64C-8B05-A4E65A81721E}" sibTransId="{7EC0F454-D36D-D849-953F-6DAD0F343EA3}"/>
    <dgm:cxn modelId="{74004D1B-1040-674C-B371-CF59FB474160}" type="presParOf" srcId="{E0D7C780-4581-014C-AA25-891F7EC45DC6}" destId="{E72C578F-B2D3-9645-8CF2-CA1E9044043A}" srcOrd="0" destOrd="0" presId="urn:microsoft.com/office/officeart/2005/8/layout/hChevron3"/>
    <dgm:cxn modelId="{4125FBAC-00DB-0C46-A232-AD7532962FB9}" type="presParOf" srcId="{E0D7C780-4581-014C-AA25-891F7EC45DC6}" destId="{A9EB924B-9762-D94E-8498-5721EF80EEFD}" srcOrd="1" destOrd="0" presId="urn:microsoft.com/office/officeart/2005/8/layout/hChevron3"/>
    <dgm:cxn modelId="{DEA1C910-414A-8142-B477-9C0B72D422E9}" type="presParOf" srcId="{E0D7C780-4581-014C-AA25-891F7EC45DC6}" destId="{F122EA28-5B98-6C43-BD04-0D34CB9FBC70}" srcOrd="2" destOrd="0" presId="urn:microsoft.com/office/officeart/2005/8/layout/hChevron3"/>
    <dgm:cxn modelId="{B079EA7A-B041-BA40-A1B1-D1A59AE5850D}" type="presParOf" srcId="{E0D7C780-4581-014C-AA25-891F7EC45DC6}" destId="{656C10EA-CE90-3946-8CF4-C518D0762CDA}" srcOrd="3" destOrd="0" presId="urn:microsoft.com/office/officeart/2005/8/layout/hChevron3"/>
    <dgm:cxn modelId="{24A8E453-26B1-3B44-B747-7B9FD3275134}" type="presParOf" srcId="{E0D7C780-4581-014C-AA25-891F7EC45DC6}" destId="{C15A8479-2045-5241-B229-6B01C57F47C0}" srcOrd="4" destOrd="0" presId="urn:microsoft.com/office/officeart/2005/8/layout/hChevron3"/>
    <dgm:cxn modelId="{AB1C5733-6DCE-8E45-A0E7-6CD845C9761D}" type="presParOf" srcId="{E0D7C780-4581-014C-AA25-891F7EC45DC6}" destId="{C646BC60-96B7-4047-A768-176316373027}" srcOrd="5" destOrd="0" presId="urn:microsoft.com/office/officeart/2005/8/layout/hChevron3"/>
    <dgm:cxn modelId="{7975F589-8D96-8F45-9342-4E1E70C2221F}" type="presParOf" srcId="{E0D7C780-4581-014C-AA25-891F7EC45DC6}" destId="{B869BF7D-AF37-944F-99BC-57C5C8EFE06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1A19C1-E969-7D44-8205-8BEDDDB00048}" type="doc">
      <dgm:prSet loTypeId="urn:microsoft.com/office/officeart/2005/8/layout/StepDownProcess" loCatId="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EFC9C6B-2515-3543-92BC-52E6E9A254E8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  <a:latin typeface="Avenir Book" panose="02000503020000020003" pitchFamily="2" charset="0"/>
            </a:rPr>
            <a:t>150 ACGME accredited addiction fellowship programs </a:t>
          </a:r>
        </a:p>
      </dgm:t>
    </dgm:pt>
    <dgm:pt modelId="{4E88D159-1ECD-D446-85BE-96C7FB1D042E}" type="parTrans" cxnId="{FC723515-0F83-834B-B94F-6EECD5124F9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D0174C7-6742-C948-B6A4-CC4DE25BEE95}" type="sibTrans" cxnId="{FC723515-0F83-834B-B94F-6EECD5124F9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758CDE5-B96E-FB43-99F1-AD9DC884C3D6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Avenir Book" panose="02000503020000020003" pitchFamily="2" charset="0"/>
            </a:rPr>
            <a:t> 96 Addiction Medicine </a:t>
          </a:r>
        </a:p>
      </dgm:t>
    </dgm:pt>
    <dgm:pt modelId="{F25EE0FF-02E2-344B-A7DC-4D1D743EE49B}" type="parTrans" cxnId="{5CCD6139-93A7-FD49-AD12-820619BA071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622E273-1E76-1748-AFB9-D48F96A6C640}" type="sibTrans" cxnId="{5CCD6139-93A7-FD49-AD12-820619BA071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60BBF23-C010-6A49-863E-12B4007BC47A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Avenir Book" panose="02000503020000020003" pitchFamily="2" charset="0"/>
            </a:rPr>
            <a:t>80 affiliated addiction consult services identified</a:t>
          </a:r>
        </a:p>
      </dgm:t>
    </dgm:pt>
    <dgm:pt modelId="{54E1C729-B656-EB49-8003-291B45ED8FA4}" type="parTrans" cxnId="{BB7270FE-AB80-3645-93F5-318765E764E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5BC412E-8750-6241-A7A4-1F558F613160}" type="sibTrans" cxnId="{BB7270FE-AB80-3645-93F5-318765E764E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30FE54A-C11F-8047-8EC3-B4D0117950F3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Avenir Book" panose="02000503020000020003" pitchFamily="2" charset="0"/>
            </a:rPr>
            <a:t>Service directors emailed a unique </a:t>
          </a:r>
          <a:r>
            <a:rPr lang="en-US" dirty="0" err="1">
              <a:solidFill>
                <a:schemeClr val="tx1"/>
              </a:solidFill>
              <a:latin typeface="Avenir Book" panose="02000503020000020003" pitchFamily="2" charset="0"/>
            </a:rPr>
            <a:t>RedCap</a:t>
          </a:r>
          <a:r>
            <a:rPr lang="en-US" dirty="0">
              <a:solidFill>
                <a:schemeClr val="tx1"/>
              </a:solidFill>
              <a:latin typeface="Avenir Book" panose="02000503020000020003" pitchFamily="2" charset="0"/>
            </a:rPr>
            <a:t> link</a:t>
          </a:r>
        </a:p>
      </dgm:t>
    </dgm:pt>
    <dgm:pt modelId="{97F3AFDC-E662-EF45-BA2D-492E3842F812}" type="parTrans" cxnId="{57FB0679-5A7E-C641-8543-63EC1D05ABA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39A35AE-7A3A-CD4E-A6F4-CEE6E785D559}" type="sibTrans" cxnId="{57FB0679-5A7E-C641-8543-63EC1D05ABA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E005BA2-9D52-7B49-B99E-7D78C5A84E55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Avenir Book" panose="02000503020000020003" pitchFamily="2" charset="0"/>
            </a:rPr>
            <a:t>58 responses,  </a:t>
          </a:r>
        </a:p>
        <a:p>
          <a:r>
            <a:rPr lang="en-US" b="1" dirty="0">
              <a:solidFill>
                <a:schemeClr val="accent2">
                  <a:lumMod val="75000"/>
                </a:schemeClr>
              </a:solidFill>
              <a:latin typeface="Avenir Book" panose="02000503020000020003" pitchFamily="2" charset="0"/>
            </a:rPr>
            <a:t>72.5% response rate</a:t>
          </a:r>
        </a:p>
      </dgm:t>
    </dgm:pt>
    <dgm:pt modelId="{5CE073F1-A718-B94F-8912-83823D95D070}" type="parTrans" cxnId="{1C7F7525-05D4-9642-BBF6-AD87BB90D45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86B8447-C2A6-B34C-B32A-B0F4811FB18B}" type="sibTrans" cxnId="{1C7F7525-05D4-9642-BBF6-AD87BB90D45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C2A03D2-15CF-3E42-AB2D-EECF95188C1E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venir Book" panose="02000503020000020003" pitchFamily="2" charset="0"/>
            </a:rPr>
            <a:t>Respondents completed the online survey </a:t>
          </a:r>
        </a:p>
      </dgm:t>
    </dgm:pt>
    <dgm:pt modelId="{31C6C8CA-06C0-674F-9D62-7DB90614C309}" type="parTrans" cxnId="{61736C16-0037-5E45-8B61-4F575C12E42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10D4AFC-69FC-E244-80C9-BFB187AEF419}" type="sibTrans" cxnId="{61736C16-0037-5E45-8B61-4F575C12E42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06D8DDF-9018-2A48-A2DB-E268BC21198D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Avenir Book" panose="02000503020000020003" pitchFamily="2" charset="0"/>
            </a:rPr>
            <a:t> 54 Addiction Psychiatry</a:t>
          </a:r>
        </a:p>
      </dgm:t>
    </dgm:pt>
    <dgm:pt modelId="{7672327E-6F84-D749-B14B-1ED328530E54}" type="parTrans" cxnId="{F75BCC44-3413-3945-BFAB-DB1B1719425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DE72305-39C0-CD4D-AB59-FB573D68E2A1}" type="sibTrans" cxnId="{F75BCC44-3413-3945-BFAB-DB1B1719425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131DBF3-4517-4B41-B11D-6C64742B06D1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Avenir Book" panose="02000503020000020003" pitchFamily="2" charset="0"/>
            </a:rPr>
            <a:t> Fellowship directors emailed</a:t>
          </a:r>
        </a:p>
      </dgm:t>
    </dgm:pt>
    <dgm:pt modelId="{B6465AA9-3D6C-D04D-941A-63EC2D90EB8D}" type="parTrans" cxnId="{769407E0-C5BC-094E-A77F-3D46457A87F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704486C-E555-CB48-BFD3-7D43C04B9A03}" type="sibTrans" cxnId="{769407E0-C5BC-094E-A77F-3D46457A87F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13A1C97-A64F-D54B-941F-82EBA8974AA2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  <a:latin typeface="Avenir Book" panose="02000503020000020003" pitchFamily="2" charset="0"/>
            </a:rPr>
            <a:t>Data collected between Feb - April 2024</a:t>
          </a:r>
        </a:p>
      </dgm:t>
    </dgm:pt>
    <dgm:pt modelId="{66346CBE-9785-7640-B5B9-791E0D06759C}" type="parTrans" cxnId="{1E5CFEDD-5327-1349-A428-965C1431E98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F9E6F30-C559-8242-BB6D-68D93ED29277}" type="sibTrans" cxnId="{1E5CFEDD-5327-1349-A428-965C1431E98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046E329-0DEC-8843-A641-98FE9463FAB9}" type="pres">
      <dgm:prSet presAssocID="{9A1A19C1-E969-7D44-8205-8BEDDDB00048}" presName="rootnode" presStyleCnt="0">
        <dgm:presLayoutVars>
          <dgm:chMax/>
          <dgm:chPref/>
          <dgm:dir/>
          <dgm:animLvl val="lvl"/>
        </dgm:presLayoutVars>
      </dgm:prSet>
      <dgm:spPr/>
    </dgm:pt>
    <dgm:pt modelId="{5AA1EB6B-4F03-854E-9147-AD1F889F18E9}" type="pres">
      <dgm:prSet presAssocID="{7EFC9C6B-2515-3543-92BC-52E6E9A254E8}" presName="composite" presStyleCnt="0"/>
      <dgm:spPr/>
    </dgm:pt>
    <dgm:pt modelId="{4B391E50-E5CA-3249-A45E-477F220C64E2}" type="pres">
      <dgm:prSet presAssocID="{7EFC9C6B-2515-3543-92BC-52E6E9A254E8}" presName="bentUpArrow1" presStyleLbl="alignImgPlace1" presStyleIdx="0" presStyleCnt="2"/>
      <dgm:spPr/>
    </dgm:pt>
    <dgm:pt modelId="{90D4E97E-A72C-1640-A836-0B141B7A6304}" type="pres">
      <dgm:prSet presAssocID="{7EFC9C6B-2515-3543-92BC-52E6E9A254E8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0836919E-7EA5-7E43-AB25-DFA62953CB2C}" type="pres">
      <dgm:prSet presAssocID="{7EFC9C6B-2515-3543-92BC-52E6E9A254E8}" presName="ChildText" presStyleLbl="revTx" presStyleIdx="0" presStyleCnt="3" custScaleX="127016" custLinFactNeighborX="16691" custLinFactNeighborY="3328">
        <dgm:presLayoutVars>
          <dgm:chMax val="0"/>
          <dgm:chPref val="0"/>
          <dgm:bulletEnabled val="1"/>
        </dgm:presLayoutVars>
      </dgm:prSet>
      <dgm:spPr/>
    </dgm:pt>
    <dgm:pt modelId="{B63DED61-B737-434E-994E-754E3F4E5E9B}" type="pres">
      <dgm:prSet presAssocID="{DD0174C7-6742-C948-B6A4-CC4DE25BEE95}" presName="sibTrans" presStyleCnt="0"/>
      <dgm:spPr/>
    </dgm:pt>
    <dgm:pt modelId="{97F99608-D871-D74D-92C4-E670A0AC9884}" type="pres">
      <dgm:prSet presAssocID="{260BBF23-C010-6A49-863E-12B4007BC47A}" presName="composite" presStyleCnt="0"/>
      <dgm:spPr/>
    </dgm:pt>
    <dgm:pt modelId="{7F83E332-5401-154E-9E23-9D0CD44A744F}" type="pres">
      <dgm:prSet presAssocID="{260BBF23-C010-6A49-863E-12B4007BC47A}" presName="bentUpArrow1" presStyleLbl="alignImgPlace1" presStyleIdx="1" presStyleCnt="2"/>
      <dgm:spPr/>
    </dgm:pt>
    <dgm:pt modelId="{D5077EC6-EB7D-E445-81C7-F731D979E7E3}" type="pres">
      <dgm:prSet presAssocID="{260BBF23-C010-6A49-863E-12B4007BC47A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9186F602-261E-6644-A7D9-8B1B42F02C83}" type="pres">
      <dgm:prSet presAssocID="{260BBF23-C010-6A49-863E-12B4007BC47A}" presName="ChildText" presStyleLbl="revTx" presStyleIdx="1" presStyleCnt="3" custLinFactNeighborX="4963" custLinFactNeighborY="142">
        <dgm:presLayoutVars>
          <dgm:chMax val="0"/>
          <dgm:chPref val="0"/>
          <dgm:bulletEnabled val="1"/>
        </dgm:presLayoutVars>
      </dgm:prSet>
      <dgm:spPr/>
    </dgm:pt>
    <dgm:pt modelId="{37520297-E1D5-1148-9B65-A9D4D44E3BDF}" type="pres">
      <dgm:prSet presAssocID="{F5BC412E-8750-6241-A7A4-1F558F613160}" presName="sibTrans" presStyleCnt="0"/>
      <dgm:spPr/>
    </dgm:pt>
    <dgm:pt modelId="{E4B1F7F6-6891-DF48-8FDA-B30B6CB0FEB1}" type="pres">
      <dgm:prSet presAssocID="{3E005BA2-9D52-7B49-B99E-7D78C5A84E55}" presName="composite" presStyleCnt="0"/>
      <dgm:spPr/>
    </dgm:pt>
    <dgm:pt modelId="{D9F8D369-E184-7841-837C-C523579266FF}" type="pres">
      <dgm:prSet presAssocID="{3E005BA2-9D52-7B49-B99E-7D78C5A84E55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4212D503-4C5F-9648-AA4E-03F5F2019D1A}" type="pres">
      <dgm:prSet presAssocID="{3E005BA2-9D52-7B49-B99E-7D78C5A84E55}" presName="FinalChildText" presStyleLbl="revTx" presStyleIdx="2" presStyleCnt="3" custLinFactNeighborX="8118" custLinFactNeighborY="1962">
        <dgm:presLayoutVars>
          <dgm:chMax val="0"/>
          <dgm:chPref val="0"/>
          <dgm:bulletEnabled val="1"/>
        </dgm:presLayoutVars>
      </dgm:prSet>
      <dgm:spPr/>
    </dgm:pt>
  </dgm:ptLst>
  <dgm:cxnLst>
    <dgm:cxn modelId="{FC723515-0F83-834B-B94F-6EECD5124F94}" srcId="{9A1A19C1-E969-7D44-8205-8BEDDDB00048}" destId="{7EFC9C6B-2515-3543-92BC-52E6E9A254E8}" srcOrd="0" destOrd="0" parTransId="{4E88D159-1ECD-D446-85BE-96C7FB1D042E}" sibTransId="{DD0174C7-6742-C948-B6A4-CC4DE25BEE95}"/>
    <dgm:cxn modelId="{61736C16-0037-5E45-8B61-4F575C12E424}" srcId="{3E005BA2-9D52-7B49-B99E-7D78C5A84E55}" destId="{DC2A03D2-15CF-3E42-AB2D-EECF95188C1E}" srcOrd="0" destOrd="0" parTransId="{31C6C8CA-06C0-674F-9D62-7DB90614C309}" sibTransId="{910D4AFC-69FC-E244-80C9-BFB187AEF419}"/>
    <dgm:cxn modelId="{8E0B0722-23F2-5D4D-BC65-67E8B720A512}" type="presOf" srcId="{3E005BA2-9D52-7B49-B99E-7D78C5A84E55}" destId="{D9F8D369-E184-7841-837C-C523579266FF}" srcOrd="0" destOrd="0" presId="urn:microsoft.com/office/officeart/2005/8/layout/StepDownProcess"/>
    <dgm:cxn modelId="{21092522-4FEF-CF43-B4DF-2E9623DAB702}" type="presOf" srcId="{9A1A19C1-E969-7D44-8205-8BEDDDB00048}" destId="{3046E329-0DEC-8843-A641-98FE9463FAB9}" srcOrd="0" destOrd="0" presId="urn:microsoft.com/office/officeart/2005/8/layout/StepDownProcess"/>
    <dgm:cxn modelId="{1C7F7525-05D4-9642-BBF6-AD87BB90D45B}" srcId="{9A1A19C1-E969-7D44-8205-8BEDDDB00048}" destId="{3E005BA2-9D52-7B49-B99E-7D78C5A84E55}" srcOrd="2" destOrd="0" parTransId="{5CE073F1-A718-B94F-8912-83823D95D070}" sibTransId="{986B8447-C2A6-B34C-B32A-B0F4811FB18B}"/>
    <dgm:cxn modelId="{C9772634-551A-984A-AB99-09A28AF16242}" type="presOf" srcId="{DC2A03D2-15CF-3E42-AB2D-EECF95188C1E}" destId="{4212D503-4C5F-9648-AA4E-03F5F2019D1A}" srcOrd="0" destOrd="0" presId="urn:microsoft.com/office/officeart/2005/8/layout/StepDownProcess"/>
    <dgm:cxn modelId="{5CCD6139-93A7-FD49-AD12-820619BA0711}" srcId="{7EFC9C6B-2515-3543-92BC-52E6E9A254E8}" destId="{C758CDE5-B96E-FB43-99F1-AD9DC884C3D6}" srcOrd="0" destOrd="0" parTransId="{F25EE0FF-02E2-344B-A7DC-4D1D743EE49B}" sibTransId="{7622E273-1E76-1748-AFB9-D48F96A6C640}"/>
    <dgm:cxn modelId="{FE3F183C-5966-4B4D-ACDF-62DF02E66E86}" type="presOf" srcId="{7EFC9C6B-2515-3543-92BC-52E6E9A254E8}" destId="{90D4E97E-A72C-1640-A836-0B141B7A6304}" srcOrd="0" destOrd="0" presId="urn:microsoft.com/office/officeart/2005/8/layout/StepDownProcess"/>
    <dgm:cxn modelId="{F75BCC44-3413-3945-BFAB-DB1B17194255}" srcId="{7EFC9C6B-2515-3543-92BC-52E6E9A254E8}" destId="{406D8DDF-9018-2A48-A2DB-E268BC21198D}" srcOrd="1" destOrd="0" parTransId="{7672327E-6F84-D749-B14B-1ED328530E54}" sibTransId="{8DE72305-39C0-CD4D-AB59-FB573D68E2A1}"/>
    <dgm:cxn modelId="{57FB0679-5A7E-C641-8543-63EC1D05ABA7}" srcId="{260BBF23-C010-6A49-863E-12B4007BC47A}" destId="{A30FE54A-C11F-8047-8EC3-B4D0117950F3}" srcOrd="0" destOrd="0" parTransId="{97F3AFDC-E662-EF45-BA2D-492E3842F812}" sibTransId="{439A35AE-7A3A-CD4E-A6F4-CEE6E785D559}"/>
    <dgm:cxn modelId="{472E9B59-B2F0-9748-BF82-2FEA05648584}" type="presOf" srcId="{613A1C97-A64F-D54B-941F-82EBA8974AA2}" destId="{4212D503-4C5F-9648-AA4E-03F5F2019D1A}" srcOrd="0" destOrd="1" presId="urn:microsoft.com/office/officeart/2005/8/layout/StepDownProcess"/>
    <dgm:cxn modelId="{CEA63997-EF81-5E49-9D50-28A9B82AC872}" type="presOf" srcId="{0131DBF3-4517-4B41-B11D-6C64742B06D1}" destId="{0836919E-7EA5-7E43-AB25-DFA62953CB2C}" srcOrd="0" destOrd="2" presId="urn:microsoft.com/office/officeart/2005/8/layout/StepDownProcess"/>
    <dgm:cxn modelId="{E2C433B9-A96A-9B4C-A7DE-5E2948AA38F7}" type="presOf" srcId="{406D8DDF-9018-2A48-A2DB-E268BC21198D}" destId="{0836919E-7EA5-7E43-AB25-DFA62953CB2C}" srcOrd="0" destOrd="1" presId="urn:microsoft.com/office/officeart/2005/8/layout/StepDownProcess"/>
    <dgm:cxn modelId="{7E99EBCC-64E9-974F-BB79-401FA6602405}" type="presOf" srcId="{260BBF23-C010-6A49-863E-12B4007BC47A}" destId="{D5077EC6-EB7D-E445-81C7-F731D979E7E3}" srcOrd="0" destOrd="0" presId="urn:microsoft.com/office/officeart/2005/8/layout/StepDownProcess"/>
    <dgm:cxn modelId="{82A42ED1-E60A-A843-AEF7-576D656A2394}" type="presOf" srcId="{A30FE54A-C11F-8047-8EC3-B4D0117950F3}" destId="{9186F602-261E-6644-A7D9-8B1B42F02C83}" srcOrd="0" destOrd="0" presId="urn:microsoft.com/office/officeart/2005/8/layout/StepDownProcess"/>
    <dgm:cxn modelId="{1E5CFEDD-5327-1349-A428-965C1431E985}" srcId="{3E005BA2-9D52-7B49-B99E-7D78C5A84E55}" destId="{613A1C97-A64F-D54B-941F-82EBA8974AA2}" srcOrd="1" destOrd="0" parTransId="{66346CBE-9785-7640-B5B9-791E0D06759C}" sibTransId="{0F9E6F30-C559-8242-BB6D-68D93ED29277}"/>
    <dgm:cxn modelId="{769407E0-C5BC-094E-A77F-3D46457A87F0}" srcId="{7EFC9C6B-2515-3543-92BC-52E6E9A254E8}" destId="{0131DBF3-4517-4B41-B11D-6C64742B06D1}" srcOrd="2" destOrd="0" parTransId="{B6465AA9-3D6C-D04D-941A-63EC2D90EB8D}" sibTransId="{D704486C-E555-CB48-BFD3-7D43C04B9A03}"/>
    <dgm:cxn modelId="{11B086F4-613D-E944-A635-E0BA9144DC8B}" type="presOf" srcId="{C758CDE5-B96E-FB43-99F1-AD9DC884C3D6}" destId="{0836919E-7EA5-7E43-AB25-DFA62953CB2C}" srcOrd="0" destOrd="0" presId="urn:microsoft.com/office/officeart/2005/8/layout/StepDownProcess"/>
    <dgm:cxn modelId="{BB7270FE-AB80-3645-93F5-318765E764EC}" srcId="{9A1A19C1-E969-7D44-8205-8BEDDDB00048}" destId="{260BBF23-C010-6A49-863E-12B4007BC47A}" srcOrd="1" destOrd="0" parTransId="{54E1C729-B656-EB49-8003-291B45ED8FA4}" sibTransId="{F5BC412E-8750-6241-A7A4-1F558F613160}"/>
    <dgm:cxn modelId="{D2FFF62E-99C0-9349-990D-7036D1D59933}" type="presParOf" srcId="{3046E329-0DEC-8843-A641-98FE9463FAB9}" destId="{5AA1EB6B-4F03-854E-9147-AD1F889F18E9}" srcOrd="0" destOrd="0" presId="urn:microsoft.com/office/officeart/2005/8/layout/StepDownProcess"/>
    <dgm:cxn modelId="{85218D04-A1DB-D241-97DD-6DCDE592EF5F}" type="presParOf" srcId="{5AA1EB6B-4F03-854E-9147-AD1F889F18E9}" destId="{4B391E50-E5CA-3249-A45E-477F220C64E2}" srcOrd="0" destOrd="0" presId="urn:microsoft.com/office/officeart/2005/8/layout/StepDownProcess"/>
    <dgm:cxn modelId="{DAA2209C-5081-F843-B010-5C9060A152E9}" type="presParOf" srcId="{5AA1EB6B-4F03-854E-9147-AD1F889F18E9}" destId="{90D4E97E-A72C-1640-A836-0B141B7A6304}" srcOrd="1" destOrd="0" presId="urn:microsoft.com/office/officeart/2005/8/layout/StepDownProcess"/>
    <dgm:cxn modelId="{DA410D2D-CA8F-4549-AC76-C2BD07516CC6}" type="presParOf" srcId="{5AA1EB6B-4F03-854E-9147-AD1F889F18E9}" destId="{0836919E-7EA5-7E43-AB25-DFA62953CB2C}" srcOrd="2" destOrd="0" presId="urn:microsoft.com/office/officeart/2005/8/layout/StepDownProcess"/>
    <dgm:cxn modelId="{3A4C3404-D5C5-3E4A-A5BA-6258E058B54A}" type="presParOf" srcId="{3046E329-0DEC-8843-A641-98FE9463FAB9}" destId="{B63DED61-B737-434E-994E-754E3F4E5E9B}" srcOrd="1" destOrd="0" presId="urn:microsoft.com/office/officeart/2005/8/layout/StepDownProcess"/>
    <dgm:cxn modelId="{0E7E1317-4550-D245-9DD9-B798DC11F775}" type="presParOf" srcId="{3046E329-0DEC-8843-A641-98FE9463FAB9}" destId="{97F99608-D871-D74D-92C4-E670A0AC9884}" srcOrd="2" destOrd="0" presId="urn:microsoft.com/office/officeart/2005/8/layout/StepDownProcess"/>
    <dgm:cxn modelId="{424324CE-FDF9-BE4C-A9AD-3120CEA0A04B}" type="presParOf" srcId="{97F99608-D871-D74D-92C4-E670A0AC9884}" destId="{7F83E332-5401-154E-9E23-9D0CD44A744F}" srcOrd="0" destOrd="0" presId="urn:microsoft.com/office/officeart/2005/8/layout/StepDownProcess"/>
    <dgm:cxn modelId="{77011BC7-0951-044C-A182-7997DA65C0C6}" type="presParOf" srcId="{97F99608-D871-D74D-92C4-E670A0AC9884}" destId="{D5077EC6-EB7D-E445-81C7-F731D979E7E3}" srcOrd="1" destOrd="0" presId="urn:microsoft.com/office/officeart/2005/8/layout/StepDownProcess"/>
    <dgm:cxn modelId="{F6BDA16F-2591-A44B-913D-FDE68FE77161}" type="presParOf" srcId="{97F99608-D871-D74D-92C4-E670A0AC9884}" destId="{9186F602-261E-6644-A7D9-8B1B42F02C83}" srcOrd="2" destOrd="0" presId="urn:microsoft.com/office/officeart/2005/8/layout/StepDownProcess"/>
    <dgm:cxn modelId="{E6181760-30CF-DE4C-893C-600BEF6F68FD}" type="presParOf" srcId="{3046E329-0DEC-8843-A641-98FE9463FAB9}" destId="{37520297-E1D5-1148-9B65-A9D4D44E3BDF}" srcOrd="3" destOrd="0" presId="urn:microsoft.com/office/officeart/2005/8/layout/StepDownProcess"/>
    <dgm:cxn modelId="{6A0F1FF6-6470-F04D-A34A-D5171FDE89C8}" type="presParOf" srcId="{3046E329-0DEC-8843-A641-98FE9463FAB9}" destId="{E4B1F7F6-6891-DF48-8FDA-B30B6CB0FEB1}" srcOrd="4" destOrd="0" presId="urn:microsoft.com/office/officeart/2005/8/layout/StepDownProcess"/>
    <dgm:cxn modelId="{219ECD90-F9F6-2E4D-ABDE-32939CF6BC21}" type="presParOf" srcId="{E4B1F7F6-6891-DF48-8FDA-B30B6CB0FEB1}" destId="{D9F8D369-E184-7841-837C-C523579266FF}" srcOrd="0" destOrd="0" presId="urn:microsoft.com/office/officeart/2005/8/layout/StepDownProcess"/>
    <dgm:cxn modelId="{0E99CCE4-821D-4C40-AE2A-BE0003BD85AE}" type="presParOf" srcId="{E4B1F7F6-6891-DF48-8FDA-B30B6CB0FEB1}" destId="{4212D503-4C5F-9648-AA4E-03F5F2019D1A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2C578F-B2D3-9645-8CF2-CA1E9044043A}">
      <dsp:nvSpPr>
        <dsp:cNvPr id="0" name=""/>
        <dsp:cNvSpPr/>
      </dsp:nvSpPr>
      <dsp:spPr>
        <a:xfrm>
          <a:off x="2634" y="574835"/>
          <a:ext cx="2643038" cy="1485578"/>
        </a:xfrm>
        <a:prstGeom prst="homePlat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venir Book" panose="02000503020000020003" pitchFamily="2" charset="0"/>
            </a:rPr>
            <a:t>Drafted based on prior survey, literature review, expert opinion of research team</a:t>
          </a:r>
        </a:p>
      </dsp:txBody>
      <dsp:txXfrm>
        <a:off x="2634" y="574835"/>
        <a:ext cx="2271644" cy="1485578"/>
      </dsp:txXfrm>
    </dsp:sp>
    <dsp:sp modelId="{F122EA28-5B98-6C43-BD04-0D34CB9FBC70}">
      <dsp:nvSpPr>
        <dsp:cNvPr id="0" name=""/>
        <dsp:cNvSpPr/>
      </dsp:nvSpPr>
      <dsp:spPr>
        <a:xfrm>
          <a:off x="2117065" y="574835"/>
          <a:ext cx="2643038" cy="1485578"/>
        </a:xfrm>
        <a:prstGeom prst="chevron">
          <a:avLst/>
        </a:prstGeom>
        <a:solidFill>
          <a:schemeClr val="accent1">
            <a:shade val="80000"/>
            <a:hueOff val="120284"/>
            <a:satOff val="-481"/>
            <a:lumOff val="86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venir Book" panose="02000503020000020003" pitchFamily="2" charset="0"/>
            </a:rPr>
            <a:t>Pilot testing and feedback with addiction clinicians</a:t>
          </a:r>
        </a:p>
      </dsp:txBody>
      <dsp:txXfrm>
        <a:off x="2859854" y="574835"/>
        <a:ext cx="1157460" cy="1485578"/>
      </dsp:txXfrm>
    </dsp:sp>
    <dsp:sp modelId="{C15A8479-2045-5241-B229-6B01C57F47C0}">
      <dsp:nvSpPr>
        <dsp:cNvPr id="0" name=""/>
        <dsp:cNvSpPr/>
      </dsp:nvSpPr>
      <dsp:spPr>
        <a:xfrm>
          <a:off x="4231496" y="574835"/>
          <a:ext cx="2643038" cy="1485578"/>
        </a:xfrm>
        <a:prstGeom prst="chevron">
          <a:avLst/>
        </a:prstGeom>
        <a:solidFill>
          <a:schemeClr val="accent1">
            <a:shade val="80000"/>
            <a:hueOff val="240567"/>
            <a:satOff val="-962"/>
            <a:lumOff val="17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venir Book" panose="02000503020000020003" pitchFamily="2" charset="0"/>
            </a:rPr>
            <a:t>Cognitive interviews with 6 addiction specialists</a:t>
          </a:r>
        </a:p>
      </dsp:txBody>
      <dsp:txXfrm>
        <a:off x="4974285" y="574835"/>
        <a:ext cx="1157460" cy="1485578"/>
      </dsp:txXfrm>
    </dsp:sp>
    <dsp:sp modelId="{B869BF7D-AF37-944F-99BC-57C5C8EFE065}">
      <dsp:nvSpPr>
        <dsp:cNvPr id="0" name=""/>
        <dsp:cNvSpPr/>
      </dsp:nvSpPr>
      <dsp:spPr>
        <a:xfrm>
          <a:off x="6345927" y="574835"/>
          <a:ext cx="2643038" cy="1485578"/>
        </a:xfrm>
        <a:prstGeom prst="chevron">
          <a:avLst/>
        </a:prstGeom>
        <a:solidFill>
          <a:schemeClr val="accent1">
            <a:shade val="80000"/>
            <a:hueOff val="360851"/>
            <a:satOff val="-1443"/>
            <a:lumOff val="25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venir Book" panose="02000503020000020003" pitchFamily="2" charset="0"/>
            </a:rPr>
            <a:t>Final review with institutional addiction research group</a:t>
          </a:r>
        </a:p>
      </dsp:txBody>
      <dsp:txXfrm>
        <a:off x="7088716" y="574835"/>
        <a:ext cx="1157460" cy="1485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391E50-E5CA-3249-A45E-477F220C64E2}">
      <dsp:nvSpPr>
        <dsp:cNvPr id="0" name=""/>
        <dsp:cNvSpPr/>
      </dsp:nvSpPr>
      <dsp:spPr>
        <a:xfrm rot="5400000">
          <a:off x="763294" y="1402587"/>
          <a:ext cx="1240467" cy="14122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D4E97E-A72C-1640-A836-0B141B7A6304}">
      <dsp:nvSpPr>
        <dsp:cNvPr id="0" name=""/>
        <dsp:cNvSpPr/>
      </dsp:nvSpPr>
      <dsp:spPr>
        <a:xfrm>
          <a:off x="434646" y="27504"/>
          <a:ext cx="2088217" cy="146168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latin typeface="Avenir Book" panose="02000503020000020003" pitchFamily="2" charset="0"/>
            </a:rPr>
            <a:t>150 ACGME accredited addiction fellowship programs </a:t>
          </a:r>
        </a:p>
      </dsp:txBody>
      <dsp:txXfrm>
        <a:off x="506012" y="98870"/>
        <a:ext cx="1945485" cy="1318952"/>
      </dsp:txXfrm>
    </dsp:sp>
    <dsp:sp modelId="{0836919E-7EA5-7E43-AB25-DFA62953CB2C}">
      <dsp:nvSpPr>
        <dsp:cNvPr id="0" name=""/>
        <dsp:cNvSpPr/>
      </dsp:nvSpPr>
      <dsp:spPr>
        <a:xfrm>
          <a:off x="2571205" y="206225"/>
          <a:ext cx="1929081" cy="1181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chemeClr val="tx1"/>
              </a:solidFill>
              <a:latin typeface="Avenir Book" panose="02000503020000020003" pitchFamily="2" charset="0"/>
            </a:rPr>
            <a:t> 96 Addiction Medicine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chemeClr val="tx1"/>
              </a:solidFill>
              <a:latin typeface="Avenir Book" panose="02000503020000020003" pitchFamily="2" charset="0"/>
            </a:rPr>
            <a:t> 54 Addiction Psychiatry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chemeClr val="tx1"/>
              </a:solidFill>
              <a:latin typeface="Avenir Book" panose="02000503020000020003" pitchFamily="2" charset="0"/>
            </a:rPr>
            <a:t> Fellowship directors emailed</a:t>
          </a:r>
        </a:p>
      </dsp:txBody>
      <dsp:txXfrm>
        <a:off x="2571205" y="206225"/>
        <a:ext cx="1929081" cy="1181397"/>
      </dsp:txXfrm>
    </dsp:sp>
    <dsp:sp modelId="{7F83E332-5401-154E-9E23-9D0CD44A744F}">
      <dsp:nvSpPr>
        <dsp:cNvPr id="0" name=""/>
        <dsp:cNvSpPr/>
      </dsp:nvSpPr>
      <dsp:spPr>
        <a:xfrm rot="5400000">
          <a:off x="2593123" y="3044541"/>
          <a:ext cx="1240467" cy="14122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77EC6-EB7D-E445-81C7-F731D979E7E3}">
      <dsp:nvSpPr>
        <dsp:cNvPr id="0" name=""/>
        <dsp:cNvSpPr/>
      </dsp:nvSpPr>
      <dsp:spPr>
        <a:xfrm>
          <a:off x="2264474" y="1669457"/>
          <a:ext cx="2088217" cy="146168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Avenir Book" panose="02000503020000020003" pitchFamily="2" charset="0"/>
            </a:rPr>
            <a:t>80 affiliated addiction consult services identified</a:t>
          </a:r>
        </a:p>
      </dsp:txBody>
      <dsp:txXfrm>
        <a:off x="2335840" y="1740823"/>
        <a:ext cx="1945485" cy="1318952"/>
      </dsp:txXfrm>
    </dsp:sp>
    <dsp:sp modelId="{9186F602-261E-6644-A7D9-8B1B42F02C83}">
      <dsp:nvSpPr>
        <dsp:cNvPr id="0" name=""/>
        <dsp:cNvSpPr/>
      </dsp:nvSpPr>
      <dsp:spPr>
        <a:xfrm>
          <a:off x="4428068" y="1810540"/>
          <a:ext cx="1518770" cy="1181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chemeClr val="tx1"/>
              </a:solidFill>
              <a:latin typeface="Avenir Book" panose="02000503020000020003" pitchFamily="2" charset="0"/>
            </a:rPr>
            <a:t>Service directors emailed a unique </a:t>
          </a:r>
          <a:r>
            <a:rPr lang="en-US" sz="1400" kern="1200" dirty="0" err="1">
              <a:solidFill>
                <a:schemeClr val="tx1"/>
              </a:solidFill>
              <a:latin typeface="Avenir Book" panose="02000503020000020003" pitchFamily="2" charset="0"/>
            </a:rPr>
            <a:t>RedCap</a:t>
          </a:r>
          <a:r>
            <a:rPr lang="en-US" sz="1400" kern="1200" dirty="0">
              <a:solidFill>
                <a:schemeClr val="tx1"/>
              </a:solidFill>
              <a:latin typeface="Avenir Book" panose="02000503020000020003" pitchFamily="2" charset="0"/>
            </a:rPr>
            <a:t> link</a:t>
          </a:r>
        </a:p>
      </dsp:txBody>
      <dsp:txXfrm>
        <a:off x="4428068" y="1810540"/>
        <a:ext cx="1518770" cy="1181397"/>
      </dsp:txXfrm>
    </dsp:sp>
    <dsp:sp modelId="{D9F8D369-E184-7841-837C-C523579266FF}">
      <dsp:nvSpPr>
        <dsp:cNvPr id="0" name=""/>
        <dsp:cNvSpPr/>
      </dsp:nvSpPr>
      <dsp:spPr>
        <a:xfrm>
          <a:off x="4094303" y="3311411"/>
          <a:ext cx="2088217" cy="1461684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Avenir Book" panose="02000503020000020003" pitchFamily="2" charset="0"/>
            </a:rPr>
            <a:t>58 responses, 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accent2">
                  <a:lumMod val="75000"/>
                </a:schemeClr>
              </a:solidFill>
              <a:latin typeface="Avenir Book" panose="02000503020000020003" pitchFamily="2" charset="0"/>
            </a:rPr>
            <a:t>72.5% response rate</a:t>
          </a:r>
        </a:p>
      </dsp:txBody>
      <dsp:txXfrm>
        <a:off x="4165669" y="3382777"/>
        <a:ext cx="1945485" cy="1318952"/>
      </dsp:txXfrm>
    </dsp:sp>
    <dsp:sp modelId="{4212D503-4C5F-9648-AA4E-03F5F2019D1A}">
      <dsp:nvSpPr>
        <dsp:cNvPr id="0" name=""/>
        <dsp:cNvSpPr/>
      </dsp:nvSpPr>
      <dsp:spPr>
        <a:xfrm>
          <a:off x="6305814" y="3473995"/>
          <a:ext cx="1518770" cy="1181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1"/>
              </a:solidFill>
              <a:latin typeface="Avenir Book" panose="02000503020000020003" pitchFamily="2" charset="0"/>
            </a:rPr>
            <a:t>Respondents completed the online survey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1"/>
              </a:solidFill>
              <a:latin typeface="Avenir Book" panose="02000503020000020003" pitchFamily="2" charset="0"/>
            </a:rPr>
            <a:t>Data collected between Feb - April 2024</a:t>
          </a:r>
        </a:p>
      </dsp:txBody>
      <dsp:txXfrm>
        <a:off x="6305814" y="3473995"/>
        <a:ext cx="1518770" cy="11813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F78A5-3ECC-410B-9C52-A57AA21C435F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43B9B-87D0-4380-A962-F69BD125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16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0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7913B-DC3E-14C4-AFBC-502DCE982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D30ACC-B688-CA47-53D8-7DD58C95F5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02561B-EAC2-0341-CDB5-EC2CBE7DF7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400" dirty="0">
                <a:latin typeface="Avenir Book" panose="02000503020000020003" pitchFamily="2" charset="0"/>
              </a:rPr>
              <a:t>Initiating means may offer to a patient not already taking it</a:t>
            </a:r>
          </a:p>
          <a:p>
            <a:pPr lvl="1"/>
            <a:r>
              <a:rPr lang="en-US" sz="1400" dirty="0">
                <a:latin typeface="Avenir Book" panose="02000503020000020003" pitchFamily="2" charset="0"/>
              </a:rPr>
              <a:t>- all consult services (58/58) offered buprenorphine initiation including 36% (21/58) that offered long acting injectable buprenorphine prior to discharge</a:t>
            </a:r>
          </a:p>
          <a:p>
            <a:pPr lvl="1"/>
            <a:r>
              <a:rPr lang="en-US" sz="1400" dirty="0">
                <a:latin typeface="Avenir Book" panose="02000503020000020003" pitchFamily="2" charset="0"/>
              </a:rPr>
              <a:t>- </a:t>
            </a:r>
            <a:r>
              <a:rPr lang="en-US" sz="1200" dirty="0">
                <a:latin typeface="Avenir Book" panose="02000503020000020003" pitchFamily="2" charset="0"/>
              </a:rPr>
              <a:t>Of those that offered naltrexone, 19% (11/58) offered the long acting injectable formulation of naltrexone prior to discharge</a:t>
            </a:r>
            <a:r>
              <a:rPr lang="en-US" dirty="0">
                <a:latin typeface="Avenir Book" panose="02000503020000020003" pitchFamily="2" charset="0"/>
              </a:rPr>
              <a:t>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4D4879-608F-9530-8975-B1C46486B2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22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marR="0" lvl="0" indent="4572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tx1"/>
                </a:solidFill>
                <a:latin typeface="Avenir Book" panose="02000503020000020003" pitchFamily="2" charset="0"/>
              </a:rPr>
              <a:t>63% (25/40) reported ever experiencing toxicity with rapid initiation. Of those, most (17/25) reported only rarely  needing to pause up titration. </a:t>
            </a:r>
            <a:endParaRPr lang="en-US" sz="3200" dirty="0">
              <a:latin typeface="Avenir Book" panose="02000503020000020003" pitchFamily="2" charset="0"/>
            </a:endParaRPr>
          </a:p>
          <a:p>
            <a:pPr marL="0" marR="0" indent="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Details on toxicity:</a:t>
            </a:r>
          </a:p>
          <a:p>
            <a:pPr marL="0" marR="0" indent="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toxicity = sedation or respiratory depression </a:t>
            </a:r>
          </a:p>
          <a:p>
            <a:pPr marL="0" marR="0" indent="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-Of those who experienced toxicity –</a:t>
            </a:r>
          </a:p>
          <a:p>
            <a:pPr marL="0" marR="0" indent="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- 8 occasionally needed to pause up titration, 17 rarely needed to pause up titration (15 	never had to pause)</a:t>
            </a:r>
          </a:p>
          <a:p>
            <a:pPr marL="0" marR="0" indent="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- 9 rarely needed to use naloxone (31 never had to use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nalaxone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70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  <a:latin typeface="Helvetica" pitchFamily="2" charset="0"/>
              </a:rPr>
              <a:t>“What is the maximum daily dose of methadone (mg) in your typical rapid methadone </a:t>
            </a:r>
            <a:r>
              <a:rPr lang="en-US" dirty="0" err="1">
                <a:effectLst/>
                <a:latin typeface="Helvetica" pitchFamily="2" charset="0"/>
              </a:rPr>
              <a:t>uptitration</a:t>
            </a:r>
            <a:r>
              <a:rPr lang="en-US" dirty="0">
                <a:effectLst/>
                <a:latin typeface="Helvetica" pitchFamily="2" charset="0"/>
              </a:rPr>
              <a:t>.</a:t>
            </a:r>
          </a:p>
          <a:p>
            <a:r>
              <a:rPr lang="en-US" dirty="0">
                <a:effectLst/>
                <a:latin typeface="Helvetica" pitchFamily="2" charset="0"/>
              </a:rPr>
              <a:t>Including all standing doses and available PRN doses.”</a:t>
            </a:r>
          </a:p>
          <a:p>
            <a:endParaRPr lang="en-US" dirty="0"/>
          </a:p>
          <a:p>
            <a:r>
              <a:rPr lang="en-US" dirty="0"/>
              <a:t>No significant in doses based on US census region</a:t>
            </a:r>
          </a:p>
          <a:p>
            <a:endParaRPr lang="en-US" dirty="0"/>
          </a:p>
          <a:p>
            <a:r>
              <a:rPr lang="en-US" dirty="0"/>
              <a:t>Toxicity was uncommon during rapid methadone initiation and when it occurred, it most often</a:t>
            </a:r>
          </a:p>
          <a:p>
            <a:r>
              <a:rPr lang="en-US" dirty="0"/>
              <a:t>only required pausing of </a:t>
            </a:r>
            <a:r>
              <a:rPr lang="en-US" dirty="0" err="1"/>
              <a:t>uptitration</a:t>
            </a:r>
            <a:r>
              <a:rPr lang="en-US" dirty="0"/>
              <a:t> of dose. Of the 25/40 consult services that ever reported</a:t>
            </a:r>
          </a:p>
          <a:p>
            <a:r>
              <a:rPr lang="en-US" dirty="0"/>
              <a:t>opioid toxicity during the rapid initiation process, 8 occasionally needed to pause </a:t>
            </a:r>
            <a:r>
              <a:rPr lang="en-US" dirty="0" err="1"/>
              <a:t>uptitration</a:t>
            </a:r>
            <a:r>
              <a:rPr lang="en-US" dirty="0"/>
              <a:t>, 17</a:t>
            </a:r>
          </a:p>
          <a:p>
            <a:r>
              <a:rPr lang="en-US" dirty="0"/>
              <a:t>rarely needed to pause </a:t>
            </a:r>
            <a:r>
              <a:rPr lang="en-US" dirty="0" err="1"/>
              <a:t>uptitration</a:t>
            </a:r>
            <a:r>
              <a:rPr lang="en-US" dirty="0"/>
              <a:t>, and 9 rarely needed to use naloxone.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30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 attention to full agonist opioid medications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961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226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 – we are funded now to conduct Delphi process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  <a:latin typeface="Avenir Book" panose="02000503020000020003" pitchFamily="2" charset="0"/>
              </a:rPr>
              <a:t>Given wide variety of practices, limited research base, and rapid changes in drug supply, expert clinician consensus and research partnered with people who use drugs may improve patient outcomes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26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03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chose hospital based academic consult services because:</a:t>
            </a:r>
          </a:p>
          <a:p>
            <a:pPr marL="228600" indent="-228600">
              <a:buAutoNum type="arabicParenR"/>
            </a:pPr>
            <a:r>
              <a:rPr lang="en-US" dirty="0"/>
              <a:t>likely to be on the forefront of innovation (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ability to more closely monitor patients and adequately address symptoms and potential complications in inpatient, academic setting</a:t>
            </a:r>
            <a:r>
              <a:rPr lang="en-US" dirty="0">
                <a:effectLst/>
              </a:rPr>
              <a:t>)</a:t>
            </a:r>
          </a:p>
          <a:p>
            <a:pPr marL="228600" indent="-228600">
              <a:buAutoNum type="arabicParenR"/>
            </a:pPr>
            <a:r>
              <a:rPr lang="en-US" dirty="0">
                <a:effectLst/>
              </a:rPr>
              <a:t>Represent a discrete, geographically diverse study population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8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 on survey development:</a:t>
            </a:r>
          </a:p>
          <a:p>
            <a:r>
              <a:rPr lang="en-US" dirty="0"/>
              <a:t>- prior survey was on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practice variation in low dose buprenorphine initiation</a:t>
            </a:r>
            <a:r>
              <a:rPr lang="en-US" dirty="0">
                <a:effectLst/>
              </a:rPr>
              <a:t>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Hardy M, Grable S,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Otley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R, Pershing M. Survey of Buprenorphine Low-dose Regimens Used by Healthcare Institutions.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 Addict Med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Sep-Oct 01 2023;17(5):521-5270)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Cognitive interviews were with 3 AP and 3 AM clinicians. Elicited their understanding of questions and thought process in one-on-one zoom interviews to ensure consistency and iteratively refined after each interview. 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2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Rapid = any initiation regimen more rapid than standard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  <a:latin typeface="Avenir Book" panose="02000503020000020003" pitchFamily="2" charset="0"/>
              </a:rPr>
              <a:t>Standard methadone initiation defined based on 2021 SAMHSA  guidance as </a:t>
            </a:r>
            <a:r>
              <a:rPr lang="en-US" sz="1200" b="1" dirty="0">
                <a:solidFill>
                  <a:schemeClr val="tx1"/>
                </a:solidFill>
                <a:latin typeface="Avenir Book" panose="02000503020000020003" pitchFamily="2" charset="0"/>
              </a:rPr>
              <a:t>40mg maximum on day one </a:t>
            </a:r>
            <a:r>
              <a:rPr lang="en-US" sz="1200" dirty="0">
                <a:solidFill>
                  <a:schemeClr val="tx1"/>
                </a:solidFill>
                <a:latin typeface="Avenir Book" panose="02000503020000020003" pitchFamily="2" charset="0"/>
              </a:rPr>
              <a:t>with </a:t>
            </a:r>
            <a:r>
              <a:rPr lang="en-US" sz="1200" b="1" dirty="0">
                <a:solidFill>
                  <a:schemeClr val="tx1"/>
                </a:solidFill>
                <a:latin typeface="Avenir Book" panose="02000503020000020003" pitchFamily="2" charset="0"/>
              </a:rPr>
              <a:t>up-titration by 5-10mg every three days.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68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Bupe</a:t>
            </a:r>
            <a:r>
              <a:rPr lang="en-US" dirty="0"/>
              <a:t> rescue method based on case reports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20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83 directors from 80 services associated with 77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4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venir Book" panose="02000503020000020003" pitchFamily="2" charset="0"/>
              </a:rPr>
              <a:t>86% board certified in addiction medicine, 9% addiction psychiatry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venir Book" panose="02000503020000020003" pitchFamily="2" charset="0"/>
              </a:rPr>
              <a:t>OTP = opioid treatment program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93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72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76200"/>
            <a:ext cx="9144000" cy="708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011863"/>
            <a:ext cx="9144000" cy="998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5748338"/>
            <a:ext cx="9144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0" y="228600"/>
            <a:ext cx="9144000" cy="566420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2" descr="YSM_Shield_CMY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3900" y="6143625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Placeholder 14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229600" cy="1541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baseline="0" dirty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</a:lstStyle>
          <a:p>
            <a:r>
              <a:rPr lang="en-US" dirty="0"/>
              <a:t>Click to edit Presentation Title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14600"/>
            <a:ext cx="8229600" cy="9144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lang="en-US" sz="2000" kern="1200" noProof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</a:defRPr>
            </a:lvl1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kern="1200" noProof="0" dirty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rPr>
              <a:t>Click to add presentation subtitle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3657600"/>
            <a:ext cx="8229600" cy="762000"/>
          </a:xfrm>
        </p:spPr>
        <p:txBody>
          <a:bodyPr/>
          <a:lstStyle>
            <a:lvl1pPr>
              <a:buNone/>
              <a:defRPr lang="en-US" sz="1800" i="1" kern="1200" baseline="0" dirty="0" smtClean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</a:lstStyle>
          <a:p>
            <a:pPr marL="34290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presenter’s name and presentation’s date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12B06B-CA84-8746-8D82-C7F8B4F7D7C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90920"/>
            <a:ext cx="2057400" cy="788215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610E80-16D5-084C-86C7-8F1EC5F5D9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592650"/>
            <a:ext cx="2380628" cy="22589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960438"/>
            <a:ext cx="9144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-7938"/>
            <a:ext cx="9144000" cy="116363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MS PGothic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8163" y="152400"/>
            <a:ext cx="8135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Slide title goes here even if it goes longer than a line</a:t>
            </a:r>
            <a:endParaRPr lang="ko-KR" altLang="en-US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3" y="1447800"/>
            <a:ext cx="8123237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altLang="ko-KR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704138" y="6584950"/>
            <a:ext cx="12954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ko-KR" sz="800" b="1" dirty="0">
                <a:solidFill>
                  <a:schemeClr val="tx2"/>
                </a:solidFill>
                <a:latin typeface="Georgia" pitchFamily="18" charset="0"/>
                <a:ea typeface="Gulim" pitchFamily="34" charset="-127"/>
              </a:rPr>
              <a:t>S L I D E  </a:t>
            </a:r>
            <a:fld id="{B6E65EB1-8770-4D6F-9BAC-B5A9D136F4D3}" type="slidenum">
              <a:rPr lang="en-US" altLang="ko-KR" sz="800" b="1">
                <a:solidFill>
                  <a:schemeClr val="tx2"/>
                </a:solidFill>
                <a:latin typeface="Georgia" pitchFamily="18" charset="0"/>
                <a:ea typeface="Gulim" pitchFamily="34" charset="-127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ko-KR" sz="800" b="1" dirty="0">
              <a:solidFill>
                <a:schemeClr val="tx2"/>
              </a:solidFill>
              <a:latin typeface="Georgia" pitchFamily="18" charset="0"/>
              <a:ea typeface="Gulim" pitchFamily="34" charset="-127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6451600"/>
            <a:ext cx="9144000" cy="5873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MS PGothic" pitchFamily="34" charset="-128"/>
            </a:endParaRPr>
          </a:p>
        </p:txBody>
      </p:sp>
      <p:pic>
        <p:nvPicPr>
          <p:cNvPr id="1032" name="Picture 9" descr="YSM_Black_80%.eps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8163" y="6591300"/>
            <a:ext cx="2154237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1pPr>
      <a:lvl2pPr marL="7429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lana.straus@yale.edu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hawn.cohen@yale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04800" y="4084956"/>
            <a:ext cx="8602288" cy="1600200"/>
          </a:xfrm>
        </p:spPr>
        <p:txBody>
          <a:bodyPr/>
          <a:lstStyle/>
          <a:p>
            <a:r>
              <a:rPr lang="en-US" sz="1400" b="1" i="0" dirty="0">
                <a:latin typeface="Avenir Book" panose="02000503020000020003" pitchFamily="2" charset="0"/>
              </a:rPr>
              <a:t>Elana Straus</a:t>
            </a:r>
          </a:p>
          <a:p>
            <a:r>
              <a:rPr lang="en-US" sz="1400" i="0" dirty="0">
                <a:latin typeface="Avenir Book" panose="02000503020000020003" pitchFamily="2" charset="0"/>
              </a:rPr>
              <a:t>3</a:t>
            </a:r>
            <a:r>
              <a:rPr lang="en-US" sz="1400" i="0" baseline="30000" dirty="0">
                <a:latin typeface="Avenir Book" panose="02000503020000020003" pitchFamily="2" charset="0"/>
              </a:rPr>
              <a:t>rd</a:t>
            </a:r>
            <a:r>
              <a:rPr lang="en-US" sz="1400" i="0" dirty="0">
                <a:latin typeface="Avenir Book" panose="02000503020000020003" pitchFamily="2" charset="0"/>
              </a:rPr>
              <a:t> year Medical Student</a:t>
            </a:r>
          </a:p>
          <a:p>
            <a:r>
              <a:rPr lang="en-US" sz="1400" i="0" dirty="0">
                <a:latin typeface="Avenir Book" panose="02000503020000020003" pitchFamily="2" charset="0"/>
              </a:rPr>
              <a:t>Yale School of Medicine</a:t>
            </a:r>
          </a:p>
          <a:p>
            <a:endParaRPr lang="en-US" sz="1400" i="0" dirty="0">
              <a:latin typeface="Avenir Book" panose="02000503020000020003" pitchFamily="2" charset="0"/>
            </a:endParaRPr>
          </a:p>
          <a:p>
            <a:pPr marL="14288" indent="-14288"/>
            <a:r>
              <a:rPr lang="en-US" sz="1400" i="0" dirty="0">
                <a:latin typeface="Avenir Book" panose="02000503020000020003" pitchFamily="2" charset="0"/>
              </a:rPr>
              <a:t>Coauthors: Shawn Cohen MD, David A. </a:t>
            </a:r>
            <a:r>
              <a:rPr lang="en-US" sz="1400" i="0" dirty="0" err="1">
                <a:latin typeface="Avenir Book" panose="02000503020000020003" pitchFamily="2" charset="0"/>
              </a:rPr>
              <a:t>Fiellin</a:t>
            </a:r>
            <a:r>
              <a:rPr lang="en-US" sz="1400" i="0" dirty="0">
                <a:latin typeface="Avenir Book" panose="02000503020000020003" pitchFamily="2" charset="0"/>
              </a:rPr>
              <a:t> MD,  Jamie L. Pomeranz PhD, </a:t>
            </a:r>
            <a:r>
              <a:rPr lang="en-US" sz="1400" i="0" dirty="0" err="1">
                <a:latin typeface="Avenir Book" panose="02000503020000020003" pitchFamily="2" charset="0"/>
              </a:rPr>
              <a:t>Joji</a:t>
            </a:r>
            <a:r>
              <a:rPr lang="en-US" sz="1400" i="0" dirty="0">
                <a:latin typeface="Avenir Book" panose="02000503020000020003" pitchFamily="2" charset="0"/>
              </a:rPr>
              <a:t> Suzuki MD, Jeanette M. </a:t>
            </a:r>
            <a:r>
              <a:rPr lang="en-US" sz="1400" i="0" dirty="0" err="1">
                <a:latin typeface="Avenir Book" panose="02000503020000020003" pitchFamily="2" charset="0"/>
              </a:rPr>
              <a:t>Tetrault</a:t>
            </a:r>
            <a:r>
              <a:rPr lang="en-US" sz="1400" i="0" dirty="0">
                <a:latin typeface="Avenir Book" panose="02000503020000020003" pitchFamily="2" charset="0"/>
              </a:rPr>
              <a:t> MD, Melissa B. Weimer DO MCR, E. Jennifer Edelman MD MHS, Paul </a:t>
            </a:r>
            <a:r>
              <a:rPr lang="en-US" sz="1400" i="0" dirty="0" err="1">
                <a:latin typeface="Avenir Book" panose="02000503020000020003" pitchFamily="2" charset="0"/>
              </a:rPr>
              <a:t>Joudrey</a:t>
            </a:r>
            <a:r>
              <a:rPr lang="en-US" sz="1400" i="0" dirty="0">
                <a:latin typeface="Avenir Book" panose="02000503020000020003" pitchFamily="2" charset="0"/>
              </a:rPr>
              <a:t> MD, MPH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C83A71C-B816-1024-D059-267F09D7B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996" y="1591789"/>
            <a:ext cx="8602288" cy="16002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venir Book" panose="02000503020000020003" pitchFamily="2" charset="0"/>
              </a:rPr>
              <a:t>Opioid Agonist Treatment Initiation Practices by Hospital-based Addiction Consult Services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3966D905-A220-324D-8E19-54B3A26714F1}"/>
              </a:ext>
            </a:extLst>
          </p:cNvPr>
          <p:cNvSpPr txBox="1">
            <a:spLocks/>
          </p:cNvSpPr>
          <p:nvPr/>
        </p:nvSpPr>
        <p:spPr bwMode="auto">
          <a:xfrm>
            <a:off x="304800" y="3178134"/>
            <a:ext cx="4495800" cy="712396"/>
          </a:xfrm>
          <a:prstGeom prst="rect">
            <a:avLst/>
          </a:prstGeom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lang="en-US" sz="4400" kern="1200" baseline="0" dirty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Georgia" pitchFamily="-111" charset="0"/>
                <a:ea typeface="Gulim" pitchFamily="34" charset="-127"/>
                <a:cs typeface="Gulim" pitchFamily="34" charset="-127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Georgia" pitchFamily="-111" charset="0"/>
                <a:ea typeface="Gulim" pitchFamily="34" charset="-127"/>
                <a:cs typeface="Gulim" pitchFamily="34" charset="-127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Georgia" pitchFamily="-111" charset="0"/>
                <a:ea typeface="Gulim" pitchFamily="34" charset="-127"/>
                <a:cs typeface="Gulim" pitchFamily="34" charset="-127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Georgia" pitchFamily="-111" charset="0"/>
                <a:ea typeface="Gulim" pitchFamily="34" charset="-127"/>
                <a:cs typeface="Gulim" pitchFamily="34" charset="-127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Georgia" pitchFamily="-111" charset="0"/>
                <a:ea typeface="Gulim" pitchFamily="34" charset="-127"/>
                <a:cs typeface="Gulim" pitchFamily="34" charset="-127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Georgia" pitchFamily="-111" charset="0"/>
                <a:ea typeface="Gulim" pitchFamily="34" charset="-127"/>
                <a:cs typeface="Gulim" pitchFamily="34" charset="-127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Georgia" pitchFamily="-111" charset="0"/>
                <a:ea typeface="Gulim" pitchFamily="34" charset="-127"/>
                <a:cs typeface="Gulim" pitchFamily="34" charset="-127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Georgia" pitchFamily="-111" charset="0"/>
                <a:ea typeface="Gulim" pitchFamily="34" charset="-127"/>
                <a:cs typeface="Gulim" pitchFamily="34" charset="-127"/>
              </a:defRPr>
            </a:lvl9pPr>
          </a:lstStyle>
          <a:p>
            <a:r>
              <a:rPr lang="en-US" sz="1800" b="1" dirty="0">
                <a:latin typeface="Avenir Book" panose="02000503020000020003" pitchFamily="2" charset="0"/>
              </a:rPr>
              <a:t>November 14,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Perceptions of the Drug Supply and Impact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F5A9519-1639-A44F-8373-FC14521489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704589"/>
              </p:ext>
            </p:extLst>
          </p:nvPr>
        </p:nvGraphicFramePr>
        <p:xfrm>
          <a:off x="152400" y="1670566"/>
          <a:ext cx="8839200" cy="4577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2E636A0-F7BE-A37B-4D8C-9C62EA71E793}"/>
              </a:ext>
            </a:extLst>
          </p:cNvPr>
          <p:cNvSpPr txBox="1"/>
          <p:nvPr/>
        </p:nvSpPr>
        <p:spPr>
          <a:xfrm>
            <a:off x="304800" y="1650513"/>
            <a:ext cx="517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Book" panose="02000503020000020003" pitchFamily="2" charset="0"/>
              </a:rPr>
              <a:t>Fentanyl/HPSOs</a:t>
            </a:r>
            <a:r>
              <a:rPr lang="en-US" b="1" baseline="30000" dirty="0">
                <a:latin typeface="Avenir Book" panose="02000503020000020003" pitchFamily="2" charset="0"/>
              </a:rPr>
              <a:t>*</a:t>
            </a:r>
            <a:r>
              <a:rPr lang="en-US" b="1" dirty="0">
                <a:latin typeface="Avenir Book" panose="02000503020000020003" pitchFamily="2" charset="0"/>
              </a:rPr>
              <a:t>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4A0D69-BEEA-9338-AE2E-4C6599645DC5}"/>
              </a:ext>
            </a:extLst>
          </p:cNvPr>
          <p:cNvSpPr txBox="1"/>
          <p:nvPr/>
        </p:nvSpPr>
        <p:spPr>
          <a:xfrm>
            <a:off x="3352800" y="624840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venir Book" panose="02000503020000020003" pitchFamily="2" charset="0"/>
              </a:rPr>
              <a:t>*high potency synthetic opioids</a:t>
            </a:r>
          </a:p>
        </p:txBody>
      </p:sp>
    </p:spTree>
    <p:extLst>
      <p:ext uri="{BB962C8B-B14F-4D97-AF65-F5344CB8AC3E}">
        <p14:creationId xmlns:p14="http://schemas.microsoft.com/office/powerpoint/2010/main" val="3334631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DB6AD-B2A9-218D-ADA0-C77121FC3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53924-8402-9D5D-EFFB-C9C968769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163" y="0"/>
            <a:ext cx="8135937" cy="914400"/>
          </a:xfrm>
        </p:spPr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MOUD Offered During Hospitalization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914BF-3CB5-F743-09B0-71390F88F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endParaRPr lang="en-US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endParaRPr lang="en-US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endParaRPr lang="en-US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endParaRPr lang="en-US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endParaRPr lang="en-US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endParaRPr lang="en-US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endParaRPr lang="en-US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pPr marL="457200" lvl="1" indent="0">
              <a:buNone/>
            </a:pPr>
            <a:endParaRPr lang="en-US" dirty="0">
              <a:latin typeface="Avenir Book" panose="02000503020000020003" pitchFamily="2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6C15B4F-5209-4264-C3C5-759D7D0E8F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2240866"/>
              </p:ext>
            </p:extLst>
          </p:nvPr>
        </p:nvGraphicFramePr>
        <p:xfrm>
          <a:off x="236561" y="1314923"/>
          <a:ext cx="8377237" cy="4926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9AFEE2-3F69-6660-CAE0-77831FFD4CC0}"/>
              </a:ext>
            </a:extLst>
          </p:cNvPr>
          <p:cNvSpPr txBox="1"/>
          <p:nvPr/>
        </p:nvSpPr>
        <p:spPr>
          <a:xfrm>
            <a:off x="6019800" y="2286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venir Book" panose="02000503020000020003" pitchFamily="2" charset="0"/>
              </a:rPr>
              <a:t>62%</a:t>
            </a:r>
          </a:p>
        </p:txBody>
      </p:sp>
    </p:spTree>
    <p:extLst>
      <p:ext uri="{BB962C8B-B14F-4D97-AF65-F5344CB8AC3E}">
        <p14:creationId xmlns:p14="http://schemas.microsoft.com/office/powerpoint/2010/main" val="2328416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7E3FBC1-B0C8-CB2A-DD02-D336599054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333536"/>
              </p:ext>
            </p:extLst>
          </p:nvPr>
        </p:nvGraphicFramePr>
        <p:xfrm>
          <a:off x="275462" y="1214298"/>
          <a:ext cx="5058537" cy="2976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Rapid Methadone Initiation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AC5C3-6C74-D748-F334-0520DC1A4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163" y="4191000"/>
            <a:ext cx="8072437" cy="22225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Avenir Book" panose="02000503020000020003" pitchFamily="2" charset="0"/>
              </a:rPr>
              <a:t>Participants reporting using rapid protocol in the setting of: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</a:rPr>
              <a:t>Persistent withdrawal despite standard initiation (76%)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</a:rPr>
              <a:t>Regular fentanyl use (67%)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</a:rPr>
              <a:t>Pregnancy (59%)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</a:rPr>
              <a:t>Premature discharge (59%)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</a:rPr>
              <a:t>Concomitant pain (59%)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</a:rPr>
              <a:t>Methadone </a:t>
            </a:r>
            <a:r>
              <a:rPr lang="en-US" sz="1600" dirty="0" err="1">
                <a:solidFill>
                  <a:schemeClr val="tx1"/>
                </a:solidFill>
                <a:latin typeface="Avenir Book" panose="02000503020000020003" pitchFamily="2" charset="0"/>
              </a:rPr>
              <a:t>dc’d</a:t>
            </a:r>
            <a:r>
              <a:rPr lang="en-US" sz="1600" dirty="0">
                <a:solidFill>
                  <a:schemeClr val="tx1"/>
                </a:solidFill>
                <a:latin typeface="Avenir Book" panose="02000503020000020003" pitchFamily="2" charset="0"/>
              </a:rPr>
              <a:t> within last month (57%)</a:t>
            </a:r>
          </a:p>
          <a:p>
            <a:pPr marL="0" indent="0">
              <a:buNone/>
            </a:pPr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59C34-E935-1A6E-3A6C-C87C6A2AC18A}"/>
              </a:ext>
            </a:extLst>
          </p:cNvPr>
          <p:cNvSpPr txBox="1"/>
          <p:nvPr/>
        </p:nvSpPr>
        <p:spPr>
          <a:xfrm>
            <a:off x="4572000" y="2796184"/>
            <a:ext cx="4525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65% used rapid for &gt;50% of initiations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35% used rapid for &gt;90% of initiations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2E92CB6-27DB-52F8-C191-55734B199543}"/>
              </a:ext>
            </a:extLst>
          </p:cNvPr>
          <p:cNvCxnSpPr>
            <a:cxnSpLocks/>
          </p:cNvCxnSpPr>
          <p:nvPr/>
        </p:nvCxnSpPr>
        <p:spPr>
          <a:xfrm>
            <a:off x="3545850" y="2230002"/>
            <a:ext cx="1119140" cy="566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06FE38F-01AA-4D55-EDA3-E0D078405948}"/>
              </a:ext>
            </a:extLst>
          </p:cNvPr>
          <p:cNvCxnSpPr>
            <a:cxnSpLocks/>
          </p:cNvCxnSpPr>
          <p:nvPr/>
        </p:nvCxnSpPr>
        <p:spPr>
          <a:xfrm flipV="1">
            <a:off x="3048000" y="3671043"/>
            <a:ext cx="1616990" cy="1454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8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7D1A3-0D16-84CB-7F97-E1008605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Rapid Methadone Initiation Dose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7295BAD-9B10-2EED-F313-51203F7B23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608" t="4224" r="50130" b="2493"/>
          <a:stretch/>
        </p:blipFill>
        <p:spPr>
          <a:xfrm>
            <a:off x="2525844" y="1219200"/>
            <a:ext cx="4092312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967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832D5-18C9-8D6B-CC55-BFF301994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Methadone Initiation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0B80357-34AB-9C0B-5437-D111FE6000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355300"/>
              </p:ext>
            </p:extLst>
          </p:nvPr>
        </p:nvGraphicFramePr>
        <p:xfrm>
          <a:off x="36095" y="1295400"/>
          <a:ext cx="8960504" cy="4634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9A4971A-C721-1DD7-275A-9DBA4DDE65C0}"/>
              </a:ext>
            </a:extLst>
          </p:cNvPr>
          <p:cNvSpPr txBox="1"/>
          <p:nvPr/>
        </p:nvSpPr>
        <p:spPr>
          <a:xfrm>
            <a:off x="510381" y="5923547"/>
            <a:ext cx="8123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venir Book" panose="02000503020000020003" pitchFamily="2" charset="0"/>
              </a:rPr>
              <a:t>*Full agonist opioids </a:t>
            </a:r>
          </a:p>
          <a:p>
            <a:r>
              <a:rPr lang="en-US" sz="1200" baseline="30000" dirty="0" err="1">
                <a:latin typeface="Avenir Book" panose="02000503020000020003" pitchFamily="2" charset="0"/>
              </a:rPr>
              <a:t>I</a:t>
            </a:r>
            <a:r>
              <a:rPr lang="en-US" sz="1200" dirty="0" err="1">
                <a:latin typeface="Avenir Book" panose="02000503020000020003" pitchFamily="2" charset="0"/>
              </a:rPr>
              <a:t>Other</a:t>
            </a:r>
            <a:r>
              <a:rPr lang="en-US" sz="1200" dirty="0">
                <a:latin typeface="Avenir Book" panose="02000503020000020003" pitchFamily="2" charset="0"/>
              </a:rPr>
              <a:t> included ondansetron, dicyclomine, trazadone, mirtazapine, baclofen, NSAIDS, ketamine, phenobarbital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D8E717-463B-4DDC-FEE2-8A1670203A3B}"/>
              </a:ext>
            </a:extLst>
          </p:cNvPr>
          <p:cNvSpPr/>
          <p:nvPr/>
        </p:nvSpPr>
        <p:spPr>
          <a:xfrm>
            <a:off x="685800" y="2819400"/>
            <a:ext cx="5867400" cy="381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75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Buprenorphine Initiation Methods Used (n=57)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EC4B505-5D8A-6242-B33E-F3FACEECBC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802575"/>
              </p:ext>
            </p:extLst>
          </p:nvPr>
        </p:nvGraphicFramePr>
        <p:xfrm>
          <a:off x="381000" y="1295400"/>
          <a:ext cx="845820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536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AC5C3-6C74-D748-F334-0520DC1A4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458" y="1295400"/>
            <a:ext cx="8356600" cy="4876800"/>
          </a:xfrm>
        </p:spPr>
        <p:txBody>
          <a:bodyPr/>
          <a:lstStyle/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Avenir Book" panose="02000503020000020003" pitchFamily="2" charset="0"/>
              </a:rPr>
              <a:t>Significant innovation in MOUD initiation methods in the setting of fentanyl/HPSOs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Avenir Book" panose="02000503020000020003" pitchFamily="2" charset="0"/>
              </a:rPr>
              <a:t>Rapid methadone initiation protocols are common, but wide variation in proportion of initiations done rapidly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Avenir Book" panose="02000503020000020003" pitchFamily="2" charset="0"/>
              </a:rPr>
              <a:t>Most consult services using innovative buprenorphine initiation methods (low dose, high dose, rescue) with wide range in the frequency each method is used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Avenir Book" panose="02000503020000020003" pitchFamily="2" charset="0"/>
              </a:rPr>
              <a:t>Expert clinician consensus and research partnered with people who use drugs may improve patient outcomes</a:t>
            </a:r>
          </a:p>
        </p:txBody>
      </p:sp>
    </p:spTree>
    <p:extLst>
      <p:ext uri="{BB962C8B-B14F-4D97-AF65-F5344CB8AC3E}">
        <p14:creationId xmlns:p14="http://schemas.microsoft.com/office/powerpoint/2010/main" val="1588990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Questions?</a:t>
            </a:r>
          </a:p>
        </p:txBody>
      </p:sp>
      <p:pic>
        <p:nvPicPr>
          <p:cNvPr id="5" name="Content Placeholder 4" descr="Wooden blocks with question marks">
            <a:extLst>
              <a:ext uri="{FF2B5EF4-FFF2-40B4-BE49-F238E27FC236}">
                <a16:creationId xmlns:a16="http://schemas.microsoft.com/office/drawing/2014/main" id="{E2717C47-0847-1AB9-EB4B-2983B1A673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98" y="2138516"/>
            <a:ext cx="5600701" cy="37338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9B89E3-FAA8-2199-BB96-67B70F8281D5}"/>
              </a:ext>
            </a:extLst>
          </p:cNvPr>
          <p:cNvSpPr txBox="1"/>
          <p:nvPr/>
        </p:nvSpPr>
        <p:spPr>
          <a:xfrm>
            <a:off x="1865102" y="1417992"/>
            <a:ext cx="5070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  <a:hlinkClick r:id="rId3"/>
              </a:rPr>
              <a:t>elana.straus@yale.edu</a:t>
            </a:r>
            <a:r>
              <a:rPr lang="en-US" dirty="0">
                <a:latin typeface="Avenir Book" panose="02000503020000020003" pitchFamily="2" charset="0"/>
              </a:rPr>
              <a:t> | </a:t>
            </a:r>
            <a:r>
              <a:rPr lang="en-US" dirty="0">
                <a:latin typeface="Avenir Book" panose="02000503020000020003" pitchFamily="2" charset="0"/>
                <a:hlinkClick r:id="rId4"/>
              </a:rPr>
              <a:t>shawn.cohen@yale.edu</a:t>
            </a:r>
            <a:r>
              <a:rPr lang="en-US" dirty="0">
                <a:latin typeface="Avenir Book" panose="02000503020000020003" pitchFamily="2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6545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venir Book" panose="02000503020000020003" pitchFamily="2" charset="0"/>
              </a:rPr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AC5C3-6C74-D748-F334-0520DC1A4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  <a:latin typeface="Avenir Book" panose="02000503020000020003" pitchFamily="2" charset="0"/>
              </a:rPr>
              <a:t>No conflicts of interest to disclose.</a:t>
            </a:r>
          </a:p>
        </p:txBody>
      </p:sp>
    </p:spTree>
    <p:extLst>
      <p:ext uri="{BB962C8B-B14F-4D97-AF65-F5344CB8AC3E}">
        <p14:creationId xmlns:p14="http://schemas.microsoft.com/office/powerpoint/2010/main" val="325837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venir Book" panose="02000503020000020003" pitchFamily="2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AC5C3-6C74-D748-F334-0520DC1A4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163" y="1447800"/>
            <a:ext cx="8123237" cy="4800600"/>
          </a:xfrm>
        </p:spPr>
        <p:txBody>
          <a:bodyPr/>
          <a:lstStyle/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Avenir Book" panose="02000503020000020003" pitchFamily="2" charset="0"/>
              </a:rPr>
              <a:t>Medications for opioid use disorder (MOUD) are the most effective treatment for opioid use disorders</a:t>
            </a:r>
          </a:p>
          <a:p>
            <a:r>
              <a:rPr lang="en-US" sz="2200" dirty="0">
                <a:solidFill>
                  <a:schemeClr val="tx1"/>
                </a:solidFill>
                <a:latin typeface="Avenir Book" panose="02000503020000020003" pitchFamily="2" charset="0"/>
              </a:rPr>
              <a:t>Rapidly changing drug supply, emergence of high potency synthetic opioids, </a:t>
            </a:r>
            <a:r>
              <a:rPr lang="en-US" sz="2200" dirty="0" err="1">
                <a:solidFill>
                  <a:schemeClr val="tx1"/>
                </a:solidFill>
                <a:latin typeface="Avenir Book" panose="02000503020000020003" pitchFamily="2" charset="0"/>
              </a:rPr>
              <a:t>e.g</a:t>
            </a:r>
            <a:r>
              <a:rPr lang="en-US" sz="2200" dirty="0">
                <a:solidFill>
                  <a:schemeClr val="tx1"/>
                </a:solidFill>
                <a:latin typeface="Avenir Book" panose="02000503020000020003" pitchFamily="2" charset="0"/>
              </a:rPr>
              <a:t> fentanyl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Avenir Book" panose="02000503020000020003" pitchFamily="2" charset="0"/>
              </a:rPr>
              <a:t>Overdose deaths increasing disproportionately for racially minoritized populations, unequitable access to MOUD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Avenir Book" panose="02000503020000020003" pitchFamily="2" charset="0"/>
              </a:rPr>
              <a:t>High affinity at mu opioid receptor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Avenir Book" panose="02000503020000020003" pitchFamily="2" charset="0"/>
              </a:rPr>
              <a:t>Prolonged clearance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Avenir Book" panose="02000503020000020003" pitchFamily="2" charset="0"/>
              </a:rPr>
              <a:t>High tolerance </a:t>
            </a:r>
          </a:p>
          <a:p>
            <a:r>
              <a:rPr lang="en-US" sz="2200" dirty="0">
                <a:solidFill>
                  <a:schemeClr val="tx1"/>
                </a:solidFill>
                <a:latin typeface="Avenir Book" panose="02000503020000020003" pitchFamily="2" charset="0"/>
              </a:rPr>
              <a:t>MOUD initiation guidelines slow to adapt</a:t>
            </a:r>
          </a:p>
          <a:p>
            <a:r>
              <a:rPr lang="en-US" sz="2200" dirty="0">
                <a:solidFill>
                  <a:schemeClr val="tx1"/>
                </a:solidFill>
                <a:latin typeface="Avenir Book" panose="02000503020000020003" pitchFamily="2" charset="0"/>
              </a:rPr>
              <a:t>Case reports and chart reviews on innovative methods for MOUD initiation, no systematic reports</a:t>
            </a:r>
          </a:p>
        </p:txBody>
      </p:sp>
    </p:spTree>
    <p:extLst>
      <p:ext uri="{BB962C8B-B14F-4D97-AF65-F5344CB8AC3E}">
        <p14:creationId xmlns:p14="http://schemas.microsoft.com/office/powerpoint/2010/main" val="343368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venir Book" panose="02000503020000020003" pitchFamily="2" charset="0"/>
              </a:rPr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AC5C3-6C74-D748-F334-0520DC1A4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  <a:latin typeface="Avenir Book" panose="02000503020000020003" pitchFamily="2" charset="0"/>
              </a:rPr>
              <a:t>To assess current practices of MOUD initiation among academic, hospital-based addiction consult services. </a:t>
            </a:r>
          </a:p>
        </p:txBody>
      </p:sp>
    </p:spTree>
    <p:extLst>
      <p:ext uri="{BB962C8B-B14F-4D97-AF65-F5344CB8AC3E}">
        <p14:creationId xmlns:p14="http://schemas.microsoft.com/office/powerpoint/2010/main" val="2738476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03D0-F1EE-1016-2C8D-2F0122ACC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venir Book" panose="02000503020000020003" pitchFamily="2" charset="0"/>
              </a:rPr>
              <a:t>Survey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3041F-C299-3E04-11C5-76736468A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381" y="1447800"/>
            <a:ext cx="8123237" cy="499745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Addiction consult services directors completed an online survey about…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Demographics and service characteristics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Perceptions on changes in drug supply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Types of MOUD offered by service (methadone, buprenorphine, naltrexone)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Methadone initiation protocols and innovation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Buprenorphine initiation protocols and innovation </a:t>
            </a:r>
            <a:endParaRPr lang="en-US" sz="2400" dirty="0"/>
          </a:p>
          <a:p>
            <a:pPr lvl="1"/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425722B-889C-12E0-08A3-479D468157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9887484"/>
              </p:ext>
            </p:extLst>
          </p:nvPr>
        </p:nvGraphicFramePr>
        <p:xfrm>
          <a:off x="152400" y="3810000"/>
          <a:ext cx="8991600" cy="2635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0032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4C364-E6C6-0F24-F6E1-9B8975E11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Definitions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327CD5-202C-E6E5-BE66-839D02D39C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480034"/>
              </p:ext>
            </p:extLst>
          </p:nvPr>
        </p:nvGraphicFramePr>
        <p:xfrm>
          <a:off x="538162" y="1981198"/>
          <a:ext cx="8135937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1979">
                  <a:extLst>
                    <a:ext uri="{9D8B030D-6E8A-4147-A177-3AD203B41FA5}">
                      <a16:colId xmlns:a16="http://schemas.microsoft.com/office/drawing/2014/main" val="132752867"/>
                    </a:ext>
                  </a:extLst>
                </a:gridCol>
                <a:gridCol w="3187650">
                  <a:extLst>
                    <a:ext uri="{9D8B030D-6E8A-4147-A177-3AD203B41FA5}">
                      <a16:colId xmlns:a16="http://schemas.microsoft.com/office/drawing/2014/main" val="3972541183"/>
                    </a:ext>
                  </a:extLst>
                </a:gridCol>
                <a:gridCol w="2236308">
                  <a:extLst>
                    <a:ext uri="{9D8B030D-6E8A-4147-A177-3AD203B41FA5}">
                      <a16:colId xmlns:a16="http://schemas.microsoft.com/office/drawing/2014/main" val="1769888320"/>
                    </a:ext>
                  </a:extLst>
                </a:gridCol>
              </a:tblGrid>
              <a:tr h="1081896">
                <a:tc>
                  <a:txBody>
                    <a:bodyPr/>
                    <a:lstStyle/>
                    <a:p>
                      <a:endParaRPr lang="en-US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venir Book" panose="02000503020000020003" pitchFamily="2" charset="0"/>
                        </a:rPr>
                        <a:t>Standard Methadone Initiation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venir Book" panose="02000503020000020003" pitchFamily="2" charset="0"/>
                        </a:rPr>
                        <a:t>Rapid Methadone Initiation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587159"/>
                  </a:ext>
                </a:extLst>
              </a:tr>
              <a:tr h="1081896">
                <a:tc>
                  <a:txBody>
                    <a:bodyPr/>
                    <a:lstStyle/>
                    <a:p>
                      <a:r>
                        <a:rPr lang="en-US" dirty="0">
                          <a:latin typeface="Avenir Book" panose="02000503020000020003" pitchFamily="2" charset="0"/>
                        </a:rPr>
                        <a:t>Starting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venir Book" panose="02000503020000020003" pitchFamily="2" charset="0"/>
                        </a:rPr>
                        <a:t>40mg maximum on day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venir Book" panose="02000503020000020003" pitchFamily="2" charset="0"/>
                        </a:rPr>
                        <a:t>Starting dose &gt;40mg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092042"/>
                  </a:ext>
                </a:extLst>
              </a:tr>
              <a:tr h="1112808">
                <a:tc>
                  <a:txBody>
                    <a:bodyPr/>
                    <a:lstStyle/>
                    <a:p>
                      <a:r>
                        <a:rPr lang="en-US" dirty="0">
                          <a:latin typeface="Avenir Book" panose="02000503020000020003" pitchFamily="2" charset="0"/>
                        </a:rPr>
                        <a:t>Up-titration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venir Book" panose="02000503020000020003" pitchFamily="2" charset="0"/>
                        </a:rPr>
                        <a:t>5-10mg every 3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venir Book" panose="02000503020000020003" pitchFamily="2" charset="0"/>
                      </a:endParaRPr>
                    </a:p>
                    <a:p>
                      <a:r>
                        <a:rPr lang="en-US" dirty="0">
                          <a:latin typeface="Avenir Book" panose="02000503020000020003" pitchFamily="2" charset="0"/>
                        </a:rPr>
                        <a:t>Increase by &gt;10mg every 3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41199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5A6FC6E-702F-8535-A490-8DFC1F7428A6}"/>
              </a:ext>
            </a:extLst>
          </p:cNvPr>
          <p:cNvSpPr txBox="1"/>
          <p:nvPr/>
        </p:nvSpPr>
        <p:spPr>
          <a:xfrm>
            <a:off x="762000" y="1459468"/>
            <a:ext cx="6331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2021 SAMHSA TIP 63: Medications for Opioid Use Disorder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6B47D8-385A-C1D3-81B7-8548EDEE3F01}"/>
              </a:ext>
            </a:extLst>
          </p:cNvPr>
          <p:cNvSpPr txBox="1"/>
          <p:nvPr/>
        </p:nvSpPr>
        <p:spPr>
          <a:xfrm>
            <a:off x="6858000" y="3962400"/>
            <a:ext cx="1378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AND/OR</a:t>
            </a:r>
          </a:p>
        </p:txBody>
      </p:sp>
    </p:spTree>
    <p:extLst>
      <p:ext uri="{BB962C8B-B14F-4D97-AF65-F5344CB8AC3E}">
        <p14:creationId xmlns:p14="http://schemas.microsoft.com/office/powerpoint/2010/main" val="161092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AC5C3-6C74-D748-F334-0520DC1A4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2023 ASAM Clinical Considerations for Buprenorphine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*Case reports (Brogdon 2022, Randall 2023)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endParaRPr lang="en-US" dirty="0">
              <a:latin typeface="Avenir Book" panose="02000503020000020003" pitchFamily="2" charset="0"/>
            </a:endParaRPr>
          </a:p>
          <a:p>
            <a:endParaRPr lang="en-US" dirty="0">
              <a:latin typeface="Avenir Book" panose="02000503020000020003" pitchFamily="2" charset="0"/>
            </a:endParaRPr>
          </a:p>
          <a:p>
            <a:endParaRPr lang="en-US" dirty="0">
              <a:latin typeface="Avenir Book" panose="02000503020000020003" pitchFamily="2" charset="0"/>
            </a:endParaRPr>
          </a:p>
          <a:p>
            <a:endParaRPr lang="en-US" dirty="0">
              <a:latin typeface="Avenir Book" panose="02000503020000020003" pitchFamily="2" charset="0"/>
            </a:endParaRPr>
          </a:p>
          <a:p>
            <a:endParaRPr lang="en-US" dirty="0">
              <a:latin typeface="Avenir Book" panose="02000503020000020003" pitchFamily="2" charset="0"/>
            </a:endParaRPr>
          </a:p>
          <a:p>
            <a:endParaRPr lang="en-US" dirty="0">
              <a:latin typeface="Avenir Book" panose="02000503020000020003" pitchFamily="2" charset="0"/>
            </a:endParaRPr>
          </a:p>
          <a:p>
            <a:pPr marL="0" indent="0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 marL="0" indent="0">
              <a:buNone/>
            </a:pPr>
            <a:endParaRPr lang="en-US" b="1" dirty="0">
              <a:latin typeface="Avenir Book" panose="02000503020000020003" pitchFamily="2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3DA4A01-8352-CC7A-2B84-0FBCA52A6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579191"/>
              </p:ext>
            </p:extLst>
          </p:nvPr>
        </p:nvGraphicFramePr>
        <p:xfrm>
          <a:off x="294481" y="2362200"/>
          <a:ext cx="8610600" cy="3519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489">
                  <a:extLst>
                    <a:ext uri="{9D8B030D-6E8A-4147-A177-3AD203B41FA5}">
                      <a16:colId xmlns:a16="http://schemas.microsoft.com/office/drawing/2014/main" val="3617697377"/>
                    </a:ext>
                  </a:extLst>
                </a:gridCol>
                <a:gridCol w="1527111">
                  <a:extLst>
                    <a:ext uri="{9D8B030D-6E8A-4147-A177-3AD203B41FA5}">
                      <a16:colId xmlns:a16="http://schemas.microsoft.com/office/drawing/2014/main" val="77124033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47652166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07482009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070123153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 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Traditional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High Dose (”macro-dosing”)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Low-dose (overlapping or “micro-dosing”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Buprenorphine rescue*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2530152"/>
                  </a:ext>
                </a:extLst>
              </a:tr>
              <a:tr h="16971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Initiation timing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Moderate withdrawal after abstinence 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Moderate withdrawal after abstinence 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Avoids withdrawal, start while continuing full opioid agonists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Precipitate withdrawal with naloxone 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7753769"/>
                  </a:ext>
                </a:extLst>
              </a:tr>
              <a:tr h="6788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Starting dose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  <a:latin typeface="Avenir Book" panose="02000503020000020003" pitchFamily="2" charset="0"/>
                        </a:rPr>
                        <a:t>2-4mg</a:t>
                      </a:r>
                      <a:endParaRPr lang="en-US" sz="1700" kern="10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  <a:latin typeface="Avenir Book" panose="02000503020000020003" pitchFamily="2" charset="0"/>
                        </a:rPr>
                        <a:t>8—16mg</a:t>
                      </a:r>
                      <a:endParaRPr lang="en-US" sz="1700" kern="10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0.5mg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  <a:latin typeface="Avenir Book" panose="02000503020000020003" pitchFamily="2" charset="0"/>
                        </a:rPr>
                        <a:t>24mg</a:t>
                      </a:r>
                      <a:endParaRPr lang="en-US" sz="1700" kern="100" dirty="0">
                        <a:effectLst/>
                        <a:latin typeface="Avenir Book" panose="0200050302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0085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103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Participants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90EC14A-8D19-5A1A-27FC-D84EA8DF4B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994142"/>
              </p:ext>
            </p:extLst>
          </p:nvPr>
        </p:nvGraphicFramePr>
        <p:xfrm>
          <a:off x="538163" y="1447800"/>
          <a:ext cx="8135937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2402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7D5-2076-C6F3-C1B2-29C0695D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ook" panose="02000503020000020003" pitchFamily="2" charset="0"/>
              </a:rPr>
              <a:t>Participants</a:t>
            </a:r>
          </a:p>
        </p:txBody>
      </p:sp>
      <p:pic>
        <p:nvPicPr>
          <p:cNvPr id="7" name="Graphic 6" descr="Hospital outline">
            <a:extLst>
              <a:ext uri="{FF2B5EF4-FFF2-40B4-BE49-F238E27FC236}">
                <a16:creationId xmlns:a16="http://schemas.microsoft.com/office/drawing/2014/main" id="{F119DAF3-CEAB-28FC-BE9B-85BCC5AFFD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0563" y="4014708"/>
            <a:ext cx="1250600" cy="1250600"/>
          </a:xfrm>
          <a:prstGeom prst="rect">
            <a:avLst/>
          </a:prstGeom>
        </p:spPr>
      </p:pic>
      <p:pic>
        <p:nvPicPr>
          <p:cNvPr id="9" name="Graphic 8" descr="Man outline">
            <a:extLst>
              <a:ext uri="{FF2B5EF4-FFF2-40B4-BE49-F238E27FC236}">
                <a16:creationId xmlns:a16="http://schemas.microsoft.com/office/drawing/2014/main" id="{49066CD3-0353-463D-89E7-4F43A95791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7229" y="1623527"/>
            <a:ext cx="1193934" cy="1193934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4C271EB3-F553-8A38-7E55-A552FFC6C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163" y="1371600"/>
            <a:ext cx="7032274" cy="4800600"/>
          </a:xfrm>
        </p:spPr>
        <p:txBody>
          <a:bodyPr/>
          <a:lstStyle/>
          <a:p>
            <a:pPr marL="1371600" lvl="3" indent="0">
              <a:buNone/>
            </a:pPr>
            <a:endParaRPr lang="en-US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415925" lvl="3" indent="-265113"/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97% physicians</a:t>
            </a:r>
          </a:p>
          <a:p>
            <a:pPr marL="415925" lvl="3" indent="-265113"/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Median 10 years practicing medicine, 6 years addiction</a:t>
            </a:r>
          </a:p>
          <a:p>
            <a:pPr marL="415925" lvl="3" indent="-265113"/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64% had experience working at an OTP</a:t>
            </a:r>
          </a:p>
          <a:p>
            <a:pPr marL="150812" lvl="3" indent="0">
              <a:buNone/>
            </a:pPr>
            <a:endParaRPr lang="en-US" sz="20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150812" lvl="3" indent="0">
              <a:buNone/>
            </a:pPr>
            <a:endParaRPr lang="en-US" sz="20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415925" lvl="3" indent="-265113"/>
            <a:endParaRPr lang="en-US" sz="20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pPr marL="415925" lvl="3" indent="-265113"/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71% addiction medicine services, 19% addiction psychiatry services, 4% toxicology services </a:t>
            </a:r>
          </a:p>
          <a:p>
            <a:pPr marL="415925" lvl="3" indent="-265113"/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81% in urban areas</a:t>
            </a:r>
          </a:p>
          <a:p>
            <a:pPr marL="415925" lvl="3" indent="-265113"/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41% Northeast, 31% West, 14% South and 12% Midwest </a:t>
            </a:r>
          </a:p>
          <a:p>
            <a:pPr marL="415925" lvl="3" indent="-265113"/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588 (SD 399-800) median hospital beds</a:t>
            </a:r>
            <a:endParaRPr lang="en-US" dirty="0">
              <a:latin typeface="Avenir Book" panose="02000503020000020003" pitchFamily="2" charset="0"/>
            </a:endParaRPr>
          </a:p>
          <a:p>
            <a:pPr lvl="3"/>
            <a:endParaRPr lang="en-US" dirty="0">
              <a:latin typeface="Avenir Book" panose="02000503020000020003" pitchFamily="2" charset="0"/>
            </a:endParaRPr>
          </a:p>
          <a:p>
            <a:pPr lvl="3"/>
            <a:endParaRPr lang="en-US" dirty="0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806649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s">
  <a:themeElements>
    <a:clrScheme name="YSM New Brand">
      <a:dk1>
        <a:srgbClr val="000000"/>
      </a:dk1>
      <a:lt1>
        <a:srgbClr val="FFFFFF"/>
      </a:lt1>
      <a:dk2>
        <a:srgbClr val="585858"/>
      </a:dk2>
      <a:lt2>
        <a:srgbClr val="C2C0C0"/>
      </a:lt2>
      <a:accent1>
        <a:srgbClr val="467FCC"/>
      </a:accent1>
      <a:accent2>
        <a:srgbClr val="55A51C"/>
      </a:accent2>
      <a:accent3>
        <a:srgbClr val="80CDE9"/>
      </a:accent3>
      <a:accent4>
        <a:srgbClr val="A098E4"/>
      </a:accent4>
      <a:accent5>
        <a:srgbClr val="F7941D"/>
      </a:accent5>
      <a:accent6>
        <a:srgbClr val="004DA4"/>
      </a:accent6>
      <a:hlink>
        <a:srgbClr val="467FCC"/>
      </a:hlink>
      <a:folHlink>
        <a:srgbClr val="C4DF9B"/>
      </a:folHlink>
    </a:clrScheme>
    <a:fontScheme name="2_New_Blue_YSM_2">
      <a:majorFont>
        <a:latin typeface="Georgia"/>
        <a:ea typeface="Gulim"/>
        <a:cs typeface="Gulim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ew_Blue_YSM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Brand Template (06162010)</Template>
  <TotalTime>49369</TotalTime>
  <Words>1257</Words>
  <Application>Microsoft Office PowerPoint</Application>
  <PresentationFormat>On-screen Show (4:3)</PresentationFormat>
  <Paragraphs>189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Avenir Book</vt:lpstr>
      <vt:lpstr>Calibri</vt:lpstr>
      <vt:lpstr>Georgia</vt:lpstr>
      <vt:lpstr>Helvetica</vt:lpstr>
      <vt:lpstr>Content Slides</vt:lpstr>
      <vt:lpstr>Opioid Agonist Treatment Initiation Practices by Hospital-based Addiction Consult Services</vt:lpstr>
      <vt:lpstr>Disclosures</vt:lpstr>
      <vt:lpstr>Background</vt:lpstr>
      <vt:lpstr>Objective</vt:lpstr>
      <vt:lpstr>Survey methods</vt:lpstr>
      <vt:lpstr>Definitions</vt:lpstr>
      <vt:lpstr>Definitions</vt:lpstr>
      <vt:lpstr>Participants</vt:lpstr>
      <vt:lpstr>Participants</vt:lpstr>
      <vt:lpstr>Perceptions of the Drug Supply and Impact</vt:lpstr>
      <vt:lpstr>MOUD Offered During Hospitalization</vt:lpstr>
      <vt:lpstr>Rapid Methadone Initiation</vt:lpstr>
      <vt:lpstr>Rapid Methadone Initiation Dose</vt:lpstr>
      <vt:lpstr>Methadone Initiation</vt:lpstr>
      <vt:lpstr>Buprenorphine Initiation Methods Used (n=57)</vt:lpstr>
      <vt:lpstr>Conclusions</vt:lpstr>
      <vt:lpstr>Questions?</vt:lpstr>
    </vt:vector>
  </TitlesOfParts>
  <Company>Yale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Fansler, Justin</dc:creator>
  <cp:lastModifiedBy>Rental End User</cp:lastModifiedBy>
  <cp:revision>301</cp:revision>
  <dcterms:created xsi:type="dcterms:W3CDTF">2010-06-16T21:30:36Z</dcterms:created>
  <dcterms:modified xsi:type="dcterms:W3CDTF">2024-11-14T15:56:34Z</dcterms:modified>
</cp:coreProperties>
</file>