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8"/>
  </p:notesMasterIdLst>
  <p:handoutMasterIdLst>
    <p:handoutMasterId r:id="rId29"/>
  </p:handoutMasterIdLst>
  <p:sldIdLst>
    <p:sldId id="368" r:id="rId6"/>
    <p:sldId id="369" r:id="rId7"/>
    <p:sldId id="367" r:id="rId8"/>
    <p:sldId id="372" r:id="rId9"/>
    <p:sldId id="415" r:id="rId10"/>
    <p:sldId id="401" r:id="rId11"/>
    <p:sldId id="402" r:id="rId12"/>
    <p:sldId id="407" r:id="rId13"/>
    <p:sldId id="403" r:id="rId14"/>
    <p:sldId id="404" r:id="rId15"/>
    <p:sldId id="411" r:id="rId16"/>
    <p:sldId id="416" r:id="rId17"/>
    <p:sldId id="412" r:id="rId18"/>
    <p:sldId id="417" r:id="rId19"/>
    <p:sldId id="405" r:id="rId20"/>
    <p:sldId id="406" r:id="rId21"/>
    <p:sldId id="408" r:id="rId22"/>
    <p:sldId id="409" r:id="rId23"/>
    <p:sldId id="410" r:id="rId24"/>
    <p:sldId id="413" r:id="rId25"/>
    <p:sldId id="414" r:id="rId26"/>
    <p:sldId id="377" r:id="rId27"/>
  </p:sldIdLst>
  <p:sldSz cx="10972800" cy="8229600" type="B4JIS"/>
  <p:notesSz cx="6858000" cy="9144000"/>
  <p:defaultTextStyle>
    <a:defPPr>
      <a:defRPr lang="en-US"/>
    </a:defPPr>
    <a:lvl1pPr marL="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1727"/>
    <a:srgbClr val="A31527"/>
    <a:srgbClr val="CC0000"/>
    <a:srgbClr val="B01C32"/>
    <a:srgbClr val="CCCDCC"/>
    <a:srgbClr val="EDEEED"/>
    <a:srgbClr val="872C90"/>
    <a:srgbClr val="C51C30"/>
    <a:srgbClr val="1AA594"/>
    <a:srgbClr val="90B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897" autoAdjust="0"/>
    <p:restoredTop sz="96003" autoAdjust="0"/>
  </p:normalViewPr>
  <p:slideViewPr>
    <p:cSldViewPr snapToGrid="0" snapToObjects="1" showGuides="1">
      <p:cViewPr varScale="1">
        <p:scale>
          <a:sx n="56" d="100"/>
          <a:sy n="56" d="100"/>
        </p:scale>
        <p:origin x="1672" y="32"/>
      </p:cViewPr>
      <p:guideLst>
        <p:guide orient="horz" pos="2592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B8A31-2B9F-A94B-A2CC-00F18DA57334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F604B-6C0D-8446-A61A-2AA75F3719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43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EC66E-FACF-7F40-AACA-BA49429FF6B3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DDD1B-7981-514B-B211-D97C9422D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52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3597358"/>
            <a:ext cx="9326880" cy="17640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Bol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45920" y="4925167"/>
            <a:ext cx="7680960" cy="24741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 cap="all" baseline="0">
                <a:solidFill>
                  <a:srgbClr val="B01C32"/>
                </a:solidFill>
                <a:latin typeface="Century Gothic Bold Italic" charset="0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PRESENTER NAME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1754386" y="3489325"/>
            <a:ext cx="7464029" cy="6350"/>
          </a:xfrm>
          <a:prstGeom prst="line">
            <a:avLst/>
          </a:prstGeom>
          <a:ln w="3175" cmpd="sng">
            <a:solidFill>
              <a:srgbClr val="B01C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122" y="2571496"/>
            <a:ext cx="2259596" cy="5931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19E0A7D-ABF6-FC46-B515-EE39FF6A080E}"/>
              </a:ext>
            </a:extLst>
          </p:cNvPr>
          <p:cNvSpPr txBox="1"/>
          <p:nvPr userDrawn="1"/>
        </p:nvSpPr>
        <p:spPr>
          <a:xfrm>
            <a:off x="7846017" y="7857642"/>
            <a:ext cx="280711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de-DE" sz="900" b="1" spc="225" baseline="0" dirty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©</a:t>
            </a:r>
            <a:r>
              <a:rPr lang="en-US" sz="900" b="1" spc="225" baseline="0" dirty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UNIVERSITY OF UTAH HEALTH</a:t>
            </a:r>
            <a:endParaRPr lang="en-US" sz="900" b="1" spc="225" dirty="0">
              <a:solidFill>
                <a:srgbClr val="A21727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01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Text/Title and One Column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5" y="694482"/>
            <a:ext cx="9595485" cy="6594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5250" cy="8302625"/>
          </a:xfrm>
          <a:prstGeom prst="rect">
            <a:avLst/>
          </a:prstGeom>
          <a:solidFill>
            <a:srgbClr val="AF28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486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456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828674" y="2114868"/>
            <a:ext cx="9595485" cy="5350804"/>
          </a:xfrm>
          <a:prstGeom prst="rect">
            <a:avLst/>
          </a:prstGeo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1944573" y="7866925"/>
            <a:ext cx="893365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 i="0" spc="150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@HANDLE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107704" y="7866925"/>
            <a:ext cx="893365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 i="0" spc="150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HASHTAG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270836" y="7866925"/>
            <a:ext cx="893365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 i="0" spc="150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MISC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932385" y="7856538"/>
            <a:ext cx="9545240" cy="0"/>
          </a:xfrm>
          <a:prstGeom prst="line">
            <a:avLst/>
          </a:prstGeom>
          <a:ln w="12700" cmpd="sng">
            <a:solidFill>
              <a:srgbClr val="A217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5164201" y="7486650"/>
            <a:ext cx="5808600" cy="369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rgbClr val="A31527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717536"/>
            <a:ext cx="1337567" cy="35111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4148AA7-1A66-E64C-8FEB-E18F1B2DD997}"/>
              </a:ext>
            </a:extLst>
          </p:cNvPr>
          <p:cNvSpPr txBox="1"/>
          <p:nvPr userDrawn="1"/>
        </p:nvSpPr>
        <p:spPr>
          <a:xfrm>
            <a:off x="7846017" y="7857642"/>
            <a:ext cx="280711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de-DE" sz="900" b="1" spc="225" baseline="0" dirty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©</a:t>
            </a:r>
            <a:r>
              <a:rPr lang="en-US" sz="900" b="1" spc="225" baseline="0" dirty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UNIVERSITY OF UTAH HEALTH</a:t>
            </a:r>
            <a:endParaRPr lang="en-US" sz="900" b="1" spc="225" dirty="0">
              <a:solidFill>
                <a:srgbClr val="A21727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7" y="694482"/>
            <a:ext cx="9595485" cy="6594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5250" cy="8302625"/>
          </a:xfrm>
          <a:prstGeom prst="rect">
            <a:avLst/>
          </a:prstGeom>
          <a:solidFill>
            <a:srgbClr val="AF28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315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608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828677" y="2114868"/>
            <a:ext cx="9507311" cy="5350804"/>
          </a:xfrm>
          <a:prstGeom prst="rect">
            <a:avLst/>
          </a:prstGeom>
        </p:spPr>
        <p:txBody>
          <a:bodyPr/>
          <a:lstStyle>
            <a:lvl1pPr>
              <a:defRPr sz="4480"/>
            </a:lvl1pPr>
            <a:lvl2pPr>
              <a:defRPr sz="3840"/>
            </a:lvl2pPr>
            <a:lvl3pPr>
              <a:defRPr sz="3200"/>
            </a:lvl3pPr>
            <a:lvl4pPr>
              <a:defRPr sz="2880"/>
            </a:lvl4pPr>
            <a:lvl5pPr>
              <a:defRPr sz="2880"/>
            </a:lvl5pPr>
            <a:lvl6pPr>
              <a:defRPr sz="2880"/>
            </a:lvl6pPr>
            <a:lvl7pPr>
              <a:defRPr sz="2880"/>
            </a:lvl7pPr>
            <a:lvl8pPr>
              <a:defRPr sz="2880"/>
            </a:lvl8pPr>
            <a:lvl9pPr>
              <a:defRPr sz="28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39F114CE-A71F-1948-827E-49A3094760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44573" y="7866925"/>
            <a:ext cx="893365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 i="0" spc="150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@HANDLE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8D1DDD64-E7BD-7D49-BCAB-B2F3B9E6870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07704" y="7866925"/>
            <a:ext cx="893365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 i="0" spc="150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HASHTAG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64666489-4827-F540-B563-CD6001CF379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70836" y="7866925"/>
            <a:ext cx="893365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 i="0" spc="150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MISC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4769863-E1A1-5948-B595-F73FB9ABEBB5}"/>
              </a:ext>
            </a:extLst>
          </p:cNvPr>
          <p:cNvCxnSpPr/>
          <p:nvPr userDrawn="1"/>
        </p:nvCxnSpPr>
        <p:spPr>
          <a:xfrm>
            <a:off x="1932385" y="7856538"/>
            <a:ext cx="9545240" cy="0"/>
          </a:xfrm>
          <a:prstGeom prst="line">
            <a:avLst/>
          </a:prstGeom>
          <a:ln w="12700" cmpd="sng">
            <a:solidFill>
              <a:srgbClr val="A217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441B5AA-7CEE-ED4E-880B-EB8215354E2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64201" y="7486650"/>
            <a:ext cx="5808600" cy="369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rgbClr val="A31527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E2AC291-E03D-254B-893B-1467227A90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717536"/>
            <a:ext cx="1337567" cy="351111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5132AE5D-BE74-2B4E-A98E-089E7E1EA637}"/>
              </a:ext>
            </a:extLst>
          </p:cNvPr>
          <p:cNvSpPr txBox="1"/>
          <p:nvPr userDrawn="1"/>
        </p:nvSpPr>
        <p:spPr>
          <a:xfrm>
            <a:off x="7846017" y="7857642"/>
            <a:ext cx="280711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de-DE" sz="900" b="1" spc="225" baseline="0" dirty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©</a:t>
            </a:r>
            <a:r>
              <a:rPr lang="en-US" sz="900" b="1" spc="225" baseline="0" dirty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UNIVERSITY OF UTAH HEALTH</a:t>
            </a:r>
            <a:endParaRPr lang="en-US" sz="900" b="1" spc="225" dirty="0">
              <a:solidFill>
                <a:srgbClr val="A21727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22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645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6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548640" rtl="0" eaLnBrk="1" latinLnBrk="0" hangingPunct="1">
        <a:spcBef>
          <a:spcPct val="0"/>
        </a:spcBef>
        <a:buNone/>
        <a:defRPr sz="3360" b="0" i="0" kern="1200" cap="all" baseline="0">
          <a:solidFill>
            <a:srgbClr val="B01C32"/>
          </a:solidFill>
          <a:latin typeface="Century Gothic" charset="0"/>
          <a:ea typeface="+mj-ea"/>
          <a:cs typeface="Avenir Roman"/>
        </a:defRPr>
      </a:lvl1pPr>
    </p:titleStyle>
    <p:bodyStyle>
      <a:lvl1pPr marL="411480" indent="-411480" algn="l" defTabSz="548640" rtl="0" eaLnBrk="1" latinLnBrk="0" hangingPunct="1">
        <a:spcBef>
          <a:spcPct val="20000"/>
        </a:spcBef>
        <a:buFont typeface="Arial"/>
        <a:buChar char="•"/>
        <a:defRPr sz="3360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+mn-ea"/>
          <a:cs typeface="Avenir Roman"/>
        </a:defRPr>
      </a:lvl1pPr>
      <a:lvl2pPr marL="891540" indent="-342900" algn="l" defTabSz="548640" rtl="0" eaLnBrk="1" latinLnBrk="0" hangingPunct="1">
        <a:spcBef>
          <a:spcPct val="20000"/>
        </a:spcBef>
        <a:buFont typeface="Arial"/>
        <a:buChar char="–"/>
        <a:defRPr sz="2880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+mn-ea"/>
          <a:cs typeface="Avenir Roman"/>
        </a:defRPr>
      </a:lvl2pPr>
      <a:lvl3pPr marL="1371600" indent="-274320" algn="l" defTabSz="548640" rtl="0" eaLnBrk="1" latinLnBrk="0" hangingPunct="1">
        <a:spcBef>
          <a:spcPct val="20000"/>
        </a:spcBef>
        <a:buFont typeface="Arial"/>
        <a:buChar char="•"/>
        <a:defRPr sz="2400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Century Gothic" charset="0"/>
          <a:cs typeface="Century Gothic" charset="0"/>
        </a:defRPr>
      </a:lvl3pPr>
      <a:lvl4pPr marL="1920240" indent="-274320" algn="l" defTabSz="548640" rtl="0" eaLnBrk="1" latinLnBrk="0" hangingPunct="1">
        <a:spcBef>
          <a:spcPct val="20000"/>
        </a:spcBef>
        <a:buFont typeface="Arial"/>
        <a:buChar char="–"/>
        <a:defRPr sz="1920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+mn-ea"/>
          <a:cs typeface="Avenir Roman"/>
        </a:defRPr>
      </a:lvl4pPr>
      <a:lvl5pPr marL="2468880" indent="-274320" algn="l" defTabSz="548640" rtl="0" eaLnBrk="1" latinLnBrk="0" hangingPunct="1">
        <a:spcBef>
          <a:spcPct val="20000"/>
        </a:spcBef>
        <a:buFont typeface="Arial"/>
        <a:buChar char="»"/>
        <a:defRPr sz="1440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+mn-ea"/>
          <a:cs typeface="Avenir Roman"/>
        </a:defRPr>
      </a:lvl5pPr>
      <a:lvl6pPr marL="301752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2" userDrawn="1">
          <p15:clr>
            <a:srgbClr val="F26B43"/>
          </p15:clr>
        </p15:guide>
        <p15:guide id="2" orient="horz" pos="49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Optimizing Pregnancy Treatment Intervention (OPTI) for MOMS 2.0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Jerry Cochran, MSW, PhD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680F5-F8AD-8F13-1AF1-54FA1A153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17D2DD-D1BE-3E62-AD66-8F8588463A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C943F0-94D0-834C-A7DA-FC1A8FA682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5A8E20A-2C16-B0E1-7FA1-82072FB6D6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C177EA8-D550-6316-2AA8-2A9DB940A5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671C3DC-970E-C484-DA1A-4B197B895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02" y="1565910"/>
            <a:ext cx="10765195" cy="49397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01202FC-7794-C1B4-8949-848EB8B0E8D6}"/>
              </a:ext>
            </a:extLst>
          </p:cNvPr>
          <p:cNvSpPr txBox="1"/>
          <p:nvPr/>
        </p:nvSpPr>
        <p:spPr>
          <a:xfrm>
            <a:off x="1424852" y="4566470"/>
            <a:ext cx="1251316" cy="27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500" dirty="0"/>
              <a:t>Usual Care: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AD4867-044D-4FFE-3FB0-1187B909E9B5}"/>
              </a:ext>
            </a:extLst>
          </p:cNvPr>
          <p:cNvSpPr txBox="1"/>
          <p:nvPr/>
        </p:nvSpPr>
        <p:spPr>
          <a:xfrm>
            <a:off x="4860741" y="4581710"/>
            <a:ext cx="1251316" cy="27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500" dirty="0"/>
              <a:t>Usual Care: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9EC7B7-1E57-C247-258E-2AB35483DCDB}"/>
              </a:ext>
            </a:extLst>
          </p:cNvPr>
          <p:cNvSpPr txBox="1"/>
          <p:nvPr/>
        </p:nvSpPr>
        <p:spPr>
          <a:xfrm>
            <a:off x="7793755" y="4581710"/>
            <a:ext cx="1251316" cy="27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500" dirty="0"/>
              <a:t>Usual Care: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F6079E-CBE2-9912-1E9B-75F73098F37E}"/>
              </a:ext>
            </a:extLst>
          </p:cNvPr>
          <p:cNvSpPr txBox="1"/>
          <p:nvPr/>
        </p:nvSpPr>
        <p:spPr>
          <a:xfrm>
            <a:off x="4717518" y="5406544"/>
            <a:ext cx="1251316" cy="27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500" dirty="0"/>
              <a:t>Usual Care: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BF8F30-FEFA-4FD5-F933-3FF66147B22D}"/>
              </a:ext>
            </a:extLst>
          </p:cNvPr>
          <p:cNvSpPr/>
          <p:nvPr/>
        </p:nvSpPr>
        <p:spPr>
          <a:xfrm>
            <a:off x="1424852" y="4367686"/>
            <a:ext cx="8999310" cy="488343"/>
          </a:xfrm>
          <a:prstGeom prst="rect">
            <a:avLst/>
          </a:prstGeom>
          <a:noFill/>
          <a:ln w="15875">
            <a:solidFill>
              <a:srgbClr val="A2172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6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7BB8B-49B0-0956-318F-D40DA9375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70C85-6C4A-5C6E-3005-57324DC7A1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6AF98B-226A-D7CF-B199-64BC2EFFFFA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8249E7F-8B5D-644A-3A65-ADE4C9E28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E04BA61-8EDC-2A1A-CFC3-21EC711784A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16B6EA-9860-A3F9-C7FB-16169DDFC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470" y="1482448"/>
            <a:ext cx="8430780" cy="5839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64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7BB8B-49B0-0956-318F-D40DA9375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70C85-6C4A-5C6E-3005-57324DC7A1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6AF98B-226A-D7CF-B199-64BC2EFFFFA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8249E7F-8B5D-644A-3A65-ADE4C9E28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E04BA61-8EDC-2A1A-CFC3-21EC711784A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16B6EA-9860-A3F9-C7FB-16169DDFC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470" y="1482448"/>
            <a:ext cx="8430780" cy="583921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4805B4F-EE75-9926-24A1-1AC93C8B0E3F}"/>
              </a:ext>
            </a:extLst>
          </p:cNvPr>
          <p:cNvSpPr/>
          <p:nvPr/>
        </p:nvSpPr>
        <p:spPr>
          <a:xfrm>
            <a:off x="3721487" y="4454697"/>
            <a:ext cx="914400" cy="291312"/>
          </a:xfrm>
          <a:prstGeom prst="rect">
            <a:avLst/>
          </a:prstGeom>
          <a:noFill/>
          <a:ln>
            <a:solidFill>
              <a:srgbClr val="A2172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6556446-65EE-53C6-D789-0BB584FABCC0}"/>
              </a:ext>
            </a:extLst>
          </p:cNvPr>
          <p:cNvSpPr/>
          <p:nvPr/>
        </p:nvSpPr>
        <p:spPr>
          <a:xfrm>
            <a:off x="3721487" y="2822917"/>
            <a:ext cx="914400" cy="291312"/>
          </a:xfrm>
          <a:prstGeom prst="rect">
            <a:avLst/>
          </a:prstGeom>
          <a:noFill/>
          <a:ln>
            <a:solidFill>
              <a:srgbClr val="A2172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3EB503-3D49-A86F-1879-B6C5885CE313}"/>
              </a:ext>
            </a:extLst>
          </p:cNvPr>
          <p:cNvSpPr/>
          <p:nvPr/>
        </p:nvSpPr>
        <p:spPr>
          <a:xfrm>
            <a:off x="3721487" y="5145612"/>
            <a:ext cx="1170553" cy="291312"/>
          </a:xfrm>
          <a:prstGeom prst="rect">
            <a:avLst/>
          </a:prstGeom>
          <a:noFill/>
          <a:ln>
            <a:solidFill>
              <a:srgbClr val="A2172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6878CB-FCFC-59DE-FBF9-7D236D551EA6}"/>
              </a:ext>
            </a:extLst>
          </p:cNvPr>
          <p:cNvSpPr/>
          <p:nvPr/>
        </p:nvSpPr>
        <p:spPr>
          <a:xfrm>
            <a:off x="3721486" y="5684127"/>
            <a:ext cx="1636897" cy="291312"/>
          </a:xfrm>
          <a:prstGeom prst="rect">
            <a:avLst/>
          </a:prstGeom>
          <a:noFill/>
          <a:ln>
            <a:solidFill>
              <a:srgbClr val="A2172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7BB8B-49B0-0956-318F-D40DA9375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70C85-6C4A-5C6E-3005-57324DC7A1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6AF98B-226A-D7CF-B199-64BC2EFFFFA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8249E7F-8B5D-644A-3A65-ADE4C9E28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E04BA61-8EDC-2A1A-CFC3-21EC711784A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35FA40-79B0-0AE9-4824-9D6460A83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878" y="1364313"/>
            <a:ext cx="8632745" cy="596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67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7BB8B-49B0-0956-318F-D40DA9375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70C85-6C4A-5C6E-3005-57324DC7A1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6AF98B-226A-D7CF-B199-64BC2EFFFFA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8249E7F-8B5D-644A-3A65-ADE4C9E28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E04BA61-8EDC-2A1A-CFC3-21EC711784A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35FA40-79B0-0AE9-4824-9D6460A83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878" y="1364313"/>
            <a:ext cx="8632745" cy="596687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A62076-E2AE-8EE0-D8E2-AF01CEDD0C89}"/>
              </a:ext>
            </a:extLst>
          </p:cNvPr>
          <p:cNvSpPr/>
          <p:nvPr/>
        </p:nvSpPr>
        <p:spPr>
          <a:xfrm>
            <a:off x="3543868" y="2778297"/>
            <a:ext cx="1942531" cy="291312"/>
          </a:xfrm>
          <a:prstGeom prst="rect">
            <a:avLst/>
          </a:prstGeom>
          <a:noFill/>
          <a:ln>
            <a:solidFill>
              <a:srgbClr val="A2172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F51ACF-96A7-EAB9-19ED-5E6647726752}"/>
              </a:ext>
            </a:extLst>
          </p:cNvPr>
          <p:cNvSpPr/>
          <p:nvPr/>
        </p:nvSpPr>
        <p:spPr>
          <a:xfrm>
            <a:off x="3604719" y="3237538"/>
            <a:ext cx="1195881" cy="291312"/>
          </a:xfrm>
          <a:prstGeom prst="rect">
            <a:avLst/>
          </a:prstGeom>
          <a:noFill/>
          <a:ln>
            <a:solidFill>
              <a:srgbClr val="A2172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5B15AA-CF88-F7DE-2068-543CBF54D03B}"/>
              </a:ext>
            </a:extLst>
          </p:cNvPr>
          <p:cNvSpPr/>
          <p:nvPr/>
        </p:nvSpPr>
        <p:spPr>
          <a:xfrm>
            <a:off x="3604719" y="3700100"/>
            <a:ext cx="1195881" cy="291312"/>
          </a:xfrm>
          <a:prstGeom prst="rect">
            <a:avLst/>
          </a:prstGeom>
          <a:noFill/>
          <a:ln>
            <a:solidFill>
              <a:srgbClr val="A2172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AC9F0B-BA93-DEBB-7CD5-B261D63DA1FC}"/>
              </a:ext>
            </a:extLst>
          </p:cNvPr>
          <p:cNvSpPr/>
          <p:nvPr/>
        </p:nvSpPr>
        <p:spPr>
          <a:xfrm>
            <a:off x="3561371" y="5369987"/>
            <a:ext cx="2153629" cy="291312"/>
          </a:xfrm>
          <a:prstGeom prst="rect">
            <a:avLst/>
          </a:prstGeom>
          <a:noFill/>
          <a:ln>
            <a:solidFill>
              <a:srgbClr val="A2172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8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05BF4-C80C-A56D-392A-5848F85DC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B9742-9D54-7877-59B8-5282839B53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Lots of the right signals</a:t>
            </a:r>
          </a:p>
          <a:p>
            <a:pPr lvl="1"/>
            <a:r>
              <a:rPr lang="en-US" dirty="0"/>
              <a:t>MOUD, Tx attendance, illicit use, and overdose—</a:t>
            </a:r>
            <a:r>
              <a:rPr lang="en-US" b="1" i="1" dirty="0"/>
              <a:t>all in anticipated directions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48990-F05B-3487-968F-0F0ACE9B85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22479C-AAC8-476F-7DE7-26D15983F8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10D394F-191D-0772-C41A-2AE30F7DCD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15AC2C2-50B3-ACF0-0D62-4CCA869CF7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1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05BF4-C80C-A56D-392A-5848F85DC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B9742-9D54-7877-59B8-5282839B53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/>
              <a:t>MOUD</a:t>
            </a:r>
          </a:p>
          <a:p>
            <a:pPr lvl="1"/>
            <a:r>
              <a:rPr lang="en-US" sz="3200" dirty="0"/>
              <a:t>PP Sample</a:t>
            </a:r>
          </a:p>
          <a:p>
            <a:pPr lvl="2"/>
            <a:r>
              <a:rPr lang="en-US" dirty="0"/>
              <a:t>Baseline to 2-months postpartum</a:t>
            </a:r>
          </a:p>
          <a:p>
            <a:pPr lvl="3"/>
            <a:r>
              <a:rPr lang="en-US" sz="3200" dirty="0"/>
              <a:t>PN=28% vs. UC= -10.9% (p&lt;0.01)</a:t>
            </a:r>
          </a:p>
          <a:p>
            <a:pPr lvl="2"/>
            <a:r>
              <a:rPr lang="en-US" dirty="0"/>
              <a:t>Baseline to 6-months postpartum</a:t>
            </a:r>
          </a:p>
          <a:p>
            <a:pPr lvl="3"/>
            <a:r>
              <a:rPr lang="en-US" sz="3200" dirty="0"/>
              <a:t>PN=45.4% vs. UC=23.4%, (p=0.05)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48990-F05B-3487-968F-0F0ACE9B85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22479C-AAC8-476F-7DE7-26D15983F8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10D394F-191D-0772-C41A-2AE30F7DCD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15AC2C2-50B3-ACF0-0D62-4CCA869CF7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4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05BF4-C80C-A56D-392A-5848F85DC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B9742-9D54-7877-59B8-5282839B53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/>
              <a:t>Tx attendance</a:t>
            </a:r>
          </a:p>
          <a:p>
            <a:pPr lvl="1"/>
            <a:r>
              <a:rPr lang="en-US" sz="3200" dirty="0"/>
              <a:t>PP Sample</a:t>
            </a:r>
          </a:p>
          <a:p>
            <a:pPr lvl="2"/>
            <a:r>
              <a:rPr lang="en-US" dirty="0"/>
              <a:t>Baseline to prenatal assessment </a:t>
            </a:r>
          </a:p>
          <a:p>
            <a:pPr lvl="3"/>
            <a:r>
              <a:rPr lang="en-US" sz="3200" dirty="0"/>
              <a:t>PN=10.9%/UC= -14.6% (p=0.04) 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48990-F05B-3487-968F-0F0ACE9B85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22479C-AAC8-476F-7DE7-26D15983F8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10D394F-191D-0772-C41A-2AE30F7DCD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15AC2C2-50B3-ACF0-0D62-4CCA869CF7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9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05BF4-C80C-A56D-392A-5848F85DC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B9742-9D54-7877-59B8-5282839B53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/>
              <a:t>Illicit use</a:t>
            </a:r>
          </a:p>
          <a:p>
            <a:pPr lvl="1"/>
            <a:r>
              <a:rPr lang="en-US" sz="3200" dirty="0"/>
              <a:t>ITT sample</a:t>
            </a:r>
          </a:p>
          <a:p>
            <a:pPr lvl="2"/>
            <a:r>
              <a:rPr lang="en-US" dirty="0"/>
              <a:t>Baseline to 2-months postpartum</a:t>
            </a:r>
          </a:p>
          <a:p>
            <a:pPr lvl="3"/>
            <a:r>
              <a:rPr lang="en-US" sz="3200" dirty="0"/>
              <a:t>PN= -61.5% vs. UC= -48.5% (not statistically significant) </a:t>
            </a:r>
          </a:p>
          <a:p>
            <a:pPr lvl="2"/>
            <a:r>
              <a:rPr lang="en-US" dirty="0"/>
              <a:t>Baseline to 6-months postpartum </a:t>
            </a:r>
          </a:p>
          <a:p>
            <a:pPr lvl="3"/>
            <a:r>
              <a:rPr lang="en-US" sz="3200" dirty="0"/>
              <a:t>PN= -56.2% vs. UC= -47.7% (not statistically significant) 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48990-F05B-3487-968F-0F0ACE9B85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22479C-AAC8-476F-7DE7-26D15983F8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10D394F-191D-0772-C41A-2AE30F7DCD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15AC2C2-50B3-ACF0-0D62-4CCA869CF7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4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05BF4-C80C-A56D-392A-5848F85DC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B9742-9D54-7877-59B8-5282839B53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8677" y="1667677"/>
            <a:ext cx="9789793" cy="5840412"/>
          </a:xfrm>
        </p:spPr>
        <p:txBody>
          <a:bodyPr/>
          <a:lstStyle/>
          <a:p>
            <a:r>
              <a:rPr lang="en-US" sz="3200" dirty="0"/>
              <a:t>Overdose</a:t>
            </a:r>
          </a:p>
          <a:p>
            <a:pPr lvl="1"/>
            <a:r>
              <a:rPr lang="en-US" sz="3200" dirty="0"/>
              <a:t>2-months post partum</a:t>
            </a:r>
          </a:p>
          <a:p>
            <a:pPr lvl="2"/>
            <a:r>
              <a:rPr lang="en-US" dirty="0"/>
              <a:t>PN=11.9% vs. UC=16.1% (not statistically significant) </a:t>
            </a:r>
          </a:p>
          <a:p>
            <a:pPr lvl="1"/>
            <a:r>
              <a:rPr lang="en-US" sz="3200" dirty="0"/>
              <a:t>6-month postpartum </a:t>
            </a:r>
          </a:p>
          <a:p>
            <a:pPr lvl="2"/>
            <a:r>
              <a:rPr lang="en-US" dirty="0"/>
              <a:t>PN=3.8% vs. UC=6.2% (not statistically significant) </a:t>
            </a:r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48990-F05B-3487-968F-0F0ACE9B85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22479C-AAC8-476F-7DE7-26D15983F8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10D394F-191D-0772-C41A-2AE30F7DCD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15AC2C2-50B3-ACF0-0D62-4CCA869CF7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9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52F1-C1A2-B816-70D3-83E895D5D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Conflicts and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6A75C-EBA3-D51D-BBA7-CFA7C0214B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No conflicts</a:t>
            </a:r>
          </a:p>
          <a:p>
            <a:r>
              <a:rPr lang="en-US" dirty="0"/>
              <a:t>OPTI-Mom 2.0 was funded by the Centers for Disease Control and Prevention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A666A3-D2FB-D330-793A-3E38B839A7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11BBA-2995-B778-E714-919EB121B7E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B66F79A-E55E-3E9B-671A-4025CC5CF2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DAA7845-4C7E-8A97-4C79-8AC23102B72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62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2F87E-41FD-A0D6-44B5-B997AE692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D3EDB-7DE3-B33F-FEF4-2EDBB6A6C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8677" y="1745204"/>
            <a:ext cx="9507311" cy="5350804"/>
          </a:xfrm>
        </p:spPr>
        <p:txBody>
          <a:bodyPr/>
          <a:lstStyle/>
          <a:p>
            <a:r>
              <a:rPr lang="en-US" sz="3600" b="1" dirty="0"/>
              <a:t>Provisional improvements </a:t>
            </a:r>
            <a:r>
              <a:rPr lang="en-US" sz="3600" dirty="0"/>
              <a:t>in MOUD, treatment engagement, illicit use, and overdose rates following the PN intervention and warrant further evaluation. </a:t>
            </a:r>
          </a:p>
          <a:p>
            <a:r>
              <a:rPr lang="en-US" sz="3600" dirty="0"/>
              <a:t>Next steps is </a:t>
            </a:r>
            <a:r>
              <a:rPr lang="en-US" sz="3600" b="1" dirty="0"/>
              <a:t>powered</a:t>
            </a:r>
            <a:r>
              <a:rPr lang="en-US" sz="3600" dirty="0"/>
              <a:t> efficacy trial</a:t>
            </a:r>
          </a:p>
          <a:p>
            <a:r>
              <a:rPr lang="en-US" sz="3600" dirty="0"/>
              <a:t>Possible to explore factors related to </a:t>
            </a:r>
            <a:r>
              <a:rPr lang="en-US" sz="3600" b="1" dirty="0"/>
              <a:t>implementation</a:t>
            </a:r>
            <a:r>
              <a:rPr lang="en-US" sz="3600" dirty="0"/>
              <a:t> for planning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ADB753-945B-310C-2952-5B8DE96AF3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3279C7-23D9-85A0-327E-04E16D019EE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AE6135A-51FF-5ADA-0CDA-B3EF60E9CF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99EAD52-70D7-3399-C332-EEF13E5DCF1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8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0A2F9-FE56-5E3B-BAF6-155F1C34D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the full results or listen to the </a:t>
            </a:r>
            <a:r>
              <a:rPr lang="en-US" i="1" dirty="0"/>
              <a:t>addiction</a:t>
            </a:r>
            <a:r>
              <a:rPr lang="en-US" dirty="0"/>
              <a:t> podcast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32D0F-5AA9-145A-ABF5-00D27E3B08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861BC4-811B-EF56-4CC2-73008CEC065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5E6AFD3-9B47-E1B4-6F4D-E403F8A58F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2774F1B-C6B1-795C-B17E-86C85866EA7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94FA3B-D3BF-8A4E-2DC6-D32CAFB37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5960" y="2078486"/>
            <a:ext cx="5200917" cy="539777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6077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991CF-58B8-BF69-990E-00C3E37C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65054"/>
            <a:ext cx="9595485" cy="659444"/>
          </a:xfrm>
        </p:spPr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C8584-500D-C86E-B7A8-CCA718E10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8938" y="1220576"/>
            <a:ext cx="10374923" cy="656785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1.Hirai AH, Ko JY, Owens PL, Stocks C, Patrick SW. Neonatal Abstinence Syndrome and Maternal Opioid-Related Diagnoses in the US, 2010-2017. JAMA. 2021;325(2):146-155.</a:t>
            </a:r>
          </a:p>
          <a:p>
            <a:pPr marL="0" indent="0">
              <a:buNone/>
            </a:pPr>
            <a:r>
              <a:rPr lang="en-US" dirty="0"/>
              <a:t>2.Haight SC, Ko JY, Tong VT, Bohm MK, Callaghan WM. Opioid Use Disorder Documented at Delivery Hospitalization - United States, 1999-2014. MMWR Morbidity and mortality weekly report. 2018;67(31):845-849.</a:t>
            </a:r>
          </a:p>
          <a:p>
            <a:pPr marL="0" indent="0">
              <a:buNone/>
            </a:pPr>
            <a:r>
              <a:rPr lang="en-US" dirty="0"/>
              <a:t>3.Cleary BJ, Donnelly JM, Strawbridge JD, et al. Methadone and perinatal outcomes: a retrospective cohort study. American journal of obstetrics and gynecology. 2011;204(2):139.e131-139.</a:t>
            </a:r>
          </a:p>
          <a:p>
            <a:pPr marL="0" indent="0">
              <a:buNone/>
            </a:pPr>
            <a:r>
              <a:rPr lang="en-US" dirty="0"/>
              <a:t>4.Benningfield MM, Dietrich MS, Jones HE, et al. Opioid dependence during pregnancy: relationships of anxiety and depression symptoms to treatment outcomes. Addiction. 2012;107 Suppl 1:74-82.</a:t>
            </a:r>
          </a:p>
          <a:p>
            <a:pPr marL="0" indent="0">
              <a:buNone/>
            </a:pPr>
            <a:r>
              <a:rPr lang="en-US" dirty="0"/>
              <a:t>5.Chisolm MS, </a:t>
            </a:r>
            <a:r>
              <a:rPr lang="en-US" dirty="0" err="1"/>
              <a:t>Acquavita</a:t>
            </a:r>
            <a:r>
              <a:rPr lang="en-US" dirty="0"/>
              <a:t> SP, Kaltenbach K, et al. Cigarette Smoking and Neonatal Outcomes in Depressed and Non-Depressed Opioid-Dependent Agonist-Maintained Pregnant Patients. Addictive disorders &amp; their treatment. 2011;10(4):180-187.</a:t>
            </a:r>
          </a:p>
          <a:p>
            <a:pPr marL="0" indent="0">
              <a:buNone/>
            </a:pPr>
            <a:r>
              <a:rPr lang="en-US" dirty="0"/>
              <a:t>6.Holbrook A, Kaltenbach K. Co-occurring psychiatric symptoms in opioid-dependent women: the prevalence of antenatal and postnatal depression. The American journal of drug and alcohol abuse. 2012;38(6):575-579.</a:t>
            </a:r>
          </a:p>
          <a:p>
            <a:pPr marL="0" indent="0">
              <a:buNone/>
            </a:pPr>
            <a:r>
              <a:rPr lang="en-US" dirty="0"/>
              <a:t>7.Ordean A, Kahan M, Graves L, Abrahams R, </a:t>
            </a:r>
            <a:r>
              <a:rPr lang="en-US" dirty="0" err="1"/>
              <a:t>Boyajian</a:t>
            </a:r>
            <a:r>
              <a:rPr lang="en-US" dirty="0"/>
              <a:t> T. Integrated care for pregnant women on methadone maintenance treatment: Canadian primary care cohort study. Canadian family physician </a:t>
            </a:r>
            <a:r>
              <a:rPr lang="en-US" dirty="0" err="1"/>
              <a:t>Medecin</a:t>
            </a:r>
            <a:r>
              <a:rPr lang="en-US" dirty="0"/>
              <a:t> de </a:t>
            </a:r>
            <a:r>
              <a:rPr lang="en-US" dirty="0" err="1"/>
              <a:t>famille</a:t>
            </a:r>
            <a:r>
              <a:rPr lang="en-US" dirty="0"/>
              <a:t> </a:t>
            </a:r>
            <a:r>
              <a:rPr lang="en-US" dirty="0" err="1"/>
              <a:t>canadien</a:t>
            </a:r>
            <a:r>
              <a:rPr lang="en-US" dirty="0"/>
              <a:t>. 2013;59(10):e462-469.</a:t>
            </a:r>
          </a:p>
          <a:p>
            <a:pPr marL="0" indent="0">
              <a:buNone/>
            </a:pPr>
            <a:r>
              <a:rPr lang="en-US" dirty="0"/>
              <a:t>8.Unger A, Metz V, Fischer G. Opioid dependent and pregnant: what are the best options for mothers and neonates? Obstetrics and gynecology international. 2012;2012:195954.</a:t>
            </a:r>
          </a:p>
          <a:p>
            <a:pPr marL="0" indent="0">
              <a:buNone/>
            </a:pPr>
            <a:r>
              <a:rPr lang="en-US" dirty="0"/>
              <a:t>9.Cavanaugh CE, Hedden SL, Latimer WW. Sexually transmitted infections among pregnant heroin- or cocaine-addicted women in treatment: the significance of psychiatric co-morbidity and sex trade. International journal of STD &amp; AIDS. 2010;21(2):141-142.</a:t>
            </a:r>
          </a:p>
          <a:p>
            <a:pPr marL="0" indent="0">
              <a:buNone/>
            </a:pPr>
            <a:r>
              <a:rPr lang="en-US" dirty="0"/>
              <a:t>10.Lacroix I, </a:t>
            </a:r>
            <a:r>
              <a:rPr lang="en-US" dirty="0" err="1"/>
              <a:t>Berrebi</a:t>
            </a:r>
            <a:r>
              <a:rPr lang="en-US" dirty="0"/>
              <a:t> A, </a:t>
            </a:r>
            <a:r>
              <a:rPr lang="en-US" dirty="0" err="1"/>
              <a:t>Garipuy</a:t>
            </a:r>
            <a:r>
              <a:rPr lang="en-US" dirty="0"/>
              <a:t> D, et al. Buprenorphine versus methadone in pregnant opioid-dependent women: a prospective multicenter study. European journal of clinical pharmacology. 2011;67(10):1053-1059.</a:t>
            </a:r>
          </a:p>
          <a:p>
            <a:pPr marL="0" indent="0">
              <a:buNone/>
            </a:pPr>
            <a:r>
              <a:rPr lang="en-US" dirty="0"/>
              <a:t>11.Benningfield MM, </a:t>
            </a:r>
            <a:r>
              <a:rPr lang="en-US" dirty="0" err="1"/>
              <a:t>Arria</a:t>
            </a:r>
            <a:r>
              <a:rPr lang="en-US" dirty="0"/>
              <a:t> AM, Kaltenbach K, et al. Co-occurring psychiatric symptoms are associated with increased psychological, social, and medical impairment in opioid dependent pregnant women. The American journal on addictions / American Academy of Psychiatrists in Alcoholism and Addictions. 2010;19(5):416-421.</a:t>
            </a:r>
          </a:p>
          <a:p>
            <a:pPr marL="0" indent="0">
              <a:buNone/>
            </a:pPr>
            <a:r>
              <a:rPr lang="en-US" dirty="0"/>
              <a:t>12.Heil SH, </a:t>
            </a:r>
            <a:r>
              <a:rPr lang="en-US" dirty="0" err="1"/>
              <a:t>Sigmon</a:t>
            </a:r>
            <a:r>
              <a:rPr lang="en-US" dirty="0"/>
              <a:t> SC, Jones HE, Wagner M. Comparison of characteristics of opioid-using pregnant women in rural and urban settings. The American journal of drug and alcohol abuse. 2008;34(4):463-471.</a:t>
            </a:r>
          </a:p>
          <a:p>
            <a:pPr marL="0" indent="0">
              <a:buNone/>
            </a:pPr>
            <a:r>
              <a:rPr lang="en-US" dirty="0"/>
              <a:t>13.Jones HE, O'Grady KE, </a:t>
            </a:r>
            <a:r>
              <a:rPr lang="en-US" dirty="0" err="1"/>
              <a:t>Malfi</a:t>
            </a:r>
            <a:r>
              <a:rPr lang="en-US" dirty="0"/>
              <a:t> D, </a:t>
            </a:r>
            <a:r>
              <a:rPr lang="en-US" dirty="0" err="1"/>
              <a:t>Tuten</a:t>
            </a:r>
            <a:r>
              <a:rPr lang="en-US" dirty="0"/>
              <a:t> M. Methadone maintenance vs. methadone taper during pregnancy: maternal and neonatal outcomes. The American journal on addictions / American Academy of Psychiatrists in Alcoholism and Addictions. 2008;17(5):372-386.</a:t>
            </a:r>
          </a:p>
          <a:p>
            <a:pPr marL="0" indent="0">
              <a:buNone/>
            </a:pPr>
            <a:r>
              <a:rPr lang="en-US" dirty="0"/>
              <a:t>14.Bell J, Towers CV, Hennessy MD, </a:t>
            </a:r>
            <a:r>
              <a:rPr lang="en-US" dirty="0" err="1"/>
              <a:t>Heitzman</a:t>
            </a:r>
            <a:r>
              <a:rPr lang="en-US" dirty="0"/>
              <a:t> C, Smith B, </a:t>
            </a:r>
            <a:r>
              <a:rPr lang="en-US" dirty="0" err="1"/>
              <a:t>Chattin</a:t>
            </a:r>
            <a:r>
              <a:rPr lang="en-US" dirty="0"/>
              <a:t> K. Detoxification from opiate drugs during pregnancy. American journal of obstetrics and gynecology. 2016;215(3):374.e371-376.</a:t>
            </a:r>
          </a:p>
          <a:p>
            <a:pPr marL="0" indent="0">
              <a:buNone/>
            </a:pPr>
            <a:r>
              <a:rPr lang="en-US" dirty="0"/>
              <a:t>15.Frawley PJ, Smith JW. One-year follow-up after multimodal inpatient treatment for cocaine and methamphetamine dependencies. J </a:t>
            </a:r>
            <a:r>
              <a:rPr lang="en-US" dirty="0" err="1"/>
              <a:t>Subst</a:t>
            </a:r>
            <a:r>
              <a:rPr lang="en-US" dirty="0"/>
              <a:t> Abuse Treat. 1992;9(4):271-286.</a:t>
            </a:r>
          </a:p>
          <a:p>
            <a:pPr marL="0" indent="0">
              <a:buNone/>
            </a:pPr>
            <a:r>
              <a:rPr lang="en-US" dirty="0"/>
              <a:t>16.Forray A, Merry B, Lin H, Ruger JP, Yonkers KA. Perinatal substance use: a prospective evaluation of abstinence and relapse. Drug Alcohol Depend. 2015;150:147-155.</a:t>
            </a:r>
          </a:p>
          <a:p>
            <a:pPr marL="0" indent="0">
              <a:buNone/>
            </a:pPr>
            <a:r>
              <a:rPr lang="en-US" dirty="0"/>
              <a:t>17.Tagliaro F, De Battisti Z, Smith FP, </a:t>
            </a:r>
            <a:r>
              <a:rPr lang="en-US" dirty="0" err="1"/>
              <a:t>Marigo</a:t>
            </a:r>
            <a:r>
              <a:rPr lang="en-US" dirty="0"/>
              <a:t> M. Death from heroin overdose: findings from hair analysis. Lancet (London, England). 1998;351(9120):1923-1925.</a:t>
            </a:r>
          </a:p>
          <a:p>
            <a:pPr marL="0" indent="0">
              <a:buNone/>
            </a:pPr>
            <a:r>
              <a:rPr lang="en-US" dirty="0"/>
              <a:t>18.Binswanger IA, </a:t>
            </a:r>
            <a:r>
              <a:rPr lang="en-US" dirty="0" err="1"/>
              <a:t>Nowels</a:t>
            </a:r>
            <a:r>
              <a:rPr lang="en-US" dirty="0"/>
              <a:t> C, </a:t>
            </a:r>
            <a:r>
              <a:rPr lang="en-US" dirty="0" err="1"/>
              <a:t>Corsi</a:t>
            </a:r>
            <a:r>
              <a:rPr lang="en-US" dirty="0"/>
              <a:t> KF, et al. Return to drug use and overdose after release from prison: a qualitative study of risk and protective factors. Addiction science &amp; clinical practice. 2012;7(1):3-3.</a:t>
            </a:r>
          </a:p>
          <a:p>
            <a:pPr marL="0" indent="0">
              <a:buNone/>
            </a:pPr>
            <a:r>
              <a:rPr lang="en-US" dirty="0"/>
              <a:t>19.Krinsky CS, Lathrop SL, Brown P, Nolte KB. Drugs, detention, and death: a study of the mortality of recently released prisoners. The American journal of forensic medicine and pathology. 2009;30(1):6-9.</a:t>
            </a:r>
          </a:p>
          <a:p>
            <a:pPr marL="0" indent="0">
              <a:buNone/>
            </a:pPr>
            <a:r>
              <a:rPr lang="en-US" dirty="0"/>
              <a:t>20.Amato L, </a:t>
            </a:r>
            <a:r>
              <a:rPr lang="en-US" dirty="0" err="1"/>
              <a:t>Minozzi</a:t>
            </a:r>
            <a:r>
              <a:rPr lang="en-US" dirty="0"/>
              <a:t> S, </a:t>
            </a:r>
            <a:r>
              <a:rPr lang="en-US" dirty="0" err="1"/>
              <a:t>Davoli</a:t>
            </a:r>
            <a:r>
              <a:rPr lang="en-US" dirty="0"/>
              <a:t> M, </a:t>
            </a:r>
            <a:r>
              <a:rPr lang="en-US" dirty="0" err="1"/>
              <a:t>Vecchi</a:t>
            </a:r>
            <a:r>
              <a:rPr lang="en-US" dirty="0"/>
              <a:t> S. Psychosocial and pharmacological treatments versus pharmacological treatments for opioid detoxification. The Cochrane database of systematic reviews. 2011(9):Cd005031.</a:t>
            </a:r>
          </a:p>
          <a:p>
            <a:pPr marL="0" indent="0">
              <a:buNone/>
            </a:pPr>
            <a:r>
              <a:rPr lang="en-US" dirty="0"/>
              <a:t>21.Amato L, </a:t>
            </a:r>
            <a:r>
              <a:rPr lang="en-US" dirty="0" err="1"/>
              <a:t>Minozzi</a:t>
            </a:r>
            <a:r>
              <a:rPr lang="en-US" dirty="0"/>
              <a:t> S, </a:t>
            </a:r>
            <a:r>
              <a:rPr lang="en-US" dirty="0" err="1"/>
              <a:t>Davoli</a:t>
            </a:r>
            <a:r>
              <a:rPr lang="en-US" dirty="0"/>
              <a:t> M, </a:t>
            </a:r>
            <a:r>
              <a:rPr lang="en-US" dirty="0" err="1"/>
              <a:t>Vecchi</a:t>
            </a:r>
            <a:r>
              <a:rPr lang="en-US" dirty="0"/>
              <a:t> S. Psychosocial combined with agonist maintenance treatments versus agonist maintenance treatments alone for treatment of opioid dependence. The Cochrane database of systematic reviews. 2011(10):Cd004147.</a:t>
            </a:r>
          </a:p>
          <a:p>
            <a:pPr marL="0" indent="0">
              <a:buNone/>
            </a:pPr>
            <a:r>
              <a:rPr lang="en-US" dirty="0"/>
              <a:t>22.Brigham G, Winhusen T, Lewis D, Kropp F. Incentives for retention of pregnant substance users: a secondary analysis. Journal Of Substance Abuse Treatment. 2010;38(1):90-95.</a:t>
            </a:r>
          </a:p>
          <a:p>
            <a:pPr marL="0" indent="0">
              <a:buNone/>
            </a:pPr>
            <a:r>
              <a:rPr lang="en-US" dirty="0"/>
              <a:t>23.Jones HE, </a:t>
            </a:r>
            <a:r>
              <a:rPr lang="en-US" dirty="0" err="1"/>
              <a:t>Haug</a:t>
            </a:r>
            <a:r>
              <a:rPr lang="en-US" dirty="0"/>
              <a:t> N, Silverman K, Stitzer M, </a:t>
            </a:r>
            <a:r>
              <a:rPr lang="en-US" dirty="0" err="1"/>
              <a:t>Svikis</a:t>
            </a:r>
            <a:r>
              <a:rPr lang="en-US" dirty="0"/>
              <a:t> D. The effectiveness of incentives in enhancing treatment attendance and drug abstinence in methadone-maintained pregnant women. Drug And Alcohol Dependence. 2001;61(3):297-306.</a:t>
            </a:r>
          </a:p>
          <a:p>
            <a:pPr marL="0" indent="0">
              <a:buNone/>
            </a:pPr>
            <a:r>
              <a:rPr lang="en-US" dirty="0"/>
              <a:t>24.Svikis DS, Lee JH, </a:t>
            </a:r>
            <a:r>
              <a:rPr lang="en-US" dirty="0" err="1"/>
              <a:t>Haug</a:t>
            </a:r>
            <a:r>
              <a:rPr lang="en-US" dirty="0"/>
              <a:t> NA, Stitzer ML. Attendance incentives for outpatient treatment: effects in methadone- and </a:t>
            </a:r>
            <a:r>
              <a:rPr lang="en-US" dirty="0" err="1"/>
              <a:t>nonmethadone</a:t>
            </a:r>
            <a:r>
              <a:rPr lang="en-US" dirty="0"/>
              <a:t>-maintained pregnant drug dependent women. Drug And Alcohol Dependence. 1997;48(1):33-41.</a:t>
            </a:r>
          </a:p>
          <a:p>
            <a:pPr marL="0" indent="0">
              <a:buNone/>
            </a:pPr>
            <a:r>
              <a:rPr lang="en-US" dirty="0"/>
              <a:t>25.Jones HE, O'Grady KE, </a:t>
            </a:r>
            <a:r>
              <a:rPr lang="en-US" dirty="0" err="1"/>
              <a:t>Tuten</a:t>
            </a:r>
            <a:r>
              <a:rPr lang="en-US" dirty="0"/>
              <a:t> M. Reinforcement-based treatment improves the maternal treatment and neonatal outcomes of pregnant patients enrolled in comprehensive care treatment. The American journal on addictions / American Academy of Psychiatrists in Alcoholism and Addictions. 2011;20(3):196-204.</a:t>
            </a:r>
          </a:p>
          <a:p>
            <a:pPr marL="0" indent="0">
              <a:buNone/>
            </a:pPr>
            <a:r>
              <a:rPr lang="en-US" dirty="0"/>
              <a:t>26.Tuten M, </a:t>
            </a:r>
            <a:r>
              <a:rPr lang="en-US" dirty="0" err="1"/>
              <a:t>Svikis</a:t>
            </a:r>
            <a:r>
              <a:rPr lang="en-US" dirty="0"/>
              <a:t> DS, Keyser-Marcus L, O'Grady KE, Jones HE. Lessons learned from a randomized trial of fixed and escalating contingency management schedules in opioid-dependent pregnant women. The American journal of drug and alcohol abuse. 2012;38(4):286-292.</a:t>
            </a:r>
          </a:p>
          <a:p>
            <a:pPr marL="0" indent="0">
              <a:buNone/>
            </a:pPr>
            <a:r>
              <a:rPr lang="en-US" dirty="0"/>
              <a:t>27.Jones HE, </a:t>
            </a:r>
            <a:r>
              <a:rPr lang="en-US" dirty="0" err="1"/>
              <a:t>Haug</a:t>
            </a:r>
            <a:r>
              <a:rPr lang="en-US" dirty="0"/>
              <a:t> NA, Stitzer ML, </a:t>
            </a:r>
            <a:r>
              <a:rPr lang="en-US" dirty="0" err="1"/>
              <a:t>Svikis</a:t>
            </a:r>
            <a:r>
              <a:rPr lang="en-US" dirty="0"/>
              <a:t> DS. Improving treatment outcomes for pregnant drug-dependent women using low-magnitude voucher incentives. Addictive Behaviors. 2000;25(2):263-267.</a:t>
            </a:r>
          </a:p>
          <a:p>
            <a:pPr marL="0" indent="0">
              <a:buNone/>
            </a:pPr>
            <a:r>
              <a:rPr lang="en-US" dirty="0"/>
              <a:t>28.Hutchinson ML, Chisolm MS, </a:t>
            </a:r>
            <a:r>
              <a:rPr lang="en-US" dirty="0" err="1"/>
              <a:t>Tuten</a:t>
            </a:r>
            <a:r>
              <a:rPr lang="en-US" dirty="0"/>
              <a:t> M, </a:t>
            </a:r>
            <a:r>
              <a:rPr lang="en-US" dirty="0" err="1"/>
              <a:t>Leoutsakos</a:t>
            </a:r>
            <a:r>
              <a:rPr lang="en-US" dirty="0"/>
              <a:t> J-MS, Jones HE. The efficacy of escalating and fixed contingency management reinforcement on illicit drug use in opioid-dependent pregnant women. Addictive disorders &amp; their treatment. 2012;11(3):150-153.</a:t>
            </a:r>
          </a:p>
          <a:p>
            <a:pPr marL="0" indent="0">
              <a:buNone/>
            </a:pPr>
            <a:r>
              <a:rPr lang="en-US" dirty="0"/>
              <a:t>29.Bickel WK, Amass L, Higgins ST, Badger GJ, </a:t>
            </a:r>
            <a:r>
              <a:rPr lang="en-US" dirty="0" err="1"/>
              <a:t>Esch</a:t>
            </a:r>
            <a:r>
              <a:rPr lang="en-US" dirty="0"/>
              <a:t> RA. Effects of adding behavioral treatment to opioid detoxification with buprenorphine. Journal of consulting and clinical psychology. 1997;65(5):803-810.</a:t>
            </a:r>
          </a:p>
          <a:p>
            <a:pPr marL="0" indent="0">
              <a:buNone/>
            </a:pPr>
            <a:r>
              <a:rPr lang="en-US" dirty="0"/>
              <a:t>30.Koester KA, </a:t>
            </a:r>
            <a:r>
              <a:rPr lang="en-US" dirty="0" err="1"/>
              <a:t>Morewitz</a:t>
            </a:r>
            <a:r>
              <a:rPr lang="en-US" dirty="0"/>
              <a:t> M, Pearson C, et al. Patient navigation facilitates medical and social services engagement among HIV-infected individuals leaving jail and returning to the community. AIDS Patient Care And </a:t>
            </a:r>
            <a:r>
              <a:rPr lang="en-US" dirty="0" err="1"/>
              <a:t>Stds</a:t>
            </a:r>
            <a:r>
              <a:rPr lang="en-US" dirty="0"/>
              <a:t>. 2014;28(2):82-90.</a:t>
            </a:r>
          </a:p>
          <a:p>
            <a:pPr marL="0" indent="0">
              <a:buNone/>
            </a:pPr>
            <a:r>
              <a:rPr lang="en-US" dirty="0"/>
              <a:t>31.Farrisi D, Dietz N. Patient navigation is a client-centered approach that helps to engage people in HIV care. HIV Clinician / Delta Region AIDS Education &amp; Training Center. 2013;25(1):1-3.</a:t>
            </a:r>
          </a:p>
          <a:p>
            <a:pPr marL="0" indent="0">
              <a:buNone/>
            </a:pPr>
            <a:r>
              <a:rPr lang="en-US" dirty="0"/>
              <a:t>32.Goff SL, </a:t>
            </a:r>
            <a:r>
              <a:rPr lang="en-US" dirty="0" err="1"/>
              <a:t>Pekow</a:t>
            </a:r>
            <a:r>
              <a:rPr lang="en-US" dirty="0"/>
              <a:t> PS, White KO, </a:t>
            </a:r>
            <a:r>
              <a:rPr lang="en-US" dirty="0" err="1"/>
              <a:t>Lagu</a:t>
            </a:r>
            <a:r>
              <a:rPr lang="en-US" dirty="0"/>
              <a:t> T, </a:t>
            </a:r>
            <a:r>
              <a:rPr lang="en-US" dirty="0" err="1"/>
              <a:t>Mazor</a:t>
            </a:r>
            <a:r>
              <a:rPr lang="en-US" dirty="0"/>
              <a:t> KM, </a:t>
            </a:r>
            <a:r>
              <a:rPr lang="en-US" dirty="0" err="1"/>
              <a:t>Lindenauer</a:t>
            </a:r>
            <a:r>
              <a:rPr lang="en-US" dirty="0"/>
              <a:t> PK. IDEAS for a healthy baby--reducing disparities in use of publicly reported quality data: study protocol for a randomized controlled trial. Trials. 2013;14:244.</a:t>
            </a:r>
          </a:p>
          <a:p>
            <a:pPr marL="0" indent="0">
              <a:buNone/>
            </a:pPr>
            <a:r>
              <a:rPr lang="en-US" dirty="0"/>
              <a:t>33.Lasser KE, </a:t>
            </a:r>
            <a:r>
              <a:rPr lang="en-US" dirty="0" err="1"/>
              <a:t>Kenst</a:t>
            </a:r>
            <a:r>
              <a:rPr lang="en-US" dirty="0"/>
              <a:t> KS, </a:t>
            </a:r>
            <a:r>
              <a:rPr lang="en-US" dirty="0" err="1"/>
              <a:t>Quintiliani</a:t>
            </a:r>
            <a:r>
              <a:rPr lang="en-US" dirty="0"/>
              <a:t> LM, et al. Patient navigation to promote smoking cessation among low-income primary care patients: a pilot randomized controlled trial. Journal Of Ethnicity In Substance Abuse. 2013;12(4):374-390.</a:t>
            </a:r>
          </a:p>
          <a:p>
            <a:pPr marL="0" indent="0">
              <a:buNone/>
            </a:pPr>
            <a:r>
              <a:rPr lang="en-US" dirty="0"/>
              <a:t>34.Esperat MC, Flores D, McMurry L, et al. </a:t>
            </a:r>
            <a:r>
              <a:rPr lang="en-US" dirty="0" err="1"/>
              <a:t>Transformacion</a:t>
            </a:r>
            <a:r>
              <a:rPr lang="en-US" dirty="0"/>
              <a:t> Para </a:t>
            </a:r>
            <a:r>
              <a:rPr lang="en-US" dirty="0" err="1"/>
              <a:t>Salud</a:t>
            </a:r>
            <a:r>
              <a:rPr lang="en-US" dirty="0"/>
              <a:t>: a patient navigation model for chronic disease self-management. Online Journal Of Issues In Nursing. 2012;17(2):2-2.</a:t>
            </a:r>
          </a:p>
          <a:p>
            <a:pPr marL="0" indent="0">
              <a:buNone/>
            </a:pPr>
            <a:r>
              <a:rPr lang="en-US" dirty="0"/>
              <a:t>35.Battaglia TA, McCloskey L, Caron SE, et al. Feasibility of chronic disease patient navigation in an urban primary care practice. The Journal Of Ambulatory Care Management. 2012;35(1):38-49.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DDE0AC-451D-7942-355C-E8DD13CC4D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943DCE-B940-371A-BB12-4CB9BB45D7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421D2D-CA3D-13DD-55DB-FE566750FB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C7B553D-54F2-3BD6-E4C8-BD98E1A520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2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5" y="694482"/>
            <a:ext cx="9595485" cy="6594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Background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4742872-A70B-9599-68D1-D7CF9BD2E55C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 bwMode="auto">
          <a:xfrm>
            <a:off x="761439" y="1341608"/>
            <a:ext cx="9595485" cy="60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Recent data continue to show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consistent increases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 number of cases of reported opioid-related diagnosis among pregnant persons at delivery.</a:t>
            </a:r>
            <a:r>
              <a:rPr kumimoji="0" lang="en-US" altLang="en-US" sz="2000" b="0" i="0" u="none" strike="noStrike" cap="none" normalizeH="0" baseline="3000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1,2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000" b="0" i="0" u="none" strike="noStrike" cap="none" normalizeH="0" baseline="30000" dirty="0">
              <a:ln>
                <a:noFill/>
              </a:ln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Pregnant persons with opioid use disorder (OUD) have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elevated rates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HIV/HCV infection,</a:t>
            </a:r>
            <a:r>
              <a:rPr kumimoji="0" lang="en-US" altLang="en-US" sz="2000" b="0" i="0" u="none" strike="noStrike" cap="none" normalizeH="0" baseline="3000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psychiatric conditions,</a:t>
            </a:r>
            <a:r>
              <a:rPr kumimoji="0" lang="en-US" altLang="en-US" sz="2000" b="0" i="0" u="none" strike="noStrike" cap="none" normalizeH="0" baseline="3000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4-9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non-opioid substance use disorder (SUD);</a:t>
            </a:r>
            <a:r>
              <a:rPr kumimoji="0" lang="en-US" altLang="en-US" sz="2000" b="0" i="0" u="none" strike="noStrike" cap="none" normalizeH="0" baseline="3000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3,5,7,10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social determinants of health related problems.</a:t>
            </a:r>
            <a:r>
              <a:rPr kumimoji="0" lang="en-US" altLang="en-US" sz="2000" b="0" i="0" u="none" strike="noStrike" cap="none" normalizeH="0" baseline="3000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7,11,12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Postpartum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return to opioid use rates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among individuals with OUD who achieved abstinence during pregnancy have been documented to be as high as 59-99%,</a:t>
            </a:r>
            <a:r>
              <a:rPr kumimoji="0" lang="en-US" altLang="en-US" sz="2000" b="0" i="0" u="none" strike="noStrike" cap="none" normalizeH="0" baseline="3000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13-16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which return to use events following abstinence are potentially fatal.</a:t>
            </a:r>
            <a:r>
              <a:rPr kumimoji="0" lang="en-US" altLang="en-US" sz="2000" b="0" i="0" u="none" strike="noStrike" cap="none" normalizeH="0" baseline="3000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17-19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standard of care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pregnant persons with OUD involves medication for opioid use disorder (MOUD, i.e., methadone or buprenorphine), combined with behavioral health services.</a:t>
            </a:r>
            <a:r>
              <a:rPr kumimoji="0" lang="en-US" altLang="en-US" sz="2000" b="0" i="0" u="none" strike="noStrike" cap="none" normalizeH="0" baseline="3000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20,21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field is 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 clear regarding which additional behavioral health services are optimal for promoting MOUD treatment egagement.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7,22-29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52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Retentio</a:t>
            </a:r>
            <a:r>
              <a:rPr lang="en-US" altLang="en-US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in care is paramount 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1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 promising approach is patient navigation (PN).</a:t>
            </a:r>
            <a:r>
              <a:rPr kumimoji="0" lang="en-US" altLang="en-US" sz="1800" b="1" i="1" u="none" strike="noStrike" cap="none" normalizeH="0" baseline="3000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30-35</a:t>
            </a:r>
            <a:r>
              <a:rPr kumimoji="0" lang="en-US" altLang="en-US" sz="1800" b="1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1" i="1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48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291BE-E10B-F263-972C-478D26AF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2F70A-5BB6-A438-BC2E-E652F1BEB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8676" y="1639082"/>
            <a:ext cx="9595484" cy="5350804"/>
          </a:xfrm>
        </p:spPr>
        <p:txBody>
          <a:bodyPr/>
          <a:lstStyle/>
          <a:p>
            <a:r>
              <a:rPr lang="en-US" sz="2800" dirty="0"/>
              <a:t>What is PN?</a:t>
            </a:r>
          </a:p>
          <a:p>
            <a:pPr lvl="1"/>
            <a:r>
              <a:rPr lang="en-US" sz="2800" dirty="0"/>
              <a:t>Strengths based case management + motivational clinical support</a:t>
            </a:r>
          </a:p>
          <a:p>
            <a:pPr lvl="1"/>
            <a:r>
              <a:rPr lang="en-US" sz="2800" dirty="0"/>
              <a:t>10 prenatal sessions and 4 </a:t>
            </a:r>
            <a:r>
              <a:rPr lang="en-US" sz="2800" b="1" i="1" u="sng" dirty="0"/>
              <a:t>postnatal</a:t>
            </a:r>
            <a:r>
              <a:rPr lang="en-US" sz="2800" dirty="0"/>
              <a:t> sessions (manualized)</a:t>
            </a:r>
          </a:p>
          <a:p>
            <a:pPr lvl="1"/>
            <a:r>
              <a:rPr lang="en-US" sz="2800" dirty="0"/>
              <a:t>Targets overcoming barriers inherent in navigating and staying engaged in health care and social service systems </a:t>
            </a:r>
          </a:p>
          <a:p>
            <a:pPr lvl="2"/>
            <a:r>
              <a:rPr lang="en-US" sz="2800" dirty="0"/>
              <a:t>Focuses on addiction, mental health, physical health, and social services goals with patients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5A1035-B543-34AE-D8BD-B9B0893244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9C47F7-3786-6A82-6822-CDA160E60BA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C7412EA-C17E-6041-923A-712BA2A7B0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6CBA5EE-C831-4E27-0AF7-0CF3F6628FB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9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2A46B-B093-B012-2BB4-94899D9C0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objective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7446B-6B85-C6D5-AFE7-E2F4E9948E5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This study aimed to demonstrate </a:t>
            </a:r>
            <a:r>
              <a:rPr lang="en-US" b="1" dirty="0"/>
              <a:t>preliminary benefit </a:t>
            </a:r>
            <a:r>
              <a:rPr lang="en-US" dirty="0"/>
              <a:t>of a PN intervention compared to usual care (UC) for facilitating linkage/retention in OUD treatment among pregnant persons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790744-A547-E239-5CA8-05FAABABE1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402F23-B321-F43F-8CEA-2B59FB6B21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A75DA6C-4611-F171-077B-AAC9B0147D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0B56C52-25FE-B7B9-4E10-DF211333999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91B8D-AF7E-084B-A2BD-50C91938C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2F922-DCF5-214D-A165-12B42CCDC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6861" y="1353926"/>
            <a:ext cx="9507311" cy="6169444"/>
          </a:xfrm>
        </p:spPr>
        <p:txBody>
          <a:bodyPr/>
          <a:lstStyle/>
          <a:p>
            <a:r>
              <a:rPr lang="en-US" sz="2200" dirty="0"/>
              <a:t>2 group, multisite, randomized, small scale clinical trial: recruitment April 2019-February 2022</a:t>
            </a:r>
          </a:p>
          <a:p>
            <a:pPr lvl="1"/>
            <a:r>
              <a:rPr lang="en-US" sz="2200" dirty="0"/>
              <a:t>Magee-Women’s Hospital, UPMC</a:t>
            </a:r>
          </a:p>
          <a:p>
            <a:pPr lvl="1"/>
            <a:r>
              <a:rPr lang="en-US" sz="2200" dirty="0"/>
              <a:t>University of Utah Health</a:t>
            </a:r>
          </a:p>
          <a:p>
            <a:r>
              <a:rPr lang="en-US" sz="2200" dirty="0"/>
              <a:t>Consented pregnant persons randomized 1:1 </a:t>
            </a:r>
          </a:p>
          <a:p>
            <a:pPr lvl="1"/>
            <a:r>
              <a:rPr lang="en-US" sz="2200" dirty="0"/>
              <a:t>Patient Navigation</a:t>
            </a:r>
          </a:p>
          <a:p>
            <a:pPr lvl="1"/>
            <a:r>
              <a:rPr lang="en-US" sz="2200" dirty="0"/>
              <a:t>Usual Care (UC)</a:t>
            </a:r>
          </a:p>
          <a:p>
            <a:r>
              <a:rPr lang="en-US" sz="2200" dirty="0"/>
              <a:t>Participant assessments </a:t>
            </a:r>
          </a:p>
          <a:p>
            <a:pPr lvl="1"/>
            <a:r>
              <a:rPr lang="en-US" sz="2200" dirty="0"/>
              <a:t>Baseline, pre-delivery (~14wks); 8 weeks and 6 months after delivery</a:t>
            </a:r>
          </a:p>
          <a:p>
            <a:pPr lvl="2"/>
            <a:r>
              <a:rPr lang="en-US" sz="2000" dirty="0"/>
              <a:t>Primary outcomes: Days of MOUD</a:t>
            </a:r>
          </a:p>
          <a:p>
            <a:pPr lvl="2"/>
            <a:r>
              <a:rPr lang="en-US" sz="2000" dirty="0"/>
              <a:t>Secondary outcomes: Days of Tx attendance, illicit use, and overdose</a:t>
            </a:r>
          </a:p>
          <a:p>
            <a:pPr lvl="1"/>
            <a:r>
              <a:rPr lang="en-US" sz="2200" dirty="0"/>
              <a:t>Last assessment conducted August 2022</a:t>
            </a:r>
          </a:p>
        </p:txBody>
      </p:sp>
    </p:spTree>
    <p:extLst>
      <p:ext uri="{BB962C8B-B14F-4D97-AF65-F5344CB8AC3E}">
        <p14:creationId xmlns:p14="http://schemas.microsoft.com/office/powerpoint/2010/main" val="197763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AF906-7E0A-FF4B-88E2-7E4827873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Inclusion exclusion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916851" y="1794828"/>
            <a:ext cx="9507311" cy="5350804"/>
          </a:xfrm>
        </p:spPr>
        <p:txBody>
          <a:bodyPr/>
          <a:lstStyle/>
          <a:p>
            <a:r>
              <a:rPr lang="en-US" sz="2200" dirty="0"/>
              <a:t>Inclusion</a:t>
            </a:r>
          </a:p>
          <a:p>
            <a:pPr lvl="1"/>
            <a:r>
              <a:rPr lang="en-US" sz="2200" dirty="0"/>
              <a:t>18 years and older</a:t>
            </a:r>
          </a:p>
          <a:p>
            <a:pPr lvl="1"/>
            <a:r>
              <a:rPr lang="en-US" sz="2200" dirty="0"/>
              <a:t>Pregnant, confirmed by ultrasound</a:t>
            </a:r>
          </a:p>
          <a:p>
            <a:pPr lvl="1"/>
            <a:r>
              <a:rPr lang="en-US" sz="2200" dirty="0"/>
              <a:t>Opioid use disorder</a:t>
            </a:r>
          </a:p>
          <a:p>
            <a:pPr lvl="1"/>
            <a:r>
              <a:rPr lang="en-US" sz="2200" dirty="0"/>
              <a:t>Plan to carry the baby to delivery</a:t>
            </a:r>
          </a:p>
          <a:p>
            <a:pPr lvl="1"/>
            <a:r>
              <a:rPr lang="en-US" sz="2200" dirty="0"/>
              <a:t>English speaking</a:t>
            </a:r>
          </a:p>
          <a:p>
            <a:endParaRPr lang="en-US" sz="2200" dirty="0"/>
          </a:p>
          <a:p>
            <a:r>
              <a:rPr lang="en-US" sz="2200" dirty="0"/>
              <a:t>Exclusion</a:t>
            </a:r>
          </a:p>
          <a:p>
            <a:pPr lvl="1"/>
            <a:r>
              <a:rPr lang="en-US" sz="2200" dirty="0"/>
              <a:t>Serious mental health problems in the last 30 days</a:t>
            </a:r>
          </a:p>
          <a:p>
            <a:pPr lvl="1"/>
            <a:r>
              <a:rPr lang="en-US" sz="2200" dirty="0"/>
              <a:t>Cannot provide contact information for 2 additional people</a:t>
            </a:r>
          </a:p>
          <a:p>
            <a:pPr lvl="1"/>
            <a:r>
              <a:rPr lang="en-US" sz="2200" dirty="0"/>
              <a:t>Intend to move from the area within 6 months after delivery</a:t>
            </a:r>
          </a:p>
          <a:p>
            <a:pPr lvl="1"/>
            <a:r>
              <a:rPr lang="en-US" sz="2200" dirty="0"/>
              <a:t>Currently receiving cancer treatment</a:t>
            </a:r>
          </a:p>
          <a:p>
            <a:pPr lvl="1"/>
            <a:r>
              <a:rPr lang="en-US" sz="2200" dirty="0"/>
              <a:t>&lt;=MOUD 6 weeks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2037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92A1-AB65-D85B-922F-717433050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7C258-3A8F-65C0-E29A-8FBE3D22A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2763" y="1410351"/>
            <a:ext cx="9507311" cy="6065912"/>
          </a:xfrm>
        </p:spPr>
        <p:txBody>
          <a:bodyPr/>
          <a:lstStyle/>
          <a:p>
            <a:r>
              <a:rPr lang="en-US" sz="2800" dirty="0"/>
              <a:t>Descriptive</a:t>
            </a:r>
          </a:p>
          <a:p>
            <a:r>
              <a:rPr lang="en-US" sz="2800" dirty="0"/>
              <a:t>Mixed effect model with repeated measures (MMRM)</a:t>
            </a:r>
          </a:p>
          <a:p>
            <a:pPr lvl="1"/>
            <a:r>
              <a:rPr lang="en-US" sz="2800" dirty="0"/>
              <a:t>Intent to treat (ITT) and Per Protocol (PP, defined </a:t>
            </a:r>
            <a:r>
              <a:rPr lang="en-US" sz="2800" dirty="0">
                <a:latin typeface="Century Gothic" panose="020B0502020202020204" pitchFamily="34" charset="0"/>
              </a:rPr>
              <a:t>as ≥6 sessions [median number of sessions]) </a:t>
            </a:r>
          </a:p>
          <a:p>
            <a:pPr lvl="1"/>
            <a:r>
              <a:rPr lang="en-US" sz="2800" dirty="0"/>
              <a:t>Compared baseline scores to percentages of days </a:t>
            </a:r>
          </a:p>
          <a:p>
            <a:pPr lvl="2"/>
            <a:r>
              <a:rPr lang="en-US" sz="2400" dirty="0"/>
              <a:t>Prenatal</a:t>
            </a:r>
          </a:p>
          <a:p>
            <a:pPr lvl="2"/>
            <a:r>
              <a:rPr lang="en-US" sz="2400" dirty="0"/>
              <a:t>2 month postnatal</a:t>
            </a:r>
          </a:p>
          <a:p>
            <a:pPr lvl="2"/>
            <a:r>
              <a:rPr lang="en-US" sz="2400" dirty="0"/>
              <a:t>6 month postnatal </a:t>
            </a:r>
          </a:p>
          <a:p>
            <a:endParaRPr lang="en-US" sz="4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E9A4A8-BDAA-0111-252F-D023B0C49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360F4C-745D-56A5-55D4-E1EDAED084A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C6D53D0-3063-BEEA-1E66-32D5B6BEB1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5E792C-BB70-9B86-DE5B-CA124AE24F0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8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FBEED4D-35AA-D937-DE5B-570246C5FD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065" y="694482"/>
            <a:ext cx="9257097" cy="71572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2192AA-05BB-CC5F-3A3B-378A53EEF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5632B1-7CDE-409E-986A-5B258A5E48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E74CC5-82EF-9183-631D-099BFCEF2A4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5A7B653-F0AD-8D2A-C865-66FA3665CC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571014A-7121-0C77-0EAD-8C9D79D6965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6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02b49ca-617a-4412-a136-22a821ef8eb4">PULSEDOC-1743074161-58</_dlc_DocId>
    <_dlc_DocIdUrl xmlns="402b49ca-617a-4412-a136-22a821ef8eb4">
      <Url>https://pulse.utah.edu/site/marcomm/_layouts/15/DocIdRedir.aspx?ID=PULSEDOC-1743074161-58</Url>
      <Description>PULSEDOC-1743074161-58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7F15D18245C1458954909DB36AE657" ma:contentTypeVersion="0" ma:contentTypeDescription="Create a new document." ma:contentTypeScope="" ma:versionID="671241fb1ebdeb4b2d4f105b2a61c745">
  <xsd:schema xmlns:xsd="http://www.w3.org/2001/XMLSchema" xmlns:xs="http://www.w3.org/2001/XMLSchema" xmlns:p="http://schemas.microsoft.com/office/2006/metadata/properties" xmlns:ns2="402b49ca-617a-4412-a136-22a821ef8eb4" targetNamespace="http://schemas.microsoft.com/office/2006/metadata/properties" ma:root="true" ma:fieldsID="367bc80b74cbe435d94d5e8f171105a8" ns2:_="">
    <xsd:import namespace="402b49ca-617a-4412-a136-22a821ef8eb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b49ca-617a-4412-a136-22a821ef8eb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05D53D2-4C8C-4500-874F-8AD70E4DEB2D}">
  <ds:schemaRefs>
    <ds:schemaRef ds:uri="http://schemas.microsoft.com/office/2006/metadata/properties"/>
    <ds:schemaRef ds:uri="http://schemas.microsoft.com/office/infopath/2007/PartnerControls"/>
    <ds:schemaRef ds:uri="402b49ca-617a-4412-a136-22a821ef8eb4"/>
  </ds:schemaRefs>
</ds:datastoreItem>
</file>

<file path=customXml/itemProps2.xml><?xml version="1.0" encoding="utf-8"?>
<ds:datastoreItem xmlns:ds="http://schemas.openxmlformats.org/officeDocument/2006/customXml" ds:itemID="{662F97BF-C21F-4CFB-A92D-E4F0FA6B4D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2b49ca-617a-4412-a136-22a821ef8e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DE85B8-B306-4605-8819-4A30DA8C0D5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96F08B7-1F71-4F99-B35D-690FBC859C9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3329</TotalTime>
  <Words>2117</Words>
  <Application>Microsoft Office PowerPoint</Application>
  <PresentationFormat>Custom</PresentationFormat>
  <Paragraphs>138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Century Gothic Bold</vt:lpstr>
      <vt:lpstr>Century Gothic Bold Italic</vt:lpstr>
      <vt:lpstr>Office Theme</vt:lpstr>
      <vt:lpstr>Optimizing Pregnancy Treatment Intervention (OPTI) for MOMS 2.0</vt:lpstr>
      <vt:lpstr>Conflicts and funding</vt:lpstr>
      <vt:lpstr>Background</vt:lpstr>
      <vt:lpstr>background</vt:lpstr>
      <vt:lpstr>Study objective </vt:lpstr>
      <vt:lpstr>Methods</vt:lpstr>
      <vt:lpstr>Inclusion exclusion</vt:lpstr>
      <vt:lpstr>Analyses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Conclusion </vt:lpstr>
      <vt:lpstr>Read the full results or listen to the addiction podcast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Svaren</dc:creator>
  <cp:lastModifiedBy>Jerry Cochran</cp:lastModifiedBy>
  <cp:revision>343</cp:revision>
  <cp:lastPrinted>2016-08-31T21:58:28Z</cp:lastPrinted>
  <dcterms:created xsi:type="dcterms:W3CDTF">2016-08-02T16:41:37Z</dcterms:created>
  <dcterms:modified xsi:type="dcterms:W3CDTF">2023-11-04T11:04:46Z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0x0101000B7F15D18245C1458954909DB36AE657</vt:lpwstr>
  </property>
  <property fmtid="{D5CDD505-2E9C-101B-9397-08002B2CF9AE}" pid="3" name="_dlc_DocIdItemGuid">
    <vt:lpwstr>05119da2-ac92-459a-979b-c26962d971ed</vt:lpwstr>
  </property>
</Properties>
</file>