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08_1FD223B5.xml" ContentType="application/vnd.ms-powerpoint.comments+xml"/>
  <Override PartName="/ppt/notesSlides/notesSlide12.xml" ContentType="application/vnd.openxmlformats-officedocument.presentationml.notesSlide+xml"/>
  <Override PartName="/ppt/comments/modernComment_114_4163B5B2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24"/>
  </p:notesMasterIdLst>
  <p:handoutMasterIdLst>
    <p:handoutMasterId r:id="rId25"/>
  </p:handoutMasterIdLst>
  <p:sldIdLst>
    <p:sldId id="449" r:id="rId5"/>
    <p:sldId id="437" r:id="rId6"/>
    <p:sldId id="452" r:id="rId7"/>
    <p:sldId id="278" r:id="rId8"/>
    <p:sldId id="454" r:id="rId9"/>
    <p:sldId id="455" r:id="rId10"/>
    <p:sldId id="466" r:id="rId11"/>
    <p:sldId id="457" r:id="rId12"/>
    <p:sldId id="450" r:id="rId13"/>
    <p:sldId id="458" r:id="rId14"/>
    <p:sldId id="264" r:id="rId15"/>
    <p:sldId id="276" r:id="rId16"/>
    <p:sldId id="460" r:id="rId17"/>
    <p:sldId id="461" r:id="rId18"/>
    <p:sldId id="462" r:id="rId19"/>
    <p:sldId id="436" r:id="rId20"/>
    <p:sldId id="463" r:id="rId21"/>
    <p:sldId id="464" r:id="rId22"/>
    <p:sldId id="4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7B7A97-B9E6-C653-2328-7894712016FC}" name="Ferro, Elizabeth" initials="" userId="S::Elizabeth.Ferro@AlleghenyCounty.US::f014aa5f-08d9-498f-9781-ba63333128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187"/>
    <a:srgbClr val="0C4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7" autoAdjust="0"/>
    <p:restoredTop sz="79895" autoAdjust="0"/>
  </p:normalViewPr>
  <p:slideViewPr>
    <p:cSldViewPr snapToGrid="0">
      <p:cViewPr varScale="1">
        <p:scale>
          <a:sx n="91" d="100"/>
          <a:sy n="91" d="100"/>
        </p:scale>
        <p:origin x="1088" y="184"/>
      </p:cViewPr>
      <p:guideLst/>
    </p:cSldViewPr>
  </p:slideViewPr>
  <p:outlineViewPr>
    <p:cViewPr>
      <p:scale>
        <a:sx n="33" d="100"/>
        <a:sy n="33" d="100"/>
      </p:scale>
      <p:origin x="0" y="-171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1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modernComment_108_1FD223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B1D6F0-C9B2-FE45-8268-A41CCB99CD92}" authorId="{DD7B7A97-B9E6-C653-2328-7894712016FC}" created="2024-11-10T19:20:49.48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3865397" sldId="264"/>
      <ac:graphicFrameMk id="4" creationId="{E22B0A7B-35CE-BA66-6D13-0EE867DDFD2D}"/>
      <ac:tblMk/>
      <ac:tcMk rowId="2195024618" colId="673209655"/>
      <ac:txMk cp="0" len="19">
        <ac:context len="20" hash="691029301"/>
      </ac:txMk>
    </ac:txMkLst>
    <p188:pos x="12042475" y="4451228"/>
    <p188:replyLst>
      <p188:reply id="{A4E89BA0-0F3D-DE44-84B4-1B55E1D91C9B}" authorId="{DD7B7A97-B9E6-C653-2328-7894712016FC}" created="2024-11-11T19:06:52.248">
        <p188:txBody>
          <a:bodyPr/>
          <a:lstStyle/>
          <a:p>
            <a:r>
              <a:rPr lang="en-US"/>
              <a:t>No treatment occurred. Observed, discharged home. </a:t>
            </a:r>
          </a:p>
        </p188:txBody>
      </p188:reply>
    </p188:replyLst>
    <p188:txBody>
      <a:bodyPr/>
      <a:lstStyle/>
      <a:p>
        <a:r>
          <a:rPr lang="en-US"/>
          <a:t>Treatment in the ED? </a:t>
        </a:r>
      </a:p>
    </p188:txBody>
  </p188:cm>
</p188:cmLst>
</file>

<file path=ppt/comments/modernComment_114_4163B5B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0ABE89-81CE-C34A-9422-7C141B8261C7}" authorId="{DD7B7A97-B9E6-C653-2328-7894712016FC}" created="2024-11-10T19:11:57.96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97053618" sldId="276"/>
      <ac:graphicFrameMk id="7" creationId="{4C60D958-6A44-5E42-F93B-F4E76FC54E6E}"/>
      <ac:tblMk/>
      <ac:tcMk rowId="2706507065" colId="3301640958"/>
      <ac:txMk cp="0" len="19">
        <ac:context len="20" hash="286234237"/>
      </ac:txMk>
    </ac:txMkLst>
    <p188:pos x="6741064" y="832928"/>
    <p188:txBody>
      <a:bodyPr/>
      <a:lstStyle/>
      <a:p>
        <a:r>
          <a:rPr lang="en-US"/>
          <a:t>Do we know if any of these folks are also receiving SL-bup to supplement?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89480-AB63-4FF3-9589-8A3FE4E77D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577502-CBBA-437D-8F14-F363486123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 dirty="0"/>
            <a:t>Retrospectively assessed </a:t>
          </a:r>
          <a:r>
            <a:rPr lang="en-US" sz="1900" b="0" dirty="0"/>
            <a:t>electronic medical records of patients who received 7-day XR-BUP</a:t>
          </a:r>
        </a:p>
      </dgm:t>
    </dgm:pt>
    <dgm:pt modelId="{4819D87F-29A3-4A1F-A8D0-A8B96FA86104}" type="parTrans" cxnId="{42A484DF-A0D2-43B4-85C0-171023106213}">
      <dgm:prSet/>
      <dgm:spPr/>
      <dgm:t>
        <a:bodyPr/>
        <a:lstStyle/>
        <a:p>
          <a:endParaRPr lang="en-US"/>
        </a:p>
      </dgm:t>
    </dgm:pt>
    <dgm:pt modelId="{4058DEEB-487D-49C1-9CBF-1B45B909225B}" type="sibTrans" cxnId="{42A484DF-A0D2-43B4-85C0-171023106213}">
      <dgm:prSet/>
      <dgm:spPr/>
      <dgm:t>
        <a:bodyPr/>
        <a:lstStyle/>
        <a:p>
          <a:endParaRPr lang="en-US"/>
        </a:p>
      </dgm:t>
    </dgm:pt>
    <dgm:pt modelId="{890DCC91-D46A-489F-934D-93EA063969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Patients:</a:t>
          </a:r>
          <a:r>
            <a:rPr lang="en-US" sz="1600" dirty="0"/>
            <a:t> Adults with severe OUD, who had not tolerated standard or low-dose induction attempts with SL-BUP and were not currently stable on MOUD</a:t>
          </a:r>
        </a:p>
      </dgm:t>
    </dgm:pt>
    <dgm:pt modelId="{25059B4E-7CC0-49C0-8C2A-3A432D80BE3A}" type="parTrans" cxnId="{0784FE9F-C333-4BEF-A400-36F496C5F5A6}">
      <dgm:prSet/>
      <dgm:spPr/>
      <dgm:t>
        <a:bodyPr/>
        <a:lstStyle/>
        <a:p>
          <a:endParaRPr lang="en-US"/>
        </a:p>
      </dgm:t>
    </dgm:pt>
    <dgm:pt modelId="{D2800157-DA49-4811-A054-28E54E8EDEF3}" type="sibTrans" cxnId="{0784FE9F-C333-4BEF-A400-36F496C5F5A6}">
      <dgm:prSet/>
      <dgm:spPr/>
      <dgm:t>
        <a:bodyPr/>
        <a:lstStyle/>
        <a:p>
          <a:endParaRPr lang="en-US"/>
        </a:p>
      </dgm:t>
    </dgm:pt>
    <dgm:pt modelId="{5AFCB21B-877D-4B87-AB00-255431BDFC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 dirty="0"/>
            <a:t>Setting:</a:t>
          </a:r>
          <a:r>
            <a:rPr lang="en-US" sz="1900" dirty="0"/>
            <a:t> Two academic, outpatient primary care practices at the University of Pennsylvania</a:t>
          </a:r>
        </a:p>
      </dgm:t>
    </dgm:pt>
    <dgm:pt modelId="{BA1AEE49-00BC-487A-B541-ED6B613DCBC3}" type="parTrans" cxnId="{9A308DDE-B9AB-46CB-88F6-85C70795E001}">
      <dgm:prSet/>
      <dgm:spPr/>
      <dgm:t>
        <a:bodyPr/>
        <a:lstStyle/>
        <a:p>
          <a:endParaRPr lang="en-US"/>
        </a:p>
      </dgm:t>
    </dgm:pt>
    <dgm:pt modelId="{A63DAA8C-29B1-4B6B-A116-D9A7B81631F4}" type="sibTrans" cxnId="{9A308DDE-B9AB-46CB-88F6-85C70795E001}">
      <dgm:prSet/>
      <dgm:spPr/>
      <dgm:t>
        <a:bodyPr/>
        <a:lstStyle/>
        <a:p>
          <a:endParaRPr lang="en-US"/>
        </a:p>
      </dgm:t>
    </dgm:pt>
    <dgm:pt modelId="{13C45287-0B00-4DB0-ABA1-6792061D40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 dirty="0"/>
            <a:t>Intervention:</a:t>
          </a:r>
          <a:r>
            <a:rPr lang="en-US" sz="1900" dirty="0"/>
            <a:t> Buprenorphine induction using 7-day XR-BUP between 10/2023–2/2024</a:t>
          </a:r>
        </a:p>
      </dgm:t>
    </dgm:pt>
    <dgm:pt modelId="{D87B047B-89E3-409B-AD63-060ACE4B0334}" type="parTrans" cxnId="{FD1E504A-0AB8-45EF-8326-BE5C142FFA43}">
      <dgm:prSet/>
      <dgm:spPr/>
      <dgm:t>
        <a:bodyPr/>
        <a:lstStyle/>
        <a:p>
          <a:endParaRPr lang="en-US"/>
        </a:p>
      </dgm:t>
    </dgm:pt>
    <dgm:pt modelId="{00A37D1F-F005-4DCF-87D9-C24BEB1A6545}" type="sibTrans" cxnId="{FD1E504A-0AB8-45EF-8326-BE5C142FFA43}">
      <dgm:prSet/>
      <dgm:spPr/>
      <dgm:t>
        <a:bodyPr/>
        <a:lstStyle/>
        <a:p>
          <a:endParaRPr lang="en-US"/>
        </a:p>
      </dgm:t>
    </dgm:pt>
    <dgm:pt modelId="{9B1DE790-CEF4-41FF-AC76-AD37C57914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Aim:</a:t>
          </a:r>
          <a:r>
            <a:rPr lang="en-US" dirty="0"/>
            <a:t> Describe these cases, including clinical history, dosing strategy, and any adverse effects</a:t>
          </a:r>
        </a:p>
      </dgm:t>
    </dgm:pt>
    <dgm:pt modelId="{80C02E04-FDC1-469B-9A47-DB03293DB313}" type="parTrans" cxnId="{761B48A8-ECB8-4639-81DD-3400D49EC0CE}">
      <dgm:prSet/>
      <dgm:spPr/>
      <dgm:t>
        <a:bodyPr/>
        <a:lstStyle/>
        <a:p>
          <a:endParaRPr lang="en-US"/>
        </a:p>
      </dgm:t>
    </dgm:pt>
    <dgm:pt modelId="{938B0BA9-89DF-451B-91C1-2461770928C0}" type="sibTrans" cxnId="{761B48A8-ECB8-4639-81DD-3400D49EC0CE}">
      <dgm:prSet/>
      <dgm:spPr/>
      <dgm:t>
        <a:bodyPr/>
        <a:lstStyle/>
        <a:p>
          <a:endParaRPr lang="en-US"/>
        </a:p>
      </dgm:t>
    </dgm:pt>
    <dgm:pt modelId="{C0B60CDE-E13E-400B-8FF9-A5A0C7C81D30}" type="pres">
      <dgm:prSet presAssocID="{D3789480-AB63-4FF3-9589-8A3FE4E77DB6}" presName="root" presStyleCnt="0">
        <dgm:presLayoutVars>
          <dgm:dir/>
          <dgm:resizeHandles val="exact"/>
        </dgm:presLayoutVars>
      </dgm:prSet>
      <dgm:spPr/>
    </dgm:pt>
    <dgm:pt modelId="{92E694AE-5AF5-46A5-A6DD-649C593D08E6}" type="pres">
      <dgm:prSet presAssocID="{0C577502-CBBA-437D-8F14-F3634861235A}" presName="compNode" presStyleCnt="0"/>
      <dgm:spPr/>
    </dgm:pt>
    <dgm:pt modelId="{F9215369-8024-4A76-BC8C-734079E46A79}" type="pres">
      <dgm:prSet presAssocID="{0C577502-CBBA-437D-8F14-F3634861235A}" presName="bgRect" presStyleLbl="bgShp" presStyleIdx="0" presStyleCnt="5"/>
      <dgm:spPr/>
    </dgm:pt>
    <dgm:pt modelId="{C03DBED0-90FC-4513-AA56-EAC2F65DACEA}" type="pres">
      <dgm:prSet presAssocID="{0C577502-CBBA-437D-8F14-F3634861235A}" presName="iconRect" presStyleLbl="node1" presStyleIdx="0" presStyleCnt="5" custScaleX="172569" custScaleY="1657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219FE074-E5A1-4CC7-8845-6D3FB2DDB48D}" type="pres">
      <dgm:prSet presAssocID="{0C577502-CBBA-437D-8F14-F3634861235A}" presName="spaceRect" presStyleCnt="0"/>
      <dgm:spPr/>
    </dgm:pt>
    <dgm:pt modelId="{E10171D3-2A0D-4910-ACCF-91C2429F7E87}" type="pres">
      <dgm:prSet presAssocID="{0C577502-CBBA-437D-8F14-F3634861235A}" presName="parTx" presStyleLbl="revTx" presStyleIdx="0" presStyleCnt="5" custLinFactNeighborY="-1701">
        <dgm:presLayoutVars>
          <dgm:chMax val="0"/>
          <dgm:chPref val="0"/>
        </dgm:presLayoutVars>
      </dgm:prSet>
      <dgm:spPr/>
    </dgm:pt>
    <dgm:pt modelId="{B6332989-24F0-4DBB-B13F-ECF3192EDF8F}" type="pres">
      <dgm:prSet presAssocID="{4058DEEB-487D-49C1-9CBF-1B45B909225B}" presName="sibTrans" presStyleCnt="0"/>
      <dgm:spPr/>
    </dgm:pt>
    <dgm:pt modelId="{4BE0D497-1C8B-4B9E-B779-ECCCCEFCB91D}" type="pres">
      <dgm:prSet presAssocID="{5AFCB21B-877D-4B87-AB00-255431BDFCBC}" presName="compNode" presStyleCnt="0"/>
      <dgm:spPr/>
    </dgm:pt>
    <dgm:pt modelId="{67080F34-112D-4416-9BB7-8E9235981736}" type="pres">
      <dgm:prSet presAssocID="{5AFCB21B-877D-4B87-AB00-255431BDFCBC}" presName="bgRect" presStyleLbl="bgShp" presStyleIdx="1" presStyleCnt="5"/>
      <dgm:spPr/>
    </dgm:pt>
    <dgm:pt modelId="{CC8DB206-7DB1-4BF2-AB24-462D1F1C6B4E}" type="pres">
      <dgm:prSet presAssocID="{5AFCB21B-877D-4B87-AB00-255431BDFCBC}" presName="iconRect" presStyleLbl="node1" presStyleIdx="1" presStyleCnt="5" custScaleX="194919" custScaleY="17756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 with solid fill"/>
        </a:ext>
      </dgm:extLst>
    </dgm:pt>
    <dgm:pt modelId="{0B8B52C3-5D9E-42EC-B4CF-84F9BC080549}" type="pres">
      <dgm:prSet presAssocID="{5AFCB21B-877D-4B87-AB00-255431BDFCBC}" presName="spaceRect" presStyleCnt="0"/>
      <dgm:spPr/>
    </dgm:pt>
    <dgm:pt modelId="{0340423E-15F8-4AA9-9CAF-FBC94F6430FF}" type="pres">
      <dgm:prSet presAssocID="{5AFCB21B-877D-4B87-AB00-255431BDFCBC}" presName="parTx" presStyleLbl="revTx" presStyleIdx="1" presStyleCnt="5">
        <dgm:presLayoutVars>
          <dgm:chMax val="0"/>
          <dgm:chPref val="0"/>
        </dgm:presLayoutVars>
      </dgm:prSet>
      <dgm:spPr/>
    </dgm:pt>
    <dgm:pt modelId="{E911734D-5160-4363-8CC2-26F880A82E4D}" type="pres">
      <dgm:prSet presAssocID="{A63DAA8C-29B1-4B6B-A116-D9A7B81631F4}" presName="sibTrans" presStyleCnt="0"/>
      <dgm:spPr/>
    </dgm:pt>
    <dgm:pt modelId="{098D46A3-F9CE-4F87-8974-E52A1C6DD702}" type="pres">
      <dgm:prSet presAssocID="{890DCC91-D46A-489F-934D-93EA06396969}" presName="compNode" presStyleCnt="0"/>
      <dgm:spPr/>
    </dgm:pt>
    <dgm:pt modelId="{73BDD33C-CCFD-4700-BF2F-D1669FB5ECF9}" type="pres">
      <dgm:prSet presAssocID="{890DCC91-D46A-489F-934D-93EA06396969}" presName="bgRect" presStyleLbl="bgShp" presStyleIdx="2" presStyleCnt="5" custLinFactNeighborX="218"/>
      <dgm:spPr/>
    </dgm:pt>
    <dgm:pt modelId="{AC1331ED-E604-4D91-A50B-8B8BB4DBF286}" type="pres">
      <dgm:prSet presAssocID="{890DCC91-D46A-489F-934D-93EA06396969}" presName="iconRect" presStyleLbl="node1" presStyleIdx="2" presStyleCnt="5" custScaleX="178963" custScaleY="180139" custLinFactNeighborX="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B94171D-D67C-4F98-8A29-FEE1E49EFA1E}" type="pres">
      <dgm:prSet presAssocID="{890DCC91-D46A-489F-934D-93EA06396969}" presName="spaceRect" presStyleCnt="0"/>
      <dgm:spPr/>
    </dgm:pt>
    <dgm:pt modelId="{71651129-1DF5-429B-883C-2A065023B564}" type="pres">
      <dgm:prSet presAssocID="{890DCC91-D46A-489F-934D-93EA06396969}" presName="parTx" presStyleLbl="revTx" presStyleIdx="2" presStyleCnt="5">
        <dgm:presLayoutVars>
          <dgm:chMax val="0"/>
          <dgm:chPref val="0"/>
        </dgm:presLayoutVars>
      </dgm:prSet>
      <dgm:spPr/>
    </dgm:pt>
    <dgm:pt modelId="{B3E65216-F170-4A42-B8A7-D433BFC4977D}" type="pres">
      <dgm:prSet presAssocID="{D2800157-DA49-4811-A054-28E54E8EDEF3}" presName="sibTrans" presStyleCnt="0"/>
      <dgm:spPr/>
    </dgm:pt>
    <dgm:pt modelId="{9580FC82-50DB-440D-AC9D-17144D796A27}" type="pres">
      <dgm:prSet presAssocID="{13C45287-0B00-4DB0-ABA1-6792061D4030}" presName="compNode" presStyleCnt="0"/>
      <dgm:spPr/>
    </dgm:pt>
    <dgm:pt modelId="{06229967-4544-499B-BFC9-F85225C2BA06}" type="pres">
      <dgm:prSet presAssocID="{13C45287-0B00-4DB0-ABA1-6792061D4030}" presName="bgRect" presStyleLbl="bgShp" presStyleIdx="3" presStyleCnt="5"/>
      <dgm:spPr/>
    </dgm:pt>
    <dgm:pt modelId="{1683DB05-8345-4501-8F6D-19CCBA2A7E36}" type="pres">
      <dgm:prSet presAssocID="{13C45287-0B00-4DB0-ABA1-6792061D4030}" presName="iconRect" presStyleLbl="node1" presStyleIdx="3" presStyleCnt="5" custScaleX="176913" custScaleY="17893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633BA9B1-8AC5-4FCA-A1EE-5C0E8D39280C}" type="pres">
      <dgm:prSet presAssocID="{13C45287-0B00-4DB0-ABA1-6792061D4030}" presName="spaceRect" presStyleCnt="0"/>
      <dgm:spPr/>
    </dgm:pt>
    <dgm:pt modelId="{04AACBF0-730F-4442-A6BD-C6FA2E8674A9}" type="pres">
      <dgm:prSet presAssocID="{13C45287-0B00-4DB0-ABA1-6792061D4030}" presName="parTx" presStyleLbl="revTx" presStyleIdx="3" presStyleCnt="5" custLinFactNeighborY="-3403">
        <dgm:presLayoutVars>
          <dgm:chMax val="0"/>
          <dgm:chPref val="0"/>
        </dgm:presLayoutVars>
      </dgm:prSet>
      <dgm:spPr/>
    </dgm:pt>
    <dgm:pt modelId="{76C13479-75E5-48CF-B53E-D564A50C940D}" type="pres">
      <dgm:prSet presAssocID="{00A37D1F-F005-4DCF-87D9-C24BEB1A6545}" presName="sibTrans" presStyleCnt="0"/>
      <dgm:spPr/>
    </dgm:pt>
    <dgm:pt modelId="{F0A90492-C71B-4AA7-BBB8-61BDE63CBD18}" type="pres">
      <dgm:prSet presAssocID="{9B1DE790-CEF4-41FF-AC76-AD37C579145F}" presName="compNode" presStyleCnt="0"/>
      <dgm:spPr/>
    </dgm:pt>
    <dgm:pt modelId="{018017B4-4CCA-4628-A45C-71BF29631BA1}" type="pres">
      <dgm:prSet presAssocID="{9B1DE790-CEF4-41FF-AC76-AD37C579145F}" presName="bgRect" presStyleLbl="bgShp" presStyleIdx="4" presStyleCnt="5"/>
      <dgm:spPr/>
    </dgm:pt>
    <dgm:pt modelId="{3F05F702-F11B-4AB9-A224-B580894C042F}" type="pres">
      <dgm:prSet presAssocID="{9B1DE790-CEF4-41FF-AC76-AD37C579145F}" presName="iconRect" presStyleLbl="node1" presStyleIdx="4" presStyleCnt="5" custScaleX="196591" custScaleY="181668" custLinFactNeighborY="-328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outline"/>
        </a:ext>
      </dgm:extLst>
    </dgm:pt>
    <dgm:pt modelId="{E1531B20-5579-45D8-BE4A-F2143B7B983D}" type="pres">
      <dgm:prSet presAssocID="{9B1DE790-CEF4-41FF-AC76-AD37C579145F}" presName="spaceRect" presStyleCnt="0"/>
      <dgm:spPr/>
    </dgm:pt>
    <dgm:pt modelId="{03EC23D4-7934-463E-A3A0-077DDDA4E460}" type="pres">
      <dgm:prSet presAssocID="{9B1DE790-CEF4-41FF-AC76-AD37C579145F}" presName="parTx" presStyleLbl="revTx" presStyleIdx="4" presStyleCnt="5" custLinFactNeighborY="-3402">
        <dgm:presLayoutVars>
          <dgm:chMax val="0"/>
          <dgm:chPref val="0"/>
        </dgm:presLayoutVars>
      </dgm:prSet>
      <dgm:spPr/>
    </dgm:pt>
  </dgm:ptLst>
  <dgm:cxnLst>
    <dgm:cxn modelId="{FFC1ED26-E382-194A-944B-79A8DD81608B}" type="presOf" srcId="{9B1DE790-CEF4-41FF-AC76-AD37C579145F}" destId="{03EC23D4-7934-463E-A3A0-077DDDA4E460}" srcOrd="0" destOrd="0" presId="urn:microsoft.com/office/officeart/2018/2/layout/IconVerticalSolidList"/>
    <dgm:cxn modelId="{FD1E504A-0AB8-45EF-8326-BE5C142FFA43}" srcId="{D3789480-AB63-4FF3-9589-8A3FE4E77DB6}" destId="{13C45287-0B00-4DB0-ABA1-6792061D4030}" srcOrd="3" destOrd="0" parTransId="{D87B047B-89E3-409B-AD63-060ACE4B0334}" sibTransId="{00A37D1F-F005-4DCF-87D9-C24BEB1A6545}"/>
    <dgm:cxn modelId="{0784FE9F-C333-4BEF-A400-36F496C5F5A6}" srcId="{D3789480-AB63-4FF3-9589-8A3FE4E77DB6}" destId="{890DCC91-D46A-489F-934D-93EA06396969}" srcOrd="2" destOrd="0" parTransId="{25059B4E-7CC0-49C0-8C2A-3A432D80BE3A}" sibTransId="{D2800157-DA49-4811-A054-28E54E8EDEF3}"/>
    <dgm:cxn modelId="{761B48A8-ECB8-4639-81DD-3400D49EC0CE}" srcId="{D3789480-AB63-4FF3-9589-8A3FE4E77DB6}" destId="{9B1DE790-CEF4-41FF-AC76-AD37C579145F}" srcOrd="4" destOrd="0" parTransId="{80C02E04-FDC1-469B-9A47-DB03293DB313}" sibTransId="{938B0BA9-89DF-451B-91C1-2461770928C0}"/>
    <dgm:cxn modelId="{513197B3-F607-9E4D-9712-4CCFCCBAA7AB}" type="presOf" srcId="{13C45287-0B00-4DB0-ABA1-6792061D4030}" destId="{04AACBF0-730F-4442-A6BD-C6FA2E8674A9}" srcOrd="0" destOrd="0" presId="urn:microsoft.com/office/officeart/2018/2/layout/IconVerticalSolidList"/>
    <dgm:cxn modelId="{BC992FB4-8F84-1C4E-905C-14909C4E7E01}" type="presOf" srcId="{5AFCB21B-877D-4B87-AB00-255431BDFCBC}" destId="{0340423E-15F8-4AA9-9CAF-FBC94F6430FF}" srcOrd="0" destOrd="0" presId="urn:microsoft.com/office/officeart/2018/2/layout/IconVerticalSolidList"/>
    <dgm:cxn modelId="{0965EBBF-820B-DB4C-9133-20EE87A3559D}" type="presOf" srcId="{0C577502-CBBA-437D-8F14-F3634861235A}" destId="{E10171D3-2A0D-4910-ACCF-91C2429F7E87}" srcOrd="0" destOrd="0" presId="urn:microsoft.com/office/officeart/2018/2/layout/IconVerticalSolidList"/>
    <dgm:cxn modelId="{9A308DDE-B9AB-46CB-88F6-85C70795E001}" srcId="{D3789480-AB63-4FF3-9589-8A3FE4E77DB6}" destId="{5AFCB21B-877D-4B87-AB00-255431BDFCBC}" srcOrd="1" destOrd="0" parTransId="{BA1AEE49-00BC-487A-B541-ED6B613DCBC3}" sibTransId="{A63DAA8C-29B1-4B6B-A116-D9A7B81631F4}"/>
    <dgm:cxn modelId="{42A484DF-A0D2-43B4-85C0-171023106213}" srcId="{D3789480-AB63-4FF3-9589-8A3FE4E77DB6}" destId="{0C577502-CBBA-437D-8F14-F3634861235A}" srcOrd="0" destOrd="0" parTransId="{4819D87F-29A3-4A1F-A8D0-A8B96FA86104}" sibTransId="{4058DEEB-487D-49C1-9CBF-1B45B909225B}"/>
    <dgm:cxn modelId="{A890C2E0-0C2D-4D05-BBDB-21250FC20B5B}" type="presOf" srcId="{D3789480-AB63-4FF3-9589-8A3FE4E77DB6}" destId="{C0B60CDE-E13E-400B-8FF9-A5A0C7C81D30}" srcOrd="0" destOrd="0" presId="urn:microsoft.com/office/officeart/2018/2/layout/IconVerticalSolidList"/>
    <dgm:cxn modelId="{04839BF5-6433-AE4C-97F7-C82060C411EA}" type="presOf" srcId="{890DCC91-D46A-489F-934D-93EA06396969}" destId="{71651129-1DF5-429B-883C-2A065023B564}" srcOrd="0" destOrd="0" presId="urn:microsoft.com/office/officeart/2018/2/layout/IconVerticalSolidList"/>
    <dgm:cxn modelId="{4A7A4EE2-6E31-0041-AE7D-7AE6874A59B6}" type="presParOf" srcId="{C0B60CDE-E13E-400B-8FF9-A5A0C7C81D30}" destId="{92E694AE-5AF5-46A5-A6DD-649C593D08E6}" srcOrd="0" destOrd="0" presId="urn:microsoft.com/office/officeart/2018/2/layout/IconVerticalSolidList"/>
    <dgm:cxn modelId="{89BB5EEF-C8AF-6148-B5CF-F1EB288A681E}" type="presParOf" srcId="{92E694AE-5AF5-46A5-A6DD-649C593D08E6}" destId="{F9215369-8024-4A76-BC8C-734079E46A79}" srcOrd="0" destOrd="0" presId="urn:microsoft.com/office/officeart/2018/2/layout/IconVerticalSolidList"/>
    <dgm:cxn modelId="{C0842A37-DD52-AC4E-BBD3-4FD7935A2072}" type="presParOf" srcId="{92E694AE-5AF5-46A5-A6DD-649C593D08E6}" destId="{C03DBED0-90FC-4513-AA56-EAC2F65DACEA}" srcOrd="1" destOrd="0" presId="urn:microsoft.com/office/officeart/2018/2/layout/IconVerticalSolidList"/>
    <dgm:cxn modelId="{C4E55217-A4DC-D848-B70D-AD5787663920}" type="presParOf" srcId="{92E694AE-5AF5-46A5-A6DD-649C593D08E6}" destId="{219FE074-E5A1-4CC7-8845-6D3FB2DDB48D}" srcOrd="2" destOrd="0" presId="urn:microsoft.com/office/officeart/2018/2/layout/IconVerticalSolidList"/>
    <dgm:cxn modelId="{97505860-BA31-9847-82DC-A22F1D737288}" type="presParOf" srcId="{92E694AE-5AF5-46A5-A6DD-649C593D08E6}" destId="{E10171D3-2A0D-4910-ACCF-91C2429F7E87}" srcOrd="3" destOrd="0" presId="urn:microsoft.com/office/officeart/2018/2/layout/IconVerticalSolidList"/>
    <dgm:cxn modelId="{B8177D16-F524-7743-8B9A-B55182A7B8FE}" type="presParOf" srcId="{C0B60CDE-E13E-400B-8FF9-A5A0C7C81D30}" destId="{B6332989-24F0-4DBB-B13F-ECF3192EDF8F}" srcOrd="1" destOrd="0" presId="urn:microsoft.com/office/officeart/2018/2/layout/IconVerticalSolidList"/>
    <dgm:cxn modelId="{42D30C64-9486-A442-8C90-45DF9AD92209}" type="presParOf" srcId="{C0B60CDE-E13E-400B-8FF9-A5A0C7C81D30}" destId="{4BE0D497-1C8B-4B9E-B779-ECCCCEFCB91D}" srcOrd="2" destOrd="0" presId="urn:microsoft.com/office/officeart/2018/2/layout/IconVerticalSolidList"/>
    <dgm:cxn modelId="{9D70E58A-8AE6-634C-BC32-A292E4A350AF}" type="presParOf" srcId="{4BE0D497-1C8B-4B9E-B779-ECCCCEFCB91D}" destId="{67080F34-112D-4416-9BB7-8E9235981736}" srcOrd="0" destOrd="0" presId="urn:microsoft.com/office/officeart/2018/2/layout/IconVerticalSolidList"/>
    <dgm:cxn modelId="{28ECA3B2-E0A4-2647-90DD-41C67C9AC8C0}" type="presParOf" srcId="{4BE0D497-1C8B-4B9E-B779-ECCCCEFCB91D}" destId="{CC8DB206-7DB1-4BF2-AB24-462D1F1C6B4E}" srcOrd="1" destOrd="0" presId="urn:microsoft.com/office/officeart/2018/2/layout/IconVerticalSolidList"/>
    <dgm:cxn modelId="{23661B54-1D7F-B84B-A4F3-8F1C79DFB51E}" type="presParOf" srcId="{4BE0D497-1C8B-4B9E-B779-ECCCCEFCB91D}" destId="{0B8B52C3-5D9E-42EC-B4CF-84F9BC080549}" srcOrd="2" destOrd="0" presId="urn:microsoft.com/office/officeart/2018/2/layout/IconVerticalSolidList"/>
    <dgm:cxn modelId="{11CF7368-60A4-5C44-8F50-89B3A5E9629C}" type="presParOf" srcId="{4BE0D497-1C8B-4B9E-B779-ECCCCEFCB91D}" destId="{0340423E-15F8-4AA9-9CAF-FBC94F6430FF}" srcOrd="3" destOrd="0" presId="urn:microsoft.com/office/officeart/2018/2/layout/IconVerticalSolidList"/>
    <dgm:cxn modelId="{31D2DD72-DDB0-9243-A953-259EAFA9E4FC}" type="presParOf" srcId="{C0B60CDE-E13E-400B-8FF9-A5A0C7C81D30}" destId="{E911734D-5160-4363-8CC2-26F880A82E4D}" srcOrd="3" destOrd="0" presId="urn:microsoft.com/office/officeart/2018/2/layout/IconVerticalSolidList"/>
    <dgm:cxn modelId="{A6160136-3346-0D4B-92A9-6206235B0F11}" type="presParOf" srcId="{C0B60CDE-E13E-400B-8FF9-A5A0C7C81D30}" destId="{098D46A3-F9CE-4F87-8974-E52A1C6DD702}" srcOrd="4" destOrd="0" presId="urn:microsoft.com/office/officeart/2018/2/layout/IconVerticalSolidList"/>
    <dgm:cxn modelId="{B848A097-4C4C-3A42-AA87-49831B341CEC}" type="presParOf" srcId="{098D46A3-F9CE-4F87-8974-E52A1C6DD702}" destId="{73BDD33C-CCFD-4700-BF2F-D1669FB5ECF9}" srcOrd="0" destOrd="0" presId="urn:microsoft.com/office/officeart/2018/2/layout/IconVerticalSolidList"/>
    <dgm:cxn modelId="{4F62E190-3300-634F-97E1-C7700BABFD9D}" type="presParOf" srcId="{098D46A3-F9CE-4F87-8974-E52A1C6DD702}" destId="{AC1331ED-E604-4D91-A50B-8B8BB4DBF286}" srcOrd="1" destOrd="0" presId="urn:microsoft.com/office/officeart/2018/2/layout/IconVerticalSolidList"/>
    <dgm:cxn modelId="{86252668-C905-164E-BB7C-752DB8956DEC}" type="presParOf" srcId="{098D46A3-F9CE-4F87-8974-E52A1C6DD702}" destId="{DB94171D-D67C-4F98-8A29-FEE1E49EFA1E}" srcOrd="2" destOrd="0" presId="urn:microsoft.com/office/officeart/2018/2/layout/IconVerticalSolidList"/>
    <dgm:cxn modelId="{DA0429AB-7044-D042-8B6A-58F8613FC1B4}" type="presParOf" srcId="{098D46A3-F9CE-4F87-8974-E52A1C6DD702}" destId="{71651129-1DF5-429B-883C-2A065023B564}" srcOrd="3" destOrd="0" presId="urn:microsoft.com/office/officeart/2018/2/layout/IconVerticalSolidList"/>
    <dgm:cxn modelId="{12D3EF4F-1417-924B-81C7-1A368608C55E}" type="presParOf" srcId="{C0B60CDE-E13E-400B-8FF9-A5A0C7C81D30}" destId="{B3E65216-F170-4A42-B8A7-D433BFC4977D}" srcOrd="5" destOrd="0" presId="urn:microsoft.com/office/officeart/2018/2/layout/IconVerticalSolidList"/>
    <dgm:cxn modelId="{E4681956-73E7-8F46-9FD4-16BEF59BF3A9}" type="presParOf" srcId="{C0B60CDE-E13E-400B-8FF9-A5A0C7C81D30}" destId="{9580FC82-50DB-440D-AC9D-17144D796A27}" srcOrd="6" destOrd="0" presId="urn:microsoft.com/office/officeart/2018/2/layout/IconVerticalSolidList"/>
    <dgm:cxn modelId="{F0A26D53-136D-3C47-8101-82B0DBFB1707}" type="presParOf" srcId="{9580FC82-50DB-440D-AC9D-17144D796A27}" destId="{06229967-4544-499B-BFC9-F85225C2BA06}" srcOrd="0" destOrd="0" presId="urn:microsoft.com/office/officeart/2018/2/layout/IconVerticalSolidList"/>
    <dgm:cxn modelId="{FC22FD61-FA45-FC43-9B45-F6C9A44AF2D5}" type="presParOf" srcId="{9580FC82-50DB-440D-AC9D-17144D796A27}" destId="{1683DB05-8345-4501-8F6D-19CCBA2A7E36}" srcOrd="1" destOrd="0" presId="urn:microsoft.com/office/officeart/2018/2/layout/IconVerticalSolidList"/>
    <dgm:cxn modelId="{D385F633-0522-124A-B1A9-DD7E6BEA87F4}" type="presParOf" srcId="{9580FC82-50DB-440D-AC9D-17144D796A27}" destId="{633BA9B1-8AC5-4FCA-A1EE-5C0E8D39280C}" srcOrd="2" destOrd="0" presId="urn:microsoft.com/office/officeart/2018/2/layout/IconVerticalSolidList"/>
    <dgm:cxn modelId="{86278A04-9677-844B-956C-EF36C39B3CFF}" type="presParOf" srcId="{9580FC82-50DB-440D-AC9D-17144D796A27}" destId="{04AACBF0-730F-4442-A6BD-C6FA2E8674A9}" srcOrd="3" destOrd="0" presId="urn:microsoft.com/office/officeart/2018/2/layout/IconVerticalSolidList"/>
    <dgm:cxn modelId="{968621BC-28E5-A74E-823D-BA63C41D592E}" type="presParOf" srcId="{C0B60CDE-E13E-400B-8FF9-A5A0C7C81D30}" destId="{76C13479-75E5-48CF-B53E-D564A50C940D}" srcOrd="7" destOrd="0" presId="urn:microsoft.com/office/officeart/2018/2/layout/IconVerticalSolidList"/>
    <dgm:cxn modelId="{B1254723-9926-C34F-A7DC-26949A42DA1E}" type="presParOf" srcId="{C0B60CDE-E13E-400B-8FF9-A5A0C7C81D30}" destId="{F0A90492-C71B-4AA7-BBB8-61BDE63CBD18}" srcOrd="8" destOrd="0" presId="urn:microsoft.com/office/officeart/2018/2/layout/IconVerticalSolidList"/>
    <dgm:cxn modelId="{A8856F76-8AC3-C744-A71C-0CE75A3E0281}" type="presParOf" srcId="{F0A90492-C71B-4AA7-BBB8-61BDE63CBD18}" destId="{018017B4-4CCA-4628-A45C-71BF29631BA1}" srcOrd="0" destOrd="0" presId="urn:microsoft.com/office/officeart/2018/2/layout/IconVerticalSolidList"/>
    <dgm:cxn modelId="{3344552C-3039-1F40-A12F-9E17F8FC1E43}" type="presParOf" srcId="{F0A90492-C71B-4AA7-BBB8-61BDE63CBD18}" destId="{3F05F702-F11B-4AB9-A224-B580894C042F}" srcOrd="1" destOrd="0" presId="urn:microsoft.com/office/officeart/2018/2/layout/IconVerticalSolidList"/>
    <dgm:cxn modelId="{5352354D-BC46-1049-A9A8-66AD69E9D424}" type="presParOf" srcId="{F0A90492-C71B-4AA7-BBB8-61BDE63CBD18}" destId="{E1531B20-5579-45D8-BE4A-F2143B7B983D}" srcOrd="2" destOrd="0" presId="urn:microsoft.com/office/officeart/2018/2/layout/IconVerticalSolidList"/>
    <dgm:cxn modelId="{5A791C8C-9F5B-A448-8237-A14ACEDADA60}" type="presParOf" srcId="{F0A90492-C71B-4AA7-BBB8-61BDE63CBD18}" destId="{03EC23D4-7934-463E-A3A0-077DDDA4E4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15369-8024-4A76-BC8C-734079E46A79}">
      <dsp:nvSpPr>
        <dsp:cNvPr id="0" name=""/>
        <dsp:cNvSpPr/>
      </dsp:nvSpPr>
      <dsp:spPr>
        <a:xfrm>
          <a:off x="0" y="6723"/>
          <a:ext cx="6860498" cy="82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DBED0-90FC-4513-AA56-EAC2F65DACEA}">
      <dsp:nvSpPr>
        <dsp:cNvPr id="0" name=""/>
        <dsp:cNvSpPr/>
      </dsp:nvSpPr>
      <dsp:spPr>
        <a:xfrm>
          <a:off x="85189" y="43360"/>
          <a:ext cx="787767" cy="755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171D3-2A0D-4910-ACCF-91C2429F7E87}">
      <dsp:nvSpPr>
        <dsp:cNvPr id="0" name=""/>
        <dsp:cNvSpPr/>
      </dsp:nvSpPr>
      <dsp:spPr>
        <a:xfrm>
          <a:off x="958147" y="0"/>
          <a:ext cx="5873329" cy="88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39" tIns="93239" rIns="93239" bIns="932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Retrospectively assessed </a:t>
          </a:r>
          <a:r>
            <a:rPr lang="en-US" sz="1900" b="0" kern="1200" dirty="0"/>
            <a:t>electronic medical records of patients who received 7-day XR-BUP</a:t>
          </a:r>
        </a:p>
      </dsp:txBody>
      <dsp:txXfrm>
        <a:off x="958147" y="0"/>
        <a:ext cx="5873329" cy="881002"/>
      </dsp:txXfrm>
    </dsp:sp>
    <dsp:sp modelId="{67080F34-112D-4416-9BB7-8E9235981736}">
      <dsp:nvSpPr>
        <dsp:cNvPr id="0" name=""/>
        <dsp:cNvSpPr/>
      </dsp:nvSpPr>
      <dsp:spPr>
        <a:xfrm>
          <a:off x="0" y="1107977"/>
          <a:ext cx="6860498" cy="82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DB206-7DB1-4BF2-AB24-462D1F1C6B4E}">
      <dsp:nvSpPr>
        <dsp:cNvPr id="0" name=""/>
        <dsp:cNvSpPr/>
      </dsp:nvSpPr>
      <dsp:spPr>
        <a:xfrm>
          <a:off x="34176" y="1117682"/>
          <a:ext cx="889793" cy="809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0423E-15F8-4AA9-9CAF-FBC94F6430FF}">
      <dsp:nvSpPr>
        <dsp:cNvPr id="0" name=""/>
        <dsp:cNvSpPr/>
      </dsp:nvSpPr>
      <dsp:spPr>
        <a:xfrm>
          <a:off x="958147" y="1107977"/>
          <a:ext cx="5873329" cy="88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39" tIns="93239" rIns="93239" bIns="932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Setting:</a:t>
          </a:r>
          <a:r>
            <a:rPr lang="en-US" sz="1900" kern="1200" dirty="0"/>
            <a:t> Two academic, outpatient primary care practices at the University of Pennsylvania</a:t>
          </a:r>
        </a:p>
      </dsp:txBody>
      <dsp:txXfrm>
        <a:off x="958147" y="1107977"/>
        <a:ext cx="5873329" cy="881002"/>
      </dsp:txXfrm>
    </dsp:sp>
    <dsp:sp modelId="{73BDD33C-CCFD-4700-BF2F-D1669FB5ECF9}">
      <dsp:nvSpPr>
        <dsp:cNvPr id="0" name=""/>
        <dsp:cNvSpPr/>
      </dsp:nvSpPr>
      <dsp:spPr>
        <a:xfrm>
          <a:off x="0" y="2209230"/>
          <a:ext cx="6860498" cy="82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331ED-E604-4D91-A50B-8B8BB4DBF286}">
      <dsp:nvSpPr>
        <dsp:cNvPr id="0" name=""/>
        <dsp:cNvSpPr/>
      </dsp:nvSpPr>
      <dsp:spPr>
        <a:xfrm>
          <a:off x="70595" y="2213059"/>
          <a:ext cx="816955" cy="8215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51129-1DF5-429B-883C-2A065023B564}">
      <dsp:nvSpPr>
        <dsp:cNvPr id="0" name=""/>
        <dsp:cNvSpPr/>
      </dsp:nvSpPr>
      <dsp:spPr>
        <a:xfrm>
          <a:off x="958147" y="2209230"/>
          <a:ext cx="5873329" cy="88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39" tIns="93239" rIns="93239" bIns="932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Patients:</a:t>
          </a:r>
          <a:r>
            <a:rPr lang="en-US" sz="1600" kern="1200" dirty="0"/>
            <a:t> Adults with severe OUD, who had not tolerated standard or low-dose induction attempts with SL-BUP and were not currently stable on MOUD</a:t>
          </a:r>
        </a:p>
      </dsp:txBody>
      <dsp:txXfrm>
        <a:off x="958147" y="2209230"/>
        <a:ext cx="5873329" cy="881002"/>
      </dsp:txXfrm>
    </dsp:sp>
    <dsp:sp modelId="{06229967-4544-499B-BFC9-F85225C2BA06}">
      <dsp:nvSpPr>
        <dsp:cNvPr id="0" name=""/>
        <dsp:cNvSpPr/>
      </dsp:nvSpPr>
      <dsp:spPr>
        <a:xfrm>
          <a:off x="0" y="3310483"/>
          <a:ext cx="6860498" cy="82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3DB05-8345-4501-8F6D-19CCBA2A7E36}">
      <dsp:nvSpPr>
        <dsp:cNvPr id="0" name=""/>
        <dsp:cNvSpPr/>
      </dsp:nvSpPr>
      <dsp:spPr>
        <a:xfrm>
          <a:off x="75274" y="3317069"/>
          <a:ext cx="807597" cy="8160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ACBF0-730F-4442-A6BD-C6FA2E8674A9}">
      <dsp:nvSpPr>
        <dsp:cNvPr id="0" name=""/>
        <dsp:cNvSpPr/>
      </dsp:nvSpPr>
      <dsp:spPr>
        <a:xfrm>
          <a:off x="958147" y="3280502"/>
          <a:ext cx="5873329" cy="88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39" tIns="93239" rIns="93239" bIns="932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Intervention:</a:t>
          </a:r>
          <a:r>
            <a:rPr lang="en-US" sz="1900" kern="1200" dirty="0"/>
            <a:t> Buprenorphine induction using 7-day XR-BUP between 10/2023–2/2024</a:t>
          </a:r>
        </a:p>
      </dsp:txBody>
      <dsp:txXfrm>
        <a:off x="958147" y="3280502"/>
        <a:ext cx="5873329" cy="881002"/>
      </dsp:txXfrm>
    </dsp:sp>
    <dsp:sp modelId="{018017B4-4CCA-4628-A45C-71BF29631BA1}">
      <dsp:nvSpPr>
        <dsp:cNvPr id="0" name=""/>
        <dsp:cNvSpPr/>
      </dsp:nvSpPr>
      <dsp:spPr>
        <a:xfrm>
          <a:off x="0" y="4411736"/>
          <a:ext cx="6860498" cy="8291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5F702-F11B-4AB9-A224-B580894C042F}">
      <dsp:nvSpPr>
        <dsp:cNvPr id="0" name=""/>
        <dsp:cNvSpPr/>
      </dsp:nvSpPr>
      <dsp:spPr>
        <a:xfrm>
          <a:off x="30360" y="4397088"/>
          <a:ext cx="897426" cy="8284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C23D4-7934-463E-A3A0-077DDDA4E460}">
      <dsp:nvSpPr>
        <dsp:cNvPr id="0" name=""/>
        <dsp:cNvSpPr/>
      </dsp:nvSpPr>
      <dsp:spPr>
        <a:xfrm>
          <a:off x="958147" y="4381764"/>
          <a:ext cx="5873329" cy="88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39" tIns="93239" rIns="93239" bIns="9323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Aim:</a:t>
          </a:r>
          <a:r>
            <a:rPr lang="en-US" sz="1900" kern="1200" dirty="0"/>
            <a:t> Describe these cases, including clinical history, dosing strategy, and any adverse effects</a:t>
          </a:r>
        </a:p>
      </dsp:txBody>
      <dsp:txXfrm>
        <a:off x="958147" y="4381764"/>
        <a:ext cx="5873329" cy="88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D2272-D660-A337-AEF3-BE066BD5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5A70-71C2-F335-270C-B94537340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369-CA0E-4FC6-90EE-5FA969A08EF8}" type="datetimeFigureOut">
              <a:rPr lang="en-US" smtClean="0"/>
              <a:t>11/15/24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1B03-0F86-16E7-11BE-81F9F4CD6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24B8-3914-99B2-2620-0F2A88D33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10F9-8331-407C-A034-F95DCB303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11/15/24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6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6E731-BB03-EECE-3B29-8A7E94CA4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77EEC-04A0-D79E-2E35-6BA80F9C6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8865AC-B00D-5056-9026-0177D829B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Attempt at SL-</a:t>
            </a:r>
            <a:r>
              <a:rPr lang="en-US" dirty="0" err="1"/>
              <a:t>bup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BDEF-FFB5-CC6D-4B6B-BEA00A734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77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Most pre-medicated with some SL-BUP prior to administration of 7-day XR-BUP</a:t>
            </a:r>
          </a:p>
          <a:p>
            <a:pPr marL="171450" indent="-171450">
              <a:buFontTx/>
              <a:buChar char="-"/>
            </a:pPr>
            <a:r>
              <a:rPr lang="en-US" dirty="0"/>
              <a:t>2 had not taken any SL-BUP beforehand, which was confirmed with urine drug testing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Timing of last use ranged, but 5/8 had used within 24 hours and of those who had not taken an SL-BUP prior to 7-day XR-BUP, last use ranged from 12-36 hours</a:t>
            </a:r>
          </a:p>
          <a:p>
            <a:pPr marL="171450" indent="-171450">
              <a:buFontTx/>
              <a:buChar char="-"/>
            </a:pPr>
            <a:r>
              <a:rPr lang="en-US" dirty="0"/>
              <a:t>7-day XR-BUP doses administered ranged from 16 to 32 mg, but most received 24 mg: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16 mg (8-10 mg SL-BUP equivalent)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24 mg (12-16 mg SL-BUP equivalent)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32 mg (18-24 mg SL-BUP equivalent. 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Again – this wasn’t protocolized, so the dose was chosen based on clinical discretion. </a:t>
            </a:r>
          </a:p>
          <a:p>
            <a:pPr marL="171450" indent="-171450">
              <a:buFontTx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Most patients were offered additional adjunctive support medications but use of adjunctive medications was not consistently documented in the EMR</a:t>
            </a:r>
          </a:p>
          <a:p>
            <a:pPr marL="171450" indent="-171450">
              <a:buFontTx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 patients were prescribed supplemented SL-BUP to be used as needed</a:t>
            </a:r>
          </a:p>
          <a:p>
            <a:pPr marL="171450" indent="-171450">
              <a:buFontTx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Half noted symptoms consistent with mild or moderate withdrawal. One of these patients (5) presented to the ED due to symptoms of “GI symptoms, pain, anxiety, and restlessness” </a:t>
            </a:r>
          </a:p>
          <a:p>
            <a:pPr marL="171450" indent="-171450">
              <a:buFontTx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 reported no side effects, and 1 reported a lump at the injection site 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9B73D-85BE-0D46-A0CA-3C5333C116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5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One patient was NOT retained in care at 90 days</a:t>
            </a:r>
          </a:p>
          <a:p>
            <a:pPr marL="171450" indent="-171450">
              <a:buFontTx/>
              <a:buChar char="-"/>
            </a:pPr>
            <a:r>
              <a:rPr lang="en-US" dirty="0"/>
              <a:t>6/8 patients continued with XR-BUP and were retained in care at 90 days 5/6 of these folks transitioned to 28-day XR-BUP</a:t>
            </a:r>
          </a:p>
          <a:p>
            <a:pPr marL="171450" indent="-171450">
              <a:buFontTx/>
              <a:buChar char="-"/>
            </a:pPr>
            <a:r>
              <a:rPr lang="en-US" dirty="0"/>
              <a:t>Of the 6 folks who continued on XR-BUP, 3 had continued use at 90 days, but reported a decrease in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9B73D-85BE-0D46-A0CA-3C5333C116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4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We know that this is an imperfect case series but we also wanted to reflect our real-world experience with folks who had previously had difficulty with community-based inductions and especially share our experience with the folks who were able to complete their outpatient inductions.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80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41289-1B7A-5FD5-8669-D60D047B5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DDE6A6-F53C-F90C-26D4-8D4D742A8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F6646-693A-F86B-88D0-9220589F1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2"/>
            <a:r>
              <a:rPr lang="en-US" dirty="0"/>
              <a:t>Despite the limitations, we think that our outpatient experience aligns with that of </a:t>
            </a:r>
            <a:r>
              <a:rPr lang="en-US" dirty="0" err="1"/>
              <a:t>D’onfrio</a:t>
            </a:r>
            <a:r>
              <a:rPr lang="en-US" dirty="0"/>
              <a:t> et al in the ED and that it generally supports 7-day XR-BUP as an induction method in folks who have perhaps had difficulty with home-based inductions in the past, like all the patients presented here.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Slower onset-to-peak plasma concentration (about 24 hours) compared to SL-BUP (less than 1 hour)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Even with folks who did take SL </a:t>
            </a:r>
            <a:r>
              <a:rPr lang="en-US" dirty="0" err="1"/>
              <a:t>bup</a:t>
            </a:r>
            <a:r>
              <a:rPr lang="en-US" dirty="0"/>
              <a:t> beforehand, they had previously struggled with SL </a:t>
            </a:r>
            <a:r>
              <a:rPr lang="en-US" dirty="0" err="1"/>
              <a:t>bup</a:t>
            </a:r>
            <a:r>
              <a:rPr lang="en-US" dirty="0"/>
              <a:t> inductions and were able to get on 7-day XR </a:t>
            </a:r>
            <a:r>
              <a:rPr lang="en-US" dirty="0" err="1"/>
              <a:t>bup</a:t>
            </a:r>
            <a:r>
              <a:rPr lang="en-US" dirty="0"/>
              <a:t> without much issue.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06982-A73B-4AAE-F745-235F1255E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89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C4A42-0C49-8878-FA10-71C5986AD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8C404-5F8E-75F7-4A99-2E573986D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ABE62-9166-0993-3BE1-486B0E750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82AB0-A5FC-9615-E267-BB76956E1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56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Would love to hear from all of you how you're </a:t>
            </a:r>
            <a:r>
              <a:rPr lang="en-US"/>
              <a:t>using 7-day XR-BUP </a:t>
            </a:r>
            <a:r>
              <a:rPr lang="en-US" dirty="0"/>
              <a:t>in your outpatient settings.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7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40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47596-AD9E-6C0C-3244-968C9F6B5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FEA773-07C8-7040-9BB7-E3E6FD7C9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7FCAD-1CDC-8098-17F8-A33BAAB64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D4482-B1AE-AC31-B381-92DC78674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08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D7892-1563-623D-CAD3-235528DDF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63B50-4FA5-39A7-99A3-C74E5D830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77A89F-2021-7749-EF9A-EE6958AF8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A5ADC-84FD-1D2E-50AC-F59D6DC89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1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3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ED7D-A58C-DE2C-3B18-35F7CE31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BFB02-58B3-32EE-305E-80B2D1B0A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6F1BB-AE2E-B59A-2FD1-CF9284641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12DE0-0257-FACF-12CF-8F5A7C0F2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8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After bullet 3: 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Incidence of precipitated withdrawal varies in the literature, &lt;1% (</a:t>
            </a:r>
            <a:r>
              <a:rPr lang="en-US" dirty="0" err="1"/>
              <a:t>D’Onfrio</a:t>
            </a:r>
            <a:r>
              <a:rPr lang="en-US" dirty="0"/>
              <a:t>, 8) in an observational cohort study with ED data from 2020-2022 an ongoing clinical trial (3/2023) and in a recently published retrospective cohort study of ED and hospital data, it was greater than 16% of folks receiving standard buprenorphine inductions in a study that looked at data from 2020-2021 (</a:t>
            </a:r>
            <a:r>
              <a:rPr lang="en-US" dirty="0" err="1"/>
              <a:t>Thakrar</a:t>
            </a:r>
            <a:r>
              <a:rPr lang="en-US" dirty="0"/>
              <a:t>, 9)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matter the true rates, many patients note a personal history of precipitated withdrawal, or of knowing someone who has experienced it (</a:t>
            </a:r>
            <a:r>
              <a:rPr lang="en-US" dirty="0" err="1"/>
              <a:t>Varshneya</a:t>
            </a:r>
            <a:r>
              <a:rPr lang="en-US" dirty="0"/>
              <a:t>, 10)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Both FDA-approved options require a sublingual buprenorphine lead-in or test dose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5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AF9A9-2B3B-4EB8-8707-C7E2EE702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F2901-DC1A-6241-3C01-A7318117A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9A294-4045-B90E-FA9C-E8DA5279D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D’Onfrio</a:t>
            </a:r>
            <a:r>
              <a:rPr lang="en-US" dirty="0"/>
              <a:t> Study: A recent, nonrandomized trial conducted by </a:t>
            </a:r>
            <a:r>
              <a:rPr lang="en-US" dirty="0" err="1"/>
              <a:t>D’Onfrio</a:t>
            </a:r>
            <a:r>
              <a:rPr lang="en-US" dirty="0"/>
              <a:t> et al. across 4 emergency departments in the US assessed administration of 7-day XR-BUP in patients with moderate to severe OUD who had minimal to mild opioid withdrawal (D’Onofrio 2024)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- 7/100 experienced precipitated withdrawal (defined as COWS increase by 5+ within 4 hours of receiving XR-BUP), 5 of whom started with COWS of 0-3 and 2 of whom started with COWS 4-7.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8F37B-05A3-239F-F334-B4B68F44B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0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Given </a:t>
            </a:r>
            <a:r>
              <a:rPr lang="en-US" sz="1400" b="1" dirty="0"/>
              <a:t>this evidence</a:t>
            </a:r>
            <a:r>
              <a:rPr lang="en-US" dirty="0"/>
              <a:t>, and with the </a:t>
            </a:r>
            <a:r>
              <a:rPr lang="en-US" sz="1400" b="1" dirty="0"/>
              <a:t>inclusion of 7- and 28-day XR-BUP onto Pennsylvania’s Statewide Preferred Drug List</a:t>
            </a:r>
            <a:r>
              <a:rPr lang="en-US" dirty="0"/>
              <a:t>, our Philadelphia-based clinics began offering 7-day XR-BUP as an induction method, particularly in those who had not previously tolerated SL-BUP inductions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87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B2BE4-A475-1314-8B1C-660975D15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404EF-AC28-9433-4279-8F52244DE3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69450-03AD-5608-0EEB-59AEB01CB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box, then get into specifics of the remainder</a:t>
            </a:r>
          </a:p>
          <a:p>
            <a:r>
              <a:rPr lang="en-US" dirty="0"/>
              <a:t>Setting: both offered integrated primary care and addiction medicine services and an adjacent REMS-certified pharmacy</a:t>
            </a:r>
          </a:p>
          <a:p>
            <a:r>
              <a:rPr lang="en-US" dirty="0"/>
              <a:t>This was not a protocolized intervention.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FE118-C8BB-AB25-DCC9-0D0A46BCC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- 8 Total cases that we’ll present here</a:t>
            </a:r>
          </a:p>
          <a:p>
            <a:r>
              <a:rPr lang="en-US" dirty="0"/>
              <a:t>- All had OUD with ongoing use; four had survived ≥ 1 overdose</a:t>
            </a:r>
          </a:p>
          <a:p>
            <a:pPr marL="171450" indent="-171450">
              <a:buFontTx/>
              <a:buChar char="-"/>
            </a:pPr>
            <a:r>
              <a:rPr lang="en-US" dirty="0"/>
              <a:t>4 identified as male, 4 as female and the average age was 47 years old </a:t>
            </a:r>
          </a:p>
          <a:p>
            <a:pPr marL="171450" indent="-171450">
              <a:buFontTx/>
              <a:buChar char="-"/>
            </a:pPr>
            <a:r>
              <a:rPr lang="en-US" dirty="0"/>
              <a:t>4 identified as white, 4 as black</a:t>
            </a:r>
          </a:p>
          <a:p>
            <a:pPr marL="171450" indent="-171450">
              <a:buFontTx/>
              <a:buChar char="-"/>
            </a:pPr>
            <a:r>
              <a:rPr lang="en-US" dirty="0"/>
              <a:t>6 were insured with Medicaid</a:t>
            </a:r>
          </a:p>
          <a:p>
            <a:pPr marL="171450" indent="-171450">
              <a:buFontTx/>
              <a:buChar char="-"/>
            </a:pPr>
            <a:r>
              <a:rPr lang="en-US" dirty="0"/>
              <a:t>2 were unstably housed</a:t>
            </a:r>
          </a:p>
          <a:p>
            <a:pPr marL="171450" indent="-171450">
              <a:buFontTx/>
              <a:buChar char="-"/>
            </a:pPr>
            <a:r>
              <a:rPr lang="en-US" dirty="0"/>
              <a:t>All but 1 described fentanyl as primary opioid used (animation denoting case 7), which was confirmed by clinic-administered UDS</a:t>
            </a:r>
          </a:p>
          <a:p>
            <a:pPr marL="171450" indent="-171450">
              <a:buFontTx/>
              <a:buChar char="-"/>
            </a:pPr>
            <a:r>
              <a:rPr lang="en-US" dirty="0"/>
              <a:t>Route of administration varied: intravenous, intranasal, oral (animation denoting column, enters/leaves)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130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308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280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1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A2562-20F9-9DC8-81EB-6ED26B24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099"/>
            <a:ext cx="12192000" cy="87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69E878B-C75C-98DC-B694-2C40507C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75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C03A063-67E0-718E-206C-6C807C20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5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6D86FEEF-2721-A616-B636-7C6F8B1B5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C20A76-77DC-62F7-C0E5-66C03853B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1478396"/>
            <a:ext cx="3710355" cy="344529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F99A149-DEF4-9E0F-D0DE-E859DB6CA5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0465" y="1477963"/>
            <a:ext cx="5536135" cy="34464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8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B6590-E6B3-B91C-752E-88256804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A11B3D3-2DE9-50B1-D34F-653D466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1493" y="365768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5EEBEB28-1DE8-01FC-1208-CE71F445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36BB78A-11DB-CCF3-7F2E-C0243B409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220F55-A7D0-A330-0E21-94E0D5EC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34" y="835269"/>
            <a:ext cx="8690533" cy="282118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B5AC1-38AD-9D8D-25F1-F8E10DE48A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5739" y="3858233"/>
            <a:ext cx="8700522" cy="19534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</a:defRPr>
            </a:lvl3pPr>
            <a:lvl4pPr marL="1371600" indent="0" algn="ctr">
              <a:buNone/>
              <a:defRPr sz="1200">
                <a:solidFill>
                  <a:schemeClr val="bg2"/>
                </a:solidFill>
              </a:defRPr>
            </a:lvl4pPr>
            <a:lvl5pPr marL="18288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84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 - Color background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11595204" y="6231533"/>
            <a:ext cx="4440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9833196" y="6028580"/>
            <a:ext cx="307745" cy="324208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11663324" y="3232669"/>
            <a:ext cx="307745" cy="324208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11540504" y="4886962"/>
            <a:ext cx="269161" cy="308221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10717507" y="1504119"/>
            <a:ext cx="226453" cy="238568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9066846" y="31"/>
            <a:ext cx="1313817" cy="2220913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11106926" y="2"/>
            <a:ext cx="1136321" cy="2986065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10415698" y="25"/>
            <a:ext cx="656252" cy="1529691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10691839" y="0"/>
            <a:ext cx="1080221" cy="4962791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9681330" y="1"/>
            <a:ext cx="1313817" cy="6147905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9746753" y="2409622"/>
            <a:ext cx="198068" cy="226828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8567374" y="0"/>
            <a:ext cx="1313817" cy="4014256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236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87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066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40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770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291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954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737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42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9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9" r:id="rId14"/>
    <p:sldLayoutId id="214748373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1FD223B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4163B5B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xadi.com/pdfs/brixadi-prescribing-information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blocade.com/Content/pdf/prescribing-information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46CB-E621-C1E2-8DC2-3C58CA3E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34" y="835269"/>
            <a:ext cx="9145866" cy="2821183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Outpatient Inductions Using a </a:t>
            </a:r>
            <a:br>
              <a:rPr lang="en-US" sz="4000" dirty="0"/>
            </a:br>
            <a:r>
              <a:rPr lang="en-US" sz="4000" dirty="0"/>
              <a:t>7-Day Extended-Release </a:t>
            </a:r>
            <a:br>
              <a:rPr lang="en-US" sz="4000" dirty="0"/>
            </a:br>
            <a:r>
              <a:rPr lang="en-US" sz="4000" dirty="0"/>
              <a:t>Injectable Buprenorphine for Patients with Opioid Use Disorder:</a:t>
            </a:r>
            <a:br>
              <a:rPr lang="en-US" sz="4000" dirty="0"/>
            </a:br>
            <a:r>
              <a:rPr lang="en-US" sz="4000" dirty="0"/>
              <a:t>Clinical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D6A3E-512A-2824-4D31-058FA4E8F2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numCol="2"/>
          <a:lstStyle/>
          <a:p>
            <a:endParaRPr lang="en-US" dirty="0"/>
          </a:p>
          <a:p>
            <a:pPr algn="l"/>
            <a:r>
              <a:rPr lang="en-US" dirty="0"/>
              <a:t>Elizabeth Ferro, MD</a:t>
            </a:r>
          </a:p>
          <a:p>
            <a:pPr algn="l"/>
            <a:r>
              <a:rPr lang="en-US" dirty="0"/>
              <a:t>Julia Carney, MD</a:t>
            </a:r>
          </a:p>
          <a:p>
            <a:pPr algn="l"/>
            <a:r>
              <a:rPr lang="en-US" dirty="0"/>
              <a:t>Judy Chertok, MD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 Holliday Davis, MA</a:t>
            </a:r>
          </a:p>
          <a:p>
            <a:pPr algn="l"/>
            <a:r>
              <a:rPr lang="en-US" dirty="0"/>
              <a:t>Margaret Lowenstein, MD, MPhil, MSHP</a:t>
            </a:r>
          </a:p>
          <a:p>
            <a:pPr algn="l"/>
            <a:r>
              <a:rPr lang="en-US" dirty="0"/>
              <a:t>Rachael </a:t>
            </a:r>
            <a:r>
              <a:rPr lang="en-US" dirty="0" err="1"/>
              <a:t>Truchil</a:t>
            </a:r>
            <a:r>
              <a:rPr lang="en-US" dirty="0"/>
              <a:t>, MD, MPH</a:t>
            </a:r>
          </a:p>
        </p:txBody>
      </p:sp>
    </p:spTree>
    <p:extLst>
      <p:ext uri="{BB962C8B-B14F-4D97-AF65-F5344CB8AC3E}">
        <p14:creationId xmlns:p14="http://schemas.microsoft.com/office/powerpoint/2010/main" val="196004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C1512-DD0A-CF1A-F655-9C8FDADBA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1D057-E507-4407-6BFF-9D8C129E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47" y="1478396"/>
            <a:ext cx="4005508" cy="3445297"/>
          </a:xfrm>
        </p:spPr>
        <p:txBody>
          <a:bodyPr>
            <a:normAutofit/>
          </a:bodyPr>
          <a:lstStyle/>
          <a:p>
            <a:r>
              <a:rPr lang="en-US" sz="4200" dirty="0"/>
              <a:t>Patient Guidance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46743-1B6C-DE0D-22F0-E6A0ABAAFC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60465" y="474784"/>
            <a:ext cx="5536135" cy="516987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Was not protocolized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Avoid fentanyl use </a:t>
            </a:r>
            <a:r>
              <a:rPr lang="en-US" sz="2400" b="1" dirty="0"/>
              <a:t>at least 12 hours </a:t>
            </a:r>
            <a:r>
              <a:rPr lang="en-US" sz="2200" dirty="0"/>
              <a:t>prior to expected administration of 7-day XR-BUP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Discussed labeling of 4 mg SL-BUP prior to 7-day XR-BUP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Attempt small doses of SL-BUP 1-2 days prior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b="1" dirty="0"/>
              <a:t>Off-label use </a:t>
            </a:r>
            <a:r>
              <a:rPr lang="en-US" sz="2000" dirty="0"/>
              <a:t>if &lt; 4 mg SL-BUP taken prior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Possible </a:t>
            </a:r>
            <a:r>
              <a:rPr lang="en-US" sz="2400" b="1" dirty="0"/>
              <a:t>adverse events </a:t>
            </a:r>
            <a:r>
              <a:rPr lang="en-US" sz="2200" dirty="0"/>
              <a:t>discussed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Comfort medications </a:t>
            </a:r>
            <a:r>
              <a:rPr lang="en-US" sz="2200" dirty="0"/>
              <a:t>(clonidine, ondansetron, ibuprofen, dicyclomine, loperamide) prescribed at clinical discretion</a:t>
            </a:r>
          </a:p>
        </p:txBody>
      </p:sp>
    </p:spTree>
    <p:extLst>
      <p:ext uri="{BB962C8B-B14F-4D97-AF65-F5344CB8AC3E}">
        <p14:creationId xmlns:p14="http://schemas.microsoft.com/office/powerpoint/2010/main" val="218938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8AF1-C7A5-0333-8E61-0B41E50C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2D15F-E0EF-2607-17C5-5E39C14FC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2B0A7B-35CE-BA66-6D13-0EE867DDF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91669"/>
              </p:ext>
            </p:extLst>
          </p:nvPr>
        </p:nvGraphicFramePr>
        <p:xfrm>
          <a:off x="0" y="2"/>
          <a:ext cx="12175066" cy="611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445">
                  <a:extLst>
                    <a:ext uri="{9D8B030D-6E8A-4147-A177-3AD203B41FA5}">
                      <a16:colId xmlns:a16="http://schemas.microsoft.com/office/drawing/2014/main" val="712209598"/>
                    </a:ext>
                  </a:extLst>
                </a:gridCol>
                <a:gridCol w="2118631">
                  <a:extLst>
                    <a:ext uri="{9D8B030D-6E8A-4147-A177-3AD203B41FA5}">
                      <a16:colId xmlns:a16="http://schemas.microsoft.com/office/drawing/2014/main" val="3858745899"/>
                    </a:ext>
                  </a:extLst>
                </a:gridCol>
                <a:gridCol w="2457614">
                  <a:extLst>
                    <a:ext uri="{9D8B030D-6E8A-4147-A177-3AD203B41FA5}">
                      <a16:colId xmlns:a16="http://schemas.microsoft.com/office/drawing/2014/main" val="2128302388"/>
                    </a:ext>
                  </a:extLst>
                </a:gridCol>
                <a:gridCol w="1610163">
                  <a:extLst>
                    <a:ext uri="{9D8B030D-6E8A-4147-A177-3AD203B41FA5}">
                      <a16:colId xmlns:a16="http://schemas.microsoft.com/office/drawing/2014/main" val="1147372720"/>
                    </a:ext>
                  </a:extLst>
                </a:gridCol>
                <a:gridCol w="1553665">
                  <a:extLst>
                    <a:ext uri="{9D8B030D-6E8A-4147-A177-3AD203B41FA5}">
                      <a16:colId xmlns:a16="http://schemas.microsoft.com/office/drawing/2014/main" val="3605954803"/>
                    </a:ext>
                  </a:extLst>
                </a:gridCol>
                <a:gridCol w="1751397">
                  <a:extLst>
                    <a:ext uri="{9D8B030D-6E8A-4147-A177-3AD203B41FA5}">
                      <a16:colId xmlns:a16="http://schemas.microsoft.com/office/drawing/2014/main" val="3388072314"/>
                    </a:ext>
                  </a:extLst>
                </a:gridCol>
                <a:gridCol w="1723151">
                  <a:extLst>
                    <a:ext uri="{9D8B030D-6E8A-4147-A177-3AD203B41FA5}">
                      <a16:colId xmlns:a16="http://schemas.microsoft.com/office/drawing/2014/main" val="673209655"/>
                    </a:ext>
                  </a:extLst>
                </a:gridCol>
              </a:tblGrid>
              <a:tr h="1385437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Case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Daily full opioid agonist use prior to induction (fentanyl unless specified)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SL-BUP prior to   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7-day XR-BUP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Time between last full opioid agonist use and 7-day XR-BUP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Dose 7-day  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XR-BUP given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Additional SL-BUP prescribed post XR- BUP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Patient reported side effects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7474814"/>
                  </a:ext>
                </a:extLst>
              </a:tr>
              <a:tr h="57113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5 bags IN,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previously higher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36 hours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24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0374132"/>
                  </a:ext>
                </a:extLst>
              </a:tr>
              <a:tr h="56751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2 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8 bags IV and IN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12 hours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24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5849490"/>
                  </a:ext>
                </a:extLst>
              </a:tr>
              <a:tr h="60307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2-5 bags IN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0.5 mg on day -3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12 hours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24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Mild withdrawal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6826208"/>
                  </a:ext>
                </a:extLst>
              </a:tr>
              <a:tr h="75687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4-5 bags IN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 mg on day -1,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 mg morning of day 0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19 hours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24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Mild withdrawal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697691"/>
                  </a:ext>
                </a:extLst>
              </a:tr>
              <a:tr h="57697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1-2 bags IN, 30-45 mg oxycodone PO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 mg twice daily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on days -2 and -1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20 hours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24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Moderate withdrawal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5024618"/>
                  </a:ext>
                </a:extLst>
              </a:tr>
              <a:tr h="53720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 bags IV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0.5 mg every 2 hours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on day -1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16 hours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24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Mild withdrawal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7318671"/>
                  </a:ext>
                </a:extLst>
              </a:tr>
              <a:tr h="58217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15-30 mg 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oxycodone PO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4 mg on some days the week prior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 week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32 mg 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Lump at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injection site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1781327"/>
                  </a:ext>
                </a:extLst>
              </a:tr>
              <a:tr h="521531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 bags IV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8 mg daily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 weeks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16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7647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808A4C-6A46-0ACF-D52A-E775D02C6CB6}"/>
              </a:ext>
            </a:extLst>
          </p:cNvPr>
          <p:cNvSpPr txBox="1"/>
          <p:nvPr/>
        </p:nvSpPr>
        <p:spPr>
          <a:xfrm>
            <a:off x="16933" y="6174340"/>
            <a:ext cx="1217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Case descriptions. </a:t>
            </a: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Administration of 7-day XR-BUP noted as day 0. IN=intranasal; IV=intravenous; PO=oral; SL=sublingual.    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84A9C4-E460-2F55-F385-4E713A06D32C}"/>
              </a:ext>
            </a:extLst>
          </p:cNvPr>
          <p:cNvSpPr/>
          <p:nvPr/>
        </p:nvSpPr>
        <p:spPr>
          <a:xfrm>
            <a:off x="3087974" y="14990"/>
            <a:ext cx="2458387" cy="6074441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89BD1-6176-0EEC-535C-588C6D1B2EDE}"/>
              </a:ext>
            </a:extLst>
          </p:cNvPr>
          <p:cNvSpPr/>
          <p:nvPr/>
        </p:nvSpPr>
        <p:spPr>
          <a:xfrm>
            <a:off x="5451970" y="13520"/>
            <a:ext cx="1745797" cy="6074441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6D3D6-7B53-4FDD-4562-2F4ABFE1AE33}"/>
              </a:ext>
            </a:extLst>
          </p:cNvPr>
          <p:cNvSpPr/>
          <p:nvPr/>
        </p:nvSpPr>
        <p:spPr>
          <a:xfrm>
            <a:off x="3128749" y="1424065"/>
            <a:ext cx="2396776" cy="1101263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6A5D88-48BF-F3AE-18D0-8FEF0B5D3460}"/>
              </a:ext>
            </a:extLst>
          </p:cNvPr>
          <p:cNvSpPr/>
          <p:nvPr/>
        </p:nvSpPr>
        <p:spPr>
          <a:xfrm>
            <a:off x="7080653" y="13968"/>
            <a:ext cx="1714670" cy="6074441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8A3C45-0D4A-E024-DF41-B8B77EF5D0A1}"/>
              </a:ext>
            </a:extLst>
          </p:cNvPr>
          <p:cNvSpPr/>
          <p:nvPr/>
        </p:nvSpPr>
        <p:spPr>
          <a:xfrm>
            <a:off x="8723727" y="448"/>
            <a:ext cx="1745797" cy="6074441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EAB31-C204-E52D-6273-03678DBAB096}"/>
              </a:ext>
            </a:extLst>
          </p:cNvPr>
          <p:cNvSpPr/>
          <p:nvPr/>
        </p:nvSpPr>
        <p:spPr>
          <a:xfrm>
            <a:off x="10455348" y="-1022"/>
            <a:ext cx="1714670" cy="6074441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60D958-6A44-5E42-F93B-F4E76FC54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441211"/>
              </p:ext>
            </p:extLst>
          </p:nvPr>
        </p:nvGraphicFramePr>
        <p:xfrm>
          <a:off x="1574800" y="254000"/>
          <a:ext cx="8851899" cy="5635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5363">
                  <a:extLst>
                    <a:ext uri="{9D8B030D-6E8A-4147-A177-3AD203B41FA5}">
                      <a16:colId xmlns:a16="http://schemas.microsoft.com/office/drawing/2014/main" val="2882645859"/>
                    </a:ext>
                  </a:extLst>
                </a:gridCol>
                <a:gridCol w="1234050">
                  <a:extLst>
                    <a:ext uri="{9D8B030D-6E8A-4147-A177-3AD203B41FA5}">
                      <a16:colId xmlns:a16="http://schemas.microsoft.com/office/drawing/2014/main" val="998380012"/>
                    </a:ext>
                  </a:extLst>
                </a:gridCol>
                <a:gridCol w="1135286">
                  <a:extLst>
                    <a:ext uri="{9D8B030D-6E8A-4147-A177-3AD203B41FA5}">
                      <a16:colId xmlns:a16="http://schemas.microsoft.com/office/drawing/2014/main" val="3180801778"/>
                    </a:ext>
                  </a:extLst>
                </a:gridCol>
                <a:gridCol w="1744718">
                  <a:extLst>
                    <a:ext uri="{9D8B030D-6E8A-4147-A177-3AD203B41FA5}">
                      <a16:colId xmlns:a16="http://schemas.microsoft.com/office/drawing/2014/main" val="3576430512"/>
                    </a:ext>
                  </a:extLst>
                </a:gridCol>
                <a:gridCol w="1824954">
                  <a:extLst>
                    <a:ext uri="{9D8B030D-6E8A-4147-A177-3AD203B41FA5}">
                      <a16:colId xmlns:a16="http://schemas.microsoft.com/office/drawing/2014/main" val="3301640958"/>
                    </a:ext>
                  </a:extLst>
                </a:gridCol>
                <a:gridCol w="1967528">
                  <a:extLst>
                    <a:ext uri="{9D8B030D-6E8A-4147-A177-3AD203B41FA5}">
                      <a16:colId xmlns:a16="http://schemas.microsoft.com/office/drawing/2014/main" val="3810427369"/>
                    </a:ext>
                  </a:extLst>
                </a:gridCol>
              </a:tblGrid>
              <a:tr h="96702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Case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Retention in care at 90 days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Continued XR-BUP?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Dose of 2</a:t>
                      </a:r>
                      <a:r>
                        <a:rPr lang="en-US" sz="1800" baseline="30000" dirty="0">
                          <a:effectLst/>
                        </a:rPr>
                        <a:t>nd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XR-BUP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Dose of 3</a:t>
                      </a:r>
                      <a:r>
                        <a:rPr lang="en-US" sz="1800" baseline="30000" dirty="0">
                          <a:effectLst/>
                        </a:rPr>
                        <a:t>nd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XR-BUP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Continued 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fentanyl use</a:t>
                      </a:r>
                      <a:r>
                        <a:rPr lang="en-US" sz="1800" baseline="30000" dirty="0">
                          <a:effectLst/>
                        </a:rPr>
                        <a:t>*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6507065"/>
                  </a:ext>
                </a:extLst>
              </a:tr>
              <a:tr h="45890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1 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128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128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5141138"/>
                  </a:ext>
                </a:extLst>
              </a:tr>
              <a:tr h="60381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32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128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Yes, 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reported decrease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9704282"/>
                  </a:ext>
                </a:extLst>
              </a:tr>
              <a:tr h="716531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24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24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Yes,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reported decrease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944344"/>
                  </a:ext>
                </a:extLst>
              </a:tr>
              <a:tr h="533487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128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128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Yes,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reported decrease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5458523"/>
                  </a:ext>
                </a:extLst>
              </a:tr>
              <a:tr h="56588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32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128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5587057"/>
                  </a:ext>
                </a:extLst>
              </a:tr>
              <a:tr h="49448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--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--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5370003"/>
                  </a:ext>
                </a:extLst>
              </a:tr>
              <a:tr h="69426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--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--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--</a:t>
                      </a:r>
                    </a:p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(was previously using oxycodone)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07254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24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96 mg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68241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568B6ED-1D24-7A6B-CD8F-2BA724E8A38D}"/>
              </a:ext>
            </a:extLst>
          </p:cNvPr>
          <p:cNvSpPr txBox="1"/>
          <p:nvPr/>
        </p:nvSpPr>
        <p:spPr>
          <a:xfrm>
            <a:off x="16933" y="6058429"/>
            <a:ext cx="12175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Case retention in care and follow up. </a:t>
            </a: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Doses of 32 mg or less are for 7-day XR-BUP; higher doses are for 28-day XR-BUP. </a:t>
            </a:r>
            <a:r>
              <a:rPr lang="en-US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*</a:t>
            </a: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Fentanyl use reports confirmed with clinic-administered urine drug testing.   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4B831-B441-3A02-68D0-B834B73F2EE8}"/>
              </a:ext>
            </a:extLst>
          </p:cNvPr>
          <p:cNvSpPr/>
          <p:nvPr/>
        </p:nvSpPr>
        <p:spPr>
          <a:xfrm>
            <a:off x="2478672" y="4077324"/>
            <a:ext cx="1283859" cy="539645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1118DA-92B4-FA7F-B1DE-44B43212354A}"/>
              </a:ext>
            </a:extLst>
          </p:cNvPr>
          <p:cNvSpPr/>
          <p:nvPr/>
        </p:nvSpPr>
        <p:spPr>
          <a:xfrm>
            <a:off x="3762531" y="4077324"/>
            <a:ext cx="1163937" cy="1334125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8A22F-8E14-F0CC-0CFA-2DEECF76D378}"/>
              </a:ext>
            </a:extLst>
          </p:cNvPr>
          <p:cNvSpPr/>
          <p:nvPr/>
        </p:nvSpPr>
        <p:spPr>
          <a:xfrm>
            <a:off x="8441961" y="268990"/>
            <a:ext cx="1984738" cy="5635444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E60881-D88A-93DF-522E-F6EA386FC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D67E3-AEC2-AAE6-150F-916229DF42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Small</a:t>
            </a:r>
            <a:r>
              <a:rPr lang="en-US" dirty="0"/>
              <a:t> sample size</a:t>
            </a:r>
          </a:p>
          <a:p>
            <a:r>
              <a:rPr lang="en-US" dirty="0"/>
              <a:t>Included cases of patients who </a:t>
            </a:r>
            <a:r>
              <a:rPr lang="en-US" sz="2200" b="1" dirty="0"/>
              <a:t>took SL-BUP</a:t>
            </a:r>
            <a:r>
              <a:rPr lang="en-US" dirty="0"/>
              <a:t> prior to XR-BUP induction</a:t>
            </a:r>
          </a:p>
          <a:p>
            <a:pPr lvl="1"/>
            <a:r>
              <a:rPr lang="en-US" sz="2000" b="1" dirty="0"/>
              <a:t>Variability</a:t>
            </a:r>
            <a:r>
              <a:rPr lang="en-US" dirty="0"/>
              <a:t> in SL-BUP taken</a:t>
            </a:r>
          </a:p>
          <a:p>
            <a:r>
              <a:rPr lang="en-US" sz="1800" dirty="0"/>
              <a:t>Variable </a:t>
            </a:r>
            <a:r>
              <a:rPr lang="en-US" sz="2000" b="1" dirty="0"/>
              <a:t>timing, amount, type </a:t>
            </a:r>
            <a:r>
              <a:rPr lang="en-US" sz="1800" dirty="0"/>
              <a:t>of </a:t>
            </a:r>
            <a:r>
              <a:rPr lang="en-US" sz="2000" b="1" dirty="0"/>
              <a:t>last full opioid agonist</a:t>
            </a:r>
            <a:r>
              <a:rPr lang="en-US" sz="1800" dirty="0"/>
              <a:t> use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66CBA9-22E8-8311-B9A1-6FB277862C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b="1" dirty="0"/>
              <a:t>Use of adjuvants</a:t>
            </a:r>
            <a:r>
              <a:rPr lang="en-US" sz="2000" dirty="0"/>
              <a:t>, including dose/frequency of prescribed meds, as well as illicit substances, </a:t>
            </a:r>
            <a:r>
              <a:rPr lang="en-US" sz="2200" b="1" dirty="0"/>
              <a:t>unclear</a:t>
            </a:r>
          </a:p>
          <a:p>
            <a:pPr lvl="1"/>
            <a:r>
              <a:rPr lang="en-US" sz="2200" b="1" dirty="0"/>
              <a:t>No standardized opioid withdrawal scale </a:t>
            </a:r>
            <a:r>
              <a:rPr lang="en-US" sz="2000" dirty="0"/>
              <a:t>administered following XR-BUP</a:t>
            </a:r>
          </a:p>
        </p:txBody>
      </p:sp>
    </p:spTree>
    <p:extLst>
      <p:ext uri="{BB962C8B-B14F-4D97-AF65-F5344CB8AC3E}">
        <p14:creationId xmlns:p14="http://schemas.microsoft.com/office/powerpoint/2010/main" val="66525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111FD-2A61-AA5C-907E-A33590F0C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Diagram&#10;&#10;Description automatically generated">
            <a:extLst>
              <a:ext uri="{FF2B5EF4-FFF2-40B4-BE49-F238E27FC236}">
                <a16:creationId xmlns:a16="http://schemas.microsoft.com/office/drawing/2014/main" id="{CCF329CB-2C38-A929-3E53-BD44596115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15942" y="1163545"/>
            <a:ext cx="6676058" cy="517618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A93916-9115-2A48-3BC3-F7AB46CD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77FC6-F348-0463-B6A8-8210405F43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patients had previously not been able to tolerate community-based SL-BUP inductions</a:t>
            </a:r>
          </a:p>
          <a:p>
            <a:r>
              <a:rPr lang="en-US" dirty="0"/>
              <a:t>6 continued XR-BUP following induction</a:t>
            </a:r>
          </a:p>
          <a:p>
            <a:r>
              <a:rPr lang="en-US" dirty="0"/>
              <a:t>Pharmacology of 7-day XR-BUP could be a factor</a:t>
            </a:r>
          </a:p>
          <a:p>
            <a:pPr lvl="1"/>
            <a:r>
              <a:rPr lang="en-US" dirty="0"/>
              <a:t>Slower time to peak plasma concentration compared to SL-BUP and even 28-day XR-BUP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2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0002B-24A7-1ABC-11D1-B1CCFB8CA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98D0DD-5361-36C6-4D35-5A0B27A8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C068E-9E1A-35B3-EDBD-5100E801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quantitative and qualitative studies will help inform clinical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Which patients are most likely to benefit from such an induction?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How do various factors impact 7-day XR-BUP induction outcomes?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Preferred opioid and route of use?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History of precipitated withdrawal?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Time since last opioid use before XR-BUP?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Use of SL-BUP prior to XR-BUP?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Withdrawal scores prior to XR-BUP and following XR-BUP?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Check-ins following induction?</a:t>
            </a:r>
          </a:p>
        </p:txBody>
      </p:sp>
    </p:spTree>
    <p:extLst>
      <p:ext uri="{BB962C8B-B14F-4D97-AF65-F5344CB8AC3E}">
        <p14:creationId xmlns:p14="http://schemas.microsoft.com/office/powerpoint/2010/main" val="273666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D9AD-F97D-8DCF-97C2-FEE69475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44104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833F44-DEF5-110F-3552-B5AD5584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734837-B5DF-1653-40A3-E9AF1B9A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0" y="1635368"/>
            <a:ext cx="11852031" cy="459679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Ma, Jun et al. “Effects of medication-assisted treatment on mortality among opioids users: a systematic review and meta-analysis.”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Molecular psychiatry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24,12 (2019): 1868-1883. doi:10.1038/s41380-018-0094-5</a:t>
            </a:r>
          </a:p>
          <a:p>
            <a:pPr marL="457200" indent="-457200">
              <a:buAutoNum type="arabicPeriod"/>
            </a:pP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Sordo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, Luis et al. “Mortality risk during and after opioid substitution treatment: systematic review and meta-analysis of cohort studies.”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BMJ (Clinical research ed.)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357 j1550. 26 Apr. 2017, doi:10.1136/bmj.j1550</a:t>
            </a:r>
          </a:p>
          <a:p>
            <a:pPr marL="457200" indent="-457200">
              <a:buAutoNum type="arabicPeriod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Dowell, Deborah et al. “Treatment for Opioid Use Disorder: Population Estimates - United States, 2022.”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MMWR. Morbidity and mortality weekly report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73,25 567-574. 27 Jun. 2024, doi:10.15585/mmwr.mm7325a1</a:t>
            </a:r>
          </a:p>
          <a:p>
            <a:pPr marL="457200" indent="-457200">
              <a:buAutoNum type="arabicPeriod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Barnett, Michael L et al. “Racial Inequality in Receipt of Medications for Opioid Use Disorder.”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The New England journal of medicine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388,19 (2023): 1779-1789. doi:10.1056/NEJMsa2212412</a:t>
            </a:r>
          </a:p>
          <a:p>
            <a:pPr marL="457200" indent="-457200">
              <a:buAutoNum type="arabicPeriod"/>
            </a:pP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Andraka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-Christou, Barbara. “Addressing Racial And Ethnic Disparities In The Use Of Medications For Opioid Use Disorder.”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Health affairs (Project Hope)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40,6 (2021): 920-927. doi:10.1377/hlthaff.2020.02261</a:t>
            </a:r>
          </a:p>
          <a:p>
            <a:pPr marL="457200" indent="-457200">
              <a:buAutoNum type="arabicPeriod"/>
            </a:pP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Lagisetty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, Pooja A et al. “Buprenorphine Treatment Divide by Race/Ethnicity and Payment.”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JAMA psychiatry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76,9 (2019): 979-981. doi:10.1001/jamapsychiatry.2019.0876</a:t>
            </a:r>
          </a:p>
          <a:p>
            <a:pPr marL="457200" indent="-457200">
              <a:buAutoNum type="arabicPeriod"/>
            </a:pPr>
            <a:endParaRPr lang="en-US" sz="1600" dirty="0">
              <a:solidFill>
                <a:srgbClr val="212121"/>
              </a:solidFill>
              <a:latin typeface="system-ui"/>
            </a:endParaRPr>
          </a:p>
          <a:p>
            <a:pPr marL="457200" indent="-457200">
              <a:buAutoNum type="arabicPeriod"/>
            </a:pPr>
            <a:endParaRPr lang="en-US" sz="1600" dirty="0">
              <a:solidFill>
                <a:srgbClr val="212121"/>
              </a:solidFill>
              <a:latin typeface="system-ui"/>
            </a:endParaRPr>
          </a:p>
          <a:p>
            <a:pPr marL="457200" indent="-457200">
              <a:buAutoNum type="arabicPeriod"/>
            </a:pPr>
            <a:endParaRPr lang="en-US" sz="1600" b="0" i="0" dirty="0">
              <a:solidFill>
                <a:srgbClr val="212121"/>
              </a:solidFill>
              <a:effectLst/>
              <a:latin typeface="system-ui"/>
            </a:endParaRPr>
          </a:p>
          <a:p>
            <a:pPr marL="457200" indent="-457200">
              <a:buAutoNum type="arabicPeriod"/>
            </a:pP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E565E-DC8E-972A-F0DF-001372A7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1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DE0DE-3E93-CA76-7054-AA456F84B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C44451-433B-0EF8-4797-0FF2400E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2E30C3-18F3-F405-19C2-E19C7F75D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5" y="1620730"/>
            <a:ext cx="10600660" cy="412331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Dunphy, Christopher C et al. “Racial‒Ethnic Disparities of Buprenorphine and Vivitrol Receipt in Medicaid.”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American journal of preventive medicine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63,5 (2022): 717-725. doi:10.1016/j.amepre.2022.05.006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D'Onofrio, Gail et al. “Incidence of Precipitated Withdrawal During a Multisite Emergency Department-Initiated Buprenorphine Clinical Trial in the Era of Fentanyl.”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JAMA network open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6,3 e236108. 1 Mar. 2023, doi:10.1001/jamanetworkopen.2023.6108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Thakrar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, Ashish P et al. “Buprenorphine-Precipitated Withdrawal Among Hospitalized Patients Using Fentanyl.”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JAMA network open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7,9 e2435895. 3 Sep. 2024, doi:10.1001/jamanetworkopen.2024.35895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Varshneya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, Neil B et al. “Evidence of Buprenorphine-precipitated Withdrawal in Persons Who Use Fentanyl.”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Journal of addiction medicine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16,4 (2022): e265-e268. doi:10.1097/ADM.0000000000000922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Lofwall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, Michelle R et al. “Weekly and Monthly Subcutaneous Buprenorphine Depot Formulations vs Daily Sublingual Buprenorphine With Naloxone for Treatment of Opioid Use Disorder: A Randomized Clinical Trial.”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JAMA internal medicine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178,6 (2018): 764-773. doi:10.1001/jamainternmed.2018.1052ß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Marsden, John et al. “Superiority and cost-effectiveness of monthly extended-release buprenorphine versus daily standard of care medication: a pragmatic, parallel-group, open-label,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multicentre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,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randomised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, controlled, phase 3 trial.” </a:t>
            </a:r>
            <a:r>
              <a:rPr lang="en-US" sz="1600" b="0" i="1" dirty="0" err="1">
                <a:solidFill>
                  <a:srgbClr val="212121"/>
                </a:solidFill>
                <a:effectLst/>
                <a:latin typeface="system-ui"/>
              </a:rPr>
              <a:t>EClinicalMedicine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66 102311. 17 Nov. 2023, doi:10.1016/j.eclinm.2023.102311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D5083C-271B-6016-F083-70928591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5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F8E97-DBC9-6E8E-4483-8B53D8C2E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DF6E6-ED1B-ACFE-7C05-5EE9DDFD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C58DB5-9C28-B487-E279-5C582F6E5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638313"/>
            <a:ext cx="10547906" cy="41233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Brixadi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. Prescribing information. Braeburn, Inc; 2023. Accessed 11/3/24.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  <a:hlinkClick r:id="rId3"/>
              </a:rPr>
              <a:t>https://www.brixadi.com/pdfs/brixadi-prescribing-information.pdf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.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Sublocade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. Prescribing information. Indivior, Inc; 2023. Accessed 11/3/24. 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  <a:hlinkClick r:id="rId4"/>
              </a:rPr>
              <a:t>https://www.sublocade.com/Content/pdf/prescribing-information.pdf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. https://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www.sublocade.com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/Content/pdf/prescribing-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information.pdf</a:t>
            </a:r>
            <a:endParaRPr lang="en-US" sz="1600" b="0" i="0" dirty="0">
              <a:solidFill>
                <a:srgbClr val="212121"/>
              </a:solidFill>
              <a:effectLst/>
              <a:latin typeface="system-ui"/>
            </a:endParaRPr>
          </a:p>
          <a:p>
            <a:pPr marL="457200" indent="-457200">
              <a:buFont typeface="+mj-lt"/>
              <a:buAutoNum type="arabicPeriod" startAt="13"/>
            </a:pP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D'Onofrio, Gail et al. “Extended-Release 7-Day Injectable Buprenorphine for Patients With Minimal to Mild Opioid Withdrawal.”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JAMA network open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7,7 e2420702. 1 Jul. 2024, doi:10.1001/jamanetworkopen.2024.20702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sz="1600" b="0" i="0" dirty="0" err="1">
                <a:solidFill>
                  <a:srgbClr val="212121"/>
                </a:solidFill>
                <a:effectLst/>
                <a:latin typeface="system-ui"/>
              </a:rPr>
              <a:t>Lofwall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, Michelle R et al. “What to Expect With Pregnant or Postpartum Prescribing of Extended-Release Buprenorphine (CAM2038).” </a:t>
            </a:r>
            <a:r>
              <a:rPr lang="en-US" sz="1600" b="0" i="1" dirty="0">
                <a:solidFill>
                  <a:srgbClr val="212121"/>
                </a:solidFill>
                <a:effectLst/>
                <a:latin typeface="system-ui"/>
              </a:rPr>
              <a:t>Journal of clinical gynecology and obstetrics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system-ui"/>
              </a:rPr>
              <a:t> vol. 12,3 (2023): 110-116. doi:10.14740/jcgo919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89107-8B01-A678-429B-125584FF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7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504103-6319-C1BA-994F-97D3A9F1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47" y="1478396"/>
            <a:ext cx="4005508" cy="3445297"/>
          </a:xfrm>
        </p:spPr>
        <p:txBody>
          <a:bodyPr>
            <a:normAutofit/>
          </a:bodyPr>
          <a:lstStyle/>
          <a:p>
            <a:r>
              <a:rPr lang="en-US" sz="2900" dirty="0"/>
              <a:t>Disclosures &amp; 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927D6-AFA7-348E-8C32-400C1E6F32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No disclosures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study presented here was reviewed and deemed </a:t>
            </a:r>
            <a:r>
              <a:rPr lang="en-US" sz="2400" b="1" dirty="0"/>
              <a:t>exempt</a:t>
            </a:r>
            <a:r>
              <a:rPr lang="en-US" sz="2200" dirty="0"/>
              <a:t> by the University of Pennsylvania Institutional Review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701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55713-7AA3-80E6-E755-1E27023E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F7C3E-6A00-53D2-10A9-2FA0E2E5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Treatment Gap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8A2FB-EBC7-3E2F-4277-5AA04AAFC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Medications for opioid use disorder (MOUD), including methadone, buprenorphine, and naltrexone, are </a:t>
            </a:r>
            <a:r>
              <a:rPr lang="en-US" sz="2300" b="1" dirty="0"/>
              <a:t>effective</a:t>
            </a:r>
            <a:r>
              <a:rPr lang="en-US" sz="2100" dirty="0"/>
              <a:t> and </a:t>
            </a:r>
            <a:r>
              <a:rPr lang="en-US" sz="2300" b="1" dirty="0"/>
              <a:t>reduce</a:t>
            </a:r>
            <a:r>
              <a:rPr lang="en-US" sz="2100" b="1" dirty="0"/>
              <a:t> </a:t>
            </a:r>
            <a:r>
              <a:rPr lang="en-US" sz="2300" b="1" dirty="0"/>
              <a:t>morbidity and mortality</a:t>
            </a:r>
            <a:r>
              <a:rPr lang="en-US" sz="2100" b="1" baseline="30000" dirty="0"/>
              <a:t>1,2</a:t>
            </a:r>
            <a:endParaRPr lang="en-US" sz="2100" baseline="30000" dirty="0"/>
          </a:p>
          <a:p>
            <a:r>
              <a:rPr lang="en-US" sz="2100" dirty="0"/>
              <a:t>In 2022, </a:t>
            </a:r>
            <a:r>
              <a:rPr lang="en-US" sz="2300" b="1" dirty="0"/>
              <a:t>25%</a:t>
            </a:r>
            <a:r>
              <a:rPr lang="en-US" sz="2100" dirty="0"/>
              <a:t> of individuals in the US with past year opioid use disorder (OUD) were </a:t>
            </a:r>
            <a:r>
              <a:rPr lang="en-US" sz="2300" b="1" dirty="0"/>
              <a:t>treated with MOUD</a:t>
            </a:r>
            <a:r>
              <a:rPr lang="en-US" sz="2300" b="1" baseline="30000" dirty="0"/>
              <a:t>3</a:t>
            </a:r>
            <a:endParaRPr lang="en-US" sz="2100" baseline="30000" dirty="0"/>
          </a:p>
          <a:p>
            <a:r>
              <a:rPr lang="en-US" sz="2300" b="1" dirty="0"/>
              <a:t>Racial and ethnic disparities</a:t>
            </a:r>
            <a:r>
              <a:rPr lang="en-US" sz="2300" dirty="0"/>
              <a:t> exist</a:t>
            </a:r>
            <a:r>
              <a:rPr lang="en-US" sz="2100" dirty="0"/>
              <a:t> when comparing access to treatment for addiction</a:t>
            </a:r>
            <a:r>
              <a:rPr lang="en-US" sz="2100" baseline="30000" dirty="0"/>
              <a:t>4-7</a:t>
            </a:r>
            <a:endParaRPr lang="en-US" sz="2100" dirty="0"/>
          </a:p>
          <a:p>
            <a:pPr lvl="1"/>
            <a:r>
              <a:rPr lang="en-US" sz="2300" b="1" dirty="0"/>
              <a:t>Black and Latinx individuals are less likely to receive MOUD</a:t>
            </a:r>
            <a:r>
              <a:rPr lang="en-US" sz="2100" dirty="0"/>
              <a:t>, including buprenorphine, compared to their White counterparts</a:t>
            </a:r>
          </a:p>
        </p:txBody>
      </p:sp>
    </p:spTree>
    <p:extLst>
      <p:ext uri="{BB962C8B-B14F-4D97-AF65-F5344CB8AC3E}">
        <p14:creationId xmlns:p14="http://schemas.microsoft.com/office/powerpoint/2010/main" val="340998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0" y="1298575"/>
            <a:ext cx="6259513" cy="1546225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EFFF4C6-567D-94D0-6C28-ACB3E5F48B6E}"/>
              </a:ext>
            </a:extLst>
          </p:cNvPr>
          <p:cNvSpPr txBox="1">
            <a:spLocks/>
          </p:cNvSpPr>
          <p:nvPr/>
        </p:nvSpPr>
        <p:spPr>
          <a:xfrm>
            <a:off x="908775" y="2163725"/>
            <a:ext cx="7520330" cy="40132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chemeClr val="bg1"/>
                </a:solidFill>
              </a:rPr>
              <a:t>Buprenorphine is a </a:t>
            </a:r>
            <a:r>
              <a:rPr lang="en-US" sz="2300" b="1" dirty="0">
                <a:solidFill>
                  <a:schemeClr val="bg1"/>
                </a:solidFill>
              </a:rPr>
              <a:t>partial</a:t>
            </a:r>
            <a:r>
              <a:rPr lang="en-US" sz="2100" dirty="0">
                <a:solidFill>
                  <a:schemeClr val="bg1"/>
                </a:solidFill>
              </a:rPr>
              <a:t> opioid agonist with high affinity for the mu-opioid receptor</a:t>
            </a:r>
          </a:p>
          <a:p>
            <a:r>
              <a:rPr lang="en-US" sz="2300" b="1" dirty="0">
                <a:solidFill>
                  <a:schemeClr val="bg1"/>
                </a:solidFill>
              </a:rPr>
              <a:t>Displacement</a:t>
            </a:r>
            <a:r>
              <a:rPr lang="en-US" sz="2100" dirty="0">
                <a:solidFill>
                  <a:schemeClr val="bg1"/>
                </a:solidFill>
              </a:rPr>
              <a:t> of full opioid agonists by buprenorphine at opioid receptors can result in severe, rapid-onset, or </a:t>
            </a:r>
            <a:r>
              <a:rPr lang="en-US" sz="2300" b="1" dirty="0">
                <a:solidFill>
                  <a:schemeClr val="bg1"/>
                </a:solidFill>
              </a:rPr>
              <a:t>precipitated, withdrawal</a:t>
            </a:r>
          </a:p>
          <a:p>
            <a:r>
              <a:rPr lang="en-US" sz="2100" dirty="0">
                <a:solidFill>
                  <a:schemeClr val="bg1"/>
                </a:solidFill>
              </a:rPr>
              <a:t>Fentanyl’s </a:t>
            </a:r>
            <a:r>
              <a:rPr lang="en-US" sz="2300" b="1" dirty="0">
                <a:solidFill>
                  <a:schemeClr val="bg1"/>
                </a:solidFill>
              </a:rPr>
              <a:t>high lipophilicity </a:t>
            </a:r>
            <a:r>
              <a:rPr lang="en-US" sz="2100" dirty="0">
                <a:solidFill>
                  <a:schemeClr val="bg1"/>
                </a:solidFill>
              </a:rPr>
              <a:t>and </a:t>
            </a:r>
            <a:r>
              <a:rPr lang="en-US" sz="2300" b="1" dirty="0">
                <a:solidFill>
                  <a:schemeClr val="bg1"/>
                </a:solidFill>
              </a:rPr>
              <a:t>protracted renal clearance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100" dirty="0">
                <a:solidFill>
                  <a:schemeClr val="bg1"/>
                </a:solidFill>
              </a:rPr>
              <a:t>may increase the risk of precipitated withdrawal</a:t>
            </a:r>
          </a:p>
          <a:p>
            <a:r>
              <a:rPr lang="en-US" sz="2100" dirty="0">
                <a:solidFill>
                  <a:schemeClr val="bg1"/>
                </a:solidFill>
              </a:rPr>
              <a:t>Precipitated withdrawal and the fear of it can be </a:t>
            </a:r>
            <a:r>
              <a:rPr lang="en-US" sz="2300" b="1" dirty="0">
                <a:solidFill>
                  <a:schemeClr val="bg1"/>
                </a:solidFill>
              </a:rPr>
              <a:t>barriers</a:t>
            </a:r>
            <a:r>
              <a:rPr lang="en-US" sz="2100" dirty="0">
                <a:solidFill>
                  <a:schemeClr val="bg1"/>
                </a:solidFill>
              </a:rPr>
              <a:t> to successful out-of-clinic sublingual buprenorphine (SL-BUP) inductions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B1B375-1193-8353-7D95-E8F4DF8B555E}"/>
              </a:ext>
            </a:extLst>
          </p:cNvPr>
          <p:cNvSpPr txBox="1">
            <a:spLocks/>
          </p:cNvSpPr>
          <p:nvPr/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Buprenorphine Inductions in</a:t>
            </a:r>
          </a:p>
          <a:p>
            <a:r>
              <a:rPr lang="en-US" dirty="0">
                <a:solidFill>
                  <a:schemeClr val="bg1"/>
                </a:solidFill>
              </a:rPr>
              <a:t>the Fentanyl Era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0CB0-A09A-43BD-424A-745DEBEE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Long-acting Injectable Buprenorphine (XR-BUP)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06AFC-7B1C-615C-E756-B0CCB4EB8C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Effective alternatives to SL-BUP</a:t>
            </a:r>
            <a:r>
              <a:rPr lang="en-US" sz="2400" baseline="30000" dirty="0"/>
              <a:t>11,12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Require SL-BUP lead-in or test dose</a:t>
            </a:r>
            <a:r>
              <a:rPr lang="en-US" sz="2200" baseline="30000" dirty="0"/>
              <a:t>13,14</a:t>
            </a:r>
          </a:p>
        </p:txBody>
      </p:sp>
    </p:spTree>
    <p:extLst>
      <p:ext uri="{BB962C8B-B14F-4D97-AF65-F5344CB8AC3E}">
        <p14:creationId xmlns:p14="http://schemas.microsoft.com/office/powerpoint/2010/main" val="7222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1AB2D-F363-DF66-A27D-DE511AE1A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ECF1AE-5C20-448A-FB83-16F29270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4AFF3C-E899-582E-91B8-237F82F84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67936"/>
            <a:ext cx="9914860" cy="2849606"/>
          </a:xfrm>
        </p:spPr>
        <p:txBody>
          <a:bodyPr/>
          <a:lstStyle/>
          <a:p>
            <a:r>
              <a:rPr lang="en-US" sz="2400" dirty="0"/>
              <a:t>In patients with Clinical Opiate Withdrawal Scale </a:t>
            </a:r>
            <a:r>
              <a:rPr lang="en-US" sz="2600" b="1" dirty="0"/>
              <a:t>(COWS) scores 4-7 </a:t>
            </a:r>
            <a:r>
              <a:rPr lang="en-US" sz="2400" dirty="0"/>
              <a:t>prior to injection</a:t>
            </a:r>
            <a:r>
              <a:rPr lang="en-US" sz="2400" baseline="30000" dirty="0"/>
              <a:t>15</a:t>
            </a:r>
            <a:r>
              <a:rPr lang="en-US" sz="2400" dirty="0"/>
              <a:t>:</a:t>
            </a:r>
          </a:p>
          <a:p>
            <a:pPr lvl="1"/>
            <a:r>
              <a:rPr lang="en-US" sz="2200" dirty="0"/>
              <a:t>Medication acceptable, well-tolerated, safe</a:t>
            </a:r>
          </a:p>
          <a:p>
            <a:pPr lvl="1"/>
            <a:r>
              <a:rPr lang="en-US" sz="2400" b="1" dirty="0"/>
              <a:t>2 (3.2%) </a:t>
            </a:r>
            <a:r>
              <a:rPr lang="en-US" sz="2200" dirty="0"/>
              <a:t>patients experienced </a:t>
            </a:r>
            <a:r>
              <a:rPr lang="en-US" sz="2400" b="1" dirty="0"/>
              <a:t>precipitated withdrawal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5803F05-7388-54BA-EDB8-630B59B1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85" y="603764"/>
            <a:ext cx="8649325" cy="28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3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460E-E312-B0F6-9365-168B3E14E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33" y="1598683"/>
            <a:ext cx="8690533" cy="282118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Could 7-day XR-BUP be a helpful induction tool, especially in patients who have previously struggled with</a:t>
            </a:r>
            <a:br>
              <a:rPr lang="en-US" dirty="0"/>
            </a:br>
            <a:r>
              <a:rPr lang="en-US" dirty="0"/>
              <a:t>community-based, SL-inductions before?</a:t>
            </a:r>
          </a:p>
        </p:txBody>
      </p:sp>
    </p:spTree>
    <p:extLst>
      <p:ext uri="{BB962C8B-B14F-4D97-AF65-F5344CB8AC3E}">
        <p14:creationId xmlns:p14="http://schemas.microsoft.com/office/powerpoint/2010/main" val="220130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BB9EF-B842-B04E-B0CF-B708F6AFB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0E2265-ABC1-7074-2F70-BB5B01D53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CF929B-C0DC-3012-A340-8286DBD5B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67201" cy="6858000"/>
          </a:xfrm>
          <a:custGeom>
            <a:avLst/>
            <a:gdLst>
              <a:gd name="connsiteX0" fmla="*/ 0 w 4267201"/>
              <a:gd name="connsiteY0" fmla="*/ 0 h 6858000"/>
              <a:gd name="connsiteX1" fmla="*/ 4267201 w 4267201"/>
              <a:gd name="connsiteY1" fmla="*/ 0 h 6858000"/>
              <a:gd name="connsiteX2" fmla="*/ 4267201 w 4267201"/>
              <a:gd name="connsiteY2" fmla="*/ 1397000 h 6858000"/>
              <a:gd name="connsiteX3" fmla="*/ 4267201 w 4267201"/>
              <a:gd name="connsiteY3" fmla="*/ 1600200 h 6858000"/>
              <a:gd name="connsiteX4" fmla="*/ 4267201 w 4267201"/>
              <a:gd name="connsiteY4" fmla="*/ 4205703 h 6858000"/>
              <a:gd name="connsiteX5" fmla="*/ 4265081 w 4267201"/>
              <a:gd name="connsiteY5" fmla="*/ 4250752 h 6858000"/>
              <a:gd name="connsiteX6" fmla="*/ 4265081 w 4267201"/>
              <a:gd name="connsiteY6" fmla="*/ 4276165 h 6858000"/>
              <a:gd name="connsiteX7" fmla="*/ 4263877 w 4267201"/>
              <a:gd name="connsiteY7" fmla="*/ 4276165 h 6858000"/>
              <a:gd name="connsiteX8" fmla="*/ 4258654 w 4267201"/>
              <a:gd name="connsiteY8" fmla="*/ 4386466 h 6858000"/>
              <a:gd name="connsiteX9" fmla="*/ 1819737 w 4267201"/>
              <a:gd name="connsiteY9" fmla="*/ 6840915 h 6858000"/>
              <a:gd name="connsiteX10" fmla="*/ 1553968 w 4267201"/>
              <a:gd name="connsiteY10" fmla="*/ 6854335 h 6858000"/>
              <a:gd name="connsiteX11" fmla="*/ 1553968 w 4267201"/>
              <a:gd name="connsiteY11" fmla="*/ 6858000 h 6858000"/>
              <a:gd name="connsiteX12" fmla="*/ 0 w 426720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7201" h="6858000">
                <a:moveTo>
                  <a:pt x="0" y="0"/>
                </a:moveTo>
                <a:lnTo>
                  <a:pt x="4267201" y="0"/>
                </a:lnTo>
                <a:lnTo>
                  <a:pt x="4267201" y="1397000"/>
                </a:lnTo>
                <a:lnTo>
                  <a:pt x="4267201" y="1600200"/>
                </a:lnTo>
                <a:lnTo>
                  <a:pt x="4267201" y="4205703"/>
                </a:lnTo>
                <a:lnTo>
                  <a:pt x="4265081" y="4250752"/>
                </a:lnTo>
                <a:lnTo>
                  <a:pt x="4265081" y="4276165"/>
                </a:lnTo>
                <a:lnTo>
                  <a:pt x="4263877" y="4276165"/>
                </a:lnTo>
                <a:lnTo>
                  <a:pt x="4258654" y="4386466"/>
                </a:lnTo>
                <a:cubicBezTo>
                  <a:pt x="4135569" y="5679631"/>
                  <a:pt x="3110552" y="6709825"/>
                  <a:pt x="1819737" y="6840915"/>
                </a:cubicBezTo>
                <a:lnTo>
                  <a:pt x="1553968" y="6854335"/>
                </a:lnTo>
                <a:lnTo>
                  <a:pt x="155396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68B0E7F-E31E-34F6-B041-FD628EB80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08254"/>
            <a:ext cx="12192000" cy="4549747"/>
          </a:xfrm>
          <a:custGeom>
            <a:avLst/>
            <a:gdLst>
              <a:gd name="connsiteX0" fmla="*/ 0 w 12192000"/>
              <a:gd name="connsiteY0" fmla="*/ 0 h 4549747"/>
              <a:gd name="connsiteX1" fmla="*/ 4679 w 12192000"/>
              <a:gd name="connsiteY1" fmla="*/ 0 h 4549747"/>
              <a:gd name="connsiteX2" fmla="*/ 18887 w 12192000"/>
              <a:gd name="connsiteY2" fmla="*/ 281361 h 4549747"/>
              <a:gd name="connsiteX3" fmla="*/ 3658142 w 12192000"/>
              <a:gd name="connsiteY3" fmla="*/ 3565479 h 4549747"/>
              <a:gd name="connsiteX4" fmla="*/ 3758325 w 12192000"/>
              <a:gd name="connsiteY4" fmla="*/ 3562945 h 4549747"/>
              <a:gd name="connsiteX5" fmla="*/ 3758325 w 12192000"/>
              <a:gd name="connsiteY5" fmla="*/ 3565479 h 4549747"/>
              <a:gd name="connsiteX6" fmla="*/ 11844593 w 12192000"/>
              <a:gd name="connsiteY6" fmla="*/ 3565479 h 4549747"/>
              <a:gd name="connsiteX7" fmla="*/ 11844593 w 12192000"/>
              <a:gd name="connsiteY7" fmla="*/ 3565476 h 4549747"/>
              <a:gd name="connsiteX8" fmla="*/ 12192000 w 12192000"/>
              <a:gd name="connsiteY8" fmla="*/ 3565476 h 4549747"/>
              <a:gd name="connsiteX9" fmla="*/ 12192000 w 12192000"/>
              <a:gd name="connsiteY9" fmla="*/ 4417168 h 4549747"/>
              <a:gd name="connsiteX10" fmla="*/ 12192000 w 12192000"/>
              <a:gd name="connsiteY10" fmla="*/ 4549747 h 4549747"/>
              <a:gd name="connsiteX11" fmla="*/ 0 w 12192000"/>
              <a:gd name="connsiteY11" fmla="*/ 4549747 h 454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49747">
                <a:moveTo>
                  <a:pt x="0" y="0"/>
                </a:moveTo>
                <a:lnTo>
                  <a:pt x="4679" y="0"/>
                </a:lnTo>
                <a:lnTo>
                  <a:pt x="18887" y="281361"/>
                </a:lnTo>
                <a:cubicBezTo>
                  <a:pt x="206220" y="2126001"/>
                  <a:pt x="1764077" y="3565479"/>
                  <a:pt x="3658142" y="3565479"/>
                </a:cubicBezTo>
                <a:lnTo>
                  <a:pt x="3758325" y="3562945"/>
                </a:lnTo>
                <a:lnTo>
                  <a:pt x="3758325" y="3565479"/>
                </a:lnTo>
                <a:lnTo>
                  <a:pt x="11844593" y="3565479"/>
                </a:lnTo>
                <a:lnTo>
                  <a:pt x="11844593" y="3565476"/>
                </a:lnTo>
                <a:lnTo>
                  <a:pt x="12192000" y="3565476"/>
                </a:lnTo>
                <a:lnTo>
                  <a:pt x="12192000" y="4417168"/>
                </a:lnTo>
                <a:lnTo>
                  <a:pt x="12192000" y="4549747"/>
                </a:lnTo>
                <a:lnTo>
                  <a:pt x="0" y="4549747"/>
                </a:lnTo>
                <a:close/>
              </a:path>
            </a:pathLst>
          </a:custGeom>
          <a:solidFill>
            <a:schemeClr val="accent2">
              <a:lumMod val="75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5C970-CF0E-13C6-3A67-61407F528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818784" cy="38862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7-Day XR-BUP as an Induction Strategy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A363C3F-E43D-AD03-7E69-345F4BA14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773727"/>
              </p:ext>
            </p:extLst>
          </p:nvPr>
        </p:nvGraphicFramePr>
        <p:xfrm>
          <a:off x="4796853" y="331477"/>
          <a:ext cx="6860498" cy="529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624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ABFE05-61E9-918C-9861-B98D452B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FDAB60-6167-B904-8F38-80E1CEB771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2850797-FCD2-23AB-6AF1-EE5FC3E19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4456" y="379356"/>
            <a:ext cx="4853763" cy="5468057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All 8</a:t>
            </a:r>
            <a:r>
              <a:rPr lang="en-US" sz="2200" b="1" dirty="0"/>
              <a:t> </a:t>
            </a:r>
            <a:r>
              <a:rPr lang="en-US" sz="2200" dirty="0"/>
              <a:t>had </a:t>
            </a:r>
            <a:r>
              <a:rPr lang="en-US" sz="2400" b="1" dirty="0"/>
              <a:t>previously tried MOUD</a:t>
            </a:r>
          </a:p>
          <a:p>
            <a:pPr lvl="1"/>
            <a:r>
              <a:rPr lang="en-US" sz="2000" dirty="0"/>
              <a:t>8 tried SL-BUP</a:t>
            </a:r>
          </a:p>
          <a:p>
            <a:pPr lvl="1"/>
            <a:r>
              <a:rPr lang="en-US" sz="2000" dirty="0"/>
              <a:t>6 tried methadone</a:t>
            </a:r>
          </a:p>
          <a:p>
            <a:pPr lvl="1"/>
            <a:r>
              <a:rPr lang="en-US" sz="2000" dirty="0"/>
              <a:t>3 tried XR-MOUD (28-day XR-BUP and XR-naltrexone)</a:t>
            </a:r>
          </a:p>
          <a:p>
            <a:r>
              <a:rPr lang="en-US" sz="2200" dirty="0"/>
              <a:t>Most commonly cited </a:t>
            </a:r>
            <a:r>
              <a:rPr lang="en-US" sz="2400" b="1" dirty="0"/>
              <a:t>reasons to try 7-day XR-BUP</a:t>
            </a:r>
            <a:r>
              <a:rPr lang="en-US" sz="2200" dirty="0"/>
              <a:t>: </a:t>
            </a:r>
          </a:p>
          <a:p>
            <a:pPr lvl="1"/>
            <a:r>
              <a:rPr lang="en-US" sz="2400" b="1" dirty="0"/>
              <a:t>Inability to tolerate community-based SL-BUP inductions</a:t>
            </a:r>
          </a:p>
          <a:p>
            <a:pPr lvl="1"/>
            <a:r>
              <a:rPr lang="en-US" sz="2400" b="1" dirty="0"/>
              <a:t>Fear</a:t>
            </a:r>
            <a:r>
              <a:rPr lang="en-US" sz="2200" b="1" dirty="0"/>
              <a:t> and/or </a:t>
            </a:r>
            <a:r>
              <a:rPr lang="en-US" sz="2400" b="1" dirty="0"/>
              <a:t>self-reported</a:t>
            </a:r>
            <a:r>
              <a:rPr lang="en-US" sz="2200" b="1" dirty="0"/>
              <a:t> </a:t>
            </a:r>
            <a:r>
              <a:rPr lang="en-US" sz="2200" dirty="0"/>
              <a:t>history of </a:t>
            </a:r>
            <a:r>
              <a:rPr lang="en-US" sz="2400" b="1" dirty="0"/>
              <a:t>precipitated withdrawal </a:t>
            </a:r>
            <a:r>
              <a:rPr lang="en-US" sz="2200" dirty="0"/>
              <a:t>with prior induction attempts</a:t>
            </a:r>
          </a:p>
          <a:p>
            <a:endParaRPr lang="en-US" sz="2200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826322-D3AD-6ED9-9C1D-61FB34DF3D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Case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C7867CD-18B2-69A0-82E3-DD4629B02CD2}"/>
              </a:ext>
            </a:extLst>
          </p:cNvPr>
          <p:cNvSpPr txBox="1">
            <a:spLocks/>
          </p:cNvSpPr>
          <p:nvPr/>
        </p:nvSpPr>
        <p:spPr>
          <a:xfrm>
            <a:off x="6172200" y="859896"/>
            <a:ext cx="5181600" cy="51382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57FE8A-2A39-D239-55D0-F04E94EE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34607"/>
              </p:ext>
            </p:extLst>
          </p:nvPr>
        </p:nvGraphicFramePr>
        <p:xfrm>
          <a:off x="0" y="1"/>
          <a:ext cx="6019800" cy="6028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24">
                  <a:extLst>
                    <a:ext uri="{9D8B030D-6E8A-4147-A177-3AD203B41FA5}">
                      <a16:colId xmlns:a16="http://schemas.microsoft.com/office/drawing/2014/main" val="712209598"/>
                    </a:ext>
                  </a:extLst>
                </a:gridCol>
                <a:gridCol w="1059277">
                  <a:extLst>
                    <a:ext uri="{9D8B030D-6E8A-4147-A177-3AD203B41FA5}">
                      <a16:colId xmlns:a16="http://schemas.microsoft.com/office/drawing/2014/main" val="2514190031"/>
                    </a:ext>
                  </a:extLst>
                </a:gridCol>
                <a:gridCol w="904263">
                  <a:extLst>
                    <a:ext uri="{9D8B030D-6E8A-4147-A177-3AD203B41FA5}">
                      <a16:colId xmlns:a16="http://schemas.microsoft.com/office/drawing/2014/main" val="3133660861"/>
                    </a:ext>
                  </a:extLst>
                </a:gridCol>
                <a:gridCol w="1240133">
                  <a:extLst>
                    <a:ext uri="{9D8B030D-6E8A-4147-A177-3AD203B41FA5}">
                      <a16:colId xmlns:a16="http://schemas.microsoft.com/office/drawing/2014/main" val="1159992520"/>
                    </a:ext>
                  </a:extLst>
                </a:gridCol>
                <a:gridCol w="1937703">
                  <a:extLst>
                    <a:ext uri="{9D8B030D-6E8A-4147-A177-3AD203B41FA5}">
                      <a16:colId xmlns:a16="http://schemas.microsoft.com/office/drawing/2014/main" val="3858745899"/>
                    </a:ext>
                  </a:extLst>
                </a:gridCol>
              </a:tblGrid>
              <a:tr h="140787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Case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Age, Gender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Race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Prior home SL-BUP induction attempts 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dirty="0">
                          <a:effectLst/>
                        </a:rPr>
                        <a:t>Daily full opioid agonist use prior to induction (fentanyl unless specified)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7474814"/>
                  </a:ext>
                </a:extLst>
              </a:tr>
              <a:tr h="58038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65, M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Black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5+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5 bags IN, previously higher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0374132"/>
                  </a:ext>
                </a:extLst>
              </a:tr>
              <a:tr h="57671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39, F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White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8 bags IV and IN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5849490"/>
                  </a:ext>
                </a:extLst>
              </a:tr>
              <a:tr h="612846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50, F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Black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2-5 bags IN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6826208"/>
                  </a:ext>
                </a:extLst>
              </a:tr>
              <a:tr h="61256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53, M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Black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4-5 bags IN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697691"/>
                  </a:ext>
                </a:extLst>
              </a:tr>
              <a:tr h="58632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57, M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Black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1-2 bags IN, 30-45 mg oxycodone PO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5024618"/>
                  </a:ext>
                </a:extLst>
              </a:tr>
              <a:tr h="52997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43, F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White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Many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 bags IV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7318671"/>
                  </a:ext>
                </a:extLst>
              </a:tr>
              <a:tr h="59160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31, F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White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15-30 mg oxycodone PO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1781327"/>
                  </a:ext>
                </a:extLst>
              </a:tr>
              <a:tr h="52997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44, M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White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effectLst/>
                        </a:rPr>
                        <a:t>2 bags IV</a:t>
                      </a:r>
                      <a:endParaRPr lang="en-US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7647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61731F-CAB0-C620-50C2-DD1914DAFF32}"/>
              </a:ext>
            </a:extLst>
          </p:cNvPr>
          <p:cNvSpPr txBox="1"/>
          <p:nvPr/>
        </p:nvSpPr>
        <p:spPr>
          <a:xfrm>
            <a:off x="16933" y="6058429"/>
            <a:ext cx="1217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Case demographics. </a:t>
            </a:r>
            <a:r>
              <a:rPr lang="en-US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F=female; IN=intranasal; IV=intravenous; M=male; PO=oral.    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96675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8B8CBF-35BC-4CBA-95E2-584C08F61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2AE0DF-6B5F-4274-A760-FE77CC84C90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227BAF2-BB0B-4E7B-AE5A-2E47729F98C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ModOverlayVTI</Template>
  <TotalTime>6596</TotalTime>
  <Words>2637</Words>
  <Application>Microsoft Macintosh PowerPoint</Application>
  <PresentationFormat>Widescreen</PresentationFormat>
  <Paragraphs>346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Arial Nova Light</vt:lpstr>
      <vt:lpstr>Calibri</vt:lpstr>
      <vt:lpstr>Elephant</vt:lpstr>
      <vt:lpstr>system-ui</vt:lpstr>
      <vt:lpstr>Times New Roman</vt:lpstr>
      <vt:lpstr>ModOverlayVTI</vt:lpstr>
      <vt:lpstr>Outpatient Inductions Using a  7-Day Extended-Release  Injectable Buprenorphine for Patients with Opioid Use Disorder: Clinical Cases</vt:lpstr>
      <vt:lpstr>Disclosures &amp; Acknowledgements</vt:lpstr>
      <vt:lpstr>The Treatment Gap</vt:lpstr>
      <vt:lpstr>Thanks!</vt:lpstr>
      <vt:lpstr>Long-acting Injectable Buprenorphine (XR-BUP)</vt:lpstr>
      <vt:lpstr>PowerPoint Presentation</vt:lpstr>
      <vt:lpstr>Could 7-day XR-BUP be a helpful induction tool, especially in patients who have previously struggled with community-based, SL-inductions before?</vt:lpstr>
      <vt:lpstr>7-Day XR-BUP as an Induction Strategy</vt:lpstr>
      <vt:lpstr>PowerPoint Presentation</vt:lpstr>
      <vt:lpstr>Patient Guidance</vt:lpstr>
      <vt:lpstr>Case</vt:lpstr>
      <vt:lpstr>PowerPoint Presentation</vt:lpstr>
      <vt:lpstr>Discussion</vt:lpstr>
      <vt:lpstr>Discussion</vt:lpstr>
      <vt:lpstr>Future Work</vt:lpstr>
      <vt:lpstr>Discussion and Questions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cp:lastModifiedBy>Ferro, Elizabeth</cp:lastModifiedBy>
  <cp:revision>27</cp:revision>
  <dcterms:created xsi:type="dcterms:W3CDTF">2024-01-11T09:03:24Z</dcterms:created>
  <dcterms:modified xsi:type="dcterms:W3CDTF">2024-11-15T20:52:19Z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