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257" r:id="rId3"/>
    <p:sldId id="331" r:id="rId4"/>
    <p:sldId id="299" r:id="rId5"/>
    <p:sldId id="260" r:id="rId6"/>
    <p:sldId id="261" r:id="rId7"/>
    <p:sldId id="262" r:id="rId8"/>
    <p:sldId id="274" r:id="rId9"/>
    <p:sldId id="330" r:id="rId10"/>
    <p:sldId id="263" r:id="rId11"/>
    <p:sldId id="300" r:id="rId12"/>
    <p:sldId id="271" r:id="rId13"/>
    <p:sldId id="264" r:id="rId14"/>
    <p:sldId id="266" r:id="rId15"/>
    <p:sldId id="267" r:id="rId16"/>
    <p:sldId id="268" r:id="rId17"/>
    <p:sldId id="269" r:id="rId18"/>
    <p:sldId id="306" r:id="rId19"/>
    <p:sldId id="310" r:id="rId20"/>
    <p:sldId id="333" r:id="rId21"/>
    <p:sldId id="335" r:id="rId22"/>
    <p:sldId id="272" r:id="rId23"/>
    <p:sldId id="314" r:id="rId24"/>
    <p:sldId id="316" r:id="rId25"/>
    <p:sldId id="326" r:id="rId26"/>
    <p:sldId id="276" r:id="rId27"/>
    <p:sldId id="311" r:id="rId28"/>
    <p:sldId id="285" r:id="rId29"/>
    <p:sldId id="321" r:id="rId30"/>
    <p:sldId id="323" r:id="rId31"/>
    <p:sldId id="327" r:id="rId32"/>
    <p:sldId id="278" r:id="rId33"/>
    <p:sldId id="318" r:id="rId34"/>
    <p:sldId id="286" r:id="rId35"/>
    <p:sldId id="288" r:id="rId36"/>
    <p:sldId id="289" r:id="rId37"/>
    <p:sldId id="290" r:id="rId38"/>
    <p:sldId id="287" r:id="rId39"/>
    <p:sldId id="291" r:id="rId40"/>
    <p:sldId id="32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87D835-5E4F-1AEC-C22B-6721D37DD119}" name="Loera, Lindsey" initials="LL" userId="S::lindsey.loera@austin.utexas.edu::eff62617-094a-482a-8c1e-c01820d16981" providerId="AD"/>
  <p188:author id="{691E863B-A638-5D0F-02E0-1F43577A6B32}" name="Lucas G. Hill" initials="LGH" userId="Lucas G. Hill" providerId="None"/>
  <p188:author id="{5BFBF645-2AF8-88BE-1468-D6BB8BEB9B42}" name="Loera, Lindsey" initials="LL" userId="S::ljl764@austin.eid.utexas.edu::eff62617-094a-482a-8c1e-c01820d16981" providerId="AD"/>
  <p188:author id="{C3F1D4EE-2B85-0BD5-66BC-78F76DF5442C}" name="Sorina Torrez" initials="ST" userId="52f2b5bc76d8550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7"/>
    <p:restoredTop sz="85608"/>
  </p:normalViewPr>
  <p:slideViewPr>
    <p:cSldViewPr snapToGrid="0">
      <p:cViewPr varScale="1">
        <p:scale>
          <a:sx n="95" d="100"/>
          <a:sy n="95" d="100"/>
        </p:scale>
        <p:origin x="15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BUP/NX Availability By State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BUP/NX Availability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ME</c:v>
                </c:pt>
                <c:pt idx="1">
                  <c:v>MA</c:v>
                </c:pt>
                <c:pt idx="2">
                  <c:v>OH</c:v>
                </c:pt>
                <c:pt idx="3">
                  <c:v>AZ</c:v>
                </c:pt>
                <c:pt idx="4">
                  <c:v>ND</c:v>
                </c:pt>
                <c:pt idx="5">
                  <c:v>PA</c:v>
                </c:pt>
                <c:pt idx="6">
                  <c:v>NJ</c:v>
                </c:pt>
                <c:pt idx="7">
                  <c:v>TX</c:v>
                </c:pt>
                <c:pt idx="8">
                  <c:v>SD</c:v>
                </c:pt>
                <c:pt idx="9">
                  <c:v>FL</c:v>
                </c:pt>
                <c:pt idx="10">
                  <c:v>CA</c:v>
                </c:pt>
              </c:strCache>
            </c:strRef>
          </c:cat>
          <c:val>
            <c:numRef>
              <c:f>Sheet1!$B$2:$B$12</c:f>
              <c:numCache>
                <c:formatCode>0.0%</c:formatCode>
                <c:ptCount val="11"/>
                <c:pt idx="0">
                  <c:v>0.85599999999999998</c:v>
                </c:pt>
                <c:pt idx="1">
                  <c:v>0.76</c:v>
                </c:pt>
                <c:pt idx="2">
                  <c:v>0.64800000000000002</c:v>
                </c:pt>
                <c:pt idx="3">
                  <c:v>0.62</c:v>
                </c:pt>
                <c:pt idx="4">
                  <c:v>0.59699999999999998</c:v>
                </c:pt>
                <c:pt idx="5">
                  <c:v>0.54100000000000004</c:v>
                </c:pt>
                <c:pt idx="6">
                  <c:v>0.43700000000000006</c:v>
                </c:pt>
                <c:pt idx="7">
                  <c:v>0.42200000000000004</c:v>
                </c:pt>
                <c:pt idx="8">
                  <c:v>0.376</c:v>
                </c:pt>
                <c:pt idx="9">
                  <c:v>0.32899999999999996</c:v>
                </c:pt>
                <c:pt idx="10">
                  <c:v>0.31</c:v>
                </c:pt>
              </c:numCache>
            </c:numRef>
          </c:val>
          <c:extLst>
            <c:ext xmlns:c16="http://schemas.microsoft.com/office/drawing/2014/chart" uri="{C3380CC4-5D6E-409C-BE32-E72D297353CC}">
              <c16:uniqueId val="{00000000-76AC-014D-A036-C4E7BD2BC3D3}"/>
            </c:ext>
          </c:extLst>
        </c:ser>
        <c:dLbls>
          <c:showLegendKey val="0"/>
          <c:showVal val="0"/>
          <c:showCatName val="0"/>
          <c:showSerName val="0"/>
          <c:showPercent val="0"/>
          <c:showBubbleSize val="0"/>
        </c:dLbls>
        <c:gapWidth val="219"/>
        <c:overlap val="-27"/>
        <c:axId val="361835184"/>
        <c:axId val="362586496"/>
      </c:barChart>
      <c:catAx>
        <c:axId val="36183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2586496"/>
        <c:crosses val="autoZero"/>
        <c:auto val="1"/>
        <c:lblAlgn val="ctr"/>
        <c:lblOffset val="100"/>
        <c:noMultiLvlLbl val="0"/>
      </c:catAx>
      <c:valAx>
        <c:axId val="3625864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in"/>
        <c:minorTickMark val="none"/>
        <c:tickLblPos val="nextTo"/>
        <c:spPr>
          <a:noFill/>
          <a:ln>
            <a:solidFill>
              <a:schemeClr val="lt1">
                <a:hueOff val="0"/>
                <a:satOff val="0"/>
                <a:lumOff val="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1835184"/>
        <c:crosses val="autoZero"/>
        <c:crossBetween val="between"/>
        <c:minorUnit val="0.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E7751-2486-A34F-802D-1893A304F23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F476BB6-B1C0-0C4A-A711-5D65EAED8B0E}">
      <dgm:prSet/>
      <dgm:spPr/>
      <dgm:t>
        <a:bodyPr/>
        <a:lstStyle/>
        <a:p>
          <a:r>
            <a:rPr lang="en-US" dirty="0"/>
            <a:t>Explore challenging experiences with pharmacies related to buprenorphine (BUP) dispensing</a:t>
          </a:r>
        </a:p>
      </dgm:t>
    </dgm:pt>
    <dgm:pt modelId="{F8A36B21-F4F4-D440-9A69-62480E059CCB}" type="parTrans" cxnId="{6408977B-924B-5D4E-B6ED-1001260C9459}">
      <dgm:prSet/>
      <dgm:spPr/>
      <dgm:t>
        <a:bodyPr/>
        <a:lstStyle/>
        <a:p>
          <a:endParaRPr lang="en-US"/>
        </a:p>
      </dgm:t>
    </dgm:pt>
    <dgm:pt modelId="{0AE101E8-DC02-9842-8453-93A8599D2097}" type="sibTrans" cxnId="{6408977B-924B-5D4E-B6ED-1001260C9459}">
      <dgm:prSet/>
      <dgm:spPr/>
      <dgm:t>
        <a:bodyPr/>
        <a:lstStyle/>
        <a:p>
          <a:endParaRPr lang="en-US"/>
        </a:p>
      </dgm:t>
    </dgm:pt>
    <dgm:pt modelId="{8A531C81-A620-4E43-9B04-A235FEF36989}">
      <dgm:prSet custT="1"/>
      <dgm:spPr/>
      <dgm:t>
        <a:bodyPr/>
        <a:lstStyle/>
        <a:p>
          <a:r>
            <a:rPr lang="en-US" sz="3200" dirty="0"/>
            <a:t>Describe</a:t>
          </a:r>
        </a:p>
      </dgm:t>
    </dgm:pt>
    <dgm:pt modelId="{2DDB10BE-03E1-B449-9850-924594E1DF2F}" type="parTrans" cxnId="{612C92BB-3456-4147-A22E-3A71D9ACBB49}">
      <dgm:prSet/>
      <dgm:spPr/>
      <dgm:t>
        <a:bodyPr/>
        <a:lstStyle/>
        <a:p>
          <a:endParaRPr lang="en-US"/>
        </a:p>
      </dgm:t>
    </dgm:pt>
    <dgm:pt modelId="{7D66C4A1-4FE9-D94A-9EAC-0EB8CA449219}" type="sibTrans" cxnId="{612C92BB-3456-4147-A22E-3A71D9ACBB49}">
      <dgm:prSet/>
      <dgm:spPr/>
      <dgm:t>
        <a:bodyPr/>
        <a:lstStyle/>
        <a:p>
          <a:endParaRPr lang="en-US"/>
        </a:p>
      </dgm:t>
    </dgm:pt>
    <dgm:pt modelId="{5B232AC5-C9E5-8147-AE1B-F956CE613E86}">
      <dgm:prSet custT="1"/>
      <dgm:spPr/>
      <dgm:t>
        <a:bodyPr/>
        <a:lstStyle/>
        <a:p>
          <a:r>
            <a:rPr lang="en-US" sz="3200" dirty="0"/>
            <a:t>Learn</a:t>
          </a:r>
        </a:p>
      </dgm:t>
    </dgm:pt>
    <dgm:pt modelId="{AE0995D1-CC32-2A42-A321-49F84D9A2DE6}" type="parTrans" cxnId="{9D7599AE-B587-ED43-BB71-1AC500555E7A}">
      <dgm:prSet/>
      <dgm:spPr/>
      <dgm:t>
        <a:bodyPr/>
        <a:lstStyle/>
        <a:p>
          <a:endParaRPr lang="en-US"/>
        </a:p>
      </dgm:t>
    </dgm:pt>
    <dgm:pt modelId="{74F52E3C-72D3-A941-8973-4C39AF630EAB}" type="sibTrans" cxnId="{9D7599AE-B587-ED43-BB71-1AC500555E7A}">
      <dgm:prSet/>
      <dgm:spPr/>
      <dgm:t>
        <a:bodyPr/>
        <a:lstStyle/>
        <a:p>
          <a:endParaRPr lang="en-US"/>
        </a:p>
      </dgm:t>
    </dgm:pt>
    <dgm:pt modelId="{74D33FAA-50A6-6643-B007-978D6DD4EA66}">
      <dgm:prSet custT="1"/>
      <dgm:spPr/>
      <dgm:t>
        <a:bodyPr/>
        <a:lstStyle/>
        <a:p>
          <a:r>
            <a:rPr lang="en-US" sz="3200" dirty="0"/>
            <a:t>Practice</a:t>
          </a:r>
        </a:p>
      </dgm:t>
    </dgm:pt>
    <dgm:pt modelId="{F217B8C0-2753-424A-8E90-BF926C75ABCC}" type="parTrans" cxnId="{CEA9BF22-87D2-DC4B-8919-0D1CCC76B8E0}">
      <dgm:prSet/>
      <dgm:spPr/>
      <dgm:t>
        <a:bodyPr/>
        <a:lstStyle/>
        <a:p>
          <a:endParaRPr lang="en-US"/>
        </a:p>
      </dgm:t>
    </dgm:pt>
    <dgm:pt modelId="{5FDA4FA8-A399-5D42-BBB6-A4D5A4B158AD}" type="sibTrans" cxnId="{CEA9BF22-87D2-DC4B-8919-0D1CCC76B8E0}">
      <dgm:prSet/>
      <dgm:spPr/>
      <dgm:t>
        <a:bodyPr/>
        <a:lstStyle/>
        <a:p>
          <a:endParaRPr lang="en-US"/>
        </a:p>
      </dgm:t>
    </dgm:pt>
    <dgm:pt modelId="{96B5AC10-5465-334D-A50D-3C002A81DE9F}">
      <dgm:prSet custT="1"/>
      <dgm:spPr/>
      <dgm:t>
        <a:bodyPr/>
        <a:lstStyle/>
        <a:p>
          <a:r>
            <a:rPr lang="en-US" sz="3200" dirty="0"/>
            <a:t>Explore</a:t>
          </a:r>
        </a:p>
      </dgm:t>
    </dgm:pt>
    <dgm:pt modelId="{0F230700-70CB-6649-8339-9588A386C6DD}" type="parTrans" cxnId="{7102134D-5861-4C44-9DC0-743AA7D251B2}">
      <dgm:prSet/>
      <dgm:spPr/>
      <dgm:t>
        <a:bodyPr/>
        <a:lstStyle/>
        <a:p>
          <a:endParaRPr lang="en-US"/>
        </a:p>
      </dgm:t>
    </dgm:pt>
    <dgm:pt modelId="{C7006571-7CC1-3C42-A825-5E7432B440D3}" type="sibTrans" cxnId="{7102134D-5861-4C44-9DC0-743AA7D251B2}">
      <dgm:prSet/>
      <dgm:spPr/>
      <dgm:t>
        <a:bodyPr/>
        <a:lstStyle/>
        <a:p>
          <a:endParaRPr lang="en-US"/>
        </a:p>
      </dgm:t>
    </dgm:pt>
    <dgm:pt modelId="{1AEE5A5E-7230-2243-8B46-D66672368038}">
      <dgm:prSet/>
      <dgm:spPr/>
      <dgm:t>
        <a:bodyPr/>
        <a:lstStyle/>
        <a:p>
          <a:r>
            <a:rPr lang="en-US" dirty="0"/>
            <a:t>Describe research findings related to pharmacy barriers to BUP access</a:t>
          </a:r>
        </a:p>
      </dgm:t>
    </dgm:pt>
    <dgm:pt modelId="{B0833E52-0055-8E4C-89A7-DBFC7AAF119F}" type="parTrans" cxnId="{48B6DEF9-C962-4C45-B3E5-9F5F0E8B3565}">
      <dgm:prSet/>
      <dgm:spPr/>
      <dgm:t>
        <a:bodyPr/>
        <a:lstStyle/>
        <a:p>
          <a:endParaRPr lang="en-US"/>
        </a:p>
      </dgm:t>
    </dgm:pt>
    <dgm:pt modelId="{9938FFEB-32D2-E142-B908-98A9CAD22E91}" type="sibTrans" cxnId="{48B6DEF9-C962-4C45-B3E5-9F5F0E8B3565}">
      <dgm:prSet/>
      <dgm:spPr/>
      <dgm:t>
        <a:bodyPr/>
        <a:lstStyle/>
        <a:p>
          <a:endParaRPr lang="en-US"/>
        </a:p>
      </dgm:t>
    </dgm:pt>
    <dgm:pt modelId="{C4167D5F-AF60-EC43-876E-00ED53C16152}">
      <dgm:prSet/>
      <dgm:spPr/>
      <dgm:t>
        <a:bodyPr/>
        <a:lstStyle/>
        <a:p>
          <a:r>
            <a:rPr lang="en-US" dirty="0"/>
            <a:t>Learn how to address common pharmacy barriers</a:t>
          </a:r>
        </a:p>
      </dgm:t>
    </dgm:pt>
    <dgm:pt modelId="{3DECE298-A1C0-9641-9EBE-DF2FF47FC069}" type="parTrans" cxnId="{5E3FFF2F-B04A-C645-B94C-7EF8438A85B7}">
      <dgm:prSet/>
      <dgm:spPr/>
      <dgm:t>
        <a:bodyPr/>
        <a:lstStyle/>
        <a:p>
          <a:endParaRPr lang="en-US"/>
        </a:p>
      </dgm:t>
    </dgm:pt>
    <dgm:pt modelId="{31D2D9C0-4500-994A-925B-9CD09A3A48BE}" type="sibTrans" cxnId="{5E3FFF2F-B04A-C645-B94C-7EF8438A85B7}">
      <dgm:prSet/>
      <dgm:spPr/>
      <dgm:t>
        <a:bodyPr/>
        <a:lstStyle/>
        <a:p>
          <a:endParaRPr lang="en-US"/>
        </a:p>
      </dgm:t>
    </dgm:pt>
    <dgm:pt modelId="{7FD54A05-21D4-8C4C-ABFC-3DB311554E3C}">
      <dgm:prSet/>
      <dgm:spPr/>
      <dgm:t>
        <a:bodyPr/>
        <a:lstStyle/>
        <a:p>
          <a:r>
            <a:rPr lang="en-US" dirty="0"/>
            <a:t>Practice effective proactive and reactive communication with pharmacy staff related to BUP</a:t>
          </a:r>
        </a:p>
      </dgm:t>
    </dgm:pt>
    <dgm:pt modelId="{D0D98740-4D92-E248-B553-A1CF8C37DF30}" type="parTrans" cxnId="{32C37C7F-9B3E-D041-9B4E-14549086CDA3}">
      <dgm:prSet/>
      <dgm:spPr/>
      <dgm:t>
        <a:bodyPr/>
        <a:lstStyle/>
        <a:p>
          <a:endParaRPr lang="en-US"/>
        </a:p>
      </dgm:t>
    </dgm:pt>
    <dgm:pt modelId="{82E4142F-F5C2-484E-A14A-7664726246F7}" type="sibTrans" cxnId="{32C37C7F-9B3E-D041-9B4E-14549086CDA3}">
      <dgm:prSet/>
      <dgm:spPr/>
      <dgm:t>
        <a:bodyPr/>
        <a:lstStyle/>
        <a:p>
          <a:endParaRPr lang="en-US"/>
        </a:p>
      </dgm:t>
    </dgm:pt>
    <dgm:pt modelId="{7EA09B34-01AB-6445-8FF3-8A2D7EA6B7F4}" type="pres">
      <dgm:prSet presAssocID="{439E7751-2486-A34F-802D-1893A304F236}" presName="Name0" presStyleCnt="0">
        <dgm:presLayoutVars>
          <dgm:dir/>
          <dgm:animLvl val="lvl"/>
          <dgm:resizeHandles val="exact"/>
        </dgm:presLayoutVars>
      </dgm:prSet>
      <dgm:spPr/>
    </dgm:pt>
    <dgm:pt modelId="{39ED8E42-A33D-CB44-B22E-6F591F74433A}" type="pres">
      <dgm:prSet presAssocID="{96B5AC10-5465-334D-A50D-3C002A81DE9F}" presName="linNode" presStyleCnt="0"/>
      <dgm:spPr/>
    </dgm:pt>
    <dgm:pt modelId="{F85A0B43-22DD-4544-9D4C-17D19F3BC38C}" type="pres">
      <dgm:prSet presAssocID="{96B5AC10-5465-334D-A50D-3C002A81DE9F}" presName="parentText" presStyleLbl="node1" presStyleIdx="0" presStyleCnt="4" custScaleX="57381">
        <dgm:presLayoutVars>
          <dgm:chMax val="1"/>
          <dgm:bulletEnabled val="1"/>
        </dgm:presLayoutVars>
      </dgm:prSet>
      <dgm:spPr/>
    </dgm:pt>
    <dgm:pt modelId="{0F7AEB4B-90D4-A344-874D-76E32AAF3E9B}" type="pres">
      <dgm:prSet presAssocID="{96B5AC10-5465-334D-A50D-3C002A81DE9F}" presName="descendantText" presStyleLbl="alignAccFollowNode1" presStyleIdx="0" presStyleCnt="4">
        <dgm:presLayoutVars>
          <dgm:bulletEnabled val="1"/>
        </dgm:presLayoutVars>
      </dgm:prSet>
      <dgm:spPr/>
    </dgm:pt>
    <dgm:pt modelId="{998E8811-2DFD-C047-8B3C-F14F8B2496F0}" type="pres">
      <dgm:prSet presAssocID="{C7006571-7CC1-3C42-A825-5E7432B440D3}" presName="sp" presStyleCnt="0"/>
      <dgm:spPr/>
    </dgm:pt>
    <dgm:pt modelId="{19123415-9837-E94D-A763-4DDCCF2654FF}" type="pres">
      <dgm:prSet presAssocID="{8A531C81-A620-4E43-9B04-A235FEF36989}" presName="linNode" presStyleCnt="0"/>
      <dgm:spPr/>
    </dgm:pt>
    <dgm:pt modelId="{E7CA461C-46F5-8949-92B3-531ECE8CD1F0}" type="pres">
      <dgm:prSet presAssocID="{8A531C81-A620-4E43-9B04-A235FEF36989}" presName="parentText" presStyleLbl="node1" presStyleIdx="1" presStyleCnt="4" custScaleX="57381">
        <dgm:presLayoutVars>
          <dgm:chMax val="1"/>
          <dgm:bulletEnabled val="1"/>
        </dgm:presLayoutVars>
      </dgm:prSet>
      <dgm:spPr/>
    </dgm:pt>
    <dgm:pt modelId="{B574AC72-E444-EF43-93EF-4936B5375BA8}" type="pres">
      <dgm:prSet presAssocID="{8A531C81-A620-4E43-9B04-A235FEF36989}" presName="descendantText" presStyleLbl="alignAccFollowNode1" presStyleIdx="1" presStyleCnt="4">
        <dgm:presLayoutVars>
          <dgm:bulletEnabled val="1"/>
        </dgm:presLayoutVars>
      </dgm:prSet>
      <dgm:spPr/>
    </dgm:pt>
    <dgm:pt modelId="{D201C76B-CAF1-E740-9C0A-CCA1FD8C371B}" type="pres">
      <dgm:prSet presAssocID="{7D66C4A1-4FE9-D94A-9EAC-0EB8CA449219}" presName="sp" presStyleCnt="0"/>
      <dgm:spPr/>
    </dgm:pt>
    <dgm:pt modelId="{E4514C77-B242-974A-817D-BA5A1F33D158}" type="pres">
      <dgm:prSet presAssocID="{5B232AC5-C9E5-8147-AE1B-F956CE613E86}" presName="linNode" presStyleCnt="0"/>
      <dgm:spPr/>
    </dgm:pt>
    <dgm:pt modelId="{FB50ABFF-9FA9-D64A-B02A-332839D1DD11}" type="pres">
      <dgm:prSet presAssocID="{5B232AC5-C9E5-8147-AE1B-F956CE613E86}" presName="parentText" presStyleLbl="node1" presStyleIdx="2" presStyleCnt="4" custScaleX="57381">
        <dgm:presLayoutVars>
          <dgm:chMax val="1"/>
          <dgm:bulletEnabled val="1"/>
        </dgm:presLayoutVars>
      </dgm:prSet>
      <dgm:spPr/>
    </dgm:pt>
    <dgm:pt modelId="{7369DEA4-052B-3C42-8F3A-041FA65D870A}" type="pres">
      <dgm:prSet presAssocID="{5B232AC5-C9E5-8147-AE1B-F956CE613E86}" presName="descendantText" presStyleLbl="alignAccFollowNode1" presStyleIdx="2" presStyleCnt="4">
        <dgm:presLayoutVars>
          <dgm:bulletEnabled val="1"/>
        </dgm:presLayoutVars>
      </dgm:prSet>
      <dgm:spPr/>
    </dgm:pt>
    <dgm:pt modelId="{B5D88276-AD51-0A4B-BECA-03B3E590B751}" type="pres">
      <dgm:prSet presAssocID="{74F52E3C-72D3-A941-8973-4C39AF630EAB}" presName="sp" presStyleCnt="0"/>
      <dgm:spPr/>
    </dgm:pt>
    <dgm:pt modelId="{308E94BA-A2C8-1A42-A242-F636F2FD4837}" type="pres">
      <dgm:prSet presAssocID="{74D33FAA-50A6-6643-B007-978D6DD4EA66}" presName="linNode" presStyleCnt="0"/>
      <dgm:spPr/>
    </dgm:pt>
    <dgm:pt modelId="{93495882-AC30-AF40-9058-7578B497CC80}" type="pres">
      <dgm:prSet presAssocID="{74D33FAA-50A6-6643-B007-978D6DD4EA66}" presName="parentText" presStyleLbl="node1" presStyleIdx="3" presStyleCnt="4" custScaleX="57381">
        <dgm:presLayoutVars>
          <dgm:chMax val="1"/>
          <dgm:bulletEnabled val="1"/>
        </dgm:presLayoutVars>
      </dgm:prSet>
      <dgm:spPr/>
    </dgm:pt>
    <dgm:pt modelId="{634C7F9B-C62E-4144-99FC-93DB47DA638E}" type="pres">
      <dgm:prSet presAssocID="{74D33FAA-50A6-6643-B007-978D6DD4EA66}" presName="descendantText" presStyleLbl="alignAccFollowNode1" presStyleIdx="3" presStyleCnt="4">
        <dgm:presLayoutVars>
          <dgm:bulletEnabled val="1"/>
        </dgm:presLayoutVars>
      </dgm:prSet>
      <dgm:spPr/>
    </dgm:pt>
  </dgm:ptLst>
  <dgm:cxnLst>
    <dgm:cxn modelId="{CEA9BF22-87D2-DC4B-8919-0D1CCC76B8E0}" srcId="{439E7751-2486-A34F-802D-1893A304F236}" destId="{74D33FAA-50A6-6643-B007-978D6DD4EA66}" srcOrd="3" destOrd="0" parTransId="{F217B8C0-2753-424A-8E90-BF926C75ABCC}" sibTransId="{5FDA4FA8-A399-5D42-BBB6-A4D5A4B158AD}"/>
    <dgm:cxn modelId="{0D611427-A698-8E43-9988-739FC356A758}" type="presOf" srcId="{96B5AC10-5465-334D-A50D-3C002A81DE9F}" destId="{F85A0B43-22DD-4544-9D4C-17D19F3BC38C}" srcOrd="0" destOrd="0" presId="urn:microsoft.com/office/officeart/2005/8/layout/vList5"/>
    <dgm:cxn modelId="{5E3FFF2F-B04A-C645-B94C-7EF8438A85B7}" srcId="{5B232AC5-C9E5-8147-AE1B-F956CE613E86}" destId="{C4167D5F-AF60-EC43-876E-00ED53C16152}" srcOrd="0" destOrd="0" parTransId="{3DECE298-A1C0-9641-9EBE-DF2FF47FC069}" sibTransId="{31D2D9C0-4500-994A-925B-9CD09A3A48BE}"/>
    <dgm:cxn modelId="{61ADF535-CEB7-7E41-B373-B0B882FA2615}" type="presOf" srcId="{7FD54A05-21D4-8C4C-ABFC-3DB311554E3C}" destId="{634C7F9B-C62E-4144-99FC-93DB47DA638E}" srcOrd="0" destOrd="0" presId="urn:microsoft.com/office/officeart/2005/8/layout/vList5"/>
    <dgm:cxn modelId="{BDAA9B39-E192-0F4D-BF10-4A587779B03B}" type="presOf" srcId="{5F476BB6-B1C0-0C4A-A711-5D65EAED8B0E}" destId="{0F7AEB4B-90D4-A344-874D-76E32AAF3E9B}" srcOrd="0" destOrd="0" presId="urn:microsoft.com/office/officeart/2005/8/layout/vList5"/>
    <dgm:cxn modelId="{7102134D-5861-4C44-9DC0-743AA7D251B2}" srcId="{439E7751-2486-A34F-802D-1893A304F236}" destId="{96B5AC10-5465-334D-A50D-3C002A81DE9F}" srcOrd="0" destOrd="0" parTransId="{0F230700-70CB-6649-8339-9588A386C6DD}" sibTransId="{C7006571-7CC1-3C42-A825-5E7432B440D3}"/>
    <dgm:cxn modelId="{CA13206E-3BDE-9C43-900B-3B43FD3EEDF8}" type="presOf" srcId="{74D33FAA-50A6-6643-B007-978D6DD4EA66}" destId="{93495882-AC30-AF40-9058-7578B497CC80}" srcOrd="0" destOrd="0" presId="urn:microsoft.com/office/officeart/2005/8/layout/vList5"/>
    <dgm:cxn modelId="{6408977B-924B-5D4E-B6ED-1001260C9459}" srcId="{96B5AC10-5465-334D-A50D-3C002A81DE9F}" destId="{5F476BB6-B1C0-0C4A-A711-5D65EAED8B0E}" srcOrd="0" destOrd="0" parTransId="{F8A36B21-F4F4-D440-9A69-62480E059CCB}" sibTransId="{0AE101E8-DC02-9842-8453-93A8599D2097}"/>
    <dgm:cxn modelId="{32C37C7F-9B3E-D041-9B4E-14549086CDA3}" srcId="{74D33FAA-50A6-6643-B007-978D6DD4EA66}" destId="{7FD54A05-21D4-8C4C-ABFC-3DB311554E3C}" srcOrd="0" destOrd="0" parTransId="{D0D98740-4D92-E248-B553-A1CF8C37DF30}" sibTransId="{82E4142F-F5C2-484E-A14A-7664726246F7}"/>
    <dgm:cxn modelId="{B8990381-F231-CB47-B7E6-8210436F1714}" type="presOf" srcId="{1AEE5A5E-7230-2243-8B46-D66672368038}" destId="{B574AC72-E444-EF43-93EF-4936B5375BA8}" srcOrd="0" destOrd="0" presId="urn:microsoft.com/office/officeart/2005/8/layout/vList5"/>
    <dgm:cxn modelId="{9A4B3491-7A32-1E4F-B36D-117B77B44767}" type="presOf" srcId="{C4167D5F-AF60-EC43-876E-00ED53C16152}" destId="{7369DEA4-052B-3C42-8F3A-041FA65D870A}" srcOrd="0" destOrd="0" presId="urn:microsoft.com/office/officeart/2005/8/layout/vList5"/>
    <dgm:cxn modelId="{98A46F9A-5103-6546-A3DC-27F24656BCC6}" type="presOf" srcId="{439E7751-2486-A34F-802D-1893A304F236}" destId="{7EA09B34-01AB-6445-8FF3-8A2D7EA6B7F4}" srcOrd="0" destOrd="0" presId="urn:microsoft.com/office/officeart/2005/8/layout/vList5"/>
    <dgm:cxn modelId="{9D7599AE-B587-ED43-BB71-1AC500555E7A}" srcId="{439E7751-2486-A34F-802D-1893A304F236}" destId="{5B232AC5-C9E5-8147-AE1B-F956CE613E86}" srcOrd="2" destOrd="0" parTransId="{AE0995D1-CC32-2A42-A321-49F84D9A2DE6}" sibTransId="{74F52E3C-72D3-A941-8973-4C39AF630EAB}"/>
    <dgm:cxn modelId="{612C92BB-3456-4147-A22E-3A71D9ACBB49}" srcId="{439E7751-2486-A34F-802D-1893A304F236}" destId="{8A531C81-A620-4E43-9B04-A235FEF36989}" srcOrd="1" destOrd="0" parTransId="{2DDB10BE-03E1-B449-9850-924594E1DF2F}" sibTransId="{7D66C4A1-4FE9-D94A-9EAC-0EB8CA449219}"/>
    <dgm:cxn modelId="{DAFD24C6-ED84-9C43-B76B-5CA2A2244B19}" type="presOf" srcId="{8A531C81-A620-4E43-9B04-A235FEF36989}" destId="{E7CA461C-46F5-8949-92B3-531ECE8CD1F0}" srcOrd="0" destOrd="0" presId="urn:microsoft.com/office/officeart/2005/8/layout/vList5"/>
    <dgm:cxn modelId="{C0BC78F3-0DBC-2546-A0C6-269D2CFAB762}" type="presOf" srcId="{5B232AC5-C9E5-8147-AE1B-F956CE613E86}" destId="{FB50ABFF-9FA9-D64A-B02A-332839D1DD11}" srcOrd="0" destOrd="0" presId="urn:microsoft.com/office/officeart/2005/8/layout/vList5"/>
    <dgm:cxn modelId="{48B6DEF9-C962-4C45-B3E5-9F5F0E8B3565}" srcId="{8A531C81-A620-4E43-9B04-A235FEF36989}" destId="{1AEE5A5E-7230-2243-8B46-D66672368038}" srcOrd="0" destOrd="0" parTransId="{B0833E52-0055-8E4C-89A7-DBFC7AAF119F}" sibTransId="{9938FFEB-32D2-E142-B908-98A9CAD22E91}"/>
    <dgm:cxn modelId="{C5F4D659-CE33-3C47-A172-2931A30D3051}" type="presParOf" srcId="{7EA09B34-01AB-6445-8FF3-8A2D7EA6B7F4}" destId="{39ED8E42-A33D-CB44-B22E-6F591F74433A}" srcOrd="0" destOrd="0" presId="urn:microsoft.com/office/officeart/2005/8/layout/vList5"/>
    <dgm:cxn modelId="{2162006D-D59F-744E-84F9-2F67D70BCC65}" type="presParOf" srcId="{39ED8E42-A33D-CB44-B22E-6F591F74433A}" destId="{F85A0B43-22DD-4544-9D4C-17D19F3BC38C}" srcOrd="0" destOrd="0" presId="urn:microsoft.com/office/officeart/2005/8/layout/vList5"/>
    <dgm:cxn modelId="{10F67747-F4A9-EA47-90AA-AEA945A124CD}" type="presParOf" srcId="{39ED8E42-A33D-CB44-B22E-6F591F74433A}" destId="{0F7AEB4B-90D4-A344-874D-76E32AAF3E9B}" srcOrd="1" destOrd="0" presId="urn:microsoft.com/office/officeart/2005/8/layout/vList5"/>
    <dgm:cxn modelId="{9DDE66EB-8987-3944-91DD-E0C6BD006BF7}" type="presParOf" srcId="{7EA09B34-01AB-6445-8FF3-8A2D7EA6B7F4}" destId="{998E8811-2DFD-C047-8B3C-F14F8B2496F0}" srcOrd="1" destOrd="0" presId="urn:microsoft.com/office/officeart/2005/8/layout/vList5"/>
    <dgm:cxn modelId="{6A1E55EA-7B57-224C-A78A-A4A7392CB6C9}" type="presParOf" srcId="{7EA09B34-01AB-6445-8FF3-8A2D7EA6B7F4}" destId="{19123415-9837-E94D-A763-4DDCCF2654FF}" srcOrd="2" destOrd="0" presId="urn:microsoft.com/office/officeart/2005/8/layout/vList5"/>
    <dgm:cxn modelId="{7CC1A739-4812-974D-80B3-1794D4149CE1}" type="presParOf" srcId="{19123415-9837-E94D-A763-4DDCCF2654FF}" destId="{E7CA461C-46F5-8949-92B3-531ECE8CD1F0}" srcOrd="0" destOrd="0" presId="urn:microsoft.com/office/officeart/2005/8/layout/vList5"/>
    <dgm:cxn modelId="{3A1A5DEC-CE34-1E4A-AE3F-660CAA1D792E}" type="presParOf" srcId="{19123415-9837-E94D-A763-4DDCCF2654FF}" destId="{B574AC72-E444-EF43-93EF-4936B5375BA8}" srcOrd="1" destOrd="0" presId="urn:microsoft.com/office/officeart/2005/8/layout/vList5"/>
    <dgm:cxn modelId="{F30F7664-60A5-C044-8D73-CFE38534A1C0}" type="presParOf" srcId="{7EA09B34-01AB-6445-8FF3-8A2D7EA6B7F4}" destId="{D201C76B-CAF1-E740-9C0A-CCA1FD8C371B}" srcOrd="3" destOrd="0" presId="urn:microsoft.com/office/officeart/2005/8/layout/vList5"/>
    <dgm:cxn modelId="{B64A7281-F656-9145-924A-B09378AA2DAE}" type="presParOf" srcId="{7EA09B34-01AB-6445-8FF3-8A2D7EA6B7F4}" destId="{E4514C77-B242-974A-817D-BA5A1F33D158}" srcOrd="4" destOrd="0" presId="urn:microsoft.com/office/officeart/2005/8/layout/vList5"/>
    <dgm:cxn modelId="{53581BFA-E391-984A-B952-5E02DB4950C5}" type="presParOf" srcId="{E4514C77-B242-974A-817D-BA5A1F33D158}" destId="{FB50ABFF-9FA9-D64A-B02A-332839D1DD11}" srcOrd="0" destOrd="0" presId="urn:microsoft.com/office/officeart/2005/8/layout/vList5"/>
    <dgm:cxn modelId="{454C8A58-E7FB-EB43-A48E-E5ABEF05680A}" type="presParOf" srcId="{E4514C77-B242-974A-817D-BA5A1F33D158}" destId="{7369DEA4-052B-3C42-8F3A-041FA65D870A}" srcOrd="1" destOrd="0" presId="urn:microsoft.com/office/officeart/2005/8/layout/vList5"/>
    <dgm:cxn modelId="{4D5B1B7E-7439-0A49-91C6-043E4937A2E9}" type="presParOf" srcId="{7EA09B34-01AB-6445-8FF3-8A2D7EA6B7F4}" destId="{B5D88276-AD51-0A4B-BECA-03B3E590B751}" srcOrd="5" destOrd="0" presId="urn:microsoft.com/office/officeart/2005/8/layout/vList5"/>
    <dgm:cxn modelId="{19BDF503-CC6A-1246-BFC8-C3D1F92E303A}" type="presParOf" srcId="{7EA09B34-01AB-6445-8FF3-8A2D7EA6B7F4}" destId="{308E94BA-A2C8-1A42-A242-F636F2FD4837}" srcOrd="6" destOrd="0" presId="urn:microsoft.com/office/officeart/2005/8/layout/vList5"/>
    <dgm:cxn modelId="{C59FD80A-45FF-0043-A309-4887FD4E7CD0}" type="presParOf" srcId="{308E94BA-A2C8-1A42-A242-F636F2FD4837}" destId="{93495882-AC30-AF40-9058-7578B497CC80}" srcOrd="0" destOrd="0" presId="urn:microsoft.com/office/officeart/2005/8/layout/vList5"/>
    <dgm:cxn modelId="{3951118C-1BFF-AD49-89C7-4418F066396F}" type="presParOf" srcId="{308E94BA-A2C8-1A42-A242-F636F2FD4837}" destId="{634C7F9B-C62E-4144-99FC-93DB47DA638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7124BA-2190-314E-9557-D9B709AABE4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F9CE8DC-DFEE-524E-AB41-2F28DDFB2E45}">
      <dgm:prSet phldrT="[Text]"/>
      <dgm:spPr/>
      <dgm:t>
        <a:bodyPr/>
        <a:lstStyle/>
        <a:p>
          <a:r>
            <a:rPr lang="en-US" dirty="0"/>
            <a:t>Lack of availability</a:t>
          </a:r>
        </a:p>
      </dgm:t>
    </dgm:pt>
    <dgm:pt modelId="{5D128B88-0271-194A-BBC3-D57B26ED9481}" type="parTrans" cxnId="{C39F0C90-DACA-4B41-BBF9-7670E19D583D}">
      <dgm:prSet/>
      <dgm:spPr/>
      <dgm:t>
        <a:bodyPr/>
        <a:lstStyle/>
        <a:p>
          <a:endParaRPr lang="en-US"/>
        </a:p>
      </dgm:t>
    </dgm:pt>
    <dgm:pt modelId="{4B18F9A2-CB28-1246-90F3-543DA9ABC466}" type="sibTrans" cxnId="{C39F0C90-DACA-4B41-BBF9-7670E19D583D}">
      <dgm:prSet/>
      <dgm:spPr/>
      <dgm:t>
        <a:bodyPr/>
        <a:lstStyle/>
        <a:p>
          <a:endParaRPr lang="en-US"/>
        </a:p>
      </dgm:t>
    </dgm:pt>
    <dgm:pt modelId="{A0FBB331-20AC-ED42-B7C6-41C35CC8C566}">
      <dgm:prSet phldrT="[Text]"/>
      <dgm:spPr/>
      <dgm:t>
        <a:bodyPr/>
        <a:lstStyle/>
        <a:p>
          <a:r>
            <a:rPr lang="en-US" dirty="0"/>
            <a:t>Buprenorphine FAQs</a:t>
          </a:r>
        </a:p>
      </dgm:t>
    </dgm:pt>
    <dgm:pt modelId="{3231F738-678D-CB4B-93CC-FBC2CA63C3EA}" type="parTrans" cxnId="{B99FB979-7F8D-D847-8E22-584928103E67}">
      <dgm:prSet/>
      <dgm:spPr/>
      <dgm:t>
        <a:bodyPr/>
        <a:lstStyle/>
        <a:p>
          <a:endParaRPr lang="en-US"/>
        </a:p>
      </dgm:t>
    </dgm:pt>
    <dgm:pt modelId="{B8B357F1-935E-5A49-8C50-9CE9B9A0CDD4}" type="sibTrans" cxnId="{B99FB979-7F8D-D847-8E22-584928103E67}">
      <dgm:prSet/>
      <dgm:spPr/>
      <dgm:t>
        <a:bodyPr/>
        <a:lstStyle/>
        <a:p>
          <a:endParaRPr lang="en-US"/>
        </a:p>
      </dgm:t>
    </dgm:pt>
    <dgm:pt modelId="{1D92CC7E-5885-8A45-A87C-84C11E846DB0}">
      <dgm:prSet phldrT="[Text]"/>
      <dgm:spPr/>
      <dgm:t>
        <a:bodyPr/>
        <a:lstStyle/>
        <a:p>
          <a:r>
            <a:rPr lang="en-US" dirty="0"/>
            <a:t>Updated laws and regulations</a:t>
          </a:r>
        </a:p>
      </dgm:t>
    </dgm:pt>
    <dgm:pt modelId="{0726D971-BBE8-404A-8148-2BDA4418BB0E}" type="parTrans" cxnId="{D7C46D20-618E-4541-A847-BEE08DEA0997}">
      <dgm:prSet/>
      <dgm:spPr/>
      <dgm:t>
        <a:bodyPr/>
        <a:lstStyle/>
        <a:p>
          <a:endParaRPr lang="en-US"/>
        </a:p>
      </dgm:t>
    </dgm:pt>
    <dgm:pt modelId="{B9B31340-4421-7B4C-8BA3-29A4B0F65CE9}" type="sibTrans" cxnId="{D7C46D20-618E-4541-A847-BEE08DEA0997}">
      <dgm:prSet/>
      <dgm:spPr/>
      <dgm:t>
        <a:bodyPr/>
        <a:lstStyle/>
        <a:p>
          <a:endParaRPr lang="en-US"/>
        </a:p>
      </dgm:t>
    </dgm:pt>
    <dgm:pt modelId="{4E40D542-7449-A645-9204-42DA22AD9711}">
      <dgm:prSet phldrT="[Text]"/>
      <dgm:spPr/>
      <dgm:t>
        <a:bodyPr/>
        <a:lstStyle/>
        <a:p>
          <a:r>
            <a:rPr lang="en-US" dirty="0"/>
            <a:t>Vitality of pharmacists’ role</a:t>
          </a:r>
        </a:p>
      </dgm:t>
    </dgm:pt>
    <dgm:pt modelId="{7D783179-3C1D-CC4F-82CD-8D8B26E99E02}" type="parTrans" cxnId="{8FC0849A-6B7E-1E44-A271-E9AFFF90B229}">
      <dgm:prSet/>
      <dgm:spPr/>
      <dgm:t>
        <a:bodyPr/>
        <a:lstStyle/>
        <a:p>
          <a:endParaRPr lang="en-US"/>
        </a:p>
      </dgm:t>
    </dgm:pt>
    <dgm:pt modelId="{5D12C67F-6018-6A40-993C-68CCE848A713}" type="sibTrans" cxnId="{8FC0849A-6B7E-1E44-A271-E9AFFF90B229}">
      <dgm:prSet/>
      <dgm:spPr/>
      <dgm:t>
        <a:bodyPr/>
        <a:lstStyle/>
        <a:p>
          <a:endParaRPr lang="en-US"/>
        </a:p>
      </dgm:t>
    </dgm:pt>
    <dgm:pt modelId="{89B271A2-2EC1-4C42-B304-37526EDBAF8E}" type="pres">
      <dgm:prSet presAssocID="{A07124BA-2190-314E-9557-D9B709AABE4D}" presName="diagram" presStyleCnt="0">
        <dgm:presLayoutVars>
          <dgm:dir/>
          <dgm:resizeHandles val="exact"/>
        </dgm:presLayoutVars>
      </dgm:prSet>
      <dgm:spPr/>
    </dgm:pt>
    <dgm:pt modelId="{AAFA3669-EFDF-5643-983F-8CF5FA6F758C}" type="pres">
      <dgm:prSet presAssocID="{9F9CE8DC-DFEE-524E-AB41-2F28DDFB2E45}" presName="node" presStyleLbl="node1" presStyleIdx="0" presStyleCnt="4">
        <dgm:presLayoutVars>
          <dgm:bulletEnabled val="1"/>
        </dgm:presLayoutVars>
      </dgm:prSet>
      <dgm:spPr/>
    </dgm:pt>
    <dgm:pt modelId="{2286D927-56FF-A84B-A342-08D0F4558673}" type="pres">
      <dgm:prSet presAssocID="{4B18F9A2-CB28-1246-90F3-543DA9ABC466}" presName="sibTrans" presStyleCnt="0"/>
      <dgm:spPr/>
    </dgm:pt>
    <dgm:pt modelId="{2A36EE38-F1C1-B34E-BC63-713E4DEC05D2}" type="pres">
      <dgm:prSet presAssocID="{A0FBB331-20AC-ED42-B7C6-41C35CC8C566}" presName="node" presStyleLbl="node1" presStyleIdx="1" presStyleCnt="4">
        <dgm:presLayoutVars>
          <dgm:bulletEnabled val="1"/>
        </dgm:presLayoutVars>
      </dgm:prSet>
      <dgm:spPr/>
    </dgm:pt>
    <dgm:pt modelId="{A544089A-A07A-6D48-83D8-9BB36462E17E}" type="pres">
      <dgm:prSet presAssocID="{B8B357F1-935E-5A49-8C50-9CE9B9A0CDD4}" presName="sibTrans" presStyleCnt="0"/>
      <dgm:spPr/>
    </dgm:pt>
    <dgm:pt modelId="{9A6CEC1F-44E6-314E-9EFD-A8FC4B7CE62C}" type="pres">
      <dgm:prSet presAssocID="{1D92CC7E-5885-8A45-A87C-84C11E846DB0}" presName="node" presStyleLbl="node1" presStyleIdx="2" presStyleCnt="4">
        <dgm:presLayoutVars>
          <dgm:bulletEnabled val="1"/>
        </dgm:presLayoutVars>
      </dgm:prSet>
      <dgm:spPr/>
    </dgm:pt>
    <dgm:pt modelId="{87E78165-C635-E249-85BE-96AAC13DAEE3}" type="pres">
      <dgm:prSet presAssocID="{B9B31340-4421-7B4C-8BA3-29A4B0F65CE9}" presName="sibTrans" presStyleCnt="0"/>
      <dgm:spPr/>
    </dgm:pt>
    <dgm:pt modelId="{AA9DE82C-3313-9B4F-A529-A8E122E22A30}" type="pres">
      <dgm:prSet presAssocID="{4E40D542-7449-A645-9204-42DA22AD9711}" presName="node" presStyleLbl="node1" presStyleIdx="3" presStyleCnt="4">
        <dgm:presLayoutVars>
          <dgm:bulletEnabled val="1"/>
        </dgm:presLayoutVars>
      </dgm:prSet>
      <dgm:spPr/>
    </dgm:pt>
  </dgm:ptLst>
  <dgm:cxnLst>
    <dgm:cxn modelId="{31A7DD16-D833-AC4A-B748-D1E27183109D}" type="presOf" srcId="{4E40D542-7449-A645-9204-42DA22AD9711}" destId="{AA9DE82C-3313-9B4F-A529-A8E122E22A30}" srcOrd="0" destOrd="0" presId="urn:microsoft.com/office/officeart/2005/8/layout/default"/>
    <dgm:cxn modelId="{D7C46D20-618E-4541-A847-BEE08DEA0997}" srcId="{A07124BA-2190-314E-9557-D9B709AABE4D}" destId="{1D92CC7E-5885-8A45-A87C-84C11E846DB0}" srcOrd="2" destOrd="0" parTransId="{0726D971-BBE8-404A-8148-2BDA4418BB0E}" sibTransId="{B9B31340-4421-7B4C-8BA3-29A4B0F65CE9}"/>
    <dgm:cxn modelId="{BF268A2E-5573-534A-B221-979ADDC6EFBC}" type="presOf" srcId="{1D92CC7E-5885-8A45-A87C-84C11E846DB0}" destId="{9A6CEC1F-44E6-314E-9EFD-A8FC4B7CE62C}" srcOrd="0" destOrd="0" presId="urn:microsoft.com/office/officeart/2005/8/layout/default"/>
    <dgm:cxn modelId="{11E69143-4D0A-5845-8867-C8F4B5B086A9}" type="presOf" srcId="{9F9CE8DC-DFEE-524E-AB41-2F28DDFB2E45}" destId="{AAFA3669-EFDF-5643-983F-8CF5FA6F758C}" srcOrd="0" destOrd="0" presId="urn:microsoft.com/office/officeart/2005/8/layout/default"/>
    <dgm:cxn modelId="{3C8D8C73-11F6-004F-81C9-987FDB83EF29}" type="presOf" srcId="{A0FBB331-20AC-ED42-B7C6-41C35CC8C566}" destId="{2A36EE38-F1C1-B34E-BC63-713E4DEC05D2}" srcOrd="0" destOrd="0" presId="urn:microsoft.com/office/officeart/2005/8/layout/default"/>
    <dgm:cxn modelId="{B99FB979-7F8D-D847-8E22-584928103E67}" srcId="{A07124BA-2190-314E-9557-D9B709AABE4D}" destId="{A0FBB331-20AC-ED42-B7C6-41C35CC8C566}" srcOrd="1" destOrd="0" parTransId="{3231F738-678D-CB4B-93CC-FBC2CA63C3EA}" sibTransId="{B8B357F1-935E-5A49-8C50-9CE9B9A0CDD4}"/>
    <dgm:cxn modelId="{C39F0C90-DACA-4B41-BBF9-7670E19D583D}" srcId="{A07124BA-2190-314E-9557-D9B709AABE4D}" destId="{9F9CE8DC-DFEE-524E-AB41-2F28DDFB2E45}" srcOrd="0" destOrd="0" parTransId="{5D128B88-0271-194A-BBC3-D57B26ED9481}" sibTransId="{4B18F9A2-CB28-1246-90F3-543DA9ABC466}"/>
    <dgm:cxn modelId="{8FC0849A-6B7E-1E44-A271-E9AFFF90B229}" srcId="{A07124BA-2190-314E-9557-D9B709AABE4D}" destId="{4E40D542-7449-A645-9204-42DA22AD9711}" srcOrd="3" destOrd="0" parTransId="{7D783179-3C1D-CC4F-82CD-8D8B26E99E02}" sibTransId="{5D12C67F-6018-6A40-993C-68CCE848A713}"/>
    <dgm:cxn modelId="{1A6D6CAF-CA2F-9A40-83E4-2F48540574FE}" type="presOf" srcId="{A07124BA-2190-314E-9557-D9B709AABE4D}" destId="{89B271A2-2EC1-4C42-B304-37526EDBAF8E}" srcOrd="0" destOrd="0" presId="urn:microsoft.com/office/officeart/2005/8/layout/default"/>
    <dgm:cxn modelId="{F2188FAB-F42A-AA46-84B5-D337F5D5C66D}" type="presParOf" srcId="{89B271A2-2EC1-4C42-B304-37526EDBAF8E}" destId="{AAFA3669-EFDF-5643-983F-8CF5FA6F758C}" srcOrd="0" destOrd="0" presId="urn:microsoft.com/office/officeart/2005/8/layout/default"/>
    <dgm:cxn modelId="{10780B29-E69F-1242-95C7-DF225F5A4FE1}" type="presParOf" srcId="{89B271A2-2EC1-4C42-B304-37526EDBAF8E}" destId="{2286D927-56FF-A84B-A342-08D0F4558673}" srcOrd="1" destOrd="0" presId="urn:microsoft.com/office/officeart/2005/8/layout/default"/>
    <dgm:cxn modelId="{73936D47-7AF5-884D-AD29-6FC160336549}" type="presParOf" srcId="{89B271A2-2EC1-4C42-B304-37526EDBAF8E}" destId="{2A36EE38-F1C1-B34E-BC63-713E4DEC05D2}" srcOrd="2" destOrd="0" presId="urn:microsoft.com/office/officeart/2005/8/layout/default"/>
    <dgm:cxn modelId="{23CF642E-DCB4-1342-BAC9-FACD84A6EC35}" type="presParOf" srcId="{89B271A2-2EC1-4C42-B304-37526EDBAF8E}" destId="{A544089A-A07A-6D48-83D8-9BB36462E17E}" srcOrd="3" destOrd="0" presId="urn:microsoft.com/office/officeart/2005/8/layout/default"/>
    <dgm:cxn modelId="{675E3FA0-3671-AA42-9509-B334178AC592}" type="presParOf" srcId="{89B271A2-2EC1-4C42-B304-37526EDBAF8E}" destId="{9A6CEC1F-44E6-314E-9EFD-A8FC4B7CE62C}" srcOrd="4" destOrd="0" presId="urn:microsoft.com/office/officeart/2005/8/layout/default"/>
    <dgm:cxn modelId="{986D17A3-B570-944A-A05D-69A90CBC1751}" type="presParOf" srcId="{89B271A2-2EC1-4C42-B304-37526EDBAF8E}" destId="{87E78165-C635-E249-85BE-96AAC13DAEE3}" srcOrd="5" destOrd="0" presId="urn:microsoft.com/office/officeart/2005/8/layout/default"/>
    <dgm:cxn modelId="{3E3F2404-F968-AC4D-9DDF-C5149DFDEFBD}" type="presParOf" srcId="{89B271A2-2EC1-4C42-B304-37526EDBAF8E}" destId="{AA9DE82C-3313-9B4F-A529-A8E122E22A3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564650-19F8-1249-8C48-204473946CAF}" type="doc">
      <dgm:prSet loTypeId="urn:microsoft.com/office/officeart/2005/8/layout/default" loCatId="" qsTypeId="urn:microsoft.com/office/officeart/2005/8/quickstyle/simple1" qsCatId="simple" csTypeId="urn:microsoft.com/office/officeart/2005/8/colors/accent2_2" csCatId="accent2" phldr="1"/>
      <dgm:spPr/>
      <dgm:t>
        <a:bodyPr/>
        <a:lstStyle/>
        <a:p>
          <a:endParaRPr lang="en-US"/>
        </a:p>
      </dgm:t>
    </dgm:pt>
    <dgm:pt modelId="{79268A86-17C4-2342-8D8B-D684ED56C8F4}">
      <dgm:prSet phldrT="[Text]"/>
      <dgm:spPr/>
      <dgm:t>
        <a:bodyPr/>
        <a:lstStyle/>
        <a:p>
          <a:r>
            <a:rPr lang="en-US" dirty="0"/>
            <a:t>Increase stocking</a:t>
          </a:r>
        </a:p>
      </dgm:t>
    </dgm:pt>
    <dgm:pt modelId="{1C72B0C0-E015-CB44-B2AD-EB2EA5604E4A}" type="parTrans" cxnId="{4D09F83E-04AC-9847-A192-93CD98197EE1}">
      <dgm:prSet/>
      <dgm:spPr/>
      <dgm:t>
        <a:bodyPr/>
        <a:lstStyle/>
        <a:p>
          <a:endParaRPr lang="en-US"/>
        </a:p>
      </dgm:t>
    </dgm:pt>
    <dgm:pt modelId="{BAC6243B-D3C2-DE4D-9604-878A2AF14DE0}" type="sibTrans" cxnId="{4D09F83E-04AC-9847-A192-93CD98197EE1}">
      <dgm:prSet/>
      <dgm:spPr/>
      <dgm:t>
        <a:bodyPr/>
        <a:lstStyle/>
        <a:p>
          <a:endParaRPr lang="en-US"/>
        </a:p>
      </dgm:t>
    </dgm:pt>
    <dgm:pt modelId="{FD9D454A-7DA1-884D-AB47-5CBDD192BAE6}">
      <dgm:prSet phldrT="[Text]"/>
      <dgm:spPr/>
      <dgm:t>
        <a:bodyPr/>
        <a:lstStyle/>
        <a:p>
          <a:r>
            <a:rPr lang="en-US" dirty="0"/>
            <a:t>Accept new patients</a:t>
          </a:r>
        </a:p>
      </dgm:t>
    </dgm:pt>
    <dgm:pt modelId="{C818BEA7-5695-C74C-9AD1-06875972D05F}" type="parTrans" cxnId="{73A4041B-802C-794B-93D9-70ED21A9E3B9}">
      <dgm:prSet/>
      <dgm:spPr/>
      <dgm:t>
        <a:bodyPr/>
        <a:lstStyle/>
        <a:p>
          <a:endParaRPr lang="en-US"/>
        </a:p>
      </dgm:t>
    </dgm:pt>
    <dgm:pt modelId="{31B23F09-5E69-0340-A55B-C785F735859B}" type="sibTrans" cxnId="{73A4041B-802C-794B-93D9-70ED21A9E3B9}">
      <dgm:prSet/>
      <dgm:spPr/>
      <dgm:t>
        <a:bodyPr/>
        <a:lstStyle/>
        <a:p>
          <a:endParaRPr lang="en-US"/>
        </a:p>
      </dgm:t>
    </dgm:pt>
    <dgm:pt modelId="{05E42B7E-A237-DC46-8BE8-395FF7B10F72}">
      <dgm:prSet phldrT="[Text]"/>
      <dgm:spPr/>
      <dgm:t>
        <a:bodyPr/>
        <a:lstStyle/>
        <a:p>
          <a:r>
            <a:rPr lang="en-US" dirty="0"/>
            <a:t>Dispense with urgency</a:t>
          </a:r>
        </a:p>
      </dgm:t>
    </dgm:pt>
    <dgm:pt modelId="{A23C94D0-84D0-2440-B98A-D659FDB453C7}" type="parTrans" cxnId="{39F22F44-B8CB-E846-B4AE-1E4A328FD52F}">
      <dgm:prSet/>
      <dgm:spPr/>
      <dgm:t>
        <a:bodyPr/>
        <a:lstStyle/>
        <a:p>
          <a:endParaRPr lang="en-US"/>
        </a:p>
      </dgm:t>
    </dgm:pt>
    <dgm:pt modelId="{CD763E0C-E692-3A49-9812-07EB390C7BD8}" type="sibTrans" cxnId="{39F22F44-B8CB-E846-B4AE-1E4A328FD52F}">
      <dgm:prSet/>
      <dgm:spPr/>
      <dgm:t>
        <a:bodyPr/>
        <a:lstStyle/>
        <a:p>
          <a:endParaRPr lang="en-US"/>
        </a:p>
      </dgm:t>
    </dgm:pt>
    <dgm:pt modelId="{9788C4EF-9E4F-384E-89FE-E5FEADCA4E8C}">
      <dgm:prSet phldrT="[Text]"/>
      <dgm:spPr/>
      <dgm:t>
        <a:bodyPr/>
        <a:lstStyle/>
        <a:p>
          <a:r>
            <a:rPr lang="en-US" dirty="0"/>
            <a:t>Work with prescribers</a:t>
          </a:r>
        </a:p>
      </dgm:t>
    </dgm:pt>
    <dgm:pt modelId="{72795417-77A7-0347-97CB-99A68CB6FF58}" type="parTrans" cxnId="{24566CE9-0864-5F44-8559-117D14B4D464}">
      <dgm:prSet/>
      <dgm:spPr/>
      <dgm:t>
        <a:bodyPr/>
        <a:lstStyle/>
        <a:p>
          <a:endParaRPr lang="en-US"/>
        </a:p>
      </dgm:t>
    </dgm:pt>
    <dgm:pt modelId="{0C3A23AE-2B5C-F84C-B4D7-DC29EB8C3609}" type="sibTrans" cxnId="{24566CE9-0864-5F44-8559-117D14B4D464}">
      <dgm:prSet/>
      <dgm:spPr/>
      <dgm:t>
        <a:bodyPr/>
        <a:lstStyle/>
        <a:p>
          <a:endParaRPr lang="en-US"/>
        </a:p>
      </dgm:t>
    </dgm:pt>
    <dgm:pt modelId="{AAF53407-9F03-4246-9F1C-8FAD1045E64A}" type="pres">
      <dgm:prSet presAssocID="{0E564650-19F8-1249-8C48-204473946CAF}" presName="diagram" presStyleCnt="0">
        <dgm:presLayoutVars>
          <dgm:dir/>
          <dgm:resizeHandles val="exact"/>
        </dgm:presLayoutVars>
      </dgm:prSet>
      <dgm:spPr/>
    </dgm:pt>
    <dgm:pt modelId="{A50375E5-72D1-E84B-A09F-93AAEA5C3DD6}" type="pres">
      <dgm:prSet presAssocID="{79268A86-17C4-2342-8D8B-D684ED56C8F4}" presName="node" presStyleLbl="node1" presStyleIdx="0" presStyleCnt="4">
        <dgm:presLayoutVars>
          <dgm:bulletEnabled val="1"/>
        </dgm:presLayoutVars>
      </dgm:prSet>
      <dgm:spPr/>
    </dgm:pt>
    <dgm:pt modelId="{CEC2A37F-7DF1-2E41-A55F-990E7EE5AADB}" type="pres">
      <dgm:prSet presAssocID="{BAC6243B-D3C2-DE4D-9604-878A2AF14DE0}" presName="sibTrans" presStyleCnt="0"/>
      <dgm:spPr/>
    </dgm:pt>
    <dgm:pt modelId="{C26B7937-B18F-8E48-93C2-4CC2952161B8}" type="pres">
      <dgm:prSet presAssocID="{FD9D454A-7DA1-884D-AB47-5CBDD192BAE6}" presName="node" presStyleLbl="node1" presStyleIdx="1" presStyleCnt="4">
        <dgm:presLayoutVars>
          <dgm:bulletEnabled val="1"/>
        </dgm:presLayoutVars>
      </dgm:prSet>
      <dgm:spPr/>
    </dgm:pt>
    <dgm:pt modelId="{669001C2-BF23-6A46-A123-62F1E82C5EF1}" type="pres">
      <dgm:prSet presAssocID="{31B23F09-5E69-0340-A55B-C785F735859B}" presName="sibTrans" presStyleCnt="0"/>
      <dgm:spPr/>
    </dgm:pt>
    <dgm:pt modelId="{5233E1DA-64AC-E94D-8155-08ECB072BE24}" type="pres">
      <dgm:prSet presAssocID="{05E42B7E-A237-DC46-8BE8-395FF7B10F72}" presName="node" presStyleLbl="node1" presStyleIdx="2" presStyleCnt="4">
        <dgm:presLayoutVars>
          <dgm:bulletEnabled val="1"/>
        </dgm:presLayoutVars>
      </dgm:prSet>
      <dgm:spPr/>
    </dgm:pt>
    <dgm:pt modelId="{ACE995D5-5C37-8545-8E5A-A8DB87B602B2}" type="pres">
      <dgm:prSet presAssocID="{CD763E0C-E692-3A49-9812-07EB390C7BD8}" presName="sibTrans" presStyleCnt="0"/>
      <dgm:spPr/>
    </dgm:pt>
    <dgm:pt modelId="{3E674506-703B-7748-8B0A-14E8DAA4F425}" type="pres">
      <dgm:prSet presAssocID="{9788C4EF-9E4F-384E-89FE-E5FEADCA4E8C}" presName="node" presStyleLbl="node1" presStyleIdx="3" presStyleCnt="4">
        <dgm:presLayoutVars>
          <dgm:bulletEnabled val="1"/>
        </dgm:presLayoutVars>
      </dgm:prSet>
      <dgm:spPr/>
    </dgm:pt>
  </dgm:ptLst>
  <dgm:cxnLst>
    <dgm:cxn modelId="{73A4041B-802C-794B-93D9-70ED21A9E3B9}" srcId="{0E564650-19F8-1249-8C48-204473946CAF}" destId="{FD9D454A-7DA1-884D-AB47-5CBDD192BAE6}" srcOrd="1" destOrd="0" parTransId="{C818BEA7-5695-C74C-9AD1-06875972D05F}" sibTransId="{31B23F09-5E69-0340-A55B-C785F735859B}"/>
    <dgm:cxn modelId="{1F619A2A-2D32-DE4C-982A-40F33D9DE074}" type="presOf" srcId="{9788C4EF-9E4F-384E-89FE-E5FEADCA4E8C}" destId="{3E674506-703B-7748-8B0A-14E8DAA4F425}" srcOrd="0" destOrd="0" presId="urn:microsoft.com/office/officeart/2005/8/layout/default"/>
    <dgm:cxn modelId="{DFBD7731-4D1E-1C48-A130-0A8FB49657C2}" type="presOf" srcId="{0E564650-19F8-1249-8C48-204473946CAF}" destId="{AAF53407-9F03-4246-9F1C-8FAD1045E64A}" srcOrd="0" destOrd="0" presId="urn:microsoft.com/office/officeart/2005/8/layout/default"/>
    <dgm:cxn modelId="{4D09F83E-04AC-9847-A192-93CD98197EE1}" srcId="{0E564650-19F8-1249-8C48-204473946CAF}" destId="{79268A86-17C4-2342-8D8B-D684ED56C8F4}" srcOrd="0" destOrd="0" parTransId="{1C72B0C0-E015-CB44-B2AD-EB2EA5604E4A}" sibTransId="{BAC6243B-D3C2-DE4D-9604-878A2AF14DE0}"/>
    <dgm:cxn modelId="{39F22F44-B8CB-E846-B4AE-1E4A328FD52F}" srcId="{0E564650-19F8-1249-8C48-204473946CAF}" destId="{05E42B7E-A237-DC46-8BE8-395FF7B10F72}" srcOrd="2" destOrd="0" parTransId="{A23C94D0-84D0-2440-B98A-D659FDB453C7}" sibTransId="{CD763E0C-E692-3A49-9812-07EB390C7BD8}"/>
    <dgm:cxn modelId="{CFE63667-2D23-474F-8AC1-13C9556BECC4}" type="presOf" srcId="{05E42B7E-A237-DC46-8BE8-395FF7B10F72}" destId="{5233E1DA-64AC-E94D-8155-08ECB072BE24}" srcOrd="0" destOrd="0" presId="urn:microsoft.com/office/officeart/2005/8/layout/default"/>
    <dgm:cxn modelId="{FBC69B83-CBEC-A744-B007-77FA56E5BD6E}" type="presOf" srcId="{FD9D454A-7DA1-884D-AB47-5CBDD192BAE6}" destId="{C26B7937-B18F-8E48-93C2-4CC2952161B8}" srcOrd="0" destOrd="0" presId="urn:microsoft.com/office/officeart/2005/8/layout/default"/>
    <dgm:cxn modelId="{24566CE9-0864-5F44-8559-117D14B4D464}" srcId="{0E564650-19F8-1249-8C48-204473946CAF}" destId="{9788C4EF-9E4F-384E-89FE-E5FEADCA4E8C}" srcOrd="3" destOrd="0" parTransId="{72795417-77A7-0347-97CB-99A68CB6FF58}" sibTransId="{0C3A23AE-2B5C-F84C-B4D7-DC29EB8C3609}"/>
    <dgm:cxn modelId="{3988A8F6-8D9A-B94F-96EF-1E73F122203F}" type="presOf" srcId="{79268A86-17C4-2342-8D8B-D684ED56C8F4}" destId="{A50375E5-72D1-E84B-A09F-93AAEA5C3DD6}" srcOrd="0" destOrd="0" presId="urn:microsoft.com/office/officeart/2005/8/layout/default"/>
    <dgm:cxn modelId="{203004B9-C3D0-1A48-AB58-7DA47BBFA6BA}" type="presParOf" srcId="{AAF53407-9F03-4246-9F1C-8FAD1045E64A}" destId="{A50375E5-72D1-E84B-A09F-93AAEA5C3DD6}" srcOrd="0" destOrd="0" presId="urn:microsoft.com/office/officeart/2005/8/layout/default"/>
    <dgm:cxn modelId="{26F931BB-39C2-8B47-8A2A-FDA963EC3E31}" type="presParOf" srcId="{AAF53407-9F03-4246-9F1C-8FAD1045E64A}" destId="{CEC2A37F-7DF1-2E41-A55F-990E7EE5AADB}" srcOrd="1" destOrd="0" presId="urn:microsoft.com/office/officeart/2005/8/layout/default"/>
    <dgm:cxn modelId="{E5C60403-8E51-D948-B355-EDB06214202E}" type="presParOf" srcId="{AAF53407-9F03-4246-9F1C-8FAD1045E64A}" destId="{C26B7937-B18F-8E48-93C2-4CC2952161B8}" srcOrd="2" destOrd="0" presId="urn:microsoft.com/office/officeart/2005/8/layout/default"/>
    <dgm:cxn modelId="{5981514C-888F-F041-B0A7-0507A9EA7425}" type="presParOf" srcId="{AAF53407-9F03-4246-9F1C-8FAD1045E64A}" destId="{669001C2-BF23-6A46-A123-62F1E82C5EF1}" srcOrd="3" destOrd="0" presId="urn:microsoft.com/office/officeart/2005/8/layout/default"/>
    <dgm:cxn modelId="{0FD16A44-B9A3-1A4C-B427-AF686A8F01B8}" type="presParOf" srcId="{AAF53407-9F03-4246-9F1C-8FAD1045E64A}" destId="{5233E1DA-64AC-E94D-8155-08ECB072BE24}" srcOrd="4" destOrd="0" presId="urn:microsoft.com/office/officeart/2005/8/layout/default"/>
    <dgm:cxn modelId="{36D6F469-A270-D449-AE74-F3A655F851C9}" type="presParOf" srcId="{AAF53407-9F03-4246-9F1C-8FAD1045E64A}" destId="{ACE995D5-5C37-8545-8E5A-A8DB87B602B2}" srcOrd="5" destOrd="0" presId="urn:microsoft.com/office/officeart/2005/8/layout/default"/>
    <dgm:cxn modelId="{0083E0C4-B857-724F-A4CD-5F2827B036B2}" type="presParOf" srcId="{AAF53407-9F03-4246-9F1C-8FAD1045E64A}" destId="{3E674506-703B-7748-8B0A-14E8DAA4F42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9E7751-2486-A34F-802D-1893A304F23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F476BB6-B1C0-0C4A-A711-5D65EAED8B0E}">
      <dgm:prSet/>
      <dgm:spPr/>
      <dgm:t>
        <a:bodyPr/>
        <a:lstStyle/>
        <a:p>
          <a:r>
            <a:rPr lang="en-US" dirty="0"/>
            <a:t>Explore challenging experiences with </a:t>
          </a:r>
          <a:r>
            <a:rPr lang="en-US" dirty="0" err="1"/>
            <a:t>pharmacises</a:t>
          </a:r>
          <a:r>
            <a:rPr lang="en-US" dirty="0"/>
            <a:t> related to buprenorphine (BUP) dispensing</a:t>
          </a:r>
        </a:p>
      </dgm:t>
    </dgm:pt>
    <dgm:pt modelId="{F8A36B21-F4F4-D440-9A69-62480E059CCB}" type="parTrans" cxnId="{6408977B-924B-5D4E-B6ED-1001260C9459}">
      <dgm:prSet/>
      <dgm:spPr/>
      <dgm:t>
        <a:bodyPr/>
        <a:lstStyle/>
        <a:p>
          <a:endParaRPr lang="en-US"/>
        </a:p>
      </dgm:t>
    </dgm:pt>
    <dgm:pt modelId="{0AE101E8-DC02-9842-8453-93A8599D2097}" type="sibTrans" cxnId="{6408977B-924B-5D4E-B6ED-1001260C9459}">
      <dgm:prSet/>
      <dgm:spPr/>
      <dgm:t>
        <a:bodyPr/>
        <a:lstStyle/>
        <a:p>
          <a:endParaRPr lang="en-US"/>
        </a:p>
      </dgm:t>
    </dgm:pt>
    <dgm:pt modelId="{8A531C81-A620-4E43-9B04-A235FEF36989}">
      <dgm:prSet custT="1"/>
      <dgm:spPr/>
      <dgm:t>
        <a:bodyPr/>
        <a:lstStyle/>
        <a:p>
          <a:r>
            <a:rPr lang="en-US" sz="3200" dirty="0"/>
            <a:t>Describe</a:t>
          </a:r>
        </a:p>
      </dgm:t>
    </dgm:pt>
    <dgm:pt modelId="{2DDB10BE-03E1-B449-9850-924594E1DF2F}" type="parTrans" cxnId="{612C92BB-3456-4147-A22E-3A71D9ACBB49}">
      <dgm:prSet/>
      <dgm:spPr/>
      <dgm:t>
        <a:bodyPr/>
        <a:lstStyle/>
        <a:p>
          <a:endParaRPr lang="en-US"/>
        </a:p>
      </dgm:t>
    </dgm:pt>
    <dgm:pt modelId="{7D66C4A1-4FE9-D94A-9EAC-0EB8CA449219}" type="sibTrans" cxnId="{612C92BB-3456-4147-A22E-3A71D9ACBB49}">
      <dgm:prSet/>
      <dgm:spPr/>
      <dgm:t>
        <a:bodyPr/>
        <a:lstStyle/>
        <a:p>
          <a:endParaRPr lang="en-US"/>
        </a:p>
      </dgm:t>
    </dgm:pt>
    <dgm:pt modelId="{5B232AC5-C9E5-8147-AE1B-F956CE613E86}">
      <dgm:prSet custT="1"/>
      <dgm:spPr/>
      <dgm:t>
        <a:bodyPr/>
        <a:lstStyle/>
        <a:p>
          <a:r>
            <a:rPr lang="en-US" sz="3200" dirty="0"/>
            <a:t>Learn</a:t>
          </a:r>
        </a:p>
      </dgm:t>
    </dgm:pt>
    <dgm:pt modelId="{AE0995D1-CC32-2A42-A321-49F84D9A2DE6}" type="parTrans" cxnId="{9D7599AE-B587-ED43-BB71-1AC500555E7A}">
      <dgm:prSet/>
      <dgm:spPr/>
      <dgm:t>
        <a:bodyPr/>
        <a:lstStyle/>
        <a:p>
          <a:endParaRPr lang="en-US"/>
        </a:p>
      </dgm:t>
    </dgm:pt>
    <dgm:pt modelId="{74F52E3C-72D3-A941-8973-4C39AF630EAB}" type="sibTrans" cxnId="{9D7599AE-B587-ED43-BB71-1AC500555E7A}">
      <dgm:prSet/>
      <dgm:spPr/>
      <dgm:t>
        <a:bodyPr/>
        <a:lstStyle/>
        <a:p>
          <a:endParaRPr lang="en-US"/>
        </a:p>
      </dgm:t>
    </dgm:pt>
    <dgm:pt modelId="{74D33FAA-50A6-6643-B007-978D6DD4EA66}">
      <dgm:prSet custT="1"/>
      <dgm:spPr/>
      <dgm:t>
        <a:bodyPr/>
        <a:lstStyle/>
        <a:p>
          <a:r>
            <a:rPr lang="en-US" sz="3200" dirty="0"/>
            <a:t>Practice</a:t>
          </a:r>
        </a:p>
      </dgm:t>
    </dgm:pt>
    <dgm:pt modelId="{F217B8C0-2753-424A-8E90-BF926C75ABCC}" type="parTrans" cxnId="{CEA9BF22-87D2-DC4B-8919-0D1CCC76B8E0}">
      <dgm:prSet/>
      <dgm:spPr/>
      <dgm:t>
        <a:bodyPr/>
        <a:lstStyle/>
        <a:p>
          <a:endParaRPr lang="en-US"/>
        </a:p>
      </dgm:t>
    </dgm:pt>
    <dgm:pt modelId="{5FDA4FA8-A399-5D42-BBB6-A4D5A4B158AD}" type="sibTrans" cxnId="{CEA9BF22-87D2-DC4B-8919-0D1CCC76B8E0}">
      <dgm:prSet/>
      <dgm:spPr/>
      <dgm:t>
        <a:bodyPr/>
        <a:lstStyle/>
        <a:p>
          <a:endParaRPr lang="en-US"/>
        </a:p>
      </dgm:t>
    </dgm:pt>
    <dgm:pt modelId="{96B5AC10-5465-334D-A50D-3C002A81DE9F}">
      <dgm:prSet custT="1"/>
      <dgm:spPr/>
      <dgm:t>
        <a:bodyPr/>
        <a:lstStyle/>
        <a:p>
          <a:r>
            <a:rPr lang="en-US" sz="3200" dirty="0"/>
            <a:t>Explore</a:t>
          </a:r>
        </a:p>
      </dgm:t>
    </dgm:pt>
    <dgm:pt modelId="{0F230700-70CB-6649-8339-9588A386C6DD}" type="parTrans" cxnId="{7102134D-5861-4C44-9DC0-743AA7D251B2}">
      <dgm:prSet/>
      <dgm:spPr/>
      <dgm:t>
        <a:bodyPr/>
        <a:lstStyle/>
        <a:p>
          <a:endParaRPr lang="en-US"/>
        </a:p>
      </dgm:t>
    </dgm:pt>
    <dgm:pt modelId="{C7006571-7CC1-3C42-A825-5E7432B440D3}" type="sibTrans" cxnId="{7102134D-5861-4C44-9DC0-743AA7D251B2}">
      <dgm:prSet/>
      <dgm:spPr/>
      <dgm:t>
        <a:bodyPr/>
        <a:lstStyle/>
        <a:p>
          <a:endParaRPr lang="en-US"/>
        </a:p>
      </dgm:t>
    </dgm:pt>
    <dgm:pt modelId="{1AEE5A5E-7230-2243-8B46-D66672368038}">
      <dgm:prSet/>
      <dgm:spPr/>
      <dgm:t>
        <a:bodyPr/>
        <a:lstStyle/>
        <a:p>
          <a:r>
            <a:rPr lang="en-US" dirty="0"/>
            <a:t>Describe research findings related to pharmacy barriers to BUP access</a:t>
          </a:r>
        </a:p>
      </dgm:t>
    </dgm:pt>
    <dgm:pt modelId="{B0833E52-0055-8E4C-89A7-DBFC7AAF119F}" type="parTrans" cxnId="{48B6DEF9-C962-4C45-B3E5-9F5F0E8B3565}">
      <dgm:prSet/>
      <dgm:spPr/>
      <dgm:t>
        <a:bodyPr/>
        <a:lstStyle/>
        <a:p>
          <a:endParaRPr lang="en-US"/>
        </a:p>
      </dgm:t>
    </dgm:pt>
    <dgm:pt modelId="{9938FFEB-32D2-E142-B908-98A9CAD22E91}" type="sibTrans" cxnId="{48B6DEF9-C962-4C45-B3E5-9F5F0E8B3565}">
      <dgm:prSet/>
      <dgm:spPr/>
      <dgm:t>
        <a:bodyPr/>
        <a:lstStyle/>
        <a:p>
          <a:endParaRPr lang="en-US"/>
        </a:p>
      </dgm:t>
    </dgm:pt>
    <dgm:pt modelId="{C4167D5F-AF60-EC43-876E-00ED53C16152}">
      <dgm:prSet/>
      <dgm:spPr/>
      <dgm:t>
        <a:bodyPr/>
        <a:lstStyle/>
        <a:p>
          <a:r>
            <a:rPr lang="en-US" dirty="0"/>
            <a:t>Learn how to address common pharmacy barriers</a:t>
          </a:r>
        </a:p>
      </dgm:t>
    </dgm:pt>
    <dgm:pt modelId="{3DECE298-A1C0-9641-9EBE-DF2FF47FC069}" type="parTrans" cxnId="{5E3FFF2F-B04A-C645-B94C-7EF8438A85B7}">
      <dgm:prSet/>
      <dgm:spPr/>
      <dgm:t>
        <a:bodyPr/>
        <a:lstStyle/>
        <a:p>
          <a:endParaRPr lang="en-US"/>
        </a:p>
      </dgm:t>
    </dgm:pt>
    <dgm:pt modelId="{31D2D9C0-4500-994A-925B-9CD09A3A48BE}" type="sibTrans" cxnId="{5E3FFF2F-B04A-C645-B94C-7EF8438A85B7}">
      <dgm:prSet/>
      <dgm:spPr/>
      <dgm:t>
        <a:bodyPr/>
        <a:lstStyle/>
        <a:p>
          <a:endParaRPr lang="en-US"/>
        </a:p>
      </dgm:t>
    </dgm:pt>
    <dgm:pt modelId="{7FD54A05-21D4-8C4C-ABFC-3DB311554E3C}">
      <dgm:prSet/>
      <dgm:spPr/>
      <dgm:t>
        <a:bodyPr/>
        <a:lstStyle/>
        <a:p>
          <a:r>
            <a:rPr lang="en-US" dirty="0"/>
            <a:t>Practice effective proactive and reactive communication with pharmacy staff related to BUP</a:t>
          </a:r>
        </a:p>
      </dgm:t>
    </dgm:pt>
    <dgm:pt modelId="{D0D98740-4D92-E248-B553-A1CF8C37DF30}" type="parTrans" cxnId="{32C37C7F-9B3E-D041-9B4E-14549086CDA3}">
      <dgm:prSet/>
      <dgm:spPr/>
      <dgm:t>
        <a:bodyPr/>
        <a:lstStyle/>
        <a:p>
          <a:endParaRPr lang="en-US"/>
        </a:p>
      </dgm:t>
    </dgm:pt>
    <dgm:pt modelId="{82E4142F-F5C2-484E-A14A-7664726246F7}" type="sibTrans" cxnId="{32C37C7F-9B3E-D041-9B4E-14549086CDA3}">
      <dgm:prSet/>
      <dgm:spPr/>
      <dgm:t>
        <a:bodyPr/>
        <a:lstStyle/>
        <a:p>
          <a:endParaRPr lang="en-US"/>
        </a:p>
      </dgm:t>
    </dgm:pt>
    <dgm:pt modelId="{7EA09B34-01AB-6445-8FF3-8A2D7EA6B7F4}" type="pres">
      <dgm:prSet presAssocID="{439E7751-2486-A34F-802D-1893A304F236}" presName="Name0" presStyleCnt="0">
        <dgm:presLayoutVars>
          <dgm:dir/>
          <dgm:animLvl val="lvl"/>
          <dgm:resizeHandles val="exact"/>
        </dgm:presLayoutVars>
      </dgm:prSet>
      <dgm:spPr/>
    </dgm:pt>
    <dgm:pt modelId="{39ED8E42-A33D-CB44-B22E-6F591F74433A}" type="pres">
      <dgm:prSet presAssocID="{96B5AC10-5465-334D-A50D-3C002A81DE9F}" presName="linNode" presStyleCnt="0"/>
      <dgm:spPr/>
    </dgm:pt>
    <dgm:pt modelId="{F85A0B43-22DD-4544-9D4C-17D19F3BC38C}" type="pres">
      <dgm:prSet presAssocID="{96B5AC10-5465-334D-A50D-3C002A81DE9F}" presName="parentText" presStyleLbl="node1" presStyleIdx="0" presStyleCnt="4" custScaleX="57381">
        <dgm:presLayoutVars>
          <dgm:chMax val="1"/>
          <dgm:bulletEnabled val="1"/>
        </dgm:presLayoutVars>
      </dgm:prSet>
      <dgm:spPr/>
    </dgm:pt>
    <dgm:pt modelId="{0F7AEB4B-90D4-A344-874D-76E32AAF3E9B}" type="pres">
      <dgm:prSet presAssocID="{96B5AC10-5465-334D-A50D-3C002A81DE9F}" presName="descendantText" presStyleLbl="alignAccFollowNode1" presStyleIdx="0" presStyleCnt="4">
        <dgm:presLayoutVars>
          <dgm:bulletEnabled val="1"/>
        </dgm:presLayoutVars>
      </dgm:prSet>
      <dgm:spPr/>
    </dgm:pt>
    <dgm:pt modelId="{998E8811-2DFD-C047-8B3C-F14F8B2496F0}" type="pres">
      <dgm:prSet presAssocID="{C7006571-7CC1-3C42-A825-5E7432B440D3}" presName="sp" presStyleCnt="0"/>
      <dgm:spPr/>
    </dgm:pt>
    <dgm:pt modelId="{19123415-9837-E94D-A763-4DDCCF2654FF}" type="pres">
      <dgm:prSet presAssocID="{8A531C81-A620-4E43-9B04-A235FEF36989}" presName="linNode" presStyleCnt="0"/>
      <dgm:spPr/>
    </dgm:pt>
    <dgm:pt modelId="{E7CA461C-46F5-8949-92B3-531ECE8CD1F0}" type="pres">
      <dgm:prSet presAssocID="{8A531C81-A620-4E43-9B04-A235FEF36989}" presName="parentText" presStyleLbl="node1" presStyleIdx="1" presStyleCnt="4" custScaleX="57381">
        <dgm:presLayoutVars>
          <dgm:chMax val="1"/>
          <dgm:bulletEnabled val="1"/>
        </dgm:presLayoutVars>
      </dgm:prSet>
      <dgm:spPr/>
    </dgm:pt>
    <dgm:pt modelId="{B574AC72-E444-EF43-93EF-4936B5375BA8}" type="pres">
      <dgm:prSet presAssocID="{8A531C81-A620-4E43-9B04-A235FEF36989}" presName="descendantText" presStyleLbl="alignAccFollowNode1" presStyleIdx="1" presStyleCnt="4">
        <dgm:presLayoutVars>
          <dgm:bulletEnabled val="1"/>
        </dgm:presLayoutVars>
      </dgm:prSet>
      <dgm:spPr/>
    </dgm:pt>
    <dgm:pt modelId="{D201C76B-CAF1-E740-9C0A-CCA1FD8C371B}" type="pres">
      <dgm:prSet presAssocID="{7D66C4A1-4FE9-D94A-9EAC-0EB8CA449219}" presName="sp" presStyleCnt="0"/>
      <dgm:spPr/>
    </dgm:pt>
    <dgm:pt modelId="{E4514C77-B242-974A-817D-BA5A1F33D158}" type="pres">
      <dgm:prSet presAssocID="{5B232AC5-C9E5-8147-AE1B-F956CE613E86}" presName="linNode" presStyleCnt="0"/>
      <dgm:spPr/>
    </dgm:pt>
    <dgm:pt modelId="{FB50ABFF-9FA9-D64A-B02A-332839D1DD11}" type="pres">
      <dgm:prSet presAssocID="{5B232AC5-C9E5-8147-AE1B-F956CE613E86}" presName="parentText" presStyleLbl="node1" presStyleIdx="2" presStyleCnt="4" custScaleX="57381">
        <dgm:presLayoutVars>
          <dgm:chMax val="1"/>
          <dgm:bulletEnabled val="1"/>
        </dgm:presLayoutVars>
      </dgm:prSet>
      <dgm:spPr/>
    </dgm:pt>
    <dgm:pt modelId="{7369DEA4-052B-3C42-8F3A-041FA65D870A}" type="pres">
      <dgm:prSet presAssocID="{5B232AC5-C9E5-8147-AE1B-F956CE613E86}" presName="descendantText" presStyleLbl="alignAccFollowNode1" presStyleIdx="2" presStyleCnt="4">
        <dgm:presLayoutVars>
          <dgm:bulletEnabled val="1"/>
        </dgm:presLayoutVars>
      </dgm:prSet>
      <dgm:spPr/>
    </dgm:pt>
    <dgm:pt modelId="{B5D88276-AD51-0A4B-BECA-03B3E590B751}" type="pres">
      <dgm:prSet presAssocID="{74F52E3C-72D3-A941-8973-4C39AF630EAB}" presName="sp" presStyleCnt="0"/>
      <dgm:spPr/>
    </dgm:pt>
    <dgm:pt modelId="{308E94BA-A2C8-1A42-A242-F636F2FD4837}" type="pres">
      <dgm:prSet presAssocID="{74D33FAA-50A6-6643-B007-978D6DD4EA66}" presName="linNode" presStyleCnt="0"/>
      <dgm:spPr/>
    </dgm:pt>
    <dgm:pt modelId="{93495882-AC30-AF40-9058-7578B497CC80}" type="pres">
      <dgm:prSet presAssocID="{74D33FAA-50A6-6643-B007-978D6DD4EA66}" presName="parentText" presStyleLbl="node1" presStyleIdx="3" presStyleCnt="4" custScaleX="57381">
        <dgm:presLayoutVars>
          <dgm:chMax val="1"/>
          <dgm:bulletEnabled val="1"/>
        </dgm:presLayoutVars>
      </dgm:prSet>
      <dgm:spPr/>
    </dgm:pt>
    <dgm:pt modelId="{634C7F9B-C62E-4144-99FC-93DB47DA638E}" type="pres">
      <dgm:prSet presAssocID="{74D33FAA-50A6-6643-B007-978D6DD4EA66}" presName="descendantText" presStyleLbl="alignAccFollowNode1" presStyleIdx="3" presStyleCnt="4">
        <dgm:presLayoutVars>
          <dgm:bulletEnabled val="1"/>
        </dgm:presLayoutVars>
      </dgm:prSet>
      <dgm:spPr/>
    </dgm:pt>
  </dgm:ptLst>
  <dgm:cxnLst>
    <dgm:cxn modelId="{CEA9BF22-87D2-DC4B-8919-0D1CCC76B8E0}" srcId="{439E7751-2486-A34F-802D-1893A304F236}" destId="{74D33FAA-50A6-6643-B007-978D6DD4EA66}" srcOrd="3" destOrd="0" parTransId="{F217B8C0-2753-424A-8E90-BF926C75ABCC}" sibTransId="{5FDA4FA8-A399-5D42-BBB6-A4D5A4B158AD}"/>
    <dgm:cxn modelId="{0D611427-A698-8E43-9988-739FC356A758}" type="presOf" srcId="{96B5AC10-5465-334D-A50D-3C002A81DE9F}" destId="{F85A0B43-22DD-4544-9D4C-17D19F3BC38C}" srcOrd="0" destOrd="0" presId="urn:microsoft.com/office/officeart/2005/8/layout/vList5"/>
    <dgm:cxn modelId="{5E3FFF2F-B04A-C645-B94C-7EF8438A85B7}" srcId="{5B232AC5-C9E5-8147-AE1B-F956CE613E86}" destId="{C4167D5F-AF60-EC43-876E-00ED53C16152}" srcOrd="0" destOrd="0" parTransId="{3DECE298-A1C0-9641-9EBE-DF2FF47FC069}" sibTransId="{31D2D9C0-4500-994A-925B-9CD09A3A48BE}"/>
    <dgm:cxn modelId="{61ADF535-CEB7-7E41-B373-B0B882FA2615}" type="presOf" srcId="{7FD54A05-21D4-8C4C-ABFC-3DB311554E3C}" destId="{634C7F9B-C62E-4144-99FC-93DB47DA638E}" srcOrd="0" destOrd="0" presId="urn:microsoft.com/office/officeart/2005/8/layout/vList5"/>
    <dgm:cxn modelId="{BDAA9B39-E192-0F4D-BF10-4A587779B03B}" type="presOf" srcId="{5F476BB6-B1C0-0C4A-A711-5D65EAED8B0E}" destId="{0F7AEB4B-90D4-A344-874D-76E32AAF3E9B}" srcOrd="0" destOrd="0" presId="urn:microsoft.com/office/officeart/2005/8/layout/vList5"/>
    <dgm:cxn modelId="{7102134D-5861-4C44-9DC0-743AA7D251B2}" srcId="{439E7751-2486-A34F-802D-1893A304F236}" destId="{96B5AC10-5465-334D-A50D-3C002A81DE9F}" srcOrd="0" destOrd="0" parTransId="{0F230700-70CB-6649-8339-9588A386C6DD}" sibTransId="{C7006571-7CC1-3C42-A825-5E7432B440D3}"/>
    <dgm:cxn modelId="{CA13206E-3BDE-9C43-900B-3B43FD3EEDF8}" type="presOf" srcId="{74D33FAA-50A6-6643-B007-978D6DD4EA66}" destId="{93495882-AC30-AF40-9058-7578B497CC80}" srcOrd="0" destOrd="0" presId="urn:microsoft.com/office/officeart/2005/8/layout/vList5"/>
    <dgm:cxn modelId="{6408977B-924B-5D4E-B6ED-1001260C9459}" srcId="{96B5AC10-5465-334D-A50D-3C002A81DE9F}" destId="{5F476BB6-B1C0-0C4A-A711-5D65EAED8B0E}" srcOrd="0" destOrd="0" parTransId="{F8A36B21-F4F4-D440-9A69-62480E059CCB}" sibTransId="{0AE101E8-DC02-9842-8453-93A8599D2097}"/>
    <dgm:cxn modelId="{32C37C7F-9B3E-D041-9B4E-14549086CDA3}" srcId="{74D33FAA-50A6-6643-B007-978D6DD4EA66}" destId="{7FD54A05-21D4-8C4C-ABFC-3DB311554E3C}" srcOrd="0" destOrd="0" parTransId="{D0D98740-4D92-E248-B553-A1CF8C37DF30}" sibTransId="{82E4142F-F5C2-484E-A14A-7664726246F7}"/>
    <dgm:cxn modelId="{B8990381-F231-CB47-B7E6-8210436F1714}" type="presOf" srcId="{1AEE5A5E-7230-2243-8B46-D66672368038}" destId="{B574AC72-E444-EF43-93EF-4936B5375BA8}" srcOrd="0" destOrd="0" presId="urn:microsoft.com/office/officeart/2005/8/layout/vList5"/>
    <dgm:cxn modelId="{9A4B3491-7A32-1E4F-B36D-117B77B44767}" type="presOf" srcId="{C4167D5F-AF60-EC43-876E-00ED53C16152}" destId="{7369DEA4-052B-3C42-8F3A-041FA65D870A}" srcOrd="0" destOrd="0" presId="urn:microsoft.com/office/officeart/2005/8/layout/vList5"/>
    <dgm:cxn modelId="{98A46F9A-5103-6546-A3DC-27F24656BCC6}" type="presOf" srcId="{439E7751-2486-A34F-802D-1893A304F236}" destId="{7EA09B34-01AB-6445-8FF3-8A2D7EA6B7F4}" srcOrd="0" destOrd="0" presId="urn:microsoft.com/office/officeart/2005/8/layout/vList5"/>
    <dgm:cxn modelId="{9D7599AE-B587-ED43-BB71-1AC500555E7A}" srcId="{439E7751-2486-A34F-802D-1893A304F236}" destId="{5B232AC5-C9E5-8147-AE1B-F956CE613E86}" srcOrd="2" destOrd="0" parTransId="{AE0995D1-CC32-2A42-A321-49F84D9A2DE6}" sibTransId="{74F52E3C-72D3-A941-8973-4C39AF630EAB}"/>
    <dgm:cxn modelId="{612C92BB-3456-4147-A22E-3A71D9ACBB49}" srcId="{439E7751-2486-A34F-802D-1893A304F236}" destId="{8A531C81-A620-4E43-9B04-A235FEF36989}" srcOrd="1" destOrd="0" parTransId="{2DDB10BE-03E1-B449-9850-924594E1DF2F}" sibTransId="{7D66C4A1-4FE9-D94A-9EAC-0EB8CA449219}"/>
    <dgm:cxn modelId="{DAFD24C6-ED84-9C43-B76B-5CA2A2244B19}" type="presOf" srcId="{8A531C81-A620-4E43-9B04-A235FEF36989}" destId="{E7CA461C-46F5-8949-92B3-531ECE8CD1F0}" srcOrd="0" destOrd="0" presId="urn:microsoft.com/office/officeart/2005/8/layout/vList5"/>
    <dgm:cxn modelId="{C0BC78F3-0DBC-2546-A0C6-269D2CFAB762}" type="presOf" srcId="{5B232AC5-C9E5-8147-AE1B-F956CE613E86}" destId="{FB50ABFF-9FA9-D64A-B02A-332839D1DD11}" srcOrd="0" destOrd="0" presId="urn:microsoft.com/office/officeart/2005/8/layout/vList5"/>
    <dgm:cxn modelId="{48B6DEF9-C962-4C45-B3E5-9F5F0E8B3565}" srcId="{8A531C81-A620-4E43-9B04-A235FEF36989}" destId="{1AEE5A5E-7230-2243-8B46-D66672368038}" srcOrd="0" destOrd="0" parTransId="{B0833E52-0055-8E4C-89A7-DBFC7AAF119F}" sibTransId="{9938FFEB-32D2-E142-B908-98A9CAD22E91}"/>
    <dgm:cxn modelId="{C5F4D659-CE33-3C47-A172-2931A30D3051}" type="presParOf" srcId="{7EA09B34-01AB-6445-8FF3-8A2D7EA6B7F4}" destId="{39ED8E42-A33D-CB44-B22E-6F591F74433A}" srcOrd="0" destOrd="0" presId="urn:microsoft.com/office/officeart/2005/8/layout/vList5"/>
    <dgm:cxn modelId="{2162006D-D59F-744E-84F9-2F67D70BCC65}" type="presParOf" srcId="{39ED8E42-A33D-CB44-B22E-6F591F74433A}" destId="{F85A0B43-22DD-4544-9D4C-17D19F3BC38C}" srcOrd="0" destOrd="0" presId="urn:microsoft.com/office/officeart/2005/8/layout/vList5"/>
    <dgm:cxn modelId="{10F67747-F4A9-EA47-90AA-AEA945A124CD}" type="presParOf" srcId="{39ED8E42-A33D-CB44-B22E-6F591F74433A}" destId="{0F7AEB4B-90D4-A344-874D-76E32AAF3E9B}" srcOrd="1" destOrd="0" presId="urn:microsoft.com/office/officeart/2005/8/layout/vList5"/>
    <dgm:cxn modelId="{9DDE66EB-8987-3944-91DD-E0C6BD006BF7}" type="presParOf" srcId="{7EA09B34-01AB-6445-8FF3-8A2D7EA6B7F4}" destId="{998E8811-2DFD-C047-8B3C-F14F8B2496F0}" srcOrd="1" destOrd="0" presId="urn:microsoft.com/office/officeart/2005/8/layout/vList5"/>
    <dgm:cxn modelId="{6A1E55EA-7B57-224C-A78A-A4A7392CB6C9}" type="presParOf" srcId="{7EA09B34-01AB-6445-8FF3-8A2D7EA6B7F4}" destId="{19123415-9837-E94D-A763-4DDCCF2654FF}" srcOrd="2" destOrd="0" presId="urn:microsoft.com/office/officeart/2005/8/layout/vList5"/>
    <dgm:cxn modelId="{7CC1A739-4812-974D-80B3-1794D4149CE1}" type="presParOf" srcId="{19123415-9837-E94D-A763-4DDCCF2654FF}" destId="{E7CA461C-46F5-8949-92B3-531ECE8CD1F0}" srcOrd="0" destOrd="0" presId="urn:microsoft.com/office/officeart/2005/8/layout/vList5"/>
    <dgm:cxn modelId="{3A1A5DEC-CE34-1E4A-AE3F-660CAA1D792E}" type="presParOf" srcId="{19123415-9837-E94D-A763-4DDCCF2654FF}" destId="{B574AC72-E444-EF43-93EF-4936B5375BA8}" srcOrd="1" destOrd="0" presId="urn:microsoft.com/office/officeart/2005/8/layout/vList5"/>
    <dgm:cxn modelId="{F30F7664-60A5-C044-8D73-CFE38534A1C0}" type="presParOf" srcId="{7EA09B34-01AB-6445-8FF3-8A2D7EA6B7F4}" destId="{D201C76B-CAF1-E740-9C0A-CCA1FD8C371B}" srcOrd="3" destOrd="0" presId="urn:microsoft.com/office/officeart/2005/8/layout/vList5"/>
    <dgm:cxn modelId="{B64A7281-F656-9145-924A-B09378AA2DAE}" type="presParOf" srcId="{7EA09B34-01AB-6445-8FF3-8A2D7EA6B7F4}" destId="{E4514C77-B242-974A-817D-BA5A1F33D158}" srcOrd="4" destOrd="0" presId="urn:microsoft.com/office/officeart/2005/8/layout/vList5"/>
    <dgm:cxn modelId="{53581BFA-E391-984A-B952-5E02DB4950C5}" type="presParOf" srcId="{E4514C77-B242-974A-817D-BA5A1F33D158}" destId="{FB50ABFF-9FA9-D64A-B02A-332839D1DD11}" srcOrd="0" destOrd="0" presId="urn:microsoft.com/office/officeart/2005/8/layout/vList5"/>
    <dgm:cxn modelId="{454C8A58-E7FB-EB43-A48E-E5ABEF05680A}" type="presParOf" srcId="{E4514C77-B242-974A-817D-BA5A1F33D158}" destId="{7369DEA4-052B-3C42-8F3A-041FA65D870A}" srcOrd="1" destOrd="0" presId="urn:microsoft.com/office/officeart/2005/8/layout/vList5"/>
    <dgm:cxn modelId="{4D5B1B7E-7439-0A49-91C6-043E4937A2E9}" type="presParOf" srcId="{7EA09B34-01AB-6445-8FF3-8A2D7EA6B7F4}" destId="{B5D88276-AD51-0A4B-BECA-03B3E590B751}" srcOrd="5" destOrd="0" presId="urn:microsoft.com/office/officeart/2005/8/layout/vList5"/>
    <dgm:cxn modelId="{19BDF503-CC6A-1246-BFC8-C3D1F92E303A}" type="presParOf" srcId="{7EA09B34-01AB-6445-8FF3-8A2D7EA6B7F4}" destId="{308E94BA-A2C8-1A42-A242-F636F2FD4837}" srcOrd="6" destOrd="0" presId="urn:microsoft.com/office/officeart/2005/8/layout/vList5"/>
    <dgm:cxn modelId="{C59FD80A-45FF-0043-A309-4887FD4E7CD0}" type="presParOf" srcId="{308E94BA-A2C8-1A42-A242-F636F2FD4837}" destId="{93495882-AC30-AF40-9058-7578B497CC80}" srcOrd="0" destOrd="0" presId="urn:microsoft.com/office/officeart/2005/8/layout/vList5"/>
    <dgm:cxn modelId="{3951118C-1BFF-AD49-89C7-4418F066396F}" type="presParOf" srcId="{308E94BA-A2C8-1A42-A242-F636F2FD4837}" destId="{634C7F9B-C62E-4144-99FC-93DB47DA638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960CB3-95FF-2E4E-B8B3-A326575B10DB}"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6E89328-1990-AE44-9B93-2C0690DD8A17}">
      <dgm:prSet phldrT="[Text]"/>
      <dgm:spPr/>
      <dgm:t>
        <a:bodyPr/>
        <a:lstStyle/>
        <a:p>
          <a:r>
            <a:rPr lang="en-US" dirty="0"/>
            <a:t>Methadone</a:t>
          </a:r>
        </a:p>
      </dgm:t>
    </dgm:pt>
    <dgm:pt modelId="{596D320A-68F7-8543-9757-708C11C0650A}" type="parTrans" cxnId="{7D0394C1-BD1F-7E4E-B5FA-9C0DD76B387B}">
      <dgm:prSet/>
      <dgm:spPr/>
      <dgm:t>
        <a:bodyPr/>
        <a:lstStyle/>
        <a:p>
          <a:endParaRPr lang="en-US"/>
        </a:p>
      </dgm:t>
    </dgm:pt>
    <dgm:pt modelId="{B74FFA37-EC16-EF49-A6A1-49DE10DB8982}" type="sibTrans" cxnId="{7D0394C1-BD1F-7E4E-B5FA-9C0DD76B387B}">
      <dgm:prSet/>
      <dgm:spPr/>
      <dgm:t>
        <a:bodyPr/>
        <a:lstStyle/>
        <a:p>
          <a:endParaRPr lang="en-US"/>
        </a:p>
      </dgm:t>
    </dgm:pt>
    <dgm:pt modelId="{2BAC76C4-897B-D040-B119-8FC6C82C3E41}">
      <dgm:prSet phldrT="[Text]"/>
      <dgm:spPr/>
      <dgm:t>
        <a:bodyPr/>
        <a:lstStyle/>
        <a:p>
          <a:r>
            <a:rPr lang="en-US" dirty="0"/>
            <a:t>Buprenorphine</a:t>
          </a:r>
        </a:p>
      </dgm:t>
    </dgm:pt>
    <dgm:pt modelId="{FDA28093-4E5B-674D-A0F4-681A9BF0AEFF}" type="parTrans" cxnId="{4C21EDD3-9F76-3044-86E2-42855AA8FF78}">
      <dgm:prSet/>
      <dgm:spPr/>
      <dgm:t>
        <a:bodyPr/>
        <a:lstStyle/>
        <a:p>
          <a:endParaRPr lang="en-US"/>
        </a:p>
      </dgm:t>
    </dgm:pt>
    <dgm:pt modelId="{D2242719-398A-404B-BFCC-F5ABC3755EF2}" type="sibTrans" cxnId="{4C21EDD3-9F76-3044-86E2-42855AA8FF78}">
      <dgm:prSet/>
      <dgm:spPr/>
      <dgm:t>
        <a:bodyPr/>
        <a:lstStyle/>
        <a:p>
          <a:endParaRPr lang="en-US"/>
        </a:p>
      </dgm:t>
    </dgm:pt>
    <dgm:pt modelId="{671D4A46-7FEA-9A47-8336-DF0009F9E8EA}">
      <dgm:prSet phldrT="[Text]"/>
      <dgm:spPr/>
      <dgm:t>
        <a:bodyPr/>
        <a:lstStyle/>
        <a:p>
          <a:r>
            <a:rPr lang="en-US" dirty="0"/>
            <a:t>Naltrexone</a:t>
          </a:r>
        </a:p>
      </dgm:t>
    </dgm:pt>
    <dgm:pt modelId="{726652E5-DABC-E046-96CA-4E605C6BFAD4}" type="parTrans" cxnId="{B4165C30-2675-2B4A-B537-137A050EE1BC}">
      <dgm:prSet/>
      <dgm:spPr/>
      <dgm:t>
        <a:bodyPr/>
        <a:lstStyle/>
        <a:p>
          <a:endParaRPr lang="en-US"/>
        </a:p>
      </dgm:t>
    </dgm:pt>
    <dgm:pt modelId="{C0124B93-D36E-1A40-8A99-E319A6E23DF2}" type="sibTrans" cxnId="{B4165C30-2675-2B4A-B537-137A050EE1BC}">
      <dgm:prSet/>
      <dgm:spPr/>
      <dgm:t>
        <a:bodyPr/>
        <a:lstStyle/>
        <a:p>
          <a:endParaRPr lang="en-US"/>
        </a:p>
      </dgm:t>
    </dgm:pt>
    <dgm:pt modelId="{737B6037-FC5C-ED4A-8366-E8A19A0C2718}" type="pres">
      <dgm:prSet presAssocID="{31960CB3-95FF-2E4E-B8B3-A326575B10DB}" presName="diagram" presStyleCnt="0">
        <dgm:presLayoutVars>
          <dgm:dir/>
          <dgm:resizeHandles val="exact"/>
        </dgm:presLayoutVars>
      </dgm:prSet>
      <dgm:spPr/>
    </dgm:pt>
    <dgm:pt modelId="{F7035856-640B-D345-9EFD-C5C5B756FD4F}" type="pres">
      <dgm:prSet presAssocID="{36E89328-1990-AE44-9B93-2C0690DD8A17}" presName="node" presStyleLbl="node1" presStyleIdx="0" presStyleCnt="3">
        <dgm:presLayoutVars>
          <dgm:bulletEnabled val="1"/>
        </dgm:presLayoutVars>
      </dgm:prSet>
      <dgm:spPr/>
    </dgm:pt>
    <dgm:pt modelId="{43756C1F-2453-7545-8F7D-E1067C3F1C3B}" type="pres">
      <dgm:prSet presAssocID="{B74FFA37-EC16-EF49-A6A1-49DE10DB8982}" presName="sibTrans" presStyleCnt="0"/>
      <dgm:spPr/>
    </dgm:pt>
    <dgm:pt modelId="{BF85095A-6127-BF41-871D-C114470F1AA3}" type="pres">
      <dgm:prSet presAssocID="{2BAC76C4-897B-D040-B119-8FC6C82C3E41}" presName="node" presStyleLbl="node1" presStyleIdx="1" presStyleCnt="3">
        <dgm:presLayoutVars>
          <dgm:bulletEnabled val="1"/>
        </dgm:presLayoutVars>
      </dgm:prSet>
      <dgm:spPr/>
    </dgm:pt>
    <dgm:pt modelId="{E4558004-E777-F046-A81F-657A420CBBC4}" type="pres">
      <dgm:prSet presAssocID="{D2242719-398A-404B-BFCC-F5ABC3755EF2}" presName="sibTrans" presStyleCnt="0"/>
      <dgm:spPr/>
    </dgm:pt>
    <dgm:pt modelId="{EA056400-B15A-DA40-98CB-797BDD24903A}" type="pres">
      <dgm:prSet presAssocID="{671D4A46-7FEA-9A47-8336-DF0009F9E8EA}" presName="node" presStyleLbl="node1" presStyleIdx="2" presStyleCnt="3">
        <dgm:presLayoutVars>
          <dgm:bulletEnabled val="1"/>
        </dgm:presLayoutVars>
      </dgm:prSet>
      <dgm:spPr/>
    </dgm:pt>
  </dgm:ptLst>
  <dgm:cxnLst>
    <dgm:cxn modelId="{C05B082A-B9FC-5C41-93E2-F8E8DCA21A07}" type="presOf" srcId="{36E89328-1990-AE44-9B93-2C0690DD8A17}" destId="{F7035856-640B-D345-9EFD-C5C5B756FD4F}" srcOrd="0" destOrd="0" presId="urn:microsoft.com/office/officeart/2005/8/layout/default"/>
    <dgm:cxn modelId="{B4165C30-2675-2B4A-B537-137A050EE1BC}" srcId="{31960CB3-95FF-2E4E-B8B3-A326575B10DB}" destId="{671D4A46-7FEA-9A47-8336-DF0009F9E8EA}" srcOrd="2" destOrd="0" parTransId="{726652E5-DABC-E046-96CA-4E605C6BFAD4}" sibTransId="{C0124B93-D36E-1A40-8A99-E319A6E23DF2}"/>
    <dgm:cxn modelId="{D6930D45-7106-5649-84E6-A7FACFB59F8C}" type="presOf" srcId="{31960CB3-95FF-2E4E-B8B3-A326575B10DB}" destId="{737B6037-FC5C-ED4A-8366-E8A19A0C2718}" srcOrd="0" destOrd="0" presId="urn:microsoft.com/office/officeart/2005/8/layout/default"/>
    <dgm:cxn modelId="{F4297AAE-6162-0444-8011-0959EE763A43}" type="presOf" srcId="{2BAC76C4-897B-D040-B119-8FC6C82C3E41}" destId="{BF85095A-6127-BF41-871D-C114470F1AA3}" srcOrd="0" destOrd="0" presId="urn:microsoft.com/office/officeart/2005/8/layout/default"/>
    <dgm:cxn modelId="{3CB2AEB2-4D1B-CD41-A53E-4FAA9B63FAB0}" type="presOf" srcId="{671D4A46-7FEA-9A47-8336-DF0009F9E8EA}" destId="{EA056400-B15A-DA40-98CB-797BDD24903A}" srcOrd="0" destOrd="0" presId="urn:microsoft.com/office/officeart/2005/8/layout/default"/>
    <dgm:cxn modelId="{7D0394C1-BD1F-7E4E-B5FA-9C0DD76B387B}" srcId="{31960CB3-95FF-2E4E-B8B3-A326575B10DB}" destId="{36E89328-1990-AE44-9B93-2C0690DD8A17}" srcOrd="0" destOrd="0" parTransId="{596D320A-68F7-8543-9757-708C11C0650A}" sibTransId="{B74FFA37-EC16-EF49-A6A1-49DE10DB8982}"/>
    <dgm:cxn modelId="{4C21EDD3-9F76-3044-86E2-42855AA8FF78}" srcId="{31960CB3-95FF-2E4E-B8B3-A326575B10DB}" destId="{2BAC76C4-897B-D040-B119-8FC6C82C3E41}" srcOrd="1" destOrd="0" parTransId="{FDA28093-4E5B-674D-A0F4-681A9BF0AEFF}" sibTransId="{D2242719-398A-404B-BFCC-F5ABC3755EF2}"/>
    <dgm:cxn modelId="{9F49F6DC-C37E-EB43-9AAE-CEDF5EDCC575}" type="presParOf" srcId="{737B6037-FC5C-ED4A-8366-E8A19A0C2718}" destId="{F7035856-640B-D345-9EFD-C5C5B756FD4F}" srcOrd="0" destOrd="0" presId="urn:microsoft.com/office/officeart/2005/8/layout/default"/>
    <dgm:cxn modelId="{C4D511E4-72E5-1D46-8CDE-81DA68D1913E}" type="presParOf" srcId="{737B6037-FC5C-ED4A-8366-E8A19A0C2718}" destId="{43756C1F-2453-7545-8F7D-E1067C3F1C3B}" srcOrd="1" destOrd="0" presId="urn:microsoft.com/office/officeart/2005/8/layout/default"/>
    <dgm:cxn modelId="{22173F8B-94D5-8F49-A5DC-098F43CCBA60}" type="presParOf" srcId="{737B6037-FC5C-ED4A-8366-E8A19A0C2718}" destId="{BF85095A-6127-BF41-871D-C114470F1AA3}" srcOrd="2" destOrd="0" presId="urn:microsoft.com/office/officeart/2005/8/layout/default"/>
    <dgm:cxn modelId="{B90B2F93-7A40-0C4E-8A26-461550E83C85}" type="presParOf" srcId="{737B6037-FC5C-ED4A-8366-E8A19A0C2718}" destId="{E4558004-E777-F046-A81F-657A420CBBC4}" srcOrd="3" destOrd="0" presId="urn:microsoft.com/office/officeart/2005/8/layout/default"/>
    <dgm:cxn modelId="{430A084F-8D82-D44B-AC94-D0A3F5BF1A0B}" type="presParOf" srcId="{737B6037-FC5C-ED4A-8366-E8A19A0C2718}" destId="{EA056400-B15A-DA40-98CB-797BDD24903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9E7751-2486-A34F-802D-1893A304F23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F476BB6-B1C0-0C4A-A711-5D65EAED8B0E}">
      <dgm:prSet/>
      <dgm:spPr/>
      <dgm:t>
        <a:bodyPr/>
        <a:lstStyle/>
        <a:p>
          <a:r>
            <a:rPr lang="en-US" dirty="0"/>
            <a:t>Explore challenging experiences with pharmacies related to buprenorphine (BUP) dispensing</a:t>
          </a:r>
        </a:p>
      </dgm:t>
    </dgm:pt>
    <dgm:pt modelId="{F8A36B21-F4F4-D440-9A69-62480E059CCB}" type="parTrans" cxnId="{6408977B-924B-5D4E-B6ED-1001260C9459}">
      <dgm:prSet/>
      <dgm:spPr/>
      <dgm:t>
        <a:bodyPr/>
        <a:lstStyle/>
        <a:p>
          <a:endParaRPr lang="en-US"/>
        </a:p>
      </dgm:t>
    </dgm:pt>
    <dgm:pt modelId="{0AE101E8-DC02-9842-8453-93A8599D2097}" type="sibTrans" cxnId="{6408977B-924B-5D4E-B6ED-1001260C9459}">
      <dgm:prSet/>
      <dgm:spPr/>
      <dgm:t>
        <a:bodyPr/>
        <a:lstStyle/>
        <a:p>
          <a:endParaRPr lang="en-US"/>
        </a:p>
      </dgm:t>
    </dgm:pt>
    <dgm:pt modelId="{8A531C81-A620-4E43-9B04-A235FEF36989}">
      <dgm:prSet custT="1"/>
      <dgm:spPr/>
      <dgm:t>
        <a:bodyPr/>
        <a:lstStyle/>
        <a:p>
          <a:r>
            <a:rPr lang="en-US" sz="3200" dirty="0"/>
            <a:t>Describe</a:t>
          </a:r>
        </a:p>
      </dgm:t>
    </dgm:pt>
    <dgm:pt modelId="{2DDB10BE-03E1-B449-9850-924594E1DF2F}" type="parTrans" cxnId="{612C92BB-3456-4147-A22E-3A71D9ACBB49}">
      <dgm:prSet/>
      <dgm:spPr/>
      <dgm:t>
        <a:bodyPr/>
        <a:lstStyle/>
        <a:p>
          <a:endParaRPr lang="en-US"/>
        </a:p>
      </dgm:t>
    </dgm:pt>
    <dgm:pt modelId="{7D66C4A1-4FE9-D94A-9EAC-0EB8CA449219}" type="sibTrans" cxnId="{612C92BB-3456-4147-A22E-3A71D9ACBB49}">
      <dgm:prSet/>
      <dgm:spPr/>
      <dgm:t>
        <a:bodyPr/>
        <a:lstStyle/>
        <a:p>
          <a:endParaRPr lang="en-US"/>
        </a:p>
      </dgm:t>
    </dgm:pt>
    <dgm:pt modelId="{5B232AC5-C9E5-8147-AE1B-F956CE613E86}">
      <dgm:prSet custT="1"/>
      <dgm:spPr/>
      <dgm:t>
        <a:bodyPr/>
        <a:lstStyle/>
        <a:p>
          <a:r>
            <a:rPr lang="en-US" sz="3200" dirty="0"/>
            <a:t>Learn</a:t>
          </a:r>
        </a:p>
      </dgm:t>
    </dgm:pt>
    <dgm:pt modelId="{AE0995D1-CC32-2A42-A321-49F84D9A2DE6}" type="parTrans" cxnId="{9D7599AE-B587-ED43-BB71-1AC500555E7A}">
      <dgm:prSet/>
      <dgm:spPr/>
      <dgm:t>
        <a:bodyPr/>
        <a:lstStyle/>
        <a:p>
          <a:endParaRPr lang="en-US"/>
        </a:p>
      </dgm:t>
    </dgm:pt>
    <dgm:pt modelId="{74F52E3C-72D3-A941-8973-4C39AF630EAB}" type="sibTrans" cxnId="{9D7599AE-B587-ED43-BB71-1AC500555E7A}">
      <dgm:prSet/>
      <dgm:spPr/>
      <dgm:t>
        <a:bodyPr/>
        <a:lstStyle/>
        <a:p>
          <a:endParaRPr lang="en-US"/>
        </a:p>
      </dgm:t>
    </dgm:pt>
    <dgm:pt modelId="{74D33FAA-50A6-6643-B007-978D6DD4EA66}">
      <dgm:prSet custT="1"/>
      <dgm:spPr/>
      <dgm:t>
        <a:bodyPr/>
        <a:lstStyle/>
        <a:p>
          <a:r>
            <a:rPr lang="en-US" sz="3200" dirty="0"/>
            <a:t>Practice</a:t>
          </a:r>
        </a:p>
      </dgm:t>
    </dgm:pt>
    <dgm:pt modelId="{F217B8C0-2753-424A-8E90-BF926C75ABCC}" type="parTrans" cxnId="{CEA9BF22-87D2-DC4B-8919-0D1CCC76B8E0}">
      <dgm:prSet/>
      <dgm:spPr/>
      <dgm:t>
        <a:bodyPr/>
        <a:lstStyle/>
        <a:p>
          <a:endParaRPr lang="en-US"/>
        </a:p>
      </dgm:t>
    </dgm:pt>
    <dgm:pt modelId="{5FDA4FA8-A399-5D42-BBB6-A4D5A4B158AD}" type="sibTrans" cxnId="{CEA9BF22-87D2-DC4B-8919-0D1CCC76B8E0}">
      <dgm:prSet/>
      <dgm:spPr/>
      <dgm:t>
        <a:bodyPr/>
        <a:lstStyle/>
        <a:p>
          <a:endParaRPr lang="en-US"/>
        </a:p>
      </dgm:t>
    </dgm:pt>
    <dgm:pt modelId="{96B5AC10-5465-334D-A50D-3C002A81DE9F}">
      <dgm:prSet custT="1"/>
      <dgm:spPr/>
      <dgm:t>
        <a:bodyPr/>
        <a:lstStyle/>
        <a:p>
          <a:r>
            <a:rPr lang="en-US" sz="3200" dirty="0"/>
            <a:t>Explore</a:t>
          </a:r>
        </a:p>
      </dgm:t>
    </dgm:pt>
    <dgm:pt modelId="{0F230700-70CB-6649-8339-9588A386C6DD}" type="parTrans" cxnId="{7102134D-5861-4C44-9DC0-743AA7D251B2}">
      <dgm:prSet/>
      <dgm:spPr/>
      <dgm:t>
        <a:bodyPr/>
        <a:lstStyle/>
        <a:p>
          <a:endParaRPr lang="en-US"/>
        </a:p>
      </dgm:t>
    </dgm:pt>
    <dgm:pt modelId="{C7006571-7CC1-3C42-A825-5E7432B440D3}" type="sibTrans" cxnId="{7102134D-5861-4C44-9DC0-743AA7D251B2}">
      <dgm:prSet/>
      <dgm:spPr/>
      <dgm:t>
        <a:bodyPr/>
        <a:lstStyle/>
        <a:p>
          <a:endParaRPr lang="en-US"/>
        </a:p>
      </dgm:t>
    </dgm:pt>
    <dgm:pt modelId="{1AEE5A5E-7230-2243-8B46-D66672368038}">
      <dgm:prSet/>
      <dgm:spPr/>
      <dgm:t>
        <a:bodyPr/>
        <a:lstStyle/>
        <a:p>
          <a:r>
            <a:rPr lang="en-US" dirty="0"/>
            <a:t>Describe research findings related to pharmacy barriers to BUP access</a:t>
          </a:r>
        </a:p>
      </dgm:t>
    </dgm:pt>
    <dgm:pt modelId="{B0833E52-0055-8E4C-89A7-DBFC7AAF119F}" type="parTrans" cxnId="{48B6DEF9-C962-4C45-B3E5-9F5F0E8B3565}">
      <dgm:prSet/>
      <dgm:spPr/>
      <dgm:t>
        <a:bodyPr/>
        <a:lstStyle/>
        <a:p>
          <a:endParaRPr lang="en-US"/>
        </a:p>
      </dgm:t>
    </dgm:pt>
    <dgm:pt modelId="{9938FFEB-32D2-E142-B908-98A9CAD22E91}" type="sibTrans" cxnId="{48B6DEF9-C962-4C45-B3E5-9F5F0E8B3565}">
      <dgm:prSet/>
      <dgm:spPr/>
      <dgm:t>
        <a:bodyPr/>
        <a:lstStyle/>
        <a:p>
          <a:endParaRPr lang="en-US"/>
        </a:p>
      </dgm:t>
    </dgm:pt>
    <dgm:pt modelId="{C4167D5F-AF60-EC43-876E-00ED53C16152}">
      <dgm:prSet/>
      <dgm:spPr/>
      <dgm:t>
        <a:bodyPr/>
        <a:lstStyle/>
        <a:p>
          <a:r>
            <a:rPr lang="en-US" dirty="0"/>
            <a:t>Learn how to address common pharmacy barriers</a:t>
          </a:r>
        </a:p>
      </dgm:t>
    </dgm:pt>
    <dgm:pt modelId="{3DECE298-A1C0-9641-9EBE-DF2FF47FC069}" type="parTrans" cxnId="{5E3FFF2F-B04A-C645-B94C-7EF8438A85B7}">
      <dgm:prSet/>
      <dgm:spPr/>
      <dgm:t>
        <a:bodyPr/>
        <a:lstStyle/>
        <a:p>
          <a:endParaRPr lang="en-US"/>
        </a:p>
      </dgm:t>
    </dgm:pt>
    <dgm:pt modelId="{31D2D9C0-4500-994A-925B-9CD09A3A48BE}" type="sibTrans" cxnId="{5E3FFF2F-B04A-C645-B94C-7EF8438A85B7}">
      <dgm:prSet/>
      <dgm:spPr/>
      <dgm:t>
        <a:bodyPr/>
        <a:lstStyle/>
        <a:p>
          <a:endParaRPr lang="en-US"/>
        </a:p>
      </dgm:t>
    </dgm:pt>
    <dgm:pt modelId="{7FD54A05-21D4-8C4C-ABFC-3DB311554E3C}">
      <dgm:prSet/>
      <dgm:spPr/>
      <dgm:t>
        <a:bodyPr/>
        <a:lstStyle/>
        <a:p>
          <a:r>
            <a:rPr lang="en-US" dirty="0"/>
            <a:t>Practice effective proactive and reactive communication with pharmacy staff related to BUP</a:t>
          </a:r>
        </a:p>
      </dgm:t>
    </dgm:pt>
    <dgm:pt modelId="{D0D98740-4D92-E248-B553-A1CF8C37DF30}" type="parTrans" cxnId="{32C37C7F-9B3E-D041-9B4E-14549086CDA3}">
      <dgm:prSet/>
      <dgm:spPr/>
      <dgm:t>
        <a:bodyPr/>
        <a:lstStyle/>
        <a:p>
          <a:endParaRPr lang="en-US"/>
        </a:p>
      </dgm:t>
    </dgm:pt>
    <dgm:pt modelId="{82E4142F-F5C2-484E-A14A-7664726246F7}" type="sibTrans" cxnId="{32C37C7F-9B3E-D041-9B4E-14549086CDA3}">
      <dgm:prSet/>
      <dgm:spPr/>
      <dgm:t>
        <a:bodyPr/>
        <a:lstStyle/>
        <a:p>
          <a:endParaRPr lang="en-US"/>
        </a:p>
      </dgm:t>
    </dgm:pt>
    <dgm:pt modelId="{7EA09B34-01AB-6445-8FF3-8A2D7EA6B7F4}" type="pres">
      <dgm:prSet presAssocID="{439E7751-2486-A34F-802D-1893A304F236}" presName="Name0" presStyleCnt="0">
        <dgm:presLayoutVars>
          <dgm:dir/>
          <dgm:animLvl val="lvl"/>
          <dgm:resizeHandles val="exact"/>
        </dgm:presLayoutVars>
      </dgm:prSet>
      <dgm:spPr/>
    </dgm:pt>
    <dgm:pt modelId="{39ED8E42-A33D-CB44-B22E-6F591F74433A}" type="pres">
      <dgm:prSet presAssocID="{96B5AC10-5465-334D-A50D-3C002A81DE9F}" presName="linNode" presStyleCnt="0"/>
      <dgm:spPr/>
    </dgm:pt>
    <dgm:pt modelId="{F85A0B43-22DD-4544-9D4C-17D19F3BC38C}" type="pres">
      <dgm:prSet presAssocID="{96B5AC10-5465-334D-A50D-3C002A81DE9F}" presName="parentText" presStyleLbl="node1" presStyleIdx="0" presStyleCnt="4" custScaleX="57381">
        <dgm:presLayoutVars>
          <dgm:chMax val="1"/>
          <dgm:bulletEnabled val="1"/>
        </dgm:presLayoutVars>
      </dgm:prSet>
      <dgm:spPr/>
    </dgm:pt>
    <dgm:pt modelId="{0F7AEB4B-90D4-A344-874D-76E32AAF3E9B}" type="pres">
      <dgm:prSet presAssocID="{96B5AC10-5465-334D-A50D-3C002A81DE9F}" presName="descendantText" presStyleLbl="alignAccFollowNode1" presStyleIdx="0" presStyleCnt="4">
        <dgm:presLayoutVars>
          <dgm:bulletEnabled val="1"/>
        </dgm:presLayoutVars>
      </dgm:prSet>
      <dgm:spPr/>
    </dgm:pt>
    <dgm:pt modelId="{998E8811-2DFD-C047-8B3C-F14F8B2496F0}" type="pres">
      <dgm:prSet presAssocID="{C7006571-7CC1-3C42-A825-5E7432B440D3}" presName="sp" presStyleCnt="0"/>
      <dgm:spPr/>
    </dgm:pt>
    <dgm:pt modelId="{19123415-9837-E94D-A763-4DDCCF2654FF}" type="pres">
      <dgm:prSet presAssocID="{8A531C81-A620-4E43-9B04-A235FEF36989}" presName="linNode" presStyleCnt="0"/>
      <dgm:spPr/>
    </dgm:pt>
    <dgm:pt modelId="{E7CA461C-46F5-8949-92B3-531ECE8CD1F0}" type="pres">
      <dgm:prSet presAssocID="{8A531C81-A620-4E43-9B04-A235FEF36989}" presName="parentText" presStyleLbl="node1" presStyleIdx="1" presStyleCnt="4" custScaleX="57381">
        <dgm:presLayoutVars>
          <dgm:chMax val="1"/>
          <dgm:bulletEnabled val="1"/>
        </dgm:presLayoutVars>
      </dgm:prSet>
      <dgm:spPr/>
    </dgm:pt>
    <dgm:pt modelId="{B574AC72-E444-EF43-93EF-4936B5375BA8}" type="pres">
      <dgm:prSet presAssocID="{8A531C81-A620-4E43-9B04-A235FEF36989}" presName="descendantText" presStyleLbl="alignAccFollowNode1" presStyleIdx="1" presStyleCnt="4">
        <dgm:presLayoutVars>
          <dgm:bulletEnabled val="1"/>
        </dgm:presLayoutVars>
      </dgm:prSet>
      <dgm:spPr/>
    </dgm:pt>
    <dgm:pt modelId="{D201C76B-CAF1-E740-9C0A-CCA1FD8C371B}" type="pres">
      <dgm:prSet presAssocID="{7D66C4A1-4FE9-D94A-9EAC-0EB8CA449219}" presName="sp" presStyleCnt="0"/>
      <dgm:spPr/>
    </dgm:pt>
    <dgm:pt modelId="{E4514C77-B242-974A-817D-BA5A1F33D158}" type="pres">
      <dgm:prSet presAssocID="{5B232AC5-C9E5-8147-AE1B-F956CE613E86}" presName="linNode" presStyleCnt="0"/>
      <dgm:spPr/>
    </dgm:pt>
    <dgm:pt modelId="{FB50ABFF-9FA9-D64A-B02A-332839D1DD11}" type="pres">
      <dgm:prSet presAssocID="{5B232AC5-C9E5-8147-AE1B-F956CE613E86}" presName="parentText" presStyleLbl="node1" presStyleIdx="2" presStyleCnt="4" custScaleX="57381">
        <dgm:presLayoutVars>
          <dgm:chMax val="1"/>
          <dgm:bulletEnabled val="1"/>
        </dgm:presLayoutVars>
      </dgm:prSet>
      <dgm:spPr/>
    </dgm:pt>
    <dgm:pt modelId="{7369DEA4-052B-3C42-8F3A-041FA65D870A}" type="pres">
      <dgm:prSet presAssocID="{5B232AC5-C9E5-8147-AE1B-F956CE613E86}" presName="descendantText" presStyleLbl="alignAccFollowNode1" presStyleIdx="2" presStyleCnt="4">
        <dgm:presLayoutVars>
          <dgm:bulletEnabled val="1"/>
        </dgm:presLayoutVars>
      </dgm:prSet>
      <dgm:spPr/>
    </dgm:pt>
    <dgm:pt modelId="{B5D88276-AD51-0A4B-BECA-03B3E590B751}" type="pres">
      <dgm:prSet presAssocID="{74F52E3C-72D3-A941-8973-4C39AF630EAB}" presName="sp" presStyleCnt="0"/>
      <dgm:spPr/>
    </dgm:pt>
    <dgm:pt modelId="{308E94BA-A2C8-1A42-A242-F636F2FD4837}" type="pres">
      <dgm:prSet presAssocID="{74D33FAA-50A6-6643-B007-978D6DD4EA66}" presName="linNode" presStyleCnt="0"/>
      <dgm:spPr/>
    </dgm:pt>
    <dgm:pt modelId="{93495882-AC30-AF40-9058-7578B497CC80}" type="pres">
      <dgm:prSet presAssocID="{74D33FAA-50A6-6643-B007-978D6DD4EA66}" presName="parentText" presStyleLbl="node1" presStyleIdx="3" presStyleCnt="4" custScaleX="57381">
        <dgm:presLayoutVars>
          <dgm:chMax val="1"/>
          <dgm:bulletEnabled val="1"/>
        </dgm:presLayoutVars>
      </dgm:prSet>
      <dgm:spPr/>
    </dgm:pt>
    <dgm:pt modelId="{634C7F9B-C62E-4144-99FC-93DB47DA638E}" type="pres">
      <dgm:prSet presAssocID="{74D33FAA-50A6-6643-B007-978D6DD4EA66}" presName="descendantText" presStyleLbl="alignAccFollowNode1" presStyleIdx="3" presStyleCnt="4">
        <dgm:presLayoutVars>
          <dgm:bulletEnabled val="1"/>
        </dgm:presLayoutVars>
      </dgm:prSet>
      <dgm:spPr/>
    </dgm:pt>
  </dgm:ptLst>
  <dgm:cxnLst>
    <dgm:cxn modelId="{CEA9BF22-87D2-DC4B-8919-0D1CCC76B8E0}" srcId="{439E7751-2486-A34F-802D-1893A304F236}" destId="{74D33FAA-50A6-6643-B007-978D6DD4EA66}" srcOrd="3" destOrd="0" parTransId="{F217B8C0-2753-424A-8E90-BF926C75ABCC}" sibTransId="{5FDA4FA8-A399-5D42-BBB6-A4D5A4B158AD}"/>
    <dgm:cxn modelId="{0D611427-A698-8E43-9988-739FC356A758}" type="presOf" srcId="{96B5AC10-5465-334D-A50D-3C002A81DE9F}" destId="{F85A0B43-22DD-4544-9D4C-17D19F3BC38C}" srcOrd="0" destOrd="0" presId="urn:microsoft.com/office/officeart/2005/8/layout/vList5"/>
    <dgm:cxn modelId="{5E3FFF2F-B04A-C645-B94C-7EF8438A85B7}" srcId="{5B232AC5-C9E5-8147-AE1B-F956CE613E86}" destId="{C4167D5F-AF60-EC43-876E-00ED53C16152}" srcOrd="0" destOrd="0" parTransId="{3DECE298-A1C0-9641-9EBE-DF2FF47FC069}" sibTransId="{31D2D9C0-4500-994A-925B-9CD09A3A48BE}"/>
    <dgm:cxn modelId="{61ADF535-CEB7-7E41-B373-B0B882FA2615}" type="presOf" srcId="{7FD54A05-21D4-8C4C-ABFC-3DB311554E3C}" destId="{634C7F9B-C62E-4144-99FC-93DB47DA638E}" srcOrd="0" destOrd="0" presId="urn:microsoft.com/office/officeart/2005/8/layout/vList5"/>
    <dgm:cxn modelId="{BDAA9B39-E192-0F4D-BF10-4A587779B03B}" type="presOf" srcId="{5F476BB6-B1C0-0C4A-A711-5D65EAED8B0E}" destId="{0F7AEB4B-90D4-A344-874D-76E32AAF3E9B}" srcOrd="0" destOrd="0" presId="urn:microsoft.com/office/officeart/2005/8/layout/vList5"/>
    <dgm:cxn modelId="{7102134D-5861-4C44-9DC0-743AA7D251B2}" srcId="{439E7751-2486-A34F-802D-1893A304F236}" destId="{96B5AC10-5465-334D-A50D-3C002A81DE9F}" srcOrd="0" destOrd="0" parTransId="{0F230700-70CB-6649-8339-9588A386C6DD}" sibTransId="{C7006571-7CC1-3C42-A825-5E7432B440D3}"/>
    <dgm:cxn modelId="{CA13206E-3BDE-9C43-900B-3B43FD3EEDF8}" type="presOf" srcId="{74D33FAA-50A6-6643-B007-978D6DD4EA66}" destId="{93495882-AC30-AF40-9058-7578B497CC80}" srcOrd="0" destOrd="0" presId="urn:microsoft.com/office/officeart/2005/8/layout/vList5"/>
    <dgm:cxn modelId="{6408977B-924B-5D4E-B6ED-1001260C9459}" srcId="{96B5AC10-5465-334D-A50D-3C002A81DE9F}" destId="{5F476BB6-B1C0-0C4A-A711-5D65EAED8B0E}" srcOrd="0" destOrd="0" parTransId="{F8A36B21-F4F4-D440-9A69-62480E059CCB}" sibTransId="{0AE101E8-DC02-9842-8453-93A8599D2097}"/>
    <dgm:cxn modelId="{32C37C7F-9B3E-D041-9B4E-14549086CDA3}" srcId="{74D33FAA-50A6-6643-B007-978D6DD4EA66}" destId="{7FD54A05-21D4-8C4C-ABFC-3DB311554E3C}" srcOrd="0" destOrd="0" parTransId="{D0D98740-4D92-E248-B553-A1CF8C37DF30}" sibTransId="{82E4142F-F5C2-484E-A14A-7664726246F7}"/>
    <dgm:cxn modelId="{B8990381-F231-CB47-B7E6-8210436F1714}" type="presOf" srcId="{1AEE5A5E-7230-2243-8B46-D66672368038}" destId="{B574AC72-E444-EF43-93EF-4936B5375BA8}" srcOrd="0" destOrd="0" presId="urn:microsoft.com/office/officeart/2005/8/layout/vList5"/>
    <dgm:cxn modelId="{9A4B3491-7A32-1E4F-B36D-117B77B44767}" type="presOf" srcId="{C4167D5F-AF60-EC43-876E-00ED53C16152}" destId="{7369DEA4-052B-3C42-8F3A-041FA65D870A}" srcOrd="0" destOrd="0" presId="urn:microsoft.com/office/officeart/2005/8/layout/vList5"/>
    <dgm:cxn modelId="{98A46F9A-5103-6546-A3DC-27F24656BCC6}" type="presOf" srcId="{439E7751-2486-A34F-802D-1893A304F236}" destId="{7EA09B34-01AB-6445-8FF3-8A2D7EA6B7F4}" srcOrd="0" destOrd="0" presId="urn:microsoft.com/office/officeart/2005/8/layout/vList5"/>
    <dgm:cxn modelId="{9D7599AE-B587-ED43-BB71-1AC500555E7A}" srcId="{439E7751-2486-A34F-802D-1893A304F236}" destId="{5B232AC5-C9E5-8147-AE1B-F956CE613E86}" srcOrd="2" destOrd="0" parTransId="{AE0995D1-CC32-2A42-A321-49F84D9A2DE6}" sibTransId="{74F52E3C-72D3-A941-8973-4C39AF630EAB}"/>
    <dgm:cxn modelId="{612C92BB-3456-4147-A22E-3A71D9ACBB49}" srcId="{439E7751-2486-A34F-802D-1893A304F236}" destId="{8A531C81-A620-4E43-9B04-A235FEF36989}" srcOrd="1" destOrd="0" parTransId="{2DDB10BE-03E1-B449-9850-924594E1DF2F}" sibTransId="{7D66C4A1-4FE9-D94A-9EAC-0EB8CA449219}"/>
    <dgm:cxn modelId="{DAFD24C6-ED84-9C43-B76B-5CA2A2244B19}" type="presOf" srcId="{8A531C81-A620-4E43-9B04-A235FEF36989}" destId="{E7CA461C-46F5-8949-92B3-531ECE8CD1F0}" srcOrd="0" destOrd="0" presId="urn:microsoft.com/office/officeart/2005/8/layout/vList5"/>
    <dgm:cxn modelId="{C0BC78F3-0DBC-2546-A0C6-269D2CFAB762}" type="presOf" srcId="{5B232AC5-C9E5-8147-AE1B-F956CE613E86}" destId="{FB50ABFF-9FA9-D64A-B02A-332839D1DD11}" srcOrd="0" destOrd="0" presId="urn:microsoft.com/office/officeart/2005/8/layout/vList5"/>
    <dgm:cxn modelId="{48B6DEF9-C962-4C45-B3E5-9F5F0E8B3565}" srcId="{8A531C81-A620-4E43-9B04-A235FEF36989}" destId="{1AEE5A5E-7230-2243-8B46-D66672368038}" srcOrd="0" destOrd="0" parTransId="{B0833E52-0055-8E4C-89A7-DBFC7AAF119F}" sibTransId="{9938FFEB-32D2-E142-B908-98A9CAD22E91}"/>
    <dgm:cxn modelId="{C5F4D659-CE33-3C47-A172-2931A30D3051}" type="presParOf" srcId="{7EA09B34-01AB-6445-8FF3-8A2D7EA6B7F4}" destId="{39ED8E42-A33D-CB44-B22E-6F591F74433A}" srcOrd="0" destOrd="0" presId="urn:microsoft.com/office/officeart/2005/8/layout/vList5"/>
    <dgm:cxn modelId="{2162006D-D59F-744E-84F9-2F67D70BCC65}" type="presParOf" srcId="{39ED8E42-A33D-CB44-B22E-6F591F74433A}" destId="{F85A0B43-22DD-4544-9D4C-17D19F3BC38C}" srcOrd="0" destOrd="0" presId="urn:microsoft.com/office/officeart/2005/8/layout/vList5"/>
    <dgm:cxn modelId="{10F67747-F4A9-EA47-90AA-AEA945A124CD}" type="presParOf" srcId="{39ED8E42-A33D-CB44-B22E-6F591F74433A}" destId="{0F7AEB4B-90D4-A344-874D-76E32AAF3E9B}" srcOrd="1" destOrd="0" presId="urn:microsoft.com/office/officeart/2005/8/layout/vList5"/>
    <dgm:cxn modelId="{9DDE66EB-8987-3944-91DD-E0C6BD006BF7}" type="presParOf" srcId="{7EA09B34-01AB-6445-8FF3-8A2D7EA6B7F4}" destId="{998E8811-2DFD-C047-8B3C-F14F8B2496F0}" srcOrd="1" destOrd="0" presId="urn:microsoft.com/office/officeart/2005/8/layout/vList5"/>
    <dgm:cxn modelId="{6A1E55EA-7B57-224C-A78A-A4A7392CB6C9}" type="presParOf" srcId="{7EA09B34-01AB-6445-8FF3-8A2D7EA6B7F4}" destId="{19123415-9837-E94D-A763-4DDCCF2654FF}" srcOrd="2" destOrd="0" presId="urn:microsoft.com/office/officeart/2005/8/layout/vList5"/>
    <dgm:cxn modelId="{7CC1A739-4812-974D-80B3-1794D4149CE1}" type="presParOf" srcId="{19123415-9837-E94D-A763-4DDCCF2654FF}" destId="{E7CA461C-46F5-8949-92B3-531ECE8CD1F0}" srcOrd="0" destOrd="0" presId="urn:microsoft.com/office/officeart/2005/8/layout/vList5"/>
    <dgm:cxn modelId="{3A1A5DEC-CE34-1E4A-AE3F-660CAA1D792E}" type="presParOf" srcId="{19123415-9837-E94D-A763-4DDCCF2654FF}" destId="{B574AC72-E444-EF43-93EF-4936B5375BA8}" srcOrd="1" destOrd="0" presId="urn:microsoft.com/office/officeart/2005/8/layout/vList5"/>
    <dgm:cxn modelId="{F30F7664-60A5-C044-8D73-CFE38534A1C0}" type="presParOf" srcId="{7EA09B34-01AB-6445-8FF3-8A2D7EA6B7F4}" destId="{D201C76B-CAF1-E740-9C0A-CCA1FD8C371B}" srcOrd="3" destOrd="0" presId="urn:microsoft.com/office/officeart/2005/8/layout/vList5"/>
    <dgm:cxn modelId="{B64A7281-F656-9145-924A-B09378AA2DAE}" type="presParOf" srcId="{7EA09B34-01AB-6445-8FF3-8A2D7EA6B7F4}" destId="{E4514C77-B242-974A-817D-BA5A1F33D158}" srcOrd="4" destOrd="0" presId="urn:microsoft.com/office/officeart/2005/8/layout/vList5"/>
    <dgm:cxn modelId="{53581BFA-E391-984A-B952-5E02DB4950C5}" type="presParOf" srcId="{E4514C77-B242-974A-817D-BA5A1F33D158}" destId="{FB50ABFF-9FA9-D64A-B02A-332839D1DD11}" srcOrd="0" destOrd="0" presId="urn:microsoft.com/office/officeart/2005/8/layout/vList5"/>
    <dgm:cxn modelId="{454C8A58-E7FB-EB43-A48E-E5ABEF05680A}" type="presParOf" srcId="{E4514C77-B242-974A-817D-BA5A1F33D158}" destId="{7369DEA4-052B-3C42-8F3A-041FA65D870A}" srcOrd="1" destOrd="0" presId="urn:microsoft.com/office/officeart/2005/8/layout/vList5"/>
    <dgm:cxn modelId="{4D5B1B7E-7439-0A49-91C6-043E4937A2E9}" type="presParOf" srcId="{7EA09B34-01AB-6445-8FF3-8A2D7EA6B7F4}" destId="{B5D88276-AD51-0A4B-BECA-03B3E590B751}" srcOrd="5" destOrd="0" presId="urn:microsoft.com/office/officeart/2005/8/layout/vList5"/>
    <dgm:cxn modelId="{19BDF503-CC6A-1246-BFC8-C3D1F92E303A}" type="presParOf" srcId="{7EA09B34-01AB-6445-8FF3-8A2D7EA6B7F4}" destId="{308E94BA-A2C8-1A42-A242-F636F2FD4837}" srcOrd="6" destOrd="0" presId="urn:microsoft.com/office/officeart/2005/8/layout/vList5"/>
    <dgm:cxn modelId="{C59FD80A-45FF-0043-A309-4887FD4E7CD0}" type="presParOf" srcId="{308E94BA-A2C8-1A42-A242-F636F2FD4837}" destId="{93495882-AC30-AF40-9058-7578B497CC80}" srcOrd="0" destOrd="0" presId="urn:microsoft.com/office/officeart/2005/8/layout/vList5"/>
    <dgm:cxn modelId="{3951118C-1BFF-AD49-89C7-4418F066396F}" type="presParOf" srcId="{308E94BA-A2C8-1A42-A242-F636F2FD4837}" destId="{634C7F9B-C62E-4144-99FC-93DB47DA638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255ABE-4430-E14D-A63F-9F53C5CFD87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F02276BB-D2BF-8E47-9A55-AD34355AC7D6}">
      <dgm:prSet phldrT="[Text]"/>
      <dgm:spPr/>
      <dgm:t>
        <a:bodyPr/>
        <a:lstStyle/>
        <a:p>
          <a:r>
            <a:rPr lang="en-US" dirty="0"/>
            <a:t>Primary Outcome</a:t>
          </a:r>
        </a:p>
      </dgm:t>
    </dgm:pt>
    <dgm:pt modelId="{C98E07ED-6583-6C4C-A5CC-9C0058A8DB19}" type="parTrans" cxnId="{C0BC794A-2F82-F942-BBAF-0032E04B198E}">
      <dgm:prSet/>
      <dgm:spPr/>
      <dgm:t>
        <a:bodyPr/>
        <a:lstStyle/>
        <a:p>
          <a:endParaRPr lang="en-US"/>
        </a:p>
      </dgm:t>
    </dgm:pt>
    <dgm:pt modelId="{C50DD186-1990-7B42-9FF4-FFA5D868BD53}" type="sibTrans" cxnId="{C0BC794A-2F82-F942-BBAF-0032E04B198E}">
      <dgm:prSet/>
      <dgm:spPr/>
      <dgm:t>
        <a:bodyPr/>
        <a:lstStyle/>
        <a:p>
          <a:endParaRPr lang="en-US"/>
        </a:p>
      </dgm:t>
    </dgm:pt>
    <dgm:pt modelId="{FBB86B7F-7BD9-2D49-8CC7-618DD1488D32}">
      <dgm:prSet phldrT="[Text]"/>
      <dgm:spPr/>
      <dgm:t>
        <a:bodyPr/>
        <a:lstStyle/>
        <a:p>
          <a:r>
            <a:rPr lang="en-US" dirty="0"/>
            <a:t>Secondary Outcomes</a:t>
          </a:r>
        </a:p>
      </dgm:t>
    </dgm:pt>
    <dgm:pt modelId="{B94E85F6-3D0C-5E40-8456-C427BC3B7B7A}" type="parTrans" cxnId="{68CC8198-2B53-CA41-A611-1C656683F564}">
      <dgm:prSet/>
      <dgm:spPr/>
      <dgm:t>
        <a:bodyPr/>
        <a:lstStyle/>
        <a:p>
          <a:endParaRPr lang="en-US"/>
        </a:p>
      </dgm:t>
    </dgm:pt>
    <dgm:pt modelId="{27281969-E04C-BB4B-8F09-139142E49BA5}" type="sibTrans" cxnId="{68CC8198-2B53-CA41-A611-1C656683F564}">
      <dgm:prSet/>
      <dgm:spPr/>
      <dgm:t>
        <a:bodyPr/>
        <a:lstStyle/>
        <a:p>
          <a:endParaRPr lang="en-US"/>
        </a:p>
      </dgm:t>
    </dgm:pt>
    <dgm:pt modelId="{72E97626-0367-0147-9E2B-064BB8183DCA}">
      <dgm:prSet phldrT="[Text]"/>
      <dgm:spPr/>
      <dgm:t>
        <a:bodyPr/>
        <a:lstStyle/>
        <a:p>
          <a:r>
            <a:rPr lang="en-US" dirty="0"/>
            <a:t>Availability of a one-week supply of generic 8/2 mg sublingual BUP/NX and a single unit of NNS</a:t>
          </a:r>
        </a:p>
      </dgm:t>
    </dgm:pt>
    <dgm:pt modelId="{6C07C427-E60E-884E-AC94-DF86DBB19CAB}" type="parTrans" cxnId="{DC3F0C99-7EFB-514C-88D8-76285BD610D5}">
      <dgm:prSet/>
      <dgm:spPr/>
      <dgm:t>
        <a:bodyPr/>
        <a:lstStyle/>
        <a:p>
          <a:endParaRPr lang="en-US"/>
        </a:p>
      </dgm:t>
    </dgm:pt>
    <dgm:pt modelId="{6F8C2B9B-C55B-3740-A041-BC9C7D4181AF}" type="sibTrans" cxnId="{DC3F0C99-7EFB-514C-88D8-76285BD610D5}">
      <dgm:prSet/>
      <dgm:spPr/>
      <dgm:t>
        <a:bodyPr/>
        <a:lstStyle/>
        <a:p>
          <a:endParaRPr lang="en-US"/>
        </a:p>
      </dgm:t>
    </dgm:pt>
    <dgm:pt modelId="{72803889-6A6C-1F4A-B97E-94A29B4FAAD9}">
      <dgm:prSet phldrT="[Text]"/>
      <dgm:spPr/>
      <dgm:t>
        <a:bodyPr/>
        <a:lstStyle/>
        <a:p>
          <a:r>
            <a:rPr lang="en-US" dirty="0"/>
            <a:t>Willingness to order BUP/NX if it was unavailable</a:t>
          </a:r>
        </a:p>
      </dgm:t>
    </dgm:pt>
    <dgm:pt modelId="{610F59C5-412D-D249-80D2-8C3735B2484E}" type="parTrans" cxnId="{920C2538-807B-864B-9002-267528C612B3}">
      <dgm:prSet/>
      <dgm:spPr/>
      <dgm:t>
        <a:bodyPr/>
        <a:lstStyle/>
        <a:p>
          <a:endParaRPr lang="en-US"/>
        </a:p>
      </dgm:t>
    </dgm:pt>
    <dgm:pt modelId="{BD7F1A17-5153-1A4D-87D4-2611599BB87E}" type="sibTrans" cxnId="{920C2538-807B-864B-9002-267528C612B3}">
      <dgm:prSet/>
      <dgm:spPr/>
      <dgm:t>
        <a:bodyPr/>
        <a:lstStyle/>
        <a:p>
          <a:endParaRPr lang="en-US"/>
        </a:p>
      </dgm:t>
    </dgm:pt>
    <dgm:pt modelId="{F40CC706-4ED7-F843-BC26-A4A9FBC5B087}">
      <dgm:prSet phldrT="[Text]"/>
      <dgm:spPr/>
      <dgm:t>
        <a:bodyPr/>
        <a:lstStyle/>
        <a:p>
          <a:r>
            <a:rPr lang="en-US" dirty="0"/>
            <a:t>Estimated timeframe to order if BUP/NX was unavailable</a:t>
          </a:r>
        </a:p>
      </dgm:t>
    </dgm:pt>
    <dgm:pt modelId="{6987938B-D82F-F447-A914-658992B168F2}" type="parTrans" cxnId="{0A77BCE3-700A-B549-BF77-A6A08227CAA5}">
      <dgm:prSet/>
      <dgm:spPr/>
      <dgm:t>
        <a:bodyPr/>
        <a:lstStyle/>
        <a:p>
          <a:endParaRPr lang="en-US"/>
        </a:p>
      </dgm:t>
    </dgm:pt>
    <dgm:pt modelId="{A2CD18A0-E2BB-6647-8164-0AED628FC341}" type="sibTrans" cxnId="{0A77BCE3-700A-B549-BF77-A6A08227CAA5}">
      <dgm:prSet/>
      <dgm:spPr/>
      <dgm:t>
        <a:bodyPr/>
        <a:lstStyle/>
        <a:p>
          <a:endParaRPr lang="en-US"/>
        </a:p>
      </dgm:t>
    </dgm:pt>
    <dgm:pt modelId="{8FC80885-5361-3C42-921A-8FC1C8FC8103}" type="pres">
      <dgm:prSet presAssocID="{DE255ABE-4430-E14D-A63F-9F53C5CFD874}" presName="linear" presStyleCnt="0">
        <dgm:presLayoutVars>
          <dgm:dir/>
          <dgm:animLvl val="lvl"/>
          <dgm:resizeHandles val="exact"/>
        </dgm:presLayoutVars>
      </dgm:prSet>
      <dgm:spPr/>
    </dgm:pt>
    <dgm:pt modelId="{F00D7725-5FC9-2046-9611-906CE48C131B}" type="pres">
      <dgm:prSet presAssocID="{F02276BB-D2BF-8E47-9A55-AD34355AC7D6}" presName="parentLin" presStyleCnt="0"/>
      <dgm:spPr/>
    </dgm:pt>
    <dgm:pt modelId="{13636B7D-D31B-CB42-A048-61938BC18E60}" type="pres">
      <dgm:prSet presAssocID="{F02276BB-D2BF-8E47-9A55-AD34355AC7D6}" presName="parentLeftMargin" presStyleLbl="node1" presStyleIdx="0" presStyleCnt="2"/>
      <dgm:spPr/>
    </dgm:pt>
    <dgm:pt modelId="{BEE14B9D-3022-AF45-90A4-C4BCEFA61A8D}" type="pres">
      <dgm:prSet presAssocID="{F02276BB-D2BF-8E47-9A55-AD34355AC7D6}" presName="parentText" presStyleLbl="node1" presStyleIdx="0" presStyleCnt="2">
        <dgm:presLayoutVars>
          <dgm:chMax val="0"/>
          <dgm:bulletEnabled val="1"/>
        </dgm:presLayoutVars>
      </dgm:prSet>
      <dgm:spPr/>
    </dgm:pt>
    <dgm:pt modelId="{D52BD1A2-76A2-BD4A-91B0-A5999E2D65D5}" type="pres">
      <dgm:prSet presAssocID="{F02276BB-D2BF-8E47-9A55-AD34355AC7D6}" presName="negativeSpace" presStyleCnt="0"/>
      <dgm:spPr/>
    </dgm:pt>
    <dgm:pt modelId="{C185B468-5D1D-6141-90C4-F5606744F068}" type="pres">
      <dgm:prSet presAssocID="{F02276BB-D2BF-8E47-9A55-AD34355AC7D6}" presName="childText" presStyleLbl="conFgAcc1" presStyleIdx="0" presStyleCnt="2">
        <dgm:presLayoutVars>
          <dgm:bulletEnabled val="1"/>
        </dgm:presLayoutVars>
      </dgm:prSet>
      <dgm:spPr/>
    </dgm:pt>
    <dgm:pt modelId="{EBAC5EFE-6506-2E4A-8253-4B1E5492DBBE}" type="pres">
      <dgm:prSet presAssocID="{C50DD186-1990-7B42-9FF4-FFA5D868BD53}" presName="spaceBetweenRectangles" presStyleCnt="0"/>
      <dgm:spPr/>
    </dgm:pt>
    <dgm:pt modelId="{88404248-C85A-D04C-B8F6-448FC6481A2F}" type="pres">
      <dgm:prSet presAssocID="{FBB86B7F-7BD9-2D49-8CC7-618DD1488D32}" presName="parentLin" presStyleCnt="0"/>
      <dgm:spPr/>
    </dgm:pt>
    <dgm:pt modelId="{C65AACFD-966B-3D4E-98FF-AB2F57386AE6}" type="pres">
      <dgm:prSet presAssocID="{FBB86B7F-7BD9-2D49-8CC7-618DD1488D32}" presName="parentLeftMargin" presStyleLbl="node1" presStyleIdx="0" presStyleCnt="2"/>
      <dgm:spPr/>
    </dgm:pt>
    <dgm:pt modelId="{078FDE7C-EFD1-9649-8ACB-629CB886D315}" type="pres">
      <dgm:prSet presAssocID="{FBB86B7F-7BD9-2D49-8CC7-618DD1488D32}" presName="parentText" presStyleLbl="node1" presStyleIdx="1" presStyleCnt="2">
        <dgm:presLayoutVars>
          <dgm:chMax val="0"/>
          <dgm:bulletEnabled val="1"/>
        </dgm:presLayoutVars>
      </dgm:prSet>
      <dgm:spPr/>
    </dgm:pt>
    <dgm:pt modelId="{9516499E-8A35-2645-9E8F-3C4A4061E82D}" type="pres">
      <dgm:prSet presAssocID="{FBB86B7F-7BD9-2D49-8CC7-618DD1488D32}" presName="negativeSpace" presStyleCnt="0"/>
      <dgm:spPr/>
    </dgm:pt>
    <dgm:pt modelId="{7A32CF00-AD11-864A-9CA2-76252CE38D73}" type="pres">
      <dgm:prSet presAssocID="{FBB86B7F-7BD9-2D49-8CC7-618DD1488D32}" presName="childText" presStyleLbl="conFgAcc1" presStyleIdx="1" presStyleCnt="2">
        <dgm:presLayoutVars>
          <dgm:bulletEnabled val="1"/>
        </dgm:presLayoutVars>
      </dgm:prSet>
      <dgm:spPr/>
    </dgm:pt>
  </dgm:ptLst>
  <dgm:cxnLst>
    <dgm:cxn modelId="{E917E427-4A58-9F4D-B2E2-AD97CE0D1A01}" type="presOf" srcId="{F02276BB-D2BF-8E47-9A55-AD34355AC7D6}" destId="{13636B7D-D31B-CB42-A048-61938BC18E60}" srcOrd="0" destOrd="0" presId="urn:microsoft.com/office/officeart/2005/8/layout/list1"/>
    <dgm:cxn modelId="{B992C92F-7567-5F43-9D59-A14B25ABA060}" type="presOf" srcId="{F40CC706-4ED7-F843-BC26-A4A9FBC5B087}" destId="{7A32CF00-AD11-864A-9CA2-76252CE38D73}" srcOrd="0" destOrd="1" presId="urn:microsoft.com/office/officeart/2005/8/layout/list1"/>
    <dgm:cxn modelId="{920C2538-807B-864B-9002-267528C612B3}" srcId="{FBB86B7F-7BD9-2D49-8CC7-618DD1488D32}" destId="{72803889-6A6C-1F4A-B97E-94A29B4FAAD9}" srcOrd="0" destOrd="0" parTransId="{610F59C5-412D-D249-80D2-8C3735B2484E}" sibTransId="{BD7F1A17-5153-1A4D-87D4-2611599BB87E}"/>
    <dgm:cxn modelId="{C0BC794A-2F82-F942-BBAF-0032E04B198E}" srcId="{DE255ABE-4430-E14D-A63F-9F53C5CFD874}" destId="{F02276BB-D2BF-8E47-9A55-AD34355AC7D6}" srcOrd="0" destOrd="0" parTransId="{C98E07ED-6583-6C4C-A5CC-9C0058A8DB19}" sibTransId="{C50DD186-1990-7B42-9FF4-FFA5D868BD53}"/>
    <dgm:cxn modelId="{05054353-43AD-9D42-B8D6-0B6EBCB2755B}" type="presOf" srcId="{FBB86B7F-7BD9-2D49-8CC7-618DD1488D32}" destId="{C65AACFD-966B-3D4E-98FF-AB2F57386AE6}" srcOrd="0" destOrd="0" presId="urn:microsoft.com/office/officeart/2005/8/layout/list1"/>
    <dgm:cxn modelId="{89E33D68-CDE6-0649-B7D4-7834C62A6DB5}" type="presOf" srcId="{72803889-6A6C-1F4A-B97E-94A29B4FAAD9}" destId="{7A32CF00-AD11-864A-9CA2-76252CE38D73}" srcOrd="0" destOrd="0" presId="urn:microsoft.com/office/officeart/2005/8/layout/list1"/>
    <dgm:cxn modelId="{63C5246B-F1E5-824E-8B34-4045DA736853}" type="presOf" srcId="{DE255ABE-4430-E14D-A63F-9F53C5CFD874}" destId="{8FC80885-5361-3C42-921A-8FC1C8FC8103}" srcOrd="0" destOrd="0" presId="urn:microsoft.com/office/officeart/2005/8/layout/list1"/>
    <dgm:cxn modelId="{68CC8198-2B53-CA41-A611-1C656683F564}" srcId="{DE255ABE-4430-E14D-A63F-9F53C5CFD874}" destId="{FBB86B7F-7BD9-2D49-8CC7-618DD1488D32}" srcOrd="1" destOrd="0" parTransId="{B94E85F6-3D0C-5E40-8456-C427BC3B7B7A}" sibTransId="{27281969-E04C-BB4B-8F09-139142E49BA5}"/>
    <dgm:cxn modelId="{DC3F0C99-7EFB-514C-88D8-76285BD610D5}" srcId="{F02276BB-D2BF-8E47-9A55-AD34355AC7D6}" destId="{72E97626-0367-0147-9E2B-064BB8183DCA}" srcOrd="0" destOrd="0" parTransId="{6C07C427-E60E-884E-AC94-DF86DBB19CAB}" sibTransId="{6F8C2B9B-C55B-3740-A041-BC9C7D4181AF}"/>
    <dgm:cxn modelId="{B378299F-1301-D046-8B31-7CEBDDD7A8D3}" type="presOf" srcId="{72E97626-0367-0147-9E2B-064BB8183DCA}" destId="{C185B468-5D1D-6141-90C4-F5606744F068}" srcOrd="0" destOrd="0" presId="urn:microsoft.com/office/officeart/2005/8/layout/list1"/>
    <dgm:cxn modelId="{5FCC3EBF-A8C8-154F-AAD0-C21DCCC61FBE}" type="presOf" srcId="{FBB86B7F-7BD9-2D49-8CC7-618DD1488D32}" destId="{078FDE7C-EFD1-9649-8ACB-629CB886D315}" srcOrd="1" destOrd="0" presId="urn:microsoft.com/office/officeart/2005/8/layout/list1"/>
    <dgm:cxn modelId="{0A77BCE3-700A-B549-BF77-A6A08227CAA5}" srcId="{FBB86B7F-7BD9-2D49-8CC7-618DD1488D32}" destId="{F40CC706-4ED7-F843-BC26-A4A9FBC5B087}" srcOrd="1" destOrd="0" parTransId="{6987938B-D82F-F447-A914-658992B168F2}" sibTransId="{A2CD18A0-E2BB-6647-8164-0AED628FC341}"/>
    <dgm:cxn modelId="{04B3C3FC-457F-E349-BAA6-A915C5BD47B4}" type="presOf" srcId="{F02276BB-D2BF-8E47-9A55-AD34355AC7D6}" destId="{BEE14B9D-3022-AF45-90A4-C4BCEFA61A8D}" srcOrd="1" destOrd="0" presId="urn:microsoft.com/office/officeart/2005/8/layout/list1"/>
    <dgm:cxn modelId="{736E1C34-BEFF-854D-AE58-78AB3BAECAEC}" type="presParOf" srcId="{8FC80885-5361-3C42-921A-8FC1C8FC8103}" destId="{F00D7725-5FC9-2046-9611-906CE48C131B}" srcOrd="0" destOrd="0" presId="urn:microsoft.com/office/officeart/2005/8/layout/list1"/>
    <dgm:cxn modelId="{DAC44D05-7533-F045-AEF4-0F67602AAD0A}" type="presParOf" srcId="{F00D7725-5FC9-2046-9611-906CE48C131B}" destId="{13636B7D-D31B-CB42-A048-61938BC18E60}" srcOrd="0" destOrd="0" presId="urn:microsoft.com/office/officeart/2005/8/layout/list1"/>
    <dgm:cxn modelId="{4C75975D-A39C-9444-9A6F-CA632BA0C39A}" type="presParOf" srcId="{F00D7725-5FC9-2046-9611-906CE48C131B}" destId="{BEE14B9D-3022-AF45-90A4-C4BCEFA61A8D}" srcOrd="1" destOrd="0" presId="urn:microsoft.com/office/officeart/2005/8/layout/list1"/>
    <dgm:cxn modelId="{2BAA8866-07F1-8B4B-A794-7D628595632E}" type="presParOf" srcId="{8FC80885-5361-3C42-921A-8FC1C8FC8103}" destId="{D52BD1A2-76A2-BD4A-91B0-A5999E2D65D5}" srcOrd="1" destOrd="0" presId="urn:microsoft.com/office/officeart/2005/8/layout/list1"/>
    <dgm:cxn modelId="{55179E46-BCFC-954D-A603-6880F0C17F2F}" type="presParOf" srcId="{8FC80885-5361-3C42-921A-8FC1C8FC8103}" destId="{C185B468-5D1D-6141-90C4-F5606744F068}" srcOrd="2" destOrd="0" presId="urn:microsoft.com/office/officeart/2005/8/layout/list1"/>
    <dgm:cxn modelId="{6831F461-1A55-CD40-AFCD-61550C2E6AD5}" type="presParOf" srcId="{8FC80885-5361-3C42-921A-8FC1C8FC8103}" destId="{EBAC5EFE-6506-2E4A-8253-4B1E5492DBBE}" srcOrd="3" destOrd="0" presId="urn:microsoft.com/office/officeart/2005/8/layout/list1"/>
    <dgm:cxn modelId="{4071E5D4-1E26-8B47-A8D1-657572132DA0}" type="presParOf" srcId="{8FC80885-5361-3C42-921A-8FC1C8FC8103}" destId="{88404248-C85A-D04C-B8F6-448FC6481A2F}" srcOrd="4" destOrd="0" presId="urn:microsoft.com/office/officeart/2005/8/layout/list1"/>
    <dgm:cxn modelId="{C5392232-E0B2-3D49-ABF1-A2290D6053C7}" type="presParOf" srcId="{88404248-C85A-D04C-B8F6-448FC6481A2F}" destId="{C65AACFD-966B-3D4E-98FF-AB2F57386AE6}" srcOrd="0" destOrd="0" presId="urn:microsoft.com/office/officeart/2005/8/layout/list1"/>
    <dgm:cxn modelId="{6DE3A3FE-AD5B-A044-A283-8A9A37E97A80}" type="presParOf" srcId="{88404248-C85A-D04C-B8F6-448FC6481A2F}" destId="{078FDE7C-EFD1-9649-8ACB-629CB886D315}" srcOrd="1" destOrd="0" presId="urn:microsoft.com/office/officeart/2005/8/layout/list1"/>
    <dgm:cxn modelId="{D70F386C-30C4-654B-B992-D47849EF58D3}" type="presParOf" srcId="{8FC80885-5361-3C42-921A-8FC1C8FC8103}" destId="{9516499E-8A35-2645-9E8F-3C4A4061E82D}" srcOrd="5" destOrd="0" presId="urn:microsoft.com/office/officeart/2005/8/layout/list1"/>
    <dgm:cxn modelId="{6AD72E49-10F4-7149-9418-B3A747CE8221}" type="presParOf" srcId="{8FC80885-5361-3C42-921A-8FC1C8FC8103}" destId="{7A32CF00-AD11-864A-9CA2-76252CE38D7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61D63A-EE41-0340-A662-7A3D4AC9F4F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E3C4D41B-BAB0-E148-9453-D22068CBBBBF}">
      <dgm:prSet phldrT="[Text]"/>
      <dgm:spPr/>
      <dgm:t>
        <a:bodyPr/>
        <a:lstStyle/>
        <a:p>
          <a:r>
            <a:rPr lang="en-US" dirty="0"/>
            <a:t>Primary Outcome</a:t>
          </a:r>
        </a:p>
      </dgm:t>
    </dgm:pt>
    <dgm:pt modelId="{A44DF09D-F2F0-A64A-B34F-AC729108D946}" type="parTrans" cxnId="{C9BBF7D9-A67D-144F-B190-A127CA32717F}">
      <dgm:prSet/>
      <dgm:spPr/>
      <dgm:t>
        <a:bodyPr/>
        <a:lstStyle/>
        <a:p>
          <a:endParaRPr lang="en-US"/>
        </a:p>
      </dgm:t>
    </dgm:pt>
    <dgm:pt modelId="{EE548C92-8B41-184F-9407-EC8D186B3102}" type="sibTrans" cxnId="{C9BBF7D9-A67D-144F-B190-A127CA32717F}">
      <dgm:prSet/>
      <dgm:spPr/>
      <dgm:t>
        <a:bodyPr/>
        <a:lstStyle/>
        <a:p>
          <a:endParaRPr lang="en-US"/>
        </a:p>
      </dgm:t>
    </dgm:pt>
    <dgm:pt modelId="{A5B0BC04-AEFC-2F4C-96D4-2E3BD3185824}">
      <dgm:prSet phldrT="[Text]"/>
      <dgm:spPr/>
      <dgm:t>
        <a:bodyPr/>
        <a:lstStyle/>
        <a:p>
          <a:r>
            <a:rPr lang="en-US" dirty="0"/>
            <a:t>BUP/NX availability by pharmacy type, county, and sampling characteristics</a:t>
          </a:r>
        </a:p>
      </dgm:t>
    </dgm:pt>
    <dgm:pt modelId="{0BCEB12C-FA98-5A4C-8684-FB33A7EC40C0}" type="parTrans" cxnId="{44A2D972-1CDA-2A47-B9D3-5FF4DF82FCF1}">
      <dgm:prSet/>
      <dgm:spPr/>
      <dgm:t>
        <a:bodyPr/>
        <a:lstStyle/>
        <a:p>
          <a:endParaRPr lang="en-US"/>
        </a:p>
      </dgm:t>
    </dgm:pt>
    <dgm:pt modelId="{58EB25F8-2EBB-5A47-B71B-F3FAF9AA41AE}" type="sibTrans" cxnId="{44A2D972-1CDA-2A47-B9D3-5FF4DF82FCF1}">
      <dgm:prSet/>
      <dgm:spPr/>
      <dgm:t>
        <a:bodyPr/>
        <a:lstStyle/>
        <a:p>
          <a:endParaRPr lang="en-US"/>
        </a:p>
      </dgm:t>
    </dgm:pt>
    <dgm:pt modelId="{EC43C674-390B-BE45-8ABD-29F709A59C48}">
      <dgm:prSet phldrT="[Text]"/>
      <dgm:spPr/>
      <dgm:t>
        <a:bodyPr/>
        <a:lstStyle/>
        <a:p>
          <a:r>
            <a:rPr lang="en-US" dirty="0"/>
            <a:t>Objective</a:t>
          </a:r>
        </a:p>
      </dgm:t>
    </dgm:pt>
    <dgm:pt modelId="{66409733-1D36-AA49-B983-0018DBE2E79F}" type="parTrans" cxnId="{E52C58D2-D2B3-7D4F-BF22-9426B9BDCBAB}">
      <dgm:prSet/>
      <dgm:spPr/>
      <dgm:t>
        <a:bodyPr/>
        <a:lstStyle/>
        <a:p>
          <a:endParaRPr lang="en-US"/>
        </a:p>
      </dgm:t>
    </dgm:pt>
    <dgm:pt modelId="{FCF2FEA6-4998-294A-948D-81D81E45C309}" type="sibTrans" cxnId="{E52C58D2-D2B3-7D4F-BF22-9426B9BDCBAB}">
      <dgm:prSet/>
      <dgm:spPr/>
      <dgm:t>
        <a:bodyPr/>
        <a:lstStyle/>
        <a:p>
          <a:endParaRPr lang="en-US"/>
        </a:p>
      </dgm:t>
    </dgm:pt>
    <dgm:pt modelId="{B2B5709B-28D5-B74F-8AA7-1A033CDA95AF}">
      <dgm:prSet phldrT="[Text]"/>
      <dgm:spPr/>
      <dgm:t>
        <a:bodyPr/>
        <a:lstStyle/>
        <a:p>
          <a:r>
            <a:rPr lang="en-US" dirty="0"/>
            <a:t>Assess BUP/NX availability in pharmacies in </a:t>
          </a:r>
          <a:r>
            <a:rPr lang="en-US" b="1" dirty="0"/>
            <a:t>U.S. counties with higher-than-average opioid overdose rates</a:t>
          </a:r>
        </a:p>
      </dgm:t>
    </dgm:pt>
    <dgm:pt modelId="{5930AAF3-7624-064D-9644-D5A902873EE1}" type="parTrans" cxnId="{B5FF8348-0C2D-4D4D-A100-EE9463C9AA84}">
      <dgm:prSet/>
      <dgm:spPr/>
      <dgm:t>
        <a:bodyPr/>
        <a:lstStyle/>
        <a:p>
          <a:endParaRPr lang="en-US"/>
        </a:p>
      </dgm:t>
    </dgm:pt>
    <dgm:pt modelId="{FE7488D1-C251-9D41-8D34-17118C4F5D4C}" type="sibTrans" cxnId="{B5FF8348-0C2D-4D4D-A100-EE9463C9AA84}">
      <dgm:prSet/>
      <dgm:spPr/>
      <dgm:t>
        <a:bodyPr/>
        <a:lstStyle/>
        <a:p>
          <a:endParaRPr lang="en-US"/>
        </a:p>
      </dgm:t>
    </dgm:pt>
    <dgm:pt modelId="{61060E96-E515-9840-81D4-9FE368110D2D}" type="pres">
      <dgm:prSet presAssocID="{E861D63A-EE41-0340-A662-7A3D4AC9F4F2}" presName="linear" presStyleCnt="0">
        <dgm:presLayoutVars>
          <dgm:dir/>
          <dgm:animLvl val="lvl"/>
          <dgm:resizeHandles val="exact"/>
        </dgm:presLayoutVars>
      </dgm:prSet>
      <dgm:spPr/>
    </dgm:pt>
    <dgm:pt modelId="{EC7F107C-4421-1444-B206-B7F26EAABF47}" type="pres">
      <dgm:prSet presAssocID="{EC43C674-390B-BE45-8ABD-29F709A59C48}" presName="parentLin" presStyleCnt="0"/>
      <dgm:spPr/>
    </dgm:pt>
    <dgm:pt modelId="{4C4482B8-001B-C54C-9DDB-FF3D80F69367}" type="pres">
      <dgm:prSet presAssocID="{EC43C674-390B-BE45-8ABD-29F709A59C48}" presName="parentLeftMargin" presStyleLbl="node1" presStyleIdx="0" presStyleCnt="2"/>
      <dgm:spPr/>
    </dgm:pt>
    <dgm:pt modelId="{A1134D70-1F79-C84B-820E-40B48B2C8D94}" type="pres">
      <dgm:prSet presAssocID="{EC43C674-390B-BE45-8ABD-29F709A59C48}" presName="parentText" presStyleLbl="node1" presStyleIdx="0" presStyleCnt="2">
        <dgm:presLayoutVars>
          <dgm:chMax val="0"/>
          <dgm:bulletEnabled val="1"/>
        </dgm:presLayoutVars>
      </dgm:prSet>
      <dgm:spPr/>
    </dgm:pt>
    <dgm:pt modelId="{4CAD7284-B3E5-9541-ADB7-E499C9286E49}" type="pres">
      <dgm:prSet presAssocID="{EC43C674-390B-BE45-8ABD-29F709A59C48}" presName="negativeSpace" presStyleCnt="0"/>
      <dgm:spPr/>
    </dgm:pt>
    <dgm:pt modelId="{A6F60F5F-1789-2A4F-B0F3-68C48A8775C2}" type="pres">
      <dgm:prSet presAssocID="{EC43C674-390B-BE45-8ABD-29F709A59C48}" presName="childText" presStyleLbl="conFgAcc1" presStyleIdx="0" presStyleCnt="2">
        <dgm:presLayoutVars>
          <dgm:bulletEnabled val="1"/>
        </dgm:presLayoutVars>
      </dgm:prSet>
      <dgm:spPr/>
    </dgm:pt>
    <dgm:pt modelId="{C0C47379-BA40-904D-8F9D-388DF53BF659}" type="pres">
      <dgm:prSet presAssocID="{FCF2FEA6-4998-294A-948D-81D81E45C309}" presName="spaceBetweenRectangles" presStyleCnt="0"/>
      <dgm:spPr/>
    </dgm:pt>
    <dgm:pt modelId="{040DD761-E8F7-0C4D-B597-E93809D65303}" type="pres">
      <dgm:prSet presAssocID="{E3C4D41B-BAB0-E148-9453-D22068CBBBBF}" presName="parentLin" presStyleCnt="0"/>
      <dgm:spPr/>
    </dgm:pt>
    <dgm:pt modelId="{B9586229-1FE2-A54C-9163-C24F96230B9B}" type="pres">
      <dgm:prSet presAssocID="{E3C4D41B-BAB0-E148-9453-D22068CBBBBF}" presName="parentLeftMargin" presStyleLbl="node1" presStyleIdx="0" presStyleCnt="2"/>
      <dgm:spPr/>
    </dgm:pt>
    <dgm:pt modelId="{1352A52C-FE04-4842-B7CD-4086336FE6C8}" type="pres">
      <dgm:prSet presAssocID="{E3C4D41B-BAB0-E148-9453-D22068CBBBBF}" presName="parentText" presStyleLbl="node1" presStyleIdx="1" presStyleCnt="2">
        <dgm:presLayoutVars>
          <dgm:chMax val="0"/>
          <dgm:bulletEnabled val="1"/>
        </dgm:presLayoutVars>
      </dgm:prSet>
      <dgm:spPr/>
    </dgm:pt>
    <dgm:pt modelId="{685DF379-E1B1-E442-81B2-6C03A2A577E3}" type="pres">
      <dgm:prSet presAssocID="{E3C4D41B-BAB0-E148-9453-D22068CBBBBF}" presName="negativeSpace" presStyleCnt="0"/>
      <dgm:spPr/>
    </dgm:pt>
    <dgm:pt modelId="{D5A31DA6-EECA-9742-AEB0-F5A6E36C6691}" type="pres">
      <dgm:prSet presAssocID="{E3C4D41B-BAB0-E148-9453-D22068CBBBBF}" presName="childText" presStyleLbl="conFgAcc1" presStyleIdx="1" presStyleCnt="2">
        <dgm:presLayoutVars>
          <dgm:bulletEnabled val="1"/>
        </dgm:presLayoutVars>
      </dgm:prSet>
      <dgm:spPr/>
    </dgm:pt>
  </dgm:ptLst>
  <dgm:cxnLst>
    <dgm:cxn modelId="{433B761E-20F3-1F4A-902B-C17C03A3D35C}" type="presOf" srcId="{B2B5709B-28D5-B74F-8AA7-1A033CDA95AF}" destId="{A6F60F5F-1789-2A4F-B0F3-68C48A8775C2}" srcOrd="0" destOrd="0" presId="urn:microsoft.com/office/officeart/2005/8/layout/list1"/>
    <dgm:cxn modelId="{DDE7F046-E688-1341-8290-E870B9824304}" type="presOf" srcId="{EC43C674-390B-BE45-8ABD-29F709A59C48}" destId="{A1134D70-1F79-C84B-820E-40B48B2C8D94}" srcOrd="1" destOrd="0" presId="urn:microsoft.com/office/officeart/2005/8/layout/list1"/>
    <dgm:cxn modelId="{B5FF8348-0C2D-4D4D-A100-EE9463C9AA84}" srcId="{EC43C674-390B-BE45-8ABD-29F709A59C48}" destId="{B2B5709B-28D5-B74F-8AA7-1A033CDA95AF}" srcOrd="0" destOrd="0" parTransId="{5930AAF3-7624-064D-9644-D5A902873EE1}" sibTransId="{FE7488D1-C251-9D41-8D34-17118C4F5D4C}"/>
    <dgm:cxn modelId="{DF7C4362-1661-734D-A351-E1E3256A4D2F}" type="presOf" srcId="{EC43C674-390B-BE45-8ABD-29F709A59C48}" destId="{4C4482B8-001B-C54C-9DDB-FF3D80F69367}" srcOrd="0" destOrd="0" presId="urn:microsoft.com/office/officeart/2005/8/layout/list1"/>
    <dgm:cxn modelId="{44A2D972-1CDA-2A47-B9D3-5FF4DF82FCF1}" srcId="{E3C4D41B-BAB0-E148-9453-D22068CBBBBF}" destId="{A5B0BC04-AEFC-2F4C-96D4-2E3BD3185824}" srcOrd="0" destOrd="0" parTransId="{0BCEB12C-FA98-5A4C-8684-FB33A7EC40C0}" sibTransId="{58EB25F8-2EBB-5A47-B71B-F3FAF9AA41AE}"/>
    <dgm:cxn modelId="{04040E75-0AE1-2644-B6B3-C9373E551903}" type="presOf" srcId="{E3C4D41B-BAB0-E148-9453-D22068CBBBBF}" destId="{B9586229-1FE2-A54C-9163-C24F96230B9B}" srcOrd="0" destOrd="0" presId="urn:microsoft.com/office/officeart/2005/8/layout/list1"/>
    <dgm:cxn modelId="{33D2818E-6338-8945-AB34-695C62B15D9D}" type="presOf" srcId="{E3C4D41B-BAB0-E148-9453-D22068CBBBBF}" destId="{1352A52C-FE04-4842-B7CD-4086336FE6C8}" srcOrd="1" destOrd="0" presId="urn:microsoft.com/office/officeart/2005/8/layout/list1"/>
    <dgm:cxn modelId="{5896049F-9F19-5E4B-B93D-ABDEB6C61B26}" type="presOf" srcId="{E861D63A-EE41-0340-A662-7A3D4AC9F4F2}" destId="{61060E96-E515-9840-81D4-9FE368110D2D}" srcOrd="0" destOrd="0" presId="urn:microsoft.com/office/officeart/2005/8/layout/list1"/>
    <dgm:cxn modelId="{7CF6C0C5-E9B6-D541-B169-5CD1D84A162F}" type="presOf" srcId="{A5B0BC04-AEFC-2F4C-96D4-2E3BD3185824}" destId="{D5A31DA6-EECA-9742-AEB0-F5A6E36C6691}" srcOrd="0" destOrd="0" presId="urn:microsoft.com/office/officeart/2005/8/layout/list1"/>
    <dgm:cxn modelId="{E52C58D2-D2B3-7D4F-BF22-9426B9BDCBAB}" srcId="{E861D63A-EE41-0340-A662-7A3D4AC9F4F2}" destId="{EC43C674-390B-BE45-8ABD-29F709A59C48}" srcOrd="0" destOrd="0" parTransId="{66409733-1D36-AA49-B983-0018DBE2E79F}" sibTransId="{FCF2FEA6-4998-294A-948D-81D81E45C309}"/>
    <dgm:cxn modelId="{C9BBF7D9-A67D-144F-B190-A127CA32717F}" srcId="{E861D63A-EE41-0340-A662-7A3D4AC9F4F2}" destId="{E3C4D41B-BAB0-E148-9453-D22068CBBBBF}" srcOrd="1" destOrd="0" parTransId="{A44DF09D-F2F0-A64A-B34F-AC729108D946}" sibTransId="{EE548C92-8B41-184F-9407-EC8D186B3102}"/>
    <dgm:cxn modelId="{EB9E7F21-D4A9-2B4C-8F1F-1C6CDC946901}" type="presParOf" srcId="{61060E96-E515-9840-81D4-9FE368110D2D}" destId="{EC7F107C-4421-1444-B206-B7F26EAABF47}" srcOrd="0" destOrd="0" presId="urn:microsoft.com/office/officeart/2005/8/layout/list1"/>
    <dgm:cxn modelId="{F94F932F-ECEE-EB48-B030-3CA5DDB22FD3}" type="presParOf" srcId="{EC7F107C-4421-1444-B206-B7F26EAABF47}" destId="{4C4482B8-001B-C54C-9DDB-FF3D80F69367}" srcOrd="0" destOrd="0" presId="urn:microsoft.com/office/officeart/2005/8/layout/list1"/>
    <dgm:cxn modelId="{38E51EA6-49DE-C246-9B0C-FD2D293EB4D0}" type="presParOf" srcId="{EC7F107C-4421-1444-B206-B7F26EAABF47}" destId="{A1134D70-1F79-C84B-820E-40B48B2C8D94}" srcOrd="1" destOrd="0" presId="urn:microsoft.com/office/officeart/2005/8/layout/list1"/>
    <dgm:cxn modelId="{F31364FC-7D00-6741-8932-902C70F9A95F}" type="presParOf" srcId="{61060E96-E515-9840-81D4-9FE368110D2D}" destId="{4CAD7284-B3E5-9541-ADB7-E499C9286E49}" srcOrd="1" destOrd="0" presId="urn:microsoft.com/office/officeart/2005/8/layout/list1"/>
    <dgm:cxn modelId="{8D73C4DE-3AB7-894B-A185-A54F920BAFC6}" type="presParOf" srcId="{61060E96-E515-9840-81D4-9FE368110D2D}" destId="{A6F60F5F-1789-2A4F-B0F3-68C48A8775C2}" srcOrd="2" destOrd="0" presId="urn:microsoft.com/office/officeart/2005/8/layout/list1"/>
    <dgm:cxn modelId="{94C142BE-EB2F-004D-9054-865A0FAD2C4E}" type="presParOf" srcId="{61060E96-E515-9840-81D4-9FE368110D2D}" destId="{C0C47379-BA40-904D-8F9D-388DF53BF659}" srcOrd="3" destOrd="0" presId="urn:microsoft.com/office/officeart/2005/8/layout/list1"/>
    <dgm:cxn modelId="{F721687C-0AA5-D347-B90A-B7C654D8BC84}" type="presParOf" srcId="{61060E96-E515-9840-81D4-9FE368110D2D}" destId="{040DD761-E8F7-0C4D-B597-E93809D65303}" srcOrd="4" destOrd="0" presId="urn:microsoft.com/office/officeart/2005/8/layout/list1"/>
    <dgm:cxn modelId="{2A65E08B-583B-4E4A-A3DE-B02F9758546D}" type="presParOf" srcId="{040DD761-E8F7-0C4D-B597-E93809D65303}" destId="{B9586229-1FE2-A54C-9163-C24F96230B9B}" srcOrd="0" destOrd="0" presId="urn:microsoft.com/office/officeart/2005/8/layout/list1"/>
    <dgm:cxn modelId="{A66E256C-142B-C24C-A422-DA156B477FE7}" type="presParOf" srcId="{040DD761-E8F7-0C4D-B597-E93809D65303}" destId="{1352A52C-FE04-4842-B7CD-4086336FE6C8}" srcOrd="1" destOrd="0" presId="urn:microsoft.com/office/officeart/2005/8/layout/list1"/>
    <dgm:cxn modelId="{326AC190-CA5A-3249-85DE-8013526FFFA0}" type="presParOf" srcId="{61060E96-E515-9840-81D4-9FE368110D2D}" destId="{685DF379-E1B1-E442-81B2-6C03A2A577E3}" srcOrd="5" destOrd="0" presId="urn:microsoft.com/office/officeart/2005/8/layout/list1"/>
    <dgm:cxn modelId="{05EFCEF3-58E6-664B-B1C6-88B7C0746B7E}" type="presParOf" srcId="{61060E96-E515-9840-81D4-9FE368110D2D}" destId="{D5A31DA6-EECA-9742-AEB0-F5A6E36C669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CC43ED-74E7-504E-90C7-E6D83512D198}"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A0CC5B3D-04DC-6E49-883A-F5CD77739E59}">
      <dgm:prSet/>
      <dgm:spPr/>
      <dgm:t>
        <a:bodyPr/>
        <a:lstStyle/>
        <a:p>
          <a:r>
            <a:rPr lang="en-US" dirty="0"/>
            <a:t>Lack of </a:t>
          </a:r>
        </a:p>
        <a:p>
          <a:r>
            <a:rPr lang="en-US" dirty="0"/>
            <a:t>trust</a:t>
          </a:r>
        </a:p>
      </dgm:t>
    </dgm:pt>
    <dgm:pt modelId="{1480C0FF-3DB7-D047-B858-24CA7E2ED53C}" type="parTrans" cxnId="{98E73BF2-A56C-9041-965F-46841F30A4D4}">
      <dgm:prSet/>
      <dgm:spPr/>
      <dgm:t>
        <a:bodyPr/>
        <a:lstStyle/>
        <a:p>
          <a:endParaRPr lang="en-US"/>
        </a:p>
      </dgm:t>
    </dgm:pt>
    <dgm:pt modelId="{5A0821B7-BA1E-2C4A-9111-C78711B841BD}" type="sibTrans" cxnId="{98E73BF2-A56C-9041-965F-46841F30A4D4}">
      <dgm:prSet/>
      <dgm:spPr/>
      <dgm:t>
        <a:bodyPr/>
        <a:lstStyle/>
        <a:p>
          <a:endParaRPr lang="en-US"/>
        </a:p>
      </dgm:t>
    </dgm:pt>
    <dgm:pt modelId="{12B5F0A1-2E44-0D45-B2ED-45CD77A5235F}">
      <dgm:prSet/>
      <dgm:spPr/>
      <dgm:t>
        <a:bodyPr/>
        <a:lstStyle/>
        <a:p>
          <a:r>
            <a:rPr lang="en-US" dirty="0"/>
            <a:t>Ordering </a:t>
          </a:r>
        </a:p>
        <a:p>
          <a:r>
            <a:rPr lang="en-US" dirty="0"/>
            <a:t>limits</a:t>
          </a:r>
        </a:p>
      </dgm:t>
    </dgm:pt>
    <dgm:pt modelId="{5356DD0E-7B75-FA4C-8BBC-110B6E24497D}" type="parTrans" cxnId="{528ADAFA-CE2A-3F43-B23F-8A4868E9D4BF}">
      <dgm:prSet/>
      <dgm:spPr/>
      <dgm:t>
        <a:bodyPr/>
        <a:lstStyle/>
        <a:p>
          <a:endParaRPr lang="en-US"/>
        </a:p>
      </dgm:t>
    </dgm:pt>
    <dgm:pt modelId="{94270170-17AB-2B40-BBEF-077812F7FE8E}" type="sibTrans" cxnId="{528ADAFA-CE2A-3F43-B23F-8A4868E9D4BF}">
      <dgm:prSet/>
      <dgm:spPr/>
      <dgm:t>
        <a:bodyPr/>
        <a:lstStyle/>
        <a:p>
          <a:endParaRPr lang="en-US"/>
        </a:p>
      </dgm:t>
    </dgm:pt>
    <dgm:pt modelId="{F8EE3098-4D3A-E744-9F09-69136002D74D}">
      <dgm:prSet/>
      <dgm:spPr/>
      <dgm:t>
        <a:bodyPr/>
        <a:lstStyle/>
        <a:p>
          <a:r>
            <a:rPr lang="en-US" b="1" dirty="0"/>
            <a:t>Knowledge gaps</a:t>
          </a:r>
        </a:p>
      </dgm:t>
    </dgm:pt>
    <dgm:pt modelId="{C9B082BE-2C00-3543-9730-1D3096A1328D}" type="parTrans" cxnId="{6C57470A-BB59-7B4F-98BD-A7DCE3DBFDC5}">
      <dgm:prSet/>
      <dgm:spPr/>
      <dgm:t>
        <a:bodyPr/>
        <a:lstStyle/>
        <a:p>
          <a:endParaRPr lang="en-US"/>
        </a:p>
      </dgm:t>
    </dgm:pt>
    <dgm:pt modelId="{D80ECD8F-A269-5342-9846-8BAB57EB0453}" type="sibTrans" cxnId="{6C57470A-BB59-7B4F-98BD-A7DCE3DBFDC5}">
      <dgm:prSet/>
      <dgm:spPr/>
      <dgm:t>
        <a:bodyPr/>
        <a:lstStyle/>
        <a:p>
          <a:endParaRPr lang="en-US"/>
        </a:p>
      </dgm:t>
    </dgm:pt>
    <dgm:pt modelId="{CBEBF699-971C-BF45-8B0D-60817BDF254C}">
      <dgm:prSet/>
      <dgm:spPr/>
      <dgm:t>
        <a:bodyPr/>
        <a:lstStyle/>
        <a:p>
          <a:r>
            <a:rPr lang="en-US" b="0" dirty="0"/>
            <a:t>Poor communication</a:t>
          </a:r>
          <a:endParaRPr lang="en-US" dirty="0"/>
        </a:p>
      </dgm:t>
    </dgm:pt>
    <dgm:pt modelId="{2F6C98A3-5B10-E147-B338-D55F5DE05F9F}" type="parTrans" cxnId="{49790DF1-C03D-B04A-A538-1C444C64B686}">
      <dgm:prSet/>
      <dgm:spPr/>
      <dgm:t>
        <a:bodyPr/>
        <a:lstStyle/>
        <a:p>
          <a:endParaRPr lang="en-US"/>
        </a:p>
      </dgm:t>
    </dgm:pt>
    <dgm:pt modelId="{9BF3000A-7C0B-0E4C-B826-E4AC803779A8}" type="sibTrans" cxnId="{49790DF1-C03D-B04A-A538-1C444C64B686}">
      <dgm:prSet/>
      <dgm:spPr/>
      <dgm:t>
        <a:bodyPr/>
        <a:lstStyle/>
        <a:p>
          <a:endParaRPr lang="en-US"/>
        </a:p>
      </dgm:t>
    </dgm:pt>
    <dgm:pt modelId="{E1304AF1-58B2-844D-9418-CED3A233481A}">
      <dgm:prSet/>
      <dgm:spPr/>
      <dgm:t>
        <a:bodyPr/>
        <a:lstStyle/>
        <a:p>
          <a:r>
            <a:rPr lang="en-US" dirty="0"/>
            <a:t>Insurance issues</a:t>
          </a:r>
        </a:p>
      </dgm:t>
    </dgm:pt>
    <dgm:pt modelId="{6ED45218-8755-B540-A27C-880C5FD1498F}" type="parTrans" cxnId="{568CB806-BCD9-214D-A733-F970CC6D17AD}">
      <dgm:prSet/>
      <dgm:spPr/>
      <dgm:t>
        <a:bodyPr/>
        <a:lstStyle/>
        <a:p>
          <a:endParaRPr lang="en-US"/>
        </a:p>
      </dgm:t>
    </dgm:pt>
    <dgm:pt modelId="{64D8D128-FD80-3C49-9485-7C2852BC0B26}" type="sibTrans" cxnId="{568CB806-BCD9-214D-A733-F970CC6D17AD}">
      <dgm:prSet/>
      <dgm:spPr/>
      <dgm:t>
        <a:bodyPr/>
        <a:lstStyle/>
        <a:p>
          <a:endParaRPr lang="en-US"/>
        </a:p>
      </dgm:t>
    </dgm:pt>
    <dgm:pt modelId="{6DBC87CE-5A54-0C4D-A378-5C473BDA3E24}">
      <dgm:prSet/>
      <dgm:spPr/>
      <dgm:t>
        <a:bodyPr/>
        <a:lstStyle/>
        <a:p>
          <a:r>
            <a:rPr lang="en-US" dirty="0"/>
            <a:t>Concerns about diversion</a:t>
          </a:r>
        </a:p>
      </dgm:t>
    </dgm:pt>
    <dgm:pt modelId="{B64BC95D-CF09-C743-95CB-F7EBAC7C9391}" type="parTrans" cxnId="{F895E65A-612A-C043-9DB1-A2174E727E5C}">
      <dgm:prSet/>
      <dgm:spPr/>
      <dgm:t>
        <a:bodyPr/>
        <a:lstStyle/>
        <a:p>
          <a:endParaRPr lang="en-US"/>
        </a:p>
      </dgm:t>
    </dgm:pt>
    <dgm:pt modelId="{344868B4-DC7A-394C-94A2-35BCEF87AAD2}" type="sibTrans" cxnId="{F895E65A-612A-C043-9DB1-A2174E727E5C}">
      <dgm:prSet/>
      <dgm:spPr/>
      <dgm:t>
        <a:bodyPr/>
        <a:lstStyle/>
        <a:p>
          <a:endParaRPr lang="en-US"/>
        </a:p>
      </dgm:t>
    </dgm:pt>
    <dgm:pt modelId="{E8FE2C56-2C18-894B-A78F-9F6D8AC2D4F8}">
      <dgm:prSet/>
      <dgm:spPr/>
      <dgm:t>
        <a:bodyPr/>
        <a:lstStyle/>
        <a:p>
          <a:r>
            <a:rPr lang="en-US" dirty="0"/>
            <a:t>Insufficient stock</a:t>
          </a:r>
        </a:p>
      </dgm:t>
    </dgm:pt>
    <dgm:pt modelId="{306D90AB-77B3-3D49-BBAE-BB98CAB6064D}" type="parTrans" cxnId="{F0565235-F111-E54A-BE7D-F94013F972FF}">
      <dgm:prSet/>
      <dgm:spPr/>
      <dgm:t>
        <a:bodyPr/>
        <a:lstStyle/>
        <a:p>
          <a:endParaRPr lang="en-US"/>
        </a:p>
      </dgm:t>
    </dgm:pt>
    <dgm:pt modelId="{EAAB6B19-AC8F-5543-9588-1F4B0F264A30}" type="sibTrans" cxnId="{F0565235-F111-E54A-BE7D-F94013F972FF}">
      <dgm:prSet/>
      <dgm:spPr/>
      <dgm:t>
        <a:bodyPr/>
        <a:lstStyle/>
        <a:p>
          <a:endParaRPr lang="en-US"/>
        </a:p>
      </dgm:t>
    </dgm:pt>
    <dgm:pt modelId="{A47B9395-1851-694E-8A28-38CB1E4C1FA7}">
      <dgm:prSet/>
      <dgm:spPr/>
      <dgm:t>
        <a:bodyPr/>
        <a:lstStyle/>
        <a:p>
          <a:r>
            <a:rPr lang="en-US" b="0"/>
            <a:t>Stigma</a:t>
          </a:r>
          <a:endParaRPr lang="en-US" b="0" dirty="0"/>
        </a:p>
      </dgm:t>
    </dgm:pt>
    <dgm:pt modelId="{B376B74D-3B0E-BB45-AA64-7643A885BF14}" type="parTrans" cxnId="{3B5F4C32-8163-A24D-A619-CE11146E249D}">
      <dgm:prSet/>
      <dgm:spPr/>
      <dgm:t>
        <a:bodyPr/>
        <a:lstStyle/>
        <a:p>
          <a:endParaRPr lang="en-US"/>
        </a:p>
      </dgm:t>
    </dgm:pt>
    <dgm:pt modelId="{54F18B87-F8D0-0D4E-9DF6-62C57398B915}" type="sibTrans" cxnId="{3B5F4C32-8163-A24D-A619-CE11146E249D}">
      <dgm:prSet/>
      <dgm:spPr/>
      <dgm:t>
        <a:bodyPr/>
        <a:lstStyle/>
        <a:p>
          <a:endParaRPr lang="en-US"/>
        </a:p>
      </dgm:t>
    </dgm:pt>
    <dgm:pt modelId="{6C704309-71B5-5E48-A3C4-A037C7A9A323}" type="pres">
      <dgm:prSet presAssocID="{91CC43ED-74E7-504E-90C7-E6D83512D198}" presName="diagram" presStyleCnt="0">
        <dgm:presLayoutVars>
          <dgm:dir/>
          <dgm:resizeHandles val="exact"/>
        </dgm:presLayoutVars>
      </dgm:prSet>
      <dgm:spPr/>
    </dgm:pt>
    <dgm:pt modelId="{CB652A8E-A9D6-774A-90FC-714543BD71F1}" type="pres">
      <dgm:prSet presAssocID="{A0CC5B3D-04DC-6E49-883A-F5CD77739E59}" presName="node" presStyleLbl="node1" presStyleIdx="0" presStyleCnt="8">
        <dgm:presLayoutVars>
          <dgm:bulletEnabled val="1"/>
        </dgm:presLayoutVars>
      </dgm:prSet>
      <dgm:spPr/>
    </dgm:pt>
    <dgm:pt modelId="{F921E813-5577-5649-992F-D18A9ED2879B}" type="pres">
      <dgm:prSet presAssocID="{5A0821B7-BA1E-2C4A-9111-C78711B841BD}" presName="sibTrans" presStyleCnt="0"/>
      <dgm:spPr/>
    </dgm:pt>
    <dgm:pt modelId="{E956A1B6-B491-F046-8186-32BE86930877}" type="pres">
      <dgm:prSet presAssocID="{12B5F0A1-2E44-0D45-B2ED-45CD77A5235F}" presName="node" presStyleLbl="node1" presStyleIdx="1" presStyleCnt="8">
        <dgm:presLayoutVars>
          <dgm:bulletEnabled val="1"/>
        </dgm:presLayoutVars>
      </dgm:prSet>
      <dgm:spPr/>
    </dgm:pt>
    <dgm:pt modelId="{F2348411-0B4E-A148-BB2B-E0DC1A43EF3A}" type="pres">
      <dgm:prSet presAssocID="{94270170-17AB-2B40-BBEF-077812F7FE8E}" presName="sibTrans" presStyleCnt="0"/>
      <dgm:spPr/>
    </dgm:pt>
    <dgm:pt modelId="{1A642B77-1379-B346-916E-5388E80C893B}" type="pres">
      <dgm:prSet presAssocID="{E8FE2C56-2C18-894B-A78F-9F6D8AC2D4F8}" presName="node" presStyleLbl="node1" presStyleIdx="2" presStyleCnt="8">
        <dgm:presLayoutVars>
          <dgm:bulletEnabled val="1"/>
        </dgm:presLayoutVars>
      </dgm:prSet>
      <dgm:spPr/>
    </dgm:pt>
    <dgm:pt modelId="{1885A2B8-29CB-CC4B-8152-377BDA2091A6}" type="pres">
      <dgm:prSet presAssocID="{EAAB6B19-AC8F-5543-9588-1F4B0F264A30}" presName="sibTrans" presStyleCnt="0"/>
      <dgm:spPr/>
    </dgm:pt>
    <dgm:pt modelId="{DDFD19B1-B402-FC4D-A8D8-78A958F3F278}" type="pres">
      <dgm:prSet presAssocID="{CBEBF699-971C-BF45-8B0D-60817BDF254C}" presName="node" presStyleLbl="node1" presStyleIdx="3" presStyleCnt="8">
        <dgm:presLayoutVars>
          <dgm:bulletEnabled val="1"/>
        </dgm:presLayoutVars>
      </dgm:prSet>
      <dgm:spPr/>
    </dgm:pt>
    <dgm:pt modelId="{C40F9CC3-5E20-694F-8885-6FC75CCCD0D6}" type="pres">
      <dgm:prSet presAssocID="{9BF3000A-7C0B-0E4C-B826-E4AC803779A8}" presName="sibTrans" presStyleCnt="0"/>
      <dgm:spPr/>
    </dgm:pt>
    <dgm:pt modelId="{1DE99955-7C4E-A147-AB22-0F055D37D202}" type="pres">
      <dgm:prSet presAssocID="{E1304AF1-58B2-844D-9418-CED3A233481A}" presName="node" presStyleLbl="node1" presStyleIdx="4" presStyleCnt="8">
        <dgm:presLayoutVars>
          <dgm:bulletEnabled val="1"/>
        </dgm:presLayoutVars>
      </dgm:prSet>
      <dgm:spPr/>
    </dgm:pt>
    <dgm:pt modelId="{54E55870-97CE-C642-B954-42B9FCFB7EF1}" type="pres">
      <dgm:prSet presAssocID="{64D8D128-FD80-3C49-9485-7C2852BC0B26}" presName="sibTrans" presStyleCnt="0"/>
      <dgm:spPr/>
    </dgm:pt>
    <dgm:pt modelId="{AA839BF2-F29A-E74C-AFD7-2679EBBC5AB1}" type="pres">
      <dgm:prSet presAssocID="{6DBC87CE-5A54-0C4D-A378-5C473BDA3E24}" presName="node" presStyleLbl="node1" presStyleIdx="5" presStyleCnt="8">
        <dgm:presLayoutVars>
          <dgm:bulletEnabled val="1"/>
        </dgm:presLayoutVars>
      </dgm:prSet>
      <dgm:spPr/>
    </dgm:pt>
    <dgm:pt modelId="{3F07DAFF-F9BD-144D-B6FF-9FE8F9C6BF8B}" type="pres">
      <dgm:prSet presAssocID="{344868B4-DC7A-394C-94A2-35BCEF87AAD2}" presName="sibTrans" presStyleCnt="0"/>
      <dgm:spPr/>
    </dgm:pt>
    <dgm:pt modelId="{84706FC9-9419-CC4B-8CD2-FDC5FC8E0BFF}" type="pres">
      <dgm:prSet presAssocID="{A47B9395-1851-694E-8A28-38CB1E4C1FA7}" presName="node" presStyleLbl="node1" presStyleIdx="6" presStyleCnt="8">
        <dgm:presLayoutVars>
          <dgm:bulletEnabled val="1"/>
        </dgm:presLayoutVars>
      </dgm:prSet>
      <dgm:spPr/>
    </dgm:pt>
    <dgm:pt modelId="{D33A4E56-E7E5-7345-B90C-EE953082D645}" type="pres">
      <dgm:prSet presAssocID="{54F18B87-F8D0-0D4E-9DF6-62C57398B915}" presName="sibTrans" presStyleCnt="0"/>
      <dgm:spPr/>
    </dgm:pt>
    <dgm:pt modelId="{22C7D5D1-AC55-4840-8F48-4AFFF8BC0C8A}" type="pres">
      <dgm:prSet presAssocID="{F8EE3098-4D3A-E744-9F09-69136002D74D}" presName="node" presStyleLbl="node1" presStyleIdx="7" presStyleCnt="8">
        <dgm:presLayoutVars>
          <dgm:bulletEnabled val="1"/>
        </dgm:presLayoutVars>
      </dgm:prSet>
      <dgm:spPr/>
    </dgm:pt>
  </dgm:ptLst>
  <dgm:cxnLst>
    <dgm:cxn modelId="{568CB806-BCD9-214D-A733-F970CC6D17AD}" srcId="{91CC43ED-74E7-504E-90C7-E6D83512D198}" destId="{E1304AF1-58B2-844D-9418-CED3A233481A}" srcOrd="4" destOrd="0" parTransId="{6ED45218-8755-B540-A27C-880C5FD1498F}" sibTransId="{64D8D128-FD80-3C49-9485-7C2852BC0B26}"/>
    <dgm:cxn modelId="{6C57470A-BB59-7B4F-98BD-A7DCE3DBFDC5}" srcId="{91CC43ED-74E7-504E-90C7-E6D83512D198}" destId="{F8EE3098-4D3A-E744-9F09-69136002D74D}" srcOrd="7" destOrd="0" parTransId="{C9B082BE-2C00-3543-9730-1D3096A1328D}" sibTransId="{D80ECD8F-A269-5342-9846-8BAB57EB0453}"/>
    <dgm:cxn modelId="{3215610C-A0EF-7246-B777-6DD5FAE15000}" type="presOf" srcId="{E1304AF1-58B2-844D-9418-CED3A233481A}" destId="{1DE99955-7C4E-A147-AB22-0F055D37D202}" srcOrd="0" destOrd="0" presId="urn:microsoft.com/office/officeart/2005/8/layout/default"/>
    <dgm:cxn modelId="{88ECE415-5550-7146-89D3-FFA7A60CA13F}" type="presOf" srcId="{E8FE2C56-2C18-894B-A78F-9F6D8AC2D4F8}" destId="{1A642B77-1379-B346-916E-5388E80C893B}" srcOrd="0" destOrd="0" presId="urn:microsoft.com/office/officeart/2005/8/layout/default"/>
    <dgm:cxn modelId="{90442432-9B3D-164F-A2AF-4EF7967BB54B}" type="presOf" srcId="{F8EE3098-4D3A-E744-9F09-69136002D74D}" destId="{22C7D5D1-AC55-4840-8F48-4AFFF8BC0C8A}" srcOrd="0" destOrd="0" presId="urn:microsoft.com/office/officeart/2005/8/layout/default"/>
    <dgm:cxn modelId="{3B5F4C32-8163-A24D-A619-CE11146E249D}" srcId="{91CC43ED-74E7-504E-90C7-E6D83512D198}" destId="{A47B9395-1851-694E-8A28-38CB1E4C1FA7}" srcOrd="6" destOrd="0" parTransId="{B376B74D-3B0E-BB45-AA64-7643A885BF14}" sibTransId="{54F18B87-F8D0-0D4E-9DF6-62C57398B915}"/>
    <dgm:cxn modelId="{F0565235-F111-E54A-BE7D-F94013F972FF}" srcId="{91CC43ED-74E7-504E-90C7-E6D83512D198}" destId="{E8FE2C56-2C18-894B-A78F-9F6D8AC2D4F8}" srcOrd="2" destOrd="0" parTransId="{306D90AB-77B3-3D49-BBAE-BB98CAB6064D}" sibTransId="{EAAB6B19-AC8F-5543-9588-1F4B0F264A30}"/>
    <dgm:cxn modelId="{5CBA0E37-AEB6-7E42-AD37-FFCCF7C326FC}" type="presOf" srcId="{6DBC87CE-5A54-0C4D-A378-5C473BDA3E24}" destId="{AA839BF2-F29A-E74C-AFD7-2679EBBC5AB1}" srcOrd="0" destOrd="0" presId="urn:microsoft.com/office/officeart/2005/8/layout/default"/>
    <dgm:cxn modelId="{47A53738-E1BD-5A4F-8FAE-2CF50B8E1D70}" type="presOf" srcId="{91CC43ED-74E7-504E-90C7-E6D83512D198}" destId="{6C704309-71B5-5E48-A3C4-A037C7A9A323}" srcOrd="0" destOrd="0" presId="urn:microsoft.com/office/officeart/2005/8/layout/default"/>
    <dgm:cxn modelId="{F895E65A-612A-C043-9DB1-A2174E727E5C}" srcId="{91CC43ED-74E7-504E-90C7-E6D83512D198}" destId="{6DBC87CE-5A54-0C4D-A378-5C473BDA3E24}" srcOrd="5" destOrd="0" parTransId="{B64BC95D-CF09-C743-95CB-F7EBAC7C9391}" sibTransId="{344868B4-DC7A-394C-94A2-35BCEF87AAD2}"/>
    <dgm:cxn modelId="{75D6FF97-1B4A-9B4B-BE35-9264EF91B032}" type="presOf" srcId="{A0CC5B3D-04DC-6E49-883A-F5CD77739E59}" destId="{CB652A8E-A9D6-774A-90FC-714543BD71F1}" srcOrd="0" destOrd="0" presId="urn:microsoft.com/office/officeart/2005/8/layout/default"/>
    <dgm:cxn modelId="{4E262BEE-9E14-5544-918E-9A2DEA37DBE3}" type="presOf" srcId="{A47B9395-1851-694E-8A28-38CB1E4C1FA7}" destId="{84706FC9-9419-CC4B-8CD2-FDC5FC8E0BFF}" srcOrd="0" destOrd="0" presId="urn:microsoft.com/office/officeart/2005/8/layout/default"/>
    <dgm:cxn modelId="{B9A8F4EE-A8F2-DD49-B099-88E3D9A969C4}" type="presOf" srcId="{CBEBF699-971C-BF45-8B0D-60817BDF254C}" destId="{DDFD19B1-B402-FC4D-A8D8-78A958F3F278}" srcOrd="0" destOrd="0" presId="urn:microsoft.com/office/officeart/2005/8/layout/default"/>
    <dgm:cxn modelId="{A59043F0-12AD-F546-8300-CFE4935D5083}" type="presOf" srcId="{12B5F0A1-2E44-0D45-B2ED-45CD77A5235F}" destId="{E956A1B6-B491-F046-8186-32BE86930877}" srcOrd="0" destOrd="0" presId="urn:microsoft.com/office/officeart/2005/8/layout/default"/>
    <dgm:cxn modelId="{49790DF1-C03D-B04A-A538-1C444C64B686}" srcId="{91CC43ED-74E7-504E-90C7-E6D83512D198}" destId="{CBEBF699-971C-BF45-8B0D-60817BDF254C}" srcOrd="3" destOrd="0" parTransId="{2F6C98A3-5B10-E147-B338-D55F5DE05F9F}" sibTransId="{9BF3000A-7C0B-0E4C-B826-E4AC803779A8}"/>
    <dgm:cxn modelId="{98E73BF2-A56C-9041-965F-46841F30A4D4}" srcId="{91CC43ED-74E7-504E-90C7-E6D83512D198}" destId="{A0CC5B3D-04DC-6E49-883A-F5CD77739E59}" srcOrd="0" destOrd="0" parTransId="{1480C0FF-3DB7-D047-B858-24CA7E2ED53C}" sibTransId="{5A0821B7-BA1E-2C4A-9111-C78711B841BD}"/>
    <dgm:cxn modelId="{528ADAFA-CE2A-3F43-B23F-8A4868E9D4BF}" srcId="{91CC43ED-74E7-504E-90C7-E6D83512D198}" destId="{12B5F0A1-2E44-0D45-B2ED-45CD77A5235F}" srcOrd="1" destOrd="0" parTransId="{5356DD0E-7B75-FA4C-8BBC-110B6E24497D}" sibTransId="{94270170-17AB-2B40-BBEF-077812F7FE8E}"/>
    <dgm:cxn modelId="{308DDFBF-88ED-2E48-A88C-C816BDE7B8A6}" type="presParOf" srcId="{6C704309-71B5-5E48-A3C4-A037C7A9A323}" destId="{CB652A8E-A9D6-774A-90FC-714543BD71F1}" srcOrd="0" destOrd="0" presId="urn:microsoft.com/office/officeart/2005/8/layout/default"/>
    <dgm:cxn modelId="{4A7AD5E6-EC47-864D-BB31-44AFC4547229}" type="presParOf" srcId="{6C704309-71B5-5E48-A3C4-A037C7A9A323}" destId="{F921E813-5577-5649-992F-D18A9ED2879B}" srcOrd="1" destOrd="0" presId="urn:microsoft.com/office/officeart/2005/8/layout/default"/>
    <dgm:cxn modelId="{3F5F7048-B166-6F45-A574-108C8F19C2E5}" type="presParOf" srcId="{6C704309-71B5-5E48-A3C4-A037C7A9A323}" destId="{E956A1B6-B491-F046-8186-32BE86930877}" srcOrd="2" destOrd="0" presId="urn:microsoft.com/office/officeart/2005/8/layout/default"/>
    <dgm:cxn modelId="{6193215B-2521-CC46-8D96-0602B31ADAB9}" type="presParOf" srcId="{6C704309-71B5-5E48-A3C4-A037C7A9A323}" destId="{F2348411-0B4E-A148-BB2B-E0DC1A43EF3A}" srcOrd="3" destOrd="0" presId="urn:microsoft.com/office/officeart/2005/8/layout/default"/>
    <dgm:cxn modelId="{5C734C34-5605-BB44-906A-2FFA4D69FC12}" type="presParOf" srcId="{6C704309-71B5-5E48-A3C4-A037C7A9A323}" destId="{1A642B77-1379-B346-916E-5388E80C893B}" srcOrd="4" destOrd="0" presId="urn:microsoft.com/office/officeart/2005/8/layout/default"/>
    <dgm:cxn modelId="{9739D46E-7B78-844A-8C5A-931EC373EA61}" type="presParOf" srcId="{6C704309-71B5-5E48-A3C4-A037C7A9A323}" destId="{1885A2B8-29CB-CC4B-8152-377BDA2091A6}" srcOrd="5" destOrd="0" presId="urn:microsoft.com/office/officeart/2005/8/layout/default"/>
    <dgm:cxn modelId="{7034634D-A9D1-104B-A658-3C7086FC8D4F}" type="presParOf" srcId="{6C704309-71B5-5E48-A3C4-A037C7A9A323}" destId="{DDFD19B1-B402-FC4D-A8D8-78A958F3F278}" srcOrd="6" destOrd="0" presId="urn:microsoft.com/office/officeart/2005/8/layout/default"/>
    <dgm:cxn modelId="{189A8886-BEC9-4E46-A5BA-93E9CE4CF372}" type="presParOf" srcId="{6C704309-71B5-5E48-A3C4-A037C7A9A323}" destId="{C40F9CC3-5E20-694F-8885-6FC75CCCD0D6}" srcOrd="7" destOrd="0" presId="urn:microsoft.com/office/officeart/2005/8/layout/default"/>
    <dgm:cxn modelId="{500C01E5-3B51-4A49-B887-261F14F37D3E}" type="presParOf" srcId="{6C704309-71B5-5E48-A3C4-A037C7A9A323}" destId="{1DE99955-7C4E-A147-AB22-0F055D37D202}" srcOrd="8" destOrd="0" presId="urn:microsoft.com/office/officeart/2005/8/layout/default"/>
    <dgm:cxn modelId="{EA2636EC-FB7F-6E42-93E4-C8304D2D368F}" type="presParOf" srcId="{6C704309-71B5-5E48-A3C4-A037C7A9A323}" destId="{54E55870-97CE-C642-B954-42B9FCFB7EF1}" srcOrd="9" destOrd="0" presId="urn:microsoft.com/office/officeart/2005/8/layout/default"/>
    <dgm:cxn modelId="{66DEB8CF-F2E1-5C4D-87B8-459A621B6366}" type="presParOf" srcId="{6C704309-71B5-5E48-A3C4-A037C7A9A323}" destId="{AA839BF2-F29A-E74C-AFD7-2679EBBC5AB1}" srcOrd="10" destOrd="0" presId="urn:microsoft.com/office/officeart/2005/8/layout/default"/>
    <dgm:cxn modelId="{B495248D-4B88-F147-9C48-063F8185D3B1}" type="presParOf" srcId="{6C704309-71B5-5E48-A3C4-A037C7A9A323}" destId="{3F07DAFF-F9BD-144D-B6FF-9FE8F9C6BF8B}" srcOrd="11" destOrd="0" presId="urn:microsoft.com/office/officeart/2005/8/layout/default"/>
    <dgm:cxn modelId="{B71CD07A-3CDD-094D-9FEC-F657C994F943}" type="presParOf" srcId="{6C704309-71B5-5E48-A3C4-A037C7A9A323}" destId="{84706FC9-9419-CC4B-8CD2-FDC5FC8E0BFF}" srcOrd="12" destOrd="0" presId="urn:microsoft.com/office/officeart/2005/8/layout/default"/>
    <dgm:cxn modelId="{86900D94-F8D6-394F-BBE5-D7BA94886B7D}" type="presParOf" srcId="{6C704309-71B5-5E48-A3C4-A037C7A9A323}" destId="{D33A4E56-E7E5-7345-B90C-EE953082D645}" srcOrd="13" destOrd="0" presId="urn:microsoft.com/office/officeart/2005/8/layout/default"/>
    <dgm:cxn modelId="{562BAF37-8491-A847-BBE8-0816B5F70476}" type="presParOf" srcId="{6C704309-71B5-5E48-A3C4-A037C7A9A323}" destId="{22C7D5D1-AC55-4840-8F48-4AFFF8BC0C8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BA2F8D-5586-4043-B099-FEA8CE5AC6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942B7E-E30B-814B-8BF8-ADE521ED5960}">
      <dgm:prSet/>
      <dgm:spPr/>
      <dgm:t>
        <a:bodyPr/>
        <a:lstStyle/>
        <a:p>
          <a:pPr algn="ctr"/>
          <a:r>
            <a:rPr lang="en-US" dirty="0"/>
            <a:t>Checking prescription drug monitoring programs</a:t>
          </a:r>
        </a:p>
      </dgm:t>
    </dgm:pt>
    <dgm:pt modelId="{6A4C4780-9C3E-B74F-8A21-871DD9FB994E}" type="parTrans" cxnId="{DDFB7151-DCAB-9A42-B0B1-BBF5E139626C}">
      <dgm:prSet/>
      <dgm:spPr/>
      <dgm:t>
        <a:bodyPr/>
        <a:lstStyle/>
        <a:p>
          <a:endParaRPr lang="en-US"/>
        </a:p>
      </dgm:t>
    </dgm:pt>
    <dgm:pt modelId="{CC72268F-FA8E-7E46-A436-7C38ED515B21}" type="sibTrans" cxnId="{DDFB7151-DCAB-9A42-B0B1-BBF5E139626C}">
      <dgm:prSet/>
      <dgm:spPr/>
      <dgm:t>
        <a:bodyPr/>
        <a:lstStyle/>
        <a:p>
          <a:endParaRPr lang="en-US"/>
        </a:p>
      </dgm:t>
    </dgm:pt>
    <dgm:pt modelId="{0CF9C375-E809-F043-8FE7-ADE3C3B9DDC8}">
      <dgm:prSet/>
      <dgm:spPr/>
      <dgm:t>
        <a:bodyPr/>
        <a:lstStyle/>
        <a:p>
          <a:pPr algn="ctr"/>
          <a:r>
            <a:rPr lang="en-US" dirty="0"/>
            <a:t>Validating X-waivers</a:t>
          </a:r>
        </a:p>
      </dgm:t>
    </dgm:pt>
    <dgm:pt modelId="{229F2830-CBDB-D24C-BAF6-B0F0DB4CE166}" type="parTrans" cxnId="{0FDFAF8F-5D16-4D4B-A9B7-18647CCE3DE9}">
      <dgm:prSet/>
      <dgm:spPr/>
      <dgm:t>
        <a:bodyPr/>
        <a:lstStyle/>
        <a:p>
          <a:endParaRPr lang="en-US"/>
        </a:p>
      </dgm:t>
    </dgm:pt>
    <dgm:pt modelId="{61DC6BF7-3F8E-8745-8D2E-1BFCC04AC360}" type="sibTrans" cxnId="{0FDFAF8F-5D16-4D4B-A9B7-18647CCE3DE9}">
      <dgm:prSet/>
      <dgm:spPr/>
      <dgm:t>
        <a:bodyPr/>
        <a:lstStyle/>
        <a:p>
          <a:endParaRPr lang="en-US"/>
        </a:p>
      </dgm:t>
    </dgm:pt>
    <dgm:pt modelId="{A1E4BA03-BBCE-1F47-9352-97F99AEF8FD3}">
      <dgm:prSet/>
      <dgm:spPr/>
      <dgm:t>
        <a:bodyPr/>
        <a:lstStyle/>
        <a:p>
          <a:pPr algn="ctr"/>
          <a:r>
            <a:rPr lang="en-US" dirty="0"/>
            <a:t>Accepting only local prescribers</a:t>
          </a:r>
        </a:p>
      </dgm:t>
    </dgm:pt>
    <dgm:pt modelId="{A2A8C3F4-AE82-684F-9EBF-19CEDE463C88}" type="parTrans" cxnId="{DA09AF80-986B-4345-8614-EEC874ECD8EA}">
      <dgm:prSet/>
      <dgm:spPr/>
      <dgm:t>
        <a:bodyPr/>
        <a:lstStyle/>
        <a:p>
          <a:endParaRPr lang="en-US"/>
        </a:p>
      </dgm:t>
    </dgm:pt>
    <dgm:pt modelId="{D31D7DB9-6932-1E41-ABAB-9E7618D1EE56}" type="sibTrans" cxnId="{DA09AF80-986B-4345-8614-EEC874ECD8EA}">
      <dgm:prSet/>
      <dgm:spPr/>
      <dgm:t>
        <a:bodyPr/>
        <a:lstStyle/>
        <a:p>
          <a:endParaRPr lang="en-US"/>
        </a:p>
      </dgm:t>
    </dgm:pt>
    <dgm:pt modelId="{C472BA56-23B5-FF45-9E52-A12E8C5E8664}">
      <dgm:prSet/>
      <dgm:spPr/>
      <dgm:t>
        <a:bodyPr/>
        <a:lstStyle/>
        <a:p>
          <a:pPr algn="ctr"/>
          <a:r>
            <a:rPr lang="en-US" dirty="0"/>
            <a:t>Prohibiting refills &gt;1 day early</a:t>
          </a:r>
        </a:p>
      </dgm:t>
    </dgm:pt>
    <dgm:pt modelId="{9E5123A5-97E6-3F4A-A9EF-F765F718FCFE}" type="parTrans" cxnId="{CC25C2C6-8EF5-9B48-B341-F5F76D92AEEB}">
      <dgm:prSet/>
      <dgm:spPr/>
      <dgm:t>
        <a:bodyPr/>
        <a:lstStyle/>
        <a:p>
          <a:endParaRPr lang="en-US"/>
        </a:p>
      </dgm:t>
    </dgm:pt>
    <dgm:pt modelId="{D60AC03A-2B0F-2046-80AB-D2F97D2F71BE}" type="sibTrans" cxnId="{CC25C2C6-8EF5-9B48-B341-F5F76D92AEEB}">
      <dgm:prSet/>
      <dgm:spPr/>
      <dgm:t>
        <a:bodyPr/>
        <a:lstStyle/>
        <a:p>
          <a:endParaRPr lang="en-US"/>
        </a:p>
      </dgm:t>
    </dgm:pt>
    <dgm:pt modelId="{9FBBE871-A2F7-794D-AE7A-3A6BE45579A2}">
      <dgm:prSet/>
      <dgm:spPr/>
      <dgm:t>
        <a:bodyPr/>
        <a:lstStyle/>
        <a:p>
          <a:pPr algn="ctr"/>
          <a:r>
            <a:rPr lang="en-US" dirty="0"/>
            <a:t>Outright refusal to dispense</a:t>
          </a:r>
        </a:p>
      </dgm:t>
    </dgm:pt>
    <dgm:pt modelId="{266EC8B4-BC7C-464A-AFE3-B192A9046316}" type="parTrans" cxnId="{2F2A78E8-7B68-9B4D-8DBF-DF5A4BDCE0D0}">
      <dgm:prSet/>
      <dgm:spPr/>
      <dgm:t>
        <a:bodyPr/>
        <a:lstStyle/>
        <a:p>
          <a:endParaRPr lang="en-US"/>
        </a:p>
      </dgm:t>
    </dgm:pt>
    <dgm:pt modelId="{62E633CF-2768-A842-8085-FC53B05A9385}" type="sibTrans" cxnId="{2F2A78E8-7B68-9B4D-8DBF-DF5A4BDCE0D0}">
      <dgm:prSet/>
      <dgm:spPr/>
      <dgm:t>
        <a:bodyPr/>
        <a:lstStyle/>
        <a:p>
          <a:endParaRPr lang="en-US"/>
        </a:p>
      </dgm:t>
    </dgm:pt>
    <dgm:pt modelId="{B6F22061-BF1B-BF41-9400-D42D184BCAFA}" type="pres">
      <dgm:prSet presAssocID="{4ABA2F8D-5586-4043-B099-FEA8CE5AC610}" presName="linear" presStyleCnt="0">
        <dgm:presLayoutVars>
          <dgm:animLvl val="lvl"/>
          <dgm:resizeHandles val="exact"/>
        </dgm:presLayoutVars>
      </dgm:prSet>
      <dgm:spPr/>
    </dgm:pt>
    <dgm:pt modelId="{B53D9325-3F09-A544-B920-575CFCC849F4}" type="pres">
      <dgm:prSet presAssocID="{84942B7E-E30B-814B-8BF8-ADE521ED5960}" presName="parentText" presStyleLbl="node1" presStyleIdx="0" presStyleCnt="5">
        <dgm:presLayoutVars>
          <dgm:chMax val="0"/>
          <dgm:bulletEnabled val="1"/>
        </dgm:presLayoutVars>
      </dgm:prSet>
      <dgm:spPr/>
    </dgm:pt>
    <dgm:pt modelId="{7C7D21C9-DFD1-C44F-B1CB-37E4C1F40733}" type="pres">
      <dgm:prSet presAssocID="{CC72268F-FA8E-7E46-A436-7C38ED515B21}" presName="spacer" presStyleCnt="0"/>
      <dgm:spPr/>
    </dgm:pt>
    <dgm:pt modelId="{8E463E61-3EAC-144F-984E-DA59097CE2D1}" type="pres">
      <dgm:prSet presAssocID="{0CF9C375-E809-F043-8FE7-ADE3C3B9DDC8}" presName="parentText" presStyleLbl="node1" presStyleIdx="1" presStyleCnt="5">
        <dgm:presLayoutVars>
          <dgm:chMax val="0"/>
          <dgm:bulletEnabled val="1"/>
        </dgm:presLayoutVars>
      </dgm:prSet>
      <dgm:spPr/>
    </dgm:pt>
    <dgm:pt modelId="{D307EFAF-C13A-F44E-95F8-AB7C91719269}" type="pres">
      <dgm:prSet presAssocID="{61DC6BF7-3F8E-8745-8D2E-1BFCC04AC360}" presName="spacer" presStyleCnt="0"/>
      <dgm:spPr/>
    </dgm:pt>
    <dgm:pt modelId="{72915749-6524-A649-A67F-6314652BECFC}" type="pres">
      <dgm:prSet presAssocID="{A1E4BA03-BBCE-1F47-9352-97F99AEF8FD3}" presName="parentText" presStyleLbl="node1" presStyleIdx="2" presStyleCnt="5">
        <dgm:presLayoutVars>
          <dgm:chMax val="0"/>
          <dgm:bulletEnabled val="1"/>
        </dgm:presLayoutVars>
      </dgm:prSet>
      <dgm:spPr/>
    </dgm:pt>
    <dgm:pt modelId="{AA727819-6E35-C046-996A-D870DF510A6D}" type="pres">
      <dgm:prSet presAssocID="{D31D7DB9-6932-1E41-ABAB-9E7618D1EE56}" presName="spacer" presStyleCnt="0"/>
      <dgm:spPr/>
    </dgm:pt>
    <dgm:pt modelId="{F156E199-4131-BD4C-B21C-FB47E2E8EBE6}" type="pres">
      <dgm:prSet presAssocID="{C472BA56-23B5-FF45-9E52-A12E8C5E8664}" presName="parentText" presStyleLbl="node1" presStyleIdx="3" presStyleCnt="5">
        <dgm:presLayoutVars>
          <dgm:chMax val="0"/>
          <dgm:bulletEnabled val="1"/>
        </dgm:presLayoutVars>
      </dgm:prSet>
      <dgm:spPr/>
    </dgm:pt>
    <dgm:pt modelId="{A57507A6-1DA4-5E49-9273-AFF905F2B7E8}" type="pres">
      <dgm:prSet presAssocID="{D60AC03A-2B0F-2046-80AB-D2F97D2F71BE}" presName="spacer" presStyleCnt="0"/>
      <dgm:spPr/>
    </dgm:pt>
    <dgm:pt modelId="{4AB3A9BD-15F0-9A44-A195-5C8A051DE3D5}" type="pres">
      <dgm:prSet presAssocID="{9FBBE871-A2F7-794D-AE7A-3A6BE45579A2}" presName="parentText" presStyleLbl="node1" presStyleIdx="4" presStyleCnt="5">
        <dgm:presLayoutVars>
          <dgm:chMax val="0"/>
          <dgm:bulletEnabled val="1"/>
        </dgm:presLayoutVars>
      </dgm:prSet>
      <dgm:spPr/>
    </dgm:pt>
  </dgm:ptLst>
  <dgm:cxnLst>
    <dgm:cxn modelId="{F3870403-5B84-6345-97B8-F3F8676C7AFA}" type="presOf" srcId="{A1E4BA03-BBCE-1F47-9352-97F99AEF8FD3}" destId="{72915749-6524-A649-A67F-6314652BECFC}" srcOrd="0" destOrd="0" presId="urn:microsoft.com/office/officeart/2005/8/layout/vList2"/>
    <dgm:cxn modelId="{E45F812B-5DDC-3C47-8055-A3870B2D045B}" type="presOf" srcId="{0CF9C375-E809-F043-8FE7-ADE3C3B9DDC8}" destId="{8E463E61-3EAC-144F-984E-DA59097CE2D1}" srcOrd="0" destOrd="0" presId="urn:microsoft.com/office/officeart/2005/8/layout/vList2"/>
    <dgm:cxn modelId="{560D3C30-BC55-AD4B-8152-17CC2131FBA3}" type="presOf" srcId="{C472BA56-23B5-FF45-9E52-A12E8C5E8664}" destId="{F156E199-4131-BD4C-B21C-FB47E2E8EBE6}" srcOrd="0" destOrd="0" presId="urn:microsoft.com/office/officeart/2005/8/layout/vList2"/>
    <dgm:cxn modelId="{D0A1E63B-EF04-6F47-BAFE-15EB6485DB88}" type="presOf" srcId="{4ABA2F8D-5586-4043-B099-FEA8CE5AC610}" destId="{B6F22061-BF1B-BF41-9400-D42D184BCAFA}" srcOrd="0" destOrd="0" presId="urn:microsoft.com/office/officeart/2005/8/layout/vList2"/>
    <dgm:cxn modelId="{DDFB7151-DCAB-9A42-B0B1-BBF5E139626C}" srcId="{4ABA2F8D-5586-4043-B099-FEA8CE5AC610}" destId="{84942B7E-E30B-814B-8BF8-ADE521ED5960}" srcOrd="0" destOrd="0" parTransId="{6A4C4780-9C3E-B74F-8A21-871DD9FB994E}" sibTransId="{CC72268F-FA8E-7E46-A436-7C38ED515B21}"/>
    <dgm:cxn modelId="{DA09AF80-986B-4345-8614-EEC874ECD8EA}" srcId="{4ABA2F8D-5586-4043-B099-FEA8CE5AC610}" destId="{A1E4BA03-BBCE-1F47-9352-97F99AEF8FD3}" srcOrd="2" destOrd="0" parTransId="{A2A8C3F4-AE82-684F-9EBF-19CEDE463C88}" sibTransId="{D31D7DB9-6932-1E41-ABAB-9E7618D1EE56}"/>
    <dgm:cxn modelId="{0FDFAF8F-5D16-4D4B-A9B7-18647CCE3DE9}" srcId="{4ABA2F8D-5586-4043-B099-FEA8CE5AC610}" destId="{0CF9C375-E809-F043-8FE7-ADE3C3B9DDC8}" srcOrd="1" destOrd="0" parTransId="{229F2830-CBDB-D24C-BAF6-B0F0DB4CE166}" sibTransId="{61DC6BF7-3F8E-8745-8D2E-1BFCC04AC360}"/>
    <dgm:cxn modelId="{97FC5C97-6FE7-674F-A928-1FE5B008F74E}" type="presOf" srcId="{84942B7E-E30B-814B-8BF8-ADE521ED5960}" destId="{B53D9325-3F09-A544-B920-575CFCC849F4}" srcOrd="0" destOrd="0" presId="urn:microsoft.com/office/officeart/2005/8/layout/vList2"/>
    <dgm:cxn modelId="{CC25C2C6-8EF5-9B48-B341-F5F76D92AEEB}" srcId="{4ABA2F8D-5586-4043-B099-FEA8CE5AC610}" destId="{C472BA56-23B5-FF45-9E52-A12E8C5E8664}" srcOrd="3" destOrd="0" parTransId="{9E5123A5-97E6-3F4A-A9EF-F765F718FCFE}" sibTransId="{D60AC03A-2B0F-2046-80AB-D2F97D2F71BE}"/>
    <dgm:cxn modelId="{2F2A78E8-7B68-9B4D-8DBF-DF5A4BDCE0D0}" srcId="{4ABA2F8D-5586-4043-B099-FEA8CE5AC610}" destId="{9FBBE871-A2F7-794D-AE7A-3A6BE45579A2}" srcOrd="4" destOrd="0" parTransId="{266EC8B4-BC7C-464A-AFE3-B192A9046316}" sibTransId="{62E633CF-2768-A842-8085-FC53B05A9385}"/>
    <dgm:cxn modelId="{B206D4FF-B86A-AB49-AD63-F759FA7C1884}" type="presOf" srcId="{9FBBE871-A2F7-794D-AE7A-3A6BE45579A2}" destId="{4AB3A9BD-15F0-9A44-A195-5C8A051DE3D5}" srcOrd="0" destOrd="0" presId="urn:microsoft.com/office/officeart/2005/8/layout/vList2"/>
    <dgm:cxn modelId="{68D56C91-BA48-5842-AFD8-DC1AE872BF8D}" type="presParOf" srcId="{B6F22061-BF1B-BF41-9400-D42D184BCAFA}" destId="{B53D9325-3F09-A544-B920-575CFCC849F4}" srcOrd="0" destOrd="0" presId="urn:microsoft.com/office/officeart/2005/8/layout/vList2"/>
    <dgm:cxn modelId="{4E68E882-3474-C048-A702-FE815DDDB270}" type="presParOf" srcId="{B6F22061-BF1B-BF41-9400-D42D184BCAFA}" destId="{7C7D21C9-DFD1-C44F-B1CB-37E4C1F40733}" srcOrd="1" destOrd="0" presId="urn:microsoft.com/office/officeart/2005/8/layout/vList2"/>
    <dgm:cxn modelId="{E61535DB-33F3-6541-9E24-FCC09BA7F5D7}" type="presParOf" srcId="{B6F22061-BF1B-BF41-9400-D42D184BCAFA}" destId="{8E463E61-3EAC-144F-984E-DA59097CE2D1}" srcOrd="2" destOrd="0" presId="urn:microsoft.com/office/officeart/2005/8/layout/vList2"/>
    <dgm:cxn modelId="{93AA8717-BBA4-8E4E-A5AF-153D9949683F}" type="presParOf" srcId="{B6F22061-BF1B-BF41-9400-D42D184BCAFA}" destId="{D307EFAF-C13A-F44E-95F8-AB7C91719269}" srcOrd="3" destOrd="0" presId="urn:microsoft.com/office/officeart/2005/8/layout/vList2"/>
    <dgm:cxn modelId="{FEDADC63-B60E-8649-9C8C-20C383A2DC80}" type="presParOf" srcId="{B6F22061-BF1B-BF41-9400-D42D184BCAFA}" destId="{72915749-6524-A649-A67F-6314652BECFC}" srcOrd="4" destOrd="0" presId="urn:microsoft.com/office/officeart/2005/8/layout/vList2"/>
    <dgm:cxn modelId="{135A343D-DEB6-3846-8337-88E4CAC7A8C2}" type="presParOf" srcId="{B6F22061-BF1B-BF41-9400-D42D184BCAFA}" destId="{AA727819-6E35-C046-996A-D870DF510A6D}" srcOrd="5" destOrd="0" presId="urn:microsoft.com/office/officeart/2005/8/layout/vList2"/>
    <dgm:cxn modelId="{C1065AA7-30ED-1E40-B2C3-B23AE83DBA94}" type="presParOf" srcId="{B6F22061-BF1B-BF41-9400-D42D184BCAFA}" destId="{F156E199-4131-BD4C-B21C-FB47E2E8EBE6}" srcOrd="6" destOrd="0" presId="urn:microsoft.com/office/officeart/2005/8/layout/vList2"/>
    <dgm:cxn modelId="{EF85AF09-8C0A-8B4D-AD6A-6D0F2A16773A}" type="presParOf" srcId="{B6F22061-BF1B-BF41-9400-D42D184BCAFA}" destId="{A57507A6-1DA4-5E49-9273-AFF905F2B7E8}" srcOrd="7" destOrd="0" presId="urn:microsoft.com/office/officeart/2005/8/layout/vList2"/>
    <dgm:cxn modelId="{B57D7169-7A40-B342-9C3D-1E5A3B13D35E}" type="presParOf" srcId="{B6F22061-BF1B-BF41-9400-D42D184BCAFA}" destId="{4AB3A9BD-15F0-9A44-A195-5C8A051DE3D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87191E-8F5D-F744-AFE4-DFED6595117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09E45D4-175A-DA41-9AFF-92CDC25C9B54}">
      <dgm:prSet phldrT="[Text]"/>
      <dgm:spPr/>
      <dgm:t>
        <a:bodyPr/>
        <a:lstStyle/>
        <a:p>
          <a:r>
            <a:rPr lang="en-US" dirty="0"/>
            <a:t>Both legitimate and unsubstantiated concerns and policies exist</a:t>
          </a:r>
        </a:p>
      </dgm:t>
    </dgm:pt>
    <dgm:pt modelId="{608EF3EF-0CD8-F145-A790-1C3D118C8787}" type="parTrans" cxnId="{7E993311-DC3B-9245-8C1F-57DDE8F0886D}">
      <dgm:prSet/>
      <dgm:spPr/>
      <dgm:t>
        <a:bodyPr/>
        <a:lstStyle/>
        <a:p>
          <a:endParaRPr lang="en-US"/>
        </a:p>
      </dgm:t>
    </dgm:pt>
    <dgm:pt modelId="{4872982D-8CDF-8844-99D6-C58F69435E70}" type="sibTrans" cxnId="{7E993311-DC3B-9245-8C1F-57DDE8F0886D}">
      <dgm:prSet/>
      <dgm:spPr/>
      <dgm:t>
        <a:bodyPr/>
        <a:lstStyle/>
        <a:p>
          <a:endParaRPr lang="en-US"/>
        </a:p>
      </dgm:t>
    </dgm:pt>
    <dgm:pt modelId="{3E1E00A7-E9BF-F842-BB86-03AB9C96E096}">
      <dgm:prSet phldrT="[Text]"/>
      <dgm:spPr/>
      <dgm:t>
        <a:bodyPr/>
        <a:lstStyle/>
        <a:p>
          <a:r>
            <a:rPr lang="en-US" dirty="0"/>
            <a:t>Targeted education can address these barriers</a:t>
          </a:r>
        </a:p>
      </dgm:t>
    </dgm:pt>
    <dgm:pt modelId="{C45D4753-2D97-3C47-9A3B-6F4F08430375}" type="parTrans" cxnId="{0B190016-60A5-D443-AE43-E0294ACD758C}">
      <dgm:prSet/>
      <dgm:spPr/>
      <dgm:t>
        <a:bodyPr/>
        <a:lstStyle/>
        <a:p>
          <a:endParaRPr lang="en-US"/>
        </a:p>
      </dgm:t>
    </dgm:pt>
    <dgm:pt modelId="{D497058D-349B-8D48-8A72-0C965372C2F6}" type="sibTrans" cxnId="{0B190016-60A5-D443-AE43-E0294ACD758C}">
      <dgm:prSet/>
      <dgm:spPr/>
      <dgm:t>
        <a:bodyPr/>
        <a:lstStyle/>
        <a:p>
          <a:endParaRPr lang="en-US"/>
        </a:p>
      </dgm:t>
    </dgm:pt>
    <dgm:pt modelId="{2707E7D2-7A44-3C46-9F28-B2FB0060350A}">
      <dgm:prSet phldrT="[Text]"/>
      <dgm:spPr/>
      <dgm:t>
        <a:bodyPr/>
        <a:lstStyle/>
        <a:p>
          <a:r>
            <a:rPr lang="en-US" dirty="0"/>
            <a:t>There are barriers to BUP dispensing in pharmacies</a:t>
          </a:r>
        </a:p>
      </dgm:t>
    </dgm:pt>
    <dgm:pt modelId="{890B050C-58C2-7D48-A586-A3490D1005D9}" type="parTrans" cxnId="{6E0A06CF-3F51-2349-A256-92FA50336915}">
      <dgm:prSet/>
      <dgm:spPr/>
      <dgm:t>
        <a:bodyPr/>
        <a:lstStyle/>
        <a:p>
          <a:endParaRPr lang="en-US"/>
        </a:p>
      </dgm:t>
    </dgm:pt>
    <dgm:pt modelId="{9950C586-C20C-FD45-9304-DC4C5F96A3C3}" type="sibTrans" cxnId="{6E0A06CF-3F51-2349-A256-92FA50336915}">
      <dgm:prSet/>
      <dgm:spPr/>
      <dgm:t>
        <a:bodyPr/>
        <a:lstStyle/>
        <a:p>
          <a:endParaRPr lang="en-US"/>
        </a:p>
      </dgm:t>
    </dgm:pt>
    <dgm:pt modelId="{62A1EF3D-E6D9-CF49-A65E-1CA55BAB4219}" type="pres">
      <dgm:prSet presAssocID="{9587191E-8F5D-F744-AFE4-DFED65951174}" presName="Name0" presStyleCnt="0">
        <dgm:presLayoutVars>
          <dgm:dir/>
          <dgm:resizeHandles val="exact"/>
        </dgm:presLayoutVars>
      </dgm:prSet>
      <dgm:spPr/>
    </dgm:pt>
    <dgm:pt modelId="{4A200237-6B07-2B46-A595-8726A7994C0C}" type="pres">
      <dgm:prSet presAssocID="{9587191E-8F5D-F744-AFE4-DFED65951174}" presName="fgShape" presStyleLbl="fgShp" presStyleIdx="0" presStyleCnt="1"/>
      <dgm:spPr/>
    </dgm:pt>
    <dgm:pt modelId="{9F1255A5-8CB3-E543-BBAF-9B08E1F8E0F1}" type="pres">
      <dgm:prSet presAssocID="{9587191E-8F5D-F744-AFE4-DFED65951174}" presName="linComp" presStyleCnt="0"/>
      <dgm:spPr/>
    </dgm:pt>
    <dgm:pt modelId="{114CDD65-58C2-084C-9726-B6C169A34F78}" type="pres">
      <dgm:prSet presAssocID="{2707E7D2-7A44-3C46-9F28-B2FB0060350A}" presName="compNode" presStyleCnt="0"/>
      <dgm:spPr/>
    </dgm:pt>
    <dgm:pt modelId="{7E448368-F891-2345-BBC5-3046FF13BD45}" type="pres">
      <dgm:prSet presAssocID="{2707E7D2-7A44-3C46-9F28-B2FB0060350A}" presName="bkgdShape" presStyleLbl="node1" presStyleIdx="0" presStyleCnt="3"/>
      <dgm:spPr/>
    </dgm:pt>
    <dgm:pt modelId="{5B8692DB-4F43-BD49-8C93-A4E7C96E8E24}" type="pres">
      <dgm:prSet presAssocID="{2707E7D2-7A44-3C46-9F28-B2FB0060350A}" presName="nodeTx" presStyleLbl="node1" presStyleIdx="0" presStyleCnt="3">
        <dgm:presLayoutVars>
          <dgm:bulletEnabled val="1"/>
        </dgm:presLayoutVars>
      </dgm:prSet>
      <dgm:spPr/>
    </dgm:pt>
    <dgm:pt modelId="{884B723B-ADC1-2549-A172-A76DE78D506A}" type="pres">
      <dgm:prSet presAssocID="{2707E7D2-7A44-3C46-9F28-B2FB0060350A}" presName="invisiNode" presStyleLbl="node1" presStyleIdx="0" presStyleCnt="3"/>
      <dgm:spPr/>
    </dgm:pt>
    <dgm:pt modelId="{F3B0AB4B-9D81-7242-BDDD-F427646D5453}" type="pres">
      <dgm:prSet presAssocID="{2707E7D2-7A44-3C46-9F28-B2FB0060350A}"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dicine with solid fill"/>
        </a:ext>
      </dgm:extLst>
    </dgm:pt>
    <dgm:pt modelId="{56F7EDE4-FAE4-9D46-B38F-8B0BFF09A7A1}" type="pres">
      <dgm:prSet presAssocID="{9950C586-C20C-FD45-9304-DC4C5F96A3C3}" presName="sibTrans" presStyleLbl="sibTrans2D1" presStyleIdx="0" presStyleCnt="0"/>
      <dgm:spPr/>
    </dgm:pt>
    <dgm:pt modelId="{45C79F09-4A33-AC48-A574-6E210705EF85}" type="pres">
      <dgm:prSet presAssocID="{309E45D4-175A-DA41-9AFF-92CDC25C9B54}" presName="compNode" presStyleCnt="0"/>
      <dgm:spPr/>
    </dgm:pt>
    <dgm:pt modelId="{C88FB021-0E21-1C4C-91D3-A7053E82F3E7}" type="pres">
      <dgm:prSet presAssocID="{309E45D4-175A-DA41-9AFF-92CDC25C9B54}" presName="bkgdShape" presStyleLbl="node1" presStyleIdx="1" presStyleCnt="3"/>
      <dgm:spPr/>
    </dgm:pt>
    <dgm:pt modelId="{C690CAFF-0D30-D140-8B69-8BAA62DAE45B}" type="pres">
      <dgm:prSet presAssocID="{309E45D4-175A-DA41-9AFF-92CDC25C9B54}" presName="nodeTx" presStyleLbl="node1" presStyleIdx="1" presStyleCnt="3">
        <dgm:presLayoutVars>
          <dgm:bulletEnabled val="1"/>
        </dgm:presLayoutVars>
      </dgm:prSet>
      <dgm:spPr/>
    </dgm:pt>
    <dgm:pt modelId="{73B7E31B-586F-204F-89F3-160BC2A7F844}" type="pres">
      <dgm:prSet presAssocID="{309E45D4-175A-DA41-9AFF-92CDC25C9B54}" presName="invisiNode" presStyleLbl="node1" presStyleIdx="1" presStyleCnt="3"/>
      <dgm:spPr/>
    </dgm:pt>
    <dgm:pt modelId="{90D11E6E-7F70-C94D-BE9A-BF85021B23C2}" type="pres">
      <dgm:prSet presAssocID="{309E45D4-175A-DA41-9AFF-92CDC25C9B54}"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with solid fill"/>
        </a:ext>
      </dgm:extLst>
    </dgm:pt>
    <dgm:pt modelId="{A505C731-50F4-DC4A-B9D4-47C882297951}" type="pres">
      <dgm:prSet presAssocID="{4872982D-8CDF-8844-99D6-C58F69435E70}" presName="sibTrans" presStyleLbl="sibTrans2D1" presStyleIdx="0" presStyleCnt="0"/>
      <dgm:spPr/>
    </dgm:pt>
    <dgm:pt modelId="{70C2548E-9813-7D43-91FF-047C11FABDC3}" type="pres">
      <dgm:prSet presAssocID="{3E1E00A7-E9BF-F842-BB86-03AB9C96E096}" presName="compNode" presStyleCnt="0"/>
      <dgm:spPr/>
    </dgm:pt>
    <dgm:pt modelId="{CE4FF544-0528-AC4C-A316-D610376A575D}" type="pres">
      <dgm:prSet presAssocID="{3E1E00A7-E9BF-F842-BB86-03AB9C96E096}" presName="bkgdShape" presStyleLbl="node1" presStyleIdx="2" presStyleCnt="3"/>
      <dgm:spPr/>
    </dgm:pt>
    <dgm:pt modelId="{03157F3A-9329-1349-9682-3244B209C634}" type="pres">
      <dgm:prSet presAssocID="{3E1E00A7-E9BF-F842-BB86-03AB9C96E096}" presName="nodeTx" presStyleLbl="node1" presStyleIdx="2" presStyleCnt="3">
        <dgm:presLayoutVars>
          <dgm:bulletEnabled val="1"/>
        </dgm:presLayoutVars>
      </dgm:prSet>
      <dgm:spPr/>
    </dgm:pt>
    <dgm:pt modelId="{238CD86B-43AC-8A47-AF7B-453815CE72C6}" type="pres">
      <dgm:prSet presAssocID="{3E1E00A7-E9BF-F842-BB86-03AB9C96E096}" presName="invisiNode" presStyleLbl="node1" presStyleIdx="2" presStyleCnt="3"/>
      <dgm:spPr/>
    </dgm:pt>
    <dgm:pt modelId="{5A87643B-7172-554E-90D9-EDC7AE673481}" type="pres">
      <dgm:prSet presAssocID="{3E1E00A7-E9BF-F842-BB86-03AB9C96E096}"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ooks outline"/>
        </a:ext>
      </dgm:extLst>
    </dgm:pt>
  </dgm:ptLst>
  <dgm:cxnLst>
    <dgm:cxn modelId="{C0C94A00-3017-2A4B-AFDC-E844708DDAAB}" type="presOf" srcId="{4872982D-8CDF-8844-99D6-C58F69435E70}" destId="{A505C731-50F4-DC4A-B9D4-47C882297951}" srcOrd="0" destOrd="0" presId="urn:microsoft.com/office/officeart/2005/8/layout/hList7"/>
    <dgm:cxn modelId="{7E993311-DC3B-9245-8C1F-57DDE8F0886D}" srcId="{9587191E-8F5D-F744-AFE4-DFED65951174}" destId="{309E45D4-175A-DA41-9AFF-92CDC25C9B54}" srcOrd="1" destOrd="0" parTransId="{608EF3EF-0CD8-F145-A790-1C3D118C8787}" sibTransId="{4872982D-8CDF-8844-99D6-C58F69435E70}"/>
    <dgm:cxn modelId="{0B190016-60A5-D443-AE43-E0294ACD758C}" srcId="{9587191E-8F5D-F744-AFE4-DFED65951174}" destId="{3E1E00A7-E9BF-F842-BB86-03AB9C96E096}" srcOrd="2" destOrd="0" parTransId="{C45D4753-2D97-3C47-9A3B-6F4F08430375}" sibTransId="{D497058D-349B-8D48-8A72-0C965372C2F6}"/>
    <dgm:cxn modelId="{F59F881D-4805-0B46-95D8-098835F94F70}" type="presOf" srcId="{309E45D4-175A-DA41-9AFF-92CDC25C9B54}" destId="{C690CAFF-0D30-D140-8B69-8BAA62DAE45B}" srcOrd="1" destOrd="0" presId="urn:microsoft.com/office/officeart/2005/8/layout/hList7"/>
    <dgm:cxn modelId="{35799025-EB60-EF47-9ADD-3EC08DA01BBA}" type="presOf" srcId="{3E1E00A7-E9BF-F842-BB86-03AB9C96E096}" destId="{CE4FF544-0528-AC4C-A316-D610376A575D}" srcOrd="0" destOrd="0" presId="urn:microsoft.com/office/officeart/2005/8/layout/hList7"/>
    <dgm:cxn modelId="{B457D574-CDF4-9544-889E-59B335CEBEF9}" type="presOf" srcId="{3E1E00A7-E9BF-F842-BB86-03AB9C96E096}" destId="{03157F3A-9329-1349-9682-3244B209C634}" srcOrd="1" destOrd="0" presId="urn:microsoft.com/office/officeart/2005/8/layout/hList7"/>
    <dgm:cxn modelId="{841D6C92-4196-8A4C-95B4-DAD557779D15}" type="presOf" srcId="{9587191E-8F5D-F744-AFE4-DFED65951174}" destId="{62A1EF3D-E6D9-CF49-A65E-1CA55BAB4219}" srcOrd="0" destOrd="0" presId="urn:microsoft.com/office/officeart/2005/8/layout/hList7"/>
    <dgm:cxn modelId="{88C80C9B-1934-1640-80AA-F0B08F8FEDB3}" type="presOf" srcId="{309E45D4-175A-DA41-9AFF-92CDC25C9B54}" destId="{C88FB021-0E21-1C4C-91D3-A7053E82F3E7}" srcOrd="0" destOrd="0" presId="urn:microsoft.com/office/officeart/2005/8/layout/hList7"/>
    <dgm:cxn modelId="{F9D153B1-0727-4F47-8BA0-4854763CEC6E}" type="presOf" srcId="{2707E7D2-7A44-3C46-9F28-B2FB0060350A}" destId="{5B8692DB-4F43-BD49-8C93-A4E7C96E8E24}" srcOrd="1" destOrd="0" presId="urn:microsoft.com/office/officeart/2005/8/layout/hList7"/>
    <dgm:cxn modelId="{6E0A06CF-3F51-2349-A256-92FA50336915}" srcId="{9587191E-8F5D-F744-AFE4-DFED65951174}" destId="{2707E7D2-7A44-3C46-9F28-B2FB0060350A}" srcOrd="0" destOrd="0" parTransId="{890B050C-58C2-7D48-A586-A3490D1005D9}" sibTransId="{9950C586-C20C-FD45-9304-DC4C5F96A3C3}"/>
    <dgm:cxn modelId="{A6B3B7E3-E285-284C-8C88-B669DBA28190}" type="presOf" srcId="{2707E7D2-7A44-3C46-9F28-B2FB0060350A}" destId="{7E448368-F891-2345-BBC5-3046FF13BD45}" srcOrd="0" destOrd="0" presId="urn:microsoft.com/office/officeart/2005/8/layout/hList7"/>
    <dgm:cxn modelId="{D6BFFDEE-7CDD-644F-B9A8-9667E3FA04CC}" type="presOf" srcId="{9950C586-C20C-FD45-9304-DC4C5F96A3C3}" destId="{56F7EDE4-FAE4-9D46-B38F-8B0BFF09A7A1}" srcOrd="0" destOrd="0" presId="urn:microsoft.com/office/officeart/2005/8/layout/hList7"/>
    <dgm:cxn modelId="{EBDF56BC-B088-0B48-B9B5-1B4B3AADF5C3}" type="presParOf" srcId="{62A1EF3D-E6D9-CF49-A65E-1CA55BAB4219}" destId="{4A200237-6B07-2B46-A595-8726A7994C0C}" srcOrd="0" destOrd="0" presId="urn:microsoft.com/office/officeart/2005/8/layout/hList7"/>
    <dgm:cxn modelId="{E721B9CD-D8F9-ED44-AD73-A6714F2D88AF}" type="presParOf" srcId="{62A1EF3D-E6D9-CF49-A65E-1CA55BAB4219}" destId="{9F1255A5-8CB3-E543-BBAF-9B08E1F8E0F1}" srcOrd="1" destOrd="0" presId="urn:microsoft.com/office/officeart/2005/8/layout/hList7"/>
    <dgm:cxn modelId="{35DDF1A3-82CC-4948-B5EF-1517C9AEDE11}" type="presParOf" srcId="{9F1255A5-8CB3-E543-BBAF-9B08E1F8E0F1}" destId="{114CDD65-58C2-084C-9726-B6C169A34F78}" srcOrd="0" destOrd="0" presId="urn:microsoft.com/office/officeart/2005/8/layout/hList7"/>
    <dgm:cxn modelId="{6CEAFCB7-63F8-AD4D-A281-B0EF5ACA13BD}" type="presParOf" srcId="{114CDD65-58C2-084C-9726-B6C169A34F78}" destId="{7E448368-F891-2345-BBC5-3046FF13BD45}" srcOrd="0" destOrd="0" presId="urn:microsoft.com/office/officeart/2005/8/layout/hList7"/>
    <dgm:cxn modelId="{EDE805BC-0710-B24C-BBE2-ACD231599505}" type="presParOf" srcId="{114CDD65-58C2-084C-9726-B6C169A34F78}" destId="{5B8692DB-4F43-BD49-8C93-A4E7C96E8E24}" srcOrd="1" destOrd="0" presId="urn:microsoft.com/office/officeart/2005/8/layout/hList7"/>
    <dgm:cxn modelId="{E438B8FF-91CA-6447-9C28-E19E10DF1134}" type="presParOf" srcId="{114CDD65-58C2-084C-9726-B6C169A34F78}" destId="{884B723B-ADC1-2549-A172-A76DE78D506A}" srcOrd="2" destOrd="0" presId="urn:microsoft.com/office/officeart/2005/8/layout/hList7"/>
    <dgm:cxn modelId="{2CE87C06-E173-0846-BA81-2B969C159C78}" type="presParOf" srcId="{114CDD65-58C2-084C-9726-B6C169A34F78}" destId="{F3B0AB4B-9D81-7242-BDDD-F427646D5453}" srcOrd="3" destOrd="0" presId="urn:microsoft.com/office/officeart/2005/8/layout/hList7"/>
    <dgm:cxn modelId="{89B5D3C0-FE61-8742-B4A4-CE5AA7E98659}" type="presParOf" srcId="{9F1255A5-8CB3-E543-BBAF-9B08E1F8E0F1}" destId="{56F7EDE4-FAE4-9D46-B38F-8B0BFF09A7A1}" srcOrd="1" destOrd="0" presId="urn:microsoft.com/office/officeart/2005/8/layout/hList7"/>
    <dgm:cxn modelId="{F1C97AA3-4055-274D-9CF8-B83AD4ADAEDF}" type="presParOf" srcId="{9F1255A5-8CB3-E543-BBAF-9B08E1F8E0F1}" destId="{45C79F09-4A33-AC48-A574-6E210705EF85}" srcOrd="2" destOrd="0" presId="urn:microsoft.com/office/officeart/2005/8/layout/hList7"/>
    <dgm:cxn modelId="{03F1611B-3D4A-6049-BA21-C91BC5CF7234}" type="presParOf" srcId="{45C79F09-4A33-AC48-A574-6E210705EF85}" destId="{C88FB021-0E21-1C4C-91D3-A7053E82F3E7}" srcOrd="0" destOrd="0" presId="urn:microsoft.com/office/officeart/2005/8/layout/hList7"/>
    <dgm:cxn modelId="{C0C53293-100A-AF45-91F0-BFAB2B2847CE}" type="presParOf" srcId="{45C79F09-4A33-AC48-A574-6E210705EF85}" destId="{C690CAFF-0D30-D140-8B69-8BAA62DAE45B}" srcOrd="1" destOrd="0" presId="urn:microsoft.com/office/officeart/2005/8/layout/hList7"/>
    <dgm:cxn modelId="{9BB661EB-4167-BE4B-BADA-DC9CF2E2AA3F}" type="presParOf" srcId="{45C79F09-4A33-AC48-A574-6E210705EF85}" destId="{73B7E31B-586F-204F-89F3-160BC2A7F844}" srcOrd="2" destOrd="0" presId="urn:microsoft.com/office/officeart/2005/8/layout/hList7"/>
    <dgm:cxn modelId="{1C558A97-6851-2C48-8897-A8627EE4DDEA}" type="presParOf" srcId="{45C79F09-4A33-AC48-A574-6E210705EF85}" destId="{90D11E6E-7F70-C94D-BE9A-BF85021B23C2}" srcOrd="3" destOrd="0" presId="urn:microsoft.com/office/officeart/2005/8/layout/hList7"/>
    <dgm:cxn modelId="{67E445B8-06B8-7749-9728-59C37F86BB44}" type="presParOf" srcId="{9F1255A5-8CB3-E543-BBAF-9B08E1F8E0F1}" destId="{A505C731-50F4-DC4A-B9D4-47C882297951}" srcOrd="3" destOrd="0" presId="urn:microsoft.com/office/officeart/2005/8/layout/hList7"/>
    <dgm:cxn modelId="{BE67AD9F-9563-B640-877D-5C457F0F2C9A}" type="presParOf" srcId="{9F1255A5-8CB3-E543-BBAF-9B08E1F8E0F1}" destId="{70C2548E-9813-7D43-91FF-047C11FABDC3}" srcOrd="4" destOrd="0" presId="urn:microsoft.com/office/officeart/2005/8/layout/hList7"/>
    <dgm:cxn modelId="{3AF167A8-29C6-0344-AEFB-671AF77A66A6}" type="presParOf" srcId="{70C2548E-9813-7D43-91FF-047C11FABDC3}" destId="{CE4FF544-0528-AC4C-A316-D610376A575D}" srcOrd="0" destOrd="0" presId="urn:microsoft.com/office/officeart/2005/8/layout/hList7"/>
    <dgm:cxn modelId="{8A245E76-F2E8-F24D-982B-BA015132305E}" type="presParOf" srcId="{70C2548E-9813-7D43-91FF-047C11FABDC3}" destId="{03157F3A-9329-1349-9682-3244B209C634}" srcOrd="1" destOrd="0" presId="urn:microsoft.com/office/officeart/2005/8/layout/hList7"/>
    <dgm:cxn modelId="{05889A9E-B05B-9B41-BCFB-2BD07B1089D6}" type="presParOf" srcId="{70C2548E-9813-7D43-91FF-047C11FABDC3}" destId="{238CD86B-43AC-8A47-AF7B-453815CE72C6}" srcOrd="2" destOrd="0" presId="urn:microsoft.com/office/officeart/2005/8/layout/hList7"/>
    <dgm:cxn modelId="{919104C2-6261-6248-B43E-67EC28DBF44E}" type="presParOf" srcId="{70C2548E-9813-7D43-91FF-047C11FABDC3}" destId="{5A87643B-7172-554E-90D9-EDC7AE67348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9E7751-2486-A34F-802D-1893A304F23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F476BB6-B1C0-0C4A-A711-5D65EAED8B0E}">
      <dgm:prSet/>
      <dgm:spPr/>
      <dgm:t>
        <a:bodyPr/>
        <a:lstStyle/>
        <a:p>
          <a:r>
            <a:rPr lang="en-US" dirty="0"/>
            <a:t>Explore challenging experiences with pharmacies related to buprenorphine (BUP) dispensing</a:t>
          </a:r>
        </a:p>
      </dgm:t>
    </dgm:pt>
    <dgm:pt modelId="{F8A36B21-F4F4-D440-9A69-62480E059CCB}" type="parTrans" cxnId="{6408977B-924B-5D4E-B6ED-1001260C9459}">
      <dgm:prSet/>
      <dgm:spPr/>
      <dgm:t>
        <a:bodyPr/>
        <a:lstStyle/>
        <a:p>
          <a:endParaRPr lang="en-US"/>
        </a:p>
      </dgm:t>
    </dgm:pt>
    <dgm:pt modelId="{0AE101E8-DC02-9842-8453-93A8599D2097}" type="sibTrans" cxnId="{6408977B-924B-5D4E-B6ED-1001260C9459}">
      <dgm:prSet/>
      <dgm:spPr/>
      <dgm:t>
        <a:bodyPr/>
        <a:lstStyle/>
        <a:p>
          <a:endParaRPr lang="en-US"/>
        </a:p>
      </dgm:t>
    </dgm:pt>
    <dgm:pt modelId="{8A531C81-A620-4E43-9B04-A235FEF36989}">
      <dgm:prSet custT="1"/>
      <dgm:spPr/>
      <dgm:t>
        <a:bodyPr/>
        <a:lstStyle/>
        <a:p>
          <a:r>
            <a:rPr lang="en-US" sz="3200" dirty="0"/>
            <a:t>Describe</a:t>
          </a:r>
        </a:p>
      </dgm:t>
    </dgm:pt>
    <dgm:pt modelId="{2DDB10BE-03E1-B449-9850-924594E1DF2F}" type="parTrans" cxnId="{612C92BB-3456-4147-A22E-3A71D9ACBB49}">
      <dgm:prSet/>
      <dgm:spPr/>
      <dgm:t>
        <a:bodyPr/>
        <a:lstStyle/>
        <a:p>
          <a:endParaRPr lang="en-US"/>
        </a:p>
      </dgm:t>
    </dgm:pt>
    <dgm:pt modelId="{7D66C4A1-4FE9-D94A-9EAC-0EB8CA449219}" type="sibTrans" cxnId="{612C92BB-3456-4147-A22E-3A71D9ACBB49}">
      <dgm:prSet/>
      <dgm:spPr/>
      <dgm:t>
        <a:bodyPr/>
        <a:lstStyle/>
        <a:p>
          <a:endParaRPr lang="en-US"/>
        </a:p>
      </dgm:t>
    </dgm:pt>
    <dgm:pt modelId="{5B232AC5-C9E5-8147-AE1B-F956CE613E86}">
      <dgm:prSet custT="1"/>
      <dgm:spPr/>
      <dgm:t>
        <a:bodyPr/>
        <a:lstStyle/>
        <a:p>
          <a:r>
            <a:rPr lang="en-US" sz="3200" dirty="0"/>
            <a:t>Learn</a:t>
          </a:r>
        </a:p>
      </dgm:t>
    </dgm:pt>
    <dgm:pt modelId="{AE0995D1-CC32-2A42-A321-49F84D9A2DE6}" type="parTrans" cxnId="{9D7599AE-B587-ED43-BB71-1AC500555E7A}">
      <dgm:prSet/>
      <dgm:spPr/>
      <dgm:t>
        <a:bodyPr/>
        <a:lstStyle/>
        <a:p>
          <a:endParaRPr lang="en-US"/>
        </a:p>
      </dgm:t>
    </dgm:pt>
    <dgm:pt modelId="{74F52E3C-72D3-A941-8973-4C39AF630EAB}" type="sibTrans" cxnId="{9D7599AE-B587-ED43-BB71-1AC500555E7A}">
      <dgm:prSet/>
      <dgm:spPr/>
      <dgm:t>
        <a:bodyPr/>
        <a:lstStyle/>
        <a:p>
          <a:endParaRPr lang="en-US"/>
        </a:p>
      </dgm:t>
    </dgm:pt>
    <dgm:pt modelId="{74D33FAA-50A6-6643-B007-978D6DD4EA66}">
      <dgm:prSet custT="1"/>
      <dgm:spPr/>
      <dgm:t>
        <a:bodyPr/>
        <a:lstStyle/>
        <a:p>
          <a:r>
            <a:rPr lang="en-US" sz="3200" dirty="0"/>
            <a:t>Practice</a:t>
          </a:r>
        </a:p>
      </dgm:t>
    </dgm:pt>
    <dgm:pt modelId="{F217B8C0-2753-424A-8E90-BF926C75ABCC}" type="parTrans" cxnId="{CEA9BF22-87D2-DC4B-8919-0D1CCC76B8E0}">
      <dgm:prSet/>
      <dgm:spPr/>
      <dgm:t>
        <a:bodyPr/>
        <a:lstStyle/>
        <a:p>
          <a:endParaRPr lang="en-US"/>
        </a:p>
      </dgm:t>
    </dgm:pt>
    <dgm:pt modelId="{5FDA4FA8-A399-5D42-BBB6-A4D5A4B158AD}" type="sibTrans" cxnId="{CEA9BF22-87D2-DC4B-8919-0D1CCC76B8E0}">
      <dgm:prSet/>
      <dgm:spPr/>
      <dgm:t>
        <a:bodyPr/>
        <a:lstStyle/>
        <a:p>
          <a:endParaRPr lang="en-US"/>
        </a:p>
      </dgm:t>
    </dgm:pt>
    <dgm:pt modelId="{96B5AC10-5465-334D-A50D-3C002A81DE9F}">
      <dgm:prSet custT="1"/>
      <dgm:spPr/>
      <dgm:t>
        <a:bodyPr/>
        <a:lstStyle/>
        <a:p>
          <a:r>
            <a:rPr lang="en-US" sz="3200" dirty="0"/>
            <a:t>Explore</a:t>
          </a:r>
        </a:p>
      </dgm:t>
    </dgm:pt>
    <dgm:pt modelId="{0F230700-70CB-6649-8339-9588A386C6DD}" type="parTrans" cxnId="{7102134D-5861-4C44-9DC0-743AA7D251B2}">
      <dgm:prSet/>
      <dgm:spPr/>
      <dgm:t>
        <a:bodyPr/>
        <a:lstStyle/>
        <a:p>
          <a:endParaRPr lang="en-US"/>
        </a:p>
      </dgm:t>
    </dgm:pt>
    <dgm:pt modelId="{C7006571-7CC1-3C42-A825-5E7432B440D3}" type="sibTrans" cxnId="{7102134D-5861-4C44-9DC0-743AA7D251B2}">
      <dgm:prSet/>
      <dgm:spPr/>
      <dgm:t>
        <a:bodyPr/>
        <a:lstStyle/>
        <a:p>
          <a:endParaRPr lang="en-US"/>
        </a:p>
      </dgm:t>
    </dgm:pt>
    <dgm:pt modelId="{1AEE5A5E-7230-2243-8B46-D66672368038}">
      <dgm:prSet/>
      <dgm:spPr/>
      <dgm:t>
        <a:bodyPr/>
        <a:lstStyle/>
        <a:p>
          <a:r>
            <a:rPr lang="en-US" dirty="0"/>
            <a:t>Describe research findings related to pharmacy barriers to BUP access</a:t>
          </a:r>
        </a:p>
      </dgm:t>
    </dgm:pt>
    <dgm:pt modelId="{B0833E52-0055-8E4C-89A7-DBFC7AAF119F}" type="parTrans" cxnId="{48B6DEF9-C962-4C45-B3E5-9F5F0E8B3565}">
      <dgm:prSet/>
      <dgm:spPr/>
      <dgm:t>
        <a:bodyPr/>
        <a:lstStyle/>
        <a:p>
          <a:endParaRPr lang="en-US"/>
        </a:p>
      </dgm:t>
    </dgm:pt>
    <dgm:pt modelId="{9938FFEB-32D2-E142-B908-98A9CAD22E91}" type="sibTrans" cxnId="{48B6DEF9-C962-4C45-B3E5-9F5F0E8B3565}">
      <dgm:prSet/>
      <dgm:spPr/>
      <dgm:t>
        <a:bodyPr/>
        <a:lstStyle/>
        <a:p>
          <a:endParaRPr lang="en-US"/>
        </a:p>
      </dgm:t>
    </dgm:pt>
    <dgm:pt modelId="{C4167D5F-AF60-EC43-876E-00ED53C16152}">
      <dgm:prSet/>
      <dgm:spPr/>
      <dgm:t>
        <a:bodyPr/>
        <a:lstStyle/>
        <a:p>
          <a:r>
            <a:rPr lang="en-US" dirty="0"/>
            <a:t>Learn how to address common pharmacy barriers</a:t>
          </a:r>
        </a:p>
      </dgm:t>
    </dgm:pt>
    <dgm:pt modelId="{3DECE298-A1C0-9641-9EBE-DF2FF47FC069}" type="parTrans" cxnId="{5E3FFF2F-B04A-C645-B94C-7EF8438A85B7}">
      <dgm:prSet/>
      <dgm:spPr/>
      <dgm:t>
        <a:bodyPr/>
        <a:lstStyle/>
        <a:p>
          <a:endParaRPr lang="en-US"/>
        </a:p>
      </dgm:t>
    </dgm:pt>
    <dgm:pt modelId="{31D2D9C0-4500-994A-925B-9CD09A3A48BE}" type="sibTrans" cxnId="{5E3FFF2F-B04A-C645-B94C-7EF8438A85B7}">
      <dgm:prSet/>
      <dgm:spPr/>
      <dgm:t>
        <a:bodyPr/>
        <a:lstStyle/>
        <a:p>
          <a:endParaRPr lang="en-US"/>
        </a:p>
      </dgm:t>
    </dgm:pt>
    <dgm:pt modelId="{7FD54A05-21D4-8C4C-ABFC-3DB311554E3C}">
      <dgm:prSet/>
      <dgm:spPr/>
      <dgm:t>
        <a:bodyPr/>
        <a:lstStyle/>
        <a:p>
          <a:r>
            <a:rPr lang="en-US" dirty="0"/>
            <a:t>Practice effective proactive and reactive communication with pharmacy staff related to BUP</a:t>
          </a:r>
        </a:p>
      </dgm:t>
    </dgm:pt>
    <dgm:pt modelId="{D0D98740-4D92-E248-B553-A1CF8C37DF30}" type="parTrans" cxnId="{32C37C7F-9B3E-D041-9B4E-14549086CDA3}">
      <dgm:prSet/>
      <dgm:spPr/>
      <dgm:t>
        <a:bodyPr/>
        <a:lstStyle/>
        <a:p>
          <a:endParaRPr lang="en-US"/>
        </a:p>
      </dgm:t>
    </dgm:pt>
    <dgm:pt modelId="{82E4142F-F5C2-484E-A14A-7664726246F7}" type="sibTrans" cxnId="{32C37C7F-9B3E-D041-9B4E-14549086CDA3}">
      <dgm:prSet/>
      <dgm:spPr/>
      <dgm:t>
        <a:bodyPr/>
        <a:lstStyle/>
        <a:p>
          <a:endParaRPr lang="en-US"/>
        </a:p>
      </dgm:t>
    </dgm:pt>
    <dgm:pt modelId="{7EA09B34-01AB-6445-8FF3-8A2D7EA6B7F4}" type="pres">
      <dgm:prSet presAssocID="{439E7751-2486-A34F-802D-1893A304F236}" presName="Name0" presStyleCnt="0">
        <dgm:presLayoutVars>
          <dgm:dir/>
          <dgm:animLvl val="lvl"/>
          <dgm:resizeHandles val="exact"/>
        </dgm:presLayoutVars>
      </dgm:prSet>
      <dgm:spPr/>
    </dgm:pt>
    <dgm:pt modelId="{39ED8E42-A33D-CB44-B22E-6F591F74433A}" type="pres">
      <dgm:prSet presAssocID="{96B5AC10-5465-334D-A50D-3C002A81DE9F}" presName="linNode" presStyleCnt="0"/>
      <dgm:spPr/>
    </dgm:pt>
    <dgm:pt modelId="{F85A0B43-22DD-4544-9D4C-17D19F3BC38C}" type="pres">
      <dgm:prSet presAssocID="{96B5AC10-5465-334D-A50D-3C002A81DE9F}" presName="parentText" presStyleLbl="node1" presStyleIdx="0" presStyleCnt="4" custScaleX="57381">
        <dgm:presLayoutVars>
          <dgm:chMax val="1"/>
          <dgm:bulletEnabled val="1"/>
        </dgm:presLayoutVars>
      </dgm:prSet>
      <dgm:spPr/>
    </dgm:pt>
    <dgm:pt modelId="{0F7AEB4B-90D4-A344-874D-76E32AAF3E9B}" type="pres">
      <dgm:prSet presAssocID="{96B5AC10-5465-334D-A50D-3C002A81DE9F}" presName="descendantText" presStyleLbl="alignAccFollowNode1" presStyleIdx="0" presStyleCnt="4">
        <dgm:presLayoutVars>
          <dgm:bulletEnabled val="1"/>
        </dgm:presLayoutVars>
      </dgm:prSet>
      <dgm:spPr/>
    </dgm:pt>
    <dgm:pt modelId="{998E8811-2DFD-C047-8B3C-F14F8B2496F0}" type="pres">
      <dgm:prSet presAssocID="{C7006571-7CC1-3C42-A825-5E7432B440D3}" presName="sp" presStyleCnt="0"/>
      <dgm:spPr/>
    </dgm:pt>
    <dgm:pt modelId="{19123415-9837-E94D-A763-4DDCCF2654FF}" type="pres">
      <dgm:prSet presAssocID="{8A531C81-A620-4E43-9B04-A235FEF36989}" presName="linNode" presStyleCnt="0"/>
      <dgm:spPr/>
    </dgm:pt>
    <dgm:pt modelId="{E7CA461C-46F5-8949-92B3-531ECE8CD1F0}" type="pres">
      <dgm:prSet presAssocID="{8A531C81-A620-4E43-9B04-A235FEF36989}" presName="parentText" presStyleLbl="node1" presStyleIdx="1" presStyleCnt="4" custScaleX="57381">
        <dgm:presLayoutVars>
          <dgm:chMax val="1"/>
          <dgm:bulletEnabled val="1"/>
        </dgm:presLayoutVars>
      </dgm:prSet>
      <dgm:spPr/>
    </dgm:pt>
    <dgm:pt modelId="{B574AC72-E444-EF43-93EF-4936B5375BA8}" type="pres">
      <dgm:prSet presAssocID="{8A531C81-A620-4E43-9B04-A235FEF36989}" presName="descendantText" presStyleLbl="alignAccFollowNode1" presStyleIdx="1" presStyleCnt="4">
        <dgm:presLayoutVars>
          <dgm:bulletEnabled val="1"/>
        </dgm:presLayoutVars>
      </dgm:prSet>
      <dgm:spPr/>
    </dgm:pt>
    <dgm:pt modelId="{D201C76B-CAF1-E740-9C0A-CCA1FD8C371B}" type="pres">
      <dgm:prSet presAssocID="{7D66C4A1-4FE9-D94A-9EAC-0EB8CA449219}" presName="sp" presStyleCnt="0"/>
      <dgm:spPr/>
    </dgm:pt>
    <dgm:pt modelId="{E4514C77-B242-974A-817D-BA5A1F33D158}" type="pres">
      <dgm:prSet presAssocID="{5B232AC5-C9E5-8147-AE1B-F956CE613E86}" presName="linNode" presStyleCnt="0"/>
      <dgm:spPr/>
    </dgm:pt>
    <dgm:pt modelId="{FB50ABFF-9FA9-D64A-B02A-332839D1DD11}" type="pres">
      <dgm:prSet presAssocID="{5B232AC5-C9E5-8147-AE1B-F956CE613E86}" presName="parentText" presStyleLbl="node1" presStyleIdx="2" presStyleCnt="4" custScaleX="57381">
        <dgm:presLayoutVars>
          <dgm:chMax val="1"/>
          <dgm:bulletEnabled val="1"/>
        </dgm:presLayoutVars>
      </dgm:prSet>
      <dgm:spPr/>
    </dgm:pt>
    <dgm:pt modelId="{7369DEA4-052B-3C42-8F3A-041FA65D870A}" type="pres">
      <dgm:prSet presAssocID="{5B232AC5-C9E5-8147-AE1B-F956CE613E86}" presName="descendantText" presStyleLbl="alignAccFollowNode1" presStyleIdx="2" presStyleCnt="4">
        <dgm:presLayoutVars>
          <dgm:bulletEnabled val="1"/>
        </dgm:presLayoutVars>
      </dgm:prSet>
      <dgm:spPr/>
    </dgm:pt>
    <dgm:pt modelId="{B5D88276-AD51-0A4B-BECA-03B3E590B751}" type="pres">
      <dgm:prSet presAssocID="{74F52E3C-72D3-A941-8973-4C39AF630EAB}" presName="sp" presStyleCnt="0"/>
      <dgm:spPr/>
    </dgm:pt>
    <dgm:pt modelId="{308E94BA-A2C8-1A42-A242-F636F2FD4837}" type="pres">
      <dgm:prSet presAssocID="{74D33FAA-50A6-6643-B007-978D6DD4EA66}" presName="linNode" presStyleCnt="0"/>
      <dgm:spPr/>
    </dgm:pt>
    <dgm:pt modelId="{93495882-AC30-AF40-9058-7578B497CC80}" type="pres">
      <dgm:prSet presAssocID="{74D33FAA-50A6-6643-B007-978D6DD4EA66}" presName="parentText" presStyleLbl="node1" presStyleIdx="3" presStyleCnt="4" custScaleX="57381">
        <dgm:presLayoutVars>
          <dgm:chMax val="1"/>
          <dgm:bulletEnabled val="1"/>
        </dgm:presLayoutVars>
      </dgm:prSet>
      <dgm:spPr/>
    </dgm:pt>
    <dgm:pt modelId="{634C7F9B-C62E-4144-99FC-93DB47DA638E}" type="pres">
      <dgm:prSet presAssocID="{74D33FAA-50A6-6643-B007-978D6DD4EA66}" presName="descendantText" presStyleLbl="alignAccFollowNode1" presStyleIdx="3" presStyleCnt="4">
        <dgm:presLayoutVars>
          <dgm:bulletEnabled val="1"/>
        </dgm:presLayoutVars>
      </dgm:prSet>
      <dgm:spPr/>
    </dgm:pt>
  </dgm:ptLst>
  <dgm:cxnLst>
    <dgm:cxn modelId="{CEA9BF22-87D2-DC4B-8919-0D1CCC76B8E0}" srcId="{439E7751-2486-A34F-802D-1893A304F236}" destId="{74D33FAA-50A6-6643-B007-978D6DD4EA66}" srcOrd="3" destOrd="0" parTransId="{F217B8C0-2753-424A-8E90-BF926C75ABCC}" sibTransId="{5FDA4FA8-A399-5D42-BBB6-A4D5A4B158AD}"/>
    <dgm:cxn modelId="{0D611427-A698-8E43-9988-739FC356A758}" type="presOf" srcId="{96B5AC10-5465-334D-A50D-3C002A81DE9F}" destId="{F85A0B43-22DD-4544-9D4C-17D19F3BC38C}" srcOrd="0" destOrd="0" presId="urn:microsoft.com/office/officeart/2005/8/layout/vList5"/>
    <dgm:cxn modelId="{5E3FFF2F-B04A-C645-B94C-7EF8438A85B7}" srcId="{5B232AC5-C9E5-8147-AE1B-F956CE613E86}" destId="{C4167D5F-AF60-EC43-876E-00ED53C16152}" srcOrd="0" destOrd="0" parTransId="{3DECE298-A1C0-9641-9EBE-DF2FF47FC069}" sibTransId="{31D2D9C0-4500-994A-925B-9CD09A3A48BE}"/>
    <dgm:cxn modelId="{61ADF535-CEB7-7E41-B373-B0B882FA2615}" type="presOf" srcId="{7FD54A05-21D4-8C4C-ABFC-3DB311554E3C}" destId="{634C7F9B-C62E-4144-99FC-93DB47DA638E}" srcOrd="0" destOrd="0" presId="urn:microsoft.com/office/officeart/2005/8/layout/vList5"/>
    <dgm:cxn modelId="{BDAA9B39-E192-0F4D-BF10-4A587779B03B}" type="presOf" srcId="{5F476BB6-B1C0-0C4A-A711-5D65EAED8B0E}" destId="{0F7AEB4B-90D4-A344-874D-76E32AAF3E9B}" srcOrd="0" destOrd="0" presId="urn:microsoft.com/office/officeart/2005/8/layout/vList5"/>
    <dgm:cxn modelId="{7102134D-5861-4C44-9DC0-743AA7D251B2}" srcId="{439E7751-2486-A34F-802D-1893A304F236}" destId="{96B5AC10-5465-334D-A50D-3C002A81DE9F}" srcOrd="0" destOrd="0" parTransId="{0F230700-70CB-6649-8339-9588A386C6DD}" sibTransId="{C7006571-7CC1-3C42-A825-5E7432B440D3}"/>
    <dgm:cxn modelId="{CA13206E-3BDE-9C43-900B-3B43FD3EEDF8}" type="presOf" srcId="{74D33FAA-50A6-6643-B007-978D6DD4EA66}" destId="{93495882-AC30-AF40-9058-7578B497CC80}" srcOrd="0" destOrd="0" presId="urn:microsoft.com/office/officeart/2005/8/layout/vList5"/>
    <dgm:cxn modelId="{6408977B-924B-5D4E-B6ED-1001260C9459}" srcId="{96B5AC10-5465-334D-A50D-3C002A81DE9F}" destId="{5F476BB6-B1C0-0C4A-A711-5D65EAED8B0E}" srcOrd="0" destOrd="0" parTransId="{F8A36B21-F4F4-D440-9A69-62480E059CCB}" sibTransId="{0AE101E8-DC02-9842-8453-93A8599D2097}"/>
    <dgm:cxn modelId="{32C37C7F-9B3E-D041-9B4E-14549086CDA3}" srcId="{74D33FAA-50A6-6643-B007-978D6DD4EA66}" destId="{7FD54A05-21D4-8C4C-ABFC-3DB311554E3C}" srcOrd="0" destOrd="0" parTransId="{D0D98740-4D92-E248-B553-A1CF8C37DF30}" sibTransId="{82E4142F-F5C2-484E-A14A-7664726246F7}"/>
    <dgm:cxn modelId="{B8990381-F231-CB47-B7E6-8210436F1714}" type="presOf" srcId="{1AEE5A5E-7230-2243-8B46-D66672368038}" destId="{B574AC72-E444-EF43-93EF-4936B5375BA8}" srcOrd="0" destOrd="0" presId="urn:microsoft.com/office/officeart/2005/8/layout/vList5"/>
    <dgm:cxn modelId="{9A4B3491-7A32-1E4F-B36D-117B77B44767}" type="presOf" srcId="{C4167D5F-AF60-EC43-876E-00ED53C16152}" destId="{7369DEA4-052B-3C42-8F3A-041FA65D870A}" srcOrd="0" destOrd="0" presId="urn:microsoft.com/office/officeart/2005/8/layout/vList5"/>
    <dgm:cxn modelId="{98A46F9A-5103-6546-A3DC-27F24656BCC6}" type="presOf" srcId="{439E7751-2486-A34F-802D-1893A304F236}" destId="{7EA09B34-01AB-6445-8FF3-8A2D7EA6B7F4}" srcOrd="0" destOrd="0" presId="urn:microsoft.com/office/officeart/2005/8/layout/vList5"/>
    <dgm:cxn modelId="{9D7599AE-B587-ED43-BB71-1AC500555E7A}" srcId="{439E7751-2486-A34F-802D-1893A304F236}" destId="{5B232AC5-C9E5-8147-AE1B-F956CE613E86}" srcOrd="2" destOrd="0" parTransId="{AE0995D1-CC32-2A42-A321-49F84D9A2DE6}" sibTransId="{74F52E3C-72D3-A941-8973-4C39AF630EAB}"/>
    <dgm:cxn modelId="{612C92BB-3456-4147-A22E-3A71D9ACBB49}" srcId="{439E7751-2486-A34F-802D-1893A304F236}" destId="{8A531C81-A620-4E43-9B04-A235FEF36989}" srcOrd="1" destOrd="0" parTransId="{2DDB10BE-03E1-B449-9850-924594E1DF2F}" sibTransId="{7D66C4A1-4FE9-D94A-9EAC-0EB8CA449219}"/>
    <dgm:cxn modelId="{DAFD24C6-ED84-9C43-B76B-5CA2A2244B19}" type="presOf" srcId="{8A531C81-A620-4E43-9B04-A235FEF36989}" destId="{E7CA461C-46F5-8949-92B3-531ECE8CD1F0}" srcOrd="0" destOrd="0" presId="urn:microsoft.com/office/officeart/2005/8/layout/vList5"/>
    <dgm:cxn modelId="{C0BC78F3-0DBC-2546-A0C6-269D2CFAB762}" type="presOf" srcId="{5B232AC5-C9E5-8147-AE1B-F956CE613E86}" destId="{FB50ABFF-9FA9-D64A-B02A-332839D1DD11}" srcOrd="0" destOrd="0" presId="urn:microsoft.com/office/officeart/2005/8/layout/vList5"/>
    <dgm:cxn modelId="{48B6DEF9-C962-4C45-B3E5-9F5F0E8B3565}" srcId="{8A531C81-A620-4E43-9B04-A235FEF36989}" destId="{1AEE5A5E-7230-2243-8B46-D66672368038}" srcOrd="0" destOrd="0" parTransId="{B0833E52-0055-8E4C-89A7-DBFC7AAF119F}" sibTransId="{9938FFEB-32D2-E142-B908-98A9CAD22E91}"/>
    <dgm:cxn modelId="{C5F4D659-CE33-3C47-A172-2931A30D3051}" type="presParOf" srcId="{7EA09B34-01AB-6445-8FF3-8A2D7EA6B7F4}" destId="{39ED8E42-A33D-CB44-B22E-6F591F74433A}" srcOrd="0" destOrd="0" presId="urn:microsoft.com/office/officeart/2005/8/layout/vList5"/>
    <dgm:cxn modelId="{2162006D-D59F-744E-84F9-2F67D70BCC65}" type="presParOf" srcId="{39ED8E42-A33D-CB44-B22E-6F591F74433A}" destId="{F85A0B43-22DD-4544-9D4C-17D19F3BC38C}" srcOrd="0" destOrd="0" presId="urn:microsoft.com/office/officeart/2005/8/layout/vList5"/>
    <dgm:cxn modelId="{10F67747-F4A9-EA47-90AA-AEA945A124CD}" type="presParOf" srcId="{39ED8E42-A33D-CB44-B22E-6F591F74433A}" destId="{0F7AEB4B-90D4-A344-874D-76E32AAF3E9B}" srcOrd="1" destOrd="0" presId="urn:microsoft.com/office/officeart/2005/8/layout/vList5"/>
    <dgm:cxn modelId="{9DDE66EB-8987-3944-91DD-E0C6BD006BF7}" type="presParOf" srcId="{7EA09B34-01AB-6445-8FF3-8A2D7EA6B7F4}" destId="{998E8811-2DFD-C047-8B3C-F14F8B2496F0}" srcOrd="1" destOrd="0" presId="urn:microsoft.com/office/officeart/2005/8/layout/vList5"/>
    <dgm:cxn modelId="{6A1E55EA-7B57-224C-A78A-A4A7392CB6C9}" type="presParOf" srcId="{7EA09B34-01AB-6445-8FF3-8A2D7EA6B7F4}" destId="{19123415-9837-E94D-A763-4DDCCF2654FF}" srcOrd="2" destOrd="0" presId="urn:microsoft.com/office/officeart/2005/8/layout/vList5"/>
    <dgm:cxn modelId="{7CC1A739-4812-974D-80B3-1794D4149CE1}" type="presParOf" srcId="{19123415-9837-E94D-A763-4DDCCF2654FF}" destId="{E7CA461C-46F5-8949-92B3-531ECE8CD1F0}" srcOrd="0" destOrd="0" presId="urn:microsoft.com/office/officeart/2005/8/layout/vList5"/>
    <dgm:cxn modelId="{3A1A5DEC-CE34-1E4A-AE3F-660CAA1D792E}" type="presParOf" srcId="{19123415-9837-E94D-A763-4DDCCF2654FF}" destId="{B574AC72-E444-EF43-93EF-4936B5375BA8}" srcOrd="1" destOrd="0" presId="urn:microsoft.com/office/officeart/2005/8/layout/vList5"/>
    <dgm:cxn modelId="{F30F7664-60A5-C044-8D73-CFE38534A1C0}" type="presParOf" srcId="{7EA09B34-01AB-6445-8FF3-8A2D7EA6B7F4}" destId="{D201C76B-CAF1-E740-9C0A-CCA1FD8C371B}" srcOrd="3" destOrd="0" presId="urn:microsoft.com/office/officeart/2005/8/layout/vList5"/>
    <dgm:cxn modelId="{B64A7281-F656-9145-924A-B09378AA2DAE}" type="presParOf" srcId="{7EA09B34-01AB-6445-8FF3-8A2D7EA6B7F4}" destId="{E4514C77-B242-974A-817D-BA5A1F33D158}" srcOrd="4" destOrd="0" presId="urn:microsoft.com/office/officeart/2005/8/layout/vList5"/>
    <dgm:cxn modelId="{53581BFA-E391-984A-B952-5E02DB4950C5}" type="presParOf" srcId="{E4514C77-B242-974A-817D-BA5A1F33D158}" destId="{FB50ABFF-9FA9-D64A-B02A-332839D1DD11}" srcOrd="0" destOrd="0" presId="urn:microsoft.com/office/officeart/2005/8/layout/vList5"/>
    <dgm:cxn modelId="{454C8A58-E7FB-EB43-A48E-E5ABEF05680A}" type="presParOf" srcId="{E4514C77-B242-974A-817D-BA5A1F33D158}" destId="{7369DEA4-052B-3C42-8F3A-041FA65D870A}" srcOrd="1" destOrd="0" presId="urn:microsoft.com/office/officeart/2005/8/layout/vList5"/>
    <dgm:cxn modelId="{4D5B1B7E-7439-0A49-91C6-043E4937A2E9}" type="presParOf" srcId="{7EA09B34-01AB-6445-8FF3-8A2D7EA6B7F4}" destId="{B5D88276-AD51-0A4B-BECA-03B3E590B751}" srcOrd="5" destOrd="0" presId="urn:microsoft.com/office/officeart/2005/8/layout/vList5"/>
    <dgm:cxn modelId="{19BDF503-CC6A-1246-BFC8-C3D1F92E303A}" type="presParOf" srcId="{7EA09B34-01AB-6445-8FF3-8A2D7EA6B7F4}" destId="{308E94BA-A2C8-1A42-A242-F636F2FD4837}" srcOrd="6" destOrd="0" presId="urn:microsoft.com/office/officeart/2005/8/layout/vList5"/>
    <dgm:cxn modelId="{C59FD80A-45FF-0043-A309-4887FD4E7CD0}" type="presParOf" srcId="{308E94BA-A2C8-1A42-A242-F636F2FD4837}" destId="{93495882-AC30-AF40-9058-7578B497CC80}" srcOrd="0" destOrd="0" presId="urn:microsoft.com/office/officeart/2005/8/layout/vList5"/>
    <dgm:cxn modelId="{3951118C-1BFF-AD49-89C7-4418F066396F}" type="presParOf" srcId="{308E94BA-A2C8-1A42-A242-F636F2FD4837}" destId="{634C7F9B-C62E-4144-99FC-93DB47DA638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EB4B-90D4-A344-874D-76E32AAF3E9B}">
      <dsp:nvSpPr>
        <dsp:cNvPr id="0" name=""/>
        <dsp:cNvSpPr/>
      </dsp:nvSpPr>
      <dsp:spPr>
        <a:xfrm rot="5400000">
          <a:off x="5705323" y="-2763344"/>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Explore challenging experiences with pharmacies related to buprenorphine (BUP) dispensing</a:t>
          </a:r>
        </a:p>
      </dsp:txBody>
      <dsp:txXfrm rot="-5400000">
        <a:off x="2849401" y="127996"/>
        <a:ext cx="6401958" cy="654696"/>
      </dsp:txXfrm>
    </dsp:sp>
    <dsp:sp modelId="{F85A0B43-22DD-4544-9D4C-17D19F3BC38C}">
      <dsp:nvSpPr>
        <dsp:cNvPr id="0" name=""/>
        <dsp:cNvSpPr/>
      </dsp:nvSpPr>
      <dsp:spPr>
        <a:xfrm>
          <a:off x="771622" y="1885"/>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Explore</a:t>
          </a:r>
        </a:p>
      </dsp:txBody>
      <dsp:txXfrm>
        <a:off x="815894" y="46157"/>
        <a:ext cx="1989235" cy="818371"/>
      </dsp:txXfrm>
    </dsp:sp>
    <dsp:sp modelId="{B574AC72-E444-EF43-93EF-4936B5375BA8}">
      <dsp:nvSpPr>
        <dsp:cNvPr id="0" name=""/>
        <dsp:cNvSpPr/>
      </dsp:nvSpPr>
      <dsp:spPr>
        <a:xfrm rot="5400000">
          <a:off x="5705323" y="-1811082"/>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Describe research findings related to pharmacy barriers to BUP access</a:t>
          </a:r>
        </a:p>
      </dsp:txBody>
      <dsp:txXfrm rot="-5400000">
        <a:off x="2849401" y="1080258"/>
        <a:ext cx="6401958" cy="654696"/>
      </dsp:txXfrm>
    </dsp:sp>
    <dsp:sp modelId="{E7CA461C-46F5-8949-92B3-531ECE8CD1F0}">
      <dsp:nvSpPr>
        <dsp:cNvPr id="0" name=""/>
        <dsp:cNvSpPr/>
      </dsp:nvSpPr>
      <dsp:spPr>
        <a:xfrm>
          <a:off x="771622" y="954147"/>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Describe</a:t>
          </a:r>
        </a:p>
      </dsp:txBody>
      <dsp:txXfrm>
        <a:off x="815894" y="998419"/>
        <a:ext cx="1989235" cy="818371"/>
      </dsp:txXfrm>
    </dsp:sp>
    <dsp:sp modelId="{7369DEA4-052B-3C42-8F3A-041FA65D870A}">
      <dsp:nvSpPr>
        <dsp:cNvPr id="0" name=""/>
        <dsp:cNvSpPr/>
      </dsp:nvSpPr>
      <dsp:spPr>
        <a:xfrm rot="5400000">
          <a:off x="5705323" y="-858821"/>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Learn how to address common pharmacy barriers</a:t>
          </a:r>
        </a:p>
      </dsp:txBody>
      <dsp:txXfrm rot="-5400000">
        <a:off x="2849401" y="2032519"/>
        <a:ext cx="6401958" cy="654696"/>
      </dsp:txXfrm>
    </dsp:sp>
    <dsp:sp modelId="{FB50ABFF-9FA9-D64A-B02A-332839D1DD11}">
      <dsp:nvSpPr>
        <dsp:cNvPr id="0" name=""/>
        <dsp:cNvSpPr/>
      </dsp:nvSpPr>
      <dsp:spPr>
        <a:xfrm>
          <a:off x="771622" y="1906408"/>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Learn</a:t>
          </a:r>
        </a:p>
      </dsp:txBody>
      <dsp:txXfrm>
        <a:off x="815894" y="1950680"/>
        <a:ext cx="1989235" cy="818371"/>
      </dsp:txXfrm>
    </dsp:sp>
    <dsp:sp modelId="{634C7F9B-C62E-4144-99FC-93DB47DA638E}">
      <dsp:nvSpPr>
        <dsp:cNvPr id="0" name=""/>
        <dsp:cNvSpPr/>
      </dsp:nvSpPr>
      <dsp:spPr>
        <a:xfrm rot="5400000">
          <a:off x="5705323" y="93440"/>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Practice effective proactive and reactive communication with pharmacy staff related to BUP</a:t>
          </a:r>
        </a:p>
      </dsp:txBody>
      <dsp:txXfrm rot="-5400000">
        <a:off x="2849401" y="2984780"/>
        <a:ext cx="6401958" cy="654696"/>
      </dsp:txXfrm>
    </dsp:sp>
    <dsp:sp modelId="{93495882-AC30-AF40-9058-7578B497CC80}">
      <dsp:nvSpPr>
        <dsp:cNvPr id="0" name=""/>
        <dsp:cNvSpPr/>
      </dsp:nvSpPr>
      <dsp:spPr>
        <a:xfrm>
          <a:off x="771622" y="2858670"/>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Practice</a:t>
          </a:r>
        </a:p>
      </dsp:txBody>
      <dsp:txXfrm>
        <a:off x="815894" y="2902942"/>
        <a:ext cx="1989235" cy="8183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A3669-EFDF-5643-983F-8CF5FA6F758C}">
      <dsp:nvSpPr>
        <dsp:cNvPr id="0" name=""/>
        <dsp:cNvSpPr/>
      </dsp:nvSpPr>
      <dsp:spPr>
        <a:xfrm>
          <a:off x="2251" y="582721"/>
          <a:ext cx="1786081" cy="10716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Lack of availability</a:t>
          </a:r>
        </a:p>
      </dsp:txBody>
      <dsp:txXfrm>
        <a:off x="2251" y="582721"/>
        <a:ext cx="1786081" cy="1071649"/>
      </dsp:txXfrm>
    </dsp:sp>
    <dsp:sp modelId="{2A36EE38-F1C1-B34E-BC63-713E4DEC05D2}">
      <dsp:nvSpPr>
        <dsp:cNvPr id="0" name=""/>
        <dsp:cNvSpPr/>
      </dsp:nvSpPr>
      <dsp:spPr>
        <a:xfrm>
          <a:off x="1966941" y="582721"/>
          <a:ext cx="1786081" cy="10716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Buprenorphine FAQs</a:t>
          </a:r>
        </a:p>
      </dsp:txBody>
      <dsp:txXfrm>
        <a:off x="1966941" y="582721"/>
        <a:ext cx="1786081" cy="1071649"/>
      </dsp:txXfrm>
    </dsp:sp>
    <dsp:sp modelId="{9A6CEC1F-44E6-314E-9EFD-A8FC4B7CE62C}">
      <dsp:nvSpPr>
        <dsp:cNvPr id="0" name=""/>
        <dsp:cNvSpPr/>
      </dsp:nvSpPr>
      <dsp:spPr>
        <a:xfrm>
          <a:off x="3931631" y="582721"/>
          <a:ext cx="1786081" cy="10716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Updated laws and regulations</a:t>
          </a:r>
        </a:p>
      </dsp:txBody>
      <dsp:txXfrm>
        <a:off x="3931631" y="582721"/>
        <a:ext cx="1786081" cy="1071649"/>
      </dsp:txXfrm>
    </dsp:sp>
    <dsp:sp modelId="{AA9DE82C-3313-9B4F-A529-A8E122E22A30}">
      <dsp:nvSpPr>
        <dsp:cNvPr id="0" name=""/>
        <dsp:cNvSpPr/>
      </dsp:nvSpPr>
      <dsp:spPr>
        <a:xfrm>
          <a:off x="5896321" y="582721"/>
          <a:ext cx="1786081" cy="10716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Vitality of pharmacists’ role</a:t>
          </a:r>
        </a:p>
      </dsp:txBody>
      <dsp:txXfrm>
        <a:off x="5896321" y="582721"/>
        <a:ext cx="1786081" cy="1071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75E5-72D1-E84B-A09F-93AAEA5C3DD6}">
      <dsp:nvSpPr>
        <dsp:cNvPr id="0" name=""/>
        <dsp:cNvSpPr/>
      </dsp:nvSpPr>
      <dsp:spPr>
        <a:xfrm>
          <a:off x="2251" y="582721"/>
          <a:ext cx="1786081" cy="10716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Increase stocking</a:t>
          </a:r>
        </a:p>
      </dsp:txBody>
      <dsp:txXfrm>
        <a:off x="2251" y="582721"/>
        <a:ext cx="1786081" cy="1071649"/>
      </dsp:txXfrm>
    </dsp:sp>
    <dsp:sp modelId="{C26B7937-B18F-8E48-93C2-4CC2952161B8}">
      <dsp:nvSpPr>
        <dsp:cNvPr id="0" name=""/>
        <dsp:cNvSpPr/>
      </dsp:nvSpPr>
      <dsp:spPr>
        <a:xfrm>
          <a:off x="1966941" y="582721"/>
          <a:ext cx="1786081" cy="10716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Accept new patients</a:t>
          </a:r>
        </a:p>
      </dsp:txBody>
      <dsp:txXfrm>
        <a:off x="1966941" y="582721"/>
        <a:ext cx="1786081" cy="1071649"/>
      </dsp:txXfrm>
    </dsp:sp>
    <dsp:sp modelId="{5233E1DA-64AC-E94D-8155-08ECB072BE24}">
      <dsp:nvSpPr>
        <dsp:cNvPr id="0" name=""/>
        <dsp:cNvSpPr/>
      </dsp:nvSpPr>
      <dsp:spPr>
        <a:xfrm>
          <a:off x="3931631" y="582721"/>
          <a:ext cx="1786081" cy="10716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Dispense with urgency</a:t>
          </a:r>
        </a:p>
      </dsp:txBody>
      <dsp:txXfrm>
        <a:off x="3931631" y="582721"/>
        <a:ext cx="1786081" cy="1071649"/>
      </dsp:txXfrm>
    </dsp:sp>
    <dsp:sp modelId="{3E674506-703B-7748-8B0A-14E8DAA4F425}">
      <dsp:nvSpPr>
        <dsp:cNvPr id="0" name=""/>
        <dsp:cNvSpPr/>
      </dsp:nvSpPr>
      <dsp:spPr>
        <a:xfrm>
          <a:off x="5896321" y="582721"/>
          <a:ext cx="1786081" cy="10716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 with prescribers</a:t>
          </a:r>
        </a:p>
      </dsp:txBody>
      <dsp:txXfrm>
        <a:off x="5896321" y="582721"/>
        <a:ext cx="1786081" cy="10716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EB4B-90D4-A344-874D-76E32AAF3E9B}">
      <dsp:nvSpPr>
        <dsp:cNvPr id="0" name=""/>
        <dsp:cNvSpPr/>
      </dsp:nvSpPr>
      <dsp:spPr>
        <a:xfrm rot="5400000">
          <a:off x="5705323" y="-2763344"/>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Explore challenging experiences with </a:t>
          </a:r>
          <a:r>
            <a:rPr lang="en-US" sz="2000" kern="1200" dirty="0" err="1"/>
            <a:t>pharmacises</a:t>
          </a:r>
          <a:r>
            <a:rPr lang="en-US" sz="2000" kern="1200" dirty="0"/>
            <a:t> related to buprenorphine (BUP) dispensing</a:t>
          </a:r>
        </a:p>
      </dsp:txBody>
      <dsp:txXfrm rot="-5400000">
        <a:off x="2849401" y="127996"/>
        <a:ext cx="6401958" cy="654696"/>
      </dsp:txXfrm>
    </dsp:sp>
    <dsp:sp modelId="{F85A0B43-22DD-4544-9D4C-17D19F3BC38C}">
      <dsp:nvSpPr>
        <dsp:cNvPr id="0" name=""/>
        <dsp:cNvSpPr/>
      </dsp:nvSpPr>
      <dsp:spPr>
        <a:xfrm>
          <a:off x="771622" y="1885"/>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Explore</a:t>
          </a:r>
        </a:p>
      </dsp:txBody>
      <dsp:txXfrm>
        <a:off x="815894" y="46157"/>
        <a:ext cx="1989235" cy="818371"/>
      </dsp:txXfrm>
    </dsp:sp>
    <dsp:sp modelId="{B574AC72-E444-EF43-93EF-4936B5375BA8}">
      <dsp:nvSpPr>
        <dsp:cNvPr id="0" name=""/>
        <dsp:cNvSpPr/>
      </dsp:nvSpPr>
      <dsp:spPr>
        <a:xfrm rot="5400000">
          <a:off x="5705323" y="-1811082"/>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Describe research findings related to pharmacy barriers to BUP access</a:t>
          </a:r>
        </a:p>
      </dsp:txBody>
      <dsp:txXfrm rot="-5400000">
        <a:off x="2849401" y="1080258"/>
        <a:ext cx="6401958" cy="654696"/>
      </dsp:txXfrm>
    </dsp:sp>
    <dsp:sp modelId="{E7CA461C-46F5-8949-92B3-531ECE8CD1F0}">
      <dsp:nvSpPr>
        <dsp:cNvPr id="0" name=""/>
        <dsp:cNvSpPr/>
      </dsp:nvSpPr>
      <dsp:spPr>
        <a:xfrm>
          <a:off x="771622" y="954147"/>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Describe</a:t>
          </a:r>
        </a:p>
      </dsp:txBody>
      <dsp:txXfrm>
        <a:off x="815894" y="998419"/>
        <a:ext cx="1989235" cy="818371"/>
      </dsp:txXfrm>
    </dsp:sp>
    <dsp:sp modelId="{7369DEA4-052B-3C42-8F3A-041FA65D870A}">
      <dsp:nvSpPr>
        <dsp:cNvPr id="0" name=""/>
        <dsp:cNvSpPr/>
      </dsp:nvSpPr>
      <dsp:spPr>
        <a:xfrm rot="5400000">
          <a:off x="5705323" y="-858821"/>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Learn how to address common pharmacy barriers</a:t>
          </a:r>
        </a:p>
      </dsp:txBody>
      <dsp:txXfrm rot="-5400000">
        <a:off x="2849401" y="2032519"/>
        <a:ext cx="6401958" cy="654696"/>
      </dsp:txXfrm>
    </dsp:sp>
    <dsp:sp modelId="{FB50ABFF-9FA9-D64A-B02A-332839D1DD11}">
      <dsp:nvSpPr>
        <dsp:cNvPr id="0" name=""/>
        <dsp:cNvSpPr/>
      </dsp:nvSpPr>
      <dsp:spPr>
        <a:xfrm>
          <a:off x="771622" y="1906408"/>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Learn</a:t>
          </a:r>
        </a:p>
      </dsp:txBody>
      <dsp:txXfrm>
        <a:off x="815894" y="1950680"/>
        <a:ext cx="1989235" cy="818371"/>
      </dsp:txXfrm>
    </dsp:sp>
    <dsp:sp modelId="{634C7F9B-C62E-4144-99FC-93DB47DA638E}">
      <dsp:nvSpPr>
        <dsp:cNvPr id="0" name=""/>
        <dsp:cNvSpPr/>
      </dsp:nvSpPr>
      <dsp:spPr>
        <a:xfrm rot="5400000">
          <a:off x="5705323" y="93440"/>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Practice effective proactive and reactive communication with pharmacy staff related to BUP</a:t>
          </a:r>
        </a:p>
      </dsp:txBody>
      <dsp:txXfrm rot="-5400000">
        <a:off x="2849401" y="2984780"/>
        <a:ext cx="6401958" cy="654696"/>
      </dsp:txXfrm>
    </dsp:sp>
    <dsp:sp modelId="{93495882-AC30-AF40-9058-7578B497CC80}">
      <dsp:nvSpPr>
        <dsp:cNvPr id="0" name=""/>
        <dsp:cNvSpPr/>
      </dsp:nvSpPr>
      <dsp:spPr>
        <a:xfrm>
          <a:off x="771622" y="2858670"/>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Practice</a:t>
          </a:r>
        </a:p>
      </dsp:txBody>
      <dsp:txXfrm>
        <a:off x="815894" y="2902942"/>
        <a:ext cx="1989235" cy="818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35856-640B-D345-9EFD-C5C5B756FD4F}">
      <dsp:nvSpPr>
        <dsp:cNvPr id="0" name=""/>
        <dsp:cNvSpPr/>
      </dsp:nvSpPr>
      <dsp:spPr>
        <a:xfrm>
          <a:off x="0" y="851175"/>
          <a:ext cx="3286125" cy="19716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Methadone</a:t>
          </a:r>
        </a:p>
      </dsp:txBody>
      <dsp:txXfrm>
        <a:off x="0" y="851175"/>
        <a:ext cx="3286125" cy="1971675"/>
      </dsp:txXfrm>
    </dsp:sp>
    <dsp:sp modelId="{BF85095A-6127-BF41-871D-C114470F1AA3}">
      <dsp:nvSpPr>
        <dsp:cNvPr id="0" name=""/>
        <dsp:cNvSpPr/>
      </dsp:nvSpPr>
      <dsp:spPr>
        <a:xfrm>
          <a:off x="3614737" y="851175"/>
          <a:ext cx="3286125" cy="19716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Buprenorphine</a:t>
          </a:r>
        </a:p>
      </dsp:txBody>
      <dsp:txXfrm>
        <a:off x="3614737" y="851175"/>
        <a:ext cx="3286125" cy="1971675"/>
      </dsp:txXfrm>
    </dsp:sp>
    <dsp:sp modelId="{EA056400-B15A-DA40-98CB-797BDD24903A}">
      <dsp:nvSpPr>
        <dsp:cNvPr id="0" name=""/>
        <dsp:cNvSpPr/>
      </dsp:nvSpPr>
      <dsp:spPr>
        <a:xfrm>
          <a:off x="7229475" y="851175"/>
          <a:ext cx="3286125" cy="19716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Naltrexone</a:t>
          </a:r>
        </a:p>
      </dsp:txBody>
      <dsp:txXfrm>
        <a:off x="7229475" y="8511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EB4B-90D4-A344-874D-76E32AAF3E9B}">
      <dsp:nvSpPr>
        <dsp:cNvPr id="0" name=""/>
        <dsp:cNvSpPr/>
      </dsp:nvSpPr>
      <dsp:spPr>
        <a:xfrm rot="5400000">
          <a:off x="5705323" y="-2763344"/>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Explore challenging experiences with pharmacies related to buprenorphine (BUP) dispensing</a:t>
          </a:r>
        </a:p>
      </dsp:txBody>
      <dsp:txXfrm rot="-5400000">
        <a:off x="2849401" y="127996"/>
        <a:ext cx="6401958" cy="654696"/>
      </dsp:txXfrm>
    </dsp:sp>
    <dsp:sp modelId="{F85A0B43-22DD-4544-9D4C-17D19F3BC38C}">
      <dsp:nvSpPr>
        <dsp:cNvPr id="0" name=""/>
        <dsp:cNvSpPr/>
      </dsp:nvSpPr>
      <dsp:spPr>
        <a:xfrm>
          <a:off x="771622" y="1885"/>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Explore</a:t>
          </a:r>
        </a:p>
      </dsp:txBody>
      <dsp:txXfrm>
        <a:off x="815894" y="46157"/>
        <a:ext cx="1989235" cy="818371"/>
      </dsp:txXfrm>
    </dsp:sp>
    <dsp:sp modelId="{B574AC72-E444-EF43-93EF-4936B5375BA8}">
      <dsp:nvSpPr>
        <dsp:cNvPr id="0" name=""/>
        <dsp:cNvSpPr/>
      </dsp:nvSpPr>
      <dsp:spPr>
        <a:xfrm rot="5400000">
          <a:off x="5705323" y="-1811082"/>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Describe research findings related to pharmacy barriers to BUP access</a:t>
          </a:r>
        </a:p>
      </dsp:txBody>
      <dsp:txXfrm rot="-5400000">
        <a:off x="2849401" y="1080258"/>
        <a:ext cx="6401958" cy="654696"/>
      </dsp:txXfrm>
    </dsp:sp>
    <dsp:sp modelId="{E7CA461C-46F5-8949-92B3-531ECE8CD1F0}">
      <dsp:nvSpPr>
        <dsp:cNvPr id="0" name=""/>
        <dsp:cNvSpPr/>
      </dsp:nvSpPr>
      <dsp:spPr>
        <a:xfrm>
          <a:off x="771622" y="954147"/>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Describe</a:t>
          </a:r>
        </a:p>
      </dsp:txBody>
      <dsp:txXfrm>
        <a:off x="815894" y="998419"/>
        <a:ext cx="1989235" cy="818371"/>
      </dsp:txXfrm>
    </dsp:sp>
    <dsp:sp modelId="{7369DEA4-052B-3C42-8F3A-041FA65D870A}">
      <dsp:nvSpPr>
        <dsp:cNvPr id="0" name=""/>
        <dsp:cNvSpPr/>
      </dsp:nvSpPr>
      <dsp:spPr>
        <a:xfrm rot="5400000">
          <a:off x="5705323" y="-858821"/>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Learn how to address common pharmacy barriers</a:t>
          </a:r>
        </a:p>
      </dsp:txBody>
      <dsp:txXfrm rot="-5400000">
        <a:off x="2849401" y="2032519"/>
        <a:ext cx="6401958" cy="654696"/>
      </dsp:txXfrm>
    </dsp:sp>
    <dsp:sp modelId="{FB50ABFF-9FA9-D64A-B02A-332839D1DD11}">
      <dsp:nvSpPr>
        <dsp:cNvPr id="0" name=""/>
        <dsp:cNvSpPr/>
      </dsp:nvSpPr>
      <dsp:spPr>
        <a:xfrm>
          <a:off x="771622" y="1906408"/>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Learn</a:t>
          </a:r>
        </a:p>
      </dsp:txBody>
      <dsp:txXfrm>
        <a:off x="815894" y="1950680"/>
        <a:ext cx="1989235" cy="818371"/>
      </dsp:txXfrm>
    </dsp:sp>
    <dsp:sp modelId="{634C7F9B-C62E-4144-99FC-93DB47DA638E}">
      <dsp:nvSpPr>
        <dsp:cNvPr id="0" name=""/>
        <dsp:cNvSpPr/>
      </dsp:nvSpPr>
      <dsp:spPr>
        <a:xfrm rot="5400000">
          <a:off x="5705323" y="93440"/>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Practice effective proactive and reactive communication with pharmacy staff related to BUP</a:t>
          </a:r>
        </a:p>
      </dsp:txBody>
      <dsp:txXfrm rot="-5400000">
        <a:off x="2849401" y="2984780"/>
        <a:ext cx="6401958" cy="654696"/>
      </dsp:txXfrm>
    </dsp:sp>
    <dsp:sp modelId="{93495882-AC30-AF40-9058-7578B497CC80}">
      <dsp:nvSpPr>
        <dsp:cNvPr id="0" name=""/>
        <dsp:cNvSpPr/>
      </dsp:nvSpPr>
      <dsp:spPr>
        <a:xfrm>
          <a:off x="771622" y="2858670"/>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Practice</a:t>
          </a:r>
        </a:p>
      </dsp:txBody>
      <dsp:txXfrm>
        <a:off x="815894" y="2902942"/>
        <a:ext cx="1989235" cy="818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5B468-5D1D-6141-90C4-F5606744F068}">
      <dsp:nvSpPr>
        <dsp:cNvPr id="0" name=""/>
        <dsp:cNvSpPr/>
      </dsp:nvSpPr>
      <dsp:spPr>
        <a:xfrm>
          <a:off x="0" y="350847"/>
          <a:ext cx="10058399" cy="13041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479044" rIns="780644"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Availability of a one-week supply of generic 8/2 mg sublingual BUP/NX and a single unit of NNS</a:t>
          </a:r>
        </a:p>
      </dsp:txBody>
      <dsp:txXfrm>
        <a:off x="0" y="350847"/>
        <a:ext cx="10058399" cy="1304100"/>
      </dsp:txXfrm>
    </dsp:sp>
    <dsp:sp modelId="{BEE14B9D-3022-AF45-90A4-C4BCEFA61A8D}">
      <dsp:nvSpPr>
        <dsp:cNvPr id="0" name=""/>
        <dsp:cNvSpPr/>
      </dsp:nvSpPr>
      <dsp:spPr>
        <a:xfrm>
          <a:off x="502920" y="11367"/>
          <a:ext cx="7040880"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22350">
            <a:lnSpc>
              <a:spcPct val="90000"/>
            </a:lnSpc>
            <a:spcBef>
              <a:spcPct val="0"/>
            </a:spcBef>
            <a:spcAft>
              <a:spcPct val="35000"/>
            </a:spcAft>
            <a:buNone/>
          </a:pPr>
          <a:r>
            <a:rPr lang="en-US" sz="2300" kern="1200" dirty="0"/>
            <a:t>Primary Outcome</a:t>
          </a:r>
        </a:p>
      </dsp:txBody>
      <dsp:txXfrm>
        <a:off x="536064" y="44511"/>
        <a:ext cx="6974592" cy="612672"/>
      </dsp:txXfrm>
    </dsp:sp>
    <dsp:sp modelId="{7A32CF00-AD11-864A-9CA2-76252CE38D73}">
      <dsp:nvSpPr>
        <dsp:cNvPr id="0" name=""/>
        <dsp:cNvSpPr/>
      </dsp:nvSpPr>
      <dsp:spPr>
        <a:xfrm>
          <a:off x="0" y="2118627"/>
          <a:ext cx="10058399" cy="13403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479044" rIns="780644"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Willingness to order BUP/NX if it was unavailable</a:t>
          </a:r>
        </a:p>
        <a:p>
          <a:pPr marL="228600" lvl="1" indent="-228600" algn="l" defTabSz="1022350">
            <a:lnSpc>
              <a:spcPct val="90000"/>
            </a:lnSpc>
            <a:spcBef>
              <a:spcPct val="0"/>
            </a:spcBef>
            <a:spcAft>
              <a:spcPct val="15000"/>
            </a:spcAft>
            <a:buChar char="•"/>
          </a:pPr>
          <a:r>
            <a:rPr lang="en-US" sz="2300" kern="1200" dirty="0"/>
            <a:t>Estimated timeframe to order if BUP/NX was unavailable</a:t>
          </a:r>
        </a:p>
      </dsp:txBody>
      <dsp:txXfrm>
        <a:off x="0" y="2118627"/>
        <a:ext cx="10058399" cy="1340325"/>
      </dsp:txXfrm>
    </dsp:sp>
    <dsp:sp modelId="{078FDE7C-EFD1-9649-8ACB-629CB886D315}">
      <dsp:nvSpPr>
        <dsp:cNvPr id="0" name=""/>
        <dsp:cNvSpPr/>
      </dsp:nvSpPr>
      <dsp:spPr>
        <a:xfrm>
          <a:off x="502920" y="1779147"/>
          <a:ext cx="7040880"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22350">
            <a:lnSpc>
              <a:spcPct val="90000"/>
            </a:lnSpc>
            <a:spcBef>
              <a:spcPct val="0"/>
            </a:spcBef>
            <a:spcAft>
              <a:spcPct val="35000"/>
            </a:spcAft>
            <a:buNone/>
          </a:pPr>
          <a:r>
            <a:rPr lang="en-US" sz="2300" kern="1200" dirty="0"/>
            <a:t>Secondary Outcomes</a:t>
          </a:r>
        </a:p>
      </dsp:txBody>
      <dsp:txXfrm>
        <a:off x="536064" y="1812291"/>
        <a:ext cx="6974592"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60F5F-1789-2A4F-B0F3-68C48A8775C2}">
      <dsp:nvSpPr>
        <dsp:cNvPr id="0" name=""/>
        <dsp:cNvSpPr/>
      </dsp:nvSpPr>
      <dsp:spPr>
        <a:xfrm>
          <a:off x="0" y="371159"/>
          <a:ext cx="10058399" cy="13041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479044" rIns="780644"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Assess BUP/NX availability in pharmacies in </a:t>
          </a:r>
          <a:r>
            <a:rPr lang="en-US" sz="2300" b="1" kern="1200" dirty="0"/>
            <a:t>U.S. counties with higher-than-average opioid overdose rates</a:t>
          </a:r>
        </a:p>
      </dsp:txBody>
      <dsp:txXfrm>
        <a:off x="0" y="371159"/>
        <a:ext cx="10058399" cy="1304100"/>
      </dsp:txXfrm>
    </dsp:sp>
    <dsp:sp modelId="{A1134D70-1F79-C84B-820E-40B48B2C8D94}">
      <dsp:nvSpPr>
        <dsp:cNvPr id="0" name=""/>
        <dsp:cNvSpPr/>
      </dsp:nvSpPr>
      <dsp:spPr>
        <a:xfrm>
          <a:off x="502920" y="31679"/>
          <a:ext cx="7040880"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22350">
            <a:lnSpc>
              <a:spcPct val="90000"/>
            </a:lnSpc>
            <a:spcBef>
              <a:spcPct val="0"/>
            </a:spcBef>
            <a:spcAft>
              <a:spcPct val="35000"/>
            </a:spcAft>
            <a:buNone/>
          </a:pPr>
          <a:r>
            <a:rPr lang="en-US" sz="2300" kern="1200" dirty="0"/>
            <a:t>Objective</a:t>
          </a:r>
        </a:p>
      </dsp:txBody>
      <dsp:txXfrm>
        <a:off x="536064" y="64823"/>
        <a:ext cx="6974592" cy="612672"/>
      </dsp:txXfrm>
    </dsp:sp>
    <dsp:sp modelId="{D5A31DA6-EECA-9742-AEB0-F5A6E36C6691}">
      <dsp:nvSpPr>
        <dsp:cNvPr id="0" name=""/>
        <dsp:cNvSpPr/>
      </dsp:nvSpPr>
      <dsp:spPr>
        <a:xfrm>
          <a:off x="0" y="2138940"/>
          <a:ext cx="10058399" cy="13041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479044" rIns="780644"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BUP/NX availability by pharmacy type, county, and sampling characteristics</a:t>
          </a:r>
        </a:p>
      </dsp:txBody>
      <dsp:txXfrm>
        <a:off x="0" y="2138940"/>
        <a:ext cx="10058399" cy="1304100"/>
      </dsp:txXfrm>
    </dsp:sp>
    <dsp:sp modelId="{1352A52C-FE04-4842-B7CD-4086336FE6C8}">
      <dsp:nvSpPr>
        <dsp:cNvPr id="0" name=""/>
        <dsp:cNvSpPr/>
      </dsp:nvSpPr>
      <dsp:spPr>
        <a:xfrm>
          <a:off x="502920" y="1799460"/>
          <a:ext cx="7040880"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22350">
            <a:lnSpc>
              <a:spcPct val="90000"/>
            </a:lnSpc>
            <a:spcBef>
              <a:spcPct val="0"/>
            </a:spcBef>
            <a:spcAft>
              <a:spcPct val="35000"/>
            </a:spcAft>
            <a:buNone/>
          </a:pPr>
          <a:r>
            <a:rPr lang="en-US" sz="2300" kern="1200" dirty="0"/>
            <a:t>Primary Outcome</a:t>
          </a:r>
        </a:p>
      </dsp:txBody>
      <dsp:txXfrm>
        <a:off x="536064" y="1832604"/>
        <a:ext cx="697459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52A8E-A9D6-774A-90FC-714543BD71F1}">
      <dsp:nvSpPr>
        <dsp:cNvPr id="0" name=""/>
        <dsp:cNvSpPr/>
      </dsp:nvSpPr>
      <dsp:spPr>
        <a:xfrm>
          <a:off x="3080" y="143584"/>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Lack of </a:t>
          </a:r>
        </a:p>
        <a:p>
          <a:pPr marL="0" lvl="0" indent="0" algn="ctr" defTabSz="1200150">
            <a:lnSpc>
              <a:spcPct val="90000"/>
            </a:lnSpc>
            <a:spcBef>
              <a:spcPct val="0"/>
            </a:spcBef>
            <a:spcAft>
              <a:spcPct val="35000"/>
            </a:spcAft>
            <a:buNone/>
          </a:pPr>
          <a:r>
            <a:rPr lang="en-US" sz="2700" kern="1200" dirty="0"/>
            <a:t>trust</a:t>
          </a:r>
        </a:p>
      </dsp:txBody>
      <dsp:txXfrm>
        <a:off x="3080" y="143584"/>
        <a:ext cx="2444055" cy="1466433"/>
      </dsp:txXfrm>
    </dsp:sp>
    <dsp:sp modelId="{E956A1B6-B491-F046-8186-32BE86930877}">
      <dsp:nvSpPr>
        <dsp:cNvPr id="0" name=""/>
        <dsp:cNvSpPr/>
      </dsp:nvSpPr>
      <dsp:spPr>
        <a:xfrm>
          <a:off x="2691541" y="143584"/>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Ordering </a:t>
          </a:r>
        </a:p>
        <a:p>
          <a:pPr marL="0" lvl="0" indent="0" algn="ctr" defTabSz="1200150">
            <a:lnSpc>
              <a:spcPct val="90000"/>
            </a:lnSpc>
            <a:spcBef>
              <a:spcPct val="0"/>
            </a:spcBef>
            <a:spcAft>
              <a:spcPct val="35000"/>
            </a:spcAft>
            <a:buNone/>
          </a:pPr>
          <a:r>
            <a:rPr lang="en-US" sz="2700" kern="1200" dirty="0"/>
            <a:t>limits</a:t>
          </a:r>
        </a:p>
      </dsp:txBody>
      <dsp:txXfrm>
        <a:off x="2691541" y="143584"/>
        <a:ext cx="2444055" cy="1466433"/>
      </dsp:txXfrm>
    </dsp:sp>
    <dsp:sp modelId="{1A642B77-1379-B346-916E-5388E80C893B}">
      <dsp:nvSpPr>
        <dsp:cNvPr id="0" name=""/>
        <dsp:cNvSpPr/>
      </dsp:nvSpPr>
      <dsp:spPr>
        <a:xfrm>
          <a:off x="5380002" y="143584"/>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Insufficient stock</a:t>
          </a:r>
        </a:p>
      </dsp:txBody>
      <dsp:txXfrm>
        <a:off x="5380002" y="143584"/>
        <a:ext cx="2444055" cy="1466433"/>
      </dsp:txXfrm>
    </dsp:sp>
    <dsp:sp modelId="{DDFD19B1-B402-FC4D-A8D8-78A958F3F278}">
      <dsp:nvSpPr>
        <dsp:cNvPr id="0" name=""/>
        <dsp:cNvSpPr/>
      </dsp:nvSpPr>
      <dsp:spPr>
        <a:xfrm>
          <a:off x="8068463" y="143584"/>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kern="1200" dirty="0"/>
            <a:t>Poor communication</a:t>
          </a:r>
          <a:endParaRPr lang="en-US" sz="2700" kern="1200" dirty="0"/>
        </a:p>
      </dsp:txBody>
      <dsp:txXfrm>
        <a:off x="8068463" y="143584"/>
        <a:ext cx="2444055" cy="1466433"/>
      </dsp:txXfrm>
    </dsp:sp>
    <dsp:sp modelId="{1DE99955-7C4E-A147-AB22-0F055D37D202}">
      <dsp:nvSpPr>
        <dsp:cNvPr id="0" name=""/>
        <dsp:cNvSpPr/>
      </dsp:nvSpPr>
      <dsp:spPr>
        <a:xfrm>
          <a:off x="3080" y="1854423"/>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Insurance issues</a:t>
          </a:r>
        </a:p>
      </dsp:txBody>
      <dsp:txXfrm>
        <a:off x="3080" y="1854423"/>
        <a:ext cx="2444055" cy="1466433"/>
      </dsp:txXfrm>
    </dsp:sp>
    <dsp:sp modelId="{AA839BF2-F29A-E74C-AFD7-2679EBBC5AB1}">
      <dsp:nvSpPr>
        <dsp:cNvPr id="0" name=""/>
        <dsp:cNvSpPr/>
      </dsp:nvSpPr>
      <dsp:spPr>
        <a:xfrm>
          <a:off x="2691541" y="1854423"/>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Concerns about diversion</a:t>
          </a:r>
        </a:p>
      </dsp:txBody>
      <dsp:txXfrm>
        <a:off x="2691541" y="1854423"/>
        <a:ext cx="2444055" cy="1466433"/>
      </dsp:txXfrm>
    </dsp:sp>
    <dsp:sp modelId="{84706FC9-9419-CC4B-8CD2-FDC5FC8E0BFF}">
      <dsp:nvSpPr>
        <dsp:cNvPr id="0" name=""/>
        <dsp:cNvSpPr/>
      </dsp:nvSpPr>
      <dsp:spPr>
        <a:xfrm>
          <a:off x="5380002" y="1854423"/>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kern="1200"/>
            <a:t>Stigma</a:t>
          </a:r>
          <a:endParaRPr lang="en-US" sz="2700" b="0" kern="1200" dirty="0"/>
        </a:p>
      </dsp:txBody>
      <dsp:txXfrm>
        <a:off x="5380002" y="1854423"/>
        <a:ext cx="2444055" cy="1466433"/>
      </dsp:txXfrm>
    </dsp:sp>
    <dsp:sp modelId="{22C7D5D1-AC55-4840-8F48-4AFFF8BC0C8A}">
      <dsp:nvSpPr>
        <dsp:cNvPr id="0" name=""/>
        <dsp:cNvSpPr/>
      </dsp:nvSpPr>
      <dsp:spPr>
        <a:xfrm>
          <a:off x="8068463" y="1854423"/>
          <a:ext cx="2444055" cy="14664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Knowledge gaps</a:t>
          </a:r>
        </a:p>
      </dsp:txBody>
      <dsp:txXfrm>
        <a:off x="8068463" y="1854423"/>
        <a:ext cx="2444055" cy="14664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D9325-3F09-A544-B920-575CFCC849F4}">
      <dsp:nvSpPr>
        <dsp:cNvPr id="0" name=""/>
        <dsp:cNvSpPr/>
      </dsp:nvSpPr>
      <dsp:spPr>
        <a:xfrm>
          <a:off x="0" y="46746"/>
          <a:ext cx="9746673" cy="5996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Checking prescription drug monitoring programs</a:t>
          </a:r>
        </a:p>
      </dsp:txBody>
      <dsp:txXfrm>
        <a:off x="29271" y="76017"/>
        <a:ext cx="9688131" cy="541083"/>
      </dsp:txXfrm>
    </dsp:sp>
    <dsp:sp modelId="{8E463E61-3EAC-144F-984E-DA59097CE2D1}">
      <dsp:nvSpPr>
        <dsp:cNvPr id="0" name=""/>
        <dsp:cNvSpPr/>
      </dsp:nvSpPr>
      <dsp:spPr>
        <a:xfrm>
          <a:off x="0" y="718371"/>
          <a:ext cx="9746673" cy="5996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Validating X-waivers</a:t>
          </a:r>
        </a:p>
      </dsp:txBody>
      <dsp:txXfrm>
        <a:off x="29271" y="747642"/>
        <a:ext cx="9688131" cy="541083"/>
      </dsp:txXfrm>
    </dsp:sp>
    <dsp:sp modelId="{72915749-6524-A649-A67F-6314652BECFC}">
      <dsp:nvSpPr>
        <dsp:cNvPr id="0" name=""/>
        <dsp:cNvSpPr/>
      </dsp:nvSpPr>
      <dsp:spPr>
        <a:xfrm>
          <a:off x="0" y="1389996"/>
          <a:ext cx="9746673" cy="5996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Accepting only local prescribers</a:t>
          </a:r>
        </a:p>
      </dsp:txBody>
      <dsp:txXfrm>
        <a:off x="29271" y="1419267"/>
        <a:ext cx="9688131" cy="541083"/>
      </dsp:txXfrm>
    </dsp:sp>
    <dsp:sp modelId="{F156E199-4131-BD4C-B21C-FB47E2E8EBE6}">
      <dsp:nvSpPr>
        <dsp:cNvPr id="0" name=""/>
        <dsp:cNvSpPr/>
      </dsp:nvSpPr>
      <dsp:spPr>
        <a:xfrm>
          <a:off x="0" y="2061621"/>
          <a:ext cx="9746673" cy="5996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Prohibiting refills &gt;1 day early</a:t>
          </a:r>
        </a:p>
      </dsp:txBody>
      <dsp:txXfrm>
        <a:off x="29271" y="2090892"/>
        <a:ext cx="9688131" cy="541083"/>
      </dsp:txXfrm>
    </dsp:sp>
    <dsp:sp modelId="{4AB3A9BD-15F0-9A44-A195-5C8A051DE3D5}">
      <dsp:nvSpPr>
        <dsp:cNvPr id="0" name=""/>
        <dsp:cNvSpPr/>
      </dsp:nvSpPr>
      <dsp:spPr>
        <a:xfrm>
          <a:off x="0" y="2733246"/>
          <a:ext cx="9746673" cy="5996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Outright refusal to dispense</a:t>
          </a:r>
        </a:p>
      </dsp:txBody>
      <dsp:txXfrm>
        <a:off x="29271" y="2762517"/>
        <a:ext cx="9688131" cy="5410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48368-F891-2345-BBC5-3046FF13BD45}">
      <dsp:nvSpPr>
        <dsp:cNvPr id="0" name=""/>
        <dsp:cNvSpPr/>
      </dsp:nvSpPr>
      <dsp:spPr>
        <a:xfrm>
          <a:off x="2111" y="0"/>
          <a:ext cx="3285678" cy="37266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There are barriers to BUP dispensing in pharmacies</a:t>
          </a:r>
        </a:p>
      </dsp:txBody>
      <dsp:txXfrm>
        <a:off x="2111" y="1490671"/>
        <a:ext cx="3285678" cy="1490671"/>
      </dsp:txXfrm>
    </dsp:sp>
    <dsp:sp modelId="{F3B0AB4B-9D81-7242-BDDD-F427646D5453}">
      <dsp:nvSpPr>
        <dsp:cNvPr id="0" name=""/>
        <dsp:cNvSpPr/>
      </dsp:nvSpPr>
      <dsp:spPr>
        <a:xfrm>
          <a:off x="1024459" y="223600"/>
          <a:ext cx="1240984" cy="124098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8FB021-0E21-1C4C-91D3-A7053E82F3E7}">
      <dsp:nvSpPr>
        <dsp:cNvPr id="0" name=""/>
        <dsp:cNvSpPr/>
      </dsp:nvSpPr>
      <dsp:spPr>
        <a:xfrm>
          <a:off x="3386360" y="0"/>
          <a:ext cx="3285678" cy="37266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Both legitimate and unsubstantiated concerns and policies exist</a:t>
          </a:r>
        </a:p>
      </dsp:txBody>
      <dsp:txXfrm>
        <a:off x="3386360" y="1490671"/>
        <a:ext cx="3285678" cy="1490671"/>
      </dsp:txXfrm>
    </dsp:sp>
    <dsp:sp modelId="{90D11E6E-7F70-C94D-BE9A-BF85021B23C2}">
      <dsp:nvSpPr>
        <dsp:cNvPr id="0" name=""/>
        <dsp:cNvSpPr/>
      </dsp:nvSpPr>
      <dsp:spPr>
        <a:xfrm>
          <a:off x="4408707" y="223600"/>
          <a:ext cx="1240984" cy="124098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FF544-0528-AC4C-A316-D610376A575D}">
      <dsp:nvSpPr>
        <dsp:cNvPr id="0" name=""/>
        <dsp:cNvSpPr/>
      </dsp:nvSpPr>
      <dsp:spPr>
        <a:xfrm>
          <a:off x="6770609" y="0"/>
          <a:ext cx="3285678" cy="37266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Targeted education can address these barriers</a:t>
          </a:r>
        </a:p>
      </dsp:txBody>
      <dsp:txXfrm>
        <a:off x="6770609" y="1490671"/>
        <a:ext cx="3285678" cy="1490671"/>
      </dsp:txXfrm>
    </dsp:sp>
    <dsp:sp modelId="{5A87643B-7172-554E-90D9-EDC7AE673481}">
      <dsp:nvSpPr>
        <dsp:cNvPr id="0" name=""/>
        <dsp:cNvSpPr/>
      </dsp:nvSpPr>
      <dsp:spPr>
        <a:xfrm>
          <a:off x="7792956" y="223600"/>
          <a:ext cx="1240984" cy="124098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200237-6B07-2B46-A595-8726A7994C0C}">
      <dsp:nvSpPr>
        <dsp:cNvPr id="0" name=""/>
        <dsp:cNvSpPr/>
      </dsp:nvSpPr>
      <dsp:spPr>
        <a:xfrm>
          <a:off x="402335" y="2981343"/>
          <a:ext cx="9253728" cy="559001"/>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EB4B-90D4-A344-874D-76E32AAF3E9B}">
      <dsp:nvSpPr>
        <dsp:cNvPr id="0" name=""/>
        <dsp:cNvSpPr/>
      </dsp:nvSpPr>
      <dsp:spPr>
        <a:xfrm rot="5400000">
          <a:off x="5705323" y="-2763344"/>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Explore challenging experiences with pharmacies related to buprenorphine (BUP) dispensing</a:t>
          </a:r>
        </a:p>
      </dsp:txBody>
      <dsp:txXfrm rot="-5400000">
        <a:off x="2849401" y="127996"/>
        <a:ext cx="6401958" cy="654696"/>
      </dsp:txXfrm>
    </dsp:sp>
    <dsp:sp modelId="{F85A0B43-22DD-4544-9D4C-17D19F3BC38C}">
      <dsp:nvSpPr>
        <dsp:cNvPr id="0" name=""/>
        <dsp:cNvSpPr/>
      </dsp:nvSpPr>
      <dsp:spPr>
        <a:xfrm>
          <a:off x="771622" y="1885"/>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Explore</a:t>
          </a:r>
        </a:p>
      </dsp:txBody>
      <dsp:txXfrm>
        <a:off x="815894" y="46157"/>
        <a:ext cx="1989235" cy="818371"/>
      </dsp:txXfrm>
    </dsp:sp>
    <dsp:sp modelId="{B574AC72-E444-EF43-93EF-4936B5375BA8}">
      <dsp:nvSpPr>
        <dsp:cNvPr id="0" name=""/>
        <dsp:cNvSpPr/>
      </dsp:nvSpPr>
      <dsp:spPr>
        <a:xfrm rot="5400000">
          <a:off x="5705323" y="-1811082"/>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Describe research findings related to pharmacy barriers to BUP access</a:t>
          </a:r>
        </a:p>
      </dsp:txBody>
      <dsp:txXfrm rot="-5400000">
        <a:off x="2849401" y="1080258"/>
        <a:ext cx="6401958" cy="654696"/>
      </dsp:txXfrm>
    </dsp:sp>
    <dsp:sp modelId="{E7CA461C-46F5-8949-92B3-531ECE8CD1F0}">
      <dsp:nvSpPr>
        <dsp:cNvPr id="0" name=""/>
        <dsp:cNvSpPr/>
      </dsp:nvSpPr>
      <dsp:spPr>
        <a:xfrm>
          <a:off x="771622" y="954147"/>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Describe</a:t>
          </a:r>
        </a:p>
      </dsp:txBody>
      <dsp:txXfrm>
        <a:off x="815894" y="998419"/>
        <a:ext cx="1989235" cy="818371"/>
      </dsp:txXfrm>
    </dsp:sp>
    <dsp:sp modelId="{7369DEA4-052B-3C42-8F3A-041FA65D870A}">
      <dsp:nvSpPr>
        <dsp:cNvPr id="0" name=""/>
        <dsp:cNvSpPr/>
      </dsp:nvSpPr>
      <dsp:spPr>
        <a:xfrm rot="5400000">
          <a:off x="5705323" y="-858821"/>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Learn how to address common pharmacy barriers</a:t>
          </a:r>
        </a:p>
      </dsp:txBody>
      <dsp:txXfrm rot="-5400000">
        <a:off x="2849401" y="2032519"/>
        <a:ext cx="6401958" cy="654696"/>
      </dsp:txXfrm>
    </dsp:sp>
    <dsp:sp modelId="{FB50ABFF-9FA9-D64A-B02A-332839D1DD11}">
      <dsp:nvSpPr>
        <dsp:cNvPr id="0" name=""/>
        <dsp:cNvSpPr/>
      </dsp:nvSpPr>
      <dsp:spPr>
        <a:xfrm>
          <a:off x="771622" y="1906408"/>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Learn</a:t>
          </a:r>
        </a:p>
      </dsp:txBody>
      <dsp:txXfrm>
        <a:off x="815894" y="1950680"/>
        <a:ext cx="1989235" cy="818371"/>
      </dsp:txXfrm>
    </dsp:sp>
    <dsp:sp modelId="{634C7F9B-C62E-4144-99FC-93DB47DA638E}">
      <dsp:nvSpPr>
        <dsp:cNvPr id="0" name=""/>
        <dsp:cNvSpPr/>
      </dsp:nvSpPr>
      <dsp:spPr>
        <a:xfrm rot="5400000">
          <a:off x="5705323" y="93440"/>
          <a:ext cx="725532" cy="643737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Practice effective proactive and reactive communication with pharmacy staff related to BUP</a:t>
          </a:r>
        </a:p>
      </dsp:txBody>
      <dsp:txXfrm rot="-5400000">
        <a:off x="2849401" y="2984780"/>
        <a:ext cx="6401958" cy="654696"/>
      </dsp:txXfrm>
    </dsp:sp>
    <dsp:sp modelId="{93495882-AC30-AF40-9058-7578B497CC80}">
      <dsp:nvSpPr>
        <dsp:cNvPr id="0" name=""/>
        <dsp:cNvSpPr/>
      </dsp:nvSpPr>
      <dsp:spPr>
        <a:xfrm>
          <a:off x="771622" y="2858670"/>
          <a:ext cx="2077779" cy="9069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Practice</a:t>
          </a:r>
        </a:p>
      </dsp:txBody>
      <dsp:txXfrm>
        <a:off x="815894" y="2902942"/>
        <a:ext cx="1989235" cy="81837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0DF75-A4E6-5541-84F1-0EA18A724083}" type="datetimeFigureOut">
              <a:rPr lang="en-US" smtClean="0"/>
              <a:t>10/19/23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52C83-B28F-2E40-90C4-9DB88479FEC1}" type="slidenum">
              <a:rPr lang="en-US" smtClean="0"/>
              <a:t>‹#›</a:t>
            </a:fld>
            <a:endParaRPr lang="en-US"/>
          </a:p>
        </p:txBody>
      </p:sp>
    </p:spTree>
    <p:extLst>
      <p:ext uri="{BB962C8B-B14F-4D97-AF65-F5344CB8AC3E}">
        <p14:creationId xmlns:p14="http://schemas.microsoft.com/office/powerpoint/2010/main" val="407677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45 minutes (15 for introductions + polling, 30 minutes for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PhARM: </a:t>
            </a:r>
            <a:r>
              <a:rPr lang="en-US" b="0" i="0" dirty="0">
                <a:solidFill>
                  <a:srgbClr val="000000"/>
                </a:solidFill>
                <a:effectLst/>
                <a:latin typeface="futura-lt-w01-light"/>
              </a:rPr>
              <a:t>conducts innovative research to identify and address gaps in access to substance use disorder treatment and harm reduction resources</a:t>
            </a:r>
            <a:endParaRPr lang="en-US" dirty="0"/>
          </a:p>
          <a:p>
            <a:endParaRPr lang="en-US" b="1" i="1" dirty="0"/>
          </a:p>
        </p:txBody>
      </p:sp>
      <p:sp>
        <p:nvSpPr>
          <p:cNvPr id="4" name="Slide Number Placeholder 3"/>
          <p:cNvSpPr>
            <a:spLocks noGrp="1"/>
          </p:cNvSpPr>
          <p:nvPr>
            <p:ph type="sldNum" sz="quarter" idx="5"/>
          </p:nvPr>
        </p:nvSpPr>
        <p:spPr/>
        <p:txBody>
          <a:bodyPr/>
          <a:lstStyle/>
          <a:p>
            <a:fld id="{DEA52C83-B28F-2E40-90C4-9DB88479FEC1}" type="slidenum">
              <a:rPr lang="en-US" smtClean="0"/>
              <a:t>1</a:t>
            </a:fld>
            <a:endParaRPr lang="en-US"/>
          </a:p>
        </p:txBody>
      </p:sp>
    </p:spTree>
    <p:extLst>
      <p:ext uri="{BB962C8B-B14F-4D97-AF65-F5344CB8AC3E}">
        <p14:creationId xmlns:p14="http://schemas.microsoft.com/office/powerpoint/2010/main" val="373408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11</a:t>
            </a:fld>
            <a:endParaRPr lang="en-US"/>
          </a:p>
        </p:txBody>
      </p:sp>
    </p:spTree>
    <p:extLst>
      <p:ext uri="{BB962C8B-B14F-4D97-AF65-F5344CB8AC3E}">
        <p14:creationId xmlns:p14="http://schemas.microsoft.com/office/powerpoint/2010/main" val="200326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or may not know, there are limitations in the availability of BUP on many levels. We briefly touched on the prescriber level when discussing the X-waiver and telehealth regulations. Between 2020 and 2022, our research team looked at BUP availability in community pharmacies. </a:t>
            </a:r>
          </a:p>
        </p:txBody>
      </p:sp>
      <p:sp>
        <p:nvSpPr>
          <p:cNvPr id="4" name="Slide Number Placeholder 3"/>
          <p:cNvSpPr>
            <a:spLocks noGrp="1"/>
          </p:cNvSpPr>
          <p:nvPr>
            <p:ph type="sldNum" sz="quarter" idx="5"/>
          </p:nvPr>
        </p:nvSpPr>
        <p:spPr/>
        <p:txBody>
          <a:bodyPr/>
          <a:lstStyle/>
          <a:p>
            <a:fld id="{DEA52C83-B28F-2E40-90C4-9DB88479FEC1}" type="slidenum">
              <a:rPr lang="en-US" smtClean="0"/>
              <a:t>12</a:t>
            </a:fld>
            <a:endParaRPr lang="en-US"/>
          </a:p>
        </p:txBody>
      </p:sp>
    </p:spTree>
    <p:extLst>
      <p:ext uri="{BB962C8B-B14F-4D97-AF65-F5344CB8AC3E}">
        <p14:creationId xmlns:p14="http://schemas.microsoft.com/office/powerpoint/2010/main" val="426466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11 states were involved in this study – including ND, SD, CA, TX, FL, MA to name a few. </a:t>
            </a:r>
          </a:p>
        </p:txBody>
      </p:sp>
      <p:sp>
        <p:nvSpPr>
          <p:cNvPr id="4" name="Slide Number Placeholder 3"/>
          <p:cNvSpPr>
            <a:spLocks noGrp="1"/>
          </p:cNvSpPr>
          <p:nvPr>
            <p:ph type="sldNum" sz="quarter" idx="5"/>
          </p:nvPr>
        </p:nvSpPr>
        <p:spPr/>
        <p:txBody>
          <a:bodyPr/>
          <a:lstStyle/>
          <a:p>
            <a:fld id="{DEA52C83-B28F-2E40-90C4-9DB88479FEC1}" type="slidenum">
              <a:rPr lang="en-US" smtClean="0"/>
              <a:t>13</a:t>
            </a:fld>
            <a:endParaRPr lang="en-US"/>
          </a:p>
        </p:txBody>
      </p:sp>
    </p:spTree>
    <p:extLst>
      <p:ext uri="{BB962C8B-B14F-4D97-AF65-F5344CB8AC3E}">
        <p14:creationId xmlns:p14="http://schemas.microsoft.com/office/powerpoint/2010/main" val="262188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specifically looked at the availability of a one week supply 8/2 mg BUP/NX films and a single unit of naloxone nasal spray in these pharmacies.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looked at ….. </a:t>
            </a:r>
          </a:p>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14</a:t>
            </a:fld>
            <a:endParaRPr lang="en-US"/>
          </a:p>
        </p:txBody>
      </p:sp>
    </p:spTree>
    <p:extLst>
      <p:ext uri="{BB962C8B-B14F-4D97-AF65-F5344CB8AC3E}">
        <p14:creationId xmlns:p14="http://schemas.microsoft.com/office/powerpoint/2010/main" val="1398338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our results. Looking at the last row on the bottom, we see that ALMOST half (48.3%) of pharmacies stocked BUP – there was a big difference in stocking between chain and independent pharmacies. </a:t>
            </a:r>
          </a:p>
        </p:txBody>
      </p:sp>
      <p:sp>
        <p:nvSpPr>
          <p:cNvPr id="4" name="Slide Number Placeholder 3"/>
          <p:cNvSpPr>
            <a:spLocks noGrp="1"/>
          </p:cNvSpPr>
          <p:nvPr>
            <p:ph type="sldNum" sz="quarter" idx="5"/>
          </p:nvPr>
        </p:nvSpPr>
        <p:spPr/>
        <p:txBody>
          <a:bodyPr/>
          <a:lstStyle/>
          <a:p>
            <a:fld id="{DEA52C83-B28F-2E40-90C4-9DB88479FEC1}" type="slidenum">
              <a:rPr lang="en-US" smtClean="0"/>
              <a:t>15</a:t>
            </a:fld>
            <a:endParaRPr lang="en-US"/>
          </a:p>
        </p:txBody>
      </p:sp>
    </p:spTree>
    <p:extLst>
      <p:ext uri="{BB962C8B-B14F-4D97-AF65-F5344CB8AC3E}">
        <p14:creationId xmlns:p14="http://schemas.microsoft.com/office/powerpoint/2010/main" val="16309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saw that 64% of pharmacies who did not stock it were willing to order it, and it would take anywhere from 1-3 days to come in. </a:t>
            </a:r>
          </a:p>
        </p:txBody>
      </p:sp>
      <p:sp>
        <p:nvSpPr>
          <p:cNvPr id="4" name="Slide Number Placeholder 3"/>
          <p:cNvSpPr>
            <a:spLocks noGrp="1"/>
          </p:cNvSpPr>
          <p:nvPr>
            <p:ph type="sldNum" sz="quarter" idx="5"/>
          </p:nvPr>
        </p:nvSpPr>
        <p:spPr/>
        <p:txBody>
          <a:bodyPr/>
          <a:lstStyle/>
          <a:p>
            <a:fld id="{DEA52C83-B28F-2E40-90C4-9DB88479FEC1}" type="slidenum">
              <a:rPr lang="en-US" smtClean="0"/>
              <a:t>16</a:t>
            </a:fld>
            <a:endParaRPr lang="en-US"/>
          </a:p>
        </p:txBody>
      </p:sp>
    </p:spTree>
    <p:extLst>
      <p:ext uri="{BB962C8B-B14F-4D97-AF65-F5344CB8AC3E}">
        <p14:creationId xmlns:p14="http://schemas.microsoft.com/office/powerpoint/2010/main" val="253410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us BUP availability by state – so if you’re from any of these states – I’d encourage you to take note of your states availability compared to the other states. For example, we’re from Texas – so we’ve got a lot of work to do! </a:t>
            </a:r>
          </a:p>
        </p:txBody>
      </p:sp>
      <p:sp>
        <p:nvSpPr>
          <p:cNvPr id="4" name="Slide Number Placeholder 3"/>
          <p:cNvSpPr>
            <a:spLocks noGrp="1"/>
          </p:cNvSpPr>
          <p:nvPr>
            <p:ph type="sldNum" sz="quarter" idx="5"/>
          </p:nvPr>
        </p:nvSpPr>
        <p:spPr/>
        <p:txBody>
          <a:bodyPr/>
          <a:lstStyle/>
          <a:p>
            <a:fld id="{DEA52C83-B28F-2E40-90C4-9DB88479FEC1}" type="slidenum">
              <a:rPr lang="en-US" smtClean="0"/>
              <a:t>17</a:t>
            </a:fld>
            <a:endParaRPr lang="en-US"/>
          </a:p>
        </p:txBody>
      </p:sp>
    </p:spTree>
    <p:extLst>
      <p:ext uri="{BB962C8B-B14F-4D97-AF65-F5344CB8AC3E}">
        <p14:creationId xmlns:p14="http://schemas.microsoft.com/office/powerpoint/2010/main" val="2169912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study – one by </a:t>
            </a:r>
            <a:r>
              <a:rPr lang="en-US" dirty="0" err="1"/>
              <a:t>Kazerouni</a:t>
            </a:r>
            <a:r>
              <a:rPr lang="en-US" dirty="0"/>
              <a:t> et al - had similar but different findings. </a:t>
            </a:r>
          </a:p>
          <a:p>
            <a:r>
              <a:rPr lang="en-US" dirty="0"/>
              <a:t>Their objective was to _______ and they looked at [PRIM OUTCOME]</a:t>
            </a:r>
          </a:p>
        </p:txBody>
      </p:sp>
      <p:sp>
        <p:nvSpPr>
          <p:cNvPr id="4" name="Slide Number Placeholder 3"/>
          <p:cNvSpPr>
            <a:spLocks noGrp="1"/>
          </p:cNvSpPr>
          <p:nvPr>
            <p:ph type="sldNum" sz="quarter" idx="5"/>
          </p:nvPr>
        </p:nvSpPr>
        <p:spPr/>
        <p:txBody>
          <a:bodyPr/>
          <a:lstStyle/>
          <a:p>
            <a:fld id="{F89675E6-022C-E74A-9743-4216C94FBC2D}" type="slidenum">
              <a:rPr lang="en-US" smtClean="0"/>
              <a:t>18</a:t>
            </a:fld>
            <a:endParaRPr lang="en-US"/>
          </a:p>
        </p:txBody>
      </p:sp>
    </p:spTree>
    <p:extLst>
      <p:ext uri="{BB962C8B-B14F-4D97-AF65-F5344CB8AC3E}">
        <p14:creationId xmlns:p14="http://schemas.microsoft.com/office/powerpoint/2010/main" val="347564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are their findings – about 73% of pharmacies reported that they COULD dispense, meaning it was either in stock or able to be ordered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these numbers are a little more positive than our </a:t>
            </a:r>
            <a:r>
              <a:rPr lang="en-US" dirty="0" err="1"/>
              <a:t>prev</a:t>
            </a:r>
            <a:r>
              <a:rPr lang="en-US" dirty="0"/>
              <a:t> study, but that’s because the </a:t>
            </a:r>
            <a:r>
              <a:rPr lang="en-US" dirty="0" err="1"/>
              <a:t>prev</a:t>
            </a:r>
            <a:r>
              <a:rPr lang="en-US" dirty="0"/>
              <a:t> study assessed if pharmacies had at least a 1 week supply of BUP already in stock and ready to be dispensed.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the outcomes are slightly different, which may account for some of the differences in numbers that we see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89675E6-022C-E74A-9743-4216C94FBC2D}" type="slidenum">
              <a:rPr lang="en-US" smtClean="0"/>
              <a:t>19</a:t>
            </a:fld>
            <a:endParaRPr lang="en-US"/>
          </a:p>
        </p:txBody>
      </p:sp>
    </p:spTree>
    <p:extLst>
      <p:ext uri="{BB962C8B-B14F-4D97-AF65-F5344CB8AC3E}">
        <p14:creationId xmlns:p14="http://schemas.microsoft.com/office/powerpoint/2010/main" val="219818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know we’ve determined that they is some lack of availability of BUP in community pharmacies. So I’d like to pose this question to the audience – how do you think a lack of BUP availability affects patients? </a:t>
            </a:r>
          </a:p>
        </p:txBody>
      </p:sp>
      <p:sp>
        <p:nvSpPr>
          <p:cNvPr id="4" name="Slide Number Placeholder 3"/>
          <p:cNvSpPr>
            <a:spLocks noGrp="1"/>
          </p:cNvSpPr>
          <p:nvPr>
            <p:ph type="sldNum" sz="quarter" idx="5"/>
          </p:nvPr>
        </p:nvSpPr>
        <p:spPr/>
        <p:txBody>
          <a:bodyPr/>
          <a:lstStyle/>
          <a:p>
            <a:fld id="{DEA52C83-B28F-2E40-90C4-9DB88479FEC1}" type="slidenum">
              <a:rPr lang="en-US" smtClean="0"/>
              <a:t>20</a:t>
            </a:fld>
            <a:endParaRPr lang="en-US"/>
          </a:p>
        </p:txBody>
      </p:sp>
    </p:spTree>
    <p:extLst>
      <p:ext uri="{BB962C8B-B14F-4D97-AF65-F5344CB8AC3E}">
        <p14:creationId xmlns:p14="http://schemas.microsoft.com/office/powerpoint/2010/main" val="178993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 – Lucas</a:t>
            </a:r>
          </a:p>
          <a:p>
            <a:r>
              <a:rPr lang="en-US" dirty="0"/>
              <a:t>Assistant director – Lindsey</a:t>
            </a:r>
          </a:p>
          <a:p>
            <a:r>
              <a:rPr lang="en-US" dirty="0"/>
              <a:t>Project director – Jen</a:t>
            </a:r>
          </a:p>
          <a:p>
            <a:r>
              <a:rPr lang="en-US" dirty="0"/>
              <a:t>2024 </a:t>
            </a:r>
            <a:r>
              <a:rPr lang="en-US" dirty="0" err="1"/>
              <a:t>pharmD</a:t>
            </a:r>
            <a:r>
              <a:rPr lang="en-US" dirty="0"/>
              <a:t> candidates and research assistants – Grace &amp; Amber </a:t>
            </a:r>
          </a:p>
        </p:txBody>
      </p:sp>
      <p:sp>
        <p:nvSpPr>
          <p:cNvPr id="4" name="Slide Number Placeholder 3"/>
          <p:cNvSpPr>
            <a:spLocks noGrp="1"/>
          </p:cNvSpPr>
          <p:nvPr>
            <p:ph type="sldNum" sz="quarter" idx="5"/>
          </p:nvPr>
        </p:nvSpPr>
        <p:spPr/>
        <p:txBody>
          <a:bodyPr/>
          <a:lstStyle/>
          <a:p>
            <a:fld id="{DEA52C83-B28F-2E40-90C4-9DB88479FEC1}" type="slidenum">
              <a:rPr lang="en-US" smtClean="0"/>
              <a:t>2</a:t>
            </a:fld>
            <a:endParaRPr lang="en-US"/>
          </a:p>
        </p:txBody>
      </p:sp>
    </p:spTree>
    <p:extLst>
      <p:ext uri="{BB962C8B-B14F-4D97-AF65-F5344CB8AC3E}">
        <p14:creationId xmlns:p14="http://schemas.microsoft.com/office/powerpoint/2010/main" val="3516457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disability, finances (ability to afford), access to a provider, education of the system/ability or willingness to engage. </a:t>
            </a:r>
          </a:p>
        </p:txBody>
      </p:sp>
      <p:sp>
        <p:nvSpPr>
          <p:cNvPr id="4" name="Slide Number Placeholder 3"/>
          <p:cNvSpPr>
            <a:spLocks noGrp="1"/>
          </p:cNvSpPr>
          <p:nvPr>
            <p:ph type="sldNum" sz="quarter" idx="5"/>
          </p:nvPr>
        </p:nvSpPr>
        <p:spPr/>
        <p:txBody>
          <a:bodyPr/>
          <a:lstStyle/>
          <a:p>
            <a:fld id="{DEA52C83-B28F-2E40-90C4-9DB88479FEC1}" type="slidenum">
              <a:rPr lang="en-US" smtClean="0"/>
              <a:t>21</a:t>
            </a:fld>
            <a:endParaRPr lang="en-US"/>
          </a:p>
        </p:txBody>
      </p:sp>
    </p:spTree>
    <p:extLst>
      <p:ext uri="{BB962C8B-B14F-4D97-AF65-F5344CB8AC3E}">
        <p14:creationId xmlns:p14="http://schemas.microsoft.com/office/powerpoint/2010/main" val="84668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I’d like to discuss barriers to dispensing, as well as solutions/ or facilitators to dispensing more BUP</a:t>
            </a:r>
          </a:p>
        </p:txBody>
      </p:sp>
      <p:sp>
        <p:nvSpPr>
          <p:cNvPr id="4" name="Slide Number Placeholder 3"/>
          <p:cNvSpPr>
            <a:spLocks noGrp="1"/>
          </p:cNvSpPr>
          <p:nvPr>
            <p:ph type="sldNum" sz="quarter" idx="5"/>
          </p:nvPr>
        </p:nvSpPr>
        <p:spPr/>
        <p:txBody>
          <a:bodyPr/>
          <a:lstStyle/>
          <a:p>
            <a:fld id="{DEA52C83-B28F-2E40-90C4-9DB88479FEC1}" type="slidenum">
              <a:rPr lang="en-US" smtClean="0"/>
              <a:t>22</a:t>
            </a:fld>
            <a:endParaRPr lang="en-US"/>
          </a:p>
        </p:txBody>
      </p:sp>
    </p:spTree>
    <p:extLst>
      <p:ext uri="{BB962C8B-B14F-4D97-AF65-F5344CB8AC3E}">
        <p14:creationId xmlns:p14="http://schemas.microsoft.com/office/powerpoint/2010/main" val="2069656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Things that might prevent dispensing BUP in a timely manner include</a:t>
            </a:r>
          </a:p>
          <a:p>
            <a:pPr marL="628650" lvl="1" indent="-171450">
              <a:buFont typeface="Arial" panose="020B0604020202020204" pitchFamily="34" charset="0"/>
              <a:buChar char="•"/>
            </a:pPr>
            <a:r>
              <a:rPr lang="en-US" dirty="0"/>
              <a:t>There being a lack of trust between pharmacists and prescribers </a:t>
            </a:r>
          </a:p>
          <a:p>
            <a:pPr marL="628650" lvl="1" indent="-171450">
              <a:buFont typeface="Arial" panose="020B0604020202020204" pitchFamily="34" charset="0"/>
              <a:buChar char="•"/>
            </a:pPr>
            <a:r>
              <a:rPr lang="en-US" dirty="0"/>
              <a:t>Ordering limits on controlled substances; pharmacies fear that increased dispensing may lead to punishment by warehouses or the DEA – and while this seems like a legitimate concern – the DEA denies having these limits. </a:t>
            </a:r>
          </a:p>
          <a:p>
            <a:pPr marL="628650" lvl="1" indent="-171450">
              <a:buFont typeface="Arial" panose="020B0604020202020204" pitchFamily="34" charset="0"/>
              <a:buChar char="•"/>
            </a:pPr>
            <a:r>
              <a:rPr lang="en-US" dirty="0"/>
              <a:t>Other barriers include: insufficient stock, poor communication between pharmacists, patients and providers, insurance issues, concerns about BUP being diverted or misused. </a:t>
            </a:r>
          </a:p>
          <a:p>
            <a:pPr marL="628650" lvl="1" indent="-171450">
              <a:buFont typeface="Arial" panose="020B0604020202020204" pitchFamily="34" charset="0"/>
              <a:buChar char="•"/>
            </a:pPr>
            <a:r>
              <a:rPr lang="en-US" dirty="0"/>
              <a:t>As well as stigma and knowledge gaps – </a:t>
            </a:r>
            <a:r>
              <a:rPr lang="en-US" dirty="0" err="1"/>
              <a:t>RPhs</a:t>
            </a:r>
            <a:r>
              <a:rPr lang="en-US" dirty="0"/>
              <a:t> may not know about these issues with availability and maybe there are misconceptions that can be addressed by filling these knowledge gaps. </a:t>
            </a:r>
          </a:p>
        </p:txBody>
      </p:sp>
      <p:sp>
        <p:nvSpPr>
          <p:cNvPr id="4" name="Slide Number Placeholder 3"/>
          <p:cNvSpPr>
            <a:spLocks noGrp="1"/>
          </p:cNvSpPr>
          <p:nvPr>
            <p:ph type="sldNum" sz="quarter" idx="5"/>
          </p:nvPr>
        </p:nvSpPr>
        <p:spPr/>
        <p:txBody>
          <a:bodyPr/>
          <a:lstStyle/>
          <a:p>
            <a:fld id="{DEA52C83-B28F-2E40-90C4-9DB88479FEC1}" type="slidenum">
              <a:rPr lang="en-US" smtClean="0"/>
              <a:t>23</a:t>
            </a:fld>
            <a:endParaRPr lang="en-US"/>
          </a:p>
        </p:txBody>
      </p:sp>
    </p:spTree>
    <p:extLst>
      <p:ext uri="{BB962C8B-B14F-4D97-AF65-F5344CB8AC3E}">
        <p14:creationId xmlns:p14="http://schemas.microsoft.com/office/powerpoint/2010/main" val="2035872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identified these common policies by pharmacists, which includes ________ </a:t>
            </a:r>
          </a:p>
        </p:txBody>
      </p:sp>
      <p:sp>
        <p:nvSpPr>
          <p:cNvPr id="4" name="Slide Number Placeholder 3"/>
          <p:cNvSpPr>
            <a:spLocks noGrp="1"/>
          </p:cNvSpPr>
          <p:nvPr>
            <p:ph type="sldNum" sz="quarter" idx="5"/>
          </p:nvPr>
        </p:nvSpPr>
        <p:spPr/>
        <p:txBody>
          <a:bodyPr/>
          <a:lstStyle/>
          <a:p>
            <a:fld id="{DEA52C83-B28F-2E40-90C4-9DB88479FEC1}" type="slidenum">
              <a:rPr lang="en-US" smtClean="0"/>
              <a:t>24</a:t>
            </a:fld>
            <a:endParaRPr lang="en-US"/>
          </a:p>
        </p:txBody>
      </p:sp>
    </p:spTree>
    <p:extLst>
      <p:ext uri="{BB962C8B-B14F-4D97-AF65-F5344CB8AC3E}">
        <p14:creationId xmlns:p14="http://schemas.microsoft.com/office/powerpoint/2010/main" val="1264299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address those barriers –right! We can do so by working to increase trust, communication and education. While breaking down stigma and additional barriers. </a:t>
            </a:r>
          </a:p>
        </p:txBody>
      </p:sp>
      <p:sp>
        <p:nvSpPr>
          <p:cNvPr id="4" name="Slide Number Placeholder 3"/>
          <p:cNvSpPr>
            <a:spLocks noGrp="1"/>
          </p:cNvSpPr>
          <p:nvPr>
            <p:ph type="sldNum" sz="quarter" idx="5"/>
          </p:nvPr>
        </p:nvSpPr>
        <p:spPr/>
        <p:txBody>
          <a:bodyPr/>
          <a:lstStyle/>
          <a:p>
            <a:fld id="{DEA52C83-B28F-2E40-90C4-9DB88479FEC1}" type="slidenum">
              <a:rPr lang="en-US" smtClean="0"/>
              <a:t>25</a:t>
            </a:fld>
            <a:endParaRPr lang="en-US"/>
          </a:p>
        </p:txBody>
      </p:sp>
    </p:spTree>
    <p:extLst>
      <p:ext uri="{BB962C8B-B14F-4D97-AF65-F5344CB8AC3E}">
        <p14:creationId xmlns:p14="http://schemas.microsoft.com/office/powerpoint/2010/main" val="180736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Overall from this section, I want you to take away 3 key points: 1 ______ 2_______ 3________</a:t>
            </a:r>
          </a:p>
          <a:p>
            <a:pPr marL="171450" indent="-171450">
              <a:buFontTx/>
              <a:buChar char="-"/>
            </a:pPr>
            <a:r>
              <a:rPr lang="en-US" dirty="0"/>
              <a:t>And we hope to address these barriers though targeted education – such as workshops like this! Continuing education, academic detailing, etc. </a:t>
            </a:r>
          </a:p>
        </p:txBody>
      </p:sp>
      <p:sp>
        <p:nvSpPr>
          <p:cNvPr id="4" name="Slide Number Placeholder 3"/>
          <p:cNvSpPr>
            <a:spLocks noGrp="1"/>
          </p:cNvSpPr>
          <p:nvPr>
            <p:ph type="sldNum" sz="quarter" idx="5"/>
          </p:nvPr>
        </p:nvSpPr>
        <p:spPr/>
        <p:txBody>
          <a:bodyPr/>
          <a:lstStyle/>
          <a:p>
            <a:fld id="{DEA52C83-B28F-2E40-90C4-9DB88479FEC1}" type="slidenum">
              <a:rPr lang="en-US" smtClean="0"/>
              <a:t>26</a:t>
            </a:fld>
            <a:endParaRPr lang="en-US"/>
          </a:p>
        </p:txBody>
      </p:sp>
    </p:spTree>
    <p:extLst>
      <p:ext uri="{BB962C8B-B14F-4D97-AF65-F5344CB8AC3E}">
        <p14:creationId xmlns:p14="http://schemas.microsoft.com/office/powerpoint/2010/main" val="396214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next objective is ________. </a:t>
            </a:r>
          </a:p>
        </p:txBody>
      </p:sp>
      <p:sp>
        <p:nvSpPr>
          <p:cNvPr id="4" name="Slide Number Placeholder 3"/>
          <p:cNvSpPr>
            <a:spLocks noGrp="1"/>
          </p:cNvSpPr>
          <p:nvPr>
            <p:ph type="sldNum" sz="quarter" idx="5"/>
          </p:nvPr>
        </p:nvSpPr>
        <p:spPr/>
        <p:txBody>
          <a:bodyPr/>
          <a:lstStyle/>
          <a:p>
            <a:fld id="{DEA52C83-B28F-2E40-90C4-9DB88479FEC1}" type="slidenum">
              <a:rPr lang="en-US" smtClean="0"/>
              <a:t>27</a:t>
            </a:fld>
            <a:endParaRPr lang="en-US"/>
          </a:p>
        </p:txBody>
      </p:sp>
    </p:spTree>
    <p:extLst>
      <p:ext uri="{BB962C8B-B14F-4D97-AF65-F5344CB8AC3E}">
        <p14:creationId xmlns:p14="http://schemas.microsoft.com/office/powerpoint/2010/main" val="2246913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look at this from a prescriber POV and briefly discuss RPh-specific education. </a:t>
            </a:r>
          </a:p>
        </p:txBody>
      </p:sp>
      <p:sp>
        <p:nvSpPr>
          <p:cNvPr id="4" name="Slide Number Placeholder 3"/>
          <p:cNvSpPr>
            <a:spLocks noGrp="1"/>
          </p:cNvSpPr>
          <p:nvPr>
            <p:ph type="sldNum" sz="quarter" idx="5"/>
          </p:nvPr>
        </p:nvSpPr>
        <p:spPr/>
        <p:txBody>
          <a:bodyPr/>
          <a:lstStyle/>
          <a:p>
            <a:fld id="{DEA52C83-B28F-2E40-90C4-9DB88479FEC1}" type="slidenum">
              <a:rPr lang="en-US" smtClean="0"/>
              <a:t>28</a:t>
            </a:fld>
            <a:endParaRPr lang="en-US"/>
          </a:p>
        </p:txBody>
      </p:sp>
    </p:spTree>
    <p:extLst>
      <p:ext uri="{BB962C8B-B14F-4D97-AF65-F5344CB8AC3E}">
        <p14:creationId xmlns:p14="http://schemas.microsoft.com/office/powerpoint/2010/main" val="340713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pharmacy barriers and proposed actions for prescribers. </a:t>
            </a:r>
          </a:p>
          <a:p>
            <a:r>
              <a:rPr lang="en-US" dirty="0"/>
              <a:t>When there is a delay….. It may help speed up the process if __________</a:t>
            </a:r>
          </a:p>
        </p:txBody>
      </p:sp>
      <p:sp>
        <p:nvSpPr>
          <p:cNvPr id="4" name="Slide Number Placeholder 3"/>
          <p:cNvSpPr>
            <a:spLocks noGrp="1"/>
          </p:cNvSpPr>
          <p:nvPr>
            <p:ph type="sldNum" sz="quarter" idx="5"/>
          </p:nvPr>
        </p:nvSpPr>
        <p:spPr/>
        <p:txBody>
          <a:bodyPr/>
          <a:lstStyle/>
          <a:p>
            <a:fld id="{DEA52C83-B28F-2E40-90C4-9DB88479FEC1}" type="slidenum">
              <a:rPr lang="en-US" smtClean="0"/>
              <a:t>29</a:t>
            </a:fld>
            <a:endParaRPr lang="en-US"/>
          </a:p>
        </p:txBody>
      </p:sp>
    </p:spTree>
    <p:extLst>
      <p:ext uri="{BB962C8B-B14F-4D97-AF65-F5344CB8AC3E}">
        <p14:creationId xmlns:p14="http://schemas.microsoft.com/office/powerpoint/2010/main" val="1017592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also including information about your patient care plan, by doing so, you’re making the </a:t>
            </a:r>
            <a:r>
              <a:rPr lang="en-US" dirty="0" err="1"/>
              <a:t>Rph</a:t>
            </a:r>
            <a:r>
              <a:rPr lang="en-US" dirty="0"/>
              <a:t> part of action plan, which is appropriate because they’re also a provider for your mutual patient. </a:t>
            </a:r>
          </a:p>
          <a:p>
            <a:endParaRPr lang="en-US" dirty="0"/>
          </a:p>
          <a:p>
            <a:r>
              <a:rPr lang="en-US" dirty="0"/>
              <a:t>Another barrier is when the </a:t>
            </a:r>
            <a:r>
              <a:rPr lang="en-US" dirty="0" err="1"/>
              <a:t>Rph</a:t>
            </a:r>
            <a:r>
              <a:rPr lang="en-US" dirty="0"/>
              <a:t> identifies </a:t>
            </a:r>
            <a:r>
              <a:rPr lang="en-US" dirty="0" err="1"/>
              <a:t>potiential</a:t>
            </a:r>
            <a:r>
              <a:rPr lang="en-US" dirty="0"/>
              <a:t> concerns in the PMP, or prescription monitoring program. Often times, prescribers will view the PMP before sending out controlled RXs – it may even be legally required for some of you. If you notice any irregularity or perceived red flag, it’s best to note that on the prescription. Otherwise, if the RPh checks it separately and finds irregularities, they are obligated to pause and make sure the prescriber is aware. </a:t>
            </a:r>
          </a:p>
        </p:txBody>
      </p:sp>
      <p:sp>
        <p:nvSpPr>
          <p:cNvPr id="4" name="Slide Number Placeholder 3"/>
          <p:cNvSpPr>
            <a:spLocks noGrp="1"/>
          </p:cNvSpPr>
          <p:nvPr>
            <p:ph type="sldNum" sz="quarter" idx="5"/>
          </p:nvPr>
        </p:nvSpPr>
        <p:spPr/>
        <p:txBody>
          <a:bodyPr/>
          <a:lstStyle/>
          <a:p>
            <a:fld id="{DEA52C83-B28F-2E40-90C4-9DB88479FEC1}" type="slidenum">
              <a:rPr lang="en-US" smtClean="0"/>
              <a:t>30</a:t>
            </a:fld>
            <a:endParaRPr lang="en-US"/>
          </a:p>
        </p:txBody>
      </p:sp>
    </p:spTree>
    <p:extLst>
      <p:ext uri="{BB962C8B-B14F-4D97-AF65-F5344CB8AC3E}">
        <p14:creationId xmlns:p14="http://schemas.microsoft.com/office/powerpoint/2010/main" val="58834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4</a:t>
            </a:fld>
            <a:endParaRPr lang="en-US"/>
          </a:p>
        </p:txBody>
      </p:sp>
    </p:spTree>
    <p:extLst>
      <p:ext uri="{BB962C8B-B14F-4D97-AF65-F5344CB8AC3E}">
        <p14:creationId xmlns:p14="http://schemas.microsoft.com/office/powerpoint/2010/main" val="234781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pharmacies have policies that they will not fill BUP early. But this may be needed if the patient lost their medication or if they’re going out of town. If the patient tells a RPh this, the first thing the </a:t>
            </a:r>
            <a:r>
              <a:rPr lang="en-US" dirty="0" err="1"/>
              <a:t>Rph</a:t>
            </a:r>
            <a:r>
              <a:rPr lang="en-US" dirty="0"/>
              <a:t> is going to do is try to contact the prescriber to make sure they’re aware. So if you’re a prescriber and you need your </a:t>
            </a:r>
            <a:r>
              <a:rPr lang="en-US" dirty="0" err="1"/>
              <a:t>pt</a:t>
            </a:r>
            <a:r>
              <a:rPr lang="en-US" dirty="0"/>
              <a:t> needs their BUP early, go ahead and write the reason for needing it early and that you approve an early fill. this all goes back to communication and building trust. </a:t>
            </a:r>
          </a:p>
          <a:p>
            <a:endParaRPr lang="en-US" dirty="0"/>
          </a:p>
          <a:p>
            <a:r>
              <a:rPr lang="en-US" dirty="0"/>
              <a:t>Lastly some pharmacists will only accept&gt;&gt;&gt;&gt;&gt;&gt;&gt;. If you are not local, try preemptively explaining why, maybe the pharmacist is not </a:t>
            </a:r>
            <a:r>
              <a:rPr lang="en-US" dirty="0" err="1"/>
              <a:t>uptodate</a:t>
            </a:r>
            <a:r>
              <a:rPr lang="en-US" dirty="0"/>
              <a:t> with the most recent telehealth regulations – which is understandable right? It’s changed a few times already this year. </a:t>
            </a:r>
          </a:p>
        </p:txBody>
      </p:sp>
      <p:sp>
        <p:nvSpPr>
          <p:cNvPr id="4" name="Slide Number Placeholder 3"/>
          <p:cNvSpPr>
            <a:spLocks noGrp="1"/>
          </p:cNvSpPr>
          <p:nvPr>
            <p:ph type="sldNum" sz="quarter" idx="5"/>
          </p:nvPr>
        </p:nvSpPr>
        <p:spPr/>
        <p:txBody>
          <a:bodyPr/>
          <a:lstStyle/>
          <a:p>
            <a:fld id="{DEA52C83-B28F-2E40-90C4-9DB88479FEC1}" type="slidenum">
              <a:rPr lang="en-US" smtClean="0"/>
              <a:t>31</a:t>
            </a:fld>
            <a:endParaRPr lang="en-US"/>
          </a:p>
        </p:txBody>
      </p:sp>
    </p:spTree>
    <p:extLst>
      <p:ext uri="{BB962C8B-B14F-4D97-AF65-F5344CB8AC3E}">
        <p14:creationId xmlns:p14="http://schemas.microsoft.com/office/powerpoint/2010/main" val="2276071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team has developed educational material specifically for </a:t>
            </a:r>
            <a:r>
              <a:rPr lang="en-US" dirty="0" err="1"/>
              <a:t>RPhs</a:t>
            </a:r>
            <a:r>
              <a:rPr lang="en-US" dirty="0"/>
              <a:t> and I’d like to briefly review some key points. This material aims to education on the lack of availability of BUP, address FAQs regarding different things like BUP induction and duration of use. We also aims to update them on recent laws and regulations related to BUP, as well as highlight the importance of their role in breaking down this access barrier. </a:t>
            </a:r>
          </a:p>
          <a:p>
            <a:endParaRPr lang="en-US" dirty="0"/>
          </a:p>
          <a:p>
            <a:r>
              <a:rPr lang="en-US" dirty="0"/>
              <a:t>We encourage them to take action by ________. </a:t>
            </a:r>
          </a:p>
        </p:txBody>
      </p:sp>
      <p:sp>
        <p:nvSpPr>
          <p:cNvPr id="4" name="Slide Number Placeholder 3"/>
          <p:cNvSpPr>
            <a:spLocks noGrp="1"/>
          </p:cNvSpPr>
          <p:nvPr>
            <p:ph type="sldNum" sz="quarter" idx="5"/>
          </p:nvPr>
        </p:nvSpPr>
        <p:spPr/>
        <p:txBody>
          <a:bodyPr/>
          <a:lstStyle/>
          <a:p>
            <a:fld id="{DEA52C83-B28F-2E40-90C4-9DB88479FEC1}" type="slidenum">
              <a:rPr lang="en-US" smtClean="0"/>
              <a:t>32</a:t>
            </a:fld>
            <a:endParaRPr lang="en-US"/>
          </a:p>
        </p:txBody>
      </p:sp>
    </p:spTree>
    <p:extLst>
      <p:ext uri="{BB962C8B-B14F-4D97-AF65-F5344CB8AC3E}">
        <p14:creationId xmlns:p14="http://schemas.microsoft.com/office/powerpoint/2010/main" val="2968727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2" indent="-171450">
              <a:buFontTx/>
              <a:buChar char="-"/>
            </a:pPr>
            <a:r>
              <a:rPr lang="en-US" dirty="0"/>
              <a:t>Next we’re going to move ________</a:t>
            </a:r>
          </a:p>
          <a:p>
            <a:pPr marL="1085850" lvl="2" indent="-171450">
              <a:buFontTx/>
              <a:buChar char="-"/>
            </a:pPr>
            <a:r>
              <a:rPr lang="en-US" dirty="0"/>
              <a:t>Which will be done in small groups – with the people at your table. </a:t>
            </a:r>
          </a:p>
        </p:txBody>
      </p:sp>
      <p:sp>
        <p:nvSpPr>
          <p:cNvPr id="4" name="Slide Number Placeholder 3"/>
          <p:cNvSpPr>
            <a:spLocks noGrp="1"/>
          </p:cNvSpPr>
          <p:nvPr>
            <p:ph type="sldNum" sz="quarter" idx="5"/>
          </p:nvPr>
        </p:nvSpPr>
        <p:spPr/>
        <p:txBody>
          <a:bodyPr/>
          <a:lstStyle/>
          <a:p>
            <a:fld id="{DEA52C83-B28F-2E40-90C4-9DB88479FEC1}" type="slidenum">
              <a:rPr lang="en-US" smtClean="0"/>
              <a:t>33</a:t>
            </a:fld>
            <a:endParaRPr lang="en-US"/>
          </a:p>
        </p:txBody>
      </p:sp>
    </p:spTree>
    <p:extLst>
      <p:ext uri="{BB962C8B-B14F-4D97-AF65-F5344CB8AC3E}">
        <p14:creationId xmlns:p14="http://schemas.microsoft.com/office/powerpoint/2010/main" val="27987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have you work through 3 scenarios and you will be given 10 minutes for each scenario. After that, we’ll go through each scenario together and share ideas and responses. As you go through the scenarios, please feel free to make notes on your papers and engage with our facilitators if you have any questions. Each scenario has two parts – please work through ONE at a time! Don’t read the second portion until your done with the first. So we’ll pass those out now, and please let us know if you have any questions. </a:t>
            </a:r>
          </a:p>
        </p:txBody>
      </p:sp>
      <p:sp>
        <p:nvSpPr>
          <p:cNvPr id="4" name="Slide Number Placeholder 3"/>
          <p:cNvSpPr>
            <a:spLocks noGrp="1"/>
          </p:cNvSpPr>
          <p:nvPr>
            <p:ph type="sldNum" sz="quarter" idx="5"/>
          </p:nvPr>
        </p:nvSpPr>
        <p:spPr/>
        <p:txBody>
          <a:bodyPr/>
          <a:lstStyle/>
          <a:p>
            <a:fld id="{DEA52C83-B28F-2E40-90C4-9DB88479FEC1}" type="slidenum">
              <a:rPr lang="en-US" smtClean="0"/>
              <a:t>34</a:t>
            </a:fld>
            <a:endParaRPr lang="en-US"/>
          </a:p>
        </p:txBody>
      </p:sp>
    </p:spTree>
    <p:extLst>
      <p:ext uri="{BB962C8B-B14F-4D97-AF65-F5344CB8AC3E}">
        <p14:creationId xmlns:p14="http://schemas.microsoft.com/office/powerpoint/2010/main" val="928597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35</a:t>
            </a:fld>
            <a:endParaRPr lang="en-US"/>
          </a:p>
        </p:txBody>
      </p:sp>
    </p:spTree>
    <p:extLst>
      <p:ext uri="{BB962C8B-B14F-4D97-AF65-F5344CB8AC3E}">
        <p14:creationId xmlns:p14="http://schemas.microsoft.com/office/powerpoint/2010/main" val="1934681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36</a:t>
            </a:fld>
            <a:endParaRPr lang="en-US"/>
          </a:p>
        </p:txBody>
      </p:sp>
    </p:spTree>
    <p:extLst>
      <p:ext uri="{BB962C8B-B14F-4D97-AF65-F5344CB8AC3E}">
        <p14:creationId xmlns:p14="http://schemas.microsoft.com/office/powerpoint/2010/main" val="375079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37</a:t>
            </a:fld>
            <a:endParaRPr lang="en-US"/>
          </a:p>
        </p:txBody>
      </p:sp>
    </p:spTree>
    <p:extLst>
      <p:ext uri="{BB962C8B-B14F-4D97-AF65-F5344CB8AC3E}">
        <p14:creationId xmlns:p14="http://schemas.microsoft.com/office/powerpoint/2010/main" val="58935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rPr>
              <a:t>The presentation also would be strengthened by a wrap-up section before Slide 39 in which participants can verbalize what skill/s they will bring home and any other action items they can commit to for putting new skills into future practice. </a:t>
            </a:r>
            <a:endParaRPr lang="en-US" dirty="0">
              <a:effectLst/>
            </a:endParaRPr>
          </a:p>
        </p:txBody>
      </p:sp>
      <p:sp>
        <p:nvSpPr>
          <p:cNvPr id="4" name="Slide Number Placeholder 3"/>
          <p:cNvSpPr>
            <a:spLocks noGrp="1"/>
          </p:cNvSpPr>
          <p:nvPr>
            <p:ph type="sldNum" sz="quarter" idx="5"/>
          </p:nvPr>
        </p:nvSpPr>
        <p:spPr/>
        <p:txBody>
          <a:bodyPr/>
          <a:lstStyle/>
          <a:p>
            <a:fld id="{DEA52C83-B28F-2E40-90C4-9DB88479FEC1}" type="slidenum">
              <a:rPr lang="en-US" smtClean="0"/>
              <a:t>38</a:t>
            </a:fld>
            <a:endParaRPr lang="en-US"/>
          </a:p>
        </p:txBody>
      </p:sp>
    </p:spTree>
    <p:extLst>
      <p:ext uri="{BB962C8B-B14F-4D97-AF65-F5344CB8AC3E}">
        <p14:creationId xmlns:p14="http://schemas.microsoft.com/office/powerpoint/2010/main" val="3970691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39</a:t>
            </a:fld>
            <a:endParaRPr lang="en-US"/>
          </a:p>
        </p:txBody>
      </p:sp>
    </p:spTree>
    <p:extLst>
      <p:ext uri="{BB962C8B-B14F-4D97-AF65-F5344CB8AC3E}">
        <p14:creationId xmlns:p14="http://schemas.microsoft.com/office/powerpoint/2010/main" val="2296296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DEA52C83-B28F-2E40-90C4-9DB88479FEC1}" type="slidenum">
              <a:rPr lang="en-US" smtClean="0"/>
              <a:t>40</a:t>
            </a:fld>
            <a:endParaRPr lang="en-US"/>
          </a:p>
        </p:txBody>
      </p:sp>
    </p:spTree>
    <p:extLst>
      <p:ext uri="{BB962C8B-B14F-4D97-AF65-F5344CB8AC3E}">
        <p14:creationId xmlns:p14="http://schemas.microsoft.com/office/powerpoint/2010/main" val="219467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5</a:t>
            </a:fld>
            <a:endParaRPr lang="en-US"/>
          </a:p>
        </p:txBody>
      </p:sp>
    </p:spTree>
    <p:extLst>
      <p:ext uri="{BB962C8B-B14F-4D97-AF65-F5344CB8AC3E}">
        <p14:creationId xmlns:p14="http://schemas.microsoft.com/office/powerpoint/2010/main" val="370760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6</a:t>
            </a:fld>
            <a:endParaRPr lang="en-US"/>
          </a:p>
        </p:txBody>
      </p:sp>
    </p:spTree>
    <p:extLst>
      <p:ext uri="{BB962C8B-B14F-4D97-AF65-F5344CB8AC3E}">
        <p14:creationId xmlns:p14="http://schemas.microsoft.com/office/powerpoint/2010/main" val="14737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52C83-B28F-2E40-90C4-9DB88479FEC1}" type="slidenum">
              <a:rPr lang="en-US" smtClean="0"/>
              <a:t>7</a:t>
            </a:fld>
            <a:endParaRPr lang="en-US"/>
          </a:p>
        </p:txBody>
      </p:sp>
    </p:spTree>
    <p:extLst>
      <p:ext uri="{BB962C8B-B14F-4D97-AF65-F5344CB8AC3E}">
        <p14:creationId xmlns:p14="http://schemas.microsoft.com/office/powerpoint/2010/main" val="78862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Before we begin, I’d like to quickly note there are other medications that are FDA-approved for the treatment of OUD besides BUP.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Methadone, a full opioid agonist, is not available in community pharmacies when prescribed specifically for OUD.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Naltrexone is an opioid antagonist - so it completely blocks the receptor. The intramuscular formulation– which is the only formulation approved for OUD - is often administered in clinics – and it is not carried by community pharmacies.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Buprenorphine on the other hand, is a partial mu opioid receptor agonist and it is carried in community pharmacies. </a:t>
            </a:r>
          </a:p>
        </p:txBody>
      </p:sp>
      <p:sp>
        <p:nvSpPr>
          <p:cNvPr id="4" name="Slide Number Placeholder 3"/>
          <p:cNvSpPr>
            <a:spLocks noGrp="1"/>
          </p:cNvSpPr>
          <p:nvPr>
            <p:ph type="sldNum" sz="quarter" idx="5"/>
          </p:nvPr>
        </p:nvSpPr>
        <p:spPr/>
        <p:txBody>
          <a:bodyPr/>
          <a:lstStyle/>
          <a:p>
            <a:fld id="{F89675E6-022C-E74A-9743-4216C94FBC2D}" type="slidenum">
              <a:rPr lang="en-US" smtClean="0"/>
              <a:t>8</a:t>
            </a:fld>
            <a:endParaRPr lang="en-US"/>
          </a:p>
        </p:txBody>
      </p:sp>
    </p:spTree>
    <p:extLst>
      <p:ext uri="{BB962C8B-B14F-4D97-AF65-F5344CB8AC3E}">
        <p14:creationId xmlns:p14="http://schemas.microsoft.com/office/powerpoint/2010/main" val="354001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controlled medication, it’s classified as schedule III. </a:t>
            </a:r>
          </a:p>
          <a:p>
            <a:pPr marL="171450" indent="-171450">
              <a:buFont typeface="Arial" panose="020B0604020202020204" pitchFamily="34" charset="0"/>
              <a:buChar char="•"/>
            </a:pPr>
            <a:r>
              <a:rPr lang="en-US" dirty="0"/>
              <a:t>It comes in many different formulations – including sublingual (which is a common ROA), buccal (where the drug is placed between the gums and the cheek), as well as injectable. </a:t>
            </a:r>
          </a:p>
          <a:p>
            <a:pPr marL="171450" indent="-171450">
              <a:buFont typeface="Arial" panose="020B0604020202020204" pitchFamily="34" charset="0"/>
              <a:buChar char="•"/>
            </a:pPr>
            <a:r>
              <a:rPr lang="en-US" dirty="0"/>
              <a:t>BUP comes both by itself and in combination with naloxone. For example – SL </a:t>
            </a:r>
            <a:r>
              <a:rPr lang="en-US" dirty="0" err="1"/>
              <a:t>bup</a:t>
            </a:r>
            <a:r>
              <a:rPr lang="en-US" dirty="0"/>
              <a:t>/</a:t>
            </a:r>
            <a:r>
              <a:rPr lang="en-US" dirty="0" err="1"/>
              <a:t>nal</a:t>
            </a:r>
            <a:r>
              <a:rPr lang="en-US" dirty="0"/>
              <a:t> is a commonly prescribed formulation for OUD.</a:t>
            </a:r>
          </a:p>
          <a:p>
            <a:pPr marL="171450" indent="-171450">
              <a:buFont typeface="Arial" panose="020B0604020202020204" pitchFamily="34" charset="0"/>
              <a:buChar char="•"/>
            </a:pPr>
            <a:r>
              <a:rPr lang="en-US" dirty="0"/>
              <a:t>The ability to prescribe BUP is affected by recent updates to laws and regulations. </a:t>
            </a:r>
          </a:p>
          <a:p>
            <a:pPr marL="171450" indent="-171450">
              <a:buFont typeface="Arial" panose="020B0604020202020204" pitchFamily="34" charset="0"/>
              <a:buChar char="•"/>
            </a:pPr>
            <a:r>
              <a:rPr lang="en-US" dirty="0"/>
              <a:t>For example –</a:t>
            </a:r>
            <a:r>
              <a:rPr lang="en-US" dirty="0" err="1"/>
              <a:t>recision</a:t>
            </a:r>
            <a:r>
              <a:rPr lang="en-US" dirty="0"/>
              <a:t> of the X-waiver occurred at the beginning of this year – and this greatly increased the number of providers able to prescribe BUP for OUD.</a:t>
            </a:r>
          </a:p>
          <a:p>
            <a:pPr marL="171450" indent="-171450">
              <a:buFont typeface="Arial" panose="020B0604020202020204" pitchFamily="34" charset="0"/>
              <a:buChar char="•"/>
            </a:pPr>
            <a:r>
              <a:rPr lang="en-US" dirty="0"/>
              <a:t>Also telehealth regulations are in flux – currently, providers can prescribe BUP for OUD through telehealth services without first seeing their </a:t>
            </a:r>
            <a:r>
              <a:rPr lang="en-US" dirty="0" err="1"/>
              <a:t>patienst</a:t>
            </a:r>
            <a:r>
              <a:rPr lang="en-US" dirty="0"/>
              <a:t> in person – this has also increased access to patient care – but as I mentioned, these regulations still in flux. The current telehealth rule is set to expire at the end of next year in 2024.</a:t>
            </a:r>
          </a:p>
          <a:p>
            <a:pPr marL="171450" indent="-171450">
              <a:buFont typeface="Arial" panose="020B0604020202020204" pitchFamily="34" charset="0"/>
              <a:buChar char="•"/>
            </a:pP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is formulation is used appropriately buprenorphine is absorbed into the bloodstream, while NAL is not. If someone tries to administer the drug in an alternative way, naloxone may be absorbed, which would counteract BUP, and this is meant to counteract misuse of the product. </a:t>
            </a:r>
          </a:p>
          <a:p>
            <a:pPr marL="171450" indent="-171450">
              <a:buFont typeface="Arial" panose="020B0604020202020204" pitchFamily="34" charset="0"/>
              <a:buChar char="•"/>
            </a:pPr>
            <a:r>
              <a:rPr lang="en-US" dirty="0"/>
              <a:t>For example – recission of the x-waiver. Prior to this year, prescribers were </a:t>
            </a:r>
            <a:r>
              <a:rPr lang="en-US" dirty="0" err="1"/>
              <a:t>prev</a:t>
            </a:r>
            <a:r>
              <a:rPr lang="en-US" dirty="0"/>
              <a:t> required to attain an x-waiver to prescribed BUP for OUD. However, the only thing required now is a DEA license. </a:t>
            </a:r>
          </a:p>
          <a:p>
            <a:pPr marL="171450" indent="-171450">
              <a:buFont typeface="Arial" panose="020B0604020202020204" pitchFamily="34" charset="0"/>
              <a:buChar char="•"/>
            </a:pPr>
            <a:r>
              <a:rPr lang="en-US" dirty="0"/>
              <a:t>There have also been recent changes in telehealth regulations. Prior to the pandemic, providers could only prescribe controlled substances to patients they had </a:t>
            </a:r>
            <a:r>
              <a:rPr lang="en-US" dirty="0" err="1"/>
              <a:t>evalutated</a:t>
            </a:r>
            <a:r>
              <a:rPr lang="en-US" dirty="0"/>
              <a:t> in-person. During the pandemic, this rule was temporarily lifted – and as a result, providers were able to prescribe BUP for OUD via telehealth without seeing the patient in person first. As you can imagine, this increased access to care for our patients! </a:t>
            </a:r>
          </a:p>
          <a:p>
            <a:pPr marL="171450" indent="-171450">
              <a:buFont typeface="Arial" panose="020B0604020202020204" pitchFamily="34" charset="0"/>
              <a:buChar char="•"/>
            </a:pPr>
            <a:r>
              <a:rPr lang="en-US" dirty="0"/>
              <a:t>Unfortunately, this temporary change was set to expire this year – but fortunately, it was recently extended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89675E6-022C-E74A-9743-4216C94FBC2D}" type="slidenum">
              <a:rPr lang="en-US" smtClean="0"/>
              <a:t>9</a:t>
            </a:fld>
            <a:endParaRPr lang="en-US"/>
          </a:p>
        </p:txBody>
      </p:sp>
    </p:spTree>
    <p:extLst>
      <p:ext uri="{BB962C8B-B14F-4D97-AF65-F5344CB8AC3E}">
        <p14:creationId xmlns:p14="http://schemas.microsoft.com/office/powerpoint/2010/main" val="22930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 if you’re a pharmacist – what challenges have you encountered that have prevented you from being able to dispense BUP? </a:t>
            </a:r>
          </a:p>
          <a:p>
            <a:r>
              <a:rPr lang="en-US" b="1" dirty="0"/>
              <a:t>Thank you for sharing!</a:t>
            </a:r>
          </a:p>
        </p:txBody>
      </p:sp>
      <p:sp>
        <p:nvSpPr>
          <p:cNvPr id="4" name="Slide Number Placeholder 3"/>
          <p:cNvSpPr>
            <a:spLocks noGrp="1"/>
          </p:cNvSpPr>
          <p:nvPr>
            <p:ph type="sldNum" sz="quarter" idx="5"/>
          </p:nvPr>
        </p:nvSpPr>
        <p:spPr/>
        <p:txBody>
          <a:bodyPr/>
          <a:lstStyle/>
          <a:p>
            <a:fld id="{DEA52C83-B28F-2E40-90C4-9DB88479FEC1}" type="slidenum">
              <a:rPr lang="en-US" smtClean="0"/>
              <a:t>10</a:t>
            </a:fld>
            <a:endParaRPr lang="en-US"/>
          </a:p>
        </p:txBody>
      </p:sp>
    </p:spTree>
    <p:extLst>
      <p:ext uri="{BB962C8B-B14F-4D97-AF65-F5344CB8AC3E}">
        <p14:creationId xmlns:p14="http://schemas.microsoft.com/office/powerpoint/2010/main" val="283435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1748D8-DD1E-254B-8268-11D891522240}"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4A70B-1C03-EC44-99F6-BEB871AA66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3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1748D8-DD1E-254B-8268-11D891522240}"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57177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1748D8-DD1E-254B-8268-11D891522240}"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23316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1748D8-DD1E-254B-8268-11D891522240}"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276970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1748D8-DD1E-254B-8268-11D891522240}"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4A70B-1C03-EC44-99F6-BEB871AA66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45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1748D8-DD1E-254B-8268-11D891522240}" type="datetimeFigureOut">
              <a:rPr lang="en-US" smtClean="0"/>
              <a:t>10/19/23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4255342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1748D8-DD1E-254B-8268-11D891522240}" type="datetimeFigureOut">
              <a:rPr lang="en-US" smtClean="0"/>
              <a:t>10/19/23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32960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1748D8-DD1E-254B-8268-11D891522240}" type="datetimeFigureOut">
              <a:rPr lang="en-US" smtClean="0"/>
              <a:t>10/19/23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311906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F1748D8-DD1E-254B-8268-11D891522240}" type="datetimeFigureOut">
              <a:rPr lang="en-US" smtClean="0"/>
              <a:t>10/19/23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359945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F1748D8-DD1E-254B-8268-11D891522240}" type="datetimeFigureOut">
              <a:rPr lang="en-US" smtClean="0"/>
              <a:t>10/19/23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4E4A70B-1C03-EC44-99F6-BEB871AA66E0}" type="slidenum">
              <a:rPr lang="en-US" smtClean="0"/>
              <a:t>‹#›</a:t>
            </a:fld>
            <a:endParaRPr lang="en-US"/>
          </a:p>
        </p:txBody>
      </p:sp>
    </p:spTree>
    <p:extLst>
      <p:ext uri="{BB962C8B-B14F-4D97-AF65-F5344CB8AC3E}">
        <p14:creationId xmlns:p14="http://schemas.microsoft.com/office/powerpoint/2010/main" val="78324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1748D8-DD1E-254B-8268-11D891522240}" type="datetimeFigureOut">
              <a:rPr lang="en-US" smtClean="0"/>
              <a:t>10/19/23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4A70B-1C03-EC44-99F6-BEB871AA66E0}" type="slidenum">
              <a:rPr lang="en-US" smtClean="0"/>
              <a:t>‹#›</a:t>
            </a:fld>
            <a:endParaRPr lang="en-US"/>
          </a:p>
        </p:txBody>
      </p:sp>
    </p:spTree>
    <p:extLst>
      <p:ext uri="{BB962C8B-B14F-4D97-AF65-F5344CB8AC3E}">
        <p14:creationId xmlns:p14="http://schemas.microsoft.com/office/powerpoint/2010/main" val="208239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F1748D8-DD1E-254B-8268-11D891522240}" type="datetimeFigureOut">
              <a:rPr lang="en-US" smtClean="0"/>
              <a:t>10/19/23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4E4A70B-1C03-EC44-99F6-BEB871AA66E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77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pollev.com/sorinatorrez41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pollev.com/sorinatorrez41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pollev.com/sorinatorrez41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https://i.ytimg.com/vi/kA4y2iyV6lI/hqdefault.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https://i.ytimg.com/vi/kA4y2iyV6lI/hqdefaul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F6CA67-A62B-69A9-E851-57AAE7CEDB9C}"/>
              </a:ext>
            </a:extLst>
          </p:cNvPr>
          <p:cNvSpPr/>
          <p:nvPr/>
        </p:nvSpPr>
        <p:spPr>
          <a:xfrm>
            <a:off x="1097280" y="4197927"/>
            <a:ext cx="10058400" cy="249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5612E-259E-2E03-8E2D-443A897AFFEF}"/>
              </a:ext>
            </a:extLst>
          </p:cNvPr>
          <p:cNvSpPr>
            <a:spLocks noGrp="1"/>
          </p:cNvSpPr>
          <p:nvPr>
            <p:ph type="ctrTitle"/>
          </p:nvPr>
        </p:nvSpPr>
        <p:spPr>
          <a:xfrm>
            <a:off x="1097280" y="1194737"/>
            <a:ext cx="10058400" cy="2478383"/>
          </a:xfrm>
        </p:spPr>
        <p:txBody>
          <a:bodyPr>
            <a:noAutofit/>
          </a:bodyPr>
          <a:lstStyle/>
          <a:p>
            <a:pPr algn="ctr"/>
            <a:r>
              <a:rPr lang="en-US" sz="5400" dirty="0"/>
              <a:t>Overcoming Pharmacy Barriers to Buprenorphine Access through Education and Communication</a:t>
            </a:r>
          </a:p>
        </p:txBody>
      </p:sp>
      <p:sp>
        <p:nvSpPr>
          <p:cNvPr id="3" name="Subtitle 2">
            <a:extLst>
              <a:ext uri="{FF2B5EF4-FFF2-40B4-BE49-F238E27FC236}">
                <a16:creationId xmlns:a16="http://schemas.microsoft.com/office/drawing/2014/main" id="{CC1B9D22-4024-468F-2FA0-528C25ED8EE6}"/>
              </a:ext>
            </a:extLst>
          </p:cNvPr>
          <p:cNvSpPr>
            <a:spLocks noGrp="1"/>
          </p:cNvSpPr>
          <p:nvPr>
            <p:ph type="subTitle" idx="1"/>
          </p:nvPr>
        </p:nvSpPr>
        <p:spPr>
          <a:xfrm>
            <a:off x="1100051" y="3915274"/>
            <a:ext cx="10058400" cy="1412917"/>
          </a:xfrm>
        </p:spPr>
        <p:txBody>
          <a:bodyPr>
            <a:normAutofit/>
          </a:bodyPr>
          <a:lstStyle/>
          <a:p>
            <a:pPr algn="ctr">
              <a:lnSpc>
                <a:spcPct val="110000"/>
              </a:lnSpc>
              <a:spcBef>
                <a:spcPts val="200"/>
              </a:spcBef>
            </a:pPr>
            <a:r>
              <a:rPr lang="en-US" cap="none" dirty="0">
                <a:latin typeface="+mn-lt"/>
              </a:rPr>
              <a:t>Presented By: Sorina Torrez, PharmD. </a:t>
            </a:r>
          </a:p>
          <a:p>
            <a:pPr algn="ctr">
              <a:lnSpc>
                <a:spcPct val="110000"/>
              </a:lnSpc>
              <a:spcBef>
                <a:spcPts val="200"/>
              </a:spcBef>
            </a:pPr>
            <a:r>
              <a:rPr lang="en-US" cap="none" dirty="0">
                <a:latin typeface="+mn-lt"/>
              </a:rPr>
              <a:t>&amp; Members of the </a:t>
            </a:r>
            <a:r>
              <a:rPr lang="en-US" cap="none" dirty="0" err="1">
                <a:latin typeface="+mn-lt"/>
              </a:rPr>
              <a:t>PhARM</a:t>
            </a:r>
            <a:r>
              <a:rPr lang="en-US" cap="none" dirty="0">
                <a:latin typeface="+mn-lt"/>
              </a:rPr>
              <a:t> Program</a:t>
            </a:r>
          </a:p>
          <a:p>
            <a:pPr algn="ctr">
              <a:lnSpc>
                <a:spcPct val="110000"/>
              </a:lnSpc>
              <a:spcBef>
                <a:spcPts val="200"/>
              </a:spcBef>
            </a:pPr>
            <a:r>
              <a:rPr lang="en-US" cap="none" dirty="0">
                <a:latin typeface="+mn-lt"/>
              </a:rPr>
              <a:t>The University of Texas at Austin College of Pharmacy</a:t>
            </a:r>
          </a:p>
        </p:txBody>
      </p:sp>
      <p:pic>
        <p:nvPicPr>
          <p:cNvPr id="4" name="Picture 3">
            <a:extLst>
              <a:ext uri="{FF2B5EF4-FFF2-40B4-BE49-F238E27FC236}">
                <a16:creationId xmlns:a16="http://schemas.microsoft.com/office/drawing/2014/main" id="{91A6F256-0B1F-0740-10FB-6B8C6747D94F}"/>
              </a:ext>
            </a:extLst>
          </p:cNvPr>
          <p:cNvPicPr>
            <a:picLocks noChangeAspect="1"/>
          </p:cNvPicPr>
          <p:nvPr/>
        </p:nvPicPr>
        <p:blipFill rotWithShape="1">
          <a:blip r:embed="rId3"/>
          <a:srcRect l="4553" t="13236" r="48212" b="58581"/>
          <a:stretch/>
        </p:blipFill>
        <p:spPr>
          <a:xfrm>
            <a:off x="9238529" y="5656384"/>
            <a:ext cx="2969428" cy="644264"/>
          </a:xfrm>
          <a:prstGeom prst="rect">
            <a:avLst/>
          </a:prstGeom>
        </p:spPr>
      </p:pic>
      <p:pic>
        <p:nvPicPr>
          <p:cNvPr id="6" name="Picture 5">
            <a:extLst>
              <a:ext uri="{FF2B5EF4-FFF2-40B4-BE49-F238E27FC236}">
                <a16:creationId xmlns:a16="http://schemas.microsoft.com/office/drawing/2014/main" id="{B195673D-1B37-13C6-FB2A-25F52A39EBA4}"/>
              </a:ext>
            </a:extLst>
          </p:cNvPr>
          <p:cNvPicPr>
            <a:picLocks noChangeAspect="1"/>
          </p:cNvPicPr>
          <p:nvPr/>
        </p:nvPicPr>
        <p:blipFill>
          <a:blip r:embed="rId4"/>
          <a:stretch>
            <a:fillRect/>
          </a:stretch>
        </p:blipFill>
        <p:spPr>
          <a:xfrm>
            <a:off x="125509" y="5790945"/>
            <a:ext cx="2712720" cy="521970"/>
          </a:xfrm>
          <a:prstGeom prst="rect">
            <a:avLst/>
          </a:prstGeom>
        </p:spPr>
      </p:pic>
      <p:cxnSp>
        <p:nvCxnSpPr>
          <p:cNvPr id="9" name="Straight Connector 8">
            <a:extLst>
              <a:ext uri="{FF2B5EF4-FFF2-40B4-BE49-F238E27FC236}">
                <a16:creationId xmlns:a16="http://schemas.microsoft.com/office/drawing/2014/main" id="{B485B436-5BF8-522B-9A0E-0BA1C311C004}"/>
              </a:ext>
            </a:extLst>
          </p:cNvPr>
          <p:cNvCxnSpPr>
            <a:cxnSpLocks/>
          </p:cNvCxnSpPr>
          <p:nvPr/>
        </p:nvCxnSpPr>
        <p:spPr>
          <a:xfrm>
            <a:off x="1388225" y="3797815"/>
            <a:ext cx="94155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5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758F4-89B9-D739-C25B-A1CA605E8575}"/>
              </a:ext>
            </a:extLst>
          </p:cNvPr>
          <p:cNvSpPr>
            <a:spLocks noGrp="1"/>
          </p:cNvSpPr>
          <p:nvPr>
            <p:ph type="title"/>
          </p:nvPr>
        </p:nvSpPr>
        <p:spPr/>
        <p:txBody>
          <a:bodyPr>
            <a:noAutofit/>
          </a:bodyPr>
          <a:lstStyle/>
          <a:p>
            <a:r>
              <a:rPr lang="en-US" sz="6000" i="1" dirty="0"/>
              <a:t>What challenges have you experienced with pharmacies related to BUP?</a:t>
            </a:r>
          </a:p>
        </p:txBody>
      </p:sp>
      <p:sp>
        <p:nvSpPr>
          <p:cNvPr id="5" name="Text Placeholder 4">
            <a:extLst>
              <a:ext uri="{FF2B5EF4-FFF2-40B4-BE49-F238E27FC236}">
                <a16:creationId xmlns:a16="http://schemas.microsoft.com/office/drawing/2014/main" id="{2E12ABFD-6095-C3EA-F9D9-822ACAEBBF92}"/>
              </a:ext>
            </a:extLst>
          </p:cNvPr>
          <p:cNvSpPr>
            <a:spLocks noGrp="1"/>
          </p:cNvSpPr>
          <p:nvPr>
            <p:ph type="body" idx="1"/>
          </p:nvPr>
        </p:nvSpPr>
        <p:spPr/>
        <p:txBody>
          <a:bodyPr/>
          <a:lstStyle/>
          <a:p>
            <a:endParaRPr lang="en-US"/>
          </a:p>
        </p:txBody>
      </p:sp>
      <p:sp>
        <p:nvSpPr>
          <p:cNvPr id="2" name="TextBox 1">
            <a:extLst>
              <a:ext uri="{FF2B5EF4-FFF2-40B4-BE49-F238E27FC236}">
                <a16:creationId xmlns:a16="http://schemas.microsoft.com/office/drawing/2014/main" id="{470A67AB-305A-8EA9-DE68-7995825683A6}"/>
              </a:ext>
            </a:extLst>
          </p:cNvPr>
          <p:cNvSpPr txBox="1"/>
          <p:nvPr/>
        </p:nvSpPr>
        <p:spPr>
          <a:xfrm>
            <a:off x="30097" y="6393865"/>
            <a:ext cx="10996024" cy="276999"/>
          </a:xfrm>
          <a:prstGeom prst="rect">
            <a:avLst/>
          </a:prstGeom>
          <a:noFill/>
        </p:spPr>
        <p:txBody>
          <a:bodyPr wrap="square">
            <a:spAutoFit/>
          </a:bodyPr>
          <a:lstStyle/>
          <a:p>
            <a:r>
              <a:rPr lang="en-US" sz="1200" dirty="0">
                <a:solidFill>
                  <a:schemeClr val="bg1"/>
                </a:solidFill>
              </a:rPr>
              <a:t>BUP: buprenorphine</a:t>
            </a:r>
            <a:endParaRPr lang="en-US" sz="1200" i="1" dirty="0">
              <a:solidFill>
                <a:schemeClr val="bg1"/>
              </a:solidFill>
            </a:endParaRPr>
          </a:p>
        </p:txBody>
      </p:sp>
    </p:spTree>
    <p:extLst>
      <p:ext uri="{BB962C8B-B14F-4D97-AF65-F5344CB8AC3E}">
        <p14:creationId xmlns:p14="http://schemas.microsoft.com/office/powerpoint/2010/main" val="14479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6B60-4BC4-5C3B-A647-D29F266320CC}"/>
              </a:ext>
            </a:extLst>
          </p:cNvPr>
          <p:cNvSpPr>
            <a:spLocks noGrp="1"/>
          </p:cNvSpPr>
          <p:nvPr>
            <p:ph type="title"/>
          </p:nvPr>
        </p:nvSpPr>
        <p:spPr/>
        <p:txBody>
          <a:bodyPr/>
          <a:lstStyle/>
          <a:p>
            <a:r>
              <a:rPr lang="en-US" dirty="0"/>
              <a:t>Learning Objectives</a:t>
            </a:r>
          </a:p>
        </p:txBody>
      </p:sp>
      <p:graphicFrame>
        <p:nvGraphicFramePr>
          <p:cNvPr id="8" name="Content Placeholder 7">
            <a:extLst>
              <a:ext uri="{FF2B5EF4-FFF2-40B4-BE49-F238E27FC236}">
                <a16:creationId xmlns:a16="http://schemas.microsoft.com/office/drawing/2014/main" id="{CA2FD45D-3B5F-836D-5CCD-0A3F53AC8DAB}"/>
              </a:ext>
            </a:extLst>
          </p:cNvPr>
          <p:cNvGraphicFramePr>
            <a:graphicFrameLocks noGrp="1"/>
          </p:cNvGraphicFramePr>
          <p:nvPr>
            <p:ph idx="1"/>
            <p:extLst>
              <p:ext uri="{D42A27DB-BD31-4B8C-83A1-F6EECF244321}">
                <p14:modId xmlns:p14="http://schemas.microsoft.com/office/powerpoint/2010/main" val="3110690908"/>
              </p:ext>
            </p:extLst>
          </p:nvPr>
        </p:nvGraphicFramePr>
        <p:xfrm>
          <a:off x="1096963" y="2101516"/>
          <a:ext cx="10058400" cy="376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85459C7-3B37-3D20-43EF-DB1A5F1FC481}"/>
              </a:ext>
            </a:extLst>
          </p:cNvPr>
          <p:cNvSpPr/>
          <p:nvPr/>
        </p:nvSpPr>
        <p:spPr>
          <a:xfrm>
            <a:off x="4026195" y="2317898"/>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F1E09E-97BE-32C7-6B3B-A6205B5AF865}"/>
              </a:ext>
            </a:extLst>
          </p:cNvPr>
          <p:cNvSpPr/>
          <p:nvPr/>
        </p:nvSpPr>
        <p:spPr>
          <a:xfrm>
            <a:off x="4026195" y="3251791"/>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CB7C6B-25D8-3508-BCAB-5B9A5CD50AF9}"/>
              </a:ext>
            </a:extLst>
          </p:cNvPr>
          <p:cNvSpPr/>
          <p:nvPr/>
        </p:nvSpPr>
        <p:spPr>
          <a:xfrm>
            <a:off x="4012747" y="4211542"/>
            <a:ext cx="206171" cy="350084"/>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ADAD2"/>
              </a:solidFill>
            </a:endParaRPr>
          </a:p>
        </p:txBody>
      </p:sp>
      <p:sp>
        <p:nvSpPr>
          <p:cNvPr id="12" name="Rectangle 11">
            <a:extLst>
              <a:ext uri="{FF2B5EF4-FFF2-40B4-BE49-F238E27FC236}">
                <a16:creationId xmlns:a16="http://schemas.microsoft.com/office/drawing/2014/main" id="{9330BEF2-E2A5-0F30-2245-DFB685B69031}"/>
              </a:ext>
            </a:extLst>
          </p:cNvPr>
          <p:cNvSpPr/>
          <p:nvPr/>
        </p:nvSpPr>
        <p:spPr>
          <a:xfrm>
            <a:off x="4026195" y="5192233"/>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ACE3B2-7DBA-6E25-667E-5F3BFEC834F1}"/>
              </a:ext>
            </a:extLst>
          </p:cNvPr>
          <p:cNvSpPr txBox="1"/>
          <p:nvPr/>
        </p:nvSpPr>
        <p:spPr>
          <a:xfrm>
            <a:off x="30097" y="6393865"/>
            <a:ext cx="10996024" cy="276999"/>
          </a:xfrm>
          <a:prstGeom prst="rect">
            <a:avLst/>
          </a:prstGeom>
          <a:noFill/>
        </p:spPr>
        <p:txBody>
          <a:bodyPr wrap="square">
            <a:spAutoFit/>
          </a:bodyPr>
          <a:lstStyle/>
          <a:p>
            <a:r>
              <a:rPr lang="en-US" sz="1200" dirty="0">
                <a:solidFill>
                  <a:schemeClr val="bg1"/>
                </a:solidFill>
              </a:rPr>
              <a:t>BUP: buprenorphine</a:t>
            </a:r>
            <a:endParaRPr lang="en-US" sz="1200" i="1" dirty="0">
              <a:solidFill>
                <a:schemeClr val="bg1"/>
              </a:solidFill>
            </a:endParaRPr>
          </a:p>
        </p:txBody>
      </p:sp>
      <p:sp>
        <p:nvSpPr>
          <p:cNvPr id="13" name="Rectangle 12">
            <a:extLst>
              <a:ext uri="{FF2B5EF4-FFF2-40B4-BE49-F238E27FC236}">
                <a16:creationId xmlns:a16="http://schemas.microsoft.com/office/drawing/2014/main" id="{3E63EF1B-D145-4100-F1EB-EF6079C78B4D}"/>
              </a:ext>
            </a:extLst>
          </p:cNvPr>
          <p:cNvSpPr/>
          <p:nvPr/>
        </p:nvSpPr>
        <p:spPr>
          <a:xfrm>
            <a:off x="1053695" y="1905782"/>
            <a:ext cx="9379131" cy="1129627"/>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08A65D-1136-7339-DF93-7023CD0A4FE6}"/>
              </a:ext>
            </a:extLst>
          </p:cNvPr>
          <p:cNvSpPr/>
          <p:nvPr/>
        </p:nvSpPr>
        <p:spPr>
          <a:xfrm>
            <a:off x="1476103" y="3997234"/>
            <a:ext cx="9379131" cy="2088136"/>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37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309F6E-3B9E-A359-4AC4-0928EE0EB902}"/>
              </a:ext>
            </a:extLst>
          </p:cNvPr>
          <p:cNvSpPr>
            <a:spLocks noGrp="1"/>
          </p:cNvSpPr>
          <p:nvPr>
            <p:ph type="title"/>
          </p:nvPr>
        </p:nvSpPr>
        <p:spPr/>
        <p:txBody>
          <a:bodyPr/>
          <a:lstStyle/>
          <a:p>
            <a:r>
              <a:rPr lang="en-US" dirty="0"/>
              <a:t>Limitations in BUP Availability</a:t>
            </a:r>
          </a:p>
        </p:txBody>
      </p:sp>
      <p:sp>
        <p:nvSpPr>
          <p:cNvPr id="5" name="Text Placeholder 4">
            <a:extLst>
              <a:ext uri="{FF2B5EF4-FFF2-40B4-BE49-F238E27FC236}">
                <a16:creationId xmlns:a16="http://schemas.microsoft.com/office/drawing/2014/main" id="{5A8254CA-B7E6-C99E-ACFA-04BC46C65E95}"/>
              </a:ext>
            </a:extLst>
          </p:cNvPr>
          <p:cNvSpPr>
            <a:spLocks noGrp="1"/>
          </p:cNvSpPr>
          <p:nvPr>
            <p:ph type="body" idx="1"/>
          </p:nvPr>
        </p:nvSpPr>
        <p:spPr/>
        <p:txBody>
          <a:bodyPr/>
          <a:lstStyle/>
          <a:p>
            <a:endParaRPr lang="en-US"/>
          </a:p>
        </p:txBody>
      </p:sp>
      <p:sp>
        <p:nvSpPr>
          <p:cNvPr id="2" name="TextBox 1">
            <a:extLst>
              <a:ext uri="{FF2B5EF4-FFF2-40B4-BE49-F238E27FC236}">
                <a16:creationId xmlns:a16="http://schemas.microsoft.com/office/drawing/2014/main" id="{B302D02A-2A07-8006-5792-BA9BD0A07649}"/>
              </a:ext>
            </a:extLst>
          </p:cNvPr>
          <p:cNvSpPr txBox="1"/>
          <p:nvPr/>
        </p:nvSpPr>
        <p:spPr>
          <a:xfrm>
            <a:off x="30097" y="6393865"/>
            <a:ext cx="10996024" cy="276999"/>
          </a:xfrm>
          <a:prstGeom prst="rect">
            <a:avLst/>
          </a:prstGeom>
          <a:noFill/>
        </p:spPr>
        <p:txBody>
          <a:bodyPr wrap="square">
            <a:spAutoFit/>
          </a:bodyPr>
          <a:lstStyle/>
          <a:p>
            <a:r>
              <a:rPr lang="en-US" sz="1200" dirty="0">
                <a:solidFill>
                  <a:schemeClr val="bg1"/>
                </a:solidFill>
              </a:rPr>
              <a:t>BUP: buprenorphine</a:t>
            </a:r>
            <a:endParaRPr lang="en-US" sz="1200" i="1" dirty="0">
              <a:solidFill>
                <a:schemeClr val="bg1"/>
              </a:solidFill>
            </a:endParaRPr>
          </a:p>
        </p:txBody>
      </p:sp>
    </p:spTree>
    <p:extLst>
      <p:ext uri="{BB962C8B-B14F-4D97-AF65-F5344CB8AC3E}">
        <p14:creationId xmlns:p14="http://schemas.microsoft.com/office/powerpoint/2010/main" val="235704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D6E9E-A636-FDF3-C337-2B8376BAC7AC}"/>
              </a:ext>
            </a:extLst>
          </p:cNvPr>
          <p:cNvSpPr>
            <a:spLocks noGrp="1"/>
          </p:cNvSpPr>
          <p:nvPr>
            <p:ph type="title"/>
          </p:nvPr>
        </p:nvSpPr>
        <p:spPr/>
        <p:txBody>
          <a:bodyPr/>
          <a:lstStyle/>
          <a:p>
            <a:r>
              <a:rPr lang="en-US" dirty="0"/>
              <a:t>Hill, et al. (2022) </a:t>
            </a:r>
          </a:p>
        </p:txBody>
      </p:sp>
      <p:sp>
        <p:nvSpPr>
          <p:cNvPr id="5" name="Content Placeholder 4">
            <a:extLst>
              <a:ext uri="{FF2B5EF4-FFF2-40B4-BE49-F238E27FC236}">
                <a16:creationId xmlns:a16="http://schemas.microsoft.com/office/drawing/2014/main" id="{8C1FFE83-925A-FCD9-C1E3-3457843C9D01}"/>
              </a:ext>
            </a:extLst>
          </p:cNvPr>
          <p:cNvSpPr>
            <a:spLocks noGrp="1"/>
          </p:cNvSpPr>
          <p:nvPr>
            <p:ph idx="1"/>
          </p:nvPr>
        </p:nvSpPr>
        <p:spPr/>
        <p:txBody>
          <a:bodyPr>
            <a:normAutofit/>
          </a:bodyPr>
          <a:lstStyle/>
          <a:p>
            <a:pPr marL="0" indent="0">
              <a:buNone/>
            </a:pPr>
            <a:r>
              <a:rPr lang="en-US" sz="2400" dirty="0"/>
              <a:t>Availability of BUP/NX films and naloxone nasal spray (NNS) in community pharmacies in 11 U.S. states</a:t>
            </a:r>
          </a:p>
        </p:txBody>
      </p:sp>
      <p:pic>
        <p:nvPicPr>
          <p:cNvPr id="6" name="Picture 5">
            <a:extLst>
              <a:ext uri="{FF2B5EF4-FFF2-40B4-BE49-F238E27FC236}">
                <a16:creationId xmlns:a16="http://schemas.microsoft.com/office/drawing/2014/main" id="{264D1050-DCA7-E0BE-EBC7-22BF297A4342}"/>
              </a:ext>
            </a:extLst>
          </p:cNvPr>
          <p:cNvPicPr>
            <a:picLocks noChangeAspect="1"/>
          </p:cNvPicPr>
          <p:nvPr/>
        </p:nvPicPr>
        <p:blipFill>
          <a:blip r:embed="rId3"/>
          <a:stretch>
            <a:fillRect/>
          </a:stretch>
        </p:blipFill>
        <p:spPr>
          <a:xfrm>
            <a:off x="3615533" y="2835198"/>
            <a:ext cx="5021894" cy="3142270"/>
          </a:xfrm>
          <a:prstGeom prst="rect">
            <a:avLst/>
          </a:prstGeom>
        </p:spPr>
      </p:pic>
      <p:sp>
        <p:nvSpPr>
          <p:cNvPr id="2" name="TextBox 1">
            <a:extLst>
              <a:ext uri="{FF2B5EF4-FFF2-40B4-BE49-F238E27FC236}">
                <a16:creationId xmlns:a16="http://schemas.microsoft.com/office/drawing/2014/main" id="{25D25505-33CC-FCF9-00E7-56A36DD86237}"/>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a:t>
            </a:r>
          </a:p>
          <a:p>
            <a:r>
              <a:rPr lang="en-US" sz="1200" dirty="0">
                <a:solidFill>
                  <a:schemeClr val="bg1"/>
                </a:solidFill>
              </a:rPr>
              <a:t>Hill, et al. </a:t>
            </a:r>
            <a:r>
              <a:rPr lang="en-US" sz="1200" i="1" dirty="0">
                <a:solidFill>
                  <a:schemeClr val="bg1"/>
                </a:solidFill>
              </a:rPr>
              <a:t>Drug Alcohol Depend. </a:t>
            </a:r>
            <a:r>
              <a:rPr lang="en-US" sz="1200" dirty="0">
                <a:solidFill>
                  <a:schemeClr val="bg1"/>
                </a:solidFill>
              </a:rPr>
              <a:t>2022;237:1059518.</a:t>
            </a:r>
            <a:endParaRPr lang="en-US" sz="1200" i="1" dirty="0">
              <a:solidFill>
                <a:schemeClr val="bg1"/>
              </a:solidFill>
            </a:endParaRPr>
          </a:p>
        </p:txBody>
      </p:sp>
    </p:spTree>
    <p:extLst>
      <p:ext uri="{BB962C8B-B14F-4D97-AF65-F5344CB8AC3E}">
        <p14:creationId xmlns:p14="http://schemas.microsoft.com/office/powerpoint/2010/main" val="231511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1C19-94B4-EC40-FA3E-21A48EE82DC7}"/>
              </a:ext>
            </a:extLst>
          </p:cNvPr>
          <p:cNvSpPr>
            <a:spLocks noGrp="1"/>
          </p:cNvSpPr>
          <p:nvPr>
            <p:ph type="title"/>
          </p:nvPr>
        </p:nvSpPr>
        <p:spPr/>
        <p:txBody>
          <a:bodyPr/>
          <a:lstStyle/>
          <a:p>
            <a:r>
              <a:rPr lang="en-US" dirty="0"/>
              <a:t>Hill, et al. (2022)</a:t>
            </a:r>
          </a:p>
        </p:txBody>
      </p:sp>
      <p:graphicFrame>
        <p:nvGraphicFramePr>
          <p:cNvPr id="4" name="Content Placeholder 3">
            <a:extLst>
              <a:ext uri="{FF2B5EF4-FFF2-40B4-BE49-F238E27FC236}">
                <a16:creationId xmlns:a16="http://schemas.microsoft.com/office/drawing/2014/main" id="{FA6676E1-1D51-EE74-608C-696D90FDF9A9}"/>
              </a:ext>
            </a:extLst>
          </p:cNvPr>
          <p:cNvGraphicFramePr>
            <a:graphicFrameLocks noGrp="1"/>
          </p:cNvGraphicFramePr>
          <p:nvPr>
            <p:ph idx="1"/>
            <p:extLst>
              <p:ext uri="{D42A27DB-BD31-4B8C-83A1-F6EECF244321}">
                <p14:modId xmlns:p14="http://schemas.microsoft.com/office/powerpoint/2010/main" val="1685638374"/>
              </p:ext>
            </p:extLst>
          </p:nvPr>
        </p:nvGraphicFramePr>
        <p:xfrm>
          <a:off x="1096963" y="2159772"/>
          <a:ext cx="10058400" cy="34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99625CB-A863-A480-BF8C-7F55CE2928D1}"/>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 NNS: naloxone nasal spray</a:t>
            </a:r>
          </a:p>
          <a:p>
            <a:r>
              <a:rPr lang="en-US" sz="1200" dirty="0">
                <a:solidFill>
                  <a:schemeClr val="bg1"/>
                </a:solidFill>
              </a:rPr>
              <a:t>Hill, et al. </a:t>
            </a:r>
            <a:r>
              <a:rPr lang="en-US" sz="1200" i="1" dirty="0">
                <a:solidFill>
                  <a:schemeClr val="bg1"/>
                </a:solidFill>
              </a:rPr>
              <a:t>Drug Alcohol Depend. </a:t>
            </a:r>
            <a:r>
              <a:rPr lang="en-US" sz="1200" dirty="0">
                <a:solidFill>
                  <a:schemeClr val="bg1"/>
                </a:solidFill>
              </a:rPr>
              <a:t>2022;237:1059518.</a:t>
            </a:r>
            <a:endParaRPr lang="en-US" sz="1200" i="1" dirty="0">
              <a:solidFill>
                <a:schemeClr val="bg1"/>
              </a:solidFill>
            </a:endParaRPr>
          </a:p>
        </p:txBody>
      </p:sp>
    </p:spTree>
    <p:extLst>
      <p:ext uri="{BB962C8B-B14F-4D97-AF65-F5344CB8AC3E}">
        <p14:creationId xmlns:p14="http://schemas.microsoft.com/office/powerpoint/2010/main" val="291005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1C19-94B4-EC40-FA3E-21A48EE82DC7}"/>
              </a:ext>
            </a:extLst>
          </p:cNvPr>
          <p:cNvSpPr>
            <a:spLocks noGrp="1"/>
          </p:cNvSpPr>
          <p:nvPr>
            <p:ph type="title"/>
          </p:nvPr>
        </p:nvSpPr>
        <p:spPr/>
        <p:txBody>
          <a:bodyPr>
            <a:normAutofit/>
          </a:bodyPr>
          <a:lstStyle/>
          <a:p>
            <a:r>
              <a:rPr lang="en-US" sz="4000" dirty="0"/>
              <a:t>BUP/NX Availability in Community Pharmacies</a:t>
            </a:r>
          </a:p>
        </p:txBody>
      </p:sp>
      <p:graphicFrame>
        <p:nvGraphicFramePr>
          <p:cNvPr id="7" name="Content Placeholder 3">
            <a:extLst>
              <a:ext uri="{FF2B5EF4-FFF2-40B4-BE49-F238E27FC236}">
                <a16:creationId xmlns:a16="http://schemas.microsoft.com/office/drawing/2014/main" id="{4710BD28-C1CF-B627-E7C7-E10E8E499E7D}"/>
              </a:ext>
            </a:extLst>
          </p:cNvPr>
          <p:cNvGraphicFramePr>
            <a:graphicFrameLocks/>
          </p:cNvGraphicFramePr>
          <p:nvPr>
            <p:extLst>
              <p:ext uri="{D42A27DB-BD31-4B8C-83A1-F6EECF244321}">
                <p14:modId xmlns:p14="http://schemas.microsoft.com/office/powerpoint/2010/main" val="3690646638"/>
              </p:ext>
            </p:extLst>
          </p:nvPr>
        </p:nvGraphicFramePr>
        <p:xfrm>
          <a:off x="838200" y="2069511"/>
          <a:ext cx="10515599" cy="3684039"/>
        </p:xfrm>
        <a:graphic>
          <a:graphicData uri="http://schemas.openxmlformats.org/drawingml/2006/table">
            <a:tbl>
              <a:tblPr firstRow="1" firstCol="1" bandRow="1">
                <a:tableStyleId>{5C22544A-7EE6-4342-B048-85BDC9FD1C3A}</a:tableStyleId>
              </a:tblPr>
              <a:tblGrid>
                <a:gridCol w="3401261">
                  <a:extLst>
                    <a:ext uri="{9D8B030D-6E8A-4147-A177-3AD203B41FA5}">
                      <a16:colId xmlns:a16="http://schemas.microsoft.com/office/drawing/2014/main" val="1834228517"/>
                    </a:ext>
                  </a:extLst>
                </a:gridCol>
                <a:gridCol w="1777900">
                  <a:extLst>
                    <a:ext uri="{9D8B030D-6E8A-4147-A177-3AD203B41FA5}">
                      <a16:colId xmlns:a16="http://schemas.microsoft.com/office/drawing/2014/main" val="2492999191"/>
                    </a:ext>
                  </a:extLst>
                </a:gridCol>
                <a:gridCol w="1779269">
                  <a:extLst>
                    <a:ext uri="{9D8B030D-6E8A-4147-A177-3AD203B41FA5}">
                      <a16:colId xmlns:a16="http://schemas.microsoft.com/office/drawing/2014/main" val="1798444433"/>
                    </a:ext>
                  </a:extLst>
                </a:gridCol>
                <a:gridCol w="2114334">
                  <a:extLst>
                    <a:ext uri="{9D8B030D-6E8A-4147-A177-3AD203B41FA5}">
                      <a16:colId xmlns:a16="http://schemas.microsoft.com/office/drawing/2014/main" val="1814674330"/>
                    </a:ext>
                  </a:extLst>
                </a:gridCol>
                <a:gridCol w="1442835">
                  <a:extLst>
                    <a:ext uri="{9D8B030D-6E8A-4147-A177-3AD203B41FA5}">
                      <a16:colId xmlns:a16="http://schemas.microsoft.com/office/drawing/2014/main" val="705604658"/>
                    </a:ext>
                  </a:extLst>
                </a:gridCol>
              </a:tblGrid>
              <a:tr h="1233318">
                <a:tc>
                  <a:txBody>
                    <a:bodyPr/>
                    <a:lstStyle/>
                    <a:p>
                      <a:pPr marL="0" marR="0" algn="l">
                        <a:lnSpc>
                          <a:spcPct val="115000"/>
                        </a:lnSpc>
                        <a:spcBef>
                          <a:spcPts val="1000"/>
                        </a:spcBef>
                        <a:spcAft>
                          <a:spcPts val="0"/>
                        </a:spcAft>
                      </a:pPr>
                      <a:r>
                        <a:rPr lang="en-US" sz="2400" b="0" dirty="0">
                          <a:effectLst/>
                        </a:rPr>
                        <a:t>Primary Outcomes </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Overall (n=4984)</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Chain (n=3902)</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Independent (n=1582)</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P-value</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8431966"/>
                  </a:ext>
                </a:extLst>
              </a:tr>
              <a:tr h="1641130">
                <a:tc>
                  <a:txBody>
                    <a:bodyPr/>
                    <a:lstStyle/>
                    <a:p>
                      <a:pPr marL="0" marR="0" algn="l">
                        <a:lnSpc>
                          <a:spcPct val="115000"/>
                        </a:lnSpc>
                        <a:spcBef>
                          <a:spcPts val="1000"/>
                        </a:spcBef>
                        <a:spcAft>
                          <a:spcPts val="0"/>
                        </a:spcAft>
                      </a:pPr>
                      <a:r>
                        <a:rPr lang="en-US" sz="2400" b="0" dirty="0">
                          <a:effectLst/>
                        </a:rPr>
                        <a:t>BUP/NX + NNS available</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41.2%</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47.9%</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a:effectLst/>
                        </a:rPr>
                        <a:t>26.7%</a:t>
                      </a:r>
                      <a:endParaRPr lang="en-US" sz="2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effectLst/>
                        </a:rPr>
                        <a:t>&lt;0.0001</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772605"/>
                  </a:ext>
                </a:extLst>
              </a:tr>
              <a:tr h="809591">
                <a:tc>
                  <a:txBody>
                    <a:bodyPr/>
                    <a:lstStyle/>
                    <a:p>
                      <a:pPr marL="0" marR="0" algn="l">
                        <a:lnSpc>
                          <a:spcPct val="115000"/>
                        </a:lnSpc>
                        <a:spcBef>
                          <a:spcPts val="1000"/>
                        </a:spcBef>
                        <a:spcAft>
                          <a:spcPts val="0"/>
                        </a:spcAft>
                      </a:pPr>
                      <a:r>
                        <a:rPr lang="en-US" sz="2400" b="1" dirty="0">
                          <a:effectLst/>
                        </a:rPr>
                        <a:t>BUP/NX available</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dirty="0">
                          <a:effectLst/>
                        </a:rPr>
                        <a:t>48.3%</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a:effectLst/>
                        </a:rPr>
                        <a:t>54.6%</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a:effectLst/>
                        </a:rPr>
                        <a:t>34.6%</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dirty="0">
                          <a:effectLst/>
                        </a:rPr>
                        <a:t>&lt;0.0001</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1831667"/>
                  </a:ext>
                </a:extLst>
              </a:tr>
            </a:tbl>
          </a:graphicData>
        </a:graphic>
      </p:graphicFrame>
      <p:sp>
        <p:nvSpPr>
          <p:cNvPr id="4" name="TextBox 3">
            <a:extLst>
              <a:ext uri="{FF2B5EF4-FFF2-40B4-BE49-F238E27FC236}">
                <a16:creationId xmlns:a16="http://schemas.microsoft.com/office/drawing/2014/main" id="{342227BE-B163-EC0D-B6FE-9AF2B634D4D1}"/>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 NNS: naloxone nasal spray</a:t>
            </a:r>
          </a:p>
          <a:p>
            <a:r>
              <a:rPr lang="en-US" sz="1200" dirty="0">
                <a:solidFill>
                  <a:schemeClr val="bg1"/>
                </a:solidFill>
              </a:rPr>
              <a:t>Hill, et al. </a:t>
            </a:r>
            <a:r>
              <a:rPr lang="en-US" sz="1200" i="1" dirty="0">
                <a:solidFill>
                  <a:schemeClr val="bg1"/>
                </a:solidFill>
              </a:rPr>
              <a:t>Drug Alcohol Depend. </a:t>
            </a:r>
            <a:r>
              <a:rPr lang="en-US" sz="1200" dirty="0">
                <a:solidFill>
                  <a:schemeClr val="bg1"/>
                </a:solidFill>
              </a:rPr>
              <a:t>2022;237:1059518.</a:t>
            </a:r>
            <a:endParaRPr lang="en-US" sz="1200" i="1" dirty="0">
              <a:solidFill>
                <a:schemeClr val="bg1"/>
              </a:solidFill>
            </a:endParaRPr>
          </a:p>
        </p:txBody>
      </p:sp>
    </p:spTree>
    <p:extLst>
      <p:ext uri="{BB962C8B-B14F-4D97-AF65-F5344CB8AC3E}">
        <p14:creationId xmlns:p14="http://schemas.microsoft.com/office/powerpoint/2010/main" val="2730039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9ED8-AA66-D6C8-1E2B-D263A507E2D3}"/>
              </a:ext>
            </a:extLst>
          </p:cNvPr>
          <p:cNvSpPr>
            <a:spLocks noGrp="1"/>
          </p:cNvSpPr>
          <p:nvPr>
            <p:ph type="title"/>
          </p:nvPr>
        </p:nvSpPr>
        <p:spPr/>
        <p:txBody>
          <a:bodyPr>
            <a:normAutofit/>
          </a:bodyPr>
          <a:lstStyle/>
          <a:p>
            <a:r>
              <a:rPr lang="en-US" sz="4000" dirty="0"/>
              <a:t>BUP/NX Availability in Community Pharmacies</a:t>
            </a:r>
          </a:p>
        </p:txBody>
      </p:sp>
      <p:graphicFrame>
        <p:nvGraphicFramePr>
          <p:cNvPr id="4" name="Content Placeholder 3">
            <a:extLst>
              <a:ext uri="{FF2B5EF4-FFF2-40B4-BE49-F238E27FC236}">
                <a16:creationId xmlns:a16="http://schemas.microsoft.com/office/drawing/2014/main" id="{82DE8265-2D91-D5CA-6BFE-330A9EFF1C2E}"/>
              </a:ext>
            </a:extLst>
          </p:cNvPr>
          <p:cNvGraphicFramePr>
            <a:graphicFrameLocks/>
          </p:cNvGraphicFramePr>
          <p:nvPr>
            <p:extLst>
              <p:ext uri="{D42A27DB-BD31-4B8C-83A1-F6EECF244321}">
                <p14:modId xmlns:p14="http://schemas.microsoft.com/office/powerpoint/2010/main" val="2870685251"/>
              </p:ext>
            </p:extLst>
          </p:nvPr>
        </p:nvGraphicFramePr>
        <p:xfrm>
          <a:off x="838200" y="2066544"/>
          <a:ext cx="10515599" cy="3689510"/>
        </p:xfrm>
        <a:graphic>
          <a:graphicData uri="http://schemas.openxmlformats.org/drawingml/2006/table">
            <a:tbl>
              <a:tblPr firstRow="1" firstCol="1" bandRow="1">
                <a:tableStyleId>{5C22544A-7EE6-4342-B048-85BDC9FD1C3A}</a:tableStyleId>
              </a:tblPr>
              <a:tblGrid>
                <a:gridCol w="3401261">
                  <a:extLst>
                    <a:ext uri="{9D8B030D-6E8A-4147-A177-3AD203B41FA5}">
                      <a16:colId xmlns:a16="http://schemas.microsoft.com/office/drawing/2014/main" val="1834228517"/>
                    </a:ext>
                  </a:extLst>
                </a:gridCol>
                <a:gridCol w="1777900">
                  <a:extLst>
                    <a:ext uri="{9D8B030D-6E8A-4147-A177-3AD203B41FA5}">
                      <a16:colId xmlns:a16="http://schemas.microsoft.com/office/drawing/2014/main" val="2492999191"/>
                    </a:ext>
                  </a:extLst>
                </a:gridCol>
                <a:gridCol w="1779269">
                  <a:extLst>
                    <a:ext uri="{9D8B030D-6E8A-4147-A177-3AD203B41FA5}">
                      <a16:colId xmlns:a16="http://schemas.microsoft.com/office/drawing/2014/main" val="1798444433"/>
                    </a:ext>
                  </a:extLst>
                </a:gridCol>
                <a:gridCol w="2114334">
                  <a:extLst>
                    <a:ext uri="{9D8B030D-6E8A-4147-A177-3AD203B41FA5}">
                      <a16:colId xmlns:a16="http://schemas.microsoft.com/office/drawing/2014/main" val="1814674330"/>
                    </a:ext>
                  </a:extLst>
                </a:gridCol>
                <a:gridCol w="1442835">
                  <a:extLst>
                    <a:ext uri="{9D8B030D-6E8A-4147-A177-3AD203B41FA5}">
                      <a16:colId xmlns:a16="http://schemas.microsoft.com/office/drawing/2014/main" val="705604658"/>
                    </a:ext>
                  </a:extLst>
                </a:gridCol>
              </a:tblGrid>
              <a:tr h="1250093">
                <a:tc>
                  <a:txBody>
                    <a:bodyPr/>
                    <a:lstStyle/>
                    <a:p>
                      <a:pPr marL="0" marR="0">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Secondary Outcomes</a:t>
                      </a:r>
                    </a:p>
                  </a:txBody>
                  <a:tcPr marL="68580" marR="68580" marT="0" marB="0" anchor="ctr"/>
                </a:tc>
                <a:tc>
                  <a:txBody>
                    <a:bodyPr/>
                    <a:lstStyle/>
                    <a:p>
                      <a:pPr marL="0" marR="0" algn="ctr">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Overall (n=2578)</a:t>
                      </a:r>
                    </a:p>
                  </a:txBody>
                  <a:tcPr marL="68580" marR="68580" marT="0" marB="0" anchor="ctr"/>
                </a:tc>
                <a:tc>
                  <a:txBody>
                    <a:bodyPr/>
                    <a:lstStyle/>
                    <a:p>
                      <a:pPr marL="0" marR="0" algn="ctr">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Chain (n=1544)</a:t>
                      </a:r>
                    </a:p>
                  </a:txBody>
                  <a:tcPr marL="68580" marR="68580" marT="0" marB="0" anchor="ctr"/>
                </a:tc>
                <a:tc>
                  <a:txBody>
                    <a:bodyPr/>
                    <a:lstStyle/>
                    <a:p>
                      <a:pPr marL="0" marR="0" algn="ctr">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Independent (n=1034)</a:t>
                      </a:r>
                    </a:p>
                  </a:txBody>
                  <a:tcPr marL="68580" marR="68580" marT="0" marB="0" anchor="ctr"/>
                </a:tc>
                <a:tc>
                  <a:txBody>
                    <a:bodyPr/>
                    <a:lstStyle/>
                    <a:p>
                      <a:pPr marL="0" marR="0" algn="ctr">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P-value</a:t>
                      </a:r>
                    </a:p>
                  </a:txBody>
                  <a:tcPr marL="68580" marR="68580" marT="0" marB="0" anchor="ctr"/>
                </a:tc>
                <a:extLst>
                  <a:ext uri="{0D108BD9-81ED-4DB2-BD59-A6C34878D82A}">
                    <a16:rowId xmlns:a16="http://schemas.microsoft.com/office/drawing/2014/main" val="1808431966"/>
                  </a:ext>
                </a:extLst>
              </a:tr>
              <a:tr h="1596326">
                <a:tc>
                  <a:txBody>
                    <a:bodyPr/>
                    <a:lstStyle/>
                    <a:p>
                      <a:pPr marL="0" marR="0">
                        <a:lnSpc>
                          <a:spcPct val="115000"/>
                        </a:lnSpc>
                        <a:spcBef>
                          <a:spcPts val="1000"/>
                        </a:spcBef>
                        <a:spcAft>
                          <a:spcPts val="0"/>
                        </a:spcAft>
                      </a:pPr>
                      <a:r>
                        <a:rPr lang="en-U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Willingness to order BUP/NX if unavailable</a:t>
                      </a:r>
                    </a:p>
                  </a:txBody>
                  <a:tcPr marL="68580" marR="68580" marT="0" marB="0" anchor="ctr"/>
                </a:tc>
                <a:tc>
                  <a:txBody>
                    <a:bodyPr/>
                    <a:lstStyle/>
                    <a:p>
                      <a:pPr marL="0" marR="0" algn="ctr">
                        <a:lnSpc>
                          <a:spcPct val="115000"/>
                        </a:lnSpc>
                        <a:spcBef>
                          <a:spcPts val="1000"/>
                        </a:spcBef>
                        <a:spcAft>
                          <a:spcPts val="0"/>
                        </a:spcAft>
                      </a:pPr>
                      <a:r>
                        <a:rPr lang="en-US" sz="2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64.0%</a:t>
                      </a:r>
                      <a:endParaRPr lang="en-US" sz="2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75.1%</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47.5%</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&lt;0.0001</a:t>
                      </a:r>
                      <a:endParaRPr lang="en-US" sz="2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772605"/>
                  </a:ext>
                </a:extLst>
              </a:tr>
              <a:tr h="843091">
                <a:tc>
                  <a:txBody>
                    <a:bodyPr/>
                    <a:lstStyle/>
                    <a:p>
                      <a:pPr marL="0" marR="0">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Order time, median (IQR), days</a:t>
                      </a:r>
                    </a:p>
                  </a:txBody>
                  <a:tcPr marL="68580" marR="68580" marT="0" marB="0" anchor="ctr"/>
                </a:tc>
                <a:tc>
                  <a:txBody>
                    <a:bodyPr/>
                    <a:lstStyle/>
                    <a:p>
                      <a:pPr marL="0" marR="0" algn="ctr">
                        <a:lnSpc>
                          <a:spcPct val="115000"/>
                        </a:lnSpc>
                        <a:spcBef>
                          <a:spcPts val="1000"/>
                        </a:spcBef>
                        <a:spcAft>
                          <a:spcPts val="0"/>
                        </a:spcAft>
                      </a:pPr>
                      <a:r>
                        <a:rPr lang="en-US" sz="2400" b="0">
                          <a:effectLst/>
                          <a:latin typeface="Calibri" panose="020F0502020204030204" pitchFamily="34" charset="0"/>
                          <a:ea typeface="Times New Roman" panose="02020603050405020304" pitchFamily="18" charset="0"/>
                          <a:cs typeface="Times New Roman" panose="02020603050405020304" pitchFamily="18" charset="0"/>
                        </a:rPr>
                        <a:t>2 (1-3)</a:t>
                      </a:r>
                    </a:p>
                  </a:txBody>
                  <a:tcPr marL="68580" marR="68580" marT="0" marB="0" anchor="ctr"/>
                </a:tc>
                <a:tc>
                  <a:txBody>
                    <a:bodyPr/>
                    <a:lstStyle/>
                    <a:p>
                      <a:pPr marL="0" marR="0" algn="ctr">
                        <a:lnSpc>
                          <a:spcPct val="115000"/>
                        </a:lnSpc>
                        <a:spcBef>
                          <a:spcPts val="1000"/>
                        </a:spcBef>
                        <a:spcAft>
                          <a:spcPts val="0"/>
                        </a:spcAft>
                      </a:pPr>
                      <a:r>
                        <a:rPr lang="en-US" sz="2400" b="0">
                          <a:effectLst/>
                          <a:latin typeface="Calibri" panose="020F0502020204030204" pitchFamily="34" charset="0"/>
                          <a:ea typeface="Times New Roman" panose="02020603050405020304" pitchFamily="18" charset="0"/>
                          <a:cs typeface="Times New Roman" panose="02020603050405020304" pitchFamily="18" charset="0"/>
                        </a:rPr>
                        <a:t>2 (1-4)</a:t>
                      </a:r>
                    </a:p>
                  </a:txBody>
                  <a:tcPr marL="68580" marR="68580" marT="0" marB="0" anchor="ctr"/>
                </a:tc>
                <a:tc>
                  <a:txBody>
                    <a:bodyPr/>
                    <a:lstStyle/>
                    <a:p>
                      <a:pPr marL="0" marR="0" algn="ctr">
                        <a:lnSpc>
                          <a:spcPct val="115000"/>
                        </a:lnSpc>
                        <a:spcBef>
                          <a:spcPts val="1000"/>
                        </a:spcBef>
                        <a:spcAft>
                          <a:spcPts val="0"/>
                        </a:spcAft>
                      </a:pPr>
                      <a:r>
                        <a:rPr lang="en-US" sz="2400" b="0">
                          <a:effectLst/>
                          <a:latin typeface="Calibri" panose="020F0502020204030204" pitchFamily="34" charset="0"/>
                          <a:ea typeface="Times New Roman" panose="02020603050405020304" pitchFamily="18" charset="0"/>
                          <a:cs typeface="Times New Roman" panose="02020603050405020304" pitchFamily="18" charset="0"/>
                        </a:rPr>
                        <a:t>2 (1-3)</a:t>
                      </a:r>
                    </a:p>
                  </a:txBody>
                  <a:tcPr marL="68580" marR="68580" marT="0" marB="0" anchor="ctr"/>
                </a:tc>
                <a:tc>
                  <a:txBody>
                    <a:bodyPr/>
                    <a:lstStyle/>
                    <a:p>
                      <a:pPr marL="0" marR="0" algn="ctr">
                        <a:lnSpc>
                          <a:spcPct val="115000"/>
                        </a:lnSpc>
                        <a:spcBef>
                          <a:spcPts val="1000"/>
                        </a:spcBef>
                        <a:spcAft>
                          <a:spcPts val="0"/>
                        </a:spcAft>
                      </a:pPr>
                      <a:r>
                        <a:rPr lang="en-US" sz="2400" b="0" dirty="0">
                          <a:effectLst/>
                          <a:latin typeface="Calibri" panose="020F0502020204030204" pitchFamily="34" charset="0"/>
                          <a:ea typeface="Times New Roman" panose="02020603050405020304" pitchFamily="18" charset="0"/>
                          <a:cs typeface="Times New Roman" panose="02020603050405020304" pitchFamily="18" charset="0"/>
                        </a:rPr>
                        <a:t>&lt;0.0001</a:t>
                      </a:r>
                    </a:p>
                  </a:txBody>
                  <a:tcPr marL="68580" marR="68580" marT="0" marB="0" anchor="ctr"/>
                </a:tc>
                <a:extLst>
                  <a:ext uri="{0D108BD9-81ED-4DB2-BD59-A6C34878D82A}">
                    <a16:rowId xmlns:a16="http://schemas.microsoft.com/office/drawing/2014/main" val="2231831667"/>
                  </a:ext>
                </a:extLst>
              </a:tr>
            </a:tbl>
          </a:graphicData>
        </a:graphic>
      </p:graphicFrame>
      <p:sp>
        <p:nvSpPr>
          <p:cNvPr id="6" name="TextBox 5">
            <a:extLst>
              <a:ext uri="{FF2B5EF4-FFF2-40B4-BE49-F238E27FC236}">
                <a16:creationId xmlns:a16="http://schemas.microsoft.com/office/drawing/2014/main" id="{4350185B-192B-DA2F-D2E4-3497420BE645}"/>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a:t>
            </a:r>
          </a:p>
          <a:p>
            <a:r>
              <a:rPr lang="en-US" sz="1200" dirty="0">
                <a:solidFill>
                  <a:schemeClr val="bg1"/>
                </a:solidFill>
              </a:rPr>
              <a:t>Hill, et al. </a:t>
            </a:r>
            <a:r>
              <a:rPr lang="en-US" sz="1200" i="1" dirty="0">
                <a:solidFill>
                  <a:schemeClr val="bg1"/>
                </a:solidFill>
              </a:rPr>
              <a:t>Drug Alcohol Depend. </a:t>
            </a:r>
            <a:r>
              <a:rPr lang="en-US" sz="1200" dirty="0">
                <a:solidFill>
                  <a:schemeClr val="bg1"/>
                </a:solidFill>
              </a:rPr>
              <a:t>2022;237:1059518.</a:t>
            </a:r>
            <a:endParaRPr lang="en-US" sz="1200" i="1" dirty="0">
              <a:solidFill>
                <a:schemeClr val="bg1"/>
              </a:solidFill>
            </a:endParaRPr>
          </a:p>
        </p:txBody>
      </p:sp>
    </p:spTree>
    <p:extLst>
      <p:ext uri="{BB962C8B-B14F-4D97-AF65-F5344CB8AC3E}">
        <p14:creationId xmlns:p14="http://schemas.microsoft.com/office/powerpoint/2010/main" val="387240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9ED8-AA66-D6C8-1E2B-D263A507E2D3}"/>
              </a:ext>
            </a:extLst>
          </p:cNvPr>
          <p:cNvSpPr>
            <a:spLocks noGrp="1"/>
          </p:cNvSpPr>
          <p:nvPr>
            <p:ph type="title"/>
          </p:nvPr>
        </p:nvSpPr>
        <p:spPr/>
        <p:txBody>
          <a:bodyPr>
            <a:normAutofit/>
          </a:bodyPr>
          <a:lstStyle/>
          <a:p>
            <a:r>
              <a:rPr lang="en-US" sz="4000" dirty="0"/>
              <a:t>BUP/NX Availability in Community Pharmacies</a:t>
            </a:r>
          </a:p>
        </p:txBody>
      </p:sp>
      <p:graphicFrame>
        <p:nvGraphicFramePr>
          <p:cNvPr id="5" name="Content Placeholder 3">
            <a:extLst>
              <a:ext uri="{FF2B5EF4-FFF2-40B4-BE49-F238E27FC236}">
                <a16:creationId xmlns:a16="http://schemas.microsoft.com/office/drawing/2014/main" id="{9892201E-F866-4C06-4AFA-075C310D9236}"/>
              </a:ext>
            </a:extLst>
          </p:cNvPr>
          <p:cNvGraphicFramePr>
            <a:graphicFrameLocks noGrp="1"/>
          </p:cNvGraphicFramePr>
          <p:nvPr>
            <p:ph idx="1"/>
            <p:extLst>
              <p:ext uri="{D42A27DB-BD31-4B8C-83A1-F6EECF244321}">
                <p14:modId xmlns:p14="http://schemas.microsoft.com/office/powerpoint/2010/main" val="517067649"/>
              </p:ext>
            </p:extLst>
          </p:nvPr>
        </p:nvGraphicFramePr>
        <p:xfrm>
          <a:off x="1096963" y="1924641"/>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5628EF4-460C-7396-3A01-23AE30D6CEFB}"/>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a:t>
            </a:r>
          </a:p>
          <a:p>
            <a:r>
              <a:rPr lang="en-US" sz="1200" dirty="0">
                <a:solidFill>
                  <a:schemeClr val="bg1"/>
                </a:solidFill>
              </a:rPr>
              <a:t>Hill, et al. </a:t>
            </a:r>
            <a:r>
              <a:rPr lang="en-US" sz="1200" i="1" dirty="0">
                <a:solidFill>
                  <a:schemeClr val="bg1"/>
                </a:solidFill>
              </a:rPr>
              <a:t>Drug Alcohol Depend. </a:t>
            </a:r>
            <a:r>
              <a:rPr lang="en-US" sz="1200" dirty="0">
                <a:solidFill>
                  <a:schemeClr val="bg1"/>
                </a:solidFill>
              </a:rPr>
              <a:t>2022;237:1059518.</a:t>
            </a:r>
            <a:endParaRPr lang="en-US" sz="1200" i="1" dirty="0">
              <a:solidFill>
                <a:schemeClr val="bg1"/>
              </a:solidFill>
            </a:endParaRPr>
          </a:p>
        </p:txBody>
      </p:sp>
    </p:spTree>
    <p:extLst>
      <p:ext uri="{BB962C8B-B14F-4D97-AF65-F5344CB8AC3E}">
        <p14:creationId xmlns:p14="http://schemas.microsoft.com/office/powerpoint/2010/main" val="242340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0F34-AED6-AB4C-F82D-F820D10E3251}"/>
              </a:ext>
            </a:extLst>
          </p:cNvPr>
          <p:cNvSpPr>
            <a:spLocks noGrp="1"/>
          </p:cNvSpPr>
          <p:nvPr>
            <p:ph type="title"/>
          </p:nvPr>
        </p:nvSpPr>
        <p:spPr/>
        <p:txBody>
          <a:bodyPr/>
          <a:lstStyle/>
          <a:p>
            <a:r>
              <a:rPr lang="en-US" dirty="0" err="1"/>
              <a:t>Kazerouni</a:t>
            </a:r>
            <a:r>
              <a:rPr lang="en-US" dirty="0"/>
              <a:t>, et al. (2021)</a:t>
            </a:r>
          </a:p>
        </p:txBody>
      </p:sp>
      <p:graphicFrame>
        <p:nvGraphicFramePr>
          <p:cNvPr id="4" name="Content Placeholder 3">
            <a:extLst>
              <a:ext uri="{FF2B5EF4-FFF2-40B4-BE49-F238E27FC236}">
                <a16:creationId xmlns:a16="http://schemas.microsoft.com/office/drawing/2014/main" id="{A89E78E9-1931-E60E-E47E-7DEC5CE3CD30}"/>
              </a:ext>
            </a:extLst>
          </p:cNvPr>
          <p:cNvGraphicFramePr>
            <a:graphicFrameLocks noGrp="1"/>
          </p:cNvGraphicFramePr>
          <p:nvPr>
            <p:ph idx="1"/>
            <p:extLst>
              <p:ext uri="{D42A27DB-BD31-4B8C-83A1-F6EECF244321}">
                <p14:modId xmlns:p14="http://schemas.microsoft.com/office/powerpoint/2010/main" val="1089901509"/>
              </p:ext>
            </p:extLst>
          </p:nvPr>
        </p:nvGraphicFramePr>
        <p:xfrm>
          <a:off x="1097280" y="2157984"/>
          <a:ext cx="100584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F0C1E69-B601-F1EC-ECE2-134EC2E589CB}"/>
              </a:ext>
            </a:extLst>
          </p:cNvPr>
          <p:cNvSpPr txBox="1"/>
          <p:nvPr/>
        </p:nvSpPr>
        <p:spPr>
          <a:xfrm>
            <a:off x="30097" y="6393865"/>
            <a:ext cx="10996024" cy="461665"/>
          </a:xfrm>
          <a:prstGeom prst="rect">
            <a:avLst/>
          </a:prstGeom>
          <a:noFill/>
        </p:spPr>
        <p:txBody>
          <a:bodyPr wrap="square">
            <a:spAutoFit/>
          </a:bodyPr>
          <a:lstStyle/>
          <a:p>
            <a:r>
              <a:rPr lang="en-US" sz="1200" dirty="0">
                <a:solidFill>
                  <a:schemeClr val="bg1"/>
                </a:solidFill>
              </a:rPr>
              <a:t>BUP/NX: buprenorphine/naloxone</a:t>
            </a:r>
          </a:p>
          <a:p>
            <a:r>
              <a:rPr lang="en-US" sz="1200" dirty="0" err="1">
                <a:solidFill>
                  <a:schemeClr val="bg1"/>
                </a:solidFill>
              </a:rPr>
              <a:t>Kazerouni</a:t>
            </a:r>
            <a:r>
              <a:rPr lang="en-US" sz="1200" dirty="0">
                <a:solidFill>
                  <a:schemeClr val="bg1"/>
                </a:solidFill>
              </a:rPr>
              <a:t>, et al. </a:t>
            </a:r>
            <a:r>
              <a:rPr lang="en-US" sz="1200" i="1" dirty="0">
                <a:solidFill>
                  <a:schemeClr val="bg1"/>
                </a:solidFill>
              </a:rPr>
              <a:t>Drug Alcohol Depend. </a:t>
            </a:r>
            <a:r>
              <a:rPr lang="en-US" sz="1200" dirty="0">
                <a:solidFill>
                  <a:schemeClr val="bg1"/>
                </a:solidFill>
              </a:rPr>
              <a:t>2021;224:108729.</a:t>
            </a:r>
            <a:endParaRPr lang="en-US" sz="1200" i="1" dirty="0">
              <a:solidFill>
                <a:schemeClr val="bg1"/>
              </a:solidFill>
            </a:endParaRPr>
          </a:p>
        </p:txBody>
      </p:sp>
    </p:spTree>
    <p:extLst>
      <p:ext uri="{BB962C8B-B14F-4D97-AF65-F5344CB8AC3E}">
        <p14:creationId xmlns:p14="http://schemas.microsoft.com/office/powerpoint/2010/main" val="301701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C00-B7AB-5513-EC97-8499F43B692B}"/>
              </a:ext>
            </a:extLst>
          </p:cNvPr>
          <p:cNvSpPr>
            <a:spLocks noGrp="1"/>
          </p:cNvSpPr>
          <p:nvPr>
            <p:ph type="title"/>
          </p:nvPr>
        </p:nvSpPr>
        <p:spPr/>
        <p:txBody>
          <a:bodyPr/>
          <a:lstStyle/>
          <a:p>
            <a:r>
              <a:rPr lang="en-US" dirty="0" err="1"/>
              <a:t>Kazerouni</a:t>
            </a:r>
            <a:r>
              <a:rPr lang="en-US" dirty="0"/>
              <a:t>, et al. (2021)</a:t>
            </a:r>
          </a:p>
        </p:txBody>
      </p:sp>
      <p:graphicFrame>
        <p:nvGraphicFramePr>
          <p:cNvPr id="8" name="Content Placeholder 4">
            <a:extLst>
              <a:ext uri="{FF2B5EF4-FFF2-40B4-BE49-F238E27FC236}">
                <a16:creationId xmlns:a16="http://schemas.microsoft.com/office/drawing/2014/main" id="{DB70647F-B0C3-3EDD-484F-7D95EFD2BA61}"/>
              </a:ext>
            </a:extLst>
          </p:cNvPr>
          <p:cNvGraphicFramePr>
            <a:graphicFrameLocks/>
          </p:cNvGraphicFramePr>
          <p:nvPr>
            <p:extLst>
              <p:ext uri="{D42A27DB-BD31-4B8C-83A1-F6EECF244321}">
                <p14:modId xmlns:p14="http://schemas.microsoft.com/office/powerpoint/2010/main" val="3771316045"/>
              </p:ext>
            </p:extLst>
          </p:nvPr>
        </p:nvGraphicFramePr>
        <p:xfrm>
          <a:off x="838200" y="2174718"/>
          <a:ext cx="10515599" cy="3472317"/>
        </p:xfrm>
        <a:graphic>
          <a:graphicData uri="http://schemas.openxmlformats.org/drawingml/2006/table">
            <a:tbl>
              <a:tblPr firstRow="1" firstCol="1" bandRow="1">
                <a:tableStyleId>{5C22544A-7EE6-4342-B048-85BDC9FD1C3A}</a:tableStyleId>
              </a:tblPr>
              <a:tblGrid>
                <a:gridCol w="3401261">
                  <a:extLst>
                    <a:ext uri="{9D8B030D-6E8A-4147-A177-3AD203B41FA5}">
                      <a16:colId xmlns:a16="http://schemas.microsoft.com/office/drawing/2014/main" val="3655149654"/>
                    </a:ext>
                  </a:extLst>
                </a:gridCol>
                <a:gridCol w="1777900">
                  <a:extLst>
                    <a:ext uri="{9D8B030D-6E8A-4147-A177-3AD203B41FA5}">
                      <a16:colId xmlns:a16="http://schemas.microsoft.com/office/drawing/2014/main" val="1781455263"/>
                    </a:ext>
                  </a:extLst>
                </a:gridCol>
                <a:gridCol w="1444202">
                  <a:extLst>
                    <a:ext uri="{9D8B030D-6E8A-4147-A177-3AD203B41FA5}">
                      <a16:colId xmlns:a16="http://schemas.microsoft.com/office/drawing/2014/main" val="3252853565"/>
                    </a:ext>
                  </a:extLst>
                </a:gridCol>
                <a:gridCol w="2112967">
                  <a:extLst>
                    <a:ext uri="{9D8B030D-6E8A-4147-A177-3AD203B41FA5}">
                      <a16:colId xmlns:a16="http://schemas.microsoft.com/office/drawing/2014/main" val="4067535551"/>
                    </a:ext>
                  </a:extLst>
                </a:gridCol>
                <a:gridCol w="1779269">
                  <a:extLst>
                    <a:ext uri="{9D8B030D-6E8A-4147-A177-3AD203B41FA5}">
                      <a16:colId xmlns:a16="http://schemas.microsoft.com/office/drawing/2014/main" val="4042066790"/>
                    </a:ext>
                  </a:extLst>
                </a:gridCol>
              </a:tblGrid>
              <a:tr h="952151">
                <a:tc>
                  <a:txBody>
                    <a:bodyPr/>
                    <a:lstStyle/>
                    <a:p>
                      <a:pPr marL="0" marR="0">
                        <a:lnSpc>
                          <a:spcPct val="115000"/>
                        </a:lnSpc>
                        <a:spcBef>
                          <a:spcPts val="1000"/>
                        </a:spcBef>
                        <a:spcAft>
                          <a:spcPts val="0"/>
                        </a:spcAft>
                      </a:pPr>
                      <a:r>
                        <a:rPr lang="en-US" sz="2400" dirty="0">
                          <a:effectLst/>
                        </a:rPr>
                        <a:t> Primary Outcomes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dirty="0">
                          <a:effectLst/>
                        </a:rPr>
                        <a:t>Overall (n=921)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dirty="0">
                          <a:effectLst/>
                        </a:rPr>
                        <a:t>Chain (n=467)</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dirty="0">
                          <a:effectLst/>
                        </a:rPr>
                        <a:t>Independent (n=454)</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dirty="0">
                          <a:effectLst/>
                        </a:rPr>
                        <a:t>P-value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9175520"/>
                  </a:ext>
                </a:extLst>
              </a:tr>
              <a:tr h="571856">
                <a:tc>
                  <a:txBody>
                    <a:bodyPr/>
                    <a:lstStyle/>
                    <a:p>
                      <a:pPr marL="0" marR="0">
                        <a:lnSpc>
                          <a:spcPct val="115000"/>
                        </a:lnSpc>
                        <a:spcBef>
                          <a:spcPts val="1000"/>
                        </a:spcBef>
                        <a:spcAft>
                          <a:spcPts val="0"/>
                        </a:spcAft>
                      </a:pPr>
                      <a:r>
                        <a:rPr lang="en-US" sz="2400" b="1" dirty="0">
                          <a:effectLst/>
                        </a:rPr>
                        <a:t>Could NOT dispense</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a:effectLst/>
                        </a:rPr>
                        <a:t>19.9%</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a:effectLst/>
                        </a:rPr>
                        <a:t>14.6%</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dirty="0">
                          <a:effectLst/>
                        </a:rPr>
                        <a:t>25.3%</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marL="0" marR="0" algn="ctr">
                        <a:lnSpc>
                          <a:spcPct val="115000"/>
                        </a:lnSpc>
                        <a:spcBef>
                          <a:spcPts val="1000"/>
                        </a:spcBef>
                        <a:spcAft>
                          <a:spcPts val="0"/>
                        </a:spcAft>
                      </a:pPr>
                      <a:r>
                        <a:rPr lang="en-US" sz="2400" dirty="0">
                          <a:effectLst/>
                        </a:rPr>
                        <a:t> </a:t>
                      </a:r>
                    </a:p>
                    <a:p>
                      <a:pPr marL="0" marR="0" algn="ctr">
                        <a:lnSpc>
                          <a:spcPct val="115000"/>
                        </a:lnSpc>
                        <a:spcBef>
                          <a:spcPts val="1000"/>
                        </a:spcBef>
                        <a:spcAft>
                          <a:spcPts val="0"/>
                        </a:spcAft>
                      </a:pPr>
                      <a:r>
                        <a:rPr lang="en-US" sz="2400" dirty="0">
                          <a:effectLst/>
                        </a:rPr>
                        <a:t>&lt;0.0001</a:t>
                      </a:r>
                    </a:p>
                    <a:p>
                      <a:pPr marL="0" marR="0" algn="ctr">
                        <a:lnSpc>
                          <a:spcPct val="115000"/>
                        </a:lnSpc>
                        <a:spcBef>
                          <a:spcPts val="1000"/>
                        </a:spcBef>
                        <a:spcAft>
                          <a:spcPts val="0"/>
                        </a:spcAft>
                      </a:pPr>
                      <a:r>
                        <a:rPr lang="en-US" sz="2400" dirty="0">
                          <a:effectLst/>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9969366"/>
                  </a:ext>
                </a:extLst>
              </a:tr>
              <a:tr h="571856">
                <a:tc>
                  <a:txBody>
                    <a:bodyPr/>
                    <a:lstStyle/>
                    <a:p>
                      <a:pPr marL="0" marR="0">
                        <a:lnSpc>
                          <a:spcPct val="115000"/>
                        </a:lnSpc>
                        <a:spcBef>
                          <a:spcPts val="1000"/>
                        </a:spcBef>
                        <a:spcAft>
                          <a:spcPts val="0"/>
                        </a:spcAft>
                      </a:pPr>
                      <a:r>
                        <a:rPr lang="en-US" sz="2400">
                          <a:effectLst/>
                        </a:rPr>
                        <a:t>Could dispense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dirty="0">
                          <a:effectLst/>
                        </a:rPr>
                        <a:t>73.3%</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a:effectLst/>
                        </a:rPr>
                        <a:t>75.0%</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b="1" dirty="0">
                          <a:effectLst/>
                        </a:rPr>
                        <a:t>71.6%</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3890388467"/>
                  </a:ext>
                </a:extLst>
              </a:tr>
              <a:tr h="1376454">
                <a:tc>
                  <a:txBody>
                    <a:bodyPr/>
                    <a:lstStyle/>
                    <a:p>
                      <a:pPr marL="0" marR="0">
                        <a:lnSpc>
                          <a:spcPct val="115000"/>
                        </a:lnSpc>
                        <a:spcBef>
                          <a:spcPts val="1000"/>
                        </a:spcBef>
                        <a:spcAft>
                          <a:spcPts val="0"/>
                        </a:spcAft>
                      </a:pPr>
                      <a:r>
                        <a:rPr lang="en-US" sz="2400">
                          <a:effectLst/>
                        </a:rPr>
                        <a:t>Could NOT disclose information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a:effectLst/>
                        </a:rPr>
                        <a:t>6.8%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a:effectLst/>
                        </a:rPr>
                        <a:t>10.5%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1000"/>
                        </a:spcBef>
                        <a:spcAft>
                          <a:spcPts val="0"/>
                        </a:spcAft>
                      </a:pPr>
                      <a:r>
                        <a:rPr lang="en-US" sz="2400" dirty="0">
                          <a:effectLst/>
                        </a:rPr>
                        <a:t>3.1%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171391913"/>
                  </a:ext>
                </a:extLst>
              </a:tr>
            </a:tbl>
          </a:graphicData>
        </a:graphic>
      </p:graphicFrame>
      <p:sp>
        <p:nvSpPr>
          <p:cNvPr id="5" name="TextBox 4">
            <a:extLst>
              <a:ext uri="{FF2B5EF4-FFF2-40B4-BE49-F238E27FC236}">
                <a16:creationId xmlns:a16="http://schemas.microsoft.com/office/drawing/2014/main" id="{3C82955F-4955-6352-DAFB-AF42AC6DD9C0}"/>
              </a:ext>
            </a:extLst>
          </p:cNvPr>
          <p:cNvSpPr txBox="1"/>
          <p:nvPr/>
        </p:nvSpPr>
        <p:spPr>
          <a:xfrm>
            <a:off x="30097" y="6393865"/>
            <a:ext cx="10996024" cy="461665"/>
          </a:xfrm>
          <a:prstGeom prst="rect">
            <a:avLst/>
          </a:prstGeom>
          <a:noFill/>
        </p:spPr>
        <p:txBody>
          <a:bodyPr wrap="square">
            <a:spAutoFit/>
          </a:bodyPr>
          <a:lstStyle/>
          <a:p>
            <a:endParaRPr lang="en-US" sz="1200" dirty="0">
              <a:solidFill>
                <a:schemeClr val="bg1"/>
              </a:solidFill>
            </a:endParaRPr>
          </a:p>
          <a:p>
            <a:r>
              <a:rPr lang="en-US" sz="1200" dirty="0" err="1">
                <a:solidFill>
                  <a:schemeClr val="bg1"/>
                </a:solidFill>
              </a:rPr>
              <a:t>Kazerouni</a:t>
            </a:r>
            <a:r>
              <a:rPr lang="en-US" sz="1200" dirty="0">
                <a:solidFill>
                  <a:schemeClr val="bg1"/>
                </a:solidFill>
              </a:rPr>
              <a:t>, et al. </a:t>
            </a:r>
            <a:r>
              <a:rPr lang="en-US" sz="1200" i="1" dirty="0">
                <a:solidFill>
                  <a:schemeClr val="bg1"/>
                </a:solidFill>
              </a:rPr>
              <a:t>Drug Alcohol Depend. </a:t>
            </a:r>
            <a:r>
              <a:rPr lang="en-US" sz="1200" dirty="0">
                <a:solidFill>
                  <a:schemeClr val="bg1"/>
                </a:solidFill>
              </a:rPr>
              <a:t>2021;224:108729.</a:t>
            </a:r>
            <a:endParaRPr lang="en-US" sz="1200" i="1" dirty="0">
              <a:solidFill>
                <a:schemeClr val="bg1"/>
              </a:solidFill>
            </a:endParaRPr>
          </a:p>
        </p:txBody>
      </p:sp>
    </p:spTree>
    <p:extLst>
      <p:ext uri="{BB962C8B-B14F-4D97-AF65-F5344CB8AC3E}">
        <p14:creationId xmlns:p14="http://schemas.microsoft.com/office/powerpoint/2010/main" val="56261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7EF86B-9B4A-0A41-D880-B061248D8197}"/>
              </a:ext>
            </a:extLst>
          </p:cNvPr>
          <p:cNvSpPr/>
          <p:nvPr/>
        </p:nvSpPr>
        <p:spPr>
          <a:xfrm>
            <a:off x="955343" y="1473958"/>
            <a:ext cx="10508776" cy="4094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CC5E5D3-32E2-993E-CC45-DD39B861C3E0}"/>
              </a:ext>
            </a:extLst>
          </p:cNvPr>
          <p:cNvGrpSpPr/>
          <p:nvPr/>
        </p:nvGrpSpPr>
        <p:grpSpPr>
          <a:xfrm>
            <a:off x="2534371" y="1233805"/>
            <a:ext cx="7123258" cy="4753619"/>
            <a:chOff x="2894985" y="1122281"/>
            <a:chExt cx="7397319" cy="5065568"/>
          </a:xfrm>
        </p:grpSpPr>
        <p:pic>
          <p:nvPicPr>
            <p:cNvPr id="1026" name="Picture 2" descr="Lucas G. Hill, PharmD, BCACP">
              <a:extLst>
                <a:ext uri="{FF2B5EF4-FFF2-40B4-BE49-F238E27FC236}">
                  <a16:creationId xmlns:a16="http://schemas.microsoft.com/office/drawing/2014/main" id="{FAB551BB-AEDA-8AAE-A2D6-71B4A1AEF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708" y="1122281"/>
              <a:ext cx="2309871" cy="2413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DAD7BC-BCDD-C007-A312-6E075FABE4A4}"/>
                </a:ext>
              </a:extLst>
            </p:cNvPr>
            <p:cNvPicPr>
              <a:picLocks noChangeAspect="1"/>
            </p:cNvPicPr>
            <p:nvPr/>
          </p:nvPicPr>
          <p:blipFill rotWithShape="1">
            <a:blip r:embed="rId4"/>
            <a:srcRect l="9296" t="7122" r="9314" b="24980"/>
            <a:stretch/>
          </p:blipFill>
          <p:spPr>
            <a:xfrm>
              <a:off x="2894985" y="1127142"/>
              <a:ext cx="2309871" cy="2408658"/>
            </a:xfrm>
            <a:prstGeom prst="rect">
              <a:avLst/>
            </a:prstGeom>
          </p:spPr>
        </p:pic>
        <p:pic>
          <p:nvPicPr>
            <p:cNvPr id="8" name="Picture 7">
              <a:extLst>
                <a:ext uri="{FF2B5EF4-FFF2-40B4-BE49-F238E27FC236}">
                  <a16:creationId xmlns:a16="http://schemas.microsoft.com/office/drawing/2014/main" id="{9D07BC84-1B15-68A2-79E9-3A5A82C9DF70}"/>
                </a:ext>
              </a:extLst>
            </p:cNvPr>
            <p:cNvPicPr>
              <a:picLocks noChangeAspect="1"/>
            </p:cNvPicPr>
            <p:nvPr/>
          </p:nvPicPr>
          <p:blipFill rotWithShape="1">
            <a:blip r:embed="rId5"/>
            <a:srcRect l="12605" t="9570" r="42672" b="44448"/>
            <a:stretch/>
          </p:blipFill>
          <p:spPr>
            <a:xfrm>
              <a:off x="5472612" y="3779191"/>
              <a:ext cx="2275968" cy="2408658"/>
            </a:xfrm>
            <a:prstGeom prst="rect">
              <a:avLst/>
            </a:prstGeom>
          </p:spPr>
        </p:pic>
        <p:pic>
          <p:nvPicPr>
            <p:cNvPr id="9" name="Picture 8">
              <a:extLst>
                <a:ext uri="{FF2B5EF4-FFF2-40B4-BE49-F238E27FC236}">
                  <a16:creationId xmlns:a16="http://schemas.microsoft.com/office/drawing/2014/main" id="{F65B45C3-556D-1FAD-3569-F50EB59CA9E7}"/>
                </a:ext>
              </a:extLst>
            </p:cNvPr>
            <p:cNvPicPr>
              <a:picLocks noChangeAspect="1"/>
            </p:cNvPicPr>
            <p:nvPr/>
          </p:nvPicPr>
          <p:blipFill rotWithShape="1">
            <a:blip r:embed="rId6"/>
            <a:srcRect b="12351"/>
            <a:stretch/>
          </p:blipFill>
          <p:spPr>
            <a:xfrm>
              <a:off x="7982431" y="3772061"/>
              <a:ext cx="2309873" cy="2413520"/>
            </a:xfrm>
            <a:prstGeom prst="rect">
              <a:avLst/>
            </a:prstGeom>
          </p:spPr>
        </p:pic>
      </p:grpSp>
      <p:sp>
        <p:nvSpPr>
          <p:cNvPr id="12" name="Content Placeholder 4">
            <a:extLst>
              <a:ext uri="{FF2B5EF4-FFF2-40B4-BE49-F238E27FC236}">
                <a16:creationId xmlns:a16="http://schemas.microsoft.com/office/drawing/2014/main" id="{4F50C7B4-FEE1-5EB0-0BE8-59EC3D040EB0}"/>
              </a:ext>
            </a:extLst>
          </p:cNvPr>
          <p:cNvSpPr>
            <a:spLocks noGrp="1"/>
          </p:cNvSpPr>
          <p:nvPr>
            <p:ph idx="1"/>
          </p:nvPr>
        </p:nvSpPr>
        <p:spPr>
          <a:xfrm>
            <a:off x="1180531" y="357690"/>
            <a:ext cx="10058400" cy="4023360"/>
          </a:xfrm>
        </p:spPr>
        <p:txBody>
          <a:bodyPr>
            <a:normAutofit/>
          </a:bodyPr>
          <a:lstStyle/>
          <a:p>
            <a:pPr marL="0" indent="0" algn="ctr">
              <a:buNone/>
            </a:pPr>
            <a:r>
              <a:rPr lang="en-US" sz="4000" b="1" i="1" dirty="0" err="1">
                <a:solidFill>
                  <a:schemeClr val="accent1"/>
                </a:solidFill>
              </a:rPr>
              <a:t>PhARM</a:t>
            </a:r>
            <a:r>
              <a:rPr lang="en-US" sz="4000" b="1" i="1" dirty="0">
                <a:solidFill>
                  <a:schemeClr val="accent1"/>
                </a:solidFill>
              </a:rPr>
              <a:t> Team Members</a:t>
            </a:r>
          </a:p>
        </p:txBody>
      </p:sp>
      <p:pic>
        <p:nvPicPr>
          <p:cNvPr id="7" name="Picture 6" descr="A person smiling at camera&#10;&#10;Description automatically generated">
            <a:extLst>
              <a:ext uri="{FF2B5EF4-FFF2-40B4-BE49-F238E27FC236}">
                <a16:creationId xmlns:a16="http://schemas.microsoft.com/office/drawing/2014/main" id="{DA60CC45-9CEA-0177-FBE6-7108C893A711}"/>
              </a:ext>
            </a:extLst>
          </p:cNvPr>
          <p:cNvPicPr>
            <a:picLocks noChangeAspect="1"/>
          </p:cNvPicPr>
          <p:nvPr/>
        </p:nvPicPr>
        <p:blipFill rotWithShape="1">
          <a:blip r:embed="rId7"/>
          <a:srcRect t="1353"/>
          <a:stretch/>
        </p:blipFill>
        <p:spPr>
          <a:xfrm>
            <a:off x="7433333" y="1233805"/>
            <a:ext cx="2198450" cy="2264889"/>
          </a:xfrm>
          <a:prstGeom prst="rect">
            <a:avLst/>
          </a:prstGeom>
        </p:spPr>
      </p:pic>
      <p:pic>
        <p:nvPicPr>
          <p:cNvPr id="10" name="Picture 9">
            <a:extLst>
              <a:ext uri="{FF2B5EF4-FFF2-40B4-BE49-F238E27FC236}">
                <a16:creationId xmlns:a16="http://schemas.microsoft.com/office/drawing/2014/main" id="{EBF9D447-E8F0-8542-803C-FBBF991A8833}"/>
              </a:ext>
            </a:extLst>
          </p:cNvPr>
          <p:cNvPicPr>
            <a:picLocks noChangeAspect="1"/>
          </p:cNvPicPr>
          <p:nvPr/>
        </p:nvPicPr>
        <p:blipFill rotWithShape="1">
          <a:blip r:embed="rId8"/>
          <a:srcRect r="4295"/>
          <a:stretch/>
        </p:blipFill>
        <p:spPr>
          <a:xfrm>
            <a:off x="2534371" y="3734285"/>
            <a:ext cx="2224295" cy="2264889"/>
          </a:xfrm>
          <a:prstGeom prst="rect">
            <a:avLst/>
          </a:prstGeom>
        </p:spPr>
      </p:pic>
    </p:spTree>
    <p:extLst>
      <p:ext uri="{BB962C8B-B14F-4D97-AF65-F5344CB8AC3E}">
        <p14:creationId xmlns:p14="http://schemas.microsoft.com/office/powerpoint/2010/main" val="1550436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758F4-89B9-D739-C25B-A1CA605E8575}"/>
              </a:ext>
            </a:extLst>
          </p:cNvPr>
          <p:cNvSpPr>
            <a:spLocks noGrp="1"/>
          </p:cNvSpPr>
          <p:nvPr>
            <p:ph type="title"/>
          </p:nvPr>
        </p:nvSpPr>
        <p:spPr/>
        <p:txBody>
          <a:bodyPr>
            <a:noAutofit/>
          </a:bodyPr>
          <a:lstStyle/>
          <a:p>
            <a:r>
              <a:rPr lang="en-US" sz="6000" i="1" dirty="0"/>
              <a:t>How does lack of BUP availability affect patients? </a:t>
            </a:r>
          </a:p>
        </p:txBody>
      </p:sp>
      <p:sp>
        <p:nvSpPr>
          <p:cNvPr id="5" name="Text Placeholder 4">
            <a:extLst>
              <a:ext uri="{FF2B5EF4-FFF2-40B4-BE49-F238E27FC236}">
                <a16:creationId xmlns:a16="http://schemas.microsoft.com/office/drawing/2014/main" id="{2E12ABFD-6095-C3EA-F9D9-822ACAEBBF92}"/>
              </a:ext>
            </a:extLst>
          </p:cNvPr>
          <p:cNvSpPr>
            <a:spLocks noGrp="1"/>
          </p:cNvSpPr>
          <p:nvPr>
            <p:ph type="body" idx="1"/>
          </p:nvPr>
        </p:nvSpPr>
        <p:spPr/>
        <p:txBody>
          <a:bodyPr/>
          <a:lstStyle/>
          <a:p>
            <a:endParaRPr lang="en-US"/>
          </a:p>
        </p:txBody>
      </p:sp>
      <p:sp>
        <p:nvSpPr>
          <p:cNvPr id="2" name="TextBox 1">
            <a:extLst>
              <a:ext uri="{FF2B5EF4-FFF2-40B4-BE49-F238E27FC236}">
                <a16:creationId xmlns:a16="http://schemas.microsoft.com/office/drawing/2014/main" id="{470A67AB-305A-8EA9-DE68-7995825683A6}"/>
              </a:ext>
            </a:extLst>
          </p:cNvPr>
          <p:cNvSpPr txBox="1"/>
          <p:nvPr/>
        </p:nvSpPr>
        <p:spPr>
          <a:xfrm>
            <a:off x="30097" y="6393865"/>
            <a:ext cx="10996024" cy="276999"/>
          </a:xfrm>
          <a:prstGeom prst="rect">
            <a:avLst/>
          </a:prstGeom>
          <a:noFill/>
        </p:spPr>
        <p:txBody>
          <a:bodyPr wrap="square">
            <a:spAutoFit/>
          </a:bodyPr>
          <a:lstStyle/>
          <a:p>
            <a:r>
              <a:rPr lang="en-US" sz="1200" dirty="0">
                <a:solidFill>
                  <a:schemeClr val="bg1"/>
                </a:solidFill>
              </a:rPr>
              <a:t>BUP: buprenorphine</a:t>
            </a:r>
            <a:endParaRPr lang="en-US" sz="1200" i="1" dirty="0">
              <a:solidFill>
                <a:schemeClr val="bg1"/>
              </a:solidFill>
            </a:endParaRPr>
          </a:p>
        </p:txBody>
      </p:sp>
    </p:spTree>
    <p:extLst>
      <p:ext uri="{BB962C8B-B14F-4D97-AF65-F5344CB8AC3E}">
        <p14:creationId xmlns:p14="http://schemas.microsoft.com/office/powerpoint/2010/main" val="357754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758F4-89B9-D739-C25B-A1CA605E8575}"/>
              </a:ext>
            </a:extLst>
          </p:cNvPr>
          <p:cNvSpPr>
            <a:spLocks noGrp="1"/>
          </p:cNvSpPr>
          <p:nvPr>
            <p:ph type="title"/>
          </p:nvPr>
        </p:nvSpPr>
        <p:spPr/>
        <p:txBody>
          <a:bodyPr>
            <a:noAutofit/>
          </a:bodyPr>
          <a:lstStyle/>
          <a:p>
            <a:r>
              <a:rPr lang="en-US" sz="6000" i="1" dirty="0"/>
              <a:t>What are patient-specific factors that might influence someone’s accessibility to BUP?</a:t>
            </a:r>
          </a:p>
        </p:txBody>
      </p:sp>
      <p:sp>
        <p:nvSpPr>
          <p:cNvPr id="5" name="Text Placeholder 4">
            <a:extLst>
              <a:ext uri="{FF2B5EF4-FFF2-40B4-BE49-F238E27FC236}">
                <a16:creationId xmlns:a16="http://schemas.microsoft.com/office/drawing/2014/main" id="{2E12ABFD-6095-C3EA-F9D9-822ACAEBBF92}"/>
              </a:ext>
            </a:extLst>
          </p:cNvPr>
          <p:cNvSpPr>
            <a:spLocks noGrp="1"/>
          </p:cNvSpPr>
          <p:nvPr>
            <p:ph type="body" idx="1"/>
          </p:nvPr>
        </p:nvSpPr>
        <p:spPr/>
        <p:txBody>
          <a:bodyPr/>
          <a:lstStyle/>
          <a:p>
            <a:endParaRPr lang="en-US" dirty="0"/>
          </a:p>
        </p:txBody>
      </p:sp>
      <p:sp>
        <p:nvSpPr>
          <p:cNvPr id="2" name="TextBox 1">
            <a:extLst>
              <a:ext uri="{FF2B5EF4-FFF2-40B4-BE49-F238E27FC236}">
                <a16:creationId xmlns:a16="http://schemas.microsoft.com/office/drawing/2014/main" id="{470A67AB-305A-8EA9-DE68-7995825683A6}"/>
              </a:ext>
            </a:extLst>
          </p:cNvPr>
          <p:cNvSpPr txBox="1"/>
          <p:nvPr/>
        </p:nvSpPr>
        <p:spPr>
          <a:xfrm>
            <a:off x="30097" y="6393865"/>
            <a:ext cx="10996024" cy="276999"/>
          </a:xfrm>
          <a:prstGeom prst="rect">
            <a:avLst/>
          </a:prstGeom>
          <a:noFill/>
        </p:spPr>
        <p:txBody>
          <a:bodyPr wrap="square">
            <a:spAutoFit/>
          </a:bodyPr>
          <a:lstStyle/>
          <a:p>
            <a:r>
              <a:rPr lang="en-US" sz="1200" dirty="0">
                <a:solidFill>
                  <a:schemeClr val="bg1"/>
                </a:solidFill>
              </a:rPr>
              <a:t>BUP: buprenorphine</a:t>
            </a:r>
            <a:endParaRPr lang="en-US" sz="1200" i="1" dirty="0">
              <a:solidFill>
                <a:schemeClr val="bg1"/>
              </a:solidFill>
            </a:endParaRPr>
          </a:p>
        </p:txBody>
      </p:sp>
    </p:spTree>
    <p:extLst>
      <p:ext uri="{BB962C8B-B14F-4D97-AF65-F5344CB8AC3E}">
        <p14:creationId xmlns:p14="http://schemas.microsoft.com/office/powerpoint/2010/main" val="2442435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C4F7B-98D2-7BA5-1219-CFAB74FD7AA0}"/>
              </a:ext>
            </a:extLst>
          </p:cNvPr>
          <p:cNvSpPr>
            <a:spLocks noGrp="1"/>
          </p:cNvSpPr>
          <p:nvPr>
            <p:ph type="title"/>
          </p:nvPr>
        </p:nvSpPr>
        <p:spPr/>
        <p:txBody>
          <a:bodyPr/>
          <a:lstStyle/>
          <a:p>
            <a:r>
              <a:rPr lang="en-US" dirty="0"/>
              <a:t>Barriers and Solutions</a:t>
            </a:r>
          </a:p>
        </p:txBody>
      </p:sp>
      <p:sp>
        <p:nvSpPr>
          <p:cNvPr id="5" name="Text Placeholder 4">
            <a:extLst>
              <a:ext uri="{FF2B5EF4-FFF2-40B4-BE49-F238E27FC236}">
                <a16:creationId xmlns:a16="http://schemas.microsoft.com/office/drawing/2014/main" id="{E0503BF6-2234-5722-FC98-118334E6BD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125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6055-1430-A058-8E2B-16AEF407C256}"/>
              </a:ext>
            </a:extLst>
          </p:cNvPr>
          <p:cNvSpPr>
            <a:spLocks noGrp="1"/>
          </p:cNvSpPr>
          <p:nvPr>
            <p:ph type="title"/>
          </p:nvPr>
        </p:nvSpPr>
        <p:spPr/>
        <p:txBody>
          <a:bodyPr/>
          <a:lstStyle/>
          <a:p>
            <a:r>
              <a:rPr lang="en-US" dirty="0"/>
              <a:t>Barriers to Dispensing BUP</a:t>
            </a:r>
          </a:p>
        </p:txBody>
      </p:sp>
      <p:graphicFrame>
        <p:nvGraphicFramePr>
          <p:cNvPr id="4" name="Content Placeholder 5">
            <a:extLst>
              <a:ext uri="{FF2B5EF4-FFF2-40B4-BE49-F238E27FC236}">
                <a16:creationId xmlns:a16="http://schemas.microsoft.com/office/drawing/2014/main" id="{B65734A4-0B8A-732D-E71B-52201492CA07}"/>
              </a:ext>
            </a:extLst>
          </p:cNvPr>
          <p:cNvGraphicFramePr>
            <a:graphicFrameLocks/>
          </p:cNvGraphicFramePr>
          <p:nvPr>
            <p:extLst>
              <p:ext uri="{D42A27DB-BD31-4B8C-83A1-F6EECF244321}">
                <p14:modId xmlns:p14="http://schemas.microsoft.com/office/powerpoint/2010/main" val="375546969"/>
              </p:ext>
            </p:extLst>
          </p:nvPr>
        </p:nvGraphicFramePr>
        <p:xfrm>
          <a:off x="838200" y="2299050"/>
          <a:ext cx="10515600" cy="346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786F64E-0E52-428B-A79C-A379BBEE8C9B}"/>
              </a:ext>
            </a:extLst>
          </p:cNvPr>
          <p:cNvSpPr txBox="1"/>
          <p:nvPr/>
        </p:nvSpPr>
        <p:spPr>
          <a:xfrm>
            <a:off x="30096" y="6393865"/>
            <a:ext cx="12161903" cy="461665"/>
          </a:xfrm>
          <a:prstGeom prst="rect">
            <a:avLst/>
          </a:prstGeom>
          <a:noFill/>
        </p:spPr>
        <p:txBody>
          <a:bodyPr wrap="square">
            <a:spAutoFit/>
          </a:bodyPr>
          <a:lstStyle/>
          <a:p>
            <a:r>
              <a:rPr lang="en-US" sz="1200" dirty="0">
                <a:solidFill>
                  <a:schemeClr val="bg1"/>
                </a:solidFill>
              </a:rPr>
              <a:t>BUP: buprenorphine. 1. Cooper, et al. </a:t>
            </a:r>
            <a:r>
              <a:rPr lang="en-US" sz="1200" i="1" dirty="0">
                <a:solidFill>
                  <a:schemeClr val="bg1"/>
                </a:solidFill>
              </a:rPr>
              <a:t>Int J Drug Policy. </a:t>
            </a:r>
            <a:r>
              <a:rPr lang="en-US" sz="1200" dirty="0">
                <a:solidFill>
                  <a:schemeClr val="bg1"/>
                </a:solidFill>
              </a:rPr>
              <a:t>2020;85:102701. 2. Hill, et al.</a:t>
            </a:r>
            <a:r>
              <a:rPr lang="en-US" sz="1200" i="1" dirty="0">
                <a:solidFill>
                  <a:schemeClr val="bg1"/>
                </a:solidFill>
              </a:rPr>
              <a:t> J Am Pharm Assoc. </a:t>
            </a:r>
            <a:r>
              <a:rPr lang="en-US" sz="1200" dirty="0">
                <a:solidFill>
                  <a:schemeClr val="bg1"/>
                </a:solidFill>
              </a:rPr>
              <a:t>2023;63(1):252-60. </a:t>
            </a:r>
          </a:p>
          <a:p>
            <a:r>
              <a:rPr lang="en-US" sz="1200" dirty="0">
                <a:solidFill>
                  <a:schemeClr val="bg1"/>
                </a:solidFill>
              </a:rPr>
              <a:t>3. </a:t>
            </a:r>
            <a:r>
              <a:rPr lang="en-US" sz="1200" dirty="0" err="1">
                <a:solidFill>
                  <a:schemeClr val="bg1"/>
                </a:solidFill>
              </a:rPr>
              <a:t>Ostrach</a:t>
            </a:r>
            <a:r>
              <a:rPr lang="en-US" sz="1200" dirty="0">
                <a:solidFill>
                  <a:schemeClr val="bg1"/>
                </a:solidFill>
              </a:rPr>
              <a:t>, et al. </a:t>
            </a:r>
            <a:r>
              <a:rPr lang="en-US" sz="1200" i="1" dirty="0">
                <a:solidFill>
                  <a:schemeClr val="bg1"/>
                </a:solidFill>
              </a:rPr>
              <a:t>J Am Pharm Assoc.</a:t>
            </a:r>
            <a:r>
              <a:rPr lang="en-US" sz="1200" dirty="0">
                <a:solidFill>
                  <a:schemeClr val="bg1"/>
                </a:solidFill>
              </a:rPr>
              <a:t> 2023:63:1044-48. 4. Winstanley, et al. </a:t>
            </a:r>
            <a:r>
              <a:rPr lang="en-US" sz="1200" i="1" dirty="0">
                <a:solidFill>
                  <a:schemeClr val="bg1"/>
                </a:solidFill>
              </a:rPr>
              <a:t>Drug Alcohol Depend. </a:t>
            </a:r>
            <a:r>
              <a:rPr lang="en-US" sz="1200" dirty="0">
                <a:solidFill>
                  <a:schemeClr val="bg1"/>
                </a:solidFill>
              </a:rPr>
              <a:t>2022;5:100091.</a:t>
            </a:r>
            <a:endParaRPr lang="en-US" sz="1200" i="1" dirty="0">
              <a:solidFill>
                <a:schemeClr val="bg1"/>
              </a:solidFill>
            </a:endParaRPr>
          </a:p>
        </p:txBody>
      </p:sp>
    </p:spTree>
    <p:extLst>
      <p:ext uri="{BB962C8B-B14F-4D97-AF65-F5344CB8AC3E}">
        <p14:creationId xmlns:p14="http://schemas.microsoft.com/office/powerpoint/2010/main" val="84830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EB017-148E-B210-F97A-B1B8D4B0C022}"/>
              </a:ext>
            </a:extLst>
          </p:cNvPr>
          <p:cNvSpPr>
            <a:spLocks noGrp="1"/>
          </p:cNvSpPr>
          <p:nvPr>
            <p:ph type="title"/>
          </p:nvPr>
        </p:nvSpPr>
        <p:spPr/>
        <p:txBody>
          <a:bodyPr/>
          <a:lstStyle/>
          <a:p>
            <a:r>
              <a:rPr lang="en-US" dirty="0"/>
              <a:t>Barriers to Dispensing BUP</a:t>
            </a:r>
          </a:p>
        </p:txBody>
      </p:sp>
      <p:sp>
        <p:nvSpPr>
          <p:cNvPr id="3" name="Content Placeholder 2">
            <a:extLst>
              <a:ext uri="{FF2B5EF4-FFF2-40B4-BE49-F238E27FC236}">
                <a16:creationId xmlns:a16="http://schemas.microsoft.com/office/drawing/2014/main" id="{051C28F8-0F61-6A1E-F6EE-D2A5C7F1A62D}"/>
              </a:ext>
            </a:extLst>
          </p:cNvPr>
          <p:cNvSpPr>
            <a:spLocks noGrp="1"/>
          </p:cNvSpPr>
          <p:nvPr>
            <p:ph idx="1"/>
          </p:nvPr>
        </p:nvSpPr>
        <p:spPr/>
        <p:txBody>
          <a:bodyPr>
            <a:normAutofit/>
          </a:bodyPr>
          <a:lstStyle/>
          <a:p>
            <a:r>
              <a:rPr lang="en-US" sz="2400" i="1" dirty="0"/>
              <a:t>Common policies include:</a:t>
            </a:r>
          </a:p>
        </p:txBody>
      </p:sp>
      <p:graphicFrame>
        <p:nvGraphicFramePr>
          <p:cNvPr id="4" name="Content Placeholder 3">
            <a:extLst>
              <a:ext uri="{FF2B5EF4-FFF2-40B4-BE49-F238E27FC236}">
                <a16:creationId xmlns:a16="http://schemas.microsoft.com/office/drawing/2014/main" id="{56419E85-A318-22CE-A6FC-D27BB136B0A6}"/>
              </a:ext>
            </a:extLst>
          </p:cNvPr>
          <p:cNvGraphicFramePr>
            <a:graphicFrameLocks/>
          </p:cNvGraphicFramePr>
          <p:nvPr>
            <p:extLst>
              <p:ext uri="{D42A27DB-BD31-4B8C-83A1-F6EECF244321}">
                <p14:modId xmlns:p14="http://schemas.microsoft.com/office/powerpoint/2010/main" val="3590588004"/>
              </p:ext>
            </p:extLst>
          </p:nvPr>
        </p:nvGraphicFramePr>
        <p:xfrm>
          <a:off x="1253143" y="2434058"/>
          <a:ext cx="9746673" cy="3379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3D29EFC-31C0-65FD-314E-B1DB54359562}"/>
              </a:ext>
            </a:extLst>
          </p:cNvPr>
          <p:cNvSpPr txBox="1"/>
          <p:nvPr/>
        </p:nvSpPr>
        <p:spPr>
          <a:xfrm>
            <a:off x="30096" y="6393865"/>
            <a:ext cx="12161903" cy="461665"/>
          </a:xfrm>
          <a:prstGeom prst="rect">
            <a:avLst/>
          </a:prstGeom>
          <a:noFill/>
        </p:spPr>
        <p:txBody>
          <a:bodyPr wrap="square">
            <a:spAutoFit/>
          </a:bodyPr>
          <a:lstStyle/>
          <a:p>
            <a:r>
              <a:rPr lang="en-US" sz="1200" dirty="0">
                <a:solidFill>
                  <a:schemeClr val="bg1"/>
                </a:solidFill>
              </a:rPr>
              <a:t>BUP: buprenorphine </a:t>
            </a:r>
          </a:p>
          <a:p>
            <a:r>
              <a:rPr lang="en-US" sz="1200" dirty="0">
                <a:solidFill>
                  <a:schemeClr val="bg1"/>
                </a:solidFill>
              </a:rPr>
              <a:t>1. Hill, et al.</a:t>
            </a:r>
            <a:r>
              <a:rPr lang="en-US" sz="1200" i="1" dirty="0">
                <a:solidFill>
                  <a:schemeClr val="bg1"/>
                </a:solidFill>
              </a:rPr>
              <a:t> J Am Pharm Assoc. </a:t>
            </a:r>
            <a:r>
              <a:rPr lang="en-US" sz="1200" dirty="0">
                <a:solidFill>
                  <a:schemeClr val="bg1"/>
                </a:solidFill>
              </a:rPr>
              <a:t>2023;63(1):252-60. 2. Winstanley, et al. </a:t>
            </a:r>
            <a:r>
              <a:rPr lang="en-US" sz="1200" i="1" dirty="0">
                <a:solidFill>
                  <a:schemeClr val="bg1"/>
                </a:solidFill>
              </a:rPr>
              <a:t>Drug Alcohol Depend. </a:t>
            </a:r>
            <a:r>
              <a:rPr lang="en-US" sz="1200" dirty="0">
                <a:solidFill>
                  <a:schemeClr val="bg1"/>
                </a:solidFill>
              </a:rPr>
              <a:t>2022;5:100091.</a:t>
            </a:r>
            <a:endParaRPr lang="en-US" sz="1200" i="1" dirty="0">
              <a:solidFill>
                <a:schemeClr val="bg1"/>
              </a:solidFill>
            </a:endParaRPr>
          </a:p>
        </p:txBody>
      </p:sp>
    </p:spTree>
    <p:extLst>
      <p:ext uri="{BB962C8B-B14F-4D97-AF65-F5344CB8AC3E}">
        <p14:creationId xmlns:p14="http://schemas.microsoft.com/office/powerpoint/2010/main" val="407926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3F08-4E6A-539F-279E-47102872C699}"/>
              </a:ext>
            </a:extLst>
          </p:cNvPr>
          <p:cNvSpPr>
            <a:spLocks noGrp="1"/>
          </p:cNvSpPr>
          <p:nvPr>
            <p:ph type="title"/>
          </p:nvPr>
        </p:nvSpPr>
        <p:spPr/>
        <p:txBody>
          <a:bodyPr/>
          <a:lstStyle/>
          <a:p>
            <a:r>
              <a:rPr lang="en-US" dirty="0"/>
              <a:t>Facilitators of Dispensing BUP</a:t>
            </a:r>
          </a:p>
        </p:txBody>
      </p:sp>
      <p:grpSp>
        <p:nvGrpSpPr>
          <p:cNvPr id="6" name="Group 5">
            <a:extLst>
              <a:ext uri="{FF2B5EF4-FFF2-40B4-BE49-F238E27FC236}">
                <a16:creationId xmlns:a16="http://schemas.microsoft.com/office/drawing/2014/main" id="{565CAF48-9351-F335-7529-B23B486FB283}"/>
              </a:ext>
            </a:extLst>
          </p:cNvPr>
          <p:cNvGrpSpPr/>
          <p:nvPr/>
        </p:nvGrpSpPr>
        <p:grpSpPr>
          <a:xfrm>
            <a:off x="1928090" y="2106441"/>
            <a:ext cx="8381539" cy="3959078"/>
            <a:chOff x="2377451" y="2106441"/>
            <a:chExt cx="8381539" cy="3959078"/>
          </a:xfrm>
        </p:grpSpPr>
        <p:sp>
          <p:nvSpPr>
            <p:cNvPr id="3" name="Up Arrow 2">
              <a:extLst>
                <a:ext uri="{FF2B5EF4-FFF2-40B4-BE49-F238E27FC236}">
                  <a16:creationId xmlns:a16="http://schemas.microsoft.com/office/drawing/2014/main" id="{AEDA361A-45A2-DE1E-28B0-A4C46649FF91}"/>
                </a:ext>
              </a:extLst>
            </p:cNvPr>
            <p:cNvSpPr/>
            <p:nvPr/>
          </p:nvSpPr>
          <p:spPr>
            <a:xfrm>
              <a:off x="2377451" y="2106441"/>
              <a:ext cx="2128787" cy="2557000"/>
            </a:xfrm>
            <a:prstGeom prst="upArrow">
              <a:avLst>
                <a:gd name="adj1" fmla="val 50000"/>
                <a:gd name="adj2" fmla="val 40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4" name="TextBox 3">
              <a:extLst>
                <a:ext uri="{FF2B5EF4-FFF2-40B4-BE49-F238E27FC236}">
                  <a16:creationId xmlns:a16="http://schemas.microsoft.com/office/drawing/2014/main" id="{28EF38C5-BF64-0FD2-5725-890CA8A5CD6B}"/>
                </a:ext>
              </a:extLst>
            </p:cNvPr>
            <p:cNvSpPr txBox="1"/>
            <p:nvPr/>
          </p:nvSpPr>
          <p:spPr>
            <a:xfrm>
              <a:off x="4062071" y="2601740"/>
              <a:ext cx="2887379" cy="1815882"/>
            </a:xfrm>
            <a:prstGeom prst="rect">
              <a:avLst/>
            </a:prstGeom>
            <a:noFill/>
          </p:spPr>
          <p:txBody>
            <a:bodyPr wrap="square" rtlCol="0">
              <a:spAutoFit/>
            </a:bodyPr>
            <a:lstStyle/>
            <a:p>
              <a:pPr algn="ctr"/>
              <a:r>
                <a:rPr lang="en-US" sz="2800" b="1" dirty="0"/>
                <a:t>Increase</a:t>
              </a:r>
            </a:p>
            <a:p>
              <a:pPr marL="285750" indent="-285750">
                <a:buFont typeface="Arial" panose="020B0604020202020204" pitchFamily="34" charset="0"/>
                <a:buChar char="•"/>
              </a:pPr>
              <a:r>
                <a:rPr lang="en-US" sz="2800" dirty="0"/>
                <a:t>Trust</a:t>
              </a:r>
            </a:p>
            <a:p>
              <a:pPr marL="285750" indent="-285750">
                <a:buFont typeface="Arial" panose="020B0604020202020204" pitchFamily="34" charset="0"/>
                <a:buChar char="•"/>
              </a:pPr>
              <a:r>
                <a:rPr lang="en-US" sz="2800" dirty="0"/>
                <a:t>Communication</a:t>
              </a:r>
            </a:p>
            <a:p>
              <a:pPr marL="285750" indent="-285750">
                <a:buFont typeface="Arial" panose="020B0604020202020204" pitchFamily="34" charset="0"/>
                <a:buChar char="•"/>
              </a:pPr>
              <a:r>
                <a:rPr lang="en-US" sz="2800" dirty="0"/>
                <a:t>Education</a:t>
              </a:r>
            </a:p>
          </p:txBody>
        </p:sp>
        <p:sp>
          <p:nvSpPr>
            <p:cNvPr id="7" name="TextBox 6">
              <a:extLst>
                <a:ext uri="{FF2B5EF4-FFF2-40B4-BE49-F238E27FC236}">
                  <a16:creationId xmlns:a16="http://schemas.microsoft.com/office/drawing/2014/main" id="{096AAA18-5F47-9A55-7B94-E5D70370B809}"/>
                </a:ext>
              </a:extLst>
            </p:cNvPr>
            <p:cNvSpPr txBox="1"/>
            <p:nvPr/>
          </p:nvSpPr>
          <p:spPr>
            <a:xfrm>
              <a:off x="8626287" y="3794315"/>
              <a:ext cx="2132703" cy="1384995"/>
            </a:xfrm>
            <a:prstGeom prst="rect">
              <a:avLst/>
            </a:prstGeom>
            <a:noFill/>
          </p:spPr>
          <p:txBody>
            <a:bodyPr wrap="square" rtlCol="0">
              <a:spAutoFit/>
            </a:bodyPr>
            <a:lstStyle/>
            <a:p>
              <a:pPr algn="ctr"/>
              <a:r>
                <a:rPr lang="en-US" sz="2800" b="1" dirty="0"/>
                <a:t>Decrease</a:t>
              </a:r>
            </a:p>
            <a:p>
              <a:pPr marL="285750" indent="-285750">
                <a:buFont typeface="Arial" panose="020B0604020202020204" pitchFamily="34" charset="0"/>
                <a:buChar char="•"/>
              </a:pPr>
              <a:r>
                <a:rPr lang="en-US" sz="2800" dirty="0"/>
                <a:t>Stigma</a:t>
              </a:r>
            </a:p>
            <a:p>
              <a:pPr marL="285750" indent="-285750">
                <a:buFont typeface="Arial" panose="020B0604020202020204" pitchFamily="34" charset="0"/>
                <a:buChar char="•"/>
              </a:pPr>
              <a:r>
                <a:rPr lang="en-US" sz="2800" dirty="0"/>
                <a:t>Barriers</a:t>
              </a:r>
            </a:p>
          </p:txBody>
        </p:sp>
        <p:sp>
          <p:nvSpPr>
            <p:cNvPr id="5" name="Up Arrow 4">
              <a:extLst>
                <a:ext uri="{FF2B5EF4-FFF2-40B4-BE49-F238E27FC236}">
                  <a16:creationId xmlns:a16="http://schemas.microsoft.com/office/drawing/2014/main" id="{803ED2EB-16AC-D571-283B-27D7C894A208}"/>
                </a:ext>
              </a:extLst>
            </p:cNvPr>
            <p:cNvSpPr/>
            <p:nvPr/>
          </p:nvSpPr>
          <p:spPr>
            <a:xfrm rot="10800000">
              <a:off x="6827520" y="3508520"/>
              <a:ext cx="2128787" cy="2556999"/>
            </a:xfrm>
            <a:prstGeom prst="upArrow">
              <a:avLst>
                <a:gd name="adj1" fmla="val 50000"/>
                <a:gd name="adj2" fmla="val 409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4F3C919-10A8-0F00-4774-805736EAFC8C}"/>
              </a:ext>
            </a:extLst>
          </p:cNvPr>
          <p:cNvSpPr txBox="1"/>
          <p:nvPr/>
        </p:nvSpPr>
        <p:spPr>
          <a:xfrm>
            <a:off x="30096" y="6393865"/>
            <a:ext cx="12161903" cy="276999"/>
          </a:xfrm>
          <a:prstGeom prst="rect">
            <a:avLst/>
          </a:prstGeom>
          <a:noFill/>
        </p:spPr>
        <p:txBody>
          <a:bodyPr wrap="square">
            <a:spAutoFit/>
          </a:bodyPr>
          <a:lstStyle/>
          <a:p>
            <a:r>
              <a:rPr lang="en-US" sz="1200" dirty="0">
                <a:solidFill>
                  <a:schemeClr val="bg1"/>
                </a:solidFill>
              </a:rPr>
              <a:t>BUP: buprenorphine </a:t>
            </a:r>
          </a:p>
        </p:txBody>
      </p:sp>
    </p:spTree>
    <p:extLst>
      <p:ext uri="{BB962C8B-B14F-4D97-AF65-F5344CB8AC3E}">
        <p14:creationId xmlns:p14="http://schemas.microsoft.com/office/powerpoint/2010/main" val="4019809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83D0-CEB8-0052-A8AE-BED8237B1C26}"/>
              </a:ext>
            </a:extLst>
          </p:cNvPr>
          <p:cNvSpPr>
            <a:spLocks noGrp="1"/>
          </p:cNvSpPr>
          <p:nvPr>
            <p:ph type="title"/>
          </p:nvPr>
        </p:nvSpPr>
        <p:spPr/>
        <p:txBody>
          <a:bodyPr/>
          <a:lstStyle/>
          <a:p>
            <a:r>
              <a:rPr lang="en-US" dirty="0"/>
              <a:t>Key Takeaways</a:t>
            </a:r>
          </a:p>
        </p:txBody>
      </p:sp>
      <p:graphicFrame>
        <p:nvGraphicFramePr>
          <p:cNvPr id="4" name="Content Placeholder 3">
            <a:extLst>
              <a:ext uri="{FF2B5EF4-FFF2-40B4-BE49-F238E27FC236}">
                <a16:creationId xmlns:a16="http://schemas.microsoft.com/office/drawing/2014/main" id="{BD9C2BCC-35A9-3D0B-2C21-3E7F8C62F17C}"/>
              </a:ext>
            </a:extLst>
          </p:cNvPr>
          <p:cNvGraphicFramePr>
            <a:graphicFrameLocks noGrp="1"/>
          </p:cNvGraphicFramePr>
          <p:nvPr>
            <p:ph idx="1"/>
            <p:extLst>
              <p:ext uri="{D42A27DB-BD31-4B8C-83A1-F6EECF244321}">
                <p14:modId xmlns:p14="http://schemas.microsoft.com/office/powerpoint/2010/main" val="2396105770"/>
              </p:ext>
            </p:extLst>
          </p:nvPr>
        </p:nvGraphicFramePr>
        <p:xfrm>
          <a:off x="1096963" y="2142309"/>
          <a:ext cx="10058400" cy="3726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B37171-7AAA-6F69-54A9-1AB5DF5EA181}"/>
              </a:ext>
            </a:extLst>
          </p:cNvPr>
          <p:cNvSpPr txBox="1"/>
          <p:nvPr/>
        </p:nvSpPr>
        <p:spPr>
          <a:xfrm>
            <a:off x="30096" y="6393865"/>
            <a:ext cx="12161903" cy="461665"/>
          </a:xfrm>
          <a:prstGeom prst="rect">
            <a:avLst/>
          </a:prstGeom>
          <a:noFill/>
        </p:spPr>
        <p:txBody>
          <a:bodyPr wrap="square">
            <a:spAutoFit/>
          </a:bodyPr>
          <a:lstStyle/>
          <a:p>
            <a:r>
              <a:rPr lang="en-US" sz="1200" dirty="0">
                <a:solidFill>
                  <a:schemeClr val="bg1"/>
                </a:solidFill>
              </a:rPr>
              <a:t>BUP: buprenorphine</a:t>
            </a:r>
          </a:p>
          <a:p>
            <a:r>
              <a:rPr lang="en-US" sz="1200" dirty="0" err="1">
                <a:solidFill>
                  <a:schemeClr val="bg1"/>
                </a:solidFill>
              </a:rPr>
              <a:t>Ostrach</a:t>
            </a:r>
            <a:r>
              <a:rPr lang="en-US" sz="1200" dirty="0">
                <a:solidFill>
                  <a:schemeClr val="bg1"/>
                </a:solidFill>
              </a:rPr>
              <a:t>, et al. </a:t>
            </a:r>
            <a:r>
              <a:rPr lang="en-US" sz="1200" i="1" dirty="0">
                <a:solidFill>
                  <a:schemeClr val="bg1"/>
                </a:solidFill>
              </a:rPr>
              <a:t>J Am Pharm Assoc.</a:t>
            </a:r>
            <a:r>
              <a:rPr lang="en-US" sz="1200" dirty="0">
                <a:solidFill>
                  <a:schemeClr val="bg1"/>
                </a:solidFill>
              </a:rPr>
              <a:t> 2023:63:1044-48.</a:t>
            </a:r>
          </a:p>
        </p:txBody>
      </p:sp>
    </p:spTree>
    <p:extLst>
      <p:ext uri="{BB962C8B-B14F-4D97-AF65-F5344CB8AC3E}">
        <p14:creationId xmlns:p14="http://schemas.microsoft.com/office/powerpoint/2010/main" val="1410176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6B60-4BC4-5C3B-A647-D29F266320CC}"/>
              </a:ext>
            </a:extLst>
          </p:cNvPr>
          <p:cNvSpPr>
            <a:spLocks noGrp="1"/>
          </p:cNvSpPr>
          <p:nvPr>
            <p:ph type="title"/>
          </p:nvPr>
        </p:nvSpPr>
        <p:spPr/>
        <p:txBody>
          <a:bodyPr/>
          <a:lstStyle/>
          <a:p>
            <a:r>
              <a:rPr lang="en-US" dirty="0"/>
              <a:t>Learning Objectives</a:t>
            </a:r>
          </a:p>
        </p:txBody>
      </p:sp>
      <p:graphicFrame>
        <p:nvGraphicFramePr>
          <p:cNvPr id="8" name="Content Placeholder 7">
            <a:extLst>
              <a:ext uri="{FF2B5EF4-FFF2-40B4-BE49-F238E27FC236}">
                <a16:creationId xmlns:a16="http://schemas.microsoft.com/office/drawing/2014/main" id="{CA2FD45D-3B5F-836D-5CCD-0A3F53AC8DAB}"/>
              </a:ext>
            </a:extLst>
          </p:cNvPr>
          <p:cNvGraphicFramePr>
            <a:graphicFrameLocks noGrp="1"/>
          </p:cNvGraphicFramePr>
          <p:nvPr>
            <p:ph idx="1"/>
            <p:extLst>
              <p:ext uri="{D42A27DB-BD31-4B8C-83A1-F6EECF244321}">
                <p14:modId xmlns:p14="http://schemas.microsoft.com/office/powerpoint/2010/main" val="692151304"/>
              </p:ext>
            </p:extLst>
          </p:nvPr>
        </p:nvGraphicFramePr>
        <p:xfrm>
          <a:off x="1096963" y="2101516"/>
          <a:ext cx="10058400" cy="376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85459C7-3B37-3D20-43EF-DB1A5F1FC481}"/>
              </a:ext>
            </a:extLst>
          </p:cNvPr>
          <p:cNvSpPr/>
          <p:nvPr/>
        </p:nvSpPr>
        <p:spPr>
          <a:xfrm>
            <a:off x="4026195" y="2317898"/>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F1E09E-97BE-32C7-6B3B-A6205B5AF865}"/>
              </a:ext>
            </a:extLst>
          </p:cNvPr>
          <p:cNvSpPr/>
          <p:nvPr/>
        </p:nvSpPr>
        <p:spPr>
          <a:xfrm>
            <a:off x="4026195" y="3251791"/>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CB7C6B-25D8-3508-BCAB-5B9A5CD50AF9}"/>
              </a:ext>
            </a:extLst>
          </p:cNvPr>
          <p:cNvSpPr/>
          <p:nvPr/>
        </p:nvSpPr>
        <p:spPr>
          <a:xfrm>
            <a:off x="4026194" y="4224989"/>
            <a:ext cx="206171" cy="350084"/>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ADAD2"/>
              </a:solidFill>
            </a:endParaRPr>
          </a:p>
        </p:txBody>
      </p:sp>
      <p:sp>
        <p:nvSpPr>
          <p:cNvPr id="12" name="Rectangle 11">
            <a:extLst>
              <a:ext uri="{FF2B5EF4-FFF2-40B4-BE49-F238E27FC236}">
                <a16:creationId xmlns:a16="http://schemas.microsoft.com/office/drawing/2014/main" id="{9330BEF2-E2A5-0F30-2245-DFB685B69031}"/>
              </a:ext>
            </a:extLst>
          </p:cNvPr>
          <p:cNvSpPr/>
          <p:nvPr/>
        </p:nvSpPr>
        <p:spPr>
          <a:xfrm>
            <a:off x="4026195" y="5192233"/>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CDBB73-D460-0BBD-AD27-2D3193B142BB}"/>
              </a:ext>
            </a:extLst>
          </p:cNvPr>
          <p:cNvSpPr txBox="1"/>
          <p:nvPr/>
        </p:nvSpPr>
        <p:spPr>
          <a:xfrm>
            <a:off x="30096" y="6393865"/>
            <a:ext cx="12161903" cy="276999"/>
          </a:xfrm>
          <a:prstGeom prst="rect">
            <a:avLst/>
          </a:prstGeom>
          <a:noFill/>
        </p:spPr>
        <p:txBody>
          <a:bodyPr wrap="square">
            <a:spAutoFit/>
          </a:bodyPr>
          <a:lstStyle/>
          <a:p>
            <a:r>
              <a:rPr lang="en-US" sz="1200" dirty="0">
                <a:solidFill>
                  <a:schemeClr val="bg1"/>
                </a:solidFill>
              </a:rPr>
              <a:t>BUP: buprenorphine </a:t>
            </a:r>
          </a:p>
        </p:txBody>
      </p:sp>
      <p:sp>
        <p:nvSpPr>
          <p:cNvPr id="6" name="Rectangle 5">
            <a:extLst>
              <a:ext uri="{FF2B5EF4-FFF2-40B4-BE49-F238E27FC236}">
                <a16:creationId xmlns:a16="http://schemas.microsoft.com/office/drawing/2014/main" id="{C621880A-BFB0-06E5-605C-7043FFFF0080}"/>
              </a:ext>
            </a:extLst>
          </p:cNvPr>
          <p:cNvSpPr/>
          <p:nvPr/>
        </p:nvSpPr>
        <p:spPr>
          <a:xfrm>
            <a:off x="1476103" y="4963316"/>
            <a:ext cx="9379131" cy="1095927"/>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034375-039A-76C6-C081-2C90750B53E7}"/>
              </a:ext>
            </a:extLst>
          </p:cNvPr>
          <p:cNvSpPr/>
          <p:nvPr/>
        </p:nvSpPr>
        <p:spPr>
          <a:xfrm>
            <a:off x="1175974" y="1939482"/>
            <a:ext cx="9379131" cy="2055948"/>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99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2630EE-9C7B-C0EE-F7B7-690AEBB011B7}"/>
              </a:ext>
            </a:extLst>
          </p:cNvPr>
          <p:cNvSpPr>
            <a:spLocks noGrp="1"/>
          </p:cNvSpPr>
          <p:nvPr>
            <p:ph type="title"/>
          </p:nvPr>
        </p:nvSpPr>
        <p:spPr>
          <a:xfrm>
            <a:off x="1097280" y="758952"/>
            <a:ext cx="10058400" cy="3566160"/>
          </a:xfrm>
        </p:spPr>
        <p:txBody>
          <a:bodyPr/>
          <a:lstStyle/>
          <a:p>
            <a:r>
              <a:rPr lang="en-US" dirty="0"/>
              <a:t>Addressing Common Pharmacy Barriers</a:t>
            </a:r>
          </a:p>
        </p:txBody>
      </p:sp>
      <p:sp>
        <p:nvSpPr>
          <p:cNvPr id="5" name="Text Placeholder 4">
            <a:extLst>
              <a:ext uri="{FF2B5EF4-FFF2-40B4-BE49-F238E27FC236}">
                <a16:creationId xmlns:a16="http://schemas.microsoft.com/office/drawing/2014/main" id="{B9FF3A2A-B168-6207-573B-870C534847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0682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77A3-84AC-D74E-DFE3-8B61AF8EDED7}"/>
              </a:ext>
            </a:extLst>
          </p:cNvPr>
          <p:cNvSpPr>
            <a:spLocks noGrp="1"/>
          </p:cNvSpPr>
          <p:nvPr>
            <p:ph type="title"/>
          </p:nvPr>
        </p:nvSpPr>
        <p:spPr/>
        <p:txBody>
          <a:bodyPr/>
          <a:lstStyle/>
          <a:p>
            <a:r>
              <a:rPr lang="en-US" dirty="0"/>
              <a:t>Pharmacy Barriers &amp; Proposed Solutions</a:t>
            </a:r>
          </a:p>
        </p:txBody>
      </p:sp>
      <p:graphicFrame>
        <p:nvGraphicFramePr>
          <p:cNvPr id="6" name="Table 6">
            <a:extLst>
              <a:ext uri="{FF2B5EF4-FFF2-40B4-BE49-F238E27FC236}">
                <a16:creationId xmlns:a16="http://schemas.microsoft.com/office/drawing/2014/main" id="{487C932C-FA44-B59D-CA16-E1FACB45D4B4}"/>
              </a:ext>
            </a:extLst>
          </p:cNvPr>
          <p:cNvGraphicFramePr>
            <a:graphicFrameLocks noGrp="1"/>
          </p:cNvGraphicFramePr>
          <p:nvPr>
            <p:ph idx="1"/>
            <p:extLst>
              <p:ext uri="{D42A27DB-BD31-4B8C-83A1-F6EECF244321}">
                <p14:modId xmlns:p14="http://schemas.microsoft.com/office/powerpoint/2010/main" val="1226848528"/>
              </p:ext>
            </p:extLst>
          </p:nvPr>
        </p:nvGraphicFramePr>
        <p:xfrm>
          <a:off x="665018" y="1970958"/>
          <a:ext cx="11014364" cy="3861807"/>
        </p:xfrm>
        <a:graphic>
          <a:graphicData uri="http://schemas.openxmlformats.org/drawingml/2006/table">
            <a:tbl>
              <a:tblPr firstRow="1" bandRow="1">
                <a:tableStyleId>{5C22544A-7EE6-4342-B048-85BDC9FD1C3A}</a:tableStyleId>
              </a:tblPr>
              <a:tblGrid>
                <a:gridCol w="2992582">
                  <a:extLst>
                    <a:ext uri="{9D8B030D-6E8A-4147-A177-3AD203B41FA5}">
                      <a16:colId xmlns:a16="http://schemas.microsoft.com/office/drawing/2014/main" val="3012124570"/>
                    </a:ext>
                  </a:extLst>
                </a:gridCol>
                <a:gridCol w="8021782">
                  <a:extLst>
                    <a:ext uri="{9D8B030D-6E8A-4147-A177-3AD203B41FA5}">
                      <a16:colId xmlns:a16="http://schemas.microsoft.com/office/drawing/2014/main" val="4099030301"/>
                    </a:ext>
                  </a:extLst>
                </a:gridCol>
              </a:tblGrid>
              <a:tr h="468098">
                <a:tc>
                  <a:txBody>
                    <a:bodyPr/>
                    <a:lstStyle/>
                    <a:p>
                      <a:pPr algn="ctr">
                        <a:lnSpc>
                          <a:spcPct val="100000"/>
                        </a:lnSpc>
                        <a:spcAft>
                          <a:spcPts val="600"/>
                        </a:spcAft>
                      </a:pPr>
                      <a:r>
                        <a:rPr lang="en-US" sz="2200" dirty="0"/>
                        <a:t>Pharmacy Barriers</a:t>
                      </a:r>
                    </a:p>
                  </a:txBody>
                  <a:tcPr anchor="ctr"/>
                </a:tc>
                <a:tc>
                  <a:txBody>
                    <a:bodyPr/>
                    <a:lstStyle/>
                    <a:p>
                      <a:pPr algn="ctr">
                        <a:lnSpc>
                          <a:spcPct val="100000"/>
                        </a:lnSpc>
                        <a:spcAft>
                          <a:spcPts val="600"/>
                        </a:spcAft>
                      </a:pPr>
                      <a:r>
                        <a:rPr lang="en-US" sz="2200" dirty="0"/>
                        <a:t>Proposed Solutions</a:t>
                      </a:r>
                    </a:p>
                  </a:txBody>
                  <a:tcPr anchor="ctr"/>
                </a:tc>
                <a:extLst>
                  <a:ext uri="{0D108BD9-81ED-4DB2-BD59-A6C34878D82A}">
                    <a16:rowId xmlns:a16="http://schemas.microsoft.com/office/drawing/2014/main" val="1553126404"/>
                  </a:ext>
                </a:extLst>
              </a:tr>
              <a:tr h="2106440">
                <a:tc>
                  <a:txBody>
                    <a:bodyPr/>
                    <a:lstStyle/>
                    <a:p>
                      <a:pPr>
                        <a:lnSpc>
                          <a:spcPct val="100000"/>
                        </a:lnSpc>
                        <a:spcAft>
                          <a:spcPts val="600"/>
                        </a:spcAft>
                      </a:pPr>
                      <a:r>
                        <a:rPr lang="en-US" sz="2200" dirty="0"/>
                        <a:t>Delay in dispensing due to insurance issues</a:t>
                      </a:r>
                    </a:p>
                  </a:txBody>
                  <a:tcPr anchor="ctr"/>
                </a:tc>
                <a:tc>
                  <a:txBody>
                    <a:bodyPr/>
                    <a:lstStyle/>
                    <a:p>
                      <a:pPr marL="285750" lvl="0" indent="-285750">
                        <a:lnSpc>
                          <a:spcPct val="100000"/>
                        </a:lnSpc>
                        <a:spcAft>
                          <a:spcPts val="600"/>
                        </a:spcAft>
                        <a:buFont typeface="Arial" panose="020B0604020202020204" pitchFamily="34" charset="0"/>
                        <a:buChar char="•"/>
                      </a:pPr>
                      <a:r>
                        <a:rPr lang="en-US" sz="2200" b="0" strike="noStrike" dirty="0"/>
                        <a:t>Prescribers may include diagnosis code and rationale explaining any prescribing irregularities</a:t>
                      </a:r>
                    </a:p>
                    <a:p>
                      <a:pPr marL="285750" lvl="0" indent="-285750">
                        <a:lnSpc>
                          <a:spcPct val="100000"/>
                        </a:lnSpc>
                        <a:spcAft>
                          <a:spcPts val="600"/>
                        </a:spcAft>
                        <a:buFont typeface="Arial" panose="020B0604020202020204" pitchFamily="34" charset="0"/>
                        <a:buChar char="•"/>
                      </a:pPr>
                      <a:r>
                        <a:rPr lang="en-US" sz="2200" b="0" strike="noStrike" dirty="0"/>
                        <a:t>Medical team made aware of how to process prior authorizations in a timely manner</a:t>
                      </a:r>
                    </a:p>
                    <a:p>
                      <a:pPr marL="285750" lvl="0" indent="-285750">
                        <a:lnSpc>
                          <a:spcPct val="100000"/>
                        </a:lnSpc>
                        <a:spcAft>
                          <a:spcPts val="600"/>
                        </a:spcAft>
                        <a:buFont typeface="Arial" panose="020B0604020202020204" pitchFamily="34" charset="0"/>
                        <a:buChar char="•"/>
                      </a:pPr>
                      <a:r>
                        <a:rPr lang="en-US" sz="2200" b="0" strike="noStrike" dirty="0"/>
                        <a:t>Patients should be made aware of medication assistance programs</a:t>
                      </a:r>
                    </a:p>
                  </a:txBody>
                  <a:tcPr anchor="ctr"/>
                </a:tc>
                <a:extLst>
                  <a:ext uri="{0D108BD9-81ED-4DB2-BD59-A6C34878D82A}">
                    <a16:rowId xmlns:a16="http://schemas.microsoft.com/office/drawing/2014/main" val="658593072"/>
                  </a:ext>
                </a:extLst>
              </a:tr>
              <a:tr h="1287269">
                <a:tc>
                  <a:txBody>
                    <a:bodyPr/>
                    <a:lstStyle/>
                    <a:p>
                      <a:pPr>
                        <a:lnSpc>
                          <a:spcPct val="100000"/>
                        </a:lnSpc>
                        <a:spcAft>
                          <a:spcPts val="600"/>
                        </a:spcAft>
                      </a:pPr>
                      <a:r>
                        <a:rPr lang="en-US" sz="2200" dirty="0"/>
                        <a:t>Pharmacy has difficulty contacting prescribers when questions arise</a:t>
                      </a:r>
                    </a:p>
                  </a:txBody>
                  <a:tcPr anchor="ctr"/>
                </a:tc>
                <a:tc>
                  <a:txBody>
                    <a:bodyPr/>
                    <a:lstStyle/>
                    <a:p>
                      <a:pPr marL="285750" lvl="0" indent="-285750">
                        <a:lnSpc>
                          <a:spcPct val="100000"/>
                        </a:lnSpc>
                        <a:spcAft>
                          <a:spcPts val="600"/>
                        </a:spcAft>
                        <a:buFont typeface="Arial" panose="020B0604020202020204" pitchFamily="34" charset="0"/>
                        <a:buChar char="•"/>
                      </a:pPr>
                      <a:r>
                        <a:rPr lang="en-US" sz="2200" strike="noStrike" dirty="0"/>
                        <a:t>Prescribers may include direct contact information on prescription</a:t>
                      </a:r>
                    </a:p>
                    <a:p>
                      <a:pPr marL="285750" lvl="0" indent="-285750">
                        <a:lnSpc>
                          <a:spcPct val="100000"/>
                        </a:lnSpc>
                        <a:spcAft>
                          <a:spcPts val="600"/>
                        </a:spcAft>
                        <a:buFont typeface="Arial" panose="020B0604020202020204" pitchFamily="34" charset="0"/>
                        <a:buChar char="•"/>
                      </a:pPr>
                      <a:r>
                        <a:rPr lang="en-US" sz="2200" strike="noStrike" dirty="0"/>
                        <a:t>Medical team made aware that communication from pharmacies regarding BUP is a high priority</a:t>
                      </a:r>
                    </a:p>
                  </a:txBody>
                  <a:tcPr anchor="ctr"/>
                </a:tc>
                <a:extLst>
                  <a:ext uri="{0D108BD9-81ED-4DB2-BD59-A6C34878D82A}">
                    <a16:rowId xmlns:a16="http://schemas.microsoft.com/office/drawing/2014/main" val="1145205623"/>
                  </a:ext>
                </a:extLst>
              </a:tr>
            </a:tbl>
          </a:graphicData>
        </a:graphic>
      </p:graphicFrame>
      <p:sp>
        <p:nvSpPr>
          <p:cNvPr id="3" name="TextBox 2">
            <a:extLst>
              <a:ext uri="{FF2B5EF4-FFF2-40B4-BE49-F238E27FC236}">
                <a16:creationId xmlns:a16="http://schemas.microsoft.com/office/drawing/2014/main" id="{559FE40E-2ECA-D2E7-88F5-43D2B5841F27}"/>
              </a:ext>
            </a:extLst>
          </p:cNvPr>
          <p:cNvSpPr txBox="1"/>
          <p:nvPr/>
        </p:nvSpPr>
        <p:spPr>
          <a:xfrm>
            <a:off x="30096" y="6393865"/>
            <a:ext cx="12161903" cy="276999"/>
          </a:xfrm>
          <a:prstGeom prst="rect">
            <a:avLst/>
          </a:prstGeom>
          <a:noFill/>
        </p:spPr>
        <p:txBody>
          <a:bodyPr wrap="square">
            <a:spAutoFit/>
          </a:bodyPr>
          <a:lstStyle/>
          <a:p>
            <a:r>
              <a:rPr lang="en-US" sz="1200" dirty="0">
                <a:solidFill>
                  <a:schemeClr val="bg1"/>
                </a:solidFill>
              </a:rPr>
              <a:t>BUP: buprenorphine </a:t>
            </a:r>
          </a:p>
        </p:txBody>
      </p:sp>
    </p:spTree>
    <p:extLst>
      <p:ext uri="{BB962C8B-B14F-4D97-AF65-F5344CB8AC3E}">
        <p14:creationId xmlns:p14="http://schemas.microsoft.com/office/powerpoint/2010/main" val="329035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7844-C112-6548-855F-B38830960148}"/>
              </a:ext>
            </a:extLst>
          </p:cNvPr>
          <p:cNvSpPr>
            <a:spLocks noGrp="1"/>
          </p:cNvSpPr>
          <p:nvPr>
            <p:ph type="title"/>
          </p:nvPr>
        </p:nvSpPr>
        <p:spPr/>
        <p:txBody>
          <a:bodyPr/>
          <a:lstStyle/>
          <a:p>
            <a:r>
              <a:rPr lang="en-US" dirty="0"/>
              <a:t>DEAI Statement</a:t>
            </a:r>
          </a:p>
        </p:txBody>
      </p:sp>
      <p:sp>
        <p:nvSpPr>
          <p:cNvPr id="3" name="Content Placeholder 2">
            <a:extLst>
              <a:ext uri="{FF2B5EF4-FFF2-40B4-BE49-F238E27FC236}">
                <a16:creationId xmlns:a16="http://schemas.microsoft.com/office/drawing/2014/main" id="{51C645B8-FE66-405E-0C55-951D8497B369}"/>
              </a:ext>
            </a:extLst>
          </p:cNvPr>
          <p:cNvSpPr>
            <a:spLocks noGrp="1"/>
          </p:cNvSpPr>
          <p:nvPr>
            <p:ph idx="1"/>
          </p:nvPr>
        </p:nvSpPr>
        <p:spPr>
          <a:xfrm>
            <a:off x="1607372" y="2087781"/>
            <a:ext cx="8977256" cy="4023360"/>
          </a:xfrm>
        </p:spPr>
        <p:txBody>
          <a:bodyPr anchor="t">
            <a:normAutofit/>
          </a:bodyPr>
          <a:lstStyle/>
          <a:p>
            <a:pPr algn="ctr">
              <a:lnSpc>
                <a:spcPct val="200000"/>
              </a:lnSpc>
            </a:pPr>
            <a:r>
              <a:rPr lang="en-US" dirty="0">
                <a:solidFill>
                  <a:srgbClr val="000000"/>
                </a:solidFill>
                <a:effectLst/>
                <a:latin typeface="Helvetica Neue Light" panose="02000403000000020004" pitchFamily="2" charset="0"/>
              </a:rPr>
              <a:t>Today’s presentation highlights our commitment to ensuring equitable access to evidence-based treatments for all individuals, regardless of their background. </a:t>
            </a:r>
          </a:p>
          <a:p>
            <a:pPr algn="ctr">
              <a:lnSpc>
                <a:spcPct val="200000"/>
              </a:lnSpc>
            </a:pPr>
            <a:r>
              <a:rPr lang="en-US" dirty="0">
                <a:solidFill>
                  <a:srgbClr val="000000"/>
                </a:solidFill>
                <a:effectLst/>
                <a:latin typeface="Helvetica Neue Light" panose="02000403000000020004" pitchFamily="2" charset="0"/>
              </a:rPr>
              <a:t>We acknowledge that systemic barriers, stigma, and healthcare disparities can disproportionately impact marginalized communities, hindering their access to life-saving medication. Our research strives to address these disparities. </a:t>
            </a:r>
          </a:p>
        </p:txBody>
      </p:sp>
    </p:spTree>
    <p:extLst>
      <p:ext uri="{BB962C8B-B14F-4D97-AF65-F5344CB8AC3E}">
        <p14:creationId xmlns:p14="http://schemas.microsoft.com/office/powerpoint/2010/main" val="649598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77A3-84AC-D74E-DFE3-8B61AF8EDED7}"/>
              </a:ext>
            </a:extLst>
          </p:cNvPr>
          <p:cNvSpPr>
            <a:spLocks noGrp="1"/>
          </p:cNvSpPr>
          <p:nvPr>
            <p:ph type="title"/>
          </p:nvPr>
        </p:nvSpPr>
        <p:spPr/>
        <p:txBody>
          <a:bodyPr/>
          <a:lstStyle/>
          <a:p>
            <a:r>
              <a:rPr lang="en-US" dirty="0"/>
              <a:t>Pharmacy Barriers &amp; Proposed Solutions</a:t>
            </a:r>
          </a:p>
        </p:txBody>
      </p:sp>
      <p:graphicFrame>
        <p:nvGraphicFramePr>
          <p:cNvPr id="6" name="Table 6">
            <a:extLst>
              <a:ext uri="{FF2B5EF4-FFF2-40B4-BE49-F238E27FC236}">
                <a16:creationId xmlns:a16="http://schemas.microsoft.com/office/drawing/2014/main" id="{487C932C-FA44-B59D-CA16-E1FACB45D4B4}"/>
              </a:ext>
            </a:extLst>
          </p:cNvPr>
          <p:cNvGraphicFramePr>
            <a:graphicFrameLocks noGrp="1"/>
          </p:cNvGraphicFramePr>
          <p:nvPr>
            <p:ph idx="1"/>
            <p:extLst>
              <p:ext uri="{D42A27DB-BD31-4B8C-83A1-F6EECF244321}">
                <p14:modId xmlns:p14="http://schemas.microsoft.com/office/powerpoint/2010/main" val="7987854"/>
              </p:ext>
            </p:extLst>
          </p:nvPr>
        </p:nvGraphicFramePr>
        <p:xfrm>
          <a:off x="665018" y="1970957"/>
          <a:ext cx="11014364" cy="3187995"/>
        </p:xfrm>
        <a:graphic>
          <a:graphicData uri="http://schemas.openxmlformats.org/drawingml/2006/table">
            <a:tbl>
              <a:tblPr firstRow="1" bandRow="1">
                <a:tableStyleId>{5C22544A-7EE6-4342-B048-85BDC9FD1C3A}</a:tableStyleId>
              </a:tblPr>
              <a:tblGrid>
                <a:gridCol w="2992582">
                  <a:extLst>
                    <a:ext uri="{9D8B030D-6E8A-4147-A177-3AD203B41FA5}">
                      <a16:colId xmlns:a16="http://schemas.microsoft.com/office/drawing/2014/main" val="3012124570"/>
                    </a:ext>
                  </a:extLst>
                </a:gridCol>
                <a:gridCol w="8021782">
                  <a:extLst>
                    <a:ext uri="{9D8B030D-6E8A-4147-A177-3AD203B41FA5}">
                      <a16:colId xmlns:a16="http://schemas.microsoft.com/office/drawing/2014/main" val="4099030301"/>
                    </a:ext>
                  </a:extLst>
                </a:gridCol>
              </a:tblGrid>
              <a:tr h="470186">
                <a:tc>
                  <a:txBody>
                    <a:bodyPr/>
                    <a:lstStyle/>
                    <a:p>
                      <a:pPr algn="ctr">
                        <a:lnSpc>
                          <a:spcPct val="100000"/>
                        </a:lnSpc>
                        <a:spcAft>
                          <a:spcPts val="600"/>
                        </a:spcAft>
                      </a:pPr>
                      <a:r>
                        <a:rPr lang="en-US" sz="2200" dirty="0"/>
                        <a:t>Pharmacy Barriers</a:t>
                      </a:r>
                    </a:p>
                  </a:txBody>
                  <a:tcPr anchor="ctr"/>
                </a:tc>
                <a:tc>
                  <a:txBody>
                    <a:bodyPr/>
                    <a:lstStyle/>
                    <a:p>
                      <a:pPr algn="ctr">
                        <a:lnSpc>
                          <a:spcPct val="100000"/>
                        </a:lnSpc>
                        <a:spcAft>
                          <a:spcPts val="600"/>
                        </a:spcAft>
                      </a:pPr>
                      <a:r>
                        <a:rPr lang="en-US" sz="2200" dirty="0"/>
                        <a:t>Proposed Solutions</a:t>
                      </a:r>
                    </a:p>
                  </a:txBody>
                  <a:tcPr anchor="ctr"/>
                </a:tc>
                <a:extLst>
                  <a:ext uri="{0D108BD9-81ED-4DB2-BD59-A6C34878D82A}">
                    <a16:rowId xmlns:a16="http://schemas.microsoft.com/office/drawing/2014/main" val="1553126404"/>
                  </a:ext>
                </a:extLst>
              </a:tr>
              <a:tr h="1209049">
                <a:tc>
                  <a:txBody>
                    <a:bodyPr/>
                    <a:lstStyle/>
                    <a:p>
                      <a:pPr lvl="0">
                        <a:spcAft>
                          <a:spcPts val="600"/>
                        </a:spcAft>
                      </a:pPr>
                      <a:r>
                        <a:rPr lang="en-US" sz="2200" dirty="0"/>
                        <a:t>Lack of trust</a:t>
                      </a:r>
                    </a:p>
                  </a:txBody>
                  <a:tcPr anchor="ctr"/>
                </a:tc>
                <a:tc>
                  <a:txBody>
                    <a:bodyPr/>
                    <a:lstStyle/>
                    <a:p>
                      <a:pPr marL="342900" lvl="0" indent="-342900">
                        <a:spcAft>
                          <a:spcPts val="600"/>
                        </a:spcAft>
                        <a:buFont typeface="Arial" panose="020B0604020202020204" pitchFamily="34" charset="0"/>
                        <a:buChar char="•"/>
                      </a:pPr>
                      <a:r>
                        <a:rPr lang="en-US" sz="2200" dirty="0"/>
                        <a:t>Proactively outreach via phone, email or mail, to pharmacies and communicate your intention to prescribe BUP </a:t>
                      </a:r>
                    </a:p>
                    <a:p>
                      <a:pPr marL="342900" lvl="0" indent="-342900">
                        <a:spcAft>
                          <a:spcPts val="600"/>
                        </a:spcAft>
                        <a:buFont typeface="Arial" panose="020B0604020202020204" pitchFamily="34" charset="0"/>
                        <a:buChar char="•"/>
                      </a:pPr>
                      <a:r>
                        <a:rPr lang="en-US" sz="2200" dirty="0"/>
                        <a:t>Include OUD-related qualifications and pertinent information about processes of care</a:t>
                      </a:r>
                    </a:p>
                  </a:txBody>
                  <a:tcPr anchor="ctr"/>
                </a:tc>
                <a:extLst>
                  <a:ext uri="{0D108BD9-81ED-4DB2-BD59-A6C34878D82A}">
                    <a16:rowId xmlns:a16="http://schemas.microsoft.com/office/drawing/2014/main" val="3570444812"/>
                  </a:ext>
                </a:extLst>
              </a:tr>
              <a:tr h="1209049">
                <a:tc>
                  <a:txBody>
                    <a:bodyPr/>
                    <a:lstStyle/>
                    <a:p>
                      <a:pPr lvl="0">
                        <a:spcAft>
                          <a:spcPts val="600"/>
                        </a:spcAft>
                      </a:pPr>
                      <a:r>
                        <a:rPr lang="en-US" sz="2200" dirty="0"/>
                        <a:t>Pharmacist identifies potential concerns in the PMP</a:t>
                      </a:r>
                    </a:p>
                  </a:txBody>
                  <a:tcPr anchor="ctr"/>
                </a:tc>
                <a:tc>
                  <a:txBody>
                    <a:bodyPr/>
                    <a:lstStyle/>
                    <a:p>
                      <a:pPr marL="342900" lvl="0" indent="-342900">
                        <a:spcAft>
                          <a:spcPts val="600"/>
                        </a:spcAft>
                        <a:buFont typeface="Arial" panose="020B0604020202020204" pitchFamily="34" charset="0"/>
                        <a:buChar char="•"/>
                      </a:pPr>
                      <a:r>
                        <a:rPr lang="en-US" sz="2200" dirty="0"/>
                        <a:t>Prescribers note if PMP was previously reviewed and preemptively explain irregularities or perceived “red flags”</a:t>
                      </a:r>
                    </a:p>
                  </a:txBody>
                  <a:tcPr anchor="ctr"/>
                </a:tc>
                <a:extLst>
                  <a:ext uri="{0D108BD9-81ED-4DB2-BD59-A6C34878D82A}">
                    <a16:rowId xmlns:a16="http://schemas.microsoft.com/office/drawing/2014/main" val="658593072"/>
                  </a:ext>
                </a:extLst>
              </a:tr>
            </a:tbl>
          </a:graphicData>
        </a:graphic>
      </p:graphicFrame>
      <p:sp>
        <p:nvSpPr>
          <p:cNvPr id="3" name="TextBox 2">
            <a:extLst>
              <a:ext uri="{FF2B5EF4-FFF2-40B4-BE49-F238E27FC236}">
                <a16:creationId xmlns:a16="http://schemas.microsoft.com/office/drawing/2014/main" id="{8D417B2D-8181-4F00-E245-9D27FAA2F8DE}"/>
              </a:ext>
            </a:extLst>
          </p:cNvPr>
          <p:cNvSpPr txBox="1"/>
          <p:nvPr/>
        </p:nvSpPr>
        <p:spPr>
          <a:xfrm>
            <a:off x="30096" y="6393865"/>
            <a:ext cx="12161903" cy="276999"/>
          </a:xfrm>
          <a:prstGeom prst="rect">
            <a:avLst/>
          </a:prstGeom>
          <a:noFill/>
        </p:spPr>
        <p:txBody>
          <a:bodyPr wrap="square">
            <a:spAutoFit/>
          </a:bodyPr>
          <a:lstStyle/>
          <a:p>
            <a:r>
              <a:rPr lang="en-US" sz="1200" dirty="0">
                <a:solidFill>
                  <a:schemeClr val="bg1"/>
                </a:solidFill>
              </a:rPr>
              <a:t>BUP: buprenorphine; OUD: opioid use disorder; PMP: prescription monitoring program </a:t>
            </a:r>
          </a:p>
        </p:txBody>
      </p:sp>
    </p:spTree>
    <p:extLst>
      <p:ext uri="{BB962C8B-B14F-4D97-AF65-F5344CB8AC3E}">
        <p14:creationId xmlns:p14="http://schemas.microsoft.com/office/powerpoint/2010/main" val="377450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77A3-84AC-D74E-DFE3-8B61AF8EDED7}"/>
              </a:ext>
            </a:extLst>
          </p:cNvPr>
          <p:cNvSpPr>
            <a:spLocks noGrp="1"/>
          </p:cNvSpPr>
          <p:nvPr>
            <p:ph type="title"/>
          </p:nvPr>
        </p:nvSpPr>
        <p:spPr/>
        <p:txBody>
          <a:bodyPr/>
          <a:lstStyle/>
          <a:p>
            <a:r>
              <a:rPr lang="en-US" dirty="0"/>
              <a:t>Pharmacy Barriers &amp; Proposed Solutions</a:t>
            </a:r>
          </a:p>
        </p:txBody>
      </p:sp>
      <p:graphicFrame>
        <p:nvGraphicFramePr>
          <p:cNvPr id="6" name="Table 6">
            <a:extLst>
              <a:ext uri="{FF2B5EF4-FFF2-40B4-BE49-F238E27FC236}">
                <a16:creationId xmlns:a16="http://schemas.microsoft.com/office/drawing/2014/main" id="{487C932C-FA44-B59D-CA16-E1FACB45D4B4}"/>
              </a:ext>
            </a:extLst>
          </p:cNvPr>
          <p:cNvGraphicFramePr>
            <a:graphicFrameLocks noGrp="1"/>
          </p:cNvGraphicFramePr>
          <p:nvPr>
            <p:ph idx="1"/>
            <p:extLst>
              <p:ext uri="{D42A27DB-BD31-4B8C-83A1-F6EECF244321}">
                <p14:modId xmlns:p14="http://schemas.microsoft.com/office/powerpoint/2010/main" val="4194335840"/>
              </p:ext>
            </p:extLst>
          </p:nvPr>
        </p:nvGraphicFramePr>
        <p:xfrm>
          <a:off x="665018" y="1970957"/>
          <a:ext cx="11014364" cy="2888284"/>
        </p:xfrm>
        <a:graphic>
          <a:graphicData uri="http://schemas.openxmlformats.org/drawingml/2006/table">
            <a:tbl>
              <a:tblPr firstRow="1" bandRow="1">
                <a:tableStyleId>{5C22544A-7EE6-4342-B048-85BDC9FD1C3A}</a:tableStyleId>
              </a:tblPr>
              <a:tblGrid>
                <a:gridCol w="2992582">
                  <a:extLst>
                    <a:ext uri="{9D8B030D-6E8A-4147-A177-3AD203B41FA5}">
                      <a16:colId xmlns:a16="http://schemas.microsoft.com/office/drawing/2014/main" val="3012124570"/>
                    </a:ext>
                  </a:extLst>
                </a:gridCol>
                <a:gridCol w="8021782">
                  <a:extLst>
                    <a:ext uri="{9D8B030D-6E8A-4147-A177-3AD203B41FA5}">
                      <a16:colId xmlns:a16="http://schemas.microsoft.com/office/drawing/2014/main" val="4099030301"/>
                    </a:ext>
                  </a:extLst>
                </a:gridCol>
              </a:tblGrid>
              <a:tr h="470186">
                <a:tc>
                  <a:txBody>
                    <a:bodyPr/>
                    <a:lstStyle/>
                    <a:p>
                      <a:pPr algn="ctr">
                        <a:lnSpc>
                          <a:spcPct val="100000"/>
                        </a:lnSpc>
                        <a:spcAft>
                          <a:spcPts val="600"/>
                        </a:spcAft>
                      </a:pPr>
                      <a:r>
                        <a:rPr lang="en-US" sz="2200" dirty="0"/>
                        <a:t>Pharmacy Barriers</a:t>
                      </a:r>
                    </a:p>
                  </a:txBody>
                  <a:tcPr anchor="ctr"/>
                </a:tc>
                <a:tc>
                  <a:txBody>
                    <a:bodyPr/>
                    <a:lstStyle/>
                    <a:p>
                      <a:pPr algn="ctr">
                        <a:lnSpc>
                          <a:spcPct val="100000"/>
                        </a:lnSpc>
                        <a:spcAft>
                          <a:spcPts val="600"/>
                        </a:spcAft>
                      </a:pPr>
                      <a:r>
                        <a:rPr lang="en-US" sz="2200" dirty="0"/>
                        <a:t>Proposed Solutions</a:t>
                      </a:r>
                    </a:p>
                  </a:txBody>
                  <a:tcPr anchor="ctr"/>
                </a:tc>
                <a:extLst>
                  <a:ext uri="{0D108BD9-81ED-4DB2-BD59-A6C34878D82A}">
                    <a16:rowId xmlns:a16="http://schemas.microsoft.com/office/drawing/2014/main" val="1553126404"/>
                  </a:ext>
                </a:extLst>
              </a:tr>
              <a:tr h="1209049">
                <a:tc>
                  <a:txBody>
                    <a:bodyPr/>
                    <a:lstStyle/>
                    <a:p>
                      <a:pPr>
                        <a:spcAft>
                          <a:spcPts val="600"/>
                        </a:spcAft>
                      </a:pPr>
                      <a:r>
                        <a:rPr lang="en-US" sz="2200" dirty="0"/>
                        <a:t>Prohibits prescription from being filled &gt;1 early</a:t>
                      </a:r>
                    </a:p>
                  </a:txBody>
                  <a:tcPr anchor="ct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200" dirty="0"/>
                        <a:t>If needed early, prescriber states they are aware and would like medication to be dispensed early</a:t>
                      </a:r>
                    </a:p>
                  </a:txBody>
                  <a:tcPr anchor="ctr"/>
                </a:tc>
                <a:extLst>
                  <a:ext uri="{0D108BD9-81ED-4DB2-BD59-A6C34878D82A}">
                    <a16:rowId xmlns:a16="http://schemas.microsoft.com/office/drawing/2014/main" val="1145205623"/>
                  </a:ext>
                </a:extLst>
              </a:tr>
              <a:tr h="120904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200" dirty="0"/>
                        <a:t>Pharmacist only accepts prescriptions from local prescribers</a:t>
                      </a:r>
                    </a:p>
                  </a:txBody>
                  <a:tcPr anchor="ctr"/>
                </a:tc>
                <a:tc>
                  <a:txBody>
                    <a:bodyPr/>
                    <a:lstStyle/>
                    <a:p>
                      <a:pPr marL="342900" lvl="0" indent="-342900">
                        <a:spcAft>
                          <a:spcPts val="600"/>
                        </a:spcAft>
                        <a:buFont typeface="Arial" panose="020B0604020202020204" pitchFamily="34" charset="0"/>
                        <a:buChar char="•"/>
                      </a:pPr>
                      <a:r>
                        <a:rPr lang="en-US" sz="2200" dirty="0"/>
                        <a:t>Prescriber can explain reasons why they are not local</a:t>
                      </a:r>
                    </a:p>
                    <a:p>
                      <a:pPr marL="342900" lvl="0" indent="-342900">
                        <a:spcAft>
                          <a:spcPts val="600"/>
                        </a:spcAft>
                        <a:buFont typeface="Arial" panose="020B0604020202020204" pitchFamily="34" charset="0"/>
                        <a:buChar char="•"/>
                      </a:pPr>
                      <a:r>
                        <a:rPr lang="en-US" sz="2200" dirty="0"/>
                        <a:t>Prescriber can remind pharmacy staff about telehealth regulations</a:t>
                      </a:r>
                    </a:p>
                  </a:txBody>
                  <a:tcPr anchor="ctr"/>
                </a:tc>
                <a:extLst>
                  <a:ext uri="{0D108BD9-81ED-4DB2-BD59-A6C34878D82A}">
                    <a16:rowId xmlns:a16="http://schemas.microsoft.com/office/drawing/2014/main" val="3833193997"/>
                  </a:ext>
                </a:extLst>
              </a:tr>
            </a:tbl>
          </a:graphicData>
        </a:graphic>
      </p:graphicFrame>
    </p:spTree>
    <p:extLst>
      <p:ext uri="{BB962C8B-B14F-4D97-AF65-F5344CB8AC3E}">
        <p14:creationId xmlns:p14="http://schemas.microsoft.com/office/powerpoint/2010/main" val="856504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29A17-79B3-5A25-A7CE-32CE4A32105F}"/>
              </a:ext>
            </a:extLst>
          </p:cNvPr>
          <p:cNvSpPr>
            <a:spLocks noGrp="1"/>
          </p:cNvSpPr>
          <p:nvPr>
            <p:ph type="title"/>
          </p:nvPr>
        </p:nvSpPr>
        <p:spPr>
          <a:xfrm>
            <a:off x="443345" y="731520"/>
            <a:ext cx="3200400" cy="5394961"/>
          </a:xfrm>
        </p:spPr>
        <p:txBody>
          <a:bodyPr anchor="ctr">
            <a:normAutofit/>
          </a:bodyPr>
          <a:lstStyle/>
          <a:p>
            <a:r>
              <a:rPr lang="en-US" sz="4800" i="1" dirty="0"/>
              <a:t>Educational Material for Pharmacists</a:t>
            </a:r>
          </a:p>
        </p:txBody>
      </p:sp>
      <p:graphicFrame>
        <p:nvGraphicFramePr>
          <p:cNvPr id="2" name="Diagram 1">
            <a:extLst>
              <a:ext uri="{FF2B5EF4-FFF2-40B4-BE49-F238E27FC236}">
                <a16:creationId xmlns:a16="http://schemas.microsoft.com/office/drawing/2014/main" id="{DFD33BFC-C615-10DF-E1F1-6CB5E229B7A1}"/>
              </a:ext>
            </a:extLst>
          </p:cNvPr>
          <p:cNvGraphicFramePr/>
          <p:nvPr>
            <p:extLst>
              <p:ext uri="{D42A27DB-BD31-4B8C-83A1-F6EECF244321}">
                <p14:modId xmlns:p14="http://schemas.microsoft.com/office/powerpoint/2010/main" val="321169799"/>
              </p:ext>
            </p:extLst>
          </p:nvPr>
        </p:nvGraphicFramePr>
        <p:xfrm>
          <a:off x="4292600" y="1380167"/>
          <a:ext cx="7684655" cy="2237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240A244-3809-8228-F4D9-F599C549B293}"/>
              </a:ext>
            </a:extLst>
          </p:cNvPr>
          <p:cNvGraphicFramePr/>
          <p:nvPr>
            <p:extLst>
              <p:ext uri="{D42A27DB-BD31-4B8C-83A1-F6EECF244321}">
                <p14:modId xmlns:p14="http://schemas.microsoft.com/office/powerpoint/2010/main" val="4144261619"/>
              </p:ext>
            </p:extLst>
          </p:nvPr>
        </p:nvGraphicFramePr>
        <p:xfrm>
          <a:off x="4292600" y="3762738"/>
          <a:ext cx="7684655" cy="2237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1625C8AA-9F78-8652-6036-1A93D7719024}"/>
              </a:ext>
            </a:extLst>
          </p:cNvPr>
          <p:cNvSpPr txBox="1"/>
          <p:nvPr/>
        </p:nvSpPr>
        <p:spPr>
          <a:xfrm>
            <a:off x="4292600" y="1299485"/>
            <a:ext cx="4746812" cy="430887"/>
          </a:xfrm>
          <a:prstGeom prst="rect">
            <a:avLst/>
          </a:prstGeom>
          <a:noFill/>
        </p:spPr>
        <p:txBody>
          <a:bodyPr wrap="square" rtlCol="0">
            <a:spAutoFit/>
          </a:bodyPr>
          <a:lstStyle/>
          <a:p>
            <a:r>
              <a:rPr lang="en-US" sz="2200" dirty="0"/>
              <a:t>Pharmacist outreach to educate about:</a:t>
            </a:r>
          </a:p>
        </p:txBody>
      </p:sp>
      <p:sp>
        <p:nvSpPr>
          <p:cNvPr id="6" name="TextBox 5">
            <a:extLst>
              <a:ext uri="{FF2B5EF4-FFF2-40B4-BE49-F238E27FC236}">
                <a16:creationId xmlns:a16="http://schemas.microsoft.com/office/drawing/2014/main" id="{4684D29C-0974-E1C8-BAA6-27ABF5A03F5F}"/>
              </a:ext>
            </a:extLst>
          </p:cNvPr>
          <p:cNvSpPr txBox="1"/>
          <p:nvPr/>
        </p:nvSpPr>
        <p:spPr>
          <a:xfrm>
            <a:off x="4292600" y="3735844"/>
            <a:ext cx="5617882" cy="430887"/>
          </a:xfrm>
          <a:prstGeom prst="rect">
            <a:avLst/>
          </a:prstGeom>
          <a:noFill/>
        </p:spPr>
        <p:txBody>
          <a:bodyPr wrap="square" rtlCol="0">
            <a:spAutoFit/>
          </a:bodyPr>
          <a:lstStyle/>
          <a:p>
            <a:r>
              <a:rPr lang="en-US" sz="2200" dirty="0"/>
              <a:t>Pharmacist are encouraged to take action by: </a:t>
            </a:r>
          </a:p>
        </p:txBody>
      </p:sp>
    </p:spTree>
    <p:extLst>
      <p:ext uri="{BB962C8B-B14F-4D97-AF65-F5344CB8AC3E}">
        <p14:creationId xmlns:p14="http://schemas.microsoft.com/office/powerpoint/2010/main" val="43062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6B60-4BC4-5C3B-A647-D29F266320CC}"/>
              </a:ext>
            </a:extLst>
          </p:cNvPr>
          <p:cNvSpPr>
            <a:spLocks noGrp="1"/>
          </p:cNvSpPr>
          <p:nvPr>
            <p:ph type="title"/>
          </p:nvPr>
        </p:nvSpPr>
        <p:spPr/>
        <p:txBody>
          <a:bodyPr/>
          <a:lstStyle/>
          <a:p>
            <a:r>
              <a:rPr lang="en-US" dirty="0"/>
              <a:t>Learning Objectives</a:t>
            </a:r>
          </a:p>
        </p:txBody>
      </p:sp>
      <p:sp>
        <p:nvSpPr>
          <p:cNvPr id="9" name="Rectangle 8">
            <a:extLst>
              <a:ext uri="{FF2B5EF4-FFF2-40B4-BE49-F238E27FC236}">
                <a16:creationId xmlns:a16="http://schemas.microsoft.com/office/drawing/2014/main" id="{F85459C7-3B37-3D20-43EF-DB1A5F1FC481}"/>
              </a:ext>
            </a:extLst>
          </p:cNvPr>
          <p:cNvSpPr/>
          <p:nvPr/>
        </p:nvSpPr>
        <p:spPr>
          <a:xfrm>
            <a:off x="4026195" y="2317898"/>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F1E09E-97BE-32C7-6B3B-A6205B5AF865}"/>
              </a:ext>
            </a:extLst>
          </p:cNvPr>
          <p:cNvSpPr/>
          <p:nvPr/>
        </p:nvSpPr>
        <p:spPr>
          <a:xfrm>
            <a:off x="4026195" y="3251791"/>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CB7C6B-25D8-3508-BCAB-5B9A5CD50AF9}"/>
              </a:ext>
            </a:extLst>
          </p:cNvPr>
          <p:cNvSpPr/>
          <p:nvPr/>
        </p:nvSpPr>
        <p:spPr>
          <a:xfrm>
            <a:off x="4026195" y="4185685"/>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30BEF2-E2A5-0F30-2245-DFB685B69031}"/>
              </a:ext>
            </a:extLst>
          </p:cNvPr>
          <p:cNvSpPr/>
          <p:nvPr/>
        </p:nvSpPr>
        <p:spPr>
          <a:xfrm>
            <a:off x="4026195" y="5192233"/>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7">
            <a:extLst>
              <a:ext uri="{FF2B5EF4-FFF2-40B4-BE49-F238E27FC236}">
                <a16:creationId xmlns:a16="http://schemas.microsoft.com/office/drawing/2014/main" id="{AA94FC2C-DF19-5830-19DF-487DD344B230}"/>
              </a:ext>
            </a:extLst>
          </p:cNvPr>
          <p:cNvGraphicFramePr>
            <a:graphicFrameLocks/>
          </p:cNvGraphicFramePr>
          <p:nvPr>
            <p:extLst>
              <p:ext uri="{D42A27DB-BD31-4B8C-83A1-F6EECF244321}">
                <p14:modId xmlns:p14="http://schemas.microsoft.com/office/powerpoint/2010/main" val="373660851"/>
              </p:ext>
            </p:extLst>
          </p:nvPr>
        </p:nvGraphicFramePr>
        <p:xfrm>
          <a:off x="1096963" y="2101516"/>
          <a:ext cx="10058400" cy="376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2BD55A-777C-A946-1461-682BCF2514C3}"/>
              </a:ext>
            </a:extLst>
          </p:cNvPr>
          <p:cNvSpPr txBox="1"/>
          <p:nvPr/>
        </p:nvSpPr>
        <p:spPr>
          <a:xfrm>
            <a:off x="30096" y="6393865"/>
            <a:ext cx="12161903" cy="276999"/>
          </a:xfrm>
          <a:prstGeom prst="rect">
            <a:avLst/>
          </a:prstGeom>
          <a:noFill/>
        </p:spPr>
        <p:txBody>
          <a:bodyPr wrap="square">
            <a:spAutoFit/>
          </a:bodyPr>
          <a:lstStyle/>
          <a:p>
            <a:r>
              <a:rPr lang="en-US" sz="1200" dirty="0">
                <a:solidFill>
                  <a:schemeClr val="bg1"/>
                </a:solidFill>
              </a:rPr>
              <a:t>BUP: buprenorphine </a:t>
            </a:r>
          </a:p>
        </p:txBody>
      </p:sp>
      <p:sp>
        <p:nvSpPr>
          <p:cNvPr id="8" name="Rectangle 7">
            <a:extLst>
              <a:ext uri="{FF2B5EF4-FFF2-40B4-BE49-F238E27FC236}">
                <a16:creationId xmlns:a16="http://schemas.microsoft.com/office/drawing/2014/main" id="{C6E76BBC-15D1-DF10-72BE-082DFC98F0B9}"/>
              </a:ext>
            </a:extLst>
          </p:cNvPr>
          <p:cNvSpPr/>
          <p:nvPr/>
        </p:nvSpPr>
        <p:spPr>
          <a:xfrm>
            <a:off x="4039850" y="2349149"/>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10690A-E47A-3E89-81AB-FB2CF522438F}"/>
              </a:ext>
            </a:extLst>
          </p:cNvPr>
          <p:cNvSpPr/>
          <p:nvPr/>
        </p:nvSpPr>
        <p:spPr>
          <a:xfrm>
            <a:off x="4036617" y="3320070"/>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BBC3C1-AAB5-A65A-B013-01209FDECE70}"/>
              </a:ext>
            </a:extLst>
          </p:cNvPr>
          <p:cNvSpPr/>
          <p:nvPr/>
        </p:nvSpPr>
        <p:spPr>
          <a:xfrm>
            <a:off x="4014206" y="5162401"/>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EC539A-224C-4B4F-DD24-BED20073C388}"/>
              </a:ext>
            </a:extLst>
          </p:cNvPr>
          <p:cNvSpPr/>
          <p:nvPr/>
        </p:nvSpPr>
        <p:spPr>
          <a:xfrm>
            <a:off x="4032657" y="4324260"/>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36DF3-60CB-EB18-A945-6B41767A779D}"/>
              </a:ext>
            </a:extLst>
          </p:cNvPr>
          <p:cNvSpPr/>
          <p:nvPr/>
        </p:nvSpPr>
        <p:spPr>
          <a:xfrm>
            <a:off x="1096963" y="1917083"/>
            <a:ext cx="9379131" cy="3023834"/>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28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75731-EAFE-4609-6110-29FFFAE136D5}"/>
              </a:ext>
            </a:extLst>
          </p:cNvPr>
          <p:cNvSpPr>
            <a:spLocks noGrp="1"/>
          </p:cNvSpPr>
          <p:nvPr>
            <p:ph type="title"/>
          </p:nvPr>
        </p:nvSpPr>
        <p:spPr/>
        <p:txBody>
          <a:bodyPr/>
          <a:lstStyle/>
          <a:p>
            <a:r>
              <a:rPr lang="en-US" i="1" dirty="0"/>
              <a:t>Small Group Activity </a:t>
            </a:r>
          </a:p>
        </p:txBody>
      </p:sp>
      <p:sp>
        <p:nvSpPr>
          <p:cNvPr id="5" name="Text Placeholder 4">
            <a:extLst>
              <a:ext uri="{FF2B5EF4-FFF2-40B4-BE49-F238E27FC236}">
                <a16:creationId xmlns:a16="http://schemas.microsoft.com/office/drawing/2014/main" id="{8516B4C0-A3B8-6DED-4B1A-1FE53DAD3CFC}"/>
              </a:ext>
            </a:extLst>
          </p:cNvPr>
          <p:cNvSpPr>
            <a:spLocks noGrp="1"/>
          </p:cNvSpPr>
          <p:nvPr>
            <p:ph type="body" idx="1"/>
          </p:nvPr>
        </p:nvSpPr>
        <p:spPr/>
        <p:txBody>
          <a:bodyPr/>
          <a:lstStyle/>
          <a:p>
            <a:r>
              <a:rPr lang="en-US" i="1" cap="none" dirty="0"/>
              <a:t>10 minutes per scenario (3 total scenarios)</a:t>
            </a:r>
          </a:p>
        </p:txBody>
      </p:sp>
    </p:spTree>
    <p:extLst>
      <p:ext uri="{BB962C8B-B14F-4D97-AF65-F5344CB8AC3E}">
        <p14:creationId xmlns:p14="http://schemas.microsoft.com/office/powerpoint/2010/main" val="646054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256B-8F61-DB09-CB06-09F3BF7BD7B1}"/>
              </a:ext>
            </a:extLst>
          </p:cNvPr>
          <p:cNvSpPr>
            <a:spLocks noGrp="1"/>
          </p:cNvSpPr>
          <p:nvPr>
            <p:ph type="title"/>
          </p:nvPr>
        </p:nvSpPr>
        <p:spPr/>
        <p:txBody>
          <a:bodyPr/>
          <a:lstStyle/>
          <a:p>
            <a:r>
              <a:rPr lang="en-US" dirty="0"/>
              <a:t>Scenario 1</a:t>
            </a:r>
          </a:p>
        </p:txBody>
      </p:sp>
      <p:sp>
        <p:nvSpPr>
          <p:cNvPr id="3" name="Text Placeholder 2">
            <a:extLst>
              <a:ext uri="{FF2B5EF4-FFF2-40B4-BE49-F238E27FC236}">
                <a16:creationId xmlns:a16="http://schemas.microsoft.com/office/drawing/2014/main" id="{2F408248-EBAD-8F3A-203F-AB08F0DD01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61323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256B-8F61-DB09-CB06-09F3BF7BD7B1}"/>
              </a:ext>
            </a:extLst>
          </p:cNvPr>
          <p:cNvSpPr>
            <a:spLocks noGrp="1"/>
          </p:cNvSpPr>
          <p:nvPr>
            <p:ph type="title"/>
          </p:nvPr>
        </p:nvSpPr>
        <p:spPr/>
        <p:txBody>
          <a:bodyPr/>
          <a:lstStyle/>
          <a:p>
            <a:r>
              <a:rPr lang="en-US" dirty="0"/>
              <a:t>Scenario 2</a:t>
            </a:r>
          </a:p>
        </p:txBody>
      </p:sp>
      <p:sp>
        <p:nvSpPr>
          <p:cNvPr id="3" name="Text Placeholder 2">
            <a:extLst>
              <a:ext uri="{FF2B5EF4-FFF2-40B4-BE49-F238E27FC236}">
                <a16:creationId xmlns:a16="http://schemas.microsoft.com/office/drawing/2014/main" id="{2F408248-EBAD-8F3A-203F-AB08F0DD01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51436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256B-8F61-DB09-CB06-09F3BF7BD7B1}"/>
              </a:ext>
            </a:extLst>
          </p:cNvPr>
          <p:cNvSpPr>
            <a:spLocks noGrp="1"/>
          </p:cNvSpPr>
          <p:nvPr>
            <p:ph type="title"/>
          </p:nvPr>
        </p:nvSpPr>
        <p:spPr/>
        <p:txBody>
          <a:bodyPr/>
          <a:lstStyle/>
          <a:p>
            <a:r>
              <a:rPr lang="en-US" dirty="0"/>
              <a:t>Scenario 3</a:t>
            </a:r>
          </a:p>
        </p:txBody>
      </p:sp>
      <p:sp>
        <p:nvSpPr>
          <p:cNvPr id="3" name="Text Placeholder 2">
            <a:extLst>
              <a:ext uri="{FF2B5EF4-FFF2-40B4-BE49-F238E27FC236}">
                <a16:creationId xmlns:a16="http://schemas.microsoft.com/office/drawing/2014/main" id="{2F408248-EBAD-8F3A-203F-AB08F0DD01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5465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B7AF-CE77-2E8E-7225-9D4893234BC0}"/>
              </a:ext>
            </a:extLst>
          </p:cNvPr>
          <p:cNvSpPr>
            <a:spLocks noGrp="1"/>
          </p:cNvSpPr>
          <p:nvPr>
            <p:ph type="title"/>
          </p:nvPr>
        </p:nvSpPr>
        <p:spPr/>
        <p:txBody>
          <a:bodyPr/>
          <a:lstStyle/>
          <a:p>
            <a:r>
              <a:rPr lang="en-US" i="1" dirty="0"/>
              <a:t>Large Group Debrief</a:t>
            </a:r>
          </a:p>
        </p:txBody>
      </p:sp>
      <p:sp>
        <p:nvSpPr>
          <p:cNvPr id="3" name="Text Placeholder 2">
            <a:extLst>
              <a:ext uri="{FF2B5EF4-FFF2-40B4-BE49-F238E27FC236}">
                <a16:creationId xmlns:a16="http://schemas.microsoft.com/office/drawing/2014/main" id="{A450FDCC-A11D-D709-D6A5-9B6385CB9034}"/>
              </a:ext>
            </a:extLst>
          </p:cNvPr>
          <p:cNvSpPr>
            <a:spLocks noGrp="1"/>
          </p:cNvSpPr>
          <p:nvPr>
            <p:ph type="body" idx="1"/>
          </p:nvPr>
        </p:nvSpPr>
        <p:spPr/>
        <p:txBody>
          <a:bodyPr/>
          <a:lstStyle/>
          <a:p>
            <a:r>
              <a:rPr lang="en-US" i="1" cap="none" dirty="0"/>
              <a:t>15 Minutes</a:t>
            </a:r>
          </a:p>
        </p:txBody>
      </p:sp>
    </p:spTree>
    <p:extLst>
      <p:ext uri="{BB962C8B-B14F-4D97-AF65-F5344CB8AC3E}">
        <p14:creationId xmlns:p14="http://schemas.microsoft.com/office/powerpoint/2010/main" val="1271765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8E93C-C17D-F11A-0F85-722FC6783899}"/>
              </a:ext>
            </a:extLst>
          </p:cNvPr>
          <p:cNvSpPr>
            <a:spLocks noGrp="1"/>
          </p:cNvSpPr>
          <p:nvPr>
            <p:ph type="title"/>
          </p:nvPr>
        </p:nvSpPr>
        <p:spPr/>
        <p:txBody>
          <a:bodyPr/>
          <a:lstStyle/>
          <a:p>
            <a:r>
              <a:rPr lang="en-US" dirty="0"/>
              <a:t>Thank you for attending today’s workshop! </a:t>
            </a:r>
          </a:p>
        </p:txBody>
      </p:sp>
      <p:sp>
        <p:nvSpPr>
          <p:cNvPr id="3" name="Text Placeholder 2">
            <a:extLst>
              <a:ext uri="{FF2B5EF4-FFF2-40B4-BE49-F238E27FC236}">
                <a16:creationId xmlns:a16="http://schemas.microsoft.com/office/drawing/2014/main" id="{A5E25D36-E67F-F338-AC2B-F8C1CDBAAA98}"/>
              </a:ext>
            </a:extLst>
          </p:cNvPr>
          <p:cNvSpPr>
            <a:spLocks noGrp="1"/>
          </p:cNvSpPr>
          <p:nvPr>
            <p:ph type="body" idx="1"/>
          </p:nvPr>
        </p:nvSpPr>
        <p:spPr/>
        <p:txBody>
          <a:bodyPr>
            <a:normAutofit fontScale="85000" lnSpcReduction="20000"/>
          </a:bodyPr>
          <a:lstStyle/>
          <a:p>
            <a:r>
              <a:rPr lang="en-US" cap="none" dirty="0">
                <a:latin typeface="+mn-lt"/>
              </a:rPr>
              <a:t>Contact information: </a:t>
            </a:r>
          </a:p>
          <a:p>
            <a:pPr marL="342900" indent="-342900">
              <a:buFont typeface="Arial" panose="020B0604020202020204" pitchFamily="34" charset="0"/>
              <a:buChar char="•"/>
            </a:pPr>
            <a:r>
              <a:rPr lang="en-US" cap="none" dirty="0">
                <a:latin typeface="+mn-lt"/>
              </a:rPr>
              <a:t>Email: sorinatorrez@utexas.edu</a:t>
            </a:r>
          </a:p>
          <a:p>
            <a:pPr marL="342900" indent="-342900">
              <a:buFont typeface="Arial" panose="020B0604020202020204" pitchFamily="34" charset="0"/>
              <a:buChar char="•"/>
            </a:pPr>
            <a:r>
              <a:rPr lang="en-US" cap="none" dirty="0">
                <a:latin typeface="+mn-lt"/>
              </a:rPr>
              <a:t>www.PhARMprogram.org</a:t>
            </a:r>
          </a:p>
        </p:txBody>
      </p:sp>
    </p:spTree>
    <p:extLst>
      <p:ext uri="{BB962C8B-B14F-4D97-AF65-F5344CB8AC3E}">
        <p14:creationId xmlns:p14="http://schemas.microsoft.com/office/powerpoint/2010/main" val="1122775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6B60-4BC4-5C3B-A647-D29F266320CC}"/>
              </a:ext>
            </a:extLst>
          </p:cNvPr>
          <p:cNvSpPr>
            <a:spLocks noGrp="1"/>
          </p:cNvSpPr>
          <p:nvPr>
            <p:ph type="title"/>
          </p:nvPr>
        </p:nvSpPr>
        <p:spPr/>
        <p:txBody>
          <a:bodyPr/>
          <a:lstStyle/>
          <a:p>
            <a:r>
              <a:rPr lang="en-US" dirty="0"/>
              <a:t>Learning Objectives</a:t>
            </a:r>
          </a:p>
        </p:txBody>
      </p:sp>
      <p:graphicFrame>
        <p:nvGraphicFramePr>
          <p:cNvPr id="8" name="Content Placeholder 7">
            <a:extLst>
              <a:ext uri="{FF2B5EF4-FFF2-40B4-BE49-F238E27FC236}">
                <a16:creationId xmlns:a16="http://schemas.microsoft.com/office/drawing/2014/main" id="{CA2FD45D-3B5F-836D-5CCD-0A3F53AC8DAB}"/>
              </a:ext>
            </a:extLst>
          </p:cNvPr>
          <p:cNvGraphicFramePr>
            <a:graphicFrameLocks noGrp="1"/>
          </p:cNvGraphicFramePr>
          <p:nvPr>
            <p:ph idx="1"/>
            <p:extLst>
              <p:ext uri="{D42A27DB-BD31-4B8C-83A1-F6EECF244321}">
                <p14:modId xmlns:p14="http://schemas.microsoft.com/office/powerpoint/2010/main" val="3154125604"/>
              </p:ext>
            </p:extLst>
          </p:nvPr>
        </p:nvGraphicFramePr>
        <p:xfrm>
          <a:off x="1096963" y="2101516"/>
          <a:ext cx="10058400" cy="376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85459C7-3B37-3D20-43EF-DB1A5F1FC481}"/>
              </a:ext>
            </a:extLst>
          </p:cNvPr>
          <p:cNvSpPr/>
          <p:nvPr/>
        </p:nvSpPr>
        <p:spPr>
          <a:xfrm>
            <a:off x="4026195" y="2317898"/>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F1E09E-97BE-32C7-6B3B-A6205B5AF865}"/>
              </a:ext>
            </a:extLst>
          </p:cNvPr>
          <p:cNvSpPr/>
          <p:nvPr/>
        </p:nvSpPr>
        <p:spPr>
          <a:xfrm>
            <a:off x="4026195" y="3251791"/>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CB7C6B-25D8-3508-BCAB-5B9A5CD50AF9}"/>
              </a:ext>
            </a:extLst>
          </p:cNvPr>
          <p:cNvSpPr/>
          <p:nvPr/>
        </p:nvSpPr>
        <p:spPr>
          <a:xfrm>
            <a:off x="4012747" y="4224989"/>
            <a:ext cx="206171" cy="350084"/>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ADAD2"/>
              </a:solidFill>
            </a:endParaRPr>
          </a:p>
        </p:txBody>
      </p:sp>
      <p:sp>
        <p:nvSpPr>
          <p:cNvPr id="12" name="Rectangle 11">
            <a:extLst>
              <a:ext uri="{FF2B5EF4-FFF2-40B4-BE49-F238E27FC236}">
                <a16:creationId xmlns:a16="http://schemas.microsoft.com/office/drawing/2014/main" id="{9330BEF2-E2A5-0F30-2245-DFB685B69031}"/>
              </a:ext>
            </a:extLst>
          </p:cNvPr>
          <p:cNvSpPr/>
          <p:nvPr/>
        </p:nvSpPr>
        <p:spPr>
          <a:xfrm>
            <a:off x="4026195" y="5192233"/>
            <a:ext cx="148856" cy="177209"/>
          </a:xfrm>
          <a:prstGeom prst="rect">
            <a:avLst/>
          </a:prstGeom>
          <a:solidFill>
            <a:srgbClr val="FAD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78E513-0A96-24BC-ED23-B94A9BBCD675}"/>
              </a:ext>
            </a:extLst>
          </p:cNvPr>
          <p:cNvSpPr/>
          <p:nvPr/>
        </p:nvSpPr>
        <p:spPr>
          <a:xfrm>
            <a:off x="1476103" y="3056709"/>
            <a:ext cx="9379131" cy="3028661"/>
          </a:xfrm>
          <a:prstGeom prst="rect">
            <a:avLst/>
          </a:prstGeom>
          <a:solidFill>
            <a:schemeClr val="bg1">
              <a:alpha val="749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09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F6CA67-A62B-69A9-E851-57AAE7CEDB9C}"/>
              </a:ext>
            </a:extLst>
          </p:cNvPr>
          <p:cNvSpPr/>
          <p:nvPr/>
        </p:nvSpPr>
        <p:spPr>
          <a:xfrm>
            <a:off x="1097280" y="4197927"/>
            <a:ext cx="10058400" cy="249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5612E-259E-2E03-8E2D-443A897AFFEF}"/>
              </a:ext>
            </a:extLst>
          </p:cNvPr>
          <p:cNvSpPr>
            <a:spLocks noGrp="1"/>
          </p:cNvSpPr>
          <p:nvPr>
            <p:ph type="ctrTitle"/>
          </p:nvPr>
        </p:nvSpPr>
        <p:spPr>
          <a:xfrm>
            <a:off x="1097280" y="1194737"/>
            <a:ext cx="10058400" cy="2478383"/>
          </a:xfrm>
        </p:spPr>
        <p:txBody>
          <a:bodyPr>
            <a:noAutofit/>
          </a:bodyPr>
          <a:lstStyle/>
          <a:p>
            <a:pPr algn="ctr"/>
            <a:r>
              <a:rPr lang="en-US" sz="5400" dirty="0"/>
              <a:t>Overcoming Pharmacy Barriers to Buprenorphine Access through Education and Communication</a:t>
            </a:r>
          </a:p>
        </p:txBody>
      </p:sp>
      <p:sp>
        <p:nvSpPr>
          <p:cNvPr id="3" name="Subtitle 2">
            <a:extLst>
              <a:ext uri="{FF2B5EF4-FFF2-40B4-BE49-F238E27FC236}">
                <a16:creationId xmlns:a16="http://schemas.microsoft.com/office/drawing/2014/main" id="{CC1B9D22-4024-468F-2FA0-528C25ED8EE6}"/>
              </a:ext>
            </a:extLst>
          </p:cNvPr>
          <p:cNvSpPr>
            <a:spLocks noGrp="1"/>
          </p:cNvSpPr>
          <p:nvPr>
            <p:ph type="subTitle" idx="1"/>
          </p:nvPr>
        </p:nvSpPr>
        <p:spPr>
          <a:xfrm>
            <a:off x="1100051" y="3915274"/>
            <a:ext cx="10058400" cy="1412917"/>
          </a:xfrm>
        </p:spPr>
        <p:txBody>
          <a:bodyPr>
            <a:normAutofit/>
          </a:bodyPr>
          <a:lstStyle/>
          <a:p>
            <a:pPr algn="ctr">
              <a:lnSpc>
                <a:spcPct val="110000"/>
              </a:lnSpc>
              <a:spcBef>
                <a:spcPts val="200"/>
              </a:spcBef>
            </a:pPr>
            <a:r>
              <a:rPr lang="en-US" cap="none" dirty="0">
                <a:latin typeface="+mn-lt"/>
              </a:rPr>
              <a:t>Presented By: Sorina Torrez, PharmD. </a:t>
            </a:r>
          </a:p>
          <a:p>
            <a:pPr algn="ctr">
              <a:lnSpc>
                <a:spcPct val="110000"/>
              </a:lnSpc>
              <a:spcBef>
                <a:spcPts val="200"/>
              </a:spcBef>
            </a:pPr>
            <a:r>
              <a:rPr lang="en-US" cap="none" dirty="0">
                <a:latin typeface="+mn-lt"/>
              </a:rPr>
              <a:t>&amp; Members of the </a:t>
            </a:r>
            <a:r>
              <a:rPr lang="en-US" cap="none" dirty="0" err="1">
                <a:latin typeface="+mn-lt"/>
              </a:rPr>
              <a:t>PhARM</a:t>
            </a:r>
            <a:r>
              <a:rPr lang="en-US" cap="none" dirty="0">
                <a:latin typeface="+mn-lt"/>
              </a:rPr>
              <a:t> Program</a:t>
            </a:r>
          </a:p>
          <a:p>
            <a:pPr algn="ctr">
              <a:lnSpc>
                <a:spcPct val="110000"/>
              </a:lnSpc>
              <a:spcBef>
                <a:spcPts val="200"/>
              </a:spcBef>
            </a:pPr>
            <a:r>
              <a:rPr lang="en-US" cap="none" dirty="0">
                <a:latin typeface="+mn-lt"/>
              </a:rPr>
              <a:t>The University of Texas at Austin College of Pharmacy</a:t>
            </a:r>
          </a:p>
        </p:txBody>
      </p:sp>
      <p:pic>
        <p:nvPicPr>
          <p:cNvPr id="4" name="Picture 3">
            <a:extLst>
              <a:ext uri="{FF2B5EF4-FFF2-40B4-BE49-F238E27FC236}">
                <a16:creationId xmlns:a16="http://schemas.microsoft.com/office/drawing/2014/main" id="{91A6F256-0B1F-0740-10FB-6B8C6747D94F}"/>
              </a:ext>
            </a:extLst>
          </p:cNvPr>
          <p:cNvPicPr>
            <a:picLocks noChangeAspect="1"/>
          </p:cNvPicPr>
          <p:nvPr/>
        </p:nvPicPr>
        <p:blipFill rotWithShape="1">
          <a:blip r:embed="rId3"/>
          <a:srcRect l="4553" t="13236" r="48212" b="58581"/>
          <a:stretch/>
        </p:blipFill>
        <p:spPr>
          <a:xfrm>
            <a:off x="9238529" y="5656384"/>
            <a:ext cx="2969428" cy="644264"/>
          </a:xfrm>
          <a:prstGeom prst="rect">
            <a:avLst/>
          </a:prstGeom>
        </p:spPr>
      </p:pic>
      <p:pic>
        <p:nvPicPr>
          <p:cNvPr id="6" name="Picture 5">
            <a:extLst>
              <a:ext uri="{FF2B5EF4-FFF2-40B4-BE49-F238E27FC236}">
                <a16:creationId xmlns:a16="http://schemas.microsoft.com/office/drawing/2014/main" id="{B195673D-1B37-13C6-FB2A-25F52A39EBA4}"/>
              </a:ext>
            </a:extLst>
          </p:cNvPr>
          <p:cNvPicPr>
            <a:picLocks noChangeAspect="1"/>
          </p:cNvPicPr>
          <p:nvPr/>
        </p:nvPicPr>
        <p:blipFill>
          <a:blip r:embed="rId4"/>
          <a:stretch>
            <a:fillRect/>
          </a:stretch>
        </p:blipFill>
        <p:spPr>
          <a:xfrm>
            <a:off x="125509" y="5790945"/>
            <a:ext cx="2712720" cy="521970"/>
          </a:xfrm>
          <a:prstGeom prst="rect">
            <a:avLst/>
          </a:prstGeom>
        </p:spPr>
      </p:pic>
      <p:cxnSp>
        <p:nvCxnSpPr>
          <p:cNvPr id="9" name="Straight Connector 8">
            <a:extLst>
              <a:ext uri="{FF2B5EF4-FFF2-40B4-BE49-F238E27FC236}">
                <a16:creationId xmlns:a16="http://schemas.microsoft.com/office/drawing/2014/main" id="{B485B436-5BF8-522B-9A0E-0BA1C311C004}"/>
              </a:ext>
            </a:extLst>
          </p:cNvPr>
          <p:cNvCxnSpPr>
            <a:cxnSpLocks/>
          </p:cNvCxnSpPr>
          <p:nvPr/>
        </p:nvCxnSpPr>
        <p:spPr>
          <a:xfrm>
            <a:off x="1388225" y="3797815"/>
            <a:ext cx="94155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12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8DE7-A006-04D7-3AB0-3B9201FC121D}"/>
              </a:ext>
            </a:extLst>
          </p:cNvPr>
          <p:cNvSpPr>
            <a:spLocks noGrp="1"/>
          </p:cNvSpPr>
          <p:nvPr>
            <p:ph type="title"/>
          </p:nvPr>
        </p:nvSpPr>
        <p:spPr/>
        <p:txBody>
          <a:bodyPr/>
          <a:lstStyle/>
          <a:p>
            <a:r>
              <a:rPr lang="en-US" dirty="0"/>
              <a:t>Polling Questions</a:t>
            </a:r>
          </a:p>
        </p:txBody>
      </p:sp>
      <p:sp>
        <p:nvSpPr>
          <p:cNvPr id="3" name="Content Placeholder 2">
            <a:extLst>
              <a:ext uri="{FF2B5EF4-FFF2-40B4-BE49-F238E27FC236}">
                <a16:creationId xmlns:a16="http://schemas.microsoft.com/office/drawing/2014/main" id="{70340F7D-4F84-7C5D-7E1E-ECE8B1CB94FF}"/>
              </a:ext>
            </a:extLst>
          </p:cNvPr>
          <p:cNvSpPr>
            <a:spLocks noGrp="1"/>
          </p:cNvSpPr>
          <p:nvPr>
            <p:ph idx="1"/>
          </p:nvPr>
        </p:nvSpPr>
        <p:spPr>
          <a:xfrm>
            <a:off x="1097280" y="2329826"/>
            <a:ext cx="10058400" cy="3745169"/>
          </a:xfrm>
        </p:spPr>
        <p:txBody>
          <a:bodyPr anchor="b">
            <a:normAutofit/>
          </a:bodyPr>
          <a:lstStyle/>
          <a:p>
            <a:pPr algn="ctr"/>
            <a:r>
              <a:rPr lang="en-US" sz="3200" dirty="0"/>
              <a:t>Scan to participate in polling</a:t>
            </a:r>
          </a:p>
          <a:p>
            <a:pPr algn="ctr"/>
            <a:r>
              <a:rPr lang="en-US" sz="3200" dirty="0"/>
              <a:t>Or go to: </a:t>
            </a:r>
            <a:r>
              <a:rPr lang="en-US" sz="2800" b="1" i="0" dirty="0">
                <a:solidFill>
                  <a:schemeClr val="accent2"/>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PollEv.com​/sorinatorrez413</a:t>
            </a:r>
            <a:endParaRPr lang="en-US" sz="3200" dirty="0">
              <a:solidFill>
                <a:schemeClr val="accent2"/>
              </a:solidFill>
            </a:endParaRPr>
          </a:p>
        </p:txBody>
      </p:sp>
      <p:sp>
        <p:nvSpPr>
          <p:cNvPr id="5" name="TextBox 4">
            <a:extLst>
              <a:ext uri="{FF2B5EF4-FFF2-40B4-BE49-F238E27FC236}">
                <a16:creationId xmlns:a16="http://schemas.microsoft.com/office/drawing/2014/main" id="{A568EC15-FA1E-2D7C-9209-519A752F1206}"/>
              </a:ext>
            </a:extLst>
          </p:cNvPr>
          <p:cNvSpPr txBox="1"/>
          <p:nvPr/>
        </p:nvSpPr>
        <p:spPr>
          <a:xfrm>
            <a:off x="5519056" y="3105833"/>
            <a:ext cx="1214845" cy="646331"/>
          </a:xfrm>
          <a:prstGeom prst="rect">
            <a:avLst/>
          </a:prstGeom>
          <a:noFill/>
        </p:spPr>
        <p:txBody>
          <a:bodyPr wrap="square" rtlCol="0">
            <a:spAutoFit/>
          </a:bodyPr>
          <a:lstStyle/>
          <a:p>
            <a:pPr algn="ctr"/>
            <a:r>
              <a:rPr lang="en-US" dirty="0"/>
              <a:t>QR Code</a:t>
            </a:r>
          </a:p>
          <a:p>
            <a:pPr algn="ctr"/>
            <a:r>
              <a:rPr lang="en-US" dirty="0"/>
              <a:t>Here</a:t>
            </a:r>
          </a:p>
        </p:txBody>
      </p:sp>
      <p:pic>
        <p:nvPicPr>
          <p:cNvPr id="6" name="Picture 5">
            <a:extLst>
              <a:ext uri="{FF2B5EF4-FFF2-40B4-BE49-F238E27FC236}">
                <a16:creationId xmlns:a16="http://schemas.microsoft.com/office/drawing/2014/main" id="{3E0D2F8A-5F91-89E2-45C8-01E1E9E0CB06}"/>
              </a:ext>
            </a:extLst>
          </p:cNvPr>
          <p:cNvPicPr>
            <a:picLocks noChangeAspect="1"/>
          </p:cNvPicPr>
          <p:nvPr/>
        </p:nvPicPr>
        <p:blipFill>
          <a:blip r:embed="rId4"/>
          <a:stretch>
            <a:fillRect/>
          </a:stretch>
        </p:blipFill>
        <p:spPr>
          <a:xfrm>
            <a:off x="4792386" y="2198431"/>
            <a:ext cx="2668183" cy="2677885"/>
          </a:xfrm>
          <a:prstGeom prst="rect">
            <a:avLst/>
          </a:prstGeom>
        </p:spPr>
      </p:pic>
    </p:spTree>
    <p:extLst>
      <p:ext uri="{BB962C8B-B14F-4D97-AF65-F5344CB8AC3E}">
        <p14:creationId xmlns:p14="http://schemas.microsoft.com/office/powerpoint/2010/main" val="425336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8DE7-A006-04D7-3AB0-3B9201FC121D}"/>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70340F7D-4F84-7C5D-7E1E-ECE8B1CB94FF}"/>
              </a:ext>
            </a:extLst>
          </p:cNvPr>
          <p:cNvSpPr>
            <a:spLocks noGrp="1"/>
          </p:cNvSpPr>
          <p:nvPr>
            <p:ph idx="1"/>
          </p:nvPr>
        </p:nvSpPr>
        <p:spPr>
          <a:xfrm>
            <a:off x="1097280" y="2370167"/>
            <a:ext cx="10058400" cy="3745169"/>
          </a:xfrm>
        </p:spPr>
        <p:txBody>
          <a:bodyPr anchor="b">
            <a:normAutofit/>
          </a:bodyPr>
          <a:lstStyle/>
          <a:p>
            <a:pPr algn="ctr"/>
            <a:r>
              <a:rPr lang="en-US" sz="3200" dirty="0"/>
              <a:t>What is your profession?</a:t>
            </a:r>
          </a:p>
          <a:p>
            <a:pPr algn="ctr"/>
            <a:r>
              <a:rPr lang="en-US" sz="2800" dirty="0"/>
              <a:t>Scan above or go to: </a:t>
            </a:r>
            <a:r>
              <a:rPr lang="en-US" sz="2800" b="1" i="0" dirty="0">
                <a:solidFill>
                  <a:schemeClr val="accent2"/>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PollEv.com​/sorinatorrez413</a:t>
            </a:r>
            <a:endParaRPr lang="en-US" sz="2800" dirty="0">
              <a:solidFill>
                <a:schemeClr val="accent2"/>
              </a:solidFill>
            </a:endParaRPr>
          </a:p>
        </p:txBody>
      </p:sp>
      <p:sp>
        <p:nvSpPr>
          <p:cNvPr id="5" name="TextBox 4">
            <a:extLst>
              <a:ext uri="{FF2B5EF4-FFF2-40B4-BE49-F238E27FC236}">
                <a16:creationId xmlns:a16="http://schemas.microsoft.com/office/drawing/2014/main" id="{A568EC15-FA1E-2D7C-9209-519A752F1206}"/>
              </a:ext>
            </a:extLst>
          </p:cNvPr>
          <p:cNvSpPr txBox="1"/>
          <p:nvPr/>
        </p:nvSpPr>
        <p:spPr>
          <a:xfrm>
            <a:off x="5519056" y="3105833"/>
            <a:ext cx="1214845" cy="646331"/>
          </a:xfrm>
          <a:prstGeom prst="rect">
            <a:avLst/>
          </a:prstGeom>
          <a:noFill/>
        </p:spPr>
        <p:txBody>
          <a:bodyPr wrap="square" rtlCol="0">
            <a:spAutoFit/>
          </a:bodyPr>
          <a:lstStyle/>
          <a:p>
            <a:pPr algn="ctr"/>
            <a:r>
              <a:rPr lang="en-US" dirty="0"/>
              <a:t>QR Code</a:t>
            </a:r>
          </a:p>
          <a:p>
            <a:pPr algn="ctr"/>
            <a:r>
              <a:rPr lang="en-US" dirty="0"/>
              <a:t>Here</a:t>
            </a:r>
          </a:p>
        </p:txBody>
      </p:sp>
      <p:pic>
        <p:nvPicPr>
          <p:cNvPr id="6" name="Picture 5">
            <a:extLst>
              <a:ext uri="{FF2B5EF4-FFF2-40B4-BE49-F238E27FC236}">
                <a16:creationId xmlns:a16="http://schemas.microsoft.com/office/drawing/2014/main" id="{595A6068-8229-76ED-50CD-27C49B9E6B6F}"/>
              </a:ext>
            </a:extLst>
          </p:cNvPr>
          <p:cNvPicPr>
            <a:picLocks noChangeAspect="1"/>
          </p:cNvPicPr>
          <p:nvPr/>
        </p:nvPicPr>
        <p:blipFill>
          <a:blip r:embed="rId4"/>
          <a:stretch>
            <a:fillRect/>
          </a:stretch>
        </p:blipFill>
        <p:spPr>
          <a:xfrm>
            <a:off x="4792386" y="2198431"/>
            <a:ext cx="2668183" cy="2677885"/>
          </a:xfrm>
          <a:prstGeom prst="rect">
            <a:avLst/>
          </a:prstGeom>
        </p:spPr>
      </p:pic>
    </p:spTree>
    <p:extLst>
      <p:ext uri="{BB962C8B-B14F-4D97-AF65-F5344CB8AC3E}">
        <p14:creationId xmlns:p14="http://schemas.microsoft.com/office/powerpoint/2010/main" val="138483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8DE7-A006-04D7-3AB0-3B9201FC121D}"/>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70340F7D-4F84-7C5D-7E1E-ECE8B1CB94FF}"/>
              </a:ext>
            </a:extLst>
          </p:cNvPr>
          <p:cNvSpPr>
            <a:spLocks noGrp="1"/>
          </p:cNvSpPr>
          <p:nvPr>
            <p:ph idx="1"/>
          </p:nvPr>
        </p:nvSpPr>
        <p:spPr>
          <a:xfrm>
            <a:off x="1097280" y="2370167"/>
            <a:ext cx="10058400" cy="3745169"/>
          </a:xfrm>
        </p:spPr>
        <p:txBody>
          <a:bodyPr anchor="b">
            <a:normAutofit/>
          </a:bodyPr>
          <a:lstStyle/>
          <a:p>
            <a:pPr algn="ctr"/>
            <a:r>
              <a:rPr lang="en-US" sz="3200" dirty="0"/>
              <a:t>Which best describes your practice setting?</a:t>
            </a:r>
          </a:p>
          <a:p>
            <a:pPr algn="ctr"/>
            <a:r>
              <a:rPr lang="en-US" sz="2800" dirty="0"/>
              <a:t>Scan above or go to: </a:t>
            </a:r>
            <a:r>
              <a:rPr lang="en-US" sz="2800" b="1" i="0" dirty="0">
                <a:solidFill>
                  <a:schemeClr val="accent2"/>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PollEv.com​/sorinatorrez413</a:t>
            </a:r>
            <a:endParaRPr lang="en-US" sz="2800" dirty="0">
              <a:solidFill>
                <a:schemeClr val="accent2"/>
              </a:solidFill>
            </a:endParaRPr>
          </a:p>
        </p:txBody>
      </p:sp>
      <p:sp>
        <p:nvSpPr>
          <p:cNvPr id="5" name="TextBox 4">
            <a:extLst>
              <a:ext uri="{FF2B5EF4-FFF2-40B4-BE49-F238E27FC236}">
                <a16:creationId xmlns:a16="http://schemas.microsoft.com/office/drawing/2014/main" id="{A568EC15-FA1E-2D7C-9209-519A752F1206}"/>
              </a:ext>
            </a:extLst>
          </p:cNvPr>
          <p:cNvSpPr txBox="1"/>
          <p:nvPr/>
        </p:nvSpPr>
        <p:spPr>
          <a:xfrm>
            <a:off x="5519056" y="3105833"/>
            <a:ext cx="1214845" cy="646331"/>
          </a:xfrm>
          <a:prstGeom prst="rect">
            <a:avLst/>
          </a:prstGeom>
          <a:noFill/>
        </p:spPr>
        <p:txBody>
          <a:bodyPr wrap="square" rtlCol="0">
            <a:spAutoFit/>
          </a:bodyPr>
          <a:lstStyle/>
          <a:p>
            <a:pPr algn="ctr"/>
            <a:r>
              <a:rPr lang="en-US" dirty="0"/>
              <a:t>QR Code</a:t>
            </a:r>
          </a:p>
          <a:p>
            <a:pPr algn="ctr"/>
            <a:r>
              <a:rPr lang="en-US" dirty="0"/>
              <a:t>Here</a:t>
            </a:r>
          </a:p>
        </p:txBody>
      </p:sp>
      <p:pic>
        <p:nvPicPr>
          <p:cNvPr id="6" name="Picture 5">
            <a:extLst>
              <a:ext uri="{FF2B5EF4-FFF2-40B4-BE49-F238E27FC236}">
                <a16:creationId xmlns:a16="http://schemas.microsoft.com/office/drawing/2014/main" id="{5BF65094-BAC7-A061-6590-CDC6569952B2}"/>
              </a:ext>
            </a:extLst>
          </p:cNvPr>
          <p:cNvPicPr>
            <a:picLocks noChangeAspect="1"/>
          </p:cNvPicPr>
          <p:nvPr/>
        </p:nvPicPr>
        <p:blipFill>
          <a:blip r:embed="rId4"/>
          <a:stretch>
            <a:fillRect/>
          </a:stretch>
        </p:blipFill>
        <p:spPr>
          <a:xfrm>
            <a:off x="4792386" y="2198431"/>
            <a:ext cx="2668183" cy="2677885"/>
          </a:xfrm>
          <a:prstGeom prst="rect">
            <a:avLst/>
          </a:prstGeom>
        </p:spPr>
      </p:pic>
    </p:spTree>
    <p:extLst>
      <p:ext uri="{BB962C8B-B14F-4D97-AF65-F5344CB8AC3E}">
        <p14:creationId xmlns:p14="http://schemas.microsoft.com/office/powerpoint/2010/main" val="336584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8871-D857-53DD-DF0A-75F8CEA98970}"/>
              </a:ext>
            </a:extLst>
          </p:cNvPr>
          <p:cNvSpPr>
            <a:spLocks noGrp="1"/>
          </p:cNvSpPr>
          <p:nvPr>
            <p:ph type="title"/>
          </p:nvPr>
        </p:nvSpPr>
        <p:spPr/>
        <p:txBody>
          <a:bodyPr/>
          <a:lstStyle/>
          <a:p>
            <a:r>
              <a:rPr lang="en-US" dirty="0"/>
              <a:t>Opioid Use Disorder Treatment</a:t>
            </a:r>
          </a:p>
        </p:txBody>
      </p:sp>
      <p:graphicFrame>
        <p:nvGraphicFramePr>
          <p:cNvPr id="4" name="Content Placeholder 3">
            <a:extLst>
              <a:ext uri="{FF2B5EF4-FFF2-40B4-BE49-F238E27FC236}">
                <a16:creationId xmlns:a16="http://schemas.microsoft.com/office/drawing/2014/main" id="{5DEBE975-3E80-F7A8-1E41-1BA37DE3B4E8}"/>
              </a:ext>
            </a:extLst>
          </p:cNvPr>
          <p:cNvGraphicFramePr>
            <a:graphicFrameLocks noGrp="1"/>
          </p:cNvGraphicFramePr>
          <p:nvPr>
            <p:ph idx="1"/>
            <p:extLst>
              <p:ext uri="{D42A27DB-BD31-4B8C-83A1-F6EECF244321}">
                <p14:modId xmlns:p14="http://schemas.microsoft.com/office/powerpoint/2010/main" val="3158038805"/>
              </p:ext>
            </p:extLst>
          </p:nvPr>
        </p:nvGraphicFramePr>
        <p:xfrm>
          <a:off x="838200" y="1825625"/>
          <a:ext cx="10515600" cy="3674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F539F0AF-BB9B-8782-BD9B-45AE2E7FD422}"/>
              </a:ext>
            </a:extLst>
          </p:cNvPr>
          <p:cNvSpPr>
            <a:spLocks noChangeArrowheads="1"/>
          </p:cNvSpPr>
          <p:nvPr/>
        </p:nvSpPr>
        <p:spPr bwMode="auto">
          <a:xfrm>
            <a:off x="438150" y="40684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61" descr="How Opioid Treatment Medications Work On Your Brain | San Diego  Union-Tribune - YouTube">
            <a:extLst>
              <a:ext uri="{FF2B5EF4-FFF2-40B4-BE49-F238E27FC236}">
                <a16:creationId xmlns:a16="http://schemas.microsoft.com/office/drawing/2014/main" id="{0C166CCF-3F71-99A9-9FDB-FFB941741F8F}"/>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l="4230" t="34073" r="71931" b="26010"/>
          <a:stretch>
            <a:fillRect/>
          </a:stretch>
        </p:blipFill>
        <p:spPr bwMode="auto">
          <a:xfrm>
            <a:off x="438150" y="4068417"/>
            <a:ext cx="800100" cy="10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A5244A3-62BB-81AD-893B-E0F3BAD44B5C}"/>
              </a:ext>
            </a:extLst>
          </p:cNvPr>
          <p:cNvSpPr>
            <a:spLocks noChangeArrowheads="1"/>
          </p:cNvSpPr>
          <p:nvPr/>
        </p:nvSpPr>
        <p:spPr bwMode="auto">
          <a:xfrm>
            <a:off x="4280452" y="40684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62" descr="How Opioid Treatment Medications Work On Your Brain | San Diego  Union-Tribune - YouTube">
            <a:extLst>
              <a:ext uri="{FF2B5EF4-FFF2-40B4-BE49-F238E27FC236}">
                <a16:creationId xmlns:a16="http://schemas.microsoft.com/office/drawing/2014/main" id="{9546C9D6-4023-8123-0E6E-E47EEAEA395E}"/>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l="37025" t="34512" r="37274" b="26021"/>
          <a:stretch>
            <a:fillRect/>
          </a:stretch>
        </p:blipFill>
        <p:spPr bwMode="auto">
          <a:xfrm>
            <a:off x="4280452" y="4068418"/>
            <a:ext cx="901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89CDF75-F0AD-9600-A0B8-E681CA593E6B}"/>
              </a:ext>
            </a:extLst>
          </p:cNvPr>
          <p:cNvSpPr>
            <a:spLocks noChangeArrowheads="1"/>
          </p:cNvSpPr>
          <p:nvPr/>
        </p:nvSpPr>
        <p:spPr bwMode="auto">
          <a:xfrm>
            <a:off x="7938053" y="40684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64" descr="How Opioid Treatment Medications Work On Your Brain | San Diego  Union-Tribune - YouTube">
            <a:extLst>
              <a:ext uri="{FF2B5EF4-FFF2-40B4-BE49-F238E27FC236}">
                <a16:creationId xmlns:a16="http://schemas.microsoft.com/office/drawing/2014/main" id="{2D549559-C191-841E-45F9-DD8122B5301F}"/>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l="70499" t="32939" r="2956" b="24434"/>
          <a:stretch>
            <a:fillRect/>
          </a:stretch>
        </p:blipFill>
        <p:spPr bwMode="auto">
          <a:xfrm>
            <a:off x="7938053" y="4068418"/>
            <a:ext cx="850900" cy="1028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5A0A79-F386-7977-B32B-1E75DEBD2E0A}"/>
              </a:ext>
            </a:extLst>
          </p:cNvPr>
          <p:cNvSpPr txBox="1"/>
          <p:nvPr/>
        </p:nvSpPr>
        <p:spPr>
          <a:xfrm>
            <a:off x="30097" y="6568676"/>
            <a:ext cx="10996024" cy="261610"/>
          </a:xfrm>
          <a:prstGeom prst="rect">
            <a:avLst/>
          </a:prstGeom>
          <a:noFill/>
        </p:spPr>
        <p:txBody>
          <a:bodyPr wrap="square">
            <a:spAutoFit/>
          </a:bodyPr>
          <a:lstStyle/>
          <a:p>
            <a:pPr marL="457200" marR="0" indent="-457200">
              <a:spcBef>
                <a:spcPts val="1000"/>
              </a:spcBef>
              <a:spcAft>
                <a:spcPts val="0"/>
              </a:spcAft>
            </a:pPr>
            <a:r>
              <a:rPr lang="en-US" sz="1100" dirty="0">
                <a:solidFill>
                  <a:schemeClr val="bg1"/>
                </a:solidFill>
              </a:rPr>
              <a:t>Pew Charitable Trusts, 2016.</a:t>
            </a:r>
          </a:p>
        </p:txBody>
      </p:sp>
    </p:spTree>
    <p:extLst>
      <p:ext uri="{BB962C8B-B14F-4D97-AF65-F5344CB8AC3E}">
        <p14:creationId xmlns:p14="http://schemas.microsoft.com/office/powerpoint/2010/main" val="345707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1AAD-CF85-FF4C-4FA1-437C7BD3A000}"/>
              </a:ext>
            </a:extLst>
          </p:cNvPr>
          <p:cNvSpPr>
            <a:spLocks noGrp="1"/>
          </p:cNvSpPr>
          <p:nvPr>
            <p:ph type="title"/>
          </p:nvPr>
        </p:nvSpPr>
        <p:spPr/>
        <p:txBody>
          <a:bodyPr/>
          <a:lstStyle/>
          <a:p>
            <a:r>
              <a:rPr lang="en-US" dirty="0"/>
              <a:t>Buprenorphine</a:t>
            </a:r>
          </a:p>
        </p:txBody>
      </p:sp>
      <p:sp>
        <p:nvSpPr>
          <p:cNvPr id="3" name="Content Placeholder 2">
            <a:extLst>
              <a:ext uri="{FF2B5EF4-FFF2-40B4-BE49-F238E27FC236}">
                <a16:creationId xmlns:a16="http://schemas.microsoft.com/office/drawing/2014/main" id="{D897576D-766C-FF8F-AB34-C72E719E9C12}"/>
              </a:ext>
            </a:extLst>
          </p:cNvPr>
          <p:cNvSpPr>
            <a:spLocks noGrp="1"/>
          </p:cNvSpPr>
          <p:nvPr>
            <p:ph sz="half" idx="1"/>
          </p:nvPr>
        </p:nvSpPr>
        <p:spPr/>
        <p:txBody>
          <a:bodyPr>
            <a:normAutofit/>
          </a:bodyPr>
          <a:lstStyle/>
          <a:p>
            <a:pPr>
              <a:buFont typeface="Arial" panose="020B0604020202020204" pitchFamily="34" charset="0"/>
              <a:buChar char="•"/>
            </a:pPr>
            <a:r>
              <a:rPr lang="en-US" dirty="0"/>
              <a:t> Schedule III drug</a:t>
            </a:r>
          </a:p>
          <a:p>
            <a:pPr>
              <a:buFont typeface="Arial" panose="020B0604020202020204" pitchFamily="34" charset="0"/>
              <a:buChar char="•"/>
            </a:pPr>
            <a:r>
              <a:rPr lang="en-US" dirty="0"/>
              <a:t> Formulations</a:t>
            </a:r>
          </a:p>
          <a:p>
            <a:pPr lvl="1">
              <a:buFont typeface="Arial" panose="020B0604020202020204" pitchFamily="34" charset="0"/>
              <a:buChar char="•"/>
            </a:pPr>
            <a:r>
              <a:rPr lang="en-US" sz="2000" dirty="0"/>
              <a:t>Sublingual, buccal, injectable</a:t>
            </a:r>
          </a:p>
          <a:p>
            <a:pPr>
              <a:buFont typeface="Arial" panose="020B0604020202020204" pitchFamily="34" charset="0"/>
              <a:buChar char="•"/>
            </a:pPr>
            <a:r>
              <a:rPr lang="en-US" dirty="0"/>
              <a:t> Available in combination with naloxone</a:t>
            </a:r>
          </a:p>
          <a:p>
            <a:pPr lvl="1">
              <a:buFont typeface="Arial" panose="020B0604020202020204" pitchFamily="34" charset="0"/>
              <a:buChar char="•"/>
            </a:pPr>
            <a:r>
              <a:rPr lang="en-US" sz="2000" dirty="0"/>
              <a:t>Ex: Sublingual buprenorphine/naloxone (BUP/NX)</a:t>
            </a:r>
          </a:p>
          <a:p>
            <a:pPr>
              <a:buFont typeface="Arial" panose="020B0604020202020204" pitchFamily="34" charset="0"/>
              <a:buChar char="•"/>
            </a:pPr>
            <a:r>
              <a:rPr lang="en-US" sz="2200" dirty="0"/>
              <a:t> Ability to prescribe affected by: </a:t>
            </a:r>
          </a:p>
          <a:p>
            <a:pPr lvl="1">
              <a:buFont typeface="Arial" panose="020B0604020202020204" pitchFamily="34" charset="0"/>
              <a:buChar char="•"/>
            </a:pPr>
            <a:r>
              <a:rPr lang="en-US" sz="2000" dirty="0"/>
              <a:t>Recission of the X-waiver</a:t>
            </a:r>
          </a:p>
          <a:p>
            <a:pPr lvl="1">
              <a:buFont typeface="Arial" panose="020B0604020202020204" pitchFamily="34" charset="0"/>
              <a:buChar char="•"/>
            </a:pPr>
            <a:r>
              <a:rPr lang="en-US" sz="2000" dirty="0"/>
              <a:t>Telehealth regulations</a:t>
            </a:r>
          </a:p>
          <a:p>
            <a:pPr marL="0" indent="0">
              <a:buNone/>
            </a:pPr>
            <a:endParaRPr lang="en-US" dirty="0"/>
          </a:p>
        </p:txBody>
      </p:sp>
      <p:sp>
        <p:nvSpPr>
          <p:cNvPr id="5" name="Content Placeholder 4">
            <a:extLst>
              <a:ext uri="{FF2B5EF4-FFF2-40B4-BE49-F238E27FC236}">
                <a16:creationId xmlns:a16="http://schemas.microsoft.com/office/drawing/2014/main" id="{621EC83B-4E4F-596C-410E-1C808465A12B}"/>
              </a:ext>
            </a:extLst>
          </p:cNvPr>
          <p:cNvSpPr>
            <a:spLocks noGrp="1"/>
          </p:cNvSpPr>
          <p:nvPr>
            <p:ph sz="half" idx="2"/>
          </p:nvPr>
        </p:nvSpPr>
        <p:spPr/>
        <p:txBody>
          <a:bodyPr/>
          <a:lstStyle/>
          <a:p>
            <a:pPr algn="ctr"/>
            <a:endParaRPr lang="en-US" b="1" dirty="0"/>
          </a:p>
          <a:p>
            <a:pPr algn="ctr"/>
            <a:r>
              <a:rPr lang="en-US" b="1" dirty="0"/>
              <a:t>Partial mu-opioid agonist</a:t>
            </a:r>
          </a:p>
        </p:txBody>
      </p:sp>
      <p:pic>
        <p:nvPicPr>
          <p:cNvPr id="4" name="Picture 62" descr="How Opioid Treatment Medications Work On Your Brain | San Diego  Union-Tribune - YouTube">
            <a:extLst>
              <a:ext uri="{FF2B5EF4-FFF2-40B4-BE49-F238E27FC236}">
                <a16:creationId xmlns:a16="http://schemas.microsoft.com/office/drawing/2014/main" id="{A2C0B528-C8AE-016C-6841-2FC93724904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37025" t="34512" r="37274" b="26021"/>
          <a:stretch>
            <a:fillRect/>
          </a:stretch>
        </p:blipFill>
        <p:spPr bwMode="auto">
          <a:xfrm>
            <a:off x="7676952" y="2762282"/>
            <a:ext cx="2172095" cy="2478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8A7022-64E1-702F-6B14-B933ACFF7312}"/>
              </a:ext>
            </a:extLst>
          </p:cNvPr>
          <p:cNvSpPr txBox="1"/>
          <p:nvPr/>
        </p:nvSpPr>
        <p:spPr>
          <a:xfrm>
            <a:off x="27760" y="6563300"/>
            <a:ext cx="6098720" cy="261610"/>
          </a:xfrm>
          <a:prstGeom prst="rect">
            <a:avLst/>
          </a:prstGeom>
          <a:noFill/>
        </p:spPr>
        <p:txBody>
          <a:bodyPr wrap="square">
            <a:spAutoFit/>
          </a:bodyPr>
          <a:lstStyle/>
          <a:p>
            <a:pPr marL="457200" marR="0" indent="-457200">
              <a:spcBef>
                <a:spcPts val="1000"/>
              </a:spcBef>
              <a:spcAft>
                <a:spcPts val="0"/>
              </a:spcAft>
            </a:pPr>
            <a:r>
              <a:rPr lang="en-US" sz="1100" dirty="0">
                <a:solidFill>
                  <a:schemeClr val="bg1"/>
                </a:solidFill>
                <a:effectLst/>
                <a:ea typeface="Times New Roman" panose="02020603050405020304" pitchFamily="18" charset="0"/>
              </a:rPr>
              <a:t>Buprenorphine HCl tablet [package insert]. </a:t>
            </a:r>
            <a:r>
              <a:rPr lang="en-US" sz="1100" dirty="0">
                <a:solidFill>
                  <a:schemeClr val="bg1"/>
                </a:solidFill>
              </a:rPr>
              <a:t>Pew Charitable Trusts, 2016.</a:t>
            </a:r>
          </a:p>
        </p:txBody>
      </p:sp>
    </p:spTree>
    <p:extLst>
      <p:ext uri="{BB962C8B-B14F-4D97-AF65-F5344CB8AC3E}">
        <p14:creationId xmlns:p14="http://schemas.microsoft.com/office/powerpoint/2010/main" val="965830030"/>
      </p:ext>
    </p:extLst>
  </p:cSld>
  <p:clrMapOvr>
    <a:masterClrMapping/>
  </p:clrMapOvr>
</p:sld>
</file>

<file path=ppt/theme/theme1.xml><?xml version="1.0" encoding="utf-8"?>
<a:theme xmlns:a="http://schemas.openxmlformats.org/drawingml/2006/main" name="Theme1">
  <a:themeElements>
    <a:clrScheme name="Custom 1">
      <a:dk1>
        <a:srgbClr val="000000"/>
      </a:dk1>
      <a:lt1>
        <a:srgbClr val="FFFFFF"/>
      </a:lt1>
      <a:dk2>
        <a:srgbClr val="373545"/>
      </a:dk2>
      <a:lt2>
        <a:srgbClr val="CEDBE6"/>
      </a:lt2>
      <a:accent1>
        <a:srgbClr val="EC7723"/>
      </a:accent1>
      <a:accent2>
        <a:srgbClr val="0075A7"/>
      </a:accent2>
      <a:accent3>
        <a:srgbClr val="75BDA7"/>
      </a:accent3>
      <a:accent4>
        <a:srgbClr val="D6AF3D"/>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0CD2A9E3-FD8B-004C-9C38-21C6D5935BDD}" vid="{497539E1-917F-E747-98F9-28BBB7640E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4088</TotalTime>
  <Words>3272</Words>
  <Application>Microsoft Macintosh PowerPoint</Application>
  <PresentationFormat>Widescreen</PresentationFormat>
  <Paragraphs>365</Paragraphs>
  <Slides>40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futura-lt-w01-light</vt:lpstr>
      <vt:lpstr>Georgia</vt:lpstr>
      <vt:lpstr>Helvetica Neue Light</vt:lpstr>
      <vt:lpstr>Source Sans Pro</vt:lpstr>
      <vt:lpstr>Theme1</vt:lpstr>
      <vt:lpstr>Overcoming Pharmacy Barriers to Buprenorphine Access through Education and Communication</vt:lpstr>
      <vt:lpstr>PowerPoint Presentation</vt:lpstr>
      <vt:lpstr>DEAI Statement</vt:lpstr>
      <vt:lpstr>Learning Objectives</vt:lpstr>
      <vt:lpstr>Polling Questions</vt:lpstr>
      <vt:lpstr>Question 1: </vt:lpstr>
      <vt:lpstr>Question 2: </vt:lpstr>
      <vt:lpstr>Opioid Use Disorder Treatment</vt:lpstr>
      <vt:lpstr>Buprenorphine</vt:lpstr>
      <vt:lpstr>What challenges have you experienced with pharmacies related to BUP?</vt:lpstr>
      <vt:lpstr>Learning Objectives</vt:lpstr>
      <vt:lpstr>Limitations in BUP Availability</vt:lpstr>
      <vt:lpstr>Hill, et al. (2022) </vt:lpstr>
      <vt:lpstr>Hill, et al. (2022)</vt:lpstr>
      <vt:lpstr>BUP/NX Availability in Community Pharmacies</vt:lpstr>
      <vt:lpstr>BUP/NX Availability in Community Pharmacies</vt:lpstr>
      <vt:lpstr>BUP/NX Availability in Community Pharmacies</vt:lpstr>
      <vt:lpstr>Kazerouni, et al. (2021)</vt:lpstr>
      <vt:lpstr>Kazerouni, et al. (2021)</vt:lpstr>
      <vt:lpstr>How does lack of BUP availability affect patients? </vt:lpstr>
      <vt:lpstr>What are patient-specific factors that might influence someone’s accessibility to BUP?</vt:lpstr>
      <vt:lpstr>Barriers and Solutions</vt:lpstr>
      <vt:lpstr>Barriers to Dispensing BUP</vt:lpstr>
      <vt:lpstr>Barriers to Dispensing BUP</vt:lpstr>
      <vt:lpstr>Facilitators of Dispensing BUP</vt:lpstr>
      <vt:lpstr>Key Takeaways</vt:lpstr>
      <vt:lpstr>Learning Objectives</vt:lpstr>
      <vt:lpstr>Addressing Common Pharmacy Barriers</vt:lpstr>
      <vt:lpstr>Pharmacy Barriers &amp; Proposed Solutions</vt:lpstr>
      <vt:lpstr>Pharmacy Barriers &amp; Proposed Solutions</vt:lpstr>
      <vt:lpstr>Pharmacy Barriers &amp; Proposed Solutions</vt:lpstr>
      <vt:lpstr>Educational Material for Pharmacists</vt:lpstr>
      <vt:lpstr>Learning Objectives</vt:lpstr>
      <vt:lpstr>Small Group Activity </vt:lpstr>
      <vt:lpstr>Scenario 1</vt:lpstr>
      <vt:lpstr>Scenario 2</vt:lpstr>
      <vt:lpstr>Scenario 3</vt:lpstr>
      <vt:lpstr>Large Group Debrief</vt:lpstr>
      <vt:lpstr>Thank you for attending today’s workshop! </vt:lpstr>
      <vt:lpstr>Overcoming Pharmacy Barriers to Buprenorphine Access through Education and Communication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Pharmacy Barriers to Buprenorphine Access through Education and Communication</dc:title>
  <dc:creator>Sorina Torrez</dc:creator>
  <cp:lastModifiedBy>Sorina Torrez</cp:lastModifiedBy>
  <cp:revision>49</cp:revision>
  <dcterms:created xsi:type="dcterms:W3CDTF">2023-07-26T03:55:45Z</dcterms:created>
  <dcterms:modified xsi:type="dcterms:W3CDTF">2023-10-20T17:44:49Z</dcterms:modified>
</cp:coreProperties>
</file>