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6"/>
  </p:notesMasterIdLst>
  <p:handoutMasterIdLst>
    <p:handoutMasterId r:id="rId37"/>
  </p:handoutMasterIdLst>
  <p:sldIdLst>
    <p:sldId id="532" r:id="rId5"/>
    <p:sldId id="580" r:id="rId6"/>
    <p:sldId id="575" r:id="rId7"/>
    <p:sldId id="550" r:id="rId8"/>
    <p:sldId id="544" r:id="rId9"/>
    <p:sldId id="564" r:id="rId10"/>
    <p:sldId id="576" r:id="rId11"/>
    <p:sldId id="554" r:id="rId12"/>
    <p:sldId id="563" r:id="rId13"/>
    <p:sldId id="546" r:id="rId14"/>
    <p:sldId id="579" r:id="rId15"/>
    <p:sldId id="573" r:id="rId16"/>
    <p:sldId id="561" r:id="rId17"/>
    <p:sldId id="556" r:id="rId18"/>
    <p:sldId id="557" r:id="rId19"/>
    <p:sldId id="548" r:id="rId20"/>
    <p:sldId id="547" r:id="rId21"/>
    <p:sldId id="549" r:id="rId22"/>
    <p:sldId id="541" r:id="rId23"/>
    <p:sldId id="571" r:id="rId24"/>
    <p:sldId id="560" r:id="rId25"/>
    <p:sldId id="577" r:id="rId26"/>
    <p:sldId id="578" r:id="rId27"/>
    <p:sldId id="543" r:id="rId28"/>
    <p:sldId id="545" r:id="rId29"/>
    <p:sldId id="551" r:id="rId30"/>
    <p:sldId id="566" r:id="rId31"/>
    <p:sldId id="567" r:id="rId32"/>
    <p:sldId id="568" r:id="rId33"/>
    <p:sldId id="569" r:id="rId34"/>
    <p:sldId id="570" r:id="rId35"/>
  </p:sldIdLst>
  <p:sldSz cx="12188825" cy="6858000"/>
  <p:notesSz cx="7023100" cy="9309100"/>
  <p:defaultTextStyle>
    <a:defPPr>
      <a:defRPr lang="en-US"/>
    </a:defPPr>
    <a:lvl1pPr marL="0" algn="l" defTabSz="457139" rtl="0" eaLnBrk="1" latinLnBrk="0" hangingPunct="1">
      <a:defRPr sz="1800" kern="1200">
        <a:solidFill>
          <a:schemeClr val="tx1"/>
        </a:solidFill>
        <a:latin typeface="+mn-lt"/>
        <a:ea typeface="+mn-ea"/>
        <a:cs typeface="+mn-cs"/>
      </a:defRPr>
    </a:lvl1pPr>
    <a:lvl2pPr marL="457139" algn="l" defTabSz="457139" rtl="0" eaLnBrk="1" latinLnBrk="0" hangingPunct="1">
      <a:defRPr sz="1800" kern="1200">
        <a:solidFill>
          <a:schemeClr val="tx1"/>
        </a:solidFill>
        <a:latin typeface="+mn-lt"/>
        <a:ea typeface="+mn-ea"/>
        <a:cs typeface="+mn-cs"/>
      </a:defRPr>
    </a:lvl2pPr>
    <a:lvl3pPr marL="914275" algn="l" defTabSz="457139" rtl="0" eaLnBrk="1" latinLnBrk="0" hangingPunct="1">
      <a:defRPr sz="1800" kern="1200">
        <a:solidFill>
          <a:schemeClr val="tx1"/>
        </a:solidFill>
        <a:latin typeface="+mn-lt"/>
        <a:ea typeface="+mn-ea"/>
        <a:cs typeface="+mn-cs"/>
      </a:defRPr>
    </a:lvl3pPr>
    <a:lvl4pPr marL="1371414" algn="l" defTabSz="457139" rtl="0" eaLnBrk="1" latinLnBrk="0" hangingPunct="1">
      <a:defRPr sz="1800" kern="1200">
        <a:solidFill>
          <a:schemeClr val="tx1"/>
        </a:solidFill>
        <a:latin typeface="+mn-lt"/>
        <a:ea typeface="+mn-ea"/>
        <a:cs typeface="+mn-cs"/>
      </a:defRPr>
    </a:lvl4pPr>
    <a:lvl5pPr marL="1828552" algn="l" defTabSz="457139" rtl="0" eaLnBrk="1" latinLnBrk="0" hangingPunct="1">
      <a:defRPr sz="1800" kern="1200">
        <a:solidFill>
          <a:schemeClr val="tx1"/>
        </a:solidFill>
        <a:latin typeface="+mn-lt"/>
        <a:ea typeface="+mn-ea"/>
        <a:cs typeface="+mn-cs"/>
      </a:defRPr>
    </a:lvl5pPr>
    <a:lvl6pPr marL="2285690" algn="l" defTabSz="457139" rtl="0" eaLnBrk="1" latinLnBrk="0" hangingPunct="1">
      <a:defRPr sz="1800" kern="1200">
        <a:solidFill>
          <a:schemeClr val="tx1"/>
        </a:solidFill>
        <a:latin typeface="+mn-lt"/>
        <a:ea typeface="+mn-ea"/>
        <a:cs typeface="+mn-cs"/>
      </a:defRPr>
    </a:lvl6pPr>
    <a:lvl7pPr marL="2742828" algn="l" defTabSz="457139" rtl="0" eaLnBrk="1" latinLnBrk="0" hangingPunct="1">
      <a:defRPr sz="1800" kern="1200">
        <a:solidFill>
          <a:schemeClr val="tx1"/>
        </a:solidFill>
        <a:latin typeface="+mn-lt"/>
        <a:ea typeface="+mn-ea"/>
        <a:cs typeface="+mn-cs"/>
      </a:defRPr>
    </a:lvl7pPr>
    <a:lvl8pPr marL="3199966" algn="l" defTabSz="457139" rtl="0" eaLnBrk="1" latinLnBrk="0" hangingPunct="1">
      <a:defRPr sz="1800" kern="1200">
        <a:solidFill>
          <a:schemeClr val="tx1"/>
        </a:solidFill>
        <a:latin typeface="+mn-lt"/>
        <a:ea typeface="+mn-ea"/>
        <a:cs typeface="+mn-cs"/>
      </a:defRPr>
    </a:lvl8pPr>
    <a:lvl9pPr marL="3657104" algn="l" defTabSz="45713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6" userDrawn="1">
          <p15:clr>
            <a:srgbClr val="A4A3A4"/>
          </p15:clr>
        </p15:guide>
        <p15:guide id="2" pos="7677" userDrawn="1">
          <p15:clr>
            <a:srgbClr val="A4A3A4"/>
          </p15:clr>
        </p15:guide>
        <p15:guide id="3" orient="horz" pos="908" userDrawn="1">
          <p15:clr>
            <a:srgbClr val="A4A3A4"/>
          </p15:clr>
        </p15:guide>
        <p15:guide id="4" pos="385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74506B-C2C7-A9F8-4353-328C3B9D38A1}" name="Michele Buonora" initials="MB" userId="21d46b9a80c28049" providerId="Windows Live"/>
  <p188:author id="{4039336E-E1EB-CD7E-3083-6DC03A289D37}" name="Joanna Starrels" initials="JS" userId="S::joanna.starrels@einsteinmed.edu::8fa02a7d-b537-45a8-9872-2be5bcfe50d6" providerId="AD"/>
  <p188:author id="{6AE8C2AC-26E9-55C5-5B84-812F26FA4A91}" name="Joanna Starrels" initials="JS" userId="S::joanna.starrels@einsteinmed.org::8fa02a7d-b537-45a8-9872-2be5bcfe50d6" providerId="AD"/>
</p188: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EAC1"/>
    <a:srgbClr val="B3DFB8"/>
    <a:srgbClr val="CDFACF"/>
    <a:srgbClr val="414042"/>
    <a:srgbClr val="93C5E3"/>
    <a:srgbClr val="F0E3E7"/>
    <a:srgbClr val="E6F0F5"/>
    <a:srgbClr val="E6E6E6"/>
    <a:srgbClr val="94C5E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209" autoAdjust="0"/>
    <p:restoredTop sz="64804" autoAdjust="0"/>
  </p:normalViewPr>
  <p:slideViewPr>
    <p:cSldViewPr snapToGrid="0" snapToObjects="1" showGuides="1">
      <p:cViewPr varScale="1">
        <p:scale>
          <a:sx n="72" d="100"/>
          <a:sy n="72" d="100"/>
        </p:scale>
        <p:origin x="776" y="184"/>
      </p:cViewPr>
      <p:guideLst>
        <p:guide orient="horz" pos="2166"/>
        <p:guide pos="7677"/>
        <p:guide orient="horz" pos="908"/>
        <p:guide pos="3850"/>
      </p:guideLst>
    </p:cSldViewPr>
  </p:slideViewPr>
  <p:notesTextViewPr>
    <p:cViewPr>
      <p:scale>
        <a:sx n="100" d="100"/>
        <a:sy n="100" d="100"/>
      </p:scale>
      <p:origin x="0" y="0"/>
    </p:cViewPr>
  </p:notesTextViewPr>
  <p:sorterViewPr>
    <p:cViewPr varScale="1">
      <p:scale>
        <a:sx n="1" d="1"/>
        <a:sy n="1" d="1"/>
      </p:scale>
      <p:origin x="0" y="-1422"/>
    </p:cViewPr>
  </p:sorterViewPr>
  <p:notesViewPr>
    <p:cSldViewPr snapToGrid="0" snapToObjects="1">
      <p:cViewPr varScale="1">
        <p:scale>
          <a:sx n="95" d="100"/>
          <a:sy n="95" d="100"/>
        </p:scale>
        <p:origin x="4312" y="192"/>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Controls without OUD</c:v>
                </c:pt>
              </c:strCache>
            </c:strRef>
          </c:tx>
          <c:spPr>
            <a:solidFill>
              <a:schemeClr val="accent1"/>
            </a:solidFill>
            <a:ln>
              <a:noFill/>
            </a:ln>
            <a:effectLst/>
          </c:spPr>
          <c:invertIfNegative val="0"/>
          <c:errBars>
            <c:errBarType val="both"/>
            <c:errValType val="stdErr"/>
            <c:noEndCap val="0"/>
            <c:spPr>
              <a:noFill/>
              <a:ln w="9525" cap="flat" cmpd="sng" algn="ctr">
                <a:solidFill>
                  <a:schemeClr val="tx1">
                    <a:lumMod val="65000"/>
                    <a:lumOff val="35000"/>
                  </a:schemeClr>
                </a:solidFill>
                <a:round/>
              </a:ln>
              <a:effectLst/>
            </c:spPr>
          </c:errBars>
          <c:cat>
            <c:strRef>
              <c:f>Sheet1!$A$2:$A$5</c:f>
              <c:strCache>
                <c:ptCount val="4"/>
                <c:pt idx="0">
                  <c:v>All</c:v>
                </c:pt>
                <c:pt idx="1">
                  <c:v>SDD</c:v>
                </c:pt>
                <c:pt idx="2">
                  <c:v>Facility</c:v>
                </c:pt>
                <c:pt idx="3">
                  <c:v>Home</c:v>
                </c:pt>
              </c:strCache>
            </c:strRef>
          </c:cat>
          <c:val>
            <c:numRef>
              <c:f>Sheet1!$B$2:$B$5</c:f>
              <c:numCache>
                <c:formatCode>General</c:formatCode>
                <c:ptCount val="4"/>
                <c:pt idx="0">
                  <c:v>1.97</c:v>
                </c:pt>
                <c:pt idx="1">
                  <c:v>2.62</c:v>
                </c:pt>
                <c:pt idx="2">
                  <c:v>1.7</c:v>
                </c:pt>
                <c:pt idx="3">
                  <c:v>2.0299999999999998</c:v>
                </c:pt>
              </c:numCache>
            </c:numRef>
          </c:val>
          <c:extLst>
            <c:ext xmlns:c16="http://schemas.microsoft.com/office/drawing/2014/chart" uri="{C3380CC4-5D6E-409C-BE32-E72D297353CC}">
              <c16:uniqueId val="{00000000-59D6-164C-A07C-E1E60B428DE0}"/>
            </c:ext>
          </c:extLst>
        </c:ser>
        <c:ser>
          <c:idx val="1"/>
          <c:order val="1"/>
          <c:tx>
            <c:strRef>
              <c:f>Sheet1!$C$1</c:f>
              <c:strCache>
                <c:ptCount val="1"/>
                <c:pt idx="0">
                  <c:v>People with OUD</c:v>
                </c:pt>
              </c:strCache>
            </c:strRef>
          </c:tx>
          <c:spPr>
            <a:solidFill>
              <a:schemeClr val="accent2"/>
            </a:solidFill>
            <a:ln>
              <a:noFill/>
            </a:ln>
            <a:effectLst/>
          </c:spPr>
          <c:invertIfNegative val="0"/>
          <c:errBars>
            <c:errBarType val="both"/>
            <c:errValType val="stdErr"/>
            <c:noEndCap val="0"/>
            <c:spPr>
              <a:noFill/>
              <a:ln w="9525" cap="flat" cmpd="sng" algn="ctr">
                <a:solidFill>
                  <a:schemeClr val="tx1">
                    <a:lumMod val="65000"/>
                    <a:lumOff val="35000"/>
                  </a:schemeClr>
                </a:solidFill>
                <a:round/>
              </a:ln>
              <a:effectLst/>
            </c:spPr>
          </c:errBars>
          <c:cat>
            <c:strRef>
              <c:f>Sheet1!$A$2:$A$5</c:f>
              <c:strCache>
                <c:ptCount val="4"/>
                <c:pt idx="0">
                  <c:v>All</c:v>
                </c:pt>
                <c:pt idx="1">
                  <c:v>SDD</c:v>
                </c:pt>
                <c:pt idx="2">
                  <c:v>Facility</c:v>
                </c:pt>
                <c:pt idx="3">
                  <c:v>Home</c:v>
                </c:pt>
              </c:strCache>
            </c:strRef>
          </c:cat>
          <c:val>
            <c:numRef>
              <c:f>Sheet1!$C$2:$C$5</c:f>
              <c:numCache>
                <c:formatCode>General</c:formatCode>
                <c:ptCount val="4"/>
                <c:pt idx="0">
                  <c:v>2.6</c:v>
                </c:pt>
                <c:pt idx="1">
                  <c:v>3.07</c:v>
                </c:pt>
                <c:pt idx="2">
                  <c:v>2.4900000000000002</c:v>
                </c:pt>
                <c:pt idx="3">
                  <c:v>2.64</c:v>
                </c:pt>
              </c:numCache>
            </c:numRef>
          </c:val>
          <c:extLst>
            <c:ext xmlns:c16="http://schemas.microsoft.com/office/drawing/2014/chart" uri="{C3380CC4-5D6E-409C-BE32-E72D297353CC}">
              <c16:uniqueId val="{00000001-59D6-164C-A07C-E1E60B428DE0}"/>
            </c:ext>
          </c:extLst>
        </c:ser>
        <c:dLbls>
          <c:showLegendKey val="0"/>
          <c:showVal val="0"/>
          <c:showCatName val="0"/>
          <c:showSerName val="0"/>
          <c:showPercent val="0"/>
          <c:showBubbleSize val="0"/>
        </c:dLbls>
        <c:gapWidth val="150"/>
        <c:axId val="1821282367"/>
        <c:axId val="1609534095"/>
      </c:barChart>
      <c:catAx>
        <c:axId val="1821282367"/>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Discharge Disposition</a:t>
                </a:r>
              </a:p>
            </c:rich>
          </c:tx>
          <c:layout>
            <c:manualLayout>
              <c:xMode val="edge"/>
              <c:yMode val="edge"/>
              <c:x val="0.36734390219212354"/>
              <c:y val="0.95948239020808002"/>
            </c:manualLayout>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09534095"/>
        <c:crosses val="autoZero"/>
        <c:auto val="1"/>
        <c:lblAlgn val="ctr"/>
        <c:lblOffset val="100"/>
        <c:noMultiLvlLbl val="0"/>
      </c:catAx>
      <c:valAx>
        <c:axId val="1609534095"/>
        <c:scaling>
          <c:orientation val="minMax"/>
          <c:max val="3.5"/>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Average</a:t>
                </a:r>
                <a:r>
                  <a:rPr lang="en-US" baseline="0" dirty="0"/>
                  <a:t> Pain Score</a:t>
                </a:r>
                <a:endParaRPr lang="en-US"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21282367"/>
        <c:crosses val="autoZero"/>
        <c:crossBetween val="between"/>
        <c:majorUnit val="1"/>
        <c:minorUnit val="0.5"/>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983FE0-C8BF-3149-9AA0-35B76E03B3DB}" type="doc">
      <dgm:prSet loTypeId="urn:microsoft.com/office/officeart/2005/8/layout/default" loCatId="" qsTypeId="urn:microsoft.com/office/officeart/2005/8/quickstyle/simple4" qsCatId="simple" csTypeId="urn:microsoft.com/office/officeart/2005/8/colors/accent0_3" csCatId="mainScheme" phldr="1"/>
      <dgm:spPr/>
      <dgm:t>
        <a:bodyPr/>
        <a:lstStyle/>
        <a:p>
          <a:endParaRPr lang="en-US"/>
        </a:p>
      </dgm:t>
    </dgm:pt>
    <dgm:pt modelId="{27E2A1AD-2226-724C-9349-EDC66925E222}">
      <dgm:prSet phldrT="[Text]" custT="1"/>
      <dgm:spPr>
        <a:solidFill>
          <a:srgbClr val="BBEAC1"/>
        </a:solidFill>
        <a:ln w="12700">
          <a:solidFill>
            <a:schemeClr val="tx2"/>
          </a:solidFill>
        </a:ln>
      </dgm:spPr>
      <dgm:t>
        <a:bodyPr/>
        <a:lstStyle/>
        <a:p>
          <a:r>
            <a:rPr lang="en-US" sz="2000" dirty="0">
              <a:solidFill>
                <a:schemeClr val="tx1"/>
              </a:solidFill>
            </a:rPr>
            <a:t>Sequelae from long-term exposure to opioids </a:t>
          </a:r>
        </a:p>
      </dgm:t>
    </dgm:pt>
    <dgm:pt modelId="{D59FFEAB-6D78-344A-B208-1BD95B82ACBA}" type="parTrans" cxnId="{7F964890-90FF-7342-A80A-B28FDEABC704}">
      <dgm:prSet/>
      <dgm:spPr/>
      <dgm:t>
        <a:bodyPr/>
        <a:lstStyle/>
        <a:p>
          <a:endParaRPr lang="en-US"/>
        </a:p>
      </dgm:t>
    </dgm:pt>
    <dgm:pt modelId="{3348ABAF-2081-E440-AFA3-3B0BE2562F9F}" type="sibTrans" cxnId="{7F964890-90FF-7342-A80A-B28FDEABC704}">
      <dgm:prSet/>
      <dgm:spPr/>
      <dgm:t>
        <a:bodyPr/>
        <a:lstStyle/>
        <a:p>
          <a:endParaRPr lang="en-US"/>
        </a:p>
      </dgm:t>
    </dgm:pt>
    <dgm:pt modelId="{F61E903A-56C6-6749-A8A7-36BEE63AEBEE}">
      <dgm:prSet phldrT="[Text]" custT="1"/>
      <dgm:spPr>
        <a:solidFill>
          <a:srgbClr val="BBEAC1"/>
        </a:solidFill>
        <a:ln w="12700">
          <a:solidFill>
            <a:schemeClr val="tx2"/>
          </a:solidFill>
        </a:ln>
      </dgm:spPr>
      <dgm:t>
        <a:bodyPr/>
        <a:lstStyle/>
        <a:p>
          <a:r>
            <a:rPr lang="en-US" sz="2000" dirty="0">
              <a:solidFill>
                <a:schemeClr val="tx1"/>
              </a:solidFill>
            </a:rPr>
            <a:t>Pharmacology of medications for OUD (MOUD)</a:t>
          </a:r>
        </a:p>
      </dgm:t>
    </dgm:pt>
    <dgm:pt modelId="{80343679-1584-1E4D-8D00-BD63D316148D}" type="parTrans" cxnId="{5BD85DAF-5715-7440-B3F8-13DFE5C01B46}">
      <dgm:prSet/>
      <dgm:spPr/>
      <dgm:t>
        <a:bodyPr/>
        <a:lstStyle/>
        <a:p>
          <a:endParaRPr lang="en-US"/>
        </a:p>
      </dgm:t>
    </dgm:pt>
    <dgm:pt modelId="{C724E26A-EA4B-854B-BBAE-578F3413F79C}" type="sibTrans" cxnId="{5BD85DAF-5715-7440-B3F8-13DFE5C01B46}">
      <dgm:prSet/>
      <dgm:spPr/>
      <dgm:t>
        <a:bodyPr/>
        <a:lstStyle/>
        <a:p>
          <a:endParaRPr lang="en-US"/>
        </a:p>
      </dgm:t>
    </dgm:pt>
    <dgm:pt modelId="{043AED29-1898-B84D-B6B8-954733493221}">
      <dgm:prSet phldrT="[Text]" custT="1"/>
      <dgm:spPr>
        <a:solidFill>
          <a:srgbClr val="BBEAC1"/>
        </a:solidFill>
        <a:ln w="12700">
          <a:solidFill>
            <a:schemeClr val="tx2"/>
          </a:solidFill>
        </a:ln>
      </dgm:spPr>
      <dgm:t>
        <a:bodyPr/>
        <a:lstStyle/>
        <a:p>
          <a:r>
            <a:rPr lang="en-US" sz="2000" dirty="0">
              <a:solidFill>
                <a:schemeClr val="tx1"/>
              </a:solidFill>
            </a:rPr>
            <a:t>Opioid withdrawal exacerbates pain </a:t>
          </a:r>
        </a:p>
      </dgm:t>
    </dgm:pt>
    <dgm:pt modelId="{FD6A04D7-8F51-C94C-9410-F300C6233209}" type="parTrans" cxnId="{8B539DB7-DC0C-C743-8B0F-4E6FC70A2DDC}">
      <dgm:prSet/>
      <dgm:spPr/>
      <dgm:t>
        <a:bodyPr/>
        <a:lstStyle/>
        <a:p>
          <a:endParaRPr lang="en-US"/>
        </a:p>
      </dgm:t>
    </dgm:pt>
    <dgm:pt modelId="{46D9F4BF-09D2-1346-93F1-2C77794006AB}" type="sibTrans" cxnId="{8B539DB7-DC0C-C743-8B0F-4E6FC70A2DDC}">
      <dgm:prSet/>
      <dgm:spPr/>
      <dgm:t>
        <a:bodyPr/>
        <a:lstStyle/>
        <a:p>
          <a:endParaRPr lang="en-US"/>
        </a:p>
      </dgm:t>
    </dgm:pt>
    <dgm:pt modelId="{E0C1929B-596A-5242-89AF-7DBA36873B34}">
      <dgm:prSet phldrT="[Text]" custT="1"/>
      <dgm:spPr>
        <a:solidFill>
          <a:srgbClr val="BBEAC1"/>
        </a:solidFill>
        <a:ln w="12700">
          <a:solidFill>
            <a:schemeClr val="tx2"/>
          </a:solidFill>
        </a:ln>
      </dgm:spPr>
      <dgm:t>
        <a:bodyPr/>
        <a:lstStyle/>
        <a:p>
          <a:r>
            <a:rPr lang="en-US" sz="2000" dirty="0">
              <a:solidFill>
                <a:schemeClr val="tx1"/>
              </a:solidFill>
            </a:rPr>
            <a:t>Clinician concerns &amp; stigma can result in hesitancy to treat</a:t>
          </a:r>
        </a:p>
      </dgm:t>
    </dgm:pt>
    <dgm:pt modelId="{986A1A9B-08C7-E74C-8ED8-06B814C458A8}" type="parTrans" cxnId="{4151C992-B6AB-B842-9034-195EE4C64FA8}">
      <dgm:prSet/>
      <dgm:spPr/>
      <dgm:t>
        <a:bodyPr/>
        <a:lstStyle/>
        <a:p>
          <a:endParaRPr lang="en-US"/>
        </a:p>
      </dgm:t>
    </dgm:pt>
    <dgm:pt modelId="{55DFE4E6-7CE9-6B42-8BB3-CB93A55F6100}" type="sibTrans" cxnId="{4151C992-B6AB-B842-9034-195EE4C64FA8}">
      <dgm:prSet/>
      <dgm:spPr/>
      <dgm:t>
        <a:bodyPr/>
        <a:lstStyle/>
        <a:p>
          <a:endParaRPr lang="en-US"/>
        </a:p>
      </dgm:t>
    </dgm:pt>
    <dgm:pt modelId="{25E6777F-211F-5845-AEB2-99B17BBC5CF3}" type="pres">
      <dgm:prSet presAssocID="{8E983FE0-C8BF-3149-9AA0-35B76E03B3DB}" presName="diagram" presStyleCnt="0">
        <dgm:presLayoutVars>
          <dgm:dir/>
          <dgm:resizeHandles val="exact"/>
        </dgm:presLayoutVars>
      </dgm:prSet>
      <dgm:spPr/>
    </dgm:pt>
    <dgm:pt modelId="{3D0C0096-7880-FD4E-9B9A-E886EFEACC93}" type="pres">
      <dgm:prSet presAssocID="{27E2A1AD-2226-724C-9349-EDC66925E222}" presName="node" presStyleLbl="node1" presStyleIdx="0" presStyleCnt="4">
        <dgm:presLayoutVars>
          <dgm:bulletEnabled val="1"/>
        </dgm:presLayoutVars>
      </dgm:prSet>
      <dgm:spPr/>
    </dgm:pt>
    <dgm:pt modelId="{A6DAC084-FBB6-1043-BAA4-9D912E70BEA9}" type="pres">
      <dgm:prSet presAssocID="{3348ABAF-2081-E440-AFA3-3B0BE2562F9F}" presName="sibTrans" presStyleCnt="0"/>
      <dgm:spPr/>
    </dgm:pt>
    <dgm:pt modelId="{DD79FBD5-00CE-254F-BF7B-F8E6B36368B2}" type="pres">
      <dgm:prSet presAssocID="{F61E903A-56C6-6749-A8A7-36BEE63AEBEE}" presName="node" presStyleLbl="node1" presStyleIdx="1" presStyleCnt="4">
        <dgm:presLayoutVars>
          <dgm:bulletEnabled val="1"/>
        </dgm:presLayoutVars>
      </dgm:prSet>
      <dgm:spPr/>
    </dgm:pt>
    <dgm:pt modelId="{85057E2D-1C1E-C441-9598-9EEBBD227D12}" type="pres">
      <dgm:prSet presAssocID="{C724E26A-EA4B-854B-BBAE-578F3413F79C}" presName="sibTrans" presStyleCnt="0"/>
      <dgm:spPr/>
    </dgm:pt>
    <dgm:pt modelId="{14D5735D-ADD8-134F-A033-637EC16B14F6}" type="pres">
      <dgm:prSet presAssocID="{043AED29-1898-B84D-B6B8-954733493221}" presName="node" presStyleLbl="node1" presStyleIdx="2" presStyleCnt="4">
        <dgm:presLayoutVars>
          <dgm:bulletEnabled val="1"/>
        </dgm:presLayoutVars>
      </dgm:prSet>
      <dgm:spPr/>
    </dgm:pt>
    <dgm:pt modelId="{5D06797B-28F8-8647-8434-91D514E07E52}" type="pres">
      <dgm:prSet presAssocID="{46D9F4BF-09D2-1346-93F1-2C77794006AB}" presName="sibTrans" presStyleCnt="0"/>
      <dgm:spPr/>
    </dgm:pt>
    <dgm:pt modelId="{0C3956A3-CB2F-6747-B49D-155DBA48AB42}" type="pres">
      <dgm:prSet presAssocID="{E0C1929B-596A-5242-89AF-7DBA36873B34}" presName="node" presStyleLbl="node1" presStyleIdx="3" presStyleCnt="4">
        <dgm:presLayoutVars>
          <dgm:bulletEnabled val="1"/>
        </dgm:presLayoutVars>
      </dgm:prSet>
      <dgm:spPr/>
    </dgm:pt>
  </dgm:ptLst>
  <dgm:cxnLst>
    <dgm:cxn modelId="{F8CE2E14-585B-0F4F-97AD-583CEC9575AA}" type="presOf" srcId="{8E983FE0-C8BF-3149-9AA0-35B76E03B3DB}" destId="{25E6777F-211F-5845-AEB2-99B17BBC5CF3}" srcOrd="0" destOrd="0" presId="urn:microsoft.com/office/officeart/2005/8/layout/default"/>
    <dgm:cxn modelId="{F840512B-0F40-2C44-B97D-1E3DD58F988C}" type="presOf" srcId="{27E2A1AD-2226-724C-9349-EDC66925E222}" destId="{3D0C0096-7880-FD4E-9B9A-E886EFEACC93}" srcOrd="0" destOrd="0" presId="urn:microsoft.com/office/officeart/2005/8/layout/default"/>
    <dgm:cxn modelId="{7F964890-90FF-7342-A80A-B28FDEABC704}" srcId="{8E983FE0-C8BF-3149-9AA0-35B76E03B3DB}" destId="{27E2A1AD-2226-724C-9349-EDC66925E222}" srcOrd="0" destOrd="0" parTransId="{D59FFEAB-6D78-344A-B208-1BD95B82ACBA}" sibTransId="{3348ABAF-2081-E440-AFA3-3B0BE2562F9F}"/>
    <dgm:cxn modelId="{4151C992-B6AB-B842-9034-195EE4C64FA8}" srcId="{8E983FE0-C8BF-3149-9AA0-35B76E03B3DB}" destId="{E0C1929B-596A-5242-89AF-7DBA36873B34}" srcOrd="3" destOrd="0" parTransId="{986A1A9B-08C7-E74C-8ED8-06B814C458A8}" sibTransId="{55DFE4E6-7CE9-6B42-8BB3-CB93A55F6100}"/>
    <dgm:cxn modelId="{60856895-0525-DD4C-AFC2-3D566FCCF9E1}" type="presOf" srcId="{F61E903A-56C6-6749-A8A7-36BEE63AEBEE}" destId="{DD79FBD5-00CE-254F-BF7B-F8E6B36368B2}" srcOrd="0" destOrd="0" presId="urn:microsoft.com/office/officeart/2005/8/layout/default"/>
    <dgm:cxn modelId="{FEAC0BA3-CA21-7949-A505-F6028AFF43E2}" type="presOf" srcId="{043AED29-1898-B84D-B6B8-954733493221}" destId="{14D5735D-ADD8-134F-A033-637EC16B14F6}" srcOrd="0" destOrd="0" presId="urn:microsoft.com/office/officeart/2005/8/layout/default"/>
    <dgm:cxn modelId="{5BD85DAF-5715-7440-B3F8-13DFE5C01B46}" srcId="{8E983FE0-C8BF-3149-9AA0-35B76E03B3DB}" destId="{F61E903A-56C6-6749-A8A7-36BEE63AEBEE}" srcOrd="1" destOrd="0" parTransId="{80343679-1584-1E4D-8D00-BD63D316148D}" sibTransId="{C724E26A-EA4B-854B-BBAE-578F3413F79C}"/>
    <dgm:cxn modelId="{EF29B9B0-B4FD-294B-8A10-ABE613A47527}" type="presOf" srcId="{E0C1929B-596A-5242-89AF-7DBA36873B34}" destId="{0C3956A3-CB2F-6747-B49D-155DBA48AB42}" srcOrd="0" destOrd="0" presId="urn:microsoft.com/office/officeart/2005/8/layout/default"/>
    <dgm:cxn modelId="{8B539DB7-DC0C-C743-8B0F-4E6FC70A2DDC}" srcId="{8E983FE0-C8BF-3149-9AA0-35B76E03B3DB}" destId="{043AED29-1898-B84D-B6B8-954733493221}" srcOrd="2" destOrd="0" parTransId="{FD6A04D7-8F51-C94C-9410-F300C6233209}" sibTransId="{46D9F4BF-09D2-1346-93F1-2C77794006AB}"/>
    <dgm:cxn modelId="{8B280DEA-54CF-4D41-B473-E9C49DDED165}" type="presParOf" srcId="{25E6777F-211F-5845-AEB2-99B17BBC5CF3}" destId="{3D0C0096-7880-FD4E-9B9A-E886EFEACC93}" srcOrd="0" destOrd="0" presId="urn:microsoft.com/office/officeart/2005/8/layout/default"/>
    <dgm:cxn modelId="{9FCF9FE9-35F8-7941-9788-1B20D34CDDD2}" type="presParOf" srcId="{25E6777F-211F-5845-AEB2-99B17BBC5CF3}" destId="{A6DAC084-FBB6-1043-BAA4-9D912E70BEA9}" srcOrd="1" destOrd="0" presId="urn:microsoft.com/office/officeart/2005/8/layout/default"/>
    <dgm:cxn modelId="{29E77B8B-A8A6-F140-9228-DCBED5956853}" type="presParOf" srcId="{25E6777F-211F-5845-AEB2-99B17BBC5CF3}" destId="{DD79FBD5-00CE-254F-BF7B-F8E6B36368B2}" srcOrd="2" destOrd="0" presId="urn:microsoft.com/office/officeart/2005/8/layout/default"/>
    <dgm:cxn modelId="{D9E99A51-A6BC-864E-BD0A-80C89AA1C7A0}" type="presParOf" srcId="{25E6777F-211F-5845-AEB2-99B17BBC5CF3}" destId="{85057E2D-1C1E-C441-9598-9EEBBD227D12}" srcOrd="3" destOrd="0" presId="urn:microsoft.com/office/officeart/2005/8/layout/default"/>
    <dgm:cxn modelId="{B84C7C61-85DF-FD48-914C-EBE8F4E5CE6C}" type="presParOf" srcId="{25E6777F-211F-5845-AEB2-99B17BBC5CF3}" destId="{14D5735D-ADD8-134F-A033-637EC16B14F6}" srcOrd="4" destOrd="0" presId="urn:microsoft.com/office/officeart/2005/8/layout/default"/>
    <dgm:cxn modelId="{12828B66-23AB-5547-AD79-77FA81C3B435}" type="presParOf" srcId="{25E6777F-211F-5845-AEB2-99B17BBC5CF3}" destId="{5D06797B-28F8-8647-8434-91D514E07E52}" srcOrd="5" destOrd="0" presId="urn:microsoft.com/office/officeart/2005/8/layout/default"/>
    <dgm:cxn modelId="{3ABEB978-45D8-764B-B134-2031FBF2D475}" type="presParOf" srcId="{25E6777F-211F-5845-AEB2-99B17BBC5CF3}" destId="{0C3956A3-CB2F-6747-B49D-155DBA48AB42}"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DC276BA-B02D-6B4D-A502-B7F8A6BA5D39}" type="doc">
      <dgm:prSet loTypeId="urn:microsoft.com/office/officeart/2005/8/layout/hierarchy1" loCatId="" qsTypeId="urn:microsoft.com/office/officeart/2005/8/quickstyle/simple1" qsCatId="simple" csTypeId="urn:microsoft.com/office/officeart/2005/8/colors/accent0_3" csCatId="mainScheme" phldr="1"/>
      <dgm:spPr/>
    </dgm:pt>
    <dgm:pt modelId="{58314F6D-CB72-D145-985A-584CEC6EFA72}">
      <dgm:prSet phldrT="[Text]"/>
      <dgm:spPr/>
      <dgm:t>
        <a:bodyPr/>
        <a:lstStyle/>
        <a:p>
          <a:r>
            <a:rPr lang="en-US" dirty="0"/>
            <a:t>Total hospitalizations between 1/1/2022 and 12/31/2023 among people with OUD:</a:t>
          </a:r>
          <a:br>
            <a:rPr lang="en-US" dirty="0"/>
          </a:br>
          <a:r>
            <a:rPr lang="en-US" b="1" dirty="0"/>
            <a:t>7,543</a:t>
          </a:r>
        </a:p>
      </dgm:t>
    </dgm:pt>
    <dgm:pt modelId="{82B8D5CF-1A7B-6E42-B841-56146FA372B4}" type="parTrans" cxnId="{576A1A3E-7C6D-9943-B314-4D7965AC663D}">
      <dgm:prSet/>
      <dgm:spPr/>
      <dgm:t>
        <a:bodyPr/>
        <a:lstStyle/>
        <a:p>
          <a:endParaRPr lang="en-US"/>
        </a:p>
      </dgm:t>
    </dgm:pt>
    <dgm:pt modelId="{2BDA0D3E-072E-E449-BCD3-1FD9A890C187}" type="sibTrans" cxnId="{576A1A3E-7C6D-9943-B314-4D7965AC663D}">
      <dgm:prSet/>
      <dgm:spPr/>
      <dgm:t>
        <a:bodyPr/>
        <a:lstStyle/>
        <a:p>
          <a:endParaRPr lang="en-US"/>
        </a:p>
      </dgm:t>
    </dgm:pt>
    <dgm:pt modelId="{CC212FB6-3BC5-7B48-A881-F331B291BD42}">
      <dgm:prSet phldrT="[Text]"/>
      <dgm:spPr/>
      <dgm:t>
        <a:bodyPr/>
        <a:lstStyle/>
        <a:p>
          <a:r>
            <a:rPr lang="en-US" dirty="0"/>
            <a:t>First hospitalizations:</a:t>
          </a:r>
          <a:br>
            <a:rPr lang="en-US" dirty="0"/>
          </a:br>
          <a:r>
            <a:rPr lang="en-US" b="1" dirty="0"/>
            <a:t>4,665</a:t>
          </a:r>
        </a:p>
      </dgm:t>
    </dgm:pt>
    <dgm:pt modelId="{A59FC610-C1CB-4D47-8516-C60C6283FABA}" type="parTrans" cxnId="{2BE01CBE-C048-964D-B448-6639D9494C35}">
      <dgm:prSet/>
      <dgm:spPr/>
      <dgm:t>
        <a:bodyPr/>
        <a:lstStyle/>
        <a:p>
          <a:endParaRPr lang="en-US"/>
        </a:p>
      </dgm:t>
    </dgm:pt>
    <dgm:pt modelId="{BA284076-608C-F841-B689-98030C67925B}" type="sibTrans" cxnId="{2BE01CBE-C048-964D-B448-6639D9494C35}">
      <dgm:prSet/>
      <dgm:spPr/>
      <dgm:t>
        <a:bodyPr/>
        <a:lstStyle/>
        <a:p>
          <a:endParaRPr lang="en-US"/>
        </a:p>
      </dgm:t>
    </dgm:pt>
    <dgm:pt modelId="{402E2F60-1E0C-0A40-8555-035CA77455D9}">
      <dgm:prSet phldrT="[Text]"/>
      <dgm:spPr/>
      <dgm:t>
        <a:bodyPr/>
        <a:lstStyle/>
        <a:p>
          <a:r>
            <a:rPr lang="en-US" dirty="0"/>
            <a:t>Admission pain score </a:t>
          </a:r>
          <a:r>
            <a:rPr lang="en-US" u="sng" dirty="0"/>
            <a:t>&gt;</a:t>
          </a:r>
          <a:r>
            <a:rPr lang="en-US" dirty="0"/>
            <a:t> 5: </a:t>
          </a:r>
          <a:br>
            <a:rPr lang="en-US" dirty="0"/>
          </a:br>
          <a:r>
            <a:rPr lang="en-US" b="1" dirty="0"/>
            <a:t>1,794</a:t>
          </a:r>
          <a:r>
            <a:rPr lang="en-US" dirty="0"/>
            <a:t> </a:t>
          </a:r>
        </a:p>
      </dgm:t>
    </dgm:pt>
    <dgm:pt modelId="{6E32DC29-0F12-B642-BCF1-080AA179D71A}" type="parTrans" cxnId="{8769E3C1-CB31-814A-87E5-D11927EBC702}">
      <dgm:prSet/>
      <dgm:spPr/>
      <dgm:t>
        <a:bodyPr/>
        <a:lstStyle/>
        <a:p>
          <a:endParaRPr lang="en-US"/>
        </a:p>
      </dgm:t>
    </dgm:pt>
    <dgm:pt modelId="{A097037D-B45B-FF47-8BB1-4B45F56E6814}" type="sibTrans" cxnId="{8769E3C1-CB31-814A-87E5-D11927EBC702}">
      <dgm:prSet/>
      <dgm:spPr/>
      <dgm:t>
        <a:bodyPr/>
        <a:lstStyle/>
        <a:p>
          <a:endParaRPr lang="en-US"/>
        </a:p>
      </dgm:t>
    </dgm:pt>
    <dgm:pt modelId="{381186F3-0470-9B48-BA0D-FF440E10FDE0}">
      <dgm:prSet/>
      <dgm:spPr/>
      <dgm:t>
        <a:bodyPr/>
        <a:lstStyle/>
        <a:p>
          <a:r>
            <a:rPr lang="en-US" dirty="0"/>
            <a:t>SDD:</a:t>
          </a:r>
        </a:p>
        <a:p>
          <a:r>
            <a:rPr lang="en-US" b="1" dirty="0"/>
            <a:t>155</a:t>
          </a:r>
        </a:p>
      </dgm:t>
    </dgm:pt>
    <dgm:pt modelId="{23C949F7-CFA6-834E-B323-5BE2A5ED849C}" type="parTrans" cxnId="{36B66307-2097-C842-BFF7-2DB6F506A755}">
      <dgm:prSet/>
      <dgm:spPr/>
      <dgm:t>
        <a:bodyPr/>
        <a:lstStyle/>
        <a:p>
          <a:endParaRPr lang="en-US"/>
        </a:p>
      </dgm:t>
    </dgm:pt>
    <dgm:pt modelId="{69D7F428-E0F3-0140-98CD-01DD38D25EC4}" type="sibTrans" cxnId="{36B66307-2097-C842-BFF7-2DB6F506A755}">
      <dgm:prSet/>
      <dgm:spPr/>
      <dgm:t>
        <a:bodyPr/>
        <a:lstStyle/>
        <a:p>
          <a:endParaRPr lang="en-US"/>
        </a:p>
      </dgm:t>
    </dgm:pt>
    <dgm:pt modelId="{CF98BBF3-BCC2-AF4B-AACD-76BC6EF5059E}">
      <dgm:prSet/>
      <dgm:spPr/>
      <dgm:t>
        <a:bodyPr/>
        <a:lstStyle/>
        <a:p>
          <a:r>
            <a:rPr lang="en-US" dirty="0"/>
            <a:t>Discharge to facility:</a:t>
          </a:r>
        </a:p>
        <a:p>
          <a:r>
            <a:rPr lang="en-US" b="1" dirty="0"/>
            <a:t>677</a:t>
          </a:r>
        </a:p>
      </dgm:t>
    </dgm:pt>
    <dgm:pt modelId="{69FE64B1-5A42-E54E-8E24-59B16E0E742F}" type="parTrans" cxnId="{D1F927DE-AC4D-5D44-A4CD-4FAE82A27E62}">
      <dgm:prSet/>
      <dgm:spPr/>
      <dgm:t>
        <a:bodyPr/>
        <a:lstStyle/>
        <a:p>
          <a:endParaRPr lang="en-US"/>
        </a:p>
      </dgm:t>
    </dgm:pt>
    <dgm:pt modelId="{F461D508-4E34-F243-B583-F29CD1427BF4}" type="sibTrans" cxnId="{D1F927DE-AC4D-5D44-A4CD-4FAE82A27E62}">
      <dgm:prSet/>
      <dgm:spPr/>
      <dgm:t>
        <a:bodyPr/>
        <a:lstStyle/>
        <a:p>
          <a:endParaRPr lang="en-US"/>
        </a:p>
      </dgm:t>
    </dgm:pt>
    <dgm:pt modelId="{6C350C49-99F6-A140-A868-D4BF012458DE}">
      <dgm:prSet/>
      <dgm:spPr/>
      <dgm:t>
        <a:bodyPr/>
        <a:lstStyle/>
        <a:p>
          <a:r>
            <a:rPr lang="en-US" dirty="0"/>
            <a:t>Discharge home:</a:t>
          </a:r>
        </a:p>
        <a:p>
          <a:r>
            <a:rPr lang="en-US" b="1" dirty="0"/>
            <a:t>916</a:t>
          </a:r>
        </a:p>
      </dgm:t>
    </dgm:pt>
    <dgm:pt modelId="{2691E48A-366F-E045-AE95-D57E8F852DB7}" type="parTrans" cxnId="{D7AE154C-A000-704C-802E-193AFB6CFD35}">
      <dgm:prSet/>
      <dgm:spPr/>
      <dgm:t>
        <a:bodyPr/>
        <a:lstStyle/>
        <a:p>
          <a:endParaRPr lang="en-US"/>
        </a:p>
      </dgm:t>
    </dgm:pt>
    <dgm:pt modelId="{E1893000-4C19-FD4C-A8E2-A70ED33A8142}" type="sibTrans" cxnId="{D7AE154C-A000-704C-802E-193AFB6CFD35}">
      <dgm:prSet/>
      <dgm:spPr/>
      <dgm:t>
        <a:bodyPr/>
        <a:lstStyle/>
        <a:p>
          <a:endParaRPr lang="en-US"/>
        </a:p>
      </dgm:t>
    </dgm:pt>
    <dgm:pt modelId="{9008A285-7C94-7E41-B77A-FA100C35CB00}">
      <dgm:prSet/>
      <dgm:spPr/>
      <dgm:t>
        <a:bodyPr/>
        <a:lstStyle/>
        <a:p>
          <a:pPr>
            <a:spcBef>
              <a:spcPts val="600"/>
            </a:spcBef>
          </a:pPr>
          <a:r>
            <a:rPr lang="en-US" dirty="0"/>
            <a:t>Died:</a:t>
          </a:r>
        </a:p>
        <a:p>
          <a:pPr>
            <a:spcBef>
              <a:spcPts val="600"/>
            </a:spcBef>
          </a:pPr>
          <a:r>
            <a:rPr lang="en-US" b="1" dirty="0"/>
            <a:t>62</a:t>
          </a:r>
        </a:p>
      </dgm:t>
    </dgm:pt>
    <dgm:pt modelId="{4620182F-7A41-454D-BC5D-4992594F3216}" type="parTrans" cxnId="{51C4643F-CAB8-884E-B75B-28CCCD243250}">
      <dgm:prSet/>
      <dgm:spPr/>
    </dgm:pt>
    <dgm:pt modelId="{789758DD-14D7-1446-A197-D156E8C96D8E}" type="sibTrans" cxnId="{51C4643F-CAB8-884E-B75B-28CCCD243250}">
      <dgm:prSet/>
      <dgm:spPr/>
    </dgm:pt>
    <dgm:pt modelId="{F6B0B15D-0DC3-7744-85FD-529CBA29DD5B}" type="pres">
      <dgm:prSet presAssocID="{3DC276BA-B02D-6B4D-A502-B7F8A6BA5D39}" presName="hierChild1" presStyleCnt="0">
        <dgm:presLayoutVars>
          <dgm:chPref val="1"/>
          <dgm:dir/>
          <dgm:animOne val="branch"/>
          <dgm:animLvl val="lvl"/>
          <dgm:resizeHandles/>
        </dgm:presLayoutVars>
      </dgm:prSet>
      <dgm:spPr/>
    </dgm:pt>
    <dgm:pt modelId="{DC1266A8-1E55-2341-B751-0F69E2A9FE80}" type="pres">
      <dgm:prSet presAssocID="{58314F6D-CB72-D145-985A-584CEC6EFA72}" presName="hierRoot1" presStyleCnt="0"/>
      <dgm:spPr/>
    </dgm:pt>
    <dgm:pt modelId="{F17E54C6-8DCB-4F43-A8D5-AB763DD6A85B}" type="pres">
      <dgm:prSet presAssocID="{58314F6D-CB72-D145-985A-584CEC6EFA72}" presName="composite" presStyleCnt="0"/>
      <dgm:spPr/>
    </dgm:pt>
    <dgm:pt modelId="{F1297897-93BE-0D41-837C-B46E2E2557DB}" type="pres">
      <dgm:prSet presAssocID="{58314F6D-CB72-D145-985A-584CEC6EFA72}" presName="background" presStyleLbl="node0" presStyleIdx="0" presStyleCnt="1"/>
      <dgm:spPr/>
    </dgm:pt>
    <dgm:pt modelId="{0BA43231-69B4-6245-B3E5-E1EA316B6367}" type="pres">
      <dgm:prSet presAssocID="{58314F6D-CB72-D145-985A-584CEC6EFA72}" presName="text" presStyleLbl="fgAcc0" presStyleIdx="0" presStyleCnt="1" custScaleX="338912">
        <dgm:presLayoutVars>
          <dgm:chPref val="3"/>
        </dgm:presLayoutVars>
      </dgm:prSet>
      <dgm:spPr/>
    </dgm:pt>
    <dgm:pt modelId="{0E41BB7A-538F-2A43-AAA8-2FD75F8B53B5}" type="pres">
      <dgm:prSet presAssocID="{58314F6D-CB72-D145-985A-584CEC6EFA72}" presName="hierChild2" presStyleCnt="0"/>
      <dgm:spPr/>
    </dgm:pt>
    <dgm:pt modelId="{83DBAF2F-3BAA-6D44-BA4C-65A759CF01A8}" type="pres">
      <dgm:prSet presAssocID="{A59FC610-C1CB-4D47-8516-C60C6283FABA}" presName="Name10" presStyleLbl="parChTrans1D2" presStyleIdx="0" presStyleCnt="1"/>
      <dgm:spPr/>
    </dgm:pt>
    <dgm:pt modelId="{60A5CCC5-6F6D-264B-B080-4138B3D62560}" type="pres">
      <dgm:prSet presAssocID="{CC212FB6-3BC5-7B48-A881-F331B291BD42}" presName="hierRoot2" presStyleCnt="0"/>
      <dgm:spPr/>
    </dgm:pt>
    <dgm:pt modelId="{45C1148E-55D6-0D43-8E1D-E88AC97C2A16}" type="pres">
      <dgm:prSet presAssocID="{CC212FB6-3BC5-7B48-A881-F331B291BD42}" presName="composite2" presStyleCnt="0"/>
      <dgm:spPr/>
    </dgm:pt>
    <dgm:pt modelId="{70C64407-E1E5-5B43-8935-3B5ECF380D5D}" type="pres">
      <dgm:prSet presAssocID="{CC212FB6-3BC5-7B48-A881-F331B291BD42}" presName="background2" presStyleLbl="node2" presStyleIdx="0" presStyleCnt="1"/>
      <dgm:spPr/>
    </dgm:pt>
    <dgm:pt modelId="{E96A2C1C-BFED-2048-878C-31AFAA48E4FD}" type="pres">
      <dgm:prSet presAssocID="{CC212FB6-3BC5-7B48-A881-F331B291BD42}" presName="text2" presStyleLbl="fgAcc2" presStyleIdx="0" presStyleCnt="1" custScaleX="338912">
        <dgm:presLayoutVars>
          <dgm:chPref val="3"/>
        </dgm:presLayoutVars>
      </dgm:prSet>
      <dgm:spPr/>
    </dgm:pt>
    <dgm:pt modelId="{41B9B51C-9E89-9C44-925A-CDBCADEEA47B}" type="pres">
      <dgm:prSet presAssocID="{CC212FB6-3BC5-7B48-A881-F331B291BD42}" presName="hierChild3" presStyleCnt="0"/>
      <dgm:spPr/>
    </dgm:pt>
    <dgm:pt modelId="{17DFE527-E293-A542-9799-76E940A68215}" type="pres">
      <dgm:prSet presAssocID="{6E32DC29-0F12-B642-BCF1-080AA179D71A}" presName="Name17" presStyleLbl="parChTrans1D3" presStyleIdx="0" presStyleCnt="1"/>
      <dgm:spPr/>
    </dgm:pt>
    <dgm:pt modelId="{D00E74D3-EE0D-E341-8B95-E67F3721B335}" type="pres">
      <dgm:prSet presAssocID="{402E2F60-1E0C-0A40-8555-035CA77455D9}" presName="hierRoot3" presStyleCnt="0"/>
      <dgm:spPr/>
    </dgm:pt>
    <dgm:pt modelId="{60249F77-3922-E643-9D11-4218F9DD87C0}" type="pres">
      <dgm:prSet presAssocID="{402E2F60-1E0C-0A40-8555-035CA77455D9}" presName="composite3" presStyleCnt="0"/>
      <dgm:spPr/>
    </dgm:pt>
    <dgm:pt modelId="{B567718E-D799-434F-AA5A-9FEDBC466BF9}" type="pres">
      <dgm:prSet presAssocID="{402E2F60-1E0C-0A40-8555-035CA77455D9}" presName="background3" presStyleLbl="node3" presStyleIdx="0" presStyleCnt="1"/>
      <dgm:spPr/>
    </dgm:pt>
    <dgm:pt modelId="{ED6E7692-4383-1D48-9A27-9537B85A4023}" type="pres">
      <dgm:prSet presAssocID="{402E2F60-1E0C-0A40-8555-035CA77455D9}" presName="text3" presStyleLbl="fgAcc3" presStyleIdx="0" presStyleCnt="1" custScaleX="338912">
        <dgm:presLayoutVars>
          <dgm:chPref val="3"/>
        </dgm:presLayoutVars>
      </dgm:prSet>
      <dgm:spPr/>
    </dgm:pt>
    <dgm:pt modelId="{DC7B2792-9376-5B43-9A86-8B53474523D7}" type="pres">
      <dgm:prSet presAssocID="{402E2F60-1E0C-0A40-8555-035CA77455D9}" presName="hierChild4" presStyleCnt="0"/>
      <dgm:spPr/>
    </dgm:pt>
    <dgm:pt modelId="{386E3376-1D32-8444-958C-C2F6B93CA863}" type="pres">
      <dgm:prSet presAssocID="{23C949F7-CFA6-834E-B323-5BE2A5ED849C}" presName="Name23" presStyleLbl="parChTrans1D4" presStyleIdx="0" presStyleCnt="4"/>
      <dgm:spPr/>
    </dgm:pt>
    <dgm:pt modelId="{8CE62BDA-5130-8E4B-A942-9743A094F2FF}" type="pres">
      <dgm:prSet presAssocID="{381186F3-0470-9B48-BA0D-FF440E10FDE0}" presName="hierRoot4" presStyleCnt="0"/>
      <dgm:spPr/>
    </dgm:pt>
    <dgm:pt modelId="{0B784694-9C50-B041-BCE2-646241F5364F}" type="pres">
      <dgm:prSet presAssocID="{381186F3-0470-9B48-BA0D-FF440E10FDE0}" presName="composite4" presStyleCnt="0"/>
      <dgm:spPr/>
    </dgm:pt>
    <dgm:pt modelId="{91637BE1-E8B9-7A4A-827C-6F6F154EC748}" type="pres">
      <dgm:prSet presAssocID="{381186F3-0470-9B48-BA0D-FF440E10FDE0}" presName="background4" presStyleLbl="node4" presStyleIdx="0" presStyleCnt="4"/>
      <dgm:spPr/>
    </dgm:pt>
    <dgm:pt modelId="{8137F508-DC7B-0542-BDB9-E5516FCB5D7D}" type="pres">
      <dgm:prSet presAssocID="{381186F3-0470-9B48-BA0D-FF440E10FDE0}" presName="text4" presStyleLbl="fgAcc4" presStyleIdx="0" presStyleCnt="4">
        <dgm:presLayoutVars>
          <dgm:chPref val="3"/>
        </dgm:presLayoutVars>
      </dgm:prSet>
      <dgm:spPr/>
    </dgm:pt>
    <dgm:pt modelId="{9257C461-D3F4-0241-ACCE-64560209BE26}" type="pres">
      <dgm:prSet presAssocID="{381186F3-0470-9B48-BA0D-FF440E10FDE0}" presName="hierChild5" presStyleCnt="0"/>
      <dgm:spPr/>
    </dgm:pt>
    <dgm:pt modelId="{F1EB127A-CA89-F140-A75F-C06C5A330FC9}" type="pres">
      <dgm:prSet presAssocID="{69FE64B1-5A42-E54E-8E24-59B16E0E742F}" presName="Name23" presStyleLbl="parChTrans1D4" presStyleIdx="1" presStyleCnt="4"/>
      <dgm:spPr/>
    </dgm:pt>
    <dgm:pt modelId="{311468B6-8359-934A-AC0D-B9C36119B173}" type="pres">
      <dgm:prSet presAssocID="{CF98BBF3-BCC2-AF4B-AACD-76BC6EF5059E}" presName="hierRoot4" presStyleCnt="0"/>
      <dgm:spPr/>
    </dgm:pt>
    <dgm:pt modelId="{44687025-79E3-D841-9031-7B6B119BED01}" type="pres">
      <dgm:prSet presAssocID="{CF98BBF3-BCC2-AF4B-AACD-76BC6EF5059E}" presName="composite4" presStyleCnt="0"/>
      <dgm:spPr/>
    </dgm:pt>
    <dgm:pt modelId="{8B2719C1-5B6E-E34F-9A16-2FD58CCB61C6}" type="pres">
      <dgm:prSet presAssocID="{CF98BBF3-BCC2-AF4B-AACD-76BC6EF5059E}" presName="background4" presStyleLbl="node4" presStyleIdx="1" presStyleCnt="4"/>
      <dgm:spPr/>
    </dgm:pt>
    <dgm:pt modelId="{73B823DD-8E31-C541-A401-355B8C0C6807}" type="pres">
      <dgm:prSet presAssocID="{CF98BBF3-BCC2-AF4B-AACD-76BC6EF5059E}" presName="text4" presStyleLbl="fgAcc4" presStyleIdx="1" presStyleCnt="4">
        <dgm:presLayoutVars>
          <dgm:chPref val="3"/>
        </dgm:presLayoutVars>
      </dgm:prSet>
      <dgm:spPr/>
    </dgm:pt>
    <dgm:pt modelId="{48A9AA06-4315-4A4A-9EB6-C3F00C25F022}" type="pres">
      <dgm:prSet presAssocID="{CF98BBF3-BCC2-AF4B-AACD-76BC6EF5059E}" presName="hierChild5" presStyleCnt="0"/>
      <dgm:spPr/>
    </dgm:pt>
    <dgm:pt modelId="{C80D201B-1283-F34E-A5CB-B286F5382A0A}" type="pres">
      <dgm:prSet presAssocID="{2691E48A-366F-E045-AE95-D57E8F852DB7}" presName="Name23" presStyleLbl="parChTrans1D4" presStyleIdx="2" presStyleCnt="4"/>
      <dgm:spPr/>
    </dgm:pt>
    <dgm:pt modelId="{C2C8D402-6E84-B849-ABF2-E2EF6BD1528E}" type="pres">
      <dgm:prSet presAssocID="{6C350C49-99F6-A140-A868-D4BF012458DE}" presName="hierRoot4" presStyleCnt="0"/>
      <dgm:spPr/>
    </dgm:pt>
    <dgm:pt modelId="{D45E26A1-0960-C74B-BBD5-7DEA641A0170}" type="pres">
      <dgm:prSet presAssocID="{6C350C49-99F6-A140-A868-D4BF012458DE}" presName="composite4" presStyleCnt="0"/>
      <dgm:spPr/>
    </dgm:pt>
    <dgm:pt modelId="{B3D5571E-18D0-E948-96A4-F65F10D28935}" type="pres">
      <dgm:prSet presAssocID="{6C350C49-99F6-A140-A868-D4BF012458DE}" presName="background4" presStyleLbl="node4" presStyleIdx="2" presStyleCnt="4"/>
      <dgm:spPr/>
    </dgm:pt>
    <dgm:pt modelId="{09D7CD09-187D-ED41-9EE5-B4C55723F040}" type="pres">
      <dgm:prSet presAssocID="{6C350C49-99F6-A140-A868-D4BF012458DE}" presName="text4" presStyleLbl="fgAcc4" presStyleIdx="2" presStyleCnt="4">
        <dgm:presLayoutVars>
          <dgm:chPref val="3"/>
        </dgm:presLayoutVars>
      </dgm:prSet>
      <dgm:spPr/>
    </dgm:pt>
    <dgm:pt modelId="{011334A3-3D8F-D04D-9A58-820C5CD1328D}" type="pres">
      <dgm:prSet presAssocID="{6C350C49-99F6-A140-A868-D4BF012458DE}" presName="hierChild5" presStyleCnt="0"/>
      <dgm:spPr/>
    </dgm:pt>
    <dgm:pt modelId="{F4FD4741-5EE8-C845-8585-32F524A25EC1}" type="pres">
      <dgm:prSet presAssocID="{4620182F-7A41-454D-BC5D-4992594F3216}" presName="Name23" presStyleLbl="parChTrans1D4" presStyleIdx="3" presStyleCnt="4"/>
      <dgm:spPr/>
    </dgm:pt>
    <dgm:pt modelId="{94259AE6-A520-E64D-9BDB-E2BCAFE8AF22}" type="pres">
      <dgm:prSet presAssocID="{9008A285-7C94-7E41-B77A-FA100C35CB00}" presName="hierRoot4" presStyleCnt="0"/>
      <dgm:spPr/>
    </dgm:pt>
    <dgm:pt modelId="{060D4466-E6CF-CA4E-9F74-3F3F0B295336}" type="pres">
      <dgm:prSet presAssocID="{9008A285-7C94-7E41-B77A-FA100C35CB00}" presName="composite4" presStyleCnt="0"/>
      <dgm:spPr/>
    </dgm:pt>
    <dgm:pt modelId="{5CD04209-E6F9-E242-B717-5BC1610EFA95}" type="pres">
      <dgm:prSet presAssocID="{9008A285-7C94-7E41-B77A-FA100C35CB00}" presName="background4" presStyleLbl="node4" presStyleIdx="3" presStyleCnt="4"/>
      <dgm:spPr/>
    </dgm:pt>
    <dgm:pt modelId="{32FB408A-F1E8-3D49-A8D1-DD112851BB12}" type="pres">
      <dgm:prSet presAssocID="{9008A285-7C94-7E41-B77A-FA100C35CB00}" presName="text4" presStyleLbl="fgAcc4" presStyleIdx="3" presStyleCnt="4" custLinFactNeighborX="-1166">
        <dgm:presLayoutVars>
          <dgm:chPref val="3"/>
        </dgm:presLayoutVars>
      </dgm:prSet>
      <dgm:spPr/>
    </dgm:pt>
    <dgm:pt modelId="{577AB42F-2DB4-8747-85F0-BD4BD6F7432D}" type="pres">
      <dgm:prSet presAssocID="{9008A285-7C94-7E41-B77A-FA100C35CB00}" presName="hierChild5" presStyleCnt="0"/>
      <dgm:spPr/>
    </dgm:pt>
  </dgm:ptLst>
  <dgm:cxnLst>
    <dgm:cxn modelId="{36B66307-2097-C842-BFF7-2DB6F506A755}" srcId="{402E2F60-1E0C-0A40-8555-035CA77455D9}" destId="{381186F3-0470-9B48-BA0D-FF440E10FDE0}" srcOrd="0" destOrd="0" parTransId="{23C949F7-CFA6-834E-B323-5BE2A5ED849C}" sibTransId="{69D7F428-E0F3-0140-98CD-01DD38D25EC4}"/>
    <dgm:cxn modelId="{E5A36919-6B4F-7749-A21F-9EF3D91A4DF3}" type="presOf" srcId="{2691E48A-366F-E045-AE95-D57E8F852DB7}" destId="{C80D201B-1283-F34E-A5CB-B286F5382A0A}" srcOrd="0" destOrd="0" presId="urn:microsoft.com/office/officeart/2005/8/layout/hierarchy1"/>
    <dgm:cxn modelId="{576A1A3E-7C6D-9943-B314-4D7965AC663D}" srcId="{3DC276BA-B02D-6B4D-A502-B7F8A6BA5D39}" destId="{58314F6D-CB72-D145-985A-584CEC6EFA72}" srcOrd="0" destOrd="0" parTransId="{82B8D5CF-1A7B-6E42-B841-56146FA372B4}" sibTransId="{2BDA0D3E-072E-E449-BCD3-1FD9A890C187}"/>
    <dgm:cxn modelId="{51C4643F-CAB8-884E-B75B-28CCCD243250}" srcId="{402E2F60-1E0C-0A40-8555-035CA77455D9}" destId="{9008A285-7C94-7E41-B77A-FA100C35CB00}" srcOrd="3" destOrd="0" parTransId="{4620182F-7A41-454D-BC5D-4992594F3216}" sibTransId="{789758DD-14D7-1446-A197-D156E8C96D8E}"/>
    <dgm:cxn modelId="{4DC3F246-5F4C-C64C-8B26-8ACC29399EDD}" type="presOf" srcId="{9008A285-7C94-7E41-B77A-FA100C35CB00}" destId="{32FB408A-F1E8-3D49-A8D1-DD112851BB12}" srcOrd="0" destOrd="0" presId="urn:microsoft.com/office/officeart/2005/8/layout/hierarchy1"/>
    <dgm:cxn modelId="{D7AE154C-A000-704C-802E-193AFB6CFD35}" srcId="{402E2F60-1E0C-0A40-8555-035CA77455D9}" destId="{6C350C49-99F6-A140-A868-D4BF012458DE}" srcOrd="2" destOrd="0" parTransId="{2691E48A-366F-E045-AE95-D57E8F852DB7}" sibTransId="{E1893000-4C19-FD4C-A8E2-A70ED33A8142}"/>
    <dgm:cxn modelId="{A385C75A-E701-9E49-ADF0-8CD562817DBD}" type="presOf" srcId="{A59FC610-C1CB-4D47-8516-C60C6283FABA}" destId="{83DBAF2F-3BAA-6D44-BA4C-65A759CF01A8}" srcOrd="0" destOrd="0" presId="urn:microsoft.com/office/officeart/2005/8/layout/hierarchy1"/>
    <dgm:cxn modelId="{AFDC426A-84D2-D046-884B-3C3B28861895}" type="presOf" srcId="{6E32DC29-0F12-B642-BCF1-080AA179D71A}" destId="{17DFE527-E293-A542-9799-76E940A68215}" srcOrd="0" destOrd="0" presId="urn:microsoft.com/office/officeart/2005/8/layout/hierarchy1"/>
    <dgm:cxn modelId="{AE5E396E-A6D6-CA46-B9BE-7744E101A368}" type="presOf" srcId="{6C350C49-99F6-A140-A868-D4BF012458DE}" destId="{09D7CD09-187D-ED41-9EE5-B4C55723F040}" srcOrd="0" destOrd="0" presId="urn:microsoft.com/office/officeart/2005/8/layout/hierarchy1"/>
    <dgm:cxn modelId="{003CDD82-FDA7-FF47-ACE2-F100DDAF9554}" type="presOf" srcId="{381186F3-0470-9B48-BA0D-FF440E10FDE0}" destId="{8137F508-DC7B-0542-BDB9-E5516FCB5D7D}" srcOrd="0" destOrd="0" presId="urn:microsoft.com/office/officeart/2005/8/layout/hierarchy1"/>
    <dgm:cxn modelId="{B60FE88F-0AB4-254D-8E2A-73BF5504E853}" type="presOf" srcId="{69FE64B1-5A42-E54E-8E24-59B16E0E742F}" destId="{F1EB127A-CA89-F140-A75F-C06C5A330FC9}" srcOrd="0" destOrd="0" presId="urn:microsoft.com/office/officeart/2005/8/layout/hierarchy1"/>
    <dgm:cxn modelId="{FE355B92-C1DD-FA42-B522-C7C6CE2C6963}" type="presOf" srcId="{CF98BBF3-BCC2-AF4B-AACD-76BC6EF5059E}" destId="{73B823DD-8E31-C541-A401-355B8C0C6807}" srcOrd="0" destOrd="0" presId="urn:microsoft.com/office/officeart/2005/8/layout/hierarchy1"/>
    <dgm:cxn modelId="{0B34B4BD-165D-F14F-B6DB-70C78FE32C97}" type="presOf" srcId="{23C949F7-CFA6-834E-B323-5BE2A5ED849C}" destId="{386E3376-1D32-8444-958C-C2F6B93CA863}" srcOrd="0" destOrd="0" presId="urn:microsoft.com/office/officeart/2005/8/layout/hierarchy1"/>
    <dgm:cxn modelId="{2BE01CBE-C048-964D-B448-6639D9494C35}" srcId="{58314F6D-CB72-D145-985A-584CEC6EFA72}" destId="{CC212FB6-3BC5-7B48-A881-F331B291BD42}" srcOrd="0" destOrd="0" parTransId="{A59FC610-C1CB-4D47-8516-C60C6283FABA}" sibTransId="{BA284076-608C-F841-B689-98030C67925B}"/>
    <dgm:cxn modelId="{8769E3C1-CB31-814A-87E5-D11927EBC702}" srcId="{CC212FB6-3BC5-7B48-A881-F331B291BD42}" destId="{402E2F60-1E0C-0A40-8555-035CA77455D9}" srcOrd="0" destOrd="0" parTransId="{6E32DC29-0F12-B642-BCF1-080AA179D71A}" sibTransId="{A097037D-B45B-FF47-8BB1-4B45F56E6814}"/>
    <dgm:cxn modelId="{2FAE0FC6-996C-C44F-9206-C0CB6B347A5A}" type="presOf" srcId="{3DC276BA-B02D-6B4D-A502-B7F8A6BA5D39}" destId="{F6B0B15D-0DC3-7744-85FD-529CBA29DD5B}" srcOrd="0" destOrd="0" presId="urn:microsoft.com/office/officeart/2005/8/layout/hierarchy1"/>
    <dgm:cxn modelId="{BA08B4C6-4DEE-7A45-AD0A-B8A3E1803C1C}" type="presOf" srcId="{CC212FB6-3BC5-7B48-A881-F331B291BD42}" destId="{E96A2C1C-BFED-2048-878C-31AFAA48E4FD}" srcOrd="0" destOrd="0" presId="urn:microsoft.com/office/officeart/2005/8/layout/hierarchy1"/>
    <dgm:cxn modelId="{D1F927DE-AC4D-5D44-A4CD-4FAE82A27E62}" srcId="{402E2F60-1E0C-0A40-8555-035CA77455D9}" destId="{CF98BBF3-BCC2-AF4B-AACD-76BC6EF5059E}" srcOrd="1" destOrd="0" parTransId="{69FE64B1-5A42-E54E-8E24-59B16E0E742F}" sibTransId="{F461D508-4E34-F243-B583-F29CD1427BF4}"/>
    <dgm:cxn modelId="{194266EA-D864-4B4F-A9D7-7437F1A5F30E}" type="presOf" srcId="{58314F6D-CB72-D145-985A-584CEC6EFA72}" destId="{0BA43231-69B4-6245-B3E5-E1EA316B6367}" srcOrd="0" destOrd="0" presId="urn:microsoft.com/office/officeart/2005/8/layout/hierarchy1"/>
    <dgm:cxn modelId="{1152D1F4-1A00-C440-A3BB-44ACBC4FAC8E}" type="presOf" srcId="{4620182F-7A41-454D-BC5D-4992594F3216}" destId="{F4FD4741-5EE8-C845-8585-32F524A25EC1}" srcOrd="0" destOrd="0" presId="urn:microsoft.com/office/officeart/2005/8/layout/hierarchy1"/>
    <dgm:cxn modelId="{6EB828F6-68B5-D046-8559-E4147A17A943}" type="presOf" srcId="{402E2F60-1E0C-0A40-8555-035CA77455D9}" destId="{ED6E7692-4383-1D48-9A27-9537B85A4023}" srcOrd="0" destOrd="0" presId="urn:microsoft.com/office/officeart/2005/8/layout/hierarchy1"/>
    <dgm:cxn modelId="{4C670D93-84EB-C045-B019-BEA03FCDEDF3}" type="presParOf" srcId="{F6B0B15D-0DC3-7744-85FD-529CBA29DD5B}" destId="{DC1266A8-1E55-2341-B751-0F69E2A9FE80}" srcOrd="0" destOrd="0" presId="urn:microsoft.com/office/officeart/2005/8/layout/hierarchy1"/>
    <dgm:cxn modelId="{C2DFC3FC-6267-EE43-8E08-BC6005E27AC7}" type="presParOf" srcId="{DC1266A8-1E55-2341-B751-0F69E2A9FE80}" destId="{F17E54C6-8DCB-4F43-A8D5-AB763DD6A85B}" srcOrd="0" destOrd="0" presId="urn:microsoft.com/office/officeart/2005/8/layout/hierarchy1"/>
    <dgm:cxn modelId="{C553E9F6-8F94-DD47-9328-93F24A957BEB}" type="presParOf" srcId="{F17E54C6-8DCB-4F43-A8D5-AB763DD6A85B}" destId="{F1297897-93BE-0D41-837C-B46E2E2557DB}" srcOrd="0" destOrd="0" presId="urn:microsoft.com/office/officeart/2005/8/layout/hierarchy1"/>
    <dgm:cxn modelId="{F725B45E-9858-ED4D-9C48-62281021ABDE}" type="presParOf" srcId="{F17E54C6-8DCB-4F43-A8D5-AB763DD6A85B}" destId="{0BA43231-69B4-6245-B3E5-E1EA316B6367}" srcOrd="1" destOrd="0" presId="urn:microsoft.com/office/officeart/2005/8/layout/hierarchy1"/>
    <dgm:cxn modelId="{10094F49-BD0E-8A49-9A5E-A00272C6743F}" type="presParOf" srcId="{DC1266A8-1E55-2341-B751-0F69E2A9FE80}" destId="{0E41BB7A-538F-2A43-AAA8-2FD75F8B53B5}" srcOrd="1" destOrd="0" presId="urn:microsoft.com/office/officeart/2005/8/layout/hierarchy1"/>
    <dgm:cxn modelId="{30A1DA5F-D878-0442-A0B2-77644D8162FE}" type="presParOf" srcId="{0E41BB7A-538F-2A43-AAA8-2FD75F8B53B5}" destId="{83DBAF2F-3BAA-6D44-BA4C-65A759CF01A8}" srcOrd="0" destOrd="0" presId="urn:microsoft.com/office/officeart/2005/8/layout/hierarchy1"/>
    <dgm:cxn modelId="{CFE8CC84-05D9-F940-A7F7-81D061379248}" type="presParOf" srcId="{0E41BB7A-538F-2A43-AAA8-2FD75F8B53B5}" destId="{60A5CCC5-6F6D-264B-B080-4138B3D62560}" srcOrd="1" destOrd="0" presId="urn:microsoft.com/office/officeart/2005/8/layout/hierarchy1"/>
    <dgm:cxn modelId="{63D29D55-4D7D-C847-94E8-BC2842068AF0}" type="presParOf" srcId="{60A5CCC5-6F6D-264B-B080-4138B3D62560}" destId="{45C1148E-55D6-0D43-8E1D-E88AC97C2A16}" srcOrd="0" destOrd="0" presId="urn:microsoft.com/office/officeart/2005/8/layout/hierarchy1"/>
    <dgm:cxn modelId="{F090081E-9946-6746-8C2E-B92C227C8B5F}" type="presParOf" srcId="{45C1148E-55D6-0D43-8E1D-E88AC97C2A16}" destId="{70C64407-E1E5-5B43-8935-3B5ECF380D5D}" srcOrd="0" destOrd="0" presId="urn:microsoft.com/office/officeart/2005/8/layout/hierarchy1"/>
    <dgm:cxn modelId="{4BBD6E0E-3994-B541-BE61-A4C556BF5639}" type="presParOf" srcId="{45C1148E-55D6-0D43-8E1D-E88AC97C2A16}" destId="{E96A2C1C-BFED-2048-878C-31AFAA48E4FD}" srcOrd="1" destOrd="0" presId="urn:microsoft.com/office/officeart/2005/8/layout/hierarchy1"/>
    <dgm:cxn modelId="{57A62A48-9E7F-D94A-A5A8-A4ABBD9769A1}" type="presParOf" srcId="{60A5CCC5-6F6D-264B-B080-4138B3D62560}" destId="{41B9B51C-9E89-9C44-925A-CDBCADEEA47B}" srcOrd="1" destOrd="0" presId="urn:microsoft.com/office/officeart/2005/8/layout/hierarchy1"/>
    <dgm:cxn modelId="{ABE84A25-29C9-E04C-821B-03E25960D98E}" type="presParOf" srcId="{41B9B51C-9E89-9C44-925A-CDBCADEEA47B}" destId="{17DFE527-E293-A542-9799-76E940A68215}" srcOrd="0" destOrd="0" presId="urn:microsoft.com/office/officeart/2005/8/layout/hierarchy1"/>
    <dgm:cxn modelId="{5B59C265-40CA-0249-ACB7-336C2C3AD8D4}" type="presParOf" srcId="{41B9B51C-9E89-9C44-925A-CDBCADEEA47B}" destId="{D00E74D3-EE0D-E341-8B95-E67F3721B335}" srcOrd="1" destOrd="0" presId="urn:microsoft.com/office/officeart/2005/8/layout/hierarchy1"/>
    <dgm:cxn modelId="{A8C38F42-464C-1E44-9F81-19AC5E0726CB}" type="presParOf" srcId="{D00E74D3-EE0D-E341-8B95-E67F3721B335}" destId="{60249F77-3922-E643-9D11-4218F9DD87C0}" srcOrd="0" destOrd="0" presId="urn:microsoft.com/office/officeart/2005/8/layout/hierarchy1"/>
    <dgm:cxn modelId="{B2BB5995-1B12-1F48-9B29-EFA1E6A06940}" type="presParOf" srcId="{60249F77-3922-E643-9D11-4218F9DD87C0}" destId="{B567718E-D799-434F-AA5A-9FEDBC466BF9}" srcOrd="0" destOrd="0" presId="urn:microsoft.com/office/officeart/2005/8/layout/hierarchy1"/>
    <dgm:cxn modelId="{25114222-6794-FA42-98EB-2C1C1E2941F7}" type="presParOf" srcId="{60249F77-3922-E643-9D11-4218F9DD87C0}" destId="{ED6E7692-4383-1D48-9A27-9537B85A4023}" srcOrd="1" destOrd="0" presId="urn:microsoft.com/office/officeart/2005/8/layout/hierarchy1"/>
    <dgm:cxn modelId="{1F0342C0-76FA-F646-954E-1AB8E49ECCF0}" type="presParOf" srcId="{D00E74D3-EE0D-E341-8B95-E67F3721B335}" destId="{DC7B2792-9376-5B43-9A86-8B53474523D7}" srcOrd="1" destOrd="0" presId="urn:microsoft.com/office/officeart/2005/8/layout/hierarchy1"/>
    <dgm:cxn modelId="{BEFEC7B5-BF1A-EB4B-A8E0-21D296B2F3BD}" type="presParOf" srcId="{DC7B2792-9376-5B43-9A86-8B53474523D7}" destId="{386E3376-1D32-8444-958C-C2F6B93CA863}" srcOrd="0" destOrd="0" presId="urn:microsoft.com/office/officeart/2005/8/layout/hierarchy1"/>
    <dgm:cxn modelId="{26195A6C-E3BB-544B-9356-434DEF91C915}" type="presParOf" srcId="{DC7B2792-9376-5B43-9A86-8B53474523D7}" destId="{8CE62BDA-5130-8E4B-A942-9743A094F2FF}" srcOrd="1" destOrd="0" presId="urn:microsoft.com/office/officeart/2005/8/layout/hierarchy1"/>
    <dgm:cxn modelId="{21A1049C-F08F-2A4F-9F2A-4FAEFACEF724}" type="presParOf" srcId="{8CE62BDA-5130-8E4B-A942-9743A094F2FF}" destId="{0B784694-9C50-B041-BCE2-646241F5364F}" srcOrd="0" destOrd="0" presId="urn:microsoft.com/office/officeart/2005/8/layout/hierarchy1"/>
    <dgm:cxn modelId="{0A549193-97A7-4D47-8241-9272A0540E89}" type="presParOf" srcId="{0B784694-9C50-B041-BCE2-646241F5364F}" destId="{91637BE1-E8B9-7A4A-827C-6F6F154EC748}" srcOrd="0" destOrd="0" presId="urn:microsoft.com/office/officeart/2005/8/layout/hierarchy1"/>
    <dgm:cxn modelId="{C5E37651-8243-B64F-A676-8DD9F8035196}" type="presParOf" srcId="{0B784694-9C50-B041-BCE2-646241F5364F}" destId="{8137F508-DC7B-0542-BDB9-E5516FCB5D7D}" srcOrd="1" destOrd="0" presId="urn:microsoft.com/office/officeart/2005/8/layout/hierarchy1"/>
    <dgm:cxn modelId="{49E111FE-53FB-CD4E-927D-89CD70F6014E}" type="presParOf" srcId="{8CE62BDA-5130-8E4B-A942-9743A094F2FF}" destId="{9257C461-D3F4-0241-ACCE-64560209BE26}" srcOrd="1" destOrd="0" presId="urn:microsoft.com/office/officeart/2005/8/layout/hierarchy1"/>
    <dgm:cxn modelId="{130DAC7E-2AF9-5B41-8B59-240A7F039038}" type="presParOf" srcId="{DC7B2792-9376-5B43-9A86-8B53474523D7}" destId="{F1EB127A-CA89-F140-A75F-C06C5A330FC9}" srcOrd="2" destOrd="0" presId="urn:microsoft.com/office/officeart/2005/8/layout/hierarchy1"/>
    <dgm:cxn modelId="{8166E26E-BCC8-CD4F-A643-99AB25D51D0D}" type="presParOf" srcId="{DC7B2792-9376-5B43-9A86-8B53474523D7}" destId="{311468B6-8359-934A-AC0D-B9C36119B173}" srcOrd="3" destOrd="0" presId="urn:microsoft.com/office/officeart/2005/8/layout/hierarchy1"/>
    <dgm:cxn modelId="{381C71A3-0A2D-FC4E-98C8-D4A3763A2986}" type="presParOf" srcId="{311468B6-8359-934A-AC0D-B9C36119B173}" destId="{44687025-79E3-D841-9031-7B6B119BED01}" srcOrd="0" destOrd="0" presId="urn:microsoft.com/office/officeart/2005/8/layout/hierarchy1"/>
    <dgm:cxn modelId="{3FD37308-018E-1A47-896B-E0134C01F7AD}" type="presParOf" srcId="{44687025-79E3-D841-9031-7B6B119BED01}" destId="{8B2719C1-5B6E-E34F-9A16-2FD58CCB61C6}" srcOrd="0" destOrd="0" presId="urn:microsoft.com/office/officeart/2005/8/layout/hierarchy1"/>
    <dgm:cxn modelId="{E96AA9BE-C219-FB45-ACCE-C0501E7190FB}" type="presParOf" srcId="{44687025-79E3-D841-9031-7B6B119BED01}" destId="{73B823DD-8E31-C541-A401-355B8C0C6807}" srcOrd="1" destOrd="0" presId="urn:microsoft.com/office/officeart/2005/8/layout/hierarchy1"/>
    <dgm:cxn modelId="{6831548B-CE10-4B46-8A79-957998EE20FF}" type="presParOf" srcId="{311468B6-8359-934A-AC0D-B9C36119B173}" destId="{48A9AA06-4315-4A4A-9EB6-C3F00C25F022}" srcOrd="1" destOrd="0" presId="urn:microsoft.com/office/officeart/2005/8/layout/hierarchy1"/>
    <dgm:cxn modelId="{30A7BA36-D45E-5542-9980-F7349922407A}" type="presParOf" srcId="{DC7B2792-9376-5B43-9A86-8B53474523D7}" destId="{C80D201B-1283-F34E-A5CB-B286F5382A0A}" srcOrd="4" destOrd="0" presId="urn:microsoft.com/office/officeart/2005/8/layout/hierarchy1"/>
    <dgm:cxn modelId="{C27E0FAD-65AD-3C45-908A-12038EFC5D6B}" type="presParOf" srcId="{DC7B2792-9376-5B43-9A86-8B53474523D7}" destId="{C2C8D402-6E84-B849-ABF2-E2EF6BD1528E}" srcOrd="5" destOrd="0" presId="urn:microsoft.com/office/officeart/2005/8/layout/hierarchy1"/>
    <dgm:cxn modelId="{0FB7CFA4-F50B-884D-A775-0A9F0A5CF136}" type="presParOf" srcId="{C2C8D402-6E84-B849-ABF2-E2EF6BD1528E}" destId="{D45E26A1-0960-C74B-BBD5-7DEA641A0170}" srcOrd="0" destOrd="0" presId="urn:microsoft.com/office/officeart/2005/8/layout/hierarchy1"/>
    <dgm:cxn modelId="{38CF9005-60D3-344F-98DC-8B8AD1D19C32}" type="presParOf" srcId="{D45E26A1-0960-C74B-BBD5-7DEA641A0170}" destId="{B3D5571E-18D0-E948-96A4-F65F10D28935}" srcOrd="0" destOrd="0" presId="urn:microsoft.com/office/officeart/2005/8/layout/hierarchy1"/>
    <dgm:cxn modelId="{6BFBB0AE-4A1B-A342-A5FE-F1FC35B0485F}" type="presParOf" srcId="{D45E26A1-0960-C74B-BBD5-7DEA641A0170}" destId="{09D7CD09-187D-ED41-9EE5-B4C55723F040}" srcOrd="1" destOrd="0" presId="urn:microsoft.com/office/officeart/2005/8/layout/hierarchy1"/>
    <dgm:cxn modelId="{697A26B6-B5C5-7E4F-B9C8-EC3542E96232}" type="presParOf" srcId="{C2C8D402-6E84-B849-ABF2-E2EF6BD1528E}" destId="{011334A3-3D8F-D04D-9A58-820C5CD1328D}" srcOrd="1" destOrd="0" presId="urn:microsoft.com/office/officeart/2005/8/layout/hierarchy1"/>
    <dgm:cxn modelId="{FB0653D0-6E51-7344-9A2D-40F8D0F37C36}" type="presParOf" srcId="{DC7B2792-9376-5B43-9A86-8B53474523D7}" destId="{F4FD4741-5EE8-C845-8585-32F524A25EC1}" srcOrd="6" destOrd="0" presId="urn:microsoft.com/office/officeart/2005/8/layout/hierarchy1"/>
    <dgm:cxn modelId="{4159E43D-FBA0-974E-A491-C7BCA94D82A6}" type="presParOf" srcId="{DC7B2792-9376-5B43-9A86-8B53474523D7}" destId="{94259AE6-A520-E64D-9BDB-E2BCAFE8AF22}" srcOrd="7" destOrd="0" presId="urn:microsoft.com/office/officeart/2005/8/layout/hierarchy1"/>
    <dgm:cxn modelId="{F34E5D05-3629-B74B-A366-A4EF1871A468}" type="presParOf" srcId="{94259AE6-A520-E64D-9BDB-E2BCAFE8AF22}" destId="{060D4466-E6CF-CA4E-9F74-3F3F0B295336}" srcOrd="0" destOrd="0" presId="urn:microsoft.com/office/officeart/2005/8/layout/hierarchy1"/>
    <dgm:cxn modelId="{2E91C74D-8C1A-4049-BF97-E5FFBFDFE6B3}" type="presParOf" srcId="{060D4466-E6CF-CA4E-9F74-3F3F0B295336}" destId="{5CD04209-E6F9-E242-B717-5BC1610EFA95}" srcOrd="0" destOrd="0" presId="urn:microsoft.com/office/officeart/2005/8/layout/hierarchy1"/>
    <dgm:cxn modelId="{69C5AE0E-9D92-E74E-9327-628D782B3DD8}" type="presParOf" srcId="{060D4466-E6CF-CA4E-9F74-3F3F0B295336}" destId="{32FB408A-F1E8-3D49-A8D1-DD112851BB12}" srcOrd="1" destOrd="0" presId="urn:microsoft.com/office/officeart/2005/8/layout/hierarchy1"/>
    <dgm:cxn modelId="{C6E421DD-8B0D-9F4E-BF94-2FA5A6B87C57}" type="presParOf" srcId="{94259AE6-A520-E64D-9BDB-E2BCAFE8AF22}" destId="{577AB42F-2DB4-8747-85F0-BD4BD6F7432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0C0096-7880-FD4E-9B9A-E886EFEACC93}">
      <dsp:nvSpPr>
        <dsp:cNvPr id="0" name=""/>
        <dsp:cNvSpPr/>
      </dsp:nvSpPr>
      <dsp:spPr>
        <a:xfrm>
          <a:off x="3013" y="637033"/>
          <a:ext cx="2390935" cy="1434561"/>
        </a:xfrm>
        <a:prstGeom prst="rect">
          <a:avLst/>
        </a:prstGeom>
        <a:solidFill>
          <a:srgbClr val="BBEAC1"/>
        </a:solidFill>
        <a:ln w="12700">
          <a:solidFill>
            <a:schemeClr val="tx2"/>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Sequelae from long-term exposure to opioids </a:t>
          </a:r>
        </a:p>
      </dsp:txBody>
      <dsp:txXfrm>
        <a:off x="3013" y="637033"/>
        <a:ext cx="2390935" cy="1434561"/>
      </dsp:txXfrm>
    </dsp:sp>
    <dsp:sp modelId="{DD79FBD5-00CE-254F-BF7B-F8E6B36368B2}">
      <dsp:nvSpPr>
        <dsp:cNvPr id="0" name=""/>
        <dsp:cNvSpPr/>
      </dsp:nvSpPr>
      <dsp:spPr>
        <a:xfrm>
          <a:off x="2633042" y="637033"/>
          <a:ext cx="2390935" cy="1434561"/>
        </a:xfrm>
        <a:prstGeom prst="rect">
          <a:avLst/>
        </a:prstGeom>
        <a:solidFill>
          <a:srgbClr val="BBEAC1"/>
        </a:solidFill>
        <a:ln w="12700">
          <a:solidFill>
            <a:schemeClr val="tx2"/>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Pharmacology of medications for OUD (MOUD)</a:t>
          </a:r>
        </a:p>
      </dsp:txBody>
      <dsp:txXfrm>
        <a:off x="2633042" y="637033"/>
        <a:ext cx="2390935" cy="1434561"/>
      </dsp:txXfrm>
    </dsp:sp>
    <dsp:sp modelId="{14D5735D-ADD8-134F-A033-637EC16B14F6}">
      <dsp:nvSpPr>
        <dsp:cNvPr id="0" name=""/>
        <dsp:cNvSpPr/>
      </dsp:nvSpPr>
      <dsp:spPr>
        <a:xfrm>
          <a:off x="5263071" y="637033"/>
          <a:ext cx="2390935" cy="1434561"/>
        </a:xfrm>
        <a:prstGeom prst="rect">
          <a:avLst/>
        </a:prstGeom>
        <a:solidFill>
          <a:srgbClr val="BBEAC1"/>
        </a:solidFill>
        <a:ln w="12700">
          <a:solidFill>
            <a:schemeClr val="tx2"/>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Opioid withdrawal exacerbates pain </a:t>
          </a:r>
        </a:p>
      </dsp:txBody>
      <dsp:txXfrm>
        <a:off x="5263071" y="637033"/>
        <a:ext cx="2390935" cy="1434561"/>
      </dsp:txXfrm>
    </dsp:sp>
    <dsp:sp modelId="{0C3956A3-CB2F-6747-B49D-155DBA48AB42}">
      <dsp:nvSpPr>
        <dsp:cNvPr id="0" name=""/>
        <dsp:cNvSpPr/>
      </dsp:nvSpPr>
      <dsp:spPr>
        <a:xfrm>
          <a:off x="7893100" y="637033"/>
          <a:ext cx="2390935" cy="1434561"/>
        </a:xfrm>
        <a:prstGeom prst="rect">
          <a:avLst/>
        </a:prstGeom>
        <a:solidFill>
          <a:srgbClr val="BBEAC1"/>
        </a:solidFill>
        <a:ln w="12700">
          <a:solidFill>
            <a:schemeClr val="tx2"/>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Clinician concerns &amp; stigma can result in hesitancy to treat</a:t>
          </a:r>
        </a:p>
      </dsp:txBody>
      <dsp:txXfrm>
        <a:off x="7893100" y="637033"/>
        <a:ext cx="2390935" cy="14345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FD4741-5EE8-C845-8585-32F524A25EC1}">
      <dsp:nvSpPr>
        <dsp:cNvPr id="0" name=""/>
        <dsp:cNvSpPr/>
      </dsp:nvSpPr>
      <dsp:spPr>
        <a:xfrm>
          <a:off x="3863701" y="3825283"/>
          <a:ext cx="2801029" cy="447189"/>
        </a:xfrm>
        <a:custGeom>
          <a:avLst/>
          <a:gdLst/>
          <a:ahLst/>
          <a:cxnLst/>
          <a:rect l="0" t="0" r="0" b="0"/>
          <a:pathLst>
            <a:path>
              <a:moveTo>
                <a:pt x="0" y="0"/>
              </a:moveTo>
              <a:lnTo>
                <a:pt x="0" y="304746"/>
              </a:lnTo>
              <a:lnTo>
                <a:pt x="2801029" y="304746"/>
              </a:lnTo>
              <a:lnTo>
                <a:pt x="2801029" y="447189"/>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0D201B-1283-F34E-A5CB-B286F5382A0A}">
      <dsp:nvSpPr>
        <dsp:cNvPr id="0" name=""/>
        <dsp:cNvSpPr/>
      </dsp:nvSpPr>
      <dsp:spPr>
        <a:xfrm>
          <a:off x="3863701" y="3825283"/>
          <a:ext cx="939652" cy="447189"/>
        </a:xfrm>
        <a:custGeom>
          <a:avLst/>
          <a:gdLst/>
          <a:ahLst/>
          <a:cxnLst/>
          <a:rect l="0" t="0" r="0" b="0"/>
          <a:pathLst>
            <a:path>
              <a:moveTo>
                <a:pt x="0" y="0"/>
              </a:moveTo>
              <a:lnTo>
                <a:pt x="0" y="304746"/>
              </a:lnTo>
              <a:lnTo>
                <a:pt x="939652" y="304746"/>
              </a:lnTo>
              <a:lnTo>
                <a:pt x="939652" y="447189"/>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EB127A-CA89-F140-A75F-C06C5A330FC9}">
      <dsp:nvSpPr>
        <dsp:cNvPr id="0" name=""/>
        <dsp:cNvSpPr/>
      </dsp:nvSpPr>
      <dsp:spPr>
        <a:xfrm>
          <a:off x="2924049" y="3825283"/>
          <a:ext cx="939652" cy="447189"/>
        </a:xfrm>
        <a:custGeom>
          <a:avLst/>
          <a:gdLst/>
          <a:ahLst/>
          <a:cxnLst/>
          <a:rect l="0" t="0" r="0" b="0"/>
          <a:pathLst>
            <a:path>
              <a:moveTo>
                <a:pt x="939652" y="0"/>
              </a:moveTo>
              <a:lnTo>
                <a:pt x="939652" y="304746"/>
              </a:lnTo>
              <a:lnTo>
                <a:pt x="0" y="304746"/>
              </a:lnTo>
              <a:lnTo>
                <a:pt x="0" y="447189"/>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6E3376-1D32-8444-958C-C2F6B93CA863}">
      <dsp:nvSpPr>
        <dsp:cNvPr id="0" name=""/>
        <dsp:cNvSpPr/>
      </dsp:nvSpPr>
      <dsp:spPr>
        <a:xfrm>
          <a:off x="1044743" y="3825283"/>
          <a:ext cx="2818957" cy="447189"/>
        </a:xfrm>
        <a:custGeom>
          <a:avLst/>
          <a:gdLst/>
          <a:ahLst/>
          <a:cxnLst/>
          <a:rect l="0" t="0" r="0" b="0"/>
          <a:pathLst>
            <a:path>
              <a:moveTo>
                <a:pt x="2818957" y="0"/>
              </a:moveTo>
              <a:lnTo>
                <a:pt x="2818957" y="304746"/>
              </a:lnTo>
              <a:lnTo>
                <a:pt x="0" y="304746"/>
              </a:lnTo>
              <a:lnTo>
                <a:pt x="0" y="447189"/>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DFE527-E293-A542-9799-76E940A68215}">
      <dsp:nvSpPr>
        <dsp:cNvPr id="0" name=""/>
        <dsp:cNvSpPr/>
      </dsp:nvSpPr>
      <dsp:spPr>
        <a:xfrm>
          <a:off x="3817981" y="2401709"/>
          <a:ext cx="91440" cy="447189"/>
        </a:xfrm>
        <a:custGeom>
          <a:avLst/>
          <a:gdLst/>
          <a:ahLst/>
          <a:cxnLst/>
          <a:rect l="0" t="0" r="0" b="0"/>
          <a:pathLst>
            <a:path>
              <a:moveTo>
                <a:pt x="45720" y="0"/>
              </a:moveTo>
              <a:lnTo>
                <a:pt x="45720" y="447189"/>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DBAF2F-3BAA-6D44-BA4C-65A759CF01A8}">
      <dsp:nvSpPr>
        <dsp:cNvPr id="0" name=""/>
        <dsp:cNvSpPr/>
      </dsp:nvSpPr>
      <dsp:spPr>
        <a:xfrm>
          <a:off x="3817981" y="978136"/>
          <a:ext cx="91440" cy="447189"/>
        </a:xfrm>
        <a:custGeom>
          <a:avLst/>
          <a:gdLst/>
          <a:ahLst/>
          <a:cxnLst/>
          <a:rect l="0" t="0" r="0" b="0"/>
          <a:pathLst>
            <a:path>
              <a:moveTo>
                <a:pt x="45720" y="0"/>
              </a:moveTo>
              <a:lnTo>
                <a:pt x="45720" y="447189"/>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297897-93BE-0D41-837C-B46E2E2557DB}">
      <dsp:nvSpPr>
        <dsp:cNvPr id="0" name=""/>
        <dsp:cNvSpPr/>
      </dsp:nvSpPr>
      <dsp:spPr>
        <a:xfrm>
          <a:off x="1258123" y="1751"/>
          <a:ext cx="5211155" cy="976384"/>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A43231-69B4-6245-B3E5-E1EA316B6367}">
      <dsp:nvSpPr>
        <dsp:cNvPr id="0" name=""/>
        <dsp:cNvSpPr/>
      </dsp:nvSpPr>
      <dsp:spPr>
        <a:xfrm>
          <a:off x="1428969" y="164055"/>
          <a:ext cx="5211155" cy="976384"/>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Total hospitalizations between 1/1/2022 and 12/31/2023 among people with OUD:</a:t>
          </a:r>
          <a:br>
            <a:rPr lang="en-US" sz="1700" kern="1200" dirty="0"/>
          </a:br>
          <a:r>
            <a:rPr lang="en-US" sz="1700" b="1" kern="1200" dirty="0"/>
            <a:t>7,543</a:t>
          </a:r>
        </a:p>
      </dsp:txBody>
      <dsp:txXfrm>
        <a:off x="1457566" y="192652"/>
        <a:ext cx="5153961" cy="919190"/>
      </dsp:txXfrm>
    </dsp:sp>
    <dsp:sp modelId="{70C64407-E1E5-5B43-8935-3B5ECF380D5D}">
      <dsp:nvSpPr>
        <dsp:cNvPr id="0" name=""/>
        <dsp:cNvSpPr/>
      </dsp:nvSpPr>
      <dsp:spPr>
        <a:xfrm>
          <a:off x="1258123" y="1425325"/>
          <a:ext cx="5211155" cy="976384"/>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6A2C1C-BFED-2048-878C-31AFAA48E4FD}">
      <dsp:nvSpPr>
        <dsp:cNvPr id="0" name=""/>
        <dsp:cNvSpPr/>
      </dsp:nvSpPr>
      <dsp:spPr>
        <a:xfrm>
          <a:off x="1428969" y="1587628"/>
          <a:ext cx="5211155" cy="976384"/>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First hospitalizations:</a:t>
          </a:r>
          <a:br>
            <a:rPr lang="en-US" sz="1700" kern="1200" dirty="0"/>
          </a:br>
          <a:r>
            <a:rPr lang="en-US" sz="1700" b="1" kern="1200" dirty="0"/>
            <a:t>4,665</a:t>
          </a:r>
        </a:p>
      </dsp:txBody>
      <dsp:txXfrm>
        <a:off x="1457566" y="1616225"/>
        <a:ext cx="5153961" cy="919190"/>
      </dsp:txXfrm>
    </dsp:sp>
    <dsp:sp modelId="{B567718E-D799-434F-AA5A-9FEDBC466BF9}">
      <dsp:nvSpPr>
        <dsp:cNvPr id="0" name=""/>
        <dsp:cNvSpPr/>
      </dsp:nvSpPr>
      <dsp:spPr>
        <a:xfrm>
          <a:off x="1258123" y="2848898"/>
          <a:ext cx="5211155" cy="976384"/>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6E7692-4383-1D48-9A27-9537B85A4023}">
      <dsp:nvSpPr>
        <dsp:cNvPr id="0" name=""/>
        <dsp:cNvSpPr/>
      </dsp:nvSpPr>
      <dsp:spPr>
        <a:xfrm>
          <a:off x="1428969" y="3011202"/>
          <a:ext cx="5211155" cy="976384"/>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Admission pain score </a:t>
          </a:r>
          <a:r>
            <a:rPr lang="en-US" sz="1700" u="sng" kern="1200" dirty="0"/>
            <a:t>&gt;</a:t>
          </a:r>
          <a:r>
            <a:rPr lang="en-US" sz="1700" kern="1200" dirty="0"/>
            <a:t> 5: </a:t>
          </a:r>
          <a:br>
            <a:rPr lang="en-US" sz="1700" kern="1200" dirty="0"/>
          </a:br>
          <a:r>
            <a:rPr lang="en-US" sz="1700" b="1" kern="1200" dirty="0"/>
            <a:t>1,794</a:t>
          </a:r>
          <a:r>
            <a:rPr lang="en-US" sz="1700" kern="1200" dirty="0"/>
            <a:t> </a:t>
          </a:r>
        </a:p>
      </dsp:txBody>
      <dsp:txXfrm>
        <a:off x="1457566" y="3039799"/>
        <a:ext cx="5153961" cy="919190"/>
      </dsp:txXfrm>
    </dsp:sp>
    <dsp:sp modelId="{91637BE1-E8B9-7A4A-827C-6F6F154EC748}">
      <dsp:nvSpPr>
        <dsp:cNvPr id="0" name=""/>
        <dsp:cNvSpPr/>
      </dsp:nvSpPr>
      <dsp:spPr>
        <a:xfrm>
          <a:off x="275937" y="4272472"/>
          <a:ext cx="1537613" cy="976384"/>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37F508-DC7B-0542-BDB9-E5516FCB5D7D}">
      <dsp:nvSpPr>
        <dsp:cNvPr id="0" name=""/>
        <dsp:cNvSpPr/>
      </dsp:nvSpPr>
      <dsp:spPr>
        <a:xfrm>
          <a:off x="446783" y="4434775"/>
          <a:ext cx="1537613" cy="976384"/>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SDD:</a:t>
          </a:r>
        </a:p>
        <a:p>
          <a:pPr marL="0" lvl="0" indent="0" algn="ctr" defTabSz="755650">
            <a:lnSpc>
              <a:spcPct val="90000"/>
            </a:lnSpc>
            <a:spcBef>
              <a:spcPct val="0"/>
            </a:spcBef>
            <a:spcAft>
              <a:spcPct val="35000"/>
            </a:spcAft>
            <a:buNone/>
          </a:pPr>
          <a:r>
            <a:rPr lang="en-US" sz="1700" b="1" kern="1200" dirty="0"/>
            <a:t>155</a:t>
          </a:r>
        </a:p>
      </dsp:txBody>
      <dsp:txXfrm>
        <a:off x="475380" y="4463372"/>
        <a:ext cx="1480419" cy="919190"/>
      </dsp:txXfrm>
    </dsp:sp>
    <dsp:sp modelId="{8B2719C1-5B6E-E34F-9A16-2FD58CCB61C6}">
      <dsp:nvSpPr>
        <dsp:cNvPr id="0" name=""/>
        <dsp:cNvSpPr/>
      </dsp:nvSpPr>
      <dsp:spPr>
        <a:xfrm>
          <a:off x="2155242" y="4272472"/>
          <a:ext cx="1537613" cy="976384"/>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B823DD-8E31-C541-A401-355B8C0C6807}">
      <dsp:nvSpPr>
        <dsp:cNvPr id="0" name=""/>
        <dsp:cNvSpPr/>
      </dsp:nvSpPr>
      <dsp:spPr>
        <a:xfrm>
          <a:off x="2326088" y="4434775"/>
          <a:ext cx="1537613" cy="976384"/>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Discharge to facility:</a:t>
          </a:r>
        </a:p>
        <a:p>
          <a:pPr marL="0" lvl="0" indent="0" algn="ctr" defTabSz="755650">
            <a:lnSpc>
              <a:spcPct val="90000"/>
            </a:lnSpc>
            <a:spcBef>
              <a:spcPct val="0"/>
            </a:spcBef>
            <a:spcAft>
              <a:spcPct val="35000"/>
            </a:spcAft>
            <a:buNone/>
          </a:pPr>
          <a:r>
            <a:rPr lang="en-US" sz="1700" b="1" kern="1200" dirty="0"/>
            <a:t>677</a:t>
          </a:r>
        </a:p>
      </dsp:txBody>
      <dsp:txXfrm>
        <a:off x="2354685" y="4463372"/>
        <a:ext cx="1480419" cy="919190"/>
      </dsp:txXfrm>
    </dsp:sp>
    <dsp:sp modelId="{B3D5571E-18D0-E948-96A4-F65F10D28935}">
      <dsp:nvSpPr>
        <dsp:cNvPr id="0" name=""/>
        <dsp:cNvSpPr/>
      </dsp:nvSpPr>
      <dsp:spPr>
        <a:xfrm>
          <a:off x="4034547" y="4272472"/>
          <a:ext cx="1537613" cy="976384"/>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D7CD09-187D-ED41-9EE5-B4C55723F040}">
      <dsp:nvSpPr>
        <dsp:cNvPr id="0" name=""/>
        <dsp:cNvSpPr/>
      </dsp:nvSpPr>
      <dsp:spPr>
        <a:xfrm>
          <a:off x="4205393" y="4434775"/>
          <a:ext cx="1537613" cy="976384"/>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Discharge home:</a:t>
          </a:r>
        </a:p>
        <a:p>
          <a:pPr marL="0" lvl="0" indent="0" algn="ctr" defTabSz="755650">
            <a:lnSpc>
              <a:spcPct val="90000"/>
            </a:lnSpc>
            <a:spcBef>
              <a:spcPct val="0"/>
            </a:spcBef>
            <a:spcAft>
              <a:spcPct val="35000"/>
            </a:spcAft>
            <a:buNone/>
          </a:pPr>
          <a:r>
            <a:rPr lang="en-US" sz="1700" b="1" kern="1200" dirty="0"/>
            <a:t>916</a:t>
          </a:r>
        </a:p>
      </dsp:txBody>
      <dsp:txXfrm>
        <a:off x="4233990" y="4463372"/>
        <a:ext cx="1480419" cy="919190"/>
      </dsp:txXfrm>
    </dsp:sp>
    <dsp:sp modelId="{5CD04209-E6F9-E242-B717-5BC1610EFA95}">
      <dsp:nvSpPr>
        <dsp:cNvPr id="0" name=""/>
        <dsp:cNvSpPr/>
      </dsp:nvSpPr>
      <dsp:spPr>
        <a:xfrm>
          <a:off x="5895923" y="4272472"/>
          <a:ext cx="1537613" cy="976384"/>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FB408A-F1E8-3D49-A8D1-DD112851BB12}">
      <dsp:nvSpPr>
        <dsp:cNvPr id="0" name=""/>
        <dsp:cNvSpPr/>
      </dsp:nvSpPr>
      <dsp:spPr>
        <a:xfrm>
          <a:off x="6066769" y="4434775"/>
          <a:ext cx="1537613" cy="976384"/>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Died:</a:t>
          </a:r>
        </a:p>
        <a:p>
          <a:pPr marL="0" lvl="0" indent="0" algn="ctr" defTabSz="755650">
            <a:lnSpc>
              <a:spcPct val="90000"/>
            </a:lnSpc>
            <a:spcBef>
              <a:spcPct val="0"/>
            </a:spcBef>
            <a:spcAft>
              <a:spcPct val="35000"/>
            </a:spcAft>
            <a:buNone/>
          </a:pPr>
          <a:r>
            <a:rPr lang="en-US" sz="1700" b="1" kern="1200" dirty="0"/>
            <a:t>62</a:t>
          </a:r>
        </a:p>
      </dsp:txBody>
      <dsp:txXfrm>
        <a:off x="6095366" y="4463372"/>
        <a:ext cx="1480419" cy="91919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5455"/>
          </a:xfrm>
          <a:prstGeom prst="rect">
            <a:avLst/>
          </a:prstGeom>
        </p:spPr>
        <p:txBody>
          <a:bodyPr vert="horz" lIns="93296" tIns="46648" rIns="93296" bIns="46648" rtlCol="0"/>
          <a:lstStyle>
            <a:lvl1pPr algn="l">
              <a:defRPr sz="13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978131" y="1"/>
            <a:ext cx="3043343" cy="465455"/>
          </a:xfrm>
          <a:prstGeom prst="rect">
            <a:avLst/>
          </a:prstGeom>
        </p:spPr>
        <p:txBody>
          <a:bodyPr vert="horz" lIns="93296" tIns="46648" rIns="93296" bIns="46648" rtlCol="0"/>
          <a:lstStyle>
            <a:lvl1pPr algn="r">
              <a:defRPr sz="1300"/>
            </a:lvl1pPr>
          </a:lstStyle>
          <a:p>
            <a:fld id="{AD501CEF-2510-4D83-B05C-6C2C94A5B5CE}" type="datetimeFigureOut">
              <a:rPr lang="en-US" smtClean="0">
                <a:latin typeface="Arial" panose="020B0604020202020204" pitchFamily="34" charset="0"/>
              </a:rPr>
              <a:t>11/15/24</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842031"/>
            <a:ext cx="3043343" cy="465455"/>
          </a:xfrm>
          <a:prstGeom prst="rect">
            <a:avLst/>
          </a:prstGeom>
        </p:spPr>
        <p:txBody>
          <a:bodyPr vert="horz" lIns="93296" tIns="46648" rIns="93296" bIns="46648" rtlCol="0" anchor="b"/>
          <a:lstStyle>
            <a:lvl1pPr algn="l">
              <a:defRPr sz="13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978131" y="8842031"/>
            <a:ext cx="3043343" cy="465455"/>
          </a:xfrm>
          <a:prstGeom prst="rect">
            <a:avLst/>
          </a:prstGeom>
        </p:spPr>
        <p:txBody>
          <a:bodyPr vert="horz" lIns="93296" tIns="46648" rIns="93296" bIns="46648" rtlCol="0" anchor="b"/>
          <a:lstStyle>
            <a:lvl1pPr algn="r">
              <a:defRPr sz="1300"/>
            </a:lvl1pPr>
          </a:lstStyle>
          <a:p>
            <a:fld id="{1E9D9415-2E0E-449C-AAA4-9B13757014C4}" type="slidenum">
              <a:rPr lang="en-US" smtClean="0">
                <a:latin typeface="Arial" panose="020B0604020202020204" pitchFamily="34" charset="0"/>
              </a:rPr>
              <a:t>‹#›</a:t>
            </a:fld>
            <a:endParaRPr lang="en-US" dirty="0">
              <a:latin typeface="Arial" panose="020B0604020202020204" pitchFamily="34" charset="0"/>
            </a:endParaRPr>
          </a:p>
        </p:txBody>
      </p:sp>
    </p:spTree>
    <p:extLst>
      <p:ext uri="{BB962C8B-B14F-4D97-AF65-F5344CB8AC3E}">
        <p14:creationId xmlns:p14="http://schemas.microsoft.com/office/powerpoint/2010/main" val="492783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5455"/>
          </a:xfrm>
          <a:prstGeom prst="rect">
            <a:avLst/>
          </a:prstGeom>
        </p:spPr>
        <p:txBody>
          <a:bodyPr vert="horz" lIns="93296" tIns="46648" rIns="93296" bIns="46648" rtlCol="0"/>
          <a:lstStyle>
            <a:lvl1pPr algn="l">
              <a:defRPr sz="13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8131" y="1"/>
            <a:ext cx="3043343" cy="465455"/>
          </a:xfrm>
          <a:prstGeom prst="rect">
            <a:avLst/>
          </a:prstGeom>
        </p:spPr>
        <p:txBody>
          <a:bodyPr vert="horz" lIns="93296" tIns="46648" rIns="93296" bIns="46648" rtlCol="0"/>
          <a:lstStyle>
            <a:lvl1pPr algn="r">
              <a:defRPr sz="1300">
                <a:latin typeface="Arial" panose="020B0604020202020204" pitchFamily="34" charset="0"/>
              </a:defRPr>
            </a:lvl1pPr>
          </a:lstStyle>
          <a:p>
            <a:fld id="{3C0EB677-3968-4D5D-9A31-C01A83E01C2F}" type="datetimeFigureOut">
              <a:rPr lang="en-US" smtClean="0"/>
              <a:pPr/>
              <a:t>11/15/24</a:t>
            </a:fld>
            <a:endParaRPr lang="en-US" dirty="0"/>
          </a:p>
        </p:txBody>
      </p:sp>
      <p:sp>
        <p:nvSpPr>
          <p:cNvPr id="4" name="Slide Image Placeholder 3"/>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296" tIns="46648" rIns="93296" bIns="46648"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296" tIns="46648" rIns="93296" bIns="46648"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42031"/>
            <a:ext cx="3043343" cy="465455"/>
          </a:xfrm>
          <a:prstGeom prst="rect">
            <a:avLst/>
          </a:prstGeom>
        </p:spPr>
        <p:txBody>
          <a:bodyPr vert="horz" lIns="93296" tIns="46648" rIns="93296" bIns="46648" rtlCol="0" anchor="b"/>
          <a:lstStyle>
            <a:lvl1pPr algn="l">
              <a:defRPr sz="13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8131" y="8842031"/>
            <a:ext cx="3043343" cy="465455"/>
          </a:xfrm>
          <a:prstGeom prst="rect">
            <a:avLst/>
          </a:prstGeom>
        </p:spPr>
        <p:txBody>
          <a:bodyPr vert="horz" lIns="93296" tIns="46648" rIns="93296" bIns="46648" rtlCol="0" anchor="b"/>
          <a:lstStyle>
            <a:lvl1pPr algn="r">
              <a:defRPr sz="1300">
                <a:latin typeface="Arial" panose="020B0604020202020204" pitchFamily="34" charset="0"/>
              </a:defRPr>
            </a:lvl1pPr>
          </a:lstStyle>
          <a:p>
            <a:fld id="{D95807FB-1213-4A92-9A80-793965F70740}" type="slidenum">
              <a:rPr lang="en-US" smtClean="0"/>
              <a:pPr/>
              <a:t>‹#›</a:t>
            </a:fld>
            <a:endParaRPr lang="en-US" dirty="0"/>
          </a:p>
        </p:txBody>
      </p:sp>
    </p:spTree>
    <p:extLst>
      <p:ext uri="{BB962C8B-B14F-4D97-AF65-F5344CB8AC3E}">
        <p14:creationId xmlns:p14="http://schemas.microsoft.com/office/powerpoint/2010/main" val="3929036954"/>
      </p:ext>
    </p:extLst>
  </p:cSld>
  <p:clrMap bg1="lt1" tx1="dk1" bg2="lt2" tx2="dk2" accent1="accent1" accent2="accent2" accent3="accent3" accent4="accent4" accent5="accent5" accent6="accent6" hlink="hlink" folHlink="folHlink"/>
  <p:notesStyle>
    <a:lvl1pPr marL="0" algn="l" defTabSz="914275" rtl="0" eaLnBrk="1" latinLnBrk="0" hangingPunct="1">
      <a:defRPr sz="1200" kern="1200">
        <a:solidFill>
          <a:schemeClr val="tx1"/>
        </a:solidFill>
        <a:latin typeface="Arial" panose="020B0604020202020204" pitchFamily="34" charset="0"/>
        <a:ea typeface="+mn-ea"/>
        <a:cs typeface="+mn-cs"/>
      </a:defRPr>
    </a:lvl1pPr>
    <a:lvl2pPr marL="457139" algn="l" defTabSz="914275" rtl="0" eaLnBrk="1" latinLnBrk="0" hangingPunct="1">
      <a:defRPr sz="1200" kern="1200">
        <a:solidFill>
          <a:schemeClr val="tx1"/>
        </a:solidFill>
        <a:latin typeface="Arial" panose="020B0604020202020204" pitchFamily="34" charset="0"/>
        <a:ea typeface="+mn-ea"/>
        <a:cs typeface="+mn-cs"/>
      </a:defRPr>
    </a:lvl2pPr>
    <a:lvl3pPr marL="914275" algn="l" defTabSz="914275" rtl="0" eaLnBrk="1" latinLnBrk="0" hangingPunct="1">
      <a:defRPr sz="1200" kern="1200">
        <a:solidFill>
          <a:schemeClr val="tx1"/>
        </a:solidFill>
        <a:latin typeface="Arial" panose="020B0604020202020204" pitchFamily="34" charset="0"/>
        <a:ea typeface="+mn-ea"/>
        <a:cs typeface="+mn-cs"/>
      </a:defRPr>
    </a:lvl3pPr>
    <a:lvl4pPr marL="1371414" algn="l" defTabSz="914275" rtl="0" eaLnBrk="1" latinLnBrk="0" hangingPunct="1">
      <a:defRPr sz="1200" kern="1200">
        <a:solidFill>
          <a:schemeClr val="tx1"/>
        </a:solidFill>
        <a:latin typeface="Arial" panose="020B0604020202020204" pitchFamily="34" charset="0"/>
        <a:ea typeface="+mn-ea"/>
        <a:cs typeface="+mn-cs"/>
      </a:defRPr>
    </a:lvl4pPr>
    <a:lvl5pPr marL="1828552" algn="l" defTabSz="914275" rtl="0" eaLnBrk="1" latinLnBrk="0" hangingPunct="1">
      <a:defRPr sz="1200" kern="1200">
        <a:solidFill>
          <a:schemeClr val="tx1"/>
        </a:solidFill>
        <a:latin typeface="Arial" panose="020B0604020202020204" pitchFamily="34" charset="0"/>
        <a:ea typeface="+mn-ea"/>
        <a:cs typeface="+mn-cs"/>
      </a:defRPr>
    </a:lvl5pPr>
    <a:lvl6pPr marL="2285690" algn="l" defTabSz="914275" rtl="0" eaLnBrk="1" latinLnBrk="0" hangingPunct="1">
      <a:defRPr sz="1200" kern="1200">
        <a:solidFill>
          <a:schemeClr val="tx1"/>
        </a:solidFill>
        <a:latin typeface="+mn-lt"/>
        <a:ea typeface="+mn-ea"/>
        <a:cs typeface="+mn-cs"/>
      </a:defRPr>
    </a:lvl6pPr>
    <a:lvl7pPr marL="2742828" algn="l" defTabSz="914275" rtl="0" eaLnBrk="1" latinLnBrk="0" hangingPunct="1">
      <a:defRPr sz="1200" kern="1200">
        <a:solidFill>
          <a:schemeClr val="tx1"/>
        </a:solidFill>
        <a:latin typeface="+mn-lt"/>
        <a:ea typeface="+mn-ea"/>
        <a:cs typeface="+mn-cs"/>
      </a:defRPr>
    </a:lvl7pPr>
    <a:lvl8pPr marL="3199966" algn="l" defTabSz="914275" rtl="0" eaLnBrk="1" latinLnBrk="0" hangingPunct="1">
      <a:defRPr sz="1200" kern="1200">
        <a:solidFill>
          <a:schemeClr val="tx1"/>
        </a:solidFill>
        <a:latin typeface="+mn-lt"/>
        <a:ea typeface="+mn-ea"/>
        <a:cs typeface="+mn-cs"/>
      </a:defRPr>
    </a:lvl8pPr>
    <a:lvl9pPr marL="3657104" algn="l" defTabSz="9142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r>
              <a:rPr lang="en-US" dirty="0"/>
              <a:t>Hi everyone, my name is Michele Buonora, an Assistant Professor of Medicine at Montefiore Medical Center &amp; Albert Einstein College of Medicine. I am here to talk to you about our project: Pain Severity and self-directed discharge among hospitalized people with opioid use disorder</a:t>
            </a:r>
          </a:p>
        </p:txBody>
      </p:sp>
      <p:sp>
        <p:nvSpPr>
          <p:cNvPr id="4" name="Slide Number Placeholder 3"/>
          <p:cNvSpPr>
            <a:spLocks noGrp="1"/>
          </p:cNvSpPr>
          <p:nvPr>
            <p:ph type="sldNum" sz="quarter" idx="5"/>
          </p:nvPr>
        </p:nvSpPr>
        <p:spPr/>
        <p:txBody>
          <a:bodyPr/>
          <a:lstStyle/>
          <a:p>
            <a:fld id="{D95807FB-1213-4A92-9A80-793965F70740}" type="slidenum">
              <a:rPr lang="en-US" smtClean="0"/>
              <a:pPr/>
              <a:t>1</a:t>
            </a:fld>
            <a:endParaRPr lang="en-US" dirty="0"/>
          </a:p>
        </p:txBody>
      </p:sp>
    </p:spTree>
    <p:extLst>
      <p:ext uri="{BB962C8B-B14F-4D97-AF65-F5344CB8AC3E}">
        <p14:creationId xmlns:p14="http://schemas.microsoft.com/office/powerpoint/2010/main" val="19089723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DengXian" panose="02010600030101010101" pitchFamily="2" charset="-122"/>
              </a:rPr>
              <a:t>Between 2022 and 2023, there were over 7,000 hospitalizations among 4,665 people with a documented diagnosis of OUD or who received an MOUD while hospitalized. Among these, 1,794 met our criteria for being admitted in acute pain (i.e. with pain scores &gt;=5 out of 10 on admission), and constituted our cases.</a:t>
            </a:r>
          </a:p>
          <a:p>
            <a:endParaRPr lang="en-US" sz="1800" dirty="0">
              <a:effectLst/>
              <a:latin typeface="Calibri" panose="020F0502020204030204" pitchFamily="34" charset="0"/>
              <a:ea typeface="DengXian" panose="02010600030101010101" pitchFamily="2" charset="-122"/>
            </a:endParaRPr>
          </a:p>
          <a:p>
            <a:pPr marL="0" marR="0" lvl="0" indent="0" algn="l" defTabSz="914275"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DengXian" panose="02010600030101010101" pitchFamily="2" charset="-122"/>
              </a:rPr>
              <a:t>We also identified 11,351 controls without OUD who were admitted in acute pain.</a:t>
            </a:r>
          </a:p>
          <a:p>
            <a:endParaRPr lang="en-US" sz="1800" dirty="0">
              <a:effectLst/>
              <a:latin typeface="Calibri" panose="020F0502020204030204" pitchFamily="34" charset="0"/>
              <a:ea typeface="DengXian" panose="02010600030101010101" pitchFamily="2" charset="-122"/>
            </a:endParaRPr>
          </a:p>
          <a:p>
            <a:r>
              <a:rPr lang="en-US" sz="1800" dirty="0">
                <a:effectLst/>
                <a:latin typeface="Calibri" panose="020F0502020204030204" pitchFamily="34" charset="0"/>
                <a:ea typeface="DengXian" panose="02010600030101010101" pitchFamily="2" charset="-122"/>
              </a:rPr>
              <a:t>Among cases, 155 people had a SDD, 677 were discharged to another facility, 916 were discharged home, and 62 passed away during the hospitalization.</a:t>
            </a:r>
          </a:p>
        </p:txBody>
      </p:sp>
      <p:sp>
        <p:nvSpPr>
          <p:cNvPr id="4" name="Slide Number Placeholder 3"/>
          <p:cNvSpPr>
            <a:spLocks noGrp="1"/>
          </p:cNvSpPr>
          <p:nvPr>
            <p:ph type="sldNum" sz="quarter" idx="5"/>
          </p:nvPr>
        </p:nvSpPr>
        <p:spPr/>
        <p:txBody>
          <a:bodyPr/>
          <a:lstStyle/>
          <a:p>
            <a:fld id="{D95807FB-1213-4A92-9A80-793965F70740}" type="slidenum">
              <a:rPr lang="en-US" smtClean="0"/>
              <a:pPr/>
              <a:t>10</a:t>
            </a:fld>
            <a:endParaRPr lang="en-US" dirty="0"/>
          </a:p>
        </p:txBody>
      </p:sp>
    </p:spTree>
    <p:extLst>
      <p:ext uri="{BB962C8B-B14F-4D97-AF65-F5344CB8AC3E}">
        <p14:creationId xmlns:p14="http://schemas.microsoft.com/office/powerpoint/2010/main" val="3968812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EFB1C-109F-7EF9-58A2-2347016D902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44F957-3AB0-F387-474C-1CDB5FD427E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D4176D-75C6-E9EA-2807-FEEBD78D5F94}"/>
              </a:ext>
            </a:extLst>
          </p:cNvPr>
          <p:cNvSpPr>
            <a:spLocks noGrp="1"/>
          </p:cNvSpPr>
          <p:nvPr>
            <p:ph type="body" idx="1"/>
          </p:nvPr>
        </p:nvSpPr>
        <p:spPr/>
        <p:txBody>
          <a:bodyPr/>
          <a:lstStyle/>
          <a:p>
            <a:r>
              <a:rPr lang="en-US" sz="1800" dirty="0">
                <a:effectLst/>
                <a:latin typeface="Calibri" panose="020F0502020204030204" pitchFamily="34" charset="0"/>
                <a:ea typeface="DengXian" panose="02010600030101010101" pitchFamily="2" charset="-122"/>
              </a:rPr>
              <a:t>Here were present cohort characteristics.</a:t>
            </a:r>
          </a:p>
          <a:p>
            <a:endParaRPr lang="en-US" sz="1800" dirty="0">
              <a:effectLst/>
              <a:latin typeface="Calibri" panose="020F0502020204030204" pitchFamily="34" charset="0"/>
              <a:ea typeface="DengXian" panose="02010600030101010101" pitchFamily="2" charset="-122"/>
            </a:endParaRPr>
          </a:p>
          <a:p>
            <a:r>
              <a:rPr lang="en-US" sz="1800" dirty="0">
                <a:effectLst/>
                <a:latin typeface="Calibri" panose="020F0502020204030204" pitchFamily="34" charset="0"/>
                <a:ea typeface="DengXian" panose="02010600030101010101" pitchFamily="2" charset="-122"/>
              </a:rPr>
              <a:t>As shown here, people with OUD were slightly younger and were less likely to be female compared to the control group. As you can also see, it is a diverse cohort with about 50% of people documented as Hispanic or Latino.</a:t>
            </a:r>
          </a:p>
          <a:p>
            <a:endParaRPr lang="en-US" sz="1800" dirty="0">
              <a:effectLst/>
              <a:latin typeface="Calibri" panose="020F0502020204030204" pitchFamily="34" charset="0"/>
              <a:ea typeface="DengXian" panose="02010600030101010101" pitchFamily="2" charset="-122"/>
            </a:endParaRPr>
          </a:p>
          <a:p>
            <a:r>
              <a:rPr lang="en-US" sz="1800" dirty="0">
                <a:effectLst/>
                <a:latin typeface="Calibri" panose="020F0502020204030204" pitchFamily="34" charset="0"/>
                <a:ea typeface="DengXian" panose="02010600030101010101" pitchFamily="2" charset="-122"/>
              </a:rPr>
              <a:t>Among  people with OUD in our cohort, about half received methadone while hospitalized. Under 10% received buprenorphine or naltrexone, and a third did not receive any MOUD during their hospitalization</a:t>
            </a:r>
          </a:p>
        </p:txBody>
      </p:sp>
      <p:sp>
        <p:nvSpPr>
          <p:cNvPr id="4" name="Slide Number Placeholder 3">
            <a:extLst>
              <a:ext uri="{FF2B5EF4-FFF2-40B4-BE49-F238E27FC236}">
                <a16:creationId xmlns:a16="http://schemas.microsoft.com/office/drawing/2014/main" id="{2318F078-1B94-3127-A429-44A47BA3936A}"/>
              </a:ext>
            </a:extLst>
          </p:cNvPr>
          <p:cNvSpPr>
            <a:spLocks noGrp="1"/>
          </p:cNvSpPr>
          <p:nvPr>
            <p:ph type="sldNum" sz="quarter" idx="5"/>
          </p:nvPr>
        </p:nvSpPr>
        <p:spPr/>
        <p:txBody>
          <a:bodyPr/>
          <a:lstStyle/>
          <a:p>
            <a:fld id="{D95807FB-1213-4A92-9A80-793965F70740}" type="slidenum">
              <a:rPr lang="en-US" smtClean="0"/>
              <a:pPr/>
              <a:t>11</a:t>
            </a:fld>
            <a:endParaRPr lang="en-US" dirty="0"/>
          </a:p>
        </p:txBody>
      </p:sp>
    </p:spTree>
    <p:extLst>
      <p:ext uri="{BB962C8B-B14F-4D97-AF65-F5344CB8AC3E}">
        <p14:creationId xmlns:p14="http://schemas.microsoft.com/office/powerpoint/2010/main" val="34369254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2D17CC-CE6A-20A6-2F9F-ABFFB7BEFE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00BA10-7AFC-55EE-D311-F6D77123B1D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01823FE-2A1B-6F58-54B9-072A06C6BC2C}"/>
              </a:ext>
            </a:extLst>
          </p:cNvPr>
          <p:cNvSpPr>
            <a:spLocks noGrp="1"/>
          </p:cNvSpPr>
          <p:nvPr>
            <p:ph type="body" idx="1"/>
          </p:nvPr>
        </p:nvSpPr>
        <p:spPr/>
        <p:txBody>
          <a:bodyPr/>
          <a:lstStyle/>
          <a:p>
            <a:r>
              <a:rPr lang="en-US" sz="1200" dirty="0">
                <a:effectLst/>
                <a:latin typeface="Calibri" panose="020F0502020204030204" pitchFamily="34" charset="0"/>
                <a:ea typeface="DengXian" panose="02010600030101010101" pitchFamily="2" charset="-122"/>
              </a:rPr>
              <a:t>Additionally, a higher percentage of people with OUD experienced a self-directed discharge compared to controls, 8.6% compared to 3.0%, and a lower percentage experienced a discharge home.  </a:t>
            </a:r>
            <a:endParaRPr lang="en-US" dirty="0"/>
          </a:p>
        </p:txBody>
      </p:sp>
      <p:sp>
        <p:nvSpPr>
          <p:cNvPr id="4" name="Slide Number Placeholder 3">
            <a:extLst>
              <a:ext uri="{FF2B5EF4-FFF2-40B4-BE49-F238E27FC236}">
                <a16:creationId xmlns:a16="http://schemas.microsoft.com/office/drawing/2014/main" id="{01EED3DF-2B3C-4E17-2FBB-B58BC9699C9D}"/>
              </a:ext>
            </a:extLst>
          </p:cNvPr>
          <p:cNvSpPr>
            <a:spLocks noGrp="1"/>
          </p:cNvSpPr>
          <p:nvPr>
            <p:ph type="sldNum" sz="quarter" idx="5"/>
          </p:nvPr>
        </p:nvSpPr>
        <p:spPr/>
        <p:txBody>
          <a:bodyPr/>
          <a:lstStyle/>
          <a:p>
            <a:fld id="{D95807FB-1213-4A92-9A80-793965F70740}" type="slidenum">
              <a:rPr lang="en-US" smtClean="0"/>
              <a:pPr/>
              <a:t>12</a:t>
            </a:fld>
            <a:endParaRPr lang="en-US" dirty="0"/>
          </a:p>
        </p:txBody>
      </p:sp>
    </p:spTree>
    <p:extLst>
      <p:ext uri="{BB962C8B-B14F-4D97-AF65-F5344CB8AC3E}">
        <p14:creationId xmlns:p14="http://schemas.microsoft.com/office/powerpoint/2010/main" val="14848832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DC5E3D-29B0-9291-429E-6536A76ECB0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42C82A-149F-D963-AF85-65754821779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90E36B-C0E9-5A08-797F-AC49D8F51FAF}"/>
              </a:ext>
            </a:extLst>
          </p:cNvPr>
          <p:cNvSpPr>
            <a:spLocks noGrp="1"/>
          </p:cNvSpPr>
          <p:nvPr>
            <p:ph type="body" idx="1"/>
          </p:nvPr>
        </p:nvSpPr>
        <p:spPr/>
        <p:txBody>
          <a:bodyPr/>
          <a:lstStyle/>
          <a:p>
            <a:pPr marL="0" marR="0">
              <a:spcBef>
                <a:spcPts val="0"/>
              </a:spcBef>
              <a:spcAft>
                <a:spcPts val="0"/>
              </a:spcAft>
            </a:pPr>
            <a:r>
              <a:rPr lang="en-US" sz="1800" dirty="0">
                <a:effectLst/>
                <a:latin typeface="Calibri" panose="020F0502020204030204" pitchFamily="34" charset="0"/>
                <a:ea typeface="DengXian" panose="02010600030101010101" pitchFamily="2" charset="-122"/>
              </a:rPr>
              <a:t>For Aim 1, we found that the average pain score recorded amongst hospitalized people with OUD was 2.6 out of 10, compared to 1.9 recorded amongst those without OUD. This difference was statistically significant.</a:t>
            </a:r>
          </a:p>
          <a:p>
            <a:pPr marL="0" marR="0">
              <a:spcBef>
                <a:spcPts val="0"/>
              </a:spcBef>
              <a:spcAft>
                <a:spcPts val="0"/>
              </a:spcAft>
            </a:pPr>
            <a:endParaRPr lang="en-US" sz="1800" kern="1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US" sz="1800" kern="100" dirty="0">
                <a:effectLst/>
                <a:latin typeface="Calibri" panose="020F0502020204030204" pitchFamily="34" charset="0"/>
                <a:ea typeface="DengXian" panose="02010600030101010101" pitchFamily="2" charset="-122"/>
                <a:cs typeface="Times New Roman" panose="02020603050405020304" pitchFamily="18" charset="0"/>
              </a:rPr>
              <a:t>Similarly, when we compared pain scores stratified by discharge disposition, ***we found that the average score was significantly higher in hospitalized people with OUD compared to those without OUD across all types of discharge.</a:t>
            </a:r>
          </a:p>
          <a:p>
            <a:pPr marL="0" marR="0">
              <a:spcBef>
                <a:spcPts val="0"/>
              </a:spcBef>
              <a:spcAft>
                <a:spcPts val="0"/>
              </a:spcAft>
            </a:pPr>
            <a:endParaRPr lang="en-US" sz="1800" kern="1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US" sz="1800" kern="100" dirty="0">
                <a:effectLst/>
                <a:latin typeface="Calibri" panose="020F0502020204030204" pitchFamily="34" charset="0"/>
                <a:ea typeface="DengXian" panose="02010600030101010101" pitchFamily="2" charset="-122"/>
                <a:cs typeface="Times New Roman" panose="02020603050405020304" pitchFamily="18" charset="0"/>
              </a:rPr>
              <a:t>______</a:t>
            </a:r>
          </a:p>
          <a:p>
            <a:pPr marL="0" marR="0">
              <a:spcBef>
                <a:spcPts val="0"/>
              </a:spcBef>
              <a:spcAft>
                <a:spcPts val="0"/>
              </a:spcAft>
            </a:pPr>
            <a:r>
              <a:rPr lang="en-US" sz="1800" kern="100" dirty="0">
                <a:effectLst/>
                <a:latin typeface="Calibri" panose="020F0502020204030204" pitchFamily="34" charset="0"/>
                <a:ea typeface="DengXian" panose="02010600030101010101" pitchFamily="2" charset="-122"/>
                <a:cs typeface="Times New Roman" panose="02020603050405020304" pitchFamily="18" charset="0"/>
              </a:rPr>
              <a:t>Numbers:</a:t>
            </a:r>
          </a:p>
          <a:p>
            <a:pPr marL="0" marR="0">
              <a:spcBef>
                <a:spcPts val="0"/>
              </a:spcBef>
              <a:spcAft>
                <a:spcPts val="0"/>
              </a:spcAft>
            </a:pPr>
            <a:r>
              <a:rPr lang="en-US" sz="2800" dirty="0"/>
              <a:t> 	</a:t>
            </a:r>
            <a:r>
              <a:rPr lang="en-US" sz="1800" b="0" i="0" u="none" strike="noStrike" dirty="0">
                <a:solidFill>
                  <a:srgbClr val="000000"/>
                </a:solidFill>
                <a:effectLst/>
                <a:latin typeface="Aptos Narrow" panose="020B0004020202020204" pitchFamily="34" charset="0"/>
              </a:rPr>
              <a:t>Controls</a:t>
            </a:r>
            <a:r>
              <a:rPr lang="en-US" sz="2800" dirty="0"/>
              <a:t>		</a:t>
            </a:r>
            <a:r>
              <a:rPr lang="en-US" sz="1800" b="0" i="0" u="none" strike="noStrike" dirty="0">
                <a:solidFill>
                  <a:srgbClr val="000000"/>
                </a:solidFill>
                <a:effectLst/>
                <a:latin typeface="Aptos Narrow" panose="020B0004020202020204" pitchFamily="34" charset="0"/>
              </a:rPr>
              <a:t>People with OUD</a:t>
            </a:r>
            <a:r>
              <a:rPr lang="en-US" sz="2800" dirty="0"/>
              <a:t> </a:t>
            </a:r>
          </a:p>
          <a:p>
            <a:pPr marL="0" marR="0">
              <a:spcBef>
                <a:spcPts val="0"/>
              </a:spcBef>
              <a:spcAft>
                <a:spcPts val="0"/>
              </a:spcAft>
            </a:pPr>
            <a:r>
              <a:rPr lang="en-US" sz="1800" b="0" i="0" u="none" strike="noStrike" dirty="0">
                <a:solidFill>
                  <a:srgbClr val="000000"/>
                </a:solidFill>
                <a:effectLst/>
                <a:latin typeface="Aptos Narrow" panose="020B0004020202020204" pitchFamily="34" charset="0"/>
              </a:rPr>
              <a:t>All</a:t>
            </a:r>
            <a:r>
              <a:rPr lang="en-US" sz="2800" dirty="0"/>
              <a:t> 	</a:t>
            </a:r>
            <a:r>
              <a:rPr lang="en-US" sz="1800" b="0" i="0" u="none" strike="noStrike" dirty="0">
                <a:solidFill>
                  <a:srgbClr val="000000"/>
                </a:solidFill>
                <a:effectLst/>
                <a:latin typeface="Aptos Narrow" panose="020B0004020202020204" pitchFamily="34" charset="0"/>
              </a:rPr>
              <a:t>1.97</a:t>
            </a:r>
            <a:r>
              <a:rPr lang="en-US" sz="2800" dirty="0"/>
              <a:t> 		</a:t>
            </a:r>
            <a:r>
              <a:rPr lang="en-US" sz="1800" b="0" i="0" u="none" strike="noStrike" dirty="0">
                <a:solidFill>
                  <a:srgbClr val="000000"/>
                </a:solidFill>
                <a:effectLst/>
                <a:latin typeface="Aptos Narrow" panose="020B0004020202020204" pitchFamily="34" charset="0"/>
              </a:rPr>
              <a:t>2.6</a:t>
            </a:r>
            <a:r>
              <a:rPr lang="en-US" sz="2800" dirty="0"/>
              <a:t> </a:t>
            </a:r>
          </a:p>
          <a:p>
            <a:pPr marL="0" marR="0">
              <a:spcBef>
                <a:spcPts val="0"/>
              </a:spcBef>
              <a:spcAft>
                <a:spcPts val="0"/>
              </a:spcAft>
            </a:pPr>
            <a:r>
              <a:rPr lang="en-US" sz="1800" b="0" i="0" u="none" strike="noStrike" dirty="0">
                <a:solidFill>
                  <a:srgbClr val="000000"/>
                </a:solidFill>
                <a:effectLst/>
                <a:latin typeface="Aptos Narrow" panose="020B0004020202020204" pitchFamily="34" charset="0"/>
              </a:rPr>
              <a:t>SDD</a:t>
            </a:r>
            <a:r>
              <a:rPr lang="en-US" sz="2800" dirty="0"/>
              <a:t> 	</a:t>
            </a:r>
            <a:r>
              <a:rPr lang="en-US" sz="1800" b="0" i="0" u="none" strike="noStrike" dirty="0">
                <a:solidFill>
                  <a:srgbClr val="000000"/>
                </a:solidFill>
                <a:effectLst/>
                <a:latin typeface="Aptos Narrow" panose="020B0004020202020204" pitchFamily="34" charset="0"/>
              </a:rPr>
              <a:t>2.62</a:t>
            </a:r>
            <a:r>
              <a:rPr lang="en-US" sz="2800" dirty="0"/>
              <a:t> 		</a:t>
            </a:r>
            <a:r>
              <a:rPr lang="en-US" sz="1800" b="0" i="0" u="none" strike="noStrike" dirty="0">
                <a:solidFill>
                  <a:srgbClr val="000000"/>
                </a:solidFill>
                <a:effectLst/>
                <a:latin typeface="Aptos Narrow" panose="020B0004020202020204" pitchFamily="34" charset="0"/>
              </a:rPr>
              <a:t>3.07</a:t>
            </a:r>
            <a:r>
              <a:rPr lang="en-US" sz="2800" dirty="0"/>
              <a:t> </a:t>
            </a:r>
          </a:p>
          <a:p>
            <a:pPr marL="0" marR="0">
              <a:spcBef>
                <a:spcPts val="0"/>
              </a:spcBef>
              <a:spcAft>
                <a:spcPts val="0"/>
              </a:spcAft>
            </a:pPr>
            <a:r>
              <a:rPr lang="en-US" sz="1800" b="0" i="0" u="none" strike="noStrike" dirty="0">
                <a:solidFill>
                  <a:srgbClr val="000000"/>
                </a:solidFill>
                <a:effectLst/>
                <a:latin typeface="Aptos Narrow" panose="020B0004020202020204" pitchFamily="34" charset="0"/>
              </a:rPr>
              <a:t>Facility 	1.7</a:t>
            </a:r>
            <a:r>
              <a:rPr lang="en-US" sz="2800" dirty="0"/>
              <a:t> 		</a:t>
            </a:r>
            <a:r>
              <a:rPr lang="en-US" sz="1800" b="0" i="0" u="none" strike="noStrike" dirty="0">
                <a:solidFill>
                  <a:srgbClr val="000000"/>
                </a:solidFill>
                <a:effectLst/>
                <a:latin typeface="Aptos Narrow" panose="020B0004020202020204" pitchFamily="34" charset="0"/>
              </a:rPr>
              <a:t>2.49</a:t>
            </a:r>
            <a:r>
              <a:rPr lang="en-US" sz="2800" dirty="0"/>
              <a:t> </a:t>
            </a:r>
          </a:p>
          <a:p>
            <a:pPr marL="0" marR="0">
              <a:spcBef>
                <a:spcPts val="0"/>
              </a:spcBef>
              <a:spcAft>
                <a:spcPts val="0"/>
              </a:spcAft>
            </a:pPr>
            <a:r>
              <a:rPr lang="en-US" sz="1800" b="0" i="0" u="none" strike="noStrike" dirty="0">
                <a:solidFill>
                  <a:srgbClr val="000000"/>
                </a:solidFill>
                <a:effectLst/>
                <a:latin typeface="Aptos Narrow" panose="020B0004020202020204" pitchFamily="34" charset="0"/>
              </a:rPr>
              <a:t>Home</a:t>
            </a:r>
            <a:r>
              <a:rPr lang="en-US" sz="2800" dirty="0"/>
              <a:t> 	</a:t>
            </a:r>
            <a:r>
              <a:rPr lang="en-US" sz="1800" b="0" i="0" u="none" strike="noStrike" dirty="0">
                <a:solidFill>
                  <a:srgbClr val="000000"/>
                </a:solidFill>
                <a:effectLst/>
                <a:latin typeface="Aptos Narrow" panose="020B0004020202020204" pitchFamily="34" charset="0"/>
              </a:rPr>
              <a:t>2.03</a:t>
            </a:r>
            <a:r>
              <a:rPr lang="en-US" sz="2800" dirty="0"/>
              <a:t> 		</a:t>
            </a:r>
            <a:r>
              <a:rPr lang="en-US" sz="1800" b="0" i="0" u="none" strike="noStrike" dirty="0">
                <a:solidFill>
                  <a:srgbClr val="000000"/>
                </a:solidFill>
                <a:effectLst/>
                <a:latin typeface="Aptos Narrow" panose="020B0004020202020204" pitchFamily="34" charset="0"/>
              </a:rPr>
              <a:t>2.64</a:t>
            </a:r>
            <a:r>
              <a:rPr lang="en-US" sz="2800" dirty="0"/>
              <a:t> </a:t>
            </a:r>
            <a:endParaRPr lang="en-US" sz="1800" kern="100" dirty="0">
              <a:effectLst/>
              <a:latin typeface="Aptos" panose="020B0004020202020204" pitchFamily="34" charset="0"/>
              <a:ea typeface="DengXian" panose="02010600030101010101" pitchFamily="2" charset="-122"/>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A5FB5E1C-423F-580E-A878-D6A2CCA9EFEB}"/>
              </a:ext>
            </a:extLst>
          </p:cNvPr>
          <p:cNvSpPr>
            <a:spLocks noGrp="1"/>
          </p:cNvSpPr>
          <p:nvPr>
            <p:ph type="sldNum" sz="quarter" idx="5"/>
          </p:nvPr>
        </p:nvSpPr>
        <p:spPr/>
        <p:txBody>
          <a:bodyPr/>
          <a:lstStyle/>
          <a:p>
            <a:fld id="{D95807FB-1213-4A92-9A80-793965F70740}" type="slidenum">
              <a:rPr lang="en-US" smtClean="0"/>
              <a:pPr/>
              <a:t>13</a:t>
            </a:fld>
            <a:endParaRPr lang="en-US" dirty="0"/>
          </a:p>
        </p:txBody>
      </p:sp>
    </p:spTree>
    <p:extLst>
      <p:ext uri="{BB962C8B-B14F-4D97-AF65-F5344CB8AC3E}">
        <p14:creationId xmlns:p14="http://schemas.microsoft.com/office/powerpoint/2010/main" val="3986504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E98A89-C35B-FB09-C79E-3073A365CDC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9405911-ED6F-D658-125C-0CA5DBEDC23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0A5578B-CF84-A65B-CE4E-23B9A216285E}"/>
              </a:ext>
            </a:extLst>
          </p:cNvPr>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DengXian" panose="02010600030101010101" pitchFamily="2" charset="-122"/>
              </a:rPr>
              <a:t>For Aim #2, among people with OUD only, multivariable logistic regression found that a 1-point increase in average pain score was associated with 28% higher odds of self-directed discharge, compared to a discharge home or to a facility. Please note that this analysis excluded individuals who passed away during their hospitalization.</a:t>
            </a:r>
          </a:p>
          <a:p>
            <a:pPr marL="0" marR="0">
              <a:spcBef>
                <a:spcPts val="0"/>
              </a:spcBef>
              <a:spcAft>
                <a:spcPts val="0"/>
              </a:spcAft>
            </a:pPr>
            <a:endParaRPr lang="en-US" sz="1200" dirty="0">
              <a:effectLst/>
              <a:latin typeface="Calibri" panose="020F0502020204030204" pitchFamily="34" charset="0"/>
              <a:ea typeface="DengXian" panose="02010600030101010101" pitchFamily="2" charset="-122"/>
            </a:endParaRPr>
          </a:p>
          <a:p>
            <a:pPr marL="0" marR="0">
              <a:spcBef>
                <a:spcPts val="0"/>
              </a:spcBef>
              <a:spcAft>
                <a:spcPts val="0"/>
              </a:spcAft>
            </a:pPr>
            <a:r>
              <a:rPr lang="en-US" sz="1200" dirty="0">
                <a:effectLst/>
                <a:latin typeface="Calibri" panose="020F0502020204030204" pitchFamily="34" charset="0"/>
                <a:ea typeface="DengXian" panose="02010600030101010101" pitchFamily="2" charset="-122"/>
              </a:rPr>
              <a:t>Our sensitivity analysis yielded similar results to those shown here.</a:t>
            </a:r>
            <a:endParaRPr lang="en-US" sz="1200" kern="100" dirty="0">
              <a:effectLst/>
              <a:latin typeface="Aptos" panose="020B0004020202020204" pitchFamily="34" charset="0"/>
              <a:ea typeface="DengXian" panose="02010600030101010101" pitchFamily="2" charset="-122"/>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74FC8B64-BD6B-BD24-DEF3-F09ADD6351DF}"/>
              </a:ext>
            </a:extLst>
          </p:cNvPr>
          <p:cNvSpPr>
            <a:spLocks noGrp="1"/>
          </p:cNvSpPr>
          <p:nvPr>
            <p:ph type="sldNum" sz="quarter" idx="5"/>
          </p:nvPr>
        </p:nvSpPr>
        <p:spPr/>
        <p:txBody>
          <a:bodyPr/>
          <a:lstStyle/>
          <a:p>
            <a:fld id="{D95807FB-1213-4A92-9A80-793965F70740}" type="slidenum">
              <a:rPr lang="en-US" smtClean="0"/>
              <a:pPr/>
              <a:t>14</a:t>
            </a:fld>
            <a:endParaRPr lang="en-US" dirty="0"/>
          </a:p>
        </p:txBody>
      </p:sp>
    </p:spTree>
    <p:extLst>
      <p:ext uri="{BB962C8B-B14F-4D97-AF65-F5344CB8AC3E}">
        <p14:creationId xmlns:p14="http://schemas.microsoft.com/office/powerpoint/2010/main" val="27931368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4628F4-6BF9-C86D-2660-F481AB8282E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C1FA9A4-0916-780F-8152-6FD4CC7184E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DA04186-590B-53D0-8883-D94DA70672AA}"/>
              </a:ext>
            </a:extLst>
          </p:cNvPr>
          <p:cNvSpPr>
            <a:spLocks noGrp="1"/>
          </p:cNvSpPr>
          <p:nvPr>
            <p:ph type="body" idx="1"/>
          </p:nvPr>
        </p:nvSpPr>
        <p:spPr/>
        <p:txBody>
          <a:bodyPr/>
          <a:lstStyle/>
          <a:p>
            <a:r>
              <a:rPr lang="en-US" dirty="0"/>
              <a:t>The present study has several limitations.</a:t>
            </a:r>
          </a:p>
          <a:p>
            <a:endParaRPr lang="en-US" dirty="0"/>
          </a:p>
          <a:p>
            <a:pPr marL="0" marR="0" lvl="0" indent="0" algn="l" defTabSz="914275" rtl="0" eaLnBrk="1" fontAlgn="auto" latinLnBrk="0" hangingPunct="1">
              <a:lnSpc>
                <a:spcPct val="100000"/>
              </a:lnSpc>
              <a:spcBef>
                <a:spcPts val="0"/>
              </a:spcBef>
              <a:spcAft>
                <a:spcPts val="0"/>
              </a:spcAft>
              <a:buClrTx/>
              <a:buSzTx/>
              <a:buFontTx/>
              <a:buNone/>
              <a:tabLst/>
              <a:defRPr/>
            </a:pPr>
            <a:r>
              <a:rPr lang="en-US" dirty="0"/>
              <a:t>First, we are unable to determine etiology of pain; cannot distinguish if pain occurred in setting of opioid withdrawal. This would impact study conclusions, in that we may be picking up on untreated withdrawal as opposed to (or in addition to) untreated pain</a:t>
            </a:r>
          </a:p>
          <a:p>
            <a:pPr marL="0" marR="0" lvl="0" indent="0" algn="l" defTabSz="914275"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275" rtl="0" eaLnBrk="1" fontAlgn="auto" latinLnBrk="0" hangingPunct="1">
              <a:lnSpc>
                <a:spcPct val="100000"/>
              </a:lnSpc>
              <a:spcBef>
                <a:spcPts val="0"/>
              </a:spcBef>
              <a:spcAft>
                <a:spcPts val="0"/>
              </a:spcAft>
              <a:buClrTx/>
              <a:buSzTx/>
              <a:buFontTx/>
              <a:buNone/>
              <a:tabLst/>
              <a:defRPr/>
            </a:pPr>
            <a:r>
              <a:rPr lang="en-US" dirty="0"/>
              <a:t>Second, our inclusion criteria may lack sensitivity and specificity for OUD (people in cohort may have received a medication for an indication other than OUD); so there is potential for misclassification bias.</a:t>
            </a:r>
          </a:p>
          <a:p>
            <a:endParaRPr lang="en-US" dirty="0"/>
          </a:p>
        </p:txBody>
      </p:sp>
      <p:sp>
        <p:nvSpPr>
          <p:cNvPr id="4" name="Slide Number Placeholder 3">
            <a:extLst>
              <a:ext uri="{FF2B5EF4-FFF2-40B4-BE49-F238E27FC236}">
                <a16:creationId xmlns:a16="http://schemas.microsoft.com/office/drawing/2014/main" id="{9499ADBF-45E4-7408-2C93-038749685E0C}"/>
              </a:ext>
            </a:extLst>
          </p:cNvPr>
          <p:cNvSpPr>
            <a:spLocks noGrp="1"/>
          </p:cNvSpPr>
          <p:nvPr>
            <p:ph type="sldNum" sz="quarter" idx="5"/>
          </p:nvPr>
        </p:nvSpPr>
        <p:spPr/>
        <p:txBody>
          <a:bodyPr/>
          <a:lstStyle/>
          <a:p>
            <a:fld id="{D95807FB-1213-4A92-9A80-793965F70740}" type="slidenum">
              <a:rPr lang="en-US" smtClean="0"/>
              <a:pPr/>
              <a:t>15</a:t>
            </a:fld>
            <a:endParaRPr lang="en-US" dirty="0"/>
          </a:p>
        </p:txBody>
      </p:sp>
    </p:spTree>
    <p:extLst>
      <p:ext uri="{BB962C8B-B14F-4D97-AF65-F5344CB8AC3E}">
        <p14:creationId xmlns:p14="http://schemas.microsoft.com/office/powerpoint/2010/main" val="16939698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275" rtl="0" eaLnBrk="1" fontAlgn="auto" latinLnBrk="0" hangingPunct="1">
              <a:lnSpc>
                <a:spcPct val="100000"/>
              </a:lnSpc>
              <a:spcBef>
                <a:spcPts val="0"/>
              </a:spcBef>
              <a:spcAft>
                <a:spcPts val="0"/>
              </a:spcAft>
              <a:buClrTx/>
              <a:buSzTx/>
              <a:buFontTx/>
              <a:buNone/>
              <a:tabLst/>
              <a:defRPr/>
            </a:pPr>
            <a:r>
              <a:rPr lang="en-US" dirty="0"/>
              <a:t>In conclusion, we found that hospitalized people with OUD report a higher pain severity compared to people without OUD, regardless of discharge disposition</a:t>
            </a:r>
          </a:p>
          <a:p>
            <a:pPr marL="0" marR="0" lvl="0" indent="0" algn="l" defTabSz="914275"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275" rtl="0" eaLnBrk="1" fontAlgn="auto" latinLnBrk="0" hangingPunct="1">
              <a:lnSpc>
                <a:spcPct val="100000"/>
              </a:lnSpc>
              <a:spcBef>
                <a:spcPts val="0"/>
              </a:spcBef>
              <a:spcAft>
                <a:spcPts val="0"/>
              </a:spcAft>
              <a:buClrTx/>
              <a:buSzTx/>
              <a:buFontTx/>
              <a:buNone/>
              <a:tabLst/>
              <a:defRPr/>
            </a:pPr>
            <a:r>
              <a:rPr lang="en-US" dirty="0"/>
              <a:t>We also found that a greater pain severity is associated with higher odds of self-directed discharge among hospitalized people with OUD</a:t>
            </a:r>
          </a:p>
          <a:p>
            <a:pPr marL="0" marR="0" lvl="0" indent="0" algn="l" defTabSz="914275"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275"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D95807FB-1213-4A92-9A80-793965F70740}" type="slidenum">
              <a:rPr lang="en-US" smtClean="0"/>
              <a:pPr/>
              <a:t>16</a:t>
            </a:fld>
            <a:endParaRPr lang="en-US" dirty="0"/>
          </a:p>
        </p:txBody>
      </p:sp>
    </p:spTree>
    <p:extLst>
      <p:ext uri="{BB962C8B-B14F-4D97-AF65-F5344CB8AC3E}">
        <p14:creationId xmlns:p14="http://schemas.microsoft.com/office/powerpoint/2010/main" val="17897843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terms of future directions, we plan to conduct additional analyses using these data – most notably, to explore outcomes after hospital discharge, and whether certain patterns of pain scores are most associated with self-directed discharge.</a:t>
            </a:r>
          </a:p>
          <a:p>
            <a:endParaRPr lang="en-US" dirty="0"/>
          </a:p>
          <a:p>
            <a:r>
              <a:rPr lang="en-US" dirty="0"/>
              <a:t>Additionally, we plan to assess whether the receipt of pain medications attenuates the observed relationship.</a:t>
            </a:r>
          </a:p>
          <a:p>
            <a:endParaRPr lang="en-US" dirty="0"/>
          </a:p>
          <a:p>
            <a:pPr marL="0" marR="0" lvl="0" indent="0" algn="l" defTabSz="914275" rtl="0" eaLnBrk="1" fontAlgn="auto" latinLnBrk="0" hangingPunct="1">
              <a:lnSpc>
                <a:spcPct val="100000"/>
              </a:lnSpc>
              <a:spcBef>
                <a:spcPts val="0"/>
              </a:spcBef>
              <a:spcAft>
                <a:spcPts val="0"/>
              </a:spcAft>
              <a:buClrTx/>
              <a:buSzTx/>
              <a:buFontTx/>
              <a:buNone/>
              <a:tabLst/>
              <a:defRPr/>
            </a:pPr>
            <a:r>
              <a:rPr lang="en-US" dirty="0"/>
              <a:t>Lastly, these findings suggest that specifically addressing acute pain among hospitalized people with OUD may reduce the likelihood of self-directed hospital discharge and associated negative health outcomes</a:t>
            </a:r>
          </a:p>
        </p:txBody>
      </p:sp>
      <p:sp>
        <p:nvSpPr>
          <p:cNvPr id="4" name="Slide Number Placeholder 3"/>
          <p:cNvSpPr>
            <a:spLocks noGrp="1"/>
          </p:cNvSpPr>
          <p:nvPr>
            <p:ph type="sldNum" sz="quarter" idx="5"/>
          </p:nvPr>
        </p:nvSpPr>
        <p:spPr/>
        <p:txBody>
          <a:bodyPr/>
          <a:lstStyle/>
          <a:p>
            <a:fld id="{D95807FB-1213-4A92-9A80-793965F70740}" type="slidenum">
              <a:rPr lang="en-US" smtClean="0"/>
              <a:pPr/>
              <a:t>17</a:t>
            </a:fld>
            <a:endParaRPr lang="en-US" dirty="0"/>
          </a:p>
        </p:txBody>
      </p:sp>
    </p:spTree>
    <p:extLst>
      <p:ext uri="{BB962C8B-B14F-4D97-AF65-F5344CB8AC3E}">
        <p14:creationId xmlns:p14="http://schemas.microsoft.com/office/powerpoint/2010/main" val="1645238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to my mentor and collaborators, Montefiore-Einstein DGIM, and funding listed here!</a:t>
            </a:r>
          </a:p>
        </p:txBody>
      </p:sp>
      <p:sp>
        <p:nvSpPr>
          <p:cNvPr id="4" name="Slide Number Placeholder 3"/>
          <p:cNvSpPr>
            <a:spLocks noGrp="1"/>
          </p:cNvSpPr>
          <p:nvPr>
            <p:ph type="sldNum" sz="quarter" idx="5"/>
          </p:nvPr>
        </p:nvSpPr>
        <p:spPr/>
        <p:txBody>
          <a:bodyPr/>
          <a:lstStyle/>
          <a:p>
            <a:fld id="{D95807FB-1213-4A92-9A80-793965F70740}" type="slidenum">
              <a:rPr lang="en-US" smtClean="0"/>
              <a:pPr/>
              <a:t>18</a:t>
            </a:fld>
            <a:endParaRPr lang="en-US" dirty="0"/>
          </a:p>
        </p:txBody>
      </p:sp>
    </p:spTree>
    <p:extLst>
      <p:ext uri="{BB962C8B-B14F-4D97-AF65-F5344CB8AC3E}">
        <p14:creationId xmlns:p14="http://schemas.microsoft.com/office/powerpoint/2010/main" val="40402862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5807FB-1213-4A92-9A80-793965F70740}" type="slidenum">
              <a:rPr lang="en-US" smtClean="0"/>
              <a:pPr/>
              <a:t>19</a:t>
            </a:fld>
            <a:endParaRPr lang="en-US" dirty="0"/>
          </a:p>
        </p:txBody>
      </p:sp>
    </p:spTree>
    <p:extLst>
      <p:ext uri="{BB962C8B-B14F-4D97-AF65-F5344CB8AC3E}">
        <p14:creationId xmlns:p14="http://schemas.microsoft.com/office/powerpoint/2010/main" val="1284012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628E91-2386-A280-E40C-24765DE01A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4375861-ECA0-10D8-6113-B4FA84FB2C5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3E08B2-E45B-5C8F-71E2-72558FB446F6}"/>
              </a:ext>
            </a:extLst>
          </p:cNvPr>
          <p:cNvSpPr>
            <a:spLocks noGrp="1"/>
          </p:cNvSpPr>
          <p:nvPr>
            <p:ph type="body" idx="1"/>
          </p:nvPr>
        </p:nvSpPr>
        <p:spPr/>
        <p:txBody>
          <a:bodyPr/>
          <a:lstStyle/>
          <a:p>
            <a:pPr marL="0" marR="0" lvl="0" indent="0" algn="l" defTabSz="914275" rtl="0" eaLnBrk="1" fontAlgn="auto" latinLnBrk="0" hangingPunct="1">
              <a:lnSpc>
                <a:spcPct val="100000"/>
              </a:lnSpc>
              <a:spcBef>
                <a:spcPts val="0"/>
              </a:spcBef>
              <a:spcAft>
                <a:spcPts val="0"/>
              </a:spcAft>
              <a:buClrTx/>
              <a:buSzTx/>
              <a:buFontTx/>
              <a:buNone/>
              <a:tabLst/>
              <a:defRPr/>
            </a:pPr>
            <a:r>
              <a:rPr lang="en-US" sz="2800" dirty="0"/>
              <a:t>But first, I'd like to take a moment to acknowledge that inequities in pain management on the basis of race and ethnicity have long persisted in medicine, and have been perpetuated by racist beliefs and practices at the levels of medical education, access to care, and the provision and quality of care. These inequities have been well documented and have persisted for far too long.</a:t>
            </a:r>
          </a:p>
          <a:p>
            <a:pPr marL="0" marR="0" lvl="0" indent="0" algn="l" defTabSz="914275" rtl="0" eaLnBrk="1" fontAlgn="auto" latinLnBrk="0" hangingPunct="1">
              <a:lnSpc>
                <a:spcPct val="100000"/>
              </a:lnSpc>
              <a:spcBef>
                <a:spcPts val="0"/>
              </a:spcBef>
              <a:spcAft>
                <a:spcPts val="0"/>
              </a:spcAft>
              <a:buClrTx/>
              <a:buSzTx/>
              <a:buFontTx/>
              <a:buNone/>
              <a:tabLst/>
              <a:defRPr/>
            </a:pPr>
            <a:endParaRPr lang="en-US" sz="2800" dirty="0"/>
          </a:p>
          <a:p>
            <a:pPr marL="0" marR="0" lvl="0" indent="0" algn="l" defTabSz="914275" rtl="0" eaLnBrk="1" fontAlgn="auto" latinLnBrk="0" hangingPunct="1">
              <a:lnSpc>
                <a:spcPct val="100000"/>
              </a:lnSpc>
              <a:spcBef>
                <a:spcPts val="0"/>
              </a:spcBef>
              <a:spcAft>
                <a:spcPts val="0"/>
              </a:spcAft>
              <a:buClrTx/>
              <a:buSzTx/>
              <a:buFontTx/>
              <a:buNone/>
              <a:tabLst/>
              <a:defRPr/>
            </a:pPr>
            <a:r>
              <a:rPr lang="en-US" sz="2800" dirty="0"/>
              <a:t>It is essential that all individuals who are in pain are treated with dignity and respect, and there remains much work to be done in order to make that a reality.</a:t>
            </a:r>
            <a:endParaRPr lang="en-US" sz="1800" dirty="0">
              <a:effectLst/>
              <a:latin typeface="Arial" panose="020B0604020202020204" pitchFamily="34" charset="0"/>
            </a:endParaRPr>
          </a:p>
        </p:txBody>
      </p:sp>
      <p:sp>
        <p:nvSpPr>
          <p:cNvPr id="4" name="Slide Number Placeholder 3">
            <a:extLst>
              <a:ext uri="{FF2B5EF4-FFF2-40B4-BE49-F238E27FC236}">
                <a16:creationId xmlns:a16="http://schemas.microsoft.com/office/drawing/2014/main" id="{F7A21D59-1F47-A7D4-C9AC-252D6E8E29FB}"/>
              </a:ext>
            </a:extLst>
          </p:cNvPr>
          <p:cNvSpPr>
            <a:spLocks noGrp="1"/>
          </p:cNvSpPr>
          <p:nvPr>
            <p:ph type="sldNum" sz="quarter" idx="5"/>
          </p:nvPr>
        </p:nvSpPr>
        <p:spPr/>
        <p:txBody>
          <a:bodyPr/>
          <a:lstStyle/>
          <a:p>
            <a:fld id="{D95807FB-1213-4A92-9A80-793965F70740}" type="slidenum">
              <a:rPr lang="en-US" smtClean="0"/>
              <a:pPr/>
              <a:t>2</a:t>
            </a:fld>
            <a:endParaRPr lang="en-US" dirty="0"/>
          </a:p>
        </p:txBody>
      </p:sp>
    </p:spTree>
    <p:extLst>
      <p:ext uri="{BB962C8B-B14F-4D97-AF65-F5344CB8AC3E}">
        <p14:creationId xmlns:p14="http://schemas.microsoft.com/office/powerpoint/2010/main" val="16263742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001C28-7982-0186-9B1B-B44DCA8C42C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8AAF10D-5380-3C03-EB0D-254F2ED627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EBC185F-9570-3519-8A2A-2C1CE82C040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4738DEA-2794-7223-36DF-4A9AD2531422}"/>
              </a:ext>
            </a:extLst>
          </p:cNvPr>
          <p:cNvSpPr>
            <a:spLocks noGrp="1"/>
          </p:cNvSpPr>
          <p:nvPr>
            <p:ph type="sldNum" sz="quarter" idx="5"/>
          </p:nvPr>
        </p:nvSpPr>
        <p:spPr/>
        <p:txBody>
          <a:bodyPr/>
          <a:lstStyle/>
          <a:p>
            <a:fld id="{D95807FB-1213-4A92-9A80-793965F70740}" type="slidenum">
              <a:rPr lang="en-US" smtClean="0"/>
              <a:pPr/>
              <a:t>20</a:t>
            </a:fld>
            <a:endParaRPr lang="en-US" dirty="0"/>
          </a:p>
        </p:txBody>
      </p:sp>
    </p:spTree>
    <p:extLst>
      <p:ext uri="{BB962C8B-B14F-4D97-AF65-F5344CB8AC3E}">
        <p14:creationId xmlns:p14="http://schemas.microsoft.com/office/powerpoint/2010/main" val="14583319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D22245-EF4D-2B1C-5B83-BA8C20BE67E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A4D1019-E155-F570-ED01-A133159F3AB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6F4C0DD-CBD4-7A7E-904E-38C7B43AF2B9}"/>
              </a:ext>
            </a:extLst>
          </p:cNvPr>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DengXian" panose="02010600030101010101" pitchFamily="2" charset="-122"/>
              </a:rPr>
              <a:t>Secondarily, compared to discharge home, a 1-point increase in average pain score was associated with 30% higher odds of self-directed discharge.</a:t>
            </a:r>
            <a:endParaRPr lang="en-US" sz="1200" kern="100" dirty="0">
              <a:effectLst/>
              <a:latin typeface="Aptos" panose="020B0004020202020204" pitchFamily="34" charset="0"/>
              <a:ea typeface="DengXian" panose="02010600030101010101" pitchFamily="2" charset="-122"/>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7516AB7C-44DC-C9B9-9AA2-874EABBE45B8}"/>
              </a:ext>
            </a:extLst>
          </p:cNvPr>
          <p:cNvSpPr>
            <a:spLocks noGrp="1"/>
          </p:cNvSpPr>
          <p:nvPr>
            <p:ph type="sldNum" sz="quarter" idx="5"/>
          </p:nvPr>
        </p:nvSpPr>
        <p:spPr/>
        <p:txBody>
          <a:bodyPr/>
          <a:lstStyle/>
          <a:p>
            <a:fld id="{D95807FB-1213-4A92-9A80-793965F70740}" type="slidenum">
              <a:rPr lang="en-US" smtClean="0"/>
              <a:pPr/>
              <a:t>21</a:t>
            </a:fld>
            <a:endParaRPr lang="en-US" dirty="0"/>
          </a:p>
        </p:txBody>
      </p:sp>
    </p:spTree>
    <p:extLst>
      <p:ext uri="{BB962C8B-B14F-4D97-AF65-F5344CB8AC3E}">
        <p14:creationId xmlns:p14="http://schemas.microsoft.com/office/powerpoint/2010/main" val="3634992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EFB1C-109F-7EF9-58A2-2347016D902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44F957-3AB0-F387-474C-1CDB5FD427E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D4176D-75C6-E9EA-2807-FEEBD78D5F94}"/>
              </a:ext>
            </a:extLst>
          </p:cNvPr>
          <p:cNvSpPr>
            <a:spLocks noGrp="1"/>
          </p:cNvSpPr>
          <p:nvPr>
            <p:ph type="body" idx="1"/>
          </p:nvPr>
        </p:nvSpPr>
        <p:spPr/>
        <p:txBody>
          <a:bodyPr/>
          <a:lstStyle/>
          <a:p>
            <a:r>
              <a:rPr lang="en-US" sz="1800" dirty="0">
                <a:effectLst/>
                <a:latin typeface="Calibri" panose="020F0502020204030204" pitchFamily="34" charset="0"/>
                <a:ea typeface="DengXian" panose="02010600030101010101" pitchFamily="2" charset="-122"/>
              </a:rPr>
              <a:t>People with OUD were slightly younger and were less likely to be female compared to control groups. As you can tell, it is a diverse cohort with about 50% documented as Hispanic or Latino.</a:t>
            </a:r>
          </a:p>
          <a:p>
            <a:endParaRPr lang="en-US" sz="1800" dirty="0">
              <a:effectLst/>
              <a:latin typeface="Calibri" panose="020F0502020204030204" pitchFamily="34" charset="0"/>
              <a:ea typeface="DengXian" panose="02010600030101010101" pitchFamily="2" charset="-122"/>
            </a:endParaRPr>
          </a:p>
          <a:p>
            <a:r>
              <a:rPr lang="en-US" sz="1800" dirty="0">
                <a:effectLst/>
                <a:latin typeface="Calibri" panose="020F0502020204030204" pitchFamily="34" charset="0"/>
                <a:ea typeface="DengXian" panose="02010600030101010101" pitchFamily="2" charset="-122"/>
              </a:rPr>
              <a:t>Among  those with OUD, about half received methadone while hospitalized. Under 10% received buprenorphine or naltrexone, and a third did not receive any MOUD during their hospitalization</a:t>
            </a:r>
          </a:p>
        </p:txBody>
      </p:sp>
      <p:sp>
        <p:nvSpPr>
          <p:cNvPr id="4" name="Slide Number Placeholder 3">
            <a:extLst>
              <a:ext uri="{FF2B5EF4-FFF2-40B4-BE49-F238E27FC236}">
                <a16:creationId xmlns:a16="http://schemas.microsoft.com/office/drawing/2014/main" id="{2318F078-1B94-3127-A429-44A47BA3936A}"/>
              </a:ext>
            </a:extLst>
          </p:cNvPr>
          <p:cNvSpPr>
            <a:spLocks noGrp="1"/>
          </p:cNvSpPr>
          <p:nvPr>
            <p:ph type="sldNum" sz="quarter" idx="5"/>
          </p:nvPr>
        </p:nvSpPr>
        <p:spPr/>
        <p:txBody>
          <a:bodyPr/>
          <a:lstStyle/>
          <a:p>
            <a:fld id="{D95807FB-1213-4A92-9A80-793965F70740}" type="slidenum">
              <a:rPr lang="en-US" smtClean="0"/>
              <a:pPr/>
              <a:t>22</a:t>
            </a:fld>
            <a:endParaRPr lang="en-US" dirty="0"/>
          </a:p>
        </p:txBody>
      </p:sp>
    </p:spTree>
    <p:extLst>
      <p:ext uri="{BB962C8B-B14F-4D97-AF65-F5344CB8AC3E}">
        <p14:creationId xmlns:p14="http://schemas.microsoft.com/office/powerpoint/2010/main" val="34369254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250028-E3FF-EB21-42E9-7062153FF0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B898DB7-49F5-6C4D-7BB3-06A225DDAFB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787CC01-799C-F9F6-5CE4-01533CE022A6}"/>
              </a:ext>
            </a:extLst>
          </p:cNvPr>
          <p:cNvSpPr>
            <a:spLocks noGrp="1"/>
          </p:cNvSpPr>
          <p:nvPr>
            <p:ph type="body" idx="1"/>
          </p:nvPr>
        </p:nvSpPr>
        <p:spPr/>
        <p:txBody>
          <a:bodyPr/>
          <a:lstStyle/>
          <a:p>
            <a:pPr marL="0" marR="0" lvl="0" indent="0" algn="l" defTabSz="914275"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DengXian" panose="02010600030101010101" pitchFamily="2" charset="-122"/>
              </a:rPr>
              <a:t>Additionally, a higher percentage of people with OUD experienced a self-directed discharge compared to controls, 8.6% compared to 3.0%, and a lower percentage experienced a discharge home.  </a:t>
            </a:r>
            <a:endParaRPr lang="en-US" sz="1800" dirty="0"/>
          </a:p>
          <a:p>
            <a:endParaRPr lang="en-US" sz="1800" dirty="0">
              <a:effectLst/>
              <a:latin typeface="Calibri" panose="020F0502020204030204" pitchFamily="34" charset="0"/>
              <a:ea typeface="DengXian" panose="02010600030101010101" pitchFamily="2" charset="-122"/>
            </a:endParaRPr>
          </a:p>
        </p:txBody>
      </p:sp>
      <p:sp>
        <p:nvSpPr>
          <p:cNvPr id="4" name="Slide Number Placeholder 3">
            <a:extLst>
              <a:ext uri="{FF2B5EF4-FFF2-40B4-BE49-F238E27FC236}">
                <a16:creationId xmlns:a16="http://schemas.microsoft.com/office/drawing/2014/main" id="{CA1AC190-2851-E223-F262-B96BF12498AE}"/>
              </a:ext>
            </a:extLst>
          </p:cNvPr>
          <p:cNvSpPr>
            <a:spLocks noGrp="1"/>
          </p:cNvSpPr>
          <p:nvPr>
            <p:ph type="sldNum" sz="quarter" idx="5"/>
          </p:nvPr>
        </p:nvSpPr>
        <p:spPr/>
        <p:txBody>
          <a:bodyPr/>
          <a:lstStyle/>
          <a:p>
            <a:fld id="{D95807FB-1213-4A92-9A80-793965F70740}" type="slidenum">
              <a:rPr lang="en-US" smtClean="0"/>
              <a:pPr/>
              <a:t>23</a:t>
            </a:fld>
            <a:endParaRPr lang="en-US" dirty="0"/>
          </a:p>
        </p:txBody>
      </p:sp>
    </p:spTree>
    <p:extLst>
      <p:ext uri="{BB962C8B-B14F-4D97-AF65-F5344CB8AC3E}">
        <p14:creationId xmlns:p14="http://schemas.microsoft.com/office/powerpoint/2010/main" val="38803362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275" rtl="0" eaLnBrk="1" fontAlgn="auto" latinLnBrk="0" hangingPunct="1">
              <a:lnSpc>
                <a:spcPct val="100000"/>
              </a:lnSpc>
              <a:spcBef>
                <a:spcPts val="0"/>
              </a:spcBef>
              <a:spcAft>
                <a:spcPts val="0"/>
              </a:spcAft>
              <a:buClrTx/>
              <a:buSzTx/>
              <a:buFontTx/>
              <a:buNone/>
              <a:tabLst/>
              <a:defRPr/>
            </a:pPr>
            <a:r>
              <a:rPr lang="en-US" dirty="0"/>
              <a:t>Approximately 36% of hospitalizations among people with opioid use disorder – or OUD - are due to acutely painful diagnoses, such as injection-related infections (e.g., endocarditis, cellulitis, abscesses) or trauma (e.g., burn, fracture, sprain), </a:t>
            </a:r>
            <a:r>
              <a:rPr lang="en-US" sz="1800" dirty="0">
                <a:effectLst/>
                <a:latin typeface="Arial" panose="020B0604020202020204" pitchFamily="34" charset="0"/>
                <a:ea typeface="Aptos" panose="020B0004020202020204" pitchFamily="34" charset="0"/>
              </a:rPr>
              <a:t>in addition to painful conditions common among all adults.</a:t>
            </a:r>
          </a:p>
          <a:p>
            <a:pPr marL="0" marR="0" lvl="0" indent="0" algn="l" defTabSz="914275" rtl="0" eaLnBrk="1" fontAlgn="auto" latinLnBrk="0" hangingPunct="1">
              <a:lnSpc>
                <a:spcPct val="100000"/>
              </a:lnSpc>
              <a:spcBef>
                <a:spcPts val="0"/>
              </a:spcBef>
              <a:spcAft>
                <a:spcPts val="0"/>
              </a:spcAft>
              <a:buClrTx/>
              <a:buSzTx/>
              <a:buFontTx/>
              <a:buNone/>
              <a:tabLst/>
              <a:defRPr/>
            </a:pPr>
            <a:endParaRPr lang="en-US" sz="1800" dirty="0">
              <a:effectLst/>
              <a:latin typeface="Arial" panose="020B0604020202020204" pitchFamily="34" charset="0"/>
              <a:ea typeface="Aptos" panose="020B0004020202020204" pitchFamily="34" charset="0"/>
            </a:endParaRPr>
          </a:p>
          <a:p>
            <a:pPr marL="0" marR="0" lvl="0" indent="0" algn="l" defTabSz="914275" rtl="0" eaLnBrk="1" fontAlgn="auto" latinLnBrk="0" hangingPunct="1">
              <a:lnSpc>
                <a:spcPct val="100000"/>
              </a:lnSpc>
              <a:spcBef>
                <a:spcPts val="0"/>
              </a:spcBef>
              <a:spcAft>
                <a:spcPts val="0"/>
              </a:spcAft>
              <a:buClrTx/>
              <a:buSzTx/>
              <a:buFontTx/>
              <a:buNone/>
              <a:tabLst/>
              <a:defRPr/>
            </a:pPr>
            <a:r>
              <a:rPr lang="en-US" sz="3200" dirty="0"/>
              <a:t>Clinically, acute pain in people with OUD is particularly challenging to treat due toa number of reasons, including the physiological sequelae from long-term opioid exposure as well as the pharmacologic profiles of available medications for OUD, both of which have implications on pain management.</a:t>
            </a:r>
          </a:p>
          <a:p>
            <a:pPr marL="0" marR="0" lvl="0" indent="0" algn="l" defTabSz="914275" rtl="0" eaLnBrk="1" fontAlgn="auto" latinLnBrk="0" hangingPunct="1">
              <a:lnSpc>
                <a:spcPct val="100000"/>
              </a:lnSpc>
              <a:spcBef>
                <a:spcPts val="0"/>
              </a:spcBef>
              <a:spcAft>
                <a:spcPts val="0"/>
              </a:spcAft>
              <a:buClrTx/>
              <a:buSzTx/>
              <a:buFontTx/>
              <a:buNone/>
              <a:tabLst/>
              <a:defRPr/>
            </a:pPr>
            <a:endParaRPr lang="en-US" sz="3200" dirty="0"/>
          </a:p>
          <a:p>
            <a:pPr marL="0" marR="0" lvl="0" indent="0" algn="l" defTabSz="914275" rtl="0" eaLnBrk="1" fontAlgn="auto" latinLnBrk="0" hangingPunct="1">
              <a:lnSpc>
                <a:spcPct val="100000"/>
              </a:lnSpc>
              <a:spcBef>
                <a:spcPts val="0"/>
              </a:spcBef>
              <a:spcAft>
                <a:spcPts val="0"/>
              </a:spcAft>
              <a:buClrTx/>
              <a:buSzTx/>
              <a:buFontTx/>
              <a:buNone/>
              <a:tabLst/>
              <a:defRPr/>
            </a:pPr>
            <a:r>
              <a:rPr lang="en-US" sz="3200" dirty="0"/>
              <a:t>Additionally, opioid withdrawal can exacerbate pain – both acute and chronic – among people with OUD. This may be of particular concern </a:t>
            </a:r>
            <a:r>
              <a:rPr lang="en-US" sz="3200" dirty="0">
                <a:effectLst/>
                <a:latin typeface="Arial" panose="020B0604020202020204" pitchFamily="34" charset="0"/>
              </a:rPr>
              <a:t>in the hospital if patients do not receive the same amount of opioids they are used to. Lastly, clinician concerns and stigma can result in a hesitancy to treat people with OUD who are in pain.</a:t>
            </a:r>
          </a:p>
          <a:p>
            <a:pPr marL="0" marR="0" lvl="0" indent="0" algn="l" defTabSz="914275" rtl="0" eaLnBrk="1" fontAlgn="auto" latinLnBrk="0" hangingPunct="1">
              <a:lnSpc>
                <a:spcPct val="100000"/>
              </a:lnSpc>
              <a:spcBef>
                <a:spcPts val="0"/>
              </a:spcBef>
              <a:spcAft>
                <a:spcPts val="0"/>
              </a:spcAft>
              <a:buClrTx/>
              <a:buSzTx/>
              <a:buFontTx/>
              <a:buNone/>
              <a:tabLst/>
              <a:defRPr/>
            </a:pPr>
            <a:endParaRPr lang="en-US" sz="3200" dirty="0">
              <a:effectLst/>
              <a:latin typeface="Arial" panose="020B0604020202020204" pitchFamily="34" charset="0"/>
              <a:ea typeface="Aptos" panose="020B0004020202020204" pitchFamily="34" charset="0"/>
            </a:endParaRPr>
          </a:p>
          <a:p>
            <a:pPr marL="0" marR="0" lvl="0" indent="0" algn="l" defTabSz="914275" rtl="0" eaLnBrk="1" fontAlgn="auto" latinLnBrk="0" hangingPunct="1">
              <a:lnSpc>
                <a:spcPct val="100000"/>
              </a:lnSpc>
              <a:spcBef>
                <a:spcPts val="0"/>
              </a:spcBef>
              <a:spcAft>
                <a:spcPts val="0"/>
              </a:spcAft>
              <a:buClrTx/>
              <a:buSzTx/>
              <a:buFontTx/>
              <a:buNone/>
              <a:tabLst/>
              <a:defRPr/>
            </a:pPr>
            <a:endParaRPr lang="en-US" sz="3200" dirty="0">
              <a:effectLst/>
              <a:latin typeface="Arial" panose="020B0604020202020204" pitchFamily="34" charset="0"/>
              <a:ea typeface="Aptos" panose="020B0004020202020204" pitchFamily="34" charset="0"/>
            </a:endParaRPr>
          </a:p>
          <a:p>
            <a:pPr marL="0" marR="0" lvl="0" indent="0" algn="l" defTabSz="914275" rtl="0" eaLnBrk="1" fontAlgn="auto" latinLnBrk="0" hangingPunct="1">
              <a:lnSpc>
                <a:spcPct val="100000"/>
              </a:lnSpc>
              <a:spcBef>
                <a:spcPts val="0"/>
              </a:spcBef>
              <a:spcAft>
                <a:spcPts val="0"/>
              </a:spcAft>
              <a:buClrTx/>
              <a:buSzTx/>
              <a:buFontTx/>
              <a:buNone/>
              <a:tabLst/>
              <a:defRPr/>
            </a:pPr>
            <a:r>
              <a:rPr lang="en-US" sz="3200" dirty="0">
                <a:effectLst/>
                <a:latin typeface="Arial" panose="020B0604020202020204" pitchFamily="34" charset="0"/>
                <a:ea typeface="Aptos" panose="020B0004020202020204" pitchFamily="34" charset="0"/>
              </a:rPr>
              <a:t>____________</a:t>
            </a:r>
          </a:p>
          <a:p>
            <a:pPr marL="285750" marR="0" lvl="0" indent="-285750" algn="l" defTabSz="914275" rtl="0" eaLnBrk="1" fontAlgn="auto" latinLnBrk="0" hangingPunct="1">
              <a:lnSpc>
                <a:spcPct val="100000"/>
              </a:lnSpc>
              <a:spcBef>
                <a:spcPts val="0"/>
              </a:spcBef>
              <a:spcAft>
                <a:spcPts val="0"/>
              </a:spcAft>
              <a:buClrTx/>
              <a:buSzTx/>
              <a:buFontTx/>
              <a:buChar char="-"/>
              <a:tabLst/>
              <a:defRPr/>
            </a:pPr>
            <a:r>
              <a:rPr lang="en-US" sz="1800" dirty="0"/>
              <a:t>Physiological sequelae from long-term opioid exposure include opioid tolerance and hyperalgesia</a:t>
            </a:r>
          </a:p>
          <a:p>
            <a:pPr marL="285750" marR="0" lvl="0" indent="-285750" algn="l" defTabSz="914275" rtl="0" eaLnBrk="1" fontAlgn="auto" latinLnBrk="0" hangingPunct="1">
              <a:lnSpc>
                <a:spcPct val="100000"/>
              </a:lnSpc>
              <a:spcBef>
                <a:spcPts val="0"/>
              </a:spcBef>
              <a:spcAft>
                <a:spcPts val="0"/>
              </a:spcAft>
              <a:buClrTx/>
              <a:buSzTx/>
              <a:buFontTx/>
              <a:buChar char="-"/>
              <a:tabLst/>
              <a:defRPr/>
            </a:pPr>
            <a:r>
              <a:rPr lang="en-US" sz="1800" dirty="0"/>
              <a:t>MOUD may be full agonists, partial agonists, or antagonists at the mu opioid receptor</a:t>
            </a:r>
            <a:endParaRPr lang="en-US" sz="1800" dirty="0">
              <a:effectLst/>
              <a:latin typeface="Arial" panose="020B0604020202020204" pitchFamily="34" charset="0"/>
              <a:ea typeface="Aptos" panose="020B0004020202020204" pitchFamily="34" charset="0"/>
            </a:endParaRPr>
          </a:p>
          <a:p>
            <a:pPr marL="0" marR="0" lvl="0" indent="0" algn="l" defTabSz="914275" rtl="0" eaLnBrk="1" fontAlgn="auto" latinLnBrk="0" hangingPunct="1">
              <a:lnSpc>
                <a:spcPct val="100000"/>
              </a:lnSpc>
              <a:spcBef>
                <a:spcPts val="0"/>
              </a:spcBef>
              <a:spcAft>
                <a:spcPts val="0"/>
              </a:spcAft>
              <a:buClrTx/>
              <a:buSzTx/>
              <a:buFontTx/>
              <a:buNone/>
              <a:tabLst/>
              <a:defRPr/>
            </a:pPr>
            <a:endParaRPr lang="en-US" sz="1800" dirty="0">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D95807FB-1213-4A92-9A80-793965F70740}" type="slidenum">
              <a:rPr lang="en-US" smtClean="0"/>
              <a:pPr/>
              <a:t>24</a:t>
            </a:fld>
            <a:endParaRPr lang="en-US" dirty="0"/>
          </a:p>
        </p:txBody>
      </p:sp>
    </p:spTree>
    <p:extLst>
      <p:ext uri="{BB962C8B-B14F-4D97-AF65-F5344CB8AC3E}">
        <p14:creationId xmlns:p14="http://schemas.microsoft.com/office/powerpoint/2010/main" val="36515295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275" rtl="0" eaLnBrk="1" fontAlgn="auto" latinLnBrk="0" hangingPunct="1">
              <a:lnSpc>
                <a:spcPct val="100000"/>
              </a:lnSpc>
              <a:spcBef>
                <a:spcPts val="0"/>
              </a:spcBef>
              <a:spcAft>
                <a:spcPts val="0"/>
              </a:spcAft>
              <a:buClrTx/>
              <a:buSzTx/>
              <a:buFontTx/>
              <a:buNone/>
              <a:tabLst/>
              <a:defRPr/>
            </a:pPr>
            <a:r>
              <a:rPr lang="en-US" sz="1800" u="none" dirty="0">
                <a:effectLst/>
                <a:latin typeface="Calibri" panose="020F0502020204030204" pitchFamily="34" charset="0"/>
                <a:ea typeface="Times New Roman" panose="02020603050405020304" pitchFamily="18" charset="0"/>
              </a:rPr>
              <a:t>We conducted a retrospective observational cohort study, at Montefiore Medical Center in the Bronx, NYC between 2022 and 2023. We used EMR data extracted from Epic, and defined our main independent outcome as the average pain score </a:t>
            </a:r>
            <a:r>
              <a:rPr lang="en-US" sz="1800" dirty="0">
                <a:effectLst/>
                <a:latin typeface="Calibri" panose="020F0502020204030204" pitchFamily="34" charset="0"/>
                <a:ea typeface="Calibri" panose="020F0502020204030204" pitchFamily="34" charset="0"/>
              </a:rPr>
              <a:t>recorded by nurses or technicians as part of usual clinical care throughout one’s hospitalization.</a:t>
            </a:r>
          </a:p>
          <a:p>
            <a:pPr marL="0" marR="0">
              <a:spcBef>
                <a:spcPts val="0"/>
              </a:spcBef>
              <a:spcAft>
                <a:spcPts val="0"/>
              </a:spcAft>
            </a:pPr>
            <a:r>
              <a:rPr lang="en-US" sz="1800" u="none" dirty="0">
                <a:effectLst/>
                <a:latin typeface="Calibri" panose="020F050202020403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**We chose to use AVERAGE pain score as our main independent variable as a rough approximation of the pain severity experienced throughout the course of someone’s hospitalization, which may vary from hours to weeks in duration depending on the patient.</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0" marR="0" lvl="0" indent="0" algn="l" defTabSz="914275" rtl="0" eaLnBrk="1" fontAlgn="auto" latinLnBrk="0" hangingPunct="1">
              <a:lnSpc>
                <a:spcPct val="100000"/>
              </a:lnSpc>
              <a:spcBef>
                <a:spcPts val="0"/>
              </a:spcBef>
              <a:spcAft>
                <a:spcPts val="0"/>
              </a:spcAft>
              <a:buClrTx/>
              <a:buSzTx/>
              <a:buFontTx/>
              <a:buNone/>
              <a:tabLst/>
              <a:defRPr/>
            </a:pPr>
            <a:r>
              <a:rPr lang="en-US" sz="1800" u="none" dirty="0">
                <a:effectLst/>
                <a:latin typeface="Calibri" panose="020F0502020204030204" pitchFamily="34" charset="0"/>
                <a:ea typeface="Times New Roman" panose="02020603050405020304" pitchFamily="18" charset="0"/>
              </a:rPr>
              <a:t>Our primary outcome was s</a:t>
            </a:r>
            <a:r>
              <a:rPr lang="en-US" sz="1800" u="none" dirty="0">
                <a:effectLst/>
                <a:latin typeface="Calibri" panose="020F0502020204030204" pitchFamily="34" charset="0"/>
                <a:ea typeface="Calibri" panose="020F0502020204030204" pitchFamily="34" charset="0"/>
              </a:rPr>
              <a:t>elf-directed hospital </a:t>
            </a:r>
            <a:r>
              <a:rPr lang="en-US" sz="1800" dirty="0">
                <a:effectLst/>
                <a:latin typeface="Calibri" panose="020F0502020204030204" pitchFamily="34" charset="0"/>
                <a:ea typeface="Calibri" panose="020F0502020204030204" pitchFamily="34" charset="0"/>
              </a:rPr>
              <a:t>discharge. This was captured by identifying someone’s discharge disposition in social work notes during one’s hospitalization</a:t>
            </a:r>
          </a:p>
        </p:txBody>
      </p:sp>
      <p:sp>
        <p:nvSpPr>
          <p:cNvPr id="4" name="Slide Number Placeholder 3"/>
          <p:cNvSpPr>
            <a:spLocks noGrp="1"/>
          </p:cNvSpPr>
          <p:nvPr>
            <p:ph type="sldNum" sz="quarter" idx="5"/>
          </p:nvPr>
        </p:nvSpPr>
        <p:spPr/>
        <p:txBody>
          <a:bodyPr/>
          <a:lstStyle/>
          <a:p>
            <a:fld id="{D95807FB-1213-4A92-9A80-793965F70740}" type="slidenum">
              <a:rPr lang="en-US" smtClean="0"/>
              <a:pPr/>
              <a:t>25</a:t>
            </a:fld>
            <a:endParaRPr lang="en-US" dirty="0"/>
          </a:p>
        </p:txBody>
      </p:sp>
    </p:spTree>
    <p:extLst>
      <p:ext uri="{BB962C8B-B14F-4D97-AF65-F5344CB8AC3E}">
        <p14:creationId xmlns:p14="http://schemas.microsoft.com/office/powerpoint/2010/main" val="734948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3E60B-3FFC-F44E-E5B8-DD9B746D95E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602EC1B-03F0-AE5C-D524-3EB5296009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7E8C651-B6F5-DCD7-513D-A2C80364E939}"/>
              </a:ext>
            </a:extLst>
          </p:cNvPr>
          <p:cNvSpPr>
            <a:spLocks noGrp="1"/>
          </p:cNvSpPr>
          <p:nvPr>
            <p:ph type="body" idx="1"/>
          </p:nvPr>
        </p:nvSpPr>
        <p:spPr/>
        <p:txBody>
          <a:bodyPr/>
          <a:lstStyle/>
          <a:p>
            <a:pPr algn="l"/>
            <a:r>
              <a:rPr lang="en-US" b="0" i="0" dirty="0">
                <a:solidFill>
                  <a:srgbClr val="000000"/>
                </a:solidFill>
                <a:effectLst/>
                <a:latin typeface="Times"/>
              </a:rPr>
              <a:t>Our study cohort included adults hospitalized at MMC with a discharge date between January 1</a:t>
            </a:r>
            <a:r>
              <a:rPr lang="en-US" b="0" i="0" baseline="30000" dirty="0">
                <a:solidFill>
                  <a:srgbClr val="000000"/>
                </a:solidFill>
                <a:effectLst/>
                <a:latin typeface="Times"/>
              </a:rPr>
              <a:t>st</a:t>
            </a:r>
            <a:r>
              <a:rPr lang="en-US" b="0" i="0" dirty="0">
                <a:solidFill>
                  <a:srgbClr val="000000"/>
                </a:solidFill>
                <a:effectLst/>
                <a:latin typeface="Times"/>
              </a:rPr>
              <a:t>, 2022 and December 31</a:t>
            </a:r>
            <a:r>
              <a:rPr lang="en-US" b="0" i="0" baseline="30000" dirty="0">
                <a:solidFill>
                  <a:srgbClr val="000000"/>
                </a:solidFill>
                <a:effectLst/>
                <a:latin typeface="Times"/>
              </a:rPr>
              <a:t>st</a:t>
            </a:r>
            <a:r>
              <a:rPr lang="en-US" b="0" i="0" dirty="0">
                <a:solidFill>
                  <a:srgbClr val="000000"/>
                </a:solidFill>
                <a:effectLst/>
                <a:latin typeface="Times"/>
              </a:rPr>
              <a:t> 2023, and who were admitted in acute pain – which we defined as a pain score of at least 5, out of 10, recorded at the time of hospital admission.</a:t>
            </a:r>
          </a:p>
          <a:p>
            <a:pPr algn="l"/>
            <a:endParaRPr lang="en-US" b="0" i="0" dirty="0">
              <a:solidFill>
                <a:srgbClr val="000000"/>
              </a:solidFill>
              <a:effectLst/>
              <a:latin typeface="Times"/>
            </a:endParaRPr>
          </a:p>
          <a:p>
            <a:pPr algn="l"/>
            <a:r>
              <a:rPr lang="en-US" b="0" i="0" dirty="0">
                <a:solidFill>
                  <a:srgbClr val="000000"/>
                </a:solidFill>
                <a:effectLst/>
                <a:latin typeface="Times"/>
              </a:rPr>
              <a:t>In order to identify people with opioid use disorder, we required </a:t>
            </a:r>
            <a:r>
              <a:rPr lang="en-US" b="1" i="0" dirty="0">
                <a:solidFill>
                  <a:srgbClr val="000000"/>
                </a:solidFill>
                <a:effectLst/>
                <a:latin typeface="Times"/>
              </a:rPr>
              <a:t>either</a:t>
            </a:r>
            <a:r>
              <a:rPr lang="en-US" b="0" i="0" dirty="0">
                <a:solidFill>
                  <a:srgbClr val="000000"/>
                </a:solidFill>
                <a:effectLst/>
                <a:latin typeface="Times"/>
              </a:rPr>
              <a:t> a documented diagnosis of OUD (defined by ICD code), or receipt a medication for OUD (methadone, buprenorphine, or naltrexone) while they were hospitalized.</a:t>
            </a:r>
          </a:p>
          <a:p>
            <a:pPr algn="l"/>
            <a:endParaRPr lang="en-US" b="0" i="0" dirty="0">
              <a:solidFill>
                <a:srgbClr val="000000"/>
              </a:solidFill>
              <a:effectLst/>
              <a:latin typeface="Times"/>
            </a:endParaRPr>
          </a:p>
          <a:p>
            <a:pPr algn="l"/>
            <a:r>
              <a:rPr lang="en-US" b="0" i="0" dirty="0">
                <a:solidFill>
                  <a:srgbClr val="000000"/>
                </a:solidFill>
                <a:effectLst/>
                <a:latin typeface="Times"/>
              </a:rPr>
              <a:t>We also identified a control group comprised of adults hospitalized between 2022 and 2023, and also admitted in acute pain with any 1 of the 10 most common chief complaints we identified among cases. This group did not have a documented diagnosis of OUD.</a:t>
            </a:r>
          </a:p>
          <a:p>
            <a:pPr algn="l"/>
            <a:endParaRPr lang="en-US" b="0" i="0" dirty="0">
              <a:solidFill>
                <a:srgbClr val="000000"/>
              </a:solidFill>
              <a:effectLst/>
              <a:latin typeface="Times"/>
            </a:endParaRPr>
          </a:p>
          <a:p>
            <a:pPr algn="l"/>
            <a:endParaRPr lang="en-US" b="0" i="0" dirty="0">
              <a:solidFill>
                <a:srgbClr val="000000"/>
              </a:solidFill>
              <a:effectLst/>
              <a:latin typeface="Times"/>
            </a:endParaRPr>
          </a:p>
          <a:p>
            <a:pPr algn="l"/>
            <a:r>
              <a:rPr lang="en-US" b="0" i="0" dirty="0">
                <a:solidFill>
                  <a:srgbClr val="000000"/>
                </a:solidFill>
                <a:effectLst/>
                <a:latin typeface="Times"/>
              </a:rPr>
              <a:t>_________________</a:t>
            </a:r>
          </a:p>
          <a:p>
            <a:pPr algn="l"/>
            <a:r>
              <a:rPr lang="en-US" b="0" i="0" dirty="0" err="1">
                <a:solidFill>
                  <a:srgbClr val="000000"/>
                </a:solidFill>
                <a:effectLst/>
                <a:latin typeface="Times"/>
              </a:rPr>
              <a:t>i</a:t>
            </a:r>
            <a:r>
              <a:rPr lang="en-US" b="0" i="0" dirty="0">
                <a:solidFill>
                  <a:srgbClr val="000000"/>
                </a:solidFill>
                <a:effectLst/>
                <a:latin typeface="Times"/>
              </a:rPr>
              <a:t>. Abdominal pain</a:t>
            </a:r>
          </a:p>
          <a:p>
            <a:pPr algn="l"/>
            <a:r>
              <a:rPr lang="en-US" b="0" i="0" dirty="0">
                <a:solidFill>
                  <a:srgbClr val="000000"/>
                </a:solidFill>
                <a:effectLst/>
                <a:latin typeface="Times"/>
              </a:rPr>
              <a:t>ii. Chest pain</a:t>
            </a:r>
          </a:p>
          <a:p>
            <a:pPr algn="l"/>
            <a:r>
              <a:rPr lang="en-US" b="0" i="0" dirty="0">
                <a:solidFill>
                  <a:srgbClr val="000000"/>
                </a:solidFill>
                <a:effectLst/>
                <a:latin typeface="Times"/>
              </a:rPr>
              <a:t>iii. Shortness of breath</a:t>
            </a:r>
          </a:p>
          <a:p>
            <a:pPr algn="l"/>
            <a:r>
              <a:rPr lang="en-US" b="0" i="0" dirty="0">
                <a:solidFill>
                  <a:srgbClr val="000000"/>
                </a:solidFill>
                <a:effectLst/>
                <a:latin typeface="Times"/>
              </a:rPr>
              <a:t>iv. Back pain</a:t>
            </a:r>
          </a:p>
          <a:p>
            <a:pPr algn="l"/>
            <a:r>
              <a:rPr lang="en-US" b="0" i="0" dirty="0">
                <a:solidFill>
                  <a:srgbClr val="000000"/>
                </a:solidFill>
                <a:effectLst/>
                <a:latin typeface="Times"/>
              </a:rPr>
              <a:t>v. Sickle cell pain crisis</a:t>
            </a:r>
          </a:p>
          <a:p>
            <a:pPr algn="l"/>
            <a:r>
              <a:rPr lang="en-US" b="0" i="0" dirty="0">
                <a:solidFill>
                  <a:srgbClr val="000000"/>
                </a:solidFill>
                <a:effectLst/>
                <a:latin typeface="Times"/>
              </a:rPr>
              <a:t>vi. Fall</a:t>
            </a:r>
          </a:p>
          <a:p>
            <a:pPr algn="l"/>
            <a:r>
              <a:rPr lang="en-US" b="0" i="0" dirty="0">
                <a:solidFill>
                  <a:srgbClr val="000000"/>
                </a:solidFill>
                <a:effectLst/>
                <a:latin typeface="Times"/>
              </a:rPr>
              <a:t>vii. Wound infection</a:t>
            </a:r>
          </a:p>
          <a:p>
            <a:pPr algn="l"/>
            <a:r>
              <a:rPr lang="en-US" b="0" i="0" dirty="0">
                <a:solidFill>
                  <a:srgbClr val="000000"/>
                </a:solidFill>
                <a:effectLst/>
                <a:latin typeface="Times"/>
              </a:rPr>
              <a:t>viii. Leg pain</a:t>
            </a:r>
          </a:p>
          <a:p>
            <a:pPr algn="l"/>
            <a:r>
              <a:rPr lang="en-US" b="0" i="0" dirty="0">
                <a:solidFill>
                  <a:srgbClr val="000000"/>
                </a:solidFill>
                <a:effectLst/>
                <a:latin typeface="Times"/>
              </a:rPr>
              <a:t>ix. Weakness</a:t>
            </a:r>
          </a:p>
          <a:p>
            <a:pPr algn="l"/>
            <a:r>
              <a:rPr lang="en-US" b="0" i="0" dirty="0">
                <a:solidFill>
                  <a:srgbClr val="000000"/>
                </a:solidFill>
                <a:effectLst/>
                <a:latin typeface="Times"/>
              </a:rPr>
              <a:t>x. Hip pain</a:t>
            </a:r>
          </a:p>
          <a:p>
            <a:endParaRPr lang="en-US" dirty="0"/>
          </a:p>
        </p:txBody>
      </p:sp>
      <p:sp>
        <p:nvSpPr>
          <p:cNvPr id="4" name="Slide Number Placeholder 3">
            <a:extLst>
              <a:ext uri="{FF2B5EF4-FFF2-40B4-BE49-F238E27FC236}">
                <a16:creationId xmlns:a16="http://schemas.microsoft.com/office/drawing/2014/main" id="{6F8B9E41-8BB5-97F2-D832-B97165C5941C}"/>
              </a:ext>
            </a:extLst>
          </p:cNvPr>
          <p:cNvSpPr>
            <a:spLocks noGrp="1"/>
          </p:cNvSpPr>
          <p:nvPr>
            <p:ph type="sldNum" sz="quarter" idx="5"/>
          </p:nvPr>
        </p:nvSpPr>
        <p:spPr/>
        <p:txBody>
          <a:bodyPr/>
          <a:lstStyle/>
          <a:p>
            <a:fld id="{D95807FB-1213-4A92-9A80-793965F70740}" type="slidenum">
              <a:rPr lang="en-US" smtClean="0"/>
              <a:pPr/>
              <a:t>26</a:t>
            </a:fld>
            <a:endParaRPr lang="en-US" dirty="0"/>
          </a:p>
        </p:txBody>
      </p:sp>
    </p:spTree>
    <p:extLst>
      <p:ext uri="{BB962C8B-B14F-4D97-AF65-F5344CB8AC3E}">
        <p14:creationId xmlns:p14="http://schemas.microsoft.com/office/powerpoint/2010/main" val="22745851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5DD30C-9701-97DA-65FA-47CF6C393A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1B4A22-7EDE-95C1-887E-EA72F4C48A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F1638CE-BE5A-D4A1-3CEB-DDCA1D13EB8E}"/>
              </a:ext>
            </a:extLst>
          </p:cNvPr>
          <p:cNvSpPr>
            <a:spLocks noGrp="1"/>
          </p:cNvSpPr>
          <p:nvPr>
            <p:ph type="body" idx="1"/>
          </p:nvPr>
        </p:nvSpPr>
        <p:spPr/>
        <p:txBody>
          <a:bodyPr/>
          <a:lstStyle/>
          <a:p>
            <a:r>
              <a:rPr lang="en-US" sz="1800" dirty="0">
                <a:effectLst/>
                <a:latin typeface="Calibri" panose="020F0502020204030204" pitchFamily="34" charset="0"/>
                <a:ea typeface="DengXian" panose="02010600030101010101" pitchFamily="2" charset="-122"/>
              </a:rPr>
              <a:t>Between 2022 and 2023, there were 7,543 hospitalizations among 4,665 people with a documented diagnosis of OUD or who received an MOUD while hospitalized. Among these, 1,794 were admitted in acute pain (i.e. with pain scores &gt;=5 out of 10 on admission).</a:t>
            </a:r>
          </a:p>
          <a:p>
            <a:endParaRPr lang="en-US" sz="1800" dirty="0">
              <a:effectLst/>
              <a:latin typeface="Calibri" panose="020F0502020204030204" pitchFamily="34" charset="0"/>
              <a:ea typeface="DengXian" panose="02010600030101010101" pitchFamily="2" charset="-122"/>
            </a:endParaRPr>
          </a:p>
          <a:p>
            <a:r>
              <a:rPr lang="en-US" sz="1800" dirty="0">
                <a:effectLst/>
                <a:latin typeface="Calibri" panose="020F0502020204030204" pitchFamily="34" charset="0"/>
                <a:ea typeface="DengXian" panose="02010600030101010101" pitchFamily="2" charset="-122"/>
              </a:rPr>
              <a:t>Of the total cohort, 3,392 (73%) had a documented diagnosis of OUD and 49% received methadone, 7% buprenorphine, and 9% naltrexone. 33% did not receive any MOUD. </a:t>
            </a:r>
            <a:endParaRPr lang="en-US" dirty="0"/>
          </a:p>
        </p:txBody>
      </p:sp>
      <p:sp>
        <p:nvSpPr>
          <p:cNvPr id="4" name="Slide Number Placeholder 3">
            <a:extLst>
              <a:ext uri="{FF2B5EF4-FFF2-40B4-BE49-F238E27FC236}">
                <a16:creationId xmlns:a16="http://schemas.microsoft.com/office/drawing/2014/main" id="{11736320-073E-5C4C-9308-FE644636525A}"/>
              </a:ext>
            </a:extLst>
          </p:cNvPr>
          <p:cNvSpPr>
            <a:spLocks noGrp="1"/>
          </p:cNvSpPr>
          <p:nvPr>
            <p:ph type="sldNum" sz="quarter" idx="5"/>
          </p:nvPr>
        </p:nvSpPr>
        <p:spPr/>
        <p:txBody>
          <a:bodyPr/>
          <a:lstStyle/>
          <a:p>
            <a:fld id="{D95807FB-1213-4A92-9A80-793965F70740}" type="slidenum">
              <a:rPr lang="en-US" smtClean="0"/>
              <a:pPr/>
              <a:t>27</a:t>
            </a:fld>
            <a:endParaRPr lang="en-US" dirty="0"/>
          </a:p>
        </p:txBody>
      </p:sp>
    </p:spTree>
    <p:extLst>
      <p:ext uri="{BB962C8B-B14F-4D97-AF65-F5344CB8AC3E}">
        <p14:creationId xmlns:p14="http://schemas.microsoft.com/office/powerpoint/2010/main" val="7994729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431E36-BD23-BBA8-D72E-EF1AD98791D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70453F4-F77E-14C0-A3DA-5F798828DAB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8EA8A3-8E5C-1B3A-1A42-5C82C1280AB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AA8C62A-4D12-3441-631F-99A9A99DA132}"/>
              </a:ext>
            </a:extLst>
          </p:cNvPr>
          <p:cNvSpPr>
            <a:spLocks noGrp="1"/>
          </p:cNvSpPr>
          <p:nvPr>
            <p:ph type="sldNum" sz="quarter" idx="5"/>
          </p:nvPr>
        </p:nvSpPr>
        <p:spPr/>
        <p:txBody>
          <a:bodyPr/>
          <a:lstStyle/>
          <a:p>
            <a:fld id="{D95807FB-1213-4A92-9A80-793965F70740}" type="slidenum">
              <a:rPr lang="en-US" smtClean="0"/>
              <a:pPr/>
              <a:t>28</a:t>
            </a:fld>
            <a:endParaRPr lang="en-US" dirty="0"/>
          </a:p>
        </p:txBody>
      </p:sp>
    </p:spTree>
    <p:extLst>
      <p:ext uri="{BB962C8B-B14F-4D97-AF65-F5344CB8AC3E}">
        <p14:creationId xmlns:p14="http://schemas.microsoft.com/office/powerpoint/2010/main" val="18984186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1CE9A-7DAE-CE97-B42A-7BC407F9DC3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8AC390F-12DE-550B-451B-86CE32B2FFE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C2C629F-EC1A-698B-21FE-07AA61B3DC18}"/>
              </a:ext>
            </a:extLst>
          </p:cNvPr>
          <p:cNvSpPr>
            <a:spLocks noGrp="1"/>
          </p:cNvSpPr>
          <p:nvPr>
            <p:ph type="body" idx="1"/>
          </p:nvPr>
        </p:nvSpPr>
        <p:spPr/>
        <p:txBody>
          <a:bodyPr/>
          <a:lstStyle/>
          <a:p>
            <a:pPr marL="0" marR="0">
              <a:spcBef>
                <a:spcPts val="0"/>
              </a:spcBef>
              <a:spcAft>
                <a:spcPts val="0"/>
              </a:spcAft>
            </a:pPr>
            <a:r>
              <a:rPr lang="en-US" sz="1800" dirty="0">
                <a:effectLst/>
                <a:latin typeface="Calibri" panose="020F0502020204030204" pitchFamily="34" charset="0"/>
                <a:ea typeface="DengXian" panose="02010600030101010101" pitchFamily="2" charset="-122"/>
              </a:rPr>
              <a:t>For Aim #1; we found that a 1-point increase in average pain score was associated with 8% higher odds of self-directed discharge, compared to planned discharge.</a:t>
            </a:r>
          </a:p>
          <a:p>
            <a:pPr marL="0" marR="0">
              <a:spcBef>
                <a:spcPts val="0"/>
              </a:spcBef>
              <a:spcAft>
                <a:spcPts val="0"/>
              </a:spcAft>
            </a:pPr>
            <a:endParaRPr lang="en-US" sz="1800" kern="100" dirty="0">
              <a:effectLst/>
              <a:latin typeface="Aptos" panose="020B0004020202020204" pitchFamily="34" charset="0"/>
              <a:ea typeface="DengXian" panose="02010600030101010101" pitchFamily="2" charset="-122"/>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7170BC1C-5495-2C49-ADD9-73B69F11D496}"/>
              </a:ext>
            </a:extLst>
          </p:cNvPr>
          <p:cNvSpPr>
            <a:spLocks noGrp="1"/>
          </p:cNvSpPr>
          <p:nvPr>
            <p:ph type="sldNum" sz="quarter" idx="5"/>
          </p:nvPr>
        </p:nvSpPr>
        <p:spPr/>
        <p:txBody>
          <a:bodyPr/>
          <a:lstStyle/>
          <a:p>
            <a:fld id="{D95807FB-1213-4A92-9A80-793965F70740}" type="slidenum">
              <a:rPr lang="en-US" smtClean="0"/>
              <a:pPr/>
              <a:t>29</a:t>
            </a:fld>
            <a:endParaRPr lang="en-US" dirty="0"/>
          </a:p>
        </p:txBody>
      </p:sp>
    </p:spTree>
    <p:extLst>
      <p:ext uri="{BB962C8B-B14F-4D97-AF65-F5344CB8AC3E}">
        <p14:creationId xmlns:p14="http://schemas.microsoft.com/office/powerpoint/2010/main" val="2517953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A23126-A9DD-2D77-D25D-C3DF49F16F5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64B4E1-153F-D2F4-B57C-272E541DCD8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86B8697-677F-AB2E-8AA6-EA4C04829FB3}"/>
              </a:ext>
            </a:extLst>
          </p:cNvPr>
          <p:cNvSpPr>
            <a:spLocks noGrp="1"/>
          </p:cNvSpPr>
          <p:nvPr>
            <p:ph type="body" idx="1"/>
          </p:nvPr>
        </p:nvSpPr>
        <p:spPr/>
        <p:txBody>
          <a:bodyPr/>
          <a:lstStyle/>
          <a:p>
            <a:pPr marL="0" marR="0" lvl="0" indent="0" algn="l" defTabSz="914275" rtl="0" eaLnBrk="1" fontAlgn="auto" latinLnBrk="0" hangingPunct="1">
              <a:lnSpc>
                <a:spcPct val="100000"/>
              </a:lnSpc>
              <a:spcBef>
                <a:spcPts val="0"/>
              </a:spcBef>
              <a:spcAft>
                <a:spcPts val="0"/>
              </a:spcAft>
              <a:buClrTx/>
              <a:buSzTx/>
              <a:buFontTx/>
              <a:buNone/>
              <a:tabLst/>
              <a:defRPr/>
            </a:pPr>
            <a:r>
              <a:rPr lang="en-US" dirty="0"/>
              <a:t>In terms of background, 36% of hospitalizations among people with opioid use disorder – or OUD - are due to acutely painful diagnoses, such as injection-related infections (e.g., endocarditis, cellulitis, abscesses) or trauma (e.g., burn, fracture, sprain), </a:t>
            </a:r>
            <a:r>
              <a:rPr lang="en-US" sz="1800" dirty="0">
                <a:effectLst/>
                <a:latin typeface="Arial" panose="020B0604020202020204" pitchFamily="34" charset="0"/>
                <a:ea typeface="Aptos" panose="020B0004020202020204" pitchFamily="34" charset="0"/>
              </a:rPr>
              <a:t>in addition to painful conditions common among all adults.</a:t>
            </a:r>
          </a:p>
          <a:p>
            <a:pPr marL="0" marR="0" lvl="0" indent="0" algn="l" defTabSz="914275" rtl="0" eaLnBrk="1" fontAlgn="auto" latinLnBrk="0" hangingPunct="1">
              <a:lnSpc>
                <a:spcPct val="100000"/>
              </a:lnSpc>
              <a:spcBef>
                <a:spcPts val="0"/>
              </a:spcBef>
              <a:spcAft>
                <a:spcPts val="0"/>
              </a:spcAft>
              <a:buClrTx/>
              <a:buSzTx/>
              <a:buFontTx/>
              <a:buNone/>
              <a:tabLst/>
              <a:defRPr/>
            </a:pPr>
            <a:endParaRPr lang="en-US" sz="1800" dirty="0">
              <a:effectLst/>
              <a:latin typeface="Arial" panose="020B0604020202020204" pitchFamily="34" charset="0"/>
              <a:ea typeface="Aptos" panose="020B0004020202020204" pitchFamily="34" charset="0"/>
            </a:endParaRPr>
          </a:p>
          <a:p>
            <a:pPr marL="0" marR="0" lvl="0" indent="0" algn="l" defTabSz="914275" rtl="0" eaLnBrk="1" fontAlgn="auto" latinLnBrk="0" hangingPunct="1">
              <a:lnSpc>
                <a:spcPct val="100000"/>
              </a:lnSpc>
              <a:spcBef>
                <a:spcPts val="0"/>
              </a:spcBef>
              <a:spcAft>
                <a:spcPts val="0"/>
              </a:spcAft>
              <a:buClrTx/>
              <a:buSzTx/>
              <a:buFontTx/>
              <a:buNone/>
              <a:tabLst/>
              <a:defRPr/>
            </a:pPr>
            <a:r>
              <a:rPr lang="en-US" sz="3200" dirty="0"/>
              <a:t>**Clinically, acute pain in people with OUD is particularly challenging to treat due toa number of reasons, including the physiological sequelae from long-term opioid exposure and the pharmacologic profiles of available medications for OUD, both of which have implications on pain management.</a:t>
            </a:r>
          </a:p>
          <a:p>
            <a:pPr marL="0" marR="0" lvl="0" indent="0" algn="l" defTabSz="914275" rtl="0" eaLnBrk="1" fontAlgn="auto" latinLnBrk="0" hangingPunct="1">
              <a:lnSpc>
                <a:spcPct val="100000"/>
              </a:lnSpc>
              <a:spcBef>
                <a:spcPts val="0"/>
              </a:spcBef>
              <a:spcAft>
                <a:spcPts val="0"/>
              </a:spcAft>
              <a:buClrTx/>
              <a:buSzTx/>
              <a:buFontTx/>
              <a:buNone/>
              <a:tabLst/>
              <a:defRPr/>
            </a:pPr>
            <a:endParaRPr lang="en-US" sz="3200" dirty="0"/>
          </a:p>
          <a:p>
            <a:pPr marL="0" marR="0" lvl="0" indent="0" algn="l" defTabSz="914275" rtl="0" eaLnBrk="1" fontAlgn="auto" latinLnBrk="0" hangingPunct="1">
              <a:lnSpc>
                <a:spcPct val="100000"/>
              </a:lnSpc>
              <a:spcBef>
                <a:spcPts val="0"/>
              </a:spcBef>
              <a:spcAft>
                <a:spcPts val="0"/>
              </a:spcAft>
              <a:buClrTx/>
              <a:buSzTx/>
              <a:buFontTx/>
              <a:buNone/>
              <a:tabLst/>
              <a:defRPr/>
            </a:pPr>
            <a:r>
              <a:rPr lang="en-US" sz="3200" dirty="0"/>
              <a:t>Additionally, opioid withdrawal can exacerbate pain – both acute and chronic – among people with OUD. This may be of particular concern </a:t>
            </a:r>
            <a:r>
              <a:rPr lang="en-US" sz="3200" dirty="0">
                <a:effectLst/>
                <a:latin typeface="Arial" panose="020B0604020202020204" pitchFamily="34" charset="0"/>
              </a:rPr>
              <a:t>in the hospital if patients do not receive the same amount of opioids they are used to. Lastly, clinician concerns and stigma can result in a hesitancy to treat people with OUD who are in pain.</a:t>
            </a:r>
          </a:p>
          <a:p>
            <a:pPr marL="0" marR="0" lvl="0" indent="0" algn="l" defTabSz="914275" rtl="0" eaLnBrk="1" fontAlgn="auto" latinLnBrk="0" hangingPunct="1">
              <a:lnSpc>
                <a:spcPct val="100000"/>
              </a:lnSpc>
              <a:spcBef>
                <a:spcPts val="0"/>
              </a:spcBef>
              <a:spcAft>
                <a:spcPts val="0"/>
              </a:spcAft>
              <a:buClrTx/>
              <a:buSzTx/>
              <a:buFontTx/>
              <a:buNone/>
              <a:tabLst/>
              <a:defRPr/>
            </a:pPr>
            <a:endParaRPr lang="en-US" sz="3200" dirty="0">
              <a:effectLst/>
              <a:latin typeface="Arial" panose="020B0604020202020204" pitchFamily="34" charset="0"/>
              <a:ea typeface="Aptos" panose="020B0004020202020204" pitchFamily="34" charset="0"/>
            </a:endParaRPr>
          </a:p>
          <a:p>
            <a:pPr marL="0" marR="0" lvl="0" indent="0" algn="l" defTabSz="914275" rtl="0" eaLnBrk="1" fontAlgn="auto" latinLnBrk="0" hangingPunct="1">
              <a:lnSpc>
                <a:spcPct val="100000"/>
              </a:lnSpc>
              <a:spcBef>
                <a:spcPts val="0"/>
              </a:spcBef>
              <a:spcAft>
                <a:spcPts val="0"/>
              </a:spcAft>
              <a:buClrTx/>
              <a:buSzTx/>
              <a:buFontTx/>
              <a:buNone/>
              <a:tabLst/>
              <a:defRPr/>
            </a:pPr>
            <a:endParaRPr lang="en-US" sz="3200" dirty="0">
              <a:effectLst/>
              <a:latin typeface="Arial" panose="020B0604020202020204" pitchFamily="34" charset="0"/>
              <a:ea typeface="Aptos" panose="020B0004020202020204" pitchFamily="34" charset="0"/>
            </a:endParaRPr>
          </a:p>
          <a:p>
            <a:pPr marL="0" marR="0" lvl="0" indent="0" algn="l" defTabSz="914275" rtl="0" eaLnBrk="1" fontAlgn="auto" latinLnBrk="0" hangingPunct="1">
              <a:lnSpc>
                <a:spcPct val="100000"/>
              </a:lnSpc>
              <a:spcBef>
                <a:spcPts val="0"/>
              </a:spcBef>
              <a:spcAft>
                <a:spcPts val="0"/>
              </a:spcAft>
              <a:buClrTx/>
              <a:buSzTx/>
              <a:buFontTx/>
              <a:buNone/>
              <a:tabLst/>
              <a:defRPr/>
            </a:pPr>
            <a:r>
              <a:rPr lang="en-US" sz="3200" dirty="0">
                <a:effectLst/>
                <a:latin typeface="Arial" panose="020B0604020202020204" pitchFamily="34" charset="0"/>
                <a:ea typeface="Aptos" panose="020B0004020202020204" pitchFamily="34" charset="0"/>
              </a:rPr>
              <a:t>____________</a:t>
            </a:r>
          </a:p>
          <a:p>
            <a:pPr marL="285750" marR="0" lvl="0" indent="-285750" algn="l" defTabSz="914275" rtl="0" eaLnBrk="1" fontAlgn="auto" latinLnBrk="0" hangingPunct="1">
              <a:lnSpc>
                <a:spcPct val="100000"/>
              </a:lnSpc>
              <a:spcBef>
                <a:spcPts val="0"/>
              </a:spcBef>
              <a:spcAft>
                <a:spcPts val="0"/>
              </a:spcAft>
              <a:buClrTx/>
              <a:buSzTx/>
              <a:buFontTx/>
              <a:buChar char="-"/>
              <a:tabLst/>
              <a:defRPr/>
            </a:pPr>
            <a:r>
              <a:rPr lang="en-US" sz="1800" dirty="0"/>
              <a:t>Physiological sequelae from long-term opioid exposure include opioid tolerance and hyperalgesia</a:t>
            </a:r>
          </a:p>
          <a:p>
            <a:pPr marL="285750" marR="0" lvl="0" indent="-285750" algn="l" defTabSz="914275" rtl="0" eaLnBrk="1" fontAlgn="auto" latinLnBrk="0" hangingPunct="1">
              <a:lnSpc>
                <a:spcPct val="100000"/>
              </a:lnSpc>
              <a:spcBef>
                <a:spcPts val="0"/>
              </a:spcBef>
              <a:spcAft>
                <a:spcPts val="0"/>
              </a:spcAft>
              <a:buClrTx/>
              <a:buSzTx/>
              <a:buFontTx/>
              <a:buChar char="-"/>
              <a:tabLst/>
              <a:defRPr/>
            </a:pPr>
            <a:r>
              <a:rPr lang="en-US" sz="1800" dirty="0"/>
              <a:t>MOUD may be full agonists, partial agonists, or antagonists at the mu opioid receptor</a:t>
            </a:r>
            <a:endParaRPr lang="en-US" sz="1800" dirty="0">
              <a:effectLst/>
              <a:latin typeface="Arial" panose="020B0604020202020204" pitchFamily="34" charset="0"/>
              <a:ea typeface="Aptos" panose="020B0004020202020204" pitchFamily="34" charset="0"/>
            </a:endParaRPr>
          </a:p>
          <a:p>
            <a:pPr marL="0" marR="0" lvl="0" indent="0" algn="l" defTabSz="914275" rtl="0" eaLnBrk="1" fontAlgn="auto" latinLnBrk="0" hangingPunct="1">
              <a:lnSpc>
                <a:spcPct val="100000"/>
              </a:lnSpc>
              <a:spcBef>
                <a:spcPts val="0"/>
              </a:spcBef>
              <a:spcAft>
                <a:spcPts val="0"/>
              </a:spcAft>
              <a:buClrTx/>
              <a:buSzTx/>
              <a:buFontTx/>
              <a:buNone/>
              <a:tabLst/>
              <a:defRPr/>
            </a:pPr>
            <a:endParaRPr lang="en-US" sz="1800" dirty="0">
              <a:effectLst/>
              <a:latin typeface="Arial" panose="020B0604020202020204" pitchFamily="34" charset="0"/>
            </a:endParaRPr>
          </a:p>
        </p:txBody>
      </p:sp>
      <p:sp>
        <p:nvSpPr>
          <p:cNvPr id="4" name="Slide Number Placeholder 3">
            <a:extLst>
              <a:ext uri="{FF2B5EF4-FFF2-40B4-BE49-F238E27FC236}">
                <a16:creationId xmlns:a16="http://schemas.microsoft.com/office/drawing/2014/main" id="{7489687A-A844-19EE-79FC-FB0CE808EF29}"/>
              </a:ext>
            </a:extLst>
          </p:cNvPr>
          <p:cNvSpPr>
            <a:spLocks noGrp="1"/>
          </p:cNvSpPr>
          <p:nvPr>
            <p:ph type="sldNum" sz="quarter" idx="5"/>
          </p:nvPr>
        </p:nvSpPr>
        <p:spPr/>
        <p:txBody>
          <a:bodyPr/>
          <a:lstStyle/>
          <a:p>
            <a:fld id="{D95807FB-1213-4A92-9A80-793965F70740}" type="slidenum">
              <a:rPr lang="en-US" smtClean="0"/>
              <a:pPr/>
              <a:t>3</a:t>
            </a:fld>
            <a:endParaRPr lang="en-US" dirty="0"/>
          </a:p>
        </p:txBody>
      </p:sp>
    </p:spTree>
    <p:extLst>
      <p:ext uri="{BB962C8B-B14F-4D97-AF65-F5344CB8AC3E}">
        <p14:creationId xmlns:p14="http://schemas.microsoft.com/office/powerpoint/2010/main" val="28660651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9FDA2A-0E12-F118-DEAE-F7CBF8E65D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FA3356-69B2-55C0-729A-EFFF13EF295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161FD20-C0E0-44E4-8CB7-6784BFF5EF61}"/>
              </a:ext>
            </a:extLst>
          </p:cNvPr>
          <p:cNvSpPr>
            <a:spLocks noGrp="1"/>
          </p:cNvSpPr>
          <p:nvPr>
            <p:ph type="body" idx="1"/>
          </p:nvPr>
        </p:nvSpPr>
        <p:spPr/>
        <p:txBody>
          <a:bodyPr/>
          <a:lstStyle/>
          <a:p>
            <a:pPr marL="0" marR="0">
              <a:spcBef>
                <a:spcPts val="0"/>
              </a:spcBef>
              <a:spcAft>
                <a:spcPts val="0"/>
              </a:spcAft>
            </a:pPr>
            <a:endParaRPr lang="en-US" sz="1800" dirty="0">
              <a:effectLst/>
              <a:latin typeface="Calibri" panose="020F0502020204030204" pitchFamily="34" charset="0"/>
              <a:ea typeface="DengXian" panose="02010600030101010101" pitchFamily="2" charset="-122"/>
            </a:endParaRPr>
          </a:p>
          <a:p>
            <a:pPr marL="0" marR="0">
              <a:spcBef>
                <a:spcPts val="0"/>
              </a:spcBef>
              <a:spcAft>
                <a:spcPts val="0"/>
              </a:spcAft>
            </a:pPr>
            <a:endParaRPr lang="en-US" sz="1800" kern="100" dirty="0">
              <a:effectLst/>
              <a:latin typeface="Aptos" panose="020B0004020202020204" pitchFamily="34" charset="0"/>
              <a:ea typeface="DengXian" panose="02010600030101010101" pitchFamily="2" charset="-122"/>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0FBA272C-90CF-89F1-4618-002E0CEE4434}"/>
              </a:ext>
            </a:extLst>
          </p:cNvPr>
          <p:cNvSpPr>
            <a:spLocks noGrp="1"/>
          </p:cNvSpPr>
          <p:nvPr>
            <p:ph type="sldNum" sz="quarter" idx="5"/>
          </p:nvPr>
        </p:nvSpPr>
        <p:spPr/>
        <p:txBody>
          <a:bodyPr/>
          <a:lstStyle/>
          <a:p>
            <a:fld id="{D95807FB-1213-4A92-9A80-793965F70740}" type="slidenum">
              <a:rPr lang="en-US" smtClean="0"/>
              <a:pPr/>
              <a:t>30</a:t>
            </a:fld>
            <a:endParaRPr lang="en-US" dirty="0"/>
          </a:p>
        </p:txBody>
      </p:sp>
    </p:spTree>
    <p:extLst>
      <p:ext uri="{BB962C8B-B14F-4D97-AF65-F5344CB8AC3E}">
        <p14:creationId xmlns:p14="http://schemas.microsoft.com/office/powerpoint/2010/main" val="39394344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6DE655-86A4-A71F-26FB-C0FD32882C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8B6E241-C496-08D7-71EE-CAE6A3869A8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6E381DC-2DF4-8A88-AE4B-4189411375B7}"/>
              </a:ext>
            </a:extLst>
          </p:cNvPr>
          <p:cNvSpPr>
            <a:spLocks noGrp="1"/>
          </p:cNvSpPr>
          <p:nvPr>
            <p:ph type="body" idx="1"/>
          </p:nvPr>
        </p:nvSpPr>
        <p:spPr/>
        <p:txBody>
          <a:bodyPr/>
          <a:lstStyle/>
          <a:p>
            <a:pPr marL="0" marR="0">
              <a:spcBef>
                <a:spcPts val="0"/>
              </a:spcBef>
              <a:spcAft>
                <a:spcPts val="0"/>
              </a:spcAft>
            </a:pPr>
            <a:r>
              <a:rPr lang="en-US" sz="1800" dirty="0">
                <a:effectLst/>
                <a:latin typeface="Calibri" panose="020F0502020204030204" pitchFamily="34" charset="0"/>
                <a:ea typeface="DengXian" panose="02010600030101010101" pitchFamily="2" charset="-122"/>
              </a:rPr>
              <a:t>Similarly, compared to discharge home, a 1-point increase in average pain score was associated with 8% higher odds of self-directed discharge.</a:t>
            </a:r>
          </a:p>
          <a:p>
            <a:pPr marL="0" marR="0">
              <a:spcBef>
                <a:spcPts val="0"/>
              </a:spcBef>
              <a:spcAft>
                <a:spcPts val="0"/>
              </a:spcAft>
            </a:pPr>
            <a:endParaRPr lang="en-US" sz="1800" kern="100" dirty="0">
              <a:effectLst/>
              <a:latin typeface="Aptos" panose="020B0004020202020204" pitchFamily="34" charset="0"/>
              <a:ea typeface="DengXian" panose="02010600030101010101" pitchFamily="2" charset="-122"/>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B442AE5B-EF1A-B0B5-8770-11264A99B997}"/>
              </a:ext>
            </a:extLst>
          </p:cNvPr>
          <p:cNvSpPr>
            <a:spLocks noGrp="1"/>
          </p:cNvSpPr>
          <p:nvPr>
            <p:ph type="sldNum" sz="quarter" idx="5"/>
          </p:nvPr>
        </p:nvSpPr>
        <p:spPr/>
        <p:txBody>
          <a:bodyPr/>
          <a:lstStyle/>
          <a:p>
            <a:fld id="{D95807FB-1213-4A92-9A80-793965F70740}" type="slidenum">
              <a:rPr lang="en-US" smtClean="0"/>
              <a:pPr/>
              <a:t>31</a:t>
            </a:fld>
            <a:endParaRPr lang="en-US" dirty="0"/>
          </a:p>
        </p:txBody>
      </p:sp>
    </p:spTree>
    <p:extLst>
      <p:ext uri="{BB962C8B-B14F-4D97-AF65-F5344CB8AC3E}">
        <p14:creationId xmlns:p14="http://schemas.microsoft.com/office/powerpoint/2010/main" val="3277581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5092B8-2539-F394-AC59-922F48570D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DF1CE9-6E1F-FD82-CA91-5F50F8E962A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F8A2037-29A1-59EE-0322-4F1B314CC041}"/>
              </a:ext>
            </a:extLst>
          </p:cNvPr>
          <p:cNvSpPr>
            <a:spLocks noGrp="1"/>
          </p:cNvSpPr>
          <p:nvPr>
            <p:ph type="body" idx="1"/>
          </p:nvPr>
        </p:nvSpPr>
        <p:spPr/>
        <p:txBody>
          <a:bodyPr/>
          <a:lstStyle/>
          <a:p>
            <a:pPr marL="0" marR="0" lvl="0" indent="0" algn="l" defTabSz="914275" rtl="0" eaLnBrk="1" fontAlgn="auto" latinLnBrk="0" hangingPunct="1">
              <a:lnSpc>
                <a:spcPct val="100000"/>
              </a:lnSpc>
              <a:spcBef>
                <a:spcPts val="0"/>
              </a:spcBef>
              <a:spcAft>
                <a:spcPts val="0"/>
              </a:spcAft>
              <a:buClrTx/>
              <a:buSzTx/>
              <a:buFontTx/>
              <a:buNone/>
              <a:tabLst/>
              <a:defRPr/>
            </a:pPr>
            <a:r>
              <a:rPr lang="en-US" dirty="0"/>
              <a:t>Prior large cohort (N&gt;7000) studies have shown that acutely painful admission diagnoses are associated with 1.6 times the likelihood of self-directed discharge among hospitalized people with OUD.</a:t>
            </a:r>
          </a:p>
          <a:p>
            <a:pPr marL="0" marR="0" lvl="0" indent="0" algn="l" defTabSz="914275"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275" rtl="0" eaLnBrk="1" fontAlgn="auto" latinLnBrk="0" hangingPunct="1">
              <a:lnSpc>
                <a:spcPct val="100000"/>
              </a:lnSpc>
              <a:spcBef>
                <a:spcPts val="0"/>
              </a:spcBef>
              <a:spcAft>
                <a:spcPts val="0"/>
              </a:spcAft>
              <a:buClrTx/>
              <a:buSzTx/>
              <a:buFontTx/>
              <a:buNone/>
              <a:tabLst/>
              <a:defRPr/>
            </a:pPr>
            <a:r>
              <a:rPr lang="en-US" dirty="0"/>
              <a:t>Similarly, qualitative work has found that pain is a common reason for self-directed discharge according to people with OUD</a:t>
            </a:r>
          </a:p>
          <a:p>
            <a:pPr marL="0" marR="0" lvl="0" indent="0" algn="l" defTabSz="914275"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275" rtl="0" eaLnBrk="1" fontAlgn="auto" latinLnBrk="0" hangingPunct="1">
              <a:lnSpc>
                <a:spcPct val="100000"/>
              </a:lnSpc>
              <a:spcBef>
                <a:spcPts val="0"/>
              </a:spcBef>
              <a:spcAft>
                <a:spcPts val="0"/>
              </a:spcAft>
              <a:buClrTx/>
              <a:buSzTx/>
              <a:buFontTx/>
              <a:buNone/>
              <a:tabLst/>
              <a:defRPr/>
            </a:pPr>
            <a:r>
              <a:rPr lang="en-US" dirty="0"/>
              <a:t>And – importantly - self-directed discharge puts people at increased risk for hospital readmission, morbidity and mortality; among other negative health outcomes.</a:t>
            </a:r>
          </a:p>
          <a:p>
            <a:pPr marL="0" marR="0" lvl="0" indent="0" algn="l" defTabSz="914275"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275" rtl="0" eaLnBrk="1" fontAlgn="auto" latinLnBrk="0" hangingPunct="1">
              <a:lnSpc>
                <a:spcPct val="100000"/>
              </a:lnSpc>
              <a:spcBef>
                <a:spcPts val="0"/>
              </a:spcBef>
              <a:spcAft>
                <a:spcPts val="0"/>
              </a:spcAft>
              <a:buClrTx/>
              <a:buSzTx/>
              <a:buFontTx/>
              <a:buNone/>
              <a:tabLst/>
              <a:defRPr/>
            </a:pPr>
            <a:r>
              <a:rPr lang="en-US" dirty="0"/>
              <a:t>We do not know if poorly managed pain is more common, and has negative consequences (SDD), among people with OUD compared to those without</a:t>
            </a:r>
          </a:p>
          <a:p>
            <a:pPr marL="0" marR="0" lvl="0" indent="0" algn="l" defTabSz="914275"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id="{C8F8E8C8-FA6E-628D-C765-88FE56C84D02}"/>
              </a:ext>
            </a:extLst>
          </p:cNvPr>
          <p:cNvSpPr>
            <a:spLocks noGrp="1"/>
          </p:cNvSpPr>
          <p:nvPr>
            <p:ph type="sldNum" sz="quarter" idx="5"/>
          </p:nvPr>
        </p:nvSpPr>
        <p:spPr/>
        <p:txBody>
          <a:bodyPr/>
          <a:lstStyle/>
          <a:p>
            <a:fld id="{D95807FB-1213-4A92-9A80-793965F70740}" type="slidenum">
              <a:rPr lang="en-US" smtClean="0"/>
              <a:pPr/>
              <a:t>4</a:t>
            </a:fld>
            <a:endParaRPr lang="en-US" dirty="0"/>
          </a:p>
        </p:txBody>
      </p:sp>
    </p:spTree>
    <p:extLst>
      <p:ext uri="{BB962C8B-B14F-4D97-AF65-F5344CB8AC3E}">
        <p14:creationId xmlns:p14="http://schemas.microsoft.com/office/powerpoint/2010/main" val="1032945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275" rtl="0" eaLnBrk="1" fontAlgn="auto" latinLnBrk="0" hangingPunct="1">
              <a:lnSpc>
                <a:spcPct val="100000"/>
              </a:lnSpc>
              <a:spcBef>
                <a:spcPts val="0"/>
              </a:spcBef>
              <a:spcAft>
                <a:spcPts val="0"/>
              </a:spcAft>
              <a:buClrTx/>
              <a:buSzTx/>
              <a:buFontTx/>
              <a:buNone/>
              <a:tabLst/>
              <a:defRPr/>
            </a:pPr>
            <a:r>
              <a:rPr lang="en-US" dirty="0"/>
              <a:t>Therefore, with the present study we sought first to compare </a:t>
            </a:r>
            <a:r>
              <a:rPr lang="en-US" sz="1200" dirty="0"/>
              <a:t>pain severity during hospitalization between people with and without OUD, who are admitted in acute pain.</a:t>
            </a:r>
          </a:p>
          <a:p>
            <a:endParaRPr lang="en-US" sz="1200" dirty="0"/>
          </a:p>
          <a:p>
            <a:r>
              <a:rPr lang="en-US" sz="1200" dirty="0"/>
              <a:t>And secondly, among hospitalized people with OUD only, we sought to determine whether pain severity during the hospitalization is associated with self-directed discharge</a:t>
            </a:r>
            <a:endParaRPr lang="en-US" dirty="0"/>
          </a:p>
        </p:txBody>
      </p:sp>
      <p:sp>
        <p:nvSpPr>
          <p:cNvPr id="4" name="Slide Number Placeholder 3"/>
          <p:cNvSpPr>
            <a:spLocks noGrp="1"/>
          </p:cNvSpPr>
          <p:nvPr>
            <p:ph type="sldNum" sz="quarter" idx="5"/>
          </p:nvPr>
        </p:nvSpPr>
        <p:spPr/>
        <p:txBody>
          <a:bodyPr/>
          <a:lstStyle/>
          <a:p>
            <a:fld id="{D95807FB-1213-4A92-9A80-793965F70740}" type="slidenum">
              <a:rPr lang="en-US" smtClean="0"/>
              <a:pPr/>
              <a:t>5</a:t>
            </a:fld>
            <a:endParaRPr lang="en-US" dirty="0"/>
          </a:p>
        </p:txBody>
      </p:sp>
    </p:spTree>
    <p:extLst>
      <p:ext uri="{BB962C8B-B14F-4D97-AF65-F5344CB8AC3E}">
        <p14:creationId xmlns:p14="http://schemas.microsoft.com/office/powerpoint/2010/main" val="1022166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E778D5-8CC1-AA15-2D97-D40E04BBFB9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C3E8D43-09FE-015F-C426-43ED8C39B3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2B523AC-FE9D-18D2-BDE5-87EF70251C72}"/>
              </a:ext>
            </a:extLst>
          </p:cNvPr>
          <p:cNvSpPr>
            <a:spLocks noGrp="1"/>
          </p:cNvSpPr>
          <p:nvPr>
            <p:ph type="body" idx="1"/>
          </p:nvPr>
        </p:nvSpPr>
        <p:spPr/>
        <p:txBody>
          <a:bodyPr/>
          <a:lstStyle/>
          <a:p>
            <a:pPr marL="0" marR="0" lvl="0" indent="0" algn="l" defTabSz="914275" rtl="0" eaLnBrk="1" fontAlgn="auto" latinLnBrk="0" hangingPunct="1">
              <a:lnSpc>
                <a:spcPct val="100000"/>
              </a:lnSpc>
              <a:spcBef>
                <a:spcPts val="0"/>
              </a:spcBef>
              <a:spcAft>
                <a:spcPts val="0"/>
              </a:spcAft>
              <a:buClrTx/>
              <a:buSzTx/>
              <a:buFontTx/>
              <a:buNone/>
              <a:tabLst/>
              <a:defRPr/>
            </a:pPr>
            <a:r>
              <a:rPr lang="en-US" sz="1800" u="none" dirty="0">
                <a:effectLst/>
                <a:latin typeface="Calibri" panose="020F0502020204030204" pitchFamily="34" charset="0"/>
                <a:ea typeface="Times New Roman" panose="02020603050405020304" pitchFamily="18" charset="0"/>
              </a:rPr>
              <a:t>We conducted a retrospective observational study, at Montefiore Medical Center in the Bronx, NYC between 2022 and 2023. We used EMR data extracted from Epic.</a:t>
            </a:r>
          </a:p>
          <a:p>
            <a:pPr marL="0" marR="0" lvl="0" indent="0" algn="l" defTabSz="914275" rtl="0" eaLnBrk="1" fontAlgn="auto" latinLnBrk="0" hangingPunct="1">
              <a:lnSpc>
                <a:spcPct val="100000"/>
              </a:lnSpc>
              <a:spcBef>
                <a:spcPts val="0"/>
              </a:spcBef>
              <a:spcAft>
                <a:spcPts val="0"/>
              </a:spcAft>
              <a:buClrTx/>
              <a:buSzTx/>
              <a:buFontTx/>
              <a:buNone/>
              <a:tabLst/>
              <a:defRPr/>
            </a:pPr>
            <a:endParaRPr lang="en-US" sz="1800" u="none" dirty="0">
              <a:effectLst/>
              <a:latin typeface="Calibri" panose="020F0502020204030204" pitchFamily="34" charset="0"/>
              <a:ea typeface="Times New Roman" panose="02020603050405020304" pitchFamily="18" charset="0"/>
            </a:endParaRPr>
          </a:p>
          <a:p>
            <a:pPr marL="0" marR="0" lvl="0" indent="0" algn="l" defTabSz="914275" rtl="0" eaLnBrk="1" fontAlgn="auto" latinLnBrk="0" hangingPunct="1">
              <a:lnSpc>
                <a:spcPct val="100000"/>
              </a:lnSpc>
              <a:spcBef>
                <a:spcPts val="0"/>
              </a:spcBef>
              <a:spcAft>
                <a:spcPts val="0"/>
              </a:spcAft>
              <a:buClrTx/>
              <a:buSzTx/>
              <a:buFontTx/>
              <a:buNone/>
              <a:tabLst/>
              <a:defRPr/>
            </a:pPr>
            <a:r>
              <a:rPr lang="en-US" sz="2800" dirty="0">
                <a:effectLst/>
                <a:latin typeface="Helvetica Neue" panose="02000503000000020004" pitchFamily="2" charset="0"/>
              </a:rPr>
              <a:t>In order to achieve our aims, we conducted analyses using two key measures:</a:t>
            </a:r>
          </a:p>
          <a:p>
            <a:pPr marL="0" marR="0" lvl="0" indent="0" algn="l" defTabSz="914275" rtl="0" eaLnBrk="1" fontAlgn="auto" latinLnBrk="0" hangingPunct="1">
              <a:lnSpc>
                <a:spcPct val="100000"/>
              </a:lnSpc>
              <a:spcBef>
                <a:spcPts val="0"/>
              </a:spcBef>
              <a:spcAft>
                <a:spcPts val="0"/>
              </a:spcAft>
              <a:buClrTx/>
              <a:buSzTx/>
              <a:buFontTx/>
              <a:buNone/>
              <a:tabLst/>
              <a:defRPr/>
            </a:pPr>
            <a:r>
              <a:rPr lang="en-US" sz="1800" u="none" dirty="0">
                <a:effectLst/>
                <a:latin typeface="Calibri" panose="020F0502020204030204" pitchFamily="34" charset="0"/>
                <a:ea typeface="Times New Roman" panose="02020603050405020304" pitchFamily="18" charset="0"/>
              </a:rPr>
              <a:t>- First, we looked at pain scores. These were numerical values ranging from 0-10 and </a:t>
            </a:r>
            <a:r>
              <a:rPr lang="en-US" sz="1800" dirty="0">
                <a:effectLst/>
                <a:latin typeface="Calibri" panose="020F0502020204030204" pitchFamily="34" charset="0"/>
                <a:ea typeface="Calibri" panose="020F0502020204030204" pitchFamily="34" charset="0"/>
              </a:rPr>
              <a:t>recorded by nurses or technicians as part of usual clinical care. Per hospital policy, all patients had a pain score recorded every 12 hours or more frequently throughout the course of their hospitalization. We chose to use AVERAGE pain score to represent a rough approximation of the pain severity experienced throughout the course of someone’s hospitalization, which may vary from hours to weeks in duration.</a:t>
            </a:r>
          </a:p>
          <a:p>
            <a:pPr marL="0" marR="0" lvl="0" indent="0" algn="l" defTabSz="914275" rtl="0" eaLnBrk="1" fontAlgn="auto" latinLnBrk="0" hangingPunct="1">
              <a:lnSpc>
                <a:spcPct val="100000"/>
              </a:lnSpc>
              <a:spcBef>
                <a:spcPts val="0"/>
              </a:spcBef>
              <a:spcAft>
                <a:spcPts val="0"/>
              </a:spcAft>
              <a:buClrTx/>
              <a:buSzTx/>
              <a:buFontTx/>
              <a:buNone/>
              <a:tabLst/>
              <a:defRPr/>
            </a:pPr>
            <a:r>
              <a:rPr lang="en-US" sz="1800" u="none" dirty="0">
                <a:effectLst/>
                <a:latin typeface="Calibri" panose="020F0502020204030204" pitchFamily="34" charset="0"/>
                <a:ea typeface="Times New Roman" panose="02020603050405020304" pitchFamily="18" charset="0"/>
              </a:rPr>
              <a:t>- Secondly, we looked at s</a:t>
            </a:r>
            <a:r>
              <a:rPr lang="en-US" sz="1800" u="none" dirty="0">
                <a:effectLst/>
                <a:latin typeface="Calibri" panose="020F0502020204030204" pitchFamily="34" charset="0"/>
                <a:ea typeface="Calibri" panose="020F0502020204030204" pitchFamily="34" charset="0"/>
              </a:rPr>
              <a:t>elf-directed hospital </a:t>
            </a:r>
            <a:r>
              <a:rPr lang="en-US" sz="1800" dirty="0">
                <a:effectLst/>
                <a:latin typeface="Calibri" panose="020F0502020204030204" pitchFamily="34" charset="0"/>
                <a:ea typeface="Calibri" panose="020F0502020204030204" pitchFamily="34" charset="0"/>
              </a:rPr>
              <a:t>discharge. This was captured by identifying someone’s discharge disposition in social work notes at the end of one’s hospitalization. Other potential discharge dispositions included to another facility (such as SNF or acute rehabilitation center), or to home.</a:t>
            </a:r>
          </a:p>
        </p:txBody>
      </p:sp>
      <p:sp>
        <p:nvSpPr>
          <p:cNvPr id="4" name="Slide Number Placeholder 3">
            <a:extLst>
              <a:ext uri="{FF2B5EF4-FFF2-40B4-BE49-F238E27FC236}">
                <a16:creationId xmlns:a16="http://schemas.microsoft.com/office/drawing/2014/main" id="{272A7466-396C-8C7F-FD43-453D79E32FD9}"/>
              </a:ext>
            </a:extLst>
          </p:cNvPr>
          <p:cNvSpPr>
            <a:spLocks noGrp="1"/>
          </p:cNvSpPr>
          <p:nvPr>
            <p:ph type="sldNum" sz="quarter" idx="5"/>
          </p:nvPr>
        </p:nvSpPr>
        <p:spPr/>
        <p:txBody>
          <a:bodyPr/>
          <a:lstStyle/>
          <a:p>
            <a:fld id="{D95807FB-1213-4A92-9A80-793965F70740}" type="slidenum">
              <a:rPr lang="en-US" smtClean="0"/>
              <a:pPr/>
              <a:t>6</a:t>
            </a:fld>
            <a:endParaRPr lang="en-US" dirty="0"/>
          </a:p>
        </p:txBody>
      </p:sp>
    </p:spTree>
    <p:extLst>
      <p:ext uri="{BB962C8B-B14F-4D97-AF65-F5344CB8AC3E}">
        <p14:creationId xmlns:p14="http://schemas.microsoft.com/office/powerpoint/2010/main" val="623008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608A94-9921-F6DA-228E-5F43A676A93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5B4F3EC-6C88-C017-C095-9555B47E622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5E00E95-0C79-C737-4381-DB918E4706C2}"/>
              </a:ext>
            </a:extLst>
          </p:cNvPr>
          <p:cNvSpPr>
            <a:spLocks noGrp="1"/>
          </p:cNvSpPr>
          <p:nvPr>
            <p:ph type="body" idx="1"/>
          </p:nvPr>
        </p:nvSpPr>
        <p:spPr/>
        <p:txBody>
          <a:bodyPr/>
          <a:lstStyle/>
          <a:p>
            <a:pPr algn="l"/>
            <a:r>
              <a:rPr lang="en-US" b="0" i="0" dirty="0">
                <a:solidFill>
                  <a:srgbClr val="000000"/>
                </a:solidFill>
                <a:effectLst/>
                <a:latin typeface="Times"/>
              </a:rPr>
              <a:t>Our study cohort included adults hospitalized at MMC with a discharge date between January 1</a:t>
            </a:r>
            <a:r>
              <a:rPr lang="en-US" b="0" i="0" baseline="30000" dirty="0">
                <a:solidFill>
                  <a:srgbClr val="000000"/>
                </a:solidFill>
                <a:effectLst/>
                <a:latin typeface="Times"/>
              </a:rPr>
              <a:t>st</a:t>
            </a:r>
            <a:r>
              <a:rPr lang="en-US" b="0" i="0" dirty="0">
                <a:solidFill>
                  <a:srgbClr val="000000"/>
                </a:solidFill>
                <a:effectLst/>
                <a:latin typeface="Times"/>
              </a:rPr>
              <a:t>, 2022 and December 31</a:t>
            </a:r>
            <a:r>
              <a:rPr lang="en-US" b="0" i="0" baseline="30000" dirty="0">
                <a:solidFill>
                  <a:srgbClr val="000000"/>
                </a:solidFill>
                <a:effectLst/>
                <a:latin typeface="Times"/>
              </a:rPr>
              <a:t>st</a:t>
            </a:r>
            <a:r>
              <a:rPr lang="en-US" b="0" i="0" dirty="0">
                <a:solidFill>
                  <a:srgbClr val="000000"/>
                </a:solidFill>
                <a:effectLst/>
                <a:latin typeface="Times"/>
              </a:rPr>
              <a:t> 2023, and who were admitted in acute pain – which we defined as a pain score of at least 5, out of 10, recorded at the time of hospital admission.</a:t>
            </a:r>
          </a:p>
          <a:p>
            <a:pPr algn="l"/>
            <a:endParaRPr lang="en-US" b="0" i="0" dirty="0">
              <a:solidFill>
                <a:srgbClr val="000000"/>
              </a:solidFill>
              <a:effectLst/>
              <a:latin typeface="Times"/>
            </a:endParaRPr>
          </a:p>
          <a:p>
            <a:pPr algn="l"/>
            <a:r>
              <a:rPr lang="en-US" b="0" i="0" dirty="0">
                <a:solidFill>
                  <a:srgbClr val="000000"/>
                </a:solidFill>
                <a:effectLst/>
                <a:latin typeface="Times"/>
              </a:rPr>
              <a:t>***In order to identify people with opioid use disorder, we required </a:t>
            </a:r>
            <a:r>
              <a:rPr lang="en-US" b="1" i="0" dirty="0">
                <a:solidFill>
                  <a:srgbClr val="000000"/>
                </a:solidFill>
                <a:effectLst/>
                <a:latin typeface="Times"/>
              </a:rPr>
              <a:t>either</a:t>
            </a:r>
            <a:r>
              <a:rPr lang="en-US" b="0" i="0" dirty="0">
                <a:solidFill>
                  <a:srgbClr val="000000"/>
                </a:solidFill>
                <a:effectLst/>
                <a:latin typeface="Times"/>
              </a:rPr>
              <a:t> a documented diagnosis of OUD (defined by ICD code), or receipt a medication for OUD (methadone, buprenorphine, or naltrexone) while they were hospitalized.</a:t>
            </a:r>
          </a:p>
          <a:p>
            <a:pPr algn="l"/>
            <a:endParaRPr lang="en-US" b="0" i="0" dirty="0">
              <a:solidFill>
                <a:srgbClr val="000000"/>
              </a:solidFill>
              <a:effectLst/>
              <a:latin typeface="Times"/>
            </a:endParaRPr>
          </a:p>
          <a:p>
            <a:pPr algn="l"/>
            <a:r>
              <a:rPr lang="en-US" b="0" i="0" dirty="0">
                <a:solidFill>
                  <a:srgbClr val="000000"/>
                </a:solidFill>
                <a:effectLst/>
                <a:latin typeface="Times"/>
              </a:rPr>
              <a:t>***We also identified a control group comprised of adults hospitalized between 2022 and 2023, and also admitted in acute pain with any 1 of the 10 most common chief complaints we identified among cases. This group did not have a documented diagnosis of OUD.</a:t>
            </a:r>
          </a:p>
          <a:p>
            <a:pPr algn="l"/>
            <a:endParaRPr lang="en-US" b="0" i="0" dirty="0">
              <a:solidFill>
                <a:srgbClr val="000000"/>
              </a:solidFill>
              <a:effectLst/>
              <a:latin typeface="Times"/>
            </a:endParaRPr>
          </a:p>
          <a:p>
            <a:pPr algn="l"/>
            <a:endParaRPr lang="en-US" b="0" i="0" dirty="0">
              <a:solidFill>
                <a:srgbClr val="000000"/>
              </a:solidFill>
              <a:effectLst/>
              <a:latin typeface="Times"/>
            </a:endParaRPr>
          </a:p>
          <a:p>
            <a:pPr algn="l"/>
            <a:r>
              <a:rPr lang="en-US" b="0" i="0" dirty="0">
                <a:solidFill>
                  <a:srgbClr val="000000"/>
                </a:solidFill>
                <a:effectLst/>
                <a:latin typeface="Times"/>
              </a:rPr>
              <a:t>_________________</a:t>
            </a:r>
          </a:p>
          <a:p>
            <a:pPr algn="l"/>
            <a:r>
              <a:rPr lang="en-US" b="0" i="0" dirty="0" err="1">
                <a:solidFill>
                  <a:srgbClr val="000000"/>
                </a:solidFill>
                <a:effectLst/>
                <a:latin typeface="Times"/>
              </a:rPr>
              <a:t>i</a:t>
            </a:r>
            <a:r>
              <a:rPr lang="en-US" b="0" i="0" dirty="0">
                <a:solidFill>
                  <a:srgbClr val="000000"/>
                </a:solidFill>
                <a:effectLst/>
                <a:latin typeface="Times"/>
              </a:rPr>
              <a:t>. Abdominal pain</a:t>
            </a:r>
          </a:p>
          <a:p>
            <a:pPr algn="l"/>
            <a:r>
              <a:rPr lang="en-US" b="0" i="0" dirty="0">
                <a:solidFill>
                  <a:srgbClr val="000000"/>
                </a:solidFill>
                <a:effectLst/>
                <a:latin typeface="Times"/>
              </a:rPr>
              <a:t>ii. Chest pain</a:t>
            </a:r>
          </a:p>
          <a:p>
            <a:pPr algn="l"/>
            <a:r>
              <a:rPr lang="en-US" b="0" i="0" dirty="0">
                <a:solidFill>
                  <a:srgbClr val="000000"/>
                </a:solidFill>
                <a:effectLst/>
                <a:latin typeface="Times"/>
              </a:rPr>
              <a:t>iii. Shortness of breath</a:t>
            </a:r>
          </a:p>
          <a:p>
            <a:pPr algn="l"/>
            <a:r>
              <a:rPr lang="en-US" b="0" i="0" dirty="0">
                <a:solidFill>
                  <a:srgbClr val="000000"/>
                </a:solidFill>
                <a:effectLst/>
                <a:latin typeface="Times"/>
              </a:rPr>
              <a:t>iv. Back pain</a:t>
            </a:r>
          </a:p>
          <a:p>
            <a:pPr algn="l"/>
            <a:r>
              <a:rPr lang="en-US" b="0" i="0" dirty="0">
                <a:solidFill>
                  <a:srgbClr val="000000"/>
                </a:solidFill>
                <a:effectLst/>
                <a:latin typeface="Times"/>
              </a:rPr>
              <a:t>v. Sickle cell pain crisis</a:t>
            </a:r>
          </a:p>
          <a:p>
            <a:pPr algn="l"/>
            <a:r>
              <a:rPr lang="en-US" b="0" i="0" dirty="0">
                <a:solidFill>
                  <a:srgbClr val="000000"/>
                </a:solidFill>
                <a:effectLst/>
                <a:latin typeface="Times"/>
              </a:rPr>
              <a:t>vi. Fall</a:t>
            </a:r>
          </a:p>
          <a:p>
            <a:pPr algn="l"/>
            <a:r>
              <a:rPr lang="en-US" b="0" i="0" dirty="0">
                <a:solidFill>
                  <a:srgbClr val="000000"/>
                </a:solidFill>
                <a:effectLst/>
                <a:latin typeface="Times"/>
              </a:rPr>
              <a:t>vii. Wound infection</a:t>
            </a:r>
          </a:p>
          <a:p>
            <a:pPr algn="l"/>
            <a:r>
              <a:rPr lang="en-US" b="0" i="0" dirty="0">
                <a:solidFill>
                  <a:srgbClr val="000000"/>
                </a:solidFill>
                <a:effectLst/>
                <a:latin typeface="Times"/>
              </a:rPr>
              <a:t>viii. Leg pain</a:t>
            </a:r>
          </a:p>
          <a:p>
            <a:pPr algn="l"/>
            <a:r>
              <a:rPr lang="en-US" b="0" i="0" dirty="0">
                <a:solidFill>
                  <a:srgbClr val="000000"/>
                </a:solidFill>
                <a:effectLst/>
                <a:latin typeface="Times"/>
              </a:rPr>
              <a:t>ix. Weakness</a:t>
            </a:r>
          </a:p>
          <a:p>
            <a:pPr algn="l"/>
            <a:r>
              <a:rPr lang="en-US" b="0" i="0" dirty="0">
                <a:solidFill>
                  <a:srgbClr val="000000"/>
                </a:solidFill>
                <a:effectLst/>
                <a:latin typeface="Times"/>
              </a:rPr>
              <a:t>x. Hip pain</a:t>
            </a:r>
          </a:p>
          <a:p>
            <a:endParaRPr lang="en-US" dirty="0"/>
          </a:p>
        </p:txBody>
      </p:sp>
      <p:sp>
        <p:nvSpPr>
          <p:cNvPr id="4" name="Slide Number Placeholder 3">
            <a:extLst>
              <a:ext uri="{FF2B5EF4-FFF2-40B4-BE49-F238E27FC236}">
                <a16:creationId xmlns:a16="http://schemas.microsoft.com/office/drawing/2014/main" id="{D6D851E1-9B67-D06B-8863-B1533FECFAE2}"/>
              </a:ext>
            </a:extLst>
          </p:cNvPr>
          <p:cNvSpPr>
            <a:spLocks noGrp="1"/>
          </p:cNvSpPr>
          <p:nvPr>
            <p:ph type="sldNum" sz="quarter" idx="5"/>
          </p:nvPr>
        </p:nvSpPr>
        <p:spPr/>
        <p:txBody>
          <a:bodyPr/>
          <a:lstStyle/>
          <a:p>
            <a:fld id="{D95807FB-1213-4A92-9A80-793965F70740}" type="slidenum">
              <a:rPr lang="en-US" smtClean="0"/>
              <a:pPr/>
              <a:t>7</a:t>
            </a:fld>
            <a:endParaRPr lang="en-US" dirty="0"/>
          </a:p>
        </p:txBody>
      </p:sp>
    </p:spTree>
    <p:extLst>
      <p:ext uri="{BB962C8B-B14F-4D97-AF65-F5344CB8AC3E}">
        <p14:creationId xmlns:p14="http://schemas.microsoft.com/office/powerpoint/2010/main" val="29175432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4724CA-1735-11FC-2D24-91C0F43C8A4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FB83DC1-C7EF-1848-0E92-9CCC54D2C98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A61E890-F9B9-AF97-BC3E-8BD4720CF03B}"/>
              </a:ext>
            </a:extLst>
          </p:cNvPr>
          <p:cNvSpPr>
            <a:spLocks noGrp="1"/>
          </p:cNvSpPr>
          <p:nvPr>
            <p:ph type="body" idx="1"/>
          </p:nvPr>
        </p:nvSpPr>
        <p:spPr/>
        <p:txBody>
          <a:bodyPr/>
          <a:lstStyle/>
          <a:p>
            <a:r>
              <a:rPr lang="en-US" dirty="0"/>
              <a:t>In order to test our first aim, we conducted analyses amongst our entire study cohort, including people with and without OUD.</a:t>
            </a:r>
          </a:p>
          <a:p>
            <a:endParaRPr lang="en-US" dirty="0"/>
          </a:p>
          <a:p>
            <a:r>
              <a:rPr lang="en-US" dirty="0"/>
              <a:t>Our primary outcome was the average pain score throughout one’s hospitalization.</a:t>
            </a:r>
          </a:p>
          <a:p>
            <a:endParaRPr lang="en-US" dirty="0"/>
          </a:p>
          <a:p>
            <a:r>
              <a:rPr lang="en-US" dirty="0"/>
              <a:t>We conducted bivariate analyses using t-tests to compare the average pain score between people with OUD vs. controls without OUD, stratified by discharge disposition. </a:t>
            </a:r>
          </a:p>
          <a:p>
            <a:endParaRPr lang="en-US" dirty="0"/>
          </a:p>
          <a:p>
            <a:endParaRPr lang="en-US" dirty="0"/>
          </a:p>
        </p:txBody>
      </p:sp>
      <p:sp>
        <p:nvSpPr>
          <p:cNvPr id="4" name="Slide Number Placeholder 3">
            <a:extLst>
              <a:ext uri="{FF2B5EF4-FFF2-40B4-BE49-F238E27FC236}">
                <a16:creationId xmlns:a16="http://schemas.microsoft.com/office/drawing/2014/main" id="{0BC87847-416D-9236-3BD8-ABD8A0983233}"/>
              </a:ext>
            </a:extLst>
          </p:cNvPr>
          <p:cNvSpPr>
            <a:spLocks noGrp="1"/>
          </p:cNvSpPr>
          <p:nvPr>
            <p:ph type="sldNum" sz="quarter" idx="5"/>
          </p:nvPr>
        </p:nvSpPr>
        <p:spPr/>
        <p:txBody>
          <a:bodyPr/>
          <a:lstStyle/>
          <a:p>
            <a:fld id="{D95807FB-1213-4A92-9A80-793965F70740}" type="slidenum">
              <a:rPr lang="en-US" smtClean="0"/>
              <a:pPr/>
              <a:t>8</a:t>
            </a:fld>
            <a:endParaRPr lang="en-US" dirty="0"/>
          </a:p>
        </p:txBody>
      </p:sp>
    </p:spTree>
    <p:extLst>
      <p:ext uri="{BB962C8B-B14F-4D97-AF65-F5344CB8AC3E}">
        <p14:creationId xmlns:p14="http://schemas.microsoft.com/office/powerpoint/2010/main" val="608247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951103-79F7-58C3-1274-9EB568A9E3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DF7F220-CDD9-133B-CC62-BDEBC671A8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406A8C9-8E3A-13A3-2BB7-01A56B48E60D}"/>
              </a:ext>
            </a:extLst>
          </p:cNvPr>
          <p:cNvSpPr>
            <a:spLocks noGrp="1"/>
          </p:cNvSpPr>
          <p:nvPr>
            <p:ph type="body" idx="1"/>
          </p:nvPr>
        </p:nvSpPr>
        <p:spPr/>
        <p:txBody>
          <a:bodyPr/>
          <a:lstStyle/>
          <a:p>
            <a:pPr marL="0" marR="0" lvl="0" indent="0" algn="l" defTabSz="914275" rtl="0" eaLnBrk="1" fontAlgn="auto" latinLnBrk="0" hangingPunct="1">
              <a:lnSpc>
                <a:spcPct val="100000"/>
              </a:lnSpc>
              <a:spcBef>
                <a:spcPts val="0"/>
              </a:spcBef>
              <a:spcAft>
                <a:spcPts val="0"/>
              </a:spcAft>
              <a:buClrTx/>
              <a:buSzTx/>
              <a:buFontTx/>
              <a:buNone/>
              <a:tabLst/>
              <a:defRPr/>
            </a:pPr>
            <a:r>
              <a:rPr lang="en-US" dirty="0"/>
              <a:t>For our second aim, we conducted analyses amongst people with OUD only</a:t>
            </a:r>
          </a:p>
          <a:p>
            <a:pPr marL="0" marR="0" lvl="0" indent="0" algn="l" defTabSz="914275"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275" rtl="0" eaLnBrk="1" fontAlgn="auto" latinLnBrk="0" hangingPunct="1">
              <a:lnSpc>
                <a:spcPct val="100000"/>
              </a:lnSpc>
              <a:spcBef>
                <a:spcPts val="0"/>
              </a:spcBef>
              <a:spcAft>
                <a:spcPts val="0"/>
              </a:spcAft>
              <a:buClrTx/>
              <a:buSzTx/>
              <a:buFontTx/>
              <a:buNone/>
              <a:tabLst/>
              <a:defRPr/>
            </a:pPr>
            <a:r>
              <a:rPr lang="en-US" dirty="0"/>
              <a:t>This time, our primary outcome was self-directed hospital discharge, and our independent variable of interest was the average pain score throughout one’s hospitalization.</a:t>
            </a:r>
          </a:p>
          <a:p>
            <a:pPr marL="0" marR="0" lvl="0" indent="0" algn="l" defTabSz="914275"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275" rtl="0" eaLnBrk="1" fontAlgn="auto" latinLnBrk="0" hangingPunct="1">
              <a:lnSpc>
                <a:spcPct val="100000"/>
              </a:lnSpc>
              <a:spcBef>
                <a:spcPts val="0"/>
              </a:spcBef>
              <a:spcAft>
                <a:spcPts val="0"/>
              </a:spcAft>
              <a:buClrTx/>
              <a:buSzTx/>
              <a:buFontTx/>
              <a:buNone/>
              <a:tabLst/>
              <a:defRPr/>
            </a:pPr>
            <a:r>
              <a:rPr lang="en-US" dirty="0"/>
              <a:t>We conducted multivariable logistic regression to compare odds of self-directed hospital discharge, compared to discharge home or to another facility, associated with </a:t>
            </a:r>
            <a:r>
              <a:rPr lang="en-US" b="0" dirty="0"/>
              <a:t>a </a:t>
            </a:r>
            <a:r>
              <a:rPr lang="en-US" dirty="0"/>
              <a:t>1-unit increase in average pain score after adjusting for all covariates listed here.</a:t>
            </a:r>
          </a:p>
          <a:p>
            <a:pPr marL="0" marR="0" lvl="0" indent="0" algn="l" defTabSz="914275"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275" rtl="0" eaLnBrk="1" fontAlgn="auto" latinLnBrk="0" hangingPunct="1">
              <a:lnSpc>
                <a:spcPct val="100000"/>
              </a:lnSpc>
              <a:spcBef>
                <a:spcPts val="0"/>
              </a:spcBef>
              <a:spcAft>
                <a:spcPts val="0"/>
              </a:spcAft>
              <a:buClrTx/>
              <a:buSzTx/>
              <a:buFontTx/>
              <a:buNone/>
              <a:tabLst/>
              <a:defRPr/>
            </a:pPr>
            <a:r>
              <a:rPr lang="en-US" dirty="0"/>
              <a:t>As a sensitivity analysis, we also looked at odds of self-directed hospital discharge compared to discharge home only.</a:t>
            </a:r>
          </a:p>
          <a:p>
            <a:pPr marL="0" marR="0" lvl="0" indent="0" algn="l" defTabSz="914275"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275" rtl="0" eaLnBrk="1" fontAlgn="auto" latinLnBrk="0" hangingPunct="1">
              <a:lnSpc>
                <a:spcPct val="100000"/>
              </a:lnSpc>
              <a:spcBef>
                <a:spcPts val="0"/>
              </a:spcBef>
              <a:spcAft>
                <a:spcPts val="0"/>
              </a:spcAft>
              <a:buClrTx/>
              <a:buSzTx/>
              <a:buFontTx/>
              <a:buNone/>
              <a:tabLst/>
              <a:defRPr/>
            </a:pP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0C448A9-74AD-04F1-EC24-BD5A85FD45B0}"/>
              </a:ext>
            </a:extLst>
          </p:cNvPr>
          <p:cNvSpPr>
            <a:spLocks noGrp="1"/>
          </p:cNvSpPr>
          <p:nvPr>
            <p:ph type="sldNum" sz="quarter" idx="5"/>
          </p:nvPr>
        </p:nvSpPr>
        <p:spPr/>
        <p:txBody>
          <a:bodyPr/>
          <a:lstStyle/>
          <a:p>
            <a:fld id="{D95807FB-1213-4A92-9A80-793965F70740}" type="slidenum">
              <a:rPr lang="en-US" smtClean="0"/>
              <a:pPr/>
              <a:t>9</a:t>
            </a:fld>
            <a:endParaRPr lang="en-US" dirty="0"/>
          </a:p>
        </p:txBody>
      </p:sp>
    </p:spTree>
    <p:extLst>
      <p:ext uri="{BB962C8B-B14F-4D97-AF65-F5344CB8AC3E}">
        <p14:creationId xmlns:p14="http://schemas.microsoft.com/office/powerpoint/2010/main" val="23482558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E437F28-2B54-6546-9532-D080DF8ECF5D}"/>
              </a:ext>
            </a:extLst>
          </p:cNvPr>
          <p:cNvSpPr/>
          <p:nvPr userDrawn="1"/>
        </p:nvSpPr>
        <p:spPr>
          <a:xfrm>
            <a:off x="0" y="0"/>
            <a:ext cx="1218882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4"/>
          </a:p>
        </p:txBody>
      </p:sp>
      <p:sp>
        <p:nvSpPr>
          <p:cNvPr id="7" name="Text Placeholder 5">
            <a:extLst>
              <a:ext uri="{FF2B5EF4-FFF2-40B4-BE49-F238E27FC236}">
                <a16:creationId xmlns:a16="http://schemas.microsoft.com/office/drawing/2014/main" id="{8028E517-1ABB-CD4F-9D9E-9DF933B114DE}"/>
              </a:ext>
            </a:extLst>
          </p:cNvPr>
          <p:cNvSpPr>
            <a:spLocks noGrp="1"/>
          </p:cNvSpPr>
          <p:nvPr>
            <p:ph type="body" sz="quarter" idx="10" hasCustomPrompt="1"/>
          </p:nvPr>
        </p:nvSpPr>
        <p:spPr>
          <a:xfrm>
            <a:off x="1112363" y="3970144"/>
            <a:ext cx="9920825" cy="757129"/>
          </a:xfrm>
          <a:prstGeom prst="rect">
            <a:avLst/>
          </a:prstGeom>
        </p:spPr>
        <p:txBody>
          <a:bodyPr/>
          <a:lstStyle>
            <a:lvl1pPr marL="0" indent="0" algn="l">
              <a:lnSpc>
                <a:spcPct val="80000"/>
              </a:lnSpc>
              <a:buNone/>
              <a:defRPr sz="2199" cap="all" baseline="0">
                <a:solidFill>
                  <a:schemeClr val="bg1"/>
                </a:solidFill>
                <a:latin typeface="Arial" panose="020B0604020202020204" pitchFamily="34" charset="0"/>
                <a:cs typeface="Arial" panose="020B0604020202020204" pitchFamily="34" charset="0"/>
              </a:defRPr>
            </a:lvl1pPr>
            <a:lvl2pPr marL="457207" indent="0" algn="r">
              <a:buNone/>
              <a:defRPr/>
            </a:lvl2pPr>
            <a:lvl3pPr marL="914415" indent="0" algn="r">
              <a:buNone/>
              <a:defRPr/>
            </a:lvl3pPr>
            <a:lvl4pPr marL="1371622" indent="0" algn="r">
              <a:buNone/>
              <a:defRPr/>
            </a:lvl4pPr>
            <a:lvl5pPr marL="1828831" indent="0" algn="r">
              <a:buNone/>
              <a:defRPr/>
            </a:lvl5pPr>
          </a:lstStyle>
          <a:p>
            <a:pPr lvl="0"/>
            <a:r>
              <a:rPr lang="en-US" dirty="0"/>
              <a:t>Click to edit Title Slide Subhead</a:t>
            </a:r>
          </a:p>
        </p:txBody>
      </p:sp>
      <p:sp>
        <p:nvSpPr>
          <p:cNvPr id="6" name="Title 1">
            <a:extLst>
              <a:ext uri="{FF2B5EF4-FFF2-40B4-BE49-F238E27FC236}">
                <a16:creationId xmlns:a16="http://schemas.microsoft.com/office/drawing/2014/main" id="{140261F3-4518-4440-B033-2F85A1918387}"/>
              </a:ext>
            </a:extLst>
          </p:cNvPr>
          <p:cNvSpPr>
            <a:spLocks noGrp="1"/>
          </p:cNvSpPr>
          <p:nvPr>
            <p:ph type="title" hasCustomPrompt="1"/>
          </p:nvPr>
        </p:nvSpPr>
        <p:spPr>
          <a:xfrm>
            <a:off x="1112361" y="3079820"/>
            <a:ext cx="9920824" cy="757130"/>
          </a:xfrm>
        </p:spPr>
        <p:txBody>
          <a:bodyPr anchor="b" anchorCtr="0"/>
          <a:lstStyle>
            <a:lvl1pPr>
              <a:lnSpc>
                <a:spcPct val="80000"/>
              </a:lnSpc>
              <a:defRPr sz="5400">
                <a:solidFill>
                  <a:schemeClr val="bg1"/>
                </a:solidFill>
                <a:latin typeface="Times New Roman" panose="02020603050405020304" pitchFamily="18" charset="0"/>
                <a:cs typeface="Times New Roman" panose="02020603050405020304" pitchFamily="18" charset="0"/>
              </a:defRPr>
            </a:lvl1pPr>
          </a:lstStyle>
          <a:p>
            <a:r>
              <a:rPr lang="en-US" dirty="0"/>
              <a:t>Click to Edit Title Slide Headline</a:t>
            </a:r>
          </a:p>
        </p:txBody>
      </p:sp>
      <p:pic>
        <p:nvPicPr>
          <p:cNvPr id="8" name="Picture 7">
            <a:extLst>
              <a:ext uri="{FF2B5EF4-FFF2-40B4-BE49-F238E27FC236}">
                <a16:creationId xmlns:a16="http://schemas.microsoft.com/office/drawing/2014/main" id="{EA788106-B719-2C4C-8C6D-73CFADB848D9}"/>
              </a:ext>
            </a:extLst>
          </p:cNvPr>
          <p:cNvPicPr>
            <a:picLocks noChangeAspect="1"/>
          </p:cNvPicPr>
          <p:nvPr userDrawn="1"/>
        </p:nvPicPr>
        <p:blipFill>
          <a:blip r:embed="rId2"/>
          <a:srcRect/>
          <a:stretch/>
        </p:blipFill>
        <p:spPr>
          <a:xfrm>
            <a:off x="9133817" y="6211698"/>
            <a:ext cx="2660854" cy="240216"/>
          </a:xfrm>
          <a:prstGeom prst="rect">
            <a:avLst/>
          </a:prstGeom>
        </p:spPr>
      </p:pic>
    </p:spTree>
    <p:extLst>
      <p:ext uri="{BB962C8B-B14F-4D97-AF65-F5344CB8AC3E}">
        <p14:creationId xmlns:p14="http://schemas.microsoft.com/office/powerpoint/2010/main" val="3773019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Layout 3 - Image Only">
    <p:spTree>
      <p:nvGrpSpPr>
        <p:cNvPr id="1" name=""/>
        <p:cNvGrpSpPr/>
        <p:nvPr/>
      </p:nvGrpSpPr>
      <p:grpSpPr>
        <a:xfrm>
          <a:off x="0" y="0"/>
          <a:ext cx="0" cy="0"/>
          <a:chOff x="0" y="0"/>
          <a:chExt cx="0" cy="0"/>
        </a:xfrm>
      </p:grpSpPr>
      <p:sp>
        <p:nvSpPr>
          <p:cNvPr id="4" name="Picture Placeholder 4">
            <a:extLst>
              <a:ext uri="{FF2B5EF4-FFF2-40B4-BE49-F238E27FC236}">
                <a16:creationId xmlns:a16="http://schemas.microsoft.com/office/drawing/2014/main" id="{A6FCEF86-1F47-E941-B72C-8FBDE06D7637}"/>
              </a:ext>
            </a:extLst>
          </p:cNvPr>
          <p:cNvSpPr>
            <a:spLocks noGrp="1"/>
          </p:cNvSpPr>
          <p:nvPr>
            <p:ph type="pic" sz="quarter" idx="11"/>
          </p:nvPr>
        </p:nvSpPr>
        <p:spPr>
          <a:xfrm>
            <a:off x="2674916" y="1407479"/>
            <a:ext cx="6838996" cy="4401424"/>
          </a:xfrm>
          <a:prstGeom prst="rect">
            <a:avLst/>
          </a:prstGeom>
        </p:spPr>
        <p:txBody>
          <a:bodyPr/>
          <a:lstStyle>
            <a:lvl1pPr marL="0" indent="0" algn="ctr">
              <a:buFont typeface="Arial" panose="020B0604020202020204" pitchFamily="34" charset="0"/>
              <a:buNone/>
              <a:defRPr sz="2399">
                <a:latin typeface="Arial" panose="020B0604020202020204" pitchFamily="34" charset="0"/>
                <a:cs typeface="Arial" panose="020B0604020202020204" pitchFamily="34" charset="0"/>
              </a:defRPr>
            </a:lvl1pPr>
          </a:lstStyle>
          <a:p>
            <a:endParaRPr lang="en-US" dirty="0"/>
          </a:p>
        </p:txBody>
      </p:sp>
      <p:pic>
        <p:nvPicPr>
          <p:cNvPr id="5" name="Picture 4">
            <a:extLst>
              <a:ext uri="{FF2B5EF4-FFF2-40B4-BE49-F238E27FC236}">
                <a16:creationId xmlns:a16="http://schemas.microsoft.com/office/drawing/2014/main" id="{DF690D4E-682D-1342-A12E-20E195A778CB}"/>
              </a:ext>
            </a:extLst>
          </p:cNvPr>
          <p:cNvPicPr>
            <a:picLocks noChangeAspect="1"/>
          </p:cNvPicPr>
          <p:nvPr userDrawn="1"/>
        </p:nvPicPr>
        <p:blipFill>
          <a:blip r:embed="rId2"/>
          <a:srcRect/>
          <a:stretch/>
        </p:blipFill>
        <p:spPr>
          <a:xfrm>
            <a:off x="9133820" y="6211698"/>
            <a:ext cx="2660855" cy="240216"/>
          </a:xfrm>
          <a:prstGeom prst="rect">
            <a:avLst/>
          </a:prstGeom>
        </p:spPr>
      </p:pic>
    </p:spTree>
    <p:extLst>
      <p:ext uri="{BB962C8B-B14F-4D97-AF65-F5344CB8AC3E}">
        <p14:creationId xmlns:p14="http://schemas.microsoft.com/office/powerpoint/2010/main" val="1103398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 Layout 4">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731962" y="1406107"/>
            <a:ext cx="5165730" cy="3511940"/>
          </a:xfrm>
          <a:prstGeom prst="rect">
            <a:avLst/>
          </a:prstGeom>
        </p:spPr>
        <p:txBody>
          <a:bodyPr/>
          <a:lstStyle>
            <a:lvl1pPr marL="0" indent="0" algn="ctr">
              <a:buNone/>
              <a:defRPr sz="2000">
                <a:solidFill>
                  <a:schemeClr val="bg1"/>
                </a:solidFill>
                <a:latin typeface="Arial" panose="020B0604020202020204" pitchFamily="34" charset="0"/>
                <a:cs typeface="Arial" panose="020B0604020202020204" pitchFamily="34" charset="0"/>
              </a:defRPr>
            </a:lvl1pPr>
          </a:lstStyle>
          <a:p>
            <a:endParaRPr lang="en-US" dirty="0"/>
          </a:p>
        </p:txBody>
      </p:sp>
      <p:sp>
        <p:nvSpPr>
          <p:cNvPr id="8" name="Picture Placeholder 7"/>
          <p:cNvSpPr>
            <a:spLocks noGrp="1"/>
          </p:cNvSpPr>
          <p:nvPr>
            <p:ph type="pic" sz="quarter" idx="11"/>
          </p:nvPr>
        </p:nvSpPr>
        <p:spPr>
          <a:xfrm>
            <a:off x="6291138" y="1406105"/>
            <a:ext cx="5165853" cy="3511970"/>
          </a:xfrm>
          <a:prstGeom prst="rect">
            <a:avLst/>
          </a:prstGeom>
        </p:spPr>
        <p:txBody>
          <a:bodyPr/>
          <a:lstStyle>
            <a:lvl1pPr marL="0" indent="0" algn="ctr">
              <a:buNone/>
              <a:defRPr sz="2000">
                <a:solidFill>
                  <a:schemeClr val="bg1"/>
                </a:solidFill>
                <a:latin typeface="Arial" panose="020B0604020202020204" pitchFamily="34" charset="0"/>
                <a:cs typeface="Arial" panose="020B0604020202020204" pitchFamily="34" charset="0"/>
              </a:defRPr>
            </a:lvl1pPr>
          </a:lstStyle>
          <a:p>
            <a:endParaRPr lang="en-US" dirty="0"/>
          </a:p>
        </p:txBody>
      </p:sp>
      <p:sp>
        <p:nvSpPr>
          <p:cNvPr id="2" name="Title 1"/>
          <p:cNvSpPr>
            <a:spLocks noGrp="1"/>
          </p:cNvSpPr>
          <p:nvPr>
            <p:ph type="title" hasCustomPrompt="1"/>
          </p:nvPr>
        </p:nvSpPr>
        <p:spPr>
          <a:xfrm>
            <a:off x="609441" y="602934"/>
            <a:ext cx="10969943" cy="486415"/>
          </a:xfrm>
        </p:spPr>
        <p:txBody>
          <a:bodyPr/>
          <a:lstStyle>
            <a:lvl1pPr>
              <a:lnSpc>
                <a:spcPct val="80000"/>
              </a:lnSpc>
              <a:defRPr sz="3201" b="0" i="0">
                <a:solidFill>
                  <a:schemeClr val="tx2"/>
                </a:solidFill>
              </a:defRPr>
            </a:lvl1pPr>
          </a:lstStyle>
          <a:p>
            <a:r>
              <a:rPr lang="en-US" dirty="0"/>
              <a:t>Click to Edit Headline</a:t>
            </a:r>
          </a:p>
        </p:txBody>
      </p:sp>
      <p:sp>
        <p:nvSpPr>
          <p:cNvPr id="6" name="Text Placeholder 10">
            <a:extLst>
              <a:ext uri="{FF2B5EF4-FFF2-40B4-BE49-F238E27FC236}">
                <a16:creationId xmlns:a16="http://schemas.microsoft.com/office/drawing/2014/main" id="{9354737B-6B41-9245-B53D-36DC1578BDDC}"/>
              </a:ext>
            </a:extLst>
          </p:cNvPr>
          <p:cNvSpPr>
            <a:spLocks noGrp="1"/>
          </p:cNvSpPr>
          <p:nvPr>
            <p:ph type="body" sz="quarter" idx="12"/>
          </p:nvPr>
        </p:nvSpPr>
        <p:spPr>
          <a:xfrm>
            <a:off x="731962" y="5026091"/>
            <a:ext cx="5165730" cy="959074"/>
          </a:xfrm>
          <a:prstGeom prst="rect">
            <a:avLst/>
          </a:prstGeom>
        </p:spPr>
        <p:txBody>
          <a:bodyPr lIns="0"/>
          <a:lstStyle>
            <a:lvl1pPr marL="0" indent="0">
              <a:lnSpc>
                <a:spcPct val="100000"/>
              </a:lnSpc>
              <a:buNone/>
              <a:defRPr sz="16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endParaRPr lang="en-US" dirty="0"/>
          </a:p>
        </p:txBody>
      </p:sp>
      <p:sp>
        <p:nvSpPr>
          <p:cNvPr id="9" name="Text Placeholder 10">
            <a:extLst>
              <a:ext uri="{FF2B5EF4-FFF2-40B4-BE49-F238E27FC236}">
                <a16:creationId xmlns:a16="http://schemas.microsoft.com/office/drawing/2014/main" id="{9463FB99-E188-FE4F-89DF-47A3F8FFB557}"/>
              </a:ext>
            </a:extLst>
          </p:cNvPr>
          <p:cNvSpPr>
            <a:spLocks noGrp="1"/>
          </p:cNvSpPr>
          <p:nvPr>
            <p:ph type="body" sz="quarter" idx="13"/>
          </p:nvPr>
        </p:nvSpPr>
        <p:spPr>
          <a:xfrm>
            <a:off x="6291015" y="5026091"/>
            <a:ext cx="5165853" cy="959074"/>
          </a:xfrm>
          <a:prstGeom prst="rect">
            <a:avLst/>
          </a:prstGeom>
        </p:spPr>
        <p:txBody>
          <a:bodyPr lIns="0"/>
          <a:lstStyle>
            <a:lvl1pPr marL="0" indent="0">
              <a:lnSpc>
                <a:spcPct val="100000"/>
              </a:lnSpc>
              <a:buNone/>
              <a:defRPr sz="16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endParaRPr lang="en-US" dirty="0"/>
          </a:p>
        </p:txBody>
      </p:sp>
      <p:pic>
        <p:nvPicPr>
          <p:cNvPr id="10" name="Picture 9">
            <a:extLst>
              <a:ext uri="{FF2B5EF4-FFF2-40B4-BE49-F238E27FC236}">
                <a16:creationId xmlns:a16="http://schemas.microsoft.com/office/drawing/2014/main" id="{C84846D3-8DF6-EA4F-83AC-59EFB1829F30}"/>
              </a:ext>
            </a:extLst>
          </p:cNvPr>
          <p:cNvPicPr>
            <a:picLocks noChangeAspect="1"/>
          </p:cNvPicPr>
          <p:nvPr userDrawn="1"/>
        </p:nvPicPr>
        <p:blipFill>
          <a:blip r:embed="rId2"/>
          <a:srcRect/>
          <a:stretch/>
        </p:blipFill>
        <p:spPr>
          <a:xfrm>
            <a:off x="9133820" y="6211698"/>
            <a:ext cx="2660855" cy="240216"/>
          </a:xfrm>
          <a:prstGeom prst="rect">
            <a:avLst/>
          </a:prstGeom>
        </p:spPr>
      </p:pic>
    </p:spTree>
    <p:extLst>
      <p:ext uri="{BB962C8B-B14F-4D97-AF65-F5344CB8AC3E}">
        <p14:creationId xmlns:p14="http://schemas.microsoft.com/office/powerpoint/2010/main" val="3533915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 Layout 5">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733243" y="1764923"/>
            <a:ext cx="3313676" cy="2864584"/>
          </a:xfrm>
          <a:prstGeom prst="rect">
            <a:avLst/>
          </a:prstGeom>
        </p:spPr>
        <p:txBody>
          <a:bodyPr/>
          <a:lstStyle>
            <a:lvl1pPr marL="0" marR="0" indent="0" algn="ctr" defTabSz="457207" rtl="0" eaLnBrk="1" fontAlgn="auto" latinLnBrk="0" hangingPunct="1">
              <a:lnSpc>
                <a:spcPct val="100000"/>
              </a:lnSpc>
              <a:spcBef>
                <a:spcPct val="20000"/>
              </a:spcBef>
              <a:spcAft>
                <a:spcPts val="0"/>
              </a:spcAft>
              <a:buClrTx/>
              <a:buSzTx/>
              <a:buFont typeface="Arial"/>
              <a:buNone/>
              <a:tabLst/>
              <a:defRPr sz="1800">
                <a:solidFill>
                  <a:schemeClr val="bg1"/>
                </a:solidFill>
                <a:latin typeface="Arial" panose="020B0604020202020204" pitchFamily="34" charset="0"/>
                <a:cs typeface="Arial" panose="020B0604020202020204" pitchFamily="34" charset="0"/>
              </a:defRPr>
            </a:lvl1pPr>
          </a:lstStyle>
          <a:p>
            <a:pPr marL="0" marR="0" lvl="0" indent="0" algn="ctr" defTabSz="457207" rtl="0" eaLnBrk="1" fontAlgn="auto" latinLnBrk="0" hangingPunct="1">
              <a:lnSpc>
                <a:spcPct val="100000"/>
              </a:lnSpc>
              <a:spcBef>
                <a:spcPct val="20000"/>
              </a:spcBef>
              <a:spcAft>
                <a:spcPts val="0"/>
              </a:spcAft>
              <a:buClrTx/>
              <a:buSzTx/>
              <a:buFont typeface="Arial"/>
              <a:buNone/>
              <a:tabLst/>
              <a:defRPr/>
            </a:pPr>
            <a:endParaRPr lang="en-US" dirty="0"/>
          </a:p>
          <a:p>
            <a:endParaRPr lang="en-US" dirty="0"/>
          </a:p>
        </p:txBody>
      </p:sp>
      <p:sp>
        <p:nvSpPr>
          <p:cNvPr id="8" name="Picture Placeholder 7"/>
          <p:cNvSpPr>
            <a:spLocks noGrp="1"/>
          </p:cNvSpPr>
          <p:nvPr>
            <p:ph type="pic" sz="quarter" idx="11"/>
          </p:nvPr>
        </p:nvSpPr>
        <p:spPr>
          <a:xfrm>
            <a:off x="4433412" y="1764923"/>
            <a:ext cx="3313676" cy="2864608"/>
          </a:xfrm>
          <a:prstGeom prst="rect">
            <a:avLst/>
          </a:prstGeom>
        </p:spPr>
        <p:txBody>
          <a:bodyPr/>
          <a:lstStyle>
            <a:lvl1pPr marL="0" marR="0" indent="0" algn="ctr" defTabSz="457207" rtl="0" eaLnBrk="1" fontAlgn="auto" latinLnBrk="0" hangingPunct="1">
              <a:lnSpc>
                <a:spcPct val="100000"/>
              </a:lnSpc>
              <a:spcBef>
                <a:spcPct val="20000"/>
              </a:spcBef>
              <a:spcAft>
                <a:spcPts val="0"/>
              </a:spcAft>
              <a:buClrTx/>
              <a:buSzTx/>
              <a:buFont typeface="Arial"/>
              <a:buNone/>
              <a:tabLst/>
              <a:defRPr sz="1800">
                <a:solidFill>
                  <a:schemeClr val="bg1"/>
                </a:solidFill>
                <a:latin typeface="Arial" panose="020B0604020202020204" pitchFamily="34" charset="0"/>
                <a:cs typeface="Arial" panose="020B0604020202020204" pitchFamily="34" charset="0"/>
              </a:defRPr>
            </a:lvl1pPr>
          </a:lstStyle>
          <a:p>
            <a:pPr marL="0" marR="0" lvl="0" indent="0" algn="ctr" defTabSz="457207" rtl="0" eaLnBrk="1" fontAlgn="auto" latinLnBrk="0" hangingPunct="1">
              <a:lnSpc>
                <a:spcPct val="100000"/>
              </a:lnSpc>
              <a:spcBef>
                <a:spcPct val="20000"/>
              </a:spcBef>
              <a:spcAft>
                <a:spcPts val="0"/>
              </a:spcAft>
              <a:buClrTx/>
              <a:buSzTx/>
              <a:buFont typeface="Arial"/>
              <a:buNone/>
              <a:tabLst/>
              <a:defRPr/>
            </a:pPr>
            <a:endParaRPr lang="en-US" dirty="0"/>
          </a:p>
          <a:p>
            <a:endParaRPr lang="en-US" dirty="0"/>
          </a:p>
        </p:txBody>
      </p:sp>
      <p:sp>
        <p:nvSpPr>
          <p:cNvPr id="2" name="Title 1"/>
          <p:cNvSpPr>
            <a:spLocks noGrp="1"/>
          </p:cNvSpPr>
          <p:nvPr>
            <p:ph type="title" hasCustomPrompt="1"/>
          </p:nvPr>
        </p:nvSpPr>
        <p:spPr>
          <a:xfrm>
            <a:off x="609441" y="602934"/>
            <a:ext cx="10969943" cy="486415"/>
          </a:xfrm>
        </p:spPr>
        <p:txBody>
          <a:bodyPr/>
          <a:lstStyle>
            <a:lvl1pPr>
              <a:lnSpc>
                <a:spcPct val="80000"/>
              </a:lnSpc>
              <a:defRPr sz="3201" b="0">
                <a:solidFill>
                  <a:schemeClr val="tx2"/>
                </a:solidFill>
              </a:defRPr>
            </a:lvl1pPr>
          </a:lstStyle>
          <a:p>
            <a:r>
              <a:rPr lang="en-US" dirty="0"/>
              <a:t>Click to Edit Headline</a:t>
            </a:r>
          </a:p>
        </p:txBody>
      </p:sp>
      <p:sp>
        <p:nvSpPr>
          <p:cNvPr id="6" name="Picture Placeholder 5"/>
          <p:cNvSpPr>
            <a:spLocks noGrp="1"/>
          </p:cNvSpPr>
          <p:nvPr>
            <p:ph type="pic" sz="quarter" idx="12"/>
          </p:nvPr>
        </p:nvSpPr>
        <p:spPr>
          <a:xfrm>
            <a:off x="8133580" y="1764923"/>
            <a:ext cx="3313676" cy="2864608"/>
          </a:xfrm>
          <a:prstGeom prst="rect">
            <a:avLst/>
          </a:prstGeom>
        </p:spPr>
        <p:txBody>
          <a:bodyPr/>
          <a:lstStyle>
            <a:lvl1pPr marL="0" marR="0" indent="0" algn="ctr" defTabSz="457207" rtl="0" eaLnBrk="1" fontAlgn="auto" latinLnBrk="0" hangingPunct="1">
              <a:lnSpc>
                <a:spcPct val="100000"/>
              </a:lnSpc>
              <a:spcBef>
                <a:spcPct val="20000"/>
              </a:spcBef>
              <a:spcAft>
                <a:spcPts val="0"/>
              </a:spcAft>
              <a:buClrTx/>
              <a:buSzTx/>
              <a:buFont typeface="Arial"/>
              <a:buNone/>
              <a:tabLst/>
              <a:defRPr sz="1800">
                <a:solidFill>
                  <a:schemeClr val="bg1"/>
                </a:solidFill>
                <a:latin typeface="Arial" panose="020B0604020202020204" pitchFamily="34" charset="0"/>
                <a:cs typeface="Arial" panose="020B0604020202020204" pitchFamily="34" charset="0"/>
              </a:defRPr>
            </a:lvl1pPr>
          </a:lstStyle>
          <a:p>
            <a:pPr marL="0" marR="0" lvl="0" indent="0" algn="ctr" defTabSz="457207" rtl="0" eaLnBrk="1" fontAlgn="auto" latinLnBrk="0" hangingPunct="1">
              <a:lnSpc>
                <a:spcPct val="100000"/>
              </a:lnSpc>
              <a:spcBef>
                <a:spcPct val="20000"/>
              </a:spcBef>
              <a:spcAft>
                <a:spcPts val="0"/>
              </a:spcAft>
              <a:buClrTx/>
              <a:buSzTx/>
              <a:buFont typeface="Arial"/>
              <a:buNone/>
              <a:tabLst/>
              <a:defRPr/>
            </a:pPr>
            <a:endParaRPr lang="en-US" dirty="0"/>
          </a:p>
          <a:p>
            <a:endParaRPr lang="en-US" dirty="0"/>
          </a:p>
        </p:txBody>
      </p:sp>
      <p:sp>
        <p:nvSpPr>
          <p:cNvPr id="9" name="Text Placeholder 10">
            <a:extLst>
              <a:ext uri="{FF2B5EF4-FFF2-40B4-BE49-F238E27FC236}">
                <a16:creationId xmlns:a16="http://schemas.microsoft.com/office/drawing/2014/main" id="{FA0BAC2F-0C67-0B47-B2A5-8720338361B4}"/>
              </a:ext>
            </a:extLst>
          </p:cNvPr>
          <p:cNvSpPr>
            <a:spLocks noGrp="1"/>
          </p:cNvSpPr>
          <p:nvPr>
            <p:ph type="body" sz="quarter" idx="13"/>
          </p:nvPr>
        </p:nvSpPr>
        <p:spPr>
          <a:xfrm>
            <a:off x="733243" y="4744279"/>
            <a:ext cx="3313676" cy="1217134"/>
          </a:xfrm>
          <a:prstGeom prst="rect">
            <a:avLst/>
          </a:prstGeom>
        </p:spPr>
        <p:txBody>
          <a:bodyPr lIns="0"/>
          <a:lstStyle>
            <a:lvl1pPr marL="0" indent="0">
              <a:lnSpc>
                <a:spcPct val="100000"/>
              </a:lnSpc>
              <a:buFont typeface="Arial" panose="020B0604020202020204" pitchFamily="34" charset="0"/>
              <a:buNone/>
              <a:defRPr sz="16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endParaRPr lang="en-US" dirty="0"/>
          </a:p>
        </p:txBody>
      </p:sp>
      <p:sp>
        <p:nvSpPr>
          <p:cNvPr id="10" name="Text Placeholder 10">
            <a:extLst>
              <a:ext uri="{FF2B5EF4-FFF2-40B4-BE49-F238E27FC236}">
                <a16:creationId xmlns:a16="http://schemas.microsoft.com/office/drawing/2014/main" id="{137EB6DD-489C-CE4C-BA4F-C12EC87E0B33}"/>
              </a:ext>
            </a:extLst>
          </p:cNvPr>
          <p:cNvSpPr>
            <a:spLocks noGrp="1"/>
          </p:cNvSpPr>
          <p:nvPr>
            <p:ph type="body" sz="quarter" idx="14"/>
          </p:nvPr>
        </p:nvSpPr>
        <p:spPr>
          <a:xfrm>
            <a:off x="4433412" y="4744279"/>
            <a:ext cx="3313676" cy="1217134"/>
          </a:xfrm>
          <a:prstGeom prst="rect">
            <a:avLst/>
          </a:prstGeom>
        </p:spPr>
        <p:txBody>
          <a:bodyPr lIns="0"/>
          <a:lstStyle>
            <a:lvl1pPr marL="0" indent="0">
              <a:lnSpc>
                <a:spcPct val="100000"/>
              </a:lnSpc>
              <a:buNone/>
              <a:defRPr sz="16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endParaRPr lang="en-US" dirty="0"/>
          </a:p>
        </p:txBody>
      </p:sp>
      <p:sp>
        <p:nvSpPr>
          <p:cNvPr id="11" name="Text Placeholder 10">
            <a:extLst>
              <a:ext uri="{FF2B5EF4-FFF2-40B4-BE49-F238E27FC236}">
                <a16:creationId xmlns:a16="http://schemas.microsoft.com/office/drawing/2014/main" id="{5E5BDEA2-9078-BE45-8308-0F5EF3946571}"/>
              </a:ext>
            </a:extLst>
          </p:cNvPr>
          <p:cNvSpPr>
            <a:spLocks noGrp="1"/>
          </p:cNvSpPr>
          <p:nvPr>
            <p:ph type="body" sz="quarter" idx="15"/>
          </p:nvPr>
        </p:nvSpPr>
        <p:spPr>
          <a:xfrm>
            <a:off x="8133580" y="4744279"/>
            <a:ext cx="3313676" cy="1217134"/>
          </a:xfrm>
          <a:prstGeom prst="rect">
            <a:avLst/>
          </a:prstGeom>
        </p:spPr>
        <p:txBody>
          <a:bodyPr lIns="0"/>
          <a:lstStyle>
            <a:lvl1pPr marL="0" indent="0">
              <a:lnSpc>
                <a:spcPct val="100000"/>
              </a:lnSpc>
              <a:buNone/>
              <a:defRPr sz="16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endParaRPr lang="en-US" dirty="0"/>
          </a:p>
        </p:txBody>
      </p:sp>
      <p:pic>
        <p:nvPicPr>
          <p:cNvPr id="12" name="Picture 11">
            <a:extLst>
              <a:ext uri="{FF2B5EF4-FFF2-40B4-BE49-F238E27FC236}">
                <a16:creationId xmlns:a16="http://schemas.microsoft.com/office/drawing/2014/main" id="{8BCE29F1-ECF2-3641-9292-B89642788F0B}"/>
              </a:ext>
            </a:extLst>
          </p:cNvPr>
          <p:cNvPicPr>
            <a:picLocks noChangeAspect="1"/>
          </p:cNvPicPr>
          <p:nvPr userDrawn="1"/>
        </p:nvPicPr>
        <p:blipFill>
          <a:blip r:embed="rId2"/>
          <a:srcRect/>
          <a:stretch/>
        </p:blipFill>
        <p:spPr>
          <a:xfrm>
            <a:off x="9133820" y="6211698"/>
            <a:ext cx="2660855" cy="240216"/>
          </a:xfrm>
          <a:prstGeom prst="rect">
            <a:avLst/>
          </a:prstGeom>
        </p:spPr>
      </p:pic>
    </p:spTree>
    <p:extLst>
      <p:ext uri="{BB962C8B-B14F-4D97-AF65-F5344CB8AC3E}">
        <p14:creationId xmlns:p14="http://schemas.microsoft.com/office/powerpoint/2010/main" val="1584001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ullet Layout 1">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5BEDD13-0BDC-D742-B165-74E8A7FEF54E}"/>
              </a:ext>
            </a:extLst>
          </p:cNvPr>
          <p:cNvSpPr/>
          <p:nvPr userDrawn="1"/>
        </p:nvSpPr>
        <p:spPr>
          <a:xfrm>
            <a:off x="0" y="0"/>
            <a:ext cx="459537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4" dirty="0">
              <a:solidFill>
                <a:schemeClr val="bg1"/>
              </a:solidFill>
              <a:latin typeface="Arial" panose="020B0604020202020204" pitchFamily="34" charset="0"/>
            </a:endParaRPr>
          </a:p>
        </p:txBody>
      </p:sp>
      <p:sp>
        <p:nvSpPr>
          <p:cNvPr id="2" name="Title 1">
            <a:extLst>
              <a:ext uri="{FF2B5EF4-FFF2-40B4-BE49-F238E27FC236}">
                <a16:creationId xmlns:a16="http://schemas.microsoft.com/office/drawing/2014/main" id="{4B0BEEE9-C4DC-AF41-B688-2BC8764C760D}"/>
              </a:ext>
            </a:extLst>
          </p:cNvPr>
          <p:cNvSpPr>
            <a:spLocks noGrp="1"/>
          </p:cNvSpPr>
          <p:nvPr>
            <p:ph type="title" hasCustomPrompt="1"/>
          </p:nvPr>
        </p:nvSpPr>
        <p:spPr>
          <a:xfrm>
            <a:off x="609443" y="2937411"/>
            <a:ext cx="3555057" cy="880497"/>
          </a:xfrm>
        </p:spPr>
        <p:txBody>
          <a:bodyPr/>
          <a:lstStyle>
            <a:lvl1pPr algn="l">
              <a:defRPr>
                <a:solidFill>
                  <a:schemeClr val="bg1"/>
                </a:solidFill>
              </a:defRPr>
            </a:lvl1pPr>
          </a:lstStyle>
          <a:p>
            <a:r>
              <a:rPr lang="en-US" dirty="0"/>
              <a:t>Click to Edit Headline</a:t>
            </a:r>
          </a:p>
        </p:txBody>
      </p:sp>
      <p:sp>
        <p:nvSpPr>
          <p:cNvPr id="4" name="Text Placeholder 10">
            <a:extLst>
              <a:ext uri="{FF2B5EF4-FFF2-40B4-BE49-F238E27FC236}">
                <a16:creationId xmlns:a16="http://schemas.microsoft.com/office/drawing/2014/main" id="{730BCAB6-34A6-1A49-83FD-384C27B90C74}"/>
              </a:ext>
            </a:extLst>
          </p:cNvPr>
          <p:cNvSpPr>
            <a:spLocks noGrp="1"/>
          </p:cNvSpPr>
          <p:nvPr>
            <p:ph type="body" sz="quarter" idx="11" hasCustomPrompt="1"/>
          </p:nvPr>
        </p:nvSpPr>
        <p:spPr>
          <a:xfrm>
            <a:off x="4903308" y="2937538"/>
            <a:ext cx="6506814" cy="880242"/>
          </a:xfrm>
          <a:prstGeom prst="rect">
            <a:avLst/>
          </a:prstGeom>
        </p:spPr>
        <p:txBody>
          <a:bodyPr anchor="ctr" anchorCtr="0"/>
          <a:lstStyle>
            <a:lvl1pPr>
              <a:defRPr sz="2701">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dirty="0"/>
              <a:t>Edit bullet text</a:t>
            </a:r>
          </a:p>
        </p:txBody>
      </p:sp>
      <p:pic>
        <p:nvPicPr>
          <p:cNvPr id="6" name="Picture 5">
            <a:extLst>
              <a:ext uri="{FF2B5EF4-FFF2-40B4-BE49-F238E27FC236}">
                <a16:creationId xmlns:a16="http://schemas.microsoft.com/office/drawing/2014/main" id="{E4643296-5DE7-F44D-8049-AF401E322CB1}"/>
              </a:ext>
            </a:extLst>
          </p:cNvPr>
          <p:cNvPicPr>
            <a:picLocks noChangeAspect="1"/>
          </p:cNvPicPr>
          <p:nvPr userDrawn="1"/>
        </p:nvPicPr>
        <p:blipFill>
          <a:blip r:embed="rId2"/>
          <a:srcRect/>
          <a:stretch/>
        </p:blipFill>
        <p:spPr>
          <a:xfrm>
            <a:off x="9133820" y="6211698"/>
            <a:ext cx="2660855" cy="240216"/>
          </a:xfrm>
          <a:prstGeom prst="rect">
            <a:avLst/>
          </a:prstGeom>
        </p:spPr>
      </p:pic>
    </p:spTree>
    <p:extLst>
      <p:ext uri="{BB962C8B-B14F-4D97-AF65-F5344CB8AC3E}">
        <p14:creationId xmlns:p14="http://schemas.microsoft.com/office/powerpoint/2010/main" val="42856801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ullet Layou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BEEE9-C4DC-AF41-B688-2BC8764C760D}"/>
              </a:ext>
            </a:extLst>
          </p:cNvPr>
          <p:cNvSpPr>
            <a:spLocks noGrp="1"/>
          </p:cNvSpPr>
          <p:nvPr>
            <p:ph type="title" hasCustomPrompt="1"/>
          </p:nvPr>
        </p:nvSpPr>
        <p:spPr>
          <a:xfrm>
            <a:off x="609443" y="2937411"/>
            <a:ext cx="3555057" cy="880497"/>
          </a:xfrm>
        </p:spPr>
        <p:txBody>
          <a:bodyPr/>
          <a:lstStyle>
            <a:lvl1pPr algn="l">
              <a:defRPr>
                <a:solidFill>
                  <a:schemeClr val="tx2"/>
                </a:solidFill>
              </a:defRPr>
            </a:lvl1pPr>
          </a:lstStyle>
          <a:p>
            <a:r>
              <a:rPr lang="en-US" dirty="0"/>
              <a:t>Click to Edit Headline</a:t>
            </a:r>
          </a:p>
        </p:txBody>
      </p:sp>
      <p:sp>
        <p:nvSpPr>
          <p:cNvPr id="4" name="Text Placeholder 10">
            <a:extLst>
              <a:ext uri="{FF2B5EF4-FFF2-40B4-BE49-F238E27FC236}">
                <a16:creationId xmlns:a16="http://schemas.microsoft.com/office/drawing/2014/main" id="{730BCAB6-34A6-1A49-83FD-384C27B90C74}"/>
              </a:ext>
            </a:extLst>
          </p:cNvPr>
          <p:cNvSpPr>
            <a:spLocks noGrp="1"/>
          </p:cNvSpPr>
          <p:nvPr>
            <p:ph type="body" sz="quarter" idx="11" hasCustomPrompt="1"/>
          </p:nvPr>
        </p:nvSpPr>
        <p:spPr>
          <a:xfrm>
            <a:off x="4903308" y="2937538"/>
            <a:ext cx="6506814" cy="880242"/>
          </a:xfrm>
          <a:prstGeom prst="rect">
            <a:avLst/>
          </a:prstGeom>
        </p:spPr>
        <p:txBody>
          <a:bodyPr anchor="ctr" anchorCtr="0"/>
          <a:lstStyle>
            <a:lvl1pPr algn="l">
              <a:defRPr sz="2701">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dirty="0"/>
              <a:t>Edit bullet text</a:t>
            </a:r>
          </a:p>
        </p:txBody>
      </p:sp>
      <p:cxnSp>
        <p:nvCxnSpPr>
          <p:cNvPr id="6" name="Straight Connector 5">
            <a:extLst>
              <a:ext uri="{FF2B5EF4-FFF2-40B4-BE49-F238E27FC236}">
                <a16:creationId xmlns:a16="http://schemas.microsoft.com/office/drawing/2014/main" id="{B1FAE0D5-23E1-3E40-89FF-17820070C789}"/>
              </a:ext>
            </a:extLst>
          </p:cNvPr>
          <p:cNvCxnSpPr/>
          <p:nvPr userDrawn="1"/>
        </p:nvCxnSpPr>
        <p:spPr>
          <a:xfrm>
            <a:off x="4498428" y="599092"/>
            <a:ext cx="0" cy="5738648"/>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7" name="Picture 6">
            <a:extLst>
              <a:ext uri="{FF2B5EF4-FFF2-40B4-BE49-F238E27FC236}">
                <a16:creationId xmlns:a16="http://schemas.microsoft.com/office/drawing/2014/main" id="{D290E969-EEB3-7248-B0B5-AA349E1D89A9}"/>
              </a:ext>
            </a:extLst>
          </p:cNvPr>
          <p:cNvPicPr>
            <a:picLocks noChangeAspect="1"/>
          </p:cNvPicPr>
          <p:nvPr userDrawn="1"/>
        </p:nvPicPr>
        <p:blipFill>
          <a:blip r:embed="rId2"/>
          <a:srcRect/>
          <a:stretch/>
        </p:blipFill>
        <p:spPr>
          <a:xfrm>
            <a:off x="9133820" y="6211698"/>
            <a:ext cx="2660855" cy="240216"/>
          </a:xfrm>
          <a:prstGeom prst="rect">
            <a:avLst/>
          </a:prstGeom>
        </p:spPr>
      </p:pic>
    </p:spTree>
    <p:extLst>
      <p:ext uri="{BB962C8B-B14F-4D97-AF65-F5344CB8AC3E}">
        <p14:creationId xmlns:p14="http://schemas.microsoft.com/office/powerpoint/2010/main" val="4545047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7725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039EC2F-9B03-204D-81E3-911F6E64AB28}"/>
              </a:ext>
            </a:extLst>
          </p:cNvPr>
          <p:cNvPicPr>
            <a:picLocks noChangeAspect="1"/>
          </p:cNvPicPr>
          <p:nvPr userDrawn="1"/>
        </p:nvPicPr>
        <p:blipFill>
          <a:blip r:embed="rId2"/>
          <a:srcRect/>
          <a:stretch/>
        </p:blipFill>
        <p:spPr>
          <a:xfrm>
            <a:off x="2259681" y="3130311"/>
            <a:ext cx="7669465" cy="692382"/>
          </a:xfrm>
          <a:prstGeom prst="rect">
            <a:avLst/>
          </a:prstGeom>
        </p:spPr>
      </p:pic>
    </p:spTree>
    <p:extLst>
      <p:ext uri="{BB962C8B-B14F-4D97-AF65-F5344CB8AC3E}">
        <p14:creationId xmlns:p14="http://schemas.microsoft.com/office/powerpoint/2010/main" val="1182647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441" y="602934"/>
            <a:ext cx="10969943" cy="486415"/>
          </a:xfrm>
        </p:spPr>
        <p:txBody>
          <a:bodyPr/>
          <a:lstStyle>
            <a:lvl1pPr>
              <a:lnSpc>
                <a:spcPct val="80000"/>
              </a:lnSpc>
              <a:defRPr sz="3201" b="0">
                <a:solidFill>
                  <a:schemeClr val="tx2"/>
                </a:solidFill>
              </a:defRPr>
            </a:lvl1pPr>
          </a:lstStyle>
          <a:p>
            <a:r>
              <a:rPr lang="en-US" dirty="0"/>
              <a:t>Click to Edit Headline</a:t>
            </a:r>
          </a:p>
        </p:txBody>
      </p:sp>
      <p:sp>
        <p:nvSpPr>
          <p:cNvPr id="11" name="Text Placeholder 10">
            <a:extLst>
              <a:ext uri="{FF2B5EF4-FFF2-40B4-BE49-F238E27FC236}">
                <a16:creationId xmlns:a16="http://schemas.microsoft.com/office/drawing/2014/main" id="{419C2E9D-0E14-B547-BF78-D7A550FA13B8}"/>
              </a:ext>
            </a:extLst>
          </p:cNvPr>
          <p:cNvSpPr>
            <a:spLocks noGrp="1"/>
          </p:cNvSpPr>
          <p:nvPr>
            <p:ph type="body" sz="quarter" idx="10" hasCustomPrompt="1"/>
          </p:nvPr>
        </p:nvSpPr>
        <p:spPr>
          <a:xfrm>
            <a:off x="609600" y="1406106"/>
            <a:ext cx="10969625" cy="4478328"/>
          </a:xfrm>
          <a:prstGeom prst="rect">
            <a:avLst/>
          </a:prstGeom>
        </p:spPr>
        <p:txBody>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dirty="0"/>
              <a:t>Edit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325ACD30-9504-FC40-A66D-A7E8D9BB4828}"/>
              </a:ext>
            </a:extLst>
          </p:cNvPr>
          <p:cNvPicPr>
            <a:picLocks noChangeAspect="1"/>
          </p:cNvPicPr>
          <p:nvPr userDrawn="1"/>
        </p:nvPicPr>
        <p:blipFill>
          <a:blip r:embed="rId2"/>
          <a:srcRect/>
          <a:stretch/>
        </p:blipFill>
        <p:spPr>
          <a:xfrm>
            <a:off x="9133820" y="6211698"/>
            <a:ext cx="2660855" cy="240216"/>
          </a:xfrm>
          <a:prstGeom prst="rect">
            <a:avLst/>
          </a:prstGeom>
        </p:spPr>
      </p:pic>
    </p:spTree>
    <p:extLst>
      <p:ext uri="{BB962C8B-B14F-4D97-AF65-F5344CB8AC3E}">
        <p14:creationId xmlns:p14="http://schemas.microsoft.com/office/powerpoint/2010/main" val="1216827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Subhead +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441" y="602934"/>
            <a:ext cx="10969943" cy="486415"/>
          </a:xfrm>
        </p:spPr>
        <p:txBody>
          <a:bodyPr/>
          <a:lstStyle>
            <a:lvl1pPr>
              <a:lnSpc>
                <a:spcPct val="80000"/>
              </a:lnSpc>
              <a:defRPr sz="3201" b="0">
                <a:solidFill>
                  <a:schemeClr val="tx2"/>
                </a:solidFill>
              </a:defRPr>
            </a:lvl1pPr>
          </a:lstStyle>
          <a:p>
            <a:r>
              <a:rPr lang="en-US" dirty="0"/>
              <a:t>Click to Edit Headline</a:t>
            </a:r>
          </a:p>
        </p:txBody>
      </p:sp>
      <p:sp>
        <p:nvSpPr>
          <p:cNvPr id="6" name="Text Placeholder 5"/>
          <p:cNvSpPr>
            <a:spLocks noGrp="1"/>
          </p:cNvSpPr>
          <p:nvPr>
            <p:ph type="body" sz="quarter" idx="10" hasCustomPrompt="1"/>
          </p:nvPr>
        </p:nvSpPr>
        <p:spPr>
          <a:xfrm>
            <a:off x="609600" y="1228357"/>
            <a:ext cx="10969625" cy="363048"/>
          </a:xfrm>
          <a:prstGeom prst="rect">
            <a:avLst/>
          </a:prstGeom>
        </p:spPr>
        <p:txBody>
          <a:bodyPr>
            <a:spAutoFit/>
          </a:bodyPr>
          <a:lstStyle>
            <a:lvl1pPr marL="0" indent="0">
              <a:lnSpc>
                <a:spcPct val="80000"/>
              </a:lnSpc>
              <a:buNone/>
              <a:defRPr sz="2199" cap="all" baseline="0">
                <a:solidFill>
                  <a:schemeClr val="tx2"/>
                </a:solidFill>
                <a:latin typeface="Arial" panose="020B0604020202020204" pitchFamily="34" charset="0"/>
                <a:cs typeface="Arial" panose="020B0604020202020204" pitchFamily="34" charset="0"/>
              </a:defRPr>
            </a:lvl1pPr>
            <a:lvl2pPr marL="0" indent="0">
              <a:buNone/>
              <a:defRPr sz="2601"/>
            </a:lvl2pPr>
            <a:lvl3pPr marL="0" indent="0">
              <a:buNone/>
              <a:defRPr sz="2601"/>
            </a:lvl3pPr>
            <a:lvl4pPr marL="0" indent="0">
              <a:buNone/>
              <a:defRPr sz="2601"/>
            </a:lvl4pPr>
            <a:lvl5pPr marL="0" indent="0">
              <a:buNone/>
              <a:defRPr sz="2601"/>
            </a:lvl5pPr>
          </a:lstStyle>
          <a:p>
            <a:pPr lvl="0"/>
            <a:r>
              <a:rPr lang="en-US" dirty="0"/>
              <a:t>CLICK TO EDIT SUBHEAD</a:t>
            </a:r>
          </a:p>
        </p:txBody>
      </p:sp>
      <p:sp>
        <p:nvSpPr>
          <p:cNvPr id="7" name="Text Placeholder 10">
            <a:extLst>
              <a:ext uri="{FF2B5EF4-FFF2-40B4-BE49-F238E27FC236}">
                <a16:creationId xmlns:a16="http://schemas.microsoft.com/office/drawing/2014/main" id="{376F3859-9871-9745-B855-00EC227F3277}"/>
              </a:ext>
            </a:extLst>
          </p:cNvPr>
          <p:cNvSpPr>
            <a:spLocks noGrp="1"/>
          </p:cNvSpPr>
          <p:nvPr>
            <p:ph type="body" sz="quarter" idx="11" hasCustomPrompt="1"/>
          </p:nvPr>
        </p:nvSpPr>
        <p:spPr>
          <a:xfrm>
            <a:off x="609600" y="1905802"/>
            <a:ext cx="10969625" cy="3967874"/>
          </a:xfrm>
          <a:prstGeom prst="rect">
            <a:avLst/>
          </a:prstGeom>
        </p:spPr>
        <p:txBody>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dirty="0"/>
              <a:t>Edit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DC2036E4-D5EB-E846-9914-C680C37AD2C7}"/>
              </a:ext>
            </a:extLst>
          </p:cNvPr>
          <p:cNvPicPr>
            <a:picLocks noChangeAspect="1"/>
          </p:cNvPicPr>
          <p:nvPr userDrawn="1"/>
        </p:nvPicPr>
        <p:blipFill>
          <a:blip r:embed="rId2"/>
          <a:srcRect/>
          <a:stretch/>
        </p:blipFill>
        <p:spPr>
          <a:xfrm>
            <a:off x="9133820" y="6211698"/>
            <a:ext cx="2660855" cy="240216"/>
          </a:xfrm>
          <a:prstGeom prst="rect">
            <a:avLst/>
          </a:prstGeom>
        </p:spPr>
      </p:pic>
    </p:spTree>
    <p:extLst>
      <p:ext uri="{BB962C8B-B14F-4D97-AF65-F5344CB8AC3E}">
        <p14:creationId xmlns:p14="http://schemas.microsoft.com/office/powerpoint/2010/main" val="2310278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ogo Only">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662784A-7F11-5540-BA9B-7156BB8CDCCF}"/>
              </a:ext>
            </a:extLst>
          </p:cNvPr>
          <p:cNvPicPr>
            <a:picLocks noChangeAspect="1"/>
          </p:cNvPicPr>
          <p:nvPr userDrawn="1"/>
        </p:nvPicPr>
        <p:blipFill>
          <a:blip r:embed="rId2"/>
          <a:srcRect/>
          <a:stretch/>
        </p:blipFill>
        <p:spPr>
          <a:xfrm>
            <a:off x="9133820" y="6211698"/>
            <a:ext cx="2660855" cy="240216"/>
          </a:xfrm>
          <a:prstGeom prst="rect">
            <a:avLst/>
          </a:prstGeom>
        </p:spPr>
      </p:pic>
    </p:spTree>
    <p:extLst>
      <p:ext uri="{BB962C8B-B14F-4D97-AF65-F5344CB8AC3E}">
        <p14:creationId xmlns:p14="http://schemas.microsoft.com/office/powerpoint/2010/main" val="4072068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7D71E45-5AD5-1748-9B94-82D31AE19847}"/>
              </a:ext>
            </a:extLst>
          </p:cNvPr>
          <p:cNvSpPr>
            <a:spLocks noGrp="1"/>
          </p:cNvSpPr>
          <p:nvPr>
            <p:ph type="title" hasCustomPrompt="1"/>
          </p:nvPr>
        </p:nvSpPr>
        <p:spPr>
          <a:xfrm>
            <a:off x="1112360" y="2747422"/>
            <a:ext cx="9922584" cy="1421928"/>
          </a:xfrm>
        </p:spPr>
        <p:txBody>
          <a:bodyPr anchor="ctr"/>
          <a:lstStyle>
            <a:lvl1pPr>
              <a:lnSpc>
                <a:spcPct val="80000"/>
              </a:lnSpc>
              <a:defRPr sz="5400">
                <a:solidFill>
                  <a:schemeClr val="tx2"/>
                </a:solidFill>
                <a:latin typeface="Times New Roman" panose="02020603050405020304" pitchFamily="18" charset="0"/>
                <a:cs typeface="Times New Roman" panose="02020603050405020304" pitchFamily="18" charset="0"/>
              </a:defRPr>
            </a:lvl1pPr>
          </a:lstStyle>
          <a:p>
            <a:r>
              <a:rPr lang="en-US" dirty="0"/>
              <a:t>Click to Edit Divider Slide Headline</a:t>
            </a:r>
          </a:p>
        </p:txBody>
      </p:sp>
      <p:pic>
        <p:nvPicPr>
          <p:cNvPr id="4" name="Picture 3">
            <a:extLst>
              <a:ext uri="{FF2B5EF4-FFF2-40B4-BE49-F238E27FC236}">
                <a16:creationId xmlns:a16="http://schemas.microsoft.com/office/drawing/2014/main" id="{14B90A3E-9857-0A4C-98A9-52FD23F91DBE}"/>
              </a:ext>
            </a:extLst>
          </p:cNvPr>
          <p:cNvPicPr>
            <a:picLocks noChangeAspect="1"/>
          </p:cNvPicPr>
          <p:nvPr userDrawn="1"/>
        </p:nvPicPr>
        <p:blipFill>
          <a:blip r:embed="rId2"/>
          <a:srcRect/>
          <a:stretch/>
        </p:blipFill>
        <p:spPr>
          <a:xfrm>
            <a:off x="9133820" y="6211698"/>
            <a:ext cx="2660855" cy="240216"/>
          </a:xfrm>
          <a:prstGeom prst="rect">
            <a:avLst/>
          </a:prstGeom>
        </p:spPr>
      </p:pic>
    </p:spTree>
    <p:extLst>
      <p:ext uri="{BB962C8B-B14F-4D97-AF65-F5344CB8AC3E}">
        <p14:creationId xmlns:p14="http://schemas.microsoft.com/office/powerpoint/2010/main" val="3317603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7D71E45-5AD5-1748-9B94-82D31AE19847}"/>
              </a:ext>
            </a:extLst>
          </p:cNvPr>
          <p:cNvSpPr>
            <a:spLocks noGrp="1"/>
          </p:cNvSpPr>
          <p:nvPr>
            <p:ph type="title" hasCustomPrompt="1"/>
          </p:nvPr>
        </p:nvSpPr>
        <p:spPr>
          <a:xfrm>
            <a:off x="6223188" y="3824967"/>
            <a:ext cx="4578163" cy="880497"/>
          </a:xfrm>
        </p:spPr>
        <p:txBody>
          <a:bodyPr anchor="ctr"/>
          <a:lstStyle>
            <a:lvl1pPr>
              <a:lnSpc>
                <a:spcPct val="80000"/>
              </a:lnSpc>
              <a:defRPr sz="3201">
                <a:solidFill>
                  <a:schemeClr val="tx2"/>
                </a:solidFill>
                <a:latin typeface="Times New Roman" panose="02020603050405020304" pitchFamily="18" charset="0"/>
                <a:cs typeface="Times New Roman" panose="02020603050405020304" pitchFamily="18" charset="0"/>
              </a:defRPr>
            </a:lvl1pPr>
          </a:lstStyle>
          <a:p>
            <a:r>
              <a:rPr lang="en-US" dirty="0"/>
              <a:t>Click to Edit Divider Slide Headline</a:t>
            </a:r>
          </a:p>
        </p:txBody>
      </p:sp>
      <p:pic>
        <p:nvPicPr>
          <p:cNvPr id="4" name="Picture 3">
            <a:extLst>
              <a:ext uri="{FF2B5EF4-FFF2-40B4-BE49-F238E27FC236}">
                <a16:creationId xmlns:a16="http://schemas.microsoft.com/office/drawing/2014/main" id="{EB38132F-16F3-5F46-A010-19B71F4F304B}"/>
              </a:ext>
            </a:extLst>
          </p:cNvPr>
          <p:cNvPicPr>
            <a:picLocks noChangeAspect="1"/>
          </p:cNvPicPr>
          <p:nvPr userDrawn="1"/>
        </p:nvPicPr>
        <p:blipFill>
          <a:blip r:embed="rId2"/>
          <a:srcRect/>
          <a:stretch/>
        </p:blipFill>
        <p:spPr>
          <a:xfrm>
            <a:off x="9133820" y="6211698"/>
            <a:ext cx="2660855" cy="240216"/>
          </a:xfrm>
          <a:prstGeom prst="rect">
            <a:avLst/>
          </a:prstGeom>
        </p:spPr>
      </p:pic>
    </p:spTree>
    <p:extLst>
      <p:ext uri="{BB962C8B-B14F-4D97-AF65-F5344CB8AC3E}">
        <p14:creationId xmlns:p14="http://schemas.microsoft.com/office/powerpoint/2010/main" val="2650155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g Idea ">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18D3C08-34A9-B942-A485-88F8DD833F63}"/>
              </a:ext>
            </a:extLst>
          </p:cNvPr>
          <p:cNvSpPr/>
          <p:nvPr userDrawn="1"/>
        </p:nvSpPr>
        <p:spPr>
          <a:xfrm>
            <a:off x="0" y="0"/>
            <a:ext cx="1218882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4"/>
          </a:p>
        </p:txBody>
      </p:sp>
      <p:sp>
        <p:nvSpPr>
          <p:cNvPr id="3" name="Title 1">
            <a:extLst>
              <a:ext uri="{FF2B5EF4-FFF2-40B4-BE49-F238E27FC236}">
                <a16:creationId xmlns:a16="http://schemas.microsoft.com/office/drawing/2014/main" id="{2289780D-AAAA-4E45-92FC-1B9F20868CB7}"/>
              </a:ext>
            </a:extLst>
          </p:cNvPr>
          <p:cNvSpPr>
            <a:spLocks noGrp="1"/>
          </p:cNvSpPr>
          <p:nvPr>
            <p:ph type="title" hasCustomPrompt="1"/>
          </p:nvPr>
        </p:nvSpPr>
        <p:spPr>
          <a:xfrm>
            <a:off x="1112361" y="3135220"/>
            <a:ext cx="7618280" cy="646331"/>
          </a:xfrm>
        </p:spPr>
        <p:txBody>
          <a:bodyPr anchor="ctr"/>
          <a:lstStyle>
            <a:lvl1pPr>
              <a:lnSpc>
                <a:spcPct val="100000"/>
              </a:lnSpc>
              <a:defRPr sz="3600">
                <a:solidFill>
                  <a:schemeClr val="bg1"/>
                </a:solidFill>
                <a:latin typeface="Arial" panose="020B0604020202020204" pitchFamily="34" charset="0"/>
                <a:cs typeface="Arial" panose="020B0604020202020204" pitchFamily="34" charset="0"/>
              </a:defRPr>
            </a:lvl1pPr>
          </a:lstStyle>
          <a:p>
            <a:r>
              <a:rPr lang="en-US" dirty="0"/>
              <a:t>Click to edit Big Idea text</a:t>
            </a:r>
          </a:p>
        </p:txBody>
      </p:sp>
      <p:pic>
        <p:nvPicPr>
          <p:cNvPr id="5" name="Picture 4">
            <a:extLst>
              <a:ext uri="{FF2B5EF4-FFF2-40B4-BE49-F238E27FC236}">
                <a16:creationId xmlns:a16="http://schemas.microsoft.com/office/drawing/2014/main" id="{31DF8B43-E700-4C47-8F67-4F03AE5770B8}"/>
              </a:ext>
            </a:extLst>
          </p:cNvPr>
          <p:cNvPicPr>
            <a:picLocks noChangeAspect="1"/>
          </p:cNvPicPr>
          <p:nvPr userDrawn="1"/>
        </p:nvPicPr>
        <p:blipFill>
          <a:blip r:embed="rId2"/>
          <a:srcRect/>
          <a:stretch/>
        </p:blipFill>
        <p:spPr>
          <a:xfrm>
            <a:off x="9133817" y="6211698"/>
            <a:ext cx="2660854" cy="240216"/>
          </a:xfrm>
          <a:prstGeom prst="rect">
            <a:avLst/>
          </a:prstGeom>
        </p:spPr>
      </p:pic>
    </p:spTree>
    <p:extLst>
      <p:ext uri="{BB962C8B-B14F-4D97-AF65-F5344CB8AC3E}">
        <p14:creationId xmlns:p14="http://schemas.microsoft.com/office/powerpoint/2010/main" val="3989955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Layout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441" y="602934"/>
            <a:ext cx="10969943" cy="486415"/>
          </a:xfrm>
        </p:spPr>
        <p:txBody>
          <a:bodyPr/>
          <a:lstStyle>
            <a:lvl1pPr>
              <a:lnSpc>
                <a:spcPct val="80000"/>
              </a:lnSpc>
              <a:defRPr sz="3201" b="0">
                <a:solidFill>
                  <a:schemeClr val="tx2"/>
                </a:solidFill>
              </a:defRPr>
            </a:lvl1pPr>
          </a:lstStyle>
          <a:p>
            <a:r>
              <a:rPr lang="en-US" dirty="0"/>
              <a:t>Click to Edit Headline</a:t>
            </a:r>
          </a:p>
        </p:txBody>
      </p:sp>
      <p:sp>
        <p:nvSpPr>
          <p:cNvPr id="6" name="Picture Placeholder 4">
            <a:extLst>
              <a:ext uri="{FF2B5EF4-FFF2-40B4-BE49-F238E27FC236}">
                <a16:creationId xmlns:a16="http://schemas.microsoft.com/office/drawing/2014/main" id="{746FAAC6-BD66-7845-AD68-3E8D6E1DFBF4}"/>
              </a:ext>
            </a:extLst>
          </p:cNvPr>
          <p:cNvSpPr>
            <a:spLocks noGrp="1"/>
          </p:cNvSpPr>
          <p:nvPr>
            <p:ph type="pic" sz="quarter" idx="10"/>
          </p:nvPr>
        </p:nvSpPr>
        <p:spPr>
          <a:xfrm>
            <a:off x="4955679" y="1407479"/>
            <a:ext cx="6838996" cy="4371844"/>
          </a:xfrm>
          <a:prstGeom prst="rect">
            <a:avLst/>
          </a:prstGeom>
        </p:spPr>
        <p:txBody>
          <a:bodyPr/>
          <a:lstStyle>
            <a:lvl1pPr marL="0" indent="0" algn="ctr">
              <a:buNone/>
              <a:defRPr sz="2399">
                <a:latin typeface="Arial" panose="020B0604020202020204" pitchFamily="34" charset="0"/>
                <a:cs typeface="Arial" panose="020B0604020202020204" pitchFamily="34" charset="0"/>
              </a:defRPr>
            </a:lvl1pPr>
          </a:lstStyle>
          <a:p>
            <a:endParaRPr lang="en-US" dirty="0"/>
          </a:p>
        </p:txBody>
      </p:sp>
      <p:sp>
        <p:nvSpPr>
          <p:cNvPr id="8" name="Text Placeholder 10">
            <a:extLst>
              <a:ext uri="{FF2B5EF4-FFF2-40B4-BE49-F238E27FC236}">
                <a16:creationId xmlns:a16="http://schemas.microsoft.com/office/drawing/2014/main" id="{9E2B7038-5089-FC4F-BD7B-D6C56C6CFCA5}"/>
              </a:ext>
            </a:extLst>
          </p:cNvPr>
          <p:cNvSpPr>
            <a:spLocks noGrp="1"/>
          </p:cNvSpPr>
          <p:nvPr>
            <p:ph type="body" sz="quarter" idx="11" hasCustomPrompt="1"/>
          </p:nvPr>
        </p:nvSpPr>
        <p:spPr>
          <a:xfrm>
            <a:off x="609443" y="1407479"/>
            <a:ext cx="4022194" cy="4371844"/>
          </a:xfrm>
          <a:prstGeom prst="rect">
            <a:avLst/>
          </a:prstGeom>
        </p:spPr>
        <p:txBody>
          <a:bodyPr/>
          <a:lstStyle>
            <a:lvl1pPr>
              <a:lnSpc>
                <a:spcPct val="100000"/>
              </a:lnSpc>
              <a:defRPr sz="2000">
                <a:latin typeface="Arial" panose="020B0604020202020204" pitchFamily="34" charset="0"/>
                <a:cs typeface="Arial" panose="020B0604020202020204" pitchFamily="34" charset="0"/>
              </a:defRPr>
            </a:lvl1pPr>
            <a:lvl2pPr>
              <a:lnSpc>
                <a:spcPct val="100000"/>
              </a:lnSpc>
              <a:defRPr sz="2000">
                <a:latin typeface="Arial" panose="020B0604020202020204" pitchFamily="34" charset="0"/>
                <a:cs typeface="Arial" panose="020B0604020202020204" pitchFamily="34" charset="0"/>
              </a:defRPr>
            </a:lvl2pPr>
            <a:lvl3pPr>
              <a:lnSpc>
                <a:spcPct val="100000"/>
              </a:lnSpc>
              <a:defRPr sz="2000">
                <a:latin typeface="Arial" panose="020B0604020202020204" pitchFamily="34" charset="0"/>
                <a:cs typeface="Arial" panose="020B0604020202020204" pitchFamily="34" charset="0"/>
              </a:defRPr>
            </a:lvl3pPr>
            <a:lvl4pPr>
              <a:lnSpc>
                <a:spcPct val="100000"/>
              </a:lnSpc>
              <a:defRPr sz="2000">
                <a:latin typeface="Arial" panose="020B0604020202020204" pitchFamily="34" charset="0"/>
                <a:cs typeface="Arial" panose="020B0604020202020204" pitchFamily="34" charset="0"/>
              </a:defRPr>
            </a:lvl4pPr>
            <a:lvl5pPr>
              <a:lnSpc>
                <a:spcPct val="100000"/>
              </a:lnSpc>
              <a:defRPr sz="2000">
                <a:latin typeface="Arial" panose="020B0604020202020204" pitchFamily="34" charset="0"/>
                <a:cs typeface="Arial" panose="020B0604020202020204" pitchFamily="34" charset="0"/>
              </a:defRPr>
            </a:lvl5pPr>
          </a:lstStyle>
          <a:p>
            <a:pPr lvl="0"/>
            <a:r>
              <a:rPr lang="en-US" dirty="0"/>
              <a:t>Edit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98B8565F-E3DD-4B4A-B210-726E831BC64E}"/>
              </a:ext>
            </a:extLst>
          </p:cNvPr>
          <p:cNvPicPr>
            <a:picLocks noChangeAspect="1"/>
          </p:cNvPicPr>
          <p:nvPr userDrawn="1"/>
        </p:nvPicPr>
        <p:blipFill>
          <a:blip r:embed="rId2"/>
          <a:srcRect/>
          <a:stretch/>
        </p:blipFill>
        <p:spPr>
          <a:xfrm>
            <a:off x="9133820" y="6211698"/>
            <a:ext cx="2660855" cy="240216"/>
          </a:xfrm>
          <a:prstGeom prst="rect">
            <a:avLst/>
          </a:prstGeom>
        </p:spPr>
      </p:pic>
    </p:spTree>
    <p:extLst>
      <p:ext uri="{BB962C8B-B14F-4D97-AF65-F5344CB8AC3E}">
        <p14:creationId xmlns:p14="http://schemas.microsoft.com/office/powerpoint/2010/main" val="3708164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Layout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441" y="602934"/>
            <a:ext cx="10969943" cy="486415"/>
          </a:xfrm>
        </p:spPr>
        <p:txBody>
          <a:bodyPr/>
          <a:lstStyle>
            <a:lvl1pPr>
              <a:lnSpc>
                <a:spcPct val="80000"/>
              </a:lnSpc>
              <a:defRPr sz="3201" b="0">
                <a:solidFill>
                  <a:schemeClr val="tx2"/>
                </a:solidFill>
              </a:defRPr>
            </a:lvl1pPr>
          </a:lstStyle>
          <a:p>
            <a:r>
              <a:rPr lang="en-US" dirty="0"/>
              <a:t>Click to Edit Headline</a:t>
            </a:r>
          </a:p>
        </p:txBody>
      </p:sp>
      <p:sp>
        <p:nvSpPr>
          <p:cNvPr id="6" name="Picture Placeholder 4">
            <a:extLst>
              <a:ext uri="{FF2B5EF4-FFF2-40B4-BE49-F238E27FC236}">
                <a16:creationId xmlns:a16="http://schemas.microsoft.com/office/drawing/2014/main" id="{746FAAC6-BD66-7845-AD68-3E8D6E1DFBF4}"/>
              </a:ext>
            </a:extLst>
          </p:cNvPr>
          <p:cNvSpPr>
            <a:spLocks noGrp="1"/>
          </p:cNvSpPr>
          <p:nvPr>
            <p:ph type="pic" sz="quarter" idx="10"/>
          </p:nvPr>
        </p:nvSpPr>
        <p:spPr>
          <a:xfrm>
            <a:off x="753460" y="1407479"/>
            <a:ext cx="6838996" cy="4371844"/>
          </a:xfrm>
          <a:prstGeom prst="rect">
            <a:avLst/>
          </a:prstGeom>
        </p:spPr>
        <p:txBody>
          <a:bodyPr/>
          <a:lstStyle>
            <a:lvl1pPr marL="0" indent="0" algn="ctr">
              <a:buNone/>
              <a:defRPr sz="2399">
                <a:latin typeface="Arial" panose="020B0604020202020204" pitchFamily="34" charset="0"/>
                <a:cs typeface="Arial" panose="020B0604020202020204" pitchFamily="34" charset="0"/>
              </a:defRPr>
            </a:lvl1pPr>
          </a:lstStyle>
          <a:p>
            <a:endParaRPr lang="en-US" dirty="0"/>
          </a:p>
        </p:txBody>
      </p:sp>
      <p:sp>
        <p:nvSpPr>
          <p:cNvPr id="8" name="Text Placeholder 10">
            <a:extLst>
              <a:ext uri="{FF2B5EF4-FFF2-40B4-BE49-F238E27FC236}">
                <a16:creationId xmlns:a16="http://schemas.microsoft.com/office/drawing/2014/main" id="{9E2B7038-5089-FC4F-BD7B-D6C56C6CFCA5}"/>
              </a:ext>
            </a:extLst>
          </p:cNvPr>
          <p:cNvSpPr>
            <a:spLocks noGrp="1"/>
          </p:cNvSpPr>
          <p:nvPr>
            <p:ph type="body" sz="quarter" idx="11" hasCustomPrompt="1"/>
          </p:nvPr>
        </p:nvSpPr>
        <p:spPr>
          <a:xfrm>
            <a:off x="7898295" y="1407479"/>
            <a:ext cx="3922882" cy="4371844"/>
          </a:xfrm>
          <a:prstGeom prst="rect">
            <a:avLst/>
          </a:prstGeom>
        </p:spPr>
        <p:txBody>
          <a:bodyPr/>
          <a:lstStyle>
            <a:lvl1pPr>
              <a:lnSpc>
                <a:spcPct val="100000"/>
              </a:lnSpc>
              <a:defRPr sz="2000">
                <a:latin typeface="Arial" panose="020B0604020202020204" pitchFamily="34" charset="0"/>
                <a:cs typeface="Arial" panose="020B0604020202020204" pitchFamily="34" charset="0"/>
              </a:defRPr>
            </a:lvl1pPr>
            <a:lvl2pPr>
              <a:lnSpc>
                <a:spcPct val="100000"/>
              </a:lnSpc>
              <a:defRPr sz="2000">
                <a:latin typeface="Arial" panose="020B0604020202020204" pitchFamily="34" charset="0"/>
                <a:cs typeface="Arial" panose="020B0604020202020204" pitchFamily="34" charset="0"/>
              </a:defRPr>
            </a:lvl2pPr>
            <a:lvl3pPr>
              <a:lnSpc>
                <a:spcPct val="100000"/>
              </a:lnSpc>
              <a:defRPr sz="2000">
                <a:latin typeface="Arial" panose="020B0604020202020204" pitchFamily="34" charset="0"/>
                <a:cs typeface="Arial" panose="020B0604020202020204" pitchFamily="34" charset="0"/>
              </a:defRPr>
            </a:lvl3pPr>
            <a:lvl4pPr>
              <a:lnSpc>
                <a:spcPct val="100000"/>
              </a:lnSpc>
              <a:defRPr sz="2000">
                <a:latin typeface="Arial" panose="020B0604020202020204" pitchFamily="34" charset="0"/>
                <a:cs typeface="Arial" panose="020B0604020202020204" pitchFamily="34" charset="0"/>
              </a:defRPr>
            </a:lvl4pPr>
            <a:lvl5pPr>
              <a:lnSpc>
                <a:spcPct val="100000"/>
              </a:lnSpc>
              <a:defRPr sz="2000">
                <a:latin typeface="Arial" panose="020B0604020202020204" pitchFamily="34" charset="0"/>
                <a:cs typeface="Arial" panose="020B0604020202020204" pitchFamily="34" charset="0"/>
              </a:defRPr>
            </a:lvl5pPr>
          </a:lstStyle>
          <a:p>
            <a:pPr lvl="0"/>
            <a:r>
              <a:rPr lang="en-US" dirty="0"/>
              <a:t>Edit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a:extLst>
              <a:ext uri="{FF2B5EF4-FFF2-40B4-BE49-F238E27FC236}">
                <a16:creationId xmlns:a16="http://schemas.microsoft.com/office/drawing/2014/main" id="{2B299D77-FD4D-154C-A9FC-5759A1F7103F}"/>
              </a:ext>
            </a:extLst>
          </p:cNvPr>
          <p:cNvPicPr>
            <a:picLocks noChangeAspect="1"/>
          </p:cNvPicPr>
          <p:nvPr userDrawn="1"/>
        </p:nvPicPr>
        <p:blipFill>
          <a:blip r:embed="rId2"/>
          <a:srcRect/>
          <a:stretch/>
        </p:blipFill>
        <p:spPr>
          <a:xfrm>
            <a:off x="9133820" y="6211698"/>
            <a:ext cx="2660855" cy="240216"/>
          </a:xfrm>
          <a:prstGeom prst="rect">
            <a:avLst/>
          </a:prstGeom>
        </p:spPr>
      </p:pic>
    </p:spTree>
    <p:extLst>
      <p:ext uri="{BB962C8B-B14F-4D97-AF65-F5344CB8AC3E}">
        <p14:creationId xmlns:p14="http://schemas.microsoft.com/office/powerpoint/2010/main" val="405473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602934"/>
            <a:ext cx="10969943" cy="486415"/>
          </a:xfrm>
          <a:prstGeom prst="rect">
            <a:avLst/>
          </a:prstGeom>
        </p:spPr>
        <p:txBody>
          <a:bodyPr vert="horz" lIns="91440" tIns="45720" rIns="91440" bIns="45720" rtlCol="0" anchor="ctr">
            <a:spAutoFit/>
          </a:bodyPr>
          <a:lstStyle/>
          <a:p>
            <a:endParaRPr lang="en-US" dirty="0"/>
          </a:p>
        </p:txBody>
      </p:sp>
    </p:spTree>
    <p:extLst>
      <p:ext uri="{BB962C8B-B14F-4D97-AF65-F5344CB8AC3E}">
        <p14:creationId xmlns:p14="http://schemas.microsoft.com/office/powerpoint/2010/main" val="2433482411"/>
      </p:ext>
    </p:extLst>
  </p:cSld>
  <p:clrMap bg1="lt1" tx1="dk1" bg2="lt2" tx2="dk2" accent1="accent1" accent2="accent2" accent3="accent3" accent4="accent4" accent5="accent5" accent6="accent6" hlink="hlink" folHlink="folHlink"/>
  <p:sldLayoutIdLst>
    <p:sldLayoutId id="2147483714" r:id="rId1"/>
    <p:sldLayoutId id="2147483650" r:id="rId2"/>
    <p:sldLayoutId id="2147483677" r:id="rId3"/>
    <p:sldLayoutId id="2147483697" r:id="rId4"/>
    <p:sldLayoutId id="2147483661" r:id="rId5"/>
    <p:sldLayoutId id="2147483712" r:id="rId6"/>
    <p:sldLayoutId id="2147483709" r:id="rId7"/>
    <p:sldLayoutId id="2147483713" r:id="rId8"/>
    <p:sldLayoutId id="2147483676" r:id="rId9"/>
    <p:sldLayoutId id="2147483705" r:id="rId10"/>
    <p:sldLayoutId id="2147483674" r:id="rId11"/>
    <p:sldLayoutId id="2147483675" r:id="rId12"/>
    <p:sldLayoutId id="2147483710" r:id="rId13"/>
    <p:sldLayoutId id="2147483711" r:id="rId14"/>
    <p:sldLayoutId id="2147483715" r:id="rId15"/>
    <p:sldLayoutId id="2147483700" r:id="rId16"/>
  </p:sldLayoutIdLst>
  <p:hf sldNum="0" hdr="0" ftr="0" dt="0"/>
  <p:txStyles>
    <p:titleStyle>
      <a:lvl1pPr algn="l" defTabSz="457207" rtl="0" eaLnBrk="1" latinLnBrk="0" hangingPunct="1">
        <a:lnSpc>
          <a:spcPct val="80000"/>
        </a:lnSpc>
        <a:spcBef>
          <a:spcPct val="0"/>
        </a:spcBef>
        <a:buNone/>
        <a:defRPr sz="3201" b="0" i="0" kern="1200">
          <a:solidFill>
            <a:schemeClr val="tx2"/>
          </a:solidFill>
          <a:latin typeface="Times New Roman" panose="02020603050405020304" pitchFamily="18" charset="0"/>
          <a:ea typeface="+mj-ea"/>
          <a:cs typeface="Times New Roman" panose="02020603050405020304" pitchFamily="18" charset="0"/>
        </a:defRPr>
      </a:lvl1pPr>
    </p:titleStyle>
    <p:bodyStyle>
      <a:lvl1pPr marL="342906" indent="-342906" algn="l" defTabSz="457207" rtl="0" eaLnBrk="1" latinLnBrk="0" hangingPunct="1">
        <a:spcBef>
          <a:spcPct val="20000"/>
        </a:spcBef>
        <a:buFont typeface="Arial"/>
        <a:buChar char="•"/>
        <a:defRPr sz="3201" b="0" i="0" kern="1200">
          <a:solidFill>
            <a:schemeClr val="tx1"/>
          </a:solidFill>
          <a:latin typeface="Metric Regular"/>
          <a:ea typeface="+mn-ea"/>
          <a:cs typeface="Metric Regular"/>
        </a:defRPr>
      </a:lvl1pPr>
      <a:lvl2pPr marL="742962" indent="-285755" algn="l" defTabSz="457207" rtl="0" eaLnBrk="1" latinLnBrk="0" hangingPunct="1">
        <a:spcBef>
          <a:spcPct val="20000"/>
        </a:spcBef>
        <a:buFont typeface="Arial"/>
        <a:buChar char="–"/>
        <a:defRPr sz="2801" b="0" i="0" kern="1200">
          <a:solidFill>
            <a:schemeClr val="tx1"/>
          </a:solidFill>
          <a:latin typeface="Metric Regular"/>
          <a:ea typeface="+mn-ea"/>
          <a:cs typeface="Metric Regular"/>
        </a:defRPr>
      </a:lvl2pPr>
      <a:lvl3pPr marL="1143020" indent="-228604" algn="l" defTabSz="457207" rtl="0" eaLnBrk="1" latinLnBrk="0" hangingPunct="1">
        <a:spcBef>
          <a:spcPct val="20000"/>
        </a:spcBef>
        <a:buFont typeface="Arial"/>
        <a:buChar char="•"/>
        <a:defRPr sz="2399" b="0" i="0" kern="1200">
          <a:solidFill>
            <a:schemeClr val="tx1"/>
          </a:solidFill>
          <a:latin typeface="Metric Regular"/>
          <a:ea typeface="+mn-ea"/>
          <a:cs typeface="Metric Regular"/>
        </a:defRPr>
      </a:lvl3pPr>
      <a:lvl4pPr marL="1600227" indent="-228604" algn="l" defTabSz="457207" rtl="0" eaLnBrk="1" latinLnBrk="0" hangingPunct="1">
        <a:spcBef>
          <a:spcPct val="20000"/>
        </a:spcBef>
        <a:buFont typeface="Arial"/>
        <a:buChar char="–"/>
        <a:defRPr sz="2000" b="0" i="0" kern="1200">
          <a:solidFill>
            <a:schemeClr val="tx1"/>
          </a:solidFill>
          <a:latin typeface="Metric Regular"/>
          <a:ea typeface="+mn-ea"/>
          <a:cs typeface="Metric Regular"/>
        </a:defRPr>
      </a:lvl4pPr>
      <a:lvl5pPr marL="2057434" indent="-228604" algn="l" defTabSz="457207" rtl="0" eaLnBrk="1" latinLnBrk="0" hangingPunct="1">
        <a:spcBef>
          <a:spcPct val="20000"/>
        </a:spcBef>
        <a:buFont typeface="Arial"/>
        <a:buChar char="»"/>
        <a:defRPr sz="2000" b="0" i="0" kern="1200">
          <a:solidFill>
            <a:schemeClr val="tx1"/>
          </a:solidFill>
          <a:latin typeface="Metric Regular"/>
          <a:ea typeface="+mn-ea"/>
          <a:cs typeface="Metric Regular"/>
        </a:defRPr>
      </a:lvl5pPr>
      <a:lvl6pPr marL="2514642" indent="-228604" algn="l" defTabSz="457207" rtl="0" eaLnBrk="1" latinLnBrk="0" hangingPunct="1">
        <a:spcBef>
          <a:spcPct val="20000"/>
        </a:spcBef>
        <a:buFont typeface="Arial"/>
        <a:buChar char="•"/>
        <a:defRPr sz="2000" kern="1200">
          <a:solidFill>
            <a:schemeClr val="tx1"/>
          </a:solidFill>
          <a:latin typeface="+mn-lt"/>
          <a:ea typeface="+mn-ea"/>
          <a:cs typeface="+mn-cs"/>
        </a:defRPr>
      </a:lvl6pPr>
      <a:lvl7pPr marL="2971849" indent="-228604" algn="l" defTabSz="457207" rtl="0" eaLnBrk="1" latinLnBrk="0" hangingPunct="1">
        <a:spcBef>
          <a:spcPct val="20000"/>
        </a:spcBef>
        <a:buFont typeface="Arial"/>
        <a:buChar char="•"/>
        <a:defRPr sz="2000" kern="1200">
          <a:solidFill>
            <a:schemeClr val="tx1"/>
          </a:solidFill>
          <a:latin typeface="+mn-lt"/>
          <a:ea typeface="+mn-ea"/>
          <a:cs typeface="+mn-cs"/>
        </a:defRPr>
      </a:lvl7pPr>
      <a:lvl8pPr marL="3429057" indent="-228604" algn="l" defTabSz="457207" rtl="0" eaLnBrk="1" latinLnBrk="0" hangingPunct="1">
        <a:spcBef>
          <a:spcPct val="20000"/>
        </a:spcBef>
        <a:buFont typeface="Arial"/>
        <a:buChar char="•"/>
        <a:defRPr sz="2000" kern="1200">
          <a:solidFill>
            <a:schemeClr val="tx1"/>
          </a:solidFill>
          <a:latin typeface="+mn-lt"/>
          <a:ea typeface="+mn-ea"/>
          <a:cs typeface="+mn-cs"/>
        </a:defRPr>
      </a:lvl8pPr>
      <a:lvl9pPr marL="3886264" indent="-228604" algn="l" defTabSz="457207"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3B1F5E59-BCEA-0547-9529-7EB02FB0AC88}"/>
              </a:ext>
            </a:extLst>
          </p:cNvPr>
          <p:cNvSpPr>
            <a:spLocks noGrp="1"/>
          </p:cNvSpPr>
          <p:nvPr>
            <p:ph type="body" sz="quarter" idx="10"/>
          </p:nvPr>
        </p:nvSpPr>
        <p:spPr>
          <a:xfrm>
            <a:off x="1133999" y="4727273"/>
            <a:ext cx="9920825" cy="1165527"/>
          </a:xfrm>
        </p:spPr>
        <p:txBody>
          <a:bodyPr/>
          <a:lstStyle/>
          <a:p>
            <a:r>
              <a:rPr lang="en-US" dirty="0"/>
              <a:t>MICHELE BUONORA, MD MS MHS</a:t>
            </a:r>
          </a:p>
          <a:p>
            <a:r>
              <a:rPr lang="en-US" dirty="0"/>
              <a:t>ASSISTANT PROFESSOR OF MEDICINE</a:t>
            </a:r>
          </a:p>
          <a:p>
            <a:r>
              <a:rPr lang="en-US" dirty="0"/>
              <a:t>DIVISION OF GENERAL INTERNAL MEDICINE</a:t>
            </a:r>
          </a:p>
          <a:p>
            <a:endParaRPr lang="en-US" dirty="0"/>
          </a:p>
        </p:txBody>
      </p:sp>
      <p:sp>
        <p:nvSpPr>
          <p:cNvPr id="4" name="Title 3">
            <a:extLst>
              <a:ext uri="{FF2B5EF4-FFF2-40B4-BE49-F238E27FC236}">
                <a16:creationId xmlns:a16="http://schemas.microsoft.com/office/drawing/2014/main" id="{7B51EECE-BFDA-6145-AA87-F575A427B728}"/>
              </a:ext>
            </a:extLst>
          </p:cNvPr>
          <p:cNvSpPr>
            <a:spLocks noGrp="1"/>
          </p:cNvSpPr>
          <p:nvPr>
            <p:ph type="title"/>
          </p:nvPr>
        </p:nvSpPr>
        <p:spPr>
          <a:xfrm>
            <a:off x="1025275" y="1561540"/>
            <a:ext cx="9920824" cy="2086725"/>
          </a:xfrm>
        </p:spPr>
        <p:txBody>
          <a:bodyPr/>
          <a:lstStyle/>
          <a:p>
            <a:r>
              <a:rPr lang="en-US" dirty="0"/>
              <a:t>Pain severity and self-directed discharge among hospitalized people with opioid use disorder</a:t>
            </a:r>
          </a:p>
        </p:txBody>
      </p:sp>
    </p:spTree>
    <p:extLst>
      <p:ext uri="{BB962C8B-B14F-4D97-AF65-F5344CB8AC3E}">
        <p14:creationId xmlns:p14="http://schemas.microsoft.com/office/powerpoint/2010/main" val="2447552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A89C5-55D7-E547-BBF7-0A426386E49C}"/>
              </a:ext>
            </a:extLst>
          </p:cNvPr>
          <p:cNvSpPr>
            <a:spLocks noGrp="1"/>
          </p:cNvSpPr>
          <p:nvPr>
            <p:ph type="title"/>
          </p:nvPr>
        </p:nvSpPr>
        <p:spPr/>
        <p:txBody>
          <a:bodyPr/>
          <a:lstStyle/>
          <a:p>
            <a:r>
              <a:rPr lang="en-US" dirty="0"/>
              <a:t>Results: Cohort generation</a:t>
            </a:r>
          </a:p>
        </p:txBody>
      </p:sp>
      <p:graphicFrame>
        <p:nvGraphicFramePr>
          <p:cNvPr id="3" name="Diagram 2">
            <a:extLst>
              <a:ext uri="{FF2B5EF4-FFF2-40B4-BE49-F238E27FC236}">
                <a16:creationId xmlns:a16="http://schemas.microsoft.com/office/drawing/2014/main" id="{B13309D8-057D-9288-805D-CEF08A566F59}"/>
              </a:ext>
            </a:extLst>
          </p:cNvPr>
          <p:cNvGraphicFramePr/>
          <p:nvPr>
            <p:extLst>
              <p:ext uri="{D42A27DB-BD31-4B8C-83A1-F6EECF244321}">
                <p14:modId xmlns:p14="http://schemas.microsoft.com/office/powerpoint/2010/main" val="1898126890"/>
              </p:ext>
            </p:extLst>
          </p:nvPr>
        </p:nvGraphicFramePr>
        <p:xfrm>
          <a:off x="2145288" y="1272988"/>
          <a:ext cx="7898249" cy="5412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3108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0E73E8-13F5-C0B3-1182-3149BD210A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4DCE85-2227-06D0-0B52-BD27CA7DFFFA}"/>
              </a:ext>
            </a:extLst>
          </p:cNvPr>
          <p:cNvSpPr>
            <a:spLocks noGrp="1"/>
          </p:cNvSpPr>
          <p:nvPr>
            <p:ph type="title"/>
          </p:nvPr>
        </p:nvSpPr>
        <p:spPr/>
        <p:txBody>
          <a:bodyPr/>
          <a:lstStyle/>
          <a:p>
            <a:r>
              <a:rPr lang="en-US" dirty="0"/>
              <a:t>Cohort characteristics</a:t>
            </a:r>
          </a:p>
        </p:txBody>
      </p:sp>
      <p:graphicFrame>
        <p:nvGraphicFramePr>
          <p:cNvPr id="4" name="Table 3">
            <a:extLst>
              <a:ext uri="{FF2B5EF4-FFF2-40B4-BE49-F238E27FC236}">
                <a16:creationId xmlns:a16="http://schemas.microsoft.com/office/drawing/2014/main" id="{373E6E0A-C4E0-6CD2-E3C2-B1A1E5F995CA}"/>
              </a:ext>
            </a:extLst>
          </p:cNvPr>
          <p:cNvGraphicFramePr>
            <a:graphicFrameLocks noGrp="1"/>
          </p:cNvGraphicFramePr>
          <p:nvPr/>
        </p:nvGraphicFramePr>
        <p:xfrm>
          <a:off x="1391390" y="1117500"/>
          <a:ext cx="9822042" cy="5461000"/>
        </p:xfrm>
        <a:graphic>
          <a:graphicData uri="http://schemas.openxmlformats.org/drawingml/2006/table">
            <a:tbl>
              <a:tblPr firstRow="1" bandRow="1">
                <a:tableStyleId>{5C22544A-7EE6-4342-B048-85BDC9FD1C3A}</a:tableStyleId>
              </a:tblPr>
              <a:tblGrid>
                <a:gridCol w="4854009">
                  <a:extLst>
                    <a:ext uri="{9D8B030D-6E8A-4147-A177-3AD203B41FA5}">
                      <a16:colId xmlns:a16="http://schemas.microsoft.com/office/drawing/2014/main" val="547275139"/>
                    </a:ext>
                  </a:extLst>
                </a:gridCol>
                <a:gridCol w="2772626">
                  <a:extLst>
                    <a:ext uri="{9D8B030D-6E8A-4147-A177-3AD203B41FA5}">
                      <a16:colId xmlns:a16="http://schemas.microsoft.com/office/drawing/2014/main" val="3257759469"/>
                    </a:ext>
                  </a:extLst>
                </a:gridCol>
                <a:gridCol w="2195407">
                  <a:extLst>
                    <a:ext uri="{9D8B030D-6E8A-4147-A177-3AD203B41FA5}">
                      <a16:colId xmlns:a16="http://schemas.microsoft.com/office/drawing/2014/main" val="3225861332"/>
                    </a:ext>
                  </a:extLst>
                </a:gridCol>
              </a:tblGrid>
              <a:tr h="370840">
                <a:tc>
                  <a:txBody>
                    <a:bodyPr/>
                    <a:lstStyle/>
                    <a:p>
                      <a:pPr algn="ctr"/>
                      <a:endParaRPr lang="en-US" b="1" dirty="0"/>
                    </a:p>
                  </a:txBody>
                  <a:tcPr anchor="ctr"/>
                </a:tc>
                <a:tc>
                  <a:txBody>
                    <a:bodyPr/>
                    <a:lstStyle/>
                    <a:p>
                      <a:pPr algn="ctr"/>
                      <a:r>
                        <a:rPr lang="en-US" dirty="0"/>
                        <a:t>Controls without OUD</a:t>
                      </a:r>
                    </a:p>
                    <a:p>
                      <a:pPr algn="ctr"/>
                      <a:r>
                        <a:rPr lang="en-US" dirty="0"/>
                        <a:t>N = 11,351</a:t>
                      </a:r>
                    </a:p>
                  </a:txBody>
                  <a:tcPr anchor="ctr"/>
                </a:tc>
                <a:tc>
                  <a:txBody>
                    <a:bodyPr/>
                    <a:lstStyle/>
                    <a:p>
                      <a:pPr algn="ctr"/>
                      <a:r>
                        <a:rPr lang="en-US" dirty="0"/>
                        <a:t>People with OUD</a:t>
                      </a:r>
                    </a:p>
                    <a:p>
                      <a:pPr algn="ctr"/>
                      <a:r>
                        <a:rPr lang="en-US" dirty="0"/>
                        <a:t>N = 1,794</a:t>
                      </a:r>
                    </a:p>
                  </a:txBody>
                  <a:tcPr anchor="ctr"/>
                </a:tc>
                <a:extLst>
                  <a:ext uri="{0D108BD9-81ED-4DB2-BD59-A6C34878D82A}">
                    <a16:rowId xmlns:a16="http://schemas.microsoft.com/office/drawing/2014/main" val="3551393313"/>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Age, mean </a:t>
                      </a:r>
                      <a:r>
                        <a:rPr lang="en-US" sz="1800" b="0" i="0" u="sng" strike="noStrike" dirty="0">
                          <a:solidFill>
                            <a:srgbClr val="000000"/>
                          </a:solidFill>
                          <a:effectLst/>
                          <a:latin typeface="Arial" panose="020B0604020202020204" pitchFamily="34" charset="0"/>
                          <a:cs typeface="Arial" panose="020B0604020202020204" pitchFamily="34" charset="0"/>
                        </a:rPr>
                        <a:t>+</a:t>
                      </a:r>
                      <a:r>
                        <a:rPr lang="en-US" sz="1800" b="0" i="0" u="none" strike="noStrike" dirty="0">
                          <a:solidFill>
                            <a:srgbClr val="000000"/>
                          </a:solidFill>
                          <a:effectLst/>
                          <a:latin typeface="Arial" panose="020B0604020202020204" pitchFamily="34" charset="0"/>
                          <a:cs typeface="Arial" panose="020B0604020202020204" pitchFamily="34" charset="0"/>
                        </a:rPr>
                        <a:t> SD</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59.3 </a:t>
                      </a:r>
                      <a:r>
                        <a:rPr lang="en-US" sz="1800" b="0" i="0" u="sng" strike="noStrike" dirty="0">
                          <a:solidFill>
                            <a:srgbClr val="000000"/>
                          </a:solidFill>
                          <a:effectLst/>
                          <a:latin typeface="Arial" panose="020B0604020202020204" pitchFamily="34" charset="0"/>
                          <a:cs typeface="Arial" panose="020B0604020202020204" pitchFamily="34" charset="0"/>
                        </a:rPr>
                        <a:t>+</a:t>
                      </a:r>
                      <a:r>
                        <a:rPr lang="en-US" sz="1800" b="0" i="0" u="none" strike="noStrike" dirty="0">
                          <a:solidFill>
                            <a:srgbClr val="000000"/>
                          </a:solidFill>
                          <a:effectLst/>
                          <a:latin typeface="Arial" panose="020B0604020202020204" pitchFamily="34" charset="0"/>
                          <a:cs typeface="Arial" panose="020B0604020202020204" pitchFamily="34" charset="0"/>
                        </a:rPr>
                        <a:t> 18.0</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55.5 </a:t>
                      </a:r>
                      <a:r>
                        <a:rPr lang="en-US" sz="1800" b="0" i="0" u="sng" strike="noStrike">
                          <a:solidFill>
                            <a:srgbClr val="000000"/>
                          </a:solidFill>
                          <a:effectLst/>
                          <a:latin typeface="Arial" panose="020B0604020202020204" pitchFamily="34" charset="0"/>
                          <a:cs typeface="Arial" panose="020B0604020202020204" pitchFamily="34" charset="0"/>
                        </a:rPr>
                        <a:t>+</a:t>
                      </a:r>
                      <a:r>
                        <a:rPr lang="en-US" sz="1800" b="0" i="0" u="none" strike="noStrike">
                          <a:solidFill>
                            <a:srgbClr val="000000"/>
                          </a:solidFill>
                          <a:effectLst/>
                          <a:latin typeface="Arial" panose="020B0604020202020204" pitchFamily="34" charset="0"/>
                          <a:cs typeface="Arial" panose="020B0604020202020204" pitchFamily="34" charset="0"/>
                        </a:rPr>
                        <a:t> 14.4</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29734008"/>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Female, n(%)</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6,808 (59.0%)</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603 (45.2%)</a:t>
                      </a:r>
                    </a:p>
                  </a:txBody>
                  <a:tcPr marL="9525" marR="9525" marT="9525" marB="0" anchor="ctr"/>
                </a:tc>
                <a:extLst>
                  <a:ext uri="{0D108BD9-81ED-4DB2-BD59-A6C34878D82A}">
                    <a16:rowId xmlns:a16="http://schemas.microsoft.com/office/drawing/2014/main" val="427305046"/>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Race &amp; Ethnicity, n(%)</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418621909"/>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White (non-Hispanic)</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937 (8.3%)</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168 (12.6%)</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080483503"/>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Black (non-Hispanic)</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 3,615 (31.9%)</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391 (29.3%)</a:t>
                      </a:r>
                    </a:p>
                  </a:txBody>
                  <a:tcPr marL="9525" marR="9525" marT="9525" marB="0" anchor="ctr"/>
                </a:tc>
                <a:extLst>
                  <a:ext uri="{0D108BD9-81ED-4DB2-BD59-A6C34878D82A}">
                    <a16:rowId xmlns:a16="http://schemas.microsoft.com/office/drawing/2014/main" val="1510304025"/>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Hispanic or Latino (any race)</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5,352 (47.2%)</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677 (50.8%)</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899268554"/>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Other race or ethnicity</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 1,447 (12.7%)</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98 (7.4%)</a:t>
                      </a:r>
                    </a:p>
                  </a:txBody>
                  <a:tcPr marL="9525" marR="9525" marT="9525" marB="0" anchor="ctr"/>
                </a:tc>
                <a:extLst>
                  <a:ext uri="{0D108BD9-81ED-4DB2-BD59-A6C34878D82A}">
                    <a16:rowId xmlns:a16="http://schemas.microsoft.com/office/drawing/2014/main" val="2383515233"/>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OUD-related diagnosis, n(%)</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1,367 (75.5%)</a:t>
                      </a:r>
                    </a:p>
                  </a:txBody>
                  <a:tcPr marL="9525" marR="9525" marT="9525" marB="0" anchor="ctr"/>
                </a:tc>
                <a:extLst>
                  <a:ext uri="{0D108BD9-81ED-4DB2-BD59-A6C34878D82A}">
                    <a16:rowId xmlns:a16="http://schemas.microsoft.com/office/drawing/2014/main" val="2337784367"/>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Receipt of medication for OUD, n(%)</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922171941"/>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Methadone</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886 (49.0%)</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500133381"/>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Buprenorphine</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131 (7.2%)</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733618358"/>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Naltrexone</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134  (7.4%)</a:t>
                      </a:r>
                    </a:p>
                  </a:txBody>
                  <a:tcPr marL="9525" marR="9525" marT="9525" marB="0" anchor="ctr"/>
                </a:tc>
                <a:extLst>
                  <a:ext uri="{0D108BD9-81ED-4DB2-BD59-A6C34878D82A}">
                    <a16:rowId xmlns:a16="http://schemas.microsoft.com/office/drawing/2014/main" val="295944732"/>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None</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629 (34.8%)</a:t>
                      </a:r>
                    </a:p>
                  </a:txBody>
                  <a:tcPr marL="9525" marR="9525" marT="9525" marB="0" anchor="ctr"/>
                </a:tc>
                <a:extLst>
                  <a:ext uri="{0D108BD9-81ED-4DB2-BD59-A6C34878D82A}">
                    <a16:rowId xmlns:a16="http://schemas.microsoft.com/office/drawing/2014/main" val="1000912003"/>
                  </a:ext>
                </a:extLst>
              </a:tr>
            </a:tbl>
          </a:graphicData>
        </a:graphic>
      </p:graphicFrame>
    </p:spTree>
    <p:extLst>
      <p:ext uri="{BB962C8B-B14F-4D97-AF65-F5344CB8AC3E}">
        <p14:creationId xmlns:p14="http://schemas.microsoft.com/office/powerpoint/2010/main" val="3156231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684605-DA09-8849-BE6B-21AF774882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4124A4-E3D7-175A-DB50-D77FDC375F24}"/>
              </a:ext>
            </a:extLst>
          </p:cNvPr>
          <p:cNvSpPr>
            <a:spLocks noGrp="1"/>
          </p:cNvSpPr>
          <p:nvPr>
            <p:ph type="title"/>
          </p:nvPr>
        </p:nvSpPr>
        <p:spPr/>
        <p:txBody>
          <a:bodyPr/>
          <a:lstStyle/>
          <a:p>
            <a:r>
              <a:rPr lang="en-US" dirty="0"/>
              <a:t>Cohort characteristics, cont.</a:t>
            </a:r>
          </a:p>
        </p:txBody>
      </p:sp>
      <p:graphicFrame>
        <p:nvGraphicFramePr>
          <p:cNvPr id="4" name="Table 3">
            <a:extLst>
              <a:ext uri="{FF2B5EF4-FFF2-40B4-BE49-F238E27FC236}">
                <a16:creationId xmlns:a16="http://schemas.microsoft.com/office/drawing/2014/main" id="{A18CD5A9-7EA3-C468-DB1B-DD2389340CFE}"/>
              </a:ext>
            </a:extLst>
          </p:cNvPr>
          <p:cNvGraphicFramePr>
            <a:graphicFrameLocks noGrp="1"/>
          </p:cNvGraphicFramePr>
          <p:nvPr/>
        </p:nvGraphicFramePr>
        <p:xfrm>
          <a:off x="1391390" y="1117500"/>
          <a:ext cx="9822042" cy="5090160"/>
        </p:xfrm>
        <a:graphic>
          <a:graphicData uri="http://schemas.openxmlformats.org/drawingml/2006/table">
            <a:tbl>
              <a:tblPr firstRow="1" bandRow="1">
                <a:tableStyleId>{5C22544A-7EE6-4342-B048-85BDC9FD1C3A}</a:tableStyleId>
              </a:tblPr>
              <a:tblGrid>
                <a:gridCol w="4854009">
                  <a:extLst>
                    <a:ext uri="{9D8B030D-6E8A-4147-A177-3AD203B41FA5}">
                      <a16:colId xmlns:a16="http://schemas.microsoft.com/office/drawing/2014/main" val="547275139"/>
                    </a:ext>
                  </a:extLst>
                </a:gridCol>
                <a:gridCol w="2772626">
                  <a:extLst>
                    <a:ext uri="{9D8B030D-6E8A-4147-A177-3AD203B41FA5}">
                      <a16:colId xmlns:a16="http://schemas.microsoft.com/office/drawing/2014/main" val="3257759469"/>
                    </a:ext>
                  </a:extLst>
                </a:gridCol>
                <a:gridCol w="2195407">
                  <a:extLst>
                    <a:ext uri="{9D8B030D-6E8A-4147-A177-3AD203B41FA5}">
                      <a16:colId xmlns:a16="http://schemas.microsoft.com/office/drawing/2014/main" val="3225861332"/>
                    </a:ext>
                  </a:extLst>
                </a:gridCol>
              </a:tblGrid>
              <a:tr h="370840">
                <a:tc>
                  <a:txBody>
                    <a:bodyPr/>
                    <a:lstStyle/>
                    <a:p>
                      <a:pPr algn="ctr"/>
                      <a:endParaRPr lang="en-US" b="1" dirty="0"/>
                    </a:p>
                  </a:txBody>
                  <a:tcPr anchor="ctr"/>
                </a:tc>
                <a:tc>
                  <a:txBody>
                    <a:bodyPr/>
                    <a:lstStyle/>
                    <a:p>
                      <a:pPr algn="ctr"/>
                      <a:r>
                        <a:rPr lang="en-US" dirty="0"/>
                        <a:t>Controls without OUD</a:t>
                      </a:r>
                    </a:p>
                    <a:p>
                      <a:pPr algn="ctr"/>
                      <a:r>
                        <a:rPr lang="en-US" dirty="0"/>
                        <a:t>N = 11,351</a:t>
                      </a:r>
                    </a:p>
                  </a:txBody>
                  <a:tcPr anchor="ctr"/>
                </a:tc>
                <a:tc>
                  <a:txBody>
                    <a:bodyPr/>
                    <a:lstStyle/>
                    <a:p>
                      <a:pPr algn="ctr"/>
                      <a:r>
                        <a:rPr lang="en-US" dirty="0"/>
                        <a:t>People with OUD</a:t>
                      </a:r>
                    </a:p>
                    <a:p>
                      <a:pPr algn="ctr"/>
                      <a:r>
                        <a:rPr lang="en-US" dirty="0"/>
                        <a:t>N = 1,794</a:t>
                      </a:r>
                    </a:p>
                  </a:txBody>
                  <a:tcPr anchor="ctr"/>
                </a:tc>
                <a:extLst>
                  <a:ext uri="{0D108BD9-81ED-4DB2-BD59-A6C34878D82A}">
                    <a16:rowId xmlns:a16="http://schemas.microsoft.com/office/drawing/2014/main" val="3551393313"/>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Pain score on admission, median (IQR)</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7 (6-9)</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8 (6-9)</a:t>
                      </a:r>
                    </a:p>
                  </a:txBody>
                  <a:tcPr marL="9525" marR="9525" marT="9525" marB="0" anchor="ctr"/>
                </a:tc>
                <a:extLst>
                  <a:ext uri="{0D108BD9-81ED-4DB2-BD59-A6C34878D82A}">
                    <a16:rowId xmlns:a16="http://schemas.microsoft.com/office/drawing/2014/main" val="229734008"/>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Maximum pain score, median (IQR)</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10 (8-10)</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10 (8-10)</a:t>
                      </a:r>
                    </a:p>
                  </a:txBody>
                  <a:tcPr marL="9525" marR="9525" marT="9525" marB="0" anchor="ctr"/>
                </a:tc>
                <a:extLst>
                  <a:ext uri="{0D108BD9-81ED-4DB2-BD59-A6C34878D82A}">
                    <a16:rowId xmlns:a16="http://schemas.microsoft.com/office/drawing/2014/main" val="3418621909"/>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Hospital discharge, n(%)</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080483503"/>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SDD</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340 (3.0%)</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155 (8.6%)</a:t>
                      </a:r>
                    </a:p>
                  </a:txBody>
                  <a:tcPr marL="9525" marR="9525" marT="9525" marB="0" anchor="ctr"/>
                </a:tc>
                <a:extLst>
                  <a:ext uri="{0D108BD9-81ED-4DB2-BD59-A6C34878D82A}">
                    <a16:rowId xmlns:a16="http://schemas.microsoft.com/office/drawing/2014/main" val="1510304025"/>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Died</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154 (1.4%)</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62 (3.4%)</a:t>
                      </a:r>
                    </a:p>
                  </a:txBody>
                  <a:tcPr marL="9525" marR="9525" marT="9525" marB="0" anchor="ctr"/>
                </a:tc>
                <a:extLst>
                  <a:ext uri="{0D108BD9-81ED-4DB2-BD59-A6C34878D82A}">
                    <a16:rowId xmlns:a16="http://schemas.microsoft.com/office/drawing/2014/main" val="899268554"/>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Home</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8,489 (75.8%)</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916 (50.6%)</a:t>
                      </a:r>
                    </a:p>
                  </a:txBody>
                  <a:tcPr marL="9525" marR="9525" marT="9525" marB="0" anchor="ctr"/>
                </a:tc>
                <a:extLst>
                  <a:ext uri="{0D108BD9-81ED-4DB2-BD59-A6C34878D82A}">
                    <a16:rowId xmlns:a16="http://schemas.microsoft.com/office/drawing/2014/main" val="2383515233"/>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Facility (SNF, SAR, Acute rehab)</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2,368 (20.9%)</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677 (37.4%)</a:t>
                      </a:r>
                    </a:p>
                  </a:txBody>
                  <a:tcPr marL="9525" marR="9525" marT="9525" marB="0" anchor="ctr"/>
                </a:tc>
                <a:extLst>
                  <a:ext uri="{0D108BD9-81ED-4DB2-BD59-A6C34878D82A}">
                    <a16:rowId xmlns:a16="http://schemas.microsoft.com/office/drawing/2014/main" val="2337784367"/>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Admitting service, n(%)</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922171941"/>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Internal or Family Medicine</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6,422 (66.4%)</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1246 (71.2%)</a:t>
                      </a:r>
                    </a:p>
                  </a:txBody>
                  <a:tcPr marL="9525" marR="9525" marT="9525" marB="0" anchor="ctr"/>
                </a:tc>
                <a:extLst>
                  <a:ext uri="{0D108BD9-81ED-4DB2-BD59-A6C34878D82A}">
                    <a16:rowId xmlns:a16="http://schemas.microsoft.com/office/drawing/2014/main" val="500133381"/>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Surgical service</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2,022 (20.9%)</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338 (19.3%)</a:t>
                      </a:r>
                    </a:p>
                  </a:txBody>
                  <a:tcPr marL="9525" marR="9525" marT="9525" marB="0" anchor="ctr"/>
                </a:tc>
                <a:extLst>
                  <a:ext uri="{0D108BD9-81ED-4DB2-BD59-A6C34878D82A}">
                    <a16:rowId xmlns:a16="http://schemas.microsoft.com/office/drawing/2014/main" val="733618358"/>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Intensive Care Unit (ICU)</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621 (6.4%)</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22 (1.3%)</a:t>
                      </a:r>
                    </a:p>
                  </a:txBody>
                  <a:tcPr marL="9525" marR="9525" marT="9525" marB="0" anchor="ctr"/>
                </a:tc>
                <a:extLst>
                  <a:ext uri="{0D108BD9-81ED-4DB2-BD59-A6C34878D82A}">
                    <a16:rowId xmlns:a16="http://schemas.microsoft.com/office/drawing/2014/main" val="295944732"/>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Other (medicine specialty, Neurology, OB)</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611 (6.3%)</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143 (7.9%)</a:t>
                      </a:r>
                    </a:p>
                  </a:txBody>
                  <a:tcPr marL="9525" marR="9525" marT="9525" marB="0" anchor="ctr"/>
                </a:tc>
                <a:extLst>
                  <a:ext uri="{0D108BD9-81ED-4DB2-BD59-A6C34878D82A}">
                    <a16:rowId xmlns:a16="http://schemas.microsoft.com/office/drawing/2014/main" val="1000912003"/>
                  </a:ext>
                </a:extLst>
              </a:tr>
            </a:tbl>
          </a:graphicData>
        </a:graphic>
      </p:graphicFrame>
    </p:spTree>
    <p:extLst>
      <p:ext uri="{BB962C8B-B14F-4D97-AF65-F5344CB8AC3E}">
        <p14:creationId xmlns:p14="http://schemas.microsoft.com/office/powerpoint/2010/main" val="4185913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BCC18-CE68-FCEA-EE55-CA4F9EC97E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7CE8C2-D73B-3CAE-632B-4BAA87E23187}"/>
              </a:ext>
            </a:extLst>
          </p:cNvPr>
          <p:cNvSpPr>
            <a:spLocks noGrp="1"/>
          </p:cNvSpPr>
          <p:nvPr>
            <p:ph type="title"/>
          </p:nvPr>
        </p:nvSpPr>
        <p:spPr>
          <a:xfrm>
            <a:off x="609441" y="602934"/>
            <a:ext cx="10969943" cy="486415"/>
          </a:xfrm>
        </p:spPr>
        <p:txBody>
          <a:bodyPr/>
          <a:lstStyle/>
          <a:p>
            <a:r>
              <a:rPr lang="en-US" dirty="0"/>
              <a:t>Average pain scores in hospitalized people with vs. without OUD</a:t>
            </a:r>
          </a:p>
        </p:txBody>
      </p:sp>
      <p:graphicFrame>
        <p:nvGraphicFramePr>
          <p:cNvPr id="3" name="Chart 2">
            <a:extLst>
              <a:ext uri="{FF2B5EF4-FFF2-40B4-BE49-F238E27FC236}">
                <a16:creationId xmlns:a16="http://schemas.microsoft.com/office/drawing/2014/main" id="{E4E26978-6876-1B52-F630-3BC45E0F2933}"/>
              </a:ext>
            </a:extLst>
          </p:cNvPr>
          <p:cNvGraphicFramePr/>
          <p:nvPr>
            <p:extLst>
              <p:ext uri="{D42A27DB-BD31-4B8C-83A1-F6EECF244321}">
                <p14:modId xmlns:p14="http://schemas.microsoft.com/office/powerpoint/2010/main" val="3117766711"/>
              </p:ext>
            </p:extLst>
          </p:nvPr>
        </p:nvGraphicFramePr>
        <p:xfrm>
          <a:off x="1443789" y="1125110"/>
          <a:ext cx="10323095" cy="55403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56393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graphicEl>
                                              <a:chart seriesIdx="-4" categoryIdx="0" bldStep="category"/>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graphicEl>
                                              <a:chart seriesIdx="-4" categoryIdx="1" bldStep="category"/>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graphicEl>
                                              <a:chart seriesIdx="-4" categoryIdx="2" bldStep="category"/>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graphicEl>
                                              <a:chart seriesIdx="-4" categoryIdx="3" bldStep="category"/>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uiExpand="1">
        <p:bldSub>
          <a:bldChart bld="category"/>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59A8E4-AEFC-5763-97C3-F6DDD75B2E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352A81-410F-AD02-C352-E41DF48541CF}"/>
              </a:ext>
            </a:extLst>
          </p:cNvPr>
          <p:cNvSpPr>
            <a:spLocks noGrp="1"/>
          </p:cNvSpPr>
          <p:nvPr>
            <p:ph type="title"/>
          </p:nvPr>
        </p:nvSpPr>
        <p:spPr>
          <a:xfrm>
            <a:off x="609441" y="602934"/>
            <a:ext cx="10969943" cy="486415"/>
          </a:xfrm>
        </p:spPr>
        <p:txBody>
          <a:bodyPr/>
          <a:lstStyle/>
          <a:p>
            <a:r>
              <a:rPr lang="en-US" dirty="0"/>
              <a:t>Odds Ratio of SDD in hospitalized people with OUD</a:t>
            </a:r>
          </a:p>
        </p:txBody>
      </p:sp>
      <p:graphicFrame>
        <p:nvGraphicFramePr>
          <p:cNvPr id="4" name="Table 3">
            <a:extLst>
              <a:ext uri="{FF2B5EF4-FFF2-40B4-BE49-F238E27FC236}">
                <a16:creationId xmlns:a16="http://schemas.microsoft.com/office/drawing/2014/main" id="{56EA52DE-7E10-C7C4-2ACF-E69570CBD594}"/>
              </a:ext>
            </a:extLst>
          </p:cNvPr>
          <p:cNvGraphicFramePr>
            <a:graphicFrameLocks noGrp="1"/>
          </p:cNvGraphicFramePr>
          <p:nvPr>
            <p:extLst>
              <p:ext uri="{D42A27DB-BD31-4B8C-83A1-F6EECF244321}">
                <p14:modId xmlns:p14="http://schemas.microsoft.com/office/powerpoint/2010/main" val="4077566847"/>
              </p:ext>
            </p:extLst>
          </p:nvPr>
        </p:nvGraphicFramePr>
        <p:xfrm>
          <a:off x="2375772" y="1300380"/>
          <a:ext cx="7437280" cy="5516472"/>
        </p:xfrm>
        <a:graphic>
          <a:graphicData uri="http://schemas.openxmlformats.org/drawingml/2006/table">
            <a:tbl>
              <a:tblPr firstRow="1" bandRow="1">
                <a:tableStyleId>{5C22544A-7EE6-4342-B048-85BDC9FD1C3A}</a:tableStyleId>
              </a:tblPr>
              <a:tblGrid>
                <a:gridCol w="4251318">
                  <a:extLst>
                    <a:ext uri="{9D8B030D-6E8A-4147-A177-3AD203B41FA5}">
                      <a16:colId xmlns:a16="http://schemas.microsoft.com/office/drawing/2014/main" val="4124862682"/>
                    </a:ext>
                  </a:extLst>
                </a:gridCol>
                <a:gridCol w="1654342">
                  <a:extLst>
                    <a:ext uri="{9D8B030D-6E8A-4147-A177-3AD203B41FA5}">
                      <a16:colId xmlns:a16="http://schemas.microsoft.com/office/drawing/2014/main" val="1770523676"/>
                    </a:ext>
                  </a:extLst>
                </a:gridCol>
                <a:gridCol w="1531620">
                  <a:extLst>
                    <a:ext uri="{9D8B030D-6E8A-4147-A177-3AD203B41FA5}">
                      <a16:colId xmlns:a16="http://schemas.microsoft.com/office/drawing/2014/main" val="923599585"/>
                    </a:ext>
                  </a:extLst>
                </a:gridCol>
              </a:tblGrid>
              <a:tr h="642720">
                <a:tc rowSpan="2">
                  <a:txBody>
                    <a:bodyPr/>
                    <a:lstStyle/>
                    <a:p>
                      <a:endParaRPr lang="en-US" dirty="0"/>
                    </a:p>
                  </a:txBody>
                  <a:tcPr/>
                </a:tc>
                <a:tc gridSpan="2">
                  <a:txBody>
                    <a:bodyPr/>
                    <a:lstStyle/>
                    <a:p>
                      <a:pPr algn="ctr"/>
                      <a:r>
                        <a:rPr lang="en-US" dirty="0"/>
                        <a:t>SDD vs. home or facility</a:t>
                      </a:r>
                    </a:p>
                    <a:p>
                      <a:pPr algn="ctr"/>
                      <a:r>
                        <a:rPr lang="en-US" dirty="0"/>
                        <a:t>N = 1,732</a:t>
                      </a:r>
                    </a:p>
                  </a:txBody>
                  <a:tcPr/>
                </a:tc>
                <a:tc hMerge="1">
                  <a:txBody>
                    <a:bodyPr/>
                    <a:lstStyle/>
                    <a:p>
                      <a:endParaRPr lang="en-US" dirty="0"/>
                    </a:p>
                  </a:txBody>
                  <a:tcPr/>
                </a:tc>
                <a:extLst>
                  <a:ext uri="{0D108BD9-81ED-4DB2-BD59-A6C34878D82A}">
                    <a16:rowId xmlns:a16="http://schemas.microsoft.com/office/drawing/2014/main" val="499082474"/>
                  </a:ext>
                </a:extLst>
              </a:tr>
              <a:tr h="374904">
                <a:tc vMerge="1">
                  <a:txBody>
                    <a:bodyPr/>
                    <a:lstStyle/>
                    <a:p>
                      <a:endParaRPr lang="en-US" dirty="0"/>
                    </a:p>
                  </a:txBody>
                  <a:tcPr/>
                </a:tc>
                <a:tc>
                  <a:txBody>
                    <a:bodyPr/>
                    <a:lstStyle/>
                    <a:p>
                      <a:pPr algn="ctr"/>
                      <a:r>
                        <a:rPr lang="en-US" b="1" dirty="0" err="1">
                          <a:solidFill>
                            <a:schemeClr val="bg1"/>
                          </a:solidFill>
                        </a:rPr>
                        <a:t>aOR</a:t>
                      </a:r>
                      <a:endParaRPr lang="en-US" b="1" dirty="0">
                        <a:solidFill>
                          <a:schemeClr val="bg1"/>
                        </a:solidFill>
                      </a:endParaRPr>
                    </a:p>
                  </a:txBody>
                  <a:tcPr anchor="ctr">
                    <a:solidFill>
                      <a:srgbClr val="93C5E3"/>
                    </a:solidFill>
                  </a:tcPr>
                </a:tc>
                <a:tc>
                  <a:txBody>
                    <a:bodyPr/>
                    <a:lstStyle/>
                    <a:p>
                      <a:pPr algn="ctr"/>
                      <a:r>
                        <a:rPr lang="en-US" b="1" dirty="0">
                          <a:solidFill>
                            <a:schemeClr val="bg1"/>
                          </a:solidFill>
                        </a:rPr>
                        <a:t>95% CI</a:t>
                      </a:r>
                    </a:p>
                  </a:txBody>
                  <a:tcPr anchor="ctr">
                    <a:solidFill>
                      <a:srgbClr val="93C5E3"/>
                    </a:solidFill>
                  </a:tcPr>
                </a:tc>
                <a:extLst>
                  <a:ext uri="{0D108BD9-81ED-4DB2-BD59-A6C34878D82A}">
                    <a16:rowId xmlns:a16="http://schemas.microsoft.com/office/drawing/2014/main" val="416698770"/>
                  </a:ext>
                </a:extLst>
              </a:tr>
              <a:tr h="374904">
                <a:tc>
                  <a:txBody>
                    <a:bodyPr/>
                    <a:lstStyle/>
                    <a:p>
                      <a:r>
                        <a:rPr lang="en-US" dirty="0"/>
                        <a:t>Average pain score (1-point increment)</a:t>
                      </a:r>
                    </a:p>
                  </a:txBody>
                  <a:tcPr/>
                </a:tc>
                <a:tc>
                  <a:txBody>
                    <a:bodyPr/>
                    <a:lstStyle/>
                    <a:p>
                      <a:pPr algn="r"/>
                      <a:r>
                        <a:rPr lang="en-US" b="1" dirty="0"/>
                        <a:t>1.28</a:t>
                      </a:r>
                    </a:p>
                  </a:txBody>
                  <a:tcPr/>
                </a:tc>
                <a:tc>
                  <a:txBody>
                    <a:bodyPr/>
                    <a:lstStyle/>
                    <a:p>
                      <a:pPr algn="r"/>
                      <a:r>
                        <a:rPr lang="en-US" b="1" dirty="0"/>
                        <a:t>1.10-1.50</a:t>
                      </a:r>
                    </a:p>
                  </a:txBody>
                  <a:tcPr/>
                </a:tc>
                <a:extLst>
                  <a:ext uri="{0D108BD9-81ED-4DB2-BD59-A6C34878D82A}">
                    <a16:rowId xmlns:a16="http://schemas.microsoft.com/office/drawing/2014/main" val="2691186108"/>
                  </a:ext>
                </a:extLst>
              </a:tr>
              <a:tr h="374904">
                <a:tc>
                  <a:txBody>
                    <a:bodyPr/>
                    <a:lstStyle/>
                    <a:p>
                      <a:r>
                        <a:rPr lang="en-US" dirty="0"/>
                        <a:t>Age</a:t>
                      </a:r>
                    </a:p>
                  </a:txBody>
                  <a:tcPr/>
                </a:tc>
                <a:tc>
                  <a:txBody>
                    <a:bodyPr/>
                    <a:lstStyle/>
                    <a:p>
                      <a:pPr algn="r"/>
                      <a:r>
                        <a:rPr lang="en-US" b="1" dirty="0"/>
                        <a:t>0.96</a:t>
                      </a:r>
                    </a:p>
                  </a:txBody>
                  <a:tcPr/>
                </a:tc>
                <a:tc>
                  <a:txBody>
                    <a:bodyPr/>
                    <a:lstStyle/>
                    <a:p>
                      <a:pPr algn="r"/>
                      <a:r>
                        <a:rPr lang="en-US" b="1" dirty="0"/>
                        <a:t>0.95-0.98</a:t>
                      </a:r>
                    </a:p>
                  </a:txBody>
                  <a:tcPr/>
                </a:tc>
                <a:extLst>
                  <a:ext uri="{0D108BD9-81ED-4DB2-BD59-A6C34878D82A}">
                    <a16:rowId xmlns:a16="http://schemas.microsoft.com/office/drawing/2014/main" val="161553521"/>
                  </a:ext>
                </a:extLst>
              </a:tr>
              <a:tr h="374904">
                <a:tc>
                  <a:txBody>
                    <a:bodyPr/>
                    <a:lstStyle/>
                    <a:p>
                      <a:r>
                        <a:rPr lang="en-US" dirty="0"/>
                        <a:t>Sex (female vs. male)</a:t>
                      </a:r>
                    </a:p>
                  </a:txBody>
                  <a:tcPr/>
                </a:tc>
                <a:tc>
                  <a:txBody>
                    <a:bodyPr/>
                    <a:lstStyle/>
                    <a:p>
                      <a:pPr algn="r"/>
                      <a:r>
                        <a:rPr lang="en-US" b="1" dirty="0"/>
                        <a:t>0.69</a:t>
                      </a:r>
                    </a:p>
                  </a:txBody>
                  <a:tcPr/>
                </a:tc>
                <a:tc>
                  <a:txBody>
                    <a:bodyPr/>
                    <a:lstStyle/>
                    <a:p>
                      <a:pPr algn="r"/>
                      <a:r>
                        <a:rPr lang="en-US" b="1" dirty="0"/>
                        <a:t>0.44-1.07</a:t>
                      </a:r>
                    </a:p>
                  </a:txBody>
                  <a:tcPr/>
                </a:tc>
                <a:extLst>
                  <a:ext uri="{0D108BD9-81ED-4DB2-BD59-A6C34878D82A}">
                    <a16:rowId xmlns:a16="http://schemas.microsoft.com/office/drawing/2014/main" val="1796503425"/>
                  </a:ext>
                </a:extLst>
              </a:tr>
              <a:tr h="374904">
                <a:tc>
                  <a:txBody>
                    <a:bodyPr/>
                    <a:lstStyle/>
                    <a:p>
                      <a:r>
                        <a:rPr lang="en-US" dirty="0"/>
                        <a:t>Race &amp; Ethnicity</a:t>
                      </a:r>
                    </a:p>
                  </a:txBody>
                  <a:tcPr/>
                </a:tc>
                <a:tc>
                  <a:txBody>
                    <a:bodyPr/>
                    <a:lstStyle/>
                    <a:p>
                      <a:pPr algn="r"/>
                      <a:endParaRPr lang="en-US" dirty="0"/>
                    </a:p>
                  </a:txBody>
                  <a:tcPr/>
                </a:tc>
                <a:tc>
                  <a:txBody>
                    <a:bodyPr/>
                    <a:lstStyle/>
                    <a:p>
                      <a:pPr algn="r"/>
                      <a:endParaRPr lang="en-US" dirty="0"/>
                    </a:p>
                  </a:txBody>
                  <a:tcPr/>
                </a:tc>
                <a:extLst>
                  <a:ext uri="{0D108BD9-81ED-4DB2-BD59-A6C34878D82A}">
                    <a16:rowId xmlns:a16="http://schemas.microsoft.com/office/drawing/2014/main" val="1220157524"/>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White (non-Hispanic)</a:t>
                      </a:r>
                    </a:p>
                  </a:txBody>
                  <a:tcPr marL="9525" marR="9525" marT="9525" marB="0" anchor="ctr"/>
                </a:tc>
                <a:tc>
                  <a:txBody>
                    <a:bodyPr/>
                    <a:lstStyle/>
                    <a:p>
                      <a:pPr algn="r"/>
                      <a:r>
                        <a:rPr lang="en-US" i="1" dirty="0"/>
                        <a:t>ref.</a:t>
                      </a:r>
                    </a:p>
                  </a:txBody>
                  <a:tcPr/>
                </a:tc>
                <a:tc>
                  <a:txBody>
                    <a:bodyPr/>
                    <a:lstStyle/>
                    <a:p>
                      <a:pPr algn="r"/>
                      <a:r>
                        <a:rPr lang="en-US" i="1" dirty="0"/>
                        <a:t>ref.</a:t>
                      </a:r>
                    </a:p>
                  </a:txBody>
                  <a:tcPr/>
                </a:tc>
                <a:extLst>
                  <a:ext uri="{0D108BD9-81ED-4DB2-BD59-A6C34878D82A}">
                    <a16:rowId xmlns:a16="http://schemas.microsoft.com/office/drawing/2014/main" val="4112897617"/>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Black (non-Hispanic)</a:t>
                      </a:r>
                    </a:p>
                  </a:txBody>
                  <a:tcPr marL="9525" marR="9525" marT="9525" marB="0" anchor="ctr"/>
                </a:tc>
                <a:tc>
                  <a:txBody>
                    <a:bodyPr/>
                    <a:lstStyle/>
                    <a:p>
                      <a:pPr algn="r"/>
                      <a:r>
                        <a:rPr lang="en-US" dirty="0"/>
                        <a:t>0.58</a:t>
                      </a:r>
                    </a:p>
                  </a:txBody>
                  <a:tcPr/>
                </a:tc>
                <a:tc>
                  <a:txBody>
                    <a:bodyPr/>
                    <a:lstStyle/>
                    <a:p>
                      <a:pPr algn="r"/>
                      <a:r>
                        <a:rPr lang="en-US" dirty="0"/>
                        <a:t>0.28-1.21</a:t>
                      </a:r>
                    </a:p>
                  </a:txBody>
                  <a:tcPr/>
                </a:tc>
                <a:extLst>
                  <a:ext uri="{0D108BD9-81ED-4DB2-BD59-A6C34878D82A}">
                    <a16:rowId xmlns:a16="http://schemas.microsoft.com/office/drawing/2014/main" val="336404267"/>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Hispanic or Latino</a:t>
                      </a:r>
                    </a:p>
                  </a:txBody>
                  <a:tcPr marL="9525" marR="9525" marT="9525" marB="0" anchor="ctr"/>
                </a:tc>
                <a:tc>
                  <a:txBody>
                    <a:bodyPr/>
                    <a:lstStyle/>
                    <a:p>
                      <a:pPr algn="r"/>
                      <a:r>
                        <a:rPr lang="en-US" dirty="0"/>
                        <a:t>0.91</a:t>
                      </a:r>
                    </a:p>
                  </a:txBody>
                  <a:tcPr/>
                </a:tc>
                <a:tc>
                  <a:txBody>
                    <a:bodyPr/>
                    <a:lstStyle/>
                    <a:p>
                      <a:pPr algn="r"/>
                      <a:r>
                        <a:rPr lang="en-US" dirty="0"/>
                        <a:t>0.48-1.72</a:t>
                      </a:r>
                    </a:p>
                  </a:txBody>
                  <a:tcPr/>
                </a:tc>
                <a:extLst>
                  <a:ext uri="{0D108BD9-81ED-4DB2-BD59-A6C34878D82A}">
                    <a16:rowId xmlns:a16="http://schemas.microsoft.com/office/drawing/2014/main" val="3580939341"/>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Other race or ethnicity</a:t>
                      </a:r>
                    </a:p>
                  </a:txBody>
                  <a:tcPr marL="9525" marR="9525" marT="9525" marB="0" anchor="ctr"/>
                </a:tc>
                <a:tc>
                  <a:txBody>
                    <a:bodyPr/>
                    <a:lstStyle/>
                    <a:p>
                      <a:pPr algn="r"/>
                      <a:r>
                        <a:rPr lang="en-US" dirty="0"/>
                        <a:t>0.55</a:t>
                      </a:r>
                    </a:p>
                  </a:txBody>
                  <a:tcPr/>
                </a:tc>
                <a:tc>
                  <a:txBody>
                    <a:bodyPr/>
                    <a:lstStyle/>
                    <a:p>
                      <a:pPr algn="r"/>
                      <a:r>
                        <a:rPr lang="en-US" dirty="0"/>
                        <a:t>0.18-1.69</a:t>
                      </a:r>
                    </a:p>
                  </a:txBody>
                  <a:tcPr/>
                </a:tc>
                <a:extLst>
                  <a:ext uri="{0D108BD9-81ED-4DB2-BD59-A6C34878D82A}">
                    <a16:rowId xmlns:a16="http://schemas.microsoft.com/office/drawing/2014/main" val="84434216"/>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Receipt of medication for OUD</a:t>
                      </a:r>
                    </a:p>
                  </a:txBody>
                  <a:tcPr marL="9525" marR="9525" marT="9525" marB="0" anchor="ctr"/>
                </a:tc>
                <a:tc>
                  <a:txBody>
                    <a:bodyPr/>
                    <a:lstStyle/>
                    <a:p>
                      <a:pPr algn="r"/>
                      <a:endParaRPr lang="en-US" dirty="0"/>
                    </a:p>
                  </a:txBody>
                  <a:tcPr/>
                </a:tc>
                <a:tc>
                  <a:txBody>
                    <a:bodyPr/>
                    <a:lstStyle/>
                    <a:p>
                      <a:pPr algn="r"/>
                      <a:endParaRPr lang="en-US" dirty="0"/>
                    </a:p>
                  </a:txBody>
                  <a:tcPr/>
                </a:tc>
                <a:extLst>
                  <a:ext uri="{0D108BD9-81ED-4DB2-BD59-A6C34878D82A}">
                    <a16:rowId xmlns:a16="http://schemas.microsoft.com/office/drawing/2014/main" val="3247319566"/>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Methadone</a:t>
                      </a:r>
                    </a:p>
                  </a:txBody>
                  <a:tcPr marL="9525" marR="9525" marT="9525" marB="0" anchor="ctr"/>
                </a:tc>
                <a:tc>
                  <a:txBody>
                    <a:bodyPr/>
                    <a:lstStyle/>
                    <a:p>
                      <a:pPr algn="r"/>
                      <a:r>
                        <a:rPr lang="en-US" dirty="0"/>
                        <a:t>1.13</a:t>
                      </a:r>
                    </a:p>
                  </a:txBody>
                  <a:tcPr/>
                </a:tc>
                <a:tc>
                  <a:txBody>
                    <a:bodyPr/>
                    <a:lstStyle/>
                    <a:p>
                      <a:pPr algn="r"/>
                      <a:r>
                        <a:rPr lang="en-US" dirty="0"/>
                        <a:t>0.72-1.78</a:t>
                      </a:r>
                    </a:p>
                  </a:txBody>
                  <a:tcPr/>
                </a:tc>
                <a:extLst>
                  <a:ext uri="{0D108BD9-81ED-4DB2-BD59-A6C34878D82A}">
                    <a16:rowId xmlns:a16="http://schemas.microsoft.com/office/drawing/2014/main" val="1525689793"/>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Buprenorphine</a:t>
                      </a:r>
                    </a:p>
                  </a:txBody>
                  <a:tcPr marL="9525" marR="9525" marT="9525" marB="0" anchor="ctr"/>
                </a:tc>
                <a:tc>
                  <a:txBody>
                    <a:bodyPr/>
                    <a:lstStyle/>
                    <a:p>
                      <a:pPr algn="r"/>
                      <a:r>
                        <a:rPr lang="en-US" b="0" dirty="0"/>
                        <a:t>0.58</a:t>
                      </a:r>
                    </a:p>
                  </a:txBody>
                  <a:tcPr/>
                </a:tc>
                <a:tc>
                  <a:txBody>
                    <a:bodyPr/>
                    <a:lstStyle/>
                    <a:p>
                      <a:pPr algn="r"/>
                      <a:r>
                        <a:rPr lang="en-US" b="0" dirty="0"/>
                        <a:t>0.25-1.33</a:t>
                      </a:r>
                    </a:p>
                  </a:txBody>
                  <a:tcPr/>
                </a:tc>
                <a:extLst>
                  <a:ext uri="{0D108BD9-81ED-4DB2-BD59-A6C34878D82A}">
                    <a16:rowId xmlns:a16="http://schemas.microsoft.com/office/drawing/2014/main" val="417752367"/>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Naltrexone</a:t>
                      </a:r>
                    </a:p>
                  </a:txBody>
                  <a:tcPr marL="9525" marR="9525" marT="9525" marB="0" anchor="ctr"/>
                </a:tc>
                <a:tc>
                  <a:txBody>
                    <a:bodyPr/>
                    <a:lstStyle/>
                    <a:p>
                      <a:pPr algn="r"/>
                      <a:r>
                        <a:rPr lang="en-US" dirty="0"/>
                        <a:t>0.62</a:t>
                      </a:r>
                    </a:p>
                  </a:txBody>
                  <a:tcPr/>
                </a:tc>
                <a:tc>
                  <a:txBody>
                    <a:bodyPr/>
                    <a:lstStyle/>
                    <a:p>
                      <a:pPr algn="r"/>
                      <a:r>
                        <a:rPr lang="en-US" dirty="0"/>
                        <a:t>0.08-5.16</a:t>
                      </a:r>
                    </a:p>
                  </a:txBody>
                  <a:tcPr/>
                </a:tc>
                <a:extLst>
                  <a:ext uri="{0D108BD9-81ED-4DB2-BD59-A6C34878D82A}">
                    <a16:rowId xmlns:a16="http://schemas.microsoft.com/office/drawing/2014/main" val="550425538"/>
                  </a:ext>
                </a:extLst>
              </a:tr>
            </a:tbl>
          </a:graphicData>
        </a:graphic>
      </p:graphicFrame>
      <p:sp>
        <p:nvSpPr>
          <p:cNvPr id="5" name="Rounded Rectangle 4">
            <a:extLst>
              <a:ext uri="{FF2B5EF4-FFF2-40B4-BE49-F238E27FC236}">
                <a16:creationId xmlns:a16="http://schemas.microsoft.com/office/drawing/2014/main" id="{D6C7B44F-4F90-E196-FA7C-83BCCDC1B52F}"/>
              </a:ext>
            </a:extLst>
          </p:cNvPr>
          <p:cNvSpPr>
            <a:spLocks noChangeArrowheads="1"/>
          </p:cNvSpPr>
          <p:nvPr/>
        </p:nvSpPr>
        <p:spPr bwMode="auto">
          <a:xfrm>
            <a:off x="2316162" y="2336458"/>
            <a:ext cx="7556500" cy="382273"/>
          </a:xfrm>
          <a:prstGeom prst="roundRect">
            <a:avLst>
              <a:gd name="adj" fmla="val 16667"/>
            </a:avLst>
          </a:prstGeom>
          <a:solidFill>
            <a:schemeClr val="accent1">
              <a:alpha val="0"/>
            </a:schemeClr>
          </a:solidFill>
          <a:ln w="47625">
            <a:solidFill>
              <a:schemeClr val="accent2"/>
            </a:solidFill>
            <a:round/>
            <a:headEnd/>
            <a:tailEnd/>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endParaRPr lang="en-US" altLang="en-US" dirty="0"/>
          </a:p>
        </p:txBody>
      </p:sp>
    </p:spTree>
    <p:extLst>
      <p:ext uri="{BB962C8B-B14F-4D97-AF65-F5344CB8AC3E}">
        <p14:creationId xmlns:p14="http://schemas.microsoft.com/office/powerpoint/2010/main" val="3151058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452999-5ECA-557E-7523-5FB82BB8E2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6ADF50-64DB-D228-8150-C8649D8FD15D}"/>
              </a:ext>
            </a:extLst>
          </p:cNvPr>
          <p:cNvSpPr>
            <a:spLocks noGrp="1"/>
          </p:cNvSpPr>
          <p:nvPr>
            <p:ph type="title"/>
          </p:nvPr>
        </p:nvSpPr>
        <p:spPr/>
        <p:txBody>
          <a:bodyPr/>
          <a:lstStyle/>
          <a:p>
            <a:r>
              <a:rPr lang="en-US" dirty="0"/>
              <a:t>Limitations</a:t>
            </a:r>
          </a:p>
        </p:txBody>
      </p:sp>
      <p:sp>
        <p:nvSpPr>
          <p:cNvPr id="3" name="Text Placeholder 2">
            <a:extLst>
              <a:ext uri="{FF2B5EF4-FFF2-40B4-BE49-F238E27FC236}">
                <a16:creationId xmlns:a16="http://schemas.microsoft.com/office/drawing/2014/main" id="{DD7FEC6A-96FC-3325-7B1B-A79FF36627CE}"/>
              </a:ext>
            </a:extLst>
          </p:cNvPr>
          <p:cNvSpPr>
            <a:spLocks noGrp="1"/>
          </p:cNvSpPr>
          <p:nvPr>
            <p:ph type="body" sz="quarter" idx="10"/>
          </p:nvPr>
        </p:nvSpPr>
        <p:spPr/>
        <p:txBody>
          <a:bodyPr/>
          <a:lstStyle/>
          <a:p>
            <a:pPr marL="0" indent="0">
              <a:spcBef>
                <a:spcPts val="600"/>
              </a:spcBef>
              <a:buNone/>
            </a:pPr>
            <a:endParaRPr lang="en-US" dirty="0"/>
          </a:p>
          <a:p>
            <a:pPr marL="0" indent="0">
              <a:spcBef>
                <a:spcPts val="600"/>
              </a:spcBef>
              <a:buNone/>
            </a:pPr>
            <a:endParaRPr lang="en-US" dirty="0"/>
          </a:p>
          <a:p>
            <a:pPr>
              <a:spcBef>
                <a:spcPts val="600"/>
              </a:spcBef>
            </a:pPr>
            <a:r>
              <a:rPr lang="en-US" dirty="0"/>
              <a:t>We are unable to determine etiology of pain; cannot distinguish if pain occurred in setting of opioid withdrawal</a:t>
            </a:r>
          </a:p>
          <a:p>
            <a:pPr marL="0" indent="0">
              <a:spcBef>
                <a:spcPts val="600"/>
              </a:spcBef>
              <a:buNone/>
            </a:pPr>
            <a:endParaRPr lang="en-US" dirty="0"/>
          </a:p>
          <a:p>
            <a:pPr>
              <a:spcBef>
                <a:spcPts val="600"/>
              </a:spcBef>
            </a:pPr>
            <a:r>
              <a:rPr lang="en-US" dirty="0"/>
              <a:t>Inclusion criteria may lack specificity for OUD (people may have received a medication for an indication other than OUD), potential for misclassification bias</a:t>
            </a:r>
          </a:p>
          <a:p>
            <a:pPr>
              <a:spcBef>
                <a:spcPts val="600"/>
              </a:spcBef>
            </a:pPr>
            <a:endParaRPr lang="en-US" dirty="0"/>
          </a:p>
        </p:txBody>
      </p:sp>
    </p:spTree>
    <p:extLst>
      <p:ext uri="{BB962C8B-B14F-4D97-AF65-F5344CB8AC3E}">
        <p14:creationId xmlns:p14="http://schemas.microsoft.com/office/powerpoint/2010/main" val="819752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A89C5-55D7-E547-BBF7-0A426386E49C}"/>
              </a:ext>
            </a:extLst>
          </p:cNvPr>
          <p:cNvSpPr>
            <a:spLocks noGrp="1"/>
          </p:cNvSpPr>
          <p:nvPr>
            <p:ph type="title"/>
          </p:nvPr>
        </p:nvSpPr>
        <p:spPr/>
        <p:txBody>
          <a:bodyPr/>
          <a:lstStyle/>
          <a:p>
            <a:r>
              <a:rPr lang="en-US" dirty="0"/>
              <a:t>Conclusions</a:t>
            </a:r>
          </a:p>
        </p:txBody>
      </p:sp>
      <p:sp>
        <p:nvSpPr>
          <p:cNvPr id="3" name="Text Placeholder 2">
            <a:extLst>
              <a:ext uri="{FF2B5EF4-FFF2-40B4-BE49-F238E27FC236}">
                <a16:creationId xmlns:a16="http://schemas.microsoft.com/office/drawing/2014/main" id="{7DF990EB-F347-B344-A64A-8481CC0E44A7}"/>
              </a:ext>
            </a:extLst>
          </p:cNvPr>
          <p:cNvSpPr>
            <a:spLocks noGrp="1"/>
          </p:cNvSpPr>
          <p:nvPr>
            <p:ph type="body" sz="quarter" idx="10"/>
          </p:nvPr>
        </p:nvSpPr>
        <p:spPr/>
        <p:txBody>
          <a:bodyPr/>
          <a:lstStyle/>
          <a:p>
            <a:pPr>
              <a:spcBef>
                <a:spcPts val="600"/>
              </a:spcBef>
            </a:pPr>
            <a:endParaRPr lang="en-US" dirty="0"/>
          </a:p>
          <a:p>
            <a:pPr>
              <a:spcBef>
                <a:spcPts val="600"/>
              </a:spcBef>
            </a:pPr>
            <a:endParaRPr lang="en-US" dirty="0"/>
          </a:p>
          <a:p>
            <a:pPr>
              <a:spcBef>
                <a:spcPts val="600"/>
              </a:spcBef>
            </a:pPr>
            <a:r>
              <a:rPr lang="en-US" dirty="0"/>
              <a:t>Hospitalized people with OUD report a higher pain severity during hospitalization compared to people without OUD, regardless of discharge disposition</a:t>
            </a:r>
          </a:p>
          <a:p>
            <a:pPr>
              <a:spcBef>
                <a:spcPts val="600"/>
              </a:spcBef>
            </a:pPr>
            <a:endParaRPr lang="en-US" dirty="0"/>
          </a:p>
          <a:p>
            <a:pPr>
              <a:spcBef>
                <a:spcPts val="600"/>
              </a:spcBef>
            </a:pPr>
            <a:r>
              <a:rPr lang="en-US" dirty="0"/>
              <a:t>Greater pain severity is associated with higher odds of SDD among hospitalized people with OUD</a:t>
            </a:r>
          </a:p>
          <a:p>
            <a:pPr>
              <a:spcBef>
                <a:spcPts val="600"/>
              </a:spcBef>
            </a:pPr>
            <a:endParaRPr lang="en-US" dirty="0"/>
          </a:p>
        </p:txBody>
      </p:sp>
    </p:spTree>
    <p:extLst>
      <p:ext uri="{BB962C8B-B14F-4D97-AF65-F5344CB8AC3E}">
        <p14:creationId xmlns:p14="http://schemas.microsoft.com/office/powerpoint/2010/main" val="2725454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A89C5-55D7-E547-BBF7-0A426386E49C}"/>
              </a:ext>
            </a:extLst>
          </p:cNvPr>
          <p:cNvSpPr>
            <a:spLocks noGrp="1"/>
          </p:cNvSpPr>
          <p:nvPr>
            <p:ph type="title"/>
          </p:nvPr>
        </p:nvSpPr>
        <p:spPr/>
        <p:txBody>
          <a:bodyPr/>
          <a:lstStyle/>
          <a:p>
            <a:r>
              <a:rPr lang="en-US" dirty="0"/>
              <a:t>Future directions &amp; implications</a:t>
            </a:r>
          </a:p>
        </p:txBody>
      </p:sp>
      <p:sp>
        <p:nvSpPr>
          <p:cNvPr id="3" name="Text Placeholder 2">
            <a:extLst>
              <a:ext uri="{FF2B5EF4-FFF2-40B4-BE49-F238E27FC236}">
                <a16:creationId xmlns:a16="http://schemas.microsoft.com/office/drawing/2014/main" id="{7DF990EB-F347-B344-A64A-8481CC0E44A7}"/>
              </a:ext>
            </a:extLst>
          </p:cNvPr>
          <p:cNvSpPr>
            <a:spLocks noGrp="1"/>
          </p:cNvSpPr>
          <p:nvPr>
            <p:ph type="body" sz="quarter" idx="10"/>
          </p:nvPr>
        </p:nvSpPr>
        <p:spPr/>
        <p:txBody>
          <a:bodyPr/>
          <a:lstStyle/>
          <a:p>
            <a:pPr marL="0" indent="0">
              <a:spcBef>
                <a:spcPts val="600"/>
              </a:spcBef>
              <a:buNone/>
            </a:pPr>
            <a:endParaRPr lang="en-US" dirty="0"/>
          </a:p>
          <a:p>
            <a:pPr>
              <a:spcBef>
                <a:spcPts val="600"/>
              </a:spcBef>
            </a:pPr>
            <a:r>
              <a:rPr lang="en-US" dirty="0"/>
              <a:t>Additional analyses:</a:t>
            </a:r>
          </a:p>
          <a:p>
            <a:pPr lvl="1">
              <a:spcBef>
                <a:spcPts val="600"/>
              </a:spcBef>
            </a:pPr>
            <a:r>
              <a:rPr lang="en-US" dirty="0"/>
              <a:t>Outcomes after hospital discharge (ex: 30-day readmissions, mortality)</a:t>
            </a:r>
          </a:p>
          <a:p>
            <a:pPr lvl="1">
              <a:spcBef>
                <a:spcPts val="600"/>
              </a:spcBef>
            </a:pPr>
            <a:r>
              <a:rPr lang="en-US" dirty="0"/>
              <a:t>If certain </a:t>
            </a:r>
            <a:r>
              <a:rPr lang="en-US" u="sng" dirty="0"/>
              <a:t>patterns of</a:t>
            </a:r>
            <a:r>
              <a:rPr lang="en-US" dirty="0"/>
              <a:t> pain scores are most associated with SDD</a:t>
            </a:r>
          </a:p>
          <a:p>
            <a:pPr lvl="1">
              <a:spcBef>
                <a:spcPts val="600"/>
              </a:spcBef>
            </a:pPr>
            <a:r>
              <a:rPr lang="en-US" dirty="0"/>
              <a:t>If </a:t>
            </a:r>
            <a:r>
              <a:rPr lang="en-US" u="sng" dirty="0"/>
              <a:t>receipt of pain medications</a:t>
            </a:r>
            <a:r>
              <a:rPr lang="en-US" dirty="0"/>
              <a:t> (including opioids) attenuates observed relationship</a:t>
            </a:r>
          </a:p>
          <a:p>
            <a:pPr lvl="1">
              <a:spcBef>
                <a:spcPts val="600"/>
              </a:spcBef>
            </a:pPr>
            <a:endParaRPr lang="en-US" dirty="0"/>
          </a:p>
          <a:p>
            <a:pPr>
              <a:spcBef>
                <a:spcPts val="600"/>
              </a:spcBef>
            </a:pPr>
            <a:r>
              <a:rPr lang="en-US" dirty="0"/>
              <a:t>Addressing acute pain among hospitalized people with OUD may reduce the likelihood of SDD and associated negative health outcomes</a:t>
            </a:r>
          </a:p>
          <a:p>
            <a:pPr marL="0" indent="0">
              <a:spcBef>
                <a:spcPts val="600"/>
              </a:spcBef>
              <a:buNone/>
            </a:pPr>
            <a:endParaRPr lang="en-US" dirty="0"/>
          </a:p>
        </p:txBody>
      </p:sp>
    </p:spTree>
    <p:extLst>
      <p:ext uri="{BB962C8B-B14F-4D97-AF65-F5344CB8AC3E}">
        <p14:creationId xmlns:p14="http://schemas.microsoft.com/office/powerpoint/2010/main" val="1111701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A89C5-55D7-E547-BBF7-0A426386E49C}"/>
              </a:ext>
            </a:extLst>
          </p:cNvPr>
          <p:cNvSpPr>
            <a:spLocks noGrp="1"/>
          </p:cNvSpPr>
          <p:nvPr>
            <p:ph type="title"/>
          </p:nvPr>
        </p:nvSpPr>
        <p:spPr/>
        <p:txBody>
          <a:bodyPr/>
          <a:lstStyle/>
          <a:p>
            <a:r>
              <a:rPr lang="en-US" dirty="0"/>
              <a:t>Acknowledgements</a:t>
            </a:r>
          </a:p>
        </p:txBody>
      </p:sp>
      <p:sp>
        <p:nvSpPr>
          <p:cNvPr id="3" name="Text Placeholder 2">
            <a:extLst>
              <a:ext uri="{FF2B5EF4-FFF2-40B4-BE49-F238E27FC236}">
                <a16:creationId xmlns:a16="http://schemas.microsoft.com/office/drawing/2014/main" id="{7DF990EB-F347-B344-A64A-8481CC0E44A7}"/>
              </a:ext>
            </a:extLst>
          </p:cNvPr>
          <p:cNvSpPr>
            <a:spLocks noGrp="1"/>
          </p:cNvSpPr>
          <p:nvPr>
            <p:ph type="body" sz="quarter" idx="10"/>
          </p:nvPr>
        </p:nvSpPr>
        <p:spPr/>
        <p:txBody>
          <a:bodyPr/>
          <a:lstStyle/>
          <a:p>
            <a:pPr marL="0" indent="0">
              <a:buNone/>
            </a:pPr>
            <a:r>
              <a:rPr lang="en-US" dirty="0"/>
              <a:t>Mentor and collaborators: </a:t>
            </a:r>
          </a:p>
          <a:p>
            <a:pPr lvl="1"/>
            <a:r>
              <a:rPr lang="en-US" dirty="0"/>
              <a:t>Joanna Starrels</a:t>
            </a:r>
          </a:p>
          <a:p>
            <a:pPr lvl="1"/>
            <a:r>
              <a:rPr lang="en-US" dirty="0"/>
              <a:t>William Southern</a:t>
            </a:r>
          </a:p>
          <a:p>
            <a:pPr lvl="1"/>
            <a:r>
              <a:rPr lang="en-US" dirty="0" err="1"/>
              <a:t>Yuting</a:t>
            </a:r>
            <a:r>
              <a:rPr lang="en-US" dirty="0"/>
              <a:t> Deng</a:t>
            </a:r>
          </a:p>
          <a:p>
            <a:pPr lvl="1"/>
            <a:r>
              <a:rPr lang="en-US" dirty="0" err="1"/>
              <a:t>Chenshu</a:t>
            </a:r>
            <a:r>
              <a:rPr lang="en-US" dirty="0"/>
              <a:t> Zhang</a:t>
            </a:r>
          </a:p>
          <a:p>
            <a:endParaRPr lang="en-US" dirty="0"/>
          </a:p>
          <a:p>
            <a:pPr marL="0" indent="0">
              <a:buNone/>
            </a:pPr>
            <a:r>
              <a:rPr lang="en-US" dirty="0"/>
              <a:t>Montefiore-Einstein Division of General Internal Medicine (DGIM) and Substance Use Affinity Group </a:t>
            </a:r>
          </a:p>
          <a:p>
            <a:pPr marL="0" indent="0">
              <a:buNone/>
            </a:pPr>
            <a:endParaRPr lang="en-US" dirty="0"/>
          </a:p>
          <a:p>
            <a:pPr marL="0" indent="0">
              <a:buNone/>
            </a:pPr>
            <a:r>
              <a:rPr lang="en-US" dirty="0"/>
              <a:t>Support: K24DA046309 and IMPOWR-ME RM1DA055437</a:t>
            </a:r>
          </a:p>
        </p:txBody>
      </p:sp>
    </p:spTree>
    <p:extLst>
      <p:ext uri="{BB962C8B-B14F-4D97-AF65-F5344CB8AC3E}">
        <p14:creationId xmlns:p14="http://schemas.microsoft.com/office/powerpoint/2010/main" val="3801414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7701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D93E27-039A-6858-530D-89ACEF1A13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4157A6-1DCE-8466-1123-16F0A8E819FE}"/>
              </a:ext>
            </a:extLst>
          </p:cNvPr>
          <p:cNvSpPr>
            <a:spLocks noGrp="1"/>
          </p:cNvSpPr>
          <p:nvPr>
            <p:ph type="title"/>
          </p:nvPr>
        </p:nvSpPr>
        <p:spPr/>
        <p:txBody>
          <a:bodyPr/>
          <a:lstStyle/>
          <a:p>
            <a:r>
              <a:rPr lang="en-US" dirty="0"/>
              <a:t>Equity in pain management</a:t>
            </a:r>
          </a:p>
        </p:txBody>
      </p:sp>
      <p:sp>
        <p:nvSpPr>
          <p:cNvPr id="3" name="Text Placeholder 2">
            <a:extLst>
              <a:ext uri="{FF2B5EF4-FFF2-40B4-BE49-F238E27FC236}">
                <a16:creationId xmlns:a16="http://schemas.microsoft.com/office/drawing/2014/main" id="{50B8CAF1-831A-B37D-9776-46FD6D8FF626}"/>
              </a:ext>
            </a:extLst>
          </p:cNvPr>
          <p:cNvSpPr>
            <a:spLocks noGrp="1"/>
          </p:cNvSpPr>
          <p:nvPr>
            <p:ph type="body" sz="quarter" idx="10"/>
          </p:nvPr>
        </p:nvSpPr>
        <p:spPr/>
        <p:txBody>
          <a:bodyPr/>
          <a:lstStyle/>
          <a:p>
            <a:pPr marL="0" indent="0">
              <a:buNone/>
            </a:pPr>
            <a:endParaRPr lang="en-US" dirty="0"/>
          </a:p>
          <a:p>
            <a:endParaRPr lang="en-US" dirty="0"/>
          </a:p>
        </p:txBody>
      </p:sp>
      <p:sp>
        <p:nvSpPr>
          <p:cNvPr id="6" name="Text Placeholder 2">
            <a:extLst>
              <a:ext uri="{FF2B5EF4-FFF2-40B4-BE49-F238E27FC236}">
                <a16:creationId xmlns:a16="http://schemas.microsoft.com/office/drawing/2014/main" id="{83DB9FF5-4380-C646-87E6-8ACAF828F1AC}"/>
              </a:ext>
            </a:extLst>
          </p:cNvPr>
          <p:cNvSpPr txBox="1">
            <a:spLocks/>
          </p:cNvSpPr>
          <p:nvPr/>
        </p:nvSpPr>
        <p:spPr>
          <a:xfrm>
            <a:off x="762000" y="1558506"/>
            <a:ext cx="10969625" cy="4478328"/>
          </a:xfrm>
          <a:prstGeom prst="rect">
            <a:avLst/>
          </a:prstGeom>
        </p:spPr>
        <p:txBody>
          <a:bodyPr/>
          <a:lstStyle>
            <a:lvl1pPr marL="342906" indent="-342906" algn="l" defTabSz="457207" rtl="0" eaLnBrk="1" latinLnBrk="0" hangingPunct="1">
              <a:spcBef>
                <a:spcPct val="20000"/>
              </a:spcBef>
              <a:buFont typeface="Arial"/>
              <a:buChar char="•"/>
              <a:defRPr sz="2000" b="0" i="0" kern="1200">
                <a:solidFill>
                  <a:schemeClr val="tx1"/>
                </a:solidFill>
                <a:latin typeface="Arial" panose="020B0604020202020204" pitchFamily="34" charset="0"/>
                <a:ea typeface="+mn-ea"/>
                <a:cs typeface="Arial" panose="020B0604020202020204" pitchFamily="34" charset="0"/>
              </a:defRPr>
            </a:lvl1pPr>
            <a:lvl2pPr marL="742962" indent="-285755" algn="l" defTabSz="457207" rtl="0" eaLnBrk="1" latinLnBrk="0" hangingPunct="1">
              <a:spcBef>
                <a:spcPct val="20000"/>
              </a:spcBef>
              <a:buFont typeface="Arial"/>
              <a:buChar char="–"/>
              <a:defRPr sz="2000" b="0" i="0" kern="1200">
                <a:solidFill>
                  <a:schemeClr val="tx1"/>
                </a:solidFill>
                <a:latin typeface="Arial" panose="020B0604020202020204" pitchFamily="34" charset="0"/>
                <a:ea typeface="+mn-ea"/>
                <a:cs typeface="Arial" panose="020B0604020202020204" pitchFamily="34" charset="0"/>
              </a:defRPr>
            </a:lvl2pPr>
            <a:lvl3pPr marL="1143020" indent="-228604" algn="l" defTabSz="457207" rtl="0" eaLnBrk="1" latinLnBrk="0" hangingPunct="1">
              <a:spcBef>
                <a:spcPct val="20000"/>
              </a:spcBef>
              <a:buFont typeface="Arial"/>
              <a:buChar char="•"/>
              <a:defRPr sz="2000" b="0" i="0" kern="1200">
                <a:solidFill>
                  <a:schemeClr val="tx1"/>
                </a:solidFill>
                <a:latin typeface="Arial" panose="020B0604020202020204" pitchFamily="34" charset="0"/>
                <a:ea typeface="+mn-ea"/>
                <a:cs typeface="Arial" panose="020B0604020202020204" pitchFamily="34" charset="0"/>
              </a:defRPr>
            </a:lvl3pPr>
            <a:lvl4pPr marL="1600227" indent="-228604" algn="l" defTabSz="457207" rtl="0" eaLnBrk="1" latinLnBrk="0" hangingPunct="1">
              <a:spcBef>
                <a:spcPct val="20000"/>
              </a:spcBef>
              <a:buFont typeface="Arial"/>
              <a:buChar char="–"/>
              <a:defRPr sz="2000" b="0" i="0" kern="1200">
                <a:solidFill>
                  <a:schemeClr val="tx1"/>
                </a:solidFill>
                <a:latin typeface="Arial" panose="020B0604020202020204" pitchFamily="34" charset="0"/>
                <a:ea typeface="+mn-ea"/>
                <a:cs typeface="Arial" panose="020B0604020202020204" pitchFamily="34" charset="0"/>
              </a:defRPr>
            </a:lvl4pPr>
            <a:lvl5pPr marL="2057434" indent="-228604" algn="l" defTabSz="457207" rtl="0" eaLnBrk="1" latinLnBrk="0" hangingPunct="1">
              <a:spcBef>
                <a:spcPct val="20000"/>
              </a:spcBef>
              <a:buFont typeface="Arial"/>
              <a:buChar char="»"/>
              <a:defRPr sz="2000" b="0" i="0" kern="1200">
                <a:solidFill>
                  <a:schemeClr val="tx1"/>
                </a:solidFill>
                <a:latin typeface="Arial" panose="020B0604020202020204" pitchFamily="34" charset="0"/>
                <a:ea typeface="+mn-ea"/>
                <a:cs typeface="Arial" panose="020B0604020202020204" pitchFamily="34" charset="0"/>
              </a:defRPr>
            </a:lvl5pPr>
            <a:lvl6pPr marL="2514642" indent="-228604" algn="l" defTabSz="457207" rtl="0" eaLnBrk="1" latinLnBrk="0" hangingPunct="1">
              <a:spcBef>
                <a:spcPct val="20000"/>
              </a:spcBef>
              <a:buFont typeface="Arial"/>
              <a:buChar char="•"/>
              <a:defRPr sz="2000" kern="1200">
                <a:solidFill>
                  <a:schemeClr val="tx1"/>
                </a:solidFill>
                <a:latin typeface="+mn-lt"/>
                <a:ea typeface="+mn-ea"/>
                <a:cs typeface="+mn-cs"/>
              </a:defRPr>
            </a:lvl6pPr>
            <a:lvl7pPr marL="2971849" indent="-228604" algn="l" defTabSz="457207" rtl="0" eaLnBrk="1" latinLnBrk="0" hangingPunct="1">
              <a:spcBef>
                <a:spcPct val="20000"/>
              </a:spcBef>
              <a:buFont typeface="Arial"/>
              <a:buChar char="•"/>
              <a:defRPr sz="2000" kern="1200">
                <a:solidFill>
                  <a:schemeClr val="tx1"/>
                </a:solidFill>
                <a:latin typeface="+mn-lt"/>
                <a:ea typeface="+mn-ea"/>
                <a:cs typeface="+mn-cs"/>
              </a:defRPr>
            </a:lvl7pPr>
            <a:lvl8pPr marL="3429057" indent="-228604" algn="l" defTabSz="457207" rtl="0" eaLnBrk="1" latinLnBrk="0" hangingPunct="1">
              <a:spcBef>
                <a:spcPct val="20000"/>
              </a:spcBef>
              <a:buFont typeface="Arial"/>
              <a:buChar char="•"/>
              <a:defRPr sz="2000" kern="1200">
                <a:solidFill>
                  <a:schemeClr val="tx1"/>
                </a:solidFill>
                <a:latin typeface="+mn-lt"/>
                <a:ea typeface="+mn-ea"/>
                <a:cs typeface="+mn-cs"/>
              </a:defRPr>
            </a:lvl8pPr>
            <a:lvl9pPr marL="3886264" indent="-228604" algn="l" defTabSz="457207"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dirty="0"/>
          </a:p>
          <a:p>
            <a:r>
              <a:rPr lang="en-US" dirty="0"/>
              <a:t>Inequities in pain management based on race and ethnicity have long persisted in medicine</a:t>
            </a:r>
          </a:p>
          <a:p>
            <a:pPr lvl="1"/>
            <a:r>
              <a:rPr lang="en-US" dirty="0"/>
              <a:t>Medical education</a:t>
            </a:r>
          </a:p>
          <a:p>
            <a:pPr lvl="1"/>
            <a:r>
              <a:rPr lang="en-US" dirty="0"/>
              <a:t>Access to care</a:t>
            </a:r>
          </a:p>
          <a:p>
            <a:pPr lvl="1"/>
            <a:r>
              <a:rPr lang="en-US" dirty="0"/>
              <a:t>Provision and quality of care</a:t>
            </a:r>
          </a:p>
          <a:p>
            <a:pPr lvl="1"/>
            <a:endParaRPr lang="en-US" dirty="0"/>
          </a:p>
          <a:p>
            <a:r>
              <a:rPr lang="en-US" dirty="0"/>
              <a:t>It is essential to treat all individuals who are in pain with dignity and respect</a:t>
            </a:r>
          </a:p>
          <a:p>
            <a:endParaRPr lang="en-US" dirty="0"/>
          </a:p>
        </p:txBody>
      </p:sp>
    </p:spTree>
    <p:extLst>
      <p:ext uri="{BB962C8B-B14F-4D97-AF65-F5344CB8AC3E}">
        <p14:creationId xmlns:p14="http://schemas.microsoft.com/office/powerpoint/2010/main" val="3406969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DC41D4-21E0-4A32-0D3C-6D39E33610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6A31A7-B198-24BC-34FE-9F760A02A948}"/>
              </a:ext>
            </a:extLst>
          </p:cNvPr>
          <p:cNvSpPr>
            <a:spLocks noGrp="1"/>
          </p:cNvSpPr>
          <p:nvPr>
            <p:ph type="title"/>
          </p:nvPr>
        </p:nvSpPr>
        <p:spPr>
          <a:xfrm>
            <a:off x="609441" y="3185793"/>
            <a:ext cx="10969943" cy="486415"/>
          </a:xfrm>
        </p:spPr>
        <p:txBody>
          <a:bodyPr/>
          <a:lstStyle/>
          <a:p>
            <a:r>
              <a:rPr lang="en-US" dirty="0"/>
              <a:t>Extra slides</a:t>
            </a:r>
          </a:p>
        </p:txBody>
      </p:sp>
    </p:spTree>
    <p:extLst>
      <p:ext uri="{BB962C8B-B14F-4D97-AF65-F5344CB8AC3E}">
        <p14:creationId xmlns:p14="http://schemas.microsoft.com/office/powerpoint/2010/main" val="25233660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06C554-CA26-912D-FD94-CF50D7F68A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4533F8-A25E-70D5-6866-BC9A8DA20248}"/>
              </a:ext>
            </a:extLst>
          </p:cNvPr>
          <p:cNvSpPr>
            <a:spLocks noGrp="1"/>
          </p:cNvSpPr>
          <p:nvPr>
            <p:ph type="title"/>
          </p:nvPr>
        </p:nvSpPr>
        <p:spPr/>
        <p:txBody>
          <a:bodyPr/>
          <a:lstStyle/>
          <a:p>
            <a:r>
              <a:rPr lang="en-US" dirty="0"/>
              <a:t>Sensitivity analysis</a:t>
            </a:r>
          </a:p>
        </p:txBody>
      </p:sp>
      <p:graphicFrame>
        <p:nvGraphicFramePr>
          <p:cNvPr id="4" name="Table 3">
            <a:extLst>
              <a:ext uri="{FF2B5EF4-FFF2-40B4-BE49-F238E27FC236}">
                <a16:creationId xmlns:a16="http://schemas.microsoft.com/office/drawing/2014/main" id="{B4FEB1AE-92AA-31C2-CF26-7165F4C6125F}"/>
              </a:ext>
            </a:extLst>
          </p:cNvPr>
          <p:cNvGraphicFramePr>
            <a:graphicFrameLocks noGrp="1"/>
          </p:cNvGraphicFramePr>
          <p:nvPr>
            <p:extLst>
              <p:ext uri="{D42A27DB-BD31-4B8C-83A1-F6EECF244321}">
                <p14:modId xmlns:p14="http://schemas.microsoft.com/office/powerpoint/2010/main" val="45815969"/>
              </p:ext>
            </p:extLst>
          </p:nvPr>
        </p:nvGraphicFramePr>
        <p:xfrm>
          <a:off x="609440" y="1300380"/>
          <a:ext cx="10797701" cy="5516472"/>
        </p:xfrm>
        <a:graphic>
          <a:graphicData uri="http://schemas.openxmlformats.org/drawingml/2006/table">
            <a:tbl>
              <a:tblPr firstRow="1" bandRow="1">
                <a:tableStyleId>{5C22544A-7EE6-4342-B048-85BDC9FD1C3A}</a:tableStyleId>
              </a:tblPr>
              <a:tblGrid>
                <a:gridCol w="4251318">
                  <a:extLst>
                    <a:ext uri="{9D8B030D-6E8A-4147-A177-3AD203B41FA5}">
                      <a16:colId xmlns:a16="http://schemas.microsoft.com/office/drawing/2014/main" val="4124862682"/>
                    </a:ext>
                  </a:extLst>
                </a:gridCol>
                <a:gridCol w="1654342">
                  <a:extLst>
                    <a:ext uri="{9D8B030D-6E8A-4147-A177-3AD203B41FA5}">
                      <a16:colId xmlns:a16="http://schemas.microsoft.com/office/drawing/2014/main" val="1770523676"/>
                    </a:ext>
                  </a:extLst>
                </a:gridCol>
                <a:gridCol w="1531620">
                  <a:extLst>
                    <a:ext uri="{9D8B030D-6E8A-4147-A177-3AD203B41FA5}">
                      <a16:colId xmlns:a16="http://schemas.microsoft.com/office/drawing/2014/main" val="923599585"/>
                    </a:ext>
                  </a:extLst>
                </a:gridCol>
                <a:gridCol w="1560297">
                  <a:extLst>
                    <a:ext uri="{9D8B030D-6E8A-4147-A177-3AD203B41FA5}">
                      <a16:colId xmlns:a16="http://schemas.microsoft.com/office/drawing/2014/main" val="1436544296"/>
                    </a:ext>
                  </a:extLst>
                </a:gridCol>
                <a:gridCol w="1800124">
                  <a:extLst>
                    <a:ext uri="{9D8B030D-6E8A-4147-A177-3AD203B41FA5}">
                      <a16:colId xmlns:a16="http://schemas.microsoft.com/office/drawing/2014/main" val="2092033099"/>
                    </a:ext>
                  </a:extLst>
                </a:gridCol>
              </a:tblGrid>
              <a:tr h="642720">
                <a:tc rowSpan="2">
                  <a:txBody>
                    <a:bodyPr/>
                    <a:lstStyle/>
                    <a:p>
                      <a:endParaRPr lang="en-US" dirty="0"/>
                    </a:p>
                  </a:txBody>
                  <a:tcPr/>
                </a:tc>
                <a:tc gridSpan="2">
                  <a:txBody>
                    <a:bodyPr/>
                    <a:lstStyle/>
                    <a:p>
                      <a:pPr algn="ctr"/>
                      <a:r>
                        <a:rPr lang="en-US" dirty="0"/>
                        <a:t>SDD vs. home or facility</a:t>
                      </a:r>
                    </a:p>
                    <a:p>
                      <a:pPr algn="ctr"/>
                      <a:r>
                        <a:rPr lang="en-US" dirty="0"/>
                        <a:t>N = 1,732</a:t>
                      </a:r>
                    </a:p>
                  </a:txBody>
                  <a:tcPr/>
                </a:tc>
                <a:tc hMerge="1">
                  <a:txBody>
                    <a:bodyPr/>
                    <a:lstStyle/>
                    <a:p>
                      <a:endParaRPr lang="en-US" dirty="0"/>
                    </a:p>
                  </a:txBody>
                  <a:tcPr/>
                </a:tc>
                <a:tc gridSpan="2">
                  <a:txBody>
                    <a:bodyPr/>
                    <a:lstStyle/>
                    <a:p>
                      <a:pPr algn="ctr"/>
                      <a:r>
                        <a:rPr lang="en-US" dirty="0"/>
                        <a:t>SDD vs. home</a:t>
                      </a:r>
                    </a:p>
                    <a:p>
                      <a:pPr algn="ctr"/>
                      <a:r>
                        <a:rPr lang="en-US" dirty="0"/>
                        <a:t>N = 1,071</a:t>
                      </a:r>
                    </a:p>
                  </a:txBody>
                  <a:tcPr/>
                </a:tc>
                <a:tc hMerge="1">
                  <a:txBody>
                    <a:bodyPr/>
                    <a:lstStyle/>
                    <a:p>
                      <a:endParaRPr lang="en-US" dirty="0"/>
                    </a:p>
                  </a:txBody>
                  <a:tcPr/>
                </a:tc>
                <a:extLst>
                  <a:ext uri="{0D108BD9-81ED-4DB2-BD59-A6C34878D82A}">
                    <a16:rowId xmlns:a16="http://schemas.microsoft.com/office/drawing/2014/main" val="499082474"/>
                  </a:ext>
                </a:extLst>
              </a:tr>
              <a:tr h="374904">
                <a:tc vMerge="1">
                  <a:txBody>
                    <a:bodyPr/>
                    <a:lstStyle/>
                    <a:p>
                      <a:endParaRPr lang="en-US" dirty="0"/>
                    </a:p>
                  </a:txBody>
                  <a:tcPr/>
                </a:tc>
                <a:tc>
                  <a:txBody>
                    <a:bodyPr/>
                    <a:lstStyle/>
                    <a:p>
                      <a:pPr algn="ctr"/>
                      <a:r>
                        <a:rPr lang="en-US" b="1" dirty="0" err="1">
                          <a:solidFill>
                            <a:schemeClr val="bg1"/>
                          </a:solidFill>
                        </a:rPr>
                        <a:t>aOR</a:t>
                      </a:r>
                      <a:endParaRPr lang="en-US" b="1" dirty="0">
                        <a:solidFill>
                          <a:schemeClr val="bg1"/>
                        </a:solidFill>
                      </a:endParaRPr>
                    </a:p>
                  </a:txBody>
                  <a:tcPr anchor="ctr">
                    <a:solidFill>
                      <a:srgbClr val="93C5E3"/>
                    </a:solidFill>
                  </a:tcPr>
                </a:tc>
                <a:tc>
                  <a:txBody>
                    <a:bodyPr/>
                    <a:lstStyle/>
                    <a:p>
                      <a:pPr algn="ctr"/>
                      <a:r>
                        <a:rPr lang="en-US" b="1" dirty="0">
                          <a:solidFill>
                            <a:schemeClr val="bg1"/>
                          </a:solidFill>
                        </a:rPr>
                        <a:t>95% CI</a:t>
                      </a:r>
                    </a:p>
                  </a:txBody>
                  <a:tcPr anchor="ctr">
                    <a:solidFill>
                      <a:srgbClr val="93C5E3"/>
                    </a:solidFill>
                  </a:tcPr>
                </a:tc>
                <a:tc>
                  <a:txBody>
                    <a:bodyPr/>
                    <a:lstStyle/>
                    <a:p>
                      <a:pPr algn="ctr"/>
                      <a:r>
                        <a:rPr lang="en-US" b="1" dirty="0" err="1">
                          <a:solidFill>
                            <a:schemeClr val="bg1"/>
                          </a:solidFill>
                        </a:rPr>
                        <a:t>aOR</a:t>
                      </a:r>
                      <a:endParaRPr lang="en-US" b="1" dirty="0">
                        <a:solidFill>
                          <a:schemeClr val="bg1"/>
                        </a:solidFill>
                      </a:endParaRPr>
                    </a:p>
                  </a:txBody>
                  <a:tcPr anchor="ctr">
                    <a:solidFill>
                      <a:srgbClr val="93C5E3"/>
                    </a:solidFill>
                  </a:tcPr>
                </a:tc>
                <a:tc>
                  <a:txBody>
                    <a:bodyPr/>
                    <a:lstStyle/>
                    <a:p>
                      <a:pPr algn="ctr"/>
                      <a:r>
                        <a:rPr lang="en-US" b="1" dirty="0">
                          <a:solidFill>
                            <a:schemeClr val="bg1"/>
                          </a:solidFill>
                        </a:rPr>
                        <a:t>95% CI</a:t>
                      </a:r>
                    </a:p>
                  </a:txBody>
                  <a:tcPr anchor="ctr">
                    <a:solidFill>
                      <a:srgbClr val="93C5E3"/>
                    </a:solidFill>
                  </a:tcPr>
                </a:tc>
                <a:extLst>
                  <a:ext uri="{0D108BD9-81ED-4DB2-BD59-A6C34878D82A}">
                    <a16:rowId xmlns:a16="http://schemas.microsoft.com/office/drawing/2014/main" val="416698770"/>
                  </a:ext>
                </a:extLst>
              </a:tr>
              <a:tr h="374904">
                <a:tc>
                  <a:txBody>
                    <a:bodyPr/>
                    <a:lstStyle/>
                    <a:p>
                      <a:r>
                        <a:rPr lang="en-US" dirty="0"/>
                        <a:t>Average pain score (1-point increment)</a:t>
                      </a:r>
                    </a:p>
                  </a:txBody>
                  <a:tcPr/>
                </a:tc>
                <a:tc>
                  <a:txBody>
                    <a:bodyPr/>
                    <a:lstStyle/>
                    <a:p>
                      <a:pPr algn="r"/>
                      <a:r>
                        <a:rPr lang="en-US" b="1" dirty="0"/>
                        <a:t>1.28</a:t>
                      </a:r>
                    </a:p>
                  </a:txBody>
                  <a:tcPr/>
                </a:tc>
                <a:tc>
                  <a:txBody>
                    <a:bodyPr/>
                    <a:lstStyle/>
                    <a:p>
                      <a:pPr algn="r"/>
                      <a:r>
                        <a:rPr lang="en-US" b="1" dirty="0"/>
                        <a:t>1.10-1.50</a:t>
                      </a:r>
                    </a:p>
                  </a:txBody>
                  <a:tcPr/>
                </a:tc>
                <a:tc>
                  <a:txBody>
                    <a:bodyPr/>
                    <a:lstStyle/>
                    <a:p>
                      <a:pPr algn="r"/>
                      <a:r>
                        <a:rPr lang="en-US" b="1" dirty="0"/>
                        <a:t>1.30</a:t>
                      </a:r>
                    </a:p>
                  </a:txBody>
                  <a:tcPr/>
                </a:tc>
                <a:tc>
                  <a:txBody>
                    <a:bodyPr/>
                    <a:lstStyle/>
                    <a:p>
                      <a:pPr algn="r"/>
                      <a:r>
                        <a:rPr lang="en-US" b="1" dirty="0"/>
                        <a:t>1.11-1.53</a:t>
                      </a:r>
                    </a:p>
                  </a:txBody>
                  <a:tcPr/>
                </a:tc>
                <a:extLst>
                  <a:ext uri="{0D108BD9-81ED-4DB2-BD59-A6C34878D82A}">
                    <a16:rowId xmlns:a16="http://schemas.microsoft.com/office/drawing/2014/main" val="2691186108"/>
                  </a:ext>
                </a:extLst>
              </a:tr>
              <a:tr h="374904">
                <a:tc>
                  <a:txBody>
                    <a:bodyPr/>
                    <a:lstStyle/>
                    <a:p>
                      <a:r>
                        <a:rPr lang="en-US" dirty="0"/>
                        <a:t>Age</a:t>
                      </a:r>
                    </a:p>
                  </a:txBody>
                  <a:tcPr/>
                </a:tc>
                <a:tc>
                  <a:txBody>
                    <a:bodyPr/>
                    <a:lstStyle/>
                    <a:p>
                      <a:pPr algn="r"/>
                      <a:r>
                        <a:rPr lang="en-US" b="1" dirty="0"/>
                        <a:t>0.96</a:t>
                      </a:r>
                    </a:p>
                  </a:txBody>
                  <a:tcPr/>
                </a:tc>
                <a:tc>
                  <a:txBody>
                    <a:bodyPr/>
                    <a:lstStyle/>
                    <a:p>
                      <a:pPr algn="r"/>
                      <a:r>
                        <a:rPr lang="en-US" b="1" dirty="0"/>
                        <a:t>0.95-0.98</a:t>
                      </a:r>
                    </a:p>
                  </a:txBody>
                  <a:tcPr/>
                </a:tc>
                <a:tc>
                  <a:txBody>
                    <a:bodyPr/>
                    <a:lstStyle/>
                    <a:p>
                      <a:pPr algn="r"/>
                      <a:r>
                        <a:rPr lang="en-US" b="1" dirty="0"/>
                        <a:t>0.97</a:t>
                      </a:r>
                    </a:p>
                  </a:txBody>
                  <a:tcPr/>
                </a:tc>
                <a:tc>
                  <a:txBody>
                    <a:bodyPr/>
                    <a:lstStyle/>
                    <a:p>
                      <a:pPr algn="r"/>
                      <a:r>
                        <a:rPr lang="en-US" b="1" dirty="0"/>
                        <a:t>0.95-0.98</a:t>
                      </a:r>
                    </a:p>
                  </a:txBody>
                  <a:tcPr/>
                </a:tc>
                <a:extLst>
                  <a:ext uri="{0D108BD9-81ED-4DB2-BD59-A6C34878D82A}">
                    <a16:rowId xmlns:a16="http://schemas.microsoft.com/office/drawing/2014/main" val="161553521"/>
                  </a:ext>
                </a:extLst>
              </a:tr>
              <a:tr h="374904">
                <a:tc>
                  <a:txBody>
                    <a:bodyPr/>
                    <a:lstStyle/>
                    <a:p>
                      <a:r>
                        <a:rPr lang="en-US" dirty="0"/>
                        <a:t>Sex (female vs. male)</a:t>
                      </a:r>
                    </a:p>
                  </a:txBody>
                  <a:tcPr/>
                </a:tc>
                <a:tc>
                  <a:txBody>
                    <a:bodyPr/>
                    <a:lstStyle/>
                    <a:p>
                      <a:pPr algn="r"/>
                      <a:r>
                        <a:rPr lang="en-US" b="1" dirty="0"/>
                        <a:t>0.69</a:t>
                      </a:r>
                    </a:p>
                  </a:txBody>
                  <a:tcPr/>
                </a:tc>
                <a:tc>
                  <a:txBody>
                    <a:bodyPr/>
                    <a:lstStyle/>
                    <a:p>
                      <a:pPr algn="r"/>
                      <a:r>
                        <a:rPr lang="en-US" b="1" dirty="0"/>
                        <a:t>0.44-1.07</a:t>
                      </a:r>
                    </a:p>
                  </a:txBody>
                  <a:tcPr/>
                </a:tc>
                <a:tc>
                  <a:txBody>
                    <a:bodyPr/>
                    <a:lstStyle/>
                    <a:p>
                      <a:pPr algn="r"/>
                      <a:r>
                        <a:rPr lang="en-US" dirty="0"/>
                        <a:t>0.71</a:t>
                      </a:r>
                    </a:p>
                  </a:txBody>
                  <a:tcPr/>
                </a:tc>
                <a:tc>
                  <a:txBody>
                    <a:bodyPr/>
                    <a:lstStyle/>
                    <a:p>
                      <a:pPr algn="r"/>
                      <a:r>
                        <a:rPr lang="en-US" dirty="0"/>
                        <a:t>0.45-1.10</a:t>
                      </a:r>
                    </a:p>
                  </a:txBody>
                  <a:tcPr/>
                </a:tc>
                <a:extLst>
                  <a:ext uri="{0D108BD9-81ED-4DB2-BD59-A6C34878D82A}">
                    <a16:rowId xmlns:a16="http://schemas.microsoft.com/office/drawing/2014/main" val="1796503425"/>
                  </a:ext>
                </a:extLst>
              </a:tr>
              <a:tr h="374904">
                <a:tc>
                  <a:txBody>
                    <a:bodyPr/>
                    <a:lstStyle/>
                    <a:p>
                      <a:r>
                        <a:rPr lang="en-US" dirty="0"/>
                        <a:t>Race &amp; Ethnicity</a:t>
                      </a:r>
                    </a:p>
                  </a:txBody>
                  <a:tcPr/>
                </a:tc>
                <a:tc>
                  <a:txBody>
                    <a:bodyPr/>
                    <a:lstStyle/>
                    <a:p>
                      <a:pPr algn="r"/>
                      <a:endParaRPr lang="en-US" dirty="0"/>
                    </a:p>
                  </a:txBody>
                  <a:tcPr/>
                </a:tc>
                <a:tc>
                  <a:txBody>
                    <a:bodyPr/>
                    <a:lstStyle/>
                    <a:p>
                      <a:pPr algn="r"/>
                      <a:endParaRPr lang="en-US" dirty="0"/>
                    </a:p>
                  </a:txBody>
                  <a:tcPr/>
                </a:tc>
                <a:tc>
                  <a:txBody>
                    <a:bodyPr/>
                    <a:lstStyle/>
                    <a:p>
                      <a:pPr algn="r"/>
                      <a:endParaRPr lang="en-US" dirty="0"/>
                    </a:p>
                  </a:txBody>
                  <a:tcPr/>
                </a:tc>
                <a:tc>
                  <a:txBody>
                    <a:bodyPr/>
                    <a:lstStyle/>
                    <a:p>
                      <a:pPr algn="r"/>
                      <a:endParaRPr lang="en-US" dirty="0"/>
                    </a:p>
                  </a:txBody>
                  <a:tcPr/>
                </a:tc>
                <a:extLst>
                  <a:ext uri="{0D108BD9-81ED-4DB2-BD59-A6C34878D82A}">
                    <a16:rowId xmlns:a16="http://schemas.microsoft.com/office/drawing/2014/main" val="1220157524"/>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White (non-Hispanic)</a:t>
                      </a:r>
                    </a:p>
                  </a:txBody>
                  <a:tcPr marL="9525" marR="9525" marT="9525" marB="0" anchor="ctr"/>
                </a:tc>
                <a:tc>
                  <a:txBody>
                    <a:bodyPr/>
                    <a:lstStyle/>
                    <a:p>
                      <a:pPr algn="r"/>
                      <a:r>
                        <a:rPr lang="en-US" i="1" dirty="0"/>
                        <a:t>ref.</a:t>
                      </a:r>
                    </a:p>
                  </a:txBody>
                  <a:tcPr/>
                </a:tc>
                <a:tc>
                  <a:txBody>
                    <a:bodyPr/>
                    <a:lstStyle/>
                    <a:p>
                      <a:pPr algn="r"/>
                      <a:r>
                        <a:rPr lang="en-US" i="1" dirty="0"/>
                        <a:t>ref.</a:t>
                      </a:r>
                    </a:p>
                  </a:txBody>
                  <a:tcPr/>
                </a:tc>
                <a:tc>
                  <a:txBody>
                    <a:bodyPr/>
                    <a:lstStyle/>
                    <a:p>
                      <a:pPr algn="r"/>
                      <a:r>
                        <a:rPr lang="en-US" i="1" dirty="0"/>
                        <a:t>ref.</a:t>
                      </a:r>
                    </a:p>
                  </a:txBody>
                  <a:tcPr/>
                </a:tc>
                <a:tc>
                  <a:txBody>
                    <a:bodyPr/>
                    <a:lstStyle/>
                    <a:p>
                      <a:pPr algn="r"/>
                      <a:r>
                        <a:rPr lang="en-US" i="1" dirty="0"/>
                        <a:t>ref.</a:t>
                      </a:r>
                    </a:p>
                  </a:txBody>
                  <a:tcPr/>
                </a:tc>
                <a:extLst>
                  <a:ext uri="{0D108BD9-81ED-4DB2-BD59-A6C34878D82A}">
                    <a16:rowId xmlns:a16="http://schemas.microsoft.com/office/drawing/2014/main" val="4112897617"/>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Black (non-Hispanic)</a:t>
                      </a:r>
                    </a:p>
                  </a:txBody>
                  <a:tcPr marL="9525" marR="9525" marT="9525" marB="0" anchor="ctr"/>
                </a:tc>
                <a:tc>
                  <a:txBody>
                    <a:bodyPr/>
                    <a:lstStyle/>
                    <a:p>
                      <a:pPr algn="r"/>
                      <a:r>
                        <a:rPr lang="en-US" dirty="0"/>
                        <a:t>0.58</a:t>
                      </a:r>
                    </a:p>
                  </a:txBody>
                  <a:tcPr/>
                </a:tc>
                <a:tc>
                  <a:txBody>
                    <a:bodyPr/>
                    <a:lstStyle/>
                    <a:p>
                      <a:pPr algn="r"/>
                      <a:r>
                        <a:rPr lang="en-US" dirty="0"/>
                        <a:t>0.28-1.21</a:t>
                      </a:r>
                    </a:p>
                  </a:txBody>
                  <a:tcPr/>
                </a:tc>
                <a:tc>
                  <a:txBody>
                    <a:bodyPr/>
                    <a:lstStyle/>
                    <a:p>
                      <a:pPr algn="r"/>
                      <a:r>
                        <a:rPr lang="en-US" dirty="0"/>
                        <a:t>0.59</a:t>
                      </a:r>
                    </a:p>
                  </a:txBody>
                  <a:tcPr/>
                </a:tc>
                <a:tc>
                  <a:txBody>
                    <a:bodyPr/>
                    <a:lstStyle/>
                    <a:p>
                      <a:pPr algn="r"/>
                      <a:r>
                        <a:rPr lang="en-US" dirty="0"/>
                        <a:t>0.28-1.23</a:t>
                      </a:r>
                    </a:p>
                  </a:txBody>
                  <a:tcPr/>
                </a:tc>
                <a:extLst>
                  <a:ext uri="{0D108BD9-81ED-4DB2-BD59-A6C34878D82A}">
                    <a16:rowId xmlns:a16="http://schemas.microsoft.com/office/drawing/2014/main" val="336404267"/>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Hispanic or Latino</a:t>
                      </a:r>
                    </a:p>
                  </a:txBody>
                  <a:tcPr marL="9525" marR="9525" marT="9525" marB="0" anchor="ctr"/>
                </a:tc>
                <a:tc>
                  <a:txBody>
                    <a:bodyPr/>
                    <a:lstStyle/>
                    <a:p>
                      <a:pPr algn="r"/>
                      <a:r>
                        <a:rPr lang="en-US" dirty="0"/>
                        <a:t>0.91</a:t>
                      </a:r>
                    </a:p>
                  </a:txBody>
                  <a:tcPr/>
                </a:tc>
                <a:tc>
                  <a:txBody>
                    <a:bodyPr/>
                    <a:lstStyle/>
                    <a:p>
                      <a:pPr algn="r"/>
                      <a:r>
                        <a:rPr lang="en-US" dirty="0"/>
                        <a:t>0.48-1.72</a:t>
                      </a:r>
                    </a:p>
                  </a:txBody>
                  <a:tcPr/>
                </a:tc>
                <a:tc>
                  <a:txBody>
                    <a:bodyPr/>
                    <a:lstStyle/>
                    <a:p>
                      <a:pPr algn="r"/>
                      <a:r>
                        <a:rPr lang="en-US" dirty="0"/>
                        <a:t>0.87</a:t>
                      </a:r>
                    </a:p>
                  </a:txBody>
                  <a:tcPr/>
                </a:tc>
                <a:tc>
                  <a:txBody>
                    <a:bodyPr/>
                    <a:lstStyle/>
                    <a:p>
                      <a:pPr algn="r"/>
                      <a:r>
                        <a:rPr lang="en-US" dirty="0"/>
                        <a:t>0.45-1.68</a:t>
                      </a:r>
                    </a:p>
                  </a:txBody>
                  <a:tcPr/>
                </a:tc>
                <a:extLst>
                  <a:ext uri="{0D108BD9-81ED-4DB2-BD59-A6C34878D82A}">
                    <a16:rowId xmlns:a16="http://schemas.microsoft.com/office/drawing/2014/main" val="3580939341"/>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Other race or ethnicity</a:t>
                      </a:r>
                    </a:p>
                  </a:txBody>
                  <a:tcPr marL="9525" marR="9525" marT="9525" marB="0" anchor="ctr"/>
                </a:tc>
                <a:tc>
                  <a:txBody>
                    <a:bodyPr/>
                    <a:lstStyle/>
                    <a:p>
                      <a:pPr algn="r"/>
                      <a:r>
                        <a:rPr lang="en-US" dirty="0"/>
                        <a:t>0.55</a:t>
                      </a:r>
                    </a:p>
                  </a:txBody>
                  <a:tcPr/>
                </a:tc>
                <a:tc>
                  <a:txBody>
                    <a:bodyPr/>
                    <a:lstStyle/>
                    <a:p>
                      <a:pPr algn="r"/>
                      <a:r>
                        <a:rPr lang="en-US" dirty="0"/>
                        <a:t>0.18-1.69</a:t>
                      </a:r>
                    </a:p>
                  </a:txBody>
                  <a:tcPr/>
                </a:tc>
                <a:tc>
                  <a:txBody>
                    <a:bodyPr/>
                    <a:lstStyle/>
                    <a:p>
                      <a:pPr algn="r"/>
                      <a:r>
                        <a:rPr lang="en-US" dirty="0"/>
                        <a:t>0.54</a:t>
                      </a:r>
                    </a:p>
                  </a:txBody>
                  <a:tcPr/>
                </a:tc>
                <a:tc>
                  <a:txBody>
                    <a:bodyPr/>
                    <a:lstStyle/>
                    <a:p>
                      <a:pPr algn="r"/>
                      <a:r>
                        <a:rPr lang="en-US" dirty="0"/>
                        <a:t>0.18-1.70</a:t>
                      </a:r>
                    </a:p>
                  </a:txBody>
                  <a:tcPr/>
                </a:tc>
                <a:extLst>
                  <a:ext uri="{0D108BD9-81ED-4DB2-BD59-A6C34878D82A}">
                    <a16:rowId xmlns:a16="http://schemas.microsoft.com/office/drawing/2014/main" val="84434216"/>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Receipt of medication for OUD</a:t>
                      </a:r>
                    </a:p>
                  </a:txBody>
                  <a:tcPr marL="9525" marR="9525" marT="9525" marB="0" anchor="ctr"/>
                </a:tc>
                <a:tc>
                  <a:txBody>
                    <a:bodyPr/>
                    <a:lstStyle/>
                    <a:p>
                      <a:pPr algn="r"/>
                      <a:endParaRPr lang="en-US" dirty="0"/>
                    </a:p>
                  </a:txBody>
                  <a:tcPr/>
                </a:tc>
                <a:tc>
                  <a:txBody>
                    <a:bodyPr/>
                    <a:lstStyle/>
                    <a:p>
                      <a:pPr algn="r"/>
                      <a:endParaRPr lang="en-US" dirty="0"/>
                    </a:p>
                  </a:txBody>
                  <a:tcPr/>
                </a:tc>
                <a:tc>
                  <a:txBody>
                    <a:bodyPr/>
                    <a:lstStyle/>
                    <a:p>
                      <a:pPr algn="r"/>
                      <a:endParaRPr lang="en-US" dirty="0"/>
                    </a:p>
                  </a:txBody>
                  <a:tcPr/>
                </a:tc>
                <a:tc>
                  <a:txBody>
                    <a:bodyPr/>
                    <a:lstStyle/>
                    <a:p>
                      <a:pPr algn="r"/>
                      <a:endParaRPr lang="en-US" dirty="0"/>
                    </a:p>
                  </a:txBody>
                  <a:tcPr/>
                </a:tc>
                <a:extLst>
                  <a:ext uri="{0D108BD9-81ED-4DB2-BD59-A6C34878D82A}">
                    <a16:rowId xmlns:a16="http://schemas.microsoft.com/office/drawing/2014/main" val="3247319566"/>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Methadone</a:t>
                      </a:r>
                    </a:p>
                  </a:txBody>
                  <a:tcPr marL="9525" marR="9525" marT="9525" marB="0" anchor="ctr"/>
                </a:tc>
                <a:tc>
                  <a:txBody>
                    <a:bodyPr/>
                    <a:lstStyle/>
                    <a:p>
                      <a:pPr algn="r"/>
                      <a:r>
                        <a:rPr lang="en-US" dirty="0"/>
                        <a:t>1.13</a:t>
                      </a:r>
                    </a:p>
                  </a:txBody>
                  <a:tcPr/>
                </a:tc>
                <a:tc>
                  <a:txBody>
                    <a:bodyPr/>
                    <a:lstStyle/>
                    <a:p>
                      <a:pPr algn="r"/>
                      <a:r>
                        <a:rPr lang="en-US" dirty="0"/>
                        <a:t>0.72-1.78</a:t>
                      </a:r>
                    </a:p>
                  </a:txBody>
                  <a:tcPr/>
                </a:tc>
                <a:tc>
                  <a:txBody>
                    <a:bodyPr/>
                    <a:lstStyle/>
                    <a:p>
                      <a:pPr algn="r"/>
                      <a:r>
                        <a:rPr lang="en-US" dirty="0"/>
                        <a:t>1.18</a:t>
                      </a:r>
                    </a:p>
                  </a:txBody>
                  <a:tcPr/>
                </a:tc>
                <a:tc>
                  <a:txBody>
                    <a:bodyPr/>
                    <a:lstStyle/>
                    <a:p>
                      <a:pPr algn="r"/>
                      <a:r>
                        <a:rPr lang="en-US" dirty="0"/>
                        <a:t>0.74-1.90</a:t>
                      </a:r>
                    </a:p>
                  </a:txBody>
                  <a:tcPr/>
                </a:tc>
                <a:extLst>
                  <a:ext uri="{0D108BD9-81ED-4DB2-BD59-A6C34878D82A}">
                    <a16:rowId xmlns:a16="http://schemas.microsoft.com/office/drawing/2014/main" val="1525689793"/>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Buprenorphine</a:t>
                      </a:r>
                    </a:p>
                  </a:txBody>
                  <a:tcPr marL="9525" marR="9525" marT="9525" marB="0" anchor="ctr"/>
                </a:tc>
                <a:tc>
                  <a:txBody>
                    <a:bodyPr/>
                    <a:lstStyle/>
                    <a:p>
                      <a:pPr algn="r"/>
                      <a:r>
                        <a:rPr lang="en-US" b="0" dirty="0"/>
                        <a:t>0.58</a:t>
                      </a:r>
                    </a:p>
                  </a:txBody>
                  <a:tcPr/>
                </a:tc>
                <a:tc>
                  <a:txBody>
                    <a:bodyPr/>
                    <a:lstStyle/>
                    <a:p>
                      <a:pPr algn="r"/>
                      <a:r>
                        <a:rPr lang="en-US" b="0" dirty="0"/>
                        <a:t>0.25-1.33</a:t>
                      </a:r>
                    </a:p>
                  </a:txBody>
                  <a:tcPr/>
                </a:tc>
                <a:tc>
                  <a:txBody>
                    <a:bodyPr/>
                    <a:lstStyle/>
                    <a:p>
                      <a:pPr algn="r"/>
                      <a:r>
                        <a:rPr lang="en-US" dirty="0"/>
                        <a:t>0.54</a:t>
                      </a:r>
                    </a:p>
                  </a:txBody>
                  <a:tcPr/>
                </a:tc>
                <a:tc>
                  <a:txBody>
                    <a:bodyPr/>
                    <a:lstStyle/>
                    <a:p>
                      <a:pPr algn="r"/>
                      <a:r>
                        <a:rPr lang="en-US" dirty="0"/>
                        <a:t>0.24-1.24</a:t>
                      </a:r>
                    </a:p>
                  </a:txBody>
                  <a:tcPr/>
                </a:tc>
                <a:extLst>
                  <a:ext uri="{0D108BD9-81ED-4DB2-BD59-A6C34878D82A}">
                    <a16:rowId xmlns:a16="http://schemas.microsoft.com/office/drawing/2014/main" val="417752367"/>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Naltrexone</a:t>
                      </a:r>
                    </a:p>
                  </a:txBody>
                  <a:tcPr marL="9525" marR="9525" marT="9525" marB="0" anchor="ctr"/>
                </a:tc>
                <a:tc>
                  <a:txBody>
                    <a:bodyPr/>
                    <a:lstStyle/>
                    <a:p>
                      <a:pPr algn="r"/>
                      <a:r>
                        <a:rPr lang="en-US" dirty="0"/>
                        <a:t>0.62</a:t>
                      </a:r>
                    </a:p>
                  </a:txBody>
                  <a:tcPr/>
                </a:tc>
                <a:tc>
                  <a:txBody>
                    <a:bodyPr/>
                    <a:lstStyle/>
                    <a:p>
                      <a:pPr algn="r"/>
                      <a:r>
                        <a:rPr lang="en-US" dirty="0"/>
                        <a:t>0.08-5.16</a:t>
                      </a:r>
                    </a:p>
                  </a:txBody>
                  <a:tcPr/>
                </a:tc>
                <a:tc>
                  <a:txBody>
                    <a:bodyPr/>
                    <a:lstStyle/>
                    <a:p>
                      <a:pPr algn="r"/>
                      <a:r>
                        <a:rPr lang="en-US" dirty="0"/>
                        <a:t>0.57</a:t>
                      </a:r>
                    </a:p>
                  </a:txBody>
                  <a:tcPr/>
                </a:tc>
                <a:tc>
                  <a:txBody>
                    <a:bodyPr/>
                    <a:lstStyle/>
                    <a:p>
                      <a:pPr algn="r"/>
                      <a:r>
                        <a:rPr lang="en-US" dirty="0"/>
                        <a:t>0.07-4.69</a:t>
                      </a:r>
                    </a:p>
                  </a:txBody>
                  <a:tcPr/>
                </a:tc>
                <a:extLst>
                  <a:ext uri="{0D108BD9-81ED-4DB2-BD59-A6C34878D82A}">
                    <a16:rowId xmlns:a16="http://schemas.microsoft.com/office/drawing/2014/main" val="550425538"/>
                  </a:ext>
                </a:extLst>
              </a:tr>
            </a:tbl>
          </a:graphicData>
        </a:graphic>
      </p:graphicFrame>
      <p:sp>
        <p:nvSpPr>
          <p:cNvPr id="5" name="Rounded Rectangle 4">
            <a:extLst>
              <a:ext uri="{FF2B5EF4-FFF2-40B4-BE49-F238E27FC236}">
                <a16:creationId xmlns:a16="http://schemas.microsoft.com/office/drawing/2014/main" id="{1A130017-BC4A-E1D3-DD30-14091DE2646E}"/>
              </a:ext>
            </a:extLst>
          </p:cNvPr>
          <p:cNvSpPr>
            <a:spLocks noChangeArrowheads="1"/>
          </p:cNvSpPr>
          <p:nvPr/>
        </p:nvSpPr>
        <p:spPr bwMode="auto">
          <a:xfrm>
            <a:off x="548640" y="2336458"/>
            <a:ext cx="10917936" cy="382273"/>
          </a:xfrm>
          <a:prstGeom prst="roundRect">
            <a:avLst>
              <a:gd name="adj" fmla="val 16667"/>
            </a:avLst>
          </a:prstGeom>
          <a:solidFill>
            <a:schemeClr val="accent1">
              <a:alpha val="0"/>
            </a:schemeClr>
          </a:solidFill>
          <a:ln w="47625">
            <a:solidFill>
              <a:schemeClr val="accent2"/>
            </a:solidFill>
            <a:round/>
            <a:headEnd/>
            <a:tailEnd/>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endParaRPr lang="en-US" altLang="en-US" dirty="0"/>
          </a:p>
        </p:txBody>
      </p:sp>
    </p:spTree>
    <p:extLst>
      <p:ext uri="{BB962C8B-B14F-4D97-AF65-F5344CB8AC3E}">
        <p14:creationId xmlns:p14="http://schemas.microsoft.com/office/powerpoint/2010/main" val="3752853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830E73E8-13F5-C0B3-1182-3149BD210A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4DCE85-2227-06D0-0B52-BD27CA7DFFFA}"/>
              </a:ext>
            </a:extLst>
          </p:cNvPr>
          <p:cNvSpPr>
            <a:spLocks noGrp="1"/>
          </p:cNvSpPr>
          <p:nvPr>
            <p:ph type="title"/>
          </p:nvPr>
        </p:nvSpPr>
        <p:spPr/>
        <p:txBody>
          <a:bodyPr/>
          <a:lstStyle/>
          <a:p>
            <a:r>
              <a:rPr lang="en-US" dirty="0"/>
              <a:t>Cohort characteristics</a:t>
            </a:r>
          </a:p>
        </p:txBody>
      </p:sp>
      <p:graphicFrame>
        <p:nvGraphicFramePr>
          <p:cNvPr id="4" name="Table 3">
            <a:extLst>
              <a:ext uri="{FF2B5EF4-FFF2-40B4-BE49-F238E27FC236}">
                <a16:creationId xmlns:a16="http://schemas.microsoft.com/office/drawing/2014/main" id="{373E6E0A-C4E0-6CD2-E3C2-B1A1E5F995CA}"/>
              </a:ext>
            </a:extLst>
          </p:cNvPr>
          <p:cNvGraphicFramePr>
            <a:graphicFrameLocks noGrp="1"/>
          </p:cNvGraphicFramePr>
          <p:nvPr>
            <p:extLst>
              <p:ext uri="{D42A27DB-BD31-4B8C-83A1-F6EECF244321}">
                <p14:modId xmlns:p14="http://schemas.microsoft.com/office/powerpoint/2010/main" val="3338461157"/>
              </p:ext>
            </p:extLst>
          </p:nvPr>
        </p:nvGraphicFramePr>
        <p:xfrm>
          <a:off x="706808" y="1111898"/>
          <a:ext cx="10775209" cy="5461000"/>
        </p:xfrm>
        <a:graphic>
          <a:graphicData uri="http://schemas.openxmlformats.org/drawingml/2006/table">
            <a:tbl>
              <a:tblPr firstRow="1" bandRow="1">
                <a:tableStyleId>{5C22544A-7EE6-4342-B048-85BDC9FD1C3A}</a:tableStyleId>
              </a:tblPr>
              <a:tblGrid>
                <a:gridCol w="4463302">
                  <a:extLst>
                    <a:ext uri="{9D8B030D-6E8A-4147-A177-3AD203B41FA5}">
                      <a16:colId xmlns:a16="http://schemas.microsoft.com/office/drawing/2014/main" val="547275139"/>
                    </a:ext>
                  </a:extLst>
                </a:gridCol>
                <a:gridCol w="2605772">
                  <a:extLst>
                    <a:ext uri="{9D8B030D-6E8A-4147-A177-3AD203B41FA5}">
                      <a16:colId xmlns:a16="http://schemas.microsoft.com/office/drawing/2014/main" val="3257759469"/>
                    </a:ext>
                  </a:extLst>
                </a:gridCol>
                <a:gridCol w="2578181">
                  <a:extLst>
                    <a:ext uri="{9D8B030D-6E8A-4147-A177-3AD203B41FA5}">
                      <a16:colId xmlns:a16="http://schemas.microsoft.com/office/drawing/2014/main" val="3225861332"/>
                    </a:ext>
                  </a:extLst>
                </a:gridCol>
                <a:gridCol w="1127954">
                  <a:extLst>
                    <a:ext uri="{9D8B030D-6E8A-4147-A177-3AD203B41FA5}">
                      <a16:colId xmlns:a16="http://schemas.microsoft.com/office/drawing/2014/main" val="1227287794"/>
                    </a:ext>
                  </a:extLst>
                </a:gridCol>
              </a:tblGrid>
              <a:tr h="370840">
                <a:tc>
                  <a:txBody>
                    <a:bodyPr/>
                    <a:lstStyle/>
                    <a:p>
                      <a:pPr algn="ctr"/>
                      <a:endParaRPr lang="en-US" b="1" dirty="0"/>
                    </a:p>
                  </a:txBody>
                  <a:tcPr anchor="ctr"/>
                </a:tc>
                <a:tc>
                  <a:txBody>
                    <a:bodyPr/>
                    <a:lstStyle/>
                    <a:p>
                      <a:pPr algn="ctr"/>
                      <a:r>
                        <a:rPr lang="en-US" dirty="0"/>
                        <a:t>Controls without OUD</a:t>
                      </a:r>
                    </a:p>
                    <a:p>
                      <a:pPr algn="ctr"/>
                      <a:r>
                        <a:rPr lang="en-US" dirty="0"/>
                        <a:t>N = 11,351</a:t>
                      </a:r>
                    </a:p>
                  </a:txBody>
                  <a:tcPr anchor="ctr"/>
                </a:tc>
                <a:tc>
                  <a:txBody>
                    <a:bodyPr/>
                    <a:lstStyle/>
                    <a:p>
                      <a:pPr algn="ctr"/>
                      <a:r>
                        <a:rPr lang="en-US" dirty="0"/>
                        <a:t>People with OUD</a:t>
                      </a:r>
                    </a:p>
                    <a:p>
                      <a:pPr algn="ctr"/>
                      <a:r>
                        <a:rPr lang="en-US" dirty="0"/>
                        <a:t>N = 1,794</a:t>
                      </a:r>
                    </a:p>
                  </a:txBody>
                  <a:tcPr anchor="ctr"/>
                </a:tc>
                <a:tc>
                  <a:txBody>
                    <a:bodyPr/>
                    <a:lstStyle/>
                    <a:p>
                      <a:pPr algn="ctr"/>
                      <a:r>
                        <a:rPr lang="en-US" i="1" dirty="0"/>
                        <a:t>p</a:t>
                      </a:r>
                      <a:r>
                        <a:rPr lang="en-US" dirty="0"/>
                        <a:t> value</a:t>
                      </a:r>
                    </a:p>
                  </a:txBody>
                  <a:tcPr anchor="ctr"/>
                </a:tc>
                <a:extLst>
                  <a:ext uri="{0D108BD9-81ED-4DB2-BD59-A6C34878D82A}">
                    <a16:rowId xmlns:a16="http://schemas.microsoft.com/office/drawing/2014/main" val="3551393313"/>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Age, mean </a:t>
                      </a:r>
                      <a:r>
                        <a:rPr lang="en-US" sz="1800" b="0" i="0" u="sng" strike="noStrike" dirty="0">
                          <a:solidFill>
                            <a:srgbClr val="000000"/>
                          </a:solidFill>
                          <a:effectLst/>
                          <a:latin typeface="Arial" panose="020B0604020202020204" pitchFamily="34" charset="0"/>
                          <a:cs typeface="Arial" panose="020B0604020202020204" pitchFamily="34" charset="0"/>
                        </a:rPr>
                        <a:t>+</a:t>
                      </a:r>
                      <a:r>
                        <a:rPr lang="en-US" sz="1800" b="0" i="0" u="none" strike="noStrike" dirty="0">
                          <a:solidFill>
                            <a:srgbClr val="000000"/>
                          </a:solidFill>
                          <a:effectLst/>
                          <a:latin typeface="Arial" panose="020B0604020202020204" pitchFamily="34" charset="0"/>
                          <a:cs typeface="Arial" panose="020B0604020202020204" pitchFamily="34" charset="0"/>
                        </a:rPr>
                        <a:t> SD</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59.3 </a:t>
                      </a:r>
                      <a:r>
                        <a:rPr lang="en-US" sz="1800" b="0" i="0" u="sng" strike="noStrike" dirty="0">
                          <a:solidFill>
                            <a:srgbClr val="000000"/>
                          </a:solidFill>
                          <a:effectLst/>
                          <a:latin typeface="Arial" panose="020B0604020202020204" pitchFamily="34" charset="0"/>
                          <a:cs typeface="Arial" panose="020B0604020202020204" pitchFamily="34" charset="0"/>
                        </a:rPr>
                        <a:t>+</a:t>
                      </a:r>
                      <a:r>
                        <a:rPr lang="en-US" sz="1800" b="0" i="0" u="none" strike="noStrike" dirty="0">
                          <a:solidFill>
                            <a:srgbClr val="000000"/>
                          </a:solidFill>
                          <a:effectLst/>
                          <a:latin typeface="Arial" panose="020B0604020202020204" pitchFamily="34" charset="0"/>
                          <a:cs typeface="Arial" panose="020B0604020202020204" pitchFamily="34" charset="0"/>
                        </a:rPr>
                        <a:t> 18.0</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55.5 </a:t>
                      </a:r>
                      <a:r>
                        <a:rPr lang="en-US" sz="1800" b="0" i="0" u="sng" strike="noStrike">
                          <a:solidFill>
                            <a:srgbClr val="000000"/>
                          </a:solidFill>
                          <a:effectLst/>
                          <a:latin typeface="Arial" panose="020B0604020202020204" pitchFamily="34" charset="0"/>
                          <a:cs typeface="Arial" panose="020B0604020202020204" pitchFamily="34" charset="0"/>
                        </a:rPr>
                        <a:t>+</a:t>
                      </a:r>
                      <a:r>
                        <a:rPr lang="en-US" sz="1800" b="0" i="0" u="none" strike="noStrike">
                          <a:solidFill>
                            <a:srgbClr val="000000"/>
                          </a:solidFill>
                          <a:effectLst/>
                          <a:latin typeface="Arial" panose="020B0604020202020204" pitchFamily="34" charset="0"/>
                          <a:cs typeface="Arial" panose="020B0604020202020204" pitchFamily="34" charset="0"/>
                        </a:rPr>
                        <a:t> 14.4</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29734008"/>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Female, n(%)</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6,808 (59.0%)</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603 (45.2%)</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427305046"/>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Race &amp; Ethnicity, n(%)</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418621909"/>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White (non-Hispanic)</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937 (8.3%)</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168 (12.6%)</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080483503"/>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Black (non-Hispanic)</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 3,615 (31.9%)</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391 (29.3%)</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510304025"/>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Hispanic or Latino (any race)</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5,352 (47.2%)</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677 (50.8%)</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899268554"/>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Other race or ethnicity</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 1,447 (12.7%)</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98 (7.4%)</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383515233"/>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OUD-related diagnosis, n(%)</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1,367 (75.5%)</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337784367"/>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Receipt of medication for OUD, n(%)</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922171941"/>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Methadone</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886 (49.0%)</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500133381"/>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Buprenorphine</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131 (7.2%)</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733618358"/>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Naltrexone</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134  (7.4%)</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95944732"/>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None</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629 (34.8%)</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000912003"/>
                  </a:ext>
                </a:extLst>
              </a:tr>
            </a:tbl>
          </a:graphicData>
        </a:graphic>
      </p:graphicFrame>
    </p:spTree>
    <p:extLst>
      <p:ext uri="{BB962C8B-B14F-4D97-AF65-F5344CB8AC3E}">
        <p14:creationId xmlns:p14="http://schemas.microsoft.com/office/powerpoint/2010/main" val="36024727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CDD61CBC-1AD3-850B-1D9F-04ED17C7D2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7359AF-F9FA-F094-4A3A-0FBA7CF053FD}"/>
              </a:ext>
            </a:extLst>
          </p:cNvPr>
          <p:cNvSpPr>
            <a:spLocks noGrp="1"/>
          </p:cNvSpPr>
          <p:nvPr>
            <p:ph type="title"/>
          </p:nvPr>
        </p:nvSpPr>
        <p:spPr/>
        <p:txBody>
          <a:bodyPr/>
          <a:lstStyle/>
          <a:p>
            <a:r>
              <a:rPr lang="en-US" dirty="0"/>
              <a:t>Cohort characteristics, cont.</a:t>
            </a:r>
          </a:p>
        </p:txBody>
      </p:sp>
      <p:graphicFrame>
        <p:nvGraphicFramePr>
          <p:cNvPr id="4" name="Table 3">
            <a:extLst>
              <a:ext uri="{FF2B5EF4-FFF2-40B4-BE49-F238E27FC236}">
                <a16:creationId xmlns:a16="http://schemas.microsoft.com/office/drawing/2014/main" id="{E4E96E16-3047-0610-5733-6DCFB46F5AF5}"/>
              </a:ext>
            </a:extLst>
          </p:cNvPr>
          <p:cNvGraphicFramePr>
            <a:graphicFrameLocks noGrp="1"/>
          </p:cNvGraphicFramePr>
          <p:nvPr>
            <p:extLst>
              <p:ext uri="{D42A27DB-BD31-4B8C-83A1-F6EECF244321}">
                <p14:modId xmlns:p14="http://schemas.microsoft.com/office/powerpoint/2010/main" val="804306257"/>
              </p:ext>
            </p:extLst>
          </p:nvPr>
        </p:nvGraphicFramePr>
        <p:xfrm>
          <a:off x="706808" y="1111898"/>
          <a:ext cx="10775209" cy="5461000"/>
        </p:xfrm>
        <a:graphic>
          <a:graphicData uri="http://schemas.openxmlformats.org/drawingml/2006/table">
            <a:tbl>
              <a:tblPr firstRow="1" bandRow="1">
                <a:tableStyleId>{5C22544A-7EE6-4342-B048-85BDC9FD1C3A}</a:tableStyleId>
              </a:tblPr>
              <a:tblGrid>
                <a:gridCol w="4463302">
                  <a:extLst>
                    <a:ext uri="{9D8B030D-6E8A-4147-A177-3AD203B41FA5}">
                      <a16:colId xmlns:a16="http://schemas.microsoft.com/office/drawing/2014/main" val="547275139"/>
                    </a:ext>
                  </a:extLst>
                </a:gridCol>
                <a:gridCol w="2605772">
                  <a:extLst>
                    <a:ext uri="{9D8B030D-6E8A-4147-A177-3AD203B41FA5}">
                      <a16:colId xmlns:a16="http://schemas.microsoft.com/office/drawing/2014/main" val="3257759469"/>
                    </a:ext>
                  </a:extLst>
                </a:gridCol>
                <a:gridCol w="2578181">
                  <a:extLst>
                    <a:ext uri="{9D8B030D-6E8A-4147-A177-3AD203B41FA5}">
                      <a16:colId xmlns:a16="http://schemas.microsoft.com/office/drawing/2014/main" val="3225861332"/>
                    </a:ext>
                  </a:extLst>
                </a:gridCol>
                <a:gridCol w="1127954">
                  <a:extLst>
                    <a:ext uri="{9D8B030D-6E8A-4147-A177-3AD203B41FA5}">
                      <a16:colId xmlns:a16="http://schemas.microsoft.com/office/drawing/2014/main" val="1227287794"/>
                    </a:ext>
                  </a:extLst>
                </a:gridCol>
              </a:tblGrid>
              <a:tr h="370840">
                <a:tc>
                  <a:txBody>
                    <a:bodyPr/>
                    <a:lstStyle/>
                    <a:p>
                      <a:pPr algn="ctr"/>
                      <a:endParaRPr lang="en-US" b="1" dirty="0"/>
                    </a:p>
                  </a:txBody>
                  <a:tcPr anchor="ctr"/>
                </a:tc>
                <a:tc>
                  <a:txBody>
                    <a:bodyPr/>
                    <a:lstStyle/>
                    <a:p>
                      <a:pPr algn="ctr"/>
                      <a:r>
                        <a:rPr lang="en-US" dirty="0"/>
                        <a:t>Controls without OUD</a:t>
                      </a:r>
                    </a:p>
                    <a:p>
                      <a:pPr algn="ctr"/>
                      <a:r>
                        <a:rPr lang="en-US" dirty="0"/>
                        <a:t>N = 11,351</a:t>
                      </a:r>
                    </a:p>
                  </a:txBody>
                  <a:tcPr anchor="ctr"/>
                </a:tc>
                <a:tc>
                  <a:txBody>
                    <a:bodyPr/>
                    <a:lstStyle/>
                    <a:p>
                      <a:pPr algn="ctr"/>
                      <a:r>
                        <a:rPr lang="en-US" dirty="0"/>
                        <a:t>People with OUD</a:t>
                      </a:r>
                    </a:p>
                    <a:p>
                      <a:pPr algn="ctr"/>
                      <a:r>
                        <a:rPr lang="en-US" dirty="0"/>
                        <a:t>N = 1,794</a:t>
                      </a:r>
                    </a:p>
                  </a:txBody>
                  <a:tcPr anchor="ctr"/>
                </a:tc>
                <a:tc>
                  <a:txBody>
                    <a:bodyPr/>
                    <a:lstStyle/>
                    <a:p>
                      <a:pPr algn="ctr"/>
                      <a:r>
                        <a:rPr lang="en-US" i="1" dirty="0"/>
                        <a:t>p</a:t>
                      </a:r>
                      <a:r>
                        <a:rPr lang="en-US" dirty="0"/>
                        <a:t> value</a:t>
                      </a:r>
                    </a:p>
                  </a:txBody>
                  <a:tcPr anchor="ctr"/>
                </a:tc>
                <a:extLst>
                  <a:ext uri="{0D108BD9-81ED-4DB2-BD59-A6C34878D82A}">
                    <a16:rowId xmlns:a16="http://schemas.microsoft.com/office/drawing/2014/main" val="3551393313"/>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Pain score on admission, median (IQR)</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7 (6-9)</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8 (6-9)</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29734008"/>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Maximum pain score, median (IQR)</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10 (8-10)</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10 (8-10)</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427305046"/>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Hospital discharge, n(%)</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418621909"/>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SDD</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340 (3.0%)</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155 (8.6%)</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080483503"/>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Died</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154 (1.4%)</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62 (3.4%)</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510304025"/>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Home</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8,489 (75.8%)</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916 (50.6%)</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899268554"/>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Facility (SNF, SAR, Acute rehab)</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2,368 (20.9%)</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677 (37.4%)</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383515233"/>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Admitting service, n(%)</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337784367"/>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Internal or Family Medicine</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6,422 (66.4%)</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1246 (71.2%)</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922171941"/>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Surgical service</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2,022 (20.9%)</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338 (19.3%)</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500133381"/>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Intensive Care Unit (ICU)</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621 (6.4%)</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22 (1.3%)</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733618358"/>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Other (medicine specialty, OB)</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611 (6.3%)</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143 (7.9%)</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95944732"/>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Pain score on admission, median (IQR)</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7 (6-9)</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8 (6-9)</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000912003"/>
                  </a:ext>
                </a:extLst>
              </a:tr>
            </a:tbl>
          </a:graphicData>
        </a:graphic>
      </p:graphicFrame>
    </p:spTree>
    <p:extLst>
      <p:ext uri="{BB962C8B-B14F-4D97-AF65-F5344CB8AC3E}">
        <p14:creationId xmlns:p14="http://schemas.microsoft.com/office/powerpoint/2010/main" val="5684211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A89C5-55D7-E547-BBF7-0A426386E49C}"/>
              </a:ext>
            </a:extLst>
          </p:cNvPr>
          <p:cNvSpPr>
            <a:spLocks noGrp="1"/>
          </p:cNvSpPr>
          <p:nvPr>
            <p:ph type="title"/>
          </p:nvPr>
        </p:nvSpPr>
        <p:spPr/>
        <p:txBody>
          <a:bodyPr/>
          <a:lstStyle/>
          <a:p>
            <a:r>
              <a:rPr lang="en-US" dirty="0"/>
              <a:t>Acute pain is common in hospitalized people with OUD</a:t>
            </a:r>
          </a:p>
        </p:txBody>
      </p:sp>
      <p:sp>
        <p:nvSpPr>
          <p:cNvPr id="3" name="Text Placeholder 2">
            <a:extLst>
              <a:ext uri="{FF2B5EF4-FFF2-40B4-BE49-F238E27FC236}">
                <a16:creationId xmlns:a16="http://schemas.microsoft.com/office/drawing/2014/main" id="{7DF990EB-F347-B344-A64A-8481CC0E44A7}"/>
              </a:ext>
            </a:extLst>
          </p:cNvPr>
          <p:cNvSpPr>
            <a:spLocks noGrp="1"/>
          </p:cNvSpPr>
          <p:nvPr>
            <p:ph type="body" sz="quarter" idx="10"/>
          </p:nvPr>
        </p:nvSpPr>
        <p:spPr/>
        <p:txBody>
          <a:bodyPr/>
          <a:lstStyle/>
          <a:p>
            <a:endParaRPr lang="en-US" dirty="0"/>
          </a:p>
          <a:p>
            <a:pPr marL="0" indent="0">
              <a:buNone/>
            </a:pPr>
            <a:endParaRPr lang="en-US" dirty="0"/>
          </a:p>
          <a:p>
            <a:r>
              <a:rPr lang="en-US" dirty="0"/>
              <a:t>~ 36% of hospitalizations among people with opioid use disorder (OUD) due to acutely painful diagnoses</a:t>
            </a:r>
          </a:p>
          <a:p>
            <a:pPr marL="0" indent="0">
              <a:buNone/>
            </a:pPr>
            <a:endParaRPr lang="en-US" dirty="0"/>
          </a:p>
          <a:p>
            <a:r>
              <a:rPr lang="en-US" dirty="0"/>
              <a:t>Acute pain is challenging to treat due to:</a:t>
            </a:r>
          </a:p>
          <a:p>
            <a:pPr lvl="1"/>
            <a:r>
              <a:rPr lang="en-US" dirty="0"/>
              <a:t>Sequelae from long-term exposure to opioids </a:t>
            </a:r>
          </a:p>
          <a:p>
            <a:pPr lvl="1"/>
            <a:r>
              <a:rPr lang="en-US" dirty="0"/>
              <a:t>Pharmacology of medications for OUD (MOUD)</a:t>
            </a:r>
          </a:p>
          <a:p>
            <a:pPr lvl="1"/>
            <a:r>
              <a:rPr lang="en-US" dirty="0"/>
              <a:t>Opioid withdrawal exacerbates pain </a:t>
            </a:r>
          </a:p>
          <a:p>
            <a:pPr lvl="1"/>
            <a:r>
              <a:rPr lang="en-US" dirty="0"/>
              <a:t>Clinician concerns and stigma can result in hesitancy to treat</a:t>
            </a:r>
          </a:p>
        </p:txBody>
      </p:sp>
    </p:spTree>
    <p:extLst>
      <p:ext uri="{BB962C8B-B14F-4D97-AF65-F5344CB8AC3E}">
        <p14:creationId xmlns:p14="http://schemas.microsoft.com/office/powerpoint/2010/main" val="9315128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A89C5-55D7-E547-BBF7-0A426386E49C}"/>
              </a:ext>
            </a:extLst>
          </p:cNvPr>
          <p:cNvSpPr>
            <a:spLocks noGrp="1"/>
          </p:cNvSpPr>
          <p:nvPr>
            <p:ph type="title"/>
          </p:nvPr>
        </p:nvSpPr>
        <p:spPr/>
        <p:txBody>
          <a:bodyPr/>
          <a:lstStyle/>
          <a:p>
            <a:r>
              <a:rPr lang="en-US" dirty="0"/>
              <a:t>Methods: Overview</a:t>
            </a:r>
          </a:p>
        </p:txBody>
      </p:sp>
      <p:sp>
        <p:nvSpPr>
          <p:cNvPr id="3" name="Text Placeholder 2">
            <a:extLst>
              <a:ext uri="{FF2B5EF4-FFF2-40B4-BE49-F238E27FC236}">
                <a16:creationId xmlns:a16="http://schemas.microsoft.com/office/drawing/2014/main" id="{7DF990EB-F347-B344-A64A-8481CC0E44A7}"/>
              </a:ext>
            </a:extLst>
          </p:cNvPr>
          <p:cNvSpPr>
            <a:spLocks noGrp="1"/>
          </p:cNvSpPr>
          <p:nvPr>
            <p:ph type="body" sz="quarter" idx="10"/>
          </p:nvPr>
        </p:nvSpPr>
        <p:spPr/>
        <p:txBody>
          <a:bodyPr/>
          <a:lstStyle/>
          <a:p>
            <a:pPr marL="0" indent="0">
              <a:buNone/>
            </a:pPr>
            <a:endParaRPr lang="en-US" b="1" dirty="0"/>
          </a:p>
          <a:p>
            <a:r>
              <a:rPr lang="en-US" b="1" dirty="0"/>
              <a:t>Design:</a:t>
            </a:r>
            <a:r>
              <a:rPr lang="en-US" dirty="0"/>
              <a:t> Retrospective observational cohort study</a:t>
            </a:r>
          </a:p>
          <a:p>
            <a:pPr lvl="1"/>
            <a:r>
              <a:rPr lang="en-US" b="1" dirty="0"/>
              <a:t>Setting: </a:t>
            </a:r>
            <a:r>
              <a:rPr lang="en-US" dirty="0"/>
              <a:t>Montefiore Medical Center (MMC), Bronx, NY</a:t>
            </a:r>
          </a:p>
          <a:p>
            <a:pPr lvl="1"/>
            <a:r>
              <a:rPr lang="en-US" b="1" dirty="0"/>
              <a:t>Timeframe:</a:t>
            </a:r>
            <a:r>
              <a:rPr lang="en-US" dirty="0"/>
              <a:t> 1/1/2022-12/31/2023</a:t>
            </a:r>
            <a:endParaRPr lang="en-US" b="1" dirty="0"/>
          </a:p>
          <a:p>
            <a:pPr lvl="1"/>
            <a:r>
              <a:rPr lang="en-US" b="1" dirty="0"/>
              <a:t>Data source: </a:t>
            </a:r>
            <a:r>
              <a:rPr lang="en-US" dirty="0"/>
              <a:t>Medical record data extracted from Epic (via Electronic Data Warehouse and Caboodle)</a:t>
            </a:r>
            <a:endParaRPr lang="en-US" b="1" dirty="0"/>
          </a:p>
          <a:p>
            <a:pPr marL="0" indent="0">
              <a:buNone/>
            </a:pPr>
            <a:endParaRPr lang="en-US" b="1" dirty="0"/>
          </a:p>
          <a:p>
            <a:r>
              <a:rPr lang="en-US" b="1" dirty="0"/>
              <a:t>Main independent variable: Average pain score </a:t>
            </a:r>
            <a:r>
              <a:rPr lang="en-US" dirty="0"/>
              <a:t>throughout hospitalization</a:t>
            </a:r>
          </a:p>
          <a:p>
            <a:pPr lvl="1"/>
            <a:r>
              <a:rPr lang="en-US" dirty="0"/>
              <a:t>Numerical variable 0-10</a:t>
            </a:r>
          </a:p>
          <a:p>
            <a:pPr lvl="1"/>
            <a:endParaRPr lang="en-US" dirty="0"/>
          </a:p>
          <a:p>
            <a:r>
              <a:rPr lang="en-US" b="1" dirty="0"/>
              <a:t>Primary outcome:</a:t>
            </a:r>
            <a:r>
              <a:rPr lang="en-US" dirty="0"/>
              <a:t> Self-directed hospital discharge</a:t>
            </a:r>
            <a:endParaRPr lang="en-US" b="1" dirty="0"/>
          </a:p>
        </p:txBody>
      </p:sp>
    </p:spTree>
    <p:extLst>
      <p:ext uri="{BB962C8B-B14F-4D97-AF65-F5344CB8AC3E}">
        <p14:creationId xmlns:p14="http://schemas.microsoft.com/office/powerpoint/2010/main" val="16206996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0ED30F4D-67C3-13BC-AEB5-1ACA1AB13B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10B155-0921-7B4C-91F5-E14B940E803D}"/>
              </a:ext>
            </a:extLst>
          </p:cNvPr>
          <p:cNvSpPr>
            <a:spLocks noGrp="1"/>
          </p:cNvSpPr>
          <p:nvPr>
            <p:ph type="title"/>
          </p:nvPr>
        </p:nvSpPr>
        <p:spPr/>
        <p:txBody>
          <a:bodyPr/>
          <a:lstStyle/>
          <a:p>
            <a:r>
              <a:rPr lang="en-US" dirty="0"/>
              <a:t>Study cohort: inclusion criteria</a:t>
            </a:r>
          </a:p>
        </p:txBody>
      </p:sp>
      <p:sp>
        <p:nvSpPr>
          <p:cNvPr id="3" name="Text Placeholder 2">
            <a:extLst>
              <a:ext uri="{FF2B5EF4-FFF2-40B4-BE49-F238E27FC236}">
                <a16:creationId xmlns:a16="http://schemas.microsoft.com/office/drawing/2014/main" id="{00E62FA7-DB57-C40F-AB0F-88579CBDCDD6}"/>
              </a:ext>
            </a:extLst>
          </p:cNvPr>
          <p:cNvSpPr>
            <a:spLocks noGrp="1"/>
          </p:cNvSpPr>
          <p:nvPr>
            <p:ph type="body" sz="quarter" idx="10"/>
          </p:nvPr>
        </p:nvSpPr>
        <p:spPr>
          <a:xfrm>
            <a:off x="609600" y="1406106"/>
            <a:ext cx="10969625" cy="4848960"/>
          </a:xfrm>
        </p:spPr>
        <p:txBody>
          <a:bodyPr/>
          <a:lstStyle/>
          <a:p>
            <a:r>
              <a:rPr lang="en-US" b="1" dirty="0"/>
              <a:t>All:</a:t>
            </a:r>
          </a:p>
          <a:p>
            <a:pPr lvl="1"/>
            <a:r>
              <a:rPr lang="en-US" dirty="0"/>
              <a:t>Adult ≥18 years old</a:t>
            </a:r>
          </a:p>
          <a:p>
            <a:pPr lvl="1"/>
            <a:r>
              <a:rPr lang="en-US" dirty="0"/>
              <a:t>First hospitalization at MMC with discharge date between 1/1/2022-12/31/2023</a:t>
            </a:r>
          </a:p>
          <a:p>
            <a:pPr lvl="1"/>
            <a:r>
              <a:rPr lang="en-US" dirty="0"/>
              <a:t>Admission pain score ≥5 out of 10</a:t>
            </a:r>
          </a:p>
          <a:p>
            <a:pPr lvl="1"/>
            <a:endParaRPr lang="en-US" dirty="0"/>
          </a:p>
          <a:p>
            <a:r>
              <a:rPr lang="en-US" b="1" dirty="0"/>
              <a:t>People with OUD: </a:t>
            </a:r>
          </a:p>
          <a:p>
            <a:pPr lvl="1"/>
            <a:r>
              <a:rPr lang="en-US" dirty="0"/>
              <a:t>Documented diagnosis of OUD (defined by ICD code); </a:t>
            </a:r>
            <a:r>
              <a:rPr lang="en-US" b="1" dirty="0"/>
              <a:t>or</a:t>
            </a:r>
            <a:r>
              <a:rPr lang="en-US" dirty="0"/>
              <a:t> </a:t>
            </a:r>
          </a:p>
          <a:p>
            <a:pPr lvl="1"/>
            <a:r>
              <a:rPr lang="en-US" dirty="0"/>
              <a:t>Receipt of medication for OUD (methadone, buprenorphine, naltrexone) while hospitalized</a:t>
            </a:r>
          </a:p>
          <a:p>
            <a:pPr lvl="1"/>
            <a:endParaRPr lang="en-US" dirty="0"/>
          </a:p>
          <a:p>
            <a:r>
              <a:rPr lang="en-US" b="1" dirty="0">
                <a:solidFill>
                  <a:srgbClr val="414042"/>
                </a:solidFill>
              </a:rPr>
              <a:t>Controls without OUD:</a:t>
            </a:r>
          </a:p>
          <a:p>
            <a:pPr lvl="1"/>
            <a:r>
              <a:rPr lang="en-US" dirty="0">
                <a:solidFill>
                  <a:srgbClr val="414042"/>
                </a:solidFill>
              </a:rPr>
              <a:t>Any one of the 10 most common chief complaints among cases; </a:t>
            </a:r>
            <a:r>
              <a:rPr lang="en-US" b="1" dirty="0">
                <a:solidFill>
                  <a:srgbClr val="414042"/>
                </a:solidFill>
              </a:rPr>
              <a:t>and</a:t>
            </a:r>
            <a:endParaRPr lang="en-US" dirty="0">
              <a:solidFill>
                <a:srgbClr val="414042"/>
              </a:solidFill>
            </a:endParaRPr>
          </a:p>
          <a:p>
            <a:pPr lvl="1"/>
            <a:r>
              <a:rPr lang="en-US" dirty="0">
                <a:solidFill>
                  <a:srgbClr val="414042"/>
                </a:solidFill>
              </a:rPr>
              <a:t>No documented diagnosis of OUD</a:t>
            </a:r>
            <a:endParaRPr lang="en-US" dirty="0"/>
          </a:p>
        </p:txBody>
      </p:sp>
    </p:spTree>
    <p:extLst>
      <p:ext uri="{BB962C8B-B14F-4D97-AF65-F5344CB8AC3E}">
        <p14:creationId xmlns:p14="http://schemas.microsoft.com/office/powerpoint/2010/main" val="1610589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0" end="1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8B081336-4BC6-8EBC-EC11-24515E972F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9E26F9-1BAA-D8AB-ACDB-AEC3143EF6E6}"/>
              </a:ext>
            </a:extLst>
          </p:cNvPr>
          <p:cNvSpPr>
            <a:spLocks noGrp="1"/>
          </p:cNvSpPr>
          <p:nvPr>
            <p:ph type="title"/>
          </p:nvPr>
        </p:nvSpPr>
        <p:spPr/>
        <p:txBody>
          <a:bodyPr/>
          <a:lstStyle/>
          <a:p>
            <a:r>
              <a:rPr lang="en-US" dirty="0"/>
              <a:t>Results: Cohort characteristics</a:t>
            </a:r>
          </a:p>
        </p:txBody>
      </p:sp>
      <p:graphicFrame>
        <p:nvGraphicFramePr>
          <p:cNvPr id="4" name="Table 3">
            <a:extLst>
              <a:ext uri="{FF2B5EF4-FFF2-40B4-BE49-F238E27FC236}">
                <a16:creationId xmlns:a16="http://schemas.microsoft.com/office/drawing/2014/main" id="{B8495AD4-8646-29E7-0A83-411908C1E2F5}"/>
              </a:ext>
            </a:extLst>
          </p:cNvPr>
          <p:cNvGraphicFramePr>
            <a:graphicFrameLocks noGrp="1"/>
          </p:cNvGraphicFramePr>
          <p:nvPr/>
        </p:nvGraphicFramePr>
        <p:xfrm>
          <a:off x="1391390" y="1117500"/>
          <a:ext cx="9581409" cy="5461000"/>
        </p:xfrm>
        <a:graphic>
          <a:graphicData uri="http://schemas.openxmlformats.org/drawingml/2006/table">
            <a:tbl>
              <a:tblPr firstRow="1" bandRow="1">
                <a:tableStyleId>{5C22544A-7EE6-4342-B048-85BDC9FD1C3A}</a:tableStyleId>
              </a:tblPr>
              <a:tblGrid>
                <a:gridCol w="4735090">
                  <a:extLst>
                    <a:ext uri="{9D8B030D-6E8A-4147-A177-3AD203B41FA5}">
                      <a16:colId xmlns:a16="http://schemas.microsoft.com/office/drawing/2014/main" val="547275139"/>
                    </a:ext>
                  </a:extLst>
                </a:gridCol>
                <a:gridCol w="2125980">
                  <a:extLst>
                    <a:ext uri="{9D8B030D-6E8A-4147-A177-3AD203B41FA5}">
                      <a16:colId xmlns:a16="http://schemas.microsoft.com/office/drawing/2014/main" val="3257759469"/>
                    </a:ext>
                  </a:extLst>
                </a:gridCol>
                <a:gridCol w="2720339">
                  <a:extLst>
                    <a:ext uri="{9D8B030D-6E8A-4147-A177-3AD203B41FA5}">
                      <a16:colId xmlns:a16="http://schemas.microsoft.com/office/drawing/2014/main" val="3225861332"/>
                    </a:ext>
                  </a:extLst>
                </a:gridCol>
              </a:tblGrid>
              <a:tr h="370840">
                <a:tc>
                  <a:txBody>
                    <a:bodyPr/>
                    <a:lstStyle/>
                    <a:p>
                      <a:pPr algn="ctr"/>
                      <a:endParaRPr lang="en-US" b="1" dirty="0"/>
                    </a:p>
                  </a:txBody>
                  <a:tcPr anchor="ctr"/>
                </a:tc>
                <a:tc>
                  <a:txBody>
                    <a:bodyPr/>
                    <a:lstStyle/>
                    <a:p>
                      <a:pPr algn="ctr"/>
                      <a:r>
                        <a:rPr lang="en-US" b="1" dirty="0"/>
                        <a:t>Total cohort </a:t>
                      </a:r>
                    </a:p>
                    <a:p>
                      <a:pPr algn="ctr"/>
                      <a:r>
                        <a:rPr lang="en-US" b="1" dirty="0"/>
                        <a:t>N = 4,665</a:t>
                      </a:r>
                    </a:p>
                  </a:txBody>
                  <a:tcPr anchor="ctr"/>
                </a:tc>
                <a:tc>
                  <a:txBody>
                    <a:bodyPr/>
                    <a:lstStyle/>
                    <a:p>
                      <a:pPr algn="ctr"/>
                      <a:r>
                        <a:rPr lang="en-US" dirty="0"/>
                        <a:t>Pain ≥5 on admission</a:t>
                      </a:r>
                    </a:p>
                    <a:p>
                      <a:pPr algn="ctr"/>
                      <a:r>
                        <a:rPr lang="en-US" dirty="0"/>
                        <a:t>N = 1,794</a:t>
                      </a:r>
                    </a:p>
                  </a:txBody>
                  <a:tcPr anchor="ctr"/>
                </a:tc>
                <a:extLst>
                  <a:ext uri="{0D108BD9-81ED-4DB2-BD59-A6C34878D82A}">
                    <a16:rowId xmlns:a16="http://schemas.microsoft.com/office/drawing/2014/main" val="3551393313"/>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Age, mean </a:t>
                      </a:r>
                      <a:r>
                        <a:rPr lang="en-US" sz="1800" b="0" i="0" u="sng" strike="noStrike" dirty="0">
                          <a:solidFill>
                            <a:srgbClr val="000000"/>
                          </a:solidFill>
                          <a:effectLst/>
                          <a:latin typeface="Arial" panose="020B0604020202020204" pitchFamily="34" charset="0"/>
                          <a:cs typeface="Arial" panose="020B0604020202020204" pitchFamily="34" charset="0"/>
                        </a:rPr>
                        <a:t>+</a:t>
                      </a:r>
                      <a:r>
                        <a:rPr lang="en-US" sz="1800" b="0" i="0" u="none" strike="noStrike" dirty="0">
                          <a:solidFill>
                            <a:srgbClr val="000000"/>
                          </a:solidFill>
                          <a:effectLst/>
                          <a:latin typeface="Arial" panose="020B0604020202020204" pitchFamily="34" charset="0"/>
                          <a:cs typeface="Arial" panose="020B0604020202020204" pitchFamily="34" charset="0"/>
                        </a:rPr>
                        <a:t> SD</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57.7 </a:t>
                      </a:r>
                      <a:r>
                        <a:rPr lang="en-US" sz="1800" b="0" i="0" u="sng" strike="noStrike" dirty="0">
                          <a:solidFill>
                            <a:srgbClr val="000000"/>
                          </a:solidFill>
                          <a:effectLst/>
                          <a:latin typeface="Arial" panose="020B0604020202020204" pitchFamily="34" charset="0"/>
                          <a:cs typeface="Arial" panose="020B0604020202020204" pitchFamily="34" charset="0"/>
                        </a:rPr>
                        <a:t>+</a:t>
                      </a:r>
                      <a:r>
                        <a:rPr lang="en-US" sz="1800" b="0" i="0" u="none" strike="noStrike" dirty="0">
                          <a:solidFill>
                            <a:srgbClr val="000000"/>
                          </a:solidFill>
                          <a:effectLst/>
                          <a:latin typeface="Arial" panose="020B0604020202020204" pitchFamily="34" charset="0"/>
                          <a:cs typeface="Arial" panose="020B0604020202020204" pitchFamily="34" charset="0"/>
                        </a:rPr>
                        <a:t> 14.4</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55.5 </a:t>
                      </a:r>
                      <a:r>
                        <a:rPr lang="en-US" sz="1800" b="0" i="0" u="sng" strike="noStrike">
                          <a:solidFill>
                            <a:srgbClr val="000000"/>
                          </a:solidFill>
                          <a:effectLst/>
                          <a:latin typeface="Arial" panose="020B0604020202020204" pitchFamily="34" charset="0"/>
                          <a:cs typeface="Arial" panose="020B0604020202020204" pitchFamily="34" charset="0"/>
                        </a:rPr>
                        <a:t>+</a:t>
                      </a:r>
                      <a:r>
                        <a:rPr lang="en-US" sz="1800" b="0" i="0" u="none" strike="noStrike">
                          <a:solidFill>
                            <a:srgbClr val="000000"/>
                          </a:solidFill>
                          <a:effectLst/>
                          <a:latin typeface="Arial" panose="020B0604020202020204" pitchFamily="34" charset="0"/>
                          <a:cs typeface="Arial" panose="020B0604020202020204" pitchFamily="34" charset="0"/>
                        </a:rPr>
                        <a:t> 14.4</a:t>
                      </a:r>
                    </a:p>
                  </a:txBody>
                  <a:tcPr marL="9525" marR="9525" marT="9525" marB="0" anchor="ctr"/>
                </a:tc>
                <a:extLst>
                  <a:ext uri="{0D108BD9-81ED-4DB2-BD59-A6C34878D82A}">
                    <a16:rowId xmlns:a16="http://schemas.microsoft.com/office/drawing/2014/main" val="229734008"/>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Female, n(%)</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42.7%</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45.2%</a:t>
                      </a:r>
                    </a:p>
                  </a:txBody>
                  <a:tcPr marL="9525" marR="9525" marT="9525" marB="0" anchor="ctr"/>
                </a:tc>
                <a:extLst>
                  <a:ext uri="{0D108BD9-81ED-4DB2-BD59-A6C34878D82A}">
                    <a16:rowId xmlns:a16="http://schemas.microsoft.com/office/drawing/2014/main" val="427305046"/>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Race &amp; Ethnicity, n(%)</a:t>
                      </a:r>
                    </a:p>
                  </a:txBody>
                  <a:tcPr marL="9525" marR="9525" marT="9525" marB="0" anchor="ctr"/>
                </a:tc>
                <a:tc>
                  <a:txBody>
                    <a:bodyPr/>
                    <a:lstStyle/>
                    <a:p>
                      <a:pPr algn="r" fontAlgn="b"/>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418621909"/>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White (non-Hispanic)</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14.2%</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12.6%</a:t>
                      </a:r>
                    </a:p>
                  </a:txBody>
                  <a:tcPr marL="9525" marR="9525" marT="9525" marB="0" anchor="ctr"/>
                </a:tc>
                <a:extLst>
                  <a:ext uri="{0D108BD9-81ED-4DB2-BD59-A6C34878D82A}">
                    <a16:rowId xmlns:a16="http://schemas.microsoft.com/office/drawing/2014/main" val="3080483503"/>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Black (non-Hispanic)</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30.4%</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29.3%</a:t>
                      </a:r>
                    </a:p>
                  </a:txBody>
                  <a:tcPr marL="9525" marR="9525" marT="9525" marB="0" anchor="ctr"/>
                </a:tc>
                <a:extLst>
                  <a:ext uri="{0D108BD9-81ED-4DB2-BD59-A6C34878D82A}">
                    <a16:rowId xmlns:a16="http://schemas.microsoft.com/office/drawing/2014/main" val="1510304025"/>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Hispanic or Latino</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46.5%</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50.6%</a:t>
                      </a:r>
                    </a:p>
                  </a:txBody>
                  <a:tcPr marL="9525" marR="9525" marT="9525" marB="0" anchor="ctr"/>
                </a:tc>
                <a:extLst>
                  <a:ext uri="{0D108BD9-81ED-4DB2-BD59-A6C34878D82A}">
                    <a16:rowId xmlns:a16="http://schemas.microsoft.com/office/drawing/2014/main" val="899268554"/>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Other race or ethnicity</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9.0%</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7.4%</a:t>
                      </a:r>
                    </a:p>
                  </a:txBody>
                  <a:tcPr marL="9525" marR="9525" marT="9525" marB="0" anchor="ctr"/>
                </a:tc>
                <a:extLst>
                  <a:ext uri="{0D108BD9-81ED-4DB2-BD59-A6C34878D82A}">
                    <a16:rowId xmlns:a16="http://schemas.microsoft.com/office/drawing/2014/main" val="2383515233"/>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OUD-related diagnosis, n(%)</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3,392 (72.7%)</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1,367 (75.5%)</a:t>
                      </a:r>
                    </a:p>
                  </a:txBody>
                  <a:tcPr marL="9525" marR="9525" marT="9525" marB="0" anchor="ctr"/>
                </a:tc>
                <a:extLst>
                  <a:ext uri="{0D108BD9-81ED-4DB2-BD59-A6C34878D82A}">
                    <a16:rowId xmlns:a16="http://schemas.microsoft.com/office/drawing/2014/main" val="2337784367"/>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Receipt of medication for OUD, n(%)</a:t>
                      </a:r>
                    </a:p>
                  </a:txBody>
                  <a:tcPr marL="9525" marR="9525" marT="9525" marB="0" anchor="ctr"/>
                </a:tc>
                <a:tc>
                  <a:txBody>
                    <a:bodyPr/>
                    <a:lstStyle/>
                    <a:p>
                      <a:pPr algn="r" fontAlgn="b"/>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922171941"/>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Methadone</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2,281 (48.9%)</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886 (49.0%)</a:t>
                      </a:r>
                    </a:p>
                  </a:txBody>
                  <a:tcPr marL="9525" marR="9525" marT="9525" marB="0" anchor="ctr"/>
                </a:tc>
                <a:extLst>
                  <a:ext uri="{0D108BD9-81ED-4DB2-BD59-A6C34878D82A}">
                    <a16:rowId xmlns:a16="http://schemas.microsoft.com/office/drawing/2014/main" val="500133381"/>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Buprenorphine</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344 (7.4%)</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131 (7.2%)</a:t>
                      </a:r>
                    </a:p>
                  </a:txBody>
                  <a:tcPr marL="9525" marR="9525" marT="9525" marB="0" anchor="ctr"/>
                </a:tc>
                <a:extLst>
                  <a:ext uri="{0D108BD9-81ED-4DB2-BD59-A6C34878D82A}">
                    <a16:rowId xmlns:a16="http://schemas.microsoft.com/office/drawing/2014/main" val="733618358"/>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Naltrexone</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425 (9.1%)</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134  (7.4%)</a:t>
                      </a:r>
                    </a:p>
                  </a:txBody>
                  <a:tcPr marL="9525" marR="9525" marT="9525" marB="0" anchor="ctr"/>
                </a:tc>
                <a:extLst>
                  <a:ext uri="{0D108BD9-81ED-4DB2-BD59-A6C34878D82A}">
                    <a16:rowId xmlns:a16="http://schemas.microsoft.com/office/drawing/2014/main" val="295944732"/>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None</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1,549 (33.2%)</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629 (34.8%)</a:t>
                      </a:r>
                    </a:p>
                  </a:txBody>
                  <a:tcPr marL="9525" marR="9525" marT="9525" marB="0" anchor="ctr"/>
                </a:tc>
                <a:extLst>
                  <a:ext uri="{0D108BD9-81ED-4DB2-BD59-A6C34878D82A}">
                    <a16:rowId xmlns:a16="http://schemas.microsoft.com/office/drawing/2014/main" val="1000912003"/>
                  </a:ext>
                </a:extLst>
              </a:tr>
            </a:tbl>
          </a:graphicData>
        </a:graphic>
      </p:graphicFrame>
    </p:spTree>
    <p:extLst>
      <p:ext uri="{BB962C8B-B14F-4D97-AF65-F5344CB8AC3E}">
        <p14:creationId xmlns:p14="http://schemas.microsoft.com/office/powerpoint/2010/main" val="3881997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F150A3AF-A40C-9289-C5DE-18CEA6BE26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383CDA-79B0-005D-7020-9D30041BBAA7}"/>
              </a:ext>
            </a:extLst>
          </p:cNvPr>
          <p:cNvSpPr>
            <a:spLocks noGrp="1"/>
          </p:cNvSpPr>
          <p:nvPr>
            <p:ph type="title"/>
          </p:nvPr>
        </p:nvSpPr>
        <p:spPr/>
        <p:txBody>
          <a:bodyPr/>
          <a:lstStyle/>
          <a:p>
            <a:r>
              <a:rPr lang="en-US" dirty="0"/>
              <a:t>Results: Cohort characteristics, cont.</a:t>
            </a:r>
          </a:p>
        </p:txBody>
      </p:sp>
      <p:graphicFrame>
        <p:nvGraphicFramePr>
          <p:cNvPr id="4" name="Table 3">
            <a:extLst>
              <a:ext uri="{FF2B5EF4-FFF2-40B4-BE49-F238E27FC236}">
                <a16:creationId xmlns:a16="http://schemas.microsoft.com/office/drawing/2014/main" id="{34855B6D-4C51-552F-6DB0-CF2738BA05B4}"/>
              </a:ext>
            </a:extLst>
          </p:cNvPr>
          <p:cNvGraphicFramePr>
            <a:graphicFrameLocks noGrp="1"/>
          </p:cNvGraphicFramePr>
          <p:nvPr/>
        </p:nvGraphicFramePr>
        <p:xfrm>
          <a:off x="1391390" y="1117500"/>
          <a:ext cx="9581409" cy="5461000"/>
        </p:xfrm>
        <a:graphic>
          <a:graphicData uri="http://schemas.openxmlformats.org/drawingml/2006/table">
            <a:tbl>
              <a:tblPr firstRow="1" bandRow="1">
                <a:tableStyleId>{5C22544A-7EE6-4342-B048-85BDC9FD1C3A}</a:tableStyleId>
              </a:tblPr>
              <a:tblGrid>
                <a:gridCol w="4689370">
                  <a:extLst>
                    <a:ext uri="{9D8B030D-6E8A-4147-A177-3AD203B41FA5}">
                      <a16:colId xmlns:a16="http://schemas.microsoft.com/office/drawing/2014/main" val="547275139"/>
                    </a:ext>
                  </a:extLst>
                </a:gridCol>
                <a:gridCol w="2217420">
                  <a:extLst>
                    <a:ext uri="{9D8B030D-6E8A-4147-A177-3AD203B41FA5}">
                      <a16:colId xmlns:a16="http://schemas.microsoft.com/office/drawing/2014/main" val="3257759469"/>
                    </a:ext>
                  </a:extLst>
                </a:gridCol>
                <a:gridCol w="2674619">
                  <a:extLst>
                    <a:ext uri="{9D8B030D-6E8A-4147-A177-3AD203B41FA5}">
                      <a16:colId xmlns:a16="http://schemas.microsoft.com/office/drawing/2014/main" val="3225861332"/>
                    </a:ext>
                  </a:extLst>
                </a:gridCol>
              </a:tblGrid>
              <a:tr h="370840">
                <a:tc>
                  <a:txBody>
                    <a:bodyPr/>
                    <a:lstStyle/>
                    <a:p>
                      <a:pPr algn="ctr"/>
                      <a:endParaRPr lang="en-US" b="1" dirty="0"/>
                    </a:p>
                  </a:txBody>
                  <a:tcPr anchor="ctr"/>
                </a:tc>
                <a:tc>
                  <a:txBody>
                    <a:bodyPr/>
                    <a:lstStyle/>
                    <a:p>
                      <a:pPr algn="ctr"/>
                      <a:r>
                        <a:rPr lang="en-US" b="1" dirty="0"/>
                        <a:t>Total cohort </a:t>
                      </a:r>
                    </a:p>
                    <a:p>
                      <a:pPr algn="ctr"/>
                      <a:r>
                        <a:rPr lang="en-US" b="1" dirty="0"/>
                        <a:t>N = 4,665</a:t>
                      </a:r>
                    </a:p>
                  </a:txBody>
                  <a:tcPr anchor="ctr"/>
                </a:tc>
                <a:tc>
                  <a:txBody>
                    <a:bodyPr/>
                    <a:lstStyle/>
                    <a:p>
                      <a:pPr algn="ctr"/>
                      <a:r>
                        <a:rPr lang="en-US" dirty="0"/>
                        <a:t>Pain ≥5 on admission</a:t>
                      </a:r>
                    </a:p>
                    <a:p>
                      <a:pPr algn="ctr"/>
                      <a:r>
                        <a:rPr lang="en-US" dirty="0"/>
                        <a:t>N = 1,794</a:t>
                      </a:r>
                    </a:p>
                  </a:txBody>
                  <a:tcPr anchor="ctr"/>
                </a:tc>
                <a:extLst>
                  <a:ext uri="{0D108BD9-81ED-4DB2-BD59-A6C34878D82A}">
                    <a16:rowId xmlns:a16="http://schemas.microsoft.com/office/drawing/2014/main" val="3551393313"/>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Pain score on admission, median (IQR)</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2 (0-7)</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8 (6-9)</a:t>
                      </a:r>
                    </a:p>
                  </a:txBody>
                  <a:tcPr marL="9525" marR="9525" marT="9525" marB="0" anchor="ctr"/>
                </a:tc>
                <a:extLst>
                  <a:ext uri="{0D108BD9-81ED-4DB2-BD59-A6C34878D82A}">
                    <a16:rowId xmlns:a16="http://schemas.microsoft.com/office/drawing/2014/main" val="229734008"/>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Average pain score, median (IQR)</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2 (0-3)</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3 (1-4)</a:t>
                      </a:r>
                    </a:p>
                  </a:txBody>
                  <a:tcPr marL="9525" marR="9525" marT="9525" marB="0" anchor="ctr"/>
                </a:tc>
                <a:extLst>
                  <a:ext uri="{0D108BD9-81ED-4DB2-BD59-A6C34878D82A}">
                    <a16:rowId xmlns:a16="http://schemas.microsoft.com/office/drawing/2014/main" val="427305046"/>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Maximum pain score, median (IQR)</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9 (6-10)</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10 (8-10)</a:t>
                      </a:r>
                    </a:p>
                  </a:txBody>
                  <a:tcPr marL="9525" marR="9525" marT="9525" marB="0" anchor="ctr"/>
                </a:tc>
                <a:extLst>
                  <a:ext uri="{0D108BD9-81ED-4DB2-BD59-A6C34878D82A}">
                    <a16:rowId xmlns:a16="http://schemas.microsoft.com/office/drawing/2014/main" val="3418621909"/>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Hospital discharge, n(%)</a:t>
                      </a:r>
                    </a:p>
                  </a:txBody>
                  <a:tcPr marL="9525" marR="9525" marT="9525" marB="0" anchor="ctr"/>
                </a:tc>
                <a:tc>
                  <a:txBody>
                    <a:bodyPr/>
                    <a:lstStyle/>
                    <a:p>
                      <a:pPr algn="r" fontAlgn="b"/>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080483503"/>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Self-directed discharge</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364 (7.8%)</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155 (8.6%)</a:t>
                      </a:r>
                    </a:p>
                  </a:txBody>
                  <a:tcPr marL="9525" marR="9525" marT="9525" marB="0" anchor="ctr"/>
                </a:tc>
                <a:extLst>
                  <a:ext uri="{0D108BD9-81ED-4DB2-BD59-A6C34878D82A}">
                    <a16:rowId xmlns:a16="http://schemas.microsoft.com/office/drawing/2014/main" val="1510304025"/>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Died</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238 (5.1%)</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62 (3.4%)</a:t>
                      </a:r>
                    </a:p>
                  </a:txBody>
                  <a:tcPr marL="9525" marR="9525" marT="9525" marB="0" anchor="ctr"/>
                </a:tc>
                <a:extLst>
                  <a:ext uri="{0D108BD9-81ED-4DB2-BD59-A6C34878D82A}">
                    <a16:rowId xmlns:a16="http://schemas.microsoft.com/office/drawing/2014/main" val="899268554"/>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Home</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2165 (46.4%)</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916 (50.6%)</a:t>
                      </a:r>
                    </a:p>
                  </a:txBody>
                  <a:tcPr marL="9525" marR="9525" marT="9525" marB="0" anchor="ctr"/>
                </a:tc>
                <a:extLst>
                  <a:ext uri="{0D108BD9-81ED-4DB2-BD59-A6C34878D82A}">
                    <a16:rowId xmlns:a16="http://schemas.microsoft.com/office/drawing/2014/main" val="2383515233"/>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Planned facility (SNF, SAR, Acute rehab)</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1898 (40.7%)</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677 (37.4%)</a:t>
                      </a:r>
                    </a:p>
                  </a:txBody>
                  <a:tcPr marL="9525" marR="9525" marT="9525" marB="0" anchor="ctr"/>
                </a:tc>
                <a:extLst>
                  <a:ext uri="{0D108BD9-81ED-4DB2-BD59-A6C34878D82A}">
                    <a16:rowId xmlns:a16="http://schemas.microsoft.com/office/drawing/2014/main" val="2337784367"/>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Admitting service, n(%)</a:t>
                      </a:r>
                    </a:p>
                  </a:txBody>
                  <a:tcPr marL="9525" marR="9525" marT="9525" marB="0" anchor="ctr"/>
                </a:tc>
                <a:tc>
                  <a:txBody>
                    <a:bodyPr/>
                    <a:lstStyle/>
                    <a:p>
                      <a:pPr algn="r" fontAlgn="b"/>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b"/>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922171941"/>
                  </a:ext>
                </a:extLst>
              </a:tr>
              <a:tr h="370840">
                <a:tc>
                  <a:txBody>
                    <a:bodyPr/>
                    <a:lstStyle/>
                    <a:p>
                      <a:pPr algn="l" fontAlgn="b"/>
                      <a:r>
                        <a:rPr lang="en-US" sz="1800" b="0" i="0" u="none" strike="noStrike">
                          <a:solidFill>
                            <a:srgbClr val="000000"/>
                          </a:solidFill>
                          <a:effectLst/>
                          <a:latin typeface="Arial" panose="020B0604020202020204" pitchFamily="34" charset="0"/>
                          <a:cs typeface="Arial" panose="020B0604020202020204" pitchFamily="34" charset="0"/>
                        </a:rPr>
                        <a:t>     Internal or Family Medicine</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3217 (72.1%)</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1246 (71.2%)</a:t>
                      </a:r>
                    </a:p>
                  </a:txBody>
                  <a:tcPr marL="9525" marR="9525" marT="9525" marB="0" anchor="ctr"/>
                </a:tc>
                <a:extLst>
                  <a:ext uri="{0D108BD9-81ED-4DB2-BD59-A6C34878D82A}">
                    <a16:rowId xmlns:a16="http://schemas.microsoft.com/office/drawing/2014/main" val="500133381"/>
                  </a:ext>
                </a:extLst>
              </a:tr>
              <a:tr h="370840">
                <a:tc>
                  <a:txBody>
                    <a:bodyPr/>
                    <a:lstStyle/>
                    <a:p>
                      <a:pPr algn="l" fontAlgn="b"/>
                      <a:r>
                        <a:rPr lang="en-US" sz="1800" b="0" i="0" u="none" strike="noStrike">
                          <a:solidFill>
                            <a:srgbClr val="000000"/>
                          </a:solidFill>
                          <a:effectLst/>
                          <a:latin typeface="Arial" panose="020B0604020202020204" pitchFamily="34" charset="0"/>
                          <a:cs typeface="Arial" panose="020B0604020202020204" pitchFamily="34" charset="0"/>
                        </a:rPr>
                        <a:t>     Surgical service</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782 (17.5%)</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338 (19.3%)</a:t>
                      </a:r>
                    </a:p>
                  </a:txBody>
                  <a:tcPr marL="9525" marR="9525" marT="9525" marB="0" anchor="ctr"/>
                </a:tc>
                <a:extLst>
                  <a:ext uri="{0D108BD9-81ED-4DB2-BD59-A6C34878D82A}">
                    <a16:rowId xmlns:a16="http://schemas.microsoft.com/office/drawing/2014/main" val="733618358"/>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Intensive Care Unit (ICU)</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113 (2.5%)</a:t>
                      </a:r>
                    </a:p>
                  </a:txBody>
                  <a:tcPr marL="9525" marR="9525" marT="9525" marB="0" anchor="ctr"/>
                </a:tc>
                <a:tc>
                  <a:txBody>
                    <a:bodyPr/>
                    <a:lstStyle/>
                    <a:p>
                      <a:pPr algn="r" fontAlgn="b"/>
                      <a:r>
                        <a:rPr lang="en-US" sz="1800" b="0" i="0" u="none" strike="noStrike">
                          <a:solidFill>
                            <a:srgbClr val="000000"/>
                          </a:solidFill>
                          <a:effectLst/>
                          <a:latin typeface="Arial" panose="020B0604020202020204" pitchFamily="34" charset="0"/>
                          <a:cs typeface="Arial" panose="020B0604020202020204" pitchFamily="34" charset="0"/>
                        </a:rPr>
                        <a:t>22 (1.3%)</a:t>
                      </a:r>
                    </a:p>
                  </a:txBody>
                  <a:tcPr marL="9525" marR="9525" marT="9525" marB="0" anchor="ctr"/>
                </a:tc>
                <a:extLst>
                  <a:ext uri="{0D108BD9-81ED-4DB2-BD59-A6C34878D82A}">
                    <a16:rowId xmlns:a16="http://schemas.microsoft.com/office/drawing/2014/main" val="295944732"/>
                  </a:ext>
                </a:extLst>
              </a:tr>
              <a:tr h="370840">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Other (medicine specialty, Neurology, OB)</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349 (7.5%)</a:t>
                      </a:r>
                    </a:p>
                  </a:txBody>
                  <a:tcPr marL="9525" marR="9525" marT="9525" marB="0" anchor="ct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143 (7.9%)</a:t>
                      </a:r>
                    </a:p>
                  </a:txBody>
                  <a:tcPr marL="9525" marR="9525" marT="9525" marB="0" anchor="ctr"/>
                </a:tc>
                <a:extLst>
                  <a:ext uri="{0D108BD9-81ED-4DB2-BD59-A6C34878D82A}">
                    <a16:rowId xmlns:a16="http://schemas.microsoft.com/office/drawing/2014/main" val="1000912003"/>
                  </a:ext>
                </a:extLst>
              </a:tr>
            </a:tbl>
          </a:graphicData>
        </a:graphic>
      </p:graphicFrame>
    </p:spTree>
    <p:extLst>
      <p:ext uri="{BB962C8B-B14F-4D97-AF65-F5344CB8AC3E}">
        <p14:creationId xmlns:p14="http://schemas.microsoft.com/office/powerpoint/2010/main" val="41577583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3968947E-8BB3-441A-15D9-15FBED21C8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0B86BF-A9B6-A3BE-635F-A50C1E578762}"/>
              </a:ext>
            </a:extLst>
          </p:cNvPr>
          <p:cNvSpPr>
            <a:spLocks noGrp="1"/>
          </p:cNvSpPr>
          <p:nvPr>
            <p:ph type="title"/>
          </p:nvPr>
        </p:nvSpPr>
        <p:spPr>
          <a:xfrm>
            <a:off x="609441" y="602934"/>
            <a:ext cx="10969943" cy="486415"/>
          </a:xfrm>
        </p:spPr>
        <p:txBody>
          <a:bodyPr/>
          <a:lstStyle/>
          <a:p>
            <a:r>
              <a:rPr lang="en-US" dirty="0"/>
              <a:t>Multivariable logistic regression: total cohort</a:t>
            </a:r>
          </a:p>
        </p:txBody>
      </p:sp>
      <p:graphicFrame>
        <p:nvGraphicFramePr>
          <p:cNvPr id="4" name="Table 3">
            <a:extLst>
              <a:ext uri="{FF2B5EF4-FFF2-40B4-BE49-F238E27FC236}">
                <a16:creationId xmlns:a16="http://schemas.microsoft.com/office/drawing/2014/main" id="{2F1CE2C1-4B4D-9CE0-5E56-96BF6D54ECE0}"/>
              </a:ext>
            </a:extLst>
          </p:cNvPr>
          <p:cNvGraphicFramePr>
            <a:graphicFrameLocks noGrp="1"/>
          </p:cNvGraphicFramePr>
          <p:nvPr/>
        </p:nvGraphicFramePr>
        <p:xfrm>
          <a:off x="609440" y="1300380"/>
          <a:ext cx="7437280" cy="5516472"/>
        </p:xfrm>
        <a:graphic>
          <a:graphicData uri="http://schemas.openxmlformats.org/drawingml/2006/table">
            <a:tbl>
              <a:tblPr firstRow="1" bandRow="1">
                <a:tableStyleId>{5C22544A-7EE6-4342-B048-85BDC9FD1C3A}</a:tableStyleId>
              </a:tblPr>
              <a:tblGrid>
                <a:gridCol w="4121051">
                  <a:extLst>
                    <a:ext uri="{9D8B030D-6E8A-4147-A177-3AD203B41FA5}">
                      <a16:colId xmlns:a16="http://schemas.microsoft.com/office/drawing/2014/main" val="4124862682"/>
                    </a:ext>
                  </a:extLst>
                </a:gridCol>
                <a:gridCol w="1784609">
                  <a:extLst>
                    <a:ext uri="{9D8B030D-6E8A-4147-A177-3AD203B41FA5}">
                      <a16:colId xmlns:a16="http://schemas.microsoft.com/office/drawing/2014/main" val="1770523676"/>
                    </a:ext>
                  </a:extLst>
                </a:gridCol>
                <a:gridCol w="1531620">
                  <a:extLst>
                    <a:ext uri="{9D8B030D-6E8A-4147-A177-3AD203B41FA5}">
                      <a16:colId xmlns:a16="http://schemas.microsoft.com/office/drawing/2014/main" val="923599585"/>
                    </a:ext>
                  </a:extLst>
                </a:gridCol>
              </a:tblGrid>
              <a:tr h="642720">
                <a:tc rowSpan="2">
                  <a:txBody>
                    <a:bodyPr/>
                    <a:lstStyle/>
                    <a:p>
                      <a:endParaRPr lang="en-US" dirty="0"/>
                    </a:p>
                  </a:txBody>
                  <a:tcPr/>
                </a:tc>
                <a:tc gridSpan="2">
                  <a:txBody>
                    <a:bodyPr/>
                    <a:lstStyle/>
                    <a:p>
                      <a:pPr algn="ctr"/>
                      <a:r>
                        <a:rPr lang="en-US" dirty="0"/>
                        <a:t>SDD vs. planned discharge</a:t>
                      </a:r>
                    </a:p>
                    <a:p>
                      <a:pPr algn="ctr"/>
                      <a:r>
                        <a:rPr lang="en-US" dirty="0"/>
                        <a:t>N = 4,665</a:t>
                      </a:r>
                    </a:p>
                  </a:txBody>
                  <a:tcPr/>
                </a:tc>
                <a:tc hMerge="1">
                  <a:txBody>
                    <a:bodyPr/>
                    <a:lstStyle/>
                    <a:p>
                      <a:endParaRPr lang="en-US" dirty="0"/>
                    </a:p>
                  </a:txBody>
                  <a:tcPr/>
                </a:tc>
                <a:extLst>
                  <a:ext uri="{0D108BD9-81ED-4DB2-BD59-A6C34878D82A}">
                    <a16:rowId xmlns:a16="http://schemas.microsoft.com/office/drawing/2014/main" val="499082474"/>
                  </a:ext>
                </a:extLst>
              </a:tr>
              <a:tr h="374904">
                <a:tc vMerge="1">
                  <a:txBody>
                    <a:bodyPr/>
                    <a:lstStyle/>
                    <a:p>
                      <a:endParaRPr lang="en-US" dirty="0"/>
                    </a:p>
                  </a:txBody>
                  <a:tcPr/>
                </a:tc>
                <a:tc>
                  <a:txBody>
                    <a:bodyPr/>
                    <a:lstStyle/>
                    <a:p>
                      <a:pPr algn="ctr"/>
                      <a:r>
                        <a:rPr lang="en-US" b="1" dirty="0" err="1">
                          <a:solidFill>
                            <a:schemeClr val="bg1"/>
                          </a:solidFill>
                        </a:rPr>
                        <a:t>aOR</a:t>
                      </a:r>
                      <a:endParaRPr lang="en-US" b="1" dirty="0">
                        <a:solidFill>
                          <a:schemeClr val="bg1"/>
                        </a:solidFill>
                      </a:endParaRPr>
                    </a:p>
                  </a:txBody>
                  <a:tcPr anchor="ctr">
                    <a:solidFill>
                      <a:srgbClr val="93C5E3"/>
                    </a:solidFill>
                  </a:tcPr>
                </a:tc>
                <a:tc>
                  <a:txBody>
                    <a:bodyPr/>
                    <a:lstStyle/>
                    <a:p>
                      <a:pPr algn="ctr"/>
                      <a:r>
                        <a:rPr lang="en-US" b="1" dirty="0">
                          <a:solidFill>
                            <a:schemeClr val="bg1"/>
                          </a:solidFill>
                        </a:rPr>
                        <a:t>95% CI</a:t>
                      </a:r>
                    </a:p>
                  </a:txBody>
                  <a:tcPr anchor="ctr">
                    <a:solidFill>
                      <a:srgbClr val="93C5E3"/>
                    </a:solidFill>
                  </a:tcPr>
                </a:tc>
                <a:extLst>
                  <a:ext uri="{0D108BD9-81ED-4DB2-BD59-A6C34878D82A}">
                    <a16:rowId xmlns:a16="http://schemas.microsoft.com/office/drawing/2014/main" val="416698770"/>
                  </a:ext>
                </a:extLst>
              </a:tr>
              <a:tr h="374904">
                <a:tc>
                  <a:txBody>
                    <a:bodyPr/>
                    <a:lstStyle/>
                    <a:p>
                      <a:r>
                        <a:rPr lang="en-US" dirty="0"/>
                        <a:t>Average pain score</a:t>
                      </a:r>
                    </a:p>
                  </a:txBody>
                  <a:tcPr/>
                </a:tc>
                <a:tc>
                  <a:txBody>
                    <a:bodyPr/>
                    <a:lstStyle/>
                    <a:p>
                      <a:pPr algn="r"/>
                      <a:r>
                        <a:rPr lang="en-US" b="1" dirty="0"/>
                        <a:t>1.08</a:t>
                      </a:r>
                    </a:p>
                  </a:txBody>
                  <a:tcPr/>
                </a:tc>
                <a:tc>
                  <a:txBody>
                    <a:bodyPr/>
                    <a:lstStyle/>
                    <a:p>
                      <a:pPr algn="r"/>
                      <a:r>
                        <a:rPr lang="en-US" b="1" dirty="0"/>
                        <a:t>1.00-1.19</a:t>
                      </a:r>
                    </a:p>
                  </a:txBody>
                  <a:tcPr/>
                </a:tc>
                <a:extLst>
                  <a:ext uri="{0D108BD9-81ED-4DB2-BD59-A6C34878D82A}">
                    <a16:rowId xmlns:a16="http://schemas.microsoft.com/office/drawing/2014/main" val="2691186108"/>
                  </a:ext>
                </a:extLst>
              </a:tr>
              <a:tr h="374904">
                <a:tc>
                  <a:txBody>
                    <a:bodyPr/>
                    <a:lstStyle/>
                    <a:p>
                      <a:r>
                        <a:rPr lang="en-US" dirty="0"/>
                        <a:t>Age</a:t>
                      </a:r>
                    </a:p>
                  </a:txBody>
                  <a:tcPr/>
                </a:tc>
                <a:tc>
                  <a:txBody>
                    <a:bodyPr/>
                    <a:lstStyle/>
                    <a:p>
                      <a:pPr algn="r"/>
                      <a:r>
                        <a:rPr lang="en-US" b="1" dirty="0"/>
                        <a:t>0.96</a:t>
                      </a:r>
                    </a:p>
                  </a:txBody>
                  <a:tcPr/>
                </a:tc>
                <a:tc>
                  <a:txBody>
                    <a:bodyPr/>
                    <a:lstStyle/>
                    <a:p>
                      <a:pPr algn="r"/>
                      <a:r>
                        <a:rPr lang="en-US" b="1" dirty="0"/>
                        <a:t>0.95-0.97</a:t>
                      </a:r>
                    </a:p>
                  </a:txBody>
                  <a:tcPr/>
                </a:tc>
                <a:extLst>
                  <a:ext uri="{0D108BD9-81ED-4DB2-BD59-A6C34878D82A}">
                    <a16:rowId xmlns:a16="http://schemas.microsoft.com/office/drawing/2014/main" val="161553521"/>
                  </a:ext>
                </a:extLst>
              </a:tr>
              <a:tr h="374904">
                <a:tc>
                  <a:txBody>
                    <a:bodyPr/>
                    <a:lstStyle/>
                    <a:p>
                      <a:r>
                        <a:rPr lang="en-US" dirty="0"/>
                        <a:t>Sex (female vs. male)</a:t>
                      </a:r>
                    </a:p>
                  </a:txBody>
                  <a:tcPr/>
                </a:tc>
                <a:tc>
                  <a:txBody>
                    <a:bodyPr/>
                    <a:lstStyle/>
                    <a:p>
                      <a:pPr algn="r"/>
                      <a:r>
                        <a:rPr lang="en-US" b="1" dirty="0"/>
                        <a:t>0.49</a:t>
                      </a:r>
                    </a:p>
                  </a:txBody>
                  <a:tcPr/>
                </a:tc>
                <a:tc>
                  <a:txBody>
                    <a:bodyPr/>
                    <a:lstStyle/>
                    <a:p>
                      <a:pPr algn="r"/>
                      <a:r>
                        <a:rPr lang="en-US" b="1" dirty="0"/>
                        <a:t>0.37-0.67</a:t>
                      </a:r>
                    </a:p>
                  </a:txBody>
                  <a:tcPr/>
                </a:tc>
                <a:extLst>
                  <a:ext uri="{0D108BD9-81ED-4DB2-BD59-A6C34878D82A}">
                    <a16:rowId xmlns:a16="http://schemas.microsoft.com/office/drawing/2014/main" val="1796503425"/>
                  </a:ext>
                </a:extLst>
              </a:tr>
              <a:tr h="374904">
                <a:tc>
                  <a:txBody>
                    <a:bodyPr/>
                    <a:lstStyle/>
                    <a:p>
                      <a:r>
                        <a:rPr lang="en-US" dirty="0"/>
                        <a:t>Race &amp; Ethnicity</a:t>
                      </a:r>
                    </a:p>
                  </a:txBody>
                  <a:tcPr/>
                </a:tc>
                <a:tc>
                  <a:txBody>
                    <a:bodyPr/>
                    <a:lstStyle/>
                    <a:p>
                      <a:pPr algn="r"/>
                      <a:endParaRPr lang="en-US" dirty="0"/>
                    </a:p>
                  </a:txBody>
                  <a:tcPr/>
                </a:tc>
                <a:tc>
                  <a:txBody>
                    <a:bodyPr/>
                    <a:lstStyle/>
                    <a:p>
                      <a:pPr algn="r"/>
                      <a:endParaRPr lang="en-US" dirty="0"/>
                    </a:p>
                  </a:txBody>
                  <a:tcPr/>
                </a:tc>
                <a:extLst>
                  <a:ext uri="{0D108BD9-81ED-4DB2-BD59-A6C34878D82A}">
                    <a16:rowId xmlns:a16="http://schemas.microsoft.com/office/drawing/2014/main" val="1220157524"/>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White (non-Hispanic)</a:t>
                      </a:r>
                    </a:p>
                  </a:txBody>
                  <a:tcPr marL="9525" marR="9525" marT="9525" marB="0" anchor="ctr"/>
                </a:tc>
                <a:tc>
                  <a:txBody>
                    <a:bodyPr/>
                    <a:lstStyle/>
                    <a:p>
                      <a:pPr algn="r"/>
                      <a:r>
                        <a:rPr lang="en-US" i="1" dirty="0"/>
                        <a:t>ref.</a:t>
                      </a:r>
                    </a:p>
                  </a:txBody>
                  <a:tcPr/>
                </a:tc>
                <a:tc>
                  <a:txBody>
                    <a:bodyPr/>
                    <a:lstStyle/>
                    <a:p>
                      <a:pPr algn="r"/>
                      <a:r>
                        <a:rPr lang="en-US" i="1" dirty="0"/>
                        <a:t>ref.</a:t>
                      </a:r>
                    </a:p>
                  </a:txBody>
                  <a:tcPr/>
                </a:tc>
                <a:extLst>
                  <a:ext uri="{0D108BD9-81ED-4DB2-BD59-A6C34878D82A}">
                    <a16:rowId xmlns:a16="http://schemas.microsoft.com/office/drawing/2014/main" val="4112897617"/>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Black (non-Hispanic)</a:t>
                      </a:r>
                    </a:p>
                  </a:txBody>
                  <a:tcPr marL="9525" marR="9525" marT="9525" marB="0" anchor="ctr"/>
                </a:tc>
                <a:tc>
                  <a:txBody>
                    <a:bodyPr/>
                    <a:lstStyle/>
                    <a:p>
                      <a:pPr algn="r"/>
                      <a:r>
                        <a:rPr lang="en-US" dirty="0"/>
                        <a:t>0.82</a:t>
                      </a:r>
                    </a:p>
                  </a:txBody>
                  <a:tcPr/>
                </a:tc>
                <a:tc>
                  <a:txBody>
                    <a:bodyPr/>
                    <a:lstStyle/>
                    <a:p>
                      <a:pPr algn="r"/>
                      <a:r>
                        <a:rPr lang="en-US" dirty="0"/>
                        <a:t>0.51-1.31</a:t>
                      </a:r>
                    </a:p>
                  </a:txBody>
                  <a:tcPr/>
                </a:tc>
                <a:extLst>
                  <a:ext uri="{0D108BD9-81ED-4DB2-BD59-A6C34878D82A}">
                    <a16:rowId xmlns:a16="http://schemas.microsoft.com/office/drawing/2014/main" val="336404267"/>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Hispanic or Latino</a:t>
                      </a:r>
                    </a:p>
                  </a:txBody>
                  <a:tcPr marL="9525" marR="9525" marT="9525" marB="0" anchor="ctr"/>
                </a:tc>
                <a:tc>
                  <a:txBody>
                    <a:bodyPr/>
                    <a:lstStyle/>
                    <a:p>
                      <a:pPr algn="r"/>
                      <a:r>
                        <a:rPr lang="en-US" dirty="0"/>
                        <a:t>1.09</a:t>
                      </a:r>
                    </a:p>
                  </a:txBody>
                  <a:tcPr/>
                </a:tc>
                <a:tc>
                  <a:txBody>
                    <a:bodyPr/>
                    <a:lstStyle/>
                    <a:p>
                      <a:pPr algn="r"/>
                      <a:r>
                        <a:rPr lang="en-US" dirty="0"/>
                        <a:t>0.71-1.66</a:t>
                      </a:r>
                    </a:p>
                  </a:txBody>
                  <a:tcPr/>
                </a:tc>
                <a:extLst>
                  <a:ext uri="{0D108BD9-81ED-4DB2-BD59-A6C34878D82A}">
                    <a16:rowId xmlns:a16="http://schemas.microsoft.com/office/drawing/2014/main" val="3580939341"/>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Other race or ethnicity</a:t>
                      </a:r>
                    </a:p>
                  </a:txBody>
                  <a:tcPr marL="9525" marR="9525" marT="9525" marB="0" anchor="ctr"/>
                </a:tc>
                <a:tc>
                  <a:txBody>
                    <a:bodyPr/>
                    <a:lstStyle/>
                    <a:p>
                      <a:pPr algn="r"/>
                      <a:r>
                        <a:rPr lang="en-US" dirty="0"/>
                        <a:t>1.02</a:t>
                      </a:r>
                    </a:p>
                  </a:txBody>
                  <a:tcPr/>
                </a:tc>
                <a:tc>
                  <a:txBody>
                    <a:bodyPr/>
                    <a:lstStyle/>
                    <a:p>
                      <a:pPr algn="r"/>
                      <a:r>
                        <a:rPr lang="en-US" dirty="0"/>
                        <a:t>0.52-1.97</a:t>
                      </a:r>
                    </a:p>
                  </a:txBody>
                  <a:tcPr/>
                </a:tc>
                <a:extLst>
                  <a:ext uri="{0D108BD9-81ED-4DB2-BD59-A6C34878D82A}">
                    <a16:rowId xmlns:a16="http://schemas.microsoft.com/office/drawing/2014/main" val="84434216"/>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Receipt of medication for OUD</a:t>
                      </a:r>
                    </a:p>
                  </a:txBody>
                  <a:tcPr marL="9525" marR="9525" marT="9525" marB="0" anchor="ctr"/>
                </a:tc>
                <a:tc>
                  <a:txBody>
                    <a:bodyPr/>
                    <a:lstStyle/>
                    <a:p>
                      <a:pPr algn="r"/>
                      <a:endParaRPr lang="en-US" dirty="0"/>
                    </a:p>
                  </a:txBody>
                  <a:tcPr/>
                </a:tc>
                <a:tc>
                  <a:txBody>
                    <a:bodyPr/>
                    <a:lstStyle/>
                    <a:p>
                      <a:pPr algn="r"/>
                      <a:endParaRPr lang="en-US" dirty="0"/>
                    </a:p>
                  </a:txBody>
                  <a:tcPr/>
                </a:tc>
                <a:extLst>
                  <a:ext uri="{0D108BD9-81ED-4DB2-BD59-A6C34878D82A}">
                    <a16:rowId xmlns:a16="http://schemas.microsoft.com/office/drawing/2014/main" val="3247319566"/>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Methadone</a:t>
                      </a:r>
                    </a:p>
                  </a:txBody>
                  <a:tcPr marL="9525" marR="9525" marT="9525" marB="0" anchor="ctr"/>
                </a:tc>
                <a:tc>
                  <a:txBody>
                    <a:bodyPr/>
                    <a:lstStyle/>
                    <a:p>
                      <a:pPr algn="r"/>
                      <a:r>
                        <a:rPr lang="en-US" dirty="0"/>
                        <a:t>0.90</a:t>
                      </a:r>
                    </a:p>
                  </a:txBody>
                  <a:tcPr/>
                </a:tc>
                <a:tc>
                  <a:txBody>
                    <a:bodyPr/>
                    <a:lstStyle/>
                    <a:p>
                      <a:pPr algn="r"/>
                      <a:r>
                        <a:rPr lang="en-US" dirty="0"/>
                        <a:t>0.67-1.20</a:t>
                      </a:r>
                    </a:p>
                  </a:txBody>
                  <a:tcPr/>
                </a:tc>
                <a:extLst>
                  <a:ext uri="{0D108BD9-81ED-4DB2-BD59-A6C34878D82A}">
                    <a16:rowId xmlns:a16="http://schemas.microsoft.com/office/drawing/2014/main" val="1525689793"/>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Buprenorphine</a:t>
                      </a:r>
                    </a:p>
                  </a:txBody>
                  <a:tcPr marL="9525" marR="9525" marT="9525" marB="0" anchor="ctr"/>
                </a:tc>
                <a:tc>
                  <a:txBody>
                    <a:bodyPr/>
                    <a:lstStyle/>
                    <a:p>
                      <a:pPr algn="r"/>
                      <a:r>
                        <a:rPr lang="en-US" b="1" dirty="0"/>
                        <a:t>0.54</a:t>
                      </a:r>
                    </a:p>
                  </a:txBody>
                  <a:tcPr/>
                </a:tc>
                <a:tc>
                  <a:txBody>
                    <a:bodyPr/>
                    <a:lstStyle/>
                    <a:p>
                      <a:pPr algn="r"/>
                      <a:r>
                        <a:rPr lang="en-US" b="1" dirty="0"/>
                        <a:t>0.31-0.93</a:t>
                      </a:r>
                    </a:p>
                  </a:txBody>
                  <a:tcPr/>
                </a:tc>
                <a:extLst>
                  <a:ext uri="{0D108BD9-81ED-4DB2-BD59-A6C34878D82A}">
                    <a16:rowId xmlns:a16="http://schemas.microsoft.com/office/drawing/2014/main" val="417752367"/>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Naltrexone</a:t>
                      </a:r>
                    </a:p>
                  </a:txBody>
                  <a:tcPr marL="9525" marR="9525" marT="9525" marB="0" anchor="ctr"/>
                </a:tc>
                <a:tc>
                  <a:txBody>
                    <a:bodyPr/>
                    <a:lstStyle/>
                    <a:p>
                      <a:pPr algn="r"/>
                      <a:r>
                        <a:rPr lang="en-US" dirty="0"/>
                        <a:t>0.25</a:t>
                      </a:r>
                    </a:p>
                  </a:txBody>
                  <a:tcPr/>
                </a:tc>
                <a:tc>
                  <a:txBody>
                    <a:bodyPr/>
                    <a:lstStyle/>
                    <a:p>
                      <a:pPr algn="r"/>
                      <a:r>
                        <a:rPr lang="en-US" dirty="0"/>
                        <a:t>0.03-1.93</a:t>
                      </a:r>
                    </a:p>
                  </a:txBody>
                  <a:tcPr/>
                </a:tc>
                <a:extLst>
                  <a:ext uri="{0D108BD9-81ED-4DB2-BD59-A6C34878D82A}">
                    <a16:rowId xmlns:a16="http://schemas.microsoft.com/office/drawing/2014/main" val="550425538"/>
                  </a:ext>
                </a:extLst>
              </a:tr>
            </a:tbl>
          </a:graphicData>
        </a:graphic>
      </p:graphicFrame>
      <p:sp>
        <p:nvSpPr>
          <p:cNvPr id="5" name="Rounded Rectangle 4">
            <a:extLst>
              <a:ext uri="{FF2B5EF4-FFF2-40B4-BE49-F238E27FC236}">
                <a16:creationId xmlns:a16="http://schemas.microsoft.com/office/drawing/2014/main" id="{6A87F973-C630-9CE7-A563-46FB15F73913}"/>
              </a:ext>
            </a:extLst>
          </p:cNvPr>
          <p:cNvSpPr>
            <a:spLocks noChangeArrowheads="1"/>
          </p:cNvSpPr>
          <p:nvPr/>
        </p:nvSpPr>
        <p:spPr bwMode="auto">
          <a:xfrm>
            <a:off x="548640" y="2313598"/>
            <a:ext cx="7556500" cy="382273"/>
          </a:xfrm>
          <a:prstGeom prst="roundRect">
            <a:avLst>
              <a:gd name="adj" fmla="val 16667"/>
            </a:avLst>
          </a:prstGeom>
          <a:solidFill>
            <a:schemeClr val="accent1">
              <a:alpha val="0"/>
            </a:schemeClr>
          </a:solidFill>
          <a:ln w="47625">
            <a:solidFill>
              <a:srgbClr val="FF0000"/>
            </a:solidFill>
            <a:round/>
            <a:headEnd/>
            <a:tailEnd/>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endParaRPr lang="en-US" altLang="en-US"/>
          </a:p>
        </p:txBody>
      </p:sp>
    </p:spTree>
    <p:extLst>
      <p:ext uri="{BB962C8B-B14F-4D97-AF65-F5344CB8AC3E}">
        <p14:creationId xmlns:p14="http://schemas.microsoft.com/office/powerpoint/2010/main" val="3908132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7DA9DD-B9D0-404B-837E-89BBBF08C5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6E70ED-EAD1-C976-D35F-802E9F369AB9}"/>
              </a:ext>
            </a:extLst>
          </p:cNvPr>
          <p:cNvSpPr>
            <a:spLocks noGrp="1"/>
          </p:cNvSpPr>
          <p:nvPr>
            <p:ph type="title"/>
          </p:nvPr>
        </p:nvSpPr>
        <p:spPr>
          <a:xfrm>
            <a:off x="609441" y="602934"/>
            <a:ext cx="10969943" cy="486415"/>
          </a:xfrm>
        </p:spPr>
        <p:txBody>
          <a:bodyPr/>
          <a:lstStyle/>
          <a:p>
            <a:r>
              <a:rPr lang="en-US" dirty="0"/>
              <a:t>Background: Acute pain in hospitalized people with OUD</a:t>
            </a:r>
          </a:p>
        </p:txBody>
      </p:sp>
      <p:sp>
        <p:nvSpPr>
          <p:cNvPr id="3" name="Text Placeholder 2">
            <a:extLst>
              <a:ext uri="{FF2B5EF4-FFF2-40B4-BE49-F238E27FC236}">
                <a16:creationId xmlns:a16="http://schemas.microsoft.com/office/drawing/2014/main" id="{EAD772DF-1D28-A9A7-5E3D-8711F44763BF}"/>
              </a:ext>
            </a:extLst>
          </p:cNvPr>
          <p:cNvSpPr>
            <a:spLocks noGrp="1"/>
          </p:cNvSpPr>
          <p:nvPr>
            <p:ph type="body" sz="quarter" idx="10"/>
          </p:nvPr>
        </p:nvSpPr>
        <p:spPr/>
        <p:txBody>
          <a:bodyPr/>
          <a:lstStyle/>
          <a:p>
            <a:pPr marL="0" indent="0">
              <a:buNone/>
            </a:pPr>
            <a:endParaRPr lang="en-US" dirty="0"/>
          </a:p>
          <a:p>
            <a:r>
              <a:rPr lang="en-US" dirty="0"/>
              <a:t>36% of hospitalizations among people with opioid use disorder (OUD) due to acutely painful diagnoses</a:t>
            </a:r>
            <a:r>
              <a:rPr lang="en-US" baseline="30000" dirty="0"/>
              <a:t>1</a:t>
            </a:r>
            <a:endParaRPr lang="en-US" dirty="0"/>
          </a:p>
          <a:p>
            <a:endParaRPr lang="en-US" dirty="0"/>
          </a:p>
          <a:p>
            <a:r>
              <a:rPr lang="en-US" dirty="0"/>
              <a:t>Acute pain is challenging to treat due to:</a:t>
            </a:r>
          </a:p>
          <a:p>
            <a:endParaRPr lang="en-US" dirty="0"/>
          </a:p>
        </p:txBody>
      </p:sp>
      <p:graphicFrame>
        <p:nvGraphicFramePr>
          <p:cNvPr id="5" name="Diagram 4">
            <a:extLst>
              <a:ext uri="{FF2B5EF4-FFF2-40B4-BE49-F238E27FC236}">
                <a16:creationId xmlns:a16="http://schemas.microsoft.com/office/drawing/2014/main" id="{C0EA113A-D7DB-BDBA-170F-91480166E6E8}"/>
              </a:ext>
            </a:extLst>
          </p:cNvPr>
          <p:cNvGraphicFramePr/>
          <p:nvPr>
            <p:extLst>
              <p:ext uri="{D42A27DB-BD31-4B8C-83A1-F6EECF244321}">
                <p14:modId xmlns:p14="http://schemas.microsoft.com/office/powerpoint/2010/main" val="257894392"/>
              </p:ext>
            </p:extLst>
          </p:nvPr>
        </p:nvGraphicFramePr>
        <p:xfrm>
          <a:off x="1106162" y="3296576"/>
          <a:ext cx="10287050" cy="27086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632B8902-AE3F-2843-9594-0EC8518A8A2A}"/>
              </a:ext>
            </a:extLst>
          </p:cNvPr>
          <p:cNvSpPr txBox="1"/>
          <p:nvPr/>
        </p:nvSpPr>
        <p:spPr>
          <a:xfrm>
            <a:off x="609441" y="6183282"/>
            <a:ext cx="7759307" cy="430887"/>
          </a:xfrm>
          <a:prstGeom prst="rect">
            <a:avLst/>
          </a:prstGeom>
          <a:noFill/>
        </p:spPr>
        <p:txBody>
          <a:bodyPr wrap="square" rtlCol="0">
            <a:spAutoFit/>
          </a:bodyPr>
          <a:lstStyle/>
          <a:p>
            <a:r>
              <a:rPr lang="en-US" sz="1100" b="0" i="0" baseline="30000" dirty="0">
                <a:solidFill>
                  <a:srgbClr val="212121"/>
                </a:solidFill>
                <a:effectLst/>
                <a:latin typeface="Arial" panose="020B0604020202020204" pitchFamily="34" charset="0"/>
                <a:cs typeface="Arial" panose="020B0604020202020204" pitchFamily="34" charset="0"/>
              </a:rPr>
              <a:t>1 </a:t>
            </a:r>
            <a:r>
              <a:rPr lang="en-US" sz="1100" b="0" i="0" dirty="0">
                <a:solidFill>
                  <a:srgbClr val="212121"/>
                </a:solidFill>
                <a:effectLst/>
                <a:latin typeface="Arial" panose="020B0604020202020204" pitchFamily="34" charset="0"/>
                <a:cs typeface="Arial" panose="020B0604020202020204" pitchFamily="34" charset="0"/>
              </a:rPr>
              <a:t>Compton P, et al. Acute pain and self-directed discharge among hospitalized patients with opioid-related diagnoses: a cohort study. Harm </a:t>
            </a:r>
            <a:r>
              <a:rPr lang="en-US" sz="1100" b="0" i="0" dirty="0" err="1">
                <a:solidFill>
                  <a:srgbClr val="212121"/>
                </a:solidFill>
                <a:effectLst/>
                <a:latin typeface="Arial" panose="020B0604020202020204" pitchFamily="34" charset="0"/>
                <a:cs typeface="Arial" panose="020B0604020202020204" pitchFamily="34" charset="0"/>
              </a:rPr>
              <a:t>Reduct</a:t>
            </a:r>
            <a:r>
              <a:rPr lang="en-US" sz="1100" b="0" i="0" dirty="0">
                <a:solidFill>
                  <a:srgbClr val="212121"/>
                </a:solidFill>
                <a:effectLst/>
                <a:latin typeface="Arial" panose="020B0604020202020204" pitchFamily="34" charset="0"/>
                <a:cs typeface="Arial" panose="020B0604020202020204" pitchFamily="34" charset="0"/>
              </a:rPr>
              <a:t> J. 2021</a:t>
            </a:r>
            <a:endParaRPr lang="en-US"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9457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grpId="2"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2">
        <p:bldAsOne/>
      </p:bldGraphic>
    </p:bld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346805F2-CB10-E502-5B96-87B8B30214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8DEB73-16F6-5EDC-BFF7-E46569EE7022}"/>
              </a:ext>
            </a:extLst>
          </p:cNvPr>
          <p:cNvSpPr>
            <a:spLocks noGrp="1"/>
          </p:cNvSpPr>
          <p:nvPr>
            <p:ph type="title"/>
          </p:nvPr>
        </p:nvSpPr>
        <p:spPr>
          <a:xfrm>
            <a:off x="609441" y="602934"/>
            <a:ext cx="10969943" cy="486415"/>
          </a:xfrm>
        </p:spPr>
        <p:txBody>
          <a:bodyPr/>
          <a:lstStyle/>
          <a:p>
            <a:r>
              <a:rPr lang="en-US" dirty="0"/>
              <a:t>Multivariable logistic regression: total cohort</a:t>
            </a:r>
          </a:p>
        </p:txBody>
      </p:sp>
      <p:graphicFrame>
        <p:nvGraphicFramePr>
          <p:cNvPr id="4" name="Table 3">
            <a:extLst>
              <a:ext uri="{FF2B5EF4-FFF2-40B4-BE49-F238E27FC236}">
                <a16:creationId xmlns:a16="http://schemas.microsoft.com/office/drawing/2014/main" id="{04B4CB11-67C5-FF04-B0FE-C2FC87841441}"/>
              </a:ext>
            </a:extLst>
          </p:cNvPr>
          <p:cNvGraphicFramePr>
            <a:graphicFrameLocks noGrp="1"/>
          </p:cNvGraphicFramePr>
          <p:nvPr/>
        </p:nvGraphicFramePr>
        <p:xfrm>
          <a:off x="609440" y="1300380"/>
          <a:ext cx="7437280" cy="5516472"/>
        </p:xfrm>
        <a:graphic>
          <a:graphicData uri="http://schemas.openxmlformats.org/drawingml/2006/table">
            <a:tbl>
              <a:tblPr firstRow="1" bandRow="1">
                <a:tableStyleId>{5C22544A-7EE6-4342-B048-85BDC9FD1C3A}</a:tableStyleId>
              </a:tblPr>
              <a:tblGrid>
                <a:gridCol w="4121051">
                  <a:extLst>
                    <a:ext uri="{9D8B030D-6E8A-4147-A177-3AD203B41FA5}">
                      <a16:colId xmlns:a16="http://schemas.microsoft.com/office/drawing/2014/main" val="4124862682"/>
                    </a:ext>
                  </a:extLst>
                </a:gridCol>
                <a:gridCol w="1784609">
                  <a:extLst>
                    <a:ext uri="{9D8B030D-6E8A-4147-A177-3AD203B41FA5}">
                      <a16:colId xmlns:a16="http://schemas.microsoft.com/office/drawing/2014/main" val="1770523676"/>
                    </a:ext>
                  </a:extLst>
                </a:gridCol>
                <a:gridCol w="1531620">
                  <a:extLst>
                    <a:ext uri="{9D8B030D-6E8A-4147-A177-3AD203B41FA5}">
                      <a16:colId xmlns:a16="http://schemas.microsoft.com/office/drawing/2014/main" val="923599585"/>
                    </a:ext>
                  </a:extLst>
                </a:gridCol>
              </a:tblGrid>
              <a:tr h="642720">
                <a:tc rowSpan="2">
                  <a:txBody>
                    <a:bodyPr/>
                    <a:lstStyle/>
                    <a:p>
                      <a:endParaRPr lang="en-US" dirty="0"/>
                    </a:p>
                  </a:txBody>
                  <a:tcPr/>
                </a:tc>
                <a:tc gridSpan="2">
                  <a:txBody>
                    <a:bodyPr/>
                    <a:lstStyle/>
                    <a:p>
                      <a:pPr algn="ctr"/>
                      <a:r>
                        <a:rPr lang="en-US" dirty="0"/>
                        <a:t>SDD vs. planned discharge</a:t>
                      </a:r>
                    </a:p>
                    <a:p>
                      <a:pPr algn="ctr"/>
                      <a:r>
                        <a:rPr lang="en-US" dirty="0"/>
                        <a:t>N = 4,665</a:t>
                      </a:r>
                    </a:p>
                  </a:txBody>
                  <a:tcPr/>
                </a:tc>
                <a:tc hMerge="1">
                  <a:txBody>
                    <a:bodyPr/>
                    <a:lstStyle/>
                    <a:p>
                      <a:endParaRPr lang="en-US" dirty="0"/>
                    </a:p>
                  </a:txBody>
                  <a:tcPr/>
                </a:tc>
                <a:extLst>
                  <a:ext uri="{0D108BD9-81ED-4DB2-BD59-A6C34878D82A}">
                    <a16:rowId xmlns:a16="http://schemas.microsoft.com/office/drawing/2014/main" val="499082474"/>
                  </a:ext>
                </a:extLst>
              </a:tr>
              <a:tr h="374904">
                <a:tc vMerge="1">
                  <a:txBody>
                    <a:bodyPr/>
                    <a:lstStyle/>
                    <a:p>
                      <a:endParaRPr lang="en-US" dirty="0"/>
                    </a:p>
                  </a:txBody>
                  <a:tcPr/>
                </a:tc>
                <a:tc>
                  <a:txBody>
                    <a:bodyPr/>
                    <a:lstStyle/>
                    <a:p>
                      <a:pPr algn="ctr"/>
                      <a:r>
                        <a:rPr lang="en-US" b="1" dirty="0" err="1">
                          <a:solidFill>
                            <a:schemeClr val="bg1"/>
                          </a:solidFill>
                        </a:rPr>
                        <a:t>aOR</a:t>
                      </a:r>
                      <a:endParaRPr lang="en-US" b="1" dirty="0">
                        <a:solidFill>
                          <a:schemeClr val="bg1"/>
                        </a:solidFill>
                      </a:endParaRPr>
                    </a:p>
                  </a:txBody>
                  <a:tcPr anchor="ctr">
                    <a:solidFill>
                      <a:srgbClr val="93C5E3"/>
                    </a:solidFill>
                  </a:tcPr>
                </a:tc>
                <a:tc>
                  <a:txBody>
                    <a:bodyPr/>
                    <a:lstStyle/>
                    <a:p>
                      <a:pPr algn="ctr"/>
                      <a:r>
                        <a:rPr lang="en-US" b="1" dirty="0">
                          <a:solidFill>
                            <a:schemeClr val="bg1"/>
                          </a:solidFill>
                        </a:rPr>
                        <a:t>95% CI</a:t>
                      </a:r>
                    </a:p>
                  </a:txBody>
                  <a:tcPr anchor="ctr">
                    <a:solidFill>
                      <a:srgbClr val="93C5E3"/>
                    </a:solidFill>
                  </a:tcPr>
                </a:tc>
                <a:extLst>
                  <a:ext uri="{0D108BD9-81ED-4DB2-BD59-A6C34878D82A}">
                    <a16:rowId xmlns:a16="http://schemas.microsoft.com/office/drawing/2014/main" val="416698770"/>
                  </a:ext>
                </a:extLst>
              </a:tr>
              <a:tr h="374904">
                <a:tc>
                  <a:txBody>
                    <a:bodyPr/>
                    <a:lstStyle/>
                    <a:p>
                      <a:r>
                        <a:rPr lang="en-US" dirty="0"/>
                        <a:t>Average pain score</a:t>
                      </a:r>
                    </a:p>
                  </a:txBody>
                  <a:tcPr/>
                </a:tc>
                <a:tc>
                  <a:txBody>
                    <a:bodyPr/>
                    <a:lstStyle/>
                    <a:p>
                      <a:pPr algn="r"/>
                      <a:r>
                        <a:rPr lang="en-US" b="1" dirty="0"/>
                        <a:t>1.08</a:t>
                      </a:r>
                    </a:p>
                  </a:txBody>
                  <a:tcPr/>
                </a:tc>
                <a:tc>
                  <a:txBody>
                    <a:bodyPr/>
                    <a:lstStyle/>
                    <a:p>
                      <a:pPr algn="r"/>
                      <a:r>
                        <a:rPr lang="en-US" b="1" dirty="0"/>
                        <a:t>1.00-1.19</a:t>
                      </a:r>
                    </a:p>
                  </a:txBody>
                  <a:tcPr/>
                </a:tc>
                <a:extLst>
                  <a:ext uri="{0D108BD9-81ED-4DB2-BD59-A6C34878D82A}">
                    <a16:rowId xmlns:a16="http://schemas.microsoft.com/office/drawing/2014/main" val="2691186108"/>
                  </a:ext>
                </a:extLst>
              </a:tr>
              <a:tr h="374904">
                <a:tc>
                  <a:txBody>
                    <a:bodyPr/>
                    <a:lstStyle/>
                    <a:p>
                      <a:r>
                        <a:rPr lang="en-US" dirty="0"/>
                        <a:t>Age</a:t>
                      </a:r>
                    </a:p>
                  </a:txBody>
                  <a:tcPr/>
                </a:tc>
                <a:tc>
                  <a:txBody>
                    <a:bodyPr/>
                    <a:lstStyle/>
                    <a:p>
                      <a:pPr algn="r"/>
                      <a:r>
                        <a:rPr lang="en-US" b="1" dirty="0"/>
                        <a:t>0.96</a:t>
                      </a:r>
                    </a:p>
                  </a:txBody>
                  <a:tcPr/>
                </a:tc>
                <a:tc>
                  <a:txBody>
                    <a:bodyPr/>
                    <a:lstStyle/>
                    <a:p>
                      <a:pPr algn="r"/>
                      <a:r>
                        <a:rPr lang="en-US" b="1" dirty="0"/>
                        <a:t>0.95-0.97</a:t>
                      </a:r>
                    </a:p>
                  </a:txBody>
                  <a:tcPr/>
                </a:tc>
                <a:extLst>
                  <a:ext uri="{0D108BD9-81ED-4DB2-BD59-A6C34878D82A}">
                    <a16:rowId xmlns:a16="http://schemas.microsoft.com/office/drawing/2014/main" val="161553521"/>
                  </a:ext>
                </a:extLst>
              </a:tr>
              <a:tr h="374904">
                <a:tc>
                  <a:txBody>
                    <a:bodyPr/>
                    <a:lstStyle/>
                    <a:p>
                      <a:r>
                        <a:rPr lang="en-US" dirty="0"/>
                        <a:t>Sex (female vs. male)</a:t>
                      </a:r>
                    </a:p>
                  </a:txBody>
                  <a:tcPr/>
                </a:tc>
                <a:tc>
                  <a:txBody>
                    <a:bodyPr/>
                    <a:lstStyle/>
                    <a:p>
                      <a:pPr algn="r"/>
                      <a:r>
                        <a:rPr lang="en-US" b="1" dirty="0"/>
                        <a:t>0.49</a:t>
                      </a:r>
                    </a:p>
                  </a:txBody>
                  <a:tcPr/>
                </a:tc>
                <a:tc>
                  <a:txBody>
                    <a:bodyPr/>
                    <a:lstStyle/>
                    <a:p>
                      <a:pPr algn="r"/>
                      <a:r>
                        <a:rPr lang="en-US" b="1" dirty="0"/>
                        <a:t>0.37-0.67</a:t>
                      </a:r>
                    </a:p>
                  </a:txBody>
                  <a:tcPr/>
                </a:tc>
                <a:extLst>
                  <a:ext uri="{0D108BD9-81ED-4DB2-BD59-A6C34878D82A}">
                    <a16:rowId xmlns:a16="http://schemas.microsoft.com/office/drawing/2014/main" val="1796503425"/>
                  </a:ext>
                </a:extLst>
              </a:tr>
              <a:tr h="374904">
                <a:tc>
                  <a:txBody>
                    <a:bodyPr/>
                    <a:lstStyle/>
                    <a:p>
                      <a:r>
                        <a:rPr lang="en-US" dirty="0"/>
                        <a:t>Race &amp; Ethnicity</a:t>
                      </a:r>
                    </a:p>
                  </a:txBody>
                  <a:tcPr/>
                </a:tc>
                <a:tc>
                  <a:txBody>
                    <a:bodyPr/>
                    <a:lstStyle/>
                    <a:p>
                      <a:pPr algn="r"/>
                      <a:endParaRPr lang="en-US" dirty="0"/>
                    </a:p>
                  </a:txBody>
                  <a:tcPr/>
                </a:tc>
                <a:tc>
                  <a:txBody>
                    <a:bodyPr/>
                    <a:lstStyle/>
                    <a:p>
                      <a:pPr algn="r"/>
                      <a:endParaRPr lang="en-US" dirty="0"/>
                    </a:p>
                  </a:txBody>
                  <a:tcPr/>
                </a:tc>
                <a:extLst>
                  <a:ext uri="{0D108BD9-81ED-4DB2-BD59-A6C34878D82A}">
                    <a16:rowId xmlns:a16="http://schemas.microsoft.com/office/drawing/2014/main" val="1220157524"/>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White (non-Hispanic)</a:t>
                      </a:r>
                    </a:p>
                  </a:txBody>
                  <a:tcPr marL="9525" marR="9525" marT="9525" marB="0" anchor="ctr"/>
                </a:tc>
                <a:tc>
                  <a:txBody>
                    <a:bodyPr/>
                    <a:lstStyle/>
                    <a:p>
                      <a:pPr algn="r"/>
                      <a:r>
                        <a:rPr lang="en-US" i="1" dirty="0"/>
                        <a:t>ref.</a:t>
                      </a:r>
                    </a:p>
                  </a:txBody>
                  <a:tcPr/>
                </a:tc>
                <a:tc>
                  <a:txBody>
                    <a:bodyPr/>
                    <a:lstStyle/>
                    <a:p>
                      <a:pPr algn="r"/>
                      <a:r>
                        <a:rPr lang="en-US" i="1" dirty="0"/>
                        <a:t>ref.</a:t>
                      </a:r>
                    </a:p>
                  </a:txBody>
                  <a:tcPr/>
                </a:tc>
                <a:extLst>
                  <a:ext uri="{0D108BD9-81ED-4DB2-BD59-A6C34878D82A}">
                    <a16:rowId xmlns:a16="http://schemas.microsoft.com/office/drawing/2014/main" val="4112897617"/>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Black (non-Hispanic)</a:t>
                      </a:r>
                    </a:p>
                  </a:txBody>
                  <a:tcPr marL="9525" marR="9525" marT="9525" marB="0" anchor="ctr"/>
                </a:tc>
                <a:tc>
                  <a:txBody>
                    <a:bodyPr/>
                    <a:lstStyle/>
                    <a:p>
                      <a:pPr algn="r"/>
                      <a:r>
                        <a:rPr lang="en-US" dirty="0"/>
                        <a:t>0.82</a:t>
                      </a:r>
                    </a:p>
                  </a:txBody>
                  <a:tcPr/>
                </a:tc>
                <a:tc>
                  <a:txBody>
                    <a:bodyPr/>
                    <a:lstStyle/>
                    <a:p>
                      <a:pPr algn="r"/>
                      <a:r>
                        <a:rPr lang="en-US" dirty="0"/>
                        <a:t>0.51-1.31</a:t>
                      </a:r>
                    </a:p>
                  </a:txBody>
                  <a:tcPr/>
                </a:tc>
                <a:extLst>
                  <a:ext uri="{0D108BD9-81ED-4DB2-BD59-A6C34878D82A}">
                    <a16:rowId xmlns:a16="http://schemas.microsoft.com/office/drawing/2014/main" val="336404267"/>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Hispanic or Latino</a:t>
                      </a:r>
                    </a:p>
                  </a:txBody>
                  <a:tcPr marL="9525" marR="9525" marT="9525" marB="0" anchor="ctr"/>
                </a:tc>
                <a:tc>
                  <a:txBody>
                    <a:bodyPr/>
                    <a:lstStyle/>
                    <a:p>
                      <a:pPr algn="r"/>
                      <a:r>
                        <a:rPr lang="en-US" dirty="0"/>
                        <a:t>1.09</a:t>
                      </a:r>
                    </a:p>
                  </a:txBody>
                  <a:tcPr/>
                </a:tc>
                <a:tc>
                  <a:txBody>
                    <a:bodyPr/>
                    <a:lstStyle/>
                    <a:p>
                      <a:pPr algn="r"/>
                      <a:r>
                        <a:rPr lang="en-US" dirty="0"/>
                        <a:t>0.71-1.66</a:t>
                      </a:r>
                    </a:p>
                  </a:txBody>
                  <a:tcPr/>
                </a:tc>
                <a:extLst>
                  <a:ext uri="{0D108BD9-81ED-4DB2-BD59-A6C34878D82A}">
                    <a16:rowId xmlns:a16="http://schemas.microsoft.com/office/drawing/2014/main" val="3580939341"/>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Other race or ethnicity</a:t>
                      </a:r>
                    </a:p>
                  </a:txBody>
                  <a:tcPr marL="9525" marR="9525" marT="9525" marB="0" anchor="ctr"/>
                </a:tc>
                <a:tc>
                  <a:txBody>
                    <a:bodyPr/>
                    <a:lstStyle/>
                    <a:p>
                      <a:pPr algn="r"/>
                      <a:r>
                        <a:rPr lang="en-US" dirty="0"/>
                        <a:t>1.02</a:t>
                      </a:r>
                    </a:p>
                  </a:txBody>
                  <a:tcPr/>
                </a:tc>
                <a:tc>
                  <a:txBody>
                    <a:bodyPr/>
                    <a:lstStyle/>
                    <a:p>
                      <a:pPr algn="r"/>
                      <a:r>
                        <a:rPr lang="en-US" dirty="0"/>
                        <a:t>0.52-1.97</a:t>
                      </a:r>
                    </a:p>
                  </a:txBody>
                  <a:tcPr/>
                </a:tc>
                <a:extLst>
                  <a:ext uri="{0D108BD9-81ED-4DB2-BD59-A6C34878D82A}">
                    <a16:rowId xmlns:a16="http://schemas.microsoft.com/office/drawing/2014/main" val="84434216"/>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Receipt of medication for OUD</a:t>
                      </a:r>
                    </a:p>
                  </a:txBody>
                  <a:tcPr marL="9525" marR="9525" marT="9525" marB="0" anchor="ctr"/>
                </a:tc>
                <a:tc>
                  <a:txBody>
                    <a:bodyPr/>
                    <a:lstStyle/>
                    <a:p>
                      <a:pPr algn="r"/>
                      <a:endParaRPr lang="en-US" dirty="0"/>
                    </a:p>
                  </a:txBody>
                  <a:tcPr/>
                </a:tc>
                <a:tc>
                  <a:txBody>
                    <a:bodyPr/>
                    <a:lstStyle/>
                    <a:p>
                      <a:pPr algn="r"/>
                      <a:endParaRPr lang="en-US" dirty="0"/>
                    </a:p>
                  </a:txBody>
                  <a:tcPr/>
                </a:tc>
                <a:extLst>
                  <a:ext uri="{0D108BD9-81ED-4DB2-BD59-A6C34878D82A}">
                    <a16:rowId xmlns:a16="http://schemas.microsoft.com/office/drawing/2014/main" val="3247319566"/>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Methadone</a:t>
                      </a:r>
                    </a:p>
                  </a:txBody>
                  <a:tcPr marL="9525" marR="9525" marT="9525" marB="0" anchor="ctr"/>
                </a:tc>
                <a:tc>
                  <a:txBody>
                    <a:bodyPr/>
                    <a:lstStyle/>
                    <a:p>
                      <a:pPr algn="r"/>
                      <a:r>
                        <a:rPr lang="en-US" dirty="0"/>
                        <a:t>0.90</a:t>
                      </a:r>
                    </a:p>
                  </a:txBody>
                  <a:tcPr/>
                </a:tc>
                <a:tc>
                  <a:txBody>
                    <a:bodyPr/>
                    <a:lstStyle/>
                    <a:p>
                      <a:pPr algn="r"/>
                      <a:r>
                        <a:rPr lang="en-US" dirty="0"/>
                        <a:t>0.67-1.20</a:t>
                      </a:r>
                    </a:p>
                  </a:txBody>
                  <a:tcPr/>
                </a:tc>
                <a:extLst>
                  <a:ext uri="{0D108BD9-81ED-4DB2-BD59-A6C34878D82A}">
                    <a16:rowId xmlns:a16="http://schemas.microsoft.com/office/drawing/2014/main" val="1525689793"/>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Buprenorphine</a:t>
                      </a:r>
                    </a:p>
                  </a:txBody>
                  <a:tcPr marL="9525" marR="9525" marT="9525" marB="0" anchor="ctr"/>
                </a:tc>
                <a:tc>
                  <a:txBody>
                    <a:bodyPr/>
                    <a:lstStyle/>
                    <a:p>
                      <a:pPr algn="r"/>
                      <a:r>
                        <a:rPr lang="en-US" b="1" dirty="0"/>
                        <a:t>0.54</a:t>
                      </a:r>
                    </a:p>
                  </a:txBody>
                  <a:tcPr/>
                </a:tc>
                <a:tc>
                  <a:txBody>
                    <a:bodyPr/>
                    <a:lstStyle/>
                    <a:p>
                      <a:pPr algn="r"/>
                      <a:r>
                        <a:rPr lang="en-US" b="1" dirty="0"/>
                        <a:t>0.31-0.93</a:t>
                      </a:r>
                    </a:p>
                  </a:txBody>
                  <a:tcPr/>
                </a:tc>
                <a:extLst>
                  <a:ext uri="{0D108BD9-81ED-4DB2-BD59-A6C34878D82A}">
                    <a16:rowId xmlns:a16="http://schemas.microsoft.com/office/drawing/2014/main" val="417752367"/>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Naltrexone</a:t>
                      </a:r>
                    </a:p>
                  </a:txBody>
                  <a:tcPr marL="9525" marR="9525" marT="9525" marB="0" anchor="ctr"/>
                </a:tc>
                <a:tc>
                  <a:txBody>
                    <a:bodyPr/>
                    <a:lstStyle/>
                    <a:p>
                      <a:pPr algn="r"/>
                      <a:r>
                        <a:rPr lang="en-US" dirty="0"/>
                        <a:t>0.25</a:t>
                      </a:r>
                    </a:p>
                  </a:txBody>
                  <a:tcPr/>
                </a:tc>
                <a:tc>
                  <a:txBody>
                    <a:bodyPr/>
                    <a:lstStyle/>
                    <a:p>
                      <a:pPr algn="r"/>
                      <a:r>
                        <a:rPr lang="en-US" dirty="0"/>
                        <a:t>0.03-1.93</a:t>
                      </a:r>
                    </a:p>
                  </a:txBody>
                  <a:tcPr/>
                </a:tc>
                <a:extLst>
                  <a:ext uri="{0D108BD9-81ED-4DB2-BD59-A6C34878D82A}">
                    <a16:rowId xmlns:a16="http://schemas.microsoft.com/office/drawing/2014/main" val="550425538"/>
                  </a:ext>
                </a:extLst>
              </a:tr>
            </a:tbl>
          </a:graphicData>
        </a:graphic>
      </p:graphicFrame>
    </p:spTree>
    <p:extLst>
      <p:ext uri="{BB962C8B-B14F-4D97-AF65-F5344CB8AC3E}">
        <p14:creationId xmlns:p14="http://schemas.microsoft.com/office/powerpoint/2010/main" val="17272267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744226B8-E128-486C-54E5-1B97E3974D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2B2D46-6225-3C7A-38C7-4F54D442B3D4}"/>
              </a:ext>
            </a:extLst>
          </p:cNvPr>
          <p:cNvSpPr>
            <a:spLocks noGrp="1"/>
          </p:cNvSpPr>
          <p:nvPr>
            <p:ph type="title"/>
          </p:nvPr>
        </p:nvSpPr>
        <p:spPr/>
        <p:txBody>
          <a:bodyPr/>
          <a:lstStyle/>
          <a:p>
            <a:r>
              <a:rPr lang="en-US" dirty="0"/>
              <a:t>Multivariable logistic regression: total cohort</a:t>
            </a:r>
          </a:p>
        </p:txBody>
      </p:sp>
      <p:sp>
        <p:nvSpPr>
          <p:cNvPr id="3" name="Text Placeholder 2">
            <a:extLst>
              <a:ext uri="{FF2B5EF4-FFF2-40B4-BE49-F238E27FC236}">
                <a16:creationId xmlns:a16="http://schemas.microsoft.com/office/drawing/2014/main" id="{DDB6C395-7C66-5FE4-F18F-EA0A90BEDA94}"/>
              </a:ext>
            </a:extLst>
          </p:cNvPr>
          <p:cNvSpPr>
            <a:spLocks noGrp="1"/>
          </p:cNvSpPr>
          <p:nvPr>
            <p:ph type="body" sz="quarter" idx="10"/>
          </p:nvPr>
        </p:nvSpPr>
        <p:spPr/>
        <p:txBody>
          <a:bodyPr/>
          <a:lstStyle/>
          <a:p>
            <a:endParaRPr lang="en-US" dirty="0"/>
          </a:p>
        </p:txBody>
      </p:sp>
      <p:graphicFrame>
        <p:nvGraphicFramePr>
          <p:cNvPr id="4" name="Table 3">
            <a:extLst>
              <a:ext uri="{FF2B5EF4-FFF2-40B4-BE49-F238E27FC236}">
                <a16:creationId xmlns:a16="http://schemas.microsoft.com/office/drawing/2014/main" id="{CAD1AF70-B757-FFB6-6682-FDAEC1239029}"/>
              </a:ext>
            </a:extLst>
          </p:cNvPr>
          <p:cNvGraphicFramePr>
            <a:graphicFrameLocks noGrp="1"/>
          </p:cNvGraphicFramePr>
          <p:nvPr/>
        </p:nvGraphicFramePr>
        <p:xfrm>
          <a:off x="609440" y="1300380"/>
          <a:ext cx="10797701" cy="5516472"/>
        </p:xfrm>
        <a:graphic>
          <a:graphicData uri="http://schemas.openxmlformats.org/drawingml/2006/table">
            <a:tbl>
              <a:tblPr firstRow="1" bandRow="1">
                <a:tableStyleId>{5C22544A-7EE6-4342-B048-85BDC9FD1C3A}</a:tableStyleId>
              </a:tblPr>
              <a:tblGrid>
                <a:gridCol w="4121051">
                  <a:extLst>
                    <a:ext uri="{9D8B030D-6E8A-4147-A177-3AD203B41FA5}">
                      <a16:colId xmlns:a16="http://schemas.microsoft.com/office/drawing/2014/main" val="4124862682"/>
                    </a:ext>
                  </a:extLst>
                </a:gridCol>
                <a:gridCol w="1784609">
                  <a:extLst>
                    <a:ext uri="{9D8B030D-6E8A-4147-A177-3AD203B41FA5}">
                      <a16:colId xmlns:a16="http://schemas.microsoft.com/office/drawing/2014/main" val="1770523676"/>
                    </a:ext>
                  </a:extLst>
                </a:gridCol>
                <a:gridCol w="1531620">
                  <a:extLst>
                    <a:ext uri="{9D8B030D-6E8A-4147-A177-3AD203B41FA5}">
                      <a16:colId xmlns:a16="http://schemas.microsoft.com/office/drawing/2014/main" val="923599585"/>
                    </a:ext>
                  </a:extLst>
                </a:gridCol>
                <a:gridCol w="1560297">
                  <a:extLst>
                    <a:ext uri="{9D8B030D-6E8A-4147-A177-3AD203B41FA5}">
                      <a16:colId xmlns:a16="http://schemas.microsoft.com/office/drawing/2014/main" val="1436544296"/>
                    </a:ext>
                  </a:extLst>
                </a:gridCol>
                <a:gridCol w="1800124">
                  <a:extLst>
                    <a:ext uri="{9D8B030D-6E8A-4147-A177-3AD203B41FA5}">
                      <a16:colId xmlns:a16="http://schemas.microsoft.com/office/drawing/2014/main" val="2092033099"/>
                    </a:ext>
                  </a:extLst>
                </a:gridCol>
              </a:tblGrid>
              <a:tr h="642720">
                <a:tc rowSpan="2">
                  <a:txBody>
                    <a:bodyPr/>
                    <a:lstStyle/>
                    <a:p>
                      <a:endParaRPr lang="en-US" dirty="0"/>
                    </a:p>
                  </a:txBody>
                  <a:tcPr/>
                </a:tc>
                <a:tc gridSpan="2">
                  <a:txBody>
                    <a:bodyPr/>
                    <a:lstStyle/>
                    <a:p>
                      <a:pPr algn="ctr"/>
                      <a:r>
                        <a:rPr lang="en-US" dirty="0"/>
                        <a:t>SDD vs. planned discharge</a:t>
                      </a:r>
                    </a:p>
                    <a:p>
                      <a:pPr algn="ctr"/>
                      <a:r>
                        <a:rPr lang="en-US" dirty="0"/>
                        <a:t>N = 4,665</a:t>
                      </a:r>
                    </a:p>
                  </a:txBody>
                  <a:tcPr/>
                </a:tc>
                <a:tc hMerge="1">
                  <a:txBody>
                    <a:bodyPr/>
                    <a:lstStyle/>
                    <a:p>
                      <a:endParaRPr lang="en-US" dirty="0"/>
                    </a:p>
                  </a:txBody>
                  <a:tcPr/>
                </a:tc>
                <a:tc gridSpan="2">
                  <a:txBody>
                    <a:bodyPr/>
                    <a:lstStyle/>
                    <a:p>
                      <a:pPr algn="ctr"/>
                      <a:r>
                        <a:rPr lang="en-US" dirty="0"/>
                        <a:t>SDD vs. home</a:t>
                      </a:r>
                    </a:p>
                    <a:p>
                      <a:pPr algn="ctr"/>
                      <a:r>
                        <a:rPr lang="en-US" dirty="0"/>
                        <a:t>N = 2,529</a:t>
                      </a:r>
                    </a:p>
                  </a:txBody>
                  <a:tcPr/>
                </a:tc>
                <a:tc hMerge="1">
                  <a:txBody>
                    <a:bodyPr/>
                    <a:lstStyle/>
                    <a:p>
                      <a:endParaRPr lang="en-US" dirty="0"/>
                    </a:p>
                  </a:txBody>
                  <a:tcPr/>
                </a:tc>
                <a:extLst>
                  <a:ext uri="{0D108BD9-81ED-4DB2-BD59-A6C34878D82A}">
                    <a16:rowId xmlns:a16="http://schemas.microsoft.com/office/drawing/2014/main" val="499082474"/>
                  </a:ext>
                </a:extLst>
              </a:tr>
              <a:tr h="374904">
                <a:tc vMerge="1">
                  <a:txBody>
                    <a:bodyPr/>
                    <a:lstStyle/>
                    <a:p>
                      <a:endParaRPr lang="en-US" dirty="0"/>
                    </a:p>
                  </a:txBody>
                  <a:tcPr/>
                </a:tc>
                <a:tc>
                  <a:txBody>
                    <a:bodyPr/>
                    <a:lstStyle/>
                    <a:p>
                      <a:pPr algn="ctr"/>
                      <a:r>
                        <a:rPr lang="en-US" b="1" dirty="0" err="1">
                          <a:solidFill>
                            <a:schemeClr val="bg1"/>
                          </a:solidFill>
                        </a:rPr>
                        <a:t>aOR</a:t>
                      </a:r>
                      <a:endParaRPr lang="en-US" b="1" dirty="0">
                        <a:solidFill>
                          <a:schemeClr val="bg1"/>
                        </a:solidFill>
                      </a:endParaRPr>
                    </a:p>
                  </a:txBody>
                  <a:tcPr anchor="ctr">
                    <a:solidFill>
                      <a:srgbClr val="93C5E3"/>
                    </a:solidFill>
                  </a:tcPr>
                </a:tc>
                <a:tc>
                  <a:txBody>
                    <a:bodyPr/>
                    <a:lstStyle/>
                    <a:p>
                      <a:pPr algn="ctr"/>
                      <a:r>
                        <a:rPr lang="en-US" b="1" dirty="0">
                          <a:solidFill>
                            <a:schemeClr val="bg1"/>
                          </a:solidFill>
                        </a:rPr>
                        <a:t>95% CI</a:t>
                      </a:r>
                    </a:p>
                  </a:txBody>
                  <a:tcPr anchor="ctr">
                    <a:solidFill>
                      <a:srgbClr val="93C5E3"/>
                    </a:solidFill>
                  </a:tcPr>
                </a:tc>
                <a:tc>
                  <a:txBody>
                    <a:bodyPr/>
                    <a:lstStyle/>
                    <a:p>
                      <a:pPr algn="ctr"/>
                      <a:r>
                        <a:rPr lang="en-US" b="1" dirty="0" err="1">
                          <a:solidFill>
                            <a:schemeClr val="bg1"/>
                          </a:solidFill>
                        </a:rPr>
                        <a:t>aOR</a:t>
                      </a:r>
                      <a:endParaRPr lang="en-US" b="1" dirty="0">
                        <a:solidFill>
                          <a:schemeClr val="bg1"/>
                        </a:solidFill>
                      </a:endParaRPr>
                    </a:p>
                  </a:txBody>
                  <a:tcPr anchor="ctr">
                    <a:solidFill>
                      <a:srgbClr val="93C5E3"/>
                    </a:solidFill>
                  </a:tcPr>
                </a:tc>
                <a:tc>
                  <a:txBody>
                    <a:bodyPr/>
                    <a:lstStyle/>
                    <a:p>
                      <a:pPr algn="ctr"/>
                      <a:r>
                        <a:rPr lang="en-US" b="1" dirty="0">
                          <a:solidFill>
                            <a:schemeClr val="bg1"/>
                          </a:solidFill>
                        </a:rPr>
                        <a:t>95% CI</a:t>
                      </a:r>
                    </a:p>
                  </a:txBody>
                  <a:tcPr anchor="ctr">
                    <a:solidFill>
                      <a:srgbClr val="93C5E3"/>
                    </a:solidFill>
                  </a:tcPr>
                </a:tc>
                <a:extLst>
                  <a:ext uri="{0D108BD9-81ED-4DB2-BD59-A6C34878D82A}">
                    <a16:rowId xmlns:a16="http://schemas.microsoft.com/office/drawing/2014/main" val="416698770"/>
                  </a:ext>
                </a:extLst>
              </a:tr>
              <a:tr h="374904">
                <a:tc>
                  <a:txBody>
                    <a:bodyPr/>
                    <a:lstStyle/>
                    <a:p>
                      <a:r>
                        <a:rPr lang="en-US" dirty="0"/>
                        <a:t>Average pain score</a:t>
                      </a:r>
                    </a:p>
                  </a:txBody>
                  <a:tcPr/>
                </a:tc>
                <a:tc>
                  <a:txBody>
                    <a:bodyPr/>
                    <a:lstStyle/>
                    <a:p>
                      <a:pPr algn="r"/>
                      <a:r>
                        <a:rPr lang="en-US" b="1" dirty="0"/>
                        <a:t>1.08</a:t>
                      </a:r>
                    </a:p>
                  </a:txBody>
                  <a:tcPr/>
                </a:tc>
                <a:tc>
                  <a:txBody>
                    <a:bodyPr/>
                    <a:lstStyle/>
                    <a:p>
                      <a:pPr algn="r"/>
                      <a:r>
                        <a:rPr lang="en-US" b="1" dirty="0"/>
                        <a:t>1.00-1.19</a:t>
                      </a:r>
                    </a:p>
                  </a:txBody>
                  <a:tcPr/>
                </a:tc>
                <a:tc>
                  <a:txBody>
                    <a:bodyPr/>
                    <a:lstStyle/>
                    <a:p>
                      <a:pPr algn="r"/>
                      <a:r>
                        <a:rPr lang="en-US" b="1" dirty="0"/>
                        <a:t>1.08</a:t>
                      </a:r>
                    </a:p>
                  </a:txBody>
                  <a:tcPr/>
                </a:tc>
                <a:tc>
                  <a:txBody>
                    <a:bodyPr/>
                    <a:lstStyle/>
                    <a:p>
                      <a:pPr algn="r"/>
                      <a:r>
                        <a:rPr lang="en-US" b="1" dirty="0"/>
                        <a:t>1.00-1.18</a:t>
                      </a:r>
                    </a:p>
                  </a:txBody>
                  <a:tcPr/>
                </a:tc>
                <a:extLst>
                  <a:ext uri="{0D108BD9-81ED-4DB2-BD59-A6C34878D82A}">
                    <a16:rowId xmlns:a16="http://schemas.microsoft.com/office/drawing/2014/main" val="2691186108"/>
                  </a:ext>
                </a:extLst>
              </a:tr>
              <a:tr h="374904">
                <a:tc>
                  <a:txBody>
                    <a:bodyPr/>
                    <a:lstStyle/>
                    <a:p>
                      <a:r>
                        <a:rPr lang="en-US" dirty="0"/>
                        <a:t>Age</a:t>
                      </a:r>
                    </a:p>
                  </a:txBody>
                  <a:tcPr/>
                </a:tc>
                <a:tc>
                  <a:txBody>
                    <a:bodyPr/>
                    <a:lstStyle/>
                    <a:p>
                      <a:pPr algn="r"/>
                      <a:r>
                        <a:rPr lang="en-US" b="1" dirty="0"/>
                        <a:t>0.96</a:t>
                      </a:r>
                    </a:p>
                  </a:txBody>
                  <a:tcPr/>
                </a:tc>
                <a:tc>
                  <a:txBody>
                    <a:bodyPr/>
                    <a:lstStyle/>
                    <a:p>
                      <a:pPr algn="r"/>
                      <a:r>
                        <a:rPr lang="en-US" b="1" dirty="0"/>
                        <a:t>0.95-0.97</a:t>
                      </a:r>
                    </a:p>
                  </a:txBody>
                  <a:tcPr/>
                </a:tc>
                <a:tc>
                  <a:txBody>
                    <a:bodyPr/>
                    <a:lstStyle/>
                    <a:p>
                      <a:pPr algn="r"/>
                      <a:r>
                        <a:rPr lang="en-US" b="1" dirty="0"/>
                        <a:t>0.97</a:t>
                      </a:r>
                    </a:p>
                  </a:txBody>
                  <a:tcPr/>
                </a:tc>
                <a:tc>
                  <a:txBody>
                    <a:bodyPr/>
                    <a:lstStyle/>
                    <a:p>
                      <a:pPr algn="r"/>
                      <a:r>
                        <a:rPr lang="en-US" b="1" dirty="0"/>
                        <a:t>0.96-0.98</a:t>
                      </a:r>
                    </a:p>
                  </a:txBody>
                  <a:tcPr/>
                </a:tc>
                <a:extLst>
                  <a:ext uri="{0D108BD9-81ED-4DB2-BD59-A6C34878D82A}">
                    <a16:rowId xmlns:a16="http://schemas.microsoft.com/office/drawing/2014/main" val="161553521"/>
                  </a:ext>
                </a:extLst>
              </a:tr>
              <a:tr h="374904">
                <a:tc>
                  <a:txBody>
                    <a:bodyPr/>
                    <a:lstStyle/>
                    <a:p>
                      <a:r>
                        <a:rPr lang="en-US" dirty="0"/>
                        <a:t>Sex (female vs. male)</a:t>
                      </a:r>
                    </a:p>
                  </a:txBody>
                  <a:tcPr/>
                </a:tc>
                <a:tc>
                  <a:txBody>
                    <a:bodyPr/>
                    <a:lstStyle/>
                    <a:p>
                      <a:pPr algn="r"/>
                      <a:r>
                        <a:rPr lang="en-US" b="1" dirty="0"/>
                        <a:t>0.49</a:t>
                      </a:r>
                    </a:p>
                  </a:txBody>
                  <a:tcPr/>
                </a:tc>
                <a:tc>
                  <a:txBody>
                    <a:bodyPr/>
                    <a:lstStyle/>
                    <a:p>
                      <a:pPr algn="r"/>
                      <a:r>
                        <a:rPr lang="en-US" b="1" dirty="0"/>
                        <a:t>0.37-0.67</a:t>
                      </a:r>
                    </a:p>
                  </a:txBody>
                  <a:tcPr/>
                </a:tc>
                <a:tc>
                  <a:txBody>
                    <a:bodyPr/>
                    <a:lstStyle/>
                    <a:p>
                      <a:pPr algn="r"/>
                      <a:r>
                        <a:rPr lang="en-US" b="1" dirty="0"/>
                        <a:t>0.48</a:t>
                      </a:r>
                    </a:p>
                  </a:txBody>
                  <a:tcPr/>
                </a:tc>
                <a:tc>
                  <a:txBody>
                    <a:bodyPr/>
                    <a:lstStyle/>
                    <a:p>
                      <a:pPr algn="r"/>
                      <a:r>
                        <a:rPr lang="en-US" b="1" dirty="0"/>
                        <a:t>0.35-0.66</a:t>
                      </a:r>
                    </a:p>
                  </a:txBody>
                  <a:tcPr/>
                </a:tc>
                <a:extLst>
                  <a:ext uri="{0D108BD9-81ED-4DB2-BD59-A6C34878D82A}">
                    <a16:rowId xmlns:a16="http://schemas.microsoft.com/office/drawing/2014/main" val="1796503425"/>
                  </a:ext>
                </a:extLst>
              </a:tr>
              <a:tr h="374904">
                <a:tc>
                  <a:txBody>
                    <a:bodyPr/>
                    <a:lstStyle/>
                    <a:p>
                      <a:r>
                        <a:rPr lang="en-US" dirty="0"/>
                        <a:t>Race &amp; Ethnicity</a:t>
                      </a:r>
                    </a:p>
                  </a:txBody>
                  <a:tcPr/>
                </a:tc>
                <a:tc>
                  <a:txBody>
                    <a:bodyPr/>
                    <a:lstStyle/>
                    <a:p>
                      <a:pPr algn="r"/>
                      <a:endParaRPr lang="en-US" dirty="0"/>
                    </a:p>
                  </a:txBody>
                  <a:tcPr/>
                </a:tc>
                <a:tc>
                  <a:txBody>
                    <a:bodyPr/>
                    <a:lstStyle/>
                    <a:p>
                      <a:pPr algn="r"/>
                      <a:endParaRPr lang="en-US" dirty="0"/>
                    </a:p>
                  </a:txBody>
                  <a:tcPr/>
                </a:tc>
                <a:tc>
                  <a:txBody>
                    <a:bodyPr/>
                    <a:lstStyle/>
                    <a:p>
                      <a:pPr algn="r"/>
                      <a:endParaRPr lang="en-US" dirty="0"/>
                    </a:p>
                  </a:txBody>
                  <a:tcPr/>
                </a:tc>
                <a:tc>
                  <a:txBody>
                    <a:bodyPr/>
                    <a:lstStyle/>
                    <a:p>
                      <a:pPr algn="r"/>
                      <a:endParaRPr lang="en-US" dirty="0"/>
                    </a:p>
                  </a:txBody>
                  <a:tcPr/>
                </a:tc>
                <a:extLst>
                  <a:ext uri="{0D108BD9-81ED-4DB2-BD59-A6C34878D82A}">
                    <a16:rowId xmlns:a16="http://schemas.microsoft.com/office/drawing/2014/main" val="1220157524"/>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White (non-Hispanic)</a:t>
                      </a:r>
                    </a:p>
                  </a:txBody>
                  <a:tcPr marL="9525" marR="9525" marT="9525" marB="0" anchor="ctr"/>
                </a:tc>
                <a:tc>
                  <a:txBody>
                    <a:bodyPr/>
                    <a:lstStyle/>
                    <a:p>
                      <a:pPr algn="r"/>
                      <a:r>
                        <a:rPr lang="en-US" i="1" dirty="0"/>
                        <a:t>ref.</a:t>
                      </a:r>
                    </a:p>
                  </a:txBody>
                  <a:tcPr/>
                </a:tc>
                <a:tc>
                  <a:txBody>
                    <a:bodyPr/>
                    <a:lstStyle/>
                    <a:p>
                      <a:pPr algn="r"/>
                      <a:r>
                        <a:rPr lang="en-US" i="1" dirty="0"/>
                        <a:t>ref.</a:t>
                      </a:r>
                    </a:p>
                  </a:txBody>
                  <a:tcPr/>
                </a:tc>
                <a:tc>
                  <a:txBody>
                    <a:bodyPr/>
                    <a:lstStyle/>
                    <a:p>
                      <a:pPr algn="r"/>
                      <a:r>
                        <a:rPr lang="en-US" i="1" dirty="0"/>
                        <a:t>ref.</a:t>
                      </a:r>
                    </a:p>
                  </a:txBody>
                  <a:tcPr/>
                </a:tc>
                <a:tc>
                  <a:txBody>
                    <a:bodyPr/>
                    <a:lstStyle/>
                    <a:p>
                      <a:pPr algn="r"/>
                      <a:r>
                        <a:rPr lang="en-US" i="1" dirty="0"/>
                        <a:t>ref.</a:t>
                      </a:r>
                    </a:p>
                  </a:txBody>
                  <a:tcPr/>
                </a:tc>
                <a:extLst>
                  <a:ext uri="{0D108BD9-81ED-4DB2-BD59-A6C34878D82A}">
                    <a16:rowId xmlns:a16="http://schemas.microsoft.com/office/drawing/2014/main" val="4112897617"/>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Black (non-Hispanic)</a:t>
                      </a:r>
                    </a:p>
                  </a:txBody>
                  <a:tcPr marL="9525" marR="9525" marT="9525" marB="0" anchor="ctr"/>
                </a:tc>
                <a:tc>
                  <a:txBody>
                    <a:bodyPr/>
                    <a:lstStyle/>
                    <a:p>
                      <a:pPr algn="r"/>
                      <a:r>
                        <a:rPr lang="en-US" dirty="0"/>
                        <a:t>0.82</a:t>
                      </a:r>
                    </a:p>
                  </a:txBody>
                  <a:tcPr/>
                </a:tc>
                <a:tc>
                  <a:txBody>
                    <a:bodyPr/>
                    <a:lstStyle/>
                    <a:p>
                      <a:pPr algn="r"/>
                      <a:r>
                        <a:rPr lang="en-US" dirty="0"/>
                        <a:t>0.51-1.31</a:t>
                      </a:r>
                    </a:p>
                  </a:txBody>
                  <a:tcPr/>
                </a:tc>
                <a:tc>
                  <a:txBody>
                    <a:bodyPr/>
                    <a:lstStyle/>
                    <a:p>
                      <a:pPr algn="r"/>
                      <a:r>
                        <a:rPr lang="en-US" dirty="0"/>
                        <a:t>0.82</a:t>
                      </a:r>
                    </a:p>
                  </a:txBody>
                  <a:tcPr/>
                </a:tc>
                <a:tc>
                  <a:txBody>
                    <a:bodyPr/>
                    <a:lstStyle/>
                    <a:p>
                      <a:pPr algn="r"/>
                      <a:r>
                        <a:rPr lang="en-US" dirty="0"/>
                        <a:t>0.50-1.32</a:t>
                      </a:r>
                    </a:p>
                  </a:txBody>
                  <a:tcPr/>
                </a:tc>
                <a:extLst>
                  <a:ext uri="{0D108BD9-81ED-4DB2-BD59-A6C34878D82A}">
                    <a16:rowId xmlns:a16="http://schemas.microsoft.com/office/drawing/2014/main" val="336404267"/>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Hispanic or Latino</a:t>
                      </a:r>
                    </a:p>
                  </a:txBody>
                  <a:tcPr marL="9525" marR="9525" marT="9525" marB="0" anchor="ctr"/>
                </a:tc>
                <a:tc>
                  <a:txBody>
                    <a:bodyPr/>
                    <a:lstStyle/>
                    <a:p>
                      <a:pPr algn="r"/>
                      <a:r>
                        <a:rPr lang="en-US" dirty="0"/>
                        <a:t>1.09</a:t>
                      </a:r>
                    </a:p>
                  </a:txBody>
                  <a:tcPr/>
                </a:tc>
                <a:tc>
                  <a:txBody>
                    <a:bodyPr/>
                    <a:lstStyle/>
                    <a:p>
                      <a:pPr algn="r"/>
                      <a:r>
                        <a:rPr lang="en-US" dirty="0"/>
                        <a:t>0.71-1.66</a:t>
                      </a:r>
                    </a:p>
                  </a:txBody>
                  <a:tcPr/>
                </a:tc>
                <a:tc>
                  <a:txBody>
                    <a:bodyPr/>
                    <a:lstStyle/>
                    <a:p>
                      <a:pPr algn="r"/>
                      <a:r>
                        <a:rPr lang="en-US" dirty="0"/>
                        <a:t>1.03</a:t>
                      </a:r>
                    </a:p>
                  </a:txBody>
                  <a:tcPr/>
                </a:tc>
                <a:tc>
                  <a:txBody>
                    <a:bodyPr/>
                    <a:lstStyle/>
                    <a:p>
                      <a:pPr algn="r"/>
                      <a:r>
                        <a:rPr lang="en-US" dirty="0"/>
                        <a:t>0.67-1.59</a:t>
                      </a:r>
                    </a:p>
                  </a:txBody>
                  <a:tcPr/>
                </a:tc>
                <a:extLst>
                  <a:ext uri="{0D108BD9-81ED-4DB2-BD59-A6C34878D82A}">
                    <a16:rowId xmlns:a16="http://schemas.microsoft.com/office/drawing/2014/main" val="3580939341"/>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Other race or ethnicity</a:t>
                      </a:r>
                    </a:p>
                  </a:txBody>
                  <a:tcPr marL="9525" marR="9525" marT="9525" marB="0" anchor="ctr"/>
                </a:tc>
                <a:tc>
                  <a:txBody>
                    <a:bodyPr/>
                    <a:lstStyle/>
                    <a:p>
                      <a:pPr algn="r"/>
                      <a:r>
                        <a:rPr lang="en-US" dirty="0"/>
                        <a:t>1.02</a:t>
                      </a:r>
                    </a:p>
                  </a:txBody>
                  <a:tcPr/>
                </a:tc>
                <a:tc>
                  <a:txBody>
                    <a:bodyPr/>
                    <a:lstStyle/>
                    <a:p>
                      <a:pPr algn="r"/>
                      <a:r>
                        <a:rPr lang="en-US" dirty="0"/>
                        <a:t>0.52-1.97</a:t>
                      </a:r>
                    </a:p>
                  </a:txBody>
                  <a:tcPr/>
                </a:tc>
                <a:tc>
                  <a:txBody>
                    <a:bodyPr/>
                    <a:lstStyle/>
                    <a:p>
                      <a:pPr algn="r"/>
                      <a:r>
                        <a:rPr lang="en-US" dirty="0"/>
                        <a:t>0.98</a:t>
                      </a:r>
                    </a:p>
                  </a:txBody>
                  <a:tcPr/>
                </a:tc>
                <a:tc>
                  <a:txBody>
                    <a:bodyPr/>
                    <a:lstStyle/>
                    <a:p>
                      <a:pPr algn="r"/>
                      <a:r>
                        <a:rPr lang="en-US" dirty="0"/>
                        <a:t>0.50-1.92</a:t>
                      </a:r>
                    </a:p>
                  </a:txBody>
                  <a:tcPr/>
                </a:tc>
                <a:extLst>
                  <a:ext uri="{0D108BD9-81ED-4DB2-BD59-A6C34878D82A}">
                    <a16:rowId xmlns:a16="http://schemas.microsoft.com/office/drawing/2014/main" val="84434216"/>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Receipt of medication for OUD</a:t>
                      </a:r>
                    </a:p>
                  </a:txBody>
                  <a:tcPr marL="9525" marR="9525" marT="9525" marB="0" anchor="ctr"/>
                </a:tc>
                <a:tc>
                  <a:txBody>
                    <a:bodyPr/>
                    <a:lstStyle/>
                    <a:p>
                      <a:pPr algn="r"/>
                      <a:endParaRPr lang="en-US" dirty="0"/>
                    </a:p>
                  </a:txBody>
                  <a:tcPr/>
                </a:tc>
                <a:tc>
                  <a:txBody>
                    <a:bodyPr/>
                    <a:lstStyle/>
                    <a:p>
                      <a:pPr algn="r"/>
                      <a:endParaRPr lang="en-US" dirty="0"/>
                    </a:p>
                  </a:txBody>
                  <a:tcPr/>
                </a:tc>
                <a:tc>
                  <a:txBody>
                    <a:bodyPr/>
                    <a:lstStyle/>
                    <a:p>
                      <a:pPr algn="r"/>
                      <a:endParaRPr lang="en-US" dirty="0"/>
                    </a:p>
                  </a:txBody>
                  <a:tcPr/>
                </a:tc>
                <a:tc>
                  <a:txBody>
                    <a:bodyPr/>
                    <a:lstStyle/>
                    <a:p>
                      <a:pPr algn="r"/>
                      <a:endParaRPr lang="en-US" dirty="0"/>
                    </a:p>
                  </a:txBody>
                  <a:tcPr/>
                </a:tc>
                <a:extLst>
                  <a:ext uri="{0D108BD9-81ED-4DB2-BD59-A6C34878D82A}">
                    <a16:rowId xmlns:a16="http://schemas.microsoft.com/office/drawing/2014/main" val="3247319566"/>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Methadone</a:t>
                      </a:r>
                    </a:p>
                  </a:txBody>
                  <a:tcPr marL="9525" marR="9525" marT="9525" marB="0" anchor="ctr"/>
                </a:tc>
                <a:tc>
                  <a:txBody>
                    <a:bodyPr/>
                    <a:lstStyle/>
                    <a:p>
                      <a:pPr algn="r"/>
                      <a:r>
                        <a:rPr lang="en-US" dirty="0"/>
                        <a:t>0.90</a:t>
                      </a:r>
                    </a:p>
                  </a:txBody>
                  <a:tcPr/>
                </a:tc>
                <a:tc>
                  <a:txBody>
                    <a:bodyPr/>
                    <a:lstStyle/>
                    <a:p>
                      <a:pPr algn="r"/>
                      <a:r>
                        <a:rPr lang="en-US" dirty="0"/>
                        <a:t>0.67-1.20</a:t>
                      </a:r>
                    </a:p>
                  </a:txBody>
                  <a:tcPr/>
                </a:tc>
                <a:tc>
                  <a:txBody>
                    <a:bodyPr/>
                    <a:lstStyle/>
                    <a:p>
                      <a:pPr algn="r"/>
                      <a:r>
                        <a:rPr lang="en-US" dirty="0"/>
                        <a:t>0.87</a:t>
                      </a:r>
                    </a:p>
                  </a:txBody>
                  <a:tcPr/>
                </a:tc>
                <a:tc>
                  <a:txBody>
                    <a:bodyPr/>
                    <a:lstStyle/>
                    <a:p>
                      <a:pPr algn="r"/>
                      <a:r>
                        <a:rPr lang="en-US" dirty="0"/>
                        <a:t>0.65-1.18</a:t>
                      </a:r>
                    </a:p>
                  </a:txBody>
                  <a:tcPr/>
                </a:tc>
                <a:extLst>
                  <a:ext uri="{0D108BD9-81ED-4DB2-BD59-A6C34878D82A}">
                    <a16:rowId xmlns:a16="http://schemas.microsoft.com/office/drawing/2014/main" val="1525689793"/>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Buprenorphine</a:t>
                      </a:r>
                    </a:p>
                  </a:txBody>
                  <a:tcPr marL="9525" marR="9525" marT="9525" marB="0" anchor="ctr"/>
                </a:tc>
                <a:tc>
                  <a:txBody>
                    <a:bodyPr/>
                    <a:lstStyle/>
                    <a:p>
                      <a:pPr algn="r"/>
                      <a:r>
                        <a:rPr lang="en-US" b="1" dirty="0"/>
                        <a:t>0.54</a:t>
                      </a:r>
                    </a:p>
                  </a:txBody>
                  <a:tcPr/>
                </a:tc>
                <a:tc>
                  <a:txBody>
                    <a:bodyPr/>
                    <a:lstStyle/>
                    <a:p>
                      <a:pPr algn="r"/>
                      <a:r>
                        <a:rPr lang="en-US" b="1" dirty="0"/>
                        <a:t>0.31-0.93</a:t>
                      </a:r>
                    </a:p>
                  </a:txBody>
                  <a:tcPr/>
                </a:tc>
                <a:tc>
                  <a:txBody>
                    <a:bodyPr/>
                    <a:lstStyle/>
                    <a:p>
                      <a:pPr algn="r"/>
                      <a:r>
                        <a:rPr lang="en-US" b="1" dirty="0"/>
                        <a:t>0.53</a:t>
                      </a:r>
                    </a:p>
                  </a:txBody>
                  <a:tcPr/>
                </a:tc>
                <a:tc>
                  <a:txBody>
                    <a:bodyPr/>
                    <a:lstStyle/>
                    <a:p>
                      <a:pPr algn="r"/>
                      <a:r>
                        <a:rPr lang="en-US" b="1" dirty="0"/>
                        <a:t>0.31-0.93</a:t>
                      </a:r>
                    </a:p>
                  </a:txBody>
                  <a:tcPr/>
                </a:tc>
                <a:extLst>
                  <a:ext uri="{0D108BD9-81ED-4DB2-BD59-A6C34878D82A}">
                    <a16:rowId xmlns:a16="http://schemas.microsoft.com/office/drawing/2014/main" val="417752367"/>
                  </a:ext>
                </a:extLst>
              </a:tr>
              <a:tr h="374904">
                <a:tc>
                  <a:txBody>
                    <a:bodyPr/>
                    <a:lstStyle/>
                    <a:p>
                      <a:pPr algn="l" fontAlgn="b"/>
                      <a:r>
                        <a:rPr lang="en-US" sz="1800" b="0" i="0" u="none" strike="noStrike" dirty="0">
                          <a:solidFill>
                            <a:srgbClr val="000000"/>
                          </a:solidFill>
                          <a:effectLst/>
                          <a:latin typeface="Arial" panose="020B0604020202020204" pitchFamily="34" charset="0"/>
                          <a:cs typeface="Arial" panose="020B0604020202020204" pitchFamily="34" charset="0"/>
                        </a:rPr>
                        <a:t>     Naltrexone</a:t>
                      </a:r>
                    </a:p>
                  </a:txBody>
                  <a:tcPr marL="9525" marR="9525" marT="9525" marB="0" anchor="ctr"/>
                </a:tc>
                <a:tc>
                  <a:txBody>
                    <a:bodyPr/>
                    <a:lstStyle/>
                    <a:p>
                      <a:pPr algn="r"/>
                      <a:r>
                        <a:rPr lang="en-US" dirty="0"/>
                        <a:t>0.25</a:t>
                      </a:r>
                    </a:p>
                  </a:txBody>
                  <a:tcPr/>
                </a:tc>
                <a:tc>
                  <a:txBody>
                    <a:bodyPr/>
                    <a:lstStyle/>
                    <a:p>
                      <a:pPr algn="r"/>
                      <a:r>
                        <a:rPr lang="en-US" dirty="0"/>
                        <a:t>0.03-1.93</a:t>
                      </a:r>
                    </a:p>
                  </a:txBody>
                  <a:tcPr/>
                </a:tc>
                <a:tc>
                  <a:txBody>
                    <a:bodyPr/>
                    <a:lstStyle/>
                    <a:p>
                      <a:pPr algn="r"/>
                      <a:r>
                        <a:rPr lang="en-US" dirty="0"/>
                        <a:t>0.24</a:t>
                      </a:r>
                    </a:p>
                  </a:txBody>
                  <a:tcPr/>
                </a:tc>
                <a:tc>
                  <a:txBody>
                    <a:bodyPr/>
                    <a:lstStyle/>
                    <a:p>
                      <a:pPr algn="r"/>
                      <a:r>
                        <a:rPr lang="en-US" dirty="0"/>
                        <a:t>0.03-1.86</a:t>
                      </a:r>
                    </a:p>
                  </a:txBody>
                  <a:tcPr/>
                </a:tc>
                <a:extLst>
                  <a:ext uri="{0D108BD9-81ED-4DB2-BD59-A6C34878D82A}">
                    <a16:rowId xmlns:a16="http://schemas.microsoft.com/office/drawing/2014/main" val="550425538"/>
                  </a:ext>
                </a:extLst>
              </a:tr>
            </a:tbl>
          </a:graphicData>
        </a:graphic>
      </p:graphicFrame>
      <p:sp>
        <p:nvSpPr>
          <p:cNvPr id="5" name="Rounded Rectangle 4">
            <a:extLst>
              <a:ext uri="{FF2B5EF4-FFF2-40B4-BE49-F238E27FC236}">
                <a16:creationId xmlns:a16="http://schemas.microsoft.com/office/drawing/2014/main" id="{CAE9DE28-36B6-EAA5-6A54-7CEDDE737487}"/>
              </a:ext>
            </a:extLst>
          </p:cNvPr>
          <p:cNvSpPr>
            <a:spLocks noChangeArrowheads="1"/>
          </p:cNvSpPr>
          <p:nvPr/>
        </p:nvSpPr>
        <p:spPr bwMode="auto">
          <a:xfrm>
            <a:off x="548640" y="2313598"/>
            <a:ext cx="10917936" cy="382273"/>
          </a:xfrm>
          <a:prstGeom prst="roundRect">
            <a:avLst>
              <a:gd name="adj" fmla="val 16667"/>
            </a:avLst>
          </a:prstGeom>
          <a:solidFill>
            <a:schemeClr val="accent1">
              <a:alpha val="0"/>
            </a:schemeClr>
          </a:solidFill>
          <a:ln w="47625">
            <a:solidFill>
              <a:srgbClr val="FF0000"/>
            </a:solidFill>
            <a:round/>
            <a:headEnd/>
            <a:tailEnd/>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endParaRPr lang="en-US" altLang="en-US"/>
          </a:p>
        </p:txBody>
      </p:sp>
    </p:spTree>
    <p:extLst>
      <p:ext uri="{BB962C8B-B14F-4D97-AF65-F5344CB8AC3E}">
        <p14:creationId xmlns:p14="http://schemas.microsoft.com/office/powerpoint/2010/main" val="2835858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9E4ACD-4B75-DC2A-11D2-7E19210382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FE2406-49FC-E54D-09C6-21A636F39AC2}"/>
              </a:ext>
            </a:extLst>
          </p:cNvPr>
          <p:cNvSpPr>
            <a:spLocks noGrp="1"/>
          </p:cNvSpPr>
          <p:nvPr>
            <p:ph type="title"/>
          </p:nvPr>
        </p:nvSpPr>
        <p:spPr>
          <a:xfrm>
            <a:off x="609441" y="602934"/>
            <a:ext cx="10969943" cy="486415"/>
          </a:xfrm>
        </p:spPr>
        <p:txBody>
          <a:bodyPr/>
          <a:lstStyle/>
          <a:p>
            <a:r>
              <a:rPr lang="en-US" dirty="0"/>
              <a:t>Acute pain and self-directed discharge</a:t>
            </a:r>
          </a:p>
        </p:txBody>
      </p:sp>
      <p:sp>
        <p:nvSpPr>
          <p:cNvPr id="3" name="Text Placeholder 2">
            <a:extLst>
              <a:ext uri="{FF2B5EF4-FFF2-40B4-BE49-F238E27FC236}">
                <a16:creationId xmlns:a16="http://schemas.microsoft.com/office/drawing/2014/main" id="{CA8D5B6D-B4F4-8924-170B-96F55E014A31}"/>
              </a:ext>
            </a:extLst>
          </p:cNvPr>
          <p:cNvSpPr>
            <a:spLocks noGrp="1"/>
          </p:cNvSpPr>
          <p:nvPr>
            <p:ph type="body" sz="quarter" idx="10"/>
          </p:nvPr>
        </p:nvSpPr>
        <p:spPr>
          <a:xfrm>
            <a:off x="609600" y="1406106"/>
            <a:ext cx="10969625" cy="4848960"/>
          </a:xfrm>
        </p:spPr>
        <p:txBody>
          <a:bodyPr/>
          <a:lstStyle/>
          <a:p>
            <a:pPr marL="0" indent="0">
              <a:buNone/>
            </a:pPr>
            <a:endParaRPr lang="en-US" dirty="0"/>
          </a:p>
          <a:p>
            <a:r>
              <a:rPr lang="en-US" dirty="0"/>
              <a:t>Acutely painful diagnoses have 1.6x likelihood of self-directed discharge (SDD) – at times referred to as “against medical advice” (“AMA”) – among hospitalized people with OUD</a:t>
            </a:r>
          </a:p>
          <a:p>
            <a:endParaRPr lang="en-US" dirty="0"/>
          </a:p>
          <a:p>
            <a:r>
              <a:rPr lang="en-US" dirty="0"/>
              <a:t>Pain is a common reason for SDD among people with OUD</a:t>
            </a:r>
          </a:p>
          <a:p>
            <a:endParaRPr lang="en-US" dirty="0"/>
          </a:p>
          <a:p>
            <a:r>
              <a:rPr lang="en-US" dirty="0"/>
              <a:t>SDD puts people at increased risk for: </a:t>
            </a:r>
          </a:p>
          <a:p>
            <a:pPr lvl="1"/>
            <a:r>
              <a:rPr lang="en-US" dirty="0"/>
              <a:t>Hospital readmission</a:t>
            </a:r>
          </a:p>
          <a:p>
            <a:pPr lvl="1"/>
            <a:r>
              <a:rPr lang="en-US" dirty="0"/>
              <a:t>Morbidity</a:t>
            </a:r>
          </a:p>
          <a:p>
            <a:pPr lvl="1"/>
            <a:r>
              <a:rPr lang="en-US" dirty="0"/>
              <a:t>Mortality</a:t>
            </a:r>
          </a:p>
          <a:p>
            <a:pPr lvl="1"/>
            <a:endParaRPr lang="en-US" dirty="0"/>
          </a:p>
          <a:p>
            <a:r>
              <a:rPr lang="en-US" dirty="0"/>
              <a:t>However, it is unknown if poorly managed pain is more common, and has negative consequences (SDD), among people with OUD compared to those without</a:t>
            </a:r>
          </a:p>
          <a:p>
            <a:pPr marL="457207" lvl="1" indent="0">
              <a:buNone/>
            </a:pPr>
            <a:endParaRPr lang="en-US" dirty="0"/>
          </a:p>
        </p:txBody>
      </p:sp>
    </p:spTree>
    <p:extLst>
      <p:ext uri="{BB962C8B-B14F-4D97-AF65-F5344CB8AC3E}">
        <p14:creationId xmlns:p14="http://schemas.microsoft.com/office/powerpoint/2010/main" val="1861944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A89C5-55D7-E547-BBF7-0A426386E49C}"/>
              </a:ext>
            </a:extLst>
          </p:cNvPr>
          <p:cNvSpPr>
            <a:spLocks noGrp="1"/>
          </p:cNvSpPr>
          <p:nvPr>
            <p:ph type="title"/>
          </p:nvPr>
        </p:nvSpPr>
        <p:spPr/>
        <p:txBody>
          <a:bodyPr/>
          <a:lstStyle/>
          <a:p>
            <a:r>
              <a:rPr lang="en-US" dirty="0"/>
              <a:t>Study Aims</a:t>
            </a:r>
          </a:p>
        </p:txBody>
      </p:sp>
      <p:sp>
        <p:nvSpPr>
          <p:cNvPr id="3" name="Text Placeholder 2">
            <a:extLst>
              <a:ext uri="{FF2B5EF4-FFF2-40B4-BE49-F238E27FC236}">
                <a16:creationId xmlns:a16="http://schemas.microsoft.com/office/drawing/2014/main" id="{7DF990EB-F347-B344-A64A-8481CC0E44A7}"/>
              </a:ext>
            </a:extLst>
          </p:cNvPr>
          <p:cNvSpPr>
            <a:spLocks noGrp="1"/>
          </p:cNvSpPr>
          <p:nvPr>
            <p:ph type="body" sz="quarter" idx="10"/>
          </p:nvPr>
        </p:nvSpPr>
        <p:spPr>
          <a:xfrm>
            <a:off x="609600" y="1406106"/>
            <a:ext cx="10969784" cy="3394494"/>
          </a:xfrm>
        </p:spPr>
        <p:txBody>
          <a:bodyPr anchor="ctr"/>
          <a:lstStyle/>
          <a:p>
            <a:pPr marL="457200" indent="-457200">
              <a:buAutoNum type="arabicPeriod"/>
            </a:pPr>
            <a:r>
              <a:rPr lang="en-US" sz="2400" dirty="0"/>
              <a:t>To compare pain severity during hospitalization between people with and without OUD who are admitted in acute pain</a:t>
            </a:r>
          </a:p>
          <a:p>
            <a:pPr marL="457200" indent="-457200">
              <a:buAutoNum type="arabicPeriod"/>
            </a:pPr>
            <a:endParaRPr lang="en-US" sz="2400" dirty="0"/>
          </a:p>
          <a:p>
            <a:pPr marL="457200" indent="-457200">
              <a:buAutoNum type="arabicPeriod"/>
            </a:pPr>
            <a:r>
              <a:rPr lang="en-US" sz="2400" dirty="0"/>
              <a:t>Among hospitalized people with OUD, to determine whether pain severity during the hospitalization is associated with SDD</a:t>
            </a:r>
          </a:p>
        </p:txBody>
      </p:sp>
    </p:spTree>
    <p:extLst>
      <p:ext uri="{BB962C8B-B14F-4D97-AF65-F5344CB8AC3E}">
        <p14:creationId xmlns:p14="http://schemas.microsoft.com/office/powerpoint/2010/main" val="640741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9B2896-B6D8-7DA1-6723-460D68F9E9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5D3CF0-F83B-2BA2-F07B-57999827FF2F}"/>
              </a:ext>
            </a:extLst>
          </p:cNvPr>
          <p:cNvSpPr>
            <a:spLocks noGrp="1"/>
          </p:cNvSpPr>
          <p:nvPr>
            <p:ph type="title"/>
          </p:nvPr>
        </p:nvSpPr>
        <p:spPr/>
        <p:txBody>
          <a:bodyPr/>
          <a:lstStyle/>
          <a:p>
            <a:r>
              <a:rPr lang="en-US" dirty="0"/>
              <a:t>Methods: Overview</a:t>
            </a:r>
          </a:p>
        </p:txBody>
      </p:sp>
      <p:sp>
        <p:nvSpPr>
          <p:cNvPr id="3" name="Text Placeholder 2">
            <a:extLst>
              <a:ext uri="{FF2B5EF4-FFF2-40B4-BE49-F238E27FC236}">
                <a16:creationId xmlns:a16="http://schemas.microsoft.com/office/drawing/2014/main" id="{1BFD98A3-17E7-57BF-62F8-6114E51FFCB9}"/>
              </a:ext>
            </a:extLst>
          </p:cNvPr>
          <p:cNvSpPr>
            <a:spLocks noGrp="1"/>
          </p:cNvSpPr>
          <p:nvPr>
            <p:ph type="body" sz="quarter" idx="10"/>
          </p:nvPr>
        </p:nvSpPr>
        <p:spPr/>
        <p:txBody>
          <a:bodyPr/>
          <a:lstStyle/>
          <a:p>
            <a:pPr marL="0" indent="0">
              <a:buNone/>
            </a:pPr>
            <a:endParaRPr lang="en-US" b="1" dirty="0"/>
          </a:p>
          <a:p>
            <a:r>
              <a:rPr lang="en-US" b="1" dirty="0"/>
              <a:t>Design:</a:t>
            </a:r>
            <a:r>
              <a:rPr lang="en-US" dirty="0"/>
              <a:t> Retrospective observational study</a:t>
            </a:r>
          </a:p>
          <a:p>
            <a:pPr lvl="1"/>
            <a:r>
              <a:rPr lang="en-US" b="1" dirty="0"/>
              <a:t>Setting: </a:t>
            </a:r>
            <a:r>
              <a:rPr lang="en-US" dirty="0"/>
              <a:t>Montefiore Medical Center (MMC), Bronx, NY</a:t>
            </a:r>
          </a:p>
          <a:p>
            <a:pPr lvl="1"/>
            <a:r>
              <a:rPr lang="en-US" b="1" dirty="0"/>
              <a:t>Timeframe:</a:t>
            </a:r>
            <a:r>
              <a:rPr lang="en-US" dirty="0"/>
              <a:t> 1/1/2022-12/31/2023</a:t>
            </a:r>
            <a:endParaRPr lang="en-US" b="1" dirty="0"/>
          </a:p>
          <a:p>
            <a:pPr lvl="1"/>
            <a:r>
              <a:rPr lang="en-US" b="1" dirty="0"/>
              <a:t>Data source: </a:t>
            </a:r>
            <a:r>
              <a:rPr lang="en-US" dirty="0"/>
              <a:t>Medical record data extracted from Epic (via Electronic Data Warehouse and Caboodle)</a:t>
            </a:r>
          </a:p>
          <a:p>
            <a:pPr lvl="1"/>
            <a:endParaRPr lang="en-US" dirty="0"/>
          </a:p>
          <a:p>
            <a:r>
              <a:rPr lang="en-US" b="1" dirty="0"/>
              <a:t>Key measures</a:t>
            </a:r>
          </a:p>
          <a:p>
            <a:pPr lvl="1"/>
            <a:r>
              <a:rPr lang="en-US" dirty="0"/>
              <a:t>Average pain score (numerical, 0-10)</a:t>
            </a:r>
          </a:p>
          <a:p>
            <a:pPr lvl="1"/>
            <a:r>
              <a:rPr lang="en-US" dirty="0"/>
              <a:t>Self-directed hospital discharge</a:t>
            </a:r>
          </a:p>
          <a:p>
            <a:pPr lvl="1"/>
            <a:endParaRPr lang="en-US" dirty="0"/>
          </a:p>
          <a:p>
            <a:pPr lvl="1"/>
            <a:endParaRPr lang="en-US" dirty="0"/>
          </a:p>
          <a:p>
            <a:pPr lvl="1"/>
            <a:endParaRPr lang="en-US" b="1" dirty="0"/>
          </a:p>
          <a:p>
            <a:endParaRPr lang="en-US" b="1" dirty="0"/>
          </a:p>
        </p:txBody>
      </p:sp>
    </p:spTree>
    <p:extLst>
      <p:ext uri="{BB962C8B-B14F-4D97-AF65-F5344CB8AC3E}">
        <p14:creationId xmlns:p14="http://schemas.microsoft.com/office/powerpoint/2010/main" val="3541868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EAD64-F7F7-C17F-6112-771BFF25EA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D4E2E-BF1A-10B6-7408-CC6E79464296}"/>
              </a:ext>
            </a:extLst>
          </p:cNvPr>
          <p:cNvSpPr>
            <a:spLocks noGrp="1"/>
          </p:cNvSpPr>
          <p:nvPr>
            <p:ph type="title"/>
          </p:nvPr>
        </p:nvSpPr>
        <p:spPr/>
        <p:txBody>
          <a:bodyPr/>
          <a:lstStyle/>
          <a:p>
            <a:r>
              <a:rPr lang="en-US" dirty="0"/>
              <a:t>Study cohort</a:t>
            </a:r>
          </a:p>
        </p:txBody>
      </p:sp>
      <p:sp>
        <p:nvSpPr>
          <p:cNvPr id="3" name="Text Placeholder 2">
            <a:extLst>
              <a:ext uri="{FF2B5EF4-FFF2-40B4-BE49-F238E27FC236}">
                <a16:creationId xmlns:a16="http://schemas.microsoft.com/office/drawing/2014/main" id="{87483974-A438-C7A1-4F7B-BC96DD472654}"/>
              </a:ext>
            </a:extLst>
          </p:cNvPr>
          <p:cNvSpPr>
            <a:spLocks noGrp="1"/>
          </p:cNvSpPr>
          <p:nvPr>
            <p:ph type="body" sz="quarter" idx="10"/>
          </p:nvPr>
        </p:nvSpPr>
        <p:spPr>
          <a:xfrm>
            <a:off x="609600" y="1406106"/>
            <a:ext cx="10969625" cy="1776006"/>
          </a:xfrm>
        </p:spPr>
        <p:txBody>
          <a:bodyPr/>
          <a:lstStyle/>
          <a:p>
            <a:r>
              <a:rPr lang="en-US" b="1" dirty="0"/>
              <a:t>Inclusion criteria (all):</a:t>
            </a:r>
          </a:p>
          <a:p>
            <a:pPr lvl="1"/>
            <a:r>
              <a:rPr lang="en-US" dirty="0"/>
              <a:t>Adult ≥18 years old</a:t>
            </a:r>
          </a:p>
          <a:p>
            <a:pPr lvl="1"/>
            <a:r>
              <a:rPr lang="en-US" dirty="0"/>
              <a:t>First hospitalization at MMC with discharge date between 1/1/2022-12/31/2023</a:t>
            </a:r>
          </a:p>
          <a:p>
            <a:pPr lvl="1"/>
            <a:r>
              <a:rPr lang="en-US" dirty="0"/>
              <a:t>Admission pain score ≥5 out of 10 </a:t>
            </a:r>
            <a:r>
              <a:rPr lang="en-US" i="1" dirty="0"/>
              <a:t>(“acute pain”)</a:t>
            </a:r>
          </a:p>
        </p:txBody>
      </p:sp>
      <p:sp>
        <p:nvSpPr>
          <p:cNvPr id="4" name="TextBox 3">
            <a:extLst>
              <a:ext uri="{FF2B5EF4-FFF2-40B4-BE49-F238E27FC236}">
                <a16:creationId xmlns:a16="http://schemas.microsoft.com/office/drawing/2014/main" id="{106AF779-63E3-6CCE-411D-4B151397BBA8}"/>
              </a:ext>
            </a:extLst>
          </p:cNvPr>
          <p:cNvSpPr txBox="1"/>
          <p:nvPr/>
        </p:nvSpPr>
        <p:spPr>
          <a:xfrm>
            <a:off x="609441" y="3319579"/>
            <a:ext cx="5484971" cy="2477601"/>
          </a:xfrm>
          <a:prstGeom prst="rect">
            <a:avLst/>
          </a:prstGeom>
          <a:solidFill>
            <a:srgbClr val="BBEAC1">
              <a:alpha val="82900"/>
            </a:srgbClr>
          </a:solidFill>
          <a:ln w="19050">
            <a:solidFill>
              <a:schemeClr val="tx2"/>
            </a:solidFill>
          </a:ln>
        </p:spPr>
        <p:txBody>
          <a:bodyPr wrap="square" rtlCol="0">
            <a:spAutoFit/>
          </a:bodyPr>
          <a:lstStyle/>
          <a:p>
            <a:pPr>
              <a:spcBef>
                <a:spcPts val="600"/>
              </a:spcBef>
            </a:pPr>
            <a:r>
              <a:rPr lang="en-US" sz="2000" b="1" dirty="0"/>
              <a:t>I. People with OUD: </a:t>
            </a:r>
          </a:p>
          <a:p>
            <a:pPr marL="742889" lvl="1" indent="-285750">
              <a:spcBef>
                <a:spcPts val="600"/>
              </a:spcBef>
              <a:buFont typeface="Arial" panose="020B0604020202020204" pitchFamily="34" charset="0"/>
              <a:buChar char="•"/>
            </a:pPr>
            <a:r>
              <a:rPr lang="en-US" sz="2000" dirty="0"/>
              <a:t>Documented diagnosis of OUD (defined by ICD code); </a:t>
            </a:r>
            <a:r>
              <a:rPr lang="en-US" sz="2000" b="1" dirty="0"/>
              <a:t>or</a:t>
            </a:r>
            <a:r>
              <a:rPr lang="en-US" sz="2000" dirty="0"/>
              <a:t> </a:t>
            </a:r>
          </a:p>
          <a:p>
            <a:pPr marL="742889" lvl="1" indent="-285750">
              <a:spcBef>
                <a:spcPts val="600"/>
              </a:spcBef>
              <a:buFont typeface="Arial" panose="020B0604020202020204" pitchFamily="34" charset="0"/>
              <a:buChar char="•"/>
            </a:pPr>
            <a:r>
              <a:rPr lang="en-US" sz="2000" dirty="0"/>
              <a:t>Receipt of medication for OUD (methadone, buprenorphine, naltrexone) while hospitalized</a:t>
            </a:r>
          </a:p>
          <a:p>
            <a:pPr>
              <a:spcBef>
                <a:spcPts val="600"/>
              </a:spcBef>
            </a:pPr>
            <a:endParaRPr lang="en-US" sz="2000" dirty="0"/>
          </a:p>
        </p:txBody>
      </p:sp>
      <p:sp>
        <p:nvSpPr>
          <p:cNvPr id="5" name="TextBox 4">
            <a:extLst>
              <a:ext uri="{FF2B5EF4-FFF2-40B4-BE49-F238E27FC236}">
                <a16:creationId xmlns:a16="http://schemas.microsoft.com/office/drawing/2014/main" id="{2F23658C-F35F-D179-4F85-751E7C156616}"/>
              </a:ext>
            </a:extLst>
          </p:cNvPr>
          <p:cNvSpPr txBox="1"/>
          <p:nvPr/>
        </p:nvSpPr>
        <p:spPr>
          <a:xfrm>
            <a:off x="6370162" y="3319579"/>
            <a:ext cx="5318792" cy="1862048"/>
          </a:xfrm>
          <a:prstGeom prst="rect">
            <a:avLst/>
          </a:prstGeom>
          <a:solidFill>
            <a:srgbClr val="BBEAC1">
              <a:alpha val="83500"/>
            </a:srgbClr>
          </a:solidFill>
          <a:ln w="19050">
            <a:solidFill>
              <a:schemeClr val="tx2"/>
            </a:solidFill>
          </a:ln>
        </p:spPr>
        <p:txBody>
          <a:bodyPr wrap="square" rtlCol="0">
            <a:spAutoFit/>
          </a:bodyPr>
          <a:lstStyle/>
          <a:p>
            <a:pPr>
              <a:spcBef>
                <a:spcPts val="600"/>
              </a:spcBef>
            </a:pPr>
            <a:r>
              <a:rPr lang="en-US" sz="2000" b="1" dirty="0">
                <a:solidFill>
                  <a:srgbClr val="414042"/>
                </a:solidFill>
                <a:latin typeface="Arial" panose="020B0604020202020204" pitchFamily="34" charset="0"/>
                <a:cs typeface="Arial" panose="020B0604020202020204" pitchFamily="34" charset="0"/>
              </a:rPr>
              <a:t>II. Controls without OUD:</a:t>
            </a:r>
          </a:p>
          <a:p>
            <a:pPr marL="742889" lvl="1" indent="-285750">
              <a:spcBef>
                <a:spcPts val="600"/>
              </a:spcBef>
              <a:buFont typeface="Arial" panose="020B0604020202020204" pitchFamily="34" charset="0"/>
              <a:buChar char="•"/>
            </a:pPr>
            <a:r>
              <a:rPr lang="en-US" sz="2000" dirty="0">
                <a:solidFill>
                  <a:srgbClr val="414042"/>
                </a:solidFill>
                <a:latin typeface="Arial" panose="020B0604020202020204" pitchFamily="34" charset="0"/>
                <a:cs typeface="Arial" panose="020B0604020202020204" pitchFamily="34" charset="0"/>
              </a:rPr>
              <a:t>Any one of the 10 most common chief complaints among cases*; </a:t>
            </a:r>
            <a:r>
              <a:rPr lang="en-US" sz="2000" b="1" dirty="0">
                <a:solidFill>
                  <a:srgbClr val="414042"/>
                </a:solidFill>
                <a:latin typeface="Arial" panose="020B0604020202020204" pitchFamily="34" charset="0"/>
                <a:cs typeface="Arial" panose="020B0604020202020204" pitchFamily="34" charset="0"/>
              </a:rPr>
              <a:t>and</a:t>
            </a:r>
          </a:p>
          <a:p>
            <a:pPr marL="742889" lvl="1" indent="-285750">
              <a:spcBef>
                <a:spcPts val="600"/>
              </a:spcBef>
              <a:buFont typeface="Arial" panose="020B0604020202020204" pitchFamily="34" charset="0"/>
              <a:buChar char="•"/>
            </a:pPr>
            <a:r>
              <a:rPr lang="en-US" sz="2000" dirty="0">
                <a:solidFill>
                  <a:srgbClr val="414042"/>
                </a:solidFill>
                <a:latin typeface="Arial" panose="020B0604020202020204" pitchFamily="34" charset="0"/>
                <a:cs typeface="Arial" panose="020B0604020202020204" pitchFamily="34" charset="0"/>
              </a:rPr>
              <a:t>No documented diagnosis of OUD</a:t>
            </a:r>
            <a:endParaRPr lang="en-US" sz="2000" dirty="0">
              <a:latin typeface="Arial" panose="020B0604020202020204" pitchFamily="34" charset="0"/>
              <a:cs typeface="Arial" panose="020B0604020202020204" pitchFamily="34" charset="0"/>
            </a:endParaRPr>
          </a:p>
          <a:p>
            <a:pPr>
              <a:spcBef>
                <a:spcPts val="600"/>
              </a:spcBef>
            </a:pPr>
            <a:endParaRPr lang="en-US" sz="20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5E154CC3-437F-0118-8CEB-689DE8E89DE5}"/>
              </a:ext>
            </a:extLst>
          </p:cNvPr>
          <p:cNvSpPr txBox="1"/>
          <p:nvPr/>
        </p:nvSpPr>
        <p:spPr>
          <a:xfrm>
            <a:off x="609441" y="6237412"/>
            <a:ext cx="8426983" cy="461665"/>
          </a:xfrm>
          <a:prstGeom prst="rect">
            <a:avLst/>
          </a:prstGeom>
          <a:noFill/>
        </p:spPr>
        <p:txBody>
          <a:bodyPr wrap="square" rtlCol="0">
            <a:spAutoFit/>
          </a:bodyPr>
          <a:lstStyle/>
          <a:p>
            <a:r>
              <a:rPr lang="en-US" sz="1200" i="1" dirty="0"/>
              <a:t>* Chief complaints included: Abdominal pain, chest pain, back pain, sickle cell pain crisis, fall, wound infection, leg pain, hip pain, weakness, shortness of breath</a:t>
            </a:r>
          </a:p>
        </p:txBody>
      </p:sp>
    </p:spTree>
    <p:extLst>
      <p:ext uri="{BB962C8B-B14F-4D97-AF65-F5344CB8AC3E}">
        <p14:creationId xmlns:p14="http://schemas.microsoft.com/office/powerpoint/2010/main" val="2759694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BBA5C3-9D31-9236-1792-E3A3034CDA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623147-CA3F-6321-A8B3-6D9835B0C5A6}"/>
              </a:ext>
            </a:extLst>
          </p:cNvPr>
          <p:cNvSpPr>
            <a:spLocks noGrp="1"/>
          </p:cNvSpPr>
          <p:nvPr>
            <p:ph type="title"/>
          </p:nvPr>
        </p:nvSpPr>
        <p:spPr/>
        <p:txBody>
          <a:bodyPr/>
          <a:lstStyle/>
          <a:p>
            <a:r>
              <a:rPr lang="en-US" dirty="0"/>
              <a:t>Aim 1 outcomes &amp; analyses</a:t>
            </a:r>
          </a:p>
        </p:txBody>
      </p:sp>
      <p:sp>
        <p:nvSpPr>
          <p:cNvPr id="3" name="Text Placeholder 2">
            <a:extLst>
              <a:ext uri="{FF2B5EF4-FFF2-40B4-BE49-F238E27FC236}">
                <a16:creationId xmlns:a16="http://schemas.microsoft.com/office/drawing/2014/main" id="{143D5ABF-CD31-F3A2-3C9B-68A170699A6E}"/>
              </a:ext>
            </a:extLst>
          </p:cNvPr>
          <p:cNvSpPr>
            <a:spLocks noGrp="1"/>
          </p:cNvSpPr>
          <p:nvPr>
            <p:ph type="body" sz="quarter" idx="10"/>
          </p:nvPr>
        </p:nvSpPr>
        <p:spPr>
          <a:xfrm>
            <a:off x="609759" y="1189836"/>
            <a:ext cx="10969625" cy="4915996"/>
          </a:xfrm>
        </p:spPr>
        <p:txBody>
          <a:bodyPr/>
          <a:lstStyle/>
          <a:p>
            <a:endParaRPr lang="en-US" u="sng" dirty="0"/>
          </a:p>
          <a:p>
            <a:r>
              <a:rPr lang="en-US" dirty="0"/>
              <a:t>All people with OUD &amp; controls without OUD</a:t>
            </a:r>
          </a:p>
          <a:p>
            <a:endParaRPr lang="en-US" u="sng" dirty="0"/>
          </a:p>
          <a:p>
            <a:r>
              <a:rPr lang="en-US" b="1" dirty="0"/>
              <a:t>Primary outcome: </a:t>
            </a:r>
            <a:r>
              <a:rPr lang="en-US" dirty="0"/>
              <a:t>Average pain score (0-10)</a:t>
            </a:r>
          </a:p>
          <a:p>
            <a:endParaRPr lang="en-US" u="sng" dirty="0"/>
          </a:p>
          <a:p>
            <a:r>
              <a:rPr lang="en-US" b="1" dirty="0"/>
              <a:t>Statistical analyses:</a:t>
            </a:r>
          </a:p>
          <a:p>
            <a:pPr lvl="1"/>
            <a:r>
              <a:rPr lang="en-US" dirty="0"/>
              <a:t>Bivariate analyses using t-tests to compare average pain score between people with OUD vs. controls without OUD</a:t>
            </a:r>
            <a:endParaRPr lang="en-US" b="1" dirty="0"/>
          </a:p>
          <a:p>
            <a:pPr lvl="1"/>
            <a:r>
              <a:rPr lang="en-US" dirty="0"/>
              <a:t>Stratified by discharge disposition</a:t>
            </a:r>
          </a:p>
        </p:txBody>
      </p:sp>
    </p:spTree>
    <p:extLst>
      <p:ext uri="{BB962C8B-B14F-4D97-AF65-F5344CB8AC3E}">
        <p14:creationId xmlns:p14="http://schemas.microsoft.com/office/powerpoint/2010/main" val="2709650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668F8A-881B-452F-75CF-CE2B7AD860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F5E168-47DF-BA3E-5972-D94631E4CF97}"/>
              </a:ext>
            </a:extLst>
          </p:cNvPr>
          <p:cNvSpPr>
            <a:spLocks noGrp="1"/>
          </p:cNvSpPr>
          <p:nvPr>
            <p:ph type="title"/>
          </p:nvPr>
        </p:nvSpPr>
        <p:spPr/>
        <p:txBody>
          <a:bodyPr/>
          <a:lstStyle/>
          <a:p>
            <a:r>
              <a:rPr lang="en-US" dirty="0"/>
              <a:t>Aim 2 outcomes &amp; analyses</a:t>
            </a:r>
          </a:p>
        </p:txBody>
      </p:sp>
      <p:sp>
        <p:nvSpPr>
          <p:cNvPr id="3" name="Text Placeholder 2">
            <a:extLst>
              <a:ext uri="{FF2B5EF4-FFF2-40B4-BE49-F238E27FC236}">
                <a16:creationId xmlns:a16="http://schemas.microsoft.com/office/drawing/2014/main" id="{4041A2BB-5457-FFA1-3C90-13ADE70E3D2A}"/>
              </a:ext>
            </a:extLst>
          </p:cNvPr>
          <p:cNvSpPr>
            <a:spLocks noGrp="1"/>
          </p:cNvSpPr>
          <p:nvPr>
            <p:ph type="body" sz="quarter" idx="10"/>
          </p:nvPr>
        </p:nvSpPr>
        <p:spPr>
          <a:xfrm>
            <a:off x="609759" y="1189835"/>
            <a:ext cx="10969625" cy="5310355"/>
          </a:xfrm>
        </p:spPr>
        <p:txBody>
          <a:bodyPr/>
          <a:lstStyle/>
          <a:p>
            <a:pPr marL="457207" lvl="1" indent="0">
              <a:buNone/>
            </a:pPr>
            <a:endParaRPr lang="en-US" dirty="0"/>
          </a:p>
          <a:p>
            <a:r>
              <a:rPr lang="en-US" dirty="0"/>
              <a:t>People with OUD only</a:t>
            </a:r>
          </a:p>
          <a:p>
            <a:endParaRPr lang="en-US" u="sng" dirty="0"/>
          </a:p>
          <a:p>
            <a:r>
              <a:rPr lang="en-US" b="1" dirty="0"/>
              <a:t>Primary outcome: </a:t>
            </a:r>
            <a:r>
              <a:rPr lang="en-US" dirty="0"/>
              <a:t>Self-directed hospital discharge</a:t>
            </a:r>
          </a:p>
          <a:p>
            <a:endParaRPr lang="en-US" u="sng" dirty="0"/>
          </a:p>
          <a:p>
            <a:r>
              <a:rPr lang="en-US" b="1" dirty="0"/>
              <a:t>Independent variable of interest: </a:t>
            </a:r>
            <a:r>
              <a:rPr lang="en-US" dirty="0"/>
              <a:t>Average pain score (0-10)</a:t>
            </a:r>
          </a:p>
          <a:p>
            <a:endParaRPr lang="en-US" b="1" dirty="0"/>
          </a:p>
          <a:p>
            <a:r>
              <a:rPr lang="en-US" b="1" dirty="0"/>
              <a:t>Statistical analyses:</a:t>
            </a:r>
            <a:r>
              <a:rPr lang="en-US" dirty="0"/>
              <a:t> </a:t>
            </a:r>
          </a:p>
          <a:p>
            <a:pPr lvl="1"/>
            <a:r>
              <a:rPr lang="en-US" dirty="0"/>
              <a:t>Multivariable logistic regression</a:t>
            </a:r>
            <a:r>
              <a:rPr lang="en-US" b="1" dirty="0"/>
              <a:t> </a:t>
            </a:r>
            <a:r>
              <a:rPr lang="en-US" dirty="0"/>
              <a:t>comparing odds of SDD vs. discharge home or to another facility</a:t>
            </a:r>
          </a:p>
          <a:p>
            <a:pPr lvl="1"/>
            <a:r>
              <a:rPr lang="en-US" b="1" dirty="0"/>
              <a:t>Sensitivity analysis</a:t>
            </a:r>
            <a:r>
              <a:rPr lang="en-US" dirty="0"/>
              <a:t>: odds of SDD vs. discharge home only</a:t>
            </a:r>
          </a:p>
          <a:p>
            <a:pPr lvl="1"/>
            <a:endParaRPr lang="en-US" b="1" dirty="0"/>
          </a:p>
          <a:p>
            <a:r>
              <a:rPr lang="en-US" b="1" dirty="0"/>
              <a:t>Covariates</a:t>
            </a:r>
            <a:r>
              <a:rPr lang="en-US" dirty="0"/>
              <a:t>: Admission pain score, age, sex, race, ethnicity, administration of a medication for OUD (methadone, buprenorphine, naltrexone), hospital facility, admitting service</a:t>
            </a:r>
          </a:p>
          <a:p>
            <a:endParaRPr lang="en-US" b="1" dirty="0"/>
          </a:p>
          <a:p>
            <a:pPr lvl="1"/>
            <a:endParaRPr lang="en-US" dirty="0"/>
          </a:p>
          <a:p>
            <a:endParaRPr lang="en-US" b="1" dirty="0"/>
          </a:p>
        </p:txBody>
      </p:sp>
    </p:spTree>
    <p:extLst>
      <p:ext uri="{BB962C8B-B14F-4D97-AF65-F5344CB8AC3E}">
        <p14:creationId xmlns:p14="http://schemas.microsoft.com/office/powerpoint/2010/main" val="2637817527"/>
      </p:ext>
    </p:extLst>
  </p:cSld>
  <p:clrMapOvr>
    <a:masterClrMapping/>
  </p:clrMapOvr>
</p:sld>
</file>

<file path=ppt/theme/theme1.xml><?xml version="1.0" encoding="utf-8"?>
<a:theme xmlns:a="http://schemas.openxmlformats.org/drawingml/2006/main" name="Montefiore Einstein">
  <a:themeElements>
    <a:clrScheme name="Custom 4">
      <a:dk1>
        <a:srgbClr val="414042"/>
      </a:dk1>
      <a:lt1>
        <a:srgbClr val="FFFFFF"/>
      </a:lt1>
      <a:dk2>
        <a:srgbClr val="003769"/>
      </a:dk2>
      <a:lt2>
        <a:srgbClr val="E6F0F5"/>
      </a:lt2>
      <a:accent1>
        <a:srgbClr val="93C5E3"/>
      </a:accent1>
      <a:accent2>
        <a:srgbClr val="D0006C"/>
      </a:accent2>
      <a:accent3>
        <a:srgbClr val="F0E3E7"/>
      </a:accent3>
      <a:accent4>
        <a:srgbClr val="E6E6E7"/>
      </a:accent4>
      <a:accent5>
        <a:srgbClr val="CACACA"/>
      </a:accent5>
      <a:accent6>
        <a:srgbClr val="919191"/>
      </a:accent6>
      <a:hlink>
        <a:srgbClr val="003668"/>
      </a:hlink>
      <a:folHlink>
        <a:srgbClr val="003668"/>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Montefiore">
      <a:dk1>
        <a:srgbClr val="35353E"/>
      </a:dk1>
      <a:lt1>
        <a:sysClr val="window" lastClr="FFFFFF"/>
      </a:lt1>
      <a:dk2>
        <a:srgbClr val="35353E"/>
      </a:dk2>
      <a:lt2>
        <a:srgbClr val="FFFFFF"/>
      </a:lt2>
      <a:accent1>
        <a:srgbClr val="0D355E"/>
      </a:accent1>
      <a:accent2>
        <a:srgbClr val="C7036B"/>
      </a:accent2>
      <a:accent3>
        <a:srgbClr val="808285"/>
      </a:accent3>
      <a:accent4>
        <a:srgbClr val="A7A9AC"/>
      </a:accent4>
      <a:accent5>
        <a:srgbClr val="D1D3D4"/>
      </a:accent5>
      <a:accent6>
        <a:srgbClr val="E6E7E8"/>
      </a:accent6>
      <a:hlink>
        <a:srgbClr val="0D355E"/>
      </a:hlink>
      <a:folHlink>
        <a:srgbClr val="0D35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af2938b8-f776-4fe9-b8d1-938e7d52465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E4971D6C11C604FB79980BA961A169D" ma:contentTypeVersion="13" ma:contentTypeDescription="Create a new document." ma:contentTypeScope="" ma:versionID="12ad2a966fcbc07fd99317d02dd5e19c">
  <xsd:schema xmlns:xsd="http://www.w3.org/2001/XMLSchema" xmlns:xs="http://www.w3.org/2001/XMLSchema" xmlns:p="http://schemas.microsoft.com/office/2006/metadata/properties" xmlns:ns3="4e4f72be-f041-4252-ac2a-63eb814d007f" xmlns:ns4="af2938b8-f776-4fe9-b8d1-938e7d524651" targetNamespace="http://schemas.microsoft.com/office/2006/metadata/properties" ma:root="true" ma:fieldsID="4e2b5e0dab7f8d7262f16bfe2cefb506" ns3:_="" ns4:_="">
    <xsd:import namespace="4e4f72be-f041-4252-ac2a-63eb814d007f"/>
    <xsd:import namespace="af2938b8-f776-4fe9-b8d1-938e7d524651"/>
    <xsd:element name="properties">
      <xsd:complexType>
        <xsd:sequence>
          <xsd:element name="documentManagement">
            <xsd:complexType>
              <xsd:all>
                <xsd:element ref="ns3:SharedWithUser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3:SharedWithDetails"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4f72be-f041-4252-ac2a-63eb814d007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f2938b8-f776-4fe9-b8d1-938e7d524651"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_activity" ma:index="20"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AC30CD-11DC-435B-8807-E8E8250AD861}">
  <ds:schemaRefs>
    <ds:schemaRef ds:uri="http://schemas.microsoft.com/sharepoint/v3/contenttype/forms"/>
  </ds:schemaRefs>
</ds:datastoreItem>
</file>

<file path=customXml/itemProps2.xml><?xml version="1.0" encoding="utf-8"?>
<ds:datastoreItem xmlns:ds="http://schemas.openxmlformats.org/officeDocument/2006/customXml" ds:itemID="{4EE7B0B4-E573-4A36-924E-1B03F3F38368}">
  <ds:schemaRefs>
    <ds:schemaRef ds:uri="4e4f72be-f041-4252-ac2a-63eb814d007f"/>
    <ds:schemaRef ds:uri="http://www.w3.org/XML/1998/namespace"/>
    <ds:schemaRef ds:uri="http://purl.org/dc/elements/1.1/"/>
    <ds:schemaRef ds:uri="http://purl.org/dc/terms/"/>
    <ds:schemaRef ds:uri="http://schemas.microsoft.com/office/2006/documentManagement/types"/>
    <ds:schemaRef ds:uri="http://schemas.microsoft.com/office/infopath/2007/PartnerControls"/>
    <ds:schemaRef ds:uri="http://schemas.microsoft.com/office/2006/metadata/properties"/>
    <ds:schemaRef ds:uri="http://schemas.openxmlformats.org/package/2006/metadata/core-properties"/>
    <ds:schemaRef ds:uri="af2938b8-f776-4fe9-b8d1-938e7d524651"/>
    <ds:schemaRef ds:uri="http://purl.org/dc/dcmitype/"/>
  </ds:schemaRefs>
</ds:datastoreItem>
</file>

<file path=customXml/itemProps3.xml><?xml version="1.0" encoding="utf-8"?>
<ds:datastoreItem xmlns:ds="http://schemas.openxmlformats.org/officeDocument/2006/customXml" ds:itemID="{80241C21-A130-4861-80FF-5B3AE237F5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4f72be-f041-4252-ac2a-63eb814d007f"/>
    <ds:schemaRef ds:uri="af2938b8-f776-4fe9-b8d1-938e7d5246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27609</TotalTime>
  <Words>4992</Words>
  <Application>Microsoft Macintosh PowerPoint</Application>
  <PresentationFormat>Custom</PresentationFormat>
  <Paragraphs>813</Paragraphs>
  <Slides>31</Slides>
  <Notes>31</Notes>
  <HiddenSlides>10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Aptos</vt:lpstr>
      <vt:lpstr>Aptos Narrow</vt:lpstr>
      <vt:lpstr>Arial</vt:lpstr>
      <vt:lpstr>Calibri</vt:lpstr>
      <vt:lpstr>Helvetica Neue</vt:lpstr>
      <vt:lpstr>Metric Regular</vt:lpstr>
      <vt:lpstr>Times</vt:lpstr>
      <vt:lpstr>Times New Roman</vt:lpstr>
      <vt:lpstr>Montefiore Einstein</vt:lpstr>
      <vt:lpstr>Pain severity and self-directed discharge among hospitalized people with opioid use disorder</vt:lpstr>
      <vt:lpstr>Equity in pain management</vt:lpstr>
      <vt:lpstr>Background: Acute pain in hospitalized people with OUD</vt:lpstr>
      <vt:lpstr>Acute pain and self-directed discharge</vt:lpstr>
      <vt:lpstr>Study Aims</vt:lpstr>
      <vt:lpstr>Methods: Overview</vt:lpstr>
      <vt:lpstr>Study cohort</vt:lpstr>
      <vt:lpstr>Aim 1 outcomes &amp; analyses</vt:lpstr>
      <vt:lpstr>Aim 2 outcomes &amp; analyses</vt:lpstr>
      <vt:lpstr>Results: Cohort generation</vt:lpstr>
      <vt:lpstr>Cohort characteristics</vt:lpstr>
      <vt:lpstr>Cohort characteristics, cont.</vt:lpstr>
      <vt:lpstr>Average pain scores in hospitalized people with vs. without OUD</vt:lpstr>
      <vt:lpstr>Odds Ratio of SDD in hospitalized people with OUD</vt:lpstr>
      <vt:lpstr>Limitations</vt:lpstr>
      <vt:lpstr>Conclusions</vt:lpstr>
      <vt:lpstr>Future directions &amp; implications</vt:lpstr>
      <vt:lpstr>Acknowledgements</vt:lpstr>
      <vt:lpstr>PowerPoint Presentation</vt:lpstr>
      <vt:lpstr>Extra slides</vt:lpstr>
      <vt:lpstr>Sensitivity analysis</vt:lpstr>
      <vt:lpstr>Cohort characteristics</vt:lpstr>
      <vt:lpstr>Cohort characteristics, cont.</vt:lpstr>
      <vt:lpstr>Acute pain is common in hospitalized people with OUD</vt:lpstr>
      <vt:lpstr>Methods: Overview</vt:lpstr>
      <vt:lpstr>Study cohort: inclusion criteria</vt:lpstr>
      <vt:lpstr>Results: Cohort characteristics</vt:lpstr>
      <vt:lpstr>Results: Cohort characteristics, cont.</vt:lpstr>
      <vt:lpstr>Multivariable logistic regression: total cohort</vt:lpstr>
      <vt:lpstr>Multivariable logistic regression: total cohort</vt:lpstr>
      <vt:lpstr>Multivariable logistic regression: total cohort</vt:lpstr>
    </vt:vector>
  </TitlesOfParts>
  <Company>Montefiore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Montefiore PPT Template</dc:title>
  <dc:creator>Matt Klotz</dc:creator>
  <cp:lastModifiedBy>Michele Buonora</cp:lastModifiedBy>
  <cp:revision>1674</cp:revision>
  <cp:lastPrinted>2016-08-05T19:00:40Z</cp:lastPrinted>
  <dcterms:created xsi:type="dcterms:W3CDTF">2016-03-19T13:26:20Z</dcterms:created>
  <dcterms:modified xsi:type="dcterms:W3CDTF">2024-11-15T20:34:17Z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0x0101008E4971D6C11C604FB79980BA961A169D</vt:lpwstr>
  </property>
</Properties>
</file>