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4"/>
  </p:sldMasterIdLst>
  <p:notesMasterIdLst>
    <p:notesMasterId r:id="rId23"/>
  </p:notesMasterIdLst>
  <p:sldIdLst>
    <p:sldId id="258" r:id="rId5"/>
    <p:sldId id="401" r:id="rId6"/>
    <p:sldId id="261" r:id="rId7"/>
    <p:sldId id="259" r:id="rId8"/>
    <p:sldId id="385" r:id="rId9"/>
    <p:sldId id="402" r:id="rId10"/>
    <p:sldId id="386" r:id="rId11"/>
    <p:sldId id="393" r:id="rId12"/>
    <p:sldId id="394" r:id="rId13"/>
    <p:sldId id="388" r:id="rId14"/>
    <p:sldId id="389" r:id="rId15"/>
    <p:sldId id="390" r:id="rId16"/>
    <p:sldId id="391" r:id="rId17"/>
    <p:sldId id="400" r:id="rId18"/>
    <p:sldId id="398" r:id="rId19"/>
    <p:sldId id="403" r:id="rId20"/>
    <p:sldId id="399" r:id="rId21"/>
    <p:sldId id="392"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3CCCA-F5E2-EA13-44EA-8579D06589B1}" v="56" dt="2024-11-12T20:38:22.524"/>
    <p1510:client id="{940D2E6C-9251-A66D-9527-15CDB290B2E1}" v="4" dt="2024-11-11T19:29:14.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77143"/>
  </p:normalViewPr>
  <p:slideViewPr>
    <p:cSldViewPr snapToGrid="0">
      <p:cViewPr varScale="1">
        <p:scale>
          <a:sx n="51" d="100"/>
          <a:sy n="51" d="100"/>
        </p:scale>
        <p:origin x="123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F9789B-8DEB-4762-8CC0-C6A53AB81E2D}" type="doc">
      <dgm:prSet loTypeId="urn:microsoft.com/office/officeart/2005/8/layout/process2" loCatId="process" qsTypeId="urn:microsoft.com/office/officeart/2005/8/quickstyle/simple1" qsCatId="simple" csTypeId="urn:microsoft.com/office/officeart/2005/8/colors/accent1_2" csCatId="accent1" phldr="1"/>
      <dgm:spPr/>
    </dgm:pt>
    <dgm:pt modelId="{DE8592E5-F339-4BAC-8680-6B93ED3D9422}">
      <dgm:prSet phldrT="[Text]" phldr="0"/>
      <dgm:spPr/>
      <dgm:t>
        <a:bodyPr/>
        <a:lstStyle/>
        <a:p>
          <a:pPr rtl="0"/>
          <a:r>
            <a:rPr lang="en-US" dirty="0">
              <a:latin typeface="Avenir Next LT Pro"/>
            </a:rPr>
            <a:t># Participants = 38</a:t>
          </a:r>
        </a:p>
      </dgm:t>
    </dgm:pt>
    <dgm:pt modelId="{D72AFA55-328B-491A-8CFB-CE07D86896AE}" type="parTrans" cxnId="{AF2506F4-5CC4-4CB2-9799-EC8FBE77BAA2}">
      <dgm:prSet/>
      <dgm:spPr/>
    </dgm:pt>
    <dgm:pt modelId="{DD68F8E8-38CB-413A-A5DC-D49C0090A1A8}" type="sibTrans" cxnId="{AF2506F4-5CC4-4CB2-9799-EC8FBE77BAA2}">
      <dgm:prSet/>
      <dgm:spPr/>
      <dgm:t>
        <a:bodyPr/>
        <a:lstStyle/>
        <a:p>
          <a:endParaRPr lang="en-US"/>
        </a:p>
      </dgm:t>
    </dgm:pt>
    <dgm:pt modelId="{9EBA2233-8DC8-49D2-B472-9F53AE87B662}">
      <dgm:prSet phldr="0"/>
      <dgm:spPr/>
      <dgm:t>
        <a:bodyPr/>
        <a:lstStyle/>
        <a:p>
          <a:pPr rtl="0"/>
          <a:r>
            <a:rPr lang="en-US" dirty="0">
              <a:latin typeface="Avenir Next LT Pro"/>
            </a:rPr>
            <a:t># Participants who appropriatey demonstrated use of XTS = 38</a:t>
          </a:r>
        </a:p>
      </dgm:t>
    </dgm:pt>
    <dgm:pt modelId="{9AC72E54-1F9B-4A01-BB33-E8BA789DB745}" type="parTrans" cxnId="{7FEB85DE-DDD9-48E5-AA11-C0B59195BDAA}">
      <dgm:prSet/>
      <dgm:spPr/>
    </dgm:pt>
    <dgm:pt modelId="{5536BE58-5673-41F7-B5A7-D7C91019A5EC}" type="sibTrans" cxnId="{7FEB85DE-DDD9-48E5-AA11-C0B59195BDAA}">
      <dgm:prSet/>
      <dgm:spPr/>
      <dgm:t>
        <a:bodyPr/>
        <a:lstStyle/>
        <a:p>
          <a:endParaRPr lang="en-US"/>
        </a:p>
      </dgm:t>
    </dgm:pt>
    <dgm:pt modelId="{956F397E-481F-4B83-91F9-41E84A73BDD9}">
      <dgm:prSet phldr="0"/>
      <dgm:spPr/>
      <dgm:t>
        <a:bodyPr/>
        <a:lstStyle/>
        <a:p>
          <a:pPr rtl="0"/>
          <a:r>
            <a:rPr lang="en-US" dirty="0">
              <a:latin typeface="Avenir Next LT Pro"/>
            </a:rPr>
            <a:t># Participants who submitted at least one real-time survery = 15</a:t>
          </a:r>
        </a:p>
      </dgm:t>
    </dgm:pt>
    <dgm:pt modelId="{BB48B063-4F42-4272-9E79-8CACA53011B8}" type="parTrans" cxnId="{1BFEC037-3F18-40B8-90B8-CD28A1A95E3B}">
      <dgm:prSet/>
      <dgm:spPr/>
    </dgm:pt>
    <dgm:pt modelId="{52CCB702-C50B-4DEB-A6FF-3811FCF985C5}" type="sibTrans" cxnId="{1BFEC037-3F18-40B8-90B8-CD28A1A95E3B}">
      <dgm:prSet/>
      <dgm:spPr/>
    </dgm:pt>
    <dgm:pt modelId="{8B49327F-49FD-4B89-9756-B09405E0A030}">
      <dgm:prSet phldr="0"/>
      <dgm:spPr/>
      <dgm:t>
        <a:bodyPr/>
        <a:lstStyle/>
        <a:p>
          <a:pPr rtl="0"/>
          <a:r>
            <a:rPr lang="en-US" dirty="0">
              <a:latin typeface="Avenir Next LT Pro"/>
            </a:rPr>
            <a:t># Participants who demonstrated improved knowledge about xylazine = 22</a:t>
          </a:r>
        </a:p>
      </dgm:t>
    </dgm:pt>
    <dgm:pt modelId="{2D70A99F-4D46-4DB0-B2F7-E93537156C25}" type="parTrans" cxnId="{6A1FC46D-4FC9-45C6-A948-488A1E1293F1}">
      <dgm:prSet/>
      <dgm:spPr/>
    </dgm:pt>
    <dgm:pt modelId="{DB9ED9B5-9DB6-456F-B77F-4946A6A4EDBE}" type="sibTrans" cxnId="{6A1FC46D-4FC9-45C6-A948-488A1E1293F1}">
      <dgm:prSet/>
      <dgm:spPr/>
      <dgm:t>
        <a:bodyPr/>
        <a:lstStyle/>
        <a:p>
          <a:endParaRPr lang="en-US"/>
        </a:p>
      </dgm:t>
    </dgm:pt>
    <dgm:pt modelId="{D68FF9B2-15E5-4578-98DA-1B028E27340D}">
      <dgm:prSet phldr="0"/>
      <dgm:spPr/>
      <dgm:t>
        <a:bodyPr/>
        <a:lstStyle/>
        <a:p>
          <a:r>
            <a:rPr lang="en-US" dirty="0">
              <a:latin typeface="Avenir Next LT Pro"/>
            </a:rPr>
            <a:t> # Participants who completed the education = 38</a:t>
          </a:r>
          <a:endParaRPr lang="en-US" dirty="0"/>
        </a:p>
      </dgm:t>
    </dgm:pt>
    <dgm:pt modelId="{737A3E9E-86AE-4F5E-8BB0-27C8473BCE06}" type="parTrans" cxnId="{EDE56FF0-D0D1-41C6-B210-3EB62AFF3BD9}">
      <dgm:prSet/>
      <dgm:spPr/>
    </dgm:pt>
    <dgm:pt modelId="{7ACB085C-3AEE-4FF5-8195-298F4F508725}" type="sibTrans" cxnId="{EDE56FF0-D0D1-41C6-B210-3EB62AFF3BD9}">
      <dgm:prSet/>
      <dgm:spPr/>
      <dgm:t>
        <a:bodyPr/>
        <a:lstStyle/>
        <a:p>
          <a:endParaRPr lang="en-US"/>
        </a:p>
      </dgm:t>
    </dgm:pt>
    <dgm:pt modelId="{2ED0DD28-742D-4557-8151-E6793694AC47}" type="pres">
      <dgm:prSet presAssocID="{CDF9789B-8DEB-4762-8CC0-C6A53AB81E2D}" presName="linearFlow" presStyleCnt="0">
        <dgm:presLayoutVars>
          <dgm:resizeHandles val="exact"/>
        </dgm:presLayoutVars>
      </dgm:prSet>
      <dgm:spPr/>
    </dgm:pt>
    <dgm:pt modelId="{D5F7C55A-CCCB-4B65-B6BC-B2262FB552CF}" type="pres">
      <dgm:prSet presAssocID="{DE8592E5-F339-4BAC-8680-6B93ED3D9422}" presName="node" presStyleLbl="node1" presStyleIdx="0" presStyleCnt="5">
        <dgm:presLayoutVars>
          <dgm:bulletEnabled val="1"/>
        </dgm:presLayoutVars>
      </dgm:prSet>
      <dgm:spPr/>
    </dgm:pt>
    <dgm:pt modelId="{52B4151E-8CFD-41D1-9F26-360CCE9A9BC5}" type="pres">
      <dgm:prSet presAssocID="{DD68F8E8-38CB-413A-A5DC-D49C0090A1A8}" presName="sibTrans" presStyleLbl="sibTrans2D1" presStyleIdx="0" presStyleCnt="4"/>
      <dgm:spPr/>
    </dgm:pt>
    <dgm:pt modelId="{75F5BB29-5A3B-4E09-8E33-381456BED6F1}" type="pres">
      <dgm:prSet presAssocID="{DD68F8E8-38CB-413A-A5DC-D49C0090A1A8}" presName="connectorText" presStyleLbl="sibTrans2D1" presStyleIdx="0" presStyleCnt="4"/>
      <dgm:spPr/>
    </dgm:pt>
    <dgm:pt modelId="{72975E78-A4B9-4F18-8C9E-22F04BABED7C}" type="pres">
      <dgm:prSet presAssocID="{D68FF9B2-15E5-4578-98DA-1B028E27340D}" presName="node" presStyleLbl="node1" presStyleIdx="1" presStyleCnt="5">
        <dgm:presLayoutVars>
          <dgm:bulletEnabled val="1"/>
        </dgm:presLayoutVars>
      </dgm:prSet>
      <dgm:spPr/>
    </dgm:pt>
    <dgm:pt modelId="{8381BCE1-84B2-4826-A97B-C5503F5593C9}" type="pres">
      <dgm:prSet presAssocID="{7ACB085C-3AEE-4FF5-8195-298F4F508725}" presName="sibTrans" presStyleLbl="sibTrans2D1" presStyleIdx="1" presStyleCnt="4"/>
      <dgm:spPr/>
    </dgm:pt>
    <dgm:pt modelId="{1BF69AE0-8C89-4DDE-BF1B-84BD37EEC25A}" type="pres">
      <dgm:prSet presAssocID="{7ACB085C-3AEE-4FF5-8195-298F4F508725}" presName="connectorText" presStyleLbl="sibTrans2D1" presStyleIdx="1" presStyleCnt="4"/>
      <dgm:spPr/>
    </dgm:pt>
    <dgm:pt modelId="{161A9074-9D2F-4F33-A8AE-700C3BAC6F03}" type="pres">
      <dgm:prSet presAssocID="{9EBA2233-8DC8-49D2-B472-9F53AE87B662}" presName="node" presStyleLbl="node1" presStyleIdx="2" presStyleCnt="5">
        <dgm:presLayoutVars>
          <dgm:bulletEnabled val="1"/>
        </dgm:presLayoutVars>
      </dgm:prSet>
      <dgm:spPr/>
    </dgm:pt>
    <dgm:pt modelId="{EEEA8A35-1F83-42DD-8202-30E0C828B8DA}" type="pres">
      <dgm:prSet presAssocID="{5536BE58-5673-41F7-B5A7-D7C91019A5EC}" presName="sibTrans" presStyleLbl="sibTrans2D1" presStyleIdx="2" presStyleCnt="4"/>
      <dgm:spPr/>
    </dgm:pt>
    <dgm:pt modelId="{5C8DDE97-86BE-4A1D-BB63-07AE2CF0B5EE}" type="pres">
      <dgm:prSet presAssocID="{5536BE58-5673-41F7-B5A7-D7C91019A5EC}" presName="connectorText" presStyleLbl="sibTrans2D1" presStyleIdx="2" presStyleCnt="4"/>
      <dgm:spPr/>
    </dgm:pt>
    <dgm:pt modelId="{7BC6E186-13F6-45B7-8010-B81A16622E6A}" type="pres">
      <dgm:prSet presAssocID="{8B49327F-49FD-4B89-9756-B09405E0A030}" presName="node" presStyleLbl="node1" presStyleIdx="3" presStyleCnt="5">
        <dgm:presLayoutVars>
          <dgm:bulletEnabled val="1"/>
        </dgm:presLayoutVars>
      </dgm:prSet>
      <dgm:spPr/>
    </dgm:pt>
    <dgm:pt modelId="{BB82024A-D5E6-4DE5-B5A5-7AA499E1C21C}" type="pres">
      <dgm:prSet presAssocID="{DB9ED9B5-9DB6-456F-B77F-4946A6A4EDBE}" presName="sibTrans" presStyleLbl="sibTrans2D1" presStyleIdx="3" presStyleCnt="4"/>
      <dgm:spPr/>
    </dgm:pt>
    <dgm:pt modelId="{BC2B5A3B-837E-4248-825F-3CAEF5414A21}" type="pres">
      <dgm:prSet presAssocID="{DB9ED9B5-9DB6-456F-B77F-4946A6A4EDBE}" presName="connectorText" presStyleLbl="sibTrans2D1" presStyleIdx="3" presStyleCnt="4"/>
      <dgm:spPr/>
    </dgm:pt>
    <dgm:pt modelId="{D8E40153-49E6-400E-8BBE-D24DCC972C06}" type="pres">
      <dgm:prSet presAssocID="{956F397E-481F-4B83-91F9-41E84A73BDD9}" presName="node" presStyleLbl="node1" presStyleIdx="4" presStyleCnt="5">
        <dgm:presLayoutVars>
          <dgm:bulletEnabled val="1"/>
        </dgm:presLayoutVars>
      </dgm:prSet>
      <dgm:spPr/>
    </dgm:pt>
  </dgm:ptLst>
  <dgm:cxnLst>
    <dgm:cxn modelId="{5AF2DE0D-D2EA-401C-AB02-5E2B1F3A6F07}" type="presOf" srcId="{D68FF9B2-15E5-4578-98DA-1B028E27340D}" destId="{72975E78-A4B9-4F18-8C9E-22F04BABED7C}" srcOrd="0" destOrd="0" presId="urn:microsoft.com/office/officeart/2005/8/layout/process2"/>
    <dgm:cxn modelId="{D4FB5F1A-AC67-4793-9F2B-AAC30D56B2D8}" type="presOf" srcId="{CDF9789B-8DEB-4762-8CC0-C6A53AB81E2D}" destId="{2ED0DD28-742D-4557-8151-E6793694AC47}" srcOrd="0" destOrd="0" presId="urn:microsoft.com/office/officeart/2005/8/layout/process2"/>
    <dgm:cxn modelId="{B115301D-4367-4BBD-9C7A-5CCDCADF7379}" type="presOf" srcId="{7ACB085C-3AEE-4FF5-8195-298F4F508725}" destId="{8381BCE1-84B2-4826-A97B-C5503F5593C9}" srcOrd="0" destOrd="0" presId="urn:microsoft.com/office/officeart/2005/8/layout/process2"/>
    <dgm:cxn modelId="{1BFEC037-3F18-40B8-90B8-CD28A1A95E3B}" srcId="{CDF9789B-8DEB-4762-8CC0-C6A53AB81E2D}" destId="{956F397E-481F-4B83-91F9-41E84A73BDD9}" srcOrd="4" destOrd="0" parTransId="{BB48B063-4F42-4272-9E79-8CACA53011B8}" sibTransId="{52CCB702-C50B-4DEB-A6FF-3811FCF985C5}"/>
    <dgm:cxn modelId="{2D19E848-C307-4D33-AABE-A570B5F91900}" type="presOf" srcId="{7ACB085C-3AEE-4FF5-8195-298F4F508725}" destId="{1BF69AE0-8C89-4DDE-BF1B-84BD37EEC25A}" srcOrd="1" destOrd="0" presId="urn:microsoft.com/office/officeart/2005/8/layout/process2"/>
    <dgm:cxn modelId="{8D766C49-1F35-45F9-8ABA-FDAF3D7B28E5}" type="presOf" srcId="{5536BE58-5673-41F7-B5A7-D7C91019A5EC}" destId="{5C8DDE97-86BE-4A1D-BB63-07AE2CF0B5EE}" srcOrd="1" destOrd="0" presId="urn:microsoft.com/office/officeart/2005/8/layout/process2"/>
    <dgm:cxn modelId="{6A1FC46D-4FC9-45C6-A948-488A1E1293F1}" srcId="{CDF9789B-8DEB-4762-8CC0-C6A53AB81E2D}" destId="{8B49327F-49FD-4B89-9756-B09405E0A030}" srcOrd="3" destOrd="0" parTransId="{2D70A99F-4D46-4DB0-B2F7-E93537156C25}" sibTransId="{DB9ED9B5-9DB6-456F-B77F-4946A6A4EDBE}"/>
    <dgm:cxn modelId="{01415577-A062-4292-B998-302AA88566A2}" type="presOf" srcId="{956F397E-481F-4B83-91F9-41E84A73BDD9}" destId="{D8E40153-49E6-400E-8BBE-D24DCC972C06}" srcOrd="0" destOrd="0" presId="urn:microsoft.com/office/officeart/2005/8/layout/process2"/>
    <dgm:cxn modelId="{EC67997B-7912-4182-9197-E973CAE98AAE}" type="presOf" srcId="{DB9ED9B5-9DB6-456F-B77F-4946A6A4EDBE}" destId="{BB82024A-D5E6-4DE5-B5A5-7AA499E1C21C}" srcOrd="0" destOrd="0" presId="urn:microsoft.com/office/officeart/2005/8/layout/process2"/>
    <dgm:cxn modelId="{CD51EFA7-EE4E-4FAF-A388-101FAD2327E2}" type="presOf" srcId="{DD68F8E8-38CB-413A-A5DC-D49C0090A1A8}" destId="{52B4151E-8CFD-41D1-9F26-360CCE9A9BC5}" srcOrd="0" destOrd="0" presId="urn:microsoft.com/office/officeart/2005/8/layout/process2"/>
    <dgm:cxn modelId="{5DB30EB0-7BD1-49C4-B3BD-657C34754922}" type="presOf" srcId="{9EBA2233-8DC8-49D2-B472-9F53AE87B662}" destId="{161A9074-9D2F-4F33-A8AE-700C3BAC6F03}" srcOrd="0" destOrd="0" presId="urn:microsoft.com/office/officeart/2005/8/layout/process2"/>
    <dgm:cxn modelId="{13DD23BC-31E9-4D18-9932-D7C875E6044F}" type="presOf" srcId="{DB9ED9B5-9DB6-456F-B77F-4946A6A4EDBE}" destId="{BC2B5A3B-837E-4248-825F-3CAEF5414A21}" srcOrd="1" destOrd="0" presId="urn:microsoft.com/office/officeart/2005/8/layout/process2"/>
    <dgm:cxn modelId="{47F798BE-8251-487F-8BCB-1EC65EF056B3}" type="presOf" srcId="{5536BE58-5673-41F7-B5A7-D7C91019A5EC}" destId="{EEEA8A35-1F83-42DD-8202-30E0C828B8DA}" srcOrd="0" destOrd="0" presId="urn:microsoft.com/office/officeart/2005/8/layout/process2"/>
    <dgm:cxn modelId="{C552E2BE-9C0D-4167-9C32-447B189FC58D}" type="presOf" srcId="{DD68F8E8-38CB-413A-A5DC-D49C0090A1A8}" destId="{75F5BB29-5A3B-4E09-8E33-381456BED6F1}" srcOrd="1" destOrd="0" presId="urn:microsoft.com/office/officeart/2005/8/layout/process2"/>
    <dgm:cxn modelId="{488E30C9-83C3-4EBD-80E2-E5BBE788466D}" type="presOf" srcId="{DE8592E5-F339-4BAC-8680-6B93ED3D9422}" destId="{D5F7C55A-CCCB-4B65-B6BC-B2262FB552CF}" srcOrd="0" destOrd="0" presId="urn:microsoft.com/office/officeart/2005/8/layout/process2"/>
    <dgm:cxn modelId="{7FEB85DE-DDD9-48E5-AA11-C0B59195BDAA}" srcId="{CDF9789B-8DEB-4762-8CC0-C6A53AB81E2D}" destId="{9EBA2233-8DC8-49D2-B472-9F53AE87B662}" srcOrd="2" destOrd="0" parTransId="{9AC72E54-1F9B-4A01-BB33-E8BA789DB745}" sibTransId="{5536BE58-5673-41F7-B5A7-D7C91019A5EC}"/>
    <dgm:cxn modelId="{F08773E9-903F-49AA-95C1-B067A9249A5E}" type="presOf" srcId="{8B49327F-49FD-4B89-9756-B09405E0A030}" destId="{7BC6E186-13F6-45B7-8010-B81A16622E6A}" srcOrd="0" destOrd="0" presId="urn:microsoft.com/office/officeart/2005/8/layout/process2"/>
    <dgm:cxn modelId="{EDE56FF0-D0D1-41C6-B210-3EB62AFF3BD9}" srcId="{CDF9789B-8DEB-4762-8CC0-C6A53AB81E2D}" destId="{D68FF9B2-15E5-4578-98DA-1B028E27340D}" srcOrd="1" destOrd="0" parTransId="{737A3E9E-86AE-4F5E-8BB0-27C8473BCE06}" sibTransId="{7ACB085C-3AEE-4FF5-8195-298F4F508725}"/>
    <dgm:cxn modelId="{AF2506F4-5CC4-4CB2-9799-EC8FBE77BAA2}" srcId="{CDF9789B-8DEB-4762-8CC0-C6A53AB81E2D}" destId="{DE8592E5-F339-4BAC-8680-6B93ED3D9422}" srcOrd="0" destOrd="0" parTransId="{D72AFA55-328B-491A-8CFB-CE07D86896AE}" sibTransId="{DD68F8E8-38CB-413A-A5DC-D49C0090A1A8}"/>
    <dgm:cxn modelId="{E76F5ACE-33A1-483B-AAE8-000F1AE76D6B}" type="presParOf" srcId="{2ED0DD28-742D-4557-8151-E6793694AC47}" destId="{D5F7C55A-CCCB-4B65-B6BC-B2262FB552CF}" srcOrd="0" destOrd="0" presId="urn:microsoft.com/office/officeart/2005/8/layout/process2"/>
    <dgm:cxn modelId="{D07208A2-EAA2-4B01-AD09-5664373E3771}" type="presParOf" srcId="{2ED0DD28-742D-4557-8151-E6793694AC47}" destId="{52B4151E-8CFD-41D1-9F26-360CCE9A9BC5}" srcOrd="1" destOrd="0" presId="urn:microsoft.com/office/officeart/2005/8/layout/process2"/>
    <dgm:cxn modelId="{19C9FCF3-7B6A-4A0C-893A-4186573D1FF1}" type="presParOf" srcId="{52B4151E-8CFD-41D1-9F26-360CCE9A9BC5}" destId="{75F5BB29-5A3B-4E09-8E33-381456BED6F1}" srcOrd="0" destOrd="0" presId="urn:microsoft.com/office/officeart/2005/8/layout/process2"/>
    <dgm:cxn modelId="{4FBDF25F-B8E5-40FE-937B-EFD9E2CA7F34}" type="presParOf" srcId="{2ED0DD28-742D-4557-8151-E6793694AC47}" destId="{72975E78-A4B9-4F18-8C9E-22F04BABED7C}" srcOrd="2" destOrd="0" presId="urn:microsoft.com/office/officeart/2005/8/layout/process2"/>
    <dgm:cxn modelId="{04E06A2A-A422-4CD4-BE84-ED40AAD3EF0C}" type="presParOf" srcId="{2ED0DD28-742D-4557-8151-E6793694AC47}" destId="{8381BCE1-84B2-4826-A97B-C5503F5593C9}" srcOrd="3" destOrd="0" presId="urn:microsoft.com/office/officeart/2005/8/layout/process2"/>
    <dgm:cxn modelId="{061FBDE9-B3C2-4C2A-9DC5-F8D40C507F5C}" type="presParOf" srcId="{8381BCE1-84B2-4826-A97B-C5503F5593C9}" destId="{1BF69AE0-8C89-4DDE-BF1B-84BD37EEC25A}" srcOrd="0" destOrd="0" presId="urn:microsoft.com/office/officeart/2005/8/layout/process2"/>
    <dgm:cxn modelId="{0834A6C3-7957-4AA8-9310-55CDA1813DE8}" type="presParOf" srcId="{2ED0DD28-742D-4557-8151-E6793694AC47}" destId="{161A9074-9D2F-4F33-A8AE-700C3BAC6F03}" srcOrd="4" destOrd="0" presId="urn:microsoft.com/office/officeart/2005/8/layout/process2"/>
    <dgm:cxn modelId="{A3061A91-760D-4BF2-B08C-B7CD8ABE91C0}" type="presParOf" srcId="{2ED0DD28-742D-4557-8151-E6793694AC47}" destId="{EEEA8A35-1F83-42DD-8202-30E0C828B8DA}" srcOrd="5" destOrd="0" presId="urn:microsoft.com/office/officeart/2005/8/layout/process2"/>
    <dgm:cxn modelId="{268B956E-A7F4-429C-A1DC-E9CED989BDB0}" type="presParOf" srcId="{EEEA8A35-1F83-42DD-8202-30E0C828B8DA}" destId="{5C8DDE97-86BE-4A1D-BB63-07AE2CF0B5EE}" srcOrd="0" destOrd="0" presId="urn:microsoft.com/office/officeart/2005/8/layout/process2"/>
    <dgm:cxn modelId="{C98EC701-7839-40B0-AE8F-AD604E923E79}" type="presParOf" srcId="{2ED0DD28-742D-4557-8151-E6793694AC47}" destId="{7BC6E186-13F6-45B7-8010-B81A16622E6A}" srcOrd="6" destOrd="0" presId="urn:microsoft.com/office/officeart/2005/8/layout/process2"/>
    <dgm:cxn modelId="{D433A63E-743A-4C3B-98C9-A3FAECBA7D8C}" type="presParOf" srcId="{2ED0DD28-742D-4557-8151-E6793694AC47}" destId="{BB82024A-D5E6-4DE5-B5A5-7AA499E1C21C}" srcOrd="7" destOrd="0" presId="urn:microsoft.com/office/officeart/2005/8/layout/process2"/>
    <dgm:cxn modelId="{92F546D8-57F3-4DDB-A7F8-4BCAC0DA3C64}" type="presParOf" srcId="{BB82024A-D5E6-4DE5-B5A5-7AA499E1C21C}" destId="{BC2B5A3B-837E-4248-825F-3CAEF5414A21}" srcOrd="0" destOrd="0" presId="urn:microsoft.com/office/officeart/2005/8/layout/process2"/>
    <dgm:cxn modelId="{1B672FEC-3945-4BD2-A0BC-F642E1E6D27F}" type="presParOf" srcId="{2ED0DD28-742D-4557-8151-E6793694AC47}" destId="{D8E40153-49E6-400E-8BBE-D24DCC972C06}"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C55A-CCCB-4B65-B6BC-B2262FB552CF}">
      <dsp:nvSpPr>
        <dsp:cNvPr id="0" name=""/>
        <dsp:cNvSpPr/>
      </dsp:nvSpPr>
      <dsp:spPr>
        <a:xfrm>
          <a:off x="1762050" y="612"/>
          <a:ext cx="2506584" cy="71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Next LT Pro"/>
            </a:rPr>
            <a:t># Participants = 38</a:t>
          </a:r>
        </a:p>
      </dsp:txBody>
      <dsp:txXfrm>
        <a:off x="1783042" y="21604"/>
        <a:ext cx="2464600" cy="674742"/>
      </dsp:txXfrm>
    </dsp:sp>
    <dsp:sp modelId="{52B4151E-8CFD-41D1-9F26-360CCE9A9BC5}">
      <dsp:nvSpPr>
        <dsp:cNvPr id="0" name=""/>
        <dsp:cNvSpPr/>
      </dsp:nvSpPr>
      <dsp:spPr>
        <a:xfrm rot="5400000">
          <a:off x="2880956" y="735257"/>
          <a:ext cx="268772" cy="322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18584" y="762134"/>
        <a:ext cx="193517" cy="188140"/>
      </dsp:txXfrm>
    </dsp:sp>
    <dsp:sp modelId="{72975E78-A4B9-4F18-8C9E-22F04BABED7C}">
      <dsp:nvSpPr>
        <dsp:cNvPr id="0" name=""/>
        <dsp:cNvSpPr/>
      </dsp:nvSpPr>
      <dsp:spPr>
        <a:xfrm>
          <a:off x="1762050" y="1075703"/>
          <a:ext cx="2506584" cy="71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latin typeface="Avenir Next LT Pro"/>
            </a:rPr>
            <a:t> # Participants who completed the education = 38</a:t>
          </a:r>
          <a:endParaRPr lang="en-US" sz="1300" kern="1200" dirty="0"/>
        </a:p>
      </dsp:txBody>
      <dsp:txXfrm>
        <a:off x="1783042" y="1096695"/>
        <a:ext cx="2464600" cy="674742"/>
      </dsp:txXfrm>
    </dsp:sp>
    <dsp:sp modelId="{8381BCE1-84B2-4826-A97B-C5503F5593C9}">
      <dsp:nvSpPr>
        <dsp:cNvPr id="0" name=""/>
        <dsp:cNvSpPr/>
      </dsp:nvSpPr>
      <dsp:spPr>
        <a:xfrm rot="5400000">
          <a:off x="2880956" y="1810348"/>
          <a:ext cx="268772" cy="322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18584" y="1837225"/>
        <a:ext cx="193517" cy="188140"/>
      </dsp:txXfrm>
    </dsp:sp>
    <dsp:sp modelId="{161A9074-9D2F-4F33-A8AE-700C3BAC6F03}">
      <dsp:nvSpPr>
        <dsp:cNvPr id="0" name=""/>
        <dsp:cNvSpPr/>
      </dsp:nvSpPr>
      <dsp:spPr>
        <a:xfrm>
          <a:off x="1762050" y="2150793"/>
          <a:ext cx="2506584" cy="71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Next LT Pro"/>
            </a:rPr>
            <a:t># Participants who appropriatey demonstrated use of XTS = 38</a:t>
          </a:r>
        </a:p>
      </dsp:txBody>
      <dsp:txXfrm>
        <a:off x="1783042" y="2171785"/>
        <a:ext cx="2464600" cy="674742"/>
      </dsp:txXfrm>
    </dsp:sp>
    <dsp:sp modelId="{EEEA8A35-1F83-42DD-8202-30E0C828B8DA}">
      <dsp:nvSpPr>
        <dsp:cNvPr id="0" name=""/>
        <dsp:cNvSpPr/>
      </dsp:nvSpPr>
      <dsp:spPr>
        <a:xfrm rot="5400000">
          <a:off x="2880956" y="2885438"/>
          <a:ext cx="268772" cy="322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18584" y="2912315"/>
        <a:ext cx="193517" cy="188140"/>
      </dsp:txXfrm>
    </dsp:sp>
    <dsp:sp modelId="{7BC6E186-13F6-45B7-8010-B81A16622E6A}">
      <dsp:nvSpPr>
        <dsp:cNvPr id="0" name=""/>
        <dsp:cNvSpPr/>
      </dsp:nvSpPr>
      <dsp:spPr>
        <a:xfrm>
          <a:off x="1762050" y="3225883"/>
          <a:ext cx="2506584" cy="71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Next LT Pro"/>
            </a:rPr>
            <a:t># Participants who demonstrated improved knowledge about xylazine = 22</a:t>
          </a:r>
        </a:p>
      </dsp:txBody>
      <dsp:txXfrm>
        <a:off x="1783042" y="3246875"/>
        <a:ext cx="2464600" cy="674742"/>
      </dsp:txXfrm>
    </dsp:sp>
    <dsp:sp modelId="{BB82024A-D5E6-4DE5-B5A5-7AA499E1C21C}">
      <dsp:nvSpPr>
        <dsp:cNvPr id="0" name=""/>
        <dsp:cNvSpPr/>
      </dsp:nvSpPr>
      <dsp:spPr>
        <a:xfrm rot="5400000">
          <a:off x="2880956" y="3960529"/>
          <a:ext cx="268772" cy="32252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18584" y="3987406"/>
        <a:ext cx="193517" cy="188140"/>
      </dsp:txXfrm>
    </dsp:sp>
    <dsp:sp modelId="{D8E40153-49E6-400E-8BBE-D24DCC972C06}">
      <dsp:nvSpPr>
        <dsp:cNvPr id="0" name=""/>
        <dsp:cNvSpPr/>
      </dsp:nvSpPr>
      <dsp:spPr>
        <a:xfrm>
          <a:off x="1762050" y="4300974"/>
          <a:ext cx="2506584" cy="7167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latin typeface="Avenir Next LT Pro"/>
            </a:rPr>
            <a:t># Participants who submitted at least one real-time survery = 15</a:t>
          </a:r>
        </a:p>
      </dsp:txBody>
      <dsp:txXfrm>
        <a:off x="1783042" y="4321966"/>
        <a:ext cx="2464600" cy="6747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C3A518-7CEE-43C1-9526-1E252CD0AC40}" type="datetimeFigureOut">
              <a:rPr lang="en-US" smtClean="0"/>
              <a:t>11/16/2024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F60947-B01A-45E3-BA8E-9EC983D75AE6}" type="slidenum">
              <a:rPr lang="en-US" smtClean="0"/>
              <a:t>‹#›</a:t>
            </a:fld>
            <a:endParaRPr lang="en-US"/>
          </a:p>
        </p:txBody>
      </p:sp>
    </p:spTree>
    <p:extLst>
      <p:ext uri="{BB962C8B-B14F-4D97-AF65-F5344CB8AC3E}">
        <p14:creationId xmlns:p14="http://schemas.microsoft.com/office/powerpoint/2010/main" val="1754966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latin typeface="Arial"/>
                <a:ea typeface="Arial" panose="020B0604020202020204" pitchFamily="34" charset="0"/>
                <a:cs typeface="Arial"/>
              </a:rPr>
              <a:t>Kelly -- Magee</a:t>
            </a:r>
            <a:r>
              <a:rPr lang="en-US" sz="1800" dirty="0">
                <a:solidFill>
                  <a:srgbClr val="000000"/>
                </a:solidFill>
                <a:effectLst/>
                <a:latin typeface="Arial"/>
                <a:ea typeface="Arial" panose="020B0604020202020204" pitchFamily="34" charset="0"/>
                <a:cs typeface="Arial"/>
              </a:rPr>
              <a:t> is a large, tertiary care, safety net hospital in Pittsburgh, draw patients from around Western PA with ~10,000 births occurring each year</a:t>
            </a:r>
          </a:p>
          <a:p>
            <a:r>
              <a:rPr lang="en-US" sz="1800" dirty="0">
                <a:solidFill>
                  <a:srgbClr val="000000"/>
                </a:solidFill>
                <a:effectLst/>
                <a:latin typeface="Arial"/>
                <a:ea typeface="Arial" panose="020B0604020202020204" pitchFamily="34" charset="0"/>
                <a:cs typeface="Arial"/>
              </a:rPr>
              <a:t>Area that has been hit really hard by the opioid epidemic, pregnant population has not been spared</a:t>
            </a:r>
          </a:p>
          <a:p>
            <a:r>
              <a:rPr lang="en-US" sz="1800" dirty="0">
                <a:solidFill>
                  <a:srgbClr val="000000"/>
                </a:solidFill>
                <a:effectLst/>
                <a:latin typeface="Arial"/>
                <a:ea typeface="Arial" panose="020B0604020202020204" pitchFamily="34" charset="0"/>
                <a:cs typeface="Arial"/>
              </a:rPr>
              <a:t>~2-3% of individuals who deliver at Magee have diagnosis of OUD, which is significantly greater than the national rate of OUD in pregnancy (1%), does not include individuals with other use disorders</a:t>
            </a:r>
          </a:p>
        </p:txBody>
      </p:sp>
      <p:sp>
        <p:nvSpPr>
          <p:cNvPr id="4" name="Slide Number Placeholder 3"/>
          <p:cNvSpPr>
            <a:spLocks noGrp="1"/>
          </p:cNvSpPr>
          <p:nvPr>
            <p:ph type="sldNum" sz="quarter" idx="5"/>
          </p:nvPr>
        </p:nvSpPr>
        <p:spPr/>
        <p:txBody>
          <a:bodyPr/>
          <a:lstStyle/>
          <a:p>
            <a:fld id="{76AC7B70-F59C-4E76-B032-49B89E1C0023}" type="slidenum">
              <a:rPr lang="en-US" smtClean="0"/>
              <a:t>3</a:t>
            </a:fld>
            <a:endParaRPr lang="en-US"/>
          </a:p>
        </p:txBody>
      </p:sp>
    </p:spTree>
    <p:extLst>
      <p:ext uri="{BB962C8B-B14F-4D97-AF65-F5344CB8AC3E}">
        <p14:creationId xmlns:p14="http://schemas.microsoft.com/office/powerpoint/2010/main" val="32430338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our limitations and challenges included concern of hospital staff intervening due to harm reduction materials but thankfully that was not an issue.  We even met with nurses at the hospital to include them so they were aware of what we were doing.  </a:t>
            </a:r>
          </a:p>
          <a:p>
            <a:endParaRPr lang="en-US" dirty="0"/>
          </a:p>
          <a:p>
            <a:r>
              <a:rPr lang="en-US" dirty="0"/>
              <a:t>We did experience a few ppts submitting consecutive real time surveys, sometimes it was an accident, so we did have to remind them of the protocol and they understood. Sometimes it was more obvious they were submitting more surveys for more compensation </a:t>
            </a:r>
          </a:p>
          <a:p>
            <a:endParaRPr lang="en-US" dirty="0"/>
          </a:p>
          <a:p>
            <a:r>
              <a:rPr lang="en-US" dirty="0"/>
              <a:t>We did get feedback from ppt that they would have appreciated more information around wound care but the study did have a narrow focus of access to testing strips rather than wound care but it is definitely a consideration for future research. </a:t>
            </a:r>
          </a:p>
          <a:p>
            <a:endParaRPr lang="en-US" dirty="0"/>
          </a:p>
          <a:p>
            <a:r>
              <a:rPr lang="en-US" dirty="0"/>
              <a:t>We also had to navigate the conversation of the harm reduction approach without making participants feel like they needed to use to submit the real time surveys as to not jeopardize their recovery.  We had ongoing conversations with participants to ensure this was not happening as their recovery and what they wanted was the most important. Ethical challenge</a:t>
            </a:r>
          </a:p>
          <a:p>
            <a:endParaRPr lang="en-US" dirty="0"/>
          </a:p>
          <a:p>
            <a:r>
              <a:rPr lang="en-US" dirty="0"/>
              <a:t>Population primarily identified as white – know of limited access for people of color for healthcare and resources, and that could limit ppt recruitment </a:t>
            </a:r>
          </a:p>
          <a:p>
            <a:endParaRPr lang="en-US" dirty="0"/>
          </a:p>
          <a:p>
            <a:endParaRPr lang="en-US" dirty="0"/>
          </a:p>
        </p:txBody>
      </p:sp>
      <p:sp>
        <p:nvSpPr>
          <p:cNvPr id="4" name="Slide Number Placeholder 3"/>
          <p:cNvSpPr>
            <a:spLocks noGrp="1"/>
          </p:cNvSpPr>
          <p:nvPr>
            <p:ph type="sldNum" sz="quarter" idx="5"/>
          </p:nvPr>
        </p:nvSpPr>
        <p:spPr/>
        <p:txBody>
          <a:bodyPr/>
          <a:lstStyle/>
          <a:p>
            <a:fld id="{37F60947-B01A-45E3-BA8E-9EC983D75AE6}" type="slidenum">
              <a:rPr lang="en-US" smtClean="0"/>
              <a:t>17</a:t>
            </a:fld>
            <a:endParaRPr lang="en-US"/>
          </a:p>
        </p:txBody>
      </p:sp>
    </p:spTree>
    <p:extLst>
      <p:ext uri="{BB962C8B-B14F-4D97-AF65-F5344CB8AC3E}">
        <p14:creationId xmlns:p14="http://schemas.microsoft.com/office/powerpoint/2010/main" val="118983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this pilot study, we learned that pregnant people are aware and very concerned of xylazine and the effects.  We learned that many ppts with ongoing use were willing to use the testing strips which then changed their behaviors based on the result.  Participants were very interested and engaged with this research because they want to understand the impacts of xylazine on them, their babies, and their community.  These women were very engaged in their own care and </a:t>
            </a:r>
          </a:p>
        </p:txBody>
      </p:sp>
      <p:sp>
        <p:nvSpPr>
          <p:cNvPr id="4" name="Slide Number Placeholder 3"/>
          <p:cNvSpPr>
            <a:spLocks noGrp="1"/>
          </p:cNvSpPr>
          <p:nvPr>
            <p:ph type="sldNum" sz="quarter" idx="5"/>
          </p:nvPr>
        </p:nvSpPr>
        <p:spPr/>
        <p:txBody>
          <a:bodyPr/>
          <a:lstStyle/>
          <a:p>
            <a:fld id="{37F60947-B01A-45E3-BA8E-9EC983D75AE6}" type="slidenum">
              <a:rPr lang="en-US" smtClean="0"/>
              <a:t>18</a:t>
            </a:fld>
            <a:endParaRPr lang="en-US"/>
          </a:p>
        </p:txBody>
      </p:sp>
    </p:spTree>
    <p:extLst>
      <p:ext uri="{BB962C8B-B14F-4D97-AF65-F5344CB8AC3E}">
        <p14:creationId xmlns:p14="http://schemas.microsoft.com/office/powerpoint/2010/main" val="2798027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Hospital awarded grant of $50,000</a:t>
            </a:r>
          </a:p>
        </p:txBody>
      </p:sp>
      <p:sp>
        <p:nvSpPr>
          <p:cNvPr id="4" name="Slide Number Placeholder 3"/>
          <p:cNvSpPr>
            <a:spLocks noGrp="1"/>
          </p:cNvSpPr>
          <p:nvPr>
            <p:ph type="sldNum" sz="quarter" idx="5"/>
          </p:nvPr>
        </p:nvSpPr>
        <p:spPr/>
        <p:txBody>
          <a:bodyPr/>
          <a:lstStyle/>
          <a:p>
            <a:fld id="{37F60947-B01A-45E3-BA8E-9EC983D75AE6}" type="slidenum">
              <a:rPr lang="en-US" smtClean="0"/>
              <a:t>4</a:t>
            </a:fld>
            <a:endParaRPr lang="en-US"/>
          </a:p>
        </p:txBody>
      </p:sp>
    </p:spTree>
    <p:extLst>
      <p:ext uri="{BB962C8B-B14F-4D97-AF65-F5344CB8AC3E}">
        <p14:creationId xmlns:p14="http://schemas.microsoft.com/office/powerpoint/2010/main" val="28060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 We recruited from the Pregnancy and Women’s Recovery Center in the outpatient setting and from inpatient floors at UPMC Magee Women’s Hospital. Inpatient vs outpatient recruitment </a:t>
            </a:r>
          </a:p>
          <a:p>
            <a:endParaRPr lang="en-US" dirty="0"/>
          </a:p>
          <a:p>
            <a:r>
              <a:rPr lang="en-US" dirty="0"/>
              <a:t>Our inclusion criteria included being at least 18 years old, currently pregnant or within 1 year PP, had a dx of OUD and endorsed illicit opioid use in the past 3 months.  We could not recruit anyone involved in the legal system, in acute mental health crisis, or apart of a residence/facility that banned the use of drug checking supplies </a:t>
            </a:r>
          </a:p>
        </p:txBody>
      </p:sp>
      <p:sp>
        <p:nvSpPr>
          <p:cNvPr id="4" name="Slide Number Placeholder 3"/>
          <p:cNvSpPr>
            <a:spLocks noGrp="1"/>
          </p:cNvSpPr>
          <p:nvPr>
            <p:ph type="sldNum" sz="quarter" idx="5"/>
          </p:nvPr>
        </p:nvSpPr>
        <p:spPr/>
        <p:txBody>
          <a:bodyPr/>
          <a:lstStyle/>
          <a:p>
            <a:fld id="{37F60947-B01A-45E3-BA8E-9EC983D75AE6}" type="slidenum">
              <a:rPr lang="en-US" smtClean="0"/>
              <a:t>5</a:t>
            </a:fld>
            <a:endParaRPr lang="en-US"/>
          </a:p>
        </p:txBody>
      </p:sp>
    </p:spTree>
    <p:extLst>
      <p:ext uri="{BB962C8B-B14F-4D97-AF65-F5344CB8AC3E}">
        <p14:creationId xmlns:p14="http://schemas.microsoft.com/office/powerpoint/2010/main" val="3975518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first visit included a presurvey asking demographic info, SUD/MOUD </a:t>
            </a:r>
            <a:r>
              <a:rPr lang="en-US" dirty="0" err="1"/>
              <a:t>hx</a:t>
            </a:r>
            <a:r>
              <a:rPr lang="en-US" dirty="0"/>
              <a:t>, knowledge about xylazine and test strips, current concerns surrounding xylazine. The questions about concern did include pregnancy concerns, effects on their baby after birth, withdrawal concerns. </a:t>
            </a:r>
          </a:p>
        </p:txBody>
      </p:sp>
      <p:sp>
        <p:nvSpPr>
          <p:cNvPr id="4" name="Slide Number Placeholder 3"/>
          <p:cNvSpPr>
            <a:spLocks noGrp="1"/>
          </p:cNvSpPr>
          <p:nvPr>
            <p:ph type="sldNum" sz="quarter" idx="5"/>
          </p:nvPr>
        </p:nvSpPr>
        <p:spPr/>
        <p:txBody>
          <a:bodyPr/>
          <a:lstStyle/>
          <a:p>
            <a:fld id="{37F60947-B01A-45E3-BA8E-9EC983D75AE6}" type="slidenum">
              <a:rPr lang="en-US" smtClean="0"/>
              <a:t>6</a:t>
            </a:fld>
            <a:endParaRPr lang="en-US"/>
          </a:p>
        </p:txBody>
      </p:sp>
    </p:spTree>
    <p:extLst>
      <p:ext uri="{BB962C8B-B14F-4D97-AF65-F5344CB8AC3E}">
        <p14:creationId xmlns:p14="http://schemas.microsoft.com/office/powerpoint/2010/main" val="2715979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Ellen – Participants were asked to watch a short video about xylazine and xylazine testing strips, as well as pamphlets about xylazine and the testing strips. Ppts were asked to do a verbal </a:t>
            </a:r>
            <a:r>
              <a:rPr lang="en-US" dirty="0" err="1"/>
              <a:t>teachback</a:t>
            </a:r>
            <a:r>
              <a:rPr lang="en-US" dirty="0"/>
              <a:t> of how to use the testing strips kits.  Before the end of the first visit, ppts were given 5 xylazine testing kits that included, 2 small containers of sterile water, 2 XTS, and 2 cookers.  Ppt were compensated $50 for their time.</a:t>
            </a:r>
          </a:p>
        </p:txBody>
      </p:sp>
      <p:sp>
        <p:nvSpPr>
          <p:cNvPr id="4" name="Slide Number Placeholder 3"/>
          <p:cNvSpPr>
            <a:spLocks noGrp="1"/>
          </p:cNvSpPr>
          <p:nvPr>
            <p:ph type="sldNum" sz="quarter" idx="5"/>
          </p:nvPr>
        </p:nvSpPr>
        <p:spPr/>
        <p:txBody>
          <a:bodyPr/>
          <a:lstStyle/>
          <a:p>
            <a:fld id="{37F60947-B01A-45E3-BA8E-9EC983D75AE6}" type="slidenum">
              <a:rPr lang="en-US" smtClean="0"/>
              <a:t>7</a:t>
            </a:fld>
            <a:endParaRPr lang="en-US"/>
          </a:p>
        </p:txBody>
      </p:sp>
    </p:spTree>
    <p:extLst>
      <p:ext uri="{BB962C8B-B14F-4D97-AF65-F5344CB8AC3E}">
        <p14:creationId xmlns:p14="http://schemas.microsoft.com/office/powerpoint/2010/main" val="1338340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Ppt were asked to scan the QR code that was on the outside of each XTS kit if they did use and wanted to test their supply.  The QR code took them to a short survey asking them if they were pregnant, what substance they tested, if xylazine was detected, and if the ppt changed any patterns in their use knowing xylazine may be in their sample.  These surveys could only be submitted once a day.  Ppts were given a 2-month window to submit 5 surveys if they chose.  The compensation of each submitted survey was $10. </a:t>
            </a:r>
          </a:p>
        </p:txBody>
      </p:sp>
      <p:sp>
        <p:nvSpPr>
          <p:cNvPr id="4" name="Slide Number Placeholder 3"/>
          <p:cNvSpPr>
            <a:spLocks noGrp="1"/>
          </p:cNvSpPr>
          <p:nvPr>
            <p:ph type="sldNum" sz="quarter" idx="5"/>
          </p:nvPr>
        </p:nvSpPr>
        <p:spPr/>
        <p:txBody>
          <a:bodyPr/>
          <a:lstStyle/>
          <a:p>
            <a:fld id="{37F60947-B01A-45E3-BA8E-9EC983D75AE6}" type="slidenum">
              <a:rPr lang="en-US" smtClean="0"/>
              <a:t>8</a:t>
            </a:fld>
            <a:endParaRPr lang="en-US"/>
          </a:p>
        </p:txBody>
      </p:sp>
    </p:spTree>
    <p:extLst>
      <p:ext uri="{BB962C8B-B14F-4D97-AF65-F5344CB8AC3E}">
        <p14:creationId xmlns:p14="http://schemas.microsoft.com/office/powerpoint/2010/main" val="388162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months post enrollment visit, ppts were asked to complete a post survey and 10-20 min interview.  The survey repeated questions from the presurvey including knowledge about xylazine, XTS, and concerns.  Total compensation was $75 or $25 for the survey and $50 for the interview.</a:t>
            </a:r>
          </a:p>
        </p:txBody>
      </p:sp>
      <p:sp>
        <p:nvSpPr>
          <p:cNvPr id="4" name="Slide Number Placeholder 3"/>
          <p:cNvSpPr>
            <a:spLocks noGrp="1"/>
          </p:cNvSpPr>
          <p:nvPr>
            <p:ph type="sldNum" sz="quarter" idx="5"/>
          </p:nvPr>
        </p:nvSpPr>
        <p:spPr/>
        <p:txBody>
          <a:bodyPr/>
          <a:lstStyle/>
          <a:p>
            <a:fld id="{37F60947-B01A-45E3-BA8E-9EC983D75AE6}" type="slidenum">
              <a:rPr lang="en-US" smtClean="0"/>
              <a:t>9</a:t>
            </a:fld>
            <a:endParaRPr lang="en-US"/>
          </a:p>
        </p:txBody>
      </p:sp>
    </p:spTree>
    <p:extLst>
      <p:ext uri="{BB962C8B-B14F-4D97-AF65-F5344CB8AC3E}">
        <p14:creationId xmlns:p14="http://schemas.microsoft.com/office/powerpoint/2010/main" val="1465070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participants mentioned in the interview that they felt safer using the testing strips.  Some felt empowered knowing what was in their supply and others shared they felt more in control.  </a:t>
            </a:r>
          </a:p>
          <a:p>
            <a:endParaRPr lang="en-US" dirty="0"/>
          </a:p>
          <a:p>
            <a:r>
              <a:rPr lang="en-US" dirty="0"/>
              <a:t>Several ppts shared their fear of xylazine in the supply but also shared the strips and acknowledgement of xylazine became a motivator for some to seek/maintain treatment </a:t>
            </a:r>
          </a:p>
          <a:p>
            <a:endParaRPr lang="en-US" dirty="0"/>
          </a:p>
          <a:p>
            <a:r>
              <a:rPr lang="en-US" dirty="0"/>
              <a:t>Several ppts noted how different their withdrawal felt due to xylazine rather than what they have experienced just from fentanyl  </a:t>
            </a:r>
          </a:p>
        </p:txBody>
      </p:sp>
      <p:sp>
        <p:nvSpPr>
          <p:cNvPr id="4" name="Slide Number Placeholder 3"/>
          <p:cNvSpPr>
            <a:spLocks noGrp="1"/>
          </p:cNvSpPr>
          <p:nvPr>
            <p:ph type="sldNum" sz="quarter" idx="5"/>
          </p:nvPr>
        </p:nvSpPr>
        <p:spPr/>
        <p:txBody>
          <a:bodyPr/>
          <a:lstStyle/>
          <a:p>
            <a:fld id="{37F60947-B01A-45E3-BA8E-9EC983D75AE6}" type="slidenum">
              <a:rPr lang="en-US" smtClean="0"/>
              <a:t>10</a:t>
            </a:fld>
            <a:endParaRPr lang="en-US"/>
          </a:p>
        </p:txBody>
      </p:sp>
    </p:spTree>
    <p:extLst>
      <p:ext uri="{BB962C8B-B14F-4D97-AF65-F5344CB8AC3E}">
        <p14:creationId xmlns:p14="http://schemas.microsoft.com/office/powerpoint/2010/main" val="652762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7F60947-B01A-45E3-BA8E-9EC983D75AE6}" type="slidenum">
              <a:rPr lang="en-US" smtClean="0"/>
              <a:t>16</a:t>
            </a:fld>
            <a:endParaRPr lang="en-US"/>
          </a:p>
        </p:txBody>
      </p:sp>
    </p:spTree>
    <p:extLst>
      <p:ext uri="{BB962C8B-B14F-4D97-AF65-F5344CB8AC3E}">
        <p14:creationId xmlns:p14="http://schemas.microsoft.com/office/powerpoint/2010/main" val="236461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736A0-9F24-45BF-B389-F6478DB45CE3}"/>
              </a:ext>
            </a:extLst>
          </p:cNvPr>
          <p:cNvSpPr>
            <a:spLocks noGrp="1"/>
          </p:cNvSpPr>
          <p:nvPr>
            <p:ph type="ctrTitle"/>
          </p:nvPr>
        </p:nvSpPr>
        <p:spPr>
          <a:xfrm>
            <a:off x="1524000" y="1028700"/>
            <a:ext cx="9144000" cy="2481263"/>
          </a:xfrm>
        </p:spPr>
        <p:txBody>
          <a:bodyPr anchor="b">
            <a:normAutofit/>
          </a:bodyPr>
          <a:lstStyle>
            <a:lvl1pPr algn="ctr">
              <a:lnSpc>
                <a:spcPct val="100000"/>
              </a:lnSpc>
              <a:defRPr sz="4000" spc="750" baseline="0">
                <a:solidFill>
                  <a:schemeClr val="tx1"/>
                </a:solidFill>
              </a:defRPr>
            </a:lvl1pPr>
          </a:lstStyle>
          <a:p>
            <a:r>
              <a:rPr lang="en-US"/>
              <a:t>Click to edit Master title style</a:t>
            </a:r>
          </a:p>
        </p:txBody>
      </p:sp>
      <p:sp>
        <p:nvSpPr>
          <p:cNvPr id="3" name="Subtitle 2">
            <a:extLst>
              <a:ext uri="{FF2B5EF4-FFF2-40B4-BE49-F238E27FC236}">
                <a16:creationId xmlns:a16="http://schemas.microsoft.com/office/drawing/2014/main" id="{713D85EF-076F-4C35-862A-BAFF685DD6B5}"/>
              </a:ext>
            </a:extLst>
          </p:cNvPr>
          <p:cNvSpPr>
            <a:spLocks noGrp="1"/>
          </p:cNvSpPr>
          <p:nvPr>
            <p:ph type="subTitle" idx="1"/>
          </p:nvPr>
        </p:nvSpPr>
        <p:spPr>
          <a:xfrm>
            <a:off x="1524000" y="3824376"/>
            <a:ext cx="9144000" cy="1433423"/>
          </a:xfrm>
        </p:spPr>
        <p:txBody>
          <a:bodyPr>
            <a:normAutofit/>
          </a:bodyPr>
          <a:lstStyle>
            <a:lvl1pPr marL="0" indent="0" algn="ctr">
              <a:lnSpc>
                <a:spcPct val="150000"/>
              </a:lnSpc>
              <a:buNone/>
              <a:defRPr sz="1600" b="1" cap="all" spc="600" baseline="0"/>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AE221EC-BF54-4DDD-8900-F2027CDAD35C}"/>
              </a:ext>
            </a:extLst>
          </p:cNvPr>
          <p:cNvSpPr>
            <a:spLocks noGrp="1"/>
          </p:cNvSpPr>
          <p:nvPr>
            <p:ph type="dt" sz="half" idx="10"/>
          </p:nvPr>
        </p:nvSpPr>
        <p:spPr/>
        <p:txBody>
          <a:bodyPr/>
          <a:lstStyle/>
          <a:p>
            <a:fld id="{888411FB-1606-4EC5-9BCA-2DC04C2243EA}" type="datetimeFigureOut">
              <a:rPr lang="en-US" dirty="0"/>
              <a:t>11/16/2024</a:t>
            </a:fld>
            <a:endParaRPr lang="en-US"/>
          </a:p>
        </p:txBody>
      </p:sp>
      <p:sp>
        <p:nvSpPr>
          <p:cNvPr id="5" name="Footer Placeholder 4">
            <a:extLst>
              <a:ext uri="{FF2B5EF4-FFF2-40B4-BE49-F238E27FC236}">
                <a16:creationId xmlns:a16="http://schemas.microsoft.com/office/drawing/2014/main" id="{7CD5AB69-7069-48FB-8925-F2BA84129A5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B29C32A-F7A5-4E3B-A28F-09C82341EB22}"/>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275612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997B-D473-47DE-8B7B-22AB6F31E4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526035-4B81-4537-A22D-92C2E0DBB6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C2A44D-F637-4017-BAA2-77756A386D98}"/>
              </a:ext>
            </a:extLst>
          </p:cNvPr>
          <p:cNvSpPr>
            <a:spLocks noGrp="1"/>
          </p:cNvSpPr>
          <p:nvPr>
            <p:ph type="dt" sz="half" idx="10"/>
          </p:nvPr>
        </p:nvSpPr>
        <p:spPr/>
        <p:txBody>
          <a:bodyPr/>
          <a:lstStyle/>
          <a:p>
            <a:fld id="{EE1F3D07-6BCF-40BC-A7F7-89BB8FFE98C6}" type="datetimeFigureOut">
              <a:rPr lang="en-US" dirty="0"/>
              <a:t>11/16/2024</a:t>
            </a:fld>
            <a:endParaRPr lang="en-US"/>
          </a:p>
        </p:txBody>
      </p:sp>
      <p:sp>
        <p:nvSpPr>
          <p:cNvPr id="5" name="Footer Placeholder 4">
            <a:extLst>
              <a:ext uri="{FF2B5EF4-FFF2-40B4-BE49-F238E27FC236}">
                <a16:creationId xmlns:a16="http://schemas.microsoft.com/office/drawing/2014/main" id="{EEC1DCE6-ED7D-417C-ABD4-41D61570FF3C}"/>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CAAF19A-FDAE-446A-A6B6-128F7F96A966}"/>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532551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C96D838-45E9-4D61-AA4E-92A32B579FDA}"/>
              </a:ext>
            </a:extLst>
          </p:cNvPr>
          <p:cNvSpPr>
            <a:spLocks noGrp="1"/>
          </p:cNvSpPr>
          <p:nvPr>
            <p:ph type="title" orient="vert"/>
          </p:nvPr>
        </p:nvSpPr>
        <p:spPr>
          <a:xfrm>
            <a:off x="8724900" y="457199"/>
            <a:ext cx="2628900" cy="5719763"/>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C3183D0-4392-4364-8A2D-C47A2AF7A87D}"/>
              </a:ext>
            </a:extLst>
          </p:cNvPr>
          <p:cNvSpPr>
            <a:spLocks noGrp="1"/>
          </p:cNvSpPr>
          <p:nvPr>
            <p:ph type="body" orient="vert" idx="1"/>
          </p:nvPr>
        </p:nvSpPr>
        <p:spPr>
          <a:xfrm>
            <a:off x="838200" y="457199"/>
            <a:ext cx="7734300" cy="5719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4A36C9-28D5-4820-84F1-E4B9F4E50FA9}"/>
              </a:ext>
            </a:extLst>
          </p:cNvPr>
          <p:cNvSpPr>
            <a:spLocks noGrp="1"/>
          </p:cNvSpPr>
          <p:nvPr>
            <p:ph type="dt" sz="half" idx="10"/>
          </p:nvPr>
        </p:nvSpPr>
        <p:spPr/>
        <p:txBody>
          <a:bodyPr/>
          <a:lstStyle/>
          <a:p>
            <a:fld id="{CED16D97-0980-426F-BEA7-F6EB2DE3AC08}" type="datetimeFigureOut">
              <a:rPr lang="en-US" dirty="0"/>
              <a:t>11/16/2024</a:t>
            </a:fld>
            <a:endParaRPr lang="en-US"/>
          </a:p>
        </p:txBody>
      </p:sp>
      <p:sp>
        <p:nvSpPr>
          <p:cNvPr id="5" name="Footer Placeholder 4">
            <a:extLst>
              <a:ext uri="{FF2B5EF4-FFF2-40B4-BE49-F238E27FC236}">
                <a16:creationId xmlns:a16="http://schemas.microsoft.com/office/drawing/2014/main" id="{8997EDC8-558D-4646-86D9-A5424CF2A2BA}"/>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F0B7537-E67A-411A-BBA4-061521D3D881}"/>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27676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E99D7-1EE5-4262-9359-A0E2B733116C}"/>
              </a:ext>
            </a:extLst>
          </p:cNvPr>
          <p:cNvSpPr>
            <a:spLocks noGrp="1"/>
          </p:cNvSpPr>
          <p:nvPr>
            <p:ph type="title"/>
          </p:nvPr>
        </p:nvSpPr>
        <p:spPr>
          <a:xfrm>
            <a:off x="1371600" y="793080"/>
            <a:ext cx="10240903" cy="123348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B3DA1C5-272A-45C2-A11A-E7769A27D32F}"/>
              </a:ext>
            </a:extLst>
          </p:cNvPr>
          <p:cNvSpPr>
            <a:spLocks noGrp="1"/>
          </p:cNvSpPr>
          <p:nvPr>
            <p:ph idx="1"/>
          </p:nvPr>
        </p:nvSpPr>
        <p:spPr>
          <a:xfrm>
            <a:off x="1371600" y="2114939"/>
            <a:ext cx="10240903" cy="395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63DA15-1EAB-4524-9BB7-8A7DA82A20AD}"/>
              </a:ext>
            </a:extLst>
          </p:cNvPr>
          <p:cNvSpPr>
            <a:spLocks noGrp="1"/>
          </p:cNvSpPr>
          <p:nvPr>
            <p:ph type="dt" sz="half" idx="10"/>
          </p:nvPr>
        </p:nvSpPr>
        <p:spPr/>
        <p:txBody>
          <a:bodyPr/>
          <a:lstStyle/>
          <a:p>
            <a:fld id="{D3BCAA53-8FBA-45E2-8B10-F7DD55E4E759}" type="datetimeFigureOut">
              <a:rPr lang="en-US" dirty="0"/>
              <a:t>11/16/2024</a:t>
            </a:fld>
            <a:endParaRPr lang="en-US"/>
          </a:p>
        </p:txBody>
      </p:sp>
      <p:sp>
        <p:nvSpPr>
          <p:cNvPr id="5" name="Footer Placeholder 4">
            <a:extLst>
              <a:ext uri="{FF2B5EF4-FFF2-40B4-BE49-F238E27FC236}">
                <a16:creationId xmlns:a16="http://schemas.microsoft.com/office/drawing/2014/main" id="{A1EB93B9-7818-489D-AFFB-B6EAD27FF15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4528D36-894E-4FCB-B8BB-84DE89949B23}"/>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407725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64F1-5687-421F-B3DF-BA3C8DADC0E6}"/>
              </a:ext>
            </a:extLst>
          </p:cNvPr>
          <p:cNvSpPr>
            <a:spLocks noGrp="1"/>
          </p:cNvSpPr>
          <p:nvPr>
            <p:ph type="title"/>
          </p:nvPr>
        </p:nvSpPr>
        <p:spPr>
          <a:xfrm>
            <a:off x="1380930" y="1709738"/>
            <a:ext cx="9966519" cy="2852737"/>
          </a:xfrm>
        </p:spPr>
        <p:txBody>
          <a:bodyPr anchor="b">
            <a:normAutofit/>
          </a:bodyPr>
          <a:lstStyle>
            <a:lvl1pPr>
              <a:defRPr sz="4400" spc="750" baseline="0"/>
            </a:lvl1pPr>
          </a:lstStyle>
          <a:p>
            <a:r>
              <a:rPr lang="en-US"/>
              <a:t>Click to edit Master title style</a:t>
            </a:r>
          </a:p>
        </p:txBody>
      </p:sp>
      <p:sp>
        <p:nvSpPr>
          <p:cNvPr id="3" name="Text Placeholder 2">
            <a:extLst>
              <a:ext uri="{FF2B5EF4-FFF2-40B4-BE49-F238E27FC236}">
                <a16:creationId xmlns:a16="http://schemas.microsoft.com/office/drawing/2014/main" id="{1DDBB876-5FD9-4964-BD37-6F05DAEBE325}"/>
              </a:ext>
            </a:extLst>
          </p:cNvPr>
          <p:cNvSpPr>
            <a:spLocks noGrp="1"/>
          </p:cNvSpPr>
          <p:nvPr>
            <p:ph type="body" idx="1"/>
          </p:nvPr>
        </p:nvSpPr>
        <p:spPr>
          <a:xfrm>
            <a:off x="1380930" y="4976327"/>
            <a:ext cx="9966520" cy="1113323"/>
          </a:xfrm>
        </p:spPr>
        <p:txBody>
          <a:bodyPr>
            <a:normAutofit/>
          </a:bodyPr>
          <a:lstStyle>
            <a:lvl1pPr marL="0" indent="0">
              <a:buNone/>
              <a:defRPr sz="1200" spc="600">
                <a:solidFill>
                  <a:schemeClr val="tx1">
                    <a:tint val="75000"/>
                  </a:schemeClr>
                </a:solidFill>
              </a:defRPr>
            </a:lvl1pPr>
            <a:lvl2pPr marL="457200" indent="0">
              <a:buNone/>
              <a:defRPr sz="1200">
                <a:solidFill>
                  <a:schemeClr val="tx1">
                    <a:tint val="75000"/>
                  </a:schemeClr>
                </a:solidFill>
              </a:defRPr>
            </a:lvl2pPr>
            <a:lvl3pPr marL="914400" indent="0">
              <a:buNone/>
              <a:defRPr sz="1200">
                <a:solidFill>
                  <a:schemeClr val="tx1">
                    <a:tint val="75000"/>
                  </a:schemeClr>
                </a:solidFill>
              </a:defRPr>
            </a:lvl3pPr>
            <a:lvl4pPr marL="1371600" indent="0">
              <a:buNone/>
              <a:defRPr sz="1200">
                <a:solidFill>
                  <a:schemeClr val="tx1">
                    <a:tint val="75000"/>
                  </a:schemeClr>
                </a:solidFill>
              </a:defRPr>
            </a:lvl4pPr>
            <a:lvl5pPr marL="1828800" indent="0">
              <a:buNone/>
              <a:defRPr sz="1200">
                <a:solidFill>
                  <a:schemeClr val="tx1">
                    <a:tint val="75000"/>
                  </a:schemeClr>
                </a:solidFill>
              </a:defRPr>
            </a:lvl5pPr>
            <a:lvl6pPr marL="2286000" indent="0">
              <a:buNone/>
              <a:defRPr sz="1200">
                <a:solidFill>
                  <a:schemeClr val="tx1">
                    <a:tint val="75000"/>
                  </a:schemeClr>
                </a:solidFill>
              </a:defRPr>
            </a:lvl6pPr>
            <a:lvl7pPr marL="2743200" indent="0">
              <a:buNone/>
              <a:defRPr sz="1200">
                <a:solidFill>
                  <a:schemeClr val="tx1">
                    <a:tint val="75000"/>
                  </a:schemeClr>
                </a:solidFill>
              </a:defRPr>
            </a:lvl7pPr>
            <a:lvl8pPr marL="3200400" indent="0">
              <a:buNone/>
              <a:defRPr sz="1200">
                <a:solidFill>
                  <a:schemeClr val="tx1">
                    <a:tint val="75000"/>
                  </a:schemeClr>
                </a:solidFill>
              </a:defRPr>
            </a:lvl8pPr>
            <a:lvl9pPr marL="36576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75EA80A-FCDD-4009-9A1F-8B54817869DC}"/>
              </a:ext>
            </a:extLst>
          </p:cNvPr>
          <p:cNvSpPr>
            <a:spLocks noGrp="1"/>
          </p:cNvSpPr>
          <p:nvPr>
            <p:ph type="dt" sz="half" idx="10"/>
          </p:nvPr>
        </p:nvSpPr>
        <p:spPr/>
        <p:txBody>
          <a:bodyPr/>
          <a:lstStyle/>
          <a:p>
            <a:fld id="{2F8C84CF-6F0D-4195-920D-9D6F75893720}" type="datetimeFigureOut">
              <a:rPr lang="en-US" dirty="0"/>
              <a:t>11/16/2024</a:t>
            </a:fld>
            <a:endParaRPr lang="en-US"/>
          </a:p>
        </p:txBody>
      </p:sp>
      <p:sp>
        <p:nvSpPr>
          <p:cNvPr id="5" name="Footer Placeholder 4">
            <a:extLst>
              <a:ext uri="{FF2B5EF4-FFF2-40B4-BE49-F238E27FC236}">
                <a16:creationId xmlns:a16="http://schemas.microsoft.com/office/drawing/2014/main" id="{EA4A3422-56D9-4942-BC63-831AED91F16D}"/>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D5D4B42A-AC2C-4FD8-AD0D-BECDD3846D3A}"/>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601922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FDAF1-8359-4A0F-91B3-03E77C670543}"/>
              </a:ext>
            </a:extLst>
          </p:cNvPr>
          <p:cNvSpPr>
            <a:spLocks noGrp="1"/>
          </p:cNvSpPr>
          <p:nvPr>
            <p:ph type="title"/>
          </p:nvPr>
        </p:nvSpPr>
        <p:spPr>
          <a:xfrm>
            <a:off x="1044054" y="457200"/>
            <a:ext cx="10309745" cy="1233488"/>
          </a:xfrm>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21E3D3-6B33-4CA0-B06B-A8BB05CAB3C4}"/>
              </a:ext>
            </a:extLst>
          </p:cNvPr>
          <p:cNvSpPr>
            <a:spLocks noGrp="1"/>
          </p:cNvSpPr>
          <p:nvPr>
            <p:ph sz="half" idx="1"/>
          </p:nvPr>
        </p:nvSpPr>
        <p:spPr>
          <a:xfrm>
            <a:off x="1044054" y="1996141"/>
            <a:ext cx="4975746"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629C334-815D-47FD-A9B5-E871E28641C9}"/>
              </a:ext>
            </a:extLst>
          </p:cNvPr>
          <p:cNvSpPr>
            <a:spLocks noGrp="1"/>
          </p:cNvSpPr>
          <p:nvPr>
            <p:ph sz="half" idx="2"/>
          </p:nvPr>
        </p:nvSpPr>
        <p:spPr>
          <a:xfrm>
            <a:off x="6172200" y="1996141"/>
            <a:ext cx="5181600" cy="41808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97975F2-7A90-4820-B90F-D28E31A35EB8}"/>
              </a:ext>
            </a:extLst>
          </p:cNvPr>
          <p:cNvSpPr>
            <a:spLocks noGrp="1"/>
          </p:cNvSpPr>
          <p:nvPr>
            <p:ph type="dt" sz="half" idx="10"/>
          </p:nvPr>
        </p:nvSpPr>
        <p:spPr/>
        <p:txBody>
          <a:bodyPr/>
          <a:lstStyle/>
          <a:p>
            <a:fld id="{121B3BBE-A1CF-4CC7-B02C-EBCBBE110242}" type="datetimeFigureOut">
              <a:rPr lang="en-US" dirty="0"/>
              <a:t>11/16/2024</a:t>
            </a:fld>
            <a:endParaRPr lang="en-US"/>
          </a:p>
        </p:txBody>
      </p:sp>
      <p:sp>
        <p:nvSpPr>
          <p:cNvPr id="6" name="Footer Placeholder 5">
            <a:extLst>
              <a:ext uri="{FF2B5EF4-FFF2-40B4-BE49-F238E27FC236}">
                <a16:creationId xmlns:a16="http://schemas.microsoft.com/office/drawing/2014/main" id="{823CFAD5-8AF8-4610-8324-85AA062E2712}"/>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16808CC8-C46E-4A10-8A83-7A251067EA68}"/>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242914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E82B8-F9D9-4F53-A4A6-F12EB5F12846}"/>
              </a:ext>
            </a:extLst>
          </p:cNvPr>
          <p:cNvSpPr>
            <a:spLocks noGrp="1"/>
          </p:cNvSpPr>
          <p:nvPr>
            <p:ph type="title"/>
          </p:nvPr>
        </p:nvSpPr>
        <p:spPr>
          <a:xfrm>
            <a:off x="1368490" y="457200"/>
            <a:ext cx="9986898" cy="1233488"/>
          </a:xfrm>
        </p:spPr>
        <p:txBody>
          <a:bodyPr>
            <a:normAutofit/>
          </a:bodyPr>
          <a:lstStyle>
            <a:lvl1pPr>
              <a:defRPr sz="2800"/>
            </a:lvl1pPr>
          </a:lstStyle>
          <a:p>
            <a:r>
              <a:rPr lang="en-US"/>
              <a:t>Click to edit Master title style</a:t>
            </a:r>
          </a:p>
        </p:txBody>
      </p:sp>
      <p:sp>
        <p:nvSpPr>
          <p:cNvPr id="3" name="Text Placeholder 2">
            <a:extLst>
              <a:ext uri="{FF2B5EF4-FFF2-40B4-BE49-F238E27FC236}">
                <a16:creationId xmlns:a16="http://schemas.microsoft.com/office/drawing/2014/main" id="{C1F070CA-85E9-47C7-8564-FFA1AE34B9E5}"/>
              </a:ext>
            </a:extLst>
          </p:cNvPr>
          <p:cNvSpPr>
            <a:spLocks noGrp="1"/>
          </p:cNvSpPr>
          <p:nvPr>
            <p:ph type="body" idx="1"/>
          </p:nvPr>
        </p:nvSpPr>
        <p:spPr>
          <a:xfrm>
            <a:off x="1368490" y="1681163"/>
            <a:ext cx="462908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938D4B1-41B3-4BF5-9076-A16984A81FF1}"/>
              </a:ext>
            </a:extLst>
          </p:cNvPr>
          <p:cNvSpPr>
            <a:spLocks noGrp="1"/>
          </p:cNvSpPr>
          <p:nvPr>
            <p:ph sz="half" idx="2"/>
          </p:nvPr>
        </p:nvSpPr>
        <p:spPr>
          <a:xfrm>
            <a:off x="1368490" y="2505075"/>
            <a:ext cx="4629085"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E6A38DC-A016-4CFD-AC19-F24A9E062022}"/>
              </a:ext>
            </a:extLst>
          </p:cNvPr>
          <p:cNvSpPr>
            <a:spLocks noGrp="1"/>
          </p:cNvSpPr>
          <p:nvPr>
            <p:ph type="body" sz="quarter" idx="3"/>
          </p:nvPr>
        </p:nvSpPr>
        <p:spPr>
          <a:xfrm>
            <a:off x="6344816" y="1681163"/>
            <a:ext cx="501057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F930FA-8C00-42AB-B2D1-FE4E4BDB3C6E}"/>
              </a:ext>
            </a:extLst>
          </p:cNvPr>
          <p:cNvSpPr>
            <a:spLocks noGrp="1"/>
          </p:cNvSpPr>
          <p:nvPr>
            <p:ph sz="quarter" idx="4"/>
          </p:nvPr>
        </p:nvSpPr>
        <p:spPr>
          <a:xfrm>
            <a:off x="6344814" y="2505075"/>
            <a:ext cx="5010573"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18B698E-FAE5-4F2C-AE0E-4FD281E8F30E}"/>
              </a:ext>
            </a:extLst>
          </p:cNvPr>
          <p:cNvSpPr>
            <a:spLocks noGrp="1"/>
          </p:cNvSpPr>
          <p:nvPr>
            <p:ph type="dt" sz="half" idx="10"/>
          </p:nvPr>
        </p:nvSpPr>
        <p:spPr/>
        <p:txBody>
          <a:bodyPr/>
          <a:lstStyle/>
          <a:p>
            <a:fld id="{343D63E4-71A5-4C63-9515-748B28B89764}" type="datetimeFigureOut">
              <a:rPr lang="en-US" dirty="0"/>
              <a:t>11/16/2024</a:t>
            </a:fld>
            <a:endParaRPr lang="en-US"/>
          </a:p>
        </p:txBody>
      </p:sp>
      <p:sp>
        <p:nvSpPr>
          <p:cNvPr id="8" name="Footer Placeholder 7">
            <a:extLst>
              <a:ext uri="{FF2B5EF4-FFF2-40B4-BE49-F238E27FC236}">
                <a16:creationId xmlns:a16="http://schemas.microsoft.com/office/drawing/2014/main" id="{B5C4BB6C-CAA4-4EA8-8EA1-65ADE056F25D}"/>
              </a:ext>
            </a:extLst>
          </p:cNvPr>
          <p:cNvSpPr>
            <a:spLocks noGrp="1"/>
          </p:cNvSpPr>
          <p:nvPr>
            <p:ph type="ftr" sz="quarter" idx="11"/>
          </p:nvPr>
        </p:nvSpPr>
        <p:spPr/>
        <p:txBody>
          <a:bodyPr/>
          <a:lstStyle/>
          <a:p>
            <a:r>
              <a:rPr lang="en-US"/>
              <a:t>
              </a:t>
            </a:r>
          </a:p>
        </p:txBody>
      </p:sp>
      <p:sp>
        <p:nvSpPr>
          <p:cNvPr id="9" name="Slide Number Placeholder 8">
            <a:extLst>
              <a:ext uri="{FF2B5EF4-FFF2-40B4-BE49-F238E27FC236}">
                <a16:creationId xmlns:a16="http://schemas.microsoft.com/office/drawing/2014/main" id="{75BB6A12-0532-47CA-B070-232141CC1064}"/>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1133690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08FA1-831E-4AD6-B0D1-BA85E67A5032}"/>
              </a:ext>
            </a:extLst>
          </p:cNvPr>
          <p:cNvSpPr>
            <a:spLocks noGrp="1"/>
          </p:cNvSpPr>
          <p:nvPr>
            <p:ph type="title"/>
          </p:nvPr>
        </p:nvSpPr>
        <p:spPr>
          <a:xfrm>
            <a:off x="1371599" y="457200"/>
            <a:ext cx="9982199" cy="1233488"/>
          </a:xfrm>
        </p:spPr>
        <p:txBody>
          <a:bodyPr>
            <a:normAutofit/>
          </a:bodyPr>
          <a:lstStyle>
            <a:lvl1pPr>
              <a:defRPr sz="3200"/>
            </a:lvl1pPr>
          </a:lstStyle>
          <a:p>
            <a:r>
              <a:rPr lang="en-US"/>
              <a:t>Click to edit Master title style</a:t>
            </a:r>
          </a:p>
        </p:txBody>
      </p:sp>
      <p:sp>
        <p:nvSpPr>
          <p:cNvPr id="3" name="Date Placeholder 2">
            <a:extLst>
              <a:ext uri="{FF2B5EF4-FFF2-40B4-BE49-F238E27FC236}">
                <a16:creationId xmlns:a16="http://schemas.microsoft.com/office/drawing/2014/main" id="{ACE94142-C469-4B0E-8C01-C64BA28F52D2}"/>
              </a:ext>
            </a:extLst>
          </p:cNvPr>
          <p:cNvSpPr>
            <a:spLocks noGrp="1"/>
          </p:cNvSpPr>
          <p:nvPr>
            <p:ph type="dt" sz="half" idx="10"/>
          </p:nvPr>
        </p:nvSpPr>
        <p:spPr/>
        <p:txBody>
          <a:bodyPr/>
          <a:lstStyle/>
          <a:p>
            <a:fld id="{C7C92BAC-F228-4DAC-8800-3D810F869187}" type="datetimeFigureOut">
              <a:rPr lang="en-US" dirty="0"/>
              <a:t>11/16/2024</a:t>
            </a:fld>
            <a:endParaRPr lang="en-US"/>
          </a:p>
        </p:txBody>
      </p:sp>
      <p:sp>
        <p:nvSpPr>
          <p:cNvPr id="4" name="Footer Placeholder 3">
            <a:extLst>
              <a:ext uri="{FF2B5EF4-FFF2-40B4-BE49-F238E27FC236}">
                <a16:creationId xmlns:a16="http://schemas.microsoft.com/office/drawing/2014/main" id="{02AAFCE6-5C7E-438F-8D4A-21E155681447}"/>
              </a:ext>
            </a:extLst>
          </p:cNvPr>
          <p:cNvSpPr>
            <a:spLocks noGrp="1"/>
          </p:cNvSpPr>
          <p:nvPr>
            <p:ph type="ftr" sz="quarter" idx="11"/>
          </p:nvPr>
        </p:nvSpPr>
        <p:spPr/>
        <p:txBody>
          <a:bodyPr/>
          <a:lstStyle/>
          <a:p>
            <a:r>
              <a:rPr lang="en-US"/>
              <a:t>
              </a:t>
            </a:r>
          </a:p>
        </p:txBody>
      </p:sp>
      <p:sp>
        <p:nvSpPr>
          <p:cNvPr id="5" name="Slide Number Placeholder 4">
            <a:extLst>
              <a:ext uri="{FF2B5EF4-FFF2-40B4-BE49-F238E27FC236}">
                <a16:creationId xmlns:a16="http://schemas.microsoft.com/office/drawing/2014/main" id="{D2ACFD88-63EA-427F-978C-B7844D1A5E32}"/>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16664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682A4F0-76A5-4852-982B-32B3B685732E}"/>
              </a:ext>
            </a:extLst>
          </p:cNvPr>
          <p:cNvSpPr>
            <a:spLocks noGrp="1"/>
          </p:cNvSpPr>
          <p:nvPr>
            <p:ph type="dt" sz="half" idx="10"/>
          </p:nvPr>
        </p:nvSpPr>
        <p:spPr/>
        <p:txBody>
          <a:bodyPr/>
          <a:lstStyle/>
          <a:p>
            <a:fld id="{B66EFFE8-7E8E-427A-AB26-E496551AFB7B}" type="datetimeFigureOut">
              <a:rPr lang="en-US" dirty="0"/>
              <a:t>11/16/2024</a:t>
            </a:fld>
            <a:endParaRPr lang="en-US"/>
          </a:p>
        </p:txBody>
      </p:sp>
      <p:sp>
        <p:nvSpPr>
          <p:cNvPr id="3" name="Footer Placeholder 2">
            <a:extLst>
              <a:ext uri="{FF2B5EF4-FFF2-40B4-BE49-F238E27FC236}">
                <a16:creationId xmlns:a16="http://schemas.microsoft.com/office/drawing/2014/main" id="{8750CFAE-4BEB-4272-A2E6-FDD9D6A03290}"/>
              </a:ext>
            </a:extLst>
          </p:cNvPr>
          <p:cNvSpPr>
            <a:spLocks noGrp="1"/>
          </p:cNvSpPr>
          <p:nvPr>
            <p:ph type="ftr" sz="quarter" idx="11"/>
          </p:nvPr>
        </p:nvSpPr>
        <p:spPr/>
        <p:txBody>
          <a:bodyPr/>
          <a:lstStyle/>
          <a:p>
            <a:r>
              <a:rPr lang="en-US"/>
              <a:t>
              </a:t>
            </a:r>
          </a:p>
        </p:txBody>
      </p:sp>
      <p:sp>
        <p:nvSpPr>
          <p:cNvPr id="4" name="Slide Number Placeholder 3">
            <a:extLst>
              <a:ext uri="{FF2B5EF4-FFF2-40B4-BE49-F238E27FC236}">
                <a16:creationId xmlns:a16="http://schemas.microsoft.com/office/drawing/2014/main" id="{943B71B7-74B7-4CF1-8FE0-F4863CD7D97C}"/>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625265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32BE-C4E5-4F12-AB53-EBEF2B76B251}"/>
              </a:ext>
            </a:extLst>
          </p:cNvPr>
          <p:cNvSpPr>
            <a:spLocks noGrp="1"/>
          </p:cNvSpPr>
          <p:nvPr>
            <p:ph type="title"/>
          </p:nvPr>
        </p:nvSpPr>
        <p:spPr>
          <a:xfrm>
            <a:off x="1318755" y="457200"/>
            <a:ext cx="3932237" cy="1921434"/>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AE7F57-4ABF-4BA4-A892-38857A02F60D}"/>
              </a:ext>
            </a:extLst>
          </p:cNvPr>
          <p:cNvSpPr>
            <a:spLocks noGrp="1"/>
          </p:cNvSpPr>
          <p:nvPr>
            <p:ph idx="1"/>
          </p:nvPr>
        </p:nvSpPr>
        <p:spPr>
          <a:xfrm>
            <a:off x="5648130" y="987425"/>
            <a:ext cx="5707257" cy="4873625"/>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32E444-E5BD-443F-AB83-84D7CE0AB768}"/>
              </a:ext>
            </a:extLst>
          </p:cNvPr>
          <p:cNvSpPr>
            <a:spLocks noGrp="1"/>
          </p:cNvSpPr>
          <p:nvPr>
            <p:ph type="body" sz="half" idx="2"/>
          </p:nvPr>
        </p:nvSpPr>
        <p:spPr>
          <a:xfrm>
            <a:off x="1318755" y="2799184"/>
            <a:ext cx="3932237" cy="306980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1998A4-FD2F-4126-99C5-E2063AE02482}"/>
              </a:ext>
            </a:extLst>
          </p:cNvPr>
          <p:cNvSpPr>
            <a:spLocks noGrp="1"/>
          </p:cNvSpPr>
          <p:nvPr>
            <p:ph type="dt" sz="half" idx="10"/>
          </p:nvPr>
        </p:nvSpPr>
        <p:spPr/>
        <p:txBody>
          <a:bodyPr/>
          <a:lstStyle/>
          <a:p>
            <a:fld id="{C0DC8B19-DE76-4E18-BFC7-EB25B8C421E7}" type="datetimeFigureOut">
              <a:rPr lang="en-US" dirty="0"/>
              <a:t>11/16/2024</a:t>
            </a:fld>
            <a:endParaRPr lang="en-US"/>
          </a:p>
        </p:txBody>
      </p:sp>
      <p:sp>
        <p:nvSpPr>
          <p:cNvPr id="6" name="Footer Placeholder 5">
            <a:extLst>
              <a:ext uri="{FF2B5EF4-FFF2-40B4-BE49-F238E27FC236}">
                <a16:creationId xmlns:a16="http://schemas.microsoft.com/office/drawing/2014/main" id="{E96457D3-F808-4DB2-9C9C-B185E71F26D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4131BC9B-21D1-4D2D-B02E-C887A02CA373}"/>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753503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43EC2-2D8C-4E8D-8CC7-9676480146E2}"/>
              </a:ext>
            </a:extLst>
          </p:cNvPr>
          <p:cNvSpPr>
            <a:spLocks noGrp="1"/>
          </p:cNvSpPr>
          <p:nvPr>
            <p:ph type="title"/>
          </p:nvPr>
        </p:nvSpPr>
        <p:spPr>
          <a:xfrm>
            <a:off x="1378966" y="681135"/>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566AF89-5FBD-43DD-958D-A5C608AE2E2C}"/>
              </a:ext>
            </a:extLst>
          </p:cNvPr>
          <p:cNvSpPr>
            <a:spLocks noGrp="1" noChangeAspect="1"/>
          </p:cNvSpPr>
          <p:nvPr>
            <p:ph type="pic" idx="1"/>
          </p:nvPr>
        </p:nvSpPr>
        <p:spPr>
          <a:xfrm>
            <a:off x="5834742" y="858417"/>
            <a:ext cx="5520645" cy="500263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70A545-2CE6-48C4-A725-EF68A3F1BFCB}"/>
              </a:ext>
            </a:extLst>
          </p:cNvPr>
          <p:cNvSpPr>
            <a:spLocks noGrp="1"/>
          </p:cNvSpPr>
          <p:nvPr>
            <p:ph type="body" sz="half" idx="2"/>
          </p:nvPr>
        </p:nvSpPr>
        <p:spPr>
          <a:xfrm>
            <a:off x="1378966" y="228133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4466B2-6FE6-4352-BBF9-84BCD946C28B}"/>
              </a:ext>
            </a:extLst>
          </p:cNvPr>
          <p:cNvSpPr>
            <a:spLocks noGrp="1"/>
          </p:cNvSpPr>
          <p:nvPr>
            <p:ph type="dt" sz="half" idx="10"/>
          </p:nvPr>
        </p:nvSpPr>
        <p:spPr/>
        <p:txBody>
          <a:bodyPr/>
          <a:lstStyle/>
          <a:p>
            <a:fld id="{9C10BD94-1F69-4074-BD82-D6EDB89FE74F}" type="datetimeFigureOut">
              <a:rPr lang="en-US" dirty="0"/>
              <a:t>11/16/2024</a:t>
            </a:fld>
            <a:endParaRPr lang="en-US"/>
          </a:p>
        </p:txBody>
      </p:sp>
      <p:sp>
        <p:nvSpPr>
          <p:cNvPr id="6" name="Footer Placeholder 5">
            <a:extLst>
              <a:ext uri="{FF2B5EF4-FFF2-40B4-BE49-F238E27FC236}">
                <a16:creationId xmlns:a16="http://schemas.microsoft.com/office/drawing/2014/main" id="{398991BC-29A5-4182-BD83-9D99D28894AA}"/>
              </a:ext>
            </a:extLst>
          </p:cNvPr>
          <p:cNvSpPr>
            <a:spLocks noGrp="1"/>
          </p:cNvSpPr>
          <p:nvPr>
            <p:ph type="ftr" sz="quarter" idx="11"/>
          </p:nvPr>
        </p:nvSpPr>
        <p:spPr/>
        <p:txBody>
          <a:bodyPr/>
          <a:lstStyle/>
          <a:p>
            <a:r>
              <a:rPr lang="en-US"/>
              <a:t>
              </a:t>
            </a:r>
          </a:p>
        </p:txBody>
      </p:sp>
      <p:sp>
        <p:nvSpPr>
          <p:cNvPr id="7" name="Slide Number Placeholder 6">
            <a:extLst>
              <a:ext uri="{FF2B5EF4-FFF2-40B4-BE49-F238E27FC236}">
                <a16:creationId xmlns:a16="http://schemas.microsoft.com/office/drawing/2014/main" id="{5EC1C78F-6633-4604-8832-8E9D2DC768BB}"/>
              </a:ext>
            </a:extLst>
          </p:cNvPr>
          <p:cNvSpPr>
            <a:spLocks noGrp="1"/>
          </p:cNvSpPr>
          <p:nvPr>
            <p:ph type="sldNum" sz="quarter" idx="12"/>
          </p:nvPr>
        </p:nvSpPr>
        <p:spPr/>
        <p:txBody>
          <a:bodyPr/>
          <a:lstStyle/>
          <a:p>
            <a:fld id="{017DE1FC-E54A-4B87-A814-263D1E8654B2}" type="slidenum">
              <a:rPr lang="en-US" dirty="0"/>
              <a:t>‹#›</a:t>
            </a:fld>
            <a:endParaRPr lang="en-US"/>
          </a:p>
        </p:txBody>
      </p:sp>
    </p:spTree>
    <p:extLst>
      <p:ext uri="{BB962C8B-B14F-4D97-AF65-F5344CB8AC3E}">
        <p14:creationId xmlns:p14="http://schemas.microsoft.com/office/powerpoint/2010/main" val="3575840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4C0BBB-0042-4603-A226-6117F3FD5B3C}"/>
              </a:ext>
            </a:extLst>
          </p:cNvPr>
          <p:cNvSpPr/>
          <p:nvPr/>
        </p:nvSpPr>
        <p:spPr>
          <a:xfrm rot="10800000" flipH="1">
            <a:off x="0" y="6400799"/>
            <a:ext cx="12192000" cy="456773"/>
          </a:xfrm>
          <a:prstGeom prst="rect">
            <a:avLst/>
          </a:prstGeom>
          <a:gradFill>
            <a:gsLst>
              <a:gs pos="14000">
                <a:schemeClr val="accent4">
                  <a:alpha val="28000"/>
                </a:schemeClr>
              </a:gs>
              <a:gs pos="100000">
                <a:schemeClr val="accent5">
                  <a:alpha val="85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EC44F520-2598-460E-9F91-B02F60830CA2}"/>
              </a:ext>
            </a:extLst>
          </p:cNvPr>
          <p:cNvSpPr/>
          <p:nvPr/>
        </p:nvSpPr>
        <p:spPr>
          <a:xfrm flipH="1">
            <a:off x="4038600" y="6400799"/>
            <a:ext cx="8153398" cy="456772"/>
          </a:xfrm>
          <a:prstGeom prst="rect">
            <a:avLst/>
          </a:prstGeom>
          <a:gradFill>
            <a:gsLst>
              <a:gs pos="9000">
                <a:schemeClr val="accent2">
                  <a:lumMod val="60000"/>
                  <a:lumOff val="40000"/>
                  <a:alpha val="55000"/>
                </a:schemeClr>
              </a:gs>
              <a:gs pos="99000">
                <a:schemeClr val="accent2"/>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AD478F2F-4F04-4604-9005-BF0CB1142512}"/>
              </a:ext>
            </a:extLst>
          </p:cNvPr>
          <p:cNvSpPr>
            <a:spLocks noGrp="1"/>
          </p:cNvSpPr>
          <p:nvPr>
            <p:ph type="title"/>
          </p:nvPr>
        </p:nvSpPr>
        <p:spPr>
          <a:xfrm>
            <a:off x="1371600" y="361666"/>
            <a:ext cx="9810376" cy="1659404"/>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B54A17D2-52AF-4B40-80A8-3E0DB855F297}"/>
              </a:ext>
            </a:extLst>
          </p:cNvPr>
          <p:cNvSpPr>
            <a:spLocks noGrp="1"/>
          </p:cNvSpPr>
          <p:nvPr>
            <p:ph type="body" idx="1"/>
          </p:nvPr>
        </p:nvSpPr>
        <p:spPr>
          <a:xfrm>
            <a:off x="1371600" y="2286000"/>
            <a:ext cx="9810376" cy="3857811"/>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92E0AA-D5B3-4BCF-BA69-209D9B335A06}"/>
              </a:ext>
            </a:extLst>
          </p:cNvPr>
          <p:cNvSpPr>
            <a:spLocks noGrp="1"/>
          </p:cNvSpPr>
          <p:nvPr>
            <p:ph type="dt" sz="half" idx="2"/>
          </p:nvPr>
        </p:nvSpPr>
        <p:spPr>
          <a:xfrm>
            <a:off x="7910111" y="6409170"/>
            <a:ext cx="3702392" cy="448830"/>
          </a:xfrm>
          <a:prstGeom prst="rect">
            <a:avLst/>
          </a:prstGeom>
        </p:spPr>
        <p:txBody>
          <a:bodyPr vert="horz" lIns="91440" tIns="45720" rIns="91440" bIns="45720" rtlCol="0" anchor="ctr"/>
          <a:lstStyle>
            <a:lvl1pPr algn="r">
              <a:defRPr sz="800" cap="all" spc="300" baseline="0">
                <a:solidFill>
                  <a:schemeClr val="bg1"/>
                </a:solidFill>
              </a:defRPr>
            </a:lvl1pPr>
          </a:lstStyle>
          <a:p>
            <a:fld id="{149C728D-416F-40D5-8F13-55E5DD1CE8D1}" type="datetimeFigureOut">
              <a:rPr lang="en-US" dirty="0"/>
              <a:t>11/16/2024</a:t>
            </a:fld>
            <a:endParaRPr lang="en-US"/>
          </a:p>
        </p:txBody>
      </p:sp>
      <p:sp>
        <p:nvSpPr>
          <p:cNvPr id="5" name="Footer Placeholder 4">
            <a:extLst>
              <a:ext uri="{FF2B5EF4-FFF2-40B4-BE49-F238E27FC236}">
                <a16:creationId xmlns:a16="http://schemas.microsoft.com/office/drawing/2014/main" id="{5F10A637-D86F-4FA1-985D-2D82456511B1}"/>
              </a:ext>
            </a:extLst>
          </p:cNvPr>
          <p:cNvSpPr>
            <a:spLocks noGrp="1"/>
          </p:cNvSpPr>
          <p:nvPr>
            <p:ph type="ftr" sz="quarter" idx="3"/>
          </p:nvPr>
        </p:nvSpPr>
        <p:spPr>
          <a:xfrm rot="5400000">
            <a:off x="-1828801" y="1912217"/>
            <a:ext cx="4114800" cy="457200"/>
          </a:xfrm>
          <a:prstGeom prst="rect">
            <a:avLst/>
          </a:prstGeom>
        </p:spPr>
        <p:txBody>
          <a:bodyPr vert="horz" lIns="91440" tIns="45720" rIns="91440" bIns="45720" rtlCol="0" anchor="ctr"/>
          <a:lstStyle>
            <a:lvl1pPr algn="l">
              <a:defRPr sz="800" b="1">
                <a:solidFill>
                  <a:schemeClr val="tx1"/>
                </a:solidFill>
                <a:latin typeface="+mj-lt"/>
              </a:defRPr>
            </a:lvl1pPr>
          </a:lstStyle>
          <a:p>
            <a:r>
              <a:rPr lang="en-US"/>
              <a:t>
              </a:t>
            </a:r>
          </a:p>
        </p:txBody>
      </p:sp>
      <p:sp>
        <p:nvSpPr>
          <p:cNvPr id="6" name="Slide Number Placeholder 5">
            <a:extLst>
              <a:ext uri="{FF2B5EF4-FFF2-40B4-BE49-F238E27FC236}">
                <a16:creationId xmlns:a16="http://schemas.microsoft.com/office/drawing/2014/main" id="{80F2FA4D-A931-46BA-B767-29A6FD5AAD2A}"/>
              </a:ext>
            </a:extLst>
          </p:cNvPr>
          <p:cNvSpPr>
            <a:spLocks noGrp="1"/>
          </p:cNvSpPr>
          <p:nvPr>
            <p:ph type="sldNum" sz="quarter" idx="4"/>
          </p:nvPr>
        </p:nvSpPr>
        <p:spPr>
          <a:xfrm>
            <a:off x="11669678" y="6408742"/>
            <a:ext cx="438652" cy="448830"/>
          </a:xfrm>
          <a:prstGeom prst="rect">
            <a:avLst/>
          </a:prstGeom>
        </p:spPr>
        <p:txBody>
          <a:bodyPr vert="horz" lIns="91440" tIns="45720" rIns="91440" bIns="45720" rtlCol="0" anchor="ctr"/>
          <a:lstStyle>
            <a:lvl1pPr algn="r">
              <a:defRPr sz="800">
                <a:solidFill>
                  <a:schemeClr val="bg1"/>
                </a:solidFill>
              </a:defRPr>
            </a:lvl1pPr>
          </a:lstStyle>
          <a:p>
            <a:fld id="{017DE1FC-E54A-4B87-A814-263D1E8654B2}" type="slidenum">
              <a:rPr lang="en-US" dirty="0"/>
              <a:t>‹#›</a:t>
            </a:fld>
            <a:endParaRPr lang="en-US"/>
          </a:p>
        </p:txBody>
      </p:sp>
    </p:spTree>
    <p:extLst>
      <p:ext uri="{BB962C8B-B14F-4D97-AF65-F5344CB8AC3E}">
        <p14:creationId xmlns:p14="http://schemas.microsoft.com/office/powerpoint/2010/main" val="2527006814"/>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hdr="0"/>
  <p:txStyles>
    <p:titleStyle>
      <a:lvl1pPr algn="l" defTabSz="914400" rtl="0" eaLnBrk="1" latinLnBrk="0" hangingPunct="1">
        <a:lnSpc>
          <a:spcPct val="100000"/>
        </a:lnSpc>
        <a:spcBef>
          <a:spcPct val="0"/>
        </a:spcBef>
        <a:buNone/>
        <a:defRPr sz="3600" b="1" i="0" kern="1200" cap="all" spc="7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88">
          <p15:clr>
            <a:srgbClr val="F26B43"/>
          </p15:clr>
        </p15:guide>
        <p15:guide id="4" pos="288">
          <p15:clr>
            <a:srgbClr val="F26B43"/>
          </p15:clr>
        </p15:guide>
        <p15:guide id="5" orient="horz" pos="4032">
          <p15:clr>
            <a:srgbClr val="F26B43"/>
          </p15:clr>
        </p15:guide>
        <p15:guide id="6" pos="7392">
          <p15:clr>
            <a:srgbClr val="F26B43"/>
          </p15:clr>
        </p15:guide>
        <p15:guide id="7" pos="5112">
          <p15:clr>
            <a:srgbClr val="F26B43"/>
          </p15:clr>
        </p15:guide>
        <p15:guide id="8" pos="2544">
          <p15:clr>
            <a:srgbClr val="F26B43"/>
          </p15:clr>
        </p15:guide>
        <p15:guide id="9" pos="864">
          <p15:clr>
            <a:srgbClr val="F26B43"/>
          </p15:clr>
        </p15:guide>
        <p15:guide id="10" orient="horz" pos="648">
          <p15:clr>
            <a:srgbClr val="F26B43"/>
          </p15:clr>
        </p15:guide>
        <p15:guide id="11" pos="681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7970" y="1154122"/>
            <a:ext cx="11280942" cy="2387600"/>
          </a:xfrm>
        </p:spPr>
        <p:txBody>
          <a:bodyPr>
            <a:normAutofit fontScale="90000"/>
          </a:bodyPr>
          <a:lstStyle/>
          <a:p>
            <a:r>
              <a:rPr lang="en-US" dirty="0"/>
              <a:t>Pairing XYLAZINE EDUCATION AND HOME TESTING AS HARM REDUCTION Strategy FOR PREGNANT And POSTPARTUM PERSONS WHO USE ILLICIT OPIOIDS</a:t>
            </a:r>
          </a:p>
        </p:txBody>
      </p:sp>
      <p:sp>
        <p:nvSpPr>
          <p:cNvPr id="3" name="Subtitle 2"/>
          <p:cNvSpPr>
            <a:spLocks noGrp="1"/>
          </p:cNvSpPr>
          <p:nvPr>
            <p:ph type="subTitle" idx="1"/>
          </p:nvPr>
        </p:nvSpPr>
        <p:spPr>
          <a:xfrm>
            <a:off x="1524000" y="3695178"/>
            <a:ext cx="9144000" cy="2715782"/>
          </a:xfrm>
        </p:spPr>
        <p:txBody>
          <a:bodyPr vert="horz" lIns="91440" tIns="45720" rIns="91440" bIns="45720" rtlCol="0" anchor="t">
            <a:normAutofit fontScale="55000" lnSpcReduction="20000"/>
          </a:bodyPr>
          <a:lstStyle/>
          <a:p>
            <a:r>
              <a:rPr lang="en-US" sz="2000" dirty="0"/>
              <a:t>AMERSA Annual Conference – 11/16/2024</a:t>
            </a:r>
          </a:p>
          <a:p>
            <a:r>
              <a:rPr lang="en-US" sz="2000" dirty="0"/>
              <a:t>ILANA HULL*</a:t>
            </a:r>
          </a:p>
          <a:p>
            <a:r>
              <a:rPr lang="en-US" sz="2000" dirty="0"/>
              <a:t>ELLEN STEWART*</a:t>
            </a:r>
          </a:p>
          <a:p>
            <a:r>
              <a:rPr lang="en-US" sz="2000" dirty="0"/>
              <a:t>RAAGINI JAWA</a:t>
            </a:r>
          </a:p>
          <a:p>
            <a:r>
              <a:rPr lang="en-US" sz="2000" dirty="0"/>
              <a:t>MARGARET SHANG</a:t>
            </a:r>
          </a:p>
          <a:p>
            <a:r>
              <a:rPr lang="en-US" sz="2000" dirty="0"/>
              <a:t>Corey Davis</a:t>
            </a:r>
          </a:p>
          <a:p>
            <a:r>
              <a:rPr lang="en-US" sz="2000" dirty="0"/>
              <a:t>Maya Patterson </a:t>
            </a:r>
            <a:br>
              <a:rPr lang="en-US" dirty="0"/>
            </a:br>
            <a:endParaRPr lang="en-US" dirty="0"/>
          </a:p>
          <a:p>
            <a:endParaRPr lang="en-US" dirty="0"/>
          </a:p>
          <a:p>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46054-5D55-4CF5-44F1-DDCD67FF51B3}"/>
              </a:ext>
            </a:extLst>
          </p:cNvPr>
          <p:cNvSpPr>
            <a:spLocks noGrp="1"/>
          </p:cNvSpPr>
          <p:nvPr>
            <p:ph type="title"/>
          </p:nvPr>
        </p:nvSpPr>
        <p:spPr/>
        <p:txBody>
          <a:bodyPr/>
          <a:lstStyle/>
          <a:p>
            <a:r>
              <a:rPr lang="en-US" dirty="0"/>
              <a:t>Response from Patients</a:t>
            </a:r>
          </a:p>
        </p:txBody>
      </p:sp>
      <p:sp>
        <p:nvSpPr>
          <p:cNvPr id="3" name="Content Placeholder 2">
            <a:extLst>
              <a:ext uri="{FF2B5EF4-FFF2-40B4-BE49-F238E27FC236}">
                <a16:creationId xmlns:a16="http://schemas.microsoft.com/office/drawing/2014/main" id="{E0A86C9C-FC73-AB81-771E-71C116499ED9}"/>
              </a:ext>
            </a:extLst>
          </p:cNvPr>
          <p:cNvSpPr>
            <a:spLocks noGrp="1"/>
          </p:cNvSpPr>
          <p:nvPr>
            <p:ph idx="1"/>
          </p:nvPr>
        </p:nvSpPr>
        <p:spPr/>
        <p:txBody>
          <a:bodyPr vert="horz" lIns="0" tIns="0" rIns="0" bIns="0" rtlCol="0" anchor="t">
            <a:normAutofit/>
          </a:bodyPr>
          <a:lstStyle/>
          <a:p>
            <a:r>
              <a:rPr lang="en-US" dirty="0"/>
              <a:t>Participants felt safer using the strips in their own supply</a:t>
            </a:r>
          </a:p>
          <a:p>
            <a:pPr lvl="1">
              <a:buFont typeface="Courier New" panose="020B0604020202020204" pitchFamily="34" charset="0"/>
              <a:buChar char="o"/>
            </a:pPr>
            <a:r>
              <a:rPr lang="en-US" dirty="0"/>
              <a:t>Several expressed how they felt "empowered" </a:t>
            </a:r>
          </a:p>
          <a:p>
            <a:pPr lvl="1">
              <a:buFont typeface="Courier New" panose="020B0604020202020204" pitchFamily="34" charset="0"/>
              <a:buChar char="o"/>
            </a:pPr>
            <a:r>
              <a:rPr lang="en-US" dirty="0"/>
              <a:t>Some shared they felt "more in control" </a:t>
            </a:r>
          </a:p>
          <a:p>
            <a:r>
              <a:rPr lang="en-US" dirty="0"/>
              <a:t>Several participants shared how scared they were of the supply in the community</a:t>
            </a:r>
          </a:p>
          <a:p>
            <a:r>
              <a:rPr lang="en-US" dirty="0"/>
              <a:t>The strips and acknowledgement of xylazine became a motivator for some to seek or maintain treatment </a:t>
            </a:r>
          </a:p>
          <a:p>
            <a:r>
              <a:rPr lang="en-US" dirty="0">
                <a:latin typeface="Avenir Next LT Pro Light"/>
                <a:cs typeface="Times New Roman"/>
              </a:rPr>
              <a:t>Several participants shared how different their experience of withdrawal was due to xylazine exposure </a:t>
            </a:r>
          </a:p>
        </p:txBody>
      </p:sp>
      <p:sp>
        <p:nvSpPr>
          <p:cNvPr id="4" name="Date Placeholder 3">
            <a:extLst>
              <a:ext uri="{FF2B5EF4-FFF2-40B4-BE49-F238E27FC236}">
                <a16:creationId xmlns:a16="http://schemas.microsoft.com/office/drawing/2014/main" id="{2429E62F-EFB5-A603-0AC0-7B53E07EE4BB}"/>
              </a:ext>
            </a:extLst>
          </p:cNvPr>
          <p:cNvSpPr>
            <a:spLocks noGrp="1"/>
          </p:cNvSpPr>
          <p:nvPr>
            <p:ph type="dt" sz="half" idx="10"/>
          </p:nvPr>
        </p:nvSpPr>
        <p:spPr/>
        <p:txBody>
          <a:bodyPr/>
          <a:lstStyle/>
          <a:p>
            <a:fld id="{F245B593-DDD0-4DAF-B4F1-102062E34369}" type="datetime1">
              <a:rPr lang="en-US" smtClean="0"/>
              <a:t>11/16/2024</a:t>
            </a:fld>
            <a:endParaRPr lang="en-US"/>
          </a:p>
        </p:txBody>
      </p:sp>
      <p:sp>
        <p:nvSpPr>
          <p:cNvPr id="5" name="Footer Placeholder 4">
            <a:extLst>
              <a:ext uri="{FF2B5EF4-FFF2-40B4-BE49-F238E27FC236}">
                <a16:creationId xmlns:a16="http://schemas.microsoft.com/office/drawing/2014/main" id="{F247ECD1-6B78-1FED-5ADE-FFD5172FB27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50B3A42-6F3D-2EFA-C917-BACB5B26F03A}"/>
              </a:ext>
            </a:extLst>
          </p:cNvPr>
          <p:cNvSpPr>
            <a:spLocks noGrp="1"/>
          </p:cNvSpPr>
          <p:nvPr>
            <p:ph type="sldNum" sz="quarter" idx="12"/>
          </p:nvPr>
        </p:nvSpPr>
        <p:spPr/>
        <p:txBody>
          <a:bodyPr/>
          <a:lstStyle/>
          <a:p>
            <a:fld id="{017DE1FC-E54A-4B87-A814-263D1E8654B2}" type="slidenum">
              <a:rPr lang="en-US" smtClean="0"/>
              <a:t>10</a:t>
            </a:fld>
            <a:endParaRPr lang="en-US"/>
          </a:p>
        </p:txBody>
      </p:sp>
    </p:spTree>
    <p:extLst>
      <p:ext uri="{BB962C8B-B14F-4D97-AF65-F5344CB8AC3E}">
        <p14:creationId xmlns:p14="http://schemas.microsoft.com/office/powerpoint/2010/main" val="28052032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B529B-3115-516D-A7C7-EB8DAB33E2C4}"/>
              </a:ext>
            </a:extLst>
          </p:cNvPr>
          <p:cNvSpPr>
            <a:spLocks noGrp="1"/>
          </p:cNvSpPr>
          <p:nvPr>
            <p:ph type="title"/>
          </p:nvPr>
        </p:nvSpPr>
        <p:spPr>
          <a:xfrm>
            <a:off x="455141" y="188"/>
            <a:ext cx="10240903" cy="792814"/>
          </a:xfrm>
        </p:spPr>
        <p:txBody>
          <a:bodyPr>
            <a:normAutofit/>
          </a:bodyPr>
          <a:lstStyle/>
          <a:p>
            <a:r>
              <a:rPr lang="en-US" sz="3200" dirty="0"/>
              <a:t>Results - DEMOGRAPHICS</a:t>
            </a:r>
          </a:p>
        </p:txBody>
      </p:sp>
      <p:graphicFrame>
        <p:nvGraphicFramePr>
          <p:cNvPr id="8" name="Content Placeholder 7">
            <a:extLst>
              <a:ext uri="{FF2B5EF4-FFF2-40B4-BE49-F238E27FC236}">
                <a16:creationId xmlns:a16="http://schemas.microsoft.com/office/drawing/2014/main" id="{5FF31191-4078-13D3-2772-122D0974038F}"/>
              </a:ext>
            </a:extLst>
          </p:cNvPr>
          <p:cNvGraphicFramePr>
            <a:graphicFrameLocks noGrp="1"/>
          </p:cNvGraphicFramePr>
          <p:nvPr>
            <p:ph idx="1"/>
            <p:extLst>
              <p:ext uri="{D42A27DB-BD31-4B8C-83A1-F6EECF244321}">
                <p14:modId xmlns:p14="http://schemas.microsoft.com/office/powerpoint/2010/main" val="601359717"/>
              </p:ext>
            </p:extLst>
          </p:nvPr>
        </p:nvGraphicFramePr>
        <p:xfrm>
          <a:off x="1563213" y="789904"/>
          <a:ext cx="8245131" cy="5486400"/>
        </p:xfrm>
        <a:graphic>
          <a:graphicData uri="http://schemas.openxmlformats.org/drawingml/2006/table">
            <a:tbl>
              <a:tblPr bandRow="1">
                <a:tableStyleId>{5FD0F851-EC5A-4D38-B0AD-8093EC10F338}</a:tableStyleId>
              </a:tblPr>
              <a:tblGrid>
                <a:gridCol w="6055893">
                  <a:extLst>
                    <a:ext uri="{9D8B030D-6E8A-4147-A177-3AD203B41FA5}">
                      <a16:colId xmlns:a16="http://schemas.microsoft.com/office/drawing/2014/main" val="3787579744"/>
                    </a:ext>
                  </a:extLst>
                </a:gridCol>
                <a:gridCol w="2189238">
                  <a:extLst>
                    <a:ext uri="{9D8B030D-6E8A-4147-A177-3AD203B41FA5}">
                      <a16:colId xmlns:a16="http://schemas.microsoft.com/office/drawing/2014/main" val="4134391626"/>
                    </a:ext>
                  </a:extLst>
                </a:gridCol>
              </a:tblGrid>
              <a:tr h="231703">
                <a:tc>
                  <a:txBody>
                    <a:bodyPr/>
                    <a:lstStyle/>
                    <a:p>
                      <a:r>
                        <a:rPr lang="en-US" b="1" dirty="0">
                          <a:effectLst/>
                        </a:rPr>
                        <a:t>Demographics, n=38</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dirty="0">
                        <a:effectLst/>
                      </a:endParaRPr>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083640056"/>
                  </a:ext>
                </a:extLst>
              </a:tr>
              <a:tr h="231703">
                <a:tc>
                  <a:txBody>
                    <a:bodyPr/>
                    <a:lstStyle/>
                    <a:p>
                      <a:endParaRPr lang="en-US" b="1" dirty="0">
                        <a:effectLst/>
                      </a:endParaRPr>
                    </a:p>
                  </a:txBody>
                  <a:tcPr marL="0" marR="0" marT="0" marB="0" anchor="ctr">
                    <a:lnL w="12700">
                      <a:solidFill>
                        <a:schemeClr val="tx1"/>
                      </a:solidFill>
                    </a:lnL>
                    <a:lnT w="12700">
                      <a:solidFill>
                        <a:schemeClr val="tx1"/>
                      </a:solidFill>
                    </a:lnT>
                  </a:tcPr>
                </a:tc>
                <a:tc>
                  <a:txBody>
                    <a:bodyPr/>
                    <a:lstStyle/>
                    <a:p>
                      <a:r>
                        <a:rPr lang="en-US" b="1" dirty="0"/>
                        <a:t>n=38 (%)</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1191295526"/>
                  </a:ext>
                </a:extLst>
              </a:tr>
              <a:tr h="231703">
                <a:tc>
                  <a:txBody>
                    <a:bodyPr/>
                    <a:lstStyle/>
                    <a:p>
                      <a:r>
                        <a:rPr lang="en-US" b="1" dirty="0">
                          <a:effectLst/>
                        </a:rPr>
                        <a:t>Median age, years (IQR)</a:t>
                      </a:r>
                    </a:p>
                  </a:txBody>
                  <a:tcPr marL="0" marR="0" marT="0" marB="0" anchor="ctr">
                    <a:lnL w="12700">
                      <a:solidFill>
                        <a:schemeClr val="tx1"/>
                      </a:solidFill>
                    </a:lnL>
                    <a:lnB w="12700">
                      <a:solidFill>
                        <a:schemeClr val="tx1"/>
                      </a:solidFill>
                    </a:lnB>
                  </a:tcPr>
                </a:tc>
                <a:tc>
                  <a:txBody>
                    <a:bodyPr/>
                    <a:lstStyle/>
                    <a:p>
                      <a:r>
                        <a:rPr lang="en-US" b="1" dirty="0"/>
                        <a:t>30.5 (28.0-35.0)</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665254678"/>
                  </a:ext>
                </a:extLst>
              </a:tr>
              <a:tr h="231703">
                <a:tc>
                  <a:txBody>
                    <a:bodyPr/>
                    <a:lstStyle/>
                    <a:p>
                      <a:r>
                        <a:rPr lang="en-US" b="1" dirty="0">
                          <a:effectLst/>
                        </a:rPr>
                        <a:t>Race</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b="1" dirty="0"/>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49998501"/>
                  </a:ext>
                </a:extLst>
              </a:tr>
              <a:tr h="231703">
                <a:tc>
                  <a:txBody>
                    <a:bodyPr/>
                    <a:lstStyle/>
                    <a:p>
                      <a:r>
                        <a:rPr lang="en-US" b="1" dirty="0">
                          <a:effectLst/>
                        </a:rPr>
                        <a:t>   White</a:t>
                      </a:r>
                    </a:p>
                  </a:txBody>
                  <a:tcPr marL="0" marR="0" marT="0" marB="0" anchor="ctr">
                    <a:lnL w="12700">
                      <a:solidFill>
                        <a:schemeClr val="tx1"/>
                      </a:solidFill>
                    </a:lnL>
                    <a:lnT w="12700">
                      <a:solidFill>
                        <a:schemeClr val="tx1"/>
                      </a:solidFill>
                    </a:lnT>
                  </a:tcPr>
                </a:tc>
                <a:tc>
                  <a:txBody>
                    <a:bodyPr/>
                    <a:lstStyle/>
                    <a:p>
                      <a:r>
                        <a:rPr lang="en-US" b="1" dirty="0"/>
                        <a:t>36 (94.7%)</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1371057972"/>
                  </a:ext>
                </a:extLst>
              </a:tr>
              <a:tr h="231703">
                <a:tc>
                  <a:txBody>
                    <a:bodyPr/>
                    <a:lstStyle/>
                    <a:p>
                      <a:r>
                        <a:rPr lang="en-US" b="1" dirty="0">
                          <a:effectLst/>
                        </a:rPr>
                        <a:t>   Black</a:t>
                      </a:r>
                    </a:p>
                  </a:txBody>
                  <a:tcPr marL="0" marR="0" marT="0" marB="0" anchor="ctr">
                    <a:lnL w="12700">
                      <a:solidFill>
                        <a:schemeClr val="tx1"/>
                      </a:solidFill>
                    </a:lnL>
                  </a:tcPr>
                </a:tc>
                <a:tc>
                  <a:txBody>
                    <a:bodyPr/>
                    <a:lstStyle/>
                    <a:p>
                      <a:r>
                        <a:rPr lang="en-US" b="1" dirty="0"/>
                        <a:t>5 (13.2%)</a:t>
                      </a:r>
                    </a:p>
                  </a:txBody>
                  <a:tcPr marL="0" marR="0" marT="0" marB="0" anchor="ctr">
                    <a:lnR w="12700">
                      <a:solidFill>
                        <a:schemeClr val="tx1"/>
                      </a:solidFill>
                    </a:lnR>
                  </a:tcPr>
                </a:tc>
                <a:extLst>
                  <a:ext uri="{0D108BD9-81ED-4DB2-BD59-A6C34878D82A}">
                    <a16:rowId xmlns:a16="http://schemas.microsoft.com/office/drawing/2014/main" val="3917713187"/>
                  </a:ext>
                </a:extLst>
              </a:tr>
              <a:tr h="231703">
                <a:tc>
                  <a:txBody>
                    <a:bodyPr/>
                    <a:lstStyle/>
                    <a:p>
                      <a:r>
                        <a:rPr lang="en-US" b="1" dirty="0">
                          <a:effectLst/>
                        </a:rPr>
                        <a:t>   American Indian or Alaska Native</a:t>
                      </a:r>
                    </a:p>
                  </a:txBody>
                  <a:tcPr marL="0" marR="0" marT="0" marB="0" anchor="ctr">
                    <a:lnL w="12700">
                      <a:solidFill>
                        <a:schemeClr val="tx1"/>
                      </a:solidFill>
                    </a:lnL>
                  </a:tcPr>
                </a:tc>
                <a:tc>
                  <a:txBody>
                    <a:bodyPr/>
                    <a:lstStyle/>
                    <a:p>
                      <a:r>
                        <a:rPr lang="en-US" b="1" dirty="0"/>
                        <a:t>2 (5.3%)</a:t>
                      </a:r>
                    </a:p>
                  </a:txBody>
                  <a:tcPr marL="0" marR="0" marT="0" marB="0" anchor="ctr">
                    <a:lnR w="12700">
                      <a:solidFill>
                        <a:schemeClr val="tx1"/>
                      </a:solidFill>
                    </a:lnR>
                  </a:tcPr>
                </a:tc>
                <a:extLst>
                  <a:ext uri="{0D108BD9-81ED-4DB2-BD59-A6C34878D82A}">
                    <a16:rowId xmlns:a16="http://schemas.microsoft.com/office/drawing/2014/main" val="324528671"/>
                  </a:ext>
                </a:extLst>
              </a:tr>
              <a:tr h="231703">
                <a:tc>
                  <a:txBody>
                    <a:bodyPr/>
                    <a:lstStyle/>
                    <a:p>
                      <a:r>
                        <a:rPr lang="en-US" b="1" dirty="0">
                          <a:effectLst/>
                        </a:rPr>
                        <a:t>Ethnicity</a:t>
                      </a:r>
                    </a:p>
                  </a:txBody>
                  <a:tcPr marL="0" marR="0" marT="0" marB="0" anchor="ctr">
                    <a:lnL w="12700">
                      <a:solidFill>
                        <a:schemeClr val="tx1"/>
                      </a:solidFill>
                    </a:lnL>
                    <a:lnB w="12700">
                      <a:solidFill>
                        <a:schemeClr val="tx1"/>
                      </a:solidFill>
                    </a:lnB>
                  </a:tcPr>
                </a:tc>
                <a:tc>
                  <a:txBody>
                    <a:bodyPr/>
                    <a:lstStyle/>
                    <a:p>
                      <a:endParaRPr lang="en-US" b="1" dirty="0"/>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2825467260"/>
                  </a:ext>
                </a:extLst>
              </a:tr>
              <a:tr h="231703">
                <a:tc>
                  <a:txBody>
                    <a:bodyPr/>
                    <a:lstStyle/>
                    <a:p>
                      <a:r>
                        <a:rPr lang="en-US" b="1" dirty="0">
                          <a:effectLst/>
                        </a:rPr>
                        <a:t>   Non-Hispanic</a:t>
                      </a:r>
                    </a:p>
                  </a:txBody>
                  <a:tcPr marL="0" marR="0" marT="0" marB="0" anchor="ctr">
                    <a:lnL w="12700">
                      <a:solidFill>
                        <a:schemeClr val="tx1"/>
                      </a:solidFill>
                    </a:lnL>
                    <a:lnT w="12700">
                      <a:solidFill>
                        <a:schemeClr val="tx1"/>
                      </a:solidFill>
                    </a:lnT>
                  </a:tcPr>
                </a:tc>
                <a:tc>
                  <a:txBody>
                    <a:bodyPr/>
                    <a:lstStyle/>
                    <a:p>
                      <a:r>
                        <a:rPr lang="en-US" b="1" dirty="0"/>
                        <a:t>36 (94.7%)</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1300159022"/>
                  </a:ext>
                </a:extLst>
              </a:tr>
              <a:tr h="231703">
                <a:tc>
                  <a:txBody>
                    <a:bodyPr/>
                    <a:lstStyle/>
                    <a:p>
                      <a:r>
                        <a:rPr lang="en-US" b="1" dirty="0">
                          <a:effectLst/>
                        </a:rPr>
                        <a:t>   Prefer not to answer</a:t>
                      </a:r>
                    </a:p>
                  </a:txBody>
                  <a:tcPr marL="0" marR="0" marT="0" marB="0" anchor="ctr">
                    <a:lnL w="12700">
                      <a:solidFill>
                        <a:schemeClr val="tx1"/>
                      </a:solidFill>
                    </a:lnL>
                  </a:tcPr>
                </a:tc>
                <a:tc>
                  <a:txBody>
                    <a:bodyPr/>
                    <a:lstStyle/>
                    <a:p>
                      <a:r>
                        <a:rPr lang="en-US" b="1" dirty="0"/>
                        <a:t>2 (5.3%)</a:t>
                      </a:r>
                    </a:p>
                  </a:txBody>
                  <a:tcPr marL="0" marR="0" marT="0" marB="0" anchor="ctr">
                    <a:lnR w="12700">
                      <a:solidFill>
                        <a:schemeClr val="tx1"/>
                      </a:solidFill>
                    </a:lnR>
                  </a:tcPr>
                </a:tc>
                <a:extLst>
                  <a:ext uri="{0D108BD9-81ED-4DB2-BD59-A6C34878D82A}">
                    <a16:rowId xmlns:a16="http://schemas.microsoft.com/office/drawing/2014/main" val="2476910166"/>
                  </a:ext>
                </a:extLst>
              </a:tr>
              <a:tr h="231703">
                <a:tc>
                  <a:txBody>
                    <a:bodyPr/>
                    <a:lstStyle/>
                    <a:p>
                      <a:r>
                        <a:rPr lang="en-US" b="1" dirty="0">
                          <a:effectLst/>
                        </a:rPr>
                        <a:t>Insurance</a:t>
                      </a:r>
                    </a:p>
                  </a:txBody>
                  <a:tcPr marL="0" marR="0" marT="0" marB="0" anchor="ctr">
                    <a:lnL w="12700">
                      <a:solidFill>
                        <a:schemeClr val="tx1"/>
                      </a:solidFill>
                    </a:lnL>
                    <a:lnB w="12700">
                      <a:solidFill>
                        <a:schemeClr val="tx1"/>
                      </a:solidFill>
                    </a:lnB>
                  </a:tcPr>
                </a:tc>
                <a:tc>
                  <a:txBody>
                    <a:bodyPr/>
                    <a:lstStyle/>
                    <a:p>
                      <a:endParaRPr lang="en-US" b="1" dirty="0"/>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616895694"/>
                  </a:ext>
                </a:extLst>
              </a:tr>
              <a:tr h="231703">
                <a:tc>
                  <a:txBody>
                    <a:bodyPr/>
                    <a:lstStyle/>
                    <a:p>
                      <a:r>
                        <a:rPr lang="en-US" b="1" dirty="0">
                          <a:effectLst/>
                        </a:rPr>
                        <a:t>   Public</a:t>
                      </a:r>
                    </a:p>
                  </a:txBody>
                  <a:tcPr marL="0" marR="0" marT="0" marB="0" anchor="ctr">
                    <a:lnL w="12700">
                      <a:solidFill>
                        <a:schemeClr val="tx1"/>
                      </a:solidFill>
                    </a:lnL>
                    <a:lnT w="12700">
                      <a:solidFill>
                        <a:schemeClr val="tx1"/>
                      </a:solidFill>
                    </a:lnT>
                  </a:tcPr>
                </a:tc>
                <a:tc>
                  <a:txBody>
                    <a:bodyPr/>
                    <a:lstStyle/>
                    <a:p>
                      <a:r>
                        <a:rPr lang="en-US" b="1" dirty="0"/>
                        <a:t>38 (100%)</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950191684"/>
                  </a:ext>
                </a:extLst>
              </a:tr>
              <a:tr h="231703">
                <a:tc>
                  <a:txBody>
                    <a:bodyPr/>
                    <a:lstStyle/>
                    <a:p>
                      <a:r>
                        <a:rPr lang="en-US" b="1" dirty="0">
                          <a:effectLst/>
                        </a:rPr>
                        <a:t>Income</a:t>
                      </a:r>
                    </a:p>
                  </a:txBody>
                  <a:tcPr marL="0" marR="0" marT="0" marB="0" anchor="ctr">
                    <a:lnL w="12700">
                      <a:solidFill>
                        <a:schemeClr val="tx1"/>
                      </a:solidFill>
                    </a:lnL>
                    <a:lnB w="12700">
                      <a:solidFill>
                        <a:schemeClr val="tx1"/>
                      </a:solidFill>
                    </a:lnB>
                  </a:tcPr>
                </a:tc>
                <a:tc>
                  <a:txBody>
                    <a:bodyPr/>
                    <a:lstStyle/>
                    <a:p>
                      <a:endParaRPr lang="en-US" b="1" dirty="0"/>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698767044"/>
                  </a:ext>
                </a:extLst>
              </a:tr>
              <a:tr h="231703">
                <a:tc>
                  <a:txBody>
                    <a:bodyPr/>
                    <a:lstStyle/>
                    <a:p>
                      <a:r>
                        <a:rPr lang="en-US" b="1" dirty="0">
                          <a:effectLst/>
                        </a:rPr>
                        <a:t>   Less than $30,000</a:t>
                      </a:r>
                    </a:p>
                  </a:txBody>
                  <a:tcPr marL="0" marR="0" marT="0" marB="0" anchor="ctr">
                    <a:lnL w="12700">
                      <a:solidFill>
                        <a:schemeClr val="tx1"/>
                      </a:solidFill>
                    </a:lnL>
                    <a:lnT w="12700">
                      <a:solidFill>
                        <a:schemeClr val="tx1"/>
                      </a:solidFill>
                    </a:lnT>
                  </a:tcPr>
                </a:tc>
                <a:tc>
                  <a:txBody>
                    <a:bodyPr/>
                    <a:lstStyle/>
                    <a:p>
                      <a:r>
                        <a:rPr lang="en-US" b="1" dirty="0"/>
                        <a:t>24 (63.2%)</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3603763053"/>
                  </a:ext>
                </a:extLst>
              </a:tr>
              <a:tr h="231703">
                <a:tc>
                  <a:txBody>
                    <a:bodyPr/>
                    <a:lstStyle/>
                    <a:p>
                      <a:r>
                        <a:rPr lang="en-US" b="1" dirty="0">
                          <a:effectLst/>
                        </a:rPr>
                        <a:t>   $30,000-$60,000</a:t>
                      </a:r>
                    </a:p>
                  </a:txBody>
                  <a:tcPr marL="0" marR="0" marT="0" marB="0" anchor="ctr">
                    <a:lnL w="12700">
                      <a:solidFill>
                        <a:schemeClr val="tx1"/>
                      </a:solidFill>
                    </a:lnL>
                  </a:tcPr>
                </a:tc>
                <a:tc>
                  <a:txBody>
                    <a:bodyPr/>
                    <a:lstStyle/>
                    <a:p>
                      <a:r>
                        <a:rPr lang="en-US" b="1" dirty="0"/>
                        <a:t>8 (21.1%)</a:t>
                      </a:r>
                    </a:p>
                  </a:txBody>
                  <a:tcPr marL="0" marR="0" marT="0" marB="0" anchor="ctr">
                    <a:lnR w="12700">
                      <a:solidFill>
                        <a:schemeClr val="tx1"/>
                      </a:solidFill>
                    </a:lnR>
                  </a:tcPr>
                </a:tc>
                <a:extLst>
                  <a:ext uri="{0D108BD9-81ED-4DB2-BD59-A6C34878D82A}">
                    <a16:rowId xmlns:a16="http://schemas.microsoft.com/office/drawing/2014/main" val="3949606995"/>
                  </a:ext>
                </a:extLst>
              </a:tr>
              <a:tr h="231703">
                <a:tc>
                  <a:txBody>
                    <a:bodyPr/>
                    <a:lstStyle/>
                    <a:p>
                      <a:r>
                        <a:rPr lang="en-US" b="1" dirty="0">
                          <a:effectLst/>
                        </a:rPr>
                        <a:t>   Greater than $60,000</a:t>
                      </a:r>
                    </a:p>
                  </a:txBody>
                  <a:tcPr marL="0" marR="0" marT="0" marB="0" anchor="ctr">
                    <a:lnL w="12700">
                      <a:solidFill>
                        <a:schemeClr val="tx1"/>
                      </a:solidFill>
                    </a:lnL>
                  </a:tcPr>
                </a:tc>
                <a:tc>
                  <a:txBody>
                    <a:bodyPr/>
                    <a:lstStyle/>
                    <a:p>
                      <a:r>
                        <a:rPr lang="en-US" b="1" dirty="0"/>
                        <a:t>0 (0%)</a:t>
                      </a:r>
                    </a:p>
                  </a:txBody>
                  <a:tcPr marL="0" marR="0" marT="0" marB="0" anchor="ctr">
                    <a:lnR w="12700">
                      <a:solidFill>
                        <a:schemeClr val="tx1"/>
                      </a:solidFill>
                    </a:lnR>
                  </a:tcPr>
                </a:tc>
                <a:extLst>
                  <a:ext uri="{0D108BD9-81ED-4DB2-BD59-A6C34878D82A}">
                    <a16:rowId xmlns:a16="http://schemas.microsoft.com/office/drawing/2014/main" val="1077854449"/>
                  </a:ext>
                </a:extLst>
              </a:tr>
              <a:tr h="231703">
                <a:tc>
                  <a:txBody>
                    <a:bodyPr/>
                    <a:lstStyle/>
                    <a:p>
                      <a:r>
                        <a:rPr lang="en-US" b="1" dirty="0">
                          <a:effectLst/>
                        </a:rPr>
                        <a:t>   Unsure</a:t>
                      </a:r>
                    </a:p>
                  </a:txBody>
                  <a:tcPr marL="0" marR="0" marT="0" marB="0" anchor="ctr">
                    <a:lnL w="12700">
                      <a:solidFill>
                        <a:schemeClr val="tx1"/>
                      </a:solidFill>
                    </a:lnL>
                  </a:tcPr>
                </a:tc>
                <a:tc>
                  <a:txBody>
                    <a:bodyPr/>
                    <a:lstStyle/>
                    <a:p>
                      <a:r>
                        <a:rPr lang="en-US" b="1" dirty="0"/>
                        <a:t>6 (15.8%)</a:t>
                      </a:r>
                    </a:p>
                  </a:txBody>
                  <a:tcPr marL="0" marR="0" marT="0" marB="0" anchor="ctr">
                    <a:lnR w="12700">
                      <a:solidFill>
                        <a:schemeClr val="tx1"/>
                      </a:solidFill>
                    </a:lnR>
                  </a:tcPr>
                </a:tc>
                <a:extLst>
                  <a:ext uri="{0D108BD9-81ED-4DB2-BD59-A6C34878D82A}">
                    <a16:rowId xmlns:a16="http://schemas.microsoft.com/office/drawing/2014/main" val="2070391004"/>
                  </a:ext>
                </a:extLst>
              </a:tr>
              <a:tr h="231703">
                <a:tc>
                  <a:txBody>
                    <a:bodyPr/>
                    <a:lstStyle/>
                    <a:p>
                      <a:r>
                        <a:rPr lang="en-US" b="1" dirty="0">
                          <a:effectLst/>
                        </a:rPr>
                        <a:t>Pregnancy Status at Enrollment</a:t>
                      </a:r>
                    </a:p>
                  </a:txBody>
                  <a:tcPr marL="0" marR="0" marT="0" marB="0" anchor="ctr">
                    <a:lnL w="12700">
                      <a:solidFill>
                        <a:schemeClr val="tx1"/>
                      </a:solidFill>
                    </a:lnL>
                    <a:lnB w="12700">
                      <a:solidFill>
                        <a:schemeClr val="tx1"/>
                      </a:solidFill>
                    </a:lnB>
                  </a:tcPr>
                </a:tc>
                <a:tc>
                  <a:txBody>
                    <a:bodyPr/>
                    <a:lstStyle/>
                    <a:p>
                      <a:endParaRPr lang="en-US" b="1" dirty="0"/>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625686776"/>
                  </a:ext>
                </a:extLst>
              </a:tr>
              <a:tr h="231703">
                <a:tc>
                  <a:txBody>
                    <a:bodyPr/>
                    <a:lstStyle/>
                    <a:p>
                      <a:r>
                        <a:rPr lang="en-US" b="1" dirty="0">
                          <a:effectLst/>
                        </a:rPr>
                        <a:t>   Pregnant</a:t>
                      </a:r>
                    </a:p>
                  </a:txBody>
                  <a:tcPr marL="0" marR="0" marT="0" marB="0" anchor="ctr">
                    <a:lnL w="12700">
                      <a:solidFill>
                        <a:schemeClr val="tx1"/>
                      </a:solidFill>
                    </a:lnL>
                    <a:lnT w="12700">
                      <a:solidFill>
                        <a:schemeClr val="tx1"/>
                      </a:solidFill>
                    </a:lnT>
                  </a:tcPr>
                </a:tc>
                <a:tc>
                  <a:txBody>
                    <a:bodyPr/>
                    <a:lstStyle/>
                    <a:p>
                      <a:r>
                        <a:rPr lang="en-US" b="1" dirty="0"/>
                        <a:t>32 (84.2%)</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3752195195"/>
                  </a:ext>
                </a:extLst>
              </a:tr>
              <a:tr h="231703">
                <a:tc>
                  <a:txBody>
                    <a:bodyPr/>
                    <a:lstStyle/>
                    <a:p>
                      <a:r>
                        <a:rPr lang="en-US" b="1" dirty="0">
                          <a:effectLst/>
                        </a:rPr>
                        <a:t>   In postpartum period</a:t>
                      </a:r>
                    </a:p>
                  </a:txBody>
                  <a:tcPr marL="0" marR="0" marT="0" marB="0" anchor="ctr">
                    <a:lnL w="12700">
                      <a:solidFill>
                        <a:schemeClr val="tx1"/>
                      </a:solidFill>
                    </a:lnL>
                    <a:lnB w="12700">
                      <a:solidFill>
                        <a:schemeClr val="tx1"/>
                      </a:solidFill>
                    </a:lnB>
                  </a:tcPr>
                </a:tc>
                <a:tc>
                  <a:txBody>
                    <a:bodyPr/>
                    <a:lstStyle/>
                    <a:p>
                      <a:r>
                        <a:rPr lang="en-US" b="1" dirty="0"/>
                        <a:t>6 (15.8%)</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1934034743"/>
                  </a:ext>
                </a:extLst>
              </a:tr>
            </a:tbl>
          </a:graphicData>
        </a:graphic>
      </p:graphicFrame>
      <p:sp>
        <p:nvSpPr>
          <p:cNvPr id="4" name="Date Placeholder 3">
            <a:extLst>
              <a:ext uri="{FF2B5EF4-FFF2-40B4-BE49-F238E27FC236}">
                <a16:creationId xmlns:a16="http://schemas.microsoft.com/office/drawing/2014/main" id="{210ED6EB-0CFE-4D6A-B1B4-E3C532489735}"/>
              </a:ext>
            </a:extLst>
          </p:cNvPr>
          <p:cNvSpPr>
            <a:spLocks noGrp="1"/>
          </p:cNvSpPr>
          <p:nvPr>
            <p:ph type="dt" sz="half" idx="10"/>
          </p:nvPr>
        </p:nvSpPr>
        <p:spPr/>
        <p:txBody>
          <a:bodyPr/>
          <a:lstStyle/>
          <a:p>
            <a:fld id="{1B0A90E0-4AB9-4083-BE29-42A8F589B961}" type="datetime1">
              <a:rPr lang="en-US" smtClean="0"/>
              <a:t>11/16/2024</a:t>
            </a:fld>
            <a:endParaRPr lang="en-US"/>
          </a:p>
        </p:txBody>
      </p:sp>
      <p:sp>
        <p:nvSpPr>
          <p:cNvPr id="5" name="Footer Placeholder 4">
            <a:extLst>
              <a:ext uri="{FF2B5EF4-FFF2-40B4-BE49-F238E27FC236}">
                <a16:creationId xmlns:a16="http://schemas.microsoft.com/office/drawing/2014/main" id="{C55B7339-BC00-1FE5-D7E5-7BECC780C7B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3480627-F441-3970-9A19-B43C440A926A}"/>
              </a:ext>
            </a:extLst>
          </p:cNvPr>
          <p:cNvSpPr>
            <a:spLocks noGrp="1"/>
          </p:cNvSpPr>
          <p:nvPr>
            <p:ph type="sldNum" sz="quarter" idx="12"/>
          </p:nvPr>
        </p:nvSpPr>
        <p:spPr/>
        <p:txBody>
          <a:bodyPr/>
          <a:lstStyle/>
          <a:p>
            <a:fld id="{017DE1FC-E54A-4B87-A814-263D1E8654B2}" type="slidenum">
              <a:rPr lang="en-US" smtClean="0"/>
              <a:t>11</a:t>
            </a:fld>
            <a:endParaRPr lang="en-US"/>
          </a:p>
        </p:txBody>
      </p:sp>
    </p:spTree>
    <p:extLst>
      <p:ext uri="{BB962C8B-B14F-4D97-AF65-F5344CB8AC3E}">
        <p14:creationId xmlns:p14="http://schemas.microsoft.com/office/powerpoint/2010/main" val="3984663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C8282-DA45-9C6C-8DB4-BD0E9E28C274}"/>
              </a:ext>
            </a:extLst>
          </p:cNvPr>
          <p:cNvSpPr>
            <a:spLocks noGrp="1"/>
          </p:cNvSpPr>
          <p:nvPr>
            <p:ph type="title"/>
          </p:nvPr>
        </p:nvSpPr>
        <p:spPr>
          <a:xfrm>
            <a:off x="1077686" y="20195"/>
            <a:ext cx="10806960" cy="1298802"/>
          </a:xfrm>
        </p:spPr>
        <p:txBody>
          <a:bodyPr>
            <a:normAutofit/>
          </a:bodyPr>
          <a:lstStyle/>
          <a:p>
            <a:r>
              <a:rPr lang="en-US" sz="3200" dirty="0"/>
              <a:t>RESULTS-ACCEPTABILITY/FEASIBILITY</a:t>
            </a:r>
          </a:p>
        </p:txBody>
      </p:sp>
      <p:sp>
        <p:nvSpPr>
          <p:cNvPr id="4" name="Date Placeholder 3">
            <a:extLst>
              <a:ext uri="{FF2B5EF4-FFF2-40B4-BE49-F238E27FC236}">
                <a16:creationId xmlns:a16="http://schemas.microsoft.com/office/drawing/2014/main" id="{2F62C6A2-7E38-76A7-515D-53DBF359CEFD}"/>
              </a:ext>
            </a:extLst>
          </p:cNvPr>
          <p:cNvSpPr>
            <a:spLocks noGrp="1"/>
          </p:cNvSpPr>
          <p:nvPr>
            <p:ph type="dt" sz="half" idx="10"/>
          </p:nvPr>
        </p:nvSpPr>
        <p:spPr/>
        <p:txBody>
          <a:bodyPr/>
          <a:lstStyle/>
          <a:p>
            <a:fld id="{FACCEDD1-FB3E-4585-8898-89112EA77FF4}" type="datetime1">
              <a:rPr lang="en-US" smtClean="0"/>
              <a:t>11/16/2024</a:t>
            </a:fld>
            <a:endParaRPr lang="en-US"/>
          </a:p>
        </p:txBody>
      </p:sp>
      <p:sp>
        <p:nvSpPr>
          <p:cNvPr id="5" name="Footer Placeholder 4">
            <a:extLst>
              <a:ext uri="{FF2B5EF4-FFF2-40B4-BE49-F238E27FC236}">
                <a16:creationId xmlns:a16="http://schemas.microsoft.com/office/drawing/2014/main" id="{07FCEA61-A9B0-B506-39EC-BC4943785E07}"/>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C01C086D-0CA9-143C-425B-0652CD3A6DAA}"/>
              </a:ext>
            </a:extLst>
          </p:cNvPr>
          <p:cNvSpPr>
            <a:spLocks noGrp="1"/>
          </p:cNvSpPr>
          <p:nvPr>
            <p:ph type="sldNum" sz="quarter" idx="12"/>
          </p:nvPr>
        </p:nvSpPr>
        <p:spPr/>
        <p:txBody>
          <a:bodyPr/>
          <a:lstStyle/>
          <a:p>
            <a:fld id="{017DE1FC-E54A-4B87-A814-263D1E8654B2}" type="slidenum">
              <a:rPr lang="en-US" smtClean="0"/>
              <a:t>12</a:t>
            </a:fld>
            <a:endParaRPr lang="en-US"/>
          </a:p>
        </p:txBody>
      </p:sp>
      <p:graphicFrame>
        <p:nvGraphicFramePr>
          <p:cNvPr id="9" name="Diagram 8">
            <a:extLst>
              <a:ext uri="{FF2B5EF4-FFF2-40B4-BE49-F238E27FC236}">
                <a16:creationId xmlns:a16="http://schemas.microsoft.com/office/drawing/2014/main" id="{3C3DB474-D0BF-38D3-1B01-F817775E7DEF}"/>
              </a:ext>
            </a:extLst>
          </p:cNvPr>
          <p:cNvGraphicFramePr/>
          <p:nvPr>
            <p:extLst>
              <p:ext uri="{D42A27DB-BD31-4B8C-83A1-F6EECF244321}">
                <p14:modId xmlns:p14="http://schemas.microsoft.com/office/powerpoint/2010/main" val="144866875"/>
              </p:ext>
            </p:extLst>
          </p:nvPr>
        </p:nvGraphicFramePr>
        <p:xfrm>
          <a:off x="4777946" y="1497227"/>
          <a:ext cx="6030685" cy="50183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73" name="Content Placeholder 2072">
            <a:extLst>
              <a:ext uri="{FF2B5EF4-FFF2-40B4-BE49-F238E27FC236}">
                <a16:creationId xmlns:a16="http://schemas.microsoft.com/office/drawing/2014/main" id="{E192AB47-30C5-E94F-5DF6-255564A66021}"/>
              </a:ext>
            </a:extLst>
          </p:cNvPr>
          <p:cNvSpPr>
            <a:spLocks noGrp="1"/>
          </p:cNvSpPr>
          <p:nvPr>
            <p:ph idx="1"/>
          </p:nvPr>
        </p:nvSpPr>
        <p:spPr>
          <a:xfrm>
            <a:off x="1371600" y="2135533"/>
            <a:ext cx="4700958" cy="3935585"/>
          </a:xfrm>
        </p:spPr>
        <p:txBody>
          <a:bodyPr vert="horz" lIns="0" tIns="0" rIns="0" bIns="0" rtlCol="0" anchor="t">
            <a:normAutofit/>
          </a:bodyPr>
          <a:lstStyle/>
          <a:p>
            <a:r>
              <a:rPr lang="en-US" dirty="0"/>
              <a:t>56 individuals met criteria for enrollment and were approached by recruitment team</a:t>
            </a:r>
          </a:p>
          <a:p>
            <a:r>
              <a:rPr lang="en-US" dirty="0"/>
              <a:t>38 chose to enroll in the study</a:t>
            </a:r>
          </a:p>
          <a:p>
            <a:r>
              <a:rPr lang="en-US" dirty="0"/>
              <a:t>36/38 (94.7%) were familiar with xylazine prior to the study</a:t>
            </a:r>
          </a:p>
          <a:p>
            <a:r>
              <a:rPr lang="en-US" dirty="0"/>
              <a:t>20/38 (52.6%) reported using XTS prior to the study</a:t>
            </a:r>
          </a:p>
          <a:p>
            <a:endParaRPr lang="en-US" dirty="0"/>
          </a:p>
          <a:p>
            <a:endParaRPr lang="en-US" dirty="0"/>
          </a:p>
        </p:txBody>
      </p:sp>
    </p:spTree>
    <p:extLst>
      <p:ext uri="{BB962C8B-B14F-4D97-AF65-F5344CB8AC3E}">
        <p14:creationId xmlns:p14="http://schemas.microsoft.com/office/powerpoint/2010/main" val="31741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FACD7-5D67-753F-309F-EDB5D180DCE6}"/>
              </a:ext>
            </a:extLst>
          </p:cNvPr>
          <p:cNvSpPr>
            <a:spLocks noGrp="1"/>
          </p:cNvSpPr>
          <p:nvPr>
            <p:ph type="title"/>
          </p:nvPr>
        </p:nvSpPr>
        <p:spPr>
          <a:xfrm>
            <a:off x="719769" y="168791"/>
            <a:ext cx="10286806" cy="912163"/>
          </a:xfrm>
        </p:spPr>
        <p:txBody>
          <a:bodyPr/>
          <a:lstStyle/>
          <a:p>
            <a:r>
              <a:rPr lang="en-US" dirty="0"/>
              <a:t>INTERIM SURVEY RESULTS</a:t>
            </a:r>
          </a:p>
        </p:txBody>
      </p:sp>
      <p:sp>
        <p:nvSpPr>
          <p:cNvPr id="4" name="Date Placeholder 3">
            <a:extLst>
              <a:ext uri="{FF2B5EF4-FFF2-40B4-BE49-F238E27FC236}">
                <a16:creationId xmlns:a16="http://schemas.microsoft.com/office/drawing/2014/main" id="{338547F3-E6ED-299D-B016-F452613452E6}"/>
              </a:ext>
            </a:extLst>
          </p:cNvPr>
          <p:cNvSpPr>
            <a:spLocks noGrp="1"/>
          </p:cNvSpPr>
          <p:nvPr>
            <p:ph type="dt" sz="half" idx="10"/>
          </p:nvPr>
        </p:nvSpPr>
        <p:spPr/>
        <p:txBody>
          <a:bodyPr/>
          <a:lstStyle/>
          <a:p>
            <a:fld id="{6BEB7296-DA9F-45E1-8FC6-427BB1EB4528}" type="datetime1">
              <a:rPr lang="en-US" smtClean="0"/>
              <a:t>11/16/2024</a:t>
            </a:fld>
            <a:endParaRPr lang="en-US"/>
          </a:p>
        </p:txBody>
      </p:sp>
      <p:sp>
        <p:nvSpPr>
          <p:cNvPr id="5" name="Footer Placeholder 4">
            <a:extLst>
              <a:ext uri="{FF2B5EF4-FFF2-40B4-BE49-F238E27FC236}">
                <a16:creationId xmlns:a16="http://schemas.microsoft.com/office/drawing/2014/main" id="{77F5B62C-BC91-BA23-68A3-F9ED511FCBC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8AC2FCA0-E53F-B65C-8033-CF27648E3AA7}"/>
              </a:ext>
            </a:extLst>
          </p:cNvPr>
          <p:cNvSpPr>
            <a:spLocks noGrp="1"/>
          </p:cNvSpPr>
          <p:nvPr>
            <p:ph type="sldNum" sz="quarter" idx="12"/>
          </p:nvPr>
        </p:nvSpPr>
        <p:spPr/>
        <p:txBody>
          <a:bodyPr/>
          <a:lstStyle/>
          <a:p>
            <a:fld id="{017DE1FC-E54A-4B87-A814-263D1E8654B2}" type="slidenum">
              <a:rPr lang="en-US" smtClean="0"/>
              <a:t>13</a:t>
            </a:fld>
            <a:endParaRPr lang="en-US"/>
          </a:p>
        </p:txBody>
      </p:sp>
      <p:graphicFrame>
        <p:nvGraphicFramePr>
          <p:cNvPr id="8" name="Table 7">
            <a:extLst>
              <a:ext uri="{FF2B5EF4-FFF2-40B4-BE49-F238E27FC236}">
                <a16:creationId xmlns:a16="http://schemas.microsoft.com/office/drawing/2014/main" id="{EB452868-F80D-997E-AB90-D6A87EE0CB4D}"/>
              </a:ext>
            </a:extLst>
          </p:cNvPr>
          <p:cNvGraphicFramePr>
            <a:graphicFrameLocks noGrp="1"/>
          </p:cNvGraphicFramePr>
          <p:nvPr>
            <p:extLst>
              <p:ext uri="{D42A27DB-BD31-4B8C-83A1-F6EECF244321}">
                <p14:modId xmlns:p14="http://schemas.microsoft.com/office/powerpoint/2010/main" val="1961786033"/>
              </p:ext>
            </p:extLst>
          </p:nvPr>
        </p:nvGraphicFramePr>
        <p:xfrm>
          <a:off x="716708" y="1198818"/>
          <a:ext cx="7920787" cy="4126410"/>
        </p:xfrm>
        <a:graphic>
          <a:graphicData uri="http://schemas.openxmlformats.org/drawingml/2006/table">
            <a:tbl>
              <a:tblPr bandRow="1">
                <a:tableStyleId>{5FD0F851-EC5A-4D38-B0AD-8093EC10F338}</a:tableStyleId>
              </a:tblPr>
              <a:tblGrid>
                <a:gridCol w="4541921">
                  <a:extLst>
                    <a:ext uri="{9D8B030D-6E8A-4147-A177-3AD203B41FA5}">
                      <a16:colId xmlns:a16="http://schemas.microsoft.com/office/drawing/2014/main" val="1370931543"/>
                    </a:ext>
                  </a:extLst>
                </a:gridCol>
                <a:gridCol w="1443788">
                  <a:extLst>
                    <a:ext uri="{9D8B030D-6E8A-4147-A177-3AD203B41FA5}">
                      <a16:colId xmlns:a16="http://schemas.microsoft.com/office/drawing/2014/main" val="2680472395"/>
                    </a:ext>
                  </a:extLst>
                </a:gridCol>
                <a:gridCol w="1935078">
                  <a:extLst>
                    <a:ext uri="{9D8B030D-6E8A-4147-A177-3AD203B41FA5}">
                      <a16:colId xmlns:a16="http://schemas.microsoft.com/office/drawing/2014/main" val="139850237"/>
                    </a:ext>
                  </a:extLst>
                </a:gridCol>
              </a:tblGrid>
              <a:tr h="198120">
                <a:tc>
                  <a:txBody>
                    <a:bodyPr/>
                    <a:lstStyle/>
                    <a:p>
                      <a:r>
                        <a:rPr lang="en-US" b="1" dirty="0">
                          <a:effectLst/>
                        </a:rPr>
                        <a:t>Real Time Survey Results</a:t>
                      </a:r>
                    </a:p>
                  </a:txBody>
                  <a:tcPr marL="0" marR="0" marT="0" marB="0" anchor="ctr">
                    <a:lnL w="12700">
                      <a:solidFill>
                        <a:schemeClr val="tx1"/>
                      </a:solidFill>
                    </a:lnL>
                    <a:lnR w="0">
                      <a:noFill/>
                    </a:lnR>
                    <a:lnT w="12700">
                      <a:solidFill>
                        <a:schemeClr val="tx1"/>
                      </a:solidFill>
                    </a:lnT>
                    <a:lnB w="12700">
                      <a:solidFill>
                        <a:schemeClr val="tx1"/>
                      </a:solidFill>
                    </a:lnB>
                  </a:tcPr>
                </a:tc>
                <a:tc>
                  <a:txBody>
                    <a:bodyPr/>
                    <a:lstStyle/>
                    <a:p>
                      <a:endParaRPr lang="en-US">
                        <a:effectLst/>
                      </a:endParaRPr>
                    </a:p>
                  </a:txBody>
                  <a:tcPr marL="0" marR="0" marT="0" marB="0" anchor="ctr">
                    <a:lnL w="0">
                      <a:noFill/>
                    </a:lnL>
                    <a:lnR w="0">
                      <a:noFill/>
                    </a:lnR>
                    <a:lnT w="12700">
                      <a:solidFill>
                        <a:schemeClr val="tx1"/>
                      </a:solidFill>
                    </a:lnT>
                    <a:lnB w="12700">
                      <a:solidFill>
                        <a:schemeClr val="tx1"/>
                      </a:solidFill>
                    </a:lnB>
                  </a:tcPr>
                </a:tc>
                <a:tc>
                  <a:txBody>
                    <a:bodyPr/>
                    <a:lstStyle/>
                    <a:p>
                      <a:endParaRPr lang="en-US">
                        <a:effectLst/>
                      </a:endParaRPr>
                    </a:p>
                  </a:txBody>
                  <a:tcPr marL="0" marR="0" marT="0" marB="0" anchor="ctr">
                    <a:lnL w="0">
                      <a:no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051238939"/>
                  </a:ext>
                </a:extLst>
              </a:tr>
              <a:tr h="396240">
                <a:tc>
                  <a:txBody>
                    <a:bodyPr/>
                    <a:lstStyle/>
                    <a:p>
                      <a:endParaRPr lang="en-US" dirty="0">
                        <a:effectLst/>
                      </a:endParaRPr>
                    </a:p>
                  </a:txBody>
                  <a:tcPr marL="0" marR="0" marT="0" marB="0" anchor="ctr">
                    <a:lnL w="12700">
                      <a:solidFill>
                        <a:schemeClr val="tx1"/>
                      </a:solidFill>
                    </a:lnL>
                    <a:lnT w="12700">
                      <a:solidFill>
                        <a:schemeClr val="tx1"/>
                      </a:solidFill>
                    </a:lnT>
                    <a:lnB w="12700">
                      <a:solidFill>
                        <a:schemeClr val="tx1"/>
                      </a:solidFill>
                    </a:lnB>
                  </a:tcPr>
                </a:tc>
                <a:tc>
                  <a:txBody>
                    <a:bodyPr/>
                    <a:lstStyle/>
                    <a:p>
                      <a:r>
                        <a:rPr lang="en-US" b="1" dirty="0">
                          <a:effectLst/>
                        </a:rPr>
                        <a:t>Participants (n=15)</a:t>
                      </a:r>
                    </a:p>
                  </a:txBody>
                  <a:tcPr marL="0" marR="0" marT="0" marB="0" anchor="ctr">
                    <a:lnT w="12700">
                      <a:solidFill>
                        <a:schemeClr val="tx1"/>
                      </a:solidFill>
                    </a:lnT>
                    <a:lnB w="12700">
                      <a:solidFill>
                        <a:schemeClr val="tx1"/>
                      </a:solidFill>
                    </a:lnB>
                  </a:tcPr>
                </a:tc>
                <a:tc>
                  <a:txBody>
                    <a:bodyPr/>
                    <a:lstStyle/>
                    <a:p>
                      <a:r>
                        <a:rPr lang="en-US" b="1" dirty="0">
                          <a:effectLst/>
                        </a:rPr>
                        <a:t>Real time-surveys (n=62)</a:t>
                      </a:r>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524249476"/>
                  </a:ext>
                </a:extLst>
              </a:tr>
              <a:tr h="198120">
                <a:tc>
                  <a:txBody>
                    <a:bodyPr/>
                    <a:lstStyle/>
                    <a:p>
                      <a:r>
                        <a:rPr lang="en-US" b="1" dirty="0">
                          <a:effectLst/>
                        </a:rPr>
                        <a:t>Substances tested</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a:p>
                  </a:txBody>
                  <a:tcPr marL="0" marR="0" marT="0" marB="0" anchor="ctr">
                    <a:lnT w="12700">
                      <a:solidFill>
                        <a:schemeClr val="tx1"/>
                      </a:solidFill>
                    </a:lnT>
                    <a:lnB w="12700">
                      <a:solidFill>
                        <a:schemeClr val="tx1"/>
                      </a:solidFill>
                    </a:lnB>
                  </a:tcPr>
                </a:tc>
                <a:tc>
                  <a:txBody>
                    <a:bodyPr/>
                    <a:lstStyle/>
                    <a:p>
                      <a:endParaRPr lang="en-US"/>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467939395"/>
                  </a:ext>
                </a:extLst>
              </a:tr>
              <a:tr h="198120">
                <a:tc>
                  <a:txBody>
                    <a:bodyPr/>
                    <a:lstStyle/>
                    <a:p>
                      <a:r>
                        <a:rPr lang="en-US" b="1" dirty="0">
                          <a:effectLst/>
                        </a:rPr>
                        <a:t>   Pressed opioid pills</a:t>
                      </a:r>
                    </a:p>
                  </a:txBody>
                  <a:tcPr marL="0" marR="0" marT="0" marB="0" anchor="ctr">
                    <a:lnL w="12700">
                      <a:solidFill>
                        <a:schemeClr val="tx1"/>
                      </a:solidFill>
                    </a:lnL>
                    <a:lnT w="12700">
                      <a:solidFill>
                        <a:schemeClr val="tx1"/>
                      </a:solidFill>
                    </a:lnT>
                  </a:tcPr>
                </a:tc>
                <a:tc>
                  <a:txBody>
                    <a:bodyPr/>
                    <a:lstStyle/>
                    <a:p>
                      <a:r>
                        <a:rPr lang="en-US" b="1" dirty="0"/>
                        <a:t>2 (13.3%)</a:t>
                      </a:r>
                    </a:p>
                  </a:txBody>
                  <a:tcPr marL="0" marR="0" marT="0" marB="0" anchor="ctr">
                    <a:lnT w="12700">
                      <a:solidFill>
                        <a:schemeClr val="tx1"/>
                      </a:solidFill>
                    </a:lnT>
                  </a:tcPr>
                </a:tc>
                <a:tc>
                  <a:txBody>
                    <a:bodyPr/>
                    <a:lstStyle/>
                    <a:p>
                      <a:r>
                        <a:rPr lang="en-US" b="1" dirty="0"/>
                        <a:t>2 (3.2%)</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1296048915"/>
                  </a:ext>
                </a:extLst>
              </a:tr>
              <a:tr h="198120">
                <a:tc>
                  <a:txBody>
                    <a:bodyPr/>
                    <a:lstStyle/>
                    <a:p>
                      <a:r>
                        <a:rPr lang="en-US" b="1" dirty="0">
                          <a:effectLst/>
                        </a:rPr>
                        <a:t>   Heroin/fentanyl powder</a:t>
                      </a:r>
                    </a:p>
                  </a:txBody>
                  <a:tcPr marL="0" marR="0" marT="0" marB="0" anchor="ctr">
                    <a:lnL w="12700">
                      <a:solidFill>
                        <a:schemeClr val="tx1"/>
                      </a:solidFill>
                    </a:lnL>
                  </a:tcPr>
                </a:tc>
                <a:tc>
                  <a:txBody>
                    <a:bodyPr/>
                    <a:lstStyle/>
                    <a:p>
                      <a:r>
                        <a:rPr lang="en-US" b="1" dirty="0"/>
                        <a:t>15 (100%)</a:t>
                      </a:r>
                    </a:p>
                  </a:txBody>
                  <a:tcPr marL="0" marR="0" marT="0" marB="0" anchor="ctr"/>
                </a:tc>
                <a:tc>
                  <a:txBody>
                    <a:bodyPr/>
                    <a:lstStyle/>
                    <a:p>
                      <a:r>
                        <a:rPr lang="en-US" b="1" dirty="0"/>
                        <a:t>53 (85.5%)</a:t>
                      </a:r>
                    </a:p>
                  </a:txBody>
                  <a:tcPr marL="0" marR="0" marT="0" marB="0" anchor="ctr">
                    <a:lnR w="12700">
                      <a:solidFill>
                        <a:schemeClr val="tx1"/>
                      </a:solidFill>
                    </a:lnR>
                  </a:tcPr>
                </a:tc>
                <a:extLst>
                  <a:ext uri="{0D108BD9-81ED-4DB2-BD59-A6C34878D82A}">
                    <a16:rowId xmlns:a16="http://schemas.microsoft.com/office/drawing/2014/main" val="791333573"/>
                  </a:ext>
                </a:extLst>
              </a:tr>
              <a:tr h="198120">
                <a:tc>
                  <a:txBody>
                    <a:bodyPr/>
                    <a:lstStyle/>
                    <a:p>
                      <a:r>
                        <a:rPr lang="en-US" b="1" dirty="0">
                          <a:effectLst/>
                        </a:rPr>
                        <a:t>   Stimulant</a:t>
                      </a:r>
                    </a:p>
                  </a:txBody>
                  <a:tcPr marL="0" marR="0" marT="0" marB="0" anchor="ctr">
                    <a:lnL w="12700">
                      <a:solidFill>
                        <a:schemeClr val="tx1"/>
                      </a:solidFill>
                    </a:lnL>
                    <a:lnB w="12700">
                      <a:solidFill>
                        <a:schemeClr val="tx1"/>
                      </a:solidFill>
                    </a:lnB>
                  </a:tcPr>
                </a:tc>
                <a:tc>
                  <a:txBody>
                    <a:bodyPr/>
                    <a:lstStyle/>
                    <a:p>
                      <a:r>
                        <a:rPr lang="en-US" b="1" dirty="0"/>
                        <a:t>3 (20%)</a:t>
                      </a:r>
                    </a:p>
                  </a:txBody>
                  <a:tcPr marL="0" marR="0" marT="0" marB="0" anchor="ctr">
                    <a:lnB w="12700">
                      <a:solidFill>
                        <a:schemeClr val="tx1"/>
                      </a:solidFill>
                    </a:lnB>
                  </a:tcPr>
                </a:tc>
                <a:tc>
                  <a:txBody>
                    <a:bodyPr/>
                    <a:lstStyle/>
                    <a:p>
                      <a:r>
                        <a:rPr lang="en-US" b="1" dirty="0"/>
                        <a:t>7 (11.3%)</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034650883"/>
                  </a:ext>
                </a:extLst>
              </a:tr>
              <a:tr h="278190">
                <a:tc>
                  <a:txBody>
                    <a:bodyPr/>
                    <a:lstStyle/>
                    <a:p>
                      <a:r>
                        <a:rPr lang="en-US" b="1" dirty="0">
                          <a:effectLst/>
                        </a:rPr>
                        <a:t>Positive xylazine result reported</a:t>
                      </a:r>
                    </a:p>
                  </a:txBody>
                  <a:tcPr marL="0" marR="0" marT="0" marB="0" anchor="ctr">
                    <a:lnL w="12700">
                      <a:solidFill>
                        <a:schemeClr val="tx1"/>
                      </a:solidFill>
                    </a:lnL>
                    <a:lnT w="12700">
                      <a:solidFill>
                        <a:schemeClr val="tx1"/>
                      </a:solidFill>
                    </a:lnT>
                    <a:lnB w="12700">
                      <a:solidFill>
                        <a:schemeClr val="tx1"/>
                      </a:solidFill>
                    </a:lnB>
                  </a:tcPr>
                </a:tc>
                <a:tc>
                  <a:txBody>
                    <a:bodyPr/>
                    <a:lstStyle/>
                    <a:p>
                      <a:r>
                        <a:rPr lang="en-US" b="1" dirty="0"/>
                        <a:t>12 (80%)</a:t>
                      </a:r>
                    </a:p>
                  </a:txBody>
                  <a:tcPr marL="0" marR="0" marT="0" marB="0" anchor="ctr">
                    <a:lnT w="12700">
                      <a:solidFill>
                        <a:schemeClr val="tx1"/>
                      </a:solidFill>
                    </a:lnT>
                    <a:lnB w="12700">
                      <a:solidFill>
                        <a:schemeClr val="tx1"/>
                      </a:solidFill>
                    </a:lnB>
                  </a:tcPr>
                </a:tc>
                <a:tc>
                  <a:txBody>
                    <a:bodyPr/>
                    <a:lstStyle/>
                    <a:p>
                      <a:r>
                        <a:rPr lang="en-US" b="1" dirty="0"/>
                        <a:t>29 (46.8%)</a:t>
                      </a:r>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769485024"/>
                  </a:ext>
                </a:extLst>
              </a:tr>
              <a:tr h="198120">
                <a:tc>
                  <a:txBody>
                    <a:bodyPr/>
                    <a:lstStyle/>
                    <a:p>
                      <a:r>
                        <a:rPr lang="en-US" b="1" dirty="0">
                          <a:effectLst/>
                        </a:rPr>
                        <a:t>Behavioral change reported</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b="1" dirty="0"/>
                    </a:p>
                  </a:txBody>
                  <a:tcPr marL="0" marR="0" marT="0" marB="0" anchor="ctr">
                    <a:lnT w="12700">
                      <a:solidFill>
                        <a:schemeClr val="tx1"/>
                      </a:solidFill>
                    </a:lnT>
                    <a:lnB w="12700">
                      <a:solidFill>
                        <a:schemeClr val="tx1"/>
                      </a:solidFill>
                    </a:lnB>
                  </a:tcPr>
                </a:tc>
                <a:tc>
                  <a:txBody>
                    <a:bodyPr/>
                    <a:lstStyle/>
                    <a:p>
                      <a:endParaRPr lang="en-US" b="1" dirty="0"/>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315227482"/>
                  </a:ext>
                </a:extLst>
              </a:tr>
              <a:tr h="198120">
                <a:tc>
                  <a:txBody>
                    <a:bodyPr/>
                    <a:lstStyle/>
                    <a:p>
                      <a:r>
                        <a:rPr lang="en-US" b="1" dirty="0">
                          <a:effectLst/>
                        </a:rPr>
                        <a:t>   Won't use that sample</a:t>
                      </a:r>
                    </a:p>
                  </a:txBody>
                  <a:tcPr marL="0" marR="0" marT="0" marB="0" anchor="ctr">
                    <a:lnL w="12700">
                      <a:solidFill>
                        <a:schemeClr val="tx1"/>
                      </a:solidFill>
                    </a:lnL>
                    <a:lnT w="12700">
                      <a:solidFill>
                        <a:schemeClr val="tx1"/>
                      </a:solidFill>
                    </a:lnT>
                  </a:tcPr>
                </a:tc>
                <a:tc>
                  <a:txBody>
                    <a:bodyPr/>
                    <a:lstStyle/>
                    <a:p>
                      <a:r>
                        <a:rPr lang="en-US" b="1" dirty="0"/>
                        <a:t>4 (26.7%)</a:t>
                      </a:r>
                    </a:p>
                  </a:txBody>
                  <a:tcPr marL="0" marR="0" marT="0" marB="0" anchor="ctr">
                    <a:lnT w="12700">
                      <a:solidFill>
                        <a:schemeClr val="tx1"/>
                      </a:solidFill>
                    </a:lnT>
                  </a:tcPr>
                </a:tc>
                <a:tc>
                  <a:txBody>
                    <a:bodyPr/>
                    <a:lstStyle/>
                    <a:p>
                      <a:r>
                        <a:rPr lang="en-US" b="1" dirty="0"/>
                        <a:t>8 (12.9%)</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901967745"/>
                  </a:ext>
                </a:extLst>
              </a:tr>
              <a:tr h="198120">
                <a:tc>
                  <a:txBody>
                    <a:bodyPr/>
                    <a:lstStyle/>
                    <a:p>
                      <a:r>
                        <a:rPr lang="en-US" b="1" dirty="0">
                          <a:effectLst/>
                        </a:rPr>
                        <a:t>   Would use less </a:t>
                      </a:r>
                    </a:p>
                  </a:txBody>
                  <a:tcPr marL="0" marR="0" marT="0" marB="0" anchor="ctr">
                    <a:lnL w="12700">
                      <a:solidFill>
                        <a:schemeClr val="tx1"/>
                      </a:solidFill>
                    </a:lnL>
                  </a:tcPr>
                </a:tc>
                <a:tc>
                  <a:txBody>
                    <a:bodyPr/>
                    <a:lstStyle/>
                    <a:p>
                      <a:r>
                        <a:rPr lang="en-US" b="1" dirty="0"/>
                        <a:t>8 (53.3%)</a:t>
                      </a:r>
                    </a:p>
                  </a:txBody>
                  <a:tcPr marL="0" marR="0" marT="0" marB="0" anchor="ctr"/>
                </a:tc>
                <a:tc>
                  <a:txBody>
                    <a:bodyPr/>
                    <a:lstStyle/>
                    <a:p>
                      <a:r>
                        <a:rPr lang="en-US" b="1" dirty="0"/>
                        <a:t>14 (22.6%)</a:t>
                      </a:r>
                    </a:p>
                  </a:txBody>
                  <a:tcPr marL="0" marR="0" marT="0" marB="0" anchor="ctr">
                    <a:lnR w="12700">
                      <a:solidFill>
                        <a:schemeClr val="tx1"/>
                      </a:solidFill>
                    </a:lnR>
                  </a:tcPr>
                </a:tc>
                <a:extLst>
                  <a:ext uri="{0D108BD9-81ED-4DB2-BD59-A6C34878D82A}">
                    <a16:rowId xmlns:a16="http://schemas.microsoft.com/office/drawing/2014/main" val="2440331260"/>
                  </a:ext>
                </a:extLst>
              </a:tr>
              <a:tr h="198120">
                <a:tc>
                  <a:txBody>
                    <a:bodyPr/>
                    <a:lstStyle/>
                    <a:p>
                      <a:r>
                        <a:rPr lang="en-US" b="1" dirty="0">
                          <a:effectLst/>
                        </a:rPr>
                        <a:t>   Change route of use</a:t>
                      </a:r>
                    </a:p>
                  </a:txBody>
                  <a:tcPr marL="0" marR="0" marT="0" marB="0" anchor="ctr">
                    <a:lnL w="12700">
                      <a:solidFill>
                        <a:schemeClr val="tx1"/>
                      </a:solidFill>
                    </a:lnL>
                  </a:tcPr>
                </a:tc>
                <a:tc>
                  <a:txBody>
                    <a:bodyPr/>
                    <a:lstStyle/>
                    <a:p>
                      <a:r>
                        <a:rPr lang="en-US" b="1" dirty="0"/>
                        <a:t>2 (13.3%)</a:t>
                      </a:r>
                    </a:p>
                  </a:txBody>
                  <a:tcPr marL="0" marR="0" marT="0" marB="0" anchor="ctr"/>
                </a:tc>
                <a:tc>
                  <a:txBody>
                    <a:bodyPr/>
                    <a:lstStyle/>
                    <a:p>
                      <a:r>
                        <a:rPr lang="en-US" b="1" dirty="0"/>
                        <a:t>3 (4.8%)</a:t>
                      </a:r>
                    </a:p>
                  </a:txBody>
                  <a:tcPr marL="0" marR="0" marT="0" marB="0" anchor="ctr">
                    <a:lnR w="12700">
                      <a:solidFill>
                        <a:schemeClr val="tx1"/>
                      </a:solidFill>
                    </a:lnR>
                  </a:tcPr>
                </a:tc>
                <a:extLst>
                  <a:ext uri="{0D108BD9-81ED-4DB2-BD59-A6C34878D82A}">
                    <a16:rowId xmlns:a16="http://schemas.microsoft.com/office/drawing/2014/main" val="3327614707"/>
                  </a:ext>
                </a:extLst>
              </a:tr>
              <a:tr h="198120">
                <a:tc>
                  <a:txBody>
                    <a:bodyPr/>
                    <a:lstStyle/>
                    <a:p>
                      <a:r>
                        <a:rPr lang="en-US" b="1" dirty="0">
                          <a:effectLst/>
                        </a:rPr>
                        <a:t>   Use with someone else</a:t>
                      </a:r>
                    </a:p>
                  </a:txBody>
                  <a:tcPr marL="0" marR="0" marT="0" marB="0" anchor="ctr">
                    <a:lnL w="12700">
                      <a:solidFill>
                        <a:schemeClr val="tx1"/>
                      </a:solidFill>
                    </a:lnL>
                  </a:tcPr>
                </a:tc>
                <a:tc>
                  <a:txBody>
                    <a:bodyPr/>
                    <a:lstStyle/>
                    <a:p>
                      <a:r>
                        <a:rPr lang="en-US" b="1" dirty="0"/>
                        <a:t>2 (13.3%)</a:t>
                      </a:r>
                    </a:p>
                  </a:txBody>
                  <a:tcPr marL="0" marR="0" marT="0" marB="0" anchor="ctr"/>
                </a:tc>
                <a:tc>
                  <a:txBody>
                    <a:bodyPr/>
                    <a:lstStyle/>
                    <a:p>
                      <a:r>
                        <a:rPr lang="en-US" b="1" dirty="0"/>
                        <a:t>2 (3.2%)</a:t>
                      </a:r>
                    </a:p>
                  </a:txBody>
                  <a:tcPr marL="0" marR="0" marT="0" marB="0" anchor="ctr">
                    <a:lnR w="12700">
                      <a:solidFill>
                        <a:schemeClr val="tx1"/>
                      </a:solidFill>
                    </a:lnR>
                  </a:tcPr>
                </a:tc>
                <a:extLst>
                  <a:ext uri="{0D108BD9-81ED-4DB2-BD59-A6C34878D82A}">
                    <a16:rowId xmlns:a16="http://schemas.microsoft.com/office/drawing/2014/main" val="1471945754"/>
                  </a:ext>
                </a:extLst>
              </a:tr>
              <a:tr h="278190">
                <a:tc>
                  <a:txBody>
                    <a:bodyPr/>
                    <a:lstStyle/>
                    <a:p>
                      <a:r>
                        <a:rPr lang="en-US" b="1" dirty="0">
                          <a:effectLst/>
                        </a:rPr>
                        <a:t>   Plan to purchase drugs elsewhere</a:t>
                      </a:r>
                    </a:p>
                  </a:txBody>
                  <a:tcPr marL="0" marR="0" marT="0" marB="0" anchor="ctr">
                    <a:lnL w="12700">
                      <a:solidFill>
                        <a:schemeClr val="tx1"/>
                      </a:solidFill>
                    </a:lnL>
                  </a:tcPr>
                </a:tc>
                <a:tc>
                  <a:txBody>
                    <a:bodyPr/>
                    <a:lstStyle/>
                    <a:p>
                      <a:r>
                        <a:rPr lang="en-US" b="1" dirty="0"/>
                        <a:t>6 (40%)</a:t>
                      </a:r>
                    </a:p>
                  </a:txBody>
                  <a:tcPr marL="0" marR="0" marT="0" marB="0" anchor="ctr"/>
                </a:tc>
                <a:tc>
                  <a:txBody>
                    <a:bodyPr/>
                    <a:lstStyle/>
                    <a:p>
                      <a:r>
                        <a:rPr lang="en-US" b="1" dirty="0"/>
                        <a:t>10 (16.1%)</a:t>
                      </a:r>
                    </a:p>
                  </a:txBody>
                  <a:tcPr marL="0" marR="0" marT="0" marB="0" anchor="ctr">
                    <a:lnR w="12700">
                      <a:solidFill>
                        <a:schemeClr val="tx1"/>
                      </a:solidFill>
                    </a:lnR>
                  </a:tcPr>
                </a:tc>
                <a:extLst>
                  <a:ext uri="{0D108BD9-81ED-4DB2-BD59-A6C34878D82A}">
                    <a16:rowId xmlns:a16="http://schemas.microsoft.com/office/drawing/2014/main" val="4107129665"/>
                  </a:ext>
                </a:extLst>
              </a:tr>
              <a:tr h="278190">
                <a:tc>
                  <a:txBody>
                    <a:bodyPr/>
                    <a:lstStyle/>
                    <a:p>
                      <a:r>
                        <a:rPr lang="en-US" b="1" dirty="0">
                          <a:effectLst/>
                        </a:rPr>
                        <a:t>   No change in behavior</a:t>
                      </a:r>
                    </a:p>
                  </a:txBody>
                  <a:tcPr marL="0" marR="0" marT="0" marB="0" anchor="ctr">
                    <a:lnL w="12700">
                      <a:solidFill>
                        <a:schemeClr val="tx1"/>
                      </a:solidFill>
                    </a:lnL>
                    <a:lnB w="12700">
                      <a:solidFill>
                        <a:schemeClr val="tx1"/>
                      </a:solidFill>
                    </a:lnB>
                  </a:tcPr>
                </a:tc>
                <a:tc>
                  <a:txBody>
                    <a:bodyPr/>
                    <a:lstStyle/>
                    <a:p>
                      <a:r>
                        <a:rPr lang="en-US" b="1" dirty="0"/>
                        <a:t>3 (20%)</a:t>
                      </a:r>
                    </a:p>
                  </a:txBody>
                  <a:tcPr marL="0" marR="0" marT="0" marB="0" anchor="ctr">
                    <a:lnB w="12700">
                      <a:solidFill>
                        <a:schemeClr val="tx1"/>
                      </a:solidFill>
                    </a:lnB>
                  </a:tcPr>
                </a:tc>
                <a:tc>
                  <a:txBody>
                    <a:bodyPr/>
                    <a:lstStyle/>
                    <a:p>
                      <a:r>
                        <a:rPr lang="en-US" b="1" dirty="0"/>
                        <a:t>5 (8.1%)</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1551421108"/>
                  </a:ext>
                </a:extLst>
              </a:tr>
            </a:tbl>
          </a:graphicData>
        </a:graphic>
      </p:graphicFrame>
    </p:spTree>
    <p:extLst>
      <p:ext uri="{BB962C8B-B14F-4D97-AF65-F5344CB8AC3E}">
        <p14:creationId xmlns:p14="http://schemas.microsoft.com/office/powerpoint/2010/main" val="1199773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2EAAD-B25F-5AD1-FA0A-1F863DCE3E6D}"/>
              </a:ext>
            </a:extLst>
          </p:cNvPr>
          <p:cNvSpPr>
            <a:spLocks noGrp="1"/>
          </p:cNvSpPr>
          <p:nvPr>
            <p:ph type="title"/>
          </p:nvPr>
        </p:nvSpPr>
        <p:spPr>
          <a:xfrm>
            <a:off x="748748" y="355758"/>
            <a:ext cx="10240903" cy="1233488"/>
          </a:xfrm>
        </p:spPr>
        <p:txBody>
          <a:bodyPr/>
          <a:lstStyle/>
          <a:p>
            <a:r>
              <a:rPr lang="en-US" dirty="0"/>
              <a:t>Xylazine Knowledge </a:t>
            </a:r>
          </a:p>
        </p:txBody>
      </p:sp>
      <p:graphicFrame>
        <p:nvGraphicFramePr>
          <p:cNvPr id="8" name="Content Placeholder 7">
            <a:extLst>
              <a:ext uri="{FF2B5EF4-FFF2-40B4-BE49-F238E27FC236}">
                <a16:creationId xmlns:a16="http://schemas.microsoft.com/office/drawing/2014/main" id="{810C4118-AF40-FCA5-5F04-C8CF2D380EE9}"/>
              </a:ext>
            </a:extLst>
          </p:cNvPr>
          <p:cNvGraphicFramePr>
            <a:graphicFrameLocks noGrp="1"/>
          </p:cNvGraphicFramePr>
          <p:nvPr>
            <p:ph idx="1"/>
            <p:extLst>
              <p:ext uri="{D42A27DB-BD31-4B8C-83A1-F6EECF244321}">
                <p14:modId xmlns:p14="http://schemas.microsoft.com/office/powerpoint/2010/main" val="3877948712"/>
              </p:ext>
            </p:extLst>
          </p:nvPr>
        </p:nvGraphicFramePr>
        <p:xfrm>
          <a:off x="521947" y="3085924"/>
          <a:ext cx="5347252" cy="1371600"/>
        </p:xfrm>
        <a:graphic>
          <a:graphicData uri="http://schemas.openxmlformats.org/drawingml/2006/table">
            <a:tbl>
              <a:tblPr bandRow="1">
                <a:tableStyleId>{5FD0F851-EC5A-4D38-B0AD-8093EC10F338}</a:tableStyleId>
              </a:tblPr>
              <a:tblGrid>
                <a:gridCol w="4058575">
                  <a:extLst>
                    <a:ext uri="{9D8B030D-6E8A-4147-A177-3AD203B41FA5}">
                      <a16:colId xmlns:a16="http://schemas.microsoft.com/office/drawing/2014/main" val="3593399275"/>
                    </a:ext>
                  </a:extLst>
                </a:gridCol>
                <a:gridCol w="1288677">
                  <a:extLst>
                    <a:ext uri="{9D8B030D-6E8A-4147-A177-3AD203B41FA5}">
                      <a16:colId xmlns:a16="http://schemas.microsoft.com/office/drawing/2014/main" val="45278416"/>
                    </a:ext>
                  </a:extLst>
                </a:gridCol>
              </a:tblGrid>
              <a:tr h="198120">
                <a:tc>
                  <a:txBody>
                    <a:bodyPr/>
                    <a:lstStyle/>
                    <a:p>
                      <a:r>
                        <a:rPr lang="en-US" b="1" dirty="0">
                          <a:effectLst/>
                        </a:rPr>
                        <a:t>Knowledge Scores Summarized, n=28</a:t>
                      </a:r>
                      <a:endParaRPr lang="en-US" dirty="0">
                        <a:effectLst/>
                      </a:endParaRPr>
                    </a:p>
                  </a:txBody>
                  <a:tcPr marL="0" marR="0" marT="0" marB="0" anchor="ctr">
                    <a:lnB w="12700">
                      <a:solidFill>
                        <a:schemeClr val="tx1"/>
                      </a:solidFill>
                    </a:lnB>
                  </a:tcPr>
                </a:tc>
                <a:tc>
                  <a:txBody>
                    <a:bodyPr/>
                    <a:lstStyle/>
                    <a:p>
                      <a:endParaRPr lang="en-US">
                        <a:effectLst/>
                      </a:endParaRPr>
                    </a:p>
                  </a:txBody>
                  <a:tcPr marL="0" marR="0" marT="0" marB="0" anchor="ctr">
                    <a:lnB w="12700">
                      <a:solidFill>
                        <a:schemeClr val="tx1"/>
                      </a:solidFill>
                    </a:lnB>
                  </a:tcPr>
                </a:tc>
                <a:extLst>
                  <a:ext uri="{0D108BD9-81ED-4DB2-BD59-A6C34878D82A}">
                    <a16:rowId xmlns:a16="http://schemas.microsoft.com/office/drawing/2014/main" val="4092495287"/>
                  </a:ext>
                </a:extLst>
              </a:tr>
              <a:tr h="198120">
                <a:tc>
                  <a:txBody>
                    <a:bodyPr/>
                    <a:lstStyle/>
                    <a:p>
                      <a:endParaRPr lang="en-US" b="1" dirty="0">
                        <a:effectLst/>
                      </a:endParaRPr>
                    </a:p>
                  </a:txBody>
                  <a:tcPr marL="0" marR="0" marT="0" marB="0" anchor="ctr">
                    <a:lnT w="12700">
                      <a:solidFill>
                        <a:schemeClr val="tx1"/>
                      </a:solidFill>
                    </a:lnT>
                    <a:lnB w="12700">
                      <a:solidFill>
                        <a:schemeClr val="tx1"/>
                      </a:solidFill>
                    </a:lnB>
                  </a:tcPr>
                </a:tc>
                <a:tc>
                  <a:txBody>
                    <a:bodyPr/>
                    <a:lstStyle/>
                    <a:p>
                      <a:r>
                        <a:rPr lang="en-US" b="1" dirty="0"/>
                        <a:t>n=28 (%)</a:t>
                      </a:r>
                    </a:p>
                  </a:txBody>
                  <a:tcPr marL="0" marR="0" marT="0" marB="0" anchor="ctr">
                    <a:lnT w="12700">
                      <a:solidFill>
                        <a:schemeClr val="tx1"/>
                      </a:solidFill>
                    </a:lnT>
                    <a:lnB w="12700">
                      <a:solidFill>
                        <a:schemeClr val="tx1"/>
                      </a:solidFill>
                    </a:lnB>
                  </a:tcPr>
                </a:tc>
                <a:extLst>
                  <a:ext uri="{0D108BD9-81ED-4DB2-BD59-A6C34878D82A}">
                    <a16:rowId xmlns:a16="http://schemas.microsoft.com/office/drawing/2014/main" val="3046396036"/>
                  </a:ext>
                </a:extLst>
              </a:tr>
              <a:tr h="198120">
                <a:tc>
                  <a:txBody>
                    <a:bodyPr/>
                    <a:lstStyle/>
                    <a:p>
                      <a:r>
                        <a:rPr lang="en-US" b="1" dirty="0">
                          <a:effectLst/>
                        </a:rPr>
                        <a:t>Scored higher on post-survey</a:t>
                      </a:r>
                    </a:p>
                  </a:txBody>
                  <a:tcPr marL="0" marR="0" marT="0" marB="0" anchor="ctr">
                    <a:lnT w="12700">
                      <a:solidFill>
                        <a:schemeClr val="tx1"/>
                      </a:solidFill>
                    </a:lnT>
                  </a:tcPr>
                </a:tc>
                <a:tc>
                  <a:txBody>
                    <a:bodyPr/>
                    <a:lstStyle/>
                    <a:p>
                      <a:r>
                        <a:rPr lang="en-US" b="1" dirty="0"/>
                        <a:t>22 (78.6%)</a:t>
                      </a:r>
                    </a:p>
                  </a:txBody>
                  <a:tcPr marL="0" marR="0" marT="0" marB="0" anchor="ctr">
                    <a:lnT w="12700">
                      <a:solidFill>
                        <a:schemeClr val="tx1"/>
                      </a:solidFill>
                    </a:lnT>
                  </a:tcPr>
                </a:tc>
                <a:extLst>
                  <a:ext uri="{0D108BD9-81ED-4DB2-BD59-A6C34878D82A}">
                    <a16:rowId xmlns:a16="http://schemas.microsoft.com/office/drawing/2014/main" val="3349352850"/>
                  </a:ext>
                </a:extLst>
              </a:tr>
              <a:tr h="270710">
                <a:tc>
                  <a:txBody>
                    <a:bodyPr/>
                    <a:lstStyle/>
                    <a:p>
                      <a:r>
                        <a:rPr lang="en-US" b="1" dirty="0">
                          <a:effectLst/>
                        </a:rPr>
                        <a:t>Scored the same on post-survey</a:t>
                      </a:r>
                    </a:p>
                  </a:txBody>
                  <a:tcPr marL="0" marR="0" marT="0" marB="0" anchor="ctr"/>
                </a:tc>
                <a:tc>
                  <a:txBody>
                    <a:bodyPr/>
                    <a:lstStyle/>
                    <a:p>
                      <a:r>
                        <a:rPr lang="en-US" b="1" dirty="0"/>
                        <a:t>0 (0%)</a:t>
                      </a:r>
                    </a:p>
                  </a:txBody>
                  <a:tcPr marL="0" marR="0" marT="0" marB="0" anchor="ctr"/>
                </a:tc>
                <a:extLst>
                  <a:ext uri="{0D108BD9-81ED-4DB2-BD59-A6C34878D82A}">
                    <a16:rowId xmlns:a16="http://schemas.microsoft.com/office/drawing/2014/main" val="501253238"/>
                  </a:ext>
                </a:extLst>
              </a:tr>
              <a:tr h="198120">
                <a:tc>
                  <a:txBody>
                    <a:bodyPr/>
                    <a:lstStyle/>
                    <a:p>
                      <a:r>
                        <a:rPr lang="en-US" b="1" dirty="0">
                          <a:effectLst/>
                        </a:rPr>
                        <a:t>Scored lower on post-survey</a:t>
                      </a:r>
                    </a:p>
                  </a:txBody>
                  <a:tcPr marL="0" marR="0" marT="0" marB="0" anchor="ctr"/>
                </a:tc>
                <a:tc>
                  <a:txBody>
                    <a:bodyPr/>
                    <a:lstStyle/>
                    <a:p>
                      <a:r>
                        <a:rPr lang="en-US" b="1" dirty="0"/>
                        <a:t>6 (21.4%)</a:t>
                      </a:r>
                    </a:p>
                  </a:txBody>
                  <a:tcPr marL="0" marR="0" marT="0" marB="0" anchor="ctr"/>
                </a:tc>
                <a:extLst>
                  <a:ext uri="{0D108BD9-81ED-4DB2-BD59-A6C34878D82A}">
                    <a16:rowId xmlns:a16="http://schemas.microsoft.com/office/drawing/2014/main" val="1952275119"/>
                  </a:ext>
                </a:extLst>
              </a:tr>
            </a:tbl>
          </a:graphicData>
        </a:graphic>
      </p:graphicFrame>
      <p:sp>
        <p:nvSpPr>
          <p:cNvPr id="4" name="Date Placeholder 3">
            <a:extLst>
              <a:ext uri="{FF2B5EF4-FFF2-40B4-BE49-F238E27FC236}">
                <a16:creationId xmlns:a16="http://schemas.microsoft.com/office/drawing/2014/main" id="{F4952E95-91C1-DDFF-C80B-CABFD698C3C4}"/>
              </a:ext>
            </a:extLst>
          </p:cNvPr>
          <p:cNvSpPr>
            <a:spLocks noGrp="1"/>
          </p:cNvSpPr>
          <p:nvPr>
            <p:ph type="dt" sz="half" idx="10"/>
          </p:nvPr>
        </p:nvSpPr>
        <p:spPr/>
        <p:txBody>
          <a:bodyPr/>
          <a:lstStyle/>
          <a:p>
            <a:fld id="{B4744F04-D831-4FCA-9FF9-AA4F8091A40D}" type="datetime1">
              <a:rPr lang="en-US"/>
              <a:t>11/16/2024</a:t>
            </a:fld>
            <a:endParaRPr lang="en-US"/>
          </a:p>
        </p:txBody>
      </p:sp>
      <p:sp>
        <p:nvSpPr>
          <p:cNvPr id="5" name="Footer Placeholder 4">
            <a:extLst>
              <a:ext uri="{FF2B5EF4-FFF2-40B4-BE49-F238E27FC236}">
                <a16:creationId xmlns:a16="http://schemas.microsoft.com/office/drawing/2014/main" id="{ED9CBC74-83EA-3428-23C8-0D4FBE0AC94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7C7479F-1767-A01E-0D6A-103E4492D465}"/>
              </a:ext>
            </a:extLst>
          </p:cNvPr>
          <p:cNvSpPr>
            <a:spLocks noGrp="1"/>
          </p:cNvSpPr>
          <p:nvPr>
            <p:ph type="sldNum" sz="quarter" idx="12"/>
          </p:nvPr>
        </p:nvSpPr>
        <p:spPr/>
        <p:txBody>
          <a:bodyPr/>
          <a:lstStyle/>
          <a:p>
            <a:fld id="{017DE1FC-E54A-4B87-A814-263D1E8654B2}" type="slidenum">
              <a:rPr lang="en-US" dirty="0"/>
              <a:t>14</a:t>
            </a:fld>
            <a:endParaRPr lang="en-US"/>
          </a:p>
        </p:txBody>
      </p:sp>
      <p:pic>
        <p:nvPicPr>
          <p:cNvPr id="3" name="Content Placeholder 6" descr="A questionnaire with black and white text&#10;&#10;Description automatically generated">
            <a:extLst>
              <a:ext uri="{FF2B5EF4-FFF2-40B4-BE49-F238E27FC236}">
                <a16:creationId xmlns:a16="http://schemas.microsoft.com/office/drawing/2014/main" id="{B55A813C-098F-DF0B-6B48-E2ABA3A85CDD}"/>
              </a:ext>
            </a:extLst>
          </p:cNvPr>
          <p:cNvPicPr>
            <a:picLocks noChangeAspect="1"/>
          </p:cNvPicPr>
          <p:nvPr/>
        </p:nvPicPr>
        <p:blipFill>
          <a:blip r:embed="rId2"/>
          <a:stretch>
            <a:fillRect/>
          </a:stretch>
        </p:blipFill>
        <p:spPr>
          <a:xfrm>
            <a:off x="6041836" y="1589246"/>
            <a:ext cx="5239363" cy="4639276"/>
          </a:xfrm>
          <a:prstGeom prst="rect">
            <a:avLst/>
          </a:prstGeom>
        </p:spPr>
      </p:pic>
    </p:spTree>
    <p:extLst>
      <p:ext uri="{BB962C8B-B14F-4D97-AF65-F5344CB8AC3E}">
        <p14:creationId xmlns:p14="http://schemas.microsoft.com/office/powerpoint/2010/main" val="11450820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84F03-7075-3AB9-3EEA-56DD372FBBFA}"/>
              </a:ext>
            </a:extLst>
          </p:cNvPr>
          <p:cNvSpPr>
            <a:spLocks noGrp="1"/>
          </p:cNvSpPr>
          <p:nvPr>
            <p:ph type="title"/>
          </p:nvPr>
        </p:nvSpPr>
        <p:spPr>
          <a:xfrm>
            <a:off x="756492" y="370767"/>
            <a:ext cx="10240903" cy="884621"/>
          </a:xfrm>
        </p:spPr>
        <p:txBody>
          <a:bodyPr/>
          <a:lstStyle/>
          <a:p>
            <a:r>
              <a:rPr lang="en-US" dirty="0"/>
              <a:t>Xylazine Concern results</a:t>
            </a:r>
          </a:p>
        </p:txBody>
      </p:sp>
      <p:graphicFrame>
        <p:nvGraphicFramePr>
          <p:cNvPr id="8" name="Content Placeholder 7">
            <a:extLst>
              <a:ext uri="{FF2B5EF4-FFF2-40B4-BE49-F238E27FC236}">
                <a16:creationId xmlns:a16="http://schemas.microsoft.com/office/drawing/2014/main" id="{07DFE3F2-10B7-F666-5214-0D2C5C452B91}"/>
              </a:ext>
            </a:extLst>
          </p:cNvPr>
          <p:cNvGraphicFramePr>
            <a:graphicFrameLocks noGrp="1"/>
          </p:cNvGraphicFramePr>
          <p:nvPr>
            <p:ph idx="1"/>
            <p:extLst>
              <p:ext uri="{D42A27DB-BD31-4B8C-83A1-F6EECF244321}">
                <p14:modId xmlns:p14="http://schemas.microsoft.com/office/powerpoint/2010/main" val="850509984"/>
              </p:ext>
            </p:extLst>
          </p:nvPr>
        </p:nvGraphicFramePr>
        <p:xfrm>
          <a:off x="756491" y="1563707"/>
          <a:ext cx="10856012" cy="4347510"/>
        </p:xfrm>
        <a:graphic>
          <a:graphicData uri="http://schemas.openxmlformats.org/drawingml/2006/table">
            <a:tbl>
              <a:tblPr bandRow="1">
                <a:tableStyleId>{5FD0F851-EC5A-4D38-B0AD-8093EC10F338}</a:tableStyleId>
              </a:tblPr>
              <a:tblGrid>
                <a:gridCol w="4379376">
                  <a:extLst>
                    <a:ext uri="{9D8B030D-6E8A-4147-A177-3AD203B41FA5}">
                      <a16:colId xmlns:a16="http://schemas.microsoft.com/office/drawing/2014/main" val="4206114108"/>
                    </a:ext>
                  </a:extLst>
                </a:gridCol>
                <a:gridCol w="1818549">
                  <a:extLst>
                    <a:ext uri="{9D8B030D-6E8A-4147-A177-3AD203B41FA5}">
                      <a16:colId xmlns:a16="http://schemas.microsoft.com/office/drawing/2014/main" val="2387646330"/>
                    </a:ext>
                  </a:extLst>
                </a:gridCol>
                <a:gridCol w="2213542">
                  <a:extLst>
                    <a:ext uri="{9D8B030D-6E8A-4147-A177-3AD203B41FA5}">
                      <a16:colId xmlns:a16="http://schemas.microsoft.com/office/drawing/2014/main" val="2968824351"/>
                    </a:ext>
                  </a:extLst>
                </a:gridCol>
                <a:gridCol w="2444545">
                  <a:extLst>
                    <a:ext uri="{9D8B030D-6E8A-4147-A177-3AD203B41FA5}">
                      <a16:colId xmlns:a16="http://schemas.microsoft.com/office/drawing/2014/main" val="237780008"/>
                    </a:ext>
                  </a:extLst>
                </a:gridCol>
              </a:tblGrid>
              <a:tr h="198120">
                <a:tc>
                  <a:txBody>
                    <a:bodyPr/>
                    <a:lstStyle/>
                    <a:p>
                      <a:r>
                        <a:rPr lang="en-US" b="1" dirty="0">
                          <a:effectLst/>
                        </a:rPr>
                        <a:t>Concerns around Xylazine</a:t>
                      </a:r>
                      <a:r>
                        <a:rPr lang="en-US" dirty="0">
                          <a:effectLst/>
                        </a:rPr>
                        <a:t> </a:t>
                      </a:r>
                      <a:r>
                        <a:rPr lang="en-US" sz="1400" dirty="0">
                          <a:effectLst/>
                        </a:rPr>
                        <a:t>(end of study)</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a:effectLst/>
                      </a:endParaRPr>
                    </a:p>
                  </a:txBody>
                  <a:tcPr marL="0" marR="0" marT="0" marB="0" anchor="ctr">
                    <a:lnT w="12700">
                      <a:solidFill>
                        <a:schemeClr val="tx1"/>
                      </a:solidFill>
                    </a:lnT>
                    <a:lnB w="12700">
                      <a:solidFill>
                        <a:schemeClr val="tx1"/>
                      </a:solidFill>
                    </a:lnB>
                  </a:tcPr>
                </a:tc>
                <a:tc>
                  <a:txBody>
                    <a:bodyPr/>
                    <a:lstStyle/>
                    <a:p>
                      <a:endParaRPr lang="en-US">
                        <a:effectLst/>
                      </a:endParaRPr>
                    </a:p>
                  </a:txBody>
                  <a:tcPr marL="0" marR="0" marT="0" marB="0" anchor="ctr">
                    <a:lnT w="12700">
                      <a:solidFill>
                        <a:schemeClr val="tx1"/>
                      </a:solidFill>
                    </a:lnT>
                    <a:lnB w="12700">
                      <a:solidFill>
                        <a:schemeClr val="tx1"/>
                      </a:solidFill>
                    </a:lnB>
                  </a:tcPr>
                </a:tc>
                <a:tc>
                  <a:txBody>
                    <a:bodyPr/>
                    <a:lstStyle/>
                    <a:p>
                      <a:endParaRPr lang="en-US">
                        <a:effectLst/>
                      </a:endParaRPr>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97563365"/>
                  </a:ext>
                </a:extLst>
              </a:tr>
              <a:tr h="396240">
                <a:tc>
                  <a:txBody>
                    <a:bodyPr/>
                    <a:lstStyle/>
                    <a:p>
                      <a:endParaRPr lang="en-US" b="1" dirty="0">
                        <a:effectLst/>
                      </a:endParaRPr>
                    </a:p>
                  </a:txBody>
                  <a:tcPr marL="0" marR="0" marT="0" marB="0" anchor="ctr">
                    <a:lnL w="12700">
                      <a:solidFill>
                        <a:schemeClr val="tx1"/>
                      </a:solidFill>
                    </a:lnL>
                    <a:lnT w="12700">
                      <a:solidFill>
                        <a:schemeClr val="tx1"/>
                      </a:solidFill>
                    </a:lnT>
                  </a:tcPr>
                </a:tc>
                <a:tc>
                  <a:txBody>
                    <a:bodyPr/>
                    <a:lstStyle/>
                    <a:p>
                      <a:r>
                        <a:rPr lang="en-US" b="1" dirty="0">
                          <a:effectLst/>
                        </a:rPr>
                        <a:t>Not at all concerned</a:t>
                      </a:r>
                    </a:p>
                  </a:txBody>
                  <a:tcPr marL="0" marR="0" marT="0" marB="0" anchor="ctr">
                    <a:lnT w="12700">
                      <a:solidFill>
                        <a:schemeClr val="tx1"/>
                      </a:solidFill>
                    </a:lnT>
                  </a:tcPr>
                </a:tc>
                <a:tc>
                  <a:txBody>
                    <a:bodyPr/>
                    <a:lstStyle/>
                    <a:p>
                      <a:r>
                        <a:rPr lang="en-US" b="1" dirty="0">
                          <a:effectLst/>
                        </a:rPr>
                        <a:t>Slightly/somewhat concerned</a:t>
                      </a:r>
                    </a:p>
                  </a:txBody>
                  <a:tcPr marL="0" marR="0" marT="0" marB="0" anchor="ctr">
                    <a:lnT w="12700">
                      <a:solidFill>
                        <a:schemeClr val="tx1"/>
                      </a:solidFill>
                    </a:lnT>
                  </a:tcPr>
                </a:tc>
                <a:tc>
                  <a:txBody>
                    <a:bodyPr/>
                    <a:lstStyle/>
                    <a:p>
                      <a:r>
                        <a:rPr lang="en-US" b="1" dirty="0">
                          <a:effectLst/>
                        </a:rPr>
                        <a:t>Moderately/Extremely concerned</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4031381742"/>
                  </a:ext>
                </a:extLst>
              </a:tr>
              <a:tr h="205740">
                <a:tc>
                  <a:txBody>
                    <a:bodyPr/>
                    <a:lstStyle/>
                    <a:p>
                      <a:r>
                        <a:rPr lang="en-US" b="1" dirty="0">
                          <a:effectLst/>
                        </a:rPr>
                        <a:t>Affect the development of a baby during pregnancy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5 (17.9%)</a:t>
                      </a:r>
                    </a:p>
                  </a:txBody>
                  <a:tcPr marL="0" marR="0" marT="0" marB="0" anchor="ctr"/>
                </a:tc>
                <a:tc>
                  <a:txBody>
                    <a:bodyPr/>
                    <a:lstStyle/>
                    <a:p>
                      <a:r>
                        <a:rPr lang="en-US" b="1" dirty="0">
                          <a:effectLst/>
                        </a:rPr>
                        <a:t>22 (78.6%)</a:t>
                      </a:r>
                    </a:p>
                  </a:txBody>
                  <a:tcPr marL="0" marR="0" marT="0" marB="0" anchor="ctr">
                    <a:lnR w="12700">
                      <a:solidFill>
                        <a:schemeClr val="tx1"/>
                      </a:solidFill>
                    </a:lnR>
                  </a:tcPr>
                </a:tc>
                <a:extLst>
                  <a:ext uri="{0D108BD9-81ED-4DB2-BD59-A6C34878D82A}">
                    <a16:rowId xmlns:a16="http://schemas.microsoft.com/office/drawing/2014/main" val="2795084237"/>
                  </a:ext>
                </a:extLst>
              </a:tr>
              <a:tr h="381000">
                <a:tc>
                  <a:txBody>
                    <a:bodyPr/>
                    <a:lstStyle/>
                    <a:p>
                      <a:r>
                        <a:rPr lang="en-US" b="1" dirty="0">
                          <a:effectLst/>
                        </a:rPr>
                        <a:t>Make medications like methadone and suboxone not work as well</a:t>
                      </a:r>
                    </a:p>
                  </a:txBody>
                  <a:tcPr marL="0" marR="0" marT="0" marB="0" anchor="ctr">
                    <a:lnL w="12700">
                      <a:solidFill>
                        <a:schemeClr val="tx1"/>
                      </a:solidFill>
                    </a:lnL>
                  </a:tcPr>
                </a:tc>
                <a:tc>
                  <a:txBody>
                    <a:bodyPr/>
                    <a:lstStyle/>
                    <a:p>
                      <a:r>
                        <a:rPr lang="en-US" b="1" dirty="0">
                          <a:effectLst/>
                        </a:rPr>
                        <a:t>3 (10.7%)</a:t>
                      </a:r>
                    </a:p>
                  </a:txBody>
                  <a:tcPr marL="0" marR="0" marT="0" marB="0" anchor="ctr"/>
                </a:tc>
                <a:tc>
                  <a:txBody>
                    <a:bodyPr/>
                    <a:lstStyle/>
                    <a:p>
                      <a:r>
                        <a:rPr lang="en-US" b="1" dirty="0">
                          <a:effectLst/>
                        </a:rPr>
                        <a:t>7 (25%)</a:t>
                      </a:r>
                    </a:p>
                  </a:txBody>
                  <a:tcPr marL="0" marR="0" marT="0" marB="0" anchor="ctr"/>
                </a:tc>
                <a:tc>
                  <a:txBody>
                    <a:bodyPr/>
                    <a:lstStyle/>
                    <a:p>
                      <a:r>
                        <a:rPr lang="en-US" b="1" dirty="0">
                          <a:effectLst/>
                        </a:rPr>
                        <a:t>18 (64.3%)</a:t>
                      </a:r>
                    </a:p>
                  </a:txBody>
                  <a:tcPr marL="0" marR="0" marT="0" marB="0" anchor="ctr">
                    <a:lnR w="12700">
                      <a:solidFill>
                        <a:schemeClr val="tx1"/>
                      </a:solidFill>
                    </a:lnR>
                  </a:tcPr>
                </a:tc>
                <a:extLst>
                  <a:ext uri="{0D108BD9-81ED-4DB2-BD59-A6C34878D82A}">
                    <a16:rowId xmlns:a16="http://schemas.microsoft.com/office/drawing/2014/main" val="293338651"/>
                  </a:ext>
                </a:extLst>
              </a:tr>
              <a:tr h="399142">
                <a:tc>
                  <a:txBody>
                    <a:bodyPr/>
                    <a:lstStyle/>
                    <a:p>
                      <a:r>
                        <a:rPr lang="en-US" b="1" dirty="0">
                          <a:effectLst/>
                        </a:rPr>
                        <a:t>Cause problems in pregnancy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4 (14.3%)</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1889232900"/>
                  </a:ext>
                </a:extLst>
              </a:tr>
              <a:tr h="205740">
                <a:tc>
                  <a:txBody>
                    <a:bodyPr/>
                    <a:lstStyle/>
                    <a:p>
                      <a:r>
                        <a:rPr lang="en-US" b="1" dirty="0">
                          <a:effectLst/>
                        </a:rPr>
                        <a:t>Cause problems during labor and delivery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4 (14.3%)</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4133971311"/>
                  </a:ext>
                </a:extLst>
              </a:tr>
              <a:tr h="1306285">
                <a:tc>
                  <a:txBody>
                    <a:bodyPr/>
                    <a:lstStyle/>
                    <a:p>
                      <a:r>
                        <a:rPr lang="en-US" b="1" dirty="0">
                          <a:effectLst/>
                        </a:rPr>
                        <a:t>Cause more severe withdrawal symptoms in babies exposed to opioids after birth</a:t>
                      </a:r>
                    </a:p>
                  </a:txBody>
                  <a:tcPr marL="0" marR="0" marT="0" marB="0" anchor="ctr">
                    <a:lnL w="12700">
                      <a:solidFill>
                        <a:schemeClr val="tx1"/>
                      </a:solidFill>
                    </a:lnL>
                  </a:tcPr>
                </a:tc>
                <a:tc>
                  <a:txBody>
                    <a:bodyPr/>
                    <a:lstStyle/>
                    <a:p>
                      <a:r>
                        <a:rPr lang="en-US" b="1" dirty="0">
                          <a:effectLst/>
                        </a:rPr>
                        <a:t>2 (7.1%)</a:t>
                      </a:r>
                    </a:p>
                  </a:txBody>
                  <a:tcPr marL="0" marR="0" marT="0" marB="0" anchor="ctr"/>
                </a:tc>
                <a:tc>
                  <a:txBody>
                    <a:bodyPr/>
                    <a:lstStyle/>
                    <a:p>
                      <a:r>
                        <a:rPr lang="en-US" b="1" dirty="0">
                          <a:effectLst/>
                        </a:rPr>
                        <a:t>3 (10.7%)</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312751812"/>
                  </a:ext>
                </a:extLst>
              </a:tr>
              <a:tr h="447523">
                <a:tc>
                  <a:txBody>
                    <a:bodyPr/>
                    <a:lstStyle/>
                    <a:p>
                      <a:r>
                        <a:rPr lang="en-US" b="1" dirty="0">
                          <a:effectLst/>
                        </a:rPr>
                        <a:t>Affect a mother's ability to breastfeed</a:t>
                      </a:r>
                    </a:p>
                  </a:txBody>
                  <a:tcPr marL="0" marR="0" marT="0" marB="0" anchor="ctr">
                    <a:lnL w="12700">
                      <a:solidFill>
                        <a:schemeClr val="tx1"/>
                      </a:solidFill>
                    </a:lnL>
                    <a:lnB w="12700">
                      <a:solidFill>
                        <a:schemeClr val="tx1"/>
                      </a:solidFill>
                    </a:lnB>
                  </a:tcPr>
                </a:tc>
                <a:tc>
                  <a:txBody>
                    <a:bodyPr/>
                    <a:lstStyle/>
                    <a:p>
                      <a:r>
                        <a:rPr lang="en-US" b="1" dirty="0">
                          <a:effectLst/>
                        </a:rPr>
                        <a:t>2 (7.1%)</a:t>
                      </a:r>
                    </a:p>
                  </a:txBody>
                  <a:tcPr marL="0" marR="0" marT="0" marB="0" anchor="ctr">
                    <a:lnB w="12700">
                      <a:solidFill>
                        <a:schemeClr val="tx1"/>
                      </a:solidFill>
                    </a:lnB>
                  </a:tcPr>
                </a:tc>
                <a:tc>
                  <a:txBody>
                    <a:bodyPr/>
                    <a:lstStyle/>
                    <a:p>
                      <a:r>
                        <a:rPr lang="en-US" b="1" dirty="0">
                          <a:effectLst/>
                        </a:rPr>
                        <a:t>4 (14.3%)</a:t>
                      </a:r>
                    </a:p>
                  </a:txBody>
                  <a:tcPr marL="0" marR="0" marT="0" marB="0" anchor="ctr">
                    <a:lnB w="12700">
                      <a:solidFill>
                        <a:schemeClr val="tx1"/>
                      </a:solidFill>
                    </a:lnB>
                  </a:tcPr>
                </a:tc>
                <a:tc>
                  <a:txBody>
                    <a:bodyPr/>
                    <a:lstStyle/>
                    <a:p>
                      <a:r>
                        <a:rPr lang="en-US" b="1" dirty="0">
                          <a:effectLst/>
                        </a:rPr>
                        <a:t>22 (78.6%)</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66997224"/>
                  </a:ext>
                </a:extLst>
              </a:tr>
            </a:tbl>
          </a:graphicData>
        </a:graphic>
      </p:graphicFrame>
      <p:sp>
        <p:nvSpPr>
          <p:cNvPr id="4" name="Date Placeholder 3">
            <a:extLst>
              <a:ext uri="{FF2B5EF4-FFF2-40B4-BE49-F238E27FC236}">
                <a16:creationId xmlns:a16="http://schemas.microsoft.com/office/drawing/2014/main" id="{9FA5E906-EFB4-7BC6-9433-0704FAFA1F3B}"/>
              </a:ext>
            </a:extLst>
          </p:cNvPr>
          <p:cNvSpPr>
            <a:spLocks noGrp="1"/>
          </p:cNvSpPr>
          <p:nvPr>
            <p:ph type="dt" sz="half" idx="10"/>
          </p:nvPr>
        </p:nvSpPr>
        <p:spPr/>
        <p:txBody>
          <a:bodyPr/>
          <a:lstStyle/>
          <a:p>
            <a:fld id="{7B6262E3-9619-494F-B0EE-58EF68903CEB}" type="datetime1">
              <a:rPr lang="en-US"/>
              <a:t>11/16/2024</a:t>
            </a:fld>
            <a:endParaRPr lang="en-US"/>
          </a:p>
        </p:txBody>
      </p:sp>
      <p:sp>
        <p:nvSpPr>
          <p:cNvPr id="5" name="Footer Placeholder 4">
            <a:extLst>
              <a:ext uri="{FF2B5EF4-FFF2-40B4-BE49-F238E27FC236}">
                <a16:creationId xmlns:a16="http://schemas.microsoft.com/office/drawing/2014/main" id="{21486911-45AF-473D-1366-E88AF6FEA90B}"/>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3B9DF1D4-FA67-2031-121E-F7120D6DCD24}"/>
              </a:ext>
            </a:extLst>
          </p:cNvPr>
          <p:cNvSpPr>
            <a:spLocks noGrp="1"/>
          </p:cNvSpPr>
          <p:nvPr>
            <p:ph type="sldNum" sz="quarter" idx="12"/>
          </p:nvPr>
        </p:nvSpPr>
        <p:spPr/>
        <p:txBody>
          <a:bodyPr/>
          <a:lstStyle/>
          <a:p>
            <a:fld id="{017DE1FC-E54A-4B87-A814-263D1E8654B2}" type="slidenum">
              <a:rPr lang="en-US" dirty="0"/>
              <a:t>15</a:t>
            </a:fld>
            <a:endParaRPr lang="en-US"/>
          </a:p>
        </p:txBody>
      </p:sp>
    </p:spTree>
    <p:extLst>
      <p:ext uri="{BB962C8B-B14F-4D97-AF65-F5344CB8AC3E}">
        <p14:creationId xmlns:p14="http://schemas.microsoft.com/office/powerpoint/2010/main" val="31405770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2E3EF0-CA20-4757-90EF-226B178A8F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A156998-9A2A-2283-FF11-E73544BF6FAA}"/>
              </a:ext>
            </a:extLst>
          </p:cNvPr>
          <p:cNvSpPr>
            <a:spLocks noGrp="1"/>
          </p:cNvSpPr>
          <p:nvPr>
            <p:ph type="title"/>
          </p:nvPr>
        </p:nvSpPr>
        <p:spPr>
          <a:xfrm>
            <a:off x="756492" y="370767"/>
            <a:ext cx="10240903" cy="884621"/>
          </a:xfrm>
        </p:spPr>
        <p:txBody>
          <a:bodyPr/>
          <a:lstStyle/>
          <a:p>
            <a:r>
              <a:rPr lang="en-US" dirty="0"/>
              <a:t>Xylazine Concern results</a:t>
            </a:r>
          </a:p>
        </p:txBody>
      </p:sp>
      <p:graphicFrame>
        <p:nvGraphicFramePr>
          <p:cNvPr id="8" name="Content Placeholder 7">
            <a:extLst>
              <a:ext uri="{FF2B5EF4-FFF2-40B4-BE49-F238E27FC236}">
                <a16:creationId xmlns:a16="http://schemas.microsoft.com/office/drawing/2014/main" id="{37758E90-43B4-1177-A008-A339205FFFCB}"/>
              </a:ext>
            </a:extLst>
          </p:cNvPr>
          <p:cNvGraphicFramePr>
            <a:graphicFrameLocks noGrp="1"/>
          </p:cNvGraphicFramePr>
          <p:nvPr>
            <p:ph idx="1"/>
          </p:nvPr>
        </p:nvGraphicFramePr>
        <p:xfrm>
          <a:off x="756491" y="1563707"/>
          <a:ext cx="10856012" cy="4347510"/>
        </p:xfrm>
        <a:graphic>
          <a:graphicData uri="http://schemas.openxmlformats.org/drawingml/2006/table">
            <a:tbl>
              <a:tblPr bandRow="1">
                <a:tableStyleId>{5FD0F851-EC5A-4D38-B0AD-8093EC10F338}</a:tableStyleId>
              </a:tblPr>
              <a:tblGrid>
                <a:gridCol w="4379376">
                  <a:extLst>
                    <a:ext uri="{9D8B030D-6E8A-4147-A177-3AD203B41FA5}">
                      <a16:colId xmlns:a16="http://schemas.microsoft.com/office/drawing/2014/main" val="4206114108"/>
                    </a:ext>
                  </a:extLst>
                </a:gridCol>
                <a:gridCol w="1818549">
                  <a:extLst>
                    <a:ext uri="{9D8B030D-6E8A-4147-A177-3AD203B41FA5}">
                      <a16:colId xmlns:a16="http://schemas.microsoft.com/office/drawing/2014/main" val="2387646330"/>
                    </a:ext>
                  </a:extLst>
                </a:gridCol>
                <a:gridCol w="2213542">
                  <a:extLst>
                    <a:ext uri="{9D8B030D-6E8A-4147-A177-3AD203B41FA5}">
                      <a16:colId xmlns:a16="http://schemas.microsoft.com/office/drawing/2014/main" val="2968824351"/>
                    </a:ext>
                  </a:extLst>
                </a:gridCol>
                <a:gridCol w="2444545">
                  <a:extLst>
                    <a:ext uri="{9D8B030D-6E8A-4147-A177-3AD203B41FA5}">
                      <a16:colId xmlns:a16="http://schemas.microsoft.com/office/drawing/2014/main" val="237780008"/>
                    </a:ext>
                  </a:extLst>
                </a:gridCol>
              </a:tblGrid>
              <a:tr h="198120">
                <a:tc>
                  <a:txBody>
                    <a:bodyPr/>
                    <a:lstStyle/>
                    <a:p>
                      <a:r>
                        <a:rPr lang="en-US" b="1" dirty="0">
                          <a:effectLst/>
                        </a:rPr>
                        <a:t>Concerns around Xylazine</a:t>
                      </a:r>
                      <a:r>
                        <a:rPr lang="en-US" dirty="0">
                          <a:effectLst/>
                        </a:rPr>
                        <a:t> </a:t>
                      </a:r>
                      <a:r>
                        <a:rPr lang="en-US" sz="1400" dirty="0">
                          <a:effectLst/>
                        </a:rPr>
                        <a:t>(end of study)</a:t>
                      </a:r>
                    </a:p>
                  </a:txBody>
                  <a:tcPr marL="0" marR="0" marT="0" marB="0" anchor="ctr">
                    <a:lnL w="12700">
                      <a:solidFill>
                        <a:schemeClr val="tx1"/>
                      </a:solidFill>
                    </a:lnL>
                    <a:lnT w="12700">
                      <a:solidFill>
                        <a:schemeClr val="tx1"/>
                      </a:solidFill>
                    </a:lnT>
                    <a:lnB w="12700">
                      <a:solidFill>
                        <a:schemeClr val="tx1"/>
                      </a:solidFill>
                    </a:lnB>
                  </a:tcPr>
                </a:tc>
                <a:tc>
                  <a:txBody>
                    <a:bodyPr/>
                    <a:lstStyle/>
                    <a:p>
                      <a:endParaRPr lang="en-US">
                        <a:effectLst/>
                      </a:endParaRPr>
                    </a:p>
                  </a:txBody>
                  <a:tcPr marL="0" marR="0" marT="0" marB="0" anchor="ctr">
                    <a:lnT w="12700">
                      <a:solidFill>
                        <a:schemeClr val="tx1"/>
                      </a:solidFill>
                    </a:lnT>
                    <a:lnB w="12700">
                      <a:solidFill>
                        <a:schemeClr val="tx1"/>
                      </a:solidFill>
                    </a:lnB>
                  </a:tcPr>
                </a:tc>
                <a:tc>
                  <a:txBody>
                    <a:bodyPr/>
                    <a:lstStyle/>
                    <a:p>
                      <a:endParaRPr lang="en-US">
                        <a:effectLst/>
                      </a:endParaRPr>
                    </a:p>
                  </a:txBody>
                  <a:tcPr marL="0" marR="0" marT="0" marB="0" anchor="ctr">
                    <a:lnT w="12700">
                      <a:solidFill>
                        <a:schemeClr val="tx1"/>
                      </a:solidFill>
                    </a:lnT>
                    <a:lnB w="12700">
                      <a:solidFill>
                        <a:schemeClr val="tx1"/>
                      </a:solidFill>
                    </a:lnB>
                  </a:tcPr>
                </a:tc>
                <a:tc>
                  <a:txBody>
                    <a:bodyPr/>
                    <a:lstStyle/>
                    <a:p>
                      <a:endParaRPr lang="en-US">
                        <a:effectLst/>
                      </a:endParaRPr>
                    </a:p>
                  </a:txBody>
                  <a:tcPr marL="0" marR="0" marT="0" marB="0" anchor="ctr">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297563365"/>
                  </a:ext>
                </a:extLst>
              </a:tr>
              <a:tr h="396240">
                <a:tc>
                  <a:txBody>
                    <a:bodyPr/>
                    <a:lstStyle/>
                    <a:p>
                      <a:endParaRPr lang="en-US" b="1" dirty="0">
                        <a:effectLst/>
                      </a:endParaRPr>
                    </a:p>
                  </a:txBody>
                  <a:tcPr marL="0" marR="0" marT="0" marB="0" anchor="ctr">
                    <a:lnL w="12700">
                      <a:solidFill>
                        <a:schemeClr val="tx1"/>
                      </a:solidFill>
                    </a:lnL>
                    <a:lnT w="12700">
                      <a:solidFill>
                        <a:schemeClr val="tx1"/>
                      </a:solidFill>
                    </a:lnT>
                  </a:tcPr>
                </a:tc>
                <a:tc>
                  <a:txBody>
                    <a:bodyPr/>
                    <a:lstStyle/>
                    <a:p>
                      <a:r>
                        <a:rPr lang="en-US" b="1" dirty="0">
                          <a:effectLst/>
                        </a:rPr>
                        <a:t>Not at all concerned</a:t>
                      </a:r>
                    </a:p>
                  </a:txBody>
                  <a:tcPr marL="0" marR="0" marT="0" marB="0" anchor="ctr">
                    <a:lnT w="12700">
                      <a:solidFill>
                        <a:schemeClr val="tx1"/>
                      </a:solidFill>
                    </a:lnT>
                  </a:tcPr>
                </a:tc>
                <a:tc>
                  <a:txBody>
                    <a:bodyPr/>
                    <a:lstStyle/>
                    <a:p>
                      <a:r>
                        <a:rPr lang="en-US" b="1" dirty="0">
                          <a:effectLst/>
                        </a:rPr>
                        <a:t>Slightly/somewhat concerned</a:t>
                      </a:r>
                    </a:p>
                  </a:txBody>
                  <a:tcPr marL="0" marR="0" marT="0" marB="0" anchor="ctr">
                    <a:lnT w="12700">
                      <a:solidFill>
                        <a:schemeClr val="tx1"/>
                      </a:solidFill>
                    </a:lnT>
                  </a:tcPr>
                </a:tc>
                <a:tc>
                  <a:txBody>
                    <a:bodyPr/>
                    <a:lstStyle/>
                    <a:p>
                      <a:r>
                        <a:rPr lang="en-US" b="1" dirty="0">
                          <a:effectLst/>
                        </a:rPr>
                        <a:t>Moderately/Extremely concerned</a:t>
                      </a:r>
                    </a:p>
                  </a:txBody>
                  <a:tcPr marL="0" marR="0" marT="0" marB="0" anchor="ctr">
                    <a:lnR w="12700">
                      <a:solidFill>
                        <a:schemeClr val="tx1"/>
                      </a:solidFill>
                    </a:lnR>
                    <a:lnT w="12700">
                      <a:solidFill>
                        <a:schemeClr val="tx1"/>
                      </a:solidFill>
                    </a:lnT>
                  </a:tcPr>
                </a:tc>
                <a:extLst>
                  <a:ext uri="{0D108BD9-81ED-4DB2-BD59-A6C34878D82A}">
                    <a16:rowId xmlns:a16="http://schemas.microsoft.com/office/drawing/2014/main" val="4031381742"/>
                  </a:ext>
                </a:extLst>
              </a:tr>
              <a:tr h="205740">
                <a:tc>
                  <a:txBody>
                    <a:bodyPr/>
                    <a:lstStyle/>
                    <a:p>
                      <a:r>
                        <a:rPr lang="en-US" b="1" dirty="0">
                          <a:effectLst/>
                        </a:rPr>
                        <a:t>Affect the development of a baby during pregnancy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5 (17.9%)</a:t>
                      </a:r>
                    </a:p>
                  </a:txBody>
                  <a:tcPr marL="0" marR="0" marT="0" marB="0" anchor="ctr"/>
                </a:tc>
                <a:tc>
                  <a:txBody>
                    <a:bodyPr/>
                    <a:lstStyle/>
                    <a:p>
                      <a:r>
                        <a:rPr lang="en-US" b="1" dirty="0">
                          <a:effectLst/>
                        </a:rPr>
                        <a:t>22 (78.6%)</a:t>
                      </a:r>
                    </a:p>
                  </a:txBody>
                  <a:tcPr marL="0" marR="0" marT="0" marB="0" anchor="ctr">
                    <a:lnR w="12700">
                      <a:solidFill>
                        <a:schemeClr val="tx1"/>
                      </a:solidFill>
                    </a:lnR>
                  </a:tcPr>
                </a:tc>
                <a:extLst>
                  <a:ext uri="{0D108BD9-81ED-4DB2-BD59-A6C34878D82A}">
                    <a16:rowId xmlns:a16="http://schemas.microsoft.com/office/drawing/2014/main" val="2795084237"/>
                  </a:ext>
                </a:extLst>
              </a:tr>
              <a:tr h="381000">
                <a:tc>
                  <a:txBody>
                    <a:bodyPr/>
                    <a:lstStyle/>
                    <a:p>
                      <a:r>
                        <a:rPr lang="en-US" b="1" dirty="0">
                          <a:effectLst/>
                        </a:rPr>
                        <a:t>Make medications like methadone and suboxone not work as well</a:t>
                      </a:r>
                    </a:p>
                  </a:txBody>
                  <a:tcPr marL="0" marR="0" marT="0" marB="0" anchor="ctr">
                    <a:lnL w="12700">
                      <a:solidFill>
                        <a:schemeClr val="tx1"/>
                      </a:solidFill>
                    </a:lnL>
                  </a:tcPr>
                </a:tc>
                <a:tc>
                  <a:txBody>
                    <a:bodyPr/>
                    <a:lstStyle/>
                    <a:p>
                      <a:r>
                        <a:rPr lang="en-US" b="1" dirty="0">
                          <a:effectLst/>
                        </a:rPr>
                        <a:t>3 (10.7%)</a:t>
                      </a:r>
                    </a:p>
                  </a:txBody>
                  <a:tcPr marL="0" marR="0" marT="0" marB="0" anchor="ctr"/>
                </a:tc>
                <a:tc>
                  <a:txBody>
                    <a:bodyPr/>
                    <a:lstStyle/>
                    <a:p>
                      <a:r>
                        <a:rPr lang="en-US" b="1" dirty="0">
                          <a:effectLst/>
                        </a:rPr>
                        <a:t>7 (25%)</a:t>
                      </a:r>
                    </a:p>
                  </a:txBody>
                  <a:tcPr marL="0" marR="0" marT="0" marB="0" anchor="ctr"/>
                </a:tc>
                <a:tc>
                  <a:txBody>
                    <a:bodyPr/>
                    <a:lstStyle/>
                    <a:p>
                      <a:r>
                        <a:rPr lang="en-US" b="1" dirty="0">
                          <a:effectLst/>
                        </a:rPr>
                        <a:t>18 (64.3%)</a:t>
                      </a:r>
                    </a:p>
                  </a:txBody>
                  <a:tcPr marL="0" marR="0" marT="0" marB="0" anchor="ctr">
                    <a:lnR w="12700">
                      <a:solidFill>
                        <a:schemeClr val="tx1"/>
                      </a:solidFill>
                    </a:lnR>
                  </a:tcPr>
                </a:tc>
                <a:extLst>
                  <a:ext uri="{0D108BD9-81ED-4DB2-BD59-A6C34878D82A}">
                    <a16:rowId xmlns:a16="http://schemas.microsoft.com/office/drawing/2014/main" val="293338651"/>
                  </a:ext>
                </a:extLst>
              </a:tr>
              <a:tr h="399142">
                <a:tc>
                  <a:txBody>
                    <a:bodyPr/>
                    <a:lstStyle/>
                    <a:p>
                      <a:r>
                        <a:rPr lang="en-US" b="1" dirty="0">
                          <a:effectLst/>
                        </a:rPr>
                        <a:t>Cause problems in pregnancy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4 (14.3%)</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1889232900"/>
                  </a:ext>
                </a:extLst>
              </a:tr>
              <a:tr h="205740">
                <a:tc>
                  <a:txBody>
                    <a:bodyPr/>
                    <a:lstStyle/>
                    <a:p>
                      <a:r>
                        <a:rPr lang="en-US" b="1" dirty="0">
                          <a:effectLst/>
                        </a:rPr>
                        <a:t>Cause problems during labor and delivery</a:t>
                      </a:r>
                    </a:p>
                  </a:txBody>
                  <a:tcPr marL="0" marR="0" marT="0" marB="0" anchor="ctr">
                    <a:lnL w="12700">
                      <a:solidFill>
                        <a:schemeClr val="tx1"/>
                      </a:solidFill>
                    </a:lnL>
                  </a:tcPr>
                </a:tc>
                <a:tc>
                  <a:txBody>
                    <a:bodyPr/>
                    <a:lstStyle/>
                    <a:p>
                      <a:r>
                        <a:rPr lang="en-US" b="1" dirty="0">
                          <a:effectLst/>
                        </a:rPr>
                        <a:t>1 (3.6%)</a:t>
                      </a:r>
                    </a:p>
                  </a:txBody>
                  <a:tcPr marL="0" marR="0" marT="0" marB="0" anchor="ctr"/>
                </a:tc>
                <a:tc>
                  <a:txBody>
                    <a:bodyPr/>
                    <a:lstStyle/>
                    <a:p>
                      <a:r>
                        <a:rPr lang="en-US" b="1" dirty="0">
                          <a:effectLst/>
                        </a:rPr>
                        <a:t>4 (14.3%)</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4133971311"/>
                  </a:ext>
                </a:extLst>
              </a:tr>
              <a:tr h="1306285">
                <a:tc>
                  <a:txBody>
                    <a:bodyPr/>
                    <a:lstStyle/>
                    <a:p>
                      <a:r>
                        <a:rPr lang="en-US" b="1" dirty="0">
                          <a:effectLst/>
                        </a:rPr>
                        <a:t>Cause more severe withdrawal symptoms in babies exposed to opioids after birth</a:t>
                      </a:r>
                    </a:p>
                  </a:txBody>
                  <a:tcPr marL="0" marR="0" marT="0" marB="0" anchor="ctr">
                    <a:lnL w="12700">
                      <a:solidFill>
                        <a:schemeClr val="tx1"/>
                      </a:solidFill>
                    </a:lnL>
                  </a:tcPr>
                </a:tc>
                <a:tc>
                  <a:txBody>
                    <a:bodyPr/>
                    <a:lstStyle/>
                    <a:p>
                      <a:r>
                        <a:rPr lang="en-US" b="1" dirty="0">
                          <a:effectLst/>
                        </a:rPr>
                        <a:t>2 (7.1%)</a:t>
                      </a:r>
                    </a:p>
                  </a:txBody>
                  <a:tcPr marL="0" marR="0" marT="0" marB="0" anchor="ctr"/>
                </a:tc>
                <a:tc>
                  <a:txBody>
                    <a:bodyPr/>
                    <a:lstStyle/>
                    <a:p>
                      <a:r>
                        <a:rPr lang="en-US" b="1" dirty="0">
                          <a:effectLst/>
                        </a:rPr>
                        <a:t>3 (10.7%)</a:t>
                      </a:r>
                    </a:p>
                  </a:txBody>
                  <a:tcPr marL="0" marR="0" marT="0" marB="0" anchor="ctr"/>
                </a:tc>
                <a:tc>
                  <a:txBody>
                    <a:bodyPr/>
                    <a:lstStyle/>
                    <a:p>
                      <a:r>
                        <a:rPr lang="en-US" b="1" dirty="0">
                          <a:effectLst/>
                        </a:rPr>
                        <a:t>23 (82.1%)</a:t>
                      </a:r>
                    </a:p>
                  </a:txBody>
                  <a:tcPr marL="0" marR="0" marT="0" marB="0" anchor="ctr">
                    <a:lnR w="12700">
                      <a:solidFill>
                        <a:schemeClr val="tx1"/>
                      </a:solidFill>
                    </a:lnR>
                  </a:tcPr>
                </a:tc>
                <a:extLst>
                  <a:ext uri="{0D108BD9-81ED-4DB2-BD59-A6C34878D82A}">
                    <a16:rowId xmlns:a16="http://schemas.microsoft.com/office/drawing/2014/main" val="312751812"/>
                  </a:ext>
                </a:extLst>
              </a:tr>
              <a:tr h="447523">
                <a:tc>
                  <a:txBody>
                    <a:bodyPr/>
                    <a:lstStyle/>
                    <a:p>
                      <a:r>
                        <a:rPr lang="en-US" b="1" dirty="0">
                          <a:effectLst/>
                        </a:rPr>
                        <a:t>Affect a mother's ability to breastfeed</a:t>
                      </a:r>
                    </a:p>
                  </a:txBody>
                  <a:tcPr marL="0" marR="0" marT="0" marB="0" anchor="ctr">
                    <a:lnL w="12700">
                      <a:solidFill>
                        <a:schemeClr val="tx1"/>
                      </a:solidFill>
                    </a:lnL>
                    <a:lnB w="12700">
                      <a:solidFill>
                        <a:schemeClr val="tx1"/>
                      </a:solidFill>
                    </a:lnB>
                  </a:tcPr>
                </a:tc>
                <a:tc>
                  <a:txBody>
                    <a:bodyPr/>
                    <a:lstStyle/>
                    <a:p>
                      <a:r>
                        <a:rPr lang="en-US" b="1" dirty="0">
                          <a:effectLst/>
                        </a:rPr>
                        <a:t>2 (7.1%)</a:t>
                      </a:r>
                    </a:p>
                  </a:txBody>
                  <a:tcPr marL="0" marR="0" marT="0" marB="0" anchor="ctr">
                    <a:lnB w="12700">
                      <a:solidFill>
                        <a:schemeClr val="tx1"/>
                      </a:solidFill>
                    </a:lnB>
                  </a:tcPr>
                </a:tc>
                <a:tc>
                  <a:txBody>
                    <a:bodyPr/>
                    <a:lstStyle/>
                    <a:p>
                      <a:r>
                        <a:rPr lang="en-US" b="1" dirty="0">
                          <a:effectLst/>
                        </a:rPr>
                        <a:t>4 (14.3%)</a:t>
                      </a:r>
                    </a:p>
                  </a:txBody>
                  <a:tcPr marL="0" marR="0" marT="0" marB="0" anchor="ctr">
                    <a:lnB w="12700">
                      <a:solidFill>
                        <a:schemeClr val="tx1"/>
                      </a:solidFill>
                    </a:lnB>
                  </a:tcPr>
                </a:tc>
                <a:tc>
                  <a:txBody>
                    <a:bodyPr/>
                    <a:lstStyle/>
                    <a:p>
                      <a:r>
                        <a:rPr lang="en-US" b="1" dirty="0">
                          <a:effectLst/>
                        </a:rPr>
                        <a:t>22 (78.6%)</a:t>
                      </a:r>
                    </a:p>
                  </a:txBody>
                  <a:tcPr marL="0" marR="0" marT="0" marB="0" anchor="ctr">
                    <a:lnR w="12700">
                      <a:solidFill>
                        <a:schemeClr val="tx1"/>
                      </a:solidFill>
                    </a:lnR>
                    <a:lnB w="12700">
                      <a:solidFill>
                        <a:schemeClr val="tx1"/>
                      </a:solidFill>
                    </a:lnB>
                  </a:tcPr>
                </a:tc>
                <a:extLst>
                  <a:ext uri="{0D108BD9-81ED-4DB2-BD59-A6C34878D82A}">
                    <a16:rowId xmlns:a16="http://schemas.microsoft.com/office/drawing/2014/main" val="366997224"/>
                  </a:ext>
                </a:extLst>
              </a:tr>
            </a:tbl>
          </a:graphicData>
        </a:graphic>
      </p:graphicFrame>
      <p:sp>
        <p:nvSpPr>
          <p:cNvPr id="4" name="Date Placeholder 3">
            <a:extLst>
              <a:ext uri="{FF2B5EF4-FFF2-40B4-BE49-F238E27FC236}">
                <a16:creationId xmlns:a16="http://schemas.microsoft.com/office/drawing/2014/main" id="{522E3FF3-9E97-CE95-EF18-E1BFFDBCB097}"/>
              </a:ext>
            </a:extLst>
          </p:cNvPr>
          <p:cNvSpPr>
            <a:spLocks noGrp="1"/>
          </p:cNvSpPr>
          <p:nvPr>
            <p:ph type="dt" sz="half" idx="10"/>
          </p:nvPr>
        </p:nvSpPr>
        <p:spPr/>
        <p:txBody>
          <a:bodyPr/>
          <a:lstStyle/>
          <a:p>
            <a:fld id="{7B6262E3-9619-494F-B0EE-58EF68903CEB}" type="datetime1">
              <a:rPr lang="en-US"/>
              <a:t>11/16/2024</a:t>
            </a:fld>
            <a:endParaRPr lang="en-US"/>
          </a:p>
        </p:txBody>
      </p:sp>
      <p:sp>
        <p:nvSpPr>
          <p:cNvPr id="5" name="Footer Placeholder 4">
            <a:extLst>
              <a:ext uri="{FF2B5EF4-FFF2-40B4-BE49-F238E27FC236}">
                <a16:creationId xmlns:a16="http://schemas.microsoft.com/office/drawing/2014/main" id="{616BECD1-D899-1350-0DA8-14A828BAB549}"/>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94705174-3832-DB43-8B0B-E7C0A5694C91}"/>
              </a:ext>
            </a:extLst>
          </p:cNvPr>
          <p:cNvSpPr>
            <a:spLocks noGrp="1"/>
          </p:cNvSpPr>
          <p:nvPr>
            <p:ph type="sldNum" sz="quarter" idx="12"/>
          </p:nvPr>
        </p:nvSpPr>
        <p:spPr/>
        <p:txBody>
          <a:bodyPr/>
          <a:lstStyle/>
          <a:p>
            <a:fld id="{017DE1FC-E54A-4B87-A814-263D1E8654B2}" type="slidenum">
              <a:rPr lang="en-US" dirty="0"/>
              <a:t>16</a:t>
            </a:fld>
            <a:endParaRPr lang="en-US"/>
          </a:p>
        </p:txBody>
      </p:sp>
      <p:sp>
        <p:nvSpPr>
          <p:cNvPr id="3" name="Rectangle 2">
            <a:extLst>
              <a:ext uri="{FF2B5EF4-FFF2-40B4-BE49-F238E27FC236}">
                <a16:creationId xmlns:a16="http://schemas.microsoft.com/office/drawing/2014/main" id="{4E2F38F9-FD60-75A7-9431-5EF3F863CCC7}"/>
              </a:ext>
            </a:extLst>
          </p:cNvPr>
          <p:cNvSpPr/>
          <p:nvPr/>
        </p:nvSpPr>
        <p:spPr>
          <a:xfrm>
            <a:off x="9077739" y="1563707"/>
            <a:ext cx="2534764" cy="4347510"/>
          </a:xfrm>
          <a:prstGeom prst="rect">
            <a:avLst/>
          </a:prstGeom>
          <a:solidFill>
            <a:schemeClr val="accent1">
              <a:alpha val="31000"/>
            </a:schemeClr>
          </a:solidFill>
          <a:ln w="63500">
            <a:solidFill>
              <a:schemeClr val="accent1">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1802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28976-DC2D-74C1-391C-6E1A983D3872}"/>
              </a:ext>
            </a:extLst>
          </p:cNvPr>
          <p:cNvSpPr>
            <a:spLocks noGrp="1"/>
          </p:cNvSpPr>
          <p:nvPr>
            <p:ph type="title"/>
          </p:nvPr>
        </p:nvSpPr>
        <p:spPr>
          <a:xfrm>
            <a:off x="1139687" y="914558"/>
            <a:ext cx="10240903" cy="1233488"/>
          </a:xfrm>
        </p:spPr>
        <p:txBody>
          <a:bodyPr/>
          <a:lstStyle/>
          <a:p>
            <a:r>
              <a:rPr lang="en-US" dirty="0"/>
              <a:t>CHALLENGES/LIMITATIONS</a:t>
            </a:r>
          </a:p>
        </p:txBody>
      </p:sp>
      <p:sp>
        <p:nvSpPr>
          <p:cNvPr id="3" name="Content Placeholder 2">
            <a:extLst>
              <a:ext uri="{FF2B5EF4-FFF2-40B4-BE49-F238E27FC236}">
                <a16:creationId xmlns:a16="http://schemas.microsoft.com/office/drawing/2014/main" id="{0C722DCB-FF6D-C303-2055-5B34693F2E05}"/>
              </a:ext>
            </a:extLst>
          </p:cNvPr>
          <p:cNvSpPr>
            <a:spLocks noGrp="1"/>
          </p:cNvSpPr>
          <p:nvPr>
            <p:ph idx="1"/>
          </p:nvPr>
        </p:nvSpPr>
        <p:spPr>
          <a:xfrm>
            <a:off x="1139687" y="2148070"/>
            <a:ext cx="10240903" cy="3956179"/>
          </a:xfrm>
        </p:spPr>
        <p:txBody>
          <a:bodyPr vert="horz" lIns="0" tIns="0" rIns="0" bIns="0" rtlCol="0" anchor="t">
            <a:normAutofit/>
          </a:bodyPr>
          <a:lstStyle/>
          <a:p>
            <a:r>
              <a:rPr lang="en-US" dirty="0"/>
              <a:t>Concern of hospital staff intervention with harm reduction materials </a:t>
            </a:r>
          </a:p>
          <a:p>
            <a:r>
              <a:rPr lang="en-US" dirty="0"/>
              <a:t>Participants submitting consecutive real time surveys for compensation </a:t>
            </a:r>
          </a:p>
          <a:p>
            <a:r>
              <a:rPr lang="en-US" dirty="0"/>
              <a:t>Narrow focus of testing strips vs wound care approach </a:t>
            </a:r>
          </a:p>
          <a:p>
            <a:r>
              <a:rPr lang="en-US" dirty="0"/>
              <a:t>Balance of harm reduction and encouraging participants to use materials without jeopardizing their recovery </a:t>
            </a:r>
          </a:p>
          <a:p>
            <a:r>
              <a:rPr lang="en-US" dirty="0"/>
              <a:t>Our population primarily identified as white </a:t>
            </a:r>
          </a:p>
          <a:p>
            <a:r>
              <a:rPr lang="en-US" dirty="0"/>
              <a:t>People using strips to test stimulants </a:t>
            </a:r>
          </a:p>
          <a:p>
            <a:pPr marL="0" indent="0">
              <a:buNone/>
            </a:pPr>
            <a:endParaRPr lang="en-US" dirty="0"/>
          </a:p>
        </p:txBody>
      </p:sp>
      <p:sp>
        <p:nvSpPr>
          <p:cNvPr id="4" name="Date Placeholder 3">
            <a:extLst>
              <a:ext uri="{FF2B5EF4-FFF2-40B4-BE49-F238E27FC236}">
                <a16:creationId xmlns:a16="http://schemas.microsoft.com/office/drawing/2014/main" id="{4ACA8A59-DDA1-9885-D133-B86F7150678E}"/>
              </a:ext>
            </a:extLst>
          </p:cNvPr>
          <p:cNvSpPr>
            <a:spLocks noGrp="1"/>
          </p:cNvSpPr>
          <p:nvPr>
            <p:ph type="dt" sz="half" idx="10"/>
          </p:nvPr>
        </p:nvSpPr>
        <p:spPr/>
        <p:txBody>
          <a:bodyPr/>
          <a:lstStyle/>
          <a:p>
            <a:fld id="{C9A21F89-C538-4138-B9AC-62C9FAD6893D}" type="datetime1">
              <a:rPr lang="en-US"/>
              <a:t>11/16/2024</a:t>
            </a:fld>
            <a:endParaRPr lang="en-US"/>
          </a:p>
        </p:txBody>
      </p:sp>
      <p:sp>
        <p:nvSpPr>
          <p:cNvPr id="5" name="Footer Placeholder 4">
            <a:extLst>
              <a:ext uri="{FF2B5EF4-FFF2-40B4-BE49-F238E27FC236}">
                <a16:creationId xmlns:a16="http://schemas.microsoft.com/office/drawing/2014/main" id="{AE385FB2-B8AC-5191-62F9-6A4DC567A1A4}"/>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148B6B95-EC71-1B7D-B6AF-763FAA9DE6F7}"/>
              </a:ext>
            </a:extLst>
          </p:cNvPr>
          <p:cNvSpPr>
            <a:spLocks noGrp="1"/>
          </p:cNvSpPr>
          <p:nvPr>
            <p:ph type="sldNum" sz="quarter" idx="12"/>
          </p:nvPr>
        </p:nvSpPr>
        <p:spPr/>
        <p:txBody>
          <a:bodyPr/>
          <a:lstStyle/>
          <a:p>
            <a:fld id="{017DE1FC-E54A-4B87-A814-263D1E8654B2}" type="slidenum">
              <a:rPr lang="en-US" dirty="0"/>
              <a:t>17</a:t>
            </a:fld>
            <a:endParaRPr lang="en-US"/>
          </a:p>
        </p:txBody>
      </p:sp>
    </p:spTree>
    <p:extLst>
      <p:ext uri="{BB962C8B-B14F-4D97-AF65-F5344CB8AC3E}">
        <p14:creationId xmlns:p14="http://schemas.microsoft.com/office/powerpoint/2010/main" val="113021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68226E-3605-F15B-6EF6-CB56C63BD823}"/>
              </a:ext>
            </a:extLst>
          </p:cNvPr>
          <p:cNvSpPr>
            <a:spLocks noGrp="1"/>
          </p:cNvSpPr>
          <p:nvPr>
            <p:ph type="title"/>
          </p:nvPr>
        </p:nvSpPr>
        <p:spPr/>
        <p:txBody>
          <a:bodyPr/>
          <a:lstStyle/>
          <a:p>
            <a:r>
              <a:rPr lang="en-US" dirty="0"/>
              <a:t>TAKEAWAYS</a:t>
            </a:r>
          </a:p>
        </p:txBody>
      </p:sp>
      <p:sp>
        <p:nvSpPr>
          <p:cNvPr id="3" name="Content Placeholder 2">
            <a:extLst>
              <a:ext uri="{FF2B5EF4-FFF2-40B4-BE49-F238E27FC236}">
                <a16:creationId xmlns:a16="http://schemas.microsoft.com/office/drawing/2014/main" id="{421E6E70-3A10-A8AD-0D2C-30CA296284ED}"/>
              </a:ext>
            </a:extLst>
          </p:cNvPr>
          <p:cNvSpPr>
            <a:spLocks noGrp="1"/>
          </p:cNvSpPr>
          <p:nvPr>
            <p:ph idx="1"/>
          </p:nvPr>
        </p:nvSpPr>
        <p:spPr/>
        <p:txBody>
          <a:bodyPr vert="horz" lIns="0" tIns="0" rIns="0" bIns="0" rtlCol="0" anchor="t">
            <a:normAutofit/>
          </a:bodyPr>
          <a:lstStyle/>
          <a:p>
            <a:r>
              <a:rPr lang="en-US" dirty="0"/>
              <a:t>Pregnant people are aware and concerned of xylazine and the effects </a:t>
            </a:r>
          </a:p>
          <a:p>
            <a:r>
              <a:rPr lang="en-US" dirty="0"/>
              <a:t>Many participants with ongoing substance use were willing to use testing strips and many changed their behaviors based on the results</a:t>
            </a:r>
          </a:p>
          <a:p>
            <a:r>
              <a:rPr lang="en-US" dirty="0"/>
              <a:t>Participants are very interested in understanding the impacts of xylazine in their community, on their pregnancy, their baby, and what they can do to learn more </a:t>
            </a:r>
          </a:p>
          <a:p>
            <a:r>
              <a:rPr lang="en-US" dirty="0"/>
              <a:t>Different level of engagement from participants, person centered </a:t>
            </a:r>
          </a:p>
          <a:p>
            <a:pPr marL="0" indent="0">
              <a:buNone/>
            </a:pPr>
            <a:endParaRPr lang="en-US" dirty="0"/>
          </a:p>
          <a:p>
            <a:pPr marL="0" indent="0">
              <a:buNone/>
            </a:pPr>
            <a:endParaRPr lang="en-US" dirty="0"/>
          </a:p>
        </p:txBody>
      </p:sp>
      <p:sp>
        <p:nvSpPr>
          <p:cNvPr id="4" name="Date Placeholder 3">
            <a:extLst>
              <a:ext uri="{FF2B5EF4-FFF2-40B4-BE49-F238E27FC236}">
                <a16:creationId xmlns:a16="http://schemas.microsoft.com/office/drawing/2014/main" id="{312BF508-1B87-8F51-856D-7AEE61A4EC4C}"/>
              </a:ext>
            </a:extLst>
          </p:cNvPr>
          <p:cNvSpPr>
            <a:spLocks noGrp="1"/>
          </p:cNvSpPr>
          <p:nvPr>
            <p:ph type="dt" sz="half" idx="10"/>
          </p:nvPr>
        </p:nvSpPr>
        <p:spPr/>
        <p:txBody>
          <a:bodyPr/>
          <a:lstStyle/>
          <a:p>
            <a:fld id="{C614B653-7727-4B3C-85BC-203213EE7389}" type="datetime1">
              <a:rPr lang="en-US" smtClean="0"/>
              <a:t>11/16/2024</a:t>
            </a:fld>
            <a:endParaRPr lang="en-US"/>
          </a:p>
        </p:txBody>
      </p:sp>
      <p:sp>
        <p:nvSpPr>
          <p:cNvPr id="5" name="Footer Placeholder 4">
            <a:extLst>
              <a:ext uri="{FF2B5EF4-FFF2-40B4-BE49-F238E27FC236}">
                <a16:creationId xmlns:a16="http://schemas.microsoft.com/office/drawing/2014/main" id="{AA251F85-F02C-1CFB-C62F-A8529AD06095}"/>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CE51909-259E-985F-616C-7F4C9D34C2B6}"/>
              </a:ext>
            </a:extLst>
          </p:cNvPr>
          <p:cNvSpPr>
            <a:spLocks noGrp="1"/>
          </p:cNvSpPr>
          <p:nvPr>
            <p:ph type="sldNum" sz="quarter" idx="12"/>
          </p:nvPr>
        </p:nvSpPr>
        <p:spPr/>
        <p:txBody>
          <a:bodyPr/>
          <a:lstStyle/>
          <a:p>
            <a:fld id="{017DE1FC-E54A-4B87-A814-263D1E8654B2}" type="slidenum">
              <a:rPr lang="en-US" smtClean="0"/>
              <a:t>18</a:t>
            </a:fld>
            <a:endParaRPr lang="en-US"/>
          </a:p>
        </p:txBody>
      </p:sp>
    </p:spTree>
    <p:extLst>
      <p:ext uri="{BB962C8B-B14F-4D97-AF65-F5344CB8AC3E}">
        <p14:creationId xmlns:p14="http://schemas.microsoft.com/office/powerpoint/2010/main" val="565839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173134-3384-F993-5A6A-3BEA77896F2B}"/>
              </a:ext>
            </a:extLst>
          </p:cNvPr>
          <p:cNvSpPr>
            <a:spLocks noGrp="1"/>
          </p:cNvSpPr>
          <p:nvPr>
            <p:ph type="title"/>
          </p:nvPr>
        </p:nvSpPr>
        <p:spPr/>
        <p:txBody>
          <a:bodyPr/>
          <a:lstStyle/>
          <a:p>
            <a:r>
              <a:rPr lang="en-US" dirty="0"/>
              <a:t>Conflict of interests</a:t>
            </a:r>
          </a:p>
        </p:txBody>
      </p:sp>
      <p:sp>
        <p:nvSpPr>
          <p:cNvPr id="3" name="Content Placeholder 2">
            <a:extLst>
              <a:ext uri="{FF2B5EF4-FFF2-40B4-BE49-F238E27FC236}">
                <a16:creationId xmlns:a16="http://schemas.microsoft.com/office/drawing/2014/main" id="{620B91E0-BD81-8317-E975-47339BA8A0FB}"/>
              </a:ext>
            </a:extLst>
          </p:cNvPr>
          <p:cNvSpPr>
            <a:spLocks noGrp="1"/>
          </p:cNvSpPr>
          <p:nvPr>
            <p:ph idx="1"/>
          </p:nvPr>
        </p:nvSpPr>
        <p:spPr/>
        <p:txBody>
          <a:bodyPr/>
          <a:lstStyle/>
          <a:p>
            <a:r>
              <a:rPr lang="en-US" dirty="0"/>
              <a:t>No conflicts of interest to disclose </a:t>
            </a:r>
          </a:p>
        </p:txBody>
      </p:sp>
      <p:sp>
        <p:nvSpPr>
          <p:cNvPr id="4" name="Date Placeholder 3">
            <a:extLst>
              <a:ext uri="{FF2B5EF4-FFF2-40B4-BE49-F238E27FC236}">
                <a16:creationId xmlns:a16="http://schemas.microsoft.com/office/drawing/2014/main" id="{07DA9396-BF5A-B20A-35A2-2927000273C5}"/>
              </a:ext>
            </a:extLst>
          </p:cNvPr>
          <p:cNvSpPr>
            <a:spLocks noGrp="1"/>
          </p:cNvSpPr>
          <p:nvPr>
            <p:ph type="dt" sz="half" idx="10"/>
          </p:nvPr>
        </p:nvSpPr>
        <p:spPr/>
        <p:txBody>
          <a:bodyPr/>
          <a:lstStyle/>
          <a:p>
            <a:fld id="{BF6111B0-6FD9-E245-ADFA-01B429690AB7}" type="datetime1">
              <a:rPr lang="en-US" smtClean="0"/>
              <a:t>11/16/2024</a:t>
            </a:fld>
            <a:endParaRPr lang="en-US"/>
          </a:p>
        </p:txBody>
      </p:sp>
      <p:sp>
        <p:nvSpPr>
          <p:cNvPr id="5" name="Footer Placeholder 4">
            <a:extLst>
              <a:ext uri="{FF2B5EF4-FFF2-40B4-BE49-F238E27FC236}">
                <a16:creationId xmlns:a16="http://schemas.microsoft.com/office/drawing/2014/main" id="{609F946A-81D1-887C-FA77-2DE2B38AD36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08058E81-7DF4-A415-FB18-9D7E2327668F}"/>
              </a:ext>
            </a:extLst>
          </p:cNvPr>
          <p:cNvSpPr>
            <a:spLocks noGrp="1"/>
          </p:cNvSpPr>
          <p:nvPr>
            <p:ph type="sldNum" sz="quarter" idx="12"/>
          </p:nvPr>
        </p:nvSpPr>
        <p:spPr/>
        <p:txBody>
          <a:bodyPr/>
          <a:lstStyle/>
          <a:p>
            <a:fld id="{017DE1FC-E54A-4B87-A814-263D1E8654B2}" type="slidenum">
              <a:rPr lang="en-US" smtClean="0"/>
              <a:t>2</a:t>
            </a:fld>
            <a:endParaRPr lang="en-US"/>
          </a:p>
        </p:txBody>
      </p:sp>
    </p:spTree>
    <p:extLst>
      <p:ext uri="{BB962C8B-B14F-4D97-AF65-F5344CB8AC3E}">
        <p14:creationId xmlns:p14="http://schemas.microsoft.com/office/powerpoint/2010/main" val="497535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6AED450-347B-0B8D-756B-D0625E457F25}"/>
              </a:ext>
            </a:extLst>
          </p:cNvPr>
          <p:cNvPicPr>
            <a:picLocks noChangeAspect="1"/>
          </p:cNvPicPr>
          <p:nvPr/>
        </p:nvPicPr>
        <p:blipFill>
          <a:blip r:embed="rId3"/>
          <a:stretch>
            <a:fillRect/>
          </a:stretch>
        </p:blipFill>
        <p:spPr>
          <a:xfrm>
            <a:off x="5331506" y="770860"/>
            <a:ext cx="5430427" cy="3735695"/>
          </a:xfrm>
          <a:prstGeom prst="rect">
            <a:avLst/>
          </a:prstGeom>
        </p:spPr>
      </p:pic>
      <p:sp>
        <p:nvSpPr>
          <p:cNvPr id="6" name="TextBox 5">
            <a:extLst>
              <a:ext uri="{FF2B5EF4-FFF2-40B4-BE49-F238E27FC236}">
                <a16:creationId xmlns:a16="http://schemas.microsoft.com/office/drawing/2014/main" id="{C4BFD4B5-2538-9B1C-116A-31F7FFB72D9A}"/>
              </a:ext>
            </a:extLst>
          </p:cNvPr>
          <p:cNvSpPr txBox="1"/>
          <p:nvPr/>
        </p:nvSpPr>
        <p:spPr>
          <a:xfrm>
            <a:off x="321536" y="201168"/>
            <a:ext cx="5658640" cy="646331"/>
          </a:xfrm>
          <a:prstGeom prst="rect">
            <a:avLst/>
          </a:prstGeom>
          <a:noFill/>
        </p:spPr>
        <p:txBody>
          <a:bodyPr wrap="square" rtlCol="0">
            <a:spAutoFit/>
          </a:bodyPr>
          <a:lstStyle/>
          <a:p>
            <a:r>
              <a:rPr lang="en-US" dirty="0"/>
              <a:t>Percentage of IMF-involved overdoses with xylazine detected January 2021-June 2022</a:t>
            </a:r>
          </a:p>
        </p:txBody>
      </p:sp>
      <p:pic>
        <p:nvPicPr>
          <p:cNvPr id="3" name="Picture 2">
            <a:extLst>
              <a:ext uri="{FF2B5EF4-FFF2-40B4-BE49-F238E27FC236}">
                <a16:creationId xmlns:a16="http://schemas.microsoft.com/office/drawing/2014/main" id="{838686DD-FE7B-809A-A72E-7E1489275324}"/>
              </a:ext>
            </a:extLst>
          </p:cNvPr>
          <p:cNvPicPr>
            <a:picLocks noChangeAspect="1"/>
          </p:cNvPicPr>
          <p:nvPr/>
        </p:nvPicPr>
        <p:blipFill>
          <a:blip r:embed="rId4"/>
          <a:stretch>
            <a:fillRect/>
          </a:stretch>
        </p:blipFill>
        <p:spPr>
          <a:xfrm>
            <a:off x="468496" y="847499"/>
            <a:ext cx="4498848" cy="3582416"/>
          </a:xfrm>
          <a:prstGeom prst="rect">
            <a:avLst/>
          </a:prstGeom>
        </p:spPr>
      </p:pic>
      <p:pic>
        <p:nvPicPr>
          <p:cNvPr id="4" name="Graphic 3" descr="Marker with solid fill">
            <a:extLst>
              <a:ext uri="{FF2B5EF4-FFF2-40B4-BE49-F238E27FC236}">
                <a16:creationId xmlns:a16="http://schemas.microsoft.com/office/drawing/2014/main" id="{626DD20B-C5E5-33C7-3BA0-4093F43B6C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20306" y="1454759"/>
            <a:ext cx="549358" cy="549358"/>
          </a:xfrm>
          <a:prstGeom prst="rect">
            <a:avLst/>
          </a:prstGeom>
        </p:spPr>
      </p:pic>
      <p:sp>
        <p:nvSpPr>
          <p:cNvPr id="5" name="TextBox 4">
            <a:extLst>
              <a:ext uri="{FF2B5EF4-FFF2-40B4-BE49-F238E27FC236}">
                <a16:creationId xmlns:a16="http://schemas.microsoft.com/office/drawing/2014/main" id="{FDB9C42F-07D2-D44F-F1C8-5B463DB43363}"/>
              </a:ext>
            </a:extLst>
          </p:cNvPr>
          <p:cNvSpPr txBox="1"/>
          <p:nvPr/>
        </p:nvSpPr>
        <p:spPr>
          <a:xfrm>
            <a:off x="3547872" y="1110121"/>
            <a:ext cx="1419472" cy="457200"/>
          </a:xfrm>
          <a:prstGeom prst="rect">
            <a:avLst/>
          </a:prstGeom>
          <a:noFill/>
        </p:spPr>
        <p:txBody>
          <a:bodyPr wrap="square" rtlCol="0">
            <a:spAutoFit/>
          </a:bodyPr>
          <a:lstStyle/>
          <a:p>
            <a:r>
              <a:rPr lang="en-US" sz="1200" b="1" dirty="0"/>
              <a:t>Pittsburgh</a:t>
            </a:r>
          </a:p>
          <a:p>
            <a:r>
              <a:rPr lang="en-US" sz="1200" b="1" dirty="0"/>
              <a:t>PA</a:t>
            </a:r>
          </a:p>
        </p:txBody>
      </p:sp>
      <p:sp>
        <p:nvSpPr>
          <p:cNvPr id="7" name="TextBox 6">
            <a:extLst>
              <a:ext uri="{FF2B5EF4-FFF2-40B4-BE49-F238E27FC236}">
                <a16:creationId xmlns:a16="http://schemas.microsoft.com/office/drawing/2014/main" id="{381B629B-D47D-B85F-179D-0F8E12E68961}"/>
              </a:ext>
            </a:extLst>
          </p:cNvPr>
          <p:cNvSpPr txBox="1"/>
          <p:nvPr/>
        </p:nvSpPr>
        <p:spPr>
          <a:xfrm>
            <a:off x="2388108" y="5286214"/>
            <a:ext cx="7415784" cy="923330"/>
          </a:xfrm>
          <a:prstGeom prst="rect">
            <a:avLst/>
          </a:prstGeom>
          <a:noFill/>
        </p:spPr>
        <p:txBody>
          <a:bodyPr wrap="square" rtlCol="0">
            <a:spAutoFit/>
          </a:bodyPr>
          <a:lstStyle/>
          <a:p>
            <a:r>
              <a:rPr lang="en-US" dirty="0"/>
              <a:t>Act 1111 (effective Jan 2023) amendment to the  Pennsylvania Controlled Substance, Device, and Cosmetic Act of 1972 decriminalized possession of drug test strips</a:t>
            </a:r>
          </a:p>
        </p:txBody>
      </p:sp>
      <p:pic>
        <p:nvPicPr>
          <p:cNvPr id="8" name="Picture 2" descr="Amazon.com: Rapid Response Xylazine Test Strips - #1 Global Selling Xylazine  Strips - Harm Reduction Tool - Overdose Prevention (5) : Health &amp; Household">
            <a:extLst>
              <a:ext uri="{FF2B5EF4-FFF2-40B4-BE49-F238E27FC236}">
                <a16:creationId xmlns:a16="http://schemas.microsoft.com/office/drawing/2014/main" id="{2D42DD99-1DB0-C5F8-C567-19FB045C3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59043" y="4696438"/>
            <a:ext cx="2866644" cy="195791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ennsylvania State Capitol - Official Site">
            <a:extLst>
              <a:ext uri="{FF2B5EF4-FFF2-40B4-BE49-F238E27FC236}">
                <a16:creationId xmlns:a16="http://schemas.microsoft.com/office/drawing/2014/main" id="{F5BAF3D3-D829-0689-2E2D-44A71909DB7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240" y="4597146"/>
            <a:ext cx="1369966" cy="2057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3230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DB38C-3D41-C893-B9CD-CB8C3C83A069}"/>
              </a:ext>
            </a:extLst>
          </p:cNvPr>
          <p:cNvSpPr>
            <a:spLocks noGrp="1"/>
          </p:cNvSpPr>
          <p:nvPr>
            <p:ph type="title"/>
          </p:nvPr>
        </p:nvSpPr>
        <p:spPr>
          <a:xfrm>
            <a:off x="399124" y="59860"/>
            <a:ext cx="10609008" cy="1233488"/>
          </a:xfrm>
        </p:spPr>
        <p:txBody>
          <a:bodyPr/>
          <a:lstStyle/>
          <a:p>
            <a:r>
              <a:rPr lang="en-US" sz="3200" dirty="0"/>
              <a:t>Specific AIMS</a:t>
            </a:r>
          </a:p>
        </p:txBody>
      </p:sp>
      <p:sp>
        <p:nvSpPr>
          <p:cNvPr id="3" name="Content Placeholder 2">
            <a:extLst>
              <a:ext uri="{FF2B5EF4-FFF2-40B4-BE49-F238E27FC236}">
                <a16:creationId xmlns:a16="http://schemas.microsoft.com/office/drawing/2014/main" id="{1F3B1C4F-6A40-E6A5-1928-0084950BB201}"/>
              </a:ext>
            </a:extLst>
          </p:cNvPr>
          <p:cNvSpPr>
            <a:spLocks noGrp="1"/>
          </p:cNvSpPr>
          <p:nvPr>
            <p:ph idx="1"/>
          </p:nvPr>
        </p:nvSpPr>
        <p:spPr>
          <a:xfrm>
            <a:off x="400899" y="1299629"/>
            <a:ext cx="11387889" cy="5028019"/>
          </a:xfrm>
        </p:spPr>
        <p:txBody>
          <a:bodyPr vert="horz" lIns="91440" tIns="45720" rIns="91440" bIns="45720" rtlCol="0" anchor="t">
            <a:normAutofit/>
          </a:bodyPr>
          <a:lstStyle/>
          <a:p>
            <a:r>
              <a:rPr lang="en-US" dirty="0"/>
              <a:t>Two-pronged harm reduction intervention targeting pregnant and postpartum persons (within one year of live birth) consisting of:</a:t>
            </a:r>
          </a:p>
          <a:p>
            <a:pPr lvl="1"/>
            <a:r>
              <a:rPr lang="en-US" dirty="0"/>
              <a:t>Structured education about xylazine and xylazine test strips</a:t>
            </a:r>
          </a:p>
          <a:p>
            <a:pPr lvl="1"/>
            <a:r>
              <a:rPr lang="en-US" dirty="0"/>
              <a:t>Distribution of free xylazine test strip testing kits</a:t>
            </a:r>
          </a:p>
          <a:p>
            <a:pPr marL="457200" lvl="1" indent="0">
              <a:buNone/>
            </a:pPr>
            <a:endParaRPr lang="en-US" dirty="0"/>
          </a:p>
          <a:p>
            <a:r>
              <a:rPr lang="en-US" dirty="0"/>
              <a:t>AIM 1: Understand the feasibility of delivering the harm reduction intervention  in the target population</a:t>
            </a:r>
          </a:p>
          <a:p>
            <a:r>
              <a:rPr lang="en-US" dirty="0">
                <a:ea typeface="Calibri"/>
                <a:cs typeface="Calibri"/>
              </a:rPr>
              <a:t>AIM 2: Understand the acceptability of delivering a harm reduction intervention to the target population</a:t>
            </a:r>
          </a:p>
          <a:p>
            <a:r>
              <a:rPr lang="en-US" dirty="0">
                <a:ea typeface="Calibri"/>
                <a:cs typeface="Calibri"/>
              </a:rPr>
              <a:t>AIM 3: Explore the provisional effect of the harm reduction intervention on risk behaviors among persons receiving the intervention</a:t>
            </a:r>
          </a:p>
        </p:txBody>
      </p:sp>
    </p:spTree>
    <p:extLst>
      <p:ext uri="{BB962C8B-B14F-4D97-AF65-F5344CB8AC3E}">
        <p14:creationId xmlns:p14="http://schemas.microsoft.com/office/powerpoint/2010/main" val="26313565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5DE6A-1017-0A09-4AD8-0BAC0E712EC8}"/>
              </a:ext>
            </a:extLst>
          </p:cNvPr>
          <p:cNvSpPr>
            <a:spLocks noGrp="1"/>
          </p:cNvSpPr>
          <p:nvPr>
            <p:ph type="title"/>
          </p:nvPr>
        </p:nvSpPr>
        <p:spPr>
          <a:xfrm>
            <a:off x="452112" y="205832"/>
            <a:ext cx="10240903" cy="1233488"/>
          </a:xfrm>
        </p:spPr>
        <p:txBody>
          <a:bodyPr>
            <a:normAutofit/>
          </a:bodyPr>
          <a:lstStyle/>
          <a:p>
            <a:r>
              <a:rPr lang="en-US" sz="3200" dirty="0"/>
              <a:t>Recruitment </a:t>
            </a:r>
          </a:p>
        </p:txBody>
      </p:sp>
      <p:sp>
        <p:nvSpPr>
          <p:cNvPr id="3" name="Content Placeholder 2">
            <a:extLst>
              <a:ext uri="{FF2B5EF4-FFF2-40B4-BE49-F238E27FC236}">
                <a16:creationId xmlns:a16="http://schemas.microsoft.com/office/drawing/2014/main" id="{06AAF1C6-0396-D97E-D4D4-3C2A3B0A824E}"/>
              </a:ext>
            </a:extLst>
          </p:cNvPr>
          <p:cNvSpPr>
            <a:spLocks noGrp="1"/>
          </p:cNvSpPr>
          <p:nvPr>
            <p:ph idx="1"/>
          </p:nvPr>
        </p:nvSpPr>
        <p:spPr>
          <a:xfrm>
            <a:off x="462712" y="1435318"/>
            <a:ext cx="6701574" cy="4635800"/>
          </a:xfrm>
        </p:spPr>
        <p:txBody>
          <a:bodyPr vert="horz" lIns="0" tIns="0" rIns="0" bIns="0" rtlCol="0" anchor="t">
            <a:normAutofit fontScale="85000" lnSpcReduction="10000"/>
          </a:bodyPr>
          <a:lstStyle/>
          <a:p>
            <a:r>
              <a:rPr lang="en-US" dirty="0"/>
              <a:t>Study sites: Pregnancy and Women’s Recovery Center (outpatient), UPMC Magee-Women’s Hospital, UPMC Presbyterian Hospital</a:t>
            </a:r>
          </a:p>
          <a:p>
            <a:r>
              <a:rPr lang="en-US" dirty="0"/>
              <a:t>Inclusion criteria: </a:t>
            </a:r>
          </a:p>
          <a:p>
            <a:pPr lvl="1"/>
            <a:r>
              <a:rPr lang="en-US" dirty="0"/>
              <a:t>&gt;18 years of age</a:t>
            </a:r>
          </a:p>
          <a:p>
            <a:pPr lvl="1"/>
            <a:r>
              <a:rPr lang="en-US" dirty="0"/>
              <a:t>intrauterine pregnancy (confirmed by ultrasound) OR within one year of delivery of live infant</a:t>
            </a:r>
          </a:p>
          <a:p>
            <a:pPr lvl="1"/>
            <a:r>
              <a:rPr lang="en-US" dirty="0"/>
              <a:t>Meets DSM-V criteria for OUD and endorses illicit opioid use in the past three months</a:t>
            </a:r>
          </a:p>
          <a:p>
            <a:r>
              <a:rPr lang="en-US" dirty="0"/>
              <a:t>Exclusion criteria:</a:t>
            </a:r>
          </a:p>
          <a:p>
            <a:pPr lvl="1"/>
            <a:r>
              <a:rPr lang="en-US" dirty="0"/>
              <a:t>Pending legal action that could prohibit or interfere with participation</a:t>
            </a:r>
          </a:p>
          <a:p>
            <a:pPr lvl="1"/>
            <a:r>
              <a:rPr lang="en-US" dirty="0"/>
              <a:t>Residence or discharge to a facility that bans possession of drug checking supplies</a:t>
            </a:r>
          </a:p>
          <a:p>
            <a:pPr lvl="1"/>
            <a:r>
              <a:rPr lang="en-US" dirty="0"/>
              <a:t>Acute, severe psychiatric condition </a:t>
            </a:r>
          </a:p>
        </p:txBody>
      </p:sp>
      <p:sp>
        <p:nvSpPr>
          <p:cNvPr id="4" name="Date Placeholder 3">
            <a:extLst>
              <a:ext uri="{FF2B5EF4-FFF2-40B4-BE49-F238E27FC236}">
                <a16:creationId xmlns:a16="http://schemas.microsoft.com/office/drawing/2014/main" id="{D8812754-E1B4-4FA6-FEDF-BCF31117E3EE}"/>
              </a:ext>
            </a:extLst>
          </p:cNvPr>
          <p:cNvSpPr>
            <a:spLocks noGrp="1"/>
          </p:cNvSpPr>
          <p:nvPr>
            <p:ph type="dt" sz="half" idx="10"/>
          </p:nvPr>
        </p:nvSpPr>
        <p:spPr/>
        <p:txBody>
          <a:bodyPr/>
          <a:lstStyle/>
          <a:p>
            <a:fld id="{5A9B2E79-04A4-4818-91CE-7FE528ED0DF1}" type="datetime1">
              <a:rPr lang="en-US" smtClean="0"/>
              <a:t>11/16/2024</a:t>
            </a:fld>
            <a:endParaRPr lang="en-US"/>
          </a:p>
        </p:txBody>
      </p:sp>
      <p:sp>
        <p:nvSpPr>
          <p:cNvPr id="5" name="Footer Placeholder 4">
            <a:extLst>
              <a:ext uri="{FF2B5EF4-FFF2-40B4-BE49-F238E27FC236}">
                <a16:creationId xmlns:a16="http://schemas.microsoft.com/office/drawing/2014/main" id="{5D0207AE-D079-DB06-406B-0716B11343B2}"/>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F4413B33-1DC6-9400-7BC7-15D4FA6BFEE3}"/>
              </a:ext>
            </a:extLst>
          </p:cNvPr>
          <p:cNvSpPr>
            <a:spLocks noGrp="1"/>
          </p:cNvSpPr>
          <p:nvPr>
            <p:ph type="sldNum" sz="quarter" idx="12"/>
          </p:nvPr>
        </p:nvSpPr>
        <p:spPr/>
        <p:txBody>
          <a:bodyPr/>
          <a:lstStyle/>
          <a:p>
            <a:fld id="{017DE1FC-E54A-4B87-A814-263D1E8654B2}" type="slidenum">
              <a:rPr lang="en-US" smtClean="0"/>
              <a:t>5</a:t>
            </a:fld>
            <a:endParaRPr lang="en-US"/>
          </a:p>
        </p:txBody>
      </p:sp>
      <p:pic>
        <p:nvPicPr>
          <p:cNvPr id="7" name="Picture 6" descr="A poster for a research study&#10;&#10;Description automatically generated">
            <a:extLst>
              <a:ext uri="{FF2B5EF4-FFF2-40B4-BE49-F238E27FC236}">
                <a16:creationId xmlns:a16="http://schemas.microsoft.com/office/drawing/2014/main" id="{C0EB7A49-76AD-B971-146B-FAE535D618A5}"/>
              </a:ext>
            </a:extLst>
          </p:cNvPr>
          <p:cNvPicPr>
            <a:picLocks noChangeAspect="1"/>
          </p:cNvPicPr>
          <p:nvPr/>
        </p:nvPicPr>
        <p:blipFill>
          <a:blip r:embed="rId3"/>
          <a:stretch>
            <a:fillRect/>
          </a:stretch>
        </p:blipFill>
        <p:spPr>
          <a:xfrm>
            <a:off x="8208968" y="931354"/>
            <a:ext cx="3682093" cy="4819650"/>
          </a:xfrm>
          <a:prstGeom prst="rect">
            <a:avLst/>
          </a:prstGeom>
        </p:spPr>
      </p:pic>
    </p:spTree>
    <p:extLst>
      <p:ext uri="{BB962C8B-B14F-4D97-AF65-F5344CB8AC3E}">
        <p14:creationId xmlns:p14="http://schemas.microsoft.com/office/powerpoint/2010/main" val="26837385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C9FF-7C09-39A3-CF02-00B03F90DAF8}"/>
              </a:ext>
            </a:extLst>
          </p:cNvPr>
          <p:cNvSpPr>
            <a:spLocks noGrp="1"/>
          </p:cNvSpPr>
          <p:nvPr>
            <p:ph type="title"/>
          </p:nvPr>
        </p:nvSpPr>
        <p:spPr>
          <a:xfrm>
            <a:off x="762000" y="170138"/>
            <a:ext cx="10240903" cy="1233488"/>
          </a:xfrm>
        </p:spPr>
        <p:txBody>
          <a:bodyPr/>
          <a:lstStyle/>
          <a:p>
            <a:r>
              <a:rPr lang="en-US" dirty="0"/>
              <a:t>Study Protocol –Enrollment</a:t>
            </a:r>
          </a:p>
        </p:txBody>
      </p:sp>
      <p:sp>
        <p:nvSpPr>
          <p:cNvPr id="3" name="Content Placeholder 2">
            <a:extLst>
              <a:ext uri="{FF2B5EF4-FFF2-40B4-BE49-F238E27FC236}">
                <a16:creationId xmlns:a16="http://schemas.microsoft.com/office/drawing/2014/main" id="{64A4AAF8-0CEC-75E4-44B1-235865D7E76F}"/>
              </a:ext>
            </a:extLst>
          </p:cNvPr>
          <p:cNvSpPr>
            <a:spLocks noGrp="1"/>
          </p:cNvSpPr>
          <p:nvPr>
            <p:ph idx="1"/>
          </p:nvPr>
        </p:nvSpPr>
        <p:spPr>
          <a:xfrm>
            <a:off x="762000" y="1584852"/>
            <a:ext cx="5532782" cy="3956179"/>
          </a:xfrm>
        </p:spPr>
        <p:txBody>
          <a:bodyPr/>
          <a:lstStyle/>
          <a:p>
            <a:pPr marL="285750" indent="-285750">
              <a:buFont typeface="Arial"/>
              <a:buChar char="•"/>
            </a:pPr>
            <a:r>
              <a:rPr lang="en-US" dirty="0"/>
              <a:t>Participants completed presurvey:</a:t>
            </a:r>
          </a:p>
          <a:p>
            <a:pPr marL="742950" lvl="1" indent="-285750">
              <a:buFont typeface="Courier New"/>
              <a:buChar char="o"/>
            </a:pPr>
            <a:r>
              <a:rPr lang="en-US" dirty="0"/>
              <a:t>Demographic information </a:t>
            </a:r>
          </a:p>
          <a:p>
            <a:pPr marL="742950" lvl="1" indent="-285750">
              <a:buFont typeface="Courier New"/>
              <a:buChar char="o"/>
            </a:pPr>
            <a:r>
              <a:rPr lang="en-US" dirty="0"/>
              <a:t>Substance use </a:t>
            </a:r>
            <a:r>
              <a:rPr lang="en-US" dirty="0" err="1"/>
              <a:t>hx</a:t>
            </a:r>
            <a:r>
              <a:rPr lang="en-US" dirty="0"/>
              <a:t> and MOUD </a:t>
            </a:r>
            <a:r>
              <a:rPr lang="en-US" dirty="0" err="1"/>
              <a:t>hx</a:t>
            </a:r>
            <a:endParaRPr lang="en-US" dirty="0"/>
          </a:p>
          <a:p>
            <a:pPr marL="742950" lvl="1" indent="-285750">
              <a:buFont typeface="Courier New"/>
              <a:buChar char="o"/>
            </a:pPr>
            <a:r>
              <a:rPr lang="en-US" dirty="0"/>
              <a:t>Knowledge about xylazine </a:t>
            </a:r>
          </a:p>
          <a:p>
            <a:pPr marL="742950" lvl="1" indent="-285750">
              <a:buFont typeface="Courier New"/>
              <a:buChar char="o"/>
            </a:pPr>
            <a:r>
              <a:rPr lang="en-US" dirty="0"/>
              <a:t>Knowledge about xylazine test strips (XTS)</a:t>
            </a:r>
          </a:p>
          <a:p>
            <a:pPr marL="742950" lvl="1" indent="-285750">
              <a:buFont typeface="Courier New"/>
              <a:buChar char="o"/>
            </a:pPr>
            <a:r>
              <a:rPr lang="en-US" dirty="0"/>
              <a:t>Concerns about xylazine </a:t>
            </a:r>
          </a:p>
          <a:p>
            <a:endParaRPr lang="en-US" dirty="0"/>
          </a:p>
        </p:txBody>
      </p:sp>
      <p:sp>
        <p:nvSpPr>
          <p:cNvPr id="4" name="Date Placeholder 3">
            <a:extLst>
              <a:ext uri="{FF2B5EF4-FFF2-40B4-BE49-F238E27FC236}">
                <a16:creationId xmlns:a16="http://schemas.microsoft.com/office/drawing/2014/main" id="{66F7ECF7-7591-D0B7-3B1E-357AC934B980}"/>
              </a:ext>
            </a:extLst>
          </p:cNvPr>
          <p:cNvSpPr>
            <a:spLocks noGrp="1"/>
          </p:cNvSpPr>
          <p:nvPr>
            <p:ph type="dt" sz="half" idx="10"/>
          </p:nvPr>
        </p:nvSpPr>
        <p:spPr/>
        <p:txBody>
          <a:bodyPr/>
          <a:lstStyle/>
          <a:p>
            <a:fld id="{284B8940-8BCF-604D-952B-EB6625BED905}" type="datetime1">
              <a:rPr lang="en-US" smtClean="0"/>
              <a:t>11/16/2024</a:t>
            </a:fld>
            <a:endParaRPr lang="en-US"/>
          </a:p>
        </p:txBody>
      </p:sp>
      <p:sp>
        <p:nvSpPr>
          <p:cNvPr id="5" name="Footer Placeholder 4">
            <a:extLst>
              <a:ext uri="{FF2B5EF4-FFF2-40B4-BE49-F238E27FC236}">
                <a16:creationId xmlns:a16="http://schemas.microsoft.com/office/drawing/2014/main" id="{98631AF6-8EF5-479E-939F-7F8ECCA8D2B3}"/>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6E8EE908-828C-6548-225B-FFA37C9D2E4B}"/>
              </a:ext>
            </a:extLst>
          </p:cNvPr>
          <p:cNvSpPr>
            <a:spLocks noGrp="1"/>
          </p:cNvSpPr>
          <p:nvPr>
            <p:ph type="sldNum" sz="quarter" idx="12"/>
          </p:nvPr>
        </p:nvSpPr>
        <p:spPr/>
        <p:txBody>
          <a:bodyPr/>
          <a:lstStyle/>
          <a:p>
            <a:fld id="{017DE1FC-E54A-4B87-A814-263D1E8654B2}" type="slidenum">
              <a:rPr lang="en-US" smtClean="0"/>
              <a:t>6</a:t>
            </a:fld>
            <a:endParaRPr lang="en-US"/>
          </a:p>
        </p:txBody>
      </p:sp>
      <p:pic>
        <p:nvPicPr>
          <p:cNvPr id="7" name="Picture 6" descr="A screenshot of a survey&#10;&#10;Description automatically generated">
            <a:extLst>
              <a:ext uri="{FF2B5EF4-FFF2-40B4-BE49-F238E27FC236}">
                <a16:creationId xmlns:a16="http://schemas.microsoft.com/office/drawing/2014/main" id="{3743DBA5-12B9-093B-00F4-873B19A02BF8}"/>
              </a:ext>
            </a:extLst>
          </p:cNvPr>
          <p:cNvPicPr>
            <a:picLocks noChangeAspect="1"/>
          </p:cNvPicPr>
          <p:nvPr/>
        </p:nvPicPr>
        <p:blipFill>
          <a:blip r:embed="rId3"/>
          <a:stretch>
            <a:fillRect/>
          </a:stretch>
        </p:blipFill>
        <p:spPr>
          <a:xfrm>
            <a:off x="6005941" y="1584852"/>
            <a:ext cx="6102389" cy="3956178"/>
          </a:xfrm>
          <a:prstGeom prst="rect">
            <a:avLst/>
          </a:prstGeom>
        </p:spPr>
      </p:pic>
    </p:spTree>
    <p:extLst>
      <p:ext uri="{BB962C8B-B14F-4D97-AF65-F5344CB8AC3E}">
        <p14:creationId xmlns:p14="http://schemas.microsoft.com/office/powerpoint/2010/main" val="2769430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A screenshot of a video&#10;&#10;Description automatically generated">
            <a:extLst>
              <a:ext uri="{FF2B5EF4-FFF2-40B4-BE49-F238E27FC236}">
                <a16:creationId xmlns:a16="http://schemas.microsoft.com/office/drawing/2014/main" id="{7EA36C88-1962-19B1-5BE8-D22142E7D1AD}"/>
              </a:ext>
            </a:extLst>
          </p:cNvPr>
          <p:cNvPicPr>
            <a:picLocks noChangeAspect="1"/>
          </p:cNvPicPr>
          <p:nvPr/>
        </p:nvPicPr>
        <p:blipFill>
          <a:blip r:embed="rId3"/>
          <a:stretch>
            <a:fillRect/>
          </a:stretch>
        </p:blipFill>
        <p:spPr>
          <a:xfrm>
            <a:off x="8978471" y="3917053"/>
            <a:ext cx="3029539" cy="1712957"/>
          </a:xfrm>
          <a:prstGeom prst="rect">
            <a:avLst/>
          </a:prstGeom>
        </p:spPr>
      </p:pic>
      <p:sp>
        <p:nvSpPr>
          <p:cNvPr id="2" name="Title 1">
            <a:extLst>
              <a:ext uri="{FF2B5EF4-FFF2-40B4-BE49-F238E27FC236}">
                <a16:creationId xmlns:a16="http://schemas.microsoft.com/office/drawing/2014/main" id="{FAE9B057-7230-6EA0-AAAC-0EC2AD42035A}"/>
              </a:ext>
            </a:extLst>
          </p:cNvPr>
          <p:cNvSpPr>
            <a:spLocks noGrp="1"/>
          </p:cNvSpPr>
          <p:nvPr>
            <p:ph type="title"/>
          </p:nvPr>
        </p:nvSpPr>
        <p:spPr>
          <a:xfrm>
            <a:off x="455141" y="82567"/>
            <a:ext cx="10405659" cy="1233488"/>
          </a:xfrm>
        </p:spPr>
        <p:txBody>
          <a:bodyPr>
            <a:normAutofit/>
          </a:bodyPr>
          <a:lstStyle/>
          <a:p>
            <a:r>
              <a:rPr lang="en-US" sz="3200" dirty="0"/>
              <a:t>Study protocol - ENROLLMENT</a:t>
            </a:r>
          </a:p>
        </p:txBody>
      </p:sp>
      <p:sp>
        <p:nvSpPr>
          <p:cNvPr id="4" name="Date Placeholder 3">
            <a:extLst>
              <a:ext uri="{FF2B5EF4-FFF2-40B4-BE49-F238E27FC236}">
                <a16:creationId xmlns:a16="http://schemas.microsoft.com/office/drawing/2014/main" id="{7284922E-54E1-5E7A-E826-FEC42A631C7C}"/>
              </a:ext>
            </a:extLst>
          </p:cNvPr>
          <p:cNvSpPr>
            <a:spLocks noGrp="1"/>
          </p:cNvSpPr>
          <p:nvPr>
            <p:ph type="dt" sz="half" idx="10"/>
          </p:nvPr>
        </p:nvSpPr>
        <p:spPr/>
        <p:txBody>
          <a:bodyPr/>
          <a:lstStyle/>
          <a:p>
            <a:fld id="{69FD2324-BABE-4458-8222-083EAD417251}" type="datetime1">
              <a:rPr lang="en-US" smtClean="0"/>
              <a:t>11/16/2024</a:t>
            </a:fld>
            <a:endParaRPr lang="en-US"/>
          </a:p>
        </p:txBody>
      </p:sp>
      <p:sp>
        <p:nvSpPr>
          <p:cNvPr id="5" name="Footer Placeholder 4">
            <a:extLst>
              <a:ext uri="{FF2B5EF4-FFF2-40B4-BE49-F238E27FC236}">
                <a16:creationId xmlns:a16="http://schemas.microsoft.com/office/drawing/2014/main" id="{D8A98483-F4EC-F04F-00D9-26A67043DABF}"/>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D2B16E5-B03F-770F-1EB5-F553A65B7331}"/>
              </a:ext>
            </a:extLst>
          </p:cNvPr>
          <p:cNvSpPr>
            <a:spLocks noGrp="1"/>
          </p:cNvSpPr>
          <p:nvPr>
            <p:ph type="sldNum" sz="quarter" idx="12"/>
          </p:nvPr>
        </p:nvSpPr>
        <p:spPr/>
        <p:txBody>
          <a:bodyPr/>
          <a:lstStyle/>
          <a:p>
            <a:fld id="{017DE1FC-E54A-4B87-A814-263D1E8654B2}" type="slidenum">
              <a:rPr lang="en-US" smtClean="0"/>
              <a:t>7</a:t>
            </a:fld>
            <a:endParaRPr lang="en-US"/>
          </a:p>
        </p:txBody>
      </p:sp>
      <p:sp>
        <p:nvSpPr>
          <p:cNvPr id="7" name="TextBox 6">
            <a:extLst>
              <a:ext uri="{FF2B5EF4-FFF2-40B4-BE49-F238E27FC236}">
                <a16:creationId xmlns:a16="http://schemas.microsoft.com/office/drawing/2014/main" id="{A150BD31-8D8D-CAED-7578-3954C2D4C6C1}"/>
              </a:ext>
            </a:extLst>
          </p:cNvPr>
          <p:cNvSpPr txBox="1"/>
          <p:nvPr/>
        </p:nvSpPr>
        <p:spPr>
          <a:xfrm>
            <a:off x="459855" y="1384127"/>
            <a:ext cx="6245775" cy="40626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endParaRPr lang="en-US" dirty="0"/>
          </a:p>
          <a:p>
            <a:pPr marL="285750" indent="-285750">
              <a:buFont typeface="Arial"/>
              <a:buChar char="•"/>
            </a:pPr>
            <a:r>
              <a:rPr lang="en-US" sz="2000" dirty="0"/>
              <a:t>Participant education:</a:t>
            </a:r>
          </a:p>
          <a:p>
            <a:pPr marL="742950" lvl="1" indent="-285750">
              <a:buFont typeface="Courier New"/>
              <a:buChar char="o"/>
            </a:pPr>
            <a:r>
              <a:rPr lang="en-US" sz="2000" dirty="0"/>
              <a:t>Reviewed one video and one pamphlet about xylazine</a:t>
            </a:r>
          </a:p>
          <a:p>
            <a:pPr marL="742950" lvl="1" indent="-285750">
              <a:buFont typeface="Courier New"/>
              <a:buChar char="o"/>
            </a:pPr>
            <a:r>
              <a:rPr lang="en-US" sz="2000" dirty="0"/>
              <a:t>Reviewed one video and one pamphlet about XTS</a:t>
            </a:r>
          </a:p>
          <a:p>
            <a:pPr marL="742950" lvl="1" indent="-285750">
              <a:buFont typeface="Courier New"/>
              <a:buChar char="o"/>
            </a:pPr>
            <a:r>
              <a:rPr lang="en-US" sz="2000" dirty="0" err="1"/>
              <a:t>Teachback</a:t>
            </a:r>
            <a:r>
              <a:rPr lang="en-US" sz="2000" dirty="0"/>
              <a:t> about proper use of XTS</a:t>
            </a:r>
          </a:p>
          <a:p>
            <a:pPr marL="742950" lvl="1" indent="-285750">
              <a:buFont typeface="Courier New"/>
              <a:buChar char="o"/>
            </a:pPr>
            <a:endParaRPr lang="en-US" sz="2000" dirty="0"/>
          </a:p>
          <a:p>
            <a:pPr marL="285750" indent="-285750">
              <a:buFont typeface="Arial,Sans-Serif"/>
              <a:buChar char="•"/>
            </a:pPr>
            <a:r>
              <a:rPr lang="en-US" sz="2000" dirty="0"/>
              <a:t>XTS Distribution</a:t>
            </a:r>
          </a:p>
          <a:p>
            <a:pPr marL="742950" lvl="1" indent="-285750">
              <a:buFont typeface="Courier New"/>
              <a:buChar char="o"/>
            </a:pPr>
            <a:r>
              <a:rPr lang="en-US" sz="2000" dirty="0"/>
              <a:t>Participants were given 5 xylazine testing kits (each with 2 XTS, 2 cookers, two sterile water)</a:t>
            </a:r>
          </a:p>
          <a:p>
            <a:pPr marL="742950" lvl="1" indent="-285750">
              <a:buFont typeface="Courier New"/>
              <a:buChar char="o"/>
            </a:pPr>
            <a:endParaRPr lang="en-US" sz="2000" dirty="0"/>
          </a:p>
          <a:p>
            <a:pPr marL="285750" indent="-285750">
              <a:buFont typeface="Arial,Sans-Serif"/>
              <a:buChar char="•"/>
            </a:pPr>
            <a:r>
              <a:rPr lang="en-US" sz="2000" dirty="0"/>
              <a:t>Participant Reimbursement:  $50</a:t>
            </a:r>
          </a:p>
        </p:txBody>
      </p:sp>
      <p:pic>
        <p:nvPicPr>
          <p:cNvPr id="10" name="Picture 9" descr="A screenshot of a video&#10;&#10;Description automatically generated">
            <a:extLst>
              <a:ext uri="{FF2B5EF4-FFF2-40B4-BE49-F238E27FC236}">
                <a16:creationId xmlns:a16="http://schemas.microsoft.com/office/drawing/2014/main" id="{3D0CAA39-4CEC-BE56-DDDE-C843044F5BDA}"/>
              </a:ext>
            </a:extLst>
          </p:cNvPr>
          <p:cNvPicPr>
            <a:picLocks noChangeAspect="1"/>
          </p:cNvPicPr>
          <p:nvPr/>
        </p:nvPicPr>
        <p:blipFill>
          <a:blip r:embed="rId4"/>
          <a:stretch>
            <a:fillRect/>
          </a:stretch>
        </p:blipFill>
        <p:spPr>
          <a:xfrm>
            <a:off x="6686878" y="1442412"/>
            <a:ext cx="3409952" cy="1732485"/>
          </a:xfrm>
          <a:prstGeom prst="rect">
            <a:avLst/>
          </a:prstGeom>
        </p:spPr>
      </p:pic>
      <p:pic>
        <p:nvPicPr>
          <p:cNvPr id="11" name="Picture 10" descr="A blue and white cover with white text&#10;&#10;Description automatically generated">
            <a:extLst>
              <a:ext uri="{FF2B5EF4-FFF2-40B4-BE49-F238E27FC236}">
                <a16:creationId xmlns:a16="http://schemas.microsoft.com/office/drawing/2014/main" id="{41407D1B-C520-0C4A-B841-9DFBCC0949C1}"/>
              </a:ext>
            </a:extLst>
          </p:cNvPr>
          <p:cNvPicPr>
            <a:picLocks noChangeAspect="1"/>
          </p:cNvPicPr>
          <p:nvPr/>
        </p:nvPicPr>
        <p:blipFill>
          <a:blip r:embed="rId5"/>
          <a:stretch>
            <a:fillRect/>
          </a:stretch>
        </p:blipFill>
        <p:spPr>
          <a:xfrm>
            <a:off x="9985602" y="1165360"/>
            <a:ext cx="2021765" cy="2273350"/>
          </a:xfrm>
          <a:prstGeom prst="rect">
            <a:avLst/>
          </a:prstGeom>
        </p:spPr>
      </p:pic>
      <p:pic>
        <p:nvPicPr>
          <p:cNvPr id="13" name="Picture 12" descr="A screenshot of a test strip guide&#10;&#10;Description automatically generated">
            <a:extLst>
              <a:ext uri="{FF2B5EF4-FFF2-40B4-BE49-F238E27FC236}">
                <a16:creationId xmlns:a16="http://schemas.microsoft.com/office/drawing/2014/main" id="{E9D61AFC-A566-293C-61F5-6A5F8227A4B5}"/>
              </a:ext>
            </a:extLst>
          </p:cNvPr>
          <p:cNvPicPr>
            <a:picLocks noChangeAspect="1"/>
          </p:cNvPicPr>
          <p:nvPr/>
        </p:nvPicPr>
        <p:blipFill>
          <a:blip r:embed="rId6"/>
          <a:stretch>
            <a:fillRect/>
          </a:stretch>
        </p:blipFill>
        <p:spPr>
          <a:xfrm>
            <a:off x="7126501" y="3438119"/>
            <a:ext cx="1847850" cy="2830287"/>
          </a:xfrm>
          <a:prstGeom prst="rect">
            <a:avLst/>
          </a:prstGeom>
        </p:spPr>
      </p:pic>
    </p:spTree>
    <p:extLst>
      <p:ext uri="{BB962C8B-B14F-4D97-AF65-F5344CB8AC3E}">
        <p14:creationId xmlns:p14="http://schemas.microsoft.com/office/powerpoint/2010/main" val="5877771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B057-7230-6EA0-AAAC-0EC2AD42035A}"/>
              </a:ext>
            </a:extLst>
          </p:cNvPr>
          <p:cNvSpPr>
            <a:spLocks noGrp="1"/>
          </p:cNvSpPr>
          <p:nvPr>
            <p:ph type="title"/>
          </p:nvPr>
        </p:nvSpPr>
        <p:spPr>
          <a:xfrm>
            <a:off x="455141" y="71362"/>
            <a:ext cx="11731285" cy="1244693"/>
          </a:xfrm>
        </p:spPr>
        <p:txBody>
          <a:bodyPr/>
          <a:lstStyle/>
          <a:p>
            <a:r>
              <a:rPr lang="en-US" sz="3200" dirty="0"/>
              <a:t>Study </a:t>
            </a:r>
            <a:r>
              <a:rPr lang="en-US" sz="3200" err="1"/>
              <a:t>protocol:REAL-TIME</a:t>
            </a:r>
            <a:r>
              <a:rPr lang="en-US" sz="3200" dirty="0"/>
              <a:t> SURVERYS </a:t>
            </a:r>
          </a:p>
        </p:txBody>
      </p:sp>
      <p:sp>
        <p:nvSpPr>
          <p:cNvPr id="4" name="Date Placeholder 3">
            <a:extLst>
              <a:ext uri="{FF2B5EF4-FFF2-40B4-BE49-F238E27FC236}">
                <a16:creationId xmlns:a16="http://schemas.microsoft.com/office/drawing/2014/main" id="{7284922E-54E1-5E7A-E826-FEC42A631C7C}"/>
              </a:ext>
            </a:extLst>
          </p:cNvPr>
          <p:cNvSpPr>
            <a:spLocks noGrp="1"/>
          </p:cNvSpPr>
          <p:nvPr>
            <p:ph type="dt" sz="half" idx="10"/>
          </p:nvPr>
        </p:nvSpPr>
        <p:spPr/>
        <p:txBody>
          <a:bodyPr/>
          <a:lstStyle/>
          <a:p>
            <a:fld id="{69FD2324-BABE-4458-8222-083EAD417251}" type="datetime1">
              <a:rPr lang="en-US" smtClean="0"/>
              <a:t>11/16/2024</a:t>
            </a:fld>
            <a:endParaRPr lang="en-US"/>
          </a:p>
        </p:txBody>
      </p:sp>
      <p:sp>
        <p:nvSpPr>
          <p:cNvPr id="5" name="Footer Placeholder 4">
            <a:extLst>
              <a:ext uri="{FF2B5EF4-FFF2-40B4-BE49-F238E27FC236}">
                <a16:creationId xmlns:a16="http://schemas.microsoft.com/office/drawing/2014/main" id="{D8A98483-F4EC-F04F-00D9-26A67043DABF}"/>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D2B16E5-B03F-770F-1EB5-F553A65B7331}"/>
              </a:ext>
            </a:extLst>
          </p:cNvPr>
          <p:cNvSpPr>
            <a:spLocks noGrp="1"/>
          </p:cNvSpPr>
          <p:nvPr>
            <p:ph type="sldNum" sz="quarter" idx="12"/>
          </p:nvPr>
        </p:nvSpPr>
        <p:spPr/>
        <p:txBody>
          <a:bodyPr/>
          <a:lstStyle/>
          <a:p>
            <a:fld id="{017DE1FC-E54A-4B87-A814-263D1E8654B2}" type="slidenum">
              <a:rPr lang="en-US" smtClean="0"/>
              <a:t>8</a:t>
            </a:fld>
            <a:endParaRPr lang="en-US"/>
          </a:p>
        </p:txBody>
      </p:sp>
      <p:sp>
        <p:nvSpPr>
          <p:cNvPr id="7" name="TextBox 6">
            <a:extLst>
              <a:ext uri="{FF2B5EF4-FFF2-40B4-BE49-F238E27FC236}">
                <a16:creationId xmlns:a16="http://schemas.microsoft.com/office/drawing/2014/main" id="{A150BD31-8D8D-CAED-7578-3954C2D4C6C1}"/>
              </a:ext>
            </a:extLst>
          </p:cNvPr>
          <p:cNvSpPr txBox="1"/>
          <p:nvPr/>
        </p:nvSpPr>
        <p:spPr>
          <a:xfrm>
            <a:off x="334228" y="2137085"/>
            <a:ext cx="3396956"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XTS kits had QR code – participants were asked to scan the code and complete a short survey each time they used a kit</a:t>
            </a:r>
          </a:p>
          <a:p>
            <a:pPr marL="285750" indent="-285750">
              <a:buFont typeface="Arial"/>
              <a:buChar char="•"/>
            </a:pPr>
            <a:r>
              <a:rPr lang="en-US" dirty="0"/>
              <a:t>2-month window</a:t>
            </a:r>
          </a:p>
          <a:p>
            <a:pPr marL="285750" indent="-285750">
              <a:buFont typeface="Arial"/>
              <a:buChar char="•"/>
            </a:pPr>
            <a:r>
              <a:rPr lang="en-US" dirty="0"/>
              <a:t>Only one survey could be completed per day</a:t>
            </a:r>
          </a:p>
          <a:p>
            <a:pPr marL="285750" indent="-285750">
              <a:buFont typeface="Arial"/>
              <a:buChar char="•"/>
            </a:pPr>
            <a:r>
              <a:rPr lang="en-US" dirty="0"/>
              <a:t>Total of 5 surveys/participant</a:t>
            </a:r>
          </a:p>
          <a:p>
            <a:endParaRPr lang="en-US" dirty="0"/>
          </a:p>
          <a:p>
            <a:pPr>
              <a:buFont typeface="Arial"/>
            </a:pPr>
            <a:r>
              <a:rPr lang="en-US" dirty="0"/>
              <a:t>Reimbursement: $10/survey</a:t>
            </a:r>
          </a:p>
        </p:txBody>
      </p:sp>
      <p:pic>
        <p:nvPicPr>
          <p:cNvPr id="3" name="Picture 2" descr="A questionnaire with black text&#10;&#10;Description automatically generated">
            <a:extLst>
              <a:ext uri="{FF2B5EF4-FFF2-40B4-BE49-F238E27FC236}">
                <a16:creationId xmlns:a16="http://schemas.microsoft.com/office/drawing/2014/main" id="{1B6CD69C-3DB7-FEC9-B4B2-A0C135EC910E}"/>
              </a:ext>
            </a:extLst>
          </p:cNvPr>
          <p:cNvPicPr>
            <a:picLocks noChangeAspect="1"/>
          </p:cNvPicPr>
          <p:nvPr/>
        </p:nvPicPr>
        <p:blipFill>
          <a:blip r:embed="rId3"/>
          <a:stretch>
            <a:fillRect/>
          </a:stretch>
        </p:blipFill>
        <p:spPr>
          <a:xfrm>
            <a:off x="4108997" y="1399975"/>
            <a:ext cx="7664904" cy="4118883"/>
          </a:xfrm>
          <a:prstGeom prst="rect">
            <a:avLst/>
          </a:prstGeom>
        </p:spPr>
      </p:pic>
    </p:spTree>
    <p:extLst>
      <p:ext uri="{BB962C8B-B14F-4D97-AF65-F5344CB8AC3E}">
        <p14:creationId xmlns:p14="http://schemas.microsoft.com/office/powerpoint/2010/main" val="3780208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9B057-7230-6EA0-AAAC-0EC2AD42035A}"/>
              </a:ext>
            </a:extLst>
          </p:cNvPr>
          <p:cNvSpPr>
            <a:spLocks noGrp="1"/>
          </p:cNvSpPr>
          <p:nvPr>
            <p:ph type="title"/>
          </p:nvPr>
        </p:nvSpPr>
        <p:spPr>
          <a:xfrm>
            <a:off x="455141" y="71362"/>
            <a:ext cx="11731285" cy="1244693"/>
          </a:xfrm>
        </p:spPr>
        <p:txBody>
          <a:bodyPr/>
          <a:lstStyle/>
          <a:p>
            <a:r>
              <a:rPr lang="en-US" sz="3200" dirty="0"/>
              <a:t>Study </a:t>
            </a:r>
            <a:r>
              <a:rPr lang="en-US" sz="3200"/>
              <a:t>protocol: Completion</a:t>
            </a:r>
          </a:p>
        </p:txBody>
      </p:sp>
      <p:sp>
        <p:nvSpPr>
          <p:cNvPr id="4" name="Date Placeholder 3">
            <a:extLst>
              <a:ext uri="{FF2B5EF4-FFF2-40B4-BE49-F238E27FC236}">
                <a16:creationId xmlns:a16="http://schemas.microsoft.com/office/drawing/2014/main" id="{7284922E-54E1-5E7A-E826-FEC42A631C7C}"/>
              </a:ext>
            </a:extLst>
          </p:cNvPr>
          <p:cNvSpPr>
            <a:spLocks noGrp="1"/>
          </p:cNvSpPr>
          <p:nvPr>
            <p:ph type="dt" sz="half" idx="10"/>
          </p:nvPr>
        </p:nvSpPr>
        <p:spPr/>
        <p:txBody>
          <a:bodyPr/>
          <a:lstStyle/>
          <a:p>
            <a:fld id="{69FD2324-BABE-4458-8222-083EAD417251}" type="datetime1">
              <a:rPr lang="en-US" smtClean="0"/>
              <a:t>11/16/2024</a:t>
            </a:fld>
            <a:endParaRPr lang="en-US"/>
          </a:p>
        </p:txBody>
      </p:sp>
      <p:sp>
        <p:nvSpPr>
          <p:cNvPr id="5" name="Footer Placeholder 4">
            <a:extLst>
              <a:ext uri="{FF2B5EF4-FFF2-40B4-BE49-F238E27FC236}">
                <a16:creationId xmlns:a16="http://schemas.microsoft.com/office/drawing/2014/main" id="{D8A98483-F4EC-F04F-00D9-26A67043DABF}"/>
              </a:ext>
            </a:extLst>
          </p:cNvPr>
          <p:cNvSpPr>
            <a:spLocks noGrp="1"/>
          </p:cNvSpPr>
          <p:nvPr>
            <p:ph type="ftr" sz="quarter" idx="11"/>
          </p:nvPr>
        </p:nvSpPr>
        <p:spPr/>
        <p:txBody>
          <a:bodyPr/>
          <a:lstStyle/>
          <a:p>
            <a:r>
              <a:rPr lang="en-US"/>
              <a:t>
              </a:t>
            </a:r>
          </a:p>
        </p:txBody>
      </p:sp>
      <p:sp>
        <p:nvSpPr>
          <p:cNvPr id="6" name="Slide Number Placeholder 5">
            <a:extLst>
              <a:ext uri="{FF2B5EF4-FFF2-40B4-BE49-F238E27FC236}">
                <a16:creationId xmlns:a16="http://schemas.microsoft.com/office/drawing/2014/main" id="{2D2B16E5-B03F-770F-1EB5-F553A65B7331}"/>
              </a:ext>
            </a:extLst>
          </p:cNvPr>
          <p:cNvSpPr>
            <a:spLocks noGrp="1"/>
          </p:cNvSpPr>
          <p:nvPr>
            <p:ph type="sldNum" sz="quarter" idx="12"/>
          </p:nvPr>
        </p:nvSpPr>
        <p:spPr/>
        <p:txBody>
          <a:bodyPr/>
          <a:lstStyle/>
          <a:p>
            <a:fld id="{017DE1FC-E54A-4B87-A814-263D1E8654B2}" type="slidenum">
              <a:rPr lang="en-US" smtClean="0"/>
              <a:t>9</a:t>
            </a:fld>
            <a:endParaRPr lang="en-US"/>
          </a:p>
        </p:txBody>
      </p:sp>
      <p:sp>
        <p:nvSpPr>
          <p:cNvPr id="9" name="TextBox 8">
            <a:extLst>
              <a:ext uri="{FF2B5EF4-FFF2-40B4-BE49-F238E27FC236}">
                <a16:creationId xmlns:a16="http://schemas.microsoft.com/office/drawing/2014/main" id="{3C381295-9207-E89C-653B-2862E71045DA}"/>
              </a:ext>
            </a:extLst>
          </p:cNvPr>
          <p:cNvSpPr txBox="1"/>
          <p:nvPr/>
        </p:nvSpPr>
        <p:spPr>
          <a:xfrm>
            <a:off x="459855" y="1322344"/>
            <a:ext cx="11229665" cy="34163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 Window for completion starting 2 months after enrollment visit, remained open for 1 month </a:t>
            </a:r>
          </a:p>
          <a:p>
            <a:endParaRPr lang="en-US" dirty="0"/>
          </a:p>
          <a:p>
            <a:pPr marL="285750" indent="-285750">
              <a:buFont typeface="Arial"/>
              <a:buChar char="•"/>
            </a:pPr>
            <a:r>
              <a:rPr lang="en-US" dirty="0"/>
              <a:t>Post-intervention survey</a:t>
            </a:r>
          </a:p>
          <a:p>
            <a:pPr marL="742950" lvl="1" indent="-285750">
              <a:buFont typeface="Arial"/>
              <a:buChar char="•"/>
            </a:pPr>
            <a:r>
              <a:rPr lang="en-US" dirty="0"/>
              <a:t>Repeated questions about knowledge about xylazine</a:t>
            </a:r>
          </a:p>
          <a:p>
            <a:pPr marL="742950" lvl="1" indent="-285750">
              <a:buFont typeface="Arial"/>
              <a:buChar char="•"/>
            </a:pPr>
            <a:r>
              <a:rPr lang="en-US" dirty="0"/>
              <a:t>Repeated questions about xylazine test strips (XTS)</a:t>
            </a:r>
          </a:p>
          <a:p>
            <a:pPr marL="742950" lvl="1" indent="-285750">
              <a:buFont typeface="Arial"/>
              <a:buChar char="•"/>
            </a:pPr>
            <a:r>
              <a:rPr lang="en-US" dirty="0"/>
              <a:t>Repeated questions about concerns about xylazine </a:t>
            </a:r>
          </a:p>
          <a:p>
            <a:pPr marL="742950" lvl="1" indent="-285750">
              <a:buFont typeface="Arial"/>
              <a:buChar char="•"/>
            </a:pPr>
            <a:endParaRPr lang="en-US" dirty="0"/>
          </a:p>
          <a:p>
            <a:pPr lvl="1"/>
            <a:r>
              <a:rPr lang="en-US" dirty="0"/>
              <a:t>Reimbursement: $25</a:t>
            </a:r>
          </a:p>
          <a:p>
            <a:pPr lvl="1"/>
            <a:endParaRPr lang="en-US" dirty="0"/>
          </a:p>
          <a:p>
            <a:pPr marL="742950" lvl="1" indent="-285750">
              <a:buFont typeface="Arial"/>
              <a:buChar char="•"/>
            </a:pPr>
            <a:r>
              <a:rPr lang="en-US" dirty="0"/>
              <a:t>10-20 min qualitative interview</a:t>
            </a:r>
          </a:p>
          <a:p>
            <a:r>
              <a:rPr lang="en-US" dirty="0"/>
              <a:t>        </a:t>
            </a:r>
          </a:p>
          <a:p>
            <a:r>
              <a:rPr lang="en-US" dirty="0"/>
              <a:t>        Reimbursement:  $50</a:t>
            </a:r>
          </a:p>
        </p:txBody>
      </p:sp>
      <p:pic>
        <p:nvPicPr>
          <p:cNvPr id="7" name="Picture 6" descr="A clipboard with check marks and a red check mark&#10;&#10;Description automatically generated">
            <a:extLst>
              <a:ext uri="{FF2B5EF4-FFF2-40B4-BE49-F238E27FC236}">
                <a16:creationId xmlns:a16="http://schemas.microsoft.com/office/drawing/2014/main" id="{8B9E7768-E970-C6CF-2FA6-5B2D1A13E6A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7061560" y="1934207"/>
            <a:ext cx="4041035" cy="3856383"/>
          </a:xfrm>
          <a:prstGeom prst="rect">
            <a:avLst/>
          </a:prstGeom>
        </p:spPr>
      </p:pic>
    </p:spTree>
    <p:extLst>
      <p:ext uri="{BB962C8B-B14F-4D97-AF65-F5344CB8AC3E}">
        <p14:creationId xmlns:p14="http://schemas.microsoft.com/office/powerpoint/2010/main" val="512720353"/>
      </p:ext>
    </p:extLst>
  </p:cSld>
  <p:clrMapOvr>
    <a:masterClrMapping/>
  </p:clrMapOvr>
</p:sld>
</file>

<file path=ppt/theme/theme1.xml><?xml version="1.0" encoding="utf-8"?>
<a:theme xmlns:a="http://schemas.openxmlformats.org/drawingml/2006/main" name="GradientRiseVTI">
  <a:themeElements>
    <a:clrScheme name="GradientRiseVTI">
      <a:dk1>
        <a:sysClr val="windowText" lastClr="000000"/>
      </a:dk1>
      <a:lt1>
        <a:srgbClr val="FFFFFF"/>
      </a:lt1>
      <a:dk2>
        <a:srgbClr val="3C0F3A"/>
      </a:dk2>
      <a:lt2>
        <a:srgbClr val="F1F2F2"/>
      </a:lt2>
      <a:accent1>
        <a:srgbClr val="A6025C"/>
      </a:accent1>
      <a:accent2>
        <a:srgbClr val="92248E"/>
      </a:accent2>
      <a:accent3>
        <a:srgbClr val="DE95C4"/>
      </a:accent3>
      <a:accent4>
        <a:srgbClr val="FE4A00"/>
      </a:accent4>
      <a:accent5>
        <a:srgbClr val="DA002F"/>
      </a:accent5>
      <a:accent6>
        <a:srgbClr val="FF907A"/>
      </a:accent6>
      <a:hlink>
        <a:srgbClr val="CA71E4"/>
      </a:hlink>
      <a:folHlink>
        <a:srgbClr val="E45E49"/>
      </a:folHlink>
    </a:clrScheme>
    <a:fontScheme name="GradientRiseVTI">
      <a:majorFont>
        <a:latin typeface="Avenir Next LT Pro"/>
        <a:ea typeface=""/>
        <a:cs typeface=""/>
      </a:majorFont>
      <a:minorFont>
        <a:latin typeface="Avenir Next LT Pro Light"/>
        <a:ea typeface=""/>
        <a:cs typeface=""/>
      </a:minorFont>
    </a:fontScheme>
    <a:fmtScheme name="GradientRis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RiseVTI" id="{13C68A69-E745-489A-84EC-B7BCE4AA380B}" vid="{9CF7857A-9412-4E45-AB0D-6EAA5A7DC4C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ocument_x0020_Purpose xmlns="f577acbf-5b0b-4b4f-9948-268e97f8d3a4">Informational</Document_x0020_Purpose>
    <Initiatives xmlns="f577acbf-5b0b-4b4f-9948-268e97f8d3a4"/>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401524DC532D42A0E0ED886331A72B" ma:contentTypeVersion="15" ma:contentTypeDescription="Create a new document." ma:contentTypeScope="" ma:versionID="aba17d7263e5a17e1efe42a3571abb41">
  <xsd:schema xmlns:xsd="http://www.w3.org/2001/XMLSchema" xmlns:xs="http://www.w3.org/2001/XMLSchema" xmlns:p="http://schemas.microsoft.com/office/2006/metadata/properties" xmlns:ns2="f577acbf-5b0b-4b4f-9948-268e97f8d3a4" xmlns:ns3="b1e4d6ee-9f6f-43f8-a618-24f3d84da28f" targetNamespace="http://schemas.microsoft.com/office/2006/metadata/properties" ma:root="true" ma:fieldsID="e4e3c9c8ed1c3d723d02c9f1cb24d19a" ns2:_="" ns3:_="">
    <xsd:import namespace="f577acbf-5b0b-4b4f-9948-268e97f8d3a4"/>
    <xsd:import namespace="b1e4d6ee-9f6f-43f8-a618-24f3d84da28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3:LastSharedByUser" minOccurs="0"/>
                <xsd:element ref="ns3:LastSharedByTime" minOccurs="0"/>
                <xsd:element ref="ns2:Document_x0020_Purpose" minOccurs="0"/>
                <xsd:element ref="ns2:Initiatives" minOccurs="0"/>
                <xsd:element ref="ns2:MediaServiceDateTaken" minOccurs="0"/>
                <xsd:element ref="ns2:MediaServiceAutoTags" minOccurs="0"/>
                <xsd:element ref="ns2:MediaServiceOCR" minOccurs="0"/>
                <xsd:element ref="ns2:MediaServiceLocation"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77acbf-5b0b-4b4f-9948-268e97f8d3a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Document_x0020_Purpose" ma:index="14" nillable="true" ma:displayName="Document Purpose" ma:default="Informational" ma:format="Dropdown" ma:internalName="Document_x0020_Purpose">
      <xsd:simpleType>
        <xsd:restriction base="dms:Choice">
          <xsd:enumeration value="Informational"/>
          <xsd:enumeration value="Feature Spec"/>
          <xsd:enumeration value="Engineering Design"/>
          <xsd:enumeration value="Planning"/>
        </xsd:restriction>
      </xsd:simpleType>
    </xsd:element>
    <xsd:element name="Initiatives" ma:index="15" nillable="true" ma:displayName="Initiatives" ma:description="List of initiatives related to this document" ma:internalName="Initiatives">
      <xsd:complexType>
        <xsd:complexContent>
          <xsd:extension base="dms:MultiChoice">
            <xsd:sequence>
              <xsd:element name="Value" maxOccurs="unbounded" minOccurs="0" nillable="true">
                <xsd:simpleType>
                  <xsd:restriction base="dms:Choice">
                    <xsd:enumeration value="Add-in MAU"/>
                    <xsd:enumeration value="Custom Functions"/>
                    <xsd:enumeration value="Data &amp; Analytics"/>
                    <xsd:enumeration value="DevEx: Portals &amp; Programs"/>
                    <xsd:enumeration value="DevEx: Tools &amp; Libraries"/>
                    <xsd:enumeration value="Engineering"/>
                    <xsd:enumeration value="Excel API"/>
                    <xsd:enumeration value="In-Market Support"/>
                    <xsd:enumeration value="Maker Access"/>
                    <xsd:enumeration value="SDX Runtime &amp; Partners"/>
                    <xsd:enumeration value="SDX Service Delivery"/>
                    <xsd:enumeration value="SDX API &amp; Pipeline"/>
                    <xsd:enumeration value="Shield &amp; OCE"/>
                  </xsd:restriction>
                </xsd:simpleType>
              </xsd:element>
            </xsd:sequence>
          </xsd:extension>
        </xsd:complexContent>
      </xsd:complex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MediaServiceAutoTags" ma:internalName="MediaServiceAutoTags"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e4d6ee-9f6f-43f8-a618-24f3d84da28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LastSharedByUser" ma:index="12" nillable="true" ma:displayName="Last Shared By User" ma:hidden="true" ma:internalName="LastSharedByUser" ma:readOnly="true">
      <xsd:simpleType>
        <xsd:restriction base="dms:Note"/>
      </xsd:simpleType>
    </xsd:element>
    <xsd:element name="LastSharedByTime" ma:index="13"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21AFCC0-734A-4A90-A597-A1CB34860DCD}">
  <ds:schemaRefs>
    <ds:schemaRef ds:uri="http://schemas.microsoft.com/sharepoint/v3/contenttype/forms"/>
  </ds:schemaRefs>
</ds:datastoreItem>
</file>

<file path=customXml/itemProps2.xml><?xml version="1.0" encoding="utf-8"?>
<ds:datastoreItem xmlns:ds="http://schemas.openxmlformats.org/officeDocument/2006/customXml" ds:itemID="{617AB1FA-2F28-4684-9230-02ACEB6C0B0A}">
  <ds:schemaRefs>
    <ds:schemaRef ds:uri="b1e4d6ee-9f6f-43f8-a618-24f3d84da28f"/>
    <ds:schemaRef ds:uri="f577acbf-5b0b-4b4f-9948-268e97f8d3a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DD29C39-1C4E-4B06-A1F4-2510F2DACF6E}">
  <ds:schemaRefs>
    <ds:schemaRef ds:uri="b1e4d6ee-9f6f-43f8-a618-24f3d84da28f"/>
    <ds:schemaRef ds:uri="f577acbf-5b0b-4b4f-9948-268e97f8d3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140</TotalTime>
  <Words>2273</Words>
  <Application>Microsoft Office PowerPoint</Application>
  <PresentationFormat>Widescreen</PresentationFormat>
  <Paragraphs>318</Paragraphs>
  <Slides>18</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Aptos</vt:lpstr>
      <vt:lpstr>Arial</vt:lpstr>
      <vt:lpstr>Arial,Sans-Serif</vt:lpstr>
      <vt:lpstr>Avenir Next LT Pro</vt:lpstr>
      <vt:lpstr>Avenir Next LT Pro Light</vt:lpstr>
      <vt:lpstr>Calibri</vt:lpstr>
      <vt:lpstr>Courier New</vt:lpstr>
      <vt:lpstr>GradientRiseVTI</vt:lpstr>
      <vt:lpstr>Pairing XYLAZINE EDUCATION AND HOME TESTING AS HARM REDUCTION Strategy FOR PREGNANT And POSTPARTUM PERSONS WHO USE ILLICIT OPIOIDS</vt:lpstr>
      <vt:lpstr>Conflict of interests</vt:lpstr>
      <vt:lpstr>PowerPoint Presentation</vt:lpstr>
      <vt:lpstr>Specific AIMS</vt:lpstr>
      <vt:lpstr>Recruitment </vt:lpstr>
      <vt:lpstr>Study Protocol –Enrollment</vt:lpstr>
      <vt:lpstr>Study protocol - ENROLLMENT</vt:lpstr>
      <vt:lpstr>Study protocol:REAL-TIME SURVERYS </vt:lpstr>
      <vt:lpstr>Study protocol: Completion</vt:lpstr>
      <vt:lpstr>Response from Patients</vt:lpstr>
      <vt:lpstr>Results - DEMOGRAPHICS</vt:lpstr>
      <vt:lpstr>RESULTS-ACCEPTABILITY/FEASIBILITY</vt:lpstr>
      <vt:lpstr>INTERIM SURVEY RESULTS</vt:lpstr>
      <vt:lpstr>Xylazine Knowledge </vt:lpstr>
      <vt:lpstr>Xylazine Concern results</vt:lpstr>
      <vt:lpstr>Xylazine Concern results</vt:lpstr>
      <vt:lpstr>CHALLENGES/LIMITATIONS</vt:lpstr>
      <vt:lpstr>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Rental End User</cp:lastModifiedBy>
  <cp:revision>656</cp:revision>
  <dcterms:created xsi:type="dcterms:W3CDTF">2018-06-07T21:39:02Z</dcterms:created>
  <dcterms:modified xsi:type="dcterms:W3CDTF">2024-11-16T16:20:34Z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0x010100CD401524DC532D42A0E0ED886331A72B</vt:lpwstr>
  </property>
  <property fmtid="{D5CDD505-2E9C-101B-9397-08002B2CF9AE}" pid="3" name="MSIP_Label_f42aa342-8706-4288-bd11-ebb85995028c_Enabled">
    <vt:lpwstr>True</vt:lpwstr>
  </property>
  <property fmtid="{D5CDD505-2E9C-101B-9397-08002B2CF9AE}" pid="4" name="MSIP_Label_f42aa342-8706-4288-bd11-ebb85995028c_SiteId">
    <vt:lpwstr>72f988bf-86f1-41af-91ab-2d7cd011db47</vt:lpwstr>
  </property>
  <property fmtid="{D5CDD505-2E9C-101B-9397-08002B2CF9AE}" pid="5" name="MSIP_Label_f42aa342-8706-4288-bd11-ebb85995028c_Owner">
    <vt:lpwstr>t-dahop@microsoft.com</vt:lpwstr>
  </property>
  <property fmtid="{D5CDD505-2E9C-101B-9397-08002B2CF9AE}" pid="6" name="MSIP_Label_f42aa342-8706-4288-bd11-ebb85995028c_SetDate">
    <vt:lpwstr>2018-06-18T13:45:27.3782680Z</vt:lpwstr>
  </property>
  <property fmtid="{D5CDD505-2E9C-101B-9397-08002B2CF9AE}" pid="7" name="MSIP_Label_f42aa342-8706-4288-bd11-ebb85995028c_Name">
    <vt:lpwstr>General</vt:lpwstr>
  </property>
  <property fmtid="{D5CDD505-2E9C-101B-9397-08002B2CF9AE}" pid="8" name="MSIP_Label_f42aa342-8706-4288-bd11-ebb85995028c_Application">
    <vt:lpwstr>Microsoft Azure Information Protection</vt:lpwstr>
  </property>
  <property fmtid="{D5CDD505-2E9C-101B-9397-08002B2CF9AE}" pid="9" name="MSIP_Label_f42aa342-8706-4288-bd11-ebb85995028c_Extended_MSFT_Method">
    <vt:lpwstr>Automatic</vt:lpwstr>
  </property>
  <property fmtid="{D5CDD505-2E9C-101B-9397-08002B2CF9AE}" pid="10" name="MSIP_Label_5e4b1be8-281e-475d-98b0-21c3457e5a46_Enabled">
    <vt:lpwstr>true</vt:lpwstr>
  </property>
  <property fmtid="{D5CDD505-2E9C-101B-9397-08002B2CF9AE}" pid="11" name="MSIP_Label_5e4b1be8-281e-475d-98b0-21c3457e5a46_SetDate">
    <vt:lpwstr>2024-09-05T19:30:49Z</vt:lpwstr>
  </property>
  <property fmtid="{D5CDD505-2E9C-101B-9397-08002B2CF9AE}" pid="12" name="MSIP_Label_5e4b1be8-281e-475d-98b0-21c3457e5a46_Method">
    <vt:lpwstr>Standard</vt:lpwstr>
  </property>
  <property fmtid="{D5CDD505-2E9C-101B-9397-08002B2CF9AE}" pid="13" name="MSIP_Label_5e4b1be8-281e-475d-98b0-21c3457e5a46_Name">
    <vt:lpwstr>Public</vt:lpwstr>
  </property>
  <property fmtid="{D5CDD505-2E9C-101B-9397-08002B2CF9AE}" pid="14" name="MSIP_Label_5e4b1be8-281e-475d-98b0-21c3457e5a46_SiteId">
    <vt:lpwstr>8b3dd73e-4e72-4679-b191-56da1588712b</vt:lpwstr>
  </property>
  <property fmtid="{D5CDD505-2E9C-101B-9397-08002B2CF9AE}" pid="15" name="MSIP_Label_5e4b1be8-281e-475d-98b0-21c3457e5a46_ActionId">
    <vt:lpwstr>f8edf1b0-1377-47ad-8c46-e125cdaa00ec</vt:lpwstr>
  </property>
  <property fmtid="{D5CDD505-2E9C-101B-9397-08002B2CF9AE}" pid="16" name="MSIP_Label_5e4b1be8-281e-475d-98b0-21c3457e5a46_ContentBits">
    <vt:lpwstr>0</vt:lpwstr>
  </property>
</Properties>
</file>