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8" r:id="rId2"/>
    <p:sldId id="525" r:id="rId3"/>
    <p:sldId id="596" r:id="rId4"/>
    <p:sldId id="600" r:id="rId5"/>
    <p:sldId id="635" r:id="rId6"/>
    <p:sldId id="634" r:id="rId7"/>
    <p:sldId id="652" r:id="rId8"/>
    <p:sldId id="653" r:id="rId9"/>
    <p:sldId id="602" r:id="rId10"/>
    <p:sldId id="603" r:id="rId11"/>
    <p:sldId id="654" r:id="rId12"/>
    <p:sldId id="605" r:id="rId13"/>
    <p:sldId id="655" r:id="rId14"/>
    <p:sldId id="656" r:id="rId15"/>
    <p:sldId id="657" r:id="rId16"/>
    <p:sldId id="665" r:id="rId17"/>
    <p:sldId id="606" r:id="rId18"/>
    <p:sldId id="658" r:id="rId19"/>
    <p:sldId id="659" r:id="rId20"/>
    <p:sldId id="660" r:id="rId21"/>
    <p:sldId id="661" r:id="rId22"/>
    <p:sldId id="662" r:id="rId23"/>
    <p:sldId id="663" r:id="rId24"/>
    <p:sldId id="614" r:id="rId25"/>
    <p:sldId id="664" r:id="rId26"/>
    <p:sldId id="616" r:id="rId27"/>
    <p:sldId id="63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8F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70175" autoAdjust="0"/>
  </p:normalViewPr>
  <p:slideViewPr>
    <p:cSldViewPr snapToGrid="0">
      <p:cViewPr varScale="1">
        <p:scale>
          <a:sx n="79" d="100"/>
          <a:sy n="79" d="100"/>
        </p:scale>
        <p:origin x="12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D80A9-C979-41A6-8F8C-B39425A1071D}" type="datetimeFigureOut">
              <a:rPr lang="en-US" smtClean="0"/>
              <a:t>11/16/2024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F42A19-0612-40CB-83F6-A02E1BCC8756}" type="slidenum">
              <a:rPr lang="en-US" smtClean="0"/>
              <a:t>‹#›</a:t>
            </a:fld>
            <a:endParaRPr lang="en-US"/>
          </a:p>
        </p:txBody>
      </p:sp>
    </p:spTree>
    <p:extLst>
      <p:ext uri="{BB962C8B-B14F-4D97-AF65-F5344CB8AC3E}">
        <p14:creationId xmlns:p14="http://schemas.microsoft.com/office/powerpoint/2010/main" val="1652785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a:t>
            </a:fld>
            <a:endParaRPr lang="en-US"/>
          </a:p>
        </p:txBody>
      </p:sp>
    </p:spTree>
    <p:extLst>
      <p:ext uri="{BB962C8B-B14F-4D97-AF65-F5344CB8AC3E}">
        <p14:creationId xmlns:p14="http://schemas.microsoft.com/office/powerpoint/2010/main" val="2284300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10</a:t>
            </a:fld>
            <a:endParaRPr lang="en-US"/>
          </a:p>
        </p:txBody>
      </p:sp>
    </p:spTree>
    <p:extLst>
      <p:ext uri="{BB962C8B-B14F-4D97-AF65-F5344CB8AC3E}">
        <p14:creationId xmlns:p14="http://schemas.microsoft.com/office/powerpoint/2010/main" val="3927652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11</a:t>
            </a:fld>
            <a:endParaRPr lang="en-US"/>
          </a:p>
        </p:txBody>
      </p:sp>
    </p:spTree>
    <p:extLst>
      <p:ext uri="{BB962C8B-B14F-4D97-AF65-F5344CB8AC3E}">
        <p14:creationId xmlns:p14="http://schemas.microsoft.com/office/powerpoint/2010/main" val="1451593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12</a:t>
            </a:fld>
            <a:endParaRPr lang="en-US"/>
          </a:p>
        </p:txBody>
      </p:sp>
    </p:spTree>
    <p:extLst>
      <p:ext uri="{BB962C8B-B14F-4D97-AF65-F5344CB8AC3E}">
        <p14:creationId xmlns:p14="http://schemas.microsoft.com/office/powerpoint/2010/main" val="3717651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13</a:t>
            </a:fld>
            <a:endParaRPr lang="en-US"/>
          </a:p>
        </p:txBody>
      </p:sp>
    </p:spTree>
    <p:extLst>
      <p:ext uri="{BB962C8B-B14F-4D97-AF65-F5344CB8AC3E}">
        <p14:creationId xmlns:p14="http://schemas.microsoft.com/office/powerpoint/2010/main" val="2086053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14</a:t>
            </a:fld>
            <a:endParaRPr lang="en-US"/>
          </a:p>
        </p:txBody>
      </p:sp>
    </p:spTree>
    <p:extLst>
      <p:ext uri="{BB962C8B-B14F-4D97-AF65-F5344CB8AC3E}">
        <p14:creationId xmlns:p14="http://schemas.microsoft.com/office/powerpoint/2010/main" val="1065527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15</a:t>
            </a:fld>
            <a:endParaRPr lang="en-US"/>
          </a:p>
        </p:txBody>
      </p:sp>
    </p:spTree>
    <p:extLst>
      <p:ext uri="{BB962C8B-B14F-4D97-AF65-F5344CB8AC3E}">
        <p14:creationId xmlns:p14="http://schemas.microsoft.com/office/powerpoint/2010/main" val="234831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544D9-3DD3-7C66-97C7-CD68A1DA4F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D12334-A79B-AAE9-05F3-6640439464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15DA3B-2917-4D04-AA9A-46C06F3D9D7C}"/>
              </a:ext>
            </a:extLst>
          </p:cNvPr>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4F014E-7E37-E3E6-0968-2206645FEF53}"/>
              </a:ext>
            </a:extLst>
          </p:cNvPr>
          <p:cNvSpPr>
            <a:spLocks noGrp="1"/>
          </p:cNvSpPr>
          <p:nvPr>
            <p:ph type="sldNum" sz="quarter" idx="10"/>
          </p:nvPr>
        </p:nvSpPr>
        <p:spPr/>
        <p:txBody>
          <a:bodyPr/>
          <a:lstStyle/>
          <a:p>
            <a:fld id="{9AD1E7C4-AC30-4A99-962C-15594DB0EF8B}" type="slidenum">
              <a:rPr lang="en-US" smtClean="0"/>
              <a:pPr/>
              <a:t>16</a:t>
            </a:fld>
            <a:endParaRPr lang="en-US"/>
          </a:p>
        </p:txBody>
      </p:sp>
    </p:spTree>
    <p:extLst>
      <p:ext uri="{BB962C8B-B14F-4D97-AF65-F5344CB8AC3E}">
        <p14:creationId xmlns:p14="http://schemas.microsoft.com/office/powerpoint/2010/main" val="1712658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17</a:t>
            </a:fld>
            <a:endParaRPr lang="en-US"/>
          </a:p>
        </p:txBody>
      </p:sp>
    </p:spTree>
    <p:extLst>
      <p:ext uri="{BB962C8B-B14F-4D97-AF65-F5344CB8AC3E}">
        <p14:creationId xmlns:p14="http://schemas.microsoft.com/office/powerpoint/2010/main" val="2235461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18</a:t>
            </a:fld>
            <a:endParaRPr lang="en-US"/>
          </a:p>
        </p:txBody>
      </p:sp>
    </p:spTree>
    <p:extLst>
      <p:ext uri="{BB962C8B-B14F-4D97-AF65-F5344CB8AC3E}">
        <p14:creationId xmlns:p14="http://schemas.microsoft.com/office/powerpoint/2010/main" val="1920293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19</a:t>
            </a:fld>
            <a:endParaRPr lang="en-US"/>
          </a:p>
        </p:txBody>
      </p:sp>
    </p:spTree>
    <p:extLst>
      <p:ext uri="{BB962C8B-B14F-4D97-AF65-F5344CB8AC3E}">
        <p14:creationId xmlns:p14="http://schemas.microsoft.com/office/powerpoint/2010/main" val="3031282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a:t>
            </a:fld>
            <a:endParaRPr lang="en-US"/>
          </a:p>
        </p:txBody>
      </p:sp>
    </p:spTree>
    <p:extLst>
      <p:ext uri="{BB962C8B-B14F-4D97-AF65-F5344CB8AC3E}">
        <p14:creationId xmlns:p14="http://schemas.microsoft.com/office/powerpoint/2010/main" val="2121904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20</a:t>
            </a:fld>
            <a:endParaRPr lang="en-US"/>
          </a:p>
        </p:txBody>
      </p:sp>
    </p:spTree>
    <p:extLst>
      <p:ext uri="{BB962C8B-B14F-4D97-AF65-F5344CB8AC3E}">
        <p14:creationId xmlns:p14="http://schemas.microsoft.com/office/powerpoint/2010/main" val="2555152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21</a:t>
            </a:fld>
            <a:endParaRPr lang="en-US"/>
          </a:p>
        </p:txBody>
      </p:sp>
    </p:spTree>
    <p:extLst>
      <p:ext uri="{BB962C8B-B14F-4D97-AF65-F5344CB8AC3E}">
        <p14:creationId xmlns:p14="http://schemas.microsoft.com/office/powerpoint/2010/main" val="1960625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22</a:t>
            </a:fld>
            <a:endParaRPr lang="en-US"/>
          </a:p>
        </p:txBody>
      </p:sp>
    </p:spTree>
    <p:extLst>
      <p:ext uri="{BB962C8B-B14F-4D97-AF65-F5344CB8AC3E}">
        <p14:creationId xmlns:p14="http://schemas.microsoft.com/office/powerpoint/2010/main" val="3676862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23</a:t>
            </a:fld>
            <a:endParaRPr lang="en-US"/>
          </a:p>
        </p:txBody>
      </p:sp>
    </p:spTree>
    <p:extLst>
      <p:ext uri="{BB962C8B-B14F-4D97-AF65-F5344CB8AC3E}">
        <p14:creationId xmlns:p14="http://schemas.microsoft.com/office/powerpoint/2010/main" val="25617602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24</a:t>
            </a:fld>
            <a:endParaRPr lang="en-US"/>
          </a:p>
        </p:txBody>
      </p:sp>
    </p:spTree>
    <p:extLst>
      <p:ext uri="{BB962C8B-B14F-4D97-AF65-F5344CB8AC3E}">
        <p14:creationId xmlns:p14="http://schemas.microsoft.com/office/powerpoint/2010/main" val="243308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25</a:t>
            </a:fld>
            <a:endParaRPr lang="en-US"/>
          </a:p>
        </p:txBody>
      </p:sp>
    </p:spTree>
    <p:extLst>
      <p:ext uri="{BB962C8B-B14F-4D97-AF65-F5344CB8AC3E}">
        <p14:creationId xmlns:p14="http://schemas.microsoft.com/office/powerpoint/2010/main" val="23766895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26</a:t>
            </a:fld>
            <a:endParaRPr lang="en-US"/>
          </a:p>
        </p:txBody>
      </p:sp>
    </p:spTree>
    <p:extLst>
      <p:ext uri="{BB962C8B-B14F-4D97-AF65-F5344CB8AC3E}">
        <p14:creationId xmlns:p14="http://schemas.microsoft.com/office/powerpoint/2010/main" val="2202098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27</a:t>
            </a:fld>
            <a:endParaRPr lang="en-US"/>
          </a:p>
        </p:txBody>
      </p:sp>
    </p:spTree>
    <p:extLst>
      <p:ext uri="{BB962C8B-B14F-4D97-AF65-F5344CB8AC3E}">
        <p14:creationId xmlns:p14="http://schemas.microsoft.com/office/powerpoint/2010/main" val="1214465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3</a:t>
            </a:fld>
            <a:endParaRPr lang="en-US"/>
          </a:p>
        </p:txBody>
      </p:sp>
    </p:spTree>
    <p:extLst>
      <p:ext uri="{BB962C8B-B14F-4D97-AF65-F5344CB8AC3E}">
        <p14:creationId xmlns:p14="http://schemas.microsoft.com/office/powerpoint/2010/main" val="2736463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4</a:t>
            </a:fld>
            <a:endParaRPr lang="en-US"/>
          </a:p>
        </p:txBody>
      </p:sp>
    </p:spTree>
    <p:extLst>
      <p:ext uri="{BB962C8B-B14F-4D97-AF65-F5344CB8AC3E}">
        <p14:creationId xmlns:p14="http://schemas.microsoft.com/office/powerpoint/2010/main" val="259930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5</a:t>
            </a:fld>
            <a:endParaRPr lang="en-US"/>
          </a:p>
        </p:txBody>
      </p:sp>
    </p:spTree>
    <p:extLst>
      <p:ext uri="{BB962C8B-B14F-4D97-AF65-F5344CB8AC3E}">
        <p14:creationId xmlns:p14="http://schemas.microsoft.com/office/powerpoint/2010/main" val="1274633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6</a:t>
            </a:fld>
            <a:endParaRPr lang="en-US"/>
          </a:p>
        </p:txBody>
      </p:sp>
    </p:spTree>
    <p:extLst>
      <p:ext uri="{BB962C8B-B14F-4D97-AF65-F5344CB8AC3E}">
        <p14:creationId xmlns:p14="http://schemas.microsoft.com/office/powerpoint/2010/main" val="273489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7</a:t>
            </a:fld>
            <a:endParaRPr lang="en-US"/>
          </a:p>
        </p:txBody>
      </p:sp>
    </p:spTree>
    <p:extLst>
      <p:ext uri="{BB962C8B-B14F-4D97-AF65-F5344CB8AC3E}">
        <p14:creationId xmlns:p14="http://schemas.microsoft.com/office/powerpoint/2010/main" val="3526919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8</a:t>
            </a:fld>
            <a:endParaRPr lang="en-US"/>
          </a:p>
        </p:txBody>
      </p:sp>
    </p:spTree>
    <p:extLst>
      <p:ext uri="{BB962C8B-B14F-4D97-AF65-F5344CB8AC3E}">
        <p14:creationId xmlns:p14="http://schemas.microsoft.com/office/powerpoint/2010/main" val="3033937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AD1E7C4-AC30-4A99-962C-15594DB0EF8B}" type="slidenum">
              <a:rPr lang="en-US" smtClean="0"/>
              <a:pPr/>
              <a:t>9</a:t>
            </a:fld>
            <a:endParaRPr lang="en-US"/>
          </a:p>
        </p:txBody>
      </p:sp>
    </p:spTree>
    <p:extLst>
      <p:ext uri="{BB962C8B-B14F-4D97-AF65-F5344CB8AC3E}">
        <p14:creationId xmlns:p14="http://schemas.microsoft.com/office/powerpoint/2010/main" val="1975754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D6014E-A38E-4383-A943-0E47E344AFB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231021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6014E-A38E-4383-A943-0E47E344AFB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328776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6014E-A38E-4383-A943-0E47E344AFB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160375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6014E-A38E-4383-A943-0E47E344AFB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1799724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D6014E-A38E-4383-A943-0E47E344AFB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103200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D6014E-A38E-4383-A943-0E47E344AFB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394211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D6014E-A38E-4383-A943-0E47E344AFB4}" type="datetimeFigureOut">
              <a:rPr lang="en-US" smtClean="0"/>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3995695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D6014E-A38E-4383-A943-0E47E344AFB4}" type="datetimeFigureOut">
              <a:rPr lang="en-US" smtClean="0"/>
              <a:t>11/16/2024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186062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6014E-A38E-4383-A943-0E47E344AFB4}" type="datetimeFigureOut">
              <a:rPr lang="en-US" smtClean="0"/>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23076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D6014E-A38E-4383-A943-0E47E344AFB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410683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D6014E-A38E-4383-A943-0E47E344AFB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B2640-92C8-4A45-91CB-10EFF662BA81}" type="slidenum">
              <a:rPr lang="en-US" smtClean="0"/>
              <a:t>‹#›</a:t>
            </a:fld>
            <a:endParaRPr lang="en-US"/>
          </a:p>
        </p:txBody>
      </p:sp>
    </p:spTree>
    <p:extLst>
      <p:ext uri="{BB962C8B-B14F-4D97-AF65-F5344CB8AC3E}">
        <p14:creationId xmlns:p14="http://schemas.microsoft.com/office/powerpoint/2010/main" val="248432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6014E-A38E-4383-A943-0E47E344AFB4}" type="datetimeFigureOut">
              <a:rPr lang="en-US" smtClean="0"/>
              <a:t>11/16/2024</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B2640-92C8-4A45-91CB-10EFF662BA81}" type="slidenum">
              <a:rPr lang="en-US" smtClean="0"/>
              <a:t>‹#›</a:t>
            </a:fld>
            <a:endParaRPr lang="en-US"/>
          </a:p>
        </p:txBody>
      </p:sp>
    </p:spTree>
    <p:extLst>
      <p:ext uri="{BB962C8B-B14F-4D97-AF65-F5344CB8AC3E}">
        <p14:creationId xmlns:p14="http://schemas.microsoft.com/office/powerpoint/2010/main" val="36584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deline.frost@va.gov"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mailto:Madeline.frost@va.gov" TargetMode="External"/><Relationship Id="rId7"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450814" y="3107739"/>
            <a:ext cx="8284781" cy="1524000"/>
          </a:xfrm>
        </p:spPr>
        <p:txBody>
          <a:bodyPr>
            <a:noAutofit/>
          </a:bodyPr>
          <a:lstStyle/>
          <a:p>
            <a:br>
              <a:rPr lang="en-US" sz="3200" dirty="0">
                <a:solidFill>
                  <a:srgbClr val="002060"/>
                </a:solidFill>
              </a:rPr>
            </a:br>
            <a:r>
              <a:rPr lang="en-US" sz="3600" b="1" dirty="0">
                <a:latin typeface="+mn-lt"/>
              </a:rPr>
              <a:t>Patient characteristics associated with receipt of contingency management for stimulant use disorder in the </a:t>
            </a:r>
            <a:br>
              <a:rPr lang="en-US" sz="3600" b="1" dirty="0">
                <a:latin typeface="+mn-lt"/>
              </a:rPr>
            </a:br>
            <a:r>
              <a:rPr lang="en-US" sz="3600" b="1" dirty="0">
                <a:latin typeface="+mn-lt"/>
              </a:rPr>
              <a:t>Veterans Health Administration</a:t>
            </a:r>
            <a:br>
              <a:rPr lang="en-US" sz="3200" dirty="0">
                <a:latin typeface="+mn-lt"/>
              </a:rPr>
            </a:br>
            <a:br>
              <a:rPr lang="en-US" sz="2000" dirty="0">
                <a:latin typeface="+mn-lt"/>
              </a:rPr>
            </a:br>
            <a:r>
              <a:rPr lang="en-US" sz="2800" dirty="0">
                <a:latin typeface="+mn-lt"/>
              </a:rPr>
              <a:t>AMERSA National Conference</a:t>
            </a:r>
            <a:br>
              <a:rPr lang="en-US" sz="2800" dirty="0">
                <a:latin typeface="+mn-lt"/>
              </a:rPr>
            </a:br>
            <a:br>
              <a:rPr lang="en-US" sz="700" dirty="0">
                <a:latin typeface="+mn-lt"/>
              </a:rPr>
            </a:br>
            <a:r>
              <a:rPr lang="en-US" sz="2800" dirty="0">
                <a:latin typeface="+mn-lt"/>
              </a:rPr>
              <a:t>November 16, 2024</a:t>
            </a:r>
            <a:br>
              <a:rPr lang="en-US" sz="2800" dirty="0">
                <a:solidFill>
                  <a:srgbClr val="002060"/>
                </a:solidFill>
              </a:rPr>
            </a:br>
            <a:br>
              <a:rPr lang="en-US" sz="2800" dirty="0">
                <a:solidFill>
                  <a:srgbClr val="002060"/>
                </a:solidFill>
              </a:rPr>
            </a:br>
            <a:endParaRPr lang="en-US" sz="2800" dirty="0">
              <a:solidFill>
                <a:srgbClr val="002060"/>
              </a:solidFill>
            </a:endParaRPr>
          </a:p>
        </p:txBody>
      </p:sp>
      <p:sp>
        <p:nvSpPr>
          <p:cNvPr id="6" name="Rectangle 84"/>
          <p:cNvSpPr>
            <a:spLocks noChangeArrowheads="1"/>
          </p:cNvSpPr>
          <p:nvPr/>
        </p:nvSpPr>
        <p:spPr bwMode="auto">
          <a:xfrm>
            <a:off x="15457" y="4192858"/>
            <a:ext cx="9113085" cy="1219200"/>
          </a:xfrm>
          <a:prstGeom prst="rect">
            <a:avLst/>
          </a:prstGeom>
          <a:solidFill>
            <a:schemeClr val="bg1"/>
          </a:solidFill>
          <a:ln w="25400">
            <a:noFill/>
          </a:ln>
        </p:spPr>
        <p:txBody>
          <a:bodyPr/>
          <a:lstStyle/>
          <a:p>
            <a:pPr marL="342891" indent="-342891" algn="ctr" fontAlgn="base">
              <a:lnSpc>
                <a:spcPct val="80000"/>
              </a:lnSpc>
              <a:spcBef>
                <a:spcPct val="20000"/>
              </a:spcBef>
              <a:spcAft>
                <a:spcPct val="0"/>
              </a:spcAft>
            </a:pPr>
            <a:r>
              <a:rPr lang="en-US" sz="2800" dirty="0"/>
              <a:t>Madeline C. Frost, PhD, MPH</a:t>
            </a:r>
          </a:p>
          <a:p>
            <a:pPr marL="342891" indent="-342891" algn="ctr" fontAlgn="base">
              <a:lnSpc>
                <a:spcPct val="80000"/>
              </a:lnSpc>
              <a:spcBef>
                <a:spcPct val="20000"/>
              </a:spcBef>
              <a:spcAft>
                <a:spcPct val="0"/>
              </a:spcAft>
            </a:pPr>
            <a:endParaRPr lang="en-US" sz="700" dirty="0"/>
          </a:p>
          <a:p>
            <a:pPr marL="342891" indent="-342891" algn="ctr" fontAlgn="base">
              <a:lnSpc>
                <a:spcPct val="80000"/>
              </a:lnSpc>
              <a:spcBef>
                <a:spcPct val="20000"/>
              </a:spcBef>
              <a:spcAft>
                <a:spcPct val="0"/>
              </a:spcAft>
            </a:pPr>
            <a:r>
              <a:rPr lang="en-US" u="sng" dirty="0">
                <a:solidFill>
                  <a:srgbClr val="000066"/>
                </a:solidFill>
                <a:hlinkClick r:id="rId3"/>
              </a:rPr>
              <a:t>Madeline.Frost@va.gov</a:t>
            </a:r>
            <a:r>
              <a:rPr lang="en-US" u="sng" dirty="0">
                <a:solidFill>
                  <a:srgbClr val="000066"/>
                </a:solidFill>
              </a:rPr>
              <a:t> </a:t>
            </a:r>
          </a:p>
          <a:p>
            <a:pPr marL="342891" indent="-342891" algn="ctr" fontAlgn="base">
              <a:lnSpc>
                <a:spcPct val="80000"/>
              </a:lnSpc>
              <a:spcBef>
                <a:spcPct val="20000"/>
              </a:spcBef>
              <a:spcAft>
                <a:spcPct val="0"/>
              </a:spcAft>
            </a:pPr>
            <a:endParaRPr lang="en-US" sz="700" u="sng" dirty="0">
              <a:solidFill>
                <a:srgbClr val="000066"/>
              </a:solidFill>
            </a:endParaRPr>
          </a:p>
          <a:p>
            <a:pPr marL="342891" indent="-342891" algn="ctr" fontAlgn="base">
              <a:lnSpc>
                <a:spcPct val="80000"/>
              </a:lnSpc>
              <a:spcBef>
                <a:spcPct val="20000"/>
              </a:spcBef>
              <a:spcAft>
                <a:spcPct val="0"/>
              </a:spcAft>
            </a:pPr>
            <a:r>
              <a:rPr lang="en-US" dirty="0"/>
              <a:t>Postdoctoral Fellow, VA Puget Sound Health Systems Research</a:t>
            </a:r>
          </a:p>
          <a:p>
            <a:pPr marL="342891" indent="-342891" algn="ctr" fontAlgn="base">
              <a:lnSpc>
                <a:spcPct val="80000"/>
              </a:lnSpc>
              <a:spcBef>
                <a:spcPct val="20000"/>
              </a:spcBef>
              <a:spcAft>
                <a:spcPct val="0"/>
              </a:spcAft>
            </a:pPr>
            <a:r>
              <a:rPr lang="en-US" dirty="0"/>
              <a:t>Research Scientist, University of Washington Dept. of Health Systems &amp; Population Health</a:t>
            </a:r>
          </a:p>
          <a:p>
            <a:pPr marL="342891" indent="-342891" algn="ctr" fontAlgn="base">
              <a:lnSpc>
                <a:spcPct val="80000"/>
              </a:lnSpc>
              <a:spcBef>
                <a:spcPct val="20000"/>
              </a:spcBef>
              <a:spcAft>
                <a:spcPct val="0"/>
              </a:spcAft>
            </a:pPr>
            <a:endParaRPr lang="en-US" dirty="0"/>
          </a:p>
          <a:p>
            <a:pPr marL="342891" indent="-342891" algn="ctr" fontAlgn="base">
              <a:lnSpc>
                <a:spcPct val="80000"/>
              </a:lnSpc>
              <a:spcBef>
                <a:spcPct val="20000"/>
              </a:spcBef>
              <a:spcAft>
                <a:spcPct val="0"/>
              </a:spcAft>
            </a:pPr>
            <a:endParaRPr lang="en-US" dirty="0">
              <a:solidFill>
                <a:srgbClr val="000066"/>
              </a:solidFill>
            </a:endParaRPr>
          </a:p>
        </p:txBody>
      </p:sp>
      <p:pic>
        <p:nvPicPr>
          <p:cNvPr id="7" name="Picture 6" descr="A picture containing knife&#10;&#10;Description automatically generated">
            <a:extLst>
              <a:ext uri="{FF2B5EF4-FFF2-40B4-BE49-F238E27FC236}">
                <a16:creationId xmlns:a16="http://schemas.microsoft.com/office/drawing/2014/main" id="{C9D9137A-0BD9-4811-832E-8B672898D30C}"/>
              </a:ext>
            </a:extLst>
          </p:cNvPr>
          <p:cNvPicPr>
            <a:picLocks noChangeAspect="1"/>
          </p:cNvPicPr>
          <p:nvPr/>
        </p:nvPicPr>
        <p:blipFill rotWithShape="1">
          <a:blip r:embed="rId4">
            <a:extLst>
              <a:ext uri="{28A0092B-C50C-407E-A947-70E740481C1C}">
                <a14:useLocalDpi xmlns:a14="http://schemas.microsoft.com/office/drawing/2010/main" val="0"/>
              </a:ext>
            </a:extLst>
          </a:blip>
          <a:srcRect l="6956" t="8261" r="6956" b="14949"/>
          <a:stretch/>
        </p:blipFill>
        <p:spPr>
          <a:xfrm>
            <a:off x="2574834" y="5806402"/>
            <a:ext cx="2018370" cy="900201"/>
          </a:xfrm>
          <a:prstGeom prst="rect">
            <a:avLst/>
          </a:prstGeom>
        </p:spPr>
      </p:pic>
      <p:pic>
        <p:nvPicPr>
          <p:cNvPr id="8" name="Picture 6" descr="Seattle-Denver Center of Innovation (COIN) Home">
            <a:extLst>
              <a:ext uri="{FF2B5EF4-FFF2-40B4-BE49-F238E27FC236}">
                <a16:creationId xmlns:a16="http://schemas.microsoft.com/office/drawing/2014/main" id="{8C39E605-D052-4436-AE72-221B233A94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157" y="5818893"/>
            <a:ext cx="1587638" cy="8697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Logo, company name&#10;&#10;Description automatically generated">
            <a:extLst>
              <a:ext uri="{FF2B5EF4-FFF2-40B4-BE49-F238E27FC236}">
                <a16:creationId xmlns:a16="http://schemas.microsoft.com/office/drawing/2014/main" id="{8CBA433B-4367-4328-A0D7-20C5F993B6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9243" y="5709998"/>
            <a:ext cx="1355109" cy="978690"/>
          </a:xfrm>
          <a:prstGeom prst="rect">
            <a:avLst/>
          </a:prstGeom>
        </p:spPr>
      </p:pic>
      <p:pic>
        <p:nvPicPr>
          <p:cNvPr id="10" name="Picture 6" descr="Michigan Medicine - Wikipedia">
            <a:extLst>
              <a:ext uri="{FF2B5EF4-FFF2-40B4-BE49-F238E27FC236}">
                <a16:creationId xmlns:a16="http://schemas.microsoft.com/office/drawing/2014/main" id="{32AD69DA-46FF-4162-BC64-DB3B0CE0CFB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43822" y="5782786"/>
            <a:ext cx="1355110" cy="851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698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Measures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2448560"/>
            <a:ext cx="8686800" cy="169672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marL="0" indent="0">
              <a:spcBef>
                <a:spcPts val="0"/>
              </a:spcBef>
              <a:buNone/>
            </a:pPr>
            <a:r>
              <a:rPr lang="en-US" sz="2800" b="1" dirty="0"/>
              <a:t>Outcome</a:t>
            </a:r>
            <a:r>
              <a:rPr lang="en-US" sz="2800" dirty="0"/>
              <a:t>: Receipt of CM for </a:t>
            </a:r>
            <a:r>
              <a:rPr lang="en-US" sz="2800" dirty="0" err="1"/>
              <a:t>StUD</a:t>
            </a:r>
            <a:r>
              <a:rPr lang="en-US" sz="2800" dirty="0"/>
              <a:t>, defined as ≥1 visit with CM template with a linked </a:t>
            </a:r>
            <a:r>
              <a:rPr lang="en-US" sz="2800" dirty="0" err="1"/>
              <a:t>StUD</a:t>
            </a:r>
            <a:r>
              <a:rPr lang="en-US" sz="2800" dirty="0"/>
              <a:t> diagnosis in the year following the patient’s first visit during the study period (index visit).</a:t>
            </a:r>
          </a:p>
          <a:p>
            <a:pPr marL="0" indent="0">
              <a:spcBef>
                <a:spcPts val="0"/>
              </a:spcBef>
              <a:buNone/>
            </a:pPr>
            <a:endParaRPr lang="en-US" sz="2600" dirty="0"/>
          </a:p>
          <a:p>
            <a:pPr marL="0" indent="0">
              <a:spcBef>
                <a:spcPts val="0"/>
              </a:spcBef>
              <a:buNone/>
            </a:pPr>
            <a:endParaRPr lang="en-US" dirty="0"/>
          </a:p>
        </p:txBody>
      </p:sp>
    </p:spTree>
    <p:extLst>
      <p:ext uri="{BB962C8B-B14F-4D97-AF65-F5344CB8AC3E}">
        <p14:creationId xmlns:p14="http://schemas.microsoft.com/office/powerpoint/2010/main" val="1881441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Measures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457200" y="792480"/>
            <a:ext cx="8686800" cy="56489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marL="0" indent="0">
              <a:spcBef>
                <a:spcPts val="0"/>
              </a:spcBef>
              <a:buNone/>
            </a:pPr>
            <a:endParaRPr lang="en-US" sz="2600" dirty="0"/>
          </a:p>
          <a:p>
            <a:pPr marL="0" indent="0">
              <a:spcBef>
                <a:spcPts val="0"/>
              </a:spcBef>
              <a:buNone/>
            </a:pPr>
            <a:r>
              <a:rPr lang="en-US" sz="2800" b="1" dirty="0"/>
              <a:t>Patient characteristics </a:t>
            </a:r>
            <a:r>
              <a:rPr lang="en-US" sz="2800" dirty="0"/>
              <a:t>(measured based on EHR documentation at time of or in year prior to index visit):</a:t>
            </a:r>
          </a:p>
          <a:p>
            <a:pPr marL="0" indent="0">
              <a:spcBef>
                <a:spcPts val="0"/>
              </a:spcBef>
              <a:buNone/>
            </a:pPr>
            <a:endParaRPr lang="en-US" sz="1200" dirty="0"/>
          </a:p>
          <a:p>
            <a:pPr>
              <a:spcBef>
                <a:spcPts val="0"/>
              </a:spcBef>
            </a:pPr>
            <a:r>
              <a:rPr lang="en-US" sz="2600" i="1" dirty="0"/>
              <a:t>Sociodemographic</a:t>
            </a:r>
            <a:r>
              <a:rPr lang="en-US" sz="2600" dirty="0"/>
              <a:t> (age, sex, race, ethnicity, rurality, VA eligibility status, housing instability)</a:t>
            </a:r>
          </a:p>
          <a:p>
            <a:pPr>
              <a:spcBef>
                <a:spcPts val="0"/>
              </a:spcBef>
            </a:pPr>
            <a:endParaRPr lang="en-US" sz="900" dirty="0"/>
          </a:p>
          <a:p>
            <a:pPr>
              <a:spcBef>
                <a:spcPts val="0"/>
              </a:spcBef>
            </a:pPr>
            <a:r>
              <a:rPr lang="en-US" sz="2600" i="1" dirty="0"/>
              <a:t>Clinical</a:t>
            </a:r>
            <a:r>
              <a:rPr lang="en-US" sz="2600" dirty="0"/>
              <a:t> (other substance use disorders, mental health disorders, </a:t>
            </a:r>
            <a:r>
              <a:rPr lang="en-US" sz="2600" dirty="0" err="1"/>
              <a:t>Elixhauser</a:t>
            </a:r>
            <a:r>
              <a:rPr lang="en-US" sz="2600" dirty="0"/>
              <a:t> comorbidity index)</a:t>
            </a:r>
          </a:p>
          <a:p>
            <a:pPr>
              <a:spcBef>
                <a:spcPts val="0"/>
              </a:spcBef>
            </a:pPr>
            <a:endParaRPr lang="en-US" sz="900" dirty="0"/>
          </a:p>
          <a:p>
            <a:pPr>
              <a:spcBef>
                <a:spcPts val="0"/>
              </a:spcBef>
            </a:pPr>
            <a:r>
              <a:rPr lang="en-US" sz="2600" i="1" dirty="0"/>
              <a:t>Utilization</a:t>
            </a:r>
            <a:r>
              <a:rPr lang="en-US" sz="2600" dirty="0"/>
              <a:t> (number of past-year </a:t>
            </a:r>
            <a:r>
              <a:rPr lang="en-US" sz="2600" dirty="0" err="1"/>
              <a:t>StUD</a:t>
            </a:r>
            <a:r>
              <a:rPr lang="en-US" sz="2600" dirty="0"/>
              <a:t> psychotherapy visits and past-year </a:t>
            </a:r>
            <a:r>
              <a:rPr lang="en-US" sz="2600" dirty="0" err="1"/>
              <a:t>StUD</a:t>
            </a:r>
            <a:r>
              <a:rPr lang="en-US" sz="2600" dirty="0"/>
              <a:t> medication management visits, not including CM visits)</a:t>
            </a:r>
          </a:p>
          <a:p>
            <a:pPr marL="0" indent="0">
              <a:spcBef>
                <a:spcPts val="0"/>
              </a:spcBef>
              <a:buNone/>
            </a:pPr>
            <a:endParaRPr lang="en-US" dirty="0"/>
          </a:p>
        </p:txBody>
      </p:sp>
    </p:spTree>
    <p:extLst>
      <p:ext uri="{BB962C8B-B14F-4D97-AF65-F5344CB8AC3E}">
        <p14:creationId xmlns:p14="http://schemas.microsoft.com/office/powerpoint/2010/main" val="412784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Analyses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066800"/>
            <a:ext cx="86868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3200" dirty="0"/>
              <a:t>Described sample characteristics and overall CM receipt</a:t>
            </a:r>
          </a:p>
          <a:p>
            <a:pPr marL="0" indent="0">
              <a:spcBef>
                <a:spcPts val="0"/>
              </a:spcBef>
              <a:buNone/>
            </a:pPr>
            <a:endParaRPr lang="en-US" sz="3200" dirty="0"/>
          </a:p>
          <a:p>
            <a:pPr>
              <a:spcBef>
                <a:spcPts val="0"/>
              </a:spcBef>
            </a:pPr>
            <a:r>
              <a:rPr lang="en-US" sz="3200" dirty="0"/>
              <a:t>Logistic regression to examine which patient characteristics were associated with CM receipt</a:t>
            </a:r>
          </a:p>
          <a:p>
            <a:pPr marL="0" indent="0">
              <a:spcBef>
                <a:spcPts val="0"/>
              </a:spcBef>
              <a:buNone/>
            </a:pPr>
            <a:endParaRPr lang="en-US" sz="800" dirty="0"/>
          </a:p>
          <a:p>
            <a:pPr lvl="1">
              <a:spcBef>
                <a:spcPts val="0"/>
              </a:spcBef>
            </a:pPr>
            <a:r>
              <a:rPr lang="en-US" sz="2800" dirty="0"/>
              <a:t>Generalized estimating equation (GEE) model to account for clustering by VHA facility</a:t>
            </a:r>
          </a:p>
          <a:p>
            <a:pPr marL="0" indent="0">
              <a:spcBef>
                <a:spcPts val="0"/>
              </a:spcBef>
              <a:buNone/>
            </a:pPr>
            <a:endParaRPr lang="en-US" sz="2800" dirty="0"/>
          </a:p>
          <a:p>
            <a:pPr marL="0" indent="0">
              <a:spcBef>
                <a:spcPts val="0"/>
              </a:spcBef>
              <a:buNone/>
            </a:pPr>
            <a:endParaRPr lang="en-US" sz="2600"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45878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066800"/>
            <a:ext cx="86868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Characteristics of sample (N=93,960):</a:t>
            </a:r>
          </a:p>
          <a:p>
            <a:pPr>
              <a:spcBef>
                <a:spcPts val="0"/>
              </a:spcBef>
            </a:pPr>
            <a:endParaRPr lang="en-US" sz="700" dirty="0"/>
          </a:p>
          <a:p>
            <a:pPr lvl="1">
              <a:spcBef>
                <a:spcPts val="0"/>
              </a:spcBef>
            </a:pPr>
            <a:r>
              <a:rPr lang="en-US" sz="2400" dirty="0"/>
              <a:t>Mean age was 55 years (SD: 13.2)</a:t>
            </a:r>
          </a:p>
          <a:p>
            <a:pPr lvl="1">
              <a:spcBef>
                <a:spcPts val="0"/>
              </a:spcBef>
            </a:pPr>
            <a:endParaRPr lang="en-US" sz="700" dirty="0"/>
          </a:p>
          <a:p>
            <a:pPr lvl="1">
              <a:spcBef>
                <a:spcPts val="0"/>
              </a:spcBef>
            </a:pPr>
            <a:r>
              <a:rPr lang="en-US" sz="2400" dirty="0"/>
              <a:t>93% male, 7% female</a:t>
            </a:r>
          </a:p>
          <a:p>
            <a:pPr lvl="1">
              <a:spcBef>
                <a:spcPts val="0"/>
              </a:spcBef>
            </a:pPr>
            <a:endParaRPr lang="en-US" sz="700" dirty="0"/>
          </a:p>
          <a:p>
            <a:pPr lvl="1">
              <a:spcBef>
                <a:spcPts val="0"/>
              </a:spcBef>
            </a:pPr>
            <a:r>
              <a:rPr lang="en-US" sz="2400" dirty="0"/>
              <a:t>49% White, 42% Black, 2% Asian or Pacific Islander, 1% American Indian or Alaska Native, 7% Hispanic ethnicity</a:t>
            </a:r>
          </a:p>
          <a:p>
            <a:pPr lvl="1">
              <a:spcBef>
                <a:spcPts val="0"/>
              </a:spcBef>
            </a:pPr>
            <a:endParaRPr lang="en-US" sz="700" dirty="0"/>
          </a:p>
          <a:p>
            <a:pPr lvl="1">
              <a:spcBef>
                <a:spcPts val="0"/>
              </a:spcBef>
            </a:pPr>
            <a:r>
              <a:rPr lang="en-US" sz="2400" dirty="0"/>
              <a:t>90% urban residence</a:t>
            </a:r>
          </a:p>
          <a:p>
            <a:pPr lvl="1">
              <a:spcBef>
                <a:spcPts val="0"/>
              </a:spcBef>
            </a:pPr>
            <a:endParaRPr lang="en-US" sz="700" dirty="0"/>
          </a:p>
          <a:p>
            <a:pPr lvl="1">
              <a:spcBef>
                <a:spcPts val="0"/>
              </a:spcBef>
            </a:pPr>
            <a:r>
              <a:rPr lang="en-US" sz="2400" dirty="0"/>
              <a:t>50% had 50-100% VHA service connection status (indicates service-connected disability/increased eligibility for VHA services)</a:t>
            </a:r>
          </a:p>
          <a:p>
            <a:pPr lvl="1">
              <a:spcBef>
                <a:spcPts val="0"/>
              </a:spcBef>
            </a:pPr>
            <a:endParaRPr lang="en-US" sz="700" dirty="0"/>
          </a:p>
          <a:p>
            <a:pPr lvl="1">
              <a:spcBef>
                <a:spcPts val="0"/>
              </a:spcBef>
            </a:pPr>
            <a:r>
              <a:rPr lang="en-US" sz="2400" dirty="0"/>
              <a:t>40% experiencing homelessness/housing instability</a:t>
            </a:r>
          </a:p>
          <a:p>
            <a:pPr lvl="1">
              <a:spcBef>
                <a:spcPts val="0"/>
              </a:spcBef>
            </a:pPr>
            <a:endParaRPr lang="en-US" sz="2400" dirty="0"/>
          </a:p>
          <a:p>
            <a:pPr lvl="1">
              <a:spcBef>
                <a:spcPts val="0"/>
              </a:spcBef>
            </a:pPr>
            <a:endParaRPr lang="en-US" sz="2400" dirty="0"/>
          </a:p>
          <a:p>
            <a:pPr marL="0" indent="0">
              <a:spcBef>
                <a:spcPts val="0"/>
              </a:spcBef>
              <a:buNone/>
            </a:pPr>
            <a:endParaRPr lang="en-US" sz="2600"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89467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705728"/>
            <a:ext cx="8686800" cy="6152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Characteristics of sample (N=93,960):</a:t>
            </a:r>
          </a:p>
          <a:p>
            <a:pPr>
              <a:spcBef>
                <a:spcPts val="0"/>
              </a:spcBef>
            </a:pPr>
            <a:endParaRPr lang="en-US" sz="700" dirty="0"/>
          </a:p>
          <a:p>
            <a:pPr lvl="1">
              <a:spcBef>
                <a:spcPts val="0"/>
              </a:spcBef>
            </a:pPr>
            <a:r>
              <a:rPr lang="en-US" sz="2400" dirty="0"/>
              <a:t>21% had opioid use disorder</a:t>
            </a:r>
          </a:p>
          <a:p>
            <a:pPr lvl="1">
              <a:spcBef>
                <a:spcPts val="0"/>
              </a:spcBef>
            </a:pPr>
            <a:endParaRPr lang="en-US" sz="700" dirty="0"/>
          </a:p>
          <a:p>
            <a:pPr lvl="1">
              <a:spcBef>
                <a:spcPts val="0"/>
              </a:spcBef>
            </a:pPr>
            <a:r>
              <a:rPr lang="en-US" sz="2400" dirty="0"/>
              <a:t>56% had alcohol use disorder</a:t>
            </a:r>
          </a:p>
          <a:p>
            <a:pPr lvl="1">
              <a:spcBef>
                <a:spcPts val="0"/>
              </a:spcBef>
            </a:pPr>
            <a:endParaRPr lang="en-US" sz="700" dirty="0"/>
          </a:p>
          <a:p>
            <a:pPr lvl="1">
              <a:spcBef>
                <a:spcPts val="0"/>
              </a:spcBef>
            </a:pPr>
            <a:r>
              <a:rPr lang="en-US" sz="2400" dirty="0"/>
              <a:t>18% had cannabis use disorder</a:t>
            </a:r>
          </a:p>
          <a:p>
            <a:pPr lvl="1">
              <a:spcBef>
                <a:spcPts val="0"/>
              </a:spcBef>
            </a:pPr>
            <a:endParaRPr lang="en-US" sz="700" dirty="0"/>
          </a:p>
          <a:p>
            <a:pPr lvl="1">
              <a:spcBef>
                <a:spcPts val="0"/>
              </a:spcBef>
            </a:pPr>
            <a:r>
              <a:rPr lang="en-US" sz="2400" dirty="0"/>
              <a:t>21% had another drug use disorder</a:t>
            </a:r>
          </a:p>
          <a:p>
            <a:pPr lvl="1">
              <a:spcBef>
                <a:spcPts val="0"/>
              </a:spcBef>
            </a:pPr>
            <a:endParaRPr lang="en-US" sz="700" dirty="0"/>
          </a:p>
          <a:p>
            <a:pPr lvl="1">
              <a:spcBef>
                <a:spcPts val="0"/>
              </a:spcBef>
            </a:pPr>
            <a:r>
              <a:rPr lang="en-US" sz="2400" dirty="0"/>
              <a:t>50% had tobacco use disorder</a:t>
            </a:r>
          </a:p>
          <a:p>
            <a:pPr lvl="1">
              <a:spcBef>
                <a:spcPts val="0"/>
              </a:spcBef>
            </a:pPr>
            <a:endParaRPr lang="en-US" sz="700" dirty="0"/>
          </a:p>
          <a:p>
            <a:pPr lvl="1">
              <a:spcBef>
                <a:spcPts val="0"/>
              </a:spcBef>
            </a:pPr>
            <a:r>
              <a:rPr lang="en-US" sz="2400" dirty="0"/>
              <a:t>51% had depression</a:t>
            </a:r>
          </a:p>
          <a:p>
            <a:pPr lvl="1">
              <a:spcBef>
                <a:spcPts val="0"/>
              </a:spcBef>
            </a:pPr>
            <a:endParaRPr lang="en-US" sz="700" dirty="0"/>
          </a:p>
          <a:p>
            <a:pPr lvl="1">
              <a:spcBef>
                <a:spcPts val="0"/>
              </a:spcBef>
            </a:pPr>
            <a:r>
              <a:rPr lang="en-US" sz="2400" dirty="0"/>
              <a:t>40% had PTSD</a:t>
            </a:r>
          </a:p>
          <a:p>
            <a:pPr lvl="1">
              <a:spcBef>
                <a:spcPts val="0"/>
              </a:spcBef>
            </a:pPr>
            <a:endParaRPr lang="en-US" sz="700" dirty="0"/>
          </a:p>
          <a:p>
            <a:pPr lvl="1">
              <a:spcBef>
                <a:spcPts val="0"/>
              </a:spcBef>
            </a:pPr>
            <a:r>
              <a:rPr lang="en-US" sz="2400" dirty="0"/>
              <a:t>33% had anxiety</a:t>
            </a:r>
          </a:p>
          <a:p>
            <a:pPr lvl="1">
              <a:spcBef>
                <a:spcPts val="0"/>
              </a:spcBef>
            </a:pPr>
            <a:endParaRPr lang="en-US" sz="700" dirty="0"/>
          </a:p>
          <a:p>
            <a:pPr lvl="1">
              <a:spcBef>
                <a:spcPts val="0"/>
              </a:spcBef>
            </a:pPr>
            <a:r>
              <a:rPr lang="en-US" sz="2400" dirty="0"/>
              <a:t>27% had serious mental illness (bipolar, psychosis, and/or schizophrenia)</a:t>
            </a:r>
          </a:p>
          <a:p>
            <a:pPr lvl="1">
              <a:spcBef>
                <a:spcPts val="0"/>
              </a:spcBef>
            </a:pPr>
            <a:endParaRPr lang="en-US" sz="700" dirty="0"/>
          </a:p>
          <a:p>
            <a:pPr lvl="1">
              <a:spcBef>
                <a:spcPts val="0"/>
              </a:spcBef>
            </a:pPr>
            <a:r>
              <a:rPr lang="en-US" sz="2400" dirty="0"/>
              <a:t>67% had ≥3 </a:t>
            </a:r>
            <a:r>
              <a:rPr lang="en-US" sz="2400" dirty="0" err="1"/>
              <a:t>Elixhauser</a:t>
            </a:r>
            <a:r>
              <a:rPr lang="en-US" sz="2400" dirty="0"/>
              <a:t> comorbidities</a:t>
            </a:r>
          </a:p>
          <a:p>
            <a:pPr lvl="1">
              <a:spcBef>
                <a:spcPts val="0"/>
              </a:spcBef>
            </a:pPr>
            <a:endParaRPr lang="en-US" sz="2400" dirty="0"/>
          </a:p>
          <a:p>
            <a:pPr lvl="1">
              <a:spcBef>
                <a:spcPts val="0"/>
              </a:spcBef>
            </a:pPr>
            <a:endParaRPr lang="en-US" sz="2400" dirty="0"/>
          </a:p>
          <a:p>
            <a:pPr lvl="1">
              <a:spcBef>
                <a:spcPts val="0"/>
              </a:spcBef>
            </a:pPr>
            <a:endParaRPr lang="en-US" sz="2400" dirty="0"/>
          </a:p>
          <a:p>
            <a:pPr lvl="1">
              <a:spcBef>
                <a:spcPts val="0"/>
              </a:spcBef>
            </a:pPr>
            <a:endParaRPr lang="en-US" sz="2400" dirty="0"/>
          </a:p>
          <a:p>
            <a:pPr marL="0" indent="0">
              <a:spcBef>
                <a:spcPts val="0"/>
              </a:spcBef>
              <a:buNone/>
            </a:pPr>
            <a:endParaRPr lang="en-US" sz="2600"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350657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9" end="1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705728"/>
            <a:ext cx="8686800" cy="6152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Characteristics of sample (N=93,960):</a:t>
            </a:r>
          </a:p>
          <a:p>
            <a:pPr marL="0" indent="0">
              <a:spcBef>
                <a:spcPts val="0"/>
              </a:spcBef>
              <a:buNone/>
            </a:pPr>
            <a:endParaRPr lang="en-US" sz="1200" dirty="0"/>
          </a:p>
          <a:p>
            <a:pPr lvl="1">
              <a:spcBef>
                <a:spcPts val="0"/>
              </a:spcBef>
            </a:pPr>
            <a:r>
              <a:rPr lang="en-US" sz="2400" dirty="0"/>
              <a:t>Mean number of past-year </a:t>
            </a:r>
            <a:r>
              <a:rPr lang="en-US" sz="2400" dirty="0" err="1"/>
              <a:t>StUD</a:t>
            </a:r>
            <a:r>
              <a:rPr lang="en-US" sz="2400" dirty="0"/>
              <a:t> psychotherapy visits was 3.5 (SD: 13.6)</a:t>
            </a:r>
          </a:p>
          <a:p>
            <a:pPr marL="457200" lvl="1" indent="0">
              <a:spcBef>
                <a:spcPts val="0"/>
              </a:spcBef>
              <a:buNone/>
            </a:pPr>
            <a:endParaRPr lang="en-US" sz="700" dirty="0"/>
          </a:p>
          <a:p>
            <a:pPr lvl="1">
              <a:spcBef>
                <a:spcPts val="0"/>
              </a:spcBef>
            </a:pPr>
            <a:r>
              <a:rPr lang="en-US" sz="2400" dirty="0"/>
              <a:t>Mean number of past-year </a:t>
            </a:r>
            <a:r>
              <a:rPr lang="en-US" sz="2400" dirty="0" err="1"/>
              <a:t>StUD</a:t>
            </a:r>
            <a:r>
              <a:rPr lang="en-US" sz="2400" dirty="0"/>
              <a:t> medication management visits was 1.0 (SD: 2.5)</a:t>
            </a:r>
          </a:p>
          <a:p>
            <a:pPr lvl="1">
              <a:spcBef>
                <a:spcPts val="0"/>
              </a:spcBef>
            </a:pPr>
            <a:endParaRPr lang="en-US" sz="2400" dirty="0"/>
          </a:p>
          <a:p>
            <a:pPr lvl="1">
              <a:spcBef>
                <a:spcPts val="0"/>
              </a:spcBef>
            </a:pPr>
            <a:endParaRPr lang="en-US" sz="2400" dirty="0"/>
          </a:p>
          <a:p>
            <a:pPr lvl="1">
              <a:spcBef>
                <a:spcPts val="0"/>
              </a:spcBef>
            </a:pPr>
            <a:endParaRPr lang="en-US" sz="2400" dirty="0"/>
          </a:p>
          <a:p>
            <a:pPr lvl="1">
              <a:spcBef>
                <a:spcPts val="0"/>
              </a:spcBef>
            </a:pPr>
            <a:endParaRPr lang="en-US" sz="2400" dirty="0"/>
          </a:p>
          <a:p>
            <a:pPr marL="0" indent="0">
              <a:spcBef>
                <a:spcPts val="0"/>
              </a:spcBef>
              <a:buNone/>
            </a:pPr>
            <a:endParaRPr lang="en-US" sz="2600"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2832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C7B8C-699F-F265-A574-C4E7BCF66DD0}"/>
            </a:ext>
          </a:extLst>
        </p:cNvPr>
        <p:cNvGrpSpPr/>
        <p:nvPr/>
      </p:nvGrpSpPr>
      <p:grpSpPr>
        <a:xfrm>
          <a:off x="0" y="0"/>
          <a:ext cx="0" cy="0"/>
          <a:chOff x="0" y="0"/>
          <a:chExt cx="0" cy="0"/>
        </a:xfrm>
      </p:grpSpPr>
      <p:sp>
        <p:nvSpPr>
          <p:cNvPr id="10" name="Rectangle 2">
            <a:extLst>
              <a:ext uri="{FF2B5EF4-FFF2-40B4-BE49-F238E27FC236}">
                <a16:creationId xmlns:a16="http://schemas.microsoft.com/office/drawing/2014/main" id="{F7624AE6-669F-64D0-E08F-A7519EB82227}"/>
              </a:ext>
            </a:extLst>
          </p:cNvPr>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sp>
        <p:nvSpPr>
          <p:cNvPr id="2" name="TextBox 1">
            <a:extLst>
              <a:ext uri="{FF2B5EF4-FFF2-40B4-BE49-F238E27FC236}">
                <a16:creationId xmlns:a16="http://schemas.microsoft.com/office/drawing/2014/main" id="{A04E723A-2801-CDB1-3E8B-D9B21B7A2A17}"/>
              </a:ext>
            </a:extLst>
          </p:cNvPr>
          <p:cNvSpPr txBox="1"/>
          <p:nvPr/>
        </p:nvSpPr>
        <p:spPr>
          <a:xfrm>
            <a:off x="1015135" y="3429000"/>
            <a:ext cx="7792720" cy="523220"/>
          </a:xfrm>
          <a:prstGeom prst="rect">
            <a:avLst/>
          </a:prstGeom>
          <a:noFill/>
        </p:spPr>
        <p:txBody>
          <a:bodyPr wrap="square" rtlCol="0">
            <a:spAutoFit/>
          </a:bodyPr>
          <a:lstStyle/>
          <a:p>
            <a:r>
              <a:rPr lang="en-US" sz="2800" b="1" dirty="0"/>
              <a:t>Only 1.2% (n=1,113) of the sample received CM.</a:t>
            </a:r>
          </a:p>
        </p:txBody>
      </p:sp>
    </p:spTree>
    <p:extLst>
      <p:ext uri="{BB962C8B-B14F-4D97-AF65-F5344CB8AC3E}">
        <p14:creationId xmlns:p14="http://schemas.microsoft.com/office/powerpoint/2010/main" val="2974796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extLst>
              <p:ext uri="{D42A27DB-BD31-4B8C-83A1-F6EECF244321}">
                <p14:modId xmlns:p14="http://schemas.microsoft.com/office/powerpoint/2010/main" val="2468171779"/>
              </p:ext>
            </p:extLst>
          </p:nvPr>
        </p:nvGraphicFramePr>
        <p:xfrm>
          <a:off x="411480" y="777240"/>
          <a:ext cx="8321040" cy="569468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t>Age (ref: 18-29)</a:t>
                      </a:r>
                    </a:p>
                    <a:p>
                      <a:r>
                        <a:rPr lang="en-US" dirty="0"/>
                        <a:t>   30-44</a:t>
                      </a:r>
                    </a:p>
                    <a:p>
                      <a:r>
                        <a:rPr lang="en-US" dirty="0"/>
                        <a:t>   45-64</a:t>
                      </a:r>
                    </a:p>
                    <a:p>
                      <a:r>
                        <a:rPr lang="en-US" dirty="0"/>
                        <a:t>   ≥65</a:t>
                      </a:r>
                    </a:p>
                  </a:txBody>
                  <a:tcPr/>
                </a:tc>
                <a:tc>
                  <a:txBody>
                    <a:bodyPr/>
                    <a:lstStyle/>
                    <a:p>
                      <a:pPr algn="ctr"/>
                      <a:endParaRPr lang="en-US" dirty="0"/>
                    </a:p>
                    <a:p>
                      <a:pPr algn="ctr"/>
                      <a:r>
                        <a:rPr lang="en-US" dirty="0"/>
                        <a:t>1.94</a:t>
                      </a:r>
                    </a:p>
                    <a:p>
                      <a:pPr algn="ctr"/>
                      <a:r>
                        <a:rPr lang="en-US" dirty="0"/>
                        <a:t>2.11</a:t>
                      </a:r>
                    </a:p>
                    <a:p>
                      <a:pPr algn="ctr"/>
                      <a:r>
                        <a:rPr lang="en-US" dirty="0"/>
                        <a:t>1.27</a:t>
                      </a:r>
                    </a:p>
                  </a:txBody>
                  <a:tcPr/>
                </a:tc>
                <a:tc>
                  <a:txBody>
                    <a:bodyPr/>
                    <a:lstStyle/>
                    <a:p>
                      <a:pPr algn="ctr"/>
                      <a:endParaRPr lang="en-US" dirty="0"/>
                    </a:p>
                    <a:p>
                      <a:pPr algn="ctr"/>
                      <a:r>
                        <a:rPr lang="en-US" dirty="0"/>
                        <a:t>1.15-3.28</a:t>
                      </a:r>
                    </a:p>
                    <a:p>
                      <a:pPr algn="ctr"/>
                      <a:r>
                        <a:rPr lang="en-US" dirty="0"/>
                        <a:t>1.25-3.56</a:t>
                      </a:r>
                    </a:p>
                    <a:p>
                      <a:pPr algn="ctr"/>
                      <a:r>
                        <a:rPr lang="en-US" dirty="0"/>
                        <a:t>0.74-2.19</a:t>
                      </a:r>
                    </a:p>
                  </a:txBody>
                  <a:tcPr/>
                </a:tc>
                <a:extLst>
                  <a:ext uri="{0D108BD9-81ED-4DB2-BD59-A6C34878D82A}">
                    <a16:rowId xmlns:a16="http://schemas.microsoft.com/office/drawing/2014/main" val="3958510416"/>
                  </a:ext>
                </a:extLst>
              </a:tr>
              <a:tr h="370840">
                <a:tc>
                  <a:txBody>
                    <a:bodyPr/>
                    <a:lstStyle/>
                    <a:p>
                      <a:r>
                        <a:rPr lang="en-US" dirty="0"/>
                        <a:t>Male (ref: female)</a:t>
                      </a:r>
                    </a:p>
                  </a:txBody>
                  <a:tcPr/>
                </a:tc>
                <a:tc>
                  <a:txBody>
                    <a:bodyPr/>
                    <a:lstStyle/>
                    <a:p>
                      <a:pPr algn="ctr"/>
                      <a:r>
                        <a:rPr lang="en-US" dirty="0"/>
                        <a:t>0.98</a:t>
                      </a:r>
                    </a:p>
                  </a:txBody>
                  <a:tcPr/>
                </a:tc>
                <a:tc>
                  <a:txBody>
                    <a:bodyPr/>
                    <a:lstStyle/>
                    <a:p>
                      <a:pPr algn="ctr"/>
                      <a:r>
                        <a:rPr lang="en-US" dirty="0"/>
                        <a:t>0.78-1.23</a:t>
                      </a:r>
                    </a:p>
                  </a:txBody>
                  <a:tcPr/>
                </a:tc>
                <a:extLst>
                  <a:ext uri="{0D108BD9-81ED-4DB2-BD59-A6C34878D82A}">
                    <a16:rowId xmlns:a16="http://schemas.microsoft.com/office/drawing/2014/main" val="4263690130"/>
                  </a:ext>
                </a:extLst>
              </a:tr>
              <a:tr h="370840">
                <a:tc>
                  <a:txBody>
                    <a:bodyPr/>
                    <a:lstStyle/>
                    <a:p>
                      <a:r>
                        <a:rPr lang="en-US" dirty="0"/>
                        <a:t>Race (ref: White)</a:t>
                      </a:r>
                    </a:p>
                    <a:p>
                      <a:r>
                        <a:rPr lang="en-US" dirty="0"/>
                        <a:t>   Black</a:t>
                      </a:r>
                    </a:p>
                    <a:p>
                      <a:r>
                        <a:rPr lang="en-US" dirty="0"/>
                        <a:t>   Asian/Pacific Islander</a:t>
                      </a:r>
                    </a:p>
                    <a:p>
                      <a:r>
                        <a:rPr lang="en-US" dirty="0"/>
                        <a:t>   American Indian/Alaska Native</a:t>
                      </a:r>
                    </a:p>
                    <a:p>
                      <a:r>
                        <a:rPr lang="en-US" dirty="0"/>
                        <a:t>   Unknown</a:t>
                      </a:r>
                    </a:p>
                  </a:txBody>
                  <a:tcPr/>
                </a:tc>
                <a:tc>
                  <a:txBody>
                    <a:bodyPr/>
                    <a:lstStyle/>
                    <a:p>
                      <a:pPr algn="ctr"/>
                      <a:endParaRPr lang="en-US" dirty="0"/>
                    </a:p>
                    <a:p>
                      <a:pPr algn="ctr"/>
                      <a:r>
                        <a:rPr lang="en-US" dirty="0"/>
                        <a:t>1.51</a:t>
                      </a:r>
                    </a:p>
                    <a:p>
                      <a:pPr algn="ctr"/>
                      <a:r>
                        <a:rPr lang="en-US" dirty="0"/>
                        <a:t>1.28</a:t>
                      </a:r>
                    </a:p>
                    <a:p>
                      <a:pPr algn="ctr"/>
                      <a:r>
                        <a:rPr lang="en-US" dirty="0"/>
                        <a:t>0.79</a:t>
                      </a:r>
                    </a:p>
                    <a:p>
                      <a:pPr algn="ctr"/>
                      <a:r>
                        <a:rPr lang="en-US" dirty="0"/>
                        <a:t>1.19</a:t>
                      </a:r>
                    </a:p>
                  </a:txBody>
                  <a:tcPr/>
                </a:tc>
                <a:tc>
                  <a:txBody>
                    <a:bodyPr/>
                    <a:lstStyle/>
                    <a:p>
                      <a:pPr algn="ctr"/>
                      <a:endParaRPr lang="en-US" dirty="0"/>
                    </a:p>
                    <a:p>
                      <a:pPr algn="ctr"/>
                      <a:r>
                        <a:rPr lang="en-US" dirty="0"/>
                        <a:t>1.29-1.75</a:t>
                      </a:r>
                    </a:p>
                    <a:p>
                      <a:pPr algn="ctr"/>
                      <a:r>
                        <a:rPr lang="en-US" dirty="0"/>
                        <a:t>0.79-2.06</a:t>
                      </a:r>
                    </a:p>
                    <a:p>
                      <a:pPr algn="ctr"/>
                      <a:r>
                        <a:rPr lang="en-US" dirty="0"/>
                        <a:t>0.35-1.80</a:t>
                      </a:r>
                    </a:p>
                    <a:p>
                      <a:pPr algn="ctr"/>
                      <a:r>
                        <a:rPr lang="en-US" dirty="0"/>
                        <a:t>0.93-1.52</a:t>
                      </a:r>
                    </a:p>
                  </a:txBody>
                  <a:tcPr/>
                </a:tc>
                <a:extLst>
                  <a:ext uri="{0D108BD9-81ED-4DB2-BD59-A6C34878D82A}">
                    <a16:rowId xmlns:a16="http://schemas.microsoft.com/office/drawing/2014/main" val="300485983"/>
                  </a:ext>
                </a:extLst>
              </a:tr>
              <a:tr h="370840">
                <a:tc>
                  <a:txBody>
                    <a:bodyPr/>
                    <a:lstStyle/>
                    <a:p>
                      <a:r>
                        <a:rPr lang="en-US" dirty="0"/>
                        <a:t>Hispanic ethnicity</a:t>
                      </a:r>
                    </a:p>
                  </a:txBody>
                  <a:tcPr/>
                </a:tc>
                <a:tc>
                  <a:txBody>
                    <a:bodyPr/>
                    <a:lstStyle/>
                    <a:p>
                      <a:pPr algn="ctr"/>
                      <a:r>
                        <a:rPr lang="en-US" dirty="0"/>
                        <a:t>1.31</a:t>
                      </a:r>
                    </a:p>
                  </a:txBody>
                  <a:tcPr/>
                </a:tc>
                <a:tc>
                  <a:txBody>
                    <a:bodyPr/>
                    <a:lstStyle/>
                    <a:p>
                      <a:pPr algn="ctr"/>
                      <a:r>
                        <a:rPr lang="en-US" dirty="0"/>
                        <a:t>1.00-1.72</a:t>
                      </a:r>
                    </a:p>
                  </a:txBody>
                  <a:tcPr/>
                </a:tc>
                <a:extLst>
                  <a:ext uri="{0D108BD9-81ED-4DB2-BD59-A6C34878D82A}">
                    <a16:rowId xmlns:a16="http://schemas.microsoft.com/office/drawing/2014/main" val="300610983"/>
                  </a:ext>
                </a:extLst>
              </a:tr>
              <a:tr h="370840">
                <a:tc>
                  <a:txBody>
                    <a:bodyPr/>
                    <a:lstStyle/>
                    <a:p>
                      <a:r>
                        <a:rPr lang="en-US" dirty="0"/>
                        <a:t>Rural (ref: urban)</a:t>
                      </a:r>
                    </a:p>
                  </a:txBody>
                  <a:tcPr/>
                </a:tc>
                <a:tc>
                  <a:txBody>
                    <a:bodyPr/>
                    <a:lstStyle/>
                    <a:p>
                      <a:pPr algn="ctr"/>
                      <a:r>
                        <a:rPr lang="en-US" dirty="0"/>
                        <a:t>0.66</a:t>
                      </a:r>
                    </a:p>
                  </a:txBody>
                  <a:tcPr/>
                </a:tc>
                <a:tc>
                  <a:txBody>
                    <a:bodyPr/>
                    <a:lstStyle/>
                    <a:p>
                      <a:pPr algn="ctr"/>
                      <a:r>
                        <a:rPr lang="en-US" dirty="0"/>
                        <a:t>0.50-0.87</a:t>
                      </a:r>
                    </a:p>
                  </a:txBody>
                  <a:tcPr/>
                </a:tc>
                <a:extLst>
                  <a:ext uri="{0D108BD9-81ED-4DB2-BD59-A6C34878D82A}">
                    <a16:rowId xmlns:a16="http://schemas.microsoft.com/office/drawing/2014/main" val="3147471089"/>
                  </a:ext>
                </a:extLst>
              </a:tr>
              <a:tr h="370840">
                <a:tc>
                  <a:txBody>
                    <a:bodyPr/>
                    <a:lstStyle/>
                    <a:p>
                      <a:r>
                        <a:rPr lang="en-US" dirty="0"/>
                        <a:t>VA eligibility (ref: non-service connected)</a:t>
                      </a:r>
                    </a:p>
                    <a:p>
                      <a:r>
                        <a:rPr lang="en-US" dirty="0"/>
                        <a:t>   Service connection &lt;50%</a:t>
                      </a:r>
                    </a:p>
                    <a:p>
                      <a:r>
                        <a:rPr lang="en-US" dirty="0"/>
                        <a:t>   Service connection 50-100%</a:t>
                      </a:r>
                    </a:p>
                    <a:p>
                      <a:r>
                        <a:rPr lang="en-US" dirty="0"/>
                        <a:t>   Other/unknown</a:t>
                      </a:r>
                    </a:p>
                  </a:txBody>
                  <a:tcPr/>
                </a:tc>
                <a:tc>
                  <a:txBody>
                    <a:bodyPr/>
                    <a:lstStyle/>
                    <a:p>
                      <a:pPr algn="ctr"/>
                      <a:endParaRPr lang="en-US" dirty="0"/>
                    </a:p>
                    <a:p>
                      <a:pPr algn="ctr"/>
                      <a:r>
                        <a:rPr lang="en-US" dirty="0"/>
                        <a:t>1.27</a:t>
                      </a:r>
                    </a:p>
                    <a:p>
                      <a:pPr algn="ctr"/>
                      <a:r>
                        <a:rPr lang="en-US" dirty="0"/>
                        <a:t>1.36</a:t>
                      </a:r>
                    </a:p>
                    <a:p>
                      <a:pPr algn="ctr"/>
                      <a:r>
                        <a:rPr lang="en-US" dirty="0"/>
                        <a:t>1.11</a:t>
                      </a:r>
                    </a:p>
                  </a:txBody>
                  <a:tcPr/>
                </a:tc>
                <a:tc>
                  <a:txBody>
                    <a:bodyPr/>
                    <a:lstStyle/>
                    <a:p>
                      <a:pPr algn="ctr"/>
                      <a:endParaRPr lang="en-US" dirty="0"/>
                    </a:p>
                    <a:p>
                      <a:pPr algn="ctr"/>
                      <a:r>
                        <a:rPr lang="en-US" dirty="0"/>
                        <a:t>1.06-1.52</a:t>
                      </a:r>
                    </a:p>
                    <a:p>
                      <a:pPr algn="ctr"/>
                      <a:r>
                        <a:rPr lang="en-US" dirty="0"/>
                        <a:t>1.16-1.60</a:t>
                      </a:r>
                    </a:p>
                    <a:p>
                      <a:pPr algn="ctr"/>
                      <a:r>
                        <a:rPr lang="en-US" dirty="0"/>
                        <a:t>0.52-2.39</a:t>
                      </a:r>
                    </a:p>
                  </a:txBody>
                  <a:tcPr/>
                </a:tc>
                <a:extLst>
                  <a:ext uri="{0D108BD9-81ED-4DB2-BD59-A6C34878D82A}">
                    <a16:rowId xmlns:a16="http://schemas.microsoft.com/office/drawing/2014/main" val="2317218922"/>
                  </a:ext>
                </a:extLst>
              </a:tr>
              <a:tr h="370840">
                <a:tc>
                  <a:txBody>
                    <a:bodyPr/>
                    <a:lstStyle/>
                    <a:p>
                      <a:r>
                        <a:rPr lang="en-US" dirty="0"/>
                        <a:t>Housing instability</a:t>
                      </a:r>
                    </a:p>
                  </a:txBody>
                  <a:tcPr/>
                </a:tc>
                <a:tc>
                  <a:txBody>
                    <a:bodyPr/>
                    <a:lstStyle/>
                    <a:p>
                      <a:pPr algn="ctr"/>
                      <a:r>
                        <a:rPr lang="en-US" dirty="0"/>
                        <a:t>1.68</a:t>
                      </a:r>
                    </a:p>
                  </a:txBody>
                  <a:tcPr/>
                </a:tc>
                <a:tc>
                  <a:txBody>
                    <a:bodyPr/>
                    <a:lstStyle/>
                    <a:p>
                      <a:pPr algn="ctr"/>
                      <a:r>
                        <a:rPr lang="en-US" dirty="0"/>
                        <a:t>1.48-1.92</a:t>
                      </a:r>
                    </a:p>
                  </a:txBody>
                  <a:tcPr/>
                </a:tc>
                <a:extLst>
                  <a:ext uri="{0D108BD9-81ED-4DB2-BD59-A6C34878D82A}">
                    <a16:rowId xmlns:a16="http://schemas.microsoft.com/office/drawing/2014/main" val="3427158739"/>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47192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405975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nvGraphicFramePr>
        <p:xfrm>
          <a:off x="411480" y="777240"/>
          <a:ext cx="8321040" cy="569468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t>Age (ref: 18-29)</a:t>
                      </a:r>
                    </a:p>
                    <a:p>
                      <a:r>
                        <a:rPr lang="en-US" dirty="0"/>
                        <a:t>   </a:t>
                      </a:r>
                      <a:r>
                        <a:rPr lang="en-US" dirty="0">
                          <a:highlight>
                            <a:srgbClr val="00FF00"/>
                          </a:highlight>
                        </a:rPr>
                        <a:t>30-44</a:t>
                      </a:r>
                    </a:p>
                    <a:p>
                      <a:r>
                        <a:rPr lang="en-US" dirty="0"/>
                        <a:t>   </a:t>
                      </a:r>
                      <a:r>
                        <a:rPr lang="en-US" dirty="0">
                          <a:highlight>
                            <a:srgbClr val="00FF00"/>
                          </a:highlight>
                        </a:rPr>
                        <a:t>45-64</a:t>
                      </a:r>
                    </a:p>
                    <a:p>
                      <a:r>
                        <a:rPr lang="en-US" dirty="0"/>
                        <a:t>   ≥65</a:t>
                      </a:r>
                    </a:p>
                  </a:txBody>
                  <a:tcPr/>
                </a:tc>
                <a:tc>
                  <a:txBody>
                    <a:bodyPr/>
                    <a:lstStyle/>
                    <a:p>
                      <a:pPr algn="ctr"/>
                      <a:endParaRPr lang="en-US" dirty="0"/>
                    </a:p>
                    <a:p>
                      <a:pPr algn="ctr"/>
                      <a:r>
                        <a:rPr lang="en-US" dirty="0">
                          <a:highlight>
                            <a:srgbClr val="00FF00"/>
                          </a:highlight>
                        </a:rPr>
                        <a:t>1.94</a:t>
                      </a:r>
                    </a:p>
                    <a:p>
                      <a:pPr algn="ctr"/>
                      <a:r>
                        <a:rPr lang="en-US" dirty="0">
                          <a:highlight>
                            <a:srgbClr val="00FF00"/>
                          </a:highlight>
                        </a:rPr>
                        <a:t>2.11</a:t>
                      </a:r>
                    </a:p>
                    <a:p>
                      <a:pPr algn="ctr"/>
                      <a:r>
                        <a:rPr lang="en-US" dirty="0"/>
                        <a:t>1.27</a:t>
                      </a:r>
                    </a:p>
                  </a:txBody>
                  <a:tcPr/>
                </a:tc>
                <a:tc>
                  <a:txBody>
                    <a:bodyPr/>
                    <a:lstStyle/>
                    <a:p>
                      <a:pPr algn="ctr"/>
                      <a:endParaRPr lang="en-US" dirty="0"/>
                    </a:p>
                    <a:p>
                      <a:pPr algn="ctr"/>
                      <a:r>
                        <a:rPr lang="en-US" dirty="0">
                          <a:highlight>
                            <a:srgbClr val="00FF00"/>
                          </a:highlight>
                        </a:rPr>
                        <a:t>1.15-3.28</a:t>
                      </a:r>
                    </a:p>
                    <a:p>
                      <a:pPr algn="ctr"/>
                      <a:r>
                        <a:rPr lang="en-US" dirty="0">
                          <a:highlight>
                            <a:srgbClr val="00FF00"/>
                          </a:highlight>
                        </a:rPr>
                        <a:t>1.25-3.56</a:t>
                      </a:r>
                    </a:p>
                    <a:p>
                      <a:pPr algn="ctr"/>
                      <a:r>
                        <a:rPr lang="en-US" dirty="0"/>
                        <a:t>0.74-2.19</a:t>
                      </a:r>
                    </a:p>
                  </a:txBody>
                  <a:tcPr/>
                </a:tc>
                <a:extLst>
                  <a:ext uri="{0D108BD9-81ED-4DB2-BD59-A6C34878D82A}">
                    <a16:rowId xmlns:a16="http://schemas.microsoft.com/office/drawing/2014/main" val="3958510416"/>
                  </a:ext>
                </a:extLst>
              </a:tr>
              <a:tr h="370840">
                <a:tc>
                  <a:txBody>
                    <a:bodyPr/>
                    <a:lstStyle/>
                    <a:p>
                      <a:r>
                        <a:rPr lang="en-US" dirty="0"/>
                        <a:t>Male (ref: female)</a:t>
                      </a:r>
                    </a:p>
                  </a:txBody>
                  <a:tcPr/>
                </a:tc>
                <a:tc>
                  <a:txBody>
                    <a:bodyPr/>
                    <a:lstStyle/>
                    <a:p>
                      <a:pPr algn="ctr"/>
                      <a:r>
                        <a:rPr lang="en-US" dirty="0"/>
                        <a:t>0.98</a:t>
                      </a:r>
                    </a:p>
                  </a:txBody>
                  <a:tcPr/>
                </a:tc>
                <a:tc>
                  <a:txBody>
                    <a:bodyPr/>
                    <a:lstStyle/>
                    <a:p>
                      <a:pPr algn="ctr"/>
                      <a:r>
                        <a:rPr lang="en-US" dirty="0"/>
                        <a:t>0.78-1.23</a:t>
                      </a:r>
                    </a:p>
                  </a:txBody>
                  <a:tcPr/>
                </a:tc>
                <a:extLst>
                  <a:ext uri="{0D108BD9-81ED-4DB2-BD59-A6C34878D82A}">
                    <a16:rowId xmlns:a16="http://schemas.microsoft.com/office/drawing/2014/main" val="4263690130"/>
                  </a:ext>
                </a:extLst>
              </a:tr>
              <a:tr h="370840">
                <a:tc>
                  <a:txBody>
                    <a:bodyPr/>
                    <a:lstStyle/>
                    <a:p>
                      <a:r>
                        <a:rPr lang="en-US" dirty="0"/>
                        <a:t>Race (ref: White)</a:t>
                      </a:r>
                    </a:p>
                    <a:p>
                      <a:r>
                        <a:rPr lang="en-US" dirty="0"/>
                        <a:t>   </a:t>
                      </a:r>
                      <a:r>
                        <a:rPr lang="en-US" dirty="0">
                          <a:highlight>
                            <a:srgbClr val="00FF00"/>
                          </a:highlight>
                        </a:rPr>
                        <a:t>Black</a:t>
                      </a:r>
                    </a:p>
                    <a:p>
                      <a:r>
                        <a:rPr lang="en-US" dirty="0"/>
                        <a:t>   Asian/Pacific Islander</a:t>
                      </a:r>
                    </a:p>
                    <a:p>
                      <a:r>
                        <a:rPr lang="en-US" dirty="0"/>
                        <a:t>   American Indian/Alaska Native</a:t>
                      </a:r>
                    </a:p>
                    <a:p>
                      <a:r>
                        <a:rPr lang="en-US" dirty="0"/>
                        <a:t>   Unknown</a:t>
                      </a:r>
                    </a:p>
                  </a:txBody>
                  <a:tcPr/>
                </a:tc>
                <a:tc>
                  <a:txBody>
                    <a:bodyPr/>
                    <a:lstStyle/>
                    <a:p>
                      <a:pPr algn="ctr"/>
                      <a:endParaRPr lang="en-US" dirty="0"/>
                    </a:p>
                    <a:p>
                      <a:pPr algn="ctr"/>
                      <a:r>
                        <a:rPr lang="en-US" dirty="0">
                          <a:highlight>
                            <a:srgbClr val="00FF00"/>
                          </a:highlight>
                        </a:rPr>
                        <a:t>1.51</a:t>
                      </a:r>
                    </a:p>
                    <a:p>
                      <a:pPr algn="ctr"/>
                      <a:r>
                        <a:rPr lang="en-US" dirty="0"/>
                        <a:t>1.28</a:t>
                      </a:r>
                    </a:p>
                    <a:p>
                      <a:pPr algn="ctr"/>
                      <a:r>
                        <a:rPr lang="en-US" dirty="0"/>
                        <a:t>0.79</a:t>
                      </a:r>
                    </a:p>
                    <a:p>
                      <a:pPr algn="ctr"/>
                      <a:r>
                        <a:rPr lang="en-US" dirty="0"/>
                        <a:t>1.19</a:t>
                      </a:r>
                    </a:p>
                  </a:txBody>
                  <a:tcPr/>
                </a:tc>
                <a:tc>
                  <a:txBody>
                    <a:bodyPr/>
                    <a:lstStyle/>
                    <a:p>
                      <a:pPr algn="ctr"/>
                      <a:endParaRPr lang="en-US" dirty="0"/>
                    </a:p>
                    <a:p>
                      <a:pPr algn="ctr"/>
                      <a:r>
                        <a:rPr lang="en-US" dirty="0">
                          <a:highlight>
                            <a:srgbClr val="00FF00"/>
                          </a:highlight>
                        </a:rPr>
                        <a:t>1.29-1.75</a:t>
                      </a:r>
                    </a:p>
                    <a:p>
                      <a:pPr algn="ctr"/>
                      <a:r>
                        <a:rPr lang="en-US" dirty="0"/>
                        <a:t>0.79-2.06</a:t>
                      </a:r>
                    </a:p>
                    <a:p>
                      <a:pPr algn="ctr"/>
                      <a:r>
                        <a:rPr lang="en-US" dirty="0"/>
                        <a:t>0.35-1.80</a:t>
                      </a:r>
                    </a:p>
                    <a:p>
                      <a:pPr algn="ctr"/>
                      <a:r>
                        <a:rPr lang="en-US" dirty="0"/>
                        <a:t>0.93-1.52</a:t>
                      </a:r>
                    </a:p>
                  </a:txBody>
                  <a:tcPr/>
                </a:tc>
                <a:extLst>
                  <a:ext uri="{0D108BD9-81ED-4DB2-BD59-A6C34878D82A}">
                    <a16:rowId xmlns:a16="http://schemas.microsoft.com/office/drawing/2014/main" val="300485983"/>
                  </a:ext>
                </a:extLst>
              </a:tr>
              <a:tr h="370840">
                <a:tc>
                  <a:txBody>
                    <a:bodyPr/>
                    <a:lstStyle/>
                    <a:p>
                      <a:r>
                        <a:rPr lang="en-US" dirty="0"/>
                        <a:t>Hispanic ethnicity</a:t>
                      </a:r>
                    </a:p>
                  </a:txBody>
                  <a:tcPr/>
                </a:tc>
                <a:tc>
                  <a:txBody>
                    <a:bodyPr/>
                    <a:lstStyle/>
                    <a:p>
                      <a:pPr algn="ctr"/>
                      <a:r>
                        <a:rPr lang="en-US" dirty="0"/>
                        <a:t>1.31</a:t>
                      </a:r>
                    </a:p>
                  </a:txBody>
                  <a:tcPr/>
                </a:tc>
                <a:tc>
                  <a:txBody>
                    <a:bodyPr/>
                    <a:lstStyle/>
                    <a:p>
                      <a:pPr algn="ctr"/>
                      <a:r>
                        <a:rPr lang="en-US" dirty="0"/>
                        <a:t>1.00-1.72</a:t>
                      </a:r>
                    </a:p>
                  </a:txBody>
                  <a:tcPr/>
                </a:tc>
                <a:extLst>
                  <a:ext uri="{0D108BD9-81ED-4DB2-BD59-A6C34878D82A}">
                    <a16:rowId xmlns:a16="http://schemas.microsoft.com/office/drawing/2014/main" val="300610983"/>
                  </a:ext>
                </a:extLst>
              </a:tr>
              <a:tr h="370840">
                <a:tc>
                  <a:txBody>
                    <a:bodyPr/>
                    <a:lstStyle/>
                    <a:p>
                      <a:r>
                        <a:rPr lang="en-US" dirty="0"/>
                        <a:t>Rural (ref: urban)</a:t>
                      </a:r>
                    </a:p>
                  </a:txBody>
                  <a:tcPr/>
                </a:tc>
                <a:tc>
                  <a:txBody>
                    <a:bodyPr/>
                    <a:lstStyle/>
                    <a:p>
                      <a:pPr algn="ctr"/>
                      <a:r>
                        <a:rPr lang="en-US" dirty="0"/>
                        <a:t>0.66</a:t>
                      </a:r>
                    </a:p>
                  </a:txBody>
                  <a:tcPr/>
                </a:tc>
                <a:tc>
                  <a:txBody>
                    <a:bodyPr/>
                    <a:lstStyle/>
                    <a:p>
                      <a:pPr algn="ctr"/>
                      <a:r>
                        <a:rPr lang="en-US" dirty="0"/>
                        <a:t>0.50-0.87</a:t>
                      </a:r>
                    </a:p>
                  </a:txBody>
                  <a:tcPr/>
                </a:tc>
                <a:extLst>
                  <a:ext uri="{0D108BD9-81ED-4DB2-BD59-A6C34878D82A}">
                    <a16:rowId xmlns:a16="http://schemas.microsoft.com/office/drawing/2014/main" val="3147471089"/>
                  </a:ext>
                </a:extLst>
              </a:tr>
              <a:tr h="370840">
                <a:tc>
                  <a:txBody>
                    <a:bodyPr/>
                    <a:lstStyle/>
                    <a:p>
                      <a:r>
                        <a:rPr lang="en-US" dirty="0"/>
                        <a:t>VA eligibility (ref: non-service connected)</a:t>
                      </a:r>
                    </a:p>
                    <a:p>
                      <a:r>
                        <a:rPr lang="en-US" dirty="0"/>
                        <a:t>   </a:t>
                      </a:r>
                      <a:r>
                        <a:rPr lang="en-US" dirty="0">
                          <a:highlight>
                            <a:srgbClr val="00FF00"/>
                          </a:highlight>
                        </a:rPr>
                        <a:t>Service connection &lt;50%</a:t>
                      </a:r>
                    </a:p>
                    <a:p>
                      <a:r>
                        <a:rPr lang="en-US" dirty="0"/>
                        <a:t>   </a:t>
                      </a:r>
                      <a:r>
                        <a:rPr lang="en-US" dirty="0">
                          <a:highlight>
                            <a:srgbClr val="00FF00"/>
                          </a:highlight>
                        </a:rPr>
                        <a:t>Service connection 50-100%</a:t>
                      </a:r>
                    </a:p>
                    <a:p>
                      <a:r>
                        <a:rPr lang="en-US" dirty="0"/>
                        <a:t>   Other/unknown</a:t>
                      </a:r>
                    </a:p>
                  </a:txBody>
                  <a:tcPr/>
                </a:tc>
                <a:tc>
                  <a:txBody>
                    <a:bodyPr/>
                    <a:lstStyle/>
                    <a:p>
                      <a:pPr algn="ctr"/>
                      <a:endParaRPr lang="en-US" dirty="0"/>
                    </a:p>
                    <a:p>
                      <a:pPr algn="ctr"/>
                      <a:r>
                        <a:rPr lang="en-US" dirty="0">
                          <a:highlight>
                            <a:srgbClr val="00FF00"/>
                          </a:highlight>
                        </a:rPr>
                        <a:t>1.27</a:t>
                      </a:r>
                    </a:p>
                    <a:p>
                      <a:pPr algn="ctr"/>
                      <a:r>
                        <a:rPr lang="en-US" dirty="0">
                          <a:highlight>
                            <a:srgbClr val="00FF00"/>
                          </a:highlight>
                        </a:rPr>
                        <a:t>1.36</a:t>
                      </a:r>
                    </a:p>
                    <a:p>
                      <a:pPr algn="ctr"/>
                      <a:r>
                        <a:rPr lang="en-US" dirty="0"/>
                        <a:t>1.11</a:t>
                      </a:r>
                    </a:p>
                  </a:txBody>
                  <a:tcPr/>
                </a:tc>
                <a:tc>
                  <a:txBody>
                    <a:bodyPr/>
                    <a:lstStyle/>
                    <a:p>
                      <a:pPr algn="ctr"/>
                      <a:endParaRPr lang="en-US" dirty="0"/>
                    </a:p>
                    <a:p>
                      <a:pPr algn="ctr"/>
                      <a:r>
                        <a:rPr lang="en-US" dirty="0">
                          <a:highlight>
                            <a:srgbClr val="00FF00"/>
                          </a:highlight>
                        </a:rPr>
                        <a:t>1.06-1.52</a:t>
                      </a:r>
                    </a:p>
                    <a:p>
                      <a:pPr algn="ctr"/>
                      <a:r>
                        <a:rPr lang="en-US" dirty="0">
                          <a:highlight>
                            <a:srgbClr val="00FF00"/>
                          </a:highlight>
                        </a:rPr>
                        <a:t>1.16-1.60</a:t>
                      </a:r>
                    </a:p>
                    <a:p>
                      <a:pPr algn="ctr"/>
                      <a:r>
                        <a:rPr lang="en-US" dirty="0"/>
                        <a:t>0.52-2.39</a:t>
                      </a:r>
                    </a:p>
                  </a:txBody>
                  <a:tcPr/>
                </a:tc>
                <a:extLst>
                  <a:ext uri="{0D108BD9-81ED-4DB2-BD59-A6C34878D82A}">
                    <a16:rowId xmlns:a16="http://schemas.microsoft.com/office/drawing/2014/main" val="2317218922"/>
                  </a:ext>
                </a:extLst>
              </a:tr>
              <a:tr h="370840">
                <a:tc>
                  <a:txBody>
                    <a:bodyPr/>
                    <a:lstStyle/>
                    <a:p>
                      <a:r>
                        <a:rPr lang="en-US" dirty="0">
                          <a:highlight>
                            <a:srgbClr val="00FF00"/>
                          </a:highlight>
                        </a:rPr>
                        <a:t>Housing instability</a:t>
                      </a:r>
                    </a:p>
                  </a:txBody>
                  <a:tcPr/>
                </a:tc>
                <a:tc>
                  <a:txBody>
                    <a:bodyPr/>
                    <a:lstStyle/>
                    <a:p>
                      <a:pPr algn="ctr"/>
                      <a:r>
                        <a:rPr lang="en-US" dirty="0">
                          <a:highlight>
                            <a:srgbClr val="00FF00"/>
                          </a:highlight>
                        </a:rPr>
                        <a:t>1.68</a:t>
                      </a:r>
                    </a:p>
                  </a:txBody>
                  <a:tcPr/>
                </a:tc>
                <a:tc>
                  <a:txBody>
                    <a:bodyPr/>
                    <a:lstStyle/>
                    <a:p>
                      <a:pPr algn="ctr"/>
                      <a:r>
                        <a:rPr lang="en-US" dirty="0">
                          <a:highlight>
                            <a:srgbClr val="00FF00"/>
                          </a:highlight>
                        </a:rPr>
                        <a:t>1.48-1.92</a:t>
                      </a:r>
                    </a:p>
                  </a:txBody>
                  <a:tcPr/>
                </a:tc>
                <a:extLst>
                  <a:ext uri="{0D108BD9-81ED-4DB2-BD59-A6C34878D82A}">
                    <a16:rowId xmlns:a16="http://schemas.microsoft.com/office/drawing/2014/main" val="3427158739"/>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47192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1810581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extLst>
              <p:ext uri="{D42A27DB-BD31-4B8C-83A1-F6EECF244321}">
                <p14:modId xmlns:p14="http://schemas.microsoft.com/office/powerpoint/2010/main" val="1219968895"/>
              </p:ext>
            </p:extLst>
          </p:nvPr>
        </p:nvGraphicFramePr>
        <p:xfrm>
          <a:off x="411480" y="777240"/>
          <a:ext cx="8321040" cy="569468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t>Age (ref: 18-29)</a:t>
                      </a:r>
                    </a:p>
                    <a:p>
                      <a:r>
                        <a:rPr lang="en-US" dirty="0"/>
                        <a:t>   30-44</a:t>
                      </a:r>
                    </a:p>
                    <a:p>
                      <a:r>
                        <a:rPr lang="en-US" dirty="0"/>
                        <a:t>   45-64</a:t>
                      </a:r>
                    </a:p>
                    <a:p>
                      <a:r>
                        <a:rPr lang="en-US" dirty="0"/>
                        <a:t>   ≥65</a:t>
                      </a:r>
                    </a:p>
                  </a:txBody>
                  <a:tcPr/>
                </a:tc>
                <a:tc>
                  <a:txBody>
                    <a:bodyPr/>
                    <a:lstStyle/>
                    <a:p>
                      <a:pPr algn="ctr"/>
                      <a:endParaRPr lang="en-US" dirty="0"/>
                    </a:p>
                    <a:p>
                      <a:pPr algn="ctr"/>
                      <a:r>
                        <a:rPr lang="en-US" dirty="0"/>
                        <a:t>1.94</a:t>
                      </a:r>
                    </a:p>
                    <a:p>
                      <a:pPr algn="ctr"/>
                      <a:r>
                        <a:rPr lang="en-US" dirty="0"/>
                        <a:t>2.11</a:t>
                      </a:r>
                    </a:p>
                    <a:p>
                      <a:pPr algn="ctr"/>
                      <a:r>
                        <a:rPr lang="en-US" dirty="0"/>
                        <a:t>1.27</a:t>
                      </a:r>
                    </a:p>
                  </a:txBody>
                  <a:tcPr/>
                </a:tc>
                <a:tc>
                  <a:txBody>
                    <a:bodyPr/>
                    <a:lstStyle/>
                    <a:p>
                      <a:pPr algn="ctr"/>
                      <a:endParaRPr lang="en-US" dirty="0"/>
                    </a:p>
                    <a:p>
                      <a:pPr algn="ctr"/>
                      <a:r>
                        <a:rPr lang="en-US" dirty="0"/>
                        <a:t>1.15-3.28</a:t>
                      </a:r>
                    </a:p>
                    <a:p>
                      <a:pPr algn="ctr"/>
                      <a:r>
                        <a:rPr lang="en-US" dirty="0"/>
                        <a:t>1.25-3.56</a:t>
                      </a:r>
                    </a:p>
                    <a:p>
                      <a:pPr algn="ctr"/>
                      <a:r>
                        <a:rPr lang="en-US" dirty="0"/>
                        <a:t>0.74-2.19</a:t>
                      </a:r>
                    </a:p>
                  </a:txBody>
                  <a:tcPr/>
                </a:tc>
                <a:extLst>
                  <a:ext uri="{0D108BD9-81ED-4DB2-BD59-A6C34878D82A}">
                    <a16:rowId xmlns:a16="http://schemas.microsoft.com/office/drawing/2014/main" val="3958510416"/>
                  </a:ext>
                </a:extLst>
              </a:tr>
              <a:tr h="370840">
                <a:tc>
                  <a:txBody>
                    <a:bodyPr/>
                    <a:lstStyle/>
                    <a:p>
                      <a:r>
                        <a:rPr lang="en-US" dirty="0"/>
                        <a:t>Male (ref: female)</a:t>
                      </a:r>
                    </a:p>
                  </a:txBody>
                  <a:tcPr/>
                </a:tc>
                <a:tc>
                  <a:txBody>
                    <a:bodyPr/>
                    <a:lstStyle/>
                    <a:p>
                      <a:pPr algn="ctr"/>
                      <a:r>
                        <a:rPr lang="en-US" dirty="0"/>
                        <a:t>0.98</a:t>
                      </a:r>
                    </a:p>
                  </a:txBody>
                  <a:tcPr/>
                </a:tc>
                <a:tc>
                  <a:txBody>
                    <a:bodyPr/>
                    <a:lstStyle/>
                    <a:p>
                      <a:pPr algn="ctr"/>
                      <a:r>
                        <a:rPr lang="en-US" dirty="0"/>
                        <a:t>0.78-1.23</a:t>
                      </a:r>
                    </a:p>
                  </a:txBody>
                  <a:tcPr/>
                </a:tc>
                <a:extLst>
                  <a:ext uri="{0D108BD9-81ED-4DB2-BD59-A6C34878D82A}">
                    <a16:rowId xmlns:a16="http://schemas.microsoft.com/office/drawing/2014/main" val="4263690130"/>
                  </a:ext>
                </a:extLst>
              </a:tr>
              <a:tr h="370840">
                <a:tc>
                  <a:txBody>
                    <a:bodyPr/>
                    <a:lstStyle/>
                    <a:p>
                      <a:r>
                        <a:rPr lang="en-US" dirty="0"/>
                        <a:t>Race (ref: White)</a:t>
                      </a:r>
                    </a:p>
                    <a:p>
                      <a:r>
                        <a:rPr lang="en-US" dirty="0"/>
                        <a:t>   Black</a:t>
                      </a:r>
                    </a:p>
                    <a:p>
                      <a:r>
                        <a:rPr lang="en-US" dirty="0"/>
                        <a:t>   Asian/Pacific Islander</a:t>
                      </a:r>
                    </a:p>
                    <a:p>
                      <a:r>
                        <a:rPr lang="en-US" dirty="0"/>
                        <a:t>   American Indian/Alaska Native</a:t>
                      </a:r>
                    </a:p>
                    <a:p>
                      <a:r>
                        <a:rPr lang="en-US" dirty="0"/>
                        <a:t>   Unknown</a:t>
                      </a:r>
                    </a:p>
                  </a:txBody>
                  <a:tcPr/>
                </a:tc>
                <a:tc>
                  <a:txBody>
                    <a:bodyPr/>
                    <a:lstStyle/>
                    <a:p>
                      <a:pPr algn="ctr"/>
                      <a:endParaRPr lang="en-US" dirty="0"/>
                    </a:p>
                    <a:p>
                      <a:pPr algn="ctr"/>
                      <a:r>
                        <a:rPr lang="en-US" dirty="0"/>
                        <a:t>1.51</a:t>
                      </a:r>
                    </a:p>
                    <a:p>
                      <a:pPr algn="ctr"/>
                      <a:r>
                        <a:rPr lang="en-US" dirty="0"/>
                        <a:t>1.28</a:t>
                      </a:r>
                    </a:p>
                    <a:p>
                      <a:pPr algn="ctr"/>
                      <a:r>
                        <a:rPr lang="en-US" dirty="0"/>
                        <a:t>0.79</a:t>
                      </a:r>
                    </a:p>
                    <a:p>
                      <a:pPr algn="ctr"/>
                      <a:r>
                        <a:rPr lang="en-US" dirty="0"/>
                        <a:t>1.19</a:t>
                      </a:r>
                    </a:p>
                  </a:txBody>
                  <a:tcPr/>
                </a:tc>
                <a:tc>
                  <a:txBody>
                    <a:bodyPr/>
                    <a:lstStyle/>
                    <a:p>
                      <a:pPr algn="ctr"/>
                      <a:endParaRPr lang="en-US" dirty="0"/>
                    </a:p>
                    <a:p>
                      <a:pPr algn="ctr"/>
                      <a:r>
                        <a:rPr lang="en-US" dirty="0"/>
                        <a:t>1.29-1.75</a:t>
                      </a:r>
                    </a:p>
                    <a:p>
                      <a:pPr algn="ctr"/>
                      <a:r>
                        <a:rPr lang="en-US" dirty="0"/>
                        <a:t>0.79-2.06</a:t>
                      </a:r>
                    </a:p>
                    <a:p>
                      <a:pPr algn="ctr"/>
                      <a:r>
                        <a:rPr lang="en-US" dirty="0"/>
                        <a:t>0.35-1.80</a:t>
                      </a:r>
                    </a:p>
                    <a:p>
                      <a:pPr algn="ctr"/>
                      <a:r>
                        <a:rPr lang="en-US" dirty="0"/>
                        <a:t>0.93-1.52</a:t>
                      </a:r>
                    </a:p>
                  </a:txBody>
                  <a:tcPr/>
                </a:tc>
                <a:extLst>
                  <a:ext uri="{0D108BD9-81ED-4DB2-BD59-A6C34878D82A}">
                    <a16:rowId xmlns:a16="http://schemas.microsoft.com/office/drawing/2014/main" val="300485983"/>
                  </a:ext>
                </a:extLst>
              </a:tr>
              <a:tr h="370840">
                <a:tc>
                  <a:txBody>
                    <a:bodyPr/>
                    <a:lstStyle/>
                    <a:p>
                      <a:r>
                        <a:rPr lang="en-US" dirty="0"/>
                        <a:t>Hispanic ethnicity</a:t>
                      </a:r>
                    </a:p>
                  </a:txBody>
                  <a:tcPr/>
                </a:tc>
                <a:tc>
                  <a:txBody>
                    <a:bodyPr/>
                    <a:lstStyle/>
                    <a:p>
                      <a:pPr algn="ctr"/>
                      <a:r>
                        <a:rPr lang="en-US" dirty="0"/>
                        <a:t>1.31</a:t>
                      </a:r>
                    </a:p>
                  </a:txBody>
                  <a:tcPr/>
                </a:tc>
                <a:tc>
                  <a:txBody>
                    <a:bodyPr/>
                    <a:lstStyle/>
                    <a:p>
                      <a:pPr algn="ctr"/>
                      <a:r>
                        <a:rPr lang="en-US" dirty="0"/>
                        <a:t>1.00-1.72</a:t>
                      </a:r>
                    </a:p>
                  </a:txBody>
                  <a:tcPr/>
                </a:tc>
                <a:extLst>
                  <a:ext uri="{0D108BD9-81ED-4DB2-BD59-A6C34878D82A}">
                    <a16:rowId xmlns:a16="http://schemas.microsoft.com/office/drawing/2014/main" val="300610983"/>
                  </a:ext>
                </a:extLst>
              </a:tr>
              <a:tr h="370840">
                <a:tc>
                  <a:txBody>
                    <a:bodyPr/>
                    <a:lstStyle/>
                    <a:p>
                      <a:r>
                        <a:rPr lang="en-US" dirty="0">
                          <a:highlight>
                            <a:srgbClr val="FF0000"/>
                          </a:highlight>
                        </a:rPr>
                        <a:t>Rural</a:t>
                      </a:r>
                      <a:r>
                        <a:rPr lang="en-US" dirty="0"/>
                        <a:t> (ref: urban)</a:t>
                      </a:r>
                    </a:p>
                  </a:txBody>
                  <a:tcPr/>
                </a:tc>
                <a:tc>
                  <a:txBody>
                    <a:bodyPr/>
                    <a:lstStyle/>
                    <a:p>
                      <a:pPr algn="ctr"/>
                      <a:r>
                        <a:rPr lang="en-US" dirty="0">
                          <a:highlight>
                            <a:srgbClr val="FF0000"/>
                          </a:highlight>
                        </a:rPr>
                        <a:t>0.66</a:t>
                      </a:r>
                    </a:p>
                  </a:txBody>
                  <a:tcPr/>
                </a:tc>
                <a:tc>
                  <a:txBody>
                    <a:bodyPr/>
                    <a:lstStyle/>
                    <a:p>
                      <a:pPr algn="ctr"/>
                      <a:r>
                        <a:rPr lang="en-US" dirty="0">
                          <a:highlight>
                            <a:srgbClr val="FF0000"/>
                          </a:highlight>
                        </a:rPr>
                        <a:t>0.50-0.87</a:t>
                      </a:r>
                    </a:p>
                  </a:txBody>
                  <a:tcPr/>
                </a:tc>
                <a:extLst>
                  <a:ext uri="{0D108BD9-81ED-4DB2-BD59-A6C34878D82A}">
                    <a16:rowId xmlns:a16="http://schemas.microsoft.com/office/drawing/2014/main" val="3147471089"/>
                  </a:ext>
                </a:extLst>
              </a:tr>
              <a:tr h="370840">
                <a:tc>
                  <a:txBody>
                    <a:bodyPr/>
                    <a:lstStyle/>
                    <a:p>
                      <a:r>
                        <a:rPr lang="en-US" dirty="0"/>
                        <a:t>VA eligibility (ref: non-service connected)</a:t>
                      </a:r>
                    </a:p>
                    <a:p>
                      <a:r>
                        <a:rPr lang="en-US" dirty="0"/>
                        <a:t>   Service connection &lt;50%</a:t>
                      </a:r>
                    </a:p>
                    <a:p>
                      <a:r>
                        <a:rPr lang="en-US" dirty="0"/>
                        <a:t>   Service connection 50-100%</a:t>
                      </a:r>
                    </a:p>
                    <a:p>
                      <a:r>
                        <a:rPr lang="en-US" dirty="0"/>
                        <a:t>   Other/unknown</a:t>
                      </a:r>
                    </a:p>
                  </a:txBody>
                  <a:tcPr/>
                </a:tc>
                <a:tc>
                  <a:txBody>
                    <a:bodyPr/>
                    <a:lstStyle/>
                    <a:p>
                      <a:pPr algn="ctr"/>
                      <a:endParaRPr lang="en-US" dirty="0"/>
                    </a:p>
                    <a:p>
                      <a:pPr algn="ctr"/>
                      <a:r>
                        <a:rPr lang="en-US" dirty="0"/>
                        <a:t>1.27</a:t>
                      </a:r>
                    </a:p>
                    <a:p>
                      <a:pPr algn="ctr"/>
                      <a:r>
                        <a:rPr lang="en-US" dirty="0"/>
                        <a:t>1.36</a:t>
                      </a:r>
                    </a:p>
                    <a:p>
                      <a:pPr algn="ctr"/>
                      <a:r>
                        <a:rPr lang="en-US" dirty="0"/>
                        <a:t>1.11</a:t>
                      </a:r>
                    </a:p>
                  </a:txBody>
                  <a:tcPr/>
                </a:tc>
                <a:tc>
                  <a:txBody>
                    <a:bodyPr/>
                    <a:lstStyle/>
                    <a:p>
                      <a:pPr algn="ctr"/>
                      <a:endParaRPr lang="en-US" dirty="0"/>
                    </a:p>
                    <a:p>
                      <a:pPr algn="ctr"/>
                      <a:r>
                        <a:rPr lang="en-US" dirty="0"/>
                        <a:t>1.06-1.52</a:t>
                      </a:r>
                    </a:p>
                    <a:p>
                      <a:pPr algn="ctr"/>
                      <a:r>
                        <a:rPr lang="en-US" dirty="0"/>
                        <a:t>1.16-1.60</a:t>
                      </a:r>
                    </a:p>
                    <a:p>
                      <a:pPr algn="ctr"/>
                      <a:r>
                        <a:rPr lang="en-US" dirty="0"/>
                        <a:t>0.52-2.39</a:t>
                      </a:r>
                    </a:p>
                  </a:txBody>
                  <a:tcPr/>
                </a:tc>
                <a:extLst>
                  <a:ext uri="{0D108BD9-81ED-4DB2-BD59-A6C34878D82A}">
                    <a16:rowId xmlns:a16="http://schemas.microsoft.com/office/drawing/2014/main" val="2317218922"/>
                  </a:ext>
                </a:extLst>
              </a:tr>
              <a:tr h="370840">
                <a:tc>
                  <a:txBody>
                    <a:bodyPr/>
                    <a:lstStyle/>
                    <a:p>
                      <a:r>
                        <a:rPr lang="en-US" dirty="0"/>
                        <a:t>Housing instability</a:t>
                      </a:r>
                    </a:p>
                  </a:txBody>
                  <a:tcPr/>
                </a:tc>
                <a:tc>
                  <a:txBody>
                    <a:bodyPr/>
                    <a:lstStyle/>
                    <a:p>
                      <a:pPr algn="ctr"/>
                      <a:r>
                        <a:rPr lang="en-US" dirty="0"/>
                        <a:t>1.68</a:t>
                      </a:r>
                    </a:p>
                  </a:txBody>
                  <a:tcPr/>
                </a:tc>
                <a:tc>
                  <a:txBody>
                    <a:bodyPr/>
                    <a:lstStyle/>
                    <a:p>
                      <a:pPr algn="ctr"/>
                      <a:r>
                        <a:rPr lang="en-US" dirty="0"/>
                        <a:t>1.48-1.92</a:t>
                      </a:r>
                    </a:p>
                  </a:txBody>
                  <a:tcPr/>
                </a:tc>
                <a:extLst>
                  <a:ext uri="{0D108BD9-81ED-4DB2-BD59-A6C34878D82A}">
                    <a16:rowId xmlns:a16="http://schemas.microsoft.com/office/drawing/2014/main" val="3427158739"/>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47192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259074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Co-authors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944880"/>
            <a:ext cx="8686800" cy="583184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600" b="1" dirty="0"/>
              <a:t>Lara N. Coughlin, PhD</a:t>
            </a:r>
            <a:endParaRPr lang="en-US" sz="2600" dirty="0"/>
          </a:p>
          <a:p>
            <a:pPr lvl="1">
              <a:spcBef>
                <a:spcPts val="0"/>
              </a:spcBef>
            </a:pPr>
            <a:r>
              <a:rPr lang="en-US" dirty="0"/>
              <a:t>Michigan Innovations in Addiction Care through Research &amp; Education (MI-ACRE), Addiction Center, Department of Psychiatry, University of Michigan</a:t>
            </a:r>
            <a:endParaRPr lang="en-US" sz="2200" b="1" dirty="0"/>
          </a:p>
          <a:p>
            <a:pPr>
              <a:spcBef>
                <a:spcPts val="0"/>
              </a:spcBef>
            </a:pPr>
            <a:endParaRPr lang="en-US" sz="1800" b="1" dirty="0"/>
          </a:p>
          <a:p>
            <a:pPr>
              <a:spcBef>
                <a:spcPts val="0"/>
              </a:spcBef>
            </a:pPr>
            <a:r>
              <a:rPr lang="en-US" sz="2600" b="1" dirty="0"/>
              <a:t>Lan Zhang, PhD</a:t>
            </a:r>
            <a:endParaRPr lang="en-US" sz="2600" dirty="0"/>
          </a:p>
          <a:p>
            <a:pPr lvl="1">
              <a:spcBef>
                <a:spcPts val="0"/>
              </a:spcBef>
            </a:pPr>
            <a:r>
              <a:rPr lang="en-US" sz="2000" dirty="0"/>
              <a:t>VA Center for Clinical Management Research (CCMR), VA Ann Arbor Healthcare System</a:t>
            </a:r>
          </a:p>
          <a:p>
            <a:pPr lvl="1">
              <a:spcBef>
                <a:spcPts val="0"/>
              </a:spcBef>
            </a:pPr>
            <a:r>
              <a:rPr lang="en-US" dirty="0"/>
              <a:t>Michigan Innovations in Addiction Care through Research &amp; Education (MI-ACRE), Addiction Center, Department of Psychiatry, University of Michigan</a:t>
            </a:r>
            <a:endParaRPr lang="en-US" sz="2200" b="1" dirty="0"/>
          </a:p>
          <a:p>
            <a:pPr lvl="1">
              <a:spcBef>
                <a:spcPts val="0"/>
              </a:spcBef>
            </a:pPr>
            <a:endParaRPr lang="en-US" sz="2200" dirty="0"/>
          </a:p>
          <a:p>
            <a:pPr>
              <a:spcBef>
                <a:spcPts val="0"/>
              </a:spcBef>
            </a:pPr>
            <a:r>
              <a:rPr lang="en-US" sz="2600" b="1" dirty="0"/>
              <a:t>Devin C. Tomlinson, PhD</a:t>
            </a:r>
          </a:p>
          <a:p>
            <a:pPr lvl="1">
              <a:spcBef>
                <a:spcPts val="0"/>
              </a:spcBef>
            </a:pPr>
            <a:r>
              <a:rPr lang="en-US" dirty="0"/>
              <a:t>Michigan Innovations in Addiction Care through Research &amp; Education (MI-ACRE), Addiction Center, Department of Psychiatry, University of Michigan</a:t>
            </a:r>
            <a:endParaRPr lang="en-US" sz="1800" b="1" dirty="0"/>
          </a:p>
          <a:p>
            <a:pPr marL="457200" lvl="1" indent="0">
              <a:spcBef>
                <a:spcPts val="0"/>
              </a:spcBef>
              <a:buNone/>
            </a:pPr>
            <a:endParaRPr lang="en-US" sz="2200" dirty="0"/>
          </a:p>
          <a:p>
            <a:pPr>
              <a:spcBef>
                <a:spcPts val="0"/>
              </a:spcBef>
            </a:pPr>
            <a:r>
              <a:rPr lang="en-US" sz="2600" b="1" dirty="0"/>
              <a:t>Lewei (Allison) Lin, MD, MS </a:t>
            </a:r>
          </a:p>
          <a:p>
            <a:pPr lvl="1">
              <a:spcBef>
                <a:spcPts val="0"/>
              </a:spcBef>
            </a:pPr>
            <a:r>
              <a:rPr lang="en-US" dirty="0"/>
              <a:t>VA Center for Clinical Management Research (CCMR), VA Ann Arbor Healthcare System</a:t>
            </a:r>
          </a:p>
          <a:p>
            <a:pPr lvl="1">
              <a:spcBef>
                <a:spcPts val="0"/>
              </a:spcBef>
            </a:pPr>
            <a:r>
              <a:rPr lang="en-US" dirty="0"/>
              <a:t>Michigan Innovations in Addiction Care through Research &amp; Education (MI-ACRE), Addiction Center, Department of Psychiatry, University of Michigan</a:t>
            </a:r>
            <a:endParaRPr lang="en-US" sz="2000" b="1" dirty="0"/>
          </a:p>
        </p:txBody>
      </p:sp>
    </p:spTree>
    <p:extLst>
      <p:ext uri="{BB962C8B-B14F-4D97-AF65-F5344CB8AC3E}">
        <p14:creationId xmlns:p14="http://schemas.microsoft.com/office/powerpoint/2010/main" val="2667428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extLst>
              <p:ext uri="{D42A27DB-BD31-4B8C-83A1-F6EECF244321}">
                <p14:modId xmlns:p14="http://schemas.microsoft.com/office/powerpoint/2010/main" val="2597039461"/>
              </p:ext>
            </p:extLst>
          </p:nvPr>
        </p:nvGraphicFramePr>
        <p:xfrm>
          <a:off x="411480" y="777240"/>
          <a:ext cx="8321040" cy="509016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t>Opioid use disorder</a:t>
                      </a:r>
                    </a:p>
                  </a:txBody>
                  <a:tcPr/>
                </a:tc>
                <a:tc>
                  <a:txBody>
                    <a:bodyPr/>
                    <a:lstStyle/>
                    <a:p>
                      <a:pPr algn="ctr"/>
                      <a:r>
                        <a:rPr lang="en-US" dirty="0"/>
                        <a:t>1.22</a:t>
                      </a:r>
                    </a:p>
                  </a:txBody>
                  <a:tcPr/>
                </a:tc>
                <a:tc>
                  <a:txBody>
                    <a:bodyPr/>
                    <a:lstStyle/>
                    <a:p>
                      <a:pPr algn="ctr"/>
                      <a:r>
                        <a:rPr lang="en-US" dirty="0"/>
                        <a:t>1.05-1.42</a:t>
                      </a:r>
                    </a:p>
                  </a:txBody>
                  <a:tcPr/>
                </a:tc>
                <a:extLst>
                  <a:ext uri="{0D108BD9-81ED-4DB2-BD59-A6C34878D82A}">
                    <a16:rowId xmlns:a16="http://schemas.microsoft.com/office/drawing/2014/main" val="3958510416"/>
                  </a:ext>
                </a:extLst>
              </a:tr>
              <a:tr h="370840">
                <a:tc>
                  <a:txBody>
                    <a:bodyPr/>
                    <a:lstStyle/>
                    <a:p>
                      <a:r>
                        <a:rPr lang="en-US" dirty="0"/>
                        <a:t>Alcohol use disorder</a:t>
                      </a:r>
                    </a:p>
                  </a:txBody>
                  <a:tcPr/>
                </a:tc>
                <a:tc>
                  <a:txBody>
                    <a:bodyPr/>
                    <a:lstStyle/>
                    <a:p>
                      <a:pPr algn="ctr"/>
                      <a:r>
                        <a:rPr lang="en-US" dirty="0"/>
                        <a:t>1.23</a:t>
                      </a:r>
                    </a:p>
                  </a:txBody>
                  <a:tcPr/>
                </a:tc>
                <a:tc>
                  <a:txBody>
                    <a:bodyPr/>
                    <a:lstStyle/>
                    <a:p>
                      <a:pPr algn="ctr"/>
                      <a:r>
                        <a:rPr lang="en-US" dirty="0"/>
                        <a:t>1.07-1.42</a:t>
                      </a:r>
                    </a:p>
                  </a:txBody>
                  <a:tcPr/>
                </a:tc>
                <a:extLst>
                  <a:ext uri="{0D108BD9-81ED-4DB2-BD59-A6C34878D82A}">
                    <a16:rowId xmlns:a16="http://schemas.microsoft.com/office/drawing/2014/main" val="4263690130"/>
                  </a:ext>
                </a:extLst>
              </a:tr>
              <a:tr h="370840">
                <a:tc>
                  <a:txBody>
                    <a:bodyPr/>
                    <a:lstStyle/>
                    <a:p>
                      <a:r>
                        <a:rPr lang="en-US" dirty="0"/>
                        <a:t>Cannabis use disorder</a:t>
                      </a:r>
                    </a:p>
                  </a:txBody>
                  <a:tcPr/>
                </a:tc>
                <a:tc>
                  <a:txBody>
                    <a:bodyPr/>
                    <a:lstStyle/>
                    <a:p>
                      <a:pPr algn="ctr"/>
                      <a:r>
                        <a:rPr lang="en-US" dirty="0"/>
                        <a:t>1.01</a:t>
                      </a:r>
                    </a:p>
                  </a:txBody>
                  <a:tcPr/>
                </a:tc>
                <a:tc>
                  <a:txBody>
                    <a:bodyPr/>
                    <a:lstStyle/>
                    <a:p>
                      <a:pPr algn="ctr"/>
                      <a:r>
                        <a:rPr lang="en-US" dirty="0"/>
                        <a:t>0.86-1.18</a:t>
                      </a:r>
                    </a:p>
                  </a:txBody>
                  <a:tcPr/>
                </a:tc>
                <a:extLst>
                  <a:ext uri="{0D108BD9-81ED-4DB2-BD59-A6C34878D82A}">
                    <a16:rowId xmlns:a16="http://schemas.microsoft.com/office/drawing/2014/main" val="300485983"/>
                  </a:ext>
                </a:extLst>
              </a:tr>
              <a:tr h="370840">
                <a:tc>
                  <a:txBody>
                    <a:bodyPr/>
                    <a:lstStyle/>
                    <a:p>
                      <a:r>
                        <a:rPr lang="en-US" dirty="0"/>
                        <a:t>Other drug use disorder</a:t>
                      </a:r>
                    </a:p>
                  </a:txBody>
                  <a:tcPr/>
                </a:tc>
                <a:tc>
                  <a:txBody>
                    <a:bodyPr/>
                    <a:lstStyle/>
                    <a:p>
                      <a:pPr algn="ctr"/>
                      <a:r>
                        <a:rPr lang="en-US" dirty="0"/>
                        <a:t>1.33</a:t>
                      </a:r>
                    </a:p>
                  </a:txBody>
                  <a:tcPr/>
                </a:tc>
                <a:tc>
                  <a:txBody>
                    <a:bodyPr/>
                    <a:lstStyle/>
                    <a:p>
                      <a:pPr algn="ctr"/>
                      <a:r>
                        <a:rPr lang="en-US" dirty="0"/>
                        <a:t>1.15-1.55</a:t>
                      </a:r>
                    </a:p>
                  </a:txBody>
                  <a:tcPr/>
                </a:tc>
                <a:extLst>
                  <a:ext uri="{0D108BD9-81ED-4DB2-BD59-A6C34878D82A}">
                    <a16:rowId xmlns:a16="http://schemas.microsoft.com/office/drawing/2014/main" val="300610983"/>
                  </a:ext>
                </a:extLst>
              </a:tr>
              <a:tr h="370840">
                <a:tc>
                  <a:txBody>
                    <a:bodyPr/>
                    <a:lstStyle/>
                    <a:p>
                      <a:r>
                        <a:rPr lang="en-US" dirty="0"/>
                        <a:t>Tobacco use disorder</a:t>
                      </a:r>
                    </a:p>
                  </a:txBody>
                  <a:tcPr/>
                </a:tc>
                <a:tc>
                  <a:txBody>
                    <a:bodyPr/>
                    <a:lstStyle/>
                    <a:p>
                      <a:pPr algn="ctr"/>
                      <a:r>
                        <a:rPr lang="en-US" dirty="0"/>
                        <a:t>0.88</a:t>
                      </a:r>
                    </a:p>
                  </a:txBody>
                  <a:tcPr/>
                </a:tc>
                <a:tc>
                  <a:txBody>
                    <a:bodyPr/>
                    <a:lstStyle/>
                    <a:p>
                      <a:pPr algn="ctr"/>
                      <a:r>
                        <a:rPr lang="en-US" dirty="0"/>
                        <a:t>0.77-1.00</a:t>
                      </a:r>
                    </a:p>
                  </a:txBody>
                  <a:tcPr/>
                </a:tc>
                <a:extLst>
                  <a:ext uri="{0D108BD9-81ED-4DB2-BD59-A6C34878D82A}">
                    <a16:rowId xmlns:a16="http://schemas.microsoft.com/office/drawing/2014/main" val="3147471089"/>
                  </a:ext>
                </a:extLst>
              </a:tr>
              <a:tr h="370840">
                <a:tc>
                  <a:txBody>
                    <a:bodyPr/>
                    <a:lstStyle/>
                    <a:p>
                      <a:r>
                        <a:rPr lang="en-US" dirty="0"/>
                        <a:t>Depression</a:t>
                      </a:r>
                    </a:p>
                  </a:txBody>
                  <a:tcPr/>
                </a:tc>
                <a:tc>
                  <a:txBody>
                    <a:bodyPr/>
                    <a:lstStyle/>
                    <a:p>
                      <a:pPr algn="ctr"/>
                      <a:r>
                        <a:rPr lang="en-US" dirty="0"/>
                        <a:t>1.08</a:t>
                      </a:r>
                    </a:p>
                  </a:txBody>
                  <a:tcPr/>
                </a:tc>
                <a:tc>
                  <a:txBody>
                    <a:bodyPr/>
                    <a:lstStyle/>
                    <a:p>
                      <a:pPr algn="ctr"/>
                      <a:r>
                        <a:rPr lang="en-US" dirty="0"/>
                        <a:t>0.94-1.24</a:t>
                      </a:r>
                    </a:p>
                  </a:txBody>
                  <a:tcPr/>
                </a:tc>
                <a:extLst>
                  <a:ext uri="{0D108BD9-81ED-4DB2-BD59-A6C34878D82A}">
                    <a16:rowId xmlns:a16="http://schemas.microsoft.com/office/drawing/2014/main" val="2317218922"/>
                  </a:ext>
                </a:extLst>
              </a:tr>
              <a:tr h="370840">
                <a:tc>
                  <a:txBody>
                    <a:bodyPr/>
                    <a:lstStyle/>
                    <a:p>
                      <a:r>
                        <a:rPr lang="en-US" dirty="0"/>
                        <a:t>PTSD</a:t>
                      </a:r>
                    </a:p>
                  </a:txBody>
                  <a:tcPr/>
                </a:tc>
                <a:tc>
                  <a:txBody>
                    <a:bodyPr/>
                    <a:lstStyle/>
                    <a:p>
                      <a:pPr algn="ctr"/>
                      <a:r>
                        <a:rPr lang="en-US" dirty="0"/>
                        <a:t>0.85</a:t>
                      </a:r>
                    </a:p>
                  </a:txBody>
                  <a:tcPr/>
                </a:tc>
                <a:tc>
                  <a:txBody>
                    <a:bodyPr/>
                    <a:lstStyle/>
                    <a:p>
                      <a:pPr algn="ctr"/>
                      <a:r>
                        <a:rPr lang="en-US" dirty="0"/>
                        <a:t>0.74-0.98</a:t>
                      </a:r>
                    </a:p>
                  </a:txBody>
                  <a:tcPr/>
                </a:tc>
                <a:extLst>
                  <a:ext uri="{0D108BD9-81ED-4DB2-BD59-A6C34878D82A}">
                    <a16:rowId xmlns:a16="http://schemas.microsoft.com/office/drawing/2014/main" val="3427158739"/>
                  </a:ext>
                </a:extLst>
              </a:tr>
              <a:tr h="370840">
                <a:tc>
                  <a:txBody>
                    <a:bodyPr/>
                    <a:lstStyle/>
                    <a:p>
                      <a:r>
                        <a:rPr lang="en-US" dirty="0"/>
                        <a:t>Anxiety</a:t>
                      </a:r>
                    </a:p>
                  </a:txBody>
                  <a:tcPr/>
                </a:tc>
                <a:tc>
                  <a:txBody>
                    <a:bodyPr/>
                    <a:lstStyle/>
                    <a:p>
                      <a:pPr algn="ctr"/>
                      <a:r>
                        <a:rPr lang="en-US" dirty="0"/>
                        <a:t>0.86</a:t>
                      </a:r>
                    </a:p>
                  </a:txBody>
                  <a:tcPr/>
                </a:tc>
                <a:tc>
                  <a:txBody>
                    <a:bodyPr/>
                    <a:lstStyle/>
                    <a:p>
                      <a:pPr algn="ctr"/>
                      <a:r>
                        <a:rPr lang="en-US" dirty="0"/>
                        <a:t>0.75-1.00</a:t>
                      </a:r>
                    </a:p>
                  </a:txBody>
                  <a:tcPr/>
                </a:tc>
                <a:extLst>
                  <a:ext uri="{0D108BD9-81ED-4DB2-BD59-A6C34878D82A}">
                    <a16:rowId xmlns:a16="http://schemas.microsoft.com/office/drawing/2014/main" val="3723394179"/>
                  </a:ext>
                </a:extLst>
              </a:tr>
              <a:tr h="370840">
                <a:tc>
                  <a:txBody>
                    <a:bodyPr/>
                    <a:lstStyle/>
                    <a:p>
                      <a:r>
                        <a:rPr lang="en-US" dirty="0"/>
                        <a:t>Serious mental illness</a:t>
                      </a:r>
                    </a:p>
                  </a:txBody>
                  <a:tcPr/>
                </a:tc>
                <a:tc>
                  <a:txBody>
                    <a:bodyPr/>
                    <a:lstStyle/>
                    <a:p>
                      <a:pPr algn="ctr"/>
                      <a:r>
                        <a:rPr lang="en-US" dirty="0"/>
                        <a:t>0.88</a:t>
                      </a:r>
                    </a:p>
                  </a:txBody>
                  <a:tcPr/>
                </a:tc>
                <a:tc>
                  <a:txBody>
                    <a:bodyPr/>
                    <a:lstStyle/>
                    <a:p>
                      <a:pPr algn="ctr"/>
                      <a:r>
                        <a:rPr lang="en-US" dirty="0"/>
                        <a:t>0.76-1.02</a:t>
                      </a:r>
                    </a:p>
                  </a:txBody>
                  <a:tcPr/>
                </a:tc>
                <a:extLst>
                  <a:ext uri="{0D108BD9-81ED-4DB2-BD59-A6C34878D82A}">
                    <a16:rowId xmlns:a16="http://schemas.microsoft.com/office/drawing/2014/main" val="1284968807"/>
                  </a:ext>
                </a:extLst>
              </a:tr>
              <a:tr h="370840">
                <a:tc>
                  <a:txBody>
                    <a:bodyPr/>
                    <a:lstStyle/>
                    <a:p>
                      <a:r>
                        <a:rPr lang="en-US" dirty="0"/>
                        <a:t>≥3 </a:t>
                      </a:r>
                      <a:r>
                        <a:rPr lang="en-US" dirty="0" err="1"/>
                        <a:t>Elixhauser</a:t>
                      </a:r>
                      <a:r>
                        <a:rPr lang="en-US" dirty="0"/>
                        <a:t> comorbidities</a:t>
                      </a:r>
                    </a:p>
                  </a:txBody>
                  <a:tcPr/>
                </a:tc>
                <a:tc>
                  <a:txBody>
                    <a:bodyPr/>
                    <a:lstStyle/>
                    <a:p>
                      <a:pPr algn="ctr"/>
                      <a:r>
                        <a:rPr lang="en-US" dirty="0"/>
                        <a:t>0.73</a:t>
                      </a:r>
                    </a:p>
                  </a:txBody>
                  <a:tcPr/>
                </a:tc>
                <a:tc>
                  <a:txBody>
                    <a:bodyPr/>
                    <a:lstStyle/>
                    <a:p>
                      <a:pPr algn="ctr"/>
                      <a:r>
                        <a:rPr lang="en-US" dirty="0"/>
                        <a:t>0.62-0.86</a:t>
                      </a:r>
                    </a:p>
                  </a:txBody>
                  <a:tcPr/>
                </a:tc>
                <a:extLst>
                  <a:ext uri="{0D108BD9-81ED-4DB2-BD59-A6C34878D82A}">
                    <a16:rowId xmlns:a16="http://schemas.microsoft.com/office/drawing/2014/main" val="3141260282"/>
                  </a:ext>
                </a:extLst>
              </a:tr>
              <a:tr h="370840">
                <a:tc>
                  <a:txBody>
                    <a:bodyPr/>
                    <a:lstStyle/>
                    <a:p>
                      <a:r>
                        <a:rPr lang="en-US" dirty="0"/>
                        <a:t>Number of past-year </a:t>
                      </a:r>
                      <a:r>
                        <a:rPr lang="en-US" dirty="0" err="1"/>
                        <a:t>StUD</a:t>
                      </a:r>
                      <a:r>
                        <a:rPr lang="en-US" dirty="0"/>
                        <a:t> psychotherapy visits</a:t>
                      </a:r>
                    </a:p>
                  </a:txBody>
                  <a:tcPr/>
                </a:tc>
                <a:tc>
                  <a:txBody>
                    <a:bodyPr/>
                    <a:lstStyle/>
                    <a:p>
                      <a:pPr algn="ctr"/>
                      <a:r>
                        <a:rPr lang="en-US" dirty="0"/>
                        <a:t>1.01</a:t>
                      </a:r>
                    </a:p>
                  </a:txBody>
                  <a:tcPr/>
                </a:tc>
                <a:tc>
                  <a:txBody>
                    <a:bodyPr/>
                    <a:lstStyle/>
                    <a:p>
                      <a:pPr algn="ctr"/>
                      <a:r>
                        <a:rPr lang="en-US" dirty="0"/>
                        <a:t>1.01-1.01</a:t>
                      </a:r>
                    </a:p>
                  </a:txBody>
                  <a:tcPr/>
                </a:tc>
                <a:extLst>
                  <a:ext uri="{0D108BD9-81ED-4DB2-BD59-A6C34878D82A}">
                    <a16:rowId xmlns:a16="http://schemas.microsoft.com/office/drawing/2014/main" val="2364014711"/>
                  </a:ext>
                </a:extLst>
              </a:tr>
              <a:tr h="370840">
                <a:tc>
                  <a:txBody>
                    <a:bodyPr/>
                    <a:lstStyle/>
                    <a:p>
                      <a:r>
                        <a:rPr lang="en-US" dirty="0"/>
                        <a:t>Number of past-year </a:t>
                      </a:r>
                      <a:r>
                        <a:rPr lang="en-US" dirty="0" err="1"/>
                        <a:t>StUD</a:t>
                      </a:r>
                      <a:r>
                        <a:rPr lang="en-US" dirty="0"/>
                        <a:t> medication management visits</a:t>
                      </a:r>
                    </a:p>
                  </a:txBody>
                  <a:tcPr/>
                </a:tc>
                <a:tc>
                  <a:txBody>
                    <a:bodyPr/>
                    <a:lstStyle/>
                    <a:p>
                      <a:pPr algn="ctr"/>
                      <a:r>
                        <a:rPr lang="en-US" dirty="0"/>
                        <a:t>1.05</a:t>
                      </a:r>
                    </a:p>
                  </a:txBody>
                  <a:tcPr/>
                </a:tc>
                <a:tc>
                  <a:txBody>
                    <a:bodyPr/>
                    <a:lstStyle/>
                    <a:p>
                      <a:pPr algn="ctr"/>
                      <a:r>
                        <a:rPr lang="en-US" dirty="0"/>
                        <a:t>1.03-1.07</a:t>
                      </a:r>
                    </a:p>
                  </a:txBody>
                  <a:tcPr/>
                </a:tc>
                <a:extLst>
                  <a:ext uri="{0D108BD9-81ED-4DB2-BD59-A6C34878D82A}">
                    <a16:rowId xmlns:a16="http://schemas.microsoft.com/office/drawing/2014/main" val="1356879492"/>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17728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1405597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extLst>
              <p:ext uri="{D42A27DB-BD31-4B8C-83A1-F6EECF244321}">
                <p14:modId xmlns:p14="http://schemas.microsoft.com/office/powerpoint/2010/main" val="2673377996"/>
              </p:ext>
            </p:extLst>
          </p:nvPr>
        </p:nvGraphicFramePr>
        <p:xfrm>
          <a:off x="411480" y="777240"/>
          <a:ext cx="8321040" cy="509016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highlight>
                            <a:srgbClr val="00FF00"/>
                          </a:highlight>
                        </a:rPr>
                        <a:t>Opioid use disorder</a:t>
                      </a:r>
                    </a:p>
                  </a:txBody>
                  <a:tcPr/>
                </a:tc>
                <a:tc>
                  <a:txBody>
                    <a:bodyPr/>
                    <a:lstStyle/>
                    <a:p>
                      <a:pPr algn="ctr"/>
                      <a:r>
                        <a:rPr lang="en-US" dirty="0">
                          <a:highlight>
                            <a:srgbClr val="00FF00"/>
                          </a:highlight>
                        </a:rPr>
                        <a:t>1.22</a:t>
                      </a:r>
                    </a:p>
                  </a:txBody>
                  <a:tcPr/>
                </a:tc>
                <a:tc>
                  <a:txBody>
                    <a:bodyPr/>
                    <a:lstStyle/>
                    <a:p>
                      <a:pPr algn="ctr"/>
                      <a:r>
                        <a:rPr lang="en-US" dirty="0">
                          <a:highlight>
                            <a:srgbClr val="00FF00"/>
                          </a:highlight>
                        </a:rPr>
                        <a:t>1.05-1.42</a:t>
                      </a:r>
                    </a:p>
                  </a:txBody>
                  <a:tcPr/>
                </a:tc>
                <a:extLst>
                  <a:ext uri="{0D108BD9-81ED-4DB2-BD59-A6C34878D82A}">
                    <a16:rowId xmlns:a16="http://schemas.microsoft.com/office/drawing/2014/main" val="3958510416"/>
                  </a:ext>
                </a:extLst>
              </a:tr>
              <a:tr h="370840">
                <a:tc>
                  <a:txBody>
                    <a:bodyPr/>
                    <a:lstStyle/>
                    <a:p>
                      <a:r>
                        <a:rPr lang="en-US" dirty="0">
                          <a:highlight>
                            <a:srgbClr val="00FF00"/>
                          </a:highlight>
                        </a:rPr>
                        <a:t>Alcohol use disorder</a:t>
                      </a:r>
                    </a:p>
                  </a:txBody>
                  <a:tcPr/>
                </a:tc>
                <a:tc>
                  <a:txBody>
                    <a:bodyPr/>
                    <a:lstStyle/>
                    <a:p>
                      <a:pPr algn="ctr"/>
                      <a:r>
                        <a:rPr lang="en-US" dirty="0">
                          <a:highlight>
                            <a:srgbClr val="00FF00"/>
                          </a:highlight>
                        </a:rPr>
                        <a:t>1.23</a:t>
                      </a:r>
                    </a:p>
                  </a:txBody>
                  <a:tcPr/>
                </a:tc>
                <a:tc>
                  <a:txBody>
                    <a:bodyPr/>
                    <a:lstStyle/>
                    <a:p>
                      <a:pPr algn="ctr"/>
                      <a:r>
                        <a:rPr lang="en-US" dirty="0">
                          <a:highlight>
                            <a:srgbClr val="00FF00"/>
                          </a:highlight>
                        </a:rPr>
                        <a:t>1.07-1.42</a:t>
                      </a:r>
                    </a:p>
                  </a:txBody>
                  <a:tcPr/>
                </a:tc>
                <a:extLst>
                  <a:ext uri="{0D108BD9-81ED-4DB2-BD59-A6C34878D82A}">
                    <a16:rowId xmlns:a16="http://schemas.microsoft.com/office/drawing/2014/main" val="4263690130"/>
                  </a:ext>
                </a:extLst>
              </a:tr>
              <a:tr h="370840">
                <a:tc>
                  <a:txBody>
                    <a:bodyPr/>
                    <a:lstStyle/>
                    <a:p>
                      <a:r>
                        <a:rPr lang="en-US" dirty="0"/>
                        <a:t>Cannabis use disorder</a:t>
                      </a:r>
                    </a:p>
                  </a:txBody>
                  <a:tcPr/>
                </a:tc>
                <a:tc>
                  <a:txBody>
                    <a:bodyPr/>
                    <a:lstStyle/>
                    <a:p>
                      <a:pPr algn="ctr"/>
                      <a:r>
                        <a:rPr lang="en-US" dirty="0"/>
                        <a:t>1.01</a:t>
                      </a:r>
                    </a:p>
                  </a:txBody>
                  <a:tcPr/>
                </a:tc>
                <a:tc>
                  <a:txBody>
                    <a:bodyPr/>
                    <a:lstStyle/>
                    <a:p>
                      <a:pPr algn="ctr"/>
                      <a:r>
                        <a:rPr lang="en-US" dirty="0"/>
                        <a:t>0.86-1.18</a:t>
                      </a:r>
                    </a:p>
                  </a:txBody>
                  <a:tcPr/>
                </a:tc>
                <a:extLst>
                  <a:ext uri="{0D108BD9-81ED-4DB2-BD59-A6C34878D82A}">
                    <a16:rowId xmlns:a16="http://schemas.microsoft.com/office/drawing/2014/main" val="300485983"/>
                  </a:ext>
                </a:extLst>
              </a:tr>
              <a:tr h="370840">
                <a:tc>
                  <a:txBody>
                    <a:bodyPr/>
                    <a:lstStyle/>
                    <a:p>
                      <a:r>
                        <a:rPr lang="en-US" dirty="0">
                          <a:highlight>
                            <a:srgbClr val="00FF00"/>
                          </a:highlight>
                        </a:rPr>
                        <a:t>Other drug use disorder</a:t>
                      </a:r>
                    </a:p>
                  </a:txBody>
                  <a:tcPr/>
                </a:tc>
                <a:tc>
                  <a:txBody>
                    <a:bodyPr/>
                    <a:lstStyle/>
                    <a:p>
                      <a:pPr algn="ctr"/>
                      <a:r>
                        <a:rPr lang="en-US" dirty="0">
                          <a:highlight>
                            <a:srgbClr val="00FF00"/>
                          </a:highlight>
                        </a:rPr>
                        <a:t>1.33</a:t>
                      </a:r>
                    </a:p>
                  </a:txBody>
                  <a:tcPr/>
                </a:tc>
                <a:tc>
                  <a:txBody>
                    <a:bodyPr/>
                    <a:lstStyle/>
                    <a:p>
                      <a:pPr algn="ctr"/>
                      <a:r>
                        <a:rPr lang="en-US" dirty="0">
                          <a:highlight>
                            <a:srgbClr val="00FF00"/>
                          </a:highlight>
                        </a:rPr>
                        <a:t>1.15-1.55</a:t>
                      </a:r>
                    </a:p>
                  </a:txBody>
                  <a:tcPr/>
                </a:tc>
                <a:extLst>
                  <a:ext uri="{0D108BD9-81ED-4DB2-BD59-A6C34878D82A}">
                    <a16:rowId xmlns:a16="http://schemas.microsoft.com/office/drawing/2014/main" val="300610983"/>
                  </a:ext>
                </a:extLst>
              </a:tr>
              <a:tr h="370840">
                <a:tc>
                  <a:txBody>
                    <a:bodyPr/>
                    <a:lstStyle/>
                    <a:p>
                      <a:r>
                        <a:rPr lang="en-US" dirty="0"/>
                        <a:t>Tobacco use disorder</a:t>
                      </a:r>
                    </a:p>
                  </a:txBody>
                  <a:tcPr/>
                </a:tc>
                <a:tc>
                  <a:txBody>
                    <a:bodyPr/>
                    <a:lstStyle/>
                    <a:p>
                      <a:pPr algn="ctr"/>
                      <a:r>
                        <a:rPr lang="en-US" dirty="0"/>
                        <a:t>0.88</a:t>
                      </a:r>
                    </a:p>
                  </a:txBody>
                  <a:tcPr/>
                </a:tc>
                <a:tc>
                  <a:txBody>
                    <a:bodyPr/>
                    <a:lstStyle/>
                    <a:p>
                      <a:pPr algn="ctr"/>
                      <a:r>
                        <a:rPr lang="en-US" dirty="0"/>
                        <a:t>0.77-1.00</a:t>
                      </a:r>
                    </a:p>
                  </a:txBody>
                  <a:tcPr/>
                </a:tc>
                <a:extLst>
                  <a:ext uri="{0D108BD9-81ED-4DB2-BD59-A6C34878D82A}">
                    <a16:rowId xmlns:a16="http://schemas.microsoft.com/office/drawing/2014/main" val="3147471089"/>
                  </a:ext>
                </a:extLst>
              </a:tr>
              <a:tr h="370840">
                <a:tc>
                  <a:txBody>
                    <a:bodyPr/>
                    <a:lstStyle/>
                    <a:p>
                      <a:r>
                        <a:rPr lang="en-US" dirty="0"/>
                        <a:t>Depression</a:t>
                      </a:r>
                    </a:p>
                  </a:txBody>
                  <a:tcPr/>
                </a:tc>
                <a:tc>
                  <a:txBody>
                    <a:bodyPr/>
                    <a:lstStyle/>
                    <a:p>
                      <a:pPr algn="ctr"/>
                      <a:r>
                        <a:rPr lang="en-US" dirty="0"/>
                        <a:t>1.08</a:t>
                      </a:r>
                    </a:p>
                  </a:txBody>
                  <a:tcPr/>
                </a:tc>
                <a:tc>
                  <a:txBody>
                    <a:bodyPr/>
                    <a:lstStyle/>
                    <a:p>
                      <a:pPr algn="ctr"/>
                      <a:r>
                        <a:rPr lang="en-US" dirty="0"/>
                        <a:t>0.94-1.24</a:t>
                      </a:r>
                    </a:p>
                  </a:txBody>
                  <a:tcPr/>
                </a:tc>
                <a:extLst>
                  <a:ext uri="{0D108BD9-81ED-4DB2-BD59-A6C34878D82A}">
                    <a16:rowId xmlns:a16="http://schemas.microsoft.com/office/drawing/2014/main" val="2317218922"/>
                  </a:ext>
                </a:extLst>
              </a:tr>
              <a:tr h="370840">
                <a:tc>
                  <a:txBody>
                    <a:bodyPr/>
                    <a:lstStyle/>
                    <a:p>
                      <a:r>
                        <a:rPr lang="en-US" dirty="0"/>
                        <a:t>PTSD</a:t>
                      </a:r>
                    </a:p>
                  </a:txBody>
                  <a:tcPr/>
                </a:tc>
                <a:tc>
                  <a:txBody>
                    <a:bodyPr/>
                    <a:lstStyle/>
                    <a:p>
                      <a:pPr algn="ctr"/>
                      <a:r>
                        <a:rPr lang="en-US" dirty="0"/>
                        <a:t>0.85</a:t>
                      </a:r>
                    </a:p>
                  </a:txBody>
                  <a:tcPr/>
                </a:tc>
                <a:tc>
                  <a:txBody>
                    <a:bodyPr/>
                    <a:lstStyle/>
                    <a:p>
                      <a:pPr algn="ctr"/>
                      <a:r>
                        <a:rPr lang="en-US" dirty="0"/>
                        <a:t>0.74-0.98</a:t>
                      </a:r>
                    </a:p>
                  </a:txBody>
                  <a:tcPr/>
                </a:tc>
                <a:extLst>
                  <a:ext uri="{0D108BD9-81ED-4DB2-BD59-A6C34878D82A}">
                    <a16:rowId xmlns:a16="http://schemas.microsoft.com/office/drawing/2014/main" val="3427158739"/>
                  </a:ext>
                </a:extLst>
              </a:tr>
              <a:tr h="370840">
                <a:tc>
                  <a:txBody>
                    <a:bodyPr/>
                    <a:lstStyle/>
                    <a:p>
                      <a:r>
                        <a:rPr lang="en-US" dirty="0"/>
                        <a:t>Anxiety</a:t>
                      </a:r>
                    </a:p>
                  </a:txBody>
                  <a:tcPr/>
                </a:tc>
                <a:tc>
                  <a:txBody>
                    <a:bodyPr/>
                    <a:lstStyle/>
                    <a:p>
                      <a:pPr algn="ctr"/>
                      <a:r>
                        <a:rPr lang="en-US" dirty="0"/>
                        <a:t>0.86</a:t>
                      </a:r>
                    </a:p>
                  </a:txBody>
                  <a:tcPr/>
                </a:tc>
                <a:tc>
                  <a:txBody>
                    <a:bodyPr/>
                    <a:lstStyle/>
                    <a:p>
                      <a:pPr algn="ctr"/>
                      <a:r>
                        <a:rPr lang="en-US" dirty="0"/>
                        <a:t>0.75-1.00</a:t>
                      </a:r>
                    </a:p>
                  </a:txBody>
                  <a:tcPr/>
                </a:tc>
                <a:extLst>
                  <a:ext uri="{0D108BD9-81ED-4DB2-BD59-A6C34878D82A}">
                    <a16:rowId xmlns:a16="http://schemas.microsoft.com/office/drawing/2014/main" val="3723394179"/>
                  </a:ext>
                </a:extLst>
              </a:tr>
              <a:tr h="370840">
                <a:tc>
                  <a:txBody>
                    <a:bodyPr/>
                    <a:lstStyle/>
                    <a:p>
                      <a:r>
                        <a:rPr lang="en-US" dirty="0"/>
                        <a:t>Serious mental illness</a:t>
                      </a:r>
                    </a:p>
                  </a:txBody>
                  <a:tcPr/>
                </a:tc>
                <a:tc>
                  <a:txBody>
                    <a:bodyPr/>
                    <a:lstStyle/>
                    <a:p>
                      <a:pPr algn="ctr"/>
                      <a:r>
                        <a:rPr lang="en-US" dirty="0"/>
                        <a:t>0.88</a:t>
                      </a:r>
                    </a:p>
                  </a:txBody>
                  <a:tcPr/>
                </a:tc>
                <a:tc>
                  <a:txBody>
                    <a:bodyPr/>
                    <a:lstStyle/>
                    <a:p>
                      <a:pPr algn="ctr"/>
                      <a:r>
                        <a:rPr lang="en-US" dirty="0"/>
                        <a:t>0.76-1.02</a:t>
                      </a:r>
                    </a:p>
                  </a:txBody>
                  <a:tcPr/>
                </a:tc>
                <a:extLst>
                  <a:ext uri="{0D108BD9-81ED-4DB2-BD59-A6C34878D82A}">
                    <a16:rowId xmlns:a16="http://schemas.microsoft.com/office/drawing/2014/main" val="1284968807"/>
                  </a:ext>
                </a:extLst>
              </a:tr>
              <a:tr h="370840">
                <a:tc>
                  <a:txBody>
                    <a:bodyPr/>
                    <a:lstStyle/>
                    <a:p>
                      <a:r>
                        <a:rPr lang="en-US" dirty="0"/>
                        <a:t>≥3 </a:t>
                      </a:r>
                      <a:r>
                        <a:rPr lang="en-US" dirty="0" err="1"/>
                        <a:t>Elixhauser</a:t>
                      </a:r>
                      <a:r>
                        <a:rPr lang="en-US" dirty="0"/>
                        <a:t> comorbidities</a:t>
                      </a:r>
                    </a:p>
                  </a:txBody>
                  <a:tcPr/>
                </a:tc>
                <a:tc>
                  <a:txBody>
                    <a:bodyPr/>
                    <a:lstStyle/>
                    <a:p>
                      <a:pPr algn="ctr"/>
                      <a:r>
                        <a:rPr lang="en-US" dirty="0"/>
                        <a:t>0.73</a:t>
                      </a:r>
                    </a:p>
                  </a:txBody>
                  <a:tcPr/>
                </a:tc>
                <a:tc>
                  <a:txBody>
                    <a:bodyPr/>
                    <a:lstStyle/>
                    <a:p>
                      <a:pPr algn="ctr"/>
                      <a:r>
                        <a:rPr lang="en-US" dirty="0"/>
                        <a:t>0.62-0.86</a:t>
                      </a:r>
                    </a:p>
                  </a:txBody>
                  <a:tcPr/>
                </a:tc>
                <a:extLst>
                  <a:ext uri="{0D108BD9-81ED-4DB2-BD59-A6C34878D82A}">
                    <a16:rowId xmlns:a16="http://schemas.microsoft.com/office/drawing/2014/main" val="3141260282"/>
                  </a:ext>
                </a:extLst>
              </a:tr>
              <a:tr h="370840">
                <a:tc>
                  <a:txBody>
                    <a:bodyPr/>
                    <a:lstStyle/>
                    <a:p>
                      <a:r>
                        <a:rPr lang="en-US" dirty="0">
                          <a:highlight>
                            <a:srgbClr val="00FF00"/>
                          </a:highlight>
                        </a:rPr>
                        <a:t>Number of past-year </a:t>
                      </a:r>
                      <a:r>
                        <a:rPr lang="en-US" dirty="0" err="1">
                          <a:highlight>
                            <a:srgbClr val="00FF00"/>
                          </a:highlight>
                        </a:rPr>
                        <a:t>StUD</a:t>
                      </a:r>
                      <a:r>
                        <a:rPr lang="en-US" dirty="0">
                          <a:highlight>
                            <a:srgbClr val="00FF00"/>
                          </a:highlight>
                        </a:rPr>
                        <a:t> psychotherapy visits</a:t>
                      </a:r>
                    </a:p>
                  </a:txBody>
                  <a:tcPr/>
                </a:tc>
                <a:tc>
                  <a:txBody>
                    <a:bodyPr/>
                    <a:lstStyle/>
                    <a:p>
                      <a:pPr algn="ctr"/>
                      <a:r>
                        <a:rPr lang="en-US" dirty="0">
                          <a:highlight>
                            <a:srgbClr val="00FF00"/>
                          </a:highlight>
                        </a:rPr>
                        <a:t>1.01</a:t>
                      </a:r>
                    </a:p>
                  </a:txBody>
                  <a:tcPr/>
                </a:tc>
                <a:tc>
                  <a:txBody>
                    <a:bodyPr/>
                    <a:lstStyle/>
                    <a:p>
                      <a:pPr algn="ctr"/>
                      <a:r>
                        <a:rPr lang="en-US" dirty="0">
                          <a:highlight>
                            <a:srgbClr val="00FF00"/>
                          </a:highlight>
                        </a:rPr>
                        <a:t>1.01-1.01</a:t>
                      </a:r>
                    </a:p>
                  </a:txBody>
                  <a:tcPr/>
                </a:tc>
                <a:extLst>
                  <a:ext uri="{0D108BD9-81ED-4DB2-BD59-A6C34878D82A}">
                    <a16:rowId xmlns:a16="http://schemas.microsoft.com/office/drawing/2014/main" val="2364014711"/>
                  </a:ext>
                </a:extLst>
              </a:tr>
              <a:tr h="370840">
                <a:tc>
                  <a:txBody>
                    <a:bodyPr/>
                    <a:lstStyle/>
                    <a:p>
                      <a:r>
                        <a:rPr lang="en-US" dirty="0">
                          <a:highlight>
                            <a:srgbClr val="00FF00"/>
                          </a:highlight>
                        </a:rPr>
                        <a:t>Number of past-year </a:t>
                      </a:r>
                      <a:r>
                        <a:rPr lang="en-US" dirty="0" err="1">
                          <a:highlight>
                            <a:srgbClr val="00FF00"/>
                          </a:highlight>
                        </a:rPr>
                        <a:t>StUD</a:t>
                      </a:r>
                      <a:r>
                        <a:rPr lang="en-US" dirty="0">
                          <a:highlight>
                            <a:srgbClr val="00FF00"/>
                          </a:highlight>
                        </a:rPr>
                        <a:t> medication management visits</a:t>
                      </a:r>
                    </a:p>
                  </a:txBody>
                  <a:tcPr/>
                </a:tc>
                <a:tc>
                  <a:txBody>
                    <a:bodyPr/>
                    <a:lstStyle/>
                    <a:p>
                      <a:pPr algn="ctr"/>
                      <a:r>
                        <a:rPr lang="en-US" dirty="0">
                          <a:highlight>
                            <a:srgbClr val="00FF00"/>
                          </a:highlight>
                        </a:rPr>
                        <a:t>1.05</a:t>
                      </a:r>
                    </a:p>
                  </a:txBody>
                  <a:tcPr/>
                </a:tc>
                <a:tc>
                  <a:txBody>
                    <a:bodyPr/>
                    <a:lstStyle/>
                    <a:p>
                      <a:pPr algn="ctr"/>
                      <a:r>
                        <a:rPr lang="en-US" dirty="0">
                          <a:highlight>
                            <a:srgbClr val="00FF00"/>
                          </a:highlight>
                        </a:rPr>
                        <a:t>1.03-1.07</a:t>
                      </a:r>
                    </a:p>
                  </a:txBody>
                  <a:tcPr/>
                </a:tc>
                <a:extLst>
                  <a:ext uri="{0D108BD9-81ED-4DB2-BD59-A6C34878D82A}">
                    <a16:rowId xmlns:a16="http://schemas.microsoft.com/office/drawing/2014/main" val="1356879492"/>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17728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188307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568961"/>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Results</a:t>
            </a:r>
          </a:p>
        </p:txBody>
      </p:sp>
      <p:graphicFrame>
        <p:nvGraphicFramePr>
          <p:cNvPr id="2" name="Table 1">
            <a:extLst>
              <a:ext uri="{FF2B5EF4-FFF2-40B4-BE49-F238E27FC236}">
                <a16:creationId xmlns:a16="http://schemas.microsoft.com/office/drawing/2014/main" id="{F92D3ADB-3727-DCAA-F113-0C7747BB0115}"/>
              </a:ext>
            </a:extLst>
          </p:cNvPr>
          <p:cNvGraphicFramePr>
            <a:graphicFrameLocks noGrp="1"/>
          </p:cNvGraphicFramePr>
          <p:nvPr>
            <p:extLst>
              <p:ext uri="{D42A27DB-BD31-4B8C-83A1-F6EECF244321}">
                <p14:modId xmlns:p14="http://schemas.microsoft.com/office/powerpoint/2010/main" val="497830232"/>
              </p:ext>
            </p:extLst>
          </p:nvPr>
        </p:nvGraphicFramePr>
        <p:xfrm>
          <a:off x="411480" y="777240"/>
          <a:ext cx="8321040" cy="5090160"/>
        </p:xfrm>
        <a:graphic>
          <a:graphicData uri="http://schemas.openxmlformats.org/drawingml/2006/table">
            <a:tbl>
              <a:tblPr firstRow="1" bandRow="1">
                <a:tableStyleId>{85BE263C-DBD7-4A20-BB59-AAB30ACAA65A}</a:tableStyleId>
              </a:tblPr>
              <a:tblGrid>
                <a:gridCol w="4655127">
                  <a:extLst>
                    <a:ext uri="{9D8B030D-6E8A-4147-A177-3AD203B41FA5}">
                      <a16:colId xmlns:a16="http://schemas.microsoft.com/office/drawing/2014/main" val="3177945048"/>
                    </a:ext>
                  </a:extLst>
                </a:gridCol>
                <a:gridCol w="1633913">
                  <a:extLst>
                    <a:ext uri="{9D8B030D-6E8A-4147-A177-3AD203B41FA5}">
                      <a16:colId xmlns:a16="http://schemas.microsoft.com/office/drawing/2014/main" val="582650857"/>
                    </a:ext>
                  </a:extLst>
                </a:gridCol>
                <a:gridCol w="2032000">
                  <a:extLst>
                    <a:ext uri="{9D8B030D-6E8A-4147-A177-3AD203B41FA5}">
                      <a16:colId xmlns:a16="http://schemas.microsoft.com/office/drawing/2014/main" val="4022826723"/>
                    </a:ext>
                  </a:extLst>
                </a:gridCol>
              </a:tblGrid>
              <a:tr h="370840">
                <a:tc>
                  <a:txBody>
                    <a:bodyPr/>
                    <a:lstStyle/>
                    <a:p>
                      <a:r>
                        <a:rPr lang="en-US" dirty="0"/>
                        <a:t>Characteristic</a:t>
                      </a:r>
                    </a:p>
                  </a:txBody>
                  <a:tcPr/>
                </a:tc>
                <a:tc>
                  <a:txBody>
                    <a:bodyPr/>
                    <a:lstStyle/>
                    <a:p>
                      <a:pPr algn="ctr"/>
                      <a:r>
                        <a:rPr lang="en-US" dirty="0" err="1"/>
                        <a:t>aOR</a:t>
                      </a:r>
                      <a:endParaRPr lang="en-US" dirty="0"/>
                    </a:p>
                  </a:txBody>
                  <a:tcPr/>
                </a:tc>
                <a:tc>
                  <a:txBody>
                    <a:bodyPr/>
                    <a:lstStyle/>
                    <a:p>
                      <a:pPr algn="ctr"/>
                      <a:r>
                        <a:rPr lang="en-US" dirty="0"/>
                        <a:t>95% CI</a:t>
                      </a:r>
                    </a:p>
                  </a:txBody>
                  <a:tcPr/>
                </a:tc>
                <a:extLst>
                  <a:ext uri="{0D108BD9-81ED-4DB2-BD59-A6C34878D82A}">
                    <a16:rowId xmlns:a16="http://schemas.microsoft.com/office/drawing/2014/main" val="252944264"/>
                  </a:ext>
                </a:extLst>
              </a:tr>
              <a:tr h="370840">
                <a:tc>
                  <a:txBody>
                    <a:bodyPr/>
                    <a:lstStyle/>
                    <a:p>
                      <a:r>
                        <a:rPr lang="en-US" dirty="0"/>
                        <a:t>Opioid use disorder</a:t>
                      </a:r>
                    </a:p>
                  </a:txBody>
                  <a:tcPr/>
                </a:tc>
                <a:tc>
                  <a:txBody>
                    <a:bodyPr/>
                    <a:lstStyle/>
                    <a:p>
                      <a:pPr algn="ctr"/>
                      <a:r>
                        <a:rPr lang="en-US" dirty="0"/>
                        <a:t>1.22</a:t>
                      </a:r>
                    </a:p>
                  </a:txBody>
                  <a:tcPr/>
                </a:tc>
                <a:tc>
                  <a:txBody>
                    <a:bodyPr/>
                    <a:lstStyle/>
                    <a:p>
                      <a:pPr algn="ctr"/>
                      <a:r>
                        <a:rPr lang="en-US" dirty="0"/>
                        <a:t>1.05-1.42</a:t>
                      </a:r>
                    </a:p>
                  </a:txBody>
                  <a:tcPr/>
                </a:tc>
                <a:extLst>
                  <a:ext uri="{0D108BD9-81ED-4DB2-BD59-A6C34878D82A}">
                    <a16:rowId xmlns:a16="http://schemas.microsoft.com/office/drawing/2014/main" val="3958510416"/>
                  </a:ext>
                </a:extLst>
              </a:tr>
              <a:tr h="370840">
                <a:tc>
                  <a:txBody>
                    <a:bodyPr/>
                    <a:lstStyle/>
                    <a:p>
                      <a:r>
                        <a:rPr lang="en-US" dirty="0"/>
                        <a:t>Alcohol use disorder</a:t>
                      </a:r>
                    </a:p>
                  </a:txBody>
                  <a:tcPr/>
                </a:tc>
                <a:tc>
                  <a:txBody>
                    <a:bodyPr/>
                    <a:lstStyle/>
                    <a:p>
                      <a:pPr algn="ctr"/>
                      <a:r>
                        <a:rPr lang="en-US" dirty="0"/>
                        <a:t>1.23</a:t>
                      </a:r>
                    </a:p>
                  </a:txBody>
                  <a:tcPr/>
                </a:tc>
                <a:tc>
                  <a:txBody>
                    <a:bodyPr/>
                    <a:lstStyle/>
                    <a:p>
                      <a:pPr algn="ctr"/>
                      <a:r>
                        <a:rPr lang="en-US" dirty="0"/>
                        <a:t>1.07-1.42</a:t>
                      </a:r>
                    </a:p>
                  </a:txBody>
                  <a:tcPr/>
                </a:tc>
                <a:extLst>
                  <a:ext uri="{0D108BD9-81ED-4DB2-BD59-A6C34878D82A}">
                    <a16:rowId xmlns:a16="http://schemas.microsoft.com/office/drawing/2014/main" val="4263690130"/>
                  </a:ext>
                </a:extLst>
              </a:tr>
              <a:tr h="370840">
                <a:tc>
                  <a:txBody>
                    <a:bodyPr/>
                    <a:lstStyle/>
                    <a:p>
                      <a:r>
                        <a:rPr lang="en-US" dirty="0"/>
                        <a:t>Cannabis use disorder</a:t>
                      </a:r>
                    </a:p>
                  </a:txBody>
                  <a:tcPr/>
                </a:tc>
                <a:tc>
                  <a:txBody>
                    <a:bodyPr/>
                    <a:lstStyle/>
                    <a:p>
                      <a:pPr algn="ctr"/>
                      <a:r>
                        <a:rPr lang="en-US" dirty="0"/>
                        <a:t>1.01</a:t>
                      </a:r>
                    </a:p>
                  </a:txBody>
                  <a:tcPr/>
                </a:tc>
                <a:tc>
                  <a:txBody>
                    <a:bodyPr/>
                    <a:lstStyle/>
                    <a:p>
                      <a:pPr algn="ctr"/>
                      <a:r>
                        <a:rPr lang="en-US" dirty="0"/>
                        <a:t>0.86-1.18</a:t>
                      </a:r>
                    </a:p>
                  </a:txBody>
                  <a:tcPr/>
                </a:tc>
                <a:extLst>
                  <a:ext uri="{0D108BD9-81ED-4DB2-BD59-A6C34878D82A}">
                    <a16:rowId xmlns:a16="http://schemas.microsoft.com/office/drawing/2014/main" val="300485983"/>
                  </a:ext>
                </a:extLst>
              </a:tr>
              <a:tr h="370840">
                <a:tc>
                  <a:txBody>
                    <a:bodyPr/>
                    <a:lstStyle/>
                    <a:p>
                      <a:r>
                        <a:rPr lang="en-US" dirty="0"/>
                        <a:t>Other drug use disorder</a:t>
                      </a:r>
                    </a:p>
                  </a:txBody>
                  <a:tcPr/>
                </a:tc>
                <a:tc>
                  <a:txBody>
                    <a:bodyPr/>
                    <a:lstStyle/>
                    <a:p>
                      <a:pPr algn="ctr"/>
                      <a:r>
                        <a:rPr lang="en-US" dirty="0"/>
                        <a:t>1.33</a:t>
                      </a:r>
                    </a:p>
                  </a:txBody>
                  <a:tcPr/>
                </a:tc>
                <a:tc>
                  <a:txBody>
                    <a:bodyPr/>
                    <a:lstStyle/>
                    <a:p>
                      <a:pPr algn="ctr"/>
                      <a:r>
                        <a:rPr lang="en-US" dirty="0"/>
                        <a:t>1.15-1.55</a:t>
                      </a:r>
                    </a:p>
                  </a:txBody>
                  <a:tcPr/>
                </a:tc>
                <a:extLst>
                  <a:ext uri="{0D108BD9-81ED-4DB2-BD59-A6C34878D82A}">
                    <a16:rowId xmlns:a16="http://schemas.microsoft.com/office/drawing/2014/main" val="300610983"/>
                  </a:ext>
                </a:extLst>
              </a:tr>
              <a:tr h="370840">
                <a:tc>
                  <a:txBody>
                    <a:bodyPr/>
                    <a:lstStyle/>
                    <a:p>
                      <a:r>
                        <a:rPr lang="en-US" dirty="0"/>
                        <a:t>Tobacco use disorder</a:t>
                      </a:r>
                    </a:p>
                  </a:txBody>
                  <a:tcPr/>
                </a:tc>
                <a:tc>
                  <a:txBody>
                    <a:bodyPr/>
                    <a:lstStyle/>
                    <a:p>
                      <a:pPr algn="ctr"/>
                      <a:r>
                        <a:rPr lang="en-US" dirty="0"/>
                        <a:t>0.88</a:t>
                      </a:r>
                    </a:p>
                  </a:txBody>
                  <a:tcPr/>
                </a:tc>
                <a:tc>
                  <a:txBody>
                    <a:bodyPr/>
                    <a:lstStyle/>
                    <a:p>
                      <a:pPr algn="ctr"/>
                      <a:r>
                        <a:rPr lang="en-US" dirty="0"/>
                        <a:t>0.77-1.00</a:t>
                      </a:r>
                    </a:p>
                  </a:txBody>
                  <a:tcPr/>
                </a:tc>
                <a:extLst>
                  <a:ext uri="{0D108BD9-81ED-4DB2-BD59-A6C34878D82A}">
                    <a16:rowId xmlns:a16="http://schemas.microsoft.com/office/drawing/2014/main" val="3147471089"/>
                  </a:ext>
                </a:extLst>
              </a:tr>
              <a:tr h="370840">
                <a:tc>
                  <a:txBody>
                    <a:bodyPr/>
                    <a:lstStyle/>
                    <a:p>
                      <a:r>
                        <a:rPr lang="en-US" dirty="0"/>
                        <a:t>Depression</a:t>
                      </a:r>
                    </a:p>
                  </a:txBody>
                  <a:tcPr/>
                </a:tc>
                <a:tc>
                  <a:txBody>
                    <a:bodyPr/>
                    <a:lstStyle/>
                    <a:p>
                      <a:pPr algn="ctr"/>
                      <a:r>
                        <a:rPr lang="en-US" dirty="0"/>
                        <a:t>1.08</a:t>
                      </a:r>
                    </a:p>
                  </a:txBody>
                  <a:tcPr/>
                </a:tc>
                <a:tc>
                  <a:txBody>
                    <a:bodyPr/>
                    <a:lstStyle/>
                    <a:p>
                      <a:pPr algn="ctr"/>
                      <a:r>
                        <a:rPr lang="en-US" dirty="0"/>
                        <a:t>0.94-1.24</a:t>
                      </a:r>
                    </a:p>
                  </a:txBody>
                  <a:tcPr/>
                </a:tc>
                <a:extLst>
                  <a:ext uri="{0D108BD9-81ED-4DB2-BD59-A6C34878D82A}">
                    <a16:rowId xmlns:a16="http://schemas.microsoft.com/office/drawing/2014/main" val="2317218922"/>
                  </a:ext>
                </a:extLst>
              </a:tr>
              <a:tr h="370840">
                <a:tc>
                  <a:txBody>
                    <a:bodyPr/>
                    <a:lstStyle/>
                    <a:p>
                      <a:r>
                        <a:rPr lang="en-US" dirty="0">
                          <a:highlight>
                            <a:srgbClr val="FF0000"/>
                          </a:highlight>
                        </a:rPr>
                        <a:t>PTSD</a:t>
                      </a:r>
                    </a:p>
                  </a:txBody>
                  <a:tcPr/>
                </a:tc>
                <a:tc>
                  <a:txBody>
                    <a:bodyPr/>
                    <a:lstStyle/>
                    <a:p>
                      <a:pPr algn="ctr"/>
                      <a:r>
                        <a:rPr lang="en-US" dirty="0">
                          <a:highlight>
                            <a:srgbClr val="FF0000"/>
                          </a:highlight>
                        </a:rPr>
                        <a:t>0.85</a:t>
                      </a:r>
                    </a:p>
                  </a:txBody>
                  <a:tcPr/>
                </a:tc>
                <a:tc>
                  <a:txBody>
                    <a:bodyPr/>
                    <a:lstStyle/>
                    <a:p>
                      <a:pPr algn="ctr"/>
                      <a:r>
                        <a:rPr lang="en-US" dirty="0">
                          <a:highlight>
                            <a:srgbClr val="FF0000"/>
                          </a:highlight>
                        </a:rPr>
                        <a:t>0.74-0.98</a:t>
                      </a:r>
                    </a:p>
                  </a:txBody>
                  <a:tcPr/>
                </a:tc>
                <a:extLst>
                  <a:ext uri="{0D108BD9-81ED-4DB2-BD59-A6C34878D82A}">
                    <a16:rowId xmlns:a16="http://schemas.microsoft.com/office/drawing/2014/main" val="3427158739"/>
                  </a:ext>
                </a:extLst>
              </a:tr>
              <a:tr h="370840">
                <a:tc>
                  <a:txBody>
                    <a:bodyPr/>
                    <a:lstStyle/>
                    <a:p>
                      <a:r>
                        <a:rPr lang="en-US" dirty="0"/>
                        <a:t>Anxiety</a:t>
                      </a:r>
                    </a:p>
                  </a:txBody>
                  <a:tcPr/>
                </a:tc>
                <a:tc>
                  <a:txBody>
                    <a:bodyPr/>
                    <a:lstStyle/>
                    <a:p>
                      <a:pPr algn="ctr"/>
                      <a:r>
                        <a:rPr lang="en-US" dirty="0"/>
                        <a:t>0.86</a:t>
                      </a:r>
                    </a:p>
                  </a:txBody>
                  <a:tcPr/>
                </a:tc>
                <a:tc>
                  <a:txBody>
                    <a:bodyPr/>
                    <a:lstStyle/>
                    <a:p>
                      <a:pPr algn="ctr"/>
                      <a:r>
                        <a:rPr lang="en-US" dirty="0"/>
                        <a:t>0.75-1.00</a:t>
                      </a:r>
                    </a:p>
                  </a:txBody>
                  <a:tcPr/>
                </a:tc>
                <a:extLst>
                  <a:ext uri="{0D108BD9-81ED-4DB2-BD59-A6C34878D82A}">
                    <a16:rowId xmlns:a16="http://schemas.microsoft.com/office/drawing/2014/main" val="3723394179"/>
                  </a:ext>
                </a:extLst>
              </a:tr>
              <a:tr h="370840">
                <a:tc>
                  <a:txBody>
                    <a:bodyPr/>
                    <a:lstStyle/>
                    <a:p>
                      <a:r>
                        <a:rPr lang="en-US" dirty="0"/>
                        <a:t>Serious mental illness</a:t>
                      </a:r>
                    </a:p>
                  </a:txBody>
                  <a:tcPr/>
                </a:tc>
                <a:tc>
                  <a:txBody>
                    <a:bodyPr/>
                    <a:lstStyle/>
                    <a:p>
                      <a:pPr algn="ctr"/>
                      <a:r>
                        <a:rPr lang="en-US" dirty="0"/>
                        <a:t>0.88</a:t>
                      </a:r>
                    </a:p>
                  </a:txBody>
                  <a:tcPr/>
                </a:tc>
                <a:tc>
                  <a:txBody>
                    <a:bodyPr/>
                    <a:lstStyle/>
                    <a:p>
                      <a:pPr algn="ctr"/>
                      <a:r>
                        <a:rPr lang="en-US" dirty="0"/>
                        <a:t>0.76-1.02</a:t>
                      </a:r>
                    </a:p>
                  </a:txBody>
                  <a:tcPr/>
                </a:tc>
                <a:extLst>
                  <a:ext uri="{0D108BD9-81ED-4DB2-BD59-A6C34878D82A}">
                    <a16:rowId xmlns:a16="http://schemas.microsoft.com/office/drawing/2014/main" val="1284968807"/>
                  </a:ext>
                </a:extLst>
              </a:tr>
              <a:tr h="370840">
                <a:tc>
                  <a:txBody>
                    <a:bodyPr/>
                    <a:lstStyle/>
                    <a:p>
                      <a:r>
                        <a:rPr lang="en-US" dirty="0">
                          <a:highlight>
                            <a:srgbClr val="FF0000"/>
                          </a:highlight>
                        </a:rPr>
                        <a:t>≥3 </a:t>
                      </a:r>
                      <a:r>
                        <a:rPr lang="en-US" dirty="0" err="1">
                          <a:highlight>
                            <a:srgbClr val="FF0000"/>
                          </a:highlight>
                        </a:rPr>
                        <a:t>Elixhauser</a:t>
                      </a:r>
                      <a:r>
                        <a:rPr lang="en-US" dirty="0">
                          <a:highlight>
                            <a:srgbClr val="FF0000"/>
                          </a:highlight>
                        </a:rPr>
                        <a:t> comorbidities</a:t>
                      </a:r>
                    </a:p>
                  </a:txBody>
                  <a:tcPr/>
                </a:tc>
                <a:tc>
                  <a:txBody>
                    <a:bodyPr/>
                    <a:lstStyle/>
                    <a:p>
                      <a:pPr algn="ctr"/>
                      <a:r>
                        <a:rPr lang="en-US" dirty="0">
                          <a:highlight>
                            <a:srgbClr val="FF0000"/>
                          </a:highlight>
                        </a:rPr>
                        <a:t>0.73</a:t>
                      </a:r>
                    </a:p>
                  </a:txBody>
                  <a:tcPr/>
                </a:tc>
                <a:tc>
                  <a:txBody>
                    <a:bodyPr/>
                    <a:lstStyle/>
                    <a:p>
                      <a:pPr algn="ctr"/>
                      <a:r>
                        <a:rPr lang="en-US" dirty="0">
                          <a:highlight>
                            <a:srgbClr val="FF0000"/>
                          </a:highlight>
                        </a:rPr>
                        <a:t>0.62-0.86</a:t>
                      </a:r>
                    </a:p>
                  </a:txBody>
                  <a:tcPr/>
                </a:tc>
                <a:extLst>
                  <a:ext uri="{0D108BD9-81ED-4DB2-BD59-A6C34878D82A}">
                    <a16:rowId xmlns:a16="http://schemas.microsoft.com/office/drawing/2014/main" val="3141260282"/>
                  </a:ext>
                </a:extLst>
              </a:tr>
              <a:tr h="370840">
                <a:tc>
                  <a:txBody>
                    <a:bodyPr/>
                    <a:lstStyle/>
                    <a:p>
                      <a:r>
                        <a:rPr lang="en-US" dirty="0"/>
                        <a:t>Number of past-year </a:t>
                      </a:r>
                      <a:r>
                        <a:rPr lang="en-US" dirty="0" err="1"/>
                        <a:t>StUD</a:t>
                      </a:r>
                      <a:r>
                        <a:rPr lang="en-US" dirty="0"/>
                        <a:t> psychotherapy visits</a:t>
                      </a:r>
                    </a:p>
                  </a:txBody>
                  <a:tcPr/>
                </a:tc>
                <a:tc>
                  <a:txBody>
                    <a:bodyPr/>
                    <a:lstStyle/>
                    <a:p>
                      <a:pPr algn="ctr"/>
                      <a:r>
                        <a:rPr lang="en-US" dirty="0"/>
                        <a:t>1.01</a:t>
                      </a:r>
                    </a:p>
                  </a:txBody>
                  <a:tcPr/>
                </a:tc>
                <a:tc>
                  <a:txBody>
                    <a:bodyPr/>
                    <a:lstStyle/>
                    <a:p>
                      <a:pPr algn="ctr"/>
                      <a:r>
                        <a:rPr lang="en-US" dirty="0"/>
                        <a:t>1.01-1.01</a:t>
                      </a:r>
                    </a:p>
                  </a:txBody>
                  <a:tcPr/>
                </a:tc>
                <a:extLst>
                  <a:ext uri="{0D108BD9-81ED-4DB2-BD59-A6C34878D82A}">
                    <a16:rowId xmlns:a16="http://schemas.microsoft.com/office/drawing/2014/main" val="2364014711"/>
                  </a:ext>
                </a:extLst>
              </a:tr>
              <a:tr h="370840">
                <a:tc>
                  <a:txBody>
                    <a:bodyPr/>
                    <a:lstStyle/>
                    <a:p>
                      <a:r>
                        <a:rPr lang="en-US" dirty="0"/>
                        <a:t>Number of past-year </a:t>
                      </a:r>
                      <a:r>
                        <a:rPr lang="en-US" dirty="0" err="1"/>
                        <a:t>StUD</a:t>
                      </a:r>
                      <a:r>
                        <a:rPr lang="en-US" dirty="0"/>
                        <a:t> medication management visits</a:t>
                      </a:r>
                    </a:p>
                  </a:txBody>
                  <a:tcPr/>
                </a:tc>
                <a:tc>
                  <a:txBody>
                    <a:bodyPr/>
                    <a:lstStyle/>
                    <a:p>
                      <a:pPr algn="ctr"/>
                      <a:r>
                        <a:rPr lang="en-US" dirty="0"/>
                        <a:t>1.05</a:t>
                      </a:r>
                    </a:p>
                  </a:txBody>
                  <a:tcPr/>
                </a:tc>
                <a:tc>
                  <a:txBody>
                    <a:bodyPr/>
                    <a:lstStyle/>
                    <a:p>
                      <a:pPr algn="ctr"/>
                      <a:r>
                        <a:rPr lang="en-US" dirty="0"/>
                        <a:t>1.03-1.07</a:t>
                      </a:r>
                    </a:p>
                  </a:txBody>
                  <a:tcPr/>
                </a:tc>
                <a:extLst>
                  <a:ext uri="{0D108BD9-81ED-4DB2-BD59-A6C34878D82A}">
                    <a16:rowId xmlns:a16="http://schemas.microsoft.com/office/drawing/2014/main" val="1356879492"/>
                  </a:ext>
                </a:extLst>
              </a:tr>
            </a:tbl>
          </a:graphicData>
        </a:graphic>
      </p:graphicFrame>
      <p:sp>
        <p:nvSpPr>
          <p:cNvPr id="4" name="TextBox 3">
            <a:extLst>
              <a:ext uri="{FF2B5EF4-FFF2-40B4-BE49-F238E27FC236}">
                <a16:creationId xmlns:a16="http://schemas.microsoft.com/office/drawing/2014/main" id="{BBA21AD3-E75F-FE27-5DBF-7D1523D871B0}"/>
              </a:ext>
            </a:extLst>
          </p:cNvPr>
          <p:cNvSpPr txBox="1"/>
          <p:nvPr/>
        </p:nvSpPr>
        <p:spPr>
          <a:xfrm>
            <a:off x="411480" y="6177280"/>
            <a:ext cx="8321040" cy="338554"/>
          </a:xfrm>
          <a:prstGeom prst="rect">
            <a:avLst/>
          </a:prstGeom>
          <a:noFill/>
        </p:spPr>
        <p:txBody>
          <a:bodyPr wrap="square" rtlCol="0">
            <a:spAutoFit/>
          </a:bodyPr>
          <a:lstStyle/>
          <a:p>
            <a:r>
              <a:rPr lang="en-US" sz="1600" dirty="0"/>
              <a:t>**Note: results are from single model; patient characteristics across all slides are included</a:t>
            </a:r>
          </a:p>
        </p:txBody>
      </p:sp>
    </p:spTree>
    <p:extLst>
      <p:ext uri="{BB962C8B-B14F-4D97-AF65-F5344CB8AC3E}">
        <p14:creationId xmlns:p14="http://schemas.microsoft.com/office/powerpoint/2010/main" val="1511667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Discussion</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848360"/>
            <a:ext cx="8686800" cy="6009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600" dirty="0"/>
          </a:p>
          <a:p>
            <a:pPr marL="0" indent="0">
              <a:spcBef>
                <a:spcPts val="0"/>
              </a:spcBef>
              <a:buNone/>
            </a:pPr>
            <a:endParaRPr lang="en-US" sz="1200" dirty="0"/>
          </a:p>
          <a:p>
            <a:pPr>
              <a:spcBef>
                <a:spcPts val="0"/>
              </a:spcBef>
            </a:pPr>
            <a:r>
              <a:rPr lang="en-US" sz="2800" dirty="0"/>
              <a:t>Large majority of VHA patients with </a:t>
            </a:r>
            <a:r>
              <a:rPr lang="en-US" sz="2800" dirty="0" err="1"/>
              <a:t>StUD</a:t>
            </a:r>
            <a:r>
              <a:rPr lang="en-US" sz="2800" dirty="0"/>
              <a:t> are not receiving CM, even in facilities that have implemented CM.</a:t>
            </a:r>
          </a:p>
          <a:p>
            <a:pPr marL="0" indent="0">
              <a:spcBef>
                <a:spcPts val="0"/>
              </a:spcBef>
              <a:buNone/>
            </a:pPr>
            <a:r>
              <a:rPr lang="en-US" sz="1200" dirty="0"/>
              <a:t> </a:t>
            </a:r>
          </a:p>
          <a:p>
            <a:pPr>
              <a:spcBef>
                <a:spcPts val="0"/>
              </a:spcBef>
            </a:pPr>
            <a:r>
              <a:rPr lang="en-US" sz="2800" dirty="0"/>
              <a:t>CM may be more likely to reach certain groups of patients that have historically faced disparities for other SUD treatment, including Black patients and those experiencing housing instability</a:t>
            </a:r>
          </a:p>
          <a:p>
            <a:pPr marL="0" indent="0">
              <a:spcBef>
                <a:spcPts val="0"/>
              </a:spcBef>
              <a:buNone/>
            </a:pPr>
            <a:endParaRPr lang="en-US" sz="800" dirty="0"/>
          </a:p>
          <a:p>
            <a:pPr lvl="1">
              <a:spcBef>
                <a:spcPts val="0"/>
              </a:spcBef>
            </a:pPr>
            <a:r>
              <a:rPr lang="en-US" sz="2800" dirty="0"/>
              <a:t>Exception is rural patients who were less likely to receive CM</a:t>
            </a:r>
          </a:p>
          <a:p>
            <a:pPr>
              <a:spcBef>
                <a:spcPts val="0"/>
              </a:spcBef>
            </a:pPr>
            <a:endParaRPr lang="en-US" sz="1200" dirty="0"/>
          </a:p>
          <a:p>
            <a:pPr lvl="1">
              <a:spcBef>
                <a:spcPts val="0"/>
              </a:spcBef>
            </a:pPr>
            <a:endParaRPr lang="en-US" sz="2400" dirty="0"/>
          </a:p>
        </p:txBody>
      </p:sp>
    </p:spTree>
    <p:extLst>
      <p:ext uri="{BB962C8B-B14F-4D97-AF65-F5344CB8AC3E}">
        <p14:creationId xmlns:p14="http://schemas.microsoft.com/office/powerpoint/2010/main" val="291954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Discussion</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848360"/>
            <a:ext cx="8686800" cy="6009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endParaRPr lang="en-US" sz="1100" dirty="0"/>
          </a:p>
          <a:p>
            <a:pPr>
              <a:spcBef>
                <a:spcPts val="0"/>
              </a:spcBef>
            </a:pPr>
            <a:r>
              <a:rPr lang="en-US" sz="2800" dirty="0"/>
              <a:t>Patients with co-occurring opioid, alcohol or other drug use disorders may be more likely to receive CM</a:t>
            </a:r>
          </a:p>
          <a:p>
            <a:pPr marL="0" indent="0">
              <a:spcBef>
                <a:spcPts val="0"/>
              </a:spcBef>
              <a:buNone/>
            </a:pPr>
            <a:endParaRPr lang="en-US" sz="700" dirty="0"/>
          </a:p>
          <a:p>
            <a:pPr lvl="1">
              <a:spcBef>
                <a:spcPts val="0"/>
              </a:spcBef>
            </a:pPr>
            <a:r>
              <a:rPr lang="en-US" sz="2800" dirty="0"/>
              <a:t>However, patients with PTSD or a larger overall comorbidity burden may be less likely to receive CM</a:t>
            </a:r>
          </a:p>
          <a:p>
            <a:pPr lvl="1">
              <a:spcBef>
                <a:spcPts val="0"/>
              </a:spcBef>
            </a:pPr>
            <a:endParaRPr lang="en-US" sz="2400" dirty="0"/>
          </a:p>
          <a:p>
            <a:pPr>
              <a:spcBef>
                <a:spcPts val="0"/>
              </a:spcBef>
            </a:pPr>
            <a:r>
              <a:rPr lang="en-US" sz="2800" dirty="0"/>
              <a:t>Patients with more prior psychotherapy or medication management visits for </a:t>
            </a:r>
            <a:r>
              <a:rPr lang="en-US" sz="2800" dirty="0" err="1"/>
              <a:t>StUD</a:t>
            </a:r>
            <a:r>
              <a:rPr lang="en-US" sz="2800" dirty="0"/>
              <a:t> may be more likely to receive CM, suggesting that CM may be provided after trying other treatments.</a:t>
            </a:r>
          </a:p>
          <a:p>
            <a:pPr lvl="1">
              <a:spcBef>
                <a:spcPts val="0"/>
              </a:spcBef>
            </a:pPr>
            <a:endParaRPr lang="en-US" dirty="0"/>
          </a:p>
        </p:txBody>
      </p:sp>
    </p:spTree>
    <p:extLst>
      <p:ext uri="{BB962C8B-B14F-4D97-AF65-F5344CB8AC3E}">
        <p14:creationId xmlns:p14="http://schemas.microsoft.com/office/powerpoint/2010/main" val="386173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Implications/Next Steps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848360"/>
            <a:ext cx="8686800" cy="60096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endParaRPr lang="en-US" sz="1100" dirty="0"/>
          </a:p>
          <a:p>
            <a:pPr>
              <a:spcBef>
                <a:spcPts val="0"/>
              </a:spcBef>
            </a:pPr>
            <a:r>
              <a:rPr lang="en-US" sz="2800" dirty="0"/>
              <a:t>Ongoing efforts are needed to increase provision of CM in VHA.</a:t>
            </a:r>
          </a:p>
          <a:p>
            <a:pPr marL="0" indent="0">
              <a:spcBef>
                <a:spcPts val="0"/>
              </a:spcBef>
              <a:buNone/>
            </a:pPr>
            <a:endParaRPr lang="en-US" sz="700" dirty="0"/>
          </a:p>
          <a:p>
            <a:pPr lvl="1">
              <a:spcBef>
                <a:spcPts val="0"/>
              </a:spcBef>
            </a:pPr>
            <a:r>
              <a:rPr lang="en-US" sz="2400" dirty="0"/>
              <a:t>Consider access for rural patients (e.g., supporting telehealth delivery of CM)</a:t>
            </a:r>
          </a:p>
          <a:p>
            <a:pPr lvl="1">
              <a:spcBef>
                <a:spcPts val="0"/>
              </a:spcBef>
            </a:pPr>
            <a:endParaRPr lang="en-US" sz="2800" dirty="0"/>
          </a:p>
          <a:p>
            <a:pPr>
              <a:spcBef>
                <a:spcPts val="0"/>
              </a:spcBef>
            </a:pPr>
            <a:r>
              <a:rPr lang="en-US" sz="2800" dirty="0"/>
              <a:t>Further research is needed to understand what specific barriers need to be addressed, as well as why certain groups of patients may be less likely to receive CM.</a:t>
            </a:r>
          </a:p>
          <a:p>
            <a:pPr lvl="1">
              <a:spcBef>
                <a:spcPts val="0"/>
              </a:spcBef>
            </a:pPr>
            <a:endParaRPr lang="en-US" dirty="0"/>
          </a:p>
        </p:txBody>
      </p:sp>
    </p:spTree>
    <p:extLst>
      <p:ext uri="{BB962C8B-B14F-4D97-AF65-F5344CB8AC3E}">
        <p14:creationId xmlns:p14="http://schemas.microsoft.com/office/powerpoint/2010/main" val="169186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Limitations</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502228"/>
            <a:ext cx="8686800" cy="40146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Exploratory study (not testing pre-specified hypothesis)</a:t>
            </a:r>
          </a:p>
          <a:p>
            <a:pPr marL="0" indent="0">
              <a:spcBef>
                <a:spcPts val="0"/>
              </a:spcBef>
              <a:buNone/>
            </a:pPr>
            <a:endParaRPr lang="en-US" sz="900" dirty="0"/>
          </a:p>
          <a:p>
            <a:pPr>
              <a:spcBef>
                <a:spcPts val="0"/>
              </a:spcBef>
            </a:pPr>
            <a:r>
              <a:rPr lang="en-US" sz="2800" dirty="0"/>
              <a:t>EHR documentation of CM receipt and patient characteristics may have inaccuracies</a:t>
            </a:r>
          </a:p>
          <a:p>
            <a:pPr>
              <a:spcBef>
                <a:spcPts val="0"/>
              </a:spcBef>
            </a:pPr>
            <a:endParaRPr lang="en-US" sz="800" dirty="0"/>
          </a:p>
          <a:p>
            <a:pPr>
              <a:spcBef>
                <a:spcPts val="0"/>
              </a:spcBef>
            </a:pPr>
            <a:r>
              <a:rPr lang="en-US" sz="2800" dirty="0"/>
              <a:t>No measures of sexual orientation and gender identity</a:t>
            </a:r>
          </a:p>
          <a:p>
            <a:pPr>
              <a:spcBef>
                <a:spcPts val="0"/>
              </a:spcBef>
            </a:pPr>
            <a:endParaRPr lang="en-US" sz="800" dirty="0"/>
          </a:p>
          <a:p>
            <a:pPr>
              <a:spcBef>
                <a:spcPts val="0"/>
              </a:spcBef>
            </a:pPr>
            <a:r>
              <a:rPr lang="en-US" sz="2800" dirty="0"/>
              <a:t>Results may not be generalizable outside of the VHA</a:t>
            </a:r>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353085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450814" y="3107739"/>
            <a:ext cx="8284781" cy="1524000"/>
          </a:xfrm>
        </p:spPr>
        <p:txBody>
          <a:bodyPr>
            <a:noAutofit/>
          </a:bodyPr>
          <a:lstStyle/>
          <a:p>
            <a:br>
              <a:rPr lang="en-US" sz="3200" dirty="0">
                <a:solidFill>
                  <a:srgbClr val="002060"/>
                </a:solidFill>
              </a:rPr>
            </a:br>
            <a:br>
              <a:rPr lang="en-US" sz="2800" dirty="0">
                <a:solidFill>
                  <a:srgbClr val="002060"/>
                </a:solidFill>
              </a:rPr>
            </a:br>
            <a:br>
              <a:rPr lang="en-US" sz="3200" dirty="0">
                <a:solidFill>
                  <a:srgbClr val="002060"/>
                </a:solidFill>
              </a:rPr>
            </a:br>
            <a:endParaRPr lang="en-US" sz="3200" dirty="0">
              <a:solidFill>
                <a:srgbClr val="002060"/>
              </a:solidFill>
            </a:endParaRPr>
          </a:p>
        </p:txBody>
      </p:sp>
      <p:sp>
        <p:nvSpPr>
          <p:cNvPr id="6" name="Rectangle 84"/>
          <p:cNvSpPr>
            <a:spLocks noChangeArrowheads="1"/>
          </p:cNvSpPr>
          <p:nvPr/>
        </p:nvSpPr>
        <p:spPr bwMode="auto">
          <a:xfrm>
            <a:off x="0" y="3654505"/>
            <a:ext cx="9113085" cy="1219200"/>
          </a:xfrm>
          <a:prstGeom prst="rect">
            <a:avLst/>
          </a:prstGeom>
          <a:solidFill>
            <a:schemeClr val="bg1"/>
          </a:solidFill>
          <a:ln w="25400">
            <a:noFill/>
          </a:ln>
        </p:spPr>
        <p:txBody>
          <a:bodyPr/>
          <a:lstStyle/>
          <a:p>
            <a:pPr marL="342891" indent="-342891" algn="ctr" fontAlgn="base">
              <a:lnSpc>
                <a:spcPct val="80000"/>
              </a:lnSpc>
              <a:spcBef>
                <a:spcPct val="20000"/>
              </a:spcBef>
              <a:spcAft>
                <a:spcPct val="0"/>
              </a:spcAft>
            </a:pPr>
            <a:r>
              <a:rPr lang="en-US" sz="2800" dirty="0"/>
              <a:t>Madeline Frost, PhD, MPH</a:t>
            </a:r>
          </a:p>
          <a:p>
            <a:pPr marL="342891" indent="-342891" algn="ctr" fontAlgn="base">
              <a:lnSpc>
                <a:spcPct val="80000"/>
              </a:lnSpc>
              <a:spcBef>
                <a:spcPct val="20000"/>
              </a:spcBef>
              <a:spcAft>
                <a:spcPct val="0"/>
              </a:spcAft>
            </a:pPr>
            <a:endParaRPr lang="en-US" sz="700" dirty="0"/>
          </a:p>
          <a:p>
            <a:pPr marL="342891" indent="-342891" algn="ctr" fontAlgn="base">
              <a:lnSpc>
                <a:spcPct val="80000"/>
              </a:lnSpc>
              <a:spcBef>
                <a:spcPct val="20000"/>
              </a:spcBef>
              <a:spcAft>
                <a:spcPct val="0"/>
              </a:spcAft>
            </a:pPr>
            <a:r>
              <a:rPr lang="en-US" u="sng" dirty="0">
                <a:solidFill>
                  <a:srgbClr val="000066"/>
                </a:solidFill>
                <a:hlinkClick r:id="rId3"/>
              </a:rPr>
              <a:t>Madeline.Frost@va.gov</a:t>
            </a:r>
            <a:r>
              <a:rPr lang="en-US" u="sng" dirty="0">
                <a:solidFill>
                  <a:srgbClr val="000066"/>
                </a:solidFill>
              </a:rPr>
              <a:t> </a:t>
            </a:r>
          </a:p>
          <a:p>
            <a:pPr marL="342891" indent="-342891" algn="ctr" fontAlgn="base">
              <a:lnSpc>
                <a:spcPct val="80000"/>
              </a:lnSpc>
              <a:spcBef>
                <a:spcPct val="20000"/>
              </a:spcBef>
              <a:spcAft>
                <a:spcPct val="0"/>
              </a:spcAft>
            </a:pPr>
            <a:endParaRPr lang="en-US" sz="700" u="sng" dirty="0">
              <a:solidFill>
                <a:srgbClr val="000066"/>
              </a:solidFill>
            </a:endParaRPr>
          </a:p>
          <a:p>
            <a:pPr marL="342891" indent="-342891" algn="ctr" fontAlgn="base">
              <a:lnSpc>
                <a:spcPct val="80000"/>
              </a:lnSpc>
              <a:spcBef>
                <a:spcPct val="20000"/>
              </a:spcBef>
              <a:spcAft>
                <a:spcPct val="0"/>
              </a:spcAft>
            </a:pPr>
            <a:r>
              <a:rPr lang="en-US" dirty="0"/>
              <a:t>Postdoctoral Fellow, VA Puget Sound Health Systems Research</a:t>
            </a:r>
          </a:p>
          <a:p>
            <a:pPr marL="342891" indent="-342891" algn="ctr" fontAlgn="base">
              <a:lnSpc>
                <a:spcPct val="80000"/>
              </a:lnSpc>
              <a:spcBef>
                <a:spcPct val="20000"/>
              </a:spcBef>
              <a:spcAft>
                <a:spcPct val="0"/>
              </a:spcAft>
            </a:pPr>
            <a:r>
              <a:rPr lang="en-US" dirty="0"/>
              <a:t>Research Scientist, University of Washington Dept. of Health Systems &amp; Population Health</a:t>
            </a:r>
          </a:p>
          <a:p>
            <a:pPr marL="342891" indent="-342891" algn="ctr" fontAlgn="base">
              <a:lnSpc>
                <a:spcPct val="80000"/>
              </a:lnSpc>
              <a:spcBef>
                <a:spcPct val="20000"/>
              </a:spcBef>
              <a:spcAft>
                <a:spcPct val="0"/>
              </a:spcAft>
            </a:pPr>
            <a:endParaRPr lang="en-US" dirty="0"/>
          </a:p>
          <a:p>
            <a:pPr marL="342891" indent="-342891" algn="ctr" fontAlgn="base">
              <a:lnSpc>
                <a:spcPct val="80000"/>
              </a:lnSpc>
              <a:spcBef>
                <a:spcPct val="20000"/>
              </a:spcBef>
              <a:spcAft>
                <a:spcPct val="0"/>
              </a:spcAft>
            </a:pPr>
            <a:endParaRPr lang="en-US" dirty="0">
              <a:solidFill>
                <a:srgbClr val="000066"/>
              </a:solidFill>
            </a:endParaRPr>
          </a:p>
        </p:txBody>
      </p:sp>
      <p:pic>
        <p:nvPicPr>
          <p:cNvPr id="7" name="Picture 6" descr="A picture containing knife&#10;&#10;Description automatically generated">
            <a:extLst>
              <a:ext uri="{FF2B5EF4-FFF2-40B4-BE49-F238E27FC236}">
                <a16:creationId xmlns:a16="http://schemas.microsoft.com/office/drawing/2014/main" id="{C9D9137A-0BD9-4811-832E-8B672898D30C}"/>
              </a:ext>
            </a:extLst>
          </p:cNvPr>
          <p:cNvPicPr>
            <a:picLocks noChangeAspect="1"/>
          </p:cNvPicPr>
          <p:nvPr/>
        </p:nvPicPr>
        <p:blipFill rotWithShape="1">
          <a:blip r:embed="rId4">
            <a:extLst>
              <a:ext uri="{28A0092B-C50C-407E-A947-70E740481C1C}">
                <a14:useLocalDpi xmlns:a14="http://schemas.microsoft.com/office/drawing/2010/main" val="0"/>
              </a:ext>
            </a:extLst>
          </a:blip>
          <a:srcRect l="6956" t="8261" r="6956" b="14949"/>
          <a:stretch/>
        </p:blipFill>
        <p:spPr>
          <a:xfrm>
            <a:off x="2463057" y="5818893"/>
            <a:ext cx="2018370" cy="900201"/>
          </a:xfrm>
          <a:prstGeom prst="rect">
            <a:avLst/>
          </a:prstGeom>
        </p:spPr>
      </p:pic>
      <p:pic>
        <p:nvPicPr>
          <p:cNvPr id="8" name="Picture 6" descr="Seattle-Denver Center of Innovation (COIN) Home">
            <a:extLst>
              <a:ext uri="{FF2B5EF4-FFF2-40B4-BE49-F238E27FC236}">
                <a16:creationId xmlns:a16="http://schemas.microsoft.com/office/drawing/2014/main" id="{8C39E605-D052-4436-AE72-221B233A94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603" y="5816995"/>
            <a:ext cx="1587638" cy="8697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Logo, company name&#10;&#10;Description automatically generated">
            <a:extLst>
              <a:ext uri="{FF2B5EF4-FFF2-40B4-BE49-F238E27FC236}">
                <a16:creationId xmlns:a16="http://schemas.microsoft.com/office/drawing/2014/main" id="{8CBA433B-4367-4328-A0D7-20C5F993B6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9243" y="5709998"/>
            <a:ext cx="1355109" cy="978690"/>
          </a:xfrm>
          <a:prstGeom prst="rect">
            <a:avLst/>
          </a:prstGeom>
        </p:spPr>
      </p:pic>
      <p:pic>
        <p:nvPicPr>
          <p:cNvPr id="10" name="Picture 6" descr="Michigan Medicine - Wikipedia">
            <a:extLst>
              <a:ext uri="{FF2B5EF4-FFF2-40B4-BE49-F238E27FC236}">
                <a16:creationId xmlns:a16="http://schemas.microsoft.com/office/drawing/2014/main" id="{32AD69DA-46FF-4162-BC64-DB3B0CE0CFB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43822" y="5782786"/>
            <a:ext cx="1355110" cy="85146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2">
            <a:extLst>
              <a:ext uri="{FF2B5EF4-FFF2-40B4-BE49-F238E27FC236}">
                <a16:creationId xmlns:a16="http://schemas.microsoft.com/office/drawing/2014/main" id="{046D52FE-2F6B-46DB-B6F1-AF3AB557EC6A}"/>
              </a:ext>
            </a:extLst>
          </p:cNvPr>
          <p:cNvSpPr txBox="1">
            <a:spLocks noChangeArrowheads="1"/>
          </p:cNvSpPr>
          <p:nvPr/>
        </p:nvSpPr>
        <p:spPr bwMode="auto">
          <a:xfrm>
            <a:off x="0" y="2031282"/>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Thank you!</a:t>
            </a:r>
          </a:p>
        </p:txBody>
      </p:sp>
    </p:spTree>
    <p:extLst>
      <p:ext uri="{BB962C8B-B14F-4D97-AF65-F5344CB8AC3E}">
        <p14:creationId xmlns:p14="http://schemas.microsoft.com/office/powerpoint/2010/main" val="2799530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4658" y="914400"/>
            <a:ext cx="8686800" cy="5410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GB" b="1" dirty="0"/>
              <a:t>Support:</a:t>
            </a:r>
            <a:endParaRPr lang="en-GB" dirty="0"/>
          </a:p>
          <a:p>
            <a:pPr>
              <a:spcBef>
                <a:spcPts val="0"/>
              </a:spcBef>
            </a:pPr>
            <a:r>
              <a:rPr lang="en-US" dirty="0"/>
              <a:t>VA Office of Mental Health and Suicide Prevention</a:t>
            </a:r>
          </a:p>
          <a:p>
            <a:pPr>
              <a:spcBef>
                <a:spcPts val="0"/>
              </a:spcBef>
            </a:pPr>
            <a:r>
              <a:rPr lang="en-US" dirty="0"/>
              <a:t>VA Advanced Fellowship Program in HSR, Office of Academic Affiliations, US Department of Veterans Affairs</a:t>
            </a:r>
            <a:endParaRPr lang="en-US" b="1" dirty="0">
              <a:ea typeface="ＭＳ Ｐゴシック" charset="-128"/>
            </a:endParaRPr>
          </a:p>
          <a:p>
            <a:pPr marL="0" indent="0">
              <a:spcBef>
                <a:spcPts val="0"/>
              </a:spcBef>
              <a:buNone/>
            </a:pPr>
            <a:endParaRPr lang="en-US" b="1" dirty="0">
              <a:ea typeface="ＭＳ Ｐゴシック" charset="-128"/>
            </a:endParaRPr>
          </a:p>
          <a:p>
            <a:pPr marL="0" indent="0">
              <a:spcBef>
                <a:spcPts val="0"/>
              </a:spcBef>
              <a:buNone/>
            </a:pPr>
            <a:r>
              <a:rPr lang="en-US" b="1" dirty="0">
                <a:ea typeface="ＭＳ Ｐゴシック" charset="-128"/>
              </a:rPr>
              <a:t>Disclosures: </a:t>
            </a:r>
            <a:r>
              <a:rPr lang="en-US" dirty="0">
                <a:ea typeface="ＭＳ Ｐゴシック" charset="-128"/>
              </a:rPr>
              <a:t>Dr. Lin consults on telehealth for substance use disorder treatment for Providers Clinical Support System with funding from the Substance Abuse and Mental Health Services Administration, and for National Center for Quality Assurance with funding from Alkermes. No other disclosures are reported.</a:t>
            </a:r>
          </a:p>
          <a:p>
            <a:pPr marL="0" indent="0">
              <a:spcBef>
                <a:spcPts val="0"/>
              </a:spcBef>
              <a:buNone/>
            </a:pPr>
            <a:endParaRPr lang="en-US" dirty="0">
              <a:highlight>
                <a:srgbClr val="FFFF00"/>
              </a:highlight>
              <a:ea typeface="ＭＳ Ｐゴシック" charset="-128"/>
            </a:endParaRPr>
          </a:p>
          <a:p>
            <a:pPr marL="0" indent="0">
              <a:spcBef>
                <a:spcPts val="0"/>
              </a:spcBef>
              <a:buNone/>
            </a:pPr>
            <a:r>
              <a:rPr lang="en-US" b="1" dirty="0">
                <a:ea typeface="ＭＳ Ｐゴシック" charset="-128"/>
              </a:rPr>
              <a:t>Disclaimer</a:t>
            </a:r>
            <a:r>
              <a:rPr lang="en-US" dirty="0">
                <a:ea typeface="ＭＳ Ｐゴシック" charset="-128"/>
              </a:rPr>
              <a:t>: The opinions expressed in this work are the authors’ and do not necessarily reflect those of the Department of Veterans Affairs or the United States Government.</a:t>
            </a:r>
            <a:endParaRPr lang="en-US" dirty="0"/>
          </a:p>
        </p:txBody>
      </p:sp>
      <p:sp>
        <p:nvSpPr>
          <p:cNvPr id="4" name="Rectangle 2">
            <a:extLst>
              <a:ext uri="{FF2B5EF4-FFF2-40B4-BE49-F238E27FC236}">
                <a16:creationId xmlns:a16="http://schemas.microsoft.com/office/drawing/2014/main" id="{38304372-7857-45A7-89F2-7AAD995B4501}"/>
              </a:ext>
            </a:extLst>
          </p:cNvPr>
          <p:cNvSpPr txBox="1">
            <a:spLocks noChangeArrowheads="1"/>
          </p:cNvSpPr>
          <p:nvPr/>
        </p:nvSpPr>
        <p:spPr bwMode="auto">
          <a:xfrm>
            <a:off x="-7883" y="0"/>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Acknowledgments</a:t>
            </a:r>
          </a:p>
        </p:txBody>
      </p:sp>
    </p:spTree>
    <p:extLst>
      <p:ext uri="{BB962C8B-B14F-4D97-AF65-F5344CB8AC3E}">
        <p14:creationId xmlns:p14="http://schemas.microsoft.com/office/powerpoint/2010/main" val="3480901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Background</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909320"/>
            <a:ext cx="8686800" cy="1793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600" dirty="0"/>
              <a:t>Stimulant use disorder (</a:t>
            </a:r>
            <a:r>
              <a:rPr lang="en-US" sz="2600" dirty="0" err="1"/>
              <a:t>StUD</a:t>
            </a:r>
            <a:r>
              <a:rPr lang="en-US" sz="2600" dirty="0"/>
              <a:t>) and stimulant-related harms have increased substantially in the U.S.</a:t>
            </a:r>
          </a:p>
          <a:p>
            <a:pPr marL="5202238" indent="0">
              <a:spcBef>
                <a:spcPts val="0"/>
              </a:spcBef>
              <a:buNone/>
            </a:pPr>
            <a:endParaRPr lang="en-US" sz="1200" dirty="0"/>
          </a:p>
          <a:p>
            <a:pPr marL="517525" lvl="1" indent="0">
              <a:spcBef>
                <a:spcPts val="0"/>
              </a:spcBef>
            </a:pPr>
            <a:r>
              <a:rPr lang="en-US" sz="2400" dirty="0"/>
              <a:t>In 2023, over 4.3 million U.S. residents had </a:t>
            </a:r>
            <a:r>
              <a:rPr lang="en-US" sz="2400" dirty="0" err="1"/>
              <a:t>StUD</a:t>
            </a:r>
            <a:r>
              <a:rPr lang="en-US" sz="2400" dirty="0"/>
              <a:t>.</a:t>
            </a:r>
          </a:p>
          <a:p>
            <a:pPr marL="5202238" lvl="1" indent="0">
              <a:spcBef>
                <a:spcPts val="0"/>
              </a:spcBef>
              <a:buNone/>
            </a:pPr>
            <a:endParaRPr lang="en-US" sz="2200" dirty="0"/>
          </a:p>
        </p:txBody>
      </p:sp>
      <p:sp>
        <p:nvSpPr>
          <p:cNvPr id="2" name="TextBox 1">
            <a:extLst>
              <a:ext uri="{FF2B5EF4-FFF2-40B4-BE49-F238E27FC236}">
                <a16:creationId xmlns:a16="http://schemas.microsoft.com/office/drawing/2014/main" id="{11C19F54-A331-C73D-FB38-56363E316BE5}"/>
              </a:ext>
            </a:extLst>
          </p:cNvPr>
          <p:cNvSpPr txBox="1"/>
          <p:nvPr/>
        </p:nvSpPr>
        <p:spPr>
          <a:xfrm>
            <a:off x="154677" y="6370320"/>
            <a:ext cx="9151883" cy="338554"/>
          </a:xfrm>
          <a:prstGeom prst="rect">
            <a:avLst/>
          </a:prstGeom>
          <a:noFill/>
        </p:spPr>
        <p:txBody>
          <a:bodyPr wrap="square" rtlCol="0">
            <a:spAutoFit/>
          </a:bodyPr>
          <a:lstStyle/>
          <a:p>
            <a:r>
              <a:rPr lang="en-US" sz="1600" b="1" dirty="0"/>
              <a:t>Sources</a:t>
            </a:r>
            <a:r>
              <a:rPr lang="en-US" sz="1600" dirty="0"/>
              <a:t>: SAMHSA, 2023, NSDUH Detailed Tables; NIDA, 2024, Drug Overdose Deaths: Facts and Figures </a:t>
            </a:r>
          </a:p>
        </p:txBody>
      </p:sp>
      <p:pic>
        <p:nvPicPr>
          <p:cNvPr id="1026" name="Picture 2" descr="Drug overdose deaths involving stimulants, cocaine or psychostimulants with abuse potential –primarily methamphetamine—have significantly increased since 2015 from 12,122 to 57,497 in 2022 ">
            <a:extLst>
              <a:ext uri="{FF2B5EF4-FFF2-40B4-BE49-F238E27FC236}">
                <a16:creationId xmlns:a16="http://schemas.microsoft.com/office/drawing/2014/main" id="{63E329CC-B21A-6EFD-4063-9EAEC2E607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790" y="2702560"/>
            <a:ext cx="4943048" cy="35157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246CB3-ABA7-A23C-74B7-18FCF1402B6E}"/>
              </a:ext>
            </a:extLst>
          </p:cNvPr>
          <p:cNvSpPr txBox="1"/>
          <p:nvPr/>
        </p:nvSpPr>
        <p:spPr>
          <a:xfrm>
            <a:off x="5294838" y="3017520"/>
            <a:ext cx="3497372" cy="1846659"/>
          </a:xfrm>
          <a:prstGeom prst="rect">
            <a:avLst/>
          </a:prstGeom>
          <a:noFill/>
        </p:spPr>
        <p:txBody>
          <a:bodyPr wrap="square" rtlCol="0">
            <a:spAutoFit/>
          </a:bodyPr>
          <a:lstStyle/>
          <a:p>
            <a:r>
              <a:rPr lang="en-US" sz="2400" dirty="0"/>
              <a:t>--From 2015 to 2022, there was almost a five-fold increase in stimulant-involved overdose deaths.</a:t>
            </a:r>
          </a:p>
          <a:p>
            <a:endParaRPr lang="en-US" dirty="0"/>
          </a:p>
        </p:txBody>
      </p:sp>
    </p:spTree>
    <p:extLst>
      <p:ext uri="{BB962C8B-B14F-4D97-AF65-F5344CB8AC3E}">
        <p14:creationId xmlns:p14="http://schemas.microsoft.com/office/powerpoint/2010/main" val="229524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Background</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386080" y="774412"/>
            <a:ext cx="8686800" cy="24596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457200" lvl="1" indent="0">
              <a:spcBef>
                <a:spcPts val="0"/>
              </a:spcBef>
              <a:buNone/>
            </a:pPr>
            <a:endParaRPr lang="en-US" sz="2400" dirty="0"/>
          </a:p>
          <a:p>
            <a:pPr>
              <a:spcBef>
                <a:spcPts val="0"/>
              </a:spcBef>
            </a:pPr>
            <a:r>
              <a:rPr lang="en-US" sz="2600" dirty="0"/>
              <a:t>Contingency management (CM) is currently the most effective treatment for </a:t>
            </a:r>
            <a:r>
              <a:rPr lang="en-US" sz="2600" dirty="0" err="1"/>
              <a:t>StUD</a:t>
            </a:r>
            <a:r>
              <a:rPr lang="en-US" sz="2600" dirty="0"/>
              <a:t>.</a:t>
            </a:r>
          </a:p>
          <a:p>
            <a:pPr>
              <a:spcBef>
                <a:spcPts val="0"/>
              </a:spcBef>
            </a:pPr>
            <a:endParaRPr lang="en-US" sz="700" dirty="0"/>
          </a:p>
          <a:p>
            <a:pPr lvl="1">
              <a:spcBef>
                <a:spcPts val="0"/>
              </a:spcBef>
            </a:pPr>
            <a:r>
              <a:rPr lang="en-US" sz="2400" dirty="0"/>
              <a:t>No FDA-approved treatment medications (research is ongoing)</a:t>
            </a:r>
          </a:p>
          <a:p>
            <a:pPr lvl="1">
              <a:spcBef>
                <a:spcPts val="0"/>
              </a:spcBef>
            </a:pPr>
            <a:endParaRPr lang="en-US" sz="800" dirty="0"/>
          </a:p>
          <a:p>
            <a:pPr lvl="1">
              <a:spcBef>
                <a:spcPts val="0"/>
              </a:spcBef>
            </a:pPr>
            <a:r>
              <a:rPr lang="en-US" sz="2400" dirty="0"/>
              <a:t>CM is recommended as first-line treatment for </a:t>
            </a:r>
            <a:r>
              <a:rPr lang="en-US" sz="2400" dirty="0" err="1"/>
              <a:t>StUD</a:t>
            </a:r>
            <a:r>
              <a:rPr lang="en-US" sz="2400" dirty="0"/>
              <a:t> </a:t>
            </a:r>
          </a:p>
        </p:txBody>
      </p:sp>
      <p:sp>
        <p:nvSpPr>
          <p:cNvPr id="2" name="TextBox 1">
            <a:extLst>
              <a:ext uri="{FF2B5EF4-FFF2-40B4-BE49-F238E27FC236}">
                <a16:creationId xmlns:a16="http://schemas.microsoft.com/office/drawing/2014/main" id="{5D656DC0-E9B8-ACA2-EA10-AA75689A8A6F}"/>
              </a:ext>
            </a:extLst>
          </p:cNvPr>
          <p:cNvSpPr txBox="1"/>
          <p:nvPr/>
        </p:nvSpPr>
        <p:spPr>
          <a:xfrm>
            <a:off x="-79003" y="6184612"/>
            <a:ext cx="9151883" cy="584775"/>
          </a:xfrm>
          <a:prstGeom prst="rect">
            <a:avLst/>
          </a:prstGeom>
          <a:noFill/>
        </p:spPr>
        <p:txBody>
          <a:bodyPr wrap="square" rtlCol="0">
            <a:spAutoFit/>
          </a:bodyPr>
          <a:lstStyle/>
          <a:p>
            <a:pPr algn="r"/>
            <a:r>
              <a:rPr lang="en-US" sz="1600" b="1" dirty="0"/>
              <a:t>Sources</a:t>
            </a:r>
            <a:r>
              <a:rPr lang="en-US" sz="1600" dirty="0"/>
              <a:t>: UpToDate, 2024, Stimulant use disorder: Treatment overview; HHS, 2023, Contingency Management for the Treatment of Substance Use Disorders; thenounproject.com  </a:t>
            </a:r>
          </a:p>
        </p:txBody>
      </p:sp>
      <p:pic>
        <p:nvPicPr>
          <p:cNvPr id="6" name="Picture 5">
            <a:extLst>
              <a:ext uri="{FF2B5EF4-FFF2-40B4-BE49-F238E27FC236}">
                <a16:creationId xmlns:a16="http://schemas.microsoft.com/office/drawing/2014/main" id="{4F2C651D-D156-64A9-E36A-749D58DBC388}"/>
              </a:ext>
            </a:extLst>
          </p:cNvPr>
          <p:cNvPicPr>
            <a:picLocks noChangeAspect="1"/>
          </p:cNvPicPr>
          <p:nvPr/>
        </p:nvPicPr>
        <p:blipFill rotWithShape="1">
          <a:blip r:embed="rId3"/>
          <a:srcRect b="13657"/>
          <a:stretch/>
        </p:blipFill>
        <p:spPr>
          <a:xfrm>
            <a:off x="5674361" y="3131849"/>
            <a:ext cx="2877342" cy="2484379"/>
          </a:xfrm>
          <a:prstGeom prst="rect">
            <a:avLst/>
          </a:prstGeom>
        </p:spPr>
      </p:pic>
      <p:sp>
        <p:nvSpPr>
          <p:cNvPr id="7" name="TextBox 6">
            <a:extLst>
              <a:ext uri="{FF2B5EF4-FFF2-40B4-BE49-F238E27FC236}">
                <a16:creationId xmlns:a16="http://schemas.microsoft.com/office/drawing/2014/main" id="{50640023-9418-BEB9-3A7B-1E2BCD658EEC}"/>
              </a:ext>
            </a:extLst>
          </p:cNvPr>
          <p:cNvSpPr txBox="1"/>
          <p:nvPr/>
        </p:nvSpPr>
        <p:spPr>
          <a:xfrm>
            <a:off x="309881" y="3326174"/>
            <a:ext cx="5364480" cy="2092881"/>
          </a:xfrm>
          <a:prstGeom prst="rect">
            <a:avLst/>
          </a:prstGeom>
          <a:noFill/>
        </p:spPr>
        <p:txBody>
          <a:bodyPr wrap="square" rtlCol="0">
            <a:spAutoFit/>
          </a:bodyPr>
          <a:lstStyle/>
          <a:p>
            <a:pPr marL="457200" indent="-457200">
              <a:buFont typeface="Arial" panose="020B0604020202020204" pitchFamily="34" charset="0"/>
              <a:buChar char="•"/>
            </a:pPr>
            <a:r>
              <a:rPr lang="en-US" sz="2600" dirty="0"/>
              <a:t>CM is a psychosocial therapy that involves reinforcing abstinence from substances (or other health-promoting behaviors) with financial or other incentives.</a:t>
            </a:r>
          </a:p>
        </p:txBody>
      </p:sp>
    </p:spTree>
    <p:extLst>
      <p:ext uri="{BB962C8B-B14F-4D97-AF65-F5344CB8AC3E}">
        <p14:creationId xmlns:p14="http://schemas.microsoft.com/office/powerpoint/2010/main" val="353697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Background</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066800"/>
            <a:ext cx="86868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Implementation of CM in healthcare settings has been very limited.</a:t>
            </a:r>
          </a:p>
          <a:p>
            <a:pPr marL="0" indent="0">
              <a:spcBef>
                <a:spcPts val="0"/>
              </a:spcBef>
              <a:buNone/>
            </a:pPr>
            <a:endParaRPr lang="en-US" sz="1100" dirty="0"/>
          </a:p>
          <a:p>
            <a:pPr lvl="1">
              <a:spcBef>
                <a:spcPts val="0"/>
              </a:spcBef>
            </a:pPr>
            <a:endParaRPr lang="en-US" sz="700" dirty="0"/>
          </a:p>
          <a:p>
            <a:pPr lvl="1">
              <a:spcBef>
                <a:spcPts val="0"/>
              </a:spcBef>
            </a:pPr>
            <a:r>
              <a:rPr lang="en-US" sz="2600" dirty="0"/>
              <a:t>There are several barriers to implementation, such as policy, financial and logistical barriers and stigmatized views of CM. </a:t>
            </a:r>
          </a:p>
          <a:p>
            <a:pPr marL="457200" lvl="1" indent="0">
              <a:spcBef>
                <a:spcPts val="0"/>
              </a:spcBef>
              <a:buNone/>
            </a:pPr>
            <a:endParaRPr lang="en-US" sz="700" dirty="0"/>
          </a:p>
          <a:p>
            <a:pPr lvl="1">
              <a:spcBef>
                <a:spcPts val="0"/>
              </a:spcBef>
            </a:pPr>
            <a:endParaRPr lang="en-US" sz="700" dirty="0"/>
          </a:p>
          <a:p>
            <a:pPr>
              <a:spcBef>
                <a:spcPts val="0"/>
              </a:spcBef>
            </a:pPr>
            <a:r>
              <a:rPr lang="en-US" sz="2800" dirty="0"/>
              <a:t>Expanding CM provision is needed to address the rising impact of stimulants.</a:t>
            </a:r>
          </a:p>
          <a:p>
            <a:pPr lvl="1">
              <a:spcBef>
                <a:spcPts val="0"/>
              </a:spcBef>
            </a:pPr>
            <a:endParaRPr lang="en-US" sz="2400" dirty="0"/>
          </a:p>
          <a:p>
            <a:pPr lvl="1">
              <a:spcBef>
                <a:spcPts val="0"/>
              </a:spcBef>
            </a:pPr>
            <a:endParaRPr lang="en-US" sz="2200" dirty="0"/>
          </a:p>
        </p:txBody>
      </p:sp>
      <p:sp>
        <p:nvSpPr>
          <p:cNvPr id="2" name="TextBox 1">
            <a:extLst>
              <a:ext uri="{FF2B5EF4-FFF2-40B4-BE49-F238E27FC236}">
                <a16:creationId xmlns:a16="http://schemas.microsoft.com/office/drawing/2014/main" id="{2C7C7262-BEB7-260F-20C9-F9517F29A504}"/>
              </a:ext>
            </a:extLst>
          </p:cNvPr>
          <p:cNvSpPr txBox="1"/>
          <p:nvPr/>
        </p:nvSpPr>
        <p:spPr>
          <a:xfrm>
            <a:off x="-119643" y="6387812"/>
            <a:ext cx="9151883" cy="338554"/>
          </a:xfrm>
          <a:prstGeom prst="rect">
            <a:avLst/>
          </a:prstGeom>
          <a:noFill/>
        </p:spPr>
        <p:txBody>
          <a:bodyPr wrap="square" rtlCol="0">
            <a:spAutoFit/>
          </a:bodyPr>
          <a:lstStyle/>
          <a:p>
            <a:pPr algn="r"/>
            <a:r>
              <a:rPr lang="en-US" sz="1600" b="1" dirty="0"/>
              <a:t>Sources</a:t>
            </a:r>
            <a:r>
              <a:rPr lang="en-US" sz="1600" dirty="0"/>
              <a:t>: HHS, 2023, Contingency Management for the Treatment of Substance Use Disorders</a:t>
            </a:r>
          </a:p>
        </p:txBody>
      </p:sp>
    </p:spTree>
    <p:extLst>
      <p:ext uri="{BB962C8B-B14F-4D97-AF65-F5344CB8AC3E}">
        <p14:creationId xmlns:p14="http://schemas.microsoft.com/office/powerpoint/2010/main" val="323131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Background</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066800"/>
            <a:ext cx="86868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In 2011, the Veterans Health Administration (VHA) rolled out the largest ever implementation of CM.</a:t>
            </a:r>
          </a:p>
          <a:p>
            <a:pPr marL="0" indent="0">
              <a:spcBef>
                <a:spcPts val="0"/>
              </a:spcBef>
              <a:buNone/>
            </a:pPr>
            <a:endParaRPr lang="en-US" sz="1100" dirty="0"/>
          </a:p>
          <a:p>
            <a:pPr lvl="1">
              <a:spcBef>
                <a:spcPts val="0"/>
              </a:spcBef>
            </a:pPr>
            <a:endParaRPr lang="en-US" sz="700" dirty="0"/>
          </a:p>
          <a:p>
            <a:pPr lvl="1">
              <a:spcBef>
                <a:spcPts val="0"/>
              </a:spcBef>
            </a:pPr>
            <a:r>
              <a:rPr lang="en-US" sz="2600" dirty="0"/>
              <a:t>The rollout had strong uptake and high fidelity to their CM model</a:t>
            </a:r>
          </a:p>
          <a:p>
            <a:pPr lvl="1">
              <a:spcBef>
                <a:spcPts val="0"/>
              </a:spcBef>
            </a:pPr>
            <a:endParaRPr lang="en-US" sz="900" dirty="0"/>
          </a:p>
          <a:p>
            <a:pPr lvl="1">
              <a:spcBef>
                <a:spcPts val="0"/>
              </a:spcBef>
            </a:pPr>
            <a:r>
              <a:rPr lang="en-US" sz="2600" dirty="0"/>
              <a:t>However, CM provision was reduced during the COVID-19 pandemic and has not returned to pre-pandemic levels</a:t>
            </a:r>
          </a:p>
          <a:p>
            <a:pPr lvl="1">
              <a:spcBef>
                <a:spcPts val="0"/>
              </a:spcBef>
            </a:pPr>
            <a:endParaRPr lang="en-US" sz="900" dirty="0"/>
          </a:p>
          <a:p>
            <a:pPr lvl="1">
              <a:spcBef>
                <a:spcPts val="0"/>
              </a:spcBef>
            </a:pPr>
            <a:r>
              <a:rPr lang="en-US" sz="2600" dirty="0"/>
              <a:t>Most VHA patients with </a:t>
            </a:r>
            <a:r>
              <a:rPr lang="en-US" sz="2600" dirty="0" err="1"/>
              <a:t>StUD</a:t>
            </a:r>
            <a:r>
              <a:rPr lang="en-US" sz="2600" dirty="0"/>
              <a:t> still do not receive CM</a:t>
            </a:r>
          </a:p>
          <a:p>
            <a:pPr marL="457200" lvl="1" indent="0">
              <a:spcBef>
                <a:spcPts val="0"/>
              </a:spcBef>
              <a:buNone/>
            </a:pPr>
            <a:endParaRPr lang="en-US" sz="700" dirty="0"/>
          </a:p>
          <a:p>
            <a:pPr lvl="1">
              <a:spcBef>
                <a:spcPts val="0"/>
              </a:spcBef>
            </a:pPr>
            <a:endParaRPr lang="en-US" sz="700" dirty="0"/>
          </a:p>
          <a:p>
            <a:pPr lvl="1">
              <a:spcBef>
                <a:spcPts val="0"/>
              </a:spcBef>
            </a:pPr>
            <a:endParaRPr lang="en-US" sz="2400" dirty="0"/>
          </a:p>
          <a:p>
            <a:pPr lvl="1">
              <a:spcBef>
                <a:spcPts val="0"/>
              </a:spcBef>
            </a:pPr>
            <a:endParaRPr lang="en-US" sz="2200" dirty="0"/>
          </a:p>
        </p:txBody>
      </p:sp>
      <p:sp>
        <p:nvSpPr>
          <p:cNvPr id="2" name="TextBox 1">
            <a:extLst>
              <a:ext uri="{FF2B5EF4-FFF2-40B4-BE49-F238E27FC236}">
                <a16:creationId xmlns:a16="http://schemas.microsoft.com/office/drawing/2014/main" id="{FC1FE9F0-F288-6118-4CAD-C6E83216FB5F}"/>
              </a:ext>
            </a:extLst>
          </p:cNvPr>
          <p:cNvSpPr txBox="1"/>
          <p:nvPr/>
        </p:nvSpPr>
        <p:spPr>
          <a:xfrm>
            <a:off x="-160283" y="6307723"/>
            <a:ext cx="9151883" cy="338554"/>
          </a:xfrm>
          <a:prstGeom prst="rect">
            <a:avLst/>
          </a:prstGeom>
          <a:noFill/>
        </p:spPr>
        <p:txBody>
          <a:bodyPr wrap="square" rtlCol="0">
            <a:spAutoFit/>
          </a:bodyPr>
          <a:lstStyle/>
          <a:p>
            <a:pPr algn="r"/>
            <a:r>
              <a:rPr lang="en-US" sz="1600" b="1" dirty="0"/>
              <a:t>Sources</a:t>
            </a:r>
            <a:r>
              <a:rPr lang="en-US" sz="1600" dirty="0"/>
              <a:t>: DePhilippis et al., 2018, DAD; Coughlin et al., 2024, JSAT</a:t>
            </a:r>
          </a:p>
        </p:txBody>
      </p:sp>
    </p:spTree>
    <p:extLst>
      <p:ext uri="{BB962C8B-B14F-4D97-AF65-F5344CB8AC3E}">
        <p14:creationId xmlns:p14="http://schemas.microsoft.com/office/powerpoint/2010/main" val="362607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Objective</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833120"/>
            <a:ext cx="8686800" cy="27025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GB" sz="1500" dirty="0"/>
          </a:p>
          <a:p>
            <a:pPr>
              <a:spcBef>
                <a:spcPts val="0"/>
              </a:spcBef>
            </a:pPr>
            <a:r>
              <a:rPr lang="en-US" sz="2800" dirty="0"/>
              <a:t>To inform efforts to increase CM provision, it is important to understand which patient characteristics are associated with CM receipt. </a:t>
            </a:r>
          </a:p>
          <a:p>
            <a:pPr>
              <a:spcBef>
                <a:spcPts val="0"/>
              </a:spcBef>
            </a:pPr>
            <a:endParaRPr lang="en-US" sz="900" dirty="0"/>
          </a:p>
          <a:p>
            <a:pPr lvl="1">
              <a:spcBef>
                <a:spcPts val="0"/>
              </a:spcBef>
            </a:pPr>
            <a:r>
              <a:rPr lang="en-US" sz="2400" dirty="0"/>
              <a:t>To our knowledge, no prior studies have examined this in the VHA or in other healthcare settings.</a:t>
            </a:r>
          </a:p>
          <a:p>
            <a:pPr lvl="1">
              <a:spcBef>
                <a:spcPts val="0"/>
              </a:spcBef>
            </a:pPr>
            <a:endParaRPr lang="en-US" sz="2400" dirty="0"/>
          </a:p>
          <a:p>
            <a:pPr lvl="1">
              <a:spcBef>
                <a:spcPts val="0"/>
              </a:spcBef>
            </a:pPr>
            <a:endParaRPr lang="en-US" sz="700" dirty="0"/>
          </a:p>
          <a:p>
            <a:pPr marL="457200" lvl="1" indent="0">
              <a:spcBef>
                <a:spcPts val="0"/>
              </a:spcBef>
              <a:buNone/>
            </a:pPr>
            <a:endParaRPr lang="en-US" sz="700" dirty="0"/>
          </a:p>
          <a:p>
            <a:pPr lvl="1">
              <a:spcBef>
                <a:spcPts val="0"/>
              </a:spcBef>
            </a:pPr>
            <a:endParaRPr lang="en-US" sz="700" dirty="0"/>
          </a:p>
          <a:p>
            <a:pPr lvl="1">
              <a:spcBef>
                <a:spcPts val="0"/>
              </a:spcBef>
            </a:pPr>
            <a:endParaRPr lang="en-US" sz="2400" dirty="0"/>
          </a:p>
          <a:p>
            <a:pPr lvl="1">
              <a:spcBef>
                <a:spcPts val="0"/>
              </a:spcBef>
            </a:pPr>
            <a:endParaRPr lang="en-US" sz="2200" dirty="0"/>
          </a:p>
        </p:txBody>
      </p:sp>
      <p:pic>
        <p:nvPicPr>
          <p:cNvPr id="4" name="Picture 3">
            <a:extLst>
              <a:ext uri="{FF2B5EF4-FFF2-40B4-BE49-F238E27FC236}">
                <a16:creationId xmlns:a16="http://schemas.microsoft.com/office/drawing/2014/main" id="{F7776FAE-34D9-C3D5-5241-F3664716CCDA}"/>
              </a:ext>
            </a:extLst>
          </p:cNvPr>
          <p:cNvPicPr>
            <a:picLocks noChangeAspect="1"/>
          </p:cNvPicPr>
          <p:nvPr/>
        </p:nvPicPr>
        <p:blipFill rotWithShape="1">
          <a:blip r:embed="rId3"/>
          <a:srcRect t="23257" b="32857"/>
          <a:stretch/>
        </p:blipFill>
        <p:spPr>
          <a:xfrm>
            <a:off x="2203450" y="4806109"/>
            <a:ext cx="4420870" cy="1940131"/>
          </a:xfrm>
          <a:prstGeom prst="rect">
            <a:avLst/>
          </a:prstGeom>
        </p:spPr>
      </p:pic>
      <p:sp>
        <p:nvSpPr>
          <p:cNvPr id="6" name="TextBox 5">
            <a:extLst>
              <a:ext uri="{FF2B5EF4-FFF2-40B4-BE49-F238E27FC236}">
                <a16:creationId xmlns:a16="http://schemas.microsoft.com/office/drawing/2014/main" id="{0A806A20-41E9-87F2-4568-4002011FB0E2}"/>
              </a:ext>
            </a:extLst>
          </p:cNvPr>
          <p:cNvSpPr txBox="1"/>
          <p:nvPr/>
        </p:nvSpPr>
        <p:spPr>
          <a:xfrm>
            <a:off x="-89163" y="6463566"/>
            <a:ext cx="9151883" cy="338554"/>
          </a:xfrm>
          <a:prstGeom prst="rect">
            <a:avLst/>
          </a:prstGeom>
          <a:noFill/>
        </p:spPr>
        <p:txBody>
          <a:bodyPr wrap="square" rtlCol="0">
            <a:spAutoFit/>
          </a:bodyPr>
          <a:lstStyle/>
          <a:p>
            <a:pPr algn="r"/>
            <a:r>
              <a:rPr lang="en-US" sz="1600" b="1" dirty="0"/>
              <a:t>Sources</a:t>
            </a:r>
            <a:r>
              <a:rPr lang="en-US" sz="1600" dirty="0"/>
              <a:t>: thenounproject.com  </a:t>
            </a:r>
          </a:p>
        </p:txBody>
      </p:sp>
      <p:sp>
        <p:nvSpPr>
          <p:cNvPr id="7" name="TextBox 6">
            <a:extLst>
              <a:ext uri="{FF2B5EF4-FFF2-40B4-BE49-F238E27FC236}">
                <a16:creationId xmlns:a16="http://schemas.microsoft.com/office/drawing/2014/main" id="{3E3B817A-D9E5-CBF5-7B2E-D53649A3CF1C}"/>
              </a:ext>
            </a:extLst>
          </p:cNvPr>
          <p:cNvSpPr txBox="1"/>
          <p:nvPr/>
        </p:nvSpPr>
        <p:spPr>
          <a:xfrm>
            <a:off x="203200" y="3625136"/>
            <a:ext cx="8676640" cy="1661993"/>
          </a:xfrm>
          <a:prstGeom prst="rect">
            <a:avLst/>
          </a:prstGeom>
          <a:noFill/>
        </p:spPr>
        <p:txBody>
          <a:bodyPr wrap="square" rtlCol="0">
            <a:spAutoFit/>
          </a:bodyPr>
          <a:lstStyle/>
          <a:p>
            <a:pPr marL="457200" indent="-457200">
              <a:buFont typeface="Arial" panose="020B0604020202020204" pitchFamily="34" charset="0"/>
              <a:buChar char="•"/>
            </a:pPr>
            <a:r>
              <a:rPr lang="en-US" sz="2800" dirty="0"/>
              <a:t>Among national VHA patients with </a:t>
            </a:r>
            <a:r>
              <a:rPr lang="en-US" sz="2800" dirty="0" err="1"/>
              <a:t>StUD</a:t>
            </a:r>
            <a:r>
              <a:rPr lang="en-US" sz="2800" dirty="0"/>
              <a:t>, we compared characteristics between those who did and did not receive CM.</a:t>
            </a:r>
          </a:p>
          <a:p>
            <a:endParaRPr lang="en-US" dirty="0"/>
          </a:p>
        </p:txBody>
      </p:sp>
    </p:spTree>
    <p:extLst>
      <p:ext uri="{BB962C8B-B14F-4D97-AF65-F5344CB8AC3E}">
        <p14:creationId xmlns:p14="http://schemas.microsoft.com/office/powerpoint/2010/main" val="374921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0" y="-1"/>
            <a:ext cx="9151883" cy="705729"/>
          </a:xfrm>
          <a:prstGeom prst="rect">
            <a:avLst/>
          </a:prstGeom>
          <a:solidFill>
            <a:srgbClr val="408FA4"/>
          </a:solidFill>
          <a:ln w="25400">
            <a:solidFill>
              <a:srgbClr val="408FA4"/>
            </a:solid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en-US" sz="3600" b="1" dirty="0">
                <a:solidFill>
                  <a:prstClr val="white"/>
                </a:solidFill>
                <a:latin typeface="Calibri" pitchFamily="-107" charset="0"/>
              </a:rPr>
              <a:t>Data Source and Sample</a:t>
            </a:r>
          </a:p>
        </p:txBody>
      </p:sp>
      <p:sp>
        <p:nvSpPr>
          <p:cNvPr id="5" name="Content Placeholder 3">
            <a:extLst>
              <a:ext uri="{FF2B5EF4-FFF2-40B4-BE49-F238E27FC236}">
                <a16:creationId xmlns:a16="http://schemas.microsoft.com/office/drawing/2014/main" id="{954B89EC-CCA3-4776-82C3-C60440771489}"/>
              </a:ext>
            </a:extLst>
          </p:cNvPr>
          <p:cNvSpPr txBox="1">
            <a:spLocks/>
          </p:cNvSpPr>
          <p:nvPr/>
        </p:nvSpPr>
        <p:spPr>
          <a:xfrm>
            <a:off x="228600" y="1066800"/>
            <a:ext cx="8686800" cy="5715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nSpc>
                <a:spcPct val="120000"/>
              </a:lnSpc>
              <a:spcBef>
                <a:spcPts val="0"/>
              </a:spcBef>
              <a:buNone/>
              <a:defRPr/>
            </a:pPr>
            <a:endParaRPr lang="en-US" sz="1200" dirty="0"/>
          </a:p>
          <a:p>
            <a:pPr marL="0" indent="0">
              <a:lnSpc>
                <a:spcPct val="120000"/>
              </a:lnSpc>
              <a:spcBef>
                <a:spcPts val="0"/>
              </a:spcBef>
              <a:buNone/>
              <a:defRPr/>
            </a:pPr>
            <a:r>
              <a:rPr lang="en-US" sz="2800" b="1" dirty="0"/>
              <a:t>Data Source</a:t>
            </a:r>
            <a:r>
              <a:rPr lang="en-US" sz="2800" dirty="0"/>
              <a:t>: National VHA electronic health record (EHR)</a:t>
            </a:r>
          </a:p>
          <a:p>
            <a:pPr marL="0" indent="0">
              <a:lnSpc>
                <a:spcPct val="120000"/>
              </a:lnSpc>
              <a:spcBef>
                <a:spcPts val="0"/>
              </a:spcBef>
              <a:buNone/>
              <a:defRPr/>
            </a:pPr>
            <a:endParaRPr lang="en-US" sz="2000" dirty="0"/>
          </a:p>
          <a:p>
            <a:pPr marL="0" indent="0">
              <a:lnSpc>
                <a:spcPct val="120000"/>
              </a:lnSpc>
              <a:spcBef>
                <a:spcPts val="0"/>
              </a:spcBef>
              <a:buNone/>
              <a:defRPr/>
            </a:pPr>
            <a:r>
              <a:rPr lang="en-US" sz="2800" b="1" dirty="0"/>
              <a:t>Study period</a:t>
            </a:r>
            <a:r>
              <a:rPr lang="en-US" sz="2800" dirty="0"/>
              <a:t>: FY2021-FY2022 (10/1/20-9/30/22) </a:t>
            </a:r>
          </a:p>
          <a:p>
            <a:pPr marL="0" indent="0">
              <a:lnSpc>
                <a:spcPct val="120000"/>
              </a:lnSpc>
              <a:spcBef>
                <a:spcPts val="0"/>
              </a:spcBef>
              <a:buNone/>
              <a:defRPr/>
            </a:pPr>
            <a:endParaRPr lang="en-US" sz="2000" b="1" dirty="0"/>
          </a:p>
          <a:p>
            <a:pPr marL="0" indent="0">
              <a:lnSpc>
                <a:spcPct val="120000"/>
              </a:lnSpc>
              <a:spcBef>
                <a:spcPts val="0"/>
              </a:spcBef>
              <a:buNone/>
              <a:defRPr/>
            </a:pPr>
            <a:r>
              <a:rPr lang="en-US" sz="2800" b="1" dirty="0"/>
              <a:t>Sample inclusion criteria</a:t>
            </a:r>
            <a:r>
              <a:rPr lang="en-US" sz="2800" dirty="0"/>
              <a:t>: </a:t>
            </a:r>
          </a:p>
          <a:p>
            <a:pPr marL="0" indent="0">
              <a:lnSpc>
                <a:spcPct val="120000"/>
              </a:lnSpc>
              <a:spcBef>
                <a:spcPts val="0"/>
              </a:spcBef>
              <a:buNone/>
              <a:defRPr/>
            </a:pPr>
            <a:endParaRPr lang="en-US" sz="700" dirty="0"/>
          </a:p>
          <a:p>
            <a:pPr>
              <a:lnSpc>
                <a:spcPct val="120000"/>
              </a:lnSpc>
              <a:spcBef>
                <a:spcPts val="0"/>
              </a:spcBef>
              <a:defRPr/>
            </a:pPr>
            <a:r>
              <a:rPr lang="en-US" dirty="0"/>
              <a:t>≥1 visit during the study period in 81 VHA facilities that had implemented CM. </a:t>
            </a:r>
          </a:p>
          <a:p>
            <a:pPr marL="0" indent="0">
              <a:lnSpc>
                <a:spcPct val="120000"/>
              </a:lnSpc>
              <a:spcBef>
                <a:spcPts val="0"/>
              </a:spcBef>
              <a:buNone/>
              <a:defRPr/>
            </a:pPr>
            <a:endParaRPr lang="en-US" sz="700" dirty="0"/>
          </a:p>
          <a:p>
            <a:pPr>
              <a:lnSpc>
                <a:spcPct val="120000"/>
              </a:lnSpc>
              <a:spcBef>
                <a:spcPts val="0"/>
              </a:spcBef>
              <a:defRPr/>
            </a:pPr>
            <a:r>
              <a:rPr lang="en-US" dirty="0" err="1"/>
              <a:t>StUD</a:t>
            </a:r>
            <a:r>
              <a:rPr lang="en-US" dirty="0"/>
              <a:t> diagnosis (cocaine and/or amphetamine/other stimulant) in the year prior to the patient’s first visit during the study period (index visit).</a:t>
            </a:r>
          </a:p>
          <a:p>
            <a:pPr>
              <a:lnSpc>
                <a:spcPct val="120000"/>
              </a:lnSpc>
              <a:spcBef>
                <a:spcPts val="0"/>
              </a:spcBef>
              <a:defRPr/>
            </a:pPr>
            <a:endParaRPr lang="en-US" dirty="0"/>
          </a:p>
          <a:p>
            <a:pPr marL="0" indent="0">
              <a:lnSpc>
                <a:spcPct val="120000"/>
              </a:lnSpc>
              <a:spcBef>
                <a:spcPts val="0"/>
              </a:spcBef>
              <a:buNone/>
              <a:defRPr/>
            </a:pPr>
            <a:endParaRPr lang="en-US" sz="1200" b="1" dirty="0"/>
          </a:p>
        </p:txBody>
      </p:sp>
    </p:spTree>
    <p:extLst>
      <p:ext uri="{BB962C8B-B14F-4D97-AF65-F5344CB8AC3E}">
        <p14:creationId xmlns:p14="http://schemas.microsoft.com/office/powerpoint/2010/main" val="378360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2028</Words>
  <Application>Microsoft Office PowerPoint</Application>
  <PresentationFormat>On-screen Show (4:3)</PresentationFormat>
  <Paragraphs>532</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ＭＳ Ｐゴシック</vt:lpstr>
      <vt:lpstr>Arial</vt:lpstr>
      <vt:lpstr>Calibri</vt:lpstr>
      <vt:lpstr>Calibri Light</vt:lpstr>
      <vt:lpstr>Office Theme</vt:lpstr>
      <vt:lpstr> Patient characteristics associated with receipt of contingency management for stimulant use disorder in the  Veterans Health Administration  AMERSA National Conference  November 16, 2024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Use of and retention on buprenorphine for opioid use disorder in the VA following COVID-19-related telehealth policy changes  MAT-VA journal club January 18, 2023  </dc:title>
  <dc:creator>Frost, Madeline C (Puget Sound)</dc:creator>
  <cp:lastModifiedBy>Madeline Frost</cp:lastModifiedBy>
  <cp:revision>109</cp:revision>
  <dcterms:created xsi:type="dcterms:W3CDTF">2023-01-16T18:34:40Z</dcterms:created>
  <dcterms:modified xsi:type="dcterms:W3CDTF">2024-11-16T19:05:50Z</dcterms:modified>
</cp:coreProperties>
</file>