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358" r:id="rId3"/>
    <p:sldId id="429" r:id="rId4"/>
    <p:sldId id="386" r:id="rId5"/>
    <p:sldId id="931" r:id="rId6"/>
    <p:sldId id="263" r:id="rId7"/>
    <p:sldId id="415" r:id="rId8"/>
    <p:sldId id="416" r:id="rId9"/>
    <p:sldId id="417" r:id="rId10"/>
    <p:sldId id="418" r:id="rId11"/>
    <p:sldId id="419" r:id="rId12"/>
    <p:sldId id="420" r:id="rId13"/>
    <p:sldId id="428" r:id="rId14"/>
    <p:sldId id="422" r:id="rId15"/>
    <p:sldId id="423" r:id="rId16"/>
    <p:sldId id="85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D233BEF-2FF6-C553-F813-9CAE84CD66F2}" name="Meghan Gannon" initials="MG" userId="S::mam148@jefferson.edu::7c2a50eb-83e4-42cd-883f-e3696f25514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6501EF-BF42-4D9F-BA35-9A7BFD5EFC39}" v="68" dt="2024-11-14T16:40:09.1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67762" autoAdjust="0"/>
  </p:normalViewPr>
  <p:slideViewPr>
    <p:cSldViewPr snapToGrid="0">
      <p:cViewPr varScale="1">
        <p:scale>
          <a:sx n="50" d="100"/>
          <a:sy n="50" d="100"/>
        </p:scale>
        <p:origin x="1640" y="3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D0DE17-FF74-4F46-B39E-A4C023DFE090}" type="datetimeFigureOut">
              <a:rPr lang="en-US" smtClean="0"/>
              <a:t>11/13/2024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FBAF12-E8D3-479C-BB1A-3086106B9011}" type="slidenum">
              <a:rPr lang="en-US" smtClean="0"/>
              <a:t>‹#›</a:t>
            </a:fld>
            <a:endParaRPr lang="en-US"/>
          </a:p>
        </p:txBody>
      </p:sp>
    </p:spTree>
    <p:extLst>
      <p:ext uri="{BB962C8B-B14F-4D97-AF65-F5344CB8AC3E}">
        <p14:creationId xmlns:p14="http://schemas.microsoft.com/office/powerpoint/2010/main" val="1964306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FC292E-EB46-4B52-B50C-21CBDD7AA7B6}" type="slidenum">
              <a:rPr lang="en-US" smtClean="0"/>
              <a:t>1</a:t>
            </a:fld>
            <a:endParaRPr lang="en-US"/>
          </a:p>
        </p:txBody>
      </p:sp>
    </p:spTree>
    <p:extLst>
      <p:ext uri="{BB962C8B-B14F-4D97-AF65-F5344CB8AC3E}">
        <p14:creationId xmlns:p14="http://schemas.microsoft.com/office/powerpoint/2010/main" val="4280811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The most consistent theme by far that came up was staffing of programs. In most, if not all, focus groups, people noted staff turnover, lack of empathy, “in it for a paycheck”</a:t>
            </a:r>
          </a:p>
          <a:p>
            <a:r>
              <a:rPr lang="en-US" sz="1800" i="1" dirty="0"/>
              <a:t>Quote 1</a:t>
            </a:r>
          </a:p>
          <a:p>
            <a:r>
              <a:rPr lang="en-US" sz="1800" dirty="0"/>
              <a:t>This second person was from the harm reduction focus group and had a lot to say about negative experiences with staff at OUD treatment programs.</a:t>
            </a:r>
          </a:p>
          <a:p>
            <a:r>
              <a:rPr lang="en-US" sz="1800" i="1" dirty="0"/>
              <a:t>Quote 2</a:t>
            </a:r>
          </a:p>
          <a:p>
            <a:endParaRPr lang="en-US" sz="1800" dirty="0"/>
          </a:p>
        </p:txBody>
      </p:sp>
      <p:sp>
        <p:nvSpPr>
          <p:cNvPr id="4" name="Slide Number Placeholder 3"/>
          <p:cNvSpPr>
            <a:spLocks noGrp="1"/>
          </p:cNvSpPr>
          <p:nvPr>
            <p:ph type="sldNum" sz="quarter" idx="5"/>
          </p:nvPr>
        </p:nvSpPr>
        <p:spPr/>
        <p:txBody>
          <a:bodyPr/>
          <a:lstStyle/>
          <a:p>
            <a:fld id="{67FC292E-EB46-4B52-B50C-21CBDD7AA7B6}" type="slidenum">
              <a:rPr lang="en-US" smtClean="0"/>
              <a:t>11</a:t>
            </a:fld>
            <a:endParaRPr lang="en-US"/>
          </a:p>
        </p:txBody>
      </p:sp>
    </p:spTree>
    <p:extLst>
      <p:ext uri="{BB962C8B-B14F-4D97-AF65-F5344CB8AC3E}">
        <p14:creationId xmlns:p14="http://schemas.microsoft.com/office/powerpoint/2010/main" val="1754677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Erin</a:t>
            </a:r>
          </a:p>
          <a:p>
            <a:r>
              <a:rPr lang="en-US" dirty="0"/>
              <a:t>Go over bullet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recommendations can fit into 5 buckets – I’ll review them now. </a:t>
            </a:r>
          </a:p>
          <a:p>
            <a:endParaRPr lang="en-US" dirty="0"/>
          </a:p>
        </p:txBody>
      </p:sp>
      <p:sp>
        <p:nvSpPr>
          <p:cNvPr id="4" name="Slide Number Placeholder 3"/>
          <p:cNvSpPr>
            <a:spLocks noGrp="1"/>
          </p:cNvSpPr>
          <p:nvPr>
            <p:ph type="sldNum" sz="quarter" idx="5"/>
          </p:nvPr>
        </p:nvSpPr>
        <p:spPr/>
        <p:txBody>
          <a:bodyPr/>
          <a:lstStyle/>
          <a:p>
            <a:fld id="{A3FBAF12-E8D3-479C-BB1A-3086106B9011}" type="slidenum">
              <a:rPr lang="en-US" smtClean="0"/>
              <a:t>12</a:t>
            </a:fld>
            <a:endParaRPr lang="en-US"/>
          </a:p>
        </p:txBody>
      </p:sp>
    </p:spTree>
    <p:extLst>
      <p:ext uri="{BB962C8B-B14F-4D97-AF65-F5344CB8AC3E}">
        <p14:creationId xmlns:p14="http://schemas.microsoft.com/office/powerpoint/2010/main" val="979285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Erin </a:t>
            </a:r>
          </a:p>
          <a:p>
            <a:r>
              <a:rPr lang="en-US" dirty="0"/>
              <a:t>Our recommendations can fit into 5 buckets – I’ll review them now. </a:t>
            </a:r>
          </a:p>
          <a:p>
            <a:endParaRPr lang="en-US" dirty="0"/>
          </a:p>
          <a:p>
            <a:pPr marL="228600" indent="-228600">
              <a:buAutoNum type="arabicPeriod"/>
            </a:pPr>
            <a:r>
              <a:rPr lang="en-US" dirty="0"/>
              <a:t>We spent all this time trying to understand the need for treatment in Philadelphia and the capacity and the information simply isn’t there in a comprehensive way. That’s a huge barrier to knowing how much of each type of treatment we need to be able to offer and makes it so difficult for people needing treatment to navigate.</a:t>
            </a:r>
          </a:p>
          <a:p>
            <a:pPr marL="228600" indent="-228600">
              <a:buAutoNum type="arabicPeriod"/>
            </a:pPr>
            <a:r>
              <a:rPr lang="en-US" dirty="0"/>
              <a:t>Assessment</a:t>
            </a:r>
          </a:p>
          <a:p>
            <a:pPr marL="228600" indent="-228600">
              <a:buAutoNum type="arabicPeriod"/>
            </a:pPr>
            <a:r>
              <a:rPr lang="en-US" dirty="0"/>
              <a:t>Workforce development</a:t>
            </a:r>
          </a:p>
        </p:txBody>
      </p:sp>
      <p:sp>
        <p:nvSpPr>
          <p:cNvPr id="4" name="Slide Number Placeholder 3"/>
          <p:cNvSpPr>
            <a:spLocks noGrp="1"/>
          </p:cNvSpPr>
          <p:nvPr>
            <p:ph type="sldNum" sz="quarter" idx="5"/>
          </p:nvPr>
        </p:nvSpPr>
        <p:spPr/>
        <p:txBody>
          <a:bodyPr/>
          <a:lstStyle/>
          <a:p>
            <a:fld id="{A3FBAF12-E8D3-479C-BB1A-3086106B9011}" type="slidenum">
              <a:rPr lang="en-US" smtClean="0"/>
              <a:t>13</a:t>
            </a:fld>
            <a:endParaRPr lang="en-US"/>
          </a:p>
        </p:txBody>
      </p:sp>
    </p:spTree>
    <p:extLst>
      <p:ext uri="{BB962C8B-B14F-4D97-AF65-F5344CB8AC3E}">
        <p14:creationId xmlns:p14="http://schemas.microsoft.com/office/powerpoint/2010/main" val="2752806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Megan</a:t>
            </a:r>
          </a:p>
          <a:p>
            <a:r>
              <a:rPr lang="en-US" dirty="0"/>
              <a:t>Inpatient second bullet:</a:t>
            </a:r>
          </a:p>
          <a:p>
            <a:r>
              <a:rPr lang="en-US" dirty="0"/>
              <a:t>We didn’t have space to fully discuss this, but a lot of people who need treatment are considered too “medically complex” to go into existing programs. We need more beds of all types, but especially more beds for these folks so they can have their physical needs addressed with accessing OUD treatment.</a:t>
            </a:r>
          </a:p>
        </p:txBody>
      </p:sp>
      <p:sp>
        <p:nvSpPr>
          <p:cNvPr id="4" name="Slide Number Placeholder 3"/>
          <p:cNvSpPr>
            <a:spLocks noGrp="1"/>
          </p:cNvSpPr>
          <p:nvPr>
            <p:ph type="sldNum" sz="quarter" idx="5"/>
          </p:nvPr>
        </p:nvSpPr>
        <p:spPr/>
        <p:txBody>
          <a:bodyPr/>
          <a:lstStyle/>
          <a:p>
            <a:fld id="{A3FBAF12-E8D3-479C-BB1A-3086106B9011}" type="slidenum">
              <a:rPr lang="en-US" smtClean="0"/>
              <a:t>14</a:t>
            </a:fld>
            <a:endParaRPr lang="en-US"/>
          </a:p>
        </p:txBody>
      </p:sp>
    </p:spTree>
    <p:extLst>
      <p:ext uri="{BB962C8B-B14F-4D97-AF65-F5344CB8AC3E}">
        <p14:creationId xmlns:p14="http://schemas.microsoft.com/office/powerpoint/2010/main" val="538213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8A70C5-B998-394A-9D57-CAC00E22A08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0103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042">
              <a:defRPr/>
            </a:pPr>
            <a:r>
              <a:rPr lang="en-US" dirty="0"/>
              <a:t>To begin with, I’m only going to spend a minute on background to get us set up.</a:t>
            </a:r>
          </a:p>
          <a:p>
            <a:pPr defTabSz="931042">
              <a:defRPr/>
            </a:pPr>
            <a:r>
              <a:rPr lang="en-US" dirty="0"/>
              <a:t>The overdose crisis is often contextualized as occurring in 4 waves…</a:t>
            </a:r>
          </a:p>
          <a:p>
            <a:pPr defTabSz="931042">
              <a:defRPr/>
            </a:pPr>
            <a:r>
              <a:rPr lang="en-US" dirty="0"/>
              <a:t>Each wave has complicated treatment implications for OUD</a:t>
            </a:r>
          </a:p>
          <a:p>
            <a:pPr defTabSz="931042">
              <a:defRPr/>
            </a:pPr>
            <a:r>
              <a:rPr lang="en-US" dirty="0"/>
              <a:t>Locally, there were 1,413 overdose deaths in 2022</a:t>
            </a:r>
          </a:p>
          <a:p>
            <a:pPr defTabSz="931042">
              <a:defRPr/>
            </a:pPr>
            <a:r>
              <a:rPr lang="en-US" dirty="0"/>
              <a:t>Xylazine now in over 99% of dope samples in Philadelphia</a:t>
            </a:r>
          </a:p>
        </p:txBody>
      </p:sp>
      <p:sp>
        <p:nvSpPr>
          <p:cNvPr id="4" name="Slide Number Placeholder 3"/>
          <p:cNvSpPr>
            <a:spLocks noGrp="1"/>
          </p:cNvSpPr>
          <p:nvPr>
            <p:ph type="sldNum" sz="quarter" idx="5"/>
          </p:nvPr>
        </p:nvSpPr>
        <p:spPr/>
        <p:txBody>
          <a:bodyPr/>
          <a:lstStyle/>
          <a:p>
            <a:fld id="{67FC292E-EB46-4B52-B50C-21CBDD7AA7B6}" type="slidenum">
              <a:rPr lang="en-US" smtClean="0"/>
              <a:t>3</a:t>
            </a:fld>
            <a:endParaRPr lang="en-US"/>
          </a:p>
        </p:txBody>
      </p:sp>
    </p:spTree>
    <p:extLst>
      <p:ext uri="{BB962C8B-B14F-4D97-AF65-F5344CB8AC3E}">
        <p14:creationId xmlns:p14="http://schemas.microsoft.com/office/powerpoint/2010/main" val="4084682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8A70C5-B998-394A-9D57-CAC00E22A08B}" type="slidenum">
              <a:rPr lang="en-US" smtClean="0"/>
              <a:t>4</a:t>
            </a:fld>
            <a:endParaRPr lang="en-US" dirty="0"/>
          </a:p>
        </p:txBody>
      </p:sp>
    </p:spTree>
    <p:extLst>
      <p:ext uri="{BB962C8B-B14F-4D97-AF65-F5344CB8AC3E}">
        <p14:creationId xmlns:p14="http://schemas.microsoft.com/office/powerpoint/2010/main" val="2367069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042">
              <a:defRPr/>
            </a:pPr>
            <a:r>
              <a:rPr lang="en-US" sz="1800" dirty="0">
                <a:latin typeface="Calibri" panose="020F0502020204030204" pitchFamily="34" charset="0"/>
                <a:ea typeface="Yu Mincho" panose="02020400000000000000" pitchFamily="18" charset="-128"/>
                <a:cs typeface="Arial" panose="020B0604020202020204" pitchFamily="34" charset="0"/>
              </a:rPr>
              <a:t>The project we’re talking to you about today is called Mapping the OUD Treatment System in Philadelphia. The fragmented opioid use disorder (OUD) treatment system is not reaching or retaining many people who need and want to engage in treatment, particularly those using fentanyl and xylazine. This multimethod project was intended to better understand the status and capacity of the current treatment system.</a:t>
            </a:r>
          </a:p>
          <a:p>
            <a:pPr defTabSz="931042">
              <a:defRPr/>
            </a:pPr>
            <a:endParaRPr lang="en-US" sz="1800" dirty="0">
              <a:latin typeface="Calibri" panose="020F0502020204030204" pitchFamily="34" charset="0"/>
              <a:ea typeface="Yu Mincho" panose="02020400000000000000" pitchFamily="18" charset="-128"/>
              <a:cs typeface="Arial" panose="020B0604020202020204" pitchFamily="34" charset="0"/>
            </a:endParaRPr>
          </a:p>
          <a:p>
            <a:pPr defTabSz="931042">
              <a:defRPr/>
            </a:pPr>
            <a:r>
              <a:rPr lang="en-US" sz="1800" dirty="0">
                <a:latin typeface="Calibri" panose="020F0502020204030204" pitchFamily="34" charset="0"/>
                <a:ea typeface="Yu Mincho" panose="02020400000000000000" pitchFamily="18" charset="-128"/>
                <a:cs typeface="Arial" panose="020B0604020202020204" pitchFamily="34" charset="0"/>
              </a:rPr>
              <a:t>To do this, we conducted GIS mapping of the treatment landscape, directly engaged individuals with lived experience of OUD in focus groups and community advisory board meetings, and surveyed providers of methadone services. Our goal was to provide insights into the accessibility of services, the reasons and timing of early treatment exit, and to identify modifiable policy-related factors related to treatment. Data were collected in 2022 and 2023 and used to develop these recommendations.</a:t>
            </a:r>
          </a:p>
          <a:p>
            <a:pPr defTabSz="931042">
              <a:defRPr/>
            </a:pPr>
            <a:r>
              <a:rPr lang="en-US" sz="2900" dirty="0"/>
              <a:t>We also took a close look at race during our mapping and focus groups. For the past few years, the numbers of overdose deaths for Black and Latino people have been increasing, and now more Black people die of an overdose in Philadelphia than White people. </a:t>
            </a:r>
          </a:p>
          <a:p>
            <a:pPr defTabSz="931042">
              <a:defRPr/>
            </a:pPr>
            <a:endParaRPr lang="en-US" sz="2900" dirty="0"/>
          </a:p>
          <a:p>
            <a:pPr defTabSz="931042">
              <a:defRPr/>
            </a:pPr>
            <a:r>
              <a:rPr lang="en-US" sz="2900" dirty="0"/>
              <a:t>We’re going to start off with our qualitative results…</a:t>
            </a:r>
          </a:p>
        </p:txBody>
      </p:sp>
      <p:sp>
        <p:nvSpPr>
          <p:cNvPr id="4" name="Slide Number Placeholder 3"/>
          <p:cNvSpPr>
            <a:spLocks noGrp="1"/>
          </p:cNvSpPr>
          <p:nvPr>
            <p:ph type="sldNum" sz="quarter" idx="5"/>
          </p:nvPr>
        </p:nvSpPr>
        <p:spPr/>
        <p:txBody>
          <a:bodyPr/>
          <a:lstStyle/>
          <a:p>
            <a:fld id="{67FC292E-EB46-4B52-B50C-21CBDD7AA7B6}" type="slidenum">
              <a:rPr lang="en-US" smtClean="0"/>
              <a:t>5</a:t>
            </a:fld>
            <a:endParaRPr lang="en-US"/>
          </a:p>
        </p:txBody>
      </p:sp>
    </p:spTree>
    <p:extLst>
      <p:ext uri="{BB962C8B-B14F-4D97-AF65-F5344CB8AC3E}">
        <p14:creationId xmlns:p14="http://schemas.microsoft.com/office/powerpoint/2010/main" val="3500820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We conducted 13 focus groups with 70 people. The first two groups were with certified recovery specialists, because they could orient us to the project as both consumers or services and navigators of services for others.</a:t>
            </a:r>
          </a:p>
          <a:p>
            <a:endParaRPr lang="en-US" sz="1800" dirty="0"/>
          </a:p>
          <a:p>
            <a:r>
              <a:rPr lang="en-US" sz="1800" dirty="0"/>
              <a:t>…I’m going to go deeper into some of these themes, mostly through the use of quotes from the focus groups.</a:t>
            </a:r>
          </a:p>
        </p:txBody>
      </p:sp>
      <p:sp>
        <p:nvSpPr>
          <p:cNvPr id="4" name="Slide Number Placeholder 3"/>
          <p:cNvSpPr>
            <a:spLocks noGrp="1"/>
          </p:cNvSpPr>
          <p:nvPr>
            <p:ph type="sldNum" sz="quarter" idx="5"/>
          </p:nvPr>
        </p:nvSpPr>
        <p:spPr/>
        <p:txBody>
          <a:bodyPr/>
          <a:lstStyle/>
          <a:p>
            <a:fld id="{67FC292E-EB46-4B52-B50C-21CBDD7AA7B6}" type="slidenum">
              <a:rPr lang="en-US" smtClean="0"/>
              <a:t>6</a:t>
            </a:fld>
            <a:endParaRPr lang="en-US"/>
          </a:p>
        </p:txBody>
      </p:sp>
    </p:spTree>
    <p:extLst>
      <p:ext uri="{BB962C8B-B14F-4D97-AF65-F5344CB8AC3E}">
        <p14:creationId xmlns:p14="http://schemas.microsoft.com/office/powerpoint/2010/main" val="1438231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i="1" dirty="0"/>
              <a:t>Quotes</a:t>
            </a:r>
          </a:p>
          <a:p>
            <a:r>
              <a:rPr lang="en-US" sz="1800" dirty="0"/>
              <a:t>Participants said the assessment process is complex, takes too long, and involves too much paperwork. Many left before they could be assessed due to withdrawal. As I’m sure you know, withdrawal has been complicated by the combination of xylazine and fentanyl which is making it much harder for people to get into treatment. </a:t>
            </a:r>
          </a:p>
          <a:p>
            <a:r>
              <a:rPr lang="en-US" sz="1800" dirty="0"/>
              <a:t>CRS really emphasized that the assessment process is a major chokepoint for people to get into treatment.</a:t>
            </a:r>
          </a:p>
        </p:txBody>
      </p:sp>
      <p:sp>
        <p:nvSpPr>
          <p:cNvPr id="4" name="Slide Number Placeholder 3"/>
          <p:cNvSpPr>
            <a:spLocks noGrp="1"/>
          </p:cNvSpPr>
          <p:nvPr>
            <p:ph type="sldNum" sz="quarter" idx="5"/>
          </p:nvPr>
        </p:nvSpPr>
        <p:spPr/>
        <p:txBody>
          <a:bodyPr/>
          <a:lstStyle/>
          <a:p>
            <a:fld id="{67FC292E-EB46-4B52-B50C-21CBDD7AA7B6}" type="slidenum">
              <a:rPr lang="en-US" smtClean="0"/>
              <a:t>7</a:t>
            </a:fld>
            <a:endParaRPr lang="en-US"/>
          </a:p>
        </p:txBody>
      </p:sp>
    </p:spTree>
    <p:extLst>
      <p:ext uri="{BB962C8B-B14F-4D97-AF65-F5344CB8AC3E}">
        <p14:creationId xmlns:p14="http://schemas.microsoft.com/office/powerpoint/2010/main" val="1524186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Arial" panose="020B0604020202020204" pitchFamily="34" charset="0"/>
              </a:rPr>
              <a:t>People in inpatient treatment talked about the anxiety of not knowing how long of a stay would be covered. CRS noted that this was particularly stressful for those who were unhoused and might be discharged into homelessness without proper planning.</a:t>
            </a:r>
          </a:p>
          <a:p>
            <a:endParaRPr lang="en-US" sz="1800" i="1" dirty="0">
              <a:effectLst/>
              <a:latin typeface="Calibri" panose="020F0502020204030204" pitchFamily="34" charset="0"/>
              <a:ea typeface="Calibri" panose="020F0502020204030204" pitchFamily="34" charset="0"/>
              <a:cs typeface="Arial" panose="020B0604020202020204" pitchFamily="34" charset="0"/>
            </a:endParaRPr>
          </a:p>
          <a:p>
            <a:r>
              <a:rPr lang="en-US" sz="1800" dirty="0">
                <a:effectLst/>
                <a:latin typeface="Calibri" panose="020F0502020204030204" pitchFamily="34" charset="0"/>
                <a:ea typeface="Calibri" panose="020F0502020204030204" pitchFamily="34" charset="0"/>
                <a:cs typeface="Arial" panose="020B0604020202020204" pitchFamily="34" charset="0"/>
              </a:rPr>
              <a:t>Most participants had been on methadone and/or buprenorphine at some point and spoke to both types of treatment in focus groups. There were conflicting views about the most effective form of MOUD, with some participants stating buprenorphine was effective and others endorsing methadone</a:t>
            </a:r>
          </a:p>
          <a:p>
            <a:r>
              <a:rPr lang="en-US" sz="1800" i="1" dirty="0">
                <a:effectLst/>
                <a:latin typeface="Calibri" panose="020F0502020204030204" pitchFamily="34" charset="0"/>
                <a:ea typeface="Calibri" panose="020F0502020204030204" pitchFamily="34" charset="0"/>
                <a:cs typeface="Arial" panose="020B0604020202020204" pitchFamily="34" charset="0"/>
              </a:rPr>
              <a:t>Quotes</a:t>
            </a:r>
          </a:p>
          <a:p>
            <a:r>
              <a:rPr lang="en-US" sz="1800" dirty="0">
                <a:effectLst/>
                <a:latin typeface="Calibri" panose="020F0502020204030204" pitchFamily="34" charset="0"/>
                <a:ea typeface="Calibri" panose="020F0502020204030204" pitchFamily="34" charset="0"/>
                <a:cs typeface="Arial" panose="020B0604020202020204" pitchFamily="34" charset="0"/>
              </a:rPr>
              <a:t>Here, we’re seeing how the punitive approach can mean taking people out of treatment entirely.</a:t>
            </a:r>
            <a:endParaRPr lang="en-US" sz="1800" dirty="0"/>
          </a:p>
        </p:txBody>
      </p:sp>
      <p:sp>
        <p:nvSpPr>
          <p:cNvPr id="4" name="Slide Number Placeholder 3"/>
          <p:cNvSpPr>
            <a:spLocks noGrp="1"/>
          </p:cNvSpPr>
          <p:nvPr>
            <p:ph type="sldNum" sz="quarter" idx="5"/>
          </p:nvPr>
        </p:nvSpPr>
        <p:spPr/>
        <p:txBody>
          <a:bodyPr/>
          <a:lstStyle/>
          <a:p>
            <a:fld id="{67FC292E-EB46-4B52-B50C-21CBDD7AA7B6}" type="slidenum">
              <a:rPr lang="en-US" smtClean="0"/>
              <a:t>8</a:t>
            </a:fld>
            <a:endParaRPr lang="en-US"/>
          </a:p>
        </p:txBody>
      </p:sp>
    </p:spTree>
    <p:extLst>
      <p:ext uri="{BB962C8B-B14F-4D97-AF65-F5344CB8AC3E}">
        <p14:creationId xmlns:p14="http://schemas.microsoft.com/office/powerpoint/2010/main" val="1051285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Locations of care and transportation came up a lot.</a:t>
            </a:r>
          </a:p>
          <a:p>
            <a:r>
              <a:rPr lang="en-US" sz="1800" dirty="0"/>
              <a:t>People often talked about difficulties getting to treatment, especially for those who needed to attend regular medication appointments or groups.</a:t>
            </a:r>
          </a:p>
          <a:p>
            <a:r>
              <a:rPr lang="en-US" sz="1800" dirty="0"/>
              <a:t>This was especially true for unhoused participants.</a:t>
            </a:r>
          </a:p>
          <a:p>
            <a:r>
              <a:rPr lang="en-US" sz="1800" dirty="0"/>
              <a:t>Many noted a need for monthly transportation passes, not just for getting to treatment, but also to get back to a “normal” life of getting to the store, getting to work, and seeing family.</a:t>
            </a:r>
          </a:p>
          <a:p>
            <a:r>
              <a:rPr lang="en-US" sz="1800" dirty="0"/>
              <a:t>But many relied on public transportation which could be unpredictable, especially for those who had to take the bus.</a:t>
            </a:r>
          </a:p>
          <a:p>
            <a:r>
              <a:rPr lang="en-US" sz="1800" dirty="0"/>
              <a:t>And location could be a trigger to use – a lot of treatment programs are located in Kensington which is where many people had purchased and used drugs previously.</a:t>
            </a:r>
          </a:p>
          <a:p>
            <a:r>
              <a:rPr lang="en-US" sz="1800" i="1" dirty="0"/>
              <a:t>Quote</a:t>
            </a:r>
          </a:p>
        </p:txBody>
      </p:sp>
      <p:sp>
        <p:nvSpPr>
          <p:cNvPr id="4" name="Slide Number Placeholder 3"/>
          <p:cNvSpPr>
            <a:spLocks noGrp="1"/>
          </p:cNvSpPr>
          <p:nvPr>
            <p:ph type="sldNum" sz="quarter" idx="5"/>
          </p:nvPr>
        </p:nvSpPr>
        <p:spPr/>
        <p:txBody>
          <a:bodyPr/>
          <a:lstStyle/>
          <a:p>
            <a:fld id="{67FC292E-EB46-4B52-B50C-21CBDD7AA7B6}" type="slidenum">
              <a:rPr lang="en-US" smtClean="0"/>
              <a:t>9</a:t>
            </a:fld>
            <a:endParaRPr lang="en-US"/>
          </a:p>
        </p:txBody>
      </p:sp>
    </p:spTree>
    <p:extLst>
      <p:ext uri="{BB962C8B-B14F-4D97-AF65-F5344CB8AC3E}">
        <p14:creationId xmlns:p14="http://schemas.microsoft.com/office/powerpoint/2010/main" val="3324662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Next I’d like to talk about culturally competent </a:t>
            </a:r>
            <a:r>
              <a:rPr lang="en-US" sz="1800"/>
              <a:t>care.</a:t>
            </a:r>
          </a:p>
          <a:p>
            <a:r>
              <a:rPr lang="en-US" sz="1800"/>
              <a:t>In </a:t>
            </a:r>
            <a:r>
              <a:rPr lang="en-US" sz="1800" dirty="0"/>
              <a:t>our Latino focus group, which was conducted in Spanish, a lot of the men talked about language barriers when accessing treatment. A few non-Latino participants also brought up examples of discrimination against people who spoke limited or no English that they had witnessed.</a:t>
            </a:r>
          </a:p>
          <a:p>
            <a:endParaRPr lang="en-US" sz="1800" dirty="0"/>
          </a:p>
          <a:p>
            <a:r>
              <a:rPr lang="en-US" sz="1800" dirty="0"/>
              <a:t>We also asked Black participants about their experiences accessing the treatment system as people of color. </a:t>
            </a:r>
          </a:p>
        </p:txBody>
      </p:sp>
      <p:sp>
        <p:nvSpPr>
          <p:cNvPr id="4" name="Slide Number Placeholder 3"/>
          <p:cNvSpPr>
            <a:spLocks noGrp="1"/>
          </p:cNvSpPr>
          <p:nvPr>
            <p:ph type="sldNum" sz="quarter" idx="5"/>
          </p:nvPr>
        </p:nvSpPr>
        <p:spPr/>
        <p:txBody>
          <a:bodyPr/>
          <a:lstStyle/>
          <a:p>
            <a:fld id="{67FC292E-EB46-4B52-B50C-21CBDD7AA7B6}" type="slidenum">
              <a:rPr lang="en-US" smtClean="0"/>
              <a:t>10</a:t>
            </a:fld>
            <a:endParaRPr lang="en-US"/>
          </a:p>
        </p:txBody>
      </p:sp>
    </p:spTree>
    <p:extLst>
      <p:ext uri="{BB962C8B-B14F-4D97-AF65-F5344CB8AC3E}">
        <p14:creationId xmlns:p14="http://schemas.microsoft.com/office/powerpoint/2010/main" val="1360086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72A6F-829A-99D0-05A1-D9A2E0E37B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4CB959-E8A4-ADAC-13E8-A89564BA9A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D85D8D-F8CD-5DE3-3929-C621F2C1DA39}"/>
              </a:ext>
            </a:extLst>
          </p:cNvPr>
          <p:cNvSpPr>
            <a:spLocks noGrp="1"/>
          </p:cNvSpPr>
          <p:nvPr>
            <p:ph type="dt" sz="half" idx="10"/>
          </p:nvPr>
        </p:nvSpPr>
        <p:spPr/>
        <p:txBody>
          <a:bodyPr/>
          <a:lstStyle/>
          <a:p>
            <a:fld id="{C8BFE246-8342-4FE0-AFDF-54E9913FFB5B}" type="datetimeFigureOut">
              <a:rPr lang="en-US" smtClean="0"/>
              <a:t>11/13/2024</a:t>
            </a:fld>
            <a:endParaRPr lang="en-US"/>
          </a:p>
        </p:txBody>
      </p:sp>
      <p:sp>
        <p:nvSpPr>
          <p:cNvPr id="5" name="Footer Placeholder 4">
            <a:extLst>
              <a:ext uri="{FF2B5EF4-FFF2-40B4-BE49-F238E27FC236}">
                <a16:creationId xmlns:a16="http://schemas.microsoft.com/office/drawing/2014/main" id="{370FC835-2B7F-195D-9B63-335A15D59F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7BC86B-D3FF-9189-33D9-A40F39384D2A}"/>
              </a:ext>
            </a:extLst>
          </p:cNvPr>
          <p:cNvSpPr>
            <a:spLocks noGrp="1"/>
          </p:cNvSpPr>
          <p:nvPr>
            <p:ph type="sldNum" sz="quarter" idx="12"/>
          </p:nvPr>
        </p:nvSpPr>
        <p:spPr/>
        <p:txBody>
          <a:bodyPr/>
          <a:lstStyle/>
          <a:p>
            <a:fld id="{0C7681C5-4D0D-49AB-A434-2A18B2B7830F}" type="slidenum">
              <a:rPr lang="en-US" smtClean="0"/>
              <a:t>‹#›</a:t>
            </a:fld>
            <a:endParaRPr lang="en-US"/>
          </a:p>
        </p:txBody>
      </p:sp>
    </p:spTree>
    <p:extLst>
      <p:ext uri="{BB962C8B-B14F-4D97-AF65-F5344CB8AC3E}">
        <p14:creationId xmlns:p14="http://schemas.microsoft.com/office/powerpoint/2010/main" val="1456513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60274-76FB-C33C-279D-4B17487FE0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5CFAF8-FD32-7BA9-0C83-3D82F9EE26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D8D033-3A24-564A-B03F-11BA59BFBB25}"/>
              </a:ext>
            </a:extLst>
          </p:cNvPr>
          <p:cNvSpPr>
            <a:spLocks noGrp="1"/>
          </p:cNvSpPr>
          <p:nvPr>
            <p:ph type="dt" sz="half" idx="10"/>
          </p:nvPr>
        </p:nvSpPr>
        <p:spPr/>
        <p:txBody>
          <a:bodyPr/>
          <a:lstStyle/>
          <a:p>
            <a:fld id="{C8BFE246-8342-4FE0-AFDF-54E9913FFB5B}" type="datetimeFigureOut">
              <a:rPr lang="en-US" smtClean="0"/>
              <a:t>11/13/2024</a:t>
            </a:fld>
            <a:endParaRPr lang="en-US"/>
          </a:p>
        </p:txBody>
      </p:sp>
      <p:sp>
        <p:nvSpPr>
          <p:cNvPr id="5" name="Footer Placeholder 4">
            <a:extLst>
              <a:ext uri="{FF2B5EF4-FFF2-40B4-BE49-F238E27FC236}">
                <a16:creationId xmlns:a16="http://schemas.microsoft.com/office/drawing/2014/main" id="{E28440CF-4226-3A3B-A5A3-0589A1B807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67641E-F0A4-5F88-7192-C584338E12CB}"/>
              </a:ext>
            </a:extLst>
          </p:cNvPr>
          <p:cNvSpPr>
            <a:spLocks noGrp="1"/>
          </p:cNvSpPr>
          <p:nvPr>
            <p:ph type="sldNum" sz="quarter" idx="12"/>
          </p:nvPr>
        </p:nvSpPr>
        <p:spPr/>
        <p:txBody>
          <a:bodyPr/>
          <a:lstStyle/>
          <a:p>
            <a:fld id="{0C7681C5-4D0D-49AB-A434-2A18B2B7830F}" type="slidenum">
              <a:rPr lang="en-US" smtClean="0"/>
              <a:t>‹#›</a:t>
            </a:fld>
            <a:endParaRPr lang="en-US"/>
          </a:p>
        </p:txBody>
      </p:sp>
    </p:spTree>
    <p:extLst>
      <p:ext uri="{BB962C8B-B14F-4D97-AF65-F5344CB8AC3E}">
        <p14:creationId xmlns:p14="http://schemas.microsoft.com/office/powerpoint/2010/main" val="2912324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B43A24-4372-90EE-73D1-34F2952B42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F3365E-2ADF-E4C0-29C5-33C39E9CB6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E7E35E-FDFC-5A1B-2FB0-956E52CE93BB}"/>
              </a:ext>
            </a:extLst>
          </p:cNvPr>
          <p:cNvSpPr>
            <a:spLocks noGrp="1"/>
          </p:cNvSpPr>
          <p:nvPr>
            <p:ph type="dt" sz="half" idx="10"/>
          </p:nvPr>
        </p:nvSpPr>
        <p:spPr/>
        <p:txBody>
          <a:bodyPr/>
          <a:lstStyle/>
          <a:p>
            <a:fld id="{C8BFE246-8342-4FE0-AFDF-54E9913FFB5B}" type="datetimeFigureOut">
              <a:rPr lang="en-US" smtClean="0"/>
              <a:t>11/13/2024</a:t>
            </a:fld>
            <a:endParaRPr lang="en-US"/>
          </a:p>
        </p:txBody>
      </p:sp>
      <p:sp>
        <p:nvSpPr>
          <p:cNvPr id="5" name="Footer Placeholder 4">
            <a:extLst>
              <a:ext uri="{FF2B5EF4-FFF2-40B4-BE49-F238E27FC236}">
                <a16:creationId xmlns:a16="http://schemas.microsoft.com/office/drawing/2014/main" id="{CC50C50A-E0E0-6D7E-7549-DBD434095C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F946DA-28FE-CE3C-78FA-57CFE80AE6BE}"/>
              </a:ext>
            </a:extLst>
          </p:cNvPr>
          <p:cNvSpPr>
            <a:spLocks noGrp="1"/>
          </p:cNvSpPr>
          <p:nvPr>
            <p:ph type="sldNum" sz="quarter" idx="12"/>
          </p:nvPr>
        </p:nvSpPr>
        <p:spPr/>
        <p:txBody>
          <a:bodyPr/>
          <a:lstStyle/>
          <a:p>
            <a:fld id="{0C7681C5-4D0D-49AB-A434-2A18B2B7830F}" type="slidenum">
              <a:rPr lang="en-US" smtClean="0"/>
              <a:t>‹#›</a:t>
            </a:fld>
            <a:endParaRPr lang="en-US"/>
          </a:p>
        </p:txBody>
      </p:sp>
    </p:spTree>
    <p:extLst>
      <p:ext uri="{BB962C8B-B14F-4D97-AF65-F5344CB8AC3E}">
        <p14:creationId xmlns:p14="http://schemas.microsoft.com/office/powerpoint/2010/main" val="3587761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6" name="Picture 5" descr="PowerPoint Slides 16x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13" y="0"/>
            <a:ext cx="12188388" cy="6858000"/>
          </a:xfrm>
          <a:prstGeom prst="rect">
            <a:avLst/>
          </a:prstGeom>
        </p:spPr>
      </p:pic>
      <p:sp>
        <p:nvSpPr>
          <p:cNvPr id="2" name="Title 1"/>
          <p:cNvSpPr>
            <a:spLocks noGrp="1"/>
          </p:cNvSpPr>
          <p:nvPr>
            <p:ph type="ctrTitle"/>
          </p:nvPr>
        </p:nvSpPr>
        <p:spPr>
          <a:xfrm>
            <a:off x="914400" y="1905005"/>
            <a:ext cx="10668000" cy="2593975"/>
          </a:xfrm>
        </p:spPr>
        <p:txBody>
          <a:bodyPr anchor="b"/>
          <a:lstStyle>
            <a:lvl1pPr>
              <a:defRPr sz="5333" b="1">
                <a:ln>
                  <a:noFill/>
                </a:ln>
                <a:solidFill>
                  <a:srgbClr val="152456"/>
                </a:solidFill>
              </a:defRPr>
            </a:lvl1pPr>
          </a:lstStyle>
          <a:p>
            <a:r>
              <a:rPr lang="en-US"/>
              <a:t>Click to edit Master title style</a:t>
            </a:r>
            <a:endParaRPr lang="en-US" dirty="0"/>
          </a:p>
        </p:txBody>
      </p:sp>
      <p:sp>
        <p:nvSpPr>
          <p:cNvPr id="3" name="Subtitle 2"/>
          <p:cNvSpPr>
            <a:spLocks noGrp="1"/>
          </p:cNvSpPr>
          <p:nvPr>
            <p:ph type="subTitle" idx="1"/>
          </p:nvPr>
        </p:nvSpPr>
        <p:spPr>
          <a:xfrm>
            <a:off x="914400" y="4572000"/>
            <a:ext cx="10668000" cy="1066800"/>
          </a:xfrm>
        </p:spPr>
        <p:txBody>
          <a:bodyPr>
            <a:normAutofit/>
          </a:bodyPr>
          <a:lstStyle>
            <a:lvl1pPr marL="0" indent="0" algn="l">
              <a:buNone/>
              <a:defRPr sz="2667">
                <a:solidFill>
                  <a:srgbClr val="58B7DD"/>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8233871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5" name="Picture 4" descr="PowerPoint Slides 16x9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388" cy="6858000"/>
          </a:xfrm>
          <a:prstGeom prst="rect">
            <a:avLst/>
          </a:prstGeom>
        </p:spPr>
      </p:pic>
      <p:sp>
        <p:nvSpPr>
          <p:cNvPr id="2" name="Title 1"/>
          <p:cNvSpPr>
            <a:spLocks noGrp="1"/>
          </p:cNvSpPr>
          <p:nvPr>
            <p:ph type="ctrTitle"/>
          </p:nvPr>
        </p:nvSpPr>
        <p:spPr>
          <a:xfrm>
            <a:off x="914400" y="1905005"/>
            <a:ext cx="10668000" cy="2593975"/>
          </a:xfrm>
        </p:spPr>
        <p:txBody>
          <a:bodyPr anchor="b"/>
          <a:lstStyle>
            <a:lvl1pPr>
              <a:defRPr sz="5333" b="1">
                <a:ln>
                  <a:noFill/>
                </a:ln>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914400" y="4572000"/>
            <a:ext cx="10668000" cy="1066800"/>
          </a:xfrm>
        </p:spPr>
        <p:txBody>
          <a:bodyPr>
            <a:normAutofit/>
          </a:bodyPr>
          <a:lstStyle>
            <a:lvl1pPr marL="0" indent="0" algn="l">
              <a:buNone/>
              <a:defRPr sz="2667">
                <a:solidFill>
                  <a:srgbClr val="58B7DD"/>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474346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66344"/>
            <a:ext cx="10972800" cy="1170432"/>
          </a:xfrm>
          <a:prstGeom prst="rect">
            <a:avLst/>
          </a:prstGeom>
        </p:spPr>
        <p:txBody>
          <a:bodyPr/>
          <a:lstStyle>
            <a:lvl1pPr>
              <a:defRPr>
                <a:solidFill>
                  <a:srgbClr val="FCAF17"/>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2E5DF327-E424-B74E-B684-C5CD8716DA49}" type="slidenum">
              <a:rPr lang="en-US" smtClean="0"/>
              <a:pPr/>
              <a:t>‹#›</a:t>
            </a:fld>
            <a:endParaRPr lang="en-US" dirty="0"/>
          </a:p>
        </p:txBody>
      </p:sp>
    </p:spTree>
    <p:extLst>
      <p:ext uri="{BB962C8B-B14F-4D97-AF65-F5344CB8AC3E}">
        <p14:creationId xmlns:p14="http://schemas.microsoft.com/office/powerpoint/2010/main" val="668911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7"/>
          <p:cNvSpPr>
            <a:spLocks noGrp="1"/>
          </p:cNvSpPr>
          <p:nvPr>
            <p:ph type="title"/>
          </p:nvPr>
        </p:nvSpPr>
        <p:spPr>
          <a:xfrm>
            <a:off x="0" y="2088413"/>
            <a:ext cx="12192000" cy="2438400"/>
          </a:xfrm>
          <a:prstGeom prst="rect">
            <a:avLst/>
          </a:prstGeom>
          <a:solidFill>
            <a:srgbClr val="58B7DD">
              <a:alpha val="24000"/>
            </a:srgbClr>
          </a:solidFill>
          <a:ln>
            <a:noFill/>
          </a:ln>
        </p:spPr>
        <p:txBody>
          <a:bodyPr anchor="ctr"/>
          <a:lstStyle>
            <a:lvl1pPr marL="609585">
              <a:defRPr sz="4800">
                <a:solidFill>
                  <a:srgbClr val="58B7DD"/>
                </a:solidFill>
              </a:defRPr>
            </a:lvl1pPr>
          </a:lstStyle>
          <a:p>
            <a:r>
              <a:rPr lang="en-US"/>
              <a:t>Click to edit Master title style</a:t>
            </a:r>
            <a:endParaRPr lang="en-US" dirty="0"/>
          </a:p>
        </p:txBody>
      </p:sp>
    </p:spTree>
    <p:extLst>
      <p:ext uri="{BB962C8B-B14F-4D97-AF65-F5344CB8AC3E}">
        <p14:creationId xmlns:p14="http://schemas.microsoft.com/office/powerpoint/2010/main" val="2466435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66344"/>
            <a:ext cx="10972800" cy="1170432"/>
          </a:xfrm>
          <a:prstGeom prst="rect">
            <a:avLst/>
          </a:prstGeom>
        </p:spPr>
        <p:txBody>
          <a:bodyPr/>
          <a:lstStyle>
            <a:lvl1pPr>
              <a:defRPr>
                <a:solidFill>
                  <a:srgbClr val="FCAF17"/>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09599" y="1746504"/>
            <a:ext cx="5364480" cy="4389120"/>
          </a:xfrm>
        </p:spPr>
        <p:txBody>
          <a:bodyPr>
            <a:normAutofit/>
          </a:bodyPr>
          <a:lstStyle>
            <a:lvl1pPr>
              <a:defRPr sz="2400" baseline="0"/>
            </a:lvl1pPr>
            <a:lvl2pPr>
              <a:defRPr sz="2133"/>
            </a:lvl2pPr>
            <a:lvl3pPr>
              <a:defRPr sz="1867"/>
            </a:lvl3pPr>
            <a:lvl4pPr>
              <a:defRPr sz="1600"/>
            </a:lvl4pPr>
            <a:lvl5pPr>
              <a:defRPr sz="16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746504"/>
            <a:ext cx="5364480" cy="4389120"/>
          </a:xfrm>
        </p:spPr>
        <p:txBody>
          <a:bodyPr>
            <a:normAutofit/>
          </a:bodyPr>
          <a:lstStyle>
            <a:lvl1pPr>
              <a:defRPr sz="2400"/>
            </a:lvl1pPr>
            <a:lvl2pPr>
              <a:defRPr sz="2133"/>
            </a:lvl2pPr>
            <a:lvl3pPr>
              <a:defRPr sz="1867"/>
            </a:lvl3pPr>
            <a:lvl4pPr>
              <a:defRPr sz="1600"/>
            </a:lvl4pPr>
            <a:lvl5pPr>
              <a:defRPr sz="16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10"/>
          </p:nvPr>
        </p:nvSpPr>
        <p:spPr/>
        <p:txBody>
          <a:bodyPr/>
          <a:lstStyle/>
          <a:p>
            <a:fld id="{2E5DF327-E424-B74E-B684-C5CD8716DA49}" type="slidenum">
              <a:rPr lang="en-US" smtClean="0"/>
              <a:pPr/>
              <a:t>‹#›</a:t>
            </a:fld>
            <a:endParaRPr lang="en-US" dirty="0"/>
          </a:p>
        </p:txBody>
      </p:sp>
    </p:spTree>
    <p:extLst>
      <p:ext uri="{BB962C8B-B14F-4D97-AF65-F5344CB8AC3E}">
        <p14:creationId xmlns:p14="http://schemas.microsoft.com/office/powerpoint/2010/main" val="1031389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Title 1"/>
          <p:cNvSpPr txBox="1">
            <a:spLocks/>
          </p:cNvSpPr>
          <p:nvPr userDrawn="1"/>
        </p:nvSpPr>
        <p:spPr>
          <a:xfrm>
            <a:off x="6197602" y="466726"/>
            <a:ext cx="5363633" cy="1169988"/>
          </a:xfrm>
          <a:prstGeom prst="rect">
            <a:avLst/>
          </a:prstGeom>
        </p:spPr>
        <p:txBody>
          <a:bodyPr/>
          <a:lstStyle>
            <a:lvl1pPr algn="l" defTabSz="914400" rtl="0" eaLnBrk="1" latinLnBrk="0" hangingPunct="1">
              <a:spcBef>
                <a:spcPct val="0"/>
              </a:spcBef>
              <a:buNone/>
              <a:defRPr sz="2800" kern="1200" cap="none" spc="0" baseline="0">
                <a:ln>
                  <a:noFill/>
                </a:ln>
                <a:solidFill>
                  <a:srgbClr val="FCAF17"/>
                </a:solidFill>
                <a:effectLst/>
                <a:latin typeface="+mj-lt"/>
                <a:ea typeface="+mj-ea"/>
                <a:cs typeface="+mj-cs"/>
              </a:defRPr>
            </a:lvl1pPr>
          </a:lstStyle>
          <a:p>
            <a:pPr fontAlgn="auto">
              <a:spcAft>
                <a:spcPts val="0"/>
              </a:spcAft>
              <a:defRPr/>
            </a:pPr>
            <a:r>
              <a:rPr lang="en-US" sz="3200" dirty="0">
                <a:latin typeface="Trebuchet MS"/>
              </a:rPr>
              <a:t>Click to edit Master title style</a:t>
            </a:r>
          </a:p>
        </p:txBody>
      </p:sp>
      <p:sp>
        <p:nvSpPr>
          <p:cNvPr id="11" name="Content Placeholder 2"/>
          <p:cNvSpPr>
            <a:spLocks noGrp="1"/>
          </p:cNvSpPr>
          <p:nvPr>
            <p:ph sz="half" idx="13"/>
          </p:nvPr>
        </p:nvSpPr>
        <p:spPr>
          <a:xfrm>
            <a:off x="609599" y="1746504"/>
            <a:ext cx="5364480" cy="4389120"/>
          </a:xfrm>
        </p:spPr>
        <p:txBody>
          <a:bodyPr>
            <a:normAutofit/>
          </a:bodyPr>
          <a:lstStyle>
            <a:lvl1pPr>
              <a:defRPr sz="2400" baseline="0"/>
            </a:lvl1pPr>
            <a:lvl2pPr>
              <a:defRPr sz="2133"/>
            </a:lvl2pPr>
            <a:lvl3pPr>
              <a:defRPr sz="1867"/>
            </a:lvl3pPr>
            <a:lvl4pPr>
              <a:defRPr sz="1600"/>
            </a:lvl4pPr>
            <a:lvl5pPr>
              <a:defRPr sz="16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sz="half" idx="14"/>
          </p:nvPr>
        </p:nvSpPr>
        <p:spPr>
          <a:xfrm>
            <a:off x="6217920" y="1746504"/>
            <a:ext cx="5364480" cy="4389120"/>
          </a:xfrm>
        </p:spPr>
        <p:txBody>
          <a:bodyPr>
            <a:normAutofit/>
          </a:bodyPr>
          <a:lstStyle>
            <a:lvl1pPr>
              <a:defRPr sz="2400" baseline="0"/>
            </a:lvl1pPr>
            <a:lvl2pPr>
              <a:defRPr sz="2133"/>
            </a:lvl2pPr>
            <a:lvl3pPr>
              <a:defRPr sz="1867"/>
            </a:lvl3pPr>
            <a:lvl4pPr>
              <a:defRPr sz="1600"/>
            </a:lvl4pPr>
            <a:lvl5pPr>
              <a:defRPr sz="16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609602" y="466344"/>
            <a:ext cx="5364479" cy="1170432"/>
          </a:xfrm>
          <a:prstGeom prst="rect">
            <a:avLst/>
          </a:prstGeom>
        </p:spPr>
        <p:txBody>
          <a:bodyPr anchor="t" anchorCtr="0"/>
          <a:lstStyle>
            <a:lvl1pPr>
              <a:defRPr sz="3200">
                <a:solidFill>
                  <a:srgbClr val="FCAF17"/>
                </a:solidFill>
              </a:defRPr>
            </a:lvl1pPr>
          </a:lstStyle>
          <a:p>
            <a:r>
              <a:rPr lang="en-US"/>
              <a:t>Click to edit Master title style</a:t>
            </a:r>
            <a:endParaRPr lang="en-US" dirty="0"/>
          </a:p>
        </p:txBody>
      </p:sp>
      <p:sp>
        <p:nvSpPr>
          <p:cNvPr id="2" name="Slide Number Placeholder 1"/>
          <p:cNvSpPr>
            <a:spLocks noGrp="1"/>
          </p:cNvSpPr>
          <p:nvPr>
            <p:ph type="sldNum" sz="quarter" idx="15"/>
          </p:nvPr>
        </p:nvSpPr>
        <p:spPr/>
        <p:txBody>
          <a:bodyPr/>
          <a:lstStyle/>
          <a:p>
            <a:fld id="{2E5DF327-E424-B74E-B684-C5CD8716DA49}" type="slidenum">
              <a:rPr lang="en-US" smtClean="0"/>
              <a:pPr/>
              <a:t>‹#›</a:t>
            </a:fld>
            <a:endParaRPr lang="en-US" dirty="0"/>
          </a:p>
        </p:txBody>
      </p:sp>
    </p:spTree>
    <p:extLst>
      <p:ext uri="{BB962C8B-B14F-4D97-AF65-F5344CB8AC3E}">
        <p14:creationId xmlns:p14="http://schemas.microsoft.com/office/powerpoint/2010/main" val="2317712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466726"/>
            <a:ext cx="10972800" cy="1169988"/>
          </a:xfrm>
          <a:prstGeom prst="rect">
            <a:avLst/>
          </a:prstGeom>
        </p:spPr>
        <p:txBody>
          <a:bodyPr/>
          <a:lstStyle>
            <a:lvl1pPr>
              <a:defRPr>
                <a:solidFill>
                  <a:srgbClr val="FCAF17"/>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2E5DF327-E424-B74E-B684-C5CD8716DA49}" type="slidenum">
              <a:rPr lang="en-US" smtClean="0"/>
              <a:pPr/>
              <a:t>‹#›</a:t>
            </a:fld>
            <a:endParaRPr lang="en-US" dirty="0"/>
          </a:p>
        </p:txBody>
      </p:sp>
    </p:spTree>
    <p:extLst>
      <p:ext uri="{BB962C8B-B14F-4D97-AF65-F5344CB8AC3E}">
        <p14:creationId xmlns:p14="http://schemas.microsoft.com/office/powerpoint/2010/main" val="4182859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4981904"/>
            <a:ext cx="11003843" cy="594627"/>
          </a:xfrm>
          <a:prstGeom prst="rect">
            <a:avLst/>
          </a:prstGeom>
        </p:spPr>
        <p:txBody>
          <a:bodyPr anchor="b"/>
          <a:lstStyle>
            <a:lvl1pPr algn="ctr">
              <a:defRPr sz="2933"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609601" y="466346"/>
            <a:ext cx="11003844" cy="4515559"/>
          </a:xfrm>
        </p:spPr>
        <p:txBody>
          <a:bodyPr rtlCol="0">
            <a:normAutofit/>
          </a:bodyPr>
          <a:lstStyle>
            <a:lvl1pPr marL="0" indent="0" algn="ctr">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9600" y="5582627"/>
            <a:ext cx="11003843" cy="612648"/>
          </a:xfrm>
        </p:spPr>
        <p:txBody>
          <a:bodyPr>
            <a:normAutofit/>
          </a:bodyPr>
          <a:lstStyle>
            <a:lvl1pPr marL="0" indent="0" algn="ctr">
              <a:buNone/>
              <a:defRPr sz="2133">
                <a:solidFill>
                  <a:srgbClr val="58B7DD"/>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2E5DF327-E424-B74E-B684-C5CD8716DA49}" type="slidenum">
              <a:rPr lang="en-US" smtClean="0"/>
              <a:pPr/>
              <a:t>‹#›</a:t>
            </a:fld>
            <a:endParaRPr lang="en-US" dirty="0"/>
          </a:p>
        </p:txBody>
      </p:sp>
    </p:spTree>
    <p:extLst>
      <p:ext uri="{BB962C8B-B14F-4D97-AF65-F5344CB8AC3E}">
        <p14:creationId xmlns:p14="http://schemas.microsoft.com/office/powerpoint/2010/main" val="2939053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D06BF-9840-A41D-D2EE-F43B10748E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EED649-13B1-C707-23F1-ED36DE14F9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93EF29-D223-258B-560E-59742BA2E9F5}"/>
              </a:ext>
            </a:extLst>
          </p:cNvPr>
          <p:cNvSpPr>
            <a:spLocks noGrp="1"/>
          </p:cNvSpPr>
          <p:nvPr>
            <p:ph type="dt" sz="half" idx="10"/>
          </p:nvPr>
        </p:nvSpPr>
        <p:spPr/>
        <p:txBody>
          <a:bodyPr/>
          <a:lstStyle/>
          <a:p>
            <a:fld id="{C8BFE246-8342-4FE0-AFDF-54E9913FFB5B}" type="datetimeFigureOut">
              <a:rPr lang="en-US" smtClean="0"/>
              <a:t>11/13/2024</a:t>
            </a:fld>
            <a:endParaRPr lang="en-US"/>
          </a:p>
        </p:txBody>
      </p:sp>
      <p:sp>
        <p:nvSpPr>
          <p:cNvPr id="5" name="Footer Placeholder 4">
            <a:extLst>
              <a:ext uri="{FF2B5EF4-FFF2-40B4-BE49-F238E27FC236}">
                <a16:creationId xmlns:a16="http://schemas.microsoft.com/office/drawing/2014/main" id="{2DB6D111-6964-1610-753C-EF45D19868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EC3592-3614-3800-C3D4-6FB9329F73A6}"/>
              </a:ext>
            </a:extLst>
          </p:cNvPr>
          <p:cNvSpPr>
            <a:spLocks noGrp="1"/>
          </p:cNvSpPr>
          <p:nvPr>
            <p:ph type="sldNum" sz="quarter" idx="12"/>
          </p:nvPr>
        </p:nvSpPr>
        <p:spPr/>
        <p:txBody>
          <a:bodyPr/>
          <a:lstStyle/>
          <a:p>
            <a:fld id="{0C7681C5-4D0D-49AB-A434-2A18B2B7830F}" type="slidenum">
              <a:rPr lang="en-US" smtClean="0"/>
              <a:t>‹#›</a:t>
            </a:fld>
            <a:endParaRPr lang="en-US"/>
          </a:p>
        </p:txBody>
      </p:sp>
    </p:spTree>
    <p:extLst>
      <p:ext uri="{BB962C8B-B14F-4D97-AF65-F5344CB8AC3E}">
        <p14:creationId xmlns:p14="http://schemas.microsoft.com/office/powerpoint/2010/main" val="21166008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1" descr="PowerPoint Slides 16x9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388" cy="6858000"/>
          </a:xfrm>
          <a:prstGeom prst="rect">
            <a:avLst/>
          </a:prstGeom>
        </p:spPr>
      </p:pic>
    </p:spTree>
    <p:extLst>
      <p:ext uri="{BB962C8B-B14F-4D97-AF65-F5344CB8AC3E}">
        <p14:creationId xmlns:p14="http://schemas.microsoft.com/office/powerpoint/2010/main" val="1834941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2_Blank">
    <p:spTree>
      <p:nvGrpSpPr>
        <p:cNvPr id="1" name=""/>
        <p:cNvGrpSpPr/>
        <p:nvPr/>
      </p:nvGrpSpPr>
      <p:grpSpPr>
        <a:xfrm>
          <a:off x="0" y="0"/>
          <a:ext cx="0" cy="0"/>
          <a:chOff x="0" y="0"/>
          <a:chExt cx="0" cy="0"/>
        </a:xfrm>
      </p:grpSpPr>
      <p:pic>
        <p:nvPicPr>
          <p:cNvPr id="3" name="Picture 2" descr="PowerPoint Slides 16x9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388" cy="6858000"/>
          </a:xfrm>
          <a:prstGeom prst="rect">
            <a:avLst/>
          </a:prstGeom>
        </p:spPr>
      </p:pic>
    </p:spTree>
    <p:extLst>
      <p:ext uri="{BB962C8B-B14F-4D97-AF65-F5344CB8AC3E}">
        <p14:creationId xmlns:p14="http://schemas.microsoft.com/office/powerpoint/2010/main" val="1375131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E5DF327-E424-B74E-B684-C5CD8716DA49}" type="slidenum">
              <a:rPr lang="en-US" smtClean="0"/>
              <a:pPr/>
              <a:t>‹#›</a:t>
            </a:fld>
            <a:endParaRPr lang="en-US" dirty="0"/>
          </a:p>
        </p:txBody>
      </p:sp>
    </p:spTree>
    <p:extLst>
      <p:ext uri="{BB962C8B-B14F-4D97-AF65-F5344CB8AC3E}">
        <p14:creationId xmlns:p14="http://schemas.microsoft.com/office/powerpoint/2010/main" val="10607848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A91ACF-F420-7A4E-9684-A535D3C2B5FF}" type="datetimeFigureOut">
              <a:rPr lang="en-US" smtClean="0"/>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721477-4404-CB43-8B00-35C728B62F7F}" type="slidenum">
              <a:rPr lang="en-US" smtClean="0"/>
              <a:t>‹#›</a:t>
            </a:fld>
            <a:endParaRPr lang="en-US"/>
          </a:p>
        </p:txBody>
      </p:sp>
    </p:spTree>
    <p:extLst>
      <p:ext uri="{BB962C8B-B14F-4D97-AF65-F5344CB8AC3E}">
        <p14:creationId xmlns:p14="http://schemas.microsoft.com/office/powerpoint/2010/main" val="2142091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A92B8-7503-4837-A00D-AF44792A36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C13754-C872-CD22-819A-FA0BD76E25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C93CE8-580C-29E4-E08E-05EE8CBE00D9}"/>
              </a:ext>
            </a:extLst>
          </p:cNvPr>
          <p:cNvSpPr>
            <a:spLocks noGrp="1"/>
          </p:cNvSpPr>
          <p:nvPr>
            <p:ph type="dt" sz="half" idx="10"/>
          </p:nvPr>
        </p:nvSpPr>
        <p:spPr/>
        <p:txBody>
          <a:bodyPr/>
          <a:lstStyle/>
          <a:p>
            <a:fld id="{C8BFE246-8342-4FE0-AFDF-54E9913FFB5B}" type="datetimeFigureOut">
              <a:rPr lang="en-US" smtClean="0"/>
              <a:t>11/13/2024</a:t>
            </a:fld>
            <a:endParaRPr lang="en-US"/>
          </a:p>
        </p:txBody>
      </p:sp>
      <p:sp>
        <p:nvSpPr>
          <p:cNvPr id="5" name="Footer Placeholder 4">
            <a:extLst>
              <a:ext uri="{FF2B5EF4-FFF2-40B4-BE49-F238E27FC236}">
                <a16:creationId xmlns:a16="http://schemas.microsoft.com/office/drawing/2014/main" id="{990DDFE9-136C-C7B2-B6E9-59EB077F86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88A6C9-F0AC-4838-607A-C757BF8E9620}"/>
              </a:ext>
            </a:extLst>
          </p:cNvPr>
          <p:cNvSpPr>
            <a:spLocks noGrp="1"/>
          </p:cNvSpPr>
          <p:nvPr>
            <p:ph type="sldNum" sz="quarter" idx="12"/>
          </p:nvPr>
        </p:nvSpPr>
        <p:spPr/>
        <p:txBody>
          <a:bodyPr/>
          <a:lstStyle/>
          <a:p>
            <a:fld id="{0C7681C5-4D0D-49AB-A434-2A18B2B7830F}" type="slidenum">
              <a:rPr lang="en-US" smtClean="0"/>
              <a:t>‹#›</a:t>
            </a:fld>
            <a:endParaRPr lang="en-US"/>
          </a:p>
        </p:txBody>
      </p:sp>
    </p:spTree>
    <p:extLst>
      <p:ext uri="{BB962C8B-B14F-4D97-AF65-F5344CB8AC3E}">
        <p14:creationId xmlns:p14="http://schemas.microsoft.com/office/powerpoint/2010/main" val="2052037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B497F-8059-0E5D-B166-9874714F5D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4D2D72-96B4-1B3E-29A8-00DDB88DBC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19E44B-6F20-575F-2BA9-1EA929E765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9D3DD6-9243-0245-A0F4-F0C5F9472BEE}"/>
              </a:ext>
            </a:extLst>
          </p:cNvPr>
          <p:cNvSpPr>
            <a:spLocks noGrp="1"/>
          </p:cNvSpPr>
          <p:nvPr>
            <p:ph type="dt" sz="half" idx="10"/>
          </p:nvPr>
        </p:nvSpPr>
        <p:spPr/>
        <p:txBody>
          <a:bodyPr/>
          <a:lstStyle/>
          <a:p>
            <a:fld id="{C8BFE246-8342-4FE0-AFDF-54E9913FFB5B}" type="datetimeFigureOut">
              <a:rPr lang="en-US" smtClean="0"/>
              <a:t>11/13/2024</a:t>
            </a:fld>
            <a:endParaRPr lang="en-US"/>
          </a:p>
        </p:txBody>
      </p:sp>
      <p:sp>
        <p:nvSpPr>
          <p:cNvPr id="6" name="Footer Placeholder 5">
            <a:extLst>
              <a:ext uri="{FF2B5EF4-FFF2-40B4-BE49-F238E27FC236}">
                <a16:creationId xmlns:a16="http://schemas.microsoft.com/office/drawing/2014/main" id="{B9EB4FD7-01D7-8078-0B1D-4F4297238A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388DC6-ECDB-9BD0-614B-4FF1347E8E3F}"/>
              </a:ext>
            </a:extLst>
          </p:cNvPr>
          <p:cNvSpPr>
            <a:spLocks noGrp="1"/>
          </p:cNvSpPr>
          <p:nvPr>
            <p:ph type="sldNum" sz="quarter" idx="12"/>
          </p:nvPr>
        </p:nvSpPr>
        <p:spPr/>
        <p:txBody>
          <a:bodyPr/>
          <a:lstStyle/>
          <a:p>
            <a:fld id="{0C7681C5-4D0D-49AB-A434-2A18B2B7830F}" type="slidenum">
              <a:rPr lang="en-US" smtClean="0"/>
              <a:t>‹#›</a:t>
            </a:fld>
            <a:endParaRPr lang="en-US"/>
          </a:p>
        </p:txBody>
      </p:sp>
    </p:spTree>
    <p:extLst>
      <p:ext uri="{BB962C8B-B14F-4D97-AF65-F5344CB8AC3E}">
        <p14:creationId xmlns:p14="http://schemas.microsoft.com/office/powerpoint/2010/main" val="1199503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E3AF0-1AF6-B029-99E3-36A5366D0B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709B15-7D4A-C33E-200F-D25950F2DB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A332F7-1896-0F4D-BEFF-0B3DD49273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D95FBE-A5C1-BD92-2FD1-5EAD0D7541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9163CD-F2FF-DCD3-6688-1EFCBD2F38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DDE68C-D09C-5439-9313-278D21448CF1}"/>
              </a:ext>
            </a:extLst>
          </p:cNvPr>
          <p:cNvSpPr>
            <a:spLocks noGrp="1"/>
          </p:cNvSpPr>
          <p:nvPr>
            <p:ph type="dt" sz="half" idx="10"/>
          </p:nvPr>
        </p:nvSpPr>
        <p:spPr/>
        <p:txBody>
          <a:bodyPr/>
          <a:lstStyle/>
          <a:p>
            <a:fld id="{C8BFE246-8342-4FE0-AFDF-54E9913FFB5B}" type="datetimeFigureOut">
              <a:rPr lang="en-US" smtClean="0"/>
              <a:t>11/13/2024</a:t>
            </a:fld>
            <a:endParaRPr lang="en-US"/>
          </a:p>
        </p:txBody>
      </p:sp>
      <p:sp>
        <p:nvSpPr>
          <p:cNvPr id="8" name="Footer Placeholder 7">
            <a:extLst>
              <a:ext uri="{FF2B5EF4-FFF2-40B4-BE49-F238E27FC236}">
                <a16:creationId xmlns:a16="http://schemas.microsoft.com/office/drawing/2014/main" id="{1645649E-054F-FBB3-45ED-DFF3A274CAF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7703D9-F10D-0636-E255-F8E1474BCB65}"/>
              </a:ext>
            </a:extLst>
          </p:cNvPr>
          <p:cNvSpPr>
            <a:spLocks noGrp="1"/>
          </p:cNvSpPr>
          <p:nvPr>
            <p:ph type="sldNum" sz="quarter" idx="12"/>
          </p:nvPr>
        </p:nvSpPr>
        <p:spPr/>
        <p:txBody>
          <a:bodyPr/>
          <a:lstStyle/>
          <a:p>
            <a:fld id="{0C7681C5-4D0D-49AB-A434-2A18B2B7830F}" type="slidenum">
              <a:rPr lang="en-US" smtClean="0"/>
              <a:t>‹#›</a:t>
            </a:fld>
            <a:endParaRPr lang="en-US"/>
          </a:p>
        </p:txBody>
      </p:sp>
    </p:spTree>
    <p:extLst>
      <p:ext uri="{BB962C8B-B14F-4D97-AF65-F5344CB8AC3E}">
        <p14:creationId xmlns:p14="http://schemas.microsoft.com/office/powerpoint/2010/main" val="619697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BF4B1-13DB-0DBF-BAEC-5D7ADBE829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FC8D589-6B89-B1DC-AE91-65DF1211B9A1}"/>
              </a:ext>
            </a:extLst>
          </p:cNvPr>
          <p:cNvSpPr>
            <a:spLocks noGrp="1"/>
          </p:cNvSpPr>
          <p:nvPr>
            <p:ph type="dt" sz="half" idx="10"/>
          </p:nvPr>
        </p:nvSpPr>
        <p:spPr/>
        <p:txBody>
          <a:bodyPr/>
          <a:lstStyle/>
          <a:p>
            <a:fld id="{C8BFE246-8342-4FE0-AFDF-54E9913FFB5B}" type="datetimeFigureOut">
              <a:rPr lang="en-US" smtClean="0"/>
              <a:t>11/13/2024</a:t>
            </a:fld>
            <a:endParaRPr lang="en-US"/>
          </a:p>
        </p:txBody>
      </p:sp>
      <p:sp>
        <p:nvSpPr>
          <p:cNvPr id="4" name="Footer Placeholder 3">
            <a:extLst>
              <a:ext uri="{FF2B5EF4-FFF2-40B4-BE49-F238E27FC236}">
                <a16:creationId xmlns:a16="http://schemas.microsoft.com/office/drawing/2014/main" id="{80C4FD7C-ED6B-815B-FFC9-4EE685BBBB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7C2D5D-8E73-A630-24B2-C4F8960817FF}"/>
              </a:ext>
            </a:extLst>
          </p:cNvPr>
          <p:cNvSpPr>
            <a:spLocks noGrp="1"/>
          </p:cNvSpPr>
          <p:nvPr>
            <p:ph type="sldNum" sz="quarter" idx="12"/>
          </p:nvPr>
        </p:nvSpPr>
        <p:spPr/>
        <p:txBody>
          <a:bodyPr/>
          <a:lstStyle/>
          <a:p>
            <a:fld id="{0C7681C5-4D0D-49AB-A434-2A18B2B7830F}" type="slidenum">
              <a:rPr lang="en-US" smtClean="0"/>
              <a:t>‹#›</a:t>
            </a:fld>
            <a:endParaRPr lang="en-US"/>
          </a:p>
        </p:txBody>
      </p:sp>
    </p:spTree>
    <p:extLst>
      <p:ext uri="{BB962C8B-B14F-4D97-AF65-F5344CB8AC3E}">
        <p14:creationId xmlns:p14="http://schemas.microsoft.com/office/powerpoint/2010/main" val="2548161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DC3769-51F1-8E55-B3A6-5B2ABE06F763}"/>
              </a:ext>
            </a:extLst>
          </p:cNvPr>
          <p:cNvSpPr>
            <a:spLocks noGrp="1"/>
          </p:cNvSpPr>
          <p:nvPr>
            <p:ph type="dt" sz="half" idx="10"/>
          </p:nvPr>
        </p:nvSpPr>
        <p:spPr/>
        <p:txBody>
          <a:bodyPr/>
          <a:lstStyle/>
          <a:p>
            <a:fld id="{C8BFE246-8342-4FE0-AFDF-54E9913FFB5B}" type="datetimeFigureOut">
              <a:rPr lang="en-US" smtClean="0"/>
              <a:t>11/13/2024</a:t>
            </a:fld>
            <a:endParaRPr lang="en-US"/>
          </a:p>
        </p:txBody>
      </p:sp>
      <p:sp>
        <p:nvSpPr>
          <p:cNvPr id="3" name="Footer Placeholder 2">
            <a:extLst>
              <a:ext uri="{FF2B5EF4-FFF2-40B4-BE49-F238E27FC236}">
                <a16:creationId xmlns:a16="http://schemas.microsoft.com/office/drawing/2014/main" id="{943D426B-0408-3069-1552-3AF90CEC08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2AA9A2-C7D1-2761-FA69-F5F39125618E}"/>
              </a:ext>
            </a:extLst>
          </p:cNvPr>
          <p:cNvSpPr>
            <a:spLocks noGrp="1"/>
          </p:cNvSpPr>
          <p:nvPr>
            <p:ph type="sldNum" sz="quarter" idx="12"/>
          </p:nvPr>
        </p:nvSpPr>
        <p:spPr/>
        <p:txBody>
          <a:bodyPr/>
          <a:lstStyle/>
          <a:p>
            <a:fld id="{0C7681C5-4D0D-49AB-A434-2A18B2B7830F}" type="slidenum">
              <a:rPr lang="en-US" smtClean="0"/>
              <a:t>‹#›</a:t>
            </a:fld>
            <a:endParaRPr lang="en-US"/>
          </a:p>
        </p:txBody>
      </p:sp>
    </p:spTree>
    <p:extLst>
      <p:ext uri="{BB962C8B-B14F-4D97-AF65-F5344CB8AC3E}">
        <p14:creationId xmlns:p14="http://schemas.microsoft.com/office/powerpoint/2010/main" val="3121427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16773-80DF-269D-0702-1D3D4D2A5F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CE2AAE-B6C0-384B-DC06-099D2C3C19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BDF31D-F876-6279-78AB-4280D8FD4A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B69B10-61D5-AF62-F9D3-88B1129570C7}"/>
              </a:ext>
            </a:extLst>
          </p:cNvPr>
          <p:cNvSpPr>
            <a:spLocks noGrp="1"/>
          </p:cNvSpPr>
          <p:nvPr>
            <p:ph type="dt" sz="half" idx="10"/>
          </p:nvPr>
        </p:nvSpPr>
        <p:spPr/>
        <p:txBody>
          <a:bodyPr/>
          <a:lstStyle/>
          <a:p>
            <a:fld id="{C8BFE246-8342-4FE0-AFDF-54E9913FFB5B}" type="datetimeFigureOut">
              <a:rPr lang="en-US" smtClean="0"/>
              <a:t>11/13/2024</a:t>
            </a:fld>
            <a:endParaRPr lang="en-US"/>
          </a:p>
        </p:txBody>
      </p:sp>
      <p:sp>
        <p:nvSpPr>
          <p:cNvPr id="6" name="Footer Placeholder 5">
            <a:extLst>
              <a:ext uri="{FF2B5EF4-FFF2-40B4-BE49-F238E27FC236}">
                <a16:creationId xmlns:a16="http://schemas.microsoft.com/office/drawing/2014/main" id="{AC79B679-FFDD-B977-4D83-00B4EE5733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DBBF76-8606-DD11-C6B0-7ED5EC85E297}"/>
              </a:ext>
            </a:extLst>
          </p:cNvPr>
          <p:cNvSpPr>
            <a:spLocks noGrp="1"/>
          </p:cNvSpPr>
          <p:nvPr>
            <p:ph type="sldNum" sz="quarter" idx="12"/>
          </p:nvPr>
        </p:nvSpPr>
        <p:spPr/>
        <p:txBody>
          <a:bodyPr/>
          <a:lstStyle/>
          <a:p>
            <a:fld id="{0C7681C5-4D0D-49AB-A434-2A18B2B7830F}" type="slidenum">
              <a:rPr lang="en-US" smtClean="0"/>
              <a:t>‹#›</a:t>
            </a:fld>
            <a:endParaRPr lang="en-US"/>
          </a:p>
        </p:txBody>
      </p:sp>
    </p:spTree>
    <p:extLst>
      <p:ext uri="{BB962C8B-B14F-4D97-AF65-F5344CB8AC3E}">
        <p14:creationId xmlns:p14="http://schemas.microsoft.com/office/powerpoint/2010/main" val="1128841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EED94-5409-AFD5-3A5D-28F8334398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06C631-95A7-E4FB-6D6C-822A56B272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3DA27B-3109-4855-0A0E-6249AD3DF1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084CEF-246E-822B-9E0A-615B2A194AC0}"/>
              </a:ext>
            </a:extLst>
          </p:cNvPr>
          <p:cNvSpPr>
            <a:spLocks noGrp="1"/>
          </p:cNvSpPr>
          <p:nvPr>
            <p:ph type="dt" sz="half" idx="10"/>
          </p:nvPr>
        </p:nvSpPr>
        <p:spPr/>
        <p:txBody>
          <a:bodyPr/>
          <a:lstStyle/>
          <a:p>
            <a:fld id="{C8BFE246-8342-4FE0-AFDF-54E9913FFB5B}" type="datetimeFigureOut">
              <a:rPr lang="en-US" smtClean="0"/>
              <a:t>11/13/2024</a:t>
            </a:fld>
            <a:endParaRPr lang="en-US"/>
          </a:p>
        </p:txBody>
      </p:sp>
      <p:sp>
        <p:nvSpPr>
          <p:cNvPr id="6" name="Footer Placeholder 5">
            <a:extLst>
              <a:ext uri="{FF2B5EF4-FFF2-40B4-BE49-F238E27FC236}">
                <a16:creationId xmlns:a16="http://schemas.microsoft.com/office/drawing/2014/main" id="{179B48EA-024E-DE1F-5442-7B556B3640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E31115-D62C-F840-CFB1-406F30AABA6E}"/>
              </a:ext>
            </a:extLst>
          </p:cNvPr>
          <p:cNvSpPr>
            <a:spLocks noGrp="1"/>
          </p:cNvSpPr>
          <p:nvPr>
            <p:ph type="sldNum" sz="quarter" idx="12"/>
          </p:nvPr>
        </p:nvSpPr>
        <p:spPr/>
        <p:txBody>
          <a:bodyPr/>
          <a:lstStyle/>
          <a:p>
            <a:fld id="{0C7681C5-4D0D-49AB-A434-2A18B2B7830F}" type="slidenum">
              <a:rPr lang="en-US" smtClean="0"/>
              <a:t>‹#›</a:t>
            </a:fld>
            <a:endParaRPr lang="en-US"/>
          </a:p>
        </p:txBody>
      </p:sp>
    </p:spTree>
    <p:extLst>
      <p:ext uri="{BB962C8B-B14F-4D97-AF65-F5344CB8AC3E}">
        <p14:creationId xmlns:p14="http://schemas.microsoft.com/office/powerpoint/2010/main" val="1203076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BB90BE-AEFF-5A8E-4650-5EEEF8D1D7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4E33D1-7821-1897-1743-7E72FD7A67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7FFF7E-4102-8C69-E604-EDB7D3460D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BFE246-8342-4FE0-AFDF-54E9913FFB5B}" type="datetimeFigureOut">
              <a:rPr lang="en-US" smtClean="0"/>
              <a:t>11/13/2024</a:t>
            </a:fld>
            <a:endParaRPr lang="en-US"/>
          </a:p>
        </p:txBody>
      </p:sp>
      <p:sp>
        <p:nvSpPr>
          <p:cNvPr id="5" name="Footer Placeholder 4">
            <a:extLst>
              <a:ext uri="{FF2B5EF4-FFF2-40B4-BE49-F238E27FC236}">
                <a16:creationId xmlns:a16="http://schemas.microsoft.com/office/drawing/2014/main" id="{13DD11A0-FD82-0067-A616-0A9D9FBC94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59421A1-0B56-E8E1-8057-50173B4E40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7681C5-4D0D-49AB-A434-2A18B2B7830F}" type="slidenum">
              <a:rPr lang="en-US" smtClean="0"/>
              <a:t>‹#›</a:t>
            </a:fld>
            <a:endParaRPr lang="en-US"/>
          </a:p>
        </p:txBody>
      </p:sp>
    </p:spTree>
    <p:extLst>
      <p:ext uri="{BB962C8B-B14F-4D97-AF65-F5344CB8AC3E}">
        <p14:creationId xmlns:p14="http://schemas.microsoft.com/office/powerpoint/2010/main" val="3629137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PowerPoint Slides 16x93.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 y="0"/>
            <a:ext cx="12188388" cy="6858000"/>
          </a:xfrm>
          <a:prstGeom prst="rect">
            <a:avLst/>
          </a:prstGeom>
        </p:spPr>
      </p:pic>
      <p:sp>
        <p:nvSpPr>
          <p:cNvPr id="26627" name="Text Placeholder 2"/>
          <p:cNvSpPr>
            <a:spLocks noGrp="1"/>
          </p:cNvSpPr>
          <p:nvPr>
            <p:ph type="body" idx="1"/>
          </p:nvPr>
        </p:nvSpPr>
        <p:spPr bwMode="auto">
          <a:xfrm>
            <a:off x="609600" y="1746251"/>
            <a:ext cx="10972800" cy="421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09600" y="365125"/>
            <a:ext cx="10972800" cy="1325563"/>
          </a:xfrm>
          <a:prstGeom prst="rect">
            <a:avLst/>
          </a:prstGeom>
        </p:spPr>
        <p:txBody>
          <a:bodyPr vert="horz" lIns="91440" tIns="45720" rIns="91440" bIns="45720" rtlCol="0" anchor="ctr">
            <a:normAutofit/>
          </a:bodyPr>
          <a:lstStyle/>
          <a:p>
            <a:r>
              <a:rPr lang="en-US"/>
              <a:t>Click to edit Master title style</a:t>
            </a:r>
          </a:p>
        </p:txBody>
      </p:sp>
      <p:sp>
        <p:nvSpPr>
          <p:cNvPr id="4" name="Slide Number Placeholder 3"/>
          <p:cNvSpPr>
            <a:spLocks noGrp="1"/>
          </p:cNvSpPr>
          <p:nvPr>
            <p:ph type="sldNum" sz="quarter" idx="4"/>
          </p:nvPr>
        </p:nvSpPr>
        <p:spPr>
          <a:xfrm>
            <a:off x="8737600" y="6096000"/>
            <a:ext cx="2844800" cy="365125"/>
          </a:xfrm>
          <a:prstGeom prst="rect">
            <a:avLst/>
          </a:prstGeom>
        </p:spPr>
        <p:txBody>
          <a:bodyPr vert="horz" lIns="91440" tIns="45720" rIns="91440" bIns="45720" rtlCol="0" anchor="ctr"/>
          <a:lstStyle>
            <a:lvl1pPr algn="r">
              <a:defRPr sz="1067">
                <a:solidFill>
                  <a:schemeClr val="tx1">
                    <a:tint val="75000"/>
                  </a:schemeClr>
                </a:solidFill>
              </a:defRPr>
            </a:lvl1pPr>
          </a:lstStyle>
          <a:p>
            <a:fld id="{2E5DF327-E424-B74E-B684-C5CD8716DA49}" type="slidenum">
              <a:rPr lang="en-US" smtClean="0"/>
              <a:pPr/>
              <a:t>‹#›</a:t>
            </a:fld>
            <a:endParaRPr lang="en-US" dirty="0"/>
          </a:p>
        </p:txBody>
      </p:sp>
    </p:spTree>
    <p:extLst>
      <p:ext uri="{BB962C8B-B14F-4D97-AF65-F5344CB8AC3E}">
        <p14:creationId xmlns:p14="http://schemas.microsoft.com/office/powerpoint/2010/main" val="35471573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rtl="0" eaLnBrk="1" fontAlgn="base" hangingPunct="1">
        <a:spcBef>
          <a:spcPct val="0"/>
        </a:spcBef>
        <a:spcAft>
          <a:spcPct val="0"/>
        </a:spcAft>
        <a:defRPr sz="3733" kern="1200">
          <a:solidFill>
            <a:srgbClr val="FCAF17"/>
          </a:solidFill>
          <a:latin typeface="+mj-lt"/>
          <a:ea typeface="ＭＳ Ｐゴシック" charset="0"/>
          <a:cs typeface="ＭＳ Ｐゴシック" charset="0"/>
        </a:defRPr>
      </a:lvl1pPr>
      <a:lvl2pPr algn="l" rtl="0" eaLnBrk="1" fontAlgn="base" hangingPunct="1">
        <a:spcBef>
          <a:spcPct val="0"/>
        </a:spcBef>
        <a:spcAft>
          <a:spcPct val="0"/>
        </a:spcAft>
        <a:defRPr sz="3733">
          <a:solidFill>
            <a:srgbClr val="FCAF17"/>
          </a:solidFill>
          <a:latin typeface="Trebuchet MS" charset="0"/>
          <a:ea typeface="ＭＳ Ｐゴシック" charset="0"/>
          <a:cs typeface="ＭＳ Ｐゴシック" charset="0"/>
        </a:defRPr>
      </a:lvl2pPr>
      <a:lvl3pPr algn="l" rtl="0" eaLnBrk="1" fontAlgn="base" hangingPunct="1">
        <a:spcBef>
          <a:spcPct val="0"/>
        </a:spcBef>
        <a:spcAft>
          <a:spcPct val="0"/>
        </a:spcAft>
        <a:defRPr sz="3733">
          <a:solidFill>
            <a:srgbClr val="FCAF17"/>
          </a:solidFill>
          <a:latin typeface="Trebuchet MS" charset="0"/>
          <a:ea typeface="ＭＳ Ｐゴシック" charset="0"/>
          <a:cs typeface="ＭＳ Ｐゴシック" charset="0"/>
        </a:defRPr>
      </a:lvl3pPr>
      <a:lvl4pPr algn="l" rtl="0" eaLnBrk="1" fontAlgn="base" hangingPunct="1">
        <a:spcBef>
          <a:spcPct val="0"/>
        </a:spcBef>
        <a:spcAft>
          <a:spcPct val="0"/>
        </a:spcAft>
        <a:defRPr sz="3733">
          <a:solidFill>
            <a:srgbClr val="FCAF17"/>
          </a:solidFill>
          <a:latin typeface="Trebuchet MS" charset="0"/>
          <a:ea typeface="ＭＳ Ｐゴシック" charset="0"/>
          <a:cs typeface="ＭＳ Ｐゴシック" charset="0"/>
        </a:defRPr>
      </a:lvl4pPr>
      <a:lvl5pPr algn="l" rtl="0" eaLnBrk="1" fontAlgn="base" hangingPunct="1">
        <a:spcBef>
          <a:spcPct val="0"/>
        </a:spcBef>
        <a:spcAft>
          <a:spcPct val="0"/>
        </a:spcAft>
        <a:defRPr sz="3733">
          <a:solidFill>
            <a:srgbClr val="FCAF17"/>
          </a:solidFill>
          <a:latin typeface="Trebuchet MS" charset="0"/>
          <a:ea typeface="ＭＳ Ｐゴシック" charset="0"/>
          <a:cs typeface="ＭＳ Ｐゴシック" charset="0"/>
        </a:defRPr>
      </a:lvl5pPr>
      <a:lvl6pPr marL="609585" algn="l" rtl="0" eaLnBrk="1" fontAlgn="base" hangingPunct="1">
        <a:spcBef>
          <a:spcPct val="0"/>
        </a:spcBef>
        <a:spcAft>
          <a:spcPct val="0"/>
        </a:spcAft>
        <a:defRPr sz="3733">
          <a:solidFill>
            <a:srgbClr val="FCAF17"/>
          </a:solidFill>
          <a:latin typeface="Trebuchet MS" charset="0"/>
          <a:ea typeface="ＭＳ Ｐゴシック" charset="0"/>
          <a:cs typeface="ＭＳ Ｐゴシック" charset="0"/>
        </a:defRPr>
      </a:lvl6pPr>
      <a:lvl7pPr marL="1219170" algn="l" rtl="0" eaLnBrk="1" fontAlgn="base" hangingPunct="1">
        <a:spcBef>
          <a:spcPct val="0"/>
        </a:spcBef>
        <a:spcAft>
          <a:spcPct val="0"/>
        </a:spcAft>
        <a:defRPr sz="3733">
          <a:solidFill>
            <a:srgbClr val="FCAF17"/>
          </a:solidFill>
          <a:latin typeface="Trebuchet MS" charset="0"/>
          <a:ea typeface="ＭＳ Ｐゴシック" charset="0"/>
          <a:cs typeface="ＭＳ Ｐゴシック" charset="0"/>
        </a:defRPr>
      </a:lvl7pPr>
      <a:lvl8pPr marL="1828754" algn="l" rtl="0" eaLnBrk="1" fontAlgn="base" hangingPunct="1">
        <a:spcBef>
          <a:spcPct val="0"/>
        </a:spcBef>
        <a:spcAft>
          <a:spcPct val="0"/>
        </a:spcAft>
        <a:defRPr sz="3733">
          <a:solidFill>
            <a:srgbClr val="FCAF17"/>
          </a:solidFill>
          <a:latin typeface="Trebuchet MS" charset="0"/>
          <a:ea typeface="ＭＳ Ｐゴシック" charset="0"/>
          <a:cs typeface="ＭＳ Ｐゴシック" charset="0"/>
        </a:defRPr>
      </a:lvl8pPr>
      <a:lvl9pPr marL="2438339" algn="l" rtl="0" eaLnBrk="1" fontAlgn="base" hangingPunct="1">
        <a:spcBef>
          <a:spcPct val="0"/>
        </a:spcBef>
        <a:spcAft>
          <a:spcPct val="0"/>
        </a:spcAft>
        <a:defRPr sz="3733">
          <a:solidFill>
            <a:srgbClr val="FCAF17"/>
          </a:solidFill>
          <a:latin typeface="Trebuchet MS" charset="0"/>
          <a:ea typeface="ＭＳ Ｐゴシック" charset="0"/>
          <a:cs typeface="ＭＳ Ｐゴシック" charset="0"/>
        </a:defRPr>
      </a:lvl9pPr>
    </p:titleStyle>
    <p:bodyStyle>
      <a:lvl1pPr marL="457189" indent="-304792" algn="l" rtl="0" eaLnBrk="1" fontAlgn="base" hangingPunct="1">
        <a:spcBef>
          <a:spcPct val="20000"/>
        </a:spcBef>
        <a:spcAft>
          <a:spcPct val="0"/>
        </a:spcAft>
        <a:buClr>
          <a:srgbClr val="58B7DD"/>
        </a:buClr>
        <a:buFont typeface="Arial" charset="0"/>
        <a:buChar char="•"/>
        <a:defRPr sz="2933" kern="1200">
          <a:solidFill>
            <a:schemeClr val="tx1"/>
          </a:solidFill>
          <a:latin typeface="+mn-lt"/>
          <a:ea typeface="ＭＳ Ｐゴシック" charset="0"/>
          <a:cs typeface="ＭＳ Ｐゴシック" charset="0"/>
        </a:defRPr>
      </a:lvl1pPr>
      <a:lvl2pPr marL="852996" indent="-304792" algn="l" rtl="0" eaLnBrk="1" fontAlgn="base" hangingPunct="1">
        <a:spcBef>
          <a:spcPct val="20000"/>
        </a:spcBef>
        <a:spcAft>
          <a:spcPct val="0"/>
        </a:spcAft>
        <a:buClr>
          <a:srgbClr val="58B7DD"/>
        </a:buClr>
        <a:buFont typeface="Arial" charset="0"/>
        <a:buChar char="•"/>
        <a:defRPr sz="2667" kern="1200">
          <a:solidFill>
            <a:schemeClr val="tx1"/>
          </a:solidFill>
          <a:latin typeface="+mn-lt"/>
          <a:ea typeface="ＭＳ Ｐゴシック" charset="0"/>
          <a:cs typeface="+mn-cs"/>
        </a:defRPr>
      </a:lvl2pPr>
      <a:lvl3pPr marL="1339817" indent="-304792" algn="l" rtl="0" eaLnBrk="1" fontAlgn="base" hangingPunct="1">
        <a:spcBef>
          <a:spcPct val="20000"/>
        </a:spcBef>
        <a:spcAft>
          <a:spcPct val="0"/>
        </a:spcAft>
        <a:buClr>
          <a:srgbClr val="58B7DD"/>
        </a:buClr>
        <a:buFont typeface="Arial" charset="0"/>
        <a:buChar char="•"/>
        <a:defRPr kern="1200">
          <a:solidFill>
            <a:schemeClr val="tx1"/>
          </a:solidFill>
          <a:latin typeface="+mn-lt"/>
          <a:ea typeface="ＭＳ Ｐゴシック" charset="0"/>
          <a:cs typeface="+mn-cs"/>
        </a:defRPr>
      </a:lvl3pPr>
      <a:lvl4pPr marL="1705991" indent="-304792" algn="l" rtl="0" eaLnBrk="1" fontAlgn="base" hangingPunct="1">
        <a:spcBef>
          <a:spcPct val="20000"/>
        </a:spcBef>
        <a:spcAft>
          <a:spcPct val="0"/>
        </a:spcAft>
        <a:buClr>
          <a:srgbClr val="58B7DD"/>
        </a:buClr>
        <a:buFont typeface="Arial" charset="0"/>
        <a:buChar char="•"/>
        <a:defRPr sz="2133" kern="1200">
          <a:solidFill>
            <a:schemeClr val="tx1"/>
          </a:solidFill>
          <a:latin typeface="+mn-lt"/>
          <a:ea typeface="ＭＳ Ｐゴシック" charset="0"/>
          <a:cs typeface="+mn-cs"/>
        </a:defRPr>
      </a:lvl4pPr>
      <a:lvl5pPr marL="2072166" indent="-304792" algn="l" rtl="0" eaLnBrk="1" fontAlgn="base" hangingPunct="1">
        <a:spcBef>
          <a:spcPct val="20000"/>
        </a:spcBef>
        <a:spcAft>
          <a:spcPct val="0"/>
        </a:spcAft>
        <a:buClr>
          <a:srgbClr val="58B7DD"/>
        </a:buClr>
        <a:buFont typeface="Arial" charset="0"/>
        <a:buChar char="•"/>
        <a:defRPr sz="1867" kern="1200">
          <a:solidFill>
            <a:schemeClr val="tx1"/>
          </a:solidFill>
          <a:latin typeface="+mn-lt"/>
          <a:ea typeface="ＭＳ Ｐゴシック" charset="0"/>
          <a:cs typeface="+mn-cs"/>
        </a:defRPr>
      </a:lvl5pPr>
      <a:lvl6pPr marL="2316422" indent="-243834" algn="l" defTabSz="1219170" rtl="0" eaLnBrk="1" latinLnBrk="0" hangingPunct="1">
        <a:spcBef>
          <a:spcPct val="20000"/>
        </a:spcBef>
        <a:buClr>
          <a:schemeClr val="accent1"/>
        </a:buClr>
        <a:buFont typeface="Arial" pitchFamily="34" charset="0"/>
        <a:buChar char="•"/>
        <a:defRPr sz="1867" kern="1200" baseline="0">
          <a:solidFill>
            <a:schemeClr val="tx1"/>
          </a:solidFill>
          <a:latin typeface="+mn-lt"/>
          <a:ea typeface="+mn-ea"/>
          <a:cs typeface="+mn-cs"/>
        </a:defRPr>
      </a:lvl6pPr>
      <a:lvl7pPr marL="2560256" indent="-243834" algn="l" defTabSz="1219170" rtl="0" eaLnBrk="1" latinLnBrk="0" hangingPunct="1">
        <a:spcBef>
          <a:spcPct val="20000"/>
        </a:spcBef>
        <a:buClr>
          <a:schemeClr val="accent2"/>
        </a:buClr>
        <a:buFont typeface="Arial" pitchFamily="34" charset="0"/>
        <a:buChar char="•"/>
        <a:defRPr sz="1867" kern="1200">
          <a:solidFill>
            <a:schemeClr val="tx1"/>
          </a:solidFill>
          <a:latin typeface="+mn-lt"/>
          <a:ea typeface="+mn-ea"/>
          <a:cs typeface="+mn-cs"/>
        </a:defRPr>
      </a:lvl7pPr>
      <a:lvl8pPr marL="2804090" indent="-243834" algn="l" defTabSz="1219170" rtl="0" eaLnBrk="1" latinLnBrk="0" hangingPunct="1">
        <a:spcBef>
          <a:spcPct val="20000"/>
        </a:spcBef>
        <a:buClr>
          <a:schemeClr val="accent3"/>
        </a:buClr>
        <a:buFont typeface="Arial" pitchFamily="34" charset="0"/>
        <a:buChar char="•"/>
        <a:defRPr sz="1867" kern="1200">
          <a:solidFill>
            <a:schemeClr val="tx1"/>
          </a:solidFill>
          <a:latin typeface="+mn-lt"/>
          <a:ea typeface="+mn-ea"/>
          <a:cs typeface="+mn-cs"/>
        </a:defRPr>
      </a:lvl8pPr>
      <a:lvl9pPr marL="3047924" indent="-243834" algn="l" defTabSz="1219170" rtl="0" eaLnBrk="1" latinLnBrk="0" hangingPunct="1">
        <a:spcBef>
          <a:spcPct val="20000"/>
        </a:spcBef>
        <a:buClr>
          <a:schemeClr val="accent4"/>
        </a:buClr>
        <a:buFont typeface="Arial" pitchFamily="34" charset="0"/>
        <a:buChar char="•"/>
        <a:defRPr sz="18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E0897-6B81-C276-FB11-D3E1CAF1C5F1}"/>
              </a:ext>
            </a:extLst>
          </p:cNvPr>
          <p:cNvSpPr>
            <a:spLocks noGrp="1"/>
          </p:cNvSpPr>
          <p:nvPr>
            <p:ph type="title"/>
          </p:nvPr>
        </p:nvSpPr>
        <p:spPr>
          <a:xfrm>
            <a:off x="1009650" y="2574925"/>
            <a:ext cx="3158753" cy="3043905"/>
          </a:xfrm>
        </p:spPr>
        <p:txBody>
          <a:bodyPr>
            <a:normAutofit fontScale="90000"/>
          </a:bodyPr>
          <a:lstStyle/>
          <a:p>
            <a:r>
              <a:rPr lang="en-US" b="1" dirty="0"/>
              <a:t>Treatment for Opioid Use Disorder in Philadelphia: Access and Retention Barriers to Care</a:t>
            </a:r>
            <a:br>
              <a:rPr lang="en-US" dirty="0"/>
            </a:br>
            <a:endParaRPr lang="en-US" dirty="0"/>
          </a:p>
        </p:txBody>
      </p:sp>
      <p:pic>
        <p:nvPicPr>
          <p:cNvPr id="3" name="Picture 2">
            <a:extLst>
              <a:ext uri="{FF2B5EF4-FFF2-40B4-BE49-F238E27FC236}">
                <a16:creationId xmlns:a16="http://schemas.microsoft.com/office/drawing/2014/main" id="{F6069884-886C-7596-5461-BE51FBDB0EEE}"/>
              </a:ext>
            </a:extLst>
          </p:cNvPr>
          <p:cNvPicPr>
            <a:picLocks noChangeAspect="1"/>
          </p:cNvPicPr>
          <p:nvPr/>
        </p:nvPicPr>
        <p:blipFill>
          <a:blip r:embed="rId3"/>
          <a:stretch>
            <a:fillRect/>
          </a:stretch>
        </p:blipFill>
        <p:spPr>
          <a:xfrm>
            <a:off x="6331431" y="209409"/>
            <a:ext cx="13741699" cy="12135383"/>
          </a:xfrm>
          <a:prstGeom prst="rect">
            <a:avLst/>
          </a:prstGeom>
        </p:spPr>
      </p:pic>
      <p:pic>
        <p:nvPicPr>
          <p:cNvPr id="4" name="Picture 2" descr="The Pew Charitable Trusts - Crunchbase Company Profile &amp; Funding">
            <a:extLst>
              <a:ext uri="{FF2B5EF4-FFF2-40B4-BE49-F238E27FC236}">
                <a16:creationId xmlns:a16="http://schemas.microsoft.com/office/drawing/2014/main" id="{D7485F58-A36F-66FB-E708-43563FC697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4349" y="-151639"/>
            <a:ext cx="2339792" cy="2220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30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78;g2a05690dda7_0_62">
            <a:extLst>
              <a:ext uri="{FF2B5EF4-FFF2-40B4-BE49-F238E27FC236}">
                <a16:creationId xmlns:a16="http://schemas.microsoft.com/office/drawing/2014/main" id="{F0719EEE-BCD1-ADF8-DBB0-B2F28DDE981D}"/>
              </a:ext>
            </a:extLst>
          </p:cNvPr>
          <p:cNvSpPr/>
          <p:nvPr/>
        </p:nvSpPr>
        <p:spPr>
          <a:xfrm>
            <a:off x="0" y="-61369"/>
            <a:ext cx="12192000" cy="1325700"/>
          </a:xfrm>
          <a:prstGeom prst="rect">
            <a:avLst/>
          </a:prstGeom>
          <a:gradFill>
            <a:gsLst>
              <a:gs pos="0">
                <a:srgbClr val="000000"/>
              </a:gs>
              <a:gs pos="100000">
                <a:srgbClr val="2F5496"/>
              </a:gs>
            </a:gsLst>
            <a:lin ang="18601647"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 name="Title 1">
            <a:extLst>
              <a:ext uri="{FF2B5EF4-FFF2-40B4-BE49-F238E27FC236}">
                <a16:creationId xmlns:a16="http://schemas.microsoft.com/office/drawing/2014/main" id="{34DE3188-22FD-095E-45AD-DB8D49FDE4FF}"/>
              </a:ext>
            </a:extLst>
          </p:cNvPr>
          <p:cNvSpPr>
            <a:spLocks noGrp="1"/>
          </p:cNvSpPr>
          <p:nvPr>
            <p:ph type="title"/>
          </p:nvPr>
        </p:nvSpPr>
        <p:spPr>
          <a:xfrm>
            <a:off x="838200" y="0"/>
            <a:ext cx="10515600" cy="1325563"/>
          </a:xfrm>
        </p:spPr>
        <p:txBody>
          <a:bodyPr/>
          <a:lstStyle/>
          <a:p>
            <a:r>
              <a:rPr lang="en-US" dirty="0">
                <a:solidFill>
                  <a:schemeClr val="bg1"/>
                </a:solidFill>
              </a:rPr>
              <a:t>Culturally-Competent Care</a:t>
            </a:r>
          </a:p>
        </p:txBody>
      </p:sp>
      <p:sp>
        <p:nvSpPr>
          <p:cNvPr id="7" name="Content Placeholder 2">
            <a:extLst>
              <a:ext uri="{FF2B5EF4-FFF2-40B4-BE49-F238E27FC236}">
                <a16:creationId xmlns:a16="http://schemas.microsoft.com/office/drawing/2014/main" id="{748A32DC-4D71-A0FB-72A4-9978760BED35}"/>
              </a:ext>
            </a:extLst>
          </p:cNvPr>
          <p:cNvSpPr>
            <a:spLocks noGrp="1"/>
          </p:cNvSpPr>
          <p:nvPr>
            <p:ph idx="1"/>
          </p:nvPr>
        </p:nvSpPr>
        <p:spPr>
          <a:xfrm>
            <a:off x="838200" y="1825625"/>
            <a:ext cx="10515600" cy="4351338"/>
          </a:xfrm>
        </p:spPr>
        <p:txBody>
          <a:bodyPr/>
          <a:lstStyle/>
          <a:p>
            <a:r>
              <a:rPr lang="en-US" dirty="0"/>
              <a:t>Language: </a:t>
            </a:r>
          </a:p>
          <a:p>
            <a:pPr lvl="1"/>
            <a:r>
              <a:rPr lang="en-US" dirty="0"/>
              <a:t>Lack of bilingual staff as major barrier to Spanish-speaking participants</a:t>
            </a:r>
          </a:p>
          <a:p>
            <a:pPr lvl="1"/>
            <a:r>
              <a:rPr lang="en-US" dirty="0"/>
              <a:t>Multiple instances of discrimination</a:t>
            </a:r>
          </a:p>
          <a:p>
            <a:r>
              <a:rPr lang="en-US" dirty="0"/>
              <a:t>Race: </a:t>
            </a:r>
          </a:p>
          <a:p>
            <a:pPr lvl="1"/>
            <a:r>
              <a:rPr lang="en-US" dirty="0"/>
              <a:t>Some believed programs were more permissive of White participants</a:t>
            </a:r>
          </a:p>
          <a:p>
            <a:pPr lvl="1"/>
            <a:r>
              <a:rPr lang="en-US" dirty="0"/>
              <a:t>Code switching</a:t>
            </a:r>
          </a:p>
          <a:p>
            <a:pPr lvl="1"/>
            <a:r>
              <a:rPr lang="en-US" dirty="0"/>
              <a:t>Racial concordance in staffing important to about half</a:t>
            </a:r>
          </a:p>
        </p:txBody>
      </p:sp>
    </p:spTree>
    <p:extLst>
      <p:ext uri="{BB962C8B-B14F-4D97-AF65-F5344CB8AC3E}">
        <p14:creationId xmlns:p14="http://schemas.microsoft.com/office/powerpoint/2010/main" val="1153839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78;g2a05690dda7_0_62">
            <a:extLst>
              <a:ext uri="{FF2B5EF4-FFF2-40B4-BE49-F238E27FC236}">
                <a16:creationId xmlns:a16="http://schemas.microsoft.com/office/drawing/2014/main" id="{F0719EEE-BCD1-ADF8-DBB0-B2F28DDE981D}"/>
              </a:ext>
            </a:extLst>
          </p:cNvPr>
          <p:cNvSpPr/>
          <p:nvPr/>
        </p:nvSpPr>
        <p:spPr>
          <a:xfrm>
            <a:off x="0" y="-61369"/>
            <a:ext cx="12192000" cy="1325700"/>
          </a:xfrm>
          <a:prstGeom prst="rect">
            <a:avLst/>
          </a:prstGeom>
          <a:gradFill>
            <a:gsLst>
              <a:gs pos="0">
                <a:srgbClr val="000000"/>
              </a:gs>
              <a:gs pos="100000">
                <a:srgbClr val="2F5496"/>
              </a:gs>
            </a:gsLst>
            <a:lin ang="18601647"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 name="Title 1">
            <a:extLst>
              <a:ext uri="{FF2B5EF4-FFF2-40B4-BE49-F238E27FC236}">
                <a16:creationId xmlns:a16="http://schemas.microsoft.com/office/drawing/2014/main" id="{34DE3188-22FD-095E-45AD-DB8D49FDE4FF}"/>
              </a:ext>
            </a:extLst>
          </p:cNvPr>
          <p:cNvSpPr>
            <a:spLocks noGrp="1"/>
          </p:cNvSpPr>
          <p:nvPr>
            <p:ph type="title"/>
          </p:nvPr>
        </p:nvSpPr>
        <p:spPr>
          <a:xfrm>
            <a:off x="838200" y="0"/>
            <a:ext cx="10515600" cy="1325563"/>
          </a:xfrm>
        </p:spPr>
        <p:txBody>
          <a:bodyPr/>
          <a:lstStyle/>
          <a:p>
            <a:r>
              <a:rPr lang="en-US" dirty="0">
                <a:solidFill>
                  <a:schemeClr val="bg1"/>
                </a:solidFill>
              </a:rPr>
              <a:t>Staffing</a:t>
            </a:r>
          </a:p>
        </p:txBody>
      </p:sp>
      <p:sp>
        <p:nvSpPr>
          <p:cNvPr id="7" name="Content Placeholder 2">
            <a:extLst>
              <a:ext uri="{FF2B5EF4-FFF2-40B4-BE49-F238E27FC236}">
                <a16:creationId xmlns:a16="http://schemas.microsoft.com/office/drawing/2014/main" id="{59435430-8041-B1AC-63A8-4537F9D31357}"/>
              </a:ext>
            </a:extLst>
          </p:cNvPr>
          <p:cNvSpPr>
            <a:spLocks noGrp="1"/>
          </p:cNvSpPr>
          <p:nvPr>
            <p:ph idx="1"/>
          </p:nvPr>
        </p:nvSpPr>
        <p:spPr>
          <a:xfrm>
            <a:off x="838200" y="1825625"/>
            <a:ext cx="10515600" cy="4351338"/>
          </a:xfrm>
        </p:spPr>
        <p:txBody>
          <a:bodyPr>
            <a:normAutofit lnSpcReduction="10000"/>
          </a:bodyPr>
          <a:lstStyle/>
          <a:p>
            <a:pPr marR="0" indent="0">
              <a:lnSpc>
                <a:spcPct val="107000"/>
              </a:lnSpc>
              <a:spcBef>
                <a:spcPts val="0"/>
              </a:spcBef>
              <a:spcAft>
                <a:spcPts val="0"/>
              </a:spcAft>
              <a:buNone/>
            </a:pPr>
            <a:r>
              <a:rPr lang="en-US" sz="2000" i="1" dirty="0">
                <a:effectLst/>
                <a:latin typeface="Calibri" panose="020F0502020204030204" pitchFamily="34" charset="0"/>
                <a:ea typeface="Calibri" panose="020F0502020204030204" pitchFamily="34" charset="0"/>
                <a:cs typeface="Arial" panose="020B0604020202020204" pitchFamily="34" charset="0"/>
              </a:rPr>
              <a:t>I don’t care what degrees you have. First off, to be honest, the average addict has one of the highest IQs. So, it doesn't matter what degrees they have. Like our survival literally depends on our life … when I'm in group, I don't be wanting to share about [expletive] that I've been through because they’re </a:t>
            </a:r>
            <a:r>
              <a:rPr lang="en-US" sz="2000" i="1" dirty="0" err="1">
                <a:effectLst/>
                <a:latin typeface="Calibri" panose="020F0502020204030204" pitchFamily="34" charset="0"/>
                <a:ea typeface="Calibri" panose="020F0502020204030204" pitchFamily="34" charset="0"/>
                <a:cs typeface="Arial" panose="020B0604020202020204" pitchFamily="34" charset="0"/>
              </a:rPr>
              <a:t>gonna</a:t>
            </a:r>
            <a:r>
              <a:rPr lang="en-US" sz="2000" i="1" dirty="0">
                <a:effectLst/>
                <a:latin typeface="Calibri" panose="020F0502020204030204" pitchFamily="34" charset="0"/>
                <a:ea typeface="Calibri" panose="020F0502020204030204" pitchFamily="34" charset="0"/>
                <a:cs typeface="Arial" panose="020B0604020202020204" pitchFamily="34" charset="0"/>
              </a:rPr>
              <a:t> look at me different because they haven't had to struggle. They never been through this stuff. So, when we go into group, we're just in here to [meet program requirements] and bounce.</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R="0" indent="0" algn="r">
              <a:lnSpc>
                <a:spcPct val="107000"/>
              </a:lnSpc>
              <a:spcBef>
                <a:spcPts val="0"/>
              </a:spcBef>
              <a:spcAft>
                <a:spcPts val="0"/>
              </a:spcAft>
              <a:buNone/>
            </a:pPr>
            <a:r>
              <a:rPr lang="en-US" sz="2000" i="1" dirty="0">
                <a:effectLst/>
                <a:latin typeface="Calibri" panose="020F0502020204030204" pitchFamily="34" charset="0"/>
                <a:ea typeface="Calibri" panose="020F0502020204030204" pitchFamily="34" charset="0"/>
                <a:cs typeface="Calibri" panose="020F0502020204030204" pitchFamily="34" charset="0"/>
              </a:rPr>
              <a:t>-Black women focus group</a:t>
            </a:r>
          </a:p>
          <a:p>
            <a:pPr marR="0" indent="0" algn="r">
              <a:lnSpc>
                <a:spcPct val="107000"/>
              </a:lnSpc>
              <a:spcBef>
                <a:spcPts val="0"/>
              </a:spcBef>
              <a:spcAft>
                <a:spcPts val="0"/>
              </a:spcAft>
              <a:buNone/>
            </a:pPr>
            <a:endParaRPr lang="en-US" sz="2000" i="1" dirty="0">
              <a:latin typeface="Calibri" panose="020F0502020204030204" pitchFamily="34" charset="0"/>
              <a:ea typeface="Calibri" panose="020F0502020204030204" pitchFamily="34" charset="0"/>
              <a:cs typeface="Calibri" panose="020F0502020204030204" pitchFamily="34" charset="0"/>
            </a:endParaRPr>
          </a:p>
          <a:p>
            <a:pPr indent="0">
              <a:lnSpc>
                <a:spcPct val="107000"/>
              </a:lnSpc>
              <a:spcBef>
                <a:spcPts val="0"/>
              </a:spcBef>
              <a:buNone/>
            </a:pPr>
            <a:r>
              <a:rPr lang="en-US" sz="2000" i="1" dirty="0">
                <a:effectLst/>
                <a:latin typeface="Calibri" panose="020F0502020204030204" pitchFamily="34" charset="0"/>
                <a:ea typeface="Calibri" panose="020F0502020204030204" pitchFamily="34" charset="0"/>
                <a:cs typeface="Calibri" panose="020F0502020204030204" pitchFamily="34" charset="0"/>
              </a:rPr>
              <a:t>People that don't give a [expletive], they don't understand what you're going through so they just be, like, ‘Ah, you're just being a baby’ or you're just – you know, they treat you like [expletive] and it's, like, what's the point of it? If I'm going through pain or something, that's your job to actually come out and actually give a [expletive] about what's going on with me. Why don't you? If you don't, then get the [expletive] out this job.</a:t>
            </a:r>
          </a:p>
          <a:p>
            <a:pPr indent="0" algn="r">
              <a:lnSpc>
                <a:spcPct val="107000"/>
              </a:lnSpc>
              <a:spcBef>
                <a:spcPts val="0"/>
              </a:spcBef>
              <a:buNone/>
            </a:pPr>
            <a:r>
              <a:rPr lang="en-US" sz="2000" i="1" dirty="0">
                <a:latin typeface="Calibri" panose="020F0502020204030204" pitchFamily="34" charset="0"/>
                <a:ea typeface="Calibri" panose="020F0502020204030204" pitchFamily="34" charset="0"/>
                <a:cs typeface="Calibri" panose="020F0502020204030204" pitchFamily="34" charset="0"/>
              </a:rPr>
              <a:t>- Harm reduction focus group</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R="0" indent="0">
              <a:lnSpc>
                <a:spcPct val="107000"/>
              </a:lnSpc>
              <a:spcBef>
                <a:spcPts val="0"/>
              </a:spcBef>
              <a:spcAft>
                <a:spcPts val="0"/>
              </a:spcAft>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19483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78;g2a05690dda7_0_62">
            <a:extLst>
              <a:ext uri="{FF2B5EF4-FFF2-40B4-BE49-F238E27FC236}">
                <a16:creationId xmlns:a16="http://schemas.microsoft.com/office/drawing/2014/main" id="{119E8000-FE66-BE55-8592-3A64512441E5}"/>
              </a:ext>
            </a:extLst>
          </p:cNvPr>
          <p:cNvSpPr/>
          <p:nvPr/>
        </p:nvSpPr>
        <p:spPr>
          <a:xfrm>
            <a:off x="0" y="0"/>
            <a:ext cx="12192000" cy="1325700"/>
          </a:xfrm>
          <a:prstGeom prst="rect">
            <a:avLst/>
          </a:prstGeom>
          <a:gradFill>
            <a:gsLst>
              <a:gs pos="0">
                <a:srgbClr val="000000"/>
              </a:gs>
              <a:gs pos="100000">
                <a:srgbClr val="2F5496"/>
              </a:gs>
            </a:gsLst>
            <a:lin ang="18601647"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 name="Title 1">
            <a:extLst>
              <a:ext uri="{FF2B5EF4-FFF2-40B4-BE49-F238E27FC236}">
                <a16:creationId xmlns:a16="http://schemas.microsoft.com/office/drawing/2014/main" id="{B54C8A45-21C7-15E8-B15D-905E53C6C561}"/>
              </a:ext>
            </a:extLst>
          </p:cNvPr>
          <p:cNvSpPr>
            <a:spLocks noGrp="1"/>
          </p:cNvSpPr>
          <p:nvPr>
            <p:ph type="title"/>
          </p:nvPr>
        </p:nvSpPr>
        <p:spPr/>
        <p:txBody>
          <a:bodyPr/>
          <a:lstStyle/>
          <a:p>
            <a:r>
              <a:rPr lang="en-US" dirty="0">
                <a:solidFill>
                  <a:schemeClr val="bg1"/>
                </a:solidFill>
              </a:rPr>
              <a:t>Policy Recommendations</a:t>
            </a:r>
          </a:p>
        </p:txBody>
      </p:sp>
      <p:sp>
        <p:nvSpPr>
          <p:cNvPr id="3" name="Content Placeholder 2">
            <a:extLst>
              <a:ext uri="{FF2B5EF4-FFF2-40B4-BE49-F238E27FC236}">
                <a16:creationId xmlns:a16="http://schemas.microsoft.com/office/drawing/2014/main" id="{0FEFEF81-8D68-D397-0A30-A5F54A6ABB6F}"/>
              </a:ext>
            </a:extLst>
          </p:cNvPr>
          <p:cNvSpPr>
            <a:spLocks noGrp="1"/>
          </p:cNvSpPr>
          <p:nvPr>
            <p:ph idx="1"/>
          </p:nvPr>
        </p:nvSpPr>
        <p:spPr>
          <a:xfrm>
            <a:off x="838200" y="1825625"/>
            <a:ext cx="9376186" cy="4351338"/>
          </a:xfrm>
        </p:spPr>
        <p:txBody>
          <a:bodyPr/>
          <a:lstStyle/>
          <a:p>
            <a:r>
              <a:rPr lang="en-US" sz="2000" dirty="0">
                <a:latin typeface="Trebuchet MS" panose="020B0703020202090204" pitchFamily="34" charset="0"/>
              </a:rPr>
              <a:t>Based on the full study data, we created a list of policy recommendations to improve access and retention in services</a:t>
            </a:r>
          </a:p>
          <a:p>
            <a:pPr lvl="1"/>
            <a:r>
              <a:rPr lang="en-US" sz="2000" dirty="0">
                <a:solidFill>
                  <a:srgbClr val="242424"/>
                </a:solidFill>
                <a:latin typeface="Calibri"/>
                <a:cs typeface="Calibri"/>
              </a:rPr>
              <a:t>Developed with our CAB stakeholders and based on their experiences as well as integrating the findings from our GIS analysis and methadone program director survey</a:t>
            </a:r>
          </a:p>
          <a:p>
            <a:pPr lvl="1"/>
            <a:r>
              <a:rPr lang="en-US" sz="2000" dirty="0">
                <a:solidFill>
                  <a:srgbClr val="242424"/>
                </a:solidFill>
                <a:latin typeface="Calibri"/>
                <a:cs typeface="Calibri"/>
              </a:rPr>
              <a:t>M</a:t>
            </a:r>
            <a:r>
              <a:rPr lang="en-US" sz="2000" b="0" i="0" dirty="0">
                <a:solidFill>
                  <a:srgbClr val="242424"/>
                </a:solidFill>
                <a:effectLst/>
                <a:latin typeface="Calibri"/>
                <a:cs typeface="Calibri"/>
              </a:rPr>
              <a:t>et monthly with city stakeholders about this project for over a year, which Pew facilitated</a:t>
            </a:r>
            <a:r>
              <a:rPr lang="en-US" sz="2000" dirty="0">
                <a:solidFill>
                  <a:srgbClr val="242424"/>
                </a:solidFill>
                <a:latin typeface="Calibri"/>
                <a:cs typeface="Calibri"/>
              </a:rPr>
              <a:t> </a:t>
            </a:r>
            <a:endParaRPr lang="en-US" sz="2000" b="0" i="0" dirty="0">
              <a:solidFill>
                <a:srgbClr val="242424"/>
              </a:solidFill>
              <a:effectLst/>
              <a:latin typeface="Calibri"/>
              <a:cs typeface="Calibri"/>
            </a:endParaRPr>
          </a:p>
          <a:p>
            <a:pPr lvl="1"/>
            <a:r>
              <a:rPr lang="en-US" sz="2000" dirty="0">
                <a:solidFill>
                  <a:srgbClr val="242424"/>
                </a:solidFill>
                <a:latin typeface="Calibri" panose="020F0502020204030204" pitchFamily="34" charset="0"/>
              </a:rPr>
              <a:t>Worked with Graphics Design class to create more visually appealing report to share broadly</a:t>
            </a:r>
            <a:endParaRPr lang="en-US" sz="2000" dirty="0"/>
          </a:p>
          <a:p>
            <a:endParaRPr lang="en-US" dirty="0"/>
          </a:p>
        </p:txBody>
      </p:sp>
    </p:spTree>
    <p:extLst>
      <p:ext uri="{BB962C8B-B14F-4D97-AF65-F5344CB8AC3E}">
        <p14:creationId xmlns:p14="http://schemas.microsoft.com/office/powerpoint/2010/main" val="2378404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78;g2a05690dda7_0_62">
            <a:extLst>
              <a:ext uri="{FF2B5EF4-FFF2-40B4-BE49-F238E27FC236}">
                <a16:creationId xmlns:a16="http://schemas.microsoft.com/office/drawing/2014/main" id="{EA07309B-4A2F-4900-F2A8-90F2ED8773CC}"/>
              </a:ext>
            </a:extLst>
          </p:cNvPr>
          <p:cNvSpPr/>
          <p:nvPr/>
        </p:nvSpPr>
        <p:spPr>
          <a:xfrm>
            <a:off x="0" y="0"/>
            <a:ext cx="12192000" cy="1325700"/>
          </a:xfrm>
          <a:prstGeom prst="rect">
            <a:avLst/>
          </a:prstGeom>
          <a:gradFill>
            <a:gsLst>
              <a:gs pos="0">
                <a:srgbClr val="000000"/>
              </a:gs>
              <a:gs pos="100000">
                <a:srgbClr val="2F5496"/>
              </a:gs>
            </a:gsLst>
            <a:lin ang="18601647"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 name="Title 1">
            <a:extLst>
              <a:ext uri="{FF2B5EF4-FFF2-40B4-BE49-F238E27FC236}">
                <a16:creationId xmlns:a16="http://schemas.microsoft.com/office/drawing/2014/main" id="{28AF9573-E299-B857-21BD-CE2AD649F3EF}"/>
              </a:ext>
            </a:extLst>
          </p:cNvPr>
          <p:cNvSpPr>
            <a:spLocks noGrp="1"/>
          </p:cNvSpPr>
          <p:nvPr>
            <p:ph type="title"/>
          </p:nvPr>
        </p:nvSpPr>
        <p:spPr/>
        <p:txBody>
          <a:bodyPr/>
          <a:lstStyle/>
          <a:p>
            <a:r>
              <a:rPr lang="en-US" dirty="0">
                <a:solidFill>
                  <a:schemeClr val="bg1"/>
                </a:solidFill>
              </a:rPr>
              <a:t>Policy Recommendations</a:t>
            </a:r>
          </a:p>
        </p:txBody>
      </p:sp>
      <p:pic>
        <p:nvPicPr>
          <p:cNvPr id="7" name="Picture 6">
            <a:extLst>
              <a:ext uri="{FF2B5EF4-FFF2-40B4-BE49-F238E27FC236}">
                <a16:creationId xmlns:a16="http://schemas.microsoft.com/office/drawing/2014/main" id="{10235958-A51E-0EE3-D1B1-9D985D5BA251}"/>
              </a:ext>
            </a:extLst>
          </p:cNvPr>
          <p:cNvPicPr>
            <a:picLocks noChangeAspect="1"/>
          </p:cNvPicPr>
          <p:nvPr/>
        </p:nvPicPr>
        <p:blipFill>
          <a:blip r:embed="rId3"/>
          <a:stretch>
            <a:fillRect/>
          </a:stretch>
        </p:blipFill>
        <p:spPr>
          <a:xfrm>
            <a:off x="838200" y="1690688"/>
            <a:ext cx="5001323" cy="3534268"/>
          </a:xfrm>
          <a:prstGeom prst="rect">
            <a:avLst/>
          </a:prstGeom>
        </p:spPr>
      </p:pic>
      <p:pic>
        <p:nvPicPr>
          <p:cNvPr id="8" name="Picture 7">
            <a:extLst>
              <a:ext uri="{FF2B5EF4-FFF2-40B4-BE49-F238E27FC236}">
                <a16:creationId xmlns:a16="http://schemas.microsoft.com/office/drawing/2014/main" id="{1620CE5F-7606-ABC1-7028-EA52F9F0E744}"/>
              </a:ext>
            </a:extLst>
          </p:cNvPr>
          <p:cNvPicPr>
            <a:picLocks noChangeAspect="1"/>
          </p:cNvPicPr>
          <p:nvPr/>
        </p:nvPicPr>
        <p:blipFill>
          <a:blip r:embed="rId4"/>
          <a:stretch>
            <a:fillRect/>
          </a:stretch>
        </p:blipFill>
        <p:spPr>
          <a:xfrm>
            <a:off x="5958497" y="1690688"/>
            <a:ext cx="4915586" cy="2753109"/>
          </a:xfrm>
          <a:prstGeom prst="rect">
            <a:avLst/>
          </a:prstGeom>
        </p:spPr>
      </p:pic>
    </p:spTree>
    <p:extLst>
      <p:ext uri="{BB962C8B-B14F-4D97-AF65-F5344CB8AC3E}">
        <p14:creationId xmlns:p14="http://schemas.microsoft.com/office/powerpoint/2010/main" val="3287222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78;g2a05690dda7_0_62">
            <a:extLst>
              <a:ext uri="{FF2B5EF4-FFF2-40B4-BE49-F238E27FC236}">
                <a16:creationId xmlns:a16="http://schemas.microsoft.com/office/drawing/2014/main" id="{EA07309B-4A2F-4900-F2A8-90F2ED8773CC}"/>
              </a:ext>
            </a:extLst>
          </p:cNvPr>
          <p:cNvSpPr/>
          <p:nvPr/>
        </p:nvSpPr>
        <p:spPr>
          <a:xfrm>
            <a:off x="0" y="0"/>
            <a:ext cx="12192000" cy="1325700"/>
          </a:xfrm>
          <a:prstGeom prst="rect">
            <a:avLst/>
          </a:prstGeom>
          <a:gradFill>
            <a:gsLst>
              <a:gs pos="0">
                <a:srgbClr val="000000"/>
              </a:gs>
              <a:gs pos="100000">
                <a:srgbClr val="2F5496"/>
              </a:gs>
            </a:gsLst>
            <a:lin ang="18601647"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 name="Title 1">
            <a:extLst>
              <a:ext uri="{FF2B5EF4-FFF2-40B4-BE49-F238E27FC236}">
                <a16:creationId xmlns:a16="http://schemas.microsoft.com/office/drawing/2014/main" id="{28AF9573-E299-B857-21BD-CE2AD649F3EF}"/>
              </a:ext>
            </a:extLst>
          </p:cNvPr>
          <p:cNvSpPr>
            <a:spLocks noGrp="1"/>
          </p:cNvSpPr>
          <p:nvPr>
            <p:ph type="title"/>
          </p:nvPr>
        </p:nvSpPr>
        <p:spPr/>
        <p:txBody>
          <a:bodyPr/>
          <a:lstStyle/>
          <a:p>
            <a:r>
              <a:rPr lang="en-US" dirty="0">
                <a:solidFill>
                  <a:schemeClr val="bg1"/>
                </a:solidFill>
              </a:rPr>
              <a:t>Policy Recommendations</a:t>
            </a:r>
          </a:p>
        </p:txBody>
      </p:sp>
      <p:pic>
        <p:nvPicPr>
          <p:cNvPr id="9" name="Picture 8">
            <a:extLst>
              <a:ext uri="{FF2B5EF4-FFF2-40B4-BE49-F238E27FC236}">
                <a16:creationId xmlns:a16="http://schemas.microsoft.com/office/drawing/2014/main" id="{E81E7E2E-3C89-6AA7-E695-2DD9BD4D0B59}"/>
              </a:ext>
            </a:extLst>
          </p:cNvPr>
          <p:cNvPicPr>
            <a:picLocks noChangeAspect="1"/>
          </p:cNvPicPr>
          <p:nvPr/>
        </p:nvPicPr>
        <p:blipFill>
          <a:blip r:embed="rId3"/>
          <a:stretch>
            <a:fillRect/>
          </a:stretch>
        </p:blipFill>
        <p:spPr>
          <a:xfrm>
            <a:off x="6342834" y="1702118"/>
            <a:ext cx="5849166" cy="2534004"/>
          </a:xfrm>
          <a:prstGeom prst="rect">
            <a:avLst/>
          </a:prstGeom>
        </p:spPr>
      </p:pic>
      <p:pic>
        <p:nvPicPr>
          <p:cNvPr id="10" name="Picture 9">
            <a:extLst>
              <a:ext uri="{FF2B5EF4-FFF2-40B4-BE49-F238E27FC236}">
                <a16:creationId xmlns:a16="http://schemas.microsoft.com/office/drawing/2014/main" id="{8D71E5FD-98F9-0B33-34F8-9CAF4779728D}"/>
              </a:ext>
            </a:extLst>
          </p:cNvPr>
          <p:cNvPicPr>
            <a:picLocks noChangeAspect="1"/>
          </p:cNvPicPr>
          <p:nvPr/>
        </p:nvPicPr>
        <p:blipFill>
          <a:blip r:embed="rId4"/>
          <a:stretch>
            <a:fillRect/>
          </a:stretch>
        </p:blipFill>
        <p:spPr>
          <a:xfrm>
            <a:off x="291041" y="1773378"/>
            <a:ext cx="6077798" cy="3791479"/>
          </a:xfrm>
          <a:prstGeom prst="rect">
            <a:avLst/>
          </a:prstGeom>
        </p:spPr>
      </p:pic>
    </p:spTree>
    <p:extLst>
      <p:ext uri="{BB962C8B-B14F-4D97-AF65-F5344CB8AC3E}">
        <p14:creationId xmlns:p14="http://schemas.microsoft.com/office/powerpoint/2010/main" val="3317697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72940" y="1728664"/>
            <a:ext cx="10646120" cy="707886"/>
          </a:xfrm>
          <a:prstGeom prst="rect">
            <a:avLst/>
          </a:prstGeom>
          <a:noFill/>
        </p:spPr>
        <p:txBody>
          <a:bodyPr wrap="square" rtlCol="0">
            <a:spAutoFit/>
          </a:bodyPr>
          <a:lstStyle/>
          <a:p>
            <a:pPr defTabSz="609585" fontAlgn="base">
              <a:spcBef>
                <a:spcPct val="0"/>
              </a:spcBef>
              <a:spcAft>
                <a:spcPct val="0"/>
              </a:spcAft>
            </a:pPr>
            <a:r>
              <a:rPr lang="en-US" sz="4000" dirty="0">
                <a:solidFill>
                  <a:srgbClr val="011E40"/>
                </a:solidFill>
                <a:latin typeface="Trebuchet MS"/>
                <a:ea typeface="Calibri" charset="0"/>
                <a:cs typeface="Calibri" charset="0"/>
              </a:rPr>
              <a:t>Thank you</a:t>
            </a:r>
          </a:p>
        </p:txBody>
      </p:sp>
      <p:sp>
        <p:nvSpPr>
          <p:cNvPr id="2" name="TextBox 1"/>
          <p:cNvSpPr txBox="1"/>
          <p:nvPr/>
        </p:nvSpPr>
        <p:spPr>
          <a:xfrm>
            <a:off x="837319" y="2548329"/>
            <a:ext cx="3474028" cy="1323439"/>
          </a:xfrm>
          <a:prstGeom prst="rect">
            <a:avLst/>
          </a:prstGeom>
          <a:noFill/>
        </p:spPr>
        <p:txBody>
          <a:bodyPr wrap="none" rtlCol="0">
            <a:spAutoFit/>
          </a:bodyPr>
          <a:lstStyle/>
          <a:p>
            <a:pPr defTabSz="609585" fontAlgn="base">
              <a:spcBef>
                <a:spcPct val="0"/>
              </a:spcBef>
              <a:spcAft>
                <a:spcPct val="0"/>
              </a:spcAft>
            </a:pPr>
            <a:r>
              <a:rPr lang="en-US" sz="1600" dirty="0">
                <a:solidFill>
                  <a:srgbClr val="011E40"/>
                </a:solidFill>
                <a:latin typeface="Trebuchet MS"/>
                <a:ea typeface="ＭＳ Ｐゴシック" charset="0"/>
              </a:rPr>
              <a:t>Megan K. Reed, PhD, MPH</a:t>
            </a:r>
          </a:p>
          <a:p>
            <a:pPr defTabSz="609585" fontAlgn="base">
              <a:spcBef>
                <a:spcPct val="0"/>
              </a:spcBef>
              <a:spcAft>
                <a:spcPct val="0"/>
              </a:spcAft>
            </a:pPr>
            <a:r>
              <a:rPr lang="en-US" sz="1600" dirty="0">
                <a:solidFill>
                  <a:srgbClr val="011E40"/>
                </a:solidFill>
                <a:latin typeface="Trebuchet MS"/>
                <a:ea typeface="ＭＳ Ｐゴシック" charset="0"/>
              </a:rPr>
              <a:t>Center for Connected Care</a:t>
            </a:r>
          </a:p>
          <a:p>
            <a:pPr defTabSz="609585" fontAlgn="base">
              <a:spcBef>
                <a:spcPct val="0"/>
              </a:spcBef>
              <a:spcAft>
                <a:spcPct val="0"/>
              </a:spcAft>
            </a:pPr>
            <a:r>
              <a:rPr lang="en-US" sz="1600" dirty="0">
                <a:solidFill>
                  <a:srgbClr val="011E40"/>
                </a:solidFill>
                <a:latin typeface="Trebuchet MS"/>
                <a:ea typeface="ＭＳ Ｐゴシック" charset="0"/>
              </a:rPr>
              <a:t>Department of Emergency Medicine</a:t>
            </a:r>
          </a:p>
          <a:p>
            <a:pPr defTabSz="609585" fontAlgn="base">
              <a:spcBef>
                <a:spcPct val="0"/>
              </a:spcBef>
              <a:spcAft>
                <a:spcPct val="0"/>
              </a:spcAft>
            </a:pPr>
            <a:r>
              <a:rPr lang="en-US" sz="1600" dirty="0">
                <a:solidFill>
                  <a:srgbClr val="011E40"/>
                </a:solidFill>
                <a:latin typeface="Trebuchet MS"/>
                <a:ea typeface="ＭＳ Ｐゴシック" charset="0"/>
              </a:rPr>
              <a:t>College of Population Health</a:t>
            </a:r>
          </a:p>
          <a:p>
            <a:pPr defTabSz="609585" fontAlgn="base">
              <a:spcBef>
                <a:spcPct val="0"/>
              </a:spcBef>
              <a:spcAft>
                <a:spcPct val="0"/>
              </a:spcAft>
            </a:pPr>
            <a:r>
              <a:rPr lang="en-US" sz="1600" b="1" dirty="0">
                <a:solidFill>
                  <a:srgbClr val="011E40"/>
                </a:solidFill>
                <a:latin typeface="Trebuchet MS"/>
                <a:ea typeface="ＭＳ Ｐゴシック" charset="0"/>
              </a:rPr>
              <a:t>Megan.k.reed@jefferson.edu</a:t>
            </a:r>
          </a:p>
        </p:txBody>
      </p:sp>
    </p:spTree>
    <p:extLst>
      <p:ext uri="{BB962C8B-B14F-4D97-AF65-F5344CB8AC3E}">
        <p14:creationId xmlns:p14="http://schemas.microsoft.com/office/powerpoint/2010/main" val="3747401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E3BD8A-8299-D553-0368-98F22BEAF298}"/>
              </a:ext>
            </a:extLst>
          </p:cNvPr>
          <p:cNvSpPr>
            <a:spLocks noGrp="1"/>
          </p:cNvSpPr>
          <p:nvPr>
            <p:ph idx="1"/>
          </p:nvPr>
        </p:nvSpPr>
        <p:spPr/>
        <p:txBody>
          <a:bodyPr/>
          <a:lstStyle/>
          <a:p>
            <a:r>
              <a:rPr lang="en-US" dirty="0"/>
              <a:t>I have no conflicts of interest to disclose.</a:t>
            </a:r>
          </a:p>
        </p:txBody>
      </p:sp>
    </p:spTree>
    <p:extLst>
      <p:ext uri="{BB962C8B-B14F-4D97-AF65-F5344CB8AC3E}">
        <p14:creationId xmlns:p14="http://schemas.microsoft.com/office/powerpoint/2010/main" val="315083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B02F3-975E-5C68-E857-65F2F717B07D}"/>
              </a:ext>
            </a:extLst>
          </p:cNvPr>
          <p:cNvSpPr>
            <a:spLocks noGrp="1"/>
          </p:cNvSpPr>
          <p:nvPr>
            <p:ph type="title"/>
          </p:nvPr>
        </p:nvSpPr>
        <p:spPr/>
        <p:txBody>
          <a:bodyPr/>
          <a:lstStyle/>
          <a:p>
            <a:r>
              <a:rPr lang="en-US" dirty="0"/>
              <a:t>Four Waves of the Overdose Crisis</a:t>
            </a:r>
          </a:p>
        </p:txBody>
      </p:sp>
      <p:pic>
        <p:nvPicPr>
          <p:cNvPr id="7" name="Main graphic">
            <a:extLst>
              <a:ext uri="{FF2B5EF4-FFF2-40B4-BE49-F238E27FC236}">
                <a16:creationId xmlns:a16="http://schemas.microsoft.com/office/drawing/2014/main" id="{A94503A3-441E-AF16-254D-10DFE9F37846}"/>
              </a:ext>
            </a:extLst>
          </p:cNvPr>
          <p:cNvPicPr/>
          <p:nvPr/>
        </p:nvPicPr>
        <p:blipFill>
          <a:blip r:embed="rId3"/>
          <a:stretch/>
        </p:blipFill>
        <p:spPr>
          <a:xfrm>
            <a:off x="838200" y="1368589"/>
            <a:ext cx="9547123" cy="4857136"/>
          </a:xfrm>
          <a:prstGeom prst="rect">
            <a:avLst/>
          </a:prstGeom>
          <a:ln>
            <a:noFill/>
          </a:ln>
        </p:spPr>
      </p:pic>
      <p:sp>
        <p:nvSpPr>
          <p:cNvPr id="8" name="TextBox 7">
            <a:extLst>
              <a:ext uri="{FF2B5EF4-FFF2-40B4-BE49-F238E27FC236}">
                <a16:creationId xmlns:a16="http://schemas.microsoft.com/office/drawing/2014/main" id="{949A9D9D-9C40-60A5-D079-7934EBB9D4E7}"/>
              </a:ext>
            </a:extLst>
          </p:cNvPr>
          <p:cNvSpPr txBox="1"/>
          <p:nvPr/>
        </p:nvSpPr>
        <p:spPr>
          <a:xfrm>
            <a:off x="10235610" y="6323598"/>
            <a:ext cx="1956390" cy="338554"/>
          </a:xfrm>
          <a:prstGeom prst="rect">
            <a:avLst/>
          </a:prstGeom>
          <a:noFill/>
        </p:spPr>
        <p:txBody>
          <a:bodyPr wrap="square" rtlCol="0">
            <a:spAutoFit/>
          </a:bodyPr>
          <a:lstStyle/>
          <a:p>
            <a:r>
              <a:rPr lang="en-US" sz="800" dirty="0"/>
              <a:t>CDC </a:t>
            </a:r>
          </a:p>
          <a:p>
            <a:r>
              <a:rPr lang="en-US" sz="800" dirty="0"/>
              <a:t>Friedman &amp; Shover, 2023</a:t>
            </a:r>
          </a:p>
        </p:txBody>
      </p:sp>
    </p:spTree>
    <p:extLst>
      <p:ext uri="{BB962C8B-B14F-4D97-AF65-F5344CB8AC3E}">
        <p14:creationId xmlns:p14="http://schemas.microsoft.com/office/powerpoint/2010/main" val="136594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50286" y="6503830"/>
            <a:ext cx="1316386" cy="246221"/>
          </a:xfrm>
          <a:prstGeom prst="rect">
            <a:avLst/>
          </a:prstGeom>
          <a:noFill/>
        </p:spPr>
        <p:txBody>
          <a:bodyPr wrap="none" rtlCol="0">
            <a:spAutoFit/>
          </a:bodyPr>
          <a:lstStyle/>
          <a:p>
            <a:r>
              <a:rPr lang="en-US" sz="1000" dirty="0"/>
              <a:t>Pew Charitable Trusts</a:t>
            </a:r>
          </a:p>
        </p:txBody>
      </p:sp>
      <p:pic>
        <p:nvPicPr>
          <p:cNvPr id="5" name="Picture 4">
            <a:extLst>
              <a:ext uri="{FF2B5EF4-FFF2-40B4-BE49-F238E27FC236}">
                <a16:creationId xmlns:a16="http://schemas.microsoft.com/office/drawing/2014/main" id="{D7FBD74D-B56B-B0E8-9CC4-AD88DAB52657}"/>
              </a:ext>
            </a:extLst>
          </p:cNvPr>
          <p:cNvPicPr>
            <a:picLocks noChangeAspect="1"/>
          </p:cNvPicPr>
          <p:nvPr/>
        </p:nvPicPr>
        <p:blipFill>
          <a:blip r:embed="rId3"/>
          <a:stretch>
            <a:fillRect/>
          </a:stretch>
        </p:blipFill>
        <p:spPr>
          <a:xfrm>
            <a:off x="1474933" y="902072"/>
            <a:ext cx="9242135" cy="5053856"/>
          </a:xfrm>
          <a:prstGeom prst="rect">
            <a:avLst/>
          </a:prstGeom>
        </p:spPr>
      </p:pic>
    </p:spTree>
    <p:extLst>
      <p:ext uri="{BB962C8B-B14F-4D97-AF65-F5344CB8AC3E}">
        <p14:creationId xmlns:p14="http://schemas.microsoft.com/office/powerpoint/2010/main" val="67693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78;g2a05690dda7_0_62">
            <a:extLst>
              <a:ext uri="{FF2B5EF4-FFF2-40B4-BE49-F238E27FC236}">
                <a16:creationId xmlns:a16="http://schemas.microsoft.com/office/drawing/2014/main" id="{F0719EEE-BCD1-ADF8-DBB0-B2F28DDE981D}"/>
              </a:ext>
            </a:extLst>
          </p:cNvPr>
          <p:cNvSpPr/>
          <p:nvPr/>
        </p:nvSpPr>
        <p:spPr>
          <a:xfrm>
            <a:off x="0" y="-61369"/>
            <a:ext cx="12192000" cy="1325700"/>
          </a:xfrm>
          <a:prstGeom prst="rect">
            <a:avLst/>
          </a:prstGeom>
          <a:gradFill>
            <a:gsLst>
              <a:gs pos="0">
                <a:srgbClr val="000000"/>
              </a:gs>
              <a:gs pos="100000">
                <a:srgbClr val="2F5496"/>
              </a:gs>
            </a:gsLst>
            <a:lin ang="18601647"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 name="Title 1">
            <a:extLst>
              <a:ext uri="{FF2B5EF4-FFF2-40B4-BE49-F238E27FC236}">
                <a16:creationId xmlns:a16="http://schemas.microsoft.com/office/drawing/2014/main" id="{34DE3188-22FD-095E-45AD-DB8D49FDE4FF}"/>
              </a:ext>
            </a:extLst>
          </p:cNvPr>
          <p:cNvSpPr>
            <a:spLocks noGrp="1"/>
          </p:cNvSpPr>
          <p:nvPr>
            <p:ph type="title"/>
          </p:nvPr>
        </p:nvSpPr>
        <p:spPr>
          <a:xfrm>
            <a:off x="838200" y="0"/>
            <a:ext cx="10515600" cy="1325563"/>
          </a:xfrm>
        </p:spPr>
        <p:txBody>
          <a:bodyPr/>
          <a:lstStyle/>
          <a:p>
            <a:r>
              <a:rPr lang="en-US" dirty="0">
                <a:solidFill>
                  <a:schemeClr val="bg1"/>
                </a:solidFill>
              </a:rPr>
              <a:t>Mapping the OUD Treatment System in Philadelphia</a:t>
            </a:r>
          </a:p>
        </p:txBody>
      </p:sp>
      <p:sp>
        <p:nvSpPr>
          <p:cNvPr id="3" name="Content Placeholder 2">
            <a:extLst>
              <a:ext uri="{FF2B5EF4-FFF2-40B4-BE49-F238E27FC236}">
                <a16:creationId xmlns:a16="http://schemas.microsoft.com/office/drawing/2014/main" id="{CC9591FE-2FAE-35EF-5CCB-63DFC47C4D55}"/>
              </a:ext>
            </a:extLst>
          </p:cNvPr>
          <p:cNvSpPr>
            <a:spLocks noGrp="1"/>
          </p:cNvSpPr>
          <p:nvPr>
            <p:ph sz="half" idx="1"/>
          </p:nvPr>
        </p:nvSpPr>
        <p:spPr/>
        <p:txBody>
          <a:bodyPr>
            <a:normAutofit fontScale="92500" lnSpcReduction="10000"/>
          </a:bodyPr>
          <a:lstStyle/>
          <a:p>
            <a:pPr marL="0" indent="0">
              <a:buNone/>
            </a:pPr>
            <a:r>
              <a:rPr lang="en-US" dirty="0"/>
              <a:t>Research Questions:</a:t>
            </a:r>
          </a:p>
          <a:p>
            <a:r>
              <a:rPr lang="en-US" b="1" dirty="0"/>
              <a:t>What are the barriers and facilitators to treatment entry and retention?</a:t>
            </a:r>
          </a:p>
          <a:p>
            <a:r>
              <a:rPr lang="en-US" dirty="0"/>
              <a:t>What treatment services are available to individuals with public insurance within Philadelphia?</a:t>
            </a:r>
          </a:p>
          <a:p>
            <a:r>
              <a:rPr lang="en-US" dirty="0"/>
              <a:t>Are there racial/ethnic differences in neighborhood access to substance use services within Philadelphia?</a:t>
            </a:r>
          </a:p>
          <a:p>
            <a:pPr lvl="1"/>
            <a:r>
              <a:rPr lang="en-US" dirty="0"/>
              <a:t>Philadelphia is 40% Black, 40% White</a:t>
            </a:r>
          </a:p>
          <a:p>
            <a:endParaRPr lang="en-US" dirty="0"/>
          </a:p>
          <a:p>
            <a:endParaRPr lang="en-US" dirty="0"/>
          </a:p>
        </p:txBody>
      </p:sp>
      <p:sp>
        <p:nvSpPr>
          <p:cNvPr id="6" name="Content Placeholder 5">
            <a:extLst>
              <a:ext uri="{FF2B5EF4-FFF2-40B4-BE49-F238E27FC236}">
                <a16:creationId xmlns:a16="http://schemas.microsoft.com/office/drawing/2014/main" id="{9796D228-F737-F20B-48F8-33B5D6040E38}"/>
              </a:ext>
            </a:extLst>
          </p:cNvPr>
          <p:cNvSpPr>
            <a:spLocks noGrp="1"/>
          </p:cNvSpPr>
          <p:nvPr>
            <p:ph sz="half" idx="2"/>
          </p:nvPr>
        </p:nvSpPr>
        <p:spPr/>
        <p:txBody>
          <a:bodyPr>
            <a:normAutofit fontScale="92500" lnSpcReduction="10000"/>
          </a:bodyPr>
          <a:lstStyle/>
          <a:p>
            <a:r>
              <a:rPr lang="en-US" dirty="0"/>
              <a:t>Multimethod study (November 2022 – August 2023)</a:t>
            </a:r>
          </a:p>
          <a:p>
            <a:pPr lvl="1"/>
            <a:r>
              <a:rPr lang="en-US" sz="1900" dirty="0"/>
              <a:t>GIS mapping of treatment centers </a:t>
            </a:r>
          </a:p>
          <a:p>
            <a:pPr lvl="1"/>
            <a:r>
              <a:rPr lang="en-US" sz="1900" b="1" dirty="0"/>
              <a:t>Focus groups with people with lived or living experiences of opioid use</a:t>
            </a:r>
          </a:p>
          <a:p>
            <a:pPr lvl="1"/>
            <a:r>
              <a:rPr lang="en-US" sz="1900" b="1" dirty="0"/>
              <a:t>Monthly meetings with community advisory board to help develop instruments and interpret findings</a:t>
            </a:r>
          </a:p>
          <a:p>
            <a:pPr lvl="1"/>
            <a:r>
              <a:rPr lang="en-US" sz="1900" dirty="0"/>
              <a:t>Methadone provider survey </a:t>
            </a:r>
          </a:p>
        </p:txBody>
      </p:sp>
    </p:spTree>
    <p:extLst>
      <p:ext uri="{BB962C8B-B14F-4D97-AF65-F5344CB8AC3E}">
        <p14:creationId xmlns:p14="http://schemas.microsoft.com/office/powerpoint/2010/main" val="859377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78;g2a05690dda7_0_62">
            <a:extLst>
              <a:ext uri="{FF2B5EF4-FFF2-40B4-BE49-F238E27FC236}">
                <a16:creationId xmlns:a16="http://schemas.microsoft.com/office/drawing/2014/main" id="{F0719EEE-BCD1-ADF8-DBB0-B2F28DDE981D}"/>
              </a:ext>
            </a:extLst>
          </p:cNvPr>
          <p:cNvSpPr/>
          <p:nvPr/>
        </p:nvSpPr>
        <p:spPr>
          <a:xfrm>
            <a:off x="0" y="-61369"/>
            <a:ext cx="12192000" cy="1325700"/>
          </a:xfrm>
          <a:prstGeom prst="rect">
            <a:avLst/>
          </a:prstGeom>
          <a:gradFill>
            <a:gsLst>
              <a:gs pos="0">
                <a:srgbClr val="000000"/>
              </a:gs>
              <a:gs pos="100000">
                <a:srgbClr val="2F5496"/>
              </a:gs>
            </a:gsLst>
            <a:lin ang="18601647"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 name="Title 1">
            <a:extLst>
              <a:ext uri="{FF2B5EF4-FFF2-40B4-BE49-F238E27FC236}">
                <a16:creationId xmlns:a16="http://schemas.microsoft.com/office/drawing/2014/main" id="{34DE3188-22FD-095E-45AD-DB8D49FDE4FF}"/>
              </a:ext>
            </a:extLst>
          </p:cNvPr>
          <p:cNvSpPr>
            <a:spLocks noGrp="1"/>
          </p:cNvSpPr>
          <p:nvPr>
            <p:ph type="title"/>
          </p:nvPr>
        </p:nvSpPr>
        <p:spPr>
          <a:xfrm>
            <a:off x="838200" y="0"/>
            <a:ext cx="10515600" cy="1325563"/>
          </a:xfrm>
        </p:spPr>
        <p:txBody>
          <a:bodyPr/>
          <a:lstStyle/>
          <a:p>
            <a:r>
              <a:rPr lang="en-US" dirty="0">
                <a:solidFill>
                  <a:schemeClr val="bg1"/>
                </a:solidFill>
              </a:rPr>
              <a:t>Focus Groups</a:t>
            </a:r>
          </a:p>
        </p:txBody>
      </p:sp>
      <p:sp>
        <p:nvSpPr>
          <p:cNvPr id="10" name="Content Placeholder 5">
            <a:extLst>
              <a:ext uri="{FF2B5EF4-FFF2-40B4-BE49-F238E27FC236}">
                <a16:creationId xmlns:a16="http://schemas.microsoft.com/office/drawing/2014/main" id="{8E64B13F-21AB-850E-C591-32775B1D13AA}"/>
              </a:ext>
            </a:extLst>
          </p:cNvPr>
          <p:cNvSpPr>
            <a:spLocks noGrp="1"/>
          </p:cNvSpPr>
          <p:nvPr>
            <p:ph idx="1"/>
          </p:nvPr>
        </p:nvSpPr>
        <p:spPr>
          <a:xfrm>
            <a:off x="838200" y="1825625"/>
            <a:ext cx="10515600" cy="4351338"/>
          </a:xfrm>
        </p:spPr>
        <p:txBody>
          <a:bodyPr>
            <a:normAutofit/>
          </a:bodyPr>
          <a:lstStyle/>
          <a:p>
            <a:r>
              <a:rPr lang="en-US" dirty="0"/>
              <a:t>Groups: certified recovery specialists (x2), methadone (x2), buprenorphine, outpatient, inpatient, pregnant and parenting people, harm reduction, Black men, Black women (x2), Latino men</a:t>
            </a:r>
          </a:p>
          <a:p>
            <a:r>
              <a:rPr lang="en-US" dirty="0"/>
              <a:t>Demographics:</a:t>
            </a:r>
          </a:p>
          <a:p>
            <a:pPr lvl="1"/>
            <a:r>
              <a:rPr lang="en-US" dirty="0"/>
              <a:t>95% had been in some form of past-month treatment</a:t>
            </a:r>
          </a:p>
          <a:p>
            <a:pPr lvl="1"/>
            <a:r>
              <a:rPr lang="en-US" dirty="0"/>
              <a:t>61% had used a drug in the past month (heroin/fentanyl and crack cocaine)</a:t>
            </a:r>
          </a:p>
          <a:p>
            <a:pPr lvl="1"/>
            <a:r>
              <a:rPr lang="en-US" dirty="0"/>
              <a:t>60% had ever overdosed</a:t>
            </a:r>
          </a:p>
          <a:p>
            <a:pPr lvl="1"/>
            <a:r>
              <a:rPr lang="en-US" dirty="0"/>
              <a:t>¼ used ED last time they accessed OUD treatment</a:t>
            </a:r>
          </a:p>
          <a:p>
            <a:pPr marL="0" indent="0">
              <a:buNone/>
            </a:pPr>
            <a:endParaRPr lang="en-US" dirty="0"/>
          </a:p>
        </p:txBody>
      </p:sp>
    </p:spTree>
    <p:extLst>
      <p:ext uri="{BB962C8B-B14F-4D97-AF65-F5344CB8AC3E}">
        <p14:creationId xmlns:p14="http://schemas.microsoft.com/office/powerpoint/2010/main" val="2854576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78;g2a05690dda7_0_62">
            <a:extLst>
              <a:ext uri="{FF2B5EF4-FFF2-40B4-BE49-F238E27FC236}">
                <a16:creationId xmlns:a16="http://schemas.microsoft.com/office/drawing/2014/main" id="{F0719EEE-BCD1-ADF8-DBB0-B2F28DDE981D}"/>
              </a:ext>
            </a:extLst>
          </p:cNvPr>
          <p:cNvSpPr/>
          <p:nvPr/>
        </p:nvSpPr>
        <p:spPr>
          <a:xfrm>
            <a:off x="0" y="-61369"/>
            <a:ext cx="12192000" cy="1325700"/>
          </a:xfrm>
          <a:prstGeom prst="rect">
            <a:avLst/>
          </a:prstGeom>
          <a:gradFill>
            <a:gsLst>
              <a:gs pos="0">
                <a:srgbClr val="000000"/>
              </a:gs>
              <a:gs pos="100000">
                <a:srgbClr val="2F5496"/>
              </a:gs>
            </a:gsLst>
            <a:lin ang="18601647"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 name="Title 1">
            <a:extLst>
              <a:ext uri="{FF2B5EF4-FFF2-40B4-BE49-F238E27FC236}">
                <a16:creationId xmlns:a16="http://schemas.microsoft.com/office/drawing/2014/main" id="{34DE3188-22FD-095E-45AD-DB8D49FDE4FF}"/>
              </a:ext>
            </a:extLst>
          </p:cNvPr>
          <p:cNvSpPr>
            <a:spLocks noGrp="1"/>
          </p:cNvSpPr>
          <p:nvPr>
            <p:ph type="title"/>
          </p:nvPr>
        </p:nvSpPr>
        <p:spPr>
          <a:xfrm>
            <a:off x="838200" y="0"/>
            <a:ext cx="10515600" cy="1325563"/>
          </a:xfrm>
        </p:spPr>
        <p:txBody>
          <a:bodyPr/>
          <a:lstStyle/>
          <a:p>
            <a:r>
              <a:rPr lang="en-US" dirty="0">
                <a:solidFill>
                  <a:schemeClr val="bg1"/>
                </a:solidFill>
              </a:rPr>
              <a:t>Assessment Process</a:t>
            </a:r>
          </a:p>
        </p:txBody>
      </p:sp>
      <p:sp>
        <p:nvSpPr>
          <p:cNvPr id="7" name="Content Placeholder 2">
            <a:extLst>
              <a:ext uri="{FF2B5EF4-FFF2-40B4-BE49-F238E27FC236}">
                <a16:creationId xmlns:a16="http://schemas.microsoft.com/office/drawing/2014/main" id="{4D1F291C-B98E-1FB8-9FBF-6050D2F27923}"/>
              </a:ext>
            </a:extLst>
          </p:cNvPr>
          <p:cNvSpPr>
            <a:spLocks noGrp="1"/>
          </p:cNvSpPr>
          <p:nvPr>
            <p:ph idx="1"/>
          </p:nvPr>
        </p:nvSpPr>
        <p:spPr>
          <a:xfrm>
            <a:off x="838200" y="1825625"/>
            <a:ext cx="10515600" cy="4351338"/>
          </a:xfrm>
        </p:spPr>
        <p:txBody>
          <a:bodyPr>
            <a:normAutofit/>
          </a:bodyPr>
          <a:lstStyle/>
          <a:p>
            <a:pPr marR="0" indent="0" algn="r">
              <a:lnSpc>
                <a:spcPct val="107000"/>
              </a:lnSpc>
              <a:spcBef>
                <a:spcPts val="0"/>
              </a:spcBef>
              <a:spcAft>
                <a:spcPts val="0"/>
              </a:spcAft>
              <a:buNone/>
            </a:pPr>
            <a:endParaRPr lang="en-US" sz="2300" i="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R="0" indent="0">
              <a:lnSpc>
                <a:spcPct val="107000"/>
              </a:lnSpc>
              <a:spcBef>
                <a:spcPts val="0"/>
              </a:spcBef>
              <a:spcAft>
                <a:spcPts val="0"/>
              </a:spcAft>
              <a:buNone/>
            </a:pPr>
            <a:r>
              <a:rPr lang="en-US" sz="23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 first of all, the procedure to get an assessment to even be able to be considered for an available bed in the city of Philadelphia is grueling to say the least. Twelve, 15, 18 hours people sit in a waiting room just to get them done to find the bed to hopefully get placement. Which does not always happen. So, you just waited 15, 18 hours while you’re withdrawing and you’re sick. And at the end of it, you may or may not get the bed that you went there seeking.</a:t>
            </a:r>
            <a:endParaRPr lang="en-US" sz="2300" dirty="0">
              <a:effectLst/>
              <a:latin typeface="Calibri" panose="020F0502020204030204" pitchFamily="34" charset="0"/>
              <a:ea typeface="Calibri" panose="020F0502020204030204" pitchFamily="34" charset="0"/>
              <a:cs typeface="Arial" panose="020B0604020202020204" pitchFamily="34" charset="0"/>
            </a:endParaRPr>
          </a:p>
          <a:p>
            <a:pPr marR="0" indent="0" algn="r">
              <a:lnSpc>
                <a:spcPct val="107000"/>
              </a:lnSpc>
              <a:spcBef>
                <a:spcPts val="0"/>
              </a:spcBef>
              <a:spcAft>
                <a:spcPts val="0"/>
              </a:spcAft>
              <a:buNone/>
            </a:pPr>
            <a:r>
              <a:rPr lang="en-US" sz="23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-Hospital CRS focus group</a:t>
            </a:r>
            <a:endParaRPr lang="en-US" sz="2300" dirty="0">
              <a:effectLst/>
              <a:latin typeface="Calibri" panose="020F0502020204030204" pitchFamily="34" charset="0"/>
              <a:ea typeface="Calibri" panose="020F0502020204030204" pitchFamily="34" charset="0"/>
              <a:cs typeface="Arial" panose="020B0604020202020204" pitchFamily="34" charset="0"/>
            </a:endParaRPr>
          </a:p>
          <a:p>
            <a:pPr marR="0" indent="0" algn="r">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45185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78;g2a05690dda7_0_62">
            <a:extLst>
              <a:ext uri="{FF2B5EF4-FFF2-40B4-BE49-F238E27FC236}">
                <a16:creationId xmlns:a16="http://schemas.microsoft.com/office/drawing/2014/main" id="{F0719EEE-BCD1-ADF8-DBB0-B2F28DDE981D}"/>
              </a:ext>
            </a:extLst>
          </p:cNvPr>
          <p:cNvSpPr/>
          <p:nvPr/>
        </p:nvSpPr>
        <p:spPr>
          <a:xfrm>
            <a:off x="0" y="-61369"/>
            <a:ext cx="12192000" cy="1325700"/>
          </a:xfrm>
          <a:prstGeom prst="rect">
            <a:avLst/>
          </a:prstGeom>
          <a:gradFill>
            <a:gsLst>
              <a:gs pos="0">
                <a:srgbClr val="000000"/>
              </a:gs>
              <a:gs pos="100000">
                <a:srgbClr val="2F5496"/>
              </a:gs>
            </a:gsLst>
            <a:lin ang="18601647"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 name="Title 1">
            <a:extLst>
              <a:ext uri="{FF2B5EF4-FFF2-40B4-BE49-F238E27FC236}">
                <a16:creationId xmlns:a16="http://schemas.microsoft.com/office/drawing/2014/main" id="{34DE3188-22FD-095E-45AD-DB8D49FDE4FF}"/>
              </a:ext>
            </a:extLst>
          </p:cNvPr>
          <p:cNvSpPr>
            <a:spLocks noGrp="1"/>
          </p:cNvSpPr>
          <p:nvPr>
            <p:ph type="title"/>
          </p:nvPr>
        </p:nvSpPr>
        <p:spPr>
          <a:xfrm>
            <a:off x="838200" y="0"/>
            <a:ext cx="10515600" cy="1325563"/>
          </a:xfrm>
        </p:spPr>
        <p:txBody>
          <a:bodyPr/>
          <a:lstStyle/>
          <a:p>
            <a:r>
              <a:rPr lang="en-US" dirty="0">
                <a:solidFill>
                  <a:schemeClr val="bg1"/>
                </a:solidFill>
              </a:rPr>
              <a:t>Treatment Types</a:t>
            </a:r>
          </a:p>
        </p:txBody>
      </p:sp>
      <p:sp>
        <p:nvSpPr>
          <p:cNvPr id="8" name="Content Placeholder 2">
            <a:extLst>
              <a:ext uri="{FF2B5EF4-FFF2-40B4-BE49-F238E27FC236}">
                <a16:creationId xmlns:a16="http://schemas.microsoft.com/office/drawing/2014/main" id="{AF82DB5C-0619-C1EC-B978-64AA71948964}"/>
              </a:ext>
            </a:extLst>
          </p:cNvPr>
          <p:cNvSpPr>
            <a:spLocks noGrp="1"/>
          </p:cNvSpPr>
          <p:nvPr>
            <p:ph idx="1"/>
          </p:nvPr>
        </p:nvSpPr>
        <p:spPr>
          <a:xfrm>
            <a:off x="838200" y="1825625"/>
            <a:ext cx="10515600" cy="4351338"/>
          </a:xfrm>
        </p:spPr>
        <p:txBody>
          <a:bodyPr>
            <a:normAutofit/>
          </a:bodyPr>
          <a:lstStyle/>
          <a:p>
            <a:r>
              <a:rPr lang="en-US" dirty="0"/>
              <a:t>Inpatient: anxiety about insurance approval for length of stay</a:t>
            </a:r>
          </a:p>
          <a:p>
            <a:r>
              <a:rPr lang="en-US" dirty="0"/>
              <a:t>Buprenorphine &amp; methadone: feeling “stuck” by daily requirements, punitive programming</a:t>
            </a:r>
          </a:p>
          <a:p>
            <a:pPr marR="0" indent="0">
              <a:lnSpc>
                <a:spcPct val="107000"/>
              </a:lnSpc>
              <a:spcBef>
                <a:spcPts val="0"/>
              </a:spcBef>
              <a:spcAft>
                <a:spcPts val="0"/>
              </a:spcAft>
              <a:buNone/>
            </a:pPr>
            <a:endParaRPr lang="en-US"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R="0" indent="0">
              <a:lnSpc>
                <a:spcPct val="107000"/>
              </a:lnSpc>
              <a:spcBef>
                <a:spcPts val="0"/>
              </a:spcBef>
              <a:spcAft>
                <a:spcPts val="0"/>
              </a:spcAft>
              <a:buNone/>
            </a:pPr>
            <a:r>
              <a:rPr lang="en-US" sz="23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With the methadone it was a big hassle. Every day you get home you go to the frigging clinic and sit there for hours and deal with people you didn't want to have to deal with, you know what I mean? It was like an everyday all day thing. It's a job, that's what it is, going to the methadone clinic is a job.</a:t>
            </a:r>
            <a:endParaRPr lang="en-US" sz="2300" dirty="0">
              <a:effectLst/>
              <a:latin typeface="Calibri" panose="020F0502020204030204" pitchFamily="34" charset="0"/>
              <a:ea typeface="Calibri" panose="020F0502020204030204" pitchFamily="34" charset="0"/>
              <a:cs typeface="Arial" panose="020B0604020202020204" pitchFamily="34" charset="0"/>
            </a:endParaRPr>
          </a:p>
          <a:p>
            <a:pPr marR="0" indent="0" algn="r">
              <a:lnSpc>
                <a:spcPct val="107000"/>
              </a:lnSpc>
              <a:spcBef>
                <a:spcPts val="0"/>
              </a:spcBef>
              <a:spcAft>
                <a:spcPts val="0"/>
              </a:spcAft>
              <a:buNone/>
            </a:pPr>
            <a:r>
              <a:rPr lang="en-US" sz="23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-Buprenorphine focus group</a:t>
            </a:r>
            <a:endParaRPr lang="en-US" sz="2300" dirty="0">
              <a:effectLst/>
              <a:latin typeface="Calibri" panose="020F0502020204030204" pitchFamily="34" charset="0"/>
              <a:ea typeface="Calibri" panose="020F0502020204030204" pitchFamily="34" charset="0"/>
              <a:cs typeface="Arial" panose="020B0604020202020204" pitchFamily="34" charset="0"/>
            </a:endParaRPr>
          </a:p>
          <a:p>
            <a:pPr marR="0" indent="0">
              <a:lnSpc>
                <a:spcPct val="107000"/>
              </a:lnSpc>
              <a:spcBef>
                <a:spcPts val="0"/>
              </a:spcBef>
              <a:spcAft>
                <a:spcPts val="0"/>
              </a:spcAft>
              <a:buNone/>
            </a:pPr>
            <a:endParaRPr lang="en-US" sz="2300" i="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en-US" dirty="0"/>
          </a:p>
          <a:p>
            <a:endParaRPr lang="en-US" dirty="0"/>
          </a:p>
          <a:p>
            <a:endParaRPr lang="en-US" dirty="0"/>
          </a:p>
        </p:txBody>
      </p:sp>
    </p:spTree>
    <p:extLst>
      <p:ext uri="{BB962C8B-B14F-4D97-AF65-F5344CB8AC3E}">
        <p14:creationId xmlns:p14="http://schemas.microsoft.com/office/powerpoint/2010/main" val="55075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78;g2a05690dda7_0_62">
            <a:extLst>
              <a:ext uri="{FF2B5EF4-FFF2-40B4-BE49-F238E27FC236}">
                <a16:creationId xmlns:a16="http://schemas.microsoft.com/office/drawing/2014/main" id="{F0719EEE-BCD1-ADF8-DBB0-B2F28DDE981D}"/>
              </a:ext>
            </a:extLst>
          </p:cNvPr>
          <p:cNvSpPr/>
          <p:nvPr/>
        </p:nvSpPr>
        <p:spPr>
          <a:xfrm>
            <a:off x="0" y="-61369"/>
            <a:ext cx="12192000" cy="1325700"/>
          </a:xfrm>
          <a:prstGeom prst="rect">
            <a:avLst/>
          </a:prstGeom>
          <a:gradFill>
            <a:gsLst>
              <a:gs pos="0">
                <a:srgbClr val="000000"/>
              </a:gs>
              <a:gs pos="100000">
                <a:srgbClr val="2F5496"/>
              </a:gs>
            </a:gsLst>
            <a:lin ang="18601647"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 name="Title 1">
            <a:extLst>
              <a:ext uri="{FF2B5EF4-FFF2-40B4-BE49-F238E27FC236}">
                <a16:creationId xmlns:a16="http://schemas.microsoft.com/office/drawing/2014/main" id="{34DE3188-22FD-095E-45AD-DB8D49FDE4FF}"/>
              </a:ext>
            </a:extLst>
          </p:cNvPr>
          <p:cNvSpPr>
            <a:spLocks noGrp="1"/>
          </p:cNvSpPr>
          <p:nvPr>
            <p:ph type="title"/>
          </p:nvPr>
        </p:nvSpPr>
        <p:spPr>
          <a:xfrm>
            <a:off x="838200" y="0"/>
            <a:ext cx="10515600" cy="1325563"/>
          </a:xfrm>
        </p:spPr>
        <p:txBody>
          <a:bodyPr/>
          <a:lstStyle/>
          <a:p>
            <a:r>
              <a:rPr lang="en-US" dirty="0">
                <a:solidFill>
                  <a:schemeClr val="bg1"/>
                </a:solidFill>
              </a:rPr>
              <a:t>Locations of Care and Transportation</a:t>
            </a:r>
          </a:p>
        </p:txBody>
      </p:sp>
      <p:sp>
        <p:nvSpPr>
          <p:cNvPr id="6" name="Content Placeholder 2">
            <a:extLst>
              <a:ext uri="{FF2B5EF4-FFF2-40B4-BE49-F238E27FC236}">
                <a16:creationId xmlns:a16="http://schemas.microsoft.com/office/drawing/2014/main" id="{F52789DE-52DC-A4BF-CDAB-59EC99DA91AE}"/>
              </a:ext>
            </a:extLst>
          </p:cNvPr>
          <p:cNvSpPr>
            <a:spLocks noGrp="1"/>
          </p:cNvSpPr>
          <p:nvPr>
            <p:ph idx="1"/>
          </p:nvPr>
        </p:nvSpPr>
        <p:spPr>
          <a:xfrm>
            <a:off x="838200" y="1825625"/>
            <a:ext cx="10515600" cy="4351338"/>
          </a:xfrm>
        </p:spPr>
        <p:txBody>
          <a:bodyPr>
            <a:normAutofit fontScale="92500"/>
          </a:bodyPr>
          <a:lstStyle/>
          <a:p>
            <a:r>
              <a:rPr lang="en-US" dirty="0"/>
              <a:t>Barrier, especially for unhoused participants</a:t>
            </a:r>
          </a:p>
          <a:p>
            <a:r>
              <a:rPr lang="en-US" dirty="0"/>
              <a:t>Need for monthly transportation passes</a:t>
            </a:r>
          </a:p>
          <a:p>
            <a:r>
              <a:rPr lang="en-US" dirty="0"/>
              <a:t>Reliance on public transportation</a:t>
            </a:r>
          </a:p>
          <a:p>
            <a:r>
              <a:rPr lang="en-US" dirty="0"/>
              <a:t>Location as trigger to use</a:t>
            </a:r>
          </a:p>
          <a:p>
            <a:endParaRPr lang="en-US" dirty="0"/>
          </a:p>
          <a:p>
            <a:pPr marR="0" indent="0">
              <a:lnSpc>
                <a:spcPct val="107000"/>
              </a:lnSpc>
              <a:spcBef>
                <a:spcPts val="0"/>
              </a:spcBef>
              <a:spcAft>
                <a:spcPts val="0"/>
              </a:spcAft>
              <a:buNone/>
              <a:tabLst>
                <a:tab pos="11430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r>
              <a:rPr lang="en-US" sz="24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guy who’s been using dope and fentanyl for the last 10 years and is trying to get it together doesn’t want to go back on the [subway] to the spot where he was getting high. Like, there’s a lot of studies that show, like, that muscle memory, right? …. He had every intention on going to the clinic. But he wound up in the shooting gallery.</a:t>
            </a:r>
            <a:r>
              <a:rPr lang="en-US" sz="2400" dirty="0">
                <a:latin typeface="Calibri" panose="020F0502020204030204" pitchFamily="34" charset="0"/>
                <a:ea typeface="Calibri" panose="020F0502020204030204" pitchFamily="34" charset="0"/>
                <a:cs typeface="Arial" panose="020B0604020202020204" pitchFamily="34" charset="0"/>
              </a:rPr>
              <a:t>															</a:t>
            </a:r>
            <a:r>
              <a:rPr lang="en-US" sz="24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-Community CRS focus group</a:t>
            </a:r>
            <a:endParaRPr lang="en-US" sz="2400" dirty="0"/>
          </a:p>
        </p:txBody>
      </p:sp>
    </p:spTree>
    <p:extLst>
      <p:ext uri="{BB962C8B-B14F-4D97-AF65-F5344CB8AC3E}">
        <p14:creationId xmlns:p14="http://schemas.microsoft.com/office/powerpoint/2010/main" val="2553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bstracts and Manuscripts for SAEM 2018">
  <a:themeElements>
    <a:clrScheme name="Custom 1">
      <a:dk1>
        <a:srgbClr val="011E40"/>
      </a:dk1>
      <a:lt1>
        <a:sysClr val="window" lastClr="FFFFFF"/>
      </a:lt1>
      <a:dk2>
        <a:srgbClr val="2F5897"/>
      </a:dk2>
      <a:lt2>
        <a:srgbClr val="E4E9EF"/>
      </a:lt2>
      <a:accent1>
        <a:srgbClr val="307FE2"/>
      </a:accent1>
      <a:accent2>
        <a:srgbClr val="F8E08E"/>
      </a:accent2>
      <a:accent3>
        <a:srgbClr val="80225F"/>
      </a:accent3>
      <a:accent4>
        <a:srgbClr val="011E40"/>
      </a:accent4>
      <a:accent5>
        <a:srgbClr val="C4B000"/>
      </a:accent5>
      <a:accent6>
        <a:srgbClr val="89813D"/>
      </a:accent6>
      <a:hlink>
        <a:srgbClr val="2DCCD3"/>
      </a:hlink>
      <a:folHlink>
        <a:srgbClr val="C4BCB7"/>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2193</TotalTime>
  <Words>1895</Words>
  <Application>Microsoft Office PowerPoint</Application>
  <PresentationFormat>Widescreen</PresentationFormat>
  <Paragraphs>134</Paragraphs>
  <Slides>15</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Calibri Light</vt:lpstr>
      <vt:lpstr>Trebuchet MS</vt:lpstr>
      <vt:lpstr>Office Theme</vt:lpstr>
      <vt:lpstr>Abstracts and Manuscripts for SAEM 2018</vt:lpstr>
      <vt:lpstr>Treatment for Opioid Use Disorder in Philadelphia: Access and Retention Barriers to Care </vt:lpstr>
      <vt:lpstr>PowerPoint Presentation</vt:lpstr>
      <vt:lpstr>Four Waves of the Overdose Crisis</vt:lpstr>
      <vt:lpstr>PowerPoint Presentation</vt:lpstr>
      <vt:lpstr>Mapping the OUD Treatment System in Philadelphia</vt:lpstr>
      <vt:lpstr>Focus Groups</vt:lpstr>
      <vt:lpstr>Assessment Process</vt:lpstr>
      <vt:lpstr>Treatment Types</vt:lpstr>
      <vt:lpstr>Locations of Care and Transportation</vt:lpstr>
      <vt:lpstr>Culturally-Competent Care</vt:lpstr>
      <vt:lpstr>Staffing</vt:lpstr>
      <vt:lpstr>Policy Recommendations</vt:lpstr>
      <vt:lpstr>Policy Recommendations</vt:lpstr>
      <vt:lpstr>Policy Recommendations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Substance Use Services: Access and Retention Barriers to Care</dc:title>
  <dc:creator>Erin Kelly</dc:creator>
  <cp:lastModifiedBy>Megan Reed</cp:lastModifiedBy>
  <cp:revision>102</cp:revision>
  <dcterms:created xsi:type="dcterms:W3CDTF">2024-01-05T14:58:52Z</dcterms:created>
  <dcterms:modified xsi:type="dcterms:W3CDTF">2024-11-14T16:55:44Z</dcterms:modified>
</cp:coreProperties>
</file>