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60" r:id="rId3"/>
    <p:sldId id="286" r:id="rId4"/>
    <p:sldId id="287" r:id="rId5"/>
    <p:sldId id="302" r:id="rId6"/>
    <p:sldId id="294" r:id="rId7"/>
    <p:sldId id="290" r:id="rId8"/>
    <p:sldId id="291" r:id="rId9"/>
    <p:sldId id="292" r:id="rId10"/>
    <p:sldId id="293" r:id="rId11"/>
    <p:sldId id="295" r:id="rId12"/>
    <p:sldId id="298" r:id="rId13"/>
    <p:sldId id="296" r:id="rId14"/>
    <p:sldId id="297" r:id="rId15"/>
    <p:sldId id="304" r:id="rId16"/>
    <p:sldId id="303" r:id="rId17"/>
    <p:sldId id="300" r:id="rId18"/>
    <p:sldId id="299" r:id="rId19"/>
    <p:sldId id="301" r:id="rId20"/>
    <p:sldId id="267" r:id="rId21"/>
    <p:sldId id="30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4PQSkPJwUS/FFtXYmV6cqIWv6X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35"/>
    <a:srgbClr val="5EE3FF"/>
    <a:srgbClr val="A7E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p:restoredTop sz="75702"/>
  </p:normalViewPr>
  <p:slideViewPr>
    <p:cSldViewPr snapToGrid="0">
      <p:cViewPr varScale="1">
        <p:scale>
          <a:sx n="123" d="100"/>
          <a:sy n="12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a:ea typeface="Times"/>
                <a:cs typeface="Times"/>
                <a:sym typeface="Times"/>
              </a:rPr>
              <a:t>1</a:t>
            </a:fld>
            <a:endParaRPr sz="1200" b="0" i="0" u="none" strike="noStrike" cap="none">
              <a:solidFill>
                <a:schemeClr val="dk1"/>
              </a:solidFill>
              <a:latin typeface="Times"/>
              <a:ea typeface="Times"/>
              <a:cs typeface="Times"/>
              <a:sym typeface="Times"/>
            </a:endParaRPr>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i="1" dirty="0">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98221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800" dirty="0">
                <a:solidFill>
                  <a:srgbClr val="000000"/>
                </a:solidFill>
                <a:effectLst/>
                <a:latin typeface="Times New Roman" panose="02020603050405020304" pitchFamily="18" charset="0"/>
                <a:ea typeface="Times New Roman" panose="02020603050405020304" pitchFamily="18" charset="0"/>
              </a:rPr>
              <a:t>And there were 3 major themes around the reason for that preference </a:t>
            </a:r>
          </a:p>
          <a:p>
            <a:pPr marL="0" lvl="0" indent="0" algn="l" rtl="0">
              <a:lnSpc>
                <a:spcPct val="100000"/>
              </a:lnSpc>
              <a:spcBef>
                <a:spcPts val="360"/>
              </a:spcBef>
              <a:spcAft>
                <a:spcPts val="0"/>
              </a:spcAft>
              <a:buSzPts val="140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gn="l" rtl="0">
              <a:lnSpc>
                <a:spcPct val="100000"/>
              </a:lnSpc>
              <a:spcBef>
                <a:spcPts val="360"/>
              </a:spcBef>
              <a:spcAft>
                <a:spcPts val="0"/>
              </a:spcAft>
              <a:buSzPts val="1400"/>
              <a:buNone/>
            </a:pP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rPr>
              <a:t>Respect” was defined beyond the tone and temperament of staff members, rather by the overall structure of care, defined by flexibility and nonjudgment</a:t>
            </a: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7591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Second, patients described their connection with the program over time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…and not just the people but the procedures and predictability is comforting</a:t>
            </a: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65759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800" dirty="0">
                <a:solidFill>
                  <a:srgbClr val="000000"/>
                </a:solidFill>
                <a:effectLst/>
                <a:latin typeface="Times New Roman" panose="02020603050405020304" pitchFamily="18" charset="0"/>
                <a:ea typeface="Times New Roman" panose="02020603050405020304" pitchFamily="18" charset="0"/>
              </a:rPr>
              <a:t>Thirdly, participants described rigid rules and requirements in traditional clinic-based programs as not just dismissive of their needs, but as direct threats to their safety and survival.</a:t>
            </a:r>
            <a:r>
              <a:rPr lang="en-US" dirty="0">
                <a:effectLst/>
              </a:rPr>
              <a:t> </a:t>
            </a:r>
          </a:p>
          <a:p>
            <a:pPr marL="0" lvl="0" indent="0" algn="l" rtl="0">
              <a:lnSpc>
                <a:spcPct val="100000"/>
              </a:lnSpc>
              <a:spcBef>
                <a:spcPts val="360"/>
              </a:spcBef>
              <a:spcAft>
                <a:spcPts val="0"/>
              </a:spcAft>
              <a:buSzPts val="1400"/>
              <a:buNone/>
            </a:pPr>
            <a:endParaRPr lang="en-US" dirty="0">
              <a:effectLst/>
            </a:endParaRPr>
          </a:p>
          <a:p>
            <a:pPr marL="0" lvl="0" indent="0" algn="l" rtl="0">
              <a:lnSpc>
                <a:spcPct val="100000"/>
              </a:lnSpc>
              <a:spcBef>
                <a:spcPts val="360"/>
              </a:spcBef>
              <a:spcAft>
                <a:spcPts val="0"/>
              </a:spcAft>
              <a:buSzPts val="1400"/>
              <a:buNone/>
            </a:pPr>
            <a:r>
              <a:rPr lang="en-US" dirty="0">
                <a:effectLst/>
              </a:rPr>
              <a:t>One patient described a clinic kicking him out due to a positive urine drug test</a:t>
            </a: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2064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We supplemented the patient interviews with staff perspectives, and staff consistently remarked at the experience of working within such a limited resource</a:t>
            </a: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00741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But not only was the van a limited resource – the options for partners to transition to was also limited – creating this feeling of being “stuck”</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One provider described a patient trying to establish at a clinic</a:t>
            </a: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03538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When asked about their perspective on the limited capacity of the van -- many respondents noted that while it wouldn’t be their preference, if the </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program was over capacity</a:t>
            </a: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they would transition to a clinic for </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altruistic reasons</a:t>
            </a: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stating that giving someone their spot could save that person’s life.</a:t>
            </a:r>
          </a:p>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8861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Lastly –when asked whether low-threshold care should be offered longitudinally many staff members expressed two things simultaneously</a:t>
            </a:r>
          </a:p>
          <a:p>
            <a:pPr marL="0" lvl="0" indent="0" algn="l" rtl="0">
              <a:lnSpc>
                <a:spcPct val="100000"/>
              </a:lnSpc>
              <a:spcBef>
                <a:spcPts val="360"/>
              </a:spcBef>
              <a:spcAft>
                <a:spcPts val="0"/>
              </a:spcAft>
              <a:buSzPts val="1400"/>
              <a:buNone/>
            </a:pPr>
            <a:r>
              <a:rPr lang="en-US" dirty="0"/>
              <a:t>1) the traditional clinic-based treatment system is not serving our patients adequately but our program keeps people safe – let them stay</a:t>
            </a:r>
          </a:p>
          <a:p>
            <a:pPr marL="0" lvl="0" indent="0" algn="l" rtl="0">
              <a:lnSpc>
                <a:spcPct val="100000"/>
              </a:lnSpc>
              <a:spcBef>
                <a:spcPts val="360"/>
              </a:spcBef>
              <a:spcAft>
                <a:spcPts val="0"/>
              </a:spcAft>
              <a:buSzPts val="1400"/>
              <a:buNone/>
            </a:pPr>
            <a:r>
              <a:rPr lang="en-US" dirty="0"/>
              <a:t>2) concern that low-threshold care “enables” them</a:t>
            </a:r>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29207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33883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lang="en-US"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361546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60756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500" b="1"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82214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b="0" i="0" dirty="0">
              <a:solidFill>
                <a:schemeClr val="bg1"/>
              </a:solidFill>
              <a:effectLst/>
              <a:latin typeface="Verdana" panose="020B0604030504040204" pitchFamily="34" charset="0"/>
            </a:endParaRPr>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8584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94986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17894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patients who received treatment services at the van in 2022,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just 6% transitioned to clinic-based buprenorphine treatment.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Similar low-threshold programs in Seattle and Boston have reported transition rates under 30% despite also having a stated goal of transitioning patients to longitudinal clinic based care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ts val="1400"/>
              <a:buNone/>
            </a:pPr>
            <a:endParaRPr sz="2000"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77129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64333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lang="en-US" dirty="0"/>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41059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9" name="Google Shape;9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039287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2" descr="Blue_PowerPoint_HD-01.jpg"/>
          <p:cNvPicPr preferRelativeResize="0"/>
          <p:nvPr/>
        </p:nvPicPr>
        <p:blipFill rotWithShape="1">
          <a:blip r:embed="rId2">
            <a:alphaModFix/>
          </a:blip>
          <a:srcRect/>
          <a:stretch/>
        </p:blipFill>
        <p:spPr>
          <a:xfrm>
            <a:off x="4763" y="0"/>
            <a:ext cx="9134475" cy="5143500"/>
          </a:xfrm>
          <a:prstGeom prst="rect">
            <a:avLst/>
          </a:prstGeom>
          <a:noFill/>
          <a:ln>
            <a:noFill/>
          </a:ln>
        </p:spPr>
      </p:pic>
      <p:pic>
        <p:nvPicPr>
          <p:cNvPr id="19" name="Google Shape;19;p22" descr="JHM_2C_R_H-01.png"/>
          <p:cNvPicPr preferRelativeResize="0"/>
          <p:nvPr/>
        </p:nvPicPr>
        <p:blipFill rotWithShape="1">
          <a:blip r:embed="rId3">
            <a:alphaModFix/>
          </a:blip>
          <a:srcRect/>
          <a:stretch/>
        </p:blipFill>
        <p:spPr>
          <a:xfrm>
            <a:off x="5181600" y="242888"/>
            <a:ext cx="3962400" cy="1839912"/>
          </a:xfrm>
          <a:prstGeom prst="rect">
            <a:avLst/>
          </a:prstGeom>
          <a:noFill/>
          <a:ln>
            <a:noFill/>
          </a:ln>
        </p:spPr>
      </p:pic>
      <p:sp>
        <p:nvSpPr>
          <p:cNvPr id="20" name="Google Shape;20;p22"/>
          <p:cNvSpPr txBox="1">
            <a:spLocks noGrp="1"/>
          </p:cNvSpPr>
          <p:nvPr>
            <p:ph type="ctrTitle"/>
          </p:nvPr>
        </p:nvSpPr>
        <p:spPr>
          <a:xfrm>
            <a:off x="809626" y="2190750"/>
            <a:ext cx="7800975"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809626" y="3076575"/>
            <a:ext cx="7800975"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80"/>
              </a:spcBef>
              <a:spcAft>
                <a:spcPts val="0"/>
              </a:spcAft>
              <a:buClr>
                <a:schemeClr val="lt1"/>
              </a:buClr>
              <a:buSzPts val="2400"/>
              <a:buFont typeface="Arial"/>
              <a:buNone/>
              <a:defRPr sz="2400"/>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a:endParaRPr/>
          </a:p>
        </p:txBody>
      </p:sp>
      <p:sp>
        <p:nvSpPr>
          <p:cNvPr id="22" name="Google Shape;22;p22"/>
          <p:cNvSpPr txBox="1">
            <a:spLocks noGrp="1"/>
          </p:cNvSpPr>
          <p:nvPr>
            <p:ph type="dt" idx="10"/>
          </p:nvPr>
        </p:nvSpPr>
        <p:spPr>
          <a:xfrm>
            <a:off x="819150" y="417195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2C7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67056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809625" y="293688"/>
            <a:ext cx="7772400"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body" idx="1"/>
          </p:nvPr>
        </p:nvSpPr>
        <p:spPr>
          <a:xfrm rot="5400000">
            <a:off x="3152775"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79" name="Google Shape;79;p31"/>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rot="5400000">
            <a:off x="5470922" y="1460897"/>
            <a:ext cx="4279106" cy="194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body" idx="1"/>
          </p:nvPr>
        </p:nvSpPr>
        <p:spPr>
          <a:xfrm rot="5400000">
            <a:off x="1508522" y="-406003"/>
            <a:ext cx="4279106"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85" name="Google Shape;85;p32"/>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09625" y="293688"/>
            <a:ext cx="7772400"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09625"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28" name="Google Shape;28;p23"/>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1"/>
              </a:buClr>
              <a:buSzPts val="2000"/>
              <a:buFont typeface="Arial"/>
              <a:buNone/>
              <a:defRPr sz="2000"/>
            </a:lvl1pPr>
            <a:lvl2pPr marL="914400" lvl="1" indent="-228600" algn="l">
              <a:lnSpc>
                <a:spcPct val="100000"/>
              </a:lnSpc>
              <a:spcBef>
                <a:spcPts val="360"/>
              </a:spcBef>
              <a:spcAft>
                <a:spcPts val="0"/>
              </a:spcAft>
              <a:buClr>
                <a:schemeClr val="lt1"/>
              </a:buClr>
              <a:buSzPts val="1800"/>
              <a:buFont typeface="Arial"/>
              <a:buNone/>
              <a:defRPr sz="1800"/>
            </a:lvl2pPr>
            <a:lvl3pPr marL="1371600" lvl="2" indent="-228600" algn="l">
              <a:lnSpc>
                <a:spcPct val="100000"/>
              </a:lnSpc>
              <a:spcBef>
                <a:spcPts val="320"/>
              </a:spcBef>
              <a:spcAft>
                <a:spcPts val="0"/>
              </a:spcAft>
              <a:buClr>
                <a:schemeClr val="lt1"/>
              </a:buClr>
              <a:buSzPts val="1600"/>
              <a:buFont typeface="Arial"/>
              <a:buNone/>
              <a:defRPr sz="1600"/>
            </a:lvl3pPr>
            <a:lvl4pPr marL="1828800" lvl="3" indent="-228600" algn="l">
              <a:lnSpc>
                <a:spcPct val="100000"/>
              </a:lnSpc>
              <a:spcBef>
                <a:spcPts val="280"/>
              </a:spcBef>
              <a:spcAft>
                <a:spcPts val="0"/>
              </a:spcAft>
              <a:buClr>
                <a:schemeClr val="lt1"/>
              </a:buClr>
              <a:buSzPts val="1400"/>
              <a:buFont typeface="Arial"/>
              <a:buNone/>
              <a:defRPr sz="1400"/>
            </a:lvl4pPr>
            <a:lvl5pPr marL="2286000" lvl="4" indent="-228600" algn="l">
              <a:lnSpc>
                <a:spcPct val="100000"/>
              </a:lnSpc>
              <a:spcBef>
                <a:spcPts val="280"/>
              </a:spcBef>
              <a:spcAft>
                <a:spcPts val="0"/>
              </a:spcAft>
              <a:buClr>
                <a:schemeClr val="lt1"/>
              </a:buClr>
              <a:buSzPts val="1400"/>
              <a:buFont typeface="Arial"/>
              <a:buNone/>
              <a:defRPr sz="1400"/>
            </a:lvl5pPr>
            <a:lvl6pPr marL="2743200" lvl="5" indent="-228600" algn="l">
              <a:lnSpc>
                <a:spcPct val="100000"/>
              </a:lnSpc>
              <a:spcBef>
                <a:spcPts val="280"/>
              </a:spcBef>
              <a:spcAft>
                <a:spcPts val="0"/>
              </a:spcAft>
              <a:buClr>
                <a:schemeClr val="lt1"/>
              </a:buClr>
              <a:buSzPts val="1400"/>
              <a:buFont typeface="Arial"/>
              <a:buNone/>
              <a:defRPr sz="1400"/>
            </a:lvl6pPr>
            <a:lvl7pPr marL="3200400" lvl="6" indent="-228600" algn="l">
              <a:lnSpc>
                <a:spcPct val="100000"/>
              </a:lnSpc>
              <a:spcBef>
                <a:spcPts val="280"/>
              </a:spcBef>
              <a:spcAft>
                <a:spcPts val="0"/>
              </a:spcAft>
              <a:buClr>
                <a:schemeClr val="lt1"/>
              </a:buClr>
              <a:buSzPts val="1400"/>
              <a:buFont typeface="Arial"/>
              <a:buNone/>
              <a:defRPr sz="1400"/>
            </a:lvl7pPr>
            <a:lvl8pPr marL="3657600" lvl="7" indent="-228600" algn="l">
              <a:lnSpc>
                <a:spcPct val="100000"/>
              </a:lnSpc>
              <a:spcBef>
                <a:spcPts val="280"/>
              </a:spcBef>
              <a:spcAft>
                <a:spcPts val="0"/>
              </a:spcAft>
              <a:buClr>
                <a:schemeClr val="lt1"/>
              </a:buClr>
              <a:buSzPts val="1400"/>
              <a:buFont typeface="Arial"/>
              <a:buNone/>
              <a:defRPr sz="1400"/>
            </a:lvl8pPr>
            <a:lvl9pPr marL="4114800" lvl="8" indent="-228600" algn="l">
              <a:lnSpc>
                <a:spcPct val="100000"/>
              </a:lnSpc>
              <a:spcBef>
                <a:spcPts val="280"/>
              </a:spcBef>
              <a:spcAft>
                <a:spcPts val="0"/>
              </a:spcAft>
              <a:buClr>
                <a:schemeClr val="lt1"/>
              </a:buClr>
              <a:buSzPts val="1400"/>
              <a:buFont typeface="Arial"/>
              <a:buNone/>
              <a:defRPr sz="1400"/>
            </a:lvl9pPr>
          </a:lstStyle>
          <a:p>
            <a:endParaRPr/>
          </a:p>
        </p:txBody>
      </p:sp>
      <p:sp>
        <p:nvSpPr>
          <p:cNvPr id="34" name="Google Shape;34;p24"/>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09625" y="293688"/>
            <a:ext cx="7772400"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09625"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Font typeface="Arial"/>
              <a:buChar char="•"/>
              <a:defRPr sz="2800"/>
            </a:lvl1pPr>
            <a:lvl2pPr marL="914400" lvl="1" indent="-381000" algn="l">
              <a:lnSpc>
                <a:spcPct val="100000"/>
              </a:lnSpc>
              <a:spcBef>
                <a:spcPts val="480"/>
              </a:spcBef>
              <a:spcAft>
                <a:spcPts val="0"/>
              </a:spcAft>
              <a:buClr>
                <a:schemeClr val="lt1"/>
              </a:buClr>
              <a:buSzPts val="2400"/>
              <a:buFont typeface="Arial"/>
              <a:buChar char="–"/>
              <a:defRPr sz="2400"/>
            </a:lvl2pPr>
            <a:lvl3pPr marL="1371600" lvl="2" indent="-355600" algn="l">
              <a:lnSpc>
                <a:spcPct val="100000"/>
              </a:lnSpc>
              <a:spcBef>
                <a:spcPts val="400"/>
              </a:spcBef>
              <a:spcAft>
                <a:spcPts val="0"/>
              </a:spcAft>
              <a:buClr>
                <a:schemeClr val="lt1"/>
              </a:buClr>
              <a:buSzPts val="2000"/>
              <a:buFont typeface="Arial"/>
              <a:buChar char="•"/>
              <a:defRPr sz="2000"/>
            </a:lvl3pPr>
            <a:lvl4pPr marL="1828800" lvl="3" indent="-342900" algn="l">
              <a:lnSpc>
                <a:spcPct val="100000"/>
              </a:lnSpc>
              <a:spcBef>
                <a:spcPts val="360"/>
              </a:spcBef>
              <a:spcAft>
                <a:spcPts val="0"/>
              </a:spcAft>
              <a:buClr>
                <a:schemeClr val="lt1"/>
              </a:buClr>
              <a:buSzPts val="1800"/>
              <a:buFont typeface="Arial"/>
              <a:buChar char="–"/>
              <a:defRPr sz="1800"/>
            </a:lvl4pPr>
            <a:lvl5pPr marL="2286000" lvl="4" indent="-342900" algn="l">
              <a:lnSpc>
                <a:spcPct val="100000"/>
              </a:lnSpc>
              <a:spcBef>
                <a:spcPts val="360"/>
              </a:spcBef>
              <a:spcAft>
                <a:spcPts val="0"/>
              </a:spcAft>
              <a:buClr>
                <a:schemeClr val="lt1"/>
              </a:buClr>
              <a:buSzPts val="1800"/>
              <a:buFont typeface="Arial"/>
              <a:buChar char="»"/>
              <a:defRPr sz="1800"/>
            </a:lvl5pPr>
            <a:lvl6pPr marL="2743200" lvl="5" indent="-342900" algn="l">
              <a:lnSpc>
                <a:spcPct val="100000"/>
              </a:lnSpc>
              <a:spcBef>
                <a:spcPts val="360"/>
              </a:spcBef>
              <a:spcAft>
                <a:spcPts val="0"/>
              </a:spcAft>
              <a:buClr>
                <a:schemeClr val="lt1"/>
              </a:buClr>
              <a:buSzPts val="1800"/>
              <a:buFont typeface="Arial"/>
              <a:buChar char="»"/>
              <a:defRPr sz="1800"/>
            </a:lvl6pPr>
            <a:lvl7pPr marL="3200400" lvl="6" indent="-342900" algn="l">
              <a:lnSpc>
                <a:spcPct val="100000"/>
              </a:lnSpc>
              <a:spcBef>
                <a:spcPts val="360"/>
              </a:spcBef>
              <a:spcAft>
                <a:spcPts val="0"/>
              </a:spcAft>
              <a:buClr>
                <a:schemeClr val="lt1"/>
              </a:buClr>
              <a:buSzPts val="1800"/>
              <a:buFont typeface="Arial"/>
              <a:buChar char="»"/>
              <a:defRPr sz="1800"/>
            </a:lvl7pPr>
            <a:lvl8pPr marL="3657600" lvl="7" indent="-342900" algn="l">
              <a:lnSpc>
                <a:spcPct val="100000"/>
              </a:lnSpc>
              <a:spcBef>
                <a:spcPts val="360"/>
              </a:spcBef>
              <a:spcAft>
                <a:spcPts val="0"/>
              </a:spcAft>
              <a:buClr>
                <a:schemeClr val="lt1"/>
              </a:buClr>
              <a:buSzPts val="1800"/>
              <a:buFont typeface="Arial"/>
              <a:buChar char="»"/>
              <a:defRPr sz="1800"/>
            </a:lvl8pPr>
            <a:lvl9pPr marL="4114800" lvl="8" indent="-342900" algn="l">
              <a:lnSpc>
                <a:spcPct val="100000"/>
              </a:lnSpc>
              <a:spcBef>
                <a:spcPts val="360"/>
              </a:spcBef>
              <a:spcAft>
                <a:spcPts val="0"/>
              </a:spcAft>
              <a:buClr>
                <a:schemeClr val="lt1"/>
              </a:buClr>
              <a:buSzPts val="1800"/>
              <a:buFont typeface="Arial"/>
              <a:buChar char="»"/>
              <a:defRPr sz="1800"/>
            </a:lvl9pPr>
          </a:lstStyle>
          <a:p>
            <a:endParaRPr/>
          </a:p>
        </p:txBody>
      </p:sp>
      <p:sp>
        <p:nvSpPr>
          <p:cNvPr id="40" name="Google Shape;40;p25"/>
          <p:cNvSpPr txBox="1">
            <a:spLocks noGrp="1"/>
          </p:cNvSpPr>
          <p:nvPr>
            <p:ph type="body" idx="2"/>
          </p:nvPr>
        </p:nvSpPr>
        <p:spPr>
          <a:xfrm>
            <a:off x="4772025"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Font typeface="Arial"/>
              <a:buChar char="•"/>
              <a:defRPr sz="2800"/>
            </a:lvl1pPr>
            <a:lvl2pPr marL="914400" lvl="1" indent="-381000" algn="l">
              <a:lnSpc>
                <a:spcPct val="100000"/>
              </a:lnSpc>
              <a:spcBef>
                <a:spcPts val="480"/>
              </a:spcBef>
              <a:spcAft>
                <a:spcPts val="0"/>
              </a:spcAft>
              <a:buClr>
                <a:schemeClr val="lt1"/>
              </a:buClr>
              <a:buSzPts val="2400"/>
              <a:buFont typeface="Arial"/>
              <a:buChar char="–"/>
              <a:defRPr sz="2400"/>
            </a:lvl2pPr>
            <a:lvl3pPr marL="1371600" lvl="2" indent="-355600" algn="l">
              <a:lnSpc>
                <a:spcPct val="100000"/>
              </a:lnSpc>
              <a:spcBef>
                <a:spcPts val="400"/>
              </a:spcBef>
              <a:spcAft>
                <a:spcPts val="0"/>
              </a:spcAft>
              <a:buClr>
                <a:schemeClr val="lt1"/>
              </a:buClr>
              <a:buSzPts val="2000"/>
              <a:buFont typeface="Arial"/>
              <a:buChar char="•"/>
              <a:defRPr sz="2000"/>
            </a:lvl3pPr>
            <a:lvl4pPr marL="1828800" lvl="3" indent="-342900" algn="l">
              <a:lnSpc>
                <a:spcPct val="100000"/>
              </a:lnSpc>
              <a:spcBef>
                <a:spcPts val="360"/>
              </a:spcBef>
              <a:spcAft>
                <a:spcPts val="0"/>
              </a:spcAft>
              <a:buClr>
                <a:schemeClr val="lt1"/>
              </a:buClr>
              <a:buSzPts val="1800"/>
              <a:buFont typeface="Arial"/>
              <a:buChar char="–"/>
              <a:defRPr sz="1800"/>
            </a:lvl4pPr>
            <a:lvl5pPr marL="2286000" lvl="4" indent="-342900" algn="l">
              <a:lnSpc>
                <a:spcPct val="100000"/>
              </a:lnSpc>
              <a:spcBef>
                <a:spcPts val="360"/>
              </a:spcBef>
              <a:spcAft>
                <a:spcPts val="0"/>
              </a:spcAft>
              <a:buClr>
                <a:schemeClr val="lt1"/>
              </a:buClr>
              <a:buSzPts val="1800"/>
              <a:buFont typeface="Arial"/>
              <a:buChar char="»"/>
              <a:defRPr sz="1800"/>
            </a:lvl5pPr>
            <a:lvl6pPr marL="2743200" lvl="5" indent="-342900" algn="l">
              <a:lnSpc>
                <a:spcPct val="100000"/>
              </a:lnSpc>
              <a:spcBef>
                <a:spcPts val="360"/>
              </a:spcBef>
              <a:spcAft>
                <a:spcPts val="0"/>
              </a:spcAft>
              <a:buClr>
                <a:schemeClr val="lt1"/>
              </a:buClr>
              <a:buSzPts val="1800"/>
              <a:buFont typeface="Arial"/>
              <a:buChar char="»"/>
              <a:defRPr sz="1800"/>
            </a:lvl6pPr>
            <a:lvl7pPr marL="3200400" lvl="6" indent="-342900" algn="l">
              <a:lnSpc>
                <a:spcPct val="100000"/>
              </a:lnSpc>
              <a:spcBef>
                <a:spcPts val="360"/>
              </a:spcBef>
              <a:spcAft>
                <a:spcPts val="0"/>
              </a:spcAft>
              <a:buClr>
                <a:schemeClr val="lt1"/>
              </a:buClr>
              <a:buSzPts val="1800"/>
              <a:buFont typeface="Arial"/>
              <a:buChar char="»"/>
              <a:defRPr sz="1800"/>
            </a:lvl7pPr>
            <a:lvl8pPr marL="3657600" lvl="7" indent="-342900" algn="l">
              <a:lnSpc>
                <a:spcPct val="100000"/>
              </a:lnSpc>
              <a:spcBef>
                <a:spcPts val="360"/>
              </a:spcBef>
              <a:spcAft>
                <a:spcPts val="0"/>
              </a:spcAft>
              <a:buClr>
                <a:schemeClr val="lt1"/>
              </a:buClr>
              <a:buSzPts val="1800"/>
              <a:buFont typeface="Arial"/>
              <a:buChar char="»"/>
              <a:defRPr sz="1800"/>
            </a:lvl8pPr>
            <a:lvl9pPr marL="4114800" lvl="8" indent="-342900" algn="l">
              <a:lnSpc>
                <a:spcPct val="100000"/>
              </a:lnSpc>
              <a:spcBef>
                <a:spcPts val="360"/>
              </a:spcBef>
              <a:spcAft>
                <a:spcPts val="0"/>
              </a:spcAft>
              <a:buClr>
                <a:schemeClr val="lt1"/>
              </a:buClr>
              <a:buSzPts val="1800"/>
              <a:buFont typeface="Arial"/>
              <a:buChar char="»"/>
              <a:defRPr sz="1800"/>
            </a:lvl9pPr>
          </a:lstStyle>
          <a:p>
            <a:endParaRPr/>
          </a:p>
        </p:txBody>
      </p:sp>
      <p:sp>
        <p:nvSpPr>
          <p:cNvPr id="41" name="Google Shape;41;p25"/>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47" name="Google Shape;47;p2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Font typeface="Arial"/>
              <a:buChar char="•"/>
              <a:defRPr sz="2400"/>
            </a:lvl1pPr>
            <a:lvl2pPr marL="914400" lvl="1" indent="-355600" algn="l">
              <a:lnSpc>
                <a:spcPct val="100000"/>
              </a:lnSpc>
              <a:spcBef>
                <a:spcPts val="400"/>
              </a:spcBef>
              <a:spcAft>
                <a:spcPts val="0"/>
              </a:spcAft>
              <a:buClr>
                <a:schemeClr val="lt1"/>
              </a:buClr>
              <a:buSzPts val="2000"/>
              <a:buFont typeface="Arial"/>
              <a:buChar char="–"/>
              <a:defRPr sz="2000"/>
            </a:lvl2pPr>
            <a:lvl3pPr marL="1371600" lvl="2" indent="-342900" algn="l">
              <a:lnSpc>
                <a:spcPct val="100000"/>
              </a:lnSpc>
              <a:spcBef>
                <a:spcPts val="360"/>
              </a:spcBef>
              <a:spcAft>
                <a:spcPts val="0"/>
              </a:spcAft>
              <a:buClr>
                <a:schemeClr val="lt1"/>
              </a:buClr>
              <a:buSzPts val="1800"/>
              <a:buFont typeface="Arial"/>
              <a:buChar char="•"/>
              <a:defRPr sz="1800"/>
            </a:lvl3pPr>
            <a:lvl4pPr marL="1828800" lvl="3" indent="-330200" algn="l">
              <a:lnSpc>
                <a:spcPct val="100000"/>
              </a:lnSpc>
              <a:spcBef>
                <a:spcPts val="320"/>
              </a:spcBef>
              <a:spcAft>
                <a:spcPts val="0"/>
              </a:spcAft>
              <a:buClr>
                <a:schemeClr val="lt1"/>
              </a:buClr>
              <a:buSzPts val="1600"/>
              <a:buFont typeface="Arial"/>
              <a:buChar char="–"/>
              <a:defRPr sz="1600"/>
            </a:lvl4pPr>
            <a:lvl5pPr marL="2286000" lvl="4" indent="-330200" algn="l">
              <a:lnSpc>
                <a:spcPct val="100000"/>
              </a:lnSpc>
              <a:spcBef>
                <a:spcPts val="320"/>
              </a:spcBef>
              <a:spcAft>
                <a:spcPts val="0"/>
              </a:spcAft>
              <a:buClr>
                <a:schemeClr val="lt1"/>
              </a:buClr>
              <a:buSzPts val="1600"/>
              <a:buFont typeface="Arial"/>
              <a:buChar char="»"/>
              <a:defRPr sz="1600"/>
            </a:lvl5pPr>
            <a:lvl6pPr marL="2743200" lvl="5" indent="-330200" algn="l">
              <a:lnSpc>
                <a:spcPct val="100000"/>
              </a:lnSpc>
              <a:spcBef>
                <a:spcPts val="320"/>
              </a:spcBef>
              <a:spcAft>
                <a:spcPts val="0"/>
              </a:spcAft>
              <a:buClr>
                <a:schemeClr val="lt1"/>
              </a:buClr>
              <a:buSzPts val="1600"/>
              <a:buFont typeface="Arial"/>
              <a:buChar char="»"/>
              <a:defRPr sz="1600"/>
            </a:lvl6pPr>
            <a:lvl7pPr marL="3200400" lvl="6" indent="-330200" algn="l">
              <a:lnSpc>
                <a:spcPct val="100000"/>
              </a:lnSpc>
              <a:spcBef>
                <a:spcPts val="320"/>
              </a:spcBef>
              <a:spcAft>
                <a:spcPts val="0"/>
              </a:spcAft>
              <a:buClr>
                <a:schemeClr val="lt1"/>
              </a:buClr>
              <a:buSzPts val="1600"/>
              <a:buFont typeface="Arial"/>
              <a:buChar char="»"/>
              <a:defRPr sz="1600"/>
            </a:lvl7pPr>
            <a:lvl8pPr marL="3657600" lvl="7" indent="-330200" algn="l">
              <a:lnSpc>
                <a:spcPct val="100000"/>
              </a:lnSpc>
              <a:spcBef>
                <a:spcPts val="320"/>
              </a:spcBef>
              <a:spcAft>
                <a:spcPts val="0"/>
              </a:spcAft>
              <a:buClr>
                <a:schemeClr val="lt1"/>
              </a:buClr>
              <a:buSzPts val="1600"/>
              <a:buFont typeface="Arial"/>
              <a:buChar char="»"/>
              <a:defRPr sz="1600"/>
            </a:lvl8pPr>
            <a:lvl9pPr marL="4114800" lvl="8" indent="-330200" algn="l">
              <a:lnSpc>
                <a:spcPct val="100000"/>
              </a:lnSpc>
              <a:spcBef>
                <a:spcPts val="320"/>
              </a:spcBef>
              <a:spcAft>
                <a:spcPts val="0"/>
              </a:spcAft>
              <a:buClr>
                <a:schemeClr val="lt1"/>
              </a:buClr>
              <a:buSzPts val="1600"/>
              <a:buFont typeface="Arial"/>
              <a:buChar char="»"/>
              <a:defRPr sz="1600"/>
            </a:lvl9pPr>
          </a:lstStyle>
          <a:p>
            <a:endParaRPr/>
          </a:p>
        </p:txBody>
      </p:sp>
      <p:sp>
        <p:nvSpPr>
          <p:cNvPr id="48" name="Google Shape;48;p2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49" name="Google Shape;49;p2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Font typeface="Arial"/>
              <a:buChar char="•"/>
              <a:defRPr sz="2400"/>
            </a:lvl1pPr>
            <a:lvl2pPr marL="914400" lvl="1" indent="-355600" algn="l">
              <a:lnSpc>
                <a:spcPct val="100000"/>
              </a:lnSpc>
              <a:spcBef>
                <a:spcPts val="400"/>
              </a:spcBef>
              <a:spcAft>
                <a:spcPts val="0"/>
              </a:spcAft>
              <a:buClr>
                <a:schemeClr val="lt1"/>
              </a:buClr>
              <a:buSzPts val="2000"/>
              <a:buFont typeface="Arial"/>
              <a:buChar char="–"/>
              <a:defRPr sz="2000"/>
            </a:lvl2pPr>
            <a:lvl3pPr marL="1371600" lvl="2" indent="-342900" algn="l">
              <a:lnSpc>
                <a:spcPct val="100000"/>
              </a:lnSpc>
              <a:spcBef>
                <a:spcPts val="360"/>
              </a:spcBef>
              <a:spcAft>
                <a:spcPts val="0"/>
              </a:spcAft>
              <a:buClr>
                <a:schemeClr val="lt1"/>
              </a:buClr>
              <a:buSzPts val="1800"/>
              <a:buFont typeface="Arial"/>
              <a:buChar char="•"/>
              <a:defRPr sz="1800"/>
            </a:lvl3pPr>
            <a:lvl4pPr marL="1828800" lvl="3" indent="-330200" algn="l">
              <a:lnSpc>
                <a:spcPct val="100000"/>
              </a:lnSpc>
              <a:spcBef>
                <a:spcPts val="320"/>
              </a:spcBef>
              <a:spcAft>
                <a:spcPts val="0"/>
              </a:spcAft>
              <a:buClr>
                <a:schemeClr val="lt1"/>
              </a:buClr>
              <a:buSzPts val="1600"/>
              <a:buFont typeface="Arial"/>
              <a:buChar char="–"/>
              <a:defRPr sz="1600"/>
            </a:lvl4pPr>
            <a:lvl5pPr marL="2286000" lvl="4" indent="-330200" algn="l">
              <a:lnSpc>
                <a:spcPct val="100000"/>
              </a:lnSpc>
              <a:spcBef>
                <a:spcPts val="320"/>
              </a:spcBef>
              <a:spcAft>
                <a:spcPts val="0"/>
              </a:spcAft>
              <a:buClr>
                <a:schemeClr val="lt1"/>
              </a:buClr>
              <a:buSzPts val="1600"/>
              <a:buFont typeface="Arial"/>
              <a:buChar char="»"/>
              <a:defRPr sz="1600"/>
            </a:lvl5pPr>
            <a:lvl6pPr marL="2743200" lvl="5" indent="-330200" algn="l">
              <a:lnSpc>
                <a:spcPct val="100000"/>
              </a:lnSpc>
              <a:spcBef>
                <a:spcPts val="320"/>
              </a:spcBef>
              <a:spcAft>
                <a:spcPts val="0"/>
              </a:spcAft>
              <a:buClr>
                <a:schemeClr val="lt1"/>
              </a:buClr>
              <a:buSzPts val="1600"/>
              <a:buFont typeface="Arial"/>
              <a:buChar char="»"/>
              <a:defRPr sz="1600"/>
            </a:lvl6pPr>
            <a:lvl7pPr marL="3200400" lvl="6" indent="-330200" algn="l">
              <a:lnSpc>
                <a:spcPct val="100000"/>
              </a:lnSpc>
              <a:spcBef>
                <a:spcPts val="320"/>
              </a:spcBef>
              <a:spcAft>
                <a:spcPts val="0"/>
              </a:spcAft>
              <a:buClr>
                <a:schemeClr val="lt1"/>
              </a:buClr>
              <a:buSzPts val="1600"/>
              <a:buFont typeface="Arial"/>
              <a:buChar char="»"/>
              <a:defRPr sz="1600"/>
            </a:lvl7pPr>
            <a:lvl8pPr marL="3657600" lvl="7" indent="-330200" algn="l">
              <a:lnSpc>
                <a:spcPct val="100000"/>
              </a:lnSpc>
              <a:spcBef>
                <a:spcPts val="320"/>
              </a:spcBef>
              <a:spcAft>
                <a:spcPts val="0"/>
              </a:spcAft>
              <a:buClr>
                <a:schemeClr val="lt1"/>
              </a:buClr>
              <a:buSzPts val="1600"/>
              <a:buFont typeface="Arial"/>
              <a:buChar char="»"/>
              <a:defRPr sz="1600"/>
            </a:lvl8pPr>
            <a:lvl9pPr marL="4114800" lvl="8" indent="-330200" algn="l">
              <a:lnSpc>
                <a:spcPct val="100000"/>
              </a:lnSpc>
              <a:spcBef>
                <a:spcPts val="320"/>
              </a:spcBef>
              <a:spcAft>
                <a:spcPts val="0"/>
              </a:spcAft>
              <a:buClr>
                <a:schemeClr val="lt1"/>
              </a:buClr>
              <a:buSzPts val="1600"/>
              <a:buFont typeface="Arial"/>
              <a:buChar char="»"/>
              <a:defRPr sz="1600"/>
            </a:lvl9pPr>
          </a:lstStyle>
          <a:p>
            <a:endParaRPr/>
          </a:p>
        </p:txBody>
      </p:sp>
      <p:sp>
        <p:nvSpPr>
          <p:cNvPr id="50" name="Google Shape;50;p26"/>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09625" y="293688"/>
            <a:ext cx="7772400" cy="857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8"/>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Font typeface="Arial"/>
              <a:buChar char="•"/>
              <a:defRPr sz="3200"/>
            </a:lvl1pPr>
            <a:lvl2pPr marL="914400" lvl="1" indent="-406400" algn="l">
              <a:lnSpc>
                <a:spcPct val="100000"/>
              </a:lnSpc>
              <a:spcBef>
                <a:spcPts val="560"/>
              </a:spcBef>
              <a:spcAft>
                <a:spcPts val="0"/>
              </a:spcAft>
              <a:buClr>
                <a:schemeClr val="lt1"/>
              </a:buClr>
              <a:buSzPts val="2800"/>
              <a:buFont typeface="Arial"/>
              <a:buChar char="–"/>
              <a:defRPr sz="2800"/>
            </a:lvl2pPr>
            <a:lvl3pPr marL="1371600" lvl="2" indent="-381000" algn="l">
              <a:lnSpc>
                <a:spcPct val="100000"/>
              </a:lnSpc>
              <a:spcBef>
                <a:spcPts val="480"/>
              </a:spcBef>
              <a:spcAft>
                <a:spcPts val="0"/>
              </a:spcAft>
              <a:buClr>
                <a:schemeClr val="lt1"/>
              </a:buClr>
              <a:buSzPts val="2400"/>
              <a:buFont typeface="Arial"/>
              <a:buChar char="•"/>
              <a:defRPr sz="2400"/>
            </a:lvl3pPr>
            <a:lvl4pPr marL="1828800" lvl="3" indent="-355600" algn="l">
              <a:lnSpc>
                <a:spcPct val="100000"/>
              </a:lnSpc>
              <a:spcBef>
                <a:spcPts val="400"/>
              </a:spcBef>
              <a:spcAft>
                <a:spcPts val="0"/>
              </a:spcAft>
              <a:buClr>
                <a:schemeClr val="lt1"/>
              </a:buClr>
              <a:buSzPts val="2000"/>
              <a:buFont typeface="Arial"/>
              <a:buChar char="–"/>
              <a:defRPr sz="2000"/>
            </a:lvl4pPr>
            <a:lvl5pPr marL="2286000" lvl="4" indent="-355600" algn="l">
              <a:lnSpc>
                <a:spcPct val="100000"/>
              </a:lnSpc>
              <a:spcBef>
                <a:spcPts val="400"/>
              </a:spcBef>
              <a:spcAft>
                <a:spcPts val="0"/>
              </a:spcAft>
              <a:buClr>
                <a:schemeClr val="lt1"/>
              </a:buClr>
              <a:buSzPts val="2000"/>
              <a:buFont typeface="Arial"/>
              <a:buChar char="»"/>
              <a:defRPr sz="2000"/>
            </a:lvl5pPr>
            <a:lvl6pPr marL="2743200" lvl="5" indent="-355600" algn="l">
              <a:lnSpc>
                <a:spcPct val="100000"/>
              </a:lnSpc>
              <a:spcBef>
                <a:spcPts val="400"/>
              </a:spcBef>
              <a:spcAft>
                <a:spcPts val="0"/>
              </a:spcAft>
              <a:buClr>
                <a:schemeClr val="lt1"/>
              </a:buClr>
              <a:buSzPts val="2000"/>
              <a:buFont typeface="Arial"/>
              <a:buChar char="»"/>
              <a:defRPr sz="2000"/>
            </a:lvl6pPr>
            <a:lvl7pPr marL="3200400" lvl="6" indent="-355600" algn="l">
              <a:lnSpc>
                <a:spcPct val="100000"/>
              </a:lnSpc>
              <a:spcBef>
                <a:spcPts val="400"/>
              </a:spcBef>
              <a:spcAft>
                <a:spcPts val="0"/>
              </a:spcAft>
              <a:buClr>
                <a:schemeClr val="lt1"/>
              </a:buClr>
              <a:buSzPts val="2000"/>
              <a:buFont typeface="Arial"/>
              <a:buChar char="»"/>
              <a:defRPr sz="2000"/>
            </a:lvl7pPr>
            <a:lvl8pPr marL="3657600" lvl="7" indent="-355600" algn="l">
              <a:lnSpc>
                <a:spcPct val="100000"/>
              </a:lnSpc>
              <a:spcBef>
                <a:spcPts val="400"/>
              </a:spcBef>
              <a:spcAft>
                <a:spcPts val="0"/>
              </a:spcAft>
              <a:buClr>
                <a:schemeClr val="lt1"/>
              </a:buClr>
              <a:buSzPts val="2000"/>
              <a:buFont typeface="Arial"/>
              <a:buChar char="»"/>
              <a:defRPr sz="2000"/>
            </a:lvl8pPr>
            <a:lvl9pPr marL="4114800" lvl="8" indent="-355600" algn="l">
              <a:lnSpc>
                <a:spcPct val="100000"/>
              </a:lnSpc>
              <a:spcBef>
                <a:spcPts val="400"/>
              </a:spcBef>
              <a:spcAft>
                <a:spcPts val="0"/>
              </a:spcAft>
              <a:buClr>
                <a:schemeClr val="lt1"/>
              </a:buClr>
              <a:buSzPts val="2000"/>
              <a:buFont typeface="Arial"/>
              <a:buChar char="»"/>
              <a:defRPr sz="2000"/>
            </a:lvl9pPr>
          </a:lstStyle>
          <a:p>
            <a:endParaRPr/>
          </a:p>
        </p:txBody>
      </p:sp>
      <p:sp>
        <p:nvSpPr>
          <p:cNvPr id="65" name="Google Shape;65;p2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Font typeface="Arial"/>
              <a:buNone/>
              <a:defRPr sz="1400"/>
            </a:lvl1pPr>
            <a:lvl2pPr marL="914400" lvl="1" indent="-228600" algn="l">
              <a:lnSpc>
                <a:spcPct val="100000"/>
              </a:lnSpc>
              <a:spcBef>
                <a:spcPts val="240"/>
              </a:spcBef>
              <a:spcAft>
                <a:spcPts val="0"/>
              </a:spcAft>
              <a:buClr>
                <a:schemeClr val="lt1"/>
              </a:buClr>
              <a:buSzPts val="1200"/>
              <a:buFont typeface="Arial"/>
              <a:buNone/>
              <a:defRPr sz="1200"/>
            </a:lvl2pPr>
            <a:lvl3pPr marL="1371600" lvl="2" indent="-228600" algn="l">
              <a:lnSpc>
                <a:spcPct val="100000"/>
              </a:lnSpc>
              <a:spcBef>
                <a:spcPts val="200"/>
              </a:spcBef>
              <a:spcAft>
                <a:spcPts val="0"/>
              </a:spcAft>
              <a:buClr>
                <a:schemeClr val="lt1"/>
              </a:buClr>
              <a:buSzPts val="1000"/>
              <a:buFont typeface="Arial"/>
              <a:buNone/>
              <a:defRPr sz="1000"/>
            </a:lvl3pPr>
            <a:lvl4pPr marL="1828800" lvl="3" indent="-228600" algn="l">
              <a:lnSpc>
                <a:spcPct val="100000"/>
              </a:lnSpc>
              <a:spcBef>
                <a:spcPts val="180"/>
              </a:spcBef>
              <a:spcAft>
                <a:spcPts val="0"/>
              </a:spcAft>
              <a:buClr>
                <a:schemeClr val="lt1"/>
              </a:buClr>
              <a:buSzPts val="900"/>
              <a:buFont typeface="Arial"/>
              <a:buNone/>
              <a:defRPr sz="900"/>
            </a:lvl4pPr>
            <a:lvl5pPr marL="2286000" lvl="4" indent="-228600" algn="l">
              <a:lnSpc>
                <a:spcPct val="100000"/>
              </a:lnSpc>
              <a:spcBef>
                <a:spcPts val="180"/>
              </a:spcBef>
              <a:spcAft>
                <a:spcPts val="0"/>
              </a:spcAft>
              <a:buClr>
                <a:schemeClr val="lt1"/>
              </a:buClr>
              <a:buSzPts val="900"/>
              <a:buFont typeface="Arial"/>
              <a:buNone/>
              <a:defRPr sz="900"/>
            </a:lvl5pPr>
            <a:lvl6pPr marL="2743200" lvl="5" indent="-228600" algn="l">
              <a:lnSpc>
                <a:spcPct val="100000"/>
              </a:lnSpc>
              <a:spcBef>
                <a:spcPts val="180"/>
              </a:spcBef>
              <a:spcAft>
                <a:spcPts val="0"/>
              </a:spcAft>
              <a:buClr>
                <a:schemeClr val="lt1"/>
              </a:buClr>
              <a:buSzPts val="900"/>
              <a:buFont typeface="Arial"/>
              <a:buNone/>
              <a:defRPr sz="900"/>
            </a:lvl6pPr>
            <a:lvl7pPr marL="3200400" lvl="6" indent="-228600" algn="l">
              <a:lnSpc>
                <a:spcPct val="100000"/>
              </a:lnSpc>
              <a:spcBef>
                <a:spcPts val="180"/>
              </a:spcBef>
              <a:spcAft>
                <a:spcPts val="0"/>
              </a:spcAft>
              <a:buClr>
                <a:schemeClr val="lt1"/>
              </a:buClr>
              <a:buSzPts val="900"/>
              <a:buFont typeface="Arial"/>
              <a:buNone/>
              <a:defRPr sz="900"/>
            </a:lvl7pPr>
            <a:lvl8pPr marL="3657600" lvl="7" indent="-228600" algn="l">
              <a:lnSpc>
                <a:spcPct val="100000"/>
              </a:lnSpc>
              <a:spcBef>
                <a:spcPts val="180"/>
              </a:spcBef>
              <a:spcAft>
                <a:spcPts val="0"/>
              </a:spcAft>
              <a:buClr>
                <a:schemeClr val="lt1"/>
              </a:buClr>
              <a:buSzPts val="900"/>
              <a:buFont typeface="Arial"/>
              <a:buNone/>
              <a:defRPr sz="900"/>
            </a:lvl8pPr>
            <a:lvl9pPr marL="4114800" lvl="8" indent="-228600" algn="l">
              <a:lnSpc>
                <a:spcPct val="100000"/>
              </a:lnSpc>
              <a:spcBef>
                <a:spcPts val="180"/>
              </a:spcBef>
              <a:spcAft>
                <a:spcPts val="0"/>
              </a:spcAft>
              <a:buClr>
                <a:schemeClr val="lt1"/>
              </a:buClr>
              <a:buSzPts val="900"/>
              <a:buFont typeface="Arial"/>
              <a:buNone/>
              <a:defRPr sz="900"/>
            </a:lvl9pPr>
          </a:lstStyle>
          <a:p>
            <a:endParaRPr/>
          </a:p>
        </p:txBody>
      </p:sp>
      <p:sp>
        <p:nvSpPr>
          <p:cNvPr id="66" name="Google Shape;66;p29"/>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a:spLocks noGrp="1"/>
          </p:cNvSpPr>
          <p:nvPr>
            <p:ph type="pic" idx="2"/>
          </p:nvPr>
        </p:nvSpPr>
        <p:spPr>
          <a:xfrm>
            <a:off x="1792288" y="459581"/>
            <a:ext cx="5486400" cy="3086100"/>
          </a:xfrm>
          <a:prstGeom prst="rect">
            <a:avLst/>
          </a:prstGeom>
          <a:noFill/>
          <a:ln>
            <a:noFill/>
          </a:ln>
        </p:spPr>
      </p:sp>
      <p:sp>
        <p:nvSpPr>
          <p:cNvPr id="72" name="Google Shape;72;p3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Font typeface="Arial"/>
              <a:buNone/>
              <a:defRPr sz="1400"/>
            </a:lvl1pPr>
            <a:lvl2pPr marL="914400" lvl="1" indent="-228600" algn="l">
              <a:lnSpc>
                <a:spcPct val="100000"/>
              </a:lnSpc>
              <a:spcBef>
                <a:spcPts val="240"/>
              </a:spcBef>
              <a:spcAft>
                <a:spcPts val="0"/>
              </a:spcAft>
              <a:buClr>
                <a:schemeClr val="lt1"/>
              </a:buClr>
              <a:buSzPts val="1200"/>
              <a:buFont typeface="Arial"/>
              <a:buNone/>
              <a:defRPr sz="1200"/>
            </a:lvl2pPr>
            <a:lvl3pPr marL="1371600" lvl="2" indent="-228600" algn="l">
              <a:lnSpc>
                <a:spcPct val="100000"/>
              </a:lnSpc>
              <a:spcBef>
                <a:spcPts val="200"/>
              </a:spcBef>
              <a:spcAft>
                <a:spcPts val="0"/>
              </a:spcAft>
              <a:buClr>
                <a:schemeClr val="lt1"/>
              </a:buClr>
              <a:buSzPts val="1000"/>
              <a:buFont typeface="Arial"/>
              <a:buNone/>
              <a:defRPr sz="1000"/>
            </a:lvl3pPr>
            <a:lvl4pPr marL="1828800" lvl="3" indent="-228600" algn="l">
              <a:lnSpc>
                <a:spcPct val="100000"/>
              </a:lnSpc>
              <a:spcBef>
                <a:spcPts val="180"/>
              </a:spcBef>
              <a:spcAft>
                <a:spcPts val="0"/>
              </a:spcAft>
              <a:buClr>
                <a:schemeClr val="lt1"/>
              </a:buClr>
              <a:buSzPts val="900"/>
              <a:buFont typeface="Arial"/>
              <a:buNone/>
              <a:defRPr sz="900"/>
            </a:lvl4pPr>
            <a:lvl5pPr marL="2286000" lvl="4" indent="-228600" algn="l">
              <a:lnSpc>
                <a:spcPct val="100000"/>
              </a:lnSpc>
              <a:spcBef>
                <a:spcPts val="180"/>
              </a:spcBef>
              <a:spcAft>
                <a:spcPts val="0"/>
              </a:spcAft>
              <a:buClr>
                <a:schemeClr val="lt1"/>
              </a:buClr>
              <a:buSzPts val="900"/>
              <a:buFont typeface="Arial"/>
              <a:buNone/>
              <a:defRPr sz="900"/>
            </a:lvl5pPr>
            <a:lvl6pPr marL="2743200" lvl="5" indent="-228600" algn="l">
              <a:lnSpc>
                <a:spcPct val="100000"/>
              </a:lnSpc>
              <a:spcBef>
                <a:spcPts val="180"/>
              </a:spcBef>
              <a:spcAft>
                <a:spcPts val="0"/>
              </a:spcAft>
              <a:buClr>
                <a:schemeClr val="lt1"/>
              </a:buClr>
              <a:buSzPts val="900"/>
              <a:buFont typeface="Arial"/>
              <a:buNone/>
              <a:defRPr sz="900"/>
            </a:lvl6pPr>
            <a:lvl7pPr marL="3200400" lvl="6" indent="-228600" algn="l">
              <a:lnSpc>
                <a:spcPct val="100000"/>
              </a:lnSpc>
              <a:spcBef>
                <a:spcPts val="180"/>
              </a:spcBef>
              <a:spcAft>
                <a:spcPts val="0"/>
              </a:spcAft>
              <a:buClr>
                <a:schemeClr val="lt1"/>
              </a:buClr>
              <a:buSzPts val="900"/>
              <a:buFont typeface="Arial"/>
              <a:buNone/>
              <a:defRPr sz="900"/>
            </a:lvl7pPr>
            <a:lvl8pPr marL="3657600" lvl="7" indent="-228600" algn="l">
              <a:lnSpc>
                <a:spcPct val="100000"/>
              </a:lnSpc>
              <a:spcBef>
                <a:spcPts val="180"/>
              </a:spcBef>
              <a:spcAft>
                <a:spcPts val="0"/>
              </a:spcAft>
              <a:buClr>
                <a:schemeClr val="lt1"/>
              </a:buClr>
              <a:buSzPts val="900"/>
              <a:buFont typeface="Arial"/>
              <a:buNone/>
              <a:defRPr sz="900"/>
            </a:lvl8pPr>
            <a:lvl9pPr marL="4114800" lvl="8" indent="-228600" algn="l">
              <a:lnSpc>
                <a:spcPct val="100000"/>
              </a:lnSpc>
              <a:spcBef>
                <a:spcPts val="180"/>
              </a:spcBef>
              <a:spcAft>
                <a:spcPts val="0"/>
              </a:spcAft>
              <a:buClr>
                <a:schemeClr val="lt1"/>
              </a:buClr>
              <a:buSzPts val="900"/>
              <a:buFont typeface="Arial"/>
              <a:buNone/>
              <a:defRPr sz="900"/>
            </a:lvl9pPr>
          </a:lstStyle>
          <a:p>
            <a:endParaRPr/>
          </a:p>
        </p:txBody>
      </p:sp>
      <p:sp>
        <p:nvSpPr>
          <p:cNvPr id="73" name="Google Shape;73;p30"/>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descr="Blue_PowerPoint_HD-02.jpg"/>
          <p:cNvPicPr preferRelativeResize="0"/>
          <p:nvPr/>
        </p:nvPicPr>
        <p:blipFill rotWithShape="1">
          <a:blip r:embed="rId13">
            <a:alphaModFix/>
          </a:blip>
          <a:srcRect/>
          <a:stretch/>
        </p:blipFill>
        <p:spPr>
          <a:xfrm>
            <a:off x="4763" y="0"/>
            <a:ext cx="9134475" cy="5143500"/>
          </a:xfrm>
          <a:prstGeom prst="rect">
            <a:avLst/>
          </a:prstGeom>
          <a:noFill/>
          <a:ln>
            <a:noFill/>
          </a:ln>
        </p:spPr>
      </p:pic>
      <p:sp>
        <p:nvSpPr>
          <p:cNvPr id="11" name="Google Shape;11;p21"/>
          <p:cNvSpPr txBox="1">
            <a:spLocks noGrp="1"/>
          </p:cNvSpPr>
          <p:nvPr>
            <p:ph type="title"/>
          </p:nvPr>
        </p:nvSpPr>
        <p:spPr>
          <a:xfrm>
            <a:off x="809625" y="293688"/>
            <a:ext cx="77724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9pPr>
          </a:lstStyle>
          <a:p>
            <a:endParaRPr/>
          </a:p>
        </p:txBody>
      </p:sp>
      <p:sp>
        <p:nvSpPr>
          <p:cNvPr id="12" name="Google Shape;12;p21"/>
          <p:cNvSpPr txBox="1">
            <a:spLocks noGrp="1"/>
          </p:cNvSpPr>
          <p:nvPr>
            <p:ph type="body" idx="1"/>
          </p:nvPr>
        </p:nvSpPr>
        <p:spPr>
          <a:xfrm>
            <a:off x="809625" y="1485900"/>
            <a:ext cx="7772400" cy="308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 name="Google Shape;13;p21"/>
          <p:cNvSpPr txBox="1">
            <a:spLocks noGrp="1"/>
          </p:cNvSpPr>
          <p:nvPr>
            <p:ph type="dt" idx="10"/>
          </p:nvPr>
        </p:nvSpPr>
        <p:spPr>
          <a:xfrm>
            <a:off x="809625" y="4743450"/>
            <a:ext cx="19050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14" name="Google Shape;14;p21"/>
          <p:cNvSpPr txBox="1">
            <a:spLocks noGrp="1"/>
          </p:cNvSpPr>
          <p:nvPr>
            <p:ph type="ftr" idx="11"/>
          </p:nvPr>
        </p:nvSpPr>
        <p:spPr>
          <a:xfrm>
            <a:off x="3124200" y="4743450"/>
            <a:ext cx="2895600" cy="228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15" name="Google Shape;15;p21"/>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1" descr="JHM_2C_R_H-01.png"/>
          <p:cNvPicPr preferRelativeResize="0"/>
          <p:nvPr/>
        </p:nvPicPr>
        <p:blipFill rotWithShape="1">
          <a:blip r:embed="rId14">
            <a:alphaModFix/>
          </a:blip>
          <a:srcRect/>
          <a:stretch/>
        </p:blipFill>
        <p:spPr>
          <a:xfrm>
            <a:off x="7315200" y="198438"/>
            <a:ext cx="1828800" cy="8493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dt" idx="10"/>
          </p:nvPr>
        </p:nvSpPr>
        <p:spPr>
          <a:xfrm>
            <a:off x="3829050" y="4569295"/>
            <a:ext cx="14859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chemeClr val="bg1"/>
                </a:solidFill>
                <a:latin typeface="Calibri" panose="020F0502020204030204" pitchFamily="34" charset="0"/>
                <a:cs typeface="Calibri" panose="020F0502020204030204" pitchFamily="34" charset="0"/>
              </a:rPr>
              <a:t>November 4, 2023</a:t>
            </a:r>
            <a:endParaRPr b="0" i="0" u="none" strike="noStrike" cap="none" dirty="0">
              <a:solidFill>
                <a:schemeClr val="bg1"/>
              </a:solidFill>
              <a:latin typeface="Calibri" panose="020F0502020204030204" pitchFamily="34" charset="0"/>
              <a:ea typeface="Times"/>
              <a:cs typeface="Calibri" panose="020F0502020204030204" pitchFamily="34" charset="0"/>
              <a:sym typeface="Times"/>
            </a:endParaRPr>
          </a:p>
        </p:txBody>
      </p:sp>
      <p:sp>
        <p:nvSpPr>
          <p:cNvPr id="94" name="Google Shape;94;p1"/>
          <p:cNvSpPr txBox="1">
            <a:spLocks noGrp="1"/>
          </p:cNvSpPr>
          <p:nvPr>
            <p:ph type="ctrTitle"/>
          </p:nvPr>
        </p:nvSpPr>
        <p:spPr>
          <a:xfrm>
            <a:off x="151736" y="1658893"/>
            <a:ext cx="8840528" cy="2179935"/>
          </a:xfrm>
          <a:prstGeom prst="rect">
            <a:avLst/>
          </a:prstGeom>
          <a:noFill/>
          <a:ln>
            <a:noFill/>
          </a:ln>
        </p:spPr>
        <p:txBody>
          <a:bodyPr spcFirstLastPara="1" wrap="square" lIns="91425" tIns="45700" rIns="91425" bIns="45700" anchor="t" anchorCtr="0">
            <a:noAutofit/>
          </a:bodyPr>
          <a:lstStyle/>
          <a:p>
            <a:pPr marL="0" marR="0" algn="ctr">
              <a:spcBef>
                <a:spcPts val="0"/>
              </a:spcBef>
              <a:spcAft>
                <a:spcPts val="0"/>
              </a:spcAft>
            </a:pPr>
            <a:r>
              <a:rPr lang="en-US" sz="3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Patient and Staff Perspectives on Transitions of Care from a</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Low-Threshold Buprenorphine Program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3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Clinic-Based Care</a:t>
            </a:r>
            <a:endPar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Google Shape;95;p1"/>
          <p:cNvSpPr txBox="1"/>
          <p:nvPr/>
        </p:nvSpPr>
        <p:spPr>
          <a:xfrm>
            <a:off x="484742" y="3897579"/>
            <a:ext cx="91440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Calibri" panose="020F0502020204030204" pitchFamily="34" charset="0"/>
                <a:cs typeface="Calibri" panose="020F0502020204030204" pitchFamily="34" charset="0"/>
              </a:rPr>
              <a:t>Noelle G. Martinez, Ashley Q. Truong, Courtney D. Nordeck, Deborah Agus, Becky L. Genberg, Megan E. Buresh  </a:t>
            </a:r>
            <a:endParaRPr sz="2400" i="1" u="none" strike="noStrike" cap="none" dirty="0">
              <a:solidFill>
                <a:schemeClr val="dk1"/>
              </a:solidFill>
              <a:latin typeface="Calibri" panose="020F0502020204030204" pitchFamily="34" charset="0"/>
              <a:ea typeface="Times"/>
              <a:cs typeface="Calibri" panose="020F0502020204030204" pitchFamily="34" charset="0"/>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00418" y="874935"/>
            <a:ext cx="7772400"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latin typeface="Calibri" panose="020F0502020204030204" pitchFamily="34" charset="0"/>
                <a:ea typeface="Times New Roman" panose="02020603050405020304" pitchFamily="18" charset="0"/>
                <a:cs typeface="Calibri" panose="020F0502020204030204" pitchFamily="34" charset="0"/>
              </a:rPr>
              <a:t>Long-term preference</a:t>
            </a:r>
            <a:endPar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10</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504056" y="1606264"/>
            <a:ext cx="7965125" cy="3365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indent="0" algn="ctr">
              <a:buNone/>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Nearly all patien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 participants</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stated that </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ctr">
              <a:buNone/>
            </a:pP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given the choice, they would stay at the van for as long as they were on buprenorphine </a:t>
            </a:r>
          </a:p>
          <a:p>
            <a:pPr marL="114300" indent="0" algn="ctr">
              <a:buNone/>
            </a:pPr>
            <a:endParaRPr lang="en-US" sz="2400" i="1" dirty="0">
              <a:solidFill>
                <a:srgbClr val="FFDD35"/>
              </a:solidFill>
              <a:latin typeface="Calibri" panose="020F0502020204030204" pitchFamily="34" charset="0"/>
              <a:ea typeface="Calibri" panose="020F0502020204030204" pitchFamily="34" charset="0"/>
              <a:cs typeface="Calibri" panose="020F0502020204030204" pitchFamily="34" charset="0"/>
            </a:endParaRPr>
          </a:p>
          <a:p>
            <a:pPr marL="114300" indent="0" algn="ctr">
              <a:buNone/>
            </a:pPr>
            <a:r>
              <a:rPr lang="en-US" sz="2400" i="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“When you got a good thing going, why should you transfer to a place that’ll take you off course?”</a:t>
            </a:r>
          </a:p>
          <a:p>
            <a:pPr marL="114300" indent="0" algn="ctr">
              <a:buNone/>
            </a:pPr>
            <a:endPar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644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578879" y="1034485"/>
            <a:ext cx="7772400" cy="1002133"/>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Low-threshold care model conveys </a:t>
            </a:r>
            <a:b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b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respect for the patient</a:t>
            </a: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11</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578879" y="2273831"/>
            <a:ext cx="7965125" cy="23889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marR="0" indent="0">
              <a:spcBef>
                <a:spcPts val="0"/>
              </a:spcBef>
              <a:spcAft>
                <a:spcPts val="0"/>
              </a:spcAft>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Show respect, like…</a:t>
            </a:r>
            <a:r>
              <a:rPr lang="en-US" i="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even if somebody come in here high… you don’t go attack that… </a:t>
            </a: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still, you know, talk… not “Bye see you later”… “Let’s see how we’re going to do this differently so we could prevent that.” And that’s one thing that I see that they do here.</a:t>
            </a:r>
          </a:p>
        </p:txBody>
      </p:sp>
    </p:spTree>
    <p:extLst>
      <p:ext uri="{BB962C8B-B14F-4D97-AF65-F5344CB8AC3E}">
        <p14:creationId xmlns:p14="http://schemas.microsoft.com/office/powerpoint/2010/main" val="27263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00419" y="654598"/>
            <a:ext cx="7772400"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latin typeface="Calibri" panose="020F0502020204030204" pitchFamily="34" charset="0"/>
                <a:ea typeface="Times New Roman" panose="02020603050405020304" pitchFamily="18" charset="0"/>
                <a:cs typeface="Calibri" panose="020F0502020204030204" pitchFamily="34" charset="0"/>
              </a:rPr>
              <a:t>Patient p</a:t>
            </a: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reference for familiarity</a:t>
            </a: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12</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7694" y="1233889"/>
            <a:ext cx="7965125" cy="3365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indent="0" algn="ctr">
              <a:buNone/>
            </a:pPr>
            <a:r>
              <a:rPr lang="en-US" sz="2400" i="1" dirty="0">
                <a:solidFill>
                  <a:schemeClr val="bg1"/>
                </a:solidFill>
                <a:effectLst/>
                <a:latin typeface="Calibri" panose="020F0502020204030204" pitchFamily="34" charset="0"/>
                <a:ea typeface="Helvetica" pitchFamily="2" charset="0"/>
                <a:cs typeface="Calibri" panose="020F0502020204030204" pitchFamily="34" charset="0"/>
              </a:rPr>
              <a:t>I would like to stay here, </a:t>
            </a:r>
            <a:r>
              <a:rPr lang="en-US" i="1" dirty="0">
                <a:solidFill>
                  <a:schemeClr val="bg1"/>
                </a:solidFill>
                <a:latin typeface="Calibri" panose="020F0502020204030204" pitchFamily="34" charset="0"/>
                <a:ea typeface="Helvetica" pitchFamily="2" charset="0"/>
                <a:cs typeface="Calibri" panose="020F0502020204030204" pitchFamily="34" charset="0"/>
              </a:rPr>
              <a:t>b</a:t>
            </a:r>
            <a:r>
              <a:rPr lang="en-US" sz="2400" i="1" dirty="0">
                <a:solidFill>
                  <a:schemeClr val="bg1"/>
                </a:solidFill>
                <a:effectLst/>
                <a:latin typeface="Calibri" panose="020F0502020204030204" pitchFamily="34" charset="0"/>
                <a:ea typeface="Helvetica" pitchFamily="2" charset="0"/>
                <a:cs typeface="Calibri" panose="020F0502020204030204" pitchFamily="34" charset="0"/>
              </a:rPr>
              <a:t>ecause it’s where my bond I built at. </a:t>
            </a:r>
            <a:r>
              <a:rPr lang="en-US" sz="2400" i="1" dirty="0">
                <a:solidFill>
                  <a:srgbClr val="FFDD35"/>
                </a:solidFill>
                <a:effectLst/>
                <a:latin typeface="Calibri" panose="020F0502020204030204" pitchFamily="34" charset="0"/>
                <a:ea typeface="Helvetica" pitchFamily="2" charset="0"/>
                <a:cs typeface="Calibri" panose="020F0502020204030204" pitchFamily="34" charset="0"/>
              </a:rPr>
              <a:t>So, they’re pretty much like,</a:t>
            </a:r>
          </a:p>
          <a:p>
            <a:pPr marL="114300" indent="0" algn="ctr">
              <a:buNone/>
            </a:pPr>
            <a:r>
              <a:rPr lang="en-US" sz="2400" i="1" dirty="0">
                <a:solidFill>
                  <a:schemeClr val="bg1"/>
                </a:solidFill>
                <a:effectLst/>
                <a:latin typeface="Calibri" panose="020F0502020204030204" pitchFamily="34" charset="0"/>
                <a:ea typeface="Helvetica" pitchFamily="2" charset="0"/>
                <a:cs typeface="Calibri" panose="020F0502020204030204" pitchFamily="34" charset="0"/>
              </a:rPr>
              <a:t> </a:t>
            </a:r>
            <a:r>
              <a:rPr lang="en-US" sz="2400" i="1" dirty="0">
                <a:solidFill>
                  <a:srgbClr val="FFDD35"/>
                </a:solidFill>
                <a:effectLst/>
                <a:latin typeface="Calibri" panose="020F0502020204030204" pitchFamily="34" charset="0"/>
                <a:ea typeface="Helvetica" pitchFamily="2" charset="0"/>
                <a:cs typeface="Calibri" panose="020F0502020204030204" pitchFamily="34" charset="0"/>
              </a:rPr>
              <a:t>the van is family to me.</a:t>
            </a:r>
          </a:p>
          <a:p>
            <a:pPr algn="ctr"/>
            <a:endParaRPr lang="en-US" sz="24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ctr">
              <a:buNone/>
            </a:pPr>
            <a:r>
              <a:rPr lang="en-US" sz="2400" i="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You already know what’s going on there</a:t>
            </a: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you don’t know, when you’re going somewhere else, how it’s going to be. Their rules and all of that.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86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80820" y="926832"/>
            <a:ext cx="8168513" cy="956118"/>
          </a:xfrm>
          <a:prstGeom prst="rect">
            <a:avLst/>
          </a:prstGeom>
          <a:noFill/>
          <a:ln>
            <a:noFill/>
          </a:ln>
        </p:spPr>
        <p:txBody>
          <a:bodyPr spcFirstLastPara="1" wrap="square" lIns="91425" tIns="45700" rIns="91425" bIns="45700" anchor="t" anchorCtr="0">
            <a:noAutofit/>
          </a:bodyPr>
          <a:lstStyle/>
          <a:p>
            <a:pPr algn="ctr"/>
            <a:r>
              <a:rPr lang="en-US" sz="2800" dirty="0">
                <a:solidFill>
                  <a:srgbClr val="FFDD35"/>
                </a:solidFill>
                <a:latin typeface="Calibri" panose="020F0502020204030204" pitchFamily="34" charset="0"/>
                <a:ea typeface="Times New Roman" panose="02020603050405020304" pitchFamily="18" charset="0"/>
                <a:cs typeface="Calibri" panose="020F0502020204030204" pitchFamily="34" charset="0"/>
              </a:rPr>
              <a:t>Perceived h</a:t>
            </a: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arms </a:t>
            </a:r>
            <a:r>
              <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associated with </a:t>
            </a:r>
            <a:br>
              <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br>
            <a:r>
              <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rigid or punitive care models</a:t>
            </a: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13</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82515" y="2057314"/>
            <a:ext cx="7965125" cy="25117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lgn="ctr">
              <a:spcBef>
                <a:spcPts val="0"/>
              </a:spcBef>
              <a:spcAft>
                <a:spcPts val="0"/>
              </a:spcAft>
              <a:buNone/>
            </a:pPr>
            <a:r>
              <a:rPr lang="en-U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Y</a:t>
            </a:r>
            <a:r>
              <a:rPr lang="en-US"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 send ‘em back to the wolves… </a:t>
            </a:r>
          </a:p>
          <a:p>
            <a:pPr marL="0" marR="0" indent="0" algn="ctr">
              <a:spcBef>
                <a:spcPts val="0"/>
              </a:spcBef>
              <a:spcAft>
                <a:spcPts val="0"/>
              </a:spcAft>
              <a:buNone/>
            </a:pPr>
            <a:r>
              <a:rPr lang="en-US"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got caught one time and you just </a:t>
            </a:r>
            <a:r>
              <a:rPr lang="en-US" i="1" dirty="0">
                <a:solidFill>
                  <a:srgbClr val="FFDD35"/>
                </a:solidFill>
                <a:effectLst/>
                <a:latin typeface="Calibri" panose="020F0502020204030204" pitchFamily="34" charset="0"/>
                <a:ea typeface="Calibri" panose="020F0502020204030204" pitchFamily="34" charset="0"/>
                <a:cs typeface="Times New Roman" panose="02020603050405020304" pitchFamily="18" charset="0"/>
              </a:rPr>
              <a:t>kicked me out and you won’t even hear my side</a:t>
            </a:r>
            <a:r>
              <a:rPr lang="en-US"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4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82513" y="1034180"/>
            <a:ext cx="8168513"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Tensions of limited system capacity</a:t>
            </a:r>
            <a:endPar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14</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82513" y="1770767"/>
            <a:ext cx="8410966" cy="16019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marR="0" indent="0">
              <a:spcBef>
                <a:spcPts val="0"/>
              </a:spcBef>
              <a:spcAft>
                <a:spcPts val="0"/>
              </a:spcAft>
              <a:buNone/>
            </a:pPr>
            <a:r>
              <a:rPr lang="en-US" i="1" dirty="0">
                <a:solidFill>
                  <a:schemeClr val="bg1"/>
                </a:solidFill>
                <a:effectLst/>
                <a:latin typeface="Calibri" panose="020F0502020204030204" pitchFamily="34" charset="0"/>
                <a:ea typeface="Helvetica" pitchFamily="2" charset="0"/>
                <a:cs typeface="Calibri" panose="020F0502020204030204" pitchFamily="34" charset="0"/>
              </a:rPr>
              <a:t>When it's just, like, one nurse and one provider, and there’s, like, 50 people scheduled, and then all these new people crowding around, too, it's just like it turns into a mess. </a:t>
            </a:r>
            <a:r>
              <a:rPr lang="en-US" i="1" dirty="0">
                <a:solidFill>
                  <a:srgbClr val="FFDD35"/>
                </a:solidFill>
                <a:effectLst/>
                <a:latin typeface="Calibri" panose="020F0502020204030204" pitchFamily="34" charset="0"/>
                <a:ea typeface="Helvetica" pitchFamily="2" charset="0"/>
                <a:cs typeface="Calibri" panose="020F0502020204030204" pitchFamily="34" charset="0"/>
              </a:rPr>
              <a:t>We had to turn away quite a few people yesterday. </a:t>
            </a:r>
          </a:p>
          <a:p>
            <a:pPr marL="114300" marR="0" indent="0">
              <a:spcBef>
                <a:spcPts val="0"/>
              </a:spcBef>
              <a:spcAft>
                <a:spcPts val="0"/>
              </a:spcAft>
              <a:buNone/>
            </a:pPr>
            <a:endParaRPr lang="en-US"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14300" marR="0" indent="0">
              <a:spcBef>
                <a:spcPts val="0"/>
              </a:spcBef>
              <a:spcAft>
                <a:spcPts val="0"/>
              </a:spcAft>
              <a:buNone/>
            </a:pP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74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3987" y="968356"/>
            <a:ext cx="8168513"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Tensions of limited system capacity</a:t>
            </a:r>
            <a:endPar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15</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82513" y="1770767"/>
            <a:ext cx="8410966" cy="25264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indent="0">
              <a:spcBef>
                <a:spcPts val="0"/>
              </a:spcBef>
              <a:buNone/>
            </a:pPr>
            <a:r>
              <a:rPr lang="en-US" i="1" dirty="0">
                <a:solidFill>
                  <a:srgbClr val="FFDD35"/>
                </a:solidFill>
                <a:effectLst/>
                <a:latin typeface="Calibri" panose="020F0502020204030204" pitchFamily="34" charset="0"/>
                <a:ea typeface="Helvetica" pitchFamily="2" charset="0"/>
                <a:cs typeface="Calibri" panose="020F0502020204030204" pitchFamily="34" charset="0"/>
              </a:rPr>
              <a:t>If you have Medicaid… good luck </a:t>
            </a:r>
            <a:r>
              <a:rPr lang="en-US" i="1" dirty="0">
                <a:solidFill>
                  <a:schemeClr val="bg1"/>
                </a:solidFill>
                <a:effectLst/>
                <a:latin typeface="Calibri" panose="020F0502020204030204" pitchFamily="34" charset="0"/>
                <a:ea typeface="Helvetica" pitchFamily="2" charset="0"/>
                <a:cs typeface="Calibri" panose="020F0502020204030204" pitchFamily="34" charset="0"/>
              </a:rPr>
              <a:t>seeing the same person, having consistency, having the right kind of Medicaid… But the most immediate is [local managed care organization], and they don't seem to be doing any opioid use treatment or, really, for that matter, large-scale mental healthcare or navigation services.</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43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80820" y="1121861"/>
            <a:ext cx="8168513"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Patient altruism</a:t>
            </a:r>
            <a:endParaRPr lang="en-US" sz="2800" b="1" dirty="0">
              <a:solidFill>
                <a:srgbClr val="FFDD3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16</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82515" y="1701152"/>
            <a:ext cx="7965125" cy="3365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indent="0" algn="ctr">
              <a:buNone/>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Because somebody else need that spot… I understand that it is important, that somebody that really, really – I could have </a:t>
            </a:r>
            <a:r>
              <a:rPr lang="en-US" sz="2400" i="1" dirty="0">
                <a:solidFill>
                  <a:srgbClr val="FFDD35"/>
                </a:solidFill>
                <a:effectLst/>
                <a:latin typeface="Calibri" panose="020F0502020204030204" pitchFamily="34" charset="0"/>
                <a:ea typeface="Calibri" panose="020F0502020204030204" pitchFamily="34" charset="0"/>
                <a:cs typeface="Times New Roman" panose="02020603050405020304" pitchFamily="18" charset="0"/>
              </a:rPr>
              <a:t>saved somebody’s life</a:t>
            </a:r>
            <a:r>
              <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that day, giving them my spot.</a:t>
            </a:r>
          </a:p>
          <a:p>
            <a:pPr marL="114300" indent="0" algn="ctr">
              <a:buNone/>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83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0" y="740697"/>
            <a:ext cx="8763180" cy="942281"/>
          </a:xfrm>
          <a:prstGeom prst="rect">
            <a:avLst/>
          </a:prstGeom>
          <a:noFill/>
          <a:ln>
            <a:noFill/>
          </a:ln>
        </p:spPr>
        <p:txBody>
          <a:bodyPr spcFirstLastPara="1" wrap="square" lIns="91425" tIns="45700" rIns="91425" bIns="45700" anchor="t" anchorCtr="0">
            <a:noAutofit/>
          </a:bodyPr>
          <a:lstStyle/>
          <a:p>
            <a:pPr marL="0" marR="0" algn="ctr">
              <a:spcBef>
                <a:spcPts val="0"/>
              </a:spcBef>
              <a:spcAft>
                <a:spcPts val="0"/>
              </a:spcAft>
            </a:pPr>
            <a:r>
              <a:rPr lang="en-US" sz="26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Low-threshold care as a reflection of </a:t>
            </a:r>
            <a:br>
              <a:rPr lang="en-US" sz="26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br>
            <a:r>
              <a:rPr lang="en-US" sz="2600" b="1" dirty="0">
                <a:solidFill>
                  <a:srgbClr val="FFDD35"/>
                </a:solidFill>
                <a:effectLst/>
                <a:latin typeface="Calibri" panose="020F0502020204030204" pitchFamily="34" charset="0"/>
                <a:ea typeface="Calibri" panose="020F0502020204030204" pitchFamily="34" charset="0"/>
                <a:cs typeface="Calibri" panose="020F0502020204030204" pitchFamily="34" charset="0"/>
              </a:rPr>
              <a:t>system inadequacies versus individual shortcomings</a:t>
            </a:r>
            <a:endParaRPr lang="en-US" sz="2600" dirty="0">
              <a:solidFill>
                <a:srgbClr val="FFDD3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17</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282099" y="1682977"/>
            <a:ext cx="7965125" cy="31520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marR="0" indent="0" algn="ctr">
              <a:spcBef>
                <a:spcPts val="0"/>
              </a:spcBef>
              <a:spcAft>
                <a:spcPts val="0"/>
              </a:spcAft>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have no problem treating patients for 3-4 years on the van if that’s what their goal is and is helpful in reducing harm… </a:t>
            </a:r>
            <a:r>
              <a:rPr lang="en-US" i="1" dirty="0">
                <a:solidFill>
                  <a:schemeClr val="bg1"/>
                </a:solidFill>
                <a:effectLst/>
                <a:latin typeface="Calibri" panose="020F0502020204030204" pitchFamily="34" charset="0"/>
                <a:ea typeface="Helvetica" pitchFamily="2" charset="0"/>
                <a:cs typeface="Calibri" panose="020F0502020204030204" pitchFamily="34" charset="0"/>
              </a:rPr>
              <a:t>it means that they're alive.”</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ctr">
              <a:buNone/>
            </a:pPr>
            <a:endPar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14300" indent="0" algn="ctr">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know we’re enabling them”</a:t>
            </a:r>
          </a:p>
          <a:p>
            <a:pPr marL="114300" indent="0" algn="ctr">
              <a:buNone/>
            </a:pPr>
            <a:endParaRPr lang="en-US" sz="1400"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ctr">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 an adult, make your appointments, </a:t>
            </a:r>
          </a:p>
          <a:p>
            <a:pPr marL="114300" indent="0" algn="ctr">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promote independence.” </a:t>
            </a:r>
          </a:p>
          <a:p>
            <a:pPr marL="114300" indent="0" algn="ctr">
              <a:buNone/>
            </a:pPr>
            <a:endPar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24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3987" y="689284"/>
            <a:ext cx="8168513"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Conclusions</a:t>
            </a:r>
            <a:endParaRPr lang="en-US" sz="2800" b="1" dirty="0">
              <a:solidFill>
                <a:srgbClr val="5EE3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18</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591652" y="1435280"/>
            <a:ext cx="8168513" cy="3141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Though most low-threshold care settings are designed as transitional bridge models, </a:t>
            </a:r>
            <a:r>
              <a:rPr lang="en-US" sz="2400"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this research highlights patient preference for long-term care at low-threshold programs</a:t>
            </a:r>
          </a:p>
          <a:p>
            <a:pPr marL="0" marR="0" indent="0">
              <a:spcBef>
                <a:spcPts val="0"/>
              </a:spcBef>
              <a:spcAft>
                <a:spcPts val="0"/>
              </a:spcAft>
              <a:buNone/>
            </a:pPr>
            <a:endPar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This work supports </a:t>
            </a:r>
            <a:r>
              <a:rPr lang="en-US" sz="2400"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framing care transitions in terms of structural context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(primary care infrastructure, punitive treatment models), not just as an individual </a:t>
            </a: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patient behaviors.</a:t>
            </a:r>
            <a:endPar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399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04834" y="605645"/>
            <a:ext cx="8168513" cy="579291"/>
          </a:xfrm>
          <a:prstGeom prst="rect">
            <a:avLst/>
          </a:prstGeom>
          <a:noFill/>
          <a:ln>
            <a:noFill/>
          </a:ln>
        </p:spPr>
        <p:txBody>
          <a:bodyPr spcFirstLastPara="1" wrap="square" lIns="91425" tIns="45700" rIns="91425" bIns="45700" anchor="t" anchorCtr="0">
            <a:noAutofit/>
          </a:bodyPr>
          <a:lstStyle/>
          <a:p>
            <a:pPr algn="ctr"/>
            <a:r>
              <a:rPr lang="en-US" sz="2800" b="1"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Future Work</a:t>
            </a:r>
            <a:endParaRPr lang="en-US" sz="2800" b="1" dirty="0">
              <a:solidFill>
                <a:srgbClr val="5EE3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19</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304834" y="1299236"/>
            <a:ext cx="8547065" cy="3215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marR="0" indent="0">
              <a:spcBef>
                <a:spcPts val="0"/>
              </a:spcBef>
              <a:spcAft>
                <a:spcPts val="0"/>
              </a:spcAft>
              <a:buNone/>
            </a:pPr>
            <a:r>
              <a:rPr lang="en-US" sz="2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en-US" sz="2200"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Adapt</a:t>
            </a:r>
            <a:r>
              <a:rPr lang="en-US" sz="2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low-threshold programs to be sustainable as longitudinal care</a:t>
            </a:r>
          </a:p>
          <a:p>
            <a:pPr marL="114300" marR="0" indent="0">
              <a:spcBef>
                <a:spcPts val="0"/>
              </a:spcBef>
              <a:spcAft>
                <a:spcPts val="0"/>
              </a:spcAft>
              <a:buNone/>
            </a:pPr>
            <a:endParaRPr lang="en-US" sz="2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indent="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a:t>
            </a:r>
            <a:r>
              <a:rPr lang="en-US" sz="2400" dirty="0">
                <a:solidFill>
                  <a:srgbClr val="5EE3FF"/>
                </a:solidFill>
                <a:effectLst/>
                <a:latin typeface="Calibri" panose="020F0502020204030204" pitchFamily="34" charset="0"/>
                <a:ea typeface="Times New Roman" panose="02020603050405020304" pitchFamily="18" charset="0"/>
                <a:cs typeface="Calibri" panose="020F0502020204030204" pitchFamily="34" charset="0"/>
              </a:rPr>
              <a:t>Expand</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harm reduction values and flexible program features across care settings</a:t>
            </a:r>
            <a:endParaRPr lang="en-US" sz="2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3) </a:t>
            </a:r>
            <a:r>
              <a:rPr lang="en-US" sz="2200" dirty="0">
                <a:solidFill>
                  <a:srgbClr val="5EE3FF"/>
                </a:solidFill>
                <a:latin typeface="Calibri" panose="020F0502020204030204" pitchFamily="34" charset="0"/>
                <a:ea typeface="Calibri" panose="020F0502020204030204" pitchFamily="34" charset="0"/>
                <a:cs typeface="Calibri" panose="020F0502020204030204" pitchFamily="34" charset="0"/>
              </a:rPr>
              <a:t>Consider</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metrics we use to assess programmatic success</a:t>
            </a:r>
          </a:p>
          <a:p>
            <a:pPr marL="0" marR="0" indent="0">
              <a:spcBef>
                <a:spcPts val="0"/>
              </a:spcBef>
              <a:spcAft>
                <a:spcPts val="0"/>
              </a:spcAft>
              <a:buNone/>
            </a:pP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 </a:t>
            </a:r>
            <a:r>
              <a:rPr lang="en-US" sz="2200" dirty="0">
                <a:solidFill>
                  <a:srgbClr val="5EE3FF"/>
                </a:solidFill>
                <a:effectLst/>
                <a:latin typeface="Calibri" panose="020F0502020204030204" pitchFamily="34" charset="0"/>
                <a:ea typeface="Calibri" panose="020F0502020204030204" pitchFamily="34" charset="0"/>
                <a:cs typeface="Calibri" panose="020F0502020204030204" pitchFamily="34" charset="0"/>
              </a:rPr>
              <a:t>Acknowledge and e</a:t>
            </a:r>
            <a:r>
              <a:rPr lang="en-US" sz="2200" dirty="0">
                <a:solidFill>
                  <a:srgbClr val="5EE3FF"/>
                </a:solidFill>
                <a:latin typeface="Calibri" panose="020F0502020204030204" pitchFamily="34" charset="0"/>
                <a:ea typeface="Calibri" panose="020F0502020204030204" pitchFamily="34" charset="0"/>
                <a:cs typeface="Calibri" panose="020F0502020204030204" pitchFamily="34" charset="0"/>
              </a:rPr>
              <a:t>xplore </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the judgments about personal responsibility which emerge when discussing low-threshold care</a:t>
            </a: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0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7694" y="1017326"/>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Conflict of Interest</a:t>
            </a:r>
            <a:endParaRPr dirty="0">
              <a:latin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2</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7694" y="1531364"/>
            <a:ext cx="7656806" cy="3114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indent="0">
              <a:spcBef>
                <a:spcPts val="480"/>
              </a:spcBef>
              <a:buSzPts val="2400"/>
              <a:buFont typeface="Arial"/>
              <a:buNone/>
            </a:pPr>
            <a:endParaRPr lang="en-US" dirty="0">
              <a:solidFill>
                <a:schemeClr val="bg1"/>
              </a:solidFill>
              <a:latin typeface="Calibri" panose="020F0502020204030204" pitchFamily="34" charset="0"/>
              <a:cs typeface="Calibri" panose="020F0502020204030204" pitchFamily="34" charset="0"/>
            </a:endParaRPr>
          </a:p>
          <a:p>
            <a:pPr marL="0" indent="0">
              <a:spcBef>
                <a:spcPts val="480"/>
              </a:spcBef>
              <a:buSzPts val="2400"/>
              <a:buFont typeface="Arial"/>
              <a:buNone/>
            </a:pPr>
            <a:r>
              <a:rPr lang="en-US" dirty="0">
                <a:solidFill>
                  <a:schemeClr val="bg1"/>
                </a:solidFill>
                <a:latin typeface="Calibri" panose="020F0502020204030204" pitchFamily="34" charset="0"/>
                <a:cs typeface="Calibri" panose="020F0502020204030204" pitchFamily="34" charset="0"/>
              </a:rPr>
              <a:t>The authors report no conflict of interest </a:t>
            </a:r>
          </a:p>
        </p:txBody>
      </p:sp>
    </p:spTree>
    <p:extLst>
      <p:ext uri="{BB962C8B-B14F-4D97-AF65-F5344CB8AC3E}">
        <p14:creationId xmlns:p14="http://schemas.microsoft.com/office/powerpoint/2010/main" val="110096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body" idx="1"/>
          </p:nvPr>
        </p:nvSpPr>
        <p:spPr>
          <a:xfrm>
            <a:off x="628649" y="3277275"/>
            <a:ext cx="7886700" cy="1125140"/>
          </a:xfrm>
          <a:prstGeom prst="rect">
            <a:avLst/>
          </a:prstGeom>
          <a:noFill/>
          <a:ln>
            <a:noFill/>
          </a:ln>
        </p:spPr>
        <p:txBody>
          <a:bodyPr spcFirstLastPara="1" wrap="square" lIns="68569" tIns="34275" rIns="68569" bIns="34275" anchor="t" anchorCtr="0">
            <a:normAutofit fontScale="77500" lnSpcReduction="20000"/>
          </a:bodyPr>
          <a:lstStyle/>
          <a:p>
            <a:pPr marL="0" indent="0">
              <a:lnSpc>
                <a:spcPct val="90000"/>
              </a:lnSpc>
              <a:spcBef>
                <a:spcPts val="0"/>
              </a:spcBef>
              <a:buClr>
                <a:schemeClr val="dk2"/>
              </a:buClr>
              <a:buSzPct val="100000"/>
            </a:pPr>
            <a:r>
              <a:rPr lang="en-US" dirty="0">
                <a:solidFill>
                  <a:schemeClr val="bg1"/>
                </a:solidFill>
              </a:rPr>
              <a:t>Funding for this initiative was made possible (in part) by grant no. 5H79TI081358-04 from SAMHSA. The views expressed in written conference materials or publications and by speakers and moderators do not necessarily reflect the official policies of the Department of Health and Human Services; nor does mention of trade names, commercial practices, organizations imply endorsement by the U.S. government</a:t>
            </a:r>
            <a:endParaRPr dirty="0">
              <a:solidFill>
                <a:schemeClr val="bg1"/>
              </a:solidFill>
            </a:endParaRPr>
          </a:p>
        </p:txBody>
      </p:sp>
      <p:pic>
        <p:nvPicPr>
          <p:cNvPr id="232" name="Google Shape;232;p12"/>
          <p:cNvPicPr preferRelativeResize="0"/>
          <p:nvPr/>
        </p:nvPicPr>
        <p:blipFill rotWithShape="1">
          <a:blip r:embed="rId3">
            <a:alphaModFix/>
          </a:blip>
          <a:srcRect/>
          <a:stretch/>
        </p:blipFill>
        <p:spPr>
          <a:xfrm>
            <a:off x="6218005" y="1686753"/>
            <a:ext cx="1011551" cy="1009856"/>
          </a:xfrm>
          <a:prstGeom prst="rect">
            <a:avLst/>
          </a:prstGeom>
          <a:noFill/>
          <a:ln w="9525" cap="flat" cmpd="sng">
            <a:solidFill>
              <a:srgbClr val="8296B0"/>
            </a:solidFill>
            <a:prstDash val="solid"/>
            <a:round/>
            <a:headEnd type="none" w="sm" len="sm"/>
            <a:tailEnd type="none" w="sm" len="sm"/>
          </a:ln>
          <a:effectLst>
            <a:outerShdw blurRad="190500" algn="tl" rotWithShape="0">
              <a:srgbClr val="000000">
                <a:alpha val="69803"/>
              </a:srgbClr>
            </a:outerShdw>
          </a:effectLst>
        </p:spPr>
      </p:pic>
      <p:pic>
        <p:nvPicPr>
          <p:cNvPr id="233" name="Google Shape;233;p12"/>
          <p:cNvPicPr preferRelativeResize="0"/>
          <p:nvPr/>
        </p:nvPicPr>
        <p:blipFill rotWithShape="1">
          <a:blip r:embed="rId4">
            <a:alphaModFix/>
          </a:blip>
          <a:srcRect/>
          <a:stretch/>
        </p:blipFill>
        <p:spPr>
          <a:xfrm>
            <a:off x="529637" y="1727269"/>
            <a:ext cx="3029569" cy="1009856"/>
          </a:xfrm>
          <a:prstGeom prst="rect">
            <a:avLst/>
          </a:prstGeom>
          <a:noFill/>
          <a:ln w="9525" cap="flat" cmpd="sng">
            <a:solidFill>
              <a:srgbClr val="8296B0"/>
            </a:solidFill>
            <a:prstDash val="solid"/>
            <a:round/>
            <a:headEnd type="none" w="sm" len="sm"/>
            <a:tailEnd type="none" w="sm" len="sm"/>
          </a:ln>
          <a:effectLst>
            <a:outerShdw blurRad="190500" algn="tl" rotWithShape="0">
              <a:srgbClr val="000000">
                <a:alpha val="69803"/>
              </a:srgbClr>
            </a:outerShdw>
          </a:effectLst>
        </p:spPr>
      </p:pic>
      <p:pic>
        <p:nvPicPr>
          <p:cNvPr id="234" name="Google Shape;234;p12"/>
          <p:cNvPicPr preferRelativeResize="0"/>
          <p:nvPr/>
        </p:nvPicPr>
        <p:blipFill rotWithShape="1">
          <a:blip r:embed="rId5">
            <a:alphaModFix/>
          </a:blip>
          <a:srcRect/>
          <a:stretch/>
        </p:blipFill>
        <p:spPr>
          <a:xfrm>
            <a:off x="57223" y="268718"/>
            <a:ext cx="2060842" cy="510843"/>
          </a:xfrm>
          <a:prstGeom prst="rect">
            <a:avLst/>
          </a:prstGeom>
          <a:noFill/>
          <a:ln>
            <a:noFill/>
          </a:ln>
        </p:spPr>
      </p:pic>
      <p:sp>
        <p:nvSpPr>
          <p:cNvPr id="235" name="Google Shape;235;p12"/>
          <p:cNvSpPr/>
          <p:nvPr/>
        </p:nvSpPr>
        <p:spPr>
          <a:xfrm>
            <a:off x="0" y="2"/>
            <a:ext cx="9144000" cy="123472"/>
          </a:xfrm>
          <a:prstGeom prst="rect">
            <a:avLst/>
          </a:prstGeom>
          <a:solidFill>
            <a:srgbClr val="0B4D90"/>
          </a:solidFill>
          <a:ln>
            <a:noFill/>
          </a:ln>
        </p:spPr>
        <p:txBody>
          <a:bodyPr spcFirstLastPara="1" wrap="square" lIns="68569" tIns="34275" rIns="68569" bIns="34275" anchor="ctr" anchorCtr="0">
            <a:noAutofit/>
          </a:bodyPr>
          <a:lstStyle/>
          <a:p>
            <a:pPr algn="ctr"/>
            <a:endParaRPr sz="1350">
              <a:solidFill>
                <a:schemeClr val="lt1"/>
              </a:solidFill>
            </a:endParaRPr>
          </a:p>
        </p:txBody>
      </p:sp>
      <p:sp>
        <p:nvSpPr>
          <p:cNvPr id="236" name="Google Shape;236;p12"/>
          <p:cNvSpPr/>
          <p:nvPr/>
        </p:nvSpPr>
        <p:spPr>
          <a:xfrm>
            <a:off x="0" y="4908314"/>
            <a:ext cx="9143999" cy="244703"/>
          </a:xfrm>
          <a:prstGeom prst="rect">
            <a:avLst/>
          </a:prstGeom>
          <a:solidFill>
            <a:srgbClr val="0B4D90"/>
          </a:solidFill>
          <a:ln>
            <a:noFill/>
          </a:ln>
        </p:spPr>
        <p:txBody>
          <a:bodyPr spcFirstLastPara="1" wrap="square" lIns="68569" tIns="34275" rIns="68569" bIns="34275" anchor="ctr" anchorCtr="0">
            <a:noAutofit/>
          </a:bodyPr>
          <a:lstStyle/>
          <a:p>
            <a:pPr algn="ctr"/>
            <a:endParaRPr sz="1350">
              <a:solidFill>
                <a:schemeClr val="lt1"/>
              </a:solidFill>
            </a:endParaRPr>
          </a:p>
        </p:txBody>
      </p:sp>
      <p:sp>
        <p:nvSpPr>
          <p:cNvPr id="237" name="Google Shape;237;p12"/>
          <p:cNvSpPr txBox="1"/>
          <p:nvPr/>
        </p:nvSpPr>
        <p:spPr>
          <a:xfrm>
            <a:off x="3099738" y="700394"/>
            <a:ext cx="2536753" cy="773925"/>
          </a:xfrm>
          <a:prstGeom prst="rect">
            <a:avLst/>
          </a:prstGeom>
          <a:noFill/>
          <a:ln>
            <a:noFill/>
          </a:ln>
        </p:spPr>
        <p:txBody>
          <a:bodyPr spcFirstLastPara="1" wrap="square" lIns="68569" tIns="34275" rIns="68569" bIns="34275" anchor="t" anchorCtr="0">
            <a:noAutofit/>
          </a:bodyPr>
          <a:lstStyle/>
          <a:p>
            <a:pPr>
              <a:buClr>
                <a:srgbClr val="2F5496"/>
              </a:buClr>
              <a:buSzPts val="4400"/>
            </a:pPr>
            <a:r>
              <a:rPr lang="en-US" sz="3300" b="1" dirty="0">
                <a:solidFill>
                  <a:schemeClr val="bg1"/>
                </a:solidFill>
              </a:rPr>
              <a:t>Thank You!</a:t>
            </a:r>
            <a:endParaRPr sz="1050" dirty="0">
              <a:solidFill>
                <a:schemeClr val="bg1"/>
              </a:solidFill>
            </a:endParaRPr>
          </a:p>
        </p:txBody>
      </p:sp>
      <p:pic>
        <p:nvPicPr>
          <p:cNvPr id="239" name="Google Shape;239;p12"/>
          <p:cNvPicPr preferRelativeResize="0"/>
          <p:nvPr/>
        </p:nvPicPr>
        <p:blipFill rotWithShape="1">
          <a:blip r:embed="rId6">
            <a:alphaModFix/>
          </a:blip>
          <a:srcRect/>
          <a:stretch/>
        </p:blipFill>
        <p:spPr>
          <a:xfrm>
            <a:off x="3990955" y="1692274"/>
            <a:ext cx="1795301" cy="1009856"/>
          </a:xfrm>
          <a:prstGeom prst="rect">
            <a:avLst/>
          </a:prstGeom>
          <a:noFill/>
          <a:ln w="9525" cap="flat" cmpd="sng">
            <a:solidFill>
              <a:srgbClr val="8296B0"/>
            </a:solidFill>
            <a:prstDash val="solid"/>
            <a:round/>
            <a:headEnd type="none" w="sm" len="sm"/>
            <a:tailEnd type="none" w="sm" len="sm"/>
          </a:ln>
          <a:effectLst>
            <a:outerShdw blurRad="190500" algn="tl" rotWithShape="0">
              <a:srgbClr val="000000">
                <a:alpha val="6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79575" y="2282104"/>
            <a:ext cx="8168513" cy="579291"/>
          </a:xfrm>
          <a:prstGeom prst="rect">
            <a:avLst/>
          </a:prstGeom>
          <a:noFill/>
          <a:ln>
            <a:noFill/>
          </a:ln>
        </p:spPr>
        <p:txBody>
          <a:bodyPr spcFirstLastPara="1" wrap="square" lIns="91425" tIns="45700" rIns="91425" bIns="45700" anchor="t" anchorCtr="0">
            <a:noAutofit/>
          </a:bodyPr>
          <a:lstStyle/>
          <a:p>
            <a:pPr algn="ctr"/>
            <a:r>
              <a:rPr lang="en-US" sz="3400" b="1" dirty="0">
                <a:solidFill>
                  <a:srgbClr val="FFDD35"/>
                </a:solidFill>
                <a:effectLst/>
                <a:latin typeface="Calibri" panose="020F0502020204030204" pitchFamily="34" charset="0"/>
                <a:ea typeface="Times New Roman" panose="02020603050405020304" pitchFamily="18" charset="0"/>
                <a:cs typeface="Calibri" panose="020F0502020204030204" pitchFamily="34" charset="0"/>
              </a:rPr>
              <a:t>Reactions and questions?</a:t>
            </a:r>
            <a:endParaRPr lang="en-US" sz="3400" b="1" dirty="0">
              <a:solidFill>
                <a:srgbClr val="FFDD3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21</a:t>
            </a:fld>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7702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7694" y="676632"/>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chemeClr val="bg1"/>
                </a:solidFill>
                <a:latin typeface="Calibri" panose="020F0502020204030204" pitchFamily="34" charset="0"/>
                <a:cs typeface="Calibri" panose="020F0502020204030204" pitchFamily="34" charset="0"/>
              </a:rPr>
              <a:t>D</a:t>
            </a:r>
            <a:r>
              <a:rPr lang="en-US" sz="3200" i="0" dirty="0">
                <a:solidFill>
                  <a:schemeClr val="bg1"/>
                </a:solidFill>
                <a:effectLst/>
                <a:latin typeface="Calibri" panose="020F0502020204030204" pitchFamily="34" charset="0"/>
                <a:cs typeface="Calibri" panose="020F0502020204030204" pitchFamily="34" charset="0"/>
              </a:rPr>
              <a:t>iversity, equity, and inclusion</a:t>
            </a:r>
            <a:endParaRPr dirty="0">
              <a:latin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3</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7694" y="1581717"/>
            <a:ext cx="8164806" cy="3114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indent="0">
              <a:spcBef>
                <a:spcPts val="480"/>
              </a:spcBef>
              <a:buSzPts val="2400"/>
              <a:buFont typeface="Arial"/>
              <a:buNone/>
            </a:pPr>
            <a:r>
              <a:rPr lang="en-US" dirty="0">
                <a:solidFill>
                  <a:schemeClr val="bg1"/>
                </a:solidFill>
                <a:latin typeface="Calibri" panose="020F0502020204030204" pitchFamily="34" charset="0"/>
                <a:cs typeface="Calibri" panose="020F0502020204030204" pitchFamily="34" charset="0"/>
              </a:rPr>
              <a:t>The authors acknowledge that their societal privilege contrasts the lived experiences of the study’s patient population, which is largely comprised of Black patients with criminal legal system involvement </a:t>
            </a:r>
            <a:endParaRPr lang="en-US" dirty="0">
              <a:solidFill>
                <a:srgbClr val="5EE3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7694" y="676632"/>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Background</a:t>
            </a:r>
            <a:endParaRPr dirty="0">
              <a:latin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4</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7694" y="1613073"/>
            <a:ext cx="8128000" cy="12825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spcBef>
                <a:spcPts val="0"/>
              </a:spcBef>
              <a:spcAft>
                <a:spcPts val="0"/>
              </a:spcAft>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uprenorphine treatment is accessed in a wide range of care settings that vary in program structure, accessibility, and philosophy</a:t>
            </a:r>
            <a:r>
              <a:rPr lang="en-US" dirty="0">
                <a:solidFill>
                  <a:schemeClr val="bg1"/>
                </a:solidFill>
                <a:effectLst/>
                <a:latin typeface="Calibri" panose="020F0502020204030204" pitchFamily="34" charset="0"/>
                <a:cs typeface="Calibri" panose="020F0502020204030204" pitchFamily="34" charset="0"/>
              </a:rPr>
              <a:t> </a:t>
            </a:r>
            <a:endPar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Graphic 5" descr="Bus with solid fill">
            <a:extLst>
              <a:ext uri="{FF2B5EF4-FFF2-40B4-BE49-F238E27FC236}">
                <a16:creationId xmlns:a16="http://schemas.microsoft.com/office/drawing/2014/main" id="{1AA51F45-E077-9A04-CF3B-6AF28258AD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9539" y="3362325"/>
            <a:ext cx="914400" cy="914400"/>
          </a:xfrm>
          <a:prstGeom prst="rect">
            <a:avLst/>
          </a:prstGeom>
        </p:spPr>
      </p:pic>
      <p:pic>
        <p:nvPicPr>
          <p:cNvPr id="7" name="Graphic 2" descr="Hospital with solid fill">
            <a:extLst>
              <a:ext uri="{FF2B5EF4-FFF2-40B4-BE49-F238E27FC236}">
                <a16:creationId xmlns:a16="http://schemas.microsoft.com/office/drawing/2014/main" id="{857204AB-715D-EE97-A5EA-E4787E8CB9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5778" y="3362325"/>
            <a:ext cx="914400" cy="914400"/>
          </a:xfrm>
          <a:prstGeom prst="rect">
            <a:avLst/>
          </a:prstGeom>
        </p:spPr>
      </p:pic>
      <p:pic>
        <p:nvPicPr>
          <p:cNvPr id="8" name="Graphic 8" descr="Scientist male with solid fill">
            <a:extLst>
              <a:ext uri="{FF2B5EF4-FFF2-40B4-BE49-F238E27FC236}">
                <a16:creationId xmlns:a16="http://schemas.microsoft.com/office/drawing/2014/main" id="{7818A56C-0633-7A4B-A878-0D93C4F522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2016" y="3355917"/>
            <a:ext cx="914400" cy="914400"/>
          </a:xfrm>
          <a:prstGeom prst="rect">
            <a:avLst/>
          </a:prstGeom>
        </p:spPr>
      </p:pic>
      <p:pic>
        <p:nvPicPr>
          <p:cNvPr id="10" name="Graphic 9" descr="Chat bubble with solid fill">
            <a:extLst>
              <a:ext uri="{FF2B5EF4-FFF2-40B4-BE49-F238E27FC236}">
                <a16:creationId xmlns:a16="http://schemas.microsoft.com/office/drawing/2014/main" id="{A4D08CD0-8875-4691-E1C1-197B2D0D91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8254" y="3381882"/>
            <a:ext cx="914400" cy="914400"/>
          </a:xfrm>
          <a:prstGeom prst="rect">
            <a:avLst/>
          </a:prstGeom>
        </p:spPr>
      </p:pic>
    </p:spTree>
    <p:extLst>
      <p:ext uri="{BB962C8B-B14F-4D97-AF65-F5344CB8AC3E}">
        <p14:creationId xmlns:p14="http://schemas.microsoft.com/office/powerpoint/2010/main" val="6366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7694" y="676632"/>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Background</a:t>
            </a:r>
            <a:endParaRPr dirty="0">
              <a:latin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5</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131584" y="1743702"/>
            <a:ext cx="4567916" cy="3114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Project Connections At Re-Entry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PCARE</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Van is a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low-threshold buprenorphine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treatment program which has operated outside the Baltimore City Detention Center since 2017. </a:t>
            </a:r>
          </a:p>
        </p:txBody>
      </p:sp>
      <p:pic>
        <p:nvPicPr>
          <p:cNvPr id="2" name="Picture 1" descr="A picture containing cloud, sky, outdoor, building&#10;&#10;Description automatically generated">
            <a:extLst>
              <a:ext uri="{FF2B5EF4-FFF2-40B4-BE49-F238E27FC236}">
                <a16:creationId xmlns:a16="http://schemas.microsoft.com/office/drawing/2014/main" id="{3EC5F269-9A08-2EBC-36C8-17FD033507CB}"/>
              </a:ext>
            </a:extLst>
          </p:cNvPr>
          <p:cNvPicPr>
            <a:picLocks noChangeAspect="1"/>
          </p:cNvPicPr>
          <p:nvPr/>
        </p:nvPicPr>
        <p:blipFill>
          <a:blip r:embed="rId3"/>
          <a:stretch>
            <a:fillRect/>
          </a:stretch>
        </p:blipFill>
        <p:spPr>
          <a:xfrm rot="5400000">
            <a:off x="-63364" y="1980660"/>
            <a:ext cx="2427556" cy="1820667"/>
          </a:xfrm>
          <a:prstGeom prst="rect">
            <a:avLst/>
          </a:prstGeom>
        </p:spPr>
      </p:pic>
      <p:pic>
        <p:nvPicPr>
          <p:cNvPr id="3" name="Picture 2" descr="A colorful bus parked on the side of a road&#10;&#10;Description automatically generated with low confidence">
            <a:extLst>
              <a:ext uri="{FF2B5EF4-FFF2-40B4-BE49-F238E27FC236}">
                <a16:creationId xmlns:a16="http://schemas.microsoft.com/office/drawing/2014/main" id="{C6E3DE86-6B1F-2940-217D-11837A5DA1E0}"/>
              </a:ext>
            </a:extLst>
          </p:cNvPr>
          <p:cNvPicPr>
            <a:picLocks noChangeAspect="1"/>
          </p:cNvPicPr>
          <p:nvPr/>
        </p:nvPicPr>
        <p:blipFill>
          <a:blip r:embed="rId4"/>
          <a:stretch>
            <a:fillRect/>
          </a:stretch>
        </p:blipFill>
        <p:spPr>
          <a:xfrm rot="5400000">
            <a:off x="1757303" y="1980660"/>
            <a:ext cx="2427558" cy="1820669"/>
          </a:xfrm>
          <a:prstGeom prst="rect">
            <a:avLst/>
          </a:prstGeom>
        </p:spPr>
      </p:pic>
    </p:spTree>
    <p:extLst>
      <p:ext uri="{BB962C8B-B14F-4D97-AF65-F5344CB8AC3E}">
        <p14:creationId xmlns:p14="http://schemas.microsoft.com/office/powerpoint/2010/main" val="221476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6</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3492500" y="1677522"/>
            <a:ext cx="5080000" cy="2838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spcBef>
                <a:spcPts val="0"/>
              </a:spcBef>
              <a:spcAft>
                <a:spcPts val="0"/>
              </a:spcAft>
              <a:buNone/>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L</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ike other low-threshold programs,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PCARE seeks to engage a vulnerable population in care for opioid use disorder, stabilize patients, then transition patients to longer-term treatment programs</a:t>
            </a:r>
          </a:p>
          <a:p>
            <a:pPr marL="0" marR="0">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5B99E6D-D4CF-DF82-BA36-64D2B0F2EB9C}"/>
              </a:ext>
            </a:extLst>
          </p:cNvPr>
          <p:cNvPicPr>
            <a:picLocks noChangeAspect="1"/>
          </p:cNvPicPr>
          <p:nvPr/>
        </p:nvPicPr>
        <p:blipFill>
          <a:blip r:embed="rId3"/>
          <a:stretch>
            <a:fillRect/>
          </a:stretch>
        </p:blipFill>
        <p:spPr>
          <a:xfrm rot="5400000">
            <a:off x="239915" y="1897483"/>
            <a:ext cx="2936441" cy="2202330"/>
          </a:xfrm>
          <a:prstGeom prst="rect">
            <a:avLst/>
          </a:prstGeom>
        </p:spPr>
      </p:pic>
      <p:sp>
        <p:nvSpPr>
          <p:cNvPr id="9" name="Google Shape;101;p2">
            <a:extLst>
              <a:ext uri="{FF2B5EF4-FFF2-40B4-BE49-F238E27FC236}">
                <a16:creationId xmlns:a16="http://schemas.microsoft.com/office/drawing/2014/main" id="{C85A04F7-C094-0A95-C880-0994944BB6C6}"/>
              </a:ext>
            </a:extLst>
          </p:cNvPr>
          <p:cNvSpPr txBox="1">
            <a:spLocks noGrp="1"/>
          </p:cNvSpPr>
          <p:nvPr>
            <p:ph type="title"/>
          </p:nvPr>
        </p:nvSpPr>
        <p:spPr>
          <a:xfrm>
            <a:off x="407694" y="676632"/>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Background</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84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07694" y="676632"/>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Objective</a:t>
            </a:r>
            <a:endParaRPr dirty="0">
              <a:latin typeface="Calibri" panose="020F0502020204030204" pitchFamily="34" charset="0"/>
              <a:cs typeface="Calibri" panose="020F0502020204030204" pitchFamily="34" charset="0"/>
            </a:endParaRPr>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7</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7694" y="1581717"/>
            <a:ext cx="7872706" cy="3114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marR="0" indent="0">
              <a:spcBef>
                <a:spcPts val="0"/>
              </a:spcBef>
              <a:spcAft>
                <a:spcPts val="0"/>
              </a:spcAft>
              <a:buNone/>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better understand low rates of transition from low-threshold to clinic-based buprenorphine care and ensure that patient perspectives guide future low-threshold program design.</a:t>
            </a:r>
            <a:r>
              <a:rPr lang="en-US" dirty="0">
                <a:solidFill>
                  <a:schemeClr val="bg1"/>
                </a:solidFill>
                <a:effectLst/>
                <a:latin typeface="Calibri" panose="020F0502020204030204" pitchFamily="34" charset="0"/>
                <a:cs typeface="Calibri" panose="020F0502020204030204" pitchFamily="34" charset="0"/>
              </a:rPr>
              <a:t> </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95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64844" y="609720"/>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Methods</a:t>
            </a:r>
            <a:endParaRPr dirty="0"/>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8</a:t>
            </a:fld>
            <a:endParaRPr sz="1200" b="0" i="0" u="none" strike="noStrike" cap="none">
              <a:solidFill>
                <a:schemeClr val="lt1"/>
              </a:solidFill>
              <a:latin typeface="Arial"/>
              <a:ea typeface="Arial"/>
              <a:cs typeface="Arial"/>
              <a:sym typeface="Arial"/>
            </a:endParaRPr>
          </a:p>
        </p:txBody>
      </p:sp>
      <p:sp>
        <p:nvSpPr>
          <p:cNvPr id="6" name="Google Shape;102;p2">
            <a:extLst>
              <a:ext uri="{FF2B5EF4-FFF2-40B4-BE49-F238E27FC236}">
                <a16:creationId xmlns:a16="http://schemas.microsoft.com/office/drawing/2014/main" id="{124226FB-840F-C84E-1CBD-BC89651EF279}"/>
              </a:ext>
            </a:extLst>
          </p:cNvPr>
          <p:cNvSpPr txBox="1">
            <a:spLocks/>
          </p:cNvSpPr>
          <p:nvPr/>
        </p:nvSpPr>
        <p:spPr>
          <a:xfrm>
            <a:off x="406400" y="1381991"/>
            <a:ext cx="8166100" cy="34757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114300" indent="0">
              <a:spcAft>
                <a:spcPts val="600"/>
              </a:spcAft>
              <a:buNone/>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Between December 2022 to June 2023, we conducted </a:t>
            </a:r>
          </a:p>
          <a:p>
            <a:pPr marL="114300" indent="0">
              <a:spcAft>
                <a:spcPts val="600"/>
              </a:spcAft>
              <a:buNone/>
            </a:pP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semi-structured interviews with </a:t>
            </a: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former and current patients of the PCARE Van</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as well as</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6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semi-structured interviews with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van staff</a:t>
            </a:r>
          </a:p>
          <a:p>
            <a:pPr marL="114300" indent="0">
              <a:spcAft>
                <a:spcPts val="600"/>
              </a:spcAft>
              <a:buNone/>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We used deductive and inductive coding followed by thematic  content analysis to identify themes around treatment experiences and care preferences.</a:t>
            </a:r>
          </a:p>
        </p:txBody>
      </p:sp>
    </p:spTree>
    <p:extLst>
      <p:ext uri="{BB962C8B-B14F-4D97-AF65-F5344CB8AC3E}">
        <p14:creationId xmlns:p14="http://schemas.microsoft.com/office/powerpoint/2010/main" val="247507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42900" y="464695"/>
            <a:ext cx="77724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Patient Participant Demographics</a:t>
            </a:r>
            <a:endParaRPr dirty="0"/>
          </a:p>
        </p:txBody>
      </p:sp>
      <p:sp>
        <p:nvSpPr>
          <p:cNvPr id="103" name="Google Shape;103;p2"/>
          <p:cNvSpPr txBox="1">
            <a:spLocks noGrp="1"/>
          </p:cNvSpPr>
          <p:nvPr>
            <p:ph type="sldNum" idx="12"/>
          </p:nvPr>
        </p:nvSpPr>
        <p:spPr>
          <a:xfrm>
            <a:off x="6667500" y="4743450"/>
            <a:ext cx="1905000" cy="228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Arial"/>
                <a:ea typeface="Arial"/>
                <a:cs typeface="Arial"/>
                <a:sym typeface="Arial"/>
              </a:rPr>
              <a:t>9</a:t>
            </a:fld>
            <a:endParaRPr sz="1200" b="0" i="0" u="none" strike="noStrike" cap="none">
              <a:solidFill>
                <a:schemeClr val="lt1"/>
              </a:solidFill>
              <a:latin typeface="Arial"/>
              <a:ea typeface="Arial"/>
              <a:cs typeface="Arial"/>
              <a:sym typeface="Arial"/>
            </a:endParaRPr>
          </a:p>
        </p:txBody>
      </p:sp>
      <p:pic>
        <p:nvPicPr>
          <p:cNvPr id="5" name="Graphic 10" descr="Man with solid fill">
            <a:extLst>
              <a:ext uri="{FF2B5EF4-FFF2-40B4-BE49-F238E27FC236}">
                <a16:creationId xmlns:a16="http://schemas.microsoft.com/office/drawing/2014/main" id="{68354AD4-FBEC-1551-9247-0C10F857AC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5737" y="2987454"/>
            <a:ext cx="857400" cy="857400"/>
          </a:xfrm>
          <a:prstGeom prst="rect">
            <a:avLst/>
          </a:prstGeom>
        </p:spPr>
      </p:pic>
      <p:pic>
        <p:nvPicPr>
          <p:cNvPr id="6" name="Graphic 13" descr="Group with solid fill">
            <a:extLst>
              <a:ext uri="{FF2B5EF4-FFF2-40B4-BE49-F238E27FC236}">
                <a16:creationId xmlns:a16="http://schemas.microsoft.com/office/drawing/2014/main" id="{6CA08FC2-D62A-8E66-6D9D-26CC7DAA9C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7990" y="2036758"/>
            <a:ext cx="914400" cy="914400"/>
          </a:xfrm>
          <a:prstGeom prst="rect">
            <a:avLst/>
          </a:prstGeom>
        </p:spPr>
      </p:pic>
      <p:pic>
        <p:nvPicPr>
          <p:cNvPr id="7" name="Graphic 11" descr="Doctor male with solid fill">
            <a:extLst>
              <a:ext uri="{FF2B5EF4-FFF2-40B4-BE49-F238E27FC236}">
                <a16:creationId xmlns:a16="http://schemas.microsoft.com/office/drawing/2014/main" id="{24D466E3-B874-5953-7709-413B270818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1350" y="3921178"/>
            <a:ext cx="914400" cy="914400"/>
          </a:xfrm>
          <a:prstGeom prst="rect">
            <a:avLst/>
          </a:prstGeom>
        </p:spPr>
      </p:pic>
      <p:sp>
        <p:nvSpPr>
          <p:cNvPr id="9" name="Google Shape;101;p2">
            <a:extLst>
              <a:ext uri="{FF2B5EF4-FFF2-40B4-BE49-F238E27FC236}">
                <a16:creationId xmlns:a16="http://schemas.microsoft.com/office/drawing/2014/main" id="{412406F9-148A-95B8-DDCF-7841F1D2EAA6}"/>
              </a:ext>
            </a:extLst>
          </p:cNvPr>
          <p:cNvSpPr txBox="1">
            <a:spLocks/>
          </p:cNvSpPr>
          <p:nvPr/>
        </p:nvSpPr>
        <p:spPr>
          <a:xfrm>
            <a:off x="1266508" y="1251239"/>
            <a:ext cx="5898063" cy="5466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9pPr>
          </a:lstStyle>
          <a:p>
            <a:r>
              <a:rPr lang="en-US" sz="2600" dirty="0">
                <a:solidFill>
                  <a:schemeClr val="bg1"/>
                </a:solidFill>
                <a:latin typeface="Times New Roman" panose="02020603050405020304" pitchFamily="18" charset="0"/>
              </a:rPr>
              <a:t>M</a:t>
            </a:r>
            <a:r>
              <a:rPr lang="en-US" sz="2600" dirty="0">
                <a:solidFill>
                  <a:schemeClr val="bg1"/>
                </a:solidFill>
                <a:effectLst/>
                <a:latin typeface="Times New Roman" panose="02020603050405020304" pitchFamily="18" charset="0"/>
                <a:ea typeface="Calibri" panose="020F0502020204030204" pitchFamily="34" charset="0"/>
              </a:rPr>
              <a:t>edian age 46 (range 25-74)</a:t>
            </a:r>
            <a:r>
              <a:rPr lang="en-US" sz="2600" dirty="0">
                <a:solidFill>
                  <a:schemeClr val="bg1"/>
                </a:solidFill>
                <a:effectLst/>
              </a:rPr>
              <a:t> </a:t>
            </a:r>
            <a:endParaRPr lang="en-US" sz="2600" dirty="0">
              <a:solidFill>
                <a:schemeClr val="bg1"/>
              </a:solidFill>
            </a:endParaRPr>
          </a:p>
        </p:txBody>
      </p:sp>
      <p:sp>
        <p:nvSpPr>
          <p:cNvPr id="10" name="Google Shape;101;p2">
            <a:extLst>
              <a:ext uri="{FF2B5EF4-FFF2-40B4-BE49-F238E27FC236}">
                <a16:creationId xmlns:a16="http://schemas.microsoft.com/office/drawing/2014/main" id="{67A9FF5C-DC68-3363-72F3-8F8955E906B0}"/>
              </a:ext>
            </a:extLst>
          </p:cNvPr>
          <p:cNvSpPr txBox="1">
            <a:spLocks/>
          </p:cNvSpPr>
          <p:nvPr/>
        </p:nvSpPr>
        <p:spPr>
          <a:xfrm>
            <a:off x="3103137" y="3142849"/>
            <a:ext cx="2256251" cy="5466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9pPr>
          </a:lstStyle>
          <a:p>
            <a:r>
              <a:rPr lang="en-US" sz="2600" dirty="0"/>
              <a:t>90% Black</a:t>
            </a:r>
          </a:p>
        </p:txBody>
      </p:sp>
      <p:sp>
        <p:nvSpPr>
          <p:cNvPr id="11" name="Google Shape;101;p2">
            <a:extLst>
              <a:ext uri="{FF2B5EF4-FFF2-40B4-BE49-F238E27FC236}">
                <a16:creationId xmlns:a16="http://schemas.microsoft.com/office/drawing/2014/main" id="{EF809F4A-F1D9-BFF7-2F42-2B40B3242947}"/>
              </a:ext>
            </a:extLst>
          </p:cNvPr>
          <p:cNvSpPr txBox="1">
            <a:spLocks/>
          </p:cNvSpPr>
          <p:nvPr/>
        </p:nvSpPr>
        <p:spPr>
          <a:xfrm>
            <a:off x="3935750" y="3961590"/>
            <a:ext cx="5729875" cy="8249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9pPr>
          </a:lstStyle>
          <a:p>
            <a:r>
              <a:rPr lang="en-US" sz="2400" dirty="0"/>
              <a:t>61% reported having a primary </a:t>
            </a:r>
          </a:p>
          <a:p>
            <a:r>
              <a:rPr lang="en-US" sz="2400" dirty="0"/>
              <a:t>care provider</a:t>
            </a:r>
          </a:p>
        </p:txBody>
      </p:sp>
      <p:pic>
        <p:nvPicPr>
          <p:cNvPr id="16" name="Graphic 16" descr="Clock with solid fill">
            <a:extLst>
              <a:ext uri="{FF2B5EF4-FFF2-40B4-BE49-F238E27FC236}">
                <a16:creationId xmlns:a16="http://schemas.microsoft.com/office/drawing/2014/main" id="{84832DE6-77CF-6106-AD65-085A43CC84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900" y="1069606"/>
            <a:ext cx="914400" cy="914400"/>
          </a:xfrm>
          <a:prstGeom prst="rect">
            <a:avLst/>
          </a:prstGeom>
        </p:spPr>
      </p:pic>
      <p:sp>
        <p:nvSpPr>
          <p:cNvPr id="17" name="Google Shape;101;p2">
            <a:extLst>
              <a:ext uri="{FF2B5EF4-FFF2-40B4-BE49-F238E27FC236}">
                <a16:creationId xmlns:a16="http://schemas.microsoft.com/office/drawing/2014/main" id="{F9449D3D-341F-27E1-7D4B-5D98E7DE896B}"/>
              </a:ext>
            </a:extLst>
          </p:cNvPr>
          <p:cNvSpPr txBox="1">
            <a:spLocks/>
          </p:cNvSpPr>
          <p:nvPr/>
        </p:nvSpPr>
        <p:spPr>
          <a:xfrm>
            <a:off x="2430637" y="2220653"/>
            <a:ext cx="5317948" cy="5466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9pPr>
          </a:lstStyle>
          <a:p>
            <a:r>
              <a:rPr lang="en-US" sz="2600" dirty="0"/>
              <a:t>70% Male</a:t>
            </a:r>
          </a:p>
        </p:txBody>
      </p:sp>
    </p:spTree>
    <p:extLst>
      <p:ext uri="{BB962C8B-B14F-4D97-AF65-F5344CB8AC3E}">
        <p14:creationId xmlns:p14="http://schemas.microsoft.com/office/powerpoint/2010/main" val="192570683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12904</TotalTime>
  <Words>1273</Words>
  <Application>Microsoft Macintosh PowerPoint</Application>
  <PresentationFormat>On-screen Show (16:9)</PresentationFormat>
  <Paragraphs>130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Verdana</vt:lpstr>
      <vt:lpstr>Times New Roman</vt:lpstr>
      <vt:lpstr>Times</vt:lpstr>
      <vt:lpstr>Calibri</vt:lpstr>
      <vt:lpstr>Arial</vt:lpstr>
      <vt:lpstr>Office Theme</vt:lpstr>
      <vt:lpstr>Patient and Staff Perspectives on Transitions of Care from a Low-Threshold Buprenorphine Program   to Clinic-Based Care</vt:lpstr>
      <vt:lpstr>Conflict of Interest</vt:lpstr>
      <vt:lpstr>Diversity, equity, and inclusion</vt:lpstr>
      <vt:lpstr>Background</vt:lpstr>
      <vt:lpstr>Background</vt:lpstr>
      <vt:lpstr>Background</vt:lpstr>
      <vt:lpstr>Objective</vt:lpstr>
      <vt:lpstr>Methods</vt:lpstr>
      <vt:lpstr>Patient Participant Demographics</vt:lpstr>
      <vt:lpstr>Long-term preference</vt:lpstr>
      <vt:lpstr>Low-threshold care model conveys  respect for the patient</vt:lpstr>
      <vt:lpstr>Patient preference for familiarity</vt:lpstr>
      <vt:lpstr>Perceived harms associated with  rigid or punitive care models</vt:lpstr>
      <vt:lpstr>Tensions of limited system capacity</vt:lpstr>
      <vt:lpstr>Tensions of limited system capacity</vt:lpstr>
      <vt:lpstr>Patient altruism</vt:lpstr>
      <vt:lpstr>Low-threshold care as a reflection of  system inadequacies versus individual shortcomings</vt:lpstr>
      <vt:lpstr>Conclusions</vt:lpstr>
      <vt:lpstr>Future Work</vt:lpstr>
      <vt:lpstr>PowerPoint Presentation</vt:lpstr>
      <vt:lpstr>Reactions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 and Bariatric Surgery</dc:title>
  <dc:creator>Shah, Nishant</dc:creator>
  <cp:lastModifiedBy>Noelle Martinez</cp:lastModifiedBy>
  <cp:revision>85</cp:revision>
  <dcterms:created xsi:type="dcterms:W3CDTF">2022-01-22T16:04:37Z</dcterms:created>
  <dcterms:modified xsi:type="dcterms:W3CDTF">2023-11-15T02:24:08Z</dcterms:modified>
</cp:coreProperties>
</file>