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1"/>
  </p:notesMasterIdLst>
  <p:handoutMasterIdLst>
    <p:handoutMasterId r:id="rId32"/>
  </p:handoutMasterIdLst>
  <p:sldIdLst>
    <p:sldId id="368" r:id="rId5"/>
    <p:sldId id="722" r:id="rId6"/>
    <p:sldId id="724" r:id="rId7"/>
    <p:sldId id="598" r:id="rId8"/>
    <p:sldId id="717" r:id="rId9"/>
    <p:sldId id="719" r:id="rId10"/>
    <p:sldId id="718" r:id="rId11"/>
    <p:sldId id="716" r:id="rId12"/>
    <p:sldId id="731" r:id="rId13"/>
    <p:sldId id="720" r:id="rId14"/>
    <p:sldId id="727" r:id="rId15"/>
    <p:sldId id="702" r:id="rId16"/>
    <p:sldId id="704" r:id="rId17"/>
    <p:sldId id="707" r:id="rId18"/>
    <p:sldId id="709" r:id="rId19"/>
    <p:sldId id="708" r:id="rId20"/>
    <p:sldId id="723" r:id="rId21"/>
    <p:sldId id="703" r:id="rId22"/>
    <p:sldId id="712" r:id="rId23"/>
    <p:sldId id="725" r:id="rId24"/>
    <p:sldId id="715" r:id="rId25"/>
    <p:sldId id="729" r:id="rId26"/>
    <p:sldId id="728" r:id="rId27"/>
    <p:sldId id="732" r:id="rId28"/>
    <p:sldId id="730" r:id="rId29"/>
    <p:sldId id="700" r:id="rId30"/>
  </p:sldIdLst>
  <p:sldSz cx="14630400" cy="8229600"/>
  <p:notesSz cx="6858000" cy="9144000"/>
  <p:defaultTextStyle>
    <a:defPPr>
      <a:defRPr lang="en-US"/>
    </a:defPPr>
    <a:lvl1pPr algn="l" defTabSz="730250" rtl="0" eaLnBrk="0" fontAlgn="base" hangingPunct="0">
      <a:spcBef>
        <a:spcPct val="0"/>
      </a:spcBef>
      <a:spcAft>
        <a:spcPct val="0"/>
      </a:spcAft>
      <a:defRPr sz="2800" kern="1200">
        <a:solidFill>
          <a:schemeClr val="tx1"/>
        </a:solidFill>
        <a:latin typeface="Calibri" panose="020F0502020204030204" pitchFamily="34" charset="0"/>
        <a:ea typeface="+mn-ea"/>
        <a:cs typeface="+mn-cs"/>
      </a:defRPr>
    </a:lvl1pPr>
    <a:lvl2pPr marL="730250" indent="-273050" algn="l" defTabSz="730250" rtl="0" eaLnBrk="0" fontAlgn="base" hangingPunct="0">
      <a:spcBef>
        <a:spcPct val="0"/>
      </a:spcBef>
      <a:spcAft>
        <a:spcPct val="0"/>
      </a:spcAft>
      <a:defRPr sz="2800" kern="1200">
        <a:solidFill>
          <a:schemeClr val="tx1"/>
        </a:solidFill>
        <a:latin typeface="Calibri" panose="020F0502020204030204" pitchFamily="34" charset="0"/>
        <a:ea typeface="+mn-ea"/>
        <a:cs typeface="+mn-cs"/>
      </a:defRPr>
    </a:lvl2pPr>
    <a:lvl3pPr marL="1462088" indent="-547688" algn="l" defTabSz="730250" rtl="0" eaLnBrk="0" fontAlgn="base" hangingPunct="0">
      <a:spcBef>
        <a:spcPct val="0"/>
      </a:spcBef>
      <a:spcAft>
        <a:spcPct val="0"/>
      </a:spcAft>
      <a:defRPr sz="2800" kern="1200">
        <a:solidFill>
          <a:schemeClr val="tx1"/>
        </a:solidFill>
        <a:latin typeface="Calibri" panose="020F0502020204030204" pitchFamily="34" charset="0"/>
        <a:ea typeface="+mn-ea"/>
        <a:cs typeface="+mn-cs"/>
      </a:defRPr>
    </a:lvl3pPr>
    <a:lvl4pPr marL="2193925" indent="-822325" algn="l" defTabSz="730250" rtl="0" eaLnBrk="0" fontAlgn="base" hangingPunct="0">
      <a:spcBef>
        <a:spcPct val="0"/>
      </a:spcBef>
      <a:spcAft>
        <a:spcPct val="0"/>
      </a:spcAft>
      <a:defRPr sz="2800" kern="1200">
        <a:solidFill>
          <a:schemeClr val="tx1"/>
        </a:solidFill>
        <a:latin typeface="Calibri" panose="020F0502020204030204" pitchFamily="34" charset="0"/>
        <a:ea typeface="+mn-ea"/>
        <a:cs typeface="+mn-cs"/>
      </a:defRPr>
    </a:lvl4pPr>
    <a:lvl5pPr marL="2925763" indent="-1096963" algn="l" defTabSz="730250" rtl="0" eaLnBrk="0" fontAlgn="base" hangingPunct="0">
      <a:spcBef>
        <a:spcPct val="0"/>
      </a:spcBef>
      <a:spcAft>
        <a:spcPct val="0"/>
      </a:spcAft>
      <a:defRPr sz="2800" kern="1200">
        <a:solidFill>
          <a:schemeClr val="tx1"/>
        </a:solidFill>
        <a:latin typeface="Calibri" panose="020F0502020204030204" pitchFamily="34" charset="0"/>
        <a:ea typeface="+mn-ea"/>
        <a:cs typeface="+mn-cs"/>
      </a:defRPr>
    </a:lvl5pPr>
    <a:lvl6pPr marL="2286000" algn="l" defTabSz="914400" rtl="0" eaLnBrk="1" latinLnBrk="0" hangingPunct="1">
      <a:defRPr sz="2800" kern="1200">
        <a:solidFill>
          <a:schemeClr val="tx1"/>
        </a:solidFill>
        <a:latin typeface="Calibri" panose="020F0502020204030204" pitchFamily="34" charset="0"/>
        <a:ea typeface="+mn-ea"/>
        <a:cs typeface="+mn-cs"/>
      </a:defRPr>
    </a:lvl6pPr>
    <a:lvl7pPr marL="2743200" algn="l" defTabSz="914400" rtl="0" eaLnBrk="1" latinLnBrk="0" hangingPunct="1">
      <a:defRPr sz="2800" kern="1200">
        <a:solidFill>
          <a:schemeClr val="tx1"/>
        </a:solidFill>
        <a:latin typeface="Calibri" panose="020F0502020204030204" pitchFamily="34" charset="0"/>
        <a:ea typeface="+mn-ea"/>
        <a:cs typeface="+mn-cs"/>
      </a:defRPr>
    </a:lvl7pPr>
    <a:lvl8pPr marL="3200400" algn="l" defTabSz="914400" rtl="0" eaLnBrk="1" latinLnBrk="0" hangingPunct="1">
      <a:defRPr sz="2800" kern="1200">
        <a:solidFill>
          <a:schemeClr val="tx1"/>
        </a:solidFill>
        <a:latin typeface="Calibri" panose="020F0502020204030204" pitchFamily="34" charset="0"/>
        <a:ea typeface="+mn-ea"/>
        <a:cs typeface="+mn-cs"/>
      </a:defRPr>
    </a:lvl8pPr>
    <a:lvl9pPr marL="3657600" algn="l" defTabSz="914400" rtl="0" eaLnBrk="1" latinLnBrk="0" hangingPunct="1">
      <a:defRPr sz="28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82C"/>
    <a:srgbClr val="333333"/>
    <a:srgbClr val="AB1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7891" autoAdjust="0"/>
  </p:normalViewPr>
  <p:slideViewPr>
    <p:cSldViewPr snapToGrid="0" snapToObjects="1" showGuides="1">
      <p:cViewPr varScale="1">
        <p:scale>
          <a:sx n="93" d="100"/>
          <a:sy n="93" d="100"/>
        </p:scale>
        <p:origin x="1192" y="208"/>
      </p:cViewPr>
      <p:guideLst>
        <p:guide orient="horz" pos="2592"/>
        <p:guide pos="4632"/>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04" d="100"/>
          <a:sy n="104" d="100"/>
        </p:scale>
        <p:origin x="23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31656C-E357-1196-815B-8BEC120AE05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73152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31D90F9-52E6-08E4-A262-79EE763BF019}"/>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731520" eaLnBrk="1" fontAlgn="auto" hangingPunct="1">
              <a:spcBef>
                <a:spcPts val="0"/>
              </a:spcBef>
              <a:spcAft>
                <a:spcPts val="0"/>
              </a:spcAft>
              <a:defRPr sz="1200" smtClean="0">
                <a:latin typeface="+mn-lt"/>
              </a:defRPr>
            </a:lvl1pPr>
          </a:lstStyle>
          <a:p>
            <a:pPr>
              <a:defRPr/>
            </a:pPr>
            <a:fld id="{78C9EF29-54C5-CC43-8A19-7718993B7242}" type="datetimeFigureOut">
              <a:rPr lang="en-US"/>
              <a:pPr>
                <a:defRPr/>
              </a:pPr>
              <a:t>12/2/24</a:t>
            </a:fld>
            <a:endParaRPr lang="en-US"/>
          </a:p>
        </p:txBody>
      </p:sp>
      <p:sp>
        <p:nvSpPr>
          <p:cNvPr id="4" name="Footer Placeholder 3">
            <a:extLst>
              <a:ext uri="{FF2B5EF4-FFF2-40B4-BE49-F238E27FC236}">
                <a16:creationId xmlns:a16="http://schemas.microsoft.com/office/drawing/2014/main" id="{7264D4CD-9AA5-7E0B-EF37-B9330F31239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731520"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BEE04230-3A80-7F63-3B12-4BC0C7116A9E}"/>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731520" eaLnBrk="1" fontAlgn="auto" hangingPunct="1">
              <a:spcBef>
                <a:spcPts val="0"/>
              </a:spcBef>
              <a:spcAft>
                <a:spcPts val="0"/>
              </a:spcAft>
              <a:defRPr sz="1200" smtClean="0">
                <a:latin typeface="+mn-lt"/>
              </a:defRPr>
            </a:lvl1pPr>
          </a:lstStyle>
          <a:p>
            <a:pPr>
              <a:defRPr/>
            </a:pPr>
            <a:fld id="{60E0C535-42E0-E044-8D78-E5AA67231BB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64E4A9-91BD-5532-2B59-E7E2087D6A9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73152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16CC3A1-8C34-0673-7160-2DC57A4E032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731520" eaLnBrk="1" fontAlgn="auto" hangingPunct="1">
              <a:spcBef>
                <a:spcPts val="0"/>
              </a:spcBef>
              <a:spcAft>
                <a:spcPts val="0"/>
              </a:spcAft>
              <a:defRPr sz="1200" smtClean="0">
                <a:latin typeface="+mn-lt"/>
              </a:defRPr>
            </a:lvl1pPr>
          </a:lstStyle>
          <a:p>
            <a:pPr>
              <a:defRPr/>
            </a:pPr>
            <a:fld id="{216B4CDC-62A6-E141-8353-AF7A7E87AD85}" type="datetimeFigureOut">
              <a:rPr lang="en-US"/>
              <a:pPr>
                <a:defRPr/>
              </a:pPr>
              <a:t>12/2/24</a:t>
            </a:fld>
            <a:endParaRPr lang="en-US"/>
          </a:p>
        </p:txBody>
      </p:sp>
      <p:sp>
        <p:nvSpPr>
          <p:cNvPr id="4" name="Slide Image Placeholder 3">
            <a:extLst>
              <a:ext uri="{FF2B5EF4-FFF2-40B4-BE49-F238E27FC236}">
                <a16:creationId xmlns:a16="http://schemas.microsoft.com/office/drawing/2014/main" id="{6D80E518-74BF-5718-621B-64DAEAF6664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3B7A639-228E-6327-0DAE-93A9AC0E95A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6" name="Footer Placeholder 5">
            <a:extLst>
              <a:ext uri="{FF2B5EF4-FFF2-40B4-BE49-F238E27FC236}">
                <a16:creationId xmlns:a16="http://schemas.microsoft.com/office/drawing/2014/main" id="{016E0930-885E-9803-A58A-F172D2D7BF2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731520"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88357E6-2C19-6368-EE1A-B6B4C4C8FDBB}"/>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731520" eaLnBrk="1" fontAlgn="auto" hangingPunct="1">
              <a:spcBef>
                <a:spcPts val="0"/>
              </a:spcBef>
              <a:spcAft>
                <a:spcPts val="0"/>
              </a:spcAft>
              <a:defRPr sz="1200" smtClean="0">
                <a:latin typeface="+mn-lt"/>
              </a:defRPr>
            </a:lvl1pPr>
          </a:lstStyle>
          <a:p>
            <a:pPr>
              <a:defRPr/>
            </a:pPr>
            <a:fld id="{BC6D55C5-F5D7-B749-8723-0AD34B69135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730250" rtl="0" fontAlgn="base">
      <a:spcBef>
        <a:spcPct val="30000"/>
      </a:spcBef>
      <a:spcAft>
        <a:spcPct val="0"/>
      </a:spcAft>
      <a:defRPr sz="1900" kern="1200" baseline="0">
        <a:solidFill>
          <a:schemeClr val="tx1"/>
        </a:solidFill>
        <a:latin typeface="Sofia Pro Extra Light" pitchFamily="2" charset="0"/>
        <a:ea typeface="+mn-ea"/>
        <a:cs typeface="+mn-cs"/>
      </a:defRPr>
    </a:lvl1pPr>
    <a:lvl2pPr marL="730250" algn="l" defTabSz="730250" rtl="0" fontAlgn="base">
      <a:spcBef>
        <a:spcPct val="30000"/>
      </a:spcBef>
      <a:spcAft>
        <a:spcPct val="0"/>
      </a:spcAft>
      <a:defRPr sz="1900" kern="1200">
        <a:solidFill>
          <a:schemeClr val="tx1"/>
        </a:solidFill>
        <a:latin typeface="Sofia Pro Extra Light" pitchFamily="2" charset="0"/>
        <a:ea typeface="+mn-ea"/>
        <a:cs typeface="+mn-cs"/>
      </a:defRPr>
    </a:lvl2pPr>
    <a:lvl3pPr marL="1462088" algn="l" defTabSz="730250" rtl="0" fontAlgn="base">
      <a:spcBef>
        <a:spcPct val="30000"/>
      </a:spcBef>
      <a:spcAft>
        <a:spcPct val="0"/>
      </a:spcAft>
      <a:defRPr sz="1900" kern="1200">
        <a:solidFill>
          <a:schemeClr val="tx1"/>
        </a:solidFill>
        <a:latin typeface="Sofia Pro Extra Light" pitchFamily="2" charset="0"/>
        <a:ea typeface="+mn-ea"/>
        <a:cs typeface="+mn-cs"/>
      </a:defRPr>
    </a:lvl3pPr>
    <a:lvl4pPr marL="2193925" algn="l" defTabSz="730250" rtl="0" fontAlgn="base">
      <a:spcBef>
        <a:spcPct val="30000"/>
      </a:spcBef>
      <a:spcAft>
        <a:spcPct val="0"/>
      </a:spcAft>
      <a:defRPr sz="1900" kern="1200">
        <a:solidFill>
          <a:schemeClr val="tx1"/>
        </a:solidFill>
        <a:latin typeface="Sofia Pro Extra Light" pitchFamily="2" charset="0"/>
        <a:ea typeface="+mn-ea"/>
        <a:cs typeface="+mn-cs"/>
      </a:defRPr>
    </a:lvl4pPr>
    <a:lvl5pPr marL="2925763" algn="l" defTabSz="730250" rtl="0" fontAlgn="base">
      <a:spcBef>
        <a:spcPct val="30000"/>
      </a:spcBef>
      <a:spcAft>
        <a:spcPct val="0"/>
      </a:spcAft>
      <a:defRPr sz="1900" kern="1200">
        <a:solidFill>
          <a:schemeClr val="tx1"/>
        </a:solidFill>
        <a:latin typeface="+mn-lt"/>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C6D55C5-F5D7-B749-8723-0AD34B69135D}" type="slidenum">
              <a:rPr lang="en-US" smtClean="0"/>
              <a:pPr>
                <a:defRPr/>
              </a:pPr>
              <a:t>1</a:t>
            </a:fld>
            <a:endParaRPr lang="en-US"/>
          </a:p>
        </p:txBody>
      </p:sp>
    </p:spTree>
    <p:extLst>
      <p:ext uri="{BB962C8B-B14F-4D97-AF65-F5344CB8AC3E}">
        <p14:creationId xmlns:p14="http://schemas.microsoft.com/office/powerpoint/2010/main" val="3667165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C6D55C5-F5D7-B749-8723-0AD34B69135D}" type="slidenum">
              <a:rPr lang="en-US" smtClean="0"/>
              <a:pPr>
                <a:defRPr/>
              </a:pPr>
              <a:t>14</a:t>
            </a:fld>
            <a:endParaRPr lang="en-US"/>
          </a:p>
        </p:txBody>
      </p:sp>
    </p:spTree>
    <p:extLst>
      <p:ext uri="{BB962C8B-B14F-4D97-AF65-F5344CB8AC3E}">
        <p14:creationId xmlns:p14="http://schemas.microsoft.com/office/powerpoint/2010/main" val="3515302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questions that were taken from xxx. In another project we published the results of similarly worded question but focused on opioid </a:t>
            </a:r>
            <a:r>
              <a:rPr lang="en-US" dirty="0" err="1"/>
              <a:t>missue</a:t>
            </a:r>
            <a:r>
              <a:rPr lang="en-US" dirty="0"/>
              <a:t>. </a:t>
            </a:r>
          </a:p>
          <a:p>
            <a:endParaRPr lang="en-US"/>
          </a:p>
          <a:p>
            <a:r>
              <a:rPr lang="en-US"/>
              <a:t>Modified </a:t>
            </a:r>
            <a:r>
              <a:rPr lang="en-US" dirty="0"/>
              <a:t>from D’Onofrio 2002 survey to assess health care providers </a:t>
            </a:r>
            <a:r>
              <a:rPr lang="en-US" dirty="0" err="1"/>
              <a:t>confort</a:t>
            </a:r>
            <a:r>
              <a:rPr lang="en-US" dirty="0"/>
              <a:t> in address problematic alcohol use</a:t>
            </a:r>
          </a:p>
        </p:txBody>
      </p:sp>
      <p:sp>
        <p:nvSpPr>
          <p:cNvPr id="4" name="Slide Number Placeholder 3"/>
          <p:cNvSpPr>
            <a:spLocks noGrp="1"/>
          </p:cNvSpPr>
          <p:nvPr>
            <p:ph type="sldNum" sz="quarter" idx="5"/>
          </p:nvPr>
        </p:nvSpPr>
        <p:spPr/>
        <p:txBody>
          <a:bodyPr/>
          <a:lstStyle/>
          <a:p>
            <a:pPr>
              <a:defRPr/>
            </a:pPr>
            <a:fld id="{BC6D55C5-F5D7-B749-8723-0AD34B69135D}" type="slidenum">
              <a:rPr lang="en-US" smtClean="0"/>
              <a:pPr>
                <a:defRPr/>
              </a:pPr>
              <a:t>15</a:t>
            </a:fld>
            <a:endParaRPr lang="en-US"/>
          </a:p>
        </p:txBody>
      </p:sp>
    </p:spTree>
    <p:extLst>
      <p:ext uri="{BB962C8B-B14F-4D97-AF65-F5344CB8AC3E}">
        <p14:creationId xmlns:p14="http://schemas.microsoft.com/office/powerpoint/2010/main" val="52266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C6D55C5-F5D7-B749-8723-0AD34B69135D}" type="slidenum">
              <a:rPr lang="en-US" smtClean="0"/>
              <a:pPr>
                <a:defRPr/>
              </a:pPr>
              <a:t>16</a:t>
            </a:fld>
            <a:endParaRPr lang="en-US"/>
          </a:p>
        </p:txBody>
      </p:sp>
    </p:spTree>
    <p:extLst>
      <p:ext uri="{BB962C8B-B14F-4D97-AF65-F5344CB8AC3E}">
        <p14:creationId xmlns:p14="http://schemas.microsoft.com/office/powerpoint/2010/main" val="3994528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6D55C5-F5D7-B749-8723-0AD34B69135D}" type="slidenum">
              <a:rPr lang="en-US" smtClean="0"/>
              <a:pPr>
                <a:defRPr/>
              </a:pPr>
              <a:t>19</a:t>
            </a:fld>
            <a:endParaRPr lang="en-US"/>
          </a:p>
        </p:txBody>
      </p:sp>
    </p:spTree>
    <p:extLst>
      <p:ext uri="{BB962C8B-B14F-4D97-AF65-F5344CB8AC3E}">
        <p14:creationId xmlns:p14="http://schemas.microsoft.com/office/powerpoint/2010/main" val="4174455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6D55C5-F5D7-B749-8723-0AD34B69135D}" type="slidenum">
              <a:rPr lang="en-US" smtClean="0"/>
              <a:pPr>
                <a:defRPr/>
              </a:pPr>
              <a:t>20</a:t>
            </a:fld>
            <a:endParaRPr lang="en-US"/>
          </a:p>
        </p:txBody>
      </p:sp>
    </p:spTree>
    <p:extLst>
      <p:ext uri="{BB962C8B-B14F-4D97-AF65-F5344CB8AC3E}">
        <p14:creationId xmlns:p14="http://schemas.microsoft.com/office/powerpoint/2010/main" val="2903339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meant to be generalizable</a:t>
            </a:r>
          </a:p>
          <a:p>
            <a:pPr algn="l" fontAlgn="ctr">
              <a:buFont typeface="Arial" panose="020B0604020202020204" pitchFamily="34" charset="0"/>
              <a:buChar char="•"/>
            </a:pPr>
            <a:r>
              <a:rPr lang="en-US" b="1" i="0" dirty="0">
                <a:solidFill>
                  <a:srgbClr val="001D35"/>
                </a:solidFill>
                <a:effectLst/>
                <a:latin typeface="Google Sans"/>
              </a:rPr>
              <a:t>Cancer</a:t>
            </a:r>
            <a:r>
              <a:rPr lang="en-US" b="0" i="0" dirty="0">
                <a:solidFill>
                  <a:srgbClr val="001D35"/>
                </a:solidFill>
                <a:effectLst/>
                <a:latin typeface="Google Sans"/>
              </a:rPr>
              <a:t>: Increases the risk of cancer in the mouth, throat, larynx, esophagus, breast, liver, and bowel </a:t>
            </a:r>
          </a:p>
          <a:p>
            <a:pPr algn="l" fontAlgn="ctr">
              <a:buFont typeface="Arial" panose="020B0604020202020204" pitchFamily="34" charset="0"/>
              <a:buChar char="•"/>
            </a:pPr>
            <a:r>
              <a:rPr lang="en-US" b="1" i="0" dirty="0">
                <a:solidFill>
                  <a:srgbClr val="001D35"/>
                </a:solidFill>
                <a:effectLst/>
                <a:latin typeface="Google Sans"/>
              </a:rPr>
              <a:t>Heart disease</a:t>
            </a:r>
            <a:r>
              <a:rPr lang="en-US" b="0" i="0" dirty="0">
                <a:solidFill>
                  <a:srgbClr val="001D35"/>
                </a:solidFill>
                <a:effectLst/>
                <a:latin typeface="Google Sans"/>
              </a:rPr>
              <a:t>: Binge drinking can increase the risk of heart disease by 68% for women </a:t>
            </a:r>
          </a:p>
          <a:p>
            <a:pPr algn="l" fontAlgn="ctr">
              <a:buFont typeface="Arial" panose="020B0604020202020204" pitchFamily="34" charset="0"/>
              <a:buChar char="•"/>
            </a:pPr>
            <a:r>
              <a:rPr lang="en-US" b="1" i="0" dirty="0">
                <a:solidFill>
                  <a:srgbClr val="001D35"/>
                </a:solidFill>
                <a:effectLst/>
                <a:latin typeface="Google Sans"/>
              </a:rPr>
              <a:t>Liver disease</a:t>
            </a:r>
            <a:r>
              <a:rPr lang="en-US" b="0" i="0" dirty="0">
                <a:solidFill>
                  <a:srgbClr val="001D35"/>
                </a:solidFill>
                <a:effectLst/>
                <a:latin typeface="Google Sans"/>
              </a:rPr>
              <a:t>: A chronic disease that can develop from excessive alcohol consumption </a:t>
            </a:r>
          </a:p>
          <a:p>
            <a:pPr algn="l" fontAlgn="ctr">
              <a:buFont typeface="Arial" panose="020B0604020202020204" pitchFamily="34" charset="0"/>
              <a:buChar char="•"/>
            </a:pPr>
            <a:r>
              <a:rPr lang="en-US" b="1" i="0" dirty="0">
                <a:solidFill>
                  <a:srgbClr val="001D35"/>
                </a:solidFill>
                <a:effectLst/>
                <a:latin typeface="Google Sans"/>
              </a:rPr>
              <a:t>Stroke</a:t>
            </a:r>
            <a:r>
              <a:rPr lang="en-US" b="0" i="0" dirty="0">
                <a:solidFill>
                  <a:srgbClr val="001D35"/>
                </a:solidFill>
                <a:effectLst/>
                <a:latin typeface="Google Sans"/>
              </a:rPr>
              <a:t>: A serious health problem that can develop from excessive alcohol consumption </a:t>
            </a:r>
          </a:p>
          <a:p>
            <a:pPr algn="l" fontAlgn="ctr">
              <a:buFont typeface="Arial" panose="020B0604020202020204" pitchFamily="34" charset="0"/>
              <a:buChar char="•"/>
            </a:pPr>
            <a:r>
              <a:rPr lang="en-US" b="1" i="0" dirty="0">
                <a:solidFill>
                  <a:srgbClr val="001D35"/>
                </a:solidFill>
                <a:effectLst/>
                <a:latin typeface="Google Sans"/>
              </a:rPr>
              <a:t>Alcohol use disorder</a:t>
            </a:r>
            <a:r>
              <a:rPr lang="en-US" b="0" i="0" dirty="0">
                <a:solidFill>
                  <a:srgbClr val="001D35"/>
                </a:solidFill>
                <a:effectLst/>
                <a:latin typeface="Google Sans"/>
              </a:rPr>
              <a:t>: A condition that affects both mental and physical health </a:t>
            </a:r>
          </a:p>
          <a:p>
            <a:pPr algn="l" fontAlgn="ctr"/>
            <a:r>
              <a:rPr lang="en-US" b="1" i="0" dirty="0">
                <a:solidFill>
                  <a:srgbClr val="001D35"/>
                </a:solidFill>
                <a:effectLst/>
                <a:latin typeface="Google Sans"/>
              </a:rPr>
              <a:t>Weakened immune system</a:t>
            </a:r>
            <a:r>
              <a:rPr lang="en-US" b="0" i="0" dirty="0">
                <a:solidFill>
                  <a:srgbClr val="001D35"/>
                </a:solidFill>
                <a:effectLst/>
                <a:latin typeface="Google Sans"/>
              </a:rPr>
              <a:t>: Increases the chances of getting sick </a:t>
            </a:r>
          </a:p>
          <a:p>
            <a:pPr algn="l" fontAlgn="ctr"/>
            <a:r>
              <a:rPr lang="en-US" b="1" i="0" dirty="0">
                <a:solidFill>
                  <a:srgbClr val="001D35"/>
                </a:solidFill>
                <a:effectLst/>
                <a:latin typeface="Google Sans"/>
              </a:rPr>
              <a:t>Mental health conditions</a:t>
            </a:r>
            <a:r>
              <a:rPr lang="en-US" b="0" i="0" dirty="0">
                <a:solidFill>
                  <a:srgbClr val="001D35"/>
                </a:solidFill>
                <a:effectLst/>
                <a:latin typeface="Google Sans"/>
              </a:rPr>
              <a:t>: Can lead to depression, anxiety, and other mental health conditions </a:t>
            </a:r>
          </a:p>
          <a:p>
            <a:pPr algn="l" fontAlgn="ctr"/>
            <a:r>
              <a:rPr lang="en-US" b="1" i="0" dirty="0">
                <a:solidFill>
                  <a:srgbClr val="001D35"/>
                </a:solidFill>
                <a:effectLst/>
                <a:latin typeface="Google Sans"/>
              </a:rPr>
              <a:t>Memory problems</a:t>
            </a:r>
            <a:r>
              <a:rPr lang="en-US" b="0" i="0" dirty="0">
                <a:solidFill>
                  <a:srgbClr val="001D35"/>
                </a:solidFill>
                <a:effectLst/>
                <a:latin typeface="Google Sans"/>
              </a:rPr>
              <a:t>: Can lead to dementia and short-term memory loss </a:t>
            </a:r>
          </a:p>
          <a:p>
            <a:pPr algn="l" fontAlgn="ctr"/>
            <a:r>
              <a:rPr lang="en-US" b="1" i="0" dirty="0">
                <a:solidFill>
                  <a:srgbClr val="001D35"/>
                </a:solidFill>
                <a:effectLst/>
                <a:latin typeface="Google Sans"/>
              </a:rPr>
              <a:t>Learning problems</a:t>
            </a:r>
            <a:r>
              <a:rPr lang="en-US" b="0" i="0" dirty="0">
                <a:solidFill>
                  <a:srgbClr val="001D35"/>
                </a:solidFill>
                <a:effectLst/>
                <a:latin typeface="Google Sans"/>
              </a:rPr>
              <a:t>: Can cause issues at school or work </a:t>
            </a:r>
          </a:p>
          <a:p>
            <a:pPr algn="l" fontAlgn="ctr"/>
            <a:r>
              <a:rPr lang="en-US" b="1" i="0" dirty="0">
                <a:solidFill>
                  <a:srgbClr val="001D35"/>
                </a:solidFill>
                <a:effectLst/>
                <a:latin typeface="Google Sans"/>
              </a:rPr>
              <a:t>Relationship problems</a:t>
            </a:r>
            <a:r>
              <a:rPr lang="en-US" b="0" i="0" dirty="0">
                <a:solidFill>
                  <a:srgbClr val="001D35"/>
                </a:solidFill>
                <a:effectLst/>
                <a:latin typeface="Google Sans"/>
              </a:rPr>
              <a:t>: Can strain relationships with family and friends </a:t>
            </a:r>
          </a:p>
          <a:p>
            <a:pPr algn="l" fontAlgn="ctr"/>
            <a:r>
              <a:rPr lang="en-US" b="1" i="0" dirty="0">
                <a:solidFill>
                  <a:srgbClr val="001D35"/>
                </a:solidFill>
                <a:effectLst/>
                <a:latin typeface="Google Sans"/>
              </a:rPr>
              <a:t>Pancreatitis</a:t>
            </a:r>
            <a:r>
              <a:rPr lang="en-US" b="0" i="0" dirty="0">
                <a:solidFill>
                  <a:srgbClr val="001D35"/>
                </a:solidFill>
                <a:effectLst/>
                <a:latin typeface="Google Sans"/>
              </a:rPr>
              <a:t>: Inflammation of the pancreas that can cause abdominal pain and serious complications </a:t>
            </a:r>
          </a:p>
          <a:p>
            <a:pPr algn="l" fontAlgn="ctr"/>
            <a:r>
              <a:rPr lang="en-US" b="1" i="0" dirty="0">
                <a:solidFill>
                  <a:srgbClr val="001D35"/>
                </a:solidFill>
                <a:effectLst/>
                <a:latin typeface="Google Sans"/>
              </a:rPr>
              <a:t>High blood pressure</a:t>
            </a:r>
            <a:r>
              <a:rPr lang="en-US" b="0" i="0" dirty="0">
                <a:solidFill>
                  <a:srgbClr val="001D35"/>
                </a:solidFill>
                <a:effectLst/>
                <a:latin typeface="Google Sans"/>
              </a:rPr>
              <a:t>: Binge drinking can cause long-term rises in blood pressure </a:t>
            </a:r>
          </a:p>
          <a:p>
            <a:pPr algn="l"/>
            <a:r>
              <a:rPr lang="en-US" b="0" i="0" dirty="0">
                <a:solidFill>
                  <a:srgbClr val="001D35"/>
                </a:solidFill>
                <a:effectLst/>
                <a:latin typeface="Google Sans"/>
              </a:rPr>
              <a:t>Excessive alcohol consumption can also lead to short-term effects such as injuries, violence, alcohol poisoning, and overdose. </a:t>
            </a:r>
          </a:p>
          <a:p>
            <a:endParaRPr lang="en-US" dirty="0"/>
          </a:p>
        </p:txBody>
      </p:sp>
      <p:sp>
        <p:nvSpPr>
          <p:cNvPr id="4" name="Slide Number Placeholder 3"/>
          <p:cNvSpPr>
            <a:spLocks noGrp="1"/>
          </p:cNvSpPr>
          <p:nvPr>
            <p:ph type="sldNum" sz="quarter" idx="5"/>
          </p:nvPr>
        </p:nvSpPr>
        <p:spPr/>
        <p:txBody>
          <a:bodyPr/>
          <a:lstStyle/>
          <a:p>
            <a:pPr>
              <a:defRPr/>
            </a:pPr>
            <a:fld id="{BC6D55C5-F5D7-B749-8723-0AD34B69135D}" type="slidenum">
              <a:rPr lang="en-US" smtClean="0"/>
              <a:pPr>
                <a:defRPr/>
              </a:pPr>
              <a:t>23</a:t>
            </a:fld>
            <a:endParaRPr lang="en-US"/>
          </a:p>
        </p:txBody>
      </p:sp>
    </p:spTree>
    <p:extLst>
      <p:ext uri="{BB962C8B-B14F-4D97-AF65-F5344CB8AC3E}">
        <p14:creationId xmlns:p14="http://schemas.microsoft.com/office/powerpoint/2010/main" val="378063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C6D55C5-F5D7-B749-8723-0AD34B69135D}" type="slidenum">
              <a:rPr lang="en-US" smtClean="0"/>
              <a:pPr>
                <a:defRPr/>
              </a:pPr>
              <a:t>26</a:t>
            </a:fld>
            <a:endParaRPr lang="en-US"/>
          </a:p>
        </p:txBody>
      </p:sp>
    </p:spTree>
    <p:extLst>
      <p:ext uri="{BB962C8B-B14F-4D97-AF65-F5344CB8AC3E}">
        <p14:creationId xmlns:p14="http://schemas.microsoft.com/office/powerpoint/2010/main" val="358458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3695F9CA-5978-2C73-7432-6D7A295D2EB7}"/>
              </a:ext>
            </a:extLst>
          </p:cNvPr>
          <p:cNvSpPr>
            <a:spLocks noGrp="1" noRot="1" noChangeAspect="1" noChangeArrowheads="1" noTextEdit="1"/>
          </p:cNvSpPr>
          <p:nvPr>
            <p:ph type="sldImg"/>
          </p:nvPr>
        </p:nvSpPr>
        <p:spPr bwMode="auto">
          <a:xfrm>
            <a:off x="457200" y="719138"/>
            <a:ext cx="6400800" cy="3600450"/>
          </a:xfrm>
          <a:prstGeom prst="rect">
            <a:avLst/>
          </a:prstGeom>
          <a:solidFill>
            <a:srgbClr val="FFFFFF"/>
          </a:solidFill>
          <a:ln>
            <a:solidFill>
              <a:srgbClr val="000000"/>
            </a:solidFill>
            <a:miter lim="800000"/>
            <a:headEnd/>
            <a:tailEnd/>
          </a:ln>
        </p:spPr>
      </p:sp>
      <p:sp>
        <p:nvSpPr>
          <p:cNvPr id="67586" name="Rectangle 3">
            <a:extLst>
              <a:ext uri="{FF2B5EF4-FFF2-40B4-BE49-F238E27FC236}">
                <a16:creationId xmlns:a16="http://schemas.microsoft.com/office/drawing/2014/main" id="{270363CB-B675-F8B4-2196-DFAD78137052}"/>
              </a:ext>
            </a:extLst>
          </p:cNvPr>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lIns="96652" tIns="48326" rIns="96652" bIns="48326"/>
          <a:lstStyle/>
          <a:p>
            <a:r>
              <a:rPr lang="en-US" altLang="en-US">
                <a:latin typeface="Times New Roman" panose="02020603050405020304" pitchFamily="18" charset="0"/>
              </a:rPr>
              <a:t>#1. example of sample for THA  #2. duration of prostheses  v. return to play after an ankle sprain</a:t>
            </a:r>
          </a:p>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Utah Legislature prevents me from even mentioning DEI in any materials at the U. But here it important to point out that …</a:t>
            </a:r>
          </a:p>
          <a:p>
            <a:r>
              <a:rPr lang="en-US" dirty="0"/>
              <a:t>Note that transgender may engage in grater amounts of binge drinking </a:t>
            </a:r>
          </a:p>
        </p:txBody>
      </p:sp>
      <p:sp>
        <p:nvSpPr>
          <p:cNvPr id="4" name="Slide Number Placeholder 3"/>
          <p:cNvSpPr>
            <a:spLocks noGrp="1"/>
          </p:cNvSpPr>
          <p:nvPr>
            <p:ph type="sldNum" sz="quarter" idx="5"/>
          </p:nvPr>
        </p:nvSpPr>
        <p:spPr/>
        <p:txBody>
          <a:bodyPr/>
          <a:lstStyle/>
          <a:p>
            <a:pPr>
              <a:defRPr/>
            </a:pPr>
            <a:fld id="{BC6D55C5-F5D7-B749-8723-0AD34B69135D}" type="slidenum">
              <a:rPr lang="en-US" smtClean="0"/>
              <a:pPr>
                <a:defRPr/>
              </a:pPr>
              <a:t>5</a:t>
            </a:fld>
            <a:endParaRPr lang="en-US"/>
          </a:p>
        </p:txBody>
      </p:sp>
    </p:spTree>
    <p:extLst>
      <p:ext uri="{BB962C8B-B14F-4D97-AF65-F5344CB8AC3E}">
        <p14:creationId xmlns:p14="http://schemas.microsoft.com/office/powerpoint/2010/main" val="129613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0250" rtl="0" eaLnBrk="1" fontAlgn="base" latinLnBrk="0" hangingPunct="1">
              <a:lnSpc>
                <a:spcPct val="100000"/>
              </a:lnSpc>
              <a:spcBef>
                <a:spcPct val="30000"/>
              </a:spcBef>
              <a:spcAft>
                <a:spcPct val="0"/>
              </a:spcAft>
              <a:buClrTx/>
              <a:buSzTx/>
              <a:buFontTx/>
              <a:buNone/>
              <a:tabLst/>
              <a:defRPr/>
            </a:pPr>
            <a:r>
              <a:rPr lang="en-US" dirty="0"/>
              <a:t>Why </a:t>
            </a:r>
            <a:r>
              <a:rPr lang="en-US" dirty="0" err="1"/>
              <a:t>amm</a:t>
            </a:r>
            <a:r>
              <a:rPr lang="en-US" dirty="0"/>
              <a:t> I here as s physical therapist? </a:t>
            </a:r>
          </a:p>
          <a:p>
            <a:endParaRPr lang="en-US" dirty="0"/>
          </a:p>
          <a:p>
            <a:r>
              <a:rPr lang="en-US" dirty="0"/>
              <a:t>Noted that in a systematic review and </a:t>
            </a:r>
            <a:r>
              <a:rPr lang="en-US" dirty="0" err="1"/>
              <a:t>metaanalysis</a:t>
            </a:r>
            <a:r>
              <a:rPr lang="en-US" dirty="0"/>
              <a:t> of </a:t>
            </a:r>
            <a:r>
              <a:rPr lang="en-US" dirty="0" err="1"/>
              <a:t>chhort</a:t>
            </a:r>
            <a:r>
              <a:rPr lang="en-US" dirty="0"/>
              <a:t> and case control studies found that people who drink are not at increased risk for chronic pain</a:t>
            </a:r>
          </a:p>
        </p:txBody>
      </p:sp>
      <p:sp>
        <p:nvSpPr>
          <p:cNvPr id="4" name="Slide Number Placeholder 3"/>
          <p:cNvSpPr>
            <a:spLocks noGrp="1"/>
          </p:cNvSpPr>
          <p:nvPr>
            <p:ph type="sldNum" sz="quarter" idx="5"/>
          </p:nvPr>
        </p:nvSpPr>
        <p:spPr/>
        <p:txBody>
          <a:bodyPr/>
          <a:lstStyle/>
          <a:p>
            <a:pPr>
              <a:defRPr/>
            </a:pPr>
            <a:fld id="{BC6D55C5-F5D7-B749-8723-0AD34B69135D}" type="slidenum">
              <a:rPr lang="en-US" smtClean="0"/>
              <a:pPr>
                <a:defRPr/>
              </a:pPr>
              <a:t>7</a:t>
            </a:fld>
            <a:endParaRPr lang="en-US"/>
          </a:p>
        </p:txBody>
      </p:sp>
    </p:spTree>
    <p:extLst>
      <p:ext uri="{BB962C8B-B14F-4D97-AF65-F5344CB8AC3E}">
        <p14:creationId xmlns:p14="http://schemas.microsoft.com/office/powerpoint/2010/main" val="369249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therapists are members of the health care team that manage patients in pain. </a:t>
            </a:r>
          </a:p>
          <a:p>
            <a:endParaRPr lang="en-US" dirty="0"/>
          </a:p>
          <a:p>
            <a:r>
              <a:rPr lang="en-US" dirty="0"/>
              <a:t>The sheer numbers of patients who attend PT make it likely that some that attend PT will consume alcohol </a:t>
            </a:r>
          </a:p>
          <a:p>
            <a:endParaRPr lang="en-US" dirty="0"/>
          </a:p>
          <a:p>
            <a:r>
              <a:rPr lang="en-US" dirty="0"/>
              <a:t>And that some people </a:t>
            </a:r>
            <a:r>
              <a:rPr lang="en-US" dirty="0" err="1"/>
              <a:t>sefl</a:t>
            </a:r>
            <a:r>
              <a:rPr lang="en-US" dirty="0"/>
              <a:t>-medicate with alcohol to control pain make it likely that PTs will come in contact with patients with hazardous </a:t>
            </a:r>
            <a:r>
              <a:rPr lang="en-US" dirty="0" err="1"/>
              <a:t>dcrinking</a:t>
            </a:r>
            <a:r>
              <a:rPr lang="en-US" dirty="0"/>
              <a:t>. </a:t>
            </a:r>
          </a:p>
        </p:txBody>
      </p:sp>
      <p:sp>
        <p:nvSpPr>
          <p:cNvPr id="4" name="Slide Number Placeholder 3"/>
          <p:cNvSpPr>
            <a:spLocks noGrp="1"/>
          </p:cNvSpPr>
          <p:nvPr>
            <p:ph type="sldNum" sz="quarter" idx="5"/>
          </p:nvPr>
        </p:nvSpPr>
        <p:spPr/>
        <p:txBody>
          <a:bodyPr/>
          <a:lstStyle/>
          <a:p>
            <a:pPr>
              <a:defRPr/>
            </a:pPr>
            <a:fld id="{BC6D55C5-F5D7-B749-8723-0AD34B69135D}" type="slidenum">
              <a:rPr lang="en-US" smtClean="0"/>
              <a:pPr>
                <a:defRPr/>
              </a:pPr>
              <a:t>8</a:t>
            </a:fld>
            <a:endParaRPr lang="en-US"/>
          </a:p>
        </p:txBody>
      </p:sp>
    </p:spTree>
    <p:extLst>
      <p:ext uri="{BB962C8B-B14F-4D97-AF65-F5344CB8AC3E}">
        <p14:creationId xmlns:p14="http://schemas.microsoft.com/office/powerpoint/2010/main" val="79578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0250" rtl="0" eaLnBrk="1" fontAlgn="base" latinLnBrk="0" hangingPunct="1">
              <a:lnSpc>
                <a:spcPct val="100000"/>
              </a:lnSpc>
              <a:spcBef>
                <a:spcPct val="30000"/>
              </a:spcBef>
              <a:spcAft>
                <a:spcPct val="0"/>
              </a:spcAft>
              <a:buClrTx/>
              <a:buSzTx/>
              <a:buFontTx/>
              <a:buNone/>
              <a:tabLst/>
              <a:defRPr/>
            </a:pPr>
            <a:r>
              <a:rPr lang="en-US" dirty="0"/>
              <a:t>Creates an opportunity for physical therapists to play a role in screening for harmful behaviors related to the use of substances. </a:t>
            </a:r>
          </a:p>
          <a:p>
            <a:pPr marL="0" marR="0" lvl="0" indent="0" algn="l" defTabSz="73025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730250" rtl="0" eaLnBrk="1" fontAlgn="base" latinLnBrk="0" hangingPunct="1">
              <a:lnSpc>
                <a:spcPct val="100000"/>
              </a:lnSpc>
              <a:spcBef>
                <a:spcPct val="30000"/>
              </a:spcBef>
              <a:spcAft>
                <a:spcPct val="0"/>
              </a:spcAft>
              <a:buClrTx/>
              <a:buSzTx/>
              <a:buFontTx/>
              <a:buNone/>
              <a:tabLst/>
              <a:defRPr/>
            </a:pPr>
            <a:r>
              <a:rPr lang="en-US" dirty="0"/>
              <a:t>Given that 5.8% of the population in the US drink alcohol exhibit heavy alcohol use and the nearly universal experience of pain, some of these patients will likely end up in physical therapy. whether or not their drinking is an attempt to control their pain</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BC6D55C5-F5D7-B749-8723-0AD34B69135D}" type="slidenum">
              <a:rPr lang="en-US" smtClean="0"/>
              <a:pPr>
                <a:defRPr/>
              </a:pPr>
              <a:t>9</a:t>
            </a:fld>
            <a:endParaRPr lang="en-US"/>
          </a:p>
        </p:txBody>
      </p:sp>
    </p:spTree>
    <p:extLst>
      <p:ext uri="{BB962C8B-B14F-4D97-AF65-F5344CB8AC3E}">
        <p14:creationId xmlns:p14="http://schemas.microsoft.com/office/powerpoint/2010/main" val="1644233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Creates an opportunity for physical therapists to play a role in screening for harmful behaviors related to the use of substances. </a:t>
            </a:r>
          </a:p>
          <a:p>
            <a:endParaRPr lang="en-US" dirty="0"/>
          </a:p>
          <a:p>
            <a:r>
              <a:rPr lang="en-US" dirty="0"/>
              <a:t>At the University of Utah, this notion caused </a:t>
            </a:r>
            <a:r>
              <a:rPr lang="en-US" dirty="0" err="1"/>
              <a:t>ue</a:t>
            </a:r>
            <a:r>
              <a:rPr lang="en-US" dirty="0"/>
              <a:t> to embark on a serios of QI projects </a:t>
            </a:r>
          </a:p>
        </p:txBody>
      </p:sp>
      <p:sp>
        <p:nvSpPr>
          <p:cNvPr id="4" name="Slide Number Placeholder 3"/>
          <p:cNvSpPr>
            <a:spLocks noGrp="1"/>
          </p:cNvSpPr>
          <p:nvPr>
            <p:ph type="sldNum" sz="quarter" idx="5"/>
          </p:nvPr>
        </p:nvSpPr>
        <p:spPr/>
        <p:txBody>
          <a:bodyPr/>
          <a:lstStyle/>
          <a:p>
            <a:pPr>
              <a:defRPr/>
            </a:pPr>
            <a:fld id="{BC6D55C5-F5D7-B749-8723-0AD34B69135D}" type="slidenum">
              <a:rPr lang="en-US" smtClean="0"/>
              <a:pPr>
                <a:defRPr/>
              </a:pPr>
              <a:t>10</a:t>
            </a:fld>
            <a:endParaRPr lang="en-US"/>
          </a:p>
        </p:txBody>
      </p:sp>
    </p:spTree>
    <p:extLst>
      <p:ext uri="{BB962C8B-B14F-4D97-AF65-F5344CB8AC3E}">
        <p14:creationId xmlns:p14="http://schemas.microsoft.com/office/powerpoint/2010/main" val="59154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C6D55C5-F5D7-B749-8723-0AD34B69135D}" type="slidenum">
              <a:rPr lang="en-US" smtClean="0"/>
              <a:pPr>
                <a:defRPr/>
              </a:pPr>
              <a:t>12</a:t>
            </a:fld>
            <a:endParaRPr lang="en-US"/>
          </a:p>
        </p:txBody>
      </p:sp>
    </p:spTree>
    <p:extLst>
      <p:ext uri="{BB962C8B-B14F-4D97-AF65-F5344CB8AC3E}">
        <p14:creationId xmlns:p14="http://schemas.microsoft.com/office/powerpoint/2010/main" val="3611134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a:r>
            <a:r>
              <a:rPr lang="en-US" dirty="0" err="1"/>
              <a:t>usesd</a:t>
            </a:r>
            <a:r>
              <a:rPr lang="en-US" dirty="0"/>
              <a:t> the CDCs </a:t>
            </a:r>
            <a:r>
              <a:rPr lang="en-US" dirty="0" err="1"/>
              <a:t>definiaion</a:t>
            </a:r>
            <a:r>
              <a:rPr lang="en-US" dirty="0"/>
              <a:t> of hazardous </a:t>
            </a:r>
            <a:r>
              <a:rPr lang="en-US" dirty="0" err="1"/>
              <a:t>dringking</a:t>
            </a:r>
            <a:endParaRPr lang="en-US" dirty="0"/>
          </a:p>
        </p:txBody>
      </p:sp>
      <p:sp>
        <p:nvSpPr>
          <p:cNvPr id="4" name="Slide Number Placeholder 3"/>
          <p:cNvSpPr>
            <a:spLocks noGrp="1"/>
          </p:cNvSpPr>
          <p:nvPr>
            <p:ph type="sldNum" sz="quarter" idx="5"/>
          </p:nvPr>
        </p:nvSpPr>
        <p:spPr/>
        <p:txBody>
          <a:bodyPr/>
          <a:lstStyle/>
          <a:p>
            <a:pPr>
              <a:defRPr/>
            </a:pPr>
            <a:fld id="{BC6D55C5-F5D7-B749-8723-0AD34B69135D}" type="slidenum">
              <a:rPr lang="en-US" smtClean="0"/>
              <a:pPr>
                <a:defRPr/>
              </a:pPr>
              <a:t>13</a:t>
            </a:fld>
            <a:endParaRPr lang="en-US"/>
          </a:p>
        </p:txBody>
      </p:sp>
    </p:spTree>
    <p:extLst>
      <p:ext uri="{BB962C8B-B14F-4D97-AF65-F5344CB8AC3E}">
        <p14:creationId xmlns:p14="http://schemas.microsoft.com/office/powerpoint/2010/main" val="3603161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White 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2409310-DE90-F05B-4801-A9043E75C611}"/>
              </a:ext>
            </a:extLst>
          </p:cNvPr>
          <p:cNvCxnSpPr/>
          <p:nvPr/>
        </p:nvCxnSpPr>
        <p:spPr>
          <a:xfrm flipV="1">
            <a:off x="2338388" y="3489325"/>
            <a:ext cx="9953625"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pic>
        <p:nvPicPr>
          <p:cNvPr id="5" name="Picture 16">
            <a:extLst>
              <a:ext uri="{FF2B5EF4-FFF2-40B4-BE49-F238E27FC236}">
                <a16:creationId xmlns:a16="http://schemas.microsoft.com/office/drawing/2014/main" id="{B6D916E9-E2E0-E50D-C48B-6D7DFC74D3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4263" y="2498725"/>
            <a:ext cx="2301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a:extLst>
              <a:ext uri="{FF2B5EF4-FFF2-40B4-BE49-F238E27FC236}">
                <a16:creationId xmlns:a16="http://schemas.microsoft.com/office/drawing/2014/main" id="{86DB83B5-D42F-72B1-EB13-1A90BA00DEC0}"/>
              </a:ext>
            </a:extLst>
          </p:cNvPr>
          <p:cNvSpPr txBox="1">
            <a:spLocks/>
          </p:cNvSpPr>
          <p:nvPr/>
        </p:nvSpPr>
        <p:spPr>
          <a:xfrm>
            <a:off x="2193925" y="6846888"/>
            <a:ext cx="10242550" cy="246062"/>
          </a:xfrm>
          <a:prstGeom prst="rect">
            <a:avLst/>
          </a:prstGeom>
        </p:spPr>
        <p:txBody>
          <a:bodyPr/>
          <a:lstStyle>
            <a:lvl1pPr marL="0" indent="0" algn="ctr" defTabSz="731520" rtl="0" eaLnBrk="1" latinLnBrk="0" hangingPunct="1">
              <a:spcBef>
                <a:spcPct val="20000"/>
              </a:spcBef>
              <a:buFont typeface="Arial"/>
              <a:buNone/>
              <a:defRPr sz="1600" b="0" i="0" kern="1200" cap="all" baseline="0">
                <a:solidFill>
                  <a:srgbClr val="B01C32"/>
                </a:solidFill>
                <a:latin typeface="Sofia Pro" pitchFamily="2" charset="0"/>
                <a:ea typeface="+mn-ea"/>
                <a:cs typeface="Avenir"/>
              </a:defRPr>
            </a:lvl1pPr>
            <a:lvl2pPr marL="731520" indent="0" algn="ctr" defTabSz="731520" rtl="0" eaLnBrk="1" latinLnBrk="0" hangingPunct="1">
              <a:spcBef>
                <a:spcPct val="20000"/>
              </a:spcBef>
              <a:buFont typeface="Arial"/>
              <a:buNone/>
              <a:defRPr sz="3840" b="0" i="0" kern="1200" baseline="0">
                <a:solidFill>
                  <a:schemeClr val="tx1">
                    <a:tint val="75000"/>
                  </a:schemeClr>
                </a:solidFill>
                <a:latin typeface="Century Gothic" charset="0"/>
                <a:ea typeface="+mn-ea"/>
                <a:cs typeface="Avenir"/>
              </a:defRPr>
            </a:lvl2pPr>
            <a:lvl3pPr marL="1463040" indent="0" algn="ctr" defTabSz="731520" rtl="0" eaLnBrk="1" latinLnBrk="0" hangingPunct="1">
              <a:spcBef>
                <a:spcPct val="20000"/>
              </a:spcBef>
              <a:buFont typeface="Arial"/>
              <a:buNone/>
              <a:defRPr sz="3200" b="0" i="0" kern="1200" baseline="0">
                <a:solidFill>
                  <a:schemeClr val="tx1">
                    <a:tint val="75000"/>
                  </a:schemeClr>
                </a:solidFill>
                <a:latin typeface="Century Gothic" charset="0"/>
                <a:ea typeface="Century Gothic" charset="0"/>
                <a:cs typeface="Century Gothic" charset="0"/>
              </a:defRPr>
            </a:lvl3pPr>
            <a:lvl4pPr marL="2194560" indent="0" algn="ctr" defTabSz="731520" rtl="0" eaLnBrk="1" latinLnBrk="0" hangingPunct="1">
              <a:spcBef>
                <a:spcPct val="20000"/>
              </a:spcBef>
              <a:buFont typeface="Arial"/>
              <a:buNone/>
              <a:defRPr sz="2560" b="0" i="0" kern="1200" baseline="0">
                <a:solidFill>
                  <a:schemeClr val="tx1">
                    <a:tint val="75000"/>
                  </a:schemeClr>
                </a:solidFill>
                <a:latin typeface="Century Gothic" charset="0"/>
                <a:ea typeface="+mn-ea"/>
                <a:cs typeface="Avenir"/>
              </a:defRPr>
            </a:lvl4pPr>
            <a:lvl5pPr marL="2926080" indent="0" algn="ctr" defTabSz="731520" rtl="0" eaLnBrk="1" latinLnBrk="0" hangingPunct="1">
              <a:spcBef>
                <a:spcPct val="20000"/>
              </a:spcBef>
              <a:buFont typeface="Arial"/>
              <a:buNone/>
              <a:defRPr sz="1920" b="0" i="0" kern="1200" baseline="0">
                <a:solidFill>
                  <a:schemeClr val="tx1">
                    <a:tint val="75000"/>
                  </a:schemeClr>
                </a:solidFill>
                <a:latin typeface="Century Gothic" charset="0"/>
                <a:ea typeface="+mn-ea"/>
                <a:cs typeface="Avenir"/>
              </a:defRPr>
            </a:lvl5pPr>
            <a:lvl6pPr marL="3657600" indent="0" algn="ctr" defTabSz="731520" rtl="0" eaLnBrk="1" latinLnBrk="0" hangingPunct="1">
              <a:spcBef>
                <a:spcPct val="20000"/>
              </a:spcBef>
              <a:buFont typeface="Arial"/>
              <a:buNone/>
              <a:defRPr sz="3200" kern="1200">
                <a:solidFill>
                  <a:schemeClr val="tx1">
                    <a:tint val="75000"/>
                  </a:schemeClr>
                </a:solidFill>
                <a:latin typeface="+mn-lt"/>
                <a:ea typeface="+mn-ea"/>
                <a:cs typeface="+mn-cs"/>
              </a:defRPr>
            </a:lvl6pPr>
            <a:lvl7pPr marL="4389120" indent="0" algn="ctr" defTabSz="731520" rtl="0" eaLnBrk="1" latinLnBrk="0" hangingPunct="1">
              <a:spcBef>
                <a:spcPct val="20000"/>
              </a:spcBef>
              <a:buFont typeface="Arial"/>
              <a:buNone/>
              <a:defRPr sz="3200" kern="1200">
                <a:solidFill>
                  <a:schemeClr val="tx1">
                    <a:tint val="75000"/>
                  </a:schemeClr>
                </a:solidFill>
                <a:latin typeface="+mn-lt"/>
                <a:ea typeface="+mn-ea"/>
                <a:cs typeface="+mn-cs"/>
              </a:defRPr>
            </a:lvl7pPr>
            <a:lvl8pPr marL="5120640" indent="0" algn="ctr" defTabSz="731520" rtl="0" eaLnBrk="1" latinLnBrk="0" hangingPunct="1">
              <a:spcBef>
                <a:spcPct val="20000"/>
              </a:spcBef>
              <a:buFont typeface="Arial"/>
              <a:buNone/>
              <a:defRPr sz="3200" kern="1200">
                <a:solidFill>
                  <a:schemeClr val="tx1">
                    <a:tint val="75000"/>
                  </a:schemeClr>
                </a:solidFill>
                <a:latin typeface="+mn-lt"/>
                <a:ea typeface="+mn-ea"/>
                <a:cs typeface="+mn-cs"/>
              </a:defRPr>
            </a:lvl8pPr>
            <a:lvl9pPr marL="5852160" indent="0" algn="ctr" defTabSz="731520" rtl="0" eaLnBrk="1" latinLnBrk="0" hangingPunct="1">
              <a:spcBef>
                <a:spcPct val="20000"/>
              </a:spcBef>
              <a:buFont typeface="Arial"/>
              <a:buNone/>
              <a:defRPr sz="3200" kern="1200">
                <a:solidFill>
                  <a:schemeClr val="tx1">
                    <a:tint val="75000"/>
                  </a:schemeClr>
                </a:solidFill>
                <a:latin typeface="+mn-lt"/>
                <a:ea typeface="+mn-ea"/>
                <a:cs typeface="+mn-cs"/>
              </a:defRPr>
            </a:lvl9pPr>
          </a:lstStyle>
          <a:p>
            <a:pPr fontAlgn="auto">
              <a:spcAft>
                <a:spcPts val="0"/>
              </a:spcAft>
              <a:defRPr/>
            </a:pPr>
            <a:r>
              <a:rPr lang="en-US" sz="2000" dirty="0">
                <a:latin typeface="Sofia Pro Medium" pitchFamily="2" charset="0"/>
              </a:rPr>
              <a:t>Department of Physical therapy and Athletic Training</a:t>
            </a:r>
          </a:p>
        </p:txBody>
      </p:sp>
      <p:sp>
        <p:nvSpPr>
          <p:cNvPr id="2" name="Title 1"/>
          <p:cNvSpPr>
            <a:spLocks noGrp="1"/>
          </p:cNvSpPr>
          <p:nvPr>
            <p:ph type="ctrTitle" hasCustomPrompt="1"/>
          </p:nvPr>
        </p:nvSpPr>
        <p:spPr>
          <a:xfrm>
            <a:off x="1097280" y="3597358"/>
            <a:ext cx="12435840" cy="1764030"/>
          </a:xfrm>
          <a:prstGeom prst="rect">
            <a:avLst/>
          </a:prstGeom>
        </p:spPr>
        <p:txBody>
          <a:bodyPr>
            <a:normAutofit/>
          </a:bodyPr>
          <a:lstStyle>
            <a:lvl1pPr algn="ctr">
              <a:defRPr sz="5600" b="0" i="0" baseline="0">
                <a:solidFill>
                  <a:schemeClr val="tx1">
                    <a:lumMod val="65000"/>
                    <a:lumOff val="35000"/>
                  </a:schemeClr>
                </a:solidFill>
                <a:latin typeface="Sofia Pro Medium" pitchFamily="2" charset="0"/>
              </a:defRPr>
            </a:lvl1pPr>
          </a:lstStyle>
          <a:p>
            <a:r>
              <a:rPr lang="en-US" dirty="0"/>
              <a:t>ENTER SLIDE TITLE – ALL CAPS</a:t>
            </a:r>
          </a:p>
        </p:txBody>
      </p:sp>
      <p:sp>
        <p:nvSpPr>
          <p:cNvPr id="3" name="Subtitle 2"/>
          <p:cNvSpPr>
            <a:spLocks noGrp="1"/>
          </p:cNvSpPr>
          <p:nvPr>
            <p:ph type="subTitle" idx="1" hasCustomPrompt="1"/>
          </p:nvPr>
        </p:nvSpPr>
        <p:spPr>
          <a:xfrm>
            <a:off x="2194559" y="5733022"/>
            <a:ext cx="10241915" cy="507757"/>
          </a:xfrm>
          <a:prstGeom prst="rect">
            <a:avLst/>
          </a:prstGeom>
        </p:spPr>
        <p:txBody>
          <a:bodyPr>
            <a:noAutofit/>
          </a:bodyPr>
          <a:lstStyle>
            <a:lvl1pPr marL="0" indent="0" algn="ctr">
              <a:buNone/>
              <a:defRPr sz="3600" b="0" i="0" cap="none" baseline="0">
                <a:solidFill>
                  <a:srgbClr val="B01C32"/>
                </a:solidFill>
                <a:latin typeface="Sofia Pro" pitchFamily="2" charset="0"/>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62569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03D8C29-22AE-3DE4-FB47-01FDD4743A1D}"/>
              </a:ext>
            </a:extLst>
          </p:cNvPr>
          <p:cNvSpPr>
            <a:spLocks noGrp="1"/>
          </p:cNvSpPr>
          <p:nvPr>
            <p:ph type="pic" sz="quarter" idx="10"/>
          </p:nvPr>
        </p:nvSpPr>
        <p:spPr>
          <a:xfrm>
            <a:off x="1006475" y="1524000"/>
            <a:ext cx="3924300" cy="2312989"/>
          </a:xfrm>
        </p:spPr>
        <p:txBody>
          <a:bodyPr/>
          <a:lstStyle/>
          <a:p>
            <a:r>
              <a:rPr lang="en-US"/>
              <a:t>Click icon to add picture</a:t>
            </a:r>
          </a:p>
        </p:txBody>
      </p:sp>
      <p:sp>
        <p:nvSpPr>
          <p:cNvPr id="12" name="Title 1">
            <a:extLst>
              <a:ext uri="{FF2B5EF4-FFF2-40B4-BE49-F238E27FC236}">
                <a16:creationId xmlns:a16="http://schemas.microsoft.com/office/drawing/2014/main" id="{8793BADC-D9F9-C0F4-A312-CAFC9FC2BF18}"/>
              </a:ext>
            </a:extLst>
          </p:cNvPr>
          <p:cNvSpPr>
            <a:spLocks noGrp="1"/>
          </p:cNvSpPr>
          <p:nvPr>
            <p:ph type="title" hasCustomPrompt="1"/>
          </p:nvPr>
        </p:nvSpPr>
        <p:spPr>
          <a:xfrm>
            <a:off x="1006475" y="438151"/>
            <a:ext cx="12617450" cy="838200"/>
          </a:xfrm>
        </p:spPr>
        <p:txBody>
          <a:bodyPr/>
          <a:lstStyle>
            <a:lvl1pPr>
              <a:defRPr sz="4400">
                <a:solidFill>
                  <a:schemeClr val="tx1"/>
                </a:solidFill>
              </a:defRPr>
            </a:lvl1pPr>
          </a:lstStyle>
          <a:p>
            <a:r>
              <a:rPr lang="en-US" dirty="0"/>
              <a:t>CLICK TO EDIT TITLE</a:t>
            </a:r>
          </a:p>
        </p:txBody>
      </p:sp>
      <p:sp>
        <p:nvSpPr>
          <p:cNvPr id="14" name="Text Placeholder 13">
            <a:extLst>
              <a:ext uri="{FF2B5EF4-FFF2-40B4-BE49-F238E27FC236}">
                <a16:creationId xmlns:a16="http://schemas.microsoft.com/office/drawing/2014/main" id="{E87A78F1-7F55-EBCE-5CFB-A4FB90E1A180}"/>
              </a:ext>
            </a:extLst>
          </p:cNvPr>
          <p:cNvSpPr>
            <a:spLocks noGrp="1"/>
          </p:cNvSpPr>
          <p:nvPr>
            <p:ph type="body" sz="quarter" idx="11" hasCustomPrompt="1"/>
          </p:nvPr>
        </p:nvSpPr>
        <p:spPr>
          <a:xfrm>
            <a:off x="1006475" y="3871119"/>
            <a:ext cx="3924300" cy="400050"/>
          </a:xfrm>
        </p:spPr>
        <p:txBody>
          <a:bodyPr anchor="b"/>
          <a:lstStyle>
            <a:lvl1pPr marL="0" indent="0" algn="ctr">
              <a:buNone/>
              <a:defRPr sz="1800"/>
            </a:lvl1pPr>
          </a:lstStyle>
          <a:p>
            <a:pPr lvl="0"/>
            <a:r>
              <a:rPr lang="en-US" dirty="0"/>
              <a:t>Cool Photo caption/credit</a:t>
            </a:r>
          </a:p>
        </p:txBody>
      </p:sp>
      <p:sp>
        <p:nvSpPr>
          <p:cNvPr id="23" name="Picture Placeholder 9">
            <a:extLst>
              <a:ext uri="{FF2B5EF4-FFF2-40B4-BE49-F238E27FC236}">
                <a16:creationId xmlns:a16="http://schemas.microsoft.com/office/drawing/2014/main" id="{271B0CA7-28B7-6DB0-A00D-8D761AB2C106}"/>
              </a:ext>
            </a:extLst>
          </p:cNvPr>
          <p:cNvSpPr>
            <a:spLocks noGrp="1"/>
          </p:cNvSpPr>
          <p:nvPr>
            <p:ph type="pic" sz="quarter" idx="12"/>
          </p:nvPr>
        </p:nvSpPr>
        <p:spPr>
          <a:xfrm>
            <a:off x="5353050" y="1524000"/>
            <a:ext cx="3924300" cy="2312989"/>
          </a:xfrm>
        </p:spPr>
        <p:txBody>
          <a:bodyPr/>
          <a:lstStyle/>
          <a:p>
            <a:r>
              <a:rPr lang="en-US"/>
              <a:t>Click icon to add picture</a:t>
            </a:r>
          </a:p>
        </p:txBody>
      </p:sp>
      <p:sp>
        <p:nvSpPr>
          <p:cNvPr id="24" name="Text Placeholder 13">
            <a:extLst>
              <a:ext uri="{FF2B5EF4-FFF2-40B4-BE49-F238E27FC236}">
                <a16:creationId xmlns:a16="http://schemas.microsoft.com/office/drawing/2014/main" id="{C5C036E2-B8E6-70C6-8530-181466BB4DAB}"/>
              </a:ext>
            </a:extLst>
          </p:cNvPr>
          <p:cNvSpPr>
            <a:spLocks noGrp="1"/>
          </p:cNvSpPr>
          <p:nvPr>
            <p:ph type="body" sz="quarter" idx="13" hasCustomPrompt="1"/>
          </p:nvPr>
        </p:nvSpPr>
        <p:spPr>
          <a:xfrm>
            <a:off x="5353050" y="3871119"/>
            <a:ext cx="3924300" cy="400050"/>
          </a:xfrm>
        </p:spPr>
        <p:txBody>
          <a:bodyPr anchor="b"/>
          <a:lstStyle>
            <a:lvl1pPr marL="0" indent="0" algn="ctr">
              <a:buNone/>
              <a:defRPr sz="1800"/>
            </a:lvl1pPr>
          </a:lstStyle>
          <a:p>
            <a:pPr lvl="0"/>
            <a:r>
              <a:rPr lang="en-US" dirty="0"/>
              <a:t>Cool Photo caption/credit</a:t>
            </a:r>
          </a:p>
        </p:txBody>
      </p:sp>
      <p:sp>
        <p:nvSpPr>
          <p:cNvPr id="25" name="Picture Placeholder 9">
            <a:extLst>
              <a:ext uri="{FF2B5EF4-FFF2-40B4-BE49-F238E27FC236}">
                <a16:creationId xmlns:a16="http://schemas.microsoft.com/office/drawing/2014/main" id="{21118360-3653-92E4-986D-4B0F372E4D33}"/>
              </a:ext>
            </a:extLst>
          </p:cNvPr>
          <p:cNvSpPr>
            <a:spLocks noGrp="1"/>
          </p:cNvSpPr>
          <p:nvPr>
            <p:ph type="pic" sz="quarter" idx="14"/>
          </p:nvPr>
        </p:nvSpPr>
        <p:spPr>
          <a:xfrm>
            <a:off x="9699625" y="1524000"/>
            <a:ext cx="3924300" cy="2312989"/>
          </a:xfrm>
        </p:spPr>
        <p:txBody>
          <a:bodyPr/>
          <a:lstStyle/>
          <a:p>
            <a:r>
              <a:rPr lang="en-US"/>
              <a:t>Click icon to add picture</a:t>
            </a:r>
          </a:p>
        </p:txBody>
      </p:sp>
      <p:sp>
        <p:nvSpPr>
          <p:cNvPr id="26" name="Text Placeholder 13">
            <a:extLst>
              <a:ext uri="{FF2B5EF4-FFF2-40B4-BE49-F238E27FC236}">
                <a16:creationId xmlns:a16="http://schemas.microsoft.com/office/drawing/2014/main" id="{194E7969-CE2A-F867-80E2-CAD63D244A73}"/>
              </a:ext>
            </a:extLst>
          </p:cNvPr>
          <p:cNvSpPr>
            <a:spLocks noGrp="1"/>
          </p:cNvSpPr>
          <p:nvPr>
            <p:ph type="body" sz="quarter" idx="15" hasCustomPrompt="1"/>
          </p:nvPr>
        </p:nvSpPr>
        <p:spPr>
          <a:xfrm>
            <a:off x="9699625" y="3871119"/>
            <a:ext cx="3924300" cy="400050"/>
          </a:xfrm>
        </p:spPr>
        <p:txBody>
          <a:bodyPr anchor="b"/>
          <a:lstStyle>
            <a:lvl1pPr marL="0" indent="0" algn="ctr">
              <a:buNone/>
              <a:defRPr sz="1800"/>
            </a:lvl1pPr>
          </a:lstStyle>
          <a:p>
            <a:pPr lvl="0"/>
            <a:r>
              <a:rPr lang="en-US" dirty="0"/>
              <a:t>Cool Photo caption/credit</a:t>
            </a:r>
          </a:p>
        </p:txBody>
      </p:sp>
      <p:sp>
        <p:nvSpPr>
          <p:cNvPr id="27" name="Picture Placeholder 9">
            <a:extLst>
              <a:ext uri="{FF2B5EF4-FFF2-40B4-BE49-F238E27FC236}">
                <a16:creationId xmlns:a16="http://schemas.microsoft.com/office/drawing/2014/main" id="{5D264D19-E908-488E-976C-8A1DEC5C6964}"/>
              </a:ext>
            </a:extLst>
          </p:cNvPr>
          <p:cNvSpPr>
            <a:spLocks noGrp="1"/>
          </p:cNvSpPr>
          <p:nvPr>
            <p:ph type="pic" sz="quarter" idx="16"/>
          </p:nvPr>
        </p:nvSpPr>
        <p:spPr>
          <a:xfrm>
            <a:off x="1006475" y="4544616"/>
            <a:ext cx="3924300" cy="2312989"/>
          </a:xfrm>
        </p:spPr>
        <p:txBody>
          <a:bodyPr/>
          <a:lstStyle/>
          <a:p>
            <a:r>
              <a:rPr lang="en-US"/>
              <a:t>Click icon to add picture</a:t>
            </a:r>
          </a:p>
        </p:txBody>
      </p:sp>
      <p:sp>
        <p:nvSpPr>
          <p:cNvPr id="28" name="Text Placeholder 13">
            <a:extLst>
              <a:ext uri="{FF2B5EF4-FFF2-40B4-BE49-F238E27FC236}">
                <a16:creationId xmlns:a16="http://schemas.microsoft.com/office/drawing/2014/main" id="{4D8C9268-ACF8-6B5E-54F7-49D15F8E8CA6}"/>
              </a:ext>
            </a:extLst>
          </p:cNvPr>
          <p:cNvSpPr>
            <a:spLocks noGrp="1"/>
          </p:cNvSpPr>
          <p:nvPr>
            <p:ph type="body" sz="quarter" idx="17" hasCustomPrompt="1"/>
          </p:nvPr>
        </p:nvSpPr>
        <p:spPr>
          <a:xfrm>
            <a:off x="1006475" y="6891735"/>
            <a:ext cx="3924300" cy="400050"/>
          </a:xfrm>
        </p:spPr>
        <p:txBody>
          <a:bodyPr anchor="b"/>
          <a:lstStyle>
            <a:lvl1pPr marL="0" indent="0" algn="ctr">
              <a:buNone/>
              <a:defRPr sz="1800"/>
            </a:lvl1pPr>
          </a:lstStyle>
          <a:p>
            <a:pPr lvl="0"/>
            <a:r>
              <a:rPr lang="en-US" dirty="0"/>
              <a:t>Cool Photo caption/credit</a:t>
            </a:r>
          </a:p>
        </p:txBody>
      </p:sp>
      <p:sp>
        <p:nvSpPr>
          <p:cNvPr id="30" name="Text Placeholder 29">
            <a:extLst>
              <a:ext uri="{FF2B5EF4-FFF2-40B4-BE49-F238E27FC236}">
                <a16:creationId xmlns:a16="http://schemas.microsoft.com/office/drawing/2014/main" id="{78F40C7D-769A-7FF8-3005-A2F6E56C5C0C}"/>
              </a:ext>
            </a:extLst>
          </p:cNvPr>
          <p:cNvSpPr>
            <a:spLocks noGrp="1"/>
          </p:cNvSpPr>
          <p:nvPr>
            <p:ph type="body" sz="quarter" idx="18" hasCustomPrompt="1"/>
          </p:nvPr>
        </p:nvSpPr>
        <p:spPr>
          <a:xfrm>
            <a:off x="5353050" y="4545013"/>
            <a:ext cx="8270875" cy="2746375"/>
          </a:xfrm>
        </p:spPr>
        <p:txBody>
          <a:bodyPr/>
          <a:lstStyle/>
          <a:p>
            <a:pPr lvl="0"/>
            <a:r>
              <a:rPr lang="en-US" dirty="0"/>
              <a:t>Insert comments on photos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13530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Image and Description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6474" y="438150"/>
            <a:ext cx="13014325" cy="1104699"/>
          </a:xfrm>
        </p:spPr>
        <p:txBody>
          <a:bodyPr/>
          <a:lstStyle>
            <a:lvl1pPr>
              <a:defRPr sz="4400" baseline="0">
                <a:solidFill>
                  <a:schemeClr val="tx1"/>
                </a:solidFill>
              </a:defRPr>
            </a:lvl1pPr>
          </a:lstStyle>
          <a:p>
            <a:r>
              <a:rPr lang="en-US" dirty="0"/>
              <a:t>CLICK TO EDIT TITLE</a:t>
            </a:r>
          </a:p>
        </p:txBody>
      </p:sp>
      <p:sp>
        <p:nvSpPr>
          <p:cNvPr id="10" name="Picture Placeholder 9">
            <a:extLst>
              <a:ext uri="{FF2B5EF4-FFF2-40B4-BE49-F238E27FC236}">
                <a16:creationId xmlns:a16="http://schemas.microsoft.com/office/drawing/2014/main" id="{50428BDC-555E-BD28-5710-9C24FD8704CF}"/>
              </a:ext>
            </a:extLst>
          </p:cNvPr>
          <p:cNvSpPr>
            <a:spLocks noGrp="1"/>
          </p:cNvSpPr>
          <p:nvPr>
            <p:ph type="pic" sz="quarter" idx="10"/>
          </p:nvPr>
        </p:nvSpPr>
        <p:spPr>
          <a:xfrm>
            <a:off x="1006475" y="1924048"/>
            <a:ext cx="6670675" cy="5086350"/>
          </a:xfrm>
        </p:spPr>
        <p:txBody>
          <a:bodyPr/>
          <a:lstStyle>
            <a:lvl1pPr marL="0" indent="0">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E7DE32DB-5D0F-5035-77AE-7C93F9D9C2DC}"/>
              </a:ext>
            </a:extLst>
          </p:cNvPr>
          <p:cNvSpPr>
            <a:spLocks noGrp="1"/>
          </p:cNvSpPr>
          <p:nvPr>
            <p:ph type="body" sz="quarter" idx="12" hasCustomPrompt="1"/>
          </p:nvPr>
        </p:nvSpPr>
        <p:spPr>
          <a:xfrm>
            <a:off x="1006475" y="7010400"/>
            <a:ext cx="6670675" cy="400050"/>
          </a:xfrm>
        </p:spPr>
        <p:txBody>
          <a:bodyPr anchor="b"/>
          <a:lstStyle>
            <a:lvl1pPr marL="0" indent="0">
              <a:buNone/>
              <a:defRPr sz="1600"/>
            </a:lvl1pPr>
          </a:lstStyle>
          <a:p>
            <a:pPr lvl="0"/>
            <a:r>
              <a:rPr lang="en-US" dirty="0"/>
              <a:t>Photo caption/credit</a:t>
            </a:r>
          </a:p>
        </p:txBody>
      </p:sp>
      <p:sp>
        <p:nvSpPr>
          <p:cNvPr id="15" name="Content Placeholder 2">
            <a:extLst>
              <a:ext uri="{FF2B5EF4-FFF2-40B4-BE49-F238E27FC236}">
                <a16:creationId xmlns:a16="http://schemas.microsoft.com/office/drawing/2014/main" id="{69D098E8-6D21-4C80-EAE9-055497381FFE}"/>
              </a:ext>
            </a:extLst>
          </p:cNvPr>
          <p:cNvSpPr>
            <a:spLocks noGrp="1"/>
          </p:cNvSpPr>
          <p:nvPr>
            <p:ph sz="half" idx="15" hasCustomPrompt="1"/>
          </p:nvPr>
        </p:nvSpPr>
        <p:spPr>
          <a:xfrm>
            <a:off x="7988341" y="1912938"/>
            <a:ext cx="6032459" cy="5497503"/>
          </a:xfrm>
          <a:prstGeom prst="rect">
            <a:avLst/>
          </a:prstGeom>
        </p:spPr>
        <p:txBody>
          <a:bodyPr/>
          <a:lstStyle>
            <a:lvl1pPr>
              <a:defRPr sz="4000" b="0" i="0">
                <a:latin typeface="Sofia Pro Light" pitchFamily="2" charset="0"/>
              </a:defRPr>
            </a:lvl1pPr>
            <a:lvl2pPr>
              <a:defRPr sz="3600" b="0" i="0">
                <a:latin typeface="Sofia Pro Light" pitchFamily="2" charset="0"/>
              </a:defRPr>
            </a:lvl2pPr>
            <a:lvl3pPr>
              <a:defRPr sz="2400" b="0" i="1">
                <a:latin typeface="Sofia Pro Light italic" pitchFamily="2" charset="0"/>
              </a:defRPr>
            </a:lvl3pPr>
            <a:lvl4pPr>
              <a:defRPr sz="2400" b="0" i="1">
                <a:latin typeface="Sofia Pro Light italic" pitchFamily="2" charset="0"/>
              </a:defRPr>
            </a:lvl4pPr>
            <a:lvl5pPr>
              <a:defRPr sz="2880" b="0" i="1">
                <a:latin typeface="Sofia Pro Light italic" pitchFamily="2" charset="0"/>
              </a:defRPr>
            </a:lvl5pPr>
            <a:lvl6pPr>
              <a:defRPr sz="2880"/>
            </a:lvl6pPr>
            <a:lvl7pPr>
              <a:defRPr sz="2880"/>
            </a:lvl7pPr>
            <a:lvl8pPr>
              <a:defRPr sz="2880"/>
            </a:lvl8pPr>
            <a:lvl9pPr>
              <a:defRPr sz="2880"/>
            </a:lvl9p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p:txBody>
      </p:sp>
    </p:spTree>
    <p:extLst>
      <p:ext uri="{BB962C8B-B14F-4D97-AF65-F5344CB8AC3E}">
        <p14:creationId xmlns:p14="http://schemas.microsoft.com/office/powerpoint/2010/main" val="2038030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image with Title">
    <p:spTree>
      <p:nvGrpSpPr>
        <p:cNvPr id="1" name=""/>
        <p:cNvGrpSpPr/>
        <p:nvPr/>
      </p:nvGrpSpPr>
      <p:grpSpPr>
        <a:xfrm>
          <a:off x="0" y="0"/>
          <a:ext cx="0" cy="0"/>
          <a:chOff x="0" y="0"/>
          <a:chExt cx="0" cy="0"/>
        </a:xfrm>
      </p:grpSpPr>
      <p:sp>
        <p:nvSpPr>
          <p:cNvPr id="11" name="Right Image Caption">
            <a:extLst>
              <a:ext uri="{FF2B5EF4-FFF2-40B4-BE49-F238E27FC236}">
                <a16:creationId xmlns:a16="http://schemas.microsoft.com/office/drawing/2014/main" id="{C09D8B63-4AB7-8B6B-EC10-408697C013B9}"/>
              </a:ext>
            </a:extLst>
          </p:cNvPr>
          <p:cNvSpPr>
            <a:spLocks noGrp="1"/>
          </p:cNvSpPr>
          <p:nvPr>
            <p:ph type="body" sz="quarter" idx="14" hasCustomPrompt="1"/>
          </p:nvPr>
        </p:nvSpPr>
        <p:spPr>
          <a:xfrm>
            <a:off x="7543800" y="7010399"/>
            <a:ext cx="6080125" cy="409563"/>
          </a:xfrm>
        </p:spPr>
        <p:txBody>
          <a:bodyPr anchor="b"/>
          <a:lstStyle>
            <a:lvl1pPr marL="0" indent="0" algn="ctr">
              <a:buNone/>
              <a:defRPr sz="1600"/>
            </a:lvl1pPr>
          </a:lstStyle>
          <a:p>
            <a:pPr lvl="0"/>
            <a:r>
              <a:rPr lang="en-US" dirty="0"/>
              <a:t>COOL CAPTION/CREDIT</a:t>
            </a:r>
          </a:p>
        </p:txBody>
      </p:sp>
      <p:sp>
        <p:nvSpPr>
          <p:cNvPr id="8" name="Right image">
            <a:extLst>
              <a:ext uri="{FF2B5EF4-FFF2-40B4-BE49-F238E27FC236}">
                <a16:creationId xmlns:a16="http://schemas.microsoft.com/office/drawing/2014/main" id="{F5831A35-36E2-770B-C83C-2B73B36D2DD4}"/>
              </a:ext>
            </a:extLst>
          </p:cNvPr>
          <p:cNvSpPr>
            <a:spLocks noGrp="1"/>
          </p:cNvSpPr>
          <p:nvPr>
            <p:ph type="pic" sz="quarter" idx="13"/>
          </p:nvPr>
        </p:nvSpPr>
        <p:spPr>
          <a:xfrm>
            <a:off x="7388226" y="1479566"/>
            <a:ext cx="6235700" cy="5530831"/>
          </a:xfrm>
        </p:spPr>
        <p:txBody>
          <a:bodyPr/>
          <a:lstStyle>
            <a:lvl1pPr marL="0" indent="0">
              <a:buNone/>
              <a:defRPr/>
            </a:lvl1pPr>
          </a:lstStyle>
          <a:p>
            <a:r>
              <a:rPr lang="en-US"/>
              <a:t>Click icon to add picture</a:t>
            </a:r>
            <a:endParaRPr lang="en-US" dirty="0"/>
          </a:p>
        </p:txBody>
      </p:sp>
      <p:sp>
        <p:nvSpPr>
          <p:cNvPr id="14" name="Left Image caption">
            <a:extLst>
              <a:ext uri="{FF2B5EF4-FFF2-40B4-BE49-F238E27FC236}">
                <a16:creationId xmlns:a16="http://schemas.microsoft.com/office/drawing/2014/main" id="{E7DE32DB-5D0F-5035-77AE-7C93F9D9C2DC}"/>
              </a:ext>
            </a:extLst>
          </p:cNvPr>
          <p:cNvSpPr>
            <a:spLocks noGrp="1"/>
          </p:cNvSpPr>
          <p:nvPr>
            <p:ph type="body" sz="quarter" idx="12" hasCustomPrompt="1"/>
          </p:nvPr>
        </p:nvSpPr>
        <p:spPr>
          <a:xfrm>
            <a:off x="1006475" y="7010399"/>
            <a:ext cx="6080125" cy="409563"/>
          </a:xfrm>
        </p:spPr>
        <p:txBody>
          <a:bodyPr anchor="b"/>
          <a:lstStyle>
            <a:lvl1pPr marL="0" indent="0" algn="ctr">
              <a:buNone/>
              <a:defRPr sz="1600"/>
            </a:lvl1pPr>
          </a:lstStyle>
          <a:p>
            <a:pPr lvl="0"/>
            <a:r>
              <a:rPr lang="en-US" dirty="0"/>
              <a:t>COOL CAPTION/CREDIT</a:t>
            </a:r>
          </a:p>
        </p:txBody>
      </p:sp>
      <p:sp>
        <p:nvSpPr>
          <p:cNvPr id="10" name="Left Image">
            <a:extLst>
              <a:ext uri="{FF2B5EF4-FFF2-40B4-BE49-F238E27FC236}">
                <a16:creationId xmlns:a16="http://schemas.microsoft.com/office/drawing/2014/main" id="{50428BDC-555E-BD28-5710-9C24FD8704CF}"/>
              </a:ext>
            </a:extLst>
          </p:cNvPr>
          <p:cNvSpPr>
            <a:spLocks noGrp="1"/>
          </p:cNvSpPr>
          <p:nvPr>
            <p:ph type="pic" sz="quarter" idx="10"/>
          </p:nvPr>
        </p:nvSpPr>
        <p:spPr>
          <a:xfrm>
            <a:off x="850901" y="1479566"/>
            <a:ext cx="6235700" cy="5530831"/>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850899" y="480226"/>
            <a:ext cx="12773025" cy="738975"/>
          </a:xfrm>
        </p:spPr>
        <p:txBody>
          <a:bodyPr/>
          <a:lstStyle>
            <a:lvl1pPr>
              <a:defRPr sz="4400" baseline="0">
                <a:solidFill>
                  <a:schemeClr val="tx1"/>
                </a:solidFill>
                <a:latin typeface="Sofia Pro Medium" pitchFamily="2" charset="0"/>
              </a:defRPr>
            </a:lvl1pPr>
          </a:lstStyle>
          <a:p>
            <a:r>
              <a:rPr lang="en-US" dirty="0"/>
              <a:t>CLICK TO EDIT TITLE</a:t>
            </a:r>
          </a:p>
        </p:txBody>
      </p:sp>
    </p:spTree>
    <p:extLst>
      <p:ext uri="{BB962C8B-B14F-4D97-AF65-F5344CB8AC3E}">
        <p14:creationId xmlns:p14="http://schemas.microsoft.com/office/powerpoint/2010/main" val="1261101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Image and Description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6475" y="438150"/>
            <a:ext cx="5718175" cy="2019300"/>
          </a:xfrm>
        </p:spPr>
        <p:txBody>
          <a:bodyPr/>
          <a:lstStyle>
            <a:lvl1pPr>
              <a:defRPr sz="4400" baseline="0">
                <a:solidFill>
                  <a:schemeClr val="tx1"/>
                </a:solidFill>
                <a:latin typeface="Sofia Pro Medium" pitchFamily="2" charset="0"/>
              </a:defRPr>
            </a:lvl1pPr>
          </a:lstStyle>
          <a:p>
            <a:r>
              <a:rPr lang="en-US" dirty="0"/>
              <a:t>CLICK TO EDIT TITLE</a:t>
            </a:r>
          </a:p>
        </p:txBody>
      </p:sp>
      <p:grpSp>
        <p:nvGrpSpPr>
          <p:cNvPr id="3" name="Group 2">
            <a:extLst>
              <a:ext uri="{FF2B5EF4-FFF2-40B4-BE49-F238E27FC236}">
                <a16:creationId xmlns:a16="http://schemas.microsoft.com/office/drawing/2014/main" id="{A9782E09-CABB-3A9D-7D4B-7214FF328C3A}"/>
              </a:ext>
            </a:extLst>
          </p:cNvPr>
          <p:cNvGrpSpPr/>
          <p:nvPr userDrawn="1"/>
        </p:nvGrpSpPr>
        <p:grpSpPr>
          <a:xfrm>
            <a:off x="850900" y="7680325"/>
            <a:ext cx="13779500" cy="546278"/>
            <a:chOff x="850900" y="7680325"/>
            <a:chExt cx="13779500" cy="546278"/>
          </a:xfrm>
        </p:grpSpPr>
        <p:cxnSp>
          <p:nvCxnSpPr>
            <p:cNvPr id="4" name="Straight Connector 3">
              <a:extLst>
                <a:ext uri="{FF2B5EF4-FFF2-40B4-BE49-F238E27FC236}">
                  <a16:creationId xmlns:a16="http://schemas.microsoft.com/office/drawing/2014/main" id="{3528E0ED-CE9E-26AC-7D17-10963EB7F3AC}"/>
                </a:ext>
              </a:extLst>
            </p:cNvPr>
            <p:cNvCxnSpPr>
              <a:cxnSpLocks/>
            </p:cNvCxnSpPr>
            <p:nvPr/>
          </p:nvCxnSpPr>
          <p:spPr>
            <a:xfrm>
              <a:off x="2576513" y="7856538"/>
              <a:ext cx="1205388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FD1BFD58-C6E9-64CE-DD1D-E8EF28CF3CD4}"/>
                </a:ext>
              </a:extLst>
            </p:cNvPr>
            <p:cNvGrpSpPr/>
            <p:nvPr userDrawn="1"/>
          </p:nvGrpSpPr>
          <p:grpSpPr>
            <a:xfrm>
              <a:off x="850900" y="7680325"/>
              <a:ext cx="13574207" cy="546278"/>
              <a:chOff x="850900" y="7680325"/>
              <a:chExt cx="13574207" cy="546278"/>
            </a:xfrm>
          </p:grpSpPr>
          <p:sp>
            <p:nvSpPr>
              <p:cNvPr id="7" name="Text Placeholder 16">
                <a:extLst>
                  <a:ext uri="{FF2B5EF4-FFF2-40B4-BE49-F238E27FC236}">
                    <a16:creationId xmlns:a16="http://schemas.microsoft.com/office/drawing/2014/main" id="{BB05A57B-6C92-6DBA-A9AA-E132EBF8215B}"/>
                  </a:ext>
                </a:extLst>
              </p:cNvPr>
              <p:cNvSpPr txBox="1">
                <a:spLocks/>
              </p:cNvSpPr>
              <p:nvPr userDrawn="1"/>
            </p:nvSpPr>
            <p:spPr>
              <a:xfrm>
                <a:off x="2480946" y="7856538"/>
                <a:ext cx="11944161" cy="370065"/>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sz="1400" b="0" i="0" kern="1200" baseline="0">
                    <a:solidFill>
                      <a:schemeClr val="tx1"/>
                    </a:solidFill>
                    <a:latin typeface="Sofia Pro Light italic" pitchFamily="2"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3600" kern="1200">
                    <a:solidFill>
                      <a:schemeClr val="tx1"/>
                    </a:solidFill>
                    <a:latin typeface="Sofia Pro Light"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400" i="1" kern="1200">
                    <a:solidFill>
                      <a:schemeClr val="tx1"/>
                    </a:solidFill>
                    <a:latin typeface="Sofia Pro Light italic"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i="1" kern="1200">
                    <a:solidFill>
                      <a:schemeClr val="tx1"/>
                    </a:solidFill>
                    <a:latin typeface="Sofia Pro Light italic"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i="1" kern="1200">
                    <a:solidFill>
                      <a:schemeClr val="tx1"/>
                    </a:solidFill>
                    <a:latin typeface="Sofia Pro Light italic"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US" sz="1500" b="0" i="0" dirty="0">
                    <a:latin typeface="Sofia Pro" pitchFamily="2" charset="0"/>
                  </a:rPr>
                  <a:t>DEPARTMENT OF PHYSICAL THERAPY AND ATHLETIC TRAINING</a:t>
                </a:r>
              </a:p>
            </p:txBody>
          </p:sp>
          <p:pic>
            <p:nvPicPr>
              <p:cNvPr id="9" name="Picture 8">
                <a:extLst>
                  <a:ext uri="{FF2B5EF4-FFF2-40B4-BE49-F238E27FC236}">
                    <a16:creationId xmlns:a16="http://schemas.microsoft.com/office/drawing/2014/main" id="{1C1B8ED2-8BA9-2D91-7BDF-160EF9DF9E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0900" y="7680325"/>
                <a:ext cx="14573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 name="Picture Placeholder 9">
            <a:extLst>
              <a:ext uri="{FF2B5EF4-FFF2-40B4-BE49-F238E27FC236}">
                <a16:creationId xmlns:a16="http://schemas.microsoft.com/office/drawing/2014/main" id="{50428BDC-555E-BD28-5710-9C24FD8704CF}"/>
              </a:ext>
            </a:extLst>
          </p:cNvPr>
          <p:cNvSpPr>
            <a:spLocks noGrp="1"/>
          </p:cNvSpPr>
          <p:nvPr>
            <p:ph type="pic" sz="quarter" idx="10"/>
          </p:nvPr>
        </p:nvSpPr>
        <p:spPr>
          <a:xfrm>
            <a:off x="7315200" y="515942"/>
            <a:ext cx="6670675" cy="6124390"/>
          </a:xfrm>
        </p:spPr>
        <p:txBody>
          <a:bodyPr/>
          <a:lstStyle>
            <a:lvl1pPr marL="0" indent="0">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E7DE32DB-5D0F-5035-77AE-7C93F9D9C2DC}"/>
              </a:ext>
            </a:extLst>
          </p:cNvPr>
          <p:cNvSpPr>
            <a:spLocks noGrp="1"/>
          </p:cNvSpPr>
          <p:nvPr>
            <p:ph type="body" sz="quarter" idx="12" hasCustomPrompt="1"/>
          </p:nvPr>
        </p:nvSpPr>
        <p:spPr>
          <a:xfrm>
            <a:off x="7315200" y="6791321"/>
            <a:ext cx="6670675" cy="400050"/>
          </a:xfrm>
        </p:spPr>
        <p:txBody>
          <a:bodyPr anchor="b"/>
          <a:lstStyle>
            <a:lvl1pPr marL="0" indent="0">
              <a:buNone/>
              <a:defRPr sz="1600"/>
            </a:lvl1pPr>
          </a:lstStyle>
          <a:p>
            <a:pPr lvl="0"/>
            <a:r>
              <a:rPr lang="en-US" dirty="0"/>
              <a:t>Photo caption/credit</a:t>
            </a:r>
          </a:p>
        </p:txBody>
      </p:sp>
      <p:sp>
        <p:nvSpPr>
          <p:cNvPr id="8" name="Content Placeholder 2">
            <a:extLst>
              <a:ext uri="{FF2B5EF4-FFF2-40B4-BE49-F238E27FC236}">
                <a16:creationId xmlns:a16="http://schemas.microsoft.com/office/drawing/2014/main" id="{61092E3F-5606-87A8-90AB-1D95466D36A1}"/>
              </a:ext>
            </a:extLst>
          </p:cNvPr>
          <p:cNvSpPr>
            <a:spLocks noGrp="1"/>
          </p:cNvSpPr>
          <p:nvPr>
            <p:ph sz="half" idx="15" hasCustomPrompt="1"/>
          </p:nvPr>
        </p:nvSpPr>
        <p:spPr>
          <a:xfrm>
            <a:off x="987467" y="2732098"/>
            <a:ext cx="6003884" cy="4459274"/>
          </a:xfrm>
          <a:prstGeom prst="rect">
            <a:avLst/>
          </a:prstGeom>
        </p:spPr>
        <p:txBody>
          <a:bodyPr/>
          <a:lstStyle>
            <a:lvl1pPr>
              <a:defRPr sz="4000" b="0" i="0">
                <a:latin typeface="Sofia Pro Light" pitchFamily="2" charset="0"/>
              </a:defRPr>
            </a:lvl1pPr>
            <a:lvl2pPr>
              <a:defRPr sz="3600" b="0" i="0">
                <a:latin typeface="Sofia Pro Light" pitchFamily="2" charset="0"/>
              </a:defRPr>
            </a:lvl2pPr>
            <a:lvl3pPr>
              <a:defRPr sz="2400" b="0" i="1">
                <a:latin typeface="Sofia Pro Light italic" pitchFamily="2" charset="0"/>
              </a:defRPr>
            </a:lvl3pPr>
            <a:lvl4pPr>
              <a:defRPr sz="2400" b="0" i="1">
                <a:latin typeface="Sofia Pro Light italic" pitchFamily="2" charset="0"/>
              </a:defRPr>
            </a:lvl4pPr>
            <a:lvl5pPr>
              <a:defRPr sz="2880" b="0" i="1">
                <a:latin typeface="Sofia Pro Light italic" pitchFamily="2" charset="0"/>
              </a:defRPr>
            </a:lvl5pPr>
            <a:lvl6pPr>
              <a:defRPr sz="2880"/>
            </a:lvl6pPr>
            <a:lvl7pPr>
              <a:defRPr sz="2880"/>
            </a:lvl7pPr>
            <a:lvl8pPr>
              <a:defRPr sz="2880"/>
            </a:lvl8pPr>
            <a:lvl9pPr>
              <a:defRPr sz="2880"/>
            </a:lvl9p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p:txBody>
      </p:sp>
    </p:spTree>
    <p:extLst>
      <p:ext uri="{BB962C8B-B14F-4D97-AF65-F5344CB8AC3E}">
        <p14:creationId xmlns:p14="http://schemas.microsoft.com/office/powerpoint/2010/main" val="2573651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71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image no titl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5AF6E34-457C-6748-D552-D85AFAD9D63B}"/>
              </a:ext>
            </a:extLst>
          </p:cNvPr>
          <p:cNvGrpSpPr/>
          <p:nvPr userDrawn="1"/>
        </p:nvGrpSpPr>
        <p:grpSpPr>
          <a:xfrm>
            <a:off x="850900" y="7680325"/>
            <a:ext cx="13779500" cy="546278"/>
            <a:chOff x="850900" y="7680325"/>
            <a:chExt cx="13779500" cy="546278"/>
          </a:xfrm>
        </p:grpSpPr>
        <p:cxnSp>
          <p:nvCxnSpPr>
            <p:cNvPr id="3" name="Straight Connector 2">
              <a:extLst>
                <a:ext uri="{FF2B5EF4-FFF2-40B4-BE49-F238E27FC236}">
                  <a16:creationId xmlns:a16="http://schemas.microsoft.com/office/drawing/2014/main" id="{8C755968-1178-9E21-A756-9CAF4A35A6D5}"/>
                </a:ext>
              </a:extLst>
            </p:cNvPr>
            <p:cNvCxnSpPr>
              <a:cxnSpLocks/>
            </p:cNvCxnSpPr>
            <p:nvPr/>
          </p:nvCxnSpPr>
          <p:spPr>
            <a:xfrm>
              <a:off x="2576513" y="7856538"/>
              <a:ext cx="1205388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grpSp>
          <p:nvGrpSpPr>
            <p:cNvPr id="4" name="Group 3">
              <a:extLst>
                <a:ext uri="{FF2B5EF4-FFF2-40B4-BE49-F238E27FC236}">
                  <a16:creationId xmlns:a16="http://schemas.microsoft.com/office/drawing/2014/main" id="{45445880-0F96-D021-8E07-F4836E90031F}"/>
                </a:ext>
              </a:extLst>
            </p:cNvPr>
            <p:cNvGrpSpPr/>
            <p:nvPr userDrawn="1"/>
          </p:nvGrpSpPr>
          <p:grpSpPr>
            <a:xfrm>
              <a:off x="850900" y="7680325"/>
              <a:ext cx="13574207" cy="546278"/>
              <a:chOff x="850900" y="7680325"/>
              <a:chExt cx="13574207" cy="546278"/>
            </a:xfrm>
          </p:grpSpPr>
          <p:sp>
            <p:nvSpPr>
              <p:cNvPr id="6" name="Text Placeholder 16">
                <a:extLst>
                  <a:ext uri="{FF2B5EF4-FFF2-40B4-BE49-F238E27FC236}">
                    <a16:creationId xmlns:a16="http://schemas.microsoft.com/office/drawing/2014/main" id="{3D82CEEE-8F58-61F5-0289-34D0AD2A9C11}"/>
                  </a:ext>
                </a:extLst>
              </p:cNvPr>
              <p:cNvSpPr txBox="1">
                <a:spLocks/>
              </p:cNvSpPr>
              <p:nvPr userDrawn="1"/>
            </p:nvSpPr>
            <p:spPr>
              <a:xfrm>
                <a:off x="2480946" y="7856538"/>
                <a:ext cx="11944161" cy="370065"/>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sz="1400" b="0" i="0" kern="1200" baseline="0">
                    <a:solidFill>
                      <a:schemeClr val="tx1"/>
                    </a:solidFill>
                    <a:latin typeface="Sofia Pro Light italic" pitchFamily="2"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3600" kern="1200">
                    <a:solidFill>
                      <a:schemeClr val="tx1"/>
                    </a:solidFill>
                    <a:latin typeface="Sofia Pro Light"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400" i="1" kern="1200">
                    <a:solidFill>
                      <a:schemeClr val="tx1"/>
                    </a:solidFill>
                    <a:latin typeface="Sofia Pro Light italic"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i="1" kern="1200">
                    <a:solidFill>
                      <a:schemeClr val="tx1"/>
                    </a:solidFill>
                    <a:latin typeface="Sofia Pro Light italic"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i="1" kern="1200">
                    <a:solidFill>
                      <a:schemeClr val="tx1"/>
                    </a:solidFill>
                    <a:latin typeface="Sofia Pro Light italic"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US" sz="1500" b="0" i="0" dirty="0">
                    <a:latin typeface="Sofia Pro" pitchFamily="2" charset="0"/>
                  </a:rPr>
                  <a:t>DEPARTMENT OF PHYSICAL THERAPY AND ATHLETIC TRAINING</a:t>
                </a:r>
              </a:p>
            </p:txBody>
          </p:sp>
          <p:pic>
            <p:nvPicPr>
              <p:cNvPr id="8" name="Picture 7">
                <a:extLst>
                  <a:ext uri="{FF2B5EF4-FFF2-40B4-BE49-F238E27FC236}">
                    <a16:creationId xmlns:a16="http://schemas.microsoft.com/office/drawing/2014/main" id="{96437CC6-53C5-971D-52DD-AC329103DA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0900" y="7680325"/>
                <a:ext cx="14573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Picture Placeholder 8">
            <a:extLst>
              <a:ext uri="{FF2B5EF4-FFF2-40B4-BE49-F238E27FC236}">
                <a16:creationId xmlns:a16="http://schemas.microsoft.com/office/drawing/2014/main" id="{9E97178D-E640-FFA6-8EF7-7425F0891D3F}"/>
              </a:ext>
            </a:extLst>
          </p:cNvPr>
          <p:cNvSpPr>
            <a:spLocks noGrp="1"/>
          </p:cNvSpPr>
          <p:nvPr>
            <p:ph type="pic" sz="quarter" idx="10" hasCustomPrompt="1"/>
          </p:nvPr>
        </p:nvSpPr>
        <p:spPr>
          <a:xfrm>
            <a:off x="3429000" y="342900"/>
            <a:ext cx="8001000" cy="6896100"/>
          </a:xfrm>
        </p:spPr>
        <p:txBody>
          <a:bodyPr/>
          <a:lstStyle>
            <a:lvl1pPr marL="0" indent="0">
              <a:buNone/>
              <a:defRPr/>
            </a:lvl1pPr>
          </a:lstStyle>
          <a:p>
            <a:r>
              <a:rPr lang="en-US" dirty="0"/>
              <a:t>Click to insert photo</a:t>
            </a:r>
          </a:p>
        </p:txBody>
      </p:sp>
      <p:sp>
        <p:nvSpPr>
          <p:cNvPr id="11" name="Text Placeholder 10">
            <a:extLst>
              <a:ext uri="{FF2B5EF4-FFF2-40B4-BE49-F238E27FC236}">
                <a16:creationId xmlns:a16="http://schemas.microsoft.com/office/drawing/2014/main" id="{8F06BDD8-269A-9B83-A703-4A2EA4D446A4}"/>
              </a:ext>
            </a:extLst>
          </p:cNvPr>
          <p:cNvSpPr>
            <a:spLocks noGrp="1"/>
          </p:cNvSpPr>
          <p:nvPr>
            <p:ph type="body" sz="quarter" idx="11" hasCustomPrompt="1"/>
          </p:nvPr>
        </p:nvSpPr>
        <p:spPr>
          <a:xfrm>
            <a:off x="3429000" y="7277101"/>
            <a:ext cx="8001000" cy="403201"/>
          </a:xfrm>
        </p:spPr>
        <p:txBody>
          <a:bodyPr/>
          <a:lstStyle>
            <a:lvl1pPr marL="0" indent="0" algn="ctr">
              <a:buNone/>
              <a:defRPr/>
            </a:lvl1pPr>
          </a:lstStyle>
          <a:p>
            <a:pPr lvl="0"/>
            <a:r>
              <a:rPr lang="en-US" dirty="0"/>
              <a:t>COOL CAPTION/CREDIT</a:t>
            </a:r>
          </a:p>
        </p:txBody>
      </p:sp>
    </p:spTree>
    <p:extLst>
      <p:ext uri="{BB962C8B-B14F-4D97-AF65-F5344CB8AC3E}">
        <p14:creationId xmlns:p14="http://schemas.microsoft.com/office/powerpoint/2010/main" val="137943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E99A7-472C-4383-46A7-44F3246AD9E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E600B14-F7F0-7D36-14B6-FA56B63569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722D1B-CE81-9EE4-EF57-13446D7993C2}"/>
              </a:ext>
            </a:extLst>
          </p:cNvPr>
          <p:cNvSpPr>
            <a:spLocks noGrp="1"/>
          </p:cNvSpPr>
          <p:nvPr>
            <p:ph type="sldNum" sz="quarter" idx="12"/>
          </p:nvPr>
        </p:nvSpPr>
        <p:spPr/>
        <p:txBody>
          <a:bodyPr/>
          <a:lstStyle>
            <a:lvl1pPr>
              <a:defRPr/>
            </a:lvl1pPr>
          </a:lstStyle>
          <a:p>
            <a:pPr>
              <a:defRPr/>
            </a:pPr>
            <a:fld id="{CFD10073-F392-8140-9FDC-8286FAD21C06}" type="slidenum">
              <a:rPr lang="en-US" altLang="en-US"/>
              <a:pPr>
                <a:defRPr/>
              </a:pPr>
              <a:t>‹#›</a:t>
            </a:fld>
            <a:endParaRPr lang="en-US" altLang="en-US"/>
          </a:p>
        </p:txBody>
      </p:sp>
    </p:spTree>
    <p:extLst>
      <p:ext uri="{BB962C8B-B14F-4D97-AF65-F5344CB8AC3E}">
        <p14:creationId xmlns:p14="http://schemas.microsoft.com/office/powerpoint/2010/main" val="293721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ed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851A30C-0E6A-193A-70F9-0669BFE2052F}"/>
              </a:ext>
            </a:extLst>
          </p:cNvPr>
          <p:cNvCxnSpPr/>
          <p:nvPr/>
        </p:nvCxnSpPr>
        <p:spPr>
          <a:xfrm flipV="1">
            <a:off x="3633788" y="4733925"/>
            <a:ext cx="7315200" cy="635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3">
            <a:extLst>
              <a:ext uri="{FF2B5EF4-FFF2-40B4-BE49-F238E27FC236}">
                <a16:creationId xmlns:a16="http://schemas.microsoft.com/office/drawing/2014/main" id="{AC159E9B-C259-DAF1-9863-65A2385B34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2038" y="5008563"/>
            <a:ext cx="232092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14A18B5-B553-87A4-C580-04B0354901CD}"/>
              </a:ext>
            </a:extLst>
          </p:cNvPr>
          <p:cNvSpPr>
            <a:spLocks noGrp="1"/>
          </p:cNvSpPr>
          <p:nvPr>
            <p:ph type="title" hasCustomPrompt="1"/>
          </p:nvPr>
        </p:nvSpPr>
        <p:spPr>
          <a:xfrm>
            <a:off x="1006475" y="2868904"/>
            <a:ext cx="12617450" cy="1590675"/>
          </a:xfrm>
        </p:spPr>
        <p:txBody>
          <a:bodyPr/>
          <a:lstStyle>
            <a:lvl1pPr algn="ctr">
              <a:defRPr sz="5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0053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trans background image">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24D04C7-2236-F081-0B38-C66DC7F9AE35}"/>
              </a:ext>
            </a:extLst>
          </p:cNvPr>
          <p:cNvPicPr>
            <a:picLocks noChangeAspect="1"/>
          </p:cNvPicPr>
          <p:nvPr userDrawn="1"/>
        </p:nvPicPr>
        <p:blipFill>
          <a:blip r:embed="rId2">
            <a:grayscl/>
            <a:alphaModFix amt="21000"/>
            <a:extLst>
              <a:ext uri="{28A0092B-C50C-407E-A947-70E740481C1C}">
                <a14:useLocalDpi xmlns:a14="http://schemas.microsoft.com/office/drawing/2010/main" val="0"/>
              </a:ext>
            </a:extLst>
          </a:blip>
          <a:srcRect/>
          <a:stretch>
            <a:fillRect/>
          </a:stretch>
        </p:blipFill>
        <p:spPr bwMode="auto">
          <a:xfrm>
            <a:off x="0" y="-7938"/>
            <a:ext cx="14630400" cy="8237538"/>
          </a:xfrm>
          <a:prstGeom prst="rect">
            <a:avLst/>
          </a:prstGeom>
          <a:solidFill>
            <a:schemeClr val="accent5">
              <a:lumMod val="20000"/>
              <a:lumOff val="80000"/>
            </a:schemeClr>
          </a:solidFill>
          <a:ln>
            <a:noFill/>
          </a:ln>
        </p:spPr>
      </p:pic>
      <p:sp>
        <p:nvSpPr>
          <p:cNvPr id="7" name="Rectangle 6">
            <a:extLst>
              <a:ext uri="{FF2B5EF4-FFF2-40B4-BE49-F238E27FC236}">
                <a16:creationId xmlns:a16="http://schemas.microsoft.com/office/drawing/2014/main" id="{880173AB-29EB-CA62-C28E-0B0ABA6F13B4}"/>
              </a:ext>
            </a:extLst>
          </p:cNvPr>
          <p:cNvSpPr/>
          <p:nvPr/>
        </p:nvSpPr>
        <p:spPr>
          <a:xfrm>
            <a:off x="0" y="0"/>
            <a:ext cx="12700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20" eaLnBrk="1" fontAlgn="auto" hangingPunct="1">
              <a:spcBef>
                <a:spcPts val="0"/>
              </a:spcBef>
              <a:spcAft>
                <a:spcPts val="0"/>
              </a:spcAft>
              <a:defRPr/>
            </a:pPr>
            <a:endParaRPr lang="en-US" sz="4608"/>
          </a:p>
        </p:txBody>
      </p:sp>
      <p:cxnSp>
        <p:nvCxnSpPr>
          <p:cNvPr id="10" name="Straight Connector 9">
            <a:extLst>
              <a:ext uri="{FF2B5EF4-FFF2-40B4-BE49-F238E27FC236}">
                <a16:creationId xmlns:a16="http://schemas.microsoft.com/office/drawing/2014/main" id="{5EE13C09-2456-C6FF-6C36-32980FCAE85A}"/>
              </a:ext>
            </a:extLst>
          </p:cNvPr>
          <p:cNvCxnSpPr/>
          <p:nvPr/>
        </p:nvCxnSpPr>
        <p:spPr>
          <a:xfrm flipV="1">
            <a:off x="3633788" y="4733925"/>
            <a:ext cx="7315200"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pic>
        <p:nvPicPr>
          <p:cNvPr id="2" name="Picture 16">
            <a:extLst>
              <a:ext uri="{FF2B5EF4-FFF2-40B4-BE49-F238E27FC236}">
                <a16:creationId xmlns:a16="http://schemas.microsoft.com/office/drawing/2014/main" id="{EA907A9E-BE69-912C-9E79-98632286F3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6163733" y="5604669"/>
            <a:ext cx="230293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5B925006-6E9D-DE21-24C5-9E09393241EB}"/>
              </a:ext>
            </a:extLst>
          </p:cNvPr>
          <p:cNvSpPr>
            <a:spLocks noGrp="1"/>
          </p:cNvSpPr>
          <p:nvPr>
            <p:ph type="title" hasCustomPrompt="1"/>
          </p:nvPr>
        </p:nvSpPr>
        <p:spPr>
          <a:xfrm>
            <a:off x="882650" y="3017837"/>
            <a:ext cx="12617450" cy="1590675"/>
          </a:xfrm>
        </p:spPr>
        <p:txBody>
          <a:bodyPr/>
          <a:lstStyle>
            <a:lvl1pPr algn="ctr">
              <a:defRPr sz="56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51222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entered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97280" y="3597358"/>
            <a:ext cx="12435840" cy="1764030"/>
          </a:xfrm>
          <a:prstGeom prst="rect">
            <a:avLst/>
          </a:prstGeom>
        </p:spPr>
        <p:txBody>
          <a:bodyPr>
            <a:normAutofit/>
          </a:bodyPr>
          <a:lstStyle>
            <a:lvl1pPr algn="ctr">
              <a:defRPr sz="5400" b="0" i="0" baseline="0">
                <a:solidFill>
                  <a:schemeClr val="tx1">
                    <a:lumMod val="65000"/>
                    <a:lumOff val="35000"/>
                  </a:schemeClr>
                </a:solidFill>
                <a:latin typeface="Sofia Pro Medium" pitchFamily="2" charset="0"/>
              </a:defRPr>
            </a:lvl1pPr>
          </a:lstStyle>
          <a:p>
            <a:r>
              <a:rPr lang="en-US" dirty="0"/>
              <a:t>Click to add Title</a:t>
            </a:r>
          </a:p>
        </p:txBody>
      </p:sp>
    </p:spTree>
    <p:extLst>
      <p:ext uri="{BB962C8B-B14F-4D97-AF65-F5344CB8AC3E}">
        <p14:creationId xmlns:p14="http://schemas.microsoft.com/office/powerpoint/2010/main" val="200953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lumn Text/Title and One Column with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4900" y="694482"/>
            <a:ext cx="12793980" cy="659444"/>
          </a:xfrm>
          <a:prstGeom prst="rect">
            <a:avLst/>
          </a:prstGeom>
        </p:spPr>
        <p:txBody>
          <a:bodyPr>
            <a:noAutofit/>
          </a:bodyPr>
          <a:lstStyle>
            <a:lvl1pPr>
              <a:defRPr sz="4400" b="0" i="0" baseline="0">
                <a:latin typeface="Sofia Pro Medium" pitchFamily="2" charset="0"/>
              </a:defRPr>
            </a:lvl1pPr>
          </a:lstStyle>
          <a:p>
            <a:r>
              <a:rPr lang="en-US" dirty="0"/>
              <a:t>CLICK TO EDIT TITLE</a:t>
            </a:r>
          </a:p>
        </p:txBody>
      </p:sp>
      <p:sp>
        <p:nvSpPr>
          <p:cNvPr id="16" name="Content Placeholder 2"/>
          <p:cNvSpPr>
            <a:spLocks noGrp="1"/>
          </p:cNvSpPr>
          <p:nvPr>
            <p:ph sz="half" idx="15" hasCustomPrompt="1"/>
          </p:nvPr>
        </p:nvSpPr>
        <p:spPr>
          <a:xfrm>
            <a:off x="7839051" y="2114868"/>
            <a:ext cx="6059829" cy="5350804"/>
          </a:xfrm>
          <a:prstGeom prst="rect">
            <a:avLst/>
          </a:prstGeom>
        </p:spPr>
        <p:txBody>
          <a:bodyPr/>
          <a:lstStyle>
            <a:lvl1pPr>
              <a:defRPr sz="4000" b="0" i="0">
                <a:latin typeface="Sofia Pro Light" pitchFamily="2" charset="0"/>
              </a:defRPr>
            </a:lvl1pPr>
            <a:lvl2pPr>
              <a:defRPr sz="3600" b="0" i="0">
                <a:latin typeface="Sofia Pro Light" pitchFamily="2" charset="0"/>
              </a:defRPr>
            </a:lvl2pPr>
            <a:lvl3pPr>
              <a:defRPr sz="2400" b="0" i="1">
                <a:latin typeface="Sofia Pro Light italic" pitchFamily="2" charset="0"/>
              </a:defRPr>
            </a:lvl3pPr>
            <a:lvl4pPr>
              <a:defRPr sz="2400" b="0" i="1">
                <a:latin typeface="Sofia Pro Light italic" pitchFamily="2" charset="0"/>
              </a:defRPr>
            </a:lvl4pPr>
            <a:lvl5pPr>
              <a:defRPr sz="2880" b="0" i="1">
                <a:latin typeface="Sofia Pro Light italic" pitchFamily="2" charset="0"/>
              </a:defRPr>
            </a:lvl5pPr>
            <a:lvl6pPr>
              <a:defRPr sz="2880"/>
            </a:lvl6pPr>
            <a:lvl7pPr>
              <a:defRPr sz="2880"/>
            </a:lvl7pPr>
            <a:lvl8pPr>
              <a:defRPr sz="2880"/>
            </a:lvl8pPr>
            <a:lvl9pPr>
              <a:defRPr sz="2880"/>
            </a:lvl9p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p:txBody>
      </p:sp>
      <p:sp>
        <p:nvSpPr>
          <p:cNvPr id="14" name="Content Placeholder 2">
            <a:extLst>
              <a:ext uri="{FF2B5EF4-FFF2-40B4-BE49-F238E27FC236}">
                <a16:creationId xmlns:a16="http://schemas.microsoft.com/office/drawing/2014/main" id="{61B71B5D-B850-30AC-E92E-5D8101ACB137}"/>
              </a:ext>
            </a:extLst>
          </p:cNvPr>
          <p:cNvSpPr>
            <a:spLocks noGrp="1"/>
          </p:cNvSpPr>
          <p:nvPr>
            <p:ph sz="half" idx="16" hasCustomPrompt="1"/>
          </p:nvPr>
        </p:nvSpPr>
        <p:spPr>
          <a:xfrm>
            <a:off x="1255371" y="2114868"/>
            <a:ext cx="6059829" cy="5350804"/>
          </a:xfrm>
          <a:prstGeom prst="rect">
            <a:avLst/>
          </a:prstGeom>
        </p:spPr>
        <p:txBody>
          <a:bodyPr/>
          <a:lstStyle>
            <a:lvl1pPr>
              <a:defRPr sz="4000" b="0" i="0">
                <a:latin typeface="Sofia Pro Light" pitchFamily="2" charset="0"/>
              </a:defRPr>
            </a:lvl1pPr>
            <a:lvl2pPr>
              <a:defRPr sz="3600" b="0" i="0">
                <a:latin typeface="Sofia Pro Light" pitchFamily="2" charset="0"/>
              </a:defRPr>
            </a:lvl2pPr>
            <a:lvl3pPr>
              <a:defRPr sz="2400" b="0" i="1">
                <a:latin typeface="Sofia Pro Light italic" pitchFamily="2" charset="0"/>
              </a:defRPr>
            </a:lvl3pPr>
            <a:lvl4pPr>
              <a:defRPr sz="2400" b="0" i="1">
                <a:latin typeface="Sofia Pro Light italic" pitchFamily="2" charset="0"/>
              </a:defRPr>
            </a:lvl4pPr>
            <a:lvl5pPr>
              <a:defRPr sz="2880" b="0" i="1">
                <a:latin typeface="Sofia Pro Light italic" pitchFamily="2" charset="0"/>
              </a:defRPr>
            </a:lvl5pPr>
            <a:lvl6pPr>
              <a:defRPr sz="2880"/>
            </a:lvl6pPr>
            <a:lvl7pPr>
              <a:defRPr sz="2880"/>
            </a:lvl7pPr>
            <a:lvl8pPr>
              <a:defRPr sz="2880"/>
            </a:lvl8pPr>
            <a:lvl9pPr>
              <a:defRPr sz="2880"/>
            </a:lvl9p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p:txBody>
      </p:sp>
    </p:spTree>
    <p:extLst>
      <p:ext uri="{BB962C8B-B14F-4D97-AF65-F5344CB8AC3E}">
        <p14:creationId xmlns:p14="http://schemas.microsoft.com/office/powerpoint/2010/main" val="359585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4900" y="694482"/>
            <a:ext cx="12793980" cy="659444"/>
          </a:xfrm>
          <a:prstGeom prst="rect">
            <a:avLst/>
          </a:prstGeom>
        </p:spPr>
        <p:txBody>
          <a:bodyPr/>
          <a:lstStyle>
            <a:lvl1pPr>
              <a:defRPr b="0" i="0">
                <a:latin typeface="Sofia Pro Medium" pitchFamily="2" charset="0"/>
              </a:defRPr>
            </a:lvl1pPr>
          </a:lstStyle>
          <a:p>
            <a:r>
              <a:rPr lang="en-US" dirty="0"/>
              <a:t>CLICK TO EDIT TITLE</a:t>
            </a:r>
          </a:p>
        </p:txBody>
      </p:sp>
      <p:sp>
        <p:nvSpPr>
          <p:cNvPr id="14" name="Text Placeholder 2">
            <a:extLst>
              <a:ext uri="{FF2B5EF4-FFF2-40B4-BE49-F238E27FC236}">
                <a16:creationId xmlns:a16="http://schemas.microsoft.com/office/drawing/2014/main" id="{EFDEAA1F-1F8B-D204-64B9-A8C4D04F871D}"/>
              </a:ext>
            </a:extLst>
          </p:cNvPr>
          <p:cNvSpPr>
            <a:spLocks noGrp="1" noChangeArrowheads="1"/>
          </p:cNvSpPr>
          <p:nvPr>
            <p:ph idx="1"/>
          </p:nvPr>
        </p:nvSpPr>
        <p:spPr bwMode="auto">
          <a:xfrm>
            <a:off x="1104900" y="1805350"/>
            <a:ext cx="12484100" cy="550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extLst>
      <p:ext uri="{BB962C8B-B14F-4D97-AF65-F5344CB8AC3E}">
        <p14:creationId xmlns:p14="http://schemas.microsoft.com/office/powerpoint/2010/main" val="26363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DE47CF3E-2CE6-DF01-C9DC-A54B341F4B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712" y="7666900"/>
            <a:ext cx="1464641" cy="42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68CC47D2-8C47-BE20-8074-B9A2926BD5C0}"/>
              </a:ext>
            </a:extLst>
          </p:cNvPr>
          <p:cNvCxnSpPr>
            <a:cxnSpLocks/>
          </p:cNvCxnSpPr>
          <p:nvPr/>
        </p:nvCxnSpPr>
        <p:spPr>
          <a:xfrm>
            <a:off x="2576513" y="7856538"/>
            <a:ext cx="1205388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hasCustomPrompt="1"/>
          </p:nvPr>
        </p:nvSpPr>
        <p:spPr>
          <a:xfrm>
            <a:off x="902063" y="3465512"/>
            <a:ext cx="12839700" cy="1371600"/>
          </a:xfrm>
          <a:prstGeom prst="rect">
            <a:avLst/>
          </a:prstGeom>
        </p:spPr>
        <p:txBody>
          <a:bodyPr/>
          <a:lstStyle>
            <a:lvl1pPr marL="0" indent="0">
              <a:buNone/>
              <a:defRPr sz="5000" b="0" i="0">
                <a:solidFill>
                  <a:schemeClr val="bg1"/>
                </a:solidFill>
                <a:latin typeface="Sofia Pro Medium" pitchFamily="2" charset="0"/>
              </a:defRPr>
            </a:lvl1pPr>
          </a:lstStyle>
          <a:p>
            <a:pPr lvl="0"/>
            <a:r>
              <a:rPr lang="en-US" dirty="0"/>
              <a:t>Click to edit Quote</a:t>
            </a:r>
          </a:p>
        </p:txBody>
      </p:sp>
      <p:sp>
        <p:nvSpPr>
          <p:cNvPr id="11" name="Text Placeholder 10"/>
          <p:cNvSpPr>
            <a:spLocks noGrp="1"/>
          </p:cNvSpPr>
          <p:nvPr>
            <p:ph type="body" sz="quarter" idx="11" hasCustomPrompt="1"/>
          </p:nvPr>
        </p:nvSpPr>
        <p:spPr>
          <a:xfrm>
            <a:off x="7321550" y="5106988"/>
            <a:ext cx="6419850" cy="366712"/>
          </a:xfrm>
          <a:prstGeom prst="rect">
            <a:avLst/>
          </a:prstGeom>
        </p:spPr>
        <p:txBody>
          <a:bodyPr>
            <a:normAutofit/>
          </a:bodyPr>
          <a:lstStyle>
            <a:lvl1pPr marL="0" indent="0" algn="r">
              <a:buNone/>
              <a:defRPr sz="1800" b="0" i="0">
                <a:solidFill>
                  <a:schemeClr val="bg1"/>
                </a:solidFill>
                <a:latin typeface="Sofia Pro Medium" pitchFamily="2" charset="0"/>
                <a:ea typeface="Sofia Pro Medium" pitchFamily="2" charset="0"/>
                <a:cs typeface="Sofia Pro Medium" pitchFamily="2" charset="0"/>
              </a:defRPr>
            </a:lvl1pPr>
          </a:lstStyle>
          <a:p>
            <a:pPr lvl="0"/>
            <a:r>
              <a:rPr lang="en-US" dirty="0"/>
              <a:t>Click to add author or credit</a:t>
            </a:r>
          </a:p>
        </p:txBody>
      </p:sp>
      <p:sp>
        <p:nvSpPr>
          <p:cNvPr id="4" name="TextBox 3">
            <a:extLst>
              <a:ext uri="{FF2B5EF4-FFF2-40B4-BE49-F238E27FC236}">
                <a16:creationId xmlns:a16="http://schemas.microsoft.com/office/drawing/2014/main" id="{AE4C3870-45E4-C4D0-F93A-5DDA5AFD36A1}"/>
              </a:ext>
            </a:extLst>
          </p:cNvPr>
          <p:cNvSpPr txBox="1"/>
          <p:nvPr userDrawn="1"/>
        </p:nvSpPr>
        <p:spPr>
          <a:xfrm>
            <a:off x="2538413" y="7875588"/>
            <a:ext cx="7324724" cy="323165"/>
          </a:xfrm>
          <a:prstGeom prst="rect">
            <a:avLst/>
          </a:prstGeom>
          <a:noFill/>
        </p:spPr>
        <p:txBody>
          <a:bodyPr wrap="square">
            <a:spAutoFit/>
          </a:bodyPr>
          <a:lstStyle/>
          <a:p>
            <a:pPr defTabSz="914400"/>
            <a:r>
              <a:rPr lang="en-US" sz="1500" b="0" i="0" dirty="0">
                <a:solidFill>
                  <a:schemeClr val="bg1"/>
                </a:solidFill>
                <a:latin typeface="Sofia Pro" pitchFamily="2" charset="0"/>
              </a:rPr>
              <a:t>DEPARTMENT OF PHYSICAL THERAPY AND ATHLETIC TRAINING</a:t>
            </a:r>
          </a:p>
        </p:txBody>
      </p:sp>
      <p:sp>
        <p:nvSpPr>
          <p:cNvPr id="12" name="Rectangle 11">
            <a:extLst>
              <a:ext uri="{FF2B5EF4-FFF2-40B4-BE49-F238E27FC236}">
                <a16:creationId xmlns:a16="http://schemas.microsoft.com/office/drawing/2014/main" id="{617A0486-1334-4073-A2CF-ED21EE575298}"/>
              </a:ext>
            </a:extLst>
          </p:cNvPr>
          <p:cNvSpPr/>
          <p:nvPr userDrawn="1"/>
        </p:nvSpPr>
        <p:spPr>
          <a:xfrm>
            <a:off x="0" y="0"/>
            <a:ext cx="12700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20" eaLnBrk="1" fontAlgn="auto" hangingPunct="1">
              <a:spcBef>
                <a:spcPts val="0"/>
              </a:spcBef>
              <a:spcAft>
                <a:spcPts val="0"/>
              </a:spcAft>
              <a:defRPr/>
            </a:pPr>
            <a:endParaRPr lang="en-US" sz="4608" dirty="0"/>
          </a:p>
        </p:txBody>
      </p:sp>
    </p:spTree>
    <p:extLst>
      <p:ext uri="{BB962C8B-B14F-4D97-AF65-F5344CB8AC3E}">
        <p14:creationId xmlns:p14="http://schemas.microsoft.com/office/powerpoint/2010/main" val="230008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890EB7-84EA-B2B1-D2CC-CCF84147A625}"/>
              </a:ext>
            </a:extLst>
          </p:cNvPr>
          <p:cNvCxnSpPr/>
          <p:nvPr/>
        </p:nvCxnSpPr>
        <p:spPr>
          <a:xfrm flipV="1">
            <a:off x="2338388" y="3489325"/>
            <a:ext cx="9953625"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pic>
        <p:nvPicPr>
          <p:cNvPr id="3" name="Picture 16">
            <a:extLst>
              <a:ext uri="{FF2B5EF4-FFF2-40B4-BE49-F238E27FC236}">
                <a16:creationId xmlns:a16="http://schemas.microsoft.com/office/drawing/2014/main" id="{42D99588-77C9-C107-06DE-FDA57F9D2A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4263" y="2498725"/>
            <a:ext cx="2301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a:extLst>
              <a:ext uri="{FF2B5EF4-FFF2-40B4-BE49-F238E27FC236}">
                <a16:creationId xmlns:a16="http://schemas.microsoft.com/office/drawing/2014/main" id="{03732D0C-6996-6F42-286C-988E2F45F3CD}"/>
              </a:ext>
            </a:extLst>
          </p:cNvPr>
          <p:cNvSpPr txBox="1">
            <a:spLocks/>
          </p:cNvSpPr>
          <p:nvPr/>
        </p:nvSpPr>
        <p:spPr>
          <a:xfrm>
            <a:off x="2193925" y="3590925"/>
            <a:ext cx="10242550" cy="247650"/>
          </a:xfrm>
          <a:prstGeom prst="rect">
            <a:avLst/>
          </a:prstGeom>
        </p:spPr>
        <p:txBody>
          <a:bodyPr/>
          <a:lstStyle>
            <a:lvl1pPr marL="0" indent="0" algn="ctr" defTabSz="731520" rtl="0" eaLnBrk="1" latinLnBrk="0" hangingPunct="1">
              <a:spcBef>
                <a:spcPct val="20000"/>
              </a:spcBef>
              <a:buFont typeface="Arial"/>
              <a:buNone/>
              <a:defRPr sz="1600" b="0" i="0" kern="1200" cap="all" baseline="0">
                <a:solidFill>
                  <a:srgbClr val="B01C32"/>
                </a:solidFill>
                <a:latin typeface="Sofia Pro" pitchFamily="2" charset="0"/>
                <a:ea typeface="+mn-ea"/>
                <a:cs typeface="Avenir"/>
              </a:defRPr>
            </a:lvl1pPr>
            <a:lvl2pPr marL="731520" indent="0" algn="ctr" defTabSz="731520" rtl="0" eaLnBrk="1" latinLnBrk="0" hangingPunct="1">
              <a:spcBef>
                <a:spcPct val="20000"/>
              </a:spcBef>
              <a:buFont typeface="Arial"/>
              <a:buNone/>
              <a:defRPr sz="3840" b="0" i="0" kern="1200" baseline="0">
                <a:solidFill>
                  <a:schemeClr val="tx1">
                    <a:tint val="75000"/>
                  </a:schemeClr>
                </a:solidFill>
                <a:latin typeface="Century Gothic" charset="0"/>
                <a:ea typeface="+mn-ea"/>
                <a:cs typeface="Avenir"/>
              </a:defRPr>
            </a:lvl2pPr>
            <a:lvl3pPr marL="1463040" indent="0" algn="ctr" defTabSz="731520" rtl="0" eaLnBrk="1" latinLnBrk="0" hangingPunct="1">
              <a:spcBef>
                <a:spcPct val="20000"/>
              </a:spcBef>
              <a:buFont typeface="Arial"/>
              <a:buNone/>
              <a:defRPr sz="3200" b="0" i="0" kern="1200" baseline="0">
                <a:solidFill>
                  <a:schemeClr val="tx1">
                    <a:tint val="75000"/>
                  </a:schemeClr>
                </a:solidFill>
                <a:latin typeface="Century Gothic" charset="0"/>
                <a:ea typeface="Century Gothic" charset="0"/>
                <a:cs typeface="Century Gothic" charset="0"/>
              </a:defRPr>
            </a:lvl3pPr>
            <a:lvl4pPr marL="2194560" indent="0" algn="ctr" defTabSz="731520" rtl="0" eaLnBrk="1" latinLnBrk="0" hangingPunct="1">
              <a:spcBef>
                <a:spcPct val="20000"/>
              </a:spcBef>
              <a:buFont typeface="Arial"/>
              <a:buNone/>
              <a:defRPr sz="2560" b="0" i="0" kern="1200" baseline="0">
                <a:solidFill>
                  <a:schemeClr val="tx1">
                    <a:tint val="75000"/>
                  </a:schemeClr>
                </a:solidFill>
                <a:latin typeface="Century Gothic" charset="0"/>
                <a:ea typeface="+mn-ea"/>
                <a:cs typeface="Avenir"/>
              </a:defRPr>
            </a:lvl4pPr>
            <a:lvl5pPr marL="2926080" indent="0" algn="ctr" defTabSz="731520" rtl="0" eaLnBrk="1" latinLnBrk="0" hangingPunct="1">
              <a:spcBef>
                <a:spcPct val="20000"/>
              </a:spcBef>
              <a:buFont typeface="Arial"/>
              <a:buNone/>
              <a:defRPr sz="1920" b="0" i="0" kern="1200" baseline="0">
                <a:solidFill>
                  <a:schemeClr val="tx1">
                    <a:tint val="75000"/>
                  </a:schemeClr>
                </a:solidFill>
                <a:latin typeface="Century Gothic" charset="0"/>
                <a:ea typeface="+mn-ea"/>
                <a:cs typeface="Avenir"/>
              </a:defRPr>
            </a:lvl5pPr>
            <a:lvl6pPr marL="3657600" indent="0" algn="ctr" defTabSz="731520" rtl="0" eaLnBrk="1" latinLnBrk="0" hangingPunct="1">
              <a:spcBef>
                <a:spcPct val="20000"/>
              </a:spcBef>
              <a:buFont typeface="Arial"/>
              <a:buNone/>
              <a:defRPr sz="3200" kern="1200">
                <a:solidFill>
                  <a:schemeClr val="tx1">
                    <a:tint val="75000"/>
                  </a:schemeClr>
                </a:solidFill>
                <a:latin typeface="+mn-lt"/>
                <a:ea typeface="+mn-ea"/>
                <a:cs typeface="+mn-cs"/>
              </a:defRPr>
            </a:lvl6pPr>
            <a:lvl7pPr marL="4389120" indent="0" algn="ctr" defTabSz="731520" rtl="0" eaLnBrk="1" latinLnBrk="0" hangingPunct="1">
              <a:spcBef>
                <a:spcPct val="20000"/>
              </a:spcBef>
              <a:buFont typeface="Arial"/>
              <a:buNone/>
              <a:defRPr sz="3200" kern="1200">
                <a:solidFill>
                  <a:schemeClr val="tx1">
                    <a:tint val="75000"/>
                  </a:schemeClr>
                </a:solidFill>
                <a:latin typeface="+mn-lt"/>
                <a:ea typeface="+mn-ea"/>
                <a:cs typeface="+mn-cs"/>
              </a:defRPr>
            </a:lvl7pPr>
            <a:lvl8pPr marL="5120640" indent="0" algn="ctr" defTabSz="731520" rtl="0" eaLnBrk="1" latinLnBrk="0" hangingPunct="1">
              <a:spcBef>
                <a:spcPct val="20000"/>
              </a:spcBef>
              <a:buFont typeface="Arial"/>
              <a:buNone/>
              <a:defRPr sz="3200" kern="1200">
                <a:solidFill>
                  <a:schemeClr val="tx1">
                    <a:tint val="75000"/>
                  </a:schemeClr>
                </a:solidFill>
                <a:latin typeface="+mn-lt"/>
                <a:ea typeface="+mn-ea"/>
                <a:cs typeface="+mn-cs"/>
              </a:defRPr>
            </a:lvl8pPr>
            <a:lvl9pPr marL="5852160" indent="0" algn="ctr" defTabSz="731520" rtl="0" eaLnBrk="1" latinLnBrk="0" hangingPunct="1">
              <a:spcBef>
                <a:spcPct val="20000"/>
              </a:spcBef>
              <a:buFont typeface="Arial"/>
              <a:buNone/>
              <a:defRPr sz="3200" kern="1200">
                <a:solidFill>
                  <a:schemeClr val="tx1">
                    <a:tint val="75000"/>
                  </a:schemeClr>
                </a:solidFill>
                <a:latin typeface="+mn-lt"/>
                <a:ea typeface="+mn-ea"/>
                <a:cs typeface="+mn-cs"/>
              </a:defRPr>
            </a:lvl9pPr>
          </a:lstStyle>
          <a:p>
            <a:pPr fontAlgn="auto">
              <a:spcAft>
                <a:spcPts val="0"/>
              </a:spcAft>
              <a:defRPr/>
            </a:pPr>
            <a:r>
              <a:rPr lang="en-US" sz="2000" dirty="0">
                <a:latin typeface="Sofia Pro Medium" pitchFamily="2" charset="0"/>
              </a:rPr>
              <a:t>Department of Physical therapy and Athletic Training</a:t>
            </a:r>
          </a:p>
        </p:txBody>
      </p:sp>
      <p:sp>
        <p:nvSpPr>
          <p:cNvPr id="5" name="Rectangle 4">
            <a:extLst>
              <a:ext uri="{FF2B5EF4-FFF2-40B4-BE49-F238E27FC236}">
                <a16:creationId xmlns:a16="http://schemas.microsoft.com/office/drawing/2014/main" id="{58C9A7B0-09F2-1E47-2C16-7014CC39A7FD}"/>
              </a:ext>
            </a:extLst>
          </p:cNvPr>
          <p:cNvSpPr/>
          <p:nvPr userDrawn="1"/>
        </p:nvSpPr>
        <p:spPr>
          <a:xfrm>
            <a:off x="206062" y="7469746"/>
            <a:ext cx="14630400" cy="759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28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baseline="0">
                <a:solidFill>
                  <a:schemeClr val="tx1"/>
                </a:solidFill>
              </a:defRPr>
            </a:lvl1pPr>
          </a:lstStyle>
          <a:p>
            <a:r>
              <a:rPr lang="en-US" dirty="0"/>
              <a:t>CLICK TO EDIT TITLE</a:t>
            </a:r>
          </a:p>
        </p:txBody>
      </p:sp>
    </p:spTree>
    <p:extLst>
      <p:ext uri="{BB962C8B-B14F-4D97-AF65-F5344CB8AC3E}">
        <p14:creationId xmlns:p14="http://schemas.microsoft.com/office/powerpoint/2010/main" val="233516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DBD716-25FF-101E-0B4D-A3CC38FC60EE}"/>
              </a:ext>
            </a:extLst>
          </p:cNvPr>
          <p:cNvGrpSpPr/>
          <p:nvPr userDrawn="1"/>
        </p:nvGrpSpPr>
        <p:grpSpPr>
          <a:xfrm>
            <a:off x="850900" y="7680325"/>
            <a:ext cx="13779500" cy="546278"/>
            <a:chOff x="850900" y="7680325"/>
            <a:chExt cx="13779500" cy="546278"/>
          </a:xfrm>
        </p:grpSpPr>
        <p:cxnSp>
          <p:nvCxnSpPr>
            <p:cNvPr id="3" name="Straight Connector 2">
              <a:extLst>
                <a:ext uri="{FF2B5EF4-FFF2-40B4-BE49-F238E27FC236}">
                  <a16:creationId xmlns:a16="http://schemas.microsoft.com/office/drawing/2014/main" id="{F09DFD9E-6E76-E0B7-CC13-87E2BCEEA0F8}"/>
                </a:ext>
              </a:extLst>
            </p:cNvPr>
            <p:cNvCxnSpPr>
              <a:cxnSpLocks/>
            </p:cNvCxnSpPr>
            <p:nvPr/>
          </p:nvCxnSpPr>
          <p:spPr>
            <a:xfrm>
              <a:off x="2576513" y="7856538"/>
              <a:ext cx="1205388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grpSp>
          <p:nvGrpSpPr>
            <p:cNvPr id="4" name="Group 3">
              <a:extLst>
                <a:ext uri="{FF2B5EF4-FFF2-40B4-BE49-F238E27FC236}">
                  <a16:creationId xmlns:a16="http://schemas.microsoft.com/office/drawing/2014/main" id="{96FF1145-6C26-2EE4-4074-757812955C10}"/>
                </a:ext>
              </a:extLst>
            </p:cNvPr>
            <p:cNvGrpSpPr/>
            <p:nvPr userDrawn="1"/>
          </p:nvGrpSpPr>
          <p:grpSpPr>
            <a:xfrm>
              <a:off x="850900" y="7680325"/>
              <a:ext cx="13574207" cy="546278"/>
              <a:chOff x="850900" y="7680325"/>
              <a:chExt cx="13574207" cy="546278"/>
            </a:xfrm>
          </p:grpSpPr>
          <p:sp>
            <p:nvSpPr>
              <p:cNvPr id="5" name="Text Placeholder 16">
                <a:extLst>
                  <a:ext uri="{FF2B5EF4-FFF2-40B4-BE49-F238E27FC236}">
                    <a16:creationId xmlns:a16="http://schemas.microsoft.com/office/drawing/2014/main" id="{D1002101-5014-5191-A2E5-32DBF7112399}"/>
                  </a:ext>
                </a:extLst>
              </p:cNvPr>
              <p:cNvSpPr txBox="1">
                <a:spLocks/>
              </p:cNvSpPr>
              <p:nvPr userDrawn="1"/>
            </p:nvSpPr>
            <p:spPr>
              <a:xfrm>
                <a:off x="2480946" y="7856538"/>
                <a:ext cx="11944161" cy="370065"/>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sz="1400" b="0" i="0" kern="1200" baseline="0">
                    <a:solidFill>
                      <a:schemeClr val="tx1"/>
                    </a:solidFill>
                    <a:latin typeface="Sofia Pro Light italic" pitchFamily="2"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3600" kern="1200">
                    <a:solidFill>
                      <a:schemeClr val="tx1"/>
                    </a:solidFill>
                    <a:latin typeface="Sofia Pro Light"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400" i="1" kern="1200">
                    <a:solidFill>
                      <a:schemeClr val="tx1"/>
                    </a:solidFill>
                    <a:latin typeface="Sofia Pro Light italic"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i="1" kern="1200">
                    <a:solidFill>
                      <a:schemeClr val="tx1"/>
                    </a:solidFill>
                    <a:latin typeface="Sofia Pro Light italic"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i="1" kern="1200">
                    <a:solidFill>
                      <a:schemeClr val="tx1"/>
                    </a:solidFill>
                    <a:latin typeface="Sofia Pro Light italic"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US" sz="1500" b="0" i="0" dirty="0">
                    <a:latin typeface="Sofia Pro" pitchFamily="2" charset="0"/>
                  </a:rPr>
                  <a:t>DEPARTMENT OF PHYSICAL THERAPY AND ATHLETIC TRAINING</a:t>
                </a:r>
              </a:p>
            </p:txBody>
          </p:sp>
          <p:pic>
            <p:nvPicPr>
              <p:cNvPr id="6" name="Picture 5">
                <a:extLst>
                  <a:ext uri="{FF2B5EF4-FFF2-40B4-BE49-F238E27FC236}">
                    <a16:creationId xmlns:a16="http://schemas.microsoft.com/office/drawing/2014/main" id="{36AF1633-0A40-2BEC-7D11-49BFB70D7D02}"/>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50900" y="7680325"/>
                <a:ext cx="14573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26" name="Title Placeholder 1">
            <a:extLst>
              <a:ext uri="{FF2B5EF4-FFF2-40B4-BE49-F238E27FC236}">
                <a16:creationId xmlns:a16="http://schemas.microsoft.com/office/drawing/2014/main" id="{92C5A306-9B36-CBA2-F5DB-E83FA5160B8D}"/>
              </a:ext>
            </a:extLst>
          </p:cNvPr>
          <p:cNvSpPr>
            <a:spLocks noGrp="1" noChangeArrowheads="1"/>
          </p:cNvSpPr>
          <p:nvPr>
            <p:ph type="title"/>
          </p:nvPr>
        </p:nvSpPr>
        <p:spPr bwMode="auto">
          <a:xfrm>
            <a:off x="1006475" y="438150"/>
            <a:ext cx="126174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p>
        </p:txBody>
      </p:sp>
      <p:sp>
        <p:nvSpPr>
          <p:cNvPr id="1027" name="Text Placeholder 2">
            <a:extLst>
              <a:ext uri="{FF2B5EF4-FFF2-40B4-BE49-F238E27FC236}">
                <a16:creationId xmlns:a16="http://schemas.microsoft.com/office/drawing/2014/main" id="{57BB8D47-9C03-463D-42ED-1AE5D8E8F1E6}"/>
              </a:ext>
            </a:extLst>
          </p:cNvPr>
          <p:cNvSpPr>
            <a:spLocks noGrp="1" noChangeArrowheads="1"/>
          </p:cNvSpPr>
          <p:nvPr>
            <p:ph type="body" idx="1"/>
          </p:nvPr>
        </p:nvSpPr>
        <p:spPr bwMode="auto">
          <a:xfrm>
            <a:off x="1006475" y="2164702"/>
            <a:ext cx="12617450" cy="524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p:txBody>
      </p:sp>
      <p:sp>
        <p:nvSpPr>
          <p:cNvPr id="9" name="Rectangle 8">
            <a:extLst>
              <a:ext uri="{FF2B5EF4-FFF2-40B4-BE49-F238E27FC236}">
                <a16:creationId xmlns:a16="http://schemas.microsoft.com/office/drawing/2014/main" id="{72D174C0-7317-E74D-3E7B-C1DFC9BA5365}"/>
              </a:ext>
            </a:extLst>
          </p:cNvPr>
          <p:cNvSpPr/>
          <p:nvPr userDrawn="1"/>
        </p:nvSpPr>
        <p:spPr>
          <a:xfrm>
            <a:off x="0" y="0"/>
            <a:ext cx="12700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20" eaLnBrk="1" fontAlgn="auto" hangingPunct="1">
              <a:spcBef>
                <a:spcPts val="0"/>
              </a:spcBef>
              <a:spcAft>
                <a:spcPts val="0"/>
              </a:spcAft>
              <a:defRPr/>
            </a:pPr>
            <a:endParaRPr lang="en-US" sz="4608"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05" r:id="rId4"/>
    <p:sldLayoutId id="2147483696" r:id="rId5"/>
    <p:sldLayoutId id="2147483697" r:id="rId6"/>
    <p:sldLayoutId id="2147483698" r:id="rId7"/>
    <p:sldLayoutId id="2147483699" r:id="rId8"/>
    <p:sldLayoutId id="2147483689" r:id="rId9"/>
    <p:sldLayoutId id="2147483702" r:id="rId10"/>
    <p:sldLayoutId id="2147483700" r:id="rId11"/>
    <p:sldLayoutId id="2147483704" r:id="rId12"/>
    <p:sldLayoutId id="2147483703" r:id="rId13"/>
    <p:sldLayoutId id="2147483690" r:id="rId14"/>
    <p:sldLayoutId id="2147483701" r:id="rId15"/>
    <p:sldLayoutId id="2147483706" r:id="rId16"/>
  </p:sldLayoutIdLst>
  <p:txStyles>
    <p:titleStyle>
      <a:lvl1pPr algn="l" rtl="0" eaLnBrk="1" fontAlgn="base" hangingPunct="1">
        <a:lnSpc>
          <a:spcPct val="90000"/>
        </a:lnSpc>
        <a:spcBef>
          <a:spcPct val="0"/>
        </a:spcBef>
        <a:spcAft>
          <a:spcPct val="0"/>
        </a:spcAft>
        <a:defRPr sz="4400" kern="1200" cap="all" baseline="0">
          <a:solidFill>
            <a:schemeClr val="tx1"/>
          </a:solidFill>
          <a:latin typeface="Sofia Pro Medium" pitchFamily="2" charset="0"/>
          <a:ea typeface="+mj-ea"/>
          <a:cs typeface="+mj-cs"/>
        </a:defRPr>
      </a:lvl1pPr>
      <a:lvl2pPr algn="l" rtl="0" eaLnBrk="1" fontAlgn="base" hangingPunct="1">
        <a:lnSpc>
          <a:spcPct val="90000"/>
        </a:lnSpc>
        <a:spcBef>
          <a:spcPct val="0"/>
        </a:spcBef>
        <a:spcAft>
          <a:spcPct val="0"/>
        </a:spcAft>
        <a:defRPr sz="4000">
          <a:solidFill>
            <a:schemeClr val="tx1"/>
          </a:solidFill>
          <a:latin typeface="Sofia Pro Medium" pitchFamily="2" charset="0"/>
        </a:defRPr>
      </a:lvl2pPr>
      <a:lvl3pPr algn="l" rtl="0" eaLnBrk="1" fontAlgn="base" hangingPunct="1">
        <a:lnSpc>
          <a:spcPct val="90000"/>
        </a:lnSpc>
        <a:spcBef>
          <a:spcPct val="0"/>
        </a:spcBef>
        <a:spcAft>
          <a:spcPct val="0"/>
        </a:spcAft>
        <a:defRPr sz="4000">
          <a:solidFill>
            <a:schemeClr val="tx1"/>
          </a:solidFill>
          <a:latin typeface="Sofia Pro Medium" pitchFamily="2" charset="0"/>
        </a:defRPr>
      </a:lvl3pPr>
      <a:lvl4pPr algn="l" rtl="0" eaLnBrk="1" fontAlgn="base" hangingPunct="1">
        <a:lnSpc>
          <a:spcPct val="90000"/>
        </a:lnSpc>
        <a:spcBef>
          <a:spcPct val="0"/>
        </a:spcBef>
        <a:spcAft>
          <a:spcPct val="0"/>
        </a:spcAft>
        <a:defRPr sz="4000">
          <a:solidFill>
            <a:schemeClr val="tx1"/>
          </a:solidFill>
          <a:latin typeface="Sofia Pro Medium" pitchFamily="2" charset="0"/>
        </a:defRPr>
      </a:lvl4pPr>
      <a:lvl5pPr algn="l" rtl="0" eaLnBrk="1" fontAlgn="base" hangingPunct="1">
        <a:lnSpc>
          <a:spcPct val="90000"/>
        </a:lnSpc>
        <a:spcBef>
          <a:spcPct val="0"/>
        </a:spcBef>
        <a:spcAft>
          <a:spcPct val="0"/>
        </a:spcAft>
        <a:defRPr sz="4000">
          <a:solidFill>
            <a:schemeClr val="tx1"/>
          </a:solidFill>
          <a:latin typeface="Sofia Pro Medium" pitchFamily="2" charset="0"/>
        </a:defRPr>
      </a:lvl5pPr>
      <a:lvl6pPr marL="457200" algn="l" rtl="0" eaLnBrk="1" fontAlgn="base" hangingPunct="1">
        <a:lnSpc>
          <a:spcPct val="90000"/>
        </a:lnSpc>
        <a:spcBef>
          <a:spcPct val="0"/>
        </a:spcBef>
        <a:spcAft>
          <a:spcPct val="0"/>
        </a:spcAft>
        <a:defRPr sz="4000">
          <a:solidFill>
            <a:schemeClr val="tx1"/>
          </a:solidFill>
          <a:latin typeface="Sofia Pro Medium" pitchFamily="2" charset="0"/>
        </a:defRPr>
      </a:lvl6pPr>
      <a:lvl7pPr marL="914400" algn="l" rtl="0" eaLnBrk="1" fontAlgn="base" hangingPunct="1">
        <a:lnSpc>
          <a:spcPct val="90000"/>
        </a:lnSpc>
        <a:spcBef>
          <a:spcPct val="0"/>
        </a:spcBef>
        <a:spcAft>
          <a:spcPct val="0"/>
        </a:spcAft>
        <a:defRPr sz="4000">
          <a:solidFill>
            <a:schemeClr val="tx1"/>
          </a:solidFill>
          <a:latin typeface="Sofia Pro Medium" pitchFamily="2" charset="0"/>
        </a:defRPr>
      </a:lvl7pPr>
      <a:lvl8pPr marL="1371600" algn="l" rtl="0" eaLnBrk="1" fontAlgn="base" hangingPunct="1">
        <a:lnSpc>
          <a:spcPct val="90000"/>
        </a:lnSpc>
        <a:spcBef>
          <a:spcPct val="0"/>
        </a:spcBef>
        <a:spcAft>
          <a:spcPct val="0"/>
        </a:spcAft>
        <a:defRPr sz="4000">
          <a:solidFill>
            <a:schemeClr val="tx1"/>
          </a:solidFill>
          <a:latin typeface="Sofia Pro Medium" pitchFamily="2" charset="0"/>
        </a:defRPr>
      </a:lvl8pPr>
      <a:lvl9pPr marL="1828800" algn="l" rtl="0" eaLnBrk="1" fontAlgn="base" hangingPunct="1">
        <a:lnSpc>
          <a:spcPct val="90000"/>
        </a:lnSpc>
        <a:spcBef>
          <a:spcPct val="0"/>
        </a:spcBef>
        <a:spcAft>
          <a:spcPct val="0"/>
        </a:spcAft>
        <a:defRPr sz="4000">
          <a:solidFill>
            <a:schemeClr val="tx1"/>
          </a:solidFill>
          <a:latin typeface="Sofia Pro Medium"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Sofia Pro Light" pitchFamily="2"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Sofia Pro Light"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i="1" kern="1200">
          <a:solidFill>
            <a:schemeClr val="tx1"/>
          </a:solidFill>
          <a:latin typeface="Sofia Pro Light italic"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i="1" kern="1200">
          <a:solidFill>
            <a:schemeClr val="tx1"/>
          </a:solidFill>
          <a:latin typeface="Sofia Pro Light italic"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i="1" kern="1200">
          <a:solidFill>
            <a:schemeClr val="tx1"/>
          </a:solidFill>
          <a:latin typeface="Sofia Pro Light italic"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F7B3-8882-871A-5A79-F56EFCA3242C}"/>
              </a:ext>
            </a:extLst>
          </p:cNvPr>
          <p:cNvSpPr>
            <a:spLocks noGrp="1"/>
          </p:cNvSpPr>
          <p:nvPr>
            <p:ph type="ctrTitle"/>
          </p:nvPr>
        </p:nvSpPr>
        <p:spPr/>
        <p:txBody>
          <a:bodyPr rtlCol="0">
            <a:normAutofit/>
          </a:bodyPr>
          <a:lstStyle/>
          <a:p>
            <a:pPr fontAlgn="auto">
              <a:spcAft>
                <a:spcPts val="0"/>
              </a:spcAft>
              <a:defRPr/>
            </a:pPr>
            <a:r>
              <a:rPr lang="en-US" sz="3200" b="1" dirty="0">
                <a:effectLst/>
                <a:latin typeface="Arial" panose="020B0604020202020204" pitchFamily="34" charset="0"/>
                <a:ea typeface="Aptos" panose="020B0004020202020204" pitchFamily="34" charset="0"/>
              </a:rPr>
              <a:t>Patients Perceptions of Physical Therapists Addressing Hazardous Drinking</a:t>
            </a:r>
            <a:r>
              <a:rPr lang="en-US" sz="2400" dirty="0">
                <a:effectLst/>
              </a:rPr>
              <a:t> </a:t>
            </a:r>
            <a:endParaRPr lang="en-US" sz="8000" dirty="0"/>
          </a:p>
        </p:txBody>
      </p:sp>
      <p:sp>
        <p:nvSpPr>
          <p:cNvPr id="4" name="Subtitle 3">
            <a:extLst>
              <a:ext uri="{FF2B5EF4-FFF2-40B4-BE49-F238E27FC236}">
                <a16:creationId xmlns:a16="http://schemas.microsoft.com/office/drawing/2014/main" id="{36AEEE21-61A1-95A1-2FC3-FC44DACE4E1E}"/>
              </a:ext>
            </a:extLst>
          </p:cNvPr>
          <p:cNvSpPr>
            <a:spLocks noGrp="1"/>
          </p:cNvSpPr>
          <p:nvPr>
            <p:ph type="subTitle" idx="1"/>
          </p:nvPr>
        </p:nvSpPr>
        <p:spPr>
          <a:xfrm>
            <a:off x="2194242" y="5107509"/>
            <a:ext cx="10241915" cy="507757"/>
          </a:xfrm>
        </p:spPr>
        <p:txBody>
          <a:bodyPr/>
          <a:lstStyle/>
          <a:p>
            <a:r>
              <a:rPr lang="en-US" sz="3200" dirty="0"/>
              <a:t>Jake </a:t>
            </a:r>
            <a:r>
              <a:rPr lang="en-US" sz="3200" dirty="0" err="1"/>
              <a:t>Magel</a:t>
            </a:r>
            <a:r>
              <a:rPr lang="en-US" sz="3200" dirty="0"/>
              <a:t>, PT, PhD, DSc, FAAOMPT</a:t>
            </a:r>
          </a:p>
          <a:p>
            <a:endParaRPr lang="en-US" sz="320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FE08-3E08-6C62-184A-130F51FAF0C5}"/>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039C51A4-E866-16F1-739B-152943F7F370}"/>
              </a:ext>
            </a:extLst>
          </p:cNvPr>
          <p:cNvSpPr>
            <a:spLocks noGrp="1"/>
          </p:cNvSpPr>
          <p:nvPr>
            <p:ph idx="1"/>
          </p:nvPr>
        </p:nvSpPr>
        <p:spPr/>
        <p:txBody>
          <a:bodyPr/>
          <a:lstStyle/>
          <a:p>
            <a:r>
              <a:rPr lang="en-US" sz="3200" dirty="0"/>
              <a:t>Quality improvement</a:t>
            </a:r>
          </a:p>
          <a:p>
            <a:pPr lvl="1"/>
            <a:r>
              <a:rPr lang="en-US" sz="2800" dirty="0"/>
              <a:t>Physical therapy at the University of Utah</a:t>
            </a:r>
          </a:p>
          <a:p>
            <a:pPr lvl="1"/>
            <a:r>
              <a:rPr lang="en-US" sz="2800" dirty="0"/>
              <a:t>How can physical therapists play a greater role in helping patients who may misuse </a:t>
            </a:r>
          </a:p>
          <a:p>
            <a:pPr lvl="2"/>
            <a:r>
              <a:rPr lang="en-US" sz="2400" b="1" dirty="0"/>
              <a:t>Alcohol</a:t>
            </a:r>
          </a:p>
          <a:p>
            <a:pPr lvl="2"/>
            <a:r>
              <a:rPr lang="en-US" sz="2400" dirty="0"/>
              <a:t>Opioids </a:t>
            </a:r>
          </a:p>
          <a:p>
            <a:pPr lvl="2"/>
            <a:r>
              <a:rPr lang="en-US" sz="2400" dirty="0"/>
              <a:t>Cannabis </a:t>
            </a:r>
            <a:endParaRPr lang="en-US" sz="3200" dirty="0"/>
          </a:p>
          <a:p>
            <a:r>
              <a:rPr lang="en-US" sz="3200" dirty="0"/>
              <a:t>Aim 1: Explore patients’ impressions of physical therapists addressing hazardous drinking </a:t>
            </a:r>
          </a:p>
          <a:p>
            <a:r>
              <a:rPr lang="en-US" sz="3200" dirty="0"/>
              <a:t>Aim 2: Compare the impressions of patients with and without hazardous drinking</a:t>
            </a:r>
          </a:p>
        </p:txBody>
      </p:sp>
    </p:spTree>
    <p:extLst>
      <p:ext uri="{BB962C8B-B14F-4D97-AF65-F5344CB8AC3E}">
        <p14:creationId xmlns:p14="http://schemas.microsoft.com/office/powerpoint/2010/main" val="1230334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556E-43DE-99C5-0A93-4BE60B8A16A4}"/>
              </a:ext>
            </a:extLst>
          </p:cNvPr>
          <p:cNvSpPr>
            <a:spLocks noGrp="1"/>
          </p:cNvSpPr>
          <p:nvPr>
            <p:ph type="title"/>
          </p:nvPr>
        </p:nvSpPr>
        <p:spPr>
          <a:xfrm>
            <a:off x="5398593" y="3571094"/>
            <a:ext cx="12617450" cy="1590675"/>
          </a:xfrm>
        </p:spPr>
        <p:txBody>
          <a:bodyPr/>
          <a:lstStyle/>
          <a:p>
            <a:r>
              <a:rPr lang="en-US" sz="5400" dirty="0"/>
              <a:t>methods</a:t>
            </a:r>
          </a:p>
        </p:txBody>
      </p:sp>
      <p:sp>
        <p:nvSpPr>
          <p:cNvPr id="3" name="Content Placeholder 2">
            <a:extLst>
              <a:ext uri="{FF2B5EF4-FFF2-40B4-BE49-F238E27FC236}">
                <a16:creationId xmlns:a16="http://schemas.microsoft.com/office/drawing/2014/main" id="{8AA0EBD6-1FC9-E540-AAB5-1C5D1CA6BC5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40024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7B780-9298-DE96-2087-28CB2D6963FF}"/>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BEF3D804-9D2B-2B9B-9859-CAB1FA225A15}"/>
              </a:ext>
            </a:extLst>
          </p:cNvPr>
          <p:cNvSpPr>
            <a:spLocks noGrp="1"/>
          </p:cNvSpPr>
          <p:nvPr>
            <p:ph idx="1"/>
          </p:nvPr>
        </p:nvSpPr>
        <p:spPr/>
        <p:txBody>
          <a:bodyPr/>
          <a:lstStyle/>
          <a:p>
            <a:r>
              <a:rPr lang="en-US" sz="3600" dirty="0"/>
              <a:t>Physical therapy (outpatient) clinics at University of Utah Health</a:t>
            </a:r>
          </a:p>
          <a:p>
            <a:pPr lvl="1"/>
            <a:r>
              <a:rPr lang="en-US" sz="3200" dirty="0"/>
              <a:t>7 clinics</a:t>
            </a:r>
          </a:p>
          <a:p>
            <a:r>
              <a:rPr lang="en-US" sz="3600" dirty="0"/>
              <a:t>Email invitations sent to all patients attending at least 1 outpatient physical therapy visit</a:t>
            </a:r>
          </a:p>
          <a:p>
            <a:pPr lvl="1"/>
            <a:r>
              <a:rPr lang="en-US" sz="3200" dirty="0"/>
              <a:t>12 consecutive weeks</a:t>
            </a:r>
          </a:p>
          <a:p>
            <a:pPr lvl="2"/>
            <a:r>
              <a:rPr lang="en-US" sz="2800" i="0" dirty="0"/>
              <a:t>May 30, 2022 – August 20, 2022</a:t>
            </a:r>
          </a:p>
        </p:txBody>
      </p:sp>
      <p:pic>
        <p:nvPicPr>
          <p:cNvPr id="7170" name="Picture 2" descr="Physical Therapy For An Injury ...">
            <a:extLst>
              <a:ext uri="{FF2B5EF4-FFF2-40B4-BE49-F238E27FC236}">
                <a16:creationId xmlns:a16="http://schemas.microsoft.com/office/drawing/2014/main" id="{E302CAF5-06B5-D8BB-87AC-CB998B913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6834" y="4279692"/>
            <a:ext cx="5028977" cy="2825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762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17FBC-F335-6946-CCEF-BF8EB5A24444}"/>
              </a:ext>
            </a:extLst>
          </p:cNvPr>
          <p:cNvSpPr>
            <a:spLocks noGrp="1"/>
          </p:cNvSpPr>
          <p:nvPr>
            <p:ph type="title"/>
          </p:nvPr>
        </p:nvSpPr>
        <p:spPr>
          <a:xfrm>
            <a:off x="1006475" y="438150"/>
            <a:ext cx="12617450" cy="1590675"/>
          </a:xfrm>
        </p:spPr>
        <p:txBody>
          <a:bodyPr/>
          <a:lstStyle/>
          <a:p>
            <a:r>
              <a:rPr lang="en-US" dirty="0"/>
              <a:t>survey</a:t>
            </a:r>
          </a:p>
        </p:txBody>
      </p:sp>
      <p:sp>
        <p:nvSpPr>
          <p:cNvPr id="3" name="Content Placeholder 2">
            <a:extLst>
              <a:ext uri="{FF2B5EF4-FFF2-40B4-BE49-F238E27FC236}">
                <a16:creationId xmlns:a16="http://schemas.microsoft.com/office/drawing/2014/main" id="{56AA025F-1248-733E-9BE6-4DB155DFD21D}"/>
              </a:ext>
            </a:extLst>
          </p:cNvPr>
          <p:cNvSpPr>
            <a:spLocks noGrp="1"/>
          </p:cNvSpPr>
          <p:nvPr>
            <p:ph idx="1"/>
          </p:nvPr>
        </p:nvSpPr>
        <p:spPr>
          <a:xfrm>
            <a:off x="1006475" y="1903740"/>
            <a:ext cx="5960995" cy="5246688"/>
          </a:xfrm>
        </p:spPr>
        <p:txBody>
          <a:bodyPr/>
          <a:lstStyle/>
          <a:p>
            <a:r>
              <a:rPr lang="en-US" sz="3600" dirty="0"/>
              <a:t>Females</a:t>
            </a:r>
          </a:p>
          <a:p>
            <a:pPr lvl="1"/>
            <a:r>
              <a:rPr lang="en-US" sz="3200" dirty="0"/>
              <a:t>More than 3 alcoholic drinks during an episode of drinking or more than 7 drinks during the week</a:t>
            </a:r>
          </a:p>
          <a:p>
            <a:r>
              <a:rPr lang="en-US" sz="3600" dirty="0"/>
              <a:t> Males </a:t>
            </a:r>
          </a:p>
          <a:p>
            <a:pPr lvl="1"/>
            <a:r>
              <a:rPr lang="en-US" sz="3200" dirty="0"/>
              <a:t>More than 4 alcoholic drinks during an episode of drinking or more than 14 drinks during the week</a:t>
            </a:r>
          </a:p>
        </p:txBody>
      </p:sp>
      <p:pic>
        <p:nvPicPr>
          <p:cNvPr id="4" name="Picture 3">
            <a:extLst>
              <a:ext uri="{FF2B5EF4-FFF2-40B4-BE49-F238E27FC236}">
                <a16:creationId xmlns:a16="http://schemas.microsoft.com/office/drawing/2014/main" id="{FC4A050F-4DC1-B14C-CF25-32E848E14173}"/>
              </a:ext>
            </a:extLst>
          </p:cNvPr>
          <p:cNvPicPr>
            <a:picLocks noChangeAspect="1"/>
          </p:cNvPicPr>
          <p:nvPr/>
        </p:nvPicPr>
        <p:blipFill>
          <a:blip r:embed="rId3"/>
          <a:stretch>
            <a:fillRect/>
          </a:stretch>
        </p:blipFill>
        <p:spPr>
          <a:xfrm>
            <a:off x="6994767" y="1055077"/>
            <a:ext cx="7120478" cy="5863922"/>
          </a:xfrm>
          <a:prstGeom prst="rect">
            <a:avLst/>
          </a:prstGeom>
          <a:ln w="25400">
            <a:solidFill>
              <a:schemeClr val="tx1"/>
            </a:solidFill>
          </a:ln>
        </p:spPr>
      </p:pic>
      <p:sp>
        <p:nvSpPr>
          <p:cNvPr id="7" name="TextBox 6">
            <a:extLst>
              <a:ext uri="{FF2B5EF4-FFF2-40B4-BE49-F238E27FC236}">
                <a16:creationId xmlns:a16="http://schemas.microsoft.com/office/drawing/2014/main" id="{A34ECC41-4916-C00E-C4E4-C1E48A4F032A}"/>
              </a:ext>
            </a:extLst>
          </p:cNvPr>
          <p:cNvSpPr txBox="1"/>
          <p:nvPr/>
        </p:nvSpPr>
        <p:spPr>
          <a:xfrm>
            <a:off x="6967470" y="7150428"/>
            <a:ext cx="7662930" cy="523220"/>
          </a:xfrm>
          <a:prstGeom prst="rect">
            <a:avLst/>
          </a:prstGeom>
          <a:noFill/>
        </p:spPr>
        <p:txBody>
          <a:bodyPr wrap="square" rtlCol="0">
            <a:spAutoFit/>
          </a:bodyPr>
          <a:lstStyle/>
          <a:p>
            <a:pPr algn="l"/>
            <a:r>
              <a:rPr lang="en-US" dirty="0">
                <a:solidFill>
                  <a:srgbClr val="FF0000"/>
                </a:solidFill>
                <a:latin typeface="Sofia Pro Light" pitchFamily="2" charset="0"/>
              </a:rPr>
              <a:t>Centers for Disease Control and Prevention, 2024</a:t>
            </a:r>
          </a:p>
        </p:txBody>
      </p:sp>
    </p:spTree>
    <p:extLst>
      <p:ext uri="{BB962C8B-B14F-4D97-AF65-F5344CB8AC3E}">
        <p14:creationId xmlns:p14="http://schemas.microsoft.com/office/powerpoint/2010/main" val="3565781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C5652-4EF0-7898-933D-A796C541EA3B}"/>
              </a:ext>
            </a:extLst>
          </p:cNvPr>
          <p:cNvSpPr>
            <a:spLocks noGrp="1"/>
          </p:cNvSpPr>
          <p:nvPr>
            <p:ph type="title"/>
          </p:nvPr>
        </p:nvSpPr>
        <p:spPr/>
        <p:txBody>
          <a:bodyPr/>
          <a:lstStyle/>
          <a:p>
            <a:r>
              <a:rPr lang="en-US" dirty="0"/>
              <a:t>Categorizing hazardous drinking</a:t>
            </a:r>
          </a:p>
        </p:txBody>
      </p:sp>
      <p:sp>
        <p:nvSpPr>
          <p:cNvPr id="3" name="Content Placeholder 2">
            <a:extLst>
              <a:ext uri="{FF2B5EF4-FFF2-40B4-BE49-F238E27FC236}">
                <a16:creationId xmlns:a16="http://schemas.microsoft.com/office/drawing/2014/main" id="{28B00955-5ACC-93A7-91A8-05C7DB1C207A}"/>
              </a:ext>
            </a:extLst>
          </p:cNvPr>
          <p:cNvSpPr>
            <a:spLocks noGrp="1"/>
          </p:cNvSpPr>
          <p:nvPr>
            <p:ph idx="1"/>
          </p:nvPr>
        </p:nvSpPr>
        <p:spPr/>
        <p:txBody>
          <a:bodyPr/>
          <a:lstStyle/>
          <a:p>
            <a:r>
              <a:rPr lang="en-US" sz="3200" dirty="0"/>
              <a:t>During the past year, I have consumed alcohol in a manner that meets the definition of hazardous drinking</a:t>
            </a:r>
          </a:p>
          <a:p>
            <a:r>
              <a:rPr lang="en-US" sz="3200" dirty="0"/>
              <a:t>During the past year, I have not consumed alcohol in a manner that meets the definition of hazardous drinking</a:t>
            </a:r>
          </a:p>
          <a:p>
            <a:r>
              <a:rPr lang="en-US" sz="3200" dirty="0"/>
              <a:t>During the past year, I have not consumed alcohol</a:t>
            </a:r>
          </a:p>
          <a:p>
            <a:endParaRPr lang="en-US" sz="3200" dirty="0"/>
          </a:p>
        </p:txBody>
      </p:sp>
    </p:spTree>
    <p:extLst>
      <p:ext uri="{BB962C8B-B14F-4D97-AF65-F5344CB8AC3E}">
        <p14:creationId xmlns:p14="http://schemas.microsoft.com/office/powerpoint/2010/main" val="2775683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203B-ADC2-3DBC-263E-D85D6D321E1F}"/>
              </a:ext>
            </a:extLst>
          </p:cNvPr>
          <p:cNvSpPr>
            <a:spLocks noGrp="1"/>
          </p:cNvSpPr>
          <p:nvPr>
            <p:ph type="title"/>
          </p:nvPr>
        </p:nvSpPr>
        <p:spPr/>
        <p:txBody>
          <a:bodyPr/>
          <a:lstStyle/>
          <a:p>
            <a:r>
              <a:rPr lang="en-US" dirty="0"/>
              <a:t> Nine item survey (examples)</a:t>
            </a:r>
          </a:p>
        </p:txBody>
      </p:sp>
      <p:sp>
        <p:nvSpPr>
          <p:cNvPr id="3" name="Content Placeholder 2">
            <a:extLst>
              <a:ext uri="{FF2B5EF4-FFF2-40B4-BE49-F238E27FC236}">
                <a16:creationId xmlns:a16="http://schemas.microsoft.com/office/drawing/2014/main" id="{6AA543D0-8435-CD4B-CD7F-238AE7FD26DD}"/>
              </a:ext>
            </a:extLst>
          </p:cNvPr>
          <p:cNvSpPr>
            <a:spLocks noGrp="1"/>
          </p:cNvSpPr>
          <p:nvPr>
            <p:ph idx="1"/>
          </p:nvPr>
        </p:nvSpPr>
        <p:spPr>
          <a:xfrm>
            <a:off x="1006475" y="1693214"/>
            <a:ext cx="12617450" cy="6098235"/>
          </a:xfrm>
        </p:spPr>
        <p:txBody>
          <a:bodyPr/>
          <a:lstStyle/>
          <a:p>
            <a:r>
              <a:rPr lang="en-US" dirty="0">
                <a:effectLst/>
                <a:latin typeface="Times New Roman" panose="02020603050405020304" pitchFamily="18" charset="0"/>
                <a:ea typeface="Calibri" panose="020F0502020204030204" pitchFamily="34" charset="0"/>
              </a:rPr>
              <a:t>It is OK for physical therapists to ask their patients questions about whether they are </a:t>
            </a:r>
            <a:r>
              <a:rPr lang="en-US" b="1" i="1" dirty="0">
                <a:effectLst/>
                <a:latin typeface="Times New Roman" panose="02020603050405020304" pitchFamily="18" charset="0"/>
                <a:ea typeface="Calibri" panose="020F0502020204030204" pitchFamily="34" charset="0"/>
              </a:rPr>
              <a:t>currently engaging</a:t>
            </a:r>
            <a:r>
              <a:rPr lang="en-US" dirty="0">
                <a:effectLst/>
                <a:latin typeface="Times New Roman" panose="02020603050405020304" pitchFamily="18" charset="0"/>
                <a:ea typeface="Calibri" panose="020F0502020204030204" pitchFamily="34" charset="0"/>
              </a:rPr>
              <a:t> in hazardous drinking.</a:t>
            </a:r>
            <a:r>
              <a:rPr lang="en-US" sz="4000" dirty="0">
                <a:effectLst/>
              </a:rPr>
              <a:t> </a:t>
            </a:r>
          </a:p>
          <a:p>
            <a:r>
              <a:rPr lang="en-US" dirty="0">
                <a:solidFill>
                  <a:srgbClr val="000000"/>
                </a:solidFill>
                <a:effectLst/>
                <a:latin typeface="Times New Roman" panose="02020603050405020304" pitchFamily="18" charset="0"/>
                <a:ea typeface="Times New Roman" panose="02020603050405020304" pitchFamily="18" charset="0"/>
              </a:rPr>
              <a:t>It is OK for physical therapists to ask their patients </a:t>
            </a:r>
            <a:r>
              <a:rPr lang="en-US" b="1" i="1" dirty="0">
                <a:solidFill>
                  <a:srgbClr val="000000"/>
                </a:solidFill>
                <a:effectLst/>
                <a:latin typeface="Times New Roman" panose="02020603050405020304" pitchFamily="18" charset="0"/>
                <a:ea typeface="Times New Roman" panose="02020603050405020304" pitchFamily="18" charset="0"/>
              </a:rPr>
              <a:t>why</a:t>
            </a:r>
            <a:r>
              <a:rPr lang="en-US" dirty="0">
                <a:solidFill>
                  <a:srgbClr val="000000"/>
                </a:solidFill>
                <a:effectLst/>
                <a:latin typeface="Times New Roman" panose="02020603050405020304" pitchFamily="18" charset="0"/>
                <a:ea typeface="Times New Roman" panose="02020603050405020304" pitchFamily="18" charset="0"/>
              </a:rPr>
              <a:t> they engage in hazardous drinking.</a:t>
            </a:r>
            <a:r>
              <a:rPr lang="en-US" sz="4000" dirty="0">
                <a:effectLst/>
              </a:rPr>
              <a:t> </a:t>
            </a:r>
          </a:p>
          <a:p>
            <a:r>
              <a:rPr lang="en-US" dirty="0">
                <a:solidFill>
                  <a:srgbClr val="000000"/>
                </a:solidFill>
                <a:effectLst/>
                <a:latin typeface="Times New Roman" panose="02020603050405020304" pitchFamily="18" charset="0"/>
                <a:ea typeface="Times New Roman" panose="02020603050405020304" pitchFamily="18" charset="0"/>
              </a:rPr>
              <a:t>It is OK for physical therapists to </a:t>
            </a:r>
            <a:r>
              <a:rPr lang="en-US" b="1" i="1" dirty="0">
                <a:solidFill>
                  <a:srgbClr val="000000"/>
                </a:solidFill>
                <a:effectLst/>
                <a:latin typeface="Times New Roman" panose="02020603050405020304" pitchFamily="18" charset="0"/>
                <a:ea typeface="Times New Roman" panose="02020603050405020304" pitchFamily="18" charset="0"/>
              </a:rPr>
              <a:t>refer</a:t>
            </a:r>
            <a:r>
              <a:rPr lang="en-US" dirty="0">
                <a:solidFill>
                  <a:srgbClr val="000000"/>
                </a:solidFill>
                <a:effectLst/>
                <a:latin typeface="Times New Roman" panose="02020603050405020304" pitchFamily="18" charset="0"/>
                <a:ea typeface="Times New Roman" panose="02020603050405020304" pitchFamily="18" charset="0"/>
              </a:rPr>
              <a:t> their patients with hazardous drinking to a specialist to </a:t>
            </a:r>
            <a:r>
              <a:rPr lang="en-US" dirty="0">
                <a:solidFill>
                  <a:srgbClr val="000000"/>
                </a:solidFill>
                <a:latin typeface="Times New Roman" panose="02020603050405020304" pitchFamily="18" charset="0"/>
                <a:ea typeface="Times New Roman" panose="02020603050405020304" pitchFamily="18" charset="0"/>
              </a:rPr>
              <a:t>a</a:t>
            </a:r>
            <a:r>
              <a:rPr lang="en-US" dirty="0">
                <a:solidFill>
                  <a:srgbClr val="000000"/>
                </a:solidFill>
                <a:effectLst/>
                <a:latin typeface="Times New Roman" panose="02020603050405020304" pitchFamily="18" charset="0"/>
                <a:ea typeface="Times New Roman" panose="02020603050405020304" pitchFamily="18" charset="0"/>
              </a:rPr>
              <a:t>ddress the hazardous drinking</a:t>
            </a:r>
            <a:r>
              <a:rPr lang="en-US" sz="4000" dirty="0">
                <a:effectLst/>
              </a:rPr>
              <a:t> </a:t>
            </a:r>
          </a:p>
          <a:p>
            <a:pPr marL="0" indent="0">
              <a:buNone/>
            </a:pPr>
            <a:endParaRPr lang="en-US" sz="4000" dirty="0"/>
          </a:p>
        </p:txBody>
      </p:sp>
      <p:pic>
        <p:nvPicPr>
          <p:cNvPr id="5" name="Picture 4" descr="A circle with a number&#10;&#10;Description automatically generated">
            <a:extLst>
              <a:ext uri="{FF2B5EF4-FFF2-40B4-BE49-F238E27FC236}">
                <a16:creationId xmlns:a16="http://schemas.microsoft.com/office/drawing/2014/main" id="{7C433C0E-48E9-A1A5-83DA-EA9740345456}"/>
              </a:ext>
            </a:extLst>
          </p:cNvPr>
          <p:cNvPicPr>
            <a:picLocks noChangeAspect="1"/>
          </p:cNvPicPr>
          <p:nvPr/>
        </p:nvPicPr>
        <p:blipFill>
          <a:blip r:embed="rId3"/>
          <a:stretch>
            <a:fillRect/>
          </a:stretch>
        </p:blipFill>
        <p:spPr>
          <a:xfrm>
            <a:off x="1208834" y="5418123"/>
            <a:ext cx="11979380" cy="1711340"/>
          </a:xfrm>
          <a:prstGeom prst="rect">
            <a:avLst/>
          </a:prstGeom>
          <a:ln w="28575">
            <a:solidFill>
              <a:schemeClr val="tx1"/>
            </a:solidFill>
          </a:ln>
        </p:spPr>
      </p:pic>
    </p:spTree>
    <p:extLst>
      <p:ext uri="{BB962C8B-B14F-4D97-AF65-F5344CB8AC3E}">
        <p14:creationId xmlns:p14="http://schemas.microsoft.com/office/powerpoint/2010/main" val="870606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9016E-8B5E-FD92-5E55-AF32B20B6646}"/>
              </a:ext>
            </a:extLst>
          </p:cNvPr>
          <p:cNvSpPr>
            <a:spLocks noGrp="1"/>
          </p:cNvSpPr>
          <p:nvPr>
            <p:ph type="title"/>
          </p:nvPr>
        </p:nvSpPr>
        <p:spPr/>
        <p:txBody>
          <a:bodyPr/>
          <a:lstStyle/>
          <a:p>
            <a:r>
              <a:rPr lang="en-US" dirty="0"/>
              <a:t>Data analysis</a:t>
            </a:r>
          </a:p>
        </p:txBody>
      </p:sp>
      <p:sp>
        <p:nvSpPr>
          <p:cNvPr id="3" name="Content Placeholder 2">
            <a:extLst>
              <a:ext uri="{FF2B5EF4-FFF2-40B4-BE49-F238E27FC236}">
                <a16:creationId xmlns:a16="http://schemas.microsoft.com/office/drawing/2014/main" id="{1BA64A81-4C12-184E-C50C-85614499CD21}"/>
              </a:ext>
            </a:extLst>
          </p:cNvPr>
          <p:cNvSpPr>
            <a:spLocks noGrp="1"/>
          </p:cNvSpPr>
          <p:nvPr>
            <p:ph idx="1"/>
          </p:nvPr>
        </p:nvSpPr>
        <p:spPr/>
        <p:txBody>
          <a:bodyPr/>
          <a:lstStyle/>
          <a:p>
            <a:r>
              <a:rPr lang="en-US" sz="3200" dirty="0"/>
              <a:t>Descriptives</a:t>
            </a:r>
          </a:p>
          <a:p>
            <a:r>
              <a:rPr lang="en-US" sz="3200" dirty="0"/>
              <a:t>Logistic regression</a:t>
            </a:r>
          </a:p>
          <a:p>
            <a:r>
              <a:rPr lang="en-US" sz="3200" dirty="0"/>
              <a:t>Dependent Variable</a:t>
            </a:r>
          </a:p>
          <a:p>
            <a:pPr lvl="1"/>
            <a:r>
              <a:rPr lang="en-US" sz="2800" dirty="0"/>
              <a:t>Response on survey Item (i.e., </a:t>
            </a:r>
            <a:r>
              <a:rPr lang="en-US" sz="2800" i="1" dirty="0"/>
              <a:t>It is OK for physical therapists to </a:t>
            </a:r>
            <a:r>
              <a:rPr lang="en-US" sz="2800" b="1" i="1" dirty="0"/>
              <a:t>refer</a:t>
            </a:r>
            <a:r>
              <a:rPr lang="en-US" sz="2800" i="1" dirty="0"/>
              <a:t> their patients with hazardous drinking to a specialist to address the alcohol misuse</a:t>
            </a:r>
            <a:r>
              <a:rPr lang="en-US" sz="2800" dirty="0"/>
              <a:t>). </a:t>
            </a:r>
          </a:p>
          <a:p>
            <a:r>
              <a:rPr lang="en-US" sz="3200" dirty="0"/>
              <a:t>Independent variable</a:t>
            </a:r>
          </a:p>
          <a:p>
            <a:pPr lvl="1"/>
            <a:r>
              <a:rPr lang="en-US" sz="2800" dirty="0"/>
              <a:t>Have/have not engaged in hazardous drinking</a:t>
            </a:r>
          </a:p>
          <a:p>
            <a:r>
              <a:rPr lang="en-US" sz="3200" dirty="0"/>
              <a:t>Control variables </a:t>
            </a:r>
          </a:p>
          <a:p>
            <a:pPr lvl="1"/>
            <a:r>
              <a:rPr lang="en-US" sz="2800" dirty="0"/>
              <a:t>Age, gender, race</a:t>
            </a:r>
          </a:p>
          <a:p>
            <a:pPr lvl="1"/>
            <a:endParaRPr lang="en-US" sz="2800" dirty="0"/>
          </a:p>
        </p:txBody>
      </p:sp>
    </p:spTree>
    <p:extLst>
      <p:ext uri="{BB962C8B-B14F-4D97-AF65-F5344CB8AC3E}">
        <p14:creationId xmlns:p14="http://schemas.microsoft.com/office/powerpoint/2010/main" val="337850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B32C-AB46-C186-1B09-85C5ACB43A49}"/>
              </a:ext>
            </a:extLst>
          </p:cNvPr>
          <p:cNvSpPr>
            <a:spLocks noGrp="1"/>
          </p:cNvSpPr>
          <p:nvPr>
            <p:ph type="title"/>
          </p:nvPr>
        </p:nvSpPr>
        <p:spPr>
          <a:xfrm>
            <a:off x="5434013" y="3670778"/>
            <a:ext cx="5110163" cy="659444"/>
          </a:xfrm>
        </p:spPr>
        <p:txBody>
          <a:bodyPr/>
          <a:lstStyle/>
          <a:p>
            <a:r>
              <a:rPr lang="en-US" sz="7200" dirty="0"/>
              <a:t>results</a:t>
            </a:r>
          </a:p>
        </p:txBody>
      </p:sp>
    </p:spTree>
    <p:extLst>
      <p:ext uri="{BB962C8B-B14F-4D97-AF65-F5344CB8AC3E}">
        <p14:creationId xmlns:p14="http://schemas.microsoft.com/office/powerpoint/2010/main" val="3265350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F91CE-B294-B35D-211C-834E09F3F7D0}"/>
              </a:ext>
            </a:extLst>
          </p:cNvPr>
          <p:cNvSpPr>
            <a:spLocks noGrp="1"/>
          </p:cNvSpPr>
          <p:nvPr>
            <p:ph type="title"/>
          </p:nvPr>
        </p:nvSpPr>
        <p:spPr/>
        <p:txBody>
          <a:bodyPr/>
          <a:lstStyle/>
          <a:p>
            <a:endParaRPr lang="en-US"/>
          </a:p>
        </p:txBody>
      </p:sp>
      <p:pic>
        <p:nvPicPr>
          <p:cNvPr id="5" name="Content Placeholder 4" descr="A flowchart of a patient&#10;&#10;Description automatically generated">
            <a:extLst>
              <a:ext uri="{FF2B5EF4-FFF2-40B4-BE49-F238E27FC236}">
                <a16:creationId xmlns:a16="http://schemas.microsoft.com/office/drawing/2014/main" id="{C13B2E57-54B7-E637-035E-FB4CECA28F14}"/>
              </a:ext>
            </a:extLst>
          </p:cNvPr>
          <p:cNvPicPr>
            <a:picLocks noGrp="1" noChangeAspect="1"/>
          </p:cNvPicPr>
          <p:nvPr>
            <p:ph idx="1"/>
          </p:nvPr>
        </p:nvPicPr>
        <p:blipFill>
          <a:blip r:embed="rId2"/>
          <a:stretch>
            <a:fillRect/>
          </a:stretch>
        </p:blipFill>
        <p:spPr>
          <a:xfrm>
            <a:off x="491461" y="598868"/>
            <a:ext cx="13381702" cy="6813170"/>
          </a:xfrm>
        </p:spPr>
      </p:pic>
    </p:spTree>
    <p:extLst>
      <p:ext uri="{BB962C8B-B14F-4D97-AF65-F5344CB8AC3E}">
        <p14:creationId xmlns:p14="http://schemas.microsoft.com/office/powerpoint/2010/main" val="3829156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86214D2-C71D-3A9A-1B8E-CFB2FEA34396}"/>
              </a:ext>
            </a:extLst>
          </p:cNvPr>
          <p:cNvGraphicFramePr>
            <a:graphicFrameLocks noGrp="1"/>
          </p:cNvGraphicFramePr>
          <p:nvPr>
            <p:ph idx="1"/>
            <p:extLst>
              <p:ext uri="{D42A27DB-BD31-4B8C-83A1-F6EECF244321}">
                <p14:modId xmlns:p14="http://schemas.microsoft.com/office/powerpoint/2010/main" val="3011984403"/>
              </p:ext>
            </p:extLst>
          </p:nvPr>
        </p:nvGraphicFramePr>
        <p:xfrm>
          <a:off x="211016" y="112011"/>
          <a:ext cx="13626371" cy="5963296"/>
        </p:xfrm>
        <a:graphic>
          <a:graphicData uri="http://schemas.openxmlformats.org/drawingml/2006/table">
            <a:tbl>
              <a:tblPr firstRow="1" firstCol="1" bandRow="1">
                <a:tableStyleId>{5C22544A-7EE6-4342-B048-85BDC9FD1C3A}</a:tableStyleId>
              </a:tblPr>
              <a:tblGrid>
                <a:gridCol w="4695092">
                  <a:extLst>
                    <a:ext uri="{9D8B030D-6E8A-4147-A177-3AD203B41FA5}">
                      <a16:colId xmlns:a16="http://schemas.microsoft.com/office/drawing/2014/main" val="839400997"/>
                    </a:ext>
                  </a:extLst>
                </a:gridCol>
                <a:gridCol w="808892">
                  <a:extLst>
                    <a:ext uri="{9D8B030D-6E8A-4147-A177-3AD203B41FA5}">
                      <a16:colId xmlns:a16="http://schemas.microsoft.com/office/drawing/2014/main" val="419413199"/>
                    </a:ext>
                  </a:extLst>
                </a:gridCol>
                <a:gridCol w="1301262">
                  <a:extLst>
                    <a:ext uri="{9D8B030D-6E8A-4147-A177-3AD203B41FA5}">
                      <a16:colId xmlns:a16="http://schemas.microsoft.com/office/drawing/2014/main" val="719735156"/>
                    </a:ext>
                  </a:extLst>
                </a:gridCol>
                <a:gridCol w="1446866">
                  <a:extLst>
                    <a:ext uri="{9D8B030D-6E8A-4147-A177-3AD203B41FA5}">
                      <a16:colId xmlns:a16="http://schemas.microsoft.com/office/drawing/2014/main" val="1670178142"/>
                    </a:ext>
                  </a:extLst>
                </a:gridCol>
                <a:gridCol w="2034887">
                  <a:extLst>
                    <a:ext uri="{9D8B030D-6E8A-4147-A177-3AD203B41FA5}">
                      <a16:colId xmlns:a16="http://schemas.microsoft.com/office/drawing/2014/main" val="2202234042"/>
                    </a:ext>
                  </a:extLst>
                </a:gridCol>
                <a:gridCol w="1819875">
                  <a:extLst>
                    <a:ext uri="{9D8B030D-6E8A-4147-A177-3AD203B41FA5}">
                      <a16:colId xmlns:a16="http://schemas.microsoft.com/office/drawing/2014/main" val="1835073932"/>
                    </a:ext>
                  </a:extLst>
                </a:gridCol>
                <a:gridCol w="1519497">
                  <a:extLst>
                    <a:ext uri="{9D8B030D-6E8A-4147-A177-3AD203B41FA5}">
                      <a16:colId xmlns:a16="http://schemas.microsoft.com/office/drawing/2014/main" val="2360884658"/>
                    </a:ext>
                  </a:extLst>
                </a:gridCol>
              </a:tblGrid>
              <a:tr h="286983">
                <a:tc gridSpan="7">
                  <a:txBody>
                    <a:bodyPr/>
                    <a:lstStyle/>
                    <a:p>
                      <a:pPr marL="0" marR="0">
                        <a:lnSpc>
                          <a:spcPct val="107000"/>
                        </a:lnSpc>
                        <a:spcBef>
                          <a:spcPts val="0"/>
                        </a:spcBef>
                        <a:spcAft>
                          <a:spcPts val="0"/>
                        </a:spcAft>
                      </a:pPr>
                      <a:r>
                        <a:rPr lang="en-US" sz="2400" dirty="0">
                          <a:solidFill>
                            <a:schemeClr val="tx1"/>
                          </a:solidFill>
                          <a:effectLst/>
                        </a:rPr>
                        <a:t>Table 1.  Respondent Characteristics</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414958"/>
                  </a:ext>
                </a:extLst>
              </a:tr>
              <a:tr h="1360359">
                <a:tc>
                  <a:txBody>
                    <a:bodyPr/>
                    <a:lstStyle/>
                    <a:p>
                      <a:pPr marL="0" marR="0">
                        <a:lnSpc>
                          <a:spcPct val="107000"/>
                        </a:lnSpc>
                        <a:spcBef>
                          <a:spcPts val="0"/>
                        </a:spcBef>
                        <a:spcAft>
                          <a:spcPts val="0"/>
                        </a:spcAft>
                      </a:pPr>
                      <a:r>
                        <a:rPr lang="en-US" sz="2400" dirty="0">
                          <a:solidFill>
                            <a:schemeClr val="tx1"/>
                          </a:solidFill>
                          <a:effectLst/>
                        </a:rPr>
                        <a:t>Characteristics</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marL="0" marR="0" algn="ctr">
                        <a:lnSpc>
                          <a:spcPct val="107000"/>
                        </a:lnSpc>
                        <a:spcBef>
                          <a:spcPts val="0"/>
                        </a:spcBef>
                        <a:spcAft>
                          <a:spcPts val="0"/>
                        </a:spcAft>
                      </a:pPr>
                      <a:r>
                        <a:rPr lang="en-US" sz="2400" dirty="0">
                          <a:solidFill>
                            <a:schemeClr val="tx1"/>
                          </a:solidFill>
                          <a:effectLst/>
                        </a:rPr>
                        <a:t>All Respondents</a:t>
                      </a:r>
                      <a:r>
                        <a:rPr lang="en-US" sz="2800" dirty="0">
                          <a:solidFill>
                            <a:schemeClr val="tx1"/>
                          </a:solidFill>
                          <a:effectLst/>
                        </a:rPr>
                        <a:t> </a:t>
                      </a:r>
                    </a:p>
                    <a:p>
                      <a:pPr marL="0" marR="0" algn="ctr">
                        <a:lnSpc>
                          <a:spcPct val="107000"/>
                        </a:lnSpc>
                        <a:spcBef>
                          <a:spcPts val="0"/>
                        </a:spcBef>
                        <a:spcAft>
                          <a:spcPts val="0"/>
                        </a:spcAft>
                      </a:pPr>
                      <a:r>
                        <a:rPr lang="en-US" sz="2400" dirty="0">
                          <a:solidFill>
                            <a:schemeClr val="tx1"/>
                          </a:solidFill>
                          <a:effectLst/>
                        </a:rPr>
                        <a:t>n = 585</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2400" b="1" dirty="0">
                          <a:effectLst/>
                        </a:rPr>
                        <a:t>Hazardous Drinking </a:t>
                      </a:r>
                      <a:endParaRPr lang="en-US" sz="2800" dirty="0">
                        <a:effectLst/>
                      </a:endParaRPr>
                    </a:p>
                    <a:p>
                      <a:pPr marL="0" marR="0" algn="ctr">
                        <a:lnSpc>
                          <a:spcPct val="107000"/>
                        </a:lnSpc>
                        <a:spcBef>
                          <a:spcPts val="0"/>
                        </a:spcBef>
                        <a:spcAft>
                          <a:spcPts val="0"/>
                        </a:spcAft>
                      </a:pPr>
                      <a:r>
                        <a:rPr lang="en-US" sz="2400" dirty="0">
                          <a:effectLst/>
                        </a:rPr>
                        <a:t>n = 81 (13.8%)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2400" b="1" dirty="0">
                          <a:effectLst/>
                        </a:rPr>
                        <a:t>No Hazardous Drinking</a:t>
                      </a:r>
                      <a:endParaRPr lang="en-US" sz="2800" dirty="0">
                        <a:effectLst/>
                      </a:endParaRPr>
                    </a:p>
                    <a:p>
                      <a:pPr marL="0" marR="0" algn="ctr">
                        <a:lnSpc>
                          <a:spcPct val="107000"/>
                        </a:lnSpc>
                        <a:spcBef>
                          <a:spcPts val="0"/>
                        </a:spcBef>
                        <a:spcAft>
                          <a:spcPts val="0"/>
                        </a:spcAft>
                      </a:pPr>
                      <a:r>
                        <a:rPr lang="en-US" sz="2400" dirty="0">
                          <a:effectLst/>
                        </a:rPr>
                        <a:t>n = 504 (86.2%)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2311389129"/>
                  </a:ext>
                </a:extLst>
              </a:tr>
              <a:tr h="286983">
                <a:tc>
                  <a:txBody>
                    <a:bodyPr/>
                    <a:lstStyle/>
                    <a:p>
                      <a:pPr marL="0" marR="0">
                        <a:lnSpc>
                          <a:spcPct val="107000"/>
                        </a:lnSpc>
                        <a:spcBef>
                          <a:spcPts val="0"/>
                        </a:spcBef>
                        <a:spcAft>
                          <a:spcPts val="0"/>
                        </a:spcAft>
                      </a:pPr>
                      <a:r>
                        <a:rPr lang="en-US" sz="2400" dirty="0">
                          <a:solidFill>
                            <a:schemeClr val="tx1"/>
                          </a:solidFill>
                          <a:effectLst/>
                        </a:rPr>
                        <a:t>Age, y, (</a:t>
                      </a:r>
                      <a:r>
                        <a:rPr lang="en-US" sz="2400" dirty="0" err="1">
                          <a:solidFill>
                            <a:schemeClr val="tx1"/>
                          </a:solidFill>
                          <a:effectLst/>
                        </a:rPr>
                        <a:t>sd</a:t>
                      </a:r>
                      <a:r>
                        <a:rPr lang="en-US" sz="2400" dirty="0">
                          <a:solidFill>
                            <a:schemeClr val="tx1"/>
                          </a:solidFill>
                          <a:effectLst/>
                        </a:rPr>
                        <a:t>)</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dirty="0">
                          <a:solidFill>
                            <a:schemeClr val="tx1"/>
                          </a:solidFill>
                          <a:effectLst/>
                        </a:rPr>
                        <a:t>56.8</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dirty="0">
                          <a:solidFill>
                            <a:schemeClr val="tx1"/>
                          </a:solidFill>
                          <a:effectLst/>
                        </a:rPr>
                        <a:t>(16.6)</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dirty="0">
                          <a:effectLst/>
                        </a:rPr>
                        <a:t>47.2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dirty="0">
                          <a:effectLst/>
                        </a:rPr>
                        <a:t>(16.1)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a:effectLst/>
                        </a:rPr>
                        <a:t>58.4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a:effectLst/>
                        </a:rPr>
                        <a:t>(16.21)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7278992"/>
                  </a:ext>
                </a:extLst>
              </a:tr>
              <a:tr h="286983">
                <a:tc>
                  <a:txBody>
                    <a:bodyPr/>
                    <a:lstStyle/>
                    <a:p>
                      <a:pPr marL="0" marR="0">
                        <a:lnSpc>
                          <a:spcPct val="107000"/>
                        </a:lnSpc>
                        <a:spcBef>
                          <a:spcPts val="0"/>
                        </a:spcBef>
                        <a:spcAft>
                          <a:spcPts val="0"/>
                        </a:spcAft>
                      </a:pPr>
                      <a:r>
                        <a:rPr lang="en-US" sz="2400">
                          <a:solidFill>
                            <a:schemeClr val="tx1"/>
                          </a:solidFill>
                          <a:effectLst/>
                        </a:rPr>
                        <a:t>Sex (Female)</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a:solidFill>
                            <a:schemeClr val="tx1"/>
                          </a:solidFill>
                          <a:effectLst/>
                        </a:rPr>
                        <a:t>372</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dirty="0">
                          <a:solidFill>
                            <a:schemeClr val="tx1"/>
                          </a:solidFill>
                          <a:effectLst/>
                        </a:rPr>
                        <a:t>(63.7%)</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dirty="0">
                          <a:effectLst/>
                        </a:rPr>
                        <a:t>46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dirty="0">
                          <a:effectLst/>
                        </a:rPr>
                        <a:t>(56.8%)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dirty="0">
                          <a:effectLst/>
                        </a:rPr>
                        <a:t>326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a:effectLst/>
                        </a:rPr>
                        <a:t>(64.8%)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0301703"/>
                  </a:ext>
                </a:extLst>
              </a:tr>
              <a:tr h="313026">
                <a:tc>
                  <a:txBody>
                    <a:bodyPr/>
                    <a:lstStyle/>
                    <a:p>
                      <a:pPr marL="0" marR="0">
                        <a:lnSpc>
                          <a:spcPct val="107000"/>
                        </a:lnSpc>
                        <a:spcBef>
                          <a:spcPts val="0"/>
                        </a:spcBef>
                        <a:spcAft>
                          <a:spcPts val="0"/>
                        </a:spcAft>
                      </a:pPr>
                      <a:r>
                        <a:rPr lang="en-US" sz="2400">
                          <a:solidFill>
                            <a:schemeClr val="tx1"/>
                          </a:solidFill>
                          <a:effectLst/>
                        </a:rPr>
                        <a:t>Race and Ethnicity</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pP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800" dirty="0">
                          <a:solidFill>
                            <a:schemeClr val="tx1"/>
                          </a:solidFill>
                          <a:effectLst/>
                        </a:rPr>
                        <a:t> </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pPr>
                      <a:endParaRPr lang="en-US" sz="24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800">
                          <a:effectLst/>
                          <a:highlight>
                            <a:srgbClr val="FFFF00"/>
                          </a:highligh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pPr>
                      <a:endParaRPr lang="en-US" sz="24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187366"/>
                  </a:ext>
                </a:extLst>
              </a:tr>
              <a:tr h="587254">
                <a:tc>
                  <a:txBody>
                    <a:bodyPr/>
                    <a:lstStyle/>
                    <a:p>
                      <a:pPr marL="0" marR="0">
                        <a:lnSpc>
                          <a:spcPct val="107000"/>
                        </a:lnSpc>
                        <a:spcBef>
                          <a:spcPts val="0"/>
                        </a:spcBef>
                        <a:spcAft>
                          <a:spcPts val="0"/>
                        </a:spcAft>
                      </a:pPr>
                      <a:r>
                        <a:rPr lang="en-US" sz="2400" dirty="0">
                          <a:solidFill>
                            <a:schemeClr val="tx1"/>
                          </a:solidFill>
                          <a:effectLst/>
                        </a:rPr>
                        <a:t>   American Indian or Alaska Native</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dirty="0">
                          <a:solidFill>
                            <a:schemeClr val="tx1"/>
                          </a:solidFill>
                          <a:effectLst/>
                        </a:rPr>
                        <a:t>10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dirty="0">
                          <a:solidFill>
                            <a:schemeClr val="tx1"/>
                          </a:solidFill>
                          <a:effectLst/>
                        </a:rPr>
                        <a:t>(1.7%)</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dirty="0">
                          <a:effectLst/>
                        </a:rPr>
                        <a:t>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a:effectLst/>
                        </a:rPr>
                        <a:t>(1.2%)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dirty="0">
                          <a:effectLst/>
                        </a:rPr>
                        <a:t>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a:effectLst/>
                        </a:rPr>
                        <a:t>(1.8%)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4820542"/>
                  </a:ext>
                </a:extLst>
              </a:tr>
              <a:tr h="286983">
                <a:tc>
                  <a:txBody>
                    <a:bodyPr/>
                    <a:lstStyle/>
                    <a:p>
                      <a:pPr marL="0" marR="0">
                        <a:lnSpc>
                          <a:spcPct val="107000"/>
                        </a:lnSpc>
                        <a:spcBef>
                          <a:spcPts val="0"/>
                        </a:spcBef>
                        <a:spcAft>
                          <a:spcPts val="0"/>
                        </a:spcAft>
                      </a:pPr>
                      <a:r>
                        <a:rPr lang="en-US" sz="2400" dirty="0">
                          <a:solidFill>
                            <a:schemeClr val="tx1"/>
                          </a:solidFill>
                          <a:effectLst/>
                        </a:rPr>
                        <a:t>   Asian</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a:solidFill>
                            <a:schemeClr val="tx1"/>
                          </a:solidFill>
                          <a:effectLst/>
                        </a:rPr>
                        <a:t>17</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dirty="0">
                          <a:solidFill>
                            <a:schemeClr val="tx1"/>
                          </a:solidFill>
                          <a:effectLst/>
                        </a:rPr>
                        <a:t>(2.9%)</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dirty="0">
                          <a:effectLst/>
                        </a:rPr>
                        <a:t>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a:effectLst/>
                        </a:rPr>
                        <a:t>(2.5%)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dirty="0">
                          <a:effectLst/>
                        </a:rPr>
                        <a:t>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a:effectLst/>
                        </a:rPr>
                        <a:t>(3.0%)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5025344"/>
                  </a:ext>
                </a:extLst>
              </a:tr>
              <a:tr h="286983">
                <a:tc>
                  <a:txBody>
                    <a:bodyPr/>
                    <a:lstStyle/>
                    <a:p>
                      <a:pPr marL="0" marR="0">
                        <a:lnSpc>
                          <a:spcPct val="107000"/>
                        </a:lnSpc>
                        <a:spcBef>
                          <a:spcPts val="0"/>
                        </a:spcBef>
                        <a:spcAft>
                          <a:spcPts val="0"/>
                        </a:spcAft>
                      </a:pPr>
                      <a:r>
                        <a:rPr lang="en-US" sz="2400">
                          <a:solidFill>
                            <a:schemeClr val="tx1"/>
                          </a:solidFill>
                          <a:effectLst/>
                        </a:rPr>
                        <a:t>   Black or African American</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a:solidFill>
                            <a:schemeClr val="tx1"/>
                          </a:solidFill>
                          <a:effectLst/>
                        </a:rPr>
                        <a:t>4</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dirty="0">
                          <a:solidFill>
                            <a:schemeClr val="tx1"/>
                          </a:solidFill>
                          <a:effectLst/>
                        </a:rPr>
                        <a:t>(0.7%)</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dirty="0">
                          <a:effectLst/>
                        </a:rPr>
                        <a:t>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a:effectLst/>
                        </a:rPr>
                        <a:t>(1.2%)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dirty="0">
                          <a:effectLst/>
                        </a:rPr>
                        <a:t>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a:effectLst/>
                        </a:rPr>
                        <a:t>(0.6%)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9224940"/>
                  </a:ext>
                </a:extLst>
              </a:tr>
              <a:tr h="587254">
                <a:tc>
                  <a:txBody>
                    <a:bodyPr/>
                    <a:lstStyle/>
                    <a:p>
                      <a:pPr marL="0" marR="0">
                        <a:lnSpc>
                          <a:spcPct val="107000"/>
                        </a:lnSpc>
                        <a:spcBef>
                          <a:spcPts val="0"/>
                        </a:spcBef>
                        <a:spcAft>
                          <a:spcPts val="0"/>
                        </a:spcAft>
                      </a:pPr>
                      <a:r>
                        <a:rPr lang="en-US" sz="2400">
                          <a:solidFill>
                            <a:schemeClr val="tx1"/>
                          </a:solidFill>
                          <a:effectLst/>
                        </a:rPr>
                        <a:t>   Hawaiian or Other Pacific Islander</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a:solidFill>
                            <a:schemeClr val="tx1"/>
                          </a:solidFill>
                          <a:effectLst/>
                        </a:rPr>
                        <a:t>5</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dirty="0">
                          <a:solidFill>
                            <a:schemeClr val="tx1"/>
                          </a:solidFill>
                          <a:effectLst/>
                        </a:rPr>
                        <a:t>(0.9%)</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dirty="0">
                          <a:effectLst/>
                        </a:rPr>
                        <a:t>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a:effectLst/>
                        </a:rPr>
                        <a:t>(1.2%)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dirty="0">
                          <a:effectLst/>
                        </a:rPr>
                        <a:t>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dirty="0">
                          <a:effectLst/>
                        </a:rPr>
                        <a:t>(0.8%)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6383492"/>
                  </a:ext>
                </a:extLst>
              </a:tr>
              <a:tr h="286983">
                <a:tc>
                  <a:txBody>
                    <a:bodyPr/>
                    <a:lstStyle/>
                    <a:p>
                      <a:pPr marL="0" marR="0">
                        <a:lnSpc>
                          <a:spcPct val="107000"/>
                        </a:lnSpc>
                        <a:spcBef>
                          <a:spcPts val="0"/>
                        </a:spcBef>
                        <a:spcAft>
                          <a:spcPts val="0"/>
                        </a:spcAft>
                      </a:pPr>
                      <a:r>
                        <a:rPr lang="en-US" sz="2400">
                          <a:solidFill>
                            <a:schemeClr val="tx1"/>
                          </a:solidFill>
                          <a:effectLst/>
                        </a:rPr>
                        <a:t>   White </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a:solidFill>
                            <a:schemeClr val="tx1"/>
                          </a:solidFill>
                          <a:effectLst/>
                        </a:rPr>
                        <a:t>538</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dirty="0">
                          <a:solidFill>
                            <a:schemeClr val="tx1"/>
                          </a:solidFill>
                          <a:effectLst/>
                        </a:rPr>
                        <a:t>(92.0%)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dirty="0">
                          <a:effectLst/>
                        </a:rPr>
                        <a:t>76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a:effectLst/>
                        </a:rPr>
                        <a:t>(93.8%)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a:effectLst/>
                        </a:rPr>
                        <a:t>462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dirty="0">
                          <a:effectLst/>
                        </a:rPr>
                        <a:t>(91.7%)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04636"/>
                  </a:ext>
                </a:extLst>
              </a:tr>
              <a:tr h="286983">
                <a:tc>
                  <a:txBody>
                    <a:bodyPr/>
                    <a:lstStyle/>
                    <a:p>
                      <a:pPr marL="0" marR="0">
                        <a:lnSpc>
                          <a:spcPct val="107000"/>
                        </a:lnSpc>
                        <a:spcBef>
                          <a:spcPts val="0"/>
                        </a:spcBef>
                        <a:spcAft>
                          <a:spcPts val="0"/>
                        </a:spcAft>
                      </a:pPr>
                      <a:r>
                        <a:rPr lang="en-US" sz="2400">
                          <a:solidFill>
                            <a:schemeClr val="tx1"/>
                          </a:solidFill>
                          <a:effectLst/>
                        </a:rPr>
                        <a:t>   Hispanic or Latino</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a:solidFill>
                            <a:schemeClr val="tx1"/>
                          </a:solidFill>
                          <a:effectLst/>
                        </a:rPr>
                        <a:t>24</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dirty="0">
                          <a:solidFill>
                            <a:schemeClr val="tx1"/>
                          </a:solidFill>
                          <a:effectLst/>
                        </a:rPr>
                        <a:t>(4.1%)</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a:effectLst/>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a:effectLst/>
                        </a:rPr>
                        <a:t>(3.7%)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a:effectLst/>
                        </a:rPr>
                        <a:t>21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dirty="0">
                          <a:effectLst/>
                        </a:rPr>
                        <a:t>(4.2%)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8056043"/>
                  </a:ext>
                </a:extLst>
              </a:tr>
              <a:tr h="286983">
                <a:tc>
                  <a:txBody>
                    <a:bodyPr/>
                    <a:lstStyle/>
                    <a:p>
                      <a:pPr marL="0" marR="0">
                        <a:lnSpc>
                          <a:spcPct val="107000"/>
                        </a:lnSpc>
                        <a:spcBef>
                          <a:spcPts val="0"/>
                        </a:spcBef>
                        <a:spcAft>
                          <a:spcPts val="0"/>
                        </a:spcAft>
                      </a:pPr>
                      <a:r>
                        <a:rPr lang="en-US" sz="2400">
                          <a:solidFill>
                            <a:schemeClr val="tx1"/>
                          </a:solidFill>
                          <a:effectLst/>
                        </a:rPr>
                        <a:t>   Other</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a:solidFill>
                            <a:schemeClr val="tx1"/>
                          </a:solidFill>
                          <a:effectLst/>
                        </a:rPr>
                        <a:t>5</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dirty="0">
                          <a:solidFill>
                            <a:schemeClr val="tx1"/>
                          </a:solidFill>
                          <a:effectLst/>
                        </a:rPr>
                        <a:t>(0.9%)</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a:effectLst/>
                        </a:rPr>
                        <a:t>(0.0%)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7000"/>
                        </a:lnSpc>
                        <a:spcBef>
                          <a:spcPts val="0"/>
                        </a:spcBef>
                        <a:spcAft>
                          <a:spcPts val="0"/>
                        </a:spcAft>
                      </a:pPr>
                      <a:r>
                        <a:rPr lang="en-US" sz="2400">
                          <a:effectLst/>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dirty="0">
                          <a:effectLst/>
                        </a:rPr>
                        <a:t>(1.0%)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9134195"/>
                  </a:ext>
                </a:extLst>
              </a:tr>
            </a:tbl>
          </a:graphicData>
        </a:graphic>
      </p:graphicFrame>
      <p:sp>
        <p:nvSpPr>
          <p:cNvPr id="5" name="Rectangle 4">
            <a:extLst>
              <a:ext uri="{FF2B5EF4-FFF2-40B4-BE49-F238E27FC236}">
                <a16:creationId xmlns:a16="http://schemas.microsoft.com/office/drawing/2014/main" id="{8F60BBDD-5005-D62C-BBFA-EA8CAA8B6473}"/>
              </a:ext>
            </a:extLst>
          </p:cNvPr>
          <p:cNvSpPr/>
          <p:nvPr/>
        </p:nvSpPr>
        <p:spPr>
          <a:xfrm>
            <a:off x="211016" y="1893597"/>
            <a:ext cx="13610492" cy="756139"/>
          </a:xfrm>
          <a:prstGeom prst="rect">
            <a:avLst/>
          </a:prstGeom>
          <a:solidFill>
            <a:srgbClr val="FF0000">
              <a:alpha val="1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53B65E-65C1-7EE1-B4B3-E94B96F650F1}"/>
              </a:ext>
            </a:extLst>
          </p:cNvPr>
          <p:cNvSpPr/>
          <p:nvPr/>
        </p:nvSpPr>
        <p:spPr>
          <a:xfrm>
            <a:off x="211016" y="4958861"/>
            <a:ext cx="13610492" cy="327604"/>
          </a:xfrm>
          <a:prstGeom prst="rect">
            <a:avLst/>
          </a:prstGeom>
          <a:solidFill>
            <a:srgbClr val="FF0000">
              <a:alpha val="1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FB31F28-0774-FB48-0302-BF5776CC997A}"/>
              </a:ext>
            </a:extLst>
          </p:cNvPr>
          <p:cNvSpPr/>
          <p:nvPr/>
        </p:nvSpPr>
        <p:spPr>
          <a:xfrm>
            <a:off x="7764906" y="1137459"/>
            <a:ext cx="1978702" cy="466490"/>
          </a:xfrm>
          <a:prstGeom prst="rect">
            <a:avLst/>
          </a:prstGeom>
          <a:solidFill>
            <a:srgbClr val="FF0000">
              <a:alpha val="1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29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B1A4-C7DA-D358-FD7D-5F7EF1140B8E}"/>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966320AE-14B7-705D-4D9F-F51BBCD0235B}"/>
              </a:ext>
            </a:extLst>
          </p:cNvPr>
          <p:cNvSpPr>
            <a:spLocks noGrp="1"/>
          </p:cNvSpPr>
          <p:nvPr>
            <p:ph idx="1"/>
          </p:nvPr>
        </p:nvSpPr>
        <p:spPr/>
        <p:txBody>
          <a:bodyPr/>
          <a:lstStyle/>
          <a:p>
            <a:r>
              <a:rPr lang="en-US" dirty="0"/>
              <a:t>Nothing to disclose</a:t>
            </a:r>
          </a:p>
        </p:txBody>
      </p:sp>
      <p:pic>
        <p:nvPicPr>
          <p:cNvPr id="4" name="Content Placeholder 5" descr="A city in the mountains&#10;&#10;Description automatically generated">
            <a:extLst>
              <a:ext uri="{FF2B5EF4-FFF2-40B4-BE49-F238E27FC236}">
                <a16:creationId xmlns:a16="http://schemas.microsoft.com/office/drawing/2014/main" id="{1F2CE0EA-35DC-3726-02FB-898AA5DF76A8}"/>
              </a:ext>
            </a:extLst>
          </p:cNvPr>
          <p:cNvPicPr>
            <a:picLocks noChangeAspect="1"/>
          </p:cNvPicPr>
          <p:nvPr/>
        </p:nvPicPr>
        <p:blipFill>
          <a:blip r:embed="rId2"/>
          <a:stretch>
            <a:fillRect/>
          </a:stretch>
        </p:blipFill>
        <p:spPr bwMode="auto">
          <a:xfrm>
            <a:off x="2145506" y="3067547"/>
            <a:ext cx="10402888" cy="298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576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2006674-9CDA-FA59-27EA-91EE4536CECD}"/>
              </a:ext>
            </a:extLst>
          </p:cNvPr>
          <p:cNvGraphicFramePr>
            <a:graphicFrameLocks noGrp="1"/>
          </p:cNvGraphicFramePr>
          <p:nvPr>
            <p:ph idx="1"/>
            <p:extLst>
              <p:ext uri="{D42A27DB-BD31-4B8C-83A1-F6EECF244321}">
                <p14:modId xmlns:p14="http://schemas.microsoft.com/office/powerpoint/2010/main" val="2662694296"/>
              </p:ext>
            </p:extLst>
          </p:nvPr>
        </p:nvGraphicFramePr>
        <p:xfrm>
          <a:off x="252022" y="59961"/>
          <a:ext cx="14126355" cy="7982588"/>
        </p:xfrm>
        <a:graphic>
          <a:graphicData uri="http://schemas.openxmlformats.org/drawingml/2006/table">
            <a:tbl>
              <a:tblPr firstRow="1" firstCol="1" bandRow="1">
                <a:tableStyleId>{5C22544A-7EE6-4342-B048-85BDC9FD1C3A}</a:tableStyleId>
              </a:tblPr>
              <a:tblGrid>
                <a:gridCol w="8782830">
                  <a:extLst>
                    <a:ext uri="{9D8B030D-6E8A-4147-A177-3AD203B41FA5}">
                      <a16:colId xmlns:a16="http://schemas.microsoft.com/office/drawing/2014/main" val="1255437906"/>
                    </a:ext>
                  </a:extLst>
                </a:gridCol>
                <a:gridCol w="1066411">
                  <a:extLst>
                    <a:ext uri="{9D8B030D-6E8A-4147-A177-3AD203B41FA5}">
                      <a16:colId xmlns:a16="http://schemas.microsoft.com/office/drawing/2014/main" val="1655192972"/>
                    </a:ext>
                  </a:extLst>
                </a:gridCol>
                <a:gridCol w="1019564">
                  <a:extLst>
                    <a:ext uri="{9D8B030D-6E8A-4147-A177-3AD203B41FA5}">
                      <a16:colId xmlns:a16="http://schemas.microsoft.com/office/drawing/2014/main" val="1977994766"/>
                    </a:ext>
                  </a:extLst>
                </a:gridCol>
                <a:gridCol w="828675">
                  <a:extLst>
                    <a:ext uri="{9D8B030D-6E8A-4147-A177-3AD203B41FA5}">
                      <a16:colId xmlns:a16="http://schemas.microsoft.com/office/drawing/2014/main" val="2956830879"/>
                    </a:ext>
                  </a:extLst>
                </a:gridCol>
                <a:gridCol w="800100">
                  <a:extLst>
                    <a:ext uri="{9D8B030D-6E8A-4147-A177-3AD203B41FA5}">
                      <a16:colId xmlns:a16="http://schemas.microsoft.com/office/drawing/2014/main" val="1200503112"/>
                    </a:ext>
                  </a:extLst>
                </a:gridCol>
                <a:gridCol w="957263">
                  <a:extLst>
                    <a:ext uri="{9D8B030D-6E8A-4147-A177-3AD203B41FA5}">
                      <a16:colId xmlns:a16="http://schemas.microsoft.com/office/drawing/2014/main" val="401997020"/>
                    </a:ext>
                  </a:extLst>
                </a:gridCol>
                <a:gridCol w="671512">
                  <a:extLst>
                    <a:ext uri="{9D8B030D-6E8A-4147-A177-3AD203B41FA5}">
                      <a16:colId xmlns:a16="http://schemas.microsoft.com/office/drawing/2014/main" val="3888798222"/>
                    </a:ext>
                  </a:extLst>
                </a:gridCol>
              </a:tblGrid>
              <a:tr h="351566">
                <a:tc gridSpan="7">
                  <a:txBody>
                    <a:bodyPr/>
                    <a:lstStyle/>
                    <a:p>
                      <a:pPr marL="0" marR="0">
                        <a:lnSpc>
                          <a:spcPct val="107000"/>
                        </a:lnSpc>
                        <a:spcBef>
                          <a:spcPts val="0"/>
                        </a:spcBef>
                        <a:spcAft>
                          <a:spcPts val="0"/>
                        </a:spcAft>
                      </a:pPr>
                      <a:r>
                        <a:rPr lang="en-US" sz="2200" dirty="0">
                          <a:solidFill>
                            <a:schemeClr val="tx1"/>
                          </a:solidFill>
                          <a:effectLst/>
                        </a:rPr>
                        <a:t>Table 2.  Results of Hazardous Drinking -Related Survey Items</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0732445"/>
                  </a:ext>
                </a:extLst>
              </a:tr>
              <a:tr h="714375">
                <a:tc>
                  <a:txBody>
                    <a:bodyPr/>
                    <a:lstStyle/>
                    <a:p>
                      <a:pPr marL="0" marR="0" algn="ctr">
                        <a:lnSpc>
                          <a:spcPct val="107000"/>
                        </a:lnSpc>
                        <a:spcBef>
                          <a:spcPts val="0"/>
                        </a:spcBef>
                        <a:spcAft>
                          <a:spcPts val="0"/>
                        </a:spcAft>
                      </a:pP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Survey Items</a:t>
                      </a: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algn="ctr">
                        <a:lnSpc>
                          <a:spcPct val="107000"/>
                        </a:lnSpc>
                        <a:spcBef>
                          <a:spcPts val="0"/>
                        </a:spcBef>
                        <a:spcAft>
                          <a:spcPts val="0"/>
                        </a:spcAft>
                      </a:pPr>
                      <a:r>
                        <a:rPr lang="en-US" sz="2200" b="1" dirty="0">
                          <a:solidFill>
                            <a:schemeClr val="tx1"/>
                          </a:solidFill>
                          <a:effectLst/>
                        </a:rPr>
                        <a:t> All Respondents </a:t>
                      </a:r>
                    </a:p>
                    <a:p>
                      <a:pPr marL="0" marR="0" algn="ctr">
                        <a:lnSpc>
                          <a:spcPct val="107000"/>
                        </a:lnSpc>
                        <a:spcBef>
                          <a:spcPts val="0"/>
                        </a:spcBef>
                        <a:spcAft>
                          <a:spcPts val="0"/>
                        </a:spcAft>
                      </a:pPr>
                      <a:r>
                        <a:rPr lang="en-US" sz="2200" b="1" dirty="0">
                          <a:solidFill>
                            <a:schemeClr val="tx1"/>
                          </a:solidFill>
                          <a:effectLst/>
                        </a:rPr>
                        <a:t>n = 585</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2200" b="1" dirty="0">
                          <a:solidFill>
                            <a:schemeClr val="tx1"/>
                          </a:solidFill>
                          <a:effectLst/>
                        </a:rPr>
                        <a:t>HD (+)</a:t>
                      </a:r>
                    </a:p>
                    <a:p>
                      <a:pPr marL="0" marR="0" algn="ctr">
                        <a:lnSpc>
                          <a:spcPct val="107000"/>
                        </a:lnSpc>
                        <a:spcBef>
                          <a:spcPts val="0"/>
                        </a:spcBef>
                        <a:spcAft>
                          <a:spcPts val="0"/>
                        </a:spcAft>
                      </a:pPr>
                      <a:r>
                        <a:rPr lang="en-US" sz="2200" b="1" dirty="0">
                          <a:solidFill>
                            <a:schemeClr val="tx1"/>
                          </a:solidFill>
                          <a:effectLst/>
                        </a:rPr>
                        <a:t>n = 81</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2200" b="1" dirty="0">
                          <a:solidFill>
                            <a:schemeClr val="tx1"/>
                          </a:solidFill>
                          <a:effectLst/>
                        </a:rPr>
                        <a:t> HD (-)</a:t>
                      </a:r>
                    </a:p>
                    <a:p>
                      <a:pPr marL="0" marR="0" algn="ctr">
                        <a:lnSpc>
                          <a:spcPct val="107000"/>
                        </a:lnSpc>
                        <a:spcBef>
                          <a:spcPts val="0"/>
                        </a:spcBef>
                        <a:spcAft>
                          <a:spcPts val="0"/>
                        </a:spcAft>
                      </a:pPr>
                      <a:r>
                        <a:rPr lang="en-US" sz="2200" b="1" dirty="0">
                          <a:solidFill>
                            <a:schemeClr val="tx1"/>
                          </a:solidFill>
                          <a:effectLst/>
                        </a:rPr>
                        <a:t>n = 504</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915076991"/>
                  </a:ext>
                </a:extLst>
              </a:tr>
              <a:tr h="759787">
                <a:tc>
                  <a:txBody>
                    <a:bodyPr/>
                    <a:lstStyle/>
                    <a:p>
                      <a:pPr marL="0" marR="0">
                        <a:lnSpc>
                          <a:spcPct val="107000"/>
                        </a:lnSpc>
                        <a:spcBef>
                          <a:spcPts val="0"/>
                        </a:spcBef>
                        <a:spcAft>
                          <a:spcPts val="0"/>
                        </a:spcAft>
                      </a:pPr>
                      <a:r>
                        <a:rPr lang="en-US" sz="2200" b="0" dirty="0">
                          <a:solidFill>
                            <a:schemeClr val="tx1"/>
                          </a:solidFill>
                          <a:effectLst/>
                        </a:rPr>
                        <a:t>It is OK for physical therapists to ask their patients questions to find out if they have </a:t>
                      </a:r>
                      <a:r>
                        <a:rPr lang="en-US" sz="2200" b="1" dirty="0">
                          <a:solidFill>
                            <a:schemeClr val="tx1"/>
                          </a:solidFill>
                          <a:effectLst/>
                        </a:rPr>
                        <a:t>engaged in hazardous drinking in the past.</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200">
                          <a:solidFill>
                            <a:schemeClr val="tx1"/>
                          </a:solidFill>
                          <a:effectLst/>
                        </a:rPr>
                        <a:t>5.2</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200" dirty="0">
                          <a:solidFill>
                            <a:schemeClr val="tx1"/>
                          </a:solidFill>
                          <a:effectLst/>
                        </a:rPr>
                        <a:t>(2.1)</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200">
                          <a:solidFill>
                            <a:schemeClr val="tx1"/>
                          </a:solidFill>
                          <a:effectLst/>
                        </a:rPr>
                        <a:t>4.7</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200" dirty="0">
                          <a:solidFill>
                            <a:schemeClr val="tx1"/>
                          </a:solidFill>
                          <a:effectLst/>
                        </a:rPr>
                        <a:t>(2.0)</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200">
                          <a:solidFill>
                            <a:schemeClr val="tx1"/>
                          </a:solidFill>
                          <a:effectLst/>
                        </a:rPr>
                        <a:t>5.3</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200">
                          <a:solidFill>
                            <a:schemeClr val="tx1"/>
                          </a:solidFill>
                          <a:effectLst/>
                        </a:rPr>
                        <a:t>(2.1)</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5387952"/>
                  </a:ext>
                </a:extLst>
              </a:tr>
              <a:tr h="759787">
                <a:tc>
                  <a:txBody>
                    <a:bodyPr/>
                    <a:lstStyle/>
                    <a:p>
                      <a:pPr marL="0" marR="0">
                        <a:lnSpc>
                          <a:spcPct val="107000"/>
                        </a:lnSpc>
                        <a:spcBef>
                          <a:spcPts val="0"/>
                        </a:spcBef>
                        <a:spcAft>
                          <a:spcPts val="0"/>
                        </a:spcAft>
                      </a:pPr>
                      <a:r>
                        <a:rPr lang="en-US" sz="2200" b="0" dirty="0">
                          <a:solidFill>
                            <a:schemeClr val="tx1"/>
                          </a:solidFill>
                          <a:effectLst/>
                        </a:rPr>
                        <a:t>It is OK for physical therapists to ask their patients questions about whether they are </a:t>
                      </a:r>
                      <a:r>
                        <a:rPr lang="en-US" sz="2200" b="1" dirty="0">
                          <a:solidFill>
                            <a:schemeClr val="tx1"/>
                          </a:solidFill>
                          <a:effectLst/>
                        </a:rPr>
                        <a:t>currently engaging in hazardous drinking</a:t>
                      </a:r>
                      <a:r>
                        <a:rPr lang="en-US" sz="2200" b="0" dirty="0">
                          <a:solidFill>
                            <a:schemeClr val="tx1"/>
                          </a:solidFill>
                          <a:effectLst/>
                        </a:rPr>
                        <a:t>.</a:t>
                      </a:r>
                      <a:endPar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r">
                        <a:lnSpc>
                          <a:spcPct val="107000"/>
                        </a:lnSpc>
                        <a:spcBef>
                          <a:spcPts val="0"/>
                        </a:spcBef>
                        <a:spcAft>
                          <a:spcPts val="0"/>
                        </a:spcAft>
                      </a:pPr>
                      <a:r>
                        <a:rPr lang="en-US" sz="2200" dirty="0">
                          <a:solidFill>
                            <a:schemeClr val="tx1"/>
                          </a:solidFill>
                          <a:effectLst/>
                        </a:rPr>
                        <a:t>5.3</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200" dirty="0">
                          <a:solidFill>
                            <a:schemeClr val="tx1"/>
                          </a:solidFill>
                          <a:effectLst/>
                        </a:rPr>
                        <a:t>(2.0)</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r">
                        <a:lnSpc>
                          <a:spcPct val="107000"/>
                        </a:lnSpc>
                        <a:spcBef>
                          <a:spcPts val="0"/>
                        </a:spcBef>
                        <a:spcAft>
                          <a:spcPts val="0"/>
                        </a:spcAft>
                      </a:pPr>
                      <a:r>
                        <a:rPr lang="en-US" sz="2200" dirty="0">
                          <a:solidFill>
                            <a:schemeClr val="tx1"/>
                          </a:solidFill>
                          <a:effectLst/>
                        </a:rPr>
                        <a:t>4.9</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200" dirty="0">
                          <a:solidFill>
                            <a:schemeClr val="tx1"/>
                          </a:solidFill>
                          <a:effectLst/>
                        </a:rPr>
                        <a:t>(2.0)</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r">
                        <a:lnSpc>
                          <a:spcPct val="107000"/>
                        </a:lnSpc>
                        <a:spcBef>
                          <a:spcPts val="0"/>
                        </a:spcBef>
                        <a:spcAft>
                          <a:spcPts val="0"/>
                        </a:spcAft>
                      </a:pPr>
                      <a:r>
                        <a:rPr lang="en-US" sz="2200" dirty="0">
                          <a:solidFill>
                            <a:schemeClr val="tx1"/>
                          </a:solidFill>
                          <a:effectLst/>
                        </a:rPr>
                        <a:t>5.4</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200" dirty="0">
                          <a:solidFill>
                            <a:schemeClr val="tx1"/>
                          </a:solidFill>
                          <a:effectLst/>
                        </a:rPr>
                        <a:t>(2.0)</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67764929"/>
                  </a:ext>
                </a:extLst>
              </a:tr>
              <a:tr h="759787">
                <a:tc>
                  <a:txBody>
                    <a:bodyPr/>
                    <a:lstStyle/>
                    <a:p>
                      <a:pPr marL="0" marR="0">
                        <a:lnSpc>
                          <a:spcPct val="107000"/>
                        </a:lnSpc>
                        <a:spcBef>
                          <a:spcPts val="0"/>
                        </a:spcBef>
                        <a:spcAft>
                          <a:spcPts val="0"/>
                        </a:spcAft>
                      </a:pPr>
                      <a:r>
                        <a:rPr lang="en-US" sz="2200" b="0" dirty="0">
                          <a:solidFill>
                            <a:schemeClr val="tx1"/>
                          </a:solidFill>
                          <a:effectLst/>
                        </a:rPr>
                        <a:t>It is OK for physical therapists to </a:t>
                      </a:r>
                      <a:r>
                        <a:rPr lang="en-US" sz="2200" b="1" dirty="0">
                          <a:solidFill>
                            <a:schemeClr val="tx1"/>
                          </a:solidFill>
                          <a:effectLst/>
                        </a:rPr>
                        <a:t>use questionnaires to determine </a:t>
                      </a:r>
                      <a:r>
                        <a:rPr lang="en-US" sz="2200" b="0" dirty="0">
                          <a:solidFill>
                            <a:schemeClr val="tx1"/>
                          </a:solidFill>
                          <a:effectLst/>
                        </a:rPr>
                        <a:t>if their patients are engaged in hazardous drinking.</a:t>
                      </a:r>
                      <a:endPar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200" dirty="0">
                          <a:solidFill>
                            <a:schemeClr val="tx1"/>
                          </a:solidFill>
                          <a:effectLst/>
                        </a:rPr>
                        <a:t>5.3</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200">
                          <a:solidFill>
                            <a:schemeClr val="tx1"/>
                          </a:solidFill>
                          <a:effectLst/>
                        </a:rPr>
                        <a:t>(2.0)</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200">
                          <a:solidFill>
                            <a:schemeClr val="tx1"/>
                          </a:solidFill>
                          <a:effectLst/>
                        </a:rPr>
                        <a:t>4.8</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200">
                          <a:solidFill>
                            <a:schemeClr val="tx1"/>
                          </a:solidFill>
                          <a:effectLst/>
                        </a:rPr>
                        <a:t>(2.1)</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200">
                          <a:solidFill>
                            <a:schemeClr val="tx1"/>
                          </a:solidFill>
                          <a:effectLst/>
                        </a:rPr>
                        <a:t>5.4</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200">
                          <a:solidFill>
                            <a:schemeClr val="tx1"/>
                          </a:solidFill>
                          <a:effectLst/>
                        </a:rPr>
                        <a:t>(2.0)</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7505504"/>
                  </a:ext>
                </a:extLst>
              </a:tr>
              <a:tr h="567459">
                <a:tc>
                  <a:txBody>
                    <a:bodyPr/>
                    <a:lstStyle/>
                    <a:p>
                      <a:pPr marL="0" marR="0">
                        <a:lnSpc>
                          <a:spcPct val="107000"/>
                        </a:lnSpc>
                        <a:spcBef>
                          <a:spcPts val="0"/>
                        </a:spcBef>
                        <a:spcAft>
                          <a:spcPts val="0"/>
                        </a:spcAft>
                      </a:pPr>
                      <a:r>
                        <a:rPr lang="en-US" sz="2200" b="0" dirty="0">
                          <a:solidFill>
                            <a:schemeClr val="tx1"/>
                          </a:solidFill>
                          <a:effectLst/>
                        </a:rPr>
                        <a:t>It is OK for physical therapists to ask their patients </a:t>
                      </a:r>
                      <a:r>
                        <a:rPr lang="en-US" sz="2200" b="1" dirty="0">
                          <a:solidFill>
                            <a:schemeClr val="tx1"/>
                          </a:solidFill>
                          <a:effectLst/>
                        </a:rPr>
                        <a:t>why they engage in hazardous drinking.</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r">
                        <a:lnSpc>
                          <a:spcPct val="107000"/>
                        </a:lnSpc>
                        <a:spcBef>
                          <a:spcPts val="0"/>
                        </a:spcBef>
                        <a:spcAft>
                          <a:spcPts val="0"/>
                        </a:spcAft>
                      </a:pPr>
                      <a:r>
                        <a:rPr lang="en-US" sz="2200" dirty="0">
                          <a:solidFill>
                            <a:schemeClr val="tx1"/>
                          </a:solidFill>
                          <a:effectLst/>
                        </a:rPr>
                        <a:t>4.6</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200" dirty="0">
                          <a:solidFill>
                            <a:schemeClr val="tx1"/>
                          </a:solidFill>
                          <a:effectLst/>
                        </a:rPr>
                        <a:t>(2.2)</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r">
                        <a:lnSpc>
                          <a:spcPct val="107000"/>
                        </a:lnSpc>
                        <a:spcBef>
                          <a:spcPts val="0"/>
                        </a:spcBef>
                        <a:spcAft>
                          <a:spcPts val="0"/>
                        </a:spcAft>
                      </a:pPr>
                      <a:r>
                        <a:rPr lang="en-US" sz="2200" dirty="0">
                          <a:solidFill>
                            <a:schemeClr val="tx1"/>
                          </a:solidFill>
                          <a:effectLst/>
                        </a:rPr>
                        <a:t>4.2</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200" dirty="0">
                          <a:solidFill>
                            <a:schemeClr val="tx1"/>
                          </a:solidFill>
                          <a:effectLst/>
                        </a:rPr>
                        <a:t>(2.0)</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r">
                        <a:lnSpc>
                          <a:spcPct val="107000"/>
                        </a:lnSpc>
                        <a:spcBef>
                          <a:spcPts val="0"/>
                        </a:spcBef>
                        <a:spcAft>
                          <a:spcPts val="0"/>
                        </a:spcAft>
                      </a:pPr>
                      <a:r>
                        <a:rPr lang="en-US" sz="2200" dirty="0">
                          <a:solidFill>
                            <a:schemeClr val="tx1"/>
                          </a:solidFill>
                          <a:effectLst/>
                        </a:rPr>
                        <a:t>4.7</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200" dirty="0">
                          <a:solidFill>
                            <a:schemeClr val="tx1"/>
                          </a:solidFill>
                          <a:effectLst/>
                        </a:rPr>
                        <a:t>(2.3)</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52907663"/>
                  </a:ext>
                </a:extLst>
              </a:tr>
              <a:tr h="731959">
                <a:tc>
                  <a:txBody>
                    <a:bodyPr/>
                    <a:lstStyle/>
                    <a:p>
                      <a:pPr marL="0" marR="0">
                        <a:lnSpc>
                          <a:spcPct val="107000"/>
                        </a:lnSpc>
                        <a:spcBef>
                          <a:spcPts val="0"/>
                        </a:spcBef>
                        <a:spcAft>
                          <a:spcPts val="0"/>
                        </a:spcAft>
                      </a:pPr>
                      <a:r>
                        <a:rPr lang="en-US" sz="2200" b="0" dirty="0">
                          <a:solidFill>
                            <a:schemeClr val="tx1"/>
                          </a:solidFill>
                          <a:effectLst/>
                        </a:rPr>
                        <a:t>It is OK for physical therapists to ask their patients about </a:t>
                      </a:r>
                      <a:r>
                        <a:rPr lang="en-US" sz="2200" b="1" dirty="0">
                          <a:solidFill>
                            <a:schemeClr val="tx1"/>
                          </a:solidFill>
                          <a:effectLst/>
                        </a:rPr>
                        <a:t>the frequency of their hazardous drinking.</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200" dirty="0">
                          <a:solidFill>
                            <a:schemeClr val="tx1"/>
                          </a:solidFill>
                          <a:effectLst/>
                        </a:rPr>
                        <a:t>5.2</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200" dirty="0">
                          <a:solidFill>
                            <a:schemeClr val="tx1"/>
                          </a:solidFill>
                          <a:effectLst/>
                        </a:rPr>
                        <a:t>(2.1)</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200" dirty="0">
                          <a:solidFill>
                            <a:schemeClr val="tx1"/>
                          </a:solidFill>
                          <a:effectLst/>
                        </a:rPr>
                        <a:t>4.8</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200" dirty="0">
                          <a:solidFill>
                            <a:schemeClr val="tx1"/>
                          </a:solidFill>
                          <a:effectLst/>
                        </a:rPr>
                        <a:t>(2.1)</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200" dirty="0">
                          <a:solidFill>
                            <a:schemeClr val="tx1"/>
                          </a:solidFill>
                          <a:effectLst/>
                        </a:rPr>
                        <a:t>5.3</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200" dirty="0">
                          <a:solidFill>
                            <a:schemeClr val="tx1"/>
                          </a:solidFill>
                          <a:effectLst/>
                        </a:rPr>
                        <a:t>(2.0)</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950289"/>
                  </a:ext>
                </a:extLst>
              </a:tr>
              <a:tr h="759787">
                <a:tc>
                  <a:txBody>
                    <a:bodyPr/>
                    <a:lstStyle/>
                    <a:p>
                      <a:pPr marL="0" marR="0">
                        <a:lnSpc>
                          <a:spcPct val="107000"/>
                        </a:lnSpc>
                        <a:spcBef>
                          <a:spcPts val="0"/>
                        </a:spcBef>
                        <a:spcAft>
                          <a:spcPts val="0"/>
                        </a:spcAft>
                      </a:pPr>
                      <a:r>
                        <a:rPr lang="en-US" sz="2200" b="0" dirty="0">
                          <a:solidFill>
                            <a:schemeClr val="tx1"/>
                          </a:solidFill>
                          <a:effectLst/>
                        </a:rPr>
                        <a:t>It is OK for physical therapists to assess their </a:t>
                      </a:r>
                      <a:r>
                        <a:rPr lang="en-US" sz="2200" b="1" dirty="0">
                          <a:solidFill>
                            <a:schemeClr val="tx1"/>
                          </a:solidFill>
                          <a:effectLst/>
                        </a:rPr>
                        <a:t>patient’s readiness to change their hazardous drinking behaviors.</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r">
                        <a:lnSpc>
                          <a:spcPct val="107000"/>
                        </a:lnSpc>
                        <a:spcBef>
                          <a:spcPts val="0"/>
                        </a:spcBef>
                        <a:spcAft>
                          <a:spcPts val="0"/>
                        </a:spcAft>
                      </a:pPr>
                      <a:r>
                        <a:rPr lang="en-US" sz="2200" dirty="0">
                          <a:solidFill>
                            <a:schemeClr val="tx1"/>
                          </a:solidFill>
                          <a:effectLst/>
                        </a:rPr>
                        <a:t>4.8</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200" dirty="0">
                          <a:solidFill>
                            <a:schemeClr val="tx1"/>
                          </a:solidFill>
                          <a:effectLst/>
                        </a:rPr>
                        <a:t>(2.2)</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r">
                        <a:lnSpc>
                          <a:spcPct val="107000"/>
                        </a:lnSpc>
                        <a:spcBef>
                          <a:spcPts val="0"/>
                        </a:spcBef>
                        <a:spcAft>
                          <a:spcPts val="0"/>
                        </a:spcAft>
                      </a:pPr>
                      <a:r>
                        <a:rPr lang="en-US" sz="2200" dirty="0">
                          <a:solidFill>
                            <a:schemeClr val="tx1"/>
                          </a:solidFill>
                          <a:effectLst/>
                        </a:rPr>
                        <a:t>4.3</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200" dirty="0">
                          <a:solidFill>
                            <a:schemeClr val="tx1"/>
                          </a:solidFill>
                          <a:effectLst/>
                        </a:rPr>
                        <a:t>(2.2)</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r">
                        <a:lnSpc>
                          <a:spcPct val="107000"/>
                        </a:lnSpc>
                        <a:spcBef>
                          <a:spcPts val="0"/>
                        </a:spcBef>
                        <a:spcAft>
                          <a:spcPts val="0"/>
                        </a:spcAft>
                      </a:pPr>
                      <a:r>
                        <a:rPr lang="en-US" sz="2200" dirty="0">
                          <a:solidFill>
                            <a:schemeClr val="tx1"/>
                          </a:solidFill>
                          <a:effectLst/>
                        </a:rPr>
                        <a:t>4.8</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200" dirty="0">
                          <a:solidFill>
                            <a:schemeClr val="tx1"/>
                          </a:solidFill>
                          <a:effectLst/>
                        </a:rPr>
                        <a:t>(2.2)</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96319793"/>
                  </a:ext>
                </a:extLst>
              </a:tr>
              <a:tr h="731959">
                <a:tc>
                  <a:txBody>
                    <a:bodyPr/>
                    <a:lstStyle/>
                    <a:p>
                      <a:pPr marL="0" marR="0">
                        <a:lnSpc>
                          <a:spcPct val="107000"/>
                        </a:lnSpc>
                        <a:spcBef>
                          <a:spcPts val="0"/>
                        </a:spcBef>
                        <a:spcAft>
                          <a:spcPts val="0"/>
                        </a:spcAft>
                      </a:pPr>
                      <a:r>
                        <a:rPr lang="en-US" sz="2200" b="0" dirty="0">
                          <a:solidFill>
                            <a:schemeClr val="tx1"/>
                          </a:solidFill>
                          <a:effectLst/>
                        </a:rPr>
                        <a:t>It is OK for physical therapists to </a:t>
                      </a:r>
                      <a:r>
                        <a:rPr lang="en-US" sz="2200" b="1" dirty="0">
                          <a:solidFill>
                            <a:schemeClr val="tx1"/>
                          </a:solidFill>
                          <a:effectLst/>
                        </a:rPr>
                        <a:t>discuss/advise their patients to change </a:t>
                      </a:r>
                      <a:r>
                        <a:rPr lang="en-US" sz="2200" b="0" dirty="0">
                          <a:solidFill>
                            <a:schemeClr val="tx1"/>
                          </a:solidFill>
                          <a:effectLst/>
                        </a:rPr>
                        <a:t>their hazardous drinking behaviors.</a:t>
                      </a:r>
                      <a:endPar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200">
                          <a:solidFill>
                            <a:schemeClr val="tx1"/>
                          </a:solidFill>
                          <a:effectLst/>
                        </a:rPr>
                        <a:t>4.9</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200">
                          <a:solidFill>
                            <a:schemeClr val="tx1"/>
                          </a:solidFill>
                          <a:effectLst/>
                        </a:rPr>
                        <a:t>(2.2)</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200">
                          <a:solidFill>
                            <a:schemeClr val="tx1"/>
                          </a:solidFill>
                          <a:effectLst/>
                        </a:rPr>
                        <a:t>4.4</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200">
                          <a:solidFill>
                            <a:schemeClr val="tx1"/>
                          </a:solidFill>
                          <a:effectLst/>
                        </a:rPr>
                        <a:t>(2.1)</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200" dirty="0">
                          <a:solidFill>
                            <a:schemeClr val="tx1"/>
                          </a:solidFill>
                          <a:effectLst/>
                        </a:rPr>
                        <a:t>4.9</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200" dirty="0">
                          <a:solidFill>
                            <a:schemeClr val="tx1"/>
                          </a:solidFill>
                          <a:effectLst/>
                        </a:rPr>
                        <a:t>(2.2)</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8668821"/>
                  </a:ext>
                </a:extLst>
              </a:tr>
              <a:tr h="759787">
                <a:tc>
                  <a:txBody>
                    <a:bodyPr/>
                    <a:lstStyle/>
                    <a:p>
                      <a:pPr marL="0" marR="0">
                        <a:lnSpc>
                          <a:spcPct val="107000"/>
                        </a:lnSpc>
                        <a:spcBef>
                          <a:spcPts val="0"/>
                        </a:spcBef>
                        <a:spcAft>
                          <a:spcPts val="0"/>
                        </a:spcAft>
                      </a:pPr>
                      <a:r>
                        <a:rPr lang="en-US" sz="2200" b="0" dirty="0">
                          <a:solidFill>
                            <a:schemeClr val="tx1"/>
                          </a:solidFill>
                          <a:effectLst/>
                        </a:rPr>
                        <a:t>It is OK for physical therapists to </a:t>
                      </a:r>
                      <a:r>
                        <a:rPr lang="en-US" sz="2200" b="1" dirty="0">
                          <a:solidFill>
                            <a:schemeClr val="tx1"/>
                          </a:solidFill>
                          <a:effectLst/>
                        </a:rPr>
                        <a:t>refer their patients with hazardous drinking to a specialist to address the alcohol misuse</a:t>
                      </a:r>
                      <a:r>
                        <a:rPr lang="en-US" sz="2200" b="0" dirty="0">
                          <a:solidFill>
                            <a:schemeClr val="tx1"/>
                          </a:solidFill>
                          <a:effectLst/>
                        </a:rPr>
                        <a:t>.</a:t>
                      </a:r>
                      <a:endPar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r">
                        <a:lnSpc>
                          <a:spcPct val="107000"/>
                        </a:lnSpc>
                        <a:spcBef>
                          <a:spcPts val="0"/>
                        </a:spcBef>
                        <a:spcAft>
                          <a:spcPts val="0"/>
                        </a:spcAft>
                      </a:pPr>
                      <a:r>
                        <a:rPr lang="en-US" sz="2200" dirty="0">
                          <a:solidFill>
                            <a:schemeClr val="tx1"/>
                          </a:solidFill>
                          <a:effectLst/>
                        </a:rPr>
                        <a:t>5.2</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200" dirty="0">
                          <a:solidFill>
                            <a:schemeClr val="tx1"/>
                          </a:solidFill>
                          <a:effectLst/>
                        </a:rPr>
                        <a:t>(2.2)</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r">
                        <a:lnSpc>
                          <a:spcPct val="107000"/>
                        </a:lnSpc>
                        <a:spcBef>
                          <a:spcPts val="0"/>
                        </a:spcBef>
                        <a:spcAft>
                          <a:spcPts val="0"/>
                        </a:spcAft>
                      </a:pPr>
                      <a:r>
                        <a:rPr lang="en-US" sz="2200" dirty="0">
                          <a:solidFill>
                            <a:schemeClr val="tx1"/>
                          </a:solidFill>
                          <a:effectLst/>
                        </a:rPr>
                        <a:t>4.7</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200" dirty="0">
                          <a:solidFill>
                            <a:schemeClr val="tx1"/>
                          </a:solidFill>
                          <a:effectLst/>
                        </a:rPr>
                        <a:t>(2.3)</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r">
                        <a:lnSpc>
                          <a:spcPct val="107000"/>
                        </a:lnSpc>
                        <a:spcBef>
                          <a:spcPts val="0"/>
                        </a:spcBef>
                        <a:spcAft>
                          <a:spcPts val="0"/>
                        </a:spcAft>
                      </a:pPr>
                      <a:r>
                        <a:rPr lang="en-US" sz="2200" dirty="0">
                          <a:solidFill>
                            <a:schemeClr val="tx1"/>
                          </a:solidFill>
                          <a:effectLst/>
                        </a:rPr>
                        <a:t>5.3</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200" dirty="0">
                          <a:solidFill>
                            <a:schemeClr val="tx1"/>
                          </a:solidFill>
                          <a:effectLst/>
                        </a:rPr>
                        <a:t>(2.1</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81067944"/>
                  </a:ext>
                </a:extLst>
              </a:tr>
              <a:tr h="952119">
                <a:tc>
                  <a:txBody>
                    <a:bodyPr/>
                    <a:lstStyle/>
                    <a:p>
                      <a:pPr marL="0" marR="0">
                        <a:lnSpc>
                          <a:spcPct val="107000"/>
                        </a:lnSpc>
                        <a:spcBef>
                          <a:spcPts val="0"/>
                        </a:spcBef>
                        <a:spcAft>
                          <a:spcPts val="0"/>
                        </a:spcAft>
                      </a:pPr>
                      <a:r>
                        <a:rPr lang="en-US" sz="2200" b="0" dirty="0">
                          <a:solidFill>
                            <a:schemeClr val="tx1"/>
                          </a:solidFill>
                          <a:effectLst/>
                        </a:rPr>
                        <a:t>If the physical therapist asked me about hazardous drinking, regardless of whether I was engaging in hazardous drinking, </a:t>
                      </a:r>
                      <a:r>
                        <a:rPr lang="en-US" sz="2200" b="1" dirty="0">
                          <a:solidFill>
                            <a:schemeClr val="tx1"/>
                          </a:solidFill>
                          <a:effectLst/>
                        </a:rPr>
                        <a:t>I would answer truthfully</a:t>
                      </a:r>
                      <a:r>
                        <a:rPr lang="en-US" sz="2200" b="0" dirty="0">
                          <a:solidFill>
                            <a:schemeClr val="tx1"/>
                          </a:solidFill>
                          <a:effectLst/>
                        </a:rPr>
                        <a:t>. </a:t>
                      </a:r>
                      <a:endPar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200">
                          <a:solidFill>
                            <a:schemeClr val="tx1"/>
                          </a:solidFill>
                          <a:effectLst/>
                        </a:rPr>
                        <a:t>6.1</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200">
                          <a:solidFill>
                            <a:schemeClr val="tx1"/>
                          </a:solidFill>
                          <a:effectLst/>
                        </a:rPr>
                        <a:t>(1.6)</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200">
                          <a:solidFill>
                            <a:schemeClr val="tx1"/>
                          </a:solidFill>
                          <a:effectLst/>
                        </a:rPr>
                        <a:t>5.8</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200">
                          <a:solidFill>
                            <a:schemeClr val="tx1"/>
                          </a:solidFill>
                          <a:effectLst/>
                        </a:rPr>
                        <a:t>(1.6)</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200">
                          <a:solidFill>
                            <a:schemeClr val="tx1"/>
                          </a:solidFill>
                          <a:effectLst/>
                        </a:rPr>
                        <a:t>6.1</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200" dirty="0">
                          <a:solidFill>
                            <a:schemeClr val="tx1"/>
                          </a:solidFill>
                          <a:effectLst/>
                        </a:rPr>
                        <a:t>(1.6)</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85" marR="388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0059916"/>
                  </a:ext>
                </a:extLst>
              </a:tr>
            </a:tbl>
          </a:graphicData>
        </a:graphic>
      </p:graphicFrame>
      <p:sp>
        <p:nvSpPr>
          <p:cNvPr id="5" name="Rectangle 4">
            <a:extLst>
              <a:ext uri="{FF2B5EF4-FFF2-40B4-BE49-F238E27FC236}">
                <a16:creationId xmlns:a16="http://schemas.microsoft.com/office/drawing/2014/main" id="{5AA91B07-529A-CE45-8FA9-CCC7102ACB8C}"/>
              </a:ext>
            </a:extLst>
          </p:cNvPr>
          <p:cNvSpPr/>
          <p:nvPr/>
        </p:nvSpPr>
        <p:spPr>
          <a:xfrm>
            <a:off x="9039067" y="374754"/>
            <a:ext cx="2083632" cy="7607834"/>
          </a:xfrm>
          <a:prstGeom prst="rect">
            <a:avLst/>
          </a:prstGeom>
          <a:solidFill>
            <a:srgbClr val="FF0000">
              <a:alpha val="1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840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68DF-3669-C4ED-71F3-8244702256B6}"/>
              </a:ext>
            </a:extLst>
          </p:cNvPr>
          <p:cNvSpPr>
            <a:spLocks noGrp="1"/>
          </p:cNvSpPr>
          <p:nvPr>
            <p:ph type="title"/>
          </p:nvPr>
        </p:nvSpPr>
        <p:spPr/>
        <p:txBody>
          <a:bodyPr/>
          <a:lstStyle/>
          <a:p>
            <a:r>
              <a:rPr lang="en-US" dirty="0"/>
              <a:t>Logistic regression</a:t>
            </a:r>
          </a:p>
        </p:txBody>
      </p:sp>
      <p:sp>
        <p:nvSpPr>
          <p:cNvPr id="3" name="Content Placeholder 2">
            <a:extLst>
              <a:ext uri="{FF2B5EF4-FFF2-40B4-BE49-F238E27FC236}">
                <a16:creationId xmlns:a16="http://schemas.microsoft.com/office/drawing/2014/main" id="{32E7B61C-7F66-B883-017E-06127209FC7C}"/>
              </a:ext>
            </a:extLst>
          </p:cNvPr>
          <p:cNvSpPr>
            <a:spLocks noGrp="1"/>
          </p:cNvSpPr>
          <p:nvPr>
            <p:ph idx="1"/>
          </p:nvPr>
        </p:nvSpPr>
        <p:spPr>
          <a:xfrm>
            <a:off x="1006475" y="1625056"/>
            <a:ext cx="12617450" cy="5247336"/>
          </a:xfrm>
        </p:spPr>
        <p:txBody>
          <a:bodyPr/>
          <a:lstStyle/>
          <a:p>
            <a:pPr marL="0" indent="0">
              <a:buNone/>
            </a:pPr>
            <a:r>
              <a:rPr lang="en-US" sz="3600" dirty="0"/>
              <a:t>After controlling for age, sex, race</a:t>
            </a:r>
          </a:p>
          <a:p>
            <a:r>
              <a:rPr lang="en-US" sz="3600" dirty="0"/>
              <a:t>Compared to patients without hazardous drinking</a:t>
            </a:r>
          </a:p>
          <a:p>
            <a:pPr lvl="1"/>
            <a:r>
              <a:rPr lang="en-US" sz="3600" dirty="0"/>
              <a:t>Patients with hazardous drinking had less favorable perceptions of physical therapists addressing patients with hazardous drinking</a:t>
            </a:r>
          </a:p>
          <a:p>
            <a:pPr lvl="1"/>
            <a:r>
              <a:rPr lang="en-US" sz="3600" dirty="0"/>
              <a:t>Exception “telling the truth”</a:t>
            </a:r>
          </a:p>
          <a:p>
            <a:pPr marL="0" indent="0">
              <a:buNone/>
            </a:pPr>
            <a:endParaRPr lang="en-US" sz="3200" dirty="0"/>
          </a:p>
        </p:txBody>
      </p:sp>
      <p:graphicFrame>
        <p:nvGraphicFramePr>
          <p:cNvPr id="4" name="Table 3">
            <a:extLst>
              <a:ext uri="{FF2B5EF4-FFF2-40B4-BE49-F238E27FC236}">
                <a16:creationId xmlns:a16="http://schemas.microsoft.com/office/drawing/2014/main" id="{2484BA72-D7B2-66F9-67B3-3E538996A85B}"/>
              </a:ext>
            </a:extLst>
          </p:cNvPr>
          <p:cNvGraphicFramePr>
            <a:graphicFrameLocks noGrp="1"/>
          </p:cNvGraphicFramePr>
          <p:nvPr>
            <p:extLst>
              <p:ext uri="{D42A27DB-BD31-4B8C-83A1-F6EECF244321}">
                <p14:modId xmlns:p14="http://schemas.microsoft.com/office/powerpoint/2010/main" val="2969013515"/>
              </p:ext>
            </p:extLst>
          </p:nvPr>
        </p:nvGraphicFramePr>
        <p:xfrm>
          <a:off x="2503358" y="5025746"/>
          <a:ext cx="5051685" cy="2995094"/>
        </p:xfrm>
        <a:graphic>
          <a:graphicData uri="http://schemas.openxmlformats.org/drawingml/2006/table">
            <a:tbl>
              <a:tblPr firstRow="1" firstCol="1" bandRow="1">
                <a:tableStyleId>{5C22544A-7EE6-4342-B048-85BDC9FD1C3A}</a:tableStyleId>
              </a:tblPr>
              <a:tblGrid>
                <a:gridCol w="1247002">
                  <a:extLst>
                    <a:ext uri="{9D8B030D-6E8A-4147-A177-3AD203B41FA5}">
                      <a16:colId xmlns:a16="http://schemas.microsoft.com/office/drawing/2014/main" val="3502424208"/>
                    </a:ext>
                  </a:extLst>
                </a:gridCol>
                <a:gridCol w="715646">
                  <a:extLst>
                    <a:ext uri="{9D8B030D-6E8A-4147-A177-3AD203B41FA5}">
                      <a16:colId xmlns:a16="http://schemas.microsoft.com/office/drawing/2014/main" val="1154570043"/>
                    </a:ext>
                  </a:extLst>
                </a:gridCol>
                <a:gridCol w="1877315">
                  <a:extLst>
                    <a:ext uri="{9D8B030D-6E8A-4147-A177-3AD203B41FA5}">
                      <a16:colId xmlns:a16="http://schemas.microsoft.com/office/drawing/2014/main" val="351807989"/>
                    </a:ext>
                  </a:extLst>
                </a:gridCol>
                <a:gridCol w="1211722">
                  <a:extLst>
                    <a:ext uri="{9D8B030D-6E8A-4147-A177-3AD203B41FA5}">
                      <a16:colId xmlns:a16="http://schemas.microsoft.com/office/drawing/2014/main" val="2905753935"/>
                    </a:ext>
                  </a:extLst>
                </a:gridCol>
              </a:tblGrid>
              <a:tr h="1177456">
                <a:tc>
                  <a:txBody>
                    <a:bodyPr/>
                    <a:lstStyle/>
                    <a:p>
                      <a:pPr marL="0" marR="0" algn="ctr">
                        <a:lnSpc>
                          <a:spcPct val="107000"/>
                        </a:lnSpc>
                        <a:spcBef>
                          <a:spcPts val="0"/>
                        </a:spcBef>
                        <a:spcAft>
                          <a:spcPts val="0"/>
                        </a:spcAft>
                      </a:pPr>
                      <a:r>
                        <a:rPr lang="en-US" sz="1800" dirty="0">
                          <a:solidFill>
                            <a:schemeClr val="tx1"/>
                          </a:solidFill>
                          <a:effectLst/>
                        </a:rPr>
                        <a:t>Variable</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marR="0" algn="ctr">
                        <a:lnSpc>
                          <a:spcPct val="107000"/>
                        </a:lnSpc>
                        <a:spcBef>
                          <a:spcPts val="0"/>
                        </a:spcBef>
                        <a:spcAft>
                          <a:spcPts val="0"/>
                        </a:spcAft>
                      </a:pPr>
                      <a:r>
                        <a:rPr lang="en-US" sz="1800" b="0" dirty="0">
                          <a:solidFill>
                            <a:schemeClr val="tx1"/>
                          </a:solidFill>
                          <a:effectLst/>
                        </a:rPr>
                        <a:t>It is OK for physical therapists to ask their patients </a:t>
                      </a:r>
                      <a:r>
                        <a:rPr lang="en-US" sz="2000" b="1" i="1" dirty="0">
                          <a:solidFill>
                            <a:schemeClr val="tx1"/>
                          </a:solidFill>
                          <a:effectLst/>
                        </a:rPr>
                        <a:t>why</a:t>
                      </a:r>
                      <a:r>
                        <a:rPr lang="en-US" sz="1800" b="0" dirty="0">
                          <a:solidFill>
                            <a:schemeClr val="tx1"/>
                          </a:solidFill>
                          <a:effectLst/>
                        </a:rPr>
                        <a:t> they engage in hazardous drinking.</a:t>
                      </a:r>
                      <a:endParaRPr lang="en-US" sz="2800" b="0" dirty="0">
                        <a:solidFill>
                          <a:schemeClr val="tx1"/>
                        </a:solidFill>
                        <a:effectLst/>
                      </a:endParaRPr>
                    </a:p>
                    <a:p>
                      <a:pPr marL="0" marR="0" algn="ctr">
                        <a:lnSpc>
                          <a:spcPct val="107000"/>
                        </a:lnSpc>
                        <a:spcBef>
                          <a:spcPts val="0"/>
                        </a:spcBef>
                        <a:spcAft>
                          <a:spcPts val="0"/>
                        </a:spcAft>
                      </a:pPr>
                      <a:r>
                        <a:rPr lang="en-US" sz="1800" b="0" dirty="0">
                          <a:solidFill>
                            <a:schemeClr val="tx1"/>
                          </a:solidFill>
                          <a:effectLst/>
                        </a:rPr>
                        <a:t>n = 577 </a:t>
                      </a:r>
                      <a:endParaRPr lang="en-US"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0966011"/>
                  </a:ext>
                </a:extLst>
              </a:tr>
              <a:tr h="245807">
                <a:tc>
                  <a:txBody>
                    <a:bodyPr/>
                    <a:lstStyle/>
                    <a:p>
                      <a:pPr marL="0" marR="0" algn="l">
                        <a:lnSpc>
                          <a:spcPct val="107000"/>
                        </a:lnSpc>
                        <a:spcBef>
                          <a:spcPts val="0"/>
                        </a:spcBef>
                        <a:spcAft>
                          <a:spcPts val="0"/>
                        </a:spcAft>
                      </a:pPr>
                      <a:r>
                        <a:rPr lang="en-US" sz="18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ctr">
                        <a:lnSpc>
                          <a:spcPct val="107000"/>
                        </a:lnSpc>
                        <a:spcBef>
                          <a:spcPts val="0"/>
                        </a:spcBef>
                        <a:spcAft>
                          <a:spcPts val="0"/>
                        </a:spcAft>
                      </a:pPr>
                      <a:r>
                        <a:rPr lang="en-US" sz="1800" dirty="0">
                          <a:solidFill>
                            <a:schemeClr val="tx1"/>
                          </a:solidFill>
                          <a:effectLst/>
                          <a:sym typeface="Symbol" pitchFamily="2" charset="2"/>
                        </a:rPr>
                        <a:t></a:t>
                      </a:r>
                      <a:r>
                        <a:rPr lang="en-US" sz="1800" dirty="0">
                          <a:solidFill>
                            <a:schemeClr val="tx1"/>
                          </a:solidFill>
                          <a:effectLst/>
                        </a:rPr>
                        <a:t> (95% CI)</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Bef>
                          <a:spcPts val="0"/>
                        </a:spcBef>
                        <a:spcAft>
                          <a:spcPts val="0"/>
                        </a:spcAft>
                      </a:pPr>
                      <a:r>
                        <a:rPr lang="en-US" sz="1800">
                          <a:solidFill>
                            <a:schemeClr val="tx1"/>
                          </a:solidFill>
                          <a:effectLst/>
                        </a:rPr>
                        <a:t>P</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3004200"/>
                  </a:ext>
                </a:extLst>
              </a:tr>
              <a:tr h="417246">
                <a:tc>
                  <a:txBody>
                    <a:bodyPr/>
                    <a:lstStyle/>
                    <a:p>
                      <a:pPr marL="0" marR="0" algn="l">
                        <a:lnSpc>
                          <a:spcPct val="107000"/>
                        </a:lnSpc>
                        <a:spcBef>
                          <a:spcPts val="0"/>
                        </a:spcBef>
                        <a:spcAft>
                          <a:spcPts val="0"/>
                        </a:spcAft>
                      </a:pPr>
                      <a:r>
                        <a:rPr lang="en-US" sz="1800" dirty="0">
                          <a:solidFill>
                            <a:schemeClr val="tx1"/>
                          </a:solidFill>
                          <a:effectLst/>
                        </a:rPr>
                        <a:t>Hazardous drinking </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800" dirty="0">
                          <a:solidFill>
                            <a:schemeClr val="tx1"/>
                          </a:solidFill>
                          <a:effectLst/>
                        </a:rPr>
                        <a:t>-0.62</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800" dirty="0">
                          <a:solidFill>
                            <a:schemeClr val="tx1"/>
                          </a:solidFill>
                          <a:effectLst/>
                        </a:rPr>
                        <a:t>(-1.16 to -0.08)</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800" dirty="0">
                          <a:solidFill>
                            <a:schemeClr val="tx1"/>
                          </a:solidFill>
                          <a:effectLst/>
                        </a:rPr>
                        <a:t>.03*</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9106144"/>
                  </a:ext>
                </a:extLst>
              </a:tr>
              <a:tr h="417246">
                <a:tc>
                  <a:txBody>
                    <a:bodyPr/>
                    <a:lstStyle/>
                    <a:p>
                      <a:pPr marL="0" marR="0" algn="l">
                        <a:lnSpc>
                          <a:spcPct val="107000"/>
                        </a:lnSpc>
                        <a:spcBef>
                          <a:spcPts val="0"/>
                        </a:spcBef>
                        <a:spcAft>
                          <a:spcPts val="0"/>
                        </a:spcAft>
                      </a:pPr>
                      <a:r>
                        <a:rPr lang="en-US" sz="1800">
                          <a:solidFill>
                            <a:schemeClr val="tx1"/>
                          </a:solidFill>
                          <a:effectLst/>
                        </a:rPr>
                        <a:t>Age</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a:solidFill>
                            <a:schemeClr val="tx1"/>
                          </a:solidFill>
                          <a:effectLst/>
                        </a:rPr>
                        <a:t>0.01</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rPr>
                        <a:t>-0.02 to 0.00)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rPr>
                        <a:t>.13</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3922833"/>
                  </a:ext>
                </a:extLst>
              </a:tr>
              <a:tr h="245807">
                <a:tc>
                  <a:txBody>
                    <a:bodyPr/>
                    <a:lstStyle/>
                    <a:p>
                      <a:pPr marL="0" marR="0" algn="l">
                        <a:lnSpc>
                          <a:spcPct val="107000"/>
                        </a:lnSpc>
                        <a:spcBef>
                          <a:spcPts val="0"/>
                        </a:spcBef>
                        <a:spcAft>
                          <a:spcPts val="0"/>
                        </a:spcAft>
                      </a:pPr>
                      <a:r>
                        <a:rPr lang="en-US" sz="1800" dirty="0">
                          <a:solidFill>
                            <a:schemeClr val="tx1"/>
                          </a:solidFill>
                          <a:effectLst/>
                        </a:rPr>
                        <a:t>Gender</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800" dirty="0">
                          <a:solidFill>
                            <a:schemeClr val="tx1"/>
                          </a:solidFill>
                          <a:effectLst/>
                        </a:rPr>
                        <a:t>0.20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800" dirty="0">
                          <a:solidFill>
                            <a:schemeClr val="tx1"/>
                          </a:solidFill>
                          <a:effectLst/>
                        </a:rPr>
                        <a:t>(-0.17 to 0.56)</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800" dirty="0">
                          <a:solidFill>
                            <a:schemeClr val="tx1"/>
                          </a:solidFill>
                          <a:effectLst/>
                        </a:rPr>
                        <a:t>.29</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63033544"/>
                  </a:ext>
                </a:extLst>
              </a:tr>
              <a:tr h="245807">
                <a:tc>
                  <a:txBody>
                    <a:bodyPr/>
                    <a:lstStyle/>
                    <a:p>
                      <a:pPr marL="0" marR="0" algn="l">
                        <a:lnSpc>
                          <a:spcPct val="107000"/>
                        </a:lnSpc>
                        <a:spcBef>
                          <a:spcPts val="0"/>
                        </a:spcBef>
                        <a:spcAft>
                          <a:spcPts val="0"/>
                        </a:spcAft>
                      </a:pPr>
                      <a:r>
                        <a:rPr lang="en-US" sz="1600" dirty="0">
                          <a:solidFill>
                            <a:schemeClr val="tx1"/>
                          </a:solidFill>
                          <a:effectLst/>
                        </a:rPr>
                        <a:t>Race</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a:solidFill>
                            <a:schemeClr val="tx1"/>
                          </a:solidFill>
                          <a:effectLst/>
                        </a:rPr>
                        <a:t>0.11</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a:solidFill>
                            <a:schemeClr val="tx1"/>
                          </a:solidFill>
                          <a:effectLst/>
                        </a:rPr>
                        <a:t>-0.57 to 0.78)</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a:solidFill>
                            <a:schemeClr val="tx1"/>
                          </a:solidFill>
                          <a:effectLst/>
                        </a:rPr>
                        <a:t>.76</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9600149"/>
                  </a:ext>
                </a:extLst>
              </a:tr>
            </a:tbl>
          </a:graphicData>
        </a:graphic>
      </p:graphicFrame>
      <p:graphicFrame>
        <p:nvGraphicFramePr>
          <p:cNvPr id="5" name="Table 4">
            <a:extLst>
              <a:ext uri="{FF2B5EF4-FFF2-40B4-BE49-F238E27FC236}">
                <a16:creationId xmlns:a16="http://schemas.microsoft.com/office/drawing/2014/main" id="{B2AFD4EF-8EF5-E78A-C149-2227322E909B}"/>
              </a:ext>
            </a:extLst>
          </p:cNvPr>
          <p:cNvGraphicFramePr>
            <a:graphicFrameLocks noGrp="1"/>
          </p:cNvGraphicFramePr>
          <p:nvPr>
            <p:extLst>
              <p:ext uri="{D42A27DB-BD31-4B8C-83A1-F6EECF244321}">
                <p14:modId xmlns:p14="http://schemas.microsoft.com/office/powerpoint/2010/main" val="2294410535"/>
              </p:ext>
            </p:extLst>
          </p:nvPr>
        </p:nvGraphicFramePr>
        <p:xfrm>
          <a:off x="8289559" y="5047307"/>
          <a:ext cx="5334366" cy="3058333"/>
        </p:xfrm>
        <a:graphic>
          <a:graphicData uri="http://schemas.openxmlformats.org/drawingml/2006/table">
            <a:tbl>
              <a:tblPr firstRow="1" firstCol="1" bandRow="1">
                <a:tableStyleId>{5C22544A-7EE6-4342-B048-85BDC9FD1C3A}</a:tableStyleId>
              </a:tblPr>
              <a:tblGrid>
                <a:gridCol w="1538610">
                  <a:extLst>
                    <a:ext uri="{9D8B030D-6E8A-4147-A177-3AD203B41FA5}">
                      <a16:colId xmlns:a16="http://schemas.microsoft.com/office/drawing/2014/main" val="3487138013"/>
                    </a:ext>
                  </a:extLst>
                </a:gridCol>
                <a:gridCol w="702917">
                  <a:extLst>
                    <a:ext uri="{9D8B030D-6E8A-4147-A177-3AD203B41FA5}">
                      <a16:colId xmlns:a16="http://schemas.microsoft.com/office/drawing/2014/main" val="3149163410"/>
                    </a:ext>
                  </a:extLst>
                </a:gridCol>
                <a:gridCol w="2108754">
                  <a:extLst>
                    <a:ext uri="{9D8B030D-6E8A-4147-A177-3AD203B41FA5}">
                      <a16:colId xmlns:a16="http://schemas.microsoft.com/office/drawing/2014/main" val="612876237"/>
                    </a:ext>
                  </a:extLst>
                </a:gridCol>
                <a:gridCol w="984085">
                  <a:extLst>
                    <a:ext uri="{9D8B030D-6E8A-4147-A177-3AD203B41FA5}">
                      <a16:colId xmlns:a16="http://schemas.microsoft.com/office/drawing/2014/main" val="2777146246"/>
                    </a:ext>
                  </a:extLst>
                </a:gridCol>
              </a:tblGrid>
              <a:tr h="996574">
                <a:tc>
                  <a:txBody>
                    <a:bodyPr/>
                    <a:lstStyle/>
                    <a:p>
                      <a:pPr marL="0" marR="0" algn="ctr">
                        <a:lnSpc>
                          <a:spcPct val="107000"/>
                        </a:lnSpc>
                        <a:spcBef>
                          <a:spcPts val="0"/>
                        </a:spcBef>
                        <a:spcAft>
                          <a:spcPts val="0"/>
                        </a:spcAft>
                      </a:pPr>
                      <a:r>
                        <a:rPr lang="en-US" sz="1600" dirty="0">
                          <a:solidFill>
                            <a:schemeClr val="tx1"/>
                          </a:solidFill>
                          <a:effectLst/>
                        </a:rPr>
                        <a:t>Variable</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marR="0" algn="ctr">
                        <a:lnSpc>
                          <a:spcPct val="107000"/>
                        </a:lnSpc>
                        <a:spcBef>
                          <a:spcPts val="0"/>
                        </a:spcBef>
                        <a:spcAft>
                          <a:spcPts val="0"/>
                        </a:spcAft>
                      </a:pPr>
                      <a:r>
                        <a:rPr lang="en-US" sz="1600" b="0" i="1" dirty="0">
                          <a:solidFill>
                            <a:schemeClr val="tx1"/>
                          </a:solidFill>
                          <a:effectLst/>
                        </a:rPr>
                        <a:t>It is OK for physical therapists to </a:t>
                      </a:r>
                      <a:r>
                        <a:rPr lang="en-US" sz="1800" b="1" i="1" dirty="0">
                          <a:solidFill>
                            <a:schemeClr val="tx1"/>
                          </a:solidFill>
                          <a:effectLst/>
                        </a:rPr>
                        <a:t>refer </a:t>
                      </a:r>
                      <a:r>
                        <a:rPr lang="en-US" sz="1600" b="0" i="1" dirty="0">
                          <a:solidFill>
                            <a:schemeClr val="tx1"/>
                          </a:solidFill>
                          <a:effectLst/>
                        </a:rPr>
                        <a:t>their patients with hazardous drinking to a specialist to address the alcohol misuse.</a:t>
                      </a:r>
                      <a:endParaRPr lang="en-US" sz="2400" b="0" i="1" dirty="0">
                        <a:solidFill>
                          <a:schemeClr val="tx1"/>
                        </a:solidFill>
                        <a:effectLst/>
                      </a:endParaRPr>
                    </a:p>
                    <a:p>
                      <a:pPr marL="0" marR="0" algn="ctr">
                        <a:lnSpc>
                          <a:spcPct val="107000"/>
                        </a:lnSpc>
                        <a:spcBef>
                          <a:spcPts val="0"/>
                        </a:spcBef>
                        <a:spcAft>
                          <a:spcPts val="0"/>
                        </a:spcAft>
                      </a:pPr>
                      <a:r>
                        <a:rPr lang="en-US" sz="1600" b="0" i="1" dirty="0">
                          <a:solidFill>
                            <a:schemeClr val="tx1"/>
                          </a:solidFill>
                          <a:effectLst/>
                        </a:rPr>
                        <a:t> n = 573</a:t>
                      </a:r>
                      <a:endParaRPr lang="en-US" sz="24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7587288"/>
                  </a:ext>
                </a:extLst>
              </a:tr>
              <a:tr h="245807">
                <a:tc>
                  <a:txBody>
                    <a:bodyPr/>
                    <a:lstStyle/>
                    <a:p>
                      <a:pPr algn="l">
                        <a:lnSpc>
                          <a:spcPct val="107000"/>
                        </a:lnSpc>
                      </a:pPr>
                      <a:endParaRPr lang="en-US" sz="2000" dirty="0">
                        <a:solidFill>
                          <a:schemeClr val="tx1"/>
                        </a:solidFill>
                        <a:effectLst/>
                        <a:latin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ctr">
                        <a:lnSpc>
                          <a:spcPct val="107000"/>
                        </a:lnSpc>
                        <a:spcBef>
                          <a:spcPts val="0"/>
                        </a:spcBef>
                        <a:spcAft>
                          <a:spcPts val="0"/>
                        </a:spcAft>
                      </a:pPr>
                      <a:r>
                        <a:rPr lang="en-US" sz="1600" dirty="0">
                          <a:solidFill>
                            <a:schemeClr val="tx1"/>
                          </a:solidFill>
                          <a:effectLst/>
                          <a:sym typeface="Symbol" pitchFamily="2" charset="2"/>
                        </a:rPr>
                        <a:t></a:t>
                      </a:r>
                      <a:r>
                        <a:rPr lang="en-US" sz="1600" dirty="0">
                          <a:solidFill>
                            <a:schemeClr val="tx1"/>
                          </a:solidFill>
                          <a:effectLst/>
                        </a:rPr>
                        <a:t> (95% CI)</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Bef>
                          <a:spcPts val="0"/>
                        </a:spcBef>
                        <a:spcAft>
                          <a:spcPts val="0"/>
                        </a:spcAft>
                      </a:pPr>
                      <a:r>
                        <a:rPr lang="en-US" sz="1600" dirty="0">
                          <a:solidFill>
                            <a:schemeClr val="tx1"/>
                          </a:solidFill>
                          <a:effectLst/>
                        </a:rPr>
                        <a:t>P</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3924044"/>
                  </a:ext>
                </a:extLst>
              </a:tr>
              <a:tr h="417246">
                <a:tc>
                  <a:txBody>
                    <a:bodyPr/>
                    <a:lstStyle/>
                    <a:p>
                      <a:pPr marL="0" marR="0" algn="l">
                        <a:lnSpc>
                          <a:spcPct val="107000"/>
                        </a:lnSpc>
                        <a:spcBef>
                          <a:spcPts val="0"/>
                        </a:spcBef>
                        <a:spcAft>
                          <a:spcPts val="0"/>
                        </a:spcAft>
                      </a:pPr>
                      <a:r>
                        <a:rPr lang="en-US" sz="1600">
                          <a:solidFill>
                            <a:schemeClr val="tx1"/>
                          </a:solidFill>
                          <a:effectLst/>
                        </a:rPr>
                        <a:t>Hazardous Drinking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600" dirty="0">
                          <a:solidFill>
                            <a:schemeClr val="tx1"/>
                          </a:solidFill>
                          <a:effectLst/>
                        </a:rPr>
                        <a:t>-0.83</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600" dirty="0">
                          <a:solidFill>
                            <a:schemeClr val="tx1"/>
                          </a:solidFill>
                          <a:effectLst/>
                        </a:rPr>
                        <a:t>(-1.34 to -0.31)</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600" dirty="0">
                          <a:solidFill>
                            <a:schemeClr val="tx1"/>
                          </a:solidFill>
                          <a:effectLst/>
                        </a:rPr>
                        <a:t>.002*</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68549966"/>
                  </a:ext>
                </a:extLst>
              </a:tr>
              <a:tr h="417246">
                <a:tc>
                  <a:txBody>
                    <a:bodyPr/>
                    <a:lstStyle/>
                    <a:p>
                      <a:pPr marL="0" marR="0" algn="l">
                        <a:lnSpc>
                          <a:spcPct val="107000"/>
                        </a:lnSpc>
                        <a:spcBef>
                          <a:spcPts val="0"/>
                        </a:spcBef>
                        <a:spcAft>
                          <a:spcPts val="0"/>
                        </a:spcAft>
                      </a:pPr>
                      <a:r>
                        <a:rPr lang="en-US" sz="1600" dirty="0">
                          <a:solidFill>
                            <a:schemeClr val="tx1"/>
                          </a:solidFill>
                          <a:effectLst/>
                        </a:rPr>
                        <a:t>Age</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-0.02</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(-0.03 to -0.01)</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&lt;.001*</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6112912"/>
                  </a:ext>
                </a:extLst>
              </a:tr>
              <a:tr h="417246">
                <a:tc>
                  <a:txBody>
                    <a:bodyPr/>
                    <a:lstStyle/>
                    <a:p>
                      <a:pPr marL="0" marR="0" algn="l">
                        <a:lnSpc>
                          <a:spcPct val="107000"/>
                        </a:lnSpc>
                        <a:spcBef>
                          <a:spcPts val="0"/>
                        </a:spcBef>
                        <a:spcAft>
                          <a:spcPts val="0"/>
                        </a:spcAft>
                      </a:pPr>
                      <a:r>
                        <a:rPr lang="en-US" sz="1600">
                          <a:solidFill>
                            <a:schemeClr val="tx1"/>
                          </a:solidFill>
                          <a:effectLst/>
                        </a:rPr>
                        <a:t>Gender</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600">
                          <a:solidFill>
                            <a:schemeClr val="tx1"/>
                          </a:solidFill>
                          <a:effectLst/>
                        </a:rPr>
                        <a:t>0.19</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600" dirty="0">
                          <a:solidFill>
                            <a:schemeClr val="tx1"/>
                          </a:solidFill>
                          <a:effectLst/>
                        </a:rPr>
                        <a:t>(-0.16 to 0.53)</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600" dirty="0">
                          <a:solidFill>
                            <a:schemeClr val="tx1"/>
                          </a:solidFill>
                          <a:effectLst/>
                        </a:rPr>
                        <a:t>.296</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24117473"/>
                  </a:ext>
                </a:extLst>
              </a:tr>
              <a:tr h="337319">
                <a:tc>
                  <a:txBody>
                    <a:bodyPr/>
                    <a:lstStyle/>
                    <a:p>
                      <a:pPr marL="0" marR="0" algn="l">
                        <a:lnSpc>
                          <a:spcPct val="107000"/>
                        </a:lnSpc>
                        <a:spcBef>
                          <a:spcPts val="0"/>
                        </a:spcBef>
                        <a:spcAft>
                          <a:spcPts val="0"/>
                        </a:spcAft>
                      </a:pPr>
                      <a:r>
                        <a:rPr lang="en-US" sz="1600" dirty="0">
                          <a:solidFill>
                            <a:schemeClr val="tx1"/>
                          </a:solidFill>
                          <a:effectLst/>
                        </a:rPr>
                        <a:t>Race</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a:solidFill>
                            <a:schemeClr val="tx1"/>
                          </a:solidFill>
                          <a:effectLst/>
                        </a:rPr>
                        <a:t>-0.02</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a:solidFill>
                            <a:schemeClr val="tx1"/>
                          </a:solidFill>
                          <a:effectLst/>
                        </a:rPr>
                        <a:t>(-0.66 to 0.63)</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a:solidFill>
                            <a:schemeClr val="tx1"/>
                          </a:solidFill>
                          <a:effectLst/>
                        </a:rPr>
                        <a:t>.961</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38" marR="8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949723"/>
                  </a:ext>
                </a:extLst>
              </a:tr>
            </a:tbl>
          </a:graphicData>
        </a:graphic>
      </p:graphicFrame>
    </p:spTree>
    <p:extLst>
      <p:ext uri="{BB962C8B-B14F-4D97-AF65-F5344CB8AC3E}">
        <p14:creationId xmlns:p14="http://schemas.microsoft.com/office/powerpoint/2010/main" val="3348209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C8A7-5824-3F9D-D0C6-6EA2D9EA5927}"/>
              </a:ext>
            </a:extLst>
          </p:cNvPr>
          <p:cNvSpPr>
            <a:spLocks noGrp="1"/>
          </p:cNvSpPr>
          <p:nvPr>
            <p:ph type="title"/>
          </p:nvPr>
        </p:nvSpPr>
        <p:spPr>
          <a:xfrm>
            <a:off x="3227153" y="3121392"/>
            <a:ext cx="8959850" cy="1590675"/>
          </a:xfrm>
        </p:spPr>
        <p:txBody>
          <a:bodyPr/>
          <a:lstStyle/>
          <a:p>
            <a:r>
              <a:rPr lang="en-US" sz="5400" dirty="0"/>
              <a:t>Conclusion/discussion</a:t>
            </a:r>
          </a:p>
        </p:txBody>
      </p:sp>
    </p:spTree>
    <p:extLst>
      <p:ext uri="{BB962C8B-B14F-4D97-AF65-F5344CB8AC3E}">
        <p14:creationId xmlns:p14="http://schemas.microsoft.com/office/powerpoint/2010/main" val="2563487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7198-B19D-51E4-C48B-74BC274CC6DB}"/>
              </a:ext>
            </a:extLst>
          </p:cNvPr>
          <p:cNvSpPr>
            <a:spLocks noGrp="1"/>
          </p:cNvSpPr>
          <p:nvPr>
            <p:ph type="title"/>
          </p:nvPr>
        </p:nvSpPr>
        <p:spPr/>
        <p:txBody>
          <a:bodyPr/>
          <a:lstStyle/>
          <a:p>
            <a:r>
              <a:rPr lang="en-US" dirty="0"/>
              <a:t>Conclusion/discussion</a:t>
            </a:r>
          </a:p>
        </p:txBody>
      </p:sp>
      <p:sp>
        <p:nvSpPr>
          <p:cNvPr id="3" name="Content Placeholder 2">
            <a:extLst>
              <a:ext uri="{FF2B5EF4-FFF2-40B4-BE49-F238E27FC236}">
                <a16:creationId xmlns:a16="http://schemas.microsoft.com/office/drawing/2014/main" id="{BAB0ED3D-A7D5-7D07-4438-79D5DDEA71CF}"/>
              </a:ext>
            </a:extLst>
          </p:cNvPr>
          <p:cNvSpPr>
            <a:spLocks noGrp="1"/>
          </p:cNvSpPr>
          <p:nvPr>
            <p:ph idx="1"/>
          </p:nvPr>
        </p:nvSpPr>
        <p:spPr/>
        <p:txBody>
          <a:bodyPr/>
          <a:lstStyle/>
          <a:p>
            <a:r>
              <a:rPr lang="en-US" sz="3200" dirty="0"/>
              <a:t>Single health care system in Utah</a:t>
            </a:r>
          </a:p>
          <a:p>
            <a:r>
              <a:rPr lang="en-US" sz="3200" dirty="0"/>
              <a:t>Biased sample</a:t>
            </a:r>
          </a:p>
          <a:p>
            <a:r>
              <a:rPr lang="en-US" sz="3200" dirty="0"/>
              <a:t>Will physical therapists agree to be trained </a:t>
            </a:r>
          </a:p>
          <a:p>
            <a:pPr lvl="1"/>
            <a:r>
              <a:rPr lang="en-US" sz="2800" dirty="0"/>
              <a:t>How to have conversations about alcohol</a:t>
            </a:r>
          </a:p>
          <a:p>
            <a:pPr lvl="1"/>
            <a:r>
              <a:rPr lang="en-US" sz="2800" dirty="0"/>
              <a:t>SBIRT</a:t>
            </a:r>
          </a:p>
          <a:p>
            <a:r>
              <a:rPr lang="en-US" sz="3200" dirty="0"/>
              <a:t>Will physical therapists feel that it is part of their job</a:t>
            </a:r>
          </a:p>
          <a:p>
            <a:pPr marL="0" indent="0">
              <a:buNone/>
            </a:pPr>
            <a:endParaRPr lang="en-US" sz="3200" dirty="0"/>
          </a:p>
          <a:p>
            <a:pPr lvl="1"/>
            <a:endParaRPr lang="en-US" sz="2800" dirty="0"/>
          </a:p>
          <a:p>
            <a:pPr lvl="1"/>
            <a:endParaRPr lang="en-US" sz="2800" dirty="0"/>
          </a:p>
        </p:txBody>
      </p:sp>
    </p:spTree>
    <p:extLst>
      <p:ext uri="{BB962C8B-B14F-4D97-AF65-F5344CB8AC3E}">
        <p14:creationId xmlns:p14="http://schemas.microsoft.com/office/powerpoint/2010/main" val="2557674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6D494-AF91-A807-BC05-8E7A864B352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16A4751-36C9-B4F2-6F39-E66C1E3FC5DE}"/>
              </a:ext>
            </a:extLst>
          </p:cNvPr>
          <p:cNvSpPr>
            <a:spLocks noGrp="1"/>
          </p:cNvSpPr>
          <p:nvPr>
            <p:ph idx="1"/>
          </p:nvPr>
        </p:nvSpPr>
        <p:spPr/>
        <p:txBody>
          <a:bodyPr/>
          <a:lstStyle/>
          <a:p>
            <a:r>
              <a:rPr lang="en-US" dirty="0"/>
              <a:t>Develop a training program for physical therapists to screen and address hazardous drinking </a:t>
            </a:r>
          </a:p>
          <a:p>
            <a:r>
              <a:rPr lang="en-US" sz="2800" dirty="0"/>
              <a:t>Already developed</a:t>
            </a:r>
          </a:p>
          <a:p>
            <a:pPr lvl="1"/>
            <a:r>
              <a:rPr lang="en-US" sz="3200" dirty="0"/>
              <a:t>Training program for opioid misuse</a:t>
            </a:r>
          </a:p>
          <a:p>
            <a:pPr marL="0" indent="0">
              <a:buNone/>
            </a:pPr>
            <a:endParaRPr lang="en-US" dirty="0"/>
          </a:p>
        </p:txBody>
      </p:sp>
    </p:spTree>
    <p:extLst>
      <p:ext uri="{BB962C8B-B14F-4D97-AF65-F5344CB8AC3E}">
        <p14:creationId xmlns:p14="http://schemas.microsoft.com/office/powerpoint/2010/main" val="499408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4342-2969-BB7E-6047-B8780CFE453B}"/>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53046CC7-F64F-EA19-F11B-750F18EA8411}"/>
              </a:ext>
            </a:extLst>
          </p:cNvPr>
          <p:cNvSpPr>
            <a:spLocks noGrp="1"/>
          </p:cNvSpPr>
          <p:nvPr>
            <p:ph idx="1"/>
          </p:nvPr>
        </p:nvSpPr>
        <p:spPr/>
        <p:txBody>
          <a:bodyPr/>
          <a:lstStyle/>
          <a:p>
            <a:r>
              <a:rPr lang="en-US" dirty="0"/>
              <a:t>Paul Hartman, PT, DPT</a:t>
            </a:r>
          </a:p>
          <a:p>
            <a:r>
              <a:rPr lang="en-US" dirty="0"/>
              <a:t>Adam Gordon, MD, MPH, FACP, DFASAM </a:t>
            </a:r>
          </a:p>
        </p:txBody>
      </p:sp>
    </p:spTree>
    <p:extLst>
      <p:ext uri="{BB962C8B-B14F-4D97-AF65-F5344CB8AC3E}">
        <p14:creationId xmlns:p14="http://schemas.microsoft.com/office/powerpoint/2010/main" val="3606014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29321D-56B3-78F9-DEF2-403B4FCA982E}"/>
              </a:ext>
            </a:extLst>
          </p:cNvPr>
          <p:cNvSpPr txBox="1"/>
          <p:nvPr/>
        </p:nvSpPr>
        <p:spPr>
          <a:xfrm>
            <a:off x="5456421" y="4467068"/>
            <a:ext cx="4287186" cy="923330"/>
          </a:xfrm>
          <a:prstGeom prst="rect">
            <a:avLst/>
          </a:prstGeom>
          <a:noFill/>
        </p:spPr>
        <p:txBody>
          <a:bodyPr wrap="square" rtlCol="0">
            <a:spAutoFit/>
          </a:bodyPr>
          <a:lstStyle/>
          <a:p>
            <a:pPr algn="l"/>
            <a:r>
              <a:rPr lang="en-US" sz="5400" dirty="0">
                <a:latin typeface="Sofia Pro Light" pitchFamily="2" charset="0"/>
              </a:rPr>
              <a:t>QUESTIONS</a:t>
            </a:r>
          </a:p>
        </p:txBody>
      </p:sp>
    </p:spTree>
    <p:extLst>
      <p:ext uri="{BB962C8B-B14F-4D97-AF65-F5344CB8AC3E}">
        <p14:creationId xmlns:p14="http://schemas.microsoft.com/office/powerpoint/2010/main" val="300762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7DD2A-953D-7AD5-CA89-EB5D130F31A2}"/>
              </a:ext>
            </a:extLst>
          </p:cNvPr>
          <p:cNvSpPr>
            <a:spLocks noGrp="1"/>
          </p:cNvSpPr>
          <p:nvPr>
            <p:ph type="title"/>
          </p:nvPr>
        </p:nvSpPr>
        <p:spPr>
          <a:xfrm>
            <a:off x="5205413" y="3785078"/>
            <a:ext cx="6210300" cy="659444"/>
          </a:xfrm>
        </p:spPr>
        <p:txBody>
          <a:bodyPr/>
          <a:lstStyle/>
          <a:p>
            <a:r>
              <a:rPr lang="en-US" sz="5400" dirty="0"/>
              <a:t>introduction</a:t>
            </a:r>
          </a:p>
        </p:txBody>
      </p:sp>
      <p:sp>
        <p:nvSpPr>
          <p:cNvPr id="3" name="Content Placeholder 2">
            <a:extLst>
              <a:ext uri="{FF2B5EF4-FFF2-40B4-BE49-F238E27FC236}">
                <a16:creationId xmlns:a16="http://schemas.microsoft.com/office/drawing/2014/main" id="{14207F70-D9FC-A10C-7BC9-5C3A8C9399D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84688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05A60479-833A-7A37-24C1-C169F1326F2D}"/>
              </a:ext>
            </a:extLst>
          </p:cNvPr>
          <p:cNvSpPr>
            <a:spLocks noGrp="1" noChangeArrowheads="1"/>
          </p:cNvSpPr>
          <p:nvPr>
            <p:ph type="title"/>
          </p:nvPr>
        </p:nvSpPr>
        <p:spPr/>
        <p:txBody>
          <a:bodyPr/>
          <a:lstStyle/>
          <a:p>
            <a:r>
              <a:rPr lang="en-US" sz="4000" dirty="0"/>
              <a:t>Background – Hazardous Drinking</a:t>
            </a:r>
          </a:p>
        </p:txBody>
      </p:sp>
      <p:sp>
        <p:nvSpPr>
          <p:cNvPr id="66562" name="Rectangle 3">
            <a:extLst>
              <a:ext uri="{FF2B5EF4-FFF2-40B4-BE49-F238E27FC236}">
                <a16:creationId xmlns:a16="http://schemas.microsoft.com/office/drawing/2014/main" id="{8342F655-88AF-14BF-00B1-32493809D6DB}"/>
              </a:ext>
            </a:extLst>
          </p:cNvPr>
          <p:cNvSpPr>
            <a:spLocks noGrp="1"/>
          </p:cNvSpPr>
          <p:nvPr>
            <p:ph idx="1"/>
          </p:nvPr>
        </p:nvSpPr>
        <p:spPr/>
        <p:txBody>
          <a:bodyPr/>
          <a:lstStyle/>
          <a:p>
            <a:r>
              <a:rPr lang="en-US" altLang="en-US" sz="3600" dirty="0"/>
              <a:t>Heavy drinking </a:t>
            </a:r>
          </a:p>
          <a:p>
            <a:pPr lvl="1"/>
            <a:r>
              <a:rPr lang="en-US" altLang="en-US" sz="2800" dirty="0"/>
              <a:t>Male &gt;14 drinks/week or 5/day</a:t>
            </a:r>
          </a:p>
          <a:p>
            <a:pPr lvl="1"/>
            <a:r>
              <a:rPr lang="en-US" altLang="en-US" sz="3200" dirty="0"/>
              <a:t>Female &gt; 7 drinks/week or 4/day </a:t>
            </a:r>
            <a:r>
              <a:rPr lang="en-US" altLang="en-US" sz="2800" dirty="0">
                <a:solidFill>
                  <a:srgbClr val="FF0000"/>
                </a:solidFill>
              </a:rPr>
              <a:t>(NIAAA)</a:t>
            </a:r>
          </a:p>
          <a:p>
            <a:pPr marL="0" indent="0">
              <a:buNone/>
            </a:pPr>
            <a:endParaRPr lang="en-US" altLang="en-US" sz="3600" dirty="0"/>
          </a:p>
          <a:p>
            <a:pPr marL="0" indent="0">
              <a:buNone/>
            </a:pPr>
            <a:r>
              <a:rPr lang="en-US" altLang="en-US" sz="3600" dirty="0"/>
              <a:t>National Survey on Drug Use and Health (2023)</a:t>
            </a:r>
          </a:p>
          <a:p>
            <a:r>
              <a:rPr lang="en-US" altLang="en-US" sz="3600" dirty="0"/>
              <a:t>62.5% consumed alcohol in past year age 12 and older</a:t>
            </a:r>
          </a:p>
          <a:p>
            <a:r>
              <a:rPr lang="en-US" altLang="en-US" sz="3600" dirty="0"/>
              <a:t>Heavy drinking</a:t>
            </a:r>
          </a:p>
          <a:p>
            <a:pPr lvl="1"/>
            <a:r>
              <a:rPr lang="en-US" altLang="en-US" sz="3200" dirty="0"/>
              <a:t>5.8%</a:t>
            </a:r>
          </a:p>
          <a:p>
            <a:pPr lvl="1"/>
            <a:endParaRPr lang="en-US" altLang="en-US" sz="3200" dirty="0"/>
          </a:p>
          <a:p>
            <a:pPr marL="0" indent="0">
              <a:buNone/>
            </a:pPr>
            <a:endParaRPr lang="en-US" altLang="en-US" sz="3600" dirty="0"/>
          </a:p>
        </p:txBody>
      </p:sp>
      <p:pic>
        <p:nvPicPr>
          <p:cNvPr id="1026" name="Picture 2" descr="Trends in hazardous drinking - ActionPoint">
            <a:extLst>
              <a:ext uri="{FF2B5EF4-FFF2-40B4-BE49-F238E27FC236}">
                <a16:creationId xmlns:a16="http://schemas.microsoft.com/office/drawing/2014/main" id="{DB0C4D06-9179-E89A-B18C-3F2E72E91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0372" y="1593552"/>
            <a:ext cx="4418012" cy="2939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6AEA1-52AA-92AB-6B61-AC28395C3649}"/>
              </a:ext>
            </a:extLst>
          </p:cNvPr>
          <p:cNvSpPr>
            <a:spLocks noGrp="1"/>
          </p:cNvSpPr>
          <p:nvPr>
            <p:ph type="title"/>
          </p:nvPr>
        </p:nvSpPr>
        <p:spPr/>
        <p:txBody>
          <a:bodyPr/>
          <a:lstStyle/>
          <a:p>
            <a:r>
              <a:rPr lang="en-US" dirty="0"/>
              <a:t>Heavy drinking DEI Considerations</a:t>
            </a:r>
          </a:p>
        </p:txBody>
      </p:sp>
      <p:sp>
        <p:nvSpPr>
          <p:cNvPr id="3" name="Content Placeholder 2">
            <a:extLst>
              <a:ext uri="{FF2B5EF4-FFF2-40B4-BE49-F238E27FC236}">
                <a16:creationId xmlns:a16="http://schemas.microsoft.com/office/drawing/2014/main" id="{A79D93E3-4F5A-D936-160A-D1BC31673E7F}"/>
              </a:ext>
            </a:extLst>
          </p:cNvPr>
          <p:cNvSpPr>
            <a:spLocks noGrp="1"/>
          </p:cNvSpPr>
          <p:nvPr>
            <p:ph idx="1"/>
          </p:nvPr>
        </p:nvSpPr>
        <p:spPr/>
        <p:txBody>
          <a:bodyPr/>
          <a:lstStyle/>
          <a:p>
            <a:r>
              <a:rPr lang="en-US" sz="3600" dirty="0"/>
              <a:t>White = 6.7%</a:t>
            </a:r>
          </a:p>
          <a:p>
            <a:r>
              <a:rPr lang="en-US" sz="3600" dirty="0"/>
              <a:t>Black = 4.7%</a:t>
            </a:r>
          </a:p>
          <a:p>
            <a:r>
              <a:rPr lang="en-US" sz="3600" dirty="0"/>
              <a:t>Native American or Alaska Native = 5.6%</a:t>
            </a:r>
          </a:p>
          <a:p>
            <a:r>
              <a:rPr lang="en-US" sz="3600" dirty="0"/>
              <a:t>Hispanic or Latino = 4.5%</a:t>
            </a:r>
          </a:p>
          <a:p>
            <a:r>
              <a:rPr lang="en-US" sz="3600" dirty="0"/>
              <a:t>Asian = 2.0%</a:t>
            </a:r>
          </a:p>
          <a:p>
            <a:r>
              <a:rPr lang="en-US" sz="3600" dirty="0"/>
              <a:t>2 or more races = 7.6%</a:t>
            </a:r>
          </a:p>
        </p:txBody>
      </p:sp>
      <p:pic>
        <p:nvPicPr>
          <p:cNvPr id="2050" name="Picture 2" descr="Ethnicity vs. Race vs. Nationality: An ...">
            <a:extLst>
              <a:ext uri="{FF2B5EF4-FFF2-40B4-BE49-F238E27FC236}">
                <a16:creationId xmlns:a16="http://schemas.microsoft.com/office/drawing/2014/main" id="{20521149-A29B-1116-18AE-728507D71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4362" y="1805350"/>
            <a:ext cx="4899352" cy="274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445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4CE5-6AC9-C93D-0062-E9C67A9FD719}"/>
              </a:ext>
            </a:extLst>
          </p:cNvPr>
          <p:cNvSpPr>
            <a:spLocks noGrp="1"/>
          </p:cNvSpPr>
          <p:nvPr>
            <p:ph type="title"/>
          </p:nvPr>
        </p:nvSpPr>
        <p:spPr/>
        <p:txBody>
          <a:bodyPr/>
          <a:lstStyle/>
          <a:p>
            <a:r>
              <a:rPr lang="en-US" dirty="0"/>
              <a:t>Risks</a:t>
            </a:r>
          </a:p>
        </p:txBody>
      </p:sp>
      <p:sp>
        <p:nvSpPr>
          <p:cNvPr id="3" name="Content Placeholder 2">
            <a:extLst>
              <a:ext uri="{FF2B5EF4-FFF2-40B4-BE49-F238E27FC236}">
                <a16:creationId xmlns:a16="http://schemas.microsoft.com/office/drawing/2014/main" id="{58C63AB8-E0D2-9420-16B2-51C3CC9D7DF1}"/>
              </a:ext>
            </a:extLst>
          </p:cNvPr>
          <p:cNvSpPr>
            <a:spLocks noGrp="1"/>
          </p:cNvSpPr>
          <p:nvPr>
            <p:ph idx="1"/>
          </p:nvPr>
        </p:nvSpPr>
        <p:spPr/>
        <p:txBody>
          <a:bodyPr/>
          <a:lstStyle/>
          <a:p>
            <a:r>
              <a:rPr lang="en-US" sz="3600" dirty="0"/>
              <a:t>Cardiovascular disease</a:t>
            </a:r>
          </a:p>
          <a:p>
            <a:r>
              <a:rPr lang="en-US" sz="3600" dirty="0"/>
              <a:t>Liver disease</a:t>
            </a:r>
          </a:p>
          <a:p>
            <a:r>
              <a:rPr lang="en-US" sz="3600" dirty="0"/>
              <a:t>Cancers</a:t>
            </a:r>
          </a:p>
          <a:p>
            <a:r>
              <a:rPr lang="en-US" sz="3600" dirty="0"/>
              <a:t>Accidental injury </a:t>
            </a:r>
          </a:p>
          <a:p>
            <a:r>
              <a:rPr lang="en-US" sz="3600" dirty="0"/>
              <a:t>Death</a:t>
            </a:r>
          </a:p>
          <a:p>
            <a:r>
              <a:rPr lang="en-US" sz="3600" dirty="0"/>
              <a:t>Relationship problems</a:t>
            </a:r>
          </a:p>
        </p:txBody>
      </p:sp>
    </p:spTree>
    <p:extLst>
      <p:ext uri="{BB962C8B-B14F-4D97-AF65-F5344CB8AC3E}">
        <p14:creationId xmlns:p14="http://schemas.microsoft.com/office/powerpoint/2010/main" val="1990316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AF74-CDE9-7CD9-0228-AE1FAB4D7D0B}"/>
              </a:ext>
            </a:extLst>
          </p:cNvPr>
          <p:cNvSpPr>
            <a:spLocks noGrp="1"/>
          </p:cNvSpPr>
          <p:nvPr>
            <p:ph type="title"/>
          </p:nvPr>
        </p:nvSpPr>
        <p:spPr/>
        <p:txBody>
          <a:bodyPr/>
          <a:lstStyle/>
          <a:p>
            <a:r>
              <a:rPr lang="en-US" dirty="0"/>
              <a:t>Pain and alcohol use</a:t>
            </a:r>
          </a:p>
        </p:txBody>
      </p:sp>
      <p:sp>
        <p:nvSpPr>
          <p:cNvPr id="3" name="Content Placeholder 2">
            <a:extLst>
              <a:ext uri="{FF2B5EF4-FFF2-40B4-BE49-F238E27FC236}">
                <a16:creationId xmlns:a16="http://schemas.microsoft.com/office/drawing/2014/main" id="{31EDA297-9E5A-0044-45EA-D206ADEB8AC6}"/>
              </a:ext>
            </a:extLst>
          </p:cNvPr>
          <p:cNvSpPr>
            <a:spLocks noGrp="1"/>
          </p:cNvSpPr>
          <p:nvPr>
            <p:ph idx="1"/>
          </p:nvPr>
        </p:nvSpPr>
        <p:spPr>
          <a:xfrm>
            <a:off x="1104899" y="1805350"/>
            <a:ext cx="12925893" cy="5504905"/>
          </a:xfrm>
        </p:spPr>
        <p:txBody>
          <a:bodyPr/>
          <a:lstStyle/>
          <a:p>
            <a:pPr marL="0" indent="0">
              <a:buNone/>
            </a:pPr>
            <a:r>
              <a:rPr lang="en-US" sz="3600" dirty="0"/>
              <a:t>28% of people with chronic pain use alcohol to relieve pain </a:t>
            </a:r>
            <a:r>
              <a:rPr lang="en-US" dirty="0">
                <a:solidFill>
                  <a:srgbClr val="FF0000"/>
                </a:solidFill>
              </a:rPr>
              <a:t>(NIAAA 2024)</a:t>
            </a:r>
            <a:endParaRPr lang="en-US" sz="3600" dirty="0"/>
          </a:p>
          <a:p>
            <a:r>
              <a:rPr lang="en-US" sz="3600" dirty="0"/>
              <a:t>Binge drinking</a:t>
            </a:r>
          </a:p>
          <a:p>
            <a:pPr lvl="1"/>
            <a:r>
              <a:rPr lang="en-US" sz="3200" dirty="0"/>
              <a:t>38% may drink to relieve pain </a:t>
            </a:r>
            <a:r>
              <a:rPr lang="en-US" sz="2800" dirty="0">
                <a:solidFill>
                  <a:srgbClr val="FF0000"/>
                </a:solidFill>
              </a:rPr>
              <a:t>(Alford, et al 2016)</a:t>
            </a:r>
          </a:p>
          <a:p>
            <a:r>
              <a:rPr lang="en-US" sz="3200" dirty="0"/>
              <a:t>Inverse relationship between chronic pain and alcohol use </a:t>
            </a:r>
            <a:r>
              <a:rPr lang="en-US" dirty="0">
                <a:solidFill>
                  <a:srgbClr val="FF0000"/>
                </a:solidFill>
              </a:rPr>
              <a:t>(Karimi, et al 2022)</a:t>
            </a:r>
          </a:p>
          <a:p>
            <a:endParaRPr lang="en-US" dirty="0"/>
          </a:p>
        </p:txBody>
      </p:sp>
      <p:pic>
        <p:nvPicPr>
          <p:cNvPr id="3074" name="Picture 2" descr="Article: What Qualifies as Chronic Pain?">
            <a:extLst>
              <a:ext uri="{FF2B5EF4-FFF2-40B4-BE49-F238E27FC236}">
                <a16:creationId xmlns:a16="http://schemas.microsoft.com/office/drawing/2014/main" id="{A57E7378-8BD4-D9C8-35CD-9BB656A01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9931" y="4471988"/>
            <a:ext cx="2585569" cy="258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310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F667-634C-5EFB-2BB7-82E70DED5595}"/>
              </a:ext>
            </a:extLst>
          </p:cNvPr>
          <p:cNvSpPr>
            <a:spLocks noGrp="1"/>
          </p:cNvSpPr>
          <p:nvPr>
            <p:ph type="title"/>
          </p:nvPr>
        </p:nvSpPr>
        <p:spPr/>
        <p:txBody>
          <a:bodyPr/>
          <a:lstStyle/>
          <a:p>
            <a:r>
              <a:rPr lang="en-US" dirty="0"/>
              <a:t>physical therapists</a:t>
            </a:r>
          </a:p>
        </p:txBody>
      </p:sp>
      <p:sp>
        <p:nvSpPr>
          <p:cNvPr id="3" name="Content Placeholder 2">
            <a:extLst>
              <a:ext uri="{FF2B5EF4-FFF2-40B4-BE49-F238E27FC236}">
                <a16:creationId xmlns:a16="http://schemas.microsoft.com/office/drawing/2014/main" id="{EAEC93FC-293C-E87D-85FA-920058B98B74}"/>
              </a:ext>
            </a:extLst>
          </p:cNvPr>
          <p:cNvSpPr>
            <a:spLocks noGrp="1"/>
          </p:cNvSpPr>
          <p:nvPr>
            <p:ph idx="1"/>
          </p:nvPr>
        </p:nvSpPr>
        <p:spPr/>
        <p:txBody>
          <a:bodyPr/>
          <a:lstStyle/>
          <a:p>
            <a:r>
              <a:rPr lang="en-US" sz="3600" dirty="0"/>
              <a:t>Physical Therapists</a:t>
            </a:r>
          </a:p>
          <a:p>
            <a:pPr lvl="1"/>
            <a:r>
              <a:rPr lang="en-US" sz="3200" dirty="0"/>
              <a:t>300 million visits per year </a:t>
            </a:r>
            <a:r>
              <a:rPr lang="en-US" dirty="0">
                <a:solidFill>
                  <a:srgbClr val="FF0000"/>
                </a:solidFill>
              </a:rPr>
              <a:t>(APTA, 2023)</a:t>
            </a:r>
          </a:p>
          <a:p>
            <a:pPr lvl="1"/>
            <a:r>
              <a:rPr lang="en-US" sz="3200" dirty="0"/>
              <a:t>Manage patients with painful conditions </a:t>
            </a:r>
            <a:r>
              <a:rPr lang="en-US" dirty="0">
                <a:solidFill>
                  <a:srgbClr val="FF0000"/>
                </a:solidFill>
              </a:rPr>
              <a:t>(</a:t>
            </a:r>
            <a:r>
              <a:rPr lang="en-US" dirty="0" err="1">
                <a:solidFill>
                  <a:srgbClr val="FF0000"/>
                </a:solidFill>
              </a:rPr>
              <a:t>Blanpied</a:t>
            </a:r>
            <a:r>
              <a:rPr lang="en-US" dirty="0">
                <a:solidFill>
                  <a:srgbClr val="FF0000"/>
                </a:solidFill>
              </a:rPr>
              <a:t>, et al 2017; </a:t>
            </a:r>
            <a:r>
              <a:rPr lang="en-US" dirty="0" err="1">
                <a:solidFill>
                  <a:srgbClr val="FF0000"/>
                </a:solidFill>
              </a:rPr>
              <a:t>Oliveria</a:t>
            </a:r>
            <a:r>
              <a:rPr lang="en-US" dirty="0">
                <a:solidFill>
                  <a:srgbClr val="FF0000"/>
                </a:solidFill>
              </a:rPr>
              <a:t>, et al, 2017)</a:t>
            </a:r>
            <a:endParaRPr lang="en-US" sz="3200" dirty="0">
              <a:solidFill>
                <a:srgbClr val="FF0000"/>
              </a:solidFill>
            </a:endParaRPr>
          </a:p>
          <a:p>
            <a:pPr lvl="1"/>
            <a:r>
              <a:rPr lang="en-US" sz="3200" dirty="0"/>
              <a:t>Multiple visits </a:t>
            </a:r>
            <a:r>
              <a:rPr lang="en-US" dirty="0">
                <a:solidFill>
                  <a:srgbClr val="FF0000"/>
                </a:solidFill>
              </a:rPr>
              <a:t>(</a:t>
            </a:r>
            <a:r>
              <a:rPr lang="en-US" dirty="0" err="1">
                <a:solidFill>
                  <a:srgbClr val="FF0000"/>
                </a:solidFill>
              </a:rPr>
              <a:t>Magel</a:t>
            </a:r>
            <a:r>
              <a:rPr lang="en-US" dirty="0">
                <a:solidFill>
                  <a:srgbClr val="FF0000"/>
                </a:solidFill>
              </a:rPr>
              <a:t>, et al, 2018; </a:t>
            </a:r>
            <a:r>
              <a:rPr lang="en-US" dirty="0" err="1">
                <a:solidFill>
                  <a:srgbClr val="FF0000"/>
                </a:solidFill>
              </a:rPr>
              <a:t>Leibertz</a:t>
            </a:r>
            <a:r>
              <a:rPr lang="en-US" dirty="0">
                <a:solidFill>
                  <a:srgbClr val="FF0000"/>
                </a:solidFill>
              </a:rPr>
              <a:t>, et al, 2020)</a:t>
            </a:r>
          </a:p>
          <a:p>
            <a:pPr lvl="1"/>
            <a:r>
              <a:rPr lang="en-US" sz="3200" dirty="0"/>
              <a:t>Physical therapist develop trusting relationship with patients</a:t>
            </a:r>
            <a:r>
              <a:rPr lang="en-US" sz="2800" dirty="0"/>
              <a:t>  </a:t>
            </a:r>
            <a:r>
              <a:rPr lang="en-US" dirty="0">
                <a:solidFill>
                  <a:srgbClr val="FF0000"/>
                </a:solidFill>
              </a:rPr>
              <a:t>(Kinney, et al, 2020)</a:t>
            </a:r>
            <a:endParaRPr lang="en-US" sz="2800" dirty="0">
              <a:solidFill>
                <a:srgbClr val="FF0000"/>
              </a:solidFill>
            </a:endParaRPr>
          </a:p>
          <a:p>
            <a:endParaRPr lang="en-US" sz="3200" dirty="0"/>
          </a:p>
        </p:txBody>
      </p:sp>
      <p:pic>
        <p:nvPicPr>
          <p:cNvPr id="4" name="Picture 2" descr="Article: What Qualifies as Chronic Pain?">
            <a:extLst>
              <a:ext uri="{FF2B5EF4-FFF2-40B4-BE49-F238E27FC236}">
                <a16:creationId xmlns:a16="http://schemas.microsoft.com/office/drawing/2014/main" id="{F464766E-BED5-276A-DA6E-14C709849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4288" y="4976345"/>
            <a:ext cx="2081212" cy="208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053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298C-C2ED-29CA-D8B8-F8311967DC19}"/>
              </a:ext>
            </a:extLst>
          </p:cNvPr>
          <p:cNvSpPr>
            <a:spLocks noGrp="1"/>
          </p:cNvSpPr>
          <p:nvPr>
            <p:ph type="title"/>
          </p:nvPr>
        </p:nvSpPr>
        <p:spPr/>
        <p:txBody>
          <a:bodyPr/>
          <a:lstStyle/>
          <a:p>
            <a:endParaRPr lang="en-US"/>
          </a:p>
        </p:txBody>
      </p:sp>
      <p:pic>
        <p:nvPicPr>
          <p:cNvPr id="8194" name="Picture 2" descr="Heavy Drinking Heightens Immediate Risk ...">
            <a:extLst>
              <a:ext uri="{FF2B5EF4-FFF2-40B4-BE49-F238E27FC236}">
                <a16:creationId xmlns:a16="http://schemas.microsoft.com/office/drawing/2014/main" id="{8B0997C8-B629-C805-B9CE-10BAE0FDB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194" y="2895912"/>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4AF1EF-79EE-FD05-239E-15A1542D8C6B}"/>
              </a:ext>
            </a:extLst>
          </p:cNvPr>
          <p:cNvSpPr txBox="1"/>
          <p:nvPr/>
        </p:nvSpPr>
        <p:spPr>
          <a:xfrm>
            <a:off x="4886793" y="3862997"/>
            <a:ext cx="869429" cy="923330"/>
          </a:xfrm>
          <a:prstGeom prst="rect">
            <a:avLst/>
          </a:prstGeom>
          <a:noFill/>
        </p:spPr>
        <p:txBody>
          <a:bodyPr wrap="square" rtlCol="0">
            <a:spAutoFit/>
          </a:bodyPr>
          <a:lstStyle/>
          <a:p>
            <a:pPr algn="l"/>
            <a:r>
              <a:rPr lang="en-US" sz="5400" dirty="0">
                <a:latin typeface="Sofia Pro Light" pitchFamily="2" charset="0"/>
              </a:rPr>
              <a:t>+</a:t>
            </a:r>
          </a:p>
        </p:txBody>
      </p:sp>
      <p:sp>
        <p:nvSpPr>
          <p:cNvPr id="6" name="Right Arrow 5">
            <a:extLst>
              <a:ext uri="{FF2B5EF4-FFF2-40B4-BE49-F238E27FC236}">
                <a16:creationId xmlns:a16="http://schemas.microsoft.com/office/drawing/2014/main" id="{F9FB74EF-FCB6-6234-2C05-D0C448999C68}"/>
              </a:ext>
            </a:extLst>
          </p:cNvPr>
          <p:cNvSpPr/>
          <p:nvPr/>
        </p:nvSpPr>
        <p:spPr>
          <a:xfrm>
            <a:off x="9458793" y="4114800"/>
            <a:ext cx="1049312" cy="412230"/>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0" name="Picture 8" descr="Back Pain Treatment Ambler | Back Pain ...">
            <a:extLst>
              <a:ext uri="{FF2B5EF4-FFF2-40B4-BE49-F238E27FC236}">
                <a16:creationId xmlns:a16="http://schemas.microsoft.com/office/drawing/2014/main" id="{82ED57FA-3E7A-EF31-1EF2-1646F6F822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51" r="15901"/>
          <a:stretch/>
        </p:blipFill>
        <p:spPr bwMode="auto">
          <a:xfrm>
            <a:off x="5466701" y="3312847"/>
            <a:ext cx="3696997" cy="202075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Physical Therapy Exercises | Lower Back ...">
            <a:extLst>
              <a:ext uri="{FF2B5EF4-FFF2-40B4-BE49-F238E27FC236}">
                <a16:creationId xmlns:a16="http://schemas.microsoft.com/office/drawing/2014/main" id="{892BEBF7-C504-FB24-098B-82666C1C43C2}"/>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0803200" y="3158865"/>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711020"/>
      </p:ext>
    </p:extLst>
  </p:cSld>
  <p:clrMapOvr>
    <a:masterClrMapping/>
  </p:clrMapOvr>
</p:sld>
</file>

<file path=ppt/theme/theme1.xml><?xml version="1.0" encoding="utf-8"?>
<a:theme xmlns:a="http://schemas.openxmlformats.org/drawingml/2006/main" name="Custom Design">
  <a:themeElements>
    <a:clrScheme name="UofU Health">
      <a:dk1>
        <a:srgbClr val="000000"/>
      </a:dk1>
      <a:lt1>
        <a:srgbClr val="FFFFFF"/>
      </a:lt1>
      <a:dk2>
        <a:srgbClr val="AC162C"/>
      </a:dk2>
      <a:lt2>
        <a:srgbClr val="FFFFFF"/>
      </a:lt2>
      <a:accent1>
        <a:srgbClr val="4F868E"/>
      </a:accent1>
      <a:accent2>
        <a:srgbClr val="E37941"/>
      </a:accent2>
      <a:accent3>
        <a:srgbClr val="EFC041"/>
      </a:accent3>
      <a:accent4>
        <a:srgbClr val="149B74"/>
      </a:accent4>
      <a:accent5>
        <a:srgbClr val="A7A9AC"/>
      </a:accent5>
      <a:accent6>
        <a:srgbClr val="E3937B"/>
      </a:accent6>
      <a:hlink>
        <a:srgbClr val="006379"/>
      </a:hlink>
      <a:folHlink>
        <a:srgbClr val="4F86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Sofia Pro Light" pitchFamily="2" charset="0"/>
          </a:defRPr>
        </a:defPPr>
      </a:lstStyle>
    </a:txDef>
  </a:objectDefaults>
  <a:extraClrSchemeLst/>
  <a:extLst>
    <a:ext uri="{05A4C25C-085E-4340-85A3-A5531E510DB2}">
      <thm15:themeFamily xmlns:thm15="http://schemas.microsoft.com/office/thememl/2012/main" name="Presentation2" id="{08B75055-5974-1443-9EC2-3AB57BE74E1E}" vid="{B0FC9772-0D69-564C-99B3-DDCF0621C2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DB07868C36EB49860AD66F17C65FFF" ma:contentTypeVersion="12" ma:contentTypeDescription="Create a new document." ma:contentTypeScope="" ma:versionID="17aa43736d052ab32da10eefa700cb67">
  <xsd:schema xmlns:xsd="http://www.w3.org/2001/XMLSchema" xmlns:xs="http://www.w3.org/2001/XMLSchema" xmlns:p="http://schemas.microsoft.com/office/2006/metadata/properties" xmlns:ns2="42f9f1c2-bb74-47c8-86fa-0b4b08056644" xmlns:ns3="e68e40f9-34c1-479c-9cf3-b52e11c41858" targetNamespace="http://schemas.microsoft.com/office/2006/metadata/properties" ma:root="true" ma:fieldsID="360681c01753be9de285f3a2b6295329" ns2:_="" ns3:_="">
    <xsd:import namespace="42f9f1c2-bb74-47c8-86fa-0b4b08056644"/>
    <xsd:import namespace="e68e40f9-34c1-479c-9cf3-b52e11c418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f9f1c2-bb74-47c8-86fa-0b4b080566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573f668-f3c2-41a3-9de5-80cf810034af"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8e40f9-34c1-479c-9cf3-b52e11c4185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30cacb9-d369-4fce-b161-0128266dfdf1}" ma:internalName="TaxCatchAll" ma:showField="CatchAllData" ma:web="e68e40f9-34c1-479c-9cf3-b52e11c418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402b49ca-617a-4412-a136-22a821ef8eb4">PULSEDOC-1743074161-354</_dlc_DocId>
    <_dlc_DocIdUrl xmlns="402b49ca-617a-4412-a136-22a821ef8eb4">
      <Url>https://pulse.utah.edu/site/marcomm/_layouts/15/DocIdRedir.aspx?ID=PULSEDOC-1743074161-354</Url>
      <Description>PULSEDOC-1743074161-354</Description>
    </_dlc_DocIdUrl>
  </documentManagement>
</p:properties>
</file>

<file path=customXml/itemProps1.xml><?xml version="1.0" encoding="utf-8"?>
<ds:datastoreItem xmlns:ds="http://schemas.openxmlformats.org/officeDocument/2006/customXml" ds:itemID="{FED4EAD3-3798-3A49-8890-C9068A7C1FF1}">
  <ds:schemaRefs>
    <ds:schemaRef ds:uri="http://schemas.microsoft.com/sharepoint/v3/contenttype/forms"/>
  </ds:schemaRefs>
</ds:datastoreItem>
</file>

<file path=customXml/itemProps2.xml><?xml version="1.0" encoding="utf-8"?>
<ds:datastoreItem xmlns:ds="http://schemas.openxmlformats.org/officeDocument/2006/customXml" ds:itemID="{A1971A91-587C-42A5-B83A-CA02066A06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f9f1c2-bb74-47c8-86fa-0b4b08056644"/>
    <ds:schemaRef ds:uri="e68e40f9-34c1-479c-9cf3-b52e11c418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3F9B19-FCDC-B141-8E6C-56F3CD4C690C}">
  <ds:schemaRefs>
    <ds:schemaRef ds:uri="http://schemas.microsoft.com/office/2006/metadata/properties"/>
    <ds:schemaRef ds:uri="http://schemas.microsoft.com/office/infopath/2007/PartnerControls"/>
    <ds:schemaRef ds:uri="402b49ca-617a-4412-a136-22a821ef8eb4"/>
  </ds:schemaRefs>
</ds:datastoreItem>
</file>

<file path=docProps/app.xml><?xml version="1.0" encoding="utf-8"?>
<Properties xmlns="http://schemas.openxmlformats.org/officeDocument/2006/extended-properties" xmlns:vt="http://schemas.openxmlformats.org/officeDocument/2006/docPropsVTypes">
  <Template>Custom Design</Template>
  <TotalTime>4414</TotalTime>
  <Words>1842</Words>
  <Application>Microsoft Macintosh PowerPoint</Application>
  <PresentationFormat>Custom</PresentationFormat>
  <Paragraphs>341</Paragraphs>
  <Slides>26</Slides>
  <Notes>16</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Google Sans</vt:lpstr>
      <vt:lpstr>Sofia Pro</vt:lpstr>
      <vt:lpstr>Sofia Pro Extra Light</vt:lpstr>
      <vt:lpstr>Sofia Pro Light</vt:lpstr>
      <vt:lpstr>Sofia Pro Light italic</vt:lpstr>
      <vt:lpstr>Sofia Pro Medium</vt:lpstr>
      <vt:lpstr>Symbol</vt:lpstr>
      <vt:lpstr>Times New Roman</vt:lpstr>
      <vt:lpstr>Custom Design</vt:lpstr>
      <vt:lpstr>Patients Perceptions of Physical Therapists Addressing Hazardous Drinking </vt:lpstr>
      <vt:lpstr>Disclosures</vt:lpstr>
      <vt:lpstr>introduction</vt:lpstr>
      <vt:lpstr>Background – Hazardous Drinking</vt:lpstr>
      <vt:lpstr>Heavy drinking DEI Considerations</vt:lpstr>
      <vt:lpstr>Risks</vt:lpstr>
      <vt:lpstr>Pain and alcohol use</vt:lpstr>
      <vt:lpstr>physical therapists</vt:lpstr>
      <vt:lpstr>PowerPoint Presentation</vt:lpstr>
      <vt:lpstr>purpose</vt:lpstr>
      <vt:lpstr>methods</vt:lpstr>
      <vt:lpstr>Methods</vt:lpstr>
      <vt:lpstr>survey</vt:lpstr>
      <vt:lpstr>Categorizing hazardous drinking</vt:lpstr>
      <vt:lpstr> Nine item survey (examples)</vt:lpstr>
      <vt:lpstr>Data analysis</vt:lpstr>
      <vt:lpstr>results</vt:lpstr>
      <vt:lpstr>PowerPoint Presentation</vt:lpstr>
      <vt:lpstr>PowerPoint Presentation</vt:lpstr>
      <vt:lpstr>PowerPoint Presentation</vt:lpstr>
      <vt:lpstr>Logistic regression</vt:lpstr>
      <vt:lpstr>Conclusion/discussion</vt:lpstr>
      <vt:lpstr>Conclusion/discussion</vt:lpstr>
      <vt:lpstr>Next steps</vt:lpstr>
      <vt:lpstr>Acknowledgments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8.3 APPRAISING prognostic STUDIEs</dc:title>
  <dc:creator>Katherine Franklin</dc:creator>
  <cp:lastModifiedBy>Schulte, Nathan</cp:lastModifiedBy>
  <cp:revision>31</cp:revision>
  <cp:lastPrinted>2024-11-14T22:33:26Z</cp:lastPrinted>
  <dcterms:created xsi:type="dcterms:W3CDTF">2023-01-23T20:30:21Z</dcterms:created>
  <dcterms:modified xsi:type="dcterms:W3CDTF">2024-12-02T21:54:51Z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0x0101000B7F15D18245C1458954909DB36AE657</vt:lpwstr>
  </property>
  <property fmtid="{D5CDD505-2E9C-101B-9397-08002B2CF9AE}" pid="3" name="_dlc_DocIdItemGuid">
    <vt:lpwstr>0bbbf92a-555e-4976-b342-4d051191b7b5</vt:lpwstr>
  </property>
</Properties>
</file>