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25" r:id="rId3"/>
    <p:sldId id="332" r:id="rId4"/>
    <p:sldId id="326" r:id="rId5"/>
    <p:sldId id="330" r:id="rId6"/>
    <p:sldId id="342" r:id="rId7"/>
    <p:sldId id="334" r:id="rId8"/>
    <p:sldId id="331" r:id="rId9"/>
    <p:sldId id="340" r:id="rId10"/>
    <p:sldId id="343" r:id="rId11"/>
    <p:sldId id="341" r:id="rId12"/>
    <p:sldId id="327" r:id="rId13"/>
    <p:sldId id="345" r:id="rId14"/>
    <p:sldId id="329" r:id="rId15"/>
    <p:sldId id="336" r:id="rId16"/>
    <p:sldId id="338" r:id="rId17"/>
    <p:sldId id="337" r:id="rId18"/>
    <p:sldId id="339" r:id="rId19"/>
    <p:sldId id="344" r:id="rId2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23357F-718D-2F98-09A6-14FE01065EC7}" name="Pooja Lagisetty" initials="PL" userId="jaNE2osnKeQ3iA6h6JQ2JRZZ75XDESTEZ42BQAyKqX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14F"/>
    <a:srgbClr val="CE7B77"/>
    <a:srgbClr val="1FA7AC"/>
    <a:srgbClr val="00274C"/>
    <a:srgbClr val="1527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94"/>
  </p:normalViewPr>
  <p:slideViewPr>
    <p:cSldViewPr snapToGrid="0">
      <p:cViewPr varScale="1">
        <p:scale>
          <a:sx n="109" d="100"/>
          <a:sy n="109" d="100"/>
        </p:scale>
        <p:origin x="216"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522E1-3B20-4AD2-8332-8CCFDFE3BCF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800061D-D960-4A0C-8AD3-AD3EBCAEDBE0}">
      <dgm:prSet/>
      <dgm:spPr/>
      <dgm:t>
        <a:bodyPr/>
        <a:lstStyle/>
        <a:p>
          <a:pPr>
            <a:lnSpc>
              <a:spcPct val="100000"/>
            </a:lnSpc>
          </a:pPr>
          <a:r>
            <a:rPr lang="en-US" b="1" dirty="0"/>
            <a:t>Data collection</a:t>
          </a:r>
          <a:r>
            <a:rPr lang="en-US" dirty="0"/>
            <a:t>: Patient medical chart review</a:t>
          </a:r>
        </a:p>
      </dgm:t>
    </dgm:pt>
    <dgm:pt modelId="{9FDF043B-0405-48A0-9F71-5D68B1D197A4}" type="parTrans" cxnId="{4A87C230-C3ED-477E-8A77-8785BDCBD0C9}">
      <dgm:prSet/>
      <dgm:spPr/>
      <dgm:t>
        <a:bodyPr/>
        <a:lstStyle/>
        <a:p>
          <a:endParaRPr lang="en-US"/>
        </a:p>
      </dgm:t>
    </dgm:pt>
    <dgm:pt modelId="{0FA37727-1D21-468E-A317-D856EDEDB0A8}" type="sibTrans" cxnId="{4A87C230-C3ED-477E-8A77-8785BDCBD0C9}">
      <dgm:prSet/>
      <dgm:spPr/>
      <dgm:t>
        <a:bodyPr/>
        <a:lstStyle/>
        <a:p>
          <a:endParaRPr lang="en-US"/>
        </a:p>
      </dgm:t>
    </dgm:pt>
    <dgm:pt modelId="{079E710E-9A41-4D54-8656-3F199F9A96DF}">
      <dgm:prSet/>
      <dgm:spPr/>
      <dgm:t>
        <a:bodyPr/>
        <a:lstStyle/>
        <a:p>
          <a:pPr>
            <a:lnSpc>
              <a:spcPct val="100000"/>
            </a:lnSpc>
          </a:pPr>
          <a:r>
            <a:rPr lang="en-US" b="1" dirty="0"/>
            <a:t>Analysis</a:t>
          </a:r>
          <a:r>
            <a:rPr lang="en-US" dirty="0"/>
            <a:t>: Latent Class Analysis</a:t>
          </a:r>
        </a:p>
      </dgm:t>
    </dgm:pt>
    <dgm:pt modelId="{280CF054-D63F-4606-BFB2-86EC2EBAF71C}" type="parTrans" cxnId="{8751F5F1-3B4A-4383-A9E6-C19C62B4A721}">
      <dgm:prSet/>
      <dgm:spPr/>
      <dgm:t>
        <a:bodyPr/>
        <a:lstStyle/>
        <a:p>
          <a:endParaRPr lang="en-US"/>
        </a:p>
      </dgm:t>
    </dgm:pt>
    <dgm:pt modelId="{800B0CC9-CF9A-4747-AD34-58F0E80E6254}" type="sibTrans" cxnId="{8751F5F1-3B4A-4383-A9E6-C19C62B4A721}">
      <dgm:prSet/>
      <dgm:spPr/>
      <dgm:t>
        <a:bodyPr/>
        <a:lstStyle/>
        <a:p>
          <a:endParaRPr lang="en-US"/>
        </a:p>
      </dgm:t>
    </dgm:pt>
    <dgm:pt modelId="{EB08309D-1FF4-4880-B2DA-D1FAAB38279D}">
      <dgm:prSet/>
      <dgm:spPr/>
      <dgm:t>
        <a:bodyPr/>
        <a:lstStyle/>
        <a:p>
          <a:pPr>
            <a:lnSpc>
              <a:spcPct val="100000"/>
            </a:lnSpc>
          </a:pPr>
          <a:r>
            <a:rPr lang="en-US" dirty="0"/>
            <a:t>Descriptive Statistics, Logistic Regression</a:t>
          </a:r>
        </a:p>
      </dgm:t>
    </dgm:pt>
    <dgm:pt modelId="{98548F5A-DEB8-4AE9-9B98-C16D5B4C6EDD}" type="parTrans" cxnId="{54826297-331D-4159-BBF7-E72E2F6C2C87}">
      <dgm:prSet/>
      <dgm:spPr/>
      <dgm:t>
        <a:bodyPr/>
        <a:lstStyle/>
        <a:p>
          <a:endParaRPr lang="en-US"/>
        </a:p>
      </dgm:t>
    </dgm:pt>
    <dgm:pt modelId="{CF78D57E-15E8-4776-B8D3-5954A55EAF53}" type="sibTrans" cxnId="{54826297-331D-4159-BBF7-E72E2F6C2C87}">
      <dgm:prSet/>
      <dgm:spPr/>
      <dgm:t>
        <a:bodyPr/>
        <a:lstStyle/>
        <a:p>
          <a:endParaRPr lang="en-US"/>
        </a:p>
      </dgm:t>
    </dgm:pt>
    <dgm:pt modelId="{92D6856D-CAC2-47CE-83B8-33716FD260A5}" type="pres">
      <dgm:prSet presAssocID="{DF7522E1-3B20-4AD2-8332-8CCFDFE3BCFB}" presName="root" presStyleCnt="0">
        <dgm:presLayoutVars>
          <dgm:dir/>
          <dgm:resizeHandles val="exact"/>
        </dgm:presLayoutVars>
      </dgm:prSet>
      <dgm:spPr/>
    </dgm:pt>
    <dgm:pt modelId="{02609570-0D97-49F6-BBF0-F46875AA4025}" type="pres">
      <dgm:prSet presAssocID="{A800061D-D960-4A0C-8AD3-AD3EBCAEDBE0}" presName="compNode" presStyleCnt="0"/>
      <dgm:spPr/>
    </dgm:pt>
    <dgm:pt modelId="{DEE0AB5E-847D-466A-9C9E-607742CE8C34}" type="pres">
      <dgm:prSet presAssocID="{A800061D-D960-4A0C-8AD3-AD3EBCAEDBE0}" presName="bgRect" presStyleLbl="bgShp" presStyleIdx="0" presStyleCnt="3"/>
      <dgm:spPr/>
    </dgm:pt>
    <dgm:pt modelId="{4C20D398-A36D-477E-BA87-6B3DC78846A3}" type="pres">
      <dgm:prSet presAssocID="{A800061D-D960-4A0C-8AD3-AD3EBCAEDBE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26B54B6B-A9CF-484A-A88A-5AD41BE68B68}" type="pres">
      <dgm:prSet presAssocID="{A800061D-D960-4A0C-8AD3-AD3EBCAEDBE0}" presName="spaceRect" presStyleCnt="0"/>
      <dgm:spPr/>
    </dgm:pt>
    <dgm:pt modelId="{8FD68611-2C99-4FED-BC3A-04C0F63E1BEA}" type="pres">
      <dgm:prSet presAssocID="{A800061D-D960-4A0C-8AD3-AD3EBCAEDBE0}" presName="parTx" presStyleLbl="revTx" presStyleIdx="0" presStyleCnt="3">
        <dgm:presLayoutVars>
          <dgm:chMax val="0"/>
          <dgm:chPref val="0"/>
        </dgm:presLayoutVars>
      </dgm:prSet>
      <dgm:spPr/>
    </dgm:pt>
    <dgm:pt modelId="{BE5C1289-E147-46CF-B252-3C696A56008D}" type="pres">
      <dgm:prSet presAssocID="{0FA37727-1D21-468E-A317-D856EDEDB0A8}" presName="sibTrans" presStyleCnt="0"/>
      <dgm:spPr/>
    </dgm:pt>
    <dgm:pt modelId="{9E14802A-D546-4551-9E7B-0A2B2BAFEDDB}" type="pres">
      <dgm:prSet presAssocID="{079E710E-9A41-4D54-8656-3F199F9A96DF}" presName="compNode" presStyleCnt="0"/>
      <dgm:spPr/>
    </dgm:pt>
    <dgm:pt modelId="{8F38F39B-F6A7-4888-9972-7C24C4BF3F22}" type="pres">
      <dgm:prSet presAssocID="{079E710E-9A41-4D54-8656-3F199F9A96DF}" presName="bgRect" presStyleLbl="bgShp" presStyleIdx="1" presStyleCnt="3"/>
      <dgm:spPr/>
    </dgm:pt>
    <dgm:pt modelId="{4C83E6CD-26A0-4CB1-AC81-32788DD95B41}" type="pres">
      <dgm:prSet presAssocID="{079E710E-9A41-4D54-8656-3F199F9A96D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B6B6928E-EF46-4AE9-B481-CD5E6AC52711}" type="pres">
      <dgm:prSet presAssocID="{079E710E-9A41-4D54-8656-3F199F9A96DF}" presName="spaceRect" presStyleCnt="0"/>
      <dgm:spPr/>
    </dgm:pt>
    <dgm:pt modelId="{E369CB3B-9A35-48EA-A4DF-2D26B627A2F4}" type="pres">
      <dgm:prSet presAssocID="{079E710E-9A41-4D54-8656-3F199F9A96DF}" presName="parTx" presStyleLbl="revTx" presStyleIdx="1" presStyleCnt="3">
        <dgm:presLayoutVars>
          <dgm:chMax val="0"/>
          <dgm:chPref val="0"/>
        </dgm:presLayoutVars>
      </dgm:prSet>
      <dgm:spPr/>
    </dgm:pt>
    <dgm:pt modelId="{4E363EDF-A839-4CED-B3F5-42EF498997E1}" type="pres">
      <dgm:prSet presAssocID="{800B0CC9-CF9A-4747-AD34-58F0E80E6254}" presName="sibTrans" presStyleCnt="0"/>
      <dgm:spPr/>
    </dgm:pt>
    <dgm:pt modelId="{D059EF27-80A1-47F3-9B5F-804ECF9C8FD5}" type="pres">
      <dgm:prSet presAssocID="{EB08309D-1FF4-4880-B2DA-D1FAAB38279D}" presName="compNode" presStyleCnt="0"/>
      <dgm:spPr/>
    </dgm:pt>
    <dgm:pt modelId="{093B4CF5-4CFE-487A-8EF6-95741CDB902B}" type="pres">
      <dgm:prSet presAssocID="{EB08309D-1FF4-4880-B2DA-D1FAAB38279D}" presName="bgRect" presStyleLbl="bgShp" presStyleIdx="2" presStyleCnt="3"/>
      <dgm:spPr/>
    </dgm:pt>
    <dgm:pt modelId="{8CC8FFB5-6B46-4852-98A5-AFD0D303C66F}" type="pres">
      <dgm:prSet presAssocID="{EB08309D-1FF4-4880-B2DA-D1FAAB3827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1BDAC4AA-4405-48D4-8819-7DCB5BA163F6}" type="pres">
      <dgm:prSet presAssocID="{EB08309D-1FF4-4880-B2DA-D1FAAB38279D}" presName="spaceRect" presStyleCnt="0"/>
      <dgm:spPr/>
    </dgm:pt>
    <dgm:pt modelId="{397D3D40-32ED-48E2-A5EA-F81DDE23AE8E}" type="pres">
      <dgm:prSet presAssocID="{EB08309D-1FF4-4880-B2DA-D1FAAB38279D}" presName="parTx" presStyleLbl="revTx" presStyleIdx="2" presStyleCnt="3">
        <dgm:presLayoutVars>
          <dgm:chMax val="0"/>
          <dgm:chPref val="0"/>
        </dgm:presLayoutVars>
      </dgm:prSet>
      <dgm:spPr/>
    </dgm:pt>
  </dgm:ptLst>
  <dgm:cxnLst>
    <dgm:cxn modelId="{4A87C230-C3ED-477E-8A77-8785BDCBD0C9}" srcId="{DF7522E1-3B20-4AD2-8332-8CCFDFE3BCFB}" destId="{A800061D-D960-4A0C-8AD3-AD3EBCAEDBE0}" srcOrd="0" destOrd="0" parTransId="{9FDF043B-0405-48A0-9F71-5D68B1D197A4}" sibTransId="{0FA37727-1D21-468E-A317-D856EDEDB0A8}"/>
    <dgm:cxn modelId="{82118C7F-B379-4E98-9FAD-9FDF30FCE9E1}" type="presOf" srcId="{A800061D-D960-4A0C-8AD3-AD3EBCAEDBE0}" destId="{8FD68611-2C99-4FED-BC3A-04C0F63E1BEA}" srcOrd="0" destOrd="0" presId="urn:microsoft.com/office/officeart/2018/2/layout/IconVerticalSolidList"/>
    <dgm:cxn modelId="{74ECA587-2766-41FB-9261-F88E2181D7A2}" type="presOf" srcId="{DF7522E1-3B20-4AD2-8332-8CCFDFE3BCFB}" destId="{92D6856D-CAC2-47CE-83B8-33716FD260A5}" srcOrd="0" destOrd="0" presId="urn:microsoft.com/office/officeart/2018/2/layout/IconVerticalSolidList"/>
    <dgm:cxn modelId="{54826297-331D-4159-BBF7-E72E2F6C2C87}" srcId="{DF7522E1-3B20-4AD2-8332-8CCFDFE3BCFB}" destId="{EB08309D-1FF4-4880-B2DA-D1FAAB38279D}" srcOrd="2" destOrd="0" parTransId="{98548F5A-DEB8-4AE9-9B98-C16D5B4C6EDD}" sibTransId="{CF78D57E-15E8-4776-B8D3-5954A55EAF53}"/>
    <dgm:cxn modelId="{2880D2B1-AE51-4DCB-93A7-3E3EE0CAB1D8}" type="presOf" srcId="{EB08309D-1FF4-4880-B2DA-D1FAAB38279D}" destId="{397D3D40-32ED-48E2-A5EA-F81DDE23AE8E}" srcOrd="0" destOrd="0" presId="urn:microsoft.com/office/officeart/2018/2/layout/IconVerticalSolidList"/>
    <dgm:cxn modelId="{098BF5EA-83FE-42CE-AF42-AC0AB5159D62}" type="presOf" srcId="{079E710E-9A41-4D54-8656-3F199F9A96DF}" destId="{E369CB3B-9A35-48EA-A4DF-2D26B627A2F4}" srcOrd="0" destOrd="0" presId="urn:microsoft.com/office/officeart/2018/2/layout/IconVerticalSolidList"/>
    <dgm:cxn modelId="{8751F5F1-3B4A-4383-A9E6-C19C62B4A721}" srcId="{DF7522E1-3B20-4AD2-8332-8CCFDFE3BCFB}" destId="{079E710E-9A41-4D54-8656-3F199F9A96DF}" srcOrd="1" destOrd="0" parTransId="{280CF054-D63F-4606-BFB2-86EC2EBAF71C}" sibTransId="{800B0CC9-CF9A-4747-AD34-58F0E80E6254}"/>
    <dgm:cxn modelId="{C9B1C4AB-FF48-4C58-A90F-CF4C68DD19D6}" type="presParOf" srcId="{92D6856D-CAC2-47CE-83B8-33716FD260A5}" destId="{02609570-0D97-49F6-BBF0-F46875AA4025}" srcOrd="0" destOrd="0" presId="urn:microsoft.com/office/officeart/2018/2/layout/IconVerticalSolidList"/>
    <dgm:cxn modelId="{C5CA45E5-078E-4F49-9C56-BA4B57E84CE4}" type="presParOf" srcId="{02609570-0D97-49F6-BBF0-F46875AA4025}" destId="{DEE0AB5E-847D-466A-9C9E-607742CE8C34}" srcOrd="0" destOrd="0" presId="urn:microsoft.com/office/officeart/2018/2/layout/IconVerticalSolidList"/>
    <dgm:cxn modelId="{327772B1-4B81-47D4-B683-C6BB4CD6128D}" type="presParOf" srcId="{02609570-0D97-49F6-BBF0-F46875AA4025}" destId="{4C20D398-A36D-477E-BA87-6B3DC78846A3}" srcOrd="1" destOrd="0" presId="urn:microsoft.com/office/officeart/2018/2/layout/IconVerticalSolidList"/>
    <dgm:cxn modelId="{FB6A4579-46EF-451B-8F15-A6099B72E85B}" type="presParOf" srcId="{02609570-0D97-49F6-BBF0-F46875AA4025}" destId="{26B54B6B-A9CF-484A-A88A-5AD41BE68B68}" srcOrd="2" destOrd="0" presId="urn:microsoft.com/office/officeart/2018/2/layout/IconVerticalSolidList"/>
    <dgm:cxn modelId="{59F672A6-7710-4BAC-984A-62F2621BDE50}" type="presParOf" srcId="{02609570-0D97-49F6-BBF0-F46875AA4025}" destId="{8FD68611-2C99-4FED-BC3A-04C0F63E1BEA}" srcOrd="3" destOrd="0" presId="urn:microsoft.com/office/officeart/2018/2/layout/IconVerticalSolidList"/>
    <dgm:cxn modelId="{8270D63F-3507-4649-96FA-B41B2A07B2C6}" type="presParOf" srcId="{92D6856D-CAC2-47CE-83B8-33716FD260A5}" destId="{BE5C1289-E147-46CF-B252-3C696A56008D}" srcOrd="1" destOrd="0" presId="urn:microsoft.com/office/officeart/2018/2/layout/IconVerticalSolidList"/>
    <dgm:cxn modelId="{29C0C42E-BACC-4287-A9F2-0E8909F42047}" type="presParOf" srcId="{92D6856D-CAC2-47CE-83B8-33716FD260A5}" destId="{9E14802A-D546-4551-9E7B-0A2B2BAFEDDB}" srcOrd="2" destOrd="0" presId="urn:microsoft.com/office/officeart/2018/2/layout/IconVerticalSolidList"/>
    <dgm:cxn modelId="{2D06B276-03F0-4593-BFC3-9AF604C57495}" type="presParOf" srcId="{9E14802A-D546-4551-9E7B-0A2B2BAFEDDB}" destId="{8F38F39B-F6A7-4888-9972-7C24C4BF3F22}" srcOrd="0" destOrd="0" presId="urn:microsoft.com/office/officeart/2018/2/layout/IconVerticalSolidList"/>
    <dgm:cxn modelId="{3DE01FE3-F7A8-4D02-9439-D9E23E2103BE}" type="presParOf" srcId="{9E14802A-D546-4551-9E7B-0A2B2BAFEDDB}" destId="{4C83E6CD-26A0-4CB1-AC81-32788DD95B41}" srcOrd="1" destOrd="0" presId="urn:microsoft.com/office/officeart/2018/2/layout/IconVerticalSolidList"/>
    <dgm:cxn modelId="{CA7A1F4C-4378-44FA-8ED5-AC89B18DFC31}" type="presParOf" srcId="{9E14802A-D546-4551-9E7B-0A2B2BAFEDDB}" destId="{B6B6928E-EF46-4AE9-B481-CD5E6AC52711}" srcOrd="2" destOrd="0" presId="urn:microsoft.com/office/officeart/2018/2/layout/IconVerticalSolidList"/>
    <dgm:cxn modelId="{03F429A6-7D22-4AB6-BEFC-DF3B647DAA33}" type="presParOf" srcId="{9E14802A-D546-4551-9E7B-0A2B2BAFEDDB}" destId="{E369CB3B-9A35-48EA-A4DF-2D26B627A2F4}" srcOrd="3" destOrd="0" presId="urn:microsoft.com/office/officeart/2018/2/layout/IconVerticalSolidList"/>
    <dgm:cxn modelId="{E2EAB884-AF8E-4F09-BF13-E743E9E98A63}" type="presParOf" srcId="{92D6856D-CAC2-47CE-83B8-33716FD260A5}" destId="{4E363EDF-A839-4CED-B3F5-42EF498997E1}" srcOrd="3" destOrd="0" presId="urn:microsoft.com/office/officeart/2018/2/layout/IconVerticalSolidList"/>
    <dgm:cxn modelId="{C1095747-BC4A-4759-8EC8-7B8E935AF6E0}" type="presParOf" srcId="{92D6856D-CAC2-47CE-83B8-33716FD260A5}" destId="{D059EF27-80A1-47F3-9B5F-804ECF9C8FD5}" srcOrd="4" destOrd="0" presId="urn:microsoft.com/office/officeart/2018/2/layout/IconVerticalSolidList"/>
    <dgm:cxn modelId="{0AC7D52F-0810-48DB-A064-99693C423529}" type="presParOf" srcId="{D059EF27-80A1-47F3-9B5F-804ECF9C8FD5}" destId="{093B4CF5-4CFE-487A-8EF6-95741CDB902B}" srcOrd="0" destOrd="0" presId="urn:microsoft.com/office/officeart/2018/2/layout/IconVerticalSolidList"/>
    <dgm:cxn modelId="{0F217718-881B-4CE5-B114-CDC131273EE9}" type="presParOf" srcId="{D059EF27-80A1-47F3-9B5F-804ECF9C8FD5}" destId="{8CC8FFB5-6B46-4852-98A5-AFD0D303C66F}" srcOrd="1" destOrd="0" presId="urn:microsoft.com/office/officeart/2018/2/layout/IconVerticalSolidList"/>
    <dgm:cxn modelId="{0FCA095E-C56B-4EE0-A9DC-6C9AC2DC3FEA}" type="presParOf" srcId="{D059EF27-80A1-47F3-9B5F-804ECF9C8FD5}" destId="{1BDAC4AA-4405-48D4-8819-7DCB5BA163F6}" srcOrd="2" destOrd="0" presId="urn:microsoft.com/office/officeart/2018/2/layout/IconVerticalSolidList"/>
    <dgm:cxn modelId="{EA8A2985-057A-47C8-90E9-6C106CA29552}" type="presParOf" srcId="{D059EF27-80A1-47F3-9B5F-804ECF9C8FD5}" destId="{397D3D40-32ED-48E2-A5EA-F81DDE23AE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0AB5E-847D-466A-9C9E-607742CE8C34}">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20D398-A36D-477E-BA87-6B3DC78846A3}">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D68611-2C99-4FED-BC3A-04C0F63E1BEA}">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kern="1200" dirty="0"/>
            <a:t>Data collection</a:t>
          </a:r>
          <a:r>
            <a:rPr lang="en-US" sz="2500" kern="1200" dirty="0"/>
            <a:t>: Patient medical chart review</a:t>
          </a:r>
        </a:p>
      </dsp:txBody>
      <dsp:txXfrm>
        <a:off x="1435590" y="531"/>
        <a:ext cx="9080009" cy="1242935"/>
      </dsp:txXfrm>
    </dsp:sp>
    <dsp:sp modelId="{8F38F39B-F6A7-4888-9972-7C24C4BF3F2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3E6CD-26A0-4CB1-AC81-32788DD95B4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9CB3B-9A35-48EA-A4DF-2D26B627A2F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kern="1200" dirty="0"/>
            <a:t>Analysis</a:t>
          </a:r>
          <a:r>
            <a:rPr lang="en-US" sz="2500" kern="1200" dirty="0"/>
            <a:t>: Latent Class Analysis</a:t>
          </a:r>
        </a:p>
      </dsp:txBody>
      <dsp:txXfrm>
        <a:off x="1435590" y="1554201"/>
        <a:ext cx="9080009" cy="1242935"/>
      </dsp:txXfrm>
    </dsp:sp>
    <dsp:sp modelId="{093B4CF5-4CFE-487A-8EF6-95741CDB902B}">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C8FFB5-6B46-4852-98A5-AFD0D303C66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D3D40-32ED-48E2-A5EA-F81DDE23AE8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Descriptive Statistics, Logistic Regression</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BCF1899C-E1DF-CF4B-A69C-8BA460C725AC}" type="datetimeFigureOut">
              <a:rPr lang="en-US" smtClean="0"/>
              <a:t>12/3/24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174FF4D3-745B-8E43-BE23-0652D6143833}" type="slidenum">
              <a:rPr lang="en-US" smtClean="0"/>
              <a:t>‹#›</a:t>
            </a:fld>
            <a:endParaRPr lang="en-US"/>
          </a:p>
        </p:txBody>
      </p:sp>
    </p:spTree>
    <p:extLst>
      <p:ext uri="{BB962C8B-B14F-4D97-AF65-F5344CB8AC3E}">
        <p14:creationId xmlns:p14="http://schemas.microsoft.com/office/powerpoint/2010/main" val="110062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“Gray zone” – harms are exceeding benefits (worsening pain and function, difficulty tapering), but they do not clearly meet criteria for opioid use disorder. It’s ambiguous which DSM-V criteria they do meet. Is “use for longer than intended” from the provider or patient perspective? For “unsuccessful efforts to cut down use,” does it truly make sense to conceptualize patients who have trouble tapering as meeting criteria for a substance use disorder? </a:t>
            </a:r>
          </a:p>
          <a:p>
            <a:endParaRPr lang="en-US" dirty="0"/>
          </a:p>
          <a:p>
            <a:r>
              <a:rPr lang="en-US" dirty="0"/>
              <a:t>For treatment, an opioid partial agonist such as buprenorphine may be helpful in these patients… however, many buprenorphine formulations are only approved for OUD.</a:t>
            </a:r>
          </a:p>
          <a:p>
            <a:endParaRPr lang="en-US" dirty="0"/>
          </a:p>
          <a:p>
            <a:r>
              <a:rPr lang="en-US" dirty="0"/>
              <a:t>For patients taking opioids as prescribed, it is unclear when certain DSM-V opioid use disorder (OUD) criteria apply</a:t>
            </a:r>
          </a:p>
          <a:p>
            <a:pPr lvl="1"/>
            <a:r>
              <a:rPr lang="en-US" dirty="0"/>
              <a:t>“Use for longer than intended”</a:t>
            </a:r>
          </a:p>
          <a:p>
            <a:pPr lvl="1"/>
            <a:r>
              <a:rPr lang="en-US" dirty="0"/>
              <a:t>“Unsuccessful efforts to cut down use”</a:t>
            </a:r>
          </a:p>
          <a:p>
            <a:endParaRPr lang="en-US" dirty="0"/>
          </a:p>
        </p:txBody>
      </p:sp>
      <p:sp>
        <p:nvSpPr>
          <p:cNvPr id="4" name="Slide Number Placeholder 3"/>
          <p:cNvSpPr>
            <a:spLocks noGrp="1"/>
          </p:cNvSpPr>
          <p:nvPr>
            <p:ph type="sldNum" sz="quarter" idx="5"/>
          </p:nvPr>
        </p:nvSpPr>
        <p:spPr/>
        <p:txBody>
          <a:bodyPr/>
          <a:lstStyle/>
          <a:p>
            <a:fld id="{174FF4D3-745B-8E43-BE23-0652D6143833}" type="slidenum">
              <a:rPr lang="en-US" smtClean="0"/>
              <a:t>3</a:t>
            </a:fld>
            <a:endParaRPr lang="en-US"/>
          </a:p>
        </p:txBody>
      </p:sp>
    </p:spTree>
    <p:extLst>
      <p:ext uri="{BB962C8B-B14F-4D97-AF65-F5344CB8AC3E}">
        <p14:creationId xmlns:p14="http://schemas.microsoft.com/office/powerpoint/2010/main" val="3114291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FF4D3-745B-8E43-BE23-0652D6143833}" type="slidenum">
              <a:rPr lang="en-US" smtClean="0"/>
              <a:t>16</a:t>
            </a:fld>
            <a:endParaRPr lang="en-US"/>
          </a:p>
        </p:txBody>
      </p:sp>
    </p:spTree>
    <p:extLst>
      <p:ext uri="{BB962C8B-B14F-4D97-AF65-F5344CB8AC3E}">
        <p14:creationId xmlns:p14="http://schemas.microsoft.com/office/powerpoint/2010/main" val="346358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studies – define the scope of the problem. How many patients fall into this group that has approximately twice the risk of experiencing withdrawal, new or worsened anxiety, new or worsened SUD, and new or worsened OUD?</a:t>
            </a:r>
          </a:p>
        </p:txBody>
      </p:sp>
      <p:sp>
        <p:nvSpPr>
          <p:cNvPr id="4" name="Slide Number Placeholder 3"/>
          <p:cNvSpPr>
            <a:spLocks noGrp="1"/>
          </p:cNvSpPr>
          <p:nvPr>
            <p:ph type="sldNum" sz="quarter" idx="5"/>
          </p:nvPr>
        </p:nvSpPr>
        <p:spPr/>
        <p:txBody>
          <a:bodyPr/>
          <a:lstStyle/>
          <a:p>
            <a:fld id="{174FF4D3-745B-8E43-BE23-0652D6143833}" type="slidenum">
              <a:rPr lang="en-US" smtClean="0"/>
              <a:t>17</a:t>
            </a:fld>
            <a:endParaRPr lang="en-US"/>
          </a:p>
        </p:txBody>
      </p:sp>
    </p:spTree>
    <p:extLst>
      <p:ext uri="{BB962C8B-B14F-4D97-AF65-F5344CB8AC3E}">
        <p14:creationId xmlns:p14="http://schemas.microsoft.com/office/powerpoint/2010/main" val="368006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Study Objective</a:t>
            </a:r>
            <a:r>
              <a:rPr lang="en-US" dirty="0"/>
              <a:t>: to identify classes among subsyndromal OUD patients in order to more clearly characterize “gray zone” patients for whom risks likely outweigh benefits.</a:t>
            </a:r>
          </a:p>
          <a:p>
            <a:endParaRPr lang="en-US" dirty="0"/>
          </a:p>
        </p:txBody>
      </p:sp>
      <p:sp>
        <p:nvSpPr>
          <p:cNvPr id="4" name="Slide Number Placeholder 3"/>
          <p:cNvSpPr>
            <a:spLocks noGrp="1"/>
          </p:cNvSpPr>
          <p:nvPr>
            <p:ph type="sldNum" sz="quarter" idx="5"/>
          </p:nvPr>
        </p:nvSpPr>
        <p:spPr/>
        <p:txBody>
          <a:bodyPr/>
          <a:lstStyle/>
          <a:p>
            <a:fld id="{174FF4D3-745B-8E43-BE23-0652D6143833}" type="slidenum">
              <a:rPr lang="en-US" smtClean="0"/>
              <a:t>4</a:t>
            </a:fld>
            <a:endParaRPr lang="en-US"/>
          </a:p>
        </p:txBody>
      </p:sp>
    </p:spTree>
    <p:extLst>
      <p:ext uri="{BB962C8B-B14F-4D97-AF65-F5344CB8AC3E}">
        <p14:creationId xmlns:p14="http://schemas.microsoft.com/office/powerpoint/2010/main" val="382643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5FA6B-6543-6FC7-7B05-597243D74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2DE0D-6C07-5FBF-201C-922A63AB49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985E6-5901-4D21-81DA-FD1970B8BD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Study Objective</a:t>
            </a:r>
            <a:r>
              <a:rPr lang="en-US" dirty="0"/>
              <a:t>: to identify classes among subsyndromal OUD patients in order to more clearly characterize “gray zone” patients for whom risks likely outweigh benefits.</a:t>
            </a:r>
          </a:p>
          <a:p>
            <a:endParaRPr lang="en-US" dirty="0"/>
          </a:p>
        </p:txBody>
      </p:sp>
      <p:sp>
        <p:nvSpPr>
          <p:cNvPr id="4" name="Slide Number Placeholder 3">
            <a:extLst>
              <a:ext uri="{FF2B5EF4-FFF2-40B4-BE49-F238E27FC236}">
                <a16:creationId xmlns:a16="http://schemas.microsoft.com/office/drawing/2014/main" id="{50360467-782A-D069-6547-FC2269F651FA}"/>
              </a:ext>
            </a:extLst>
          </p:cNvPr>
          <p:cNvSpPr>
            <a:spLocks noGrp="1"/>
          </p:cNvSpPr>
          <p:nvPr>
            <p:ph type="sldNum" sz="quarter" idx="5"/>
          </p:nvPr>
        </p:nvSpPr>
        <p:spPr/>
        <p:txBody>
          <a:bodyPr/>
          <a:lstStyle/>
          <a:p>
            <a:fld id="{174FF4D3-745B-8E43-BE23-0652D6143833}" type="slidenum">
              <a:rPr lang="en-US" smtClean="0"/>
              <a:t>5</a:t>
            </a:fld>
            <a:endParaRPr lang="en-US"/>
          </a:p>
        </p:txBody>
      </p:sp>
    </p:spTree>
    <p:extLst>
      <p:ext uri="{BB962C8B-B14F-4D97-AF65-F5344CB8AC3E}">
        <p14:creationId xmlns:p14="http://schemas.microsoft.com/office/powerpoint/2010/main" val="167426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Outcomes – captured outcomes relevant to pain management and mental and behavioral health.</a:t>
            </a:r>
          </a:p>
        </p:txBody>
      </p:sp>
      <p:sp>
        <p:nvSpPr>
          <p:cNvPr id="4" name="Slide Number Placeholder 3"/>
          <p:cNvSpPr>
            <a:spLocks noGrp="1"/>
          </p:cNvSpPr>
          <p:nvPr>
            <p:ph type="sldNum" sz="quarter" idx="5"/>
          </p:nvPr>
        </p:nvSpPr>
        <p:spPr/>
        <p:txBody>
          <a:bodyPr/>
          <a:lstStyle/>
          <a:p>
            <a:fld id="{174FF4D3-745B-8E43-BE23-0652D6143833}" type="slidenum">
              <a:rPr lang="en-US" smtClean="0"/>
              <a:t>7</a:t>
            </a:fld>
            <a:endParaRPr lang="en-US"/>
          </a:p>
        </p:txBody>
      </p:sp>
    </p:spTree>
    <p:extLst>
      <p:ext uri="{BB962C8B-B14F-4D97-AF65-F5344CB8AC3E}">
        <p14:creationId xmlns:p14="http://schemas.microsoft.com/office/powerpoint/2010/main" val="197945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total DSM-V criteria; potential signs included aberrant urine drug screens, simultaneous prescribing of other psychoactive medications, non-prescribed substance use, and opioid overdose.</a:t>
            </a:r>
          </a:p>
        </p:txBody>
      </p:sp>
      <p:sp>
        <p:nvSpPr>
          <p:cNvPr id="4" name="Slide Number Placeholder 3"/>
          <p:cNvSpPr>
            <a:spLocks noGrp="1"/>
          </p:cNvSpPr>
          <p:nvPr>
            <p:ph type="sldNum" sz="quarter" idx="5"/>
          </p:nvPr>
        </p:nvSpPr>
        <p:spPr/>
        <p:txBody>
          <a:bodyPr/>
          <a:lstStyle/>
          <a:p>
            <a:fld id="{174FF4D3-745B-8E43-BE23-0652D6143833}" type="slidenum">
              <a:rPr lang="en-US" smtClean="0"/>
              <a:t>8</a:t>
            </a:fld>
            <a:endParaRPr lang="en-US"/>
          </a:p>
        </p:txBody>
      </p:sp>
    </p:spTree>
    <p:extLst>
      <p:ext uri="{BB962C8B-B14F-4D97-AF65-F5344CB8AC3E}">
        <p14:creationId xmlns:p14="http://schemas.microsoft.com/office/powerpoint/2010/main" val="59601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DengXian" panose="02010600030101010101" pitchFamily="2" charset="-122"/>
              </a:rPr>
              <a:t>Expected demographics for an older U.S. Veteran population.</a:t>
            </a:r>
          </a:p>
          <a:p>
            <a:endParaRPr lang="en-US" sz="1800" dirty="0">
              <a:effectLst/>
              <a:latin typeface="Arial" panose="020B0604020202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27% </a:t>
            </a:r>
            <a:r>
              <a:rPr lang="en-US" dirty="0"/>
              <a:t>were concurrently prescribed benzodiazepines</a:t>
            </a:r>
          </a:p>
          <a:p>
            <a:endParaRPr lang="en-US" dirty="0"/>
          </a:p>
        </p:txBody>
      </p:sp>
      <p:sp>
        <p:nvSpPr>
          <p:cNvPr id="4" name="Slide Number Placeholder 3"/>
          <p:cNvSpPr>
            <a:spLocks noGrp="1"/>
          </p:cNvSpPr>
          <p:nvPr>
            <p:ph type="sldNum" sz="quarter" idx="5"/>
          </p:nvPr>
        </p:nvSpPr>
        <p:spPr/>
        <p:txBody>
          <a:bodyPr/>
          <a:lstStyle/>
          <a:p>
            <a:fld id="{174FF4D3-745B-8E43-BE23-0652D6143833}" type="slidenum">
              <a:rPr lang="en-US" smtClean="0"/>
              <a:t>11</a:t>
            </a:fld>
            <a:endParaRPr lang="en-US"/>
          </a:p>
        </p:txBody>
      </p:sp>
    </p:spTree>
    <p:extLst>
      <p:ext uri="{BB962C8B-B14F-4D97-AF65-F5344CB8AC3E}">
        <p14:creationId xmlns:p14="http://schemas.microsoft.com/office/powerpoint/2010/main" val="98888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0D13E-E00D-F65C-87FA-F86B2C746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DC185-2E3A-88E8-413E-6C573CF21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8AE4E-809F-B176-EC08-BEBDBECF27EC}"/>
              </a:ext>
            </a:extLst>
          </p:cNvPr>
          <p:cNvSpPr>
            <a:spLocks noGrp="1"/>
          </p:cNvSpPr>
          <p:nvPr>
            <p:ph type="body" idx="1"/>
          </p:nvPr>
        </p:nvSpPr>
        <p:spPr/>
        <p:txBody>
          <a:bodyPr/>
          <a:lstStyle/>
          <a:p>
            <a:r>
              <a:rPr lang="en-US" dirty="0"/>
              <a:t>Peri-diagnosis risk factors and signs of misuse were used as indicator variables (x-axis).</a:t>
            </a:r>
          </a:p>
          <a:p>
            <a:r>
              <a:rPr lang="en-US" dirty="0"/>
              <a:t>Great deal of time spent obtaining/using/recovering from use</a:t>
            </a:r>
          </a:p>
          <a:p>
            <a:r>
              <a:rPr lang="en-US" dirty="0"/>
              <a:t>Use of more than intended</a:t>
            </a:r>
          </a:p>
          <a:p>
            <a:r>
              <a:rPr lang="en-US" dirty="0"/>
              <a:t>Withdrawal</a:t>
            </a:r>
          </a:p>
          <a:p>
            <a:endParaRPr lang="en-US" dirty="0"/>
          </a:p>
          <a:p>
            <a:r>
              <a:rPr lang="en-US" dirty="0"/>
              <a:t>Hospitalization, ED, or urgent care visit related to opioid control or pain</a:t>
            </a:r>
          </a:p>
          <a:p>
            <a:r>
              <a:rPr lang="en-US" dirty="0"/>
              <a:t>Substance use history of a non-prescribed substance</a:t>
            </a:r>
          </a:p>
        </p:txBody>
      </p:sp>
      <p:sp>
        <p:nvSpPr>
          <p:cNvPr id="4" name="Slide Number Placeholder 3">
            <a:extLst>
              <a:ext uri="{FF2B5EF4-FFF2-40B4-BE49-F238E27FC236}">
                <a16:creationId xmlns:a16="http://schemas.microsoft.com/office/drawing/2014/main" id="{3C5F22CD-D7BA-045B-CE50-E959A0EDDB2D}"/>
              </a:ext>
            </a:extLst>
          </p:cNvPr>
          <p:cNvSpPr>
            <a:spLocks noGrp="1"/>
          </p:cNvSpPr>
          <p:nvPr>
            <p:ph type="sldNum" sz="quarter" idx="5"/>
          </p:nvPr>
        </p:nvSpPr>
        <p:spPr/>
        <p:txBody>
          <a:bodyPr/>
          <a:lstStyle/>
          <a:p>
            <a:fld id="{174FF4D3-745B-8E43-BE23-0652D6143833}" type="slidenum">
              <a:rPr lang="en-US" smtClean="0"/>
              <a:t>12</a:t>
            </a:fld>
            <a:endParaRPr lang="en-US"/>
          </a:p>
        </p:txBody>
      </p:sp>
    </p:spTree>
    <p:extLst>
      <p:ext uri="{BB962C8B-B14F-4D97-AF65-F5344CB8AC3E}">
        <p14:creationId xmlns:p14="http://schemas.microsoft.com/office/powerpoint/2010/main" val="341913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Mental Health Disorders: 3 most common in Veterans not including substance use disorder: PTSD, major depressive disorder, and generalized anxiety disorder</a:t>
            </a:r>
          </a:p>
        </p:txBody>
      </p:sp>
      <p:sp>
        <p:nvSpPr>
          <p:cNvPr id="4" name="Slide Number Placeholder 3"/>
          <p:cNvSpPr>
            <a:spLocks noGrp="1"/>
          </p:cNvSpPr>
          <p:nvPr>
            <p:ph type="sldNum" sz="quarter" idx="5"/>
          </p:nvPr>
        </p:nvSpPr>
        <p:spPr/>
        <p:txBody>
          <a:bodyPr/>
          <a:lstStyle/>
          <a:p>
            <a:fld id="{174FF4D3-745B-8E43-BE23-0652D6143833}" type="slidenum">
              <a:rPr lang="en-US" smtClean="0"/>
              <a:t>13</a:t>
            </a:fld>
            <a:endParaRPr lang="en-US"/>
          </a:p>
        </p:txBody>
      </p:sp>
    </p:spTree>
    <p:extLst>
      <p:ext uri="{BB962C8B-B14F-4D97-AF65-F5344CB8AC3E}">
        <p14:creationId xmlns:p14="http://schemas.microsoft.com/office/powerpoint/2010/main" val="374856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Adverse outcomes in the 12 months following diagnosis.</a:t>
            </a:r>
          </a:p>
          <a:p>
            <a:r>
              <a:rPr lang="en-US" dirty="0"/>
              <a:t>P-values adjusted using Holm correction.</a:t>
            </a:r>
          </a:p>
        </p:txBody>
      </p:sp>
      <p:sp>
        <p:nvSpPr>
          <p:cNvPr id="4" name="Slide Number Placeholder 3"/>
          <p:cNvSpPr>
            <a:spLocks noGrp="1"/>
          </p:cNvSpPr>
          <p:nvPr>
            <p:ph type="sldNum" sz="quarter" idx="5"/>
          </p:nvPr>
        </p:nvSpPr>
        <p:spPr/>
        <p:txBody>
          <a:bodyPr/>
          <a:lstStyle/>
          <a:p>
            <a:fld id="{174FF4D3-745B-8E43-BE23-0652D6143833}" type="slidenum">
              <a:rPr lang="en-US" smtClean="0"/>
              <a:t>14</a:t>
            </a:fld>
            <a:endParaRPr lang="en-US"/>
          </a:p>
        </p:txBody>
      </p:sp>
    </p:spTree>
    <p:extLst>
      <p:ext uri="{BB962C8B-B14F-4D97-AF65-F5344CB8AC3E}">
        <p14:creationId xmlns:p14="http://schemas.microsoft.com/office/powerpoint/2010/main" val="380706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1DB8CF-EFFC-4845-9EA2-F8C5F8AD05D8}"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1960221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1DB8CF-EFFC-4845-9EA2-F8C5F8AD05D8}"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148416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1DB8CF-EFFC-4845-9EA2-F8C5F8AD05D8}"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4070727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A29E-95EC-9B1B-A15D-1F2DEC4DC1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203700-A270-76F4-3A96-A10861072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D83B5-510D-B66C-8AFC-1C0D1EF7F0A4}"/>
              </a:ext>
            </a:extLst>
          </p:cNvPr>
          <p:cNvSpPr>
            <a:spLocks noGrp="1"/>
          </p:cNvSpPr>
          <p:nvPr>
            <p:ph type="dt" sz="half" idx="10"/>
          </p:nvPr>
        </p:nvSpPr>
        <p:spPr/>
        <p:txBody>
          <a:bodyPr/>
          <a:lstStyle/>
          <a:p>
            <a:fld id="{C91A5FC8-6CAE-4D40-8985-36AEAF1537AE}" type="datetimeFigureOut">
              <a:rPr lang="en-US" smtClean="0"/>
              <a:t>12/3/24</a:t>
            </a:fld>
            <a:endParaRPr lang="en-US"/>
          </a:p>
        </p:txBody>
      </p:sp>
      <p:sp>
        <p:nvSpPr>
          <p:cNvPr id="5" name="Footer Placeholder 4">
            <a:extLst>
              <a:ext uri="{FF2B5EF4-FFF2-40B4-BE49-F238E27FC236}">
                <a16:creationId xmlns:a16="http://schemas.microsoft.com/office/drawing/2014/main" id="{B02B7E0D-C03C-A0E2-4873-4E6BE7F11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52943-FD28-45A7-2D7C-AE20E39E0E3C}"/>
              </a:ext>
            </a:extLst>
          </p:cNvPr>
          <p:cNvSpPr>
            <a:spLocks noGrp="1"/>
          </p:cNvSpPr>
          <p:nvPr>
            <p:ph type="sldNum" sz="quarter" idx="12"/>
          </p:nvPr>
        </p:nvSpPr>
        <p:spPr/>
        <p:txBody>
          <a:bodyPr/>
          <a:lstStyle/>
          <a:p>
            <a:fld id="{CCB14FCE-420E-D744-B57F-C6E62951E320}" type="slidenum">
              <a:rPr lang="en-US" smtClean="0"/>
              <a:t>‹#›</a:t>
            </a:fld>
            <a:endParaRPr lang="en-US"/>
          </a:p>
        </p:txBody>
      </p:sp>
    </p:spTree>
    <p:extLst>
      <p:ext uri="{BB962C8B-B14F-4D97-AF65-F5344CB8AC3E}">
        <p14:creationId xmlns:p14="http://schemas.microsoft.com/office/powerpoint/2010/main" val="55460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1015-F4DD-2AFB-D1FA-52014458A7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62F82-DA10-D355-C00D-266E632FAC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8A350-B829-C1E5-5EB5-CAB2ECF2118D}"/>
              </a:ext>
            </a:extLst>
          </p:cNvPr>
          <p:cNvSpPr>
            <a:spLocks noGrp="1"/>
          </p:cNvSpPr>
          <p:nvPr>
            <p:ph type="dt" sz="half" idx="10"/>
          </p:nvPr>
        </p:nvSpPr>
        <p:spPr/>
        <p:txBody>
          <a:bodyPr/>
          <a:lstStyle/>
          <a:p>
            <a:fld id="{C91A5FC8-6CAE-4D40-8985-36AEAF1537AE}" type="datetimeFigureOut">
              <a:rPr lang="en-US" smtClean="0"/>
              <a:t>12/3/24</a:t>
            </a:fld>
            <a:endParaRPr lang="en-US"/>
          </a:p>
        </p:txBody>
      </p:sp>
      <p:sp>
        <p:nvSpPr>
          <p:cNvPr id="5" name="Footer Placeholder 4">
            <a:extLst>
              <a:ext uri="{FF2B5EF4-FFF2-40B4-BE49-F238E27FC236}">
                <a16:creationId xmlns:a16="http://schemas.microsoft.com/office/drawing/2014/main" id="{27285531-4CFA-BF53-3C0C-980EDDCE8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9368B-7B74-F4FB-BFC9-42BFF9A471D1}"/>
              </a:ext>
            </a:extLst>
          </p:cNvPr>
          <p:cNvSpPr>
            <a:spLocks noGrp="1"/>
          </p:cNvSpPr>
          <p:nvPr>
            <p:ph type="sldNum" sz="quarter" idx="12"/>
          </p:nvPr>
        </p:nvSpPr>
        <p:spPr/>
        <p:txBody>
          <a:bodyPr/>
          <a:lstStyle/>
          <a:p>
            <a:fld id="{CCB14FCE-420E-D744-B57F-C6E62951E320}" type="slidenum">
              <a:rPr lang="en-US" smtClean="0"/>
              <a:t>‹#›</a:t>
            </a:fld>
            <a:endParaRPr lang="en-US"/>
          </a:p>
        </p:txBody>
      </p:sp>
    </p:spTree>
    <p:extLst>
      <p:ext uri="{BB962C8B-B14F-4D97-AF65-F5344CB8AC3E}">
        <p14:creationId xmlns:p14="http://schemas.microsoft.com/office/powerpoint/2010/main" val="1525484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5FFE-42BF-CE7D-F9FA-3ED5825D90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BF77C5-93E1-6E1C-C3C5-42926ABEF5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17744-6077-4866-8354-8A3B755CA4E6}"/>
              </a:ext>
            </a:extLst>
          </p:cNvPr>
          <p:cNvSpPr>
            <a:spLocks noGrp="1"/>
          </p:cNvSpPr>
          <p:nvPr>
            <p:ph type="dt" sz="half" idx="10"/>
          </p:nvPr>
        </p:nvSpPr>
        <p:spPr/>
        <p:txBody>
          <a:bodyPr/>
          <a:lstStyle/>
          <a:p>
            <a:fld id="{C91A5FC8-6CAE-4D40-8985-36AEAF1537AE}" type="datetimeFigureOut">
              <a:rPr lang="en-US" smtClean="0"/>
              <a:t>12/3/24</a:t>
            </a:fld>
            <a:endParaRPr lang="en-US"/>
          </a:p>
        </p:txBody>
      </p:sp>
      <p:sp>
        <p:nvSpPr>
          <p:cNvPr id="5" name="Footer Placeholder 4">
            <a:extLst>
              <a:ext uri="{FF2B5EF4-FFF2-40B4-BE49-F238E27FC236}">
                <a16:creationId xmlns:a16="http://schemas.microsoft.com/office/drawing/2014/main" id="{D4AACB25-B291-2F0F-2706-B108E4870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EF555-58E5-D811-F626-8A7249A3798E}"/>
              </a:ext>
            </a:extLst>
          </p:cNvPr>
          <p:cNvSpPr>
            <a:spLocks noGrp="1"/>
          </p:cNvSpPr>
          <p:nvPr>
            <p:ph type="sldNum" sz="quarter" idx="12"/>
          </p:nvPr>
        </p:nvSpPr>
        <p:spPr/>
        <p:txBody>
          <a:bodyPr/>
          <a:lstStyle/>
          <a:p>
            <a:fld id="{CCB14FCE-420E-D744-B57F-C6E62951E320}" type="slidenum">
              <a:rPr lang="en-US" smtClean="0"/>
              <a:t>‹#›</a:t>
            </a:fld>
            <a:endParaRPr lang="en-US"/>
          </a:p>
        </p:txBody>
      </p:sp>
    </p:spTree>
    <p:extLst>
      <p:ext uri="{BB962C8B-B14F-4D97-AF65-F5344CB8AC3E}">
        <p14:creationId xmlns:p14="http://schemas.microsoft.com/office/powerpoint/2010/main" val="36006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1368-D699-8219-7045-EE2E371C47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8F5D2C-97D2-E290-4415-E97DFA0BE7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606326-6C82-EEB4-58C4-C6549AAA6C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4591FC-A7A4-B236-9EC9-D27D334D989C}"/>
              </a:ext>
            </a:extLst>
          </p:cNvPr>
          <p:cNvSpPr>
            <a:spLocks noGrp="1"/>
          </p:cNvSpPr>
          <p:nvPr>
            <p:ph type="dt" sz="half" idx="10"/>
          </p:nvPr>
        </p:nvSpPr>
        <p:spPr/>
        <p:txBody>
          <a:bodyPr/>
          <a:lstStyle/>
          <a:p>
            <a:fld id="{C91A5FC8-6CAE-4D40-8985-36AEAF1537AE}" type="datetimeFigureOut">
              <a:rPr lang="en-US" smtClean="0"/>
              <a:t>12/3/24</a:t>
            </a:fld>
            <a:endParaRPr lang="en-US"/>
          </a:p>
        </p:txBody>
      </p:sp>
      <p:sp>
        <p:nvSpPr>
          <p:cNvPr id="6" name="Footer Placeholder 5">
            <a:extLst>
              <a:ext uri="{FF2B5EF4-FFF2-40B4-BE49-F238E27FC236}">
                <a16:creationId xmlns:a16="http://schemas.microsoft.com/office/drawing/2014/main" id="{4AEF252C-D23C-0CA0-8574-75EE8E093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730D3-2DFE-69E2-6DD2-149C579D5CA1}"/>
              </a:ext>
            </a:extLst>
          </p:cNvPr>
          <p:cNvSpPr>
            <a:spLocks noGrp="1"/>
          </p:cNvSpPr>
          <p:nvPr>
            <p:ph type="sldNum" sz="quarter" idx="12"/>
          </p:nvPr>
        </p:nvSpPr>
        <p:spPr/>
        <p:txBody>
          <a:bodyPr/>
          <a:lstStyle/>
          <a:p>
            <a:fld id="{CCB14FCE-420E-D744-B57F-C6E62951E320}" type="slidenum">
              <a:rPr lang="en-US" smtClean="0"/>
              <a:t>‹#›</a:t>
            </a:fld>
            <a:endParaRPr lang="en-US"/>
          </a:p>
        </p:txBody>
      </p:sp>
    </p:spTree>
    <p:extLst>
      <p:ext uri="{BB962C8B-B14F-4D97-AF65-F5344CB8AC3E}">
        <p14:creationId xmlns:p14="http://schemas.microsoft.com/office/powerpoint/2010/main" val="1983282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CCF4-7B49-E15C-50E1-EA11DDAD3E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76C5B5-1DD7-BCAC-ADDD-E49377245B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7E16D2-939A-5489-3A11-B8DCDDA8FF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C19F2-E635-E7AD-C67E-6ED63F0D4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8AFEAA-3C7F-B2FB-51F5-06BB6F0C2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B9730E-5A34-33F5-AD0C-B4E98401AF10}"/>
              </a:ext>
            </a:extLst>
          </p:cNvPr>
          <p:cNvSpPr>
            <a:spLocks noGrp="1"/>
          </p:cNvSpPr>
          <p:nvPr>
            <p:ph type="dt" sz="half" idx="10"/>
          </p:nvPr>
        </p:nvSpPr>
        <p:spPr/>
        <p:txBody>
          <a:bodyPr/>
          <a:lstStyle/>
          <a:p>
            <a:fld id="{C91A5FC8-6CAE-4D40-8985-36AEAF1537AE}" type="datetimeFigureOut">
              <a:rPr lang="en-US" smtClean="0"/>
              <a:t>12/3/24</a:t>
            </a:fld>
            <a:endParaRPr lang="en-US"/>
          </a:p>
        </p:txBody>
      </p:sp>
      <p:sp>
        <p:nvSpPr>
          <p:cNvPr id="8" name="Footer Placeholder 7">
            <a:extLst>
              <a:ext uri="{FF2B5EF4-FFF2-40B4-BE49-F238E27FC236}">
                <a16:creationId xmlns:a16="http://schemas.microsoft.com/office/drawing/2014/main" id="{7528594D-ED01-1AC6-4AB8-EF30E2227F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6E922D-DB83-4A65-0234-760C47AF2CE2}"/>
              </a:ext>
            </a:extLst>
          </p:cNvPr>
          <p:cNvSpPr>
            <a:spLocks noGrp="1"/>
          </p:cNvSpPr>
          <p:nvPr>
            <p:ph type="sldNum" sz="quarter" idx="12"/>
          </p:nvPr>
        </p:nvSpPr>
        <p:spPr/>
        <p:txBody>
          <a:bodyPr/>
          <a:lstStyle/>
          <a:p>
            <a:fld id="{CCB14FCE-420E-D744-B57F-C6E62951E320}" type="slidenum">
              <a:rPr lang="en-US" smtClean="0"/>
              <a:t>‹#›</a:t>
            </a:fld>
            <a:endParaRPr lang="en-US"/>
          </a:p>
        </p:txBody>
      </p:sp>
    </p:spTree>
    <p:extLst>
      <p:ext uri="{BB962C8B-B14F-4D97-AF65-F5344CB8AC3E}">
        <p14:creationId xmlns:p14="http://schemas.microsoft.com/office/powerpoint/2010/main" val="3508307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CBBC-9125-3917-183A-02A0D72FB9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F3AA01-87DF-2570-BF7F-DA12A9DA7372}"/>
              </a:ext>
            </a:extLst>
          </p:cNvPr>
          <p:cNvSpPr>
            <a:spLocks noGrp="1"/>
          </p:cNvSpPr>
          <p:nvPr>
            <p:ph type="dt" sz="half" idx="10"/>
          </p:nvPr>
        </p:nvSpPr>
        <p:spPr/>
        <p:txBody>
          <a:bodyPr/>
          <a:lstStyle/>
          <a:p>
            <a:fld id="{C91A5FC8-6CAE-4D40-8985-36AEAF1537AE}" type="datetimeFigureOut">
              <a:rPr lang="en-US" smtClean="0"/>
              <a:t>12/3/24</a:t>
            </a:fld>
            <a:endParaRPr lang="en-US"/>
          </a:p>
        </p:txBody>
      </p:sp>
      <p:sp>
        <p:nvSpPr>
          <p:cNvPr id="4" name="Footer Placeholder 3">
            <a:extLst>
              <a:ext uri="{FF2B5EF4-FFF2-40B4-BE49-F238E27FC236}">
                <a16:creationId xmlns:a16="http://schemas.microsoft.com/office/drawing/2014/main" id="{FDB4D7F3-9492-C501-C48A-272B0249A7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FC9C64-4D53-C7EA-F388-A3DF561E4A31}"/>
              </a:ext>
            </a:extLst>
          </p:cNvPr>
          <p:cNvSpPr>
            <a:spLocks noGrp="1"/>
          </p:cNvSpPr>
          <p:nvPr>
            <p:ph type="sldNum" sz="quarter" idx="12"/>
          </p:nvPr>
        </p:nvSpPr>
        <p:spPr/>
        <p:txBody>
          <a:bodyPr/>
          <a:lstStyle/>
          <a:p>
            <a:fld id="{CCB14FCE-420E-D744-B57F-C6E62951E320}" type="slidenum">
              <a:rPr lang="en-US" smtClean="0"/>
              <a:t>‹#›</a:t>
            </a:fld>
            <a:endParaRPr lang="en-US"/>
          </a:p>
        </p:txBody>
      </p:sp>
    </p:spTree>
    <p:extLst>
      <p:ext uri="{BB962C8B-B14F-4D97-AF65-F5344CB8AC3E}">
        <p14:creationId xmlns:p14="http://schemas.microsoft.com/office/powerpoint/2010/main" val="661091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69B205-A5D5-C9CD-0034-0EA1D2E39C0F}"/>
              </a:ext>
            </a:extLst>
          </p:cNvPr>
          <p:cNvSpPr>
            <a:spLocks noGrp="1"/>
          </p:cNvSpPr>
          <p:nvPr>
            <p:ph type="dt" sz="half" idx="10"/>
          </p:nvPr>
        </p:nvSpPr>
        <p:spPr/>
        <p:txBody>
          <a:bodyPr/>
          <a:lstStyle/>
          <a:p>
            <a:fld id="{C91A5FC8-6CAE-4D40-8985-36AEAF1537AE}" type="datetimeFigureOut">
              <a:rPr lang="en-US" smtClean="0"/>
              <a:t>12/3/24</a:t>
            </a:fld>
            <a:endParaRPr lang="en-US"/>
          </a:p>
        </p:txBody>
      </p:sp>
      <p:sp>
        <p:nvSpPr>
          <p:cNvPr id="3" name="Footer Placeholder 2">
            <a:extLst>
              <a:ext uri="{FF2B5EF4-FFF2-40B4-BE49-F238E27FC236}">
                <a16:creationId xmlns:a16="http://schemas.microsoft.com/office/drawing/2014/main" id="{82C8ABD8-1515-7944-D96A-B86B0F090C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5CC299-A9AF-427F-DFDF-A12A01731D23}"/>
              </a:ext>
            </a:extLst>
          </p:cNvPr>
          <p:cNvSpPr>
            <a:spLocks noGrp="1"/>
          </p:cNvSpPr>
          <p:nvPr>
            <p:ph type="sldNum" sz="quarter" idx="12"/>
          </p:nvPr>
        </p:nvSpPr>
        <p:spPr/>
        <p:txBody>
          <a:bodyPr/>
          <a:lstStyle/>
          <a:p>
            <a:fld id="{CCB14FCE-420E-D744-B57F-C6E62951E320}" type="slidenum">
              <a:rPr lang="en-US" smtClean="0"/>
              <a:t>‹#›</a:t>
            </a:fld>
            <a:endParaRPr lang="en-US"/>
          </a:p>
        </p:txBody>
      </p:sp>
    </p:spTree>
    <p:extLst>
      <p:ext uri="{BB962C8B-B14F-4D97-AF65-F5344CB8AC3E}">
        <p14:creationId xmlns:p14="http://schemas.microsoft.com/office/powerpoint/2010/main" val="2280169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1B22-6DD4-2812-E62C-A9A72B224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B9A32-FDED-7601-3F08-7D37915923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41E092-BC1D-B585-79A4-F5BC2D68C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9C0DFB-13F0-0C4A-A16F-BDD3F456BBE9}"/>
              </a:ext>
            </a:extLst>
          </p:cNvPr>
          <p:cNvSpPr>
            <a:spLocks noGrp="1"/>
          </p:cNvSpPr>
          <p:nvPr>
            <p:ph type="dt" sz="half" idx="10"/>
          </p:nvPr>
        </p:nvSpPr>
        <p:spPr/>
        <p:txBody>
          <a:bodyPr/>
          <a:lstStyle/>
          <a:p>
            <a:fld id="{C91A5FC8-6CAE-4D40-8985-36AEAF1537AE}" type="datetimeFigureOut">
              <a:rPr lang="en-US" smtClean="0"/>
              <a:t>12/3/24</a:t>
            </a:fld>
            <a:endParaRPr lang="en-US"/>
          </a:p>
        </p:txBody>
      </p:sp>
      <p:sp>
        <p:nvSpPr>
          <p:cNvPr id="6" name="Footer Placeholder 5">
            <a:extLst>
              <a:ext uri="{FF2B5EF4-FFF2-40B4-BE49-F238E27FC236}">
                <a16:creationId xmlns:a16="http://schemas.microsoft.com/office/drawing/2014/main" id="{B895E00D-7270-DB1C-BC3C-7C388E9B8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BC67A-E322-8BB0-1253-D6B7D1D8DD4F}"/>
              </a:ext>
            </a:extLst>
          </p:cNvPr>
          <p:cNvSpPr>
            <a:spLocks noGrp="1"/>
          </p:cNvSpPr>
          <p:nvPr>
            <p:ph type="sldNum" sz="quarter" idx="12"/>
          </p:nvPr>
        </p:nvSpPr>
        <p:spPr/>
        <p:txBody>
          <a:bodyPr/>
          <a:lstStyle/>
          <a:p>
            <a:fld id="{CCB14FCE-420E-D744-B57F-C6E62951E320}" type="slidenum">
              <a:rPr lang="en-US" smtClean="0"/>
              <a:t>‹#›</a:t>
            </a:fld>
            <a:endParaRPr lang="en-US"/>
          </a:p>
        </p:txBody>
      </p:sp>
    </p:spTree>
    <p:extLst>
      <p:ext uri="{BB962C8B-B14F-4D97-AF65-F5344CB8AC3E}">
        <p14:creationId xmlns:p14="http://schemas.microsoft.com/office/powerpoint/2010/main" val="117492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1DB8CF-EFFC-4845-9EA2-F8C5F8AD05D8}"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238416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AE37-10EA-A232-87A9-64F96F7F8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6019AA-FB7D-C885-21D4-D946474D6A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DAA656-C717-D760-4228-D3476D9E6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0B3C64-6328-9A35-B76C-EE9A854B158F}"/>
              </a:ext>
            </a:extLst>
          </p:cNvPr>
          <p:cNvSpPr>
            <a:spLocks noGrp="1"/>
          </p:cNvSpPr>
          <p:nvPr>
            <p:ph type="dt" sz="half" idx="10"/>
          </p:nvPr>
        </p:nvSpPr>
        <p:spPr/>
        <p:txBody>
          <a:bodyPr/>
          <a:lstStyle/>
          <a:p>
            <a:fld id="{C91A5FC8-6CAE-4D40-8985-36AEAF1537AE}" type="datetimeFigureOut">
              <a:rPr lang="en-US" smtClean="0"/>
              <a:t>12/3/24</a:t>
            </a:fld>
            <a:endParaRPr lang="en-US"/>
          </a:p>
        </p:txBody>
      </p:sp>
      <p:sp>
        <p:nvSpPr>
          <p:cNvPr id="6" name="Footer Placeholder 5">
            <a:extLst>
              <a:ext uri="{FF2B5EF4-FFF2-40B4-BE49-F238E27FC236}">
                <a16:creationId xmlns:a16="http://schemas.microsoft.com/office/drawing/2014/main" id="{EB9C3F6C-1938-595A-BA63-B61BB314F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D4980-7934-220E-6677-8454884C6D39}"/>
              </a:ext>
            </a:extLst>
          </p:cNvPr>
          <p:cNvSpPr>
            <a:spLocks noGrp="1"/>
          </p:cNvSpPr>
          <p:nvPr>
            <p:ph type="sldNum" sz="quarter" idx="12"/>
          </p:nvPr>
        </p:nvSpPr>
        <p:spPr/>
        <p:txBody>
          <a:bodyPr/>
          <a:lstStyle/>
          <a:p>
            <a:fld id="{CCB14FCE-420E-D744-B57F-C6E62951E320}" type="slidenum">
              <a:rPr lang="en-US" smtClean="0"/>
              <a:t>‹#›</a:t>
            </a:fld>
            <a:endParaRPr lang="en-US"/>
          </a:p>
        </p:txBody>
      </p:sp>
    </p:spTree>
    <p:extLst>
      <p:ext uri="{BB962C8B-B14F-4D97-AF65-F5344CB8AC3E}">
        <p14:creationId xmlns:p14="http://schemas.microsoft.com/office/powerpoint/2010/main" val="3827031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3131-E054-7988-AB60-AF4AB6E3B3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9A1567-319A-D36A-DBE2-FCA25C0A65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94661-D77D-8F46-9BEC-FF8ED2A6FDEC}"/>
              </a:ext>
            </a:extLst>
          </p:cNvPr>
          <p:cNvSpPr>
            <a:spLocks noGrp="1"/>
          </p:cNvSpPr>
          <p:nvPr>
            <p:ph type="dt" sz="half" idx="10"/>
          </p:nvPr>
        </p:nvSpPr>
        <p:spPr/>
        <p:txBody>
          <a:bodyPr/>
          <a:lstStyle/>
          <a:p>
            <a:fld id="{C91A5FC8-6CAE-4D40-8985-36AEAF1537AE}" type="datetimeFigureOut">
              <a:rPr lang="en-US" smtClean="0"/>
              <a:t>12/3/24</a:t>
            </a:fld>
            <a:endParaRPr lang="en-US"/>
          </a:p>
        </p:txBody>
      </p:sp>
      <p:sp>
        <p:nvSpPr>
          <p:cNvPr id="5" name="Footer Placeholder 4">
            <a:extLst>
              <a:ext uri="{FF2B5EF4-FFF2-40B4-BE49-F238E27FC236}">
                <a16:creationId xmlns:a16="http://schemas.microsoft.com/office/drawing/2014/main" id="{BDEA4693-9DA1-B987-0228-2485F22DA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86CE7-DD05-E9EC-E18A-70FF0225B41E}"/>
              </a:ext>
            </a:extLst>
          </p:cNvPr>
          <p:cNvSpPr>
            <a:spLocks noGrp="1"/>
          </p:cNvSpPr>
          <p:nvPr>
            <p:ph type="sldNum" sz="quarter" idx="12"/>
          </p:nvPr>
        </p:nvSpPr>
        <p:spPr/>
        <p:txBody>
          <a:bodyPr/>
          <a:lstStyle/>
          <a:p>
            <a:fld id="{CCB14FCE-420E-D744-B57F-C6E62951E320}" type="slidenum">
              <a:rPr lang="en-US" smtClean="0"/>
              <a:t>‹#›</a:t>
            </a:fld>
            <a:endParaRPr lang="en-US"/>
          </a:p>
        </p:txBody>
      </p:sp>
    </p:spTree>
    <p:extLst>
      <p:ext uri="{BB962C8B-B14F-4D97-AF65-F5344CB8AC3E}">
        <p14:creationId xmlns:p14="http://schemas.microsoft.com/office/powerpoint/2010/main" val="1794351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4D6406-0794-EF81-3FE0-A490B2DA76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995590-0A51-9F8E-9E75-AF7EB5DB06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2AC8C-78AC-C1A8-9F9B-4CCF738EAD99}"/>
              </a:ext>
            </a:extLst>
          </p:cNvPr>
          <p:cNvSpPr>
            <a:spLocks noGrp="1"/>
          </p:cNvSpPr>
          <p:nvPr>
            <p:ph type="dt" sz="half" idx="10"/>
          </p:nvPr>
        </p:nvSpPr>
        <p:spPr/>
        <p:txBody>
          <a:bodyPr/>
          <a:lstStyle/>
          <a:p>
            <a:fld id="{C91A5FC8-6CAE-4D40-8985-36AEAF1537AE}" type="datetimeFigureOut">
              <a:rPr lang="en-US" smtClean="0"/>
              <a:t>12/3/24</a:t>
            </a:fld>
            <a:endParaRPr lang="en-US"/>
          </a:p>
        </p:txBody>
      </p:sp>
      <p:sp>
        <p:nvSpPr>
          <p:cNvPr id="5" name="Footer Placeholder 4">
            <a:extLst>
              <a:ext uri="{FF2B5EF4-FFF2-40B4-BE49-F238E27FC236}">
                <a16:creationId xmlns:a16="http://schemas.microsoft.com/office/drawing/2014/main" id="{1C99BBFA-E3D3-A9EF-F28D-18BC1037F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552BB-AAC4-32F4-EFCA-554AA3304826}"/>
              </a:ext>
            </a:extLst>
          </p:cNvPr>
          <p:cNvSpPr>
            <a:spLocks noGrp="1"/>
          </p:cNvSpPr>
          <p:nvPr>
            <p:ph type="sldNum" sz="quarter" idx="12"/>
          </p:nvPr>
        </p:nvSpPr>
        <p:spPr/>
        <p:txBody>
          <a:bodyPr/>
          <a:lstStyle/>
          <a:p>
            <a:fld id="{CCB14FCE-420E-D744-B57F-C6E62951E320}" type="slidenum">
              <a:rPr lang="en-US" smtClean="0"/>
              <a:t>‹#›</a:t>
            </a:fld>
            <a:endParaRPr lang="en-US"/>
          </a:p>
        </p:txBody>
      </p:sp>
    </p:spTree>
    <p:extLst>
      <p:ext uri="{BB962C8B-B14F-4D97-AF65-F5344CB8AC3E}">
        <p14:creationId xmlns:p14="http://schemas.microsoft.com/office/powerpoint/2010/main" val="155394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1DB8CF-EFFC-4845-9EA2-F8C5F8AD05D8}"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142962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1DB8CF-EFFC-4845-9EA2-F8C5F8AD05D8}" type="datetimeFigureOut">
              <a:rPr lang="en-US" smtClean="0"/>
              <a:t>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259083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1DB8CF-EFFC-4845-9EA2-F8C5F8AD05D8}" type="datetimeFigureOut">
              <a:rPr lang="en-US" smtClean="0"/>
              <a:t>12/3/24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41394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1DB8CF-EFFC-4845-9EA2-F8C5F8AD05D8}" type="datetimeFigureOut">
              <a:rPr lang="en-US" smtClean="0"/>
              <a:t>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41477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DB8CF-EFFC-4845-9EA2-F8C5F8AD05D8}" type="datetimeFigureOut">
              <a:rPr lang="en-US" smtClean="0"/>
              <a:t>12/3/24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382612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1DB8CF-EFFC-4845-9EA2-F8C5F8AD05D8}" type="datetimeFigureOut">
              <a:rPr lang="en-US" smtClean="0"/>
              <a:t>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399422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1DB8CF-EFFC-4845-9EA2-F8C5F8AD05D8}" type="datetimeFigureOut">
              <a:rPr lang="en-US" smtClean="0"/>
              <a:t>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190833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B8CF-EFFC-4845-9EA2-F8C5F8AD05D8}" type="datetimeFigureOut">
              <a:rPr lang="en-US" smtClean="0"/>
              <a:t>12/3/24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4557F-EC01-4D9A-9CB6-CB3F35AE16EC}" type="slidenum">
              <a:rPr lang="en-US" smtClean="0"/>
              <a:t>‹#›</a:t>
            </a:fld>
            <a:endParaRPr lang="en-US"/>
          </a:p>
        </p:txBody>
      </p:sp>
      <p:pic>
        <p:nvPicPr>
          <p:cNvPr id="7" name="Picture 6" descr="color_horiz.eps"/>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184900"/>
            <a:ext cx="12192000" cy="673100"/>
          </a:xfrm>
          <a:prstGeom prst="rect">
            <a:avLst/>
          </a:prstGeom>
          <a:solidFill>
            <a:srgbClr val="00274C"/>
          </a:solidFill>
          <a:ln>
            <a:noFill/>
          </a:ln>
        </p:spPr>
      </p:pic>
      <p:pic>
        <p:nvPicPr>
          <p:cNvPr id="10" name="Picture 9">
            <a:extLst>
              <a:ext uri="{FF2B5EF4-FFF2-40B4-BE49-F238E27FC236}">
                <a16:creationId xmlns:a16="http://schemas.microsoft.com/office/drawing/2014/main" id="{9CC4875C-66CD-D047-9D42-65AADCD90AF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620351" y="6324600"/>
            <a:ext cx="3177713" cy="393699"/>
          </a:xfrm>
          <a:prstGeom prst="rect">
            <a:avLst/>
          </a:prstGeom>
        </p:spPr>
      </p:pic>
    </p:spTree>
    <p:extLst>
      <p:ext uri="{BB962C8B-B14F-4D97-AF65-F5344CB8AC3E}">
        <p14:creationId xmlns:p14="http://schemas.microsoft.com/office/powerpoint/2010/main" val="1397883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IBM Plex Sans" panose="020B050305020300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86056-1EC3-6820-65FA-8660ED5DB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663A39-1848-4191-56FE-9E0A24F832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A0A87-9CBB-C040-14C2-AF857652C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1A5FC8-6CAE-4D40-8985-36AEAF1537AE}" type="datetimeFigureOut">
              <a:rPr lang="en-US" smtClean="0"/>
              <a:t>12/3/24</a:t>
            </a:fld>
            <a:endParaRPr lang="en-US"/>
          </a:p>
        </p:txBody>
      </p:sp>
      <p:sp>
        <p:nvSpPr>
          <p:cNvPr id="5" name="Footer Placeholder 4">
            <a:extLst>
              <a:ext uri="{FF2B5EF4-FFF2-40B4-BE49-F238E27FC236}">
                <a16:creationId xmlns:a16="http://schemas.microsoft.com/office/drawing/2014/main" id="{CB103380-01BB-B791-3F09-9485AC7BAD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1DC49F-0A63-F62C-8467-FEEE6956FB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B14FCE-420E-D744-B57F-C6E62951E320}" type="slidenum">
              <a:rPr lang="en-US" smtClean="0"/>
              <a:t>‹#›</a:t>
            </a:fld>
            <a:endParaRPr lang="en-US"/>
          </a:p>
        </p:txBody>
      </p:sp>
    </p:spTree>
    <p:extLst>
      <p:ext uri="{BB962C8B-B14F-4D97-AF65-F5344CB8AC3E}">
        <p14:creationId xmlns:p14="http://schemas.microsoft.com/office/powerpoint/2010/main" val="146252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6836" y="2235200"/>
            <a:ext cx="10106025" cy="2387600"/>
          </a:xfrm>
        </p:spPr>
        <p:txBody>
          <a:bodyPr>
            <a:normAutofit fontScale="90000"/>
          </a:bodyPr>
          <a:lstStyle/>
          <a:p>
            <a:pPr algn="l"/>
            <a:r>
              <a:rPr lang="en-US" dirty="0"/>
              <a:t>Patterns of Opioid Misuse and Related Clinical Signs among Veterans with Subsyndromal Opioid Use Disorder: A Latent Class Analysis</a:t>
            </a:r>
          </a:p>
        </p:txBody>
      </p:sp>
      <p:sp>
        <p:nvSpPr>
          <p:cNvPr id="3" name="Subtitle 2"/>
          <p:cNvSpPr>
            <a:spLocks noGrp="1"/>
          </p:cNvSpPr>
          <p:nvPr>
            <p:ph type="subTitle" idx="1"/>
          </p:nvPr>
        </p:nvSpPr>
        <p:spPr>
          <a:xfrm>
            <a:off x="1366836" y="4935804"/>
            <a:ext cx="9144000" cy="784225"/>
          </a:xfrm>
        </p:spPr>
        <p:txBody>
          <a:bodyPr>
            <a:noAutofit/>
          </a:bodyPr>
          <a:lstStyle/>
          <a:p>
            <a:pPr algn="l"/>
            <a:r>
              <a:rPr lang="en-US" sz="2000" dirty="0">
                <a:solidFill>
                  <a:srgbClr val="000000"/>
                </a:solidFill>
                <a:effectLst/>
                <a:latin typeface="Arial" panose="020B0604020202020204" pitchFamily="34" charset="0"/>
                <a:ea typeface="DengXian" panose="02010600030101010101" pitchFamily="2" charset="-122"/>
              </a:rPr>
              <a:t>Jayden Henneman, BA; Colin Macleod, MA; Kyle </a:t>
            </a:r>
            <a:r>
              <a:rPr lang="en-US" sz="2000" dirty="0" err="1">
                <a:solidFill>
                  <a:srgbClr val="000000"/>
                </a:solidFill>
                <a:effectLst/>
                <a:latin typeface="Arial" panose="020B0604020202020204" pitchFamily="34" charset="0"/>
                <a:ea typeface="DengXian" panose="02010600030101010101" pitchFamily="2" charset="-122"/>
              </a:rPr>
              <a:t>Kumbier</a:t>
            </a:r>
            <a:r>
              <a:rPr lang="en-US" sz="2000" dirty="0">
                <a:solidFill>
                  <a:srgbClr val="000000"/>
                </a:solidFill>
                <a:effectLst/>
                <a:latin typeface="Arial" panose="020B0604020202020204" pitchFamily="34" charset="0"/>
                <a:ea typeface="DengXian" panose="02010600030101010101" pitchFamily="2" charset="-122"/>
              </a:rPr>
              <a:t>, MS; Jeremy Sussman, MD, MSc; Victoria Powell, MD; Mary </a:t>
            </a:r>
            <a:r>
              <a:rPr lang="en-US" sz="2000" dirty="0" err="1">
                <a:solidFill>
                  <a:srgbClr val="000000"/>
                </a:solidFill>
                <a:effectLst/>
                <a:latin typeface="Arial" panose="020B0604020202020204" pitchFamily="34" charset="0"/>
                <a:ea typeface="DengXian" panose="02010600030101010101" pitchFamily="2" charset="-122"/>
              </a:rPr>
              <a:t>Jarzebowski</a:t>
            </a:r>
            <a:r>
              <a:rPr lang="en-US" sz="2000" dirty="0">
                <a:solidFill>
                  <a:srgbClr val="000000"/>
                </a:solidFill>
                <a:effectLst/>
                <a:latin typeface="Arial" panose="020B0604020202020204" pitchFamily="34" charset="0"/>
                <a:ea typeface="DengXian" panose="02010600030101010101" pitchFamily="2" charset="-122"/>
              </a:rPr>
              <a:t>, MD; Amy Bohnert, PhD, MHS; Pooja Lagisetty, MD, MSc</a:t>
            </a:r>
            <a:endParaRPr lang="en-US" sz="2000" dirty="0"/>
          </a:p>
        </p:txBody>
      </p:sp>
    </p:spTree>
    <p:extLst>
      <p:ext uri="{BB962C8B-B14F-4D97-AF65-F5344CB8AC3E}">
        <p14:creationId xmlns:p14="http://schemas.microsoft.com/office/powerpoint/2010/main" val="3376276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5876-0FC3-8494-26E7-E177C9AE8C01}"/>
              </a:ext>
            </a:extLst>
          </p:cNvPr>
          <p:cNvSpPr>
            <a:spLocks noGrp="1"/>
          </p:cNvSpPr>
          <p:nvPr>
            <p:ph type="title"/>
          </p:nvPr>
        </p:nvSpPr>
        <p:spPr/>
        <p:txBody>
          <a:bodyPr/>
          <a:lstStyle/>
          <a:p>
            <a:r>
              <a:rPr lang="en-US" dirty="0"/>
              <a:t>Methods: Analysis</a:t>
            </a:r>
          </a:p>
        </p:txBody>
      </p:sp>
      <p:sp>
        <p:nvSpPr>
          <p:cNvPr id="3" name="Content Placeholder 2">
            <a:extLst>
              <a:ext uri="{FF2B5EF4-FFF2-40B4-BE49-F238E27FC236}">
                <a16:creationId xmlns:a16="http://schemas.microsoft.com/office/drawing/2014/main" id="{87506547-2429-FF42-C22E-6F9B43DC39EF}"/>
              </a:ext>
            </a:extLst>
          </p:cNvPr>
          <p:cNvSpPr>
            <a:spLocks noGrp="1"/>
          </p:cNvSpPr>
          <p:nvPr>
            <p:ph idx="1"/>
          </p:nvPr>
        </p:nvSpPr>
        <p:spPr>
          <a:xfrm>
            <a:off x="838200" y="1363579"/>
            <a:ext cx="5723021" cy="4813384"/>
          </a:xfrm>
        </p:spPr>
        <p:txBody>
          <a:bodyPr>
            <a:normAutofit/>
          </a:bodyPr>
          <a:lstStyle/>
          <a:p>
            <a:r>
              <a:rPr lang="en-US" dirty="0"/>
              <a:t>Latent Class Analysis</a:t>
            </a:r>
          </a:p>
          <a:p>
            <a:pPr lvl="1"/>
            <a:r>
              <a:rPr lang="en-US" dirty="0"/>
              <a:t>Peri-diagnosis risk factors/signs of misuse used as indicator variables (i.e., used to define the classes)</a:t>
            </a:r>
          </a:p>
          <a:p>
            <a:pPr lvl="1"/>
            <a:endParaRPr lang="en-US" dirty="0"/>
          </a:p>
          <a:p>
            <a:r>
              <a:rPr lang="en-US" dirty="0"/>
              <a:t>Descriptive Statistics</a:t>
            </a:r>
          </a:p>
          <a:p>
            <a:pPr lvl="1"/>
            <a:r>
              <a:rPr lang="en-US" dirty="0"/>
              <a:t>% of patients with specific adverse pain and mental and behavioral health outcomes</a:t>
            </a:r>
          </a:p>
          <a:p>
            <a:pPr lvl="1"/>
            <a:endParaRPr lang="en-US" dirty="0"/>
          </a:p>
          <a:p>
            <a:r>
              <a:rPr lang="en-US" dirty="0"/>
              <a:t>Logistic Regression</a:t>
            </a:r>
          </a:p>
          <a:p>
            <a:pPr lvl="1"/>
            <a:r>
              <a:rPr lang="en-US" dirty="0"/>
              <a:t>Predictors of membership in each class</a:t>
            </a:r>
          </a:p>
        </p:txBody>
      </p:sp>
      <p:pic>
        <p:nvPicPr>
          <p:cNvPr id="2050" name="Picture 2" descr="Ideas and Inspiration from the Azesta Blog — Azesta - The Experiential  Learning Company">
            <a:extLst>
              <a:ext uri="{FF2B5EF4-FFF2-40B4-BE49-F238E27FC236}">
                <a16:creationId xmlns:a16="http://schemas.microsoft.com/office/drawing/2014/main" id="{556CA1E1-8EC7-CD3E-1E37-3912E40FD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368" y="529389"/>
            <a:ext cx="5320632" cy="532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44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8562-8A66-2AE8-7618-93DCC32E8C74}"/>
              </a:ext>
            </a:extLst>
          </p:cNvPr>
          <p:cNvSpPr>
            <a:spLocks noGrp="1"/>
          </p:cNvSpPr>
          <p:nvPr>
            <p:ph type="title"/>
          </p:nvPr>
        </p:nvSpPr>
        <p:spPr/>
        <p:txBody>
          <a:bodyPr/>
          <a:lstStyle/>
          <a:p>
            <a:r>
              <a:rPr lang="en-US" dirty="0"/>
              <a:t>Results: Study Sample</a:t>
            </a:r>
          </a:p>
        </p:txBody>
      </p:sp>
      <p:sp>
        <p:nvSpPr>
          <p:cNvPr id="3" name="Content Placeholder 2">
            <a:extLst>
              <a:ext uri="{FF2B5EF4-FFF2-40B4-BE49-F238E27FC236}">
                <a16:creationId xmlns:a16="http://schemas.microsoft.com/office/drawing/2014/main" id="{A1B82C59-532C-32A7-E324-E53F6F939FE1}"/>
              </a:ext>
            </a:extLst>
          </p:cNvPr>
          <p:cNvSpPr>
            <a:spLocks noGrp="1"/>
          </p:cNvSpPr>
          <p:nvPr>
            <p:ph idx="1"/>
          </p:nvPr>
        </p:nvSpPr>
        <p:spPr>
          <a:xfrm>
            <a:off x="838200" y="1825625"/>
            <a:ext cx="4633123" cy="4351338"/>
          </a:xfrm>
        </p:spPr>
        <p:txBody>
          <a:bodyPr/>
          <a:lstStyle/>
          <a:p>
            <a:r>
              <a:rPr lang="en-US" dirty="0"/>
              <a:t>615 U.S. Veterans</a:t>
            </a:r>
          </a:p>
          <a:p>
            <a:pPr marL="0" indent="0">
              <a:buNone/>
            </a:pPr>
            <a:endParaRPr lang="en-US" dirty="0"/>
          </a:p>
          <a:p>
            <a:r>
              <a:rPr lang="en-US" dirty="0"/>
              <a:t>Mean age: </a:t>
            </a:r>
            <a:r>
              <a:rPr lang="en-US" b="1" dirty="0"/>
              <a:t>58</a:t>
            </a:r>
            <a:r>
              <a:rPr lang="en-US" dirty="0"/>
              <a:t> (SD:12)</a:t>
            </a:r>
          </a:p>
          <a:p>
            <a:r>
              <a:rPr lang="en-US" b="1" dirty="0"/>
              <a:t>91%</a:t>
            </a:r>
            <a:r>
              <a:rPr lang="en-US" dirty="0"/>
              <a:t> male</a:t>
            </a:r>
          </a:p>
          <a:p>
            <a:r>
              <a:rPr lang="en-US" b="1" dirty="0"/>
              <a:t>79%</a:t>
            </a:r>
            <a:r>
              <a:rPr lang="en-US" dirty="0"/>
              <a:t> White, </a:t>
            </a:r>
            <a:r>
              <a:rPr lang="en-US" b="1" dirty="0"/>
              <a:t>12%</a:t>
            </a:r>
            <a:r>
              <a:rPr lang="en-US" dirty="0"/>
              <a:t> Black</a:t>
            </a:r>
          </a:p>
          <a:p>
            <a:endParaRPr lang="en-US" dirty="0"/>
          </a:p>
          <a:p>
            <a:r>
              <a:rPr lang="en-US" dirty="0"/>
              <a:t>Average opioid dose: </a:t>
            </a:r>
          </a:p>
          <a:p>
            <a:pPr marL="0" indent="0">
              <a:buNone/>
            </a:pPr>
            <a:r>
              <a:rPr lang="en-US" b="1" dirty="0"/>
              <a:t>   90</a:t>
            </a:r>
            <a:r>
              <a:rPr lang="en-US" dirty="0"/>
              <a:t> MEDD (SD: 97)</a:t>
            </a:r>
          </a:p>
          <a:p>
            <a:endParaRPr lang="en-US" dirty="0"/>
          </a:p>
        </p:txBody>
      </p:sp>
      <p:sp>
        <p:nvSpPr>
          <p:cNvPr id="4" name="TextBox 3">
            <a:extLst>
              <a:ext uri="{FF2B5EF4-FFF2-40B4-BE49-F238E27FC236}">
                <a16:creationId xmlns:a16="http://schemas.microsoft.com/office/drawing/2014/main" id="{275FB182-4089-5926-A95D-7AC1FC8B22D5}"/>
              </a:ext>
            </a:extLst>
          </p:cNvPr>
          <p:cNvSpPr txBox="1"/>
          <p:nvPr/>
        </p:nvSpPr>
        <p:spPr>
          <a:xfrm>
            <a:off x="5730172" y="2228671"/>
            <a:ext cx="3309730" cy="1200329"/>
          </a:xfrm>
          <a:prstGeom prst="rect">
            <a:avLst/>
          </a:prstGeom>
          <a:solidFill>
            <a:srgbClr val="92D050"/>
          </a:solidFill>
          <a:ln w="19050">
            <a:solidFill>
              <a:schemeClr val="accent1"/>
            </a:solidFill>
          </a:ln>
        </p:spPr>
        <p:txBody>
          <a:bodyPr wrap="square" rtlCol="0">
            <a:spAutoFit/>
          </a:bodyPr>
          <a:lstStyle/>
          <a:p>
            <a:pPr algn="ctr"/>
            <a:r>
              <a:rPr lang="en-US" sz="2400" b="1" dirty="0"/>
              <a:t>Total patient records abstracted</a:t>
            </a:r>
          </a:p>
          <a:p>
            <a:pPr algn="ctr"/>
            <a:r>
              <a:rPr lang="en-US" sz="2400" b="1" dirty="0"/>
              <a:t>(n=868)</a:t>
            </a:r>
          </a:p>
        </p:txBody>
      </p:sp>
      <p:sp>
        <p:nvSpPr>
          <p:cNvPr id="5" name="TextBox 4">
            <a:extLst>
              <a:ext uri="{FF2B5EF4-FFF2-40B4-BE49-F238E27FC236}">
                <a16:creationId xmlns:a16="http://schemas.microsoft.com/office/drawing/2014/main" id="{710497E1-DB16-E31E-EE36-74E41D063309}"/>
              </a:ext>
            </a:extLst>
          </p:cNvPr>
          <p:cNvSpPr txBox="1"/>
          <p:nvPr/>
        </p:nvSpPr>
        <p:spPr>
          <a:xfrm>
            <a:off x="5730172" y="4309863"/>
            <a:ext cx="3309730" cy="830997"/>
          </a:xfrm>
          <a:prstGeom prst="rect">
            <a:avLst/>
          </a:prstGeom>
          <a:solidFill>
            <a:srgbClr val="92D050"/>
          </a:solidFill>
          <a:ln w="19050">
            <a:solidFill>
              <a:schemeClr val="accent1"/>
            </a:solidFill>
          </a:ln>
        </p:spPr>
        <p:txBody>
          <a:bodyPr wrap="square" rtlCol="0">
            <a:spAutoFit/>
          </a:bodyPr>
          <a:lstStyle/>
          <a:p>
            <a:pPr algn="ctr"/>
            <a:r>
              <a:rPr lang="en-US" sz="2400" b="1" dirty="0"/>
              <a:t>Patients included in study (n=615)</a:t>
            </a:r>
          </a:p>
        </p:txBody>
      </p:sp>
      <p:cxnSp>
        <p:nvCxnSpPr>
          <p:cNvPr id="10" name="Straight Arrow Connector 9">
            <a:extLst>
              <a:ext uri="{FF2B5EF4-FFF2-40B4-BE49-F238E27FC236}">
                <a16:creationId xmlns:a16="http://schemas.microsoft.com/office/drawing/2014/main" id="{BD9EF235-5C34-4A87-23B8-B50E92E9490D}"/>
              </a:ext>
            </a:extLst>
          </p:cNvPr>
          <p:cNvCxnSpPr>
            <a:cxnSpLocks/>
            <a:stCxn id="4" idx="2"/>
            <a:endCxn id="5" idx="0"/>
          </p:cNvCxnSpPr>
          <p:nvPr/>
        </p:nvCxnSpPr>
        <p:spPr>
          <a:xfrm>
            <a:off x="7385037" y="3429000"/>
            <a:ext cx="0" cy="880863"/>
          </a:xfrm>
          <a:prstGeom prst="straightConnector1">
            <a:avLst/>
          </a:prstGeom>
          <a:ln w="31750">
            <a:solidFill>
              <a:srgbClr val="92D14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54F1B03-3EE2-9856-5AA6-6DE64C16FA1C}"/>
              </a:ext>
            </a:extLst>
          </p:cNvPr>
          <p:cNvCxnSpPr>
            <a:cxnSpLocks/>
          </p:cNvCxnSpPr>
          <p:nvPr/>
        </p:nvCxnSpPr>
        <p:spPr>
          <a:xfrm>
            <a:off x="7427495" y="3884750"/>
            <a:ext cx="1909009" cy="0"/>
          </a:xfrm>
          <a:prstGeom prst="straightConnector1">
            <a:avLst/>
          </a:prstGeom>
          <a:ln w="31750">
            <a:solidFill>
              <a:srgbClr val="92D14F"/>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72BC79D-E3AE-4B13-1B45-74A2CC57F6F0}"/>
              </a:ext>
            </a:extLst>
          </p:cNvPr>
          <p:cNvSpPr txBox="1"/>
          <p:nvPr/>
        </p:nvSpPr>
        <p:spPr>
          <a:xfrm>
            <a:off x="9378960" y="3159774"/>
            <a:ext cx="2684693" cy="1569660"/>
          </a:xfrm>
          <a:prstGeom prst="rect">
            <a:avLst/>
          </a:prstGeom>
          <a:solidFill>
            <a:srgbClr val="92D050"/>
          </a:solidFill>
          <a:ln w="19050">
            <a:solidFill>
              <a:schemeClr val="accent1"/>
            </a:solidFill>
          </a:ln>
        </p:spPr>
        <p:txBody>
          <a:bodyPr wrap="square" rtlCol="0">
            <a:spAutoFit/>
          </a:bodyPr>
          <a:lstStyle/>
          <a:p>
            <a:pPr algn="ctr"/>
            <a:r>
              <a:rPr lang="en-US" sz="2400" dirty="0"/>
              <a:t>Excluded for moderate-to-severe OUD</a:t>
            </a:r>
          </a:p>
          <a:p>
            <a:pPr algn="ctr"/>
            <a:r>
              <a:rPr lang="en-US" sz="2400" dirty="0"/>
              <a:t>(n=253)</a:t>
            </a:r>
          </a:p>
        </p:txBody>
      </p:sp>
    </p:spTree>
    <p:extLst>
      <p:ext uri="{BB962C8B-B14F-4D97-AF65-F5344CB8AC3E}">
        <p14:creationId xmlns:p14="http://schemas.microsoft.com/office/powerpoint/2010/main" val="80096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93A46-B21C-9C2F-33C6-4AEFE3523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CE76A3-B024-667A-BAD5-993C2D970536}"/>
              </a:ext>
            </a:extLst>
          </p:cNvPr>
          <p:cNvSpPr>
            <a:spLocks noGrp="1"/>
          </p:cNvSpPr>
          <p:nvPr>
            <p:ph type="title"/>
          </p:nvPr>
        </p:nvSpPr>
        <p:spPr>
          <a:xfrm>
            <a:off x="838199" y="0"/>
            <a:ext cx="10515600" cy="1325563"/>
          </a:xfrm>
        </p:spPr>
        <p:txBody>
          <a:bodyPr>
            <a:normAutofit/>
          </a:bodyPr>
          <a:lstStyle/>
          <a:p>
            <a:r>
              <a:rPr kumimoji="0" lang="en-US" sz="4000" b="1" i="0" u="none" strike="noStrike" kern="1200" cap="none" spc="0" normalizeH="0" baseline="0" noProof="0" dirty="0">
                <a:ln>
                  <a:noFill/>
                </a:ln>
                <a:solidFill>
                  <a:prstClr val="black"/>
                </a:solidFill>
                <a:effectLst/>
                <a:uLnTx/>
                <a:uFillTx/>
                <a:latin typeface="IBM Plex Sans" panose="020B0503050203000203" pitchFamily="34" charset="0"/>
                <a:ea typeface="+mj-ea"/>
                <a:cs typeface="+mj-cs"/>
              </a:rPr>
              <a:t>Results: </a:t>
            </a:r>
            <a:r>
              <a:rPr lang="en-US" sz="4000" b="1" dirty="0">
                <a:solidFill>
                  <a:prstClr val="black"/>
                </a:solidFill>
                <a:latin typeface="IBM Plex Sans" panose="020B0503050203000203" pitchFamily="34" charset="0"/>
              </a:rPr>
              <a:t>Latent Class Analysis (2 Classes)</a:t>
            </a:r>
            <a:endParaRPr lang="en-US" sz="4000" dirty="0"/>
          </a:p>
        </p:txBody>
      </p:sp>
      <p:pic>
        <p:nvPicPr>
          <p:cNvPr id="4" name="Picture 3">
            <a:extLst>
              <a:ext uri="{FF2B5EF4-FFF2-40B4-BE49-F238E27FC236}">
                <a16:creationId xmlns:a16="http://schemas.microsoft.com/office/drawing/2014/main" id="{71E13CBF-DB89-830B-2396-3FEEB9384A12}"/>
              </a:ext>
            </a:extLst>
          </p:cNvPr>
          <p:cNvPicPr>
            <a:picLocks noChangeAspect="1"/>
          </p:cNvPicPr>
          <p:nvPr/>
        </p:nvPicPr>
        <p:blipFill>
          <a:blip r:embed="rId3">
            <a:extLst>
              <a:ext uri="{28A0092B-C50C-407E-A947-70E740481C1C}">
                <a14:useLocalDpi xmlns:a14="http://schemas.microsoft.com/office/drawing/2010/main" val="0"/>
              </a:ext>
            </a:extLst>
          </a:blip>
          <a:srcRect t="23451" r="8015" b="44354"/>
          <a:stretch/>
        </p:blipFill>
        <p:spPr>
          <a:xfrm>
            <a:off x="877558" y="896838"/>
            <a:ext cx="7376694" cy="2532156"/>
          </a:xfrm>
          <a:prstGeom prst="rect">
            <a:avLst/>
          </a:prstGeom>
        </p:spPr>
      </p:pic>
      <p:sp>
        <p:nvSpPr>
          <p:cNvPr id="7" name="TextBox 6">
            <a:extLst>
              <a:ext uri="{FF2B5EF4-FFF2-40B4-BE49-F238E27FC236}">
                <a16:creationId xmlns:a16="http://schemas.microsoft.com/office/drawing/2014/main" id="{DDFEDD7B-2D63-3AB6-0CEB-88B23A29BAA5}"/>
              </a:ext>
            </a:extLst>
          </p:cNvPr>
          <p:cNvSpPr txBox="1"/>
          <p:nvPr/>
        </p:nvSpPr>
        <p:spPr>
          <a:xfrm>
            <a:off x="9584996" y="856830"/>
            <a:ext cx="2252133" cy="523220"/>
          </a:xfrm>
          <a:prstGeom prst="rect">
            <a:avLst/>
          </a:prstGeom>
          <a:noFill/>
        </p:spPr>
        <p:txBody>
          <a:bodyPr wrap="square" rtlCol="0">
            <a:spAutoFit/>
          </a:bodyPr>
          <a:lstStyle/>
          <a:p>
            <a:r>
              <a:rPr kumimoji="0" lang="en-US" sz="2800" b="1" i="0" u="none" strike="noStrike" kern="1200" cap="none" spc="0" normalizeH="0" baseline="0" noProof="0" dirty="0">
                <a:ln>
                  <a:noFill/>
                </a:ln>
                <a:solidFill>
                  <a:prstClr val="black"/>
                </a:solidFill>
                <a:effectLst/>
                <a:uLnTx/>
                <a:uFillTx/>
                <a:latin typeface="IBM Plex Sans" panose="020B0503050203000203" pitchFamily="34" charset="0"/>
                <a:ea typeface="+mj-ea"/>
                <a:cs typeface="+mj-cs"/>
              </a:rPr>
              <a:t>Classes</a:t>
            </a:r>
            <a:endParaRPr lang="en-US" sz="2800" dirty="0"/>
          </a:p>
        </p:txBody>
      </p:sp>
      <p:cxnSp>
        <p:nvCxnSpPr>
          <p:cNvPr id="10" name="Straight Connector 9">
            <a:extLst>
              <a:ext uri="{FF2B5EF4-FFF2-40B4-BE49-F238E27FC236}">
                <a16:creationId xmlns:a16="http://schemas.microsoft.com/office/drawing/2014/main" id="{BB35EC42-7910-0C08-D39D-41C0DEC30338}"/>
              </a:ext>
            </a:extLst>
          </p:cNvPr>
          <p:cNvCxnSpPr/>
          <p:nvPr/>
        </p:nvCxnSpPr>
        <p:spPr>
          <a:xfrm>
            <a:off x="8254252" y="1580402"/>
            <a:ext cx="778934" cy="0"/>
          </a:xfrm>
          <a:prstGeom prst="line">
            <a:avLst/>
          </a:prstGeom>
          <a:ln>
            <a:solidFill>
              <a:srgbClr val="1FA7AC"/>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7DF5F92-586D-1A12-CE3D-766215748BDC}"/>
              </a:ext>
            </a:extLst>
          </p:cNvPr>
          <p:cNvCxnSpPr/>
          <p:nvPr/>
        </p:nvCxnSpPr>
        <p:spPr>
          <a:xfrm>
            <a:off x="8270294" y="2031253"/>
            <a:ext cx="778934" cy="0"/>
          </a:xfrm>
          <a:prstGeom prst="line">
            <a:avLst/>
          </a:prstGeom>
          <a:ln>
            <a:solidFill>
              <a:srgbClr val="CE7B77"/>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E4B257AD-F298-B338-4500-F57A3D7F2AC7}"/>
              </a:ext>
            </a:extLst>
          </p:cNvPr>
          <p:cNvSpPr txBox="1"/>
          <p:nvPr/>
        </p:nvSpPr>
        <p:spPr>
          <a:xfrm>
            <a:off x="9124374" y="1819234"/>
            <a:ext cx="2576560" cy="461665"/>
          </a:xfrm>
          <a:prstGeom prst="rect">
            <a:avLst/>
          </a:prstGeom>
          <a:noFill/>
        </p:spPr>
        <p:txBody>
          <a:bodyPr wrap="square" rtlCol="0">
            <a:spAutoFit/>
          </a:bodyPr>
          <a:lstStyle/>
          <a:p>
            <a:r>
              <a:rPr lang="en-US" sz="2400" dirty="0">
                <a:latin typeface="IBM Plex Sans" panose="020B0503050203000203" pitchFamily="34" charset="0"/>
              </a:rPr>
              <a:t>Class 2 (63.3%)</a:t>
            </a:r>
          </a:p>
        </p:txBody>
      </p:sp>
      <p:sp>
        <p:nvSpPr>
          <p:cNvPr id="13" name="TextBox 12">
            <a:extLst>
              <a:ext uri="{FF2B5EF4-FFF2-40B4-BE49-F238E27FC236}">
                <a16:creationId xmlns:a16="http://schemas.microsoft.com/office/drawing/2014/main" id="{59C04858-7BB7-C680-FDCC-B6AE8AF7122E}"/>
              </a:ext>
            </a:extLst>
          </p:cNvPr>
          <p:cNvSpPr txBox="1"/>
          <p:nvPr/>
        </p:nvSpPr>
        <p:spPr>
          <a:xfrm>
            <a:off x="9124374" y="1305105"/>
            <a:ext cx="2576560" cy="461665"/>
          </a:xfrm>
          <a:prstGeom prst="rect">
            <a:avLst/>
          </a:prstGeom>
          <a:noFill/>
        </p:spPr>
        <p:txBody>
          <a:bodyPr wrap="square" rtlCol="0">
            <a:spAutoFit/>
          </a:bodyPr>
          <a:lstStyle/>
          <a:p>
            <a:r>
              <a:rPr lang="en-US" sz="2400" dirty="0">
                <a:latin typeface="IBM Plex Sans" panose="020B0503050203000203" pitchFamily="34" charset="0"/>
              </a:rPr>
              <a:t>Class 1 (36.7%)</a:t>
            </a:r>
          </a:p>
        </p:txBody>
      </p:sp>
      <p:sp>
        <p:nvSpPr>
          <p:cNvPr id="14" name="TextBox 13">
            <a:extLst>
              <a:ext uri="{FF2B5EF4-FFF2-40B4-BE49-F238E27FC236}">
                <a16:creationId xmlns:a16="http://schemas.microsoft.com/office/drawing/2014/main" id="{CE22D30C-2D8C-3717-71FC-2379D77CDEE9}"/>
              </a:ext>
            </a:extLst>
          </p:cNvPr>
          <p:cNvSpPr txBox="1"/>
          <p:nvPr/>
        </p:nvSpPr>
        <p:spPr>
          <a:xfrm>
            <a:off x="667515" y="3911131"/>
            <a:ext cx="5428484" cy="3416320"/>
          </a:xfrm>
          <a:prstGeom prst="rect">
            <a:avLst/>
          </a:prstGeom>
          <a:noFill/>
        </p:spPr>
        <p:txBody>
          <a:bodyPr wrap="square" rtlCol="0">
            <a:spAutoFit/>
          </a:bodyPr>
          <a:lstStyle/>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Great deal of time spent using, obtaining, or recovering from use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Opioids used in larger amounts or for a longer period of time than intended</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Withdrawal</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Hospitalization, ED, or urgent care visit</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Non-opioid SUD</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1051DB51-C025-224D-0225-397D9C7D65E2}"/>
              </a:ext>
            </a:extLst>
          </p:cNvPr>
          <p:cNvCxnSpPr/>
          <p:nvPr/>
        </p:nvCxnSpPr>
        <p:spPr>
          <a:xfrm>
            <a:off x="768728" y="3776754"/>
            <a:ext cx="778934" cy="0"/>
          </a:xfrm>
          <a:prstGeom prst="line">
            <a:avLst/>
          </a:prstGeom>
          <a:ln>
            <a:solidFill>
              <a:srgbClr val="1FA7AC"/>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4A631338-C8E9-1111-F4FE-A39C48FEC18C}"/>
              </a:ext>
            </a:extLst>
          </p:cNvPr>
          <p:cNvSpPr txBox="1"/>
          <p:nvPr/>
        </p:nvSpPr>
        <p:spPr>
          <a:xfrm>
            <a:off x="1638850" y="3501457"/>
            <a:ext cx="4690232" cy="830997"/>
          </a:xfrm>
          <a:prstGeom prst="rect">
            <a:avLst/>
          </a:prstGeom>
          <a:noFill/>
        </p:spPr>
        <p:txBody>
          <a:bodyPr wrap="square" rtlCol="0">
            <a:spAutoFit/>
          </a:bodyPr>
          <a:lstStyle/>
          <a:p>
            <a:r>
              <a:rPr lang="en-US" sz="2400" dirty="0">
                <a:latin typeface="IBM Plex Sans" panose="020B0503050203000203" pitchFamily="34" charset="0"/>
              </a:rPr>
              <a:t>Class 1, </a:t>
            </a:r>
            <a:r>
              <a:rPr lang="en-US" sz="2400" b="1" dirty="0">
                <a:latin typeface="IBM Plex Sans" panose="020B0503050203000203" pitchFamily="34" charset="0"/>
              </a:rPr>
              <a:t>more opioid use risk factors</a:t>
            </a:r>
            <a:r>
              <a:rPr lang="en-US" sz="2400" dirty="0">
                <a:latin typeface="IBM Plex Sans" panose="020B0503050203000203" pitchFamily="34" charset="0"/>
              </a:rPr>
              <a:t> (36.7%)</a:t>
            </a:r>
          </a:p>
        </p:txBody>
      </p:sp>
      <p:cxnSp>
        <p:nvCxnSpPr>
          <p:cNvPr id="8" name="Straight Connector 7">
            <a:extLst>
              <a:ext uri="{FF2B5EF4-FFF2-40B4-BE49-F238E27FC236}">
                <a16:creationId xmlns:a16="http://schemas.microsoft.com/office/drawing/2014/main" id="{EA0CB5CD-66FF-E684-D7B8-13C15D7416B2}"/>
              </a:ext>
            </a:extLst>
          </p:cNvPr>
          <p:cNvCxnSpPr/>
          <p:nvPr/>
        </p:nvCxnSpPr>
        <p:spPr>
          <a:xfrm>
            <a:off x="6934559" y="3707652"/>
            <a:ext cx="778934" cy="0"/>
          </a:xfrm>
          <a:prstGeom prst="line">
            <a:avLst/>
          </a:prstGeom>
          <a:ln>
            <a:solidFill>
              <a:srgbClr val="CE7B77"/>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6099E20-51A3-C040-D681-5EF032A9D9EA}"/>
              </a:ext>
            </a:extLst>
          </p:cNvPr>
          <p:cNvSpPr txBox="1"/>
          <p:nvPr/>
        </p:nvSpPr>
        <p:spPr>
          <a:xfrm>
            <a:off x="7788639" y="3495633"/>
            <a:ext cx="4241996" cy="830997"/>
          </a:xfrm>
          <a:prstGeom prst="rect">
            <a:avLst/>
          </a:prstGeom>
          <a:noFill/>
        </p:spPr>
        <p:txBody>
          <a:bodyPr wrap="square" rtlCol="0">
            <a:spAutoFit/>
          </a:bodyPr>
          <a:lstStyle/>
          <a:p>
            <a:r>
              <a:rPr lang="en-US" sz="2400" dirty="0">
                <a:latin typeface="IBM Plex Sans" panose="020B0503050203000203" pitchFamily="34" charset="0"/>
              </a:rPr>
              <a:t>Class 2, </a:t>
            </a:r>
            <a:r>
              <a:rPr lang="en-US" sz="2400" b="1" dirty="0">
                <a:latin typeface="IBM Plex Sans" panose="020B0503050203000203" pitchFamily="34" charset="0"/>
              </a:rPr>
              <a:t>fewer risk factors </a:t>
            </a:r>
            <a:r>
              <a:rPr lang="en-US" sz="2400" dirty="0">
                <a:latin typeface="IBM Plex Sans" panose="020B0503050203000203" pitchFamily="34" charset="0"/>
              </a:rPr>
              <a:t>(63.3%)</a:t>
            </a:r>
            <a:endParaRPr lang="en-US" sz="2400" b="1" dirty="0">
              <a:latin typeface="IBM Plex Sans" panose="020B0503050203000203" pitchFamily="34" charset="0"/>
            </a:endParaRPr>
          </a:p>
        </p:txBody>
      </p:sp>
      <p:sp>
        <p:nvSpPr>
          <p:cNvPr id="15" name="TextBox 14">
            <a:extLst>
              <a:ext uri="{FF2B5EF4-FFF2-40B4-BE49-F238E27FC236}">
                <a16:creationId xmlns:a16="http://schemas.microsoft.com/office/drawing/2014/main" id="{C315D371-E616-BD2F-5B9E-35814E187DC7}"/>
              </a:ext>
            </a:extLst>
          </p:cNvPr>
          <p:cNvSpPr txBox="1"/>
          <p:nvPr/>
        </p:nvSpPr>
        <p:spPr>
          <a:xfrm>
            <a:off x="6763516" y="4061172"/>
            <a:ext cx="5428484" cy="2677656"/>
          </a:xfrm>
          <a:prstGeom prst="rect">
            <a:avLst/>
          </a:prstGeom>
          <a:noFill/>
        </p:spPr>
        <p:txBody>
          <a:bodyPr wrap="square" rtlCol="0">
            <a:spAutoFit/>
          </a:bodyPr>
          <a:lstStyle/>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Non-opioid substance use disorder (SUD)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Prescriptions for other psychoactive medications (e.g., antidepressants, anxiety medications)</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185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EE18E-391B-738D-27B6-C68C93E7FE31}"/>
              </a:ext>
            </a:extLst>
          </p:cNvPr>
          <p:cNvSpPr>
            <a:spLocks noGrp="1"/>
          </p:cNvSpPr>
          <p:nvPr>
            <p:ph type="title"/>
          </p:nvPr>
        </p:nvSpPr>
        <p:spPr>
          <a:xfrm>
            <a:off x="838200" y="53598"/>
            <a:ext cx="10515600" cy="1325563"/>
          </a:xfrm>
        </p:spPr>
        <p:txBody>
          <a:bodyPr>
            <a:normAutofit/>
          </a:bodyPr>
          <a:lstStyle/>
          <a:p>
            <a:r>
              <a:rPr lang="en-US" sz="4200" dirty="0"/>
              <a:t>Results: Predictors of Class Membership</a:t>
            </a:r>
          </a:p>
        </p:txBody>
      </p:sp>
      <p:pic>
        <p:nvPicPr>
          <p:cNvPr id="4" name="Content Placeholder 3">
            <a:extLst>
              <a:ext uri="{FF2B5EF4-FFF2-40B4-BE49-F238E27FC236}">
                <a16:creationId xmlns:a16="http://schemas.microsoft.com/office/drawing/2014/main" id="{4F6081E4-2ED1-1191-BB9D-C1255F57355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10787" y="1235242"/>
            <a:ext cx="8023748" cy="4957763"/>
          </a:xfrm>
          <a:prstGeom prst="rect">
            <a:avLst/>
          </a:prstGeom>
        </p:spPr>
      </p:pic>
      <p:sp>
        <p:nvSpPr>
          <p:cNvPr id="5" name="Rectangle 4">
            <a:extLst>
              <a:ext uri="{FF2B5EF4-FFF2-40B4-BE49-F238E27FC236}">
                <a16:creationId xmlns:a16="http://schemas.microsoft.com/office/drawing/2014/main" id="{87B96C62-4111-83C8-ED22-818B16DEAEBF}"/>
              </a:ext>
            </a:extLst>
          </p:cNvPr>
          <p:cNvSpPr/>
          <p:nvPr/>
        </p:nvSpPr>
        <p:spPr>
          <a:xfrm>
            <a:off x="4158913" y="1554330"/>
            <a:ext cx="7792899" cy="272716"/>
          </a:xfrm>
          <a:prstGeom prst="rect">
            <a:avLst/>
          </a:prstGeom>
          <a:solidFill>
            <a:srgbClr val="FF0000">
              <a:alpha val="20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EE3AD63-A794-DE3A-47DE-B185B9F22E54}"/>
              </a:ext>
            </a:extLst>
          </p:cNvPr>
          <p:cNvSpPr/>
          <p:nvPr/>
        </p:nvSpPr>
        <p:spPr>
          <a:xfrm>
            <a:off x="4160838" y="4623549"/>
            <a:ext cx="7792899" cy="272716"/>
          </a:xfrm>
          <a:prstGeom prst="rect">
            <a:avLst/>
          </a:prstGeom>
          <a:solidFill>
            <a:srgbClr val="FF0000">
              <a:alpha val="20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3FC527-3CCF-1E09-7260-6C8A14F8E73F}"/>
              </a:ext>
            </a:extLst>
          </p:cNvPr>
          <p:cNvSpPr/>
          <p:nvPr/>
        </p:nvSpPr>
        <p:spPr>
          <a:xfrm>
            <a:off x="4162763" y="4081462"/>
            <a:ext cx="7792899" cy="272716"/>
          </a:xfrm>
          <a:prstGeom prst="rect">
            <a:avLst/>
          </a:prstGeom>
          <a:solidFill>
            <a:srgbClr val="FF0000">
              <a:alpha val="20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600449F-59D2-212C-AAF5-AB3B6AD3867F}"/>
              </a:ext>
            </a:extLst>
          </p:cNvPr>
          <p:cNvSpPr/>
          <p:nvPr/>
        </p:nvSpPr>
        <p:spPr>
          <a:xfrm>
            <a:off x="4151188" y="5134763"/>
            <a:ext cx="7792899" cy="272716"/>
          </a:xfrm>
          <a:prstGeom prst="rect">
            <a:avLst/>
          </a:prstGeom>
          <a:solidFill>
            <a:srgbClr val="FF0000">
              <a:alpha val="20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00E922F6-1EFE-3A97-B01E-03EE50DD8083}"/>
              </a:ext>
            </a:extLst>
          </p:cNvPr>
          <p:cNvSpPr txBox="1">
            <a:spLocks/>
          </p:cNvSpPr>
          <p:nvPr/>
        </p:nvSpPr>
        <p:spPr>
          <a:xfrm>
            <a:off x="647752" y="1219200"/>
            <a:ext cx="3463035"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Predictors of membership in Class 1 (</a:t>
            </a:r>
            <a:r>
              <a:rPr lang="en-US" b="1" dirty="0"/>
              <a:t>higher risk factor group</a:t>
            </a:r>
            <a:r>
              <a:rPr lang="en-US" dirty="0"/>
              <a:t>)</a:t>
            </a:r>
          </a:p>
          <a:p>
            <a:r>
              <a:rPr lang="en-US" dirty="0"/>
              <a:t>Class 1 tended to include individuals with</a:t>
            </a:r>
          </a:p>
          <a:p>
            <a:pPr lvl="1"/>
            <a:r>
              <a:rPr lang="en-US" dirty="0"/>
              <a:t>Younger age</a:t>
            </a:r>
          </a:p>
          <a:p>
            <a:pPr lvl="1"/>
            <a:r>
              <a:rPr lang="en-US" dirty="0"/>
              <a:t>Homeless/unhoused</a:t>
            </a:r>
          </a:p>
          <a:p>
            <a:pPr lvl="1"/>
            <a:r>
              <a:rPr lang="en-US" dirty="0"/>
              <a:t>Common mental health disorders</a:t>
            </a:r>
          </a:p>
          <a:p>
            <a:pPr lvl="1"/>
            <a:r>
              <a:rPr lang="en-US" dirty="0"/>
              <a:t>Non-opioid substance use disorder</a:t>
            </a:r>
            <a:endParaRPr lang="en-US" b="1" dirty="0"/>
          </a:p>
        </p:txBody>
      </p:sp>
    </p:spTree>
    <p:extLst>
      <p:ext uri="{BB962C8B-B14F-4D97-AF65-F5344CB8AC3E}">
        <p14:creationId xmlns:p14="http://schemas.microsoft.com/office/powerpoint/2010/main" val="2838484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0070-4FF9-37AC-731E-4B4F96DD812C}"/>
              </a:ext>
            </a:extLst>
          </p:cNvPr>
          <p:cNvSpPr>
            <a:spLocks noGrp="1"/>
          </p:cNvSpPr>
          <p:nvPr>
            <p:ph type="title"/>
          </p:nvPr>
        </p:nvSpPr>
        <p:spPr>
          <a:xfrm>
            <a:off x="188494" y="18255"/>
            <a:ext cx="11165306" cy="1325563"/>
          </a:xfrm>
        </p:spPr>
        <p:txBody>
          <a:bodyPr>
            <a:normAutofit/>
          </a:bodyPr>
          <a:lstStyle/>
          <a:p>
            <a:r>
              <a:rPr lang="en-US" sz="4200" b="1" dirty="0">
                <a:latin typeface="IBM Plex Sans" panose="020B0503050203000203" pitchFamily="34" charset="0"/>
              </a:rPr>
              <a:t>Results: Adverse Outcomes within Classes</a:t>
            </a:r>
          </a:p>
        </p:txBody>
      </p:sp>
      <p:sp>
        <p:nvSpPr>
          <p:cNvPr id="3" name="Content Placeholder 2">
            <a:extLst>
              <a:ext uri="{FF2B5EF4-FFF2-40B4-BE49-F238E27FC236}">
                <a16:creationId xmlns:a16="http://schemas.microsoft.com/office/drawing/2014/main" id="{C982F279-16FE-E117-684C-C95508B58931}"/>
              </a:ext>
            </a:extLst>
          </p:cNvPr>
          <p:cNvSpPr>
            <a:spLocks noGrp="1"/>
          </p:cNvSpPr>
          <p:nvPr>
            <p:ph idx="1"/>
          </p:nvPr>
        </p:nvSpPr>
        <p:spPr/>
        <p:txBody>
          <a:bodyPr/>
          <a:lstStyle/>
          <a:p>
            <a:endParaRPr lang="en-US"/>
          </a:p>
        </p:txBody>
      </p:sp>
      <p:graphicFrame>
        <p:nvGraphicFramePr>
          <p:cNvPr id="5" name="Content Placeholder 3">
            <a:extLst>
              <a:ext uri="{FF2B5EF4-FFF2-40B4-BE49-F238E27FC236}">
                <a16:creationId xmlns:a16="http://schemas.microsoft.com/office/drawing/2014/main" id="{C1E38B50-EF91-B198-C845-95871EAC1C7F}"/>
              </a:ext>
            </a:extLst>
          </p:cNvPr>
          <p:cNvGraphicFramePr>
            <a:graphicFrameLocks/>
          </p:cNvGraphicFramePr>
          <p:nvPr>
            <p:extLst>
              <p:ext uri="{D42A27DB-BD31-4B8C-83A1-F6EECF244321}">
                <p14:modId xmlns:p14="http://schemas.microsoft.com/office/powerpoint/2010/main" val="2650629509"/>
              </p:ext>
            </p:extLst>
          </p:nvPr>
        </p:nvGraphicFramePr>
        <p:xfrm>
          <a:off x="188494" y="1204714"/>
          <a:ext cx="11815012" cy="5635031"/>
        </p:xfrm>
        <a:graphic>
          <a:graphicData uri="http://schemas.openxmlformats.org/drawingml/2006/table">
            <a:tbl>
              <a:tblPr firstRow="1" firstCol="1" bandRow="1"/>
              <a:tblGrid>
                <a:gridCol w="4992055">
                  <a:extLst>
                    <a:ext uri="{9D8B030D-6E8A-4147-A177-3AD203B41FA5}">
                      <a16:colId xmlns:a16="http://schemas.microsoft.com/office/drawing/2014/main" val="4102269602"/>
                    </a:ext>
                  </a:extLst>
                </a:gridCol>
                <a:gridCol w="1960084">
                  <a:extLst>
                    <a:ext uri="{9D8B030D-6E8A-4147-A177-3AD203B41FA5}">
                      <a16:colId xmlns:a16="http://schemas.microsoft.com/office/drawing/2014/main" val="4288491831"/>
                    </a:ext>
                  </a:extLst>
                </a:gridCol>
                <a:gridCol w="1900064">
                  <a:extLst>
                    <a:ext uri="{9D8B030D-6E8A-4147-A177-3AD203B41FA5}">
                      <a16:colId xmlns:a16="http://schemas.microsoft.com/office/drawing/2014/main" val="675914392"/>
                    </a:ext>
                  </a:extLst>
                </a:gridCol>
                <a:gridCol w="1223769">
                  <a:extLst>
                    <a:ext uri="{9D8B030D-6E8A-4147-A177-3AD203B41FA5}">
                      <a16:colId xmlns:a16="http://schemas.microsoft.com/office/drawing/2014/main" val="741245235"/>
                    </a:ext>
                  </a:extLst>
                </a:gridCol>
                <a:gridCol w="1739040">
                  <a:extLst>
                    <a:ext uri="{9D8B030D-6E8A-4147-A177-3AD203B41FA5}">
                      <a16:colId xmlns:a16="http://schemas.microsoft.com/office/drawing/2014/main" val="4280359947"/>
                    </a:ext>
                  </a:extLst>
                </a:gridCol>
              </a:tblGrid>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Aft>
                          <a:spcPts val="800"/>
                        </a:spcAft>
                      </a:pPr>
                      <a:r>
                        <a:rPr lang="en-US" sz="2400" kern="100" dirty="0">
                          <a:effectLst/>
                        </a:rPr>
                        <a:t>Adverse Outcome </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Aft>
                          <a:spcPts val="800"/>
                        </a:spcAft>
                      </a:pPr>
                      <a:r>
                        <a:rPr lang="en-US" sz="2400" kern="100" dirty="0">
                          <a:effectLst/>
                        </a:rPr>
                        <a:t>Class 1, N (%)</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Aft>
                          <a:spcPts val="800"/>
                        </a:spcAft>
                      </a:pPr>
                      <a:r>
                        <a:rPr lang="en-US" sz="2400" kern="100">
                          <a:effectLst/>
                        </a:rPr>
                        <a:t>Class 2, N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Aft>
                          <a:spcPts val="800"/>
                        </a:spcAft>
                      </a:pPr>
                      <a:r>
                        <a:rPr lang="en-US" sz="2400" kern="100">
                          <a:effectLst/>
                        </a:rPr>
                        <a:t>p-value</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Aft>
                          <a:spcPts val="800"/>
                        </a:spcAft>
                      </a:pPr>
                      <a:r>
                        <a:rPr lang="en-US" sz="2400" kern="100" dirty="0">
                          <a:effectLst/>
                        </a:rPr>
                        <a:t>Adjusted </a:t>
                      </a:r>
                    </a:p>
                    <a:p>
                      <a:pPr marL="0" marR="0" algn="ctr">
                        <a:lnSpc>
                          <a:spcPct val="115000"/>
                        </a:lnSpc>
                        <a:spcAft>
                          <a:spcPts val="800"/>
                        </a:spcAft>
                      </a:pPr>
                      <a:r>
                        <a:rPr lang="en-US" sz="2400" kern="100" dirty="0">
                          <a:effectLst/>
                        </a:rPr>
                        <a:t>p-value</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125724444"/>
                  </a:ext>
                </a:extLst>
              </a:tr>
              <a:tr h="38120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15000"/>
                        </a:lnSpc>
                        <a:spcAft>
                          <a:spcPts val="800"/>
                        </a:spcAft>
                      </a:pPr>
                      <a:r>
                        <a:rPr lang="en-US" sz="2400" kern="100" dirty="0">
                          <a:effectLst/>
                        </a:rPr>
                        <a:t>Withdrawal</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82 (37.3%)</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64 (16.2%)</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0***</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761619050"/>
                  </a:ext>
                </a:extLst>
              </a:tr>
              <a:tr h="38120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15000"/>
                        </a:lnSpc>
                        <a:spcAft>
                          <a:spcPts val="800"/>
                        </a:spcAft>
                      </a:pPr>
                      <a:r>
                        <a:rPr lang="en-US" sz="2400" kern="100">
                          <a:effectLst/>
                        </a:rPr>
                        <a:t>New or worsened anxiety</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47 (21.4%)</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37 (9.4%)</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0.001**</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09731676"/>
                  </a:ext>
                </a:extLst>
              </a:tr>
              <a:tr h="38120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15000"/>
                        </a:lnSpc>
                        <a:spcAft>
                          <a:spcPts val="800"/>
                        </a:spcAft>
                      </a:pPr>
                      <a:r>
                        <a:rPr lang="en-US" sz="2400" kern="100">
                          <a:effectLst/>
                        </a:rPr>
                        <a:t>New or worsened SUD</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63 (28.6%)</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50 (12.7%)</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0***</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319754361"/>
                  </a:ext>
                </a:extLst>
              </a:tr>
              <a:tr h="38120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15000"/>
                        </a:lnSpc>
                        <a:spcAft>
                          <a:spcPts val="800"/>
                        </a:spcAft>
                      </a:pPr>
                      <a:r>
                        <a:rPr lang="en-US" sz="2400" kern="100">
                          <a:effectLst/>
                        </a:rPr>
                        <a:t>New or worsened OUD</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82 (37.3%)</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70 (17.7%)</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655626692"/>
                  </a:ext>
                </a:extLst>
              </a:tr>
              <a:tr h="37416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15000"/>
                        </a:lnSpc>
                        <a:spcAft>
                          <a:spcPts val="800"/>
                        </a:spcAft>
                      </a:pPr>
                      <a:r>
                        <a:rPr lang="en-US" sz="2400" kern="100" dirty="0">
                          <a:effectLst/>
                        </a:rPr>
                        <a:t>Suicidality</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27 (12.3%)</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20 (5.1%)</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0.002**</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0.016*</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411783228"/>
                  </a:ext>
                </a:extLst>
              </a:tr>
              <a:tr h="38120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15000"/>
                        </a:lnSpc>
                        <a:spcAft>
                          <a:spcPts val="800"/>
                        </a:spcAft>
                      </a:pPr>
                      <a:r>
                        <a:rPr lang="en-US" sz="2400" kern="100" dirty="0">
                          <a:effectLst/>
                        </a:rPr>
                        <a:t>Uncontrolled pain</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161 (73.2%)</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264 (66.8%)</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0.122</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0.243</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9918001"/>
                  </a:ext>
                </a:extLst>
              </a:tr>
              <a:tr h="38120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15000"/>
                        </a:lnSpc>
                        <a:spcAft>
                          <a:spcPts val="800"/>
                        </a:spcAft>
                      </a:pPr>
                      <a:r>
                        <a:rPr lang="en-US" sz="2400" kern="100">
                          <a:effectLst/>
                        </a:rPr>
                        <a:t>Insomnia</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87 (39.6%)</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140 (35.4%)</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0.338</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0.338</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704878527"/>
                  </a:ext>
                </a:extLst>
              </a:tr>
              <a:tr h="38120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15000"/>
                        </a:lnSpc>
                        <a:spcAft>
                          <a:spcPts val="800"/>
                        </a:spcAft>
                      </a:pPr>
                      <a:r>
                        <a:rPr lang="en-US" sz="2400" kern="100">
                          <a:effectLst/>
                        </a:rPr>
                        <a:t>Depression</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47 (21.4%)</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53 (13.4%)</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0.012*</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0.061`</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18408953"/>
                  </a:ext>
                </a:extLst>
              </a:tr>
              <a:tr h="72412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15000"/>
                        </a:lnSpc>
                        <a:spcAft>
                          <a:spcPts val="800"/>
                        </a:spcAft>
                      </a:pPr>
                      <a:r>
                        <a:rPr lang="en-US" sz="2400" kern="100" dirty="0">
                          <a:effectLst/>
                        </a:rPr>
                        <a:t>Worsened mental or behavioral health</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42 (19.1%)</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47 (11.9%)</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0.017*</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0.068`</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344682234"/>
                  </a:ext>
                </a:extLst>
              </a:tr>
              <a:tr h="38120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15000"/>
                        </a:lnSpc>
                        <a:spcAft>
                          <a:spcPts val="800"/>
                        </a:spcAft>
                      </a:pPr>
                      <a:r>
                        <a:rPr lang="en-US" sz="2400" kern="100" dirty="0">
                          <a:effectLst/>
                        </a:rPr>
                        <a:t>Overdose</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10 (4.6%)</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7 (1.8%)</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0.069`</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0.207</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309579535"/>
                  </a:ext>
                </a:extLst>
              </a:tr>
              <a:tr h="32172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0000"/>
                        </a:lnSpc>
                        <a:spcAft>
                          <a:spcPts val="0"/>
                        </a:spcAft>
                      </a:pPr>
                      <a:r>
                        <a:rPr lang="en-US" sz="2400" kern="100" dirty="0">
                          <a:effectLst/>
                        </a:rPr>
                        <a:t>Other adverse outcome</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50 (22.7%)</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55 (13.9%)</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a:effectLst/>
                        </a:rPr>
                        <a:t>0.007**</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Aft>
                          <a:spcPts val="800"/>
                        </a:spcAft>
                      </a:pPr>
                      <a:r>
                        <a:rPr lang="en-US" sz="2400" kern="100" dirty="0">
                          <a:effectLst/>
                        </a:rPr>
                        <a:t>0.043*</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7150" marR="571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234644898"/>
                  </a:ext>
                </a:extLst>
              </a:tr>
            </a:tbl>
          </a:graphicData>
        </a:graphic>
      </p:graphicFrame>
      <p:sp>
        <p:nvSpPr>
          <p:cNvPr id="6" name="Rectangle 5">
            <a:extLst>
              <a:ext uri="{FF2B5EF4-FFF2-40B4-BE49-F238E27FC236}">
                <a16:creationId xmlns:a16="http://schemas.microsoft.com/office/drawing/2014/main" id="{92115B93-C01A-A023-F769-C7F992E78719}"/>
              </a:ext>
            </a:extLst>
          </p:cNvPr>
          <p:cNvSpPr/>
          <p:nvPr/>
        </p:nvSpPr>
        <p:spPr>
          <a:xfrm>
            <a:off x="188494" y="2131845"/>
            <a:ext cx="11815012" cy="398432"/>
          </a:xfrm>
          <a:prstGeom prst="rect">
            <a:avLst/>
          </a:prstGeom>
          <a:solidFill>
            <a:srgbClr val="FF0000">
              <a:alpha val="20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7A189C-099D-B4FB-3B8D-7B3F1C90C948}"/>
              </a:ext>
            </a:extLst>
          </p:cNvPr>
          <p:cNvSpPr/>
          <p:nvPr/>
        </p:nvSpPr>
        <p:spPr>
          <a:xfrm>
            <a:off x="196516" y="2540917"/>
            <a:ext cx="11815012" cy="398432"/>
          </a:xfrm>
          <a:prstGeom prst="rect">
            <a:avLst/>
          </a:prstGeom>
          <a:solidFill>
            <a:srgbClr val="FF0000">
              <a:alpha val="20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B1AF8C-C0CC-AFA4-4756-FEB8685EE82D}"/>
              </a:ext>
            </a:extLst>
          </p:cNvPr>
          <p:cNvSpPr/>
          <p:nvPr/>
        </p:nvSpPr>
        <p:spPr>
          <a:xfrm>
            <a:off x="204538" y="2918115"/>
            <a:ext cx="11815012" cy="398432"/>
          </a:xfrm>
          <a:prstGeom prst="rect">
            <a:avLst/>
          </a:prstGeom>
          <a:solidFill>
            <a:srgbClr val="FF0000">
              <a:alpha val="20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35C131-9709-3117-C169-18941F6BB1F4}"/>
              </a:ext>
            </a:extLst>
          </p:cNvPr>
          <p:cNvSpPr/>
          <p:nvPr/>
        </p:nvSpPr>
        <p:spPr>
          <a:xfrm>
            <a:off x="220582" y="3295313"/>
            <a:ext cx="11815012" cy="398432"/>
          </a:xfrm>
          <a:prstGeom prst="rect">
            <a:avLst/>
          </a:prstGeom>
          <a:solidFill>
            <a:srgbClr val="FF0000">
              <a:alpha val="20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A12770-2408-651E-D97B-C4A4F34C719D}"/>
              </a:ext>
            </a:extLst>
          </p:cNvPr>
          <p:cNvSpPr/>
          <p:nvPr/>
        </p:nvSpPr>
        <p:spPr>
          <a:xfrm>
            <a:off x="220582" y="3704845"/>
            <a:ext cx="11815012" cy="398432"/>
          </a:xfrm>
          <a:prstGeom prst="rect">
            <a:avLst/>
          </a:prstGeom>
          <a:solidFill>
            <a:srgbClr val="FF0000">
              <a:alpha val="20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147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043C-7F63-EF9E-9A65-7035B9E301C1}"/>
              </a:ext>
            </a:extLst>
          </p:cNvPr>
          <p:cNvSpPr>
            <a:spLocks noGrp="1"/>
          </p:cNvSpPr>
          <p:nvPr>
            <p:ph type="title"/>
          </p:nvPr>
        </p:nvSpPr>
        <p:spPr/>
        <p:txBody>
          <a:bodyPr/>
          <a:lstStyle/>
          <a:p>
            <a:r>
              <a:rPr lang="en-US" dirty="0"/>
              <a:t>Study Limitations</a:t>
            </a:r>
          </a:p>
        </p:txBody>
      </p:sp>
      <p:sp>
        <p:nvSpPr>
          <p:cNvPr id="3" name="Content Placeholder 2">
            <a:extLst>
              <a:ext uri="{FF2B5EF4-FFF2-40B4-BE49-F238E27FC236}">
                <a16:creationId xmlns:a16="http://schemas.microsoft.com/office/drawing/2014/main" id="{2260919C-75E2-DFE4-5917-D7558E10E578}"/>
              </a:ext>
            </a:extLst>
          </p:cNvPr>
          <p:cNvSpPr>
            <a:spLocks noGrp="1"/>
          </p:cNvSpPr>
          <p:nvPr>
            <p:ph idx="1"/>
          </p:nvPr>
        </p:nvSpPr>
        <p:spPr>
          <a:xfrm>
            <a:off x="533400" y="1825624"/>
            <a:ext cx="5851358" cy="4351338"/>
          </a:xfrm>
        </p:spPr>
        <p:txBody>
          <a:bodyPr/>
          <a:lstStyle/>
          <a:p>
            <a:r>
              <a:rPr lang="en-US" dirty="0"/>
              <a:t>Did not look at how different treatments impact class outcomes (e.g., continuing same opioid dose, taper, rotation to buprenorphine)</a:t>
            </a:r>
          </a:p>
          <a:p>
            <a:pPr marL="0" indent="0">
              <a:buNone/>
            </a:pPr>
            <a:endParaRPr lang="en-US" dirty="0"/>
          </a:p>
          <a:p>
            <a:r>
              <a:rPr lang="en-US" dirty="0"/>
              <a:t>Generalizability</a:t>
            </a:r>
          </a:p>
          <a:p>
            <a:pPr lvl="1"/>
            <a:r>
              <a:rPr lang="en-US" dirty="0"/>
              <a:t>Sample limitations: lack of racial and gender diversity </a:t>
            </a:r>
          </a:p>
        </p:txBody>
      </p:sp>
      <p:pic>
        <p:nvPicPr>
          <p:cNvPr id="7176" name="Picture 8" descr="Diversity – Pros and Cons and Failures and Successes | George Lee Sye">
            <a:extLst>
              <a:ext uri="{FF2B5EF4-FFF2-40B4-BE49-F238E27FC236}">
                <a16:creationId xmlns:a16="http://schemas.microsoft.com/office/drawing/2014/main" id="{CB95D535-DCED-10D6-BE04-AD438E550F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82"/>
          <a:stretch/>
        </p:blipFill>
        <p:spPr bwMode="auto">
          <a:xfrm>
            <a:off x="6227900" y="2113547"/>
            <a:ext cx="5547003" cy="263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69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3CB3-2B68-D48A-D13A-847F9F55434B}"/>
              </a:ext>
            </a:extLst>
          </p:cNvPr>
          <p:cNvSpPr>
            <a:spLocks noGrp="1"/>
          </p:cNvSpPr>
          <p:nvPr>
            <p:ph type="title"/>
          </p:nvPr>
        </p:nvSpPr>
        <p:spPr/>
        <p:txBody>
          <a:bodyPr/>
          <a:lstStyle/>
          <a:p>
            <a:r>
              <a:rPr lang="en-US" dirty="0"/>
              <a:t>Discussion and Future Work</a:t>
            </a:r>
          </a:p>
        </p:txBody>
      </p:sp>
      <p:sp>
        <p:nvSpPr>
          <p:cNvPr id="3" name="Content Placeholder 2">
            <a:extLst>
              <a:ext uri="{FF2B5EF4-FFF2-40B4-BE49-F238E27FC236}">
                <a16:creationId xmlns:a16="http://schemas.microsoft.com/office/drawing/2014/main" id="{71349961-6B3A-19AC-4FCE-DF65B76EE43B}"/>
              </a:ext>
            </a:extLst>
          </p:cNvPr>
          <p:cNvSpPr>
            <a:spLocks noGrp="1"/>
          </p:cNvSpPr>
          <p:nvPr>
            <p:ph idx="1"/>
          </p:nvPr>
        </p:nvSpPr>
        <p:spPr>
          <a:xfrm>
            <a:off x="838200" y="1502459"/>
            <a:ext cx="10515600" cy="4351338"/>
          </a:xfrm>
        </p:spPr>
        <p:txBody>
          <a:bodyPr>
            <a:normAutofit/>
          </a:bodyPr>
          <a:lstStyle/>
          <a:p>
            <a:r>
              <a:rPr lang="en-US" dirty="0"/>
              <a:t>Class 1 (</a:t>
            </a:r>
            <a:r>
              <a:rPr lang="en-US" b="1" dirty="0"/>
              <a:t>group with more risk factors</a:t>
            </a:r>
            <a:r>
              <a:rPr lang="en-US" dirty="0"/>
              <a:t>) had significantly worse outcomes than Class 2</a:t>
            </a:r>
          </a:p>
          <a:p>
            <a:endParaRPr lang="en-US" dirty="0"/>
          </a:p>
          <a:p>
            <a:r>
              <a:rPr lang="en-US" dirty="0"/>
              <a:t>Our study’s data-driven approach to “gray zone” patients was concordant with experts’ clinical observations of this group in prior expert panel</a:t>
            </a:r>
          </a:p>
          <a:p>
            <a:pPr lvl="1"/>
            <a:r>
              <a:rPr lang="en-US" dirty="0"/>
              <a:t>Notable overlap between Class 1 characteristics and the 18 criteria proposed by the Delphi panel to identify “gray zone” patients (e.g., withdrawal, some misuse without a regular pattern, LTOT is ineffective at managing pain)</a:t>
            </a:r>
            <a:r>
              <a:rPr lang="en-US" baseline="30000" dirty="0"/>
              <a:t>4</a:t>
            </a:r>
          </a:p>
        </p:txBody>
      </p:sp>
      <p:sp>
        <p:nvSpPr>
          <p:cNvPr id="4" name="TextBox 3">
            <a:extLst>
              <a:ext uri="{FF2B5EF4-FFF2-40B4-BE49-F238E27FC236}">
                <a16:creationId xmlns:a16="http://schemas.microsoft.com/office/drawing/2014/main" id="{EDD89973-CE0B-E679-6597-0EACED17B557}"/>
              </a:ext>
            </a:extLst>
          </p:cNvPr>
          <p:cNvSpPr txBox="1"/>
          <p:nvPr/>
        </p:nvSpPr>
        <p:spPr>
          <a:xfrm>
            <a:off x="0" y="5530632"/>
            <a:ext cx="11261558" cy="646331"/>
          </a:xfrm>
          <a:prstGeom prst="rect">
            <a:avLst/>
          </a:prstGeom>
          <a:noFill/>
        </p:spPr>
        <p:txBody>
          <a:bodyPr wrap="square" rtlCol="0">
            <a:spAutoFit/>
          </a:bodyPr>
          <a:lstStyle/>
          <a:p>
            <a:r>
              <a:rPr lang="en-US" dirty="0"/>
              <a:t>Sources: </a:t>
            </a:r>
          </a:p>
          <a:p>
            <a:r>
              <a:rPr lang="en-US" dirty="0"/>
              <a:t>4. Edmond et al., 2023. “Delphi study to explore a new diagnosis for ‘ineffective’ long-term opioid therapy…”</a:t>
            </a:r>
          </a:p>
        </p:txBody>
      </p:sp>
    </p:spTree>
    <p:extLst>
      <p:ext uri="{BB962C8B-B14F-4D97-AF65-F5344CB8AC3E}">
        <p14:creationId xmlns:p14="http://schemas.microsoft.com/office/powerpoint/2010/main" val="292666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4CC5-CA77-B2F5-6EE0-E0E0E6A46717}"/>
              </a:ext>
            </a:extLst>
          </p:cNvPr>
          <p:cNvSpPr>
            <a:spLocks noGrp="1"/>
          </p:cNvSpPr>
          <p:nvPr>
            <p:ph type="title"/>
          </p:nvPr>
        </p:nvSpPr>
        <p:spPr/>
        <p:txBody>
          <a:bodyPr/>
          <a:lstStyle/>
          <a:p>
            <a:r>
              <a:rPr lang="en-US" dirty="0"/>
              <a:t>Discussion and Future Work</a:t>
            </a:r>
          </a:p>
        </p:txBody>
      </p:sp>
      <p:sp>
        <p:nvSpPr>
          <p:cNvPr id="3" name="Content Placeholder 2">
            <a:extLst>
              <a:ext uri="{FF2B5EF4-FFF2-40B4-BE49-F238E27FC236}">
                <a16:creationId xmlns:a16="http://schemas.microsoft.com/office/drawing/2014/main" id="{944EBFD0-49D5-68F1-9638-6F76F8DC024E}"/>
              </a:ext>
            </a:extLst>
          </p:cNvPr>
          <p:cNvSpPr>
            <a:spLocks noGrp="1"/>
          </p:cNvSpPr>
          <p:nvPr>
            <p:ph idx="1"/>
          </p:nvPr>
        </p:nvSpPr>
        <p:spPr>
          <a:xfrm>
            <a:off x="517358" y="1727883"/>
            <a:ext cx="5578642" cy="4351338"/>
          </a:xfrm>
        </p:spPr>
        <p:txBody>
          <a:bodyPr>
            <a:normAutofit lnSpcReduction="10000"/>
          </a:bodyPr>
          <a:lstStyle/>
          <a:p>
            <a:r>
              <a:rPr lang="en-US" b="1" dirty="0"/>
              <a:t>Future directions</a:t>
            </a:r>
            <a:r>
              <a:rPr lang="en-US" dirty="0"/>
              <a:t>: </a:t>
            </a:r>
          </a:p>
          <a:p>
            <a:endParaRPr lang="en-US" dirty="0"/>
          </a:p>
          <a:p>
            <a:pPr lvl="1"/>
            <a:r>
              <a:rPr lang="en-US" dirty="0"/>
              <a:t>Prevalence studies </a:t>
            </a:r>
            <a:r>
              <a:rPr lang="en-US"/>
              <a:t>– estimating </a:t>
            </a:r>
            <a:r>
              <a:rPr lang="en-US" dirty="0"/>
              <a:t>how many people nationally fall into this higher risk group that is on opioids, but does not meet opioid use </a:t>
            </a:r>
            <a:r>
              <a:rPr lang="en-US"/>
              <a:t>disorder criteria</a:t>
            </a:r>
            <a:endParaRPr lang="en-US" dirty="0"/>
          </a:p>
          <a:p>
            <a:pPr marL="457200" lvl="1" indent="0">
              <a:buNone/>
            </a:pPr>
            <a:endParaRPr lang="en-US" dirty="0"/>
          </a:p>
          <a:p>
            <a:pPr lvl="1"/>
            <a:r>
              <a:rPr lang="en-US" dirty="0"/>
              <a:t>Examine whether higher risk of adverse outcomes in Class 1 can be mitigated with specific treatment management</a:t>
            </a:r>
          </a:p>
          <a:p>
            <a:endParaRPr lang="en-US" dirty="0"/>
          </a:p>
        </p:txBody>
      </p:sp>
      <p:pic>
        <p:nvPicPr>
          <p:cNvPr id="9218" name="Picture 2" descr="Prevalence">
            <a:extLst>
              <a:ext uri="{FF2B5EF4-FFF2-40B4-BE49-F238E27FC236}">
                <a16:creationId xmlns:a16="http://schemas.microsoft.com/office/drawing/2014/main" id="{CA2F7303-88DA-3234-1E82-A7133D3835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84"/>
          <a:stretch/>
        </p:blipFill>
        <p:spPr bwMode="auto">
          <a:xfrm>
            <a:off x="6498141" y="1992604"/>
            <a:ext cx="5176501" cy="287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69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BE13-6734-932B-279F-D9D2B7029552}"/>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FE79E06F-CFA0-A9EE-293B-858424CFB094}"/>
              </a:ext>
            </a:extLst>
          </p:cNvPr>
          <p:cNvSpPr>
            <a:spLocks noGrp="1"/>
          </p:cNvSpPr>
          <p:nvPr>
            <p:ph idx="1"/>
          </p:nvPr>
        </p:nvSpPr>
        <p:spPr/>
        <p:txBody>
          <a:bodyPr>
            <a:normAutofit/>
          </a:bodyPr>
          <a:lstStyle/>
          <a:p>
            <a:pPr marL="0" marR="0" indent="0">
              <a:buNone/>
            </a:pPr>
            <a:r>
              <a:rPr lang="en-US" sz="1800" dirty="0">
                <a:effectLst/>
                <a:latin typeface="Times New Roman" panose="02020603050405020304" pitchFamily="18" charset="0"/>
                <a:ea typeface="Times New Roman" panose="02020603050405020304" pitchFamily="18" charset="0"/>
              </a:rPr>
              <a:t>1. </a:t>
            </a:r>
            <a:r>
              <a:rPr lang="en-US" sz="1800" dirty="0" err="1">
                <a:effectLst/>
                <a:latin typeface="Times New Roman" panose="02020603050405020304" pitchFamily="18" charset="0"/>
                <a:ea typeface="Times New Roman" panose="02020603050405020304" pitchFamily="18" charset="0"/>
              </a:rPr>
              <a:t>Mojtabai</a:t>
            </a:r>
            <a:r>
              <a:rPr lang="en-US" sz="1800" dirty="0">
                <a:effectLst/>
                <a:latin typeface="Times New Roman" panose="02020603050405020304" pitchFamily="18" charset="0"/>
                <a:ea typeface="Times New Roman" panose="02020603050405020304" pitchFamily="18" charset="0"/>
              </a:rPr>
              <a:t> R. National trends in long-term use of prescription opioids. </a:t>
            </a:r>
            <a:r>
              <a:rPr lang="en-US" sz="1800" i="1" dirty="0">
                <a:effectLst/>
                <a:latin typeface="Times New Roman" panose="02020603050405020304" pitchFamily="18" charset="0"/>
                <a:ea typeface="Times New Roman" panose="02020603050405020304" pitchFamily="18" charset="0"/>
              </a:rPr>
              <a:t>Pharmacoepidemiology and Drug Safety</a:t>
            </a:r>
            <a:r>
              <a:rPr lang="en-US" sz="1800" dirty="0">
                <a:effectLst/>
                <a:latin typeface="Times New Roman" panose="02020603050405020304" pitchFamily="18" charset="0"/>
                <a:ea typeface="Times New Roman" panose="02020603050405020304" pitchFamily="18" charset="0"/>
              </a:rPr>
              <a:t>. 2018;27(5):526-534. doi:10.1002/pds.4278</a:t>
            </a:r>
          </a:p>
          <a:p>
            <a:pPr marL="0" marR="0" indent="0">
              <a:buNone/>
            </a:pPr>
            <a:r>
              <a:rPr lang="en-US" sz="1800" dirty="0">
                <a:effectLst/>
                <a:latin typeface="Times New Roman" panose="02020603050405020304" pitchFamily="18" charset="0"/>
                <a:ea typeface="Times New Roman" panose="02020603050405020304" pitchFamily="18" charset="0"/>
              </a:rPr>
              <a:t>2. </a:t>
            </a:r>
            <a:r>
              <a:rPr lang="en-US" sz="1800" dirty="0" err="1">
                <a:effectLst/>
                <a:latin typeface="Times New Roman" panose="02020603050405020304" pitchFamily="18" charset="0"/>
                <a:ea typeface="Times New Roman" panose="02020603050405020304" pitchFamily="18" charset="0"/>
              </a:rPr>
              <a:t>Ogunwole</a:t>
            </a:r>
            <a:r>
              <a:rPr lang="en-US" sz="1800" dirty="0">
                <a:effectLst/>
                <a:latin typeface="Times New Roman" panose="02020603050405020304" pitchFamily="18" charset="0"/>
                <a:ea typeface="Times New Roman" panose="02020603050405020304" pitchFamily="18" charset="0"/>
              </a:rPr>
              <a:t> S, Rabe M, Roberts A, Caplan Z. Population Under Age 18 Declined Last Decade. </a:t>
            </a:r>
            <a:r>
              <a:rPr lang="en-US" sz="1800" dirty="0" err="1">
                <a:effectLst/>
                <a:latin typeface="Times New Roman" panose="02020603050405020304" pitchFamily="18" charset="0"/>
                <a:ea typeface="Times New Roman" panose="02020603050405020304" pitchFamily="18" charset="0"/>
              </a:rPr>
              <a:t>Census.gov</a:t>
            </a:r>
            <a:r>
              <a:rPr lang="en-US" sz="1800" dirty="0">
                <a:effectLst/>
                <a:latin typeface="Times New Roman" panose="02020603050405020304" pitchFamily="18" charset="0"/>
                <a:ea typeface="Times New Roman" panose="02020603050405020304" pitchFamily="18" charset="0"/>
              </a:rPr>
              <a:t>. Accessed November 12, 2024. https://</a:t>
            </a:r>
            <a:r>
              <a:rPr lang="en-US" sz="1800" dirty="0" err="1">
                <a:effectLst/>
                <a:latin typeface="Times New Roman" panose="02020603050405020304" pitchFamily="18" charset="0"/>
                <a:ea typeface="Times New Roman" panose="02020603050405020304" pitchFamily="18" charset="0"/>
              </a:rPr>
              <a:t>www.census.gov</a:t>
            </a:r>
            <a:r>
              <a:rPr lang="en-US" sz="1800" dirty="0">
                <a:effectLst/>
                <a:latin typeface="Times New Roman" panose="02020603050405020304" pitchFamily="18" charset="0"/>
                <a:ea typeface="Times New Roman" panose="02020603050405020304" pitchFamily="18" charset="0"/>
              </a:rPr>
              <a:t>/library/stories/2021/08/united-states-adult-population-grew-faster-than-nations-total-population-from-2010-to-2020.html</a:t>
            </a:r>
          </a:p>
          <a:p>
            <a:pPr marL="0" marR="0" indent="0">
              <a:buNone/>
            </a:pPr>
            <a:r>
              <a:rPr lang="en-US" sz="1800" dirty="0">
                <a:effectLst/>
                <a:latin typeface="Times New Roman" panose="02020603050405020304" pitchFamily="18" charset="0"/>
                <a:ea typeface="Times New Roman" panose="02020603050405020304" pitchFamily="18" charset="0"/>
              </a:rPr>
              <a:t>3. </a:t>
            </a:r>
            <a:r>
              <a:rPr lang="en-US" sz="1800" dirty="0" err="1">
                <a:effectLst/>
                <a:latin typeface="Times New Roman" panose="02020603050405020304" pitchFamily="18" charset="0"/>
                <a:ea typeface="Times New Roman" panose="02020603050405020304" pitchFamily="18" charset="0"/>
              </a:rPr>
              <a:t>Manhapra</a:t>
            </a:r>
            <a:r>
              <a:rPr lang="en-US" sz="1800" dirty="0">
                <a:effectLst/>
                <a:latin typeface="Times New Roman" panose="02020603050405020304" pitchFamily="18" charset="0"/>
                <a:ea typeface="Times New Roman" panose="02020603050405020304" pitchFamily="18" charset="0"/>
              </a:rPr>
              <a:t> A, Becker WC. Pain and Addiction: An Integrative Therapeutic Approach. </a:t>
            </a:r>
            <a:r>
              <a:rPr lang="en-US" sz="1800" i="1" dirty="0">
                <a:effectLst/>
                <a:latin typeface="Times New Roman" panose="02020603050405020304" pitchFamily="18" charset="0"/>
                <a:ea typeface="Times New Roman" panose="02020603050405020304" pitchFamily="18" charset="0"/>
              </a:rPr>
              <a:t>Med Clin North Am</a:t>
            </a:r>
            <a:r>
              <a:rPr lang="en-US" sz="1800" dirty="0">
                <a:effectLst/>
                <a:latin typeface="Times New Roman" panose="02020603050405020304" pitchFamily="18" charset="0"/>
                <a:ea typeface="Times New Roman" panose="02020603050405020304" pitchFamily="18" charset="0"/>
              </a:rPr>
              <a:t>. 2018;102(4):745-763. doi:10.1016/j.mcna.2018.02.013</a:t>
            </a:r>
          </a:p>
          <a:p>
            <a:pPr marL="0" marR="0" indent="0">
              <a:buNone/>
            </a:pPr>
            <a:r>
              <a:rPr lang="en-US" sz="1800" dirty="0">
                <a:effectLst/>
                <a:latin typeface="Times New Roman" panose="02020603050405020304" pitchFamily="18" charset="0"/>
                <a:ea typeface="Times New Roman" panose="02020603050405020304" pitchFamily="18" charset="0"/>
              </a:rPr>
              <a:t>4. Edmond SN, Snow JL, Pomeranz J, et al. Delphi study to explore a new diagnosis for “ineffective” long-term opioid therapy for chronic pain. </a:t>
            </a:r>
            <a:r>
              <a:rPr lang="en-US" sz="1800" i="1" dirty="0">
                <a:effectLst/>
                <a:latin typeface="Times New Roman" panose="02020603050405020304" pitchFamily="18" charset="0"/>
                <a:ea typeface="Times New Roman" panose="02020603050405020304" pitchFamily="18" charset="0"/>
              </a:rPr>
              <a:t>Pain</a:t>
            </a:r>
            <a:r>
              <a:rPr lang="en-US" sz="1800" dirty="0">
                <a:effectLst/>
                <a:latin typeface="Times New Roman" panose="02020603050405020304" pitchFamily="18" charset="0"/>
                <a:ea typeface="Times New Roman" panose="02020603050405020304" pitchFamily="18" charset="0"/>
              </a:rPr>
              <a:t>. 2023;164(4):870-876. doi:10.1097/j.pain.0000000000002783</a:t>
            </a:r>
          </a:p>
          <a:p>
            <a:pPr marL="0" marR="0" indent="0">
              <a:buNone/>
            </a:pPr>
            <a:r>
              <a:rPr lang="en-US" sz="1800" dirty="0">
                <a:effectLst/>
                <a:latin typeface="Times New Roman" panose="02020603050405020304" pitchFamily="18" charset="0"/>
                <a:ea typeface="Times New Roman" panose="02020603050405020304" pitchFamily="18" charset="0"/>
              </a:rPr>
              <a:t>5. Becker WC, Frank JW, Edmond SN, </a:t>
            </a:r>
            <a:r>
              <a:rPr lang="en-US" sz="1800" dirty="0" err="1">
                <a:effectLst/>
                <a:latin typeface="Times New Roman" panose="02020603050405020304" pitchFamily="18" charset="0"/>
                <a:ea typeface="Times New Roman" panose="02020603050405020304" pitchFamily="18" charset="0"/>
              </a:rPr>
              <a:t>Starrels</a:t>
            </a:r>
            <a:r>
              <a:rPr lang="en-US" sz="1800" dirty="0">
                <a:effectLst/>
                <a:latin typeface="Times New Roman" panose="02020603050405020304" pitchFamily="18" charset="0"/>
                <a:ea typeface="Times New Roman" panose="02020603050405020304" pitchFamily="18" charset="0"/>
              </a:rPr>
              <a:t> JL. When harms outweigh benefits of long-term opioid therapy for pain: Need for a new diagnostic entity, research and improved treatments. </a:t>
            </a:r>
            <a:r>
              <a:rPr lang="en-US" sz="1800" i="1" dirty="0">
                <a:effectLst/>
                <a:latin typeface="Times New Roman" panose="02020603050405020304" pitchFamily="18" charset="0"/>
                <a:ea typeface="Times New Roman" panose="02020603050405020304" pitchFamily="18" charset="0"/>
              </a:rPr>
              <a:t>Addiction</a:t>
            </a:r>
            <a:r>
              <a:rPr lang="en-US" sz="1800" dirty="0">
                <a:effectLst/>
                <a:latin typeface="Times New Roman" panose="02020603050405020304" pitchFamily="18" charset="0"/>
                <a:ea typeface="Times New Roman" panose="02020603050405020304" pitchFamily="18" charset="0"/>
              </a:rPr>
              <a:t>. 2024;119(1):4-5. doi:10.1111/add.16348</a:t>
            </a:r>
          </a:p>
          <a:p>
            <a:pPr marL="0" indent="0">
              <a:buNone/>
            </a:pPr>
            <a:endParaRPr lang="en-US" dirty="0"/>
          </a:p>
        </p:txBody>
      </p:sp>
    </p:spTree>
    <p:extLst>
      <p:ext uri="{BB962C8B-B14F-4D97-AF65-F5344CB8AC3E}">
        <p14:creationId xmlns:p14="http://schemas.microsoft.com/office/powerpoint/2010/main" val="106674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2943-1D16-EF95-3BFC-D11BB8AADFF9}"/>
              </a:ext>
            </a:extLst>
          </p:cNvPr>
          <p:cNvSpPr>
            <a:spLocks noGrp="1"/>
          </p:cNvSpPr>
          <p:nvPr>
            <p:ph type="title"/>
          </p:nvPr>
        </p:nvSpPr>
        <p:spPr/>
        <p:txBody>
          <a:bodyPr/>
          <a:lstStyle/>
          <a:p>
            <a:r>
              <a:rPr lang="en-US" dirty="0"/>
              <a:t>Conflicts of Interest</a:t>
            </a:r>
          </a:p>
        </p:txBody>
      </p:sp>
      <p:sp>
        <p:nvSpPr>
          <p:cNvPr id="3" name="Content Placeholder 2">
            <a:extLst>
              <a:ext uri="{FF2B5EF4-FFF2-40B4-BE49-F238E27FC236}">
                <a16:creationId xmlns:a16="http://schemas.microsoft.com/office/drawing/2014/main" id="{C3473C80-7AA0-8105-7991-B6BD0FF510BC}"/>
              </a:ext>
            </a:extLst>
          </p:cNvPr>
          <p:cNvSpPr>
            <a:spLocks noGrp="1"/>
          </p:cNvSpPr>
          <p:nvPr>
            <p:ph idx="1"/>
          </p:nvPr>
        </p:nvSpPr>
        <p:spPr/>
        <p:txBody>
          <a:bodyPr vert="horz" lIns="91440" tIns="45720" rIns="91440" bIns="45720" rtlCol="0" anchor="t">
            <a:normAutofit/>
          </a:bodyPr>
          <a:lstStyle/>
          <a:p>
            <a:r>
              <a:rPr lang="en-US" dirty="0"/>
              <a:t>The study team currently receives funding from the Veterans Health Administration (VHA), NIH, CDC, SAMHSA, and the Michigan Health Endowment Fund</a:t>
            </a:r>
          </a:p>
          <a:p>
            <a:r>
              <a:rPr lang="en-US" dirty="0"/>
              <a:t>The project was funded by the VHA</a:t>
            </a:r>
          </a:p>
          <a:p>
            <a:r>
              <a:rPr lang="en-US" dirty="0"/>
              <a:t>The study team has no personal conflicts of interest to disclose</a:t>
            </a:r>
          </a:p>
          <a:p>
            <a:r>
              <a:rPr lang="en-US" dirty="0"/>
              <a:t>The views of the study team do not reflect the views of the University of Michigan or Michigan Medicine</a:t>
            </a:r>
          </a:p>
          <a:p>
            <a:endParaRPr lang="en-US" dirty="0"/>
          </a:p>
        </p:txBody>
      </p:sp>
    </p:spTree>
    <p:extLst>
      <p:ext uri="{BB962C8B-B14F-4D97-AF65-F5344CB8AC3E}">
        <p14:creationId xmlns:p14="http://schemas.microsoft.com/office/powerpoint/2010/main" val="311541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Background</a:t>
            </a:r>
          </a:p>
        </p:txBody>
      </p:sp>
      <p:sp>
        <p:nvSpPr>
          <p:cNvPr id="3" name="Content Placeholder 2"/>
          <p:cNvSpPr>
            <a:spLocks noGrp="1"/>
          </p:cNvSpPr>
          <p:nvPr>
            <p:ph idx="1"/>
          </p:nvPr>
        </p:nvSpPr>
        <p:spPr>
          <a:xfrm>
            <a:off x="838200" y="1096392"/>
            <a:ext cx="7194452" cy="4122166"/>
          </a:xfrm>
        </p:spPr>
        <p:txBody>
          <a:bodyPr>
            <a:normAutofit fontScale="92500" lnSpcReduction="10000"/>
          </a:bodyPr>
          <a:lstStyle/>
          <a:p>
            <a:r>
              <a:rPr lang="en-US" dirty="0"/>
              <a:t>An estimated 14 million U.S. adults are on long-term opioid therapy (LTOT) for chronic pain (defined as being on opioids at least 3 months)</a:t>
            </a:r>
            <a:r>
              <a:rPr lang="en-US" baseline="30000" dirty="0"/>
              <a:t>1,2</a:t>
            </a:r>
            <a:endParaRPr lang="en-US" dirty="0"/>
          </a:p>
          <a:p>
            <a:r>
              <a:rPr lang="en-US" dirty="0"/>
              <a:t>Many LTOT patients eventually stop seeing improvements in pain or functioning, but struggle to taper even when risks outweigh benefits</a:t>
            </a:r>
            <a:r>
              <a:rPr lang="en-US" baseline="30000" dirty="0"/>
              <a:t>3,4</a:t>
            </a:r>
          </a:p>
          <a:p>
            <a:pPr lvl="1"/>
            <a:r>
              <a:rPr lang="en-US" sz="2600" dirty="0"/>
              <a:t>Clinically concerning, but not true opioid use disorder (OUD) as defined by the DSM-V – do not meet 2-3 criteria (out of 9 possible), may be unclear if they meet criteria</a:t>
            </a:r>
            <a:endParaRPr lang="en-US" sz="2600" baseline="30000" dirty="0"/>
          </a:p>
          <a:p>
            <a:pPr lvl="1"/>
            <a:r>
              <a:rPr lang="en-US" sz="2600" dirty="0"/>
              <a:t>These patients do not fit into an existing diagnostic category: </a:t>
            </a:r>
            <a:r>
              <a:rPr lang="en-US" sz="2600" b="1" dirty="0"/>
              <a:t>diagnostic “gray zone”</a:t>
            </a:r>
          </a:p>
        </p:txBody>
      </p:sp>
      <p:pic>
        <p:nvPicPr>
          <p:cNvPr id="1026" name="Picture 2" descr="An Overview of the Changes from DSM-IV to DSM-V and a critical evaluation of">
            <a:extLst>
              <a:ext uri="{FF2B5EF4-FFF2-40B4-BE49-F238E27FC236}">
                <a16:creationId xmlns:a16="http://schemas.microsoft.com/office/drawing/2014/main" id="{C5C43E1B-7BF5-9A9B-F095-E34E1F7601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48"/>
          <a:stretch/>
        </p:blipFill>
        <p:spPr bwMode="auto">
          <a:xfrm>
            <a:off x="8032652" y="1866274"/>
            <a:ext cx="4028521" cy="28115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F6AF23-9ACA-93A7-CB35-7399291B4700}"/>
              </a:ext>
            </a:extLst>
          </p:cNvPr>
          <p:cNvSpPr txBox="1"/>
          <p:nvPr/>
        </p:nvSpPr>
        <p:spPr>
          <a:xfrm>
            <a:off x="0" y="5218558"/>
            <a:ext cx="6914882" cy="1015663"/>
          </a:xfrm>
          <a:prstGeom prst="rect">
            <a:avLst/>
          </a:prstGeom>
          <a:noFill/>
        </p:spPr>
        <p:txBody>
          <a:bodyPr wrap="square" rtlCol="0">
            <a:spAutoFit/>
          </a:bodyPr>
          <a:lstStyle/>
          <a:p>
            <a:r>
              <a:rPr lang="en-US" sz="1200" dirty="0"/>
              <a:t>Sources: </a:t>
            </a:r>
          </a:p>
          <a:p>
            <a:r>
              <a:rPr lang="en-US" sz="1200" dirty="0"/>
              <a:t>1. </a:t>
            </a:r>
            <a:r>
              <a:rPr lang="en-US" sz="1200" dirty="0" err="1"/>
              <a:t>Mojtabai</a:t>
            </a:r>
            <a:r>
              <a:rPr lang="en-US" sz="1200" dirty="0"/>
              <a:t> R. National trends in long-term use of prescription opioids.</a:t>
            </a:r>
          </a:p>
          <a:p>
            <a:r>
              <a:rPr lang="en-US" sz="1200" dirty="0"/>
              <a:t>2. </a:t>
            </a:r>
            <a:r>
              <a:rPr lang="en-US" sz="1200" dirty="0" err="1"/>
              <a:t>Ogunwole</a:t>
            </a:r>
            <a:r>
              <a:rPr lang="en-US" sz="1200" dirty="0"/>
              <a:t> S, Rabe M, Roberts A, Caplan Z. Population Under Age 18 Declined Last Decade. </a:t>
            </a:r>
          </a:p>
          <a:p>
            <a:r>
              <a:rPr lang="en-US" sz="1200" dirty="0"/>
              <a:t>3. </a:t>
            </a:r>
            <a:r>
              <a:rPr lang="en-US" sz="1200" dirty="0" err="1"/>
              <a:t>Manhapra</a:t>
            </a:r>
            <a:r>
              <a:rPr lang="en-US" sz="1200" dirty="0"/>
              <a:t> and Becker 2018. “Pain and Addiction: An Integrative Therapeutic Approach. </a:t>
            </a:r>
          </a:p>
          <a:p>
            <a:r>
              <a:rPr lang="en-US" sz="1200" dirty="0"/>
              <a:t>4. Edmond et al., 2023. “Delphi study to explore a new diagnosis for ‘ineffective’ long-term opioid therapy…”</a:t>
            </a:r>
          </a:p>
        </p:txBody>
      </p:sp>
    </p:spTree>
    <p:extLst>
      <p:ext uri="{BB962C8B-B14F-4D97-AF65-F5344CB8AC3E}">
        <p14:creationId xmlns:p14="http://schemas.microsoft.com/office/powerpoint/2010/main" val="56521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72C4-2616-3BD9-CE02-87E51BCEC2F2}"/>
              </a:ext>
            </a:extLst>
          </p:cNvPr>
          <p:cNvSpPr>
            <a:spLocks noGrp="1"/>
          </p:cNvSpPr>
          <p:nvPr>
            <p:ph type="title"/>
          </p:nvPr>
        </p:nvSpPr>
        <p:spPr>
          <a:xfrm>
            <a:off x="709863" y="-63253"/>
            <a:ext cx="10515600" cy="1325563"/>
          </a:xfrm>
        </p:spPr>
        <p:txBody>
          <a:bodyPr/>
          <a:lstStyle/>
          <a:p>
            <a:r>
              <a:rPr lang="en-US" dirty="0"/>
              <a:t>Background</a:t>
            </a:r>
          </a:p>
        </p:txBody>
      </p:sp>
      <p:sp>
        <p:nvSpPr>
          <p:cNvPr id="3" name="Content Placeholder 2">
            <a:extLst>
              <a:ext uri="{FF2B5EF4-FFF2-40B4-BE49-F238E27FC236}">
                <a16:creationId xmlns:a16="http://schemas.microsoft.com/office/drawing/2014/main" id="{E8473B16-B76C-2DB2-5574-3191A6DE4A65}"/>
              </a:ext>
            </a:extLst>
          </p:cNvPr>
          <p:cNvSpPr>
            <a:spLocks noGrp="1"/>
          </p:cNvSpPr>
          <p:nvPr>
            <p:ph idx="1"/>
          </p:nvPr>
        </p:nvSpPr>
        <p:spPr>
          <a:xfrm>
            <a:off x="709863" y="1471117"/>
            <a:ext cx="6030433" cy="4351338"/>
          </a:xfrm>
        </p:spPr>
        <p:txBody>
          <a:bodyPr>
            <a:normAutofit lnSpcReduction="10000"/>
          </a:bodyPr>
          <a:lstStyle/>
          <a:p>
            <a:r>
              <a:rPr lang="en-US" dirty="0"/>
              <a:t>Because these patients are not clearly described by existing diagnostic labels, their characteristics, prognosis, and treatment needs have not been well studied</a:t>
            </a:r>
            <a:r>
              <a:rPr lang="en-US" baseline="30000" dirty="0"/>
              <a:t>5</a:t>
            </a:r>
          </a:p>
          <a:p>
            <a:pPr lvl="1"/>
            <a:r>
              <a:rPr lang="en-US" dirty="0"/>
              <a:t>Prior expert panel suggested 18 criteria for a new diagnosis for these patients – not yet widely adopted</a:t>
            </a:r>
            <a:r>
              <a:rPr lang="en-US" baseline="30000" dirty="0"/>
              <a:t>4</a:t>
            </a:r>
          </a:p>
          <a:p>
            <a:pPr lvl="1"/>
            <a:endParaRPr lang="en-US" baseline="30000" dirty="0"/>
          </a:p>
          <a:p>
            <a:r>
              <a:rPr lang="en-US" dirty="0"/>
              <a:t>For this study, we collectively describe patients on LTOT for chronic pain as “subsyndromal OUD” patients</a:t>
            </a:r>
          </a:p>
        </p:txBody>
      </p:sp>
      <p:sp>
        <p:nvSpPr>
          <p:cNvPr id="4" name="TextBox 3">
            <a:extLst>
              <a:ext uri="{FF2B5EF4-FFF2-40B4-BE49-F238E27FC236}">
                <a16:creationId xmlns:a16="http://schemas.microsoft.com/office/drawing/2014/main" id="{F690E360-959F-AE07-4CBA-EE7F247733AD}"/>
              </a:ext>
            </a:extLst>
          </p:cNvPr>
          <p:cNvSpPr txBox="1"/>
          <p:nvPr/>
        </p:nvSpPr>
        <p:spPr>
          <a:xfrm>
            <a:off x="118310" y="5595689"/>
            <a:ext cx="11955379" cy="646331"/>
          </a:xfrm>
          <a:prstGeom prst="rect">
            <a:avLst/>
          </a:prstGeom>
          <a:noFill/>
        </p:spPr>
        <p:txBody>
          <a:bodyPr wrap="square" rtlCol="0">
            <a:spAutoFit/>
          </a:bodyPr>
          <a:lstStyle/>
          <a:p>
            <a:r>
              <a:rPr lang="en-US" sz="1200" dirty="0"/>
              <a:t>Sources: </a:t>
            </a:r>
          </a:p>
          <a:p>
            <a:r>
              <a:rPr lang="en-US" sz="1200" dirty="0"/>
              <a:t>4. Edmond et al., 2023. “Delphi study to explore a new diagnosis for ‘ineffective’ long-term opioid therapy…”</a:t>
            </a:r>
          </a:p>
          <a:p>
            <a:r>
              <a:rPr lang="en-US" sz="1200" dirty="0"/>
              <a:t>5. Becker 2023. “When harms outweigh benefits of long-term opioid therapy for pain: Need for a new diagnostic entity…”</a:t>
            </a:r>
          </a:p>
        </p:txBody>
      </p:sp>
      <p:pic>
        <p:nvPicPr>
          <p:cNvPr id="1026" name="Picture 2" descr="Understanding and Managing Medication ...">
            <a:extLst>
              <a:ext uri="{FF2B5EF4-FFF2-40B4-BE49-F238E27FC236}">
                <a16:creationId xmlns:a16="http://schemas.microsoft.com/office/drawing/2014/main" id="{F11B4CE1-B2EA-7012-E36F-E229946A5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296" y="1740645"/>
            <a:ext cx="5074289" cy="337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0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4D1FD-6B81-5097-2049-FFF9D5B34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EE8BE-57EE-CCAD-52B1-4E8A04DF3184}"/>
              </a:ext>
            </a:extLst>
          </p:cNvPr>
          <p:cNvSpPr>
            <a:spLocks noGrp="1"/>
          </p:cNvSpPr>
          <p:nvPr>
            <p:ph type="title"/>
          </p:nvPr>
        </p:nvSpPr>
        <p:spPr>
          <a:xfrm>
            <a:off x="709863" y="-63253"/>
            <a:ext cx="10515600" cy="1325563"/>
          </a:xfrm>
        </p:spPr>
        <p:txBody>
          <a:bodyPr/>
          <a:lstStyle/>
          <a:p>
            <a:r>
              <a:rPr lang="en-US" dirty="0"/>
              <a:t>Study Objective</a:t>
            </a:r>
          </a:p>
        </p:txBody>
      </p:sp>
      <p:sp>
        <p:nvSpPr>
          <p:cNvPr id="3" name="Content Placeholder 2">
            <a:extLst>
              <a:ext uri="{FF2B5EF4-FFF2-40B4-BE49-F238E27FC236}">
                <a16:creationId xmlns:a16="http://schemas.microsoft.com/office/drawing/2014/main" id="{1925229C-EFDF-2C16-6E83-3E9604AF803F}"/>
              </a:ext>
            </a:extLst>
          </p:cNvPr>
          <p:cNvSpPr>
            <a:spLocks noGrp="1"/>
          </p:cNvSpPr>
          <p:nvPr>
            <p:ph idx="1"/>
          </p:nvPr>
        </p:nvSpPr>
        <p:spPr>
          <a:xfrm>
            <a:off x="709863" y="983802"/>
            <a:ext cx="6030433" cy="5037169"/>
          </a:xfrm>
        </p:spPr>
        <p:txBody>
          <a:bodyPr>
            <a:normAutofit/>
          </a:bodyPr>
          <a:lstStyle/>
          <a:p>
            <a:pPr>
              <a:lnSpc>
                <a:spcPct val="100000"/>
              </a:lnSpc>
              <a:spcBef>
                <a:spcPts val="0"/>
              </a:spcBef>
              <a:defRPr/>
            </a:pPr>
            <a:r>
              <a:rPr lang="en-US" dirty="0"/>
              <a:t>To identify </a:t>
            </a:r>
            <a:r>
              <a:rPr lang="en-US" b="1" dirty="0"/>
              <a:t>classes</a:t>
            </a:r>
            <a:r>
              <a:rPr lang="en-US" dirty="0"/>
              <a:t> of subsyndromal OUD patients – to more clearly characterize “gray zone” patients for whom risks likely outweigh benefits.</a:t>
            </a:r>
          </a:p>
          <a:p>
            <a:pPr lvl="1">
              <a:lnSpc>
                <a:spcPct val="100000"/>
              </a:lnSpc>
              <a:spcBef>
                <a:spcPts val="0"/>
              </a:spcBef>
              <a:defRPr/>
            </a:pPr>
            <a:endParaRPr lang="en-US" dirty="0"/>
          </a:p>
          <a:p>
            <a:pPr lvl="1">
              <a:lnSpc>
                <a:spcPct val="100000"/>
              </a:lnSpc>
              <a:spcBef>
                <a:spcPts val="0"/>
              </a:spcBef>
              <a:defRPr/>
            </a:pPr>
            <a:r>
              <a:rPr lang="en-US" dirty="0"/>
              <a:t>“Subsyndromal OUD” defined as meeting 3 or fewer DSM-V criteria for OUD</a:t>
            </a:r>
          </a:p>
          <a:p>
            <a:pPr marL="457200" lvl="1" indent="0">
              <a:lnSpc>
                <a:spcPct val="100000"/>
              </a:lnSpc>
              <a:spcBef>
                <a:spcPts val="0"/>
              </a:spcBef>
              <a:buNone/>
              <a:defRPr/>
            </a:pPr>
            <a:endParaRPr lang="en-US" dirty="0"/>
          </a:p>
          <a:p>
            <a:pPr lvl="1">
              <a:lnSpc>
                <a:spcPct val="100000"/>
              </a:lnSpc>
              <a:spcBef>
                <a:spcPts val="0"/>
              </a:spcBef>
              <a:defRPr/>
            </a:pPr>
            <a:r>
              <a:rPr lang="en-US" dirty="0"/>
              <a:t>Examined predictors of classes</a:t>
            </a:r>
          </a:p>
          <a:p>
            <a:pPr lvl="1">
              <a:lnSpc>
                <a:spcPct val="100000"/>
              </a:lnSpc>
              <a:spcBef>
                <a:spcPts val="0"/>
              </a:spcBef>
              <a:defRPr/>
            </a:pPr>
            <a:endParaRPr lang="en-US" dirty="0"/>
          </a:p>
          <a:p>
            <a:pPr lvl="1">
              <a:lnSpc>
                <a:spcPct val="100000"/>
              </a:lnSpc>
              <a:spcBef>
                <a:spcPts val="0"/>
              </a:spcBef>
              <a:defRPr/>
            </a:pPr>
            <a:r>
              <a:rPr lang="en-US" dirty="0"/>
              <a:t>Examined pain and mental and behavioral health outcomes in each class</a:t>
            </a:r>
          </a:p>
          <a:p>
            <a:pPr>
              <a:lnSpc>
                <a:spcPct val="100000"/>
              </a:lnSpc>
              <a:spcBef>
                <a:spcPts val="0"/>
              </a:spcBef>
              <a:defRPr/>
            </a:pPr>
            <a:endParaRPr lang="en-US" dirty="0"/>
          </a:p>
          <a:p>
            <a:pPr>
              <a:lnSpc>
                <a:spcPct val="100000"/>
              </a:lnSpc>
              <a:spcBef>
                <a:spcPts val="0"/>
              </a:spcBef>
              <a:defRPr/>
            </a:pPr>
            <a:endParaRPr lang="en-US" dirty="0"/>
          </a:p>
        </p:txBody>
      </p:sp>
      <p:pic>
        <p:nvPicPr>
          <p:cNvPr id="2050" name="Picture 2" descr="Ambiguity Vs Uncertainty | PM Study Circle">
            <a:extLst>
              <a:ext uri="{FF2B5EF4-FFF2-40B4-BE49-F238E27FC236}">
                <a16:creationId xmlns:a16="http://schemas.microsoft.com/office/drawing/2014/main" id="{371169E6-9B72-B047-2823-D61D219F51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8" t="9931" r="58663" b="36551"/>
          <a:stretch/>
        </p:blipFill>
        <p:spPr bwMode="auto">
          <a:xfrm>
            <a:off x="6947724" y="1262310"/>
            <a:ext cx="4805917" cy="367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24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58E4-E7AB-EBF4-983A-10EB99B3FADD}"/>
              </a:ext>
            </a:extLst>
          </p:cNvPr>
          <p:cNvSpPr>
            <a:spLocks noGrp="1"/>
          </p:cNvSpPr>
          <p:nvPr>
            <p:ph type="title"/>
          </p:nvPr>
        </p:nvSpPr>
        <p:spPr/>
        <p:txBody>
          <a:bodyPr/>
          <a:lstStyle/>
          <a:p>
            <a:r>
              <a:rPr lang="en-US" dirty="0"/>
              <a:t>Methods: Overview</a:t>
            </a:r>
          </a:p>
        </p:txBody>
      </p:sp>
      <p:graphicFrame>
        <p:nvGraphicFramePr>
          <p:cNvPr id="5" name="Content Placeholder 2">
            <a:extLst>
              <a:ext uri="{FF2B5EF4-FFF2-40B4-BE49-F238E27FC236}">
                <a16:creationId xmlns:a16="http://schemas.microsoft.com/office/drawing/2014/main" id="{FD05C9DD-BDCA-BD41-89DF-67DD484B0365}"/>
              </a:ext>
            </a:extLst>
          </p:cNvPr>
          <p:cNvGraphicFramePr>
            <a:graphicFrameLocks noGrp="1"/>
          </p:cNvGraphicFramePr>
          <p:nvPr>
            <p:ph idx="1"/>
            <p:extLst>
              <p:ext uri="{D42A27DB-BD31-4B8C-83A1-F6EECF244321}">
                <p14:modId xmlns:p14="http://schemas.microsoft.com/office/powerpoint/2010/main" val="26688670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86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164B-FC97-2BF6-4EC2-5A0A08707FD7}"/>
              </a:ext>
            </a:extLst>
          </p:cNvPr>
          <p:cNvSpPr>
            <a:spLocks noGrp="1"/>
          </p:cNvSpPr>
          <p:nvPr>
            <p:ph type="title"/>
          </p:nvPr>
        </p:nvSpPr>
        <p:spPr>
          <a:xfrm>
            <a:off x="838200" y="224798"/>
            <a:ext cx="10515600" cy="1325563"/>
          </a:xfrm>
        </p:spPr>
        <p:txBody>
          <a:bodyPr/>
          <a:lstStyle/>
          <a:p>
            <a:r>
              <a:rPr lang="en-US" dirty="0"/>
              <a:t>Methods: Data Collection </a:t>
            </a:r>
            <a:br>
              <a:rPr lang="en-US" dirty="0"/>
            </a:br>
            <a:r>
              <a:rPr lang="en-US" dirty="0"/>
              <a:t>(Medical Chart Review)</a:t>
            </a:r>
          </a:p>
        </p:txBody>
      </p:sp>
      <p:sp>
        <p:nvSpPr>
          <p:cNvPr id="3" name="Content Placeholder 2">
            <a:extLst>
              <a:ext uri="{FF2B5EF4-FFF2-40B4-BE49-F238E27FC236}">
                <a16:creationId xmlns:a16="http://schemas.microsoft.com/office/drawing/2014/main" id="{DA076008-5E67-BEAD-DC8C-B246F62D4B96}"/>
              </a:ext>
            </a:extLst>
          </p:cNvPr>
          <p:cNvSpPr>
            <a:spLocks noGrp="1"/>
          </p:cNvSpPr>
          <p:nvPr>
            <p:ph idx="1"/>
          </p:nvPr>
        </p:nvSpPr>
        <p:spPr>
          <a:xfrm>
            <a:off x="838200" y="1550361"/>
            <a:ext cx="7197969" cy="4701089"/>
          </a:xfrm>
        </p:spPr>
        <p:txBody>
          <a:bodyPr vert="horz" lIns="91440" tIns="45720" rIns="91440" bIns="45720" rtlCol="0" anchor="t">
            <a:normAutofit/>
          </a:bodyPr>
          <a:lstStyle/>
          <a:p>
            <a:r>
              <a:rPr lang="en-US" dirty="0"/>
              <a:t>Identified Veterans in the national VHA electronic medical record with chronic pain on long-term opioid therapy (LTOT)</a:t>
            </a:r>
          </a:p>
          <a:p>
            <a:pPr lvl="1"/>
            <a:r>
              <a:rPr lang="en-US" dirty="0"/>
              <a:t>LTOT: ≥15 MEDD for ≥84 of 90 days before diagnosis</a:t>
            </a:r>
          </a:p>
          <a:p>
            <a:r>
              <a:rPr lang="en-US" dirty="0"/>
              <a:t>Defined diagnosis date as the first date on which an ICD-9 or ICD-10 code for opioid use, abuse, or dependence was entered</a:t>
            </a:r>
          </a:p>
          <a:p>
            <a:pPr lvl="1"/>
            <a:r>
              <a:rPr lang="en-US" dirty="0"/>
              <a:t>Entry of any of these codes often indicates that clinicians are concerned about patients’ opioid use</a:t>
            </a:r>
          </a:p>
          <a:p>
            <a:pPr lvl="1"/>
            <a:r>
              <a:rPr lang="en-US" dirty="0"/>
              <a:t>More data on patients’ opioid use patterns is available when these codes first appear</a:t>
            </a:r>
          </a:p>
          <a:p>
            <a:pPr lvl="1"/>
            <a:endParaRPr lang="en-US" dirty="0"/>
          </a:p>
          <a:p>
            <a:pPr marL="0" indent="0">
              <a:buNone/>
            </a:pPr>
            <a:endParaRPr lang="en-US" dirty="0"/>
          </a:p>
          <a:p>
            <a:endParaRPr lang="en-US" dirty="0"/>
          </a:p>
        </p:txBody>
      </p:sp>
      <p:pic>
        <p:nvPicPr>
          <p:cNvPr id="10242" name="Picture 2" descr="How electronic health record improves patient care - The Healthcare Insights">
            <a:extLst>
              <a:ext uri="{FF2B5EF4-FFF2-40B4-BE49-F238E27FC236}">
                <a16:creationId xmlns:a16="http://schemas.microsoft.com/office/drawing/2014/main" id="{1A574C41-1762-AC68-94A2-150D69DC4A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59" r="16246"/>
          <a:stretch/>
        </p:blipFill>
        <p:spPr bwMode="auto">
          <a:xfrm>
            <a:off x="8036169" y="2345197"/>
            <a:ext cx="3721768" cy="296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87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4FCE-1A3A-32B5-FCEC-70C8DAB9C5A0}"/>
              </a:ext>
            </a:extLst>
          </p:cNvPr>
          <p:cNvSpPr>
            <a:spLocks noGrp="1"/>
          </p:cNvSpPr>
          <p:nvPr>
            <p:ph type="title"/>
          </p:nvPr>
        </p:nvSpPr>
        <p:spPr/>
        <p:txBody>
          <a:bodyPr/>
          <a:lstStyle/>
          <a:p>
            <a:r>
              <a:rPr lang="en-US" dirty="0"/>
              <a:t>Methods: Data Collection </a:t>
            </a:r>
            <a:br>
              <a:rPr lang="en-US" dirty="0"/>
            </a:br>
            <a:r>
              <a:rPr lang="en-US" dirty="0"/>
              <a:t>(Medical Chart Review)</a:t>
            </a:r>
          </a:p>
        </p:txBody>
      </p:sp>
      <p:sp>
        <p:nvSpPr>
          <p:cNvPr id="3" name="Content Placeholder 2">
            <a:extLst>
              <a:ext uri="{FF2B5EF4-FFF2-40B4-BE49-F238E27FC236}">
                <a16:creationId xmlns:a16="http://schemas.microsoft.com/office/drawing/2014/main" id="{AE8FADC7-7A46-9E78-1272-12E641F5B2CC}"/>
              </a:ext>
            </a:extLst>
          </p:cNvPr>
          <p:cNvSpPr>
            <a:spLocks noGrp="1"/>
          </p:cNvSpPr>
          <p:nvPr>
            <p:ph idx="1"/>
          </p:nvPr>
        </p:nvSpPr>
        <p:spPr>
          <a:xfrm>
            <a:off x="580601" y="1690687"/>
            <a:ext cx="7391400" cy="4597571"/>
          </a:xfrm>
        </p:spPr>
        <p:txBody>
          <a:bodyPr>
            <a:normAutofit fontScale="92500" lnSpcReduction="20000"/>
          </a:bodyPr>
          <a:lstStyle/>
          <a:p>
            <a:r>
              <a:rPr lang="en-US" b="1" dirty="0"/>
              <a:t>Peri-diagnosis, risk factors</a:t>
            </a:r>
            <a:r>
              <a:rPr lang="en-US" dirty="0"/>
              <a:t>: captured DSM-V OUD criteria + other potential signs of opioid misuse</a:t>
            </a:r>
          </a:p>
          <a:p>
            <a:pPr lvl="1"/>
            <a:r>
              <a:rPr lang="en-US" sz="2600" dirty="0"/>
              <a:t>“</a:t>
            </a:r>
            <a:r>
              <a:rPr lang="en-US" sz="2600" b="1" dirty="0"/>
              <a:t>Peri-diagnosis</a:t>
            </a:r>
            <a:r>
              <a:rPr lang="en-US" sz="2600" dirty="0"/>
              <a:t>:” 1 month prior to and 2 weeks following diagnosis</a:t>
            </a:r>
          </a:p>
          <a:p>
            <a:pPr lvl="1"/>
            <a:r>
              <a:rPr lang="en-US" sz="2600" dirty="0"/>
              <a:t>Included patients met ≤3 DSM-V criteria for OUD</a:t>
            </a:r>
          </a:p>
          <a:p>
            <a:pPr lvl="1"/>
            <a:r>
              <a:rPr lang="en-US" sz="2600" b="1" dirty="0"/>
              <a:t>Other misuse signs</a:t>
            </a:r>
            <a:r>
              <a:rPr lang="en-US" sz="2600" dirty="0"/>
              <a:t>: aberrant urine drug screens, other substance use, hospitalizations/ED/urgent care visits relating to pain or opioid use, etc.</a:t>
            </a:r>
          </a:p>
          <a:p>
            <a:pPr marL="0" indent="0">
              <a:buNone/>
            </a:pPr>
            <a:endParaRPr lang="en-US" sz="2600" dirty="0"/>
          </a:p>
          <a:p>
            <a:r>
              <a:rPr lang="en-US" b="1" dirty="0"/>
              <a:t>12 months following diagnosis, outcomes</a:t>
            </a:r>
            <a:r>
              <a:rPr lang="en-US" dirty="0"/>
              <a:t>: pain and mental and behavioral health outcomes (e.g., uncontrolled pain, insomnia, worsened opioid use disorder, worsened substance use disorder, anxiety, depression)</a:t>
            </a:r>
          </a:p>
          <a:p>
            <a:endParaRPr lang="en-US" dirty="0"/>
          </a:p>
        </p:txBody>
      </p:sp>
      <p:pic>
        <p:nvPicPr>
          <p:cNvPr id="4" name="Picture 2" descr="Are You Checking the Boxes — Diane Spear">
            <a:extLst>
              <a:ext uri="{FF2B5EF4-FFF2-40B4-BE49-F238E27FC236}">
                <a16:creationId xmlns:a16="http://schemas.microsoft.com/office/drawing/2014/main" id="{2F53422B-8617-7736-7764-E6C9ADEDA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001" y="1924050"/>
            <a:ext cx="40132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85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ED3C81-2099-04AD-9698-24720E40D817}"/>
              </a:ext>
            </a:extLst>
          </p:cNvPr>
          <p:cNvPicPr>
            <a:picLocks noChangeAspect="1"/>
          </p:cNvPicPr>
          <p:nvPr/>
        </p:nvPicPr>
        <p:blipFill>
          <a:blip r:embed="rId2"/>
          <a:stretch>
            <a:fillRect/>
          </a:stretch>
        </p:blipFill>
        <p:spPr>
          <a:xfrm>
            <a:off x="235951" y="23799"/>
            <a:ext cx="5747754" cy="6849900"/>
          </a:xfrm>
          <a:prstGeom prst="rect">
            <a:avLst/>
          </a:prstGeom>
        </p:spPr>
      </p:pic>
      <p:pic>
        <p:nvPicPr>
          <p:cNvPr id="7" name="Picture 6">
            <a:extLst>
              <a:ext uri="{FF2B5EF4-FFF2-40B4-BE49-F238E27FC236}">
                <a16:creationId xmlns:a16="http://schemas.microsoft.com/office/drawing/2014/main" id="{7FCF8052-D5A8-B776-53CC-52DD6F22EA5C}"/>
              </a:ext>
            </a:extLst>
          </p:cNvPr>
          <p:cNvPicPr>
            <a:picLocks noChangeAspect="1"/>
          </p:cNvPicPr>
          <p:nvPr/>
        </p:nvPicPr>
        <p:blipFill>
          <a:blip r:embed="rId3"/>
          <a:stretch>
            <a:fillRect/>
          </a:stretch>
        </p:blipFill>
        <p:spPr>
          <a:xfrm>
            <a:off x="5930900" y="7757"/>
            <a:ext cx="6261100" cy="4381500"/>
          </a:xfrm>
          <a:prstGeom prst="rect">
            <a:avLst/>
          </a:prstGeom>
        </p:spPr>
      </p:pic>
    </p:spTree>
    <p:extLst>
      <p:ext uri="{BB962C8B-B14F-4D97-AF65-F5344CB8AC3E}">
        <p14:creationId xmlns:p14="http://schemas.microsoft.com/office/powerpoint/2010/main" val="1613570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18088</TotalTime>
  <Words>1976</Words>
  <Application>Microsoft Macintosh PowerPoint</Application>
  <PresentationFormat>Widescreen</PresentationFormat>
  <Paragraphs>218</Paragraphs>
  <Slides>18</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Aptos</vt:lpstr>
      <vt:lpstr>Aptos Display</vt:lpstr>
      <vt:lpstr>Arial</vt:lpstr>
      <vt:lpstr>Calibri</vt:lpstr>
      <vt:lpstr>IBM Plex Sans</vt:lpstr>
      <vt:lpstr>Times New Roman</vt:lpstr>
      <vt:lpstr>Office Theme</vt:lpstr>
      <vt:lpstr>1_Office Theme</vt:lpstr>
      <vt:lpstr>Patterns of Opioid Misuse and Related Clinical Signs among Veterans with Subsyndromal Opioid Use Disorder: A Latent Class Analysis</vt:lpstr>
      <vt:lpstr>Conflicts of Interest</vt:lpstr>
      <vt:lpstr>Background</vt:lpstr>
      <vt:lpstr>Background</vt:lpstr>
      <vt:lpstr>Study Objective</vt:lpstr>
      <vt:lpstr>Methods: Overview</vt:lpstr>
      <vt:lpstr>Methods: Data Collection  (Medical Chart Review)</vt:lpstr>
      <vt:lpstr>Methods: Data Collection  (Medical Chart Review)</vt:lpstr>
      <vt:lpstr>PowerPoint Presentation</vt:lpstr>
      <vt:lpstr>Methods: Analysis</vt:lpstr>
      <vt:lpstr>Results: Study Sample</vt:lpstr>
      <vt:lpstr>Results: Latent Class Analysis (2 Classes)</vt:lpstr>
      <vt:lpstr>Results: Predictors of Class Membership</vt:lpstr>
      <vt:lpstr>Results: Adverse Outcomes within Classes</vt:lpstr>
      <vt:lpstr>Study Limitations</vt:lpstr>
      <vt:lpstr>Discussion and Future Work</vt:lpstr>
      <vt:lpstr>Discussion and Future Work</vt:lpstr>
      <vt:lpstr>Sources</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Priest, Rebecca</dc:creator>
  <cp:lastModifiedBy>Schulte, Nathan</cp:lastModifiedBy>
  <cp:revision>229</cp:revision>
  <cp:lastPrinted>2024-11-14T18:08:25Z</cp:lastPrinted>
  <dcterms:created xsi:type="dcterms:W3CDTF">2019-11-12T03:08:37Z</dcterms:created>
  <dcterms:modified xsi:type="dcterms:W3CDTF">2024-12-04T00:05:12Z</dcterms:modified>
</cp:coreProperties>
</file>