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596" r:id="rId5"/>
    <p:sldId id="595" r:id="rId6"/>
    <p:sldId id="590" r:id="rId7"/>
    <p:sldId id="597" r:id="rId8"/>
    <p:sldId id="598" r:id="rId9"/>
    <p:sldId id="2242" r:id="rId10"/>
    <p:sldId id="600" r:id="rId11"/>
    <p:sldId id="601" r:id="rId12"/>
    <p:sldId id="2241" r:id="rId13"/>
    <p:sldId id="602" r:id="rId14"/>
    <p:sldId id="6127" r:id="rId15"/>
    <p:sldId id="257" r:id="rId16"/>
    <p:sldId id="259" r:id="rId17"/>
    <p:sldId id="260" r:id="rId18"/>
    <p:sldId id="603" r:id="rId19"/>
    <p:sldId id="605" r:id="rId20"/>
    <p:sldId id="604" r:id="rId21"/>
    <p:sldId id="60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7719A9-E543-2513-68B4-E9F0C2BD3A1F}" name="Jeanmarie Perrone" initials="JP" userId="284c7f9e289fa09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85"/>
    <p:restoredTop sz="81139"/>
  </p:normalViewPr>
  <p:slideViewPr>
    <p:cSldViewPr snapToGrid="0">
      <p:cViewPr varScale="1">
        <p:scale>
          <a:sx n="60" d="100"/>
          <a:sy n="60" d="100"/>
        </p:scale>
        <p:origin x="976"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a:solidFill>
                  <a:schemeClr val="tx1"/>
                </a:solidFill>
              </a:rPr>
              <a:t>Gender</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D21-5641-8CDF-7E6692067C3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D21-5641-8CDF-7E6692067C3A}"/>
              </c:ext>
            </c:extLst>
          </c:dPt>
          <c:dLbls>
            <c:dLbl>
              <c:idx val="0"/>
              <c:layout>
                <c:manualLayout>
                  <c:x val="-0.14550783424799182"/>
                  <c:y val="-0.1674432245265117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21-5641-8CDF-7E6692067C3A}"/>
                </c:ext>
              </c:extLst>
            </c:dLbl>
            <c:dLbl>
              <c:idx val="1"/>
              <c:layout>
                <c:manualLayout>
                  <c:x val="0.12530561520719"/>
                  <c:y val="0.1611834436188434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21-5641-8CDF-7E6692067C3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 </c:v>
                </c:pt>
                <c:pt idx="1">
                  <c:v>Female </c:v>
                </c:pt>
              </c:strCache>
            </c:strRef>
          </c:cat>
          <c:val>
            <c:numRef>
              <c:f>Sheet1!$B$2:$B$3</c:f>
              <c:numCache>
                <c:formatCode>0%</c:formatCode>
                <c:ptCount val="2"/>
                <c:pt idx="0">
                  <c:v>0.82</c:v>
                </c:pt>
                <c:pt idx="1">
                  <c:v>0.18</c:v>
                </c:pt>
              </c:numCache>
            </c:numRef>
          </c:val>
          <c:extLst>
            <c:ext xmlns:c16="http://schemas.microsoft.com/office/drawing/2014/chart" uri="{C3380CC4-5D6E-409C-BE32-E72D297353CC}">
              <c16:uniqueId val="{00000004-0D21-5641-8CDF-7E6692067C3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err="1">
                <a:solidFill>
                  <a:schemeClr val="tx1"/>
                </a:solidFill>
              </a:rPr>
              <a:t>LatinX</a:t>
            </a:r>
            <a:r>
              <a:rPr lang="en-US" sz="2000" b="1" dirty="0">
                <a:solidFill>
                  <a:schemeClr val="tx1"/>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Sheet3!$B$1</c:f>
              <c:strCache>
                <c:ptCount val="1"/>
              </c:strCache>
            </c:strRef>
          </c:tx>
          <c:explosion val="6"/>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3D4-1848-8C31-4D440DD7CF59}"/>
              </c:ext>
            </c:extLst>
          </c:dPt>
          <c:dPt>
            <c:idx val="1"/>
            <c:bubble3D val="0"/>
            <c:explosion val="0"/>
            <c:spPr>
              <a:solidFill>
                <a:schemeClr val="accent4"/>
              </a:solidFill>
              <a:ln w="19050">
                <a:solidFill>
                  <a:schemeClr val="lt1"/>
                </a:solidFill>
              </a:ln>
              <a:effectLst/>
            </c:spPr>
            <c:extLst>
              <c:ext xmlns:c16="http://schemas.microsoft.com/office/drawing/2014/chart" uri="{C3380CC4-5D6E-409C-BE32-E72D297353CC}">
                <c16:uniqueId val="{00000003-D3D4-1848-8C31-4D440DD7CF59}"/>
              </c:ext>
            </c:extLst>
          </c:dPt>
          <c:dLbls>
            <c:dLbl>
              <c:idx val="0"/>
              <c:layout>
                <c:manualLayout>
                  <c:x val="-9.1051399825021972E-2"/>
                  <c:y val="0.1863998250218722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D4-1848-8C31-4D440DD7CF59}"/>
                </c:ext>
              </c:extLst>
            </c:dLbl>
            <c:dLbl>
              <c:idx val="1"/>
              <c:delete val="1"/>
              <c:extLst>
                <c:ext xmlns:c15="http://schemas.microsoft.com/office/drawing/2012/chart" uri="{CE6537A1-D6FC-4f65-9D91-7224C49458BB}"/>
                <c:ext xmlns:c16="http://schemas.microsoft.com/office/drawing/2014/chart" uri="{C3380CC4-5D6E-409C-BE32-E72D297353CC}">
                  <c16:uniqueId val="{00000003-D3D4-1848-8C31-4D440DD7CF5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Sheet3!$A$2:$A$3</c:f>
              <c:strCache>
                <c:ptCount val="2"/>
                <c:pt idx="0">
                  <c:v>Yes</c:v>
                </c:pt>
                <c:pt idx="1">
                  <c:v>No</c:v>
                </c:pt>
              </c:strCache>
            </c:strRef>
          </c:cat>
          <c:val>
            <c:numRef>
              <c:f>Sheet3!$B$2:$B$3</c:f>
              <c:numCache>
                <c:formatCode>0%</c:formatCode>
                <c:ptCount val="2"/>
                <c:pt idx="0">
                  <c:v>0.16</c:v>
                </c:pt>
                <c:pt idx="1">
                  <c:v>0.84</c:v>
                </c:pt>
              </c:numCache>
            </c:numRef>
          </c:val>
          <c:extLst>
            <c:ext xmlns:c16="http://schemas.microsoft.com/office/drawing/2014/chart" uri="{C3380CC4-5D6E-409C-BE32-E72D297353CC}">
              <c16:uniqueId val="{00000004-D3D4-1848-8C31-4D440DD7CF59}"/>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a:solidFill>
                  <a:schemeClr val="tx1"/>
                </a:solidFill>
              </a:rPr>
              <a:t>Race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Sheet2!$B$1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2F-7D4E-B04B-C2E66E8FB6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E2F-7D4E-B04B-C2E66E8FB6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E2F-7D4E-B04B-C2E66E8FB6A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E2F-7D4E-B04B-C2E66E8FB6A7}"/>
              </c:ext>
            </c:extLst>
          </c:dPt>
          <c:dLbls>
            <c:dLbl>
              <c:idx val="2"/>
              <c:layout>
                <c:manualLayout>
                  <c:x val="-2.6307382783377783E-2"/>
                  <c:y val="7.104795737122492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E2F-7D4E-B04B-C2E66E8FB6A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Sheet2!$A$2:$A$5</c:f>
              <c:strCache>
                <c:ptCount val="4"/>
                <c:pt idx="0">
                  <c:v>White </c:v>
                </c:pt>
                <c:pt idx="1">
                  <c:v>Black</c:v>
                </c:pt>
                <c:pt idx="2">
                  <c:v>Asian </c:v>
                </c:pt>
                <c:pt idx="3">
                  <c:v>Other/Unknown </c:v>
                </c:pt>
              </c:strCache>
            </c:strRef>
          </c:cat>
          <c:val>
            <c:numRef>
              <c:f>Sheet2!$B$2:$B$5</c:f>
              <c:numCache>
                <c:formatCode>0%</c:formatCode>
                <c:ptCount val="4"/>
                <c:pt idx="0">
                  <c:v>0.34</c:v>
                </c:pt>
                <c:pt idx="1">
                  <c:v>0.4</c:v>
                </c:pt>
                <c:pt idx="2">
                  <c:v>0.02</c:v>
                </c:pt>
                <c:pt idx="3">
                  <c:v>0.24</c:v>
                </c:pt>
              </c:numCache>
            </c:numRef>
          </c:val>
          <c:extLst>
            <c:ext xmlns:c16="http://schemas.microsoft.com/office/drawing/2014/chart" uri="{C3380CC4-5D6E-409C-BE32-E72D297353CC}">
              <c16:uniqueId val="{00000008-4E2F-7D4E-B04B-C2E66E8FB6A7}"/>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solidFill>
                  <a:schemeClr val="tx1"/>
                </a:solidFill>
              </a:rPr>
              <a:t>Housing Status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Sheet5!$B$1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2F-4A47-923E-DD5FDEDBFC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B2F-4A47-923E-DD5FDEDBFC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B2F-4A47-923E-DD5FDEDBFCA7}"/>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Sheet5!$A$2:$A$4</c:f>
              <c:strCache>
                <c:ptCount val="3"/>
                <c:pt idx="0">
                  <c:v>Permanent Housing </c:v>
                </c:pt>
                <c:pt idx="1">
                  <c:v>Unstable Housing</c:v>
                </c:pt>
                <c:pt idx="2">
                  <c:v>Other/Unknown </c:v>
                </c:pt>
              </c:strCache>
            </c:strRef>
          </c:cat>
          <c:val>
            <c:numRef>
              <c:f>Sheet5!$B$2:$B$4</c:f>
              <c:numCache>
                <c:formatCode>0%</c:formatCode>
                <c:ptCount val="3"/>
                <c:pt idx="0">
                  <c:v>0.55000000000000004</c:v>
                </c:pt>
                <c:pt idx="1">
                  <c:v>0.3</c:v>
                </c:pt>
                <c:pt idx="2">
                  <c:v>0.15</c:v>
                </c:pt>
              </c:numCache>
            </c:numRef>
          </c:val>
          <c:extLst>
            <c:ext xmlns:c16="http://schemas.microsoft.com/office/drawing/2014/chart" uri="{C3380CC4-5D6E-409C-BE32-E72D297353CC}">
              <c16:uniqueId val="{00000006-4B2F-4A47-923E-DD5FDEDBFCA7}"/>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7113347230869419E-2"/>
          <c:y val="0.82273406055012444"/>
          <c:w val="0.96083679785455633"/>
          <c:h val="0.1652117597726319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000" b="1" dirty="0">
                <a:solidFill>
                  <a:schemeClr val="tx1"/>
                </a:solidFill>
              </a:rPr>
              <a:t>Insurance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Sheet4!$B$1</c:f>
              <c:strCache>
                <c:ptCount val="1"/>
              </c:strCache>
            </c:strRef>
          </c:tx>
          <c:spPr>
            <a:solidFill>
              <a:schemeClr val="accent1"/>
            </a:solidFill>
            <a:ln>
              <a:noFill/>
            </a:ln>
            <a:effectLst/>
          </c:spPr>
          <c:invertIfNegative val="0"/>
          <c:cat>
            <c:strRef>
              <c:f>Sheet4!$A$2:$A$5</c:f>
              <c:strCache>
                <c:ptCount val="4"/>
                <c:pt idx="0">
                  <c:v>Medicaid </c:v>
                </c:pt>
                <c:pt idx="1">
                  <c:v>Medicare </c:v>
                </c:pt>
                <c:pt idx="2">
                  <c:v>Private/Commercial</c:v>
                </c:pt>
                <c:pt idx="3">
                  <c:v>None</c:v>
                </c:pt>
              </c:strCache>
            </c:strRef>
          </c:cat>
          <c:val>
            <c:numRef>
              <c:f>Sheet4!$B$2:$B$5</c:f>
              <c:numCache>
                <c:formatCode>0%</c:formatCode>
                <c:ptCount val="4"/>
                <c:pt idx="0">
                  <c:v>0.66</c:v>
                </c:pt>
                <c:pt idx="1">
                  <c:v>0.04</c:v>
                </c:pt>
                <c:pt idx="2">
                  <c:v>0.02</c:v>
                </c:pt>
                <c:pt idx="3">
                  <c:v>0.27</c:v>
                </c:pt>
              </c:numCache>
            </c:numRef>
          </c:val>
          <c:extLst>
            <c:ext xmlns:c16="http://schemas.microsoft.com/office/drawing/2014/chart" uri="{C3380CC4-5D6E-409C-BE32-E72D297353CC}">
              <c16:uniqueId val="{00000000-CF80-1E49-9C67-071FEE7802D9}"/>
            </c:ext>
          </c:extLst>
        </c:ser>
        <c:dLbls>
          <c:showLegendKey val="0"/>
          <c:showVal val="0"/>
          <c:showCatName val="0"/>
          <c:showSerName val="0"/>
          <c:showPercent val="0"/>
          <c:showBubbleSize val="0"/>
        </c:dLbls>
        <c:gapWidth val="219"/>
        <c:overlap val="-27"/>
        <c:axId val="777784784"/>
        <c:axId val="777350128"/>
      </c:barChart>
      <c:catAx>
        <c:axId val="77778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777350128"/>
        <c:crosses val="autoZero"/>
        <c:auto val="1"/>
        <c:lblAlgn val="ctr"/>
        <c:lblOffset val="100"/>
        <c:noMultiLvlLbl val="0"/>
      </c:catAx>
      <c:valAx>
        <c:axId val="777350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777784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chemeClr val="tx1"/>
                </a:solidFill>
              </a:rPr>
              <a:t>Services Offered</a:t>
            </a:r>
            <a:r>
              <a:rPr lang="en-US" sz="1800" b="1" baseline="0">
                <a:solidFill>
                  <a:schemeClr val="tx1"/>
                </a:solidFill>
              </a:rPr>
              <a:t> </a:t>
            </a:r>
            <a:endParaRPr lang="en-US" sz="1800"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Sheet6!$B$1</c:f>
              <c:strCache>
                <c:ptCount val="1"/>
              </c:strCache>
            </c:strRef>
          </c:tx>
          <c:spPr>
            <a:solidFill>
              <a:schemeClr val="accent1"/>
            </a:solidFill>
            <a:ln>
              <a:noFill/>
            </a:ln>
            <a:effectLst/>
          </c:spPr>
          <c:invertIfNegative val="0"/>
          <c:cat>
            <c:strRef>
              <c:f>Sheet6!$A$2:$A$7</c:f>
              <c:strCache>
                <c:ptCount val="6"/>
                <c:pt idx="0">
                  <c:v>Case Management </c:v>
                </c:pt>
                <c:pt idx="1">
                  <c:v>Housing Referral</c:v>
                </c:pt>
                <c:pt idx="2">
                  <c:v>Pharmacy Navigation </c:v>
                </c:pt>
                <c:pt idx="3">
                  <c:v>ED Warm Hand-off</c:v>
                </c:pt>
                <c:pt idx="4">
                  <c:v>MOUD </c:v>
                </c:pt>
                <c:pt idx="5">
                  <c:v>Care Navigation</c:v>
                </c:pt>
              </c:strCache>
            </c:strRef>
          </c:cat>
          <c:val>
            <c:numRef>
              <c:f>Sheet6!$B$2:$B$7</c:f>
              <c:numCache>
                <c:formatCode>0%</c:formatCode>
                <c:ptCount val="6"/>
                <c:pt idx="0">
                  <c:v>0.33</c:v>
                </c:pt>
                <c:pt idx="1">
                  <c:v>0.04</c:v>
                </c:pt>
                <c:pt idx="2">
                  <c:v>0.38</c:v>
                </c:pt>
                <c:pt idx="3">
                  <c:v>0.02</c:v>
                </c:pt>
                <c:pt idx="4">
                  <c:v>0.99</c:v>
                </c:pt>
                <c:pt idx="5">
                  <c:v>0.03</c:v>
                </c:pt>
              </c:numCache>
            </c:numRef>
          </c:val>
          <c:extLst>
            <c:ext xmlns:c16="http://schemas.microsoft.com/office/drawing/2014/chart" uri="{C3380CC4-5D6E-409C-BE32-E72D297353CC}">
              <c16:uniqueId val="{00000000-3F7E-8447-827D-620312459E91}"/>
            </c:ext>
          </c:extLst>
        </c:ser>
        <c:dLbls>
          <c:showLegendKey val="0"/>
          <c:showVal val="0"/>
          <c:showCatName val="0"/>
          <c:showSerName val="0"/>
          <c:showPercent val="0"/>
          <c:showBubbleSize val="0"/>
        </c:dLbls>
        <c:gapWidth val="182"/>
        <c:axId val="619950512"/>
        <c:axId val="523889840"/>
      </c:barChart>
      <c:catAx>
        <c:axId val="619950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523889840"/>
        <c:crosses val="autoZero"/>
        <c:auto val="1"/>
        <c:lblAlgn val="ctr"/>
        <c:lblOffset val="100"/>
        <c:noMultiLvlLbl val="0"/>
      </c:catAx>
      <c:valAx>
        <c:axId val="523889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619950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67CF5-B629-4DDC-BA21-892A22ACCDE0}"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AC5BEB50-97FD-4965-982B-5EFDDAFA60FA}">
      <dgm:prSet/>
      <dgm:spPr/>
      <dgm:t>
        <a:bodyPr/>
        <a:lstStyle/>
        <a:p>
          <a:r>
            <a:rPr lang="en-US">
              <a:latin typeface="+mn-lt"/>
              <a:cs typeface="Al Nile" pitchFamily="2" charset="-78"/>
            </a:rPr>
            <a:t>HR Counseling and Supplies </a:t>
          </a:r>
        </a:p>
      </dgm:t>
    </dgm:pt>
    <dgm:pt modelId="{8747F980-FDA1-4A55-81F9-56D0CD66C0E7}" type="parTrans" cxnId="{D0F4CF99-C1E9-49B5-BE5C-282FAA960A1B}">
      <dgm:prSet/>
      <dgm:spPr/>
      <dgm:t>
        <a:bodyPr/>
        <a:lstStyle/>
        <a:p>
          <a:endParaRPr lang="en-US"/>
        </a:p>
      </dgm:t>
    </dgm:pt>
    <dgm:pt modelId="{D7B267D6-B686-4707-ABD4-0F4B5C46DA93}" type="sibTrans" cxnId="{D0F4CF99-C1E9-49B5-BE5C-282FAA960A1B}">
      <dgm:prSet/>
      <dgm:spPr/>
      <dgm:t>
        <a:bodyPr/>
        <a:lstStyle/>
        <a:p>
          <a:endParaRPr lang="en-US"/>
        </a:p>
      </dgm:t>
    </dgm:pt>
    <dgm:pt modelId="{10F22A20-3305-4676-BEAC-36881CE75CFE}">
      <dgm:prSet/>
      <dgm:spPr/>
      <dgm:t>
        <a:bodyPr/>
        <a:lstStyle/>
        <a:p>
          <a:r>
            <a:rPr lang="en-US">
              <a:latin typeface="+mn-lt"/>
              <a:cs typeface="Al Nile" pitchFamily="2" charset="-78"/>
            </a:rPr>
            <a:t>Housing Resources</a:t>
          </a:r>
        </a:p>
      </dgm:t>
    </dgm:pt>
    <dgm:pt modelId="{E77997F0-3A0C-467A-8D48-E86259D4C460}" type="parTrans" cxnId="{66BFC486-B1EC-45C6-AE2B-BA82ABEC6DEB}">
      <dgm:prSet/>
      <dgm:spPr/>
      <dgm:t>
        <a:bodyPr/>
        <a:lstStyle/>
        <a:p>
          <a:endParaRPr lang="en-US"/>
        </a:p>
      </dgm:t>
    </dgm:pt>
    <dgm:pt modelId="{67AA3D9E-5845-4BFB-8FE8-69284B1E2E97}" type="sibTrans" cxnId="{66BFC486-B1EC-45C6-AE2B-BA82ABEC6DEB}">
      <dgm:prSet/>
      <dgm:spPr/>
      <dgm:t>
        <a:bodyPr/>
        <a:lstStyle/>
        <a:p>
          <a:endParaRPr lang="en-US"/>
        </a:p>
      </dgm:t>
    </dgm:pt>
    <dgm:pt modelId="{F0648EF5-351F-41E7-8A96-AE7B68E1C5D5}">
      <dgm:prSet/>
      <dgm:spPr/>
      <dgm:t>
        <a:bodyPr/>
        <a:lstStyle/>
        <a:p>
          <a:r>
            <a:rPr lang="en-US">
              <a:latin typeface="+mn-lt"/>
              <a:cs typeface="Al Nile" pitchFamily="2" charset="-78"/>
            </a:rPr>
            <a:t>Shelter Referrals</a:t>
          </a:r>
        </a:p>
      </dgm:t>
    </dgm:pt>
    <dgm:pt modelId="{E75E17EA-E578-46EC-BEE4-85CC21D5DD09}" type="parTrans" cxnId="{EF24D70F-F57A-47CD-8258-2855A3A5693D}">
      <dgm:prSet/>
      <dgm:spPr/>
      <dgm:t>
        <a:bodyPr/>
        <a:lstStyle/>
        <a:p>
          <a:endParaRPr lang="en-US"/>
        </a:p>
      </dgm:t>
    </dgm:pt>
    <dgm:pt modelId="{D2C7F5E0-F670-49EC-B30D-422D83FC1FC3}" type="sibTrans" cxnId="{EF24D70F-F57A-47CD-8258-2855A3A5693D}">
      <dgm:prSet/>
      <dgm:spPr/>
      <dgm:t>
        <a:bodyPr/>
        <a:lstStyle/>
        <a:p>
          <a:endParaRPr lang="en-US"/>
        </a:p>
      </dgm:t>
    </dgm:pt>
    <dgm:pt modelId="{9892DEEA-8DFE-4C30-A8AA-F2667920F5E9}">
      <dgm:prSet/>
      <dgm:spPr/>
      <dgm:t>
        <a:bodyPr/>
        <a:lstStyle/>
        <a:p>
          <a:r>
            <a:rPr lang="en-US">
              <a:latin typeface="+mn-lt"/>
              <a:cs typeface="Al Nile" pitchFamily="2" charset="-78"/>
            </a:rPr>
            <a:t>Transportation</a:t>
          </a:r>
        </a:p>
      </dgm:t>
    </dgm:pt>
    <dgm:pt modelId="{458D14CC-CCB1-47C7-8DA7-DA171A3A7D9C}" type="parTrans" cxnId="{DC8AC01F-9C4D-4819-B37C-865BFBB2546C}">
      <dgm:prSet/>
      <dgm:spPr/>
      <dgm:t>
        <a:bodyPr/>
        <a:lstStyle/>
        <a:p>
          <a:endParaRPr lang="en-US"/>
        </a:p>
      </dgm:t>
    </dgm:pt>
    <dgm:pt modelId="{8BC9EFA0-EB32-41F8-8B82-F5EDA8D4CA4B}" type="sibTrans" cxnId="{DC8AC01F-9C4D-4819-B37C-865BFBB2546C}">
      <dgm:prSet/>
      <dgm:spPr/>
      <dgm:t>
        <a:bodyPr/>
        <a:lstStyle/>
        <a:p>
          <a:endParaRPr lang="en-US"/>
        </a:p>
      </dgm:t>
    </dgm:pt>
    <dgm:pt modelId="{AF1F6E71-CE0B-456D-9AE3-9D405C34D678}">
      <dgm:prSet/>
      <dgm:spPr/>
      <dgm:t>
        <a:bodyPr/>
        <a:lstStyle/>
        <a:p>
          <a:r>
            <a:rPr lang="en-US">
              <a:latin typeface="+mn-lt"/>
              <a:cs typeface="Al Nile" pitchFamily="2" charset="-78"/>
            </a:rPr>
            <a:t>Insurance Navigation</a:t>
          </a:r>
        </a:p>
      </dgm:t>
    </dgm:pt>
    <dgm:pt modelId="{8BF5CD33-AC23-413F-AE76-97DA183E1F92}" type="parTrans" cxnId="{EC676FC4-B1BF-4820-B2F5-B8415DF98988}">
      <dgm:prSet/>
      <dgm:spPr/>
      <dgm:t>
        <a:bodyPr/>
        <a:lstStyle/>
        <a:p>
          <a:endParaRPr lang="en-US"/>
        </a:p>
      </dgm:t>
    </dgm:pt>
    <dgm:pt modelId="{97ECC472-63AB-4279-A0C1-9607A09D7449}" type="sibTrans" cxnId="{EC676FC4-B1BF-4820-B2F5-B8415DF98988}">
      <dgm:prSet/>
      <dgm:spPr/>
      <dgm:t>
        <a:bodyPr/>
        <a:lstStyle/>
        <a:p>
          <a:endParaRPr lang="en-US"/>
        </a:p>
      </dgm:t>
    </dgm:pt>
    <dgm:pt modelId="{7985F31E-659E-453D-93FA-43042F9AA20B}">
      <dgm:prSet/>
      <dgm:spPr/>
      <dgm:t>
        <a:bodyPr/>
        <a:lstStyle/>
        <a:p>
          <a:r>
            <a:rPr lang="en-US">
              <a:latin typeface="+mn-lt"/>
              <a:cs typeface="Al Nile" pitchFamily="2" charset="-78"/>
            </a:rPr>
            <a:t>Pharmacy Assistance</a:t>
          </a:r>
        </a:p>
      </dgm:t>
    </dgm:pt>
    <dgm:pt modelId="{31839DA0-F8A8-45F5-A979-97A3987EEE8C}" type="parTrans" cxnId="{C36321FA-85EF-4FB9-A551-F3938021B088}">
      <dgm:prSet/>
      <dgm:spPr/>
      <dgm:t>
        <a:bodyPr/>
        <a:lstStyle/>
        <a:p>
          <a:endParaRPr lang="en-US"/>
        </a:p>
      </dgm:t>
    </dgm:pt>
    <dgm:pt modelId="{13FD9E06-070D-4409-BFF6-6B62DE3C0F8A}" type="sibTrans" cxnId="{C36321FA-85EF-4FB9-A551-F3938021B088}">
      <dgm:prSet/>
      <dgm:spPr/>
      <dgm:t>
        <a:bodyPr/>
        <a:lstStyle/>
        <a:p>
          <a:endParaRPr lang="en-US"/>
        </a:p>
      </dgm:t>
    </dgm:pt>
    <dgm:pt modelId="{C610A57A-C2DA-4C31-8800-227C2924E5A4}">
      <dgm:prSet/>
      <dgm:spPr/>
      <dgm:t>
        <a:bodyPr/>
        <a:lstStyle/>
        <a:p>
          <a:r>
            <a:rPr lang="en-US">
              <a:latin typeface="+mn-lt"/>
              <a:cs typeface="Al Nile" pitchFamily="2" charset="-78"/>
            </a:rPr>
            <a:t>PCP Referrals</a:t>
          </a:r>
        </a:p>
      </dgm:t>
    </dgm:pt>
    <dgm:pt modelId="{E4829C31-5DAA-40D8-9B80-BF2B6295CBB9}" type="parTrans" cxnId="{5D8AD523-5962-40B3-AF15-42F350D12E79}">
      <dgm:prSet/>
      <dgm:spPr/>
      <dgm:t>
        <a:bodyPr/>
        <a:lstStyle/>
        <a:p>
          <a:endParaRPr lang="en-US"/>
        </a:p>
      </dgm:t>
    </dgm:pt>
    <dgm:pt modelId="{79058076-3DD7-4B78-A214-76CA6ADDB267}" type="sibTrans" cxnId="{5D8AD523-5962-40B3-AF15-42F350D12E79}">
      <dgm:prSet/>
      <dgm:spPr/>
      <dgm:t>
        <a:bodyPr/>
        <a:lstStyle/>
        <a:p>
          <a:endParaRPr lang="en-US"/>
        </a:p>
      </dgm:t>
    </dgm:pt>
    <dgm:pt modelId="{FE364228-25D9-4BB0-A39D-DFA8409DC13A}">
      <dgm:prSet/>
      <dgm:spPr/>
      <dgm:t>
        <a:bodyPr/>
        <a:lstStyle/>
        <a:p>
          <a:r>
            <a:rPr lang="en-US">
              <a:latin typeface="+mn-lt"/>
              <a:cs typeface="Al Nile" pitchFamily="2" charset="-78"/>
            </a:rPr>
            <a:t>Mental Health Resources</a:t>
          </a:r>
        </a:p>
      </dgm:t>
    </dgm:pt>
    <dgm:pt modelId="{B1FFA04A-3ADF-44C1-9DEB-126899E942D8}" type="parTrans" cxnId="{0BA7E4B7-445F-49ED-989C-D1E32374F06C}">
      <dgm:prSet/>
      <dgm:spPr/>
      <dgm:t>
        <a:bodyPr/>
        <a:lstStyle/>
        <a:p>
          <a:endParaRPr lang="en-US"/>
        </a:p>
      </dgm:t>
    </dgm:pt>
    <dgm:pt modelId="{ED98CE14-BF0B-4880-8F5D-034F6AA8D89C}" type="sibTrans" cxnId="{0BA7E4B7-445F-49ED-989C-D1E32374F06C}">
      <dgm:prSet/>
      <dgm:spPr/>
      <dgm:t>
        <a:bodyPr/>
        <a:lstStyle/>
        <a:p>
          <a:endParaRPr lang="en-US"/>
        </a:p>
      </dgm:t>
    </dgm:pt>
    <dgm:pt modelId="{7FDCAD07-D1B9-4C0F-B800-39F3AF0D6C70}">
      <dgm:prSet/>
      <dgm:spPr/>
      <dgm:t>
        <a:bodyPr/>
        <a:lstStyle/>
        <a:p>
          <a:r>
            <a:rPr lang="en-US">
              <a:latin typeface="+mn-lt"/>
              <a:cs typeface="Al Nile" pitchFamily="2" charset="-78"/>
            </a:rPr>
            <a:t>ID Assistance</a:t>
          </a:r>
        </a:p>
      </dgm:t>
    </dgm:pt>
    <dgm:pt modelId="{0015BF3E-BE64-42F6-A7F6-FE7C771E7230}" type="parTrans" cxnId="{958C0579-4566-40A6-BABA-85D739F8CF01}">
      <dgm:prSet/>
      <dgm:spPr/>
      <dgm:t>
        <a:bodyPr/>
        <a:lstStyle/>
        <a:p>
          <a:endParaRPr lang="en-US"/>
        </a:p>
      </dgm:t>
    </dgm:pt>
    <dgm:pt modelId="{F7E1E581-E815-4A4E-B409-9D79BD3DE32E}" type="sibTrans" cxnId="{958C0579-4566-40A6-BABA-85D739F8CF01}">
      <dgm:prSet/>
      <dgm:spPr/>
      <dgm:t>
        <a:bodyPr/>
        <a:lstStyle/>
        <a:p>
          <a:endParaRPr lang="en-US"/>
        </a:p>
      </dgm:t>
    </dgm:pt>
    <dgm:pt modelId="{3DCDBE24-48ED-49C5-9CA4-88DA345DB66D}">
      <dgm:prSet/>
      <dgm:spPr/>
      <dgm:t>
        <a:bodyPr/>
        <a:lstStyle/>
        <a:p>
          <a:r>
            <a:rPr lang="en-US">
              <a:latin typeface="+mn-lt"/>
              <a:cs typeface="Al Nile" pitchFamily="2" charset="-78"/>
            </a:rPr>
            <a:t>Telephone Assistance</a:t>
          </a:r>
        </a:p>
      </dgm:t>
    </dgm:pt>
    <dgm:pt modelId="{8D92975C-CB32-43D7-A0AF-C33030B6C162}" type="parTrans" cxnId="{46ACE397-65B7-4841-969B-A4A4F5DFD416}">
      <dgm:prSet/>
      <dgm:spPr/>
      <dgm:t>
        <a:bodyPr/>
        <a:lstStyle/>
        <a:p>
          <a:endParaRPr lang="en-US"/>
        </a:p>
      </dgm:t>
    </dgm:pt>
    <dgm:pt modelId="{DCD99E92-9E5D-4196-8889-55F68FD604A9}" type="sibTrans" cxnId="{46ACE397-65B7-4841-969B-A4A4F5DFD416}">
      <dgm:prSet/>
      <dgm:spPr/>
      <dgm:t>
        <a:bodyPr/>
        <a:lstStyle/>
        <a:p>
          <a:endParaRPr lang="en-US"/>
        </a:p>
      </dgm:t>
    </dgm:pt>
    <dgm:pt modelId="{FB2CC197-4DF9-4E5E-925C-912F25C1FCC9}">
      <dgm:prSet/>
      <dgm:spPr/>
      <dgm:t>
        <a:bodyPr/>
        <a:lstStyle/>
        <a:p>
          <a:r>
            <a:rPr lang="en-US">
              <a:latin typeface="+mn-lt"/>
              <a:cs typeface="Al Nile" pitchFamily="2" charset="-78"/>
            </a:rPr>
            <a:t>Peer Support</a:t>
          </a:r>
        </a:p>
      </dgm:t>
    </dgm:pt>
    <dgm:pt modelId="{4583C6E8-6A7A-43C8-A7B0-3CCF112F9F5C}" type="parTrans" cxnId="{E8FF651C-8E83-424F-8FB6-689D5D27CB20}">
      <dgm:prSet/>
      <dgm:spPr/>
      <dgm:t>
        <a:bodyPr/>
        <a:lstStyle/>
        <a:p>
          <a:endParaRPr lang="en-US"/>
        </a:p>
      </dgm:t>
    </dgm:pt>
    <dgm:pt modelId="{FDC1B2E4-EE2B-4E18-938F-C9A3466BE6FD}" type="sibTrans" cxnId="{E8FF651C-8E83-424F-8FB6-689D5D27CB20}">
      <dgm:prSet/>
      <dgm:spPr/>
      <dgm:t>
        <a:bodyPr/>
        <a:lstStyle/>
        <a:p>
          <a:endParaRPr lang="en-US"/>
        </a:p>
      </dgm:t>
    </dgm:pt>
    <dgm:pt modelId="{E757A4BE-9BAF-4EF6-BE9E-9704660E348D}" type="pres">
      <dgm:prSet presAssocID="{07C67CF5-B629-4DDC-BA21-892A22ACCDE0}" presName="diagram" presStyleCnt="0">
        <dgm:presLayoutVars>
          <dgm:dir/>
          <dgm:resizeHandles val="exact"/>
        </dgm:presLayoutVars>
      </dgm:prSet>
      <dgm:spPr/>
    </dgm:pt>
    <dgm:pt modelId="{5F2E8239-2CE4-4741-8DAF-82FDADC6B738}" type="pres">
      <dgm:prSet presAssocID="{AC5BEB50-97FD-4965-982B-5EFDDAFA60FA}" presName="node" presStyleLbl="node1" presStyleIdx="0" presStyleCnt="11">
        <dgm:presLayoutVars>
          <dgm:bulletEnabled val="1"/>
        </dgm:presLayoutVars>
      </dgm:prSet>
      <dgm:spPr/>
    </dgm:pt>
    <dgm:pt modelId="{2081983A-4EBC-49B0-8E87-9B1391FDDC5C}" type="pres">
      <dgm:prSet presAssocID="{D7B267D6-B686-4707-ABD4-0F4B5C46DA93}" presName="sibTrans" presStyleCnt="0"/>
      <dgm:spPr/>
    </dgm:pt>
    <dgm:pt modelId="{95E2D17B-5C80-4DD2-981B-1A2F2065BB81}" type="pres">
      <dgm:prSet presAssocID="{10F22A20-3305-4676-BEAC-36881CE75CFE}" presName="node" presStyleLbl="node1" presStyleIdx="1" presStyleCnt="11">
        <dgm:presLayoutVars>
          <dgm:bulletEnabled val="1"/>
        </dgm:presLayoutVars>
      </dgm:prSet>
      <dgm:spPr/>
    </dgm:pt>
    <dgm:pt modelId="{963C34DC-9195-4510-AC8D-F651A790DB60}" type="pres">
      <dgm:prSet presAssocID="{67AA3D9E-5845-4BFB-8FE8-69284B1E2E97}" presName="sibTrans" presStyleCnt="0"/>
      <dgm:spPr/>
    </dgm:pt>
    <dgm:pt modelId="{EFF54ED3-4F64-45AA-B973-10781EF20EEA}" type="pres">
      <dgm:prSet presAssocID="{F0648EF5-351F-41E7-8A96-AE7B68E1C5D5}" presName="node" presStyleLbl="node1" presStyleIdx="2" presStyleCnt="11">
        <dgm:presLayoutVars>
          <dgm:bulletEnabled val="1"/>
        </dgm:presLayoutVars>
      </dgm:prSet>
      <dgm:spPr/>
    </dgm:pt>
    <dgm:pt modelId="{C627F7E2-9674-4956-ACDF-C2789A985F00}" type="pres">
      <dgm:prSet presAssocID="{D2C7F5E0-F670-49EC-B30D-422D83FC1FC3}" presName="sibTrans" presStyleCnt="0"/>
      <dgm:spPr/>
    </dgm:pt>
    <dgm:pt modelId="{99F2C6FE-145A-4D79-B7CF-A80A5E3F4376}" type="pres">
      <dgm:prSet presAssocID="{9892DEEA-8DFE-4C30-A8AA-F2667920F5E9}" presName="node" presStyleLbl="node1" presStyleIdx="3" presStyleCnt="11">
        <dgm:presLayoutVars>
          <dgm:bulletEnabled val="1"/>
        </dgm:presLayoutVars>
      </dgm:prSet>
      <dgm:spPr/>
    </dgm:pt>
    <dgm:pt modelId="{8C6919C0-C78F-42FE-B3AD-EA19F63C164C}" type="pres">
      <dgm:prSet presAssocID="{8BC9EFA0-EB32-41F8-8B82-F5EDA8D4CA4B}" presName="sibTrans" presStyleCnt="0"/>
      <dgm:spPr/>
    </dgm:pt>
    <dgm:pt modelId="{9D36EF1F-8DA8-46A0-B7F2-94DCAEF075D4}" type="pres">
      <dgm:prSet presAssocID="{AF1F6E71-CE0B-456D-9AE3-9D405C34D678}" presName="node" presStyleLbl="node1" presStyleIdx="4" presStyleCnt="11">
        <dgm:presLayoutVars>
          <dgm:bulletEnabled val="1"/>
        </dgm:presLayoutVars>
      </dgm:prSet>
      <dgm:spPr/>
    </dgm:pt>
    <dgm:pt modelId="{03D98A6E-DCF5-408B-A017-8E5BB3D0E1FB}" type="pres">
      <dgm:prSet presAssocID="{97ECC472-63AB-4279-A0C1-9607A09D7449}" presName="sibTrans" presStyleCnt="0"/>
      <dgm:spPr/>
    </dgm:pt>
    <dgm:pt modelId="{0BC103EB-0072-412B-A2C6-75F458BB2F44}" type="pres">
      <dgm:prSet presAssocID="{7985F31E-659E-453D-93FA-43042F9AA20B}" presName="node" presStyleLbl="node1" presStyleIdx="5" presStyleCnt="11">
        <dgm:presLayoutVars>
          <dgm:bulletEnabled val="1"/>
        </dgm:presLayoutVars>
      </dgm:prSet>
      <dgm:spPr/>
    </dgm:pt>
    <dgm:pt modelId="{2E8374E9-1430-48B1-96B5-3B68242D32A6}" type="pres">
      <dgm:prSet presAssocID="{13FD9E06-070D-4409-BFF6-6B62DE3C0F8A}" presName="sibTrans" presStyleCnt="0"/>
      <dgm:spPr/>
    </dgm:pt>
    <dgm:pt modelId="{B91BCEA1-C093-4906-998C-7219DCD39D81}" type="pres">
      <dgm:prSet presAssocID="{C610A57A-C2DA-4C31-8800-227C2924E5A4}" presName="node" presStyleLbl="node1" presStyleIdx="6" presStyleCnt="11">
        <dgm:presLayoutVars>
          <dgm:bulletEnabled val="1"/>
        </dgm:presLayoutVars>
      </dgm:prSet>
      <dgm:spPr/>
    </dgm:pt>
    <dgm:pt modelId="{D969A864-7C40-4418-9418-6DB1CB7EFF88}" type="pres">
      <dgm:prSet presAssocID="{79058076-3DD7-4B78-A214-76CA6ADDB267}" presName="sibTrans" presStyleCnt="0"/>
      <dgm:spPr/>
    </dgm:pt>
    <dgm:pt modelId="{FB6E7B15-43C1-4B0C-86F7-96CCED6D6994}" type="pres">
      <dgm:prSet presAssocID="{FE364228-25D9-4BB0-A39D-DFA8409DC13A}" presName="node" presStyleLbl="node1" presStyleIdx="7" presStyleCnt="11">
        <dgm:presLayoutVars>
          <dgm:bulletEnabled val="1"/>
        </dgm:presLayoutVars>
      </dgm:prSet>
      <dgm:spPr/>
    </dgm:pt>
    <dgm:pt modelId="{B7FC529A-8434-41D3-B167-1C4B8BB4F983}" type="pres">
      <dgm:prSet presAssocID="{ED98CE14-BF0B-4880-8F5D-034F6AA8D89C}" presName="sibTrans" presStyleCnt="0"/>
      <dgm:spPr/>
    </dgm:pt>
    <dgm:pt modelId="{30748DA6-D009-441A-AA4F-96D6BAF21CD3}" type="pres">
      <dgm:prSet presAssocID="{7FDCAD07-D1B9-4C0F-B800-39F3AF0D6C70}" presName="node" presStyleLbl="node1" presStyleIdx="8" presStyleCnt="11">
        <dgm:presLayoutVars>
          <dgm:bulletEnabled val="1"/>
        </dgm:presLayoutVars>
      </dgm:prSet>
      <dgm:spPr/>
    </dgm:pt>
    <dgm:pt modelId="{58D31132-E76D-41B2-ABA7-6F87A8396819}" type="pres">
      <dgm:prSet presAssocID="{F7E1E581-E815-4A4E-B409-9D79BD3DE32E}" presName="sibTrans" presStyleCnt="0"/>
      <dgm:spPr/>
    </dgm:pt>
    <dgm:pt modelId="{3888C7F1-3BE4-4937-A206-A02E55812425}" type="pres">
      <dgm:prSet presAssocID="{3DCDBE24-48ED-49C5-9CA4-88DA345DB66D}" presName="node" presStyleLbl="node1" presStyleIdx="9" presStyleCnt="11">
        <dgm:presLayoutVars>
          <dgm:bulletEnabled val="1"/>
        </dgm:presLayoutVars>
      </dgm:prSet>
      <dgm:spPr/>
    </dgm:pt>
    <dgm:pt modelId="{33B046B2-C78F-4C36-9AFF-11A6155F8B13}" type="pres">
      <dgm:prSet presAssocID="{DCD99E92-9E5D-4196-8889-55F68FD604A9}" presName="sibTrans" presStyleCnt="0"/>
      <dgm:spPr/>
    </dgm:pt>
    <dgm:pt modelId="{C033F95A-3C86-46FC-BBA3-C5DD143E75D6}" type="pres">
      <dgm:prSet presAssocID="{FB2CC197-4DF9-4E5E-925C-912F25C1FCC9}" presName="node" presStyleLbl="node1" presStyleIdx="10" presStyleCnt="11">
        <dgm:presLayoutVars>
          <dgm:bulletEnabled val="1"/>
        </dgm:presLayoutVars>
      </dgm:prSet>
      <dgm:spPr/>
    </dgm:pt>
  </dgm:ptLst>
  <dgm:cxnLst>
    <dgm:cxn modelId="{FB347D06-19A2-46A6-B0A8-F3119F1326B4}" type="presOf" srcId="{9892DEEA-8DFE-4C30-A8AA-F2667920F5E9}" destId="{99F2C6FE-145A-4D79-B7CF-A80A5E3F4376}" srcOrd="0" destOrd="0" presId="urn:microsoft.com/office/officeart/2005/8/layout/default"/>
    <dgm:cxn modelId="{EF24D70F-F57A-47CD-8258-2855A3A5693D}" srcId="{07C67CF5-B629-4DDC-BA21-892A22ACCDE0}" destId="{F0648EF5-351F-41E7-8A96-AE7B68E1C5D5}" srcOrd="2" destOrd="0" parTransId="{E75E17EA-E578-46EC-BEE4-85CC21D5DD09}" sibTransId="{D2C7F5E0-F670-49EC-B30D-422D83FC1FC3}"/>
    <dgm:cxn modelId="{E8FF651C-8E83-424F-8FB6-689D5D27CB20}" srcId="{07C67CF5-B629-4DDC-BA21-892A22ACCDE0}" destId="{FB2CC197-4DF9-4E5E-925C-912F25C1FCC9}" srcOrd="10" destOrd="0" parTransId="{4583C6E8-6A7A-43C8-A7B0-3CCF112F9F5C}" sibTransId="{FDC1B2E4-EE2B-4E18-938F-C9A3466BE6FD}"/>
    <dgm:cxn modelId="{F12F791C-4957-4369-ACB3-402DF11B26F7}" type="presOf" srcId="{C610A57A-C2DA-4C31-8800-227C2924E5A4}" destId="{B91BCEA1-C093-4906-998C-7219DCD39D81}" srcOrd="0" destOrd="0" presId="urn:microsoft.com/office/officeart/2005/8/layout/default"/>
    <dgm:cxn modelId="{DC8AC01F-9C4D-4819-B37C-865BFBB2546C}" srcId="{07C67CF5-B629-4DDC-BA21-892A22ACCDE0}" destId="{9892DEEA-8DFE-4C30-A8AA-F2667920F5E9}" srcOrd="3" destOrd="0" parTransId="{458D14CC-CCB1-47C7-8DA7-DA171A3A7D9C}" sibTransId="{8BC9EFA0-EB32-41F8-8B82-F5EDA8D4CA4B}"/>
    <dgm:cxn modelId="{5D8AD523-5962-40B3-AF15-42F350D12E79}" srcId="{07C67CF5-B629-4DDC-BA21-892A22ACCDE0}" destId="{C610A57A-C2DA-4C31-8800-227C2924E5A4}" srcOrd="6" destOrd="0" parTransId="{E4829C31-5DAA-40D8-9B80-BF2B6295CBB9}" sibTransId="{79058076-3DD7-4B78-A214-76CA6ADDB267}"/>
    <dgm:cxn modelId="{D9665674-FA69-42AF-BCB2-9B1B6F3BD0C2}" type="presOf" srcId="{10F22A20-3305-4676-BEAC-36881CE75CFE}" destId="{95E2D17B-5C80-4DD2-981B-1A2F2065BB81}" srcOrd="0" destOrd="0" presId="urn:microsoft.com/office/officeart/2005/8/layout/default"/>
    <dgm:cxn modelId="{958C0579-4566-40A6-BABA-85D739F8CF01}" srcId="{07C67CF5-B629-4DDC-BA21-892A22ACCDE0}" destId="{7FDCAD07-D1B9-4C0F-B800-39F3AF0D6C70}" srcOrd="8" destOrd="0" parTransId="{0015BF3E-BE64-42F6-A7F6-FE7C771E7230}" sibTransId="{F7E1E581-E815-4A4E-B409-9D79BD3DE32E}"/>
    <dgm:cxn modelId="{D392E959-B0A0-48F9-BB82-F1BB13B414ED}" type="presOf" srcId="{AC5BEB50-97FD-4965-982B-5EFDDAFA60FA}" destId="{5F2E8239-2CE4-4741-8DAF-82FDADC6B738}" srcOrd="0" destOrd="0" presId="urn:microsoft.com/office/officeart/2005/8/layout/default"/>
    <dgm:cxn modelId="{0E52137C-8982-4F8E-BD68-8DE45BA85FE1}" type="presOf" srcId="{7985F31E-659E-453D-93FA-43042F9AA20B}" destId="{0BC103EB-0072-412B-A2C6-75F458BB2F44}" srcOrd="0" destOrd="0" presId="urn:microsoft.com/office/officeart/2005/8/layout/default"/>
    <dgm:cxn modelId="{66BFC486-B1EC-45C6-AE2B-BA82ABEC6DEB}" srcId="{07C67CF5-B629-4DDC-BA21-892A22ACCDE0}" destId="{10F22A20-3305-4676-BEAC-36881CE75CFE}" srcOrd="1" destOrd="0" parTransId="{E77997F0-3A0C-467A-8D48-E86259D4C460}" sibTransId="{67AA3D9E-5845-4BFB-8FE8-69284B1E2E97}"/>
    <dgm:cxn modelId="{46ACE397-65B7-4841-969B-A4A4F5DFD416}" srcId="{07C67CF5-B629-4DDC-BA21-892A22ACCDE0}" destId="{3DCDBE24-48ED-49C5-9CA4-88DA345DB66D}" srcOrd="9" destOrd="0" parTransId="{8D92975C-CB32-43D7-A0AF-C33030B6C162}" sibTransId="{DCD99E92-9E5D-4196-8889-55F68FD604A9}"/>
    <dgm:cxn modelId="{D0F4CF99-C1E9-49B5-BE5C-282FAA960A1B}" srcId="{07C67CF5-B629-4DDC-BA21-892A22ACCDE0}" destId="{AC5BEB50-97FD-4965-982B-5EFDDAFA60FA}" srcOrd="0" destOrd="0" parTransId="{8747F980-FDA1-4A55-81F9-56D0CD66C0E7}" sibTransId="{D7B267D6-B686-4707-ABD4-0F4B5C46DA93}"/>
    <dgm:cxn modelId="{0BA7E4B7-445F-49ED-989C-D1E32374F06C}" srcId="{07C67CF5-B629-4DDC-BA21-892A22ACCDE0}" destId="{FE364228-25D9-4BB0-A39D-DFA8409DC13A}" srcOrd="7" destOrd="0" parTransId="{B1FFA04A-3ADF-44C1-9DEB-126899E942D8}" sibTransId="{ED98CE14-BF0B-4880-8F5D-034F6AA8D89C}"/>
    <dgm:cxn modelId="{EC676FC4-B1BF-4820-B2F5-B8415DF98988}" srcId="{07C67CF5-B629-4DDC-BA21-892A22ACCDE0}" destId="{AF1F6E71-CE0B-456D-9AE3-9D405C34D678}" srcOrd="4" destOrd="0" parTransId="{8BF5CD33-AC23-413F-AE76-97DA183E1F92}" sibTransId="{97ECC472-63AB-4279-A0C1-9607A09D7449}"/>
    <dgm:cxn modelId="{478D0CE3-899A-4C3D-B6CD-89EA69BBE999}" type="presOf" srcId="{F0648EF5-351F-41E7-8A96-AE7B68E1C5D5}" destId="{EFF54ED3-4F64-45AA-B973-10781EF20EEA}" srcOrd="0" destOrd="0" presId="urn:microsoft.com/office/officeart/2005/8/layout/default"/>
    <dgm:cxn modelId="{155147EA-8F87-4042-B485-B1C8D4FB7337}" type="presOf" srcId="{07C67CF5-B629-4DDC-BA21-892A22ACCDE0}" destId="{E757A4BE-9BAF-4EF6-BE9E-9704660E348D}" srcOrd="0" destOrd="0" presId="urn:microsoft.com/office/officeart/2005/8/layout/default"/>
    <dgm:cxn modelId="{BDFE79F8-5B24-4BBF-A2F3-1D3D49FA8C6D}" type="presOf" srcId="{FB2CC197-4DF9-4E5E-925C-912F25C1FCC9}" destId="{C033F95A-3C86-46FC-BBA3-C5DD143E75D6}" srcOrd="0" destOrd="0" presId="urn:microsoft.com/office/officeart/2005/8/layout/default"/>
    <dgm:cxn modelId="{BD23D9F8-4703-4AE9-B763-4AF40A69C9C4}" type="presOf" srcId="{FE364228-25D9-4BB0-A39D-DFA8409DC13A}" destId="{FB6E7B15-43C1-4B0C-86F7-96CCED6D6994}" srcOrd="0" destOrd="0" presId="urn:microsoft.com/office/officeart/2005/8/layout/default"/>
    <dgm:cxn modelId="{C36321FA-85EF-4FB9-A551-F3938021B088}" srcId="{07C67CF5-B629-4DDC-BA21-892A22ACCDE0}" destId="{7985F31E-659E-453D-93FA-43042F9AA20B}" srcOrd="5" destOrd="0" parTransId="{31839DA0-F8A8-45F5-A979-97A3987EEE8C}" sibTransId="{13FD9E06-070D-4409-BFF6-6B62DE3C0F8A}"/>
    <dgm:cxn modelId="{1CE0E3FA-B4D8-4550-9421-3EB92F6F4866}" type="presOf" srcId="{3DCDBE24-48ED-49C5-9CA4-88DA345DB66D}" destId="{3888C7F1-3BE4-4937-A206-A02E55812425}" srcOrd="0" destOrd="0" presId="urn:microsoft.com/office/officeart/2005/8/layout/default"/>
    <dgm:cxn modelId="{3C56F8FA-F8E9-4A76-847F-E557D082161E}" type="presOf" srcId="{7FDCAD07-D1B9-4C0F-B800-39F3AF0D6C70}" destId="{30748DA6-D009-441A-AA4F-96D6BAF21CD3}" srcOrd="0" destOrd="0" presId="urn:microsoft.com/office/officeart/2005/8/layout/default"/>
    <dgm:cxn modelId="{1AE64EFC-4847-43D4-9004-AE04F6DE5C6C}" type="presOf" srcId="{AF1F6E71-CE0B-456D-9AE3-9D405C34D678}" destId="{9D36EF1F-8DA8-46A0-B7F2-94DCAEF075D4}" srcOrd="0" destOrd="0" presId="urn:microsoft.com/office/officeart/2005/8/layout/default"/>
    <dgm:cxn modelId="{60C7CB78-DBA1-49C8-B881-9E50B1973821}" type="presParOf" srcId="{E757A4BE-9BAF-4EF6-BE9E-9704660E348D}" destId="{5F2E8239-2CE4-4741-8DAF-82FDADC6B738}" srcOrd="0" destOrd="0" presId="urn:microsoft.com/office/officeart/2005/8/layout/default"/>
    <dgm:cxn modelId="{C43818AA-8D0F-4660-A488-01EAAFF80A95}" type="presParOf" srcId="{E757A4BE-9BAF-4EF6-BE9E-9704660E348D}" destId="{2081983A-4EBC-49B0-8E87-9B1391FDDC5C}" srcOrd="1" destOrd="0" presId="urn:microsoft.com/office/officeart/2005/8/layout/default"/>
    <dgm:cxn modelId="{C7F65C40-37F1-42D6-B52C-A3BDC2C0A327}" type="presParOf" srcId="{E757A4BE-9BAF-4EF6-BE9E-9704660E348D}" destId="{95E2D17B-5C80-4DD2-981B-1A2F2065BB81}" srcOrd="2" destOrd="0" presId="urn:microsoft.com/office/officeart/2005/8/layout/default"/>
    <dgm:cxn modelId="{CE5D15A9-082C-46A6-846A-78BDA702F207}" type="presParOf" srcId="{E757A4BE-9BAF-4EF6-BE9E-9704660E348D}" destId="{963C34DC-9195-4510-AC8D-F651A790DB60}" srcOrd="3" destOrd="0" presId="urn:microsoft.com/office/officeart/2005/8/layout/default"/>
    <dgm:cxn modelId="{D066C09D-AA12-4472-B22F-8E7FD6F979E7}" type="presParOf" srcId="{E757A4BE-9BAF-4EF6-BE9E-9704660E348D}" destId="{EFF54ED3-4F64-45AA-B973-10781EF20EEA}" srcOrd="4" destOrd="0" presId="urn:microsoft.com/office/officeart/2005/8/layout/default"/>
    <dgm:cxn modelId="{6E2F8FBA-0325-4D36-B77F-7C4C0E4661D4}" type="presParOf" srcId="{E757A4BE-9BAF-4EF6-BE9E-9704660E348D}" destId="{C627F7E2-9674-4956-ACDF-C2789A985F00}" srcOrd="5" destOrd="0" presId="urn:microsoft.com/office/officeart/2005/8/layout/default"/>
    <dgm:cxn modelId="{F2CF1237-36B6-45BA-91F0-15E5FF8FC4E5}" type="presParOf" srcId="{E757A4BE-9BAF-4EF6-BE9E-9704660E348D}" destId="{99F2C6FE-145A-4D79-B7CF-A80A5E3F4376}" srcOrd="6" destOrd="0" presId="urn:microsoft.com/office/officeart/2005/8/layout/default"/>
    <dgm:cxn modelId="{1064FB29-D1C6-4579-AD2C-A092D3E06E55}" type="presParOf" srcId="{E757A4BE-9BAF-4EF6-BE9E-9704660E348D}" destId="{8C6919C0-C78F-42FE-B3AD-EA19F63C164C}" srcOrd="7" destOrd="0" presId="urn:microsoft.com/office/officeart/2005/8/layout/default"/>
    <dgm:cxn modelId="{E84DF3A4-4CAB-46AD-B147-BB0796082972}" type="presParOf" srcId="{E757A4BE-9BAF-4EF6-BE9E-9704660E348D}" destId="{9D36EF1F-8DA8-46A0-B7F2-94DCAEF075D4}" srcOrd="8" destOrd="0" presId="urn:microsoft.com/office/officeart/2005/8/layout/default"/>
    <dgm:cxn modelId="{36336B19-1FC0-4C3C-8880-73402840C85E}" type="presParOf" srcId="{E757A4BE-9BAF-4EF6-BE9E-9704660E348D}" destId="{03D98A6E-DCF5-408B-A017-8E5BB3D0E1FB}" srcOrd="9" destOrd="0" presId="urn:microsoft.com/office/officeart/2005/8/layout/default"/>
    <dgm:cxn modelId="{6C8485F4-DFD8-4D01-94DA-D59C57D7D986}" type="presParOf" srcId="{E757A4BE-9BAF-4EF6-BE9E-9704660E348D}" destId="{0BC103EB-0072-412B-A2C6-75F458BB2F44}" srcOrd="10" destOrd="0" presId="urn:microsoft.com/office/officeart/2005/8/layout/default"/>
    <dgm:cxn modelId="{457BF590-D443-47DA-99F6-CC08FB0E688F}" type="presParOf" srcId="{E757A4BE-9BAF-4EF6-BE9E-9704660E348D}" destId="{2E8374E9-1430-48B1-96B5-3B68242D32A6}" srcOrd="11" destOrd="0" presId="urn:microsoft.com/office/officeart/2005/8/layout/default"/>
    <dgm:cxn modelId="{06A7D783-DBF7-4FE7-9DFD-D46D9F227A3D}" type="presParOf" srcId="{E757A4BE-9BAF-4EF6-BE9E-9704660E348D}" destId="{B91BCEA1-C093-4906-998C-7219DCD39D81}" srcOrd="12" destOrd="0" presId="urn:microsoft.com/office/officeart/2005/8/layout/default"/>
    <dgm:cxn modelId="{5EB2F5C3-AE51-4400-BA50-09FFA377094D}" type="presParOf" srcId="{E757A4BE-9BAF-4EF6-BE9E-9704660E348D}" destId="{D969A864-7C40-4418-9418-6DB1CB7EFF88}" srcOrd="13" destOrd="0" presId="urn:microsoft.com/office/officeart/2005/8/layout/default"/>
    <dgm:cxn modelId="{0BD0D09B-BF98-43BF-83B5-6A741D0C6C9F}" type="presParOf" srcId="{E757A4BE-9BAF-4EF6-BE9E-9704660E348D}" destId="{FB6E7B15-43C1-4B0C-86F7-96CCED6D6994}" srcOrd="14" destOrd="0" presId="urn:microsoft.com/office/officeart/2005/8/layout/default"/>
    <dgm:cxn modelId="{01D0EC25-4D69-4D4B-B5F0-1245AC438C96}" type="presParOf" srcId="{E757A4BE-9BAF-4EF6-BE9E-9704660E348D}" destId="{B7FC529A-8434-41D3-B167-1C4B8BB4F983}" srcOrd="15" destOrd="0" presId="urn:microsoft.com/office/officeart/2005/8/layout/default"/>
    <dgm:cxn modelId="{8857E77A-A8E5-4EE9-AABC-1A0E382C7133}" type="presParOf" srcId="{E757A4BE-9BAF-4EF6-BE9E-9704660E348D}" destId="{30748DA6-D009-441A-AA4F-96D6BAF21CD3}" srcOrd="16" destOrd="0" presId="urn:microsoft.com/office/officeart/2005/8/layout/default"/>
    <dgm:cxn modelId="{35515453-D240-45C0-B64B-729D7E1B8CBC}" type="presParOf" srcId="{E757A4BE-9BAF-4EF6-BE9E-9704660E348D}" destId="{58D31132-E76D-41B2-ABA7-6F87A8396819}" srcOrd="17" destOrd="0" presId="urn:microsoft.com/office/officeart/2005/8/layout/default"/>
    <dgm:cxn modelId="{D10B98E9-3C13-4111-9DFC-9B4B71A8D5D4}" type="presParOf" srcId="{E757A4BE-9BAF-4EF6-BE9E-9704660E348D}" destId="{3888C7F1-3BE4-4937-A206-A02E55812425}" srcOrd="18" destOrd="0" presId="urn:microsoft.com/office/officeart/2005/8/layout/default"/>
    <dgm:cxn modelId="{61C8C13C-622C-4B25-9F7C-8D7783AE09F4}" type="presParOf" srcId="{E757A4BE-9BAF-4EF6-BE9E-9704660E348D}" destId="{33B046B2-C78F-4C36-9AFF-11A6155F8B13}" srcOrd="19" destOrd="0" presId="urn:microsoft.com/office/officeart/2005/8/layout/default"/>
    <dgm:cxn modelId="{C9D3D9F2-B069-4A9B-B2B4-6C5491612554}" type="presParOf" srcId="{E757A4BE-9BAF-4EF6-BE9E-9704660E348D}" destId="{C033F95A-3C86-46FC-BBA3-C5DD143E75D6}"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E8239-2CE4-4741-8DAF-82FDADC6B738}">
      <dsp:nvSpPr>
        <dsp:cNvPr id="0" name=""/>
        <dsp:cNvSpPr/>
      </dsp:nvSpPr>
      <dsp:spPr>
        <a:xfrm>
          <a:off x="847589" y="1376"/>
          <a:ext cx="2051260" cy="12307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Al Nile" pitchFamily="2" charset="-78"/>
            </a:rPr>
            <a:t>HR Counseling and Supplies </a:t>
          </a:r>
        </a:p>
      </dsp:txBody>
      <dsp:txXfrm>
        <a:off x="847589" y="1376"/>
        <a:ext cx="2051260" cy="1230756"/>
      </dsp:txXfrm>
    </dsp:sp>
    <dsp:sp modelId="{95E2D17B-5C80-4DD2-981B-1A2F2065BB81}">
      <dsp:nvSpPr>
        <dsp:cNvPr id="0" name=""/>
        <dsp:cNvSpPr/>
      </dsp:nvSpPr>
      <dsp:spPr>
        <a:xfrm>
          <a:off x="3103976" y="1376"/>
          <a:ext cx="2051260" cy="12307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Al Nile" pitchFamily="2" charset="-78"/>
            </a:rPr>
            <a:t>Housing Resources</a:t>
          </a:r>
        </a:p>
      </dsp:txBody>
      <dsp:txXfrm>
        <a:off x="3103976" y="1376"/>
        <a:ext cx="2051260" cy="1230756"/>
      </dsp:txXfrm>
    </dsp:sp>
    <dsp:sp modelId="{EFF54ED3-4F64-45AA-B973-10781EF20EEA}">
      <dsp:nvSpPr>
        <dsp:cNvPr id="0" name=""/>
        <dsp:cNvSpPr/>
      </dsp:nvSpPr>
      <dsp:spPr>
        <a:xfrm>
          <a:off x="5360363" y="1376"/>
          <a:ext cx="2051260" cy="12307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Al Nile" pitchFamily="2" charset="-78"/>
            </a:rPr>
            <a:t>Shelter Referrals</a:t>
          </a:r>
        </a:p>
      </dsp:txBody>
      <dsp:txXfrm>
        <a:off x="5360363" y="1376"/>
        <a:ext cx="2051260" cy="1230756"/>
      </dsp:txXfrm>
    </dsp:sp>
    <dsp:sp modelId="{99F2C6FE-145A-4D79-B7CF-A80A5E3F4376}">
      <dsp:nvSpPr>
        <dsp:cNvPr id="0" name=""/>
        <dsp:cNvSpPr/>
      </dsp:nvSpPr>
      <dsp:spPr>
        <a:xfrm>
          <a:off x="7616749" y="1376"/>
          <a:ext cx="2051260" cy="12307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Al Nile" pitchFamily="2" charset="-78"/>
            </a:rPr>
            <a:t>Transportation</a:t>
          </a:r>
        </a:p>
      </dsp:txBody>
      <dsp:txXfrm>
        <a:off x="7616749" y="1376"/>
        <a:ext cx="2051260" cy="1230756"/>
      </dsp:txXfrm>
    </dsp:sp>
    <dsp:sp modelId="{9D36EF1F-8DA8-46A0-B7F2-94DCAEF075D4}">
      <dsp:nvSpPr>
        <dsp:cNvPr id="0" name=""/>
        <dsp:cNvSpPr/>
      </dsp:nvSpPr>
      <dsp:spPr>
        <a:xfrm>
          <a:off x="847589" y="1437259"/>
          <a:ext cx="2051260" cy="12307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Al Nile" pitchFamily="2" charset="-78"/>
            </a:rPr>
            <a:t>Insurance Navigation</a:t>
          </a:r>
        </a:p>
      </dsp:txBody>
      <dsp:txXfrm>
        <a:off x="847589" y="1437259"/>
        <a:ext cx="2051260" cy="1230756"/>
      </dsp:txXfrm>
    </dsp:sp>
    <dsp:sp modelId="{0BC103EB-0072-412B-A2C6-75F458BB2F44}">
      <dsp:nvSpPr>
        <dsp:cNvPr id="0" name=""/>
        <dsp:cNvSpPr/>
      </dsp:nvSpPr>
      <dsp:spPr>
        <a:xfrm>
          <a:off x="3103976" y="1437259"/>
          <a:ext cx="2051260" cy="12307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Al Nile" pitchFamily="2" charset="-78"/>
            </a:rPr>
            <a:t>Pharmacy Assistance</a:t>
          </a:r>
        </a:p>
      </dsp:txBody>
      <dsp:txXfrm>
        <a:off x="3103976" y="1437259"/>
        <a:ext cx="2051260" cy="1230756"/>
      </dsp:txXfrm>
    </dsp:sp>
    <dsp:sp modelId="{B91BCEA1-C093-4906-998C-7219DCD39D81}">
      <dsp:nvSpPr>
        <dsp:cNvPr id="0" name=""/>
        <dsp:cNvSpPr/>
      </dsp:nvSpPr>
      <dsp:spPr>
        <a:xfrm>
          <a:off x="5360363" y="1437259"/>
          <a:ext cx="2051260" cy="12307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Al Nile" pitchFamily="2" charset="-78"/>
            </a:rPr>
            <a:t>PCP Referrals</a:t>
          </a:r>
        </a:p>
      </dsp:txBody>
      <dsp:txXfrm>
        <a:off x="5360363" y="1437259"/>
        <a:ext cx="2051260" cy="1230756"/>
      </dsp:txXfrm>
    </dsp:sp>
    <dsp:sp modelId="{FB6E7B15-43C1-4B0C-86F7-96CCED6D6994}">
      <dsp:nvSpPr>
        <dsp:cNvPr id="0" name=""/>
        <dsp:cNvSpPr/>
      </dsp:nvSpPr>
      <dsp:spPr>
        <a:xfrm>
          <a:off x="7616749" y="1437259"/>
          <a:ext cx="2051260" cy="12307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Al Nile" pitchFamily="2" charset="-78"/>
            </a:rPr>
            <a:t>Mental Health Resources</a:t>
          </a:r>
        </a:p>
      </dsp:txBody>
      <dsp:txXfrm>
        <a:off x="7616749" y="1437259"/>
        <a:ext cx="2051260" cy="1230756"/>
      </dsp:txXfrm>
    </dsp:sp>
    <dsp:sp modelId="{30748DA6-D009-441A-AA4F-96D6BAF21CD3}">
      <dsp:nvSpPr>
        <dsp:cNvPr id="0" name=""/>
        <dsp:cNvSpPr/>
      </dsp:nvSpPr>
      <dsp:spPr>
        <a:xfrm>
          <a:off x="1975782" y="2873141"/>
          <a:ext cx="2051260" cy="12307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Al Nile" pitchFamily="2" charset="-78"/>
            </a:rPr>
            <a:t>ID Assistance</a:t>
          </a:r>
        </a:p>
      </dsp:txBody>
      <dsp:txXfrm>
        <a:off x="1975782" y="2873141"/>
        <a:ext cx="2051260" cy="1230756"/>
      </dsp:txXfrm>
    </dsp:sp>
    <dsp:sp modelId="{3888C7F1-3BE4-4937-A206-A02E55812425}">
      <dsp:nvSpPr>
        <dsp:cNvPr id="0" name=""/>
        <dsp:cNvSpPr/>
      </dsp:nvSpPr>
      <dsp:spPr>
        <a:xfrm>
          <a:off x="4232169" y="2873141"/>
          <a:ext cx="2051260" cy="12307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Al Nile" pitchFamily="2" charset="-78"/>
            </a:rPr>
            <a:t>Telephone Assistance</a:t>
          </a:r>
        </a:p>
      </dsp:txBody>
      <dsp:txXfrm>
        <a:off x="4232169" y="2873141"/>
        <a:ext cx="2051260" cy="1230756"/>
      </dsp:txXfrm>
    </dsp:sp>
    <dsp:sp modelId="{C033F95A-3C86-46FC-BBA3-C5DD143E75D6}">
      <dsp:nvSpPr>
        <dsp:cNvPr id="0" name=""/>
        <dsp:cNvSpPr/>
      </dsp:nvSpPr>
      <dsp:spPr>
        <a:xfrm>
          <a:off x="6488556" y="2873141"/>
          <a:ext cx="2051260" cy="12307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Al Nile" pitchFamily="2" charset="-78"/>
            </a:rPr>
            <a:t>Peer Support</a:t>
          </a:r>
        </a:p>
      </dsp:txBody>
      <dsp:txXfrm>
        <a:off x="6488556" y="2873141"/>
        <a:ext cx="2051260" cy="12307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3BE22-3948-AC4D-A77D-6E045999AC3D}"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C19BD-99F7-9146-BC70-75C1299B4C1E}" type="slidenum">
              <a:rPr lang="en-US" smtClean="0"/>
              <a:t>‹#›</a:t>
            </a:fld>
            <a:endParaRPr lang="en-US"/>
          </a:p>
        </p:txBody>
      </p:sp>
    </p:spTree>
    <p:extLst>
      <p:ext uri="{BB962C8B-B14F-4D97-AF65-F5344CB8AC3E}">
        <p14:creationId xmlns:p14="http://schemas.microsoft.com/office/powerpoint/2010/main" val="382041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1C19BD-99F7-9146-BC70-75C1299B4C1E}" type="slidenum">
              <a:rPr lang="en-US" smtClean="0"/>
              <a:t>1</a:t>
            </a:fld>
            <a:endParaRPr lang="en-US"/>
          </a:p>
        </p:txBody>
      </p:sp>
    </p:spTree>
    <p:extLst>
      <p:ext uri="{BB962C8B-B14F-4D97-AF65-F5344CB8AC3E}">
        <p14:creationId xmlns:p14="http://schemas.microsoft.com/office/powerpoint/2010/main" val="1625733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C19BD-99F7-9146-BC70-75C1299B4C1E}" type="slidenum">
              <a:rPr lang="en-US" smtClean="0"/>
              <a:t>17</a:t>
            </a:fld>
            <a:endParaRPr lang="en-US"/>
          </a:p>
        </p:txBody>
      </p:sp>
    </p:spTree>
    <p:extLst>
      <p:ext uri="{BB962C8B-B14F-4D97-AF65-F5344CB8AC3E}">
        <p14:creationId xmlns:p14="http://schemas.microsoft.com/office/powerpoint/2010/main" val="196449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1C19BD-99F7-9146-BC70-75C1299B4C1E}" type="slidenum">
              <a:rPr lang="en-US" smtClean="0"/>
              <a:t>2</a:t>
            </a:fld>
            <a:endParaRPr lang="en-US"/>
          </a:p>
        </p:txBody>
      </p:sp>
    </p:spTree>
    <p:extLst>
      <p:ext uri="{BB962C8B-B14F-4D97-AF65-F5344CB8AC3E}">
        <p14:creationId xmlns:p14="http://schemas.microsoft.com/office/powerpoint/2010/main" val="216377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1C19BD-99F7-9146-BC70-75C1299B4C1E}" type="slidenum">
              <a:rPr lang="en-US" smtClean="0"/>
              <a:t>3</a:t>
            </a:fld>
            <a:endParaRPr lang="en-US"/>
          </a:p>
        </p:txBody>
      </p:sp>
    </p:spTree>
    <p:extLst>
      <p:ext uri="{BB962C8B-B14F-4D97-AF65-F5344CB8AC3E}">
        <p14:creationId xmlns:p14="http://schemas.microsoft.com/office/powerpoint/2010/main" val="350999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Would it be helpful to also add the number of returning citizens to our community and the number we are missing and the need for all of this service?</a:t>
            </a:r>
          </a:p>
        </p:txBody>
      </p:sp>
      <p:sp>
        <p:nvSpPr>
          <p:cNvPr id="4" name="Slide Number Placeholder 3"/>
          <p:cNvSpPr>
            <a:spLocks noGrp="1"/>
          </p:cNvSpPr>
          <p:nvPr>
            <p:ph type="sldNum" sz="quarter" idx="5"/>
          </p:nvPr>
        </p:nvSpPr>
        <p:spPr/>
        <p:txBody>
          <a:bodyPr/>
          <a:lstStyle/>
          <a:p>
            <a:fld id="{BE1C19BD-99F7-9146-BC70-75C1299B4C1E}" type="slidenum">
              <a:rPr lang="en-US" smtClean="0"/>
              <a:t>4</a:t>
            </a:fld>
            <a:endParaRPr lang="en-US"/>
          </a:p>
        </p:txBody>
      </p:sp>
    </p:spTree>
    <p:extLst>
      <p:ext uri="{BB962C8B-B14F-4D97-AF65-F5344CB8AC3E}">
        <p14:creationId xmlns:p14="http://schemas.microsoft.com/office/powerpoint/2010/main" val="3201475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Can you get the original slide instead of cutting and pasting someone else’s presentation?– although this one is not as problematic as the next one which should definitely be changed.</a:t>
            </a:r>
          </a:p>
          <a:p>
            <a:endParaRPr lang="en-US"/>
          </a:p>
        </p:txBody>
      </p:sp>
      <p:sp>
        <p:nvSpPr>
          <p:cNvPr id="4" name="Slide Number Placeholder 3"/>
          <p:cNvSpPr>
            <a:spLocks noGrp="1"/>
          </p:cNvSpPr>
          <p:nvPr>
            <p:ph type="sldNum" sz="quarter" idx="5"/>
          </p:nvPr>
        </p:nvSpPr>
        <p:spPr/>
        <p:txBody>
          <a:bodyPr/>
          <a:lstStyle/>
          <a:p>
            <a:fld id="{BE1C19BD-99F7-9146-BC70-75C1299B4C1E}" type="slidenum">
              <a:rPr lang="en-US" smtClean="0"/>
              <a:t>5</a:t>
            </a:fld>
            <a:endParaRPr lang="en-US"/>
          </a:p>
        </p:txBody>
      </p:sp>
    </p:spTree>
    <p:extLst>
      <p:ext uri="{BB962C8B-B14F-4D97-AF65-F5344CB8AC3E}">
        <p14:creationId xmlns:p14="http://schemas.microsoft.com/office/powerpoint/2010/main" val="153251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C19BD-99F7-9146-BC70-75C1299B4C1E}" type="slidenum">
              <a:rPr lang="en-US" smtClean="0"/>
              <a:t>6</a:t>
            </a:fld>
            <a:endParaRPr lang="en-US"/>
          </a:p>
        </p:txBody>
      </p:sp>
    </p:spTree>
    <p:extLst>
      <p:ext uri="{BB962C8B-B14F-4D97-AF65-F5344CB8AC3E}">
        <p14:creationId xmlns:p14="http://schemas.microsoft.com/office/powerpoint/2010/main" val="345101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Talk about addiction med doc inside and </a:t>
            </a:r>
            <a:r>
              <a:rPr lang="en-US" err="1"/>
              <a:t>warmhandoff</a:t>
            </a:r>
            <a:r>
              <a:rPr lang="en-US"/>
              <a:t> to team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469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Peers!!</a:t>
            </a:r>
          </a:p>
        </p:txBody>
      </p:sp>
      <p:sp>
        <p:nvSpPr>
          <p:cNvPr id="4" name="Slide Number Placeholder 3"/>
          <p:cNvSpPr>
            <a:spLocks noGrp="1"/>
          </p:cNvSpPr>
          <p:nvPr>
            <p:ph type="sldNum" sz="quarter" idx="5"/>
          </p:nvPr>
        </p:nvSpPr>
        <p:spPr/>
        <p:txBody>
          <a:bodyPr/>
          <a:lstStyle/>
          <a:p>
            <a:fld id="{BE1C19BD-99F7-9146-BC70-75C1299B4C1E}" type="slidenum">
              <a:rPr lang="en-US" smtClean="0"/>
              <a:t>10</a:t>
            </a:fld>
            <a:endParaRPr lang="en-US"/>
          </a:p>
        </p:txBody>
      </p:sp>
    </p:spTree>
    <p:extLst>
      <p:ext uri="{BB962C8B-B14F-4D97-AF65-F5344CB8AC3E}">
        <p14:creationId xmlns:p14="http://schemas.microsoft.com/office/powerpoint/2010/main" val="72368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Peers!</a:t>
            </a:r>
          </a:p>
          <a:p>
            <a:endParaRPr lang="en-US" dirty="0"/>
          </a:p>
        </p:txBody>
      </p:sp>
      <p:sp>
        <p:nvSpPr>
          <p:cNvPr id="4" name="Slide Number Placeholder 3"/>
          <p:cNvSpPr>
            <a:spLocks noGrp="1"/>
          </p:cNvSpPr>
          <p:nvPr>
            <p:ph type="sldNum" sz="quarter" idx="5"/>
          </p:nvPr>
        </p:nvSpPr>
        <p:spPr/>
        <p:txBody>
          <a:bodyPr/>
          <a:lstStyle/>
          <a:p>
            <a:fld id="{D65C65F0-A047-4272-A1E0-B31540875AF0}" type="slidenum">
              <a:rPr lang="en-US" smtClean="0"/>
              <a:t>11</a:t>
            </a:fld>
            <a:endParaRPr lang="en-US"/>
          </a:p>
        </p:txBody>
      </p:sp>
    </p:spTree>
    <p:extLst>
      <p:ext uri="{BB962C8B-B14F-4D97-AF65-F5344CB8AC3E}">
        <p14:creationId xmlns:p14="http://schemas.microsoft.com/office/powerpoint/2010/main" val="3958377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9154B-8F7D-CF04-8131-7CD63B0459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282380-EDA7-CE12-4D98-D3D12A8CED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736E8ED-E819-1335-C6AE-39DC5026E18C}"/>
              </a:ext>
            </a:extLst>
          </p:cNvPr>
          <p:cNvSpPr>
            <a:spLocks noGrp="1"/>
          </p:cNvSpPr>
          <p:nvPr>
            <p:ph type="ftr" sz="quarter" idx="11"/>
          </p:nvPr>
        </p:nvSpPr>
        <p:spPr/>
        <p:txBody>
          <a:bodyPr/>
          <a:lstStyle/>
          <a:p>
            <a:endParaRPr lang="en-US"/>
          </a:p>
        </p:txBody>
      </p:sp>
      <p:pic>
        <p:nvPicPr>
          <p:cNvPr id="7" name="Picture 6" descr="A close-up of a logo&#10;&#10;Description automatically generated with medium confidence">
            <a:extLst>
              <a:ext uri="{FF2B5EF4-FFF2-40B4-BE49-F238E27FC236}">
                <a16:creationId xmlns:a16="http://schemas.microsoft.com/office/drawing/2014/main" id="{60019E0F-C540-428B-EC1C-684579720801}"/>
              </a:ext>
            </a:extLst>
          </p:cNvPr>
          <p:cNvPicPr>
            <a:picLocks noChangeAspect="1"/>
          </p:cNvPicPr>
          <p:nvPr userDrawn="1"/>
        </p:nvPicPr>
        <p:blipFill>
          <a:blip r:embed="rId2"/>
          <a:stretch>
            <a:fillRect/>
          </a:stretch>
        </p:blipFill>
        <p:spPr>
          <a:xfrm>
            <a:off x="365126" y="6353711"/>
            <a:ext cx="1346522" cy="440313"/>
          </a:xfrm>
          <a:prstGeom prst="rect">
            <a:avLst/>
          </a:prstGeom>
        </p:spPr>
      </p:pic>
      <p:grpSp>
        <p:nvGrpSpPr>
          <p:cNvPr id="8" name="Group 7">
            <a:extLst>
              <a:ext uri="{FF2B5EF4-FFF2-40B4-BE49-F238E27FC236}">
                <a16:creationId xmlns:a16="http://schemas.microsoft.com/office/drawing/2014/main" id="{F182DC31-03D7-BAAB-39E6-8B1C2B78BAC2}"/>
              </a:ext>
            </a:extLst>
          </p:cNvPr>
          <p:cNvGrpSpPr/>
          <p:nvPr userDrawn="1"/>
        </p:nvGrpSpPr>
        <p:grpSpPr>
          <a:xfrm>
            <a:off x="9139794" y="6361383"/>
            <a:ext cx="2928395" cy="412984"/>
            <a:chOff x="9062977" y="6342927"/>
            <a:chExt cx="2928395" cy="412984"/>
          </a:xfrm>
        </p:grpSpPr>
        <p:sp>
          <p:nvSpPr>
            <p:cNvPr id="9" name="Rectangle 8">
              <a:extLst>
                <a:ext uri="{FF2B5EF4-FFF2-40B4-BE49-F238E27FC236}">
                  <a16:creationId xmlns:a16="http://schemas.microsoft.com/office/drawing/2014/main" id="{645721F8-53B1-6FDA-1A6A-A4E0D24F9925}"/>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2B9B5BF0-A0E4-60CF-7A90-C2A8832B25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sp>
        <p:nvSpPr>
          <p:cNvPr id="11" name="Rectangle 10">
            <a:extLst>
              <a:ext uri="{FF2B5EF4-FFF2-40B4-BE49-F238E27FC236}">
                <a16:creationId xmlns:a16="http://schemas.microsoft.com/office/drawing/2014/main" id="{BB68D29A-5548-D2EA-8E75-3F73EBE5BCA0}"/>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3406E7CF-C69F-5093-1903-0DC0E75B2AC3}"/>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2D461D8D-6966-5EF8-84A2-3E6E1FB4D86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CC42D9D4-E0E8-316D-72AF-55D072B2430E}"/>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84515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418F-3F8D-B23F-2A5A-AE86A50EC0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71CB8C-E1B2-3495-AC7D-2E599D616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2290017-8C8E-DC9A-FBAF-4921D1D82D7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0851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44A72-5B6C-17BB-4B63-BE83E9728F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583C2C-271D-FD28-A46E-78AC4684E0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049832C-5018-574C-2E5D-2D10A1C5E1D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35358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r>
              <a:rPr lang="en-US" noProof="0"/>
              <a:t>Click icon to add chart</a:t>
            </a:r>
          </a:p>
        </p:txBody>
      </p:sp>
      <p:sp>
        <p:nvSpPr>
          <p:cNvPr id="5" name="Date Placeholder 4">
            <a:extLst>
              <a:ext uri="{FF2B5EF4-FFF2-40B4-BE49-F238E27FC236}">
                <a16:creationId xmlns:a16="http://schemas.microsoft.com/office/drawing/2014/main" id="{ED921F47-5AC9-E046-A7A8-1B1F64C17835}"/>
              </a:ext>
            </a:extLst>
          </p:cNvPr>
          <p:cNvSpPr>
            <a:spLocks noGrp="1"/>
          </p:cNvSpPr>
          <p:nvPr>
            <p:ph type="dt" sz="half" idx="10"/>
          </p:nvPr>
        </p:nvSpPr>
        <p:spPr>
          <a:xfrm>
            <a:off x="914400" y="6248400"/>
            <a:ext cx="2540000" cy="457200"/>
          </a:xfrm>
        </p:spPr>
        <p:txBody>
          <a:bodyPr/>
          <a:lstStyle>
            <a:lvl1pPr>
              <a:defRPr/>
            </a:lvl1pPr>
          </a:lstStyle>
          <a:p>
            <a:pPr>
              <a:defRPr/>
            </a:pPr>
            <a:endParaRPr lang="x-none" altLang="x-none"/>
          </a:p>
        </p:txBody>
      </p:sp>
      <p:sp>
        <p:nvSpPr>
          <p:cNvPr id="6" name="Footer Placeholder 5">
            <a:extLst>
              <a:ext uri="{FF2B5EF4-FFF2-40B4-BE49-F238E27FC236}">
                <a16:creationId xmlns:a16="http://schemas.microsoft.com/office/drawing/2014/main" id="{A090DB5E-9AF4-3D41-A961-61CB3B6E8C79}"/>
              </a:ext>
            </a:extLst>
          </p:cNvPr>
          <p:cNvSpPr>
            <a:spLocks noGrp="1"/>
          </p:cNvSpPr>
          <p:nvPr>
            <p:ph type="ftr" sz="quarter" idx="11"/>
          </p:nvPr>
        </p:nvSpPr>
        <p:spPr>
          <a:xfrm>
            <a:off x="4165600" y="6248400"/>
            <a:ext cx="3860800" cy="457200"/>
          </a:xfrm>
        </p:spPr>
        <p:txBody>
          <a:bodyPr/>
          <a:lstStyle>
            <a:lvl1pPr>
              <a:defRPr/>
            </a:lvl1pPr>
          </a:lstStyle>
          <a:p>
            <a:pPr>
              <a:defRPr/>
            </a:pPr>
            <a:endParaRPr lang="x-none" altLang="x-none"/>
          </a:p>
        </p:txBody>
      </p:sp>
      <p:sp>
        <p:nvSpPr>
          <p:cNvPr id="7" name="Slide Number Placeholder 6">
            <a:extLst>
              <a:ext uri="{FF2B5EF4-FFF2-40B4-BE49-F238E27FC236}">
                <a16:creationId xmlns:a16="http://schemas.microsoft.com/office/drawing/2014/main" id="{2C434495-1E78-064E-8C41-1D0D9A90F63F}"/>
              </a:ext>
            </a:extLst>
          </p:cNvPr>
          <p:cNvSpPr>
            <a:spLocks noGrp="1"/>
          </p:cNvSpPr>
          <p:nvPr>
            <p:ph type="sldNum" sz="quarter" idx="12"/>
          </p:nvPr>
        </p:nvSpPr>
        <p:spPr>
          <a:xfrm>
            <a:off x="8737600" y="6248400"/>
            <a:ext cx="2540000" cy="457200"/>
          </a:xfrm>
        </p:spPr>
        <p:txBody>
          <a:bodyPr/>
          <a:lstStyle>
            <a:lvl1pPr>
              <a:defRPr/>
            </a:lvl1pPr>
          </a:lstStyle>
          <a:p>
            <a:pPr>
              <a:defRPr/>
            </a:pPr>
            <a:fld id="{C558DE29-4493-4745-8ECE-7F0AC4C794B1}" type="slidenum">
              <a:rPr lang="en-US" altLang="en-US"/>
              <a:pPr>
                <a:defRPr/>
              </a:pPr>
              <a:t>‹#›</a:t>
            </a:fld>
            <a:endParaRPr lang="en-US" altLang="en-US"/>
          </a:p>
        </p:txBody>
      </p:sp>
    </p:spTree>
    <p:extLst>
      <p:ext uri="{BB962C8B-B14F-4D97-AF65-F5344CB8AC3E}">
        <p14:creationId xmlns:p14="http://schemas.microsoft.com/office/powerpoint/2010/main" val="332565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9671-D804-8DA1-A9AA-3E62BD5451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AF35C6-D35E-FACA-FAB8-59065B79E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624D1D6-5383-D852-02D4-4850D2EE1A0A}"/>
              </a:ext>
            </a:extLst>
          </p:cNvPr>
          <p:cNvSpPr>
            <a:spLocks noGrp="1"/>
          </p:cNvSpPr>
          <p:nvPr>
            <p:ph type="ftr" sz="quarter" idx="11"/>
          </p:nvPr>
        </p:nvSpPr>
        <p:spPr/>
        <p:txBody>
          <a:bodyPr/>
          <a:lstStyle/>
          <a:p>
            <a:endParaRPr lang="en-US"/>
          </a:p>
        </p:txBody>
      </p:sp>
      <p:grpSp>
        <p:nvGrpSpPr>
          <p:cNvPr id="8" name="Group 7">
            <a:extLst>
              <a:ext uri="{FF2B5EF4-FFF2-40B4-BE49-F238E27FC236}">
                <a16:creationId xmlns:a16="http://schemas.microsoft.com/office/drawing/2014/main" id="{3D3EAF0D-4569-6203-C19F-5DC0D6C4DB3A}"/>
              </a:ext>
            </a:extLst>
          </p:cNvPr>
          <p:cNvGrpSpPr/>
          <p:nvPr userDrawn="1"/>
        </p:nvGrpSpPr>
        <p:grpSpPr>
          <a:xfrm>
            <a:off x="9139794" y="6361383"/>
            <a:ext cx="2928395" cy="412984"/>
            <a:chOff x="9062977" y="6342927"/>
            <a:chExt cx="2928395" cy="412984"/>
          </a:xfrm>
        </p:grpSpPr>
        <p:sp>
          <p:nvSpPr>
            <p:cNvPr id="9" name="Rectangle 8">
              <a:extLst>
                <a:ext uri="{FF2B5EF4-FFF2-40B4-BE49-F238E27FC236}">
                  <a16:creationId xmlns:a16="http://schemas.microsoft.com/office/drawing/2014/main" id="{DEE41C8E-B55D-563A-3DDB-4B4CE1E0CB10}"/>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5635E983-D406-8C3F-1909-96E51E03EB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01137" y="6391823"/>
              <a:ext cx="2725737" cy="364088"/>
            </a:xfrm>
            <a:prstGeom prst="rect">
              <a:avLst/>
            </a:prstGeom>
          </p:spPr>
        </p:pic>
      </p:grpSp>
    </p:spTree>
    <p:extLst>
      <p:ext uri="{BB962C8B-B14F-4D97-AF65-F5344CB8AC3E}">
        <p14:creationId xmlns:p14="http://schemas.microsoft.com/office/powerpoint/2010/main" val="321223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11E6-142C-013F-1BE2-2F036AE27E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BD2537-D303-6532-85CC-CB1E52D1A1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C008493-5935-3E9C-34F6-5D9E210199FF}"/>
              </a:ext>
            </a:extLst>
          </p:cNvPr>
          <p:cNvSpPr>
            <a:spLocks noGrp="1"/>
          </p:cNvSpPr>
          <p:nvPr>
            <p:ph type="ftr" sz="quarter" idx="11"/>
          </p:nvPr>
        </p:nvSpPr>
        <p:spPr/>
        <p:txBody>
          <a:bodyPr/>
          <a:lstStyle/>
          <a:p>
            <a:endParaRPr lang="en-US"/>
          </a:p>
        </p:txBody>
      </p:sp>
      <p:pic>
        <p:nvPicPr>
          <p:cNvPr id="7" name="Picture 6" descr="A close-up of a logo&#10;&#10;Description automatically generated with medium confidence">
            <a:extLst>
              <a:ext uri="{FF2B5EF4-FFF2-40B4-BE49-F238E27FC236}">
                <a16:creationId xmlns:a16="http://schemas.microsoft.com/office/drawing/2014/main" id="{36FD75BA-9076-BFB5-7188-BAF146000CD3}"/>
              </a:ext>
            </a:extLst>
          </p:cNvPr>
          <p:cNvPicPr>
            <a:picLocks noChangeAspect="1"/>
          </p:cNvPicPr>
          <p:nvPr userDrawn="1"/>
        </p:nvPicPr>
        <p:blipFill>
          <a:blip r:embed="rId2"/>
          <a:stretch>
            <a:fillRect/>
          </a:stretch>
        </p:blipFill>
        <p:spPr>
          <a:xfrm>
            <a:off x="365126" y="6353711"/>
            <a:ext cx="1346522" cy="440313"/>
          </a:xfrm>
          <a:prstGeom prst="rect">
            <a:avLst/>
          </a:prstGeom>
        </p:spPr>
      </p:pic>
      <p:grpSp>
        <p:nvGrpSpPr>
          <p:cNvPr id="8" name="Group 7">
            <a:extLst>
              <a:ext uri="{FF2B5EF4-FFF2-40B4-BE49-F238E27FC236}">
                <a16:creationId xmlns:a16="http://schemas.microsoft.com/office/drawing/2014/main" id="{A3EB7BBD-F3D5-A4F4-5576-E274107AD45D}"/>
              </a:ext>
            </a:extLst>
          </p:cNvPr>
          <p:cNvGrpSpPr/>
          <p:nvPr userDrawn="1"/>
        </p:nvGrpSpPr>
        <p:grpSpPr>
          <a:xfrm>
            <a:off x="9139794" y="6361383"/>
            <a:ext cx="2928395" cy="412984"/>
            <a:chOff x="9062977" y="6342927"/>
            <a:chExt cx="2928395" cy="412984"/>
          </a:xfrm>
        </p:grpSpPr>
        <p:sp>
          <p:nvSpPr>
            <p:cNvPr id="9" name="Rectangle 8">
              <a:extLst>
                <a:ext uri="{FF2B5EF4-FFF2-40B4-BE49-F238E27FC236}">
                  <a16:creationId xmlns:a16="http://schemas.microsoft.com/office/drawing/2014/main" id="{22B85CAF-58B1-8266-8EAD-116F17726F29}"/>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05487DB7-03A5-AD92-C9F6-256E775D0F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spTree>
    <p:extLst>
      <p:ext uri="{BB962C8B-B14F-4D97-AF65-F5344CB8AC3E}">
        <p14:creationId xmlns:p14="http://schemas.microsoft.com/office/powerpoint/2010/main" val="229781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943A-F64F-445E-9B23-4DCCDB832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5CCC2-2649-7545-119B-9B1F6A7B12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23C47D-02A9-16A1-56CA-2D039C1F81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1191C87-0B73-F190-13B8-8465B180F889}"/>
              </a:ext>
            </a:extLst>
          </p:cNvPr>
          <p:cNvSpPr>
            <a:spLocks noGrp="1"/>
          </p:cNvSpPr>
          <p:nvPr>
            <p:ph type="ftr" sz="quarter" idx="11"/>
          </p:nvPr>
        </p:nvSpPr>
        <p:spPr/>
        <p:txBody>
          <a:bodyPr/>
          <a:lstStyle/>
          <a:p>
            <a:endParaRPr lang="en-US"/>
          </a:p>
        </p:txBody>
      </p:sp>
      <p:pic>
        <p:nvPicPr>
          <p:cNvPr id="8" name="Picture 7" descr="A close-up of a logo&#10;&#10;Description automatically generated with medium confidence">
            <a:extLst>
              <a:ext uri="{FF2B5EF4-FFF2-40B4-BE49-F238E27FC236}">
                <a16:creationId xmlns:a16="http://schemas.microsoft.com/office/drawing/2014/main" id="{AB70B50B-B55A-DA65-5ECA-2AFF54656810}"/>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211954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B5D0-5E93-2542-FBD4-69B213AAF6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11C9AB-DF37-F176-E815-BB337AE58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E7EEF9-72A1-6BCC-6196-54E59D01AB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FE9D25-FDEE-7090-B828-F64566372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119350-E7CC-354C-2CD7-FD83426B62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8A2AE35-DE7B-D197-1FA0-68A460D69262}"/>
              </a:ext>
            </a:extLst>
          </p:cNvPr>
          <p:cNvSpPr>
            <a:spLocks noGrp="1"/>
          </p:cNvSpPr>
          <p:nvPr>
            <p:ph type="ftr" sz="quarter" idx="11"/>
          </p:nvPr>
        </p:nvSpPr>
        <p:spPr/>
        <p:txBody>
          <a:bodyPr/>
          <a:lstStyle/>
          <a:p>
            <a:endParaRPr lang="en-US"/>
          </a:p>
        </p:txBody>
      </p:sp>
      <p:pic>
        <p:nvPicPr>
          <p:cNvPr id="10" name="Picture 9" descr="A close-up of a logo&#10;&#10;Description automatically generated with medium confidence">
            <a:extLst>
              <a:ext uri="{FF2B5EF4-FFF2-40B4-BE49-F238E27FC236}">
                <a16:creationId xmlns:a16="http://schemas.microsoft.com/office/drawing/2014/main" id="{93CD1125-2742-137E-A0CE-031771D4EBF4}"/>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116490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67A6-9367-1CFE-1C98-23DFE7E1E8F5}"/>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B613A7F-CEED-5211-F418-4AC1DC6982E4}"/>
              </a:ext>
            </a:extLst>
          </p:cNvPr>
          <p:cNvSpPr>
            <a:spLocks noGrp="1"/>
          </p:cNvSpPr>
          <p:nvPr>
            <p:ph type="ftr" sz="quarter" idx="11"/>
          </p:nvPr>
        </p:nvSpPr>
        <p:spPr/>
        <p:txBody>
          <a:bodyPr/>
          <a:lstStyle/>
          <a:p>
            <a:endParaRPr lang="en-US"/>
          </a:p>
        </p:txBody>
      </p:sp>
      <p:pic>
        <p:nvPicPr>
          <p:cNvPr id="6" name="Picture 5" descr="A close-up of a logo&#10;&#10;Description automatically generated with medium confidence">
            <a:extLst>
              <a:ext uri="{FF2B5EF4-FFF2-40B4-BE49-F238E27FC236}">
                <a16:creationId xmlns:a16="http://schemas.microsoft.com/office/drawing/2014/main" id="{6B69000C-BC5D-E26C-2B6B-01EBD8AACDF3}"/>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235511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EB4D692-1EBF-77D0-323C-AF22889BF60F}"/>
              </a:ext>
            </a:extLst>
          </p:cNvPr>
          <p:cNvSpPr>
            <a:spLocks noGrp="1"/>
          </p:cNvSpPr>
          <p:nvPr>
            <p:ph type="ftr" sz="quarter" idx="11"/>
          </p:nvPr>
        </p:nvSpPr>
        <p:spPr/>
        <p:txBody>
          <a:bodyPr/>
          <a:lstStyle/>
          <a:p>
            <a:endParaRPr lang="en-US"/>
          </a:p>
        </p:txBody>
      </p:sp>
      <p:pic>
        <p:nvPicPr>
          <p:cNvPr id="5" name="Picture 4" descr="A close-up of a logo&#10;&#10;Description automatically generated with medium confidence">
            <a:extLst>
              <a:ext uri="{FF2B5EF4-FFF2-40B4-BE49-F238E27FC236}">
                <a16:creationId xmlns:a16="http://schemas.microsoft.com/office/drawing/2014/main" id="{2BE3905F-2660-29C8-7095-E3D2BE6A3BDC}"/>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374112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134D7-416A-C0E4-0A7D-CF82B51AD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EC6B7C-6DAC-D7A1-438A-1702EC0A6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200B99-D618-4810-5357-B5D1B7D7E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EABEAA95-F54B-F3BD-F170-11D4A1E99E84}"/>
              </a:ext>
            </a:extLst>
          </p:cNvPr>
          <p:cNvSpPr>
            <a:spLocks noGrp="1"/>
          </p:cNvSpPr>
          <p:nvPr>
            <p:ph type="ftr" sz="quarter" idx="11"/>
          </p:nvPr>
        </p:nvSpPr>
        <p:spPr/>
        <p:txBody>
          <a:bodyPr/>
          <a:lstStyle/>
          <a:p>
            <a:endParaRPr lang="en-US"/>
          </a:p>
        </p:txBody>
      </p:sp>
      <p:pic>
        <p:nvPicPr>
          <p:cNvPr id="8" name="Picture 7" descr="A close-up of a logo&#10;&#10;Description automatically generated with medium confidence">
            <a:extLst>
              <a:ext uri="{FF2B5EF4-FFF2-40B4-BE49-F238E27FC236}">
                <a16:creationId xmlns:a16="http://schemas.microsoft.com/office/drawing/2014/main" id="{CC0319F5-C72D-2229-E5E9-6E90F46EBEDC}"/>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315994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0464-A053-2FA5-DDC6-8E13BBE15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C674F8-30CD-BFD9-749F-C655F5573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053B5E8-3D44-D496-934C-5DA288BFB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A03A993-8815-6D22-7D85-4CF2191AB0C2}"/>
              </a:ext>
            </a:extLst>
          </p:cNvPr>
          <p:cNvSpPr>
            <a:spLocks noGrp="1"/>
          </p:cNvSpPr>
          <p:nvPr>
            <p:ph type="ftr" sz="quarter" idx="11"/>
          </p:nvPr>
        </p:nvSpPr>
        <p:spPr/>
        <p:txBody>
          <a:bodyPr/>
          <a:lstStyle/>
          <a:p>
            <a:endParaRPr lang="en-US"/>
          </a:p>
        </p:txBody>
      </p:sp>
      <p:pic>
        <p:nvPicPr>
          <p:cNvPr id="8" name="Picture 7" descr="A close-up of a logo&#10;&#10;Description automatically generated with medium confidence">
            <a:extLst>
              <a:ext uri="{FF2B5EF4-FFF2-40B4-BE49-F238E27FC236}">
                <a16:creationId xmlns:a16="http://schemas.microsoft.com/office/drawing/2014/main" id="{CF640DA0-DE46-326E-F44E-4C370F66306F}"/>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69477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E9F188-50AA-857C-99CA-0AF709EA12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DA5171-253B-2BA6-0D9A-938314E1D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B5AAAA0-A37F-EE54-5E7B-D0F314A985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descr="A close-up of a logo&#10;&#10;Description automatically generated with medium confidence">
            <a:extLst>
              <a:ext uri="{FF2B5EF4-FFF2-40B4-BE49-F238E27FC236}">
                <a16:creationId xmlns:a16="http://schemas.microsoft.com/office/drawing/2014/main" id="{490E6181-8352-D0A8-1C75-5DF0B724235F}"/>
              </a:ext>
            </a:extLst>
          </p:cNvPr>
          <p:cNvPicPr>
            <a:picLocks noChangeAspect="1"/>
          </p:cNvPicPr>
          <p:nvPr userDrawn="1"/>
        </p:nvPicPr>
        <p:blipFill>
          <a:blip r:embed="rId14"/>
          <a:stretch>
            <a:fillRect/>
          </a:stretch>
        </p:blipFill>
        <p:spPr>
          <a:xfrm>
            <a:off x="365126" y="6353711"/>
            <a:ext cx="1346522" cy="440313"/>
          </a:xfrm>
          <a:prstGeom prst="rect">
            <a:avLst/>
          </a:prstGeom>
        </p:spPr>
      </p:pic>
      <p:grpSp>
        <p:nvGrpSpPr>
          <p:cNvPr id="8" name="Group 7">
            <a:extLst>
              <a:ext uri="{FF2B5EF4-FFF2-40B4-BE49-F238E27FC236}">
                <a16:creationId xmlns:a16="http://schemas.microsoft.com/office/drawing/2014/main" id="{79274B24-7E8B-9A76-AC40-404F2869F686}"/>
              </a:ext>
            </a:extLst>
          </p:cNvPr>
          <p:cNvGrpSpPr/>
          <p:nvPr userDrawn="1"/>
        </p:nvGrpSpPr>
        <p:grpSpPr>
          <a:xfrm>
            <a:off x="9139794" y="6361383"/>
            <a:ext cx="2928395" cy="412984"/>
            <a:chOff x="9062977" y="6342927"/>
            <a:chExt cx="2928395" cy="412984"/>
          </a:xfrm>
        </p:grpSpPr>
        <p:sp>
          <p:nvSpPr>
            <p:cNvPr id="9" name="Rectangle 8">
              <a:extLst>
                <a:ext uri="{FF2B5EF4-FFF2-40B4-BE49-F238E27FC236}">
                  <a16:creationId xmlns:a16="http://schemas.microsoft.com/office/drawing/2014/main" id="{686DE94C-85E9-9FE7-0134-7941882190F6}"/>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ED03CA25-6B70-0406-E6F2-029F1BE438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01137" y="6391823"/>
              <a:ext cx="2725737" cy="364088"/>
            </a:xfrm>
            <a:prstGeom prst="rect">
              <a:avLst/>
            </a:prstGeom>
          </p:spPr>
        </p:pic>
      </p:grpSp>
      <p:sp>
        <p:nvSpPr>
          <p:cNvPr id="11" name="Rectangle 10">
            <a:extLst>
              <a:ext uri="{FF2B5EF4-FFF2-40B4-BE49-F238E27FC236}">
                <a16:creationId xmlns:a16="http://schemas.microsoft.com/office/drawing/2014/main" id="{658DF895-5222-6328-81BA-04A32001327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38916C1B-7469-75BF-E4FB-E2CCD19A9D4B}"/>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1B390E89-53D6-93FA-D28F-1AC3D93D36B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8076B23E-ED3F-E364-E47B-5E836F7AD41A}"/>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632798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openoregon.pressbooks.pub/ccj230/chapter/8-8-types-of-jail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jeanmarie.perrone@pennmedicine.upenn.edu" TargetMode="Externa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hyperlink" Target="http://www.penncamp.org/" TargetMode="External"/><Relationship Id="rId5" Type="http://schemas.openxmlformats.org/officeDocument/2006/relationships/hyperlink" Target="mailto:Gilly.Gehri@pennmedicine.upenn.edu" TargetMode="External"/><Relationship Id="rId4" Type="http://schemas.openxmlformats.org/officeDocument/2006/relationships/hyperlink" Target="mailto:Jasmine.barnes@pennmedicine.upenn.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E5C41-ED11-33C0-CC2D-9ABFAF462A18}"/>
              </a:ext>
            </a:extLst>
          </p:cNvPr>
          <p:cNvSpPr>
            <a:spLocks noGrp="1"/>
          </p:cNvSpPr>
          <p:nvPr>
            <p:ph type="ctrTitle"/>
          </p:nvPr>
        </p:nvSpPr>
        <p:spPr>
          <a:xfrm>
            <a:off x="464634" y="402256"/>
            <a:ext cx="11262732" cy="1655763"/>
          </a:xfrm>
        </p:spPr>
        <p:txBody>
          <a:bodyPr>
            <a:normAutofit/>
          </a:bodyPr>
          <a:lstStyle/>
          <a:p>
            <a:r>
              <a:rPr lang="en-US" sz="4400" b="1" dirty="0">
                <a:solidFill>
                  <a:schemeClr val="bg1"/>
                </a:solidFill>
                <a:effectLst/>
                <a:ea typeface="Calibri" panose="020F0502020204030204" pitchFamily="34" charset="0"/>
                <a:cs typeface="Times New Roman" panose="02020603050405020304" pitchFamily="18" charset="0"/>
              </a:rPr>
              <a:t>Peer Led Substance Use Disorder Navigation to Support Reentry for Returning Citizens</a:t>
            </a:r>
            <a:endParaRPr lang="en-US" sz="4400" dirty="0">
              <a:solidFill>
                <a:schemeClr val="bg1"/>
              </a:solidFill>
            </a:endParaRPr>
          </a:p>
        </p:txBody>
      </p:sp>
      <p:sp>
        <p:nvSpPr>
          <p:cNvPr id="5" name="Subtitle 4">
            <a:extLst>
              <a:ext uri="{FF2B5EF4-FFF2-40B4-BE49-F238E27FC236}">
                <a16:creationId xmlns:a16="http://schemas.microsoft.com/office/drawing/2014/main" id="{54CE7FDD-B6F6-3089-CCA5-23047F48852C}"/>
              </a:ext>
            </a:extLst>
          </p:cNvPr>
          <p:cNvSpPr>
            <a:spLocks noGrp="1"/>
          </p:cNvSpPr>
          <p:nvPr>
            <p:ph type="subTitle" idx="1"/>
          </p:nvPr>
        </p:nvSpPr>
        <p:spPr>
          <a:xfrm>
            <a:off x="464634" y="2804266"/>
            <a:ext cx="3523785" cy="1766850"/>
          </a:xfrm>
        </p:spPr>
        <p:txBody>
          <a:bodyPr>
            <a:normAutofit/>
          </a:bodyPr>
          <a:lstStyle/>
          <a:p>
            <a:pPr algn="l"/>
            <a:r>
              <a:rPr lang="en-US" sz="2000" b="0" dirty="0">
                <a:solidFill>
                  <a:schemeClr val="bg1"/>
                </a:solidFill>
                <a:latin typeface="+mn-lt"/>
                <a:cs typeface="Al Nile" pitchFamily="2" charset="-78"/>
              </a:rPr>
              <a:t>Nicole O’Donnell, BA, CRS</a:t>
            </a:r>
          </a:p>
          <a:p>
            <a:pPr algn="l"/>
            <a:r>
              <a:rPr lang="en-US" sz="2000" b="0" dirty="0">
                <a:solidFill>
                  <a:schemeClr val="bg1"/>
                </a:solidFill>
                <a:latin typeface="+mn-lt"/>
                <a:cs typeface="Al Nile" pitchFamily="2" charset="-78"/>
              </a:rPr>
              <a:t>Jeanmarie Perrone, MD, FACMT</a:t>
            </a:r>
          </a:p>
          <a:p>
            <a:pPr algn="l"/>
            <a:r>
              <a:rPr lang="en-US" sz="2000" b="0" dirty="0">
                <a:solidFill>
                  <a:schemeClr val="bg1"/>
                </a:solidFill>
                <a:latin typeface="+mn-lt"/>
                <a:cs typeface="Al Nile" pitchFamily="2" charset="-78"/>
              </a:rPr>
              <a:t>Jasmine Barnes, MPH</a:t>
            </a:r>
          </a:p>
          <a:p>
            <a:pPr algn="l"/>
            <a:r>
              <a:rPr lang="en-US" sz="2000" b="0" dirty="0">
                <a:solidFill>
                  <a:schemeClr val="bg1"/>
                </a:solidFill>
                <a:latin typeface="+mn-lt"/>
                <a:cs typeface="Al Nile" pitchFamily="2" charset="-78"/>
              </a:rPr>
              <a:t>Gilly Gehri, BS</a:t>
            </a:r>
          </a:p>
          <a:p>
            <a:endParaRPr lang="en-US" dirty="0"/>
          </a:p>
        </p:txBody>
      </p:sp>
      <p:sp>
        <p:nvSpPr>
          <p:cNvPr id="3" name="TextBox 2">
            <a:extLst>
              <a:ext uri="{FF2B5EF4-FFF2-40B4-BE49-F238E27FC236}">
                <a16:creationId xmlns:a16="http://schemas.microsoft.com/office/drawing/2014/main" id="{6BA2D702-4D8B-A0C3-A03D-E1ABC72532F5}"/>
              </a:ext>
            </a:extLst>
          </p:cNvPr>
          <p:cNvSpPr txBox="1"/>
          <p:nvPr/>
        </p:nvSpPr>
        <p:spPr>
          <a:xfrm>
            <a:off x="3356443" y="5731775"/>
            <a:ext cx="6674004" cy="400110"/>
          </a:xfrm>
          <a:prstGeom prst="rect">
            <a:avLst/>
          </a:prstGeom>
          <a:noFill/>
        </p:spPr>
        <p:txBody>
          <a:bodyPr wrap="square">
            <a:spAutoFit/>
          </a:bodyPr>
          <a:lstStyle/>
          <a:p>
            <a:r>
              <a:rPr lang="en-US" sz="2000">
                <a:cs typeface="Al Nile" pitchFamily="2" charset="-78"/>
              </a:rPr>
              <a:t>AMERSA Annual Meeting, 2024</a:t>
            </a:r>
          </a:p>
        </p:txBody>
      </p:sp>
      <p:grpSp>
        <p:nvGrpSpPr>
          <p:cNvPr id="15" name="Group 14">
            <a:extLst>
              <a:ext uri="{FF2B5EF4-FFF2-40B4-BE49-F238E27FC236}">
                <a16:creationId xmlns:a16="http://schemas.microsoft.com/office/drawing/2014/main" id="{74F5E2DB-5BF9-5986-0181-E70D4E5F15D5}"/>
              </a:ext>
            </a:extLst>
          </p:cNvPr>
          <p:cNvGrpSpPr/>
          <p:nvPr/>
        </p:nvGrpSpPr>
        <p:grpSpPr>
          <a:xfrm>
            <a:off x="9143999" y="2153953"/>
            <a:ext cx="2712426" cy="3645566"/>
            <a:chOff x="7571677" y="2053592"/>
            <a:chExt cx="2712426" cy="3645566"/>
          </a:xfrm>
        </p:grpSpPr>
        <p:sp>
          <p:nvSpPr>
            <p:cNvPr id="2" name="Hexagon 1">
              <a:extLst>
                <a:ext uri="{FF2B5EF4-FFF2-40B4-BE49-F238E27FC236}">
                  <a16:creationId xmlns:a16="http://schemas.microsoft.com/office/drawing/2014/main" id="{BC580AA4-C821-6E25-F85C-133F417A2196}"/>
                </a:ext>
              </a:extLst>
            </p:cNvPr>
            <p:cNvSpPr/>
            <p:nvPr/>
          </p:nvSpPr>
          <p:spPr>
            <a:xfrm>
              <a:off x="8385717" y="2943922"/>
              <a:ext cx="1060704" cy="942278"/>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id="{ABC87691-6A7B-4E94-7B25-5EEA716B3B81}"/>
                </a:ext>
              </a:extLst>
            </p:cNvPr>
            <p:cNvSpPr/>
            <p:nvPr/>
          </p:nvSpPr>
          <p:spPr>
            <a:xfrm>
              <a:off x="8399398" y="3858322"/>
              <a:ext cx="1060704" cy="9144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2FC5DDBD-A5A7-7010-DEB4-29A955A5D071}"/>
                </a:ext>
              </a:extLst>
            </p:cNvPr>
            <p:cNvSpPr/>
            <p:nvPr/>
          </p:nvSpPr>
          <p:spPr>
            <a:xfrm>
              <a:off x="7575397" y="3389086"/>
              <a:ext cx="1060704" cy="9144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722F32AB-F4A8-BB23-1910-7C823FCFED13}"/>
                </a:ext>
              </a:extLst>
            </p:cNvPr>
            <p:cNvSpPr/>
            <p:nvPr/>
          </p:nvSpPr>
          <p:spPr>
            <a:xfrm>
              <a:off x="9223399" y="3401122"/>
              <a:ext cx="1060704" cy="9144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B83D043A-2EB5-0D3F-4BAE-B4DD79960688}"/>
                </a:ext>
              </a:extLst>
            </p:cNvPr>
            <p:cNvSpPr/>
            <p:nvPr/>
          </p:nvSpPr>
          <p:spPr>
            <a:xfrm>
              <a:off x="9223399" y="4328488"/>
              <a:ext cx="1060704" cy="9144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DECD4CE4-6F00-4FA3-3086-EA8CAF310F1B}"/>
                </a:ext>
              </a:extLst>
            </p:cNvPr>
            <p:cNvSpPr/>
            <p:nvPr/>
          </p:nvSpPr>
          <p:spPr>
            <a:xfrm>
              <a:off x="7575397" y="4280301"/>
              <a:ext cx="1060704" cy="9144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2949E82A-F8B7-3F24-4F15-FFE2D7FF765B}"/>
                </a:ext>
              </a:extLst>
            </p:cNvPr>
            <p:cNvSpPr/>
            <p:nvPr/>
          </p:nvSpPr>
          <p:spPr>
            <a:xfrm>
              <a:off x="8385717" y="4784758"/>
              <a:ext cx="1060704" cy="9144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id="{14BAE51D-5504-DB61-ADA7-0BED3F6B07AB}"/>
                </a:ext>
              </a:extLst>
            </p:cNvPr>
            <p:cNvSpPr/>
            <p:nvPr/>
          </p:nvSpPr>
          <p:spPr>
            <a:xfrm>
              <a:off x="9223399" y="2514600"/>
              <a:ext cx="1060704" cy="9144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D61F9EBB-9278-D058-23FA-EDEFE85F6E79}"/>
                </a:ext>
              </a:extLst>
            </p:cNvPr>
            <p:cNvSpPr/>
            <p:nvPr/>
          </p:nvSpPr>
          <p:spPr>
            <a:xfrm>
              <a:off x="7571677" y="2459463"/>
              <a:ext cx="1060704" cy="9144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A82F9C09-D32F-4C93-6E05-30E2AA1FBC6E}"/>
                </a:ext>
              </a:extLst>
            </p:cNvPr>
            <p:cNvSpPr/>
            <p:nvPr/>
          </p:nvSpPr>
          <p:spPr>
            <a:xfrm>
              <a:off x="8409359" y="2053592"/>
              <a:ext cx="1060704" cy="9144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Hexagon 15">
            <a:extLst>
              <a:ext uri="{FF2B5EF4-FFF2-40B4-BE49-F238E27FC236}">
                <a16:creationId xmlns:a16="http://schemas.microsoft.com/office/drawing/2014/main" id="{68E7DF52-9BAE-4CAC-9768-66710876D3FF}"/>
              </a:ext>
            </a:extLst>
          </p:cNvPr>
          <p:cNvSpPr/>
          <p:nvPr/>
        </p:nvSpPr>
        <p:spPr>
          <a:xfrm>
            <a:off x="6096000" y="2676293"/>
            <a:ext cx="1060704" cy="9144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278141FD-44E9-9CB0-5091-F6D546F1ACD3}"/>
              </a:ext>
            </a:extLst>
          </p:cNvPr>
          <p:cNvSpPr/>
          <p:nvPr/>
        </p:nvSpPr>
        <p:spPr>
          <a:xfrm>
            <a:off x="7727795" y="3044283"/>
            <a:ext cx="1060704" cy="9144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a:extLst>
              <a:ext uri="{FF2B5EF4-FFF2-40B4-BE49-F238E27FC236}">
                <a16:creationId xmlns:a16="http://schemas.microsoft.com/office/drawing/2014/main" id="{968DDDC5-9014-D24B-6B0B-0E07E863EE0A}"/>
              </a:ext>
            </a:extLst>
          </p:cNvPr>
          <p:cNvSpPr/>
          <p:nvPr/>
        </p:nvSpPr>
        <p:spPr>
          <a:xfrm>
            <a:off x="5525431" y="4113916"/>
            <a:ext cx="1060704" cy="9144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CED66833-AFC6-85B2-0BDD-F2A380FF093F}"/>
              </a:ext>
            </a:extLst>
          </p:cNvPr>
          <p:cNvGrpSpPr/>
          <p:nvPr/>
        </p:nvGrpSpPr>
        <p:grpSpPr>
          <a:xfrm>
            <a:off x="5565648" y="2153953"/>
            <a:ext cx="6330994" cy="3666984"/>
            <a:chOff x="5565648" y="2153953"/>
            <a:chExt cx="6330994" cy="3666984"/>
          </a:xfrm>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p:grpSpPr>
        <p:grpSp>
          <p:nvGrpSpPr>
            <p:cNvPr id="20" name="Group 19">
              <a:extLst>
                <a:ext uri="{FF2B5EF4-FFF2-40B4-BE49-F238E27FC236}">
                  <a16:creationId xmlns:a16="http://schemas.microsoft.com/office/drawing/2014/main" id="{366EFB82-64B2-3B34-3E4F-E59F194ABACD}"/>
                </a:ext>
              </a:extLst>
            </p:cNvPr>
            <p:cNvGrpSpPr/>
            <p:nvPr/>
          </p:nvGrpSpPr>
          <p:grpSpPr>
            <a:xfrm>
              <a:off x="9184216" y="2153953"/>
              <a:ext cx="2712426" cy="3666984"/>
              <a:chOff x="7571677" y="2053592"/>
              <a:chExt cx="2712426" cy="3666984"/>
            </a:xfrm>
            <a:grpFill/>
          </p:grpSpPr>
          <p:sp>
            <p:nvSpPr>
              <p:cNvPr id="21" name="Hexagon 20">
                <a:extLst>
                  <a:ext uri="{FF2B5EF4-FFF2-40B4-BE49-F238E27FC236}">
                    <a16:creationId xmlns:a16="http://schemas.microsoft.com/office/drawing/2014/main" id="{B69CF94A-B6F9-2AC2-14E8-459C60B49FCF}"/>
                  </a:ext>
                </a:extLst>
              </p:cNvPr>
              <p:cNvSpPr/>
              <p:nvPr/>
            </p:nvSpPr>
            <p:spPr>
              <a:xfrm>
                <a:off x="8385717" y="2943922"/>
                <a:ext cx="1060704" cy="9422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7663E708-92D9-D3D6-7BAF-5BA175643C1D}"/>
                  </a:ext>
                </a:extLst>
              </p:cNvPr>
              <p:cNvSpPr/>
              <p:nvPr/>
            </p:nvSpPr>
            <p:spPr>
              <a:xfrm>
                <a:off x="8399398" y="3858322"/>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13CD3F09-3842-1A9E-7DED-6C8B25C1E482}"/>
                  </a:ext>
                </a:extLst>
              </p:cNvPr>
              <p:cNvSpPr/>
              <p:nvPr/>
            </p:nvSpPr>
            <p:spPr>
              <a:xfrm>
                <a:off x="7575397" y="3389086"/>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FC78B5F9-F96B-323A-6212-9872981D6BED}"/>
                  </a:ext>
                </a:extLst>
              </p:cNvPr>
              <p:cNvSpPr/>
              <p:nvPr/>
            </p:nvSpPr>
            <p:spPr>
              <a:xfrm>
                <a:off x="9223399" y="3401122"/>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a:extLst>
                  <a:ext uri="{FF2B5EF4-FFF2-40B4-BE49-F238E27FC236}">
                    <a16:creationId xmlns:a16="http://schemas.microsoft.com/office/drawing/2014/main" id="{6E11FF2E-F06B-1C93-61A1-F2DC39A45218}"/>
                  </a:ext>
                </a:extLst>
              </p:cNvPr>
              <p:cNvSpPr/>
              <p:nvPr/>
            </p:nvSpPr>
            <p:spPr>
              <a:xfrm>
                <a:off x="9223399" y="4328488"/>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42625D64-9D6E-D253-5819-BBDD4B9C81D0}"/>
                  </a:ext>
                </a:extLst>
              </p:cNvPr>
              <p:cNvSpPr/>
              <p:nvPr/>
            </p:nvSpPr>
            <p:spPr>
              <a:xfrm>
                <a:off x="7575397" y="4280301"/>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a:extLst>
                  <a:ext uri="{FF2B5EF4-FFF2-40B4-BE49-F238E27FC236}">
                    <a16:creationId xmlns:a16="http://schemas.microsoft.com/office/drawing/2014/main" id="{DC475227-6958-562C-EC4E-D67CDEC81FA5}"/>
                  </a:ext>
                </a:extLst>
              </p:cNvPr>
              <p:cNvSpPr/>
              <p:nvPr/>
            </p:nvSpPr>
            <p:spPr>
              <a:xfrm>
                <a:off x="8385717" y="4784758"/>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1AA1F65B-E8AD-38A4-71E7-5A1F1424157F}"/>
                  </a:ext>
                </a:extLst>
              </p:cNvPr>
              <p:cNvSpPr/>
              <p:nvPr/>
            </p:nvSpPr>
            <p:spPr>
              <a:xfrm>
                <a:off x="9223399" y="2514600"/>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a:extLst>
                  <a:ext uri="{FF2B5EF4-FFF2-40B4-BE49-F238E27FC236}">
                    <a16:creationId xmlns:a16="http://schemas.microsoft.com/office/drawing/2014/main" id="{CD139DDC-0D54-CE31-1272-57D885AF652A}"/>
                  </a:ext>
                </a:extLst>
              </p:cNvPr>
              <p:cNvSpPr/>
              <p:nvPr/>
            </p:nvSpPr>
            <p:spPr>
              <a:xfrm>
                <a:off x="7571677" y="2459463"/>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E80C67EF-58E3-7999-99BB-815DD6887D98}"/>
                  </a:ext>
                </a:extLst>
              </p:cNvPr>
              <p:cNvSpPr/>
              <p:nvPr/>
            </p:nvSpPr>
            <p:spPr>
              <a:xfrm>
                <a:off x="8409359" y="2053592"/>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a:extLst>
                  <a:ext uri="{FF2B5EF4-FFF2-40B4-BE49-F238E27FC236}">
                    <a16:creationId xmlns:a16="http://schemas.microsoft.com/office/drawing/2014/main" id="{EE645C1C-DE5C-143B-6834-0BB6F5B312A8}"/>
                  </a:ext>
                </a:extLst>
              </p:cNvPr>
              <p:cNvSpPr/>
              <p:nvPr/>
            </p:nvSpPr>
            <p:spPr>
              <a:xfrm>
                <a:off x="8426274" y="3879740"/>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id="{E991A775-41D6-1127-18F0-20B72106FA18}"/>
                  </a:ext>
                </a:extLst>
              </p:cNvPr>
              <p:cNvSpPr/>
              <p:nvPr/>
            </p:nvSpPr>
            <p:spPr>
              <a:xfrm>
                <a:off x="7602273" y="3410504"/>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5B93D28F-9694-9C5A-ECA3-B1E79FA32949}"/>
                  </a:ext>
                </a:extLst>
              </p:cNvPr>
              <p:cNvSpPr/>
              <p:nvPr/>
            </p:nvSpPr>
            <p:spPr>
              <a:xfrm>
                <a:off x="7602273" y="4301719"/>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39291301-615E-7096-ED83-1A7A28C71413}"/>
                  </a:ext>
                </a:extLst>
              </p:cNvPr>
              <p:cNvSpPr/>
              <p:nvPr/>
            </p:nvSpPr>
            <p:spPr>
              <a:xfrm>
                <a:off x="8412593" y="4806176"/>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0E027BBD-E0C3-31EC-835E-562F9329902D}"/>
                  </a:ext>
                </a:extLst>
              </p:cNvPr>
              <p:cNvSpPr/>
              <p:nvPr/>
            </p:nvSpPr>
            <p:spPr>
              <a:xfrm>
                <a:off x="7598553" y="2480881"/>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Hexagon 16">
              <a:extLst>
                <a:ext uri="{FF2B5EF4-FFF2-40B4-BE49-F238E27FC236}">
                  <a16:creationId xmlns:a16="http://schemas.microsoft.com/office/drawing/2014/main" id="{D97012B9-C502-F2C6-B183-D9A23082C3BA}"/>
                </a:ext>
              </a:extLst>
            </p:cNvPr>
            <p:cNvSpPr/>
            <p:nvPr/>
          </p:nvSpPr>
          <p:spPr>
            <a:xfrm>
              <a:off x="7136780" y="4204010"/>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a:extLst>
                <a:ext uri="{FF2B5EF4-FFF2-40B4-BE49-F238E27FC236}">
                  <a16:creationId xmlns:a16="http://schemas.microsoft.com/office/drawing/2014/main" id="{3E67359D-E86F-EBBB-FA90-02C871105D65}"/>
                </a:ext>
              </a:extLst>
            </p:cNvPr>
            <p:cNvSpPr/>
            <p:nvPr/>
          </p:nvSpPr>
          <p:spPr>
            <a:xfrm>
              <a:off x="6136217" y="2676293"/>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4B28D5B5-9C22-230C-0334-72EB53D3B03F}"/>
                </a:ext>
              </a:extLst>
            </p:cNvPr>
            <p:cNvSpPr/>
            <p:nvPr/>
          </p:nvSpPr>
          <p:spPr>
            <a:xfrm>
              <a:off x="7768012" y="3044283"/>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a:extLst>
                <a:ext uri="{FF2B5EF4-FFF2-40B4-BE49-F238E27FC236}">
                  <a16:creationId xmlns:a16="http://schemas.microsoft.com/office/drawing/2014/main" id="{894D0EDB-31EF-33F1-3BC9-EC78CCF3D583}"/>
                </a:ext>
              </a:extLst>
            </p:cNvPr>
            <p:cNvSpPr/>
            <p:nvPr/>
          </p:nvSpPr>
          <p:spPr>
            <a:xfrm>
              <a:off x="5565648" y="4113916"/>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5E9059FD-ABCB-BDEB-9452-DE25A951EEBA}"/>
                </a:ext>
              </a:extLst>
            </p:cNvPr>
            <p:cNvSpPr/>
            <p:nvPr/>
          </p:nvSpPr>
          <p:spPr>
            <a:xfrm>
              <a:off x="7163656" y="4225428"/>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a:extLst>
                <a:ext uri="{FF2B5EF4-FFF2-40B4-BE49-F238E27FC236}">
                  <a16:creationId xmlns:a16="http://schemas.microsoft.com/office/drawing/2014/main" id="{96CF4ECD-1A7A-FC1E-BDED-A6F29280DC6A}"/>
                </a:ext>
              </a:extLst>
            </p:cNvPr>
            <p:cNvSpPr/>
            <p:nvPr/>
          </p:nvSpPr>
          <p:spPr>
            <a:xfrm>
              <a:off x="6163093" y="2697711"/>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a:extLst>
                <a:ext uri="{FF2B5EF4-FFF2-40B4-BE49-F238E27FC236}">
                  <a16:creationId xmlns:a16="http://schemas.microsoft.com/office/drawing/2014/main" id="{6847F116-177E-DA7A-E351-9C0AE79C8A96}"/>
                </a:ext>
              </a:extLst>
            </p:cNvPr>
            <p:cNvSpPr/>
            <p:nvPr/>
          </p:nvSpPr>
          <p:spPr>
            <a:xfrm>
              <a:off x="7794888" y="3065701"/>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a:extLst>
                <a:ext uri="{FF2B5EF4-FFF2-40B4-BE49-F238E27FC236}">
                  <a16:creationId xmlns:a16="http://schemas.microsoft.com/office/drawing/2014/main" id="{9BFA9C9F-3A6A-61FE-E85B-6FC1782F6041}"/>
                </a:ext>
              </a:extLst>
            </p:cNvPr>
            <p:cNvSpPr/>
            <p:nvPr/>
          </p:nvSpPr>
          <p:spPr>
            <a:xfrm>
              <a:off x="5592524" y="4135334"/>
              <a:ext cx="1060704" cy="914400"/>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4121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4CBA77B-84FE-8BE5-3EC1-69B02554E52B}"/>
              </a:ext>
            </a:extLst>
          </p:cNvPr>
          <p:cNvSpPr>
            <a:spLocks noGrp="1"/>
          </p:cNvSpPr>
          <p:nvPr>
            <p:ph type="title"/>
          </p:nvPr>
        </p:nvSpPr>
        <p:spPr>
          <a:xfrm>
            <a:off x="381855" y="179852"/>
            <a:ext cx="10515600" cy="1325563"/>
          </a:xfrm>
        </p:spPr>
        <p:txBody>
          <a:bodyPr vert="horz" lIns="91440" tIns="45720" rIns="91440" bIns="45720" rtlCol="0" anchor="ctr">
            <a:normAutofit/>
          </a:bodyPr>
          <a:lstStyle/>
          <a:p>
            <a:r>
              <a:rPr lang="en-US" kern="1200" dirty="0">
                <a:latin typeface="+mj-lt"/>
                <a:ea typeface="+mj-ea"/>
                <a:cs typeface="+mj-cs"/>
              </a:rPr>
              <a:t>CareConnect Warmline</a:t>
            </a:r>
          </a:p>
        </p:txBody>
      </p:sp>
      <p:sp>
        <p:nvSpPr>
          <p:cNvPr id="4" name="TextBox 3">
            <a:extLst>
              <a:ext uri="{FF2B5EF4-FFF2-40B4-BE49-F238E27FC236}">
                <a16:creationId xmlns:a16="http://schemas.microsoft.com/office/drawing/2014/main" id="{5DA08464-1E27-E714-356C-91080AA3FB2A}"/>
              </a:ext>
            </a:extLst>
          </p:cNvPr>
          <p:cNvSpPr txBox="1"/>
          <p:nvPr/>
        </p:nvSpPr>
        <p:spPr>
          <a:xfrm>
            <a:off x="193964" y="1825625"/>
            <a:ext cx="5825836" cy="4351338"/>
          </a:xfrm>
          <a:prstGeom prst="rect">
            <a:avLst/>
          </a:prstGeom>
        </p:spPr>
        <p:txBody>
          <a:bodyPr vert="horz" lIns="91440" tIns="45720" rIns="91440" bIns="45720" rtlCol="0">
            <a:normAutofit/>
          </a:bodyPr>
          <a:lstStyle/>
          <a:p>
            <a:pPr marL="228600" indent="-228600">
              <a:lnSpc>
                <a:spcPct val="90000"/>
              </a:lnSpc>
              <a:spcBef>
                <a:spcPts val="1000"/>
              </a:spcBef>
              <a:spcAft>
                <a:spcPts val="450"/>
              </a:spcAft>
              <a:buClr>
                <a:schemeClr val="tx1"/>
              </a:buClr>
              <a:buSzPct val="100000"/>
              <a:buFont typeface="Arial" panose="020B0604020202020204" pitchFamily="34" charset="0"/>
              <a:buChar char="•"/>
            </a:pPr>
            <a:r>
              <a:rPr lang="en-US" sz="2000" baseline="0" dirty="0"/>
              <a:t>Available to patients, providers, family members</a:t>
            </a:r>
          </a:p>
          <a:p>
            <a:pPr marL="228600" indent="-228600">
              <a:lnSpc>
                <a:spcPct val="90000"/>
              </a:lnSpc>
              <a:spcBef>
                <a:spcPts val="1000"/>
              </a:spcBef>
              <a:spcAft>
                <a:spcPts val="450"/>
              </a:spcAft>
              <a:buClr>
                <a:schemeClr val="tx1"/>
              </a:buClr>
              <a:buSzPct val="100000"/>
              <a:buFont typeface="Arial" panose="020B0604020202020204" pitchFamily="34" charset="0"/>
              <a:buChar char="•"/>
            </a:pPr>
            <a:r>
              <a:rPr lang="en-US" sz="2000" baseline="0" dirty="0"/>
              <a:t>Same day access to telehealth buprenorphine</a:t>
            </a:r>
          </a:p>
          <a:p>
            <a:pPr marL="228600" indent="-228600">
              <a:lnSpc>
                <a:spcPct val="90000"/>
              </a:lnSpc>
              <a:spcBef>
                <a:spcPts val="1000"/>
              </a:spcBef>
              <a:spcAft>
                <a:spcPts val="450"/>
              </a:spcAft>
              <a:buClr>
                <a:schemeClr val="tx1"/>
              </a:buClr>
              <a:buSzPct val="100000"/>
              <a:buFont typeface="Arial" panose="020B0604020202020204" pitchFamily="34" charset="0"/>
              <a:buChar char="•"/>
            </a:pPr>
            <a:r>
              <a:rPr lang="en-US" sz="2000" dirty="0"/>
              <a:t>N</a:t>
            </a:r>
            <a:r>
              <a:rPr lang="en-US" sz="2000" baseline="0" dirty="0"/>
              <a:t>ew starts or continuation of treatment</a:t>
            </a:r>
          </a:p>
          <a:p>
            <a:pPr marL="228600" indent="-228600">
              <a:lnSpc>
                <a:spcPct val="90000"/>
              </a:lnSpc>
              <a:spcBef>
                <a:spcPts val="1000"/>
              </a:spcBef>
              <a:spcAft>
                <a:spcPts val="450"/>
              </a:spcAft>
              <a:buClr>
                <a:schemeClr val="tx1"/>
              </a:buClr>
              <a:buSzPct val="100000"/>
              <a:buFont typeface="Arial" panose="020B0604020202020204" pitchFamily="34" charset="0"/>
              <a:buChar char="•"/>
            </a:pPr>
            <a:r>
              <a:rPr lang="en-US" sz="2000" baseline="0" dirty="0"/>
              <a:t>Short-term case management (ID, transportation, etc.)</a:t>
            </a:r>
          </a:p>
          <a:p>
            <a:pPr marL="228600" indent="-228600">
              <a:lnSpc>
                <a:spcPct val="90000"/>
              </a:lnSpc>
              <a:spcBef>
                <a:spcPts val="1000"/>
              </a:spcBef>
              <a:spcAft>
                <a:spcPts val="450"/>
              </a:spcAft>
              <a:buClr>
                <a:schemeClr val="tx1"/>
              </a:buClr>
              <a:buSzPct val="100000"/>
              <a:buFont typeface="Arial" panose="020B0604020202020204" pitchFamily="34" charset="0"/>
              <a:buChar char="•"/>
            </a:pPr>
            <a:r>
              <a:rPr lang="en-US" sz="2000" baseline="0" dirty="0"/>
              <a:t>Support navigating to other services (methadone, wound care)</a:t>
            </a:r>
          </a:p>
          <a:p>
            <a:pPr marL="228600" indent="-228600">
              <a:lnSpc>
                <a:spcPct val="90000"/>
              </a:lnSpc>
              <a:spcBef>
                <a:spcPts val="1000"/>
              </a:spcBef>
              <a:spcAft>
                <a:spcPts val="450"/>
              </a:spcAft>
              <a:buClr>
                <a:schemeClr val="tx1"/>
              </a:buClr>
              <a:buSzPct val="100000"/>
              <a:buFont typeface="Arial" panose="020B0604020202020204" pitchFamily="34" charset="0"/>
              <a:buChar char="•"/>
            </a:pPr>
            <a:r>
              <a:rPr lang="en-US" sz="2000" baseline="0" dirty="0"/>
              <a:t>Tailored referral to longitudinal treatment</a:t>
            </a:r>
          </a:p>
          <a:p>
            <a:pPr marL="228600" indent="-228600">
              <a:lnSpc>
                <a:spcPct val="90000"/>
              </a:lnSpc>
              <a:spcBef>
                <a:spcPts val="1000"/>
              </a:spcBef>
              <a:spcAft>
                <a:spcPts val="450"/>
              </a:spcAft>
              <a:buClr>
                <a:schemeClr val="tx1"/>
              </a:buClr>
              <a:buSzPct val="100000"/>
              <a:buFont typeface="Arial" panose="020B0604020202020204" pitchFamily="34" charset="0"/>
              <a:buChar char="•"/>
            </a:pPr>
            <a:r>
              <a:rPr lang="en-US" sz="2000" baseline="0" dirty="0"/>
              <a:t>Staffed by a group of trained, compassionate professionals (SUNs and CRSs)</a:t>
            </a:r>
          </a:p>
        </p:txBody>
      </p:sp>
      <p:pic>
        <p:nvPicPr>
          <p:cNvPr id="6" name="Picture 5" descr="A screenshot of a phone&#10;&#10;Description automatically generated">
            <a:extLst>
              <a:ext uri="{FF2B5EF4-FFF2-40B4-BE49-F238E27FC236}">
                <a16:creationId xmlns:a16="http://schemas.microsoft.com/office/drawing/2014/main" id="{74C55104-A470-45B3-A5B2-60551EBBFE4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43061" r="-1" b="2564"/>
          <a:stretch/>
        </p:blipFill>
        <p:spPr>
          <a:xfrm>
            <a:off x="6050566" y="1505415"/>
            <a:ext cx="5303236" cy="4453484"/>
          </a:xfrm>
          <a:prstGeom prst="rect">
            <a:avLst/>
          </a:prstGeom>
          <a:noFill/>
        </p:spPr>
      </p:pic>
    </p:spTree>
    <p:extLst>
      <p:ext uri="{BB962C8B-B14F-4D97-AF65-F5344CB8AC3E}">
        <p14:creationId xmlns:p14="http://schemas.microsoft.com/office/powerpoint/2010/main" val="3229405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C611-BC23-04C0-8CC6-C0205C63C6B6}"/>
              </a:ext>
            </a:extLst>
          </p:cNvPr>
          <p:cNvSpPr>
            <a:spLocks noGrp="1"/>
          </p:cNvSpPr>
          <p:nvPr>
            <p:ph type="title"/>
          </p:nvPr>
        </p:nvSpPr>
        <p:spPr>
          <a:xfrm>
            <a:off x="838200" y="365125"/>
            <a:ext cx="10515600" cy="1325563"/>
          </a:xfrm>
        </p:spPr>
        <p:txBody>
          <a:bodyPr anchor="ctr">
            <a:normAutofit/>
          </a:bodyPr>
          <a:lstStyle/>
          <a:p>
            <a:r>
              <a:rPr lang="en-US" dirty="0"/>
              <a:t>Peer Support Safety-Net Services Provided:</a:t>
            </a:r>
          </a:p>
        </p:txBody>
      </p:sp>
      <p:graphicFrame>
        <p:nvGraphicFramePr>
          <p:cNvPr id="11" name="Content Placeholder 2">
            <a:extLst>
              <a:ext uri="{FF2B5EF4-FFF2-40B4-BE49-F238E27FC236}">
                <a16:creationId xmlns:a16="http://schemas.microsoft.com/office/drawing/2014/main" id="{4BBFBCB8-58A6-33B0-05E9-E699006D84AE}"/>
              </a:ext>
            </a:extLst>
          </p:cNvPr>
          <p:cNvGraphicFramePr>
            <a:graphicFrameLocks noGrp="1"/>
          </p:cNvGraphicFramePr>
          <p:nvPr>
            <p:ph idx="1"/>
            <p:extLst>
              <p:ext uri="{D42A27DB-BD31-4B8C-83A1-F6EECF244321}">
                <p14:modId xmlns:p14="http://schemas.microsoft.com/office/powerpoint/2010/main" val="640456185"/>
              </p:ext>
            </p:extLst>
          </p:nvPr>
        </p:nvGraphicFramePr>
        <p:xfrm>
          <a:off x="838200" y="1690687"/>
          <a:ext cx="10515600" cy="410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852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36DF508-B9A8-AFB4-65CA-12EB50ACA2AD}"/>
              </a:ext>
            </a:extLst>
          </p:cNvPr>
          <p:cNvGraphicFramePr>
            <a:graphicFrameLocks/>
          </p:cNvGraphicFramePr>
          <p:nvPr/>
        </p:nvGraphicFramePr>
        <p:xfrm>
          <a:off x="0" y="0"/>
          <a:ext cx="4838700" cy="3803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0EE903C-39EC-519C-2B28-8BC806226EA7}"/>
              </a:ext>
            </a:extLst>
          </p:cNvPr>
          <p:cNvGraphicFramePr>
            <a:graphicFrameLocks/>
          </p:cNvGraphicFramePr>
          <p:nvPr>
            <p:extLst>
              <p:ext uri="{D42A27DB-BD31-4B8C-83A1-F6EECF244321}">
                <p14:modId xmlns:p14="http://schemas.microsoft.com/office/powerpoint/2010/main" val="610641232"/>
              </p:ext>
            </p:extLst>
          </p:nvPr>
        </p:nvGraphicFramePr>
        <p:xfrm>
          <a:off x="3021634" y="2267540"/>
          <a:ext cx="5156488" cy="3803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20BDD895-E4F3-D1EC-755C-07E35AB509E6}"/>
              </a:ext>
            </a:extLst>
          </p:cNvPr>
          <p:cNvGraphicFramePr>
            <a:graphicFrameLocks/>
          </p:cNvGraphicFramePr>
          <p:nvPr/>
        </p:nvGraphicFramePr>
        <p:xfrm>
          <a:off x="6858000" y="155121"/>
          <a:ext cx="5156488" cy="39388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1113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DAFF2A7-2A2C-4003-73F3-E32F41C91300}"/>
              </a:ext>
            </a:extLst>
          </p:cNvPr>
          <p:cNvGraphicFramePr>
            <a:graphicFrameLocks/>
          </p:cNvGraphicFramePr>
          <p:nvPr/>
        </p:nvGraphicFramePr>
        <p:xfrm>
          <a:off x="-187779" y="741445"/>
          <a:ext cx="6598971"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E032804-3FD4-0917-24AE-F01CE0FCB496}"/>
              </a:ext>
            </a:extLst>
          </p:cNvPr>
          <p:cNvGraphicFramePr>
            <a:graphicFrameLocks/>
          </p:cNvGraphicFramePr>
          <p:nvPr/>
        </p:nvGraphicFramePr>
        <p:xfrm>
          <a:off x="6337713" y="816429"/>
          <a:ext cx="5854287" cy="4016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281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971B80A-99C5-F0A6-FE76-6EA241E57620}"/>
              </a:ext>
            </a:extLst>
          </p:cNvPr>
          <p:cNvGraphicFramePr>
            <a:graphicFrameLocks/>
          </p:cNvGraphicFramePr>
          <p:nvPr/>
        </p:nvGraphicFramePr>
        <p:xfrm>
          <a:off x="2496065" y="1173892"/>
          <a:ext cx="7302843" cy="417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369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D597FB-85FA-9BA5-B459-BBB3BBAABD76}"/>
              </a:ext>
            </a:extLst>
          </p:cNvPr>
          <p:cNvSpPr txBox="1"/>
          <p:nvPr/>
        </p:nvSpPr>
        <p:spPr>
          <a:xfrm>
            <a:off x="609600" y="2558764"/>
            <a:ext cx="10723418" cy="1569660"/>
          </a:xfrm>
          <a:prstGeom prst="rect">
            <a:avLst/>
          </a:prstGeom>
          <a:noFill/>
        </p:spPr>
        <p:txBody>
          <a:bodyPr wrap="square" lIns="91440" tIns="45720" rIns="91440" bIns="45720" anchor="t">
            <a:spAutoFit/>
          </a:bodyPr>
          <a:lstStyle/>
          <a:p>
            <a:r>
              <a:rPr lang="en-US" sz="2400" i="1" dirty="0">
                <a:cs typeface="Al Nile"/>
              </a:rPr>
              <a:t>He contacts Warmline to receive buprenorphine. Warmline peer staff support him in scheduling an appointment for MOUD care, providing documentation to PO, and prescribing medication to last until appointment. He is able to continue his medication and is now connected with a PCP to address chronic health issues.</a:t>
            </a:r>
            <a:endParaRPr lang="en-US" sz="2400" dirty="0">
              <a:cs typeface="Al Nile"/>
            </a:endParaRPr>
          </a:p>
        </p:txBody>
      </p:sp>
      <p:sp>
        <p:nvSpPr>
          <p:cNvPr id="7" name="Title 1">
            <a:extLst>
              <a:ext uri="{FF2B5EF4-FFF2-40B4-BE49-F238E27FC236}">
                <a16:creationId xmlns:a16="http://schemas.microsoft.com/office/drawing/2014/main" id="{8B84AD06-B105-F275-7709-21AB6FCBD294}"/>
              </a:ext>
            </a:extLst>
          </p:cNvPr>
          <p:cNvSpPr>
            <a:spLocks noGrp="1"/>
          </p:cNvSpPr>
          <p:nvPr>
            <p:ph type="title"/>
          </p:nvPr>
        </p:nvSpPr>
        <p:spPr>
          <a:xfrm>
            <a:off x="609600" y="677783"/>
            <a:ext cx="10515600" cy="1325563"/>
          </a:xfrm>
        </p:spPr>
        <p:txBody>
          <a:bodyPr vert="horz" lIns="91440" tIns="45720" rIns="91440" bIns="45720" rtlCol="0" anchor="ctr">
            <a:normAutofit/>
          </a:bodyPr>
          <a:lstStyle/>
          <a:p>
            <a:r>
              <a:rPr lang="en-US" sz="4400" kern="1200" dirty="0">
                <a:latin typeface="+mj-lt"/>
                <a:ea typeface="+mj-ea"/>
                <a:cs typeface="+mj-cs"/>
              </a:rPr>
              <a:t>Case Example Outcome </a:t>
            </a:r>
          </a:p>
        </p:txBody>
      </p:sp>
    </p:spTree>
    <p:extLst>
      <p:ext uri="{BB962C8B-B14F-4D97-AF65-F5344CB8AC3E}">
        <p14:creationId xmlns:p14="http://schemas.microsoft.com/office/powerpoint/2010/main" val="782722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7B32AD-33E6-E8DE-87EC-C0096081C19D}"/>
              </a:ext>
            </a:extLst>
          </p:cNvPr>
          <p:cNvSpPr txBox="1"/>
          <p:nvPr/>
        </p:nvSpPr>
        <p:spPr>
          <a:xfrm>
            <a:off x="526472" y="2090172"/>
            <a:ext cx="10695709" cy="2677656"/>
          </a:xfrm>
          <a:prstGeom prst="rect">
            <a:avLst/>
          </a:prstGeom>
          <a:noFill/>
        </p:spPr>
        <p:txBody>
          <a:bodyPr wrap="square">
            <a:spAutoFit/>
          </a:bodyPr>
          <a:lstStyle/>
          <a:p>
            <a:pPr marL="457200" indent="-457200">
              <a:buFont typeface="Arial" panose="020B0604020202020204" pitchFamily="34" charset="0"/>
              <a:buChar char="•"/>
            </a:pPr>
            <a:r>
              <a:rPr lang="en-US" sz="2800" dirty="0"/>
              <a:t>The incarcerated population has a high rate of substance use history and unmet treatment needs</a:t>
            </a:r>
          </a:p>
          <a:p>
            <a:pPr marL="457200" indent="-457200">
              <a:buFont typeface="Arial" panose="020B0604020202020204" pitchFamily="34" charset="0"/>
              <a:buChar char="•"/>
            </a:pPr>
            <a:r>
              <a:rPr lang="en-US" sz="2800" dirty="0"/>
              <a:t>MOUD in carceral settings can mitigate other challenges and should be expanded and supported</a:t>
            </a:r>
          </a:p>
          <a:p>
            <a:pPr marL="457200" indent="-457200">
              <a:buFont typeface="Arial" panose="020B0604020202020204" pitchFamily="34" charset="0"/>
              <a:buChar char="•"/>
            </a:pPr>
            <a:r>
              <a:rPr lang="en-US" sz="2800" dirty="0"/>
              <a:t>Transitions to and from incarceration need amplified opportunities for warm handoffs, care coordination and support</a:t>
            </a:r>
          </a:p>
        </p:txBody>
      </p:sp>
      <p:sp>
        <p:nvSpPr>
          <p:cNvPr id="7" name="Title 3">
            <a:extLst>
              <a:ext uri="{FF2B5EF4-FFF2-40B4-BE49-F238E27FC236}">
                <a16:creationId xmlns:a16="http://schemas.microsoft.com/office/drawing/2014/main" id="{07A37F35-698A-E643-0134-8A06EC0CAF3B}"/>
              </a:ext>
            </a:extLst>
          </p:cNvPr>
          <p:cNvSpPr>
            <a:spLocks noGrp="1"/>
          </p:cNvSpPr>
          <p:nvPr>
            <p:ph type="title"/>
          </p:nvPr>
        </p:nvSpPr>
        <p:spPr>
          <a:xfrm>
            <a:off x="526472" y="450272"/>
            <a:ext cx="11049000" cy="990600"/>
          </a:xfrm>
        </p:spPr>
        <p:txBody>
          <a:bodyPr>
            <a:normAutofit/>
          </a:bodyPr>
          <a:lstStyle/>
          <a:p>
            <a:r>
              <a:rPr lang="en-US" sz="4000" dirty="0">
                <a:cs typeface="Al Nile" pitchFamily="2" charset="-78"/>
              </a:rPr>
              <a:t>Summary</a:t>
            </a:r>
          </a:p>
        </p:txBody>
      </p:sp>
    </p:spTree>
    <p:extLst>
      <p:ext uri="{BB962C8B-B14F-4D97-AF65-F5344CB8AC3E}">
        <p14:creationId xmlns:p14="http://schemas.microsoft.com/office/powerpoint/2010/main" val="1599204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4425B11-48BA-793B-D751-08A22878A65D}"/>
              </a:ext>
            </a:extLst>
          </p:cNvPr>
          <p:cNvSpPr>
            <a:spLocks noGrp="1"/>
          </p:cNvSpPr>
          <p:nvPr>
            <p:ph type="title"/>
          </p:nvPr>
        </p:nvSpPr>
        <p:spPr>
          <a:xfrm>
            <a:off x="838200" y="365125"/>
            <a:ext cx="10515600" cy="1325563"/>
          </a:xfrm>
        </p:spPr>
        <p:txBody>
          <a:bodyPr/>
          <a:lstStyle/>
          <a:p>
            <a:r>
              <a:rPr lang="en-US"/>
              <a:t>Future State</a:t>
            </a:r>
          </a:p>
        </p:txBody>
      </p:sp>
      <p:pic>
        <p:nvPicPr>
          <p:cNvPr id="5" name="Picture 4" descr="A close-up of a newspaper&#10;&#10;Description automatically generated">
            <a:extLst>
              <a:ext uri="{FF2B5EF4-FFF2-40B4-BE49-F238E27FC236}">
                <a16:creationId xmlns:a16="http://schemas.microsoft.com/office/drawing/2014/main" id="{08EEAA7E-467D-38E7-C8F6-7C44C90B75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109" y="2304666"/>
            <a:ext cx="5181600" cy="3005327"/>
          </a:xfrm>
          <a:prstGeom prst="rect">
            <a:avLst/>
          </a:prstGeom>
          <a:noFill/>
        </p:spPr>
      </p:pic>
      <p:sp>
        <p:nvSpPr>
          <p:cNvPr id="7" name="TextBox 6">
            <a:extLst>
              <a:ext uri="{FF2B5EF4-FFF2-40B4-BE49-F238E27FC236}">
                <a16:creationId xmlns:a16="http://schemas.microsoft.com/office/drawing/2014/main" id="{98F9F3B3-2B28-99D0-1023-DE7786C02262}"/>
              </a:ext>
            </a:extLst>
          </p:cNvPr>
          <p:cNvSpPr txBox="1"/>
          <p:nvPr/>
        </p:nvSpPr>
        <p:spPr>
          <a:xfrm>
            <a:off x="6011918" y="669487"/>
            <a:ext cx="5955542" cy="4640506"/>
          </a:xfrm>
          <a:prstGeom prst="rect">
            <a:avLst/>
          </a:prstGeom>
        </p:spPr>
        <p:txBody>
          <a:bodyPr vert="horz" lIns="91440" tIns="45720" rIns="91440" bIns="45720" rtlCol="0" anchor="t">
            <a:normAutofit fontScale="92500" lnSpcReduction="20000"/>
          </a:bodyPr>
          <a:lstStyle/>
          <a:p>
            <a:pPr marL="228600" indent="-228600">
              <a:lnSpc>
                <a:spcPct val="90000"/>
              </a:lnSpc>
              <a:spcBef>
                <a:spcPts val="1000"/>
              </a:spcBef>
              <a:buFont typeface="Arial" panose="020B0604020202020204" pitchFamily="34" charset="0"/>
              <a:buChar char="•"/>
            </a:pPr>
            <a:r>
              <a:rPr lang="en-US" sz="2800" dirty="0"/>
              <a:t>Community Liaison to enhance warm hand-offs </a:t>
            </a:r>
          </a:p>
          <a:p>
            <a:pPr marL="228600" indent="-228600">
              <a:lnSpc>
                <a:spcPct val="90000"/>
              </a:lnSpc>
              <a:spcBef>
                <a:spcPts val="1000"/>
              </a:spcBef>
              <a:buFont typeface="Arial" panose="020B0604020202020204" pitchFamily="34" charset="0"/>
              <a:buChar char="•"/>
            </a:pPr>
            <a:r>
              <a:rPr lang="en-US" sz="2800" dirty="0"/>
              <a:t>Comprehensive care for incarcerated individuals </a:t>
            </a:r>
          </a:p>
          <a:p>
            <a:pPr marL="228600" indent="-228600">
              <a:lnSpc>
                <a:spcPct val="90000"/>
              </a:lnSpc>
              <a:spcBef>
                <a:spcPts val="1000"/>
              </a:spcBef>
              <a:buFont typeface="Arial" panose="020B0604020202020204" pitchFamily="34" charset="0"/>
              <a:buChar char="•"/>
            </a:pPr>
            <a:r>
              <a:rPr lang="en-US" sz="2800" dirty="0"/>
              <a:t>Safety net access to address social determinants of health</a:t>
            </a:r>
          </a:p>
          <a:p>
            <a:pPr marL="228600" indent="-228600">
              <a:lnSpc>
                <a:spcPct val="90000"/>
              </a:lnSpc>
              <a:spcBef>
                <a:spcPts val="1000"/>
              </a:spcBef>
              <a:buFont typeface="Arial" panose="020B0604020202020204" pitchFamily="34" charset="0"/>
              <a:buChar char="•"/>
            </a:pPr>
            <a:r>
              <a:rPr lang="en-US" sz="2800" dirty="0">
                <a:cs typeface="Calibri" panose="020F0502020204030204"/>
              </a:rPr>
              <a:t>Access to resources immediately upon release</a:t>
            </a:r>
          </a:p>
          <a:p>
            <a:pPr marL="228600" indent="-228600">
              <a:lnSpc>
                <a:spcPct val="90000"/>
              </a:lnSpc>
              <a:spcBef>
                <a:spcPts val="1000"/>
              </a:spcBef>
              <a:buFont typeface="Arial" panose="020B0604020202020204" pitchFamily="34" charset="0"/>
              <a:buChar char="•"/>
            </a:pPr>
            <a:r>
              <a:rPr lang="en-US" sz="2800" dirty="0">
                <a:cs typeface="Calibri" panose="020F0502020204030204"/>
              </a:rPr>
              <a:t>Increase the amount of patients referred to the CareConnect Warmline.</a:t>
            </a:r>
          </a:p>
          <a:p>
            <a:pPr marL="457200" indent="-457200">
              <a:lnSpc>
                <a:spcPct val="90000"/>
              </a:lnSpc>
              <a:spcBef>
                <a:spcPts val="1000"/>
              </a:spcBef>
              <a:buFont typeface="Arial" panose="020B0604020202020204" pitchFamily="34" charset="0"/>
              <a:buChar char="•"/>
            </a:pPr>
            <a:r>
              <a:rPr lang="en-US" sz="2800" dirty="0">
                <a:cs typeface="Calibri" panose="020F0502020204030204"/>
              </a:rPr>
              <a:t>An auto enroll opt out model as opposed to an opt in model to facilitate more inclusivity</a:t>
            </a:r>
          </a:p>
          <a:p>
            <a:pPr>
              <a:lnSpc>
                <a:spcPct val="90000"/>
              </a:lnSpc>
              <a:spcBef>
                <a:spcPts val="1000"/>
              </a:spcBef>
            </a:pPr>
            <a:endParaRPr lang="en-US" sz="2800" dirty="0">
              <a:cs typeface="Calibri" panose="020F0502020204030204"/>
            </a:endParaRPr>
          </a:p>
        </p:txBody>
      </p:sp>
    </p:spTree>
    <p:extLst>
      <p:ext uri="{BB962C8B-B14F-4D97-AF65-F5344CB8AC3E}">
        <p14:creationId xmlns:p14="http://schemas.microsoft.com/office/powerpoint/2010/main" val="155049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0D12D63-86BB-E7A6-71E6-0360EEA3E69C}"/>
              </a:ext>
            </a:extLst>
          </p:cNvPr>
          <p:cNvSpPr>
            <a:spLocks noGrp="1"/>
          </p:cNvSpPr>
          <p:nvPr>
            <p:ph type="title"/>
          </p:nvPr>
        </p:nvSpPr>
        <p:spPr>
          <a:xfrm>
            <a:off x="260093" y="319013"/>
            <a:ext cx="10515600" cy="1325563"/>
          </a:xfrm>
        </p:spPr>
        <p:txBody>
          <a:bodyPr/>
          <a:lstStyle/>
          <a:p>
            <a:r>
              <a:rPr lang="en-US"/>
              <a:t>Contacts &amp; Resources</a:t>
            </a:r>
          </a:p>
        </p:txBody>
      </p:sp>
      <p:pic>
        <p:nvPicPr>
          <p:cNvPr id="7" name="Picture 6" descr="Website, timeline&#10;&#10;Description automatically generated">
            <a:extLst>
              <a:ext uri="{FF2B5EF4-FFF2-40B4-BE49-F238E27FC236}">
                <a16:creationId xmlns:a16="http://schemas.microsoft.com/office/drawing/2014/main" id="{5B16B643-CD14-5508-4332-4B9C5F3013CB}"/>
              </a:ext>
            </a:extLst>
          </p:cNvPr>
          <p:cNvPicPr>
            <a:picLocks noChangeAspect="1"/>
          </p:cNvPicPr>
          <p:nvPr/>
        </p:nvPicPr>
        <p:blipFill>
          <a:blip r:embed="rId2"/>
          <a:stretch>
            <a:fillRect/>
          </a:stretch>
        </p:blipFill>
        <p:spPr>
          <a:xfrm>
            <a:off x="260093" y="2136864"/>
            <a:ext cx="6549416" cy="3127344"/>
          </a:xfrm>
          <a:prstGeom prst="rect">
            <a:avLst/>
          </a:prstGeom>
          <a:noFill/>
        </p:spPr>
      </p:pic>
      <p:sp>
        <p:nvSpPr>
          <p:cNvPr id="6" name="TextBox 5">
            <a:extLst>
              <a:ext uri="{FF2B5EF4-FFF2-40B4-BE49-F238E27FC236}">
                <a16:creationId xmlns:a16="http://schemas.microsoft.com/office/drawing/2014/main" id="{910232E7-65A1-03BB-069E-26BD4449E9DC}"/>
              </a:ext>
            </a:extLst>
          </p:cNvPr>
          <p:cNvSpPr txBox="1"/>
          <p:nvPr/>
        </p:nvSpPr>
        <p:spPr>
          <a:xfrm>
            <a:off x="6809509" y="1524867"/>
            <a:ext cx="5181600" cy="4351338"/>
          </a:xfrm>
          <a:prstGeom prst="rect">
            <a:avLst/>
          </a:prstGeom>
        </p:spPr>
        <p:txBody>
          <a:bodyPr vert="horz" lIns="91440" tIns="45720" rIns="91440" bIns="45720" rtlCol="0">
            <a:normAutofit fontScale="92500" lnSpcReduction="10000"/>
          </a:bodyPr>
          <a:lstStyle/>
          <a:p>
            <a:pPr algn="ctr">
              <a:lnSpc>
                <a:spcPct val="90000"/>
              </a:lnSpc>
              <a:spcBef>
                <a:spcPts val="1000"/>
              </a:spcBef>
            </a:pPr>
            <a:r>
              <a:rPr lang="en-US"/>
              <a:t>Jeanmarie Perrone, MD,  FACMT</a:t>
            </a:r>
          </a:p>
          <a:p>
            <a:pPr algn="ctr">
              <a:lnSpc>
                <a:spcPct val="90000"/>
              </a:lnSpc>
              <a:spcBef>
                <a:spcPts val="1000"/>
              </a:spcBef>
            </a:pPr>
            <a:r>
              <a:rPr lang="en-US">
                <a:hlinkClick r:id="rId3">
                  <a:extLst>
                    <a:ext uri="{A12FA001-AC4F-418D-AE19-62706E023703}">
                      <ahyp:hlinkClr xmlns:ahyp="http://schemas.microsoft.com/office/drawing/2018/hyperlinkcolor" val="tx"/>
                    </a:ext>
                  </a:extLst>
                </a:hlinkClick>
              </a:rPr>
              <a:t>jeanmarie.perrone@pennmedicine.upenn.edu</a:t>
            </a:r>
            <a:endParaRPr lang="en-US"/>
          </a:p>
          <a:p>
            <a:pPr algn="ctr">
              <a:lnSpc>
                <a:spcPct val="90000"/>
              </a:lnSpc>
              <a:spcBef>
                <a:spcPts val="1000"/>
              </a:spcBef>
            </a:pPr>
            <a:endParaRPr lang="en-US"/>
          </a:p>
          <a:p>
            <a:pPr algn="ctr">
              <a:lnSpc>
                <a:spcPct val="90000"/>
              </a:lnSpc>
              <a:spcBef>
                <a:spcPts val="1000"/>
              </a:spcBef>
            </a:pPr>
            <a:r>
              <a:rPr lang="en-US"/>
              <a:t>Nicole O’Donnell, CRS</a:t>
            </a:r>
          </a:p>
          <a:p>
            <a:pPr algn="ctr">
              <a:lnSpc>
                <a:spcPct val="90000"/>
              </a:lnSpc>
              <a:spcBef>
                <a:spcPts val="1000"/>
              </a:spcBef>
            </a:pPr>
            <a:r>
              <a:rPr lang="en-US" u="sng" err="1"/>
              <a:t>Nicole.o’donnell@pennmedicine.upenn.edu</a:t>
            </a:r>
            <a:endParaRPr lang="en-US" u="sng"/>
          </a:p>
          <a:p>
            <a:pPr algn="ctr">
              <a:lnSpc>
                <a:spcPct val="90000"/>
              </a:lnSpc>
              <a:spcBef>
                <a:spcPts val="1000"/>
              </a:spcBef>
            </a:pPr>
            <a:endParaRPr lang="en-US"/>
          </a:p>
          <a:p>
            <a:pPr algn="ctr">
              <a:lnSpc>
                <a:spcPct val="90000"/>
              </a:lnSpc>
              <a:spcBef>
                <a:spcPts val="1000"/>
              </a:spcBef>
            </a:pPr>
            <a:r>
              <a:rPr lang="en-US"/>
              <a:t>Jasmine Barnes</a:t>
            </a:r>
          </a:p>
          <a:p>
            <a:pPr algn="ctr">
              <a:lnSpc>
                <a:spcPct val="90000"/>
              </a:lnSpc>
              <a:spcBef>
                <a:spcPts val="1000"/>
              </a:spcBef>
            </a:pPr>
            <a:r>
              <a:rPr lang="en-US">
                <a:hlinkClick r:id="rId4">
                  <a:extLst>
                    <a:ext uri="{A12FA001-AC4F-418D-AE19-62706E023703}">
                      <ahyp:hlinkClr xmlns:ahyp="http://schemas.microsoft.com/office/drawing/2018/hyperlinkcolor" val="tx"/>
                    </a:ext>
                  </a:extLst>
                </a:hlinkClick>
              </a:rPr>
              <a:t>Jasmine.barnes@pennmedicine.upenn.edu</a:t>
            </a:r>
            <a:endParaRPr lang="en-US"/>
          </a:p>
          <a:p>
            <a:pPr algn="ctr">
              <a:lnSpc>
                <a:spcPct val="90000"/>
              </a:lnSpc>
              <a:spcBef>
                <a:spcPts val="1000"/>
              </a:spcBef>
            </a:pPr>
            <a:endParaRPr lang="en-US"/>
          </a:p>
          <a:p>
            <a:pPr algn="ctr">
              <a:lnSpc>
                <a:spcPct val="90000"/>
              </a:lnSpc>
              <a:spcBef>
                <a:spcPts val="1000"/>
              </a:spcBef>
            </a:pPr>
            <a:r>
              <a:rPr lang="en-US"/>
              <a:t>Gilly </a:t>
            </a:r>
            <a:r>
              <a:rPr lang="en-US" err="1"/>
              <a:t>Gehri</a:t>
            </a:r>
            <a:endParaRPr lang="en-US"/>
          </a:p>
          <a:p>
            <a:pPr algn="ctr">
              <a:lnSpc>
                <a:spcPct val="90000"/>
              </a:lnSpc>
              <a:spcBef>
                <a:spcPts val="1000"/>
              </a:spcBef>
            </a:pPr>
            <a:r>
              <a:rPr lang="en-US">
                <a:hlinkClick r:id="rId5">
                  <a:extLst>
                    <a:ext uri="{A12FA001-AC4F-418D-AE19-62706E023703}">
                      <ahyp:hlinkClr xmlns:ahyp="http://schemas.microsoft.com/office/drawing/2018/hyperlinkcolor" val="tx"/>
                    </a:ext>
                  </a:extLst>
                </a:hlinkClick>
              </a:rPr>
              <a:t>Gilly.Gehri@pennmedicine.upenn.edu</a:t>
            </a:r>
            <a:endParaRPr lang="en-US"/>
          </a:p>
          <a:p>
            <a:pPr algn="ctr">
              <a:lnSpc>
                <a:spcPct val="90000"/>
              </a:lnSpc>
              <a:spcBef>
                <a:spcPts val="1000"/>
              </a:spcBef>
            </a:pPr>
            <a:endParaRPr lang="en-US"/>
          </a:p>
          <a:p>
            <a:pPr algn="ctr">
              <a:lnSpc>
                <a:spcPct val="90000"/>
              </a:lnSpc>
              <a:spcBef>
                <a:spcPts val="1000"/>
              </a:spcBef>
            </a:pPr>
            <a:r>
              <a:rPr lang="en-US">
                <a:hlinkClick r:id="rId6">
                  <a:extLst>
                    <a:ext uri="{A12FA001-AC4F-418D-AE19-62706E023703}">
                      <ahyp:hlinkClr xmlns:ahyp="http://schemas.microsoft.com/office/drawing/2018/hyperlinkcolor" val="tx"/>
                    </a:ext>
                  </a:extLst>
                </a:hlinkClick>
              </a:rPr>
              <a:t>www.penncamp.org</a:t>
            </a:r>
            <a:endParaRPr lang="en-US"/>
          </a:p>
        </p:txBody>
      </p:sp>
    </p:spTree>
    <p:extLst>
      <p:ext uri="{BB962C8B-B14F-4D97-AF65-F5344CB8AC3E}">
        <p14:creationId xmlns:p14="http://schemas.microsoft.com/office/powerpoint/2010/main" val="80596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9E42-D1A5-4710-FD88-3EC8790F2009}"/>
              </a:ext>
            </a:extLst>
          </p:cNvPr>
          <p:cNvSpPr>
            <a:spLocks noGrp="1"/>
          </p:cNvSpPr>
          <p:nvPr>
            <p:ph type="title"/>
          </p:nvPr>
        </p:nvSpPr>
        <p:spPr/>
        <p:txBody>
          <a:bodyPr/>
          <a:lstStyle/>
          <a:p>
            <a:r>
              <a:rPr lang="en-US"/>
              <a:t>Disclosures</a:t>
            </a:r>
          </a:p>
        </p:txBody>
      </p:sp>
      <p:sp>
        <p:nvSpPr>
          <p:cNvPr id="3" name="Content Placeholder 2">
            <a:extLst>
              <a:ext uri="{FF2B5EF4-FFF2-40B4-BE49-F238E27FC236}">
                <a16:creationId xmlns:a16="http://schemas.microsoft.com/office/drawing/2014/main" id="{5C1FB8B1-E68E-9AF5-FBE8-87A3A140F6BC}"/>
              </a:ext>
            </a:extLst>
          </p:cNvPr>
          <p:cNvSpPr>
            <a:spLocks noGrp="1"/>
          </p:cNvSpPr>
          <p:nvPr>
            <p:ph idx="1"/>
          </p:nvPr>
        </p:nvSpPr>
        <p:spPr/>
        <p:txBody>
          <a:bodyPr/>
          <a:lstStyle/>
          <a:p>
            <a:pPr marL="0" indent="0">
              <a:buNone/>
            </a:pPr>
            <a:endParaRPr lang="en-US" dirty="0">
              <a:latin typeface="Helvetica" pitchFamily="2" charset="0"/>
            </a:endParaRPr>
          </a:p>
          <a:p>
            <a:pPr marL="0" indent="0">
              <a:buNone/>
            </a:pPr>
            <a:endParaRPr lang="en-US" dirty="0">
              <a:effectLst/>
              <a:latin typeface="Helvetica" pitchFamily="2" charset="0"/>
            </a:endParaRPr>
          </a:p>
          <a:p>
            <a:endParaRPr lang="en-US">
              <a:effectLst/>
              <a:latin typeface="Helvetica" pitchFamily="2" charset="0"/>
            </a:endParaRPr>
          </a:p>
          <a:p>
            <a:pPr marL="0" indent="0">
              <a:buNone/>
            </a:pPr>
            <a:endParaRPr lang="en-US"/>
          </a:p>
        </p:txBody>
      </p:sp>
      <p:sp>
        <p:nvSpPr>
          <p:cNvPr id="4" name="TextBox 3">
            <a:extLst>
              <a:ext uri="{FF2B5EF4-FFF2-40B4-BE49-F238E27FC236}">
                <a16:creationId xmlns:a16="http://schemas.microsoft.com/office/drawing/2014/main" id="{21F2D3EE-5DF3-5F50-E41D-AB3EAB0AD220}"/>
              </a:ext>
            </a:extLst>
          </p:cNvPr>
          <p:cNvSpPr txBox="1"/>
          <p:nvPr/>
        </p:nvSpPr>
        <p:spPr>
          <a:xfrm>
            <a:off x="2079171" y="2939143"/>
            <a:ext cx="8033657" cy="523220"/>
          </a:xfrm>
          <a:prstGeom prst="rect">
            <a:avLst/>
          </a:prstGeom>
          <a:noFill/>
        </p:spPr>
        <p:txBody>
          <a:bodyPr wrap="square" rtlCol="0">
            <a:spAutoFit/>
          </a:bodyPr>
          <a:lstStyle/>
          <a:p>
            <a:r>
              <a:rPr lang="en-US" sz="2800" dirty="0"/>
              <a:t>I have no potential conflicts of interest to disclose </a:t>
            </a:r>
          </a:p>
        </p:txBody>
      </p:sp>
    </p:spTree>
    <p:extLst>
      <p:ext uri="{BB962C8B-B14F-4D97-AF65-F5344CB8AC3E}">
        <p14:creationId xmlns:p14="http://schemas.microsoft.com/office/powerpoint/2010/main" val="50794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9628-021D-1CC9-F03D-CC6CC287D49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latin typeface="+mj-lt"/>
                <a:ea typeface="+mj-ea"/>
                <a:cs typeface="+mj-cs"/>
              </a:rPr>
              <a:t>Learning Objective</a:t>
            </a:r>
          </a:p>
        </p:txBody>
      </p:sp>
      <p:pic>
        <p:nvPicPr>
          <p:cNvPr id="4" name="Picture 3" descr="Prison Release Images – Browse 18,251 Stock Photos, Vectors ...">
            <a:extLst>
              <a:ext uri="{FF2B5EF4-FFF2-40B4-BE49-F238E27FC236}">
                <a16:creationId xmlns:a16="http://schemas.microsoft.com/office/drawing/2014/main" id="{640E8C8C-6F33-5E06-158E-A20A0060E6EE}"/>
              </a:ext>
            </a:extLst>
          </p:cNvPr>
          <p:cNvPicPr>
            <a:picLocks noChangeAspect="1"/>
          </p:cNvPicPr>
          <p:nvPr/>
        </p:nvPicPr>
        <p:blipFill>
          <a:blip r:embed="rId3"/>
          <a:srcRect l="11926" r="21390" b="2"/>
          <a:stretch/>
        </p:blipFill>
        <p:spPr>
          <a:xfrm>
            <a:off x="838200" y="1478252"/>
            <a:ext cx="5181600" cy="4351319"/>
          </a:xfrm>
          <a:prstGeom prst="rect">
            <a:avLst/>
          </a:prstGeom>
          <a:noFill/>
        </p:spPr>
      </p:pic>
      <p:sp>
        <p:nvSpPr>
          <p:cNvPr id="5" name="TextBox 4">
            <a:extLst>
              <a:ext uri="{FF2B5EF4-FFF2-40B4-BE49-F238E27FC236}">
                <a16:creationId xmlns:a16="http://schemas.microsoft.com/office/drawing/2014/main" id="{9496F5D4-B978-C72F-58BE-F1FC5F6303AB}"/>
              </a:ext>
            </a:extLst>
          </p:cNvPr>
          <p:cNvSpPr txBox="1"/>
          <p:nvPr/>
        </p:nvSpPr>
        <p:spPr>
          <a:xfrm>
            <a:off x="6291619" y="2178365"/>
            <a:ext cx="5622878" cy="2951091"/>
          </a:xfrm>
          <a:prstGeom prst="rect">
            <a:avLst/>
          </a:prstGeom>
        </p:spPr>
        <p:txBody>
          <a:bodyPr vert="horz" lIns="91440" tIns="45720" rIns="91440" bIns="45720" rtlCol="0" anchor="t">
            <a:normAutofit/>
          </a:bodyPr>
          <a:lstStyle/>
          <a:p>
            <a:pPr>
              <a:lnSpc>
                <a:spcPct val="90000"/>
              </a:lnSpc>
              <a:spcBef>
                <a:spcPts val="1000"/>
              </a:spcBef>
            </a:pPr>
            <a:r>
              <a:rPr lang="en-US" sz="2800" dirty="0">
                <a:effectLst/>
              </a:rPr>
              <a:t>Explore the impact of a collaborative initiative between a peer-led telehealth program with a carceral system in establishing a safety net for individuals initiated on buprenorphine and transitioning from incarceration to the community</a:t>
            </a:r>
            <a:endParaRPr lang="en-US" dirty="0"/>
          </a:p>
        </p:txBody>
      </p:sp>
    </p:spTree>
    <p:extLst>
      <p:ext uri="{BB962C8B-B14F-4D97-AF65-F5344CB8AC3E}">
        <p14:creationId xmlns:p14="http://schemas.microsoft.com/office/powerpoint/2010/main" val="263280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5B12-A107-C3D2-97D1-6E44BF8B35DB}"/>
              </a:ext>
            </a:extLst>
          </p:cNvPr>
          <p:cNvSpPr>
            <a:spLocks noGrp="1"/>
          </p:cNvSpPr>
          <p:nvPr>
            <p:ph type="title"/>
          </p:nvPr>
        </p:nvSpPr>
        <p:spPr>
          <a:xfrm>
            <a:off x="370778" y="342030"/>
            <a:ext cx="10515600" cy="954708"/>
          </a:xfrm>
        </p:spPr>
        <p:txBody>
          <a:bodyPr/>
          <a:lstStyle/>
          <a:p>
            <a:r>
              <a:rPr lang="en-US" sz="4400" kern="1200" dirty="0">
                <a:effectLst/>
                <a:ea typeface="+mj-ea"/>
                <a:cs typeface="+mj-cs"/>
              </a:rPr>
              <a:t>Current State </a:t>
            </a:r>
            <a:endParaRPr lang="en-US" dirty="0"/>
          </a:p>
        </p:txBody>
      </p:sp>
      <p:sp>
        <p:nvSpPr>
          <p:cNvPr id="3" name="Content Placeholder 2">
            <a:extLst>
              <a:ext uri="{FF2B5EF4-FFF2-40B4-BE49-F238E27FC236}">
                <a16:creationId xmlns:a16="http://schemas.microsoft.com/office/drawing/2014/main" id="{5BA308A8-97DB-9247-5D07-FD10DE3B756D}"/>
              </a:ext>
            </a:extLst>
          </p:cNvPr>
          <p:cNvSpPr>
            <a:spLocks noGrp="1"/>
          </p:cNvSpPr>
          <p:nvPr>
            <p:ph idx="1"/>
          </p:nvPr>
        </p:nvSpPr>
        <p:spPr>
          <a:xfrm>
            <a:off x="370778" y="1296738"/>
            <a:ext cx="11450443" cy="4193610"/>
          </a:xfrm>
        </p:spPr>
        <p:txBody>
          <a:bodyPr>
            <a:normAutofit fontScale="92500" lnSpcReduction="10000"/>
          </a:bodyPr>
          <a:lstStyle/>
          <a:p>
            <a:pPr marL="320024" indent="-320024">
              <a:lnSpc>
                <a:spcPct val="120000"/>
              </a:lnSpc>
              <a:spcBef>
                <a:spcPct val="20000"/>
              </a:spcBef>
              <a:buClr>
                <a:schemeClr val="accent2"/>
              </a:buClr>
              <a:buSzPct val="100000"/>
              <a:buFont typeface="Wingdings 2" panose="05020102010507070707" pitchFamily="18" charset="2"/>
              <a:buChar char="®"/>
            </a:pPr>
            <a:r>
              <a:rPr lang="en-US" sz="2400" kern="1200" baseline="0" dirty="0"/>
              <a:t>Those leaving </a:t>
            </a:r>
            <a:r>
              <a:rPr lang="en-US" sz="2400" dirty="0"/>
              <a:t>incarceration</a:t>
            </a:r>
            <a:r>
              <a:rPr lang="en-US" sz="2400" kern="1200" baseline="0" dirty="0"/>
              <a:t> without MOUD are at 40X higher risk of </a:t>
            </a:r>
            <a:r>
              <a:rPr lang="en-US" sz="2400" dirty="0"/>
              <a:t>fatal </a:t>
            </a:r>
            <a:r>
              <a:rPr lang="en-US" sz="2400" kern="1200" baseline="0" dirty="0"/>
              <a:t>overdose within two weeks in comparison to the general population</a:t>
            </a:r>
          </a:p>
          <a:p>
            <a:pPr marL="0" indent="0">
              <a:lnSpc>
                <a:spcPct val="120000"/>
              </a:lnSpc>
              <a:spcBef>
                <a:spcPct val="20000"/>
              </a:spcBef>
              <a:buClr>
                <a:schemeClr val="accent2"/>
              </a:buClr>
              <a:buSzPct val="100000"/>
              <a:buNone/>
            </a:pPr>
            <a:endParaRPr lang="en-US" sz="1200" kern="1200" baseline="0" dirty="0"/>
          </a:p>
          <a:p>
            <a:pPr marL="320024" indent="-320024">
              <a:lnSpc>
                <a:spcPct val="120000"/>
              </a:lnSpc>
              <a:spcBef>
                <a:spcPct val="20000"/>
              </a:spcBef>
              <a:buClr>
                <a:schemeClr val="accent2"/>
              </a:buClr>
              <a:buSzPct val="100000"/>
              <a:buFont typeface="Wingdings 2" panose="05020102010507070707" pitchFamily="18" charset="2"/>
              <a:buChar char="®"/>
            </a:pPr>
            <a:r>
              <a:rPr lang="en-US" sz="2400" kern="1200" baseline="0" dirty="0"/>
              <a:t>Black and Latinx people are overrepresented within the carceral system, more likely to have their treatment interrupted by incarceration and less likely to be offered MOUD.</a:t>
            </a:r>
          </a:p>
          <a:p>
            <a:pPr marL="777224" lvl="1" indent="-320024">
              <a:lnSpc>
                <a:spcPct val="120000"/>
              </a:lnSpc>
              <a:spcBef>
                <a:spcPct val="20000"/>
              </a:spcBef>
              <a:buClr>
                <a:schemeClr val="accent2"/>
              </a:buClr>
              <a:buSzPct val="100000"/>
              <a:buFont typeface="Wingdings 2" panose="05020102010507070707" pitchFamily="18" charset="2"/>
              <a:buChar char="®"/>
            </a:pPr>
            <a:r>
              <a:rPr lang="en-US" kern="1200" baseline="0" dirty="0"/>
              <a:t>In 2023, 456 individuals with SUD were released from incarceration to the 5 zip codes surrounding our health system</a:t>
            </a:r>
          </a:p>
          <a:p>
            <a:pPr marL="777224" lvl="1" indent="-320024">
              <a:lnSpc>
                <a:spcPct val="120000"/>
              </a:lnSpc>
              <a:spcBef>
                <a:spcPct val="20000"/>
              </a:spcBef>
              <a:buClr>
                <a:schemeClr val="accent2"/>
              </a:buClr>
              <a:buSzPct val="100000"/>
              <a:buFont typeface="Wingdings 2" panose="05020102010507070707" pitchFamily="18" charset="2"/>
              <a:buChar char="®"/>
            </a:pPr>
            <a:r>
              <a:rPr lang="en-US" sz="2400">
                <a:cs typeface="Calibri" panose="020F0502020204030204"/>
              </a:rPr>
              <a:t>2023= 160 post release calls</a:t>
            </a:r>
            <a:endParaRPr lang="en-US" kern="1200" baseline="0" dirty="0"/>
          </a:p>
          <a:p>
            <a:pPr marL="457200" lvl="1" indent="0">
              <a:lnSpc>
                <a:spcPct val="120000"/>
              </a:lnSpc>
              <a:spcBef>
                <a:spcPct val="20000"/>
              </a:spcBef>
              <a:buClr>
                <a:schemeClr val="accent2"/>
              </a:buClr>
              <a:buSzPct val="100000"/>
              <a:buNone/>
            </a:pPr>
            <a:endParaRPr lang="en-US" sz="1050" kern="1200" baseline="0" dirty="0"/>
          </a:p>
          <a:p>
            <a:pPr marL="320024" indent="-320024">
              <a:lnSpc>
                <a:spcPct val="120000"/>
              </a:lnSpc>
              <a:spcBef>
                <a:spcPct val="20000"/>
              </a:spcBef>
              <a:buClr>
                <a:schemeClr val="accent2"/>
              </a:buClr>
              <a:buSzPct val="100000"/>
              <a:buFont typeface="Wingdings 2" panose="05020102010507070707" pitchFamily="18" charset="2"/>
              <a:buChar char="®"/>
            </a:pPr>
            <a:r>
              <a:rPr lang="en-US" sz="2400" b="0" i="0" u="none" strike="noStrike" kern="1200" baseline="0" dirty="0">
                <a:effectLst/>
              </a:rPr>
              <a:t>Forced withdrawal discourages engagement in community treatment, increases the risk for substance use during incarceration, and increases the risk of death after discharge</a:t>
            </a:r>
            <a:endParaRPr lang="en-US" sz="2400" kern="1200" baseline="0" dirty="0"/>
          </a:p>
        </p:txBody>
      </p:sp>
      <p:sp>
        <p:nvSpPr>
          <p:cNvPr id="4" name="Text Placeholder 3">
            <a:extLst>
              <a:ext uri="{FF2B5EF4-FFF2-40B4-BE49-F238E27FC236}">
                <a16:creationId xmlns:a16="http://schemas.microsoft.com/office/drawing/2014/main" id="{79C14CD8-28DA-8D91-C1BA-51A16D0D0B2F}"/>
              </a:ext>
            </a:extLst>
          </p:cNvPr>
          <p:cNvSpPr txBox="1">
            <a:spLocks/>
          </p:cNvSpPr>
          <p:nvPr/>
        </p:nvSpPr>
        <p:spPr>
          <a:xfrm>
            <a:off x="743647" y="5490348"/>
            <a:ext cx="7239000" cy="54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t>Sources: Brinkley-Rubinstein et al., 2018; Moore et al., 2018; Rich et al., 2015</a:t>
            </a:r>
            <a:endParaRPr lang="en-US" sz="1400">
              <a:cs typeface="Al Nile" pitchFamily="2" charset="-78"/>
            </a:endParaRPr>
          </a:p>
        </p:txBody>
      </p:sp>
    </p:spTree>
    <p:extLst>
      <p:ext uri="{BB962C8B-B14F-4D97-AF65-F5344CB8AC3E}">
        <p14:creationId xmlns:p14="http://schemas.microsoft.com/office/powerpoint/2010/main" val="351662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A graph of a number of people in jail&#10;&#10;Description automatically generated">
            <a:extLst>
              <a:ext uri="{FF2B5EF4-FFF2-40B4-BE49-F238E27FC236}">
                <a16:creationId xmlns:a16="http://schemas.microsoft.com/office/drawing/2014/main" id="{2FF62AB8-4983-5502-37EA-FE39DE67AD3E}"/>
              </a:ext>
            </a:extLst>
          </p:cNvPr>
          <p:cNvPicPr>
            <a:picLocks noChangeAspect="1"/>
          </p:cNvPicPr>
          <p:nvPr/>
        </p:nvPicPr>
        <p:blipFill>
          <a:blip r:embed="rId3"/>
          <a:stretch>
            <a:fillRect/>
          </a:stretch>
        </p:blipFill>
        <p:spPr>
          <a:xfrm>
            <a:off x="3258208" y="1195881"/>
            <a:ext cx="5974898" cy="4466237"/>
          </a:xfrm>
          <a:prstGeom prst="rect">
            <a:avLst/>
          </a:prstGeom>
          <a:noFill/>
        </p:spPr>
      </p:pic>
      <p:sp>
        <p:nvSpPr>
          <p:cNvPr id="7" name="Title 6">
            <a:extLst>
              <a:ext uri="{FF2B5EF4-FFF2-40B4-BE49-F238E27FC236}">
                <a16:creationId xmlns:a16="http://schemas.microsoft.com/office/drawing/2014/main" id="{2600B301-4FAC-5E01-B78F-630D23CBF35A}"/>
              </a:ext>
            </a:extLst>
          </p:cNvPr>
          <p:cNvSpPr>
            <a:spLocks noGrp="1"/>
          </p:cNvSpPr>
          <p:nvPr>
            <p:ph type="title"/>
          </p:nvPr>
        </p:nvSpPr>
        <p:spPr>
          <a:xfrm>
            <a:off x="299315" y="0"/>
            <a:ext cx="11892685" cy="1325563"/>
          </a:xfrm>
        </p:spPr>
        <p:txBody>
          <a:bodyPr/>
          <a:lstStyle/>
          <a:p>
            <a:r>
              <a:rPr lang="en-US"/>
              <a:t>Substance Use Disorder in Incarcerated Persons (IP)</a:t>
            </a:r>
          </a:p>
        </p:txBody>
      </p:sp>
      <p:sp>
        <p:nvSpPr>
          <p:cNvPr id="8" name="Text Placeholder 3">
            <a:extLst>
              <a:ext uri="{FF2B5EF4-FFF2-40B4-BE49-F238E27FC236}">
                <a16:creationId xmlns:a16="http://schemas.microsoft.com/office/drawing/2014/main" id="{3E2942E6-252F-8229-0470-A365DBEB9A65}"/>
              </a:ext>
            </a:extLst>
          </p:cNvPr>
          <p:cNvSpPr txBox="1">
            <a:spLocks/>
          </p:cNvSpPr>
          <p:nvPr/>
        </p:nvSpPr>
        <p:spPr>
          <a:xfrm>
            <a:off x="626164" y="5323429"/>
            <a:ext cx="7239000" cy="58947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tx1"/>
                </a:solidFill>
                <a:ea typeface="Lato"/>
                <a:cs typeface="Lato"/>
              </a:rPr>
              <a:t>Source: </a:t>
            </a:r>
            <a:r>
              <a:rPr lang="en-US" err="1">
                <a:solidFill>
                  <a:schemeClr val="tx1"/>
                </a:solidFill>
                <a:ea typeface="Lato"/>
                <a:cs typeface="Lato"/>
              </a:rPr>
              <a:t>Prisonpolicy.org</a:t>
            </a:r>
            <a:endParaRPr lang="en-US">
              <a:solidFill>
                <a:schemeClr val="tx1"/>
              </a:solidFill>
            </a:endParaRPr>
          </a:p>
        </p:txBody>
      </p:sp>
    </p:spTree>
    <p:extLst>
      <p:ext uri="{BB962C8B-B14F-4D97-AF65-F5344CB8AC3E}">
        <p14:creationId xmlns:p14="http://schemas.microsoft.com/office/powerpoint/2010/main" val="2172901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DB04-8E95-B72A-2C5F-92679CDFC5D5}"/>
              </a:ext>
            </a:extLst>
          </p:cNvPr>
          <p:cNvSpPr>
            <a:spLocks noGrp="1"/>
          </p:cNvSpPr>
          <p:nvPr>
            <p:ph type="title"/>
          </p:nvPr>
        </p:nvSpPr>
        <p:spPr>
          <a:xfrm>
            <a:off x="838200" y="365125"/>
            <a:ext cx="10515600" cy="1325563"/>
          </a:xfrm>
        </p:spPr>
        <p:txBody>
          <a:bodyPr anchor="ctr">
            <a:normAutofit/>
          </a:bodyPr>
          <a:lstStyle/>
          <a:p>
            <a:r>
              <a:rPr lang="en-US" dirty="0"/>
              <a:t>Local Barriers Which Result in No </a:t>
            </a:r>
            <a:r>
              <a:rPr lang="en-US" dirty="0" err="1"/>
              <a:t>Bupe</a:t>
            </a:r>
            <a:r>
              <a:rPr lang="en-US" dirty="0"/>
              <a:t> </a:t>
            </a:r>
          </a:p>
        </p:txBody>
      </p:sp>
      <p:pic>
        <p:nvPicPr>
          <p:cNvPr id="4" name="Picture 3" descr="Buprenorphine pill ...">
            <a:extLst>
              <a:ext uri="{FF2B5EF4-FFF2-40B4-BE49-F238E27FC236}">
                <a16:creationId xmlns:a16="http://schemas.microsoft.com/office/drawing/2014/main" id="{C5D7A1E1-ADFE-63B5-F431-858C9D55ED0C}"/>
              </a:ext>
            </a:extLst>
          </p:cNvPr>
          <p:cNvPicPr>
            <a:picLocks noChangeAspect="1"/>
          </p:cNvPicPr>
          <p:nvPr/>
        </p:nvPicPr>
        <p:blipFill>
          <a:blip r:embed="rId3"/>
          <a:stretch>
            <a:fillRect/>
          </a:stretch>
        </p:blipFill>
        <p:spPr>
          <a:xfrm>
            <a:off x="-2241" y="1683324"/>
            <a:ext cx="5181600" cy="4075645"/>
          </a:xfrm>
          <a:prstGeom prst="rect">
            <a:avLst/>
          </a:prstGeom>
          <a:noFill/>
        </p:spPr>
      </p:pic>
      <p:sp>
        <p:nvSpPr>
          <p:cNvPr id="3" name="Content Placeholder 2">
            <a:extLst>
              <a:ext uri="{FF2B5EF4-FFF2-40B4-BE49-F238E27FC236}">
                <a16:creationId xmlns:a16="http://schemas.microsoft.com/office/drawing/2014/main" id="{A9BFFBC2-39AF-125C-510E-8FD6277170FF}"/>
              </a:ext>
            </a:extLst>
          </p:cNvPr>
          <p:cNvSpPr>
            <a:spLocks noGrp="1"/>
          </p:cNvSpPr>
          <p:nvPr>
            <p:ph sz="half" idx="2"/>
          </p:nvPr>
        </p:nvSpPr>
        <p:spPr>
          <a:xfrm>
            <a:off x="5377217" y="1896653"/>
            <a:ext cx="6168789" cy="3862316"/>
          </a:xfrm>
        </p:spPr>
        <p:txBody>
          <a:bodyPr vert="horz" lIns="91440" tIns="45720" rIns="91440" bIns="45720" rtlCol="0" anchor="t">
            <a:normAutofit/>
          </a:bodyPr>
          <a:lstStyle/>
          <a:p>
            <a:pPr>
              <a:lnSpc>
                <a:spcPct val="100000"/>
              </a:lnSpc>
            </a:pPr>
            <a:r>
              <a:rPr lang="en-US" dirty="0"/>
              <a:t>History of diversion while previously incarcerated – while currently incarcerated</a:t>
            </a:r>
          </a:p>
          <a:p>
            <a:pPr marL="0" indent="0">
              <a:lnSpc>
                <a:spcPct val="100000"/>
              </a:lnSpc>
              <a:buNone/>
            </a:pPr>
            <a:endParaRPr lang="en-US" dirty="0"/>
          </a:p>
          <a:p>
            <a:pPr>
              <a:lnSpc>
                <a:spcPct val="100000"/>
              </a:lnSpc>
            </a:pPr>
            <a:r>
              <a:rPr lang="en-US" dirty="0"/>
              <a:t>Released from court—no </a:t>
            </a:r>
            <a:r>
              <a:rPr lang="en-US" dirty="0" err="1"/>
              <a:t>bupe</a:t>
            </a:r>
            <a:endParaRPr lang="en-US" dirty="0"/>
          </a:p>
          <a:p>
            <a:pPr marL="0" indent="0">
              <a:lnSpc>
                <a:spcPct val="100000"/>
              </a:lnSpc>
              <a:buNone/>
            </a:pPr>
            <a:endParaRPr lang="en-US" dirty="0">
              <a:cs typeface="Calibri"/>
            </a:endParaRPr>
          </a:p>
          <a:p>
            <a:pPr>
              <a:lnSpc>
                <a:spcPct val="100000"/>
              </a:lnSpc>
            </a:pPr>
            <a:r>
              <a:rPr lang="en-US" dirty="0"/>
              <a:t>Bailed out—no </a:t>
            </a:r>
            <a:r>
              <a:rPr lang="en-US" dirty="0" err="1"/>
              <a:t>bupe</a:t>
            </a:r>
            <a:endParaRPr lang="en-US" dirty="0"/>
          </a:p>
          <a:p>
            <a:pPr marL="0" indent="0">
              <a:buNone/>
            </a:pPr>
            <a:endParaRPr lang="en-US" dirty="0"/>
          </a:p>
        </p:txBody>
      </p:sp>
    </p:spTree>
    <p:extLst>
      <p:ext uri="{BB962C8B-B14F-4D97-AF65-F5344CB8AC3E}">
        <p14:creationId xmlns:p14="http://schemas.microsoft.com/office/powerpoint/2010/main" val="30288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FEDD-5CBF-4B59-5370-3707726FC9F7}"/>
              </a:ext>
            </a:extLst>
          </p:cNvPr>
          <p:cNvSpPr>
            <a:spLocks noGrp="1"/>
          </p:cNvSpPr>
          <p:nvPr>
            <p:ph type="title"/>
          </p:nvPr>
        </p:nvSpPr>
        <p:spPr>
          <a:xfrm>
            <a:off x="200891" y="309707"/>
            <a:ext cx="10515600" cy="1325563"/>
          </a:xfrm>
        </p:spPr>
        <p:txBody>
          <a:bodyPr/>
          <a:lstStyle/>
          <a:p>
            <a:r>
              <a:rPr lang="en-US"/>
              <a:t>Case Example </a:t>
            </a:r>
          </a:p>
        </p:txBody>
      </p:sp>
      <p:sp>
        <p:nvSpPr>
          <p:cNvPr id="3" name="Content Placeholder 2">
            <a:extLst>
              <a:ext uri="{FF2B5EF4-FFF2-40B4-BE49-F238E27FC236}">
                <a16:creationId xmlns:a16="http://schemas.microsoft.com/office/drawing/2014/main" id="{DC9A3E93-A72F-67CC-5867-FE3C3207CF3D}"/>
              </a:ext>
            </a:extLst>
          </p:cNvPr>
          <p:cNvSpPr>
            <a:spLocks noGrp="1"/>
          </p:cNvSpPr>
          <p:nvPr>
            <p:ph idx="1"/>
          </p:nvPr>
        </p:nvSpPr>
        <p:spPr>
          <a:xfrm>
            <a:off x="571500" y="2025650"/>
            <a:ext cx="11049000" cy="3439102"/>
          </a:xfrm>
        </p:spPr>
        <p:txBody>
          <a:bodyPr vert="horz" lIns="91440" tIns="45720" rIns="91440" bIns="45720" rtlCol="0" anchor="t">
            <a:normAutofit/>
          </a:bodyPr>
          <a:lstStyle/>
          <a:p>
            <a:pPr marL="0" indent="0" algn="ctr">
              <a:buNone/>
            </a:pPr>
            <a:r>
              <a:rPr lang="en-US" sz="2800" i="1">
                <a:cs typeface="Al Nile"/>
              </a:rPr>
              <a:t>29Y M in recovery for 2 years released from jail with </a:t>
            </a:r>
            <a:r>
              <a:rPr lang="en-US" i="1">
                <a:cs typeface="Al Nile"/>
              </a:rPr>
              <a:t>0 </a:t>
            </a:r>
            <a:r>
              <a:rPr lang="en-US" sz="2800" i="1">
                <a:cs typeface="Al Nile"/>
              </a:rPr>
              <a:t>days of medication. On house arrest and does not have a confirmed follow up appointment to continue MOUD, no transportation, or co pay. He is also required  to provide 7 days written notice to probation officer to attend any appointments. </a:t>
            </a:r>
          </a:p>
          <a:p>
            <a:pPr marL="0" indent="0" algn="ctr">
              <a:buNone/>
            </a:pPr>
            <a:endParaRPr lang="en-US" sz="2800" i="1">
              <a:cs typeface="Al Nile" pitchFamily="2" charset="-78"/>
            </a:endParaRPr>
          </a:p>
          <a:p>
            <a:pPr marL="0" indent="0" algn="ctr">
              <a:buNone/>
            </a:pPr>
            <a:r>
              <a:rPr lang="en-US" sz="2800" i="1">
                <a:cs typeface="Al Nile" pitchFamily="2" charset="-78"/>
              </a:rPr>
              <a:t>What should he do?</a:t>
            </a:r>
            <a:endParaRPr lang="en-US" sz="2800">
              <a:cs typeface="Al Nile" pitchFamily="2" charset="-78"/>
            </a:endParaRPr>
          </a:p>
          <a:p>
            <a:endParaRPr lang="en-US"/>
          </a:p>
        </p:txBody>
      </p:sp>
    </p:spTree>
    <p:extLst>
      <p:ext uri="{BB962C8B-B14F-4D97-AF65-F5344CB8AC3E}">
        <p14:creationId xmlns:p14="http://schemas.microsoft.com/office/powerpoint/2010/main" val="416685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F18D-6082-86F3-2395-9FCD0C975A90}"/>
              </a:ext>
            </a:extLst>
          </p:cNvPr>
          <p:cNvSpPr>
            <a:spLocks noGrp="1"/>
          </p:cNvSpPr>
          <p:nvPr>
            <p:ph type="title"/>
          </p:nvPr>
        </p:nvSpPr>
        <p:spPr>
          <a:xfrm>
            <a:off x="838200" y="2304761"/>
            <a:ext cx="10515600" cy="1325563"/>
          </a:xfrm>
        </p:spPr>
        <p:txBody>
          <a:bodyPr/>
          <a:lstStyle/>
          <a:p>
            <a:pPr algn="ctr"/>
            <a:r>
              <a:rPr lang="en-US" b="1"/>
              <a:t>Solutions</a:t>
            </a:r>
          </a:p>
        </p:txBody>
      </p:sp>
    </p:spTree>
    <p:extLst>
      <p:ext uri="{BB962C8B-B14F-4D97-AF65-F5344CB8AC3E}">
        <p14:creationId xmlns:p14="http://schemas.microsoft.com/office/powerpoint/2010/main" val="321322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0E45DC1-2942-654E-99FF-1D403902F896}"/>
              </a:ext>
            </a:extLst>
          </p:cNvPr>
          <p:cNvGrpSpPr/>
          <p:nvPr/>
        </p:nvGrpSpPr>
        <p:grpSpPr>
          <a:xfrm>
            <a:off x="3882048" y="1167710"/>
            <a:ext cx="4784271" cy="4846284"/>
            <a:chOff x="4340475" y="1252714"/>
            <a:chExt cx="4784271" cy="4784271"/>
          </a:xfrm>
        </p:grpSpPr>
        <p:sp>
          <p:nvSpPr>
            <p:cNvPr id="3" name="Oval 2">
              <a:extLst>
                <a:ext uri="{FF2B5EF4-FFF2-40B4-BE49-F238E27FC236}">
                  <a16:creationId xmlns:a16="http://schemas.microsoft.com/office/drawing/2014/main" id="{4D57CD88-54E5-884D-9BC3-E799750B6B7A}"/>
                </a:ext>
              </a:extLst>
            </p:cNvPr>
            <p:cNvSpPr/>
            <p:nvPr/>
          </p:nvSpPr>
          <p:spPr>
            <a:xfrm>
              <a:off x="4972596" y="1843087"/>
              <a:ext cx="3520030" cy="360352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10;&#10;Description automatically generated with low confidence">
              <a:extLst>
                <a:ext uri="{FF2B5EF4-FFF2-40B4-BE49-F238E27FC236}">
                  <a16:creationId xmlns:a16="http://schemas.microsoft.com/office/drawing/2014/main" id="{A867CCEF-031D-794B-8819-BDE948376F34}"/>
                </a:ext>
              </a:extLst>
            </p:cNvPr>
            <p:cNvPicPr>
              <a:picLocks noChangeAspect="1"/>
            </p:cNvPicPr>
            <p:nvPr/>
          </p:nvPicPr>
          <p:blipFill>
            <a:blip r:embed="rId3"/>
            <a:stretch>
              <a:fillRect/>
            </a:stretch>
          </p:blipFill>
          <p:spPr>
            <a:xfrm>
              <a:off x="4340475" y="1252714"/>
              <a:ext cx="4784271" cy="4784271"/>
            </a:xfrm>
            <a:prstGeom prst="rect">
              <a:avLst/>
            </a:prstGeom>
            <a:noFill/>
          </p:spPr>
        </p:pic>
      </p:grpSp>
      <p:pic>
        <p:nvPicPr>
          <p:cNvPr id="4" name="Picture 3" descr="Shape&#10;&#10;Description automatically generated with low confidence">
            <a:extLst>
              <a:ext uri="{FF2B5EF4-FFF2-40B4-BE49-F238E27FC236}">
                <a16:creationId xmlns:a16="http://schemas.microsoft.com/office/drawing/2014/main" id="{EEE6025B-D140-4C49-A90D-0446AAF5C5B0}"/>
              </a:ext>
            </a:extLst>
          </p:cNvPr>
          <p:cNvPicPr>
            <a:picLocks noChangeAspect="1"/>
          </p:cNvPicPr>
          <p:nvPr/>
        </p:nvPicPr>
        <p:blipFill>
          <a:blip r:embed="rId4"/>
          <a:stretch>
            <a:fillRect/>
          </a:stretch>
        </p:blipFill>
        <p:spPr>
          <a:xfrm>
            <a:off x="8901450" y="1793627"/>
            <a:ext cx="2924983" cy="2924983"/>
          </a:xfrm>
          <a:prstGeom prst="rect">
            <a:avLst/>
          </a:prstGeom>
        </p:spPr>
      </p:pic>
      <p:sp>
        <p:nvSpPr>
          <p:cNvPr id="10" name="TextBox 9">
            <a:extLst>
              <a:ext uri="{FF2B5EF4-FFF2-40B4-BE49-F238E27FC236}">
                <a16:creationId xmlns:a16="http://schemas.microsoft.com/office/drawing/2014/main" id="{6AF851C1-8882-B243-B716-9040FAB554A6}"/>
              </a:ext>
            </a:extLst>
          </p:cNvPr>
          <p:cNvSpPr txBox="1"/>
          <p:nvPr/>
        </p:nvSpPr>
        <p:spPr>
          <a:xfrm>
            <a:off x="1969171" y="242258"/>
            <a:ext cx="8253658" cy="769441"/>
          </a:xfrm>
          <a:prstGeom prst="rect">
            <a:avLst/>
          </a:prstGeom>
          <a:noFill/>
        </p:spPr>
        <p:txBody>
          <a:bodyPr wrap="square" rtlCol="0">
            <a:spAutoFit/>
          </a:bodyPr>
          <a:lstStyle/>
          <a:p>
            <a:pPr algn="ctr"/>
            <a:r>
              <a:rPr lang="en-US" sz="4400" dirty="0">
                <a:latin typeface="+mj-lt"/>
                <a:cs typeface="Calibri Light" panose="020F0302020204030204" pitchFamily="34" charset="0"/>
              </a:rPr>
              <a:t>Reentry Partnership</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D9BC6243-B717-7E06-1173-C0D4A84F7859}"/>
              </a:ext>
            </a:extLst>
          </p:cNvPr>
          <p:cNvPicPr>
            <a:picLocks noChangeAspect="1"/>
          </p:cNvPicPr>
          <p:nvPr/>
        </p:nvPicPr>
        <p:blipFill>
          <a:blip r:embed="rId5"/>
          <a:srcRect b="13050"/>
          <a:stretch/>
        </p:blipFill>
        <p:spPr>
          <a:xfrm>
            <a:off x="365567" y="1966507"/>
            <a:ext cx="2966336" cy="2579225"/>
          </a:xfrm>
          <a:prstGeom prst="rect">
            <a:avLst/>
          </a:prstGeom>
        </p:spPr>
      </p:pic>
    </p:spTree>
    <p:extLst>
      <p:ext uri="{BB962C8B-B14F-4D97-AF65-F5344CB8AC3E}">
        <p14:creationId xmlns:p14="http://schemas.microsoft.com/office/powerpoint/2010/main" val="3507212609"/>
      </p:ext>
    </p:extLst>
  </p:cSld>
  <p:clrMapOvr>
    <a:masterClrMapping/>
  </p:clrMapOvr>
</p:sld>
</file>

<file path=ppt/theme/theme1.xml><?xml version="1.0" encoding="utf-8"?>
<a:theme xmlns:a="http://schemas.openxmlformats.org/drawingml/2006/main" name="1_Office Theme">
  <a:themeElements>
    <a:clrScheme name="Custom 44">
      <a:dk1>
        <a:srgbClr val="000000"/>
      </a:dk1>
      <a:lt1>
        <a:srgbClr val="FFFFFF"/>
      </a:lt1>
      <a:dk2>
        <a:srgbClr val="44546A"/>
      </a:dk2>
      <a:lt2>
        <a:srgbClr val="E7E6E6"/>
      </a:lt2>
      <a:accent1>
        <a:srgbClr val="4472C4"/>
      </a:accent1>
      <a:accent2>
        <a:srgbClr val="ED7D31"/>
      </a:accent2>
      <a:accent3>
        <a:srgbClr val="A5A5A5"/>
      </a:accent3>
      <a:accent4>
        <a:srgbClr val="00919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69F23D5-3E16-5B47-9630-EB9EFD82A9A7}" vid="{D96013EF-E8F5-BD4E-AACD-E102558DDF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c8ab484-73c1-4251-8bb0-e11fdbe3b7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97E1138871B54BAC44FDC563EAB618" ma:contentTypeVersion="17" ma:contentTypeDescription="Create a new document." ma:contentTypeScope="" ma:versionID="fcb290b671186cdbc36dfa7d3e9a8e31">
  <xsd:schema xmlns:xsd="http://www.w3.org/2001/XMLSchema" xmlns:xs="http://www.w3.org/2001/XMLSchema" xmlns:p="http://schemas.microsoft.com/office/2006/metadata/properties" xmlns:ns3="5c8ab484-73c1-4251-8bb0-e11fdbe3b7c4" xmlns:ns4="621ad811-f5f1-4d4c-8e4c-da7d2b2f67af" targetNamespace="http://schemas.microsoft.com/office/2006/metadata/properties" ma:root="true" ma:fieldsID="ca0aa9953e92201bf71b767d4ac81f24" ns3:_="" ns4:_="">
    <xsd:import namespace="5c8ab484-73c1-4251-8bb0-e11fdbe3b7c4"/>
    <xsd:import namespace="621ad811-f5f1-4d4c-8e4c-da7d2b2f67a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SearchProperties" minOccurs="0"/>
                <xsd:element ref="ns3:MediaServiceSystemTags" minOccurs="0"/>
                <xsd:element ref="ns3:MediaLengthInSecond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ab484-73c1-4251-8bb0-e11fdbe3b7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DateTaken" ma:index="24"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1ad811-f5f1-4d4c-8e4c-da7d2b2f67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DCAB44-2603-46F7-8B6B-22DF75496DE4}">
  <ds:schemaRefs>
    <ds:schemaRef ds:uri="621ad811-f5f1-4d4c-8e4c-da7d2b2f67af"/>
    <ds:schemaRef ds:uri="http://www.w3.org/XML/1998/namespace"/>
    <ds:schemaRef ds:uri="http://purl.org/dc/elements/1.1/"/>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5c8ab484-73c1-4251-8bb0-e11fdbe3b7c4"/>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1D52433-9C59-4140-82F8-C3FF4B5738AA}">
  <ds:schemaRefs>
    <ds:schemaRef ds:uri="http://schemas.microsoft.com/sharepoint/v3/contenttype/forms"/>
  </ds:schemaRefs>
</ds:datastoreItem>
</file>

<file path=customXml/itemProps3.xml><?xml version="1.0" encoding="utf-8"?>
<ds:datastoreItem xmlns:ds="http://schemas.openxmlformats.org/officeDocument/2006/customXml" ds:itemID="{1A308541-FDE9-4CFA-94F0-E17B467348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ab484-73c1-4251-8bb0-e11fdbe3b7c4"/>
    <ds:schemaRef ds:uri="621ad811-f5f1-4d4c-8e4c-da7d2b2f6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1_Office Theme</Template>
  <TotalTime>160</TotalTime>
  <Words>720</Words>
  <Application>Microsoft Office PowerPoint</Application>
  <PresentationFormat>Widescreen</PresentationFormat>
  <Paragraphs>107</Paragraphs>
  <Slides>18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Al Nile</vt:lpstr>
      <vt:lpstr>Arial</vt:lpstr>
      <vt:lpstr>Calibri</vt:lpstr>
      <vt:lpstr>Calibri Light</vt:lpstr>
      <vt:lpstr>Helvetica</vt:lpstr>
      <vt:lpstr>Lato</vt:lpstr>
      <vt:lpstr>Wingdings 2</vt:lpstr>
      <vt:lpstr>1_Office Theme</vt:lpstr>
      <vt:lpstr>Peer Led Substance Use Disorder Navigation to Support Reentry for Returning Citizens</vt:lpstr>
      <vt:lpstr>Disclosures</vt:lpstr>
      <vt:lpstr>Learning Objective</vt:lpstr>
      <vt:lpstr>Current State </vt:lpstr>
      <vt:lpstr>Substance Use Disorder in Incarcerated Persons (IP)</vt:lpstr>
      <vt:lpstr>Local Barriers Which Result in No Bupe </vt:lpstr>
      <vt:lpstr>Case Example </vt:lpstr>
      <vt:lpstr>Solutions</vt:lpstr>
      <vt:lpstr>PowerPoint Presentation</vt:lpstr>
      <vt:lpstr>CareConnect Warmline</vt:lpstr>
      <vt:lpstr>Peer Support Safety-Net Services Provided:</vt:lpstr>
      <vt:lpstr>PowerPoint Presentation</vt:lpstr>
      <vt:lpstr>PowerPoint Presentation</vt:lpstr>
      <vt:lpstr>PowerPoint Presentation</vt:lpstr>
      <vt:lpstr>Case Example Outcome </vt:lpstr>
      <vt:lpstr>Summary</vt:lpstr>
      <vt:lpstr>Future State</vt:lpstr>
      <vt:lpstr>Contacts &amp;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Barnes, Jasmine</dc:creator>
  <cp:lastModifiedBy>O'Donnell, Nicole M</cp:lastModifiedBy>
  <cp:revision>8</cp:revision>
  <dcterms:created xsi:type="dcterms:W3CDTF">2024-11-08T16:26:38Z</dcterms:created>
  <dcterms:modified xsi:type="dcterms:W3CDTF">2024-11-14T20:27:29Z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0x010100EA97E1138871B54BAC44FDC563EAB618</vt:lpwstr>
  </property>
</Properties>
</file>