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3"/>
    <p:sldMasterId id="2147483721" r:id="rId4"/>
    <p:sldMasterId id="2147483722" r:id="rId5"/>
    <p:sldMasterId id="2147483723" r:id="rId6"/>
    <p:sldMasterId id="2147483724" r:id="rId7"/>
    <p:sldMasterId id="214748372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6858000" cx="12192000"/>
  <p:notesSz cx="6858000" cy="9144000"/>
  <p:embeddedFontLst>
    <p:embeddedFont>
      <p:font typeface="Play"/>
      <p:regular r:id="rId31"/>
      <p:bold r:id="rId32"/>
    </p:embeddedFont>
    <p:embeddedFont>
      <p:font typeface="Noto Sans"/>
      <p:regular r:id="rId33"/>
      <p:bold r:id="rId34"/>
      <p:italic r:id="rId35"/>
      <p:boldItalic r:id="rId36"/>
    </p:embeddedFont>
    <p:embeddedFont>
      <p:font typeface="Arial Black"/>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Play-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NotoSans-regular.fntdata"/><Relationship Id="rId10" Type="http://schemas.openxmlformats.org/officeDocument/2006/relationships/slide" Target="slides/slide1.xml"/><Relationship Id="rId32" Type="http://schemas.openxmlformats.org/officeDocument/2006/relationships/font" Target="fonts/Play-bold.fntdata"/><Relationship Id="rId13" Type="http://schemas.openxmlformats.org/officeDocument/2006/relationships/slide" Target="slides/slide4.xml"/><Relationship Id="rId35" Type="http://schemas.openxmlformats.org/officeDocument/2006/relationships/font" Target="fonts/NotoSans-italic.fntdata"/><Relationship Id="rId12" Type="http://schemas.openxmlformats.org/officeDocument/2006/relationships/slide" Target="slides/slide3.xml"/><Relationship Id="rId34" Type="http://schemas.openxmlformats.org/officeDocument/2006/relationships/font" Target="fonts/NotoSans-bold.fntdata"/><Relationship Id="rId15" Type="http://schemas.openxmlformats.org/officeDocument/2006/relationships/slide" Target="slides/slide6.xml"/><Relationship Id="rId37" Type="http://schemas.openxmlformats.org/officeDocument/2006/relationships/font" Target="fonts/ArialBlack-regular.fntdata"/><Relationship Id="rId14" Type="http://schemas.openxmlformats.org/officeDocument/2006/relationships/slide" Target="slides/slide5.xml"/><Relationship Id="rId36" Type="http://schemas.openxmlformats.org/officeDocument/2006/relationships/font" Target="fonts/NotoSans-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760" y="0"/>
            <a:ext cx="2971800" cy="45864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 name="Google Shape;6;n"/>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360"/>
            <a:ext cx="2971800" cy="4586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p1: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341" name="Google Shape;341;p1: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0: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4" name="Google Shape;414;p10: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1" lang="en-US" sz="1200" strike="noStrike">
                <a:solidFill>
                  <a:srgbClr val="000000"/>
                </a:solidFill>
                <a:latin typeface="Calibri"/>
                <a:ea typeface="Calibri"/>
                <a:cs typeface="Calibri"/>
                <a:sym typeface="Calibri"/>
              </a:rPr>
              <a:t>Domain 1: Intervention Characteristics</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Barrier: Grant Funding. At this time, the RISE program is primarily funded by grant dollars with a set duration of funding.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Barrier: Physical restrictions of correction setting. The Genesse County jail setting is physically restrictive as it was not designed for programming like PRC interactions. At times, space is limited for all available programming and contacting recipients around programming, court appearances, codes, and lockdowns can be difficult.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Facilitator: Leadership commitment to secure future funding. Despite the program being grant funded, there is sufficient positive feedback and buy-in from stakeholders insomuch that leaders are willing to fund the program, through additional revenue streams, even if grant dollars were to cease to exist. </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415" name="Google Shape;415;p10: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p11: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1" lang="en-US" sz="1200" strike="noStrike">
                <a:solidFill>
                  <a:srgbClr val="000000"/>
                </a:solidFill>
                <a:latin typeface="Calibri"/>
                <a:ea typeface="Calibri"/>
                <a:cs typeface="Calibri"/>
                <a:sym typeface="Calibri"/>
              </a:rPr>
              <a:t>Domain 2: Outer Setting</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Facilitator: Community collaboration and outreach. GFHC is well-connected to the community, operating in different spaces to build partnerships and address diverse needs. All participants recognized the importance of community collaboration and communication.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Barrier: Additional rules, laws, and regulations. The program operates within existing correctional policies and procedures. Those interacting with inmates are required to abide by these correctional facility policies, i.e. no paperclips or staples in handouts, security screening upon entrance etc.. Furthermore, GCJ staff must maintain a level of authority and control as is necessary for safe operations in the jail setting. </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441" name="Google Shape;441;p11: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12: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1" lang="en-US" sz="1200" strike="noStrike">
                <a:solidFill>
                  <a:srgbClr val="000000"/>
                </a:solidFill>
                <a:latin typeface="Calibri"/>
                <a:ea typeface="Calibri"/>
                <a:cs typeface="Calibri"/>
                <a:sym typeface="Calibri"/>
              </a:rPr>
              <a:t>Domain 3: Inner Setting</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Barrier:</a:t>
            </a:r>
            <a:r>
              <a:rPr b="0" lang="en-US" sz="1200" strike="noStrike">
                <a:solidFill>
                  <a:srgbClr val="000000"/>
                </a:solidFill>
                <a:latin typeface="Calibri"/>
                <a:ea typeface="Calibri"/>
                <a:cs typeface="Calibri"/>
                <a:sym typeface="Calibri"/>
              </a:rPr>
              <a:t> Dissemination of program information. </a:t>
            </a:r>
            <a:r>
              <a:rPr b="0" i="1" lang="en-US" sz="1200" strike="noStrike">
                <a:solidFill>
                  <a:srgbClr val="000000"/>
                </a:solidFill>
                <a:latin typeface="Calibri"/>
                <a:ea typeface="Calibri"/>
                <a:cs typeface="Calibri"/>
                <a:sym typeface="Calibri"/>
              </a:rPr>
              <a:t>beginning stages </a:t>
            </a:r>
            <a:r>
              <a:rPr b="0" lang="en-US" sz="1200" strike="noStrike">
                <a:solidFill>
                  <a:srgbClr val="000000"/>
                </a:solidFill>
                <a:latin typeface="Calibri"/>
                <a:ea typeface="Calibri"/>
                <a:cs typeface="Calibri"/>
                <a:sym typeface="Calibri"/>
              </a:rPr>
              <a:t>and many parties are aware of PRC services,  entities within the jail, like the </a:t>
            </a:r>
            <a:r>
              <a:rPr b="0" i="1" lang="en-US" sz="1200" strike="noStrike">
                <a:solidFill>
                  <a:srgbClr val="000000"/>
                </a:solidFill>
                <a:latin typeface="Calibri"/>
                <a:ea typeface="Calibri"/>
                <a:cs typeface="Calibri"/>
                <a:sym typeface="Calibri"/>
              </a:rPr>
              <a:t>medical team</a:t>
            </a:r>
            <a:r>
              <a:rPr b="0" lang="en-US" sz="1200" strike="noStrike">
                <a:solidFill>
                  <a:srgbClr val="000000"/>
                </a:solidFill>
                <a:latin typeface="Calibri"/>
                <a:ea typeface="Calibri"/>
                <a:cs typeface="Calibri"/>
                <a:sym typeface="Calibri"/>
              </a:rPr>
              <a:t>, who do not know how to make a RISE referral. In the case where an inmate divulges an SUD history to the medical team, a referral is made to the mental health department.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Barrier:</a:t>
            </a:r>
            <a:r>
              <a:rPr b="0" lang="en-US" sz="1200" strike="noStrike">
                <a:solidFill>
                  <a:srgbClr val="000000"/>
                </a:solidFill>
                <a:latin typeface="Calibri"/>
                <a:ea typeface="Calibri"/>
                <a:cs typeface="Calibri"/>
                <a:sym typeface="Calibri"/>
              </a:rPr>
              <a:t> Knowledge deficiency within support staff. Those who are not in the recovery community may have knowledge deficits regarding opioid use disorder. Those who do not normally work in the correction setting may lack knowledge about criminally justice impacted individuals.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Barriers:</a:t>
            </a:r>
            <a:r>
              <a:rPr b="0" lang="en-US" sz="1200" strike="noStrike">
                <a:solidFill>
                  <a:srgbClr val="000000"/>
                </a:solidFill>
                <a:latin typeface="Calibri"/>
                <a:ea typeface="Calibri"/>
                <a:cs typeface="Calibri"/>
                <a:sym typeface="Calibri"/>
              </a:rPr>
              <a:t> Various ways in which referrals are delivered and received. Referrals are made via a self-referral on a kiosk (internally within the jail), emails, paper handoffs, and word of mouth.  Recognizing that the many entities utilize different software, there is duplication of referrals and repetition of efforts.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Barrier:</a:t>
            </a:r>
            <a:r>
              <a:rPr b="0" lang="en-US" sz="1200" strike="noStrike">
                <a:solidFill>
                  <a:srgbClr val="000000"/>
                </a:solidFill>
                <a:latin typeface="Calibri"/>
                <a:ea typeface="Calibri"/>
                <a:cs typeface="Calibri"/>
                <a:sym typeface="Calibri"/>
              </a:rPr>
              <a:t> Time Constraints. Staff within GCJ and NewPaths expressed a wanting for additional time to spend with current or potential clients.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Facilitator:</a:t>
            </a:r>
            <a:r>
              <a:rPr b="0" lang="en-US" sz="1200" strike="noStrike">
                <a:solidFill>
                  <a:srgbClr val="000000"/>
                </a:solidFill>
                <a:latin typeface="Calibri"/>
                <a:ea typeface="Calibri"/>
                <a:cs typeface="Calibri"/>
                <a:sym typeface="Calibri"/>
              </a:rPr>
              <a:t> Acknowledging the complexity of justice-involved OUD individuals. Most </a:t>
            </a:r>
            <a:r>
              <a:rPr b="0" i="1" lang="en-US" sz="1200" strike="noStrike">
                <a:solidFill>
                  <a:srgbClr val="000000"/>
                </a:solidFill>
                <a:latin typeface="Calibri"/>
                <a:ea typeface="Calibri"/>
                <a:cs typeface="Calibri"/>
                <a:sym typeface="Calibri"/>
              </a:rPr>
              <a:t>recognized the need for additional services, especially to address SDOH issues.</a:t>
            </a:r>
            <a:r>
              <a:rPr b="0" lang="en-US" sz="1200" strike="noStrike">
                <a:solidFill>
                  <a:srgbClr val="000000"/>
                </a:solidFill>
                <a:latin typeface="Calibri"/>
                <a:ea typeface="Calibri"/>
                <a:cs typeface="Calibri"/>
                <a:sym typeface="Calibri"/>
              </a:rPr>
              <a:t> Those with OUD typically have v</a:t>
            </a:r>
            <a:r>
              <a:rPr b="0" i="1" lang="en-US" sz="1200" strike="noStrike">
                <a:solidFill>
                  <a:srgbClr val="000000"/>
                </a:solidFill>
                <a:latin typeface="Calibri"/>
                <a:ea typeface="Calibri"/>
                <a:cs typeface="Calibri"/>
                <a:sym typeface="Calibri"/>
              </a:rPr>
              <a:t>ast others needs</a:t>
            </a:r>
            <a:r>
              <a:rPr b="0" lang="en-US" sz="1200" strike="noStrike">
                <a:solidFill>
                  <a:srgbClr val="000000"/>
                </a:solidFill>
                <a:latin typeface="Calibri"/>
                <a:ea typeface="Calibri"/>
                <a:cs typeface="Calibri"/>
                <a:sym typeface="Calibri"/>
              </a:rPr>
              <a:t>, apart from OUD treatment.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Facilitator: </a:t>
            </a:r>
            <a:r>
              <a:rPr b="0" lang="en-US" sz="1200" strike="noStrike">
                <a:solidFill>
                  <a:srgbClr val="000000"/>
                </a:solidFill>
                <a:latin typeface="Calibri"/>
                <a:ea typeface="Calibri"/>
                <a:cs typeface="Calibri"/>
                <a:sym typeface="Calibri"/>
              </a:rPr>
              <a:t>Compatibility.  programming</a:t>
            </a:r>
            <a:r>
              <a:rPr b="0" i="1" lang="en-US" sz="1200" strike="noStrike">
                <a:solidFill>
                  <a:srgbClr val="000000"/>
                </a:solidFill>
                <a:latin typeface="Calibri"/>
                <a:ea typeface="Calibri"/>
                <a:cs typeface="Calibri"/>
                <a:sym typeface="Calibri"/>
              </a:rPr>
              <a:t> did not disrupt the participating organizations in terms of space, processes, or structure.</a:t>
            </a:r>
            <a:r>
              <a:rPr b="0" lang="en-US" sz="1200" strike="noStrike">
                <a:solidFill>
                  <a:srgbClr val="000000"/>
                </a:solidFill>
                <a:latin typeface="Calibri"/>
                <a:ea typeface="Calibri"/>
                <a:cs typeface="Calibri"/>
                <a:sym typeface="Calibri"/>
              </a:rPr>
              <a:t> Participating organizations -  </a:t>
            </a:r>
            <a:r>
              <a:rPr b="0" i="1" lang="en-US" sz="1200" strike="noStrike">
                <a:solidFill>
                  <a:srgbClr val="000000"/>
                </a:solidFill>
                <a:latin typeface="Calibri"/>
                <a:ea typeface="Calibri"/>
                <a:cs typeface="Calibri"/>
                <a:sym typeface="Calibri"/>
              </a:rPr>
              <a:t>Limited adjustments or extra work</a:t>
            </a:r>
            <a:r>
              <a:rPr b="0" lang="en-US" sz="1200" strike="noStrike">
                <a:solidFill>
                  <a:srgbClr val="000000"/>
                </a:solidFill>
                <a:latin typeface="Calibri"/>
                <a:ea typeface="Calibri"/>
                <a:cs typeface="Calibri"/>
                <a:sym typeface="Calibri"/>
              </a:rPr>
              <a:t> to ensure an inmate receives services. RISE is not duplicating services.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Facilitator:</a:t>
            </a:r>
            <a:r>
              <a:rPr b="0" lang="en-US" sz="1200" strike="noStrike">
                <a:solidFill>
                  <a:srgbClr val="000000"/>
                </a:solidFill>
                <a:latin typeface="Calibri"/>
                <a:ea typeface="Calibri"/>
                <a:cs typeface="Calibri"/>
                <a:sym typeface="Calibri"/>
              </a:rPr>
              <a:t> Improved information technology infrastructure. EverLake has the potential to standardize many processes and give access to those who need the information.</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Facilitator:</a:t>
            </a:r>
            <a:r>
              <a:rPr b="0" lang="en-US" sz="1200" strike="noStrike">
                <a:solidFill>
                  <a:srgbClr val="000000"/>
                </a:solidFill>
                <a:latin typeface="Calibri"/>
                <a:ea typeface="Calibri"/>
                <a:cs typeface="Calibri"/>
                <a:sym typeface="Calibri"/>
              </a:rPr>
              <a:t> Communication within the participating organizations. There are high-quality formal and informal sharing practices within the participating organizations. Feedback is well received from the many participating organizations.  </a:t>
            </a:r>
            <a:endParaRPr b="0" sz="1200" strike="noStrike">
              <a:latin typeface="Arial"/>
              <a:ea typeface="Arial"/>
              <a:cs typeface="Arial"/>
              <a:sym typeface="Arial"/>
            </a:endParaRPr>
          </a:p>
        </p:txBody>
      </p:sp>
      <p:sp>
        <p:nvSpPr>
          <p:cNvPr id="472" name="Google Shape;472;p12: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3: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13: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i="1" lang="en-US" sz="1200" strike="noStrike">
                <a:solidFill>
                  <a:srgbClr val="000000"/>
                </a:solidFill>
                <a:latin typeface="Calibri"/>
                <a:ea typeface="Calibri"/>
                <a:cs typeface="Calibri"/>
                <a:sym typeface="Calibri"/>
              </a:rPr>
              <a:t>Domain 4: Individual Setting</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Facilitator: Individuals providing services are highly motivated. The excitement and dedication to RISE was evident throughout the interviews. There was a clear desire to invoke positive change not just at the individual level, but community-wide.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Facilitator: Provide services to individuals in multiple stages of change. PRCs are reaching some individuals with OUD in the precontemplation stage of change. This may be unique to the jail setting and may provide an opportunity to reach those who would not naturally encounter PRC services outside of the incarceration setting.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Facilitator: Strong leadership support and engagement. The interviews suggest that leadership holds accountability for program success, performance, and are champions of programming.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Facilitator: Participants are requesting services. Participants are hearing about the program and self-referring based on positive things they are hearing from other inmates. </a:t>
            </a:r>
            <a:endParaRPr b="0" sz="1200" strike="noStrike">
              <a:latin typeface="Arial"/>
              <a:ea typeface="Arial"/>
              <a:cs typeface="Arial"/>
              <a:sym typeface="Arial"/>
            </a:endParaRPr>
          </a:p>
        </p:txBody>
      </p:sp>
      <p:sp>
        <p:nvSpPr>
          <p:cNvPr id="508" name="Google Shape;508;p13: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8" name="Google Shape;548;p14: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i="1" lang="en-US" sz="1200" strike="noStrike">
                <a:solidFill>
                  <a:srgbClr val="000000"/>
                </a:solidFill>
                <a:latin typeface="Calibri"/>
                <a:ea typeface="Calibri"/>
                <a:cs typeface="Calibri"/>
                <a:sym typeface="Calibri"/>
              </a:rPr>
              <a:t>Domain 5: Process Setting</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Barrier: Data Aggregation</a:t>
            </a:r>
            <a:r>
              <a:rPr b="0" lang="en-US" sz="1200" strike="noStrike">
                <a:solidFill>
                  <a:srgbClr val="000000"/>
                </a:solidFill>
                <a:latin typeface="Calibri"/>
                <a:ea typeface="Calibri"/>
                <a:cs typeface="Calibri"/>
                <a:sym typeface="Calibri"/>
              </a:rPr>
              <a:t>. Many participants spoke about the desire for more comprehensive data on program outcomes to inform decision-making and demonstrate individual, community and financial value.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Barrier: Program awareness.</a:t>
            </a:r>
            <a:r>
              <a:rPr b="0" lang="en-US" sz="1200" strike="noStrike">
                <a:solidFill>
                  <a:srgbClr val="000000"/>
                </a:solidFill>
                <a:latin typeface="Calibri"/>
                <a:ea typeface="Calibri"/>
                <a:cs typeface="Calibri"/>
                <a:sym typeface="Calibri"/>
              </a:rPr>
              <a:t> Although purposefully, not advertised, to allow for process improvement, many organizations are not aware of the RISE programming. For instance, the involvement of the court systems is just beginning.</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Barrier: Not available to all justice-involved individuals</a:t>
            </a:r>
            <a:r>
              <a:rPr b="0" lang="en-US" sz="1200" strike="noStrike">
                <a:solidFill>
                  <a:srgbClr val="000000"/>
                </a:solidFill>
                <a:latin typeface="Calibri"/>
                <a:ea typeface="Calibri"/>
                <a:cs typeface="Calibri"/>
                <a:sym typeface="Calibri"/>
              </a:rPr>
              <a:t>. Missing participants in </a:t>
            </a:r>
            <a:r>
              <a:rPr b="0" i="1" lang="en-US" sz="1200" strike="noStrike">
                <a:solidFill>
                  <a:srgbClr val="000000"/>
                </a:solidFill>
                <a:latin typeface="Calibri"/>
                <a:ea typeface="Calibri"/>
                <a:cs typeface="Calibri"/>
                <a:sym typeface="Calibri"/>
              </a:rPr>
              <a:t>community corrections</a:t>
            </a:r>
            <a:r>
              <a:rPr b="0" lang="en-US" sz="1200" strike="noStrike">
                <a:solidFill>
                  <a:srgbClr val="000000"/>
                </a:solidFill>
                <a:latin typeface="Calibri"/>
                <a:ea typeface="Calibri"/>
                <a:cs typeface="Calibri"/>
                <a:sym typeface="Calibri"/>
              </a:rPr>
              <a:t>.  Individuals may be in jail for a </a:t>
            </a:r>
            <a:r>
              <a:rPr b="0" i="1" lang="en-US" sz="1200" strike="noStrike">
                <a:solidFill>
                  <a:srgbClr val="000000"/>
                </a:solidFill>
                <a:latin typeface="Calibri"/>
                <a:ea typeface="Calibri"/>
                <a:cs typeface="Calibri"/>
                <a:sym typeface="Calibri"/>
              </a:rPr>
              <a:t>very short time </a:t>
            </a:r>
            <a:r>
              <a:rPr b="0" lang="en-US" sz="1200" strike="noStrike">
                <a:solidFill>
                  <a:srgbClr val="000000"/>
                </a:solidFill>
                <a:latin typeface="Calibri"/>
                <a:ea typeface="Calibri"/>
                <a:cs typeface="Calibri"/>
                <a:sym typeface="Calibri"/>
              </a:rPr>
              <a:t>before being released </a:t>
            </a:r>
            <a:r>
              <a:rPr b="0" i="1" lang="en-US" sz="1200" strike="noStrike">
                <a:solidFill>
                  <a:srgbClr val="000000"/>
                </a:solidFill>
                <a:latin typeface="Calibri"/>
                <a:ea typeface="Calibri"/>
                <a:cs typeface="Calibri"/>
                <a:sym typeface="Calibri"/>
              </a:rPr>
              <a:t>on tether,</a:t>
            </a:r>
            <a:r>
              <a:rPr b="0" lang="en-US" sz="1200" strike="noStrike">
                <a:solidFill>
                  <a:srgbClr val="000000"/>
                </a:solidFill>
                <a:latin typeface="Calibri"/>
                <a:ea typeface="Calibri"/>
                <a:cs typeface="Calibri"/>
                <a:sym typeface="Calibri"/>
              </a:rPr>
              <a:t> or never enter the jail at all. Because there is not always sufficient time to reach these individuals while in the jail, there is a potential to miss an entire group of individuals.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Barrier: Follow-up post-incarceration</a:t>
            </a:r>
            <a:r>
              <a:rPr b="0" lang="en-US" sz="1200" strike="noStrike">
                <a:solidFill>
                  <a:srgbClr val="000000"/>
                </a:solidFill>
                <a:latin typeface="Calibri"/>
                <a:ea typeface="Calibri"/>
                <a:cs typeface="Calibri"/>
                <a:sym typeface="Calibri"/>
              </a:rPr>
              <a:t>: There is a need for additional follow-up for the individuals released from jail. If the client did not attend outpatient New Paths treatment programs, there are likely lost to follow-up. There is a need for those not entering treatment to continue PRC services. Interviewees stressed the need to expand PRC services to those who may not want, or be ready for, the specific treatment that the program is attached to. </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549" name="Google Shape;549;p14: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5: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4" name="Google Shape;594;p15: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i="1" lang="en-US" sz="1200" strike="noStrike">
                <a:solidFill>
                  <a:srgbClr val="000000"/>
                </a:solidFill>
                <a:latin typeface="Calibri"/>
                <a:ea typeface="Calibri"/>
                <a:cs typeface="Calibri"/>
                <a:sym typeface="Calibri"/>
              </a:rPr>
              <a:t>Outcomes Addendums</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Facilitator: Perception of positive impacts to community </a:t>
            </a:r>
            <a:r>
              <a:rPr b="0" lang="en-US" sz="1200" strike="noStrike">
                <a:solidFill>
                  <a:srgbClr val="000000"/>
                </a:solidFill>
                <a:latin typeface="Calibri"/>
                <a:ea typeface="Calibri"/>
                <a:cs typeface="Calibri"/>
                <a:sym typeface="Calibri"/>
              </a:rPr>
              <a:t>There are remarks of destigmatization of OUD and stopping generational OUD challenges. Addressing SDOH issues with the families of those justice impacted has the potential to stop the cycle of addiction within families.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Facilitator: Improve communal relationships with local law enforcement agencies.</a:t>
            </a:r>
            <a:r>
              <a:rPr b="0" lang="en-US" sz="1200" strike="noStrike">
                <a:solidFill>
                  <a:srgbClr val="000000"/>
                </a:solidFill>
                <a:latin typeface="Calibri"/>
                <a:ea typeface="Calibri"/>
                <a:cs typeface="Calibri"/>
                <a:sym typeface="Calibri"/>
              </a:rPr>
              <a:t> Because PRCs are working with GCJ staff there is a potential to improve the community relationship with the law enforcement agencies.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Facilitator: RISE PRC programming is accepted and seen as a feasible program</a:t>
            </a:r>
            <a:r>
              <a:rPr b="0" lang="en-US" sz="1200" strike="noStrike">
                <a:solidFill>
                  <a:srgbClr val="000000"/>
                </a:solidFill>
                <a:latin typeface="Calibri"/>
                <a:ea typeface="Calibri"/>
                <a:cs typeface="Calibri"/>
                <a:sym typeface="Calibri"/>
              </a:rPr>
              <a:t>. There is resource availability, organizational capacity, and infrastructure necessary for continued integration and expansion open-mindedness that will allow for creative solutions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i="1" lang="en-US" sz="1200" strike="noStrike">
                <a:solidFill>
                  <a:srgbClr val="000000"/>
                </a:solidFill>
                <a:latin typeface="Calibri"/>
                <a:ea typeface="Calibri"/>
                <a:cs typeface="Calibri"/>
                <a:sym typeface="Calibri"/>
              </a:rPr>
              <a:t>Facilitator: Potential for enhancing SUD treatment outcomes and reducing recidivism</a:t>
            </a:r>
            <a:r>
              <a:rPr b="0" lang="en-US" sz="1200" strike="noStrike">
                <a:solidFill>
                  <a:srgbClr val="000000"/>
                </a:solidFill>
                <a:latin typeface="Calibri"/>
                <a:ea typeface="Calibri"/>
                <a:cs typeface="Calibri"/>
                <a:sym typeface="Calibri"/>
              </a:rPr>
              <a:t>. All saw the potential for RISE to impact an individual’s substance use once released and thus reduce recidivism for drug-related incarcerations. </a:t>
            </a:r>
            <a:endParaRPr b="0" sz="1200" strike="noStrike">
              <a:latin typeface="Arial"/>
              <a:ea typeface="Arial"/>
              <a:cs typeface="Arial"/>
              <a:sym typeface="Arial"/>
            </a:endParaRPr>
          </a:p>
        </p:txBody>
      </p:sp>
      <p:sp>
        <p:nvSpPr>
          <p:cNvPr id="595" name="Google Shape;595;p15: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6: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5" name="Google Shape;645;p16: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200" strike="noStrike">
                <a:solidFill>
                  <a:srgbClr val="000000"/>
                </a:solidFill>
                <a:latin typeface="Calibri"/>
                <a:ea typeface="Calibri"/>
                <a:cs typeface="Calibri"/>
                <a:sym typeface="Calibri"/>
              </a:rPr>
              <a:t>Discussion</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While the facilitators and barriers are specific to this location, the identified themes may be more broadly generalizable to other like programs.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Based on these themes: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Recommendations: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As RISE evolves, referral processes need to be formalized, with buy-in from deliverers and recipients. This will </a:t>
            </a:r>
            <a:r>
              <a:rPr b="0" i="1" lang="en-US" sz="1200" strike="noStrike">
                <a:solidFill>
                  <a:srgbClr val="000000"/>
                </a:solidFill>
                <a:latin typeface="Calibri"/>
                <a:ea typeface="Calibri"/>
                <a:cs typeface="Calibri"/>
                <a:sym typeface="Calibri"/>
              </a:rPr>
              <a:t>prevent duplication and ensure long-term sustainability </a:t>
            </a:r>
            <a:r>
              <a:rPr b="0" lang="en-US" sz="1200" strike="noStrike">
                <a:solidFill>
                  <a:srgbClr val="000000"/>
                </a:solidFill>
                <a:latin typeface="Calibri"/>
                <a:ea typeface="Calibri"/>
                <a:cs typeface="Calibri"/>
                <a:sym typeface="Calibri"/>
              </a:rPr>
              <a:t>of RISE. Standardizing the administrative aspect of RISE has the potential to </a:t>
            </a:r>
            <a:r>
              <a:rPr b="0" i="1" lang="en-US" sz="1200" strike="noStrike">
                <a:solidFill>
                  <a:srgbClr val="000000"/>
                </a:solidFill>
                <a:latin typeface="Calibri"/>
                <a:ea typeface="Calibri"/>
                <a:cs typeface="Calibri"/>
                <a:sym typeface="Calibri"/>
              </a:rPr>
              <a:t>free up more time for c</a:t>
            </a:r>
            <a:r>
              <a:rPr b="0" lang="en-US" sz="1200" strike="noStrike">
                <a:solidFill>
                  <a:srgbClr val="000000"/>
                </a:solidFill>
                <a:latin typeface="Calibri"/>
                <a:ea typeface="Calibri"/>
                <a:cs typeface="Calibri"/>
                <a:sym typeface="Calibri"/>
              </a:rPr>
              <a:t>lient interaction,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mental health and SDOH challenges faced by individuals with OUD suggests a potential expansion of PRC services beyond the confines of the jail setting. </a:t>
            </a:r>
            <a:endParaRPr b="0" sz="1200" strike="noStrike">
              <a:latin typeface="Arial"/>
              <a:ea typeface="Arial"/>
              <a:cs typeface="Arial"/>
              <a:sym typeface="Arial"/>
            </a:endParaRPr>
          </a:p>
          <a:p>
            <a:pPr indent="-171359" lvl="1" marL="628560" rtl="0" algn="l">
              <a:lnSpc>
                <a:spcPct val="100000"/>
              </a:lnSpc>
              <a:spcBef>
                <a:spcPts val="0"/>
              </a:spcBef>
              <a:spcAft>
                <a:spcPts val="0"/>
              </a:spcAft>
              <a:buClr>
                <a:srgbClr val="000000"/>
              </a:buClr>
              <a:buSzPts val="1200"/>
              <a:buFont typeface="Courier"/>
              <a:buChar char="o"/>
            </a:pPr>
            <a:r>
              <a:rPr b="0" lang="en-US" sz="1200" strike="noStrike">
                <a:solidFill>
                  <a:srgbClr val="000000"/>
                </a:solidFill>
                <a:latin typeface="Calibri"/>
                <a:ea typeface="Calibri"/>
                <a:cs typeface="Calibri"/>
                <a:sym typeface="Calibri"/>
              </a:rPr>
              <a:t>This would include expansion of PRC programming post-incarceration as the two weeks post-incarceration are such a critical time for relapse prevention. </a:t>
            </a:r>
            <a:endParaRPr b="0" sz="1200" strike="noStrike">
              <a:latin typeface="Arial"/>
              <a:ea typeface="Arial"/>
              <a:cs typeface="Arial"/>
              <a:sym typeface="Arial"/>
            </a:endParaRPr>
          </a:p>
          <a:p>
            <a:pPr indent="-171359" lvl="2" marL="108576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including the courts expand PRC services i</a:t>
            </a:r>
            <a:r>
              <a:rPr b="0" i="1" lang="en-US" sz="1200" strike="noStrike">
                <a:solidFill>
                  <a:srgbClr val="000000"/>
                </a:solidFill>
                <a:latin typeface="Calibri"/>
                <a:ea typeface="Calibri"/>
                <a:cs typeface="Calibri"/>
                <a:sym typeface="Calibri"/>
              </a:rPr>
              <a:t>n the community to those on electronic monitoring</a:t>
            </a:r>
            <a:r>
              <a:rPr b="0" lang="en-US" sz="1200" strike="noStrike">
                <a:solidFill>
                  <a:srgbClr val="000000"/>
                </a:solidFill>
                <a:latin typeface="Calibri"/>
                <a:ea typeface="Calibri"/>
                <a:cs typeface="Calibri"/>
                <a:sym typeface="Calibri"/>
              </a:rPr>
              <a:t>. It may also lead to </a:t>
            </a:r>
            <a:r>
              <a:rPr b="0" i="1" lang="en-US" sz="1200" strike="noStrike">
                <a:solidFill>
                  <a:srgbClr val="000000"/>
                </a:solidFill>
                <a:latin typeface="Calibri"/>
                <a:ea typeface="Calibri"/>
                <a:cs typeface="Calibri"/>
                <a:sym typeface="Calibri"/>
              </a:rPr>
              <a:t>judicial recommendations to meet with a RISE coac</a:t>
            </a:r>
            <a:r>
              <a:rPr b="0" lang="en-US" sz="1200" strike="noStrike">
                <a:solidFill>
                  <a:srgbClr val="000000"/>
                </a:solidFill>
                <a:latin typeface="Calibri"/>
                <a:ea typeface="Calibri"/>
                <a:cs typeface="Calibri"/>
                <a:sym typeface="Calibri"/>
              </a:rPr>
              <a:t>h.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These initiatives have the capacity to enhance community relations with law enforcement agencies but also align with GCJ's overarching objective of reducing recidivism associated with OUD complications. </a:t>
            </a:r>
            <a:endParaRPr b="0" sz="1200" strike="noStrike">
              <a:latin typeface="Arial"/>
              <a:ea typeface="Arial"/>
              <a:cs typeface="Arial"/>
              <a:sym typeface="Arial"/>
            </a:endParaRPr>
          </a:p>
          <a:p>
            <a:pPr indent="-171359" lvl="2" marL="108576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However, such community expansion efforts will necessitate</a:t>
            </a:r>
            <a:r>
              <a:rPr b="0" i="1" lang="en-US" sz="1200" strike="noStrike">
                <a:solidFill>
                  <a:srgbClr val="000000"/>
                </a:solidFill>
                <a:latin typeface="Calibri"/>
                <a:ea typeface="Calibri"/>
                <a:cs typeface="Calibri"/>
                <a:sym typeface="Calibri"/>
              </a:rPr>
              <a:t> additional staffing and resources in</a:t>
            </a:r>
            <a:r>
              <a:rPr b="0" lang="en-US" sz="1200" strike="noStrike">
                <a:solidFill>
                  <a:srgbClr val="000000"/>
                </a:solidFill>
                <a:latin typeface="Calibri"/>
                <a:ea typeface="Calibri"/>
                <a:cs typeface="Calibri"/>
                <a:sym typeface="Calibri"/>
              </a:rPr>
              <a:t> the near future to effectively meet the growing demand for services.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It may be beneficial for training to occur for inexperienced staff entering the jail. </a:t>
            </a:r>
            <a:endParaRPr b="0" sz="1200" strike="noStrike">
              <a:latin typeface="Arial"/>
              <a:ea typeface="Arial"/>
              <a:cs typeface="Arial"/>
              <a:sym typeface="Arial"/>
            </a:endParaRPr>
          </a:p>
          <a:p>
            <a:pPr indent="-171359" lvl="1" marL="628560" rtl="0" algn="l">
              <a:lnSpc>
                <a:spcPct val="100000"/>
              </a:lnSpc>
              <a:spcBef>
                <a:spcPts val="0"/>
              </a:spcBef>
              <a:spcAft>
                <a:spcPts val="0"/>
              </a:spcAft>
              <a:buClr>
                <a:srgbClr val="000000"/>
              </a:buClr>
              <a:buSzPts val="1200"/>
              <a:buFont typeface="Courier"/>
              <a:buChar char="o"/>
            </a:pPr>
            <a:r>
              <a:rPr b="0" lang="en-US" sz="1200" strike="noStrike">
                <a:solidFill>
                  <a:srgbClr val="000000"/>
                </a:solidFill>
                <a:latin typeface="Calibri"/>
                <a:ea typeface="Calibri"/>
                <a:cs typeface="Calibri"/>
                <a:sym typeface="Calibri"/>
              </a:rPr>
              <a:t>the individuals involved in OUD PRC services, SUD recovery, and RISE programming are generally very competent about addiction, treatment and recovery. It would be beneficial for GCJ staff to also be trained (perhaps a informal training with PRC staff) in the basics of addiction and treatment options.</a:t>
            </a:r>
            <a:endParaRPr b="0" sz="1200" strike="noStrike">
              <a:latin typeface="Arial"/>
              <a:ea typeface="Arial"/>
              <a:cs typeface="Arial"/>
              <a:sym typeface="Arial"/>
            </a:endParaRPr>
          </a:p>
          <a:p>
            <a:pPr indent="-171359" lvl="2" marL="108576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59" lvl="2" marL="1085760" rtl="0" algn="l">
              <a:lnSpc>
                <a:spcPct val="100000"/>
              </a:lnSpc>
              <a:spcBef>
                <a:spcPts val="0"/>
              </a:spcBef>
              <a:spcAft>
                <a:spcPts val="0"/>
              </a:spcAft>
              <a:buClr>
                <a:srgbClr val="000000"/>
              </a:buClr>
              <a:buSzPts val="1200"/>
              <a:buFont typeface="Noto Sans Symbols"/>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p:txBody>
      </p:sp>
      <p:sp>
        <p:nvSpPr>
          <p:cNvPr id="646" name="Google Shape;646;p16: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7: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3" name="Google Shape;653;p17: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 RISE program in GCJ consists of a highly motivated and invested group of organizations, led by GFHC with the common goal to improve the health of the community, increase quality of life, and lower healthcare and municipal costs.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RISE has staunch support from its leaders, motivated personnel, excellent community engagement, and the trust of the partners involved. </a:t>
            </a:r>
            <a:endParaRPr b="0" sz="1200" strike="noStrike">
              <a:latin typeface="Arial"/>
              <a:ea typeface="Arial"/>
              <a:cs typeface="Arial"/>
              <a:sym typeface="Arial"/>
            </a:endParaRPr>
          </a:p>
          <a:p>
            <a:pPr indent="-171360" lvl="1" marL="457200" rtl="0" algn="l">
              <a:lnSpc>
                <a:spcPct val="100000"/>
              </a:lnSpc>
              <a:spcBef>
                <a:spcPts val="0"/>
              </a:spcBef>
              <a:spcAft>
                <a:spcPts val="0"/>
              </a:spcAft>
              <a:buClr>
                <a:srgbClr val="000000"/>
              </a:buClr>
              <a:buSzPts val="1200"/>
              <a:buFont typeface="Courier New"/>
              <a:buChar char="o"/>
            </a:pPr>
            <a:r>
              <a:rPr b="0" lang="en-US" sz="1200" strike="noStrike">
                <a:solidFill>
                  <a:srgbClr val="000000"/>
                </a:solidFill>
                <a:latin typeface="Calibri"/>
                <a:ea typeface="Calibri"/>
                <a:cs typeface="Calibri"/>
                <a:sym typeface="Calibri"/>
              </a:rPr>
              <a:t>Expanding PRC services to encompass community-based initiatives, providing additional staff training, and standardizing policies and protocols are essential steps for the success and expansion of the program. </a:t>
            </a:r>
            <a:endParaRPr b="0" sz="1200" strike="noStrike">
              <a:latin typeface="Arial"/>
              <a:ea typeface="Arial"/>
              <a:cs typeface="Arial"/>
              <a:sym typeface="Arial"/>
            </a:endParaRPr>
          </a:p>
          <a:p>
            <a:pPr indent="-171360" lvl="1" marL="457200" rtl="0" algn="l">
              <a:lnSpc>
                <a:spcPct val="100000"/>
              </a:lnSpc>
              <a:spcBef>
                <a:spcPts val="0"/>
              </a:spcBef>
              <a:spcAft>
                <a:spcPts val="0"/>
              </a:spcAft>
              <a:buClr>
                <a:srgbClr val="000000"/>
              </a:buClr>
              <a:buSzPts val="1200"/>
              <a:buFont typeface="Courier New"/>
              <a:buChar char="o"/>
            </a:pPr>
            <a:r>
              <a:rPr b="0" lang="en-US" sz="1200" strike="noStrike">
                <a:solidFill>
                  <a:srgbClr val="000000"/>
                </a:solidFill>
                <a:latin typeface="Calibri"/>
                <a:ea typeface="Calibri"/>
                <a:cs typeface="Calibri"/>
                <a:sym typeface="Calibri"/>
              </a:rPr>
              <a:t>The addition of new software holds promise to alleviate many of the identified barriers, provided effective utilization and implementation..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Together, GFHC and its partners can elevate RISE to significantly impact not only those individuals with OUD and experiencing incarceration, but the broader health of the community.</a:t>
            </a:r>
            <a:endParaRPr b="0" sz="1200" strike="noStrike">
              <a:latin typeface="Arial"/>
              <a:ea typeface="Arial"/>
              <a:cs typeface="Arial"/>
              <a:sym typeface="Arial"/>
            </a:endParaRPr>
          </a:p>
        </p:txBody>
      </p:sp>
      <p:sp>
        <p:nvSpPr>
          <p:cNvPr id="654" name="Google Shape;654;p17: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8: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0" name="Google Shape;660;p18: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661" name="Google Shape;661;p18: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19: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3" name="Google Shape;673;p19: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674" name="Google Shape;674;p19: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7" name="Google Shape;347;p2: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348" name="Google Shape;348;p2: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0: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0" name="Google Shape;680;p20: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681" name="Google Shape;681;p20: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1: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7" name="Google Shape;687;p21: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688" name="Google Shape;688;p21: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3" name="Google Shape;353;p3: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There's a positive correlation between the likelihood of criminal justice involvement by increasing severity of OUD</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40% of incarcerated individuals, who were serving sentences associated with property offenses, committed crimes to maintain their drug habit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40-fold increase in opioid overdose deaths in the two weeks directly following one’s release from prison. The risk of overdose is higher, in part, because of a lack of resources and treatment options provided to individuals immediately released from incarceration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Despite this, in 2019 SAMHSA reported in only 30 of the 5,100 prisons and jails in the United States offer treatment to currently incarcerated people</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While MOUD is the mainstays for medical treatment; counseling, peer support, recovery coaches and mentors can play an integral role in influencing how a person who struggles with OUD maintains their sobriety.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354" name="Google Shape;354;p3: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0" name="Google Shape;360;p4: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Peer recovery caoches are frequently employed in emergency departments, homeless shelters, behavioral health, and primary care clinics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Given the lack of support experienced by many currently incarcerated and recently released from prisons and jails, the addition of peer support provides the direction and tools necessary for recovery and sobriety after incarceration.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p:txBody>
      </p:sp>
      <p:sp>
        <p:nvSpPr>
          <p:cNvPr id="361" name="Google Shape;361;p4: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5: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0" lang="en-US" sz="1200" strike="noStrike">
                <a:solidFill>
                  <a:srgbClr val="000000"/>
                </a:solidFill>
                <a:latin typeface="Calibri"/>
                <a:ea typeface="Calibri"/>
                <a:cs typeface="Calibri"/>
                <a:sym typeface="Calibri"/>
              </a:rPr>
              <a:t>The purpose of this project is to evaluate and measure the experiences and impacts of stakeholders of a peer support program for inmates with OUD. Overall, this included collecting perspectives of key stakeholders and staff members of the program to provide further insight into program evaluation.</a:t>
            </a:r>
            <a:endParaRPr b="0" sz="1200" strike="noStrike">
              <a:latin typeface="Arial"/>
              <a:ea typeface="Arial"/>
              <a:cs typeface="Arial"/>
              <a:sym typeface="Arial"/>
            </a:endParaRPr>
          </a:p>
          <a:p>
            <a:pPr indent="0" lvl="0" marL="0" rtl="0" algn="l">
              <a:lnSpc>
                <a:spcPct val="100000"/>
              </a:lnSpc>
              <a:spcBef>
                <a:spcPts val="0"/>
              </a:spcBef>
              <a:spcAft>
                <a:spcPts val="0"/>
              </a:spcAft>
              <a:buNone/>
            </a:pPr>
            <a:r>
              <a:rPr b="0" lang="en-US" sz="1200" strike="noStrike">
                <a:solidFill>
                  <a:srgbClr val="000000"/>
                </a:solidFill>
                <a:latin typeface="Calibri"/>
                <a:ea typeface="Calibri"/>
                <a:cs typeface="Calibri"/>
                <a:sym typeface="Calibri"/>
              </a:rPr>
              <a:t>Eval includes:</a:t>
            </a:r>
            <a:endParaRPr b="0" sz="1200" strike="noStrike">
              <a:latin typeface="Arial"/>
              <a:ea typeface="Arial"/>
              <a:cs typeface="Arial"/>
              <a:sym typeface="Arial"/>
            </a:endParaRPr>
          </a:p>
          <a:p>
            <a:pPr indent="0" lvl="0" marL="0" rtl="0" algn="l">
              <a:lnSpc>
                <a:spcPct val="100000"/>
              </a:lnSpc>
              <a:spcBef>
                <a:spcPts val="0"/>
              </a:spcBef>
              <a:spcAft>
                <a:spcPts val="0"/>
              </a:spcAft>
              <a:buNone/>
            </a:pPr>
            <a:r>
              <a:rPr b="0" lang="en-US" sz="1200" strike="noStrike">
                <a:solidFill>
                  <a:srgbClr val="000000"/>
                </a:solidFill>
                <a:latin typeface="Calibri"/>
                <a:ea typeface="Calibri"/>
                <a:cs typeface="Calibri"/>
                <a:sym typeface="Calibri"/>
              </a:rPr>
              <a:t> identify barriers and facilitators to implementation</a:t>
            </a:r>
            <a:endParaRPr b="0" sz="1200" strike="noStrike">
              <a:latin typeface="Arial"/>
              <a:ea typeface="Arial"/>
              <a:cs typeface="Arial"/>
              <a:sym typeface="Arial"/>
            </a:endParaRPr>
          </a:p>
          <a:p>
            <a:pPr indent="-285840" lvl="0" marL="28584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Provide a set of recommendations to improve RISE processes.</a:t>
            </a:r>
            <a:endParaRPr b="0" sz="1200" strike="noStrike">
              <a:latin typeface="Arial"/>
              <a:ea typeface="Arial"/>
              <a:cs typeface="Arial"/>
              <a:sym typeface="Arial"/>
            </a:endParaRPr>
          </a:p>
        </p:txBody>
      </p:sp>
      <p:sp>
        <p:nvSpPr>
          <p:cNvPr id="368" name="Google Shape;368;p5: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4" name="Google Shape;374;p6: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 </a:t>
            </a:r>
            <a:r>
              <a:rPr b="0" lang="en-US" sz="1200" strike="noStrike">
                <a:solidFill>
                  <a:srgbClr val="000000"/>
                </a:solidFill>
                <a:latin typeface="Calibri"/>
                <a:ea typeface="Calibri"/>
                <a:cs typeface="Calibri"/>
                <a:sym typeface="Calibri"/>
              </a:rPr>
              <a:t>The population of interest was non-pregnant adults experiencing incarceration and opioid use disorder at Genesee County Jail (GCJ) in FLint, MI. </a:t>
            </a:r>
            <a:br>
              <a:rPr lang="en-US"/>
            </a:br>
            <a:r>
              <a:rPr b="0" lang="en-US" sz="1200" strike="noStrike">
                <a:solidFill>
                  <a:srgbClr val="000000"/>
                </a:solidFill>
                <a:latin typeface="Calibri"/>
                <a:ea typeface="Calibri"/>
                <a:cs typeface="Calibri"/>
                <a:sym typeface="Calibri"/>
              </a:rPr>
              <a:t>Genesee County, fifth-most populous county in Michigan, has a population estimate of </a:t>
            </a:r>
            <a:r>
              <a:rPr b="0" i="1" lang="en-US" sz="1200" strike="noStrike">
                <a:solidFill>
                  <a:srgbClr val="000000"/>
                </a:solidFill>
                <a:latin typeface="Calibri"/>
                <a:ea typeface="Calibri"/>
                <a:cs typeface="Calibri"/>
                <a:sym typeface="Calibri"/>
              </a:rPr>
              <a:t>401,983 in  2022</a:t>
            </a:r>
            <a:r>
              <a:rPr b="0" lang="en-US" sz="1200" strike="noStrike">
                <a:solidFill>
                  <a:srgbClr val="000000"/>
                </a:solidFill>
                <a:latin typeface="Calibri"/>
                <a:ea typeface="Calibri"/>
                <a:cs typeface="Calibri"/>
                <a:sym typeface="Calibri"/>
              </a:rPr>
              <a:t>, estimated </a:t>
            </a:r>
            <a:r>
              <a:rPr b="0" i="1" lang="en-US" sz="1200" strike="noStrike">
                <a:solidFill>
                  <a:srgbClr val="000000"/>
                </a:solidFill>
                <a:latin typeface="Calibri"/>
                <a:ea typeface="Calibri"/>
                <a:cs typeface="Calibri"/>
                <a:sym typeface="Calibri"/>
              </a:rPr>
              <a:t>16.3 percent of persons in poverty</a:t>
            </a: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Opioid overdose deaths in Flint and Genesee County increased by 31% from 2013 to 2015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GCJ has a maximum capacity of 580 inmates, but frequently surpasses capacity with daily populations of 620 inmates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Prior to the initiation of RISE,  no peer support services were available and inmates receive minimal substance use treatment or support while incarcerated. In the jail, medical and social work staff members are absorbed by crisis intervention and immediate medical concerns. </a:t>
            </a:r>
            <a:br>
              <a:rPr lang="en-US"/>
            </a:br>
            <a:r>
              <a:rPr b="0" lang="en-US" sz="1200" strike="noStrike">
                <a:solidFill>
                  <a:srgbClr val="000000"/>
                </a:solidFill>
                <a:latin typeface="Calibri"/>
                <a:ea typeface="Calibri"/>
                <a:cs typeface="Calibri"/>
                <a:sym typeface="Calibri"/>
              </a:rPr>
              <a:t>Stakeholders involved in the project include managers, directors, and staff of GFHC, members of the Genesee County Sheriff’s Office including medical and social work staff, and community partners such as Genesee Health System, Reach the Forgotten Jail Ministries, and New Paths Inc..</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GFHC is a 501(c)3 designated non-profit organization, established in the early 1990s. GFHC works in conjunction with many community partners with the mission of improving the quality of life and health of community residents, while lowering health care costs.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 RISE program began with a partnership with the Genesee County Sherriff’s Office, Genesee Health System, and New Paths, Inc to address mental health support, social determinants of health, and embedded PRC within the GCJ. </a:t>
            </a:r>
            <a:endParaRPr b="0" sz="1200" strike="noStrike">
              <a:latin typeface="Arial"/>
              <a:ea typeface="Arial"/>
              <a:cs typeface="Arial"/>
              <a:sym typeface="Arial"/>
            </a:endParaRPr>
          </a:p>
        </p:txBody>
      </p:sp>
      <p:sp>
        <p:nvSpPr>
          <p:cNvPr id="375" name="Google Shape;375;p6: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7: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p7: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 Consolidated Framework for Implementation Research (CFIR) provided a set of constructs and domains that are used to identify barriers and facilitators to implementation</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 CFIR Framework project as it allowed for a focused evaluation with concurrent assessment of implementation and the allowance for ongoing adaptation.</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391" name="Google Shape;391;p7: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8: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8" name="Google Shape;398;p8: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200" strike="noStrike">
                <a:solidFill>
                  <a:srgbClr val="000000"/>
                </a:solidFill>
                <a:latin typeface="Calibri"/>
                <a:ea typeface="Calibri"/>
                <a:cs typeface="Calibri"/>
                <a:sym typeface="Calibri"/>
              </a:rPr>
              <a:t>Timeline</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 project began in May 2023 with introductions to stakeholders and tours of GFHC, New Paths, and GCJ. Shadowing experience continued through the Fall of 2023. The RISE PRC program was officially introduced in GCJ in September 2023.</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Recruitment for interviews began in January 2024 with the conclusion of interviews in February 2024.</a:t>
            </a:r>
            <a:endParaRPr b="0" sz="1200" strike="noStrike">
              <a:latin typeface="Arial"/>
              <a:ea typeface="Arial"/>
              <a:cs typeface="Arial"/>
              <a:sym typeface="Arial"/>
            </a:endParaRPr>
          </a:p>
          <a:p>
            <a:pPr indent="0" lvl="0" marL="0" rtl="0" algn="l">
              <a:lnSpc>
                <a:spcPct val="100000"/>
              </a:lnSpc>
              <a:spcBef>
                <a:spcPts val="0"/>
              </a:spcBef>
              <a:spcAft>
                <a:spcPts val="0"/>
              </a:spcAft>
              <a:buNone/>
            </a:pPr>
            <a:r>
              <a:rPr b="1" lang="en-US" sz="1200" strike="noStrike">
                <a:solidFill>
                  <a:srgbClr val="000000"/>
                </a:solidFill>
                <a:latin typeface="Calibri"/>
                <a:ea typeface="Calibri"/>
                <a:cs typeface="Calibri"/>
                <a:sym typeface="Calibri"/>
              </a:rPr>
              <a:t>Intervention/ Methodology of Evaluation</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The evaluation of the PRC programming within RISE was implemented using  semi-structed qualitative interviews under the CFIR framework interview guide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EXAMPLE: Snipit of Interview Guide tool I developed under CFIR framework</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1" lang="en-US" sz="1200" strike="noStrike">
                <a:solidFill>
                  <a:srgbClr val="000000"/>
                </a:solidFill>
                <a:latin typeface="Calibri"/>
                <a:ea typeface="Calibri"/>
                <a:cs typeface="Calibri"/>
                <a:sym typeface="Calibri"/>
              </a:rPr>
              <a:t>Measures/ Analysis</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In the CFIR rapid qualitative analysis approach, notes were recorded and directly coded following the interview.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A secondary analyst then verified the coding via audio recordings and transcripts of the interview.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Themes and patterns were structured based on coded data. </a:t>
            </a:r>
            <a:endParaRPr b="0" sz="1200" strike="noStrike">
              <a:latin typeface="Arial"/>
              <a:ea typeface="Arial"/>
              <a:cs typeface="Arial"/>
              <a:sym typeface="Arial"/>
            </a:endParaRPr>
          </a:p>
        </p:txBody>
      </p:sp>
      <p:sp>
        <p:nvSpPr>
          <p:cNvPr id="399" name="Google Shape;399;p8: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9:notes"/>
          <p:cNvSpPr/>
          <p:nvPr>
            <p:ph idx="2" type="sldImg"/>
          </p:nvPr>
        </p:nvSpPr>
        <p:spPr>
          <a:xfrm>
            <a:off x="685800" y="1143000"/>
            <a:ext cx="548640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7" name="Google Shape;407;p9:notes"/>
          <p:cNvSpPr txBox="1"/>
          <p:nvPr>
            <p:ph idx="1" type="body"/>
          </p:nvPr>
        </p:nvSpPr>
        <p:spPr>
          <a:xfrm>
            <a:off x="685800" y="4400640"/>
            <a:ext cx="5486400" cy="36003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0" sz="20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Eleven interviews were conducted with RISE stakeholders across six organizations.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Table 2 provides the characteristics of the participant roles and their organizations. </a:t>
            </a:r>
            <a:endParaRPr b="0" sz="1200" strike="noStrike">
              <a:latin typeface="Arial"/>
              <a:ea typeface="Arial"/>
              <a:cs typeface="Arial"/>
              <a:sym typeface="Arial"/>
            </a:endParaRPr>
          </a:p>
          <a:p>
            <a:pPr indent="-171360" lvl="0" marL="171360" rtl="0" algn="l">
              <a:lnSpc>
                <a:spcPct val="100000"/>
              </a:lnSpc>
              <a:spcBef>
                <a:spcPts val="0"/>
              </a:spcBef>
              <a:spcAft>
                <a:spcPts val="0"/>
              </a:spcAft>
              <a:buClr>
                <a:srgbClr val="000000"/>
              </a:buClr>
              <a:buSzPts val="1200"/>
              <a:buFont typeface="Arial"/>
              <a:buChar char="•"/>
            </a:pPr>
            <a:r>
              <a:rPr b="0" lang="en-US" sz="1200" strike="noStrike">
                <a:solidFill>
                  <a:srgbClr val="000000"/>
                </a:solidFill>
                <a:latin typeface="Calibri"/>
                <a:ea typeface="Calibri"/>
                <a:cs typeface="Calibri"/>
                <a:sym typeface="Calibri"/>
              </a:rPr>
              <a:t> </a:t>
            </a:r>
            <a:endParaRPr b="0" sz="1200" strike="noStrike">
              <a:latin typeface="Arial"/>
              <a:ea typeface="Arial"/>
              <a:cs typeface="Arial"/>
              <a:sym typeface="Arial"/>
            </a:endParaRPr>
          </a:p>
          <a:p>
            <a:pPr indent="0" lvl="0" marL="0" rtl="0" algn="l">
              <a:lnSpc>
                <a:spcPct val="100000"/>
              </a:lnSpc>
              <a:spcBef>
                <a:spcPts val="0"/>
              </a:spcBef>
              <a:spcAft>
                <a:spcPts val="0"/>
              </a:spcAft>
              <a:buNone/>
            </a:pPr>
            <a:r>
              <a:t/>
            </a:r>
            <a:endParaRPr b="0" sz="1200" strike="noStrike">
              <a:latin typeface="Arial"/>
              <a:ea typeface="Arial"/>
              <a:cs typeface="Arial"/>
              <a:sym typeface="Arial"/>
            </a:endParaRPr>
          </a:p>
        </p:txBody>
      </p:sp>
      <p:sp>
        <p:nvSpPr>
          <p:cNvPr id="408" name="Google Shape;408;p9:notes"/>
          <p:cNvSpPr txBox="1"/>
          <p:nvPr/>
        </p:nvSpPr>
        <p:spPr>
          <a:xfrm>
            <a:off x="3884760" y="8685360"/>
            <a:ext cx="2971800" cy="4586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5" name="Shape 45"/>
        <p:cNvGrpSpPr/>
        <p:nvPr/>
      </p:nvGrpSpPr>
      <p:grpSpPr>
        <a:xfrm>
          <a:off x="0" y="0"/>
          <a:ext cx="0" cy="0"/>
          <a:chOff x="0" y="0"/>
          <a:chExt cx="0" cy="0"/>
        </a:xfrm>
      </p:grpSpPr>
      <p:sp>
        <p:nvSpPr>
          <p:cNvPr id="46" name="Google Shape;46;p11"/>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1"/>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9" name="Shape 49"/>
        <p:cNvGrpSpPr/>
        <p:nvPr/>
      </p:nvGrpSpPr>
      <p:grpSpPr>
        <a:xfrm>
          <a:off x="0" y="0"/>
          <a:ext cx="0" cy="0"/>
          <a:chOff x="0" y="0"/>
          <a:chExt cx="0" cy="0"/>
        </a:xfrm>
      </p:grpSpPr>
      <p:sp>
        <p:nvSpPr>
          <p:cNvPr id="50" name="Google Shape;50;p12"/>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1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1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2"/>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5" name="Shape 55"/>
        <p:cNvGrpSpPr/>
        <p:nvPr/>
      </p:nvGrpSpPr>
      <p:grpSpPr>
        <a:xfrm>
          <a:off x="0" y="0"/>
          <a:ext cx="0" cy="0"/>
          <a:chOff x="0" y="0"/>
          <a:chExt cx="0" cy="0"/>
        </a:xfrm>
      </p:grpSpPr>
      <p:sp>
        <p:nvSpPr>
          <p:cNvPr id="56" name="Google Shape;56;p13"/>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3"/>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3"/>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3"/>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0" name="Shape 70"/>
        <p:cNvGrpSpPr/>
        <p:nvPr/>
      </p:nvGrpSpPr>
      <p:grpSpPr>
        <a:xfrm>
          <a:off x="0" y="0"/>
          <a:ext cx="0" cy="0"/>
          <a:chOff x="0" y="0"/>
          <a:chExt cx="0" cy="0"/>
        </a:xfrm>
      </p:grpSpPr>
      <p:sp>
        <p:nvSpPr>
          <p:cNvPr id="71" name="Google Shape;71;p1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4" name="Google Shape;74;p1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5" name="Google Shape;75;p15"/>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76" name="Shape 7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7" name="Shape 77"/>
        <p:cNvGrpSpPr/>
        <p:nvPr/>
      </p:nvGrpSpPr>
      <p:grpSpPr>
        <a:xfrm>
          <a:off x="0" y="0"/>
          <a:ext cx="0" cy="0"/>
          <a:chOff x="0" y="0"/>
          <a:chExt cx="0" cy="0"/>
        </a:xfrm>
      </p:grpSpPr>
      <p:sp>
        <p:nvSpPr>
          <p:cNvPr id="78" name="Google Shape;78;p1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0" name="Shape 80"/>
        <p:cNvGrpSpPr/>
        <p:nvPr/>
      </p:nvGrpSpPr>
      <p:grpSpPr>
        <a:xfrm>
          <a:off x="0" y="0"/>
          <a:ext cx="0" cy="0"/>
          <a:chOff x="0" y="0"/>
          <a:chExt cx="0" cy="0"/>
        </a:xfrm>
      </p:grpSpPr>
      <p:sp>
        <p:nvSpPr>
          <p:cNvPr id="81" name="Google Shape;81;p1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83" name="Shape 83"/>
        <p:cNvGrpSpPr/>
        <p:nvPr/>
      </p:nvGrpSpPr>
      <p:grpSpPr>
        <a:xfrm>
          <a:off x="0" y="0"/>
          <a:ext cx="0" cy="0"/>
          <a:chOff x="0" y="0"/>
          <a:chExt cx="0" cy="0"/>
        </a:xfrm>
      </p:grpSpPr>
      <p:sp>
        <p:nvSpPr>
          <p:cNvPr id="84" name="Google Shape;84;p1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19"/>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0"/>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89" name="Shape 89"/>
        <p:cNvGrpSpPr/>
        <p:nvPr/>
      </p:nvGrpSpPr>
      <p:grpSpPr>
        <a:xfrm>
          <a:off x="0" y="0"/>
          <a:ext cx="0" cy="0"/>
          <a:chOff x="0" y="0"/>
          <a:chExt cx="0" cy="0"/>
        </a:xfrm>
      </p:grpSpPr>
      <p:sp>
        <p:nvSpPr>
          <p:cNvPr id="90" name="Google Shape;90;p21"/>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91" name="Shape 91"/>
        <p:cNvGrpSpPr/>
        <p:nvPr/>
      </p:nvGrpSpPr>
      <p:grpSpPr>
        <a:xfrm>
          <a:off x="0" y="0"/>
          <a:ext cx="0" cy="0"/>
          <a:chOff x="0" y="0"/>
          <a:chExt cx="0" cy="0"/>
        </a:xfrm>
      </p:grpSpPr>
      <p:sp>
        <p:nvSpPr>
          <p:cNvPr id="92" name="Google Shape;92;p22"/>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96" name="Shape 96"/>
        <p:cNvGrpSpPr/>
        <p:nvPr/>
      </p:nvGrpSpPr>
      <p:grpSpPr>
        <a:xfrm>
          <a:off x="0" y="0"/>
          <a:ext cx="0" cy="0"/>
          <a:chOff x="0" y="0"/>
          <a:chExt cx="0" cy="0"/>
        </a:xfrm>
      </p:grpSpPr>
      <p:sp>
        <p:nvSpPr>
          <p:cNvPr id="97" name="Google Shape;97;p23"/>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2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23"/>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01" name="Shape 101"/>
        <p:cNvGrpSpPr/>
        <p:nvPr/>
      </p:nvGrpSpPr>
      <p:grpSpPr>
        <a:xfrm>
          <a:off x="0" y="0"/>
          <a:ext cx="0" cy="0"/>
          <a:chOff x="0" y="0"/>
          <a:chExt cx="0" cy="0"/>
        </a:xfrm>
      </p:grpSpPr>
      <p:sp>
        <p:nvSpPr>
          <p:cNvPr id="102" name="Google Shape;102;p2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4"/>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06" name="Shape 106"/>
        <p:cNvGrpSpPr/>
        <p:nvPr/>
      </p:nvGrpSpPr>
      <p:grpSpPr>
        <a:xfrm>
          <a:off x="0" y="0"/>
          <a:ext cx="0" cy="0"/>
          <a:chOff x="0" y="0"/>
          <a:chExt cx="0" cy="0"/>
        </a:xfrm>
      </p:grpSpPr>
      <p:sp>
        <p:nvSpPr>
          <p:cNvPr id="107" name="Google Shape;107;p2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5"/>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5"/>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10" name="Shape 110"/>
        <p:cNvGrpSpPr/>
        <p:nvPr/>
      </p:nvGrpSpPr>
      <p:grpSpPr>
        <a:xfrm>
          <a:off x="0" y="0"/>
          <a:ext cx="0" cy="0"/>
          <a:chOff x="0" y="0"/>
          <a:chExt cx="0" cy="0"/>
        </a:xfrm>
      </p:grpSpPr>
      <p:sp>
        <p:nvSpPr>
          <p:cNvPr id="111" name="Google Shape;111;p2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6"/>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6"/>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6"/>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6"/>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26"/>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5" name="Shape 125"/>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26" name="Shape 126"/>
        <p:cNvGrpSpPr/>
        <p:nvPr/>
      </p:nvGrpSpPr>
      <p:grpSpPr>
        <a:xfrm>
          <a:off x="0" y="0"/>
          <a:ext cx="0" cy="0"/>
          <a:chOff x="0" y="0"/>
          <a:chExt cx="0" cy="0"/>
        </a:xfrm>
      </p:grpSpPr>
      <p:sp>
        <p:nvSpPr>
          <p:cNvPr id="127" name="Google Shape;127;p2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9"/>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9" name="Shape 129"/>
        <p:cNvGrpSpPr/>
        <p:nvPr/>
      </p:nvGrpSpPr>
      <p:grpSpPr>
        <a:xfrm>
          <a:off x="0" y="0"/>
          <a:ext cx="0" cy="0"/>
          <a:chOff x="0" y="0"/>
          <a:chExt cx="0" cy="0"/>
        </a:xfrm>
      </p:grpSpPr>
      <p:sp>
        <p:nvSpPr>
          <p:cNvPr id="130" name="Google Shape;130;p30"/>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0"/>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32" name="Shape 132"/>
        <p:cNvGrpSpPr/>
        <p:nvPr/>
      </p:nvGrpSpPr>
      <p:grpSpPr>
        <a:xfrm>
          <a:off x="0" y="0"/>
          <a:ext cx="0" cy="0"/>
          <a:chOff x="0" y="0"/>
          <a:chExt cx="0" cy="0"/>
        </a:xfrm>
      </p:grpSpPr>
      <p:sp>
        <p:nvSpPr>
          <p:cNvPr id="133" name="Google Shape;133;p31"/>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5" name="Google Shape;135;p3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32"/>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8" name="Shape 138"/>
        <p:cNvGrpSpPr/>
        <p:nvPr/>
      </p:nvGrpSpPr>
      <p:grpSpPr>
        <a:xfrm>
          <a:off x="0" y="0"/>
          <a:ext cx="0" cy="0"/>
          <a:chOff x="0" y="0"/>
          <a:chExt cx="0" cy="0"/>
        </a:xfrm>
      </p:grpSpPr>
      <p:sp>
        <p:nvSpPr>
          <p:cNvPr id="139" name="Google Shape;139;p33"/>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0" name="Shape 140"/>
        <p:cNvGrpSpPr/>
        <p:nvPr/>
      </p:nvGrpSpPr>
      <p:grpSpPr>
        <a:xfrm>
          <a:off x="0" y="0"/>
          <a:ext cx="0" cy="0"/>
          <a:chOff x="0" y="0"/>
          <a:chExt cx="0" cy="0"/>
        </a:xfrm>
      </p:grpSpPr>
      <p:sp>
        <p:nvSpPr>
          <p:cNvPr id="141" name="Google Shape;141;p3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3" name="Google Shape;143;p34"/>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4" name="Google Shape;144;p3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5" name="Shape 145"/>
        <p:cNvGrpSpPr/>
        <p:nvPr/>
      </p:nvGrpSpPr>
      <p:grpSpPr>
        <a:xfrm>
          <a:off x="0" y="0"/>
          <a:ext cx="0" cy="0"/>
          <a:chOff x="0" y="0"/>
          <a:chExt cx="0" cy="0"/>
        </a:xfrm>
      </p:grpSpPr>
      <p:sp>
        <p:nvSpPr>
          <p:cNvPr id="146" name="Google Shape;146;p3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3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35"/>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0" name="Shape 150"/>
        <p:cNvGrpSpPr/>
        <p:nvPr/>
      </p:nvGrpSpPr>
      <p:grpSpPr>
        <a:xfrm>
          <a:off x="0" y="0"/>
          <a:ext cx="0" cy="0"/>
          <a:chOff x="0" y="0"/>
          <a:chExt cx="0" cy="0"/>
        </a:xfrm>
      </p:grpSpPr>
      <p:sp>
        <p:nvSpPr>
          <p:cNvPr id="151" name="Google Shape;151;p3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3" name="Google Shape;153;p3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4" name="Google Shape;154;p36"/>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55" name="Shape 155"/>
        <p:cNvGrpSpPr/>
        <p:nvPr/>
      </p:nvGrpSpPr>
      <p:grpSpPr>
        <a:xfrm>
          <a:off x="0" y="0"/>
          <a:ext cx="0" cy="0"/>
          <a:chOff x="0" y="0"/>
          <a:chExt cx="0" cy="0"/>
        </a:xfrm>
      </p:grpSpPr>
      <p:sp>
        <p:nvSpPr>
          <p:cNvPr id="156" name="Google Shape;156;p3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7"/>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37"/>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59" name="Shape 159"/>
        <p:cNvGrpSpPr/>
        <p:nvPr/>
      </p:nvGrpSpPr>
      <p:grpSpPr>
        <a:xfrm>
          <a:off x="0" y="0"/>
          <a:ext cx="0" cy="0"/>
          <a:chOff x="0" y="0"/>
          <a:chExt cx="0" cy="0"/>
        </a:xfrm>
      </p:grpSpPr>
      <p:sp>
        <p:nvSpPr>
          <p:cNvPr id="160" name="Google Shape;160;p3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2" name="Google Shape;162;p3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3" name="Google Shape;163;p3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4" name="Google Shape;164;p38"/>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65" name="Shape 165"/>
        <p:cNvGrpSpPr/>
        <p:nvPr/>
      </p:nvGrpSpPr>
      <p:grpSpPr>
        <a:xfrm>
          <a:off x="0" y="0"/>
          <a:ext cx="0" cy="0"/>
          <a:chOff x="0" y="0"/>
          <a:chExt cx="0" cy="0"/>
        </a:xfrm>
      </p:grpSpPr>
      <p:sp>
        <p:nvSpPr>
          <p:cNvPr id="166" name="Google Shape;166;p3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9"/>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8" name="Google Shape;168;p39"/>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9" name="Google Shape;169;p39"/>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0" name="Google Shape;170;p39"/>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1" name="Google Shape;171;p39"/>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2" name="Google Shape;172;p39"/>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9" name="Shape 179"/>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80" name="Shape 180"/>
        <p:cNvGrpSpPr/>
        <p:nvPr/>
      </p:nvGrpSpPr>
      <p:grpSpPr>
        <a:xfrm>
          <a:off x="0" y="0"/>
          <a:ext cx="0" cy="0"/>
          <a:chOff x="0" y="0"/>
          <a:chExt cx="0" cy="0"/>
        </a:xfrm>
      </p:grpSpPr>
      <p:sp>
        <p:nvSpPr>
          <p:cNvPr id="181" name="Google Shape;181;p4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2"/>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83" name="Shape 183"/>
        <p:cNvGrpSpPr/>
        <p:nvPr/>
      </p:nvGrpSpPr>
      <p:grpSpPr>
        <a:xfrm>
          <a:off x="0" y="0"/>
          <a:ext cx="0" cy="0"/>
          <a:chOff x="0" y="0"/>
          <a:chExt cx="0" cy="0"/>
        </a:xfrm>
      </p:grpSpPr>
      <p:sp>
        <p:nvSpPr>
          <p:cNvPr id="184" name="Google Shape;184;p43"/>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3"/>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2" name="Shape 22"/>
        <p:cNvGrpSpPr/>
        <p:nvPr/>
      </p:nvGrpSpPr>
      <p:grpSpPr>
        <a:xfrm>
          <a:off x="0" y="0"/>
          <a:ext cx="0" cy="0"/>
          <a:chOff x="0" y="0"/>
          <a:chExt cx="0" cy="0"/>
        </a:xfrm>
      </p:grpSpPr>
      <p:sp>
        <p:nvSpPr>
          <p:cNvPr id="23" name="Google Shape;23;p5"/>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6" name="Shape 186"/>
        <p:cNvGrpSpPr/>
        <p:nvPr/>
      </p:nvGrpSpPr>
      <p:grpSpPr>
        <a:xfrm>
          <a:off x="0" y="0"/>
          <a:ext cx="0" cy="0"/>
          <a:chOff x="0" y="0"/>
          <a:chExt cx="0" cy="0"/>
        </a:xfrm>
      </p:grpSpPr>
      <p:sp>
        <p:nvSpPr>
          <p:cNvPr id="187" name="Google Shape;187;p44"/>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44"/>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9" name="Google Shape;189;p44"/>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45"/>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92" name="Shape 192"/>
        <p:cNvGrpSpPr/>
        <p:nvPr/>
      </p:nvGrpSpPr>
      <p:grpSpPr>
        <a:xfrm>
          <a:off x="0" y="0"/>
          <a:ext cx="0" cy="0"/>
          <a:chOff x="0" y="0"/>
          <a:chExt cx="0" cy="0"/>
        </a:xfrm>
      </p:grpSpPr>
      <p:sp>
        <p:nvSpPr>
          <p:cNvPr id="193" name="Google Shape;193;p46"/>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94" name="Shape 194"/>
        <p:cNvGrpSpPr/>
        <p:nvPr/>
      </p:nvGrpSpPr>
      <p:grpSpPr>
        <a:xfrm>
          <a:off x="0" y="0"/>
          <a:ext cx="0" cy="0"/>
          <a:chOff x="0" y="0"/>
          <a:chExt cx="0" cy="0"/>
        </a:xfrm>
      </p:grpSpPr>
      <p:sp>
        <p:nvSpPr>
          <p:cNvPr id="195" name="Google Shape;195;p47"/>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4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7" name="Google Shape;197;p47"/>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8" name="Google Shape;198;p47"/>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99" name="Shape 199"/>
        <p:cNvGrpSpPr/>
        <p:nvPr/>
      </p:nvGrpSpPr>
      <p:grpSpPr>
        <a:xfrm>
          <a:off x="0" y="0"/>
          <a:ext cx="0" cy="0"/>
          <a:chOff x="0" y="0"/>
          <a:chExt cx="0" cy="0"/>
        </a:xfrm>
      </p:grpSpPr>
      <p:sp>
        <p:nvSpPr>
          <p:cNvPr id="200" name="Google Shape;200;p48"/>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2" name="Google Shape;202;p4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3" name="Google Shape;203;p48"/>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04" name="Shape 204"/>
        <p:cNvGrpSpPr/>
        <p:nvPr/>
      </p:nvGrpSpPr>
      <p:grpSpPr>
        <a:xfrm>
          <a:off x="0" y="0"/>
          <a:ext cx="0" cy="0"/>
          <a:chOff x="0" y="0"/>
          <a:chExt cx="0" cy="0"/>
        </a:xfrm>
      </p:grpSpPr>
      <p:sp>
        <p:nvSpPr>
          <p:cNvPr id="205" name="Google Shape;205;p49"/>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7" name="Google Shape;207;p4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8" name="Google Shape;208;p49"/>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09" name="Shape 209"/>
        <p:cNvGrpSpPr/>
        <p:nvPr/>
      </p:nvGrpSpPr>
      <p:grpSpPr>
        <a:xfrm>
          <a:off x="0" y="0"/>
          <a:ext cx="0" cy="0"/>
          <a:chOff x="0" y="0"/>
          <a:chExt cx="0" cy="0"/>
        </a:xfrm>
      </p:grpSpPr>
      <p:sp>
        <p:nvSpPr>
          <p:cNvPr id="210" name="Google Shape;210;p50"/>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0"/>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50"/>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13" name="Shape 213"/>
        <p:cNvGrpSpPr/>
        <p:nvPr/>
      </p:nvGrpSpPr>
      <p:grpSpPr>
        <a:xfrm>
          <a:off x="0" y="0"/>
          <a:ext cx="0" cy="0"/>
          <a:chOff x="0" y="0"/>
          <a:chExt cx="0" cy="0"/>
        </a:xfrm>
      </p:grpSpPr>
      <p:sp>
        <p:nvSpPr>
          <p:cNvPr id="214" name="Google Shape;214;p51"/>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6" name="Google Shape;216;p5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7" name="Google Shape;217;p5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8" name="Google Shape;218;p51"/>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19" name="Shape 219"/>
        <p:cNvGrpSpPr/>
        <p:nvPr/>
      </p:nvGrpSpPr>
      <p:grpSpPr>
        <a:xfrm>
          <a:off x="0" y="0"/>
          <a:ext cx="0" cy="0"/>
          <a:chOff x="0" y="0"/>
          <a:chExt cx="0" cy="0"/>
        </a:xfrm>
      </p:grpSpPr>
      <p:sp>
        <p:nvSpPr>
          <p:cNvPr id="220" name="Google Shape;220;p52"/>
          <p:cNvSpPr txBox="1"/>
          <p:nvPr>
            <p:ph type="title"/>
          </p:nvPr>
        </p:nvSpPr>
        <p:spPr>
          <a:xfrm>
            <a:off x="838080" y="365040"/>
            <a:ext cx="10515600" cy="1325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52"/>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2" name="Google Shape;222;p52"/>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3" name="Google Shape;223;p52"/>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4" name="Google Shape;224;p52"/>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5" name="Google Shape;225;p52"/>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6" name="Google Shape;226;p52"/>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4" name="Shape 234"/>
        <p:cNvGrpSpPr/>
        <p:nvPr/>
      </p:nvGrpSpPr>
      <p:grpSpPr>
        <a:xfrm>
          <a:off x="0" y="0"/>
          <a:ext cx="0" cy="0"/>
          <a:chOff x="0" y="0"/>
          <a:chExt cx="0" cy="0"/>
        </a:xfrm>
      </p:grpSpPr>
      <p:sp>
        <p:nvSpPr>
          <p:cNvPr id="235" name="Google Shape;235;p54"/>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36" name="Shape 236"/>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37" name="Shape 237"/>
        <p:cNvGrpSpPr/>
        <p:nvPr/>
      </p:nvGrpSpPr>
      <p:grpSpPr>
        <a:xfrm>
          <a:off x="0" y="0"/>
          <a:ext cx="0" cy="0"/>
          <a:chOff x="0" y="0"/>
          <a:chExt cx="0" cy="0"/>
        </a:xfrm>
      </p:grpSpPr>
      <p:sp>
        <p:nvSpPr>
          <p:cNvPr id="238" name="Google Shape;238;p56"/>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56"/>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40" name="Shape 240"/>
        <p:cNvGrpSpPr/>
        <p:nvPr/>
      </p:nvGrpSpPr>
      <p:grpSpPr>
        <a:xfrm>
          <a:off x="0" y="0"/>
          <a:ext cx="0" cy="0"/>
          <a:chOff x="0" y="0"/>
          <a:chExt cx="0" cy="0"/>
        </a:xfrm>
      </p:grpSpPr>
      <p:sp>
        <p:nvSpPr>
          <p:cNvPr id="241" name="Google Shape;241;p57"/>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43" name="Shape 243"/>
        <p:cNvGrpSpPr/>
        <p:nvPr/>
      </p:nvGrpSpPr>
      <p:grpSpPr>
        <a:xfrm>
          <a:off x="0" y="0"/>
          <a:ext cx="0" cy="0"/>
          <a:chOff x="0" y="0"/>
          <a:chExt cx="0" cy="0"/>
        </a:xfrm>
      </p:grpSpPr>
      <p:sp>
        <p:nvSpPr>
          <p:cNvPr id="244" name="Google Shape;244;p58"/>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5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6" name="Google Shape;246;p5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7" name="Shape 247"/>
        <p:cNvGrpSpPr/>
        <p:nvPr/>
      </p:nvGrpSpPr>
      <p:grpSpPr>
        <a:xfrm>
          <a:off x="0" y="0"/>
          <a:ext cx="0" cy="0"/>
          <a:chOff x="0" y="0"/>
          <a:chExt cx="0" cy="0"/>
        </a:xfrm>
      </p:grpSpPr>
      <p:sp>
        <p:nvSpPr>
          <p:cNvPr id="248" name="Google Shape;248;p59"/>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49" name="Shape 249"/>
        <p:cNvGrpSpPr/>
        <p:nvPr/>
      </p:nvGrpSpPr>
      <p:grpSpPr>
        <a:xfrm>
          <a:off x="0" y="0"/>
          <a:ext cx="0" cy="0"/>
          <a:chOff x="0" y="0"/>
          <a:chExt cx="0" cy="0"/>
        </a:xfrm>
      </p:grpSpPr>
      <p:sp>
        <p:nvSpPr>
          <p:cNvPr id="250" name="Google Shape;250;p60"/>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2" name="Google Shape;252;p60"/>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3" name="Google Shape;253;p60"/>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54" name="Shape 254"/>
        <p:cNvGrpSpPr/>
        <p:nvPr/>
      </p:nvGrpSpPr>
      <p:grpSpPr>
        <a:xfrm>
          <a:off x="0" y="0"/>
          <a:ext cx="0" cy="0"/>
          <a:chOff x="0" y="0"/>
          <a:chExt cx="0" cy="0"/>
        </a:xfrm>
      </p:grpSpPr>
      <p:sp>
        <p:nvSpPr>
          <p:cNvPr id="255" name="Google Shape;255;p61"/>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6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7" name="Google Shape;257;p61"/>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8" name="Google Shape;258;p61"/>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259" name="Shape 259"/>
        <p:cNvGrpSpPr/>
        <p:nvPr/>
      </p:nvGrpSpPr>
      <p:grpSpPr>
        <a:xfrm>
          <a:off x="0" y="0"/>
          <a:ext cx="0" cy="0"/>
          <a:chOff x="0" y="0"/>
          <a:chExt cx="0" cy="0"/>
        </a:xfrm>
      </p:grpSpPr>
      <p:sp>
        <p:nvSpPr>
          <p:cNvPr id="260" name="Google Shape;260;p62"/>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2" name="Google Shape;262;p6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3" name="Google Shape;263;p62"/>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264" name="Shape 264"/>
        <p:cNvGrpSpPr/>
        <p:nvPr/>
      </p:nvGrpSpPr>
      <p:grpSpPr>
        <a:xfrm>
          <a:off x="0" y="0"/>
          <a:ext cx="0" cy="0"/>
          <a:chOff x="0" y="0"/>
          <a:chExt cx="0" cy="0"/>
        </a:xfrm>
      </p:grpSpPr>
      <p:sp>
        <p:nvSpPr>
          <p:cNvPr id="265" name="Google Shape;265;p63"/>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63"/>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7" name="Google Shape;267;p63"/>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68" name="Shape 268"/>
        <p:cNvGrpSpPr/>
        <p:nvPr/>
      </p:nvGrpSpPr>
      <p:grpSpPr>
        <a:xfrm>
          <a:off x="0" y="0"/>
          <a:ext cx="0" cy="0"/>
          <a:chOff x="0" y="0"/>
          <a:chExt cx="0" cy="0"/>
        </a:xfrm>
      </p:grpSpPr>
      <p:sp>
        <p:nvSpPr>
          <p:cNvPr id="269" name="Google Shape;269;p64"/>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1" name="Google Shape;271;p6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2" name="Google Shape;272;p6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3" name="Google Shape;273;p64"/>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8" name="Shape 28"/>
        <p:cNvGrpSpPr/>
        <p:nvPr/>
      </p:nvGrpSpPr>
      <p:grpSpPr>
        <a:xfrm>
          <a:off x="0" y="0"/>
          <a:ext cx="0" cy="0"/>
          <a:chOff x="0" y="0"/>
          <a:chExt cx="0" cy="0"/>
        </a:xfrm>
      </p:grpSpPr>
      <p:sp>
        <p:nvSpPr>
          <p:cNvPr id="29" name="Google Shape;29;p7"/>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74" name="Shape 274"/>
        <p:cNvGrpSpPr/>
        <p:nvPr/>
      </p:nvGrpSpPr>
      <p:grpSpPr>
        <a:xfrm>
          <a:off x="0" y="0"/>
          <a:ext cx="0" cy="0"/>
          <a:chOff x="0" y="0"/>
          <a:chExt cx="0" cy="0"/>
        </a:xfrm>
      </p:grpSpPr>
      <p:sp>
        <p:nvSpPr>
          <p:cNvPr id="275" name="Google Shape;275;p65"/>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65"/>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7" name="Google Shape;277;p65"/>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8" name="Google Shape;278;p65"/>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9" name="Google Shape;279;p65"/>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0" name="Google Shape;280;p65"/>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81" name="Google Shape;281;p65"/>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90" name="Shape 290"/>
        <p:cNvGrpSpPr/>
        <p:nvPr/>
      </p:nvGrpSpPr>
      <p:grpSpPr>
        <a:xfrm>
          <a:off x="0" y="0"/>
          <a:ext cx="0" cy="0"/>
          <a:chOff x="0" y="0"/>
          <a:chExt cx="0" cy="0"/>
        </a:xfrm>
      </p:grpSpPr>
      <p:sp>
        <p:nvSpPr>
          <p:cNvPr id="291" name="Google Shape;291;p6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6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93" name="Shape 293"/>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94" name="Shape 294"/>
        <p:cNvGrpSpPr/>
        <p:nvPr/>
      </p:nvGrpSpPr>
      <p:grpSpPr>
        <a:xfrm>
          <a:off x="0" y="0"/>
          <a:ext cx="0" cy="0"/>
          <a:chOff x="0" y="0"/>
          <a:chExt cx="0" cy="0"/>
        </a:xfrm>
      </p:grpSpPr>
      <p:sp>
        <p:nvSpPr>
          <p:cNvPr id="295" name="Google Shape;295;p69"/>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9"/>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97" name="Shape 297"/>
        <p:cNvGrpSpPr/>
        <p:nvPr/>
      </p:nvGrpSpPr>
      <p:grpSpPr>
        <a:xfrm>
          <a:off x="0" y="0"/>
          <a:ext cx="0" cy="0"/>
          <a:chOff x="0" y="0"/>
          <a:chExt cx="0" cy="0"/>
        </a:xfrm>
      </p:grpSpPr>
      <p:sp>
        <p:nvSpPr>
          <p:cNvPr id="298" name="Google Shape;298;p70"/>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70"/>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0" name="Google Shape;300;p70"/>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1" name="Shape 301"/>
        <p:cNvGrpSpPr/>
        <p:nvPr/>
      </p:nvGrpSpPr>
      <p:grpSpPr>
        <a:xfrm>
          <a:off x="0" y="0"/>
          <a:ext cx="0" cy="0"/>
          <a:chOff x="0" y="0"/>
          <a:chExt cx="0" cy="0"/>
        </a:xfrm>
      </p:grpSpPr>
      <p:sp>
        <p:nvSpPr>
          <p:cNvPr id="302" name="Google Shape;302;p71"/>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03" name="Shape 303"/>
        <p:cNvGrpSpPr/>
        <p:nvPr/>
      </p:nvGrpSpPr>
      <p:grpSpPr>
        <a:xfrm>
          <a:off x="0" y="0"/>
          <a:ext cx="0" cy="0"/>
          <a:chOff x="0" y="0"/>
          <a:chExt cx="0" cy="0"/>
        </a:xfrm>
      </p:grpSpPr>
      <p:sp>
        <p:nvSpPr>
          <p:cNvPr id="304" name="Google Shape;304;p72"/>
          <p:cNvSpPr txBox="1"/>
          <p:nvPr>
            <p:ph idx="1" type="subTitle"/>
          </p:nvPr>
        </p:nvSpPr>
        <p:spPr>
          <a:xfrm>
            <a:off x="838080" y="365040"/>
            <a:ext cx="10515600" cy="614556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5" name="Shape 305"/>
        <p:cNvGrpSpPr/>
        <p:nvPr/>
      </p:nvGrpSpPr>
      <p:grpSpPr>
        <a:xfrm>
          <a:off x="0" y="0"/>
          <a:ext cx="0" cy="0"/>
          <a:chOff x="0" y="0"/>
          <a:chExt cx="0" cy="0"/>
        </a:xfrm>
      </p:grpSpPr>
      <p:sp>
        <p:nvSpPr>
          <p:cNvPr id="306" name="Google Shape;306;p73"/>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73"/>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8" name="Google Shape;308;p73"/>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9" name="Google Shape;309;p73"/>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0" name="Shape 310"/>
        <p:cNvGrpSpPr/>
        <p:nvPr/>
      </p:nvGrpSpPr>
      <p:grpSpPr>
        <a:xfrm>
          <a:off x="0" y="0"/>
          <a:ext cx="0" cy="0"/>
          <a:chOff x="0" y="0"/>
          <a:chExt cx="0" cy="0"/>
        </a:xfrm>
      </p:grpSpPr>
      <p:sp>
        <p:nvSpPr>
          <p:cNvPr id="311" name="Google Shape;311;p74"/>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74"/>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3" name="Google Shape;313;p7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4" name="Google Shape;314;p74"/>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15" name="Shape 315"/>
        <p:cNvGrpSpPr/>
        <p:nvPr/>
      </p:nvGrpSpPr>
      <p:grpSpPr>
        <a:xfrm>
          <a:off x="0" y="0"/>
          <a:ext cx="0" cy="0"/>
          <a:chOff x="0" y="0"/>
          <a:chExt cx="0" cy="0"/>
        </a:xfrm>
      </p:grpSpPr>
      <p:sp>
        <p:nvSpPr>
          <p:cNvPr id="316" name="Google Shape;316;p75"/>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7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8" name="Google Shape;318;p7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9" name="Google Shape;319;p75"/>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0" name="Shape 30"/>
        <p:cNvGrpSpPr/>
        <p:nvPr/>
      </p:nvGrpSpPr>
      <p:grpSpPr>
        <a:xfrm>
          <a:off x="0" y="0"/>
          <a:ext cx="0" cy="0"/>
          <a:chOff x="0" y="0"/>
          <a:chExt cx="0" cy="0"/>
        </a:xfrm>
      </p:grpSpPr>
      <p:sp>
        <p:nvSpPr>
          <p:cNvPr id="31" name="Google Shape;31;p8"/>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 name="Google Shape;33;p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320" name="Shape 320"/>
        <p:cNvGrpSpPr/>
        <p:nvPr/>
      </p:nvGrpSpPr>
      <p:grpSpPr>
        <a:xfrm>
          <a:off x="0" y="0"/>
          <a:ext cx="0" cy="0"/>
          <a:chOff x="0" y="0"/>
          <a:chExt cx="0" cy="0"/>
        </a:xfrm>
      </p:grpSpPr>
      <p:sp>
        <p:nvSpPr>
          <p:cNvPr id="321" name="Google Shape;321;p76"/>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76"/>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3" name="Google Shape;323;p76"/>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324" name="Shape 324"/>
        <p:cNvGrpSpPr/>
        <p:nvPr/>
      </p:nvGrpSpPr>
      <p:grpSpPr>
        <a:xfrm>
          <a:off x="0" y="0"/>
          <a:ext cx="0" cy="0"/>
          <a:chOff x="0" y="0"/>
          <a:chExt cx="0" cy="0"/>
        </a:xfrm>
      </p:grpSpPr>
      <p:sp>
        <p:nvSpPr>
          <p:cNvPr id="325" name="Google Shape;325;p77"/>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7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7" name="Google Shape;327;p7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8" name="Google Shape;328;p77"/>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9" name="Google Shape;329;p77"/>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330" name="Shape 330"/>
        <p:cNvGrpSpPr/>
        <p:nvPr/>
      </p:nvGrpSpPr>
      <p:grpSpPr>
        <a:xfrm>
          <a:off x="0" y="0"/>
          <a:ext cx="0" cy="0"/>
          <a:chOff x="0" y="0"/>
          <a:chExt cx="0" cy="0"/>
        </a:xfrm>
      </p:grpSpPr>
      <p:sp>
        <p:nvSpPr>
          <p:cNvPr id="331" name="Google Shape;331;p78"/>
          <p:cNvSpPr txBox="1"/>
          <p:nvPr>
            <p:ph type="title"/>
          </p:nvPr>
        </p:nvSpPr>
        <p:spPr>
          <a:xfrm>
            <a:off x="838080" y="365040"/>
            <a:ext cx="10515600" cy="132552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78"/>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3" name="Google Shape;333;p78"/>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4" name="Google Shape;334;p78"/>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5" name="Google Shape;335;p78"/>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6" name="Google Shape;336;p78"/>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37" name="Google Shape;337;p78"/>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5" name="Shape 35"/>
        <p:cNvGrpSpPr/>
        <p:nvPr/>
      </p:nvGrpSpPr>
      <p:grpSpPr>
        <a:xfrm>
          <a:off x="0" y="0"/>
          <a:ext cx="0" cy="0"/>
          <a:chOff x="0" y="0"/>
          <a:chExt cx="0" cy="0"/>
        </a:xfrm>
      </p:grpSpPr>
      <p:sp>
        <p:nvSpPr>
          <p:cNvPr id="36" name="Google Shape;36;p9"/>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9"/>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0" name="Shape 40"/>
        <p:cNvGrpSpPr/>
        <p:nvPr/>
      </p:nvGrpSpPr>
      <p:grpSpPr>
        <a:xfrm>
          <a:off x="0" y="0"/>
          <a:ext cx="0" cy="0"/>
          <a:chOff x="0" y="0"/>
          <a:chExt cx="0" cy="0"/>
        </a:xfrm>
      </p:grpSpPr>
      <p:sp>
        <p:nvSpPr>
          <p:cNvPr id="41" name="Google Shape;41;p10"/>
          <p:cNvSpPr txBox="1"/>
          <p:nvPr>
            <p:ph type="title"/>
          </p:nvPr>
        </p:nvSpPr>
        <p:spPr>
          <a:xfrm>
            <a:off x="838080" y="365040"/>
            <a:ext cx="10515600" cy="1325520"/>
          </a:xfrm>
          <a:prstGeom prst="rect">
            <a:avLst/>
          </a:prstGeom>
          <a:noFill/>
          <a:ln>
            <a:noFill/>
          </a:ln>
        </p:spPr>
        <p:txBody>
          <a:bodyPr anchorCtr="1"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0"/>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10"/>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0"/>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5.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6.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theme" Target="../theme/theme3.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theme" Target="../theme/theme4.xml"/><Relationship Id="rId12" Type="http://schemas.openxmlformats.org/officeDocument/2006/relationships/slideLayout" Target="../slideLayouts/slideLayout60.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 Type="http://schemas.openxmlformats.org/officeDocument/2006/relationships/image" Target="../media/image13.jpg"/><Relationship Id="rId2" Type="http://schemas.openxmlformats.org/officeDocument/2006/relationships/image" Target="../media/image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5" Type="http://schemas.openxmlformats.org/officeDocument/2006/relationships/theme" Target="../theme/theme7.xml"/><Relationship Id="rId14" Type="http://schemas.openxmlformats.org/officeDocument/2006/relationships/slideLayout" Target="../slideLayouts/slideLayout7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23880" y="1122480"/>
            <a:ext cx="9144000" cy="2387520"/>
          </a:xfrm>
          <a:prstGeom prst="rect">
            <a:avLst/>
          </a:prstGeom>
          <a:noFill/>
          <a:ln>
            <a:noFill/>
          </a:ln>
        </p:spPr>
        <p:txBody>
          <a:bodyPr anchorCtr="1" anchor="b"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p1"/>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1"/>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767676"/>
                </a:solidFill>
                <a:latin typeface="Arial"/>
                <a:ea typeface="Arial"/>
                <a:cs typeface="Arial"/>
                <a:sym typeface="Arial"/>
              </a:defRPr>
            </a:lvl1pPr>
            <a:lvl2pPr indent="0" lvl="1" marL="0" marR="0" rtl="0" algn="r">
              <a:lnSpc>
                <a:spcPct val="100000"/>
              </a:lnSpc>
              <a:spcBef>
                <a:spcPts val="0"/>
              </a:spcBef>
              <a:buNone/>
              <a:defRPr b="0" i="0" sz="1200" u="none" cap="none" strike="noStrike">
                <a:solidFill>
                  <a:srgbClr val="767676"/>
                </a:solidFill>
                <a:latin typeface="Arial"/>
                <a:ea typeface="Arial"/>
                <a:cs typeface="Arial"/>
                <a:sym typeface="Arial"/>
              </a:defRPr>
            </a:lvl2pPr>
            <a:lvl3pPr indent="0" lvl="2" marL="0" marR="0" rtl="0" algn="r">
              <a:lnSpc>
                <a:spcPct val="100000"/>
              </a:lnSpc>
              <a:spcBef>
                <a:spcPts val="0"/>
              </a:spcBef>
              <a:buNone/>
              <a:defRPr b="0" i="0" sz="1200" u="none" cap="none" strike="noStrike">
                <a:solidFill>
                  <a:srgbClr val="767676"/>
                </a:solidFill>
                <a:latin typeface="Arial"/>
                <a:ea typeface="Arial"/>
                <a:cs typeface="Arial"/>
                <a:sym typeface="Arial"/>
              </a:defRPr>
            </a:lvl3pPr>
            <a:lvl4pPr indent="0" lvl="3" marL="0" marR="0" rtl="0" algn="r">
              <a:lnSpc>
                <a:spcPct val="100000"/>
              </a:lnSpc>
              <a:spcBef>
                <a:spcPts val="0"/>
              </a:spcBef>
              <a:buNone/>
              <a:defRPr b="0" i="0" sz="1200" u="none" cap="none" strike="noStrike">
                <a:solidFill>
                  <a:srgbClr val="767676"/>
                </a:solidFill>
                <a:latin typeface="Arial"/>
                <a:ea typeface="Arial"/>
                <a:cs typeface="Arial"/>
                <a:sym typeface="Arial"/>
              </a:defRPr>
            </a:lvl4pPr>
            <a:lvl5pPr indent="0" lvl="4" marL="0" marR="0" rtl="0" algn="r">
              <a:lnSpc>
                <a:spcPct val="100000"/>
              </a:lnSpc>
              <a:spcBef>
                <a:spcPts val="0"/>
              </a:spcBef>
              <a:buNone/>
              <a:defRPr b="0" i="0" sz="1200" u="none" cap="none" strike="noStrike">
                <a:solidFill>
                  <a:srgbClr val="767676"/>
                </a:solidFill>
                <a:latin typeface="Arial"/>
                <a:ea typeface="Arial"/>
                <a:cs typeface="Arial"/>
                <a:sym typeface="Arial"/>
              </a:defRPr>
            </a:lvl5pPr>
            <a:lvl6pPr indent="0" lvl="5" marL="0" marR="0" rtl="0" algn="r">
              <a:lnSpc>
                <a:spcPct val="100000"/>
              </a:lnSpc>
              <a:spcBef>
                <a:spcPts val="0"/>
              </a:spcBef>
              <a:buNone/>
              <a:defRPr b="0" i="0" sz="1200" u="none" cap="none" strike="noStrike">
                <a:solidFill>
                  <a:srgbClr val="767676"/>
                </a:solidFill>
                <a:latin typeface="Arial"/>
                <a:ea typeface="Arial"/>
                <a:cs typeface="Arial"/>
                <a:sym typeface="Arial"/>
              </a:defRPr>
            </a:lvl6pPr>
            <a:lvl7pPr indent="0" lvl="6" marL="0" marR="0" rtl="0" algn="r">
              <a:lnSpc>
                <a:spcPct val="100000"/>
              </a:lnSpc>
              <a:spcBef>
                <a:spcPts val="0"/>
              </a:spcBef>
              <a:buNone/>
              <a:defRPr b="0" i="0" sz="1200" u="none" cap="none" strike="noStrike">
                <a:solidFill>
                  <a:srgbClr val="767676"/>
                </a:solidFill>
                <a:latin typeface="Arial"/>
                <a:ea typeface="Arial"/>
                <a:cs typeface="Arial"/>
                <a:sym typeface="Arial"/>
              </a:defRPr>
            </a:lvl7pPr>
            <a:lvl8pPr indent="0" lvl="7" marL="0" marR="0" rtl="0" algn="r">
              <a:lnSpc>
                <a:spcPct val="100000"/>
              </a:lnSpc>
              <a:spcBef>
                <a:spcPts val="0"/>
              </a:spcBef>
              <a:buNone/>
              <a:defRPr b="0" i="0" sz="1200" u="none" cap="none" strike="noStrike">
                <a:solidFill>
                  <a:srgbClr val="767676"/>
                </a:solidFill>
                <a:latin typeface="Arial"/>
                <a:ea typeface="Arial"/>
                <a:cs typeface="Arial"/>
                <a:sym typeface="Arial"/>
              </a:defRPr>
            </a:lvl8pPr>
            <a:lvl9pPr indent="0" lvl="8" marL="0" marR="0" rtl="0" algn="r">
              <a:lnSpc>
                <a:spcPct val="100000"/>
              </a:lnSpc>
              <a:spcBef>
                <a:spcPts val="0"/>
              </a:spcBef>
              <a:buNone/>
              <a:defRPr b="0" i="0" sz="1200" u="none" cap="none" strike="noStrike">
                <a:solidFill>
                  <a:srgbClr val="76767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4" name="Google Shape;14;p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2" type="title"/>
          </p:nvPr>
        </p:nvSpPr>
        <p:spPr>
          <a:xfrm>
            <a:off x="838080" y="1825560"/>
            <a:ext cx="10515600" cy="435132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6" name="Google Shape;66;p14"/>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7" name="Google Shape;67;p14"/>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8" name="Google Shape;68;p14"/>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767676"/>
                </a:solidFill>
                <a:latin typeface="Arial"/>
                <a:ea typeface="Arial"/>
                <a:cs typeface="Arial"/>
                <a:sym typeface="Arial"/>
              </a:defRPr>
            </a:lvl1pPr>
            <a:lvl2pPr indent="0" lvl="1" marL="0" marR="0" rtl="0" algn="r">
              <a:lnSpc>
                <a:spcPct val="100000"/>
              </a:lnSpc>
              <a:spcBef>
                <a:spcPts val="0"/>
              </a:spcBef>
              <a:buNone/>
              <a:defRPr b="0" i="0" sz="1200" u="none" cap="none" strike="noStrike">
                <a:solidFill>
                  <a:srgbClr val="767676"/>
                </a:solidFill>
                <a:latin typeface="Arial"/>
                <a:ea typeface="Arial"/>
                <a:cs typeface="Arial"/>
                <a:sym typeface="Arial"/>
              </a:defRPr>
            </a:lvl2pPr>
            <a:lvl3pPr indent="0" lvl="2" marL="0" marR="0" rtl="0" algn="r">
              <a:lnSpc>
                <a:spcPct val="100000"/>
              </a:lnSpc>
              <a:spcBef>
                <a:spcPts val="0"/>
              </a:spcBef>
              <a:buNone/>
              <a:defRPr b="0" i="0" sz="1200" u="none" cap="none" strike="noStrike">
                <a:solidFill>
                  <a:srgbClr val="767676"/>
                </a:solidFill>
                <a:latin typeface="Arial"/>
                <a:ea typeface="Arial"/>
                <a:cs typeface="Arial"/>
                <a:sym typeface="Arial"/>
              </a:defRPr>
            </a:lvl3pPr>
            <a:lvl4pPr indent="0" lvl="3" marL="0" marR="0" rtl="0" algn="r">
              <a:lnSpc>
                <a:spcPct val="100000"/>
              </a:lnSpc>
              <a:spcBef>
                <a:spcPts val="0"/>
              </a:spcBef>
              <a:buNone/>
              <a:defRPr b="0" i="0" sz="1200" u="none" cap="none" strike="noStrike">
                <a:solidFill>
                  <a:srgbClr val="767676"/>
                </a:solidFill>
                <a:latin typeface="Arial"/>
                <a:ea typeface="Arial"/>
                <a:cs typeface="Arial"/>
                <a:sym typeface="Arial"/>
              </a:defRPr>
            </a:lvl4pPr>
            <a:lvl5pPr indent="0" lvl="4" marL="0" marR="0" rtl="0" algn="r">
              <a:lnSpc>
                <a:spcPct val="100000"/>
              </a:lnSpc>
              <a:spcBef>
                <a:spcPts val="0"/>
              </a:spcBef>
              <a:buNone/>
              <a:defRPr b="0" i="0" sz="1200" u="none" cap="none" strike="noStrike">
                <a:solidFill>
                  <a:srgbClr val="767676"/>
                </a:solidFill>
                <a:latin typeface="Arial"/>
                <a:ea typeface="Arial"/>
                <a:cs typeface="Arial"/>
                <a:sym typeface="Arial"/>
              </a:defRPr>
            </a:lvl5pPr>
            <a:lvl6pPr indent="0" lvl="5" marL="0" marR="0" rtl="0" algn="r">
              <a:lnSpc>
                <a:spcPct val="100000"/>
              </a:lnSpc>
              <a:spcBef>
                <a:spcPts val="0"/>
              </a:spcBef>
              <a:buNone/>
              <a:defRPr b="0" i="0" sz="1200" u="none" cap="none" strike="noStrike">
                <a:solidFill>
                  <a:srgbClr val="767676"/>
                </a:solidFill>
                <a:latin typeface="Arial"/>
                <a:ea typeface="Arial"/>
                <a:cs typeface="Arial"/>
                <a:sym typeface="Arial"/>
              </a:defRPr>
            </a:lvl6pPr>
            <a:lvl7pPr indent="0" lvl="6" marL="0" marR="0" rtl="0" algn="r">
              <a:lnSpc>
                <a:spcPct val="100000"/>
              </a:lnSpc>
              <a:spcBef>
                <a:spcPts val="0"/>
              </a:spcBef>
              <a:buNone/>
              <a:defRPr b="0" i="0" sz="1200" u="none" cap="none" strike="noStrike">
                <a:solidFill>
                  <a:srgbClr val="767676"/>
                </a:solidFill>
                <a:latin typeface="Arial"/>
                <a:ea typeface="Arial"/>
                <a:cs typeface="Arial"/>
                <a:sym typeface="Arial"/>
              </a:defRPr>
            </a:lvl7pPr>
            <a:lvl8pPr indent="0" lvl="7" marL="0" marR="0" rtl="0" algn="r">
              <a:lnSpc>
                <a:spcPct val="100000"/>
              </a:lnSpc>
              <a:spcBef>
                <a:spcPts val="0"/>
              </a:spcBef>
              <a:buNone/>
              <a:defRPr b="0" i="0" sz="1200" u="none" cap="none" strike="noStrike">
                <a:solidFill>
                  <a:srgbClr val="767676"/>
                </a:solidFill>
                <a:latin typeface="Arial"/>
                <a:ea typeface="Arial"/>
                <a:cs typeface="Arial"/>
                <a:sym typeface="Arial"/>
              </a:defRPr>
            </a:lvl8pPr>
            <a:lvl9pPr indent="0" lvl="8" marL="0" marR="0" rtl="0" algn="r">
              <a:lnSpc>
                <a:spcPct val="100000"/>
              </a:lnSpc>
              <a:spcBef>
                <a:spcPts val="0"/>
              </a:spcBef>
              <a:buNone/>
              <a:defRPr b="0" i="0" sz="1200" u="none" cap="none" strike="noStrike">
                <a:solidFill>
                  <a:srgbClr val="76767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69" name="Google Shape;69;p1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7"/>
          <p:cNvSpPr txBox="1"/>
          <p:nvPr>
            <p:ph type="title"/>
          </p:nvPr>
        </p:nvSpPr>
        <p:spPr>
          <a:xfrm>
            <a:off x="839880" y="457200"/>
            <a:ext cx="3932280" cy="1600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0" name="Google Shape;120;p27"/>
          <p:cNvSpPr txBox="1"/>
          <p:nvPr>
            <p:ph idx="2" type="title"/>
          </p:nvPr>
        </p:nvSpPr>
        <p:spPr>
          <a:xfrm>
            <a:off x="5183280" y="987480"/>
            <a:ext cx="6172200" cy="487368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1" name="Google Shape;121;p27"/>
          <p:cNvSpPr txBox="1"/>
          <p:nvPr>
            <p:ph idx="1" type="body"/>
          </p:nvPr>
        </p:nvSpPr>
        <p:spPr>
          <a:xfrm>
            <a:off x="839880" y="2057400"/>
            <a:ext cx="3932280" cy="381168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2" name="Google Shape;122;p27"/>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3" name="Google Shape;123;p27"/>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4" name="Google Shape;124;p27"/>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767676"/>
                </a:solidFill>
                <a:latin typeface="Arial"/>
                <a:ea typeface="Arial"/>
                <a:cs typeface="Arial"/>
                <a:sym typeface="Arial"/>
              </a:defRPr>
            </a:lvl1pPr>
            <a:lvl2pPr indent="0" lvl="1" marL="0" marR="0" rtl="0" algn="r">
              <a:lnSpc>
                <a:spcPct val="100000"/>
              </a:lnSpc>
              <a:spcBef>
                <a:spcPts val="0"/>
              </a:spcBef>
              <a:buNone/>
              <a:defRPr b="0" i="0" sz="1200" u="none" cap="none" strike="noStrike">
                <a:solidFill>
                  <a:srgbClr val="767676"/>
                </a:solidFill>
                <a:latin typeface="Arial"/>
                <a:ea typeface="Arial"/>
                <a:cs typeface="Arial"/>
                <a:sym typeface="Arial"/>
              </a:defRPr>
            </a:lvl2pPr>
            <a:lvl3pPr indent="0" lvl="2" marL="0" marR="0" rtl="0" algn="r">
              <a:lnSpc>
                <a:spcPct val="100000"/>
              </a:lnSpc>
              <a:spcBef>
                <a:spcPts val="0"/>
              </a:spcBef>
              <a:buNone/>
              <a:defRPr b="0" i="0" sz="1200" u="none" cap="none" strike="noStrike">
                <a:solidFill>
                  <a:srgbClr val="767676"/>
                </a:solidFill>
                <a:latin typeface="Arial"/>
                <a:ea typeface="Arial"/>
                <a:cs typeface="Arial"/>
                <a:sym typeface="Arial"/>
              </a:defRPr>
            </a:lvl3pPr>
            <a:lvl4pPr indent="0" lvl="3" marL="0" marR="0" rtl="0" algn="r">
              <a:lnSpc>
                <a:spcPct val="100000"/>
              </a:lnSpc>
              <a:spcBef>
                <a:spcPts val="0"/>
              </a:spcBef>
              <a:buNone/>
              <a:defRPr b="0" i="0" sz="1200" u="none" cap="none" strike="noStrike">
                <a:solidFill>
                  <a:srgbClr val="767676"/>
                </a:solidFill>
                <a:latin typeface="Arial"/>
                <a:ea typeface="Arial"/>
                <a:cs typeface="Arial"/>
                <a:sym typeface="Arial"/>
              </a:defRPr>
            </a:lvl4pPr>
            <a:lvl5pPr indent="0" lvl="4" marL="0" marR="0" rtl="0" algn="r">
              <a:lnSpc>
                <a:spcPct val="100000"/>
              </a:lnSpc>
              <a:spcBef>
                <a:spcPts val="0"/>
              </a:spcBef>
              <a:buNone/>
              <a:defRPr b="0" i="0" sz="1200" u="none" cap="none" strike="noStrike">
                <a:solidFill>
                  <a:srgbClr val="767676"/>
                </a:solidFill>
                <a:latin typeface="Arial"/>
                <a:ea typeface="Arial"/>
                <a:cs typeface="Arial"/>
                <a:sym typeface="Arial"/>
              </a:defRPr>
            </a:lvl5pPr>
            <a:lvl6pPr indent="0" lvl="5" marL="0" marR="0" rtl="0" algn="r">
              <a:lnSpc>
                <a:spcPct val="100000"/>
              </a:lnSpc>
              <a:spcBef>
                <a:spcPts val="0"/>
              </a:spcBef>
              <a:buNone/>
              <a:defRPr b="0" i="0" sz="1200" u="none" cap="none" strike="noStrike">
                <a:solidFill>
                  <a:srgbClr val="767676"/>
                </a:solidFill>
                <a:latin typeface="Arial"/>
                <a:ea typeface="Arial"/>
                <a:cs typeface="Arial"/>
                <a:sym typeface="Arial"/>
              </a:defRPr>
            </a:lvl6pPr>
            <a:lvl7pPr indent="0" lvl="6" marL="0" marR="0" rtl="0" algn="r">
              <a:lnSpc>
                <a:spcPct val="100000"/>
              </a:lnSpc>
              <a:spcBef>
                <a:spcPts val="0"/>
              </a:spcBef>
              <a:buNone/>
              <a:defRPr b="0" i="0" sz="1200" u="none" cap="none" strike="noStrike">
                <a:solidFill>
                  <a:srgbClr val="767676"/>
                </a:solidFill>
                <a:latin typeface="Arial"/>
                <a:ea typeface="Arial"/>
                <a:cs typeface="Arial"/>
                <a:sym typeface="Arial"/>
              </a:defRPr>
            </a:lvl7pPr>
            <a:lvl8pPr indent="0" lvl="7" marL="0" marR="0" rtl="0" algn="r">
              <a:lnSpc>
                <a:spcPct val="100000"/>
              </a:lnSpc>
              <a:spcBef>
                <a:spcPts val="0"/>
              </a:spcBef>
              <a:buNone/>
              <a:defRPr b="0" i="0" sz="1200" u="none" cap="none" strike="noStrike">
                <a:solidFill>
                  <a:srgbClr val="767676"/>
                </a:solidFill>
                <a:latin typeface="Arial"/>
                <a:ea typeface="Arial"/>
                <a:cs typeface="Arial"/>
                <a:sym typeface="Arial"/>
              </a:defRPr>
            </a:lvl8pPr>
            <a:lvl9pPr indent="0" lvl="8" marL="0" marR="0" rtl="0" algn="r">
              <a:lnSpc>
                <a:spcPct val="100000"/>
              </a:lnSpc>
              <a:spcBef>
                <a:spcPts val="0"/>
              </a:spcBef>
              <a:buNone/>
              <a:defRPr b="0" i="0" sz="1200" u="none" cap="none" strike="noStrike">
                <a:solidFill>
                  <a:srgbClr val="76767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3" name="Shape 173"/>
        <p:cNvGrpSpPr/>
        <p:nvPr/>
      </p:nvGrpSpPr>
      <p:grpSpPr>
        <a:xfrm>
          <a:off x="0" y="0"/>
          <a:ext cx="0" cy="0"/>
          <a:chOff x="0" y="0"/>
          <a:chExt cx="0" cy="0"/>
        </a:xfrm>
      </p:grpSpPr>
      <p:sp>
        <p:nvSpPr>
          <p:cNvPr id="174" name="Google Shape;174;p40"/>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5" name="Google Shape;175;p40"/>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6" name="Google Shape;176;p40"/>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767676"/>
                </a:solidFill>
                <a:latin typeface="Arial"/>
                <a:ea typeface="Arial"/>
                <a:cs typeface="Arial"/>
                <a:sym typeface="Arial"/>
              </a:defRPr>
            </a:lvl1pPr>
            <a:lvl2pPr indent="0" lvl="1" marL="0" marR="0" rtl="0" algn="r">
              <a:lnSpc>
                <a:spcPct val="100000"/>
              </a:lnSpc>
              <a:spcBef>
                <a:spcPts val="0"/>
              </a:spcBef>
              <a:buNone/>
              <a:defRPr b="0" i="0" sz="1200" u="none" cap="none" strike="noStrike">
                <a:solidFill>
                  <a:srgbClr val="767676"/>
                </a:solidFill>
                <a:latin typeface="Arial"/>
                <a:ea typeface="Arial"/>
                <a:cs typeface="Arial"/>
                <a:sym typeface="Arial"/>
              </a:defRPr>
            </a:lvl2pPr>
            <a:lvl3pPr indent="0" lvl="2" marL="0" marR="0" rtl="0" algn="r">
              <a:lnSpc>
                <a:spcPct val="100000"/>
              </a:lnSpc>
              <a:spcBef>
                <a:spcPts val="0"/>
              </a:spcBef>
              <a:buNone/>
              <a:defRPr b="0" i="0" sz="1200" u="none" cap="none" strike="noStrike">
                <a:solidFill>
                  <a:srgbClr val="767676"/>
                </a:solidFill>
                <a:latin typeface="Arial"/>
                <a:ea typeface="Arial"/>
                <a:cs typeface="Arial"/>
                <a:sym typeface="Arial"/>
              </a:defRPr>
            </a:lvl3pPr>
            <a:lvl4pPr indent="0" lvl="3" marL="0" marR="0" rtl="0" algn="r">
              <a:lnSpc>
                <a:spcPct val="100000"/>
              </a:lnSpc>
              <a:spcBef>
                <a:spcPts val="0"/>
              </a:spcBef>
              <a:buNone/>
              <a:defRPr b="0" i="0" sz="1200" u="none" cap="none" strike="noStrike">
                <a:solidFill>
                  <a:srgbClr val="767676"/>
                </a:solidFill>
                <a:latin typeface="Arial"/>
                <a:ea typeface="Arial"/>
                <a:cs typeface="Arial"/>
                <a:sym typeface="Arial"/>
              </a:defRPr>
            </a:lvl4pPr>
            <a:lvl5pPr indent="0" lvl="4" marL="0" marR="0" rtl="0" algn="r">
              <a:lnSpc>
                <a:spcPct val="100000"/>
              </a:lnSpc>
              <a:spcBef>
                <a:spcPts val="0"/>
              </a:spcBef>
              <a:buNone/>
              <a:defRPr b="0" i="0" sz="1200" u="none" cap="none" strike="noStrike">
                <a:solidFill>
                  <a:srgbClr val="767676"/>
                </a:solidFill>
                <a:latin typeface="Arial"/>
                <a:ea typeface="Arial"/>
                <a:cs typeface="Arial"/>
                <a:sym typeface="Arial"/>
              </a:defRPr>
            </a:lvl5pPr>
            <a:lvl6pPr indent="0" lvl="5" marL="0" marR="0" rtl="0" algn="r">
              <a:lnSpc>
                <a:spcPct val="100000"/>
              </a:lnSpc>
              <a:spcBef>
                <a:spcPts val="0"/>
              </a:spcBef>
              <a:buNone/>
              <a:defRPr b="0" i="0" sz="1200" u="none" cap="none" strike="noStrike">
                <a:solidFill>
                  <a:srgbClr val="767676"/>
                </a:solidFill>
                <a:latin typeface="Arial"/>
                <a:ea typeface="Arial"/>
                <a:cs typeface="Arial"/>
                <a:sym typeface="Arial"/>
              </a:defRPr>
            </a:lvl6pPr>
            <a:lvl7pPr indent="0" lvl="6" marL="0" marR="0" rtl="0" algn="r">
              <a:lnSpc>
                <a:spcPct val="100000"/>
              </a:lnSpc>
              <a:spcBef>
                <a:spcPts val="0"/>
              </a:spcBef>
              <a:buNone/>
              <a:defRPr b="0" i="0" sz="1200" u="none" cap="none" strike="noStrike">
                <a:solidFill>
                  <a:srgbClr val="767676"/>
                </a:solidFill>
                <a:latin typeface="Arial"/>
                <a:ea typeface="Arial"/>
                <a:cs typeface="Arial"/>
                <a:sym typeface="Arial"/>
              </a:defRPr>
            </a:lvl7pPr>
            <a:lvl8pPr indent="0" lvl="7" marL="0" marR="0" rtl="0" algn="r">
              <a:lnSpc>
                <a:spcPct val="100000"/>
              </a:lnSpc>
              <a:spcBef>
                <a:spcPts val="0"/>
              </a:spcBef>
              <a:buNone/>
              <a:defRPr b="0" i="0" sz="1200" u="none" cap="none" strike="noStrike">
                <a:solidFill>
                  <a:srgbClr val="767676"/>
                </a:solidFill>
                <a:latin typeface="Arial"/>
                <a:ea typeface="Arial"/>
                <a:cs typeface="Arial"/>
                <a:sym typeface="Arial"/>
              </a:defRPr>
            </a:lvl8pPr>
            <a:lvl9pPr indent="0" lvl="8" marL="0" marR="0" rtl="0" algn="r">
              <a:lnSpc>
                <a:spcPct val="100000"/>
              </a:lnSpc>
              <a:spcBef>
                <a:spcPts val="0"/>
              </a:spcBef>
              <a:buNone/>
              <a:defRPr b="0" i="0" sz="1200" u="none" cap="none" strike="noStrike">
                <a:solidFill>
                  <a:srgbClr val="76767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Times New Roman"/>
              <a:ea typeface="Times New Roman"/>
              <a:cs typeface="Times New Roman"/>
              <a:sym typeface="Times New Roman"/>
            </a:endParaRPr>
          </a:p>
        </p:txBody>
      </p:sp>
      <p:sp>
        <p:nvSpPr>
          <p:cNvPr id="177" name="Google Shape;177;p40"/>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8" name="Google Shape;178;p40"/>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7" name="Shape 227"/>
        <p:cNvGrpSpPr/>
        <p:nvPr/>
      </p:nvGrpSpPr>
      <p:grpSpPr>
        <a:xfrm>
          <a:off x="0" y="0"/>
          <a:ext cx="0" cy="0"/>
          <a:chOff x="0" y="0"/>
          <a:chExt cx="0" cy="0"/>
        </a:xfrm>
      </p:grpSpPr>
      <p:sp>
        <p:nvSpPr>
          <p:cNvPr id="228" name="Google Shape;228;p53"/>
          <p:cNvSpPr txBox="1"/>
          <p:nvPr>
            <p:ph type="title"/>
          </p:nvPr>
        </p:nvSpPr>
        <p:spPr>
          <a:xfrm>
            <a:off x="838080" y="1666080"/>
            <a:ext cx="10515600" cy="2848320"/>
          </a:xfrm>
          <a:prstGeom prst="rect">
            <a:avLst/>
          </a:prstGeom>
          <a:noFill/>
          <a:ln>
            <a:noFill/>
          </a:ln>
        </p:spPr>
        <p:txBody>
          <a:bodyPr anchorCtr="1"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29" name="Google Shape;229;p53"/>
          <p:cNvSpPr/>
          <p:nvPr/>
        </p:nvSpPr>
        <p:spPr>
          <a:xfrm>
            <a:off x="0" y="5638680"/>
            <a:ext cx="12192120" cy="1219320"/>
          </a:xfrm>
          <a:custGeom>
            <a:rect b="b" l="l" r="r" t="t"/>
            <a:pathLst>
              <a:path extrusionOk="0" h="21600" w="21600">
                <a:moveTo>
                  <a:pt x="0" y="0"/>
                </a:moveTo>
                <a:lnTo>
                  <a:pt x="21600" y="0"/>
                </a:lnTo>
                <a:lnTo>
                  <a:pt x="21600" y="21600"/>
                </a:lnTo>
                <a:lnTo>
                  <a:pt x="0" y="21600"/>
                </a:lnTo>
                <a:close/>
              </a:path>
            </a:pathLst>
          </a:custGeom>
          <a:solidFill>
            <a:srgbClr val="00274C"/>
          </a:solidFill>
          <a:ln>
            <a:noFill/>
          </a:ln>
        </p:spPr>
      </p:sp>
      <p:sp>
        <p:nvSpPr>
          <p:cNvPr id="230" name="Google Shape;230;p53"/>
          <p:cNvSpPr/>
          <p:nvPr/>
        </p:nvSpPr>
        <p:spPr>
          <a:xfrm>
            <a:off x="0" y="0"/>
            <a:ext cx="12192120" cy="1219320"/>
          </a:xfrm>
          <a:custGeom>
            <a:rect b="b" l="l" r="r" t="t"/>
            <a:pathLst>
              <a:path extrusionOk="0" h="21600" w="21600">
                <a:moveTo>
                  <a:pt x="0" y="0"/>
                </a:moveTo>
                <a:lnTo>
                  <a:pt x="21600" y="0"/>
                </a:lnTo>
                <a:lnTo>
                  <a:pt x="21600" y="21600"/>
                </a:lnTo>
                <a:lnTo>
                  <a:pt x="0" y="21600"/>
                </a:lnTo>
                <a:close/>
              </a:path>
            </a:pathLst>
          </a:custGeom>
          <a:solidFill>
            <a:srgbClr val="00274C"/>
          </a:solidFill>
          <a:ln>
            <a:noFill/>
          </a:ln>
        </p:spPr>
      </p:sp>
      <p:sp>
        <p:nvSpPr>
          <p:cNvPr id="231" name="Google Shape;231;p53"/>
          <p:cNvSpPr txBox="1"/>
          <p:nvPr/>
        </p:nvSpPr>
        <p:spPr>
          <a:xfrm>
            <a:off x="5547240" y="-71280"/>
            <a:ext cx="619920" cy="19389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0" u="none" cap="none" strike="noStrike">
                <a:solidFill>
                  <a:srgbClr val="FFFFFF"/>
                </a:solidFill>
                <a:latin typeface="Arial Black"/>
                <a:ea typeface="Arial Black"/>
                <a:cs typeface="Arial Black"/>
                <a:sym typeface="Arial Black"/>
              </a:rPr>
              <a:t>“</a:t>
            </a:r>
            <a:endParaRPr b="0" i="0" sz="12000" u="none" cap="none" strike="noStrike">
              <a:latin typeface="Arial"/>
              <a:ea typeface="Arial"/>
              <a:cs typeface="Arial"/>
              <a:sym typeface="Arial"/>
            </a:endParaRPr>
          </a:p>
        </p:txBody>
      </p:sp>
      <p:sp>
        <p:nvSpPr>
          <p:cNvPr id="232" name="Google Shape;232;p53"/>
          <p:cNvSpPr txBox="1"/>
          <p:nvPr/>
        </p:nvSpPr>
        <p:spPr>
          <a:xfrm>
            <a:off x="5547240" y="5638680"/>
            <a:ext cx="619920" cy="19389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0" u="none" cap="none" strike="noStrike">
                <a:solidFill>
                  <a:srgbClr val="FFFFFF"/>
                </a:solidFill>
                <a:latin typeface="Arial Black"/>
                <a:ea typeface="Arial Black"/>
                <a:cs typeface="Arial Black"/>
                <a:sym typeface="Arial Black"/>
              </a:rPr>
              <a:t>”</a:t>
            </a:r>
            <a:endParaRPr b="0" i="0" sz="12000" u="none" cap="none" strike="noStrike">
              <a:latin typeface="Arial"/>
              <a:ea typeface="Arial"/>
              <a:cs typeface="Arial"/>
              <a:sym typeface="Arial"/>
            </a:endParaRPr>
          </a:p>
        </p:txBody>
      </p:sp>
      <p:sp>
        <p:nvSpPr>
          <p:cNvPr id="233" name="Google Shape;233;p53"/>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2" name="Shape 282"/>
        <p:cNvGrpSpPr/>
        <p:nvPr/>
      </p:nvGrpSpPr>
      <p:grpSpPr>
        <a:xfrm>
          <a:off x="0" y="0"/>
          <a:ext cx="0" cy="0"/>
          <a:chOff x="0" y="0"/>
          <a:chExt cx="0" cy="0"/>
        </a:xfrm>
      </p:grpSpPr>
      <p:sp>
        <p:nvSpPr>
          <p:cNvPr id="283" name="Google Shape;283;p66"/>
          <p:cNvSpPr txBox="1"/>
          <p:nvPr>
            <p:ph type="title"/>
          </p:nvPr>
        </p:nvSpPr>
        <p:spPr>
          <a:xfrm>
            <a:off x="736560" y="924840"/>
            <a:ext cx="5044320" cy="387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cxnSp>
        <p:nvCxnSpPr>
          <p:cNvPr id="284" name="Google Shape;284;p66"/>
          <p:cNvCxnSpPr/>
          <p:nvPr/>
        </p:nvCxnSpPr>
        <p:spPr>
          <a:xfrm>
            <a:off x="736560" y="1757520"/>
            <a:ext cx="4221720" cy="360"/>
          </a:xfrm>
          <a:prstGeom prst="straightConnector1">
            <a:avLst/>
          </a:prstGeom>
          <a:noFill/>
          <a:ln cap="flat" cmpd="sng" w="76300">
            <a:solidFill>
              <a:srgbClr val="156082"/>
            </a:solidFill>
            <a:prstDash val="solid"/>
            <a:miter lim="8000"/>
            <a:headEnd len="sm" w="sm" type="none"/>
            <a:tailEnd len="sm" w="sm" type="none"/>
          </a:ln>
        </p:spPr>
      </p:cxnSp>
      <p:pic>
        <p:nvPicPr>
          <p:cNvPr id="285" name="Google Shape;285;p66"/>
          <p:cNvPicPr preferRelativeResize="0"/>
          <p:nvPr/>
        </p:nvPicPr>
        <p:blipFill rotWithShape="1">
          <a:blip r:embed="rId1">
            <a:alphaModFix/>
          </a:blip>
          <a:srcRect b="0" l="0" r="0" t="0"/>
          <a:stretch/>
        </p:blipFill>
        <p:spPr>
          <a:xfrm>
            <a:off x="8066880" y="0"/>
            <a:ext cx="4124880" cy="6187320"/>
          </a:xfrm>
          <a:prstGeom prst="rect">
            <a:avLst/>
          </a:prstGeom>
          <a:noFill/>
          <a:ln>
            <a:noFill/>
          </a:ln>
        </p:spPr>
      </p:pic>
      <p:sp>
        <p:nvSpPr>
          <p:cNvPr id="286" name="Google Shape;286;p66"/>
          <p:cNvSpPr/>
          <p:nvPr/>
        </p:nvSpPr>
        <p:spPr>
          <a:xfrm>
            <a:off x="0" y="5638680"/>
            <a:ext cx="12192120" cy="1219320"/>
          </a:xfrm>
          <a:custGeom>
            <a:rect b="b" l="l" r="r" t="t"/>
            <a:pathLst>
              <a:path extrusionOk="0" h="21600" w="21600">
                <a:moveTo>
                  <a:pt x="0" y="0"/>
                </a:moveTo>
                <a:lnTo>
                  <a:pt x="21600" y="0"/>
                </a:lnTo>
                <a:lnTo>
                  <a:pt x="21600" y="21600"/>
                </a:lnTo>
                <a:lnTo>
                  <a:pt x="0" y="21600"/>
                </a:lnTo>
                <a:close/>
              </a:path>
            </a:pathLst>
          </a:custGeom>
          <a:solidFill>
            <a:srgbClr val="00274C"/>
          </a:solidFill>
          <a:ln>
            <a:noFill/>
          </a:ln>
        </p:spPr>
      </p:sp>
      <p:cxnSp>
        <p:nvCxnSpPr>
          <p:cNvPr id="287" name="Google Shape;287;p66"/>
          <p:cNvCxnSpPr/>
          <p:nvPr/>
        </p:nvCxnSpPr>
        <p:spPr>
          <a:xfrm>
            <a:off x="838080" y="343080"/>
            <a:ext cx="10515960" cy="360"/>
          </a:xfrm>
          <a:prstGeom prst="straightConnector1">
            <a:avLst/>
          </a:prstGeom>
          <a:noFill/>
          <a:ln cap="flat" cmpd="sng" w="38150">
            <a:solidFill>
              <a:srgbClr val="00B2A9"/>
            </a:solidFill>
            <a:prstDash val="solid"/>
            <a:miter lim="8000"/>
            <a:headEnd len="sm" w="sm" type="none"/>
            <a:tailEnd len="sm" w="sm" type="none"/>
          </a:ln>
        </p:spPr>
      </p:cxnSp>
      <p:pic>
        <p:nvPicPr>
          <p:cNvPr id="288" name="Google Shape;288;p66"/>
          <p:cNvPicPr preferRelativeResize="0"/>
          <p:nvPr/>
        </p:nvPicPr>
        <p:blipFill rotWithShape="1">
          <a:blip r:embed="rId2">
            <a:alphaModFix/>
          </a:blip>
          <a:srcRect b="0" l="0" r="0" t="0"/>
          <a:stretch/>
        </p:blipFill>
        <p:spPr>
          <a:xfrm>
            <a:off x="8871120" y="462240"/>
            <a:ext cx="2482920" cy="282960"/>
          </a:xfrm>
          <a:prstGeom prst="rect">
            <a:avLst/>
          </a:prstGeom>
          <a:noFill/>
          <a:ln>
            <a:noFill/>
          </a:ln>
        </p:spPr>
      </p:pic>
      <p:sp>
        <p:nvSpPr>
          <p:cNvPr id="289" name="Google Shape;289;p66"/>
          <p:cNvSpPr txBox="1"/>
          <p:nvPr>
            <p:ph idx="1" type="body"/>
          </p:nvPr>
        </p:nvSpPr>
        <p:spPr>
          <a:xfrm>
            <a:off x="736560" y="2055600"/>
            <a:ext cx="5359320" cy="35190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hyperlink" Target="https://nida.nih.gov/publications/research-reports/medications-to-treat-opioid-" TargetMode="External"/><Relationship Id="rId5" Type="http://schemas.openxmlformats.org/officeDocument/2006/relationships/hyperlink" Target="https://doi.org/10.2105/AJPH.2018.30451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doi.org/10.1176/appi.ps.20220310" TargetMode="External"/><Relationship Id="rId4" Type="http://schemas.openxmlformats.org/officeDocument/2006/relationships/hyperlink" Target="https://doi.org/10.1017/cts.2022.441" TargetMode="External"/><Relationship Id="rId9" Type="http://schemas.openxmlformats.org/officeDocument/2006/relationships/hyperlink" Target="https://doi.org/10.1016/j.jsat.2019.07.001" TargetMode="External"/><Relationship Id="rId5" Type="http://schemas.openxmlformats.org/officeDocument/2006/relationships/hyperlink" Target="https://doi.org/10.1097/ADM.0000000000001029" TargetMode="External"/><Relationship Id="rId6" Type="http://schemas.openxmlformats.org/officeDocument/2006/relationships/hyperlink" Target="https://doi.org/10.1097/JAN.0000000000000478" TargetMode="External"/><Relationship Id="rId7" Type="http://schemas.openxmlformats.org/officeDocument/2006/relationships/hyperlink" Target="https://doi.org/10.1108/IJPH-12-2020-0102" TargetMode="External"/><Relationship Id="rId8" Type="http://schemas.openxmlformats.org/officeDocument/2006/relationships/hyperlink" Target="https://bja.ojp.gov/library/publications/peer-recovery-support-servi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2.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11.jp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Google Shape;343;p79"/>
          <p:cNvSpPr txBox="1"/>
          <p:nvPr/>
        </p:nvSpPr>
        <p:spPr>
          <a:xfrm>
            <a:off x="838080" y="1908720"/>
            <a:ext cx="10571400" cy="238752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0" i="0" lang="en-US" sz="4000" u="none" cap="none" strike="noStrike">
                <a:solidFill>
                  <a:srgbClr val="FFFFFF"/>
                </a:solidFill>
                <a:latin typeface="Arial Black"/>
                <a:ea typeface="Arial Black"/>
                <a:cs typeface="Arial Black"/>
                <a:sym typeface="Arial Black"/>
              </a:rPr>
              <a:t>Peer Recovery Coach as an Intervention for Incarcerated Individuals with Opioid Use Disorder (OUD): Perceptions from Staff</a:t>
            </a:r>
            <a:endParaRPr b="0" i="0" sz="4000" u="none" cap="none" strike="noStrike">
              <a:latin typeface="Arial"/>
              <a:ea typeface="Arial"/>
              <a:cs typeface="Arial"/>
              <a:sym typeface="Arial"/>
            </a:endParaRPr>
          </a:p>
        </p:txBody>
      </p:sp>
      <p:sp>
        <p:nvSpPr>
          <p:cNvPr id="344" name="Google Shape;344;p79"/>
          <p:cNvSpPr txBox="1"/>
          <p:nvPr/>
        </p:nvSpPr>
        <p:spPr>
          <a:xfrm>
            <a:off x="838080" y="4630680"/>
            <a:ext cx="9144000" cy="102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500" u="none" cap="none" strike="noStrike">
                <a:solidFill>
                  <a:srgbClr val="FFFFFF"/>
                </a:solidFill>
                <a:latin typeface="Arial"/>
                <a:ea typeface="Arial"/>
                <a:cs typeface="Arial"/>
                <a:sym typeface="Arial"/>
              </a:rPr>
              <a:t>Elizabeth Haberkorn, DNP, FNP-BC, Ken Lemons, Whitney Ludwig, MPH, Chin Hwa (Gina) Dahlem, PhD, FNP-C, FAANP </a:t>
            </a:r>
            <a:endParaRPr b="0" i="0" sz="25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6" name="Shape 416"/>
        <p:cNvGrpSpPr/>
        <p:nvPr/>
      </p:nvGrpSpPr>
      <p:grpSpPr>
        <a:xfrm>
          <a:off x="0" y="0"/>
          <a:ext cx="0" cy="0"/>
          <a:chOff x="0" y="0"/>
          <a:chExt cx="0" cy="0"/>
        </a:xfrm>
      </p:grpSpPr>
      <p:grpSp>
        <p:nvGrpSpPr>
          <p:cNvPr id="417" name="Google Shape;417;p88"/>
          <p:cNvGrpSpPr/>
          <p:nvPr/>
        </p:nvGrpSpPr>
        <p:grpSpPr>
          <a:xfrm>
            <a:off x="108720" y="282600"/>
            <a:ext cx="5379120" cy="1858320"/>
            <a:chOff x="108720" y="282600"/>
            <a:chExt cx="5379120" cy="1858320"/>
          </a:xfrm>
        </p:grpSpPr>
        <p:sp>
          <p:nvSpPr>
            <p:cNvPr id="418" name="Google Shape;418;p88"/>
            <p:cNvSpPr/>
            <p:nvPr/>
          </p:nvSpPr>
          <p:spPr>
            <a:xfrm>
              <a:off x="108720" y="677520"/>
              <a:ext cx="5379120" cy="146304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88"/>
            <p:cNvSpPr txBox="1"/>
            <p:nvPr/>
          </p:nvSpPr>
          <p:spPr>
            <a:xfrm>
              <a:off x="108720" y="282600"/>
              <a:ext cx="5379120" cy="1858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 name="Google Shape;420;p88"/>
          <p:cNvGrpSpPr/>
          <p:nvPr/>
        </p:nvGrpSpPr>
        <p:grpSpPr>
          <a:xfrm>
            <a:off x="3160800" y="999360"/>
            <a:ext cx="4945320" cy="4986000"/>
            <a:chOff x="3160800" y="999360"/>
            <a:chExt cx="4945320" cy="4986000"/>
          </a:xfrm>
        </p:grpSpPr>
        <p:sp>
          <p:nvSpPr>
            <p:cNvPr id="421" name="Google Shape;421;p88"/>
            <p:cNvSpPr/>
            <p:nvPr/>
          </p:nvSpPr>
          <p:spPr>
            <a:xfrm>
              <a:off x="3160800" y="999360"/>
              <a:ext cx="4945320" cy="4986000"/>
            </a:xfrm>
            <a:custGeom>
              <a:rect b="b" l="l" r="r" t="t"/>
              <a:pathLst>
                <a:path extrusionOk="0" h="825333" w="818585">
                  <a:moveTo>
                    <a:pt x="409292" y="0"/>
                  </a:moveTo>
                  <a:cubicBezTo>
                    <a:pt x="183246" y="0"/>
                    <a:pt x="0" y="184757"/>
                    <a:pt x="0" y="412667"/>
                  </a:cubicBezTo>
                  <a:cubicBezTo>
                    <a:pt x="0" y="640576"/>
                    <a:pt x="183246" y="825333"/>
                    <a:pt x="409292" y="825333"/>
                  </a:cubicBezTo>
                  <a:cubicBezTo>
                    <a:pt x="635338" y="825333"/>
                    <a:pt x="818585" y="640576"/>
                    <a:pt x="818585" y="412667"/>
                  </a:cubicBezTo>
                  <a:cubicBezTo>
                    <a:pt x="818585" y="184757"/>
                    <a:pt x="635338" y="0"/>
                    <a:pt x="409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88"/>
            <p:cNvSpPr txBox="1"/>
            <p:nvPr/>
          </p:nvSpPr>
          <p:spPr>
            <a:xfrm>
              <a:off x="3624480" y="1006200"/>
              <a:ext cx="4017960" cy="451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3" name="Google Shape;423;p88"/>
          <p:cNvSpPr/>
          <p:nvPr/>
        </p:nvSpPr>
        <p:spPr>
          <a:xfrm flipH="1" rot="10800000">
            <a:off x="7301520" y="766440"/>
            <a:ext cx="577440" cy="331920"/>
          </a:xfrm>
          <a:custGeom>
            <a:rect b="b" l="l" r="r" t="t"/>
            <a:pathLst>
              <a:path extrusionOk="0" h="21600" w="37560">
                <a:moveTo>
                  <a:pt x="0" y="0"/>
                </a:moveTo>
                <a:lnTo>
                  <a:pt x="37560" y="21600"/>
                </a:lnTo>
              </a:path>
            </a:pathLst>
          </a:custGeom>
          <a:noFill/>
          <a:ln cap="flat" cmpd="sng" w="66600">
            <a:solidFill>
              <a:srgbClr val="000000"/>
            </a:solidFill>
            <a:prstDash val="dashDot"/>
            <a:miter lim="8000"/>
            <a:headEnd len="sm" w="sm" type="none"/>
            <a:tailEnd len="sm" w="sm" type="none"/>
          </a:ln>
        </p:spPr>
      </p:sp>
      <p:grpSp>
        <p:nvGrpSpPr>
          <p:cNvPr id="424" name="Google Shape;424;p88"/>
          <p:cNvGrpSpPr/>
          <p:nvPr/>
        </p:nvGrpSpPr>
        <p:grpSpPr>
          <a:xfrm>
            <a:off x="7529400" y="677160"/>
            <a:ext cx="693360" cy="693360"/>
            <a:chOff x="7529400" y="677160"/>
            <a:chExt cx="693360" cy="693360"/>
          </a:xfrm>
        </p:grpSpPr>
        <p:sp>
          <p:nvSpPr>
            <p:cNvPr id="425" name="Google Shape;425;p88"/>
            <p:cNvSpPr/>
            <p:nvPr/>
          </p:nvSpPr>
          <p:spPr>
            <a:xfrm>
              <a:off x="7529400" y="677160"/>
              <a:ext cx="693360" cy="69336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2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88"/>
            <p:cNvSpPr txBox="1"/>
            <p:nvPr/>
          </p:nvSpPr>
          <p:spPr>
            <a:xfrm>
              <a:off x="7594560" y="677160"/>
              <a:ext cx="563400" cy="6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 name="Google Shape;427;p88"/>
          <p:cNvGrpSpPr/>
          <p:nvPr/>
        </p:nvGrpSpPr>
        <p:grpSpPr>
          <a:xfrm>
            <a:off x="2991960" y="722520"/>
            <a:ext cx="5276520" cy="5628240"/>
            <a:chOff x="2991960" y="722520"/>
            <a:chExt cx="5276520" cy="5628240"/>
          </a:xfrm>
        </p:grpSpPr>
        <p:sp>
          <p:nvSpPr>
            <p:cNvPr id="428" name="Google Shape;428;p88"/>
            <p:cNvSpPr/>
            <p:nvPr/>
          </p:nvSpPr>
          <p:spPr>
            <a:xfrm>
              <a:off x="4190040" y="2080440"/>
              <a:ext cx="2933280" cy="2883240"/>
            </a:xfrm>
            <a:custGeom>
              <a:rect b="b" l="l" r="r" t="t"/>
              <a:pathLst>
                <a:path extrusionOk="0" h="5766241" w="5866462">
                  <a:moveTo>
                    <a:pt x="0" y="0"/>
                  </a:moveTo>
                  <a:lnTo>
                    <a:pt x="5866462" y="0"/>
                  </a:lnTo>
                  <a:lnTo>
                    <a:pt x="5866462" y="5766241"/>
                  </a:lnTo>
                  <a:lnTo>
                    <a:pt x="0" y="5766241"/>
                  </a:lnTo>
                  <a:lnTo>
                    <a:pt x="0" y="0"/>
                  </a:lnTo>
                  <a:close/>
                </a:path>
              </a:pathLst>
            </a:custGeom>
            <a:blipFill rotWithShape="1">
              <a:blip r:embed="rId3">
                <a:alphaModFix/>
              </a:blip>
              <a:stretch>
                <a:fillRect b="0" l="0" r="0" t="0"/>
              </a:stretch>
            </a:blipFill>
            <a:ln>
              <a:noFill/>
            </a:ln>
          </p:spPr>
        </p:sp>
        <p:grpSp>
          <p:nvGrpSpPr>
            <p:cNvPr id="429" name="Google Shape;429;p88"/>
            <p:cNvGrpSpPr/>
            <p:nvPr/>
          </p:nvGrpSpPr>
          <p:grpSpPr>
            <a:xfrm>
              <a:off x="4948560" y="4111920"/>
              <a:ext cx="1327680" cy="553680"/>
              <a:chOff x="4948560" y="4111920"/>
              <a:chExt cx="1327680" cy="553680"/>
            </a:xfrm>
          </p:grpSpPr>
          <p:sp>
            <p:nvSpPr>
              <p:cNvPr id="430" name="Google Shape;430;p88"/>
              <p:cNvSpPr/>
              <p:nvPr/>
            </p:nvSpPr>
            <p:spPr>
              <a:xfrm>
                <a:off x="4948560" y="4507560"/>
                <a:ext cx="1327680" cy="158040"/>
              </a:xfrm>
              <a:custGeom>
                <a:rect b="b" l="l" r="r" t="t"/>
                <a:pathLst>
                  <a:path extrusionOk="0" h="30409" w="255629">
                    <a:moveTo>
                      <a:pt x="15204" y="0"/>
                    </a:moveTo>
                    <a:lnTo>
                      <a:pt x="240425" y="0"/>
                    </a:lnTo>
                    <a:cubicBezTo>
                      <a:pt x="244457" y="0"/>
                      <a:pt x="248325" y="1602"/>
                      <a:pt x="251176" y="4453"/>
                    </a:cubicBezTo>
                    <a:cubicBezTo>
                      <a:pt x="254027" y="7305"/>
                      <a:pt x="255629" y="11172"/>
                      <a:pt x="255629" y="15204"/>
                    </a:cubicBezTo>
                    <a:lnTo>
                      <a:pt x="255629" y="15204"/>
                    </a:lnTo>
                    <a:cubicBezTo>
                      <a:pt x="255629" y="19237"/>
                      <a:pt x="254027" y="23104"/>
                      <a:pt x="251176" y="25955"/>
                    </a:cubicBezTo>
                    <a:cubicBezTo>
                      <a:pt x="248325" y="28807"/>
                      <a:pt x="244457" y="30409"/>
                      <a:pt x="240425" y="30409"/>
                    </a:cubicBezTo>
                    <a:lnTo>
                      <a:pt x="15204" y="30409"/>
                    </a:lnTo>
                    <a:cubicBezTo>
                      <a:pt x="11172" y="30409"/>
                      <a:pt x="7305" y="28807"/>
                      <a:pt x="4453" y="25955"/>
                    </a:cubicBezTo>
                    <a:cubicBezTo>
                      <a:pt x="1602" y="23104"/>
                      <a:pt x="0" y="19237"/>
                      <a:pt x="0" y="15204"/>
                    </a:cubicBezTo>
                    <a:lnTo>
                      <a:pt x="0" y="15204"/>
                    </a:lnTo>
                    <a:cubicBezTo>
                      <a:pt x="0" y="11172"/>
                      <a:pt x="1602" y="7305"/>
                      <a:pt x="4453" y="4453"/>
                    </a:cubicBezTo>
                    <a:cubicBezTo>
                      <a:pt x="7305" y="1602"/>
                      <a:pt x="11172" y="0"/>
                      <a:pt x="1520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88"/>
              <p:cNvSpPr txBox="1"/>
              <p:nvPr/>
            </p:nvSpPr>
            <p:spPr>
              <a:xfrm>
                <a:off x="4948560" y="4111920"/>
                <a:ext cx="1327680" cy="55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88"/>
            <p:cNvGrpSpPr/>
            <p:nvPr/>
          </p:nvGrpSpPr>
          <p:grpSpPr>
            <a:xfrm>
              <a:off x="5216400" y="4125600"/>
              <a:ext cx="1171080" cy="482400"/>
              <a:chOff x="5216400" y="4125600"/>
              <a:chExt cx="1171080" cy="482400"/>
            </a:xfrm>
          </p:grpSpPr>
          <p:sp>
            <p:nvSpPr>
              <p:cNvPr id="433" name="Google Shape;433;p88"/>
              <p:cNvSpPr/>
              <p:nvPr/>
            </p:nvSpPr>
            <p:spPr>
              <a:xfrm>
                <a:off x="5216400" y="4521600"/>
                <a:ext cx="1171080" cy="86400"/>
              </a:xfrm>
              <a:custGeom>
                <a:rect b="b" l="l" r="r" t="t"/>
                <a:pathLst>
                  <a:path extrusionOk="0" h="16661" w="225473">
                    <a:moveTo>
                      <a:pt x="8330" y="0"/>
                    </a:moveTo>
                    <a:lnTo>
                      <a:pt x="217143" y="0"/>
                    </a:lnTo>
                    <a:cubicBezTo>
                      <a:pt x="221744" y="0"/>
                      <a:pt x="225473" y="3730"/>
                      <a:pt x="225473" y="8330"/>
                    </a:cubicBezTo>
                    <a:lnTo>
                      <a:pt x="225473" y="8330"/>
                    </a:lnTo>
                    <a:cubicBezTo>
                      <a:pt x="225473" y="12931"/>
                      <a:pt x="221744" y="16661"/>
                      <a:pt x="217143" y="16661"/>
                    </a:cubicBezTo>
                    <a:lnTo>
                      <a:pt x="8330" y="16661"/>
                    </a:lnTo>
                    <a:cubicBezTo>
                      <a:pt x="3730" y="16661"/>
                      <a:pt x="0" y="12931"/>
                      <a:pt x="0" y="8330"/>
                    </a:cubicBezTo>
                    <a:lnTo>
                      <a:pt x="0" y="8330"/>
                    </a:lnTo>
                    <a:cubicBezTo>
                      <a:pt x="0" y="3730"/>
                      <a:pt x="3730" y="0"/>
                      <a:pt x="8330"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88"/>
              <p:cNvSpPr txBox="1"/>
              <p:nvPr/>
            </p:nvSpPr>
            <p:spPr>
              <a:xfrm>
                <a:off x="5216400" y="4125600"/>
                <a:ext cx="1171080" cy="48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5" name="Google Shape;435;p88"/>
            <p:cNvSpPr/>
            <p:nvPr/>
          </p:nvSpPr>
          <p:spPr>
            <a:xfrm>
              <a:off x="2991960" y="722520"/>
              <a:ext cx="5276520" cy="5628240"/>
            </a:xfrm>
            <a:custGeom>
              <a:rect b="b" l="l" r="r" t="t"/>
              <a:pathLst>
                <a:path extrusionOk="0" h="11256380" w="10552856">
                  <a:moveTo>
                    <a:pt x="0" y="0"/>
                  </a:moveTo>
                  <a:lnTo>
                    <a:pt x="10552856" y="0"/>
                  </a:lnTo>
                  <a:lnTo>
                    <a:pt x="10552856" y="11256380"/>
                  </a:lnTo>
                  <a:lnTo>
                    <a:pt x="0" y="11256380"/>
                  </a:lnTo>
                  <a:lnTo>
                    <a:pt x="0" y="0"/>
                  </a:lnTo>
                  <a:close/>
                </a:path>
              </a:pathLst>
            </a:custGeom>
            <a:blipFill rotWithShape="1">
              <a:blip r:embed="rId4">
                <a:alphaModFix/>
              </a:blip>
              <a:stretch>
                <a:fillRect b="0" l="0" r="0" t="0"/>
              </a:stretch>
            </a:blipFill>
            <a:ln>
              <a:noFill/>
            </a:ln>
          </p:spPr>
        </p:sp>
      </p:grpSp>
      <p:sp>
        <p:nvSpPr>
          <p:cNvPr id="436" name="Google Shape;436;p88"/>
          <p:cNvSpPr txBox="1"/>
          <p:nvPr/>
        </p:nvSpPr>
        <p:spPr>
          <a:xfrm>
            <a:off x="1875600" y="7851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B733"/>
                </a:solidFill>
                <a:latin typeface="Arial"/>
                <a:ea typeface="Arial"/>
                <a:cs typeface="Arial"/>
                <a:sym typeface="Arial"/>
              </a:rPr>
              <a:t>Intervention Characteristics</a:t>
            </a:r>
            <a:endParaRPr b="0" i="0" sz="1540" u="none" cap="none" strike="noStrike">
              <a:latin typeface="Arial"/>
              <a:ea typeface="Arial"/>
              <a:cs typeface="Arial"/>
              <a:sym typeface="Arial"/>
            </a:endParaRPr>
          </a:p>
        </p:txBody>
      </p:sp>
      <p:sp>
        <p:nvSpPr>
          <p:cNvPr id="437" name="Google Shape;437;p88"/>
          <p:cNvSpPr txBox="1"/>
          <p:nvPr/>
        </p:nvSpPr>
        <p:spPr>
          <a:xfrm>
            <a:off x="308160" y="944280"/>
            <a:ext cx="3332880" cy="1138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Grant funding</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Physical restrictions of correction setting</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Leadership commitment to secure future funding</a:t>
            </a:r>
            <a:endParaRPr b="0" i="0" sz="11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2" name="Shape 442"/>
        <p:cNvGrpSpPr/>
        <p:nvPr/>
      </p:nvGrpSpPr>
      <p:grpSpPr>
        <a:xfrm>
          <a:off x="0" y="0"/>
          <a:ext cx="0" cy="0"/>
          <a:chOff x="0" y="0"/>
          <a:chExt cx="0" cy="0"/>
        </a:xfrm>
      </p:grpSpPr>
      <p:grpSp>
        <p:nvGrpSpPr>
          <p:cNvPr id="443" name="Google Shape;443;p89"/>
          <p:cNvGrpSpPr/>
          <p:nvPr/>
        </p:nvGrpSpPr>
        <p:grpSpPr>
          <a:xfrm>
            <a:off x="108720" y="282600"/>
            <a:ext cx="5379120" cy="1858320"/>
            <a:chOff x="108720" y="282600"/>
            <a:chExt cx="5379120" cy="1858320"/>
          </a:xfrm>
        </p:grpSpPr>
        <p:sp>
          <p:nvSpPr>
            <p:cNvPr id="444" name="Google Shape;444;p89"/>
            <p:cNvSpPr/>
            <p:nvPr/>
          </p:nvSpPr>
          <p:spPr>
            <a:xfrm>
              <a:off x="108720" y="677520"/>
              <a:ext cx="5379120" cy="146304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89"/>
            <p:cNvSpPr txBox="1"/>
            <p:nvPr/>
          </p:nvSpPr>
          <p:spPr>
            <a:xfrm>
              <a:off x="108720" y="282600"/>
              <a:ext cx="5379120" cy="1858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89"/>
          <p:cNvGrpSpPr/>
          <p:nvPr/>
        </p:nvGrpSpPr>
        <p:grpSpPr>
          <a:xfrm>
            <a:off x="6380280" y="5307840"/>
            <a:ext cx="5384160" cy="1548720"/>
            <a:chOff x="6380280" y="5307840"/>
            <a:chExt cx="5384160" cy="1548720"/>
          </a:xfrm>
        </p:grpSpPr>
        <p:sp>
          <p:nvSpPr>
            <p:cNvPr id="447" name="Google Shape;447;p89"/>
            <p:cNvSpPr/>
            <p:nvPr/>
          </p:nvSpPr>
          <p:spPr>
            <a:xfrm>
              <a:off x="6380280" y="5703120"/>
              <a:ext cx="5384160" cy="1153440"/>
            </a:xfrm>
            <a:custGeom>
              <a:rect b="b" l="l" r="r" t="t"/>
              <a:pathLst>
                <a:path extrusionOk="0" h="222421" w="1038349">
                  <a:moveTo>
                    <a:pt x="99697" y="0"/>
                  </a:moveTo>
                  <a:lnTo>
                    <a:pt x="938652" y="0"/>
                  </a:lnTo>
                  <a:cubicBezTo>
                    <a:pt x="965093" y="0"/>
                    <a:pt x="990451" y="10504"/>
                    <a:pt x="1009148" y="29201"/>
                  </a:cubicBezTo>
                  <a:cubicBezTo>
                    <a:pt x="1027845" y="47897"/>
                    <a:pt x="1038349" y="73256"/>
                    <a:pt x="1038349" y="99697"/>
                  </a:cubicBezTo>
                  <a:lnTo>
                    <a:pt x="1038349" y="122724"/>
                  </a:lnTo>
                  <a:cubicBezTo>
                    <a:pt x="1038349" y="149166"/>
                    <a:pt x="1027845" y="174524"/>
                    <a:pt x="1009148" y="193221"/>
                  </a:cubicBezTo>
                  <a:cubicBezTo>
                    <a:pt x="990451" y="211918"/>
                    <a:pt x="965093" y="222421"/>
                    <a:pt x="938652" y="222421"/>
                  </a:cubicBezTo>
                  <a:lnTo>
                    <a:pt x="99697" y="222421"/>
                  </a:lnTo>
                  <a:cubicBezTo>
                    <a:pt x="73256" y="222421"/>
                    <a:pt x="47897" y="211918"/>
                    <a:pt x="29201" y="193221"/>
                  </a:cubicBezTo>
                  <a:cubicBezTo>
                    <a:pt x="10504" y="174524"/>
                    <a:pt x="0" y="149166"/>
                    <a:pt x="0" y="122724"/>
                  </a:cubicBezTo>
                  <a:lnTo>
                    <a:pt x="0" y="99697"/>
                  </a:lnTo>
                  <a:cubicBezTo>
                    <a:pt x="0" y="73256"/>
                    <a:pt x="10504" y="47897"/>
                    <a:pt x="29201" y="29201"/>
                  </a:cubicBezTo>
                  <a:cubicBezTo>
                    <a:pt x="47897" y="10504"/>
                    <a:pt x="73256" y="0"/>
                    <a:pt x="99697" y="0"/>
                  </a:cubicBezTo>
                  <a:close/>
                </a:path>
              </a:pathLst>
            </a:custGeom>
            <a:solidFill>
              <a:srgbClr val="272761">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89"/>
            <p:cNvSpPr txBox="1"/>
            <p:nvPr/>
          </p:nvSpPr>
          <p:spPr>
            <a:xfrm>
              <a:off x="6380280" y="5307840"/>
              <a:ext cx="5384160" cy="1548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89"/>
          <p:cNvGrpSpPr/>
          <p:nvPr/>
        </p:nvGrpSpPr>
        <p:grpSpPr>
          <a:xfrm>
            <a:off x="3160800" y="999360"/>
            <a:ext cx="4945320" cy="4986000"/>
            <a:chOff x="3160800" y="999360"/>
            <a:chExt cx="4945320" cy="4986000"/>
          </a:xfrm>
        </p:grpSpPr>
        <p:sp>
          <p:nvSpPr>
            <p:cNvPr id="450" name="Google Shape;450;p89"/>
            <p:cNvSpPr/>
            <p:nvPr/>
          </p:nvSpPr>
          <p:spPr>
            <a:xfrm>
              <a:off x="3160800" y="999360"/>
              <a:ext cx="4945320" cy="4986000"/>
            </a:xfrm>
            <a:custGeom>
              <a:rect b="b" l="l" r="r" t="t"/>
              <a:pathLst>
                <a:path extrusionOk="0" h="825333" w="818585">
                  <a:moveTo>
                    <a:pt x="409292" y="0"/>
                  </a:moveTo>
                  <a:cubicBezTo>
                    <a:pt x="183246" y="0"/>
                    <a:pt x="0" y="184757"/>
                    <a:pt x="0" y="412667"/>
                  </a:cubicBezTo>
                  <a:cubicBezTo>
                    <a:pt x="0" y="640576"/>
                    <a:pt x="183246" y="825333"/>
                    <a:pt x="409292" y="825333"/>
                  </a:cubicBezTo>
                  <a:cubicBezTo>
                    <a:pt x="635338" y="825333"/>
                    <a:pt x="818585" y="640576"/>
                    <a:pt x="818585" y="412667"/>
                  </a:cubicBezTo>
                  <a:cubicBezTo>
                    <a:pt x="818585" y="184757"/>
                    <a:pt x="635338" y="0"/>
                    <a:pt x="409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9"/>
            <p:cNvSpPr txBox="1"/>
            <p:nvPr/>
          </p:nvSpPr>
          <p:spPr>
            <a:xfrm>
              <a:off x="3624480" y="1006200"/>
              <a:ext cx="4017960" cy="451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89"/>
          <p:cNvSpPr txBox="1"/>
          <p:nvPr/>
        </p:nvSpPr>
        <p:spPr>
          <a:xfrm>
            <a:off x="6023160" y="574092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72761"/>
                </a:solidFill>
                <a:latin typeface="Arial"/>
                <a:ea typeface="Arial"/>
                <a:cs typeface="Arial"/>
                <a:sym typeface="Arial"/>
              </a:rPr>
              <a:t>Outer Setting</a:t>
            </a:r>
            <a:endParaRPr b="0" i="0" sz="1540" u="none" cap="none" strike="noStrike">
              <a:latin typeface="Arial"/>
              <a:ea typeface="Arial"/>
              <a:cs typeface="Arial"/>
              <a:sym typeface="Arial"/>
            </a:endParaRPr>
          </a:p>
        </p:txBody>
      </p:sp>
      <p:sp>
        <p:nvSpPr>
          <p:cNvPr id="453" name="Google Shape;453;p89"/>
          <p:cNvSpPr/>
          <p:nvPr/>
        </p:nvSpPr>
        <p:spPr>
          <a:xfrm flipH="1" rot="10800000">
            <a:off x="7301520" y="766440"/>
            <a:ext cx="577440" cy="331920"/>
          </a:xfrm>
          <a:custGeom>
            <a:rect b="b" l="l" r="r" t="t"/>
            <a:pathLst>
              <a:path extrusionOk="0" h="21600" w="37560">
                <a:moveTo>
                  <a:pt x="0" y="0"/>
                </a:moveTo>
                <a:lnTo>
                  <a:pt x="37560" y="21600"/>
                </a:lnTo>
              </a:path>
            </a:pathLst>
          </a:custGeom>
          <a:noFill/>
          <a:ln cap="flat" cmpd="sng" w="66600">
            <a:solidFill>
              <a:srgbClr val="000000"/>
            </a:solidFill>
            <a:prstDash val="dashDot"/>
            <a:miter lim="8000"/>
            <a:headEnd len="sm" w="sm" type="none"/>
            <a:tailEnd len="sm" w="sm" type="none"/>
          </a:ln>
        </p:spPr>
      </p:sp>
      <p:grpSp>
        <p:nvGrpSpPr>
          <p:cNvPr id="454" name="Google Shape;454;p89"/>
          <p:cNvGrpSpPr/>
          <p:nvPr/>
        </p:nvGrpSpPr>
        <p:grpSpPr>
          <a:xfrm>
            <a:off x="7529400" y="677160"/>
            <a:ext cx="693360" cy="693360"/>
            <a:chOff x="7529400" y="677160"/>
            <a:chExt cx="693360" cy="693360"/>
          </a:xfrm>
        </p:grpSpPr>
        <p:sp>
          <p:nvSpPr>
            <p:cNvPr id="455" name="Google Shape;455;p89"/>
            <p:cNvSpPr/>
            <p:nvPr/>
          </p:nvSpPr>
          <p:spPr>
            <a:xfrm>
              <a:off x="7529400" y="677160"/>
              <a:ext cx="693360" cy="69336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2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89"/>
            <p:cNvSpPr txBox="1"/>
            <p:nvPr/>
          </p:nvSpPr>
          <p:spPr>
            <a:xfrm>
              <a:off x="7594560" y="677160"/>
              <a:ext cx="563400" cy="6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89"/>
          <p:cNvGrpSpPr/>
          <p:nvPr/>
        </p:nvGrpSpPr>
        <p:grpSpPr>
          <a:xfrm>
            <a:off x="2991960" y="722520"/>
            <a:ext cx="5276520" cy="5628240"/>
            <a:chOff x="2991960" y="722520"/>
            <a:chExt cx="5276520" cy="5628240"/>
          </a:xfrm>
        </p:grpSpPr>
        <p:sp>
          <p:nvSpPr>
            <p:cNvPr id="458" name="Google Shape;458;p89"/>
            <p:cNvSpPr/>
            <p:nvPr/>
          </p:nvSpPr>
          <p:spPr>
            <a:xfrm>
              <a:off x="4190040" y="2080440"/>
              <a:ext cx="2933280" cy="2883240"/>
            </a:xfrm>
            <a:custGeom>
              <a:rect b="b" l="l" r="r" t="t"/>
              <a:pathLst>
                <a:path extrusionOk="0" h="5766241" w="5866462">
                  <a:moveTo>
                    <a:pt x="0" y="0"/>
                  </a:moveTo>
                  <a:lnTo>
                    <a:pt x="5866462" y="0"/>
                  </a:lnTo>
                  <a:lnTo>
                    <a:pt x="5866462" y="5766241"/>
                  </a:lnTo>
                  <a:lnTo>
                    <a:pt x="0" y="5766241"/>
                  </a:lnTo>
                  <a:lnTo>
                    <a:pt x="0" y="0"/>
                  </a:lnTo>
                  <a:close/>
                </a:path>
              </a:pathLst>
            </a:custGeom>
            <a:blipFill rotWithShape="1">
              <a:blip r:embed="rId3">
                <a:alphaModFix/>
              </a:blip>
              <a:stretch>
                <a:fillRect b="0" l="0" r="0" t="0"/>
              </a:stretch>
            </a:blipFill>
            <a:ln>
              <a:noFill/>
            </a:ln>
          </p:spPr>
        </p:sp>
        <p:grpSp>
          <p:nvGrpSpPr>
            <p:cNvPr id="459" name="Google Shape;459;p89"/>
            <p:cNvGrpSpPr/>
            <p:nvPr/>
          </p:nvGrpSpPr>
          <p:grpSpPr>
            <a:xfrm>
              <a:off x="4948560" y="4111920"/>
              <a:ext cx="1327680" cy="553680"/>
              <a:chOff x="4948560" y="4111920"/>
              <a:chExt cx="1327680" cy="553680"/>
            </a:xfrm>
          </p:grpSpPr>
          <p:sp>
            <p:nvSpPr>
              <p:cNvPr id="460" name="Google Shape;460;p89"/>
              <p:cNvSpPr/>
              <p:nvPr/>
            </p:nvSpPr>
            <p:spPr>
              <a:xfrm>
                <a:off x="4948560" y="4507560"/>
                <a:ext cx="1327680" cy="158040"/>
              </a:xfrm>
              <a:custGeom>
                <a:rect b="b" l="l" r="r" t="t"/>
                <a:pathLst>
                  <a:path extrusionOk="0" h="30409" w="255629">
                    <a:moveTo>
                      <a:pt x="15204" y="0"/>
                    </a:moveTo>
                    <a:lnTo>
                      <a:pt x="240425" y="0"/>
                    </a:lnTo>
                    <a:cubicBezTo>
                      <a:pt x="244457" y="0"/>
                      <a:pt x="248325" y="1602"/>
                      <a:pt x="251176" y="4453"/>
                    </a:cubicBezTo>
                    <a:cubicBezTo>
                      <a:pt x="254027" y="7305"/>
                      <a:pt x="255629" y="11172"/>
                      <a:pt x="255629" y="15204"/>
                    </a:cubicBezTo>
                    <a:lnTo>
                      <a:pt x="255629" y="15204"/>
                    </a:lnTo>
                    <a:cubicBezTo>
                      <a:pt x="255629" y="19237"/>
                      <a:pt x="254027" y="23104"/>
                      <a:pt x="251176" y="25955"/>
                    </a:cubicBezTo>
                    <a:cubicBezTo>
                      <a:pt x="248325" y="28807"/>
                      <a:pt x="244457" y="30409"/>
                      <a:pt x="240425" y="30409"/>
                    </a:cubicBezTo>
                    <a:lnTo>
                      <a:pt x="15204" y="30409"/>
                    </a:lnTo>
                    <a:cubicBezTo>
                      <a:pt x="11172" y="30409"/>
                      <a:pt x="7305" y="28807"/>
                      <a:pt x="4453" y="25955"/>
                    </a:cubicBezTo>
                    <a:cubicBezTo>
                      <a:pt x="1602" y="23104"/>
                      <a:pt x="0" y="19237"/>
                      <a:pt x="0" y="15204"/>
                    </a:cubicBezTo>
                    <a:lnTo>
                      <a:pt x="0" y="15204"/>
                    </a:lnTo>
                    <a:cubicBezTo>
                      <a:pt x="0" y="11172"/>
                      <a:pt x="1602" y="7305"/>
                      <a:pt x="4453" y="4453"/>
                    </a:cubicBezTo>
                    <a:cubicBezTo>
                      <a:pt x="7305" y="1602"/>
                      <a:pt x="11172" y="0"/>
                      <a:pt x="1520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89"/>
              <p:cNvSpPr txBox="1"/>
              <p:nvPr/>
            </p:nvSpPr>
            <p:spPr>
              <a:xfrm>
                <a:off x="4948560" y="4111920"/>
                <a:ext cx="1327680" cy="55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89"/>
            <p:cNvGrpSpPr/>
            <p:nvPr/>
          </p:nvGrpSpPr>
          <p:grpSpPr>
            <a:xfrm>
              <a:off x="5216400" y="4125600"/>
              <a:ext cx="1171080" cy="482400"/>
              <a:chOff x="5216400" y="4125600"/>
              <a:chExt cx="1171080" cy="482400"/>
            </a:xfrm>
          </p:grpSpPr>
          <p:sp>
            <p:nvSpPr>
              <p:cNvPr id="463" name="Google Shape;463;p89"/>
              <p:cNvSpPr/>
              <p:nvPr/>
            </p:nvSpPr>
            <p:spPr>
              <a:xfrm>
                <a:off x="5216400" y="4521600"/>
                <a:ext cx="1171080" cy="86400"/>
              </a:xfrm>
              <a:custGeom>
                <a:rect b="b" l="l" r="r" t="t"/>
                <a:pathLst>
                  <a:path extrusionOk="0" h="16661" w="225473">
                    <a:moveTo>
                      <a:pt x="8330" y="0"/>
                    </a:moveTo>
                    <a:lnTo>
                      <a:pt x="217143" y="0"/>
                    </a:lnTo>
                    <a:cubicBezTo>
                      <a:pt x="221744" y="0"/>
                      <a:pt x="225473" y="3730"/>
                      <a:pt x="225473" y="8330"/>
                    </a:cubicBezTo>
                    <a:lnTo>
                      <a:pt x="225473" y="8330"/>
                    </a:lnTo>
                    <a:cubicBezTo>
                      <a:pt x="225473" y="12931"/>
                      <a:pt x="221744" y="16661"/>
                      <a:pt x="217143" y="16661"/>
                    </a:cubicBezTo>
                    <a:lnTo>
                      <a:pt x="8330" y="16661"/>
                    </a:lnTo>
                    <a:cubicBezTo>
                      <a:pt x="3730" y="16661"/>
                      <a:pt x="0" y="12931"/>
                      <a:pt x="0" y="8330"/>
                    </a:cubicBezTo>
                    <a:lnTo>
                      <a:pt x="0" y="8330"/>
                    </a:lnTo>
                    <a:cubicBezTo>
                      <a:pt x="0" y="3730"/>
                      <a:pt x="3730" y="0"/>
                      <a:pt x="8330"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89"/>
              <p:cNvSpPr txBox="1"/>
              <p:nvPr/>
            </p:nvSpPr>
            <p:spPr>
              <a:xfrm>
                <a:off x="5216400" y="4125600"/>
                <a:ext cx="1171080" cy="48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89"/>
            <p:cNvSpPr/>
            <p:nvPr/>
          </p:nvSpPr>
          <p:spPr>
            <a:xfrm>
              <a:off x="2991960" y="722520"/>
              <a:ext cx="5276520" cy="5628240"/>
            </a:xfrm>
            <a:custGeom>
              <a:rect b="b" l="l" r="r" t="t"/>
              <a:pathLst>
                <a:path extrusionOk="0" h="11256380" w="10552856">
                  <a:moveTo>
                    <a:pt x="0" y="0"/>
                  </a:moveTo>
                  <a:lnTo>
                    <a:pt x="10552856" y="0"/>
                  </a:lnTo>
                  <a:lnTo>
                    <a:pt x="10552856" y="11256380"/>
                  </a:lnTo>
                  <a:lnTo>
                    <a:pt x="0" y="11256380"/>
                  </a:lnTo>
                  <a:lnTo>
                    <a:pt x="0" y="0"/>
                  </a:lnTo>
                  <a:close/>
                </a:path>
              </a:pathLst>
            </a:custGeom>
            <a:blipFill rotWithShape="1">
              <a:blip r:embed="rId4">
                <a:alphaModFix/>
              </a:blip>
              <a:stretch>
                <a:fillRect b="0" l="0" r="0" t="0"/>
              </a:stretch>
            </a:blipFill>
            <a:ln>
              <a:noFill/>
            </a:ln>
          </p:spPr>
        </p:sp>
      </p:grpSp>
      <p:sp>
        <p:nvSpPr>
          <p:cNvPr id="466" name="Google Shape;466;p89"/>
          <p:cNvSpPr txBox="1"/>
          <p:nvPr/>
        </p:nvSpPr>
        <p:spPr>
          <a:xfrm>
            <a:off x="7097040" y="6047640"/>
            <a:ext cx="487368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Additional rules, laws, and regulations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Community collaboration and outreach</a:t>
            </a:r>
            <a:endParaRPr b="0" i="0" sz="1100" u="none" cap="none" strike="noStrike">
              <a:latin typeface="Arial"/>
              <a:ea typeface="Arial"/>
              <a:cs typeface="Arial"/>
              <a:sym typeface="Arial"/>
            </a:endParaRPr>
          </a:p>
          <a:p>
            <a:pPr indent="0" lvl="0" marL="0" marR="0" rtl="0" algn="l">
              <a:lnSpc>
                <a:spcPct val="135818"/>
              </a:lnSpc>
              <a:spcBef>
                <a:spcPts val="0"/>
              </a:spcBef>
              <a:spcAft>
                <a:spcPts val="0"/>
              </a:spcAft>
              <a:buNone/>
            </a:pPr>
            <a:r>
              <a:t/>
            </a:r>
            <a:endParaRPr b="0" i="0" sz="1100" u="none" cap="none" strike="noStrike">
              <a:latin typeface="Arial"/>
              <a:ea typeface="Arial"/>
              <a:cs typeface="Arial"/>
              <a:sym typeface="Arial"/>
            </a:endParaRPr>
          </a:p>
        </p:txBody>
      </p:sp>
      <p:sp>
        <p:nvSpPr>
          <p:cNvPr id="467" name="Google Shape;467;p89"/>
          <p:cNvSpPr txBox="1"/>
          <p:nvPr/>
        </p:nvSpPr>
        <p:spPr>
          <a:xfrm>
            <a:off x="1875600" y="7851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B733"/>
                </a:solidFill>
                <a:latin typeface="Arial"/>
                <a:ea typeface="Arial"/>
                <a:cs typeface="Arial"/>
                <a:sym typeface="Arial"/>
              </a:rPr>
              <a:t>Intervention Characteristics</a:t>
            </a:r>
            <a:endParaRPr b="0" i="0" sz="1540" u="none" cap="none" strike="noStrike">
              <a:latin typeface="Arial"/>
              <a:ea typeface="Arial"/>
              <a:cs typeface="Arial"/>
              <a:sym typeface="Arial"/>
            </a:endParaRPr>
          </a:p>
        </p:txBody>
      </p:sp>
      <p:sp>
        <p:nvSpPr>
          <p:cNvPr id="468" name="Google Shape;468;p89"/>
          <p:cNvSpPr txBox="1"/>
          <p:nvPr/>
        </p:nvSpPr>
        <p:spPr>
          <a:xfrm>
            <a:off x="308160" y="944280"/>
            <a:ext cx="3332880" cy="1138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Grant funding</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Physical restrictions of correction setting</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Leadership commitment to secure future funding</a:t>
            </a:r>
            <a:endParaRPr b="0" i="0" sz="11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3" name="Shape 473"/>
        <p:cNvGrpSpPr/>
        <p:nvPr/>
      </p:nvGrpSpPr>
      <p:grpSpPr>
        <a:xfrm>
          <a:off x="0" y="0"/>
          <a:ext cx="0" cy="0"/>
          <a:chOff x="0" y="0"/>
          <a:chExt cx="0" cy="0"/>
        </a:xfrm>
      </p:grpSpPr>
      <p:grpSp>
        <p:nvGrpSpPr>
          <p:cNvPr id="474" name="Google Shape;474;p90"/>
          <p:cNvGrpSpPr/>
          <p:nvPr/>
        </p:nvGrpSpPr>
        <p:grpSpPr>
          <a:xfrm>
            <a:off x="108720" y="282600"/>
            <a:ext cx="5379120" cy="1858320"/>
            <a:chOff x="108720" y="282600"/>
            <a:chExt cx="5379120" cy="1858320"/>
          </a:xfrm>
        </p:grpSpPr>
        <p:sp>
          <p:nvSpPr>
            <p:cNvPr id="475" name="Google Shape;475;p90"/>
            <p:cNvSpPr/>
            <p:nvPr/>
          </p:nvSpPr>
          <p:spPr>
            <a:xfrm>
              <a:off x="108720" y="677520"/>
              <a:ext cx="5379120" cy="146304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90"/>
            <p:cNvSpPr txBox="1"/>
            <p:nvPr/>
          </p:nvSpPr>
          <p:spPr>
            <a:xfrm>
              <a:off x="108720" y="282600"/>
              <a:ext cx="5379120" cy="1858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 name="Google Shape;477;p90"/>
          <p:cNvGrpSpPr/>
          <p:nvPr/>
        </p:nvGrpSpPr>
        <p:grpSpPr>
          <a:xfrm>
            <a:off x="7770600" y="2323080"/>
            <a:ext cx="4232520" cy="3196440"/>
            <a:chOff x="7770600" y="2323080"/>
            <a:chExt cx="4232520" cy="3196440"/>
          </a:xfrm>
        </p:grpSpPr>
        <p:sp>
          <p:nvSpPr>
            <p:cNvPr id="478" name="Google Shape;478;p90"/>
            <p:cNvSpPr/>
            <p:nvPr/>
          </p:nvSpPr>
          <p:spPr>
            <a:xfrm>
              <a:off x="7770600" y="2718000"/>
              <a:ext cx="4232520" cy="2801520"/>
            </a:xfrm>
            <a:custGeom>
              <a:rect b="b" l="l" r="r" t="t"/>
              <a:pathLst>
                <a:path extrusionOk="0" h="540276" w="816288">
                  <a:moveTo>
                    <a:pt x="126819" y="0"/>
                  </a:moveTo>
                  <a:lnTo>
                    <a:pt x="689469" y="0"/>
                  </a:lnTo>
                  <a:cubicBezTo>
                    <a:pt x="759509" y="0"/>
                    <a:pt x="816288" y="56779"/>
                    <a:pt x="816288" y="126819"/>
                  </a:cubicBezTo>
                  <a:lnTo>
                    <a:pt x="816288" y="413457"/>
                  </a:lnTo>
                  <a:cubicBezTo>
                    <a:pt x="816288" y="483497"/>
                    <a:pt x="759509" y="540276"/>
                    <a:pt x="689469" y="540276"/>
                  </a:cubicBezTo>
                  <a:lnTo>
                    <a:pt x="126819" y="540276"/>
                  </a:lnTo>
                  <a:cubicBezTo>
                    <a:pt x="93184" y="540276"/>
                    <a:pt x="60927" y="526915"/>
                    <a:pt x="37144" y="503132"/>
                  </a:cubicBezTo>
                  <a:cubicBezTo>
                    <a:pt x="13361" y="479349"/>
                    <a:pt x="0" y="447092"/>
                    <a:pt x="0" y="413457"/>
                  </a:cubicBezTo>
                  <a:lnTo>
                    <a:pt x="0" y="126819"/>
                  </a:lnTo>
                  <a:cubicBezTo>
                    <a:pt x="0" y="56779"/>
                    <a:pt x="56779" y="0"/>
                    <a:pt x="126819" y="0"/>
                  </a:cubicBezTo>
                  <a:close/>
                </a:path>
              </a:pathLst>
            </a:custGeom>
            <a:solidFill>
              <a:srgbClr val="FF6D3B">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0"/>
            <p:cNvSpPr txBox="1"/>
            <p:nvPr/>
          </p:nvSpPr>
          <p:spPr>
            <a:xfrm>
              <a:off x="7770600" y="2323080"/>
              <a:ext cx="4232520" cy="3196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 name="Google Shape;480;p90"/>
          <p:cNvGrpSpPr/>
          <p:nvPr/>
        </p:nvGrpSpPr>
        <p:grpSpPr>
          <a:xfrm>
            <a:off x="6380280" y="5307840"/>
            <a:ext cx="5384160" cy="1548720"/>
            <a:chOff x="6380280" y="5307840"/>
            <a:chExt cx="5384160" cy="1548720"/>
          </a:xfrm>
        </p:grpSpPr>
        <p:sp>
          <p:nvSpPr>
            <p:cNvPr id="481" name="Google Shape;481;p90"/>
            <p:cNvSpPr/>
            <p:nvPr/>
          </p:nvSpPr>
          <p:spPr>
            <a:xfrm>
              <a:off x="6380280" y="5703120"/>
              <a:ext cx="5384160" cy="1153440"/>
            </a:xfrm>
            <a:custGeom>
              <a:rect b="b" l="l" r="r" t="t"/>
              <a:pathLst>
                <a:path extrusionOk="0" h="222421" w="1038349">
                  <a:moveTo>
                    <a:pt x="99697" y="0"/>
                  </a:moveTo>
                  <a:lnTo>
                    <a:pt x="938652" y="0"/>
                  </a:lnTo>
                  <a:cubicBezTo>
                    <a:pt x="965093" y="0"/>
                    <a:pt x="990451" y="10504"/>
                    <a:pt x="1009148" y="29201"/>
                  </a:cubicBezTo>
                  <a:cubicBezTo>
                    <a:pt x="1027845" y="47897"/>
                    <a:pt x="1038349" y="73256"/>
                    <a:pt x="1038349" y="99697"/>
                  </a:cubicBezTo>
                  <a:lnTo>
                    <a:pt x="1038349" y="122724"/>
                  </a:lnTo>
                  <a:cubicBezTo>
                    <a:pt x="1038349" y="149166"/>
                    <a:pt x="1027845" y="174524"/>
                    <a:pt x="1009148" y="193221"/>
                  </a:cubicBezTo>
                  <a:cubicBezTo>
                    <a:pt x="990451" y="211918"/>
                    <a:pt x="965093" y="222421"/>
                    <a:pt x="938652" y="222421"/>
                  </a:cubicBezTo>
                  <a:lnTo>
                    <a:pt x="99697" y="222421"/>
                  </a:lnTo>
                  <a:cubicBezTo>
                    <a:pt x="73256" y="222421"/>
                    <a:pt x="47897" y="211918"/>
                    <a:pt x="29201" y="193221"/>
                  </a:cubicBezTo>
                  <a:cubicBezTo>
                    <a:pt x="10504" y="174524"/>
                    <a:pt x="0" y="149166"/>
                    <a:pt x="0" y="122724"/>
                  </a:cubicBezTo>
                  <a:lnTo>
                    <a:pt x="0" y="99697"/>
                  </a:lnTo>
                  <a:cubicBezTo>
                    <a:pt x="0" y="73256"/>
                    <a:pt x="10504" y="47897"/>
                    <a:pt x="29201" y="29201"/>
                  </a:cubicBezTo>
                  <a:cubicBezTo>
                    <a:pt x="47897" y="10504"/>
                    <a:pt x="73256" y="0"/>
                    <a:pt x="99697" y="0"/>
                  </a:cubicBezTo>
                  <a:close/>
                </a:path>
              </a:pathLst>
            </a:custGeom>
            <a:solidFill>
              <a:srgbClr val="272761">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0"/>
            <p:cNvSpPr txBox="1"/>
            <p:nvPr/>
          </p:nvSpPr>
          <p:spPr>
            <a:xfrm>
              <a:off x="6380280" y="5307840"/>
              <a:ext cx="5384160" cy="1548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90"/>
          <p:cNvGrpSpPr/>
          <p:nvPr/>
        </p:nvGrpSpPr>
        <p:grpSpPr>
          <a:xfrm>
            <a:off x="3160800" y="999360"/>
            <a:ext cx="4945320" cy="4986000"/>
            <a:chOff x="3160800" y="999360"/>
            <a:chExt cx="4945320" cy="4986000"/>
          </a:xfrm>
        </p:grpSpPr>
        <p:sp>
          <p:nvSpPr>
            <p:cNvPr id="484" name="Google Shape;484;p90"/>
            <p:cNvSpPr/>
            <p:nvPr/>
          </p:nvSpPr>
          <p:spPr>
            <a:xfrm>
              <a:off x="3160800" y="999360"/>
              <a:ext cx="4945320" cy="4986000"/>
            </a:xfrm>
            <a:custGeom>
              <a:rect b="b" l="l" r="r" t="t"/>
              <a:pathLst>
                <a:path extrusionOk="0" h="825333" w="818585">
                  <a:moveTo>
                    <a:pt x="409292" y="0"/>
                  </a:moveTo>
                  <a:cubicBezTo>
                    <a:pt x="183246" y="0"/>
                    <a:pt x="0" y="184757"/>
                    <a:pt x="0" y="412667"/>
                  </a:cubicBezTo>
                  <a:cubicBezTo>
                    <a:pt x="0" y="640576"/>
                    <a:pt x="183246" y="825333"/>
                    <a:pt x="409292" y="825333"/>
                  </a:cubicBezTo>
                  <a:cubicBezTo>
                    <a:pt x="635338" y="825333"/>
                    <a:pt x="818585" y="640576"/>
                    <a:pt x="818585" y="412667"/>
                  </a:cubicBezTo>
                  <a:cubicBezTo>
                    <a:pt x="818585" y="184757"/>
                    <a:pt x="635338" y="0"/>
                    <a:pt x="409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0"/>
            <p:cNvSpPr txBox="1"/>
            <p:nvPr/>
          </p:nvSpPr>
          <p:spPr>
            <a:xfrm>
              <a:off x="3624480" y="1006200"/>
              <a:ext cx="4017960" cy="451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90"/>
          <p:cNvSpPr txBox="1"/>
          <p:nvPr/>
        </p:nvSpPr>
        <p:spPr>
          <a:xfrm>
            <a:off x="6023160" y="574092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72761"/>
                </a:solidFill>
                <a:latin typeface="Arial"/>
                <a:ea typeface="Arial"/>
                <a:cs typeface="Arial"/>
                <a:sym typeface="Arial"/>
              </a:rPr>
              <a:t>Outer Setting</a:t>
            </a:r>
            <a:endParaRPr b="0" i="0" sz="1540" u="none" cap="none" strike="noStrike">
              <a:latin typeface="Arial"/>
              <a:ea typeface="Arial"/>
              <a:cs typeface="Arial"/>
              <a:sym typeface="Arial"/>
            </a:endParaRPr>
          </a:p>
        </p:txBody>
      </p:sp>
      <p:sp>
        <p:nvSpPr>
          <p:cNvPr id="487" name="Google Shape;487;p90"/>
          <p:cNvSpPr txBox="1"/>
          <p:nvPr/>
        </p:nvSpPr>
        <p:spPr>
          <a:xfrm>
            <a:off x="7256160" y="27525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6D3B"/>
                </a:solidFill>
                <a:latin typeface="Arial"/>
                <a:ea typeface="Arial"/>
                <a:cs typeface="Arial"/>
                <a:sym typeface="Arial"/>
              </a:rPr>
              <a:t> Inner Setting</a:t>
            </a:r>
            <a:endParaRPr b="0" i="0" sz="1540" u="none" cap="none" strike="noStrike">
              <a:latin typeface="Arial"/>
              <a:ea typeface="Arial"/>
              <a:cs typeface="Arial"/>
              <a:sym typeface="Arial"/>
            </a:endParaRPr>
          </a:p>
        </p:txBody>
      </p:sp>
      <p:sp>
        <p:nvSpPr>
          <p:cNvPr id="488" name="Google Shape;488;p90"/>
          <p:cNvSpPr/>
          <p:nvPr/>
        </p:nvSpPr>
        <p:spPr>
          <a:xfrm flipH="1" rot="10800000">
            <a:off x="7301520" y="766440"/>
            <a:ext cx="577440" cy="331920"/>
          </a:xfrm>
          <a:custGeom>
            <a:rect b="b" l="l" r="r" t="t"/>
            <a:pathLst>
              <a:path extrusionOk="0" h="21600" w="37560">
                <a:moveTo>
                  <a:pt x="0" y="0"/>
                </a:moveTo>
                <a:lnTo>
                  <a:pt x="37560" y="21600"/>
                </a:lnTo>
              </a:path>
            </a:pathLst>
          </a:custGeom>
          <a:noFill/>
          <a:ln cap="flat" cmpd="sng" w="66600">
            <a:solidFill>
              <a:srgbClr val="000000"/>
            </a:solidFill>
            <a:prstDash val="dashDot"/>
            <a:miter lim="8000"/>
            <a:headEnd len="sm" w="sm" type="none"/>
            <a:tailEnd len="sm" w="sm" type="none"/>
          </a:ln>
        </p:spPr>
      </p:sp>
      <p:grpSp>
        <p:nvGrpSpPr>
          <p:cNvPr id="489" name="Google Shape;489;p90"/>
          <p:cNvGrpSpPr/>
          <p:nvPr/>
        </p:nvGrpSpPr>
        <p:grpSpPr>
          <a:xfrm>
            <a:off x="7529400" y="677160"/>
            <a:ext cx="693360" cy="693360"/>
            <a:chOff x="7529400" y="677160"/>
            <a:chExt cx="693360" cy="693360"/>
          </a:xfrm>
        </p:grpSpPr>
        <p:sp>
          <p:nvSpPr>
            <p:cNvPr id="490" name="Google Shape;490;p90"/>
            <p:cNvSpPr/>
            <p:nvPr/>
          </p:nvSpPr>
          <p:spPr>
            <a:xfrm>
              <a:off x="7529400" y="677160"/>
              <a:ext cx="693360" cy="69336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2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90"/>
            <p:cNvSpPr txBox="1"/>
            <p:nvPr/>
          </p:nvSpPr>
          <p:spPr>
            <a:xfrm>
              <a:off x="7594560" y="677160"/>
              <a:ext cx="563400" cy="6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90"/>
          <p:cNvGrpSpPr/>
          <p:nvPr/>
        </p:nvGrpSpPr>
        <p:grpSpPr>
          <a:xfrm>
            <a:off x="2991960" y="722520"/>
            <a:ext cx="5276520" cy="5628240"/>
            <a:chOff x="2991960" y="722520"/>
            <a:chExt cx="5276520" cy="5628240"/>
          </a:xfrm>
        </p:grpSpPr>
        <p:sp>
          <p:nvSpPr>
            <p:cNvPr id="493" name="Google Shape;493;p90"/>
            <p:cNvSpPr/>
            <p:nvPr/>
          </p:nvSpPr>
          <p:spPr>
            <a:xfrm>
              <a:off x="4190040" y="2080440"/>
              <a:ext cx="2933280" cy="2883240"/>
            </a:xfrm>
            <a:custGeom>
              <a:rect b="b" l="l" r="r" t="t"/>
              <a:pathLst>
                <a:path extrusionOk="0" h="5766241" w="5866462">
                  <a:moveTo>
                    <a:pt x="0" y="0"/>
                  </a:moveTo>
                  <a:lnTo>
                    <a:pt x="5866462" y="0"/>
                  </a:lnTo>
                  <a:lnTo>
                    <a:pt x="5866462" y="5766241"/>
                  </a:lnTo>
                  <a:lnTo>
                    <a:pt x="0" y="5766241"/>
                  </a:lnTo>
                  <a:lnTo>
                    <a:pt x="0" y="0"/>
                  </a:lnTo>
                  <a:close/>
                </a:path>
              </a:pathLst>
            </a:custGeom>
            <a:blipFill rotWithShape="1">
              <a:blip r:embed="rId3">
                <a:alphaModFix/>
              </a:blip>
              <a:stretch>
                <a:fillRect b="0" l="0" r="0" t="0"/>
              </a:stretch>
            </a:blipFill>
            <a:ln>
              <a:noFill/>
            </a:ln>
          </p:spPr>
        </p:sp>
        <p:grpSp>
          <p:nvGrpSpPr>
            <p:cNvPr id="494" name="Google Shape;494;p90"/>
            <p:cNvGrpSpPr/>
            <p:nvPr/>
          </p:nvGrpSpPr>
          <p:grpSpPr>
            <a:xfrm>
              <a:off x="4948560" y="4111920"/>
              <a:ext cx="1327680" cy="553680"/>
              <a:chOff x="4948560" y="4111920"/>
              <a:chExt cx="1327680" cy="553680"/>
            </a:xfrm>
          </p:grpSpPr>
          <p:sp>
            <p:nvSpPr>
              <p:cNvPr id="495" name="Google Shape;495;p90"/>
              <p:cNvSpPr/>
              <p:nvPr/>
            </p:nvSpPr>
            <p:spPr>
              <a:xfrm>
                <a:off x="4948560" y="4507560"/>
                <a:ext cx="1327680" cy="158040"/>
              </a:xfrm>
              <a:custGeom>
                <a:rect b="b" l="l" r="r" t="t"/>
                <a:pathLst>
                  <a:path extrusionOk="0" h="30409" w="255629">
                    <a:moveTo>
                      <a:pt x="15204" y="0"/>
                    </a:moveTo>
                    <a:lnTo>
                      <a:pt x="240425" y="0"/>
                    </a:lnTo>
                    <a:cubicBezTo>
                      <a:pt x="244457" y="0"/>
                      <a:pt x="248325" y="1602"/>
                      <a:pt x="251176" y="4453"/>
                    </a:cubicBezTo>
                    <a:cubicBezTo>
                      <a:pt x="254027" y="7305"/>
                      <a:pt x="255629" y="11172"/>
                      <a:pt x="255629" y="15204"/>
                    </a:cubicBezTo>
                    <a:lnTo>
                      <a:pt x="255629" y="15204"/>
                    </a:lnTo>
                    <a:cubicBezTo>
                      <a:pt x="255629" y="19237"/>
                      <a:pt x="254027" y="23104"/>
                      <a:pt x="251176" y="25955"/>
                    </a:cubicBezTo>
                    <a:cubicBezTo>
                      <a:pt x="248325" y="28807"/>
                      <a:pt x="244457" y="30409"/>
                      <a:pt x="240425" y="30409"/>
                    </a:cubicBezTo>
                    <a:lnTo>
                      <a:pt x="15204" y="30409"/>
                    </a:lnTo>
                    <a:cubicBezTo>
                      <a:pt x="11172" y="30409"/>
                      <a:pt x="7305" y="28807"/>
                      <a:pt x="4453" y="25955"/>
                    </a:cubicBezTo>
                    <a:cubicBezTo>
                      <a:pt x="1602" y="23104"/>
                      <a:pt x="0" y="19237"/>
                      <a:pt x="0" y="15204"/>
                    </a:cubicBezTo>
                    <a:lnTo>
                      <a:pt x="0" y="15204"/>
                    </a:lnTo>
                    <a:cubicBezTo>
                      <a:pt x="0" y="11172"/>
                      <a:pt x="1602" y="7305"/>
                      <a:pt x="4453" y="4453"/>
                    </a:cubicBezTo>
                    <a:cubicBezTo>
                      <a:pt x="7305" y="1602"/>
                      <a:pt x="11172" y="0"/>
                      <a:pt x="1520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90"/>
              <p:cNvSpPr txBox="1"/>
              <p:nvPr/>
            </p:nvSpPr>
            <p:spPr>
              <a:xfrm>
                <a:off x="4948560" y="4111920"/>
                <a:ext cx="1327680" cy="55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90"/>
            <p:cNvGrpSpPr/>
            <p:nvPr/>
          </p:nvGrpSpPr>
          <p:grpSpPr>
            <a:xfrm>
              <a:off x="5216400" y="4125600"/>
              <a:ext cx="1171080" cy="482400"/>
              <a:chOff x="5216400" y="4125600"/>
              <a:chExt cx="1171080" cy="482400"/>
            </a:xfrm>
          </p:grpSpPr>
          <p:sp>
            <p:nvSpPr>
              <p:cNvPr id="498" name="Google Shape;498;p90"/>
              <p:cNvSpPr/>
              <p:nvPr/>
            </p:nvSpPr>
            <p:spPr>
              <a:xfrm>
                <a:off x="5216400" y="4521600"/>
                <a:ext cx="1171080" cy="86400"/>
              </a:xfrm>
              <a:custGeom>
                <a:rect b="b" l="l" r="r" t="t"/>
                <a:pathLst>
                  <a:path extrusionOk="0" h="16661" w="225473">
                    <a:moveTo>
                      <a:pt x="8330" y="0"/>
                    </a:moveTo>
                    <a:lnTo>
                      <a:pt x="217143" y="0"/>
                    </a:lnTo>
                    <a:cubicBezTo>
                      <a:pt x="221744" y="0"/>
                      <a:pt x="225473" y="3730"/>
                      <a:pt x="225473" y="8330"/>
                    </a:cubicBezTo>
                    <a:lnTo>
                      <a:pt x="225473" y="8330"/>
                    </a:lnTo>
                    <a:cubicBezTo>
                      <a:pt x="225473" y="12931"/>
                      <a:pt x="221744" y="16661"/>
                      <a:pt x="217143" y="16661"/>
                    </a:cubicBezTo>
                    <a:lnTo>
                      <a:pt x="8330" y="16661"/>
                    </a:lnTo>
                    <a:cubicBezTo>
                      <a:pt x="3730" y="16661"/>
                      <a:pt x="0" y="12931"/>
                      <a:pt x="0" y="8330"/>
                    </a:cubicBezTo>
                    <a:lnTo>
                      <a:pt x="0" y="8330"/>
                    </a:lnTo>
                    <a:cubicBezTo>
                      <a:pt x="0" y="3730"/>
                      <a:pt x="3730" y="0"/>
                      <a:pt x="8330"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90"/>
              <p:cNvSpPr txBox="1"/>
              <p:nvPr/>
            </p:nvSpPr>
            <p:spPr>
              <a:xfrm>
                <a:off x="5216400" y="4125600"/>
                <a:ext cx="1171080" cy="48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 name="Google Shape;500;p90"/>
            <p:cNvSpPr/>
            <p:nvPr/>
          </p:nvSpPr>
          <p:spPr>
            <a:xfrm>
              <a:off x="2991960" y="722520"/>
              <a:ext cx="5276520" cy="5628240"/>
            </a:xfrm>
            <a:custGeom>
              <a:rect b="b" l="l" r="r" t="t"/>
              <a:pathLst>
                <a:path extrusionOk="0" h="11256380" w="10552856">
                  <a:moveTo>
                    <a:pt x="0" y="0"/>
                  </a:moveTo>
                  <a:lnTo>
                    <a:pt x="10552856" y="0"/>
                  </a:lnTo>
                  <a:lnTo>
                    <a:pt x="10552856" y="11256380"/>
                  </a:lnTo>
                  <a:lnTo>
                    <a:pt x="0" y="11256380"/>
                  </a:lnTo>
                  <a:lnTo>
                    <a:pt x="0" y="0"/>
                  </a:lnTo>
                  <a:close/>
                </a:path>
              </a:pathLst>
            </a:custGeom>
            <a:blipFill rotWithShape="1">
              <a:blip r:embed="rId4">
                <a:alphaModFix/>
              </a:blip>
              <a:stretch>
                <a:fillRect b="0" l="0" r="0" t="0"/>
              </a:stretch>
            </a:blipFill>
            <a:ln>
              <a:noFill/>
            </a:ln>
          </p:spPr>
        </p:sp>
      </p:grpSp>
      <p:sp>
        <p:nvSpPr>
          <p:cNvPr id="501" name="Google Shape;501;p90"/>
          <p:cNvSpPr txBox="1"/>
          <p:nvPr/>
        </p:nvSpPr>
        <p:spPr>
          <a:xfrm>
            <a:off x="7097040" y="6047640"/>
            <a:ext cx="487368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Additional rules, laws, and regulations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Community collaboration and outreach</a:t>
            </a:r>
            <a:endParaRPr b="0" i="0" sz="1100" u="none" cap="none" strike="noStrike">
              <a:latin typeface="Arial"/>
              <a:ea typeface="Arial"/>
              <a:cs typeface="Arial"/>
              <a:sym typeface="Arial"/>
            </a:endParaRPr>
          </a:p>
          <a:p>
            <a:pPr indent="0" lvl="0" marL="0" marR="0" rtl="0" algn="l">
              <a:lnSpc>
                <a:spcPct val="135818"/>
              </a:lnSpc>
              <a:spcBef>
                <a:spcPts val="0"/>
              </a:spcBef>
              <a:spcAft>
                <a:spcPts val="0"/>
              </a:spcAft>
              <a:buNone/>
            </a:pPr>
            <a:r>
              <a:t/>
            </a:r>
            <a:endParaRPr b="0" i="0" sz="1100" u="none" cap="none" strike="noStrike">
              <a:latin typeface="Arial"/>
              <a:ea typeface="Arial"/>
              <a:cs typeface="Arial"/>
              <a:sym typeface="Arial"/>
            </a:endParaRPr>
          </a:p>
        </p:txBody>
      </p:sp>
      <p:sp>
        <p:nvSpPr>
          <p:cNvPr id="502" name="Google Shape;502;p90"/>
          <p:cNvSpPr txBox="1"/>
          <p:nvPr/>
        </p:nvSpPr>
        <p:spPr>
          <a:xfrm>
            <a:off x="1875600" y="7851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B733"/>
                </a:solidFill>
                <a:latin typeface="Arial"/>
                <a:ea typeface="Arial"/>
                <a:cs typeface="Arial"/>
                <a:sym typeface="Arial"/>
              </a:rPr>
              <a:t>Intervention Characteristics</a:t>
            </a:r>
            <a:endParaRPr b="0" i="0" sz="1540" u="none" cap="none" strike="noStrike">
              <a:latin typeface="Arial"/>
              <a:ea typeface="Arial"/>
              <a:cs typeface="Arial"/>
              <a:sym typeface="Arial"/>
            </a:endParaRPr>
          </a:p>
        </p:txBody>
      </p:sp>
      <p:sp>
        <p:nvSpPr>
          <p:cNvPr id="503" name="Google Shape;503;p90"/>
          <p:cNvSpPr txBox="1"/>
          <p:nvPr/>
        </p:nvSpPr>
        <p:spPr>
          <a:xfrm>
            <a:off x="308160" y="944280"/>
            <a:ext cx="3332880" cy="1138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Grant funding</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Physical restrictions of correction setting</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Leadership commitment to secure future funding</a:t>
            </a:r>
            <a:endParaRPr b="0" i="0" sz="1100" u="none" cap="none" strike="noStrike">
              <a:latin typeface="Arial"/>
              <a:ea typeface="Arial"/>
              <a:cs typeface="Arial"/>
              <a:sym typeface="Arial"/>
            </a:endParaRPr>
          </a:p>
        </p:txBody>
      </p:sp>
      <p:sp>
        <p:nvSpPr>
          <p:cNvPr id="504" name="Google Shape;504;p90"/>
          <p:cNvSpPr txBox="1"/>
          <p:nvPr/>
        </p:nvSpPr>
        <p:spPr>
          <a:xfrm>
            <a:off x="8120520" y="3167280"/>
            <a:ext cx="3965400" cy="210384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Dissemination of program information</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Knowledge deficiency within support staff</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Multiple processes for referrals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Time constraints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Acknowledging the complexity of justice-involved OUD individuals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Compatibility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Improved information technology infrastructure</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Communication within organizations</a:t>
            </a:r>
            <a:endParaRPr b="0" i="0" sz="11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1000"/>
                                        <p:tgtEl>
                                          <p:spTgt spid="504"/>
                                        </p:tgtEl>
                                      </p:cBhvr>
                                    </p:animEffect>
                                  </p:childTnLst>
                                </p:cTn>
                              </p:par>
                              <p:par>
                                <p:cTn fill="hold" nodeType="with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9" name="Shape 509"/>
        <p:cNvGrpSpPr/>
        <p:nvPr/>
      </p:nvGrpSpPr>
      <p:grpSpPr>
        <a:xfrm>
          <a:off x="0" y="0"/>
          <a:ext cx="0" cy="0"/>
          <a:chOff x="0" y="0"/>
          <a:chExt cx="0" cy="0"/>
        </a:xfrm>
      </p:grpSpPr>
      <p:grpSp>
        <p:nvGrpSpPr>
          <p:cNvPr id="510" name="Google Shape;510;p91"/>
          <p:cNvGrpSpPr/>
          <p:nvPr/>
        </p:nvGrpSpPr>
        <p:grpSpPr>
          <a:xfrm>
            <a:off x="108720" y="1941480"/>
            <a:ext cx="3105000" cy="2776320"/>
            <a:chOff x="108720" y="1941480"/>
            <a:chExt cx="3105000" cy="2776320"/>
          </a:xfrm>
        </p:grpSpPr>
        <p:sp>
          <p:nvSpPr>
            <p:cNvPr id="511" name="Google Shape;511;p91"/>
            <p:cNvSpPr/>
            <p:nvPr/>
          </p:nvSpPr>
          <p:spPr>
            <a:xfrm>
              <a:off x="108720" y="2336760"/>
              <a:ext cx="3105000" cy="2381040"/>
            </a:xfrm>
            <a:custGeom>
              <a:rect b="b" l="l" r="r" t="t"/>
              <a:pathLst>
                <a:path extrusionOk="0" h="459193" w="598788">
                  <a:moveTo>
                    <a:pt x="172883" y="0"/>
                  </a:moveTo>
                  <a:lnTo>
                    <a:pt x="425905" y="0"/>
                  </a:lnTo>
                  <a:cubicBezTo>
                    <a:pt x="471757" y="0"/>
                    <a:pt x="515730" y="18214"/>
                    <a:pt x="548152" y="50636"/>
                  </a:cubicBezTo>
                  <a:cubicBezTo>
                    <a:pt x="580574" y="83058"/>
                    <a:pt x="598788" y="127032"/>
                    <a:pt x="598788" y="172883"/>
                  </a:cubicBezTo>
                  <a:lnTo>
                    <a:pt x="598788" y="286310"/>
                  </a:lnTo>
                  <a:cubicBezTo>
                    <a:pt x="598788" y="332161"/>
                    <a:pt x="580574" y="376135"/>
                    <a:pt x="548152" y="408557"/>
                  </a:cubicBezTo>
                  <a:cubicBezTo>
                    <a:pt x="515730" y="440979"/>
                    <a:pt x="471757" y="459193"/>
                    <a:pt x="425905" y="459193"/>
                  </a:cubicBezTo>
                  <a:lnTo>
                    <a:pt x="172883" y="459193"/>
                  </a:lnTo>
                  <a:cubicBezTo>
                    <a:pt x="127032" y="459193"/>
                    <a:pt x="83058" y="440979"/>
                    <a:pt x="50636" y="408557"/>
                  </a:cubicBezTo>
                  <a:cubicBezTo>
                    <a:pt x="18214" y="376135"/>
                    <a:pt x="0" y="332161"/>
                    <a:pt x="0" y="286310"/>
                  </a:cubicBezTo>
                  <a:lnTo>
                    <a:pt x="0" y="172883"/>
                  </a:lnTo>
                  <a:cubicBezTo>
                    <a:pt x="0" y="127032"/>
                    <a:pt x="18214" y="83058"/>
                    <a:pt x="50636" y="50636"/>
                  </a:cubicBezTo>
                  <a:cubicBezTo>
                    <a:pt x="83058" y="18214"/>
                    <a:pt x="127032" y="0"/>
                    <a:pt x="172883" y="0"/>
                  </a:cubicBezTo>
                  <a:close/>
                </a:path>
              </a:pathLst>
            </a:custGeom>
            <a:solidFill>
              <a:srgbClr val="3E4959">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91"/>
            <p:cNvSpPr txBox="1"/>
            <p:nvPr/>
          </p:nvSpPr>
          <p:spPr>
            <a:xfrm>
              <a:off x="108720" y="1941480"/>
              <a:ext cx="3105000" cy="27759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91"/>
          <p:cNvGrpSpPr/>
          <p:nvPr/>
        </p:nvGrpSpPr>
        <p:grpSpPr>
          <a:xfrm>
            <a:off x="108720" y="282600"/>
            <a:ext cx="5379120" cy="1858320"/>
            <a:chOff x="108720" y="282600"/>
            <a:chExt cx="5379120" cy="1858320"/>
          </a:xfrm>
        </p:grpSpPr>
        <p:sp>
          <p:nvSpPr>
            <p:cNvPr id="514" name="Google Shape;514;p91"/>
            <p:cNvSpPr/>
            <p:nvPr/>
          </p:nvSpPr>
          <p:spPr>
            <a:xfrm>
              <a:off x="108720" y="677520"/>
              <a:ext cx="5379120" cy="146304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91"/>
            <p:cNvSpPr txBox="1"/>
            <p:nvPr/>
          </p:nvSpPr>
          <p:spPr>
            <a:xfrm>
              <a:off x="108720" y="282600"/>
              <a:ext cx="5379120" cy="1858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6" name="Google Shape;516;p91"/>
          <p:cNvGrpSpPr/>
          <p:nvPr/>
        </p:nvGrpSpPr>
        <p:grpSpPr>
          <a:xfrm>
            <a:off x="7770600" y="2323080"/>
            <a:ext cx="4232520" cy="3196440"/>
            <a:chOff x="7770600" y="2323080"/>
            <a:chExt cx="4232520" cy="3196440"/>
          </a:xfrm>
        </p:grpSpPr>
        <p:sp>
          <p:nvSpPr>
            <p:cNvPr id="517" name="Google Shape;517;p91"/>
            <p:cNvSpPr/>
            <p:nvPr/>
          </p:nvSpPr>
          <p:spPr>
            <a:xfrm>
              <a:off x="7770600" y="2718000"/>
              <a:ext cx="4232520" cy="2801520"/>
            </a:xfrm>
            <a:custGeom>
              <a:rect b="b" l="l" r="r" t="t"/>
              <a:pathLst>
                <a:path extrusionOk="0" h="540276" w="816288">
                  <a:moveTo>
                    <a:pt x="126819" y="0"/>
                  </a:moveTo>
                  <a:lnTo>
                    <a:pt x="689469" y="0"/>
                  </a:lnTo>
                  <a:cubicBezTo>
                    <a:pt x="759509" y="0"/>
                    <a:pt x="816288" y="56779"/>
                    <a:pt x="816288" y="126819"/>
                  </a:cubicBezTo>
                  <a:lnTo>
                    <a:pt x="816288" y="413457"/>
                  </a:lnTo>
                  <a:cubicBezTo>
                    <a:pt x="816288" y="483497"/>
                    <a:pt x="759509" y="540276"/>
                    <a:pt x="689469" y="540276"/>
                  </a:cubicBezTo>
                  <a:lnTo>
                    <a:pt x="126819" y="540276"/>
                  </a:lnTo>
                  <a:cubicBezTo>
                    <a:pt x="93184" y="540276"/>
                    <a:pt x="60927" y="526915"/>
                    <a:pt x="37144" y="503132"/>
                  </a:cubicBezTo>
                  <a:cubicBezTo>
                    <a:pt x="13361" y="479349"/>
                    <a:pt x="0" y="447092"/>
                    <a:pt x="0" y="413457"/>
                  </a:cubicBezTo>
                  <a:lnTo>
                    <a:pt x="0" y="126819"/>
                  </a:lnTo>
                  <a:cubicBezTo>
                    <a:pt x="0" y="56779"/>
                    <a:pt x="56779" y="0"/>
                    <a:pt x="126819" y="0"/>
                  </a:cubicBezTo>
                  <a:close/>
                </a:path>
              </a:pathLst>
            </a:custGeom>
            <a:solidFill>
              <a:srgbClr val="FF6D3B">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91"/>
            <p:cNvSpPr txBox="1"/>
            <p:nvPr/>
          </p:nvSpPr>
          <p:spPr>
            <a:xfrm>
              <a:off x="7770600" y="2323080"/>
              <a:ext cx="4232520" cy="3196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91"/>
          <p:cNvGrpSpPr/>
          <p:nvPr/>
        </p:nvGrpSpPr>
        <p:grpSpPr>
          <a:xfrm>
            <a:off x="6380280" y="5307840"/>
            <a:ext cx="5384160" cy="1548720"/>
            <a:chOff x="6380280" y="5307840"/>
            <a:chExt cx="5384160" cy="1548720"/>
          </a:xfrm>
        </p:grpSpPr>
        <p:sp>
          <p:nvSpPr>
            <p:cNvPr id="520" name="Google Shape;520;p91"/>
            <p:cNvSpPr/>
            <p:nvPr/>
          </p:nvSpPr>
          <p:spPr>
            <a:xfrm>
              <a:off x="6380280" y="5703120"/>
              <a:ext cx="5384160" cy="1153440"/>
            </a:xfrm>
            <a:custGeom>
              <a:rect b="b" l="l" r="r" t="t"/>
              <a:pathLst>
                <a:path extrusionOk="0" h="222421" w="1038349">
                  <a:moveTo>
                    <a:pt x="99697" y="0"/>
                  </a:moveTo>
                  <a:lnTo>
                    <a:pt x="938652" y="0"/>
                  </a:lnTo>
                  <a:cubicBezTo>
                    <a:pt x="965093" y="0"/>
                    <a:pt x="990451" y="10504"/>
                    <a:pt x="1009148" y="29201"/>
                  </a:cubicBezTo>
                  <a:cubicBezTo>
                    <a:pt x="1027845" y="47897"/>
                    <a:pt x="1038349" y="73256"/>
                    <a:pt x="1038349" y="99697"/>
                  </a:cubicBezTo>
                  <a:lnTo>
                    <a:pt x="1038349" y="122724"/>
                  </a:lnTo>
                  <a:cubicBezTo>
                    <a:pt x="1038349" y="149166"/>
                    <a:pt x="1027845" y="174524"/>
                    <a:pt x="1009148" y="193221"/>
                  </a:cubicBezTo>
                  <a:cubicBezTo>
                    <a:pt x="990451" y="211918"/>
                    <a:pt x="965093" y="222421"/>
                    <a:pt x="938652" y="222421"/>
                  </a:cubicBezTo>
                  <a:lnTo>
                    <a:pt x="99697" y="222421"/>
                  </a:lnTo>
                  <a:cubicBezTo>
                    <a:pt x="73256" y="222421"/>
                    <a:pt x="47897" y="211918"/>
                    <a:pt x="29201" y="193221"/>
                  </a:cubicBezTo>
                  <a:cubicBezTo>
                    <a:pt x="10504" y="174524"/>
                    <a:pt x="0" y="149166"/>
                    <a:pt x="0" y="122724"/>
                  </a:cubicBezTo>
                  <a:lnTo>
                    <a:pt x="0" y="99697"/>
                  </a:lnTo>
                  <a:cubicBezTo>
                    <a:pt x="0" y="73256"/>
                    <a:pt x="10504" y="47897"/>
                    <a:pt x="29201" y="29201"/>
                  </a:cubicBezTo>
                  <a:cubicBezTo>
                    <a:pt x="47897" y="10504"/>
                    <a:pt x="73256" y="0"/>
                    <a:pt x="99697" y="0"/>
                  </a:cubicBezTo>
                  <a:close/>
                </a:path>
              </a:pathLst>
            </a:custGeom>
            <a:solidFill>
              <a:srgbClr val="272761">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91"/>
            <p:cNvSpPr txBox="1"/>
            <p:nvPr/>
          </p:nvSpPr>
          <p:spPr>
            <a:xfrm>
              <a:off x="6380280" y="5307840"/>
              <a:ext cx="5384160" cy="1548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91"/>
          <p:cNvGrpSpPr/>
          <p:nvPr/>
        </p:nvGrpSpPr>
        <p:grpSpPr>
          <a:xfrm>
            <a:off x="3160800" y="999360"/>
            <a:ext cx="4945320" cy="4986000"/>
            <a:chOff x="3160800" y="999360"/>
            <a:chExt cx="4945320" cy="4986000"/>
          </a:xfrm>
        </p:grpSpPr>
        <p:sp>
          <p:nvSpPr>
            <p:cNvPr id="523" name="Google Shape;523;p91"/>
            <p:cNvSpPr/>
            <p:nvPr/>
          </p:nvSpPr>
          <p:spPr>
            <a:xfrm>
              <a:off x="3160800" y="999360"/>
              <a:ext cx="4945320" cy="4986000"/>
            </a:xfrm>
            <a:custGeom>
              <a:rect b="b" l="l" r="r" t="t"/>
              <a:pathLst>
                <a:path extrusionOk="0" h="825333" w="818585">
                  <a:moveTo>
                    <a:pt x="409292" y="0"/>
                  </a:moveTo>
                  <a:cubicBezTo>
                    <a:pt x="183246" y="0"/>
                    <a:pt x="0" y="184757"/>
                    <a:pt x="0" y="412667"/>
                  </a:cubicBezTo>
                  <a:cubicBezTo>
                    <a:pt x="0" y="640576"/>
                    <a:pt x="183246" y="825333"/>
                    <a:pt x="409292" y="825333"/>
                  </a:cubicBezTo>
                  <a:cubicBezTo>
                    <a:pt x="635338" y="825333"/>
                    <a:pt x="818585" y="640576"/>
                    <a:pt x="818585" y="412667"/>
                  </a:cubicBezTo>
                  <a:cubicBezTo>
                    <a:pt x="818585" y="184757"/>
                    <a:pt x="635338" y="0"/>
                    <a:pt x="409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91"/>
            <p:cNvSpPr txBox="1"/>
            <p:nvPr/>
          </p:nvSpPr>
          <p:spPr>
            <a:xfrm>
              <a:off x="3624480" y="1006200"/>
              <a:ext cx="4017960" cy="451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91"/>
          <p:cNvSpPr txBox="1"/>
          <p:nvPr/>
        </p:nvSpPr>
        <p:spPr>
          <a:xfrm>
            <a:off x="6023160" y="574092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72761"/>
                </a:solidFill>
                <a:latin typeface="Arial"/>
                <a:ea typeface="Arial"/>
                <a:cs typeface="Arial"/>
                <a:sym typeface="Arial"/>
              </a:rPr>
              <a:t>Outer Setting</a:t>
            </a:r>
            <a:endParaRPr b="0" i="0" sz="1540" u="none" cap="none" strike="noStrike">
              <a:latin typeface="Arial"/>
              <a:ea typeface="Arial"/>
              <a:cs typeface="Arial"/>
              <a:sym typeface="Arial"/>
            </a:endParaRPr>
          </a:p>
        </p:txBody>
      </p:sp>
      <p:sp>
        <p:nvSpPr>
          <p:cNvPr id="526" name="Google Shape;526;p91"/>
          <p:cNvSpPr txBox="1"/>
          <p:nvPr/>
        </p:nvSpPr>
        <p:spPr>
          <a:xfrm>
            <a:off x="7256160" y="27525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6D3B"/>
                </a:solidFill>
                <a:latin typeface="Arial"/>
                <a:ea typeface="Arial"/>
                <a:cs typeface="Arial"/>
                <a:sym typeface="Arial"/>
              </a:rPr>
              <a:t> Inner Setting</a:t>
            </a:r>
            <a:endParaRPr b="0" i="0" sz="1540" u="none" cap="none" strike="noStrike">
              <a:latin typeface="Arial"/>
              <a:ea typeface="Arial"/>
              <a:cs typeface="Arial"/>
              <a:sym typeface="Arial"/>
            </a:endParaRPr>
          </a:p>
        </p:txBody>
      </p:sp>
      <p:sp>
        <p:nvSpPr>
          <p:cNvPr id="527" name="Google Shape;527;p91"/>
          <p:cNvSpPr txBox="1"/>
          <p:nvPr/>
        </p:nvSpPr>
        <p:spPr>
          <a:xfrm>
            <a:off x="421560" y="239364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3E4959"/>
                </a:solidFill>
                <a:latin typeface="Arial"/>
                <a:ea typeface="Arial"/>
                <a:cs typeface="Arial"/>
                <a:sym typeface="Arial"/>
              </a:rPr>
              <a:t>Individual Setting</a:t>
            </a:r>
            <a:endParaRPr b="0" i="0" sz="1540" u="none" cap="none" strike="noStrike">
              <a:latin typeface="Arial"/>
              <a:ea typeface="Arial"/>
              <a:cs typeface="Arial"/>
              <a:sym typeface="Arial"/>
            </a:endParaRPr>
          </a:p>
        </p:txBody>
      </p:sp>
      <p:sp>
        <p:nvSpPr>
          <p:cNvPr id="528" name="Google Shape;528;p91"/>
          <p:cNvSpPr/>
          <p:nvPr/>
        </p:nvSpPr>
        <p:spPr>
          <a:xfrm flipH="1" rot="10800000">
            <a:off x="7301520" y="766440"/>
            <a:ext cx="577440" cy="331920"/>
          </a:xfrm>
          <a:custGeom>
            <a:rect b="b" l="l" r="r" t="t"/>
            <a:pathLst>
              <a:path extrusionOk="0" h="21600" w="37560">
                <a:moveTo>
                  <a:pt x="0" y="0"/>
                </a:moveTo>
                <a:lnTo>
                  <a:pt x="37560" y="21600"/>
                </a:lnTo>
              </a:path>
            </a:pathLst>
          </a:custGeom>
          <a:noFill/>
          <a:ln cap="flat" cmpd="sng" w="66600">
            <a:solidFill>
              <a:srgbClr val="000000"/>
            </a:solidFill>
            <a:prstDash val="dashDot"/>
            <a:miter lim="8000"/>
            <a:headEnd len="sm" w="sm" type="none"/>
            <a:tailEnd len="sm" w="sm" type="none"/>
          </a:ln>
        </p:spPr>
      </p:sp>
      <p:grpSp>
        <p:nvGrpSpPr>
          <p:cNvPr id="529" name="Google Shape;529;p91"/>
          <p:cNvGrpSpPr/>
          <p:nvPr/>
        </p:nvGrpSpPr>
        <p:grpSpPr>
          <a:xfrm>
            <a:off x="7529400" y="677160"/>
            <a:ext cx="693360" cy="693360"/>
            <a:chOff x="7529400" y="677160"/>
            <a:chExt cx="693360" cy="693360"/>
          </a:xfrm>
        </p:grpSpPr>
        <p:sp>
          <p:nvSpPr>
            <p:cNvPr id="530" name="Google Shape;530;p91"/>
            <p:cNvSpPr/>
            <p:nvPr/>
          </p:nvSpPr>
          <p:spPr>
            <a:xfrm>
              <a:off x="7529400" y="677160"/>
              <a:ext cx="693360" cy="69336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2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91"/>
            <p:cNvSpPr txBox="1"/>
            <p:nvPr/>
          </p:nvSpPr>
          <p:spPr>
            <a:xfrm>
              <a:off x="7594560" y="677160"/>
              <a:ext cx="563400" cy="6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91"/>
          <p:cNvGrpSpPr/>
          <p:nvPr/>
        </p:nvGrpSpPr>
        <p:grpSpPr>
          <a:xfrm>
            <a:off x="2991960" y="722520"/>
            <a:ext cx="5276520" cy="5628240"/>
            <a:chOff x="2991960" y="722520"/>
            <a:chExt cx="5276520" cy="5628240"/>
          </a:xfrm>
        </p:grpSpPr>
        <p:sp>
          <p:nvSpPr>
            <p:cNvPr id="533" name="Google Shape;533;p91"/>
            <p:cNvSpPr/>
            <p:nvPr/>
          </p:nvSpPr>
          <p:spPr>
            <a:xfrm>
              <a:off x="4190040" y="2080440"/>
              <a:ext cx="2933280" cy="2883240"/>
            </a:xfrm>
            <a:custGeom>
              <a:rect b="b" l="l" r="r" t="t"/>
              <a:pathLst>
                <a:path extrusionOk="0" h="5766241" w="5866462">
                  <a:moveTo>
                    <a:pt x="0" y="0"/>
                  </a:moveTo>
                  <a:lnTo>
                    <a:pt x="5866462" y="0"/>
                  </a:lnTo>
                  <a:lnTo>
                    <a:pt x="5866462" y="5766241"/>
                  </a:lnTo>
                  <a:lnTo>
                    <a:pt x="0" y="5766241"/>
                  </a:lnTo>
                  <a:lnTo>
                    <a:pt x="0" y="0"/>
                  </a:lnTo>
                  <a:close/>
                </a:path>
              </a:pathLst>
            </a:custGeom>
            <a:blipFill rotWithShape="1">
              <a:blip r:embed="rId3">
                <a:alphaModFix/>
              </a:blip>
              <a:stretch>
                <a:fillRect b="0" l="0" r="0" t="0"/>
              </a:stretch>
            </a:blipFill>
            <a:ln>
              <a:noFill/>
            </a:ln>
          </p:spPr>
        </p:sp>
        <p:grpSp>
          <p:nvGrpSpPr>
            <p:cNvPr id="534" name="Google Shape;534;p91"/>
            <p:cNvGrpSpPr/>
            <p:nvPr/>
          </p:nvGrpSpPr>
          <p:grpSpPr>
            <a:xfrm>
              <a:off x="4948560" y="4111920"/>
              <a:ext cx="1327680" cy="553680"/>
              <a:chOff x="4948560" y="4111920"/>
              <a:chExt cx="1327680" cy="553680"/>
            </a:xfrm>
          </p:grpSpPr>
          <p:sp>
            <p:nvSpPr>
              <p:cNvPr id="535" name="Google Shape;535;p91"/>
              <p:cNvSpPr/>
              <p:nvPr/>
            </p:nvSpPr>
            <p:spPr>
              <a:xfrm>
                <a:off x="4948560" y="4507560"/>
                <a:ext cx="1327680" cy="158040"/>
              </a:xfrm>
              <a:custGeom>
                <a:rect b="b" l="l" r="r" t="t"/>
                <a:pathLst>
                  <a:path extrusionOk="0" h="30409" w="255629">
                    <a:moveTo>
                      <a:pt x="15204" y="0"/>
                    </a:moveTo>
                    <a:lnTo>
                      <a:pt x="240425" y="0"/>
                    </a:lnTo>
                    <a:cubicBezTo>
                      <a:pt x="244457" y="0"/>
                      <a:pt x="248325" y="1602"/>
                      <a:pt x="251176" y="4453"/>
                    </a:cubicBezTo>
                    <a:cubicBezTo>
                      <a:pt x="254027" y="7305"/>
                      <a:pt x="255629" y="11172"/>
                      <a:pt x="255629" y="15204"/>
                    </a:cubicBezTo>
                    <a:lnTo>
                      <a:pt x="255629" y="15204"/>
                    </a:lnTo>
                    <a:cubicBezTo>
                      <a:pt x="255629" y="19237"/>
                      <a:pt x="254027" y="23104"/>
                      <a:pt x="251176" y="25955"/>
                    </a:cubicBezTo>
                    <a:cubicBezTo>
                      <a:pt x="248325" y="28807"/>
                      <a:pt x="244457" y="30409"/>
                      <a:pt x="240425" y="30409"/>
                    </a:cubicBezTo>
                    <a:lnTo>
                      <a:pt x="15204" y="30409"/>
                    </a:lnTo>
                    <a:cubicBezTo>
                      <a:pt x="11172" y="30409"/>
                      <a:pt x="7305" y="28807"/>
                      <a:pt x="4453" y="25955"/>
                    </a:cubicBezTo>
                    <a:cubicBezTo>
                      <a:pt x="1602" y="23104"/>
                      <a:pt x="0" y="19237"/>
                      <a:pt x="0" y="15204"/>
                    </a:cubicBezTo>
                    <a:lnTo>
                      <a:pt x="0" y="15204"/>
                    </a:lnTo>
                    <a:cubicBezTo>
                      <a:pt x="0" y="11172"/>
                      <a:pt x="1602" y="7305"/>
                      <a:pt x="4453" y="4453"/>
                    </a:cubicBezTo>
                    <a:cubicBezTo>
                      <a:pt x="7305" y="1602"/>
                      <a:pt x="11172" y="0"/>
                      <a:pt x="1520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91"/>
              <p:cNvSpPr txBox="1"/>
              <p:nvPr/>
            </p:nvSpPr>
            <p:spPr>
              <a:xfrm>
                <a:off x="4948560" y="4111920"/>
                <a:ext cx="1327680" cy="55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91"/>
            <p:cNvGrpSpPr/>
            <p:nvPr/>
          </p:nvGrpSpPr>
          <p:grpSpPr>
            <a:xfrm>
              <a:off x="5216400" y="4125600"/>
              <a:ext cx="1171080" cy="482400"/>
              <a:chOff x="5216400" y="4125600"/>
              <a:chExt cx="1171080" cy="482400"/>
            </a:xfrm>
          </p:grpSpPr>
          <p:sp>
            <p:nvSpPr>
              <p:cNvPr id="538" name="Google Shape;538;p91"/>
              <p:cNvSpPr/>
              <p:nvPr/>
            </p:nvSpPr>
            <p:spPr>
              <a:xfrm>
                <a:off x="5216400" y="4521600"/>
                <a:ext cx="1171080" cy="86400"/>
              </a:xfrm>
              <a:custGeom>
                <a:rect b="b" l="l" r="r" t="t"/>
                <a:pathLst>
                  <a:path extrusionOk="0" h="16661" w="225473">
                    <a:moveTo>
                      <a:pt x="8330" y="0"/>
                    </a:moveTo>
                    <a:lnTo>
                      <a:pt x="217143" y="0"/>
                    </a:lnTo>
                    <a:cubicBezTo>
                      <a:pt x="221744" y="0"/>
                      <a:pt x="225473" y="3730"/>
                      <a:pt x="225473" y="8330"/>
                    </a:cubicBezTo>
                    <a:lnTo>
                      <a:pt x="225473" y="8330"/>
                    </a:lnTo>
                    <a:cubicBezTo>
                      <a:pt x="225473" y="12931"/>
                      <a:pt x="221744" y="16661"/>
                      <a:pt x="217143" y="16661"/>
                    </a:cubicBezTo>
                    <a:lnTo>
                      <a:pt x="8330" y="16661"/>
                    </a:lnTo>
                    <a:cubicBezTo>
                      <a:pt x="3730" y="16661"/>
                      <a:pt x="0" y="12931"/>
                      <a:pt x="0" y="8330"/>
                    </a:cubicBezTo>
                    <a:lnTo>
                      <a:pt x="0" y="8330"/>
                    </a:lnTo>
                    <a:cubicBezTo>
                      <a:pt x="0" y="3730"/>
                      <a:pt x="3730" y="0"/>
                      <a:pt x="8330"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91"/>
              <p:cNvSpPr txBox="1"/>
              <p:nvPr/>
            </p:nvSpPr>
            <p:spPr>
              <a:xfrm>
                <a:off x="5216400" y="4125600"/>
                <a:ext cx="1171080" cy="48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0" name="Google Shape;540;p91"/>
            <p:cNvSpPr/>
            <p:nvPr/>
          </p:nvSpPr>
          <p:spPr>
            <a:xfrm>
              <a:off x="2991960" y="722520"/>
              <a:ext cx="5276520" cy="5628240"/>
            </a:xfrm>
            <a:custGeom>
              <a:rect b="b" l="l" r="r" t="t"/>
              <a:pathLst>
                <a:path extrusionOk="0" h="11256380" w="10552856">
                  <a:moveTo>
                    <a:pt x="0" y="0"/>
                  </a:moveTo>
                  <a:lnTo>
                    <a:pt x="10552856" y="0"/>
                  </a:lnTo>
                  <a:lnTo>
                    <a:pt x="10552856" y="11256380"/>
                  </a:lnTo>
                  <a:lnTo>
                    <a:pt x="0" y="11256380"/>
                  </a:lnTo>
                  <a:lnTo>
                    <a:pt x="0" y="0"/>
                  </a:lnTo>
                  <a:close/>
                </a:path>
              </a:pathLst>
            </a:custGeom>
            <a:blipFill rotWithShape="1">
              <a:blip r:embed="rId4">
                <a:alphaModFix/>
              </a:blip>
              <a:stretch>
                <a:fillRect b="0" l="0" r="0" t="0"/>
              </a:stretch>
            </a:blipFill>
            <a:ln>
              <a:noFill/>
            </a:ln>
          </p:spPr>
        </p:sp>
      </p:grpSp>
      <p:sp>
        <p:nvSpPr>
          <p:cNvPr id="541" name="Google Shape;541;p91"/>
          <p:cNvSpPr txBox="1"/>
          <p:nvPr/>
        </p:nvSpPr>
        <p:spPr>
          <a:xfrm>
            <a:off x="7097040" y="6047640"/>
            <a:ext cx="487368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Additional rules, laws, and regulations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Community collaboration and outreach</a:t>
            </a:r>
            <a:endParaRPr b="0" i="0" sz="1100" u="none" cap="none" strike="noStrike">
              <a:latin typeface="Arial"/>
              <a:ea typeface="Arial"/>
              <a:cs typeface="Arial"/>
              <a:sym typeface="Arial"/>
            </a:endParaRPr>
          </a:p>
          <a:p>
            <a:pPr indent="0" lvl="0" marL="0" marR="0" rtl="0" algn="l">
              <a:lnSpc>
                <a:spcPct val="135818"/>
              </a:lnSpc>
              <a:spcBef>
                <a:spcPts val="0"/>
              </a:spcBef>
              <a:spcAft>
                <a:spcPts val="0"/>
              </a:spcAft>
              <a:buNone/>
            </a:pPr>
            <a:r>
              <a:t/>
            </a:r>
            <a:endParaRPr b="0" i="0" sz="1100" u="none" cap="none" strike="noStrike">
              <a:latin typeface="Arial"/>
              <a:ea typeface="Arial"/>
              <a:cs typeface="Arial"/>
              <a:sym typeface="Arial"/>
            </a:endParaRPr>
          </a:p>
        </p:txBody>
      </p:sp>
      <p:sp>
        <p:nvSpPr>
          <p:cNvPr id="542" name="Google Shape;542;p91"/>
          <p:cNvSpPr txBox="1"/>
          <p:nvPr/>
        </p:nvSpPr>
        <p:spPr>
          <a:xfrm>
            <a:off x="1875600" y="7851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B733"/>
                </a:solidFill>
                <a:latin typeface="Arial"/>
                <a:ea typeface="Arial"/>
                <a:cs typeface="Arial"/>
                <a:sym typeface="Arial"/>
              </a:rPr>
              <a:t>Intervention Characteristics</a:t>
            </a:r>
            <a:endParaRPr b="0" i="0" sz="1540" u="none" cap="none" strike="noStrike">
              <a:latin typeface="Arial"/>
              <a:ea typeface="Arial"/>
              <a:cs typeface="Arial"/>
              <a:sym typeface="Arial"/>
            </a:endParaRPr>
          </a:p>
        </p:txBody>
      </p:sp>
      <p:sp>
        <p:nvSpPr>
          <p:cNvPr id="543" name="Google Shape;543;p91"/>
          <p:cNvSpPr txBox="1"/>
          <p:nvPr/>
        </p:nvSpPr>
        <p:spPr>
          <a:xfrm>
            <a:off x="308160" y="944280"/>
            <a:ext cx="3332880" cy="1138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Grant funding</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Physical restrictions of correction setting</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Leadership commitment to secure future funding</a:t>
            </a:r>
            <a:endParaRPr b="0" i="0" sz="1100" u="none" cap="none" strike="noStrike">
              <a:latin typeface="Arial"/>
              <a:ea typeface="Arial"/>
              <a:cs typeface="Arial"/>
              <a:sym typeface="Arial"/>
            </a:endParaRPr>
          </a:p>
        </p:txBody>
      </p:sp>
      <p:sp>
        <p:nvSpPr>
          <p:cNvPr id="544" name="Google Shape;544;p91"/>
          <p:cNvSpPr txBox="1"/>
          <p:nvPr/>
        </p:nvSpPr>
        <p:spPr>
          <a:xfrm>
            <a:off x="8120520" y="3167280"/>
            <a:ext cx="3965400" cy="210384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Dissemination of program information</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Knowledge deficiency within support staff</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Multiple processes for referrals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Time constraints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Acknowledging the complexity of justice-involved OUD individuals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Compatibility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Improved information technology infrastructure</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Communication within organizations</a:t>
            </a:r>
            <a:endParaRPr b="0" i="0" sz="1100" u="none" cap="none" strike="noStrike">
              <a:latin typeface="Arial"/>
              <a:ea typeface="Arial"/>
              <a:cs typeface="Arial"/>
              <a:sym typeface="Arial"/>
            </a:endParaRPr>
          </a:p>
        </p:txBody>
      </p:sp>
      <p:sp>
        <p:nvSpPr>
          <p:cNvPr id="545" name="Google Shape;545;p91"/>
          <p:cNvSpPr txBox="1"/>
          <p:nvPr/>
        </p:nvSpPr>
        <p:spPr>
          <a:xfrm>
            <a:off x="381240" y="2924640"/>
            <a:ext cx="2643120" cy="189756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Strong leadership support and engagement</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Highly motivated implementers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Participants are requesting services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Provide services to individuals in multiple stages of change</a:t>
            </a:r>
            <a:endParaRPr b="0" i="0" sz="11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0" name="Shape 550"/>
        <p:cNvGrpSpPr/>
        <p:nvPr/>
      </p:nvGrpSpPr>
      <p:grpSpPr>
        <a:xfrm>
          <a:off x="0" y="0"/>
          <a:ext cx="0" cy="0"/>
          <a:chOff x="0" y="0"/>
          <a:chExt cx="0" cy="0"/>
        </a:xfrm>
      </p:grpSpPr>
      <p:grpSp>
        <p:nvGrpSpPr>
          <p:cNvPr id="551" name="Google Shape;551;p92"/>
          <p:cNvGrpSpPr/>
          <p:nvPr/>
        </p:nvGrpSpPr>
        <p:grpSpPr>
          <a:xfrm>
            <a:off x="108720" y="1941480"/>
            <a:ext cx="3105000" cy="2776320"/>
            <a:chOff x="108720" y="1941480"/>
            <a:chExt cx="3105000" cy="2776320"/>
          </a:xfrm>
        </p:grpSpPr>
        <p:sp>
          <p:nvSpPr>
            <p:cNvPr id="552" name="Google Shape;552;p92"/>
            <p:cNvSpPr/>
            <p:nvPr/>
          </p:nvSpPr>
          <p:spPr>
            <a:xfrm>
              <a:off x="108720" y="2336760"/>
              <a:ext cx="3105000" cy="2381040"/>
            </a:xfrm>
            <a:custGeom>
              <a:rect b="b" l="l" r="r" t="t"/>
              <a:pathLst>
                <a:path extrusionOk="0" h="459193" w="598788">
                  <a:moveTo>
                    <a:pt x="172883" y="0"/>
                  </a:moveTo>
                  <a:lnTo>
                    <a:pt x="425905" y="0"/>
                  </a:lnTo>
                  <a:cubicBezTo>
                    <a:pt x="471757" y="0"/>
                    <a:pt x="515730" y="18214"/>
                    <a:pt x="548152" y="50636"/>
                  </a:cubicBezTo>
                  <a:cubicBezTo>
                    <a:pt x="580574" y="83058"/>
                    <a:pt x="598788" y="127032"/>
                    <a:pt x="598788" y="172883"/>
                  </a:cubicBezTo>
                  <a:lnTo>
                    <a:pt x="598788" y="286310"/>
                  </a:lnTo>
                  <a:cubicBezTo>
                    <a:pt x="598788" y="332161"/>
                    <a:pt x="580574" y="376135"/>
                    <a:pt x="548152" y="408557"/>
                  </a:cubicBezTo>
                  <a:cubicBezTo>
                    <a:pt x="515730" y="440979"/>
                    <a:pt x="471757" y="459193"/>
                    <a:pt x="425905" y="459193"/>
                  </a:cubicBezTo>
                  <a:lnTo>
                    <a:pt x="172883" y="459193"/>
                  </a:lnTo>
                  <a:cubicBezTo>
                    <a:pt x="127032" y="459193"/>
                    <a:pt x="83058" y="440979"/>
                    <a:pt x="50636" y="408557"/>
                  </a:cubicBezTo>
                  <a:cubicBezTo>
                    <a:pt x="18214" y="376135"/>
                    <a:pt x="0" y="332161"/>
                    <a:pt x="0" y="286310"/>
                  </a:cubicBezTo>
                  <a:lnTo>
                    <a:pt x="0" y="172883"/>
                  </a:lnTo>
                  <a:cubicBezTo>
                    <a:pt x="0" y="127032"/>
                    <a:pt x="18214" y="83058"/>
                    <a:pt x="50636" y="50636"/>
                  </a:cubicBezTo>
                  <a:cubicBezTo>
                    <a:pt x="83058" y="18214"/>
                    <a:pt x="127032" y="0"/>
                    <a:pt x="172883" y="0"/>
                  </a:cubicBezTo>
                  <a:close/>
                </a:path>
              </a:pathLst>
            </a:custGeom>
            <a:solidFill>
              <a:srgbClr val="3E4959">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92"/>
            <p:cNvSpPr txBox="1"/>
            <p:nvPr/>
          </p:nvSpPr>
          <p:spPr>
            <a:xfrm>
              <a:off x="108720" y="1941480"/>
              <a:ext cx="3105000" cy="27759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4" name="Google Shape;554;p92"/>
          <p:cNvGrpSpPr/>
          <p:nvPr/>
        </p:nvGrpSpPr>
        <p:grpSpPr>
          <a:xfrm>
            <a:off x="108720" y="282600"/>
            <a:ext cx="5379120" cy="1858320"/>
            <a:chOff x="108720" y="282600"/>
            <a:chExt cx="5379120" cy="1858320"/>
          </a:xfrm>
        </p:grpSpPr>
        <p:sp>
          <p:nvSpPr>
            <p:cNvPr id="555" name="Google Shape;555;p92"/>
            <p:cNvSpPr/>
            <p:nvPr/>
          </p:nvSpPr>
          <p:spPr>
            <a:xfrm>
              <a:off x="108720" y="677520"/>
              <a:ext cx="5379120" cy="146304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92"/>
            <p:cNvSpPr txBox="1"/>
            <p:nvPr/>
          </p:nvSpPr>
          <p:spPr>
            <a:xfrm>
              <a:off x="108720" y="282600"/>
              <a:ext cx="5379120" cy="1858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7" name="Google Shape;557;p92"/>
          <p:cNvGrpSpPr/>
          <p:nvPr/>
        </p:nvGrpSpPr>
        <p:grpSpPr>
          <a:xfrm>
            <a:off x="7770600" y="2323080"/>
            <a:ext cx="4232520" cy="3196440"/>
            <a:chOff x="7770600" y="2323080"/>
            <a:chExt cx="4232520" cy="3196440"/>
          </a:xfrm>
        </p:grpSpPr>
        <p:sp>
          <p:nvSpPr>
            <p:cNvPr id="558" name="Google Shape;558;p92"/>
            <p:cNvSpPr/>
            <p:nvPr/>
          </p:nvSpPr>
          <p:spPr>
            <a:xfrm>
              <a:off x="7770600" y="2718000"/>
              <a:ext cx="4232520" cy="2801520"/>
            </a:xfrm>
            <a:custGeom>
              <a:rect b="b" l="l" r="r" t="t"/>
              <a:pathLst>
                <a:path extrusionOk="0" h="540276" w="816288">
                  <a:moveTo>
                    <a:pt x="126819" y="0"/>
                  </a:moveTo>
                  <a:lnTo>
                    <a:pt x="689469" y="0"/>
                  </a:lnTo>
                  <a:cubicBezTo>
                    <a:pt x="759509" y="0"/>
                    <a:pt x="816288" y="56779"/>
                    <a:pt x="816288" y="126819"/>
                  </a:cubicBezTo>
                  <a:lnTo>
                    <a:pt x="816288" y="413457"/>
                  </a:lnTo>
                  <a:cubicBezTo>
                    <a:pt x="816288" y="483497"/>
                    <a:pt x="759509" y="540276"/>
                    <a:pt x="689469" y="540276"/>
                  </a:cubicBezTo>
                  <a:lnTo>
                    <a:pt x="126819" y="540276"/>
                  </a:lnTo>
                  <a:cubicBezTo>
                    <a:pt x="93184" y="540276"/>
                    <a:pt x="60927" y="526915"/>
                    <a:pt x="37144" y="503132"/>
                  </a:cubicBezTo>
                  <a:cubicBezTo>
                    <a:pt x="13361" y="479349"/>
                    <a:pt x="0" y="447092"/>
                    <a:pt x="0" y="413457"/>
                  </a:cubicBezTo>
                  <a:lnTo>
                    <a:pt x="0" y="126819"/>
                  </a:lnTo>
                  <a:cubicBezTo>
                    <a:pt x="0" y="56779"/>
                    <a:pt x="56779" y="0"/>
                    <a:pt x="126819" y="0"/>
                  </a:cubicBezTo>
                  <a:close/>
                </a:path>
              </a:pathLst>
            </a:custGeom>
            <a:solidFill>
              <a:srgbClr val="FF6D3B">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92"/>
            <p:cNvSpPr txBox="1"/>
            <p:nvPr/>
          </p:nvSpPr>
          <p:spPr>
            <a:xfrm>
              <a:off x="7770600" y="2323080"/>
              <a:ext cx="4232520" cy="3196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92"/>
          <p:cNvGrpSpPr/>
          <p:nvPr/>
        </p:nvGrpSpPr>
        <p:grpSpPr>
          <a:xfrm>
            <a:off x="6380280" y="5307840"/>
            <a:ext cx="5384160" cy="1548720"/>
            <a:chOff x="6380280" y="5307840"/>
            <a:chExt cx="5384160" cy="1548720"/>
          </a:xfrm>
        </p:grpSpPr>
        <p:sp>
          <p:nvSpPr>
            <p:cNvPr id="561" name="Google Shape;561;p92"/>
            <p:cNvSpPr/>
            <p:nvPr/>
          </p:nvSpPr>
          <p:spPr>
            <a:xfrm>
              <a:off x="6380280" y="5703120"/>
              <a:ext cx="5384160" cy="1153440"/>
            </a:xfrm>
            <a:custGeom>
              <a:rect b="b" l="l" r="r" t="t"/>
              <a:pathLst>
                <a:path extrusionOk="0" h="222421" w="1038349">
                  <a:moveTo>
                    <a:pt x="99697" y="0"/>
                  </a:moveTo>
                  <a:lnTo>
                    <a:pt x="938652" y="0"/>
                  </a:lnTo>
                  <a:cubicBezTo>
                    <a:pt x="965093" y="0"/>
                    <a:pt x="990451" y="10504"/>
                    <a:pt x="1009148" y="29201"/>
                  </a:cubicBezTo>
                  <a:cubicBezTo>
                    <a:pt x="1027845" y="47897"/>
                    <a:pt x="1038349" y="73256"/>
                    <a:pt x="1038349" y="99697"/>
                  </a:cubicBezTo>
                  <a:lnTo>
                    <a:pt x="1038349" y="122724"/>
                  </a:lnTo>
                  <a:cubicBezTo>
                    <a:pt x="1038349" y="149166"/>
                    <a:pt x="1027845" y="174524"/>
                    <a:pt x="1009148" y="193221"/>
                  </a:cubicBezTo>
                  <a:cubicBezTo>
                    <a:pt x="990451" y="211918"/>
                    <a:pt x="965093" y="222421"/>
                    <a:pt x="938652" y="222421"/>
                  </a:cubicBezTo>
                  <a:lnTo>
                    <a:pt x="99697" y="222421"/>
                  </a:lnTo>
                  <a:cubicBezTo>
                    <a:pt x="73256" y="222421"/>
                    <a:pt x="47897" y="211918"/>
                    <a:pt x="29201" y="193221"/>
                  </a:cubicBezTo>
                  <a:cubicBezTo>
                    <a:pt x="10504" y="174524"/>
                    <a:pt x="0" y="149166"/>
                    <a:pt x="0" y="122724"/>
                  </a:cubicBezTo>
                  <a:lnTo>
                    <a:pt x="0" y="99697"/>
                  </a:lnTo>
                  <a:cubicBezTo>
                    <a:pt x="0" y="73256"/>
                    <a:pt x="10504" y="47897"/>
                    <a:pt x="29201" y="29201"/>
                  </a:cubicBezTo>
                  <a:cubicBezTo>
                    <a:pt x="47897" y="10504"/>
                    <a:pt x="73256" y="0"/>
                    <a:pt x="99697" y="0"/>
                  </a:cubicBezTo>
                  <a:close/>
                </a:path>
              </a:pathLst>
            </a:custGeom>
            <a:solidFill>
              <a:srgbClr val="272761">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92"/>
            <p:cNvSpPr txBox="1"/>
            <p:nvPr/>
          </p:nvSpPr>
          <p:spPr>
            <a:xfrm>
              <a:off x="6380280" y="5307840"/>
              <a:ext cx="5384160" cy="1548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92"/>
          <p:cNvGrpSpPr/>
          <p:nvPr/>
        </p:nvGrpSpPr>
        <p:grpSpPr>
          <a:xfrm>
            <a:off x="108720" y="4602240"/>
            <a:ext cx="4124880" cy="1911600"/>
            <a:chOff x="108720" y="4602240"/>
            <a:chExt cx="4124880" cy="1911600"/>
          </a:xfrm>
        </p:grpSpPr>
        <p:sp>
          <p:nvSpPr>
            <p:cNvPr id="564" name="Google Shape;564;p92"/>
            <p:cNvSpPr/>
            <p:nvPr/>
          </p:nvSpPr>
          <p:spPr>
            <a:xfrm>
              <a:off x="108720" y="4997520"/>
              <a:ext cx="4124880" cy="1516320"/>
            </a:xfrm>
            <a:custGeom>
              <a:rect b="b" l="l" r="r" t="t"/>
              <a:pathLst>
                <a:path extrusionOk="0" h="292458" w="795512">
                  <a:moveTo>
                    <a:pt x="130131" y="0"/>
                  </a:moveTo>
                  <a:lnTo>
                    <a:pt x="665382" y="0"/>
                  </a:lnTo>
                  <a:cubicBezTo>
                    <a:pt x="737251" y="0"/>
                    <a:pt x="795512" y="58261"/>
                    <a:pt x="795512" y="130131"/>
                  </a:cubicBezTo>
                  <a:lnTo>
                    <a:pt x="795512" y="162327"/>
                  </a:lnTo>
                  <a:cubicBezTo>
                    <a:pt x="795512" y="234196"/>
                    <a:pt x="737251" y="292458"/>
                    <a:pt x="665382" y="292458"/>
                  </a:cubicBezTo>
                  <a:lnTo>
                    <a:pt x="130131" y="292458"/>
                  </a:lnTo>
                  <a:cubicBezTo>
                    <a:pt x="58261" y="292458"/>
                    <a:pt x="0" y="234196"/>
                    <a:pt x="0" y="162327"/>
                  </a:cubicBezTo>
                  <a:lnTo>
                    <a:pt x="0" y="130131"/>
                  </a:lnTo>
                  <a:cubicBezTo>
                    <a:pt x="0" y="58261"/>
                    <a:pt x="58261" y="0"/>
                    <a:pt x="130131" y="0"/>
                  </a:cubicBezTo>
                  <a:close/>
                </a:path>
              </a:pathLst>
            </a:custGeom>
            <a:solidFill>
              <a:srgbClr val="21D8DE">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92"/>
            <p:cNvSpPr txBox="1"/>
            <p:nvPr/>
          </p:nvSpPr>
          <p:spPr>
            <a:xfrm>
              <a:off x="108720" y="4602240"/>
              <a:ext cx="4124880" cy="19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92"/>
          <p:cNvGrpSpPr/>
          <p:nvPr/>
        </p:nvGrpSpPr>
        <p:grpSpPr>
          <a:xfrm>
            <a:off x="3160800" y="999360"/>
            <a:ext cx="4945320" cy="4986000"/>
            <a:chOff x="3160800" y="999360"/>
            <a:chExt cx="4945320" cy="4986000"/>
          </a:xfrm>
        </p:grpSpPr>
        <p:sp>
          <p:nvSpPr>
            <p:cNvPr id="567" name="Google Shape;567;p92"/>
            <p:cNvSpPr/>
            <p:nvPr/>
          </p:nvSpPr>
          <p:spPr>
            <a:xfrm>
              <a:off x="3160800" y="999360"/>
              <a:ext cx="4945320" cy="4986000"/>
            </a:xfrm>
            <a:custGeom>
              <a:rect b="b" l="l" r="r" t="t"/>
              <a:pathLst>
                <a:path extrusionOk="0" h="825333" w="818585">
                  <a:moveTo>
                    <a:pt x="409292" y="0"/>
                  </a:moveTo>
                  <a:cubicBezTo>
                    <a:pt x="183246" y="0"/>
                    <a:pt x="0" y="184757"/>
                    <a:pt x="0" y="412667"/>
                  </a:cubicBezTo>
                  <a:cubicBezTo>
                    <a:pt x="0" y="640576"/>
                    <a:pt x="183246" y="825333"/>
                    <a:pt x="409292" y="825333"/>
                  </a:cubicBezTo>
                  <a:cubicBezTo>
                    <a:pt x="635338" y="825333"/>
                    <a:pt x="818585" y="640576"/>
                    <a:pt x="818585" y="412667"/>
                  </a:cubicBezTo>
                  <a:cubicBezTo>
                    <a:pt x="818585" y="184757"/>
                    <a:pt x="635338" y="0"/>
                    <a:pt x="409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92"/>
            <p:cNvSpPr txBox="1"/>
            <p:nvPr/>
          </p:nvSpPr>
          <p:spPr>
            <a:xfrm>
              <a:off x="3624480" y="1006200"/>
              <a:ext cx="4017960" cy="451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92"/>
          <p:cNvSpPr txBox="1"/>
          <p:nvPr/>
        </p:nvSpPr>
        <p:spPr>
          <a:xfrm>
            <a:off x="6023160" y="574092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72761"/>
                </a:solidFill>
                <a:latin typeface="Arial"/>
                <a:ea typeface="Arial"/>
                <a:cs typeface="Arial"/>
                <a:sym typeface="Arial"/>
              </a:rPr>
              <a:t>Outer Setting</a:t>
            </a:r>
            <a:endParaRPr b="0" i="0" sz="1540" u="none" cap="none" strike="noStrike">
              <a:latin typeface="Arial"/>
              <a:ea typeface="Arial"/>
              <a:cs typeface="Arial"/>
              <a:sym typeface="Arial"/>
            </a:endParaRPr>
          </a:p>
        </p:txBody>
      </p:sp>
      <p:sp>
        <p:nvSpPr>
          <p:cNvPr id="570" name="Google Shape;570;p92"/>
          <p:cNvSpPr txBox="1"/>
          <p:nvPr/>
        </p:nvSpPr>
        <p:spPr>
          <a:xfrm>
            <a:off x="7256160" y="27525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6D3B"/>
                </a:solidFill>
                <a:latin typeface="Arial"/>
                <a:ea typeface="Arial"/>
                <a:cs typeface="Arial"/>
                <a:sym typeface="Arial"/>
              </a:rPr>
              <a:t> Inner Setting</a:t>
            </a:r>
            <a:endParaRPr b="0" i="0" sz="1540" u="none" cap="none" strike="noStrike">
              <a:latin typeface="Arial"/>
              <a:ea typeface="Arial"/>
              <a:cs typeface="Arial"/>
              <a:sym typeface="Arial"/>
            </a:endParaRPr>
          </a:p>
        </p:txBody>
      </p:sp>
      <p:sp>
        <p:nvSpPr>
          <p:cNvPr id="571" name="Google Shape;571;p92"/>
          <p:cNvSpPr txBox="1"/>
          <p:nvPr/>
        </p:nvSpPr>
        <p:spPr>
          <a:xfrm>
            <a:off x="421560" y="239364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3E4959"/>
                </a:solidFill>
                <a:latin typeface="Arial"/>
                <a:ea typeface="Arial"/>
                <a:cs typeface="Arial"/>
                <a:sym typeface="Arial"/>
              </a:rPr>
              <a:t>Individual Setting</a:t>
            </a:r>
            <a:endParaRPr b="0" i="0" sz="1540" u="none" cap="none" strike="noStrike">
              <a:latin typeface="Arial"/>
              <a:ea typeface="Arial"/>
              <a:cs typeface="Arial"/>
              <a:sym typeface="Arial"/>
            </a:endParaRPr>
          </a:p>
        </p:txBody>
      </p:sp>
      <p:sp>
        <p:nvSpPr>
          <p:cNvPr id="572" name="Google Shape;572;p92"/>
          <p:cNvSpPr/>
          <p:nvPr/>
        </p:nvSpPr>
        <p:spPr>
          <a:xfrm flipH="1" rot="10800000">
            <a:off x="7301520" y="766440"/>
            <a:ext cx="577440" cy="331920"/>
          </a:xfrm>
          <a:custGeom>
            <a:rect b="b" l="l" r="r" t="t"/>
            <a:pathLst>
              <a:path extrusionOk="0" h="21600" w="37560">
                <a:moveTo>
                  <a:pt x="0" y="0"/>
                </a:moveTo>
                <a:lnTo>
                  <a:pt x="37560" y="21600"/>
                </a:lnTo>
              </a:path>
            </a:pathLst>
          </a:custGeom>
          <a:noFill/>
          <a:ln cap="flat" cmpd="sng" w="66600">
            <a:solidFill>
              <a:srgbClr val="000000"/>
            </a:solidFill>
            <a:prstDash val="dashDot"/>
            <a:miter lim="8000"/>
            <a:headEnd len="sm" w="sm" type="none"/>
            <a:tailEnd len="sm" w="sm" type="none"/>
          </a:ln>
        </p:spPr>
      </p:sp>
      <p:grpSp>
        <p:nvGrpSpPr>
          <p:cNvPr id="573" name="Google Shape;573;p92"/>
          <p:cNvGrpSpPr/>
          <p:nvPr/>
        </p:nvGrpSpPr>
        <p:grpSpPr>
          <a:xfrm>
            <a:off x="7529400" y="677160"/>
            <a:ext cx="693360" cy="693360"/>
            <a:chOff x="7529400" y="677160"/>
            <a:chExt cx="693360" cy="693360"/>
          </a:xfrm>
        </p:grpSpPr>
        <p:sp>
          <p:nvSpPr>
            <p:cNvPr id="574" name="Google Shape;574;p92"/>
            <p:cNvSpPr/>
            <p:nvPr/>
          </p:nvSpPr>
          <p:spPr>
            <a:xfrm>
              <a:off x="7529400" y="677160"/>
              <a:ext cx="693360" cy="69336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2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2"/>
            <p:cNvSpPr txBox="1"/>
            <p:nvPr/>
          </p:nvSpPr>
          <p:spPr>
            <a:xfrm>
              <a:off x="7594560" y="677160"/>
              <a:ext cx="563400" cy="6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92"/>
          <p:cNvGrpSpPr/>
          <p:nvPr/>
        </p:nvGrpSpPr>
        <p:grpSpPr>
          <a:xfrm>
            <a:off x="2991960" y="722520"/>
            <a:ext cx="5276520" cy="5628240"/>
            <a:chOff x="2991960" y="722520"/>
            <a:chExt cx="5276520" cy="5628240"/>
          </a:xfrm>
        </p:grpSpPr>
        <p:sp>
          <p:nvSpPr>
            <p:cNvPr id="577" name="Google Shape;577;p92"/>
            <p:cNvSpPr/>
            <p:nvPr/>
          </p:nvSpPr>
          <p:spPr>
            <a:xfrm>
              <a:off x="4190040" y="2080440"/>
              <a:ext cx="2933280" cy="2883240"/>
            </a:xfrm>
            <a:custGeom>
              <a:rect b="b" l="l" r="r" t="t"/>
              <a:pathLst>
                <a:path extrusionOk="0" h="5766241" w="5866462">
                  <a:moveTo>
                    <a:pt x="0" y="0"/>
                  </a:moveTo>
                  <a:lnTo>
                    <a:pt x="5866462" y="0"/>
                  </a:lnTo>
                  <a:lnTo>
                    <a:pt x="5866462" y="5766241"/>
                  </a:lnTo>
                  <a:lnTo>
                    <a:pt x="0" y="5766241"/>
                  </a:lnTo>
                  <a:lnTo>
                    <a:pt x="0" y="0"/>
                  </a:lnTo>
                  <a:close/>
                </a:path>
              </a:pathLst>
            </a:custGeom>
            <a:blipFill rotWithShape="1">
              <a:blip r:embed="rId3">
                <a:alphaModFix/>
              </a:blip>
              <a:stretch>
                <a:fillRect b="0" l="0" r="0" t="0"/>
              </a:stretch>
            </a:blipFill>
            <a:ln>
              <a:noFill/>
            </a:ln>
          </p:spPr>
        </p:sp>
        <p:grpSp>
          <p:nvGrpSpPr>
            <p:cNvPr id="578" name="Google Shape;578;p92"/>
            <p:cNvGrpSpPr/>
            <p:nvPr/>
          </p:nvGrpSpPr>
          <p:grpSpPr>
            <a:xfrm>
              <a:off x="4948560" y="4111920"/>
              <a:ext cx="1327680" cy="553680"/>
              <a:chOff x="4948560" y="4111920"/>
              <a:chExt cx="1327680" cy="553680"/>
            </a:xfrm>
          </p:grpSpPr>
          <p:sp>
            <p:nvSpPr>
              <p:cNvPr id="579" name="Google Shape;579;p92"/>
              <p:cNvSpPr/>
              <p:nvPr/>
            </p:nvSpPr>
            <p:spPr>
              <a:xfrm>
                <a:off x="4948560" y="4507560"/>
                <a:ext cx="1327680" cy="158040"/>
              </a:xfrm>
              <a:custGeom>
                <a:rect b="b" l="l" r="r" t="t"/>
                <a:pathLst>
                  <a:path extrusionOk="0" h="30409" w="255629">
                    <a:moveTo>
                      <a:pt x="15204" y="0"/>
                    </a:moveTo>
                    <a:lnTo>
                      <a:pt x="240425" y="0"/>
                    </a:lnTo>
                    <a:cubicBezTo>
                      <a:pt x="244457" y="0"/>
                      <a:pt x="248325" y="1602"/>
                      <a:pt x="251176" y="4453"/>
                    </a:cubicBezTo>
                    <a:cubicBezTo>
                      <a:pt x="254027" y="7305"/>
                      <a:pt x="255629" y="11172"/>
                      <a:pt x="255629" y="15204"/>
                    </a:cubicBezTo>
                    <a:lnTo>
                      <a:pt x="255629" y="15204"/>
                    </a:lnTo>
                    <a:cubicBezTo>
                      <a:pt x="255629" y="19237"/>
                      <a:pt x="254027" y="23104"/>
                      <a:pt x="251176" y="25955"/>
                    </a:cubicBezTo>
                    <a:cubicBezTo>
                      <a:pt x="248325" y="28807"/>
                      <a:pt x="244457" y="30409"/>
                      <a:pt x="240425" y="30409"/>
                    </a:cubicBezTo>
                    <a:lnTo>
                      <a:pt x="15204" y="30409"/>
                    </a:lnTo>
                    <a:cubicBezTo>
                      <a:pt x="11172" y="30409"/>
                      <a:pt x="7305" y="28807"/>
                      <a:pt x="4453" y="25955"/>
                    </a:cubicBezTo>
                    <a:cubicBezTo>
                      <a:pt x="1602" y="23104"/>
                      <a:pt x="0" y="19237"/>
                      <a:pt x="0" y="15204"/>
                    </a:cubicBezTo>
                    <a:lnTo>
                      <a:pt x="0" y="15204"/>
                    </a:lnTo>
                    <a:cubicBezTo>
                      <a:pt x="0" y="11172"/>
                      <a:pt x="1602" y="7305"/>
                      <a:pt x="4453" y="4453"/>
                    </a:cubicBezTo>
                    <a:cubicBezTo>
                      <a:pt x="7305" y="1602"/>
                      <a:pt x="11172" y="0"/>
                      <a:pt x="1520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2"/>
              <p:cNvSpPr txBox="1"/>
              <p:nvPr/>
            </p:nvSpPr>
            <p:spPr>
              <a:xfrm>
                <a:off x="4948560" y="4111920"/>
                <a:ext cx="1327680" cy="55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92"/>
            <p:cNvGrpSpPr/>
            <p:nvPr/>
          </p:nvGrpSpPr>
          <p:grpSpPr>
            <a:xfrm>
              <a:off x="5216400" y="4125600"/>
              <a:ext cx="1171080" cy="482400"/>
              <a:chOff x="5216400" y="4125600"/>
              <a:chExt cx="1171080" cy="482400"/>
            </a:xfrm>
          </p:grpSpPr>
          <p:sp>
            <p:nvSpPr>
              <p:cNvPr id="582" name="Google Shape;582;p92"/>
              <p:cNvSpPr/>
              <p:nvPr/>
            </p:nvSpPr>
            <p:spPr>
              <a:xfrm>
                <a:off x="5216400" y="4521600"/>
                <a:ext cx="1171080" cy="86400"/>
              </a:xfrm>
              <a:custGeom>
                <a:rect b="b" l="l" r="r" t="t"/>
                <a:pathLst>
                  <a:path extrusionOk="0" h="16661" w="225473">
                    <a:moveTo>
                      <a:pt x="8330" y="0"/>
                    </a:moveTo>
                    <a:lnTo>
                      <a:pt x="217143" y="0"/>
                    </a:lnTo>
                    <a:cubicBezTo>
                      <a:pt x="221744" y="0"/>
                      <a:pt x="225473" y="3730"/>
                      <a:pt x="225473" y="8330"/>
                    </a:cubicBezTo>
                    <a:lnTo>
                      <a:pt x="225473" y="8330"/>
                    </a:lnTo>
                    <a:cubicBezTo>
                      <a:pt x="225473" y="12931"/>
                      <a:pt x="221744" y="16661"/>
                      <a:pt x="217143" y="16661"/>
                    </a:cubicBezTo>
                    <a:lnTo>
                      <a:pt x="8330" y="16661"/>
                    </a:lnTo>
                    <a:cubicBezTo>
                      <a:pt x="3730" y="16661"/>
                      <a:pt x="0" y="12931"/>
                      <a:pt x="0" y="8330"/>
                    </a:cubicBezTo>
                    <a:lnTo>
                      <a:pt x="0" y="8330"/>
                    </a:lnTo>
                    <a:cubicBezTo>
                      <a:pt x="0" y="3730"/>
                      <a:pt x="3730" y="0"/>
                      <a:pt x="8330"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92"/>
              <p:cNvSpPr txBox="1"/>
              <p:nvPr/>
            </p:nvSpPr>
            <p:spPr>
              <a:xfrm>
                <a:off x="5216400" y="4125600"/>
                <a:ext cx="1171080" cy="48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4" name="Google Shape;584;p92"/>
            <p:cNvSpPr/>
            <p:nvPr/>
          </p:nvSpPr>
          <p:spPr>
            <a:xfrm>
              <a:off x="2991960" y="722520"/>
              <a:ext cx="5276520" cy="5628240"/>
            </a:xfrm>
            <a:custGeom>
              <a:rect b="b" l="l" r="r" t="t"/>
              <a:pathLst>
                <a:path extrusionOk="0" h="11256380" w="10552856">
                  <a:moveTo>
                    <a:pt x="0" y="0"/>
                  </a:moveTo>
                  <a:lnTo>
                    <a:pt x="10552856" y="0"/>
                  </a:lnTo>
                  <a:lnTo>
                    <a:pt x="10552856" y="11256380"/>
                  </a:lnTo>
                  <a:lnTo>
                    <a:pt x="0" y="11256380"/>
                  </a:lnTo>
                  <a:lnTo>
                    <a:pt x="0" y="0"/>
                  </a:lnTo>
                  <a:close/>
                </a:path>
              </a:pathLst>
            </a:custGeom>
            <a:blipFill rotWithShape="1">
              <a:blip r:embed="rId4">
                <a:alphaModFix/>
              </a:blip>
              <a:stretch>
                <a:fillRect b="0" l="0" r="0" t="0"/>
              </a:stretch>
            </a:blipFill>
            <a:ln>
              <a:noFill/>
            </a:ln>
          </p:spPr>
        </p:sp>
      </p:grpSp>
      <p:sp>
        <p:nvSpPr>
          <p:cNvPr id="585" name="Google Shape;585;p92"/>
          <p:cNvSpPr txBox="1"/>
          <p:nvPr/>
        </p:nvSpPr>
        <p:spPr>
          <a:xfrm>
            <a:off x="7097040" y="6047640"/>
            <a:ext cx="487368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Additional rules, laws, and regulations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Community collaboration and outreach</a:t>
            </a:r>
            <a:endParaRPr b="0" i="0" sz="1100" u="none" cap="none" strike="noStrike">
              <a:latin typeface="Arial"/>
              <a:ea typeface="Arial"/>
              <a:cs typeface="Arial"/>
              <a:sym typeface="Arial"/>
            </a:endParaRPr>
          </a:p>
          <a:p>
            <a:pPr indent="0" lvl="0" marL="0" marR="0" rtl="0" algn="l">
              <a:lnSpc>
                <a:spcPct val="135818"/>
              </a:lnSpc>
              <a:spcBef>
                <a:spcPts val="0"/>
              </a:spcBef>
              <a:spcAft>
                <a:spcPts val="0"/>
              </a:spcAft>
              <a:buNone/>
            </a:pPr>
            <a:r>
              <a:t/>
            </a:r>
            <a:endParaRPr b="0" i="0" sz="1100" u="none" cap="none" strike="noStrike">
              <a:latin typeface="Arial"/>
              <a:ea typeface="Arial"/>
              <a:cs typeface="Arial"/>
              <a:sym typeface="Arial"/>
            </a:endParaRPr>
          </a:p>
        </p:txBody>
      </p:sp>
      <p:sp>
        <p:nvSpPr>
          <p:cNvPr id="586" name="Google Shape;586;p92"/>
          <p:cNvSpPr txBox="1"/>
          <p:nvPr/>
        </p:nvSpPr>
        <p:spPr>
          <a:xfrm>
            <a:off x="1875600" y="7851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B733"/>
                </a:solidFill>
                <a:latin typeface="Arial"/>
                <a:ea typeface="Arial"/>
                <a:cs typeface="Arial"/>
                <a:sym typeface="Arial"/>
              </a:rPr>
              <a:t>Intervention Characteristics</a:t>
            </a:r>
            <a:endParaRPr b="0" i="0" sz="1540" u="none" cap="none" strike="noStrike">
              <a:latin typeface="Arial"/>
              <a:ea typeface="Arial"/>
              <a:cs typeface="Arial"/>
              <a:sym typeface="Arial"/>
            </a:endParaRPr>
          </a:p>
        </p:txBody>
      </p:sp>
      <p:sp>
        <p:nvSpPr>
          <p:cNvPr id="587" name="Google Shape;587;p92"/>
          <p:cNvSpPr txBox="1"/>
          <p:nvPr/>
        </p:nvSpPr>
        <p:spPr>
          <a:xfrm>
            <a:off x="308160" y="944280"/>
            <a:ext cx="3332880" cy="1138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Grant funding</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Physical restrictions of correction setting</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Leadership commitment to secure future funding</a:t>
            </a:r>
            <a:endParaRPr b="0" i="0" sz="1100" u="none" cap="none" strike="noStrike">
              <a:latin typeface="Arial"/>
              <a:ea typeface="Arial"/>
              <a:cs typeface="Arial"/>
              <a:sym typeface="Arial"/>
            </a:endParaRPr>
          </a:p>
        </p:txBody>
      </p:sp>
      <p:sp>
        <p:nvSpPr>
          <p:cNvPr id="588" name="Google Shape;588;p92"/>
          <p:cNvSpPr txBox="1"/>
          <p:nvPr/>
        </p:nvSpPr>
        <p:spPr>
          <a:xfrm>
            <a:off x="8120520" y="3167280"/>
            <a:ext cx="3965400" cy="210384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Dissemination of program information</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Knowledge deficiency within support staff</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Multiple processes for referrals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Time constraints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Acknowledging the complexity of justice-involved OUD individuals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Compatibility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Improved information technology infrastructure</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Communication within organizations</a:t>
            </a:r>
            <a:endParaRPr b="0" i="0" sz="1100" u="none" cap="none" strike="noStrike">
              <a:latin typeface="Arial"/>
              <a:ea typeface="Arial"/>
              <a:cs typeface="Arial"/>
              <a:sym typeface="Arial"/>
            </a:endParaRPr>
          </a:p>
        </p:txBody>
      </p:sp>
      <p:sp>
        <p:nvSpPr>
          <p:cNvPr id="589" name="Google Shape;589;p92"/>
          <p:cNvSpPr txBox="1"/>
          <p:nvPr/>
        </p:nvSpPr>
        <p:spPr>
          <a:xfrm>
            <a:off x="381240" y="2924640"/>
            <a:ext cx="2643120" cy="189756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Strong leadership support and engagement</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Highly motivated implementers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Participants are requesting services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Provide services to individuals in multiple stages of change</a:t>
            </a:r>
            <a:endParaRPr b="0" i="0" sz="1100" u="none" cap="none" strike="noStrike">
              <a:latin typeface="Arial"/>
              <a:ea typeface="Arial"/>
              <a:cs typeface="Arial"/>
              <a:sym typeface="Arial"/>
            </a:endParaRPr>
          </a:p>
        </p:txBody>
      </p:sp>
      <p:sp>
        <p:nvSpPr>
          <p:cNvPr id="590" name="Google Shape;590;p92"/>
          <p:cNvSpPr txBox="1"/>
          <p:nvPr/>
        </p:nvSpPr>
        <p:spPr>
          <a:xfrm>
            <a:off x="568080" y="5374440"/>
            <a:ext cx="384084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Data aggregation</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Lack of program awareness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Not available to all justice-involved individuals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Follow-up post-incarceration</a:t>
            </a:r>
            <a:endParaRPr b="0" i="0" sz="1100" u="none" cap="none" strike="noStrike">
              <a:latin typeface="Arial"/>
              <a:ea typeface="Arial"/>
              <a:cs typeface="Arial"/>
              <a:sym typeface="Arial"/>
            </a:endParaRPr>
          </a:p>
        </p:txBody>
      </p:sp>
      <p:sp>
        <p:nvSpPr>
          <p:cNvPr id="591" name="Google Shape;591;p92"/>
          <p:cNvSpPr txBox="1"/>
          <p:nvPr/>
        </p:nvSpPr>
        <p:spPr>
          <a:xfrm>
            <a:off x="1123200" y="51213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1D8DE"/>
                </a:solidFill>
                <a:latin typeface="Arial"/>
                <a:ea typeface="Arial"/>
                <a:cs typeface="Arial"/>
                <a:sym typeface="Arial"/>
              </a:rPr>
              <a:t>Process Setting</a:t>
            </a:r>
            <a:endParaRPr b="0" i="0" sz="154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6" name="Shape 596"/>
        <p:cNvGrpSpPr/>
        <p:nvPr/>
      </p:nvGrpSpPr>
      <p:grpSpPr>
        <a:xfrm>
          <a:off x="0" y="0"/>
          <a:ext cx="0" cy="0"/>
          <a:chOff x="0" y="0"/>
          <a:chExt cx="0" cy="0"/>
        </a:xfrm>
      </p:grpSpPr>
      <p:grpSp>
        <p:nvGrpSpPr>
          <p:cNvPr id="597" name="Google Shape;597;p93"/>
          <p:cNvGrpSpPr/>
          <p:nvPr/>
        </p:nvGrpSpPr>
        <p:grpSpPr>
          <a:xfrm>
            <a:off x="108720" y="1941480"/>
            <a:ext cx="3105000" cy="2776320"/>
            <a:chOff x="108720" y="1941480"/>
            <a:chExt cx="3105000" cy="2776320"/>
          </a:xfrm>
        </p:grpSpPr>
        <p:sp>
          <p:nvSpPr>
            <p:cNvPr id="598" name="Google Shape;598;p93"/>
            <p:cNvSpPr/>
            <p:nvPr/>
          </p:nvSpPr>
          <p:spPr>
            <a:xfrm>
              <a:off x="108720" y="2336760"/>
              <a:ext cx="3105000" cy="2381040"/>
            </a:xfrm>
            <a:custGeom>
              <a:rect b="b" l="l" r="r" t="t"/>
              <a:pathLst>
                <a:path extrusionOk="0" h="459193" w="598788">
                  <a:moveTo>
                    <a:pt x="172883" y="0"/>
                  </a:moveTo>
                  <a:lnTo>
                    <a:pt x="425905" y="0"/>
                  </a:lnTo>
                  <a:cubicBezTo>
                    <a:pt x="471757" y="0"/>
                    <a:pt x="515730" y="18214"/>
                    <a:pt x="548152" y="50636"/>
                  </a:cubicBezTo>
                  <a:cubicBezTo>
                    <a:pt x="580574" y="83058"/>
                    <a:pt x="598788" y="127032"/>
                    <a:pt x="598788" y="172883"/>
                  </a:cubicBezTo>
                  <a:lnTo>
                    <a:pt x="598788" y="286310"/>
                  </a:lnTo>
                  <a:cubicBezTo>
                    <a:pt x="598788" y="332161"/>
                    <a:pt x="580574" y="376135"/>
                    <a:pt x="548152" y="408557"/>
                  </a:cubicBezTo>
                  <a:cubicBezTo>
                    <a:pt x="515730" y="440979"/>
                    <a:pt x="471757" y="459193"/>
                    <a:pt x="425905" y="459193"/>
                  </a:cubicBezTo>
                  <a:lnTo>
                    <a:pt x="172883" y="459193"/>
                  </a:lnTo>
                  <a:cubicBezTo>
                    <a:pt x="127032" y="459193"/>
                    <a:pt x="83058" y="440979"/>
                    <a:pt x="50636" y="408557"/>
                  </a:cubicBezTo>
                  <a:cubicBezTo>
                    <a:pt x="18214" y="376135"/>
                    <a:pt x="0" y="332161"/>
                    <a:pt x="0" y="286310"/>
                  </a:cubicBezTo>
                  <a:lnTo>
                    <a:pt x="0" y="172883"/>
                  </a:lnTo>
                  <a:cubicBezTo>
                    <a:pt x="0" y="127032"/>
                    <a:pt x="18214" y="83058"/>
                    <a:pt x="50636" y="50636"/>
                  </a:cubicBezTo>
                  <a:cubicBezTo>
                    <a:pt x="83058" y="18214"/>
                    <a:pt x="127032" y="0"/>
                    <a:pt x="172883" y="0"/>
                  </a:cubicBezTo>
                  <a:close/>
                </a:path>
              </a:pathLst>
            </a:custGeom>
            <a:solidFill>
              <a:srgbClr val="3E4959">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93"/>
            <p:cNvSpPr txBox="1"/>
            <p:nvPr/>
          </p:nvSpPr>
          <p:spPr>
            <a:xfrm>
              <a:off x="108720" y="1941480"/>
              <a:ext cx="3105000" cy="27759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93"/>
          <p:cNvGrpSpPr/>
          <p:nvPr/>
        </p:nvGrpSpPr>
        <p:grpSpPr>
          <a:xfrm>
            <a:off x="108720" y="282600"/>
            <a:ext cx="5379120" cy="1858320"/>
            <a:chOff x="108720" y="282600"/>
            <a:chExt cx="5379120" cy="1858320"/>
          </a:xfrm>
        </p:grpSpPr>
        <p:sp>
          <p:nvSpPr>
            <p:cNvPr id="601" name="Google Shape;601;p93"/>
            <p:cNvSpPr/>
            <p:nvPr/>
          </p:nvSpPr>
          <p:spPr>
            <a:xfrm>
              <a:off x="108720" y="677520"/>
              <a:ext cx="5379120" cy="146304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93"/>
            <p:cNvSpPr txBox="1"/>
            <p:nvPr/>
          </p:nvSpPr>
          <p:spPr>
            <a:xfrm>
              <a:off x="108720" y="282600"/>
              <a:ext cx="5379120" cy="1858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93"/>
          <p:cNvGrpSpPr/>
          <p:nvPr/>
        </p:nvGrpSpPr>
        <p:grpSpPr>
          <a:xfrm>
            <a:off x="7770600" y="2323080"/>
            <a:ext cx="4232520" cy="3196440"/>
            <a:chOff x="7770600" y="2323080"/>
            <a:chExt cx="4232520" cy="3196440"/>
          </a:xfrm>
        </p:grpSpPr>
        <p:sp>
          <p:nvSpPr>
            <p:cNvPr id="604" name="Google Shape;604;p93"/>
            <p:cNvSpPr/>
            <p:nvPr/>
          </p:nvSpPr>
          <p:spPr>
            <a:xfrm>
              <a:off x="7770600" y="2718000"/>
              <a:ext cx="4232520" cy="2801520"/>
            </a:xfrm>
            <a:custGeom>
              <a:rect b="b" l="l" r="r" t="t"/>
              <a:pathLst>
                <a:path extrusionOk="0" h="540276" w="816288">
                  <a:moveTo>
                    <a:pt x="126819" y="0"/>
                  </a:moveTo>
                  <a:lnTo>
                    <a:pt x="689469" y="0"/>
                  </a:lnTo>
                  <a:cubicBezTo>
                    <a:pt x="759509" y="0"/>
                    <a:pt x="816288" y="56779"/>
                    <a:pt x="816288" y="126819"/>
                  </a:cubicBezTo>
                  <a:lnTo>
                    <a:pt x="816288" y="413457"/>
                  </a:lnTo>
                  <a:cubicBezTo>
                    <a:pt x="816288" y="483497"/>
                    <a:pt x="759509" y="540276"/>
                    <a:pt x="689469" y="540276"/>
                  </a:cubicBezTo>
                  <a:lnTo>
                    <a:pt x="126819" y="540276"/>
                  </a:lnTo>
                  <a:cubicBezTo>
                    <a:pt x="93184" y="540276"/>
                    <a:pt x="60927" y="526915"/>
                    <a:pt x="37144" y="503132"/>
                  </a:cubicBezTo>
                  <a:cubicBezTo>
                    <a:pt x="13361" y="479349"/>
                    <a:pt x="0" y="447092"/>
                    <a:pt x="0" y="413457"/>
                  </a:cubicBezTo>
                  <a:lnTo>
                    <a:pt x="0" y="126819"/>
                  </a:lnTo>
                  <a:cubicBezTo>
                    <a:pt x="0" y="56779"/>
                    <a:pt x="56779" y="0"/>
                    <a:pt x="126819" y="0"/>
                  </a:cubicBezTo>
                  <a:close/>
                </a:path>
              </a:pathLst>
            </a:custGeom>
            <a:solidFill>
              <a:srgbClr val="FF6D3B">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93"/>
            <p:cNvSpPr txBox="1"/>
            <p:nvPr/>
          </p:nvSpPr>
          <p:spPr>
            <a:xfrm>
              <a:off x="7770600" y="2323080"/>
              <a:ext cx="4232520" cy="3196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93"/>
          <p:cNvGrpSpPr/>
          <p:nvPr/>
        </p:nvGrpSpPr>
        <p:grpSpPr>
          <a:xfrm>
            <a:off x="6380280" y="5307840"/>
            <a:ext cx="5384160" cy="1548720"/>
            <a:chOff x="6380280" y="5307840"/>
            <a:chExt cx="5384160" cy="1548720"/>
          </a:xfrm>
        </p:grpSpPr>
        <p:sp>
          <p:nvSpPr>
            <p:cNvPr id="607" name="Google Shape;607;p93"/>
            <p:cNvSpPr/>
            <p:nvPr/>
          </p:nvSpPr>
          <p:spPr>
            <a:xfrm>
              <a:off x="6380280" y="5703120"/>
              <a:ext cx="5384160" cy="1153440"/>
            </a:xfrm>
            <a:custGeom>
              <a:rect b="b" l="l" r="r" t="t"/>
              <a:pathLst>
                <a:path extrusionOk="0" h="222421" w="1038349">
                  <a:moveTo>
                    <a:pt x="99697" y="0"/>
                  </a:moveTo>
                  <a:lnTo>
                    <a:pt x="938652" y="0"/>
                  </a:lnTo>
                  <a:cubicBezTo>
                    <a:pt x="965093" y="0"/>
                    <a:pt x="990451" y="10504"/>
                    <a:pt x="1009148" y="29201"/>
                  </a:cubicBezTo>
                  <a:cubicBezTo>
                    <a:pt x="1027845" y="47897"/>
                    <a:pt x="1038349" y="73256"/>
                    <a:pt x="1038349" y="99697"/>
                  </a:cubicBezTo>
                  <a:lnTo>
                    <a:pt x="1038349" y="122724"/>
                  </a:lnTo>
                  <a:cubicBezTo>
                    <a:pt x="1038349" y="149166"/>
                    <a:pt x="1027845" y="174524"/>
                    <a:pt x="1009148" y="193221"/>
                  </a:cubicBezTo>
                  <a:cubicBezTo>
                    <a:pt x="990451" y="211918"/>
                    <a:pt x="965093" y="222421"/>
                    <a:pt x="938652" y="222421"/>
                  </a:cubicBezTo>
                  <a:lnTo>
                    <a:pt x="99697" y="222421"/>
                  </a:lnTo>
                  <a:cubicBezTo>
                    <a:pt x="73256" y="222421"/>
                    <a:pt x="47897" y="211918"/>
                    <a:pt x="29201" y="193221"/>
                  </a:cubicBezTo>
                  <a:cubicBezTo>
                    <a:pt x="10504" y="174524"/>
                    <a:pt x="0" y="149166"/>
                    <a:pt x="0" y="122724"/>
                  </a:cubicBezTo>
                  <a:lnTo>
                    <a:pt x="0" y="99697"/>
                  </a:lnTo>
                  <a:cubicBezTo>
                    <a:pt x="0" y="73256"/>
                    <a:pt x="10504" y="47897"/>
                    <a:pt x="29201" y="29201"/>
                  </a:cubicBezTo>
                  <a:cubicBezTo>
                    <a:pt x="47897" y="10504"/>
                    <a:pt x="73256" y="0"/>
                    <a:pt x="99697" y="0"/>
                  </a:cubicBezTo>
                  <a:close/>
                </a:path>
              </a:pathLst>
            </a:custGeom>
            <a:solidFill>
              <a:srgbClr val="272761">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3"/>
            <p:cNvSpPr txBox="1"/>
            <p:nvPr/>
          </p:nvSpPr>
          <p:spPr>
            <a:xfrm>
              <a:off x="6380280" y="5307840"/>
              <a:ext cx="5384160" cy="1548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93"/>
          <p:cNvGrpSpPr/>
          <p:nvPr/>
        </p:nvGrpSpPr>
        <p:grpSpPr>
          <a:xfrm>
            <a:off x="108720" y="4602240"/>
            <a:ext cx="4124880" cy="1911600"/>
            <a:chOff x="108720" y="4602240"/>
            <a:chExt cx="4124880" cy="1911600"/>
          </a:xfrm>
        </p:grpSpPr>
        <p:sp>
          <p:nvSpPr>
            <p:cNvPr id="610" name="Google Shape;610;p93"/>
            <p:cNvSpPr/>
            <p:nvPr/>
          </p:nvSpPr>
          <p:spPr>
            <a:xfrm>
              <a:off x="108720" y="4997520"/>
              <a:ext cx="4124880" cy="1516320"/>
            </a:xfrm>
            <a:custGeom>
              <a:rect b="b" l="l" r="r" t="t"/>
              <a:pathLst>
                <a:path extrusionOk="0" h="292458" w="795512">
                  <a:moveTo>
                    <a:pt x="130131" y="0"/>
                  </a:moveTo>
                  <a:lnTo>
                    <a:pt x="665382" y="0"/>
                  </a:lnTo>
                  <a:cubicBezTo>
                    <a:pt x="737251" y="0"/>
                    <a:pt x="795512" y="58261"/>
                    <a:pt x="795512" y="130131"/>
                  </a:cubicBezTo>
                  <a:lnTo>
                    <a:pt x="795512" y="162327"/>
                  </a:lnTo>
                  <a:cubicBezTo>
                    <a:pt x="795512" y="234196"/>
                    <a:pt x="737251" y="292458"/>
                    <a:pt x="665382" y="292458"/>
                  </a:cubicBezTo>
                  <a:lnTo>
                    <a:pt x="130131" y="292458"/>
                  </a:lnTo>
                  <a:cubicBezTo>
                    <a:pt x="58261" y="292458"/>
                    <a:pt x="0" y="234196"/>
                    <a:pt x="0" y="162327"/>
                  </a:cubicBezTo>
                  <a:lnTo>
                    <a:pt x="0" y="130131"/>
                  </a:lnTo>
                  <a:cubicBezTo>
                    <a:pt x="0" y="58261"/>
                    <a:pt x="58261" y="0"/>
                    <a:pt x="130131" y="0"/>
                  </a:cubicBezTo>
                  <a:close/>
                </a:path>
              </a:pathLst>
            </a:custGeom>
            <a:solidFill>
              <a:srgbClr val="21D8DE">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93"/>
            <p:cNvSpPr txBox="1"/>
            <p:nvPr/>
          </p:nvSpPr>
          <p:spPr>
            <a:xfrm>
              <a:off x="108720" y="4602240"/>
              <a:ext cx="4124880" cy="191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93"/>
          <p:cNvGrpSpPr/>
          <p:nvPr/>
        </p:nvGrpSpPr>
        <p:grpSpPr>
          <a:xfrm>
            <a:off x="6837480" y="464400"/>
            <a:ext cx="5142960" cy="2098440"/>
            <a:chOff x="6837480" y="464400"/>
            <a:chExt cx="5142960" cy="2098440"/>
          </a:xfrm>
        </p:grpSpPr>
        <p:sp>
          <p:nvSpPr>
            <p:cNvPr id="613" name="Google Shape;613;p93"/>
            <p:cNvSpPr/>
            <p:nvPr/>
          </p:nvSpPr>
          <p:spPr>
            <a:xfrm>
              <a:off x="6837480" y="856800"/>
              <a:ext cx="5142960" cy="1706040"/>
            </a:xfrm>
            <a:custGeom>
              <a:rect b="b" l="l" r="r" t="t"/>
              <a:pathLst>
                <a:path extrusionOk="0" h="331190" w="1013799">
                  <a:moveTo>
                    <a:pt x="102111" y="0"/>
                  </a:moveTo>
                  <a:lnTo>
                    <a:pt x="911687" y="0"/>
                  </a:lnTo>
                  <a:cubicBezTo>
                    <a:pt x="968082" y="0"/>
                    <a:pt x="1013799" y="45717"/>
                    <a:pt x="1013799" y="102111"/>
                  </a:cubicBezTo>
                  <a:lnTo>
                    <a:pt x="1013799" y="229078"/>
                  </a:lnTo>
                  <a:cubicBezTo>
                    <a:pt x="1013799" y="285473"/>
                    <a:pt x="968082" y="331190"/>
                    <a:pt x="911687" y="331190"/>
                  </a:cubicBezTo>
                  <a:lnTo>
                    <a:pt x="102111" y="331190"/>
                  </a:lnTo>
                  <a:cubicBezTo>
                    <a:pt x="45717" y="331190"/>
                    <a:pt x="0" y="285473"/>
                    <a:pt x="0" y="229078"/>
                  </a:cubicBezTo>
                  <a:lnTo>
                    <a:pt x="0" y="102111"/>
                  </a:lnTo>
                  <a:cubicBezTo>
                    <a:pt x="0" y="45717"/>
                    <a:pt x="45717" y="0"/>
                    <a:pt x="102111" y="0"/>
                  </a:cubicBezTo>
                  <a:close/>
                </a:path>
              </a:pathLst>
            </a:custGeom>
            <a:solidFill>
              <a:srgbClr val="4F2A1A">
                <a:alpha val="14901"/>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93"/>
            <p:cNvSpPr txBox="1"/>
            <p:nvPr/>
          </p:nvSpPr>
          <p:spPr>
            <a:xfrm>
              <a:off x="6837480" y="464400"/>
              <a:ext cx="5142960" cy="209844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93"/>
          <p:cNvGrpSpPr/>
          <p:nvPr/>
        </p:nvGrpSpPr>
        <p:grpSpPr>
          <a:xfrm>
            <a:off x="3160800" y="999360"/>
            <a:ext cx="4945320" cy="4986000"/>
            <a:chOff x="3160800" y="999360"/>
            <a:chExt cx="4945320" cy="4986000"/>
          </a:xfrm>
        </p:grpSpPr>
        <p:sp>
          <p:nvSpPr>
            <p:cNvPr id="616" name="Google Shape;616;p93"/>
            <p:cNvSpPr/>
            <p:nvPr/>
          </p:nvSpPr>
          <p:spPr>
            <a:xfrm>
              <a:off x="3160800" y="999360"/>
              <a:ext cx="4945320" cy="4986000"/>
            </a:xfrm>
            <a:custGeom>
              <a:rect b="b" l="l" r="r" t="t"/>
              <a:pathLst>
                <a:path extrusionOk="0" h="825333" w="818585">
                  <a:moveTo>
                    <a:pt x="409292" y="0"/>
                  </a:moveTo>
                  <a:cubicBezTo>
                    <a:pt x="183246" y="0"/>
                    <a:pt x="0" y="184757"/>
                    <a:pt x="0" y="412667"/>
                  </a:cubicBezTo>
                  <a:cubicBezTo>
                    <a:pt x="0" y="640576"/>
                    <a:pt x="183246" y="825333"/>
                    <a:pt x="409292" y="825333"/>
                  </a:cubicBezTo>
                  <a:cubicBezTo>
                    <a:pt x="635338" y="825333"/>
                    <a:pt x="818585" y="640576"/>
                    <a:pt x="818585" y="412667"/>
                  </a:cubicBezTo>
                  <a:cubicBezTo>
                    <a:pt x="818585" y="184757"/>
                    <a:pt x="635338" y="0"/>
                    <a:pt x="4092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93"/>
            <p:cNvSpPr txBox="1"/>
            <p:nvPr/>
          </p:nvSpPr>
          <p:spPr>
            <a:xfrm>
              <a:off x="3624480" y="1006200"/>
              <a:ext cx="4017960" cy="45115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93"/>
          <p:cNvSpPr txBox="1"/>
          <p:nvPr/>
        </p:nvSpPr>
        <p:spPr>
          <a:xfrm>
            <a:off x="6023160" y="574092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72761"/>
                </a:solidFill>
                <a:latin typeface="Arial"/>
                <a:ea typeface="Arial"/>
                <a:cs typeface="Arial"/>
                <a:sym typeface="Arial"/>
              </a:rPr>
              <a:t>Outer Setting</a:t>
            </a:r>
            <a:endParaRPr b="0" i="0" sz="1540" u="none" cap="none" strike="noStrike">
              <a:latin typeface="Arial"/>
              <a:ea typeface="Arial"/>
              <a:cs typeface="Arial"/>
              <a:sym typeface="Arial"/>
            </a:endParaRPr>
          </a:p>
        </p:txBody>
      </p:sp>
      <p:sp>
        <p:nvSpPr>
          <p:cNvPr id="619" name="Google Shape;619;p93"/>
          <p:cNvSpPr txBox="1"/>
          <p:nvPr/>
        </p:nvSpPr>
        <p:spPr>
          <a:xfrm>
            <a:off x="7256160" y="27525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6D3B"/>
                </a:solidFill>
                <a:latin typeface="Arial"/>
                <a:ea typeface="Arial"/>
                <a:cs typeface="Arial"/>
                <a:sym typeface="Arial"/>
              </a:rPr>
              <a:t> Inner Setting</a:t>
            </a:r>
            <a:endParaRPr b="0" i="0" sz="1540" u="none" cap="none" strike="noStrike">
              <a:latin typeface="Arial"/>
              <a:ea typeface="Arial"/>
              <a:cs typeface="Arial"/>
              <a:sym typeface="Arial"/>
            </a:endParaRPr>
          </a:p>
        </p:txBody>
      </p:sp>
      <p:sp>
        <p:nvSpPr>
          <p:cNvPr id="620" name="Google Shape;620;p93"/>
          <p:cNvSpPr txBox="1"/>
          <p:nvPr/>
        </p:nvSpPr>
        <p:spPr>
          <a:xfrm>
            <a:off x="421560" y="239364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3E4959"/>
                </a:solidFill>
                <a:latin typeface="Arial"/>
                <a:ea typeface="Arial"/>
                <a:cs typeface="Arial"/>
                <a:sym typeface="Arial"/>
              </a:rPr>
              <a:t>Individual Setting</a:t>
            </a:r>
            <a:endParaRPr b="0" i="0" sz="1540" u="none" cap="none" strike="noStrike">
              <a:latin typeface="Arial"/>
              <a:ea typeface="Arial"/>
              <a:cs typeface="Arial"/>
              <a:sym typeface="Arial"/>
            </a:endParaRPr>
          </a:p>
        </p:txBody>
      </p:sp>
      <p:sp>
        <p:nvSpPr>
          <p:cNvPr id="621" name="Google Shape;621;p93"/>
          <p:cNvSpPr/>
          <p:nvPr/>
        </p:nvSpPr>
        <p:spPr>
          <a:xfrm flipH="1" rot="10800000">
            <a:off x="7301520" y="766440"/>
            <a:ext cx="577440" cy="331920"/>
          </a:xfrm>
          <a:custGeom>
            <a:rect b="b" l="l" r="r" t="t"/>
            <a:pathLst>
              <a:path extrusionOk="0" h="21600" w="37560">
                <a:moveTo>
                  <a:pt x="0" y="0"/>
                </a:moveTo>
                <a:lnTo>
                  <a:pt x="37560" y="21600"/>
                </a:lnTo>
              </a:path>
            </a:pathLst>
          </a:custGeom>
          <a:noFill/>
          <a:ln cap="flat" cmpd="sng" w="66600">
            <a:solidFill>
              <a:srgbClr val="000000"/>
            </a:solidFill>
            <a:prstDash val="dashDot"/>
            <a:miter lim="8000"/>
            <a:headEnd len="sm" w="sm" type="none"/>
            <a:tailEnd len="sm" w="sm" type="none"/>
          </a:ln>
        </p:spPr>
      </p:sp>
      <p:grpSp>
        <p:nvGrpSpPr>
          <p:cNvPr id="622" name="Google Shape;622;p93"/>
          <p:cNvGrpSpPr/>
          <p:nvPr/>
        </p:nvGrpSpPr>
        <p:grpSpPr>
          <a:xfrm>
            <a:off x="7529400" y="677160"/>
            <a:ext cx="693360" cy="693360"/>
            <a:chOff x="7529400" y="677160"/>
            <a:chExt cx="693360" cy="693360"/>
          </a:xfrm>
        </p:grpSpPr>
        <p:sp>
          <p:nvSpPr>
            <p:cNvPr id="623" name="Google Shape;623;p93"/>
            <p:cNvSpPr/>
            <p:nvPr/>
          </p:nvSpPr>
          <p:spPr>
            <a:xfrm>
              <a:off x="7529400" y="677160"/>
              <a:ext cx="693360" cy="69336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F2A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3"/>
            <p:cNvSpPr txBox="1"/>
            <p:nvPr/>
          </p:nvSpPr>
          <p:spPr>
            <a:xfrm>
              <a:off x="7594560" y="677160"/>
              <a:ext cx="563400" cy="62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93"/>
          <p:cNvGrpSpPr/>
          <p:nvPr/>
        </p:nvGrpSpPr>
        <p:grpSpPr>
          <a:xfrm>
            <a:off x="2991960" y="722520"/>
            <a:ext cx="5276520" cy="5628240"/>
            <a:chOff x="2991960" y="722520"/>
            <a:chExt cx="5276520" cy="5628240"/>
          </a:xfrm>
        </p:grpSpPr>
        <p:sp>
          <p:nvSpPr>
            <p:cNvPr id="626" name="Google Shape;626;p93"/>
            <p:cNvSpPr/>
            <p:nvPr/>
          </p:nvSpPr>
          <p:spPr>
            <a:xfrm>
              <a:off x="4190040" y="2080440"/>
              <a:ext cx="2933280" cy="2883240"/>
            </a:xfrm>
            <a:custGeom>
              <a:rect b="b" l="l" r="r" t="t"/>
              <a:pathLst>
                <a:path extrusionOk="0" h="5766241" w="5866462">
                  <a:moveTo>
                    <a:pt x="0" y="0"/>
                  </a:moveTo>
                  <a:lnTo>
                    <a:pt x="5866462" y="0"/>
                  </a:lnTo>
                  <a:lnTo>
                    <a:pt x="5866462" y="5766241"/>
                  </a:lnTo>
                  <a:lnTo>
                    <a:pt x="0" y="5766241"/>
                  </a:lnTo>
                  <a:lnTo>
                    <a:pt x="0" y="0"/>
                  </a:lnTo>
                  <a:close/>
                </a:path>
              </a:pathLst>
            </a:custGeom>
            <a:blipFill rotWithShape="1">
              <a:blip r:embed="rId3">
                <a:alphaModFix/>
              </a:blip>
              <a:stretch>
                <a:fillRect b="0" l="0" r="0" t="0"/>
              </a:stretch>
            </a:blipFill>
            <a:ln>
              <a:noFill/>
            </a:ln>
          </p:spPr>
        </p:sp>
        <p:grpSp>
          <p:nvGrpSpPr>
            <p:cNvPr id="627" name="Google Shape;627;p93"/>
            <p:cNvGrpSpPr/>
            <p:nvPr/>
          </p:nvGrpSpPr>
          <p:grpSpPr>
            <a:xfrm>
              <a:off x="4948560" y="4111920"/>
              <a:ext cx="1327680" cy="553680"/>
              <a:chOff x="4948560" y="4111920"/>
              <a:chExt cx="1327680" cy="553680"/>
            </a:xfrm>
          </p:grpSpPr>
          <p:sp>
            <p:nvSpPr>
              <p:cNvPr id="628" name="Google Shape;628;p93"/>
              <p:cNvSpPr/>
              <p:nvPr/>
            </p:nvSpPr>
            <p:spPr>
              <a:xfrm>
                <a:off x="4948560" y="4507560"/>
                <a:ext cx="1327680" cy="158040"/>
              </a:xfrm>
              <a:custGeom>
                <a:rect b="b" l="l" r="r" t="t"/>
                <a:pathLst>
                  <a:path extrusionOk="0" h="30409" w="255629">
                    <a:moveTo>
                      <a:pt x="15204" y="0"/>
                    </a:moveTo>
                    <a:lnTo>
                      <a:pt x="240425" y="0"/>
                    </a:lnTo>
                    <a:cubicBezTo>
                      <a:pt x="244457" y="0"/>
                      <a:pt x="248325" y="1602"/>
                      <a:pt x="251176" y="4453"/>
                    </a:cubicBezTo>
                    <a:cubicBezTo>
                      <a:pt x="254027" y="7305"/>
                      <a:pt x="255629" y="11172"/>
                      <a:pt x="255629" y="15204"/>
                    </a:cubicBezTo>
                    <a:lnTo>
                      <a:pt x="255629" y="15204"/>
                    </a:lnTo>
                    <a:cubicBezTo>
                      <a:pt x="255629" y="19237"/>
                      <a:pt x="254027" y="23104"/>
                      <a:pt x="251176" y="25955"/>
                    </a:cubicBezTo>
                    <a:cubicBezTo>
                      <a:pt x="248325" y="28807"/>
                      <a:pt x="244457" y="30409"/>
                      <a:pt x="240425" y="30409"/>
                    </a:cubicBezTo>
                    <a:lnTo>
                      <a:pt x="15204" y="30409"/>
                    </a:lnTo>
                    <a:cubicBezTo>
                      <a:pt x="11172" y="30409"/>
                      <a:pt x="7305" y="28807"/>
                      <a:pt x="4453" y="25955"/>
                    </a:cubicBezTo>
                    <a:cubicBezTo>
                      <a:pt x="1602" y="23104"/>
                      <a:pt x="0" y="19237"/>
                      <a:pt x="0" y="15204"/>
                    </a:cubicBezTo>
                    <a:lnTo>
                      <a:pt x="0" y="15204"/>
                    </a:lnTo>
                    <a:cubicBezTo>
                      <a:pt x="0" y="11172"/>
                      <a:pt x="1602" y="7305"/>
                      <a:pt x="4453" y="4453"/>
                    </a:cubicBezTo>
                    <a:cubicBezTo>
                      <a:pt x="7305" y="1602"/>
                      <a:pt x="11172" y="0"/>
                      <a:pt x="15204"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93"/>
              <p:cNvSpPr txBox="1"/>
              <p:nvPr/>
            </p:nvSpPr>
            <p:spPr>
              <a:xfrm>
                <a:off x="4948560" y="4111920"/>
                <a:ext cx="1327680" cy="553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93"/>
            <p:cNvGrpSpPr/>
            <p:nvPr/>
          </p:nvGrpSpPr>
          <p:grpSpPr>
            <a:xfrm>
              <a:off x="5216400" y="4125600"/>
              <a:ext cx="1171080" cy="482400"/>
              <a:chOff x="5216400" y="4125600"/>
              <a:chExt cx="1171080" cy="482400"/>
            </a:xfrm>
          </p:grpSpPr>
          <p:sp>
            <p:nvSpPr>
              <p:cNvPr id="631" name="Google Shape;631;p93"/>
              <p:cNvSpPr/>
              <p:nvPr/>
            </p:nvSpPr>
            <p:spPr>
              <a:xfrm>
                <a:off x="5216400" y="4521600"/>
                <a:ext cx="1171080" cy="86400"/>
              </a:xfrm>
              <a:custGeom>
                <a:rect b="b" l="l" r="r" t="t"/>
                <a:pathLst>
                  <a:path extrusionOk="0" h="16661" w="225473">
                    <a:moveTo>
                      <a:pt x="8330" y="0"/>
                    </a:moveTo>
                    <a:lnTo>
                      <a:pt x="217143" y="0"/>
                    </a:lnTo>
                    <a:cubicBezTo>
                      <a:pt x="221744" y="0"/>
                      <a:pt x="225473" y="3730"/>
                      <a:pt x="225473" y="8330"/>
                    </a:cubicBezTo>
                    <a:lnTo>
                      <a:pt x="225473" y="8330"/>
                    </a:lnTo>
                    <a:cubicBezTo>
                      <a:pt x="225473" y="12931"/>
                      <a:pt x="221744" y="16661"/>
                      <a:pt x="217143" y="16661"/>
                    </a:cubicBezTo>
                    <a:lnTo>
                      <a:pt x="8330" y="16661"/>
                    </a:lnTo>
                    <a:cubicBezTo>
                      <a:pt x="3730" y="16661"/>
                      <a:pt x="0" y="12931"/>
                      <a:pt x="0" y="8330"/>
                    </a:cubicBezTo>
                    <a:lnTo>
                      <a:pt x="0" y="8330"/>
                    </a:lnTo>
                    <a:cubicBezTo>
                      <a:pt x="0" y="3730"/>
                      <a:pt x="3730" y="0"/>
                      <a:pt x="8330"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3"/>
              <p:cNvSpPr txBox="1"/>
              <p:nvPr/>
            </p:nvSpPr>
            <p:spPr>
              <a:xfrm>
                <a:off x="5216400" y="4125600"/>
                <a:ext cx="1171080" cy="48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3" name="Google Shape;633;p93"/>
            <p:cNvSpPr/>
            <p:nvPr/>
          </p:nvSpPr>
          <p:spPr>
            <a:xfrm>
              <a:off x="2991960" y="722520"/>
              <a:ext cx="5276520" cy="5628240"/>
            </a:xfrm>
            <a:custGeom>
              <a:rect b="b" l="l" r="r" t="t"/>
              <a:pathLst>
                <a:path extrusionOk="0" h="11256380" w="10552856">
                  <a:moveTo>
                    <a:pt x="0" y="0"/>
                  </a:moveTo>
                  <a:lnTo>
                    <a:pt x="10552856" y="0"/>
                  </a:lnTo>
                  <a:lnTo>
                    <a:pt x="10552856" y="11256380"/>
                  </a:lnTo>
                  <a:lnTo>
                    <a:pt x="0" y="11256380"/>
                  </a:lnTo>
                  <a:lnTo>
                    <a:pt x="0" y="0"/>
                  </a:lnTo>
                  <a:close/>
                </a:path>
              </a:pathLst>
            </a:custGeom>
            <a:blipFill rotWithShape="1">
              <a:blip r:embed="rId4">
                <a:alphaModFix/>
              </a:blip>
              <a:stretch>
                <a:fillRect b="0" l="0" r="0" t="0"/>
              </a:stretch>
            </a:blipFill>
            <a:ln>
              <a:noFill/>
            </a:ln>
          </p:spPr>
        </p:sp>
      </p:grpSp>
      <p:sp>
        <p:nvSpPr>
          <p:cNvPr id="634" name="Google Shape;634;p93"/>
          <p:cNvSpPr txBox="1"/>
          <p:nvPr/>
        </p:nvSpPr>
        <p:spPr>
          <a:xfrm>
            <a:off x="7097040" y="6047640"/>
            <a:ext cx="487368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Additional rules, laws, and regulations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Community collaboration and outreach</a:t>
            </a:r>
            <a:endParaRPr b="0" i="0" sz="1100" u="none" cap="none" strike="noStrike">
              <a:latin typeface="Arial"/>
              <a:ea typeface="Arial"/>
              <a:cs typeface="Arial"/>
              <a:sym typeface="Arial"/>
            </a:endParaRPr>
          </a:p>
          <a:p>
            <a:pPr indent="0" lvl="0" marL="0" marR="0" rtl="0" algn="l">
              <a:lnSpc>
                <a:spcPct val="135818"/>
              </a:lnSpc>
              <a:spcBef>
                <a:spcPts val="0"/>
              </a:spcBef>
              <a:spcAft>
                <a:spcPts val="0"/>
              </a:spcAft>
              <a:buNone/>
            </a:pPr>
            <a:r>
              <a:t/>
            </a:r>
            <a:endParaRPr b="0" i="0" sz="1100" u="none" cap="none" strike="noStrike">
              <a:latin typeface="Arial"/>
              <a:ea typeface="Arial"/>
              <a:cs typeface="Arial"/>
              <a:sym typeface="Arial"/>
            </a:endParaRPr>
          </a:p>
        </p:txBody>
      </p:sp>
      <p:sp>
        <p:nvSpPr>
          <p:cNvPr id="635" name="Google Shape;635;p93"/>
          <p:cNvSpPr txBox="1"/>
          <p:nvPr/>
        </p:nvSpPr>
        <p:spPr>
          <a:xfrm>
            <a:off x="1875600" y="7851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FFB733"/>
                </a:solidFill>
                <a:latin typeface="Arial"/>
                <a:ea typeface="Arial"/>
                <a:cs typeface="Arial"/>
                <a:sym typeface="Arial"/>
              </a:rPr>
              <a:t>Intervention Characteristics</a:t>
            </a:r>
            <a:endParaRPr b="0" i="0" sz="1540" u="none" cap="none" strike="noStrike">
              <a:latin typeface="Arial"/>
              <a:ea typeface="Arial"/>
              <a:cs typeface="Arial"/>
              <a:sym typeface="Arial"/>
            </a:endParaRPr>
          </a:p>
        </p:txBody>
      </p:sp>
      <p:sp>
        <p:nvSpPr>
          <p:cNvPr id="636" name="Google Shape;636;p93"/>
          <p:cNvSpPr txBox="1"/>
          <p:nvPr/>
        </p:nvSpPr>
        <p:spPr>
          <a:xfrm>
            <a:off x="7810920" y="921240"/>
            <a:ext cx="29487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4F2A1A"/>
                </a:solidFill>
                <a:latin typeface="Arial"/>
                <a:ea typeface="Arial"/>
                <a:cs typeface="Arial"/>
                <a:sym typeface="Arial"/>
              </a:rPr>
              <a:t>Outcomes Addendum</a:t>
            </a:r>
            <a:endParaRPr b="0" i="0" sz="1540" u="none" cap="none" strike="noStrike">
              <a:latin typeface="Arial"/>
              <a:ea typeface="Arial"/>
              <a:cs typeface="Arial"/>
              <a:sym typeface="Arial"/>
            </a:endParaRPr>
          </a:p>
        </p:txBody>
      </p:sp>
      <p:sp>
        <p:nvSpPr>
          <p:cNvPr id="637" name="Google Shape;637;p93"/>
          <p:cNvSpPr txBox="1"/>
          <p:nvPr/>
        </p:nvSpPr>
        <p:spPr>
          <a:xfrm>
            <a:off x="308160" y="944280"/>
            <a:ext cx="3332880" cy="1138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Grant funding</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Physical restrictions of correction setting</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Leadership commitment to secure future funding</a:t>
            </a:r>
            <a:endParaRPr b="0" i="0" sz="1100" u="none" cap="none" strike="noStrike">
              <a:latin typeface="Arial"/>
              <a:ea typeface="Arial"/>
              <a:cs typeface="Arial"/>
              <a:sym typeface="Arial"/>
            </a:endParaRPr>
          </a:p>
        </p:txBody>
      </p:sp>
      <p:sp>
        <p:nvSpPr>
          <p:cNvPr id="638" name="Google Shape;638;p93"/>
          <p:cNvSpPr txBox="1"/>
          <p:nvPr/>
        </p:nvSpPr>
        <p:spPr>
          <a:xfrm>
            <a:off x="8120520" y="3167280"/>
            <a:ext cx="3965400" cy="210384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Dissemination of program information</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Knowledge deficiency within support staff</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Multiple processes for referrals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Time constraints</a:t>
            </a:r>
            <a:endParaRPr b="0" i="0" sz="1100" u="none" cap="none" strike="noStrike">
              <a:latin typeface="Arial"/>
              <a:ea typeface="Arial"/>
              <a:cs typeface="Arial"/>
              <a:sym typeface="Arial"/>
            </a:endParaRPr>
          </a:p>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Acknowledging the complexity of justice-involved OUD individuals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Compatibility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Improved information technology infrastructure</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Communication within organizations</a:t>
            </a:r>
            <a:endParaRPr b="0" i="0" sz="1100" u="none" cap="none" strike="noStrike">
              <a:latin typeface="Arial"/>
              <a:ea typeface="Arial"/>
              <a:cs typeface="Arial"/>
              <a:sym typeface="Arial"/>
            </a:endParaRPr>
          </a:p>
        </p:txBody>
      </p:sp>
      <p:sp>
        <p:nvSpPr>
          <p:cNvPr id="639" name="Google Shape;639;p93"/>
          <p:cNvSpPr txBox="1"/>
          <p:nvPr/>
        </p:nvSpPr>
        <p:spPr>
          <a:xfrm>
            <a:off x="381240" y="2924640"/>
            <a:ext cx="2643120" cy="189756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Strong leadership support and engagement</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Highly motivated implementers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Participants are requesting services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Provide services to individuals in multiple stages of change</a:t>
            </a:r>
            <a:endParaRPr b="0" i="0" sz="1100" u="none" cap="none" strike="noStrike">
              <a:latin typeface="Arial"/>
              <a:ea typeface="Arial"/>
              <a:cs typeface="Arial"/>
              <a:sym typeface="Arial"/>
            </a:endParaRPr>
          </a:p>
        </p:txBody>
      </p:sp>
      <p:sp>
        <p:nvSpPr>
          <p:cNvPr id="640" name="Google Shape;640;p93"/>
          <p:cNvSpPr txBox="1"/>
          <p:nvPr/>
        </p:nvSpPr>
        <p:spPr>
          <a:xfrm>
            <a:off x="568080" y="5374440"/>
            <a:ext cx="3840840" cy="94968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Barriers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Data aggregation</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Lack of program awareness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Not available to all justice-involved individuals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Follow-up post-incarceration</a:t>
            </a:r>
            <a:endParaRPr b="0" i="0" sz="1100" u="none" cap="none" strike="noStrike">
              <a:latin typeface="Arial"/>
              <a:ea typeface="Arial"/>
              <a:cs typeface="Arial"/>
              <a:sym typeface="Arial"/>
            </a:endParaRPr>
          </a:p>
        </p:txBody>
      </p:sp>
      <p:sp>
        <p:nvSpPr>
          <p:cNvPr id="641" name="Google Shape;641;p93"/>
          <p:cNvSpPr txBox="1"/>
          <p:nvPr/>
        </p:nvSpPr>
        <p:spPr>
          <a:xfrm>
            <a:off x="1123200" y="5121360"/>
            <a:ext cx="3017160" cy="273240"/>
          </a:xfrm>
          <a:prstGeom prst="rect">
            <a:avLst/>
          </a:prstGeom>
          <a:noFill/>
          <a:ln>
            <a:noFill/>
          </a:ln>
        </p:spPr>
        <p:txBody>
          <a:bodyPr anchorCtr="1" anchor="t" bIns="0" lIns="0" spcFirstLastPara="1" rIns="0" wrap="square" tIns="0">
            <a:noAutofit/>
          </a:bodyPr>
          <a:lstStyle/>
          <a:p>
            <a:pPr indent="0" lvl="0" marL="0" marR="0" rtl="0" algn="ctr">
              <a:lnSpc>
                <a:spcPct val="139545"/>
              </a:lnSpc>
              <a:spcBef>
                <a:spcPts val="0"/>
              </a:spcBef>
              <a:spcAft>
                <a:spcPts val="0"/>
              </a:spcAft>
              <a:buNone/>
            </a:pPr>
            <a:r>
              <a:rPr b="0" i="0" lang="en-US" sz="1540" u="none" cap="none" strike="noStrike">
                <a:solidFill>
                  <a:srgbClr val="21D8DE"/>
                </a:solidFill>
                <a:latin typeface="Arial"/>
                <a:ea typeface="Arial"/>
                <a:cs typeface="Arial"/>
                <a:sym typeface="Arial"/>
              </a:rPr>
              <a:t>Process Setting</a:t>
            </a:r>
            <a:endParaRPr b="0" i="0" sz="1540" u="none" cap="none" strike="noStrike">
              <a:latin typeface="Arial"/>
              <a:ea typeface="Arial"/>
              <a:cs typeface="Arial"/>
              <a:sym typeface="Arial"/>
            </a:endParaRPr>
          </a:p>
        </p:txBody>
      </p:sp>
      <p:sp>
        <p:nvSpPr>
          <p:cNvPr id="642" name="Google Shape;642;p93"/>
          <p:cNvSpPr txBox="1"/>
          <p:nvPr/>
        </p:nvSpPr>
        <p:spPr>
          <a:xfrm>
            <a:off x="8211240" y="1226520"/>
            <a:ext cx="3679560" cy="1518120"/>
          </a:xfrm>
          <a:prstGeom prst="rect">
            <a:avLst/>
          </a:prstGeom>
          <a:noFill/>
          <a:ln>
            <a:noFill/>
          </a:ln>
        </p:spPr>
        <p:txBody>
          <a:bodyPr anchorCtr="0" anchor="t" bIns="0" lIns="0" spcFirstLastPara="1" rIns="0" wrap="square" tIns="0">
            <a:noAutofit/>
          </a:bodyPr>
          <a:lstStyle/>
          <a:p>
            <a:pPr indent="-114840" lvl="1" marL="2300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Facilitators: </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Improve relationships with law enforcement agencies</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RISE is accepted and seen as a feasible program</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Perception of positive impacts to community</a:t>
            </a:r>
            <a:endParaRPr b="0" i="0" sz="1100" u="none" cap="none" strike="noStrike">
              <a:latin typeface="Arial"/>
              <a:ea typeface="Arial"/>
              <a:cs typeface="Arial"/>
              <a:sym typeface="Arial"/>
            </a:endParaRPr>
          </a:p>
          <a:p>
            <a:pPr indent="-153000" lvl="2" marL="460440" marR="0" rtl="0" algn="l">
              <a:lnSpc>
                <a:spcPct val="135818"/>
              </a:lnSpc>
              <a:spcBef>
                <a:spcPts val="0"/>
              </a:spcBef>
              <a:spcAft>
                <a:spcPts val="0"/>
              </a:spcAft>
              <a:buClr>
                <a:srgbClr val="000000"/>
              </a:buClr>
              <a:buSzPts val="1100"/>
              <a:buFont typeface="Arial"/>
              <a:buChar char="⚬"/>
            </a:pPr>
            <a:r>
              <a:rPr b="0" i="0" lang="en-US" sz="1100" u="none" cap="none" strike="noStrike">
                <a:solidFill>
                  <a:srgbClr val="000000"/>
                </a:solidFill>
                <a:latin typeface="Arial"/>
                <a:ea typeface="Arial"/>
                <a:cs typeface="Arial"/>
                <a:sym typeface="Arial"/>
              </a:rPr>
              <a:t>Potential for enhancing SUD treatment outcomes and reducing recidivism</a:t>
            </a:r>
            <a:endParaRPr b="0" i="0" sz="1100" u="none" cap="none" strike="noStrike">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0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10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1000"/>
                                        <p:tgtEl>
                                          <p:spTgt spid="6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7" name="Shape 647"/>
        <p:cNvGrpSpPr/>
        <p:nvPr/>
      </p:nvGrpSpPr>
      <p:grpSpPr>
        <a:xfrm>
          <a:off x="0" y="0"/>
          <a:ext cx="0" cy="0"/>
          <a:chOff x="0" y="0"/>
          <a:chExt cx="0" cy="0"/>
        </a:xfrm>
      </p:grpSpPr>
      <p:sp>
        <p:nvSpPr>
          <p:cNvPr id="648" name="Google Shape;648;p94"/>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Discussion/ Recommendations</a:t>
            </a:r>
            <a:endParaRPr b="0" i="0" sz="4400" u="none" cap="none" strike="noStrike">
              <a:latin typeface="Arial"/>
              <a:ea typeface="Arial"/>
              <a:cs typeface="Arial"/>
              <a:sym typeface="Arial"/>
            </a:endParaRPr>
          </a:p>
        </p:txBody>
      </p:sp>
      <p:sp>
        <p:nvSpPr>
          <p:cNvPr id="649" name="Google Shape;649;p94"/>
          <p:cNvSpPr txBox="1"/>
          <p:nvPr/>
        </p:nvSpPr>
        <p:spPr>
          <a:xfrm>
            <a:off x="838080" y="1709280"/>
            <a:ext cx="5259960" cy="422892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50000"/>
              </a:lnSpc>
              <a:spcBef>
                <a:spcPts val="0"/>
              </a:spcBef>
              <a:spcAft>
                <a:spcPts val="0"/>
              </a:spcAft>
              <a:buClr>
                <a:srgbClr val="000000"/>
              </a:buClr>
              <a:buSzPts val="2200"/>
              <a:buFont typeface="Arial"/>
              <a:buChar char="•"/>
            </a:pPr>
            <a:r>
              <a:rPr b="1" i="0" lang="en-US" sz="2200" u="none" cap="none" strike="noStrike">
                <a:solidFill>
                  <a:srgbClr val="156082"/>
                </a:solidFill>
                <a:latin typeface="Noto Sans"/>
                <a:ea typeface="Noto Sans"/>
                <a:cs typeface="Noto Sans"/>
                <a:sym typeface="Noto Sans"/>
              </a:rPr>
              <a:t>Themes</a:t>
            </a:r>
            <a:endParaRPr b="0" i="0" sz="2200" u="none" cap="none" strike="noStrike">
              <a:latin typeface="Arial"/>
              <a:ea typeface="Arial"/>
              <a:cs typeface="Arial"/>
              <a:sym typeface="Arial"/>
            </a:endParaRPr>
          </a:p>
          <a:p>
            <a:pPr indent="-228600" lvl="1" marL="685800" marR="0" rtl="0" algn="l">
              <a:lnSpc>
                <a:spcPct val="150000"/>
              </a:lnSpc>
              <a:spcBef>
                <a:spcPts val="499"/>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High support and engagement from leadership</a:t>
            </a:r>
            <a:endParaRPr b="0" i="0" sz="2000" u="none" cap="none" strike="noStrike">
              <a:latin typeface="Arial"/>
              <a:ea typeface="Arial"/>
              <a:cs typeface="Arial"/>
              <a:sym typeface="Arial"/>
            </a:endParaRPr>
          </a:p>
          <a:p>
            <a:pPr indent="-228600" lvl="1" marL="685800" marR="0" rtl="0" algn="l">
              <a:lnSpc>
                <a:spcPct val="150000"/>
              </a:lnSpc>
              <a:spcBef>
                <a:spcPts val="499"/>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Motivated implementers</a:t>
            </a:r>
            <a:endParaRPr b="0" i="0" sz="2000" u="none" cap="none" strike="noStrike">
              <a:latin typeface="Arial"/>
              <a:ea typeface="Arial"/>
              <a:cs typeface="Arial"/>
              <a:sym typeface="Arial"/>
            </a:endParaRPr>
          </a:p>
          <a:p>
            <a:pPr indent="-228600" lvl="1" marL="685800" marR="0" rtl="0" algn="l">
              <a:lnSpc>
                <a:spcPct val="150000"/>
              </a:lnSpc>
              <a:spcBef>
                <a:spcPts val="499"/>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Expansion of program</a:t>
            </a:r>
            <a:endParaRPr b="0" i="0" sz="2000" u="none" cap="none" strike="noStrike">
              <a:latin typeface="Arial"/>
              <a:ea typeface="Arial"/>
              <a:cs typeface="Arial"/>
              <a:sym typeface="Arial"/>
            </a:endParaRPr>
          </a:p>
          <a:p>
            <a:pPr indent="-228600" lvl="1" marL="685800" marR="0" rtl="0" algn="l">
              <a:lnSpc>
                <a:spcPct val="150000"/>
              </a:lnSpc>
              <a:spcBef>
                <a:spcPts val="499"/>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Openness to change</a:t>
            </a:r>
            <a:endParaRPr b="0" i="0" sz="2000" u="none" cap="none" strike="noStrike">
              <a:latin typeface="Arial"/>
              <a:ea typeface="Arial"/>
              <a:cs typeface="Arial"/>
              <a:sym typeface="Arial"/>
            </a:endParaRPr>
          </a:p>
          <a:p>
            <a:pPr indent="-228600" lvl="1" marL="685800" marR="0" rtl="0" algn="l">
              <a:lnSpc>
                <a:spcPct val="150000"/>
              </a:lnSpc>
              <a:spcBef>
                <a:spcPts val="499"/>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Communication</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1" i="0" lang="en-US" sz="2000" u="none" cap="none" strike="noStrike">
                <a:solidFill>
                  <a:srgbClr val="0E2841"/>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2000"/>
              <a:buFont typeface="Courier New"/>
              <a:buChar char="o"/>
            </a:pPr>
            <a:r>
              <a:rPr b="0" i="0" lang="en-US" sz="2000" u="none" cap="none" strike="noStrike">
                <a:solidFill>
                  <a:srgbClr val="0E2841"/>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0E2841"/>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0E2841"/>
                </a:solidFill>
                <a:latin typeface="Noto Sans"/>
                <a:ea typeface="Noto Sans"/>
                <a:cs typeface="Noto Sans"/>
                <a:sym typeface="Noto Sans"/>
              </a:rPr>
              <a:t> </a:t>
            </a:r>
            <a:endParaRPr b="0" i="0" sz="2000" u="none" cap="none" strike="noStrike">
              <a:latin typeface="Arial"/>
              <a:ea typeface="Arial"/>
              <a:cs typeface="Arial"/>
              <a:sym typeface="Arial"/>
            </a:endParaRPr>
          </a:p>
        </p:txBody>
      </p:sp>
      <p:sp>
        <p:nvSpPr>
          <p:cNvPr id="650" name="Google Shape;650;p94"/>
          <p:cNvSpPr txBox="1"/>
          <p:nvPr/>
        </p:nvSpPr>
        <p:spPr>
          <a:xfrm>
            <a:off x="6239880" y="1714680"/>
            <a:ext cx="5260320" cy="33375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2200"/>
              <a:buFont typeface="Arial"/>
              <a:buChar char="•"/>
            </a:pPr>
            <a:r>
              <a:rPr b="1" i="0" lang="en-US" sz="2200" u="none" cap="none" strike="noStrike">
                <a:solidFill>
                  <a:srgbClr val="156082"/>
                </a:solidFill>
                <a:latin typeface="Noto Sans"/>
                <a:ea typeface="Noto Sans"/>
                <a:cs typeface="Noto Sans"/>
                <a:sym typeface="Noto Sans"/>
              </a:rPr>
              <a:t>Recommendations</a:t>
            </a:r>
            <a:r>
              <a:rPr b="0" i="0" lang="en-US" sz="2200" u="none" cap="none" strike="noStrike">
                <a:solidFill>
                  <a:srgbClr val="156082"/>
                </a:solidFill>
                <a:latin typeface="Noto Sans"/>
                <a:ea typeface="Noto Sans"/>
                <a:cs typeface="Noto Sans"/>
                <a:sym typeface="Noto Sans"/>
              </a:rPr>
              <a:t>​</a:t>
            </a:r>
            <a:endParaRPr b="0" i="0" sz="2200" u="none" cap="none" strike="noStrike">
              <a:latin typeface="Arial"/>
              <a:ea typeface="Arial"/>
              <a:cs typeface="Arial"/>
              <a:sym typeface="Arial"/>
            </a:endParaRPr>
          </a:p>
          <a:p>
            <a:pPr indent="-228600" lvl="1" marL="228600" marR="0" rtl="0" algn="l">
              <a:lnSpc>
                <a:spcPct val="150000"/>
              </a:lnSpc>
              <a:spcBef>
                <a:spcPts val="0"/>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Formal referral process​</a:t>
            </a:r>
            <a:endParaRPr b="0" i="0" sz="2000" u="none" cap="none" strike="noStrike">
              <a:latin typeface="Arial"/>
              <a:ea typeface="Arial"/>
              <a:cs typeface="Arial"/>
              <a:sym typeface="Arial"/>
            </a:endParaRPr>
          </a:p>
          <a:p>
            <a:pPr indent="-228600" lvl="1" marL="228600" marR="0" rtl="0" algn="l">
              <a:lnSpc>
                <a:spcPct val="150000"/>
              </a:lnSpc>
              <a:spcBef>
                <a:spcPts val="0"/>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Expansion of services​</a:t>
            </a:r>
            <a:endParaRPr b="0" i="0" sz="2000" u="none" cap="none" strike="noStrike">
              <a:latin typeface="Arial"/>
              <a:ea typeface="Arial"/>
              <a:cs typeface="Arial"/>
              <a:sym typeface="Arial"/>
            </a:endParaRPr>
          </a:p>
          <a:p>
            <a:pPr indent="-228600" lvl="3" marL="6858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Courts, electronic monitoring​</a:t>
            </a:r>
            <a:endParaRPr b="0" i="0" sz="2000" u="none" cap="none" strike="noStrike">
              <a:latin typeface="Arial"/>
              <a:ea typeface="Arial"/>
              <a:cs typeface="Arial"/>
              <a:sym typeface="Arial"/>
            </a:endParaRPr>
          </a:p>
          <a:p>
            <a:pPr indent="-228600" lvl="3" marL="6858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Increase staffing probability​</a:t>
            </a:r>
            <a:endParaRPr b="0" i="0" sz="2000" u="none" cap="none" strike="noStrike">
              <a:latin typeface="Arial"/>
              <a:ea typeface="Arial"/>
              <a:cs typeface="Arial"/>
              <a:sym typeface="Arial"/>
            </a:endParaRPr>
          </a:p>
          <a:p>
            <a:pPr indent="-228600" lvl="1" marL="228600" marR="0" rtl="0" algn="l">
              <a:lnSpc>
                <a:spcPct val="150000"/>
              </a:lnSpc>
              <a:spcBef>
                <a:spcPts val="0"/>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Training</a:t>
            </a:r>
            <a:endParaRPr b="0" i="0" sz="2000" u="none" cap="none" strike="noStrike">
              <a:latin typeface="Arial"/>
              <a:ea typeface="Arial"/>
              <a:cs typeface="Arial"/>
              <a:sym typeface="Arial"/>
            </a:endParaRPr>
          </a:p>
          <a:p>
            <a:pPr indent="0" lvl="1" marL="0" marR="0" rtl="0" algn="l">
              <a:lnSpc>
                <a:spcPct val="150000"/>
              </a:lnSpc>
              <a:spcBef>
                <a:spcPts val="0"/>
              </a:spcBef>
              <a:spcAft>
                <a:spcPts val="0"/>
              </a:spcAft>
              <a:buNone/>
            </a:pPr>
            <a:r>
              <a:rPr b="0" i="0" lang="en-US" sz="2000" u="none" cap="none" strike="noStrike">
                <a:solidFill>
                  <a:srgbClr val="156082"/>
                </a:solidFill>
                <a:latin typeface="Noto Sans"/>
                <a:ea typeface="Noto Sans"/>
                <a:cs typeface="Noto Sans"/>
                <a:sym typeface="Noto Sans"/>
              </a:rPr>
              <a:t> </a:t>
            </a:r>
            <a:endParaRPr b="0" i="0" sz="2000" u="none" cap="none"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5" name="Shape 655"/>
        <p:cNvGrpSpPr/>
        <p:nvPr/>
      </p:nvGrpSpPr>
      <p:grpSpPr>
        <a:xfrm>
          <a:off x="0" y="0"/>
          <a:ext cx="0" cy="0"/>
          <a:chOff x="0" y="0"/>
          <a:chExt cx="0" cy="0"/>
        </a:xfrm>
      </p:grpSpPr>
      <p:sp>
        <p:nvSpPr>
          <p:cNvPr id="656" name="Google Shape;656;p95"/>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Conclusion</a:t>
            </a:r>
            <a:endParaRPr b="0" i="0" sz="4400" u="none" cap="none" strike="noStrike">
              <a:latin typeface="Arial"/>
              <a:ea typeface="Arial"/>
              <a:cs typeface="Arial"/>
              <a:sym typeface="Arial"/>
            </a:endParaRPr>
          </a:p>
        </p:txBody>
      </p:sp>
      <p:sp>
        <p:nvSpPr>
          <p:cNvPr id="657" name="Google Shape;657;p95"/>
          <p:cNvSpPr txBox="1"/>
          <p:nvPr/>
        </p:nvSpPr>
        <p:spPr>
          <a:xfrm>
            <a:off x="838080" y="1808640"/>
            <a:ext cx="10515600" cy="4246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The opioid crisis's alarming overdose and fatality risk have prompted creative solutions to </a:t>
            </a:r>
            <a:r>
              <a:rPr b="1" i="0" lang="en-US" sz="2000" u="none" cap="none" strike="noStrike">
                <a:solidFill>
                  <a:srgbClr val="156082"/>
                </a:solidFill>
                <a:latin typeface="Noto Sans"/>
                <a:ea typeface="Noto Sans"/>
                <a:cs typeface="Noto Sans"/>
                <a:sym typeface="Noto Sans"/>
              </a:rPr>
              <a:t>mitigate health consequences and reduce incarceration</a:t>
            </a:r>
            <a:r>
              <a:rPr b="0" i="0" lang="en-US" sz="2000" u="none" cap="none" strike="noStrike">
                <a:solidFill>
                  <a:srgbClr val="156082"/>
                </a:solidFill>
                <a:latin typeface="Noto Sans"/>
                <a:ea typeface="Noto Sans"/>
                <a:cs typeface="Noto Sans"/>
                <a:sym typeface="Noto Sans"/>
              </a:rPr>
              <a:t> due to drug use.</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Peer recovery coaching in correctional facilities provides incarcerated individuals with OUD a </a:t>
            </a:r>
            <a:r>
              <a:rPr b="1" i="0" lang="en-US" sz="2000" u="none" cap="none" strike="noStrike">
                <a:solidFill>
                  <a:srgbClr val="156082"/>
                </a:solidFill>
                <a:latin typeface="Noto Sans"/>
                <a:ea typeface="Noto Sans"/>
                <a:cs typeface="Noto Sans"/>
                <a:sym typeface="Noto Sans"/>
              </a:rPr>
              <a:t>unique connection</a:t>
            </a:r>
            <a:r>
              <a:rPr b="0" i="0" lang="en-US" sz="2000" u="none" cap="none" strike="noStrike">
                <a:solidFill>
                  <a:srgbClr val="156082"/>
                </a:solidFill>
                <a:latin typeface="Noto Sans"/>
                <a:ea typeface="Noto Sans"/>
                <a:cs typeface="Noto Sans"/>
                <a:sym typeface="Noto Sans"/>
              </a:rPr>
              <a:t> </a:t>
            </a:r>
            <a:r>
              <a:rPr b="1" i="0" lang="en-US" sz="2000" u="none" cap="none" strike="noStrike">
                <a:solidFill>
                  <a:srgbClr val="156082"/>
                </a:solidFill>
                <a:latin typeface="Noto Sans"/>
                <a:ea typeface="Noto Sans"/>
                <a:cs typeface="Noto Sans"/>
                <a:sym typeface="Noto Sans"/>
              </a:rPr>
              <a:t>to trained peers</a:t>
            </a:r>
            <a:r>
              <a:rPr b="0" i="0" lang="en-US" sz="2000" u="none" cap="none" strike="noStrike">
                <a:solidFill>
                  <a:srgbClr val="156082"/>
                </a:solidFill>
                <a:latin typeface="Noto Sans"/>
                <a:ea typeface="Noto Sans"/>
                <a:cs typeface="Noto Sans"/>
                <a:sym typeface="Noto Sans"/>
              </a:rPr>
              <a:t> who guide them through treatment options, introduce them to recovery communities, and </a:t>
            </a:r>
            <a:r>
              <a:rPr b="1" i="0" lang="en-US" sz="2000" u="none" cap="none" strike="noStrike">
                <a:solidFill>
                  <a:srgbClr val="156082"/>
                </a:solidFill>
                <a:latin typeface="Noto Sans"/>
                <a:ea typeface="Noto Sans"/>
                <a:cs typeface="Noto Sans"/>
                <a:sym typeface="Noto Sans"/>
              </a:rPr>
              <a:t>link</a:t>
            </a:r>
            <a:r>
              <a:rPr b="0" i="0" lang="en-US" sz="2000" u="none" cap="none" strike="noStrike">
                <a:solidFill>
                  <a:srgbClr val="156082"/>
                </a:solidFill>
                <a:latin typeface="Noto Sans"/>
                <a:ea typeface="Noto Sans"/>
                <a:cs typeface="Noto Sans"/>
                <a:sym typeface="Noto Sans"/>
              </a:rPr>
              <a:t> them with mental health and social services.</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RISE program in GCJ, led by GFHC, consists of motivated organizations aiming to </a:t>
            </a:r>
            <a:r>
              <a:rPr b="1" i="0" lang="en-US" sz="2000" u="none" cap="none" strike="noStrike">
                <a:solidFill>
                  <a:srgbClr val="156082"/>
                </a:solidFill>
                <a:latin typeface="Noto Sans"/>
                <a:ea typeface="Noto Sans"/>
                <a:cs typeface="Noto Sans"/>
                <a:sym typeface="Noto Sans"/>
              </a:rPr>
              <a:t>enhance community health</a:t>
            </a:r>
            <a:r>
              <a:rPr b="0" i="0" lang="en-US" sz="2000" u="none" cap="none" strike="noStrike">
                <a:solidFill>
                  <a:srgbClr val="156082"/>
                </a:solidFill>
                <a:latin typeface="Noto Sans"/>
                <a:ea typeface="Noto Sans"/>
                <a:cs typeface="Noto Sans"/>
                <a:sym typeface="Noto Sans"/>
              </a:rPr>
              <a:t>, quality of life, and reduce healthcare and municipal costs.</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Together, GFHC and its partners can </a:t>
            </a:r>
            <a:r>
              <a:rPr b="1" i="0" lang="en-US" sz="2000" u="none" cap="none" strike="noStrike">
                <a:solidFill>
                  <a:srgbClr val="156082"/>
                </a:solidFill>
                <a:latin typeface="Noto Sans"/>
                <a:ea typeface="Noto Sans"/>
                <a:cs typeface="Noto Sans"/>
                <a:sym typeface="Noto Sans"/>
              </a:rPr>
              <a:t>elevate RISE</a:t>
            </a:r>
            <a:r>
              <a:rPr b="0" i="0" lang="en-US" sz="2000" u="none" cap="none" strike="noStrike">
                <a:solidFill>
                  <a:srgbClr val="156082"/>
                </a:solidFill>
                <a:latin typeface="Noto Sans"/>
                <a:ea typeface="Noto Sans"/>
                <a:cs typeface="Noto Sans"/>
                <a:sym typeface="Noto Sans"/>
              </a:rPr>
              <a:t> to significantly impact not only those individuals with OUD and experiencing incarceration, but the broader health of the community.</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0E2841"/>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0E2841"/>
                </a:solidFill>
                <a:latin typeface="Noto Sans"/>
                <a:ea typeface="Noto Sans"/>
                <a:cs typeface="Noto Sans"/>
                <a:sym typeface="Noto Sans"/>
              </a:rPr>
              <a:t> </a:t>
            </a:r>
            <a:endParaRPr b="0" i="0" sz="2000" u="none" cap="none" strike="noStrik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62" name="Shape 662"/>
        <p:cNvGrpSpPr/>
        <p:nvPr/>
      </p:nvGrpSpPr>
      <p:grpSpPr>
        <a:xfrm>
          <a:off x="0" y="0"/>
          <a:ext cx="0" cy="0"/>
          <a:chOff x="0" y="0"/>
          <a:chExt cx="0" cy="0"/>
        </a:xfrm>
      </p:grpSpPr>
      <p:sp>
        <p:nvSpPr>
          <p:cNvPr id="663" name="Google Shape;663;p96"/>
          <p:cNvSpPr txBox="1"/>
          <p:nvPr/>
        </p:nvSpPr>
        <p:spPr>
          <a:xfrm>
            <a:off x="53280" y="1120320"/>
            <a:ext cx="5943600" cy="1460880"/>
          </a:xfrm>
          <a:prstGeom prst="rect">
            <a:avLst/>
          </a:prstGeom>
          <a:no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Noto Sans"/>
                <a:ea typeface="Noto Sans"/>
                <a:cs typeface="Noto Sans"/>
                <a:sym typeface="Noto Sans"/>
              </a:rPr>
              <a:t>"I think that our management, the ownership is all very forward thinking, especially when it comes to things like harm reduction education and peer support."</a:t>
            </a:r>
            <a:endParaRPr b="0" i="0" sz="1600" u="none" cap="none" strike="noStrike">
              <a:latin typeface="Arial"/>
              <a:ea typeface="Arial"/>
              <a:cs typeface="Arial"/>
              <a:sym typeface="Arial"/>
            </a:endParaRPr>
          </a:p>
        </p:txBody>
      </p:sp>
      <p:sp>
        <p:nvSpPr>
          <p:cNvPr id="664" name="Google Shape;664;p96"/>
          <p:cNvSpPr txBox="1"/>
          <p:nvPr/>
        </p:nvSpPr>
        <p:spPr>
          <a:xfrm>
            <a:off x="5884560" y="1904040"/>
            <a:ext cx="6302880" cy="107712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US" sz="1600" u="none" cap="none" strike="noStrike">
                <a:solidFill>
                  <a:srgbClr val="000000"/>
                </a:solidFill>
                <a:latin typeface="Noto Sans"/>
                <a:ea typeface="Noto Sans"/>
                <a:cs typeface="Noto Sans"/>
                <a:sym typeface="Noto Sans"/>
              </a:rPr>
              <a:t>"If you can help one person to not come back to jail and to make it through recovery, and to know there is somebody there that will help you every step of the way, that's a benefit to not just one, but everybody." </a:t>
            </a:r>
            <a:endParaRPr b="0" i="0" sz="1600" u="none" cap="none" strike="noStrike">
              <a:latin typeface="Arial"/>
              <a:ea typeface="Arial"/>
              <a:cs typeface="Arial"/>
              <a:sym typeface="Arial"/>
            </a:endParaRPr>
          </a:p>
        </p:txBody>
      </p:sp>
      <p:sp>
        <p:nvSpPr>
          <p:cNvPr id="665" name="Google Shape;665;p96"/>
          <p:cNvSpPr txBox="1"/>
          <p:nvPr/>
        </p:nvSpPr>
        <p:spPr>
          <a:xfrm>
            <a:off x="48600" y="3840480"/>
            <a:ext cx="5523120" cy="10771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Noto Sans"/>
                <a:ea typeface="Noto Sans"/>
                <a:cs typeface="Noto Sans"/>
                <a:sym typeface="Noto Sans"/>
              </a:rPr>
              <a:t>"And so we just constantly are finding partners that say we need to be involved. And we want to work as a team. So, it's getting a lot bigger than our original vision of just having peer coach support in the jail."</a:t>
            </a:r>
            <a:endParaRPr b="0" i="0" sz="1600" u="none" cap="none" strike="noStrike">
              <a:latin typeface="Arial"/>
              <a:ea typeface="Arial"/>
              <a:cs typeface="Arial"/>
              <a:sym typeface="Arial"/>
            </a:endParaRPr>
          </a:p>
        </p:txBody>
      </p:sp>
      <p:sp>
        <p:nvSpPr>
          <p:cNvPr id="666" name="Google Shape;666;p96"/>
          <p:cNvSpPr txBox="1"/>
          <p:nvPr/>
        </p:nvSpPr>
        <p:spPr>
          <a:xfrm>
            <a:off x="2725200" y="3142800"/>
            <a:ext cx="6655680" cy="461520"/>
          </a:xfrm>
          <a:prstGeom prst="rect">
            <a:avLst/>
          </a:pr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0F9ED5"/>
                </a:solidFill>
                <a:latin typeface="Noto Sans"/>
                <a:ea typeface="Noto Sans"/>
                <a:cs typeface="Noto Sans"/>
                <a:sym typeface="Noto Sans"/>
              </a:rPr>
              <a:t>"The opposite of addiction is connection."</a:t>
            </a:r>
            <a:endParaRPr b="0" i="0" sz="2400" u="none" cap="none" strike="noStrike">
              <a:latin typeface="Arial"/>
              <a:ea typeface="Arial"/>
              <a:cs typeface="Arial"/>
              <a:sym typeface="Arial"/>
            </a:endParaRPr>
          </a:p>
        </p:txBody>
      </p:sp>
      <p:sp>
        <p:nvSpPr>
          <p:cNvPr id="667" name="Google Shape;667;p96"/>
          <p:cNvSpPr txBox="1"/>
          <p:nvPr/>
        </p:nvSpPr>
        <p:spPr>
          <a:xfrm>
            <a:off x="5884560" y="4223880"/>
            <a:ext cx="6257520" cy="132336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b="0" i="0" lang="en-US" sz="1600" u="none" cap="none" strike="noStrike">
                <a:solidFill>
                  <a:srgbClr val="000000"/>
                </a:solidFill>
                <a:latin typeface="Noto Sans"/>
                <a:ea typeface="Noto Sans"/>
                <a:cs typeface="Noto Sans"/>
                <a:sym typeface="Noto Sans"/>
              </a:rPr>
              <a:t>"The culture here is beautiful. I've never seen anything like it. People who care a lot and work really, really hard for the betterment of people. And we're not in it for money. We're not in it for billing. We're focused on people, and that that makes a big difference." </a:t>
            </a:r>
            <a:endParaRPr b="0" i="0" sz="1600" u="none" cap="none" strike="noStrike">
              <a:latin typeface="Arial"/>
              <a:ea typeface="Arial"/>
              <a:cs typeface="Arial"/>
              <a:sym typeface="Arial"/>
            </a:endParaRPr>
          </a:p>
        </p:txBody>
      </p:sp>
      <p:grpSp>
        <p:nvGrpSpPr>
          <p:cNvPr id="668" name="Google Shape;668;p96"/>
          <p:cNvGrpSpPr/>
          <p:nvPr/>
        </p:nvGrpSpPr>
        <p:grpSpPr>
          <a:xfrm>
            <a:off x="2271960" y="2818080"/>
            <a:ext cx="7574400" cy="868680"/>
            <a:chOff x="2271960" y="2818080"/>
            <a:chExt cx="7574400" cy="868680"/>
          </a:xfrm>
        </p:grpSpPr>
        <p:sp>
          <p:nvSpPr>
            <p:cNvPr id="669" name="Google Shape;669;p96"/>
            <p:cNvSpPr/>
            <p:nvPr/>
          </p:nvSpPr>
          <p:spPr>
            <a:xfrm>
              <a:off x="2271960" y="3002760"/>
              <a:ext cx="7574400" cy="684000"/>
            </a:xfrm>
            <a:custGeom>
              <a:rect b="b" l="l" r="r" t="t"/>
              <a:pathLst>
                <a:path extrusionOk="0" h="282171" w="1037435">
                  <a:moveTo>
                    <a:pt x="99785" y="0"/>
                  </a:moveTo>
                  <a:lnTo>
                    <a:pt x="937650" y="0"/>
                  </a:lnTo>
                  <a:cubicBezTo>
                    <a:pt x="992760" y="0"/>
                    <a:pt x="1037435" y="44675"/>
                    <a:pt x="1037435" y="99785"/>
                  </a:cubicBezTo>
                  <a:lnTo>
                    <a:pt x="1037435" y="182386"/>
                  </a:lnTo>
                  <a:cubicBezTo>
                    <a:pt x="1037435" y="237496"/>
                    <a:pt x="992760" y="282171"/>
                    <a:pt x="937650" y="282171"/>
                  </a:cubicBezTo>
                  <a:lnTo>
                    <a:pt x="99785" y="282171"/>
                  </a:lnTo>
                  <a:cubicBezTo>
                    <a:pt x="44675" y="282171"/>
                    <a:pt x="0" y="237496"/>
                    <a:pt x="0" y="182386"/>
                  </a:cubicBezTo>
                  <a:lnTo>
                    <a:pt x="0" y="99785"/>
                  </a:lnTo>
                  <a:cubicBezTo>
                    <a:pt x="0" y="44675"/>
                    <a:pt x="44675" y="0"/>
                    <a:pt x="99785" y="0"/>
                  </a:cubicBezTo>
                  <a:close/>
                </a:path>
              </a:pathLst>
            </a:custGeom>
            <a:solidFill>
              <a:srgbClr val="FFB733">
                <a:alpha val="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96"/>
            <p:cNvSpPr txBox="1"/>
            <p:nvPr/>
          </p:nvSpPr>
          <p:spPr>
            <a:xfrm>
              <a:off x="2271960" y="2818080"/>
              <a:ext cx="7574400" cy="8686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5" name="Shape 675"/>
        <p:cNvGrpSpPr/>
        <p:nvPr/>
      </p:nvGrpSpPr>
      <p:grpSpPr>
        <a:xfrm>
          <a:off x="0" y="0"/>
          <a:ext cx="0" cy="0"/>
          <a:chOff x="0" y="0"/>
          <a:chExt cx="0" cy="0"/>
        </a:xfrm>
      </p:grpSpPr>
      <p:sp>
        <p:nvSpPr>
          <p:cNvPr id="676" name="Google Shape;676;p97"/>
          <p:cNvSpPr txBox="1"/>
          <p:nvPr/>
        </p:nvSpPr>
        <p:spPr>
          <a:xfrm>
            <a:off x="736560" y="924840"/>
            <a:ext cx="5044320" cy="387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rgbClr val="000000"/>
                </a:solidFill>
                <a:latin typeface="Arial"/>
                <a:ea typeface="Arial"/>
                <a:cs typeface="Arial"/>
                <a:sym typeface="Arial"/>
              </a:rPr>
              <a:t>Thank you! Questions?</a:t>
            </a:r>
            <a:endParaRPr b="0" i="0" sz="4400" u="none" cap="none" strike="noStrike">
              <a:latin typeface="Arial"/>
              <a:ea typeface="Arial"/>
              <a:cs typeface="Arial"/>
              <a:sym typeface="Arial"/>
            </a:endParaRPr>
          </a:p>
        </p:txBody>
      </p:sp>
      <p:sp>
        <p:nvSpPr>
          <p:cNvPr id="677" name="Google Shape;677;p97"/>
          <p:cNvSpPr txBox="1"/>
          <p:nvPr/>
        </p:nvSpPr>
        <p:spPr>
          <a:xfrm>
            <a:off x="736560" y="2055600"/>
            <a:ext cx="5359320" cy="3519000"/>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None/>
            </a:pPr>
            <a:r>
              <a:rPr b="1" i="0" lang="en-US" sz="1600" u="none" cap="none" strike="noStrike">
                <a:solidFill>
                  <a:srgbClr val="0E2841"/>
                </a:solidFill>
                <a:latin typeface="Noto Sans"/>
                <a:ea typeface="Noto Sans"/>
                <a:cs typeface="Noto Sans"/>
                <a:sym typeface="Noto Sans"/>
              </a:rPr>
              <a:t>Acknowledgements:</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E2841"/>
                </a:solidFill>
                <a:latin typeface="Noto Sans"/>
                <a:ea typeface="Noto Sans"/>
                <a:cs typeface="Noto Sans"/>
                <a:sym typeface="Noto Sans"/>
              </a:rPr>
              <a:t>GFHC, GCSO, and New Paths</a:t>
            </a:r>
            <a:endParaRPr b="0" i="0" sz="1600" u="none" cap="none" strike="noStrike">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E2841"/>
                </a:solidFill>
                <a:latin typeface="Noto Sans"/>
                <a:ea typeface="Noto Sans"/>
                <a:cs typeface="Noto Sans"/>
                <a:sym typeface="Noto Sans"/>
              </a:rPr>
              <a:t>Dr. Gina Dahlem </a:t>
            </a:r>
            <a:br>
              <a:rPr b="0" i="0" lang="en-US" sz="1800" u="none" cap="none" strike="noStrike"/>
            </a:br>
            <a:r>
              <a:rPr b="0" i="0" lang="en-US" sz="1600" u="none" cap="none" strike="noStrike">
                <a:solidFill>
                  <a:srgbClr val="0E2841"/>
                </a:solidFill>
                <a:latin typeface="Noto Sans"/>
                <a:ea typeface="Noto Sans"/>
                <a:cs typeface="Noto Sans"/>
                <a:sym typeface="Noto Sans"/>
              </a:rPr>
              <a:t>Whitney Ludwig</a:t>
            </a:r>
            <a:endParaRPr b="0" i="0" sz="16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9" name="Shape 349"/>
        <p:cNvGrpSpPr/>
        <p:nvPr/>
      </p:nvGrpSpPr>
      <p:grpSpPr>
        <a:xfrm>
          <a:off x="0" y="0"/>
          <a:ext cx="0" cy="0"/>
          <a:chOff x="0" y="0"/>
          <a:chExt cx="0" cy="0"/>
        </a:xfrm>
      </p:grpSpPr>
      <p:sp>
        <p:nvSpPr>
          <p:cNvPr id="350" name="Google Shape;350;p80"/>
          <p:cNvSpPr txBox="1"/>
          <p:nvPr/>
        </p:nvSpPr>
        <p:spPr>
          <a:xfrm>
            <a:off x="1523880" y="3422880"/>
            <a:ext cx="9144000" cy="2387520"/>
          </a:xfrm>
          <a:prstGeom prst="rect">
            <a:avLst/>
          </a:prstGeom>
          <a:noFill/>
          <a:ln>
            <a:noFill/>
          </a:ln>
        </p:spPr>
        <p:txBody>
          <a:bodyPr anchorCtr="1" anchor="b" bIns="45700" lIns="91425" spcFirstLastPara="1" rIns="91425" wrap="square" tIns="45700">
            <a:normAutofit/>
          </a:bodyPr>
          <a:lstStyle/>
          <a:p>
            <a:pPr indent="0" lvl="0" marL="0" marR="0" rtl="0" algn="ctr">
              <a:lnSpc>
                <a:spcPct val="90000"/>
              </a:lnSpc>
              <a:spcBef>
                <a:spcPts val="0"/>
              </a:spcBef>
              <a:spcAft>
                <a:spcPts val="0"/>
              </a:spcAft>
              <a:buNone/>
            </a:pPr>
            <a:r>
              <a:rPr b="0" i="0" lang="en-US" sz="2400" u="none" cap="none" strike="noStrike">
                <a:solidFill>
                  <a:srgbClr val="000000"/>
                </a:solidFill>
                <a:latin typeface="Play"/>
                <a:ea typeface="Play"/>
                <a:cs typeface="Play"/>
                <a:sym typeface="Play"/>
              </a:rPr>
              <a:t>No conflict of interest or disclosures to declare</a:t>
            </a:r>
            <a:endParaRPr b="0" i="0" sz="24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2" name="Shape 682"/>
        <p:cNvGrpSpPr/>
        <p:nvPr/>
      </p:nvGrpSpPr>
      <p:grpSpPr>
        <a:xfrm>
          <a:off x="0" y="0"/>
          <a:ext cx="0" cy="0"/>
          <a:chOff x="0" y="0"/>
          <a:chExt cx="0" cy="0"/>
        </a:xfrm>
      </p:grpSpPr>
      <p:sp>
        <p:nvSpPr>
          <p:cNvPr id="683" name="Google Shape;683;p98"/>
          <p:cNvSpPr txBox="1"/>
          <p:nvPr/>
        </p:nvSpPr>
        <p:spPr>
          <a:xfrm>
            <a:off x="736560" y="924840"/>
            <a:ext cx="5044320" cy="387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rgbClr val="000000"/>
                </a:solidFill>
                <a:latin typeface="Arial"/>
                <a:ea typeface="Arial"/>
                <a:cs typeface="Arial"/>
                <a:sym typeface="Arial"/>
              </a:rPr>
              <a:t>References</a:t>
            </a:r>
            <a:endParaRPr b="0" i="0" sz="4400" u="none" cap="none" strike="noStrike">
              <a:latin typeface="Arial"/>
              <a:ea typeface="Arial"/>
              <a:cs typeface="Arial"/>
              <a:sym typeface="Arial"/>
            </a:endParaRPr>
          </a:p>
        </p:txBody>
      </p:sp>
      <p:sp>
        <p:nvSpPr>
          <p:cNvPr id="684" name="Google Shape;684;p98"/>
          <p:cNvSpPr txBox="1"/>
          <p:nvPr/>
        </p:nvSpPr>
        <p:spPr>
          <a:xfrm>
            <a:off x="736560" y="2055600"/>
            <a:ext cx="5359320" cy="3519000"/>
          </a:xfrm>
          <a:prstGeom prst="rect">
            <a:avLst/>
          </a:prstGeom>
          <a:noFill/>
          <a:ln>
            <a:noFill/>
          </a:ln>
        </p:spPr>
        <p:txBody>
          <a:bodyPr anchorCtr="0" anchor="t" bIns="45700" lIns="91425" spcFirstLastPara="1" rIns="91425" wrap="square" tIns="45700">
            <a:normAutofit/>
          </a:bodyPr>
          <a:lstStyle/>
          <a:p>
            <a:pPr indent="-63500" lvl="0" marL="91440" marR="0" rtl="0" algn="l">
              <a:lnSpc>
                <a:spcPct val="100000"/>
              </a:lnSpc>
              <a:spcBef>
                <a:spcPts val="0"/>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NIDA. (2021). </a:t>
            </a:r>
            <a:r>
              <a:rPr b="0" i="1" lang="en-US" sz="1000" u="none" cap="none" strike="noStrike">
                <a:solidFill>
                  <a:srgbClr val="000000"/>
                </a:solidFill>
                <a:latin typeface="Noto Sans"/>
                <a:ea typeface="Noto Sans"/>
                <a:cs typeface="Noto Sans"/>
                <a:sym typeface="Noto Sans"/>
              </a:rPr>
              <a:t>Medications to Treat Opioid Use Disorder Research Report</a:t>
            </a:r>
            <a:r>
              <a:rPr b="0" i="0" lang="en-US" sz="1000" u="none" cap="none" strike="noStrike">
                <a:solidFill>
                  <a:srgbClr val="000000"/>
                </a:solidFill>
                <a:latin typeface="Noto Sans"/>
                <a:ea typeface="Noto Sans"/>
                <a:cs typeface="Noto Sans"/>
                <a:sym typeface="Noto Sans"/>
              </a:rPr>
              <a:t>. Retrieved September 5, 2023 from </a:t>
            </a:r>
            <a:r>
              <a:rPr b="0" i="0" lang="en-US" sz="1000" u="sng" cap="none" strike="noStrike">
                <a:solidFill>
                  <a:schemeClr val="hlink"/>
                </a:solidFill>
                <a:latin typeface="Noto Sans"/>
                <a:ea typeface="Noto Sans"/>
                <a:cs typeface="Noto Sans"/>
                <a:sym typeface="Noto Sans"/>
                <a:hlinkClick r:id="rId4"/>
              </a:rPr>
              <a:t>https://nida.nih.gov/publications/research-reports/medications-to-treat-opioid-</a:t>
            </a:r>
            <a:r>
              <a:rPr b="0" i="0" lang="en-US" sz="1000" u="none" cap="none" strike="noStrike">
                <a:solidFill>
                  <a:srgbClr val="000000"/>
                </a:solidFill>
                <a:latin typeface="Noto Sans"/>
                <a:ea typeface="Noto Sans"/>
                <a:cs typeface="Noto Sans"/>
                <a:sym typeface="Noto Sans"/>
              </a:rPr>
              <a:t> addiction/overview</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Substance Abuse and Mental Health Services Administration. (2022). Key Substance Use and Mental Health Indicators in the United States: Results from the 2021 National Survey on Drug Use and Health.</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Scott, C. K., Dennis, M. L., Grella, C. E., Kurz, R., Sumpter, J., Nicholson, L., &amp; Funk, R. R. (2020). A community outreach intervention to link individuals with opioid use disorders to medication-assisted treatment. Journal of Substance Abuse Treatment, 108, 75–81. https://doi.org/10.1016/j.jsat.2019.07.001 </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Bronson, J., Stroop, J., Zimmer, S., &amp; Berzofsky, M. (2017). Drug Use, Dependence, and Abuse Among State Prisoners and Jail Inmates, 2007- 2009.</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Ranapurwala, S. I., Shanahan, M. E., Alexandridis, A. A., Proescholdbell, S. K., Naumann, R. B., Edwards, D., &amp; Marshall, S. W. (2018). Opioid Overdose Mortality Among Former North Carolina Inmates: 2000–2015. American Journal of Public Health, 108(9), 1207– 1213. </a:t>
            </a:r>
            <a:r>
              <a:rPr b="0" i="0" lang="en-US" sz="1000" u="sng" cap="none" strike="noStrike">
                <a:solidFill>
                  <a:schemeClr val="hlink"/>
                </a:solidFill>
                <a:latin typeface="Noto Sans"/>
                <a:ea typeface="Noto Sans"/>
                <a:cs typeface="Noto Sans"/>
                <a:sym typeface="Noto Sans"/>
                <a:hlinkClick r:id="rId5"/>
              </a:rPr>
              <a:t>https://doi.org/10.2105/AJPH.2018.304514</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 Martin, R. A., Stein, L. A. R., Rohsenow, D. J., Belenko, S., Hurley, L. E., Clarke, J. G., &amp; Brinkley-Rubinstein, L. (2021). Using implementation interventions and peer recovery support to improve opioid treatment outcomes in community supervision: Protocol. Journal of Substance Abuse Treatment, 128, 108364. https://doi.org/10.1016/j.jsat.2021.108364 </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Howell, B. A., Puglisi, L., Clark, K., Albizu-Garcia, C., Ashkin, E., Booth, T., Brinkley- Rubinstein, L., Fiellin, D. A., Fox, A. D., Maurer, K. F., Lin, H.-J., McCollister, K., Murphy, S., Morse, D. S., Shavit, S., Wang, K., Winkelman, T., &amp; Wang, E. A. (2021). The Transitions Clinic Network: Post Incarceration Addiction Treatment, Healthcare, and Social Support (TCN-PATHS): A hybrid type-1 effectiveness trial of enhanced primary care to improve opioid use disorder treatment outcomes following release from jail. Journal of Substance Abuse Treatment, 128, 108315. https://doi.org/10.1016/j.jsat.2021.108315 </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Pho, M., Erzouki, F., Boodram, B., Jimenez, A. D., Pineros, J., Shuman, V., Claypool, E. J., Bouris, A. M., Gastala, N., Reichert, J., Kelly, M., Salisbury-Afshar, E., Epperson, M. W., Gibbons, R. D., Schneider, J. A., &amp; Pollack, H. A. (2021). Reducing Opioid Mortality in Illinois (ROMI): A case management/peer recovery coaching critical time intervention clinical trial protocol. Journal of Substance Abuse Treatment, 128, 108348. https://doi.org/10.1016/j.jsat.2021.108348 </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 Swarbrick, M., Bohan, M.-C., Gitlitz, R., &amp; Hillis, M. (2019). Peer health navigators support individuals with an opioid use disorder transitioning from prison. Drug and Alcohol Dependence, 203, 88–91. APA PsycInfo. https://doi.org/10.1016/j.drugalcdep.2019.07.006 </a:t>
            </a:r>
            <a:endParaRPr b="0" i="0" sz="1000" u="none" cap="none" strike="noStrike">
              <a:latin typeface="Arial"/>
              <a:ea typeface="Arial"/>
              <a:cs typeface="Arial"/>
              <a:sym typeface="Arial"/>
            </a:endParaRPr>
          </a:p>
          <a:p>
            <a:pPr indent="-63500" lvl="0" marL="91440" marR="0" rtl="0" algn="l">
              <a:lnSpc>
                <a:spcPct val="100000"/>
              </a:lnSpc>
              <a:spcBef>
                <a:spcPts val="1001"/>
              </a:spcBef>
              <a:spcAft>
                <a:spcPts val="0"/>
              </a:spcAft>
              <a:buClr>
                <a:srgbClr val="000000"/>
              </a:buClr>
              <a:buSzPts val="1000"/>
              <a:buFont typeface="Noto Sans Symbols"/>
              <a:buAutoNum type="arabicPeriod"/>
            </a:pPr>
            <a:r>
              <a:rPr b="0" i="0" lang="en-US" sz="1000" u="none" cap="none" strike="noStrike">
                <a:solidFill>
                  <a:srgbClr val="000000"/>
                </a:solidFill>
                <a:latin typeface="Noto Sans"/>
                <a:ea typeface="Noto Sans"/>
                <a:cs typeface="Noto Sans"/>
                <a:sym typeface="Noto Sans"/>
              </a:rPr>
              <a:t> </a:t>
            </a:r>
            <a:endParaRPr b="0" i="0" sz="1000" u="none" cap="none" strike="noStrik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89" name="Shape 689"/>
        <p:cNvGrpSpPr/>
        <p:nvPr/>
      </p:nvGrpSpPr>
      <p:grpSpPr>
        <a:xfrm>
          <a:off x="0" y="0"/>
          <a:ext cx="0" cy="0"/>
          <a:chOff x="0" y="0"/>
          <a:chExt cx="0" cy="0"/>
        </a:xfrm>
      </p:grpSpPr>
      <p:sp>
        <p:nvSpPr>
          <p:cNvPr id="690" name="Google Shape;690;p99"/>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References cont'd</a:t>
            </a:r>
            <a:endParaRPr b="0" i="0" sz="4400" u="none" cap="none" strike="noStrike">
              <a:latin typeface="Arial"/>
              <a:ea typeface="Arial"/>
              <a:cs typeface="Arial"/>
              <a:sym typeface="Arial"/>
            </a:endParaRPr>
          </a:p>
        </p:txBody>
      </p:sp>
      <p:sp>
        <p:nvSpPr>
          <p:cNvPr id="691" name="Google Shape;691;p99"/>
          <p:cNvSpPr txBox="1"/>
          <p:nvPr/>
        </p:nvSpPr>
        <p:spPr>
          <a:xfrm>
            <a:off x="838080" y="1825560"/>
            <a:ext cx="10515600" cy="435132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Noto Sans"/>
                <a:ea typeface="Noto Sans"/>
                <a:cs typeface="Noto Sans"/>
                <a:sym typeface="Noto Sans"/>
              </a:rPr>
              <a:t>10. Enich, M., Treitler, P., Swarbrick, M., Belsky, L., Hillis, M., &amp; Crystal, S. (2023). Peer Health Navigation Experiences Before and After Prison Release Among People With Opioid Use Disorder. Psychiatric Services, appi.ps.20220310. </a:t>
            </a:r>
            <a:r>
              <a:rPr b="0" i="0" lang="en-US" sz="1000" u="sng" cap="none" strike="noStrike">
                <a:solidFill>
                  <a:schemeClr val="hlink"/>
                </a:solidFill>
                <a:latin typeface="Noto Sans"/>
                <a:ea typeface="Noto Sans"/>
                <a:cs typeface="Noto Sans"/>
                <a:sym typeface="Noto Sans"/>
                <a:hlinkClick r:id="rId3"/>
              </a:rPr>
              <a:t>https://doi.org/10.1176/appi.ps.20220310</a:t>
            </a:r>
            <a:r>
              <a:rPr b="0" i="0" lang="en-US" sz="1000" u="none" cap="none" strike="noStrike">
                <a:solidFill>
                  <a:srgbClr val="000000"/>
                </a:solidFill>
                <a:latin typeface="Noto Sans"/>
                <a:ea typeface="Noto Sans"/>
                <a:cs typeface="Noto Sans"/>
                <a:sym typeface="Noto Sans"/>
              </a:rPr>
              <a:t> </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000000"/>
                </a:solidFill>
                <a:latin typeface="Noto Sans"/>
                <a:ea typeface="Noto Sans"/>
                <a:cs typeface="Noto Sans"/>
                <a:sym typeface="Noto Sans"/>
              </a:rPr>
              <a:t>11. Tillson, M., Fallin-Bennett, A., &amp; Staton, M. (2022). Providing peer navigation services to women with a history of opioid misuse pre- and post-release from jail: A program description. Journal of Clinical and Translational Science, 6(1), e106. </a:t>
            </a:r>
            <a:r>
              <a:rPr b="0" i="0" lang="en-US" sz="1000" u="sng" cap="none" strike="noStrike">
                <a:solidFill>
                  <a:schemeClr val="hlink"/>
                </a:solidFill>
                <a:latin typeface="Noto Sans"/>
                <a:ea typeface="Noto Sans"/>
                <a:cs typeface="Noto Sans"/>
                <a:sym typeface="Noto Sans"/>
                <a:hlinkClick r:id="rId4"/>
              </a:rPr>
              <a:t>https://doi.org/10.1017/cts.2022.441</a:t>
            </a:r>
            <a:r>
              <a:rPr b="0" i="0" lang="en-US" sz="1000" u="none" cap="none" strike="noStrike">
                <a:solidFill>
                  <a:srgbClr val="000000"/>
                </a:solidFill>
                <a:latin typeface="Noto Sans"/>
                <a:ea typeface="Noto Sans"/>
                <a:cs typeface="Noto Sans"/>
                <a:sym typeface="Noto Sans"/>
              </a:rPr>
              <a:t> </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000000"/>
                </a:solidFill>
                <a:latin typeface="Noto Sans"/>
                <a:ea typeface="Noto Sans"/>
                <a:cs typeface="Noto Sans"/>
                <a:sym typeface="Noto Sans"/>
              </a:rPr>
              <a:t>12. Kaplowitz, E., Truong, A., Macmadu, A., Berk, J., Martin, H., Burke, C., Rich, J. D., &amp; Brinkley-Rubinstein, L. (2023). Anticipated Barriers to Sustained Engagement in Treatment With Medications for Opioid Use Disorder After Release From Incarceration. Journal of Addiction Medicine, 17(1), 54–59. </a:t>
            </a:r>
            <a:r>
              <a:rPr b="0" i="0" lang="en-US" sz="1000" u="sng" cap="none" strike="noStrike">
                <a:solidFill>
                  <a:schemeClr val="hlink"/>
                </a:solidFill>
                <a:latin typeface="Noto Sans"/>
                <a:ea typeface="Noto Sans"/>
                <a:cs typeface="Noto Sans"/>
                <a:sym typeface="Noto Sans"/>
                <a:hlinkClick r:id="rId5"/>
              </a:rPr>
              <a:t>https://doi.org/10.1097/ADM.0000000000001029</a:t>
            </a:r>
            <a:r>
              <a:rPr b="0" i="0" lang="en-US" sz="1000" u="none" cap="none" strike="noStrike">
                <a:solidFill>
                  <a:srgbClr val="000000"/>
                </a:solidFill>
                <a:latin typeface="Noto Sans"/>
                <a:ea typeface="Noto Sans"/>
                <a:cs typeface="Noto Sans"/>
                <a:sym typeface="Noto Sans"/>
              </a:rPr>
              <a:t> </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000000"/>
                </a:solidFill>
                <a:latin typeface="Noto Sans"/>
                <a:ea typeface="Noto Sans"/>
                <a:cs typeface="Noto Sans"/>
                <a:sym typeface="Noto Sans"/>
              </a:rPr>
              <a:t>13. Parekh, T., Cuellar, A. E., Farina-Morse, M., Spencer, N., &amp; Sutter, R. E. (2022). Where it really counts: Feasibility and potential of the peer engaged empowered recovery program for substance-dependent jail inmates. Journal of Addictions Nursing, 33(3), 137–143. APA PsycInfo. </a:t>
            </a:r>
            <a:r>
              <a:rPr b="0" i="0" lang="en-US" sz="1000" u="sng" cap="none" strike="noStrike">
                <a:solidFill>
                  <a:schemeClr val="hlink"/>
                </a:solidFill>
                <a:latin typeface="Noto Sans"/>
                <a:ea typeface="Noto Sans"/>
                <a:cs typeface="Noto Sans"/>
                <a:sym typeface="Noto Sans"/>
                <a:hlinkClick r:id="rId6"/>
              </a:rPr>
              <a:t>https://doi.org/10.1097/JAN.0000000000000478</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156082"/>
                </a:solidFill>
                <a:latin typeface="Noto Sans"/>
                <a:ea typeface="Noto Sans"/>
                <a:cs typeface="Noto Sans"/>
                <a:sym typeface="Noto Sans"/>
              </a:rPr>
              <a:t>14. Martin, M., Phillips, M. A., Saxon, M., Love, K., Cessna, L., Woodard, D. L., Page, M., Curry, K.,Paone, A., Pennington-Stallcup, B., &amp; Riley, W. (2021). Recovery support specialists inside the jail: A program description of treatment engagement for opioid use disorder. </a:t>
            </a:r>
            <a:r>
              <a:rPr b="0" i="1" lang="en-US" sz="1000" u="none" cap="none" strike="noStrike">
                <a:solidFill>
                  <a:srgbClr val="156082"/>
                </a:solidFill>
                <a:latin typeface="Noto Sans"/>
                <a:ea typeface="Noto Sans"/>
                <a:cs typeface="Noto Sans"/>
                <a:sym typeface="Noto Sans"/>
              </a:rPr>
              <a:t>International Journal of Prisoner Health</a:t>
            </a:r>
            <a:r>
              <a:rPr b="0" i="0" lang="en-US" sz="1000" u="none" cap="none" strike="noStrike">
                <a:solidFill>
                  <a:srgbClr val="156082"/>
                </a:solidFill>
                <a:latin typeface="Noto Sans"/>
                <a:ea typeface="Noto Sans"/>
                <a:cs typeface="Noto Sans"/>
                <a:sym typeface="Noto Sans"/>
              </a:rPr>
              <a:t>, </a:t>
            </a:r>
            <a:r>
              <a:rPr b="0" i="1" lang="en-US" sz="1000" u="none" cap="none" strike="noStrike">
                <a:solidFill>
                  <a:srgbClr val="156082"/>
                </a:solidFill>
                <a:latin typeface="Noto Sans"/>
                <a:ea typeface="Noto Sans"/>
                <a:cs typeface="Noto Sans"/>
                <a:sym typeface="Noto Sans"/>
              </a:rPr>
              <a:t>17</a:t>
            </a:r>
            <a:r>
              <a:rPr b="0" i="0" lang="en-US" sz="1000" u="none" cap="none" strike="noStrike">
                <a:solidFill>
                  <a:srgbClr val="156082"/>
                </a:solidFill>
                <a:latin typeface="Noto Sans"/>
                <a:ea typeface="Noto Sans"/>
                <a:cs typeface="Noto Sans"/>
                <a:sym typeface="Noto Sans"/>
              </a:rPr>
              <a:t>(4), 497–508. APA PsycInfo. </a:t>
            </a:r>
            <a:r>
              <a:rPr b="0" i="0" lang="en-US" sz="1000" u="sng" cap="none" strike="noStrike">
                <a:solidFill>
                  <a:schemeClr val="hlink"/>
                </a:solidFill>
                <a:latin typeface="Noto Sans"/>
                <a:ea typeface="Noto Sans"/>
                <a:cs typeface="Noto Sans"/>
                <a:sym typeface="Noto Sans"/>
                <a:hlinkClick r:id="rId7"/>
              </a:rPr>
              <a:t>https://doi.org/10.1108/IJPH-12-2020-0102</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156082"/>
                </a:solidFill>
                <a:latin typeface="Arial"/>
                <a:ea typeface="Arial"/>
                <a:cs typeface="Arial"/>
                <a:sym typeface="Arial"/>
              </a:rPr>
              <a:t>15. </a:t>
            </a:r>
            <a:r>
              <a:rPr b="0" i="0" lang="en-US" sz="1000" u="none" cap="none" strike="noStrike">
                <a:solidFill>
                  <a:srgbClr val="156082"/>
                </a:solidFill>
                <a:latin typeface="Noto Sans"/>
                <a:ea typeface="Noto Sans"/>
                <a:cs typeface="Noto Sans"/>
                <a:sym typeface="Noto Sans"/>
              </a:rPr>
              <a:t>BJA. (2022, May 1). </a:t>
            </a:r>
            <a:r>
              <a:rPr b="0" i="1" lang="en-US" sz="1000" u="none" cap="none" strike="noStrike">
                <a:solidFill>
                  <a:srgbClr val="156082"/>
                </a:solidFill>
                <a:latin typeface="Noto Sans"/>
                <a:ea typeface="Noto Sans"/>
                <a:cs typeface="Noto Sans"/>
                <a:sym typeface="Noto Sans"/>
              </a:rPr>
              <a:t>Peer Recovery Support Services in Correctional Settings</a:t>
            </a:r>
            <a:r>
              <a:rPr b="0" i="0" lang="en-US" sz="1000" u="none" cap="none" strike="noStrike">
                <a:solidFill>
                  <a:srgbClr val="156082"/>
                </a:solidFill>
                <a:latin typeface="Noto Sans"/>
                <a:ea typeface="Noto Sans"/>
                <a:cs typeface="Noto Sans"/>
                <a:sym typeface="Noto Sans"/>
              </a:rPr>
              <a:t>. Bureau of Justice Assistance. </a:t>
            </a:r>
            <a:r>
              <a:rPr b="0" i="0" lang="en-US" sz="1000" u="sng" cap="none" strike="noStrike">
                <a:solidFill>
                  <a:schemeClr val="hlink"/>
                </a:solidFill>
                <a:latin typeface="Noto Sans"/>
                <a:ea typeface="Noto Sans"/>
                <a:cs typeface="Noto Sans"/>
                <a:sym typeface="Noto Sans"/>
                <a:hlinkClick r:id="rId8"/>
              </a:rPr>
              <a:t>https://bja.ojp.gov/library/publications/peer-recovery-support-services-</a:t>
            </a:r>
            <a:r>
              <a:rPr b="0" i="0" lang="en-US" sz="1000" u="none" cap="none" strike="noStrike">
                <a:solidFill>
                  <a:srgbClr val="156082"/>
                </a:solidFill>
                <a:latin typeface="Noto Sans"/>
                <a:ea typeface="Noto Sans"/>
                <a:cs typeface="Noto Sans"/>
                <a:sym typeface="Noto Sans"/>
              </a:rPr>
              <a:t> correctional-settings</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156082"/>
                </a:solidFill>
                <a:latin typeface="Noto Sans"/>
                <a:ea typeface="Noto Sans"/>
                <a:cs typeface="Noto Sans"/>
                <a:sym typeface="Noto Sans"/>
              </a:rPr>
              <a:t>16. Scott, C. K., Dennis, M. L., Grella, C. E., Kurz, R., Sumpter, J., Nicholson, L., &amp; Funk, R. R. (2020). A community outreach intervention to link individuals with opioid use disorders to medication-assisted treatment. </a:t>
            </a:r>
            <a:r>
              <a:rPr b="0" i="1" lang="en-US" sz="1000" u="none" cap="none" strike="noStrike">
                <a:solidFill>
                  <a:srgbClr val="156082"/>
                </a:solidFill>
                <a:latin typeface="Noto Sans"/>
                <a:ea typeface="Noto Sans"/>
                <a:cs typeface="Noto Sans"/>
                <a:sym typeface="Noto Sans"/>
              </a:rPr>
              <a:t>Journal of Substance Abuse Treatment</a:t>
            </a:r>
            <a:r>
              <a:rPr b="0" i="0" lang="en-US" sz="1000" u="none" cap="none" strike="noStrike">
                <a:solidFill>
                  <a:srgbClr val="156082"/>
                </a:solidFill>
                <a:latin typeface="Noto Sans"/>
                <a:ea typeface="Noto Sans"/>
                <a:cs typeface="Noto Sans"/>
                <a:sym typeface="Noto Sans"/>
              </a:rPr>
              <a:t>, </a:t>
            </a:r>
            <a:r>
              <a:rPr b="0" i="1" lang="en-US" sz="1000" u="none" cap="none" strike="noStrike">
                <a:solidFill>
                  <a:srgbClr val="156082"/>
                </a:solidFill>
                <a:latin typeface="Noto Sans"/>
                <a:ea typeface="Noto Sans"/>
                <a:cs typeface="Noto Sans"/>
                <a:sym typeface="Noto Sans"/>
              </a:rPr>
              <a:t>108</a:t>
            </a:r>
            <a:r>
              <a:rPr b="0" i="0" lang="en-US" sz="1000" u="none" cap="none" strike="noStrike">
                <a:solidFill>
                  <a:srgbClr val="156082"/>
                </a:solidFill>
                <a:latin typeface="Noto Sans"/>
                <a:ea typeface="Noto Sans"/>
                <a:cs typeface="Noto Sans"/>
                <a:sym typeface="Noto Sans"/>
              </a:rPr>
              <a:t>, 75–81. </a:t>
            </a:r>
            <a:r>
              <a:rPr b="0" i="0" lang="en-US" sz="1000" u="sng" cap="none" strike="noStrike">
                <a:solidFill>
                  <a:schemeClr val="hlink"/>
                </a:solidFill>
                <a:latin typeface="Noto Sans"/>
                <a:ea typeface="Noto Sans"/>
                <a:cs typeface="Noto Sans"/>
                <a:sym typeface="Noto Sans"/>
                <a:hlinkClick r:id="rId9"/>
              </a:rPr>
              <a:t>https://doi.org/10.1016/j.jsat.2019.07.001</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156082"/>
                </a:solidFill>
                <a:latin typeface="Noto Sans"/>
                <a:ea typeface="Noto Sans"/>
                <a:cs typeface="Noto Sans"/>
                <a:sym typeface="Noto Sans"/>
              </a:rPr>
              <a:t> </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156082"/>
                </a:solidFill>
                <a:latin typeface="Noto Sans"/>
                <a:ea typeface="Noto Sans"/>
                <a:cs typeface="Noto Sans"/>
                <a:sym typeface="Noto Sans"/>
              </a:rPr>
              <a:t> </a:t>
            </a:r>
            <a:endParaRPr b="0" i="0" sz="1000" u="none" cap="none" strike="noStrike">
              <a:latin typeface="Arial"/>
              <a:ea typeface="Arial"/>
              <a:cs typeface="Arial"/>
              <a:sym typeface="Arial"/>
            </a:endParaRPr>
          </a:p>
          <a:p>
            <a:pPr indent="0" lvl="0" marL="0" marR="0" rtl="0" algn="l">
              <a:lnSpc>
                <a:spcPct val="100000"/>
              </a:lnSpc>
              <a:spcBef>
                <a:spcPts val="1001"/>
              </a:spcBef>
              <a:spcAft>
                <a:spcPts val="0"/>
              </a:spcAft>
              <a:buNone/>
            </a:pPr>
            <a:r>
              <a:rPr b="0" i="0" lang="en-US" sz="1000" u="none" cap="none" strike="noStrike">
                <a:solidFill>
                  <a:srgbClr val="000000"/>
                </a:solidFill>
                <a:latin typeface="Noto Sans"/>
                <a:ea typeface="Noto Sans"/>
                <a:cs typeface="Noto Sans"/>
                <a:sym typeface="Noto Sans"/>
              </a:rPr>
              <a:t> </a:t>
            </a:r>
            <a:endParaRPr b="0" i="0" sz="10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5" name="Shape 355"/>
        <p:cNvGrpSpPr/>
        <p:nvPr/>
      </p:nvGrpSpPr>
      <p:grpSpPr>
        <a:xfrm>
          <a:off x="0" y="0"/>
          <a:ext cx="0" cy="0"/>
          <a:chOff x="0" y="0"/>
          <a:chExt cx="0" cy="0"/>
        </a:xfrm>
      </p:grpSpPr>
      <p:sp>
        <p:nvSpPr>
          <p:cNvPr id="356" name="Google Shape;356;p81"/>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Introduction</a:t>
            </a:r>
            <a:endParaRPr b="0" i="0" sz="4400" u="none" cap="none" strike="noStrike">
              <a:latin typeface="Arial"/>
              <a:ea typeface="Arial"/>
              <a:cs typeface="Arial"/>
              <a:sym typeface="Arial"/>
            </a:endParaRPr>
          </a:p>
        </p:txBody>
      </p:sp>
      <p:sp>
        <p:nvSpPr>
          <p:cNvPr id="357" name="Google Shape;357;p81"/>
          <p:cNvSpPr txBox="1"/>
          <p:nvPr/>
        </p:nvSpPr>
        <p:spPr>
          <a:xfrm>
            <a:off x="838080" y="1808640"/>
            <a:ext cx="10515600" cy="4246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2.7 million people in the United States suffered from an OUD in 2021 </a:t>
            </a:r>
            <a:r>
              <a:rPr b="0" baseline="30000" i="0" lang="en-US" sz="1848" u="none" cap="none" strike="noStrike">
                <a:solidFill>
                  <a:srgbClr val="156082"/>
                </a:solidFill>
                <a:latin typeface="Noto Sans"/>
                <a:ea typeface="Noto Sans"/>
                <a:cs typeface="Noto Sans"/>
                <a:sym typeface="Noto Sans"/>
              </a:rPr>
              <a:t>1</a:t>
            </a:r>
            <a:endParaRPr b="0" i="0" sz="16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a:buChar char="o"/>
            </a:pPr>
            <a:r>
              <a:rPr b="0" i="0" lang="en-US" sz="1600" u="none" cap="none" strike="noStrike">
                <a:solidFill>
                  <a:srgbClr val="156082"/>
                </a:solidFill>
                <a:latin typeface="Noto Sans"/>
                <a:ea typeface="Noto Sans"/>
                <a:cs typeface="Noto Sans"/>
                <a:sym typeface="Noto Sans"/>
              </a:rPr>
              <a:t> </a:t>
            </a:r>
            <a:r>
              <a:rPr b="1" i="0" lang="en-US" sz="1600" u="none" cap="none" strike="noStrike">
                <a:solidFill>
                  <a:srgbClr val="156082"/>
                </a:solidFill>
                <a:latin typeface="Noto Sans"/>
                <a:ea typeface="Noto Sans"/>
                <a:cs typeface="Noto Sans"/>
                <a:sym typeface="Noto Sans"/>
              </a:rPr>
              <a:t>&gt;80,000 deaths </a:t>
            </a:r>
            <a:r>
              <a:rPr b="0" i="0" lang="en-US" sz="1600" u="none" cap="none" strike="noStrike">
                <a:solidFill>
                  <a:srgbClr val="156082"/>
                </a:solidFill>
                <a:latin typeface="Noto Sans"/>
                <a:ea typeface="Noto Sans"/>
                <a:cs typeface="Noto Sans"/>
                <a:sym typeface="Noto Sans"/>
              </a:rPr>
              <a:t>from opioid overdoses </a:t>
            </a:r>
            <a:r>
              <a:rPr b="0" baseline="30000" i="0" lang="en-US" sz="1848" u="none" cap="none" strike="noStrike">
                <a:solidFill>
                  <a:srgbClr val="156082"/>
                </a:solidFill>
                <a:latin typeface="Noto Sans"/>
                <a:ea typeface="Noto Sans"/>
                <a:cs typeface="Noto Sans"/>
                <a:sym typeface="Noto Sans"/>
              </a:rPr>
              <a:t>1</a:t>
            </a:r>
            <a:endParaRPr b="0" i="0" sz="16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a:buChar char="o"/>
            </a:pPr>
            <a:r>
              <a:rPr b="0" i="0" lang="en-US" sz="1600" u="none" cap="none" strike="noStrike">
                <a:solidFill>
                  <a:srgbClr val="156082"/>
                </a:solidFill>
                <a:latin typeface="Noto Sans"/>
                <a:ea typeface="Noto Sans"/>
                <a:cs typeface="Noto Sans"/>
                <a:sym typeface="Noto Sans"/>
              </a:rPr>
              <a:t>Projected cost: </a:t>
            </a:r>
            <a:r>
              <a:rPr b="1" i="0" lang="en-US" sz="1600" u="none" cap="none" strike="noStrike">
                <a:solidFill>
                  <a:srgbClr val="156082"/>
                </a:solidFill>
                <a:latin typeface="Noto Sans"/>
                <a:ea typeface="Noto Sans"/>
                <a:cs typeface="Noto Sans"/>
                <a:sym typeface="Noto Sans"/>
              </a:rPr>
              <a:t>504 billion dollars </a:t>
            </a:r>
            <a:r>
              <a:rPr b="0" baseline="30000" i="0" lang="en-US" sz="1848" u="none" cap="none" strike="noStrike">
                <a:solidFill>
                  <a:srgbClr val="156082"/>
                </a:solidFill>
                <a:latin typeface="Noto Sans"/>
                <a:ea typeface="Noto Sans"/>
                <a:cs typeface="Noto Sans"/>
                <a:sym typeface="Noto Sans"/>
              </a:rPr>
              <a:t>2</a:t>
            </a:r>
            <a:endParaRPr b="0" i="0" sz="16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Positive correlation between the likelihood of criminal justice involvement by increasing severity of OUD </a:t>
            </a:r>
            <a:r>
              <a:rPr b="0" baseline="30000" i="0" lang="en-US" sz="2310" u="none" cap="none" strike="noStrike">
                <a:solidFill>
                  <a:srgbClr val="156082"/>
                </a:solidFill>
                <a:latin typeface="Noto Sans"/>
                <a:ea typeface="Noto Sans"/>
                <a:cs typeface="Noto Sans"/>
                <a:sym typeface="Noto Sans"/>
              </a:rPr>
              <a:t>3</a:t>
            </a:r>
            <a:endParaRPr b="0" i="0" sz="20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a:buChar char="o"/>
            </a:pPr>
            <a:r>
              <a:rPr b="0" i="0" lang="en-US" sz="1600" u="none" cap="none" strike="noStrike">
                <a:solidFill>
                  <a:srgbClr val="156082"/>
                </a:solidFill>
                <a:latin typeface="Noto Sans"/>
                <a:ea typeface="Noto Sans"/>
                <a:cs typeface="Noto Sans"/>
                <a:sym typeface="Noto Sans"/>
              </a:rPr>
              <a:t>62% met the criteria for drug abuse or dependence </a:t>
            </a:r>
            <a:r>
              <a:rPr b="0" baseline="30000" i="0" lang="en-US" sz="1848" u="none" cap="none" strike="noStrike">
                <a:solidFill>
                  <a:srgbClr val="156082"/>
                </a:solidFill>
                <a:latin typeface="Noto Sans"/>
                <a:ea typeface="Noto Sans"/>
                <a:cs typeface="Noto Sans"/>
                <a:sym typeface="Noto Sans"/>
              </a:rPr>
              <a:t>4</a:t>
            </a:r>
            <a:endParaRPr b="0" i="0" sz="16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a:buChar char="o"/>
            </a:pPr>
            <a:r>
              <a:rPr b="1" i="0" lang="en-US" sz="1600" u="none" cap="none" strike="noStrike">
                <a:solidFill>
                  <a:srgbClr val="156082"/>
                </a:solidFill>
                <a:latin typeface="Noto Sans"/>
                <a:ea typeface="Noto Sans"/>
                <a:cs typeface="Noto Sans"/>
                <a:sym typeface="Noto Sans"/>
              </a:rPr>
              <a:t>40-fold increase in overdose deaths</a:t>
            </a:r>
            <a:r>
              <a:rPr b="0" i="0" lang="en-US" sz="1600" u="none" cap="none" strike="noStrike">
                <a:solidFill>
                  <a:srgbClr val="156082"/>
                </a:solidFill>
                <a:latin typeface="Noto Sans"/>
                <a:ea typeface="Noto Sans"/>
                <a:cs typeface="Noto Sans"/>
                <a:sym typeface="Noto Sans"/>
              </a:rPr>
              <a:t> in the two weeks following release </a:t>
            </a:r>
            <a:r>
              <a:rPr b="0" baseline="30000" i="0" lang="en-US" sz="1848" u="none" cap="none" strike="noStrike">
                <a:solidFill>
                  <a:srgbClr val="156082"/>
                </a:solidFill>
                <a:latin typeface="Noto Sans"/>
                <a:ea typeface="Noto Sans"/>
                <a:cs typeface="Noto Sans"/>
                <a:sym typeface="Noto Sans"/>
              </a:rPr>
              <a:t>5</a:t>
            </a:r>
            <a:endParaRPr b="0" i="0" sz="16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Need for more opportunities for treatment to reduce the impact of OUD and prevent opioid overdose deaths</a:t>
            </a:r>
            <a:endParaRPr b="0" i="0" sz="20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New"/>
              <a:buChar char="o"/>
            </a:pPr>
            <a:r>
              <a:rPr b="0" i="0" lang="en-US" sz="1600" u="none" cap="none" strike="noStrike">
                <a:solidFill>
                  <a:srgbClr val="606060"/>
                </a:solidFill>
                <a:latin typeface="Noto Sans"/>
                <a:ea typeface="Noto Sans"/>
                <a:cs typeface="Noto Sans"/>
                <a:sym typeface="Noto Sans"/>
              </a:rPr>
              <a:t> </a:t>
            </a:r>
            <a:endParaRPr b="0" i="0" sz="16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2" name="Shape 362"/>
        <p:cNvGrpSpPr/>
        <p:nvPr/>
      </p:nvGrpSpPr>
      <p:grpSpPr>
        <a:xfrm>
          <a:off x="0" y="0"/>
          <a:ext cx="0" cy="0"/>
          <a:chOff x="0" y="0"/>
          <a:chExt cx="0" cy="0"/>
        </a:xfrm>
      </p:grpSpPr>
      <p:sp>
        <p:nvSpPr>
          <p:cNvPr id="363" name="Google Shape;363;p82"/>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Problem Statement</a:t>
            </a:r>
            <a:endParaRPr b="0" i="0" sz="4400" u="none" cap="none" strike="noStrike">
              <a:latin typeface="Arial"/>
              <a:ea typeface="Arial"/>
              <a:cs typeface="Arial"/>
              <a:sym typeface="Arial"/>
            </a:endParaRPr>
          </a:p>
        </p:txBody>
      </p:sp>
      <p:sp>
        <p:nvSpPr>
          <p:cNvPr id="364" name="Google Shape;364;p82"/>
          <p:cNvSpPr txBox="1"/>
          <p:nvPr/>
        </p:nvSpPr>
        <p:spPr>
          <a:xfrm>
            <a:off x="838080" y="1808640"/>
            <a:ext cx="10515600" cy="4246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Given the lack of support experienced by many currently incarcerated and recently released from prisons and jails, the </a:t>
            </a:r>
            <a:r>
              <a:rPr b="1" i="0" lang="en-US" sz="2000" u="none" cap="none" strike="noStrike">
                <a:solidFill>
                  <a:srgbClr val="156082"/>
                </a:solidFill>
                <a:latin typeface="Noto Sans"/>
                <a:ea typeface="Noto Sans"/>
                <a:cs typeface="Noto Sans"/>
                <a:sym typeface="Noto Sans"/>
              </a:rPr>
              <a:t>addition of peer support</a:t>
            </a:r>
            <a:r>
              <a:rPr b="0" i="0" lang="en-US" sz="2000" u="none" cap="none" strike="noStrike">
                <a:solidFill>
                  <a:srgbClr val="156082"/>
                </a:solidFill>
                <a:latin typeface="Noto Sans"/>
                <a:ea typeface="Noto Sans"/>
                <a:cs typeface="Noto Sans"/>
                <a:sym typeface="Noto Sans"/>
              </a:rPr>
              <a:t> could provide the direction and tools necessary for recovery and sobriety after incarceration. </a:t>
            </a:r>
            <a:endParaRPr b="0" i="0" sz="2000" u="none" cap="none" strike="noStrike">
              <a:latin typeface="Arial"/>
              <a:ea typeface="Arial"/>
              <a:cs typeface="Arial"/>
              <a:sym typeface="Arial"/>
            </a:endParaRPr>
          </a:p>
          <a:p>
            <a:pPr indent="-228600" lvl="0" marL="228600" marR="0" rtl="0" algn="l">
              <a:lnSpc>
                <a:spcPct val="120000"/>
              </a:lnSpc>
              <a:spcBef>
                <a:spcPts val="1001"/>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Generative, longitudinal peer support interactions can provide </a:t>
            </a:r>
            <a:r>
              <a:rPr b="1" i="0" lang="en-US" sz="2000" u="none" cap="none" strike="noStrike">
                <a:solidFill>
                  <a:srgbClr val="156082"/>
                </a:solidFill>
                <a:latin typeface="Noto Sans"/>
                <a:ea typeface="Noto Sans"/>
                <a:cs typeface="Noto Sans"/>
                <a:sym typeface="Noto Sans"/>
              </a:rPr>
              <a:t>sustainable solutions</a:t>
            </a:r>
            <a:r>
              <a:rPr b="0" i="0" lang="en-US" sz="2000" u="none" cap="none" strike="noStrike">
                <a:solidFill>
                  <a:srgbClr val="156082"/>
                </a:solidFill>
                <a:latin typeface="Noto Sans"/>
                <a:ea typeface="Noto Sans"/>
                <a:cs typeface="Noto Sans"/>
                <a:sym typeface="Noto Sans"/>
              </a:rPr>
              <a:t> that affect the health of this population, recidivism rates, and overall cost to the public. </a:t>
            </a:r>
            <a:endParaRPr b="0" i="0" sz="20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New"/>
              <a:buChar char="o"/>
            </a:pPr>
            <a:r>
              <a:rPr b="0" i="0" lang="en-US" sz="1600" u="none" cap="none" strike="noStrike">
                <a:solidFill>
                  <a:srgbClr val="606060"/>
                </a:solidFill>
                <a:latin typeface="Noto Sans"/>
                <a:ea typeface="Noto Sans"/>
                <a:cs typeface="Noto Sans"/>
                <a:sym typeface="Noto Sans"/>
              </a:rPr>
              <a:t> </a:t>
            </a:r>
            <a:endParaRPr b="0" i="0" sz="16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9" name="Shape 369"/>
        <p:cNvGrpSpPr/>
        <p:nvPr/>
      </p:nvGrpSpPr>
      <p:grpSpPr>
        <a:xfrm>
          <a:off x="0" y="0"/>
          <a:ext cx="0" cy="0"/>
          <a:chOff x="0" y="0"/>
          <a:chExt cx="0" cy="0"/>
        </a:xfrm>
      </p:grpSpPr>
      <p:sp>
        <p:nvSpPr>
          <p:cNvPr id="370" name="Google Shape;370;p83"/>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Purpose and Objectives</a:t>
            </a:r>
            <a:endParaRPr b="0" i="0" sz="4400" u="none" cap="none" strike="noStrike">
              <a:latin typeface="Arial"/>
              <a:ea typeface="Arial"/>
              <a:cs typeface="Arial"/>
              <a:sym typeface="Arial"/>
            </a:endParaRPr>
          </a:p>
        </p:txBody>
      </p:sp>
      <p:sp>
        <p:nvSpPr>
          <p:cNvPr id="371" name="Google Shape;371;p83"/>
          <p:cNvSpPr txBox="1"/>
          <p:nvPr/>
        </p:nvSpPr>
        <p:spPr>
          <a:xfrm>
            <a:off x="838080" y="1808640"/>
            <a:ext cx="10515600" cy="4246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The purpose is to evaluate and measure the experiences and impacts of a peer support program through the Greater Flint Health Coalition (GFHC) Reach.Inspire.Serve.Empower. (RISE) initiative on Genesee County inmates with OUD.</a:t>
            </a:r>
            <a:endParaRPr b="0" i="0" sz="2000" u="none" cap="none" strike="noStrike">
              <a:latin typeface="Arial"/>
              <a:ea typeface="Arial"/>
              <a:cs typeface="Arial"/>
              <a:sym typeface="Arial"/>
            </a:endParaRPr>
          </a:p>
          <a:p>
            <a:pPr indent="-228600" lvl="0" marL="228600" marR="0" rtl="0" algn="l">
              <a:lnSpc>
                <a:spcPct val="120000"/>
              </a:lnSpc>
              <a:spcBef>
                <a:spcPts val="1001"/>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Project objectives include:</a:t>
            </a:r>
            <a:endParaRPr b="0" i="0" sz="2000" u="none" cap="none" strike="noStrike">
              <a:latin typeface="Arial"/>
              <a:ea typeface="Arial"/>
              <a:cs typeface="Arial"/>
              <a:sym typeface="Arial"/>
            </a:endParaRPr>
          </a:p>
          <a:p>
            <a:pPr indent="-228600" lvl="1" marL="685800" marR="0" rtl="0" algn="l">
              <a:lnSpc>
                <a:spcPct val="120000"/>
              </a:lnSpc>
              <a:spcBef>
                <a:spcPts val="499"/>
              </a:spcBef>
              <a:spcAft>
                <a:spcPts val="0"/>
              </a:spcAft>
              <a:buClr>
                <a:srgbClr val="000000"/>
              </a:buClr>
              <a:buSzPts val="1600"/>
              <a:buFont typeface="Courier"/>
              <a:buChar char="o"/>
            </a:pPr>
            <a:r>
              <a:rPr b="1" i="0" lang="en-US" sz="1600" u="none" cap="none" strike="noStrike">
                <a:solidFill>
                  <a:srgbClr val="156082"/>
                </a:solidFill>
                <a:latin typeface="Noto Sans"/>
                <a:ea typeface="Noto Sans"/>
                <a:cs typeface="Noto Sans"/>
                <a:sym typeface="Noto Sans"/>
              </a:rPr>
              <a:t>Identify barriers and facilitators</a:t>
            </a:r>
            <a:r>
              <a:rPr b="0" i="0" lang="en-US" sz="1600" u="none" cap="none" strike="noStrike">
                <a:solidFill>
                  <a:srgbClr val="156082"/>
                </a:solidFill>
                <a:latin typeface="Noto Sans"/>
                <a:ea typeface="Noto Sans"/>
                <a:cs typeface="Noto Sans"/>
                <a:sym typeface="Noto Sans"/>
              </a:rPr>
              <a:t> to implementation, using semi-structured interviews of RISE stakeholders</a:t>
            </a:r>
            <a:endParaRPr b="0" i="0" sz="1600" u="none" cap="none" strike="noStrike">
              <a:latin typeface="Arial"/>
              <a:ea typeface="Arial"/>
              <a:cs typeface="Arial"/>
              <a:sym typeface="Arial"/>
            </a:endParaRPr>
          </a:p>
          <a:p>
            <a:pPr indent="-228600" lvl="1" marL="685800" marR="0" rtl="0" algn="l">
              <a:lnSpc>
                <a:spcPct val="120000"/>
              </a:lnSpc>
              <a:spcBef>
                <a:spcPts val="499"/>
              </a:spcBef>
              <a:spcAft>
                <a:spcPts val="0"/>
              </a:spcAft>
              <a:buClr>
                <a:srgbClr val="000000"/>
              </a:buClr>
              <a:buSzPts val="1600"/>
              <a:buFont typeface="Courier"/>
              <a:buChar char="o"/>
            </a:pPr>
            <a:r>
              <a:rPr b="0" i="0" lang="en-US" sz="1600" u="none" cap="none" strike="noStrike">
                <a:solidFill>
                  <a:srgbClr val="156082"/>
                </a:solidFill>
                <a:latin typeface="Noto Sans"/>
                <a:ea typeface="Noto Sans"/>
                <a:cs typeface="Noto Sans"/>
                <a:sym typeface="Noto Sans"/>
              </a:rPr>
              <a:t>Provide a set of </a:t>
            </a:r>
            <a:r>
              <a:rPr b="1" i="0" lang="en-US" sz="1600" u="none" cap="none" strike="noStrike">
                <a:solidFill>
                  <a:srgbClr val="156082"/>
                </a:solidFill>
                <a:latin typeface="Noto Sans"/>
                <a:ea typeface="Noto Sans"/>
                <a:cs typeface="Noto Sans"/>
                <a:sym typeface="Noto Sans"/>
              </a:rPr>
              <a:t>recommendations</a:t>
            </a:r>
            <a:r>
              <a:rPr b="0" i="0" lang="en-US" sz="1600" u="none" cap="none" strike="noStrike">
                <a:solidFill>
                  <a:srgbClr val="156082"/>
                </a:solidFill>
                <a:latin typeface="Noto Sans"/>
                <a:ea typeface="Noto Sans"/>
                <a:cs typeface="Noto Sans"/>
                <a:sym typeface="Noto Sans"/>
              </a:rPr>
              <a:t> to improve RISE processes</a:t>
            </a:r>
            <a:endParaRPr b="0" i="0" sz="16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6" name="Shape 376"/>
        <p:cNvGrpSpPr/>
        <p:nvPr/>
      </p:nvGrpSpPr>
      <p:grpSpPr>
        <a:xfrm>
          <a:off x="0" y="0"/>
          <a:ext cx="0" cy="0"/>
          <a:chOff x="0" y="0"/>
          <a:chExt cx="0" cy="0"/>
        </a:xfrm>
      </p:grpSpPr>
      <p:sp>
        <p:nvSpPr>
          <p:cNvPr id="377" name="Google Shape;377;p84"/>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Project Description</a:t>
            </a:r>
            <a:endParaRPr b="0" i="0" sz="4400" u="none" cap="none" strike="noStrike">
              <a:latin typeface="Arial"/>
              <a:ea typeface="Arial"/>
              <a:cs typeface="Arial"/>
              <a:sym typeface="Arial"/>
            </a:endParaRPr>
          </a:p>
        </p:txBody>
      </p:sp>
      <p:sp>
        <p:nvSpPr>
          <p:cNvPr id="378" name="Google Shape;378;p84"/>
          <p:cNvSpPr txBox="1"/>
          <p:nvPr/>
        </p:nvSpPr>
        <p:spPr>
          <a:xfrm>
            <a:off x="838080" y="1808640"/>
            <a:ext cx="10515600" cy="4246200"/>
          </a:xfrm>
          <a:prstGeom prst="rect">
            <a:avLst/>
          </a:prstGeom>
          <a:noFill/>
          <a:ln>
            <a:noFill/>
          </a:ln>
        </p:spPr>
        <p:txBody>
          <a:bodyPr anchorCtr="0" anchor="t" bIns="45700" lIns="91425" spcFirstLastPara="1" rIns="91425" wrap="square" tIns="45700">
            <a:normAutofit/>
          </a:bodyPr>
          <a:lstStyle/>
          <a:p>
            <a:pPr indent="-285840" lvl="0" marL="285840" marR="0" rtl="0" algn="l">
              <a:lnSpc>
                <a:spcPct val="11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Setting</a:t>
            </a:r>
            <a:endParaRPr b="0" i="0" sz="2000" u="none" cap="none" strike="noStrike">
              <a:latin typeface="Arial"/>
              <a:ea typeface="Arial"/>
              <a:cs typeface="Arial"/>
              <a:sym typeface="Arial"/>
            </a:endParaRPr>
          </a:p>
          <a:p>
            <a:pPr indent="-285840" lvl="0" marL="285840" marR="0" rtl="0" algn="l">
              <a:lnSpc>
                <a:spcPct val="11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Participants</a:t>
            </a:r>
            <a:endParaRPr b="0" i="0" sz="2000" u="none" cap="none" strike="noStrike">
              <a:latin typeface="Arial"/>
              <a:ea typeface="Arial"/>
              <a:cs typeface="Arial"/>
              <a:sym typeface="Arial"/>
            </a:endParaRPr>
          </a:p>
          <a:p>
            <a:pPr indent="-285840" lvl="0" marL="285840" marR="0" rtl="0" algn="l">
              <a:lnSpc>
                <a:spcPct val="11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RISE Overview</a:t>
            </a:r>
            <a:endParaRPr b="0" i="0" sz="2000" u="none" cap="none" strike="noStrike">
              <a:latin typeface="Arial"/>
              <a:ea typeface="Arial"/>
              <a:cs typeface="Arial"/>
              <a:sym typeface="Arial"/>
            </a:endParaRPr>
          </a:p>
        </p:txBody>
      </p:sp>
      <p:sp>
        <p:nvSpPr>
          <p:cNvPr id="379" name="Google Shape;379;p84"/>
          <p:cNvSpPr/>
          <p:nvPr/>
        </p:nvSpPr>
        <p:spPr>
          <a:xfrm>
            <a:off x="633600" y="1808640"/>
            <a:ext cx="10515600" cy="424620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000000"/>
              </a:buClr>
              <a:buSzPts val="2000"/>
              <a:buFont typeface="Arial"/>
              <a:buChar char="•"/>
            </a:pPr>
            <a:r>
              <a:rPr b="1"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1" marL="685800" marR="0" rtl="0" algn="l">
              <a:lnSpc>
                <a:spcPct val="100000"/>
              </a:lnSpc>
              <a:spcBef>
                <a:spcPts val="499"/>
              </a:spcBef>
              <a:spcAft>
                <a:spcPts val="0"/>
              </a:spcAft>
              <a:buClr>
                <a:srgbClr val="000000"/>
              </a:buClr>
              <a:buSzPts val="1600"/>
              <a:buFont typeface="Courier New"/>
              <a:buChar char="o"/>
            </a:pPr>
            <a:r>
              <a:rPr b="0" i="0" lang="en-US" sz="1600" u="none" cap="none" strike="noStrike">
                <a:solidFill>
                  <a:srgbClr val="606060"/>
                </a:solidFill>
                <a:latin typeface="Noto Sans"/>
                <a:ea typeface="Noto Sans"/>
                <a:cs typeface="Noto Sans"/>
                <a:sym typeface="Noto Sans"/>
              </a:rPr>
              <a:t> </a:t>
            </a:r>
            <a:endParaRPr b="0" i="0" sz="16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a:p>
            <a:pPr indent="-228600" lvl="0" marL="228600" marR="0" rtl="0" algn="l">
              <a:lnSpc>
                <a:spcPct val="100000"/>
              </a:lnSpc>
              <a:spcBef>
                <a:spcPts val="1001"/>
              </a:spcBef>
              <a:spcAft>
                <a:spcPts val="0"/>
              </a:spcAft>
              <a:buClr>
                <a:srgbClr val="000000"/>
              </a:buClr>
              <a:buSzPts val="2000"/>
              <a:buFont typeface="Arial"/>
              <a:buChar char="•"/>
            </a:pPr>
            <a:r>
              <a:rPr b="0" i="0" lang="en-US" sz="2000" u="none" cap="none" strike="noStrike">
                <a:solidFill>
                  <a:srgbClr val="606060"/>
                </a:solidFill>
                <a:latin typeface="Noto Sans"/>
                <a:ea typeface="Noto Sans"/>
                <a:cs typeface="Noto Sans"/>
                <a:sym typeface="Noto Sans"/>
              </a:rPr>
              <a:t> </a:t>
            </a:r>
            <a:endParaRPr b="0" i="0" sz="2000" u="none" cap="none" strike="noStrike">
              <a:latin typeface="Arial"/>
              <a:ea typeface="Arial"/>
              <a:cs typeface="Arial"/>
              <a:sym typeface="Arial"/>
            </a:endParaRPr>
          </a:p>
        </p:txBody>
      </p:sp>
      <p:pic>
        <p:nvPicPr>
          <p:cNvPr descr="A yellow and black sheriff star&#10;&#10;Description automatically generated" id="380" name="Google Shape;380;p84"/>
          <p:cNvPicPr preferRelativeResize="0"/>
          <p:nvPr/>
        </p:nvPicPr>
        <p:blipFill rotWithShape="1">
          <a:blip r:embed="rId4">
            <a:alphaModFix/>
          </a:blip>
          <a:srcRect b="0" l="0" r="0" t="0"/>
          <a:stretch/>
        </p:blipFill>
        <p:spPr>
          <a:xfrm>
            <a:off x="7849800" y="3954960"/>
            <a:ext cx="1746360" cy="1666440"/>
          </a:xfrm>
          <a:prstGeom prst="rect">
            <a:avLst/>
          </a:prstGeom>
          <a:noFill/>
          <a:ln cap="flat" cmpd="sng" w="9525">
            <a:solidFill>
              <a:srgbClr val="FFFFFF"/>
            </a:solidFill>
            <a:prstDash val="solid"/>
            <a:miter lim="8000"/>
            <a:headEnd len="sm" w="sm" type="none"/>
            <a:tailEnd len="sm" w="sm" type="none"/>
          </a:ln>
        </p:spPr>
      </p:pic>
      <p:pic>
        <p:nvPicPr>
          <p:cNvPr descr="A blue circle with a white river in the middle&#10;&#10;Description automatically generated" id="381" name="Google Shape;381;p84"/>
          <p:cNvPicPr preferRelativeResize="0"/>
          <p:nvPr/>
        </p:nvPicPr>
        <p:blipFill rotWithShape="1">
          <a:blip r:embed="rId5">
            <a:alphaModFix/>
          </a:blip>
          <a:srcRect b="0" l="0" r="0" t="0"/>
          <a:stretch/>
        </p:blipFill>
        <p:spPr>
          <a:xfrm>
            <a:off x="5155200" y="3913200"/>
            <a:ext cx="1460520" cy="953640"/>
          </a:xfrm>
          <a:prstGeom prst="rect">
            <a:avLst/>
          </a:prstGeom>
          <a:noFill/>
          <a:ln cap="flat" cmpd="sng" w="9525">
            <a:solidFill>
              <a:srgbClr val="FFFFFF"/>
            </a:solidFill>
            <a:prstDash val="solid"/>
            <a:miter lim="8000"/>
            <a:headEnd len="sm" w="sm" type="none"/>
            <a:tailEnd len="sm" w="sm" type="none"/>
          </a:ln>
        </p:spPr>
      </p:pic>
      <p:pic>
        <p:nvPicPr>
          <p:cNvPr descr="A close-up of a logo&#10;&#10;Description automatically generated" id="382" name="Google Shape;382;p84"/>
          <p:cNvPicPr preferRelativeResize="0"/>
          <p:nvPr/>
        </p:nvPicPr>
        <p:blipFill rotWithShape="1">
          <a:blip r:embed="rId6">
            <a:alphaModFix/>
          </a:blip>
          <a:srcRect b="0" l="0" r="0" t="0"/>
          <a:stretch/>
        </p:blipFill>
        <p:spPr>
          <a:xfrm>
            <a:off x="4522320" y="2876040"/>
            <a:ext cx="6673320" cy="787320"/>
          </a:xfrm>
          <a:prstGeom prst="rect">
            <a:avLst/>
          </a:prstGeom>
          <a:noFill/>
          <a:ln cap="flat" cmpd="sng" w="9525">
            <a:solidFill>
              <a:srgbClr val="FFFFFF"/>
            </a:solidFill>
            <a:prstDash val="solid"/>
            <a:miter lim="8000"/>
            <a:headEnd len="sm" w="sm" type="none"/>
            <a:tailEnd len="sm" w="sm" type="none"/>
          </a:ln>
        </p:spPr>
      </p:pic>
      <p:pic>
        <p:nvPicPr>
          <p:cNvPr descr="A close-up of a logo&#10;&#10;Description automatically generated" id="383" name="Google Shape;383;p84"/>
          <p:cNvPicPr preferRelativeResize="0"/>
          <p:nvPr/>
        </p:nvPicPr>
        <p:blipFill rotWithShape="1">
          <a:blip r:embed="rId7">
            <a:alphaModFix/>
          </a:blip>
          <a:srcRect b="0" l="0" r="0" t="0"/>
          <a:stretch/>
        </p:blipFill>
        <p:spPr>
          <a:xfrm>
            <a:off x="4742280" y="5393160"/>
            <a:ext cx="2707560" cy="723240"/>
          </a:xfrm>
          <a:prstGeom prst="rect">
            <a:avLst/>
          </a:prstGeom>
          <a:noFill/>
          <a:ln cap="flat" cmpd="sng" w="9525">
            <a:solidFill>
              <a:srgbClr val="FFFFFF"/>
            </a:solidFill>
            <a:prstDash val="solid"/>
            <a:miter lim="8000"/>
            <a:headEnd len="sm" w="sm" type="none"/>
            <a:tailEnd len="sm" w="sm" type="none"/>
          </a:ln>
        </p:spPr>
      </p:pic>
      <p:pic>
        <p:nvPicPr>
          <p:cNvPr descr="A close up of a logo&#10;&#10;Description automatically generated" id="384" name="Google Shape;384;p84"/>
          <p:cNvPicPr preferRelativeResize="0"/>
          <p:nvPr/>
        </p:nvPicPr>
        <p:blipFill rotWithShape="1">
          <a:blip r:embed="rId8">
            <a:alphaModFix/>
          </a:blip>
          <a:srcRect b="0" l="0" r="0" t="0"/>
          <a:stretch/>
        </p:blipFill>
        <p:spPr>
          <a:xfrm>
            <a:off x="835560" y="4043160"/>
            <a:ext cx="2878560" cy="614160"/>
          </a:xfrm>
          <a:prstGeom prst="rect">
            <a:avLst/>
          </a:prstGeom>
          <a:noFill/>
          <a:ln cap="flat" cmpd="sng" w="9525">
            <a:solidFill>
              <a:srgbClr val="FFFFFF"/>
            </a:solidFill>
            <a:prstDash val="solid"/>
            <a:miter lim="8000"/>
            <a:headEnd len="sm" w="sm" type="none"/>
            <a:tailEnd len="sm" w="sm" type="none"/>
          </a:ln>
        </p:spPr>
      </p:pic>
      <p:pic>
        <p:nvPicPr>
          <p:cNvPr descr="A black circle with a white and red symbol&#10;&#10;Description automatically generated" id="385" name="Google Shape;385;p84"/>
          <p:cNvPicPr preferRelativeResize="0"/>
          <p:nvPr/>
        </p:nvPicPr>
        <p:blipFill rotWithShape="1">
          <a:blip r:embed="rId9">
            <a:alphaModFix/>
          </a:blip>
          <a:srcRect b="0" l="0" r="0" t="0"/>
          <a:stretch/>
        </p:blipFill>
        <p:spPr>
          <a:xfrm>
            <a:off x="10184040" y="4056120"/>
            <a:ext cx="1149840" cy="1464120"/>
          </a:xfrm>
          <a:prstGeom prst="rect">
            <a:avLst/>
          </a:prstGeom>
          <a:noFill/>
          <a:ln cap="flat" cmpd="sng" w="9525">
            <a:solidFill>
              <a:srgbClr val="FFFFFF"/>
            </a:solidFill>
            <a:prstDash val="solid"/>
            <a:miter lim="8000"/>
            <a:headEnd len="sm" w="sm" type="none"/>
            <a:tailEnd len="sm" w="sm" type="none"/>
          </a:ln>
        </p:spPr>
      </p:pic>
      <p:pic>
        <p:nvPicPr>
          <p:cNvPr descr="A close-up of a logo&#10;&#10;Description automatically generated" id="386" name="Google Shape;386;p84"/>
          <p:cNvPicPr preferRelativeResize="0"/>
          <p:nvPr/>
        </p:nvPicPr>
        <p:blipFill rotWithShape="1">
          <a:blip r:embed="rId10">
            <a:alphaModFix/>
          </a:blip>
          <a:srcRect b="0" l="0" r="0" t="0"/>
          <a:stretch/>
        </p:blipFill>
        <p:spPr>
          <a:xfrm>
            <a:off x="975240" y="5451480"/>
            <a:ext cx="2621160" cy="595080"/>
          </a:xfrm>
          <a:prstGeom prst="rect">
            <a:avLst/>
          </a:prstGeom>
          <a:noFill/>
          <a:ln cap="flat" cmpd="sng" w="9525">
            <a:solidFill>
              <a:srgbClr val="FFFFFF"/>
            </a:solidFill>
            <a:prstDash val="solid"/>
            <a:miter lim="8000"/>
            <a:headEnd len="sm" w="sm" type="none"/>
            <a:tailEnd len="sm" w="sm" type="none"/>
          </a:ln>
        </p:spPr>
      </p:pic>
      <p:pic>
        <p:nvPicPr>
          <p:cNvPr descr="A logo with orange and black text&#10;&#10;Description automatically generated" id="387" name="Google Shape;387;p84"/>
          <p:cNvPicPr preferRelativeResize="0"/>
          <p:nvPr/>
        </p:nvPicPr>
        <p:blipFill rotWithShape="1">
          <a:blip r:embed="rId11">
            <a:alphaModFix/>
          </a:blip>
          <a:srcRect b="0" l="0" r="0" t="0"/>
          <a:stretch/>
        </p:blipFill>
        <p:spPr>
          <a:xfrm>
            <a:off x="6847920" y="223200"/>
            <a:ext cx="2601720" cy="2590200"/>
          </a:xfrm>
          <a:prstGeom prst="rect">
            <a:avLst/>
          </a:prstGeom>
          <a:noFill/>
          <a:ln cap="flat" cmpd="sng" w="9525">
            <a:solidFill>
              <a:srgbClr val="FFFFFF"/>
            </a:solidFill>
            <a:prstDash val="solid"/>
            <a:miter lim="8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2" name="Shape 392"/>
        <p:cNvGrpSpPr/>
        <p:nvPr/>
      </p:nvGrpSpPr>
      <p:grpSpPr>
        <a:xfrm>
          <a:off x="0" y="0"/>
          <a:ext cx="0" cy="0"/>
          <a:chOff x="0" y="0"/>
          <a:chExt cx="0" cy="0"/>
        </a:xfrm>
      </p:grpSpPr>
      <p:sp>
        <p:nvSpPr>
          <p:cNvPr id="393" name="Google Shape;393;p85"/>
          <p:cNvSpPr txBox="1"/>
          <p:nvPr/>
        </p:nvSpPr>
        <p:spPr>
          <a:xfrm>
            <a:off x="7265520" y="1010160"/>
            <a:ext cx="3932280" cy="115164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en-US" sz="4000" u="none" cap="none" strike="noStrike">
                <a:solidFill>
                  <a:srgbClr val="000000"/>
                </a:solidFill>
                <a:latin typeface="Arial"/>
                <a:ea typeface="Arial"/>
                <a:cs typeface="Arial"/>
                <a:sym typeface="Arial"/>
              </a:rPr>
              <a:t>Framework</a:t>
            </a:r>
            <a:endParaRPr b="0" i="0" sz="4000" u="none" cap="none" strike="noStrike">
              <a:latin typeface="Arial"/>
              <a:ea typeface="Arial"/>
              <a:cs typeface="Arial"/>
              <a:sym typeface="Arial"/>
            </a:endParaRPr>
          </a:p>
        </p:txBody>
      </p:sp>
      <p:sp>
        <p:nvSpPr>
          <p:cNvPr id="394" name="Google Shape;394;p85"/>
          <p:cNvSpPr txBox="1"/>
          <p:nvPr/>
        </p:nvSpPr>
        <p:spPr>
          <a:xfrm>
            <a:off x="7265520" y="2308680"/>
            <a:ext cx="3932280" cy="366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0" i="0" lang="en-US" sz="2000" u="none" cap="none" strike="noStrike">
                <a:solidFill>
                  <a:srgbClr val="156082"/>
                </a:solidFill>
                <a:latin typeface="Noto Sans"/>
                <a:ea typeface="Noto Sans"/>
                <a:cs typeface="Noto Sans"/>
                <a:sym typeface="Noto Sans"/>
              </a:rPr>
              <a:t>The Consolidated Framework for Implementation Research (CFIR) </a:t>
            </a:r>
            <a:endParaRPr b="0" i="0" sz="2000" u="none" cap="none" strike="noStrike">
              <a:latin typeface="Arial"/>
              <a:ea typeface="Arial"/>
              <a:cs typeface="Arial"/>
              <a:sym typeface="Arial"/>
            </a:endParaRPr>
          </a:p>
          <a:p>
            <a:pPr indent="-285840" lvl="0" marL="285840" marR="0" rtl="0" algn="l">
              <a:lnSpc>
                <a:spcPct val="100000"/>
              </a:lnSpc>
              <a:spcBef>
                <a:spcPts val="1001"/>
              </a:spcBef>
              <a:spcAft>
                <a:spcPts val="0"/>
              </a:spcAft>
              <a:buClr>
                <a:srgbClr val="000000"/>
              </a:buClr>
              <a:buSzPts val="1600"/>
              <a:buFont typeface="Arial"/>
              <a:buChar char="•"/>
            </a:pPr>
            <a:r>
              <a:rPr b="0" i="0" lang="en-US" sz="1600" u="none" cap="none" strike="noStrike">
                <a:solidFill>
                  <a:srgbClr val="156082"/>
                </a:solidFill>
                <a:latin typeface="Noto Sans"/>
                <a:ea typeface="Noto Sans"/>
                <a:cs typeface="Noto Sans"/>
                <a:sym typeface="Noto Sans"/>
              </a:rPr>
              <a:t>Focused evaluation with concurrent assessment of implementation </a:t>
            </a:r>
            <a:endParaRPr b="0" i="0" sz="1600" u="none" cap="none" strike="noStrike">
              <a:latin typeface="Arial"/>
              <a:ea typeface="Arial"/>
              <a:cs typeface="Arial"/>
              <a:sym typeface="Arial"/>
            </a:endParaRPr>
          </a:p>
          <a:p>
            <a:pPr indent="-285840" lvl="0" marL="285840" marR="0" rtl="0" algn="l">
              <a:lnSpc>
                <a:spcPct val="100000"/>
              </a:lnSpc>
              <a:spcBef>
                <a:spcPts val="1001"/>
              </a:spcBef>
              <a:spcAft>
                <a:spcPts val="0"/>
              </a:spcAft>
              <a:buClr>
                <a:srgbClr val="000000"/>
              </a:buClr>
              <a:buSzPts val="1600"/>
              <a:buFont typeface="Arial"/>
              <a:buChar char="•"/>
            </a:pPr>
            <a:r>
              <a:rPr b="0" i="0" lang="en-US" sz="1600" u="none" cap="none" strike="noStrike">
                <a:solidFill>
                  <a:srgbClr val="156082"/>
                </a:solidFill>
                <a:latin typeface="Noto Sans"/>
                <a:ea typeface="Noto Sans"/>
                <a:cs typeface="Noto Sans"/>
                <a:sym typeface="Noto Sans"/>
              </a:rPr>
              <a:t>Allowance for ongoing adaptation</a:t>
            </a:r>
            <a:endParaRPr b="0" i="0" sz="1600" u="none" cap="none" strike="noStrike">
              <a:latin typeface="Arial"/>
              <a:ea typeface="Arial"/>
              <a:cs typeface="Arial"/>
              <a:sym typeface="Arial"/>
            </a:endParaRPr>
          </a:p>
        </p:txBody>
      </p:sp>
      <p:pic>
        <p:nvPicPr>
          <p:cNvPr descr="A diagram of a diagram&#10;&#10;Description automatically generated" id="395" name="Google Shape;395;p85"/>
          <p:cNvPicPr preferRelativeResize="0"/>
          <p:nvPr/>
        </p:nvPicPr>
        <p:blipFill rotWithShape="1">
          <a:blip r:embed="rId4">
            <a:alphaModFix/>
          </a:blip>
          <a:srcRect b="0" l="0" r="0" t="0"/>
          <a:stretch/>
        </p:blipFill>
        <p:spPr>
          <a:xfrm>
            <a:off x="830520" y="730800"/>
            <a:ext cx="5981400" cy="5237280"/>
          </a:xfrm>
          <a:prstGeom prst="rect">
            <a:avLst/>
          </a:prstGeom>
          <a:noFill/>
          <a:ln cap="flat" cmpd="sng" w="9525">
            <a:solidFill>
              <a:srgbClr val="FFFFFF"/>
            </a:solidFill>
            <a:prstDash val="solid"/>
            <a:miter lim="8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0" name="Shape 400"/>
        <p:cNvGrpSpPr/>
        <p:nvPr/>
      </p:nvGrpSpPr>
      <p:grpSpPr>
        <a:xfrm>
          <a:off x="0" y="0"/>
          <a:ext cx="0" cy="0"/>
          <a:chOff x="0" y="0"/>
          <a:chExt cx="0" cy="0"/>
        </a:xfrm>
      </p:grpSpPr>
      <p:sp>
        <p:nvSpPr>
          <p:cNvPr id="401" name="Google Shape;401;p86"/>
          <p:cNvSpPr txBox="1"/>
          <p:nvPr/>
        </p:nvSpPr>
        <p:spPr>
          <a:xfrm>
            <a:off x="838080" y="365040"/>
            <a:ext cx="10515600" cy="132552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0" i="0" lang="en-US" sz="4400" u="none" cap="none" strike="noStrike">
                <a:solidFill>
                  <a:srgbClr val="000000"/>
                </a:solidFill>
                <a:latin typeface="Arial"/>
                <a:ea typeface="Arial"/>
                <a:cs typeface="Arial"/>
                <a:sym typeface="Arial"/>
              </a:rPr>
              <a:t>Project Description cont'd</a:t>
            </a:r>
            <a:endParaRPr b="0" i="0" sz="4400" u="none" cap="none" strike="noStrike">
              <a:latin typeface="Arial"/>
              <a:ea typeface="Arial"/>
              <a:cs typeface="Arial"/>
              <a:sym typeface="Arial"/>
            </a:endParaRPr>
          </a:p>
        </p:txBody>
      </p:sp>
      <p:sp>
        <p:nvSpPr>
          <p:cNvPr id="402" name="Google Shape;402;p86"/>
          <p:cNvSpPr txBox="1"/>
          <p:nvPr/>
        </p:nvSpPr>
        <p:spPr>
          <a:xfrm>
            <a:off x="838080" y="1549800"/>
            <a:ext cx="6418080" cy="4505040"/>
          </a:xfrm>
          <a:prstGeom prst="rect">
            <a:avLst/>
          </a:prstGeom>
          <a:noFill/>
          <a:ln>
            <a:noFill/>
          </a:ln>
        </p:spPr>
        <p:txBody>
          <a:bodyPr anchorCtr="0" anchor="t" bIns="45700" lIns="91425" spcFirstLastPara="1" rIns="91425" wrap="square" tIns="45700">
            <a:normAutofit/>
          </a:bodyPr>
          <a:lstStyle/>
          <a:p>
            <a:pPr indent="-343080" lvl="0" marL="34308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Timeline - May 2023 – February 2024</a:t>
            </a:r>
            <a:endParaRPr b="0" i="0" sz="2000" u="none" cap="none" strike="noStrike">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Intervention/ Methodology of Evaluation</a:t>
            </a:r>
            <a:endParaRPr b="0" i="0" sz="2000" u="none" cap="none" strike="noStrike">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1600"/>
              <a:buFont typeface="Courier"/>
              <a:buChar char="o"/>
            </a:pPr>
            <a:r>
              <a:rPr b="0" i="0" lang="en-US" sz="1600" u="none" cap="none" strike="noStrike">
                <a:solidFill>
                  <a:srgbClr val="156082"/>
                </a:solidFill>
                <a:latin typeface="Noto Sans"/>
                <a:ea typeface="Noto Sans"/>
                <a:cs typeface="Noto Sans"/>
                <a:sym typeface="Noto Sans"/>
              </a:rPr>
              <a:t>Semi-structed qualitative interviews under the CFIR framework interview guide </a:t>
            </a:r>
            <a:endParaRPr b="0" i="0" sz="1600" u="none" cap="none" strike="noStrike">
              <a:latin typeface="Arial"/>
              <a:ea typeface="Arial"/>
              <a:cs typeface="Arial"/>
              <a:sym typeface="Arial"/>
            </a:endParaRPr>
          </a:p>
          <a:p>
            <a:pPr indent="-228600" lvl="0" marL="34308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156082"/>
                </a:solidFill>
                <a:latin typeface="Noto Sans"/>
                <a:ea typeface="Noto Sans"/>
                <a:cs typeface="Noto Sans"/>
                <a:sym typeface="Noto Sans"/>
              </a:rPr>
              <a:t>Measures/ Analysis</a:t>
            </a:r>
            <a:endParaRPr b="0" i="0" sz="2000" u="none" cap="none" strike="noStrike">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Interviews recorded and coded - CFIR rapid qualitative analysis</a:t>
            </a:r>
            <a:endParaRPr b="0" i="0" sz="2000" u="none" cap="none" strike="noStrike">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Secondary analyst verified </a:t>
            </a:r>
            <a:endParaRPr b="0" i="0" sz="2000" u="none" cap="none" strike="noStrike">
              <a:latin typeface="Arial"/>
              <a:ea typeface="Arial"/>
              <a:cs typeface="Arial"/>
              <a:sym typeface="Arial"/>
            </a:endParaRPr>
          </a:p>
          <a:p>
            <a:pPr indent="-343079" lvl="1" marL="800280" marR="0" rtl="0" algn="l">
              <a:lnSpc>
                <a:spcPct val="150000"/>
              </a:lnSpc>
              <a:spcBef>
                <a:spcPts val="0"/>
              </a:spcBef>
              <a:spcAft>
                <a:spcPts val="0"/>
              </a:spcAft>
              <a:buClr>
                <a:srgbClr val="000000"/>
              </a:buClr>
              <a:buSzPts val="2000"/>
              <a:buFont typeface="Courier"/>
              <a:buChar char="o"/>
            </a:pPr>
            <a:r>
              <a:rPr b="0" i="0" lang="en-US" sz="2000" u="none" cap="none" strike="noStrike">
                <a:solidFill>
                  <a:srgbClr val="156082"/>
                </a:solidFill>
                <a:latin typeface="Noto Sans"/>
                <a:ea typeface="Noto Sans"/>
                <a:cs typeface="Noto Sans"/>
                <a:sym typeface="Noto Sans"/>
              </a:rPr>
              <a:t>Themes and patterns emerged using inductive and deductive approaches</a:t>
            </a:r>
            <a:endParaRPr b="0" i="0" sz="2000" u="none" cap="none" strike="noStrike">
              <a:latin typeface="Arial"/>
              <a:ea typeface="Arial"/>
              <a:cs typeface="Arial"/>
              <a:sym typeface="Arial"/>
            </a:endParaRPr>
          </a:p>
          <a:p>
            <a:pPr indent="0" lvl="0" marL="0" marR="0" rtl="0" algn="l">
              <a:lnSpc>
                <a:spcPct val="120000"/>
              </a:lnSpc>
              <a:spcBef>
                <a:spcPts val="1001"/>
              </a:spcBef>
              <a:spcAft>
                <a:spcPts val="0"/>
              </a:spcAft>
              <a:buNone/>
            </a:pPr>
            <a:r>
              <a:rPr b="0" i="0" lang="en-US" sz="2000" u="none" cap="none" strike="noStrike">
                <a:solidFill>
                  <a:srgbClr val="156082"/>
                </a:solidFill>
                <a:latin typeface="Noto Sans"/>
                <a:ea typeface="Noto Sans"/>
                <a:cs typeface="Noto Sans"/>
                <a:sym typeface="Noto Sans"/>
              </a:rPr>
              <a:t> </a:t>
            </a:r>
            <a:endParaRPr b="0" i="0" sz="2000" u="none" cap="none" strike="noStrike">
              <a:latin typeface="Arial"/>
              <a:ea typeface="Arial"/>
              <a:cs typeface="Arial"/>
              <a:sym typeface="Arial"/>
            </a:endParaRPr>
          </a:p>
        </p:txBody>
      </p:sp>
      <p:pic>
        <p:nvPicPr>
          <p:cNvPr descr="A questionnaire with text on it&#10;&#10;Description automatically generated" id="403" name="Google Shape;403;p86"/>
          <p:cNvPicPr preferRelativeResize="0"/>
          <p:nvPr/>
        </p:nvPicPr>
        <p:blipFill rotWithShape="1">
          <a:blip r:embed="rId4">
            <a:alphaModFix/>
          </a:blip>
          <a:srcRect b="0" l="0" r="0" t="0"/>
          <a:stretch/>
        </p:blipFill>
        <p:spPr>
          <a:xfrm>
            <a:off x="7262640" y="394920"/>
            <a:ext cx="4097880" cy="2809800"/>
          </a:xfrm>
          <a:prstGeom prst="rect">
            <a:avLst/>
          </a:prstGeom>
          <a:noFill/>
          <a:ln cap="flat" cmpd="sng" w="9525">
            <a:solidFill>
              <a:srgbClr val="FFFFFF"/>
            </a:solidFill>
            <a:prstDash val="solid"/>
            <a:miter lim="8000"/>
            <a:headEnd len="sm" w="sm" type="none"/>
            <a:tailEnd len="sm" w="sm" type="none"/>
          </a:ln>
        </p:spPr>
      </p:pic>
      <p:pic>
        <p:nvPicPr>
          <p:cNvPr descr="A group of questions on a table&#10;&#10;Description automatically generated" id="404" name="Google Shape;404;p86"/>
          <p:cNvPicPr preferRelativeResize="0"/>
          <p:nvPr/>
        </p:nvPicPr>
        <p:blipFill rotWithShape="1">
          <a:blip r:embed="rId5">
            <a:alphaModFix/>
          </a:blip>
          <a:srcRect b="0" l="0" r="0" t="0"/>
          <a:stretch/>
        </p:blipFill>
        <p:spPr>
          <a:xfrm>
            <a:off x="7261200" y="3426120"/>
            <a:ext cx="4223880" cy="2793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9" name="Shape 409"/>
        <p:cNvGrpSpPr/>
        <p:nvPr/>
      </p:nvGrpSpPr>
      <p:grpSpPr>
        <a:xfrm>
          <a:off x="0" y="0"/>
          <a:ext cx="0" cy="0"/>
          <a:chOff x="0" y="0"/>
          <a:chExt cx="0" cy="0"/>
        </a:xfrm>
      </p:grpSpPr>
      <p:sp>
        <p:nvSpPr>
          <p:cNvPr id="410" name="Google Shape;410;p87"/>
          <p:cNvSpPr txBox="1"/>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sz="4000" u="none" cap="none" strike="noStrike">
                <a:solidFill>
                  <a:srgbClr val="000000"/>
                </a:solidFill>
                <a:latin typeface="Arial"/>
                <a:ea typeface="Arial"/>
                <a:cs typeface="Arial"/>
                <a:sym typeface="Arial"/>
              </a:rPr>
              <a:t>Results</a:t>
            </a:r>
            <a:endParaRPr b="0" i="0" sz="4000" u="none" cap="none" strike="noStrike">
              <a:latin typeface="Arial"/>
              <a:ea typeface="Arial"/>
              <a:cs typeface="Arial"/>
              <a:sym typeface="Arial"/>
            </a:endParaRPr>
          </a:p>
        </p:txBody>
      </p:sp>
      <p:pic>
        <p:nvPicPr>
          <p:cNvPr descr="A screenshot of a group of people&#10;&#10;Description automatically generated" id="411" name="Google Shape;411;p87"/>
          <p:cNvPicPr preferRelativeResize="0"/>
          <p:nvPr/>
        </p:nvPicPr>
        <p:blipFill rotWithShape="1">
          <a:blip r:embed="rId4">
            <a:alphaModFix/>
          </a:blip>
          <a:srcRect b="0" l="0" r="0" t="0"/>
          <a:stretch/>
        </p:blipFill>
        <p:spPr>
          <a:xfrm>
            <a:off x="2764440" y="1405440"/>
            <a:ext cx="6646680" cy="47156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