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2"/>
  </p:notesMasterIdLst>
  <p:handoutMasterIdLst>
    <p:handoutMasterId r:id="rId23"/>
  </p:handoutMasterIdLst>
  <p:sldIdLst>
    <p:sldId id="811" r:id="rId2"/>
    <p:sldId id="862" r:id="rId3"/>
    <p:sldId id="863" r:id="rId4"/>
    <p:sldId id="875" r:id="rId5"/>
    <p:sldId id="865" r:id="rId6"/>
    <p:sldId id="864" r:id="rId7"/>
    <p:sldId id="870" r:id="rId8"/>
    <p:sldId id="876" r:id="rId9"/>
    <p:sldId id="869" r:id="rId10"/>
    <p:sldId id="880" r:id="rId11"/>
    <p:sldId id="874" r:id="rId12"/>
    <p:sldId id="881" r:id="rId13"/>
    <p:sldId id="878" r:id="rId14"/>
    <p:sldId id="882" r:id="rId15"/>
    <p:sldId id="873" r:id="rId16"/>
    <p:sldId id="883" r:id="rId17"/>
    <p:sldId id="872" r:id="rId18"/>
    <p:sldId id="871" r:id="rId19"/>
    <p:sldId id="867" r:id="rId20"/>
    <p:sldId id="868" r:id="rId21"/>
  </p:sldIdLst>
  <p:sldSz cx="9144000" cy="6858000" type="screen4x3"/>
  <p:notesSz cx="7023100" cy="93091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168"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76444-B70B-C131-8991-A0D93E9ED4B4}" name="Jessie Calihan" initials="JC" userId="Jessie Calihan" providerId="None"/>
  <p188:author id="{B0DFFBB2-59CA-FDDD-5553-F89D6A935A73}" name="Liu, Gina" initials="GL" userId="S::gliu@hms.harvard.edu::1d79cf6a-ea9e-4a7c-ac1c-08128ffaaa3d" providerId="AD"/>
  <p188:author id="{6B795AF7-D54F-034B-6294-B9329BF6EFB2}" name="Schiff, Davida M.,MD" initials="DS" userId="S::Davida.Schiff@MGH.HARVARD.EDU::75c4976f-540f-4524-b53e-ef0661243b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EBF3FD"/>
    <a:srgbClr val="FFFFFF"/>
    <a:srgbClr val="F8BF56"/>
    <a:srgbClr val="FFCCFF"/>
    <a:srgbClr val="00B050"/>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77254" autoAdjust="0"/>
  </p:normalViewPr>
  <p:slideViewPr>
    <p:cSldViewPr snapToGrid="0">
      <p:cViewPr varScale="1">
        <p:scale>
          <a:sx n="51" d="100"/>
          <a:sy n="51" d="100"/>
        </p:scale>
        <p:origin x="1876" y="48"/>
      </p:cViewPr>
      <p:guideLst>
        <p:guide pos="168"/>
        <p:guide orient="horz" pos="216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43979" cy="465774"/>
          </a:xfrm>
          <a:prstGeom prst="rect">
            <a:avLst/>
          </a:prstGeom>
        </p:spPr>
        <p:txBody>
          <a:bodyPr vert="horz" lIns="91898" tIns="45948" rIns="91898" bIns="45948"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7535" y="1"/>
            <a:ext cx="3043979" cy="465774"/>
          </a:xfrm>
          <a:prstGeom prst="rect">
            <a:avLst/>
          </a:prstGeom>
        </p:spPr>
        <p:txBody>
          <a:bodyPr vert="horz" lIns="91898" tIns="45948" rIns="91898" bIns="45948"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11/14/2024</a:t>
            </a:fld>
            <a:endParaRPr lang="en-US" dirty="0"/>
          </a:p>
        </p:txBody>
      </p:sp>
      <p:sp>
        <p:nvSpPr>
          <p:cNvPr id="4" name="Footer Placeholder 3"/>
          <p:cNvSpPr>
            <a:spLocks noGrp="1"/>
          </p:cNvSpPr>
          <p:nvPr>
            <p:ph type="ftr" sz="quarter" idx="2"/>
          </p:nvPr>
        </p:nvSpPr>
        <p:spPr>
          <a:xfrm>
            <a:off x="5" y="8841738"/>
            <a:ext cx="3043979" cy="465774"/>
          </a:xfrm>
          <a:prstGeom prst="rect">
            <a:avLst/>
          </a:prstGeom>
        </p:spPr>
        <p:txBody>
          <a:bodyPr vert="horz" lIns="91898" tIns="45948" rIns="91898" bIns="45948"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7535" y="8841738"/>
            <a:ext cx="3043979" cy="465774"/>
          </a:xfrm>
          <a:prstGeom prst="rect">
            <a:avLst/>
          </a:prstGeom>
        </p:spPr>
        <p:txBody>
          <a:bodyPr vert="horz" lIns="91898" tIns="45948" rIns="91898" bIns="45948"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43979" cy="465774"/>
          </a:xfrm>
          <a:prstGeom prst="rect">
            <a:avLst/>
          </a:prstGeom>
        </p:spPr>
        <p:txBody>
          <a:bodyPr vert="horz" lIns="93643" tIns="46822" rIns="93643" bIns="46822"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7535" y="1"/>
            <a:ext cx="3043979" cy="465774"/>
          </a:xfrm>
          <a:prstGeom prst="rect">
            <a:avLst/>
          </a:prstGeom>
        </p:spPr>
        <p:txBody>
          <a:bodyPr vert="horz" lIns="93643" tIns="46822" rIns="93643" bIns="46822"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11/14/2024</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643" tIns="46822" rIns="93643" bIns="46822" rtlCol="0" anchor="ctr"/>
          <a:lstStyle/>
          <a:p>
            <a:pPr lvl="0"/>
            <a:endParaRPr lang="en-US" noProof="0" dirty="0"/>
          </a:p>
        </p:txBody>
      </p:sp>
      <p:sp>
        <p:nvSpPr>
          <p:cNvPr id="5" name="Notes Placeholder 4"/>
          <p:cNvSpPr>
            <a:spLocks noGrp="1"/>
          </p:cNvSpPr>
          <p:nvPr>
            <p:ph type="body" sz="quarter" idx="3"/>
          </p:nvPr>
        </p:nvSpPr>
        <p:spPr>
          <a:xfrm>
            <a:off x="702947" y="4422463"/>
            <a:ext cx="5617207" cy="4188778"/>
          </a:xfrm>
          <a:prstGeom prst="rect">
            <a:avLst/>
          </a:prstGeom>
        </p:spPr>
        <p:txBody>
          <a:bodyPr vert="horz" lIns="93643" tIns="46822" rIns="93643" bIns="468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8"/>
            <a:ext cx="3043979" cy="465774"/>
          </a:xfrm>
          <a:prstGeom prst="rect">
            <a:avLst/>
          </a:prstGeom>
        </p:spPr>
        <p:txBody>
          <a:bodyPr vert="horz" lIns="93643" tIns="46822" rIns="93643" bIns="46822"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535" y="8841738"/>
            <a:ext cx="3043979" cy="465774"/>
          </a:xfrm>
          <a:prstGeom prst="rect">
            <a:avLst/>
          </a:prstGeom>
        </p:spPr>
        <p:txBody>
          <a:bodyPr vert="horz" lIns="93643" tIns="46822" rIns="93643" bIns="46822"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jph-aphapublications-org.ezproxy.bu.edu/doi/10.2105/AJPH.2024.307849?url_ver=Z39.88-2003&amp;rfr_id=ori%3Arid%3Acrossref.org&amp;rfr_dat=cr_pub++0pubme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726" y="5002153"/>
            <a:ext cx="5984845" cy="246557"/>
          </a:xfrm>
        </p:spPr>
        <p:txBody>
          <a:bodyPr/>
          <a:lstStyle/>
          <a:p>
            <a:r>
              <a:rPr lang="en-US" dirty="0"/>
              <a:t>Hi everyone! I am excited to share this qualitative project that I worked on with the team listed here from Massachusetts General Hospital entitled "Perspectives of mothers with substance use disorder on naloxone education"</a:t>
            </a:r>
          </a:p>
          <a:p>
            <a:endParaRPr lang="en-US" dirty="0"/>
          </a:p>
          <a:p>
            <a:endParaRPr lang="en-US" dirty="0"/>
          </a:p>
          <a:p>
            <a:r>
              <a:rPr lang="en-US" dirty="0"/>
              <a:t>My name is Jessie Calihan and I am a General Academic Pediatrics fellow in the Division of Health Services Research at Boston Medical Center. </a:t>
            </a:r>
          </a:p>
          <a:p>
            <a:r>
              <a:rPr lang="en-US" dirty="0"/>
              <a:t>I had the </a:t>
            </a:r>
            <a:r>
              <a:rPr lang="en-US" dirty="0" err="1"/>
              <a:t>priviledge</a:t>
            </a:r>
            <a:r>
              <a:rPr lang="en-US" dirty="0"/>
              <a:t> of working with the team listed here from Massachusetts General Hospital on this qualitative work analyzing perspectives of mothers with substance use disorder on naloxone education. </a:t>
            </a:r>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88150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D801C-6EBF-56B9-81E3-AEC5FA9CE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13092-066A-9330-C018-56E71FF97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B3D4A-3BA6-2DD9-6C20-B29B499161E4}"/>
              </a:ext>
            </a:extLst>
          </p:cNvPr>
          <p:cNvSpPr>
            <a:spLocks noGrp="1"/>
          </p:cNvSpPr>
          <p:nvPr>
            <p:ph type="body" idx="1"/>
          </p:nvPr>
        </p:nvSpPr>
        <p:spPr/>
        <p:txBody>
          <a:bodyPr/>
          <a:lstStyle/>
          <a:p>
            <a:pPr marL="342900" indent="-342900">
              <a:buClrTx/>
              <a:buFont typeface="+mj-lt"/>
              <a:buAutoNum type="arabicPeriod"/>
            </a:pPr>
            <a:endParaRPr lang="en-US" sz="1200" kern="0" dirty="0">
              <a:solidFill>
                <a:srgbClr val="231F20"/>
              </a:solidFill>
              <a:effectLst/>
              <a:ea typeface="Times New Roman" panose="02020603050405020304" pitchFamily="18" charset="0"/>
            </a:endParaRPr>
          </a:p>
          <a:p>
            <a:pPr marL="342900" indent="-342900">
              <a:buClrTx/>
              <a:buFont typeface="+mj-lt"/>
              <a:buAutoNum type="arabicPeriod"/>
            </a:pPr>
            <a:endParaRPr lang="en-US" sz="1200" kern="0" dirty="0">
              <a:solidFill>
                <a:srgbClr val="231F20"/>
              </a:solidFill>
              <a:effectLst/>
              <a:ea typeface="Times New Roman" panose="02020603050405020304" pitchFamily="18" charset="0"/>
            </a:endParaRPr>
          </a:p>
          <a:p>
            <a:pPr marL="342900" indent="-342900">
              <a:buClrTx/>
              <a:buFont typeface="+mj-lt"/>
              <a:buAutoNum type="arabicPeriod"/>
            </a:pPr>
            <a:r>
              <a:rPr lang="en-US" sz="1200" i="1" dirty="0"/>
              <a:t>This mom said “I absolutely would because even if I’m sober, </a:t>
            </a:r>
            <a:r>
              <a:rPr lang="en-US" sz="1200" b="1" i="1" dirty="0"/>
              <a:t>you could save anyone’s life..</a:t>
            </a:r>
            <a:r>
              <a:rPr lang="en-US" sz="1200" i="1" dirty="0"/>
              <a:t>. </a:t>
            </a:r>
            <a:r>
              <a:rPr lang="en-US" sz="1200" b="1" i="1" dirty="0"/>
              <a:t>There’s drugs </a:t>
            </a:r>
            <a:r>
              <a:rPr lang="en-US" sz="1200" b="1" i="1" dirty="0" err="1"/>
              <a:t>everywhere</a:t>
            </a:r>
            <a:r>
              <a:rPr lang="en-US" sz="1200" i="1" dirty="0" err="1"/>
              <a:t>.The</a:t>
            </a:r>
            <a:r>
              <a:rPr lang="en-US" sz="1200" i="1" dirty="0"/>
              <a:t> sooner my kids are able to learn how to use it, I’m going to teach them, because not just for me but for anyone.”</a:t>
            </a:r>
            <a:endParaRPr lang="en-US" sz="1200" kern="0" dirty="0">
              <a:solidFill>
                <a:srgbClr val="231F20"/>
              </a:solidFill>
              <a:effectLst/>
              <a:ea typeface="Times New Roman" panose="02020603050405020304" pitchFamily="18" charset="0"/>
            </a:endParaRPr>
          </a:p>
          <a:p>
            <a:pPr marL="342900" indent="-342900">
              <a:buClrTx/>
              <a:buFont typeface="+mj-lt"/>
              <a:buAutoNum type="arabicPeriod"/>
            </a:pPr>
            <a:endParaRPr lang="en-US" sz="100" kern="0" dirty="0">
              <a:solidFill>
                <a:srgbClr val="231F20"/>
              </a:solidFill>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23407B9-683D-7FC6-39EB-44D9D0009CCF}"/>
              </a:ext>
            </a:extLst>
          </p:cNvPr>
          <p:cNvSpPr>
            <a:spLocks noGrp="1"/>
          </p:cNvSpPr>
          <p:nvPr>
            <p:ph type="sldNum" sz="quarter" idx="10"/>
          </p:nvPr>
        </p:nvSpPr>
        <p:spPr/>
        <p:txBody>
          <a:bodyPr/>
          <a:lstStyle/>
          <a:p>
            <a:pPr>
              <a:defRPr/>
            </a:pPr>
            <a:fld id="{717E9CAF-CA78-4668-B94D-278349315C58}" type="slidenum">
              <a:rPr lang="en-US" smtClean="0"/>
              <a:pPr>
                <a:defRPr/>
              </a:pPr>
              <a:t>10</a:t>
            </a:fld>
            <a:endParaRPr lang="en-US" dirty="0"/>
          </a:p>
        </p:txBody>
      </p:sp>
    </p:spTree>
    <p:extLst>
      <p:ext uri="{BB962C8B-B14F-4D97-AF65-F5344CB8AC3E}">
        <p14:creationId xmlns:p14="http://schemas.microsoft.com/office/powerpoint/2010/main" val="297285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42EF-BB62-A7E8-27C4-CBA7976B0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DC7BF-2E16-13F6-9081-2F39F5CA4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5CDCF-787A-8D01-48AA-1CF39AD033B2}"/>
              </a:ext>
            </a:extLst>
          </p:cNvPr>
          <p:cNvSpPr>
            <a:spLocks noGrp="1"/>
          </p:cNvSpPr>
          <p:nvPr>
            <p:ph type="body" idx="1"/>
          </p:nvPr>
        </p:nvSpPr>
        <p:spPr/>
        <p:txBody>
          <a:bodyPr/>
          <a:lstStyle/>
          <a:p>
            <a:pPr marL="342900" indent="-342900">
              <a:buClrTx/>
              <a:buFont typeface="+mj-lt"/>
              <a:buAutoNum type="arabicPeriod"/>
            </a:pPr>
            <a:r>
              <a:rPr lang="en-US" sz="1200" kern="0" dirty="0">
                <a:solidFill>
                  <a:srgbClr val="231F20"/>
                </a:solidFill>
                <a:ea typeface="Times New Roman" panose="02020603050405020304" pitchFamily="18" charset="0"/>
              </a:rPr>
              <a:t>Second, mothers shared that n</a:t>
            </a:r>
            <a:r>
              <a:rPr lang="en-US" sz="1200" kern="0" dirty="0">
                <a:solidFill>
                  <a:srgbClr val="231F20"/>
                </a:solidFill>
                <a:effectLst/>
                <a:ea typeface="Times New Roman" panose="02020603050405020304" pitchFamily="18" charset="0"/>
              </a:rPr>
              <a:t>ormalizing naloxone education through comparisons to other emergency responses (e.g., fire safety) may reduce stigma and open opportunities for children to learn a life-saving skill. </a:t>
            </a:r>
          </a:p>
          <a:p>
            <a:endParaRPr lang="en-US" dirty="0"/>
          </a:p>
        </p:txBody>
      </p:sp>
      <p:sp>
        <p:nvSpPr>
          <p:cNvPr id="4" name="Slide Number Placeholder 3">
            <a:extLst>
              <a:ext uri="{FF2B5EF4-FFF2-40B4-BE49-F238E27FC236}">
                <a16:creationId xmlns:a16="http://schemas.microsoft.com/office/drawing/2014/main" id="{12C9D33D-DFBF-2FA7-69C4-A5222058AC84}"/>
              </a:ext>
            </a:extLst>
          </p:cNvPr>
          <p:cNvSpPr>
            <a:spLocks noGrp="1"/>
          </p:cNvSpPr>
          <p:nvPr>
            <p:ph type="sldNum" sz="quarter" idx="10"/>
          </p:nvPr>
        </p:nvSpPr>
        <p:spPr/>
        <p:txBody>
          <a:bodyPr/>
          <a:lstStyle/>
          <a:p>
            <a:pPr>
              <a:defRPr/>
            </a:pPr>
            <a:fld id="{717E9CAF-CA78-4668-B94D-278349315C58}" type="slidenum">
              <a:rPr lang="en-US" smtClean="0"/>
              <a:pPr>
                <a:defRPr/>
              </a:pPr>
              <a:t>11</a:t>
            </a:fld>
            <a:endParaRPr lang="en-US" dirty="0"/>
          </a:p>
        </p:txBody>
      </p:sp>
    </p:spTree>
    <p:extLst>
      <p:ext uri="{BB962C8B-B14F-4D97-AF65-F5344CB8AC3E}">
        <p14:creationId xmlns:p14="http://schemas.microsoft.com/office/powerpoint/2010/main" val="141114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7E820-FE62-39E6-9C05-F3C91D1C1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39831-36C7-3FD6-0175-DD7CFE3D0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11D07-8B26-DCF1-BFE0-BE4E91525CAA}"/>
              </a:ext>
            </a:extLst>
          </p:cNvPr>
          <p:cNvSpPr>
            <a:spLocks noGrp="1"/>
          </p:cNvSpPr>
          <p:nvPr>
            <p:ph type="body" idx="1"/>
          </p:nvPr>
        </p:nvSpPr>
        <p:spPr/>
        <p:txBody>
          <a:bodyPr/>
          <a:lstStyle/>
          <a:p>
            <a:pPr marL="0" indent="0" algn="l">
              <a:spcBef>
                <a:spcPts val="0"/>
              </a:spcBef>
              <a:buNone/>
            </a:pPr>
            <a:r>
              <a:rPr lang="en-US" sz="1200" i="1" dirty="0"/>
              <a:t>This mom said “</a:t>
            </a:r>
            <a:r>
              <a:rPr lang="en-US" sz="1200" b="1" i="1" dirty="0"/>
              <a:t>Once they know stop, drop and roll</a:t>
            </a:r>
            <a:r>
              <a:rPr lang="en-US" sz="1200" i="1" dirty="0"/>
              <a:t>, appropriate to understand danger, I think </a:t>
            </a:r>
          </a:p>
          <a:p>
            <a:pPr marL="0" indent="0" algn="l">
              <a:spcBef>
                <a:spcPts val="0"/>
              </a:spcBef>
              <a:buNone/>
            </a:pPr>
            <a:r>
              <a:rPr lang="en-US" sz="1200" i="1" dirty="0"/>
              <a:t>it’s appropriate to [teach about naloxone].”</a:t>
            </a:r>
            <a:r>
              <a:rPr lang="en-US" sz="1000" kern="0" dirty="0">
                <a:solidFill>
                  <a:srgbClr val="231F2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46349643-2E83-6590-5D06-32A085786BAE}"/>
              </a:ext>
            </a:extLst>
          </p:cNvPr>
          <p:cNvSpPr>
            <a:spLocks noGrp="1"/>
          </p:cNvSpPr>
          <p:nvPr>
            <p:ph type="sldNum" sz="quarter" idx="10"/>
          </p:nvPr>
        </p:nvSpPr>
        <p:spPr/>
        <p:txBody>
          <a:bodyPr/>
          <a:lstStyle/>
          <a:p>
            <a:pPr>
              <a:defRPr/>
            </a:pPr>
            <a:fld id="{717E9CAF-CA78-4668-B94D-278349315C58}" type="slidenum">
              <a:rPr lang="en-US" smtClean="0"/>
              <a:pPr>
                <a:defRPr/>
              </a:pPr>
              <a:t>12</a:t>
            </a:fld>
            <a:endParaRPr lang="en-US" dirty="0"/>
          </a:p>
        </p:txBody>
      </p:sp>
    </p:spTree>
    <p:extLst>
      <p:ext uri="{BB962C8B-B14F-4D97-AF65-F5344CB8AC3E}">
        <p14:creationId xmlns:p14="http://schemas.microsoft.com/office/powerpoint/2010/main" val="249609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79F41-9F84-9CAC-F869-8DE32CCD3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01831-735A-0396-5D07-CF0D64EFA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A51DD-8B39-E3BD-42AB-70FDAF89434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200" kern="0" dirty="0">
                <a:solidFill>
                  <a:srgbClr val="231F20"/>
                </a:solidFill>
                <a:ea typeface="Times New Roman" panose="02020603050405020304" pitchFamily="18" charset="0"/>
              </a:rPr>
              <a:t>Third, mothers noted that o</a:t>
            </a:r>
            <a:r>
              <a:rPr lang="en-US" sz="1200" kern="0" dirty="0">
                <a:solidFill>
                  <a:srgbClr val="231F20"/>
                </a:solidFill>
                <a:effectLst/>
                <a:ea typeface="Times New Roman" panose="02020603050405020304" pitchFamily="18" charset="0"/>
              </a:rPr>
              <a:t>verdose response involves multiple skills – overdose recognition, naloxone administration, and emotional response management – learned at different stages of child development.</a:t>
            </a:r>
          </a:p>
          <a:p>
            <a:pPr marL="342900" indent="-342900">
              <a:buClrTx/>
              <a:buFont typeface="+mj-lt"/>
              <a:buAutoNum type="arabicPeriod"/>
            </a:pPr>
            <a:endParaRPr lang="en-US" i="1" dirty="0"/>
          </a:p>
        </p:txBody>
      </p:sp>
      <p:sp>
        <p:nvSpPr>
          <p:cNvPr id="4" name="Slide Number Placeholder 3">
            <a:extLst>
              <a:ext uri="{FF2B5EF4-FFF2-40B4-BE49-F238E27FC236}">
                <a16:creationId xmlns:a16="http://schemas.microsoft.com/office/drawing/2014/main" id="{52B8FBFD-E549-F20C-2629-61BEADF3C9E1}"/>
              </a:ext>
            </a:extLst>
          </p:cNvPr>
          <p:cNvSpPr>
            <a:spLocks noGrp="1"/>
          </p:cNvSpPr>
          <p:nvPr>
            <p:ph type="sldNum" sz="quarter" idx="10"/>
          </p:nvPr>
        </p:nvSpPr>
        <p:spPr/>
        <p:txBody>
          <a:bodyPr/>
          <a:lstStyle/>
          <a:p>
            <a:pPr>
              <a:defRPr/>
            </a:pPr>
            <a:fld id="{717E9CAF-CA78-4668-B94D-278349315C58}" type="slidenum">
              <a:rPr lang="en-US" smtClean="0"/>
              <a:pPr>
                <a:defRPr/>
              </a:pPr>
              <a:t>13</a:t>
            </a:fld>
            <a:endParaRPr lang="en-US" dirty="0"/>
          </a:p>
        </p:txBody>
      </p:sp>
    </p:spTree>
    <p:extLst>
      <p:ext uri="{BB962C8B-B14F-4D97-AF65-F5344CB8AC3E}">
        <p14:creationId xmlns:p14="http://schemas.microsoft.com/office/powerpoint/2010/main" val="75900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CC26-662F-527A-9B5E-5CB22AB18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6BD25-74E5-E1AA-DAF4-E163E24FD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C0F1F-7FF8-BEAE-3CE9-92DE8955EE43}"/>
              </a:ext>
            </a:extLst>
          </p:cNvPr>
          <p:cNvSpPr>
            <a:spLocks noGrp="1"/>
          </p:cNvSpPr>
          <p:nvPr>
            <p:ph type="body" idx="1"/>
          </p:nvPr>
        </p:nvSpPr>
        <p:spPr/>
        <p:txBody>
          <a:bodyPr/>
          <a:lstStyle/>
          <a:p>
            <a:r>
              <a:rPr lang="en-US" i="1" dirty="0"/>
              <a:t>This mom shared that a child could probably grasp using naloxone appropriately around 5 or 6. She said “</a:t>
            </a:r>
            <a:r>
              <a:rPr lang="en-US" sz="1200" i="1" dirty="0"/>
              <a:t>They might </a:t>
            </a:r>
            <a:r>
              <a:rPr lang="en-US" sz="1200" b="1" i="1" dirty="0"/>
              <a:t>not understand the concept of substance use disorder, </a:t>
            </a:r>
            <a:r>
              <a:rPr lang="en-US" sz="1200" i="1" dirty="0"/>
              <a:t>but if you </a:t>
            </a:r>
            <a:r>
              <a:rPr lang="en-US" sz="1200" b="1" i="1" dirty="0"/>
              <a:t>simplify concerns</a:t>
            </a:r>
            <a:r>
              <a:rPr lang="en-US" sz="1200" i="1" dirty="0"/>
              <a:t>…I known kids to do some pretty amazing things</a:t>
            </a:r>
            <a:endParaRPr lang="en-US" i="1" dirty="0"/>
          </a:p>
        </p:txBody>
      </p:sp>
      <p:sp>
        <p:nvSpPr>
          <p:cNvPr id="4" name="Slide Number Placeholder 3">
            <a:extLst>
              <a:ext uri="{FF2B5EF4-FFF2-40B4-BE49-F238E27FC236}">
                <a16:creationId xmlns:a16="http://schemas.microsoft.com/office/drawing/2014/main" id="{35C01BE6-0890-4598-70BF-8CF0889946F0}"/>
              </a:ext>
            </a:extLst>
          </p:cNvPr>
          <p:cNvSpPr>
            <a:spLocks noGrp="1"/>
          </p:cNvSpPr>
          <p:nvPr>
            <p:ph type="sldNum" sz="quarter" idx="10"/>
          </p:nvPr>
        </p:nvSpPr>
        <p:spPr/>
        <p:txBody>
          <a:bodyPr/>
          <a:lstStyle/>
          <a:p>
            <a:pPr>
              <a:defRPr/>
            </a:pPr>
            <a:fld id="{717E9CAF-CA78-4668-B94D-278349315C58}" type="slidenum">
              <a:rPr lang="en-US" smtClean="0"/>
              <a:pPr>
                <a:defRPr/>
              </a:pPr>
              <a:t>14</a:t>
            </a:fld>
            <a:endParaRPr lang="en-US" dirty="0"/>
          </a:p>
        </p:txBody>
      </p:sp>
    </p:spTree>
    <p:extLst>
      <p:ext uri="{BB962C8B-B14F-4D97-AF65-F5344CB8AC3E}">
        <p14:creationId xmlns:p14="http://schemas.microsoft.com/office/powerpoint/2010/main" val="332856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5F3E9-843B-8F8D-28D5-69A1E29F9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E8EF7-B6CB-AE5A-FC13-EB66FB9E1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2F2B6-645E-24D0-9826-1247A1A6648E}"/>
              </a:ext>
            </a:extLst>
          </p:cNvPr>
          <p:cNvSpPr>
            <a:spLocks noGrp="1"/>
          </p:cNvSpPr>
          <p:nvPr>
            <p:ph type="body" idx="1"/>
          </p:nvPr>
        </p:nvSpPr>
        <p:spPr/>
        <p:txBody>
          <a:bodyPr/>
          <a:lstStyle/>
          <a:p>
            <a:r>
              <a:rPr lang="en-US" dirty="0"/>
              <a:t>Conversely, this mom felt that administering naloxone is more complicated. She noted that naloxone education was more than just teaching someone how to physically use the medication and that you “</a:t>
            </a:r>
            <a:r>
              <a:rPr lang="en-US" sz="1200" i="1" dirty="0"/>
              <a:t>literally have to tell them </a:t>
            </a:r>
            <a:r>
              <a:rPr lang="en-US" sz="1200" b="1" i="1" dirty="0"/>
              <a:t>how and when to use it”. </a:t>
            </a:r>
            <a:r>
              <a:rPr lang="en-US" sz="1200" b="0" i="0" dirty="0"/>
              <a:t>She went on to point out that a child would have to recognize an overdose in order to administer naloxone, which required a later developmental stage. </a:t>
            </a:r>
            <a:endParaRPr lang="en-US" b="0" dirty="0"/>
          </a:p>
          <a:p>
            <a:endParaRPr lang="en-US" dirty="0"/>
          </a:p>
          <a:p>
            <a:endParaRPr lang="en-US" dirty="0"/>
          </a:p>
          <a:p>
            <a:r>
              <a:rPr lang="en-US" sz="1200" i="1" dirty="0"/>
              <a:t>”Teaching these kids how to use these [medications], it’s </a:t>
            </a:r>
            <a:r>
              <a:rPr lang="en-US" sz="1200" b="1" i="1" dirty="0"/>
              <a:t>not just about teaching them</a:t>
            </a:r>
            <a:r>
              <a:rPr lang="en-US" sz="1200" i="1" dirty="0"/>
              <a:t>. You literally have to tell them </a:t>
            </a:r>
            <a:r>
              <a:rPr lang="en-US" sz="1200" b="1" i="1" dirty="0"/>
              <a:t>how and when to use it. </a:t>
            </a:r>
            <a:r>
              <a:rPr lang="en-US" sz="1200" i="1" dirty="0"/>
              <a:t>A child has to know how you would behave when you [have] an overdose before he or she can decide oh, you need that [medication] at that point.” </a:t>
            </a:r>
            <a:endParaRPr lang="en-US" dirty="0"/>
          </a:p>
        </p:txBody>
      </p:sp>
      <p:sp>
        <p:nvSpPr>
          <p:cNvPr id="4" name="Slide Number Placeholder 3">
            <a:extLst>
              <a:ext uri="{FF2B5EF4-FFF2-40B4-BE49-F238E27FC236}">
                <a16:creationId xmlns:a16="http://schemas.microsoft.com/office/drawing/2014/main" id="{BB701FC3-2A4E-5BED-52D0-230F49210604}"/>
              </a:ext>
            </a:extLst>
          </p:cNvPr>
          <p:cNvSpPr>
            <a:spLocks noGrp="1"/>
          </p:cNvSpPr>
          <p:nvPr>
            <p:ph type="sldNum" sz="quarter" idx="10"/>
          </p:nvPr>
        </p:nvSpPr>
        <p:spPr/>
        <p:txBody>
          <a:bodyPr/>
          <a:lstStyle/>
          <a:p>
            <a:pPr>
              <a:defRPr/>
            </a:pPr>
            <a:fld id="{717E9CAF-CA78-4668-B94D-278349315C58}" type="slidenum">
              <a:rPr lang="en-US" smtClean="0"/>
              <a:pPr>
                <a:defRPr/>
              </a:pPr>
              <a:t>15</a:t>
            </a:fld>
            <a:endParaRPr lang="en-US" dirty="0"/>
          </a:p>
        </p:txBody>
      </p:sp>
    </p:spTree>
    <p:extLst>
      <p:ext uri="{BB962C8B-B14F-4D97-AF65-F5344CB8AC3E}">
        <p14:creationId xmlns:p14="http://schemas.microsoft.com/office/powerpoint/2010/main" val="177619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2E49-0213-7682-BDE2-2E6683597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EA0A8-9BF9-65AA-7190-82B902B3B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3D0A6-5323-337E-AE93-7B39680554A7}"/>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Lastly, </a:t>
            </a:r>
            <a:r>
              <a:rPr lang="en-US" sz="1200" kern="0" dirty="0">
                <a:solidFill>
                  <a:srgbClr val="231F20"/>
                </a:solidFill>
                <a:ea typeface="Times New Roman" panose="02020603050405020304" pitchFamily="18" charset="0"/>
              </a:rPr>
              <a:t>M</a:t>
            </a:r>
            <a:r>
              <a:rPr lang="en-US" sz="1200" kern="0" dirty="0">
                <a:solidFill>
                  <a:srgbClr val="231F20"/>
                </a:solidFill>
                <a:effectLst/>
                <a:ea typeface="Times New Roman" panose="02020603050405020304" pitchFamily="18" charset="0"/>
              </a:rPr>
              <a:t>others felt that naloxone discussions often require disclosing their own SUD, which was identified as a challenging conversation that parents were variably ready to navigate.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0" dirty="0">
              <a:solidFill>
                <a:srgbClr val="231F20"/>
              </a:solidFill>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7809C46-6790-C600-80D0-FDC42722175F}"/>
              </a:ext>
            </a:extLst>
          </p:cNvPr>
          <p:cNvSpPr>
            <a:spLocks noGrp="1"/>
          </p:cNvSpPr>
          <p:nvPr>
            <p:ph type="sldNum" sz="quarter" idx="10"/>
          </p:nvPr>
        </p:nvSpPr>
        <p:spPr/>
        <p:txBody>
          <a:bodyPr/>
          <a:lstStyle/>
          <a:p>
            <a:pPr>
              <a:defRPr/>
            </a:pPr>
            <a:fld id="{717E9CAF-CA78-4668-B94D-278349315C58}" type="slidenum">
              <a:rPr lang="en-US" smtClean="0"/>
              <a:pPr>
                <a:defRPr/>
              </a:pPr>
              <a:t>16</a:t>
            </a:fld>
            <a:endParaRPr lang="en-US" dirty="0"/>
          </a:p>
        </p:txBody>
      </p:sp>
    </p:spTree>
    <p:extLst>
      <p:ext uri="{BB962C8B-B14F-4D97-AF65-F5344CB8AC3E}">
        <p14:creationId xmlns:p14="http://schemas.microsoft.com/office/powerpoint/2010/main" val="4067015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2251A-DE22-2CB9-0F66-40E973CE5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DCACC-2509-5837-8E3C-3B325F016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81EA4-A4E1-F17C-AF7D-AB50F2B4A2C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rgbClr val="231F20"/>
                </a:solidFill>
                <a:effectLst/>
                <a:ea typeface="Calibri" panose="020F0502020204030204" pitchFamily="34" charset="0"/>
              </a:rPr>
              <a:t>This mom shared that while she was ready to have conversations about who she was, “because that’s not who I am (and) my children has never seen me under the influence of any substances”, she still felt it was “definitely scary” to have conversations around naloxone and her children potentially needing it to reverse an overdose. </a:t>
            </a:r>
            <a:endParaRPr lang="en-US" sz="1200" kern="100"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342B5C7-7F97-5B9C-6083-90E1DD7E949A}"/>
              </a:ext>
            </a:extLst>
          </p:cNvPr>
          <p:cNvSpPr>
            <a:spLocks noGrp="1"/>
          </p:cNvSpPr>
          <p:nvPr>
            <p:ph type="sldNum" sz="quarter" idx="10"/>
          </p:nvPr>
        </p:nvSpPr>
        <p:spPr/>
        <p:txBody>
          <a:bodyPr/>
          <a:lstStyle/>
          <a:p>
            <a:pPr>
              <a:defRPr/>
            </a:pPr>
            <a:fld id="{717E9CAF-CA78-4668-B94D-278349315C58}" type="slidenum">
              <a:rPr lang="en-US" smtClean="0"/>
              <a:pPr>
                <a:defRPr/>
              </a:pPr>
              <a:t>17</a:t>
            </a:fld>
            <a:endParaRPr lang="en-US" dirty="0"/>
          </a:p>
        </p:txBody>
      </p:sp>
    </p:spTree>
    <p:extLst>
      <p:ext uri="{BB962C8B-B14F-4D97-AF65-F5344CB8AC3E}">
        <p14:creationId xmlns:p14="http://schemas.microsoft.com/office/powerpoint/2010/main" val="271516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FBC9-430E-2B6D-3409-AA9F939FC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4C85A-5A7C-11B7-B958-BC5E16ABC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591D7-3862-7815-8E13-3EB1A3971E6E}"/>
              </a:ext>
            </a:extLst>
          </p:cNvPr>
          <p:cNvSpPr>
            <a:spLocks noGrp="1"/>
          </p:cNvSpPr>
          <p:nvPr>
            <p:ph type="body" idx="1"/>
          </p:nvPr>
        </p:nvSpPr>
        <p:spPr/>
        <p:txBody>
          <a:bodyPr/>
          <a:lstStyle/>
          <a:p>
            <a:r>
              <a:rPr lang="en-US" i="0" dirty="0"/>
              <a:t>In these focus groups, we heard from moms that naloxone education requires innovative strategies. </a:t>
            </a:r>
          </a:p>
          <a:p>
            <a:endParaRPr lang="en-US" i="0" dirty="0"/>
          </a:p>
          <a:p>
            <a:r>
              <a:rPr lang="en-US" i="0" dirty="0"/>
              <a:t>The mothers in this study thought it was important that their children learn about naloxone so they were prepared to potentially reverse an overdose at home, school, or in their communities. </a:t>
            </a:r>
          </a:p>
          <a:p>
            <a:endParaRPr lang="en-US" i="0" dirty="0"/>
          </a:p>
          <a:p>
            <a:r>
              <a:rPr lang="en-US" i="0" dirty="0"/>
              <a:t>However, they were variably ready to disclose their substance use history, which may be related to internalized and externalized addiction-related stigma and lack of guidance when attempting to navigate this conversation with their children. </a:t>
            </a:r>
          </a:p>
          <a:p>
            <a:endParaRPr lang="en-US"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t>These findings, paired with mother’s emphasis on the different skills required for the various components of overdose response, suggest that </a:t>
            </a:r>
            <a:r>
              <a:rPr lang="en-US" sz="1200" i="0" dirty="0"/>
              <a:t>i</a:t>
            </a:r>
            <a:r>
              <a:rPr lang="en-US" sz="1200" dirty="0"/>
              <a:t>dentifying developmentally-appropriate spaces, tools, and language to discuss naloxone, and SUD, may improve education opportunities. </a:t>
            </a:r>
          </a:p>
          <a:p>
            <a:endParaRPr lang="en-US" i="0" dirty="0"/>
          </a:p>
          <a:p>
            <a:r>
              <a:rPr lang="en-US" i="0" dirty="0"/>
              <a:t>Schools and community centers could tailor non-stigmatizing and normalized education to different stages of youth development. This would ensure youth, regardless of family history and/or parental readiness for disclosure, would be prepared to respond in an overdose emergency. </a:t>
            </a:r>
          </a:p>
          <a:p>
            <a:endParaRPr lang="en-US" i="0" dirty="0"/>
          </a:p>
          <a:p>
            <a:endParaRPr lang="en-US" i="0" dirty="0"/>
          </a:p>
          <a:p>
            <a:endParaRPr lang="en-US" i="0" dirty="0"/>
          </a:p>
          <a:p>
            <a:r>
              <a:rPr lang="en-US" b="1" i="0" dirty="0"/>
              <a:t>ORIGINAL</a:t>
            </a:r>
          </a:p>
          <a:p>
            <a:pPr>
              <a:spcBef>
                <a:spcPts val="2000"/>
              </a:spcBef>
              <a:buClrTx/>
            </a:pPr>
            <a:r>
              <a:rPr lang="en-US" sz="1200" dirty="0"/>
              <a:t>Mothers with history of SUD and familiar with naloxone want their children to learn about naloxone.</a:t>
            </a:r>
          </a:p>
          <a:p>
            <a:pPr>
              <a:spcBef>
                <a:spcPts val="2000"/>
              </a:spcBef>
              <a:buClrTx/>
            </a:pPr>
            <a:r>
              <a:rPr lang="en-US" sz="1200" dirty="0"/>
              <a:t>Mothers are variably ready to navigate SUD disclosure, potentially due to addiction-related stigma.</a:t>
            </a:r>
          </a:p>
          <a:p>
            <a:pPr>
              <a:spcBef>
                <a:spcPts val="2000"/>
              </a:spcBef>
              <a:buClrTx/>
            </a:pPr>
            <a:r>
              <a:rPr lang="en-US" sz="1200" dirty="0"/>
              <a:t>Identifying developmentally-appropriate spaces, tools, and language to discuss naloxone, and SUD, may improve education opportunities. </a:t>
            </a:r>
          </a:p>
          <a:p>
            <a:pPr>
              <a:spcBef>
                <a:spcPts val="2000"/>
              </a:spcBef>
              <a:buClrTx/>
            </a:pPr>
            <a:r>
              <a:rPr lang="en-US" sz="1200" dirty="0"/>
              <a:t>Schools and community centers offer opportunities to provide non-stigmatizing, normalized education for all youth without necessitating parent disclosure. </a:t>
            </a:r>
          </a:p>
          <a:p>
            <a:endParaRPr lang="en-US" b="1" i="0" dirty="0"/>
          </a:p>
        </p:txBody>
      </p:sp>
      <p:sp>
        <p:nvSpPr>
          <p:cNvPr id="4" name="Slide Number Placeholder 3">
            <a:extLst>
              <a:ext uri="{FF2B5EF4-FFF2-40B4-BE49-F238E27FC236}">
                <a16:creationId xmlns:a16="http://schemas.microsoft.com/office/drawing/2014/main" id="{C7728FEA-2891-A431-CF22-3241CC71C118}"/>
              </a:ext>
            </a:extLst>
          </p:cNvPr>
          <p:cNvSpPr>
            <a:spLocks noGrp="1"/>
          </p:cNvSpPr>
          <p:nvPr>
            <p:ph type="sldNum" sz="quarter" idx="10"/>
          </p:nvPr>
        </p:nvSpPr>
        <p:spPr/>
        <p:txBody>
          <a:bodyPr/>
          <a:lstStyle/>
          <a:p>
            <a:pPr>
              <a:defRPr/>
            </a:pPr>
            <a:fld id="{717E9CAF-CA78-4668-B94D-278349315C58}" type="slidenum">
              <a:rPr lang="en-US" smtClean="0"/>
              <a:pPr>
                <a:defRPr/>
              </a:pPr>
              <a:t>18</a:t>
            </a:fld>
            <a:endParaRPr lang="en-US" dirty="0"/>
          </a:p>
        </p:txBody>
      </p:sp>
    </p:spTree>
    <p:extLst>
      <p:ext uri="{BB962C8B-B14F-4D97-AF65-F5344CB8AC3E}">
        <p14:creationId xmlns:p14="http://schemas.microsoft.com/office/powerpoint/2010/main" val="183041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7BC0-C321-915E-7533-8624E7B18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884F9-074C-031B-C248-3483598AA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04CC8-D55B-5FAC-928A-ED17BE9C248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latin typeface="Arial" panose="020B0604020202020204" pitchFamily="34" charset="0"/>
                <a:cs typeface="Arial" panose="020B0604020202020204" pitchFamily="34" charset="0"/>
              </a:rPr>
              <a:t>We feel this work lends an important parental perspective to an emerging conversation on the importance of improving naloxone access and knowledge for all youth.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latin typeface="Arial" panose="020B0604020202020204" pitchFamily="34" charset="0"/>
                <a:cs typeface="Arial" panose="020B0604020202020204" pitchFamily="34" charset="0"/>
              </a:rPr>
              <a:t>There have already been calls to bring naloxone education into schools. In this letter from October 2023, the US Secretary of Education and Director of the Office of National drug Control Policy emphasized the importance </a:t>
            </a:r>
            <a:r>
              <a:rPr lang="en-US" sz="1200" i="0">
                <a:latin typeface="Arial" panose="020B0604020202020204" pitchFamily="34" charset="0"/>
                <a:cs typeface="Arial" panose="020B0604020202020204" pitchFamily="34" charset="0"/>
              </a:rPr>
              <a:t>of bringing </a:t>
            </a:r>
            <a:r>
              <a:rPr lang="en-US" sz="1200" i="0" dirty="0">
                <a:latin typeface="Arial" panose="020B0604020202020204" pitchFamily="34" charset="0"/>
                <a:cs typeface="Arial" panose="020B0604020202020204" pitchFamily="34" charset="0"/>
              </a:rPr>
              <a:t>youth naloxone access and </a:t>
            </a:r>
            <a:r>
              <a:rPr lang="en-US" sz="1200" i="0">
                <a:latin typeface="Arial" panose="020B0604020202020204" pitchFamily="34" charset="0"/>
                <a:cs typeface="Arial" panose="020B0604020202020204" pitchFamily="34" charset="0"/>
              </a:rPr>
              <a:t>education into </a:t>
            </a:r>
            <a:r>
              <a:rPr lang="en-US" sz="1200" i="0" dirty="0">
                <a:latin typeface="Arial" panose="020B0604020202020204" pitchFamily="34" charset="0"/>
                <a:cs typeface="Arial" panose="020B0604020202020204" pitchFamily="34" charset="0"/>
              </a:rPr>
              <a:t>schools. In 2023, three bills were introduced to incentivize schools to maintain naloxone in schools; none of them have yet passed.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latin typeface="Arial" panose="020B0604020202020204" pitchFamily="34" charset="0"/>
                <a:cs typeface="Arial" panose="020B0604020202020204" pitchFamily="34" charset="0"/>
              </a:rPr>
              <a:t>There have also been calls to bring naloxone education to pediatric settings. This perspective was published in Pediatrics last April and argues that pediatricians should offer all patients and families overdose prevention anticipatory guidance regardless of risk status.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latin typeface="Arial" panose="020B0604020202020204" pitchFamily="34" charset="0"/>
                <a:cs typeface="Arial" panose="020B0604020202020204" pitchFamily="34" charset="0"/>
              </a:rPr>
              <a:t>Hadland et 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a:latin typeface="Arial" panose="020B0604020202020204" pitchFamily="34" charset="0"/>
                <a:cs typeface="Arial" panose="020B0604020202020204" pitchFamily="34" charset="0"/>
              </a:rPr>
              <a:t>“Pediatricians typically offer all patients and families anticipatory guidance regardless of risk status, and because many fentanyl-related deaths occur in adolescents without previously identifiable risk factors, </a:t>
            </a:r>
            <a:r>
              <a:rPr lang="en-US" sz="1200" b="1" i="0" dirty="0">
                <a:latin typeface="Arial" panose="020B0604020202020204" pitchFamily="34" charset="0"/>
                <a:cs typeface="Arial" panose="020B0604020202020204" pitchFamily="34" charset="0"/>
              </a:rPr>
              <a:t>pediatricians should apply a universal approach to discussing overdose prevention</a:t>
            </a:r>
            <a:r>
              <a:rPr lang="en-US" sz="1200" i="0" dirty="0">
                <a:latin typeface="Arial" panose="020B0604020202020204" pitchFamily="34" charset="0"/>
                <a:cs typeface="Arial" panose="020B0604020202020204" pitchFamily="34" charset="0"/>
              </a:rPr>
              <a:t>.”</a:t>
            </a:r>
          </a:p>
          <a:p>
            <a:endParaRPr lang="en-US" i="0" dirty="0"/>
          </a:p>
          <a:p>
            <a:r>
              <a:rPr lang="en-US" i="0" dirty="0"/>
              <a:t>Cardona &amp; Gupta: </a:t>
            </a:r>
          </a:p>
          <a:p>
            <a:r>
              <a:rPr lang="en-US" i="0" dirty="0"/>
              <a:t>“In the midst of this fentanyl overdose epidemic, it is important to focus on measures to prevent youth drug </a:t>
            </a:r>
            <a:r>
              <a:rPr lang="en-US" i="0" dirty="0" err="1"/>
              <a:t>ue</a:t>
            </a:r>
            <a:r>
              <a:rPr lang="en-US" i="0" dirty="0"/>
              <a:t> and ensure every school has naloxone and has prepared its STUDENTS and faculty to use it. </a:t>
            </a:r>
          </a:p>
          <a:p>
            <a:r>
              <a:rPr lang="en-US" i="0" dirty="0"/>
              <a:t>There is no time to waste when responding to an overdose, and it is critical that youth and school personnel can access naloxone on school ground during and after school.” Miguel Cardona (US Secretary of Education) &amp; Rahul Gupta (Director, Office of National Drug Control Policy)</a:t>
            </a:r>
          </a:p>
          <a:p>
            <a:endParaRPr lang="en-US" i="0" dirty="0"/>
          </a:p>
          <a:p>
            <a:r>
              <a:rPr lang="en-US" b="0" i="0" dirty="0">
                <a:solidFill>
                  <a:srgbClr val="666666"/>
                </a:solidFill>
                <a:effectLst/>
                <a:latin typeface="Open Sans" panose="020B0606030504020204" pitchFamily="34" charset="0"/>
              </a:rPr>
              <a:t>Access to naloxone in US schools may improve with the passage of the recently proposed School Access to Naloxone Act of 2023 (S.2946, H.R.3065) or the proposed Stop Overdose in Schools Act (H.R.5652), which would incentivize schools to maintain opioid overdose reversal agents that can be administered by trained personnel under civil liability protection law.</a:t>
            </a:r>
            <a:r>
              <a:rPr lang="en-US" b="0" i="0" u="none" strike="noStrike" baseline="30000" dirty="0">
                <a:solidFill>
                  <a:srgbClr val="234E89"/>
                </a:solidFill>
                <a:effectLst/>
                <a:latin typeface="Open Sans" panose="020B0606030504020204" pitchFamily="34" charset="0"/>
                <a:hlinkClick r:id="rId3"/>
              </a:rPr>
              <a:t>11</a:t>
            </a:r>
            <a:r>
              <a:rPr lang="en-US" b="0" i="0" baseline="30000" dirty="0">
                <a:solidFill>
                  <a:srgbClr val="666666"/>
                </a:solidFill>
                <a:effectLst/>
                <a:latin typeface="Open Sans" panose="020B0606030504020204" pitchFamily="34" charset="0"/>
              </a:rPr>
              <a:t>,</a:t>
            </a:r>
            <a:r>
              <a:rPr lang="en-US" b="0" i="0" u="none" strike="noStrike" baseline="30000" dirty="0">
                <a:solidFill>
                  <a:srgbClr val="234E89"/>
                </a:solidFill>
                <a:effectLst/>
                <a:latin typeface="Open Sans" panose="020B0606030504020204" pitchFamily="34" charset="0"/>
                <a:hlinkClick r:id="rId3"/>
              </a:rPr>
              <a:t>12</a:t>
            </a:r>
            <a:r>
              <a:rPr lang="en-US" b="0" i="0" baseline="30000" dirty="0">
                <a:solidFill>
                  <a:srgbClr val="666666"/>
                </a:solidFill>
                <a:effectLst/>
                <a:latin typeface="Open Sans" panose="020B0606030504020204" pitchFamily="34" charset="0"/>
              </a:rPr>
              <a:t>,</a:t>
            </a:r>
            <a:r>
              <a:rPr lang="en-US" b="0" i="0" u="none" strike="noStrike" baseline="30000" dirty="0">
                <a:solidFill>
                  <a:srgbClr val="234E89"/>
                </a:solidFill>
                <a:effectLst/>
                <a:latin typeface="Open Sans" panose="020B0606030504020204" pitchFamily="34" charset="0"/>
                <a:hlinkClick r:id="rId3"/>
              </a:rPr>
              <a:t>21</a:t>
            </a:r>
            <a:r>
              <a:rPr lang="en-US" b="0" i="0" dirty="0">
                <a:solidFill>
                  <a:srgbClr val="666666"/>
                </a:solidFill>
                <a:effectLst/>
                <a:latin typeface="Open Sans" panose="020B0606030504020204" pitchFamily="34" charset="0"/>
              </a:rPr>
              <a:t> The Helping Educators Respond to Overdoses (HERO) Act (H.R.6251) would establish grants to fund the development and implementation of overdose prevention curricula for students and community members in addition to the purchase of opioid overdose reversal agents.</a:t>
            </a:r>
            <a:r>
              <a:rPr lang="en-US" b="0" i="0" u="none" strike="noStrike" baseline="30000" dirty="0">
                <a:solidFill>
                  <a:srgbClr val="234E89"/>
                </a:solidFill>
                <a:effectLst/>
                <a:latin typeface="Open Sans" panose="020B0606030504020204" pitchFamily="34" charset="0"/>
                <a:hlinkClick r:id="rId3"/>
              </a:rPr>
              <a:t>13</a:t>
            </a:r>
            <a:r>
              <a:rPr lang="en-US" b="0" i="0" dirty="0">
                <a:solidFill>
                  <a:srgbClr val="666666"/>
                </a:solidFill>
                <a:effectLst/>
                <a:latin typeface="Open Sans" panose="020B0606030504020204" pitchFamily="34" charset="0"/>
              </a:rPr>
              <a:t> </a:t>
            </a:r>
            <a:endParaRPr lang="en-US" i="0" dirty="0"/>
          </a:p>
          <a:p>
            <a:endParaRPr lang="en-US" i="0" dirty="0"/>
          </a:p>
        </p:txBody>
      </p:sp>
      <p:sp>
        <p:nvSpPr>
          <p:cNvPr id="4" name="Slide Number Placeholder 3">
            <a:extLst>
              <a:ext uri="{FF2B5EF4-FFF2-40B4-BE49-F238E27FC236}">
                <a16:creationId xmlns:a16="http://schemas.microsoft.com/office/drawing/2014/main" id="{0DDD6D7A-EA4E-078F-9F03-286C698EED78}"/>
              </a:ext>
            </a:extLst>
          </p:cNvPr>
          <p:cNvSpPr>
            <a:spLocks noGrp="1"/>
          </p:cNvSpPr>
          <p:nvPr>
            <p:ph type="sldNum" sz="quarter" idx="10"/>
          </p:nvPr>
        </p:nvSpPr>
        <p:spPr/>
        <p:txBody>
          <a:bodyPr/>
          <a:lstStyle/>
          <a:p>
            <a:pPr>
              <a:defRPr/>
            </a:pPr>
            <a:fld id="{717E9CAF-CA78-4668-B94D-278349315C58}" type="slidenum">
              <a:rPr lang="en-US" smtClean="0"/>
              <a:pPr>
                <a:defRPr/>
              </a:pPr>
              <a:t>19</a:t>
            </a:fld>
            <a:endParaRPr lang="en-US" dirty="0"/>
          </a:p>
        </p:txBody>
      </p:sp>
    </p:spTree>
    <p:extLst>
      <p:ext uri="{BB962C8B-B14F-4D97-AF65-F5344CB8AC3E}">
        <p14:creationId xmlns:p14="http://schemas.microsoft.com/office/powerpoint/2010/main" val="198243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and the rest of the team have no disclosures to share. </a:t>
            </a:r>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a:t>
            </a:fld>
            <a:endParaRPr lang="en-US" dirty="0"/>
          </a:p>
        </p:txBody>
      </p:sp>
    </p:spTree>
    <p:extLst>
      <p:ext uri="{BB962C8B-B14F-4D97-AF65-F5344CB8AC3E}">
        <p14:creationId xmlns:p14="http://schemas.microsoft.com/office/powerpoint/2010/main" val="153440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74FB-819E-17C8-DD1B-8ACD5C430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2C760-0DA2-AE7E-A99A-0279CBFB3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4B83E-6E11-7512-6E19-6B8A58E7D559}"/>
              </a:ext>
            </a:extLst>
          </p:cNvPr>
          <p:cNvSpPr>
            <a:spLocks noGrp="1"/>
          </p:cNvSpPr>
          <p:nvPr>
            <p:ph type="body" idx="1"/>
          </p:nvPr>
        </p:nvSpPr>
        <p:spPr/>
        <p:txBody>
          <a:bodyPr/>
          <a:lstStyle/>
          <a:p>
            <a:r>
              <a:rPr lang="en-US" dirty="0"/>
              <a:t>We want to end by thanking the women who participated in and led the interviews. We are so grateful for their time and want to emphasize how important it is to understand the perspective of parents, particularly those who have personal knowledge of addiction and understand the related stigma. These voices are crucial and should be centered when developing interventions and considering policy initiatives.</a:t>
            </a:r>
          </a:p>
        </p:txBody>
      </p:sp>
      <p:sp>
        <p:nvSpPr>
          <p:cNvPr id="4" name="Slide Number Placeholder 3">
            <a:extLst>
              <a:ext uri="{FF2B5EF4-FFF2-40B4-BE49-F238E27FC236}">
                <a16:creationId xmlns:a16="http://schemas.microsoft.com/office/drawing/2014/main" id="{D3BC60BA-5051-EFFB-358F-06293E795D89}"/>
              </a:ext>
            </a:extLst>
          </p:cNvPr>
          <p:cNvSpPr>
            <a:spLocks noGrp="1"/>
          </p:cNvSpPr>
          <p:nvPr>
            <p:ph type="sldNum" sz="quarter" idx="10"/>
          </p:nvPr>
        </p:nvSpPr>
        <p:spPr/>
        <p:txBody>
          <a:bodyPr/>
          <a:lstStyle/>
          <a:p>
            <a:pPr>
              <a:defRPr/>
            </a:pPr>
            <a:fld id="{717E9CAF-CA78-4668-B94D-278349315C58}" type="slidenum">
              <a:rPr lang="en-US" smtClean="0"/>
              <a:pPr>
                <a:defRPr/>
              </a:pPr>
              <a:t>20</a:t>
            </a:fld>
            <a:endParaRPr lang="en-US" dirty="0"/>
          </a:p>
        </p:txBody>
      </p:sp>
    </p:spTree>
    <p:extLst>
      <p:ext uri="{BB962C8B-B14F-4D97-AF65-F5344CB8AC3E}">
        <p14:creationId xmlns:p14="http://schemas.microsoft.com/office/powerpoint/2010/main" val="121724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06EA6-699C-212D-479D-E3D0B2E73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6F573-FAA4-7154-1731-3C6C31D02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B7E22-2C74-5726-6CF0-497AC4C4369D}"/>
              </a:ext>
            </a:extLst>
          </p:cNvPr>
          <p:cNvSpPr>
            <a:spLocks noGrp="1"/>
          </p:cNvSpPr>
          <p:nvPr>
            <p:ph type="body" idx="1"/>
          </p:nvPr>
        </p:nvSpPr>
        <p:spPr/>
        <p:txBody>
          <a:bodyPr/>
          <a:lstStyle/>
          <a:p>
            <a:r>
              <a:rPr lang="en-US" i="0" dirty="0"/>
              <a:t>Our team’s interest in understanding mothers’ perspectives on naloxone education was motivated by two trends that are related to the overall increase in opioid overdose fatalities over the last few decades. </a:t>
            </a:r>
          </a:p>
          <a:p>
            <a:endParaRPr lang="en-US" i="0" dirty="0"/>
          </a:p>
          <a:p>
            <a:r>
              <a:rPr lang="en-US" i="0" dirty="0"/>
              <a:t>The first trend is an increase in pediatric overdose deaths. </a:t>
            </a:r>
          </a:p>
          <a:p>
            <a:r>
              <a:rPr lang="en-US" i="0" dirty="0"/>
              <a:t>In this graph, which was published in the New England Journal of Medicine in 2022, we are looking at the number of deaths per 100,000 children and adolescents in the United States on the y-axis and years from 1999 to 2020 on the x-axis. Each colored line represents a different cause of pediatric death, including drug overdose &amp; poisoning, which you can see here in a brown-orange. </a:t>
            </a:r>
          </a:p>
          <a:p>
            <a:r>
              <a:rPr lang="en-US" b="1" i="0" u="sng" dirty="0"/>
              <a:t>Drug overdose was stable for 20 years before jumping to the third leading cause of death among US children in 2020. </a:t>
            </a:r>
          </a:p>
          <a:p>
            <a:r>
              <a:rPr lang="en-US" i="0" dirty="0"/>
              <a:t>This is primarily attributable to a dramatic rise in adolescent opioid overdose deaths, mostly due to fentanyl, since 2019. </a:t>
            </a:r>
          </a:p>
          <a:p>
            <a:endParaRPr lang="en-US" i="0" dirty="0"/>
          </a:p>
          <a:p>
            <a:r>
              <a:rPr lang="en-US" i="0" dirty="0"/>
              <a:t>I also want to note here that pediatricians provide risk reduction counseling, or anticipatory guidance, about multiple other topics shown here to families and parents. We talk about safe sleep to prevent suffocation, car seats to prevent fatal motor vehicle accidents, and recently, safe gun storage to prevent firearm—related injury. </a:t>
            </a:r>
          </a:p>
          <a:p>
            <a:r>
              <a:rPr lang="en-US" i="0" dirty="0"/>
              <a:t>But with the exception of medication lock-boxes, we have no equivalent anticipatory guidance to provide to families around overdose. </a:t>
            </a:r>
          </a:p>
          <a:p>
            <a:endParaRPr lang="en-US" i="0" dirty="0"/>
          </a:p>
          <a:p>
            <a:endParaRPr lang="en-US" i="0" dirty="0"/>
          </a:p>
          <a:p>
            <a:endParaRPr lang="en-US" i="0" dirty="0"/>
          </a:p>
          <a:p>
            <a:r>
              <a:rPr lang="en-US" i="0" dirty="0"/>
              <a:t>Just a note here that I am going to use the term “overdose” throughout the presentation to refer to accidental and purposeful ingestion of opioids leading to respiratory depression and altered mental status. </a:t>
            </a:r>
          </a:p>
          <a:p>
            <a:endParaRPr lang="en-US" dirty="0"/>
          </a:p>
        </p:txBody>
      </p:sp>
      <p:sp>
        <p:nvSpPr>
          <p:cNvPr id="4" name="Slide Number Placeholder 3">
            <a:extLst>
              <a:ext uri="{FF2B5EF4-FFF2-40B4-BE49-F238E27FC236}">
                <a16:creationId xmlns:a16="http://schemas.microsoft.com/office/drawing/2014/main" id="{A91AE918-F474-DD87-4896-68430E2EC01B}"/>
              </a:ext>
            </a:extLst>
          </p:cNvPr>
          <p:cNvSpPr>
            <a:spLocks noGrp="1"/>
          </p:cNvSpPr>
          <p:nvPr>
            <p:ph type="sldNum" sz="quarter" idx="10"/>
          </p:nvPr>
        </p:nvSpPr>
        <p:spPr/>
        <p:txBody>
          <a:bodyPr/>
          <a:lstStyle/>
          <a:p>
            <a:pPr>
              <a:defRPr/>
            </a:pPr>
            <a:fld id="{717E9CAF-CA78-4668-B94D-278349315C58}" type="slidenum">
              <a:rPr lang="en-US" smtClean="0"/>
              <a:pPr>
                <a:defRPr/>
              </a:pPr>
              <a:t>3</a:t>
            </a:fld>
            <a:endParaRPr lang="en-US" dirty="0"/>
          </a:p>
        </p:txBody>
      </p:sp>
    </p:spTree>
    <p:extLst>
      <p:ext uri="{BB962C8B-B14F-4D97-AF65-F5344CB8AC3E}">
        <p14:creationId xmlns:p14="http://schemas.microsoft.com/office/powerpoint/2010/main" val="232878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4046-06E4-5222-5D04-3473E1E13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CFF5A-2706-BEE9-4040-BEA565F702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9D455-E37A-BDC1-3708-00361485FB5D}"/>
              </a:ext>
            </a:extLst>
          </p:cNvPr>
          <p:cNvSpPr>
            <a:spLocks noGrp="1"/>
          </p:cNvSpPr>
          <p:nvPr>
            <p:ph type="body" idx="1"/>
          </p:nvPr>
        </p:nvSpPr>
        <p:spPr/>
        <p:txBody>
          <a:bodyPr/>
          <a:lstStyle/>
          <a:p>
            <a:r>
              <a:rPr lang="en-US" i="0" dirty="0"/>
              <a:t>The second motivation was a recognition that overdose deaths of parents and family members deeply affect children. </a:t>
            </a:r>
          </a:p>
          <a:p>
            <a:r>
              <a:rPr lang="en-US" i="0" dirty="0"/>
              <a:t>This graph is a from a 2024 paper published in JAMA. The x-axis is years from 1999 to 2020, so the same time frame as the last slide, and the y-axis is the estimated number of children per 1000 who lost a parent to overdose. </a:t>
            </a:r>
          </a:p>
          <a:p>
            <a:r>
              <a:rPr lang="en-US" i="0" dirty="0"/>
              <a:t>Each color line represents a race/ethnicity as indicated in the square.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t>As you can see, there has been a dramatic increase – a 345% increase across all racial/ethnic groups - in the number of children who lost a parent to overdose from 1999 to 2020. </a:t>
            </a:r>
            <a:r>
              <a:rPr lang="en-US" dirty="0"/>
              <a:t>In 2020, almost 73,000 children lost a parent due to drug poisoning.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Although this trauma has been the most common among white non-Hispanic children, the dramatic rise in non-Hispanic black children who have lost a parent since 2015 mimics racial trends in the overall population.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i="0" dirty="0"/>
          </a:p>
          <a:p>
            <a:endParaRPr lang="en-US" dirty="0"/>
          </a:p>
          <a:p>
            <a:r>
              <a:rPr lang="en-US" dirty="0"/>
              <a:t>This modeling analysis used publicly available data from multiple sources: population estimates from the US Census Bureau,11 male fertility rates from the Human Fertility Collection,12 mortality data from the National Center for Health Statistics (NCHS),13 and female fertility rates from the NCHS</a:t>
            </a:r>
          </a:p>
        </p:txBody>
      </p:sp>
      <p:sp>
        <p:nvSpPr>
          <p:cNvPr id="4" name="Slide Number Placeholder 3">
            <a:extLst>
              <a:ext uri="{FF2B5EF4-FFF2-40B4-BE49-F238E27FC236}">
                <a16:creationId xmlns:a16="http://schemas.microsoft.com/office/drawing/2014/main" id="{07AC924E-9928-6BE5-8963-6A52F86BA8F9}"/>
              </a:ext>
            </a:extLst>
          </p:cNvPr>
          <p:cNvSpPr>
            <a:spLocks noGrp="1"/>
          </p:cNvSpPr>
          <p:nvPr>
            <p:ph type="sldNum" sz="quarter" idx="10"/>
          </p:nvPr>
        </p:nvSpPr>
        <p:spPr/>
        <p:txBody>
          <a:bodyPr/>
          <a:lstStyle/>
          <a:p>
            <a:pPr>
              <a:defRPr/>
            </a:pPr>
            <a:fld id="{717E9CAF-CA78-4668-B94D-278349315C58}" type="slidenum">
              <a:rPr lang="en-US" smtClean="0"/>
              <a:pPr>
                <a:defRPr/>
              </a:pPr>
              <a:t>4</a:t>
            </a:fld>
            <a:endParaRPr lang="en-US" dirty="0"/>
          </a:p>
        </p:txBody>
      </p:sp>
    </p:spTree>
    <p:extLst>
      <p:ext uri="{BB962C8B-B14F-4D97-AF65-F5344CB8AC3E}">
        <p14:creationId xmlns:p14="http://schemas.microsoft.com/office/powerpoint/2010/main" val="330912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A41C-4B2F-8A48-9D6E-AB5698B60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0464-9813-477A-CE28-3A769749D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6844D-7F81-52D9-F26E-96D805ECC21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Given these two trends, my long-term goal is to explore opportunities to </a:t>
            </a:r>
            <a:r>
              <a:rPr lang="en-US" sz="1200" dirty="0"/>
              <a:t>educate youth about overdose prevention so they can appropriately respond in their homes, schools, and communities. </a:t>
            </a:r>
            <a:endParaRPr lang="en-US" dirty="0"/>
          </a:p>
          <a:p>
            <a:endParaRPr lang="en-US" dirty="0"/>
          </a:p>
          <a:p>
            <a:r>
              <a:rPr lang="en-US" dirty="0"/>
              <a:t>As a first step, the objective of this study was to </a:t>
            </a:r>
            <a:r>
              <a:rPr lang="en-US" sz="1200" kern="0" dirty="0">
                <a:solidFill>
                  <a:srgbClr val="231F20"/>
                </a:solidFill>
                <a:effectLst/>
                <a:ea typeface="Times New Roman" panose="02020603050405020304" pitchFamily="18" charset="0"/>
              </a:rPr>
              <a:t>assess knowledge and attitudes of mothers with a history of substance use disorder about discussing overdose prevention, particularly naloxone administration, with their children. </a:t>
            </a:r>
          </a:p>
          <a:p>
            <a:endParaRPr lang="en-US" sz="1200" kern="0" dirty="0">
              <a:solidFill>
                <a:srgbClr val="231F20"/>
              </a:solidFill>
              <a:effectLst/>
            </a:endParaRPr>
          </a:p>
          <a:p>
            <a:r>
              <a:rPr lang="en-US" sz="1200" kern="0" dirty="0">
                <a:solidFill>
                  <a:srgbClr val="231F20"/>
                </a:solidFill>
                <a:effectLst/>
              </a:rPr>
              <a:t>We explicitly wanted to interview mothers with a history of substance use disorder because they offer a unique perspective on how to ideally facilitate these conversations and may have insights into </a:t>
            </a:r>
            <a:r>
              <a:rPr lang="en-US" sz="1800" dirty="0">
                <a:effectLst/>
                <a:latin typeface="Calibri" panose="020F0502020204030204" pitchFamily="34" charset="0"/>
                <a:ea typeface="Calibri" panose="020F0502020204030204" pitchFamily="34" charset="0"/>
              </a:rPr>
              <a:t>using developmentally appropriate and non-stigmatizing terminology at various ages.</a:t>
            </a:r>
            <a:r>
              <a:rPr lang="en-US" dirty="0">
                <a:effectLst/>
              </a:rPr>
              <a:t> </a:t>
            </a:r>
          </a:p>
          <a:p>
            <a:r>
              <a:rPr lang="en-US" dirty="0">
                <a:effectLst/>
              </a:rPr>
              <a:t>In addition, children exposed to family substance use are at elevated risk of potentially witnessing an overdose, so it is particularly important to incorporate their parents’ perspectives. </a:t>
            </a:r>
            <a:endParaRPr lang="en-US" dirty="0"/>
          </a:p>
        </p:txBody>
      </p:sp>
      <p:sp>
        <p:nvSpPr>
          <p:cNvPr id="4" name="Slide Number Placeholder 3">
            <a:extLst>
              <a:ext uri="{FF2B5EF4-FFF2-40B4-BE49-F238E27FC236}">
                <a16:creationId xmlns:a16="http://schemas.microsoft.com/office/drawing/2014/main" id="{E0506BE3-8B55-E976-9522-58644FC4240F}"/>
              </a:ext>
            </a:extLst>
          </p:cNvPr>
          <p:cNvSpPr>
            <a:spLocks noGrp="1"/>
          </p:cNvSpPr>
          <p:nvPr>
            <p:ph type="sldNum" sz="quarter" idx="10"/>
          </p:nvPr>
        </p:nvSpPr>
        <p:spPr/>
        <p:txBody>
          <a:bodyPr/>
          <a:lstStyle/>
          <a:p>
            <a:pPr>
              <a:defRPr/>
            </a:pPr>
            <a:fld id="{717E9CAF-CA78-4668-B94D-278349315C58}" type="slidenum">
              <a:rPr lang="en-US" smtClean="0"/>
              <a:pPr>
                <a:defRPr/>
              </a:pPr>
              <a:t>5</a:t>
            </a:fld>
            <a:endParaRPr lang="en-US" dirty="0"/>
          </a:p>
        </p:txBody>
      </p:sp>
    </p:spTree>
    <p:extLst>
      <p:ext uri="{BB962C8B-B14F-4D97-AF65-F5344CB8AC3E}">
        <p14:creationId xmlns:p14="http://schemas.microsoft.com/office/powerpoint/2010/main" val="51152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00B8-0C4D-13CD-E581-0F525CEF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60D72-F714-7B51-9974-E20CE3578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DCDDB-B992-5D50-93A1-90287024CDBA}"/>
              </a:ext>
            </a:extLst>
          </p:cNvPr>
          <p:cNvSpPr>
            <a:spLocks noGrp="1"/>
          </p:cNvSpPr>
          <p:nvPr>
            <p:ph type="body" idx="1"/>
          </p:nvPr>
        </p:nvSpPr>
        <p:spPr/>
        <p:txBody>
          <a:bodyPr/>
          <a:lstStyle/>
          <a:p>
            <a:r>
              <a:rPr lang="en-US" dirty="0"/>
              <a:t>For this study, we recruited people who identified as mothers from 4 substance use programs using flyers, EHR outreach, a social media post, and a research study website. </a:t>
            </a:r>
          </a:p>
          <a:p>
            <a:r>
              <a:rPr lang="en-US" i="0" dirty="0"/>
              <a:t>Interested and consented mothers participated in semi-structured virtual focus groups led by women with lived experience. </a:t>
            </a:r>
          </a:p>
          <a:p>
            <a:r>
              <a:rPr lang="en-US" sz="1800" dirty="0">
                <a:solidFill>
                  <a:srgbClr val="231F20"/>
                </a:solidFill>
                <a:effectLst/>
                <a:latin typeface="Calibri" panose="020F0502020204030204" pitchFamily="34" charset="0"/>
                <a:ea typeface="Calibri" panose="020F0502020204030204" pitchFamily="34" charset="0"/>
              </a:rPr>
              <a:t>We used an inductive thematic analysis approach to transcripts, create codes, and apply those codes to subsequent</a:t>
            </a:r>
            <a:r>
              <a:rPr lang="en-US" dirty="0">
                <a:effectLst/>
              </a:rPr>
              <a:t> </a:t>
            </a:r>
            <a:r>
              <a:rPr lang="en-US" i="0" dirty="0">
                <a:effectLst/>
              </a:rPr>
              <a:t>transcripts. </a:t>
            </a:r>
          </a:p>
          <a:p>
            <a:r>
              <a:rPr lang="en-US" i="0" dirty="0">
                <a:effectLst/>
              </a:rPr>
              <a:t>A co-coder and I independently coded transcripts using </a:t>
            </a:r>
            <a:r>
              <a:rPr lang="en-US" i="0" dirty="0" err="1">
                <a:effectLst/>
              </a:rPr>
              <a:t>Nvivo</a:t>
            </a:r>
            <a:r>
              <a:rPr lang="en-US" i="0" dirty="0">
                <a:effectLst/>
              </a:rPr>
              <a:t> and after meeting to discuss and reconcile discrepancies, our kappa coefficient was 0.84. </a:t>
            </a:r>
          </a:p>
          <a:p>
            <a:endParaRPr lang="en-US" i="0" dirty="0">
              <a:effectLst/>
            </a:endParaRPr>
          </a:p>
          <a:p>
            <a:endParaRPr lang="en-US" i="0" dirty="0">
              <a:effectLst/>
            </a:endParaRPr>
          </a:p>
          <a:p>
            <a:r>
              <a:rPr lang="en-US" i="0" dirty="0">
                <a:effectLst/>
              </a:rPr>
              <a:t>4 programs: </a:t>
            </a:r>
            <a:r>
              <a:rPr lang="en-US" dirty="0"/>
              <a:t>two programs caring for pregnant and parenting people with substance use disorder, one opioid treatment program, and one recovery community center </a:t>
            </a:r>
            <a:endParaRPr lang="en-US" i="0" dirty="0"/>
          </a:p>
          <a:p>
            <a:endParaRPr lang="en-US" i="0" dirty="0"/>
          </a:p>
        </p:txBody>
      </p:sp>
      <p:sp>
        <p:nvSpPr>
          <p:cNvPr id="4" name="Slide Number Placeholder 3">
            <a:extLst>
              <a:ext uri="{FF2B5EF4-FFF2-40B4-BE49-F238E27FC236}">
                <a16:creationId xmlns:a16="http://schemas.microsoft.com/office/drawing/2014/main" id="{4F4DC6D9-570B-BFC4-093C-81176FCB3610}"/>
              </a:ext>
            </a:extLst>
          </p:cNvPr>
          <p:cNvSpPr>
            <a:spLocks noGrp="1"/>
          </p:cNvSpPr>
          <p:nvPr>
            <p:ph type="sldNum" sz="quarter" idx="10"/>
          </p:nvPr>
        </p:nvSpPr>
        <p:spPr/>
        <p:txBody>
          <a:bodyPr/>
          <a:lstStyle/>
          <a:p>
            <a:pPr>
              <a:defRPr/>
            </a:pPr>
            <a:fld id="{717E9CAF-CA78-4668-B94D-278349315C58}" type="slidenum">
              <a:rPr lang="en-US" smtClean="0"/>
              <a:pPr>
                <a:defRPr/>
              </a:pPr>
              <a:t>6</a:t>
            </a:fld>
            <a:endParaRPr lang="en-US" dirty="0"/>
          </a:p>
        </p:txBody>
      </p:sp>
    </p:spTree>
    <p:extLst>
      <p:ext uri="{BB962C8B-B14F-4D97-AF65-F5344CB8AC3E}">
        <p14:creationId xmlns:p14="http://schemas.microsoft.com/office/powerpoint/2010/main" val="30349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CA6F9-B73A-510E-D737-ACA8CA54B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06115-44D0-AC6F-CB83-7B3957A52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92169-DFFC-B398-8DFE-40D9ABB89D99}"/>
              </a:ext>
            </a:extLst>
          </p:cNvPr>
          <p:cNvSpPr>
            <a:spLocks noGrp="1"/>
          </p:cNvSpPr>
          <p:nvPr>
            <p:ph type="body" idx="1"/>
          </p:nvPr>
        </p:nvSpPr>
        <p:spPr/>
        <p:txBody>
          <a:bodyPr/>
          <a:lstStyle/>
          <a:p>
            <a:r>
              <a:rPr lang="en-US" dirty="0"/>
              <a:t>15 mothers participated in 4 focus groups. </a:t>
            </a:r>
          </a:p>
          <a:p>
            <a:r>
              <a:rPr lang="en-US" dirty="0"/>
              <a:t>The mean age was 33 years, and most identified as white, non-Hispanic</a:t>
            </a:r>
          </a:p>
          <a:p>
            <a:r>
              <a:rPr lang="en-US" dirty="0"/>
              <a:t>On average mothers had 2 children and the majority had at least one child under 10. </a:t>
            </a:r>
          </a:p>
          <a:p>
            <a:endParaRPr lang="en-US" dirty="0"/>
          </a:p>
          <a:p>
            <a:endParaRPr lang="en-US" dirty="0"/>
          </a:p>
          <a:p>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Most had children currently living with them (73%) but had prior experience with custody loss (67%). </a:t>
            </a:r>
          </a:p>
          <a:p>
            <a:endParaRPr lang="en-US" dirty="0"/>
          </a:p>
        </p:txBody>
      </p:sp>
      <p:sp>
        <p:nvSpPr>
          <p:cNvPr id="4" name="Slide Number Placeholder 3">
            <a:extLst>
              <a:ext uri="{FF2B5EF4-FFF2-40B4-BE49-F238E27FC236}">
                <a16:creationId xmlns:a16="http://schemas.microsoft.com/office/drawing/2014/main" id="{9FAF5761-27F4-A3C4-1FC7-B207EDDBC685}"/>
              </a:ext>
            </a:extLst>
          </p:cNvPr>
          <p:cNvSpPr>
            <a:spLocks noGrp="1"/>
          </p:cNvSpPr>
          <p:nvPr>
            <p:ph type="sldNum" sz="quarter" idx="10"/>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89262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over half of the mothers reported knowing how to use naloxone to respond to an overdose, no one had been educated about administering naloxone to their children. </a:t>
            </a:r>
          </a:p>
          <a:p>
            <a:r>
              <a:rPr lang="en-US" dirty="0"/>
              <a:t>Despite this lack of education, 6 said they would feel comfortable using it on their children if necessary. </a:t>
            </a:r>
          </a:p>
          <a:p>
            <a:r>
              <a:rPr lang="en-US" dirty="0"/>
              <a:t>None of the women reported teaching their young children about naloxone. </a:t>
            </a: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8</a:t>
            </a:fld>
            <a:endParaRPr lang="en-US" dirty="0"/>
          </a:p>
        </p:txBody>
      </p:sp>
    </p:spTree>
    <p:extLst>
      <p:ext uri="{BB962C8B-B14F-4D97-AF65-F5344CB8AC3E}">
        <p14:creationId xmlns:p14="http://schemas.microsoft.com/office/powerpoint/2010/main" val="327493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85E1-889B-3377-2AD2-95BC66C26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34FFE-4C75-4714-ECE1-6AA09D4F1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3849C-74C7-47EB-08C9-044F9A576359}"/>
              </a:ext>
            </a:extLst>
          </p:cNvPr>
          <p:cNvSpPr>
            <a:spLocks noGrp="1"/>
          </p:cNvSpPr>
          <p:nvPr>
            <p:ph type="body" idx="1"/>
          </p:nvPr>
        </p:nvSpPr>
        <p:spPr/>
        <p:txBody>
          <a:bodyPr/>
          <a:lstStyle/>
          <a:p>
            <a:pPr marL="342900" marR="0" lvl="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0" dirty="0">
                <a:solidFill>
                  <a:srgbClr val="231F20"/>
                </a:solidFill>
                <a:effectLst/>
                <a:ea typeface="Times New Roman" panose="02020603050405020304" pitchFamily="18" charset="0"/>
              </a:rPr>
              <a:t>Our analysis of focus group transcripts revealed 4 themes. </a:t>
            </a:r>
          </a:p>
          <a:p>
            <a:pPr marL="342900" marR="0" lvl="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0" dirty="0">
                <a:solidFill>
                  <a:srgbClr val="231F20"/>
                </a:solidFill>
                <a:effectLst/>
                <a:ea typeface="Times New Roman" panose="02020603050405020304" pitchFamily="18" charset="0"/>
              </a:rPr>
              <a:t>First, most mothers had not discussed naloxone use with their children, yet felt it was important to prepare youth to respond to a potential overdose in their home, school, or community. </a:t>
            </a:r>
          </a:p>
          <a:p>
            <a:pPr marL="342900" indent="-342900">
              <a:buClrTx/>
              <a:buFont typeface="+mj-lt"/>
              <a:buAutoNum type="arabicPeriod"/>
            </a:pPr>
            <a:endParaRPr lang="en-US" sz="1200" kern="0" dirty="0">
              <a:solidFill>
                <a:srgbClr val="231F20"/>
              </a:solidFill>
              <a:effectLst/>
              <a:ea typeface="Times New Roman" panose="02020603050405020304" pitchFamily="18" charset="0"/>
            </a:endParaRPr>
          </a:p>
          <a:p>
            <a:pPr marL="342900" indent="-342900">
              <a:buClrTx/>
              <a:buFont typeface="+mj-lt"/>
              <a:buAutoNum type="arabicPeriod"/>
            </a:pPr>
            <a:endParaRPr lang="en-US" sz="100" kern="0" dirty="0">
              <a:solidFill>
                <a:srgbClr val="231F20"/>
              </a:solidFill>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6712D9B-C344-7EFD-D2D4-19A445380DD1}"/>
              </a:ext>
            </a:extLst>
          </p:cNvPr>
          <p:cNvSpPr>
            <a:spLocks noGrp="1"/>
          </p:cNvSpPr>
          <p:nvPr>
            <p:ph type="sldNum" sz="quarter" idx="10"/>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3336169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err="1">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437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871" y="2435136"/>
            <a:ext cx="7768257" cy="1139296"/>
          </a:xfrm>
        </p:spPr>
        <p:txBody>
          <a:bodyPr/>
          <a:lstStyle/>
          <a:p>
            <a:r>
              <a:rPr lang="en-US" sz="3000" b="1" dirty="0">
                <a:solidFill>
                  <a:schemeClr val="bg1"/>
                </a:solidFill>
                <a:effectLst/>
                <a:ea typeface="Calibri" panose="020F0502020204030204" pitchFamily="34" charset="0"/>
              </a:rPr>
              <a:t>Perspectives of mothers with substance use disorder on naloxone education: “I'm ready to have those conversations about who I was, because that's not who I am</a:t>
            </a:r>
            <a:r>
              <a:rPr lang="en-US" sz="3000" b="1" dirty="0">
                <a:solidFill>
                  <a:schemeClr val="bg1"/>
                </a:solidFill>
                <a:ea typeface="Calibri" panose="020F0502020204030204" pitchFamily="34" charset="0"/>
              </a:rPr>
              <a:t>”</a:t>
            </a:r>
            <a:endParaRPr lang="en-US" sz="3000" dirty="0">
              <a:solidFill>
                <a:schemeClr val="bg1"/>
              </a:solidFill>
            </a:endParaRPr>
          </a:p>
        </p:txBody>
      </p:sp>
      <p:sp>
        <p:nvSpPr>
          <p:cNvPr id="10" name="Subtitle 2"/>
          <p:cNvSpPr>
            <a:spLocks noGrp="1"/>
          </p:cNvSpPr>
          <p:nvPr>
            <p:ph type="subTitle" idx="1"/>
          </p:nvPr>
        </p:nvSpPr>
        <p:spPr>
          <a:xfrm>
            <a:off x="547891" y="3839314"/>
            <a:ext cx="8048217" cy="1024149"/>
          </a:xfrm>
        </p:spPr>
        <p:txBody>
          <a:bodyPr>
            <a:noAutofit/>
          </a:bodyPr>
          <a:lstStyle/>
          <a:p>
            <a:pPr marL="0" marR="0">
              <a:spcBef>
                <a:spcPts val="0"/>
              </a:spcBef>
              <a:spcAft>
                <a:spcPts val="0"/>
              </a:spcAft>
            </a:pPr>
            <a:r>
              <a:rPr lang="en-US" sz="2500" b="1" i="1" kern="100" dirty="0">
                <a:solidFill>
                  <a:schemeClr val="bg1"/>
                </a:solidFill>
                <a:effectLst/>
                <a:ea typeface="Calibri" panose="020F0502020204030204" pitchFamily="34" charset="0"/>
              </a:rPr>
              <a:t>Jessica B Calihan</a:t>
            </a:r>
            <a:r>
              <a:rPr lang="en-US" sz="2500" b="1" i="1" kern="100" baseline="30000" dirty="0">
                <a:solidFill>
                  <a:schemeClr val="bg1"/>
                </a:solidFill>
                <a:effectLst/>
                <a:ea typeface="Calibri" panose="020F0502020204030204" pitchFamily="34" charset="0"/>
              </a:rPr>
              <a:t>1</a:t>
            </a:r>
            <a:r>
              <a:rPr lang="en-US" sz="2500" b="1" i="1" kern="100" dirty="0">
                <a:solidFill>
                  <a:schemeClr val="bg1"/>
                </a:solidFill>
                <a:effectLst/>
                <a:ea typeface="Calibri" panose="020F0502020204030204" pitchFamily="34" charset="0"/>
              </a:rPr>
              <a:t>, </a:t>
            </a:r>
            <a:r>
              <a:rPr lang="en-US" sz="2500" kern="100" dirty="0">
                <a:solidFill>
                  <a:schemeClr val="bg1"/>
                </a:solidFill>
                <a:effectLst/>
                <a:ea typeface="Calibri" panose="020F0502020204030204" pitchFamily="34" charset="0"/>
              </a:rPr>
              <a:t>Gina Liu, Katie Raftery, Latisha </a:t>
            </a:r>
            <a:r>
              <a:rPr lang="en-US" sz="2500" kern="100" dirty="0" err="1">
                <a:solidFill>
                  <a:schemeClr val="bg1"/>
                </a:solidFill>
                <a:effectLst/>
                <a:ea typeface="Calibri" panose="020F0502020204030204" pitchFamily="34" charset="0"/>
              </a:rPr>
              <a:t>Goullaud</a:t>
            </a:r>
            <a:r>
              <a:rPr lang="en-US" sz="2500" kern="100" dirty="0">
                <a:solidFill>
                  <a:schemeClr val="bg1"/>
                </a:solidFill>
                <a:effectLst/>
                <a:ea typeface="Calibri" panose="020F0502020204030204" pitchFamily="34" charset="0"/>
              </a:rPr>
              <a:t>, Jenna LaFleur, Galya Walt, Barbara H </a:t>
            </a:r>
            <a:r>
              <a:rPr lang="en-US" sz="2500" kern="100" dirty="0" err="1">
                <a:solidFill>
                  <a:schemeClr val="bg1"/>
                </a:solidFill>
                <a:effectLst/>
                <a:ea typeface="Calibri" panose="020F0502020204030204" pitchFamily="34" charset="0"/>
              </a:rPr>
              <a:t>Chaiyachati</a:t>
            </a:r>
            <a:r>
              <a:rPr lang="en-US" sz="2500" kern="100" dirty="0">
                <a:solidFill>
                  <a:schemeClr val="bg1"/>
                </a:solidFill>
                <a:effectLst/>
                <a:ea typeface="Calibri" panose="020F0502020204030204" pitchFamily="34" charset="0"/>
              </a:rPr>
              <a:t>, Davida M Schiff</a:t>
            </a:r>
          </a:p>
          <a:p>
            <a:pPr marL="0" marR="0">
              <a:spcBef>
                <a:spcPts val="0"/>
              </a:spcBef>
              <a:spcAft>
                <a:spcPts val="0"/>
              </a:spcAft>
            </a:pPr>
            <a:endParaRPr lang="en-US" sz="2500" kern="1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1. Division of Health Services Research</a:t>
            </a:r>
            <a:r>
              <a:rPr lang="en-US" sz="2400" dirty="0">
                <a:solidFill>
                  <a:schemeClr val="bg1"/>
                </a:solidFill>
                <a:ea typeface="Calibri" panose="020F0502020204030204" pitchFamily="34" charset="0"/>
              </a:rPr>
              <a:t>, </a:t>
            </a:r>
            <a:r>
              <a:rPr lang="en-US" sz="2400" dirty="0">
                <a:solidFill>
                  <a:schemeClr val="bg1"/>
                </a:solidFill>
                <a:effectLst/>
                <a:ea typeface="Calibri" panose="020F0502020204030204" pitchFamily="34" charset="0"/>
              </a:rPr>
              <a:t>Dept of Pediatrics, </a:t>
            </a:r>
            <a:r>
              <a:rPr lang="en-US" sz="2400" dirty="0" err="1">
                <a:solidFill>
                  <a:schemeClr val="bg1"/>
                </a:solidFill>
                <a:effectLst/>
                <a:ea typeface="Calibri" panose="020F0502020204030204" pitchFamily="34" charset="0"/>
              </a:rPr>
              <a:t>Chobanian</a:t>
            </a:r>
            <a:r>
              <a:rPr lang="en-US" sz="2400" dirty="0">
                <a:solidFill>
                  <a:schemeClr val="bg1"/>
                </a:solidFill>
                <a:effectLst/>
                <a:ea typeface="Calibri" panose="020F0502020204030204" pitchFamily="34" charset="0"/>
              </a:rPr>
              <a:t> &amp; Avedisian School of Medicine and Boston Medical Center</a:t>
            </a:r>
          </a:p>
          <a:p>
            <a:pPr marL="0" marR="0">
              <a:spcBef>
                <a:spcPts val="0"/>
              </a:spcBef>
              <a:spcAft>
                <a:spcPts val="0"/>
              </a:spcAft>
            </a:pPr>
            <a:endParaRPr lang="en-US" sz="2500" dirty="0">
              <a:solidFill>
                <a:schemeClr val="bg1"/>
              </a:solidFill>
              <a:effectLst/>
            </a:endParaRPr>
          </a:p>
        </p:txBody>
      </p:sp>
      <p:pic>
        <p:nvPicPr>
          <p:cNvPr id="5" name="Picture 4" descr="A close-up of a logo&#10;&#10;Description automatically generated">
            <a:extLst>
              <a:ext uri="{FF2B5EF4-FFF2-40B4-BE49-F238E27FC236}">
                <a16:creationId xmlns:a16="http://schemas.microsoft.com/office/drawing/2014/main" id="{E72C9B8F-3E99-B840-B907-8FF6B7E72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50" y="0"/>
            <a:ext cx="2832100" cy="1485900"/>
          </a:xfrm>
          <a:prstGeom prst="rect">
            <a:avLst/>
          </a:prstGeom>
        </p:spPr>
      </p:pic>
    </p:spTree>
    <p:extLst>
      <p:ext uri="{BB962C8B-B14F-4D97-AF65-F5344CB8AC3E}">
        <p14:creationId xmlns:p14="http://schemas.microsoft.com/office/powerpoint/2010/main" val="217751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EB26-4460-EF8A-A5AE-D9214EC8D3C9}"/>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0E0D25E-9240-EA35-E9EA-4622DC03C35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1A3758A2-18A4-8B99-FDA6-9868E30482D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B63FE11-15AE-C2BB-E524-F994DC99E34E}"/>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BC96EB49-A1D5-1CEE-3CA5-33245D47EBED}"/>
              </a:ext>
            </a:extLst>
          </p:cNvPr>
          <p:cNvSpPr>
            <a:spLocks noGrp="1"/>
          </p:cNvSpPr>
          <p:nvPr>
            <p:ph idx="1"/>
          </p:nvPr>
        </p:nvSpPr>
        <p:spPr>
          <a:xfrm>
            <a:off x="724546" y="1371600"/>
            <a:ext cx="7680960" cy="4114800"/>
          </a:xfrm>
        </p:spPr>
        <p:txBody>
          <a:bodyPr anchor="ctr"/>
          <a:lstStyle/>
          <a:p>
            <a:pPr marL="0" indent="0">
              <a:buNone/>
            </a:pPr>
            <a:endParaRPr lang="en-US" sz="3000" dirty="0"/>
          </a:p>
          <a:p>
            <a:pPr marL="0" indent="0" algn="ctr">
              <a:spcBef>
                <a:spcPts val="0"/>
              </a:spcBef>
              <a:buNone/>
            </a:pPr>
            <a:r>
              <a:rPr lang="en-US" sz="3000" i="1" dirty="0"/>
              <a:t>“I absolutely would because even if I’m sober, </a:t>
            </a:r>
            <a:r>
              <a:rPr lang="en-US" sz="3000" b="1" i="1" dirty="0"/>
              <a:t>you could save anyone’s life. </a:t>
            </a:r>
            <a:r>
              <a:rPr lang="en-US" sz="3000" i="1" dirty="0"/>
              <a:t>I feel like there’s such a stigma…but there’s drugs in schools now. </a:t>
            </a:r>
            <a:r>
              <a:rPr lang="en-US" sz="3000" b="1" i="1" dirty="0"/>
              <a:t>There’s drugs everywhere</a:t>
            </a:r>
            <a:r>
              <a:rPr lang="en-US" sz="3000" i="1" dirty="0"/>
              <a:t>. The sooner my kids are able to learn how to use it, I’m going to teach them, because not just for me but for anyone.” </a:t>
            </a:r>
            <a:r>
              <a:rPr lang="en-US" sz="3000" kern="0" baseline="-25000" dirty="0">
                <a:solidFill>
                  <a:srgbClr val="000000"/>
                </a:solidFill>
                <a:effectLst/>
                <a:latin typeface="Calibri" panose="020F0502020204030204" pitchFamily="34" charset="0"/>
                <a:ea typeface="Times New Roman" panose="02020603050405020304" pitchFamily="18" charset="0"/>
              </a:rPr>
              <a:t>30-year-old mother of 2</a:t>
            </a:r>
            <a:endParaRPr lang="en-US" sz="3000" baseline="-25000" dirty="0"/>
          </a:p>
        </p:txBody>
      </p:sp>
      <p:sp>
        <p:nvSpPr>
          <p:cNvPr id="6" name="Title 5">
            <a:extLst>
              <a:ext uri="{FF2B5EF4-FFF2-40B4-BE49-F238E27FC236}">
                <a16:creationId xmlns:a16="http://schemas.microsoft.com/office/drawing/2014/main" id="{6D0D0A06-2504-91F7-7293-F3E20ED64C64}"/>
              </a:ext>
            </a:extLst>
          </p:cNvPr>
          <p:cNvSpPr>
            <a:spLocks noGrp="1"/>
          </p:cNvSpPr>
          <p:nvPr>
            <p:ph type="title"/>
          </p:nvPr>
        </p:nvSpPr>
        <p:spPr>
          <a:xfrm>
            <a:off x="162678" y="144425"/>
            <a:ext cx="8752621" cy="634999"/>
          </a:xfrm>
        </p:spPr>
        <p:txBody>
          <a:bodyPr/>
          <a:lstStyle/>
          <a:p>
            <a:r>
              <a:rPr lang="en-US" sz="3000" dirty="0"/>
              <a:t>Mothers felt naloxone education was important</a:t>
            </a:r>
          </a:p>
        </p:txBody>
      </p:sp>
    </p:spTree>
    <p:extLst>
      <p:ext uri="{BB962C8B-B14F-4D97-AF65-F5344CB8AC3E}">
        <p14:creationId xmlns:p14="http://schemas.microsoft.com/office/powerpoint/2010/main" val="282010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2A14-7A61-D792-B481-858A96A8D865}"/>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435366C-5407-89B7-B055-88D8B77073C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0435366C-5407-89B7-B055-88D8B77073C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902380F7-2495-2549-82D0-8ECDAC51996E}"/>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7BE56AA6-AFB5-AA5E-097C-2A66C4A5FB55}"/>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CBCDB108-0F54-940F-F828-110DA9F3B02D}"/>
              </a:ext>
            </a:extLst>
          </p:cNvPr>
          <p:cNvSpPr>
            <a:spLocks noGrp="1"/>
          </p:cNvSpPr>
          <p:nvPr>
            <p:ph idx="1"/>
          </p:nvPr>
        </p:nvSpPr>
        <p:spPr>
          <a:xfrm>
            <a:off x="747018" y="1089631"/>
            <a:ext cx="7680960" cy="4678738"/>
          </a:xfrm>
        </p:spPr>
        <p:txBody>
          <a:bodyPr anchor="ctr"/>
          <a:lstStyle/>
          <a:p>
            <a:pPr marL="0" indent="0" algn="ctr">
              <a:spcBef>
                <a:spcPts val="0"/>
              </a:spcBef>
              <a:buNone/>
            </a:pPr>
            <a:r>
              <a:rPr lang="en-US" sz="3000" kern="0" dirty="0">
                <a:solidFill>
                  <a:srgbClr val="231F20"/>
                </a:solidFill>
                <a:ea typeface="Times New Roman" panose="02020603050405020304" pitchFamily="18" charset="0"/>
              </a:rPr>
              <a:t>N</a:t>
            </a:r>
            <a:r>
              <a:rPr lang="en-US" sz="3000" kern="0" dirty="0">
                <a:solidFill>
                  <a:srgbClr val="231F20"/>
                </a:solidFill>
                <a:effectLst/>
                <a:ea typeface="Times New Roman" panose="02020603050405020304" pitchFamily="18" charset="0"/>
              </a:rPr>
              <a:t>ormalizing naloxone education through comparisons to other emergency responses (e.g., fire safety) may reduce stigma and </a:t>
            </a:r>
          </a:p>
          <a:p>
            <a:pPr marL="0" indent="0" algn="ctr">
              <a:spcBef>
                <a:spcPts val="0"/>
              </a:spcBef>
              <a:buNone/>
            </a:pPr>
            <a:r>
              <a:rPr lang="en-US" sz="3000" kern="0" dirty="0">
                <a:solidFill>
                  <a:srgbClr val="231F20"/>
                </a:solidFill>
                <a:effectLst/>
                <a:ea typeface="Times New Roman" panose="02020603050405020304" pitchFamily="18" charset="0"/>
              </a:rPr>
              <a:t>open opportunities for children to learn </a:t>
            </a:r>
          </a:p>
          <a:p>
            <a:pPr marL="0" indent="0" algn="ctr">
              <a:spcBef>
                <a:spcPts val="0"/>
              </a:spcBef>
              <a:buNone/>
            </a:pPr>
            <a:r>
              <a:rPr lang="en-US" sz="3000" kern="0" dirty="0">
                <a:solidFill>
                  <a:srgbClr val="231F20"/>
                </a:solidFill>
                <a:effectLst/>
                <a:ea typeface="Times New Roman" panose="02020603050405020304" pitchFamily="18" charset="0"/>
              </a:rPr>
              <a:t>a life-saving skill. </a:t>
            </a:r>
          </a:p>
          <a:p>
            <a:pPr marL="0" indent="0" algn="ctr">
              <a:spcBef>
                <a:spcPts val="0"/>
              </a:spcBef>
              <a:buNone/>
            </a:pPr>
            <a:endParaRPr lang="en-US" sz="3000" dirty="0"/>
          </a:p>
        </p:txBody>
      </p:sp>
      <p:sp>
        <p:nvSpPr>
          <p:cNvPr id="6" name="Title 5">
            <a:extLst>
              <a:ext uri="{FF2B5EF4-FFF2-40B4-BE49-F238E27FC236}">
                <a16:creationId xmlns:a16="http://schemas.microsoft.com/office/drawing/2014/main" id="{1CAC3F3D-1E24-C74F-83F8-9BDCA9041E64}"/>
              </a:ext>
            </a:extLst>
          </p:cNvPr>
          <p:cNvSpPr>
            <a:spLocks noGrp="1"/>
          </p:cNvSpPr>
          <p:nvPr>
            <p:ph type="title"/>
          </p:nvPr>
        </p:nvSpPr>
        <p:spPr>
          <a:xfrm>
            <a:off x="173829" y="133274"/>
            <a:ext cx="8752621" cy="634999"/>
          </a:xfrm>
        </p:spPr>
        <p:txBody>
          <a:bodyPr/>
          <a:lstStyle/>
          <a:p>
            <a:r>
              <a:rPr lang="en-US" sz="3500" dirty="0"/>
              <a:t>Theme 2</a:t>
            </a:r>
          </a:p>
        </p:txBody>
      </p:sp>
    </p:spTree>
    <p:extLst>
      <p:ext uri="{BB962C8B-B14F-4D97-AF65-F5344CB8AC3E}">
        <p14:creationId xmlns:p14="http://schemas.microsoft.com/office/powerpoint/2010/main" val="94422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BD01-A2FB-A974-70F7-C3C6235E4D98}"/>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89CF4EA-C109-0762-1DAD-7999B693B7B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0435366C-5407-89B7-B055-88D8B77073C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5339E0CF-AC1F-FB31-9EA6-F84673295955}"/>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039EBCDA-AB04-C3CE-69E8-BF09F3F51B55}"/>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7AE528F0-2C32-E52E-B566-1C6CDB215D96}"/>
              </a:ext>
            </a:extLst>
          </p:cNvPr>
          <p:cNvSpPr>
            <a:spLocks noGrp="1"/>
          </p:cNvSpPr>
          <p:nvPr>
            <p:ph idx="1"/>
          </p:nvPr>
        </p:nvSpPr>
        <p:spPr>
          <a:xfrm>
            <a:off x="747018" y="1089631"/>
            <a:ext cx="7680960" cy="4494305"/>
          </a:xfrm>
        </p:spPr>
        <p:txBody>
          <a:bodyPr anchor="ctr"/>
          <a:lstStyle/>
          <a:p>
            <a:pPr marL="0" indent="0" algn="ctr">
              <a:spcBef>
                <a:spcPts val="0"/>
              </a:spcBef>
              <a:buNone/>
            </a:pPr>
            <a:r>
              <a:rPr lang="en-US" sz="3000" i="1" dirty="0"/>
              <a:t>“</a:t>
            </a:r>
            <a:r>
              <a:rPr lang="en-US" sz="3000" b="1" i="1" dirty="0"/>
              <a:t>Once they know stop, drop and roll</a:t>
            </a:r>
            <a:r>
              <a:rPr lang="en-US" sz="3000" i="1" dirty="0"/>
              <a:t>, appropriate to understand danger, I think </a:t>
            </a:r>
          </a:p>
          <a:p>
            <a:pPr marL="0" indent="0" algn="ctr">
              <a:spcBef>
                <a:spcPts val="0"/>
              </a:spcBef>
              <a:buNone/>
            </a:pPr>
            <a:r>
              <a:rPr lang="en-US" sz="3000" i="1" dirty="0"/>
              <a:t>it’s appropriate to [teach about naloxone].”</a:t>
            </a:r>
            <a:r>
              <a:rPr lang="en-US" sz="3000" kern="0" dirty="0">
                <a:solidFill>
                  <a:srgbClr val="231F20"/>
                </a:solidFill>
                <a:effectLst/>
                <a:latin typeface="Calibri" panose="020F0502020204030204" pitchFamily="34" charset="0"/>
                <a:ea typeface="Times New Roman" panose="02020603050405020304" pitchFamily="18" charset="0"/>
              </a:rPr>
              <a:t> </a:t>
            </a:r>
          </a:p>
          <a:p>
            <a:pPr marL="0" indent="0" algn="ctr">
              <a:spcBef>
                <a:spcPts val="0"/>
              </a:spcBef>
              <a:buNone/>
            </a:pPr>
            <a:r>
              <a:rPr lang="en-US" sz="1800" kern="0" dirty="0">
                <a:solidFill>
                  <a:srgbClr val="231F20"/>
                </a:solidFill>
                <a:effectLst/>
                <a:latin typeface="Calibri" panose="020F0502020204030204" pitchFamily="34" charset="0"/>
                <a:ea typeface="Times New Roman" panose="02020603050405020304" pitchFamily="18" charset="0"/>
              </a:rPr>
              <a:t>39-year-old mother of 3</a:t>
            </a:r>
            <a:endParaRPr lang="en-US" sz="2800" dirty="0"/>
          </a:p>
        </p:txBody>
      </p:sp>
      <p:sp>
        <p:nvSpPr>
          <p:cNvPr id="6" name="Title 5">
            <a:extLst>
              <a:ext uri="{FF2B5EF4-FFF2-40B4-BE49-F238E27FC236}">
                <a16:creationId xmlns:a16="http://schemas.microsoft.com/office/drawing/2014/main" id="{70F4C90C-F527-4484-75D2-1F6519490749}"/>
              </a:ext>
            </a:extLst>
          </p:cNvPr>
          <p:cNvSpPr>
            <a:spLocks noGrp="1"/>
          </p:cNvSpPr>
          <p:nvPr>
            <p:ph type="title"/>
          </p:nvPr>
        </p:nvSpPr>
        <p:spPr>
          <a:xfrm>
            <a:off x="173829" y="133274"/>
            <a:ext cx="8752621" cy="634999"/>
          </a:xfrm>
        </p:spPr>
        <p:txBody>
          <a:bodyPr/>
          <a:lstStyle/>
          <a:p>
            <a:r>
              <a:rPr lang="en-US" sz="3000" dirty="0"/>
              <a:t>Naloxone education can be normalized</a:t>
            </a:r>
          </a:p>
        </p:txBody>
      </p:sp>
    </p:spTree>
    <p:extLst>
      <p:ext uri="{BB962C8B-B14F-4D97-AF65-F5344CB8AC3E}">
        <p14:creationId xmlns:p14="http://schemas.microsoft.com/office/powerpoint/2010/main" val="32850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C5D3-06DB-B3AD-677F-8210BB75D80A}"/>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AC2AB80-DFE5-C2D5-FA86-C406CBB8016E}"/>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633DFB94-65ED-CDB5-A5A4-507794C4795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5D3DA18A-E065-DA0E-03CC-60864FDCC5DB}"/>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8773CA46-143D-E688-04CC-372B5F9B208C}"/>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DE68007F-C7CD-B3D9-8A3B-B25F7B2298F8}"/>
              </a:ext>
            </a:extLst>
          </p:cNvPr>
          <p:cNvSpPr>
            <a:spLocks noGrp="1"/>
          </p:cNvSpPr>
          <p:nvPr>
            <p:ph idx="1"/>
          </p:nvPr>
        </p:nvSpPr>
        <p:spPr>
          <a:xfrm>
            <a:off x="739902" y="1089631"/>
            <a:ext cx="7664196" cy="4678738"/>
          </a:xfrm>
        </p:spPr>
        <p:txBody>
          <a:bodyPr anchor="ctr"/>
          <a:lstStyle/>
          <a:p>
            <a:pPr marL="0" indent="0" algn="ctr">
              <a:buNone/>
            </a:pPr>
            <a:r>
              <a:rPr lang="en-US" sz="3000" kern="0" dirty="0">
                <a:solidFill>
                  <a:srgbClr val="231F20"/>
                </a:solidFill>
                <a:ea typeface="Times New Roman" panose="02020603050405020304" pitchFamily="18" charset="0"/>
              </a:rPr>
              <a:t>O</a:t>
            </a:r>
            <a:r>
              <a:rPr lang="en-US" sz="3000" kern="0" dirty="0">
                <a:solidFill>
                  <a:srgbClr val="231F20"/>
                </a:solidFill>
                <a:effectLst/>
                <a:ea typeface="Times New Roman" panose="02020603050405020304" pitchFamily="18" charset="0"/>
              </a:rPr>
              <a:t>verdose response involves multiple skills – overdose recognition, naloxone administration, and emotional response management – learned at different stages of child development.</a:t>
            </a:r>
          </a:p>
        </p:txBody>
      </p:sp>
      <p:sp>
        <p:nvSpPr>
          <p:cNvPr id="6" name="Title 5">
            <a:extLst>
              <a:ext uri="{FF2B5EF4-FFF2-40B4-BE49-F238E27FC236}">
                <a16:creationId xmlns:a16="http://schemas.microsoft.com/office/drawing/2014/main" id="{5989B60A-7C17-D29D-C1E8-F99CC69A5492}"/>
              </a:ext>
            </a:extLst>
          </p:cNvPr>
          <p:cNvSpPr>
            <a:spLocks noGrp="1"/>
          </p:cNvSpPr>
          <p:nvPr>
            <p:ph type="title"/>
          </p:nvPr>
        </p:nvSpPr>
        <p:spPr>
          <a:xfrm>
            <a:off x="173829" y="133274"/>
            <a:ext cx="8752621" cy="634999"/>
          </a:xfrm>
        </p:spPr>
        <p:txBody>
          <a:bodyPr/>
          <a:lstStyle/>
          <a:p>
            <a:r>
              <a:rPr lang="en-US" sz="3500" dirty="0"/>
              <a:t>Theme 3</a:t>
            </a:r>
          </a:p>
        </p:txBody>
      </p:sp>
    </p:spTree>
    <p:extLst>
      <p:ext uri="{BB962C8B-B14F-4D97-AF65-F5344CB8AC3E}">
        <p14:creationId xmlns:p14="http://schemas.microsoft.com/office/powerpoint/2010/main" val="401890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3D94-8AAC-9D34-2E82-6C67CE6D394E}"/>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47AF29E-5775-501C-4E03-B99AE8DD9E9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7AC2AB80-DFE5-C2D5-FA86-C406CBB8016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2E58291F-0694-1373-087D-DF7BBBD3DB84}"/>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C16E0318-1B94-D35E-5F7C-D041E0C1926A}"/>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C37BF862-84DC-FE1A-5643-BECE5A700CB8}"/>
              </a:ext>
            </a:extLst>
          </p:cNvPr>
          <p:cNvSpPr>
            <a:spLocks noGrp="1"/>
          </p:cNvSpPr>
          <p:nvPr>
            <p:ph idx="1"/>
          </p:nvPr>
        </p:nvSpPr>
        <p:spPr>
          <a:xfrm>
            <a:off x="657776" y="1150723"/>
            <a:ext cx="7828447" cy="4678738"/>
          </a:xfrm>
        </p:spPr>
        <p:txBody>
          <a:bodyPr anchor="ctr"/>
          <a:lstStyle/>
          <a:p>
            <a:pPr marL="0" indent="0" algn="ctr">
              <a:buNone/>
            </a:pPr>
            <a:r>
              <a:rPr lang="en-US" sz="3000" i="1" dirty="0"/>
              <a:t>“Honestly, I feel like the earliest that a child would be able to grasp using naloxone appropriately would probably be around five or six. They might </a:t>
            </a:r>
            <a:r>
              <a:rPr lang="en-US" sz="3000" b="1" i="1" dirty="0"/>
              <a:t>not understand the concept of substance use disorder…</a:t>
            </a:r>
            <a:r>
              <a:rPr lang="en-US" sz="3000" i="1" dirty="0"/>
              <a:t> but if you </a:t>
            </a:r>
            <a:r>
              <a:rPr lang="en-US" sz="3000" b="1" i="1" dirty="0"/>
              <a:t>simplify concerns</a:t>
            </a:r>
            <a:r>
              <a:rPr lang="en-US" sz="3000" i="1" dirty="0"/>
              <a:t>…I known kids to do some pretty amazing things.” </a:t>
            </a:r>
            <a:r>
              <a:rPr lang="en-US" sz="1800" kern="0" dirty="0">
                <a:solidFill>
                  <a:srgbClr val="231F20"/>
                </a:solidFill>
                <a:effectLst/>
                <a:latin typeface="Calibri" panose="020F0502020204030204" pitchFamily="34" charset="0"/>
                <a:ea typeface="Times New Roman" panose="02020603050405020304" pitchFamily="18" charset="0"/>
              </a:rPr>
              <a:t>40-year-old mother of 1</a:t>
            </a:r>
            <a:endParaRPr lang="en-US" sz="2800" dirty="0"/>
          </a:p>
        </p:txBody>
      </p:sp>
      <p:sp>
        <p:nvSpPr>
          <p:cNvPr id="6" name="Title 5">
            <a:extLst>
              <a:ext uri="{FF2B5EF4-FFF2-40B4-BE49-F238E27FC236}">
                <a16:creationId xmlns:a16="http://schemas.microsoft.com/office/drawing/2014/main" id="{89B5B1B9-124E-9A9D-5B3E-DF3B03938E85}"/>
              </a:ext>
            </a:extLst>
          </p:cNvPr>
          <p:cNvSpPr>
            <a:spLocks noGrp="1"/>
          </p:cNvSpPr>
          <p:nvPr>
            <p:ph type="title"/>
          </p:nvPr>
        </p:nvSpPr>
        <p:spPr>
          <a:xfrm>
            <a:off x="173829" y="133274"/>
            <a:ext cx="8665389" cy="634999"/>
          </a:xfrm>
        </p:spPr>
        <p:txBody>
          <a:bodyPr/>
          <a:lstStyle/>
          <a:p>
            <a:r>
              <a:rPr lang="en-US" sz="2800" dirty="0"/>
              <a:t>Overdose response involves different developmental skills</a:t>
            </a:r>
          </a:p>
        </p:txBody>
      </p:sp>
    </p:spTree>
    <p:extLst>
      <p:ext uri="{BB962C8B-B14F-4D97-AF65-F5344CB8AC3E}">
        <p14:creationId xmlns:p14="http://schemas.microsoft.com/office/powerpoint/2010/main" val="352439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F7BB-4EC2-DEAE-C036-82971012E458}"/>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3DFB94-65ED-CDB5-A5A4-507794C4795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633DFB94-65ED-CDB5-A5A4-507794C4795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40B3F62B-0992-C733-A9A0-E1ED85F85859}"/>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8DB47E48-61E7-F568-F8E9-25FDF298BA5D}"/>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80B9623C-8764-5CEA-C0FB-BC3F27501839}"/>
              </a:ext>
            </a:extLst>
          </p:cNvPr>
          <p:cNvSpPr>
            <a:spLocks noGrp="1"/>
          </p:cNvSpPr>
          <p:nvPr>
            <p:ph idx="1"/>
          </p:nvPr>
        </p:nvSpPr>
        <p:spPr>
          <a:xfrm>
            <a:off x="752094" y="1089631"/>
            <a:ext cx="7639812" cy="4678738"/>
          </a:xfrm>
        </p:spPr>
        <p:txBody>
          <a:bodyPr anchor="ctr"/>
          <a:lstStyle/>
          <a:p>
            <a:pPr marL="0" indent="0" algn="ctr">
              <a:lnSpc>
                <a:spcPct val="100000"/>
              </a:lnSpc>
              <a:spcBef>
                <a:spcPts val="0"/>
              </a:spcBef>
              <a:buNone/>
            </a:pPr>
            <a:r>
              <a:rPr lang="en-US" sz="3000" i="1" dirty="0"/>
              <a:t>“Teaching these kids how to use these [medications], it’s </a:t>
            </a:r>
            <a:r>
              <a:rPr lang="en-US" sz="3000" b="1" i="1" dirty="0"/>
              <a:t>not just about teaching them</a:t>
            </a:r>
            <a:r>
              <a:rPr lang="en-US" sz="3000" i="1" dirty="0"/>
              <a:t>. You literally have to tell them </a:t>
            </a:r>
            <a:r>
              <a:rPr lang="en-US" sz="3000" b="1" i="1" dirty="0"/>
              <a:t>how and when to use it</a:t>
            </a:r>
            <a:r>
              <a:rPr lang="en-US" sz="3000" i="1" dirty="0"/>
              <a:t>.” </a:t>
            </a:r>
            <a:r>
              <a:rPr lang="en-US" sz="1800" kern="0" dirty="0">
                <a:solidFill>
                  <a:srgbClr val="231F20"/>
                </a:solidFill>
                <a:effectLst/>
                <a:latin typeface="Calibri" panose="020F0502020204030204" pitchFamily="34" charset="0"/>
                <a:ea typeface="Times New Roman" panose="02020603050405020304" pitchFamily="18" charset="0"/>
              </a:rPr>
              <a:t>34-year-old mother of 2</a:t>
            </a:r>
            <a:endParaRPr lang="en-US" sz="2800" dirty="0"/>
          </a:p>
        </p:txBody>
      </p:sp>
      <p:sp>
        <p:nvSpPr>
          <p:cNvPr id="3" name="Title 5">
            <a:extLst>
              <a:ext uri="{FF2B5EF4-FFF2-40B4-BE49-F238E27FC236}">
                <a16:creationId xmlns:a16="http://schemas.microsoft.com/office/drawing/2014/main" id="{6DD21314-A816-93E7-C7FD-A3825094047E}"/>
              </a:ext>
            </a:extLst>
          </p:cNvPr>
          <p:cNvSpPr>
            <a:spLocks noGrp="1"/>
          </p:cNvSpPr>
          <p:nvPr>
            <p:ph type="title"/>
          </p:nvPr>
        </p:nvSpPr>
        <p:spPr>
          <a:xfrm>
            <a:off x="173829" y="133274"/>
            <a:ext cx="8752621" cy="634999"/>
          </a:xfrm>
        </p:spPr>
        <p:txBody>
          <a:bodyPr/>
          <a:lstStyle/>
          <a:p>
            <a:r>
              <a:rPr lang="en-US" sz="2800" dirty="0"/>
              <a:t>Overdose response involves different developmental skills</a:t>
            </a:r>
          </a:p>
        </p:txBody>
      </p:sp>
    </p:spTree>
    <p:extLst>
      <p:ext uri="{BB962C8B-B14F-4D97-AF65-F5344CB8AC3E}">
        <p14:creationId xmlns:p14="http://schemas.microsoft.com/office/powerpoint/2010/main" val="362725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F259-6B68-C256-50A4-7E3E12CD8D5D}"/>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BD0D122-D26C-6F16-83E0-ABC8EA6603B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F78F8BF0-7D13-6B80-CCDC-667503C4672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866B9A59-1917-BFA6-8D60-774088A9BF45}"/>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82B8AFA0-C418-8510-8B4C-B449B93D4781}"/>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FE2F452C-EFA7-C436-78AC-C5246C4C4A17}"/>
              </a:ext>
            </a:extLst>
          </p:cNvPr>
          <p:cNvSpPr>
            <a:spLocks noGrp="1"/>
          </p:cNvSpPr>
          <p:nvPr>
            <p:ph idx="1"/>
          </p:nvPr>
        </p:nvSpPr>
        <p:spPr>
          <a:xfrm>
            <a:off x="731520" y="1360784"/>
            <a:ext cx="7680960" cy="4194889"/>
          </a:xfrm>
        </p:spPr>
        <p:txBody>
          <a:bodyPr anchor="ctr"/>
          <a:lstStyle/>
          <a:p>
            <a:pPr marL="0" indent="0" algn="ctr">
              <a:buNone/>
            </a:pPr>
            <a:r>
              <a:rPr lang="en-US" sz="3000" kern="0" dirty="0">
                <a:solidFill>
                  <a:srgbClr val="231F20"/>
                </a:solidFill>
                <a:ea typeface="Times New Roman" panose="02020603050405020304" pitchFamily="18" charset="0"/>
              </a:rPr>
              <a:t>M</a:t>
            </a:r>
            <a:r>
              <a:rPr lang="en-US" sz="3000" kern="0" dirty="0">
                <a:solidFill>
                  <a:srgbClr val="231F20"/>
                </a:solidFill>
                <a:effectLst/>
                <a:ea typeface="Times New Roman" panose="02020603050405020304" pitchFamily="18" charset="0"/>
              </a:rPr>
              <a:t>others felt that naloxone discussions often require disclosing their own SUD, which was identified as a challenging conversation that parents were variably ready to navigate.   </a:t>
            </a:r>
            <a:endParaRPr lang="en-US" sz="3000" kern="100" dirty="0">
              <a:effectLst/>
              <a:ea typeface="Calibri" panose="020F0502020204030204" pitchFamily="34" charset="0"/>
            </a:endParaRPr>
          </a:p>
        </p:txBody>
      </p:sp>
      <p:sp>
        <p:nvSpPr>
          <p:cNvPr id="6" name="Title 5">
            <a:extLst>
              <a:ext uri="{FF2B5EF4-FFF2-40B4-BE49-F238E27FC236}">
                <a16:creationId xmlns:a16="http://schemas.microsoft.com/office/drawing/2014/main" id="{43EA0351-5E23-E54C-8A80-1CB16A854FF8}"/>
              </a:ext>
            </a:extLst>
          </p:cNvPr>
          <p:cNvSpPr>
            <a:spLocks noGrp="1"/>
          </p:cNvSpPr>
          <p:nvPr>
            <p:ph type="title"/>
          </p:nvPr>
        </p:nvSpPr>
        <p:spPr>
          <a:xfrm>
            <a:off x="173829" y="144425"/>
            <a:ext cx="8752621" cy="634999"/>
          </a:xfrm>
        </p:spPr>
        <p:txBody>
          <a:bodyPr/>
          <a:lstStyle/>
          <a:p>
            <a:r>
              <a:rPr lang="en-US" sz="3500" dirty="0"/>
              <a:t>Theme 4</a:t>
            </a:r>
          </a:p>
        </p:txBody>
      </p:sp>
    </p:spTree>
    <p:extLst>
      <p:ext uri="{BB962C8B-B14F-4D97-AF65-F5344CB8AC3E}">
        <p14:creationId xmlns:p14="http://schemas.microsoft.com/office/powerpoint/2010/main" val="176824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4F676-1989-FF26-524E-C65F3959CDC3}"/>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78F8BF0-7D13-6B80-CCDC-667503C4672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F78F8BF0-7D13-6B80-CCDC-667503C4672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31BC003F-45D8-6FBB-F67C-56051284AC4D}"/>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5BCF969F-1F0C-E33B-93F8-EAD9C3137A16}"/>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BA937492-A4D8-9A6F-3685-7CBE3D0CE8D7}"/>
              </a:ext>
            </a:extLst>
          </p:cNvPr>
          <p:cNvSpPr>
            <a:spLocks noGrp="1"/>
          </p:cNvSpPr>
          <p:nvPr>
            <p:ph idx="1"/>
          </p:nvPr>
        </p:nvSpPr>
        <p:spPr>
          <a:xfrm>
            <a:off x="709659" y="1089631"/>
            <a:ext cx="7680960" cy="4678738"/>
          </a:xfrm>
        </p:spPr>
        <p:txBody>
          <a:bodyPr anchor="ctr"/>
          <a:lstStyle/>
          <a:p>
            <a:pPr marL="0" indent="0" algn="ctr">
              <a:buNone/>
            </a:pPr>
            <a:r>
              <a:rPr lang="en-US" sz="3000" i="1" dirty="0"/>
              <a:t>“I'm ready to have those conversations about who I was, because </a:t>
            </a:r>
            <a:r>
              <a:rPr lang="en-US" sz="3000" b="1" i="1" dirty="0"/>
              <a:t>that's not who I am</a:t>
            </a:r>
            <a:r>
              <a:rPr lang="en-US" sz="3000" i="1" dirty="0"/>
              <a:t>. My child has never seen me under the influence of any substances... </a:t>
            </a:r>
            <a:r>
              <a:rPr lang="en-US" sz="3000" b="1" i="1" dirty="0"/>
              <a:t>It's definitely scary</a:t>
            </a:r>
            <a:r>
              <a:rPr lang="en-US" sz="3000" i="1" dirty="0"/>
              <a:t> to have to feel like these conversations would happen.” </a:t>
            </a:r>
            <a:r>
              <a:rPr lang="en-US" sz="1800" kern="0" dirty="0">
                <a:solidFill>
                  <a:srgbClr val="000000"/>
                </a:solidFill>
                <a:effectLst/>
                <a:latin typeface="Calibri" panose="020F0502020204030204" pitchFamily="34" charset="0"/>
                <a:ea typeface="Times New Roman" panose="02020603050405020304" pitchFamily="18" charset="0"/>
              </a:rPr>
              <a:t>38-year-old mother of 1</a:t>
            </a:r>
            <a:endParaRPr lang="en-US" sz="2800" dirty="0"/>
          </a:p>
        </p:txBody>
      </p:sp>
      <p:sp>
        <p:nvSpPr>
          <p:cNvPr id="6" name="Title 5">
            <a:extLst>
              <a:ext uri="{FF2B5EF4-FFF2-40B4-BE49-F238E27FC236}">
                <a16:creationId xmlns:a16="http://schemas.microsoft.com/office/drawing/2014/main" id="{5C3270F5-B48F-D670-6F25-20AF1D91D7C9}"/>
              </a:ext>
            </a:extLst>
          </p:cNvPr>
          <p:cNvSpPr>
            <a:spLocks noGrp="1"/>
          </p:cNvSpPr>
          <p:nvPr>
            <p:ph type="title"/>
          </p:nvPr>
        </p:nvSpPr>
        <p:spPr>
          <a:xfrm>
            <a:off x="173829" y="144425"/>
            <a:ext cx="8752621" cy="634999"/>
          </a:xfrm>
        </p:spPr>
        <p:txBody>
          <a:bodyPr/>
          <a:lstStyle/>
          <a:p>
            <a:r>
              <a:rPr lang="en-US" sz="2800" dirty="0"/>
              <a:t>Mothers are variably ready to navigate disclosure</a:t>
            </a:r>
          </a:p>
        </p:txBody>
      </p:sp>
    </p:spTree>
    <p:extLst>
      <p:ext uri="{BB962C8B-B14F-4D97-AF65-F5344CB8AC3E}">
        <p14:creationId xmlns:p14="http://schemas.microsoft.com/office/powerpoint/2010/main" val="388195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54C94-4CB2-20FE-F0FB-31DE55D85FA2}"/>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5ECF5A3-FA6E-1A6C-CFB8-30E74C57741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75ECF5A3-FA6E-1A6C-CFB8-30E74C5774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E6B66A03-3652-30F8-3468-BC1608096C31}"/>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FBFDC07A-81F0-3683-8819-8F5BA31B0B78}"/>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869500E2-3DB5-689E-42A6-E3B6A44D8D51}"/>
              </a:ext>
            </a:extLst>
          </p:cNvPr>
          <p:cNvSpPr>
            <a:spLocks noGrp="1"/>
          </p:cNvSpPr>
          <p:nvPr>
            <p:ph idx="1"/>
          </p:nvPr>
        </p:nvSpPr>
        <p:spPr>
          <a:xfrm>
            <a:off x="195689" y="1394279"/>
            <a:ext cx="8752621" cy="4351691"/>
          </a:xfrm>
        </p:spPr>
        <p:txBody>
          <a:bodyPr/>
          <a:lstStyle/>
          <a:p>
            <a:pPr>
              <a:spcBef>
                <a:spcPts val="2000"/>
              </a:spcBef>
              <a:buClrTx/>
            </a:pPr>
            <a:r>
              <a:rPr lang="en-US" sz="2800" dirty="0"/>
              <a:t>Mothers want their children to learn about naloxone.</a:t>
            </a:r>
          </a:p>
          <a:p>
            <a:pPr>
              <a:spcBef>
                <a:spcPts val="2000"/>
              </a:spcBef>
              <a:buClrTx/>
            </a:pPr>
            <a:r>
              <a:rPr lang="en-US" sz="2800" dirty="0"/>
              <a:t>Mothers are variably ready to navigate SUD disclosure.</a:t>
            </a:r>
          </a:p>
          <a:p>
            <a:pPr>
              <a:spcBef>
                <a:spcPts val="2000"/>
              </a:spcBef>
              <a:buClrTx/>
            </a:pPr>
            <a:r>
              <a:rPr lang="en-US" sz="2800" dirty="0"/>
              <a:t>Identifying developmentally-appropriate spaces, tools, and language to discuss naloxone may improve education opportunities. </a:t>
            </a:r>
          </a:p>
          <a:p>
            <a:pPr>
              <a:spcBef>
                <a:spcPts val="2000"/>
              </a:spcBef>
              <a:buClrTx/>
            </a:pPr>
            <a:r>
              <a:rPr lang="en-US" sz="2800" dirty="0"/>
              <a:t>Schools and community centers could provide non-stigmatizing, normalized education for all youth. </a:t>
            </a:r>
          </a:p>
        </p:txBody>
      </p:sp>
      <p:sp>
        <p:nvSpPr>
          <p:cNvPr id="6" name="Title 5">
            <a:extLst>
              <a:ext uri="{FF2B5EF4-FFF2-40B4-BE49-F238E27FC236}">
                <a16:creationId xmlns:a16="http://schemas.microsoft.com/office/drawing/2014/main" id="{0268E0C8-CB96-2C2B-115B-281831028E44}"/>
              </a:ext>
            </a:extLst>
          </p:cNvPr>
          <p:cNvSpPr>
            <a:spLocks noGrp="1"/>
          </p:cNvSpPr>
          <p:nvPr>
            <p:ph type="title"/>
          </p:nvPr>
        </p:nvSpPr>
        <p:spPr>
          <a:xfrm>
            <a:off x="162678" y="155576"/>
            <a:ext cx="8752621" cy="634999"/>
          </a:xfrm>
        </p:spPr>
        <p:txBody>
          <a:bodyPr/>
          <a:lstStyle/>
          <a:p>
            <a:r>
              <a:rPr lang="en-US" sz="2800" dirty="0"/>
              <a:t>Naloxone education requires innovative strategies </a:t>
            </a:r>
          </a:p>
        </p:txBody>
      </p:sp>
    </p:spTree>
    <p:extLst>
      <p:ext uri="{BB962C8B-B14F-4D97-AF65-F5344CB8AC3E}">
        <p14:creationId xmlns:p14="http://schemas.microsoft.com/office/powerpoint/2010/main" val="183615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F955-A31B-4C69-9591-163C655858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95F8F02-13FA-2038-EAE7-6B86ACE53692}"/>
              </a:ext>
            </a:extLst>
          </p:cNvPr>
          <p:cNvSpPr>
            <a:spLocks noGrp="1"/>
          </p:cNvSpPr>
          <p:nvPr>
            <p:ph type="title"/>
          </p:nvPr>
        </p:nvSpPr>
        <p:spPr/>
        <p:txBody>
          <a:bodyPr/>
          <a:lstStyle/>
          <a:p>
            <a:r>
              <a:rPr lang="en-US" sz="3500" dirty="0"/>
              <a:t>Calls to improve youth naloxone access</a:t>
            </a:r>
          </a:p>
        </p:txBody>
      </p:sp>
      <p:grpSp>
        <p:nvGrpSpPr>
          <p:cNvPr id="12" name="Group 11">
            <a:extLst>
              <a:ext uri="{FF2B5EF4-FFF2-40B4-BE49-F238E27FC236}">
                <a16:creationId xmlns:a16="http://schemas.microsoft.com/office/drawing/2014/main" id="{250DD3FA-839F-A71E-9E44-95072589B64A}"/>
              </a:ext>
            </a:extLst>
          </p:cNvPr>
          <p:cNvGrpSpPr/>
          <p:nvPr/>
        </p:nvGrpSpPr>
        <p:grpSpPr>
          <a:xfrm>
            <a:off x="444466" y="3772721"/>
            <a:ext cx="8758539" cy="2584004"/>
            <a:chOff x="469883" y="1219200"/>
            <a:chExt cx="8758539" cy="2584004"/>
          </a:xfrm>
        </p:grpSpPr>
        <p:grpSp>
          <p:nvGrpSpPr>
            <p:cNvPr id="4" name="Group 3">
              <a:extLst>
                <a:ext uri="{FF2B5EF4-FFF2-40B4-BE49-F238E27FC236}">
                  <a16:creationId xmlns:a16="http://schemas.microsoft.com/office/drawing/2014/main" id="{7DC4C208-56ED-37C3-8AF2-9F50D8BAAB45}"/>
                </a:ext>
              </a:extLst>
            </p:cNvPr>
            <p:cNvGrpSpPr/>
            <p:nvPr/>
          </p:nvGrpSpPr>
          <p:grpSpPr>
            <a:xfrm>
              <a:off x="469883" y="1243584"/>
              <a:ext cx="8758539" cy="2367707"/>
              <a:chOff x="469883" y="1243584"/>
              <a:chExt cx="8758539" cy="2367707"/>
            </a:xfrm>
          </p:grpSpPr>
          <p:grpSp>
            <p:nvGrpSpPr>
              <p:cNvPr id="14" name="Group 13">
                <a:extLst>
                  <a:ext uri="{FF2B5EF4-FFF2-40B4-BE49-F238E27FC236}">
                    <a16:creationId xmlns:a16="http://schemas.microsoft.com/office/drawing/2014/main" id="{9FCBD2F7-FF5A-94E0-4DE2-653897EF928E}"/>
                  </a:ext>
                </a:extLst>
              </p:cNvPr>
              <p:cNvGrpSpPr/>
              <p:nvPr/>
            </p:nvGrpSpPr>
            <p:grpSpPr>
              <a:xfrm>
                <a:off x="469883" y="1591024"/>
                <a:ext cx="8758539" cy="2020267"/>
                <a:chOff x="389664" y="1048080"/>
                <a:chExt cx="5459872" cy="1259388"/>
              </a:xfrm>
            </p:grpSpPr>
            <p:pic>
              <p:nvPicPr>
                <p:cNvPr id="8" name="Picture 7" descr="A close-up of a sign&#10;&#10;Description automatically generated">
                  <a:extLst>
                    <a:ext uri="{FF2B5EF4-FFF2-40B4-BE49-F238E27FC236}">
                      <a16:creationId xmlns:a16="http://schemas.microsoft.com/office/drawing/2014/main" id="{F09D7D6F-8517-1D4A-602F-2D226B935930}"/>
                    </a:ext>
                  </a:extLst>
                </p:cNvPr>
                <p:cNvPicPr>
                  <a:picLocks noChangeAspect="1"/>
                </p:cNvPicPr>
                <p:nvPr/>
              </p:nvPicPr>
              <p:blipFill>
                <a:blip r:embed="rId3">
                  <a:extLst>
                    <a:ext uri="{28A0092B-C50C-407E-A947-70E740481C1C}">
                      <a14:useLocalDpi xmlns:a14="http://schemas.microsoft.com/office/drawing/2010/main" val="0"/>
                    </a:ext>
                  </a:extLst>
                </a:blip>
                <a:srcRect b="67923"/>
                <a:stretch/>
              </p:blipFill>
              <p:spPr>
                <a:xfrm>
                  <a:off x="389664" y="1048080"/>
                  <a:ext cx="5110642" cy="521170"/>
                </a:xfrm>
                <a:prstGeom prst="rect">
                  <a:avLst/>
                </a:prstGeom>
              </p:spPr>
            </p:pic>
            <p:pic>
              <p:nvPicPr>
                <p:cNvPr id="10" name="Picture 9" descr="A close-up of a sign&#10;&#10;Description automatically generated">
                  <a:extLst>
                    <a:ext uri="{FF2B5EF4-FFF2-40B4-BE49-F238E27FC236}">
                      <a16:creationId xmlns:a16="http://schemas.microsoft.com/office/drawing/2014/main" id="{70056E99-1B3E-92FF-84D0-71B77E959FBA}"/>
                    </a:ext>
                  </a:extLst>
                </p:cNvPr>
                <p:cNvPicPr>
                  <a:picLocks noChangeAspect="1"/>
                </p:cNvPicPr>
                <p:nvPr/>
              </p:nvPicPr>
              <p:blipFill>
                <a:blip r:embed="rId3">
                  <a:extLst>
                    <a:ext uri="{28A0092B-C50C-407E-A947-70E740481C1C}">
                      <a14:useLocalDpi xmlns:a14="http://schemas.microsoft.com/office/drawing/2010/main" val="0"/>
                    </a:ext>
                  </a:extLst>
                </a:blip>
                <a:srcRect t="53879"/>
                <a:stretch/>
              </p:blipFill>
              <p:spPr>
                <a:xfrm>
                  <a:off x="393353" y="1507466"/>
                  <a:ext cx="5456183" cy="800002"/>
                </a:xfrm>
                <a:prstGeom prst="rect">
                  <a:avLst/>
                </a:prstGeom>
              </p:spPr>
            </p:pic>
          </p:grpSp>
          <p:sp>
            <p:nvSpPr>
              <p:cNvPr id="3" name="TextBox 2">
                <a:extLst>
                  <a:ext uri="{FF2B5EF4-FFF2-40B4-BE49-F238E27FC236}">
                    <a16:creationId xmlns:a16="http://schemas.microsoft.com/office/drawing/2014/main" id="{292AA2A3-745B-5A91-411D-BEF34488F22D}"/>
                  </a:ext>
                </a:extLst>
              </p:cNvPr>
              <p:cNvSpPr txBox="1"/>
              <p:nvPr/>
            </p:nvSpPr>
            <p:spPr>
              <a:xfrm>
                <a:off x="475801" y="1243584"/>
                <a:ext cx="228126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Perspective, April 2024</a:t>
                </a:r>
              </a:p>
            </p:txBody>
          </p:sp>
        </p:grpSp>
        <p:sp>
          <p:nvSpPr>
            <p:cNvPr id="5" name="Rectangle 4">
              <a:extLst>
                <a:ext uri="{FF2B5EF4-FFF2-40B4-BE49-F238E27FC236}">
                  <a16:creationId xmlns:a16="http://schemas.microsoft.com/office/drawing/2014/main" id="{37A1CE29-5099-A584-93E3-B18BB81142D2}"/>
                </a:ext>
              </a:extLst>
            </p:cNvPr>
            <p:cNvSpPr/>
            <p:nvPr/>
          </p:nvSpPr>
          <p:spPr>
            <a:xfrm>
              <a:off x="494743" y="1219200"/>
              <a:ext cx="8185292" cy="25840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8A20F975-D3F0-AA98-B4D4-96B224E5C1CE}"/>
              </a:ext>
            </a:extLst>
          </p:cNvPr>
          <p:cNvSpPr/>
          <p:nvPr/>
        </p:nvSpPr>
        <p:spPr>
          <a:xfrm>
            <a:off x="469326" y="1073595"/>
            <a:ext cx="8186748" cy="25840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up of a person's face&#10;&#10;Description automatically generated">
            <a:extLst>
              <a:ext uri="{FF2B5EF4-FFF2-40B4-BE49-F238E27FC236}">
                <a16:creationId xmlns:a16="http://schemas.microsoft.com/office/drawing/2014/main" id="{2FB7598F-2BE1-0EAB-498B-25D74DC3DBA1}"/>
              </a:ext>
            </a:extLst>
          </p:cNvPr>
          <p:cNvPicPr>
            <a:picLocks noChangeAspect="1"/>
          </p:cNvPicPr>
          <p:nvPr/>
        </p:nvPicPr>
        <p:blipFill>
          <a:blip r:embed="rId4">
            <a:extLst>
              <a:ext uri="{28A0092B-C50C-407E-A947-70E740481C1C}">
                <a14:useLocalDpi xmlns:a14="http://schemas.microsoft.com/office/drawing/2010/main" val="0"/>
              </a:ext>
            </a:extLst>
          </a:blip>
          <a:srcRect r="64412" b="38839"/>
          <a:stretch/>
        </p:blipFill>
        <p:spPr>
          <a:xfrm>
            <a:off x="1733018" y="2903883"/>
            <a:ext cx="1948966" cy="744314"/>
          </a:xfrm>
          <a:prstGeom prst="rect">
            <a:avLst/>
          </a:prstGeom>
        </p:spPr>
      </p:pic>
      <p:pic>
        <p:nvPicPr>
          <p:cNvPr id="2" name="Picture 1" descr="A close-up of a logo&#10;&#10;Description automatically generated">
            <a:extLst>
              <a:ext uri="{FF2B5EF4-FFF2-40B4-BE49-F238E27FC236}">
                <a16:creationId xmlns:a16="http://schemas.microsoft.com/office/drawing/2014/main" id="{BFC6069F-1F55-2E5A-0AC8-EFEFC3B1F533}"/>
              </a:ext>
            </a:extLst>
          </p:cNvPr>
          <p:cNvPicPr>
            <a:picLocks noChangeAspect="1"/>
          </p:cNvPicPr>
          <p:nvPr/>
        </p:nvPicPr>
        <p:blipFill>
          <a:blip r:embed="rId5">
            <a:extLst>
              <a:ext uri="{28A0092B-C50C-407E-A947-70E740481C1C}">
                <a14:useLocalDpi xmlns:a14="http://schemas.microsoft.com/office/drawing/2010/main" val="0"/>
              </a:ext>
            </a:extLst>
          </a:blip>
          <a:srcRect l="10870" t="11570" r="11399" b="34148"/>
          <a:stretch/>
        </p:blipFill>
        <p:spPr>
          <a:xfrm>
            <a:off x="909045" y="1488255"/>
            <a:ext cx="7282187" cy="1750378"/>
          </a:xfrm>
          <a:prstGeom prst="rect">
            <a:avLst/>
          </a:prstGeom>
          <a:noFill/>
        </p:spPr>
      </p:pic>
      <p:pic>
        <p:nvPicPr>
          <p:cNvPr id="16" name="Picture 15" descr="A close-up of a person's face&#10;&#10;Description automatically generated">
            <a:extLst>
              <a:ext uri="{FF2B5EF4-FFF2-40B4-BE49-F238E27FC236}">
                <a16:creationId xmlns:a16="http://schemas.microsoft.com/office/drawing/2014/main" id="{CC90E815-CF0C-7230-76F3-563117D63DEF}"/>
              </a:ext>
            </a:extLst>
          </p:cNvPr>
          <p:cNvPicPr>
            <a:picLocks noChangeAspect="1"/>
          </p:cNvPicPr>
          <p:nvPr/>
        </p:nvPicPr>
        <p:blipFill>
          <a:blip r:embed="rId4">
            <a:extLst>
              <a:ext uri="{28A0092B-C50C-407E-A947-70E740481C1C}">
                <a14:useLocalDpi xmlns:a14="http://schemas.microsoft.com/office/drawing/2010/main" val="0"/>
              </a:ext>
            </a:extLst>
          </a:blip>
          <a:srcRect l="42410" t="23646" b="38839"/>
          <a:stretch/>
        </p:blipFill>
        <p:spPr>
          <a:xfrm>
            <a:off x="4620768" y="3163520"/>
            <a:ext cx="3340608" cy="456550"/>
          </a:xfrm>
          <a:prstGeom prst="rect">
            <a:avLst/>
          </a:prstGeom>
        </p:spPr>
      </p:pic>
      <p:sp>
        <p:nvSpPr>
          <p:cNvPr id="17" name="TextBox 16">
            <a:extLst>
              <a:ext uri="{FF2B5EF4-FFF2-40B4-BE49-F238E27FC236}">
                <a16:creationId xmlns:a16="http://schemas.microsoft.com/office/drawing/2014/main" id="{E243640A-9C7B-86B6-1D8A-4985BA93A252}"/>
              </a:ext>
            </a:extLst>
          </p:cNvPr>
          <p:cNvSpPr txBox="1"/>
          <p:nvPr/>
        </p:nvSpPr>
        <p:spPr>
          <a:xfrm>
            <a:off x="1065183" y="2907803"/>
            <a:ext cx="89595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Sincerely,</a:t>
            </a:r>
          </a:p>
        </p:txBody>
      </p:sp>
      <p:sp>
        <p:nvSpPr>
          <p:cNvPr id="9" name="TextBox 8">
            <a:extLst>
              <a:ext uri="{FF2B5EF4-FFF2-40B4-BE49-F238E27FC236}">
                <a16:creationId xmlns:a16="http://schemas.microsoft.com/office/drawing/2014/main" id="{3013D996-3E62-856F-1E68-DD311A684921}"/>
              </a:ext>
            </a:extLst>
          </p:cNvPr>
          <p:cNvSpPr txBox="1"/>
          <p:nvPr/>
        </p:nvSpPr>
        <p:spPr>
          <a:xfrm>
            <a:off x="450726" y="1088552"/>
            <a:ext cx="205844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Letter, October 2023</a:t>
            </a:r>
          </a:p>
        </p:txBody>
      </p:sp>
    </p:spTree>
    <p:extLst>
      <p:ext uri="{BB962C8B-B14F-4D97-AF65-F5344CB8AC3E}">
        <p14:creationId xmlns:p14="http://schemas.microsoft.com/office/powerpoint/2010/main" val="40399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16919D1B-7D54-B0B7-AF9E-02CE5190AC7D}"/>
              </a:ext>
            </a:extLst>
          </p:cNvPr>
          <p:cNvSpPr>
            <a:spLocks noGrp="1"/>
          </p:cNvSpPr>
          <p:nvPr>
            <p:ph idx="1"/>
          </p:nvPr>
        </p:nvSpPr>
        <p:spPr>
          <a:xfrm>
            <a:off x="194793" y="1298553"/>
            <a:ext cx="8754413" cy="4678738"/>
          </a:xfrm>
        </p:spPr>
        <p:txBody>
          <a:bodyPr/>
          <a:lstStyle/>
          <a:p>
            <a:pPr>
              <a:buClrTx/>
            </a:pPr>
            <a:r>
              <a:rPr lang="en-US" sz="2600" dirty="0"/>
              <a:t>We have no disclosures. </a:t>
            </a:r>
          </a:p>
        </p:txBody>
      </p:sp>
      <p:sp>
        <p:nvSpPr>
          <p:cNvPr id="6" name="Title 5">
            <a:extLst>
              <a:ext uri="{FF2B5EF4-FFF2-40B4-BE49-F238E27FC236}">
                <a16:creationId xmlns:a16="http://schemas.microsoft.com/office/drawing/2014/main" id="{076C67F9-CEFB-1050-D2D0-9FD478FD59DB}"/>
              </a:ext>
            </a:extLst>
          </p:cNvPr>
          <p:cNvSpPr>
            <a:spLocks noGrp="1"/>
          </p:cNvSpPr>
          <p:nvPr>
            <p:ph type="title"/>
          </p:nvPr>
        </p:nvSpPr>
        <p:spPr>
          <a:xfrm>
            <a:off x="162678" y="155576"/>
            <a:ext cx="8752621" cy="634999"/>
          </a:xfrm>
        </p:spPr>
        <p:txBody>
          <a:bodyPr/>
          <a:lstStyle/>
          <a:p>
            <a:r>
              <a:rPr lang="en-US" sz="3500" dirty="0"/>
              <a:t>Disclosures</a:t>
            </a:r>
          </a:p>
        </p:txBody>
      </p:sp>
    </p:spTree>
    <p:extLst>
      <p:ext uri="{BB962C8B-B14F-4D97-AF65-F5344CB8AC3E}">
        <p14:creationId xmlns:p14="http://schemas.microsoft.com/office/powerpoint/2010/main" val="38582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1167-64AD-E0F4-A8E7-A4F7F1E9481D}"/>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4322DD1-88B2-C156-0508-2346C84DDB2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24322DD1-88B2-C156-0508-2346C84DDB2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DEB9BE33-E211-32C8-BFD7-4DF99F0FDC95}"/>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E8AF95D4-E7B1-18FD-FFA3-544F8917BFBE}"/>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B771BDB8-66AE-F9DD-637E-67E87D1C7BC5}"/>
              </a:ext>
            </a:extLst>
          </p:cNvPr>
          <p:cNvSpPr>
            <a:spLocks noGrp="1"/>
          </p:cNvSpPr>
          <p:nvPr>
            <p:ph idx="1"/>
          </p:nvPr>
        </p:nvSpPr>
        <p:spPr>
          <a:xfrm>
            <a:off x="408956" y="2156883"/>
            <a:ext cx="8249960" cy="2544234"/>
          </a:xfrm>
        </p:spPr>
        <p:txBody>
          <a:bodyPr anchor="ctr"/>
          <a:lstStyle/>
          <a:p>
            <a:pPr marL="0" indent="0" algn="ctr">
              <a:buNone/>
            </a:pPr>
            <a:r>
              <a:rPr lang="en-US" sz="2800" b="1" i="1" dirty="0"/>
              <a:t>We are grateful to the women who participated in the interviews and emphasize the importance of understanding their perspective. </a:t>
            </a:r>
          </a:p>
          <a:p>
            <a:pPr marL="0" indent="0" algn="ctr">
              <a:buNone/>
            </a:pPr>
            <a:endParaRPr lang="en-US" sz="2600" dirty="0"/>
          </a:p>
          <a:p>
            <a:pPr marL="0" indent="0" algn="ctr">
              <a:buNone/>
            </a:pPr>
            <a:r>
              <a:rPr lang="en-US" sz="2600" dirty="0"/>
              <a:t>Jessica Calihan, MD MS</a:t>
            </a:r>
          </a:p>
          <a:p>
            <a:pPr marL="0" indent="0" algn="ctr">
              <a:buNone/>
            </a:pPr>
            <a:r>
              <a:rPr lang="en-US" sz="2600" dirty="0" err="1"/>
              <a:t>Jessica.Calihan@bmc.org</a:t>
            </a:r>
            <a:endParaRPr lang="en-US" sz="2600" dirty="0"/>
          </a:p>
        </p:txBody>
      </p:sp>
      <p:sp>
        <p:nvSpPr>
          <p:cNvPr id="6" name="Title 5">
            <a:extLst>
              <a:ext uri="{FF2B5EF4-FFF2-40B4-BE49-F238E27FC236}">
                <a16:creationId xmlns:a16="http://schemas.microsoft.com/office/drawing/2014/main" id="{7217FBF3-9DB5-C69C-481E-7BAA4FAC8BC4}"/>
              </a:ext>
            </a:extLst>
          </p:cNvPr>
          <p:cNvSpPr>
            <a:spLocks noGrp="1"/>
          </p:cNvSpPr>
          <p:nvPr>
            <p:ph type="title"/>
          </p:nvPr>
        </p:nvSpPr>
        <p:spPr/>
        <p:txBody>
          <a:bodyPr/>
          <a:lstStyle/>
          <a:p>
            <a:pPr algn="ctr"/>
            <a:r>
              <a:rPr lang="en-US" sz="3500" dirty="0"/>
              <a:t>Thank you!</a:t>
            </a:r>
          </a:p>
        </p:txBody>
      </p:sp>
    </p:spTree>
    <p:extLst>
      <p:ext uri="{BB962C8B-B14F-4D97-AF65-F5344CB8AC3E}">
        <p14:creationId xmlns:p14="http://schemas.microsoft.com/office/powerpoint/2010/main" val="163901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4989-B8DB-3AD5-E527-35F5BF6D1816}"/>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EF21B6D-6EF4-1CDA-CD75-8133DFE8C31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0EF21B6D-6EF4-1CDA-CD75-8133DFE8C31B}"/>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B4CE3766-CB2F-9A22-BD72-437DF61834AB}"/>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B39B0AC1-E98B-F74B-192A-19EDA61876EC}"/>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6" name="Title 5">
            <a:extLst>
              <a:ext uri="{FF2B5EF4-FFF2-40B4-BE49-F238E27FC236}">
                <a16:creationId xmlns:a16="http://schemas.microsoft.com/office/drawing/2014/main" id="{EB228CB4-2F01-816A-969E-49619970C39B}"/>
              </a:ext>
            </a:extLst>
          </p:cNvPr>
          <p:cNvSpPr>
            <a:spLocks noGrp="1"/>
          </p:cNvSpPr>
          <p:nvPr>
            <p:ph type="title"/>
          </p:nvPr>
        </p:nvSpPr>
        <p:spPr>
          <a:xfrm>
            <a:off x="173829" y="133274"/>
            <a:ext cx="8752621" cy="634999"/>
          </a:xfrm>
        </p:spPr>
        <p:txBody>
          <a:bodyPr/>
          <a:lstStyle/>
          <a:p>
            <a:r>
              <a:rPr lang="en-US" sz="3000" dirty="0"/>
              <a:t>Drug overdose &amp; poisoning now 3</a:t>
            </a:r>
            <a:r>
              <a:rPr lang="en-US" sz="3000" baseline="30000" dirty="0"/>
              <a:t>rd</a:t>
            </a:r>
            <a:r>
              <a:rPr lang="en-US" sz="3000" dirty="0"/>
              <a:t> leading cause of death in US children &amp; adolescents</a:t>
            </a:r>
          </a:p>
        </p:txBody>
      </p:sp>
      <p:pic>
        <p:nvPicPr>
          <p:cNvPr id="3" name="Picture 4">
            <a:extLst>
              <a:ext uri="{FF2B5EF4-FFF2-40B4-BE49-F238E27FC236}">
                <a16:creationId xmlns:a16="http://schemas.microsoft.com/office/drawing/2014/main" id="{75D4CE8D-4C5A-0188-180F-B77DB54474E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13" t="747" r="1781" b="878"/>
          <a:stretch/>
        </p:blipFill>
        <p:spPr bwMode="auto">
          <a:xfrm>
            <a:off x="1493521" y="1058606"/>
            <a:ext cx="6126480" cy="5175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26A24D-D7B0-0AF3-0DB3-818D41ABC0AF}"/>
              </a:ext>
            </a:extLst>
          </p:cNvPr>
          <p:cNvSpPr txBox="1"/>
          <p:nvPr/>
        </p:nvSpPr>
        <p:spPr>
          <a:xfrm>
            <a:off x="-61519" y="6233727"/>
            <a:ext cx="6909621" cy="246221"/>
          </a:xfrm>
          <a:prstGeom prst="rect">
            <a:avLst/>
          </a:prstGeom>
          <a:noFill/>
        </p:spPr>
        <p:txBody>
          <a:bodyPr wrap="square" rtlCol="0">
            <a:spAutoFit/>
          </a:bodyPr>
          <a:lstStyle/>
          <a:p>
            <a:r>
              <a:rPr lang="en-US" sz="1000" dirty="0"/>
              <a:t>Goldstick et al., Current Causes of Death in Children and Adolescents in the United States. </a:t>
            </a:r>
            <a:r>
              <a:rPr lang="en-US" sz="1000" i="1" dirty="0"/>
              <a:t>NEJM. </a:t>
            </a:r>
            <a:r>
              <a:rPr lang="en-US" sz="1000" dirty="0"/>
              <a:t>2022;386(20).</a:t>
            </a:r>
          </a:p>
        </p:txBody>
      </p:sp>
      <p:sp>
        <p:nvSpPr>
          <p:cNvPr id="7" name="TextBox 6">
            <a:extLst>
              <a:ext uri="{FF2B5EF4-FFF2-40B4-BE49-F238E27FC236}">
                <a16:creationId xmlns:a16="http://schemas.microsoft.com/office/drawing/2014/main" id="{2BDFC495-71F2-7566-7479-AC1005F5BE8C}"/>
              </a:ext>
            </a:extLst>
          </p:cNvPr>
          <p:cNvSpPr txBox="1"/>
          <p:nvPr/>
        </p:nvSpPr>
        <p:spPr>
          <a:xfrm rot="16200000">
            <a:off x="-1019616" y="3189357"/>
            <a:ext cx="4648200" cy="707886"/>
          </a:xfrm>
          <a:prstGeom prst="rect">
            <a:avLst/>
          </a:prstGeom>
          <a:solidFill>
            <a:schemeClr val="bg1"/>
          </a:solidFill>
        </p:spPr>
        <p:txBody>
          <a:bodyPr wrap="square" rtlCol="0">
            <a:spAutoFit/>
          </a:bodyPr>
          <a:lstStyle/>
          <a:p>
            <a:pPr algn="ctr"/>
            <a:r>
              <a:rPr lang="en-US" sz="2000" b="1" dirty="0">
                <a:latin typeface="Arial" panose="020B0604020202020204" pitchFamily="34" charset="0"/>
                <a:cs typeface="Arial" panose="020B0604020202020204" pitchFamily="34" charset="0"/>
              </a:rPr>
              <a:t>Deaths per 100,000 </a:t>
            </a:r>
          </a:p>
          <a:p>
            <a:pPr algn="ctr"/>
            <a:r>
              <a:rPr lang="en-US" sz="2000" b="1" dirty="0">
                <a:latin typeface="Arial" panose="020B0604020202020204" pitchFamily="34" charset="0"/>
                <a:cs typeface="Arial" panose="020B0604020202020204" pitchFamily="34" charset="0"/>
              </a:rPr>
              <a:t>Children and Adolescents</a:t>
            </a:r>
          </a:p>
        </p:txBody>
      </p:sp>
      <p:sp>
        <p:nvSpPr>
          <p:cNvPr id="8" name="TextBox 7">
            <a:extLst>
              <a:ext uri="{FF2B5EF4-FFF2-40B4-BE49-F238E27FC236}">
                <a16:creationId xmlns:a16="http://schemas.microsoft.com/office/drawing/2014/main" id="{AEFA0C4D-BDC8-B10A-BC9B-0195E5327936}"/>
              </a:ext>
            </a:extLst>
          </p:cNvPr>
          <p:cNvSpPr txBox="1"/>
          <p:nvPr/>
        </p:nvSpPr>
        <p:spPr>
          <a:xfrm rot="16200000">
            <a:off x="-640688" y="3353698"/>
            <a:ext cx="4884789"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        1       2       3       4       5       6       7       8        9     10    </a:t>
            </a:r>
          </a:p>
        </p:txBody>
      </p:sp>
      <p:sp>
        <p:nvSpPr>
          <p:cNvPr id="10" name="TextBox 9">
            <a:extLst>
              <a:ext uri="{FF2B5EF4-FFF2-40B4-BE49-F238E27FC236}">
                <a16:creationId xmlns:a16="http://schemas.microsoft.com/office/drawing/2014/main" id="{05E6BBB4-AF10-A402-1CAB-D13714A45B66}"/>
              </a:ext>
            </a:extLst>
          </p:cNvPr>
          <p:cNvSpPr txBox="1"/>
          <p:nvPr/>
        </p:nvSpPr>
        <p:spPr>
          <a:xfrm>
            <a:off x="5400198" y="2958525"/>
            <a:ext cx="1589914" cy="584775"/>
          </a:xfrm>
          <a:prstGeom prst="rect">
            <a:avLst/>
          </a:prstGeom>
          <a:solidFill>
            <a:schemeClr val="bg1"/>
          </a:solid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Motor vehicle crash</a:t>
            </a:r>
          </a:p>
        </p:txBody>
      </p:sp>
      <p:sp>
        <p:nvSpPr>
          <p:cNvPr id="11" name="TextBox 10">
            <a:extLst>
              <a:ext uri="{FF2B5EF4-FFF2-40B4-BE49-F238E27FC236}">
                <a16:creationId xmlns:a16="http://schemas.microsoft.com/office/drawing/2014/main" id="{B30363CE-1B3D-28D3-55E9-D89736AA7B3E}"/>
              </a:ext>
            </a:extLst>
          </p:cNvPr>
          <p:cNvSpPr txBox="1"/>
          <p:nvPr/>
        </p:nvSpPr>
        <p:spPr>
          <a:xfrm>
            <a:off x="2743837" y="3458700"/>
            <a:ext cx="1589914" cy="584775"/>
          </a:xfrm>
          <a:prstGeom prst="rect">
            <a:avLst/>
          </a:prstGeom>
          <a:solidFill>
            <a:schemeClr val="bg1"/>
          </a:solid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Firearm-related injury</a:t>
            </a:r>
          </a:p>
        </p:txBody>
      </p:sp>
      <p:sp>
        <p:nvSpPr>
          <p:cNvPr id="12" name="TextBox 11">
            <a:extLst>
              <a:ext uri="{FF2B5EF4-FFF2-40B4-BE49-F238E27FC236}">
                <a16:creationId xmlns:a16="http://schemas.microsoft.com/office/drawing/2014/main" id="{0202E886-44BB-96C8-B101-55AE4084B594}"/>
              </a:ext>
            </a:extLst>
          </p:cNvPr>
          <p:cNvSpPr txBox="1"/>
          <p:nvPr/>
        </p:nvSpPr>
        <p:spPr>
          <a:xfrm>
            <a:off x="6711967" y="4261439"/>
            <a:ext cx="1589914" cy="584775"/>
          </a:xfrm>
          <a:prstGeom prst="rect">
            <a:avLst/>
          </a:prstGeom>
          <a:solidFill>
            <a:schemeClr val="bg1"/>
          </a:solid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Drug overdose &amp; poisoning</a:t>
            </a:r>
          </a:p>
        </p:txBody>
      </p:sp>
      <p:sp>
        <p:nvSpPr>
          <p:cNvPr id="13" name="TextBox 12">
            <a:extLst>
              <a:ext uri="{FF2B5EF4-FFF2-40B4-BE49-F238E27FC236}">
                <a16:creationId xmlns:a16="http://schemas.microsoft.com/office/drawing/2014/main" id="{26F96CC9-F924-142D-1288-7E851E7EEDB2}"/>
              </a:ext>
            </a:extLst>
          </p:cNvPr>
          <p:cNvSpPr txBox="1"/>
          <p:nvPr/>
        </p:nvSpPr>
        <p:spPr>
          <a:xfrm>
            <a:off x="6852027" y="2891092"/>
            <a:ext cx="632581" cy="584775"/>
          </a:xfrm>
          <a:prstGeom prst="rect">
            <a:avLst/>
          </a:prstGeom>
          <a:solidFill>
            <a:schemeClr val="bg1"/>
          </a:solidFill>
          <a:ln>
            <a:noFill/>
          </a:ln>
        </p:spPr>
        <p:txBody>
          <a:bodyPr wrap="square" rtlCol="0">
            <a:spAutoFit/>
          </a:bodyPr>
          <a:lstStyle/>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7A123F6C-9EA2-78C9-2EF0-46583E65C816}"/>
              </a:ext>
            </a:extLst>
          </p:cNvPr>
          <p:cNvSpPr/>
          <p:nvPr/>
        </p:nvSpPr>
        <p:spPr>
          <a:xfrm rot="18667418">
            <a:off x="6472751" y="3971005"/>
            <a:ext cx="1854295" cy="13633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642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69A5-56F8-9B9F-47DF-D478A371D23E}"/>
            </a:ext>
          </a:extLst>
        </p:cNvPr>
        <p:cNvGrpSpPr/>
        <p:nvPr/>
      </p:nvGrpSpPr>
      <p:grpSpPr>
        <a:xfrm>
          <a:off x="0" y="0"/>
          <a:ext cx="0" cy="0"/>
          <a:chOff x="0" y="0"/>
          <a:chExt cx="0" cy="0"/>
        </a:xfrm>
      </p:grpSpPr>
      <p:pic>
        <p:nvPicPr>
          <p:cNvPr id="15" name="Picture 14" descr="A graph of different colored lines&#10;&#10;Description automatically generated with medium confidence">
            <a:extLst>
              <a:ext uri="{FF2B5EF4-FFF2-40B4-BE49-F238E27FC236}">
                <a16:creationId xmlns:a16="http://schemas.microsoft.com/office/drawing/2014/main" id="{E425AE2B-2214-A4D8-8135-5D81723DC41F}"/>
              </a:ext>
            </a:extLst>
          </p:cNvPr>
          <p:cNvPicPr>
            <a:picLocks noChangeAspect="1"/>
          </p:cNvPicPr>
          <p:nvPr/>
        </p:nvPicPr>
        <p:blipFill>
          <a:blip r:embed="rId5">
            <a:extLst>
              <a:ext uri="{28A0092B-C50C-407E-A947-70E740481C1C}">
                <a14:useLocalDpi xmlns:a14="http://schemas.microsoft.com/office/drawing/2010/main" val="0"/>
              </a:ext>
            </a:extLst>
          </a:blip>
          <a:srcRect l="6933" t="48391" b="12124"/>
          <a:stretch/>
        </p:blipFill>
        <p:spPr>
          <a:xfrm>
            <a:off x="295818" y="1069226"/>
            <a:ext cx="8552364" cy="5349114"/>
          </a:xfrm>
          <a:prstGeom prst="rect">
            <a:avLst/>
          </a:prstGeom>
        </p:spPr>
      </p:pic>
      <p:graphicFrame>
        <p:nvGraphicFramePr>
          <p:cNvPr id="4" name="Object 3">
            <a:extLst>
              <a:ext uri="{FF2B5EF4-FFF2-40B4-BE49-F238E27FC236}">
                <a16:creationId xmlns:a16="http://schemas.microsoft.com/office/drawing/2014/main" id="{3C17E5A0-BF52-EAB3-26BB-51FCB25AA8B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6" imgW="270" imgH="270" progId="TCLayout.ActiveDocument.1">
                  <p:embed/>
                </p:oleObj>
              </mc:Choice>
              <mc:Fallback>
                <p:oleObj name="think-cell Slide" r:id="rId6" imgW="270" imgH="270" progId="TCLayout.ActiveDocument.1">
                  <p:embed/>
                  <p:pic>
                    <p:nvPicPr>
                      <p:cNvPr id="4" name="Object 3">
                        <a:extLst>
                          <a:ext uri="{FF2B5EF4-FFF2-40B4-BE49-F238E27FC236}">
                            <a16:creationId xmlns:a16="http://schemas.microsoft.com/office/drawing/2014/main" id="{3C17E5A0-BF52-EAB3-26BB-51FCB25AA8BB}"/>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2C8189F0-D16F-2594-29DC-3576CCB49965}"/>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E00178D3-5B78-52CD-5913-FB25B00E13D4}"/>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6" name="Title 5">
            <a:extLst>
              <a:ext uri="{FF2B5EF4-FFF2-40B4-BE49-F238E27FC236}">
                <a16:creationId xmlns:a16="http://schemas.microsoft.com/office/drawing/2014/main" id="{760422A4-15BC-17F5-2C82-C90B267100D6}"/>
              </a:ext>
            </a:extLst>
          </p:cNvPr>
          <p:cNvSpPr>
            <a:spLocks noGrp="1"/>
          </p:cNvSpPr>
          <p:nvPr>
            <p:ph type="title"/>
          </p:nvPr>
        </p:nvSpPr>
        <p:spPr>
          <a:xfrm>
            <a:off x="173829" y="133274"/>
            <a:ext cx="8752621" cy="634999"/>
          </a:xfrm>
        </p:spPr>
        <p:txBody>
          <a:bodyPr/>
          <a:lstStyle/>
          <a:p>
            <a:r>
              <a:rPr lang="en-US" sz="3000" dirty="0"/>
              <a:t>Youth affected by parental death due to drug poisoning</a:t>
            </a:r>
          </a:p>
        </p:txBody>
      </p:sp>
      <p:sp>
        <p:nvSpPr>
          <p:cNvPr id="12" name="Google Shape;270;p30">
            <a:extLst>
              <a:ext uri="{FF2B5EF4-FFF2-40B4-BE49-F238E27FC236}">
                <a16:creationId xmlns:a16="http://schemas.microsoft.com/office/drawing/2014/main" id="{9DDEF90F-AFCE-9CD3-68CE-5AA1898D1CAF}"/>
              </a:ext>
            </a:extLst>
          </p:cNvPr>
          <p:cNvSpPr txBox="1"/>
          <p:nvPr/>
        </p:nvSpPr>
        <p:spPr>
          <a:xfrm>
            <a:off x="-47766" y="6049889"/>
            <a:ext cx="4618180" cy="372983"/>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000" dirty="0">
                <a:latin typeface="Arial" panose="020B0604020202020204" pitchFamily="34" charset="0"/>
                <a:ea typeface="Calibri"/>
                <a:cs typeface="Arial" panose="020B0604020202020204" pitchFamily="34" charset="0"/>
                <a:sym typeface="Calibri"/>
              </a:rPr>
              <a:t>Schluter BS et al., Youth experiencing parental death due to drug poisoning and firearm violence in the US, 1999-2020. </a:t>
            </a:r>
            <a:r>
              <a:rPr lang="en-US" sz="1000" i="1" dirty="0">
                <a:latin typeface="Arial" panose="020B0604020202020204" pitchFamily="34" charset="0"/>
                <a:ea typeface="Calibri"/>
                <a:cs typeface="Arial" panose="020B0604020202020204" pitchFamily="34" charset="0"/>
                <a:sym typeface="Calibri"/>
              </a:rPr>
              <a:t>JAMA. </a:t>
            </a:r>
            <a:r>
              <a:rPr lang="en-US" sz="1000" dirty="0">
                <a:latin typeface="Arial" panose="020B0604020202020204" pitchFamily="34" charset="0"/>
                <a:ea typeface="Calibri"/>
                <a:cs typeface="Arial" panose="020B0604020202020204" pitchFamily="34" charset="0"/>
                <a:sym typeface="Calibri"/>
              </a:rPr>
              <a:t>2024;331(20). </a:t>
            </a:r>
            <a:endParaRPr sz="1000" dirty="0">
              <a:latin typeface="Arial" panose="020B0604020202020204" pitchFamily="34" charset="0"/>
              <a:ea typeface="Calibri"/>
              <a:cs typeface="Arial" panose="020B0604020202020204" pitchFamily="34" charset="0"/>
              <a:sym typeface="Calibri"/>
            </a:endParaRPr>
          </a:p>
        </p:txBody>
      </p:sp>
      <p:pic>
        <p:nvPicPr>
          <p:cNvPr id="13" name="Picture 12" descr="A graph of different colored lines&#10;&#10;Description automatically generated with medium confidence">
            <a:extLst>
              <a:ext uri="{FF2B5EF4-FFF2-40B4-BE49-F238E27FC236}">
                <a16:creationId xmlns:a16="http://schemas.microsoft.com/office/drawing/2014/main" id="{0ABFBA3F-2F2E-4364-D972-93000F736157}"/>
              </a:ext>
            </a:extLst>
          </p:cNvPr>
          <p:cNvPicPr>
            <a:picLocks noChangeAspect="1"/>
          </p:cNvPicPr>
          <p:nvPr/>
        </p:nvPicPr>
        <p:blipFill>
          <a:blip r:embed="rId5">
            <a:extLst>
              <a:ext uri="{28A0092B-C50C-407E-A947-70E740481C1C}">
                <a14:useLocalDpi xmlns:a14="http://schemas.microsoft.com/office/drawing/2010/main" val="0"/>
              </a:ext>
            </a:extLst>
          </a:blip>
          <a:srcRect l="20096" t="6045" r="54429" b="82135"/>
          <a:stretch/>
        </p:blipFill>
        <p:spPr>
          <a:xfrm>
            <a:off x="1454457" y="1421570"/>
            <a:ext cx="2202272" cy="1506363"/>
          </a:xfrm>
          <a:prstGeom prst="rect">
            <a:avLst/>
          </a:prstGeom>
        </p:spPr>
      </p:pic>
    </p:spTree>
    <p:extLst>
      <p:ext uri="{BB962C8B-B14F-4D97-AF65-F5344CB8AC3E}">
        <p14:creationId xmlns:p14="http://schemas.microsoft.com/office/powerpoint/2010/main" val="153339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181A7-AED7-99EE-82AA-F073315FF882}"/>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C2DBBE0-F4E3-5DAA-B424-B1ECDF349AE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AC2DBBE0-F4E3-5DAA-B424-B1ECDF349AE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E3CE591E-BEC7-93DD-2770-A75F37AABC8B}"/>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6406E479-9421-73DC-703C-F6DAF5C1329F}"/>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9C5EFB7D-078E-F5A5-3C6A-BE7EA998A7B2}"/>
              </a:ext>
            </a:extLst>
          </p:cNvPr>
          <p:cNvSpPr>
            <a:spLocks noGrp="1"/>
          </p:cNvSpPr>
          <p:nvPr>
            <p:ph idx="1"/>
          </p:nvPr>
        </p:nvSpPr>
        <p:spPr>
          <a:xfrm>
            <a:off x="228654" y="1781720"/>
            <a:ext cx="8754413" cy="2492632"/>
          </a:xfrm>
        </p:spPr>
        <p:txBody>
          <a:bodyPr/>
          <a:lstStyle/>
          <a:p>
            <a:pPr marL="0" indent="0" algn="ctr">
              <a:buNone/>
            </a:pPr>
            <a:r>
              <a:rPr lang="en-US" sz="3000" b="1" kern="0" dirty="0">
                <a:solidFill>
                  <a:srgbClr val="231F20"/>
                </a:solidFill>
                <a:ea typeface="Times New Roman" panose="02020603050405020304" pitchFamily="18" charset="0"/>
              </a:rPr>
              <a:t>Long-term goal: </a:t>
            </a:r>
            <a:r>
              <a:rPr lang="en-US" sz="3000" kern="0" dirty="0">
                <a:solidFill>
                  <a:srgbClr val="231F20"/>
                </a:solidFill>
                <a:ea typeface="Times New Roman" panose="02020603050405020304" pitchFamily="18" charset="0"/>
              </a:rPr>
              <a:t>To explore opportunities to educate youth about overdose prevention.</a:t>
            </a:r>
          </a:p>
          <a:p>
            <a:pPr marL="0" indent="0" algn="ctr">
              <a:buNone/>
            </a:pPr>
            <a:endParaRPr lang="en-US" sz="3000" b="1" kern="0" dirty="0">
              <a:solidFill>
                <a:srgbClr val="231F20"/>
              </a:solidFill>
              <a:ea typeface="Times New Roman" panose="02020603050405020304" pitchFamily="18" charset="0"/>
            </a:endParaRPr>
          </a:p>
          <a:p>
            <a:pPr marL="0" indent="0" algn="ctr">
              <a:buNone/>
            </a:pPr>
            <a:r>
              <a:rPr lang="en-US" sz="3000" b="1" kern="0" dirty="0">
                <a:solidFill>
                  <a:srgbClr val="231F20"/>
                </a:solidFill>
                <a:ea typeface="Times New Roman" panose="02020603050405020304" pitchFamily="18" charset="0"/>
              </a:rPr>
              <a:t>Study Objective: </a:t>
            </a:r>
            <a:r>
              <a:rPr lang="en-US" sz="3000" kern="0" dirty="0">
                <a:solidFill>
                  <a:srgbClr val="231F20"/>
                </a:solidFill>
                <a:ea typeface="Times New Roman" panose="02020603050405020304" pitchFamily="18" charset="0"/>
              </a:rPr>
              <a:t>T</a:t>
            </a:r>
            <a:r>
              <a:rPr lang="en-US" sz="3000" kern="0" dirty="0">
                <a:solidFill>
                  <a:srgbClr val="231F20"/>
                </a:solidFill>
                <a:effectLst/>
                <a:ea typeface="Times New Roman" panose="02020603050405020304" pitchFamily="18" charset="0"/>
              </a:rPr>
              <a:t>o assess knowledge and attitudes of </a:t>
            </a:r>
            <a:r>
              <a:rPr lang="en-US" sz="3000" i="1" kern="0" dirty="0">
                <a:solidFill>
                  <a:srgbClr val="231F20"/>
                </a:solidFill>
                <a:effectLst/>
                <a:ea typeface="Times New Roman" panose="02020603050405020304" pitchFamily="18" charset="0"/>
              </a:rPr>
              <a:t>mothers with a history of substance use disorder</a:t>
            </a:r>
            <a:r>
              <a:rPr lang="en-US" sz="3000" kern="0" dirty="0">
                <a:solidFill>
                  <a:srgbClr val="231F20"/>
                </a:solidFill>
                <a:effectLst/>
                <a:ea typeface="Times New Roman" panose="02020603050405020304" pitchFamily="18" charset="0"/>
              </a:rPr>
              <a:t> (SUD) about discussing overdose prevention, particularly naloxone administration, with their young children. </a:t>
            </a:r>
            <a:endParaRPr lang="en-US" sz="3000" kern="100" dirty="0">
              <a:effectLst/>
              <a:ea typeface="Calibri" panose="020F0502020204030204" pitchFamily="34" charset="0"/>
            </a:endParaRPr>
          </a:p>
        </p:txBody>
      </p:sp>
      <p:sp>
        <p:nvSpPr>
          <p:cNvPr id="6" name="Title 5">
            <a:extLst>
              <a:ext uri="{FF2B5EF4-FFF2-40B4-BE49-F238E27FC236}">
                <a16:creationId xmlns:a16="http://schemas.microsoft.com/office/drawing/2014/main" id="{4C55DC57-AE78-5D87-5CE5-AE9CBB5E188C}"/>
              </a:ext>
            </a:extLst>
          </p:cNvPr>
          <p:cNvSpPr>
            <a:spLocks noGrp="1"/>
          </p:cNvSpPr>
          <p:nvPr>
            <p:ph type="title"/>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3500" dirty="0"/>
              <a:t>Study objective</a:t>
            </a:r>
          </a:p>
        </p:txBody>
      </p:sp>
    </p:spTree>
    <p:extLst>
      <p:ext uri="{BB962C8B-B14F-4D97-AF65-F5344CB8AC3E}">
        <p14:creationId xmlns:p14="http://schemas.microsoft.com/office/powerpoint/2010/main" val="55297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ACF7-A20E-3277-172A-E6B7FD04A006}"/>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872F51F-8BC3-5380-1C35-309826F46C3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9872F51F-8BC3-5380-1C35-309826F46C3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D3B69BEB-F45E-11A9-E0D0-DBBFC7D0A1AF}"/>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D425C917-6FED-C369-A480-AF05649E61CD}"/>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7969C46F-D83A-6F92-3C6B-770ABE543C35}"/>
              </a:ext>
            </a:extLst>
          </p:cNvPr>
          <p:cNvSpPr>
            <a:spLocks noGrp="1"/>
          </p:cNvSpPr>
          <p:nvPr>
            <p:ph idx="1"/>
          </p:nvPr>
        </p:nvSpPr>
        <p:spPr>
          <a:xfrm>
            <a:off x="194793" y="1063394"/>
            <a:ext cx="8754413" cy="4678738"/>
          </a:xfrm>
        </p:spPr>
        <p:txBody>
          <a:bodyPr/>
          <a:lstStyle/>
          <a:p>
            <a:pPr marL="0" indent="0">
              <a:buNone/>
            </a:pPr>
            <a:r>
              <a:rPr lang="en-US" sz="2600" b="1" kern="0" dirty="0">
                <a:solidFill>
                  <a:srgbClr val="231F20"/>
                </a:solidFill>
                <a:effectLst/>
                <a:ea typeface="Times New Roman" panose="02020603050405020304" pitchFamily="18" charset="0"/>
              </a:rPr>
              <a:t>Recruitment:</a:t>
            </a:r>
          </a:p>
          <a:p>
            <a:pPr>
              <a:buClrTx/>
            </a:pPr>
            <a:r>
              <a:rPr lang="en-US" sz="2600" kern="0" dirty="0">
                <a:solidFill>
                  <a:srgbClr val="231F20"/>
                </a:solidFill>
                <a:effectLst/>
                <a:ea typeface="Times New Roman" panose="02020603050405020304" pitchFamily="18" charset="0"/>
              </a:rPr>
              <a:t>Mothers </a:t>
            </a:r>
            <a:r>
              <a:rPr lang="en-US" sz="2600" dirty="0">
                <a:solidFill>
                  <a:srgbClr val="231F20"/>
                </a:solidFill>
                <a:effectLst/>
                <a:ea typeface="Calibri" panose="020F0502020204030204" pitchFamily="34" charset="0"/>
              </a:rPr>
              <a:t>recruited from </a:t>
            </a:r>
            <a:r>
              <a:rPr lang="en-US" sz="2600" dirty="0">
                <a:solidFill>
                  <a:srgbClr val="231F20"/>
                </a:solidFill>
                <a:ea typeface="Calibri" panose="020F0502020204030204" pitchFamily="34" charset="0"/>
              </a:rPr>
              <a:t>4</a:t>
            </a:r>
            <a:r>
              <a:rPr lang="en-US" sz="2600" dirty="0">
                <a:solidFill>
                  <a:srgbClr val="231F20"/>
                </a:solidFill>
                <a:effectLst/>
                <a:ea typeface="Calibri" panose="020F0502020204030204" pitchFamily="34" charset="0"/>
              </a:rPr>
              <a:t> programs caring for people with SUD</a:t>
            </a:r>
          </a:p>
          <a:p>
            <a:pPr>
              <a:buClrTx/>
            </a:pPr>
            <a:endParaRPr lang="en-US" sz="500" dirty="0">
              <a:solidFill>
                <a:srgbClr val="231F20"/>
              </a:solidFill>
              <a:effectLst/>
              <a:ea typeface="Calibri" panose="020F0502020204030204" pitchFamily="34" charset="0"/>
            </a:endParaRPr>
          </a:p>
          <a:p>
            <a:pPr marL="0" indent="0">
              <a:buClrTx/>
              <a:buNone/>
            </a:pPr>
            <a:r>
              <a:rPr lang="en-US" sz="2600" b="1" dirty="0">
                <a:solidFill>
                  <a:srgbClr val="231F20"/>
                </a:solidFill>
                <a:effectLst/>
                <a:ea typeface="Calibri" panose="020F0502020204030204" pitchFamily="34" charset="0"/>
              </a:rPr>
              <a:t>Interviews</a:t>
            </a:r>
          </a:p>
          <a:p>
            <a:pPr>
              <a:buClrTx/>
            </a:pPr>
            <a:r>
              <a:rPr lang="en-US" sz="2600" dirty="0">
                <a:solidFill>
                  <a:srgbClr val="231F20"/>
                </a:solidFill>
                <a:effectLst/>
                <a:ea typeface="Calibri" panose="020F0502020204030204" pitchFamily="34" charset="0"/>
              </a:rPr>
              <a:t>Peer recovery coaches co-led </a:t>
            </a:r>
            <a:r>
              <a:rPr lang="en-US" sz="2600" dirty="0">
                <a:solidFill>
                  <a:srgbClr val="231F20"/>
                </a:solidFill>
                <a:ea typeface="Calibri" panose="020F0502020204030204" pitchFamily="34" charset="0"/>
              </a:rPr>
              <a:t>four</a:t>
            </a:r>
            <a:r>
              <a:rPr lang="en-US" sz="2600" dirty="0">
                <a:solidFill>
                  <a:srgbClr val="231F20"/>
                </a:solidFill>
                <a:effectLst/>
                <a:ea typeface="Calibri" panose="020F0502020204030204" pitchFamily="34" charset="0"/>
              </a:rPr>
              <a:t> semi-structured virtual focus groups</a:t>
            </a:r>
            <a:endParaRPr lang="en-US" sz="2600" dirty="0">
              <a:solidFill>
                <a:srgbClr val="000000"/>
              </a:solidFill>
              <a:effectLst/>
              <a:ea typeface="Calibri" panose="020F0502020204030204" pitchFamily="34" charset="0"/>
            </a:endParaRPr>
          </a:p>
          <a:p>
            <a:pPr>
              <a:buClrTx/>
            </a:pPr>
            <a:endParaRPr lang="en-US" sz="500" dirty="0">
              <a:solidFill>
                <a:srgbClr val="000000"/>
              </a:solidFill>
              <a:effectLst/>
              <a:ea typeface="Calibri" panose="020F0502020204030204" pitchFamily="34" charset="0"/>
            </a:endParaRPr>
          </a:p>
          <a:p>
            <a:pPr marL="0" indent="0">
              <a:buClrTx/>
              <a:buNone/>
            </a:pPr>
            <a:r>
              <a:rPr lang="en-US" sz="2600" b="1" dirty="0">
                <a:solidFill>
                  <a:srgbClr val="000000"/>
                </a:solidFill>
                <a:ea typeface="Calibri" panose="020F0502020204030204" pitchFamily="34" charset="0"/>
              </a:rPr>
              <a:t>Coding &amp; Analysis</a:t>
            </a:r>
            <a:endParaRPr lang="en-US" sz="2600" b="1" dirty="0">
              <a:solidFill>
                <a:srgbClr val="000000"/>
              </a:solidFill>
              <a:effectLst/>
              <a:ea typeface="Calibri" panose="020F0502020204030204" pitchFamily="34" charset="0"/>
            </a:endParaRPr>
          </a:p>
          <a:p>
            <a:pPr>
              <a:buClrTx/>
            </a:pPr>
            <a:r>
              <a:rPr lang="en-US" sz="2600" kern="100" dirty="0">
                <a:solidFill>
                  <a:srgbClr val="231F20"/>
                </a:solidFill>
                <a:effectLst/>
                <a:ea typeface="Calibri" panose="020F0502020204030204" pitchFamily="34" charset="0"/>
              </a:rPr>
              <a:t>Codebook developed using an inductive approach</a:t>
            </a:r>
            <a:r>
              <a:rPr lang="en-US" sz="2600" kern="100" dirty="0">
                <a:solidFill>
                  <a:srgbClr val="231F20"/>
                </a:solidFill>
                <a:ea typeface="Calibri" panose="020F0502020204030204" pitchFamily="34" charset="0"/>
              </a:rPr>
              <a:t> </a:t>
            </a:r>
          </a:p>
          <a:p>
            <a:pPr>
              <a:buClrTx/>
            </a:pPr>
            <a:r>
              <a:rPr lang="en-US" sz="2600" kern="100" dirty="0">
                <a:solidFill>
                  <a:srgbClr val="231F20"/>
                </a:solidFill>
                <a:ea typeface="Calibri" panose="020F0502020204030204" pitchFamily="34" charset="0"/>
              </a:rPr>
              <a:t>Thematic analysis conducted</a:t>
            </a:r>
            <a:endParaRPr lang="en-US" sz="2600" kern="100" dirty="0">
              <a:effectLst/>
              <a:ea typeface="Calibri" panose="020F0502020204030204" pitchFamily="34" charset="0"/>
            </a:endParaRPr>
          </a:p>
          <a:p>
            <a:pPr>
              <a:buClrTx/>
            </a:pPr>
            <a:r>
              <a:rPr lang="en-US" sz="2600" kern="100" dirty="0">
                <a:solidFill>
                  <a:srgbClr val="231F20"/>
                </a:solidFill>
                <a:effectLst/>
                <a:ea typeface="Calibri" panose="020F0502020204030204" pitchFamily="34" charset="0"/>
              </a:rPr>
              <a:t>Transcripts were double-coded using Nvivo; </a:t>
            </a:r>
            <a:r>
              <a:rPr lang="en-US" sz="3000" dirty="0">
                <a:solidFill>
                  <a:srgbClr val="231F20"/>
                </a:solidFill>
                <a:effectLst/>
                <a:ea typeface="Calibri" panose="020F0502020204030204" pitchFamily="34" charset="0"/>
                <a:sym typeface="Symbol" pitchFamily="2" charset="2"/>
              </a:rPr>
              <a:t></a:t>
            </a:r>
            <a:r>
              <a:rPr lang="en-US" sz="2600" dirty="0">
                <a:effectLst/>
              </a:rPr>
              <a:t> </a:t>
            </a:r>
            <a:r>
              <a:rPr lang="en-US" sz="2600" kern="100" dirty="0">
                <a:solidFill>
                  <a:srgbClr val="231F20"/>
                </a:solidFill>
                <a:effectLst/>
                <a:ea typeface="Calibri" panose="020F0502020204030204" pitchFamily="34" charset="0"/>
              </a:rPr>
              <a:t>coefficient 0.84.</a:t>
            </a:r>
          </a:p>
          <a:p>
            <a:endParaRPr lang="en-US" sz="2400" dirty="0"/>
          </a:p>
        </p:txBody>
      </p:sp>
      <p:sp>
        <p:nvSpPr>
          <p:cNvPr id="6" name="Title 5">
            <a:extLst>
              <a:ext uri="{FF2B5EF4-FFF2-40B4-BE49-F238E27FC236}">
                <a16:creationId xmlns:a16="http://schemas.microsoft.com/office/drawing/2014/main" id="{5E852C62-4B7B-CDD1-F658-FF80A3BA8F47}"/>
              </a:ext>
            </a:extLst>
          </p:cNvPr>
          <p:cNvSpPr>
            <a:spLocks noGrp="1"/>
          </p:cNvSpPr>
          <p:nvPr>
            <p:ph type="title"/>
          </p:nvPr>
        </p:nvSpPr>
        <p:spPr>
          <a:xfrm>
            <a:off x="162678" y="155576"/>
            <a:ext cx="8752621" cy="634999"/>
          </a:xfrm>
        </p:spPr>
        <p:txBody>
          <a:bodyPr/>
          <a:lstStyle/>
          <a:p>
            <a:r>
              <a:rPr lang="en-US" sz="3500" dirty="0"/>
              <a:t>Methods</a:t>
            </a:r>
          </a:p>
        </p:txBody>
      </p:sp>
    </p:spTree>
    <p:extLst>
      <p:ext uri="{BB962C8B-B14F-4D97-AF65-F5344CB8AC3E}">
        <p14:creationId xmlns:p14="http://schemas.microsoft.com/office/powerpoint/2010/main" val="121503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5B5C-FA7D-126C-A31E-8BB456A6EE8A}"/>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6B15DD5-E136-7588-D397-DD7D476516D9}"/>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46B15DD5-E136-7588-D397-DD7D476516D9}"/>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a:extLst>
              <a:ext uri="{FF2B5EF4-FFF2-40B4-BE49-F238E27FC236}">
                <a16:creationId xmlns:a16="http://schemas.microsoft.com/office/drawing/2014/main" id="{421D590F-5946-5006-1AF0-E02E2D90E02B}"/>
              </a:ext>
            </a:extLst>
          </p:cNvPr>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a:p>
            <a:pPr defTabSz="914109" eaLnBrk="1" hangingPunct="1">
              <a:buClrTx/>
              <a:defRPr/>
            </a:pPr>
            <a:endParaRPr lang="en-US" altLang="en-US" sz="1800">
              <a:solidFill>
                <a:srgbClr val="4F81BD"/>
              </a:solidFill>
              <a:latin typeface="Calibri" pitchFamily="34" charset="0"/>
              <a:ea typeface="ＭＳ Ｐゴシック" pitchFamily="-84" charset="-128"/>
              <a:cs typeface="Calibri" pitchFamily="34" charset="0"/>
            </a:endParaRPr>
          </a:p>
        </p:txBody>
      </p:sp>
      <p:sp>
        <p:nvSpPr>
          <p:cNvPr id="2" name="Rectangle 1">
            <a:extLst>
              <a:ext uri="{FF2B5EF4-FFF2-40B4-BE49-F238E27FC236}">
                <a16:creationId xmlns:a16="http://schemas.microsoft.com/office/drawing/2014/main" id="{1DB19E44-0BEF-09A3-33FB-456FBE7409BB}"/>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E9D61EE6-421D-83A3-707D-91DCB4D243E4}"/>
              </a:ext>
            </a:extLst>
          </p:cNvPr>
          <p:cNvSpPr>
            <a:spLocks noGrp="1"/>
          </p:cNvSpPr>
          <p:nvPr>
            <p:ph idx="1"/>
          </p:nvPr>
        </p:nvSpPr>
        <p:spPr>
          <a:xfrm>
            <a:off x="194793" y="1743739"/>
            <a:ext cx="8754413" cy="4233551"/>
          </a:xfrm>
        </p:spPr>
        <p:txBody>
          <a:bodyPr/>
          <a:lstStyle/>
          <a:p>
            <a:pPr>
              <a:spcBef>
                <a:spcPts val="2000"/>
              </a:spcBef>
              <a:buClrTx/>
            </a:pPr>
            <a:r>
              <a:rPr lang="en-US" sz="2600" dirty="0"/>
              <a:t>15 mothers participated in 4 focus groups. </a:t>
            </a:r>
          </a:p>
          <a:p>
            <a:pPr>
              <a:spcBef>
                <a:spcPts val="2000"/>
              </a:spcBef>
              <a:buClrTx/>
            </a:pPr>
            <a:r>
              <a:rPr lang="en-US" sz="2600" dirty="0"/>
              <a:t>Mean age 33 years (range 27-54 years). </a:t>
            </a:r>
          </a:p>
          <a:p>
            <a:pPr>
              <a:spcBef>
                <a:spcPts val="2000"/>
              </a:spcBef>
              <a:buClrTx/>
            </a:pPr>
            <a:r>
              <a:rPr lang="en-US" sz="2600" dirty="0"/>
              <a:t>Most identified as white (60%), non-Hispanic (80%), single (47%) or married (20%). </a:t>
            </a:r>
          </a:p>
          <a:p>
            <a:pPr>
              <a:spcBef>
                <a:spcPts val="2000"/>
              </a:spcBef>
              <a:buClrTx/>
            </a:pPr>
            <a:r>
              <a:rPr lang="en-US" sz="2600" dirty="0"/>
              <a:t>Mean number of children 2 (range 1-5 children). </a:t>
            </a:r>
          </a:p>
          <a:p>
            <a:pPr>
              <a:spcBef>
                <a:spcPts val="2000"/>
              </a:spcBef>
              <a:buClrTx/>
            </a:pPr>
            <a:r>
              <a:rPr lang="en-US" sz="2600" dirty="0"/>
              <a:t>13 participants (87%) had at least one child under 10yo. </a:t>
            </a:r>
          </a:p>
        </p:txBody>
      </p:sp>
      <p:sp>
        <p:nvSpPr>
          <p:cNvPr id="6" name="Title 5">
            <a:extLst>
              <a:ext uri="{FF2B5EF4-FFF2-40B4-BE49-F238E27FC236}">
                <a16:creationId xmlns:a16="http://schemas.microsoft.com/office/drawing/2014/main" id="{85615B6B-A57A-4D35-69B8-089D9E3088DE}"/>
              </a:ext>
            </a:extLst>
          </p:cNvPr>
          <p:cNvSpPr>
            <a:spLocks noGrp="1"/>
          </p:cNvSpPr>
          <p:nvPr>
            <p:ph type="title"/>
          </p:nvPr>
        </p:nvSpPr>
        <p:spPr>
          <a:xfrm>
            <a:off x="162678" y="155576"/>
            <a:ext cx="8752621" cy="634999"/>
          </a:xfrm>
        </p:spPr>
        <p:txBody>
          <a:bodyPr/>
          <a:lstStyle/>
          <a:p>
            <a:r>
              <a:rPr lang="en-US" sz="3500" dirty="0"/>
              <a:t>Participants</a:t>
            </a:r>
          </a:p>
        </p:txBody>
      </p:sp>
    </p:spTree>
    <p:extLst>
      <p:ext uri="{BB962C8B-B14F-4D97-AF65-F5344CB8AC3E}">
        <p14:creationId xmlns:p14="http://schemas.microsoft.com/office/powerpoint/2010/main" val="37497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4D244-B947-6BFA-5587-275FFCC55111}"/>
              </a:ext>
            </a:extLst>
          </p:cNvPr>
          <p:cNvSpPr>
            <a:spLocks noGrp="1"/>
          </p:cNvSpPr>
          <p:nvPr>
            <p:ph idx="1"/>
          </p:nvPr>
        </p:nvSpPr>
        <p:spPr>
          <a:xfrm>
            <a:off x="175621" y="1442224"/>
            <a:ext cx="8754413" cy="3973551"/>
          </a:xfrm>
        </p:spPr>
        <p:txBody>
          <a:bodyPr/>
          <a:lstStyle/>
          <a:p>
            <a:pPr>
              <a:buClrTx/>
            </a:pPr>
            <a:r>
              <a:rPr lang="en-US" sz="2600" dirty="0"/>
              <a:t>When asked, 8 (53%) mothers reported knowing how to use naloxone to respond to an overdose. </a:t>
            </a:r>
          </a:p>
          <a:p>
            <a:pPr marL="0" indent="0">
              <a:buClrTx/>
              <a:buNone/>
            </a:pPr>
            <a:endParaRPr lang="en-US" sz="1500" dirty="0"/>
          </a:p>
          <a:p>
            <a:pPr>
              <a:buClrTx/>
            </a:pPr>
            <a:r>
              <a:rPr lang="en-US" sz="2600" dirty="0"/>
              <a:t>No one reported receipt of prior education on administering naloxone to children</a:t>
            </a:r>
          </a:p>
          <a:p>
            <a:pPr>
              <a:buClrTx/>
            </a:pPr>
            <a:endParaRPr lang="en-US" sz="1500" dirty="0"/>
          </a:p>
          <a:p>
            <a:pPr>
              <a:buClrTx/>
            </a:pPr>
            <a:r>
              <a:rPr lang="en-US" sz="2600" dirty="0"/>
              <a:t>Six mothers said they would feel comfortable using it on child if necessary. </a:t>
            </a:r>
          </a:p>
          <a:p>
            <a:pPr marL="0" indent="0">
              <a:buClrTx/>
              <a:buNone/>
            </a:pPr>
            <a:endParaRPr lang="en-US" sz="1500" dirty="0"/>
          </a:p>
          <a:p>
            <a:pPr>
              <a:buClrTx/>
            </a:pPr>
            <a:r>
              <a:rPr lang="en-US" sz="2600" dirty="0"/>
              <a:t>No mothers had taught their young children about naloxone. </a:t>
            </a:r>
          </a:p>
        </p:txBody>
      </p:sp>
      <p:sp>
        <p:nvSpPr>
          <p:cNvPr id="4" name="Title 5">
            <a:extLst>
              <a:ext uri="{FF2B5EF4-FFF2-40B4-BE49-F238E27FC236}">
                <a16:creationId xmlns:a16="http://schemas.microsoft.com/office/drawing/2014/main" id="{72A96861-68F2-239D-1B6F-D13C19929621}"/>
              </a:ext>
            </a:extLst>
          </p:cNvPr>
          <p:cNvSpPr>
            <a:spLocks noGrp="1"/>
          </p:cNvSpPr>
          <p:nvPr>
            <p:ph type="title"/>
          </p:nvPr>
        </p:nvSpPr>
        <p:spPr>
          <a:xfrm>
            <a:off x="162678" y="155576"/>
            <a:ext cx="8752621" cy="634999"/>
          </a:xfrm>
        </p:spPr>
        <p:txBody>
          <a:bodyPr/>
          <a:lstStyle/>
          <a:p>
            <a:r>
              <a:rPr lang="en-US" sz="3000" dirty="0"/>
              <a:t>Mothers were familiar with naloxone use for </a:t>
            </a:r>
            <a:br>
              <a:rPr lang="en-US" sz="3000" dirty="0"/>
            </a:br>
            <a:r>
              <a:rPr lang="en-US" sz="3000" dirty="0"/>
              <a:t>adults, not youth</a:t>
            </a:r>
          </a:p>
        </p:txBody>
      </p:sp>
    </p:spTree>
    <p:extLst>
      <p:ext uri="{BB962C8B-B14F-4D97-AF65-F5344CB8AC3E}">
        <p14:creationId xmlns:p14="http://schemas.microsoft.com/office/powerpoint/2010/main" val="317023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4F0B-8751-B5F1-96ED-528A7B72E400}"/>
            </a:ext>
          </a:extLst>
        </p:cNvPr>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A3758A2-18A4-8B99-FDA6-9868E30482D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5" imgW="270" imgH="270" progId="TCLayout.ActiveDocument.1">
                  <p:embed/>
                </p:oleObj>
              </mc:Choice>
              <mc:Fallback>
                <p:oleObj name="think-cell Slide" r:id="rId5" imgW="270" imgH="270" progId="TCLayout.ActiveDocument.1">
                  <p:embed/>
                  <p:pic>
                    <p:nvPicPr>
                      <p:cNvPr id="4" name="Object 3">
                        <a:extLst>
                          <a:ext uri="{FF2B5EF4-FFF2-40B4-BE49-F238E27FC236}">
                            <a16:creationId xmlns:a16="http://schemas.microsoft.com/office/drawing/2014/main" id="{1A3758A2-18A4-8B99-FDA6-9868E30482D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84EE284-209D-029F-BF64-01225C3484D0}"/>
              </a:ext>
            </a:extLst>
          </p:cNvPr>
          <p:cNvSpPr/>
          <p:nvPr/>
        </p:nvSpPr>
        <p:spPr>
          <a:xfrm>
            <a:off x="2285731" y="2551099"/>
            <a:ext cx="4572539" cy="376834"/>
          </a:xfrm>
          <a:prstGeom prst="rect">
            <a:avLst/>
          </a:prstGeom>
        </p:spPr>
        <p:txBody>
          <a:bodyPr>
            <a:spAutoFit/>
          </a:bodyPr>
          <a:lstStyle/>
          <a:p>
            <a:pPr defTabSz="914109" fontAlgn="auto">
              <a:spcBef>
                <a:spcPts val="0"/>
              </a:spcBef>
              <a:spcAft>
                <a:spcPts val="0"/>
              </a:spcAft>
              <a:defRPr/>
            </a:pPr>
            <a:endParaRPr lang="en-US" dirty="0">
              <a:solidFill>
                <a:srgbClr val="000000"/>
              </a:solidFill>
              <a:latin typeface="Arial"/>
              <a:cs typeface="Arial" panose="020B0604020202020204" pitchFamily="34" charset="0"/>
            </a:endParaRPr>
          </a:p>
        </p:txBody>
      </p:sp>
      <p:sp>
        <p:nvSpPr>
          <p:cNvPr id="7" name="Content Placeholder 6">
            <a:extLst>
              <a:ext uri="{FF2B5EF4-FFF2-40B4-BE49-F238E27FC236}">
                <a16:creationId xmlns:a16="http://schemas.microsoft.com/office/drawing/2014/main" id="{7CE49F3A-A2BC-2003-B481-E7AA7FFB58BE}"/>
              </a:ext>
            </a:extLst>
          </p:cNvPr>
          <p:cNvSpPr>
            <a:spLocks noGrp="1"/>
          </p:cNvSpPr>
          <p:nvPr>
            <p:ph idx="1"/>
          </p:nvPr>
        </p:nvSpPr>
        <p:spPr>
          <a:xfrm>
            <a:off x="724546" y="1371600"/>
            <a:ext cx="7680960" cy="4114800"/>
          </a:xfrm>
        </p:spPr>
        <p:txBody>
          <a:bodyPr anchor="ctr"/>
          <a:lstStyle/>
          <a:p>
            <a:pPr marL="0" indent="0" algn="ctr">
              <a:buClrTx/>
              <a:buNone/>
            </a:pPr>
            <a:r>
              <a:rPr lang="en-US" sz="3000" kern="0" dirty="0">
                <a:solidFill>
                  <a:srgbClr val="231F20"/>
                </a:solidFill>
                <a:effectLst/>
                <a:ea typeface="Times New Roman" panose="02020603050405020304" pitchFamily="18" charset="0"/>
              </a:rPr>
              <a:t>Most mothers had not discussed naloxone use with their children, yet felt it was important to prepare youth to respond to a potential overdose in their home, school, or community. </a:t>
            </a:r>
          </a:p>
        </p:txBody>
      </p:sp>
      <p:sp>
        <p:nvSpPr>
          <p:cNvPr id="6" name="Title 5">
            <a:extLst>
              <a:ext uri="{FF2B5EF4-FFF2-40B4-BE49-F238E27FC236}">
                <a16:creationId xmlns:a16="http://schemas.microsoft.com/office/drawing/2014/main" id="{BF323D27-F308-F5E7-074E-F8C9367B9DAE}"/>
              </a:ext>
            </a:extLst>
          </p:cNvPr>
          <p:cNvSpPr>
            <a:spLocks noGrp="1"/>
          </p:cNvSpPr>
          <p:nvPr>
            <p:ph type="title"/>
          </p:nvPr>
        </p:nvSpPr>
        <p:spPr>
          <a:xfrm>
            <a:off x="162678" y="144425"/>
            <a:ext cx="8752621" cy="634999"/>
          </a:xfrm>
        </p:spPr>
        <p:txBody>
          <a:bodyPr/>
          <a:lstStyle/>
          <a:p>
            <a:r>
              <a:rPr lang="en-US" sz="3500" dirty="0"/>
              <a:t>Theme 1</a:t>
            </a:r>
          </a:p>
        </p:txBody>
      </p:sp>
    </p:spTree>
    <p:extLst>
      <p:ext uri="{BB962C8B-B14F-4D97-AF65-F5344CB8AC3E}">
        <p14:creationId xmlns:p14="http://schemas.microsoft.com/office/powerpoint/2010/main" val="3694659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36705</TotalTime>
  <Words>3084</Words>
  <Application>Microsoft Office PowerPoint</Application>
  <PresentationFormat>On-screen Show (4:3)</PresentationFormat>
  <Paragraphs>250</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Open Sans</vt:lpstr>
      <vt:lpstr>Times New Roman</vt:lpstr>
      <vt:lpstr>Wingdings</vt:lpstr>
      <vt:lpstr>Office Theme</vt:lpstr>
      <vt:lpstr>think-cell Slide</vt:lpstr>
      <vt:lpstr>Perspectives of mothers with substance use disorder on naloxone education: “I'm ready to have those conversations about who I was, because that's not who I am”</vt:lpstr>
      <vt:lpstr>Disclosures</vt:lpstr>
      <vt:lpstr>Drug overdose &amp; poisoning now 3rd leading cause of death in US children &amp; adolescents</vt:lpstr>
      <vt:lpstr>Youth affected by parental death due to drug poisoning</vt:lpstr>
      <vt:lpstr>Study objective</vt:lpstr>
      <vt:lpstr>Methods</vt:lpstr>
      <vt:lpstr>Participants</vt:lpstr>
      <vt:lpstr>Mothers were familiar with naloxone use for  adults, not youth</vt:lpstr>
      <vt:lpstr>Theme 1</vt:lpstr>
      <vt:lpstr>Mothers felt naloxone education was important</vt:lpstr>
      <vt:lpstr>Theme 2</vt:lpstr>
      <vt:lpstr>Naloxone education can be normalized</vt:lpstr>
      <vt:lpstr>Theme 3</vt:lpstr>
      <vt:lpstr>Overdose response involves different developmental skills</vt:lpstr>
      <vt:lpstr>Overdose response involves different developmental skills</vt:lpstr>
      <vt:lpstr>Theme 4</vt:lpstr>
      <vt:lpstr>Mothers are variably ready to navigate disclosure</vt:lpstr>
      <vt:lpstr>Naloxone education requires innovative strategies </vt:lpstr>
      <vt:lpstr>Calls to improve youth naloxone access</vt:lpstr>
      <vt:lpstr>Thank you!</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Rental End User</cp:lastModifiedBy>
  <cp:revision>1572</cp:revision>
  <cp:lastPrinted>2019-09-10T21:53:04Z</cp:lastPrinted>
  <dcterms:created xsi:type="dcterms:W3CDTF">2013-11-18T16:08:48Z</dcterms:created>
  <dcterms:modified xsi:type="dcterms:W3CDTF">2024-11-14T17:54:22Z</dcterms:modified>
</cp:coreProperties>
</file>