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8" r:id="rId2"/>
    <p:sldId id="307" r:id="rId3"/>
    <p:sldId id="347" r:id="rId4"/>
    <p:sldId id="331" r:id="rId5"/>
    <p:sldId id="295" r:id="rId6"/>
    <p:sldId id="332" r:id="rId7"/>
    <p:sldId id="317" r:id="rId8"/>
    <p:sldId id="308" r:id="rId9"/>
    <p:sldId id="334" r:id="rId10"/>
    <p:sldId id="348" r:id="rId11"/>
    <p:sldId id="335" r:id="rId12"/>
    <p:sldId id="338" r:id="rId13"/>
    <p:sldId id="342" r:id="rId14"/>
    <p:sldId id="344" r:id="rId15"/>
    <p:sldId id="345" r:id="rId16"/>
    <p:sldId id="336" r:id="rId17"/>
    <p:sldId id="343" r:id="rId18"/>
    <p:sldId id="337" r:id="rId19"/>
    <p:sldId id="346" r:id="rId20"/>
    <p:sldId id="326" r:id="rId21"/>
    <p:sldId id="323" r:id="rId22"/>
    <p:sldId id="298"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328001-C921-D327-9CD2-DF86C729A64A}" name="King, Carla" initials="CK" userId="S::Carla.King@nyulangone.org::84408e1e-6384-4683-8c46-71ad350da2c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ppleton, Noa" initials="AN" lastIdx="2" clrIdx="0">
    <p:extLst>
      <p:ext uri="{19B8F6BF-5375-455C-9EA6-DF929625EA0E}">
        <p15:presenceInfo xmlns:p15="http://schemas.microsoft.com/office/powerpoint/2012/main" userId="S-1-5-21-117609710-1958367476-725345543-290507" providerId="AD"/>
      </p:ext>
    </p:extLst>
  </p:cmAuthor>
  <p:cmAuthor id="2" name="Rostam Abadi, Yasna" initials="RAY" lastIdx="10" clrIdx="1">
    <p:extLst>
      <p:ext uri="{19B8F6BF-5375-455C-9EA6-DF929625EA0E}">
        <p15:presenceInfo xmlns:p15="http://schemas.microsoft.com/office/powerpoint/2012/main" userId="S-1-5-21-117609710-1958367476-725345543-619053" providerId="AD"/>
      </p:ext>
    </p:extLst>
  </p:cmAuthor>
  <p:cmAuthor id="3" name="King, Carla" initials="KC" lastIdx="5" clrIdx="2">
    <p:extLst>
      <p:ext uri="{19B8F6BF-5375-455C-9EA6-DF929625EA0E}">
        <p15:presenceInfo xmlns:p15="http://schemas.microsoft.com/office/powerpoint/2012/main" userId="S-1-5-21-117609710-1958367476-725345543-435232" providerId="AD"/>
      </p:ext>
    </p:extLst>
  </p:cmAuthor>
  <p:cmAuthor id="4" name="McNeely, Jennifer" initials="MJ" lastIdx="11" clrIdx="3">
    <p:extLst>
      <p:ext uri="{19B8F6BF-5375-455C-9EA6-DF929625EA0E}">
        <p15:presenceInfo xmlns:p15="http://schemas.microsoft.com/office/powerpoint/2012/main" userId="S-1-5-21-117609710-1958367476-725345543-48465" providerId="AD"/>
      </p:ext>
    </p:extLst>
  </p:cmAuthor>
  <p:cmAuthor id="5" name="Rostam Abadi, Yasna" initials="YRA" lastIdx="2" clrIdx="4">
    <p:extLst>
      <p:ext uri="{19B8F6BF-5375-455C-9EA6-DF929625EA0E}">
        <p15:presenceInfo xmlns:p15="http://schemas.microsoft.com/office/powerpoint/2012/main" userId="Rostam Abadi, Yasna" providerId="None"/>
      </p:ext>
    </p:extLst>
  </p:cmAuthor>
  <p:cmAuthor id="6" name="King, Carla" initials="CK" lastIdx="2" clrIdx="5">
    <p:extLst>
      <p:ext uri="{19B8F6BF-5375-455C-9EA6-DF929625EA0E}">
        <p15:presenceInfo xmlns:p15="http://schemas.microsoft.com/office/powerpoint/2012/main" userId="S::Carla.King@nyulangone.org::84408e1e-6384-4683-8c46-71ad350da2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A12D"/>
    <a:srgbClr val="AE73FF"/>
    <a:srgbClr val="E600FF"/>
    <a:srgbClr val="8000FF"/>
    <a:srgbClr val="4DE5FF"/>
    <a:srgbClr val="0592C1"/>
    <a:srgbClr val="EEE7F3"/>
    <a:srgbClr val="C7E7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3" autoAdjust="0"/>
    <p:restoredTop sz="68451" autoAdjust="0"/>
  </p:normalViewPr>
  <p:slideViewPr>
    <p:cSldViewPr snapToGrid="0">
      <p:cViewPr varScale="1">
        <p:scale>
          <a:sx n="110" d="100"/>
          <a:sy n="110" d="100"/>
        </p:scale>
        <p:origin x="1632" y="168"/>
      </p:cViewPr>
      <p:guideLst/>
    </p:cSldViewPr>
  </p:slideViewPr>
  <p:outlineViewPr>
    <p:cViewPr>
      <p:scale>
        <a:sx n="33" d="100"/>
        <a:sy n="33" d="100"/>
      </p:scale>
      <p:origin x="0" y="-132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58E55-220C-4A02-BF0F-A0728E13D1A8}" type="datetimeFigureOut">
              <a:rPr lang="en-US" smtClean="0"/>
              <a:t>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654EF-92F4-4E94-BAAC-740D39558F51}" type="slidenum">
              <a:rPr lang="en-US" smtClean="0"/>
              <a:t>‹#›</a:t>
            </a:fld>
            <a:endParaRPr lang="en-US" dirty="0"/>
          </a:p>
        </p:txBody>
      </p:sp>
    </p:spTree>
    <p:extLst>
      <p:ext uri="{BB962C8B-B14F-4D97-AF65-F5344CB8AC3E}">
        <p14:creationId xmlns:p14="http://schemas.microsoft.com/office/powerpoint/2010/main" val="189159695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Patient experiences with an addiction consult service at 6 NYC public hospitals</a:t>
            </a:r>
          </a:p>
        </p:txBody>
      </p:sp>
      <p:sp>
        <p:nvSpPr>
          <p:cNvPr id="4" name="Slide Number Placeholder 3"/>
          <p:cNvSpPr>
            <a:spLocks noGrp="1"/>
          </p:cNvSpPr>
          <p:nvPr>
            <p:ph type="sldNum" sz="quarter" idx="10"/>
          </p:nvPr>
        </p:nvSpPr>
        <p:spPr/>
        <p:txBody>
          <a:bodyPr/>
          <a:lstStyle/>
          <a:p>
            <a:fld id="{668654EF-92F4-4E94-BAAC-740D39558F51}" type="slidenum">
              <a:rPr lang="en-US" smtClean="0"/>
              <a:t>1</a:t>
            </a:fld>
            <a:endParaRPr lang="en-US" dirty="0"/>
          </a:p>
        </p:txBody>
      </p:sp>
    </p:spTree>
    <p:extLst>
      <p:ext uri="{BB962C8B-B14F-4D97-AF65-F5344CB8AC3E}">
        <p14:creationId xmlns:p14="http://schemas.microsoft.com/office/powerpoint/2010/main" val="2507085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Organizing our themes</a:t>
            </a:r>
          </a:p>
          <a:p>
            <a:endParaRPr lang="en-US" dirty="0"/>
          </a:p>
          <a:p>
            <a:r>
              <a:rPr lang="en-US" dirty="0"/>
              <a:t>Note – the purpose of the diagram is to highlight that this is somewhat of a feedback loop, where the structural vulnerabilities often frame the experiences with health care and treatment after discharge, which further exacerbates the experiences of structural vulnerabilities</a:t>
            </a:r>
          </a:p>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10</a:t>
            </a:fld>
            <a:endParaRPr lang="en-US" dirty="0"/>
          </a:p>
        </p:txBody>
      </p:sp>
    </p:spTree>
    <p:extLst>
      <p:ext uri="{BB962C8B-B14F-4D97-AF65-F5344CB8AC3E}">
        <p14:creationId xmlns:p14="http://schemas.microsoft.com/office/powerpoint/2010/main" val="883005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11</a:t>
            </a:fld>
            <a:endParaRPr lang="en-US" dirty="0"/>
          </a:p>
        </p:txBody>
      </p:sp>
    </p:spTree>
    <p:extLst>
      <p:ext uri="{BB962C8B-B14F-4D97-AF65-F5344CB8AC3E}">
        <p14:creationId xmlns:p14="http://schemas.microsoft.com/office/powerpoint/2010/main" val="2914847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solidFill>
                  <a:schemeClr val="tx2"/>
                </a:solidFill>
              </a:rPr>
              <a:t>One participant pointed out that </a:t>
            </a:r>
            <a:r>
              <a:rPr lang="en-US" sz="1800" b="1" dirty="0">
                <a:solidFill>
                  <a:schemeClr val="tx2"/>
                </a:solidFill>
              </a:rPr>
              <a:t>although he had recently secured access to housing, this did not solve the problems of isolation, loneliness, or even meet his other basic needs including food security:</a:t>
            </a:r>
          </a:p>
          <a:p>
            <a:pPr algn="l"/>
            <a:endParaRPr lang="en-US" sz="1800" b="1" dirty="0">
              <a:solidFill>
                <a:schemeClr val="tx2"/>
              </a:solidFill>
              <a:effectLst/>
              <a:latin typeface="Times New Roman" panose="02020603050405020304" pitchFamily="18" charset="0"/>
            </a:endParaRPr>
          </a:p>
          <a:p>
            <a:pPr algn="l"/>
            <a:r>
              <a:rPr lang="en-US" sz="1800" dirty="0">
                <a:effectLst/>
                <a:latin typeface="Times New Roman" panose="02020603050405020304" pitchFamily="18" charset="0"/>
              </a:rPr>
              <a:t>We chose to highlight this quote here because we know from other participants that social connection is important to reduce relapse. And although this participant secured housing, resources can be some piecemeal meaning that they don’t always provide adequate connection to community.</a:t>
            </a:r>
          </a:p>
          <a:p>
            <a:pPr indent="457200"/>
            <a:endParaRPr lang="en-US" sz="1800" b="1" dirty="0">
              <a:solidFill>
                <a:schemeClr val="tx2"/>
              </a:solidFill>
              <a:effectLst/>
              <a:latin typeface="Times New Roman" panose="02020603050405020304" pitchFamily="18" charset="0"/>
              <a:ea typeface="Times New Roman" panose="02020603050405020304" pitchFamily="18" charset="0"/>
            </a:endParaRPr>
          </a:p>
          <a:p>
            <a:pPr algn="l"/>
            <a:r>
              <a:rPr lang="en-US" sz="1800" b="1" dirty="0">
                <a:effectLst/>
                <a:latin typeface="Times New Roman" panose="02020603050405020304" pitchFamily="18" charset="0"/>
                <a:ea typeface="Times New Roman" panose="02020603050405020304" pitchFamily="18" charset="0"/>
              </a:rPr>
              <a:t>So again, these Intersecting forms of vulnerability</a:t>
            </a:r>
            <a:r>
              <a:rPr lang="en-US" sz="1800" dirty="0">
                <a:effectLst/>
                <a:latin typeface="Times New Roman" panose="02020603050405020304" pitchFamily="18" charset="0"/>
                <a:ea typeface="Times New Roman" panose="02020603050405020304" pitchFamily="18" charset="0"/>
              </a:rPr>
              <a:t>, including exposure to drug use and violence, lack of stable housing, and isolation from their social networks shaped participants’ experiences of opioid use. It also shaped patients’ experiences of health care. </a:t>
            </a:r>
          </a:p>
          <a:p>
            <a:pPr indent="457200"/>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12</a:t>
            </a:fld>
            <a:endParaRPr lang="en-US" dirty="0"/>
          </a:p>
        </p:txBody>
      </p:sp>
    </p:spTree>
    <p:extLst>
      <p:ext uri="{BB962C8B-B14F-4D97-AF65-F5344CB8AC3E}">
        <p14:creationId xmlns:p14="http://schemas.microsoft.com/office/powerpoint/2010/main" val="191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13</a:t>
            </a:fld>
            <a:endParaRPr lang="en-US" dirty="0"/>
          </a:p>
        </p:txBody>
      </p:sp>
    </p:spTree>
    <p:extLst>
      <p:ext uri="{BB962C8B-B14F-4D97-AF65-F5344CB8AC3E}">
        <p14:creationId xmlns:p14="http://schemas.microsoft.com/office/powerpoint/2010/main" val="446988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Overall participants described positive interactions with the CATCH team during hospitalization, including adequate and timely access to withdrawal management and more humanizing care. Participants emphasized that CATCH acted as an advocate by engaging with the primary medical team, local treatment programs, and pharmacies on their behalf. </a:t>
            </a:r>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14</a:t>
            </a:fld>
            <a:endParaRPr lang="en-US" dirty="0"/>
          </a:p>
        </p:txBody>
      </p:sp>
    </p:spTree>
    <p:extLst>
      <p:ext uri="{BB962C8B-B14F-4D97-AF65-F5344CB8AC3E}">
        <p14:creationId xmlns:p14="http://schemas.microsoft.com/office/powerpoint/2010/main" val="3878056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15</a:t>
            </a:fld>
            <a:endParaRPr lang="en-US" dirty="0"/>
          </a:p>
        </p:txBody>
      </p:sp>
    </p:spTree>
    <p:extLst>
      <p:ext uri="{BB962C8B-B14F-4D97-AF65-F5344CB8AC3E}">
        <p14:creationId xmlns:p14="http://schemas.microsoft.com/office/powerpoint/2010/main" val="1312769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rPr>
              <a:t>Despite some successes, participants still described negative interactions with the primary teams related to withholding medications, early discharges, and differential treatment because of their drug use. </a:t>
            </a:r>
            <a:endParaRPr lang="en-CA" sz="1800" dirty="0">
              <a:effectLst/>
              <a:latin typeface="Times New Roman" panose="02020603050405020304" pitchFamily="18" charset="0"/>
              <a:ea typeface="Times New Roman" panose="02020603050405020304" pitchFamily="18" charset="0"/>
            </a:endParaRPr>
          </a:p>
          <a:p>
            <a:endParaRPr lang="en-US" dirty="0"/>
          </a:p>
          <a:p>
            <a:r>
              <a:rPr lang="en-US" dirty="0"/>
              <a:t>Note about so many people all day – maybe that’s a positive thing, if there is overall positive engagement of medical care</a:t>
            </a:r>
          </a:p>
        </p:txBody>
      </p:sp>
      <p:sp>
        <p:nvSpPr>
          <p:cNvPr id="4" name="Slide Number Placeholder 3"/>
          <p:cNvSpPr>
            <a:spLocks noGrp="1"/>
          </p:cNvSpPr>
          <p:nvPr>
            <p:ph type="sldNum" sz="quarter" idx="5"/>
          </p:nvPr>
        </p:nvSpPr>
        <p:spPr/>
        <p:txBody>
          <a:bodyPr/>
          <a:lstStyle/>
          <a:p>
            <a:fld id="{668654EF-92F4-4E94-BAAC-740D39558F51}" type="slidenum">
              <a:rPr lang="en-US" smtClean="0"/>
              <a:t>16</a:t>
            </a:fld>
            <a:endParaRPr lang="en-US" dirty="0"/>
          </a:p>
        </p:txBody>
      </p:sp>
    </p:spTree>
    <p:extLst>
      <p:ext uri="{BB962C8B-B14F-4D97-AF65-F5344CB8AC3E}">
        <p14:creationId xmlns:p14="http://schemas.microsoft.com/office/powerpoint/2010/main" val="491687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17</a:t>
            </a:fld>
            <a:endParaRPr lang="en-US" dirty="0"/>
          </a:p>
        </p:txBody>
      </p:sp>
    </p:spTree>
    <p:extLst>
      <p:ext uri="{BB962C8B-B14F-4D97-AF65-F5344CB8AC3E}">
        <p14:creationId xmlns:p14="http://schemas.microsoft.com/office/powerpoint/2010/main" val="3184307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a:t>
            </a:r>
            <a:endParaRPr lang="en-US" dirty="0">
              <a:solidFill>
                <a:schemeClr val="accent5"/>
              </a:solidFill>
            </a:endParaRPr>
          </a:p>
        </p:txBody>
      </p:sp>
      <p:sp>
        <p:nvSpPr>
          <p:cNvPr id="4" name="Slide Number Placeholder 3"/>
          <p:cNvSpPr>
            <a:spLocks noGrp="1"/>
          </p:cNvSpPr>
          <p:nvPr>
            <p:ph type="sldNum" sz="quarter" idx="5"/>
          </p:nvPr>
        </p:nvSpPr>
        <p:spPr/>
        <p:txBody>
          <a:bodyPr/>
          <a:lstStyle/>
          <a:p>
            <a:fld id="{668654EF-92F4-4E94-BAAC-740D39558F51}" type="slidenum">
              <a:rPr lang="en-US" smtClean="0"/>
              <a:t>18</a:t>
            </a:fld>
            <a:endParaRPr lang="en-US" dirty="0"/>
          </a:p>
        </p:txBody>
      </p:sp>
    </p:spTree>
    <p:extLst>
      <p:ext uri="{BB962C8B-B14F-4D97-AF65-F5344CB8AC3E}">
        <p14:creationId xmlns:p14="http://schemas.microsoft.com/office/powerpoint/2010/main" val="2108906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19</a:t>
            </a:fld>
            <a:endParaRPr lang="en-US" dirty="0"/>
          </a:p>
        </p:txBody>
      </p:sp>
    </p:spTree>
    <p:extLst>
      <p:ext uri="{BB962C8B-B14F-4D97-AF65-F5344CB8AC3E}">
        <p14:creationId xmlns:p14="http://schemas.microsoft.com/office/powerpoint/2010/main" val="603014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F5E31-3045-44DA-9036-8020F9F6EBF2}" type="slidenum">
              <a:rPr lang="en-US" smtClean="0"/>
              <a:pPr/>
              <a:t>2</a:t>
            </a:fld>
            <a:endParaRPr lang="en-US" dirty="0"/>
          </a:p>
        </p:txBody>
      </p:sp>
    </p:spTree>
    <p:extLst>
      <p:ext uri="{BB962C8B-B14F-4D97-AF65-F5344CB8AC3E}">
        <p14:creationId xmlns:p14="http://schemas.microsoft.com/office/powerpoint/2010/main" val="417334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5"/>
          </p:nvPr>
        </p:nvSpPr>
        <p:spPr/>
        <p:txBody>
          <a:bodyPr/>
          <a:lstStyle/>
          <a:p>
            <a:fld id="{668654EF-92F4-4E94-BAAC-740D39558F51}" type="slidenum">
              <a:rPr lang="en-US" smtClean="0"/>
              <a:t>20</a:t>
            </a:fld>
            <a:endParaRPr lang="en-US" dirty="0"/>
          </a:p>
        </p:txBody>
      </p:sp>
    </p:spTree>
    <p:extLst>
      <p:ext uri="{BB962C8B-B14F-4D97-AF65-F5344CB8AC3E}">
        <p14:creationId xmlns:p14="http://schemas.microsoft.com/office/powerpoint/2010/main" val="4273650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21</a:t>
            </a:fld>
            <a:endParaRPr lang="en-US" dirty="0"/>
          </a:p>
        </p:txBody>
      </p:sp>
    </p:spTree>
    <p:extLst>
      <p:ext uri="{BB962C8B-B14F-4D97-AF65-F5344CB8AC3E}">
        <p14:creationId xmlns:p14="http://schemas.microsoft.com/office/powerpoint/2010/main" val="23778190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22</a:t>
            </a:fld>
            <a:endParaRPr lang="en-US" dirty="0"/>
          </a:p>
        </p:txBody>
      </p:sp>
    </p:spTree>
    <p:extLst>
      <p:ext uri="{BB962C8B-B14F-4D97-AF65-F5344CB8AC3E}">
        <p14:creationId xmlns:p14="http://schemas.microsoft.com/office/powerpoint/2010/main" val="179411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Consider skipping this</a:t>
            </a:r>
            <a:r>
              <a:rPr lang="en-US" baseline="0" dirty="0"/>
              <a:t> and focusing on the following slide</a:t>
            </a:r>
            <a:endParaRPr lang="en-US" dirty="0"/>
          </a:p>
        </p:txBody>
      </p:sp>
      <p:sp>
        <p:nvSpPr>
          <p:cNvPr id="4" name="Slide Number Placeholder 3"/>
          <p:cNvSpPr>
            <a:spLocks noGrp="1"/>
          </p:cNvSpPr>
          <p:nvPr>
            <p:ph type="sldNum" sz="quarter" idx="10"/>
          </p:nvPr>
        </p:nvSpPr>
        <p:spPr/>
        <p:txBody>
          <a:bodyPr/>
          <a:lstStyle/>
          <a:p>
            <a:fld id="{3B0F5E31-3045-44DA-9036-8020F9F6EBF2}" type="slidenum">
              <a:rPr lang="en-US" smtClean="0"/>
              <a:pPr/>
              <a:t>3</a:t>
            </a:fld>
            <a:endParaRPr lang="en-US" dirty="0"/>
          </a:p>
        </p:txBody>
      </p:sp>
    </p:spTree>
    <p:extLst>
      <p:ext uri="{BB962C8B-B14F-4D97-AF65-F5344CB8AC3E}">
        <p14:creationId xmlns:p14="http://schemas.microsoft.com/office/powerpoint/2010/main" val="4172864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0F5E31-3045-44DA-9036-8020F9F6EB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9753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0F5E31-3045-44DA-9036-8020F9F6EB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2317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0F5E31-3045-44DA-9036-8020F9F6EB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726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7</a:t>
            </a:fld>
            <a:endParaRPr lang="en-US" dirty="0"/>
          </a:p>
        </p:txBody>
      </p:sp>
    </p:spTree>
    <p:extLst>
      <p:ext uri="{BB962C8B-B14F-4D97-AF65-F5344CB8AC3E}">
        <p14:creationId xmlns:p14="http://schemas.microsoft.com/office/powerpoint/2010/main" val="231949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DA0C09-1263-4054-87D1-B399037E9EF1}" type="slidenum">
              <a:rPr lang="en-US" smtClean="0"/>
              <a:t>8</a:t>
            </a:fld>
            <a:endParaRPr lang="en-US" dirty="0"/>
          </a:p>
        </p:txBody>
      </p:sp>
    </p:spTree>
    <p:extLst>
      <p:ext uri="{BB962C8B-B14F-4D97-AF65-F5344CB8AC3E}">
        <p14:creationId xmlns:p14="http://schemas.microsoft.com/office/powerpoint/2010/main" val="3911418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Organizing our themes under 3 main headings</a:t>
            </a:r>
          </a:p>
          <a:p>
            <a:endParaRPr lang="en-US" dirty="0"/>
          </a:p>
          <a:p>
            <a:r>
              <a:rPr lang="en-US" dirty="0"/>
              <a:t>Note – the purpose of the diagram is to highlight that this is somewhat of a feedback loop, where the structural vulnerabilities often frame the experiences with health care and treatment after discharge, which further exacerbates the experiences of structural vulnerabilities</a:t>
            </a:r>
          </a:p>
          <a:p>
            <a:endParaRPr lang="en-US" dirty="0"/>
          </a:p>
        </p:txBody>
      </p:sp>
      <p:sp>
        <p:nvSpPr>
          <p:cNvPr id="4" name="Slide Number Placeholder 3"/>
          <p:cNvSpPr>
            <a:spLocks noGrp="1"/>
          </p:cNvSpPr>
          <p:nvPr>
            <p:ph type="sldNum" sz="quarter" idx="5"/>
          </p:nvPr>
        </p:nvSpPr>
        <p:spPr/>
        <p:txBody>
          <a:bodyPr/>
          <a:lstStyle/>
          <a:p>
            <a:fld id="{668654EF-92F4-4E94-BAAC-740D39558F51}" type="slidenum">
              <a:rPr lang="en-US" smtClean="0"/>
              <a:t>9</a:t>
            </a:fld>
            <a:endParaRPr lang="en-US" dirty="0"/>
          </a:p>
        </p:txBody>
      </p:sp>
    </p:spTree>
    <p:extLst>
      <p:ext uri="{BB962C8B-B14F-4D97-AF65-F5344CB8AC3E}">
        <p14:creationId xmlns:p14="http://schemas.microsoft.com/office/powerpoint/2010/main" val="3004184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0896" y="1085262"/>
            <a:ext cx="5349240" cy="1846681"/>
          </a:xfrm>
        </p:spPr>
        <p:txBody>
          <a:bodyPr anchor="b" anchorCtr="0"/>
          <a:lstStyle>
            <a:lvl1pPr algn="l">
              <a:lnSpc>
                <a:spcPct val="83000"/>
              </a:lnSpc>
              <a:defRPr sz="3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32072" y="3319544"/>
            <a:ext cx="4248150" cy="898923"/>
          </a:xfrm>
        </p:spPr>
        <p:txBody>
          <a:bodyPr>
            <a:noAutofit/>
          </a:bodyPr>
          <a:lstStyle>
            <a:lvl1pPr marL="0" indent="0" algn="l">
              <a:lnSpc>
                <a:spcPct val="105000"/>
              </a:lnSpc>
              <a:buNone/>
              <a:defRPr sz="18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4" name="Picture Placeholder 13">
            <a:extLst>
              <a:ext uri="{FF2B5EF4-FFF2-40B4-BE49-F238E27FC236}">
                <a16:creationId xmlns:a16="http://schemas.microsoft.com/office/drawing/2014/main" id="{7ECAB4B7-018A-0EBB-A58F-9FCA59C75D47}"/>
              </a:ext>
            </a:extLst>
          </p:cNvPr>
          <p:cNvSpPr>
            <a:spLocks noGrp="1"/>
          </p:cNvSpPr>
          <p:nvPr>
            <p:ph type="pic" sz="quarter" idx="10"/>
          </p:nvPr>
        </p:nvSpPr>
        <p:spPr>
          <a:xfrm>
            <a:off x="6103938" y="0"/>
            <a:ext cx="3040062" cy="5143500"/>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4" name="Footer Placeholder 4">
            <a:extLst>
              <a:ext uri="{FF2B5EF4-FFF2-40B4-BE49-F238E27FC236}">
                <a16:creationId xmlns:a16="http://schemas.microsoft.com/office/drawing/2014/main" id="{D5984376-7EF8-C4F2-8073-BB3214F92532}"/>
              </a:ext>
            </a:extLst>
          </p:cNvPr>
          <p:cNvSpPr>
            <a:spLocks noGrp="1"/>
          </p:cNvSpPr>
          <p:nvPr>
            <p:ph type="ftr" sz="quarter" idx="3"/>
          </p:nvPr>
        </p:nvSpPr>
        <p:spPr>
          <a:xfrm>
            <a:off x="347663" y="4663440"/>
            <a:ext cx="1810512" cy="219456"/>
          </a:xfrm>
          <a:prstGeom prst="roundRect">
            <a:avLst>
              <a:gd name="adj" fmla="val 50000"/>
            </a:avLst>
          </a:prstGeom>
          <a:ln w="19050">
            <a:solidFill>
              <a:schemeClr val="bg1"/>
            </a:solidFill>
          </a:ln>
        </p:spPr>
        <p:txBody>
          <a:bodyPr vert="horz" lIns="182880" tIns="45720" rIns="91440" bIns="45720" rtlCol="0" anchor="ctr"/>
          <a:lstStyle>
            <a:lvl1pPr algn="l">
              <a:defRPr sz="1100" b="1">
                <a:solidFill>
                  <a:schemeClr val="bg1"/>
                </a:solidFill>
              </a:defRPr>
            </a:lvl1pPr>
          </a:lstStyle>
          <a:p>
            <a:r>
              <a:rPr lang="en-US" dirty="0"/>
              <a:t>NYU Langone Health</a:t>
            </a:r>
          </a:p>
        </p:txBody>
      </p:sp>
      <p:grpSp>
        <p:nvGrpSpPr>
          <p:cNvPr id="9" name="Graphic 6">
            <a:extLst>
              <a:ext uri="{FF2B5EF4-FFF2-40B4-BE49-F238E27FC236}">
                <a16:creationId xmlns:a16="http://schemas.microsoft.com/office/drawing/2014/main" id="{527931A5-0FFA-40A6-AC35-C276ED2C6359}"/>
              </a:ext>
            </a:extLst>
          </p:cNvPr>
          <p:cNvGrpSpPr>
            <a:grpSpLocks noChangeAspect="1"/>
          </p:cNvGrpSpPr>
          <p:nvPr userDrawn="1"/>
        </p:nvGrpSpPr>
        <p:grpSpPr>
          <a:xfrm>
            <a:off x="243751" y="256503"/>
            <a:ext cx="2560320" cy="659342"/>
            <a:chOff x="243131" y="4363879"/>
            <a:chExt cx="2050553" cy="528066"/>
          </a:xfrm>
          <a:solidFill>
            <a:srgbClr val="FFFFFF"/>
          </a:solidFill>
        </p:grpSpPr>
        <p:grpSp>
          <p:nvGrpSpPr>
            <p:cNvPr id="10" name="Graphic 6">
              <a:extLst>
                <a:ext uri="{FF2B5EF4-FFF2-40B4-BE49-F238E27FC236}">
                  <a16:creationId xmlns:a16="http://schemas.microsoft.com/office/drawing/2014/main" id="{A4A5EDC1-BE7E-541A-4775-E1F52B9D537D}"/>
                </a:ext>
              </a:extLst>
            </p:cNvPr>
            <p:cNvGrpSpPr/>
            <p:nvPr/>
          </p:nvGrpSpPr>
          <p:grpSpPr>
            <a:xfrm>
              <a:off x="243131" y="4363879"/>
              <a:ext cx="460142" cy="527338"/>
              <a:chOff x="243131" y="4363879"/>
              <a:chExt cx="460142" cy="527338"/>
            </a:xfrm>
            <a:solidFill>
              <a:srgbClr val="FFFFFF"/>
            </a:solidFill>
          </p:grpSpPr>
          <p:grpSp>
            <p:nvGrpSpPr>
              <p:cNvPr id="39" name="Graphic 6">
                <a:extLst>
                  <a:ext uri="{FF2B5EF4-FFF2-40B4-BE49-F238E27FC236}">
                    <a16:creationId xmlns:a16="http://schemas.microsoft.com/office/drawing/2014/main" id="{255DCC84-5BC2-C70D-1065-318F6A22B678}"/>
                  </a:ext>
                </a:extLst>
              </p:cNvPr>
              <p:cNvGrpSpPr/>
              <p:nvPr/>
            </p:nvGrpSpPr>
            <p:grpSpPr>
              <a:xfrm>
                <a:off x="243131" y="4363879"/>
                <a:ext cx="457650" cy="527338"/>
                <a:chOff x="243131" y="4363879"/>
                <a:chExt cx="457650" cy="527338"/>
              </a:xfrm>
              <a:solidFill>
                <a:srgbClr val="FFFFFF"/>
              </a:solidFill>
            </p:grpSpPr>
            <p:sp>
              <p:nvSpPr>
                <p:cNvPr id="41" name="Freeform 40">
                  <a:extLst>
                    <a:ext uri="{FF2B5EF4-FFF2-40B4-BE49-F238E27FC236}">
                      <a16:creationId xmlns:a16="http://schemas.microsoft.com/office/drawing/2014/main" id="{EFE98EBF-2DB2-8C74-CDC2-39C2DC98B2DF}"/>
                    </a:ext>
                  </a:extLst>
                </p:cNvPr>
                <p:cNvSpPr/>
                <p:nvPr/>
              </p:nvSpPr>
              <p:spPr>
                <a:xfrm>
                  <a:off x="265989" y="4363879"/>
                  <a:ext cx="434792" cy="163309"/>
                </a:xfrm>
                <a:custGeom>
                  <a:avLst/>
                  <a:gdLst>
                    <a:gd name="connsiteX0" fmla="*/ 434359 w 434792"/>
                    <a:gd name="connsiteY0" fmla="*/ 108547 h 163309"/>
                    <a:gd name="connsiteX1" fmla="*/ 434359 w 434792"/>
                    <a:gd name="connsiteY1" fmla="*/ 108547 h 163309"/>
                    <a:gd name="connsiteX2" fmla="*/ 431434 w 434792"/>
                    <a:gd name="connsiteY2" fmla="*/ 103657 h 163309"/>
                    <a:gd name="connsiteX3" fmla="*/ 396330 w 434792"/>
                    <a:gd name="connsiteY3" fmla="*/ 64541 h 163309"/>
                    <a:gd name="connsiteX4" fmla="*/ 234461 w 434792"/>
                    <a:gd name="connsiteY4" fmla="*/ 0 h 163309"/>
                    <a:gd name="connsiteX5" fmla="*/ 48214 w 434792"/>
                    <a:gd name="connsiteY5" fmla="*/ 86055 h 163309"/>
                    <a:gd name="connsiteX6" fmla="*/ 433 w 434792"/>
                    <a:gd name="connsiteY6" fmla="*/ 161354 h 163309"/>
                    <a:gd name="connsiteX7" fmla="*/ 433 w 434792"/>
                    <a:gd name="connsiteY7" fmla="*/ 163309 h 163309"/>
                    <a:gd name="connsiteX8" fmla="*/ 1408 w 434792"/>
                    <a:gd name="connsiteY8" fmla="*/ 161354 h 163309"/>
                    <a:gd name="connsiteX9" fmla="*/ 54065 w 434792"/>
                    <a:gd name="connsiteY9" fmla="*/ 94856 h 163309"/>
                    <a:gd name="connsiteX10" fmla="*/ 235436 w 434792"/>
                    <a:gd name="connsiteY10" fmla="*/ 32271 h 163309"/>
                    <a:gd name="connsiteX11" fmla="*/ 386579 w 434792"/>
                    <a:gd name="connsiteY11" fmla="*/ 73343 h 163309"/>
                    <a:gd name="connsiteX12" fmla="*/ 429484 w 434792"/>
                    <a:gd name="connsiteY12" fmla="*/ 105613 h 163309"/>
                    <a:gd name="connsiteX13" fmla="*/ 434359 w 434792"/>
                    <a:gd name="connsiteY13" fmla="*/ 108547 h 163309"/>
                    <a:gd name="connsiteX14" fmla="*/ 434359 w 434792"/>
                    <a:gd name="connsiteY14" fmla="*/ 108547 h 163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4792" h="163309">
                      <a:moveTo>
                        <a:pt x="434359" y="108547"/>
                      </a:moveTo>
                      <a:cubicBezTo>
                        <a:pt x="434359" y="108547"/>
                        <a:pt x="435334" y="108547"/>
                        <a:pt x="434359" y="108547"/>
                      </a:cubicBezTo>
                      <a:cubicBezTo>
                        <a:pt x="434359" y="107569"/>
                        <a:pt x="433384" y="106591"/>
                        <a:pt x="431434" y="103657"/>
                      </a:cubicBezTo>
                      <a:cubicBezTo>
                        <a:pt x="429484" y="100724"/>
                        <a:pt x="414857" y="81166"/>
                        <a:pt x="396330" y="64541"/>
                      </a:cubicBezTo>
                      <a:cubicBezTo>
                        <a:pt x="378778" y="47917"/>
                        <a:pt x="323196" y="0"/>
                        <a:pt x="234461" y="0"/>
                      </a:cubicBezTo>
                      <a:cubicBezTo>
                        <a:pt x="142800" y="0"/>
                        <a:pt x="80393" y="49873"/>
                        <a:pt x="48214" y="86055"/>
                      </a:cubicBezTo>
                      <a:cubicBezTo>
                        <a:pt x="17010" y="121260"/>
                        <a:pt x="1408" y="160376"/>
                        <a:pt x="433" y="161354"/>
                      </a:cubicBezTo>
                      <a:cubicBezTo>
                        <a:pt x="433" y="162331"/>
                        <a:pt x="-542" y="162331"/>
                        <a:pt x="433" y="163309"/>
                      </a:cubicBezTo>
                      <a:cubicBezTo>
                        <a:pt x="1408" y="163309"/>
                        <a:pt x="1408" y="162331"/>
                        <a:pt x="1408" y="161354"/>
                      </a:cubicBezTo>
                      <a:cubicBezTo>
                        <a:pt x="2384" y="160376"/>
                        <a:pt x="17985" y="124193"/>
                        <a:pt x="54065" y="94856"/>
                      </a:cubicBezTo>
                      <a:cubicBezTo>
                        <a:pt x="90144" y="65519"/>
                        <a:pt x="148651" y="32271"/>
                        <a:pt x="235436" y="32271"/>
                      </a:cubicBezTo>
                      <a:cubicBezTo>
                        <a:pt x="309545" y="32271"/>
                        <a:pt x="362201" y="58674"/>
                        <a:pt x="386579" y="73343"/>
                      </a:cubicBezTo>
                      <a:cubicBezTo>
                        <a:pt x="410956" y="88011"/>
                        <a:pt x="426558" y="102680"/>
                        <a:pt x="429484" y="105613"/>
                      </a:cubicBezTo>
                      <a:cubicBezTo>
                        <a:pt x="432409" y="107569"/>
                        <a:pt x="433384" y="107569"/>
                        <a:pt x="434359" y="108547"/>
                      </a:cubicBezTo>
                      <a:cubicBezTo>
                        <a:pt x="434359" y="108547"/>
                        <a:pt x="434359" y="108547"/>
                        <a:pt x="434359" y="108547"/>
                      </a:cubicBezTo>
                      <a:close/>
                    </a:path>
                  </a:pathLst>
                </a:custGeom>
                <a:solidFill>
                  <a:srgbClr val="FFFFFF"/>
                </a:solidFill>
                <a:ln w="9729"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A7BF817-D17F-07E5-1D31-BDCB934761B9}"/>
                    </a:ext>
                  </a:extLst>
                </p:cNvPr>
                <p:cNvSpPr/>
                <p:nvPr/>
              </p:nvSpPr>
              <p:spPr>
                <a:xfrm>
                  <a:off x="243131" y="4611287"/>
                  <a:ext cx="393834" cy="279929"/>
                </a:xfrm>
                <a:custGeom>
                  <a:avLst/>
                  <a:gdLst>
                    <a:gd name="connsiteX0" fmla="*/ 1839 w 393834"/>
                    <a:gd name="connsiteY0" fmla="*/ 0 h 279929"/>
                    <a:gd name="connsiteX1" fmla="*/ 1839 w 393834"/>
                    <a:gd name="connsiteY1" fmla="*/ 0 h 279929"/>
                    <a:gd name="connsiteX2" fmla="*/ 1839 w 393834"/>
                    <a:gd name="connsiteY2" fmla="*/ 3912 h 279929"/>
                    <a:gd name="connsiteX3" fmla="*/ 22316 w 393834"/>
                    <a:gd name="connsiteY3" fmla="*/ 93878 h 279929"/>
                    <a:gd name="connsiteX4" fmla="*/ 149081 w 393834"/>
                    <a:gd name="connsiteY4" fmla="*/ 221983 h 279929"/>
                    <a:gd name="connsiteX5" fmla="*/ 312900 w 393834"/>
                    <a:gd name="connsiteY5" fmla="*/ 251320 h 279929"/>
                    <a:gd name="connsiteX6" fmla="*/ 391885 w 393834"/>
                    <a:gd name="connsiteY6" fmla="*/ 228829 h 279929"/>
                    <a:gd name="connsiteX7" fmla="*/ 393835 w 393834"/>
                    <a:gd name="connsiteY7" fmla="*/ 227851 h 279929"/>
                    <a:gd name="connsiteX8" fmla="*/ 393835 w 393834"/>
                    <a:gd name="connsiteY8" fmla="*/ 227851 h 279929"/>
                    <a:gd name="connsiteX9" fmla="*/ 391885 w 393834"/>
                    <a:gd name="connsiteY9" fmla="*/ 228829 h 279929"/>
                    <a:gd name="connsiteX10" fmla="*/ 386034 w 393834"/>
                    <a:gd name="connsiteY10" fmla="*/ 233718 h 279929"/>
                    <a:gd name="connsiteX11" fmla="*/ 337278 w 393834"/>
                    <a:gd name="connsiteY11" fmla="*/ 261099 h 279929"/>
                    <a:gd name="connsiteX12" fmla="*/ 128604 w 393834"/>
                    <a:gd name="connsiteY12" fmla="*/ 250342 h 279929"/>
                    <a:gd name="connsiteX13" fmla="*/ 5739 w 393834"/>
                    <a:gd name="connsiteY13" fmla="*/ 81166 h 279929"/>
                    <a:gd name="connsiteX14" fmla="*/ 864 w 393834"/>
                    <a:gd name="connsiteY14" fmla="*/ 1956 h 279929"/>
                    <a:gd name="connsiteX15" fmla="*/ 1839 w 393834"/>
                    <a:gd name="connsiteY15" fmla="*/ 0 h 279929"/>
                    <a:gd name="connsiteX16" fmla="*/ 1839 w 393834"/>
                    <a:gd name="connsiteY16" fmla="*/ 0 h 27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3834" h="279929">
                      <a:moveTo>
                        <a:pt x="1839" y="0"/>
                      </a:moveTo>
                      <a:cubicBezTo>
                        <a:pt x="2814" y="0"/>
                        <a:pt x="2814" y="0"/>
                        <a:pt x="1839" y="0"/>
                      </a:cubicBezTo>
                      <a:cubicBezTo>
                        <a:pt x="2814" y="978"/>
                        <a:pt x="1839" y="1956"/>
                        <a:pt x="1839" y="3912"/>
                      </a:cubicBezTo>
                      <a:cubicBezTo>
                        <a:pt x="1839" y="5867"/>
                        <a:pt x="-111" y="48895"/>
                        <a:pt x="22316" y="93878"/>
                      </a:cubicBezTo>
                      <a:cubicBezTo>
                        <a:pt x="44744" y="140818"/>
                        <a:pt x="84724" y="189713"/>
                        <a:pt x="149081" y="221983"/>
                      </a:cubicBezTo>
                      <a:cubicBezTo>
                        <a:pt x="209538" y="251320"/>
                        <a:pt x="269020" y="256210"/>
                        <a:pt x="312900" y="251320"/>
                      </a:cubicBezTo>
                      <a:cubicBezTo>
                        <a:pt x="355805" y="246431"/>
                        <a:pt x="387984" y="230784"/>
                        <a:pt x="391885" y="228829"/>
                      </a:cubicBezTo>
                      <a:cubicBezTo>
                        <a:pt x="393835" y="227851"/>
                        <a:pt x="393835" y="227851"/>
                        <a:pt x="393835" y="227851"/>
                      </a:cubicBezTo>
                      <a:cubicBezTo>
                        <a:pt x="393835" y="227851"/>
                        <a:pt x="393835" y="227851"/>
                        <a:pt x="393835" y="227851"/>
                      </a:cubicBezTo>
                      <a:cubicBezTo>
                        <a:pt x="393835" y="227851"/>
                        <a:pt x="392860" y="228829"/>
                        <a:pt x="391885" y="228829"/>
                      </a:cubicBezTo>
                      <a:cubicBezTo>
                        <a:pt x="390909" y="229807"/>
                        <a:pt x="388959" y="231762"/>
                        <a:pt x="386034" y="233718"/>
                      </a:cubicBezTo>
                      <a:cubicBezTo>
                        <a:pt x="381158" y="237630"/>
                        <a:pt x="371407" y="246431"/>
                        <a:pt x="337278" y="261099"/>
                      </a:cubicBezTo>
                      <a:cubicBezTo>
                        <a:pt x="289498" y="281635"/>
                        <a:pt x="208563" y="294348"/>
                        <a:pt x="128604" y="250342"/>
                      </a:cubicBezTo>
                      <a:cubicBezTo>
                        <a:pt x="51570" y="208293"/>
                        <a:pt x="17441" y="135928"/>
                        <a:pt x="5739" y="81166"/>
                      </a:cubicBezTo>
                      <a:cubicBezTo>
                        <a:pt x="-3037" y="39116"/>
                        <a:pt x="864" y="4890"/>
                        <a:pt x="864" y="1956"/>
                      </a:cubicBezTo>
                      <a:cubicBezTo>
                        <a:pt x="1839" y="978"/>
                        <a:pt x="1839" y="978"/>
                        <a:pt x="1839" y="0"/>
                      </a:cubicBezTo>
                      <a:cubicBezTo>
                        <a:pt x="1839" y="0"/>
                        <a:pt x="1839" y="0"/>
                        <a:pt x="1839" y="0"/>
                      </a:cubicBezTo>
                      <a:close/>
                    </a:path>
                  </a:pathLst>
                </a:custGeom>
                <a:solidFill>
                  <a:srgbClr val="FFFFFF"/>
                </a:solidFill>
                <a:ln w="9729" cap="flat">
                  <a:noFill/>
                  <a:prstDash val="solid"/>
                  <a:miter/>
                </a:ln>
              </p:spPr>
              <p:txBody>
                <a:bodyPr rtlCol="0" anchor="ctr"/>
                <a:lstStyle/>
                <a:p>
                  <a:endParaRPr lang="en-US" dirty="0"/>
                </a:p>
              </p:txBody>
            </p:sp>
          </p:grpSp>
          <p:sp>
            <p:nvSpPr>
              <p:cNvPr id="40" name="Freeform 39">
                <a:extLst>
                  <a:ext uri="{FF2B5EF4-FFF2-40B4-BE49-F238E27FC236}">
                    <a16:creationId xmlns:a16="http://schemas.microsoft.com/office/drawing/2014/main" id="{64F4B3DC-4AB0-2333-640C-96F007E9B2C7}"/>
                  </a:ext>
                </a:extLst>
              </p:cNvPr>
              <p:cNvSpPr/>
              <p:nvPr/>
            </p:nvSpPr>
            <p:spPr>
              <a:xfrm>
                <a:off x="341507" y="4535011"/>
                <a:ext cx="361767" cy="157441"/>
              </a:xfrm>
              <a:custGeom>
                <a:avLst/>
                <a:gdLst>
                  <a:gd name="connsiteX0" fmla="*/ 201849 w 361767"/>
                  <a:gd name="connsiteY0" fmla="*/ 154508 h 157441"/>
                  <a:gd name="connsiteX1" fmla="*/ 201849 w 361767"/>
                  <a:gd name="connsiteY1" fmla="*/ 93878 h 157441"/>
                  <a:gd name="connsiteX2" fmla="*/ 245729 w 361767"/>
                  <a:gd name="connsiteY2" fmla="*/ 0 h 157441"/>
                  <a:gd name="connsiteX3" fmla="*/ 211600 w 361767"/>
                  <a:gd name="connsiteY3" fmla="*/ 0 h 157441"/>
                  <a:gd name="connsiteX4" fmla="*/ 185272 w 361767"/>
                  <a:gd name="connsiteY4" fmla="*/ 61608 h 157441"/>
                  <a:gd name="connsiteX5" fmla="*/ 158944 w 361767"/>
                  <a:gd name="connsiteY5" fmla="*/ 0 h 157441"/>
                  <a:gd name="connsiteX6" fmla="*/ 123840 w 361767"/>
                  <a:gd name="connsiteY6" fmla="*/ 0 h 157441"/>
                  <a:gd name="connsiteX7" fmla="*/ 167720 w 361767"/>
                  <a:gd name="connsiteY7" fmla="*/ 93878 h 157441"/>
                  <a:gd name="connsiteX8" fmla="*/ 167720 w 361767"/>
                  <a:gd name="connsiteY8" fmla="*/ 154508 h 157441"/>
                  <a:gd name="connsiteX9" fmla="*/ 201849 w 361767"/>
                  <a:gd name="connsiteY9" fmla="*/ 154508 h 157441"/>
                  <a:gd name="connsiteX10" fmla="*/ 81910 w 361767"/>
                  <a:gd name="connsiteY10" fmla="*/ 88989 h 157441"/>
                  <a:gd name="connsiteX11" fmla="*/ 35104 w 361767"/>
                  <a:gd name="connsiteY11" fmla="*/ 978 h 157441"/>
                  <a:gd name="connsiteX12" fmla="*/ 35104 w 361767"/>
                  <a:gd name="connsiteY12" fmla="*/ 0 h 157441"/>
                  <a:gd name="connsiteX13" fmla="*/ 0 w 361767"/>
                  <a:gd name="connsiteY13" fmla="*/ 0 h 157441"/>
                  <a:gd name="connsiteX14" fmla="*/ 0 w 361767"/>
                  <a:gd name="connsiteY14" fmla="*/ 155486 h 157441"/>
                  <a:gd name="connsiteX15" fmla="*/ 31204 w 361767"/>
                  <a:gd name="connsiteY15" fmla="*/ 155486 h 157441"/>
                  <a:gd name="connsiteX16" fmla="*/ 31204 w 361767"/>
                  <a:gd name="connsiteY16" fmla="*/ 63564 h 157441"/>
                  <a:gd name="connsiteX17" fmla="*/ 81910 w 361767"/>
                  <a:gd name="connsiteY17" fmla="*/ 154508 h 157441"/>
                  <a:gd name="connsiteX18" fmla="*/ 82885 w 361767"/>
                  <a:gd name="connsiteY18" fmla="*/ 155486 h 157441"/>
                  <a:gd name="connsiteX19" fmla="*/ 114088 w 361767"/>
                  <a:gd name="connsiteY19" fmla="*/ 155486 h 157441"/>
                  <a:gd name="connsiteX20" fmla="*/ 114088 w 361767"/>
                  <a:gd name="connsiteY20" fmla="*/ 0 h 157441"/>
                  <a:gd name="connsiteX21" fmla="*/ 82885 w 361767"/>
                  <a:gd name="connsiteY21" fmla="*/ 0 h 157441"/>
                  <a:gd name="connsiteX22" fmla="*/ 82885 w 361767"/>
                  <a:gd name="connsiteY22" fmla="*/ 88989 h 157441"/>
                  <a:gd name="connsiteX23" fmla="*/ 361767 w 361767"/>
                  <a:gd name="connsiteY23" fmla="*/ 100724 h 157441"/>
                  <a:gd name="connsiteX24" fmla="*/ 361767 w 361767"/>
                  <a:gd name="connsiteY24" fmla="*/ 0 h 157441"/>
                  <a:gd name="connsiteX25" fmla="*/ 328613 w 361767"/>
                  <a:gd name="connsiteY25" fmla="*/ 0 h 157441"/>
                  <a:gd name="connsiteX26" fmla="*/ 328613 w 361767"/>
                  <a:gd name="connsiteY26" fmla="*/ 99746 h 157441"/>
                  <a:gd name="connsiteX27" fmla="*/ 309111 w 361767"/>
                  <a:gd name="connsiteY27" fmla="*/ 128105 h 157441"/>
                  <a:gd name="connsiteX28" fmla="*/ 289609 w 361767"/>
                  <a:gd name="connsiteY28" fmla="*/ 99746 h 157441"/>
                  <a:gd name="connsiteX29" fmla="*/ 289609 w 361767"/>
                  <a:gd name="connsiteY29" fmla="*/ 0 h 157441"/>
                  <a:gd name="connsiteX30" fmla="*/ 255480 w 361767"/>
                  <a:gd name="connsiteY30" fmla="*/ 0 h 157441"/>
                  <a:gd name="connsiteX31" fmla="*/ 255480 w 361767"/>
                  <a:gd name="connsiteY31" fmla="*/ 100724 h 157441"/>
                  <a:gd name="connsiteX32" fmla="*/ 309111 w 361767"/>
                  <a:gd name="connsiteY32" fmla="*/ 157442 h 157441"/>
                  <a:gd name="connsiteX33" fmla="*/ 361767 w 361767"/>
                  <a:gd name="connsiteY33" fmla="*/ 10072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61767" h="157441">
                    <a:moveTo>
                      <a:pt x="201849" y="154508"/>
                    </a:moveTo>
                    <a:lnTo>
                      <a:pt x="201849" y="93878"/>
                    </a:lnTo>
                    <a:lnTo>
                      <a:pt x="245729" y="0"/>
                    </a:lnTo>
                    <a:lnTo>
                      <a:pt x="211600" y="0"/>
                    </a:lnTo>
                    <a:lnTo>
                      <a:pt x="185272" y="61608"/>
                    </a:lnTo>
                    <a:lnTo>
                      <a:pt x="158944" y="0"/>
                    </a:lnTo>
                    <a:lnTo>
                      <a:pt x="123840" y="0"/>
                    </a:lnTo>
                    <a:lnTo>
                      <a:pt x="167720" y="93878"/>
                    </a:lnTo>
                    <a:lnTo>
                      <a:pt x="167720" y="154508"/>
                    </a:lnTo>
                    <a:lnTo>
                      <a:pt x="201849" y="154508"/>
                    </a:lnTo>
                    <a:close/>
                    <a:moveTo>
                      <a:pt x="81910" y="88989"/>
                    </a:moveTo>
                    <a:cubicBezTo>
                      <a:pt x="71183" y="67475"/>
                      <a:pt x="37054" y="3912"/>
                      <a:pt x="35104" y="978"/>
                    </a:cubicBezTo>
                    <a:lnTo>
                      <a:pt x="35104" y="0"/>
                    </a:lnTo>
                    <a:lnTo>
                      <a:pt x="0" y="0"/>
                    </a:lnTo>
                    <a:lnTo>
                      <a:pt x="0" y="155486"/>
                    </a:lnTo>
                    <a:lnTo>
                      <a:pt x="31204" y="155486"/>
                    </a:lnTo>
                    <a:lnTo>
                      <a:pt x="31204" y="63564"/>
                    </a:lnTo>
                    <a:cubicBezTo>
                      <a:pt x="42905" y="85077"/>
                      <a:pt x="79959" y="150597"/>
                      <a:pt x="81910" y="154508"/>
                    </a:cubicBezTo>
                    <a:lnTo>
                      <a:pt x="82885" y="155486"/>
                    </a:lnTo>
                    <a:lnTo>
                      <a:pt x="114088" y="155486"/>
                    </a:lnTo>
                    <a:lnTo>
                      <a:pt x="114088" y="0"/>
                    </a:lnTo>
                    <a:lnTo>
                      <a:pt x="82885" y="0"/>
                    </a:lnTo>
                    <a:lnTo>
                      <a:pt x="82885" y="88989"/>
                    </a:lnTo>
                    <a:close/>
                    <a:moveTo>
                      <a:pt x="361767" y="100724"/>
                    </a:moveTo>
                    <a:lnTo>
                      <a:pt x="361767" y="0"/>
                    </a:lnTo>
                    <a:lnTo>
                      <a:pt x="328613" y="0"/>
                    </a:lnTo>
                    <a:lnTo>
                      <a:pt x="328613" y="99746"/>
                    </a:lnTo>
                    <a:cubicBezTo>
                      <a:pt x="328613" y="120282"/>
                      <a:pt x="322763" y="128105"/>
                      <a:pt x="309111" y="128105"/>
                    </a:cubicBezTo>
                    <a:cubicBezTo>
                      <a:pt x="294484" y="128105"/>
                      <a:pt x="289609" y="120282"/>
                      <a:pt x="289609" y="99746"/>
                    </a:cubicBezTo>
                    <a:lnTo>
                      <a:pt x="289609" y="0"/>
                    </a:lnTo>
                    <a:lnTo>
                      <a:pt x="255480" y="0"/>
                    </a:lnTo>
                    <a:lnTo>
                      <a:pt x="255480" y="100724"/>
                    </a:lnTo>
                    <a:cubicBezTo>
                      <a:pt x="255480" y="137884"/>
                      <a:pt x="274007" y="157442"/>
                      <a:pt x="309111" y="157442"/>
                    </a:cubicBezTo>
                    <a:cubicBezTo>
                      <a:pt x="344215" y="157442"/>
                      <a:pt x="361767" y="138862"/>
                      <a:pt x="361767" y="100724"/>
                    </a:cubicBezTo>
                    <a:close/>
                  </a:path>
                </a:pathLst>
              </a:custGeom>
              <a:solidFill>
                <a:srgbClr val="FFFFFF"/>
              </a:solidFill>
              <a:ln w="9729" cap="flat">
                <a:noFill/>
                <a:prstDash val="solid"/>
                <a:miter/>
              </a:ln>
            </p:spPr>
            <p:txBody>
              <a:bodyPr rtlCol="0" anchor="ctr"/>
              <a:lstStyle/>
              <a:p>
                <a:endParaRPr lang="en-US" dirty="0"/>
              </a:p>
            </p:txBody>
          </p:sp>
        </p:grpSp>
        <p:grpSp>
          <p:nvGrpSpPr>
            <p:cNvPr id="11" name="Graphic 6">
              <a:extLst>
                <a:ext uri="{FF2B5EF4-FFF2-40B4-BE49-F238E27FC236}">
                  <a16:creationId xmlns:a16="http://schemas.microsoft.com/office/drawing/2014/main" id="{FCA2F23C-EC06-E528-7C70-28B28D3A212D}"/>
                </a:ext>
              </a:extLst>
            </p:cNvPr>
            <p:cNvGrpSpPr/>
            <p:nvPr/>
          </p:nvGrpSpPr>
          <p:grpSpPr>
            <a:xfrm>
              <a:off x="898297" y="4574127"/>
              <a:ext cx="765464" cy="118325"/>
              <a:chOff x="898297" y="4574127"/>
              <a:chExt cx="765464" cy="118325"/>
            </a:xfrm>
            <a:solidFill>
              <a:srgbClr val="FFFFFF"/>
            </a:solidFill>
          </p:grpSpPr>
          <p:sp>
            <p:nvSpPr>
              <p:cNvPr id="32" name="Freeform 31">
                <a:extLst>
                  <a:ext uri="{FF2B5EF4-FFF2-40B4-BE49-F238E27FC236}">
                    <a16:creationId xmlns:a16="http://schemas.microsoft.com/office/drawing/2014/main" id="{3286BF2F-A124-F5E1-26F1-A2C550F0EE07}"/>
                  </a:ext>
                </a:extLst>
              </p:cNvPr>
              <p:cNvSpPr/>
              <p:nvPr/>
            </p:nvSpPr>
            <p:spPr>
              <a:xfrm>
                <a:off x="898297" y="4575105"/>
                <a:ext cx="67282" cy="115392"/>
              </a:xfrm>
              <a:custGeom>
                <a:avLst/>
                <a:gdLst>
                  <a:gd name="connsiteX0" fmla="*/ 34129 w 67282"/>
                  <a:gd name="connsiteY0" fmla="*/ 115392 h 115392"/>
                  <a:gd name="connsiteX1" fmla="*/ 0 w 67282"/>
                  <a:gd name="connsiteY1" fmla="*/ 115392 h 115392"/>
                  <a:gd name="connsiteX2" fmla="*/ 0 w 67282"/>
                  <a:gd name="connsiteY2" fmla="*/ 1956 h 115392"/>
                  <a:gd name="connsiteX3" fmla="*/ 34129 w 67282"/>
                  <a:gd name="connsiteY3" fmla="*/ 1956 h 115392"/>
                  <a:gd name="connsiteX4" fmla="*/ 34129 w 67282"/>
                  <a:gd name="connsiteY4" fmla="*/ 16624 h 115392"/>
                  <a:gd name="connsiteX5" fmla="*/ 64358 w 67282"/>
                  <a:gd name="connsiteY5" fmla="*/ 0 h 115392"/>
                  <a:gd name="connsiteX6" fmla="*/ 66308 w 67282"/>
                  <a:gd name="connsiteY6" fmla="*/ 0 h 115392"/>
                  <a:gd name="connsiteX7" fmla="*/ 67283 w 67282"/>
                  <a:gd name="connsiteY7" fmla="*/ 0 h 115392"/>
                  <a:gd name="connsiteX8" fmla="*/ 67283 w 67282"/>
                  <a:gd name="connsiteY8" fmla="*/ 28359 h 115392"/>
                  <a:gd name="connsiteX9" fmla="*/ 65333 w 67282"/>
                  <a:gd name="connsiteY9" fmla="*/ 28359 h 115392"/>
                  <a:gd name="connsiteX10" fmla="*/ 59482 w 67282"/>
                  <a:gd name="connsiteY10" fmla="*/ 27381 h 115392"/>
                  <a:gd name="connsiteX11" fmla="*/ 34129 w 67282"/>
                  <a:gd name="connsiteY11" fmla="*/ 39116 h 115392"/>
                  <a:gd name="connsiteX12" fmla="*/ 34129 w 67282"/>
                  <a:gd name="connsiteY12" fmla="*/ 115392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282" h="115392">
                    <a:moveTo>
                      <a:pt x="34129" y="115392"/>
                    </a:moveTo>
                    <a:lnTo>
                      <a:pt x="0" y="115392"/>
                    </a:lnTo>
                    <a:lnTo>
                      <a:pt x="0" y="1956"/>
                    </a:lnTo>
                    <a:lnTo>
                      <a:pt x="34129" y="1956"/>
                    </a:lnTo>
                    <a:lnTo>
                      <a:pt x="34129" y="16624"/>
                    </a:lnTo>
                    <a:cubicBezTo>
                      <a:pt x="39980" y="7823"/>
                      <a:pt x="48756" y="0"/>
                      <a:pt x="64358" y="0"/>
                    </a:cubicBezTo>
                    <a:cubicBezTo>
                      <a:pt x="64358" y="0"/>
                      <a:pt x="66308" y="0"/>
                      <a:pt x="66308" y="0"/>
                    </a:cubicBezTo>
                    <a:lnTo>
                      <a:pt x="67283" y="0"/>
                    </a:lnTo>
                    <a:lnTo>
                      <a:pt x="67283" y="28359"/>
                    </a:lnTo>
                    <a:lnTo>
                      <a:pt x="65333" y="28359"/>
                    </a:lnTo>
                    <a:cubicBezTo>
                      <a:pt x="64358" y="28359"/>
                      <a:pt x="60457" y="27381"/>
                      <a:pt x="59482" y="27381"/>
                    </a:cubicBezTo>
                    <a:cubicBezTo>
                      <a:pt x="45830" y="27381"/>
                      <a:pt x="37054" y="35204"/>
                      <a:pt x="34129" y="39116"/>
                    </a:cubicBezTo>
                    <a:lnTo>
                      <a:pt x="34129" y="115392"/>
                    </a:lnTo>
                    <a:close/>
                  </a:path>
                </a:pathLst>
              </a:custGeom>
              <a:solidFill>
                <a:srgbClr val="FFFFFF"/>
              </a:solidFill>
              <a:ln w="9729"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345685BE-9A89-C299-7AF6-C28DAAD9AD09}"/>
                  </a:ext>
                </a:extLst>
              </p:cNvPr>
              <p:cNvSpPr/>
              <p:nvPr/>
            </p:nvSpPr>
            <p:spPr>
              <a:xfrm>
                <a:off x="1182055"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8626F236-20C4-58CA-8422-B5606D28F440}"/>
                  </a:ext>
                </a:extLst>
              </p:cNvPr>
              <p:cNvSpPr/>
              <p:nvPr/>
            </p:nvSpPr>
            <p:spPr>
              <a:xfrm>
                <a:off x="1079668"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0AFFE907-4BA0-E27A-4E99-0224FDD26EBC}"/>
                  </a:ext>
                </a:extLst>
              </p:cNvPr>
              <p:cNvSpPr/>
              <p:nvPr/>
            </p:nvSpPr>
            <p:spPr>
              <a:xfrm>
                <a:off x="1291268" y="4574127"/>
                <a:ext cx="152117" cy="118325"/>
              </a:xfrm>
              <a:custGeom>
                <a:avLst/>
                <a:gdLst>
                  <a:gd name="connsiteX0" fmla="*/ 152118 w 152117"/>
                  <a:gd name="connsiteY0" fmla="*/ 116370 h 118325"/>
                  <a:gd name="connsiteX1" fmla="*/ 118964 w 152117"/>
                  <a:gd name="connsiteY1" fmla="*/ 116370 h 118325"/>
                  <a:gd name="connsiteX2" fmla="*/ 118964 w 152117"/>
                  <a:gd name="connsiteY2" fmla="*/ 41072 h 118325"/>
                  <a:gd name="connsiteX3" fmla="*/ 110188 w 152117"/>
                  <a:gd name="connsiteY3" fmla="*/ 29337 h 118325"/>
                  <a:gd name="connsiteX4" fmla="*/ 93611 w 152117"/>
                  <a:gd name="connsiteY4" fmla="*/ 39116 h 118325"/>
                  <a:gd name="connsiteX5" fmla="*/ 93611 w 152117"/>
                  <a:gd name="connsiteY5" fmla="*/ 117348 h 118325"/>
                  <a:gd name="connsiteX6" fmla="*/ 59482 w 152117"/>
                  <a:gd name="connsiteY6" fmla="*/ 117348 h 118325"/>
                  <a:gd name="connsiteX7" fmla="*/ 59482 w 152117"/>
                  <a:gd name="connsiteY7" fmla="*/ 42050 h 118325"/>
                  <a:gd name="connsiteX8" fmla="*/ 51681 w 152117"/>
                  <a:gd name="connsiteY8" fmla="*/ 30315 h 118325"/>
                  <a:gd name="connsiteX9" fmla="*/ 34129 w 152117"/>
                  <a:gd name="connsiteY9" fmla="*/ 40094 h 118325"/>
                  <a:gd name="connsiteX10" fmla="*/ 34129 w 152117"/>
                  <a:gd name="connsiteY10" fmla="*/ 118326 h 118325"/>
                  <a:gd name="connsiteX11" fmla="*/ 0 w 152117"/>
                  <a:gd name="connsiteY11" fmla="*/ 118326 h 118325"/>
                  <a:gd name="connsiteX12" fmla="*/ 0 w 152117"/>
                  <a:gd name="connsiteY12" fmla="*/ 2934 h 118325"/>
                  <a:gd name="connsiteX13" fmla="*/ 34129 w 152117"/>
                  <a:gd name="connsiteY13" fmla="*/ 2934 h 118325"/>
                  <a:gd name="connsiteX14" fmla="*/ 34129 w 152117"/>
                  <a:gd name="connsiteY14" fmla="*/ 14669 h 118325"/>
                  <a:gd name="connsiteX15" fmla="*/ 65333 w 152117"/>
                  <a:gd name="connsiteY15" fmla="*/ 0 h 118325"/>
                  <a:gd name="connsiteX16" fmla="*/ 91661 w 152117"/>
                  <a:gd name="connsiteY16" fmla="*/ 15646 h 118325"/>
                  <a:gd name="connsiteX17" fmla="*/ 123840 w 152117"/>
                  <a:gd name="connsiteY17" fmla="*/ 0 h 118325"/>
                  <a:gd name="connsiteX18" fmla="*/ 152118 w 152117"/>
                  <a:gd name="connsiteY18" fmla="*/ 31293 h 118325"/>
                  <a:gd name="connsiteX19" fmla="*/ 152118 w 152117"/>
                  <a:gd name="connsiteY19" fmla="*/ 116370 h 11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2117" h="118325">
                    <a:moveTo>
                      <a:pt x="152118" y="116370"/>
                    </a:moveTo>
                    <a:lnTo>
                      <a:pt x="118964" y="116370"/>
                    </a:lnTo>
                    <a:lnTo>
                      <a:pt x="118964" y="41072"/>
                    </a:lnTo>
                    <a:cubicBezTo>
                      <a:pt x="118964" y="32271"/>
                      <a:pt x="117014" y="29337"/>
                      <a:pt x="110188" y="29337"/>
                    </a:cubicBezTo>
                    <a:cubicBezTo>
                      <a:pt x="104337" y="29337"/>
                      <a:pt x="97511" y="34227"/>
                      <a:pt x="93611" y="39116"/>
                    </a:cubicBezTo>
                    <a:lnTo>
                      <a:pt x="93611" y="117348"/>
                    </a:lnTo>
                    <a:lnTo>
                      <a:pt x="59482" y="117348"/>
                    </a:lnTo>
                    <a:lnTo>
                      <a:pt x="59482" y="42050"/>
                    </a:lnTo>
                    <a:cubicBezTo>
                      <a:pt x="59482" y="33249"/>
                      <a:pt x="57532" y="30315"/>
                      <a:pt x="51681" y="30315"/>
                    </a:cubicBezTo>
                    <a:cubicBezTo>
                      <a:pt x="45830" y="30315"/>
                      <a:pt x="39005" y="35204"/>
                      <a:pt x="34129" y="40094"/>
                    </a:cubicBezTo>
                    <a:lnTo>
                      <a:pt x="34129" y="118326"/>
                    </a:lnTo>
                    <a:lnTo>
                      <a:pt x="0" y="118326"/>
                    </a:lnTo>
                    <a:lnTo>
                      <a:pt x="0" y="2934"/>
                    </a:lnTo>
                    <a:lnTo>
                      <a:pt x="34129" y="2934"/>
                    </a:lnTo>
                    <a:lnTo>
                      <a:pt x="34129" y="14669"/>
                    </a:lnTo>
                    <a:cubicBezTo>
                      <a:pt x="40955" y="6845"/>
                      <a:pt x="51681" y="0"/>
                      <a:pt x="65333" y="0"/>
                    </a:cubicBezTo>
                    <a:cubicBezTo>
                      <a:pt x="79959" y="0"/>
                      <a:pt x="87760" y="3912"/>
                      <a:pt x="91661" y="15646"/>
                    </a:cubicBezTo>
                    <a:cubicBezTo>
                      <a:pt x="98487" y="6845"/>
                      <a:pt x="110188" y="0"/>
                      <a:pt x="123840" y="0"/>
                    </a:cubicBezTo>
                    <a:cubicBezTo>
                      <a:pt x="142367" y="0"/>
                      <a:pt x="152118" y="9779"/>
                      <a:pt x="152118" y="31293"/>
                    </a:cubicBezTo>
                    <a:lnTo>
                      <a:pt x="152118" y="116370"/>
                    </a:lnTo>
                    <a:close/>
                  </a:path>
                </a:pathLst>
              </a:custGeom>
              <a:solidFill>
                <a:srgbClr val="FFFFFF"/>
              </a:solidFill>
              <a:ln w="972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A2C7D0EE-D568-1589-771C-A75A24C613FA}"/>
                  </a:ext>
                </a:extLst>
              </p:cNvPr>
              <p:cNvSpPr/>
              <p:nvPr/>
            </p:nvSpPr>
            <p:spPr>
              <a:xfrm>
                <a:off x="1458012" y="4574127"/>
                <a:ext cx="96536" cy="117348"/>
              </a:xfrm>
              <a:custGeom>
                <a:avLst/>
                <a:gdLst>
                  <a:gd name="connsiteX0" fmla="*/ 28278 w 96536"/>
                  <a:gd name="connsiteY0" fmla="*/ 117348 h 117348"/>
                  <a:gd name="connsiteX1" fmla="*/ 0 w 96536"/>
                  <a:gd name="connsiteY1" fmla="*/ 88011 h 117348"/>
                  <a:gd name="connsiteX2" fmla="*/ 60457 w 96536"/>
                  <a:gd name="connsiteY2" fmla="*/ 42050 h 117348"/>
                  <a:gd name="connsiteX3" fmla="*/ 60457 w 96536"/>
                  <a:gd name="connsiteY3" fmla="*/ 38138 h 117348"/>
                  <a:gd name="connsiteX4" fmla="*/ 50706 w 96536"/>
                  <a:gd name="connsiteY4" fmla="*/ 26403 h 117348"/>
                  <a:gd name="connsiteX5" fmla="*/ 20477 w 96536"/>
                  <a:gd name="connsiteY5" fmla="*/ 38138 h 117348"/>
                  <a:gd name="connsiteX6" fmla="*/ 4876 w 96536"/>
                  <a:gd name="connsiteY6" fmla="*/ 17602 h 117348"/>
                  <a:gd name="connsiteX7" fmla="*/ 56557 w 96536"/>
                  <a:gd name="connsiteY7" fmla="*/ 0 h 117348"/>
                  <a:gd name="connsiteX8" fmla="*/ 93611 w 96536"/>
                  <a:gd name="connsiteY8" fmla="*/ 37160 h 117348"/>
                  <a:gd name="connsiteX9" fmla="*/ 93611 w 96536"/>
                  <a:gd name="connsiteY9" fmla="*/ 87033 h 117348"/>
                  <a:gd name="connsiteX10" fmla="*/ 96536 w 96536"/>
                  <a:gd name="connsiteY10" fmla="*/ 114414 h 117348"/>
                  <a:gd name="connsiteX11" fmla="*/ 96536 w 96536"/>
                  <a:gd name="connsiteY11" fmla="*/ 115392 h 117348"/>
                  <a:gd name="connsiteX12" fmla="*/ 63382 w 96536"/>
                  <a:gd name="connsiteY12" fmla="*/ 115392 h 117348"/>
                  <a:gd name="connsiteX13" fmla="*/ 61432 w 96536"/>
                  <a:gd name="connsiteY13" fmla="*/ 103657 h 117348"/>
                  <a:gd name="connsiteX14" fmla="*/ 28278 w 96536"/>
                  <a:gd name="connsiteY14" fmla="*/ 117348 h 117348"/>
                  <a:gd name="connsiteX15" fmla="*/ 60457 w 96536"/>
                  <a:gd name="connsiteY15" fmla="*/ 60630 h 117348"/>
                  <a:gd name="connsiteX16" fmla="*/ 32179 w 96536"/>
                  <a:gd name="connsiteY16" fmla="*/ 82144 h 117348"/>
                  <a:gd name="connsiteX17" fmla="*/ 41930 w 96536"/>
                  <a:gd name="connsiteY17" fmla="*/ 91923 h 117348"/>
                  <a:gd name="connsiteX18" fmla="*/ 60457 w 96536"/>
                  <a:gd name="connsiteY18" fmla="*/ 84099 h 117348"/>
                  <a:gd name="connsiteX19" fmla="*/ 60457 w 96536"/>
                  <a:gd name="connsiteY19" fmla="*/ 60630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6536" h="117348">
                    <a:moveTo>
                      <a:pt x="28278" y="117348"/>
                    </a:moveTo>
                    <a:cubicBezTo>
                      <a:pt x="9751" y="117348"/>
                      <a:pt x="0" y="107569"/>
                      <a:pt x="0" y="88011"/>
                    </a:cubicBezTo>
                    <a:cubicBezTo>
                      <a:pt x="0" y="64541"/>
                      <a:pt x="19502" y="49873"/>
                      <a:pt x="60457" y="42050"/>
                    </a:cubicBezTo>
                    <a:lnTo>
                      <a:pt x="60457" y="38138"/>
                    </a:lnTo>
                    <a:cubicBezTo>
                      <a:pt x="60457" y="29337"/>
                      <a:pt x="57532" y="26403"/>
                      <a:pt x="50706" y="26403"/>
                    </a:cubicBezTo>
                    <a:cubicBezTo>
                      <a:pt x="38029" y="26403"/>
                      <a:pt x="26328" y="34227"/>
                      <a:pt x="20477" y="38138"/>
                    </a:cubicBezTo>
                    <a:lnTo>
                      <a:pt x="4876" y="17602"/>
                    </a:lnTo>
                    <a:cubicBezTo>
                      <a:pt x="18527" y="5867"/>
                      <a:pt x="37054" y="0"/>
                      <a:pt x="56557" y="0"/>
                    </a:cubicBezTo>
                    <a:cubicBezTo>
                      <a:pt x="81910" y="0"/>
                      <a:pt x="93611" y="10757"/>
                      <a:pt x="93611" y="37160"/>
                    </a:cubicBezTo>
                    <a:lnTo>
                      <a:pt x="93611" y="87033"/>
                    </a:lnTo>
                    <a:cubicBezTo>
                      <a:pt x="93611" y="101702"/>
                      <a:pt x="94586" y="108547"/>
                      <a:pt x="96536" y="114414"/>
                    </a:cubicBezTo>
                    <a:lnTo>
                      <a:pt x="96536" y="115392"/>
                    </a:lnTo>
                    <a:cubicBezTo>
                      <a:pt x="96536" y="115392"/>
                      <a:pt x="63382" y="115392"/>
                      <a:pt x="63382" y="115392"/>
                    </a:cubicBezTo>
                    <a:cubicBezTo>
                      <a:pt x="62407" y="112459"/>
                      <a:pt x="61432" y="108547"/>
                      <a:pt x="61432" y="103657"/>
                    </a:cubicBezTo>
                    <a:cubicBezTo>
                      <a:pt x="51681" y="113436"/>
                      <a:pt x="40955" y="117348"/>
                      <a:pt x="28278" y="117348"/>
                    </a:cubicBezTo>
                    <a:close/>
                    <a:moveTo>
                      <a:pt x="60457" y="60630"/>
                    </a:moveTo>
                    <a:cubicBezTo>
                      <a:pt x="40955" y="64541"/>
                      <a:pt x="32179" y="71387"/>
                      <a:pt x="32179" y="82144"/>
                    </a:cubicBezTo>
                    <a:cubicBezTo>
                      <a:pt x="32179" y="88989"/>
                      <a:pt x="35104" y="91923"/>
                      <a:pt x="41930" y="91923"/>
                    </a:cubicBezTo>
                    <a:cubicBezTo>
                      <a:pt x="48756" y="91923"/>
                      <a:pt x="54606" y="88989"/>
                      <a:pt x="60457" y="84099"/>
                    </a:cubicBezTo>
                    <a:lnTo>
                      <a:pt x="60457" y="60630"/>
                    </a:lnTo>
                    <a:close/>
                  </a:path>
                </a:pathLst>
              </a:custGeom>
              <a:solidFill>
                <a:srgbClr val="FFFFFF"/>
              </a:solidFill>
              <a:ln w="972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05C8FDF8-9E66-4746-F4A3-7EE096F9A5B7}"/>
                  </a:ext>
                </a:extLst>
              </p:cNvPr>
              <p:cNvSpPr/>
              <p:nvPr/>
            </p:nvSpPr>
            <p:spPr>
              <a:xfrm>
                <a:off x="971430" y="4575105"/>
                <a:ext cx="99461" cy="117347"/>
              </a:xfrm>
              <a:custGeom>
                <a:avLst/>
                <a:gdLst>
                  <a:gd name="connsiteX0" fmla="*/ 49731 w 99461"/>
                  <a:gd name="connsiteY0" fmla="*/ 0 h 117347"/>
                  <a:gd name="connsiteX1" fmla="*/ 0 w 99461"/>
                  <a:gd name="connsiteY1" fmla="*/ 58674 h 117347"/>
                  <a:gd name="connsiteX2" fmla="*/ 49731 w 99461"/>
                  <a:gd name="connsiteY2" fmla="*/ 117348 h 117347"/>
                  <a:gd name="connsiteX3" fmla="*/ 99462 w 99461"/>
                  <a:gd name="connsiteY3" fmla="*/ 58674 h 117347"/>
                  <a:gd name="connsiteX4" fmla="*/ 49731 w 99461"/>
                  <a:gd name="connsiteY4" fmla="*/ 0 h 117347"/>
                  <a:gd name="connsiteX5" fmla="*/ 49731 w 99461"/>
                  <a:gd name="connsiteY5" fmla="*/ 89967 h 117347"/>
                  <a:gd name="connsiteX6" fmla="*/ 34129 w 99461"/>
                  <a:gd name="connsiteY6" fmla="*/ 58674 h 117347"/>
                  <a:gd name="connsiteX7" fmla="*/ 49731 w 99461"/>
                  <a:gd name="connsiteY7" fmla="*/ 28359 h 117347"/>
                  <a:gd name="connsiteX8" fmla="*/ 65333 w 99461"/>
                  <a:gd name="connsiteY8" fmla="*/ 58674 h 117347"/>
                  <a:gd name="connsiteX9" fmla="*/ 49731 w 99461"/>
                  <a:gd name="connsiteY9" fmla="*/ 89967 h 11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7">
                    <a:moveTo>
                      <a:pt x="49731" y="0"/>
                    </a:moveTo>
                    <a:cubicBezTo>
                      <a:pt x="12677" y="0"/>
                      <a:pt x="0" y="30315"/>
                      <a:pt x="0" y="58674"/>
                    </a:cubicBezTo>
                    <a:cubicBezTo>
                      <a:pt x="0" y="101702"/>
                      <a:pt x="25353" y="117348"/>
                      <a:pt x="49731" y="117348"/>
                    </a:cubicBezTo>
                    <a:cubicBezTo>
                      <a:pt x="74109" y="117348"/>
                      <a:pt x="99462" y="101702"/>
                      <a:pt x="99462" y="58674"/>
                    </a:cubicBezTo>
                    <a:cubicBezTo>
                      <a:pt x="99462" y="14668"/>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6055"/>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7742B5E9-610E-C6D1-218C-BC19DBF45F90}"/>
                  </a:ext>
                </a:extLst>
              </p:cNvPr>
              <p:cNvSpPr/>
              <p:nvPr/>
            </p:nvSpPr>
            <p:spPr>
              <a:xfrm>
                <a:off x="1571126" y="4575105"/>
                <a:ext cx="92635" cy="114414"/>
              </a:xfrm>
              <a:custGeom>
                <a:avLst/>
                <a:gdLst>
                  <a:gd name="connsiteX0" fmla="*/ 64357 w 92635"/>
                  <a:gd name="connsiteY0" fmla="*/ 0 h 114414"/>
                  <a:gd name="connsiteX1" fmla="*/ 34129 w 92635"/>
                  <a:gd name="connsiteY1" fmla="*/ 13691 h 114414"/>
                  <a:gd name="connsiteX2" fmla="*/ 34129 w 92635"/>
                  <a:gd name="connsiteY2" fmla="*/ 1956 h 114414"/>
                  <a:gd name="connsiteX3" fmla="*/ 0 w 92635"/>
                  <a:gd name="connsiteY3" fmla="*/ 1956 h 114414"/>
                  <a:gd name="connsiteX4" fmla="*/ 0 w 92635"/>
                  <a:gd name="connsiteY4" fmla="*/ 114414 h 114414"/>
                  <a:gd name="connsiteX5" fmla="*/ 34129 w 92635"/>
                  <a:gd name="connsiteY5" fmla="*/ 114414 h 114414"/>
                  <a:gd name="connsiteX6" fmla="*/ 34129 w 92635"/>
                  <a:gd name="connsiteY6" fmla="*/ 37160 h 114414"/>
                  <a:gd name="connsiteX7" fmla="*/ 50706 w 92635"/>
                  <a:gd name="connsiteY7" fmla="*/ 28359 h 114414"/>
                  <a:gd name="connsiteX8" fmla="*/ 58507 w 92635"/>
                  <a:gd name="connsiteY8" fmla="*/ 39116 h 114414"/>
                  <a:gd name="connsiteX9" fmla="*/ 58507 w 92635"/>
                  <a:gd name="connsiteY9" fmla="*/ 114414 h 114414"/>
                  <a:gd name="connsiteX10" fmla="*/ 92636 w 92635"/>
                  <a:gd name="connsiteY10" fmla="*/ 114414 h 114414"/>
                  <a:gd name="connsiteX11" fmla="*/ 92636 w 92635"/>
                  <a:gd name="connsiteY11" fmla="*/ 30315 h 114414"/>
                  <a:gd name="connsiteX12" fmla="*/ 64357 w 92635"/>
                  <a:gd name="connsiteY12" fmla="*/ 0 h 11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4414">
                    <a:moveTo>
                      <a:pt x="64357" y="0"/>
                    </a:moveTo>
                    <a:cubicBezTo>
                      <a:pt x="51681" y="0"/>
                      <a:pt x="40955" y="6845"/>
                      <a:pt x="34129" y="13691"/>
                    </a:cubicBezTo>
                    <a:lnTo>
                      <a:pt x="34129" y="1956"/>
                    </a:lnTo>
                    <a:lnTo>
                      <a:pt x="0" y="1956"/>
                    </a:lnTo>
                    <a:lnTo>
                      <a:pt x="0" y="114414"/>
                    </a:lnTo>
                    <a:lnTo>
                      <a:pt x="34129" y="114414"/>
                    </a:lnTo>
                    <a:lnTo>
                      <a:pt x="34129" y="37160"/>
                    </a:lnTo>
                    <a:cubicBezTo>
                      <a:pt x="40955" y="31293"/>
                      <a:pt x="45830" y="28359"/>
                      <a:pt x="50706" y="28359"/>
                    </a:cubicBezTo>
                    <a:cubicBezTo>
                      <a:pt x="54606" y="28359"/>
                      <a:pt x="58507" y="29337"/>
                      <a:pt x="58507" y="39116"/>
                    </a:cubicBezTo>
                    <a:lnTo>
                      <a:pt x="58507" y="114414"/>
                    </a:lnTo>
                    <a:lnTo>
                      <a:pt x="92636" y="114414"/>
                    </a:lnTo>
                    <a:lnTo>
                      <a:pt x="92636" y="30315"/>
                    </a:lnTo>
                    <a:cubicBezTo>
                      <a:pt x="92636" y="9779"/>
                      <a:pt x="82885" y="0"/>
                      <a:pt x="64357" y="0"/>
                    </a:cubicBezTo>
                    <a:close/>
                  </a:path>
                </a:pathLst>
              </a:custGeom>
              <a:solidFill>
                <a:srgbClr val="FFFFFF"/>
              </a:solidFill>
              <a:ln w="9729" cap="flat">
                <a:noFill/>
                <a:prstDash val="solid"/>
                <a:miter/>
              </a:ln>
            </p:spPr>
            <p:txBody>
              <a:bodyPr rtlCol="0" anchor="ctr"/>
              <a:lstStyle/>
              <a:p>
                <a:endParaRPr lang="en-US" dirty="0"/>
              </a:p>
            </p:txBody>
          </p:sp>
        </p:grpSp>
        <p:sp>
          <p:nvSpPr>
            <p:cNvPr id="12" name="Freeform 11">
              <a:extLst>
                <a:ext uri="{FF2B5EF4-FFF2-40B4-BE49-F238E27FC236}">
                  <a16:creationId xmlns:a16="http://schemas.microsoft.com/office/drawing/2014/main" id="{BA6916D0-C4AC-97B3-683E-A5A0076A4628}"/>
                </a:ext>
              </a:extLst>
            </p:cNvPr>
            <p:cNvSpPr/>
            <p:nvPr/>
          </p:nvSpPr>
          <p:spPr>
            <a:xfrm>
              <a:off x="650618" y="4732547"/>
              <a:ext cx="112138" cy="159397"/>
            </a:xfrm>
            <a:custGeom>
              <a:avLst/>
              <a:gdLst>
                <a:gd name="connsiteX0" fmla="*/ 67283 w 112138"/>
                <a:gd name="connsiteY0" fmla="*/ 64541 h 159397"/>
                <a:gd name="connsiteX1" fmla="*/ 64358 w 112138"/>
                <a:gd name="connsiteY1" fmla="*/ 63564 h 159397"/>
                <a:gd name="connsiteX2" fmla="*/ 40955 w 112138"/>
                <a:gd name="connsiteY2" fmla="*/ 42050 h 159397"/>
                <a:gd name="connsiteX3" fmla="*/ 55582 w 112138"/>
                <a:gd name="connsiteY3" fmla="*/ 29337 h 159397"/>
                <a:gd name="connsiteX4" fmla="*/ 80934 w 112138"/>
                <a:gd name="connsiteY4" fmla="*/ 49873 h 159397"/>
                <a:gd name="connsiteX5" fmla="*/ 81910 w 112138"/>
                <a:gd name="connsiteY5" fmla="*/ 51829 h 159397"/>
                <a:gd name="connsiteX6" fmla="*/ 109213 w 112138"/>
                <a:gd name="connsiteY6" fmla="*/ 37160 h 159397"/>
                <a:gd name="connsiteX7" fmla="*/ 108238 w 112138"/>
                <a:gd name="connsiteY7" fmla="*/ 35204 h 159397"/>
                <a:gd name="connsiteX8" fmla="*/ 55582 w 112138"/>
                <a:gd name="connsiteY8" fmla="*/ 0 h 159397"/>
                <a:gd name="connsiteX9" fmla="*/ 5851 w 112138"/>
                <a:gd name="connsiteY9" fmla="*/ 44006 h 159397"/>
                <a:gd name="connsiteX10" fmla="*/ 49731 w 112138"/>
                <a:gd name="connsiteY10" fmla="*/ 93878 h 159397"/>
                <a:gd name="connsiteX11" fmla="*/ 50706 w 112138"/>
                <a:gd name="connsiteY11" fmla="*/ 94856 h 159397"/>
                <a:gd name="connsiteX12" fmla="*/ 76059 w 112138"/>
                <a:gd name="connsiteY12" fmla="*/ 117348 h 159397"/>
                <a:gd name="connsiteX13" fmla="*/ 58507 w 112138"/>
                <a:gd name="connsiteY13" fmla="*/ 132017 h 159397"/>
                <a:gd name="connsiteX14" fmla="*/ 29253 w 112138"/>
                <a:gd name="connsiteY14" fmla="*/ 109525 h 159397"/>
                <a:gd name="connsiteX15" fmla="*/ 28278 w 112138"/>
                <a:gd name="connsiteY15" fmla="*/ 107569 h 159397"/>
                <a:gd name="connsiteX16" fmla="*/ 0 w 112138"/>
                <a:gd name="connsiteY16" fmla="*/ 120282 h 159397"/>
                <a:gd name="connsiteX17" fmla="*/ 975 w 112138"/>
                <a:gd name="connsiteY17" fmla="*/ 122238 h 159397"/>
                <a:gd name="connsiteX18" fmla="*/ 59482 w 112138"/>
                <a:gd name="connsiteY18" fmla="*/ 159398 h 159397"/>
                <a:gd name="connsiteX19" fmla="*/ 112138 w 112138"/>
                <a:gd name="connsiteY19" fmla="*/ 114414 h 159397"/>
                <a:gd name="connsiteX20" fmla="*/ 67283 w 112138"/>
                <a:gd name="connsiteY20" fmla="*/ 64541 h 1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2138" h="159397">
                  <a:moveTo>
                    <a:pt x="67283" y="64541"/>
                  </a:moveTo>
                  <a:lnTo>
                    <a:pt x="64358" y="63564"/>
                  </a:lnTo>
                  <a:cubicBezTo>
                    <a:pt x="50706" y="57696"/>
                    <a:pt x="40955" y="51829"/>
                    <a:pt x="40955" y="42050"/>
                  </a:cubicBezTo>
                  <a:cubicBezTo>
                    <a:pt x="40955" y="34227"/>
                    <a:pt x="46805" y="29337"/>
                    <a:pt x="55582" y="29337"/>
                  </a:cubicBezTo>
                  <a:cubicBezTo>
                    <a:pt x="66308" y="29337"/>
                    <a:pt x="74109" y="36182"/>
                    <a:pt x="80934" y="49873"/>
                  </a:cubicBezTo>
                  <a:lnTo>
                    <a:pt x="81910" y="51829"/>
                  </a:lnTo>
                  <a:lnTo>
                    <a:pt x="109213" y="37160"/>
                  </a:lnTo>
                  <a:lnTo>
                    <a:pt x="108238" y="35204"/>
                  </a:lnTo>
                  <a:cubicBezTo>
                    <a:pt x="97511" y="11735"/>
                    <a:pt x="79959" y="0"/>
                    <a:pt x="55582" y="0"/>
                  </a:cubicBezTo>
                  <a:cubicBezTo>
                    <a:pt x="26328" y="0"/>
                    <a:pt x="5851" y="18580"/>
                    <a:pt x="5851" y="44006"/>
                  </a:cubicBezTo>
                  <a:cubicBezTo>
                    <a:pt x="5851" y="75298"/>
                    <a:pt x="30229" y="85077"/>
                    <a:pt x="49731" y="93878"/>
                  </a:cubicBezTo>
                  <a:lnTo>
                    <a:pt x="50706" y="94856"/>
                  </a:lnTo>
                  <a:cubicBezTo>
                    <a:pt x="66308" y="101702"/>
                    <a:pt x="76059" y="106591"/>
                    <a:pt x="76059" y="117348"/>
                  </a:cubicBezTo>
                  <a:cubicBezTo>
                    <a:pt x="76059" y="127127"/>
                    <a:pt x="69233" y="132017"/>
                    <a:pt x="58507" y="132017"/>
                  </a:cubicBezTo>
                  <a:cubicBezTo>
                    <a:pt x="42905" y="132017"/>
                    <a:pt x="34129" y="119304"/>
                    <a:pt x="29253" y="109525"/>
                  </a:cubicBezTo>
                  <a:lnTo>
                    <a:pt x="28278" y="107569"/>
                  </a:lnTo>
                  <a:lnTo>
                    <a:pt x="0" y="120282"/>
                  </a:lnTo>
                  <a:lnTo>
                    <a:pt x="975" y="122238"/>
                  </a:lnTo>
                  <a:cubicBezTo>
                    <a:pt x="12676" y="147663"/>
                    <a:pt x="32179" y="159398"/>
                    <a:pt x="59482" y="159398"/>
                  </a:cubicBezTo>
                  <a:cubicBezTo>
                    <a:pt x="84835" y="159398"/>
                    <a:pt x="112138" y="145707"/>
                    <a:pt x="112138" y="114414"/>
                  </a:cubicBezTo>
                  <a:cubicBezTo>
                    <a:pt x="111163" y="83122"/>
                    <a:pt x="86785" y="72365"/>
                    <a:pt x="67283" y="64541"/>
                  </a:cubicBezTo>
                  <a:close/>
                </a:path>
              </a:pathLst>
            </a:custGeom>
            <a:solidFill>
              <a:srgbClr val="FFFFFF"/>
            </a:solidFill>
            <a:ln w="9729" cap="flat">
              <a:noFill/>
              <a:prstDash val="solid"/>
              <a:miter/>
            </a:ln>
          </p:spPr>
          <p:txBody>
            <a:bodyPr rtlCol="0" anchor="ctr"/>
            <a:lstStyle/>
            <a:p>
              <a:endParaRPr lang="en-US" dirty="0"/>
            </a:p>
          </p:txBody>
        </p:sp>
        <p:sp>
          <p:nvSpPr>
            <p:cNvPr id="13" name="Freeform 12">
              <a:extLst>
                <a:ext uri="{FF2B5EF4-FFF2-40B4-BE49-F238E27FC236}">
                  <a16:creationId xmlns:a16="http://schemas.microsoft.com/office/drawing/2014/main" id="{036196A6-42A2-DDA3-7D2D-07B83A01AE8A}"/>
                </a:ext>
              </a:extLst>
            </p:cNvPr>
            <p:cNvSpPr/>
            <p:nvPr/>
          </p:nvSpPr>
          <p:spPr>
            <a:xfrm>
              <a:off x="77640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2" y="27381"/>
                    <a:pt x="59482" y="30315"/>
                    <a:pt x="63382" y="44006"/>
                  </a:cubicBezTo>
                  <a:lnTo>
                    <a:pt x="63382" y="45961"/>
                  </a:lnTo>
                  <a:lnTo>
                    <a:pt x="94586" y="39116"/>
                  </a:lnTo>
                  <a:lnTo>
                    <a:pt x="93611" y="37160"/>
                  </a:lnTo>
                  <a:cubicBezTo>
                    <a:pt x="89711" y="21514"/>
                    <a:pt x="80935" y="0"/>
                    <a:pt x="49731" y="0"/>
                  </a:cubicBezTo>
                  <a:cubicBezTo>
                    <a:pt x="25353" y="0"/>
                    <a:pt x="0" y="15646"/>
                    <a:pt x="0" y="58674"/>
                  </a:cubicBezTo>
                  <a:cubicBezTo>
                    <a:pt x="0" y="101702"/>
                    <a:pt x="25353" y="117348"/>
                    <a:pt x="48756" y="117348"/>
                  </a:cubicBezTo>
                  <a:cubicBezTo>
                    <a:pt x="72158"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7EA2E388-EBF7-C90D-0A66-D6F424620C3F}"/>
                </a:ext>
              </a:extLst>
            </p:cNvPr>
            <p:cNvSpPr/>
            <p:nvPr/>
          </p:nvSpPr>
          <p:spPr>
            <a:xfrm>
              <a:off x="885620" y="4729613"/>
              <a:ext cx="92635" cy="160375"/>
            </a:xfrm>
            <a:custGeom>
              <a:avLst/>
              <a:gdLst>
                <a:gd name="connsiteX0" fmla="*/ 64358 w 92635"/>
                <a:gd name="connsiteY0" fmla="*/ 44006 h 160375"/>
                <a:gd name="connsiteX1" fmla="*/ 34129 w 92635"/>
                <a:gd name="connsiteY1" fmla="*/ 57696 h 160375"/>
                <a:gd name="connsiteX2" fmla="*/ 34129 w 92635"/>
                <a:gd name="connsiteY2" fmla="*/ 0 h 160375"/>
                <a:gd name="connsiteX3" fmla="*/ 0 w 92635"/>
                <a:gd name="connsiteY3" fmla="*/ 4890 h 160375"/>
                <a:gd name="connsiteX4" fmla="*/ 0 w 92635"/>
                <a:gd name="connsiteY4" fmla="*/ 160376 h 160375"/>
                <a:gd name="connsiteX5" fmla="*/ 34129 w 92635"/>
                <a:gd name="connsiteY5" fmla="*/ 160376 h 160375"/>
                <a:gd name="connsiteX6" fmla="*/ 34129 w 92635"/>
                <a:gd name="connsiteY6" fmla="*/ 83122 h 160375"/>
                <a:gd name="connsiteX7" fmla="*/ 50706 w 92635"/>
                <a:gd name="connsiteY7" fmla="*/ 74320 h 160375"/>
                <a:gd name="connsiteX8" fmla="*/ 58507 w 92635"/>
                <a:gd name="connsiteY8" fmla="*/ 85077 h 160375"/>
                <a:gd name="connsiteX9" fmla="*/ 58507 w 92635"/>
                <a:gd name="connsiteY9" fmla="*/ 160376 h 160375"/>
                <a:gd name="connsiteX10" fmla="*/ 92636 w 92635"/>
                <a:gd name="connsiteY10" fmla="*/ 160376 h 160375"/>
                <a:gd name="connsiteX11" fmla="*/ 92636 w 92635"/>
                <a:gd name="connsiteY11" fmla="*/ 74320 h 160375"/>
                <a:gd name="connsiteX12" fmla="*/ 64358 w 92635"/>
                <a:gd name="connsiteY12" fmla="*/ 44006 h 16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60375">
                  <a:moveTo>
                    <a:pt x="64358" y="44006"/>
                  </a:moveTo>
                  <a:cubicBezTo>
                    <a:pt x="51681" y="44006"/>
                    <a:pt x="40955" y="50851"/>
                    <a:pt x="34129" y="57696"/>
                  </a:cubicBezTo>
                  <a:lnTo>
                    <a:pt x="34129" y="0"/>
                  </a:lnTo>
                  <a:lnTo>
                    <a:pt x="0" y="4890"/>
                  </a:lnTo>
                  <a:lnTo>
                    <a:pt x="0" y="160376"/>
                  </a:lnTo>
                  <a:lnTo>
                    <a:pt x="34129" y="160376"/>
                  </a:lnTo>
                  <a:lnTo>
                    <a:pt x="34129" y="83122"/>
                  </a:lnTo>
                  <a:cubicBezTo>
                    <a:pt x="40955" y="77254"/>
                    <a:pt x="45830" y="74320"/>
                    <a:pt x="50706" y="74320"/>
                  </a:cubicBezTo>
                  <a:cubicBezTo>
                    <a:pt x="54606" y="74320"/>
                    <a:pt x="58507" y="75298"/>
                    <a:pt x="58507" y="85077"/>
                  </a:cubicBezTo>
                  <a:lnTo>
                    <a:pt x="58507" y="160376"/>
                  </a:lnTo>
                  <a:lnTo>
                    <a:pt x="92636" y="160376"/>
                  </a:lnTo>
                  <a:lnTo>
                    <a:pt x="92636" y="74320"/>
                  </a:lnTo>
                  <a:cubicBezTo>
                    <a:pt x="92636" y="54762"/>
                    <a:pt x="82885" y="44006"/>
                    <a:pt x="64358" y="44006"/>
                  </a:cubicBezTo>
                  <a:close/>
                </a:path>
              </a:pathLst>
            </a:custGeom>
            <a:solidFill>
              <a:srgbClr val="FFFFFF"/>
            </a:solidFill>
            <a:ln w="972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92DEAB41-F8F1-FF49-6AD8-FD2564CBEE6C}"/>
                </a:ext>
              </a:extLst>
            </p:cNvPr>
            <p:cNvSpPr/>
            <p:nvPr/>
          </p:nvSpPr>
          <p:spPr>
            <a:xfrm>
              <a:off x="990933"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97943650-B2E4-A80C-7CD1-5D170694AFD9}"/>
                </a:ext>
              </a:extLst>
            </p:cNvPr>
            <p:cNvSpPr/>
            <p:nvPr/>
          </p:nvSpPr>
          <p:spPr>
            <a:xfrm>
              <a:off x="1102096"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3134"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56547B5A-C14A-7210-C9A5-CB2E710BD24F}"/>
                </a:ext>
              </a:extLst>
            </p:cNvPr>
            <p:cNvSpPr/>
            <p:nvPr/>
          </p:nvSpPr>
          <p:spPr>
            <a:xfrm>
              <a:off x="1284442" y="4773619"/>
              <a:ext cx="99487" cy="117348"/>
            </a:xfrm>
            <a:custGeom>
              <a:avLst/>
              <a:gdLst>
                <a:gd name="connsiteX0" fmla="*/ 49731 w 99487"/>
                <a:gd name="connsiteY0" fmla="*/ 0 h 117348"/>
                <a:gd name="connsiteX1" fmla="*/ 0 w 99487"/>
                <a:gd name="connsiteY1" fmla="*/ 58674 h 117348"/>
                <a:gd name="connsiteX2" fmla="*/ 49731 w 99487"/>
                <a:gd name="connsiteY2" fmla="*/ 117348 h 117348"/>
                <a:gd name="connsiteX3" fmla="*/ 99462 w 99487"/>
                <a:gd name="connsiteY3" fmla="*/ 58674 h 117348"/>
                <a:gd name="connsiteX4" fmla="*/ 49731 w 99487"/>
                <a:gd name="connsiteY4" fmla="*/ 0 h 117348"/>
                <a:gd name="connsiteX5" fmla="*/ 49731 w 99487"/>
                <a:gd name="connsiteY5" fmla="*/ 89967 h 117348"/>
                <a:gd name="connsiteX6" fmla="*/ 34129 w 99487"/>
                <a:gd name="connsiteY6" fmla="*/ 58674 h 117348"/>
                <a:gd name="connsiteX7" fmla="*/ 49731 w 99487"/>
                <a:gd name="connsiteY7" fmla="*/ 28359 h 117348"/>
                <a:gd name="connsiteX8" fmla="*/ 65333 w 99487"/>
                <a:gd name="connsiteY8" fmla="*/ 58674 h 117348"/>
                <a:gd name="connsiteX9" fmla="*/ 49731 w 99487"/>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87" h="117348">
                  <a:moveTo>
                    <a:pt x="49731" y="0"/>
                  </a:moveTo>
                  <a:cubicBezTo>
                    <a:pt x="12677" y="0"/>
                    <a:pt x="0" y="30315"/>
                    <a:pt x="0" y="58674"/>
                  </a:cubicBezTo>
                  <a:cubicBezTo>
                    <a:pt x="0" y="101702"/>
                    <a:pt x="25353" y="117348"/>
                    <a:pt x="49731" y="117348"/>
                  </a:cubicBezTo>
                  <a:cubicBezTo>
                    <a:pt x="74109" y="117348"/>
                    <a:pt x="99462" y="101702"/>
                    <a:pt x="99462" y="58674"/>
                  </a:cubicBezTo>
                  <a:cubicBezTo>
                    <a:pt x="100437"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86CC43C4-401F-8CE3-3069-AE4ACB0D13B6}"/>
                </a:ext>
              </a:extLst>
            </p:cNvPr>
            <p:cNvSpPr/>
            <p:nvPr/>
          </p:nvSpPr>
          <p:spPr>
            <a:xfrm>
              <a:off x="1390729" y="4733525"/>
              <a:ext cx="69233" cy="156464"/>
            </a:xfrm>
            <a:custGeom>
              <a:avLst/>
              <a:gdLst>
                <a:gd name="connsiteX0" fmla="*/ 51681 w 69233"/>
                <a:gd name="connsiteY0" fmla="*/ 0 h 156464"/>
                <a:gd name="connsiteX1" fmla="*/ 15602 w 69233"/>
                <a:gd name="connsiteY1" fmla="*/ 35204 h 156464"/>
                <a:gd name="connsiteX2" fmla="*/ 15602 w 69233"/>
                <a:gd name="connsiteY2" fmla="*/ 43028 h 156464"/>
                <a:gd name="connsiteX3" fmla="*/ 0 w 69233"/>
                <a:gd name="connsiteY3" fmla="*/ 43028 h 156464"/>
                <a:gd name="connsiteX4" fmla="*/ 0 w 69233"/>
                <a:gd name="connsiteY4" fmla="*/ 69431 h 156464"/>
                <a:gd name="connsiteX5" fmla="*/ 15602 w 69233"/>
                <a:gd name="connsiteY5" fmla="*/ 69431 h 156464"/>
                <a:gd name="connsiteX6" fmla="*/ 15602 w 69233"/>
                <a:gd name="connsiteY6" fmla="*/ 156464 h 156464"/>
                <a:gd name="connsiteX7" fmla="*/ 49731 w 69233"/>
                <a:gd name="connsiteY7" fmla="*/ 156464 h 156464"/>
                <a:gd name="connsiteX8" fmla="*/ 49731 w 69233"/>
                <a:gd name="connsiteY8" fmla="*/ 69431 h 156464"/>
                <a:gd name="connsiteX9" fmla="*/ 69233 w 69233"/>
                <a:gd name="connsiteY9" fmla="*/ 69431 h 156464"/>
                <a:gd name="connsiteX10" fmla="*/ 69233 w 69233"/>
                <a:gd name="connsiteY10" fmla="*/ 43028 h 156464"/>
                <a:gd name="connsiteX11" fmla="*/ 49731 w 69233"/>
                <a:gd name="connsiteY11" fmla="*/ 43028 h 156464"/>
                <a:gd name="connsiteX12" fmla="*/ 49731 w 69233"/>
                <a:gd name="connsiteY12" fmla="*/ 36182 h 156464"/>
                <a:gd name="connsiteX13" fmla="*/ 60457 w 69233"/>
                <a:gd name="connsiteY13" fmla="*/ 26403 h 156464"/>
                <a:gd name="connsiteX14" fmla="*/ 67283 w 69233"/>
                <a:gd name="connsiteY14" fmla="*/ 27381 h 156464"/>
                <a:gd name="connsiteX15" fmla="*/ 69233 w 69233"/>
                <a:gd name="connsiteY15" fmla="*/ 27381 h 156464"/>
                <a:gd name="connsiteX16" fmla="*/ 69233 w 69233"/>
                <a:gd name="connsiteY16" fmla="*/ 978 h 156464"/>
                <a:gd name="connsiteX17" fmla="*/ 68258 w 69233"/>
                <a:gd name="connsiteY17" fmla="*/ 978 h 156464"/>
                <a:gd name="connsiteX18" fmla="*/ 51681 w 69233"/>
                <a:gd name="connsiteY18" fmla="*/ 0 h 156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233" h="156464">
                  <a:moveTo>
                    <a:pt x="51681" y="0"/>
                  </a:moveTo>
                  <a:cubicBezTo>
                    <a:pt x="19502" y="0"/>
                    <a:pt x="15602" y="18580"/>
                    <a:pt x="15602" y="35204"/>
                  </a:cubicBezTo>
                  <a:lnTo>
                    <a:pt x="15602" y="43028"/>
                  </a:lnTo>
                  <a:lnTo>
                    <a:pt x="0" y="43028"/>
                  </a:lnTo>
                  <a:lnTo>
                    <a:pt x="0" y="69431"/>
                  </a:lnTo>
                  <a:lnTo>
                    <a:pt x="15602" y="69431"/>
                  </a:lnTo>
                  <a:lnTo>
                    <a:pt x="15602" y="156464"/>
                  </a:lnTo>
                  <a:lnTo>
                    <a:pt x="49731" y="156464"/>
                  </a:lnTo>
                  <a:lnTo>
                    <a:pt x="49731" y="69431"/>
                  </a:lnTo>
                  <a:lnTo>
                    <a:pt x="69233" y="69431"/>
                  </a:lnTo>
                  <a:lnTo>
                    <a:pt x="69233" y="43028"/>
                  </a:lnTo>
                  <a:lnTo>
                    <a:pt x="49731" y="43028"/>
                  </a:lnTo>
                  <a:lnTo>
                    <a:pt x="49731" y="36182"/>
                  </a:lnTo>
                  <a:cubicBezTo>
                    <a:pt x="49731" y="28359"/>
                    <a:pt x="53631" y="26403"/>
                    <a:pt x="60457" y="26403"/>
                  </a:cubicBezTo>
                  <a:cubicBezTo>
                    <a:pt x="62407" y="26403"/>
                    <a:pt x="66308" y="26403"/>
                    <a:pt x="67283" y="27381"/>
                  </a:cubicBezTo>
                  <a:lnTo>
                    <a:pt x="69233" y="27381"/>
                  </a:lnTo>
                  <a:lnTo>
                    <a:pt x="69233" y="978"/>
                  </a:lnTo>
                  <a:lnTo>
                    <a:pt x="68258" y="978"/>
                  </a:lnTo>
                  <a:cubicBezTo>
                    <a:pt x="66308" y="0"/>
                    <a:pt x="56557" y="0"/>
                    <a:pt x="51681" y="0"/>
                  </a:cubicBezTo>
                  <a:close/>
                </a:path>
              </a:pathLst>
            </a:custGeom>
            <a:solidFill>
              <a:srgbClr val="FFFFFF"/>
            </a:solidFill>
            <a:ln w="972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31EFF55E-3D72-80D4-7824-534F93DC76D0}"/>
                </a:ext>
              </a:extLst>
            </p:cNvPr>
            <p:cNvSpPr/>
            <p:nvPr/>
          </p:nvSpPr>
          <p:spPr>
            <a:xfrm>
              <a:off x="1501892" y="4733525"/>
              <a:ext cx="135540" cy="155486"/>
            </a:xfrm>
            <a:custGeom>
              <a:avLst/>
              <a:gdLst>
                <a:gd name="connsiteX0" fmla="*/ 68258 w 135540"/>
                <a:gd name="connsiteY0" fmla="*/ 101702 h 155486"/>
                <a:gd name="connsiteX1" fmla="*/ 42905 w 135540"/>
                <a:gd name="connsiteY1" fmla="*/ 0 h 155486"/>
                <a:gd name="connsiteX2" fmla="*/ 0 w 135540"/>
                <a:gd name="connsiteY2" fmla="*/ 0 h 155486"/>
                <a:gd name="connsiteX3" fmla="*/ 0 w 135540"/>
                <a:gd name="connsiteY3" fmla="*/ 155486 h 155486"/>
                <a:gd name="connsiteX4" fmla="*/ 29253 w 135540"/>
                <a:gd name="connsiteY4" fmla="*/ 155486 h 155486"/>
                <a:gd name="connsiteX5" fmla="*/ 29253 w 135540"/>
                <a:gd name="connsiteY5" fmla="*/ 58674 h 155486"/>
                <a:gd name="connsiteX6" fmla="*/ 53631 w 135540"/>
                <a:gd name="connsiteY6" fmla="*/ 155486 h 155486"/>
                <a:gd name="connsiteX7" fmla="*/ 79959 w 135540"/>
                <a:gd name="connsiteY7" fmla="*/ 155486 h 155486"/>
                <a:gd name="connsiteX8" fmla="*/ 104337 w 135540"/>
                <a:gd name="connsiteY8" fmla="*/ 59652 h 155486"/>
                <a:gd name="connsiteX9" fmla="*/ 104337 w 135540"/>
                <a:gd name="connsiteY9" fmla="*/ 155486 h 155486"/>
                <a:gd name="connsiteX10" fmla="*/ 135541 w 135540"/>
                <a:gd name="connsiteY10" fmla="*/ 155486 h 155486"/>
                <a:gd name="connsiteX11" fmla="*/ 135541 w 135540"/>
                <a:gd name="connsiteY11" fmla="*/ 0 h 155486"/>
                <a:gd name="connsiteX12" fmla="*/ 91661 w 135540"/>
                <a:gd name="connsiteY12" fmla="*/ 0 h 155486"/>
                <a:gd name="connsiteX13" fmla="*/ 68258 w 135540"/>
                <a:gd name="connsiteY13" fmla="*/ 101702 h 155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5540" h="155486">
                  <a:moveTo>
                    <a:pt x="68258" y="101702"/>
                  </a:moveTo>
                  <a:lnTo>
                    <a:pt x="42905" y="0"/>
                  </a:lnTo>
                  <a:lnTo>
                    <a:pt x="0" y="0"/>
                  </a:lnTo>
                  <a:lnTo>
                    <a:pt x="0" y="155486"/>
                  </a:lnTo>
                  <a:lnTo>
                    <a:pt x="29253" y="155486"/>
                  </a:lnTo>
                  <a:lnTo>
                    <a:pt x="29253" y="58674"/>
                  </a:lnTo>
                  <a:cubicBezTo>
                    <a:pt x="31204" y="65519"/>
                    <a:pt x="53631" y="155486"/>
                    <a:pt x="53631" y="155486"/>
                  </a:cubicBezTo>
                  <a:lnTo>
                    <a:pt x="79959" y="155486"/>
                  </a:lnTo>
                  <a:cubicBezTo>
                    <a:pt x="79959" y="155486"/>
                    <a:pt x="102387" y="67475"/>
                    <a:pt x="104337" y="59652"/>
                  </a:cubicBezTo>
                  <a:lnTo>
                    <a:pt x="104337" y="155486"/>
                  </a:lnTo>
                  <a:lnTo>
                    <a:pt x="135541" y="155486"/>
                  </a:lnTo>
                  <a:lnTo>
                    <a:pt x="135541" y="0"/>
                  </a:lnTo>
                  <a:lnTo>
                    <a:pt x="91661" y="0"/>
                  </a:lnTo>
                  <a:lnTo>
                    <a:pt x="68258" y="101702"/>
                  </a:lnTo>
                  <a:close/>
                </a:path>
              </a:pathLst>
            </a:custGeom>
            <a:solidFill>
              <a:srgbClr val="FFFFFF"/>
            </a:solidFill>
            <a:ln w="972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619A4886-BCE7-93B3-50E8-53164D373954}"/>
                </a:ext>
              </a:extLst>
            </p:cNvPr>
            <p:cNvSpPr/>
            <p:nvPr/>
          </p:nvSpPr>
          <p:spPr>
            <a:xfrm>
              <a:off x="1652060" y="4772641"/>
              <a:ext cx="94586" cy="117348"/>
            </a:xfrm>
            <a:custGeom>
              <a:avLst/>
              <a:gdLst>
                <a:gd name="connsiteX0" fmla="*/ 73134 w 94586"/>
                <a:gd name="connsiteY0" fmla="*/ 78232 h 117348"/>
                <a:gd name="connsiteX1" fmla="*/ 51681 w 94586"/>
                <a:gd name="connsiteY1" fmla="*/ 90945 h 117348"/>
                <a:gd name="connsiteX2" fmla="*/ 34129 w 94586"/>
                <a:gd name="connsiteY2" fmla="*/ 68453 h 117348"/>
                <a:gd name="connsiteX3" fmla="*/ 94586 w 94586"/>
                <a:gd name="connsiteY3" fmla="*/ 68453 h 117348"/>
                <a:gd name="connsiteX4" fmla="*/ 94586 w 94586"/>
                <a:gd name="connsiteY4" fmla="*/ 60630 h 117348"/>
                <a:gd name="connsiteX5" fmla="*/ 48756 w 94586"/>
                <a:gd name="connsiteY5" fmla="*/ 0 h 117348"/>
                <a:gd name="connsiteX6" fmla="*/ 0 w 94586"/>
                <a:gd name="connsiteY6" fmla="*/ 58674 h 117348"/>
                <a:gd name="connsiteX7" fmla="*/ 49731 w 94586"/>
                <a:gd name="connsiteY7" fmla="*/ 117348 h 117348"/>
                <a:gd name="connsiteX8" fmla="*/ 93611 w 94586"/>
                <a:gd name="connsiteY8" fmla="*/ 93878 h 117348"/>
                <a:gd name="connsiteX9" fmla="*/ 94586 w 94586"/>
                <a:gd name="connsiteY9" fmla="*/ 91923 h 117348"/>
                <a:gd name="connsiteX10" fmla="*/ 74109 w 94586"/>
                <a:gd name="connsiteY10" fmla="*/ 75298 h 117348"/>
                <a:gd name="connsiteX11" fmla="*/ 73134 w 94586"/>
                <a:gd name="connsiteY11" fmla="*/ 78232 h 117348"/>
                <a:gd name="connsiteX12" fmla="*/ 35104 w 94586"/>
                <a:gd name="connsiteY12" fmla="*/ 47917 h 117348"/>
                <a:gd name="connsiteX13" fmla="*/ 49731 w 94586"/>
                <a:gd name="connsiteY13" fmla="*/ 28359 h 117348"/>
                <a:gd name="connsiteX14" fmla="*/ 63382 w 94586"/>
                <a:gd name="connsiteY14" fmla="*/ 47917 h 117348"/>
                <a:gd name="connsiteX15" fmla="*/ 35104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3134" y="78232"/>
                  </a:move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5298"/>
                  </a:lnTo>
                  <a:lnTo>
                    <a:pt x="73134" y="78232"/>
                  </a:lnTo>
                  <a:close/>
                  <a:moveTo>
                    <a:pt x="35104" y="47917"/>
                  </a:moveTo>
                  <a:cubicBezTo>
                    <a:pt x="36079" y="38138"/>
                    <a:pt x="39980" y="28359"/>
                    <a:pt x="49731" y="28359"/>
                  </a:cubicBezTo>
                  <a:cubicBezTo>
                    <a:pt x="54606" y="28359"/>
                    <a:pt x="62407" y="30315"/>
                    <a:pt x="63382" y="47917"/>
                  </a:cubicBezTo>
                  <a:lnTo>
                    <a:pt x="35104" y="47917"/>
                  </a:lnTo>
                  <a:close/>
                </a:path>
              </a:pathLst>
            </a:custGeom>
            <a:solidFill>
              <a:srgbClr val="FFFFFF"/>
            </a:solidFill>
            <a:ln w="972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87FEBD70-5142-6103-815F-F2A49A3A7488}"/>
                </a:ext>
              </a:extLst>
            </p:cNvPr>
            <p:cNvSpPr/>
            <p:nvPr/>
          </p:nvSpPr>
          <p:spPr>
            <a:xfrm>
              <a:off x="1762248" y="4733525"/>
              <a:ext cx="101411" cy="157441"/>
            </a:xfrm>
            <a:custGeom>
              <a:avLst/>
              <a:gdLst>
                <a:gd name="connsiteX0" fmla="*/ 96536 w 101411"/>
                <a:gd name="connsiteY0" fmla="*/ 127127 h 157441"/>
                <a:gd name="connsiteX1" fmla="*/ 96536 w 101411"/>
                <a:gd name="connsiteY1" fmla="*/ 0 h 157441"/>
                <a:gd name="connsiteX2" fmla="*/ 62407 w 101411"/>
                <a:gd name="connsiteY2" fmla="*/ 0 h 157441"/>
                <a:gd name="connsiteX3" fmla="*/ 62407 w 101411"/>
                <a:gd name="connsiteY3" fmla="*/ 50851 h 157441"/>
                <a:gd name="connsiteX4" fmla="*/ 37054 w 101411"/>
                <a:gd name="connsiteY4" fmla="*/ 40094 h 157441"/>
                <a:gd name="connsiteX5" fmla="*/ 0 w 101411"/>
                <a:gd name="connsiteY5" fmla="*/ 99746 h 157441"/>
                <a:gd name="connsiteX6" fmla="*/ 37054 w 101411"/>
                <a:gd name="connsiteY6" fmla="*/ 157442 h 157441"/>
                <a:gd name="connsiteX7" fmla="*/ 63382 w 101411"/>
                <a:gd name="connsiteY7" fmla="*/ 145707 h 157441"/>
                <a:gd name="connsiteX8" fmla="*/ 65333 w 101411"/>
                <a:gd name="connsiteY8" fmla="*/ 154508 h 157441"/>
                <a:gd name="connsiteX9" fmla="*/ 66308 w 101411"/>
                <a:gd name="connsiteY9" fmla="*/ 155486 h 157441"/>
                <a:gd name="connsiteX10" fmla="*/ 101412 w 101411"/>
                <a:gd name="connsiteY10" fmla="*/ 155486 h 157441"/>
                <a:gd name="connsiteX11" fmla="*/ 100437 w 101411"/>
                <a:gd name="connsiteY11" fmla="*/ 152552 h 157441"/>
                <a:gd name="connsiteX12" fmla="*/ 96536 w 101411"/>
                <a:gd name="connsiteY12" fmla="*/ 127127 h 157441"/>
                <a:gd name="connsiteX13" fmla="*/ 62407 w 101411"/>
                <a:gd name="connsiteY13" fmla="*/ 77254 h 157441"/>
                <a:gd name="connsiteX14" fmla="*/ 62407 w 101411"/>
                <a:gd name="connsiteY14" fmla="*/ 120282 h 157441"/>
                <a:gd name="connsiteX15" fmla="*/ 47781 w 101411"/>
                <a:gd name="connsiteY15" fmla="*/ 129083 h 157441"/>
                <a:gd name="connsiteX16" fmla="*/ 33154 w 101411"/>
                <a:gd name="connsiteY16" fmla="*/ 98768 h 157441"/>
                <a:gd name="connsiteX17" fmla="*/ 47781 w 101411"/>
                <a:gd name="connsiteY17" fmla="*/ 69431 h 157441"/>
                <a:gd name="connsiteX18" fmla="*/ 62407 w 101411"/>
                <a:gd name="connsiteY18" fmla="*/ 7725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411" h="157441">
                  <a:moveTo>
                    <a:pt x="96536" y="127127"/>
                  </a:moveTo>
                  <a:lnTo>
                    <a:pt x="96536" y="0"/>
                  </a:lnTo>
                  <a:lnTo>
                    <a:pt x="62407" y="0"/>
                  </a:lnTo>
                  <a:lnTo>
                    <a:pt x="62407" y="50851"/>
                  </a:lnTo>
                  <a:cubicBezTo>
                    <a:pt x="55581" y="44006"/>
                    <a:pt x="46806" y="40094"/>
                    <a:pt x="37054" y="40094"/>
                  </a:cubicBezTo>
                  <a:cubicBezTo>
                    <a:pt x="13652" y="40094"/>
                    <a:pt x="0" y="61608"/>
                    <a:pt x="0" y="99746"/>
                  </a:cubicBezTo>
                  <a:cubicBezTo>
                    <a:pt x="0" y="147663"/>
                    <a:pt x="20477" y="157442"/>
                    <a:pt x="37054" y="157442"/>
                  </a:cubicBezTo>
                  <a:cubicBezTo>
                    <a:pt x="47781" y="157442"/>
                    <a:pt x="56557" y="153530"/>
                    <a:pt x="63382" y="145707"/>
                  </a:cubicBezTo>
                  <a:cubicBezTo>
                    <a:pt x="63382" y="148641"/>
                    <a:pt x="64358" y="152552"/>
                    <a:pt x="65333" y="154508"/>
                  </a:cubicBezTo>
                  <a:lnTo>
                    <a:pt x="66308" y="155486"/>
                  </a:lnTo>
                  <a:lnTo>
                    <a:pt x="101412" y="155486"/>
                  </a:lnTo>
                  <a:lnTo>
                    <a:pt x="100437" y="152552"/>
                  </a:lnTo>
                  <a:cubicBezTo>
                    <a:pt x="97511" y="147663"/>
                    <a:pt x="96536" y="139840"/>
                    <a:pt x="96536" y="127127"/>
                  </a:cubicBezTo>
                  <a:close/>
                  <a:moveTo>
                    <a:pt x="62407" y="77254"/>
                  </a:moveTo>
                  <a:lnTo>
                    <a:pt x="62407" y="120282"/>
                  </a:lnTo>
                  <a:cubicBezTo>
                    <a:pt x="58507" y="124193"/>
                    <a:pt x="53631" y="129083"/>
                    <a:pt x="47781" y="129083"/>
                  </a:cubicBezTo>
                  <a:cubicBezTo>
                    <a:pt x="41930" y="129083"/>
                    <a:pt x="33154" y="126149"/>
                    <a:pt x="33154" y="98768"/>
                  </a:cubicBezTo>
                  <a:cubicBezTo>
                    <a:pt x="33154" y="72365"/>
                    <a:pt x="39980" y="69431"/>
                    <a:pt x="47781" y="69431"/>
                  </a:cubicBezTo>
                  <a:cubicBezTo>
                    <a:pt x="52656" y="69431"/>
                    <a:pt x="56557" y="72365"/>
                    <a:pt x="62407" y="77254"/>
                  </a:cubicBezTo>
                  <a:close/>
                </a:path>
              </a:pathLst>
            </a:custGeom>
            <a:solidFill>
              <a:srgbClr val="FFFFFF"/>
            </a:solidFill>
            <a:ln w="972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E74B4F93-78AA-1B17-5212-C797E5A09DAF}"/>
                </a:ext>
              </a:extLst>
            </p:cNvPr>
            <p:cNvSpPr/>
            <p:nvPr/>
          </p:nvSpPr>
          <p:spPr>
            <a:xfrm>
              <a:off x="1879262"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918749AF-FBA7-9065-6EDF-918A3148D6D6}"/>
                </a:ext>
              </a:extLst>
            </p:cNvPr>
            <p:cNvSpPr/>
            <p:nvPr/>
          </p:nvSpPr>
          <p:spPr>
            <a:xfrm>
              <a:off x="1879262"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977B208C-824B-0FC6-23B0-DB88A9CAEEBA}"/>
                </a:ext>
              </a:extLst>
            </p:cNvPr>
            <p:cNvSpPr/>
            <p:nvPr/>
          </p:nvSpPr>
          <p:spPr>
            <a:xfrm>
              <a:off x="192801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1" y="27381"/>
                    <a:pt x="59482" y="30315"/>
                    <a:pt x="63382" y="44006"/>
                  </a:cubicBezTo>
                  <a:lnTo>
                    <a:pt x="63382" y="45961"/>
                  </a:lnTo>
                  <a:lnTo>
                    <a:pt x="94586" y="39116"/>
                  </a:lnTo>
                  <a:lnTo>
                    <a:pt x="93611" y="37160"/>
                  </a:lnTo>
                  <a:cubicBezTo>
                    <a:pt x="89710" y="21514"/>
                    <a:pt x="80935" y="0"/>
                    <a:pt x="49731" y="0"/>
                  </a:cubicBezTo>
                  <a:cubicBezTo>
                    <a:pt x="25353" y="0"/>
                    <a:pt x="0" y="15646"/>
                    <a:pt x="0" y="58674"/>
                  </a:cubicBezTo>
                  <a:cubicBezTo>
                    <a:pt x="0" y="101702"/>
                    <a:pt x="25353" y="117348"/>
                    <a:pt x="48756" y="117348"/>
                  </a:cubicBezTo>
                  <a:cubicBezTo>
                    <a:pt x="72159"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5680CC06-F97C-DEAF-210E-89D37DE797FF}"/>
                </a:ext>
              </a:extLst>
            </p:cNvPr>
            <p:cNvSpPr/>
            <p:nvPr/>
          </p:nvSpPr>
          <p:spPr>
            <a:xfrm>
              <a:off x="2036255"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73779390-AD3F-7952-6435-60E08853E562}"/>
                </a:ext>
              </a:extLst>
            </p:cNvPr>
            <p:cNvSpPr/>
            <p:nvPr/>
          </p:nvSpPr>
          <p:spPr>
            <a:xfrm>
              <a:off x="2036255"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FDC84809-F8EF-3922-F46C-3879057371C9}"/>
                </a:ext>
              </a:extLst>
            </p:cNvPr>
            <p:cNvSpPr/>
            <p:nvPr/>
          </p:nvSpPr>
          <p:spPr>
            <a:xfrm>
              <a:off x="2091836" y="4773619"/>
              <a:ext cx="92635" cy="115392"/>
            </a:xfrm>
            <a:custGeom>
              <a:avLst/>
              <a:gdLst>
                <a:gd name="connsiteX0" fmla="*/ 64358 w 92635"/>
                <a:gd name="connsiteY0" fmla="*/ 0 h 115392"/>
                <a:gd name="connsiteX1" fmla="*/ 34129 w 92635"/>
                <a:gd name="connsiteY1" fmla="*/ 13691 h 115392"/>
                <a:gd name="connsiteX2" fmla="*/ 34129 w 92635"/>
                <a:gd name="connsiteY2" fmla="*/ 1956 h 115392"/>
                <a:gd name="connsiteX3" fmla="*/ 0 w 92635"/>
                <a:gd name="connsiteY3" fmla="*/ 1956 h 115392"/>
                <a:gd name="connsiteX4" fmla="*/ 0 w 92635"/>
                <a:gd name="connsiteY4" fmla="*/ 115392 h 115392"/>
                <a:gd name="connsiteX5" fmla="*/ 34129 w 92635"/>
                <a:gd name="connsiteY5" fmla="*/ 115392 h 115392"/>
                <a:gd name="connsiteX6" fmla="*/ 34129 w 92635"/>
                <a:gd name="connsiteY6" fmla="*/ 38138 h 115392"/>
                <a:gd name="connsiteX7" fmla="*/ 50706 w 92635"/>
                <a:gd name="connsiteY7" fmla="*/ 29337 h 115392"/>
                <a:gd name="connsiteX8" fmla="*/ 58507 w 92635"/>
                <a:gd name="connsiteY8" fmla="*/ 40094 h 115392"/>
                <a:gd name="connsiteX9" fmla="*/ 58507 w 92635"/>
                <a:gd name="connsiteY9" fmla="*/ 115392 h 115392"/>
                <a:gd name="connsiteX10" fmla="*/ 92636 w 92635"/>
                <a:gd name="connsiteY10" fmla="*/ 115392 h 115392"/>
                <a:gd name="connsiteX11" fmla="*/ 92636 w 92635"/>
                <a:gd name="connsiteY11" fmla="*/ 30315 h 115392"/>
                <a:gd name="connsiteX12" fmla="*/ 64358 w 92635"/>
                <a:gd name="connsiteY12" fmla="*/ 0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5392">
                  <a:moveTo>
                    <a:pt x="64358" y="0"/>
                  </a:moveTo>
                  <a:cubicBezTo>
                    <a:pt x="51681" y="0"/>
                    <a:pt x="40955" y="6845"/>
                    <a:pt x="34129" y="13691"/>
                  </a:cubicBezTo>
                  <a:lnTo>
                    <a:pt x="34129" y="1956"/>
                  </a:lnTo>
                  <a:lnTo>
                    <a:pt x="0" y="1956"/>
                  </a:lnTo>
                  <a:lnTo>
                    <a:pt x="0" y="115392"/>
                  </a:lnTo>
                  <a:lnTo>
                    <a:pt x="34129" y="115392"/>
                  </a:lnTo>
                  <a:lnTo>
                    <a:pt x="34129" y="38138"/>
                  </a:lnTo>
                  <a:cubicBezTo>
                    <a:pt x="40955" y="32271"/>
                    <a:pt x="45830" y="29337"/>
                    <a:pt x="50706" y="29337"/>
                  </a:cubicBezTo>
                  <a:cubicBezTo>
                    <a:pt x="54606" y="29337"/>
                    <a:pt x="58507" y="30315"/>
                    <a:pt x="58507" y="40094"/>
                  </a:cubicBezTo>
                  <a:lnTo>
                    <a:pt x="58507" y="115392"/>
                  </a:lnTo>
                  <a:lnTo>
                    <a:pt x="92636" y="115392"/>
                  </a:lnTo>
                  <a:lnTo>
                    <a:pt x="92636" y="30315"/>
                  </a:lnTo>
                  <a:cubicBezTo>
                    <a:pt x="92636" y="10757"/>
                    <a:pt x="82885" y="0"/>
                    <a:pt x="64358" y="0"/>
                  </a:cubicBezTo>
                  <a:close/>
                </a:path>
              </a:pathLst>
            </a:custGeom>
            <a:solidFill>
              <a:srgbClr val="FFFFFF"/>
            </a:solidFill>
            <a:ln w="972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B1644ABC-FA73-1FB9-EB76-57823A44418E}"/>
                </a:ext>
              </a:extLst>
            </p:cNvPr>
            <p:cNvSpPr/>
            <p:nvPr/>
          </p:nvSpPr>
          <p:spPr>
            <a:xfrm>
              <a:off x="2199099" y="4772641"/>
              <a:ext cx="94586" cy="117348"/>
            </a:xfrm>
            <a:custGeom>
              <a:avLst/>
              <a:gdLst>
                <a:gd name="connsiteX0" fmla="*/ 74109 w 94586"/>
                <a:gd name="connsiteY0" fmla="*/ 76276 h 117348"/>
                <a:gd name="connsiteX1" fmla="*/ 73134 w 94586"/>
                <a:gd name="connsiteY1" fmla="*/ 78232 h 117348"/>
                <a:gd name="connsiteX2" fmla="*/ 51681 w 94586"/>
                <a:gd name="connsiteY2" fmla="*/ 90945 h 117348"/>
                <a:gd name="connsiteX3" fmla="*/ 34129 w 94586"/>
                <a:gd name="connsiteY3" fmla="*/ 68453 h 117348"/>
                <a:gd name="connsiteX4" fmla="*/ 94586 w 94586"/>
                <a:gd name="connsiteY4" fmla="*/ 68453 h 117348"/>
                <a:gd name="connsiteX5" fmla="*/ 94586 w 94586"/>
                <a:gd name="connsiteY5" fmla="*/ 60630 h 117348"/>
                <a:gd name="connsiteX6" fmla="*/ 48756 w 94586"/>
                <a:gd name="connsiteY6" fmla="*/ 0 h 117348"/>
                <a:gd name="connsiteX7" fmla="*/ 0 w 94586"/>
                <a:gd name="connsiteY7" fmla="*/ 58674 h 117348"/>
                <a:gd name="connsiteX8" fmla="*/ 49731 w 94586"/>
                <a:gd name="connsiteY8" fmla="*/ 117348 h 117348"/>
                <a:gd name="connsiteX9" fmla="*/ 93611 w 94586"/>
                <a:gd name="connsiteY9" fmla="*/ 93878 h 117348"/>
                <a:gd name="connsiteX10" fmla="*/ 94586 w 94586"/>
                <a:gd name="connsiteY10" fmla="*/ 91923 h 117348"/>
                <a:gd name="connsiteX11" fmla="*/ 74109 w 94586"/>
                <a:gd name="connsiteY11" fmla="*/ 76276 h 117348"/>
                <a:gd name="connsiteX12" fmla="*/ 34129 w 94586"/>
                <a:gd name="connsiteY12" fmla="*/ 47917 h 117348"/>
                <a:gd name="connsiteX13" fmla="*/ 48756 w 94586"/>
                <a:gd name="connsiteY13" fmla="*/ 28359 h 117348"/>
                <a:gd name="connsiteX14" fmla="*/ 62407 w 94586"/>
                <a:gd name="connsiteY14" fmla="*/ 47917 h 117348"/>
                <a:gd name="connsiteX15" fmla="*/ 34129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4109" y="76276"/>
                  </a:moveTo>
                  <a:lnTo>
                    <a:pt x="73134" y="78232"/>
                  </a:ln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6276"/>
                  </a:lnTo>
                  <a:close/>
                  <a:moveTo>
                    <a:pt x="34129" y="47917"/>
                  </a:moveTo>
                  <a:cubicBezTo>
                    <a:pt x="35104" y="38138"/>
                    <a:pt x="39005" y="28359"/>
                    <a:pt x="48756" y="28359"/>
                  </a:cubicBezTo>
                  <a:cubicBezTo>
                    <a:pt x="53631" y="28359"/>
                    <a:pt x="61432" y="30315"/>
                    <a:pt x="62407" y="47917"/>
                  </a:cubicBezTo>
                  <a:lnTo>
                    <a:pt x="34129" y="47917"/>
                  </a:lnTo>
                  <a:close/>
                </a:path>
              </a:pathLst>
            </a:custGeom>
            <a:solidFill>
              <a:srgbClr val="FFFFFF"/>
            </a:solidFill>
            <a:ln w="972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64B9CFBB-46C7-F85F-942A-1C3F8412A0E9}"/>
                </a:ext>
              </a:extLst>
            </p:cNvPr>
            <p:cNvSpPr/>
            <p:nvPr/>
          </p:nvSpPr>
          <p:spPr>
            <a:xfrm>
              <a:off x="1213259" y="4733525"/>
              <a:ext cx="34128" cy="155486"/>
            </a:xfrm>
            <a:custGeom>
              <a:avLst/>
              <a:gdLst>
                <a:gd name="connsiteX0" fmla="*/ 0 w 34128"/>
                <a:gd name="connsiteY0" fmla="*/ 0 h 155486"/>
                <a:gd name="connsiteX1" fmla="*/ 34129 w 34128"/>
                <a:gd name="connsiteY1" fmla="*/ 0 h 155486"/>
                <a:gd name="connsiteX2" fmla="*/ 34129 w 34128"/>
                <a:gd name="connsiteY2" fmla="*/ 155486 h 155486"/>
                <a:gd name="connsiteX3" fmla="*/ 0 w 34128"/>
                <a:gd name="connsiteY3" fmla="*/ 155486 h 155486"/>
              </a:gdLst>
              <a:ahLst/>
              <a:cxnLst>
                <a:cxn ang="0">
                  <a:pos x="connsiteX0" y="connsiteY0"/>
                </a:cxn>
                <a:cxn ang="0">
                  <a:pos x="connsiteX1" y="connsiteY1"/>
                </a:cxn>
                <a:cxn ang="0">
                  <a:pos x="connsiteX2" y="connsiteY2"/>
                </a:cxn>
                <a:cxn ang="0">
                  <a:pos x="connsiteX3" y="connsiteY3"/>
                </a:cxn>
              </a:cxnLst>
              <a:rect l="l" t="t" r="r" b="b"/>
              <a:pathLst>
                <a:path w="34128" h="155486">
                  <a:moveTo>
                    <a:pt x="0" y="0"/>
                  </a:moveTo>
                  <a:lnTo>
                    <a:pt x="34129" y="0"/>
                  </a:lnTo>
                  <a:lnTo>
                    <a:pt x="34129" y="155486"/>
                  </a:lnTo>
                  <a:lnTo>
                    <a:pt x="0" y="155486"/>
                  </a:lnTo>
                  <a:close/>
                </a:path>
              </a:pathLst>
            </a:custGeom>
            <a:solidFill>
              <a:srgbClr val="FFFFFF"/>
            </a:solidFill>
            <a:ln w="972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EB0DC2DA-5CAE-978E-2B8E-D992725C354F}"/>
                </a:ext>
              </a:extLst>
            </p:cNvPr>
            <p:cNvSpPr/>
            <p:nvPr/>
          </p:nvSpPr>
          <p:spPr>
            <a:xfrm>
              <a:off x="757880" y="4528166"/>
              <a:ext cx="118963" cy="164287"/>
            </a:xfrm>
            <a:custGeom>
              <a:avLst/>
              <a:gdLst>
                <a:gd name="connsiteX0" fmla="*/ 64358 w 118963"/>
                <a:gd name="connsiteY0" fmla="*/ 109525 h 164287"/>
                <a:gd name="connsiteX1" fmla="*/ 86785 w 118963"/>
                <a:gd name="connsiteY1" fmla="*/ 109525 h 164287"/>
                <a:gd name="connsiteX2" fmla="*/ 62407 w 118963"/>
                <a:gd name="connsiteY2" fmla="*/ 136906 h 164287"/>
                <a:gd name="connsiteX3" fmla="*/ 34129 w 118963"/>
                <a:gd name="connsiteY3" fmla="*/ 82144 h 164287"/>
                <a:gd name="connsiteX4" fmla="*/ 60457 w 118963"/>
                <a:gd name="connsiteY4" fmla="*/ 30315 h 164287"/>
                <a:gd name="connsiteX5" fmla="*/ 83860 w 118963"/>
                <a:gd name="connsiteY5" fmla="*/ 58674 h 164287"/>
                <a:gd name="connsiteX6" fmla="*/ 116039 w 118963"/>
                <a:gd name="connsiteY6" fmla="*/ 54762 h 164287"/>
                <a:gd name="connsiteX7" fmla="*/ 62407 w 118963"/>
                <a:gd name="connsiteY7" fmla="*/ 0 h 164287"/>
                <a:gd name="connsiteX8" fmla="*/ 0 w 118963"/>
                <a:gd name="connsiteY8" fmla="*/ 82144 h 164287"/>
                <a:gd name="connsiteX9" fmla="*/ 58507 w 118963"/>
                <a:gd name="connsiteY9" fmla="*/ 164287 h 164287"/>
                <a:gd name="connsiteX10" fmla="*/ 92636 w 118963"/>
                <a:gd name="connsiteY10" fmla="*/ 145707 h 164287"/>
                <a:gd name="connsiteX11" fmla="*/ 92636 w 118963"/>
                <a:gd name="connsiteY11" fmla="*/ 161354 h 164287"/>
                <a:gd name="connsiteX12" fmla="*/ 118964 w 118963"/>
                <a:gd name="connsiteY12" fmla="*/ 161354 h 164287"/>
                <a:gd name="connsiteX13" fmla="*/ 118964 w 118963"/>
                <a:gd name="connsiteY13" fmla="*/ 83122 h 164287"/>
                <a:gd name="connsiteX14" fmla="*/ 65333 w 118963"/>
                <a:gd name="connsiteY14" fmla="*/ 83122 h 164287"/>
                <a:gd name="connsiteX15" fmla="*/ 65333 w 118963"/>
                <a:gd name="connsiteY15" fmla="*/ 109525 h 16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963" h="164287">
                  <a:moveTo>
                    <a:pt x="64358" y="109525"/>
                  </a:moveTo>
                  <a:lnTo>
                    <a:pt x="86785" y="109525"/>
                  </a:lnTo>
                  <a:cubicBezTo>
                    <a:pt x="84835" y="127127"/>
                    <a:pt x="76059" y="136906"/>
                    <a:pt x="62407" y="136906"/>
                  </a:cubicBezTo>
                  <a:cubicBezTo>
                    <a:pt x="50706" y="136906"/>
                    <a:pt x="34129" y="131039"/>
                    <a:pt x="34129" y="82144"/>
                  </a:cubicBezTo>
                  <a:cubicBezTo>
                    <a:pt x="34129" y="47917"/>
                    <a:pt x="42905" y="30315"/>
                    <a:pt x="60457" y="30315"/>
                  </a:cubicBezTo>
                  <a:cubicBezTo>
                    <a:pt x="73134" y="30315"/>
                    <a:pt x="78984" y="38138"/>
                    <a:pt x="83860" y="58674"/>
                  </a:cubicBezTo>
                  <a:lnTo>
                    <a:pt x="116039" y="54762"/>
                  </a:lnTo>
                  <a:cubicBezTo>
                    <a:pt x="109213" y="16624"/>
                    <a:pt x="92636" y="0"/>
                    <a:pt x="62407" y="0"/>
                  </a:cubicBezTo>
                  <a:cubicBezTo>
                    <a:pt x="23403" y="0"/>
                    <a:pt x="0" y="30315"/>
                    <a:pt x="0" y="82144"/>
                  </a:cubicBezTo>
                  <a:cubicBezTo>
                    <a:pt x="0" y="134950"/>
                    <a:pt x="21453" y="164287"/>
                    <a:pt x="58507" y="164287"/>
                  </a:cubicBezTo>
                  <a:cubicBezTo>
                    <a:pt x="75084" y="164287"/>
                    <a:pt x="86785" y="155486"/>
                    <a:pt x="92636" y="145707"/>
                  </a:cubicBezTo>
                  <a:lnTo>
                    <a:pt x="92636" y="161354"/>
                  </a:lnTo>
                  <a:lnTo>
                    <a:pt x="118964" y="161354"/>
                  </a:lnTo>
                  <a:lnTo>
                    <a:pt x="118964" y="83122"/>
                  </a:lnTo>
                  <a:lnTo>
                    <a:pt x="65333" y="83122"/>
                  </a:lnTo>
                  <a:lnTo>
                    <a:pt x="65333" y="109525"/>
                  </a:lnTo>
                  <a:close/>
                </a:path>
              </a:pathLst>
            </a:custGeom>
            <a:solidFill>
              <a:srgbClr val="FFFFFF"/>
            </a:solidFill>
            <a:ln w="972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8506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Full Page Image">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0" y="64295"/>
            <a:ext cx="9144001" cy="5079206"/>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a:xfrm>
            <a:off x="326231" y="339586"/>
            <a:ext cx="6547104" cy="677108"/>
          </a:xfrm>
        </p:spPr>
        <p:txBody>
          <a:bodyPr/>
          <a:lstStyle>
            <a:lvl1pPr>
              <a:defRPr>
                <a:solidFill>
                  <a:schemeClr val="bg1"/>
                </a:solidFill>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313CFE71-3F3A-F8D9-8EE4-516B6E1B2C9D}"/>
              </a:ext>
            </a:extLst>
          </p:cNvPr>
          <p:cNvSpPr>
            <a:spLocks noGrp="1"/>
          </p:cNvSpPr>
          <p:nvPr>
            <p:ph idx="13"/>
          </p:nvPr>
        </p:nvSpPr>
        <p:spPr>
          <a:xfrm>
            <a:off x="4899024" y="1542656"/>
            <a:ext cx="3978275" cy="2676918"/>
          </a:xfrm>
        </p:spPr>
        <p:txBody>
          <a:bodyPr/>
          <a:lstStyle>
            <a:lvl1pPr>
              <a:lnSpc>
                <a:spcPct val="82000"/>
              </a:lnSpc>
              <a:defRPr sz="3800">
                <a:solidFill>
                  <a:schemeClr val="bg1"/>
                </a:solidFill>
              </a:defRPr>
            </a:lvl1pPr>
            <a:lvl2pPr>
              <a:lnSpc>
                <a:spcPct val="115000"/>
              </a:lnSpc>
              <a:defRPr/>
            </a:lvl2pPr>
            <a:lvl3pPr>
              <a:lnSpc>
                <a:spcPct val="115000"/>
              </a:lnSpc>
              <a:defRPr/>
            </a:lvl3pPr>
            <a:lvl4pPr>
              <a:lnSpc>
                <a:spcPct val="115000"/>
              </a:lnSpc>
              <a:defRPr/>
            </a:lvl4pPr>
            <a:lvl5pPr>
              <a:lnSpc>
                <a:spcPct val="115000"/>
              </a:lnSpc>
              <a:defRPr/>
            </a:lvl5pPr>
          </a:lstStyle>
          <a:p>
            <a:pPr lvl="0"/>
            <a:r>
              <a:rPr lang="en-US"/>
              <a:t>Click to edit Master text styles</a:t>
            </a:r>
          </a:p>
        </p:txBody>
      </p:sp>
      <p:sp>
        <p:nvSpPr>
          <p:cNvPr id="5" name="Slide Number Placeholder 5">
            <a:extLst>
              <a:ext uri="{FF2B5EF4-FFF2-40B4-BE49-F238E27FC236}">
                <a16:creationId xmlns:a16="http://schemas.microsoft.com/office/drawing/2014/main" id="{2182874F-C92B-945D-B692-C1B9B8C5B79A}"/>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bg1"/>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7269D717-FC1D-BCA5-06DC-C482D1597C37}"/>
              </a:ext>
            </a:extLst>
          </p:cNvPr>
          <p:cNvSpPr>
            <a:spLocks noGrp="1"/>
          </p:cNvSpPr>
          <p:nvPr>
            <p:ph type="ftr" sz="quarter" idx="3"/>
          </p:nvPr>
        </p:nvSpPr>
        <p:spPr>
          <a:xfrm>
            <a:off x="7525512" y="4665770"/>
            <a:ext cx="859536" cy="95050"/>
          </a:xfrm>
          <a:prstGeom prst="roundRect">
            <a:avLst>
              <a:gd name="adj" fmla="val 50000"/>
            </a:avLst>
          </a:prstGeom>
          <a:ln>
            <a:solidFill>
              <a:schemeClr val="bg1"/>
            </a:solidFill>
          </a:ln>
        </p:spPr>
        <p:txBody>
          <a:bodyPr vert="horz" lIns="45720" tIns="45720" rIns="91440" bIns="45720" rtlCol="0" anchor="ctr"/>
          <a:lstStyle>
            <a:lvl1pPr algn="r">
              <a:defRPr sz="500" b="1">
                <a:solidFill>
                  <a:schemeClr val="bg1"/>
                </a:solidFill>
              </a:defRPr>
            </a:lvl1pPr>
          </a:lstStyle>
          <a:p>
            <a:r>
              <a:rPr lang="en-US" dirty="0"/>
              <a:t>NYU Langone Health</a:t>
            </a:r>
          </a:p>
        </p:txBody>
      </p:sp>
      <p:grpSp>
        <p:nvGrpSpPr>
          <p:cNvPr id="3" name="Graphic 6">
            <a:extLst>
              <a:ext uri="{FF2B5EF4-FFF2-40B4-BE49-F238E27FC236}">
                <a16:creationId xmlns:a16="http://schemas.microsoft.com/office/drawing/2014/main" id="{F25AAF34-481A-BBDD-9E4B-1BE4D7E9EA06}"/>
              </a:ext>
            </a:extLst>
          </p:cNvPr>
          <p:cNvGrpSpPr/>
          <p:nvPr userDrawn="1"/>
        </p:nvGrpSpPr>
        <p:grpSpPr>
          <a:xfrm>
            <a:off x="278604" y="4554538"/>
            <a:ext cx="1331528" cy="342900"/>
            <a:chOff x="278604" y="4554538"/>
            <a:chExt cx="1331528" cy="342900"/>
          </a:xfrm>
          <a:solidFill>
            <a:schemeClr val="bg1"/>
          </a:solidFill>
        </p:grpSpPr>
        <p:grpSp>
          <p:nvGrpSpPr>
            <p:cNvPr id="4" name="Graphic 6">
              <a:extLst>
                <a:ext uri="{FF2B5EF4-FFF2-40B4-BE49-F238E27FC236}">
                  <a16:creationId xmlns:a16="http://schemas.microsoft.com/office/drawing/2014/main" id="{3F09F860-E1F2-396A-214B-7FAEB4017101}"/>
                </a:ext>
              </a:extLst>
            </p:cNvPr>
            <p:cNvGrpSpPr/>
            <p:nvPr/>
          </p:nvGrpSpPr>
          <p:grpSpPr>
            <a:xfrm>
              <a:off x="278604" y="4554538"/>
              <a:ext cx="298793" cy="342427"/>
              <a:chOff x="278604" y="4554538"/>
              <a:chExt cx="298793" cy="342427"/>
            </a:xfrm>
            <a:grpFill/>
          </p:grpSpPr>
          <p:grpSp>
            <p:nvGrpSpPr>
              <p:cNvPr id="40" name="Graphic 6">
                <a:extLst>
                  <a:ext uri="{FF2B5EF4-FFF2-40B4-BE49-F238E27FC236}">
                    <a16:creationId xmlns:a16="http://schemas.microsoft.com/office/drawing/2014/main" id="{559FEAF6-3E75-137C-A661-0443A112C50A}"/>
                  </a:ext>
                </a:extLst>
              </p:cNvPr>
              <p:cNvGrpSpPr/>
              <p:nvPr/>
            </p:nvGrpSpPr>
            <p:grpSpPr>
              <a:xfrm>
                <a:off x="278604" y="4554538"/>
                <a:ext cx="297175" cy="342427"/>
                <a:chOff x="278604" y="4554538"/>
                <a:chExt cx="297175" cy="342427"/>
              </a:xfrm>
              <a:grpFill/>
            </p:grpSpPr>
            <p:sp>
              <p:nvSpPr>
                <p:cNvPr id="42" name="Freeform 41">
                  <a:extLst>
                    <a:ext uri="{FF2B5EF4-FFF2-40B4-BE49-F238E27FC236}">
                      <a16:creationId xmlns:a16="http://schemas.microsoft.com/office/drawing/2014/main" id="{094D09A4-44B8-1B68-0015-598D2B753664}"/>
                    </a:ext>
                  </a:extLst>
                </p:cNvPr>
                <p:cNvSpPr/>
                <p:nvPr/>
              </p:nvSpPr>
              <p:spPr>
                <a:xfrm>
                  <a:off x="293446" y="4554538"/>
                  <a:ext cx="282332" cy="106045"/>
                </a:xfrm>
                <a:custGeom>
                  <a:avLst/>
                  <a:gdLst>
                    <a:gd name="connsiteX0" fmla="*/ 282051 w 282332"/>
                    <a:gd name="connsiteY0" fmla="*/ 70485 h 106045"/>
                    <a:gd name="connsiteX1" fmla="*/ 282051 w 282332"/>
                    <a:gd name="connsiteY1" fmla="*/ 70485 h 106045"/>
                    <a:gd name="connsiteX2" fmla="*/ 280152 w 282332"/>
                    <a:gd name="connsiteY2" fmla="*/ 67310 h 106045"/>
                    <a:gd name="connsiteX3" fmla="*/ 257357 w 282332"/>
                    <a:gd name="connsiteY3" fmla="*/ 41910 h 106045"/>
                    <a:gd name="connsiteX4" fmla="*/ 152247 w 282332"/>
                    <a:gd name="connsiteY4" fmla="*/ 0 h 106045"/>
                    <a:gd name="connsiteX5" fmla="*/ 31308 w 282332"/>
                    <a:gd name="connsiteY5" fmla="*/ 55880 h 106045"/>
                    <a:gd name="connsiteX6" fmla="*/ 281 w 282332"/>
                    <a:gd name="connsiteY6" fmla="*/ 104775 h 106045"/>
                    <a:gd name="connsiteX7" fmla="*/ 281 w 282332"/>
                    <a:gd name="connsiteY7" fmla="*/ 106045 h 106045"/>
                    <a:gd name="connsiteX8" fmla="*/ 915 w 282332"/>
                    <a:gd name="connsiteY8" fmla="*/ 104775 h 106045"/>
                    <a:gd name="connsiteX9" fmla="*/ 35107 w 282332"/>
                    <a:gd name="connsiteY9" fmla="*/ 61595 h 106045"/>
                    <a:gd name="connsiteX10" fmla="*/ 152880 w 282332"/>
                    <a:gd name="connsiteY10" fmla="*/ 20955 h 106045"/>
                    <a:gd name="connsiteX11" fmla="*/ 251025 w 282332"/>
                    <a:gd name="connsiteY11" fmla="*/ 47625 h 106045"/>
                    <a:gd name="connsiteX12" fmla="*/ 278885 w 282332"/>
                    <a:gd name="connsiteY12" fmla="*/ 68580 h 106045"/>
                    <a:gd name="connsiteX13" fmla="*/ 282051 w 282332"/>
                    <a:gd name="connsiteY13" fmla="*/ 70485 h 106045"/>
                    <a:gd name="connsiteX14" fmla="*/ 282051 w 282332"/>
                    <a:gd name="connsiteY14" fmla="*/ 70485 h 10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2332" h="106045">
                      <a:moveTo>
                        <a:pt x="282051" y="70485"/>
                      </a:moveTo>
                      <a:cubicBezTo>
                        <a:pt x="282051" y="70485"/>
                        <a:pt x="282685" y="70485"/>
                        <a:pt x="282051" y="70485"/>
                      </a:cubicBezTo>
                      <a:cubicBezTo>
                        <a:pt x="282051" y="69850"/>
                        <a:pt x="281418" y="69215"/>
                        <a:pt x="280152" y="67310"/>
                      </a:cubicBezTo>
                      <a:cubicBezTo>
                        <a:pt x="278885" y="65405"/>
                        <a:pt x="269388" y="52705"/>
                        <a:pt x="257357" y="41910"/>
                      </a:cubicBezTo>
                      <a:cubicBezTo>
                        <a:pt x="245960" y="31115"/>
                        <a:pt x="209868" y="0"/>
                        <a:pt x="152247" y="0"/>
                      </a:cubicBezTo>
                      <a:cubicBezTo>
                        <a:pt x="92727" y="0"/>
                        <a:pt x="52203" y="32385"/>
                        <a:pt x="31308" y="55880"/>
                      </a:cubicBezTo>
                      <a:cubicBezTo>
                        <a:pt x="11046" y="78740"/>
                        <a:pt x="915" y="104140"/>
                        <a:pt x="281" y="104775"/>
                      </a:cubicBezTo>
                      <a:cubicBezTo>
                        <a:pt x="281" y="105410"/>
                        <a:pt x="-352" y="105410"/>
                        <a:pt x="281" y="106045"/>
                      </a:cubicBezTo>
                      <a:cubicBezTo>
                        <a:pt x="915" y="106045"/>
                        <a:pt x="915" y="105410"/>
                        <a:pt x="915" y="104775"/>
                      </a:cubicBezTo>
                      <a:cubicBezTo>
                        <a:pt x="1548" y="104140"/>
                        <a:pt x="11679" y="80645"/>
                        <a:pt x="35107" y="61595"/>
                      </a:cubicBezTo>
                      <a:cubicBezTo>
                        <a:pt x="58535" y="42545"/>
                        <a:pt x="96526" y="20955"/>
                        <a:pt x="152880" y="20955"/>
                      </a:cubicBezTo>
                      <a:cubicBezTo>
                        <a:pt x="201003" y="20955"/>
                        <a:pt x="235195" y="38100"/>
                        <a:pt x="251025" y="47625"/>
                      </a:cubicBezTo>
                      <a:cubicBezTo>
                        <a:pt x="266855" y="57150"/>
                        <a:pt x="276986" y="66675"/>
                        <a:pt x="278885" y="68580"/>
                      </a:cubicBezTo>
                      <a:cubicBezTo>
                        <a:pt x="280785" y="69850"/>
                        <a:pt x="281418" y="69850"/>
                        <a:pt x="282051" y="70485"/>
                      </a:cubicBezTo>
                      <a:cubicBezTo>
                        <a:pt x="282051" y="70485"/>
                        <a:pt x="282051" y="70485"/>
                        <a:pt x="282051" y="70485"/>
                      </a:cubicBezTo>
                      <a:close/>
                    </a:path>
                  </a:pathLst>
                </a:custGeom>
                <a:grpFill/>
                <a:ln w="6309"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2BBFBDFC-4252-2342-2BE5-72004B9942F8}"/>
                    </a:ext>
                  </a:extLst>
                </p:cNvPr>
                <p:cNvSpPr/>
                <p:nvPr/>
              </p:nvSpPr>
              <p:spPr>
                <a:xfrm>
                  <a:off x="278604" y="4715192"/>
                  <a:ext cx="255736" cy="181772"/>
                </a:xfrm>
                <a:custGeom>
                  <a:avLst/>
                  <a:gdLst>
                    <a:gd name="connsiteX0" fmla="*/ 1194 w 255736"/>
                    <a:gd name="connsiteY0" fmla="*/ 0 h 181772"/>
                    <a:gd name="connsiteX1" fmla="*/ 1194 w 255736"/>
                    <a:gd name="connsiteY1" fmla="*/ 0 h 181772"/>
                    <a:gd name="connsiteX2" fmla="*/ 1194 w 255736"/>
                    <a:gd name="connsiteY2" fmla="*/ 2540 h 181772"/>
                    <a:gd name="connsiteX3" fmla="*/ 14491 w 255736"/>
                    <a:gd name="connsiteY3" fmla="*/ 60960 h 181772"/>
                    <a:gd name="connsiteX4" fmla="*/ 96806 w 255736"/>
                    <a:gd name="connsiteY4" fmla="*/ 144145 h 181772"/>
                    <a:gd name="connsiteX5" fmla="*/ 203182 w 255736"/>
                    <a:gd name="connsiteY5" fmla="*/ 163195 h 181772"/>
                    <a:gd name="connsiteX6" fmla="*/ 254470 w 255736"/>
                    <a:gd name="connsiteY6" fmla="*/ 148590 h 181772"/>
                    <a:gd name="connsiteX7" fmla="*/ 255737 w 255736"/>
                    <a:gd name="connsiteY7" fmla="*/ 147955 h 181772"/>
                    <a:gd name="connsiteX8" fmla="*/ 255737 w 255736"/>
                    <a:gd name="connsiteY8" fmla="*/ 147955 h 181772"/>
                    <a:gd name="connsiteX9" fmla="*/ 254470 w 255736"/>
                    <a:gd name="connsiteY9" fmla="*/ 148590 h 181772"/>
                    <a:gd name="connsiteX10" fmla="*/ 250671 w 255736"/>
                    <a:gd name="connsiteY10" fmla="*/ 151765 h 181772"/>
                    <a:gd name="connsiteX11" fmla="*/ 219012 w 255736"/>
                    <a:gd name="connsiteY11" fmla="*/ 169545 h 181772"/>
                    <a:gd name="connsiteX12" fmla="*/ 83509 w 255736"/>
                    <a:gd name="connsiteY12" fmla="*/ 162560 h 181772"/>
                    <a:gd name="connsiteX13" fmla="*/ 3727 w 255736"/>
                    <a:gd name="connsiteY13" fmla="*/ 52705 h 181772"/>
                    <a:gd name="connsiteX14" fmla="*/ 561 w 255736"/>
                    <a:gd name="connsiteY14" fmla="*/ 1270 h 181772"/>
                    <a:gd name="connsiteX15" fmla="*/ 1194 w 255736"/>
                    <a:gd name="connsiteY15" fmla="*/ 0 h 181772"/>
                    <a:gd name="connsiteX16" fmla="*/ 1194 w 255736"/>
                    <a:gd name="connsiteY16" fmla="*/ 0 h 18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736" h="181772">
                      <a:moveTo>
                        <a:pt x="1194" y="0"/>
                      </a:moveTo>
                      <a:cubicBezTo>
                        <a:pt x="1827" y="0"/>
                        <a:pt x="1827" y="0"/>
                        <a:pt x="1194" y="0"/>
                      </a:cubicBezTo>
                      <a:cubicBezTo>
                        <a:pt x="1827" y="635"/>
                        <a:pt x="1194" y="1270"/>
                        <a:pt x="1194" y="2540"/>
                      </a:cubicBezTo>
                      <a:cubicBezTo>
                        <a:pt x="1194" y="3810"/>
                        <a:pt x="-72" y="31750"/>
                        <a:pt x="14491" y="60960"/>
                      </a:cubicBezTo>
                      <a:cubicBezTo>
                        <a:pt x="29054" y="91440"/>
                        <a:pt x="55015" y="123190"/>
                        <a:pt x="96806" y="144145"/>
                      </a:cubicBezTo>
                      <a:cubicBezTo>
                        <a:pt x="136064" y="163195"/>
                        <a:pt x="174688" y="166370"/>
                        <a:pt x="203182" y="163195"/>
                      </a:cubicBezTo>
                      <a:cubicBezTo>
                        <a:pt x="231042" y="160020"/>
                        <a:pt x="251938" y="149860"/>
                        <a:pt x="254470" y="148590"/>
                      </a:cubicBezTo>
                      <a:cubicBezTo>
                        <a:pt x="255737" y="147955"/>
                        <a:pt x="255737" y="147955"/>
                        <a:pt x="255737" y="147955"/>
                      </a:cubicBezTo>
                      <a:cubicBezTo>
                        <a:pt x="255737" y="147955"/>
                        <a:pt x="255737" y="147955"/>
                        <a:pt x="255737" y="147955"/>
                      </a:cubicBezTo>
                      <a:cubicBezTo>
                        <a:pt x="255737" y="147955"/>
                        <a:pt x="255104" y="148590"/>
                        <a:pt x="254470" y="148590"/>
                      </a:cubicBezTo>
                      <a:cubicBezTo>
                        <a:pt x="253837" y="149225"/>
                        <a:pt x="252571" y="150495"/>
                        <a:pt x="250671" y="151765"/>
                      </a:cubicBezTo>
                      <a:cubicBezTo>
                        <a:pt x="247505" y="154305"/>
                        <a:pt x="241173" y="160020"/>
                        <a:pt x="219012" y="169545"/>
                      </a:cubicBezTo>
                      <a:cubicBezTo>
                        <a:pt x="187985" y="182880"/>
                        <a:pt x="135431" y="191135"/>
                        <a:pt x="83509" y="162560"/>
                      </a:cubicBezTo>
                      <a:cubicBezTo>
                        <a:pt x="33487" y="135255"/>
                        <a:pt x="11325" y="88265"/>
                        <a:pt x="3727" y="52705"/>
                      </a:cubicBezTo>
                      <a:cubicBezTo>
                        <a:pt x="-1972" y="25400"/>
                        <a:pt x="561" y="3175"/>
                        <a:pt x="561" y="1270"/>
                      </a:cubicBezTo>
                      <a:cubicBezTo>
                        <a:pt x="1194" y="635"/>
                        <a:pt x="1194" y="635"/>
                        <a:pt x="1194" y="0"/>
                      </a:cubicBezTo>
                      <a:cubicBezTo>
                        <a:pt x="1194" y="0"/>
                        <a:pt x="1194" y="0"/>
                        <a:pt x="1194" y="0"/>
                      </a:cubicBezTo>
                      <a:close/>
                    </a:path>
                  </a:pathLst>
                </a:custGeom>
                <a:grpFill/>
                <a:ln w="6309" cap="flat">
                  <a:noFill/>
                  <a:prstDash val="solid"/>
                  <a:miter/>
                </a:ln>
              </p:spPr>
              <p:txBody>
                <a:bodyPr rtlCol="0" anchor="ctr"/>
                <a:lstStyle/>
                <a:p>
                  <a:endParaRPr lang="en-US" dirty="0"/>
                </a:p>
              </p:txBody>
            </p:sp>
          </p:grpSp>
          <p:sp>
            <p:nvSpPr>
              <p:cNvPr id="41" name="Freeform 40">
                <a:extLst>
                  <a:ext uri="{FF2B5EF4-FFF2-40B4-BE49-F238E27FC236}">
                    <a16:creationId xmlns:a16="http://schemas.microsoft.com/office/drawing/2014/main" id="{3916BE23-9D3A-522D-4777-B3552872460E}"/>
                  </a:ext>
                </a:extLst>
              </p:cNvPr>
              <p:cNvSpPr/>
              <p:nvPr/>
            </p:nvSpPr>
            <p:spPr>
              <a:xfrm>
                <a:off x="342484" y="4665663"/>
                <a:ext cx="234913" cy="102234"/>
              </a:xfrm>
              <a:custGeom>
                <a:avLst/>
                <a:gdLst>
                  <a:gd name="connsiteX0" fmla="*/ 131071 w 234913"/>
                  <a:gd name="connsiteY0" fmla="*/ 100330 h 102234"/>
                  <a:gd name="connsiteX1" fmla="*/ 131071 w 234913"/>
                  <a:gd name="connsiteY1" fmla="*/ 60960 h 102234"/>
                  <a:gd name="connsiteX2" fmla="*/ 159564 w 234913"/>
                  <a:gd name="connsiteY2" fmla="*/ 0 h 102234"/>
                  <a:gd name="connsiteX3" fmla="*/ 137402 w 234913"/>
                  <a:gd name="connsiteY3" fmla="*/ 0 h 102234"/>
                  <a:gd name="connsiteX4" fmla="*/ 120306 w 234913"/>
                  <a:gd name="connsiteY4" fmla="*/ 40005 h 102234"/>
                  <a:gd name="connsiteX5" fmla="*/ 103210 w 234913"/>
                  <a:gd name="connsiteY5" fmla="*/ 0 h 102234"/>
                  <a:gd name="connsiteX6" fmla="*/ 80415 w 234913"/>
                  <a:gd name="connsiteY6" fmla="*/ 0 h 102234"/>
                  <a:gd name="connsiteX7" fmla="*/ 108909 w 234913"/>
                  <a:gd name="connsiteY7" fmla="*/ 60960 h 102234"/>
                  <a:gd name="connsiteX8" fmla="*/ 108909 w 234913"/>
                  <a:gd name="connsiteY8" fmla="*/ 100330 h 102234"/>
                  <a:gd name="connsiteX9" fmla="*/ 131071 w 234913"/>
                  <a:gd name="connsiteY9" fmla="*/ 100330 h 102234"/>
                  <a:gd name="connsiteX10" fmla="*/ 53188 w 234913"/>
                  <a:gd name="connsiteY10" fmla="*/ 57785 h 102234"/>
                  <a:gd name="connsiteX11" fmla="*/ 22795 w 234913"/>
                  <a:gd name="connsiteY11" fmla="*/ 635 h 102234"/>
                  <a:gd name="connsiteX12" fmla="*/ 22795 w 234913"/>
                  <a:gd name="connsiteY12" fmla="*/ 0 h 102234"/>
                  <a:gd name="connsiteX13" fmla="*/ 0 w 234913"/>
                  <a:gd name="connsiteY13" fmla="*/ 0 h 102234"/>
                  <a:gd name="connsiteX14" fmla="*/ 0 w 234913"/>
                  <a:gd name="connsiteY14" fmla="*/ 100965 h 102234"/>
                  <a:gd name="connsiteX15" fmla="*/ 20262 w 234913"/>
                  <a:gd name="connsiteY15" fmla="*/ 100965 h 102234"/>
                  <a:gd name="connsiteX16" fmla="*/ 20262 w 234913"/>
                  <a:gd name="connsiteY16" fmla="*/ 41275 h 102234"/>
                  <a:gd name="connsiteX17" fmla="*/ 53188 w 234913"/>
                  <a:gd name="connsiteY17" fmla="*/ 100330 h 102234"/>
                  <a:gd name="connsiteX18" fmla="*/ 53821 w 234913"/>
                  <a:gd name="connsiteY18" fmla="*/ 100965 h 102234"/>
                  <a:gd name="connsiteX19" fmla="*/ 74083 w 234913"/>
                  <a:gd name="connsiteY19" fmla="*/ 100965 h 102234"/>
                  <a:gd name="connsiteX20" fmla="*/ 74083 w 234913"/>
                  <a:gd name="connsiteY20" fmla="*/ 0 h 102234"/>
                  <a:gd name="connsiteX21" fmla="*/ 53821 w 234913"/>
                  <a:gd name="connsiteY21" fmla="*/ 0 h 102234"/>
                  <a:gd name="connsiteX22" fmla="*/ 53821 w 234913"/>
                  <a:gd name="connsiteY22" fmla="*/ 57785 h 102234"/>
                  <a:gd name="connsiteX23" fmla="*/ 234914 w 234913"/>
                  <a:gd name="connsiteY23" fmla="*/ 65405 h 102234"/>
                  <a:gd name="connsiteX24" fmla="*/ 234914 w 234913"/>
                  <a:gd name="connsiteY24" fmla="*/ 0 h 102234"/>
                  <a:gd name="connsiteX25" fmla="*/ 213385 w 234913"/>
                  <a:gd name="connsiteY25" fmla="*/ 0 h 102234"/>
                  <a:gd name="connsiteX26" fmla="*/ 213385 w 234913"/>
                  <a:gd name="connsiteY26" fmla="*/ 64770 h 102234"/>
                  <a:gd name="connsiteX27" fmla="*/ 200722 w 234913"/>
                  <a:gd name="connsiteY27" fmla="*/ 83185 h 102234"/>
                  <a:gd name="connsiteX28" fmla="*/ 188058 w 234913"/>
                  <a:gd name="connsiteY28" fmla="*/ 64770 h 102234"/>
                  <a:gd name="connsiteX29" fmla="*/ 188058 w 234913"/>
                  <a:gd name="connsiteY29" fmla="*/ 0 h 102234"/>
                  <a:gd name="connsiteX30" fmla="*/ 165896 w 234913"/>
                  <a:gd name="connsiteY30" fmla="*/ 0 h 102234"/>
                  <a:gd name="connsiteX31" fmla="*/ 165896 w 234913"/>
                  <a:gd name="connsiteY31" fmla="*/ 65405 h 102234"/>
                  <a:gd name="connsiteX32" fmla="*/ 200722 w 234913"/>
                  <a:gd name="connsiteY32" fmla="*/ 102235 h 102234"/>
                  <a:gd name="connsiteX33" fmla="*/ 234914 w 234913"/>
                  <a:gd name="connsiteY33" fmla="*/ 65405 h 1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34913" h="102234">
                    <a:moveTo>
                      <a:pt x="131071" y="100330"/>
                    </a:moveTo>
                    <a:lnTo>
                      <a:pt x="131071" y="60960"/>
                    </a:lnTo>
                    <a:lnTo>
                      <a:pt x="159564" y="0"/>
                    </a:lnTo>
                    <a:lnTo>
                      <a:pt x="137402" y="0"/>
                    </a:lnTo>
                    <a:lnTo>
                      <a:pt x="120306" y="40005"/>
                    </a:lnTo>
                    <a:lnTo>
                      <a:pt x="103210" y="0"/>
                    </a:lnTo>
                    <a:lnTo>
                      <a:pt x="80415" y="0"/>
                    </a:lnTo>
                    <a:lnTo>
                      <a:pt x="108909" y="60960"/>
                    </a:lnTo>
                    <a:lnTo>
                      <a:pt x="108909" y="100330"/>
                    </a:lnTo>
                    <a:lnTo>
                      <a:pt x="131071" y="100330"/>
                    </a:lnTo>
                    <a:close/>
                    <a:moveTo>
                      <a:pt x="53188" y="57785"/>
                    </a:moveTo>
                    <a:cubicBezTo>
                      <a:pt x="46223" y="43815"/>
                      <a:pt x="24061" y="2540"/>
                      <a:pt x="22795" y="635"/>
                    </a:cubicBezTo>
                    <a:lnTo>
                      <a:pt x="22795" y="0"/>
                    </a:lnTo>
                    <a:lnTo>
                      <a:pt x="0" y="0"/>
                    </a:lnTo>
                    <a:lnTo>
                      <a:pt x="0" y="100965"/>
                    </a:lnTo>
                    <a:lnTo>
                      <a:pt x="20262" y="100965"/>
                    </a:lnTo>
                    <a:lnTo>
                      <a:pt x="20262" y="41275"/>
                    </a:lnTo>
                    <a:cubicBezTo>
                      <a:pt x="27860" y="55245"/>
                      <a:pt x="51922" y="97790"/>
                      <a:pt x="53188" y="100330"/>
                    </a:cubicBezTo>
                    <a:lnTo>
                      <a:pt x="53821" y="100965"/>
                    </a:lnTo>
                    <a:lnTo>
                      <a:pt x="74083" y="100965"/>
                    </a:lnTo>
                    <a:lnTo>
                      <a:pt x="74083" y="0"/>
                    </a:lnTo>
                    <a:lnTo>
                      <a:pt x="53821" y="0"/>
                    </a:lnTo>
                    <a:lnTo>
                      <a:pt x="53821" y="57785"/>
                    </a:lnTo>
                    <a:close/>
                    <a:moveTo>
                      <a:pt x="234914" y="65405"/>
                    </a:moveTo>
                    <a:lnTo>
                      <a:pt x="234914" y="0"/>
                    </a:lnTo>
                    <a:lnTo>
                      <a:pt x="213385" y="0"/>
                    </a:lnTo>
                    <a:lnTo>
                      <a:pt x="213385" y="64770"/>
                    </a:lnTo>
                    <a:cubicBezTo>
                      <a:pt x="213385" y="78105"/>
                      <a:pt x="209586" y="83185"/>
                      <a:pt x="200722" y="83185"/>
                    </a:cubicBezTo>
                    <a:cubicBezTo>
                      <a:pt x="191224" y="83185"/>
                      <a:pt x="188058" y="78105"/>
                      <a:pt x="188058" y="64770"/>
                    </a:cubicBezTo>
                    <a:lnTo>
                      <a:pt x="188058" y="0"/>
                    </a:lnTo>
                    <a:lnTo>
                      <a:pt x="165896" y="0"/>
                    </a:lnTo>
                    <a:lnTo>
                      <a:pt x="165896" y="65405"/>
                    </a:lnTo>
                    <a:cubicBezTo>
                      <a:pt x="165896" y="89535"/>
                      <a:pt x="177927" y="102235"/>
                      <a:pt x="200722" y="102235"/>
                    </a:cubicBezTo>
                    <a:cubicBezTo>
                      <a:pt x="223516" y="102235"/>
                      <a:pt x="234914" y="90170"/>
                      <a:pt x="234914" y="65405"/>
                    </a:cubicBezTo>
                    <a:close/>
                  </a:path>
                </a:pathLst>
              </a:custGeom>
              <a:grpFill/>
              <a:ln w="6309" cap="flat">
                <a:noFill/>
                <a:prstDash val="solid"/>
                <a:miter/>
              </a:ln>
            </p:spPr>
            <p:txBody>
              <a:bodyPr rtlCol="0" anchor="ctr"/>
              <a:lstStyle/>
              <a:p>
                <a:endParaRPr lang="en-US" dirty="0"/>
              </a:p>
            </p:txBody>
          </p:sp>
        </p:grpSp>
        <p:grpSp>
          <p:nvGrpSpPr>
            <p:cNvPr id="7" name="Graphic 6">
              <a:extLst>
                <a:ext uri="{FF2B5EF4-FFF2-40B4-BE49-F238E27FC236}">
                  <a16:creationId xmlns:a16="http://schemas.microsoft.com/office/drawing/2014/main" id="{3094CA7D-2A0F-C160-1459-F7D651132B6C}"/>
                </a:ext>
              </a:extLst>
            </p:cNvPr>
            <p:cNvGrpSpPr/>
            <p:nvPr/>
          </p:nvGrpSpPr>
          <p:grpSpPr>
            <a:xfrm>
              <a:off x="704036" y="4691063"/>
              <a:ext cx="497055" cy="76834"/>
              <a:chOff x="704036" y="4691063"/>
              <a:chExt cx="497055" cy="76834"/>
            </a:xfrm>
            <a:grpFill/>
          </p:grpSpPr>
          <p:sp>
            <p:nvSpPr>
              <p:cNvPr id="33" name="Freeform 32">
                <a:extLst>
                  <a:ext uri="{FF2B5EF4-FFF2-40B4-BE49-F238E27FC236}">
                    <a16:creationId xmlns:a16="http://schemas.microsoft.com/office/drawing/2014/main" id="{99E18F82-227D-C2EC-6E71-4178AB424E73}"/>
                  </a:ext>
                </a:extLst>
              </p:cNvPr>
              <p:cNvSpPr/>
              <p:nvPr/>
            </p:nvSpPr>
            <p:spPr>
              <a:xfrm>
                <a:off x="704036" y="4691698"/>
                <a:ext cx="43690" cy="74930"/>
              </a:xfrm>
              <a:custGeom>
                <a:avLst/>
                <a:gdLst>
                  <a:gd name="connsiteX0" fmla="*/ 22162 w 43690"/>
                  <a:gd name="connsiteY0" fmla="*/ 74930 h 74930"/>
                  <a:gd name="connsiteX1" fmla="*/ 0 w 43690"/>
                  <a:gd name="connsiteY1" fmla="*/ 74930 h 74930"/>
                  <a:gd name="connsiteX2" fmla="*/ 0 w 43690"/>
                  <a:gd name="connsiteY2" fmla="*/ 1270 h 74930"/>
                  <a:gd name="connsiteX3" fmla="*/ 22162 w 43690"/>
                  <a:gd name="connsiteY3" fmla="*/ 1270 h 74930"/>
                  <a:gd name="connsiteX4" fmla="*/ 22162 w 43690"/>
                  <a:gd name="connsiteY4" fmla="*/ 10795 h 74930"/>
                  <a:gd name="connsiteX5" fmla="*/ 41791 w 43690"/>
                  <a:gd name="connsiteY5" fmla="*/ 0 h 74930"/>
                  <a:gd name="connsiteX6" fmla="*/ 43057 w 43690"/>
                  <a:gd name="connsiteY6" fmla="*/ 0 h 74930"/>
                  <a:gd name="connsiteX7" fmla="*/ 43690 w 43690"/>
                  <a:gd name="connsiteY7" fmla="*/ 0 h 74930"/>
                  <a:gd name="connsiteX8" fmla="*/ 43690 w 43690"/>
                  <a:gd name="connsiteY8" fmla="*/ 18415 h 74930"/>
                  <a:gd name="connsiteX9" fmla="*/ 42424 w 43690"/>
                  <a:gd name="connsiteY9" fmla="*/ 18415 h 74930"/>
                  <a:gd name="connsiteX10" fmla="*/ 38625 w 43690"/>
                  <a:gd name="connsiteY10" fmla="*/ 17780 h 74930"/>
                  <a:gd name="connsiteX11" fmla="*/ 22162 w 43690"/>
                  <a:gd name="connsiteY11" fmla="*/ 25400 h 74930"/>
                  <a:gd name="connsiteX12" fmla="*/ 22162 w 43690"/>
                  <a:gd name="connsiteY12" fmla="*/ 74930 h 7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690" h="74930">
                    <a:moveTo>
                      <a:pt x="22162" y="74930"/>
                    </a:moveTo>
                    <a:lnTo>
                      <a:pt x="0" y="74930"/>
                    </a:lnTo>
                    <a:lnTo>
                      <a:pt x="0" y="1270"/>
                    </a:lnTo>
                    <a:lnTo>
                      <a:pt x="22162" y="1270"/>
                    </a:lnTo>
                    <a:lnTo>
                      <a:pt x="22162" y="10795"/>
                    </a:lnTo>
                    <a:cubicBezTo>
                      <a:pt x="25961" y="5080"/>
                      <a:pt x="31660" y="0"/>
                      <a:pt x="41791" y="0"/>
                    </a:cubicBezTo>
                    <a:cubicBezTo>
                      <a:pt x="41791" y="0"/>
                      <a:pt x="43057" y="0"/>
                      <a:pt x="43057" y="0"/>
                    </a:cubicBezTo>
                    <a:lnTo>
                      <a:pt x="43690" y="0"/>
                    </a:lnTo>
                    <a:lnTo>
                      <a:pt x="43690" y="18415"/>
                    </a:lnTo>
                    <a:lnTo>
                      <a:pt x="42424" y="18415"/>
                    </a:lnTo>
                    <a:cubicBezTo>
                      <a:pt x="41791" y="18415"/>
                      <a:pt x="39258" y="17780"/>
                      <a:pt x="38625" y="17780"/>
                    </a:cubicBezTo>
                    <a:cubicBezTo>
                      <a:pt x="29760" y="17780"/>
                      <a:pt x="24061" y="22860"/>
                      <a:pt x="22162" y="25400"/>
                    </a:cubicBezTo>
                    <a:lnTo>
                      <a:pt x="22162" y="74930"/>
                    </a:lnTo>
                    <a:close/>
                  </a:path>
                </a:pathLst>
              </a:custGeom>
              <a:grpFill/>
              <a:ln w="630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156649C4-5862-1BA9-5E85-4B5AE77DCF40}"/>
                  </a:ext>
                </a:extLst>
              </p:cNvPr>
              <p:cNvSpPr/>
              <p:nvPr/>
            </p:nvSpPr>
            <p:spPr>
              <a:xfrm>
                <a:off x="888294"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6EECE786-15A1-E4A1-1E7C-5257B550941A}"/>
                  </a:ext>
                </a:extLst>
              </p:cNvPr>
              <p:cNvSpPr/>
              <p:nvPr/>
            </p:nvSpPr>
            <p:spPr>
              <a:xfrm>
                <a:off x="821809"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1A1F6A74-A2BA-2E90-AB45-CAFC6C4A2F0C}"/>
                  </a:ext>
                </a:extLst>
              </p:cNvPr>
              <p:cNvSpPr/>
              <p:nvPr/>
            </p:nvSpPr>
            <p:spPr>
              <a:xfrm>
                <a:off x="959212" y="4691063"/>
                <a:ext cx="98777" cy="76834"/>
              </a:xfrm>
              <a:custGeom>
                <a:avLst/>
                <a:gdLst>
                  <a:gd name="connsiteX0" fmla="*/ 98778 w 98777"/>
                  <a:gd name="connsiteY0" fmla="*/ 75565 h 76834"/>
                  <a:gd name="connsiteX1" fmla="*/ 77249 w 98777"/>
                  <a:gd name="connsiteY1" fmla="*/ 75565 h 76834"/>
                  <a:gd name="connsiteX2" fmla="*/ 77249 w 98777"/>
                  <a:gd name="connsiteY2" fmla="*/ 26670 h 76834"/>
                  <a:gd name="connsiteX3" fmla="*/ 71551 w 98777"/>
                  <a:gd name="connsiteY3" fmla="*/ 19050 h 76834"/>
                  <a:gd name="connsiteX4" fmla="*/ 60786 w 98777"/>
                  <a:gd name="connsiteY4" fmla="*/ 25400 h 76834"/>
                  <a:gd name="connsiteX5" fmla="*/ 60786 w 98777"/>
                  <a:gd name="connsiteY5" fmla="*/ 76200 h 76834"/>
                  <a:gd name="connsiteX6" fmla="*/ 38625 w 98777"/>
                  <a:gd name="connsiteY6" fmla="*/ 76200 h 76834"/>
                  <a:gd name="connsiteX7" fmla="*/ 38625 w 98777"/>
                  <a:gd name="connsiteY7" fmla="*/ 27305 h 76834"/>
                  <a:gd name="connsiteX8" fmla="*/ 33559 w 98777"/>
                  <a:gd name="connsiteY8" fmla="*/ 19685 h 76834"/>
                  <a:gd name="connsiteX9" fmla="*/ 22162 w 98777"/>
                  <a:gd name="connsiteY9" fmla="*/ 26035 h 76834"/>
                  <a:gd name="connsiteX10" fmla="*/ 22162 w 98777"/>
                  <a:gd name="connsiteY10" fmla="*/ 76835 h 76834"/>
                  <a:gd name="connsiteX11" fmla="*/ 0 w 98777"/>
                  <a:gd name="connsiteY11" fmla="*/ 76835 h 76834"/>
                  <a:gd name="connsiteX12" fmla="*/ 0 w 98777"/>
                  <a:gd name="connsiteY12" fmla="*/ 1905 h 76834"/>
                  <a:gd name="connsiteX13" fmla="*/ 22162 w 98777"/>
                  <a:gd name="connsiteY13" fmla="*/ 1905 h 76834"/>
                  <a:gd name="connsiteX14" fmla="*/ 22162 w 98777"/>
                  <a:gd name="connsiteY14" fmla="*/ 9525 h 76834"/>
                  <a:gd name="connsiteX15" fmla="*/ 42424 w 98777"/>
                  <a:gd name="connsiteY15" fmla="*/ 0 h 76834"/>
                  <a:gd name="connsiteX16" fmla="*/ 59520 w 98777"/>
                  <a:gd name="connsiteY16" fmla="*/ 10160 h 76834"/>
                  <a:gd name="connsiteX17" fmla="*/ 80415 w 98777"/>
                  <a:gd name="connsiteY17" fmla="*/ 0 h 76834"/>
                  <a:gd name="connsiteX18" fmla="*/ 98778 w 98777"/>
                  <a:gd name="connsiteY18" fmla="*/ 20320 h 76834"/>
                  <a:gd name="connsiteX19" fmla="*/ 98778 w 98777"/>
                  <a:gd name="connsiteY19" fmla="*/ 7556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777" h="76834">
                    <a:moveTo>
                      <a:pt x="98778" y="75565"/>
                    </a:moveTo>
                    <a:lnTo>
                      <a:pt x="77249" y="75565"/>
                    </a:lnTo>
                    <a:lnTo>
                      <a:pt x="77249" y="26670"/>
                    </a:lnTo>
                    <a:cubicBezTo>
                      <a:pt x="77249" y="20955"/>
                      <a:pt x="75983" y="19050"/>
                      <a:pt x="71551" y="19050"/>
                    </a:cubicBezTo>
                    <a:cubicBezTo>
                      <a:pt x="67751" y="19050"/>
                      <a:pt x="63319" y="22225"/>
                      <a:pt x="60786" y="25400"/>
                    </a:cubicBezTo>
                    <a:lnTo>
                      <a:pt x="60786" y="76200"/>
                    </a:lnTo>
                    <a:lnTo>
                      <a:pt x="38625" y="76200"/>
                    </a:lnTo>
                    <a:lnTo>
                      <a:pt x="38625" y="27305"/>
                    </a:lnTo>
                    <a:cubicBezTo>
                      <a:pt x="38625" y="21590"/>
                      <a:pt x="37358" y="19685"/>
                      <a:pt x="33559" y="19685"/>
                    </a:cubicBezTo>
                    <a:cubicBezTo>
                      <a:pt x="29760" y="19685"/>
                      <a:pt x="25328" y="22860"/>
                      <a:pt x="22162" y="26035"/>
                    </a:cubicBezTo>
                    <a:lnTo>
                      <a:pt x="22162" y="76835"/>
                    </a:lnTo>
                    <a:lnTo>
                      <a:pt x="0" y="76835"/>
                    </a:lnTo>
                    <a:lnTo>
                      <a:pt x="0" y="1905"/>
                    </a:lnTo>
                    <a:lnTo>
                      <a:pt x="22162" y="1905"/>
                    </a:lnTo>
                    <a:lnTo>
                      <a:pt x="22162" y="9525"/>
                    </a:lnTo>
                    <a:cubicBezTo>
                      <a:pt x="26594" y="4445"/>
                      <a:pt x="33559" y="0"/>
                      <a:pt x="42424" y="0"/>
                    </a:cubicBezTo>
                    <a:cubicBezTo>
                      <a:pt x="51922" y="0"/>
                      <a:pt x="56987" y="2540"/>
                      <a:pt x="59520" y="10160"/>
                    </a:cubicBezTo>
                    <a:cubicBezTo>
                      <a:pt x="63952" y="4445"/>
                      <a:pt x="71551" y="0"/>
                      <a:pt x="80415" y="0"/>
                    </a:cubicBezTo>
                    <a:cubicBezTo>
                      <a:pt x="92446" y="0"/>
                      <a:pt x="98778" y="6350"/>
                      <a:pt x="98778" y="20320"/>
                    </a:cubicBezTo>
                    <a:lnTo>
                      <a:pt x="98778" y="75565"/>
                    </a:lnTo>
                    <a:close/>
                  </a:path>
                </a:pathLst>
              </a:custGeom>
              <a:grpFill/>
              <a:ln w="630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DFB9C3F4-EE13-6425-9653-2AE54D4E4263}"/>
                  </a:ext>
                </a:extLst>
              </p:cNvPr>
              <p:cNvSpPr/>
              <p:nvPr/>
            </p:nvSpPr>
            <p:spPr>
              <a:xfrm>
                <a:off x="1067487" y="4691063"/>
                <a:ext cx="62685" cy="76200"/>
              </a:xfrm>
              <a:custGeom>
                <a:avLst/>
                <a:gdLst>
                  <a:gd name="connsiteX0" fmla="*/ 18363 w 62685"/>
                  <a:gd name="connsiteY0" fmla="*/ 76200 h 76200"/>
                  <a:gd name="connsiteX1" fmla="*/ 0 w 62685"/>
                  <a:gd name="connsiteY1" fmla="*/ 57150 h 76200"/>
                  <a:gd name="connsiteX2" fmla="*/ 39258 w 62685"/>
                  <a:gd name="connsiteY2" fmla="*/ 27305 h 76200"/>
                  <a:gd name="connsiteX3" fmla="*/ 39258 w 62685"/>
                  <a:gd name="connsiteY3" fmla="*/ 24765 h 76200"/>
                  <a:gd name="connsiteX4" fmla="*/ 32926 w 62685"/>
                  <a:gd name="connsiteY4" fmla="*/ 17145 h 76200"/>
                  <a:gd name="connsiteX5" fmla="*/ 13297 w 62685"/>
                  <a:gd name="connsiteY5" fmla="*/ 24765 h 76200"/>
                  <a:gd name="connsiteX6" fmla="*/ 3166 w 62685"/>
                  <a:gd name="connsiteY6" fmla="*/ 11430 h 76200"/>
                  <a:gd name="connsiteX7" fmla="*/ 36725 w 62685"/>
                  <a:gd name="connsiteY7" fmla="*/ 0 h 76200"/>
                  <a:gd name="connsiteX8" fmla="*/ 60786 w 62685"/>
                  <a:gd name="connsiteY8" fmla="*/ 24130 h 76200"/>
                  <a:gd name="connsiteX9" fmla="*/ 60786 w 62685"/>
                  <a:gd name="connsiteY9" fmla="*/ 56515 h 76200"/>
                  <a:gd name="connsiteX10" fmla="*/ 62686 w 62685"/>
                  <a:gd name="connsiteY10" fmla="*/ 74295 h 76200"/>
                  <a:gd name="connsiteX11" fmla="*/ 62686 w 62685"/>
                  <a:gd name="connsiteY11" fmla="*/ 74930 h 76200"/>
                  <a:gd name="connsiteX12" fmla="*/ 41157 w 62685"/>
                  <a:gd name="connsiteY12" fmla="*/ 74930 h 76200"/>
                  <a:gd name="connsiteX13" fmla="*/ 39891 w 62685"/>
                  <a:gd name="connsiteY13" fmla="*/ 67310 h 76200"/>
                  <a:gd name="connsiteX14" fmla="*/ 18363 w 62685"/>
                  <a:gd name="connsiteY14" fmla="*/ 76200 h 76200"/>
                  <a:gd name="connsiteX15" fmla="*/ 39258 w 62685"/>
                  <a:gd name="connsiteY15" fmla="*/ 39370 h 76200"/>
                  <a:gd name="connsiteX16" fmla="*/ 20895 w 62685"/>
                  <a:gd name="connsiteY16" fmla="*/ 53340 h 76200"/>
                  <a:gd name="connsiteX17" fmla="*/ 27227 w 62685"/>
                  <a:gd name="connsiteY17" fmla="*/ 59690 h 76200"/>
                  <a:gd name="connsiteX18" fmla="*/ 39258 w 62685"/>
                  <a:gd name="connsiteY18" fmla="*/ 54610 h 76200"/>
                  <a:gd name="connsiteX19" fmla="*/ 39258 w 62685"/>
                  <a:gd name="connsiteY19" fmla="*/ 3937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685" h="76200">
                    <a:moveTo>
                      <a:pt x="18363" y="76200"/>
                    </a:moveTo>
                    <a:cubicBezTo>
                      <a:pt x="6332" y="76200"/>
                      <a:pt x="0" y="69850"/>
                      <a:pt x="0" y="57150"/>
                    </a:cubicBezTo>
                    <a:cubicBezTo>
                      <a:pt x="0" y="41910"/>
                      <a:pt x="12664" y="32385"/>
                      <a:pt x="39258" y="27305"/>
                    </a:cubicBezTo>
                    <a:lnTo>
                      <a:pt x="39258" y="24765"/>
                    </a:lnTo>
                    <a:cubicBezTo>
                      <a:pt x="39258" y="19050"/>
                      <a:pt x="37358" y="17145"/>
                      <a:pt x="32926" y="17145"/>
                    </a:cubicBezTo>
                    <a:cubicBezTo>
                      <a:pt x="24694" y="17145"/>
                      <a:pt x="17096" y="22225"/>
                      <a:pt x="13297" y="24765"/>
                    </a:cubicBezTo>
                    <a:lnTo>
                      <a:pt x="3166" y="11430"/>
                    </a:lnTo>
                    <a:cubicBezTo>
                      <a:pt x="12031" y="3810"/>
                      <a:pt x="24061" y="0"/>
                      <a:pt x="36725" y="0"/>
                    </a:cubicBezTo>
                    <a:cubicBezTo>
                      <a:pt x="53188" y="0"/>
                      <a:pt x="60786" y="6985"/>
                      <a:pt x="60786" y="24130"/>
                    </a:cubicBezTo>
                    <a:lnTo>
                      <a:pt x="60786" y="56515"/>
                    </a:lnTo>
                    <a:cubicBezTo>
                      <a:pt x="60786" y="66040"/>
                      <a:pt x="61420" y="70485"/>
                      <a:pt x="62686" y="74295"/>
                    </a:cubicBezTo>
                    <a:lnTo>
                      <a:pt x="62686" y="74930"/>
                    </a:lnTo>
                    <a:cubicBezTo>
                      <a:pt x="62686" y="74930"/>
                      <a:pt x="41157" y="74930"/>
                      <a:pt x="41157" y="74930"/>
                    </a:cubicBezTo>
                    <a:cubicBezTo>
                      <a:pt x="40524" y="73025"/>
                      <a:pt x="39891" y="70485"/>
                      <a:pt x="39891" y="67310"/>
                    </a:cubicBezTo>
                    <a:cubicBezTo>
                      <a:pt x="33559" y="73660"/>
                      <a:pt x="26594" y="76200"/>
                      <a:pt x="18363" y="76200"/>
                    </a:cubicBezTo>
                    <a:close/>
                    <a:moveTo>
                      <a:pt x="39258" y="39370"/>
                    </a:moveTo>
                    <a:cubicBezTo>
                      <a:pt x="26594" y="41910"/>
                      <a:pt x="20895" y="46355"/>
                      <a:pt x="20895" y="53340"/>
                    </a:cubicBezTo>
                    <a:cubicBezTo>
                      <a:pt x="20895" y="57785"/>
                      <a:pt x="22795" y="59690"/>
                      <a:pt x="27227" y="59690"/>
                    </a:cubicBezTo>
                    <a:cubicBezTo>
                      <a:pt x="31660" y="59690"/>
                      <a:pt x="35459" y="57785"/>
                      <a:pt x="39258" y="54610"/>
                    </a:cubicBezTo>
                    <a:lnTo>
                      <a:pt x="39258" y="39370"/>
                    </a:lnTo>
                    <a:close/>
                  </a:path>
                </a:pathLst>
              </a:custGeom>
              <a:grpFill/>
              <a:ln w="630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EA630C24-DCD4-2A7F-FA93-9D6EF5A58E32}"/>
                  </a:ext>
                </a:extLst>
              </p:cNvPr>
              <p:cNvSpPr/>
              <p:nvPr/>
            </p:nvSpPr>
            <p:spPr>
              <a:xfrm>
                <a:off x="751525" y="4691698"/>
                <a:ext cx="64585" cy="76199"/>
              </a:xfrm>
              <a:custGeom>
                <a:avLst/>
                <a:gdLst>
                  <a:gd name="connsiteX0" fmla="*/ 32293 w 64585"/>
                  <a:gd name="connsiteY0" fmla="*/ 0 h 76199"/>
                  <a:gd name="connsiteX1" fmla="*/ 0 w 64585"/>
                  <a:gd name="connsiteY1" fmla="*/ 38100 h 76199"/>
                  <a:gd name="connsiteX2" fmla="*/ 32293 w 64585"/>
                  <a:gd name="connsiteY2" fmla="*/ 76200 h 76199"/>
                  <a:gd name="connsiteX3" fmla="*/ 64586 w 64585"/>
                  <a:gd name="connsiteY3" fmla="*/ 38100 h 76199"/>
                  <a:gd name="connsiteX4" fmla="*/ 32293 w 64585"/>
                  <a:gd name="connsiteY4" fmla="*/ 0 h 76199"/>
                  <a:gd name="connsiteX5" fmla="*/ 32293 w 64585"/>
                  <a:gd name="connsiteY5" fmla="*/ 58420 h 76199"/>
                  <a:gd name="connsiteX6" fmla="*/ 22162 w 64585"/>
                  <a:gd name="connsiteY6" fmla="*/ 38100 h 76199"/>
                  <a:gd name="connsiteX7" fmla="*/ 32293 w 64585"/>
                  <a:gd name="connsiteY7" fmla="*/ 18415 h 76199"/>
                  <a:gd name="connsiteX8" fmla="*/ 42424 w 64585"/>
                  <a:gd name="connsiteY8" fmla="*/ 38100 h 76199"/>
                  <a:gd name="connsiteX9" fmla="*/ 32293 w 64585"/>
                  <a:gd name="connsiteY9" fmla="*/ 58420 h 7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199">
                    <a:moveTo>
                      <a:pt x="32293" y="0"/>
                    </a:moveTo>
                    <a:cubicBezTo>
                      <a:pt x="8232" y="0"/>
                      <a:pt x="0" y="19685"/>
                      <a:pt x="0" y="38100"/>
                    </a:cubicBezTo>
                    <a:cubicBezTo>
                      <a:pt x="0" y="66040"/>
                      <a:pt x="16463" y="76200"/>
                      <a:pt x="32293" y="76200"/>
                    </a:cubicBezTo>
                    <a:cubicBezTo>
                      <a:pt x="48123" y="76200"/>
                      <a:pt x="64586" y="66040"/>
                      <a:pt x="64586" y="38100"/>
                    </a:cubicBezTo>
                    <a:cubicBezTo>
                      <a:pt x="64586" y="9525"/>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5880"/>
                      <a:pt x="37358" y="58420"/>
                      <a:pt x="32293" y="58420"/>
                    </a:cubicBezTo>
                    <a:close/>
                  </a:path>
                </a:pathLst>
              </a:custGeom>
              <a:grpFill/>
              <a:ln w="6309"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0A5C77AE-F32C-9624-9380-910A2FC80475}"/>
                  </a:ext>
                </a:extLst>
              </p:cNvPr>
              <p:cNvSpPr/>
              <p:nvPr/>
            </p:nvSpPr>
            <p:spPr>
              <a:xfrm>
                <a:off x="1140937" y="4691698"/>
                <a:ext cx="60153" cy="74294"/>
              </a:xfrm>
              <a:custGeom>
                <a:avLst/>
                <a:gdLst>
                  <a:gd name="connsiteX0" fmla="*/ 41791 w 60153"/>
                  <a:gd name="connsiteY0" fmla="*/ 0 h 74294"/>
                  <a:gd name="connsiteX1" fmla="*/ 22162 w 60153"/>
                  <a:gd name="connsiteY1" fmla="*/ 8890 h 74294"/>
                  <a:gd name="connsiteX2" fmla="*/ 22162 w 60153"/>
                  <a:gd name="connsiteY2" fmla="*/ 1270 h 74294"/>
                  <a:gd name="connsiteX3" fmla="*/ 0 w 60153"/>
                  <a:gd name="connsiteY3" fmla="*/ 1270 h 74294"/>
                  <a:gd name="connsiteX4" fmla="*/ 0 w 60153"/>
                  <a:gd name="connsiteY4" fmla="*/ 74295 h 74294"/>
                  <a:gd name="connsiteX5" fmla="*/ 22162 w 60153"/>
                  <a:gd name="connsiteY5" fmla="*/ 74295 h 74294"/>
                  <a:gd name="connsiteX6" fmla="*/ 22162 w 60153"/>
                  <a:gd name="connsiteY6" fmla="*/ 24130 h 74294"/>
                  <a:gd name="connsiteX7" fmla="*/ 32926 w 60153"/>
                  <a:gd name="connsiteY7" fmla="*/ 18415 h 74294"/>
                  <a:gd name="connsiteX8" fmla="*/ 37991 w 60153"/>
                  <a:gd name="connsiteY8" fmla="*/ 25400 h 74294"/>
                  <a:gd name="connsiteX9" fmla="*/ 37991 w 60153"/>
                  <a:gd name="connsiteY9" fmla="*/ 74295 h 74294"/>
                  <a:gd name="connsiteX10" fmla="*/ 60153 w 60153"/>
                  <a:gd name="connsiteY10" fmla="*/ 74295 h 74294"/>
                  <a:gd name="connsiteX11" fmla="*/ 60153 w 60153"/>
                  <a:gd name="connsiteY11" fmla="*/ 19685 h 74294"/>
                  <a:gd name="connsiteX12" fmla="*/ 41791 w 60153"/>
                  <a:gd name="connsiteY12" fmla="*/ 0 h 7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294">
                    <a:moveTo>
                      <a:pt x="41791" y="0"/>
                    </a:moveTo>
                    <a:cubicBezTo>
                      <a:pt x="33559" y="0"/>
                      <a:pt x="26594" y="4445"/>
                      <a:pt x="22162" y="8890"/>
                    </a:cubicBezTo>
                    <a:lnTo>
                      <a:pt x="22162" y="1270"/>
                    </a:lnTo>
                    <a:lnTo>
                      <a:pt x="0" y="1270"/>
                    </a:lnTo>
                    <a:lnTo>
                      <a:pt x="0" y="74295"/>
                    </a:lnTo>
                    <a:lnTo>
                      <a:pt x="22162" y="74295"/>
                    </a:lnTo>
                    <a:lnTo>
                      <a:pt x="22162" y="24130"/>
                    </a:lnTo>
                    <a:cubicBezTo>
                      <a:pt x="26594" y="20320"/>
                      <a:pt x="29760" y="18415"/>
                      <a:pt x="32926" y="18415"/>
                    </a:cubicBezTo>
                    <a:cubicBezTo>
                      <a:pt x="35459" y="18415"/>
                      <a:pt x="37991" y="19050"/>
                      <a:pt x="37991" y="25400"/>
                    </a:cubicBezTo>
                    <a:lnTo>
                      <a:pt x="37991" y="74295"/>
                    </a:lnTo>
                    <a:lnTo>
                      <a:pt x="60153" y="74295"/>
                    </a:lnTo>
                    <a:lnTo>
                      <a:pt x="60153" y="19685"/>
                    </a:lnTo>
                    <a:cubicBezTo>
                      <a:pt x="60153" y="6350"/>
                      <a:pt x="53821" y="0"/>
                      <a:pt x="41791" y="0"/>
                    </a:cubicBezTo>
                    <a:close/>
                  </a:path>
                </a:pathLst>
              </a:custGeom>
              <a:grpFill/>
              <a:ln w="6309" cap="flat">
                <a:noFill/>
                <a:prstDash val="solid"/>
                <a:miter/>
              </a:ln>
            </p:spPr>
            <p:txBody>
              <a:bodyPr rtlCol="0" anchor="ctr"/>
              <a:lstStyle/>
              <a:p>
                <a:endParaRPr lang="en-US" dirty="0"/>
              </a:p>
            </p:txBody>
          </p:sp>
        </p:grpSp>
        <p:sp>
          <p:nvSpPr>
            <p:cNvPr id="14" name="Freeform 13">
              <a:extLst>
                <a:ext uri="{FF2B5EF4-FFF2-40B4-BE49-F238E27FC236}">
                  <a16:creationId xmlns:a16="http://schemas.microsoft.com/office/drawing/2014/main" id="{B6BE712B-8FF5-2AE6-0145-BAB5DB1D7398}"/>
                </a:ext>
              </a:extLst>
            </p:cNvPr>
            <p:cNvSpPr/>
            <p:nvPr/>
          </p:nvSpPr>
          <p:spPr>
            <a:xfrm>
              <a:off x="543205" y="4793933"/>
              <a:ext cx="72816" cy="103504"/>
            </a:xfrm>
            <a:custGeom>
              <a:avLst/>
              <a:gdLst>
                <a:gd name="connsiteX0" fmla="*/ 43690 w 72816"/>
                <a:gd name="connsiteY0" fmla="*/ 41910 h 103504"/>
                <a:gd name="connsiteX1" fmla="*/ 41791 w 72816"/>
                <a:gd name="connsiteY1" fmla="*/ 41275 h 103504"/>
                <a:gd name="connsiteX2" fmla="*/ 26594 w 72816"/>
                <a:gd name="connsiteY2" fmla="*/ 27305 h 103504"/>
                <a:gd name="connsiteX3" fmla="*/ 36092 w 72816"/>
                <a:gd name="connsiteY3" fmla="*/ 19050 h 103504"/>
                <a:gd name="connsiteX4" fmla="*/ 52555 w 72816"/>
                <a:gd name="connsiteY4" fmla="*/ 32385 h 103504"/>
                <a:gd name="connsiteX5" fmla="*/ 53188 w 72816"/>
                <a:gd name="connsiteY5" fmla="*/ 33655 h 103504"/>
                <a:gd name="connsiteX6" fmla="*/ 70917 w 72816"/>
                <a:gd name="connsiteY6" fmla="*/ 24130 h 103504"/>
                <a:gd name="connsiteX7" fmla="*/ 70284 w 72816"/>
                <a:gd name="connsiteY7" fmla="*/ 22860 h 103504"/>
                <a:gd name="connsiteX8" fmla="*/ 36092 w 72816"/>
                <a:gd name="connsiteY8" fmla="*/ 0 h 103504"/>
                <a:gd name="connsiteX9" fmla="*/ 3799 w 72816"/>
                <a:gd name="connsiteY9" fmla="*/ 28575 h 103504"/>
                <a:gd name="connsiteX10" fmla="*/ 32293 w 72816"/>
                <a:gd name="connsiteY10" fmla="*/ 60960 h 103504"/>
                <a:gd name="connsiteX11" fmla="*/ 32926 w 72816"/>
                <a:gd name="connsiteY11" fmla="*/ 61595 h 103504"/>
                <a:gd name="connsiteX12" fmla="*/ 49389 w 72816"/>
                <a:gd name="connsiteY12" fmla="*/ 76200 h 103504"/>
                <a:gd name="connsiteX13" fmla="*/ 37991 w 72816"/>
                <a:gd name="connsiteY13" fmla="*/ 85725 h 103504"/>
                <a:gd name="connsiteX14" fmla="*/ 18996 w 72816"/>
                <a:gd name="connsiteY14" fmla="*/ 71120 h 103504"/>
                <a:gd name="connsiteX15" fmla="*/ 18363 w 72816"/>
                <a:gd name="connsiteY15" fmla="*/ 69850 h 103504"/>
                <a:gd name="connsiteX16" fmla="*/ 0 w 72816"/>
                <a:gd name="connsiteY16" fmla="*/ 78105 h 103504"/>
                <a:gd name="connsiteX17" fmla="*/ 633 w 72816"/>
                <a:gd name="connsiteY17" fmla="*/ 79375 h 103504"/>
                <a:gd name="connsiteX18" fmla="*/ 38625 w 72816"/>
                <a:gd name="connsiteY18" fmla="*/ 103505 h 103504"/>
                <a:gd name="connsiteX19" fmla="*/ 72817 w 72816"/>
                <a:gd name="connsiteY19" fmla="*/ 74295 h 103504"/>
                <a:gd name="connsiteX20" fmla="*/ 43690 w 72816"/>
                <a:gd name="connsiteY20" fmla="*/ 41910 h 1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2816" h="103504">
                  <a:moveTo>
                    <a:pt x="43690" y="41910"/>
                  </a:moveTo>
                  <a:lnTo>
                    <a:pt x="41791" y="41275"/>
                  </a:lnTo>
                  <a:cubicBezTo>
                    <a:pt x="32926" y="37465"/>
                    <a:pt x="26594" y="33655"/>
                    <a:pt x="26594" y="27305"/>
                  </a:cubicBezTo>
                  <a:cubicBezTo>
                    <a:pt x="26594" y="22225"/>
                    <a:pt x="30393" y="19050"/>
                    <a:pt x="36092" y="19050"/>
                  </a:cubicBezTo>
                  <a:cubicBezTo>
                    <a:pt x="43057" y="19050"/>
                    <a:pt x="48123" y="23495"/>
                    <a:pt x="52555" y="32385"/>
                  </a:cubicBezTo>
                  <a:lnTo>
                    <a:pt x="53188" y="33655"/>
                  </a:lnTo>
                  <a:lnTo>
                    <a:pt x="70917" y="24130"/>
                  </a:lnTo>
                  <a:lnTo>
                    <a:pt x="70284" y="22860"/>
                  </a:lnTo>
                  <a:cubicBezTo>
                    <a:pt x="63319" y="7620"/>
                    <a:pt x="51922" y="0"/>
                    <a:pt x="36092" y="0"/>
                  </a:cubicBezTo>
                  <a:cubicBezTo>
                    <a:pt x="17096" y="0"/>
                    <a:pt x="3799" y="12065"/>
                    <a:pt x="3799" y="28575"/>
                  </a:cubicBezTo>
                  <a:cubicBezTo>
                    <a:pt x="3799" y="48895"/>
                    <a:pt x="19629" y="55245"/>
                    <a:pt x="32293" y="60960"/>
                  </a:cubicBezTo>
                  <a:lnTo>
                    <a:pt x="32926" y="61595"/>
                  </a:lnTo>
                  <a:cubicBezTo>
                    <a:pt x="43057" y="66040"/>
                    <a:pt x="49389" y="69215"/>
                    <a:pt x="49389" y="76200"/>
                  </a:cubicBezTo>
                  <a:cubicBezTo>
                    <a:pt x="49389" y="82550"/>
                    <a:pt x="44957" y="85725"/>
                    <a:pt x="37991" y="85725"/>
                  </a:cubicBezTo>
                  <a:cubicBezTo>
                    <a:pt x="27860" y="85725"/>
                    <a:pt x="22162" y="77470"/>
                    <a:pt x="18996" y="71120"/>
                  </a:cubicBezTo>
                  <a:lnTo>
                    <a:pt x="18363" y="69850"/>
                  </a:lnTo>
                  <a:lnTo>
                    <a:pt x="0" y="78105"/>
                  </a:lnTo>
                  <a:lnTo>
                    <a:pt x="633" y="79375"/>
                  </a:lnTo>
                  <a:cubicBezTo>
                    <a:pt x="8231" y="95885"/>
                    <a:pt x="20895" y="103505"/>
                    <a:pt x="38625" y="103505"/>
                  </a:cubicBezTo>
                  <a:cubicBezTo>
                    <a:pt x="55088" y="103505"/>
                    <a:pt x="72817" y="94615"/>
                    <a:pt x="72817" y="74295"/>
                  </a:cubicBezTo>
                  <a:cubicBezTo>
                    <a:pt x="72184" y="53975"/>
                    <a:pt x="56354" y="46990"/>
                    <a:pt x="43690" y="41910"/>
                  </a:cubicBezTo>
                  <a:close/>
                </a:path>
              </a:pathLst>
            </a:custGeom>
            <a:grpFill/>
            <a:ln w="6309"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674619CC-88D6-8EFA-E28E-644C26FB286F}"/>
                </a:ext>
              </a:extLst>
            </p:cNvPr>
            <p:cNvSpPr/>
            <p:nvPr/>
          </p:nvSpPr>
          <p:spPr>
            <a:xfrm>
              <a:off x="624887"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565DA299-658A-AE03-FFEF-4A83E73E8A2C}"/>
                </a:ext>
              </a:extLst>
            </p:cNvPr>
            <p:cNvSpPr/>
            <p:nvPr/>
          </p:nvSpPr>
          <p:spPr>
            <a:xfrm>
              <a:off x="695804" y="4792028"/>
              <a:ext cx="60153" cy="104139"/>
            </a:xfrm>
            <a:custGeom>
              <a:avLst/>
              <a:gdLst>
                <a:gd name="connsiteX0" fmla="*/ 41791 w 60153"/>
                <a:gd name="connsiteY0" fmla="*/ 28575 h 104139"/>
                <a:gd name="connsiteX1" fmla="*/ 22162 w 60153"/>
                <a:gd name="connsiteY1" fmla="*/ 37465 h 104139"/>
                <a:gd name="connsiteX2" fmla="*/ 22162 w 60153"/>
                <a:gd name="connsiteY2" fmla="*/ 0 h 104139"/>
                <a:gd name="connsiteX3" fmla="*/ 0 w 60153"/>
                <a:gd name="connsiteY3" fmla="*/ 3175 h 104139"/>
                <a:gd name="connsiteX4" fmla="*/ 0 w 60153"/>
                <a:gd name="connsiteY4" fmla="*/ 104140 h 104139"/>
                <a:gd name="connsiteX5" fmla="*/ 22162 w 60153"/>
                <a:gd name="connsiteY5" fmla="*/ 104140 h 104139"/>
                <a:gd name="connsiteX6" fmla="*/ 22162 w 60153"/>
                <a:gd name="connsiteY6" fmla="*/ 53975 h 104139"/>
                <a:gd name="connsiteX7" fmla="*/ 32926 w 60153"/>
                <a:gd name="connsiteY7" fmla="*/ 48260 h 104139"/>
                <a:gd name="connsiteX8" fmla="*/ 37991 w 60153"/>
                <a:gd name="connsiteY8" fmla="*/ 55245 h 104139"/>
                <a:gd name="connsiteX9" fmla="*/ 37991 w 60153"/>
                <a:gd name="connsiteY9" fmla="*/ 104140 h 104139"/>
                <a:gd name="connsiteX10" fmla="*/ 60153 w 60153"/>
                <a:gd name="connsiteY10" fmla="*/ 104140 h 104139"/>
                <a:gd name="connsiteX11" fmla="*/ 60153 w 60153"/>
                <a:gd name="connsiteY11" fmla="*/ 48260 h 104139"/>
                <a:gd name="connsiteX12" fmla="*/ 41791 w 60153"/>
                <a:gd name="connsiteY12" fmla="*/ 28575 h 104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104139">
                  <a:moveTo>
                    <a:pt x="41791" y="28575"/>
                  </a:moveTo>
                  <a:cubicBezTo>
                    <a:pt x="33559" y="28575"/>
                    <a:pt x="26594" y="33020"/>
                    <a:pt x="22162" y="37465"/>
                  </a:cubicBezTo>
                  <a:lnTo>
                    <a:pt x="22162" y="0"/>
                  </a:lnTo>
                  <a:lnTo>
                    <a:pt x="0" y="3175"/>
                  </a:lnTo>
                  <a:lnTo>
                    <a:pt x="0" y="104140"/>
                  </a:lnTo>
                  <a:lnTo>
                    <a:pt x="22162" y="104140"/>
                  </a:lnTo>
                  <a:lnTo>
                    <a:pt x="22162" y="53975"/>
                  </a:lnTo>
                  <a:cubicBezTo>
                    <a:pt x="26594" y="50165"/>
                    <a:pt x="29760" y="48260"/>
                    <a:pt x="32926" y="48260"/>
                  </a:cubicBezTo>
                  <a:cubicBezTo>
                    <a:pt x="35459" y="48260"/>
                    <a:pt x="37991" y="48895"/>
                    <a:pt x="37991" y="55245"/>
                  </a:cubicBezTo>
                  <a:lnTo>
                    <a:pt x="37991" y="104140"/>
                  </a:lnTo>
                  <a:lnTo>
                    <a:pt x="60153" y="104140"/>
                  </a:lnTo>
                  <a:lnTo>
                    <a:pt x="60153" y="48260"/>
                  </a:lnTo>
                  <a:cubicBezTo>
                    <a:pt x="60153" y="35560"/>
                    <a:pt x="53821" y="28575"/>
                    <a:pt x="41791" y="28575"/>
                  </a:cubicBezTo>
                  <a:close/>
                </a:path>
              </a:pathLst>
            </a:custGeom>
            <a:grpFill/>
            <a:ln w="630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0351009D-82C8-971D-D57A-9553923EA072}"/>
                </a:ext>
              </a:extLst>
            </p:cNvPr>
            <p:cNvSpPr/>
            <p:nvPr/>
          </p:nvSpPr>
          <p:spPr>
            <a:xfrm>
              <a:off x="764189"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6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6" y="66040"/>
                    <a:pt x="64586" y="38100"/>
                  </a:cubicBezTo>
                  <a:cubicBezTo>
                    <a:pt x="64586"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3A4229CC-28AA-4E04-815D-90D3DE86BBAD}"/>
                </a:ext>
              </a:extLst>
            </p:cNvPr>
            <p:cNvSpPr/>
            <p:nvPr/>
          </p:nvSpPr>
          <p:spPr>
            <a:xfrm>
              <a:off x="836373"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5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5" y="66040"/>
                    <a:pt x="64585" y="38100"/>
                  </a:cubicBezTo>
                  <a:cubicBezTo>
                    <a:pt x="64585" y="10160"/>
                    <a:pt x="47489"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43280806-475F-1A80-0DC9-084353802458}"/>
                </a:ext>
              </a:extLst>
            </p:cNvPr>
            <p:cNvSpPr/>
            <p:nvPr/>
          </p:nvSpPr>
          <p:spPr>
            <a:xfrm>
              <a:off x="954779" y="4820603"/>
              <a:ext cx="64602" cy="76200"/>
            </a:xfrm>
            <a:custGeom>
              <a:avLst/>
              <a:gdLst>
                <a:gd name="connsiteX0" fmla="*/ 32293 w 64602"/>
                <a:gd name="connsiteY0" fmla="*/ 0 h 76200"/>
                <a:gd name="connsiteX1" fmla="*/ 0 w 64602"/>
                <a:gd name="connsiteY1" fmla="*/ 38100 h 76200"/>
                <a:gd name="connsiteX2" fmla="*/ 32293 w 64602"/>
                <a:gd name="connsiteY2" fmla="*/ 76200 h 76200"/>
                <a:gd name="connsiteX3" fmla="*/ 64585 w 64602"/>
                <a:gd name="connsiteY3" fmla="*/ 38100 h 76200"/>
                <a:gd name="connsiteX4" fmla="*/ 32293 w 64602"/>
                <a:gd name="connsiteY4" fmla="*/ 0 h 76200"/>
                <a:gd name="connsiteX5" fmla="*/ 32293 w 64602"/>
                <a:gd name="connsiteY5" fmla="*/ 58420 h 76200"/>
                <a:gd name="connsiteX6" fmla="*/ 22162 w 64602"/>
                <a:gd name="connsiteY6" fmla="*/ 38100 h 76200"/>
                <a:gd name="connsiteX7" fmla="*/ 32293 w 64602"/>
                <a:gd name="connsiteY7" fmla="*/ 18415 h 76200"/>
                <a:gd name="connsiteX8" fmla="*/ 42424 w 64602"/>
                <a:gd name="connsiteY8" fmla="*/ 38100 h 76200"/>
                <a:gd name="connsiteX9" fmla="*/ 32293 w 64602"/>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02" h="76200">
                  <a:moveTo>
                    <a:pt x="32293" y="0"/>
                  </a:moveTo>
                  <a:cubicBezTo>
                    <a:pt x="8232" y="0"/>
                    <a:pt x="0" y="19685"/>
                    <a:pt x="0" y="38100"/>
                  </a:cubicBezTo>
                  <a:cubicBezTo>
                    <a:pt x="0" y="66040"/>
                    <a:pt x="16463" y="76200"/>
                    <a:pt x="32293" y="76200"/>
                  </a:cubicBezTo>
                  <a:cubicBezTo>
                    <a:pt x="48123" y="76200"/>
                    <a:pt x="64585" y="66040"/>
                    <a:pt x="64585" y="38100"/>
                  </a:cubicBezTo>
                  <a:cubicBezTo>
                    <a:pt x="65219"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7358" y="58420"/>
                    <a:pt x="32293" y="58420"/>
                  </a:cubicBezTo>
                  <a:close/>
                </a:path>
              </a:pathLst>
            </a:custGeom>
            <a:grpFill/>
            <a:ln w="630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62080607-02D0-EB4B-ACC8-1FB06671EC62}"/>
                </a:ext>
              </a:extLst>
            </p:cNvPr>
            <p:cNvSpPr/>
            <p:nvPr/>
          </p:nvSpPr>
          <p:spPr>
            <a:xfrm>
              <a:off x="1023797" y="4794567"/>
              <a:ext cx="44956" cy="101600"/>
            </a:xfrm>
            <a:custGeom>
              <a:avLst/>
              <a:gdLst>
                <a:gd name="connsiteX0" fmla="*/ 33559 w 44956"/>
                <a:gd name="connsiteY0" fmla="*/ 0 h 101600"/>
                <a:gd name="connsiteX1" fmla="*/ 10131 w 44956"/>
                <a:gd name="connsiteY1" fmla="*/ 22860 h 101600"/>
                <a:gd name="connsiteX2" fmla="*/ 10131 w 44956"/>
                <a:gd name="connsiteY2" fmla="*/ 27940 h 101600"/>
                <a:gd name="connsiteX3" fmla="*/ 0 w 44956"/>
                <a:gd name="connsiteY3" fmla="*/ 27940 h 101600"/>
                <a:gd name="connsiteX4" fmla="*/ 0 w 44956"/>
                <a:gd name="connsiteY4" fmla="*/ 45085 h 101600"/>
                <a:gd name="connsiteX5" fmla="*/ 10131 w 44956"/>
                <a:gd name="connsiteY5" fmla="*/ 45085 h 101600"/>
                <a:gd name="connsiteX6" fmla="*/ 10131 w 44956"/>
                <a:gd name="connsiteY6" fmla="*/ 101600 h 101600"/>
                <a:gd name="connsiteX7" fmla="*/ 32293 w 44956"/>
                <a:gd name="connsiteY7" fmla="*/ 101600 h 101600"/>
                <a:gd name="connsiteX8" fmla="*/ 32293 w 44956"/>
                <a:gd name="connsiteY8" fmla="*/ 45085 h 101600"/>
                <a:gd name="connsiteX9" fmla="*/ 44957 w 44956"/>
                <a:gd name="connsiteY9" fmla="*/ 45085 h 101600"/>
                <a:gd name="connsiteX10" fmla="*/ 44957 w 44956"/>
                <a:gd name="connsiteY10" fmla="*/ 27940 h 101600"/>
                <a:gd name="connsiteX11" fmla="*/ 32293 w 44956"/>
                <a:gd name="connsiteY11" fmla="*/ 27940 h 101600"/>
                <a:gd name="connsiteX12" fmla="*/ 32293 w 44956"/>
                <a:gd name="connsiteY12" fmla="*/ 23495 h 101600"/>
                <a:gd name="connsiteX13" fmla="*/ 39258 w 44956"/>
                <a:gd name="connsiteY13" fmla="*/ 17145 h 101600"/>
                <a:gd name="connsiteX14" fmla="*/ 43690 w 44956"/>
                <a:gd name="connsiteY14" fmla="*/ 17780 h 101600"/>
                <a:gd name="connsiteX15" fmla="*/ 44957 w 44956"/>
                <a:gd name="connsiteY15" fmla="*/ 17780 h 101600"/>
                <a:gd name="connsiteX16" fmla="*/ 44957 w 44956"/>
                <a:gd name="connsiteY16" fmla="*/ 635 h 101600"/>
                <a:gd name="connsiteX17" fmla="*/ 44323 w 44956"/>
                <a:gd name="connsiteY17" fmla="*/ 635 h 101600"/>
                <a:gd name="connsiteX18" fmla="*/ 33559 w 44956"/>
                <a:gd name="connsiteY18" fmla="*/ 0 h 10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56" h="101600">
                  <a:moveTo>
                    <a:pt x="33559" y="0"/>
                  </a:moveTo>
                  <a:cubicBezTo>
                    <a:pt x="12664" y="0"/>
                    <a:pt x="10131" y="12065"/>
                    <a:pt x="10131" y="22860"/>
                  </a:cubicBezTo>
                  <a:lnTo>
                    <a:pt x="10131" y="27940"/>
                  </a:lnTo>
                  <a:lnTo>
                    <a:pt x="0" y="27940"/>
                  </a:lnTo>
                  <a:lnTo>
                    <a:pt x="0" y="45085"/>
                  </a:lnTo>
                  <a:lnTo>
                    <a:pt x="10131" y="45085"/>
                  </a:lnTo>
                  <a:lnTo>
                    <a:pt x="10131" y="101600"/>
                  </a:lnTo>
                  <a:lnTo>
                    <a:pt x="32293" y="101600"/>
                  </a:lnTo>
                  <a:lnTo>
                    <a:pt x="32293" y="45085"/>
                  </a:lnTo>
                  <a:lnTo>
                    <a:pt x="44957" y="45085"/>
                  </a:lnTo>
                  <a:lnTo>
                    <a:pt x="44957" y="27940"/>
                  </a:lnTo>
                  <a:lnTo>
                    <a:pt x="32293" y="27940"/>
                  </a:lnTo>
                  <a:lnTo>
                    <a:pt x="32293" y="23495"/>
                  </a:lnTo>
                  <a:cubicBezTo>
                    <a:pt x="32293" y="18415"/>
                    <a:pt x="34826" y="17145"/>
                    <a:pt x="39258" y="17145"/>
                  </a:cubicBezTo>
                  <a:cubicBezTo>
                    <a:pt x="40524" y="17145"/>
                    <a:pt x="43057" y="17145"/>
                    <a:pt x="43690" y="17780"/>
                  </a:cubicBezTo>
                  <a:lnTo>
                    <a:pt x="44957" y="17780"/>
                  </a:lnTo>
                  <a:lnTo>
                    <a:pt x="44957" y="635"/>
                  </a:lnTo>
                  <a:lnTo>
                    <a:pt x="44323" y="635"/>
                  </a:lnTo>
                  <a:cubicBezTo>
                    <a:pt x="43057" y="0"/>
                    <a:pt x="36725" y="0"/>
                    <a:pt x="33559" y="0"/>
                  </a:cubicBezTo>
                  <a:close/>
                </a:path>
              </a:pathLst>
            </a:custGeom>
            <a:grpFill/>
            <a:ln w="630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5808F457-5638-093D-9DB4-4F0C2054F827}"/>
                </a:ext>
              </a:extLst>
            </p:cNvPr>
            <p:cNvSpPr/>
            <p:nvPr/>
          </p:nvSpPr>
          <p:spPr>
            <a:xfrm>
              <a:off x="1095981" y="4794567"/>
              <a:ext cx="88013" cy="100965"/>
            </a:xfrm>
            <a:custGeom>
              <a:avLst/>
              <a:gdLst>
                <a:gd name="connsiteX0" fmla="*/ 44323 w 88013"/>
                <a:gd name="connsiteY0" fmla="*/ 66040 h 100965"/>
                <a:gd name="connsiteX1" fmla="*/ 27860 w 88013"/>
                <a:gd name="connsiteY1" fmla="*/ 0 h 100965"/>
                <a:gd name="connsiteX2" fmla="*/ 0 w 88013"/>
                <a:gd name="connsiteY2" fmla="*/ 0 h 100965"/>
                <a:gd name="connsiteX3" fmla="*/ 0 w 88013"/>
                <a:gd name="connsiteY3" fmla="*/ 100965 h 100965"/>
                <a:gd name="connsiteX4" fmla="*/ 18996 w 88013"/>
                <a:gd name="connsiteY4" fmla="*/ 100965 h 100965"/>
                <a:gd name="connsiteX5" fmla="*/ 18996 w 88013"/>
                <a:gd name="connsiteY5" fmla="*/ 38100 h 100965"/>
                <a:gd name="connsiteX6" fmla="*/ 34826 w 88013"/>
                <a:gd name="connsiteY6" fmla="*/ 100965 h 100965"/>
                <a:gd name="connsiteX7" fmla="*/ 51922 w 88013"/>
                <a:gd name="connsiteY7" fmla="*/ 100965 h 100965"/>
                <a:gd name="connsiteX8" fmla="*/ 67751 w 88013"/>
                <a:gd name="connsiteY8" fmla="*/ 38735 h 100965"/>
                <a:gd name="connsiteX9" fmla="*/ 67751 w 88013"/>
                <a:gd name="connsiteY9" fmla="*/ 100965 h 100965"/>
                <a:gd name="connsiteX10" fmla="*/ 88014 w 88013"/>
                <a:gd name="connsiteY10" fmla="*/ 100965 h 100965"/>
                <a:gd name="connsiteX11" fmla="*/ 88014 w 88013"/>
                <a:gd name="connsiteY11" fmla="*/ 0 h 100965"/>
                <a:gd name="connsiteX12" fmla="*/ 59520 w 88013"/>
                <a:gd name="connsiteY12" fmla="*/ 0 h 100965"/>
                <a:gd name="connsiteX13" fmla="*/ 44323 w 88013"/>
                <a:gd name="connsiteY13" fmla="*/ 6604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013" h="100965">
                  <a:moveTo>
                    <a:pt x="44323" y="66040"/>
                  </a:moveTo>
                  <a:lnTo>
                    <a:pt x="27860" y="0"/>
                  </a:lnTo>
                  <a:lnTo>
                    <a:pt x="0" y="0"/>
                  </a:lnTo>
                  <a:lnTo>
                    <a:pt x="0" y="100965"/>
                  </a:lnTo>
                  <a:lnTo>
                    <a:pt x="18996" y="100965"/>
                  </a:lnTo>
                  <a:lnTo>
                    <a:pt x="18996" y="38100"/>
                  </a:lnTo>
                  <a:cubicBezTo>
                    <a:pt x="20262" y="42545"/>
                    <a:pt x="34826" y="100965"/>
                    <a:pt x="34826" y="100965"/>
                  </a:cubicBezTo>
                  <a:lnTo>
                    <a:pt x="51922" y="100965"/>
                  </a:lnTo>
                  <a:cubicBezTo>
                    <a:pt x="51922" y="100965"/>
                    <a:pt x="66485" y="43815"/>
                    <a:pt x="67751" y="38735"/>
                  </a:cubicBezTo>
                  <a:lnTo>
                    <a:pt x="67751" y="100965"/>
                  </a:lnTo>
                  <a:lnTo>
                    <a:pt x="88014" y="100965"/>
                  </a:lnTo>
                  <a:lnTo>
                    <a:pt x="88014" y="0"/>
                  </a:lnTo>
                  <a:lnTo>
                    <a:pt x="59520" y="0"/>
                  </a:lnTo>
                  <a:lnTo>
                    <a:pt x="44323" y="66040"/>
                  </a:lnTo>
                  <a:close/>
                </a:path>
              </a:pathLst>
            </a:custGeom>
            <a:grpFill/>
            <a:ln w="630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5BDB75C4-7E2D-AF21-762F-279C88285738}"/>
                </a:ext>
              </a:extLst>
            </p:cNvPr>
            <p:cNvSpPr/>
            <p:nvPr/>
          </p:nvSpPr>
          <p:spPr>
            <a:xfrm>
              <a:off x="1193492" y="4819967"/>
              <a:ext cx="61419" cy="76200"/>
            </a:xfrm>
            <a:custGeom>
              <a:avLst/>
              <a:gdLst>
                <a:gd name="connsiteX0" fmla="*/ 47489 w 61419"/>
                <a:gd name="connsiteY0" fmla="*/ 50800 h 76200"/>
                <a:gd name="connsiteX1" fmla="*/ 33559 w 61419"/>
                <a:gd name="connsiteY1" fmla="*/ 59055 h 76200"/>
                <a:gd name="connsiteX2" fmla="*/ 22162 w 61419"/>
                <a:gd name="connsiteY2" fmla="*/ 44450 h 76200"/>
                <a:gd name="connsiteX3" fmla="*/ 61420 w 61419"/>
                <a:gd name="connsiteY3" fmla="*/ 44450 h 76200"/>
                <a:gd name="connsiteX4" fmla="*/ 61420 w 61419"/>
                <a:gd name="connsiteY4" fmla="*/ 39370 h 76200"/>
                <a:gd name="connsiteX5" fmla="*/ 31660 w 61419"/>
                <a:gd name="connsiteY5" fmla="*/ 0 h 76200"/>
                <a:gd name="connsiteX6" fmla="*/ 0 w 61419"/>
                <a:gd name="connsiteY6" fmla="*/ 38100 h 76200"/>
                <a:gd name="connsiteX7" fmla="*/ 32293 w 61419"/>
                <a:gd name="connsiteY7" fmla="*/ 76200 h 76200"/>
                <a:gd name="connsiteX8" fmla="*/ 60786 w 61419"/>
                <a:gd name="connsiteY8" fmla="*/ 60960 h 76200"/>
                <a:gd name="connsiteX9" fmla="*/ 61420 w 61419"/>
                <a:gd name="connsiteY9" fmla="*/ 59690 h 76200"/>
                <a:gd name="connsiteX10" fmla="*/ 48123 w 61419"/>
                <a:gd name="connsiteY10" fmla="*/ 48895 h 76200"/>
                <a:gd name="connsiteX11" fmla="*/ 47489 w 61419"/>
                <a:gd name="connsiteY11" fmla="*/ 50800 h 76200"/>
                <a:gd name="connsiteX12" fmla="*/ 22795 w 61419"/>
                <a:gd name="connsiteY12" fmla="*/ 31115 h 76200"/>
                <a:gd name="connsiteX13" fmla="*/ 32293 w 61419"/>
                <a:gd name="connsiteY13" fmla="*/ 18415 h 76200"/>
                <a:gd name="connsiteX14" fmla="*/ 41157 w 61419"/>
                <a:gd name="connsiteY14" fmla="*/ 31115 h 76200"/>
                <a:gd name="connsiteX15" fmla="*/ 22795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7489" y="50800"/>
                  </a:move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8895"/>
                  </a:lnTo>
                  <a:lnTo>
                    <a:pt x="47489" y="50800"/>
                  </a:lnTo>
                  <a:close/>
                  <a:moveTo>
                    <a:pt x="22795" y="31115"/>
                  </a:moveTo>
                  <a:cubicBezTo>
                    <a:pt x="23428" y="24765"/>
                    <a:pt x="25961" y="18415"/>
                    <a:pt x="32293" y="18415"/>
                  </a:cubicBezTo>
                  <a:cubicBezTo>
                    <a:pt x="35459" y="18415"/>
                    <a:pt x="40524" y="19685"/>
                    <a:pt x="41157" y="31115"/>
                  </a:cubicBezTo>
                  <a:lnTo>
                    <a:pt x="22795" y="31115"/>
                  </a:lnTo>
                  <a:close/>
                </a:path>
              </a:pathLst>
            </a:custGeom>
            <a:grpFill/>
            <a:ln w="630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5DB7E028-E3BD-3CD8-18B3-52455A89BC02}"/>
                </a:ext>
              </a:extLst>
            </p:cNvPr>
            <p:cNvSpPr/>
            <p:nvPr/>
          </p:nvSpPr>
          <p:spPr>
            <a:xfrm>
              <a:off x="1265043" y="4794567"/>
              <a:ext cx="65851" cy="102235"/>
            </a:xfrm>
            <a:custGeom>
              <a:avLst/>
              <a:gdLst>
                <a:gd name="connsiteX0" fmla="*/ 62686 w 65851"/>
                <a:gd name="connsiteY0" fmla="*/ 82550 h 102235"/>
                <a:gd name="connsiteX1" fmla="*/ 62686 w 65851"/>
                <a:gd name="connsiteY1" fmla="*/ 0 h 102235"/>
                <a:gd name="connsiteX2" fmla="*/ 40524 w 65851"/>
                <a:gd name="connsiteY2" fmla="*/ 0 h 102235"/>
                <a:gd name="connsiteX3" fmla="*/ 40524 w 65851"/>
                <a:gd name="connsiteY3" fmla="*/ 33020 h 102235"/>
                <a:gd name="connsiteX4" fmla="*/ 24061 w 65851"/>
                <a:gd name="connsiteY4" fmla="*/ 26035 h 102235"/>
                <a:gd name="connsiteX5" fmla="*/ 0 w 65851"/>
                <a:gd name="connsiteY5" fmla="*/ 64770 h 102235"/>
                <a:gd name="connsiteX6" fmla="*/ 24061 w 65851"/>
                <a:gd name="connsiteY6" fmla="*/ 102235 h 102235"/>
                <a:gd name="connsiteX7" fmla="*/ 41157 w 65851"/>
                <a:gd name="connsiteY7" fmla="*/ 94615 h 102235"/>
                <a:gd name="connsiteX8" fmla="*/ 42424 w 65851"/>
                <a:gd name="connsiteY8" fmla="*/ 100330 h 102235"/>
                <a:gd name="connsiteX9" fmla="*/ 43057 w 65851"/>
                <a:gd name="connsiteY9" fmla="*/ 100965 h 102235"/>
                <a:gd name="connsiteX10" fmla="*/ 65852 w 65851"/>
                <a:gd name="connsiteY10" fmla="*/ 100965 h 102235"/>
                <a:gd name="connsiteX11" fmla="*/ 65219 w 65851"/>
                <a:gd name="connsiteY11" fmla="*/ 99060 h 102235"/>
                <a:gd name="connsiteX12" fmla="*/ 62686 w 65851"/>
                <a:gd name="connsiteY12" fmla="*/ 82550 h 102235"/>
                <a:gd name="connsiteX13" fmla="*/ 40524 w 65851"/>
                <a:gd name="connsiteY13" fmla="*/ 50165 h 102235"/>
                <a:gd name="connsiteX14" fmla="*/ 40524 w 65851"/>
                <a:gd name="connsiteY14" fmla="*/ 78105 h 102235"/>
                <a:gd name="connsiteX15" fmla="*/ 31026 w 65851"/>
                <a:gd name="connsiteY15" fmla="*/ 83820 h 102235"/>
                <a:gd name="connsiteX16" fmla="*/ 21529 w 65851"/>
                <a:gd name="connsiteY16" fmla="*/ 64135 h 102235"/>
                <a:gd name="connsiteX17" fmla="*/ 31026 w 65851"/>
                <a:gd name="connsiteY17" fmla="*/ 45085 h 102235"/>
                <a:gd name="connsiteX18" fmla="*/ 40524 w 65851"/>
                <a:gd name="connsiteY18" fmla="*/ 50165 h 10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851" h="102235">
                  <a:moveTo>
                    <a:pt x="62686" y="82550"/>
                  </a:moveTo>
                  <a:lnTo>
                    <a:pt x="62686" y="0"/>
                  </a:lnTo>
                  <a:lnTo>
                    <a:pt x="40524" y="0"/>
                  </a:lnTo>
                  <a:lnTo>
                    <a:pt x="40524" y="33020"/>
                  </a:lnTo>
                  <a:cubicBezTo>
                    <a:pt x="36092" y="28575"/>
                    <a:pt x="30393" y="26035"/>
                    <a:pt x="24061" y="26035"/>
                  </a:cubicBezTo>
                  <a:cubicBezTo>
                    <a:pt x="8865" y="26035"/>
                    <a:pt x="0" y="40005"/>
                    <a:pt x="0" y="64770"/>
                  </a:cubicBezTo>
                  <a:cubicBezTo>
                    <a:pt x="0" y="95885"/>
                    <a:pt x="13297" y="102235"/>
                    <a:pt x="24061" y="102235"/>
                  </a:cubicBezTo>
                  <a:cubicBezTo>
                    <a:pt x="31026" y="102235"/>
                    <a:pt x="36725" y="99695"/>
                    <a:pt x="41157" y="94615"/>
                  </a:cubicBezTo>
                  <a:cubicBezTo>
                    <a:pt x="41157" y="96520"/>
                    <a:pt x="41791" y="99060"/>
                    <a:pt x="42424" y="100330"/>
                  </a:cubicBezTo>
                  <a:lnTo>
                    <a:pt x="43057" y="100965"/>
                  </a:lnTo>
                  <a:lnTo>
                    <a:pt x="65852" y="100965"/>
                  </a:lnTo>
                  <a:lnTo>
                    <a:pt x="65219" y="99060"/>
                  </a:lnTo>
                  <a:cubicBezTo>
                    <a:pt x="63319" y="95885"/>
                    <a:pt x="62686" y="90805"/>
                    <a:pt x="62686" y="82550"/>
                  </a:cubicBezTo>
                  <a:close/>
                  <a:moveTo>
                    <a:pt x="40524" y="50165"/>
                  </a:moveTo>
                  <a:lnTo>
                    <a:pt x="40524" y="78105"/>
                  </a:lnTo>
                  <a:cubicBezTo>
                    <a:pt x="37991" y="80645"/>
                    <a:pt x="34826" y="83820"/>
                    <a:pt x="31026" y="83820"/>
                  </a:cubicBezTo>
                  <a:cubicBezTo>
                    <a:pt x="27227" y="83820"/>
                    <a:pt x="21529" y="81915"/>
                    <a:pt x="21529" y="64135"/>
                  </a:cubicBezTo>
                  <a:cubicBezTo>
                    <a:pt x="21529" y="46990"/>
                    <a:pt x="25961" y="45085"/>
                    <a:pt x="31026" y="45085"/>
                  </a:cubicBezTo>
                  <a:cubicBezTo>
                    <a:pt x="34192" y="45085"/>
                    <a:pt x="36725" y="46990"/>
                    <a:pt x="40524" y="50165"/>
                  </a:cubicBezTo>
                  <a:close/>
                </a:path>
              </a:pathLst>
            </a:custGeom>
            <a:grpFill/>
            <a:ln w="630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45825F52-5D19-2DEB-C52E-2CCF6965F714}"/>
                </a:ext>
              </a:extLst>
            </p:cNvPr>
            <p:cNvSpPr/>
            <p:nvPr/>
          </p:nvSpPr>
          <p:spPr>
            <a:xfrm>
              <a:off x="1341026"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84D32948-D51E-3619-49C9-09E7B102BCB5}"/>
                </a:ext>
              </a:extLst>
            </p:cNvPr>
            <p:cNvSpPr/>
            <p:nvPr/>
          </p:nvSpPr>
          <p:spPr>
            <a:xfrm>
              <a:off x="1341026"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DDBDC6E9-93A4-5BA3-1E67-98817E9CC57D}"/>
                </a:ext>
              </a:extLst>
            </p:cNvPr>
            <p:cNvSpPr/>
            <p:nvPr/>
          </p:nvSpPr>
          <p:spPr>
            <a:xfrm>
              <a:off x="1372685"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29A0490A-0842-2F9E-0EAF-B8FD576B4D6C}"/>
                </a:ext>
              </a:extLst>
            </p:cNvPr>
            <p:cNvSpPr/>
            <p:nvPr/>
          </p:nvSpPr>
          <p:spPr>
            <a:xfrm>
              <a:off x="1442970"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7EF9E65C-34F0-73A4-5493-31CE97A3EA6F}"/>
                </a:ext>
              </a:extLst>
            </p:cNvPr>
            <p:cNvSpPr/>
            <p:nvPr/>
          </p:nvSpPr>
          <p:spPr>
            <a:xfrm>
              <a:off x="1442970"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79CD20C3-0BCB-6232-C2CB-6EC488FD8D19}"/>
                </a:ext>
              </a:extLst>
            </p:cNvPr>
            <p:cNvSpPr/>
            <p:nvPr/>
          </p:nvSpPr>
          <p:spPr>
            <a:xfrm>
              <a:off x="1479061" y="4820603"/>
              <a:ext cx="60153" cy="74929"/>
            </a:xfrm>
            <a:custGeom>
              <a:avLst/>
              <a:gdLst>
                <a:gd name="connsiteX0" fmla="*/ 41791 w 60153"/>
                <a:gd name="connsiteY0" fmla="*/ 0 h 74929"/>
                <a:gd name="connsiteX1" fmla="*/ 22162 w 60153"/>
                <a:gd name="connsiteY1" fmla="*/ 8890 h 74929"/>
                <a:gd name="connsiteX2" fmla="*/ 22162 w 60153"/>
                <a:gd name="connsiteY2" fmla="*/ 1270 h 74929"/>
                <a:gd name="connsiteX3" fmla="*/ 0 w 60153"/>
                <a:gd name="connsiteY3" fmla="*/ 1270 h 74929"/>
                <a:gd name="connsiteX4" fmla="*/ 0 w 60153"/>
                <a:gd name="connsiteY4" fmla="*/ 74930 h 74929"/>
                <a:gd name="connsiteX5" fmla="*/ 22162 w 60153"/>
                <a:gd name="connsiteY5" fmla="*/ 74930 h 74929"/>
                <a:gd name="connsiteX6" fmla="*/ 22162 w 60153"/>
                <a:gd name="connsiteY6" fmla="*/ 24765 h 74929"/>
                <a:gd name="connsiteX7" fmla="*/ 32926 w 60153"/>
                <a:gd name="connsiteY7" fmla="*/ 19050 h 74929"/>
                <a:gd name="connsiteX8" fmla="*/ 37991 w 60153"/>
                <a:gd name="connsiteY8" fmla="*/ 26035 h 74929"/>
                <a:gd name="connsiteX9" fmla="*/ 37991 w 60153"/>
                <a:gd name="connsiteY9" fmla="*/ 74930 h 74929"/>
                <a:gd name="connsiteX10" fmla="*/ 60153 w 60153"/>
                <a:gd name="connsiteY10" fmla="*/ 74930 h 74929"/>
                <a:gd name="connsiteX11" fmla="*/ 60153 w 60153"/>
                <a:gd name="connsiteY11" fmla="*/ 19685 h 74929"/>
                <a:gd name="connsiteX12" fmla="*/ 41791 w 60153"/>
                <a:gd name="connsiteY12" fmla="*/ 0 h 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929">
                  <a:moveTo>
                    <a:pt x="41791" y="0"/>
                  </a:moveTo>
                  <a:cubicBezTo>
                    <a:pt x="33559" y="0"/>
                    <a:pt x="26594" y="4445"/>
                    <a:pt x="22162" y="8890"/>
                  </a:cubicBezTo>
                  <a:lnTo>
                    <a:pt x="22162" y="1270"/>
                  </a:lnTo>
                  <a:lnTo>
                    <a:pt x="0" y="1270"/>
                  </a:lnTo>
                  <a:lnTo>
                    <a:pt x="0" y="74930"/>
                  </a:lnTo>
                  <a:lnTo>
                    <a:pt x="22162" y="74930"/>
                  </a:lnTo>
                  <a:lnTo>
                    <a:pt x="22162" y="24765"/>
                  </a:lnTo>
                  <a:cubicBezTo>
                    <a:pt x="26594" y="20955"/>
                    <a:pt x="29760" y="19050"/>
                    <a:pt x="32926" y="19050"/>
                  </a:cubicBezTo>
                  <a:cubicBezTo>
                    <a:pt x="35459" y="19050"/>
                    <a:pt x="37991" y="19685"/>
                    <a:pt x="37991" y="26035"/>
                  </a:cubicBezTo>
                  <a:lnTo>
                    <a:pt x="37991" y="74930"/>
                  </a:lnTo>
                  <a:lnTo>
                    <a:pt x="60153" y="74930"/>
                  </a:lnTo>
                  <a:lnTo>
                    <a:pt x="60153" y="19685"/>
                  </a:lnTo>
                  <a:cubicBezTo>
                    <a:pt x="60153" y="6985"/>
                    <a:pt x="53821" y="0"/>
                    <a:pt x="41791" y="0"/>
                  </a:cubicBezTo>
                  <a:close/>
                </a:path>
              </a:pathLst>
            </a:custGeom>
            <a:grpFill/>
            <a:ln w="630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8CAB6C9B-2C48-6C23-B73A-500D7B55D475}"/>
                </a:ext>
              </a:extLst>
            </p:cNvPr>
            <p:cNvSpPr/>
            <p:nvPr/>
          </p:nvSpPr>
          <p:spPr>
            <a:xfrm>
              <a:off x="1548712" y="4819967"/>
              <a:ext cx="61419" cy="76200"/>
            </a:xfrm>
            <a:custGeom>
              <a:avLst/>
              <a:gdLst>
                <a:gd name="connsiteX0" fmla="*/ 48123 w 61419"/>
                <a:gd name="connsiteY0" fmla="*/ 49530 h 76200"/>
                <a:gd name="connsiteX1" fmla="*/ 47489 w 61419"/>
                <a:gd name="connsiteY1" fmla="*/ 50800 h 76200"/>
                <a:gd name="connsiteX2" fmla="*/ 33559 w 61419"/>
                <a:gd name="connsiteY2" fmla="*/ 59055 h 76200"/>
                <a:gd name="connsiteX3" fmla="*/ 22162 w 61419"/>
                <a:gd name="connsiteY3" fmla="*/ 44450 h 76200"/>
                <a:gd name="connsiteX4" fmla="*/ 61420 w 61419"/>
                <a:gd name="connsiteY4" fmla="*/ 44450 h 76200"/>
                <a:gd name="connsiteX5" fmla="*/ 61420 w 61419"/>
                <a:gd name="connsiteY5" fmla="*/ 39370 h 76200"/>
                <a:gd name="connsiteX6" fmla="*/ 31660 w 61419"/>
                <a:gd name="connsiteY6" fmla="*/ 0 h 76200"/>
                <a:gd name="connsiteX7" fmla="*/ 0 w 61419"/>
                <a:gd name="connsiteY7" fmla="*/ 38100 h 76200"/>
                <a:gd name="connsiteX8" fmla="*/ 32293 w 61419"/>
                <a:gd name="connsiteY8" fmla="*/ 76200 h 76200"/>
                <a:gd name="connsiteX9" fmla="*/ 60786 w 61419"/>
                <a:gd name="connsiteY9" fmla="*/ 60960 h 76200"/>
                <a:gd name="connsiteX10" fmla="*/ 61420 w 61419"/>
                <a:gd name="connsiteY10" fmla="*/ 59690 h 76200"/>
                <a:gd name="connsiteX11" fmla="*/ 48123 w 61419"/>
                <a:gd name="connsiteY11" fmla="*/ 49530 h 76200"/>
                <a:gd name="connsiteX12" fmla="*/ 22162 w 61419"/>
                <a:gd name="connsiteY12" fmla="*/ 31115 h 76200"/>
                <a:gd name="connsiteX13" fmla="*/ 31660 w 61419"/>
                <a:gd name="connsiteY13" fmla="*/ 18415 h 76200"/>
                <a:gd name="connsiteX14" fmla="*/ 40524 w 61419"/>
                <a:gd name="connsiteY14" fmla="*/ 31115 h 76200"/>
                <a:gd name="connsiteX15" fmla="*/ 22162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8123" y="49530"/>
                  </a:moveTo>
                  <a:lnTo>
                    <a:pt x="47489" y="50800"/>
                  </a:ln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9530"/>
                  </a:lnTo>
                  <a:close/>
                  <a:moveTo>
                    <a:pt x="22162" y="31115"/>
                  </a:moveTo>
                  <a:cubicBezTo>
                    <a:pt x="22795" y="24765"/>
                    <a:pt x="25328" y="18415"/>
                    <a:pt x="31660" y="18415"/>
                  </a:cubicBezTo>
                  <a:cubicBezTo>
                    <a:pt x="34826" y="18415"/>
                    <a:pt x="39891" y="19685"/>
                    <a:pt x="40524" y="31115"/>
                  </a:cubicBezTo>
                  <a:lnTo>
                    <a:pt x="22162" y="31115"/>
                  </a:lnTo>
                  <a:close/>
                </a:path>
              </a:pathLst>
            </a:custGeom>
            <a:grpFill/>
            <a:ln w="630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53AEE86B-189D-4E2F-D279-BB16F4598DF4}"/>
                </a:ext>
              </a:extLst>
            </p:cNvPr>
            <p:cNvSpPr/>
            <p:nvPr/>
          </p:nvSpPr>
          <p:spPr>
            <a:xfrm>
              <a:off x="908556" y="4794568"/>
              <a:ext cx="22161" cy="100964"/>
            </a:xfrm>
            <a:custGeom>
              <a:avLst/>
              <a:gdLst>
                <a:gd name="connsiteX0" fmla="*/ 0 w 22161"/>
                <a:gd name="connsiteY0" fmla="*/ 0 h 100964"/>
                <a:gd name="connsiteX1" fmla="*/ 22162 w 22161"/>
                <a:gd name="connsiteY1" fmla="*/ 0 h 100964"/>
                <a:gd name="connsiteX2" fmla="*/ 22162 w 22161"/>
                <a:gd name="connsiteY2" fmla="*/ 100965 h 100964"/>
                <a:gd name="connsiteX3" fmla="*/ 0 w 22161"/>
                <a:gd name="connsiteY3" fmla="*/ 100965 h 100964"/>
              </a:gdLst>
              <a:ahLst/>
              <a:cxnLst>
                <a:cxn ang="0">
                  <a:pos x="connsiteX0" y="connsiteY0"/>
                </a:cxn>
                <a:cxn ang="0">
                  <a:pos x="connsiteX1" y="connsiteY1"/>
                </a:cxn>
                <a:cxn ang="0">
                  <a:pos x="connsiteX2" y="connsiteY2"/>
                </a:cxn>
                <a:cxn ang="0">
                  <a:pos x="connsiteX3" y="connsiteY3"/>
                </a:cxn>
              </a:cxnLst>
              <a:rect l="l" t="t" r="r" b="b"/>
              <a:pathLst>
                <a:path w="22161" h="100964">
                  <a:moveTo>
                    <a:pt x="0" y="0"/>
                  </a:moveTo>
                  <a:lnTo>
                    <a:pt x="22162" y="0"/>
                  </a:lnTo>
                  <a:lnTo>
                    <a:pt x="22162" y="100965"/>
                  </a:lnTo>
                  <a:lnTo>
                    <a:pt x="0" y="100965"/>
                  </a:lnTo>
                  <a:close/>
                </a:path>
              </a:pathLst>
            </a:custGeom>
            <a:grpFill/>
            <a:ln w="6309"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C0FBD039-9230-AEB9-6A65-5C0A5F86A815}"/>
                </a:ext>
              </a:extLst>
            </p:cNvPr>
            <p:cNvSpPr/>
            <p:nvPr/>
          </p:nvSpPr>
          <p:spPr>
            <a:xfrm>
              <a:off x="612856" y="4661217"/>
              <a:ext cx="77249" cy="106679"/>
            </a:xfrm>
            <a:custGeom>
              <a:avLst/>
              <a:gdLst>
                <a:gd name="connsiteX0" fmla="*/ 41791 w 77249"/>
                <a:gd name="connsiteY0" fmla="*/ 71120 h 106679"/>
                <a:gd name="connsiteX1" fmla="*/ 56354 w 77249"/>
                <a:gd name="connsiteY1" fmla="*/ 71120 h 106679"/>
                <a:gd name="connsiteX2" fmla="*/ 40524 w 77249"/>
                <a:gd name="connsiteY2" fmla="*/ 88900 h 106679"/>
                <a:gd name="connsiteX3" fmla="*/ 22162 w 77249"/>
                <a:gd name="connsiteY3" fmla="*/ 53340 h 106679"/>
                <a:gd name="connsiteX4" fmla="*/ 39258 w 77249"/>
                <a:gd name="connsiteY4" fmla="*/ 19685 h 106679"/>
                <a:gd name="connsiteX5" fmla="*/ 54454 w 77249"/>
                <a:gd name="connsiteY5" fmla="*/ 38100 h 106679"/>
                <a:gd name="connsiteX6" fmla="*/ 75350 w 77249"/>
                <a:gd name="connsiteY6" fmla="*/ 35560 h 106679"/>
                <a:gd name="connsiteX7" fmla="*/ 40524 w 77249"/>
                <a:gd name="connsiteY7" fmla="*/ 0 h 106679"/>
                <a:gd name="connsiteX8" fmla="*/ 0 w 77249"/>
                <a:gd name="connsiteY8" fmla="*/ 53340 h 106679"/>
                <a:gd name="connsiteX9" fmla="*/ 37991 w 77249"/>
                <a:gd name="connsiteY9" fmla="*/ 106680 h 106679"/>
                <a:gd name="connsiteX10" fmla="*/ 60153 w 77249"/>
                <a:gd name="connsiteY10" fmla="*/ 94615 h 106679"/>
                <a:gd name="connsiteX11" fmla="*/ 60153 w 77249"/>
                <a:gd name="connsiteY11" fmla="*/ 104775 h 106679"/>
                <a:gd name="connsiteX12" fmla="*/ 77249 w 77249"/>
                <a:gd name="connsiteY12" fmla="*/ 104775 h 106679"/>
                <a:gd name="connsiteX13" fmla="*/ 77249 w 77249"/>
                <a:gd name="connsiteY13" fmla="*/ 53975 h 106679"/>
                <a:gd name="connsiteX14" fmla="*/ 42424 w 77249"/>
                <a:gd name="connsiteY14" fmla="*/ 53975 h 106679"/>
                <a:gd name="connsiteX15" fmla="*/ 42424 w 77249"/>
                <a:gd name="connsiteY15" fmla="*/ 71120 h 10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9" h="106679">
                  <a:moveTo>
                    <a:pt x="41791" y="71120"/>
                  </a:moveTo>
                  <a:lnTo>
                    <a:pt x="56354" y="71120"/>
                  </a:lnTo>
                  <a:cubicBezTo>
                    <a:pt x="55088" y="82550"/>
                    <a:pt x="49389" y="88900"/>
                    <a:pt x="40524" y="88900"/>
                  </a:cubicBezTo>
                  <a:cubicBezTo>
                    <a:pt x="32926" y="88900"/>
                    <a:pt x="22162" y="85090"/>
                    <a:pt x="22162" y="53340"/>
                  </a:cubicBezTo>
                  <a:cubicBezTo>
                    <a:pt x="22162" y="31115"/>
                    <a:pt x="27860" y="19685"/>
                    <a:pt x="39258" y="19685"/>
                  </a:cubicBezTo>
                  <a:cubicBezTo>
                    <a:pt x="47489" y="19685"/>
                    <a:pt x="51289" y="24765"/>
                    <a:pt x="54454" y="38100"/>
                  </a:cubicBezTo>
                  <a:lnTo>
                    <a:pt x="75350" y="35560"/>
                  </a:lnTo>
                  <a:cubicBezTo>
                    <a:pt x="70917" y="10795"/>
                    <a:pt x="60153" y="0"/>
                    <a:pt x="40524" y="0"/>
                  </a:cubicBezTo>
                  <a:cubicBezTo>
                    <a:pt x="15197" y="0"/>
                    <a:pt x="0" y="19685"/>
                    <a:pt x="0" y="53340"/>
                  </a:cubicBezTo>
                  <a:cubicBezTo>
                    <a:pt x="0" y="87630"/>
                    <a:pt x="13930" y="106680"/>
                    <a:pt x="37991" y="106680"/>
                  </a:cubicBezTo>
                  <a:cubicBezTo>
                    <a:pt x="48756" y="106680"/>
                    <a:pt x="56354" y="100965"/>
                    <a:pt x="60153" y="94615"/>
                  </a:cubicBezTo>
                  <a:lnTo>
                    <a:pt x="60153" y="104775"/>
                  </a:lnTo>
                  <a:lnTo>
                    <a:pt x="77249" y="104775"/>
                  </a:lnTo>
                  <a:lnTo>
                    <a:pt x="77249" y="53975"/>
                  </a:lnTo>
                  <a:lnTo>
                    <a:pt x="42424" y="53975"/>
                  </a:lnTo>
                  <a:lnTo>
                    <a:pt x="42424" y="71120"/>
                  </a:lnTo>
                  <a:close/>
                </a:path>
              </a:pathLst>
            </a:custGeom>
            <a:grpFill/>
            <a:ln w="630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67078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Two Images">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323851" y="1285875"/>
            <a:ext cx="4108546" cy="2300288"/>
          </a:xfrm>
          <a:solidFill>
            <a:schemeClr val="bg1">
              <a:lumMod val="85000"/>
            </a:schemeClr>
          </a:solidFill>
        </p:spPr>
        <p:txBody>
          <a:bodyPr tIns="73152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49" y="3715519"/>
            <a:ext cx="4000501" cy="504057"/>
          </a:xfrm>
        </p:spPr>
        <p:txBody>
          <a:bodyPr/>
          <a:lstStyle>
            <a:lvl1pPr>
              <a:lnSpc>
                <a:spcPct val="115000"/>
              </a:lnSpc>
              <a:defRPr sz="900">
                <a:solidFill>
                  <a:schemeClr val="accent1"/>
                </a:solidFill>
              </a:defRPr>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9" name="Picture Placeholder 13">
            <a:extLst>
              <a:ext uri="{FF2B5EF4-FFF2-40B4-BE49-F238E27FC236}">
                <a16:creationId xmlns:a16="http://schemas.microsoft.com/office/drawing/2014/main" id="{32AB9D3B-A168-5E4F-54A4-969E9494DB3C}"/>
              </a:ext>
            </a:extLst>
          </p:cNvPr>
          <p:cNvSpPr>
            <a:spLocks noGrp="1"/>
          </p:cNvSpPr>
          <p:nvPr>
            <p:ph type="pic" sz="quarter" idx="13"/>
          </p:nvPr>
        </p:nvSpPr>
        <p:spPr>
          <a:xfrm>
            <a:off x="4733926" y="1285875"/>
            <a:ext cx="4108546" cy="2300288"/>
          </a:xfrm>
          <a:solidFill>
            <a:schemeClr val="bg1">
              <a:lumMod val="85000"/>
            </a:schemeClr>
          </a:solidFill>
        </p:spPr>
        <p:txBody>
          <a:bodyPr tIns="731520"/>
          <a:lstStyle>
            <a:lvl1pPr algn="ctr">
              <a:defRPr>
                <a:solidFill>
                  <a:schemeClr val="tx2"/>
                </a:solidFill>
              </a:defRPr>
            </a:lvl1pPr>
          </a:lstStyle>
          <a:p>
            <a:r>
              <a:rPr lang="en-US" dirty="0"/>
              <a:t>Click icon to add picture</a:t>
            </a:r>
          </a:p>
        </p:txBody>
      </p:sp>
      <p:sp>
        <p:nvSpPr>
          <p:cNvPr id="10" name="Content Placeholder 2">
            <a:extLst>
              <a:ext uri="{FF2B5EF4-FFF2-40B4-BE49-F238E27FC236}">
                <a16:creationId xmlns:a16="http://schemas.microsoft.com/office/drawing/2014/main" id="{0D18C1C8-D8FB-BD07-A65C-92605D1A9036}"/>
              </a:ext>
            </a:extLst>
          </p:cNvPr>
          <p:cNvSpPr>
            <a:spLocks noGrp="1"/>
          </p:cNvSpPr>
          <p:nvPr>
            <p:ph idx="14"/>
          </p:nvPr>
        </p:nvSpPr>
        <p:spPr>
          <a:xfrm>
            <a:off x="4733924" y="3715519"/>
            <a:ext cx="4000501" cy="504057"/>
          </a:xfrm>
        </p:spPr>
        <p:txBody>
          <a:bodyPr/>
          <a:lstStyle>
            <a:lvl1pPr>
              <a:lnSpc>
                <a:spcPct val="115000"/>
              </a:lnSpc>
              <a:defRPr sz="900">
                <a:solidFill>
                  <a:schemeClr val="accent1"/>
                </a:solidFill>
              </a:defRPr>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3" name="Slide Number Placeholder 5">
            <a:extLst>
              <a:ext uri="{FF2B5EF4-FFF2-40B4-BE49-F238E27FC236}">
                <a16:creationId xmlns:a16="http://schemas.microsoft.com/office/drawing/2014/main" id="{B4645FEE-0D66-8F6B-F262-51EC62F50AB8}"/>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ED0B4290-54E2-3AC1-E4E5-72D1844E1B65}"/>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3240590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Three Images">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323851" y="1285875"/>
            <a:ext cx="2633472" cy="2300288"/>
          </a:xfrm>
          <a:solidFill>
            <a:schemeClr val="bg1">
              <a:lumMod val="85000"/>
            </a:schemeClr>
          </a:solidFill>
        </p:spPr>
        <p:txBody>
          <a:bodyPr tIns="73152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49" y="3715519"/>
            <a:ext cx="2633472" cy="504057"/>
          </a:xfrm>
        </p:spPr>
        <p:txBody>
          <a:bodyPr/>
          <a:lstStyle>
            <a:lvl1pPr>
              <a:lnSpc>
                <a:spcPct val="115000"/>
              </a:lnSpc>
              <a:defRPr sz="900">
                <a:solidFill>
                  <a:schemeClr val="accent1"/>
                </a:solidFill>
              </a:defRPr>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9" name="Picture Placeholder 13">
            <a:extLst>
              <a:ext uri="{FF2B5EF4-FFF2-40B4-BE49-F238E27FC236}">
                <a16:creationId xmlns:a16="http://schemas.microsoft.com/office/drawing/2014/main" id="{32AB9D3B-A168-5E4F-54A4-969E9494DB3C}"/>
              </a:ext>
            </a:extLst>
          </p:cNvPr>
          <p:cNvSpPr>
            <a:spLocks noGrp="1"/>
          </p:cNvSpPr>
          <p:nvPr>
            <p:ph type="pic" sz="quarter" idx="13"/>
          </p:nvPr>
        </p:nvSpPr>
        <p:spPr>
          <a:xfrm>
            <a:off x="3266314" y="1285875"/>
            <a:ext cx="2633472" cy="2300288"/>
          </a:xfrm>
          <a:solidFill>
            <a:schemeClr val="bg1">
              <a:lumMod val="85000"/>
            </a:schemeClr>
          </a:solidFill>
        </p:spPr>
        <p:txBody>
          <a:bodyPr tIns="731520"/>
          <a:lstStyle>
            <a:lvl1pPr algn="ctr">
              <a:defRPr>
                <a:solidFill>
                  <a:schemeClr val="tx2"/>
                </a:solidFill>
              </a:defRPr>
            </a:lvl1pPr>
          </a:lstStyle>
          <a:p>
            <a:r>
              <a:rPr lang="en-US" dirty="0"/>
              <a:t>Click icon to add picture</a:t>
            </a:r>
          </a:p>
        </p:txBody>
      </p:sp>
      <p:sp>
        <p:nvSpPr>
          <p:cNvPr id="10" name="Content Placeholder 2">
            <a:extLst>
              <a:ext uri="{FF2B5EF4-FFF2-40B4-BE49-F238E27FC236}">
                <a16:creationId xmlns:a16="http://schemas.microsoft.com/office/drawing/2014/main" id="{0D18C1C8-D8FB-BD07-A65C-92605D1A9036}"/>
              </a:ext>
            </a:extLst>
          </p:cNvPr>
          <p:cNvSpPr>
            <a:spLocks noGrp="1"/>
          </p:cNvSpPr>
          <p:nvPr>
            <p:ph idx="14"/>
          </p:nvPr>
        </p:nvSpPr>
        <p:spPr>
          <a:xfrm>
            <a:off x="3266313" y="3715519"/>
            <a:ext cx="2633472" cy="504057"/>
          </a:xfrm>
        </p:spPr>
        <p:txBody>
          <a:bodyPr/>
          <a:lstStyle>
            <a:lvl1pPr>
              <a:lnSpc>
                <a:spcPct val="115000"/>
              </a:lnSpc>
              <a:defRPr sz="900">
                <a:solidFill>
                  <a:schemeClr val="accent1"/>
                </a:solidFill>
              </a:defRPr>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3" name="Slide Number Placeholder 5">
            <a:extLst>
              <a:ext uri="{FF2B5EF4-FFF2-40B4-BE49-F238E27FC236}">
                <a16:creationId xmlns:a16="http://schemas.microsoft.com/office/drawing/2014/main" id="{B4645FEE-0D66-8F6B-F262-51EC62F50AB8}"/>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ED0B4290-54E2-3AC1-E4E5-72D1844E1B65}"/>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
        <p:nvSpPr>
          <p:cNvPr id="5" name="Picture Placeholder 13">
            <a:extLst>
              <a:ext uri="{FF2B5EF4-FFF2-40B4-BE49-F238E27FC236}">
                <a16:creationId xmlns:a16="http://schemas.microsoft.com/office/drawing/2014/main" id="{F1BDD536-E6BE-8F75-8E09-7164FBB4612B}"/>
              </a:ext>
            </a:extLst>
          </p:cNvPr>
          <p:cNvSpPr>
            <a:spLocks noGrp="1"/>
          </p:cNvSpPr>
          <p:nvPr>
            <p:ph type="pic" sz="quarter" idx="15"/>
          </p:nvPr>
        </p:nvSpPr>
        <p:spPr>
          <a:xfrm>
            <a:off x="6208776" y="1285875"/>
            <a:ext cx="2633472" cy="2300288"/>
          </a:xfrm>
          <a:solidFill>
            <a:schemeClr val="bg1">
              <a:lumMod val="85000"/>
            </a:schemeClr>
          </a:solidFill>
        </p:spPr>
        <p:txBody>
          <a:bodyPr tIns="731520"/>
          <a:lstStyle>
            <a:lvl1pPr algn="ctr">
              <a:defRPr>
                <a:solidFill>
                  <a:schemeClr val="tx2"/>
                </a:solidFill>
              </a:defRPr>
            </a:lvl1pPr>
          </a:lstStyle>
          <a:p>
            <a:r>
              <a:rPr lang="en-US" dirty="0"/>
              <a:t>Click icon to add picture</a:t>
            </a:r>
          </a:p>
        </p:txBody>
      </p:sp>
      <p:sp>
        <p:nvSpPr>
          <p:cNvPr id="6" name="Content Placeholder 2">
            <a:extLst>
              <a:ext uri="{FF2B5EF4-FFF2-40B4-BE49-F238E27FC236}">
                <a16:creationId xmlns:a16="http://schemas.microsoft.com/office/drawing/2014/main" id="{C9B4B917-387E-4074-A52F-4A3842B75A72}"/>
              </a:ext>
            </a:extLst>
          </p:cNvPr>
          <p:cNvSpPr>
            <a:spLocks noGrp="1"/>
          </p:cNvSpPr>
          <p:nvPr>
            <p:ph idx="16"/>
          </p:nvPr>
        </p:nvSpPr>
        <p:spPr>
          <a:xfrm>
            <a:off x="6208776" y="3715519"/>
            <a:ext cx="2633472" cy="504057"/>
          </a:xfrm>
        </p:spPr>
        <p:txBody>
          <a:bodyPr/>
          <a:lstStyle>
            <a:lvl1pPr>
              <a:lnSpc>
                <a:spcPct val="115000"/>
              </a:lnSpc>
              <a:defRPr sz="900">
                <a:solidFill>
                  <a:schemeClr val="accent1"/>
                </a:solidFill>
              </a:defRPr>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7719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Four Images">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323851" y="1634470"/>
            <a:ext cx="1881877" cy="1053623"/>
          </a:xfrm>
          <a:solidFill>
            <a:schemeClr val="bg1">
              <a:lumMod val="85000"/>
            </a:schemeClr>
          </a:solidFill>
        </p:spPr>
        <p:txBody>
          <a:bodyPr tIns="9144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50" y="2828068"/>
            <a:ext cx="1881878" cy="1381982"/>
          </a:xfrm>
        </p:spPr>
        <p:txBody>
          <a:bodyPr/>
          <a:lstStyle>
            <a:lvl1pPr>
              <a:lnSpc>
                <a:spcPct val="115000"/>
              </a:lnSpc>
              <a:defRPr sz="900"/>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11" name="Picture Placeholder 13">
            <a:extLst>
              <a:ext uri="{FF2B5EF4-FFF2-40B4-BE49-F238E27FC236}">
                <a16:creationId xmlns:a16="http://schemas.microsoft.com/office/drawing/2014/main" id="{798FC0FE-33D3-F2F7-29D8-BFB66F8FB500}"/>
              </a:ext>
            </a:extLst>
          </p:cNvPr>
          <p:cNvSpPr>
            <a:spLocks noGrp="1"/>
          </p:cNvSpPr>
          <p:nvPr>
            <p:ph type="pic" sz="quarter" idx="15"/>
          </p:nvPr>
        </p:nvSpPr>
        <p:spPr>
          <a:xfrm>
            <a:off x="2527738" y="1634470"/>
            <a:ext cx="1881877" cy="1053623"/>
          </a:xfrm>
          <a:solidFill>
            <a:schemeClr val="bg1">
              <a:lumMod val="85000"/>
            </a:schemeClr>
          </a:solidFill>
        </p:spPr>
        <p:txBody>
          <a:bodyPr tIns="91440"/>
          <a:lstStyle>
            <a:lvl1pPr algn="ctr">
              <a:defRPr>
                <a:solidFill>
                  <a:schemeClr val="tx2"/>
                </a:solidFill>
              </a:defRPr>
            </a:lvl1pPr>
          </a:lstStyle>
          <a:p>
            <a:r>
              <a:rPr lang="en-US" dirty="0"/>
              <a:t>Click icon to add picture</a:t>
            </a:r>
          </a:p>
        </p:txBody>
      </p:sp>
      <p:sp>
        <p:nvSpPr>
          <p:cNvPr id="12" name="Picture Placeholder 13">
            <a:extLst>
              <a:ext uri="{FF2B5EF4-FFF2-40B4-BE49-F238E27FC236}">
                <a16:creationId xmlns:a16="http://schemas.microsoft.com/office/drawing/2014/main" id="{6B9052FE-07F2-2318-FAED-8F93C55BB715}"/>
              </a:ext>
            </a:extLst>
          </p:cNvPr>
          <p:cNvSpPr>
            <a:spLocks noGrp="1"/>
          </p:cNvSpPr>
          <p:nvPr>
            <p:ph type="pic" sz="quarter" idx="16"/>
          </p:nvPr>
        </p:nvSpPr>
        <p:spPr>
          <a:xfrm>
            <a:off x="4731625" y="1634470"/>
            <a:ext cx="1881877" cy="1053623"/>
          </a:xfrm>
          <a:solidFill>
            <a:schemeClr val="bg1">
              <a:lumMod val="85000"/>
            </a:schemeClr>
          </a:solidFill>
        </p:spPr>
        <p:txBody>
          <a:bodyPr tIns="91440"/>
          <a:lstStyle>
            <a:lvl1pPr algn="ctr">
              <a:defRPr>
                <a:solidFill>
                  <a:schemeClr val="tx2"/>
                </a:solidFill>
              </a:defRPr>
            </a:lvl1pPr>
          </a:lstStyle>
          <a:p>
            <a:r>
              <a:rPr lang="en-US" dirty="0"/>
              <a:t>Click icon to add picture</a:t>
            </a:r>
          </a:p>
        </p:txBody>
      </p:sp>
      <p:sp>
        <p:nvSpPr>
          <p:cNvPr id="13" name="Picture Placeholder 13">
            <a:extLst>
              <a:ext uri="{FF2B5EF4-FFF2-40B4-BE49-F238E27FC236}">
                <a16:creationId xmlns:a16="http://schemas.microsoft.com/office/drawing/2014/main" id="{1B733EA3-1907-BCFF-411F-10B15B638E03}"/>
              </a:ext>
            </a:extLst>
          </p:cNvPr>
          <p:cNvSpPr>
            <a:spLocks noGrp="1"/>
          </p:cNvSpPr>
          <p:nvPr>
            <p:ph type="pic" sz="quarter" idx="17"/>
          </p:nvPr>
        </p:nvSpPr>
        <p:spPr>
          <a:xfrm>
            <a:off x="6935513" y="1634470"/>
            <a:ext cx="1881877" cy="1053623"/>
          </a:xfrm>
          <a:solidFill>
            <a:schemeClr val="bg1">
              <a:lumMod val="85000"/>
            </a:schemeClr>
          </a:solidFill>
        </p:spPr>
        <p:txBody>
          <a:bodyPr tIns="91440"/>
          <a:lstStyle>
            <a:lvl1pPr algn="ctr">
              <a:defRPr>
                <a:solidFill>
                  <a:schemeClr val="tx2"/>
                </a:solidFill>
              </a:defRPr>
            </a:lvl1pPr>
          </a:lstStyle>
          <a:p>
            <a:r>
              <a:rPr lang="en-US" dirty="0"/>
              <a:t>Click icon to add picture</a:t>
            </a:r>
          </a:p>
        </p:txBody>
      </p:sp>
      <p:sp>
        <p:nvSpPr>
          <p:cNvPr id="14" name="Content Placeholder 2">
            <a:extLst>
              <a:ext uri="{FF2B5EF4-FFF2-40B4-BE49-F238E27FC236}">
                <a16:creationId xmlns:a16="http://schemas.microsoft.com/office/drawing/2014/main" id="{F1B4BB71-3293-6CFC-9E86-D40C6FB8E839}"/>
              </a:ext>
            </a:extLst>
          </p:cNvPr>
          <p:cNvSpPr>
            <a:spLocks noGrp="1"/>
          </p:cNvSpPr>
          <p:nvPr>
            <p:ph idx="18"/>
          </p:nvPr>
        </p:nvSpPr>
        <p:spPr>
          <a:xfrm>
            <a:off x="2527738" y="2828068"/>
            <a:ext cx="1881878" cy="1381982"/>
          </a:xfrm>
        </p:spPr>
        <p:txBody>
          <a:bodyPr/>
          <a:lstStyle>
            <a:lvl1pPr>
              <a:lnSpc>
                <a:spcPct val="115000"/>
              </a:lnSpc>
              <a:defRPr sz="900"/>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15" name="Content Placeholder 2">
            <a:extLst>
              <a:ext uri="{FF2B5EF4-FFF2-40B4-BE49-F238E27FC236}">
                <a16:creationId xmlns:a16="http://schemas.microsoft.com/office/drawing/2014/main" id="{113EDF18-D2BC-07DE-A7F8-CEA49F7C8A8F}"/>
              </a:ext>
            </a:extLst>
          </p:cNvPr>
          <p:cNvSpPr>
            <a:spLocks noGrp="1"/>
          </p:cNvSpPr>
          <p:nvPr>
            <p:ph idx="19"/>
          </p:nvPr>
        </p:nvSpPr>
        <p:spPr>
          <a:xfrm>
            <a:off x="4731625" y="2828068"/>
            <a:ext cx="1881878" cy="1381982"/>
          </a:xfrm>
        </p:spPr>
        <p:txBody>
          <a:bodyPr/>
          <a:lstStyle>
            <a:lvl1pPr>
              <a:lnSpc>
                <a:spcPct val="115000"/>
              </a:lnSpc>
              <a:defRPr sz="900"/>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16" name="Content Placeholder 2">
            <a:extLst>
              <a:ext uri="{FF2B5EF4-FFF2-40B4-BE49-F238E27FC236}">
                <a16:creationId xmlns:a16="http://schemas.microsoft.com/office/drawing/2014/main" id="{3BCA7B80-B75F-A050-86EB-5459E1FFF963}"/>
              </a:ext>
            </a:extLst>
          </p:cNvPr>
          <p:cNvSpPr>
            <a:spLocks noGrp="1"/>
          </p:cNvSpPr>
          <p:nvPr>
            <p:ph idx="20"/>
          </p:nvPr>
        </p:nvSpPr>
        <p:spPr>
          <a:xfrm>
            <a:off x="6935512" y="2828068"/>
            <a:ext cx="1881878" cy="1381982"/>
          </a:xfrm>
        </p:spPr>
        <p:txBody>
          <a:bodyPr/>
          <a:lstStyle>
            <a:lvl1pPr>
              <a:lnSpc>
                <a:spcPct val="115000"/>
              </a:lnSpc>
              <a:defRPr sz="900"/>
            </a:lvl1pPr>
            <a:lvl2pPr>
              <a:lnSpc>
                <a:spcPct val="112000"/>
              </a:lnSpc>
              <a:defRPr sz="90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p:txBody>
      </p:sp>
      <p:sp>
        <p:nvSpPr>
          <p:cNvPr id="5" name="Slide Number Placeholder 5">
            <a:extLst>
              <a:ext uri="{FF2B5EF4-FFF2-40B4-BE49-F238E27FC236}">
                <a16:creationId xmlns:a16="http://schemas.microsoft.com/office/drawing/2014/main" id="{6E003EF9-3D7B-6B28-CFE9-B03186353ED1}"/>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2DD5B95F-0E0C-BCE6-99F9-EEAB9BEFD687}"/>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2908559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7108" y="306907"/>
            <a:ext cx="5175504" cy="2267712"/>
          </a:xfrm>
        </p:spPr>
        <p:txBody>
          <a:bodyPr anchor="b" anchorCtr="0"/>
          <a:lstStyle>
            <a:lvl1pPr>
              <a:lnSpc>
                <a:spcPct val="85000"/>
              </a:lnSpc>
              <a:defRPr sz="4500">
                <a:solidFill>
                  <a:schemeClr val="tx2"/>
                </a:solidFill>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A24A4385-4F09-BE25-650C-AF1D1EFFBC9F}"/>
              </a:ext>
            </a:extLst>
          </p:cNvPr>
          <p:cNvSpPr/>
          <p:nvPr userDrawn="1"/>
        </p:nvSpPr>
        <p:spPr>
          <a:xfrm>
            <a:off x="-2" y="0"/>
            <a:ext cx="9143999" cy="642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5">
            <a:extLst>
              <a:ext uri="{FF2B5EF4-FFF2-40B4-BE49-F238E27FC236}">
                <a16:creationId xmlns:a16="http://schemas.microsoft.com/office/drawing/2014/main" id="{72F7D3B8-F8F0-7738-693B-1FDED3B190DC}"/>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2E869348-C125-19E7-ADD0-B37E17928236}"/>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grpSp>
        <p:nvGrpSpPr>
          <p:cNvPr id="5" name="Graphic 6">
            <a:extLst>
              <a:ext uri="{FF2B5EF4-FFF2-40B4-BE49-F238E27FC236}">
                <a16:creationId xmlns:a16="http://schemas.microsoft.com/office/drawing/2014/main" id="{78BD6482-EF34-2B25-2854-7D454759CDAB}"/>
              </a:ext>
            </a:extLst>
          </p:cNvPr>
          <p:cNvGrpSpPr/>
          <p:nvPr userDrawn="1"/>
        </p:nvGrpSpPr>
        <p:grpSpPr>
          <a:xfrm>
            <a:off x="278604" y="4554538"/>
            <a:ext cx="1331528" cy="342900"/>
            <a:chOff x="278604" y="4554538"/>
            <a:chExt cx="1331528" cy="342900"/>
          </a:xfrm>
          <a:solidFill>
            <a:schemeClr val="tx2"/>
          </a:solidFill>
        </p:grpSpPr>
        <p:grpSp>
          <p:nvGrpSpPr>
            <p:cNvPr id="6" name="Graphic 6">
              <a:extLst>
                <a:ext uri="{FF2B5EF4-FFF2-40B4-BE49-F238E27FC236}">
                  <a16:creationId xmlns:a16="http://schemas.microsoft.com/office/drawing/2014/main" id="{AB5EC1DB-2430-882A-CFC4-A972F022582A}"/>
                </a:ext>
              </a:extLst>
            </p:cNvPr>
            <p:cNvGrpSpPr/>
            <p:nvPr/>
          </p:nvGrpSpPr>
          <p:grpSpPr>
            <a:xfrm>
              <a:off x="278604" y="4554538"/>
              <a:ext cx="298793" cy="342427"/>
              <a:chOff x="278604" y="4554538"/>
              <a:chExt cx="298793" cy="342427"/>
            </a:xfrm>
            <a:grpFill/>
          </p:grpSpPr>
          <p:grpSp>
            <p:nvGrpSpPr>
              <p:cNvPr id="39" name="Graphic 6">
                <a:extLst>
                  <a:ext uri="{FF2B5EF4-FFF2-40B4-BE49-F238E27FC236}">
                    <a16:creationId xmlns:a16="http://schemas.microsoft.com/office/drawing/2014/main" id="{E4802272-2629-19E2-930A-3AB3A7D26832}"/>
                  </a:ext>
                </a:extLst>
              </p:cNvPr>
              <p:cNvGrpSpPr/>
              <p:nvPr/>
            </p:nvGrpSpPr>
            <p:grpSpPr>
              <a:xfrm>
                <a:off x="278604" y="4554538"/>
                <a:ext cx="297175" cy="342427"/>
                <a:chOff x="278604" y="4554538"/>
                <a:chExt cx="297175" cy="342427"/>
              </a:xfrm>
              <a:grpFill/>
            </p:grpSpPr>
            <p:sp>
              <p:nvSpPr>
                <p:cNvPr id="41" name="Freeform 40">
                  <a:extLst>
                    <a:ext uri="{FF2B5EF4-FFF2-40B4-BE49-F238E27FC236}">
                      <a16:creationId xmlns:a16="http://schemas.microsoft.com/office/drawing/2014/main" id="{70102355-867E-D364-5BF4-64FACA75594E}"/>
                    </a:ext>
                  </a:extLst>
                </p:cNvPr>
                <p:cNvSpPr/>
                <p:nvPr/>
              </p:nvSpPr>
              <p:spPr>
                <a:xfrm>
                  <a:off x="293446" y="4554538"/>
                  <a:ext cx="282332" cy="106045"/>
                </a:xfrm>
                <a:custGeom>
                  <a:avLst/>
                  <a:gdLst>
                    <a:gd name="connsiteX0" fmla="*/ 282051 w 282332"/>
                    <a:gd name="connsiteY0" fmla="*/ 70485 h 106045"/>
                    <a:gd name="connsiteX1" fmla="*/ 282051 w 282332"/>
                    <a:gd name="connsiteY1" fmla="*/ 70485 h 106045"/>
                    <a:gd name="connsiteX2" fmla="*/ 280152 w 282332"/>
                    <a:gd name="connsiteY2" fmla="*/ 67310 h 106045"/>
                    <a:gd name="connsiteX3" fmla="*/ 257357 w 282332"/>
                    <a:gd name="connsiteY3" fmla="*/ 41910 h 106045"/>
                    <a:gd name="connsiteX4" fmla="*/ 152247 w 282332"/>
                    <a:gd name="connsiteY4" fmla="*/ 0 h 106045"/>
                    <a:gd name="connsiteX5" fmla="*/ 31308 w 282332"/>
                    <a:gd name="connsiteY5" fmla="*/ 55880 h 106045"/>
                    <a:gd name="connsiteX6" fmla="*/ 281 w 282332"/>
                    <a:gd name="connsiteY6" fmla="*/ 104775 h 106045"/>
                    <a:gd name="connsiteX7" fmla="*/ 281 w 282332"/>
                    <a:gd name="connsiteY7" fmla="*/ 106045 h 106045"/>
                    <a:gd name="connsiteX8" fmla="*/ 915 w 282332"/>
                    <a:gd name="connsiteY8" fmla="*/ 104775 h 106045"/>
                    <a:gd name="connsiteX9" fmla="*/ 35107 w 282332"/>
                    <a:gd name="connsiteY9" fmla="*/ 61595 h 106045"/>
                    <a:gd name="connsiteX10" fmla="*/ 152880 w 282332"/>
                    <a:gd name="connsiteY10" fmla="*/ 20955 h 106045"/>
                    <a:gd name="connsiteX11" fmla="*/ 251025 w 282332"/>
                    <a:gd name="connsiteY11" fmla="*/ 47625 h 106045"/>
                    <a:gd name="connsiteX12" fmla="*/ 278885 w 282332"/>
                    <a:gd name="connsiteY12" fmla="*/ 68580 h 106045"/>
                    <a:gd name="connsiteX13" fmla="*/ 282051 w 282332"/>
                    <a:gd name="connsiteY13" fmla="*/ 70485 h 106045"/>
                    <a:gd name="connsiteX14" fmla="*/ 282051 w 282332"/>
                    <a:gd name="connsiteY14" fmla="*/ 70485 h 10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2332" h="106045">
                      <a:moveTo>
                        <a:pt x="282051" y="70485"/>
                      </a:moveTo>
                      <a:cubicBezTo>
                        <a:pt x="282051" y="70485"/>
                        <a:pt x="282685" y="70485"/>
                        <a:pt x="282051" y="70485"/>
                      </a:cubicBezTo>
                      <a:cubicBezTo>
                        <a:pt x="282051" y="69850"/>
                        <a:pt x="281418" y="69215"/>
                        <a:pt x="280152" y="67310"/>
                      </a:cubicBezTo>
                      <a:cubicBezTo>
                        <a:pt x="278885" y="65405"/>
                        <a:pt x="269388" y="52705"/>
                        <a:pt x="257357" y="41910"/>
                      </a:cubicBezTo>
                      <a:cubicBezTo>
                        <a:pt x="245960" y="31115"/>
                        <a:pt x="209868" y="0"/>
                        <a:pt x="152247" y="0"/>
                      </a:cubicBezTo>
                      <a:cubicBezTo>
                        <a:pt x="92727" y="0"/>
                        <a:pt x="52203" y="32385"/>
                        <a:pt x="31308" y="55880"/>
                      </a:cubicBezTo>
                      <a:cubicBezTo>
                        <a:pt x="11046" y="78740"/>
                        <a:pt x="915" y="104140"/>
                        <a:pt x="281" y="104775"/>
                      </a:cubicBezTo>
                      <a:cubicBezTo>
                        <a:pt x="281" y="105410"/>
                        <a:pt x="-352" y="105410"/>
                        <a:pt x="281" y="106045"/>
                      </a:cubicBezTo>
                      <a:cubicBezTo>
                        <a:pt x="915" y="106045"/>
                        <a:pt x="915" y="105410"/>
                        <a:pt x="915" y="104775"/>
                      </a:cubicBezTo>
                      <a:cubicBezTo>
                        <a:pt x="1548" y="104140"/>
                        <a:pt x="11679" y="80645"/>
                        <a:pt x="35107" y="61595"/>
                      </a:cubicBezTo>
                      <a:cubicBezTo>
                        <a:pt x="58535" y="42545"/>
                        <a:pt x="96526" y="20955"/>
                        <a:pt x="152880" y="20955"/>
                      </a:cubicBezTo>
                      <a:cubicBezTo>
                        <a:pt x="201003" y="20955"/>
                        <a:pt x="235195" y="38100"/>
                        <a:pt x="251025" y="47625"/>
                      </a:cubicBezTo>
                      <a:cubicBezTo>
                        <a:pt x="266855" y="57150"/>
                        <a:pt x="276986" y="66675"/>
                        <a:pt x="278885" y="68580"/>
                      </a:cubicBezTo>
                      <a:cubicBezTo>
                        <a:pt x="280785" y="69850"/>
                        <a:pt x="281418" y="69850"/>
                        <a:pt x="282051" y="70485"/>
                      </a:cubicBezTo>
                      <a:cubicBezTo>
                        <a:pt x="282051" y="70485"/>
                        <a:pt x="282051" y="70485"/>
                        <a:pt x="282051" y="70485"/>
                      </a:cubicBezTo>
                      <a:close/>
                    </a:path>
                  </a:pathLst>
                </a:custGeom>
                <a:grpFill/>
                <a:ln w="6309"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34190AAA-9392-0F3D-ADFF-E6E0EE37B3DF}"/>
                    </a:ext>
                  </a:extLst>
                </p:cNvPr>
                <p:cNvSpPr/>
                <p:nvPr/>
              </p:nvSpPr>
              <p:spPr>
                <a:xfrm>
                  <a:off x="278604" y="4715192"/>
                  <a:ext cx="255736" cy="181772"/>
                </a:xfrm>
                <a:custGeom>
                  <a:avLst/>
                  <a:gdLst>
                    <a:gd name="connsiteX0" fmla="*/ 1194 w 255736"/>
                    <a:gd name="connsiteY0" fmla="*/ 0 h 181772"/>
                    <a:gd name="connsiteX1" fmla="*/ 1194 w 255736"/>
                    <a:gd name="connsiteY1" fmla="*/ 0 h 181772"/>
                    <a:gd name="connsiteX2" fmla="*/ 1194 w 255736"/>
                    <a:gd name="connsiteY2" fmla="*/ 2540 h 181772"/>
                    <a:gd name="connsiteX3" fmla="*/ 14491 w 255736"/>
                    <a:gd name="connsiteY3" fmla="*/ 60960 h 181772"/>
                    <a:gd name="connsiteX4" fmla="*/ 96806 w 255736"/>
                    <a:gd name="connsiteY4" fmla="*/ 144145 h 181772"/>
                    <a:gd name="connsiteX5" fmla="*/ 203182 w 255736"/>
                    <a:gd name="connsiteY5" fmla="*/ 163195 h 181772"/>
                    <a:gd name="connsiteX6" fmla="*/ 254470 w 255736"/>
                    <a:gd name="connsiteY6" fmla="*/ 148590 h 181772"/>
                    <a:gd name="connsiteX7" fmla="*/ 255737 w 255736"/>
                    <a:gd name="connsiteY7" fmla="*/ 147955 h 181772"/>
                    <a:gd name="connsiteX8" fmla="*/ 255737 w 255736"/>
                    <a:gd name="connsiteY8" fmla="*/ 147955 h 181772"/>
                    <a:gd name="connsiteX9" fmla="*/ 254470 w 255736"/>
                    <a:gd name="connsiteY9" fmla="*/ 148590 h 181772"/>
                    <a:gd name="connsiteX10" fmla="*/ 250671 w 255736"/>
                    <a:gd name="connsiteY10" fmla="*/ 151765 h 181772"/>
                    <a:gd name="connsiteX11" fmla="*/ 219012 w 255736"/>
                    <a:gd name="connsiteY11" fmla="*/ 169545 h 181772"/>
                    <a:gd name="connsiteX12" fmla="*/ 83509 w 255736"/>
                    <a:gd name="connsiteY12" fmla="*/ 162560 h 181772"/>
                    <a:gd name="connsiteX13" fmla="*/ 3727 w 255736"/>
                    <a:gd name="connsiteY13" fmla="*/ 52705 h 181772"/>
                    <a:gd name="connsiteX14" fmla="*/ 561 w 255736"/>
                    <a:gd name="connsiteY14" fmla="*/ 1270 h 181772"/>
                    <a:gd name="connsiteX15" fmla="*/ 1194 w 255736"/>
                    <a:gd name="connsiteY15" fmla="*/ 0 h 181772"/>
                    <a:gd name="connsiteX16" fmla="*/ 1194 w 255736"/>
                    <a:gd name="connsiteY16" fmla="*/ 0 h 18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736" h="181772">
                      <a:moveTo>
                        <a:pt x="1194" y="0"/>
                      </a:moveTo>
                      <a:cubicBezTo>
                        <a:pt x="1827" y="0"/>
                        <a:pt x="1827" y="0"/>
                        <a:pt x="1194" y="0"/>
                      </a:cubicBezTo>
                      <a:cubicBezTo>
                        <a:pt x="1827" y="635"/>
                        <a:pt x="1194" y="1270"/>
                        <a:pt x="1194" y="2540"/>
                      </a:cubicBezTo>
                      <a:cubicBezTo>
                        <a:pt x="1194" y="3810"/>
                        <a:pt x="-72" y="31750"/>
                        <a:pt x="14491" y="60960"/>
                      </a:cubicBezTo>
                      <a:cubicBezTo>
                        <a:pt x="29054" y="91440"/>
                        <a:pt x="55015" y="123190"/>
                        <a:pt x="96806" y="144145"/>
                      </a:cubicBezTo>
                      <a:cubicBezTo>
                        <a:pt x="136064" y="163195"/>
                        <a:pt x="174688" y="166370"/>
                        <a:pt x="203182" y="163195"/>
                      </a:cubicBezTo>
                      <a:cubicBezTo>
                        <a:pt x="231042" y="160020"/>
                        <a:pt x="251938" y="149860"/>
                        <a:pt x="254470" y="148590"/>
                      </a:cubicBezTo>
                      <a:cubicBezTo>
                        <a:pt x="255737" y="147955"/>
                        <a:pt x="255737" y="147955"/>
                        <a:pt x="255737" y="147955"/>
                      </a:cubicBezTo>
                      <a:cubicBezTo>
                        <a:pt x="255737" y="147955"/>
                        <a:pt x="255737" y="147955"/>
                        <a:pt x="255737" y="147955"/>
                      </a:cubicBezTo>
                      <a:cubicBezTo>
                        <a:pt x="255737" y="147955"/>
                        <a:pt x="255104" y="148590"/>
                        <a:pt x="254470" y="148590"/>
                      </a:cubicBezTo>
                      <a:cubicBezTo>
                        <a:pt x="253837" y="149225"/>
                        <a:pt x="252571" y="150495"/>
                        <a:pt x="250671" y="151765"/>
                      </a:cubicBezTo>
                      <a:cubicBezTo>
                        <a:pt x="247505" y="154305"/>
                        <a:pt x="241173" y="160020"/>
                        <a:pt x="219012" y="169545"/>
                      </a:cubicBezTo>
                      <a:cubicBezTo>
                        <a:pt x="187985" y="182880"/>
                        <a:pt x="135431" y="191135"/>
                        <a:pt x="83509" y="162560"/>
                      </a:cubicBezTo>
                      <a:cubicBezTo>
                        <a:pt x="33487" y="135255"/>
                        <a:pt x="11325" y="88265"/>
                        <a:pt x="3727" y="52705"/>
                      </a:cubicBezTo>
                      <a:cubicBezTo>
                        <a:pt x="-1972" y="25400"/>
                        <a:pt x="561" y="3175"/>
                        <a:pt x="561" y="1270"/>
                      </a:cubicBezTo>
                      <a:cubicBezTo>
                        <a:pt x="1194" y="635"/>
                        <a:pt x="1194" y="635"/>
                        <a:pt x="1194" y="0"/>
                      </a:cubicBezTo>
                      <a:cubicBezTo>
                        <a:pt x="1194" y="0"/>
                        <a:pt x="1194" y="0"/>
                        <a:pt x="1194" y="0"/>
                      </a:cubicBezTo>
                      <a:close/>
                    </a:path>
                  </a:pathLst>
                </a:custGeom>
                <a:grpFill/>
                <a:ln w="6309" cap="flat">
                  <a:noFill/>
                  <a:prstDash val="solid"/>
                  <a:miter/>
                </a:ln>
              </p:spPr>
              <p:txBody>
                <a:bodyPr rtlCol="0" anchor="ctr"/>
                <a:lstStyle/>
                <a:p>
                  <a:endParaRPr lang="en-US" dirty="0"/>
                </a:p>
              </p:txBody>
            </p:sp>
          </p:grpSp>
          <p:sp>
            <p:nvSpPr>
              <p:cNvPr id="40" name="Freeform 39">
                <a:extLst>
                  <a:ext uri="{FF2B5EF4-FFF2-40B4-BE49-F238E27FC236}">
                    <a16:creationId xmlns:a16="http://schemas.microsoft.com/office/drawing/2014/main" id="{86577B92-4EE5-0B00-7CAE-A199D25FC153}"/>
                  </a:ext>
                </a:extLst>
              </p:cNvPr>
              <p:cNvSpPr/>
              <p:nvPr/>
            </p:nvSpPr>
            <p:spPr>
              <a:xfrm>
                <a:off x="342484" y="4665663"/>
                <a:ext cx="234913" cy="102234"/>
              </a:xfrm>
              <a:custGeom>
                <a:avLst/>
                <a:gdLst>
                  <a:gd name="connsiteX0" fmla="*/ 131071 w 234913"/>
                  <a:gd name="connsiteY0" fmla="*/ 100330 h 102234"/>
                  <a:gd name="connsiteX1" fmla="*/ 131071 w 234913"/>
                  <a:gd name="connsiteY1" fmla="*/ 60960 h 102234"/>
                  <a:gd name="connsiteX2" fmla="*/ 159564 w 234913"/>
                  <a:gd name="connsiteY2" fmla="*/ 0 h 102234"/>
                  <a:gd name="connsiteX3" fmla="*/ 137402 w 234913"/>
                  <a:gd name="connsiteY3" fmla="*/ 0 h 102234"/>
                  <a:gd name="connsiteX4" fmla="*/ 120306 w 234913"/>
                  <a:gd name="connsiteY4" fmla="*/ 40005 h 102234"/>
                  <a:gd name="connsiteX5" fmla="*/ 103210 w 234913"/>
                  <a:gd name="connsiteY5" fmla="*/ 0 h 102234"/>
                  <a:gd name="connsiteX6" fmla="*/ 80415 w 234913"/>
                  <a:gd name="connsiteY6" fmla="*/ 0 h 102234"/>
                  <a:gd name="connsiteX7" fmla="*/ 108909 w 234913"/>
                  <a:gd name="connsiteY7" fmla="*/ 60960 h 102234"/>
                  <a:gd name="connsiteX8" fmla="*/ 108909 w 234913"/>
                  <a:gd name="connsiteY8" fmla="*/ 100330 h 102234"/>
                  <a:gd name="connsiteX9" fmla="*/ 131071 w 234913"/>
                  <a:gd name="connsiteY9" fmla="*/ 100330 h 102234"/>
                  <a:gd name="connsiteX10" fmla="*/ 53188 w 234913"/>
                  <a:gd name="connsiteY10" fmla="*/ 57785 h 102234"/>
                  <a:gd name="connsiteX11" fmla="*/ 22795 w 234913"/>
                  <a:gd name="connsiteY11" fmla="*/ 635 h 102234"/>
                  <a:gd name="connsiteX12" fmla="*/ 22795 w 234913"/>
                  <a:gd name="connsiteY12" fmla="*/ 0 h 102234"/>
                  <a:gd name="connsiteX13" fmla="*/ 0 w 234913"/>
                  <a:gd name="connsiteY13" fmla="*/ 0 h 102234"/>
                  <a:gd name="connsiteX14" fmla="*/ 0 w 234913"/>
                  <a:gd name="connsiteY14" fmla="*/ 100965 h 102234"/>
                  <a:gd name="connsiteX15" fmla="*/ 20262 w 234913"/>
                  <a:gd name="connsiteY15" fmla="*/ 100965 h 102234"/>
                  <a:gd name="connsiteX16" fmla="*/ 20262 w 234913"/>
                  <a:gd name="connsiteY16" fmla="*/ 41275 h 102234"/>
                  <a:gd name="connsiteX17" fmla="*/ 53188 w 234913"/>
                  <a:gd name="connsiteY17" fmla="*/ 100330 h 102234"/>
                  <a:gd name="connsiteX18" fmla="*/ 53821 w 234913"/>
                  <a:gd name="connsiteY18" fmla="*/ 100965 h 102234"/>
                  <a:gd name="connsiteX19" fmla="*/ 74083 w 234913"/>
                  <a:gd name="connsiteY19" fmla="*/ 100965 h 102234"/>
                  <a:gd name="connsiteX20" fmla="*/ 74083 w 234913"/>
                  <a:gd name="connsiteY20" fmla="*/ 0 h 102234"/>
                  <a:gd name="connsiteX21" fmla="*/ 53821 w 234913"/>
                  <a:gd name="connsiteY21" fmla="*/ 0 h 102234"/>
                  <a:gd name="connsiteX22" fmla="*/ 53821 w 234913"/>
                  <a:gd name="connsiteY22" fmla="*/ 57785 h 102234"/>
                  <a:gd name="connsiteX23" fmla="*/ 234914 w 234913"/>
                  <a:gd name="connsiteY23" fmla="*/ 65405 h 102234"/>
                  <a:gd name="connsiteX24" fmla="*/ 234914 w 234913"/>
                  <a:gd name="connsiteY24" fmla="*/ 0 h 102234"/>
                  <a:gd name="connsiteX25" fmla="*/ 213385 w 234913"/>
                  <a:gd name="connsiteY25" fmla="*/ 0 h 102234"/>
                  <a:gd name="connsiteX26" fmla="*/ 213385 w 234913"/>
                  <a:gd name="connsiteY26" fmla="*/ 64770 h 102234"/>
                  <a:gd name="connsiteX27" fmla="*/ 200722 w 234913"/>
                  <a:gd name="connsiteY27" fmla="*/ 83185 h 102234"/>
                  <a:gd name="connsiteX28" fmla="*/ 188058 w 234913"/>
                  <a:gd name="connsiteY28" fmla="*/ 64770 h 102234"/>
                  <a:gd name="connsiteX29" fmla="*/ 188058 w 234913"/>
                  <a:gd name="connsiteY29" fmla="*/ 0 h 102234"/>
                  <a:gd name="connsiteX30" fmla="*/ 165896 w 234913"/>
                  <a:gd name="connsiteY30" fmla="*/ 0 h 102234"/>
                  <a:gd name="connsiteX31" fmla="*/ 165896 w 234913"/>
                  <a:gd name="connsiteY31" fmla="*/ 65405 h 102234"/>
                  <a:gd name="connsiteX32" fmla="*/ 200722 w 234913"/>
                  <a:gd name="connsiteY32" fmla="*/ 102235 h 102234"/>
                  <a:gd name="connsiteX33" fmla="*/ 234914 w 234913"/>
                  <a:gd name="connsiteY33" fmla="*/ 65405 h 1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34913" h="102234">
                    <a:moveTo>
                      <a:pt x="131071" y="100330"/>
                    </a:moveTo>
                    <a:lnTo>
                      <a:pt x="131071" y="60960"/>
                    </a:lnTo>
                    <a:lnTo>
                      <a:pt x="159564" y="0"/>
                    </a:lnTo>
                    <a:lnTo>
                      <a:pt x="137402" y="0"/>
                    </a:lnTo>
                    <a:lnTo>
                      <a:pt x="120306" y="40005"/>
                    </a:lnTo>
                    <a:lnTo>
                      <a:pt x="103210" y="0"/>
                    </a:lnTo>
                    <a:lnTo>
                      <a:pt x="80415" y="0"/>
                    </a:lnTo>
                    <a:lnTo>
                      <a:pt x="108909" y="60960"/>
                    </a:lnTo>
                    <a:lnTo>
                      <a:pt x="108909" y="100330"/>
                    </a:lnTo>
                    <a:lnTo>
                      <a:pt x="131071" y="100330"/>
                    </a:lnTo>
                    <a:close/>
                    <a:moveTo>
                      <a:pt x="53188" y="57785"/>
                    </a:moveTo>
                    <a:cubicBezTo>
                      <a:pt x="46223" y="43815"/>
                      <a:pt x="24061" y="2540"/>
                      <a:pt x="22795" y="635"/>
                    </a:cubicBezTo>
                    <a:lnTo>
                      <a:pt x="22795" y="0"/>
                    </a:lnTo>
                    <a:lnTo>
                      <a:pt x="0" y="0"/>
                    </a:lnTo>
                    <a:lnTo>
                      <a:pt x="0" y="100965"/>
                    </a:lnTo>
                    <a:lnTo>
                      <a:pt x="20262" y="100965"/>
                    </a:lnTo>
                    <a:lnTo>
                      <a:pt x="20262" y="41275"/>
                    </a:lnTo>
                    <a:cubicBezTo>
                      <a:pt x="27860" y="55245"/>
                      <a:pt x="51922" y="97790"/>
                      <a:pt x="53188" y="100330"/>
                    </a:cubicBezTo>
                    <a:lnTo>
                      <a:pt x="53821" y="100965"/>
                    </a:lnTo>
                    <a:lnTo>
                      <a:pt x="74083" y="100965"/>
                    </a:lnTo>
                    <a:lnTo>
                      <a:pt x="74083" y="0"/>
                    </a:lnTo>
                    <a:lnTo>
                      <a:pt x="53821" y="0"/>
                    </a:lnTo>
                    <a:lnTo>
                      <a:pt x="53821" y="57785"/>
                    </a:lnTo>
                    <a:close/>
                    <a:moveTo>
                      <a:pt x="234914" y="65405"/>
                    </a:moveTo>
                    <a:lnTo>
                      <a:pt x="234914" y="0"/>
                    </a:lnTo>
                    <a:lnTo>
                      <a:pt x="213385" y="0"/>
                    </a:lnTo>
                    <a:lnTo>
                      <a:pt x="213385" y="64770"/>
                    </a:lnTo>
                    <a:cubicBezTo>
                      <a:pt x="213385" y="78105"/>
                      <a:pt x="209586" y="83185"/>
                      <a:pt x="200722" y="83185"/>
                    </a:cubicBezTo>
                    <a:cubicBezTo>
                      <a:pt x="191224" y="83185"/>
                      <a:pt x="188058" y="78105"/>
                      <a:pt x="188058" y="64770"/>
                    </a:cubicBezTo>
                    <a:lnTo>
                      <a:pt x="188058" y="0"/>
                    </a:lnTo>
                    <a:lnTo>
                      <a:pt x="165896" y="0"/>
                    </a:lnTo>
                    <a:lnTo>
                      <a:pt x="165896" y="65405"/>
                    </a:lnTo>
                    <a:cubicBezTo>
                      <a:pt x="165896" y="89535"/>
                      <a:pt x="177927" y="102235"/>
                      <a:pt x="200722" y="102235"/>
                    </a:cubicBezTo>
                    <a:cubicBezTo>
                      <a:pt x="223516" y="102235"/>
                      <a:pt x="234914" y="90170"/>
                      <a:pt x="234914" y="65405"/>
                    </a:cubicBezTo>
                    <a:close/>
                  </a:path>
                </a:pathLst>
              </a:custGeom>
              <a:grpFill/>
              <a:ln w="6309" cap="flat">
                <a:noFill/>
                <a:prstDash val="solid"/>
                <a:miter/>
              </a:ln>
            </p:spPr>
            <p:txBody>
              <a:bodyPr rtlCol="0" anchor="ctr"/>
              <a:lstStyle/>
              <a:p>
                <a:endParaRPr lang="en-US" dirty="0"/>
              </a:p>
            </p:txBody>
          </p:sp>
        </p:grpSp>
        <p:grpSp>
          <p:nvGrpSpPr>
            <p:cNvPr id="7" name="Graphic 6">
              <a:extLst>
                <a:ext uri="{FF2B5EF4-FFF2-40B4-BE49-F238E27FC236}">
                  <a16:creationId xmlns:a16="http://schemas.microsoft.com/office/drawing/2014/main" id="{1BEE2CF6-A766-A6D1-6BBA-06ED1F7DD440}"/>
                </a:ext>
              </a:extLst>
            </p:cNvPr>
            <p:cNvGrpSpPr/>
            <p:nvPr/>
          </p:nvGrpSpPr>
          <p:grpSpPr>
            <a:xfrm>
              <a:off x="704036" y="4691063"/>
              <a:ext cx="497055" cy="76834"/>
              <a:chOff x="704036" y="4691063"/>
              <a:chExt cx="497055" cy="76834"/>
            </a:xfrm>
            <a:grpFill/>
          </p:grpSpPr>
          <p:sp>
            <p:nvSpPr>
              <p:cNvPr id="32" name="Freeform 31">
                <a:extLst>
                  <a:ext uri="{FF2B5EF4-FFF2-40B4-BE49-F238E27FC236}">
                    <a16:creationId xmlns:a16="http://schemas.microsoft.com/office/drawing/2014/main" id="{7AC451A4-E169-5D48-3907-2EEFAC1A0B45}"/>
                  </a:ext>
                </a:extLst>
              </p:cNvPr>
              <p:cNvSpPr/>
              <p:nvPr/>
            </p:nvSpPr>
            <p:spPr>
              <a:xfrm>
                <a:off x="704036" y="4691698"/>
                <a:ext cx="43690" cy="74930"/>
              </a:xfrm>
              <a:custGeom>
                <a:avLst/>
                <a:gdLst>
                  <a:gd name="connsiteX0" fmla="*/ 22162 w 43690"/>
                  <a:gd name="connsiteY0" fmla="*/ 74930 h 74930"/>
                  <a:gd name="connsiteX1" fmla="*/ 0 w 43690"/>
                  <a:gd name="connsiteY1" fmla="*/ 74930 h 74930"/>
                  <a:gd name="connsiteX2" fmla="*/ 0 w 43690"/>
                  <a:gd name="connsiteY2" fmla="*/ 1270 h 74930"/>
                  <a:gd name="connsiteX3" fmla="*/ 22162 w 43690"/>
                  <a:gd name="connsiteY3" fmla="*/ 1270 h 74930"/>
                  <a:gd name="connsiteX4" fmla="*/ 22162 w 43690"/>
                  <a:gd name="connsiteY4" fmla="*/ 10795 h 74930"/>
                  <a:gd name="connsiteX5" fmla="*/ 41791 w 43690"/>
                  <a:gd name="connsiteY5" fmla="*/ 0 h 74930"/>
                  <a:gd name="connsiteX6" fmla="*/ 43057 w 43690"/>
                  <a:gd name="connsiteY6" fmla="*/ 0 h 74930"/>
                  <a:gd name="connsiteX7" fmla="*/ 43690 w 43690"/>
                  <a:gd name="connsiteY7" fmla="*/ 0 h 74930"/>
                  <a:gd name="connsiteX8" fmla="*/ 43690 w 43690"/>
                  <a:gd name="connsiteY8" fmla="*/ 18415 h 74930"/>
                  <a:gd name="connsiteX9" fmla="*/ 42424 w 43690"/>
                  <a:gd name="connsiteY9" fmla="*/ 18415 h 74930"/>
                  <a:gd name="connsiteX10" fmla="*/ 38625 w 43690"/>
                  <a:gd name="connsiteY10" fmla="*/ 17780 h 74930"/>
                  <a:gd name="connsiteX11" fmla="*/ 22162 w 43690"/>
                  <a:gd name="connsiteY11" fmla="*/ 25400 h 74930"/>
                  <a:gd name="connsiteX12" fmla="*/ 22162 w 43690"/>
                  <a:gd name="connsiteY12" fmla="*/ 74930 h 7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690" h="74930">
                    <a:moveTo>
                      <a:pt x="22162" y="74930"/>
                    </a:moveTo>
                    <a:lnTo>
                      <a:pt x="0" y="74930"/>
                    </a:lnTo>
                    <a:lnTo>
                      <a:pt x="0" y="1270"/>
                    </a:lnTo>
                    <a:lnTo>
                      <a:pt x="22162" y="1270"/>
                    </a:lnTo>
                    <a:lnTo>
                      <a:pt x="22162" y="10795"/>
                    </a:lnTo>
                    <a:cubicBezTo>
                      <a:pt x="25961" y="5080"/>
                      <a:pt x="31660" y="0"/>
                      <a:pt x="41791" y="0"/>
                    </a:cubicBezTo>
                    <a:cubicBezTo>
                      <a:pt x="41791" y="0"/>
                      <a:pt x="43057" y="0"/>
                      <a:pt x="43057" y="0"/>
                    </a:cubicBezTo>
                    <a:lnTo>
                      <a:pt x="43690" y="0"/>
                    </a:lnTo>
                    <a:lnTo>
                      <a:pt x="43690" y="18415"/>
                    </a:lnTo>
                    <a:lnTo>
                      <a:pt x="42424" y="18415"/>
                    </a:lnTo>
                    <a:cubicBezTo>
                      <a:pt x="41791" y="18415"/>
                      <a:pt x="39258" y="17780"/>
                      <a:pt x="38625" y="17780"/>
                    </a:cubicBezTo>
                    <a:cubicBezTo>
                      <a:pt x="29760" y="17780"/>
                      <a:pt x="24061" y="22860"/>
                      <a:pt x="22162" y="25400"/>
                    </a:cubicBezTo>
                    <a:lnTo>
                      <a:pt x="22162" y="74930"/>
                    </a:lnTo>
                    <a:close/>
                  </a:path>
                </a:pathLst>
              </a:custGeom>
              <a:grpFill/>
              <a:ln w="6309"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D9E4D2F1-F75B-85DA-4704-0273D40F6F18}"/>
                  </a:ext>
                </a:extLst>
              </p:cNvPr>
              <p:cNvSpPr/>
              <p:nvPr/>
            </p:nvSpPr>
            <p:spPr>
              <a:xfrm>
                <a:off x="888294"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CF34A10D-7711-48AF-FE50-0B18D992FAD0}"/>
                  </a:ext>
                </a:extLst>
              </p:cNvPr>
              <p:cNvSpPr/>
              <p:nvPr/>
            </p:nvSpPr>
            <p:spPr>
              <a:xfrm>
                <a:off x="821809"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CF591103-FC08-7558-CCE9-9DC637169F51}"/>
                  </a:ext>
                </a:extLst>
              </p:cNvPr>
              <p:cNvSpPr/>
              <p:nvPr/>
            </p:nvSpPr>
            <p:spPr>
              <a:xfrm>
                <a:off x="959212" y="4691063"/>
                <a:ext cx="98777" cy="76834"/>
              </a:xfrm>
              <a:custGeom>
                <a:avLst/>
                <a:gdLst>
                  <a:gd name="connsiteX0" fmla="*/ 98778 w 98777"/>
                  <a:gd name="connsiteY0" fmla="*/ 75565 h 76834"/>
                  <a:gd name="connsiteX1" fmla="*/ 77249 w 98777"/>
                  <a:gd name="connsiteY1" fmla="*/ 75565 h 76834"/>
                  <a:gd name="connsiteX2" fmla="*/ 77249 w 98777"/>
                  <a:gd name="connsiteY2" fmla="*/ 26670 h 76834"/>
                  <a:gd name="connsiteX3" fmla="*/ 71551 w 98777"/>
                  <a:gd name="connsiteY3" fmla="*/ 19050 h 76834"/>
                  <a:gd name="connsiteX4" fmla="*/ 60786 w 98777"/>
                  <a:gd name="connsiteY4" fmla="*/ 25400 h 76834"/>
                  <a:gd name="connsiteX5" fmla="*/ 60786 w 98777"/>
                  <a:gd name="connsiteY5" fmla="*/ 76200 h 76834"/>
                  <a:gd name="connsiteX6" fmla="*/ 38625 w 98777"/>
                  <a:gd name="connsiteY6" fmla="*/ 76200 h 76834"/>
                  <a:gd name="connsiteX7" fmla="*/ 38625 w 98777"/>
                  <a:gd name="connsiteY7" fmla="*/ 27305 h 76834"/>
                  <a:gd name="connsiteX8" fmla="*/ 33559 w 98777"/>
                  <a:gd name="connsiteY8" fmla="*/ 19685 h 76834"/>
                  <a:gd name="connsiteX9" fmla="*/ 22162 w 98777"/>
                  <a:gd name="connsiteY9" fmla="*/ 26035 h 76834"/>
                  <a:gd name="connsiteX10" fmla="*/ 22162 w 98777"/>
                  <a:gd name="connsiteY10" fmla="*/ 76835 h 76834"/>
                  <a:gd name="connsiteX11" fmla="*/ 0 w 98777"/>
                  <a:gd name="connsiteY11" fmla="*/ 76835 h 76834"/>
                  <a:gd name="connsiteX12" fmla="*/ 0 w 98777"/>
                  <a:gd name="connsiteY12" fmla="*/ 1905 h 76834"/>
                  <a:gd name="connsiteX13" fmla="*/ 22162 w 98777"/>
                  <a:gd name="connsiteY13" fmla="*/ 1905 h 76834"/>
                  <a:gd name="connsiteX14" fmla="*/ 22162 w 98777"/>
                  <a:gd name="connsiteY14" fmla="*/ 9525 h 76834"/>
                  <a:gd name="connsiteX15" fmla="*/ 42424 w 98777"/>
                  <a:gd name="connsiteY15" fmla="*/ 0 h 76834"/>
                  <a:gd name="connsiteX16" fmla="*/ 59520 w 98777"/>
                  <a:gd name="connsiteY16" fmla="*/ 10160 h 76834"/>
                  <a:gd name="connsiteX17" fmla="*/ 80415 w 98777"/>
                  <a:gd name="connsiteY17" fmla="*/ 0 h 76834"/>
                  <a:gd name="connsiteX18" fmla="*/ 98778 w 98777"/>
                  <a:gd name="connsiteY18" fmla="*/ 20320 h 76834"/>
                  <a:gd name="connsiteX19" fmla="*/ 98778 w 98777"/>
                  <a:gd name="connsiteY19" fmla="*/ 7556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777" h="76834">
                    <a:moveTo>
                      <a:pt x="98778" y="75565"/>
                    </a:moveTo>
                    <a:lnTo>
                      <a:pt x="77249" y="75565"/>
                    </a:lnTo>
                    <a:lnTo>
                      <a:pt x="77249" y="26670"/>
                    </a:lnTo>
                    <a:cubicBezTo>
                      <a:pt x="77249" y="20955"/>
                      <a:pt x="75983" y="19050"/>
                      <a:pt x="71551" y="19050"/>
                    </a:cubicBezTo>
                    <a:cubicBezTo>
                      <a:pt x="67751" y="19050"/>
                      <a:pt x="63319" y="22225"/>
                      <a:pt x="60786" y="25400"/>
                    </a:cubicBezTo>
                    <a:lnTo>
                      <a:pt x="60786" y="76200"/>
                    </a:lnTo>
                    <a:lnTo>
                      <a:pt x="38625" y="76200"/>
                    </a:lnTo>
                    <a:lnTo>
                      <a:pt x="38625" y="27305"/>
                    </a:lnTo>
                    <a:cubicBezTo>
                      <a:pt x="38625" y="21590"/>
                      <a:pt x="37358" y="19685"/>
                      <a:pt x="33559" y="19685"/>
                    </a:cubicBezTo>
                    <a:cubicBezTo>
                      <a:pt x="29760" y="19685"/>
                      <a:pt x="25328" y="22860"/>
                      <a:pt x="22162" y="26035"/>
                    </a:cubicBezTo>
                    <a:lnTo>
                      <a:pt x="22162" y="76835"/>
                    </a:lnTo>
                    <a:lnTo>
                      <a:pt x="0" y="76835"/>
                    </a:lnTo>
                    <a:lnTo>
                      <a:pt x="0" y="1905"/>
                    </a:lnTo>
                    <a:lnTo>
                      <a:pt x="22162" y="1905"/>
                    </a:lnTo>
                    <a:lnTo>
                      <a:pt x="22162" y="9525"/>
                    </a:lnTo>
                    <a:cubicBezTo>
                      <a:pt x="26594" y="4445"/>
                      <a:pt x="33559" y="0"/>
                      <a:pt x="42424" y="0"/>
                    </a:cubicBezTo>
                    <a:cubicBezTo>
                      <a:pt x="51922" y="0"/>
                      <a:pt x="56987" y="2540"/>
                      <a:pt x="59520" y="10160"/>
                    </a:cubicBezTo>
                    <a:cubicBezTo>
                      <a:pt x="63952" y="4445"/>
                      <a:pt x="71551" y="0"/>
                      <a:pt x="80415" y="0"/>
                    </a:cubicBezTo>
                    <a:cubicBezTo>
                      <a:pt x="92446" y="0"/>
                      <a:pt x="98778" y="6350"/>
                      <a:pt x="98778" y="20320"/>
                    </a:cubicBezTo>
                    <a:lnTo>
                      <a:pt x="98778" y="75565"/>
                    </a:lnTo>
                    <a:close/>
                  </a:path>
                </a:pathLst>
              </a:custGeom>
              <a:grpFill/>
              <a:ln w="630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698ABAA6-6412-1C16-3047-4CED0461BCF8}"/>
                  </a:ext>
                </a:extLst>
              </p:cNvPr>
              <p:cNvSpPr/>
              <p:nvPr/>
            </p:nvSpPr>
            <p:spPr>
              <a:xfrm>
                <a:off x="1067487" y="4691063"/>
                <a:ext cx="62685" cy="76200"/>
              </a:xfrm>
              <a:custGeom>
                <a:avLst/>
                <a:gdLst>
                  <a:gd name="connsiteX0" fmla="*/ 18363 w 62685"/>
                  <a:gd name="connsiteY0" fmla="*/ 76200 h 76200"/>
                  <a:gd name="connsiteX1" fmla="*/ 0 w 62685"/>
                  <a:gd name="connsiteY1" fmla="*/ 57150 h 76200"/>
                  <a:gd name="connsiteX2" fmla="*/ 39258 w 62685"/>
                  <a:gd name="connsiteY2" fmla="*/ 27305 h 76200"/>
                  <a:gd name="connsiteX3" fmla="*/ 39258 w 62685"/>
                  <a:gd name="connsiteY3" fmla="*/ 24765 h 76200"/>
                  <a:gd name="connsiteX4" fmla="*/ 32926 w 62685"/>
                  <a:gd name="connsiteY4" fmla="*/ 17145 h 76200"/>
                  <a:gd name="connsiteX5" fmla="*/ 13297 w 62685"/>
                  <a:gd name="connsiteY5" fmla="*/ 24765 h 76200"/>
                  <a:gd name="connsiteX6" fmla="*/ 3166 w 62685"/>
                  <a:gd name="connsiteY6" fmla="*/ 11430 h 76200"/>
                  <a:gd name="connsiteX7" fmla="*/ 36725 w 62685"/>
                  <a:gd name="connsiteY7" fmla="*/ 0 h 76200"/>
                  <a:gd name="connsiteX8" fmla="*/ 60786 w 62685"/>
                  <a:gd name="connsiteY8" fmla="*/ 24130 h 76200"/>
                  <a:gd name="connsiteX9" fmla="*/ 60786 w 62685"/>
                  <a:gd name="connsiteY9" fmla="*/ 56515 h 76200"/>
                  <a:gd name="connsiteX10" fmla="*/ 62686 w 62685"/>
                  <a:gd name="connsiteY10" fmla="*/ 74295 h 76200"/>
                  <a:gd name="connsiteX11" fmla="*/ 62686 w 62685"/>
                  <a:gd name="connsiteY11" fmla="*/ 74930 h 76200"/>
                  <a:gd name="connsiteX12" fmla="*/ 41157 w 62685"/>
                  <a:gd name="connsiteY12" fmla="*/ 74930 h 76200"/>
                  <a:gd name="connsiteX13" fmla="*/ 39891 w 62685"/>
                  <a:gd name="connsiteY13" fmla="*/ 67310 h 76200"/>
                  <a:gd name="connsiteX14" fmla="*/ 18363 w 62685"/>
                  <a:gd name="connsiteY14" fmla="*/ 76200 h 76200"/>
                  <a:gd name="connsiteX15" fmla="*/ 39258 w 62685"/>
                  <a:gd name="connsiteY15" fmla="*/ 39370 h 76200"/>
                  <a:gd name="connsiteX16" fmla="*/ 20895 w 62685"/>
                  <a:gd name="connsiteY16" fmla="*/ 53340 h 76200"/>
                  <a:gd name="connsiteX17" fmla="*/ 27227 w 62685"/>
                  <a:gd name="connsiteY17" fmla="*/ 59690 h 76200"/>
                  <a:gd name="connsiteX18" fmla="*/ 39258 w 62685"/>
                  <a:gd name="connsiteY18" fmla="*/ 54610 h 76200"/>
                  <a:gd name="connsiteX19" fmla="*/ 39258 w 62685"/>
                  <a:gd name="connsiteY19" fmla="*/ 3937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685" h="76200">
                    <a:moveTo>
                      <a:pt x="18363" y="76200"/>
                    </a:moveTo>
                    <a:cubicBezTo>
                      <a:pt x="6332" y="76200"/>
                      <a:pt x="0" y="69850"/>
                      <a:pt x="0" y="57150"/>
                    </a:cubicBezTo>
                    <a:cubicBezTo>
                      <a:pt x="0" y="41910"/>
                      <a:pt x="12664" y="32385"/>
                      <a:pt x="39258" y="27305"/>
                    </a:cubicBezTo>
                    <a:lnTo>
                      <a:pt x="39258" y="24765"/>
                    </a:lnTo>
                    <a:cubicBezTo>
                      <a:pt x="39258" y="19050"/>
                      <a:pt x="37358" y="17145"/>
                      <a:pt x="32926" y="17145"/>
                    </a:cubicBezTo>
                    <a:cubicBezTo>
                      <a:pt x="24694" y="17145"/>
                      <a:pt x="17096" y="22225"/>
                      <a:pt x="13297" y="24765"/>
                    </a:cubicBezTo>
                    <a:lnTo>
                      <a:pt x="3166" y="11430"/>
                    </a:lnTo>
                    <a:cubicBezTo>
                      <a:pt x="12031" y="3810"/>
                      <a:pt x="24061" y="0"/>
                      <a:pt x="36725" y="0"/>
                    </a:cubicBezTo>
                    <a:cubicBezTo>
                      <a:pt x="53188" y="0"/>
                      <a:pt x="60786" y="6985"/>
                      <a:pt x="60786" y="24130"/>
                    </a:cubicBezTo>
                    <a:lnTo>
                      <a:pt x="60786" y="56515"/>
                    </a:lnTo>
                    <a:cubicBezTo>
                      <a:pt x="60786" y="66040"/>
                      <a:pt x="61420" y="70485"/>
                      <a:pt x="62686" y="74295"/>
                    </a:cubicBezTo>
                    <a:lnTo>
                      <a:pt x="62686" y="74930"/>
                    </a:lnTo>
                    <a:cubicBezTo>
                      <a:pt x="62686" y="74930"/>
                      <a:pt x="41157" y="74930"/>
                      <a:pt x="41157" y="74930"/>
                    </a:cubicBezTo>
                    <a:cubicBezTo>
                      <a:pt x="40524" y="73025"/>
                      <a:pt x="39891" y="70485"/>
                      <a:pt x="39891" y="67310"/>
                    </a:cubicBezTo>
                    <a:cubicBezTo>
                      <a:pt x="33559" y="73660"/>
                      <a:pt x="26594" y="76200"/>
                      <a:pt x="18363" y="76200"/>
                    </a:cubicBezTo>
                    <a:close/>
                    <a:moveTo>
                      <a:pt x="39258" y="39370"/>
                    </a:moveTo>
                    <a:cubicBezTo>
                      <a:pt x="26594" y="41910"/>
                      <a:pt x="20895" y="46355"/>
                      <a:pt x="20895" y="53340"/>
                    </a:cubicBezTo>
                    <a:cubicBezTo>
                      <a:pt x="20895" y="57785"/>
                      <a:pt x="22795" y="59690"/>
                      <a:pt x="27227" y="59690"/>
                    </a:cubicBezTo>
                    <a:cubicBezTo>
                      <a:pt x="31660" y="59690"/>
                      <a:pt x="35459" y="57785"/>
                      <a:pt x="39258" y="54610"/>
                    </a:cubicBezTo>
                    <a:lnTo>
                      <a:pt x="39258" y="39370"/>
                    </a:lnTo>
                    <a:close/>
                  </a:path>
                </a:pathLst>
              </a:custGeom>
              <a:grpFill/>
              <a:ln w="630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0444A7AB-FDC0-9445-72D7-6BAE24DB00CF}"/>
                  </a:ext>
                </a:extLst>
              </p:cNvPr>
              <p:cNvSpPr/>
              <p:nvPr/>
            </p:nvSpPr>
            <p:spPr>
              <a:xfrm>
                <a:off x="751525" y="4691698"/>
                <a:ext cx="64585" cy="76199"/>
              </a:xfrm>
              <a:custGeom>
                <a:avLst/>
                <a:gdLst>
                  <a:gd name="connsiteX0" fmla="*/ 32293 w 64585"/>
                  <a:gd name="connsiteY0" fmla="*/ 0 h 76199"/>
                  <a:gd name="connsiteX1" fmla="*/ 0 w 64585"/>
                  <a:gd name="connsiteY1" fmla="*/ 38100 h 76199"/>
                  <a:gd name="connsiteX2" fmla="*/ 32293 w 64585"/>
                  <a:gd name="connsiteY2" fmla="*/ 76200 h 76199"/>
                  <a:gd name="connsiteX3" fmla="*/ 64586 w 64585"/>
                  <a:gd name="connsiteY3" fmla="*/ 38100 h 76199"/>
                  <a:gd name="connsiteX4" fmla="*/ 32293 w 64585"/>
                  <a:gd name="connsiteY4" fmla="*/ 0 h 76199"/>
                  <a:gd name="connsiteX5" fmla="*/ 32293 w 64585"/>
                  <a:gd name="connsiteY5" fmla="*/ 58420 h 76199"/>
                  <a:gd name="connsiteX6" fmla="*/ 22162 w 64585"/>
                  <a:gd name="connsiteY6" fmla="*/ 38100 h 76199"/>
                  <a:gd name="connsiteX7" fmla="*/ 32293 w 64585"/>
                  <a:gd name="connsiteY7" fmla="*/ 18415 h 76199"/>
                  <a:gd name="connsiteX8" fmla="*/ 42424 w 64585"/>
                  <a:gd name="connsiteY8" fmla="*/ 38100 h 76199"/>
                  <a:gd name="connsiteX9" fmla="*/ 32293 w 64585"/>
                  <a:gd name="connsiteY9" fmla="*/ 58420 h 7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199">
                    <a:moveTo>
                      <a:pt x="32293" y="0"/>
                    </a:moveTo>
                    <a:cubicBezTo>
                      <a:pt x="8232" y="0"/>
                      <a:pt x="0" y="19685"/>
                      <a:pt x="0" y="38100"/>
                    </a:cubicBezTo>
                    <a:cubicBezTo>
                      <a:pt x="0" y="66040"/>
                      <a:pt x="16463" y="76200"/>
                      <a:pt x="32293" y="76200"/>
                    </a:cubicBezTo>
                    <a:cubicBezTo>
                      <a:pt x="48123" y="76200"/>
                      <a:pt x="64586" y="66040"/>
                      <a:pt x="64586" y="38100"/>
                    </a:cubicBezTo>
                    <a:cubicBezTo>
                      <a:pt x="64586" y="9525"/>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5880"/>
                      <a:pt x="37358" y="58420"/>
                      <a:pt x="32293" y="58420"/>
                    </a:cubicBezTo>
                    <a:close/>
                  </a:path>
                </a:pathLst>
              </a:custGeom>
              <a:grpFill/>
              <a:ln w="630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05780CDC-BA05-83ED-51E7-890A561C0197}"/>
                  </a:ext>
                </a:extLst>
              </p:cNvPr>
              <p:cNvSpPr/>
              <p:nvPr/>
            </p:nvSpPr>
            <p:spPr>
              <a:xfrm>
                <a:off x="1140937" y="4691698"/>
                <a:ext cx="60153" cy="74294"/>
              </a:xfrm>
              <a:custGeom>
                <a:avLst/>
                <a:gdLst>
                  <a:gd name="connsiteX0" fmla="*/ 41791 w 60153"/>
                  <a:gd name="connsiteY0" fmla="*/ 0 h 74294"/>
                  <a:gd name="connsiteX1" fmla="*/ 22162 w 60153"/>
                  <a:gd name="connsiteY1" fmla="*/ 8890 h 74294"/>
                  <a:gd name="connsiteX2" fmla="*/ 22162 w 60153"/>
                  <a:gd name="connsiteY2" fmla="*/ 1270 h 74294"/>
                  <a:gd name="connsiteX3" fmla="*/ 0 w 60153"/>
                  <a:gd name="connsiteY3" fmla="*/ 1270 h 74294"/>
                  <a:gd name="connsiteX4" fmla="*/ 0 w 60153"/>
                  <a:gd name="connsiteY4" fmla="*/ 74295 h 74294"/>
                  <a:gd name="connsiteX5" fmla="*/ 22162 w 60153"/>
                  <a:gd name="connsiteY5" fmla="*/ 74295 h 74294"/>
                  <a:gd name="connsiteX6" fmla="*/ 22162 w 60153"/>
                  <a:gd name="connsiteY6" fmla="*/ 24130 h 74294"/>
                  <a:gd name="connsiteX7" fmla="*/ 32926 w 60153"/>
                  <a:gd name="connsiteY7" fmla="*/ 18415 h 74294"/>
                  <a:gd name="connsiteX8" fmla="*/ 37991 w 60153"/>
                  <a:gd name="connsiteY8" fmla="*/ 25400 h 74294"/>
                  <a:gd name="connsiteX9" fmla="*/ 37991 w 60153"/>
                  <a:gd name="connsiteY9" fmla="*/ 74295 h 74294"/>
                  <a:gd name="connsiteX10" fmla="*/ 60153 w 60153"/>
                  <a:gd name="connsiteY10" fmla="*/ 74295 h 74294"/>
                  <a:gd name="connsiteX11" fmla="*/ 60153 w 60153"/>
                  <a:gd name="connsiteY11" fmla="*/ 19685 h 74294"/>
                  <a:gd name="connsiteX12" fmla="*/ 41791 w 60153"/>
                  <a:gd name="connsiteY12" fmla="*/ 0 h 7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294">
                    <a:moveTo>
                      <a:pt x="41791" y="0"/>
                    </a:moveTo>
                    <a:cubicBezTo>
                      <a:pt x="33559" y="0"/>
                      <a:pt x="26594" y="4445"/>
                      <a:pt x="22162" y="8890"/>
                    </a:cubicBezTo>
                    <a:lnTo>
                      <a:pt x="22162" y="1270"/>
                    </a:lnTo>
                    <a:lnTo>
                      <a:pt x="0" y="1270"/>
                    </a:lnTo>
                    <a:lnTo>
                      <a:pt x="0" y="74295"/>
                    </a:lnTo>
                    <a:lnTo>
                      <a:pt x="22162" y="74295"/>
                    </a:lnTo>
                    <a:lnTo>
                      <a:pt x="22162" y="24130"/>
                    </a:lnTo>
                    <a:cubicBezTo>
                      <a:pt x="26594" y="20320"/>
                      <a:pt x="29760" y="18415"/>
                      <a:pt x="32926" y="18415"/>
                    </a:cubicBezTo>
                    <a:cubicBezTo>
                      <a:pt x="35459" y="18415"/>
                      <a:pt x="37991" y="19050"/>
                      <a:pt x="37991" y="25400"/>
                    </a:cubicBezTo>
                    <a:lnTo>
                      <a:pt x="37991" y="74295"/>
                    </a:lnTo>
                    <a:lnTo>
                      <a:pt x="60153" y="74295"/>
                    </a:lnTo>
                    <a:lnTo>
                      <a:pt x="60153" y="19685"/>
                    </a:lnTo>
                    <a:cubicBezTo>
                      <a:pt x="60153" y="6350"/>
                      <a:pt x="53821" y="0"/>
                      <a:pt x="41791" y="0"/>
                    </a:cubicBezTo>
                    <a:close/>
                  </a:path>
                </a:pathLst>
              </a:custGeom>
              <a:grpFill/>
              <a:ln w="6309" cap="flat">
                <a:noFill/>
                <a:prstDash val="solid"/>
                <a:miter/>
              </a:ln>
            </p:spPr>
            <p:txBody>
              <a:bodyPr rtlCol="0" anchor="ctr"/>
              <a:lstStyle/>
              <a:p>
                <a:endParaRPr lang="en-US" dirty="0"/>
              </a:p>
            </p:txBody>
          </p:sp>
        </p:grpSp>
        <p:sp>
          <p:nvSpPr>
            <p:cNvPr id="8" name="Freeform 7">
              <a:extLst>
                <a:ext uri="{FF2B5EF4-FFF2-40B4-BE49-F238E27FC236}">
                  <a16:creationId xmlns:a16="http://schemas.microsoft.com/office/drawing/2014/main" id="{1A702DDB-0E57-EA4C-1557-C4112B77B3C2}"/>
                </a:ext>
              </a:extLst>
            </p:cNvPr>
            <p:cNvSpPr/>
            <p:nvPr/>
          </p:nvSpPr>
          <p:spPr>
            <a:xfrm>
              <a:off x="543205" y="4793933"/>
              <a:ext cx="72816" cy="103504"/>
            </a:xfrm>
            <a:custGeom>
              <a:avLst/>
              <a:gdLst>
                <a:gd name="connsiteX0" fmla="*/ 43690 w 72816"/>
                <a:gd name="connsiteY0" fmla="*/ 41910 h 103504"/>
                <a:gd name="connsiteX1" fmla="*/ 41791 w 72816"/>
                <a:gd name="connsiteY1" fmla="*/ 41275 h 103504"/>
                <a:gd name="connsiteX2" fmla="*/ 26594 w 72816"/>
                <a:gd name="connsiteY2" fmla="*/ 27305 h 103504"/>
                <a:gd name="connsiteX3" fmla="*/ 36092 w 72816"/>
                <a:gd name="connsiteY3" fmla="*/ 19050 h 103504"/>
                <a:gd name="connsiteX4" fmla="*/ 52555 w 72816"/>
                <a:gd name="connsiteY4" fmla="*/ 32385 h 103504"/>
                <a:gd name="connsiteX5" fmla="*/ 53188 w 72816"/>
                <a:gd name="connsiteY5" fmla="*/ 33655 h 103504"/>
                <a:gd name="connsiteX6" fmla="*/ 70917 w 72816"/>
                <a:gd name="connsiteY6" fmla="*/ 24130 h 103504"/>
                <a:gd name="connsiteX7" fmla="*/ 70284 w 72816"/>
                <a:gd name="connsiteY7" fmla="*/ 22860 h 103504"/>
                <a:gd name="connsiteX8" fmla="*/ 36092 w 72816"/>
                <a:gd name="connsiteY8" fmla="*/ 0 h 103504"/>
                <a:gd name="connsiteX9" fmla="*/ 3799 w 72816"/>
                <a:gd name="connsiteY9" fmla="*/ 28575 h 103504"/>
                <a:gd name="connsiteX10" fmla="*/ 32293 w 72816"/>
                <a:gd name="connsiteY10" fmla="*/ 60960 h 103504"/>
                <a:gd name="connsiteX11" fmla="*/ 32926 w 72816"/>
                <a:gd name="connsiteY11" fmla="*/ 61595 h 103504"/>
                <a:gd name="connsiteX12" fmla="*/ 49389 w 72816"/>
                <a:gd name="connsiteY12" fmla="*/ 76200 h 103504"/>
                <a:gd name="connsiteX13" fmla="*/ 37991 w 72816"/>
                <a:gd name="connsiteY13" fmla="*/ 85725 h 103504"/>
                <a:gd name="connsiteX14" fmla="*/ 18996 w 72816"/>
                <a:gd name="connsiteY14" fmla="*/ 71120 h 103504"/>
                <a:gd name="connsiteX15" fmla="*/ 18363 w 72816"/>
                <a:gd name="connsiteY15" fmla="*/ 69850 h 103504"/>
                <a:gd name="connsiteX16" fmla="*/ 0 w 72816"/>
                <a:gd name="connsiteY16" fmla="*/ 78105 h 103504"/>
                <a:gd name="connsiteX17" fmla="*/ 633 w 72816"/>
                <a:gd name="connsiteY17" fmla="*/ 79375 h 103504"/>
                <a:gd name="connsiteX18" fmla="*/ 38625 w 72816"/>
                <a:gd name="connsiteY18" fmla="*/ 103505 h 103504"/>
                <a:gd name="connsiteX19" fmla="*/ 72817 w 72816"/>
                <a:gd name="connsiteY19" fmla="*/ 74295 h 103504"/>
                <a:gd name="connsiteX20" fmla="*/ 43690 w 72816"/>
                <a:gd name="connsiteY20" fmla="*/ 41910 h 1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2816" h="103504">
                  <a:moveTo>
                    <a:pt x="43690" y="41910"/>
                  </a:moveTo>
                  <a:lnTo>
                    <a:pt x="41791" y="41275"/>
                  </a:lnTo>
                  <a:cubicBezTo>
                    <a:pt x="32926" y="37465"/>
                    <a:pt x="26594" y="33655"/>
                    <a:pt x="26594" y="27305"/>
                  </a:cubicBezTo>
                  <a:cubicBezTo>
                    <a:pt x="26594" y="22225"/>
                    <a:pt x="30393" y="19050"/>
                    <a:pt x="36092" y="19050"/>
                  </a:cubicBezTo>
                  <a:cubicBezTo>
                    <a:pt x="43057" y="19050"/>
                    <a:pt x="48123" y="23495"/>
                    <a:pt x="52555" y="32385"/>
                  </a:cubicBezTo>
                  <a:lnTo>
                    <a:pt x="53188" y="33655"/>
                  </a:lnTo>
                  <a:lnTo>
                    <a:pt x="70917" y="24130"/>
                  </a:lnTo>
                  <a:lnTo>
                    <a:pt x="70284" y="22860"/>
                  </a:lnTo>
                  <a:cubicBezTo>
                    <a:pt x="63319" y="7620"/>
                    <a:pt x="51922" y="0"/>
                    <a:pt x="36092" y="0"/>
                  </a:cubicBezTo>
                  <a:cubicBezTo>
                    <a:pt x="17096" y="0"/>
                    <a:pt x="3799" y="12065"/>
                    <a:pt x="3799" y="28575"/>
                  </a:cubicBezTo>
                  <a:cubicBezTo>
                    <a:pt x="3799" y="48895"/>
                    <a:pt x="19629" y="55245"/>
                    <a:pt x="32293" y="60960"/>
                  </a:cubicBezTo>
                  <a:lnTo>
                    <a:pt x="32926" y="61595"/>
                  </a:lnTo>
                  <a:cubicBezTo>
                    <a:pt x="43057" y="66040"/>
                    <a:pt x="49389" y="69215"/>
                    <a:pt x="49389" y="76200"/>
                  </a:cubicBezTo>
                  <a:cubicBezTo>
                    <a:pt x="49389" y="82550"/>
                    <a:pt x="44957" y="85725"/>
                    <a:pt x="37991" y="85725"/>
                  </a:cubicBezTo>
                  <a:cubicBezTo>
                    <a:pt x="27860" y="85725"/>
                    <a:pt x="22162" y="77470"/>
                    <a:pt x="18996" y="71120"/>
                  </a:cubicBezTo>
                  <a:lnTo>
                    <a:pt x="18363" y="69850"/>
                  </a:lnTo>
                  <a:lnTo>
                    <a:pt x="0" y="78105"/>
                  </a:lnTo>
                  <a:lnTo>
                    <a:pt x="633" y="79375"/>
                  </a:lnTo>
                  <a:cubicBezTo>
                    <a:pt x="8231" y="95885"/>
                    <a:pt x="20895" y="103505"/>
                    <a:pt x="38625" y="103505"/>
                  </a:cubicBezTo>
                  <a:cubicBezTo>
                    <a:pt x="55088" y="103505"/>
                    <a:pt x="72817" y="94615"/>
                    <a:pt x="72817" y="74295"/>
                  </a:cubicBezTo>
                  <a:cubicBezTo>
                    <a:pt x="72184" y="53975"/>
                    <a:pt x="56354" y="46990"/>
                    <a:pt x="43690" y="41910"/>
                  </a:cubicBezTo>
                  <a:close/>
                </a:path>
              </a:pathLst>
            </a:custGeom>
            <a:grpFill/>
            <a:ln w="6309" cap="flat">
              <a:noFill/>
              <a:prstDash val="solid"/>
              <a:miter/>
            </a:ln>
          </p:spPr>
          <p:txBody>
            <a:bodyPr rtlCol="0" anchor="ctr"/>
            <a:lstStyle/>
            <a:p>
              <a:endParaRPr lang="en-US" dirty="0"/>
            </a:p>
          </p:txBody>
        </p:sp>
        <p:sp>
          <p:nvSpPr>
            <p:cNvPr id="14" name="Freeform 13">
              <a:extLst>
                <a:ext uri="{FF2B5EF4-FFF2-40B4-BE49-F238E27FC236}">
                  <a16:creationId xmlns:a16="http://schemas.microsoft.com/office/drawing/2014/main" id="{92934600-1756-EC60-07AC-EE041EE4EFEA}"/>
                </a:ext>
              </a:extLst>
            </p:cNvPr>
            <p:cNvSpPr/>
            <p:nvPr/>
          </p:nvSpPr>
          <p:spPr>
            <a:xfrm>
              <a:off x="624887"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8D7EC029-4F27-CA76-8564-471AAFF2FD3C}"/>
                </a:ext>
              </a:extLst>
            </p:cNvPr>
            <p:cNvSpPr/>
            <p:nvPr/>
          </p:nvSpPr>
          <p:spPr>
            <a:xfrm>
              <a:off x="695804" y="4792028"/>
              <a:ext cx="60153" cy="104139"/>
            </a:xfrm>
            <a:custGeom>
              <a:avLst/>
              <a:gdLst>
                <a:gd name="connsiteX0" fmla="*/ 41791 w 60153"/>
                <a:gd name="connsiteY0" fmla="*/ 28575 h 104139"/>
                <a:gd name="connsiteX1" fmla="*/ 22162 w 60153"/>
                <a:gd name="connsiteY1" fmla="*/ 37465 h 104139"/>
                <a:gd name="connsiteX2" fmla="*/ 22162 w 60153"/>
                <a:gd name="connsiteY2" fmla="*/ 0 h 104139"/>
                <a:gd name="connsiteX3" fmla="*/ 0 w 60153"/>
                <a:gd name="connsiteY3" fmla="*/ 3175 h 104139"/>
                <a:gd name="connsiteX4" fmla="*/ 0 w 60153"/>
                <a:gd name="connsiteY4" fmla="*/ 104140 h 104139"/>
                <a:gd name="connsiteX5" fmla="*/ 22162 w 60153"/>
                <a:gd name="connsiteY5" fmla="*/ 104140 h 104139"/>
                <a:gd name="connsiteX6" fmla="*/ 22162 w 60153"/>
                <a:gd name="connsiteY6" fmla="*/ 53975 h 104139"/>
                <a:gd name="connsiteX7" fmla="*/ 32926 w 60153"/>
                <a:gd name="connsiteY7" fmla="*/ 48260 h 104139"/>
                <a:gd name="connsiteX8" fmla="*/ 37991 w 60153"/>
                <a:gd name="connsiteY8" fmla="*/ 55245 h 104139"/>
                <a:gd name="connsiteX9" fmla="*/ 37991 w 60153"/>
                <a:gd name="connsiteY9" fmla="*/ 104140 h 104139"/>
                <a:gd name="connsiteX10" fmla="*/ 60153 w 60153"/>
                <a:gd name="connsiteY10" fmla="*/ 104140 h 104139"/>
                <a:gd name="connsiteX11" fmla="*/ 60153 w 60153"/>
                <a:gd name="connsiteY11" fmla="*/ 48260 h 104139"/>
                <a:gd name="connsiteX12" fmla="*/ 41791 w 60153"/>
                <a:gd name="connsiteY12" fmla="*/ 28575 h 104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104139">
                  <a:moveTo>
                    <a:pt x="41791" y="28575"/>
                  </a:moveTo>
                  <a:cubicBezTo>
                    <a:pt x="33559" y="28575"/>
                    <a:pt x="26594" y="33020"/>
                    <a:pt x="22162" y="37465"/>
                  </a:cubicBezTo>
                  <a:lnTo>
                    <a:pt x="22162" y="0"/>
                  </a:lnTo>
                  <a:lnTo>
                    <a:pt x="0" y="3175"/>
                  </a:lnTo>
                  <a:lnTo>
                    <a:pt x="0" y="104140"/>
                  </a:lnTo>
                  <a:lnTo>
                    <a:pt x="22162" y="104140"/>
                  </a:lnTo>
                  <a:lnTo>
                    <a:pt x="22162" y="53975"/>
                  </a:lnTo>
                  <a:cubicBezTo>
                    <a:pt x="26594" y="50165"/>
                    <a:pt x="29760" y="48260"/>
                    <a:pt x="32926" y="48260"/>
                  </a:cubicBezTo>
                  <a:cubicBezTo>
                    <a:pt x="35459" y="48260"/>
                    <a:pt x="37991" y="48895"/>
                    <a:pt x="37991" y="55245"/>
                  </a:cubicBezTo>
                  <a:lnTo>
                    <a:pt x="37991" y="104140"/>
                  </a:lnTo>
                  <a:lnTo>
                    <a:pt x="60153" y="104140"/>
                  </a:lnTo>
                  <a:lnTo>
                    <a:pt x="60153" y="48260"/>
                  </a:lnTo>
                  <a:cubicBezTo>
                    <a:pt x="60153" y="35560"/>
                    <a:pt x="53821" y="28575"/>
                    <a:pt x="41791" y="28575"/>
                  </a:cubicBezTo>
                  <a:close/>
                </a:path>
              </a:pathLst>
            </a:custGeom>
            <a:grpFill/>
            <a:ln w="630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5F0C5315-4E07-478C-6F27-61D24861F075}"/>
                </a:ext>
              </a:extLst>
            </p:cNvPr>
            <p:cNvSpPr/>
            <p:nvPr/>
          </p:nvSpPr>
          <p:spPr>
            <a:xfrm>
              <a:off x="764189"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6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6" y="66040"/>
                    <a:pt x="64586" y="38100"/>
                  </a:cubicBezTo>
                  <a:cubicBezTo>
                    <a:pt x="64586"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937C154A-875D-532F-E079-F3131FC8252F}"/>
                </a:ext>
              </a:extLst>
            </p:cNvPr>
            <p:cNvSpPr/>
            <p:nvPr/>
          </p:nvSpPr>
          <p:spPr>
            <a:xfrm>
              <a:off x="836373"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5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5" y="66040"/>
                    <a:pt x="64585" y="38100"/>
                  </a:cubicBezTo>
                  <a:cubicBezTo>
                    <a:pt x="64585" y="10160"/>
                    <a:pt x="47489"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00F1D42E-68EF-971B-EAD8-9045F4ED5638}"/>
                </a:ext>
              </a:extLst>
            </p:cNvPr>
            <p:cNvSpPr/>
            <p:nvPr/>
          </p:nvSpPr>
          <p:spPr>
            <a:xfrm>
              <a:off x="954779" y="4820603"/>
              <a:ext cx="64602" cy="76200"/>
            </a:xfrm>
            <a:custGeom>
              <a:avLst/>
              <a:gdLst>
                <a:gd name="connsiteX0" fmla="*/ 32293 w 64602"/>
                <a:gd name="connsiteY0" fmla="*/ 0 h 76200"/>
                <a:gd name="connsiteX1" fmla="*/ 0 w 64602"/>
                <a:gd name="connsiteY1" fmla="*/ 38100 h 76200"/>
                <a:gd name="connsiteX2" fmla="*/ 32293 w 64602"/>
                <a:gd name="connsiteY2" fmla="*/ 76200 h 76200"/>
                <a:gd name="connsiteX3" fmla="*/ 64585 w 64602"/>
                <a:gd name="connsiteY3" fmla="*/ 38100 h 76200"/>
                <a:gd name="connsiteX4" fmla="*/ 32293 w 64602"/>
                <a:gd name="connsiteY4" fmla="*/ 0 h 76200"/>
                <a:gd name="connsiteX5" fmla="*/ 32293 w 64602"/>
                <a:gd name="connsiteY5" fmla="*/ 58420 h 76200"/>
                <a:gd name="connsiteX6" fmla="*/ 22162 w 64602"/>
                <a:gd name="connsiteY6" fmla="*/ 38100 h 76200"/>
                <a:gd name="connsiteX7" fmla="*/ 32293 w 64602"/>
                <a:gd name="connsiteY7" fmla="*/ 18415 h 76200"/>
                <a:gd name="connsiteX8" fmla="*/ 42424 w 64602"/>
                <a:gd name="connsiteY8" fmla="*/ 38100 h 76200"/>
                <a:gd name="connsiteX9" fmla="*/ 32293 w 64602"/>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02" h="76200">
                  <a:moveTo>
                    <a:pt x="32293" y="0"/>
                  </a:moveTo>
                  <a:cubicBezTo>
                    <a:pt x="8232" y="0"/>
                    <a:pt x="0" y="19685"/>
                    <a:pt x="0" y="38100"/>
                  </a:cubicBezTo>
                  <a:cubicBezTo>
                    <a:pt x="0" y="66040"/>
                    <a:pt x="16463" y="76200"/>
                    <a:pt x="32293" y="76200"/>
                  </a:cubicBezTo>
                  <a:cubicBezTo>
                    <a:pt x="48123" y="76200"/>
                    <a:pt x="64585" y="66040"/>
                    <a:pt x="64585" y="38100"/>
                  </a:cubicBezTo>
                  <a:cubicBezTo>
                    <a:pt x="65219"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7358" y="58420"/>
                    <a:pt x="32293" y="58420"/>
                  </a:cubicBezTo>
                  <a:close/>
                </a:path>
              </a:pathLst>
            </a:custGeom>
            <a:grpFill/>
            <a:ln w="630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8561940D-AE06-E0F0-9FA3-2004D8D7FF51}"/>
                </a:ext>
              </a:extLst>
            </p:cNvPr>
            <p:cNvSpPr/>
            <p:nvPr/>
          </p:nvSpPr>
          <p:spPr>
            <a:xfrm>
              <a:off x="1023797" y="4794567"/>
              <a:ext cx="44956" cy="101600"/>
            </a:xfrm>
            <a:custGeom>
              <a:avLst/>
              <a:gdLst>
                <a:gd name="connsiteX0" fmla="*/ 33559 w 44956"/>
                <a:gd name="connsiteY0" fmla="*/ 0 h 101600"/>
                <a:gd name="connsiteX1" fmla="*/ 10131 w 44956"/>
                <a:gd name="connsiteY1" fmla="*/ 22860 h 101600"/>
                <a:gd name="connsiteX2" fmla="*/ 10131 w 44956"/>
                <a:gd name="connsiteY2" fmla="*/ 27940 h 101600"/>
                <a:gd name="connsiteX3" fmla="*/ 0 w 44956"/>
                <a:gd name="connsiteY3" fmla="*/ 27940 h 101600"/>
                <a:gd name="connsiteX4" fmla="*/ 0 w 44956"/>
                <a:gd name="connsiteY4" fmla="*/ 45085 h 101600"/>
                <a:gd name="connsiteX5" fmla="*/ 10131 w 44956"/>
                <a:gd name="connsiteY5" fmla="*/ 45085 h 101600"/>
                <a:gd name="connsiteX6" fmla="*/ 10131 w 44956"/>
                <a:gd name="connsiteY6" fmla="*/ 101600 h 101600"/>
                <a:gd name="connsiteX7" fmla="*/ 32293 w 44956"/>
                <a:gd name="connsiteY7" fmla="*/ 101600 h 101600"/>
                <a:gd name="connsiteX8" fmla="*/ 32293 w 44956"/>
                <a:gd name="connsiteY8" fmla="*/ 45085 h 101600"/>
                <a:gd name="connsiteX9" fmla="*/ 44957 w 44956"/>
                <a:gd name="connsiteY9" fmla="*/ 45085 h 101600"/>
                <a:gd name="connsiteX10" fmla="*/ 44957 w 44956"/>
                <a:gd name="connsiteY10" fmla="*/ 27940 h 101600"/>
                <a:gd name="connsiteX11" fmla="*/ 32293 w 44956"/>
                <a:gd name="connsiteY11" fmla="*/ 27940 h 101600"/>
                <a:gd name="connsiteX12" fmla="*/ 32293 w 44956"/>
                <a:gd name="connsiteY12" fmla="*/ 23495 h 101600"/>
                <a:gd name="connsiteX13" fmla="*/ 39258 w 44956"/>
                <a:gd name="connsiteY13" fmla="*/ 17145 h 101600"/>
                <a:gd name="connsiteX14" fmla="*/ 43690 w 44956"/>
                <a:gd name="connsiteY14" fmla="*/ 17780 h 101600"/>
                <a:gd name="connsiteX15" fmla="*/ 44957 w 44956"/>
                <a:gd name="connsiteY15" fmla="*/ 17780 h 101600"/>
                <a:gd name="connsiteX16" fmla="*/ 44957 w 44956"/>
                <a:gd name="connsiteY16" fmla="*/ 635 h 101600"/>
                <a:gd name="connsiteX17" fmla="*/ 44323 w 44956"/>
                <a:gd name="connsiteY17" fmla="*/ 635 h 101600"/>
                <a:gd name="connsiteX18" fmla="*/ 33559 w 44956"/>
                <a:gd name="connsiteY18" fmla="*/ 0 h 10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56" h="101600">
                  <a:moveTo>
                    <a:pt x="33559" y="0"/>
                  </a:moveTo>
                  <a:cubicBezTo>
                    <a:pt x="12664" y="0"/>
                    <a:pt x="10131" y="12065"/>
                    <a:pt x="10131" y="22860"/>
                  </a:cubicBezTo>
                  <a:lnTo>
                    <a:pt x="10131" y="27940"/>
                  </a:lnTo>
                  <a:lnTo>
                    <a:pt x="0" y="27940"/>
                  </a:lnTo>
                  <a:lnTo>
                    <a:pt x="0" y="45085"/>
                  </a:lnTo>
                  <a:lnTo>
                    <a:pt x="10131" y="45085"/>
                  </a:lnTo>
                  <a:lnTo>
                    <a:pt x="10131" y="101600"/>
                  </a:lnTo>
                  <a:lnTo>
                    <a:pt x="32293" y="101600"/>
                  </a:lnTo>
                  <a:lnTo>
                    <a:pt x="32293" y="45085"/>
                  </a:lnTo>
                  <a:lnTo>
                    <a:pt x="44957" y="45085"/>
                  </a:lnTo>
                  <a:lnTo>
                    <a:pt x="44957" y="27940"/>
                  </a:lnTo>
                  <a:lnTo>
                    <a:pt x="32293" y="27940"/>
                  </a:lnTo>
                  <a:lnTo>
                    <a:pt x="32293" y="23495"/>
                  </a:lnTo>
                  <a:cubicBezTo>
                    <a:pt x="32293" y="18415"/>
                    <a:pt x="34826" y="17145"/>
                    <a:pt x="39258" y="17145"/>
                  </a:cubicBezTo>
                  <a:cubicBezTo>
                    <a:pt x="40524" y="17145"/>
                    <a:pt x="43057" y="17145"/>
                    <a:pt x="43690" y="17780"/>
                  </a:cubicBezTo>
                  <a:lnTo>
                    <a:pt x="44957" y="17780"/>
                  </a:lnTo>
                  <a:lnTo>
                    <a:pt x="44957" y="635"/>
                  </a:lnTo>
                  <a:lnTo>
                    <a:pt x="44323" y="635"/>
                  </a:lnTo>
                  <a:cubicBezTo>
                    <a:pt x="43057" y="0"/>
                    <a:pt x="36725" y="0"/>
                    <a:pt x="33559" y="0"/>
                  </a:cubicBezTo>
                  <a:close/>
                </a:path>
              </a:pathLst>
            </a:custGeom>
            <a:grpFill/>
            <a:ln w="630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994135A0-588C-28E1-D6D7-CB24BCC6AC16}"/>
                </a:ext>
              </a:extLst>
            </p:cNvPr>
            <p:cNvSpPr/>
            <p:nvPr/>
          </p:nvSpPr>
          <p:spPr>
            <a:xfrm>
              <a:off x="1095981" y="4794567"/>
              <a:ext cx="88013" cy="100965"/>
            </a:xfrm>
            <a:custGeom>
              <a:avLst/>
              <a:gdLst>
                <a:gd name="connsiteX0" fmla="*/ 44323 w 88013"/>
                <a:gd name="connsiteY0" fmla="*/ 66040 h 100965"/>
                <a:gd name="connsiteX1" fmla="*/ 27860 w 88013"/>
                <a:gd name="connsiteY1" fmla="*/ 0 h 100965"/>
                <a:gd name="connsiteX2" fmla="*/ 0 w 88013"/>
                <a:gd name="connsiteY2" fmla="*/ 0 h 100965"/>
                <a:gd name="connsiteX3" fmla="*/ 0 w 88013"/>
                <a:gd name="connsiteY3" fmla="*/ 100965 h 100965"/>
                <a:gd name="connsiteX4" fmla="*/ 18996 w 88013"/>
                <a:gd name="connsiteY4" fmla="*/ 100965 h 100965"/>
                <a:gd name="connsiteX5" fmla="*/ 18996 w 88013"/>
                <a:gd name="connsiteY5" fmla="*/ 38100 h 100965"/>
                <a:gd name="connsiteX6" fmla="*/ 34826 w 88013"/>
                <a:gd name="connsiteY6" fmla="*/ 100965 h 100965"/>
                <a:gd name="connsiteX7" fmla="*/ 51922 w 88013"/>
                <a:gd name="connsiteY7" fmla="*/ 100965 h 100965"/>
                <a:gd name="connsiteX8" fmla="*/ 67751 w 88013"/>
                <a:gd name="connsiteY8" fmla="*/ 38735 h 100965"/>
                <a:gd name="connsiteX9" fmla="*/ 67751 w 88013"/>
                <a:gd name="connsiteY9" fmla="*/ 100965 h 100965"/>
                <a:gd name="connsiteX10" fmla="*/ 88014 w 88013"/>
                <a:gd name="connsiteY10" fmla="*/ 100965 h 100965"/>
                <a:gd name="connsiteX11" fmla="*/ 88014 w 88013"/>
                <a:gd name="connsiteY11" fmla="*/ 0 h 100965"/>
                <a:gd name="connsiteX12" fmla="*/ 59520 w 88013"/>
                <a:gd name="connsiteY12" fmla="*/ 0 h 100965"/>
                <a:gd name="connsiteX13" fmla="*/ 44323 w 88013"/>
                <a:gd name="connsiteY13" fmla="*/ 6604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013" h="100965">
                  <a:moveTo>
                    <a:pt x="44323" y="66040"/>
                  </a:moveTo>
                  <a:lnTo>
                    <a:pt x="27860" y="0"/>
                  </a:lnTo>
                  <a:lnTo>
                    <a:pt x="0" y="0"/>
                  </a:lnTo>
                  <a:lnTo>
                    <a:pt x="0" y="100965"/>
                  </a:lnTo>
                  <a:lnTo>
                    <a:pt x="18996" y="100965"/>
                  </a:lnTo>
                  <a:lnTo>
                    <a:pt x="18996" y="38100"/>
                  </a:lnTo>
                  <a:cubicBezTo>
                    <a:pt x="20262" y="42545"/>
                    <a:pt x="34826" y="100965"/>
                    <a:pt x="34826" y="100965"/>
                  </a:cubicBezTo>
                  <a:lnTo>
                    <a:pt x="51922" y="100965"/>
                  </a:lnTo>
                  <a:cubicBezTo>
                    <a:pt x="51922" y="100965"/>
                    <a:pt x="66485" y="43815"/>
                    <a:pt x="67751" y="38735"/>
                  </a:cubicBezTo>
                  <a:lnTo>
                    <a:pt x="67751" y="100965"/>
                  </a:lnTo>
                  <a:lnTo>
                    <a:pt x="88014" y="100965"/>
                  </a:lnTo>
                  <a:lnTo>
                    <a:pt x="88014" y="0"/>
                  </a:lnTo>
                  <a:lnTo>
                    <a:pt x="59520" y="0"/>
                  </a:lnTo>
                  <a:lnTo>
                    <a:pt x="44323" y="66040"/>
                  </a:lnTo>
                  <a:close/>
                </a:path>
              </a:pathLst>
            </a:custGeom>
            <a:grpFill/>
            <a:ln w="630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0BE50E5C-85CD-0FF4-684C-D13725DABB4F}"/>
                </a:ext>
              </a:extLst>
            </p:cNvPr>
            <p:cNvSpPr/>
            <p:nvPr/>
          </p:nvSpPr>
          <p:spPr>
            <a:xfrm>
              <a:off x="1193492" y="4819967"/>
              <a:ext cx="61419" cy="76200"/>
            </a:xfrm>
            <a:custGeom>
              <a:avLst/>
              <a:gdLst>
                <a:gd name="connsiteX0" fmla="*/ 47489 w 61419"/>
                <a:gd name="connsiteY0" fmla="*/ 50800 h 76200"/>
                <a:gd name="connsiteX1" fmla="*/ 33559 w 61419"/>
                <a:gd name="connsiteY1" fmla="*/ 59055 h 76200"/>
                <a:gd name="connsiteX2" fmla="*/ 22162 w 61419"/>
                <a:gd name="connsiteY2" fmla="*/ 44450 h 76200"/>
                <a:gd name="connsiteX3" fmla="*/ 61420 w 61419"/>
                <a:gd name="connsiteY3" fmla="*/ 44450 h 76200"/>
                <a:gd name="connsiteX4" fmla="*/ 61420 w 61419"/>
                <a:gd name="connsiteY4" fmla="*/ 39370 h 76200"/>
                <a:gd name="connsiteX5" fmla="*/ 31660 w 61419"/>
                <a:gd name="connsiteY5" fmla="*/ 0 h 76200"/>
                <a:gd name="connsiteX6" fmla="*/ 0 w 61419"/>
                <a:gd name="connsiteY6" fmla="*/ 38100 h 76200"/>
                <a:gd name="connsiteX7" fmla="*/ 32293 w 61419"/>
                <a:gd name="connsiteY7" fmla="*/ 76200 h 76200"/>
                <a:gd name="connsiteX8" fmla="*/ 60786 w 61419"/>
                <a:gd name="connsiteY8" fmla="*/ 60960 h 76200"/>
                <a:gd name="connsiteX9" fmla="*/ 61420 w 61419"/>
                <a:gd name="connsiteY9" fmla="*/ 59690 h 76200"/>
                <a:gd name="connsiteX10" fmla="*/ 48123 w 61419"/>
                <a:gd name="connsiteY10" fmla="*/ 48895 h 76200"/>
                <a:gd name="connsiteX11" fmla="*/ 47489 w 61419"/>
                <a:gd name="connsiteY11" fmla="*/ 50800 h 76200"/>
                <a:gd name="connsiteX12" fmla="*/ 22795 w 61419"/>
                <a:gd name="connsiteY12" fmla="*/ 31115 h 76200"/>
                <a:gd name="connsiteX13" fmla="*/ 32293 w 61419"/>
                <a:gd name="connsiteY13" fmla="*/ 18415 h 76200"/>
                <a:gd name="connsiteX14" fmla="*/ 41157 w 61419"/>
                <a:gd name="connsiteY14" fmla="*/ 31115 h 76200"/>
                <a:gd name="connsiteX15" fmla="*/ 22795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7489" y="50800"/>
                  </a:move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8895"/>
                  </a:lnTo>
                  <a:lnTo>
                    <a:pt x="47489" y="50800"/>
                  </a:lnTo>
                  <a:close/>
                  <a:moveTo>
                    <a:pt x="22795" y="31115"/>
                  </a:moveTo>
                  <a:cubicBezTo>
                    <a:pt x="23428" y="24765"/>
                    <a:pt x="25961" y="18415"/>
                    <a:pt x="32293" y="18415"/>
                  </a:cubicBezTo>
                  <a:cubicBezTo>
                    <a:pt x="35459" y="18415"/>
                    <a:pt x="40524" y="19685"/>
                    <a:pt x="41157" y="31115"/>
                  </a:cubicBezTo>
                  <a:lnTo>
                    <a:pt x="22795" y="31115"/>
                  </a:lnTo>
                  <a:close/>
                </a:path>
              </a:pathLst>
            </a:custGeom>
            <a:grpFill/>
            <a:ln w="630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B919BE17-1B7E-E4F3-2E88-4B0CCA8A4AB5}"/>
                </a:ext>
              </a:extLst>
            </p:cNvPr>
            <p:cNvSpPr/>
            <p:nvPr/>
          </p:nvSpPr>
          <p:spPr>
            <a:xfrm>
              <a:off x="1265043" y="4794567"/>
              <a:ext cx="65851" cy="102235"/>
            </a:xfrm>
            <a:custGeom>
              <a:avLst/>
              <a:gdLst>
                <a:gd name="connsiteX0" fmla="*/ 62686 w 65851"/>
                <a:gd name="connsiteY0" fmla="*/ 82550 h 102235"/>
                <a:gd name="connsiteX1" fmla="*/ 62686 w 65851"/>
                <a:gd name="connsiteY1" fmla="*/ 0 h 102235"/>
                <a:gd name="connsiteX2" fmla="*/ 40524 w 65851"/>
                <a:gd name="connsiteY2" fmla="*/ 0 h 102235"/>
                <a:gd name="connsiteX3" fmla="*/ 40524 w 65851"/>
                <a:gd name="connsiteY3" fmla="*/ 33020 h 102235"/>
                <a:gd name="connsiteX4" fmla="*/ 24061 w 65851"/>
                <a:gd name="connsiteY4" fmla="*/ 26035 h 102235"/>
                <a:gd name="connsiteX5" fmla="*/ 0 w 65851"/>
                <a:gd name="connsiteY5" fmla="*/ 64770 h 102235"/>
                <a:gd name="connsiteX6" fmla="*/ 24061 w 65851"/>
                <a:gd name="connsiteY6" fmla="*/ 102235 h 102235"/>
                <a:gd name="connsiteX7" fmla="*/ 41157 w 65851"/>
                <a:gd name="connsiteY7" fmla="*/ 94615 h 102235"/>
                <a:gd name="connsiteX8" fmla="*/ 42424 w 65851"/>
                <a:gd name="connsiteY8" fmla="*/ 100330 h 102235"/>
                <a:gd name="connsiteX9" fmla="*/ 43057 w 65851"/>
                <a:gd name="connsiteY9" fmla="*/ 100965 h 102235"/>
                <a:gd name="connsiteX10" fmla="*/ 65852 w 65851"/>
                <a:gd name="connsiteY10" fmla="*/ 100965 h 102235"/>
                <a:gd name="connsiteX11" fmla="*/ 65219 w 65851"/>
                <a:gd name="connsiteY11" fmla="*/ 99060 h 102235"/>
                <a:gd name="connsiteX12" fmla="*/ 62686 w 65851"/>
                <a:gd name="connsiteY12" fmla="*/ 82550 h 102235"/>
                <a:gd name="connsiteX13" fmla="*/ 40524 w 65851"/>
                <a:gd name="connsiteY13" fmla="*/ 50165 h 102235"/>
                <a:gd name="connsiteX14" fmla="*/ 40524 w 65851"/>
                <a:gd name="connsiteY14" fmla="*/ 78105 h 102235"/>
                <a:gd name="connsiteX15" fmla="*/ 31026 w 65851"/>
                <a:gd name="connsiteY15" fmla="*/ 83820 h 102235"/>
                <a:gd name="connsiteX16" fmla="*/ 21529 w 65851"/>
                <a:gd name="connsiteY16" fmla="*/ 64135 h 102235"/>
                <a:gd name="connsiteX17" fmla="*/ 31026 w 65851"/>
                <a:gd name="connsiteY17" fmla="*/ 45085 h 102235"/>
                <a:gd name="connsiteX18" fmla="*/ 40524 w 65851"/>
                <a:gd name="connsiteY18" fmla="*/ 50165 h 10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851" h="102235">
                  <a:moveTo>
                    <a:pt x="62686" y="82550"/>
                  </a:moveTo>
                  <a:lnTo>
                    <a:pt x="62686" y="0"/>
                  </a:lnTo>
                  <a:lnTo>
                    <a:pt x="40524" y="0"/>
                  </a:lnTo>
                  <a:lnTo>
                    <a:pt x="40524" y="33020"/>
                  </a:lnTo>
                  <a:cubicBezTo>
                    <a:pt x="36092" y="28575"/>
                    <a:pt x="30393" y="26035"/>
                    <a:pt x="24061" y="26035"/>
                  </a:cubicBezTo>
                  <a:cubicBezTo>
                    <a:pt x="8865" y="26035"/>
                    <a:pt x="0" y="40005"/>
                    <a:pt x="0" y="64770"/>
                  </a:cubicBezTo>
                  <a:cubicBezTo>
                    <a:pt x="0" y="95885"/>
                    <a:pt x="13297" y="102235"/>
                    <a:pt x="24061" y="102235"/>
                  </a:cubicBezTo>
                  <a:cubicBezTo>
                    <a:pt x="31026" y="102235"/>
                    <a:pt x="36725" y="99695"/>
                    <a:pt x="41157" y="94615"/>
                  </a:cubicBezTo>
                  <a:cubicBezTo>
                    <a:pt x="41157" y="96520"/>
                    <a:pt x="41791" y="99060"/>
                    <a:pt x="42424" y="100330"/>
                  </a:cubicBezTo>
                  <a:lnTo>
                    <a:pt x="43057" y="100965"/>
                  </a:lnTo>
                  <a:lnTo>
                    <a:pt x="65852" y="100965"/>
                  </a:lnTo>
                  <a:lnTo>
                    <a:pt x="65219" y="99060"/>
                  </a:lnTo>
                  <a:cubicBezTo>
                    <a:pt x="63319" y="95885"/>
                    <a:pt x="62686" y="90805"/>
                    <a:pt x="62686" y="82550"/>
                  </a:cubicBezTo>
                  <a:close/>
                  <a:moveTo>
                    <a:pt x="40524" y="50165"/>
                  </a:moveTo>
                  <a:lnTo>
                    <a:pt x="40524" y="78105"/>
                  </a:lnTo>
                  <a:cubicBezTo>
                    <a:pt x="37991" y="80645"/>
                    <a:pt x="34826" y="83820"/>
                    <a:pt x="31026" y="83820"/>
                  </a:cubicBezTo>
                  <a:cubicBezTo>
                    <a:pt x="27227" y="83820"/>
                    <a:pt x="21529" y="81915"/>
                    <a:pt x="21529" y="64135"/>
                  </a:cubicBezTo>
                  <a:cubicBezTo>
                    <a:pt x="21529" y="46990"/>
                    <a:pt x="25961" y="45085"/>
                    <a:pt x="31026" y="45085"/>
                  </a:cubicBezTo>
                  <a:cubicBezTo>
                    <a:pt x="34192" y="45085"/>
                    <a:pt x="36725" y="46990"/>
                    <a:pt x="40524" y="50165"/>
                  </a:cubicBezTo>
                  <a:close/>
                </a:path>
              </a:pathLst>
            </a:custGeom>
            <a:grpFill/>
            <a:ln w="630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2235FE43-E553-42A1-F0D6-70E0BB9D3330}"/>
                </a:ext>
              </a:extLst>
            </p:cNvPr>
            <p:cNvSpPr/>
            <p:nvPr/>
          </p:nvSpPr>
          <p:spPr>
            <a:xfrm>
              <a:off x="1341026"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C8C834A4-444A-AC5C-4484-FFB6A4D6FB4B}"/>
                </a:ext>
              </a:extLst>
            </p:cNvPr>
            <p:cNvSpPr/>
            <p:nvPr/>
          </p:nvSpPr>
          <p:spPr>
            <a:xfrm>
              <a:off x="1341026"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4099EAEF-76A3-7984-FD21-276C89F69C56}"/>
                </a:ext>
              </a:extLst>
            </p:cNvPr>
            <p:cNvSpPr/>
            <p:nvPr/>
          </p:nvSpPr>
          <p:spPr>
            <a:xfrm>
              <a:off x="1372685"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32FF1940-C380-F898-FC03-5D1ADE3AD1F9}"/>
                </a:ext>
              </a:extLst>
            </p:cNvPr>
            <p:cNvSpPr/>
            <p:nvPr/>
          </p:nvSpPr>
          <p:spPr>
            <a:xfrm>
              <a:off x="1442970"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6790CE24-0F64-05B8-65C0-B76E5274EB82}"/>
                </a:ext>
              </a:extLst>
            </p:cNvPr>
            <p:cNvSpPr/>
            <p:nvPr/>
          </p:nvSpPr>
          <p:spPr>
            <a:xfrm>
              <a:off x="1442970"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52B80966-1271-9EDE-F2C6-4B592B401D80}"/>
                </a:ext>
              </a:extLst>
            </p:cNvPr>
            <p:cNvSpPr/>
            <p:nvPr/>
          </p:nvSpPr>
          <p:spPr>
            <a:xfrm>
              <a:off x="1479061" y="4820603"/>
              <a:ext cx="60153" cy="74929"/>
            </a:xfrm>
            <a:custGeom>
              <a:avLst/>
              <a:gdLst>
                <a:gd name="connsiteX0" fmla="*/ 41791 w 60153"/>
                <a:gd name="connsiteY0" fmla="*/ 0 h 74929"/>
                <a:gd name="connsiteX1" fmla="*/ 22162 w 60153"/>
                <a:gd name="connsiteY1" fmla="*/ 8890 h 74929"/>
                <a:gd name="connsiteX2" fmla="*/ 22162 w 60153"/>
                <a:gd name="connsiteY2" fmla="*/ 1270 h 74929"/>
                <a:gd name="connsiteX3" fmla="*/ 0 w 60153"/>
                <a:gd name="connsiteY3" fmla="*/ 1270 h 74929"/>
                <a:gd name="connsiteX4" fmla="*/ 0 w 60153"/>
                <a:gd name="connsiteY4" fmla="*/ 74930 h 74929"/>
                <a:gd name="connsiteX5" fmla="*/ 22162 w 60153"/>
                <a:gd name="connsiteY5" fmla="*/ 74930 h 74929"/>
                <a:gd name="connsiteX6" fmla="*/ 22162 w 60153"/>
                <a:gd name="connsiteY6" fmla="*/ 24765 h 74929"/>
                <a:gd name="connsiteX7" fmla="*/ 32926 w 60153"/>
                <a:gd name="connsiteY7" fmla="*/ 19050 h 74929"/>
                <a:gd name="connsiteX8" fmla="*/ 37991 w 60153"/>
                <a:gd name="connsiteY8" fmla="*/ 26035 h 74929"/>
                <a:gd name="connsiteX9" fmla="*/ 37991 w 60153"/>
                <a:gd name="connsiteY9" fmla="*/ 74930 h 74929"/>
                <a:gd name="connsiteX10" fmla="*/ 60153 w 60153"/>
                <a:gd name="connsiteY10" fmla="*/ 74930 h 74929"/>
                <a:gd name="connsiteX11" fmla="*/ 60153 w 60153"/>
                <a:gd name="connsiteY11" fmla="*/ 19685 h 74929"/>
                <a:gd name="connsiteX12" fmla="*/ 41791 w 60153"/>
                <a:gd name="connsiteY12" fmla="*/ 0 h 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929">
                  <a:moveTo>
                    <a:pt x="41791" y="0"/>
                  </a:moveTo>
                  <a:cubicBezTo>
                    <a:pt x="33559" y="0"/>
                    <a:pt x="26594" y="4445"/>
                    <a:pt x="22162" y="8890"/>
                  </a:cubicBezTo>
                  <a:lnTo>
                    <a:pt x="22162" y="1270"/>
                  </a:lnTo>
                  <a:lnTo>
                    <a:pt x="0" y="1270"/>
                  </a:lnTo>
                  <a:lnTo>
                    <a:pt x="0" y="74930"/>
                  </a:lnTo>
                  <a:lnTo>
                    <a:pt x="22162" y="74930"/>
                  </a:lnTo>
                  <a:lnTo>
                    <a:pt x="22162" y="24765"/>
                  </a:lnTo>
                  <a:cubicBezTo>
                    <a:pt x="26594" y="20955"/>
                    <a:pt x="29760" y="19050"/>
                    <a:pt x="32926" y="19050"/>
                  </a:cubicBezTo>
                  <a:cubicBezTo>
                    <a:pt x="35459" y="19050"/>
                    <a:pt x="37991" y="19685"/>
                    <a:pt x="37991" y="26035"/>
                  </a:cubicBezTo>
                  <a:lnTo>
                    <a:pt x="37991" y="74930"/>
                  </a:lnTo>
                  <a:lnTo>
                    <a:pt x="60153" y="74930"/>
                  </a:lnTo>
                  <a:lnTo>
                    <a:pt x="60153" y="19685"/>
                  </a:lnTo>
                  <a:cubicBezTo>
                    <a:pt x="60153" y="6985"/>
                    <a:pt x="53821" y="0"/>
                    <a:pt x="41791" y="0"/>
                  </a:cubicBezTo>
                  <a:close/>
                </a:path>
              </a:pathLst>
            </a:custGeom>
            <a:grpFill/>
            <a:ln w="630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3E8B258B-71FB-285D-19F7-E708A43AC3C9}"/>
                </a:ext>
              </a:extLst>
            </p:cNvPr>
            <p:cNvSpPr/>
            <p:nvPr/>
          </p:nvSpPr>
          <p:spPr>
            <a:xfrm>
              <a:off x="1548712" y="4819967"/>
              <a:ext cx="61419" cy="76200"/>
            </a:xfrm>
            <a:custGeom>
              <a:avLst/>
              <a:gdLst>
                <a:gd name="connsiteX0" fmla="*/ 48123 w 61419"/>
                <a:gd name="connsiteY0" fmla="*/ 49530 h 76200"/>
                <a:gd name="connsiteX1" fmla="*/ 47489 w 61419"/>
                <a:gd name="connsiteY1" fmla="*/ 50800 h 76200"/>
                <a:gd name="connsiteX2" fmla="*/ 33559 w 61419"/>
                <a:gd name="connsiteY2" fmla="*/ 59055 h 76200"/>
                <a:gd name="connsiteX3" fmla="*/ 22162 w 61419"/>
                <a:gd name="connsiteY3" fmla="*/ 44450 h 76200"/>
                <a:gd name="connsiteX4" fmla="*/ 61420 w 61419"/>
                <a:gd name="connsiteY4" fmla="*/ 44450 h 76200"/>
                <a:gd name="connsiteX5" fmla="*/ 61420 w 61419"/>
                <a:gd name="connsiteY5" fmla="*/ 39370 h 76200"/>
                <a:gd name="connsiteX6" fmla="*/ 31660 w 61419"/>
                <a:gd name="connsiteY6" fmla="*/ 0 h 76200"/>
                <a:gd name="connsiteX7" fmla="*/ 0 w 61419"/>
                <a:gd name="connsiteY7" fmla="*/ 38100 h 76200"/>
                <a:gd name="connsiteX8" fmla="*/ 32293 w 61419"/>
                <a:gd name="connsiteY8" fmla="*/ 76200 h 76200"/>
                <a:gd name="connsiteX9" fmla="*/ 60786 w 61419"/>
                <a:gd name="connsiteY9" fmla="*/ 60960 h 76200"/>
                <a:gd name="connsiteX10" fmla="*/ 61420 w 61419"/>
                <a:gd name="connsiteY10" fmla="*/ 59690 h 76200"/>
                <a:gd name="connsiteX11" fmla="*/ 48123 w 61419"/>
                <a:gd name="connsiteY11" fmla="*/ 49530 h 76200"/>
                <a:gd name="connsiteX12" fmla="*/ 22162 w 61419"/>
                <a:gd name="connsiteY12" fmla="*/ 31115 h 76200"/>
                <a:gd name="connsiteX13" fmla="*/ 31660 w 61419"/>
                <a:gd name="connsiteY13" fmla="*/ 18415 h 76200"/>
                <a:gd name="connsiteX14" fmla="*/ 40524 w 61419"/>
                <a:gd name="connsiteY14" fmla="*/ 31115 h 76200"/>
                <a:gd name="connsiteX15" fmla="*/ 22162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8123" y="49530"/>
                  </a:moveTo>
                  <a:lnTo>
                    <a:pt x="47489" y="50800"/>
                  </a:ln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9530"/>
                  </a:lnTo>
                  <a:close/>
                  <a:moveTo>
                    <a:pt x="22162" y="31115"/>
                  </a:moveTo>
                  <a:cubicBezTo>
                    <a:pt x="22795" y="24765"/>
                    <a:pt x="25328" y="18415"/>
                    <a:pt x="31660" y="18415"/>
                  </a:cubicBezTo>
                  <a:cubicBezTo>
                    <a:pt x="34826" y="18415"/>
                    <a:pt x="39891" y="19685"/>
                    <a:pt x="40524" y="31115"/>
                  </a:cubicBezTo>
                  <a:lnTo>
                    <a:pt x="22162" y="31115"/>
                  </a:lnTo>
                  <a:close/>
                </a:path>
              </a:pathLst>
            </a:custGeom>
            <a:grpFill/>
            <a:ln w="630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785EA22E-BA47-6BCE-66DC-65B742702A54}"/>
                </a:ext>
              </a:extLst>
            </p:cNvPr>
            <p:cNvSpPr/>
            <p:nvPr/>
          </p:nvSpPr>
          <p:spPr>
            <a:xfrm>
              <a:off x="908556" y="4794568"/>
              <a:ext cx="22161" cy="100964"/>
            </a:xfrm>
            <a:custGeom>
              <a:avLst/>
              <a:gdLst>
                <a:gd name="connsiteX0" fmla="*/ 0 w 22161"/>
                <a:gd name="connsiteY0" fmla="*/ 0 h 100964"/>
                <a:gd name="connsiteX1" fmla="*/ 22162 w 22161"/>
                <a:gd name="connsiteY1" fmla="*/ 0 h 100964"/>
                <a:gd name="connsiteX2" fmla="*/ 22162 w 22161"/>
                <a:gd name="connsiteY2" fmla="*/ 100965 h 100964"/>
                <a:gd name="connsiteX3" fmla="*/ 0 w 22161"/>
                <a:gd name="connsiteY3" fmla="*/ 100965 h 100964"/>
              </a:gdLst>
              <a:ahLst/>
              <a:cxnLst>
                <a:cxn ang="0">
                  <a:pos x="connsiteX0" y="connsiteY0"/>
                </a:cxn>
                <a:cxn ang="0">
                  <a:pos x="connsiteX1" y="connsiteY1"/>
                </a:cxn>
                <a:cxn ang="0">
                  <a:pos x="connsiteX2" y="connsiteY2"/>
                </a:cxn>
                <a:cxn ang="0">
                  <a:pos x="connsiteX3" y="connsiteY3"/>
                </a:cxn>
              </a:cxnLst>
              <a:rect l="l" t="t" r="r" b="b"/>
              <a:pathLst>
                <a:path w="22161" h="100964">
                  <a:moveTo>
                    <a:pt x="0" y="0"/>
                  </a:moveTo>
                  <a:lnTo>
                    <a:pt x="22162" y="0"/>
                  </a:lnTo>
                  <a:lnTo>
                    <a:pt x="22162" y="100965"/>
                  </a:lnTo>
                  <a:lnTo>
                    <a:pt x="0" y="100965"/>
                  </a:lnTo>
                  <a:close/>
                </a:path>
              </a:pathLst>
            </a:custGeom>
            <a:grpFill/>
            <a:ln w="630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7E1B0C12-E2C8-B530-CFF6-C6C68F85D7EE}"/>
                </a:ext>
              </a:extLst>
            </p:cNvPr>
            <p:cNvSpPr/>
            <p:nvPr/>
          </p:nvSpPr>
          <p:spPr>
            <a:xfrm>
              <a:off x="612856" y="4661217"/>
              <a:ext cx="77249" cy="106679"/>
            </a:xfrm>
            <a:custGeom>
              <a:avLst/>
              <a:gdLst>
                <a:gd name="connsiteX0" fmla="*/ 41791 w 77249"/>
                <a:gd name="connsiteY0" fmla="*/ 71120 h 106679"/>
                <a:gd name="connsiteX1" fmla="*/ 56354 w 77249"/>
                <a:gd name="connsiteY1" fmla="*/ 71120 h 106679"/>
                <a:gd name="connsiteX2" fmla="*/ 40524 w 77249"/>
                <a:gd name="connsiteY2" fmla="*/ 88900 h 106679"/>
                <a:gd name="connsiteX3" fmla="*/ 22162 w 77249"/>
                <a:gd name="connsiteY3" fmla="*/ 53340 h 106679"/>
                <a:gd name="connsiteX4" fmla="*/ 39258 w 77249"/>
                <a:gd name="connsiteY4" fmla="*/ 19685 h 106679"/>
                <a:gd name="connsiteX5" fmla="*/ 54454 w 77249"/>
                <a:gd name="connsiteY5" fmla="*/ 38100 h 106679"/>
                <a:gd name="connsiteX6" fmla="*/ 75350 w 77249"/>
                <a:gd name="connsiteY6" fmla="*/ 35560 h 106679"/>
                <a:gd name="connsiteX7" fmla="*/ 40524 w 77249"/>
                <a:gd name="connsiteY7" fmla="*/ 0 h 106679"/>
                <a:gd name="connsiteX8" fmla="*/ 0 w 77249"/>
                <a:gd name="connsiteY8" fmla="*/ 53340 h 106679"/>
                <a:gd name="connsiteX9" fmla="*/ 37991 w 77249"/>
                <a:gd name="connsiteY9" fmla="*/ 106680 h 106679"/>
                <a:gd name="connsiteX10" fmla="*/ 60153 w 77249"/>
                <a:gd name="connsiteY10" fmla="*/ 94615 h 106679"/>
                <a:gd name="connsiteX11" fmla="*/ 60153 w 77249"/>
                <a:gd name="connsiteY11" fmla="*/ 104775 h 106679"/>
                <a:gd name="connsiteX12" fmla="*/ 77249 w 77249"/>
                <a:gd name="connsiteY12" fmla="*/ 104775 h 106679"/>
                <a:gd name="connsiteX13" fmla="*/ 77249 w 77249"/>
                <a:gd name="connsiteY13" fmla="*/ 53975 h 106679"/>
                <a:gd name="connsiteX14" fmla="*/ 42424 w 77249"/>
                <a:gd name="connsiteY14" fmla="*/ 53975 h 106679"/>
                <a:gd name="connsiteX15" fmla="*/ 42424 w 77249"/>
                <a:gd name="connsiteY15" fmla="*/ 71120 h 10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9" h="106679">
                  <a:moveTo>
                    <a:pt x="41791" y="71120"/>
                  </a:moveTo>
                  <a:lnTo>
                    <a:pt x="56354" y="71120"/>
                  </a:lnTo>
                  <a:cubicBezTo>
                    <a:pt x="55088" y="82550"/>
                    <a:pt x="49389" y="88900"/>
                    <a:pt x="40524" y="88900"/>
                  </a:cubicBezTo>
                  <a:cubicBezTo>
                    <a:pt x="32926" y="88900"/>
                    <a:pt x="22162" y="85090"/>
                    <a:pt x="22162" y="53340"/>
                  </a:cubicBezTo>
                  <a:cubicBezTo>
                    <a:pt x="22162" y="31115"/>
                    <a:pt x="27860" y="19685"/>
                    <a:pt x="39258" y="19685"/>
                  </a:cubicBezTo>
                  <a:cubicBezTo>
                    <a:pt x="47489" y="19685"/>
                    <a:pt x="51289" y="24765"/>
                    <a:pt x="54454" y="38100"/>
                  </a:cubicBezTo>
                  <a:lnTo>
                    <a:pt x="75350" y="35560"/>
                  </a:lnTo>
                  <a:cubicBezTo>
                    <a:pt x="70917" y="10795"/>
                    <a:pt x="60153" y="0"/>
                    <a:pt x="40524" y="0"/>
                  </a:cubicBezTo>
                  <a:cubicBezTo>
                    <a:pt x="15197" y="0"/>
                    <a:pt x="0" y="19685"/>
                    <a:pt x="0" y="53340"/>
                  </a:cubicBezTo>
                  <a:cubicBezTo>
                    <a:pt x="0" y="87630"/>
                    <a:pt x="13930" y="106680"/>
                    <a:pt x="37991" y="106680"/>
                  </a:cubicBezTo>
                  <a:cubicBezTo>
                    <a:pt x="48756" y="106680"/>
                    <a:pt x="56354" y="100965"/>
                    <a:pt x="60153" y="94615"/>
                  </a:cubicBezTo>
                  <a:lnTo>
                    <a:pt x="60153" y="104775"/>
                  </a:lnTo>
                  <a:lnTo>
                    <a:pt x="77249" y="104775"/>
                  </a:lnTo>
                  <a:lnTo>
                    <a:pt x="77249" y="53975"/>
                  </a:lnTo>
                  <a:lnTo>
                    <a:pt x="42424" y="53975"/>
                  </a:lnTo>
                  <a:lnTo>
                    <a:pt x="42424" y="71120"/>
                  </a:lnTo>
                  <a:close/>
                </a:path>
              </a:pathLst>
            </a:custGeom>
            <a:grpFill/>
            <a:ln w="630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4109047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47663" y="1597810"/>
            <a:ext cx="8238776" cy="2647182"/>
          </a:xfrm>
        </p:spPr>
        <p:txBody>
          <a:bodyPr/>
          <a:lstStyle>
            <a:lvl1pPr>
              <a:lnSpc>
                <a:spcPct val="85000"/>
              </a:lnSpc>
              <a:defRPr sz="5600">
                <a:solidFill>
                  <a:schemeClr val="accent1"/>
                </a:solidFill>
              </a:defRPr>
            </a:lvl1pPr>
            <a:lvl2pPr>
              <a:lnSpc>
                <a:spcPct val="115000"/>
              </a:lnSpc>
              <a:defRPr/>
            </a:lvl2pPr>
            <a:lvl3pPr>
              <a:lnSpc>
                <a:spcPct val="115000"/>
              </a:lnSpc>
              <a:defRPr/>
            </a:lvl3pPr>
            <a:lvl4pPr>
              <a:lnSpc>
                <a:spcPct val="115000"/>
              </a:lnSpc>
              <a:defRPr/>
            </a:lvl4pPr>
            <a:lvl5pPr>
              <a:lnSpc>
                <a:spcPct val="115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2D57F39-02AA-089A-80FD-60D144D0644A}"/>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7" name="Footer Placeholder 4">
            <a:extLst>
              <a:ext uri="{FF2B5EF4-FFF2-40B4-BE49-F238E27FC236}">
                <a16:creationId xmlns:a16="http://schemas.microsoft.com/office/drawing/2014/main" id="{3922684E-2340-6A8F-4341-D611B4F4FC93}"/>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198798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amp;A/Thank you">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6231" y="339582"/>
            <a:ext cx="2409990" cy="1321691"/>
          </a:xfrm>
        </p:spPr>
        <p:txBody>
          <a:bodyPr/>
          <a:lstStyle>
            <a:lvl1pPr>
              <a:lnSpc>
                <a:spcPct val="80000"/>
              </a:lnSpc>
              <a:defRPr sz="4600">
                <a:solidFill>
                  <a:schemeClr val="tx2"/>
                </a:solidFill>
              </a:defRPr>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49" y="2387560"/>
            <a:ext cx="2412371" cy="1822490"/>
          </a:xfrm>
        </p:spPr>
        <p:txBody>
          <a:bodyPr/>
          <a:lstStyle>
            <a:lvl1pPr>
              <a:lnSpc>
                <a:spcPct val="115000"/>
              </a:lnSpc>
              <a:defRPr sz="1300" b="0">
                <a:solidFill>
                  <a:schemeClr val="tx2"/>
                </a:solidFill>
              </a:defRPr>
            </a:lvl1pPr>
            <a:lvl2pPr>
              <a:lnSpc>
                <a:spcPct val="112000"/>
              </a:lnSpc>
              <a:defRPr sz="1050">
                <a:solidFill>
                  <a:schemeClr val="tx2"/>
                </a:solidFill>
              </a:defRPr>
            </a:lvl2pPr>
            <a:lvl3pPr>
              <a:lnSpc>
                <a:spcPct val="112000"/>
              </a:lnSpc>
              <a:defRPr sz="1050">
                <a:solidFill>
                  <a:schemeClr val="tx2"/>
                </a:solidFill>
              </a:defRPr>
            </a:lvl3pPr>
            <a:lvl4pPr>
              <a:lnSpc>
                <a:spcPct val="112000"/>
              </a:lnSpc>
              <a:defRPr sz="900">
                <a:solidFill>
                  <a:schemeClr val="tx2"/>
                </a:solidFill>
              </a:defRPr>
            </a:lvl4pPr>
            <a:lvl5pPr>
              <a:lnSpc>
                <a:spcPct val="112000"/>
              </a:lnSpc>
              <a:defRPr sz="8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3036367" y="64295"/>
            <a:ext cx="6107634" cy="5079206"/>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5" name="Rectangle 4">
            <a:extLst>
              <a:ext uri="{FF2B5EF4-FFF2-40B4-BE49-F238E27FC236}">
                <a16:creationId xmlns:a16="http://schemas.microsoft.com/office/drawing/2014/main" id="{D898A18C-33C1-40FE-A6C1-04119BEECE56}"/>
              </a:ext>
            </a:extLst>
          </p:cNvPr>
          <p:cNvSpPr/>
          <p:nvPr userDrawn="1"/>
        </p:nvSpPr>
        <p:spPr>
          <a:xfrm>
            <a:off x="-2" y="0"/>
            <a:ext cx="9143999" cy="64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C35BB43B-1319-036D-5BDA-56D0F6DE0B73}"/>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bg1"/>
                </a:solidFill>
              </a:defRPr>
            </a:lvl1pPr>
          </a:lstStyle>
          <a:p>
            <a:fld id="{2441C0E6-2A71-4EB3-9E92-A3D15D26B6CA}" type="slidenum">
              <a:rPr lang="en-US" smtClean="0"/>
              <a:pPr/>
              <a:t>‹#›</a:t>
            </a:fld>
            <a:endParaRPr lang="en-US" dirty="0"/>
          </a:p>
        </p:txBody>
      </p:sp>
      <p:sp>
        <p:nvSpPr>
          <p:cNvPr id="13" name="Footer Placeholder 4">
            <a:extLst>
              <a:ext uri="{FF2B5EF4-FFF2-40B4-BE49-F238E27FC236}">
                <a16:creationId xmlns:a16="http://schemas.microsoft.com/office/drawing/2014/main" id="{FC1D2822-C365-D619-8C43-2320D6891250}"/>
              </a:ext>
            </a:extLst>
          </p:cNvPr>
          <p:cNvSpPr>
            <a:spLocks noGrp="1"/>
          </p:cNvSpPr>
          <p:nvPr>
            <p:ph type="ftr" sz="quarter" idx="3"/>
          </p:nvPr>
        </p:nvSpPr>
        <p:spPr>
          <a:xfrm>
            <a:off x="7525512" y="4665770"/>
            <a:ext cx="859536" cy="95050"/>
          </a:xfrm>
          <a:prstGeom prst="roundRect">
            <a:avLst>
              <a:gd name="adj" fmla="val 50000"/>
            </a:avLst>
          </a:prstGeom>
          <a:ln>
            <a:solidFill>
              <a:schemeClr val="bg1"/>
            </a:solidFill>
          </a:ln>
        </p:spPr>
        <p:txBody>
          <a:bodyPr vert="horz" lIns="45720" tIns="45720" rIns="91440" bIns="45720" rtlCol="0" anchor="ctr"/>
          <a:lstStyle>
            <a:lvl1pPr algn="r">
              <a:defRPr sz="500" b="1">
                <a:solidFill>
                  <a:schemeClr val="bg1"/>
                </a:solidFill>
              </a:defRPr>
            </a:lvl1pPr>
          </a:lstStyle>
          <a:p>
            <a:r>
              <a:rPr lang="en-US" dirty="0"/>
              <a:t>NYU Langone Health</a:t>
            </a:r>
          </a:p>
        </p:txBody>
      </p:sp>
      <p:grpSp>
        <p:nvGrpSpPr>
          <p:cNvPr id="3" name="Graphic 6">
            <a:extLst>
              <a:ext uri="{FF2B5EF4-FFF2-40B4-BE49-F238E27FC236}">
                <a16:creationId xmlns:a16="http://schemas.microsoft.com/office/drawing/2014/main" id="{017AD438-A541-81FF-D6E6-5C2BD7D7E742}"/>
              </a:ext>
            </a:extLst>
          </p:cNvPr>
          <p:cNvGrpSpPr/>
          <p:nvPr userDrawn="1"/>
        </p:nvGrpSpPr>
        <p:grpSpPr>
          <a:xfrm>
            <a:off x="278604" y="4554538"/>
            <a:ext cx="1331528" cy="342900"/>
            <a:chOff x="278604" y="4554538"/>
            <a:chExt cx="1331528" cy="342900"/>
          </a:xfrm>
          <a:solidFill>
            <a:schemeClr val="tx2"/>
          </a:solidFill>
        </p:grpSpPr>
        <p:grpSp>
          <p:nvGrpSpPr>
            <p:cNvPr id="4" name="Graphic 6">
              <a:extLst>
                <a:ext uri="{FF2B5EF4-FFF2-40B4-BE49-F238E27FC236}">
                  <a16:creationId xmlns:a16="http://schemas.microsoft.com/office/drawing/2014/main" id="{4D4FEA19-74A3-59EC-321C-E0A930695BF0}"/>
                </a:ext>
              </a:extLst>
            </p:cNvPr>
            <p:cNvGrpSpPr/>
            <p:nvPr/>
          </p:nvGrpSpPr>
          <p:grpSpPr>
            <a:xfrm>
              <a:off x="278604" y="4554538"/>
              <a:ext cx="298793" cy="342427"/>
              <a:chOff x="278604" y="4554538"/>
              <a:chExt cx="298793" cy="342427"/>
            </a:xfrm>
            <a:grpFill/>
          </p:grpSpPr>
          <p:grpSp>
            <p:nvGrpSpPr>
              <p:cNvPr id="41" name="Graphic 6">
                <a:extLst>
                  <a:ext uri="{FF2B5EF4-FFF2-40B4-BE49-F238E27FC236}">
                    <a16:creationId xmlns:a16="http://schemas.microsoft.com/office/drawing/2014/main" id="{8CF89BB6-057D-F869-86DF-8D6AFECB02F1}"/>
                  </a:ext>
                </a:extLst>
              </p:cNvPr>
              <p:cNvGrpSpPr/>
              <p:nvPr/>
            </p:nvGrpSpPr>
            <p:grpSpPr>
              <a:xfrm>
                <a:off x="278604" y="4554538"/>
                <a:ext cx="297175" cy="342427"/>
                <a:chOff x="278604" y="4554538"/>
                <a:chExt cx="297175" cy="342427"/>
              </a:xfrm>
              <a:grpFill/>
            </p:grpSpPr>
            <p:sp>
              <p:nvSpPr>
                <p:cNvPr id="43" name="Freeform 42">
                  <a:extLst>
                    <a:ext uri="{FF2B5EF4-FFF2-40B4-BE49-F238E27FC236}">
                      <a16:creationId xmlns:a16="http://schemas.microsoft.com/office/drawing/2014/main" id="{6EEA7759-D263-A7CA-A252-1FB67463DB29}"/>
                    </a:ext>
                  </a:extLst>
                </p:cNvPr>
                <p:cNvSpPr/>
                <p:nvPr/>
              </p:nvSpPr>
              <p:spPr>
                <a:xfrm>
                  <a:off x="293446" y="4554538"/>
                  <a:ext cx="282332" cy="106045"/>
                </a:xfrm>
                <a:custGeom>
                  <a:avLst/>
                  <a:gdLst>
                    <a:gd name="connsiteX0" fmla="*/ 282051 w 282332"/>
                    <a:gd name="connsiteY0" fmla="*/ 70485 h 106045"/>
                    <a:gd name="connsiteX1" fmla="*/ 282051 w 282332"/>
                    <a:gd name="connsiteY1" fmla="*/ 70485 h 106045"/>
                    <a:gd name="connsiteX2" fmla="*/ 280152 w 282332"/>
                    <a:gd name="connsiteY2" fmla="*/ 67310 h 106045"/>
                    <a:gd name="connsiteX3" fmla="*/ 257357 w 282332"/>
                    <a:gd name="connsiteY3" fmla="*/ 41910 h 106045"/>
                    <a:gd name="connsiteX4" fmla="*/ 152247 w 282332"/>
                    <a:gd name="connsiteY4" fmla="*/ 0 h 106045"/>
                    <a:gd name="connsiteX5" fmla="*/ 31308 w 282332"/>
                    <a:gd name="connsiteY5" fmla="*/ 55880 h 106045"/>
                    <a:gd name="connsiteX6" fmla="*/ 281 w 282332"/>
                    <a:gd name="connsiteY6" fmla="*/ 104775 h 106045"/>
                    <a:gd name="connsiteX7" fmla="*/ 281 w 282332"/>
                    <a:gd name="connsiteY7" fmla="*/ 106045 h 106045"/>
                    <a:gd name="connsiteX8" fmla="*/ 915 w 282332"/>
                    <a:gd name="connsiteY8" fmla="*/ 104775 h 106045"/>
                    <a:gd name="connsiteX9" fmla="*/ 35107 w 282332"/>
                    <a:gd name="connsiteY9" fmla="*/ 61595 h 106045"/>
                    <a:gd name="connsiteX10" fmla="*/ 152880 w 282332"/>
                    <a:gd name="connsiteY10" fmla="*/ 20955 h 106045"/>
                    <a:gd name="connsiteX11" fmla="*/ 251025 w 282332"/>
                    <a:gd name="connsiteY11" fmla="*/ 47625 h 106045"/>
                    <a:gd name="connsiteX12" fmla="*/ 278885 w 282332"/>
                    <a:gd name="connsiteY12" fmla="*/ 68580 h 106045"/>
                    <a:gd name="connsiteX13" fmla="*/ 282051 w 282332"/>
                    <a:gd name="connsiteY13" fmla="*/ 70485 h 106045"/>
                    <a:gd name="connsiteX14" fmla="*/ 282051 w 282332"/>
                    <a:gd name="connsiteY14" fmla="*/ 70485 h 10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2332" h="106045">
                      <a:moveTo>
                        <a:pt x="282051" y="70485"/>
                      </a:moveTo>
                      <a:cubicBezTo>
                        <a:pt x="282051" y="70485"/>
                        <a:pt x="282685" y="70485"/>
                        <a:pt x="282051" y="70485"/>
                      </a:cubicBezTo>
                      <a:cubicBezTo>
                        <a:pt x="282051" y="69850"/>
                        <a:pt x="281418" y="69215"/>
                        <a:pt x="280152" y="67310"/>
                      </a:cubicBezTo>
                      <a:cubicBezTo>
                        <a:pt x="278885" y="65405"/>
                        <a:pt x="269388" y="52705"/>
                        <a:pt x="257357" y="41910"/>
                      </a:cubicBezTo>
                      <a:cubicBezTo>
                        <a:pt x="245960" y="31115"/>
                        <a:pt x="209868" y="0"/>
                        <a:pt x="152247" y="0"/>
                      </a:cubicBezTo>
                      <a:cubicBezTo>
                        <a:pt x="92727" y="0"/>
                        <a:pt x="52203" y="32385"/>
                        <a:pt x="31308" y="55880"/>
                      </a:cubicBezTo>
                      <a:cubicBezTo>
                        <a:pt x="11046" y="78740"/>
                        <a:pt x="915" y="104140"/>
                        <a:pt x="281" y="104775"/>
                      </a:cubicBezTo>
                      <a:cubicBezTo>
                        <a:pt x="281" y="105410"/>
                        <a:pt x="-352" y="105410"/>
                        <a:pt x="281" y="106045"/>
                      </a:cubicBezTo>
                      <a:cubicBezTo>
                        <a:pt x="915" y="106045"/>
                        <a:pt x="915" y="105410"/>
                        <a:pt x="915" y="104775"/>
                      </a:cubicBezTo>
                      <a:cubicBezTo>
                        <a:pt x="1548" y="104140"/>
                        <a:pt x="11679" y="80645"/>
                        <a:pt x="35107" y="61595"/>
                      </a:cubicBezTo>
                      <a:cubicBezTo>
                        <a:pt x="58535" y="42545"/>
                        <a:pt x="96526" y="20955"/>
                        <a:pt x="152880" y="20955"/>
                      </a:cubicBezTo>
                      <a:cubicBezTo>
                        <a:pt x="201003" y="20955"/>
                        <a:pt x="235195" y="38100"/>
                        <a:pt x="251025" y="47625"/>
                      </a:cubicBezTo>
                      <a:cubicBezTo>
                        <a:pt x="266855" y="57150"/>
                        <a:pt x="276986" y="66675"/>
                        <a:pt x="278885" y="68580"/>
                      </a:cubicBezTo>
                      <a:cubicBezTo>
                        <a:pt x="280785" y="69850"/>
                        <a:pt x="281418" y="69850"/>
                        <a:pt x="282051" y="70485"/>
                      </a:cubicBezTo>
                      <a:cubicBezTo>
                        <a:pt x="282051" y="70485"/>
                        <a:pt x="282051" y="70485"/>
                        <a:pt x="282051" y="70485"/>
                      </a:cubicBezTo>
                      <a:close/>
                    </a:path>
                  </a:pathLst>
                </a:custGeom>
                <a:grpFill/>
                <a:ln w="6309" cap="flat">
                  <a:noFill/>
                  <a:prstDash val="solid"/>
                  <a:miter/>
                </a:ln>
              </p:spPr>
              <p:txBody>
                <a:bodyPr rtlCol="0" anchor="ctr"/>
                <a:lstStyle/>
                <a:p>
                  <a:endParaRPr lang="en-US" dirty="0"/>
                </a:p>
              </p:txBody>
            </p:sp>
            <p:sp>
              <p:nvSpPr>
                <p:cNvPr id="44" name="Freeform 43">
                  <a:extLst>
                    <a:ext uri="{FF2B5EF4-FFF2-40B4-BE49-F238E27FC236}">
                      <a16:creationId xmlns:a16="http://schemas.microsoft.com/office/drawing/2014/main" id="{53CA7F03-F775-BDAA-2763-3FAB45704E9C}"/>
                    </a:ext>
                  </a:extLst>
                </p:cNvPr>
                <p:cNvSpPr/>
                <p:nvPr/>
              </p:nvSpPr>
              <p:spPr>
                <a:xfrm>
                  <a:off x="278604" y="4715192"/>
                  <a:ext cx="255736" cy="181772"/>
                </a:xfrm>
                <a:custGeom>
                  <a:avLst/>
                  <a:gdLst>
                    <a:gd name="connsiteX0" fmla="*/ 1194 w 255736"/>
                    <a:gd name="connsiteY0" fmla="*/ 0 h 181772"/>
                    <a:gd name="connsiteX1" fmla="*/ 1194 w 255736"/>
                    <a:gd name="connsiteY1" fmla="*/ 0 h 181772"/>
                    <a:gd name="connsiteX2" fmla="*/ 1194 w 255736"/>
                    <a:gd name="connsiteY2" fmla="*/ 2540 h 181772"/>
                    <a:gd name="connsiteX3" fmla="*/ 14491 w 255736"/>
                    <a:gd name="connsiteY3" fmla="*/ 60960 h 181772"/>
                    <a:gd name="connsiteX4" fmla="*/ 96806 w 255736"/>
                    <a:gd name="connsiteY4" fmla="*/ 144145 h 181772"/>
                    <a:gd name="connsiteX5" fmla="*/ 203182 w 255736"/>
                    <a:gd name="connsiteY5" fmla="*/ 163195 h 181772"/>
                    <a:gd name="connsiteX6" fmla="*/ 254470 w 255736"/>
                    <a:gd name="connsiteY6" fmla="*/ 148590 h 181772"/>
                    <a:gd name="connsiteX7" fmla="*/ 255737 w 255736"/>
                    <a:gd name="connsiteY7" fmla="*/ 147955 h 181772"/>
                    <a:gd name="connsiteX8" fmla="*/ 255737 w 255736"/>
                    <a:gd name="connsiteY8" fmla="*/ 147955 h 181772"/>
                    <a:gd name="connsiteX9" fmla="*/ 254470 w 255736"/>
                    <a:gd name="connsiteY9" fmla="*/ 148590 h 181772"/>
                    <a:gd name="connsiteX10" fmla="*/ 250671 w 255736"/>
                    <a:gd name="connsiteY10" fmla="*/ 151765 h 181772"/>
                    <a:gd name="connsiteX11" fmla="*/ 219012 w 255736"/>
                    <a:gd name="connsiteY11" fmla="*/ 169545 h 181772"/>
                    <a:gd name="connsiteX12" fmla="*/ 83509 w 255736"/>
                    <a:gd name="connsiteY12" fmla="*/ 162560 h 181772"/>
                    <a:gd name="connsiteX13" fmla="*/ 3727 w 255736"/>
                    <a:gd name="connsiteY13" fmla="*/ 52705 h 181772"/>
                    <a:gd name="connsiteX14" fmla="*/ 561 w 255736"/>
                    <a:gd name="connsiteY14" fmla="*/ 1270 h 181772"/>
                    <a:gd name="connsiteX15" fmla="*/ 1194 w 255736"/>
                    <a:gd name="connsiteY15" fmla="*/ 0 h 181772"/>
                    <a:gd name="connsiteX16" fmla="*/ 1194 w 255736"/>
                    <a:gd name="connsiteY16" fmla="*/ 0 h 18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736" h="181772">
                      <a:moveTo>
                        <a:pt x="1194" y="0"/>
                      </a:moveTo>
                      <a:cubicBezTo>
                        <a:pt x="1827" y="0"/>
                        <a:pt x="1827" y="0"/>
                        <a:pt x="1194" y="0"/>
                      </a:cubicBezTo>
                      <a:cubicBezTo>
                        <a:pt x="1827" y="635"/>
                        <a:pt x="1194" y="1270"/>
                        <a:pt x="1194" y="2540"/>
                      </a:cubicBezTo>
                      <a:cubicBezTo>
                        <a:pt x="1194" y="3810"/>
                        <a:pt x="-72" y="31750"/>
                        <a:pt x="14491" y="60960"/>
                      </a:cubicBezTo>
                      <a:cubicBezTo>
                        <a:pt x="29054" y="91440"/>
                        <a:pt x="55015" y="123190"/>
                        <a:pt x="96806" y="144145"/>
                      </a:cubicBezTo>
                      <a:cubicBezTo>
                        <a:pt x="136064" y="163195"/>
                        <a:pt x="174688" y="166370"/>
                        <a:pt x="203182" y="163195"/>
                      </a:cubicBezTo>
                      <a:cubicBezTo>
                        <a:pt x="231042" y="160020"/>
                        <a:pt x="251938" y="149860"/>
                        <a:pt x="254470" y="148590"/>
                      </a:cubicBezTo>
                      <a:cubicBezTo>
                        <a:pt x="255737" y="147955"/>
                        <a:pt x="255737" y="147955"/>
                        <a:pt x="255737" y="147955"/>
                      </a:cubicBezTo>
                      <a:cubicBezTo>
                        <a:pt x="255737" y="147955"/>
                        <a:pt x="255737" y="147955"/>
                        <a:pt x="255737" y="147955"/>
                      </a:cubicBezTo>
                      <a:cubicBezTo>
                        <a:pt x="255737" y="147955"/>
                        <a:pt x="255104" y="148590"/>
                        <a:pt x="254470" y="148590"/>
                      </a:cubicBezTo>
                      <a:cubicBezTo>
                        <a:pt x="253837" y="149225"/>
                        <a:pt x="252571" y="150495"/>
                        <a:pt x="250671" y="151765"/>
                      </a:cubicBezTo>
                      <a:cubicBezTo>
                        <a:pt x="247505" y="154305"/>
                        <a:pt x="241173" y="160020"/>
                        <a:pt x="219012" y="169545"/>
                      </a:cubicBezTo>
                      <a:cubicBezTo>
                        <a:pt x="187985" y="182880"/>
                        <a:pt x="135431" y="191135"/>
                        <a:pt x="83509" y="162560"/>
                      </a:cubicBezTo>
                      <a:cubicBezTo>
                        <a:pt x="33487" y="135255"/>
                        <a:pt x="11325" y="88265"/>
                        <a:pt x="3727" y="52705"/>
                      </a:cubicBezTo>
                      <a:cubicBezTo>
                        <a:pt x="-1972" y="25400"/>
                        <a:pt x="561" y="3175"/>
                        <a:pt x="561" y="1270"/>
                      </a:cubicBezTo>
                      <a:cubicBezTo>
                        <a:pt x="1194" y="635"/>
                        <a:pt x="1194" y="635"/>
                        <a:pt x="1194" y="0"/>
                      </a:cubicBezTo>
                      <a:cubicBezTo>
                        <a:pt x="1194" y="0"/>
                        <a:pt x="1194" y="0"/>
                        <a:pt x="1194" y="0"/>
                      </a:cubicBezTo>
                      <a:close/>
                    </a:path>
                  </a:pathLst>
                </a:custGeom>
                <a:grpFill/>
                <a:ln w="6309" cap="flat">
                  <a:noFill/>
                  <a:prstDash val="solid"/>
                  <a:miter/>
                </a:ln>
              </p:spPr>
              <p:txBody>
                <a:bodyPr rtlCol="0" anchor="ctr"/>
                <a:lstStyle/>
                <a:p>
                  <a:endParaRPr lang="en-US" dirty="0"/>
                </a:p>
              </p:txBody>
            </p:sp>
          </p:grpSp>
          <p:sp>
            <p:nvSpPr>
              <p:cNvPr id="42" name="Freeform 41">
                <a:extLst>
                  <a:ext uri="{FF2B5EF4-FFF2-40B4-BE49-F238E27FC236}">
                    <a16:creationId xmlns:a16="http://schemas.microsoft.com/office/drawing/2014/main" id="{7435056E-BFDF-B2C7-2DF5-81E52B64BC0A}"/>
                  </a:ext>
                </a:extLst>
              </p:cNvPr>
              <p:cNvSpPr/>
              <p:nvPr/>
            </p:nvSpPr>
            <p:spPr>
              <a:xfrm>
                <a:off x="342484" y="4665663"/>
                <a:ext cx="234913" cy="102234"/>
              </a:xfrm>
              <a:custGeom>
                <a:avLst/>
                <a:gdLst>
                  <a:gd name="connsiteX0" fmla="*/ 131071 w 234913"/>
                  <a:gd name="connsiteY0" fmla="*/ 100330 h 102234"/>
                  <a:gd name="connsiteX1" fmla="*/ 131071 w 234913"/>
                  <a:gd name="connsiteY1" fmla="*/ 60960 h 102234"/>
                  <a:gd name="connsiteX2" fmla="*/ 159564 w 234913"/>
                  <a:gd name="connsiteY2" fmla="*/ 0 h 102234"/>
                  <a:gd name="connsiteX3" fmla="*/ 137402 w 234913"/>
                  <a:gd name="connsiteY3" fmla="*/ 0 h 102234"/>
                  <a:gd name="connsiteX4" fmla="*/ 120306 w 234913"/>
                  <a:gd name="connsiteY4" fmla="*/ 40005 h 102234"/>
                  <a:gd name="connsiteX5" fmla="*/ 103210 w 234913"/>
                  <a:gd name="connsiteY5" fmla="*/ 0 h 102234"/>
                  <a:gd name="connsiteX6" fmla="*/ 80415 w 234913"/>
                  <a:gd name="connsiteY6" fmla="*/ 0 h 102234"/>
                  <a:gd name="connsiteX7" fmla="*/ 108909 w 234913"/>
                  <a:gd name="connsiteY7" fmla="*/ 60960 h 102234"/>
                  <a:gd name="connsiteX8" fmla="*/ 108909 w 234913"/>
                  <a:gd name="connsiteY8" fmla="*/ 100330 h 102234"/>
                  <a:gd name="connsiteX9" fmla="*/ 131071 w 234913"/>
                  <a:gd name="connsiteY9" fmla="*/ 100330 h 102234"/>
                  <a:gd name="connsiteX10" fmla="*/ 53188 w 234913"/>
                  <a:gd name="connsiteY10" fmla="*/ 57785 h 102234"/>
                  <a:gd name="connsiteX11" fmla="*/ 22795 w 234913"/>
                  <a:gd name="connsiteY11" fmla="*/ 635 h 102234"/>
                  <a:gd name="connsiteX12" fmla="*/ 22795 w 234913"/>
                  <a:gd name="connsiteY12" fmla="*/ 0 h 102234"/>
                  <a:gd name="connsiteX13" fmla="*/ 0 w 234913"/>
                  <a:gd name="connsiteY13" fmla="*/ 0 h 102234"/>
                  <a:gd name="connsiteX14" fmla="*/ 0 w 234913"/>
                  <a:gd name="connsiteY14" fmla="*/ 100965 h 102234"/>
                  <a:gd name="connsiteX15" fmla="*/ 20262 w 234913"/>
                  <a:gd name="connsiteY15" fmla="*/ 100965 h 102234"/>
                  <a:gd name="connsiteX16" fmla="*/ 20262 w 234913"/>
                  <a:gd name="connsiteY16" fmla="*/ 41275 h 102234"/>
                  <a:gd name="connsiteX17" fmla="*/ 53188 w 234913"/>
                  <a:gd name="connsiteY17" fmla="*/ 100330 h 102234"/>
                  <a:gd name="connsiteX18" fmla="*/ 53821 w 234913"/>
                  <a:gd name="connsiteY18" fmla="*/ 100965 h 102234"/>
                  <a:gd name="connsiteX19" fmla="*/ 74083 w 234913"/>
                  <a:gd name="connsiteY19" fmla="*/ 100965 h 102234"/>
                  <a:gd name="connsiteX20" fmla="*/ 74083 w 234913"/>
                  <a:gd name="connsiteY20" fmla="*/ 0 h 102234"/>
                  <a:gd name="connsiteX21" fmla="*/ 53821 w 234913"/>
                  <a:gd name="connsiteY21" fmla="*/ 0 h 102234"/>
                  <a:gd name="connsiteX22" fmla="*/ 53821 w 234913"/>
                  <a:gd name="connsiteY22" fmla="*/ 57785 h 102234"/>
                  <a:gd name="connsiteX23" fmla="*/ 234914 w 234913"/>
                  <a:gd name="connsiteY23" fmla="*/ 65405 h 102234"/>
                  <a:gd name="connsiteX24" fmla="*/ 234914 w 234913"/>
                  <a:gd name="connsiteY24" fmla="*/ 0 h 102234"/>
                  <a:gd name="connsiteX25" fmla="*/ 213385 w 234913"/>
                  <a:gd name="connsiteY25" fmla="*/ 0 h 102234"/>
                  <a:gd name="connsiteX26" fmla="*/ 213385 w 234913"/>
                  <a:gd name="connsiteY26" fmla="*/ 64770 h 102234"/>
                  <a:gd name="connsiteX27" fmla="*/ 200722 w 234913"/>
                  <a:gd name="connsiteY27" fmla="*/ 83185 h 102234"/>
                  <a:gd name="connsiteX28" fmla="*/ 188058 w 234913"/>
                  <a:gd name="connsiteY28" fmla="*/ 64770 h 102234"/>
                  <a:gd name="connsiteX29" fmla="*/ 188058 w 234913"/>
                  <a:gd name="connsiteY29" fmla="*/ 0 h 102234"/>
                  <a:gd name="connsiteX30" fmla="*/ 165896 w 234913"/>
                  <a:gd name="connsiteY30" fmla="*/ 0 h 102234"/>
                  <a:gd name="connsiteX31" fmla="*/ 165896 w 234913"/>
                  <a:gd name="connsiteY31" fmla="*/ 65405 h 102234"/>
                  <a:gd name="connsiteX32" fmla="*/ 200722 w 234913"/>
                  <a:gd name="connsiteY32" fmla="*/ 102235 h 102234"/>
                  <a:gd name="connsiteX33" fmla="*/ 234914 w 234913"/>
                  <a:gd name="connsiteY33" fmla="*/ 65405 h 1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34913" h="102234">
                    <a:moveTo>
                      <a:pt x="131071" y="100330"/>
                    </a:moveTo>
                    <a:lnTo>
                      <a:pt x="131071" y="60960"/>
                    </a:lnTo>
                    <a:lnTo>
                      <a:pt x="159564" y="0"/>
                    </a:lnTo>
                    <a:lnTo>
                      <a:pt x="137402" y="0"/>
                    </a:lnTo>
                    <a:lnTo>
                      <a:pt x="120306" y="40005"/>
                    </a:lnTo>
                    <a:lnTo>
                      <a:pt x="103210" y="0"/>
                    </a:lnTo>
                    <a:lnTo>
                      <a:pt x="80415" y="0"/>
                    </a:lnTo>
                    <a:lnTo>
                      <a:pt x="108909" y="60960"/>
                    </a:lnTo>
                    <a:lnTo>
                      <a:pt x="108909" y="100330"/>
                    </a:lnTo>
                    <a:lnTo>
                      <a:pt x="131071" y="100330"/>
                    </a:lnTo>
                    <a:close/>
                    <a:moveTo>
                      <a:pt x="53188" y="57785"/>
                    </a:moveTo>
                    <a:cubicBezTo>
                      <a:pt x="46223" y="43815"/>
                      <a:pt x="24061" y="2540"/>
                      <a:pt x="22795" y="635"/>
                    </a:cubicBezTo>
                    <a:lnTo>
                      <a:pt x="22795" y="0"/>
                    </a:lnTo>
                    <a:lnTo>
                      <a:pt x="0" y="0"/>
                    </a:lnTo>
                    <a:lnTo>
                      <a:pt x="0" y="100965"/>
                    </a:lnTo>
                    <a:lnTo>
                      <a:pt x="20262" y="100965"/>
                    </a:lnTo>
                    <a:lnTo>
                      <a:pt x="20262" y="41275"/>
                    </a:lnTo>
                    <a:cubicBezTo>
                      <a:pt x="27860" y="55245"/>
                      <a:pt x="51922" y="97790"/>
                      <a:pt x="53188" y="100330"/>
                    </a:cubicBezTo>
                    <a:lnTo>
                      <a:pt x="53821" y="100965"/>
                    </a:lnTo>
                    <a:lnTo>
                      <a:pt x="74083" y="100965"/>
                    </a:lnTo>
                    <a:lnTo>
                      <a:pt x="74083" y="0"/>
                    </a:lnTo>
                    <a:lnTo>
                      <a:pt x="53821" y="0"/>
                    </a:lnTo>
                    <a:lnTo>
                      <a:pt x="53821" y="57785"/>
                    </a:lnTo>
                    <a:close/>
                    <a:moveTo>
                      <a:pt x="234914" y="65405"/>
                    </a:moveTo>
                    <a:lnTo>
                      <a:pt x="234914" y="0"/>
                    </a:lnTo>
                    <a:lnTo>
                      <a:pt x="213385" y="0"/>
                    </a:lnTo>
                    <a:lnTo>
                      <a:pt x="213385" y="64770"/>
                    </a:lnTo>
                    <a:cubicBezTo>
                      <a:pt x="213385" y="78105"/>
                      <a:pt x="209586" y="83185"/>
                      <a:pt x="200722" y="83185"/>
                    </a:cubicBezTo>
                    <a:cubicBezTo>
                      <a:pt x="191224" y="83185"/>
                      <a:pt x="188058" y="78105"/>
                      <a:pt x="188058" y="64770"/>
                    </a:cubicBezTo>
                    <a:lnTo>
                      <a:pt x="188058" y="0"/>
                    </a:lnTo>
                    <a:lnTo>
                      <a:pt x="165896" y="0"/>
                    </a:lnTo>
                    <a:lnTo>
                      <a:pt x="165896" y="65405"/>
                    </a:lnTo>
                    <a:cubicBezTo>
                      <a:pt x="165896" y="89535"/>
                      <a:pt x="177927" y="102235"/>
                      <a:pt x="200722" y="102235"/>
                    </a:cubicBezTo>
                    <a:cubicBezTo>
                      <a:pt x="223516" y="102235"/>
                      <a:pt x="234914" y="90170"/>
                      <a:pt x="234914" y="65405"/>
                    </a:cubicBezTo>
                    <a:close/>
                  </a:path>
                </a:pathLst>
              </a:custGeom>
              <a:grpFill/>
              <a:ln w="6309" cap="flat">
                <a:noFill/>
                <a:prstDash val="solid"/>
                <a:miter/>
              </a:ln>
            </p:spPr>
            <p:txBody>
              <a:bodyPr rtlCol="0" anchor="ctr"/>
              <a:lstStyle/>
              <a:p>
                <a:endParaRPr lang="en-US" dirty="0"/>
              </a:p>
            </p:txBody>
          </p:sp>
        </p:grpSp>
        <p:grpSp>
          <p:nvGrpSpPr>
            <p:cNvPr id="14" name="Graphic 6">
              <a:extLst>
                <a:ext uri="{FF2B5EF4-FFF2-40B4-BE49-F238E27FC236}">
                  <a16:creationId xmlns:a16="http://schemas.microsoft.com/office/drawing/2014/main" id="{E1753A03-7640-DA21-C3C7-69BBBAA02165}"/>
                </a:ext>
              </a:extLst>
            </p:cNvPr>
            <p:cNvGrpSpPr/>
            <p:nvPr/>
          </p:nvGrpSpPr>
          <p:grpSpPr>
            <a:xfrm>
              <a:off x="704036" y="4691063"/>
              <a:ext cx="497055" cy="76834"/>
              <a:chOff x="704036" y="4691063"/>
              <a:chExt cx="497055" cy="76834"/>
            </a:xfrm>
            <a:grpFill/>
          </p:grpSpPr>
          <p:sp>
            <p:nvSpPr>
              <p:cNvPr id="34" name="Freeform 33">
                <a:extLst>
                  <a:ext uri="{FF2B5EF4-FFF2-40B4-BE49-F238E27FC236}">
                    <a16:creationId xmlns:a16="http://schemas.microsoft.com/office/drawing/2014/main" id="{63F7BABA-8057-53DA-5B59-01E307EA0B7E}"/>
                  </a:ext>
                </a:extLst>
              </p:cNvPr>
              <p:cNvSpPr/>
              <p:nvPr/>
            </p:nvSpPr>
            <p:spPr>
              <a:xfrm>
                <a:off x="704036" y="4691698"/>
                <a:ext cx="43690" cy="74930"/>
              </a:xfrm>
              <a:custGeom>
                <a:avLst/>
                <a:gdLst>
                  <a:gd name="connsiteX0" fmla="*/ 22162 w 43690"/>
                  <a:gd name="connsiteY0" fmla="*/ 74930 h 74930"/>
                  <a:gd name="connsiteX1" fmla="*/ 0 w 43690"/>
                  <a:gd name="connsiteY1" fmla="*/ 74930 h 74930"/>
                  <a:gd name="connsiteX2" fmla="*/ 0 w 43690"/>
                  <a:gd name="connsiteY2" fmla="*/ 1270 h 74930"/>
                  <a:gd name="connsiteX3" fmla="*/ 22162 w 43690"/>
                  <a:gd name="connsiteY3" fmla="*/ 1270 h 74930"/>
                  <a:gd name="connsiteX4" fmla="*/ 22162 w 43690"/>
                  <a:gd name="connsiteY4" fmla="*/ 10795 h 74930"/>
                  <a:gd name="connsiteX5" fmla="*/ 41791 w 43690"/>
                  <a:gd name="connsiteY5" fmla="*/ 0 h 74930"/>
                  <a:gd name="connsiteX6" fmla="*/ 43057 w 43690"/>
                  <a:gd name="connsiteY6" fmla="*/ 0 h 74930"/>
                  <a:gd name="connsiteX7" fmla="*/ 43690 w 43690"/>
                  <a:gd name="connsiteY7" fmla="*/ 0 h 74930"/>
                  <a:gd name="connsiteX8" fmla="*/ 43690 w 43690"/>
                  <a:gd name="connsiteY8" fmla="*/ 18415 h 74930"/>
                  <a:gd name="connsiteX9" fmla="*/ 42424 w 43690"/>
                  <a:gd name="connsiteY9" fmla="*/ 18415 h 74930"/>
                  <a:gd name="connsiteX10" fmla="*/ 38625 w 43690"/>
                  <a:gd name="connsiteY10" fmla="*/ 17780 h 74930"/>
                  <a:gd name="connsiteX11" fmla="*/ 22162 w 43690"/>
                  <a:gd name="connsiteY11" fmla="*/ 25400 h 74930"/>
                  <a:gd name="connsiteX12" fmla="*/ 22162 w 43690"/>
                  <a:gd name="connsiteY12" fmla="*/ 74930 h 7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690" h="74930">
                    <a:moveTo>
                      <a:pt x="22162" y="74930"/>
                    </a:moveTo>
                    <a:lnTo>
                      <a:pt x="0" y="74930"/>
                    </a:lnTo>
                    <a:lnTo>
                      <a:pt x="0" y="1270"/>
                    </a:lnTo>
                    <a:lnTo>
                      <a:pt x="22162" y="1270"/>
                    </a:lnTo>
                    <a:lnTo>
                      <a:pt x="22162" y="10795"/>
                    </a:lnTo>
                    <a:cubicBezTo>
                      <a:pt x="25961" y="5080"/>
                      <a:pt x="31660" y="0"/>
                      <a:pt x="41791" y="0"/>
                    </a:cubicBezTo>
                    <a:cubicBezTo>
                      <a:pt x="41791" y="0"/>
                      <a:pt x="43057" y="0"/>
                      <a:pt x="43057" y="0"/>
                    </a:cubicBezTo>
                    <a:lnTo>
                      <a:pt x="43690" y="0"/>
                    </a:lnTo>
                    <a:lnTo>
                      <a:pt x="43690" y="18415"/>
                    </a:lnTo>
                    <a:lnTo>
                      <a:pt x="42424" y="18415"/>
                    </a:lnTo>
                    <a:cubicBezTo>
                      <a:pt x="41791" y="18415"/>
                      <a:pt x="39258" y="17780"/>
                      <a:pt x="38625" y="17780"/>
                    </a:cubicBezTo>
                    <a:cubicBezTo>
                      <a:pt x="29760" y="17780"/>
                      <a:pt x="24061" y="22860"/>
                      <a:pt x="22162" y="25400"/>
                    </a:cubicBezTo>
                    <a:lnTo>
                      <a:pt x="22162" y="74930"/>
                    </a:lnTo>
                    <a:close/>
                  </a:path>
                </a:pathLst>
              </a:custGeom>
              <a:grpFill/>
              <a:ln w="630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FF98049C-4E48-F8AB-E5FE-6075DED502FF}"/>
                  </a:ext>
                </a:extLst>
              </p:cNvPr>
              <p:cNvSpPr/>
              <p:nvPr/>
            </p:nvSpPr>
            <p:spPr>
              <a:xfrm>
                <a:off x="888294"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471E8631-9D01-EC71-344C-759B583B42A7}"/>
                  </a:ext>
                </a:extLst>
              </p:cNvPr>
              <p:cNvSpPr/>
              <p:nvPr/>
            </p:nvSpPr>
            <p:spPr>
              <a:xfrm>
                <a:off x="821809"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FE41592F-D495-37F8-DC93-889E465BA9CA}"/>
                  </a:ext>
                </a:extLst>
              </p:cNvPr>
              <p:cNvSpPr/>
              <p:nvPr/>
            </p:nvSpPr>
            <p:spPr>
              <a:xfrm>
                <a:off x="959212" y="4691063"/>
                <a:ext cx="98777" cy="76834"/>
              </a:xfrm>
              <a:custGeom>
                <a:avLst/>
                <a:gdLst>
                  <a:gd name="connsiteX0" fmla="*/ 98778 w 98777"/>
                  <a:gd name="connsiteY0" fmla="*/ 75565 h 76834"/>
                  <a:gd name="connsiteX1" fmla="*/ 77249 w 98777"/>
                  <a:gd name="connsiteY1" fmla="*/ 75565 h 76834"/>
                  <a:gd name="connsiteX2" fmla="*/ 77249 w 98777"/>
                  <a:gd name="connsiteY2" fmla="*/ 26670 h 76834"/>
                  <a:gd name="connsiteX3" fmla="*/ 71551 w 98777"/>
                  <a:gd name="connsiteY3" fmla="*/ 19050 h 76834"/>
                  <a:gd name="connsiteX4" fmla="*/ 60786 w 98777"/>
                  <a:gd name="connsiteY4" fmla="*/ 25400 h 76834"/>
                  <a:gd name="connsiteX5" fmla="*/ 60786 w 98777"/>
                  <a:gd name="connsiteY5" fmla="*/ 76200 h 76834"/>
                  <a:gd name="connsiteX6" fmla="*/ 38625 w 98777"/>
                  <a:gd name="connsiteY6" fmla="*/ 76200 h 76834"/>
                  <a:gd name="connsiteX7" fmla="*/ 38625 w 98777"/>
                  <a:gd name="connsiteY7" fmla="*/ 27305 h 76834"/>
                  <a:gd name="connsiteX8" fmla="*/ 33559 w 98777"/>
                  <a:gd name="connsiteY8" fmla="*/ 19685 h 76834"/>
                  <a:gd name="connsiteX9" fmla="*/ 22162 w 98777"/>
                  <a:gd name="connsiteY9" fmla="*/ 26035 h 76834"/>
                  <a:gd name="connsiteX10" fmla="*/ 22162 w 98777"/>
                  <a:gd name="connsiteY10" fmla="*/ 76835 h 76834"/>
                  <a:gd name="connsiteX11" fmla="*/ 0 w 98777"/>
                  <a:gd name="connsiteY11" fmla="*/ 76835 h 76834"/>
                  <a:gd name="connsiteX12" fmla="*/ 0 w 98777"/>
                  <a:gd name="connsiteY12" fmla="*/ 1905 h 76834"/>
                  <a:gd name="connsiteX13" fmla="*/ 22162 w 98777"/>
                  <a:gd name="connsiteY13" fmla="*/ 1905 h 76834"/>
                  <a:gd name="connsiteX14" fmla="*/ 22162 w 98777"/>
                  <a:gd name="connsiteY14" fmla="*/ 9525 h 76834"/>
                  <a:gd name="connsiteX15" fmla="*/ 42424 w 98777"/>
                  <a:gd name="connsiteY15" fmla="*/ 0 h 76834"/>
                  <a:gd name="connsiteX16" fmla="*/ 59520 w 98777"/>
                  <a:gd name="connsiteY16" fmla="*/ 10160 h 76834"/>
                  <a:gd name="connsiteX17" fmla="*/ 80415 w 98777"/>
                  <a:gd name="connsiteY17" fmla="*/ 0 h 76834"/>
                  <a:gd name="connsiteX18" fmla="*/ 98778 w 98777"/>
                  <a:gd name="connsiteY18" fmla="*/ 20320 h 76834"/>
                  <a:gd name="connsiteX19" fmla="*/ 98778 w 98777"/>
                  <a:gd name="connsiteY19" fmla="*/ 7556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777" h="76834">
                    <a:moveTo>
                      <a:pt x="98778" y="75565"/>
                    </a:moveTo>
                    <a:lnTo>
                      <a:pt x="77249" y="75565"/>
                    </a:lnTo>
                    <a:lnTo>
                      <a:pt x="77249" y="26670"/>
                    </a:lnTo>
                    <a:cubicBezTo>
                      <a:pt x="77249" y="20955"/>
                      <a:pt x="75983" y="19050"/>
                      <a:pt x="71551" y="19050"/>
                    </a:cubicBezTo>
                    <a:cubicBezTo>
                      <a:pt x="67751" y="19050"/>
                      <a:pt x="63319" y="22225"/>
                      <a:pt x="60786" y="25400"/>
                    </a:cubicBezTo>
                    <a:lnTo>
                      <a:pt x="60786" y="76200"/>
                    </a:lnTo>
                    <a:lnTo>
                      <a:pt x="38625" y="76200"/>
                    </a:lnTo>
                    <a:lnTo>
                      <a:pt x="38625" y="27305"/>
                    </a:lnTo>
                    <a:cubicBezTo>
                      <a:pt x="38625" y="21590"/>
                      <a:pt x="37358" y="19685"/>
                      <a:pt x="33559" y="19685"/>
                    </a:cubicBezTo>
                    <a:cubicBezTo>
                      <a:pt x="29760" y="19685"/>
                      <a:pt x="25328" y="22860"/>
                      <a:pt x="22162" y="26035"/>
                    </a:cubicBezTo>
                    <a:lnTo>
                      <a:pt x="22162" y="76835"/>
                    </a:lnTo>
                    <a:lnTo>
                      <a:pt x="0" y="76835"/>
                    </a:lnTo>
                    <a:lnTo>
                      <a:pt x="0" y="1905"/>
                    </a:lnTo>
                    <a:lnTo>
                      <a:pt x="22162" y="1905"/>
                    </a:lnTo>
                    <a:lnTo>
                      <a:pt x="22162" y="9525"/>
                    </a:lnTo>
                    <a:cubicBezTo>
                      <a:pt x="26594" y="4445"/>
                      <a:pt x="33559" y="0"/>
                      <a:pt x="42424" y="0"/>
                    </a:cubicBezTo>
                    <a:cubicBezTo>
                      <a:pt x="51922" y="0"/>
                      <a:pt x="56987" y="2540"/>
                      <a:pt x="59520" y="10160"/>
                    </a:cubicBezTo>
                    <a:cubicBezTo>
                      <a:pt x="63952" y="4445"/>
                      <a:pt x="71551" y="0"/>
                      <a:pt x="80415" y="0"/>
                    </a:cubicBezTo>
                    <a:cubicBezTo>
                      <a:pt x="92446" y="0"/>
                      <a:pt x="98778" y="6350"/>
                      <a:pt x="98778" y="20320"/>
                    </a:cubicBezTo>
                    <a:lnTo>
                      <a:pt x="98778" y="75565"/>
                    </a:lnTo>
                    <a:close/>
                  </a:path>
                </a:pathLst>
              </a:custGeom>
              <a:grpFill/>
              <a:ln w="630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4B10252F-7DFE-FFCC-1620-9699F3BBF0A2}"/>
                  </a:ext>
                </a:extLst>
              </p:cNvPr>
              <p:cNvSpPr/>
              <p:nvPr/>
            </p:nvSpPr>
            <p:spPr>
              <a:xfrm>
                <a:off x="1067487" y="4691063"/>
                <a:ext cx="62685" cy="76200"/>
              </a:xfrm>
              <a:custGeom>
                <a:avLst/>
                <a:gdLst>
                  <a:gd name="connsiteX0" fmla="*/ 18363 w 62685"/>
                  <a:gd name="connsiteY0" fmla="*/ 76200 h 76200"/>
                  <a:gd name="connsiteX1" fmla="*/ 0 w 62685"/>
                  <a:gd name="connsiteY1" fmla="*/ 57150 h 76200"/>
                  <a:gd name="connsiteX2" fmla="*/ 39258 w 62685"/>
                  <a:gd name="connsiteY2" fmla="*/ 27305 h 76200"/>
                  <a:gd name="connsiteX3" fmla="*/ 39258 w 62685"/>
                  <a:gd name="connsiteY3" fmla="*/ 24765 h 76200"/>
                  <a:gd name="connsiteX4" fmla="*/ 32926 w 62685"/>
                  <a:gd name="connsiteY4" fmla="*/ 17145 h 76200"/>
                  <a:gd name="connsiteX5" fmla="*/ 13297 w 62685"/>
                  <a:gd name="connsiteY5" fmla="*/ 24765 h 76200"/>
                  <a:gd name="connsiteX6" fmla="*/ 3166 w 62685"/>
                  <a:gd name="connsiteY6" fmla="*/ 11430 h 76200"/>
                  <a:gd name="connsiteX7" fmla="*/ 36725 w 62685"/>
                  <a:gd name="connsiteY7" fmla="*/ 0 h 76200"/>
                  <a:gd name="connsiteX8" fmla="*/ 60786 w 62685"/>
                  <a:gd name="connsiteY8" fmla="*/ 24130 h 76200"/>
                  <a:gd name="connsiteX9" fmla="*/ 60786 w 62685"/>
                  <a:gd name="connsiteY9" fmla="*/ 56515 h 76200"/>
                  <a:gd name="connsiteX10" fmla="*/ 62686 w 62685"/>
                  <a:gd name="connsiteY10" fmla="*/ 74295 h 76200"/>
                  <a:gd name="connsiteX11" fmla="*/ 62686 w 62685"/>
                  <a:gd name="connsiteY11" fmla="*/ 74930 h 76200"/>
                  <a:gd name="connsiteX12" fmla="*/ 41157 w 62685"/>
                  <a:gd name="connsiteY12" fmla="*/ 74930 h 76200"/>
                  <a:gd name="connsiteX13" fmla="*/ 39891 w 62685"/>
                  <a:gd name="connsiteY13" fmla="*/ 67310 h 76200"/>
                  <a:gd name="connsiteX14" fmla="*/ 18363 w 62685"/>
                  <a:gd name="connsiteY14" fmla="*/ 76200 h 76200"/>
                  <a:gd name="connsiteX15" fmla="*/ 39258 w 62685"/>
                  <a:gd name="connsiteY15" fmla="*/ 39370 h 76200"/>
                  <a:gd name="connsiteX16" fmla="*/ 20895 w 62685"/>
                  <a:gd name="connsiteY16" fmla="*/ 53340 h 76200"/>
                  <a:gd name="connsiteX17" fmla="*/ 27227 w 62685"/>
                  <a:gd name="connsiteY17" fmla="*/ 59690 h 76200"/>
                  <a:gd name="connsiteX18" fmla="*/ 39258 w 62685"/>
                  <a:gd name="connsiteY18" fmla="*/ 54610 h 76200"/>
                  <a:gd name="connsiteX19" fmla="*/ 39258 w 62685"/>
                  <a:gd name="connsiteY19" fmla="*/ 3937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685" h="76200">
                    <a:moveTo>
                      <a:pt x="18363" y="76200"/>
                    </a:moveTo>
                    <a:cubicBezTo>
                      <a:pt x="6332" y="76200"/>
                      <a:pt x="0" y="69850"/>
                      <a:pt x="0" y="57150"/>
                    </a:cubicBezTo>
                    <a:cubicBezTo>
                      <a:pt x="0" y="41910"/>
                      <a:pt x="12664" y="32385"/>
                      <a:pt x="39258" y="27305"/>
                    </a:cubicBezTo>
                    <a:lnTo>
                      <a:pt x="39258" y="24765"/>
                    </a:lnTo>
                    <a:cubicBezTo>
                      <a:pt x="39258" y="19050"/>
                      <a:pt x="37358" y="17145"/>
                      <a:pt x="32926" y="17145"/>
                    </a:cubicBezTo>
                    <a:cubicBezTo>
                      <a:pt x="24694" y="17145"/>
                      <a:pt x="17096" y="22225"/>
                      <a:pt x="13297" y="24765"/>
                    </a:cubicBezTo>
                    <a:lnTo>
                      <a:pt x="3166" y="11430"/>
                    </a:lnTo>
                    <a:cubicBezTo>
                      <a:pt x="12031" y="3810"/>
                      <a:pt x="24061" y="0"/>
                      <a:pt x="36725" y="0"/>
                    </a:cubicBezTo>
                    <a:cubicBezTo>
                      <a:pt x="53188" y="0"/>
                      <a:pt x="60786" y="6985"/>
                      <a:pt x="60786" y="24130"/>
                    </a:cubicBezTo>
                    <a:lnTo>
                      <a:pt x="60786" y="56515"/>
                    </a:lnTo>
                    <a:cubicBezTo>
                      <a:pt x="60786" y="66040"/>
                      <a:pt x="61420" y="70485"/>
                      <a:pt x="62686" y="74295"/>
                    </a:cubicBezTo>
                    <a:lnTo>
                      <a:pt x="62686" y="74930"/>
                    </a:lnTo>
                    <a:cubicBezTo>
                      <a:pt x="62686" y="74930"/>
                      <a:pt x="41157" y="74930"/>
                      <a:pt x="41157" y="74930"/>
                    </a:cubicBezTo>
                    <a:cubicBezTo>
                      <a:pt x="40524" y="73025"/>
                      <a:pt x="39891" y="70485"/>
                      <a:pt x="39891" y="67310"/>
                    </a:cubicBezTo>
                    <a:cubicBezTo>
                      <a:pt x="33559" y="73660"/>
                      <a:pt x="26594" y="76200"/>
                      <a:pt x="18363" y="76200"/>
                    </a:cubicBezTo>
                    <a:close/>
                    <a:moveTo>
                      <a:pt x="39258" y="39370"/>
                    </a:moveTo>
                    <a:cubicBezTo>
                      <a:pt x="26594" y="41910"/>
                      <a:pt x="20895" y="46355"/>
                      <a:pt x="20895" y="53340"/>
                    </a:cubicBezTo>
                    <a:cubicBezTo>
                      <a:pt x="20895" y="57785"/>
                      <a:pt x="22795" y="59690"/>
                      <a:pt x="27227" y="59690"/>
                    </a:cubicBezTo>
                    <a:cubicBezTo>
                      <a:pt x="31660" y="59690"/>
                      <a:pt x="35459" y="57785"/>
                      <a:pt x="39258" y="54610"/>
                    </a:cubicBezTo>
                    <a:lnTo>
                      <a:pt x="39258" y="39370"/>
                    </a:lnTo>
                    <a:close/>
                  </a:path>
                </a:pathLst>
              </a:custGeom>
              <a:grpFill/>
              <a:ln w="6309"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350D87DB-66F0-0484-A2B6-1C3C60C6090B}"/>
                  </a:ext>
                </a:extLst>
              </p:cNvPr>
              <p:cNvSpPr/>
              <p:nvPr/>
            </p:nvSpPr>
            <p:spPr>
              <a:xfrm>
                <a:off x="751525" y="4691698"/>
                <a:ext cx="64585" cy="76199"/>
              </a:xfrm>
              <a:custGeom>
                <a:avLst/>
                <a:gdLst>
                  <a:gd name="connsiteX0" fmla="*/ 32293 w 64585"/>
                  <a:gd name="connsiteY0" fmla="*/ 0 h 76199"/>
                  <a:gd name="connsiteX1" fmla="*/ 0 w 64585"/>
                  <a:gd name="connsiteY1" fmla="*/ 38100 h 76199"/>
                  <a:gd name="connsiteX2" fmla="*/ 32293 w 64585"/>
                  <a:gd name="connsiteY2" fmla="*/ 76200 h 76199"/>
                  <a:gd name="connsiteX3" fmla="*/ 64586 w 64585"/>
                  <a:gd name="connsiteY3" fmla="*/ 38100 h 76199"/>
                  <a:gd name="connsiteX4" fmla="*/ 32293 w 64585"/>
                  <a:gd name="connsiteY4" fmla="*/ 0 h 76199"/>
                  <a:gd name="connsiteX5" fmla="*/ 32293 w 64585"/>
                  <a:gd name="connsiteY5" fmla="*/ 58420 h 76199"/>
                  <a:gd name="connsiteX6" fmla="*/ 22162 w 64585"/>
                  <a:gd name="connsiteY6" fmla="*/ 38100 h 76199"/>
                  <a:gd name="connsiteX7" fmla="*/ 32293 w 64585"/>
                  <a:gd name="connsiteY7" fmla="*/ 18415 h 76199"/>
                  <a:gd name="connsiteX8" fmla="*/ 42424 w 64585"/>
                  <a:gd name="connsiteY8" fmla="*/ 38100 h 76199"/>
                  <a:gd name="connsiteX9" fmla="*/ 32293 w 64585"/>
                  <a:gd name="connsiteY9" fmla="*/ 58420 h 7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199">
                    <a:moveTo>
                      <a:pt x="32293" y="0"/>
                    </a:moveTo>
                    <a:cubicBezTo>
                      <a:pt x="8232" y="0"/>
                      <a:pt x="0" y="19685"/>
                      <a:pt x="0" y="38100"/>
                    </a:cubicBezTo>
                    <a:cubicBezTo>
                      <a:pt x="0" y="66040"/>
                      <a:pt x="16463" y="76200"/>
                      <a:pt x="32293" y="76200"/>
                    </a:cubicBezTo>
                    <a:cubicBezTo>
                      <a:pt x="48123" y="76200"/>
                      <a:pt x="64586" y="66040"/>
                      <a:pt x="64586" y="38100"/>
                    </a:cubicBezTo>
                    <a:cubicBezTo>
                      <a:pt x="64586" y="9525"/>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5880"/>
                      <a:pt x="37358" y="58420"/>
                      <a:pt x="32293" y="58420"/>
                    </a:cubicBezTo>
                    <a:close/>
                  </a:path>
                </a:pathLst>
              </a:custGeom>
              <a:grpFill/>
              <a:ln w="6309" cap="flat">
                <a:noFill/>
                <a:prstDash val="solid"/>
                <a:miter/>
              </a:ln>
            </p:spPr>
            <p:txBody>
              <a:bodyPr rtlCol="0" anchor="ctr"/>
              <a:lstStyle/>
              <a:p>
                <a:endParaRPr lang="en-US" dirty="0"/>
              </a:p>
            </p:txBody>
          </p:sp>
          <p:sp>
            <p:nvSpPr>
              <p:cNvPr id="40" name="Freeform 39">
                <a:extLst>
                  <a:ext uri="{FF2B5EF4-FFF2-40B4-BE49-F238E27FC236}">
                    <a16:creationId xmlns:a16="http://schemas.microsoft.com/office/drawing/2014/main" id="{4871D1EC-EFA2-6257-8756-990714E6E381}"/>
                  </a:ext>
                </a:extLst>
              </p:cNvPr>
              <p:cNvSpPr/>
              <p:nvPr/>
            </p:nvSpPr>
            <p:spPr>
              <a:xfrm>
                <a:off x="1140937" y="4691698"/>
                <a:ext cx="60153" cy="74294"/>
              </a:xfrm>
              <a:custGeom>
                <a:avLst/>
                <a:gdLst>
                  <a:gd name="connsiteX0" fmla="*/ 41791 w 60153"/>
                  <a:gd name="connsiteY0" fmla="*/ 0 h 74294"/>
                  <a:gd name="connsiteX1" fmla="*/ 22162 w 60153"/>
                  <a:gd name="connsiteY1" fmla="*/ 8890 h 74294"/>
                  <a:gd name="connsiteX2" fmla="*/ 22162 w 60153"/>
                  <a:gd name="connsiteY2" fmla="*/ 1270 h 74294"/>
                  <a:gd name="connsiteX3" fmla="*/ 0 w 60153"/>
                  <a:gd name="connsiteY3" fmla="*/ 1270 h 74294"/>
                  <a:gd name="connsiteX4" fmla="*/ 0 w 60153"/>
                  <a:gd name="connsiteY4" fmla="*/ 74295 h 74294"/>
                  <a:gd name="connsiteX5" fmla="*/ 22162 w 60153"/>
                  <a:gd name="connsiteY5" fmla="*/ 74295 h 74294"/>
                  <a:gd name="connsiteX6" fmla="*/ 22162 w 60153"/>
                  <a:gd name="connsiteY6" fmla="*/ 24130 h 74294"/>
                  <a:gd name="connsiteX7" fmla="*/ 32926 w 60153"/>
                  <a:gd name="connsiteY7" fmla="*/ 18415 h 74294"/>
                  <a:gd name="connsiteX8" fmla="*/ 37991 w 60153"/>
                  <a:gd name="connsiteY8" fmla="*/ 25400 h 74294"/>
                  <a:gd name="connsiteX9" fmla="*/ 37991 w 60153"/>
                  <a:gd name="connsiteY9" fmla="*/ 74295 h 74294"/>
                  <a:gd name="connsiteX10" fmla="*/ 60153 w 60153"/>
                  <a:gd name="connsiteY10" fmla="*/ 74295 h 74294"/>
                  <a:gd name="connsiteX11" fmla="*/ 60153 w 60153"/>
                  <a:gd name="connsiteY11" fmla="*/ 19685 h 74294"/>
                  <a:gd name="connsiteX12" fmla="*/ 41791 w 60153"/>
                  <a:gd name="connsiteY12" fmla="*/ 0 h 7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294">
                    <a:moveTo>
                      <a:pt x="41791" y="0"/>
                    </a:moveTo>
                    <a:cubicBezTo>
                      <a:pt x="33559" y="0"/>
                      <a:pt x="26594" y="4445"/>
                      <a:pt x="22162" y="8890"/>
                    </a:cubicBezTo>
                    <a:lnTo>
                      <a:pt x="22162" y="1270"/>
                    </a:lnTo>
                    <a:lnTo>
                      <a:pt x="0" y="1270"/>
                    </a:lnTo>
                    <a:lnTo>
                      <a:pt x="0" y="74295"/>
                    </a:lnTo>
                    <a:lnTo>
                      <a:pt x="22162" y="74295"/>
                    </a:lnTo>
                    <a:lnTo>
                      <a:pt x="22162" y="24130"/>
                    </a:lnTo>
                    <a:cubicBezTo>
                      <a:pt x="26594" y="20320"/>
                      <a:pt x="29760" y="18415"/>
                      <a:pt x="32926" y="18415"/>
                    </a:cubicBezTo>
                    <a:cubicBezTo>
                      <a:pt x="35459" y="18415"/>
                      <a:pt x="37991" y="19050"/>
                      <a:pt x="37991" y="25400"/>
                    </a:cubicBezTo>
                    <a:lnTo>
                      <a:pt x="37991" y="74295"/>
                    </a:lnTo>
                    <a:lnTo>
                      <a:pt x="60153" y="74295"/>
                    </a:lnTo>
                    <a:lnTo>
                      <a:pt x="60153" y="19685"/>
                    </a:lnTo>
                    <a:cubicBezTo>
                      <a:pt x="60153" y="6350"/>
                      <a:pt x="53821" y="0"/>
                      <a:pt x="41791" y="0"/>
                    </a:cubicBezTo>
                    <a:close/>
                  </a:path>
                </a:pathLst>
              </a:custGeom>
              <a:grpFill/>
              <a:ln w="6309" cap="flat">
                <a:noFill/>
                <a:prstDash val="solid"/>
                <a:miter/>
              </a:ln>
            </p:spPr>
            <p:txBody>
              <a:bodyPr rtlCol="0" anchor="ctr"/>
              <a:lstStyle/>
              <a:p>
                <a:endParaRPr lang="en-US" dirty="0"/>
              </a:p>
            </p:txBody>
          </p:sp>
        </p:grpSp>
        <p:sp>
          <p:nvSpPr>
            <p:cNvPr id="15" name="Freeform 14">
              <a:extLst>
                <a:ext uri="{FF2B5EF4-FFF2-40B4-BE49-F238E27FC236}">
                  <a16:creationId xmlns:a16="http://schemas.microsoft.com/office/drawing/2014/main" id="{2B700EB1-E86B-06E5-FCD6-F1975B236AB1}"/>
                </a:ext>
              </a:extLst>
            </p:cNvPr>
            <p:cNvSpPr/>
            <p:nvPr/>
          </p:nvSpPr>
          <p:spPr>
            <a:xfrm>
              <a:off x="543205" y="4793933"/>
              <a:ext cx="72816" cy="103504"/>
            </a:xfrm>
            <a:custGeom>
              <a:avLst/>
              <a:gdLst>
                <a:gd name="connsiteX0" fmla="*/ 43690 w 72816"/>
                <a:gd name="connsiteY0" fmla="*/ 41910 h 103504"/>
                <a:gd name="connsiteX1" fmla="*/ 41791 w 72816"/>
                <a:gd name="connsiteY1" fmla="*/ 41275 h 103504"/>
                <a:gd name="connsiteX2" fmla="*/ 26594 w 72816"/>
                <a:gd name="connsiteY2" fmla="*/ 27305 h 103504"/>
                <a:gd name="connsiteX3" fmla="*/ 36092 w 72816"/>
                <a:gd name="connsiteY3" fmla="*/ 19050 h 103504"/>
                <a:gd name="connsiteX4" fmla="*/ 52555 w 72816"/>
                <a:gd name="connsiteY4" fmla="*/ 32385 h 103504"/>
                <a:gd name="connsiteX5" fmla="*/ 53188 w 72816"/>
                <a:gd name="connsiteY5" fmla="*/ 33655 h 103504"/>
                <a:gd name="connsiteX6" fmla="*/ 70917 w 72816"/>
                <a:gd name="connsiteY6" fmla="*/ 24130 h 103504"/>
                <a:gd name="connsiteX7" fmla="*/ 70284 w 72816"/>
                <a:gd name="connsiteY7" fmla="*/ 22860 h 103504"/>
                <a:gd name="connsiteX8" fmla="*/ 36092 w 72816"/>
                <a:gd name="connsiteY8" fmla="*/ 0 h 103504"/>
                <a:gd name="connsiteX9" fmla="*/ 3799 w 72816"/>
                <a:gd name="connsiteY9" fmla="*/ 28575 h 103504"/>
                <a:gd name="connsiteX10" fmla="*/ 32293 w 72816"/>
                <a:gd name="connsiteY10" fmla="*/ 60960 h 103504"/>
                <a:gd name="connsiteX11" fmla="*/ 32926 w 72816"/>
                <a:gd name="connsiteY11" fmla="*/ 61595 h 103504"/>
                <a:gd name="connsiteX12" fmla="*/ 49389 w 72816"/>
                <a:gd name="connsiteY12" fmla="*/ 76200 h 103504"/>
                <a:gd name="connsiteX13" fmla="*/ 37991 w 72816"/>
                <a:gd name="connsiteY13" fmla="*/ 85725 h 103504"/>
                <a:gd name="connsiteX14" fmla="*/ 18996 w 72816"/>
                <a:gd name="connsiteY14" fmla="*/ 71120 h 103504"/>
                <a:gd name="connsiteX15" fmla="*/ 18363 w 72816"/>
                <a:gd name="connsiteY15" fmla="*/ 69850 h 103504"/>
                <a:gd name="connsiteX16" fmla="*/ 0 w 72816"/>
                <a:gd name="connsiteY16" fmla="*/ 78105 h 103504"/>
                <a:gd name="connsiteX17" fmla="*/ 633 w 72816"/>
                <a:gd name="connsiteY17" fmla="*/ 79375 h 103504"/>
                <a:gd name="connsiteX18" fmla="*/ 38625 w 72816"/>
                <a:gd name="connsiteY18" fmla="*/ 103505 h 103504"/>
                <a:gd name="connsiteX19" fmla="*/ 72817 w 72816"/>
                <a:gd name="connsiteY19" fmla="*/ 74295 h 103504"/>
                <a:gd name="connsiteX20" fmla="*/ 43690 w 72816"/>
                <a:gd name="connsiteY20" fmla="*/ 41910 h 1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2816" h="103504">
                  <a:moveTo>
                    <a:pt x="43690" y="41910"/>
                  </a:moveTo>
                  <a:lnTo>
                    <a:pt x="41791" y="41275"/>
                  </a:lnTo>
                  <a:cubicBezTo>
                    <a:pt x="32926" y="37465"/>
                    <a:pt x="26594" y="33655"/>
                    <a:pt x="26594" y="27305"/>
                  </a:cubicBezTo>
                  <a:cubicBezTo>
                    <a:pt x="26594" y="22225"/>
                    <a:pt x="30393" y="19050"/>
                    <a:pt x="36092" y="19050"/>
                  </a:cubicBezTo>
                  <a:cubicBezTo>
                    <a:pt x="43057" y="19050"/>
                    <a:pt x="48123" y="23495"/>
                    <a:pt x="52555" y="32385"/>
                  </a:cubicBezTo>
                  <a:lnTo>
                    <a:pt x="53188" y="33655"/>
                  </a:lnTo>
                  <a:lnTo>
                    <a:pt x="70917" y="24130"/>
                  </a:lnTo>
                  <a:lnTo>
                    <a:pt x="70284" y="22860"/>
                  </a:lnTo>
                  <a:cubicBezTo>
                    <a:pt x="63319" y="7620"/>
                    <a:pt x="51922" y="0"/>
                    <a:pt x="36092" y="0"/>
                  </a:cubicBezTo>
                  <a:cubicBezTo>
                    <a:pt x="17096" y="0"/>
                    <a:pt x="3799" y="12065"/>
                    <a:pt x="3799" y="28575"/>
                  </a:cubicBezTo>
                  <a:cubicBezTo>
                    <a:pt x="3799" y="48895"/>
                    <a:pt x="19629" y="55245"/>
                    <a:pt x="32293" y="60960"/>
                  </a:cubicBezTo>
                  <a:lnTo>
                    <a:pt x="32926" y="61595"/>
                  </a:lnTo>
                  <a:cubicBezTo>
                    <a:pt x="43057" y="66040"/>
                    <a:pt x="49389" y="69215"/>
                    <a:pt x="49389" y="76200"/>
                  </a:cubicBezTo>
                  <a:cubicBezTo>
                    <a:pt x="49389" y="82550"/>
                    <a:pt x="44957" y="85725"/>
                    <a:pt x="37991" y="85725"/>
                  </a:cubicBezTo>
                  <a:cubicBezTo>
                    <a:pt x="27860" y="85725"/>
                    <a:pt x="22162" y="77470"/>
                    <a:pt x="18996" y="71120"/>
                  </a:cubicBezTo>
                  <a:lnTo>
                    <a:pt x="18363" y="69850"/>
                  </a:lnTo>
                  <a:lnTo>
                    <a:pt x="0" y="78105"/>
                  </a:lnTo>
                  <a:lnTo>
                    <a:pt x="633" y="79375"/>
                  </a:lnTo>
                  <a:cubicBezTo>
                    <a:pt x="8231" y="95885"/>
                    <a:pt x="20895" y="103505"/>
                    <a:pt x="38625" y="103505"/>
                  </a:cubicBezTo>
                  <a:cubicBezTo>
                    <a:pt x="55088" y="103505"/>
                    <a:pt x="72817" y="94615"/>
                    <a:pt x="72817" y="74295"/>
                  </a:cubicBezTo>
                  <a:cubicBezTo>
                    <a:pt x="72184" y="53975"/>
                    <a:pt x="56354" y="46990"/>
                    <a:pt x="43690" y="41910"/>
                  </a:cubicBezTo>
                  <a:close/>
                </a:path>
              </a:pathLst>
            </a:custGeom>
            <a:grpFill/>
            <a:ln w="630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B1A0096B-8276-3426-659E-B187F7D3C81E}"/>
                </a:ext>
              </a:extLst>
            </p:cNvPr>
            <p:cNvSpPr/>
            <p:nvPr/>
          </p:nvSpPr>
          <p:spPr>
            <a:xfrm>
              <a:off x="624887"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6118A81D-7259-1A9F-108A-F81F6DBD6815}"/>
                </a:ext>
              </a:extLst>
            </p:cNvPr>
            <p:cNvSpPr/>
            <p:nvPr/>
          </p:nvSpPr>
          <p:spPr>
            <a:xfrm>
              <a:off x="695804" y="4792028"/>
              <a:ext cx="60153" cy="104139"/>
            </a:xfrm>
            <a:custGeom>
              <a:avLst/>
              <a:gdLst>
                <a:gd name="connsiteX0" fmla="*/ 41791 w 60153"/>
                <a:gd name="connsiteY0" fmla="*/ 28575 h 104139"/>
                <a:gd name="connsiteX1" fmla="*/ 22162 w 60153"/>
                <a:gd name="connsiteY1" fmla="*/ 37465 h 104139"/>
                <a:gd name="connsiteX2" fmla="*/ 22162 w 60153"/>
                <a:gd name="connsiteY2" fmla="*/ 0 h 104139"/>
                <a:gd name="connsiteX3" fmla="*/ 0 w 60153"/>
                <a:gd name="connsiteY3" fmla="*/ 3175 h 104139"/>
                <a:gd name="connsiteX4" fmla="*/ 0 w 60153"/>
                <a:gd name="connsiteY4" fmla="*/ 104140 h 104139"/>
                <a:gd name="connsiteX5" fmla="*/ 22162 w 60153"/>
                <a:gd name="connsiteY5" fmla="*/ 104140 h 104139"/>
                <a:gd name="connsiteX6" fmla="*/ 22162 w 60153"/>
                <a:gd name="connsiteY6" fmla="*/ 53975 h 104139"/>
                <a:gd name="connsiteX7" fmla="*/ 32926 w 60153"/>
                <a:gd name="connsiteY7" fmla="*/ 48260 h 104139"/>
                <a:gd name="connsiteX8" fmla="*/ 37991 w 60153"/>
                <a:gd name="connsiteY8" fmla="*/ 55245 h 104139"/>
                <a:gd name="connsiteX9" fmla="*/ 37991 w 60153"/>
                <a:gd name="connsiteY9" fmla="*/ 104140 h 104139"/>
                <a:gd name="connsiteX10" fmla="*/ 60153 w 60153"/>
                <a:gd name="connsiteY10" fmla="*/ 104140 h 104139"/>
                <a:gd name="connsiteX11" fmla="*/ 60153 w 60153"/>
                <a:gd name="connsiteY11" fmla="*/ 48260 h 104139"/>
                <a:gd name="connsiteX12" fmla="*/ 41791 w 60153"/>
                <a:gd name="connsiteY12" fmla="*/ 28575 h 104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104139">
                  <a:moveTo>
                    <a:pt x="41791" y="28575"/>
                  </a:moveTo>
                  <a:cubicBezTo>
                    <a:pt x="33559" y="28575"/>
                    <a:pt x="26594" y="33020"/>
                    <a:pt x="22162" y="37465"/>
                  </a:cubicBezTo>
                  <a:lnTo>
                    <a:pt x="22162" y="0"/>
                  </a:lnTo>
                  <a:lnTo>
                    <a:pt x="0" y="3175"/>
                  </a:lnTo>
                  <a:lnTo>
                    <a:pt x="0" y="104140"/>
                  </a:lnTo>
                  <a:lnTo>
                    <a:pt x="22162" y="104140"/>
                  </a:lnTo>
                  <a:lnTo>
                    <a:pt x="22162" y="53975"/>
                  </a:lnTo>
                  <a:cubicBezTo>
                    <a:pt x="26594" y="50165"/>
                    <a:pt x="29760" y="48260"/>
                    <a:pt x="32926" y="48260"/>
                  </a:cubicBezTo>
                  <a:cubicBezTo>
                    <a:pt x="35459" y="48260"/>
                    <a:pt x="37991" y="48895"/>
                    <a:pt x="37991" y="55245"/>
                  </a:cubicBezTo>
                  <a:lnTo>
                    <a:pt x="37991" y="104140"/>
                  </a:lnTo>
                  <a:lnTo>
                    <a:pt x="60153" y="104140"/>
                  </a:lnTo>
                  <a:lnTo>
                    <a:pt x="60153" y="48260"/>
                  </a:lnTo>
                  <a:cubicBezTo>
                    <a:pt x="60153" y="35560"/>
                    <a:pt x="53821" y="28575"/>
                    <a:pt x="41791" y="28575"/>
                  </a:cubicBezTo>
                  <a:close/>
                </a:path>
              </a:pathLst>
            </a:custGeom>
            <a:grpFill/>
            <a:ln w="630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05BF2C50-9C96-3676-64B2-4753A5BEE51A}"/>
                </a:ext>
              </a:extLst>
            </p:cNvPr>
            <p:cNvSpPr/>
            <p:nvPr/>
          </p:nvSpPr>
          <p:spPr>
            <a:xfrm>
              <a:off x="764189"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6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6" y="66040"/>
                    <a:pt x="64586" y="38100"/>
                  </a:cubicBezTo>
                  <a:cubicBezTo>
                    <a:pt x="64586"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FFD9926-39D8-B62A-67EF-F4ED9174C429}"/>
                </a:ext>
              </a:extLst>
            </p:cNvPr>
            <p:cNvSpPr/>
            <p:nvPr/>
          </p:nvSpPr>
          <p:spPr>
            <a:xfrm>
              <a:off x="836373"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5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5" y="66040"/>
                    <a:pt x="64585" y="38100"/>
                  </a:cubicBezTo>
                  <a:cubicBezTo>
                    <a:pt x="64585" y="10160"/>
                    <a:pt x="47489"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547B780D-CEFD-08C7-BE0E-C3E510F0044D}"/>
                </a:ext>
              </a:extLst>
            </p:cNvPr>
            <p:cNvSpPr/>
            <p:nvPr/>
          </p:nvSpPr>
          <p:spPr>
            <a:xfrm>
              <a:off x="954779" y="4820603"/>
              <a:ext cx="64602" cy="76200"/>
            </a:xfrm>
            <a:custGeom>
              <a:avLst/>
              <a:gdLst>
                <a:gd name="connsiteX0" fmla="*/ 32293 w 64602"/>
                <a:gd name="connsiteY0" fmla="*/ 0 h 76200"/>
                <a:gd name="connsiteX1" fmla="*/ 0 w 64602"/>
                <a:gd name="connsiteY1" fmla="*/ 38100 h 76200"/>
                <a:gd name="connsiteX2" fmla="*/ 32293 w 64602"/>
                <a:gd name="connsiteY2" fmla="*/ 76200 h 76200"/>
                <a:gd name="connsiteX3" fmla="*/ 64585 w 64602"/>
                <a:gd name="connsiteY3" fmla="*/ 38100 h 76200"/>
                <a:gd name="connsiteX4" fmla="*/ 32293 w 64602"/>
                <a:gd name="connsiteY4" fmla="*/ 0 h 76200"/>
                <a:gd name="connsiteX5" fmla="*/ 32293 w 64602"/>
                <a:gd name="connsiteY5" fmla="*/ 58420 h 76200"/>
                <a:gd name="connsiteX6" fmla="*/ 22162 w 64602"/>
                <a:gd name="connsiteY6" fmla="*/ 38100 h 76200"/>
                <a:gd name="connsiteX7" fmla="*/ 32293 w 64602"/>
                <a:gd name="connsiteY7" fmla="*/ 18415 h 76200"/>
                <a:gd name="connsiteX8" fmla="*/ 42424 w 64602"/>
                <a:gd name="connsiteY8" fmla="*/ 38100 h 76200"/>
                <a:gd name="connsiteX9" fmla="*/ 32293 w 64602"/>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02" h="76200">
                  <a:moveTo>
                    <a:pt x="32293" y="0"/>
                  </a:moveTo>
                  <a:cubicBezTo>
                    <a:pt x="8232" y="0"/>
                    <a:pt x="0" y="19685"/>
                    <a:pt x="0" y="38100"/>
                  </a:cubicBezTo>
                  <a:cubicBezTo>
                    <a:pt x="0" y="66040"/>
                    <a:pt x="16463" y="76200"/>
                    <a:pt x="32293" y="76200"/>
                  </a:cubicBezTo>
                  <a:cubicBezTo>
                    <a:pt x="48123" y="76200"/>
                    <a:pt x="64585" y="66040"/>
                    <a:pt x="64585" y="38100"/>
                  </a:cubicBezTo>
                  <a:cubicBezTo>
                    <a:pt x="65219"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7358" y="58420"/>
                    <a:pt x="32293" y="58420"/>
                  </a:cubicBezTo>
                  <a:close/>
                </a:path>
              </a:pathLst>
            </a:custGeom>
            <a:grpFill/>
            <a:ln w="630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9DA544CB-8060-615F-C995-948452560EF4}"/>
                </a:ext>
              </a:extLst>
            </p:cNvPr>
            <p:cNvSpPr/>
            <p:nvPr/>
          </p:nvSpPr>
          <p:spPr>
            <a:xfrm>
              <a:off x="1023797" y="4794567"/>
              <a:ext cx="44956" cy="101600"/>
            </a:xfrm>
            <a:custGeom>
              <a:avLst/>
              <a:gdLst>
                <a:gd name="connsiteX0" fmla="*/ 33559 w 44956"/>
                <a:gd name="connsiteY0" fmla="*/ 0 h 101600"/>
                <a:gd name="connsiteX1" fmla="*/ 10131 w 44956"/>
                <a:gd name="connsiteY1" fmla="*/ 22860 h 101600"/>
                <a:gd name="connsiteX2" fmla="*/ 10131 w 44956"/>
                <a:gd name="connsiteY2" fmla="*/ 27940 h 101600"/>
                <a:gd name="connsiteX3" fmla="*/ 0 w 44956"/>
                <a:gd name="connsiteY3" fmla="*/ 27940 h 101600"/>
                <a:gd name="connsiteX4" fmla="*/ 0 w 44956"/>
                <a:gd name="connsiteY4" fmla="*/ 45085 h 101600"/>
                <a:gd name="connsiteX5" fmla="*/ 10131 w 44956"/>
                <a:gd name="connsiteY5" fmla="*/ 45085 h 101600"/>
                <a:gd name="connsiteX6" fmla="*/ 10131 w 44956"/>
                <a:gd name="connsiteY6" fmla="*/ 101600 h 101600"/>
                <a:gd name="connsiteX7" fmla="*/ 32293 w 44956"/>
                <a:gd name="connsiteY7" fmla="*/ 101600 h 101600"/>
                <a:gd name="connsiteX8" fmla="*/ 32293 w 44956"/>
                <a:gd name="connsiteY8" fmla="*/ 45085 h 101600"/>
                <a:gd name="connsiteX9" fmla="*/ 44957 w 44956"/>
                <a:gd name="connsiteY9" fmla="*/ 45085 h 101600"/>
                <a:gd name="connsiteX10" fmla="*/ 44957 w 44956"/>
                <a:gd name="connsiteY10" fmla="*/ 27940 h 101600"/>
                <a:gd name="connsiteX11" fmla="*/ 32293 w 44956"/>
                <a:gd name="connsiteY11" fmla="*/ 27940 h 101600"/>
                <a:gd name="connsiteX12" fmla="*/ 32293 w 44956"/>
                <a:gd name="connsiteY12" fmla="*/ 23495 h 101600"/>
                <a:gd name="connsiteX13" fmla="*/ 39258 w 44956"/>
                <a:gd name="connsiteY13" fmla="*/ 17145 h 101600"/>
                <a:gd name="connsiteX14" fmla="*/ 43690 w 44956"/>
                <a:gd name="connsiteY14" fmla="*/ 17780 h 101600"/>
                <a:gd name="connsiteX15" fmla="*/ 44957 w 44956"/>
                <a:gd name="connsiteY15" fmla="*/ 17780 h 101600"/>
                <a:gd name="connsiteX16" fmla="*/ 44957 w 44956"/>
                <a:gd name="connsiteY16" fmla="*/ 635 h 101600"/>
                <a:gd name="connsiteX17" fmla="*/ 44323 w 44956"/>
                <a:gd name="connsiteY17" fmla="*/ 635 h 101600"/>
                <a:gd name="connsiteX18" fmla="*/ 33559 w 44956"/>
                <a:gd name="connsiteY18" fmla="*/ 0 h 10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56" h="101600">
                  <a:moveTo>
                    <a:pt x="33559" y="0"/>
                  </a:moveTo>
                  <a:cubicBezTo>
                    <a:pt x="12664" y="0"/>
                    <a:pt x="10131" y="12065"/>
                    <a:pt x="10131" y="22860"/>
                  </a:cubicBezTo>
                  <a:lnTo>
                    <a:pt x="10131" y="27940"/>
                  </a:lnTo>
                  <a:lnTo>
                    <a:pt x="0" y="27940"/>
                  </a:lnTo>
                  <a:lnTo>
                    <a:pt x="0" y="45085"/>
                  </a:lnTo>
                  <a:lnTo>
                    <a:pt x="10131" y="45085"/>
                  </a:lnTo>
                  <a:lnTo>
                    <a:pt x="10131" y="101600"/>
                  </a:lnTo>
                  <a:lnTo>
                    <a:pt x="32293" y="101600"/>
                  </a:lnTo>
                  <a:lnTo>
                    <a:pt x="32293" y="45085"/>
                  </a:lnTo>
                  <a:lnTo>
                    <a:pt x="44957" y="45085"/>
                  </a:lnTo>
                  <a:lnTo>
                    <a:pt x="44957" y="27940"/>
                  </a:lnTo>
                  <a:lnTo>
                    <a:pt x="32293" y="27940"/>
                  </a:lnTo>
                  <a:lnTo>
                    <a:pt x="32293" y="23495"/>
                  </a:lnTo>
                  <a:cubicBezTo>
                    <a:pt x="32293" y="18415"/>
                    <a:pt x="34826" y="17145"/>
                    <a:pt x="39258" y="17145"/>
                  </a:cubicBezTo>
                  <a:cubicBezTo>
                    <a:pt x="40524" y="17145"/>
                    <a:pt x="43057" y="17145"/>
                    <a:pt x="43690" y="17780"/>
                  </a:cubicBezTo>
                  <a:lnTo>
                    <a:pt x="44957" y="17780"/>
                  </a:lnTo>
                  <a:lnTo>
                    <a:pt x="44957" y="635"/>
                  </a:lnTo>
                  <a:lnTo>
                    <a:pt x="44323" y="635"/>
                  </a:lnTo>
                  <a:cubicBezTo>
                    <a:pt x="43057" y="0"/>
                    <a:pt x="36725" y="0"/>
                    <a:pt x="33559" y="0"/>
                  </a:cubicBezTo>
                  <a:close/>
                </a:path>
              </a:pathLst>
            </a:custGeom>
            <a:grpFill/>
            <a:ln w="630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B278952F-6A5B-12BE-15AF-79F501564471}"/>
                </a:ext>
              </a:extLst>
            </p:cNvPr>
            <p:cNvSpPr/>
            <p:nvPr/>
          </p:nvSpPr>
          <p:spPr>
            <a:xfrm>
              <a:off x="1095981" y="4794567"/>
              <a:ext cx="88013" cy="100965"/>
            </a:xfrm>
            <a:custGeom>
              <a:avLst/>
              <a:gdLst>
                <a:gd name="connsiteX0" fmla="*/ 44323 w 88013"/>
                <a:gd name="connsiteY0" fmla="*/ 66040 h 100965"/>
                <a:gd name="connsiteX1" fmla="*/ 27860 w 88013"/>
                <a:gd name="connsiteY1" fmla="*/ 0 h 100965"/>
                <a:gd name="connsiteX2" fmla="*/ 0 w 88013"/>
                <a:gd name="connsiteY2" fmla="*/ 0 h 100965"/>
                <a:gd name="connsiteX3" fmla="*/ 0 w 88013"/>
                <a:gd name="connsiteY3" fmla="*/ 100965 h 100965"/>
                <a:gd name="connsiteX4" fmla="*/ 18996 w 88013"/>
                <a:gd name="connsiteY4" fmla="*/ 100965 h 100965"/>
                <a:gd name="connsiteX5" fmla="*/ 18996 w 88013"/>
                <a:gd name="connsiteY5" fmla="*/ 38100 h 100965"/>
                <a:gd name="connsiteX6" fmla="*/ 34826 w 88013"/>
                <a:gd name="connsiteY6" fmla="*/ 100965 h 100965"/>
                <a:gd name="connsiteX7" fmla="*/ 51922 w 88013"/>
                <a:gd name="connsiteY7" fmla="*/ 100965 h 100965"/>
                <a:gd name="connsiteX8" fmla="*/ 67751 w 88013"/>
                <a:gd name="connsiteY8" fmla="*/ 38735 h 100965"/>
                <a:gd name="connsiteX9" fmla="*/ 67751 w 88013"/>
                <a:gd name="connsiteY9" fmla="*/ 100965 h 100965"/>
                <a:gd name="connsiteX10" fmla="*/ 88014 w 88013"/>
                <a:gd name="connsiteY10" fmla="*/ 100965 h 100965"/>
                <a:gd name="connsiteX11" fmla="*/ 88014 w 88013"/>
                <a:gd name="connsiteY11" fmla="*/ 0 h 100965"/>
                <a:gd name="connsiteX12" fmla="*/ 59520 w 88013"/>
                <a:gd name="connsiteY12" fmla="*/ 0 h 100965"/>
                <a:gd name="connsiteX13" fmla="*/ 44323 w 88013"/>
                <a:gd name="connsiteY13" fmla="*/ 6604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013" h="100965">
                  <a:moveTo>
                    <a:pt x="44323" y="66040"/>
                  </a:moveTo>
                  <a:lnTo>
                    <a:pt x="27860" y="0"/>
                  </a:lnTo>
                  <a:lnTo>
                    <a:pt x="0" y="0"/>
                  </a:lnTo>
                  <a:lnTo>
                    <a:pt x="0" y="100965"/>
                  </a:lnTo>
                  <a:lnTo>
                    <a:pt x="18996" y="100965"/>
                  </a:lnTo>
                  <a:lnTo>
                    <a:pt x="18996" y="38100"/>
                  </a:lnTo>
                  <a:cubicBezTo>
                    <a:pt x="20262" y="42545"/>
                    <a:pt x="34826" y="100965"/>
                    <a:pt x="34826" y="100965"/>
                  </a:cubicBezTo>
                  <a:lnTo>
                    <a:pt x="51922" y="100965"/>
                  </a:lnTo>
                  <a:cubicBezTo>
                    <a:pt x="51922" y="100965"/>
                    <a:pt x="66485" y="43815"/>
                    <a:pt x="67751" y="38735"/>
                  </a:cubicBezTo>
                  <a:lnTo>
                    <a:pt x="67751" y="100965"/>
                  </a:lnTo>
                  <a:lnTo>
                    <a:pt x="88014" y="100965"/>
                  </a:lnTo>
                  <a:lnTo>
                    <a:pt x="88014" y="0"/>
                  </a:lnTo>
                  <a:lnTo>
                    <a:pt x="59520" y="0"/>
                  </a:lnTo>
                  <a:lnTo>
                    <a:pt x="44323" y="66040"/>
                  </a:lnTo>
                  <a:close/>
                </a:path>
              </a:pathLst>
            </a:custGeom>
            <a:grpFill/>
            <a:ln w="630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B7968D0D-9437-0E06-7D3A-8F751DA2999A}"/>
                </a:ext>
              </a:extLst>
            </p:cNvPr>
            <p:cNvSpPr/>
            <p:nvPr/>
          </p:nvSpPr>
          <p:spPr>
            <a:xfrm>
              <a:off x="1193492" y="4819967"/>
              <a:ext cx="61419" cy="76200"/>
            </a:xfrm>
            <a:custGeom>
              <a:avLst/>
              <a:gdLst>
                <a:gd name="connsiteX0" fmla="*/ 47489 w 61419"/>
                <a:gd name="connsiteY0" fmla="*/ 50800 h 76200"/>
                <a:gd name="connsiteX1" fmla="*/ 33559 w 61419"/>
                <a:gd name="connsiteY1" fmla="*/ 59055 h 76200"/>
                <a:gd name="connsiteX2" fmla="*/ 22162 w 61419"/>
                <a:gd name="connsiteY2" fmla="*/ 44450 h 76200"/>
                <a:gd name="connsiteX3" fmla="*/ 61420 w 61419"/>
                <a:gd name="connsiteY3" fmla="*/ 44450 h 76200"/>
                <a:gd name="connsiteX4" fmla="*/ 61420 w 61419"/>
                <a:gd name="connsiteY4" fmla="*/ 39370 h 76200"/>
                <a:gd name="connsiteX5" fmla="*/ 31660 w 61419"/>
                <a:gd name="connsiteY5" fmla="*/ 0 h 76200"/>
                <a:gd name="connsiteX6" fmla="*/ 0 w 61419"/>
                <a:gd name="connsiteY6" fmla="*/ 38100 h 76200"/>
                <a:gd name="connsiteX7" fmla="*/ 32293 w 61419"/>
                <a:gd name="connsiteY7" fmla="*/ 76200 h 76200"/>
                <a:gd name="connsiteX8" fmla="*/ 60786 w 61419"/>
                <a:gd name="connsiteY8" fmla="*/ 60960 h 76200"/>
                <a:gd name="connsiteX9" fmla="*/ 61420 w 61419"/>
                <a:gd name="connsiteY9" fmla="*/ 59690 h 76200"/>
                <a:gd name="connsiteX10" fmla="*/ 48123 w 61419"/>
                <a:gd name="connsiteY10" fmla="*/ 48895 h 76200"/>
                <a:gd name="connsiteX11" fmla="*/ 47489 w 61419"/>
                <a:gd name="connsiteY11" fmla="*/ 50800 h 76200"/>
                <a:gd name="connsiteX12" fmla="*/ 22795 w 61419"/>
                <a:gd name="connsiteY12" fmla="*/ 31115 h 76200"/>
                <a:gd name="connsiteX13" fmla="*/ 32293 w 61419"/>
                <a:gd name="connsiteY13" fmla="*/ 18415 h 76200"/>
                <a:gd name="connsiteX14" fmla="*/ 41157 w 61419"/>
                <a:gd name="connsiteY14" fmla="*/ 31115 h 76200"/>
                <a:gd name="connsiteX15" fmla="*/ 22795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7489" y="50800"/>
                  </a:move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8895"/>
                  </a:lnTo>
                  <a:lnTo>
                    <a:pt x="47489" y="50800"/>
                  </a:lnTo>
                  <a:close/>
                  <a:moveTo>
                    <a:pt x="22795" y="31115"/>
                  </a:moveTo>
                  <a:cubicBezTo>
                    <a:pt x="23428" y="24765"/>
                    <a:pt x="25961" y="18415"/>
                    <a:pt x="32293" y="18415"/>
                  </a:cubicBezTo>
                  <a:cubicBezTo>
                    <a:pt x="35459" y="18415"/>
                    <a:pt x="40524" y="19685"/>
                    <a:pt x="41157" y="31115"/>
                  </a:cubicBezTo>
                  <a:lnTo>
                    <a:pt x="22795" y="31115"/>
                  </a:lnTo>
                  <a:close/>
                </a:path>
              </a:pathLst>
            </a:custGeom>
            <a:grpFill/>
            <a:ln w="630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68017702-6246-1FA5-0132-0590338D3D35}"/>
                </a:ext>
              </a:extLst>
            </p:cNvPr>
            <p:cNvSpPr/>
            <p:nvPr/>
          </p:nvSpPr>
          <p:spPr>
            <a:xfrm>
              <a:off x="1265043" y="4794567"/>
              <a:ext cx="65851" cy="102235"/>
            </a:xfrm>
            <a:custGeom>
              <a:avLst/>
              <a:gdLst>
                <a:gd name="connsiteX0" fmla="*/ 62686 w 65851"/>
                <a:gd name="connsiteY0" fmla="*/ 82550 h 102235"/>
                <a:gd name="connsiteX1" fmla="*/ 62686 w 65851"/>
                <a:gd name="connsiteY1" fmla="*/ 0 h 102235"/>
                <a:gd name="connsiteX2" fmla="*/ 40524 w 65851"/>
                <a:gd name="connsiteY2" fmla="*/ 0 h 102235"/>
                <a:gd name="connsiteX3" fmla="*/ 40524 w 65851"/>
                <a:gd name="connsiteY3" fmla="*/ 33020 h 102235"/>
                <a:gd name="connsiteX4" fmla="*/ 24061 w 65851"/>
                <a:gd name="connsiteY4" fmla="*/ 26035 h 102235"/>
                <a:gd name="connsiteX5" fmla="*/ 0 w 65851"/>
                <a:gd name="connsiteY5" fmla="*/ 64770 h 102235"/>
                <a:gd name="connsiteX6" fmla="*/ 24061 w 65851"/>
                <a:gd name="connsiteY6" fmla="*/ 102235 h 102235"/>
                <a:gd name="connsiteX7" fmla="*/ 41157 w 65851"/>
                <a:gd name="connsiteY7" fmla="*/ 94615 h 102235"/>
                <a:gd name="connsiteX8" fmla="*/ 42424 w 65851"/>
                <a:gd name="connsiteY8" fmla="*/ 100330 h 102235"/>
                <a:gd name="connsiteX9" fmla="*/ 43057 w 65851"/>
                <a:gd name="connsiteY9" fmla="*/ 100965 h 102235"/>
                <a:gd name="connsiteX10" fmla="*/ 65852 w 65851"/>
                <a:gd name="connsiteY10" fmla="*/ 100965 h 102235"/>
                <a:gd name="connsiteX11" fmla="*/ 65219 w 65851"/>
                <a:gd name="connsiteY11" fmla="*/ 99060 h 102235"/>
                <a:gd name="connsiteX12" fmla="*/ 62686 w 65851"/>
                <a:gd name="connsiteY12" fmla="*/ 82550 h 102235"/>
                <a:gd name="connsiteX13" fmla="*/ 40524 w 65851"/>
                <a:gd name="connsiteY13" fmla="*/ 50165 h 102235"/>
                <a:gd name="connsiteX14" fmla="*/ 40524 w 65851"/>
                <a:gd name="connsiteY14" fmla="*/ 78105 h 102235"/>
                <a:gd name="connsiteX15" fmla="*/ 31026 w 65851"/>
                <a:gd name="connsiteY15" fmla="*/ 83820 h 102235"/>
                <a:gd name="connsiteX16" fmla="*/ 21529 w 65851"/>
                <a:gd name="connsiteY16" fmla="*/ 64135 h 102235"/>
                <a:gd name="connsiteX17" fmla="*/ 31026 w 65851"/>
                <a:gd name="connsiteY17" fmla="*/ 45085 h 102235"/>
                <a:gd name="connsiteX18" fmla="*/ 40524 w 65851"/>
                <a:gd name="connsiteY18" fmla="*/ 50165 h 10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851" h="102235">
                  <a:moveTo>
                    <a:pt x="62686" y="82550"/>
                  </a:moveTo>
                  <a:lnTo>
                    <a:pt x="62686" y="0"/>
                  </a:lnTo>
                  <a:lnTo>
                    <a:pt x="40524" y="0"/>
                  </a:lnTo>
                  <a:lnTo>
                    <a:pt x="40524" y="33020"/>
                  </a:lnTo>
                  <a:cubicBezTo>
                    <a:pt x="36092" y="28575"/>
                    <a:pt x="30393" y="26035"/>
                    <a:pt x="24061" y="26035"/>
                  </a:cubicBezTo>
                  <a:cubicBezTo>
                    <a:pt x="8865" y="26035"/>
                    <a:pt x="0" y="40005"/>
                    <a:pt x="0" y="64770"/>
                  </a:cubicBezTo>
                  <a:cubicBezTo>
                    <a:pt x="0" y="95885"/>
                    <a:pt x="13297" y="102235"/>
                    <a:pt x="24061" y="102235"/>
                  </a:cubicBezTo>
                  <a:cubicBezTo>
                    <a:pt x="31026" y="102235"/>
                    <a:pt x="36725" y="99695"/>
                    <a:pt x="41157" y="94615"/>
                  </a:cubicBezTo>
                  <a:cubicBezTo>
                    <a:pt x="41157" y="96520"/>
                    <a:pt x="41791" y="99060"/>
                    <a:pt x="42424" y="100330"/>
                  </a:cubicBezTo>
                  <a:lnTo>
                    <a:pt x="43057" y="100965"/>
                  </a:lnTo>
                  <a:lnTo>
                    <a:pt x="65852" y="100965"/>
                  </a:lnTo>
                  <a:lnTo>
                    <a:pt x="65219" y="99060"/>
                  </a:lnTo>
                  <a:cubicBezTo>
                    <a:pt x="63319" y="95885"/>
                    <a:pt x="62686" y="90805"/>
                    <a:pt x="62686" y="82550"/>
                  </a:cubicBezTo>
                  <a:close/>
                  <a:moveTo>
                    <a:pt x="40524" y="50165"/>
                  </a:moveTo>
                  <a:lnTo>
                    <a:pt x="40524" y="78105"/>
                  </a:lnTo>
                  <a:cubicBezTo>
                    <a:pt x="37991" y="80645"/>
                    <a:pt x="34826" y="83820"/>
                    <a:pt x="31026" y="83820"/>
                  </a:cubicBezTo>
                  <a:cubicBezTo>
                    <a:pt x="27227" y="83820"/>
                    <a:pt x="21529" y="81915"/>
                    <a:pt x="21529" y="64135"/>
                  </a:cubicBezTo>
                  <a:cubicBezTo>
                    <a:pt x="21529" y="46990"/>
                    <a:pt x="25961" y="45085"/>
                    <a:pt x="31026" y="45085"/>
                  </a:cubicBezTo>
                  <a:cubicBezTo>
                    <a:pt x="34192" y="45085"/>
                    <a:pt x="36725" y="46990"/>
                    <a:pt x="40524" y="50165"/>
                  </a:cubicBezTo>
                  <a:close/>
                </a:path>
              </a:pathLst>
            </a:custGeom>
            <a:grpFill/>
            <a:ln w="630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7B7E0247-A06B-6C35-D997-4AB83959154A}"/>
                </a:ext>
              </a:extLst>
            </p:cNvPr>
            <p:cNvSpPr/>
            <p:nvPr/>
          </p:nvSpPr>
          <p:spPr>
            <a:xfrm>
              <a:off x="1341026"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B434DAD8-E6B4-365C-D1B5-8F852D2D4FF5}"/>
                </a:ext>
              </a:extLst>
            </p:cNvPr>
            <p:cNvSpPr/>
            <p:nvPr/>
          </p:nvSpPr>
          <p:spPr>
            <a:xfrm>
              <a:off x="1341026"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F6B12683-C8B0-A277-B954-FCFFBC1B1794}"/>
                </a:ext>
              </a:extLst>
            </p:cNvPr>
            <p:cNvSpPr/>
            <p:nvPr/>
          </p:nvSpPr>
          <p:spPr>
            <a:xfrm>
              <a:off x="1372685"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CBDB4306-4094-3443-1DB5-2EB1EC28CC3D}"/>
                </a:ext>
              </a:extLst>
            </p:cNvPr>
            <p:cNvSpPr/>
            <p:nvPr/>
          </p:nvSpPr>
          <p:spPr>
            <a:xfrm>
              <a:off x="1442970"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6D4821D7-63BB-4D61-A18F-6BB7A1A68298}"/>
                </a:ext>
              </a:extLst>
            </p:cNvPr>
            <p:cNvSpPr/>
            <p:nvPr/>
          </p:nvSpPr>
          <p:spPr>
            <a:xfrm>
              <a:off x="1442970"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4554F0CA-55CE-1D28-5F40-D6724059070E}"/>
                </a:ext>
              </a:extLst>
            </p:cNvPr>
            <p:cNvSpPr/>
            <p:nvPr/>
          </p:nvSpPr>
          <p:spPr>
            <a:xfrm>
              <a:off x="1479061" y="4820603"/>
              <a:ext cx="60153" cy="74929"/>
            </a:xfrm>
            <a:custGeom>
              <a:avLst/>
              <a:gdLst>
                <a:gd name="connsiteX0" fmla="*/ 41791 w 60153"/>
                <a:gd name="connsiteY0" fmla="*/ 0 h 74929"/>
                <a:gd name="connsiteX1" fmla="*/ 22162 w 60153"/>
                <a:gd name="connsiteY1" fmla="*/ 8890 h 74929"/>
                <a:gd name="connsiteX2" fmla="*/ 22162 w 60153"/>
                <a:gd name="connsiteY2" fmla="*/ 1270 h 74929"/>
                <a:gd name="connsiteX3" fmla="*/ 0 w 60153"/>
                <a:gd name="connsiteY3" fmla="*/ 1270 h 74929"/>
                <a:gd name="connsiteX4" fmla="*/ 0 w 60153"/>
                <a:gd name="connsiteY4" fmla="*/ 74930 h 74929"/>
                <a:gd name="connsiteX5" fmla="*/ 22162 w 60153"/>
                <a:gd name="connsiteY5" fmla="*/ 74930 h 74929"/>
                <a:gd name="connsiteX6" fmla="*/ 22162 w 60153"/>
                <a:gd name="connsiteY6" fmla="*/ 24765 h 74929"/>
                <a:gd name="connsiteX7" fmla="*/ 32926 w 60153"/>
                <a:gd name="connsiteY7" fmla="*/ 19050 h 74929"/>
                <a:gd name="connsiteX8" fmla="*/ 37991 w 60153"/>
                <a:gd name="connsiteY8" fmla="*/ 26035 h 74929"/>
                <a:gd name="connsiteX9" fmla="*/ 37991 w 60153"/>
                <a:gd name="connsiteY9" fmla="*/ 74930 h 74929"/>
                <a:gd name="connsiteX10" fmla="*/ 60153 w 60153"/>
                <a:gd name="connsiteY10" fmla="*/ 74930 h 74929"/>
                <a:gd name="connsiteX11" fmla="*/ 60153 w 60153"/>
                <a:gd name="connsiteY11" fmla="*/ 19685 h 74929"/>
                <a:gd name="connsiteX12" fmla="*/ 41791 w 60153"/>
                <a:gd name="connsiteY12" fmla="*/ 0 h 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929">
                  <a:moveTo>
                    <a:pt x="41791" y="0"/>
                  </a:moveTo>
                  <a:cubicBezTo>
                    <a:pt x="33559" y="0"/>
                    <a:pt x="26594" y="4445"/>
                    <a:pt x="22162" y="8890"/>
                  </a:cubicBezTo>
                  <a:lnTo>
                    <a:pt x="22162" y="1270"/>
                  </a:lnTo>
                  <a:lnTo>
                    <a:pt x="0" y="1270"/>
                  </a:lnTo>
                  <a:lnTo>
                    <a:pt x="0" y="74930"/>
                  </a:lnTo>
                  <a:lnTo>
                    <a:pt x="22162" y="74930"/>
                  </a:lnTo>
                  <a:lnTo>
                    <a:pt x="22162" y="24765"/>
                  </a:lnTo>
                  <a:cubicBezTo>
                    <a:pt x="26594" y="20955"/>
                    <a:pt x="29760" y="19050"/>
                    <a:pt x="32926" y="19050"/>
                  </a:cubicBezTo>
                  <a:cubicBezTo>
                    <a:pt x="35459" y="19050"/>
                    <a:pt x="37991" y="19685"/>
                    <a:pt x="37991" y="26035"/>
                  </a:cubicBezTo>
                  <a:lnTo>
                    <a:pt x="37991" y="74930"/>
                  </a:lnTo>
                  <a:lnTo>
                    <a:pt x="60153" y="74930"/>
                  </a:lnTo>
                  <a:lnTo>
                    <a:pt x="60153" y="19685"/>
                  </a:lnTo>
                  <a:cubicBezTo>
                    <a:pt x="60153" y="6985"/>
                    <a:pt x="53821" y="0"/>
                    <a:pt x="41791" y="0"/>
                  </a:cubicBezTo>
                  <a:close/>
                </a:path>
              </a:pathLst>
            </a:custGeom>
            <a:grpFill/>
            <a:ln w="630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87DB9CB6-CDC3-709B-0BCA-678DC597A413}"/>
                </a:ext>
              </a:extLst>
            </p:cNvPr>
            <p:cNvSpPr/>
            <p:nvPr/>
          </p:nvSpPr>
          <p:spPr>
            <a:xfrm>
              <a:off x="1548712" y="4819967"/>
              <a:ext cx="61419" cy="76200"/>
            </a:xfrm>
            <a:custGeom>
              <a:avLst/>
              <a:gdLst>
                <a:gd name="connsiteX0" fmla="*/ 48123 w 61419"/>
                <a:gd name="connsiteY0" fmla="*/ 49530 h 76200"/>
                <a:gd name="connsiteX1" fmla="*/ 47489 w 61419"/>
                <a:gd name="connsiteY1" fmla="*/ 50800 h 76200"/>
                <a:gd name="connsiteX2" fmla="*/ 33559 w 61419"/>
                <a:gd name="connsiteY2" fmla="*/ 59055 h 76200"/>
                <a:gd name="connsiteX3" fmla="*/ 22162 w 61419"/>
                <a:gd name="connsiteY3" fmla="*/ 44450 h 76200"/>
                <a:gd name="connsiteX4" fmla="*/ 61420 w 61419"/>
                <a:gd name="connsiteY4" fmla="*/ 44450 h 76200"/>
                <a:gd name="connsiteX5" fmla="*/ 61420 w 61419"/>
                <a:gd name="connsiteY5" fmla="*/ 39370 h 76200"/>
                <a:gd name="connsiteX6" fmla="*/ 31660 w 61419"/>
                <a:gd name="connsiteY6" fmla="*/ 0 h 76200"/>
                <a:gd name="connsiteX7" fmla="*/ 0 w 61419"/>
                <a:gd name="connsiteY7" fmla="*/ 38100 h 76200"/>
                <a:gd name="connsiteX8" fmla="*/ 32293 w 61419"/>
                <a:gd name="connsiteY8" fmla="*/ 76200 h 76200"/>
                <a:gd name="connsiteX9" fmla="*/ 60786 w 61419"/>
                <a:gd name="connsiteY9" fmla="*/ 60960 h 76200"/>
                <a:gd name="connsiteX10" fmla="*/ 61420 w 61419"/>
                <a:gd name="connsiteY10" fmla="*/ 59690 h 76200"/>
                <a:gd name="connsiteX11" fmla="*/ 48123 w 61419"/>
                <a:gd name="connsiteY11" fmla="*/ 49530 h 76200"/>
                <a:gd name="connsiteX12" fmla="*/ 22162 w 61419"/>
                <a:gd name="connsiteY12" fmla="*/ 31115 h 76200"/>
                <a:gd name="connsiteX13" fmla="*/ 31660 w 61419"/>
                <a:gd name="connsiteY13" fmla="*/ 18415 h 76200"/>
                <a:gd name="connsiteX14" fmla="*/ 40524 w 61419"/>
                <a:gd name="connsiteY14" fmla="*/ 31115 h 76200"/>
                <a:gd name="connsiteX15" fmla="*/ 22162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8123" y="49530"/>
                  </a:moveTo>
                  <a:lnTo>
                    <a:pt x="47489" y="50800"/>
                  </a:ln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9530"/>
                  </a:lnTo>
                  <a:close/>
                  <a:moveTo>
                    <a:pt x="22162" y="31115"/>
                  </a:moveTo>
                  <a:cubicBezTo>
                    <a:pt x="22795" y="24765"/>
                    <a:pt x="25328" y="18415"/>
                    <a:pt x="31660" y="18415"/>
                  </a:cubicBezTo>
                  <a:cubicBezTo>
                    <a:pt x="34826" y="18415"/>
                    <a:pt x="39891" y="19685"/>
                    <a:pt x="40524" y="31115"/>
                  </a:cubicBezTo>
                  <a:lnTo>
                    <a:pt x="22162" y="31115"/>
                  </a:lnTo>
                  <a:close/>
                </a:path>
              </a:pathLst>
            </a:custGeom>
            <a:grpFill/>
            <a:ln w="6309"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CC83562F-1D6C-E79B-0B89-8454503F905E}"/>
                </a:ext>
              </a:extLst>
            </p:cNvPr>
            <p:cNvSpPr/>
            <p:nvPr/>
          </p:nvSpPr>
          <p:spPr>
            <a:xfrm>
              <a:off x="908556" y="4794568"/>
              <a:ext cx="22161" cy="100964"/>
            </a:xfrm>
            <a:custGeom>
              <a:avLst/>
              <a:gdLst>
                <a:gd name="connsiteX0" fmla="*/ 0 w 22161"/>
                <a:gd name="connsiteY0" fmla="*/ 0 h 100964"/>
                <a:gd name="connsiteX1" fmla="*/ 22162 w 22161"/>
                <a:gd name="connsiteY1" fmla="*/ 0 h 100964"/>
                <a:gd name="connsiteX2" fmla="*/ 22162 w 22161"/>
                <a:gd name="connsiteY2" fmla="*/ 100965 h 100964"/>
                <a:gd name="connsiteX3" fmla="*/ 0 w 22161"/>
                <a:gd name="connsiteY3" fmla="*/ 100965 h 100964"/>
              </a:gdLst>
              <a:ahLst/>
              <a:cxnLst>
                <a:cxn ang="0">
                  <a:pos x="connsiteX0" y="connsiteY0"/>
                </a:cxn>
                <a:cxn ang="0">
                  <a:pos x="connsiteX1" y="connsiteY1"/>
                </a:cxn>
                <a:cxn ang="0">
                  <a:pos x="connsiteX2" y="connsiteY2"/>
                </a:cxn>
                <a:cxn ang="0">
                  <a:pos x="connsiteX3" y="connsiteY3"/>
                </a:cxn>
              </a:cxnLst>
              <a:rect l="l" t="t" r="r" b="b"/>
              <a:pathLst>
                <a:path w="22161" h="100964">
                  <a:moveTo>
                    <a:pt x="0" y="0"/>
                  </a:moveTo>
                  <a:lnTo>
                    <a:pt x="22162" y="0"/>
                  </a:lnTo>
                  <a:lnTo>
                    <a:pt x="22162" y="100965"/>
                  </a:lnTo>
                  <a:lnTo>
                    <a:pt x="0" y="100965"/>
                  </a:lnTo>
                  <a:close/>
                </a:path>
              </a:pathLst>
            </a:custGeom>
            <a:grpFill/>
            <a:ln w="6309"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A9439394-5A75-11DE-81CF-C53EE7183F90}"/>
                </a:ext>
              </a:extLst>
            </p:cNvPr>
            <p:cNvSpPr/>
            <p:nvPr/>
          </p:nvSpPr>
          <p:spPr>
            <a:xfrm>
              <a:off x="612856" y="4661217"/>
              <a:ext cx="77249" cy="106679"/>
            </a:xfrm>
            <a:custGeom>
              <a:avLst/>
              <a:gdLst>
                <a:gd name="connsiteX0" fmla="*/ 41791 w 77249"/>
                <a:gd name="connsiteY0" fmla="*/ 71120 h 106679"/>
                <a:gd name="connsiteX1" fmla="*/ 56354 w 77249"/>
                <a:gd name="connsiteY1" fmla="*/ 71120 h 106679"/>
                <a:gd name="connsiteX2" fmla="*/ 40524 w 77249"/>
                <a:gd name="connsiteY2" fmla="*/ 88900 h 106679"/>
                <a:gd name="connsiteX3" fmla="*/ 22162 w 77249"/>
                <a:gd name="connsiteY3" fmla="*/ 53340 h 106679"/>
                <a:gd name="connsiteX4" fmla="*/ 39258 w 77249"/>
                <a:gd name="connsiteY4" fmla="*/ 19685 h 106679"/>
                <a:gd name="connsiteX5" fmla="*/ 54454 w 77249"/>
                <a:gd name="connsiteY5" fmla="*/ 38100 h 106679"/>
                <a:gd name="connsiteX6" fmla="*/ 75350 w 77249"/>
                <a:gd name="connsiteY6" fmla="*/ 35560 h 106679"/>
                <a:gd name="connsiteX7" fmla="*/ 40524 w 77249"/>
                <a:gd name="connsiteY7" fmla="*/ 0 h 106679"/>
                <a:gd name="connsiteX8" fmla="*/ 0 w 77249"/>
                <a:gd name="connsiteY8" fmla="*/ 53340 h 106679"/>
                <a:gd name="connsiteX9" fmla="*/ 37991 w 77249"/>
                <a:gd name="connsiteY9" fmla="*/ 106680 h 106679"/>
                <a:gd name="connsiteX10" fmla="*/ 60153 w 77249"/>
                <a:gd name="connsiteY10" fmla="*/ 94615 h 106679"/>
                <a:gd name="connsiteX11" fmla="*/ 60153 w 77249"/>
                <a:gd name="connsiteY11" fmla="*/ 104775 h 106679"/>
                <a:gd name="connsiteX12" fmla="*/ 77249 w 77249"/>
                <a:gd name="connsiteY12" fmla="*/ 104775 h 106679"/>
                <a:gd name="connsiteX13" fmla="*/ 77249 w 77249"/>
                <a:gd name="connsiteY13" fmla="*/ 53975 h 106679"/>
                <a:gd name="connsiteX14" fmla="*/ 42424 w 77249"/>
                <a:gd name="connsiteY14" fmla="*/ 53975 h 106679"/>
                <a:gd name="connsiteX15" fmla="*/ 42424 w 77249"/>
                <a:gd name="connsiteY15" fmla="*/ 71120 h 10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9" h="106679">
                  <a:moveTo>
                    <a:pt x="41791" y="71120"/>
                  </a:moveTo>
                  <a:lnTo>
                    <a:pt x="56354" y="71120"/>
                  </a:lnTo>
                  <a:cubicBezTo>
                    <a:pt x="55088" y="82550"/>
                    <a:pt x="49389" y="88900"/>
                    <a:pt x="40524" y="88900"/>
                  </a:cubicBezTo>
                  <a:cubicBezTo>
                    <a:pt x="32926" y="88900"/>
                    <a:pt x="22162" y="85090"/>
                    <a:pt x="22162" y="53340"/>
                  </a:cubicBezTo>
                  <a:cubicBezTo>
                    <a:pt x="22162" y="31115"/>
                    <a:pt x="27860" y="19685"/>
                    <a:pt x="39258" y="19685"/>
                  </a:cubicBezTo>
                  <a:cubicBezTo>
                    <a:pt x="47489" y="19685"/>
                    <a:pt x="51289" y="24765"/>
                    <a:pt x="54454" y="38100"/>
                  </a:cubicBezTo>
                  <a:lnTo>
                    <a:pt x="75350" y="35560"/>
                  </a:lnTo>
                  <a:cubicBezTo>
                    <a:pt x="70917" y="10795"/>
                    <a:pt x="60153" y="0"/>
                    <a:pt x="40524" y="0"/>
                  </a:cubicBezTo>
                  <a:cubicBezTo>
                    <a:pt x="15197" y="0"/>
                    <a:pt x="0" y="19685"/>
                    <a:pt x="0" y="53340"/>
                  </a:cubicBezTo>
                  <a:cubicBezTo>
                    <a:pt x="0" y="87630"/>
                    <a:pt x="13930" y="106680"/>
                    <a:pt x="37991" y="106680"/>
                  </a:cubicBezTo>
                  <a:cubicBezTo>
                    <a:pt x="48756" y="106680"/>
                    <a:pt x="56354" y="100965"/>
                    <a:pt x="60153" y="94615"/>
                  </a:cubicBezTo>
                  <a:lnTo>
                    <a:pt x="60153" y="104775"/>
                  </a:lnTo>
                  <a:lnTo>
                    <a:pt x="77249" y="104775"/>
                  </a:lnTo>
                  <a:lnTo>
                    <a:pt x="77249" y="53975"/>
                  </a:lnTo>
                  <a:lnTo>
                    <a:pt x="42424" y="53975"/>
                  </a:lnTo>
                  <a:lnTo>
                    <a:pt x="42424" y="71120"/>
                  </a:lnTo>
                  <a:close/>
                </a:path>
              </a:pathLst>
            </a:custGeom>
            <a:grpFill/>
            <a:ln w="630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600473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741B06AA-53AF-3F9D-598B-1507782FAEAF}"/>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B31400FC-9419-F0A8-FFE4-EBFB9411A87F}"/>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2942833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5" name="Slide Number Placeholder 5">
            <a:extLst>
              <a:ext uri="{FF2B5EF4-FFF2-40B4-BE49-F238E27FC236}">
                <a16:creationId xmlns:a16="http://schemas.microsoft.com/office/drawing/2014/main" id="{B17E10C4-E4F6-FE65-E1C5-8F8A3C41E7ED}"/>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59BBAF0E-4E98-CE1F-1567-1F63719E2C25}"/>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1595103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3BD8AE6-C2F0-35EB-8C96-26857916D76B}"/>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5" name="Footer Placeholder 4">
            <a:extLst>
              <a:ext uri="{FF2B5EF4-FFF2-40B4-BE49-F238E27FC236}">
                <a16:creationId xmlns:a16="http://schemas.microsoft.com/office/drawing/2014/main" id="{D41A827C-0F55-D7E7-CD69-979D0EA686A8}"/>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27260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0896" y="1085262"/>
            <a:ext cx="7740904" cy="1846681"/>
          </a:xfrm>
        </p:spPr>
        <p:txBody>
          <a:bodyPr anchor="ctr" anchorCtr="0"/>
          <a:lstStyle>
            <a:lvl1pPr algn="l">
              <a:lnSpc>
                <a:spcPct val="83000"/>
              </a:lnSpc>
              <a:defRPr sz="3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32072" y="2935224"/>
            <a:ext cx="4248150" cy="630936"/>
          </a:xfrm>
        </p:spPr>
        <p:txBody>
          <a:bodyPr anchor="b" anchorCtr="0">
            <a:noAutofit/>
          </a:bodyPr>
          <a:lstStyle>
            <a:lvl1pPr marL="0" indent="0" algn="l">
              <a:lnSpc>
                <a:spcPct val="105000"/>
              </a:lnSpc>
              <a:buNone/>
              <a:defRPr sz="18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4" name="Picture Placeholder 13">
            <a:extLst>
              <a:ext uri="{FF2B5EF4-FFF2-40B4-BE49-F238E27FC236}">
                <a16:creationId xmlns:a16="http://schemas.microsoft.com/office/drawing/2014/main" id="{7ECAB4B7-018A-0EBB-A58F-9FCA59C75D47}"/>
              </a:ext>
            </a:extLst>
          </p:cNvPr>
          <p:cNvSpPr>
            <a:spLocks noGrp="1"/>
          </p:cNvSpPr>
          <p:nvPr>
            <p:ph type="pic" sz="quarter" idx="10"/>
          </p:nvPr>
        </p:nvSpPr>
        <p:spPr>
          <a:xfrm>
            <a:off x="0" y="3891868"/>
            <a:ext cx="9144000" cy="1371600"/>
          </a:xfrm>
          <a:solidFill>
            <a:schemeClr val="bg1">
              <a:lumMod val="85000"/>
            </a:schemeClr>
          </a:solidFill>
        </p:spPr>
        <p:txBody>
          <a:bodyPr tIns="182880"/>
          <a:lstStyle>
            <a:lvl1pPr algn="ctr">
              <a:defRPr>
                <a:solidFill>
                  <a:schemeClr val="tx2"/>
                </a:solidFill>
              </a:defRPr>
            </a:lvl1pPr>
          </a:lstStyle>
          <a:p>
            <a:r>
              <a:rPr lang="en-US" dirty="0"/>
              <a:t>Click icon to add picture</a:t>
            </a:r>
          </a:p>
        </p:txBody>
      </p:sp>
      <p:sp>
        <p:nvSpPr>
          <p:cNvPr id="4" name="Footer Placeholder 4">
            <a:extLst>
              <a:ext uri="{FF2B5EF4-FFF2-40B4-BE49-F238E27FC236}">
                <a16:creationId xmlns:a16="http://schemas.microsoft.com/office/drawing/2014/main" id="{DC42F142-1CC9-4A6C-6B3D-902A8C626AB8}"/>
              </a:ext>
            </a:extLst>
          </p:cNvPr>
          <p:cNvSpPr>
            <a:spLocks noGrp="1"/>
          </p:cNvSpPr>
          <p:nvPr>
            <p:ph type="ftr" sz="quarter" idx="3"/>
          </p:nvPr>
        </p:nvSpPr>
        <p:spPr>
          <a:xfrm>
            <a:off x="7006911" y="453251"/>
            <a:ext cx="1810512" cy="219456"/>
          </a:xfrm>
          <a:prstGeom prst="roundRect">
            <a:avLst>
              <a:gd name="adj" fmla="val 50000"/>
            </a:avLst>
          </a:prstGeom>
          <a:ln w="19050">
            <a:solidFill>
              <a:schemeClr val="bg1"/>
            </a:solidFill>
          </a:ln>
        </p:spPr>
        <p:txBody>
          <a:bodyPr vert="horz" lIns="182880" tIns="45720" rIns="91440" bIns="45720" rtlCol="0" anchor="ctr"/>
          <a:lstStyle>
            <a:lvl1pPr algn="l">
              <a:defRPr sz="1100" b="1">
                <a:solidFill>
                  <a:schemeClr val="bg1"/>
                </a:solidFill>
              </a:defRPr>
            </a:lvl1pPr>
          </a:lstStyle>
          <a:p>
            <a:r>
              <a:rPr lang="en-US" dirty="0"/>
              <a:t>NYU Langone Health</a:t>
            </a:r>
          </a:p>
        </p:txBody>
      </p:sp>
      <p:grpSp>
        <p:nvGrpSpPr>
          <p:cNvPr id="9" name="Graphic 6">
            <a:extLst>
              <a:ext uri="{FF2B5EF4-FFF2-40B4-BE49-F238E27FC236}">
                <a16:creationId xmlns:a16="http://schemas.microsoft.com/office/drawing/2014/main" id="{2D7FAEEC-095D-1461-A55D-44722B51BC81}"/>
              </a:ext>
            </a:extLst>
          </p:cNvPr>
          <p:cNvGrpSpPr>
            <a:grpSpLocks noChangeAspect="1"/>
          </p:cNvGrpSpPr>
          <p:nvPr userDrawn="1"/>
        </p:nvGrpSpPr>
        <p:grpSpPr>
          <a:xfrm>
            <a:off x="243751" y="256503"/>
            <a:ext cx="2560320" cy="659342"/>
            <a:chOff x="243131" y="4363879"/>
            <a:chExt cx="2050553" cy="528066"/>
          </a:xfrm>
          <a:solidFill>
            <a:srgbClr val="FFFFFF"/>
          </a:solidFill>
        </p:grpSpPr>
        <p:grpSp>
          <p:nvGrpSpPr>
            <p:cNvPr id="10" name="Graphic 6">
              <a:extLst>
                <a:ext uri="{FF2B5EF4-FFF2-40B4-BE49-F238E27FC236}">
                  <a16:creationId xmlns:a16="http://schemas.microsoft.com/office/drawing/2014/main" id="{43705A64-3844-6674-0E9F-E843013DAD78}"/>
                </a:ext>
              </a:extLst>
            </p:cNvPr>
            <p:cNvGrpSpPr/>
            <p:nvPr/>
          </p:nvGrpSpPr>
          <p:grpSpPr>
            <a:xfrm>
              <a:off x="243131" y="4363879"/>
              <a:ext cx="460142" cy="527338"/>
              <a:chOff x="243131" y="4363879"/>
              <a:chExt cx="460142" cy="527338"/>
            </a:xfrm>
            <a:solidFill>
              <a:srgbClr val="FFFFFF"/>
            </a:solidFill>
          </p:grpSpPr>
          <p:grpSp>
            <p:nvGrpSpPr>
              <p:cNvPr id="39" name="Graphic 6">
                <a:extLst>
                  <a:ext uri="{FF2B5EF4-FFF2-40B4-BE49-F238E27FC236}">
                    <a16:creationId xmlns:a16="http://schemas.microsoft.com/office/drawing/2014/main" id="{49895136-989C-FA12-9FB6-35DCE9341C9C}"/>
                  </a:ext>
                </a:extLst>
              </p:cNvPr>
              <p:cNvGrpSpPr/>
              <p:nvPr/>
            </p:nvGrpSpPr>
            <p:grpSpPr>
              <a:xfrm>
                <a:off x="243131" y="4363879"/>
                <a:ext cx="457650" cy="527338"/>
                <a:chOff x="243131" y="4363879"/>
                <a:chExt cx="457650" cy="527338"/>
              </a:xfrm>
              <a:solidFill>
                <a:srgbClr val="FFFFFF"/>
              </a:solidFill>
            </p:grpSpPr>
            <p:sp>
              <p:nvSpPr>
                <p:cNvPr id="41" name="Freeform 40">
                  <a:extLst>
                    <a:ext uri="{FF2B5EF4-FFF2-40B4-BE49-F238E27FC236}">
                      <a16:creationId xmlns:a16="http://schemas.microsoft.com/office/drawing/2014/main" id="{D0D91A69-4A2E-0929-429B-FC4D41F51DF1}"/>
                    </a:ext>
                  </a:extLst>
                </p:cNvPr>
                <p:cNvSpPr/>
                <p:nvPr/>
              </p:nvSpPr>
              <p:spPr>
                <a:xfrm>
                  <a:off x="265989" y="4363879"/>
                  <a:ext cx="434792" cy="163309"/>
                </a:xfrm>
                <a:custGeom>
                  <a:avLst/>
                  <a:gdLst>
                    <a:gd name="connsiteX0" fmla="*/ 434359 w 434792"/>
                    <a:gd name="connsiteY0" fmla="*/ 108547 h 163309"/>
                    <a:gd name="connsiteX1" fmla="*/ 434359 w 434792"/>
                    <a:gd name="connsiteY1" fmla="*/ 108547 h 163309"/>
                    <a:gd name="connsiteX2" fmla="*/ 431434 w 434792"/>
                    <a:gd name="connsiteY2" fmla="*/ 103657 h 163309"/>
                    <a:gd name="connsiteX3" fmla="*/ 396330 w 434792"/>
                    <a:gd name="connsiteY3" fmla="*/ 64541 h 163309"/>
                    <a:gd name="connsiteX4" fmla="*/ 234461 w 434792"/>
                    <a:gd name="connsiteY4" fmla="*/ 0 h 163309"/>
                    <a:gd name="connsiteX5" fmla="*/ 48214 w 434792"/>
                    <a:gd name="connsiteY5" fmla="*/ 86055 h 163309"/>
                    <a:gd name="connsiteX6" fmla="*/ 433 w 434792"/>
                    <a:gd name="connsiteY6" fmla="*/ 161354 h 163309"/>
                    <a:gd name="connsiteX7" fmla="*/ 433 w 434792"/>
                    <a:gd name="connsiteY7" fmla="*/ 163309 h 163309"/>
                    <a:gd name="connsiteX8" fmla="*/ 1408 w 434792"/>
                    <a:gd name="connsiteY8" fmla="*/ 161354 h 163309"/>
                    <a:gd name="connsiteX9" fmla="*/ 54065 w 434792"/>
                    <a:gd name="connsiteY9" fmla="*/ 94856 h 163309"/>
                    <a:gd name="connsiteX10" fmla="*/ 235436 w 434792"/>
                    <a:gd name="connsiteY10" fmla="*/ 32271 h 163309"/>
                    <a:gd name="connsiteX11" fmla="*/ 386579 w 434792"/>
                    <a:gd name="connsiteY11" fmla="*/ 73343 h 163309"/>
                    <a:gd name="connsiteX12" fmla="*/ 429484 w 434792"/>
                    <a:gd name="connsiteY12" fmla="*/ 105613 h 163309"/>
                    <a:gd name="connsiteX13" fmla="*/ 434359 w 434792"/>
                    <a:gd name="connsiteY13" fmla="*/ 108547 h 163309"/>
                    <a:gd name="connsiteX14" fmla="*/ 434359 w 434792"/>
                    <a:gd name="connsiteY14" fmla="*/ 108547 h 163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4792" h="163309">
                      <a:moveTo>
                        <a:pt x="434359" y="108547"/>
                      </a:moveTo>
                      <a:cubicBezTo>
                        <a:pt x="434359" y="108547"/>
                        <a:pt x="435334" y="108547"/>
                        <a:pt x="434359" y="108547"/>
                      </a:cubicBezTo>
                      <a:cubicBezTo>
                        <a:pt x="434359" y="107569"/>
                        <a:pt x="433384" y="106591"/>
                        <a:pt x="431434" y="103657"/>
                      </a:cubicBezTo>
                      <a:cubicBezTo>
                        <a:pt x="429484" y="100724"/>
                        <a:pt x="414857" y="81166"/>
                        <a:pt x="396330" y="64541"/>
                      </a:cubicBezTo>
                      <a:cubicBezTo>
                        <a:pt x="378778" y="47917"/>
                        <a:pt x="323196" y="0"/>
                        <a:pt x="234461" y="0"/>
                      </a:cubicBezTo>
                      <a:cubicBezTo>
                        <a:pt x="142800" y="0"/>
                        <a:pt x="80393" y="49873"/>
                        <a:pt x="48214" y="86055"/>
                      </a:cubicBezTo>
                      <a:cubicBezTo>
                        <a:pt x="17010" y="121260"/>
                        <a:pt x="1408" y="160376"/>
                        <a:pt x="433" y="161354"/>
                      </a:cubicBezTo>
                      <a:cubicBezTo>
                        <a:pt x="433" y="162331"/>
                        <a:pt x="-542" y="162331"/>
                        <a:pt x="433" y="163309"/>
                      </a:cubicBezTo>
                      <a:cubicBezTo>
                        <a:pt x="1408" y="163309"/>
                        <a:pt x="1408" y="162331"/>
                        <a:pt x="1408" y="161354"/>
                      </a:cubicBezTo>
                      <a:cubicBezTo>
                        <a:pt x="2384" y="160376"/>
                        <a:pt x="17985" y="124193"/>
                        <a:pt x="54065" y="94856"/>
                      </a:cubicBezTo>
                      <a:cubicBezTo>
                        <a:pt x="90144" y="65519"/>
                        <a:pt x="148651" y="32271"/>
                        <a:pt x="235436" y="32271"/>
                      </a:cubicBezTo>
                      <a:cubicBezTo>
                        <a:pt x="309545" y="32271"/>
                        <a:pt x="362201" y="58674"/>
                        <a:pt x="386579" y="73343"/>
                      </a:cubicBezTo>
                      <a:cubicBezTo>
                        <a:pt x="410956" y="88011"/>
                        <a:pt x="426558" y="102680"/>
                        <a:pt x="429484" y="105613"/>
                      </a:cubicBezTo>
                      <a:cubicBezTo>
                        <a:pt x="432409" y="107569"/>
                        <a:pt x="433384" y="107569"/>
                        <a:pt x="434359" y="108547"/>
                      </a:cubicBezTo>
                      <a:cubicBezTo>
                        <a:pt x="434359" y="108547"/>
                        <a:pt x="434359" y="108547"/>
                        <a:pt x="434359" y="108547"/>
                      </a:cubicBezTo>
                      <a:close/>
                    </a:path>
                  </a:pathLst>
                </a:custGeom>
                <a:solidFill>
                  <a:srgbClr val="FFFFFF"/>
                </a:solidFill>
                <a:ln w="9729"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FFC86F52-5028-1CFC-9D74-2F758BBD996B}"/>
                    </a:ext>
                  </a:extLst>
                </p:cNvPr>
                <p:cNvSpPr/>
                <p:nvPr/>
              </p:nvSpPr>
              <p:spPr>
                <a:xfrm>
                  <a:off x="243131" y="4611287"/>
                  <a:ext cx="393834" cy="279929"/>
                </a:xfrm>
                <a:custGeom>
                  <a:avLst/>
                  <a:gdLst>
                    <a:gd name="connsiteX0" fmla="*/ 1839 w 393834"/>
                    <a:gd name="connsiteY0" fmla="*/ 0 h 279929"/>
                    <a:gd name="connsiteX1" fmla="*/ 1839 w 393834"/>
                    <a:gd name="connsiteY1" fmla="*/ 0 h 279929"/>
                    <a:gd name="connsiteX2" fmla="*/ 1839 w 393834"/>
                    <a:gd name="connsiteY2" fmla="*/ 3912 h 279929"/>
                    <a:gd name="connsiteX3" fmla="*/ 22316 w 393834"/>
                    <a:gd name="connsiteY3" fmla="*/ 93878 h 279929"/>
                    <a:gd name="connsiteX4" fmla="*/ 149081 w 393834"/>
                    <a:gd name="connsiteY4" fmla="*/ 221983 h 279929"/>
                    <a:gd name="connsiteX5" fmla="*/ 312900 w 393834"/>
                    <a:gd name="connsiteY5" fmla="*/ 251320 h 279929"/>
                    <a:gd name="connsiteX6" fmla="*/ 391885 w 393834"/>
                    <a:gd name="connsiteY6" fmla="*/ 228829 h 279929"/>
                    <a:gd name="connsiteX7" fmla="*/ 393835 w 393834"/>
                    <a:gd name="connsiteY7" fmla="*/ 227851 h 279929"/>
                    <a:gd name="connsiteX8" fmla="*/ 393835 w 393834"/>
                    <a:gd name="connsiteY8" fmla="*/ 227851 h 279929"/>
                    <a:gd name="connsiteX9" fmla="*/ 391885 w 393834"/>
                    <a:gd name="connsiteY9" fmla="*/ 228829 h 279929"/>
                    <a:gd name="connsiteX10" fmla="*/ 386034 w 393834"/>
                    <a:gd name="connsiteY10" fmla="*/ 233718 h 279929"/>
                    <a:gd name="connsiteX11" fmla="*/ 337278 w 393834"/>
                    <a:gd name="connsiteY11" fmla="*/ 261099 h 279929"/>
                    <a:gd name="connsiteX12" fmla="*/ 128604 w 393834"/>
                    <a:gd name="connsiteY12" fmla="*/ 250342 h 279929"/>
                    <a:gd name="connsiteX13" fmla="*/ 5739 w 393834"/>
                    <a:gd name="connsiteY13" fmla="*/ 81166 h 279929"/>
                    <a:gd name="connsiteX14" fmla="*/ 864 w 393834"/>
                    <a:gd name="connsiteY14" fmla="*/ 1956 h 279929"/>
                    <a:gd name="connsiteX15" fmla="*/ 1839 w 393834"/>
                    <a:gd name="connsiteY15" fmla="*/ 0 h 279929"/>
                    <a:gd name="connsiteX16" fmla="*/ 1839 w 393834"/>
                    <a:gd name="connsiteY16" fmla="*/ 0 h 27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3834" h="279929">
                      <a:moveTo>
                        <a:pt x="1839" y="0"/>
                      </a:moveTo>
                      <a:cubicBezTo>
                        <a:pt x="2814" y="0"/>
                        <a:pt x="2814" y="0"/>
                        <a:pt x="1839" y="0"/>
                      </a:cubicBezTo>
                      <a:cubicBezTo>
                        <a:pt x="2814" y="978"/>
                        <a:pt x="1839" y="1956"/>
                        <a:pt x="1839" y="3912"/>
                      </a:cubicBezTo>
                      <a:cubicBezTo>
                        <a:pt x="1839" y="5867"/>
                        <a:pt x="-111" y="48895"/>
                        <a:pt x="22316" y="93878"/>
                      </a:cubicBezTo>
                      <a:cubicBezTo>
                        <a:pt x="44744" y="140818"/>
                        <a:pt x="84724" y="189713"/>
                        <a:pt x="149081" y="221983"/>
                      </a:cubicBezTo>
                      <a:cubicBezTo>
                        <a:pt x="209538" y="251320"/>
                        <a:pt x="269020" y="256210"/>
                        <a:pt x="312900" y="251320"/>
                      </a:cubicBezTo>
                      <a:cubicBezTo>
                        <a:pt x="355805" y="246431"/>
                        <a:pt x="387984" y="230784"/>
                        <a:pt x="391885" y="228829"/>
                      </a:cubicBezTo>
                      <a:cubicBezTo>
                        <a:pt x="393835" y="227851"/>
                        <a:pt x="393835" y="227851"/>
                        <a:pt x="393835" y="227851"/>
                      </a:cubicBezTo>
                      <a:cubicBezTo>
                        <a:pt x="393835" y="227851"/>
                        <a:pt x="393835" y="227851"/>
                        <a:pt x="393835" y="227851"/>
                      </a:cubicBezTo>
                      <a:cubicBezTo>
                        <a:pt x="393835" y="227851"/>
                        <a:pt x="392860" y="228829"/>
                        <a:pt x="391885" y="228829"/>
                      </a:cubicBezTo>
                      <a:cubicBezTo>
                        <a:pt x="390909" y="229807"/>
                        <a:pt x="388959" y="231762"/>
                        <a:pt x="386034" y="233718"/>
                      </a:cubicBezTo>
                      <a:cubicBezTo>
                        <a:pt x="381158" y="237630"/>
                        <a:pt x="371407" y="246431"/>
                        <a:pt x="337278" y="261099"/>
                      </a:cubicBezTo>
                      <a:cubicBezTo>
                        <a:pt x="289498" y="281635"/>
                        <a:pt x="208563" y="294348"/>
                        <a:pt x="128604" y="250342"/>
                      </a:cubicBezTo>
                      <a:cubicBezTo>
                        <a:pt x="51570" y="208293"/>
                        <a:pt x="17441" y="135928"/>
                        <a:pt x="5739" y="81166"/>
                      </a:cubicBezTo>
                      <a:cubicBezTo>
                        <a:pt x="-3037" y="39116"/>
                        <a:pt x="864" y="4890"/>
                        <a:pt x="864" y="1956"/>
                      </a:cubicBezTo>
                      <a:cubicBezTo>
                        <a:pt x="1839" y="978"/>
                        <a:pt x="1839" y="978"/>
                        <a:pt x="1839" y="0"/>
                      </a:cubicBezTo>
                      <a:cubicBezTo>
                        <a:pt x="1839" y="0"/>
                        <a:pt x="1839" y="0"/>
                        <a:pt x="1839" y="0"/>
                      </a:cubicBezTo>
                      <a:close/>
                    </a:path>
                  </a:pathLst>
                </a:custGeom>
                <a:solidFill>
                  <a:srgbClr val="FFFFFF"/>
                </a:solidFill>
                <a:ln w="9729" cap="flat">
                  <a:noFill/>
                  <a:prstDash val="solid"/>
                  <a:miter/>
                </a:ln>
              </p:spPr>
              <p:txBody>
                <a:bodyPr rtlCol="0" anchor="ctr"/>
                <a:lstStyle/>
                <a:p>
                  <a:endParaRPr lang="en-US" dirty="0"/>
                </a:p>
              </p:txBody>
            </p:sp>
          </p:grpSp>
          <p:sp>
            <p:nvSpPr>
              <p:cNvPr id="40" name="Freeform 39">
                <a:extLst>
                  <a:ext uri="{FF2B5EF4-FFF2-40B4-BE49-F238E27FC236}">
                    <a16:creationId xmlns:a16="http://schemas.microsoft.com/office/drawing/2014/main" id="{1F05E7CF-AF37-9A0D-1902-E9196FEE412D}"/>
                  </a:ext>
                </a:extLst>
              </p:cNvPr>
              <p:cNvSpPr/>
              <p:nvPr/>
            </p:nvSpPr>
            <p:spPr>
              <a:xfrm>
                <a:off x="341507" y="4535011"/>
                <a:ext cx="361767" cy="157441"/>
              </a:xfrm>
              <a:custGeom>
                <a:avLst/>
                <a:gdLst>
                  <a:gd name="connsiteX0" fmla="*/ 201849 w 361767"/>
                  <a:gd name="connsiteY0" fmla="*/ 154508 h 157441"/>
                  <a:gd name="connsiteX1" fmla="*/ 201849 w 361767"/>
                  <a:gd name="connsiteY1" fmla="*/ 93878 h 157441"/>
                  <a:gd name="connsiteX2" fmla="*/ 245729 w 361767"/>
                  <a:gd name="connsiteY2" fmla="*/ 0 h 157441"/>
                  <a:gd name="connsiteX3" fmla="*/ 211600 w 361767"/>
                  <a:gd name="connsiteY3" fmla="*/ 0 h 157441"/>
                  <a:gd name="connsiteX4" fmla="*/ 185272 w 361767"/>
                  <a:gd name="connsiteY4" fmla="*/ 61608 h 157441"/>
                  <a:gd name="connsiteX5" fmla="*/ 158944 w 361767"/>
                  <a:gd name="connsiteY5" fmla="*/ 0 h 157441"/>
                  <a:gd name="connsiteX6" fmla="*/ 123840 w 361767"/>
                  <a:gd name="connsiteY6" fmla="*/ 0 h 157441"/>
                  <a:gd name="connsiteX7" fmla="*/ 167720 w 361767"/>
                  <a:gd name="connsiteY7" fmla="*/ 93878 h 157441"/>
                  <a:gd name="connsiteX8" fmla="*/ 167720 w 361767"/>
                  <a:gd name="connsiteY8" fmla="*/ 154508 h 157441"/>
                  <a:gd name="connsiteX9" fmla="*/ 201849 w 361767"/>
                  <a:gd name="connsiteY9" fmla="*/ 154508 h 157441"/>
                  <a:gd name="connsiteX10" fmla="*/ 81910 w 361767"/>
                  <a:gd name="connsiteY10" fmla="*/ 88989 h 157441"/>
                  <a:gd name="connsiteX11" fmla="*/ 35104 w 361767"/>
                  <a:gd name="connsiteY11" fmla="*/ 978 h 157441"/>
                  <a:gd name="connsiteX12" fmla="*/ 35104 w 361767"/>
                  <a:gd name="connsiteY12" fmla="*/ 0 h 157441"/>
                  <a:gd name="connsiteX13" fmla="*/ 0 w 361767"/>
                  <a:gd name="connsiteY13" fmla="*/ 0 h 157441"/>
                  <a:gd name="connsiteX14" fmla="*/ 0 w 361767"/>
                  <a:gd name="connsiteY14" fmla="*/ 155486 h 157441"/>
                  <a:gd name="connsiteX15" fmla="*/ 31204 w 361767"/>
                  <a:gd name="connsiteY15" fmla="*/ 155486 h 157441"/>
                  <a:gd name="connsiteX16" fmla="*/ 31204 w 361767"/>
                  <a:gd name="connsiteY16" fmla="*/ 63564 h 157441"/>
                  <a:gd name="connsiteX17" fmla="*/ 81910 w 361767"/>
                  <a:gd name="connsiteY17" fmla="*/ 154508 h 157441"/>
                  <a:gd name="connsiteX18" fmla="*/ 82885 w 361767"/>
                  <a:gd name="connsiteY18" fmla="*/ 155486 h 157441"/>
                  <a:gd name="connsiteX19" fmla="*/ 114088 w 361767"/>
                  <a:gd name="connsiteY19" fmla="*/ 155486 h 157441"/>
                  <a:gd name="connsiteX20" fmla="*/ 114088 w 361767"/>
                  <a:gd name="connsiteY20" fmla="*/ 0 h 157441"/>
                  <a:gd name="connsiteX21" fmla="*/ 82885 w 361767"/>
                  <a:gd name="connsiteY21" fmla="*/ 0 h 157441"/>
                  <a:gd name="connsiteX22" fmla="*/ 82885 w 361767"/>
                  <a:gd name="connsiteY22" fmla="*/ 88989 h 157441"/>
                  <a:gd name="connsiteX23" fmla="*/ 361767 w 361767"/>
                  <a:gd name="connsiteY23" fmla="*/ 100724 h 157441"/>
                  <a:gd name="connsiteX24" fmla="*/ 361767 w 361767"/>
                  <a:gd name="connsiteY24" fmla="*/ 0 h 157441"/>
                  <a:gd name="connsiteX25" fmla="*/ 328613 w 361767"/>
                  <a:gd name="connsiteY25" fmla="*/ 0 h 157441"/>
                  <a:gd name="connsiteX26" fmla="*/ 328613 w 361767"/>
                  <a:gd name="connsiteY26" fmla="*/ 99746 h 157441"/>
                  <a:gd name="connsiteX27" fmla="*/ 309111 w 361767"/>
                  <a:gd name="connsiteY27" fmla="*/ 128105 h 157441"/>
                  <a:gd name="connsiteX28" fmla="*/ 289609 w 361767"/>
                  <a:gd name="connsiteY28" fmla="*/ 99746 h 157441"/>
                  <a:gd name="connsiteX29" fmla="*/ 289609 w 361767"/>
                  <a:gd name="connsiteY29" fmla="*/ 0 h 157441"/>
                  <a:gd name="connsiteX30" fmla="*/ 255480 w 361767"/>
                  <a:gd name="connsiteY30" fmla="*/ 0 h 157441"/>
                  <a:gd name="connsiteX31" fmla="*/ 255480 w 361767"/>
                  <a:gd name="connsiteY31" fmla="*/ 100724 h 157441"/>
                  <a:gd name="connsiteX32" fmla="*/ 309111 w 361767"/>
                  <a:gd name="connsiteY32" fmla="*/ 157442 h 157441"/>
                  <a:gd name="connsiteX33" fmla="*/ 361767 w 361767"/>
                  <a:gd name="connsiteY33" fmla="*/ 10072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61767" h="157441">
                    <a:moveTo>
                      <a:pt x="201849" y="154508"/>
                    </a:moveTo>
                    <a:lnTo>
                      <a:pt x="201849" y="93878"/>
                    </a:lnTo>
                    <a:lnTo>
                      <a:pt x="245729" y="0"/>
                    </a:lnTo>
                    <a:lnTo>
                      <a:pt x="211600" y="0"/>
                    </a:lnTo>
                    <a:lnTo>
                      <a:pt x="185272" y="61608"/>
                    </a:lnTo>
                    <a:lnTo>
                      <a:pt x="158944" y="0"/>
                    </a:lnTo>
                    <a:lnTo>
                      <a:pt x="123840" y="0"/>
                    </a:lnTo>
                    <a:lnTo>
                      <a:pt x="167720" y="93878"/>
                    </a:lnTo>
                    <a:lnTo>
                      <a:pt x="167720" y="154508"/>
                    </a:lnTo>
                    <a:lnTo>
                      <a:pt x="201849" y="154508"/>
                    </a:lnTo>
                    <a:close/>
                    <a:moveTo>
                      <a:pt x="81910" y="88989"/>
                    </a:moveTo>
                    <a:cubicBezTo>
                      <a:pt x="71183" y="67475"/>
                      <a:pt x="37054" y="3912"/>
                      <a:pt x="35104" y="978"/>
                    </a:cubicBezTo>
                    <a:lnTo>
                      <a:pt x="35104" y="0"/>
                    </a:lnTo>
                    <a:lnTo>
                      <a:pt x="0" y="0"/>
                    </a:lnTo>
                    <a:lnTo>
                      <a:pt x="0" y="155486"/>
                    </a:lnTo>
                    <a:lnTo>
                      <a:pt x="31204" y="155486"/>
                    </a:lnTo>
                    <a:lnTo>
                      <a:pt x="31204" y="63564"/>
                    </a:lnTo>
                    <a:cubicBezTo>
                      <a:pt x="42905" y="85077"/>
                      <a:pt x="79959" y="150597"/>
                      <a:pt x="81910" y="154508"/>
                    </a:cubicBezTo>
                    <a:lnTo>
                      <a:pt x="82885" y="155486"/>
                    </a:lnTo>
                    <a:lnTo>
                      <a:pt x="114088" y="155486"/>
                    </a:lnTo>
                    <a:lnTo>
                      <a:pt x="114088" y="0"/>
                    </a:lnTo>
                    <a:lnTo>
                      <a:pt x="82885" y="0"/>
                    </a:lnTo>
                    <a:lnTo>
                      <a:pt x="82885" y="88989"/>
                    </a:lnTo>
                    <a:close/>
                    <a:moveTo>
                      <a:pt x="361767" y="100724"/>
                    </a:moveTo>
                    <a:lnTo>
                      <a:pt x="361767" y="0"/>
                    </a:lnTo>
                    <a:lnTo>
                      <a:pt x="328613" y="0"/>
                    </a:lnTo>
                    <a:lnTo>
                      <a:pt x="328613" y="99746"/>
                    </a:lnTo>
                    <a:cubicBezTo>
                      <a:pt x="328613" y="120282"/>
                      <a:pt x="322763" y="128105"/>
                      <a:pt x="309111" y="128105"/>
                    </a:cubicBezTo>
                    <a:cubicBezTo>
                      <a:pt x="294484" y="128105"/>
                      <a:pt x="289609" y="120282"/>
                      <a:pt x="289609" y="99746"/>
                    </a:cubicBezTo>
                    <a:lnTo>
                      <a:pt x="289609" y="0"/>
                    </a:lnTo>
                    <a:lnTo>
                      <a:pt x="255480" y="0"/>
                    </a:lnTo>
                    <a:lnTo>
                      <a:pt x="255480" y="100724"/>
                    </a:lnTo>
                    <a:cubicBezTo>
                      <a:pt x="255480" y="137884"/>
                      <a:pt x="274007" y="157442"/>
                      <a:pt x="309111" y="157442"/>
                    </a:cubicBezTo>
                    <a:cubicBezTo>
                      <a:pt x="344215" y="157442"/>
                      <a:pt x="361767" y="138862"/>
                      <a:pt x="361767" y="100724"/>
                    </a:cubicBezTo>
                    <a:close/>
                  </a:path>
                </a:pathLst>
              </a:custGeom>
              <a:solidFill>
                <a:srgbClr val="FFFFFF"/>
              </a:solidFill>
              <a:ln w="9729" cap="flat">
                <a:noFill/>
                <a:prstDash val="solid"/>
                <a:miter/>
              </a:ln>
            </p:spPr>
            <p:txBody>
              <a:bodyPr rtlCol="0" anchor="ctr"/>
              <a:lstStyle/>
              <a:p>
                <a:endParaRPr lang="en-US" dirty="0"/>
              </a:p>
            </p:txBody>
          </p:sp>
        </p:grpSp>
        <p:grpSp>
          <p:nvGrpSpPr>
            <p:cNvPr id="11" name="Graphic 6">
              <a:extLst>
                <a:ext uri="{FF2B5EF4-FFF2-40B4-BE49-F238E27FC236}">
                  <a16:creationId xmlns:a16="http://schemas.microsoft.com/office/drawing/2014/main" id="{D18CA877-A985-0604-E715-C5F265797596}"/>
                </a:ext>
              </a:extLst>
            </p:cNvPr>
            <p:cNvGrpSpPr/>
            <p:nvPr/>
          </p:nvGrpSpPr>
          <p:grpSpPr>
            <a:xfrm>
              <a:off x="898297" y="4574127"/>
              <a:ext cx="765464" cy="118325"/>
              <a:chOff x="898297" y="4574127"/>
              <a:chExt cx="765464" cy="118325"/>
            </a:xfrm>
            <a:solidFill>
              <a:srgbClr val="FFFFFF"/>
            </a:solidFill>
          </p:grpSpPr>
          <p:sp>
            <p:nvSpPr>
              <p:cNvPr id="32" name="Freeform 31">
                <a:extLst>
                  <a:ext uri="{FF2B5EF4-FFF2-40B4-BE49-F238E27FC236}">
                    <a16:creationId xmlns:a16="http://schemas.microsoft.com/office/drawing/2014/main" id="{871EBE37-EEA6-0045-47C4-58D765D6A17C}"/>
                  </a:ext>
                </a:extLst>
              </p:cNvPr>
              <p:cNvSpPr/>
              <p:nvPr/>
            </p:nvSpPr>
            <p:spPr>
              <a:xfrm>
                <a:off x="898297" y="4575105"/>
                <a:ext cx="67282" cy="115392"/>
              </a:xfrm>
              <a:custGeom>
                <a:avLst/>
                <a:gdLst>
                  <a:gd name="connsiteX0" fmla="*/ 34129 w 67282"/>
                  <a:gd name="connsiteY0" fmla="*/ 115392 h 115392"/>
                  <a:gd name="connsiteX1" fmla="*/ 0 w 67282"/>
                  <a:gd name="connsiteY1" fmla="*/ 115392 h 115392"/>
                  <a:gd name="connsiteX2" fmla="*/ 0 w 67282"/>
                  <a:gd name="connsiteY2" fmla="*/ 1956 h 115392"/>
                  <a:gd name="connsiteX3" fmla="*/ 34129 w 67282"/>
                  <a:gd name="connsiteY3" fmla="*/ 1956 h 115392"/>
                  <a:gd name="connsiteX4" fmla="*/ 34129 w 67282"/>
                  <a:gd name="connsiteY4" fmla="*/ 16624 h 115392"/>
                  <a:gd name="connsiteX5" fmla="*/ 64358 w 67282"/>
                  <a:gd name="connsiteY5" fmla="*/ 0 h 115392"/>
                  <a:gd name="connsiteX6" fmla="*/ 66308 w 67282"/>
                  <a:gd name="connsiteY6" fmla="*/ 0 h 115392"/>
                  <a:gd name="connsiteX7" fmla="*/ 67283 w 67282"/>
                  <a:gd name="connsiteY7" fmla="*/ 0 h 115392"/>
                  <a:gd name="connsiteX8" fmla="*/ 67283 w 67282"/>
                  <a:gd name="connsiteY8" fmla="*/ 28359 h 115392"/>
                  <a:gd name="connsiteX9" fmla="*/ 65333 w 67282"/>
                  <a:gd name="connsiteY9" fmla="*/ 28359 h 115392"/>
                  <a:gd name="connsiteX10" fmla="*/ 59482 w 67282"/>
                  <a:gd name="connsiteY10" fmla="*/ 27381 h 115392"/>
                  <a:gd name="connsiteX11" fmla="*/ 34129 w 67282"/>
                  <a:gd name="connsiteY11" fmla="*/ 39116 h 115392"/>
                  <a:gd name="connsiteX12" fmla="*/ 34129 w 67282"/>
                  <a:gd name="connsiteY12" fmla="*/ 115392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282" h="115392">
                    <a:moveTo>
                      <a:pt x="34129" y="115392"/>
                    </a:moveTo>
                    <a:lnTo>
                      <a:pt x="0" y="115392"/>
                    </a:lnTo>
                    <a:lnTo>
                      <a:pt x="0" y="1956"/>
                    </a:lnTo>
                    <a:lnTo>
                      <a:pt x="34129" y="1956"/>
                    </a:lnTo>
                    <a:lnTo>
                      <a:pt x="34129" y="16624"/>
                    </a:lnTo>
                    <a:cubicBezTo>
                      <a:pt x="39980" y="7823"/>
                      <a:pt x="48756" y="0"/>
                      <a:pt x="64358" y="0"/>
                    </a:cubicBezTo>
                    <a:cubicBezTo>
                      <a:pt x="64358" y="0"/>
                      <a:pt x="66308" y="0"/>
                      <a:pt x="66308" y="0"/>
                    </a:cubicBezTo>
                    <a:lnTo>
                      <a:pt x="67283" y="0"/>
                    </a:lnTo>
                    <a:lnTo>
                      <a:pt x="67283" y="28359"/>
                    </a:lnTo>
                    <a:lnTo>
                      <a:pt x="65333" y="28359"/>
                    </a:lnTo>
                    <a:cubicBezTo>
                      <a:pt x="64358" y="28359"/>
                      <a:pt x="60457" y="27381"/>
                      <a:pt x="59482" y="27381"/>
                    </a:cubicBezTo>
                    <a:cubicBezTo>
                      <a:pt x="45830" y="27381"/>
                      <a:pt x="37054" y="35204"/>
                      <a:pt x="34129" y="39116"/>
                    </a:cubicBezTo>
                    <a:lnTo>
                      <a:pt x="34129" y="115392"/>
                    </a:lnTo>
                    <a:close/>
                  </a:path>
                </a:pathLst>
              </a:custGeom>
              <a:solidFill>
                <a:srgbClr val="FFFFFF"/>
              </a:solidFill>
              <a:ln w="9729"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ACC7E3F8-655C-73D6-FAE5-5DF74C69351E}"/>
                  </a:ext>
                </a:extLst>
              </p:cNvPr>
              <p:cNvSpPr/>
              <p:nvPr/>
            </p:nvSpPr>
            <p:spPr>
              <a:xfrm>
                <a:off x="1182055"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4F5BFF66-FF80-6298-98C5-0A5E67883A51}"/>
                  </a:ext>
                </a:extLst>
              </p:cNvPr>
              <p:cNvSpPr/>
              <p:nvPr/>
            </p:nvSpPr>
            <p:spPr>
              <a:xfrm>
                <a:off x="1079668"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1089D89-13CB-4F9D-086F-89FE75BD024F}"/>
                  </a:ext>
                </a:extLst>
              </p:cNvPr>
              <p:cNvSpPr/>
              <p:nvPr/>
            </p:nvSpPr>
            <p:spPr>
              <a:xfrm>
                <a:off x="1291268" y="4574127"/>
                <a:ext cx="152117" cy="118325"/>
              </a:xfrm>
              <a:custGeom>
                <a:avLst/>
                <a:gdLst>
                  <a:gd name="connsiteX0" fmla="*/ 152118 w 152117"/>
                  <a:gd name="connsiteY0" fmla="*/ 116370 h 118325"/>
                  <a:gd name="connsiteX1" fmla="*/ 118964 w 152117"/>
                  <a:gd name="connsiteY1" fmla="*/ 116370 h 118325"/>
                  <a:gd name="connsiteX2" fmla="*/ 118964 w 152117"/>
                  <a:gd name="connsiteY2" fmla="*/ 41072 h 118325"/>
                  <a:gd name="connsiteX3" fmla="*/ 110188 w 152117"/>
                  <a:gd name="connsiteY3" fmla="*/ 29337 h 118325"/>
                  <a:gd name="connsiteX4" fmla="*/ 93611 w 152117"/>
                  <a:gd name="connsiteY4" fmla="*/ 39116 h 118325"/>
                  <a:gd name="connsiteX5" fmla="*/ 93611 w 152117"/>
                  <a:gd name="connsiteY5" fmla="*/ 117348 h 118325"/>
                  <a:gd name="connsiteX6" fmla="*/ 59482 w 152117"/>
                  <a:gd name="connsiteY6" fmla="*/ 117348 h 118325"/>
                  <a:gd name="connsiteX7" fmla="*/ 59482 w 152117"/>
                  <a:gd name="connsiteY7" fmla="*/ 42050 h 118325"/>
                  <a:gd name="connsiteX8" fmla="*/ 51681 w 152117"/>
                  <a:gd name="connsiteY8" fmla="*/ 30315 h 118325"/>
                  <a:gd name="connsiteX9" fmla="*/ 34129 w 152117"/>
                  <a:gd name="connsiteY9" fmla="*/ 40094 h 118325"/>
                  <a:gd name="connsiteX10" fmla="*/ 34129 w 152117"/>
                  <a:gd name="connsiteY10" fmla="*/ 118326 h 118325"/>
                  <a:gd name="connsiteX11" fmla="*/ 0 w 152117"/>
                  <a:gd name="connsiteY11" fmla="*/ 118326 h 118325"/>
                  <a:gd name="connsiteX12" fmla="*/ 0 w 152117"/>
                  <a:gd name="connsiteY12" fmla="*/ 2934 h 118325"/>
                  <a:gd name="connsiteX13" fmla="*/ 34129 w 152117"/>
                  <a:gd name="connsiteY13" fmla="*/ 2934 h 118325"/>
                  <a:gd name="connsiteX14" fmla="*/ 34129 w 152117"/>
                  <a:gd name="connsiteY14" fmla="*/ 14669 h 118325"/>
                  <a:gd name="connsiteX15" fmla="*/ 65333 w 152117"/>
                  <a:gd name="connsiteY15" fmla="*/ 0 h 118325"/>
                  <a:gd name="connsiteX16" fmla="*/ 91661 w 152117"/>
                  <a:gd name="connsiteY16" fmla="*/ 15646 h 118325"/>
                  <a:gd name="connsiteX17" fmla="*/ 123840 w 152117"/>
                  <a:gd name="connsiteY17" fmla="*/ 0 h 118325"/>
                  <a:gd name="connsiteX18" fmla="*/ 152118 w 152117"/>
                  <a:gd name="connsiteY18" fmla="*/ 31293 h 118325"/>
                  <a:gd name="connsiteX19" fmla="*/ 152118 w 152117"/>
                  <a:gd name="connsiteY19" fmla="*/ 116370 h 11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2117" h="118325">
                    <a:moveTo>
                      <a:pt x="152118" y="116370"/>
                    </a:moveTo>
                    <a:lnTo>
                      <a:pt x="118964" y="116370"/>
                    </a:lnTo>
                    <a:lnTo>
                      <a:pt x="118964" y="41072"/>
                    </a:lnTo>
                    <a:cubicBezTo>
                      <a:pt x="118964" y="32271"/>
                      <a:pt x="117014" y="29337"/>
                      <a:pt x="110188" y="29337"/>
                    </a:cubicBezTo>
                    <a:cubicBezTo>
                      <a:pt x="104337" y="29337"/>
                      <a:pt x="97511" y="34227"/>
                      <a:pt x="93611" y="39116"/>
                    </a:cubicBezTo>
                    <a:lnTo>
                      <a:pt x="93611" y="117348"/>
                    </a:lnTo>
                    <a:lnTo>
                      <a:pt x="59482" y="117348"/>
                    </a:lnTo>
                    <a:lnTo>
                      <a:pt x="59482" y="42050"/>
                    </a:lnTo>
                    <a:cubicBezTo>
                      <a:pt x="59482" y="33249"/>
                      <a:pt x="57532" y="30315"/>
                      <a:pt x="51681" y="30315"/>
                    </a:cubicBezTo>
                    <a:cubicBezTo>
                      <a:pt x="45830" y="30315"/>
                      <a:pt x="39005" y="35204"/>
                      <a:pt x="34129" y="40094"/>
                    </a:cubicBezTo>
                    <a:lnTo>
                      <a:pt x="34129" y="118326"/>
                    </a:lnTo>
                    <a:lnTo>
                      <a:pt x="0" y="118326"/>
                    </a:lnTo>
                    <a:lnTo>
                      <a:pt x="0" y="2934"/>
                    </a:lnTo>
                    <a:lnTo>
                      <a:pt x="34129" y="2934"/>
                    </a:lnTo>
                    <a:lnTo>
                      <a:pt x="34129" y="14669"/>
                    </a:lnTo>
                    <a:cubicBezTo>
                      <a:pt x="40955" y="6845"/>
                      <a:pt x="51681" y="0"/>
                      <a:pt x="65333" y="0"/>
                    </a:cubicBezTo>
                    <a:cubicBezTo>
                      <a:pt x="79959" y="0"/>
                      <a:pt x="87760" y="3912"/>
                      <a:pt x="91661" y="15646"/>
                    </a:cubicBezTo>
                    <a:cubicBezTo>
                      <a:pt x="98487" y="6845"/>
                      <a:pt x="110188" y="0"/>
                      <a:pt x="123840" y="0"/>
                    </a:cubicBezTo>
                    <a:cubicBezTo>
                      <a:pt x="142367" y="0"/>
                      <a:pt x="152118" y="9779"/>
                      <a:pt x="152118" y="31293"/>
                    </a:cubicBezTo>
                    <a:lnTo>
                      <a:pt x="152118" y="116370"/>
                    </a:lnTo>
                    <a:close/>
                  </a:path>
                </a:pathLst>
              </a:custGeom>
              <a:solidFill>
                <a:srgbClr val="FFFFFF"/>
              </a:solidFill>
              <a:ln w="972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53A39D5B-FD7A-5D2D-277B-C34A62649B54}"/>
                  </a:ext>
                </a:extLst>
              </p:cNvPr>
              <p:cNvSpPr/>
              <p:nvPr/>
            </p:nvSpPr>
            <p:spPr>
              <a:xfrm>
                <a:off x="1458012" y="4574127"/>
                <a:ext cx="96536" cy="117348"/>
              </a:xfrm>
              <a:custGeom>
                <a:avLst/>
                <a:gdLst>
                  <a:gd name="connsiteX0" fmla="*/ 28278 w 96536"/>
                  <a:gd name="connsiteY0" fmla="*/ 117348 h 117348"/>
                  <a:gd name="connsiteX1" fmla="*/ 0 w 96536"/>
                  <a:gd name="connsiteY1" fmla="*/ 88011 h 117348"/>
                  <a:gd name="connsiteX2" fmla="*/ 60457 w 96536"/>
                  <a:gd name="connsiteY2" fmla="*/ 42050 h 117348"/>
                  <a:gd name="connsiteX3" fmla="*/ 60457 w 96536"/>
                  <a:gd name="connsiteY3" fmla="*/ 38138 h 117348"/>
                  <a:gd name="connsiteX4" fmla="*/ 50706 w 96536"/>
                  <a:gd name="connsiteY4" fmla="*/ 26403 h 117348"/>
                  <a:gd name="connsiteX5" fmla="*/ 20477 w 96536"/>
                  <a:gd name="connsiteY5" fmla="*/ 38138 h 117348"/>
                  <a:gd name="connsiteX6" fmla="*/ 4876 w 96536"/>
                  <a:gd name="connsiteY6" fmla="*/ 17602 h 117348"/>
                  <a:gd name="connsiteX7" fmla="*/ 56557 w 96536"/>
                  <a:gd name="connsiteY7" fmla="*/ 0 h 117348"/>
                  <a:gd name="connsiteX8" fmla="*/ 93611 w 96536"/>
                  <a:gd name="connsiteY8" fmla="*/ 37160 h 117348"/>
                  <a:gd name="connsiteX9" fmla="*/ 93611 w 96536"/>
                  <a:gd name="connsiteY9" fmla="*/ 87033 h 117348"/>
                  <a:gd name="connsiteX10" fmla="*/ 96536 w 96536"/>
                  <a:gd name="connsiteY10" fmla="*/ 114414 h 117348"/>
                  <a:gd name="connsiteX11" fmla="*/ 96536 w 96536"/>
                  <a:gd name="connsiteY11" fmla="*/ 115392 h 117348"/>
                  <a:gd name="connsiteX12" fmla="*/ 63382 w 96536"/>
                  <a:gd name="connsiteY12" fmla="*/ 115392 h 117348"/>
                  <a:gd name="connsiteX13" fmla="*/ 61432 w 96536"/>
                  <a:gd name="connsiteY13" fmla="*/ 103657 h 117348"/>
                  <a:gd name="connsiteX14" fmla="*/ 28278 w 96536"/>
                  <a:gd name="connsiteY14" fmla="*/ 117348 h 117348"/>
                  <a:gd name="connsiteX15" fmla="*/ 60457 w 96536"/>
                  <a:gd name="connsiteY15" fmla="*/ 60630 h 117348"/>
                  <a:gd name="connsiteX16" fmla="*/ 32179 w 96536"/>
                  <a:gd name="connsiteY16" fmla="*/ 82144 h 117348"/>
                  <a:gd name="connsiteX17" fmla="*/ 41930 w 96536"/>
                  <a:gd name="connsiteY17" fmla="*/ 91923 h 117348"/>
                  <a:gd name="connsiteX18" fmla="*/ 60457 w 96536"/>
                  <a:gd name="connsiteY18" fmla="*/ 84099 h 117348"/>
                  <a:gd name="connsiteX19" fmla="*/ 60457 w 96536"/>
                  <a:gd name="connsiteY19" fmla="*/ 60630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6536" h="117348">
                    <a:moveTo>
                      <a:pt x="28278" y="117348"/>
                    </a:moveTo>
                    <a:cubicBezTo>
                      <a:pt x="9751" y="117348"/>
                      <a:pt x="0" y="107569"/>
                      <a:pt x="0" y="88011"/>
                    </a:cubicBezTo>
                    <a:cubicBezTo>
                      <a:pt x="0" y="64541"/>
                      <a:pt x="19502" y="49873"/>
                      <a:pt x="60457" y="42050"/>
                    </a:cubicBezTo>
                    <a:lnTo>
                      <a:pt x="60457" y="38138"/>
                    </a:lnTo>
                    <a:cubicBezTo>
                      <a:pt x="60457" y="29337"/>
                      <a:pt x="57532" y="26403"/>
                      <a:pt x="50706" y="26403"/>
                    </a:cubicBezTo>
                    <a:cubicBezTo>
                      <a:pt x="38029" y="26403"/>
                      <a:pt x="26328" y="34227"/>
                      <a:pt x="20477" y="38138"/>
                    </a:cubicBezTo>
                    <a:lnTo>
                      <a:pt x="4876" y="17602"/>
                    </a:lnTo>
                    <a:cubicBezTo>
                      <a:pt x="18527" y="5867"/>
                      <a:pt x="37054" y="0"/>
                      <a:pt x="56557" y="0"/>
                    </a:cubicBezTo>
                    <a:cubicBezTo>
                      <a:pt x="81910" y="0"/>
                      <a:pt x="93611" y="10757"/>
                      <a:pt x="93611" y="37160"/>
                    </a:cubicBezTo>
                    <a:lnTo>
                      <a:pt x="93611" y="87033"/>
                    </a:lnTo>
                    <a:cubicBezTo>
                      <a:pt x="93611" y="101702"/>
                      <a:pt x="94586" y="108547"/>
                      <a:pt x="96536" y="114414"/>
                    </a:cubicBezTo>
                    <a:lnTo>
                      <a:pt x="96536" y="115392"/>
                    </a:lnTo>
                    <a:cubicBezTo>
                      <a:pt x="96536" y="115392"/>
                      <a:pt x="63382" y="115392"/>
                      <a:pt x="63382" y="115392"/>
                    </a:cubicBezTo>
                    <a:cubicBezTo>
                      <a:pt x="62407" y="112459"/>
                      <a:pt x="61432" y="108547"/>
                      <a:pt x="61432" y="103657"/>
                    </a:cubicBezTo>
                    <a:cubicBezTo>
                      <a:pt x="51681" y="113436"/>
                      <a:pt x="40955" y="117348"/>
                      <a:pt x="28278" y="117348"/>
                    </a:cubicBezTo>
                    <a:close/>
                    <a:moveTo>
                      <a:pt x="60457" y="60630"/>
                    </a:moveTo>
                    <a:cubicBezTo>
                      <a:pt x="40955" y="64541"/>
                      <a:pt x="32179" y="71387"/>
                      <a:pt x="32179" y="82144"/>
                    </a:cubicBezTo>
                    <a:cubicBezTo>
                      <a:pt x="32179" y="88989"/>
                      <a:pt x="35104" y="91923"/>
                      <a:pt x="41930" y="91923"/>
                    </a:cubicBezTo>
                    <a:cubicBezTo>
                      <a:pt x="48756" y="91923"/>
                      <a:pt x="54606" y="88989"/>
                      <a:pt x="60457" y="84099"/>
                    </a:cubicBezTo>
                    <a:lnTo>
                      <a:pt x="60457" y="60630"/>
                    </a:lnTo>
                    <a:close/>
                  </a:path>
                </a:pathLst>
              </a:custGeom>
              <a:solidFill>
                <a:srgbClr val="FFFFFF"/>
              </a:solidFill>
              <a:ln w="972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2236F5B6-6844-98E0-ADA0-FF60BE571EDF}"/>
                  </a:ext>
                </a:extLst>
              </p:cNvPr>
              <p:cNvSpPr/>
              <p:nvPr/>
            </p:nvSpPr>
            <p:spPr>
              <a:xfrm>
                <a:off x="971430" y="4575105"/>
                <a:ext cx="99461" cy="117347"/>
              </a:xfrm>
              <a:custGeom>
                <a:avLst/>
                <a:gdLst>
                  <a:gd name="connsiteX0" fmla="*/ 49731 w 99461"/>
                  <a:gd name="connsiteY0" fmla="*/ 0 h 117347"/>
                  <a:gd name="connsiteX1" fmla="*/ 0 w 99461"/>
                  <a:gd name="connsiteY1" fmla="*/ 58674 h 117347"/>
                  <a:gd name="connsiteX2" fmla="*/ 49731 w 99461"/>
                  <a:gd name="connsiteY2" fmla="*/ 117348 h 117347"/>
                  <a:gd name="connsiteX3" fmla="*/ 99462 w 99461"/>
                  <a:gd name="connsiteY3" fmla="*/ 58674 h 117347"/>
                  <a:gd name="connsiteX4" fmla="*/ 49731 w 99461"/>
                  <a:gd name="connsiteY4" fmla="*/ 0 h 117347"/>
                  <a:gd name="connsiteX5" fmla="*/ 49731 w 99461"/>
                  <a:gd name="connsiteY5" fmla="*/ 89967 h 117347"/>
                  <a:gd name="connsiteX6" fmla="*/ 34129 w 99461"/>
                  <a:gd name="connsiteY6" fmla="*/ 58674 h 117347"/>
                  <a:gd name="connsiteX7" fmla="*/ 49731 w 99461"/>
                  <a:gd name="connsiteY7" fmla="*/ 28359 h 117347"/>
                  <a:gd name="connsiteX8" fmla="*/ 65333 w 99461"/>
                  <a:gd name="connsiteY8" fmla="*/ 58674 h 117347"/>
                  <a:gd name="connsiteX9" fmla="*/ 49731 w 99461"/>
                  <a:gd name="connsiteY9" fmla="*/ 89967 h 11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7">
                    <a:moveTo>
                      <a:pt x="49731" y="0"/>
                    </a:moveTo>
                    <a:cubicBezTo>
                      <a:pt x="12677" y="0"/>
                      <a:pt x="0" y="30315"/>
                      <a:pt x="0" y="58674"/>
                    </a:cubicBezTo>
                    <a:cubicBezTo>
                      <a:pt x="0" y="101702"/>
                      <a:pt x="25353" y="117348"/>
                      <a:pt x="49731" y="117348"/>
                    </a:cubicBezTo>
                    <a:cubicBezTo>
                      <a:pt x="74109" y="117348"/>
                      <a:pt x="99462" y="101702"/>
                      <a:pt x="99462" y="58674"/>
                    </a:cubicBezTo>
                    <a:cubicBezTo>
                      <a:pt x="99462" y="14668"/>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6055"/>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4639FCC7-1FD0-EAC0-4564-D62A2BBB15B7}"/>
                  </a:ext>
                </a:extLst>
              </p:cNvPr>
              <p:cNvSpPr/>
              <p:nvPr/>
            </p:nvSpPr>
            <p:spPr>
              <a:xfrm>
                <a:off x="1571126" y="4575105"/>
                <a:ext cx="92635" cy="114414"/>
              </a:xfrm>
              <a:custGeom>
                <a:avLst/>
                <a:gdLst>
                  <a:gd name="connsiteX0" fmla="*/ 64357 w 92635"/>
                  <a:gd name="connsiteY0" fmla="*/ 0 h 114414"/>
                  <a:gd name="connsiteX1" fmla="*/ 34129 w 92635"/>
                  <a:gd name="connsiteY1" fmla="*/ 13691 h 114414"/>
                  <a:gd name="connsiteX2" fmla="*/ 34129 w 92635"/>
                  <a:gd name="connsiteY2" fmla="*/ 1956 h 114414"/>
                  <a:gd name="connsiteX3" fmla="*/ 0 w 92635"/>
                  <a:gd name="connsiteY3" fmla="*/ 1956 h 114414"/>
                  <a:gd name="connsiteX4" fmla="*/ 0 w 92635"/>
                  <a:gd name="connsiteY4" fmla="*/ 114414 h 114414"/>
                  <a:gd name="connsiteX5" fmla="*/ 34129 w 92635"/>
                  <a:gd name="connsiteY5" fmla="*/ 114414 h 114414"/>
                  <a:gd name="connsiteX6" fmla="*/ 34129 w 92635"/>
                  <a:gd name="connsiteY6" fmla="*/ 37160 h 114414"/>
                  <a:gd name="connsiteX7" fmla="*/ 50706 w 92635"/>
                  <a:gd name="connsiteY7" fmla="*/ 28359 h 114414"/>
                  <a:gd name="connsiteX8" fmla="*/ 58507 w 92635"/>
                  <a:gd name="connsiteY8" fmla="*/ 39116 h 114414"/>
                  <a:gd name="connsiteX9" fmla="*/ 58507 w 92635"/>
                  <a:gd name="connsiteY9" fmla="*/ 114414 h 114414"/>
                  <a:gd name="connsiteX10" fmla="*/ 92636 w 92635"/>
                  <a:gd name="connsiteY10" fmla="*/ 114414 h 114414"/>
                  <a:gd name="connsiteX11" fmla="*/ 92636 w 92635"/>
                  <a:gd name="connsiteY11" fmla="*/ 30315 h 114414"/>
                  <a:gd name="connsiteX12" fmla="*/ 64357 w 92635"/>
                  <a:gd name="connsiteY12" fmla="*/ 0 h 11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4414">
                    <a:moveTo>
                      <a:pt x="64357" y="0"/>
                    </a:moveTo>
                    <a:cubicBezTo>
                      <a:pt x="51681" y="0"/>
                      <a:pt x="40955" y="6845"/>
                      <a:pt x="34129" y="13691"/>
                    </a:cubicBezTo>
                    <a:lnTo>
                      <a:pt x="34129" y="1956"/>
                    </a:lnTo>
                    <a:lnTo>
                      <a:pt x="0" y="1956"/>
                    </a:lnTo>
                    <a:lnTo>
                      <a:pt x="0" y="114414"/>
                    </a:lnTo>
                    <a:lnTo>
                      <a:pt x="34129" y="114414"/>
                    </a:lnTo>
                    <a:lnTo>
                      <a:pt x="34129" y="37160"/>
                    </a:lnTo>
                    <a:cubicBezTo>
                      <a:pt x="40955" y="31293"/>
                      <a:pt x="45830" y="28359"/>
                      <a:pt x="50706" y="28359"/>
                    </a:cubicBezTo>
                    <a:cubicBezTo>
                      <a:pt x="54606" y="28359"/>
                      <a:pt x="58507" y="29337"/>
                      <a:pt x="58507" y="39116"/>
                    </a:cubicBezTo>
                    <a:lnTo>
                      <a:pt x="58507" y="114414"/>
                    </a:lnTo>
                    <a:lnTo>
                      <a:pt x="92636" y="114414"/>
                    </a:lnTo>
                    <a:lnTo>
                      <a:pt x="92636" y="30315"/>
                    </a:lnTo>
                    <a:cubicBezTo>
                      <a:pt x="92636" y="9779"/>
                      <a:pt x="82885" y="0"/>
                      <a:pt x="64357" y="0"/>
                    </a:cubicBezTo>
                    <a:close/>
                  </a:path>
                </a:pathLst>
              </a:custGeom>
              <a:solidFill>
                <a:srgbClr val="FFFFFF"/>
              </a:solidFill>
              <a:ln w="9729" cap="flat">
                <a:noFill/>
                <a:prstDash val="solid"/>
                <a:miter/>
              </a:ln>
            </p:spPr>
            <p:txBody>
              <a:bodyPr rtlCol="0" anchor="ctr"/>
              <a:lstStyle/>
              <a:p>
                <a:endParaRPr lang="en-US" dirty="0"/>
              </a:p>
            </p:txBody>
          </p:sp>
        </p:grpSp>
        <p:sp>
          <p:nvSpPr>
            <p:cNvPr id="12" name="Freeform 11">
              <a:extLst>
                <a:ext uri="{FF2B5EF4-FFF2-40B4-BE49-F238E27FC236}">
                  <a16:creationId xmlns:a16="http://schemas.microsoft.com/office/drawing/2014/main" id="{A02B35DD-F36E-75D7-8F49-413155AD700C}"/>
                </a:ext>
              </a:extLst>
            </p:cNvPr>
            <p:cNvSpPr/>
            <p:nvPr/>
          </p:nvSpPr>
          <p:spPr>
            <a:xfrm>
              <a:off x="650618" y="4732547"/>
              <a:ext cx="112138" cy="159397"/>
            </a:xfrm>
            <a:custGeom>
              <a:avLst/>
              <a:gdLst>
                <a:gd name="connsiteX0" fmla="*/ 67283 w 112138"/>
                <a:gd name="connsiteY0" fmla="*/ 64541 h 159397"/>
                <a:gd name="connsiteX1" fmla="*/ 64358 w 112138"/>
                <a:gd name="connsiteY1" fmla="*/ 63564 h 159397"/>
                <a:gd name="connsiteX2" fmla="*/ 40955 w 112138"/>
                <a:gd name="connsiteY2" fmla="*/ 42050 h 159397"/>
                <a:gd name="connsiteX3" fmla="*/ 55582 w 112138"/>
                <a:gd name="connsiteY3" fmla="*/ 29337 h 159397"/>
                <a:gd name="connsiteX4" fmla="*/ 80934 w 112138"/>
                <a:gd name="connsiteY4" fmla="*/ 49873 h 159397"/>
                <a:gd name="connsiteX5" fmla="*/ 81910 w 112138"/>
                <a:gd name="connsiteY5" fmla="*/ 51829 h 159397"/>
                <a:gd name="connsiteX6" fmla="*/ 109213 w 112138"/>
                <a:gd name="connsiteY6" fmla="*/ 37160 h 159397"/>
                <a:gd name="connsiteX7" fmla="*/ 108238 w 112138"/>
                <a:gd name="connsiteY7" fmla="*/ 35204 h 159397"/>
                <a:gd name="connsiteX8" fmla="*/ 55582 w 112138"/>
                <a:gd name="connsiteY8" fmla="*/ 0 h 159397"/>
                <a:gd name="connsiteX9" fmla="*/ 5851 w 112138"/>
                <a:gd name="connsiteY9" fmla="*/ 44006 h 159397"/>
                <a:gd name="connsiteX10" fmla="*/ 49731 w 112138"/>
                <a:gd name="connsiteY10" fmla="*/ 93878 h 159397"/>
                <a:gd name="connsiteX11" fmla="*/ 50706 w 112138"/>
                <a:gd name="connsiteY11" fmla="*/ 94856 h 159397"/>
                <a:gd name="connsiteX12" fmla="*/ 76059 w 112138"/>
                <a:gd name="connsiteY12" fmla="*/ 117348 h 159397"/>
                <a:gd name="connsiteX13" fmla="*/ 58507 w 112138"/>
                <a:gd name="connsiteY13" fmla="*/ 132017 h 159397"/>
                <a:gd name="connsiteX14" fmla="*/ 29253 w 112138"/>
                <a:gd name="connsiteY14" fmla="*/ 109525 h 159397"/>
                <a:gd name="connsiteX15" fmla="*/ 28278 w 112138"/>
                <a:gd name="connsiteY15" fmla="*/ 107569 h 159397"/>
                <a:gd name="connsiteX16" fmla="*/ 0 w 112138"/>
                <a:gd name="connsiteY16" fmla="*/ 120282 h 159397"/>
                <a:gd name="connsiteX17" fmla="*/ 975 w 112138"/>
                <a:gd name="connsiteY17" fmla="*/ 122238 h 159397"/>
                <a:gd name="connsiteX18" fmla="*/ 59482 w 112138"/>
                <a:gd name="connsiteY18" fmla="*/ 159398 h 159397"/>
                <a:gd name="connsiteX19" fmla="*/ 112138 w 112138"/>
                <a:gd name="connsiteY19" fmla="*/ 114414 h 159397"/>
                <a:gd name="connsiteX20" fmla="*/ 67283 w 112138"/>
                <a:gd name="connsiteY20" fmla="*/ 64541 h 1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2138" h="159397">
                  <a:moveTo>
                    <a:pt x="67283" y="64541"/>
                  </a:moveTo>
                  <a:lnTo>
                    <a:pt x="64358" y="63564"/>
                  </a:lnTo>
                  <a:cubicBezTo>
                    <a:pt x="50706" y="57696"/>
                    <a:pt x="40955" y="51829"/>
                    <a:pt x="40955" y="42050"/>
                  </a:cubicBezTo>
                  <a:cubicBezTo>
                    <a:pt x="40955" y="34227"/>
                    <a:pt x="46805" y="29337"/>
                    <a:pt x="55582" y="29337"/>
                  </a:cubicBezTo>
                  <a:cubicBezTo>
                    <a:pt x="66308" y="29337"/>
                    <a:pt x="74109" y="36182"/>
                    <a:pt x="80934" y="49873"/>
                  </a:cubicBezTo>
                  <a:lnTo>
                    <a:pt x="81910" y="51829"/>
                  </a:lnTo>
                  <a:lnTo>
                    <a:pt x="109213" y="37160"/>
                  </a:lnTo>
                  <a:lnTo>
                    <a:pt x="108238" y="35204"/>
                  </a:lnTo>
                  <a:cubicBezTo>
                    <a:pt x="97511" y="11735"/>
                    <a:pt x="79959" y="0"/>
                    <a:pt x="55582" y="0"/>
                  </a:cubicBezTo>
                  <a:cubicBezTo>
                    <a:pt x="26328" y="0"/>
                    <a:pt x="5851" y="18580"/>
                    <a:pt x="5851" y="44006"/>
                  </a:cubicBezTo>
                  <a:cubicBezTo>
                    <a:pt x="5851" y="75298"/>
                    <a:pt x="30229" y="85077"/>
                    <a:pt x="49731" y="93878"/>
                  </a:cubicBezTo>
                  <a:lnTo>
                    <a:pt x="50706" y="94856"/>
                  </a:lnTo>
                  <a:cubicBezTo>
                    <a:pt x="66308" y="101702"/>
                    <a:pt x="76059" y="106591"/>
                    <a:pt x="76059" y="117348"/>
                  </a:cubicBezTo>
                  <a:cubicBezTo>
                    <a:pt x="76059" y="127127"/>
                    <a:pt x="69233" y="132017"/>
                    <a:pt x="58507" y="132017"/>
                  </a:cubicBezTo>
                  <a:cubicBezTo>
                    <a:pt x="42905" y="132017"/>
                    <a:pt x="34129" y="119304"/>
                    <a:pt x="29253" y="109525"/>
                  </a:cubicBezTo>
                  <a:lnTo>
                    <a:pt x="28278" y="107569"/>
                  </a:lnTo>
                  <a:lnTo>
                    <a:pt x="0" y="120282"/>
                  </a:lnTo>
                  <a:lnTo>
                    <a:pt x="975" y="122238"/>
                  </a:lnTo>
                  <a:cubicBezTo>
                    <a:pt x="12676" y="147663"/>
                    <a:pt x="32179" y="159398"/>
                    <a:pt x="59482" y="159398"/>
                  </a:cubicBezTo>
                  <a:cubicBezTo>
                    <a:pt x="84835" y="159398"/>
                    <a:pt x="112138" y="145707"/>
                    <a:pt x="112138" y="114414"/>
                  </a:cubicBezTo>
                  <a:cubicBezTo>
                    <a:pt x="111163" y="83122"/>
                    <a:pt x="86785" y="72365"/>
                    <a:pt x="67283" y="64541"/>
                  </a:cubicBezTo>
                  <a:close/>
                </a:path>
              </a:pathLst>
            </a:custGeom>
            <a:solidFill>
              <a:srgbClr val="FFFFFF"/>
            </a:solidFill>
            <a:ln w="9729" cap="flat">
              <a:noFill/>
              <a:prstDash val="solid"/>
              <a:miter/>
            </a:ln>
          </p:spPr>
          <p:txBody>
            <a:bodyPr rtlCol="0" anchor="ctr"/>
            <a:lstStyle/>
            <a:p>
              <a:endParaRPr lang="en-US" dirty="0"/>
            </a:p>
          </p:txBody>
        </p:sp>
        <p:sp>
          <p:nvSpPr>
            <p:cNvPr id="13" name="Freeform 12">
              <a:extLst>
                <a:ext uri="{FF2B5EF4-FFF2-40B4-BE49-F238E27FC236}">
                  <a16:creationId xmlns:a16="http://schemas.microsoft.com/office/drawing/2014/main" id="{C0EDAA94-0DB3-C01E-6EE2-043900E07164}"/>
                </a:ext>
              </a:extLst>
            </p:cNvPr>
            <p:cNvSpPr/>
            <p:nvPr/>
          </p:nvSpPr>
          <p:spPr>
            <a:xfrm>
              <a:off x="77640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2" y="27381"/>
                    <a:pt x="59482" y="30315"/>
                    <a:pt x="63382" y="44006"/>
                  </a:cubicBezTo>
                  <a:lnTo>
                    <a:pt x="63382" y="45961"/>
                  </a:lnTo>
                  <a:lnTo>
                    <a:pt x="94586" y="39116"/>
                  </a:lnTo>
                  <a:lnTo>
                    <a:pt x="93611" y="37160"/>
                  </a:lnTo>
                  <a:cubicBezTo>
                    <a:pt x="89711" y="21514"/>
                    <a:pt x="80935" y="0"/>
                    <a:pt x="49731" y="0"/>
                  </a:cubicBezTo>
                  <a:cubicBezTo>
                    <a:pt x="25353" y="0"/>
                    <a:pt x="0" y="15646"/>
                    <a:pt x="0" y="58674"/>
                  </a:cubicBezTo>
                  <a:cubicBezTo>
                    <a:pt x="0" y="101702"/>
                    <a:pt x="25353" y="117348"/>
                    <a:pt x="48756" y="117348"/>
                  </a:cubicBezTo>
                  <a:cubicBezTo>
                    <a:pt x="72158"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45512B0D-49E6-1612-2CD7-99E5DD89E544}"/>
                </a:ext>
              </a:extLst>
            </p:cNvPr>
            <p:cNvSpPr/>
            <p:nvPr/>
          </p:nvSpPr>
          <p:spPr>
            <a:xfrm>
              <a:off x="885620" y="4729613"/>
              <a:ext cx="92635" cy="160375"/>
            </a:xfrm>
            <a:custGeom>
              <a:avLst/>
              <a:gdLst>
                <a:gd name="connsiteX0" fmla="*/ 64358 w 92635"/>
                <a:gd name="connsiteY0" fmla="*/ 44006 h 160375"/>
                <a:gd name="connsiteX1" fmla="*/ 34129 w 92635"/>
                <a:gd name="connsiteY1" fmla="*/ 57696 h 160375"/>
                <a:gd name="connsiteX2" fmla="*/ 34129 w 92635"/>
                <a:gd name="connsiteY2" fmla="*/ 0 h 160375"/>
                <a:gd name="connsiteX3" fmla="*/ 0 w 92635"/>
                <a:gd name="connsiteY3" fmla="*/ 4890 h 160375"/>
                <a:gd name="connsiteX4" fmla="*/ 0 w 92635"/>
                <a:gd name="connsiteY4" fmla="*/ 160376 h 160375"/>
                <a:gd name="connsiteX5" fmla="*/ 34129 w 92635"/>
                <a:gd name="connsiteY5" fmla="*/ 160376 h 160375"/>
                <a:gd name="connsiteX6" fmla="*/ 34129 w 92635"/>
                <a:gd name="connsiteY6" fmla="*/ 83122 h 160375"/>
                <a:gd name="connsiteX7" fmla="*/ 50706 w 92635"/>
                <a:gd name="connsiteY7" fmla="*/ 74320 h 160375"/>
                <a:gd name="connsiteX8" fmla="*/ 58507 w 92635"/>
                <a:gd name="connsiteY8" fmla="*/ 85077 h 160375"/>
                <a:gd name="connsiteX9" fmla="*/ 58507 w 92635"/>
                <a:gd name="connsiteY9" fmla="*/ 160376 h 160375"/>
                <a:gd name="connsiteX10" fmla="*/ 92636 w 92635"/>
                <a:gd name="connsiteY10" fmla="*/ 160376 h 160375"/>
                <a:gd name="connsiteX11" fmla="*/ 92636 w 92635"/>
                <a:gd name="connsiteY11" fmla="*/ 74320 h 160375"/>
                <a:gd name="connsiteX12" fmla="*/ 64358 w 92635"/>
                <a:gd name="connsiteY12" fmla="*/ 44006 h 16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60375">
                  <a:moveTo>
                    <a:pt x="64358" y="44006"/>
                  </a:moveTo>
                  <a:cubicBezTo>
                    <a:pt x="51681" y="44006"/>
                    <a:pt x="40955" y="50851"/>
                    <a:pt x="34129" y="57696"/>
                  </a:cubicBezTo>
                  <a:lnTo>
                    <a:pt x="34129" y="0"/>
                  </a:lnTo>
                  <a:lnTo>
                    <a:pt x="0" y="4890"/>
                  </a:lnTo>
                  <a:lnTo>
                    <a:pt x="0" y="160376"/>
                  </a:lnTo>
                  <a:lnTo>
                    <a:pt x="34129" y="160376"/>
                  </a:lnTo>
                  <a:lnTo>
                    <a:pt x="34129" y="83122"/>
                  </a:lnTo>
                  <a:cubicBezTo>
                    <a:pt x="40955" y="77254"/>
                    <a:pt x="45830" y="74320"/>
                    <a:pt x="50706" y="74320"/>
                  </a:cubicBezTo>
                  <a:cubicBezTo>
                    <a:pt x="54606" y="74320"/>
                    <a:pt x="58507" y="75298"/>
                    <a:pt x="58507" y="85077"/>
                  </a:cubicBezTo>
                  <a:lnTo>
                    <a:pt x="58507" y="160376"/>
                  </a:lnTo>
                  <a:lnTo>
                    <a:pt x="92636" y="160376"/>
                  </a:lnTo>
                  <a:lnTo>
                    <a:pt x="92636" y="74320"/>
                  </a:lnTo>
                  <a:cubicBezTo>
                    <a:pt x="92636" y="54762"/>
                    <a:pt x="82885" y="44006"/>
                    <a:pt x="64358" y="44006"/>
                  </a:cubicBezTo>
                  <a:close/>
                </a:path>
              </a:pathLst>
            </a:custGeom>
            <a:solidFill>
              <a:srgbClr val="FFFFFF"/>
            </a:solidFill>
            <a:ln w="972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1F34400E-0567-145C-5F37-2D05B2868164}"/>
                </a:ext>
              </a:extLst>
            </p:cNvPr>
            <p:cNvSpPr/>
            <p:nvPr/>
          </p:nvSpPr>
          <p:spPr>
            <a:xfrm>
              <a:off x="990933"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EF78039D-939D-6B99-C3CE-0FA8D04CE097}"/>
                </a:ext>
              </a:extLst>
            </p:cNvPr>
            <p:cNvSpPr/>
            <p:nvPr/>
          </p:nvSpPr>
          <p:spPr>
            <a:xfrm>
              <a:off x="1102096"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3134"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36E92268-6171-19C3-2443-AF11B19C9BBC}"/>
                </a:ext>
              </a:extLst>
            </p:cNvPr>
            <p:cNvSpPr/>
            <p:nvPr/>
          </p:nvSpPr>
          <p:spPr>
            <a:xfrm>
              <a:off x="1284442" y="4773619"/>
              <a:ext cx="99487" cy="117348"/>
            </a:xfrm>
            <a:custGeom>
              <a:avLst/>
              <a:gdLst>
                <a:gd name="connsiteX0" fmla="*/ 49731 w 99487"/>
                <a:gd name="connsiteY0" fmla="*/ 0 h 117348"/>
                <a:gd name="connsiteX1" fmla="*/ 0 w 99487"/>
                <a:gd name="connsiteY1" fmla="*/ 58674 h 117348"/>
                <a:gd name="connsiteX2" fmla="*/ 49731 w 99487"/>
                <a:gd name="connsiteY2" fmla="*/ 117348 h 117348"/>
                <a:gd name="connsiteX3" fmla="*/ 99462 w 99487"/>
                <a:gd name="connsiteY3" fmla="*/ 58674 h 117348"/>
                <a:gd name="connsiteX4" fmla="*/ 49731 w 99487"/>
                <a:gd name="connsiteY4" fmla="*/ 0 h 117348"/>
                <a:gd name="connsiteX5" fmla="*/ 49731 w 99487"/>
                <a:gd name="connsiteY5" fmla="*/ 89967 h 117348"/>
                <a:gd name="connsiteX6" fmla="*/ 34129 w 99487"/>
                <a:gd name="connsiteY6" fmla="*/ 58674 h 117348"/>
                <a:gd name="connsiteX7" fmla="*/ 49731 w 99487"/>
                <a:gd name="connsiteY7" fmla="*/ 28359 h 117348"/>
                <a:gd name="connsiteX8" fmla="*/ 65333 w 99487"/>
                <a:gd name="connsiteY8" fmla="*/ 58674 h 117348"/>
                <a:gd name="connsiteX9" fmla="*/ 49731 w 99487"/>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87" h="117348">
                  <a:moveTo>
                    <a:pt x="49731" y="0"/>
                  </a:moveTo>
                  <a:cubicBezTo>
                    <a:pt x="12677" y="0"/>
                    <a:pt x="0" y="30315"/>
                    <a:pt x="0" y="58674"/>
                  </a:cubicBezTo>
                  <a:cubicBezTo>
                    <a:pt x="0" y="101702"/>
                    <a:pt x="25353" y="117348"/>
                    <a:pt x="49731" y="117348"/>
                  </a:cubicBezTo>
                  <a:cubicBezTo>
                    <a:pt x="74109" y="117348"/>
                    <a:pt x="99462" y="101702"/>
                    <a:pt x="99462" y="58674"/>
                  </a:cubicBezTo>
                  <a:cubicBezTo>
                    <a:pt x="100437"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590B8945-7FA9-4C3D-3BD1-350A9340F66C}"/>
                </a:ext>
              </a:extLst>
            </p:cNvPr>
            <p:cNvSpPr/>
            <p:nvPr/>
          </p:nvSpPr>
          <p:spPr>
            <a:xfrm>
              <a:off x="1390729" y="4733525"/>
              <a:ext cx="69233" cy="156464"/>
            </a:xfrm>
            <a:custGeom>
              <a:avLst/>
              <a:gdLst>
                <a:gd name="connsiteX0" fmla="*/ 51681 w 69233"/>
                <a:gd name="connsiteY0" fmla="*/ 0 h 156464"/>
                <a:gd name="connsiteX1" fmla="*/ 15602 w 69233"/>
                <a:gd name="connsiteY1" fmla="*/ 35204 h 156464"/>
                <a:gd name="connsiteX2" fmla="*/ 15602 w 69233"/>
                <a:gd name="connsiteY2" fmla="*/ 43028 h 156464"/>
                <a:gd name="connsiteX3" fmla="*/ 0 w 69233"/>
                <a:gd name="connsiteY3" fmla="*/ 43028 h 156464"/>
                <a:gd name="connsiteX4" fmla="*/ 0 w 69233"/>
                <a:gd name="connsiteY4" fmla="*/ 69431 h 156464"/>
                <a:gd name="connsiteX5" fmla="*/ 15602 w 69233"/>
                <a:gd name="connsiteY5" fmla="*/ 69431 h 156464"/>
                <a:gd name="connsiteX6" fmla="*/ 15602 w 69233"/>
                <a:gd name="connsiteY6" fmla="*/ 156464 h 156464"/>
                <a:gd name="connsiteX7" fmla="*/ 49731 w 69233"/>
                <a:gd name="connsiteY7" fmla="*/ 156464 h 156464"/>
                <a:gd name="connsiteX8" fmla="*/ 49731 w 69233"/>
                <a:gd name="connsiteY8" fmla="*/ 69431 h 156464"/>
                <a:gd name="connsiteX9" fmla="*/ 69233 w 69233"/>
                <a:gd name="connsiteY9" fmla="*/ 69431 h 156464"/>
                <a:gd name="connsiteX10" fmla="*/ 69233 w 69233"/>
                <a:gd name="connsiteY10" fmla="*/ 43028 h 156464"/>
                <a:gd name="connsiteX11" fmla="*/ 49731 w 69233"/>
                <a:gd name="connsiteY11" fmla="*/ 43028 h 156464"/>
                <a:gd name="connsiteX12" fmla="*/ 49731 w 69233"/>
                <a:gd name="connsiteY12" fmla="*/ 36182 h 156464"/>
                <a:gd name="connsiteX13" fmla="*/ 60457 w 69233"/>
                <a:gd name="connsiteY13" fmla="*/ 26403 h 156464"/>
                <a:gd name="connsiteX14" fmla="*/ 67283 w 69233"/>
                <a:gd name="connsiteY14" fmla="*/ 27381 h 156464"/>
                <a:gd name="connsiteX15" fmla="*/ 69233 w 69233"/>
                <a:gd name="connsiteY15" fmla="*/ 27381 h 156464"/>
                <a:gd name="connsiteX16" fmla="*/ 69233 w 69233"/>
                <a:gd name="connsiteY16" fmla="*/ 978 h 156464"/>
                <a:gd name="connsiteX17" fmla="*/ 68258 w 69233"/>
                <a:gd name="connsiteY17" fmla="*/ 978 h 156464"/>
                <a:gd name="connsiteX18" fmla="*/ 51681 w 69233"/>
                <a:gd name="connsiteY18" fmla="*/ 0 h 156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233" h="156464">
                  <a:moveTo>
                    <a:pt x="51681" y="0"/>
                  </a:moveTo>
                  <a:cubicBezTo>
                    <a:pt x="19502" y="0"/>
                    <a:pt x="15602" y="18580"/>
                    <a:pt x="15602" y="35204"/>
                  </a:cubicBezTo>
                  <a:lnTo>
                    <a:pt x="15602" y="43028"/>
                  </a:lnTo>
                  <a:lnTo>
                    <a:pt x="0" y="43028"/>
                  </a:lnTo>
                  <a:lnTo>
                    <a:pt x="0" y="69431"/>
                  </a:lnTo>
                  <a:lnTo>
                    <a:pt x="15602" y="69431"/>
                  </a:lnTo>
                  <a:lnTo>
                    <a:pt x="15602" y="156464"/>
                  </a:lnTo>
                  <a:lnTo>
                    <a:pt x="49731" y="156464"/>
                  </a:lnTo>
                  <a:lnTo>
                    <a:pt x="49731" y="69431"/>
                  </a:lnTo>
                  <a:lnTo>
                    <a:pt x="69233" y="69431"/>
                  </a:lnTo>
                  <a:lnTo>
                    <a:pt x="69233" y="43028"/>
                  </a:lnTo>
                  <a:lnTo>
                    <a:pt x="49731" y="43028"/>
                  </a:lnTo>
                  <a:lnTo>
                    <a:pt x="49731" y="36182"/>
                  </a:lnTo>
                  <a:cubicBezTo>
                    <a:pt x="49731" y="28359"/>
                    <a:pt x="53631" y="26403"/>
                    <a:pt x="60457" y="26403"/>
                  </a:cubicBezTo>
                  <a:cubicBezTo>
                    <a:pt x="62407" y="26403"/>
                    <a:pt x="66308" y="26403"/>
                    <a:pt x="67283" y="27381"/>
                  </a:cubicBezTo>
                  <a:lnTo>
                    <a:pt x="69233" y="27381"/>
                  </a:lnTo>
                  <a:lnTo>
                    <a:pt x="69233" y="978"/>
                  </a:lnTo>
                  <a:lnTo>
                    <a:pt x="68258" y="978"/>
                  </a:lnTo>
                  <a:cubicBezTo>
                    <a:pt x="66308" y="0"/>
                    <a:pt x="56557" y="0"/>
                    <a:pt x="51681" y="0"/>
                  </a:cubicBezTo>
                  <a:close/>
                </a:path>
              </a:pathLst>
            </a:custGeom>
            <a:solidFill>
              <a:srgbClr val="FFFFFF"/>
            </a:solidFill>
            <a:ln w="972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77B00CB9-D6D0-8BD7-6517-38B22D69A290}"/>
                </a:ext>
              </a:extLst>
            </p:cNvPr>
            <p:cNvSpPr/>
            <p:nvPr/>
          </p:nvSpPr>
          <p:spPr>
            <a:xfrm>
              <a:off x="1501892" y="4733525"/>
              <a:ext cx="135540" cy="155486"/>
            </a:xfrm>
            <a:custGeom>
              <a:avLst/>
              <a:gdLst>
                <a:gd name="connsiteX0" fmla="*/ 68258 w 135540"/>
                <a:gd name="connsiteY0" fmla="*/ 101702 h 155486"/>
                <a:gd name="connsiteX1" fmla="*/ 42905 w 135540"/>
                <a:gd name="connsiteY1" fmla="*/ 0 h 155486"/>
                <a:gd name="connsiteX2" fmla="*/ 0 w 135540"/>
                <a:gd name="connsiteY2" fmla="*/ 0 h 155486"/>
                <a:gd name="connsiteX3" fmla="*/ 0 w 135540"/>
                <a:gd name="connsiteY3" fmla="*/ 155486 h 155486"/>
                <a:gd name="connsiteX4" fmla="*/ 29253 w 135540"/>
                <a:gd name="connsiteY4" fmla="*/ 155486 h 155486"/>
                <a:gd name="connsiteX5" fmla="*/ 29253 w 135540"/>
                <a:gd name="connsiteY5" fmla="*/ 58674 h 155486"/>
                <a:gd name="connsiteX6" fmla="*/ 53631 w 135540"/>
                <a:gd name="connsiteY6" fmla="*/ 155486 h 155486"/>
                <a:gd name="connsiteX7" fmla="*/ 79959 w 135540"/>
                <a:gd name="connsiteY7" fmla="*/ 155486 h 155486"/>
                <a:gd name="connsiteX8" fmla="*/ 104337 w 135540"/>
                <a:gd name="connsiteY8" fmla="*/ 59652 h 155486"/>
                <a:gd name="connsiteX9" fmla="*/ 104337 w 135540"/>
                <a:gd name="connsiteY9" fmla="*/ 155486 h 155486"/>
                <a:gd name="connsiteX10" fmla="*/ 135541 w 135540"/>
                <a:gd name="connsiteY10" fmla="*/ 155486 h 155486"/>
                <a:gd name="connsiteX11" fmla="*/ 135541 w 135540"/>
                <a:gd name="connsiteY11" fmla="*/ 0 h 155486"/>
                <a:gd name="connsiteX12" fmla="*/ 91661 w 135540"/>
                <a:gd name="connsiteY12" fmla="*/ 0 h 155486"/>
                <a:gd name="connsiteX13" fmla="*/ 68258 w 135540"/>
                <a:gd name="connsiteY13" fmla="*/ 101702 h 155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5540" h="155486">
                  <a:moveTo>
                    <a:pt x="68258" y="101702"/>
                  </a:moveTo>
                  <a:lnTo>
                    <a:pt x="42905" y="0"/>
                  </a:lnTo>
                  <a:lnTo>
                    <a:pt x="0" y="0"/>
                  </a:lnTo>
                  <a:lnTo>
                    <a:pt x="0" y="155486"/>
                  </a:lnTo>
                  <a:lnTo>
                    <a:pt x="29253" y="155486"/>
                  </a:lnTo>
                  <a:lnTo>
                    <a:pt x="29253" y="58674"/>
                  </a:lnTo>
                  <a:cubicBezTo>
                    <a:pt x="31204" y="65519"/>
                    <a:pt x="53631" y="155486"/>
                    <a:pt x="53631" y="155486"/>
                  </a:cubicBezTo>
                  <a:lnTo>
                    <a:pt x="79959" y="155486"/>
                  </a:lnTo>
                  <a:cubicBezTo>
                    <a:pt x="79959" y="155486"/>
                    <a:pt x="102387" y="67475"/>
                    <a:pt x="104337" y="59652"/>
                  </a:cubicBezTo>
                  <a:lnTo>
                    <a:pt x="104337" y="155486"/>
                  </a:lnTo>
                  <a:lnTo>
                    <a:pt x="135541" y="155486"/>
                  </a:lnTo>
                  <a:lnTo>
                    <a:pt x="135541" y="0"/>
                  </a:lnTo>
                  <a:lnTo>
                    <a:pt x="91661" y="0"/>
                  </a:lnTo>
                  <a:lnTo>
                    <a:pt x="68258" y="101702"/>
                  </a:lnTo>
                  <a:close/>
                </a:path>
              </a:pathLst>
            </a:custGeom>
            <a:solidFill>
              <a:srgbClr val="FFFFFF"/>
            </a:solidFill>
            <a:ln w="972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E4411C0E-AAA0-F9BF-6009-A9953A1E1D20}"/>
                </a:ext>
              </a:extLst>
            </p:cNvPr>
            <p:cNvSpPr/>
            <p:nvPr/>
          </p:nvSpPr>
          <p:spPr>
            <a:xfrm>
              <a:off x="1652060" y="4772641"/>
              <a:ext cx="94586" cy="117348"/>
            </a:xfrm>
            <a:custGeom>
              <a:avLst/>
              <a:gdLst>
                <a:gd name="connsiteX0" fmla="*/ 73134 w 94586"/>
                <a:gd name="connsiteY0" fmla="*/ 78232 h 117348"/>
                <a:gd name="connsiteX1" fmla="*/ 51681 w 94586"/>
                <a:gd name="connsiteY1" fmla="*/ 90945 h 117348"/>
                <a:gd name="connsiteX2" fmla="*/ 34129 w 94586"/>
                <a:gd name="connsiteY2" fmla="*/ 68453 h 117348"/>
                <a:gd name="connsiteX3" fmla="*/ 94586 w 94586"/>
                <a:gd name="connsiteY3" fmla="*/ 68453 h 117348"/>
                <a:gd name="connsiteX4" fmla="*/ 94586 w 94586"/>
                <a:gd name="connsiteY4" fmla="*/ 60630 h 117348"/>
                <a:gd name="connsiteX5" fmla="*/ 48756 w 94586"/>
                <a:gd name="connsiteY5" fmla="*/ 0 h 117348"/>
                <a:gd name="connsiteX6" fmla="*/ 0 w 94586"/>
                <a:gd name="connsiteY6" fmla="*/ 58674 h 117348"/>
                <a:gd name="connsiteX7" fmla="*/ 49731 w 94586"/>
                <a:gd name="connsiteY7" fmla="*/ 117348 h 117348"/>
                <a:gd name="connsiteX8" fmla="*/ 93611 w 94586"/>
                <a:gd name="connsiteY8" fmla="*/ 93878 h 117348"/>
                <a:gd name="connsiteX9" fmla="*/ 94586 w 94586"/>
                <a:gd name="connsiteY9" fmla="*/ 91923 h 117348"/>
                <a:gd name="connsiteX10" fmla="*/ 74109 w 94586"/>
                <a:gd name="connsiteY10" fmla="*/ 75298 h 117348"/>
                <a:gd name="connsiteX11" fmla="*/ 73134 w 94586"/>
                <a:gd name="connsiteY11" fmla="*/ 78232 h 117348"/>
                <a:gd name="connsiteX12" fmla="*/ 35104 w 94586"/>
                <a:gd name="connsiteY12" fmla="*/ 47917 h 117348"/>
                <a:gd name="connsiteX13" fmla="*/ 49731 w 94586"/>
                <a:gd name="connsiteY13" fmla="*/ 28359 h 117348"/>
                <a:gd name="connsiteX14" fmla="*/ 63382 w 94586"/>
                <a:gd name="connsiteY14" fmla="*/ 47917 h 117348"/>
                <a:gd name="connsiteX15" fmla="*/ 35104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3134" y="78232"/>
                  </a:move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5298"/>
                  </a:lnTo>
                  <a:lnTo>
                    <a:pt x="73134" y="78232"/>
                  </a:lnTo>
                  <a:close/>
                  <a:moveTo>
                    <a:pt x="35104" y="47917"/>
                  </a:moveTo>
                  <a:cubicBezTo>
                    <a:pt x="36079" y="38138"/>
                    <a:pt x="39980" y="28359"/>
                    <a:pt x="49731" y="28359"/>
                  </a:cubicBezTo>
                  <a:cubicBezTo>
                    <a:pt x="54606" y="28359"/>
                    <a:pt x="62407" y="30315"/>
                    <a:pt x="63382" y="47917"/>
                  </a:cubicBezTo>
                  <a:lnTo>
                    <a:pt x="35104" y="47917"/>
                  </a:lnTo>
                  <a:close/>
                </a:path>
              </a:pathLst>
            </a:custGeom>
            <a:solidFill>
              <a:srgbClr val="FFFFFF"/>
            </a:solidFill>
            <a:ln w="972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1A6EE4C1-EB81-8276-7717-EE6D4892F6E7}"/>
                </a:ext>
              </a:extLst>
            </p:cNvPr>
            <p:cNvSpPr/>
            <p:nvPr/>
          </p:nvSpPr>
          <p:spPr>
            <a:xfrm>
              <a:off x="1762248" y="4733525"/>
              <a:ext cx="101411" cy="157441"/>
            </a:xfrm>
            <a:custGeom>
              <a:avLst/>
              <a:gdLst>
                <a:gd name="connsiteX0" fmla="*/ 96536 w 101411"/>
                <a:gd name="connsiteY0" fmla="*/ 127127 h 157441"/>
                <a:gd name="connsiteX1" fmla="*/ 96536 w 101411"/>
                <a:gd name="connsiteY1" fmla="*/ 0 h 157441"/>
                <a:gd name="connsiteX2" fmla="*/ 62407 w 101411"/>
                <a:gd name="connsiteY2" fmla="*/ 0 h 157441"/>
                <a:gd name="connsiteX3" fmla="*/ 62407 w 101411"/>
                <a:gd name="connsiteY3" fmla="*/ 50851 h 157441"/>
                <a:gd name="connsiteX4" fmla="*/ 37054 w 101411"/>
                <a:gd name="connsiteY4" fmla="*/ 40094 h 157441"/>
                <a:gd name="connsiteX5" fmla="*/ 0 w 101411"/>
                <a:gd name="connsiteY5" fmla="*/ 99746 h 157441"/>
                <a:gd name="connsiteX6" fmla="*/ 37054 w 101411"/>
                <a:gd name="connsiteY6" fmla="*/ 157442 h 157441"/>
                <a:gd name="connsiteX7" fmla="*/ 63382 w 101411"/>
                <a:gd name="connsiteY7" fmla="*/ 145707 h 157441"/>
                <a:gd name="connsiteX8" fmla="*/ 65333 w 101411"/>
                <a:gd name="connsiteY8" fmla="*/ 154508 h 157441"/>
                <a:gd name="connsiteX9" fmla="*/ 66308 w 101411"/>
                <a:gd name="connsiteY9" fmla="*/ 155486 h 157441"/>
                <a:gd name="connsiteX10" fmla="*/ 101412 w 101411"/>
                <a:gd name="connsiteY10" fmla="*/ 155486 h 157441"/>
                <a:gd name="connsiteX11" fmla="*/ 100437 w 101411"/>
                <a:gd name="connsiteY11" fmla="*/ 152552 h 157441"/>
                <a:gd name="connsiteX12" fmla="*/ 96536 w 101411"/>
                <a:gd name="connsiteY12" fmla="*/ 127127 h 157441"/>
                <a:gd name="connsiteX13" fmla="*/ 62407 w 101411"/>
                <a:gd name="connsiteY13" fmla="*/ 77254 h 157441"/>
                <a:gd name="connsiteX14" fmla="*/ 62407 w 101411"/>
                <a:gd name="connsiteY14" fmla="*/ 120282 h 157441"/>
                <a:gd name="connsiteX15" fmla="*/ 47781 w 101411"/>
                <a:gd name="connsiteY15" fmla="*/ 129083 h 157441"/>
                <a:gd name="connsiteX16" fmla="*/ 33154 w 101411"/>
                <a:gd name="connsiteY16" fmla="*/ 98768 h 157441"/>
                <a:gd name="connsiteX17" fmla="*/ 47781 w 101411"/>
                <a:gd name="connsiteY17" fmla="*/ 69431 h 157441"/>
                <a:gd name="connsiteX18" fmla="*/ 62407 w 101411"/>
                <a:gd name="connsiteY18" fmla="*/ 7725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411" h="157441">
                  <a:moveTo>
                    <a:pt x="96536" y="127127"/>
                  </a:moveTo>
                  <a:lnTo>
                    <a:pt x="96536" y="0"/>
                  </a:lnTo>
                  <a:lnTo>
                    <a:pt x="62407" y="0"/>
                  </a:lnTo>
                  <a:lnTo>
                    <a:pt x="62407" y="50851"/>
                  </a:lnTo>
                  <a:cubicBezTo>
                    <a:pt x="55581" y="44006"/>
                    <a:pt x="46806" y="40094"/>
                    <a:pt x="37054" y="40094"/>
                  </a:cubicBezTo>
                  <a:cubicBezTo>
                    <a:pt x="13652" y="40094"/>
                    <a:pt x="0" y="61608"/>
                    <a:pt x="0" y="99746"/>
                  </a:cubicBezTo>
                  <a:cubicBezTo>
                    <a:pt x="0" y="147663"/>
                    <a:pt x="20477" y="157442"/>
                    <a:pt x="37054" y="157442"/>
                  </a:cubicBezTo>
                  <a:cubicBezTo>
                    <a:pt x="47781" y="157442"/>
                    <a:pt x="56557" y="153530"/>
                    <a:pt x="63382" y="145707"/>
                  </a:cubicBezTo>
                  <a:cubicBezTo>
                    <a:pt x="63382" y="148641"/>
                    <a:pt x="64358" y="152552"/>
                    <a:pt x="65333" y="154508"/>
                  </a:cubicBezTo>
                  <a:lnTo>
                    <a:pt x="66308" y="155486"/>
                  </a:lnTo>
                  <a:lnTo>
                    <a:pt x="101412" y="155486"/>
                  </a:lnTo>
                  <a:lnTo>
                    <a:pt x="100437" y="152552"/>
                  </a:lnTo>
                  <a:cubicBezTo>
                    <a:pt x="97511" y="147663"/>
                    <a:pt x="96536" y="139840"/>
                    <a:pt x="96536" y="127127"/>
                  </a:cubicBezTo>
                  <a:close/>
                  <a:moveTo>
                    <a:pt x="62407" y="77254"/>
                  </a:moveTo>
                  <a:lnTo>
                    <a:pt x="62407" y="120282"/>
                  </a:lnTo>
                  <a:cubicBezTo>
                    <a:pt x="58507" y="124193"/>
                    <a:pt x="53631" y="129083"/>
                    <a:pt x="47781" y="129083"/>
                  </a:cubicBezTo>
                  <a:cubicBezTo>
                    <a:pt x="41930" y="129083"/>
                    <a:pt x="33154" y="126149"/>
                    <a:pt x="33154" y="98768"/>
                  </a:cubicBezTo>
                  <a:cubicBezTo>
                    <a:pt x="33154" y="72365"/>
                    <a:pt x="39980" y="69431"/>
                    <a:pt x="47781" y="69431"/>
                  </a:cubicBezTo>
                  <a:cubicBezTo>
                    <a:pt x="52656" y="69431"/>
                    <a:pt x="56557" y="72365"/>
                    <a:pt x="62407" y="77254"/>
                  </a:cubicBezTo>
                  <a:close/>
                </a:path>
              </a:pathLst>
            </a:custGeom>
            <a:solidFill>
              <a:srgbClr val="FFFFFF"/>
            </a:solidFill>
            <a:ln w="972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86BF62B3-0998-213A-285F-E573C2ACF0F6}"/>
                </a:ext>
              </a:extLst>
            </p:cNvPr>
            <p:cNvSpPr/>
            <p:nvPr/>
          </p:nvSpPr>
          <p:spPr>
            <a:xfrm>
              <a:off x="1879262"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CE7BCE0D-BE31-78F4-648C-ABDEAEC6AB4E}"/>
                </a:ext>
              </a:extLst>
            </p:cNvPr>
            <p:cNvSpPr/>
            <p:nvPr/>
          </p:nvSpPr>
          <p:spPr>
            <a:xfrm>
              <a:off x="1879262"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781CF596-50B0-90B5-8BFE-EDBC4476A670}"/>
                </a:ext>
              </a:extLst>
            </p:cNvPr>
            <p:cNvSpPr/>
            <p:nvPr/>
          </p:nvSpPr>
          <p:spPr>
            <a:xfrm>
              <a:off x="192801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1" y="27381"/>
                    <a:pt x="59482" y="30315"/>
                    <a:pt x="63382" y="44006"/>
                  </a:cubicBezTo>
                  <a:lnTo>
                    <a:pt x="63382" y="45961"/>
                  </a:lnTo>
                  <a:lnTo>
                    <a:pt x="94586" y="39116"/>
                  </a:lnTo>
                  <a:lnTo>
                    <a:pt x="93611" y="37160"/>
                  </a:lnTo>
                  <a:cubicBezTo>
                    <a:pt x="89710" y="21514"/>
                    <a:pt x="80935" y="0"/>
                    <a:pt x="49731" y="0"/>
                  </a:cubicBezTo>
                  <a:cubicBezTo>
                    <a:pt x="25353" y="0"/>
                    <a:pt x="0" y="15646"/>
                    <a:pt x="0" y="58674"/>
                  </a:cubicBezTo>
                  <a:cubicBezTo>
                    <a:pt x="0" y="101702"/>
                    <a:pt x="25353" y="117348"/>
                    <a:pt x="48756" y="117348"/>
                  </a:cubicBezTo>
                  <a:cubicBezTo>
                    <a:pt x="72159"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B83B6FD6-C4E6-3447-8DFD-38F4C4A2F5C6}"/>
                </a:ext>
              </a:extLst>
            </p:cNvPr>
            <p:cNvSpPr/>
            <p:nvPr/>
          </p:nvSpPr>
          <p:spPr>
            <a:xfrm>
              <a:off x="2036255"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6F723FA4-6353-9522-F322-DBA21C7D6BDB}"/>
                </a:ext>
              </a:extLst>
            </p:cNvPr>
            <p:cNvSpPr/>
            <p:nvPr/>
          </p:nvSpPr>
          <p:spPr>
            <a:xfrm>
              <a:off x="2036255"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05E3A5EA-8AD7-E0FF-EC2C-C7169EC667F6}"/>
                </a:ext>
              </a:extLst>
            </p:cNvPr>
            <p:cNvSpPr/>
            <p:nvPr/>
          </p:nvSpPr>
          <p:spPr>
            <a:xfrm>
              <a:off x="2091836" y="4773619"/>
              <a:ext cx="92635" cy="115392"/>
            </a:xfrm>
            <a:custGeom>
              <a:avLst/>
              <a:gdLst>
                <a:gd name="connsiteX0" fmla="*/ 64358 w 92635"/>
                <a:gd name="connsiteY0" fmla="*/ 0 h 115392"/>
                <a:gd name="connsiteX1" fmla="*/ 34129 w 92635"/>
                <a:gd name="connsiteY1" fmla="*/ 13691 h 115392"/>
                <a:gd name="connsiteX2" fmla="*/ 34129 w 92635"/>
                <a:gd name="connsiteY2" fmla="*/ 1956 h 115392"/>
                <a:gd name="connsiteX3" fmla="*/ 0 w 92635"/>
                <a:gd name="connsiteY3" fmla="*/ 1956 h 115392"/>
                <a:gd name="connsiteX4" fmla="*/ 0 w 92635"/>
                <a:gd name="connsiteY4" fmla="*/ 115392 h 115392"/>
                <a:gd name="connsiteX5" fmla="*/ 34129 w 92635"/>
                <a:gd name="connsiteY5" fmla="*/ 115392 h 115392"/>
                <a:gd name="connsiteX6" fmla="*/ 34129 w 92635"/>
                <a:gd name="connsiteY6" fmla="*/ 38138 h 115392"/>
                <a:gd name="connsiteX7" fmla="*/ 50706 w 92635"/>
                <a:gd name="connsiteY7" fmla="*/ 29337 h 115392"/>
                <a:gd name="connsiteX8" fmla="*/ 58507 w 92635"/>
                <a:gd name="connsiteY8" fmla="*/ 40094 h 115392"/>
                <a:gd name="connsiteX9" fmla="*/ 58507 w 92635"/>
                <a:gd name="connsiteY9" fmla="*/ 115392 h 115392"/>
                <a:gd name="connsiteX10" fmla="*/ 92636 w 92635"/>
                <a:gd name="connsiteY10" fmla="*/ 115392 h 115392"/>
                <a:gd name="connsiteX11" fmla="*/ 92636 w 92635"/>
                <a:gd name="connsiteY11" fmla="*/ 30315 h 115392"/>
                <a:gd name="connsiteX12" fmla="*/ 64358 w 92635"/>
                <a:gd name="connsiteY12" fmla="*/ 0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5392">
                  <a:moveTo>
                    <a:pt x="64358" y="0"/>
                  </a:moveTo>
                  <a:cubicBezTo>
                    <a:pt x="51681" y="0"/>
                    <a:pt x="40955" y="6845"/>
                    <a:pt x="34129" y="13691"/>
                  </a:cubicBezTo>
                  <a:lnTo>
                    <a:pt x="34129" y="1956"/>
                  </a:lnTo>
                  <a:lnTo>
                    <a:pt x="0" y="1956"/>
                  </a:lnTo>
                  <a:lnTo>
                    <a:pt x="0" y="115392"/>
                  </a:lnTo>
                  <a:lnTo>
                    <a:pt x="34129" y="115392"/>
                  </a:lnTo>
                  <a:lnTo>
                    <a:pt x="34129" y="38138"/>
                  </a:lnTo>
                  <a:cubicBezTo>
                    <a:pt x="40955" y="32271"/>
                    <a:pt x="45830" y="29337"/>
                    <a:pt x="50706" y="29337"/>
                  </a:cubicBezTo>
                  <a:cubicBezTo>
                    <a:pt x="54606" y="29337"/>
                    <a:pt x="58507" y="30315"/>
                    <a:pt x="58507" y="40094"/>
                  </a:cubicBezTo>
                  <a:lnTo>
                    <a:pt x="58507" y="115392"/>
                  </a:lnTo>
                  <a:lnTo>
                    <a:pt x="92636" y="115392"/>
                  </a:lnTo>
                  <a:lnTo>
                    <a:pt x="92636" y="30315"/>
                  </a:lnTo>
                  <a:cubicBezTo>
                    <a:pt x="92636" y="10757"/>
                    <a:pt x="82885" y="0"/>
                    <a:pt x="64358" y="0"/>
                  </a:cubicBezTo>
                  <a:close/>
                </a:path>
              </a:pathLst>
            </a:custGeom>
            <a:solidFill>
              <a:srgbClr val="FFFFFF"/>
            </a:solidFill>
            <a:ln w="972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AE02CC91-F4B6-056B-5A5A-806C9E128BC0}"/>
                </a:ext>
              </a:extLst>
            </p:cNvPr>
            <p:cNvSpPr/>
            <p:nvPr/>
          </p:nvSpPr>
          <p:spPr>
            <a:xfrm>
              <a:off x="2199099" y="4772641"/>
              <a:ext cx="94586" cy="117348"/>
            </a:xfrm>
            <a:custGeom>
              <a:avLst/>
              <a:gdLst>
                <a:gd name="connsiteX0" fmla="*/ 74109 w 94586"/>
                <a:gd name="connsiteY0" fmla="*/ 76276 h 117348"/>
                <a:gd name="connsiteX1" fmla="*/ 73134 w 94586"/>
                <a:gd name="connsiteY1" fmla="*/ 78232 h 117348"/>
                <a:gd name="connsiteX2" fmla="*/ 51681 w 94586"/>
                <a:gd name="connsiteY2" fmla="*/ 90945 h 117348"/>
                <a:gd name="connsiteX3" fmla="*/ 34129 w 94586"/>
                <a:gd name="connsiteY3" fmla="*/ 68453 h 117348"/>
                <a:gd name="connsiteX4" fmla="*/ 94586 w 94586"/>
                <a:gd name="connsiteY4" fmla="*/ 68453 h 117348"/>
                <a:gd name="connsiteX5" fmla="*/ 94586 w 94586"/>
                <a:gd name="connsiteY5" fmla="*/ 60630 h 117348"/>
                <a:gd name="connsiteX6" fmla="*/ 48756 w 94586"/>
                <a:gd name="connsiteY6" fmla="*/ 0 h 117348"/>
                <a:gd name="connsiteX7" fmla="*/ 0 w 94586"/>
                <a:gd name="connsiteY7" fmla="*/ 58674 h 117348"/>
                <a:gd name="connsiteX8" fmla="*/ 49731 w 94586"/>
                <a:gd name="connsiteY8" fmla="*/ 117348 h 117348"/>
                <a:gd name="connsiteX9" fmla="*/ 93611 w 94586"/>
                <a:gd name="connsiteY9" fmla="*/ 93878 h 117348"/>
                <a:gd name="connsiteX10" fmla="*/ 94586 w 94586"/>
                <a:gd name="connsiteY10" fmla="*/ 91923 h 117348"/>
                <a:gd name="connsiteX11" fmla="*/ 74109 w 94586"/>
                <a:gd name="connsiteY11" fmla="*/ 76276 h 117348"/>
                <a:gd name="connsiteX12" fmla="*/ 34129 w 94586"/>
                <a:gd name="connsiteY12" fmla="*/ 47917 h 117348"/>
                <a:gd name="connsiteX13" fmla="*/ 48756 w 94586"/>
                <a:gd name="connsiteY13" fmla="*/ 28359 h 117348"/>
                <a:gd name="connsiteX14" fmla="*/ 62407 w 94586"/>
                <a:gd name="connsiteY14" fmla="*/ 47917 h 117348"/>
                <a:gd name="connsiteX15" fmla="*/ 34129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4109" y="76276"/>
                  </a:moveTo>
                  <a:lnTo>
                    <a:pt x="73134" y="78232"/>
                  </a:ln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6276"/>
                  </a:lnTo>
                  <a:close/>
                  <a:moveTo>
                    <a:pt x="34129" y="47917"/>
                  </a:moveTo>
                  <a:cubicBezTo>
                    <a:pt x="35104" y="38138"/>
                    <a:pt x="39005" y="28359"/>
                    <a:pt x="48756" y="28359"/>
                  </a:cubicBezTo>
                  <a:cubicBezTo>
                    <a:pt x="53631" y="28359"/>
                    <a:pt x="61432" y="30315"/>
                    <a:pt x="62407" y="47917"/>
                  </a:cubicBezTo>
                  <a:lnTo>
                    <a:pt x="34129" y="47917"/>
                  </a:lnTo>
                  <a:close/>
                </a:path>
              </a:pathLst>
            </a:custGeom>
            <a:solidFill>
              <a:srgbClr val="FFFFFF"/>
            </a:solidFill>
            <a:ln w="972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6CD8FAAE-F1DD-87B8-9A74-DC5C766C57C1}"/>
                </a:ext>
              </a:extLst>
            </p:cNvPr>
            <p:cNvSpPr/>
            <p:nvPr/>
          </p:nvSpPr>
          <p:spPr>
            <a:xfrm>
              <a:off x="1213259" y="4733525"/>
              <a:ext cx="34128" cy="155486"/>
            </a:xfrm>
            <a:custGeom>
              <a:avLst/>
              <a:gdLst>
                <a:gd name="connsiteX0" fmla="*/ 0 w 34128"/>
                <a:gd name="connsiteY0" fmla="*/ 0 h 155486"/>
                <a:gd name="connsiteX1" fmla="*/ 34129 w 34128"/>
                <a:gd name="connsiteY1" fmla="*/ 0 h 155486"/>
                <a:gd name="connsiteX2" fmla="*/ 34129 w 34128"/>
                <a:gd name="connsiteY2" fmla="*/ 155486 h 155486"/>
                <a:gd name="connsiteX3" fmla="*/ 0 w 34128"/>
                <a:gd name="connsiteY3" fmla="*/ 155486 h 155486"/>
              </a:gdLst>
              <a:ahLst/>
              <a:cxnLst>
                <a:cxn ang="0">
                  <a:pos x="connsiteX0" y="connsiteY0"/>
                </a:cxn>
                <a:cxn ang="0">
                  <a:pos x="connsiteX1" y="connsiteY1"/>
                </a:cxn>
                <a:cxn ang="0">
                  <a:pos x="connsiteX2" y="connsiteY2"/>
                </a:cxn>
                <a:cxn ang="0">
                  <a:pos x="connsiteX3" y="connsiteY3"/>
                </a:cxn>
              </a:cxnLst>
              <a:rect l="l" t="t" r="r" b="b"/>
              <a:pathLst>
                <a:path w="34128" h="155486">
                  <a:moveTo>
                    <a:pt x="0" y="0"/>
                  </a:moveTo>
                  <a:lnTo>
                    <a:pt x="34129" y="0"/>
                  </a:lnTo>
                  <a:lnTo>
                    <a:pt x="34129" y="155486"/>
                  </a:lnTo>
                  <a:lnTo>
                    <a:pt x="0" y="155486"/>
                  </a:lnTo>
                  <a:close/>
                </a:path>
              </a:pathLst>
            </a:custGeom>
            <a:solidFill>
              <a:srgbClr val="FFFFFF"/>
            </a:solidFill>
            <a:ln w="972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BE620EAB-8C83-DA09-453C-7CA4E4C5863E}"/>
                </a:ext>
              </a:extLst>
            </p:cNvPr>
            <p:cNvSpPr/>
            <p:nvPr/>
          </p:nvSpPr>
          <p:spPr>
            <a:xfrm>
              <a:off x="757880" y="4528166"/>
              <a:ext cx="118963" cy="164287"/>
            </a:xfrm>
            <a:custGeom>
              <a:avLst/>
              <a:gdLst>
                <a:gd name="connsiteX0" fmla="*/ 64358 w 118963"/>
                <a:gd name="connsiteY0" fmla="*/ 109525 h 164287"/>
                <a:gd name="connsiteX1" fmla="*/ 86785 w 118963"/>
                <a:gd name="connsiteY1" fmla="*/ 109525 h 164287"/>
                <a:gd name="connsiteX2" fmla="*/ 62407 w 118963"/>
                <a:gd name="connsiteY2" fmla="*/ 136906 h 164287"/>
                <a:gd name="connsiteX3" fmla="*/ 34129 w 118963"/>
                <a:gd name="connsiteY3" fmla="*/ 82144 h 164287"/>
                <a:gd name="connsiteX4" fmla="*/ 60457 w 118963"/>
                <a:gd name="connsiteY4" fmla="*/ 30315 h 164287"/>
                <a:gd name="connsiteX5" fmla="*/ 83860 w 118963"/>
                <a:gd name="connsiteY5" fmla="*/ 58674 h 164287"/>
                <a:gd name="connsiteX6" fmla="*/ 116039 w 118963"/>
                <a:gd name="connsiteY6" fmla="*/ 54762 h 164287"/>
                <a:gd name="connsiteX7" fmla="*/ 62407 w 118963"/>
                <a:gd name="connsiteY7" fmla="*/ 0 h 164287"/>
                <a:gd name="connsiteX8" fmla="*/ 0 w 118963"/>
                <a:gd name="connsiteY8" fmla="*/ 82144 h 164287"/>
                <a:gd name="connsiteX9" fmla="*/ 58507 w 118963"/>
                <a:gd name="connsiteY9" fmla="*/ 164287 h 164287"/>
                <a:gd name="connsiteX10" fmla="*/ 92636 w 118963"/>
                <a:gd name="connsiteY10" fmla="*/ 145707 h 164287"/>
                <a:gd name="connsiteX11" fmla="*/ 92636 w 118963"/>
                <a:gd name="connsiteY11" fmla="*/ 161354 h 164287"/>
                <a:gd name="connsiteX12" fmla="*/ 118964 w 118963"/>
                <a:gd name="connsiteY12" fmla="*/ 161354 h 164287"/>
                <a:gd name="connsiteX13" fmla="*/ 118964 w 118963"/>
                <a:gd name="connsiteY13" fmla="*/ 83122 h 164287"/>
                <a:gd name="connsiteX14" fmla="*/ 65333 w 118963"/>
                <a:gd name="connsiteY14" fmla="*/ 83122 h 164287"/>
                <a:gd name="connsiteX15" fmla="*/ 65333 w 118963"/>
                <a:gd name="connsiteY15" fmla="*/ 109525 h 16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963" h="164287">
                  <a:moveTo>
                    <a:pt x="64358" y="109525"/>
                  </a:moveTo>
                  <a:lnTo>
                    <a:pt x="86785" y="109525"/>
                  </a:lnTo>
                  <a:cubicBezTo>
                    <a:pt x="84835" y="127127"/>
                    <a:pt x="76059" y="136906"/>
                    <a:pt x="62407" y="136906"/>
                  </a:cubicBezTo>
                  <a:cubicBezTo>
                    <a:pt x="50706" y="136906"/>
                    <a:pt x="34129" y="131039"/>
                    <a:pt x="34129" y="82144"/>
                  </a:cubicBezTo>
                  <a:cubicBezTo>
                    <a:pt x="34129" y="47917"/>
                    <a:pt x="42905" y="30315"/>
                    <a:pt x="60457" y="30315"/>
                  </a:cubicBezTo>
                  <a:cubicBezTo>
                    <a:pt x="73134" y="30315"/>
                    <a:pt x="78984" y="38138"/>
                    <a:pt x="83860" y="58674"/>
                  </a:cubicBezTo>
                  <a:lnTo>
                    <a:pt x="116039" y="54762"/>
                  </a:lnTo>
                  <a:cubicBezTo>
                    <a:pt x="109213" y="16624"/>
                    <a:pt x="92636" y="0"/>
                    <a:pt x="62407" y="0"/>
                  </a:cubicBezTo>
                  <a:cubicBezTo>
                    <a:pt x="23403" y="0"/>
                    <a:pt x="0" y="30315"/>
                    <a:pt x="0" y="82144"/>
                  </a:cubicBezTo>
                  <a:cubicBezTo>
                    <a:pt x="0" y="134950"/>
                    <a:pt x="21453" y="164287"/>
                    <a:pt x="58507" y="164287"/>
                  </a:cubicBezTo>
                  <a:cubicBezTo>
                    <a:pt x="75084" y="164287"/>
                    <a:pt x="86785" y="155486"/>
                    <a:pt x="92636" y="145707"/>
                  </a:cubicBezTo>
                  <a:lnTo>
                    <a:pt x="92636" y="161354"/>
                  </a:lnTo>
                  <a:lnTo>
                    <a:pt x="118964" y="161354"/>
                  </a:lnTo>
                  <a:lnTo>
                    <a:pt x="118964" y="83122"/>
                  </a:lnTo>
                  <a:lnTo>
                    <a:pt x="65333" y="83122"/>
                  </a:lnTo>
                  <a:lnTo>
                    <a:pt x="65333" y="109525"/>
                  </a:lnTo>
                  <a:close/>
                </a:path>
              </a:pathLst>
            </a:custGeom>
            <a:solidFill>
              <a:srgbClr val="FFFFFF"/>
            </a:solidFill>
            <a:ln w="972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3737620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7565" y="1223790"/>
            <a:ext cx="4248150" cy="1846681"/>
          </a:xfrm>
        </p:spPr>
        <p:txBody>
          <a:bodyPr anchor="ctr" anchorCtr="0"/>
          <a:lstStyle>
            <a:lvl1pPr algn="l">
              <a:lnSpc>
                <a:spcPct val="83000"/>
              </a:lnSpc>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32072" y="3319544"/>
            <a:ext cx="4248150" cy="898923"/>
          </a:xfrm>
        </p:spPr>
        <p:txBody>
          <a:bodyPr>
            <a:noAutofit/>
          </a:bodyPr>
          <a:lstStyle>
            <a:lvl1pPr marL="0" indent="0" algn="l">
              <a:lnSpc>
                <a:spcPct val="105000"/>
              </a:lnSpc>
              <a:buNone/>
              <a:defRPr sz="13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4" name="Picture Placeholder 13">
            <a:extLst>
              <a:ext uri="{FF2B5EF4-FFF2-40B4-BE49-F238E27FC236}">
                <a16:creationId xmlns:a16="http://schemas.microsoft.com/office/drawing/2014/main" id="{7ECAB4B7-018A-0EBB-A58F-9FCA59C75D47}"/>
              </a:ext>
            </a:extLst>
          </p:cNvPr>
          <p:cNvSpPr>
            <a:spLocks noGrp="1"/>
          </p:cNvSpPr>
          <p:nvPr>
            <p:ph type="pic" sz="quarter" idx="10"/>
          </p:nvPr>
        </p:nvSpPr>
        <p:spPr>
          <a:xfrm>
            <a:off x="6103938" y="0"/>
            <a:ext cx="3040062" cy="5143500"/>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12" name="Footer Placeholder 4">
            <a:extLst>
              <a:ext uri="{FF2B5EF4-FFF2-40B4-BE49-F238E27FC236}">
                <a16:creationId xmlns:a16="http://schemas.microsoft.com/office/drawing/2014/main" id="{38174009-F1AD-524C-D80E-4CAB996A7C10}"/>
              </a:ext>
            </a:extLst>
          </p:cNvPr>
          <p:cNvSpPr>
            <a:spLocks noGrp="1"/>
          </p:cNvSpPr>
          <p:nvPr>
            <p:ph type="ftr" sz="quarter" idx="3"/>
          </p:nvPr>
        </p:nvSpPr>
        <p:spPr>
          <a:xfrm>
            <a:off x="347663" y="4663440"/>
            <a:ext cx="1810512" cy="219456"/>
          </a:xfrm>
          <a:prstGeom prst="roundRect">
            <a:avLst>
              <a:gd name="adj" fmla="val 50000"/>
            </a:avLst>
          </a:prstGeom>
          <a:ln w="19050">
            <a:solidFill>
              <a:schemeClr val="bg1"/>
            </a:solidFill>
          </a:ln>
        </p:spPr>
        <p:txBody>
          <a:bodyPr vert="horz" lIns="182880" tIns="45720" rIns="91440" bIns="45720" rtlCol="0" anchor="ctr"/>
          <a:lstStyle>
            <a:lvl1pPr algn="l">
              <a:defRPr sz="1100" b="1">
                <a:solidFill>
                  <a:schemeClr val="bg1"/>
                </a:solidFill>
              </a:defRPr>
            </a:lvl1pPr>
          </a:lstStyle>
          <a:p>
            <a:r>
              <a:rPr lang="en-US" dirty="0"/>
              <a:t>NYU Langone Health</a:t>
            </a:r>
          </a:p>
        </p:txBody>
      </p:sp>
      <p:grpSp>
        <p:nvGrpSpPr>
          <p:cNvPr id="4" name="Graphic 6">
            <a:extLst>
              <a:ext uri="{FF2B5EF4-FFF2-40B4-BE49-F238E27FC236}">
                <a16:creationId xmlns:a16="http://schemas.microsoft.com/office/drawing/2014/main" id="{3F73E944-BC70-2DEE-0213-17909918294B}"/>
              </a:ext>
            </a:extLst>
          </p:cNvPr>
          <p:cNvGrpSpPr>
            <a:grpSpLocks noChangeAspect="1"/>
          </p:cNvGrpSpPr>
          <p:nvPr userDrawn="1"/>
        </p:nvGrpSpPr>
        <p:grpSpPr>
          <a:xfrm>
            <a:off x="243751" y="256503"/>
            <a:ext cx="2560320" cy="659342"/>
            <a:chOff x="243131" y="4363879"/>
            <a:chExt cx="2050553" cy="528066"/>
          </a:xfrm>
          <a:solidFill>
            <a:srgbClr val="FFFFFF"/>
          </a:solidFill>
        </p:grpSpPr>
        <p:grpSp>
          <p:nvGrpSpPr>
            <p:cNvPr id="7" name="Graphic 6">
              <a:extLst>
                <a:ext uri="{FF2B5EF4-FFF2-40B4-BE49-F238E27FC236}">
                  <a16:creationId xmlns:a16="http://schemas.microsoft.com/office/drawing/2014/main" id="{B84EF4F2-8029-AC84-2711-A2E02CED048F}"/>
                </a:ext>
              </a:extLst>
            </p:cNvPr>
            <p:cNvGrpSpPr/>
            <p:nvPr/>
          </p:nvGrpSpPr>
          <p:grpSpPr>
            <a:xfrm>
              <a:off x="243131" y="4363879"/>
              <a:ext cx="460142" cy="527338"/>
              <a:chOff x="243131" y="4363879"/>
              <a:chExt cx="460142" cy="527338"/>
            </a:xfrm>
            <a:solidFill>
              <a:srgbClr val="FFFFFF"/>
            </a:solidFill>
          </p:grpSpPr>
          <p:grpSp>
            <p:nvGrpSpPr>
              <p:cNvPr id="39" name="Graphic 6">
                <a:extLst>
                  <a:ext uri="{FF2B5EF4-FFF2-40B4-BE49-F238E27FC236}">
                    <a16:creationId xmlns:a16="http://schemas.microsoft.com/office/drawing/2014/main" id="{F601397B-366A-744E-F782-E8BAFCDDAF8D}"/>
                  </a:ext>
                </a:extLst>
              </p:cNvPr>
              <p:cNvGrpSpPr/>
              <p:nvPr/>
            </p:nvGrpSpPr>
            <p:grpSpPr>
              <a:xfrm>
                <a:off x="243131" y="4363879"/>
                <a:ext cx="457650" cy="527338"/>
                <a:chOff x="243131" y="4363879"/>
                <a:chExt cx="457650" cy="527338"/>
              </a:xfrm>
              <a:solidFill>
                <a:srgbClr val="FFFFFF"/>
              </a:solidFill>
            </p:grpSpPr>
            <p:sp>
              <p:nvSpPr>
                <p:cNvPr id="41" name="Freeform 40">
                  <a:extLst>
                    <a:ext uri="{FF2B5EF4-FFF2-40B4-BE49-F238E27FC236}">
                      <a16:creationId xmlns:a16="http://schemas.microsoft.com/office/drawing/2014/main" id="{B5A6027C-9EF0-3A5C-08A7-CC4527F05D59}"/>
                    </a:ext>
                  </a:extLst>
                </p:cNvPr>
                <p:cNvSpPr/>
                <p:nvPr/>
              </p:nvSpPr>
              <p:spPr>
                <a:xfrm>
                  <a:off x="265989" y="4363879"/>
                  <a:ext cx="434792" cy="163309"/>
                </a:xfrm>
                <a:custGeom>
                  <a:avLst/>
                  <a:gdLst>
                    <a:gd name="connsiteX0" fmla="*/ 434359 w 434792"/>
                    <a:gd name="connsiteY0" fmla="*/ 108547 h 163309"/>
                    <a:gd name="connsiteX1" fmla="*/ 434359 w 434792"/>
                    <a:gd name="connsiteY1" fmla="*/ 108547 h 163309"/>
                    <a:gd name="connsiteX2" fmla="*/ 431434 w 434792"/>
                    <a:gd name="connsiteY2" fmla="*/ 103657 h 163309"/>
                    <a:gd name="connsiteX3" fmla="*/ 396330 w 434792"/>
                    <a:gd name="connsiteY3" fmla="*/ 64541 h 163309"/>
                    <a:gd name="connsiteX4" fmla="*/ 234461 w 434792"/>
                    <a:gd name="connsiteY4" fmla="*/ 0 h 163309"/>
                    <a:gd name="connsiteX5" fmla="*/ 48214 w 434792"/>
                    <a:gd name="connsiteY5" fmla="*/ 86055 h 163309"/>
                    <a:gd name="connsiteX6" fmla="*/ 433 w 434792"/>
                    <a:gd name="connsiteY6" fmla="*/ 161354 h 163309"/>
                    <a:gd name="connsiteX7" fmla="*/ 433 w 434792"/>
                    <a:gd name="connsiteY7" fmla="*/ 163309 h 163309"/>
                    <a:gd name="connsiteX8" fmla="*/ 1408 w 434792"/>
                    <a:gd name="connsiteY8" fmla="*/ 161354 h 163309"/>
                    <a:gd name="connsiteX9" fmla="*/ 54065 w 434792"/>
                    <a:gd name="connsiteY9" fmla="*/ 94856 h 163309"/>
                    <a:gd name="connsiteX10" fmla="*/ 235436 w 434792"/>
                    <a:gd name="connsiteY10" fmla="*/ 32271 h 163309"/>
                    <a:gd name="connsiteX11" fmla="*/ 386579 w 434792"/>
                    <a:gd name="connsiteY11" fmla="*/ 73343 h 163309"/>
                    <a:gd name="connsiteX12" fmla="*/ 429484 w 434792"/>
                    <a:gd name="connsiteY12" fmla="*/ 105613 h 163309"/>
                    <a:gd name="connsiteX13" fmla="*/ 434359 w 434792"/>
                    <a:gd name="connsiteY13" fmla="*/ 108547 h 163309"/>
                    <a:gd name="connsiteX14" fmla="*/ 434359 w 434792"/>
                    <a:gd name="connsiteY14" fmla="*/ 108547 h 163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34792" h="163309">
                      <a:moveTo>
                        <a:pt x="434359" y="108547"/>
                      </a:moveTo>
                      <a:cubicBezTo>
                        <a:pt x="434359" y="108547"/>
                        <a:pt x="435334" y="108547"/>
                        <a:pt x="434359" y="108547"/>
                      </a:cubicBezTo>
                      <a:cubicBezTo>
                        <a:pt x="434359" y="107569"/>
                        <a:pt x="433384" y="106591"/>
                        <a:pt x="431434" y="103657"/>
                      </a:cubicBezTo>
                      <a:cubicBezTo>
                        <a:pt x="429484" y="100724"/>
                        <a:pt x="414857" y="81166"/>
                        <a:pt x="396330" y="64541"/>
                      </a:cubicBezTo>
                      <a:cubicBezTo>
                        <a:pt x="378778" y="47917"/>
                        <a:pt x="323196" y="0"/>
                        <a:pt x="234461" y="0"/>
                      </a:cubicBezTo>
                      <a:cubicBezTo>
                        <a:pt x="142800" y="0"/>
                        <a:pt x="80393" y="49873"/>
                        <a:pt x="48214" y="86055"/>
                      </a:cubicBezTo>
                      <a:cubicBezTo>
                        <a:pt x="17010" y="121260"/>
                        <a:pt x="1408" y="160376"/>
                        <a:pt x="433" y="161354"/>
                      </a:cubicBezTo>
                      <a:cubicBezTo>
                        <a:pt x="433" y="162331"/>
                        <a:pt x="-542" y="162331"/>
                        <a:pt x="433" y="163309"/>
                      </a:cubicBezTo>
                      <a:cubicBezTo>
                        <a:pt x="1408" y="163309"/>
                        <a:pt x="1408" y="162331"/>
                        <a:pt x="1408" y="161354"/>
                      </a:cubicBezTo>
                      <a:cubicBezTo>
                        <a:pt x="2384" y="160376"/>
                        <a:pt x="17985" y="124193"/>
                        <a:pt x="54065" y="94856"/>
                      </a:cubicBezTo>
                      <a:cubicBezTo>
                        <a:pt x="90144" y="65519"/>
                        <a:pt x="148651" y="32271"/>
                        <a:pt x="235436" y="32271"/>
                      </a:cubicBezTo>
                      <a:cubicBezTo>
                        <a:pt x="309545" y="32271"/>
                        <a:pt x="362201" y="58674"/>
                        <a:pt x="386579" y="73343"/>
                      </a:cubicBezTo>
                      <a:cubicBezTo>
                        <a:pt x="410956" y="88011"/>
                        <a:pt x="426558" y="102680"/>
                        <a:pt x="429484" y="105613"/>
                      </a:cubicBezTo>
                      <a:cubicBezTo>
                        <a:pt x="432409" y="107569"/>
                        <a:pt x="433384" y="107569"/>
                        <a:pt x="434359" y="108547"/>
                      </a:cubicBezTo>
                      <a:cubicBezTo>
                        <a:pt x="434359" y="108547"/>
                        <a:pt x="434359" y="108547"/>
                        <a:pt x="434359" y="108547"/>
                      </a:cubicBezTo>
                      <a:close/>
                    </a:path>
                  </a:pathLst>
                </a:custGeom>
                <a:solidFill>
                  <a:srgbClr val="FFFFFF"/>
                </a:solidFill>
                <a:ln w="9729" cap="flat">
                  <a:noFill/>
                  <a:prstDash val="solid"/>
                  <a:miter/>
                </a:ln>
              </p:spPr>
              <p:txBody>
                <a:bodyPr rtlCol="0" anchor="ctr"/>
                <a:lstStyle/>
                <a:p>
                  <a:endParaRPr lang="en-US" dirty="0"/>
                </a:p>
              </p:txBody>
            </p:sp>
            <p:sp>
              <p:nvSpPr>
                <p:cNvPr id="42" name="Freeform 41">
                  <a:extLst>
                    <a:ext uri="{FF2B5EF4-FFF2-40B4-BE49-F238E27FC236}">
                      <a16:creationId xmlns:a16="http://schemas.microsoft.com/office/drawing/2014/main" id="{0A238B20-A9FE-CCBA-9306-1F44749720E1}"/>
                    </a:ext>
                  </a:extLst>
                </p:cNvPr>
                <p:cNvSpPr/>
                <p:nvPr/>
              </p:nvSpPr>
              <p:spPr>
                <a:xfrm>
                  <a:off x="243131" y="4611287"/>
                  <a:ext cx="393834" cy="279929"/>
                </a:xfrm>
                <a:custGeom>
                  <a:avLst/>
                  <a:gdLst>
                    <a:gd name="connsiteX0" fmla="*/ 1839 w 393834"/>
                    <a:gd name="connsiteY0" fmla="*/ 0 h 279929"/>
                    <a:gd name="connsiteX1" fmla="*/ 1839 w 393834"/>
                    <a:gd name="connsiteY1" fmla="*/ 0 h 279929"/>
                    <a:gd name="connsiteX2" fmla="*/ 1839 w 393834"/>
                    <a:gd name="connsiteY2" fmla="*/ 3912 h 279929"/>
                    <a:gd name="connsiteX3" fmla="*/ 22316 w 393834"/>
                    <a:gd name="connsiteY3" fmla="*/ 93878 h 279929"/>
                    <a:gd name="connsiteX4" fmla="*/ 149081 w 393834"/>
                    <a:gd name="connsiteY4" fmla="*/ 221983 h 279929"/>
                    <a:gd name="connsiteX5" fmla="*/ 312900 w 393834"/>
                    <a:gd name="connsiteY5" fmla="*/ 251320 h 279929"/>
                    <a:gd name="connsiteX6" fmla="*/ 391885 w 393834"/>
                    <a:gd name="connsiteY6" fmla="*/ 228829 h 279929"/>
                    <a:gd name="connsiteX7" fmla="*/ 393835 w 393834"/>
                    <a:gd name="connsiteY7" fmla="*/ 227851 h 279929"/>
                    <a:gd name="connsiteX8" fmla="*/ 393835 w 393834"/>
                    <a:gd name="connsiteY8" fmla="*/ 227851 h 279929"/>
                    <a:gd name="connsiteX9" fmla="*/ 391885 w 393834"/>
                    <a:gd name="connsiteY9" fmla="*/ 228829 h 279929"/>
                    <a:gd name="connsiteX10" fmla="*/ 386034 w 393834"/>
                    <a:gd name="connsiteY10" fmla="*/ 233718 h 279929"/>
                    <a:gd name="connsiteX11" fmla="*/ 337278 w 393834"/>
                    <a:gd name="connsiteY11" fmla="*/ 261099 h 279929"/>
                    <a:gd name="connsiteX12" fmla="*/ 128604 w 393834"/>
                    <a:gd name="connsiteY12" fmla="*/ 250342 h 279929"/>
                    <a:gd name="connsiteX13" fmla="*/ 5739 w 393834"/>
                    <a:gd name="connsiteY13" fmla="*/ 81166 h 279929"/>
                    <a:gd name="connsiteX14" fmla="*/ 864 w 393834"/>
                    <a:gd name="connsiteY14" fmla="*/ 1956 h 279929"/>
                    <a:gd name="connsiteX15" fmla="*/ 1839 w 393834"/>
                    <a:gd name="connsiteY15" fmla="*/ 0 h 279929"/>
                    <a:gd name="connsiteX16" fmla="*/ 1839 w 393834"/>
                    <a:gd name="connsiteY16" fmla="*/ 0 h 27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3834" h="279929">
                      <a:moveTo>
                        <a:pt x="1839" y="0"/>
                      </a:moveTo>
                      <a:cubicBezTo>
                        <a:pt x="2814" y="0"/>
                        <a:pt x="2814" y="0"/>
                        <a:pt x="1839" y="0"/>
                      </a:cubicBezTo>
                      <a:cubicBezTo>
                        <a:pt x="2814" y="978"/>
                        <a:pt x="1839" y="1956"/>
                        <a:pt x="1839" y="3912"/>
                      </a:cubicBezTo>
                      <a:cubicBezTo>
                        <a:pt x="1839" y="5867"/>
                        <a:pt x="-111" y="48895"/>
                        <a:pt x="22316" y="93878"/>
                      </a:cubicBezTo>
                      <a:cubicBezTo>
                        <a:pt x="44744" y="140818"/>
                        <a:pt x="84724" y="189713"/>
                        <a:pt x="149081" y="221983"/>
                      </a:cubicBezTo>
                      <a:cubicBezTo>
                        <a:pt x="209538" y="251320"/>
                        <a:pt x="269020" y="256210"/>
                        <a:pt x="312900" y="251320"/>
                      </a:cubicBezTo>
                      <a:cubicBezTo>
                        <a:pt x="355805" y="246431"/>
                        <a:pt x="387984" y="230784"/>
                        <a:pt x="391885" y="228829"/>
                      </a:cubicBezTo>
                      <a:cubicBezTo>
                        <a:pt x="393835" y="227851"/>
                        <a:pt x="393835" y="227851"/>
                        <a:pt x="393835" y="227851"/>
                      </a:cubicBezTo>
                      <a:cubicBezTo>
                        <a:pt x="393835" y="227851"/>
                        <a:pt x="393835" y="227851"/>
                        <a:pt x="393835" y="227851"/>
                      </a:cubicBezTo>
                      <a:cubicBezTo>
                        <a:pt x="393835" y="227851"/>
                        <a:pt x="392860" y="228829"/>
                        <a:pt x="391885" y="228829"/>
                      </a:cubicBezTo>
                      <a:cubicBezTo>
                        <a:pt x="390909" y="229807"/>
                        <a:pt x="388959" y="231762"/>
                        <a:pt x="386034" y="233718"/>
                      </a:cubicBezTo>
                      <a:cubicBezTo>
                        <a:pt x="381158" y="237630"/>
                        <a:pt x="371407" y="246431"/>
                        <a:pt x="337278" y="261099"/>
                      </a:cubicBezTo>
                      <a:cubicBezTo>
                        <a:pt x="289498" y="281635"/>
                        <a:pt x="208563" y="294348"/>
                        <a:pt x="128604" y="250342"/>
                      </a:cubicBezTo>
                      <a:cubicBezTo>
                        <a:pt x="51570" y="208293"/>
                        <a:pt x="17441" y="135928"/>
                        <a:pt x="5739" y="81166"/>
                      </a:cubicBezTo>
                      <a:cubicBezTo>
                        <a:pt x="-3037" y="39116"/>
                        <a:pt x="864" y="4890"/>
                        <a:pt x="864" y="1956"/>
                      </a:cubicBezTo>
                      <a:cubicBezTo>
                        <a:pt x="1839" y="978"/>
                        <a:pt x="1839" y="978"/>
                        <a:pt x="1839" y="0"/>
                      </a:cubicBezTo>
                      <a:cubicBezTo>
                        <a:pt x="1839" y="0"/>
                        <a:pt x="1839" y="0"/>
                        <a:pt x="1839" y="0"/>
                      </a:cubicBezTo>
                      <a:close/>
                    </a:path>
                  </a:pathLst>
                </a:custGeom>
                <a:solidFill>
                  <a:srgbClr val="FFFFFF"/>
                </a:solidFill>
                <a:ln w="9729" cap="flat">
                  <a:noFill/>
                  <a:prstDash val="solid"/>
                  <a:miter/>
                </a:ln>
              </p:spPr>
              <p:txBody>
                <a:bodyPr rtlCol="0" anchor="ctr"/>
                <a:lstStyle/>
                <a:p>
                  <a:endParaRPr lang="en-US" dirty="0"/>
                </a:p>
              </p:txBody>
            </p:sp>
          </p:grpSp>
          <p:sp>
            <p:nvSpPr>
              <p:cNvPr id="40" name="Freeform 39">
                <a:extLst>
                  <a:ext uri="{FF2B5EF4-FFF2-40B4-BE49-F238E27FC236}">
                    <a16:creationId xmlns:a16="http://schemas.microsoft.com/office/drawing/2014/main" id="{68120F05-76D7-2B81-5A38-9F229BAE78BE}"/>
                  </a:ext>
                </a:extLst>
              </p:cNvPr>
              <p:cNvSpPr/>
              <p:nvPr/>
            </p:nvSpPr>
            <p:spPr>
              <a:xfrm>
                <a:off x="341507" y="4535011"/>
                <a:ext cx="361767" cy="157441"/>
              </a:xfrm>
              <a:custGeom>
                <a:avLst/>
                <a:gdLst>
                  <a:gd name="connsiteX0" fmla="*/ 201849 w 361767"/>
                  <a:gd name="connsiteY0" fmla="*/ 154508 h 157441"/>
                  <a:gd name="connsiteX1" fmla="*/ 201849 w 361767"/>
                  <a:gd name="connsiteY1" fmla="*/ 93878 h 157441"/>
                  <a:gd name="connsiteX2" fmla="*/ 245729 w 361767"/>
                  <a:gd name="connsiteY2" fmla="*/ 0 h 157441"/>
                  <a:gd name="connsiteX3" fmla="*/ 211600 w 361767"/>
                  <a:gd name="connsiteY3" fmla="*/ 0 h 157441"/>
                  <a:gd name="connsiteX4" fmla="*/ 185272 w 361767"/>
                  <a:gd name="connsiteY4" fmla="*/ 61608 h 157441"/>
                  <a:gd name="connsiteX5" fmla="*/ 158944 w 361767"/>
                  <a:gd name="connsiteY5" fmla="*/ 0 h 157441"/>
                  <a:gd name="connsiteX6" fmla="*/ 123840 w 361767"/>
                  <a:gd name="connsiteY6" fmla="*/ 0 h 157441"/>
                  <a:gd name="connsiteX7" fmla="*/ 167720 w 361767"/>
                  <a:gd name="connsiteY7" fmla="*/ 93878 h 157441"/>
                  <a:gd name="connsiteX8" fmla="*/ 167720 w 361767"/>
                  <a:gd name="connsiteY8" fmla="*/ 154508 h 157441"/>
                  <a:gd name="connsiteX9" fmla="*/ 201849 w 361767"/>
                  <a:gd name="connsiteY9" fmla="*/ 154508 h 157441"/>
                  <a:gd name="connsiteX10" fmla="*/ 81910 w 361767"/>
                  <a:gd name="connsiteY10" fmla="*/ 88989 h 157441"/>
                  <a:gd name="connsiteX11" fmla="*/ 35104 w 361767"/>
                  <a:gd name="connsiteY11" fmla="*/ 978 h 157441"/>
                  <a:gd name="connsiteX12" fmla="*/ 35104 w 361767"/>
                  <a:gd name="connsiteY12" fmla="*/ 0 h 157441"/>
                  <a:gd name="connsiteX13" fmla="*/ 0 w 361767"/>
                  <a:gd name="connsiteY13" fmla="*/ 0 h 157441"/>
                  <a:gd name="connsiteX14" fmla="*/ 0 w 361767"/>
                  <a:gd name="connsiteY14" fmla="*/ 155486 h 157441"/>
                  <a:gd name="connsiteX15" fmla="*/ 31204 w 361767"/>
                  <a:gd name="connsiteY15" fmla="*/ 155486 h 157441"/>
                  <a:gd name="connsiteX16" fmla="*/ 31204 w 361767"/>
                  <a:gd name="connsiteY16" fmla="*/ 63564 h 157441"/>
                  <a:gd name="connsiteX17" fmla="*/ 81910 w 361767"/>
                  <a:gd name="connsiteY17" fmla="*/ 154508 h 157441"/>
                  <a:gd name="connsiteX18" fmla="*/ 82885 w 361767"/>
                  <a:gd name="connsiteY18" fmla="*/ 155486 h 157441"/>
                  <a:gd name="connsiteX19" fmla="*/ 114088 w 361767"/>
                  <a:gd name="connsiteY19" fmla="*/ 155486 h 157441"/>
                  <a:gd name="connsiteX20" fmla="*/ 114088 w 361767"/>
                  <a:gd name="connsiteY20" fmla="*/ 0 h 157441"/>
                  <a:gd name="connsiteX21" fmla="*/ 82885 w 361767"/>
                  <a:gd name="connsiteY21" fmla="*/ 0 h 157441"/>
                  <a:gd name="connsiteX22" fmla="*/ 82885 w 361767"/>
                  <a:gd name="connsiteY22" fmla="*/ 88989 h 157441"/>
                  <a:gd name="connsiteX23" fmla="*/ 361767 w 361767"/>
                  <a:gd name="connsiteY23" fmla="*/ 100724 h 157441"/>
                  <a:gd name="connsiteX24" fmla="*/ 361767 w 361767"/>
                  <a:gd name="connsiteY24" fmla="*/ 0 h 157441"/>
                  <a:gd name="connsiteX25" fmla="*/ 328613 w 361767"/>
                  <a:gd name="connsiteY25" fmla="*/ 0 h 157441"/>
                  <a:gd name="connsiteX26" fmla="*/ 328613 w 361767"/>
                  <a:gd name="connsiteY26" fmla="*/ 99746 h 157441"/>
                  <a:gd name="connsiteX27" fmla="*/ 309111 w 361767"/>
                  <a:gd name="connsiteY27" fmla="*/ 128105 h 157441"/>
                  <a:gd name="connsiteX28" fmla="*/ 289609 w 361767"/>
                  <a:gd name="connsiteY28" fmla="*/ 99746 h 157441"/>
                  <a:gd name="connsiteX29" fmla="*/ 289609 w 361767"/>
                  <a:gd name="connsiteY29" fmla="*/ 0 h 157441"/>
                  <a:gd name="connsiteX30" fmla="*/ 255480 w 361767"/>
                  <a:gd name="connsiteY30" fmla="*/ 0 h 157441"/>
                  <a:gd name="connsiteX31" fmla="*/ 255480 w 361767"/>
                  <a:gd name="connsiteY31" fmla="*/ 100724 h 157441"/>
                  <a:gd name="connsiteX32" fmla="*/ 309111 w 361767"/>
                  <a:gd name="connsiteY32" fmla="*/ 157442 h 157441"/>
                  <a:gd name="connsiteX33" fmla="*/ 361767 w 361767"/>
                  <a:gd name="connsiteY33" fmla="*/ 10072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61767" h="157441">
                    <a:moveTo>
                      <a:pt x="201849" y="154508"/>
                    </a:moveTo>
                    <a:lnTo>
                      <a:pt x="201849" y="93878"/>
                    </a:lnTo>
                    <a:lnTo>
                      <a:pt x="245729" y="0"/>
                    </a:lnTo>
                    <a:lnTo>
                      <a:pt x="211600" y="0"/>
                    </a:lnTo>
                    <a:lnTo>
                      <a:pt x="185272" y="61608"/>
                    </a:lnTo>
                    <a:lnTo>
                      <a:pt x="158944" y="0"/>
                    </a:lnTo>
                    <a:lnTo>
                      <a:pt x="123840" y="0"/>
                    </a:lnTo>
                    <a:lnTo>
                      <a:pt x="167720" y="93878"/>
                    </a:lnTo>
                    <a:lnTo>
                      <a:pt x="167720" y="154508"/>
                    </a:lnTo>
                    <a:lnTo>
                      <a:pt x="201849" y="154508"/>
                    </a:lnTo>
                    <a:close/>
                    <a:moveTo>
                      <a:pt x="81910" y="88989"/>
                    </a:moveTo>
                    <a:cubicBezTo>
                      <a:pt x="71183" y="67475"/>
                      <a:pt x="37054" y="3912"/>
                      <a:pt x="35104" y="978"/>
                    </a:cubicBezTo>
                    <a:lnTo>
                      <a:pt x="35104" y="0"/>
                    </a:lnTo>
                    <a:lnTo>
                      <a:pt x="0" y="0"/>
                    </a:lnTo>
                    <a:lnTo>
                      <a:pt x="0" y="155486"/>
                    </a:lnTo>
                    <a:lnTo>
                      <a:pt x="31204" y="155486"/>
                    </a:lnTo>
                    <a:lnTo>
                      <a:pt x="31204" y="63564"/>
                    </a:lnTo>
                    <a:cubicBezTo>
                      <a:pt x="42905" y="85077"/>
                      <a:pt x="79959" y="150597"/>
                      <a:pt x="81910" y="154508"/>
                    </a:cubicBezTo>
                    <a:lnTo>
                      <a:pt x="82885" y="155486"/>
                    </a:lnTo>
                    <a:lnTo>
                      <a:pt x="114088" y="155486"/>
                    </a:lnTo>
                    <a:lnTo>
                      <a:pt x="114088" y="0"/>
                    </a:lnTo>
                    <a:lnTo>
                      <a:pt x="82885" y="0"/>
                    </a:lnTo>
                    <a:lnTo>
                      <a:pt x="82885" y="88989"/>
                    </a:lnTo>
                    <a:close/>
                    <a:moveTo>
                      <a:pt x="361767" y="100724"/>
                    </a:moveTo>
                    <a:lnTo>
                      <a:pt x="361767" y="0"/>
                    </a:lnTo>
                    <a:lnTo>
                      <a:pt x="328613" y="0"/>
                    </a:lnTo>
                    <a:lnTo>
                      <a:pt x="328613" y="99746"/>
                    </a:lnTo>
                    <a:cubicBezTo>
                      <a:pt x="328613" y="120282"/>
                      <a:pt x="322763" y="128105"/>
                      <a:pt x="309111" y="128105"/>
                    </a:cubicBezTo>
                    <a:cubicBezTo>
                      <a:pt x="294484" y="128105"/>
                      <a:pt x="289609" y="120282"/>
                      <a:pt x="289609" y="99746"/>
                    </a:cubicBezTo>
                    <a:lnTo>
                      <a:pt x="289609" y="0"/>
                    </a:lnTo>
                    <a:lnTo>
                      <a:pt x="255480" y="0"/>
                    </a:lnTo>
                    <a:lnTo>
                      <a:pt x="255480" y="100724"/>
                    </a:lnTo>
                    <a:cubicBezTo>
                      <a:pt x="255480" y="137884"/>
                      <a:pt x="274007" y="157442"/>
                      <a:pt x="309111" y="157442"/>
                    </a:cubicBezTo>
                    <a:cubicBezTo>
                      <a:pt x="344215" y="157442"/>
                      <a:pt x="361767" y="138862"/>
                      <a:pt x="361767" y="100724"/>
                    </a:cubicBezTo>
                    <a:close/>
                  </a:path>
                </a:pathLst>
              </a:custGeom>
              <a:solidFill>
                <a:srgbClr val="FFFFFF"/>
              </a:solidFill>
              <a:ln w="9729" cap="flat">
                <a:noFill/>
                <a:prstDash val="solid"/>
                <a:miter/>
              </a:ln>
            </p:spPr>
            <p:txBody>
              <a:bodyPr rtlCol="0" anchor="ctr"/>
              <a:lstStyle/>
              <a:p>
                <a:endParaRPr lang="en-US" dirty="0"/>
              </a:p>
            </p:txBody>
          </p:sp>
        </p:grpSp>
        <p:grpSp>
          <p:nvGrpSpPr>
            <p:cNvPr id="8" name="Graphic 6">
              <a:extLst>
                <a:ext uri="{FF2B5EF4-FFF2-40B4-BE49-F238E27FC236}">
                  <a16:creationId xmlns:a16="http://schemas.microsoft.com/office/drawing/2014/main" id="{48CB6709-8540-ACAD-A227-0A3B68184A6D}"/>
                </a:ext>
              </a:extLst>
            </p:cNvPr>
            <p:cNvGrpSpPr/>
            <p:nvPr/>
          </p:nvGrpSpPr>
          <p:grpSpPr>
            <a:xfrm>
              <a:off x="898297" y="4574127"/>
              <a:ext cx="765464" cy="118325"/>
              <a:chOff x="898297" y="4574127"/>
              <a:chExt cx="765464" cy="118325"/>
            </a:xfrm>
            <a:solidFill>
              <a:srgbClr val="FFFFFF"/>
            </a:solidFill>
          </p:grpSpPr>
          <p:sp>
            <p:nvSpPr>
              <p:cNvPr id="32" name="Freeform 31">
                <a:extLst>
                  <a:ext uri="{FF2B5EF4-FFF2-40B4-BE49-F238E27FC236}">
                    <a16:creationId xmlns:a16="http://schemas.microsoft.com/office/drawing/2014/main" id="{5A782451-3A70-F12E-9B25-0A575E36FF50}"/>
                  </a:ext>
                </a:extLst>
              </p:cNvPr>
              <p:cNvSpPr/>
              <p:nvPr/>
            </p:nvSpPr>
            <p:spPr>
              <a:xfrm>
                <a:off x="898297" y="4575105"/>
                <a:ext cx="67282" cy="115392"/>
              </a:xfrm>
              <a:custGeom>
                <a:avLst/>
                <a:gdLst>
                  <a:gd name="connsiteX0" fmla="*/ 34129 w 67282"/>
                  <a:gd name="connsiteY0" fmla="*/ 115392 h 115392"/>
                  <a:gd name="connsiteX1" fmla="*/ 0 w 67282"/>
                  <a:gd name="connsiteY1" fmla="*/ 115392 h 115392"/>
                  <a:gd name="connsiteX2" fmla="*/ 0 w 67282"/>
                  <a:gd name="connsiteY2" fmla="*/ 1956 h 115392"/>
                  <a:gd name="connsiteX3" fmla="*/ 34129 w 67282"/>
                  <a:gd name="connsiteY3" fmla="*/ 1956 h 115392"/>
                  <a:gd name="connsiteX4" fmla="*/ 34129 w 67282"/>
                  <a:gd name="connsiteY4" fmla="*/ 16624 h 115392"/>
                  <a:gd name="connsiteX5" fmla="*/ 64358 w 67282"/>
                  <a:gd name="connsiteY5" fmla="*/ 0 h 115392"/>
                  <a:gd name="connsiteX6" fmla="*/ 66308 w 67282"/>
                  <a:gd name="connsiteY6" fmla="*/ 0 h 115392"/>
                  <a:gd name="connsiteX7" fmla="*/ 67283 w 67282"/>
                  <a:gd name="connsiteY7" fmla="*/ 0 h 115392"/>
                  <a:gd name="connsiteX8" fmla="*/ 67283 w 67282"/>
                  <a:gd name="connsiteY8" fmla="*/ 28359 h 115392"/>
                  <a:gd name="connsiteX9" fmla="*/ 65333 w 67282"/>
                  <a:gd name="connsiteY9" fmla="*/ 28359 h 115392"/>
                  <a:gd name="connsiteX10" fmla="*/ 59482 w 67282"/>
                  <a:gd name="connsiteY10" fmla="*/ 27381 h 115392"/>
                  <a:gd name="connsiteX11" fmla="*/ 34129 w 67282"/>
                  <a:gd name="connsiteY11" fmla="*/ 39116 h 115392"/>
                  <a:gd name="connsiteX12" fmla="*/ 34129 w 67282"/>
                  <a:gd name="connsiteY12" fmla="*/ 115392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282" h="115392">
                    <a:moveTo>
                      <a:pt x="34129" y="115392"/>
                    </a:moveTo>
                    <a:lnTo>
                      <a:pt x="0" y="115392"/>
                    </a:lnTo>
                    <a:lnTo>
                      <a:pt x="0" y="1956"/>
                    </a:lnTo>
                    <a:lnTo>
                      <a:pt x="34129" y="1956"/>
                    </a:lnTo>
                    <a:lnTo>
                      <a:pt x="34129" y="16624"/>
                    </a:lnTo>
                    <a:cubicBezTo>
                      <a:pt x="39980" y="7823"/>
                      <a:pt x="48756" y="0"/>
                      <a:pt x="64358" y="0"/>
                    </a:cubicBezTo>
                    <a:cubicBezTo>
                      <a:pt x="64358" y="0"/>
                      <a:pt x="66308" y="0"/>
                      <a:pt x="66308" y="0"/>
                    </a:cubicBezTo>
                    <a:lnTo>
                      <a:pt x="67283" y="0"/>
                    </a:lnTo>
                    <a:lnTo>
                      <a:pt x="67283" y="28359"/>
                    </a:lnTo>
                    <a:lnTo>
                      <a:pt x="65333" y="28359"/>
                    </a:lnTo>
                    <a:cubicBezTo>
                      <a:pt x="64358" y="28359"/>
                      <a:pt x="60457" y="27381"/>
                      <a:pt x="59482" y="27381"/>
                    </a:cubicBezTo>
                    <a:cubicBezTo>
                      <a:pt x="45830" y="27381"/>
                      <a:pt x="37054" y="35204"/>
                      <a:pt x="34129" y="39116"/>
                    </a:cubicBezTo>
                    <a:lnTo>
                      <a:pt x="34129" y="115392"/>
                    </a:lnTo>
                    <a:close/>
                  </a:path>
                </a:pathLst>
              </a:custGeom>
              <a:solidFill>
                <a:srgbClr val="FFFFFF"/>
              </a:solidFill>
              <a:ln w="9729" cap="flat">
                <a:noFill/>
                <a:prstDash val="solid"/>
                <a:miter/>
              </a:ln>
            </p:spPr>
            <p:txBody>
              <a:bodyPr rtlCol="0" anchor="ctr"/>
              <a:lstStyle/>
              <a:p>
                <a:endParaRPr lang="en-US" dirty="0"/>
              </a:p>
            </p:txBody>
          </p:sp>
          <p:sp>
            <p:nvSpPr>
              <p:cNvPr id="33" name="Freeform 32">
                <a:extLst>
                  <a:ext uri="{FF2B5EF4-FFF2-40B4-BE49-F238E27FC236}">
                    <a16:creationId xmlns:a16="http://schemas.microsoft.com/office/drawing/2014/main" id="{8ED47201-57D7-737E-B667-B009E87E43FA}"/>
                  </a:ext>
                </a:extLst>
              </p:cNvPr>
              <p:cNvSpPr/>
              <p:nvPr/>
            </p:nvSpPr>
            <p:spPr>
              <a:xfrm>
                <a:off x="1182055"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C4656448-0833-B315-04D4-7F1501B6F6CF}"/>
                  </a:ext>
                </a:extLst>
              </p:cNvPr>
              <p:cNvSpPr/>
              <p:nvPr/>
            </p:nvSpPr>
            <p:spPr>
              <a:xfrm>
                <a:off x="1079668" y="4576083"/>
                <a:ext cx="93659" cy="116370"/>
              </a:xfrm>
              <a:custGeom>
                <a:avLst/>
                <a:gdLst>
                  <a:gd name="connsiteX0" fmla="*/ 48756 w 93659"/>
                  <a:gd name="connsiteY0" fmla="*/ 116370 h 116370"/>
                  <a:gd name="connsiteX1" fmla="*/ 975 w 93659"/>
                  <a:gd name="connsiteY1" fmla="*/ 96812 h 116370"/>
                  <a:gd name="connsiteX2" fmla="*/ 0 w 93659"/>
                  <a:gd name="connsiteY2" fmla="*/ 95834 h 116370"/>
                  <a:gd name="connsiteX3" fmla="*/ 17552 w 93659"/>
                  <a:gd name="connsiteY3" fmla="*/ 77254 h 116370"/>
                  <a:gd name="connsiteX4" fmla="*/ 18527 w 93659"/>
                  <a:gd name="connsiteY4" fmla="*/ 78232 h 116370"/>
                  <a:gd name="connsiteX5" fmla="*/ 48756 w 93659"/>
                  <a:gd name="connsiteY5" fmla="*/ 92901 h 116370"/>
                  <a:gd name="connsiteX6" fmla="*/ 62407 w 93659"/>
                  <a:gd name="connsiteY6" fmla="*/ 84099 h 116370"/>
                  <a:gd name="connsiteX7" fmla="*/ 41930 w 93659"/>
                  <a:gd name="connsiteY7" fmla="*/ 70409 h 116370"/>
                  <a:gd name="connsiteX8" fmla="*/ 4876 w 93659"/>
                  <a:gd name="connsiteY8" fmla="*/ 34227 h 116370"/>
                  <a:gd name="connsiteX9" fmla="*/ 47781 w 93659"/>
                  <a:gd name="connsiteY9" fmla="*/ 0 h 116370"/>
                  <a:gd name="connsiteX10" fmla="*/ 89711 w 93659"/>
                  <a:gd name="connsiteY10" fmla="*/ 17602 h 116370"/>
                  <a:gd name="connsiteX11" fmla="*/ 90686 w 93659"/>
                  <a:gd name="connsiteY11" fmla="*/ 18580 h 116370"/>
                  <a:gd name="connsiteX12" fmla="*/ 73134 w 93659"/>
                  <a:gd name="connsiteY12" fmla="*/ 37160 h 116370"/>
                  <a:gd name="connsiteX13" fmla="*/ 72158 w 93659"/>
                  <a:gd name="connsiteY13" fmla="*/ 36182 h 116370"/>
                  <a:gd name="connsiteX14" fmla="*/ 47781 w 93659"/>
                  <a:gd name="connsiteY14" fmla="*/ 24448 h 116370"/>
                  <a:gd name="connsiteX15" fmla="*/ 37054 w 93659"/>
                  <a:gd name="connsiteY15" fmla="*/ 32271 h 116370"/>
                  <a:gd name="connsiteX16" fmla="*/ 56557 w 93659"/>
                  <a:gd name="connsiteY16" fmla="*/ 45961 h 116370"/>
                  <a:gd name="connsiteX17" fmla="*/ 93611 w 93659"/>
                  <a:gd name="connsiteY17" fmla="*/ 82144 h 116370"/>
                  <a:gd name="connsiteX18" fmla="*/ 48756 w 93659"/>
                  <a:gd name="connsiteY18" fmla="*/ 116370 h 116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659" h="116370">
                    <a:moveTo>
                      <a:pt x="48756" y="116370"/>
                    </a:moveTo>
                    <a:cubicBezTo>
                      <a:pt x="27303" y="116370"/>
                      <a:pt x="12677" y="110503"/>
                      <a:pt x="975" y="96812"/>
                    </a:cubicBezTo>
                    <a:lnTo>
                      <a:pt x="0" y="95834"/>
                    </a:lnTo>
                    <a:lnTo>
                      <a:pt x="17552" y="77254"/>
                    </a:lnTo>
                    <a:lnTo>
                      <a:pt x="18527" y="78232"/>
                    </a:lnTo>
                    <a:cubicBezTo>
                      <a:pt x="27303" y="87033"/>
                      <a:pt x="39005" y="92901"/>
                      <a:pt x="48756" y="92901"/>
                    </a:cubicBezTo>
                    <a:cubicBezTo>
                      <a:pt x="54606" y="92901"/>
                      <a:pt x="62407" y="90945"/>
                      <a:pt x="62407" y="84099"/>
                    </a:cubicBezTo>
                    <a:cubicBezTo>
                      <a:pt x="62407" y="76276"/>
                      <a:pt x="53631" y="73343"/>
                      <a:pt x="41930" y="70409"/>
                    </a:cubicBezTo>
                    <a:cubicBezTo>
                      <a:pt x="25353" y="65519"/>
                      <a:pt x="4876" y="59652"/>
                      <a:pt x="4876" y="34227"/>
                    </a:cubicBezTo>
                    <a:cubicBezTo>
                      <a:pt x="4876" y="10757"/>
                      <a:pt x="26328" y="0"/>
                      <a:pt x="47781" y="0"/>
                    </a:cubicBezTo>
                    <a:cubicBezTo>
                      <a:pt x="63382" y="0"/>
                      <a:pt x="79959" y="6845"/>
                      <a:pt x="89711" y="17602"/>
                    </a:cubicBezTo>
                    <a:lnTo>
                      <a:pt x="90686" y="18580"/>
                    </a:lnTo>
                    <a:lnTo>
                      <a:pt x="73134" y="37160"/>
                    </a:lnTo>
                    <a:lnTo>
                      <a:pt x="72158" y="36182"/>
                    </a:lnTo>
                    <a:cubicBezTo>
                      <a:pt x="63382" y="27381"/>
                      <a:pt x="55582" y="24448"/>
                      <a:pt x="47781" y="24448"/>
                    </a:cubicBezTo>
                    <a:cubicBezTo>
                      <a:pt x="43880" y="24448"/>
                      <a:pt x="37054" y="25425"/>
                      <a:pt x="37054" y="32271"/>
                    </a:cubicBezTo>
                    <a:cubicBezTo>
                      <a:pt x="37054" y="40094"/>
                      <a:pt x="45830" y="42050"/>
                      <a:pt x="56557" y="45961"/>
                    </a:cubicBezTo>
                    <a:cubicBezTo>
                      <a:pt x="73134" y="50851"/>
                      <a:pt x="93611" y="56718"/>
                      <a:pt x="93611" y="82144"/>
                    </a:cubicBezTo>
                    <a:cubicBezTo>
                      <a:pt x="94586" y="98768"/>
                      <a:pt x="80935" y="116370"/>
                      <a:pt x="48756" y="116370"/>
                    </a:cubicBezTo>
                    <a:close/>
                  </a:path>
                </a:pathLst>
              </a:custGeom>
              <a:solidFill>
                <a:srgbClr val="FFFFFF"/>
              </a:solidFill>
              <a:ln w="972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EFF12B62-0414-B1CB-FB61-8A04EC6008F5}"/>
                  </a:ext>
                </a:extLst>
              </p:cNvPr>
              <p:cNvSpPr/>
              <p:nvPr/>
            </p:nvSpPr>
            <p:spPr>
              <a:xfrm>
                <a:off x="1291268" y="4574127"/>
                <a:ext cx="152117" cy="118325"/>
              </a:xfrm>
              <a:custGeom>
                <a:avLst/>
                <a:gdLst>
                  <a:gd name="connsiteX0" fmla="*/ 152118 w 152117"/>
                  <a:gd name="connsiteY0" fmla="*/ 116370 h 118325"/>
                  <a:gd name="connsiteX1" fmla="*/ 118964 w 152117"/>
                  <a:gd name="connsiteY1" fmla="*/ 116370 h 118325"/>
                  <a:gd name="connsiteX2" fmla="*/ 118964 w 152117"/>
                  <a:gd name="connsiteY2" fmla="*/ 41072 h 118325"/>
                  <a:gd name="connsiteX3" fmla="*/ 110188 w 152117"/>
                  <a:gd name="connsiteY3" fmla="*/ 29337 h 118325"/>
                  <a:gd name="connsiteX4" fmla="*/ 93611 w 152117"/>
                  <a:gd name="connsiteY4" fmla="*/ 39116 h 118325"/>
                  <a:gd name="connsiteX5" fmla="*/ 93611 w 152117"/>
                  <a:gd name="connsiteY5" fmla="*/ 117348 h 118325"/>
                  <a:gd name="connsiteX6" fmla="*/ 59482 w 152117"/>
                  <a:gd name="connsiteY6" fmla="*/ 117348 h 118325"/>
                  <a:gd name="connsiteX7" fmla="*/ 59482 w 152117"/>
                  <a:gd name="connsiteY7" fmla="*/ 42050 h 118325"/>
                  <a:gd name="connsiteX8" fmla="*/ 51681 w 152117"/>
                  <a:gd name="connsiteY8" fmla="*/ 30315 h 118325"/>
                  <a:gd name="connsiteX9" fmla="*/ 34129 w 152117"/>
                  <a:gd name="connsiteY9" fmla="*/ 40094 h 118325"/>
                  <a:gd name="connsiteX10" fmla="*/ 34129 w 152117"/>
                  <a:gd name="connsiteY10" fmla="*/ 118326 h 118325"/>
                  <a:gd name="connsiteX11" fmla="*/ 0 w 152117"/>
                  <a:gd name="connsiteY11" fmla="*/ 118326 h 118325"/>
                  <a:gd name="connsiteX12" fmla="*/ 0 w 152117"/>
                  <a:gd name="connsiteY12" fmla="*/ 2934 h 118325"/>
                  <a:gd name="connsiteX13" fmla="*/ 34129 w 152117"/>
                  <a:gd name="connsiteY13" fmla="*/ 2934 h 118325"/>
                  <a:gd name="connsiteX14" fmla="*/ 34129 w 152117"/>
                  <a:gd name="connsiteY14" fmla="*/ 14669 h 118325"/>
                  <a:gd name="connsiteX15" fmla="*/ 65333 w 152117"/>
                  <a:gd name="connsiteY15" fmla="*/ 0 h 118325"/>
                  <a:gd name="connsiteX16" fmla="*/ 91661 w 152117"/>
                  <a:gd name="connsiteY16" fmla="*/ 15646 h 118325"/>
                  <a:gd name="connsiteX17" fmla="*/ 123840 w 152117"/>
                  <a:gd name="connsiteY17" fmla="*/ 0 h 118325"/>
                  <a:gd name="connsiteX18" fmla="*/ 152118 w 152117"/>
                  <a:gd name="connsiteY18" fmla="*/ 31293 h 118325"/>
                  <a:gd name="connsiteX19" fmla="*/ 152118 w 152117"/>
                  <a:gd name="connsiteY19" fmla="*/ 116370 h 11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2117" h="118325">
                    <a:moveTo>
                      <a:pt x="152118" y="116370"/>
                    </a:moveTo>
                    <a:lnTo>
                      <a:pt x="118964" y="116370"/>
                    </a:lnTo>
                    <a:lnTo>
                      <a:pt x="118964" y="41072"/>
                    </a:lnTo>
                    <a:cubicBezTo>
                      <a:pt x="118964" y="32271"/>
                      <a:pt x="117014" y="29337"/>
                      <a:pt x="110188" y="29337"/>
                    </a:cubicBezTo>
                    <a:cubicBezTo>
                      <a:pt x="104337" y="29337"/>
                      <a:pt x="97511" y="34227"/>
                      <a:pt x="93611" y="39116"/>
                    </a:cubicBezTo>
                    <a:lnTo>
                      <a:pt x="93611" y="117348"/>
                    </a:lnTo>
                    <a:lnTo>
                      <a:pt x="59482" y="117348"/>
                    </a:lnTo>
                    <a:lnTo>
                      <a:pt x="59482" y="42050"/>
                    </a:lnTo>
                    <a:cubicBezTo>
                      <a:pt x="59482" y="33249"/>
                      <a:pt x="57532" y="30315"/>
                      <a:pt x="51681" y="30315"/>
                    </a:cubicBezTo>
                    <a:cubicBezTo>
                      <a:pt x="45830" y="30315"/>
                      <a:pt x="39005" y="35204"/>
                      <a:pt x="34129" y="40094"/>
                    </a:cubicBezTo>
                    <a:lnTo>
                      <a:pt x="34129" y="118326"/>
                    </a:lnTo>
                    <a:lnTo>
                      <a:pt x="0" y="118326"/>
                    </a:lnTo>
                    <a:lnTo>
                      <a:pt x="0" y="2934"/>
                    </a:lnTo>
                    <a:lnTo>
                      <a:pt x="34129" y="2934"/>
                    </a:lnTo>
                    <a:lnTo>
                      <a:pt x="34129" y="14669"/>
                    </a:lnTo>
                    <a:cubicBezTo>
                      <a:pt x="40955" y="6845"/>
                      <a:pt x="51681" y="0"/>
                      <a:pt x="65333" y="0"/>
                    </a:cubicBezTo>
                    <a:cubicBezTo>
                      <a:pt x="79959" y="0"/>
                      <a:pt x="87760" y="3912"/>
                      <a:pt x="91661" y="15646"/>
                    </a:cubicBezTo>
                    <a:cubicBezTo>
                      <a:pt x="98487" y="6845"/>
                      <a:pt x="110188" y="0"/>
                      <a:pt x="123840" y="0"/>
                    </a:cubicBezTo>
                    <a:cubicBezTo>
                      <a:pt x="142367" y="0"/>
                      <a:pt x="152118" y="9779"/>
                      <a:pt x="152118" y="31293"/>
                    </a:cubicBezTo>
                    <a:lnTo>
                      <a:pt x="152118" y="116370"/>
                    </a:lnTo>
                    <a:close/>
                  </a:path>
                </a:pathLst>
              </a:custGeom>
              <a:solidFill>
                <a:srgbClr val="FFFFFF"/>
              </a:solidFill>
              <a:ln w="972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2215476D-1352-5EE6-58AC-A4FFCB6F609C}"/>
                  </a:ext>
                </a:extLst>
              </p:cNvPr>
              <p:cNvSpPr/>
              <p:nvPr/>
            </p:nvSpPr>
            <p:spPr>
              <a:xfrm>
                <a:off x="1458012" y="4574127"/>
                <a:ext cx="96536" cy="117348"/>
              </a:xfrm>
              <a:custGeom>
                <a:avLst/>
                <a:gdLst>
                  <a:gd name="connsiteX0" fmla="*/ 28278 w 96536"/>
                  <a:gd name="connsiteY0" fmla="*/ 117348 h 117348"/>
                  <a:gd name="connsiteX1" fmla="*/ 0 w 96536"/>
                  <a:gd name="connsiteY1" fmla="*/ 88011 h 117348"/>
                  <a:gd name="connsiteX2" fmla="*/ 60457 w 96536"/>
                  <a:gd name="connsiteY2" fmla="*/ 42050 h 117348"/>
                  <a:gd name="connsiteX3" fmla="*/ 60457 w 96536"/>
                  <a:gd name="connsiteY3" fmla="*/ 38138 h 117348"/>
                  <a:gd name="connsiteX4" fmla="*/ 50706 w 96536"/>
                  <a:gd name="connsiteY4" fmla="*/ 26403 h 117348"/>
                  <a:gd name="connsiteX5" fmla="*/ 20477 w 96536"/>
                  <a:gd name="connsiteY5" fmla="*/ 38138 h 117348"/>
                  <a:gd name="connsiteX6" fmla="*/ 4876 w 96536"/>
                  <a:gd name="connsiteY6" fmla="*/ 17602 h 117348"/>
                  <a:gd name="connsiteX7" fmla="*/ 56557 w 96536"/>
                  <a:gd name="connsiteY7" fmla="*/ 0 h 117348"/>
                  <a:gd name="connsiteX8" fmla="*/ 93611 w 96536"/>
                  <a:gd name="connsiteY8" fmla="*/ 37160 h 117348"/>
                  <a:gd name="connsiteX9" fmla="*/ 93611 w 96536"/>
                  <a:gd name="connsiteY9" fmla="*/ 87033 h 117348"/>
                  <a:gd name="connsiteX10" fmla="*/ 96536 w 96536"/>
                  <a:gd name="connsiteY10" fmla="*/ 114414 h 117348"/>
                  <a:gd name="connsiteX11" fmla="*/ 96536 w 96536"/>
                  <a:gd name="connsiteY11" fmla="*/ 115392 h 117348"/>
                  <a:gd name="connsiteX12" fmla="*/ 63382 w 96536"/>
                  <a:gd name="connsiteY12" fmla="*/ 115392 h 117348"/>
                  <a:gd name="connsiteX13" fmla="*/ 61432 w 96536"/>
                  <a:gd name="connsiteY13" fmla="*/ 103657 h 117348"/>
                  <a:gd name="connsiteX14" fmla="*/ 28278 w 96536"/>
                  <a:gd name="connsiteY14" fmla="*/ 117348 h 117348"/>
                  <a:gd name="connsiteX15" fmla="*/ 60457 w 96536"/>
                  <a:gd name="connsiteY15" fmla="*/ 60630 h 117348"/>
                  <a:gd name="connsiteX16" fmla="*/ 32179 w 96536"/>
                  <a:gd name="connsiteY16" fmla="*/ 82144 h 117348"/>
                  <a:gd name="connsiteX17" fmla="*/ 41930 w 96536"/>
                  <a:gd name="connsiteY17" fmla="*/ 91923 h 117348"/>
                  <a:gd name="connsiteX18" fmla="*/ 60457 w 96536"/>
                  <a:gd name="connsiteY18" fmla="*/ 84099 h 117348"/>
                  <a:gd name="connsiteX19" fmla="*/ 60457 w 96536"/>
                  <a:gd name="connsiteY19" fmla="*/ 60630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6536" h="117348">
                    <a:moveTo>
                      <a:pt x="28278" y="117348"/>
                    </a:moveTo>
                    <a:cubicBezTo>
                      <a:pt x="9751" y="117348"/>
                      <a:pt x="0" y="107569"/>
                      <a:pt x="0" y="88011"/>
                    </a:cubicBezTo>
                    <a:cubicBezTo>
                      <a:pt x="0" y="64541"/>
                      <a:pt x="19502" y="49873"/>
                      <a:pt x="60457" y="42050"/>
                    </a:cubicBezTo>
                    <a:lnTo>
                      <a:pt x="60457" y="38138"/>
                    </a:lnTo>
                    <a:cubicBezTo>
                      <a:pt x="60457" y="29337"/>
                      <a:pt x="57532" y="26403"/>
                      <a:pt x="50706" y="26403"/>
                    </a:cubicBezTo>
                    <a:cubicBezTo>
                      <a:pt x="38029" y="26403"/>
                      <a:pt x="26328" y="34227"/>
                      <a:pt x="20477" y="38138"/>
                    </a:cubicBezTo>
                    <a:lnTo>
                      <a:pt x="4876" y="17602"/>
                    </a:lnTo>
                    <a:cubicBezTo>
                      <a:pt x="18527" y="5867"/>
                      <a:pt x="37054" y="0"/>
                      <a:pt x="56557" y="0"/>
                    </a:cubicBezTo>
                    <a:cubicBezTo>
                      <a:pt x="81910" y="0"/>
                      <a:pt x="93611" y="10757"/>
                      <a:pt x="93611" y="37160"/>
                    </a:cubicBezTo>
                    <a:lnTo>
                      <a:pt x="93611" y="87033"/>
                    </a:lnTo>
                    <a:cubicBezTo>
                      <a:pt x="93611" y="101702"/>
                      <a:pt x="94586" y="108547"/>
                      <a:pt x="96536" y="114414"/>
                    </a:cubicBezTo>
                    <a:lnTo>
                      <a:pt x="96536" y="115392"/>
                    </a:lnTo>
                    <a:cubicBezTo>
                      <a:pt x="96536" y="115392"/>
                      <a:pt x="63382" y="115392"/>
                      <a:pt x="63382" y="115392"/>
                    </a:cubicBezTo>
                    <a:cubicBezTo>
                      <a:pt x="62407" y="112459"/>
                      <a:pt x="61432" y="108547"/>
                      <a:pt x="61432" y="103657"/>
                    </a:cubicBezTo>
                    <a:cubicBezTo>
                      <a:pt x="51681" y="113436"/>
                      <a:pt x="40955" y="117348"/>
                      <a:pt x="28278" y="117348"/>
                    </a:cubicBezTo>
                    <a:close/>
                    <a:moveTo>
                      <a:pt x="60457" y="60630"/>
                    </a:moveTo>
                    <a:cubicBezTo>
                      <a:pt x="40955" y="64541"/>
                      <a:pt x="32179" y="71387"/>
                      <a:pt x="32179" y="82144"/>
                    </a:cubicBezTo>
                    <a:cubicBezTo>
                      <a:pt x="32179" y="88989"/>
                      <a:pt x="35104" y="91923"/>
                      <a:pt x="41930" y="91923"/>
                    </a:cubicBezTo>
                    <a:cubicBezTo>
                      <a:pt x="48756" y="91923"/>
                      <a:pt x="54606" y="88989"/>
                      <a:pt x="60457" y="84099"/>
                    </a:cubicBezTo>
                    <a:lnTo>
                      <a:pt x="60457" y="60630"/>
                    </a:lnTo>
                    <a:close/>
                  </a:path>
                </a:pathLst>
              </a:custGeom>
              <a:solidFill>
                <a:srgbClr val="FFFFFF"/>
              </a:solidFill>
              <a:ln w="972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BCC32CF3-CF8B-C71C-048E-BDBBE403880B}"/>
                  </a:ext>
                </a:extLst>
              </p:cNvPr>
              <p:cNvSpPr/>
              <p:nvPr/>
            </p:nvSpPr>
            <p:spPr>
              <a:xfrm>
                <a:off x="971430" y="4575105"/>
                <a:ext cx="99461" cy="117347"/>
              </a:xfrm>
              <a:custGeom>
                <a:avLst/>
                <a:gdLst>
                  <a:gd name="connsiteX0" fmla="*/ 49731 w 99461"/>
                  <a:gd name="connsiteY0" fmla="*/ 0 h 117347"/>
                  <a:gd name="connsiteX1" fmla="*/ 0 w 99461"/>
                  <a:gd name="connsiteY1" fmla="*/ 58674 h 117347"/>
                  <a:gd name="connsiteX2" fmla="*/ 49731 w 99461"/>
                  <a:gd name="connsiteY2" fmla="*/ 117348 h 117347"/>
                  <a:gd name="connsiteX3" fmla="*/ 99462 w 99461"/>
                  <a:gd name="connsiteY3" fmla="*/ 58674 h 117347"/>
                  <a:gd name="connsiteX4" fmla="*/ 49731 w 99461"/>
                  <a:gd name="connsiteY4" fmla="*/ 0 h 117347"/>
                  <a:gd name="connsiteX5" fmla="*/ 49731 w 99461"/>
                  <a:gd name="connsiteY5" fmla="*/ 89967 h 117347"/>
                  <a:gd name="connsiteX6" fmla="*/ 34129 w 99461"/>
                  <a:gd name="connsiteY6" fmla="*/ 58674 h 117347"/>
                  <a:gd name="connsiteX7" fmla="*/ 49731 w 99461"/>
                  <a:gd name="connsiteY7" fmla="*/ 28359 h 117347"/>
                  <a:gd name="connsiteX8" fmla="*/ 65333 w 99461"/>
                  <a:gd name="connsiteY8" fmla="*/ 58674 h 117347"/>
                  <a:gd name="connsiteX9" fmla="*/ 49731 w 99461"/>
                  <a:gd name="connsiteY9" fmla="*/ 89967 h 11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7">
                    <a:moveTo>
                      <a:pt x="49731" y="0"/>
                    </a:moveTo>
                    <a:cubicBezTo>
                      <a:pt x="12677" y="0"/>
                      <a:pt x="0" y="30315"/>
                      <a:pt x="0" y="58674"/>
                    </a:cubicBezTo>
                    <a:cubicBezTo>
                      <a:pt x="0" y="101702"/>
                      <a:pt x="25353" y="117348"/>
                      <a:pt x="49731" y="117348"/>
                    </a:cubicBezTo>
                    <a:cubicBezTo>
                      <a:pt x="74109" y="117348"/>
                      <a:pt x="99462" y="101702"/>
                      <a:pt x="99462" y="58674"/>
                    </a:cubicBezTo>
                    <a:cubicBezTo>
                      <a:pt x="99462" y="14668"/>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6055"/>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1FADD1CA-4FB6-F5CF-38B5-E22048D36358}"/>
                  </a:ext>
                </a:extLst>
              </p:cNvPr>
              <p:cNvSpPr/>
              <p:nvPr/>
            </p:nvSpPr>
            <p:spPr>
              <a:xfrm>
                <a:off x="1571126" y="4575105"/>
                <a:ext cx="92635" cy="114414"/>
              </a:xfrm>
              <a:custGeom>
                <a:avLst/>
                <a:gdLst>
                  <a:gd name="connsiteX0" fmla="*/ 64357 w 92635"/>
                  <a:gd name="connsiteY0" fmla="*/ 0 h 114414"/>
                  <a:gd name="connsiteX1" fmla="*/ 34129 w 92635"/>
                  <a:gd name="connsiteY1" fmla="*/ 13691 h 114414"/>
                  <a:gd name="connsiteX2" fmla="*/ 34129 w 92635"/>
                  <a:gd name="connsiteY2" fmla="*/ 1956 h 114414"/>
                  <a:gd name="connsiteX3" fmla="*/ 0 w 92635"/>
                  <a:gd name="connsiteY3" fmla="*/ 1956 h 114414"/>
                  <a:gd name="connsiteX4" fmla="*/ 0 w 92635"/>
                  <a:gd name="connsiteY4" fmla="*/ 114414 h 114414"/>
                  <a:gd name="connsiteX5" fmla="*/ 34129 w 92635"/>
                  <a:gd name="connsiteY5" fmla="*/ 114414 h 114414"/>
                  <a:gd name="connsiteX6" fmla="*/ 34129 w 92635"/>
                  <a:gd name="connsiteY6" fmla="*/ 37160 h 114414"/>
                  <a:gd name="connsiteX7" fmla="*/ 50706 w 92635"/>
                  <a:gd name="connsiteY7" fmla="*/ 28359 h 114414"/>
                  <a:gd name="connsiteX8" fmla="*/ 58507 w 92635"/>
                  <a:gd name="connsiteY8" fmla="*/ 39116 h 114414"/>
                  <a:gd name="connsiteX9" fmla="*/ 58507 w 92635"/>
                  <a:gd name="connsiteY9" fmla="*/ 114414 h 114414"/>
                  <a:gd name="connsiteX10" fmla="*/ 92636 w 92635"/>
                  <a:gd name="connsiteY10" fmla="*/ 114414 h 114414"/>
                  <a:gd name="connsiteX11" fmla="*/ 92636 w 92635"/>
                  <a:gd name="connsiteY11" fmla="*/ 30315 h 114414"/>
                  <a:gd name="connsiteX12" fmla="*/ 64357 w 92635"/>
                  <a:gd name="connsiteY12" fmla="*/ 0 h 114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4414">
                    <a:moveTo>
                      <a:pt x="64357" y="0"/>
                    </a:moveTo>
                    <a:cubicBezTo>
                      <a:pt x="51681" y="0"/>
                      <a:pt x="40955" y="6845"/>
                      <a:pt x="34129" y="13691"/>
                    </a:cubicBezTo>
                    <a:lnTo>
                      <a:pt x="34129" y="1956"/>
                    </a:lnTo>
                    <a:lnTo>
                      <a:pt x="0" y="1956"/>
                    </a:lnTo>
                    <a:lnTo>
                      <a:pt x="0" y="114414"/>
                    </a:lnTo>
                    <a:lnTo>
                      <a:pt x="34129" y="114414"/>
                    </a:lnTo>
                    <a:lnTo>
                      <a:pt x="34129" y="37160"/>
                    </a:lnTo>
                    <a:cubicBezTo>
                      <a:pt x="40955" y="31293"/>
                      <a:pt x="45830" y="28359"/>
                      <a:pt x="50706" y="28359"/>
                    </a:cubicBezTo>
                    <a:cubicBezTo>
                      <a:pt x="54606" y="28359"/>
                      <a:pt x="58507" y="29337"/>
                      <a:pt x="58507" y="39116"/>
                    </a:cubicBezTo>
                    <a:lnTo>
                      <a:pt x="58507" y="114414"/>
                    </a:lnTo>
                    <a:lnTo>
                      <a:pt x="92636" y="114414"/>
                    </a:lnTo>
                    <a:lnTo>
                      <a:pt x="92636" y="30315"/>
                    </a:lnTo>
                    <a:cubicBezTo>
                      <a:pt x="92636" y="9779"/>
                      <a:pt x="82885" y="0"/>
                      <a:pt x="64357" y="0"/>
                    </a:cubicBezTo>
                    <a:close/>
                  </a:path>
                </a:pathLst>
              </a:custGeom>
              <a:solidFill>
                <a:srgbClr val="FFFFFF"/>
              </a:solidFill>
              <a:ln w="9729" cap="flat">
                <a:noFill/>
                <a:prstDash val="solid"/>
                <a:miter/>
              </a:ln>
            </p:spPr>
            <p:txBody>
              <a:bodyPr rtlCol="0" anchor="ctr"/>
              <a:lstStyle/>
              <a:p>
                <a:endParaRPr lang="en-US" dirty="0"/>
              </a:p>
            </p:txBody>
          </p:sp>
        </p:grpSp>
        <p:sp>
          <p:nvSpPr>
            <p:cNvPr id="11" name="Freeform 10">
              <a:extLst>
                <a:ext uri="{FF2B5EF4-FFF2-40B4-BE49-F238E27FC236}">
                  <a16:creationId xmlns:a16="http://schemas.microsoft.com/office/drawing/2014/main" id="{3AFA8525-F02C-7CEC-A6F3-B1FB02609330}"/>
                </a:ext>
              </a:extLst>
            </p:cNvPr>
            <p:cNvSpPr/>
            <p:nvPr/>
          </p:nvSpPr>
          <p:spPr>
            <a:xfrm>
              <a:off x="650618" y="4732547"/>
              <a:ext cx="112138" cy="159397"/>
            </a:xfrm>
            <a:custGeom>
              <a:avLst/>
              <a:gdLst>
                <a:gd name="connsiteX0" fmla="*/ 67283 w 112138"/>
                <a:gd name="connsiteY0" fmla="*/ 64541 h 159397"/>
                <a:gd name="connsiteX1" fmla="*/ 64358 w 112138"/>
                <a:gd name="connsiteY1" fmla="*/ 63564 h 159397"/>
                <a:gd name="connsiteX2" fmla="*/ 40955 w 112138"/>
                <a:gd name="connsiteY2" fmla="*/ 42050 h 159397"/>
                <a:gd name="connsiteX3" fmla="*/ 55582 w 112138"/>
                <a:gd name="connsiteY3" fmla="*/ 29337 h 159397"/>
                <a:gd name="connsiteX4" fmla="*/ 80934 w 112138"/>
                <a:gd name="connsiteY4" fmla="*/ 49873 h 159397"/>
                <a:gd name="connsiteX5" fmla="*/ 81910 w 112138"/>
                <a:gd name="connsiteY5" fmla="*/ 51829 h 159397"/>
                <a:gd name="connsiteX6" fmla="*/ 109213 w 112138"/>
                <a:gd name="connsiteY6" fmla="*/ 37160 h 159397"/>
                <a:gd name="connsiteX7" fmla="*/ 108238 w 112138"/>
                <a:gd name="connsiteY7" fmla="*/ 35204 h 159397"/>
                <a:gd name="connsiteX8" fmla="*/ 55582 w 112138"/>
                <a:gd name="connsiteY8" fmla="*/ 0 h 159397"/>
                <a:gd name="connsiteX9" fmla="*/ 5851 w 112138"/>
                <a:gd name="connsiteY9" fmla="*/ 44006 h 159397"/>
                <a:gd name="connsiteX10" fmla="*/ 49731 w 112138"/>
                <a:gd name="connsiteY10" fmla="*/ 93878 h 159397"/>
                <a:gd name="connsiteX11" fmla="*/ 50706 w 112138"/>
                <a:gd name="connsiteY11" fmla="*/ 94856 h 159397"/>
                <a:gd name="connsiteX12" fmla="*/ 76059 w 112138"/>
                <a:gd name="connsiteY12" fmla="*/ 117348 h 159397"/>
                <a:gd name="connsiteX13" fmla="*/ 58507 w 112138"/>
                <a:gd name="connsiteY13" fmla="*/ 132017 h 159397"/>
                <a:gd name="connsiteX14" fmla="*/ 29253 w 112138"/>
                <a:gd name="connsiteY14" fmla="*/ 109525 h 159397"/>
                <a:gd name="connsiteX15" fmla="*/ 28278 w 112138"/>
                <a:gd name="connsiteY15" fmla="*/ 107569 h 159397"/>
                <a:gd name="connsiteX16" fmla="*/ 0 w 112138"/>
                <a:gd name="connsiteY16" fmla="*/ 120282 h 159397"/>
                <a:gd name="connsiteX17" fmla="*/ 975 w 112138"/>
                <a:gd name="connsiteY17" fmla="*/ 122238 h 159397"/>
                <a:gd name="connsiteX18" fmla="*/ 59482 w 112138"/>
                <a:gd name="connsiteY18" fmla="*/ 159398 h 159397"/>
                <a:gd name="connsiteX19" fmla="*/ 112138 w 112138"/>
                <a:gd name="connsiteY19" fmla="*/ 114414 h 159397"/>
                <a:gd name="connsiteX20" fmla="*/ 67283 w 112138"/>
                <a:gd name="connsiteY20" fmla="*/ 64541 h 15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2138" h="159397">
                  <a:moveTo>
                    <a:pt x="67283" y="64541"/>
                  </a:moveTo>
                  <a:lnTo>
                    <a:pt x="64358" y="63564"/>
                  </a:lnTo>
                  <a:cubicBezTo>
                    <a:pt x="50706" y="57696"/>
                    <a:pt x="40955" y="51829"/>
                    <a:pt x="40955" y="42050"/>
                  </a:cubicBezTo>
                  <a:cubicBezTo>
                    <a:pt x="40955" y="34227"/>
                    <a:pt x="46805" y="29337"/>
                    <a:pt x="55582" y="29337"/>
                  </a:cubicBezTo>
                  <a:cubicBezTo>
                    <a:pt x="66308" y="29337"/>
                    <a:pt x="74109" y="36182"/>
                    <a:pt x="80934" y="49873"/>
                  </a:cubicBezTo>
                  <a:lnTo>
                    <a:pt x="81910" y="51829"/>
                  </a:lnTo>
                  <a:lnTo>
                    <a:pt x="109213" y="37160"/>
                  </a:lnTo>
                  <a:lnTo>
                    <a:pt x="108238" y="35204"/>
                  </a:lnTo>
                  <a:cubicBezTo>
                    <a:pt x="97511" y="11735"/>
                    <a:pt x="79959" y="0"/>
                    <a:pt x="55582" y="0"/>
                  </a:cubicBezTo>
                  <a:cubicBezTo>
                    <a:pt x="26328" y="0"/>
                    <a:pt x="5851" y="18580"/>
                    <a:pt x="5851" y="44006"/>
                  </a:cubicBezTo>
                  <a:cubicBezTo>
                    <a:pt x="5851" y="75298"/>
                    <a:pt x="30229" y="85077"/>
                    <a:pt x="49731" y="93878"/>
                  </a:cubicBezTo>
                  <a:lnTo>
                    <a:pt x="50706" y="94856"/>
                  </a:lnTo>
                  <a:cubicBezTo>
                    <a:pt x="66308" y="101702"/>
                    <a:pt x="76059" y="106591"/>
                    <a:pt x="76059" y="117348"/>
                  </a:cubicBezTo>
                  <a:cubicBezTo>
                    <a:pt x="76059" y="127127"/>
                    <a:pt x="69233" y="132017"/>
                    <a:pt x="58507" y="132017"/>
                  </a:cubicBezTo>
                  <a:cubicBezTo>
                    <a:pt x="42905" y="132017"/>
                    <a:pt x="34129" y="119304"/>
                    <a:pt x="29253" y="109525"/>
                  </a:cubicBezTo>
                  <a:lnTo>
                    <a:pt x="28278" y="107569"/>
                  </a:lnTo>
                  <a:lnTo>
                    <a:pt x="0" y="120282"/>
                  </a:lnTo>
                  <a:lnTo>
                    <a:pt x="975" y="122238"/>
                  </a:lnTo>
                  <a:cubicBezTo>
                    <a:pt x="12676" y="147663"/>
                    <a:pt x="32179" y="159398"/>
                    <a:pt x="59482" y="159398"/>
                  </a:cubicBezTo>
                  <a:cubicBezTo>
                    <a:pt x="84835" y="159398"/>
                    <a:pt x="112138" y="145707"/>
                    <a:pt x="112138" y="114414"/>
                  </a:cubicBezTo>
                  <a:cubicBezTo>
                    <a:pt x="111163" y="83122"/>
                    <a:pt x="86785" y="72365"/>
                    <a:pt x="67283" y="64541"/>
                  </a:cubicBezTo>
                  <a:close/>
                </a:path>
              </a:pathLst>
            </a:custGeom>
            <a:solidFill>
              <a:srgbClr val="FFFFFF"/>
            </a:solidFill>
            <a:ln w="9729" cap="flat">
              <a:noFill/>
              <a:prstDash val="solid"/>
              <a:miter/>
            </a:ln>
          </p:spPr>
          <p:txBody>
            <a:bodyPr rtlCol="0" anchor="ctr"/>
            <a:lstStyle/>
            <a:p>
              <a:endParaRPr lang="en-US" dirty="0"/>
            </a:p>
          </p:txBody>
        </p:sp>
        <p:sp>
          <p:nvSpPr>
            <p:cNvPr id="13" name="Freeform 12">
              <a:extLst>
                <a:ext uri="{FF2B5EF4-FFF2-40B4-BE49-F238E27FC236}">
                  <a16:creationId xmlns:a16="http://schemas.microsoft.com/office/drawing/2014/main" id="{7573AFAD-4C3F-B161-CAE2-60BC92D4705D}"/>
                </a:ext>
              </a:extLst>
            </p:cNvPr>
            <p:cNvSpPr/>
            <p:nvPr/>
          </p:nvSpPr>
          <p:spPr>
            <a:xfrm>
              <a:off x="77640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2" y="27381"/>
                    <a:pt x="59482" y="30315"/>
                    <a:pt x="63382" y="44006"/>
                  </a:cubicBezTo>
                  <a:lnTo>
                    <a:pt x="63382" y="45961"/>
                  </a:lnTo>
                  <a:lnTo>
                    <a:pt x="94586" y="39116"/>
                  </a:lnTo>
                  <a:lnTo>
                    <a:pt x="93611" y="37160"/>
                  </a:lnTo>
                  <a:cubicBezTo>
                    <a:pt x="89711" y="21514"/>
                    <a:pt x="80935" y="0"/>
                    <a:pt x="49731" y="0"/>
                  </a:cubicBezTo>
                  <a:cubicBezTo>
                    <a:pt x="25353" y="0"/>
                    <a:pt x="0" y="15646"/>
                    <a:pt x="0" y="58674"/>
                  </a:cubicBezTo>
                  <a:cubicBezTo>
                    <a:pt x="0" y="101702"/>
                    <a:pt x="25353" y="117348"/>
                    <a:pt x="48756" y="117348"/>
                  </a:cubicBezTo>
                  <a:cubicBezTo>
                    <a:pt x="72158"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F8771E5A-F85B-D65D-1D57-6EC08DCDAC16}"/>
                </a:ext>
              </a:extLst>
            </p:cNvPr>
            <p:cNvSpPr/>
            <p:nvPr/>
          </p:nvSpPr>
          <p:spPr>
            <a:xfrm>
              <a:off x="885620" y="4729613"/>
              <a:ext cx="92635" cy="160375"/>
            </a:xfrm>
            <a:custGeom>
              <a:avLst/>
              <a:gdLst>
                <a:gd name="connsiteX0" fmla="*/ 64358 w 92635"/>
                <a:gd name="connsiteY0" fmla="*/ 44006 h 160375"/>
                <a:gd name="connsiteX1" fmla="*/ 34129 w 92635"/>
                <a:gd name="connsiteY1" fmla="*/ 57696 h 160375"/>
                <a:gd name="connsiteX2" fmla="*/ 34129 w 92635"/>
                <a:gd name="connsiteY2" fmla="*/ 0 h 160375"/>
                <a:gd name="connsiteX3" fmla="*/ 0 w 92635"/>
                <a:gd name="connsiteY3" fmla="*/ 4890 h 160375"/>
                <a:gd name="connsiteX4" fmla="*/ 0 w 92635"/>
                <a:gd name="connsiteY4" fmla="*/ 160376 h 160375"/>
                <a:gd name="connsiteX5" fmla="*/ 34129 w 92635"/>
                <a:gd name="connsiteY5" fmla="*/ 160376 h 160375"/>
                <a:gd name="connsiteX6" fmla="*/ 34129 w 92635"/>
                <a:gd name="connsiteY6" fmla="*/ 83122 h 160375"/>
                <a:gd name="connsiteX7" fmla="*/ 50706 w 92635"/>
                <a:gd name="connsiteY7" fmla="*/ 74320 h 160375"/>
                <a:gd name="connsiteX8" fmla="*/ 58507 w 92635"/>
                <a:gd name="connsiteY8" fmla="*/ 85077 h 160375"/>
                <a:gd name="connsiteX9" fmla="*/ 58507 w 92635"/>
                <a:gd name="connsiteY9" fmla="*/ 160376 h 160375"/>
                <a:gd name="connsiteX10" fmla="*/ 92636 w 92635"/>
                <a:gd name="connsiteY10" fmla="*/ 160376 h 160375"/>
                <a:gd name="connsiteX11" fmla="*/ 92636 w 92635"/>
                <a:gd name="connsiteY11" fmla="*/ 74320 h 160375"/>
                <a:gd name="connsiteX12" fmla="*/ 64358 w 92635"/>
                <a:gd name="connsiteY12" fmla="*/ 44006 h 16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60375">
                  <a:moveTo>
                    <a:pt x="64358" y="44006"/>
                  </a:moveTo>
                  <a:cubicBezTo>
                    <a:pt x="51681" y="44006"/>
                    <a:pt x="40955" y="50851"/>
                    <a:pt x="34129" y="57696"/>
                  </a:cubicBezTo>
                  <a:lnTo>
                    <a:pt x="34129" y="0"/>
                  </a:lnTo>
                  <a:lnTo>
                    <a:pt x="0" y="4890"/>
                  </a:lnTo>
                  <a:lnTo>
                    <a:pt x="0" y="160376"/>
                  </a:lnTo>
                  <a:lnTo>
                    <a:pt x="34129" y="160376"/>
                  </a:lnTo>
                  <a:lnTo>
                    <a:pt x="34129" y="83122"/>
                  </a:lnTo>
                  <a:cubicBezTo>
                    <a:pt x="40955" y="77254"/>
                    <a:pt x="45830" y="74320"/>
                    <a:pt x="50706" y="74320"/>
                  </a:cubicBezTo>
                  <a:cubicBezTo>
                    <a:pt x="54606" y="74320"/>
                    <a:pt x="58507" y="75298"/>
                    <a:pt x="58507" y="85077"/>
                  </a:cubicBezTo>
                  <a:lnTo>
                    <a:pt x="58507" y="160376"/>
                  </a:lnTo>
                  <a:lnTo>
                    <a:pt x="92636" y="160376"/>
                  </a:lnTo>
                  <a:lnTo>
                    <a:pt x="92636" y="74320"/>
                  </a:lnTo>
                  <a:cubicBezTo>
                    <a:pt x="92636" y="54762"/>
                    <a:pt x="82885" y="44006"/>
                    <a:pt x="64358" y="44006"/>
                  </a:cubicBezTo>
                  <a:close/>
                </a:path>
              </a:pathLst>
            </a:custGeom>
            <a:solidFill>
              <a:srgbClr val="FFFFFF"/>
            </a:solidFill>
            <a:ln w="9729" cap="flat">
              <a:noFill/>
              <a:prstDash val="solid"/>
              <a:miter/>
            </a:ln>
          </p:spPr>
          <p:txBody>
            <a:bodyPr rtlCol="0" anchor="ctr"/>
            <a:lstStyle/>
            <a:p>
              <a:endParaRPr lang="en-US" dirty="0"/>
            </a:p>
          </p:txBody>
        </p:sp>
        <p:sp>
          <p:nvSpPr>
            <p:cNvPr id="16" name="Freeform 15">
              <a:extLst>
                <a:ext uri="{FF2B5EF4-FFF2-40B4-BE49-F238E27FC236}">
                  <a16:creationId xmlns:a16="http://schemas.microsoft.com/office/drawing/2014/main" id="{22D066BD-9F02-0231-8C7B-537FA9926894}"/>
                </a:ext>
              </a:extLst>
            </p:cNvPr>
            <p:cNvSpPr/>
            <p:nvPr/>
          </p:nvSpPr>
          <p:spPr>
            <a:xfrm>
              <a:off x="990933"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7" name="Freeform 16">
              <a:extLst>
                <a:ext uri="{FF2B5EF4-FFF2-40B4-BE49-F238E27FC236}">
                  <a16:creationId xmlns:a16="http://schemas.microsoft.com/office/drawing/2014/main" id="{88AF16A2-0AA1-5C36-4413-2A429A27BB27}"/>
                </a:ext>
              </a:extLst>
            </p:cNvPr>
            <p:cNvSpPr/>
            <p:nvPr/>
          </p:nvSpPr>
          <p:spPr>
            <a:xfrm>
              <a:off x="1102096" y="4773619"/>
              <a:ext cx="99461" cy="117348"/>
            </a:xfrm>
            <a:custGeom>
              <a:avLst/>
              <a:gdLst>
                <a:gd name="connsiteX0" fmla="*/ 49731 w 99461"/>
                <a:gd name="connsiteY0" fmla="*/ 0 h 117348"/>
                <a:gd name="connsiteX1" fmla="*/ 0 w 99461"/>
                <a:gd name="connsiteY1" fmla="*/ 58674 h 117348"/>
                <a:gd name="connsiteX2" fmla="*/ 49731 w 99461"/>
                <a:gd name="connsiteY2" fmla="*/ 117348 h 117348"/>
                <a:gd name="connsiteX3" fmla="*/ 99462 w 99461"/>
                <a:gd name="connsiteY3" fmla="*/ 58674 h 117348"/>
                <a:gd name="connsiteX4" fmla="*/ 49731 w 99461"/>
                <a:gd name="connsiteY4" fmla="*/ 0 h 117348"/>
                <a:gd name="connsiteX5" fmla="*/ 49731 w 99461"/>
                <a:gd name="connsiteY5" fmla="*/ 89967 h 117348"/>
                <a:gd name="connsiteX6" fmla="*/ 34129 w 99461"/>
                <a:gd name="connsiteY6" fmla="*/ 58674 h 117348"/>
                <a:gd name="connsiteX7" fmla="*/ 49731 w 99461"/>
                <a:gd name="connsiteY7" fmla="*/ 28359 h 117348"/>
                <a:gd name="connsiteX8" fmla="*/ 65333 w 99461"/>
                <a:gd name="connsiteY8" fmla="*/ 58674 h 117348"/>
                <a:gd name="connsiteX9" fmla="*/ 49731 w 99461"/>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61" h="117348">
                  <a:moveTo>
                    <a:pt x="49731" y="0"/>
                  </a:moveTo>
                  <a:cubicBezTo>
                    <a:pt x="12677" y="0"/>
                    <a:pt x="0" y="30315"/>
                    <a:pt x="0" y="58674"/>
                  </a:cubicBezTo>
                  <a:cubicBezTo>
                    <a:pt x="0" y="101702"/>
                    <a:pt x="25353" y="117348"/>
                    <a:pt x="49731" y="117348"/>
                  </a:cubicBezTo>
                  <a:cubicBezTo>
                    <a:pt x="74109" y="117348"/>
                    <a:pt x="99462" y="101702"/>
                    <a:pt x="99462" y="58674"/>
                  </a:cubicBezTo>
                  <a:cubicBezTo>
                    <a:pt x="99462" y="15646"/>
                    <a:pt x="73134"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6557"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843EE847-558E-9C74-E369-FED0BCDD07CE}"/>
                </a:ext>
              </a:extLst>
            </p:cNvPr>
            <p:cNvSpPr/>
            <p:nvPr/>
          </p:nvSpPr>
          <p:spPr>
            <a:xfrm>
              <a:off x="1284442" y="4773619"/>
              <a:ext cx="99487" cy="117348"/>
            </a:xfrm>
            <a:custGeom>
              <a:avLst/>
              <a:gdLst>
                <a:gd name="connsiteX0" fmla="*/ 49731 w 99487"/>
                <a:gd name="connsiteY0" fmla="*/ 0 h 117348"/>
                <a:gd name="connsiteX1" fmla="*/ 0 w 99487"/>
                <a:gd name="connsiteY1" fmla="*/ 58674 h 117348"/>
                <a:gd name="connsiteX2" fmla="*/ 49731 w 99487"/>
                <a:gd name="connsiteY2" fmla="*/ 117348 h 117348"/>
                <a:gd name="connsiteX3" fmla="*/ 99462 w 99487"/>
                <a:gd name="connsiteY3" fmla="*/ 58674 h 117348"/>
                <a:gd name="connsiteX4" fmla="*/ 49731 w 99487"/>
                <a:gd name="connsiteY4" fmla="*/ 0 h 117348"/>
                <a:gd name="connsiteX5" fmla="*/ 49731 w 99487"/>
                <a:gd name="connsiteY5" fmla="*/ 89967 h 117348"/>
                <a:gd name="connsiteX6" fmla="*/ 34129 w 99487"/>
                <a:gd name="connsiteY6" fmla="*/ 58674 h 117348"/>
                <a:gd name="connsiteX7" fmla="*/ 49731 w 99487"/>
                <a:gd name="connsiteY7" fmla="*/ 28359 h 117348"/>
                <a:gd name="connsiteX8" fmla="*/ 65333 w 99487"/>
                <a:gd name="connsiteY8" fmla="*/ 58674 h 117348"/>
                <a:gd name="connsiteX9" fmla="*/ 49731 w 99487"/>
                <a:gd name="connsiteY9" fmla="*/ 8996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487" h="117348">
                  <a:moveTo>
                    <a:pt x="49731" y="0"/>
                  </a:moveTo>
                  <a:cubicBezTo>
                    <a:pt x="12677" y="0"/>
                    <a:pt x="0" y="30315"/>
                    <a:pt x="0" y="58674"/>
                  </a:cubicBezTo>
                  <a:cubicBezTo>
                    <a:pt x="0" y="101702"/>
                    <a:pt x="25353" y="117348"/>
                    <a:pt x="49731" y="117348"/>
                  </a:cubicBezTo>
                  <a:cubicBezTo>
                    <a:pt x="74109" y="117348"/>
                    <a:pt x="99462" y="101702"/>
                    <a:pt x="99462" y="58674"/>
                  </a:cubicBezTo>
                  <a:cubicBezTo>
                    <a:pt x="100437" y="15646"/>
                    <a:pt x="74109" y="0"/>
                    <a:pt x="49731" y="0"/>
                  </a:cubicBezTo>
                  <a:close/>
                  <a:moveTo>
                    <a:pt x="49731" y="89967"/>
                  </a:moveTo>
                  <a:cubicBezTo>
                    <a:pt x="42905" y="89967"/>
                    <a:pt x="34129" y="87033"/>
                    <a:pt x="34129" y="58674"/>
                  </a:cubicBezTo>
                  <a:cubicBezTo>
                    <a:pt x="34129" y="31293"/>
                    <a:pt x="42905" y="28359"/>
                    <a:pt x="49731" y="28359"/>
                  </a:cubicBezTo>
                  <a:cubicBezTo>
                    <a:pt x="56557" y="28359"/>
                    <a:pt x="65333" y="31293"/>
                    <a:pt x="65333" y="58674"/>
                  </a:cubicBezTo>
                  <a:cubicBezTo>
                    <a:pt x="65333" y="87033"/>
                    <a:pt x="57532" y="89967"/>
                    <a:pt x="49731" y="89967"/>
                  </a:cubicBezTo>
                  <a:close/>
                </a:path>
              </a:pathLst>
            </a:custGeom>
            <a:solidFill>
              <a:srgbClr val="FFFFFF"/>
            </a:solidFill>
            <a:ln w="972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EBB53934-6E72-CC10-B24F-E5640D89B33D}"/>
                </a:ext>
              </a:extLst>
            </p:cNvPr>
            <p:cNvSpPr/>
            <p:nvPr/>
          </p:nvSpPr>
          <p:spPr>
            <a:xfrm>
              <a:off x="1390729" y="4733525"/>
              <a:ext cx="69233" cy="156464"/>
            </a:xfrm>
            <a:custGeom>
              <a:avLst/>
              <a:gdLst>
                <a:gd name="connsiteX0" fmla="*/ 51681 w 69233"/>
                <a:gd name="connsiteY0" fmla="*/ 0 h 156464"/>
                <a:gd name="connsiteX1" fmla="*/ 15602 w 69233"/>
                <a:gd name="connsiteY1" fmla="*/ 35204 h 156464"/>
                <a:gd name="connsiteX2" fmla="*/ 15602 w 69233"/>
                <a:gd name="connsiteY2" fmla="*/ 43028 h 156464"/>
                <a:gd name="connsiteX3" fmla="*/ 0 w 69233"/>
                <a:gd name="connsiteY3" fmla="*/ 43028 h 156464"/>
                <a:gd name="connsiteX4" fmla="*/ 0 w 69233"/>
                <a:gd name="connsiteY4" fmla="*/ 69431 h 156464"/>
                <a:gd name="connsiteX5" fmla="*/ 15602 w 69233"/>
                <a:gd name="connsiteY5" fmla="*/ 69431 h 156464"/>
                <a:gd name="connsiteX6" fmla="*/ 15602 w 69233"/>
                <a:gd name="connsiteY6" fmla="*/ 156464 h 156464"/>
                <a:gd name="connsiteX7" fmla="*/ 49731 w 69233"/>
                <a:gd name="connsiteY7" fmla="*/ 156464 h 156464"/>
                <a:gd name="connsiteX8" fmla="*/ 49731 w 69233"/>
                <a:gd name="connsiteY8" fmla="*/ 69431 h 156464"/>
                <a:gd name="connsiteX9" fmla="*/ 69233 w 69233"/>
                <a:gd name="connsiteY9" fmla="*/ 69431 h 156464"/>
                <a:gd name="connsiteX10" fmla="*/ 69233 w 69233"/>
                <a:gd name="connsiteY10" fmla="*/ 43028 h 156464"/>
                <a:gd name="connsiteX11" fmla="*/ 49731 w 69233"/>
                <a:gd name="connsiteY11" fmla="*/ 43028 h 156464"/>
                <a:gd name="connsiteX12" fmla="*/ 49731 w 69233"/>
                <a:gd name="connsiteY12" fmla="*/ 36182 h 156464"/>
                <a:gd name="connsiteX13" fmla="*/ 60457 w 69233"/>
                <a:gd name="connsiteY13" fmla="*/ 26403 h 156464"/>
                <a:gd name="connsiteX14" fmla="*/ 67283 w 69233"/>
                <a:gd name="connsiteY14" fmla="*/ 27381 h 156464"/>
                <a:gd name="connsiteX15" fmla="*/ 69233 w 69233"/>
                <a:gd name="connsiteY15" fmla="*/ 27381 h 156464"/>
                <a:gd name="connsiteX16" fmla="*/ 69233 w 69233"/>
                <a:gd name="connsiteY16" fmla="*/ 978 h 156464"/>
                <a:gd name="connsiteX17" fmla="*/ 68258 w 69233"/>
                <a:gd name="connsiteY17" fmla="*/ 978 h 156464"/>
                <a:gd name="connsiteX18" fmla="*/ 51681 w 69233"/>
                <a:gd name="connsiteY18" fmla="*/ 0 h 156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9233" h="156464">
                  <a:moveTo>
                    <a:pt x="51681" y="0"/>
                  </a:moveTo>
                  <a:cubicBezTo>
                    <a:pt x="19502" y="0"/>
                    <a:pt x="15602" y="18580"/>
                    <a:pt x="15602" y="35204"/>
                  </a:cubicBezTo>
                  <a:lnTo>
                    <a:pt x="15602" y="43028"/>
                  </a:lnTo>
                  <a:lnTo>
                    <a:pt x="0" y="43028"/>
                  </a:lnTo>
                  <a:lnTo>
                    <a:pt x="0" y="69431"/>
                  </a:lnTo>
                  <a:lnTo>
                    <a:pt x="15602" y="69431"/>
                  </a:lnTo>
                  <a:lnTo>
                    <a:pt x="15602" y="156464"/>
                  </a:lnTo>
                  <a:lnTo>
                    <a:pt x="49731" y="156464"/>
                  </a:lnTo>
                  <a:lnTo>
                    <a:pt x="49731" y="69431"/>
                  </a:lnTo>
                  <a:lnTo>
                    <a:pt x="69233" y="69431"/>
                  </a:lnTo>
                  <a:lnTo>
                    <a:pt x="69233" y="43028"/>
                  </a:lnTo>
                  <a:lnTo>
                    <a:pt x="49731" y="43028"/>
                  </a:lnTo>
                  <a:lnTo>
                    <a:pt x="49731" y="36182"/>
                  </a:lnTo>
                  <a:cubicBezTo>
                    <a:pt x="49731" y="28359"/>
                    <a:pt x="53631" y="26403"/>
                    <a:pt x="60457" y="26403"/>
                  </a:cubicBezTo>
                  <a:cubicBezTo>
                    <a:pt x="62407" y="26403"/>
                    <a:pt x="66308" y="26403"/>
                    <a:pt x="67283" y="27381"/>
                  </a:cubicBezTo>
                  <a:lnTo>
                    <a:pt x="69233" y="27381"/>
                  </a:lnTo>
                  <a:lnTo>
                    <a:pt x="69233" y="978"/>
                  </a:lnTo>
                  <a:lnTo>
                    <a:pt x="68258" y="978"/>
                  </a:lnTo>
                  <a:cubicBezTo>
                    <a:pt x="66308" y="0"/>
                    <a:pt x="56557" y="0"/>
                    <a:pt x="51681" y="0"/>
                  </a:cubicBezTo>
                  <a:close/>
                </a:path>
              </a:pathLst>
            </a:custGeom>
            <a:solidFill>
              <a:srgbClr val="FFFFFF"/>
            </a:solidFill>
            <a:ln w="972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E98D944D-A9D0-E932-089D-95007FAAD799}"/>
                </a:ext>
              </a:extLst>
            </p:cNvPr>
            <p:cNvSpPr/>
            <p:nvPr/>
          </p:nvSpPr>
          <p:spPr>
            <a:xfrm>
              <a:off x="1501892" y="4733525"/>
              <a:ext cx="135540" cy="155486"/>
            </a:xfrm>
            <a:custGeom>
              <a:avLst/>
              <a:gdLst>
                <a:gd name="connsiteX0" fmla="*/ 68258 w 135540"/>
                <a:gd name="connsiteY0" fmla="*/ 101702 h 155486"/>
                <a:gd name="connsiteX1" fmla="*/ 42905 w 135540"/>
                <a:gd name="connsiteY1" fmla="*/ 0 h 155486"/>
                <a:gd name="connsiteX2" fmla="*/ 0 w 135540"/>
                <a:gd name="connsiteY2" fmla="*/ 0 h 155486"/>
                <a:gd name="connsiteX3" fmla="*/ 0 w 135540"/>
                <a:gd name="connsiteY3" fmla="*/ 155486 h 155486"/>
                <a:gd name="connsiteX4" fmla="*/ 29253 w 135540"/>
                <a:gd name="connsiteY4" fmla="*/ 155486 h 155486"/>
                <a:gd name="connsiteX5" fmla="*/ 29253 w 135540"/>
                <a:gd name="connsiteY5" fmla="*/ 58674 h 155486"/>
                <a:gd name="connsiteX6" fmla="*/ 53631 w 135540"/>
                <a:gd name="connsiteY6" fmla="*/ 155486 h 155486"/>
                <a:gd name="connsiteX7" fmla="*/ 79959 w 135540"/>
                <a:gd name="connsiteY7" fmla="*/ 155486 h 155486"/>
                <a:gd name="connsiteX8" fmla="*/ 104337 w 135540"/>
                <a:gd name="connsiteY8" fmla="*/ 59652 h 155486"/>
                <a:gd name="connsiteX9" fmla="*/ 104337 w 135540"/>
                <a:gd name="connsiteY9" fmla="*/ 155486 h 155486"/>
                <a:gd name="connsiteX10" fmla="*/ 135541 w 135540"/>
                <a:gd name="connsiteY10" fmla="*/ 155486 h 155486"/>
                <a:gd name="connsiteX11" fmla="*/ 135541 w 135540"/>
                <a:gd name="connsiteY11" fmla="*/ 0 h 155486"/>
                <a:gd name="connsiteX12" fmla="*/ 91661 w 135540"/>
                <a:gd name="connsiteY12" fmla="*/ 0 h 155486"/>
                <a:gd name="connsiteX13" fmla="*/ 68258 w 135540"/>
                <a:gd name="connsiteY13" fmla="*/ 101702 h 155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5540" h="155486">
                  <a:moveTo>
                    <a:pt x="68258" y="101702"/>
                  </a:moveTo>
                  <a:lnTo>
                    <a:pt x="42905" y="0"/>
                  </a:lnTo>
                  <a:lnTo>
                    <a:pt x="0" y="0"/>
                  </a:lnTo>
                  <a:lnTo>
                    <a:pt x="0" y="155486"/>
                  </a:lnTo>
                  <a:lnTo>
                    <a:pt x="29253" y="155486"/>
                  </a:lnTo>
                  <a:lnTo>
                    <a:pt x="29253" y="58674"/>
                  </a:lnTo>
                  <a:cubicBezTo>
                    <a:pt x="31204" y="65519"/>
                    <a:pt x="53631" y="155486"/>
                    <a:pt x="53631" y="155486"/>
                  </a:cubicBezTo>
                  <a:lnTo>
                    <a:pt x="79959" y="155486"/>
                  </a:lnTo>
                  <a:cubicBezTo>
                    <a:pt x="79959" y="155486"/>
                    <a:pt x="102387" y="67475"/>
                    <a:pt x="104337" y="59652"/>
                  </a:cubicBezTo>
                  <a:lnTo>
                    <a:pt x="104337" y="155486"/>
                  </a:lnTo>
                  <a:lnTo>
                    <a:pt x="135541" y="155486"/>
                  </a:lnTo>
                  <a:lnTo>
                    <a:pt x="135541" y="0"/>
                  </a:lnTo>
                  <a:lnTo>
                    <a:pt x="91661" y="0"/>
                  </a:lnTo>
                  <a:lnTo>
                    <a:pt x="68258" y="101702"/>
                  </a:lnTo>
                  <a:close/>
                </a:path>
              </a:pathLst>
            </a:custGeom>
            <a:solidFill>
              <a:srgbClr val="FFFFFF"/>
            </a:solidFill>
            <a:ln w="972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92ECF61D-609B-AAF7-6AF8-34298161CE0F}"/>
                </a:ext>
              </a:extLst>
            </p:cNvPr>
            <p:cNvSpPr/>
            <p:nvPr/>
          </p:nvSpPr>
          <p:spPr>
            <a:xfrm>
              <a:off x="1652060" y="4772641"/>
              <a:ext cx="94586" cy="117348"/>
            </a:xfrm>
            <a:custGeom>
              <a:avLst/>
              <a:gdLst>
                <a:gd name="connsiteX0" fmla="*/ 73134 w 94586"/>
                <a:gd name="connsiteY0" fmla="*/ 78232 h 117348"/>
                <a:gd name="connsiteX1" fmla="*/ 51681 w 94586"/>
                <a:gd name="connsiteY1" fmla="*/ 90945 h 117348"/>
                <a:gd name="connsiteX2" fmla="*/ 34129 w 94586"/>
                <a:gd name="connsiteY2" fmla="*/ 68453 h 117348"/>
                <a:gd name="connsiteX3" fmla="*/ 94586 w 94586"/>
                <a:gd name="connsiteY3" fmla="*/ 68453 h 117348"/>
                <a:gd name="connsiteX4" fmla="*/ 94586 w 94586"/>
                <a:gd name="connsiteY4" fmla="*/ 60630 h 117348"/>
                <a:gd name="connsiteX5" fmla="*/ 48756 w 94586"/>
                <a:gd name="connsiteY5" fmla="*/ 0 h 117348"/>
                <a:gd name="connsiteX6" fmla="*/ 0 w 94586"/>
                <a:gd name="connsiteY6" fmla="*/ 58674 h 117348"/>
                <a:gd name="connsiteX7" fmla="*/ 49731 w 94586"/>
                <a:gd name="connsiteY7" fmla="*/ 117348 h 117348"/>
                <a:gd name="connsiteX8" fmla="*/ 93611 w 94586"/>
                <a:gd name="connsiteY8" fmla="*/ 93878 h 117348"/>
                <a:gd name="connsiteX9" fmla="*/ 94586 w 94586"/>
                <a:gd name="connsiteY9" fmla="*/ 91923 h 117348"/>
                <a:gd name="connsiteX10" fmla="*/ 74109 w 94586"/>
                <a:gd name="connsiteY10" fmla="*/ 75298 h 117348"/>
                <a:gd name="connsiteX11" fmla="*/ 73134 w 94586"/>
                <a:gd name="connsiteY11" fmla="*/ 78232 h 117348"/>
                <a:gd name="connsiteX12" fmla="*/ 35104 w 94586"/>
                <a:gd name="connsiteY12" fmla="*/ 47917 h 117348"/>
                <a:gd name="connsiteX13" fmla="*/ 49731 w 94586"/>
                <a:gd name="connsiteY13" fmla="*/ 28359 h 117348"/>
                <a:gd name="connsiteX14" fmla="*/ 63382 w 94586"/>
                <a:gd name="connsiteY14" fmla="*/ 47917 h 117348"/>
                <a:gd name="connsiteX15" fmla="*/ 35104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3134" y="78232"/>
                  </a:move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5298"/>
                  </a:lnTo>
                  <a:lnTo>
                    <a:pt x="73134" y="78232"/>
                  </a:lnTo>
                  <a:close/>
                  <a:moveTo>
                    <a:pt x="35104" y="47917"/>
                  </a:moveTo>
                  <a:cubicBezTo>
                    <a:pt x="36079" y="38138"/>
                    <a:pt x="39980" y="28359"/>
                    <a:pt x="49731" y="28359"/>
                  </a:cubicBezTo>
                  <a:cubicBezTo>
                    <a:pt x="54606" y="28359"/>
                    <a:pt x="62407" y="30315"/>
                    <a:pt x="63382" y="47917"/>
                  </a:cubicBezTo>
                  <a:lnTo>
                    <a:pt x="35104" y="47917"/>
                  </a:lnTo>
                  <a:close/>
                </a:path>
              </a:pathLst>
            </a:custGeom>
            <a:solidFill>
              <a:srgbClr val="FFFFFF"/>
            </a:solidFill>
            <a:ln w="972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63C4EF77-910B-855A-4C33-8BD21F7DE1CF}"/>
                </a:ext>
              </a:extLst>
            </p:cNvPr>
            <p:cNvSpPr/>
            <p:nvPr/>
          </p:nvSpPr>
          <p:spPr>
            <a:xfrm>
              <a:off x="1762248" y="4733525"/>
              <a:ext cx="101411" cy="157441"/>
            </a:xfrm>
            <a:custGeom>
              <a:avLst/>
              <a:gdLst>
                <a:gd name="connsiteX0" fmla="*/ 96536 w 101411"/>
                <a:gd name="connsiteY0" fmla="*/ 127127 h 157441"/>
                <a:gd name="connsiteX1" fmla="*/ 96536 w 101411"/>
                <a:gd name="connsiteY1" fmla="*/ 0 h 157441"/>
                <a:gd name="connsiteX2" fmla="*/ 62407 w 101411"/>
                <a:gd name="connsiteY2" fmla="*/ 0 h 157441"/>
                <a:gd name="connsiteX3" fmla="*/ 62407 w 101411"/>
                <a:gd name="connsiteY3" fmla="*/ 50851 h 157441"/>
                <a:gd name="connsiteX4" fmla="*/ 37054 w 101411"/>
                <a:gd name="connsiteY4" fmla="*/ 40094 h 157441"/>
                <a:gd name="connsiteX5" fmla="*/ 0 w 101411"/>
                <a:gd name="connsiteY5" fmla="*/ 99746 h 157441"/>
                <a:gd name="connsiteX6" fmla="*/ 37054 w 101411"/>
                <a:gd name="connsiteY6" fmla="*/ 157442 h 157441"/>
                <a:gd name="connsiteX7" fmla="*/ 63382 w 101411"/>
                <a:gd name="connsiteY7" fmla="*/ 145707 h 157441"/>
                <a:gd name="connsiteX8" fmla="*/ 65333 w 101411"/>
                <a:gd name="connsiteY8" fmla="*/ 154508 h 157441"/>
                <a:gd name="connsiteX9" fmla="*/ 66308 w 101411"/>
                <a:gd name="connsiteY9" fmla="*/ 155486 h 157441"/>
                <a:gd name="connsiteX10" fmla="*/ 101412 w 101411"/>
                <a:gd name="connsiteY10" fmla="*/ 155486 h 157441"/>
                <a:gd name="connsiteX11" fmla="*/ 100437 w 101411"/>
                <a:gd name="connsiteY11" fmla="*/ 152552 h 157441"/>
                <a:gd name="connsiteX12" fmla="*/ 96536 w 101411"/>
                <a:gd name="connsiteY12" fmla="*/ 127127 h 157441"/>
                <a:gd name="connsiteX13" fmla="*/ 62407 w 101411"/>
                <a:gd name="connsiteY13" fmla="*/ 77254 h 157441"/>
                <a:gd name="connsiteX14" fmla="*/ 62407 w 101411"/>
                <a:gd name="connsiteY14" fmla="*/ 120282 h 157441"/>
                <a:gd name="connsiteX15" fmla="*/ 47781 w 101411"/>
                <a:gd name="connsiteY15" fmla="*/ 129083 h 157441"/>
                <a:gd name="connsiteX16" fmla="*/ 33154 w 101411"/>
                <a:gd name="connsiteY16" fmla="*/ 98768 h 157441"/>
                <a:gd name="connsiteX17" fmla="*/ 47781 w 101411"/>
                <a:gd name="connsiteY17" fmla="*/ 69431 h 157441"/>
                <a:gd name="connsiteX18" fmla="*/ 62407 w 101411"/>
                <a:gd name="connsiteY18" fmla="*/ 77254 h 157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411" h="157441">
                  <a:moveTo>
                    <a:pt x="96536" y="127127"/>
                  </a:moveTo>
                  <a:lnTo>
                    <a:pt x="96536" y="0"/>
                  </a:lnTo>
                  <a:lnTo>
                    <a:pt x="62407" y="0"/>
                  </a:lnTo>
                  <a:lnTo>
                    <a:pt x="62407" y="50851"/>
                  </a:lnTo>
                  <a:cubicBezTo>
                    <a:pt x="55581" y="44006"/>
                    <a:pt x="46806" y="40094"/>
                    <a:pt x="37054" y="40094"/>
                  </a:cubicBezTo>
                  <a:cubicBezTo>
                    <a:pt x="13652" y="40094"/>
                    <a:pt x="0" y="61608"/>
                    <a:pt x="0" y="99746"/>
                  </a:cubicBezTo>
                  <a:cubicBezTo>
                    <a:pt x="0" y="147663"/>
                    <a:pt x="20477" y="157442"/>
                    <a:pt x="37054" y="157442"/>
                  </a:cubicBezTo>
                  <a:cubicBezTo>
                    <a:pt x="47781" y="157442"/>
                    <a:pt x="56557" y="153530"/>
                    <a:pt x="63382" y="145707"/>
                  </a:cubicBezTo>
                  <a:cubicBezTo>
                    <a:pt x="63382" y="148641"/>
                    <a:pt x="64358" y="152552"/>
                    <a:pt x="65333" y="154508"/>
                  </a:cubicBezTo>
                  <a:lnTo>
                    <a:pt x="66308" y="155486"/>
                  </a:lnTo>
                  <a:lnTo>
                    <a:pt x="101412" y="155486"/>
                  </a:lnTo>
                  <a:lnTo>
                    <a:pt x="100437" y="152552"/>
                  </a:lnTo>
                  <a:cubicBezTo>
                    <a:pt x="97511" y="147663"/>
                    <a:pt x="96536" y="139840"/>
                    <a:pt x="96536" y="127127"/>
                  </a:cubicBezTo>
                  <a:close/>
                  <a:moveTo>
                    <a:pt x="62407" y="77254"/>
                  </a:moveTo>
                  <a:lnTo>
                    <a:pt x="62407" y="120282"/>
                  </a:lnTo>
                  <a:cubicBezTo>
                    <a:pt x="58507" y="124193"/>
                    <a:pt x="53631" y="129083"/>
                    <a:pt x="47781" y="129083"/>
                  </a:cubicBezTo>
                  <a:cubicBezTo>
                    <a:pt x="41930" y="129083"/>
                    <a:pt x="33154" y="126149"/>
                    <a:pt x="33154" y="98768"/>
                  </a:cubicBezTo>
                  <a:cubicBezTo>
                    <a:pt x="33154" y="72365"/>
                    <a:pt x="39980" y="69431"/>
                    <a:pt x="47781" y="69431"/>
                  </a:cubicBezTo>
                  <a:cubicBezTo>
                    <a:pt x="52656" y="69431"/>
                    <a:pt x="56557" y="72365"/>
                    <a:pt x="62407" y="77254"/>
                  </a:cubicBezTo>
                  <a:close/>
                </a:path>
              </a:pathLst>
            </a:custGeom>
            <a:solidFill>
              <a:srgbClr val="FFFFFF"/>
            </a:solidFill>
            <a:ln w="972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F502FAC6-3ADC-F953-3246-ABD8B8E32CB3}"/>
                </a:ext>
              </a:extLst>
            </p:cNvPr>
            <p:cNvSpPr/>
            <p:nvPr/>
          </p:nvSpPr>
          <p:spPr>
            <a:xfrm>
              <a:off x="1879262"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75CC7289-1460-8B56-DECD-2C02DD80036F}"/>
                </a:ext>
              </a:extLst>
            </p:cNvPr>
            <p:cNvSpPr/>
            <p:nvPr/>
          </p:nvSpPr>
          <p:spPr>
            <a:xfrm>
              <a:off x="1879262"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B05017CB-5BCC-798A-1271-5B91DE75B2D3}"/>
                </a:ext>
              </a:extLst>
            </p:cNvPr>
            <p:cNvSpPr/>
            <p:nvPr/>
          </p:nvSpPr>
          <p:spPr>
            <a:xfrm>
              <a:off x="1928017" y="4773619"/>
              <a:ext cx="94586" cy="117348"/>
            </a:xfrm>
            <a:custGeom>
              <a:avLst/>
              <a:gdLst>
                <a:gd name="connsiteX0" fmla="*/ 64358 w 94586"/>
                <a:gd name="connsiteY0" fmla="*/ 72365 h 117348"/>
                <a:gd name="connsiteX1" fmla="*/ 49731 w 94586"/>
                <a:gd name="connsiteY1" fmla="*/ 90945 h 117348"/>
                <a:gd name="connsiteX2" fmla="*/ 35104 w 94586"/>
                <a:gd name="connsiteY2" fmla="*/ 58674 h 117348"/>
                <a:gd name="connsiteX3" fmla="*/ 49731 w 94586"/>
                <a:gd name="connsiteY3" fmla="*/ 27381 h 117348"/>
                <a:gd name="connsiteX4" fmla="*/ 63382 w 94586"/>
                <a:gd name="connsiteY4" fmla="*/ 44006 h 117348"/>
                <a:gd name="connsiteX5" fmla="*/ 63382 w 94586"/>
                <a:gd name="connsiteY5" fmla="*/ 45961 h 117348"/>
                <a:gd name="connsiteX6" fmla="*/ 94586 w 94586"/>
                <a:gd name="connsiteY6" fmla="*/ 39116 h 117348"/>
                <a:gd name="connsiteX7" fmla="*/ 93611 w 94586"/>
                <a:gd name="connsiteY7" fmla="*/ 37160 h 117348"/>
                <a:gd name="connsiteX8" fmla="*/ 49731 w 94586"/>
                <a:gd name="connsiteY8" fmla="*/ 0 h 117348"/>
                <a:gd name="connsiteX9" fmla="*/ 0 w 94586"/>
                <a:gd name="connsiteY9" fmla="*/ 58674 h 117348"/>
                <a:gd name="connsiteX10" fmla="*/ 48756 w 94586"/>
                <a:gd name="connsiteY10" fmla="*/ 117348 h 117348"/>
                <a:gd name="connsiteX11" fmla="*/ 93611 w 94586"/>
                <a:gd name="connsiteY11" fmla="*/ 80188 h 117348"/>
                <a:gd name="connsiteX12" fmla="*/ 94586 w 94586"/>
                <a:gd name="connsiteY12" fmla="*/ 78232 h 117348"/>
                <a:gd name="connsiteX13" fmla="*/ 64358 w 94586"/>
                <a:gd name="connsiteY13" fmla="*/ 70409 h 117348"/>
                <a:gd name="connsiteX14" fmla="*/ 64358 w 94586"/>
                <a:gd name="connsiteY14" fmla="*/ 72365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586" h="117348">
                  <a:moveTo>
                    <a:pt x="64358" y="72365"/>
                  </a:moveTo>
                  <a:cubicBezTo>
                    <a:pt x="61432" y="88989"/>
                    <a:pt x="54606" y="90945"/>
                    <a:pt x="49731" y="90945"/>
                  </a:cubicBezTo>
                  <a:cubicBezTo>
                    <a:pt x="43880" y="90945"/>
                    <a:pt x="35104" y="88011"/>
                    <a:pt x="35104" y="58674"/>
                  </a:cubicBezTo>
                  <a:cubicBezTo>
                    <a:pt x="35104" y="27381"/>
                    <a:pt x="45830" y="27381"/>
                    <a:pt x="49731" y="27381"/>
                  </a:cubicBezTo>
                  <a:cubicBezTo>
                    <a:pt x="55581" y="27381"/>
                    <a:pt x="59482" y="30315"/>
                    <a:pt x="63382" y="44006"/>
                  </a:cubicBezTo>
                  <a:lnTo>
                    <a:pt x="63382" y="45961"/>
                  </a:lnTo>
                  <a:lnTo>
                    <a:pt x="94586" y="39116"/>
                  </a:lnTo>
                  <a:lnTo>
                    <a:pt x="93611" y="37160"/>
                  </a:lnTo>
                  <a:cubicBezTo>
                    <a:pt x="89710" y="21514"/>
                    <a:pt x="80935" y="0"/>
                    <a:pt x="49731" y="0"/>
                  </a:cubicBezTo>
                  <a:cubicBezTo>
                    <a:pt x="25353" y="0"/>
                    <a:pt x="0" y="15646"/>
                    <a:pt x="0" y="58674"/>
                  </a:cubicBezTo>
                  <a:cubicBezTo>
                    <a:pt x="0" y="101702"/>
                    <a:pt x="25353" y="117348"/>
                    <a:pt x="48756" y="117348"/>
                  </a:cubicBezTo>
                  <a:cubicBezTo>
                    <a:pt x="72159" y="117348"/>
                    <a:pt x="87760" y="104635"/>
                    <a:pt x="93611" y="80188"/>
                  </a:cubicBezTo>
                  <a:lnTo>
                    <a:pt x="94586" y="78232"/>
                  </a:lnTo>
                  <a:lnTo>
                    <a:pt x="64358" y="70409"/>
                  </a:lnTo>
                  <a:lnTo>
                    <a:pt x="64358" y="72365"/>
                  </a:lnTo>
                  <a:close/>
                </a:path>
              </a:pathLst>
            </a:custGeom>
            <a:solidFill>
              <a:srgbClr val="FFFFFF"/>
            </a:solidFill>
            <a:ln w="972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4896BFCA-4851-74AB-279C-8D633FA6E000}"/>
                </a:ext>
              </a:extLst>
            </p:cNvPr>
            <p:cNvSpPr/>
            <p:nvPr/>
          </p:nvSpPr>
          <p:spPr>
            <a:xfrm>
              <a:off x="2036255" y="4733525"/>
              <a:ext cx="34128" cy="30314"/>
            </a:xfrm>
            <a:custGeom>
              <a:avLst/>
              <a:gdLst>
                <a:gd name="connsiteX0" fmla="*/ 0 w 34128"/>
                <a:gd name="connsiteY0" fmla="*/ 0 h 30314"/>
                <a:gd name="connsiteX1" fmla="*/ 34129 w 34128"/>
                <a:gd name="connsiteY1" fmla="*/ 0 h 30314"/>
                <a:gd name="connsiteX2" fmla="*/ 34129 w 34128"/>
                <a:gd name="connsiteY2" fmla="*/ 30315 h 30314"/>
                <a:gd name="connsiteX3" fmla="*/ 0 w 34128"/>
                <a:gd name="connsiteY3" fmla="*/ 30315 h 30314"/>
              </a:gdLst>
              <a:ahLst/>
              <a:cxnLst>
                <a:cxn ang="0">
                  <a:pos x="connsiteX0" y="connsiteY0"/>
                </a:cxn>
                <a:cxn ang="0">
                  <a:pos x="connsiteX1" y="connsiteY1"/>
                </a:cxn>
                <a:cxn ang="0">
                  <a:pos x="connsiteX2" y="connsiteY2"/>
                </a:cxn>
                <a:cxn ang="0">
                  <a:pos x="connsiteX3" y="connsiteY3"/>
                </a:cxn>
              </a:cxnLst>
              <a:rect l="l" t="t" r="r" b="b"/>
              <a:pathLst>
                <a:path w="34128" h="30314">
                  <a:moveTo>
                    <a:pt x="0" y="0"/>
                  </a:moveTo>
                  <a:lnTo>
                    <a:pt x="34129" y="0"/>
                  </a:lnTo>
                  <a:lnTo>
                    <a:pt x="34129" y="30315"/>
                  </a:lnTo>
                  <a:lnTo>
                    <a:pt x="0" y="30315"/>
                  </a:lnTo>
                  <a:close/>
                </a:path>
              </a:pathLst>
            </a:custGeom>
            <a:solidFill>
              <a:srgbClr val="FFFFFF"/>
            </a:solidFill>
            <a:ln w="972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EA71EECA-381D-D38F-4278-71C2477588E9}"/>
                </a:ext>
              </a:extLst>
            </p:cNvPr>
            <p:cNvSpPr/>
            <p:nvPr/>
          </p:nvSpPr>
          <p:spPr>
            <a:xfrm>
              <a:off x="2036255" y="4775574"/>
              <a:ext cx="34128" cy="113436"/>
            </a:xfrm>
            <a:custGeom>
              <a:avLst/>
              <a:gdLst>
                <a:gd name="connsiteX0" fmla="*/ 0 w 34128"/>
                <a:gd name="connsiteY0" fmla="*/ 0 h 113436"/>
                <a:gd name="connsiteX1" fmla="*/ 34129 w 34128"/>
                <a:gd name="connsiteY1" fmla="*/ 0 h 113436"/>
                <a:gd name="connsiteX2" fmla="*/ 34129 w 34128"/>
                <a:gd name="connsiteY2" fmla="*/ 113436 h 113436"/>
                <a:gd name="connsiteX3" fmla="*/ 0 w 34128"/>
                <a:gd name="connsiteY3" fmla="*/ 113436 h 113436"/>
              </a:gdLst>
              <a:ahLst/>
              <a:cxnLst>
                <a:cxn ang="0">
                  <a:pos x="connsiteX0" y="connsiteY0"/>
                </a:cxn>
                <a:cxn ang="0">
                  <a:pos x="connsiteX1" y="connsiteY1"/>
                </a:cxn>
                <a:cxn ang="0">
                  <a:pos x="connsiteX2" y="connsiteY2"/>
                </a:cxn>
                <a:cxn ang="0">
                  <a:pos x="connsiteX3" y="connsiteY3"/>
                </a:cxn>
              </a:cxnLst>
              <a:rect l="l" t="t" r="r" b="b"/>
              <a:pathLst>
                <a:path w="34128" h="113436">
                  <a:moveTo>
                    <a:pt x="0" y="0"/>
                  </a:moveTo>
                  <a:lnTo>
                    <a:pt x="34129" y="0"/>
                  </a:lnTo>
                  <a:lnTo>
                    <a:pt x="34129" y="113436"/>
                  </a:lnTo>
                  <a:lnTo>
                    <a:pt x="0" y="113436"/>
                  </a:lnTo>
                  <a:close/>
                </a:path>
              </a:pathLst>
            </a:custGeom>
            <a:solidFill>
              <a:srgbClr val="FFFFFF"/>
            </a:solidFill>
            <a:ln w="972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DA1063A8-F16E-6070-F713-82662C7846ED}"/>
                </a:ext>
              </a:extLst>
            </p:cNvPr>
            <p:cNvSpPr/>
            <p:nvPr/>
          </p:nvSpPr>
          <p:spPr>
            <a:xfrm>
              <a:off x="2091836" y="4773619"/>
              <a:ext cx="92635" cy="115392"/>
            </a:xfrm>
            <a:custGeom>
              <a:avLst/>
              <a:gdLst>
                <a:gd name="connsiteX0" fmla="*/ 64358 w 92635"/>
                <a:gd name="connsiteY0" fmla="*/ 0 h 115392"/>
                <a:gd name="connsiteX1" fmla="*/ 34129 w 92635"/>
                <a:gd name="connsiteY1" fmla="*/ 13691 h 115392"/>
                <a:gd name="connsiteX2" fmla="*/ 34129 w 92635"/>
                <a:gd name="connsiteY2" fmla="*/ 1956 h 115392"/>
                <a:gd name="connsiteX3" fmla="*/ 0 w 92635"/>
                <a:gd name="connsiteY3" fmla="*/ 1956 h 115392"/>
                <a:gd name="connsiteX4" fmla="*/ 0 w 92635"/>
                <a:gd name="connsiteY4" fmla="*/ 115392 h 115392"/>
                <a:gd name="connsiteX5" fmla="*/ 34129 w 92635"/>
                <a:gd name="connsiteY5" fmla="*/ 115392 h 115392"/>
                <a:gd name="connsiteX6" fmla="*/ 34129 w 92635"/>
                <a:gd name="connsiteY6" fmla="*/ 38138 h 115392"/>
                <a:gd name="connsiteX7" fmla="*/ 50706 w 92635"/>
                <a:gd name="connsiteY7" fmla="*/ 29337 h 115392"/>
                <a:gd name="connsiteX8" fmla="*/ 58507 w 92635"/>
                <a:gd name="connsiteY8" fmla="*/ 40094 h 115392"/>
                <a:gd name="connsiteX9" fmla="*/ 58507 w 92635"/>
                <a:gd name="connsiteY9" fmla="*/ 115392 h 115392"/>
                <a:gd name="connsiteX10" fmla="*/ 92636 w 92635"/>
                <a:gd name="connsiteY10" fmla="*/ 115392 h 115392"/>
                <a:gd name="connsiteX11" fmla="*/ 92636 w 92635"/>
                <a:gd name="connsiteY11" fmla="*/ 30315 h 115392"/>
                <a:gd name="connsiteX12" fmla="*/ 64358 w 92635"/>
                <a:gd name="connsiteY12" fmla="*/ 0 h 11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2635" h="115392">
                  <a:moveTo>
                    <a:pt x="64358" y="0"/>
                  </a:moveTo>
                  <a:cubicBezTo>
                    <a:pt x="51681" y="0"/>
                    <a:pt x="40955" y="6845"/>
                    <a:pt x="34129" y="13691"/>
                  </a:cubicBezTo>
                  <a:lnTo>
                    <a:pt x="34129" y="1956"/>
                  </a:lnTo>
                  <a:lnTo>
                    <a:pt x="0" y="1956"/>
                  </a:lnTo>
                  <a:lnTo>
                    <a:pt x="0" y="115392"/>
                  </a:lnTo>
                  <a:lnTo>
                    <a:pt x="34129" y="115392"/>
                  </a:lnTo>
                  <a:lnTo>
                    <a:pt x="34129" y="38138"/>
                  </a:lnTo>
                  <a:cubicBezTo>
                    <a:pt x="40955" y="32271"/>
                    <a:pt x="45830" y="29337"/>
                    <a:pt x="50706" y="29337"/>
                  </a:cubicBezTo>
                  <a:cubicBezTo>
                    <a:pt x="54606" y="29337"/>
                    <a:pt x="58507" y="30315"/>
                    <a:pt x="58507" y="40094"/>
                  </a:cubicBezTo>
                  <a:lnTo>
                    <a:pt x="58507" y="115392"/>
                  </a:lnTo>
                  <a:lnTo>
                    <a:pt x="92636" y="115392"/>
                  </a:lnTo>
                  <a:lnTo>
                    <a:pt x="92636" y="30315"/>
                  </a:lnTo>
                  <a:cubicBezTo>
                    <a:pt x="92636" y="10757"/>
                    <a:pt x="82885" y="0"/>
                    <a:pt x="64358" y="0"/>
                  </a:cubicBezTo>
                  <a:close/>
                </a:path>
              </a:pathLst>
            </a:custGeom>
            <a:solidFill>
              <a:srgbClr val="FFFFFF"/>
            </a:solidFill>
            <a:ln w="972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C4CE3BEB-AF5C-D68D-72ED-AD18A2AC10E6}"/>
                </a:ext>
              </a:extLst>
            </p:cNvPr>
            <p:cNvSpPr/>
            <p:nvPr/>
          </p:nvSpPr>
          <p:spPr>
            <a:xfrm>
              <a:off x="2199099" y="4772641"/>
              <a:ext cx="94586" cy="117348"/>
            </a:xfrm>
            <a:custGeom>
              <a:avLst/>
              <a:gdLst>
                <a:gd name="connsiteX0" fmla="*/ 74109 w 94586"/>
                <a:gd name="connsiteY0" fmla="*/ 76276 h 117348"/>
                <a:gd name="connsiteX1" fmla="*/ 73134 w 94586"/>
                <a:gd name="connsiteY1" fmla="*/ 78232 h 117348"/>
                <a:gd name="connsiteX2" fmla="*/ 51681 w 94586"/>
                <a:gd name="connsiteY2" fmla="*/ 90945 h 117348"/>
                <a:gd name="connsiteX3" fmla="*/ 34129 w 94586"/>
                <a:gd name="connsiteY3" fmla="*/ 68453 h 117348"/>
                <a:gd name="connsiteX4" fmla="*/ 94586 w 94586"/>
                <a:gd name="connsiteY4" fmla="*/ 68453 h 117348"/>
                <a:gd name="connsiteX5" fmla="*/ 94586 w 94586"/>
                <a:gd name="connsiteY5" fmla="*/ 60630 h 117348"/>
                <a:gd name="connsiteX6" fmla="*/ 48756 w 94586"/>
                <a:gd name="connsiteY6" fmla="*/ 0 h 117348"/>
                <a:gd name="connsiteX7" fmla="*/ 0 w 94586"/>
                <a:gd name="connsiteY7" fmla="*/ 58674 h 117348"/>
                <a:gd name="connsiteX8" fmla="*/ 49731 w 94586"/>
                <a:gd name="connsiteY8" fmla="*/ 117348 h 117348"/>
                <a:gd name="connsiteX9" fmla="*/ 93611 w 94586"/>
                <a:gd name="connsiteY9" fmla="*/ 93878 h 117348"/>
                <a:gd name="connsiteX10" fmla="*/ 94586 w 94586"/>
                <a:gd name="connsiteY10" fmla="*/ 91923 h 117348"/>
                <a:gd name="connsiteX11" fmla="*/ 74109 w 94586"/>
                <a:gd name="connsiteY11" fmla="*/ 76276 h 117348"/>
                <a:gd name="connsiteX12" fmla="*/ 34129 w 94586"/>
                <a:gd name="connsiteY12" fmla="*/ 47917 h 117348"/>
                <a:gd name="connsiteX13" fmla="*/ 48756 w 94586"/>
                <a:gd name="connsiteY13" fmla="*/ 28359 h 117348"/>
                <a:gd name="connsiteX14" fmla="*/ 62407 w 94586"/>
                <a:gd name="connsiteY14" fmla="*/ 47917 h 117348"/>
                <a:gd name="connsiteX15" fmla="*/ 34129 w 94586"/>
                <a:gd name="connsiteY15" fmla="*/ 47917 h 11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586" h="117348">
                  <a:moveTo>
                    <a:pt x="74109" y="76276"/>
                  </a:moveTo>
                  <a:lnTo>
                    <a:pt x="73134" y="78232"/>
                  </a:lnTo>
                  <a:cubicBezTo>
                    <a:pt x="69233" y="84099"/>
                    <a:pt x="61432" y="90945"/>
                    <a:pt x="51681" y="90945"/>
                  </a:cubicBezTo>
                  <a:cubicBezTo>
                    <a:pt x="40955" y="90945"/>
                    <a:pt x="36079" y="83122"/>
                    <a:pt x="34129" y="68453"/>
                  </a:cubicBezTo>
                  <a:lnTo>
                    <a:pt x="94586" y="68453"/>
                  </a:lnTo>
                  <a:lnTo>
                    <a:pt x="94586" y="60630"/>
                  </a:lnTo>
                  <a:cubicBezTo>
                    <a:pt x="94586" y="22492"/>
                    <a:pt x="78009" y="0"/>
                    <a:pt x="48756" y="0"/>
                  </a:cubicBezTo>
                  <a:cubicBezTo>
                    <a:pt x="26328" y="0"/>
                    <a:pt x="0" y="15646"/>
                    <a:pt x="0" y="58674"/>
                  </a:cubicBezTo>
                  <a:cubicBezTo>
                    <a:pt x="0" y="95834"/>
                    <a:pt x="18527" y="117348"/>
                    <a:pt x="49731" y="117348"/>
                  </a:cubicBezTo>
                  <a:cubicBezTo>
                    <a:pt x="68258" y="117348"/>
                    <a:pt x="82885" y="109525"/>
                    <a:pt x="93611" y="93878"/>
                  </a:cubicBezTo>
                  <a:lnTo>
                    <a:pt x="94586" y="91923"/>
                  </a:lnTo>
                  <a:lnTo>
                    <a:pt x="74109" y="76276"/>
                  </a:lnTo>
                  <a:close/>
                  <a:moveTo>
                    <a:pt x="34129" y="47917"/>
                  </a:moveTo>
                  <a:cubicBezTo>
                    <a:pt x="35104" y="38138"/>
                    <a:pt x="39005" y="28359"/>
                    <a:pt x="48756" y="28359"/>
                  </a:cubicBezTo>
                  <a:cubicBezTo>
                    <a:pt x="53631" y="28359"/>
                    <a:pt x="61432" y="30315"/>
                    <a:pt x="62407" y="47917"/>
                  </a:cubicBezTo>
                  <a:lnTo>
                    <a:pt x="34129" y="47917"/>
                  </a:lnTo>
                  <a:close/>
                </a:path>
              </a:pathLst>
            </a:custGeom>
            <a:solidFill>
              <a:srgbClr val="FFFFFF"/>
            </a:solidFill>
            <a:ln w="972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08B2FD6F-2D5B-A01A-6AFF-918691D39510}"/>
                </a:ext>
              </a:extLst>
            </p:cNvPr>
            <p:cNvSpPr/>
            <p:nvPr/>
          </p:nvSpPr>
          <p:spPr>
            <a:xfrm>
              <a:off x="1213259" y="4733525"/>
              <a:ext cx="34128" cy="155486"/>
            </a:xfrm>
            <a:custGeom>
              <a:avLst/>
              <a:gdLst>
                <a:gd name="connsiteX0" fmla="*/ 0 w 34128"/>
                <a:gd name="connsiteY0" fmla="*/ 0 h 155486"/>
                <a:gd name="connsiteX1" fmla="*/ 34129 w 34128"/>
                <a:gd name="connsiteY1" fmla="*/ 0 h 155486"/>
                <a:gd name="connsiteX2" fmla="*/ 34129 w 34128"/>
                <a:gd name="connsiteY2" fmla="*/ 155486 h 155486"/>
                <a:gd name="connsiteX3" fmla="*/ 0 w 34128"/>
                <a:gd name="connsiteY3" fmla="*/ 155486 h 155486"/>
              </a:gdLst>
              <a:ahLst/>
              <a:cxnLst>
                <a:cxn ang="0">
                  <a:pos x="connsiteX0" y="connsiteY0"/>
                </a:cxn>
                <a:cxn ang="0">
                  <a:pos x="connsiteX1" y="connsiteY1"/>
                </a:cxn>
                <a:cxn ang="0">
                  <a:pos x="connsiteX2" y="connsiteY2"/>
                </a:cxn>
                <a:cxn ang="0">
                  <a:pos x="connsiteX3" y="connsiteY3"/>
                </a:cxn>
              </a:cxnLst>
              <a:rect l="l" t="t" r="r" b="b"/>
              <a:pathLst>
                <a:path w="34128" h="155486">
                  <a:moveTo>
                    <a:pt x="0" y="0"/>
                  </a:moveTo>
                  <a:lnTo>
                    <a:pt x="34129" y="0"/>
                  </a:lnTo>
                  <a:lnTo>
                    <a:pt x="34129" y="155486"/>
                  </a:lnTo>
                  <a:lnTo>
                    <a:pt x="0" y="155486"/>
                  </a:lnTo>
                  <a:close/>
                </a:path>
              </a:pathLst>
            </a:custGeom>
            <a:solidFill>
              <a:srgbClr val="FFFFFF"/>
            </a:solidFill>
            <a:ln w="972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2900B9F1-66C1-0FF4-2620-9DF17E7EE4AD}"/>
                </a:ext>
              </a:extLst>
            </p:cNvPr>
            <p:cNvSpPr/>
            <p:nvPr/>
          </p:nvSpPr>
          <p:spPr>
            <a:xfrm>
              <a:off x="757880" y="4528166"/>
              <a:ext cx="118963" cy="164287"/>
            </a:xfrm>
            <a:custGeom>
              <a:avLst/>
              <a:gdLst>
                <a:gd name="connsiteX0" fmla="*/ 64358 w 118963"/>
                <a:gd name="connsiteY0" fmla="*/ 109525 h 164287"/>
                <a:gd name="connsiteX1" fmla="*/ 86785 w 118963"/>
                <a:gd name="connsiteY1" fmla="*/ 109525 h 164287"/>
                <a:gd name="connsiteX2" fmla="*/ 62407 w 118963"/>
                <a:gd name="connsiteY2" fmla="*/ 136906 h 164287"/>
                <a:gd name="connsiteX3" fmla="*/ 34129 w 118963"/>
                <a:gd name="connsiteY3" fmla="*/ 82144 h 164287"/>
                <a:gd name="connsiteX4" fmla="*/ 60457 w 118963"/>
                <a:gd name="connsiteY4" fmla="*/ 30315 h 164287"/>
                <a:gd name="connsiteX5" fmla="*/ 83860 w 118963"/>
                <a:gd name="connsiteY5" fmla="*/ 58674 h 164287"/>
                <a:gd name="connsiteX6" fmla="*/ 116039 w 118963"/>
                <a:gd name="connsiteY6" fmla="*/ 54762 h 164287"/>
                <a:gd name="connsiteX7" fmla="*/ 62407 w 118963"/>
                <a:gd name="connsiteY7" fmla="*/ 0 h 164287"/>
                <a:gd name="connsiteX8" fmla="*/ 0 w 118963"/>
                <a:gd name="connsiteY8" fmla="*/ 82144 h 164287"/>
                <a:gd name="connsiteX9" fmla="*/ 58507 w 118963"/>
                <a:gd name="connsiteY9" fmla="*/ 164287 h 164287"/>
                <a:gd name="connsiteX10" fmla="*/ 92636 w 118963"/>
                <a:gd name="connsiteY10" fmla="*/ 145707 h 164287"/>
                <a:gd name="connsiteX11" fmla="*/ 92636 w 118963"/>
                <a:gd name="connsiteY11" fmla="*/ 161354 h 164287"/>
                <a:gd name="connsiteX12" fmla="*/ 118964 w 118963"/>
                <a:gd name="connsiteY12" fmla="*/ 161354 h 164287"/>
                <a:gd name="connsiteX13" fmla="*/ 118964 w 118963"/>
                <a:gd name="connsiteY13" fmla="*/ 83122 h 164287"/>
                <a:gd name="connsiteX14" fmla="*/ 65333 w 118963"/>
                <a:gd name="connsiteY14" fmla="*/ 83122 h 164287"/>
                <a:gd name="connsiteX15" fmla="*/ 65333 w 118963"/>
                <a:gd name="connsiteY15" fmla="*/ 109525 h 16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963" h="164287">
                  <a:moveTo>
                    <a:pt x="64358" y="109525"/>
                  </a:moveTo>
                  <a:lnTo>
                    <a:pt x="86785" y="109525"/>
                  </a:lnTo>
                  <a:cubicBezTo>
                    <a:pt x="84835" y="127127"/>
                    <a:pt x="76059" y="136906"/>
                    <a:pt x="62407" y="136906"/>
                  </a:cubicBezTo>
                  <a:cubicBezTo>
                    <a:pt x="50706" y="136906"/>
                    <a:pt x="34129" y="131039"/>
                    <a:pt x="34129" y="82144"/>
                  </a:cubicBezTo>
                  <a:cubicBezTo>
                    <a:pt x="34129" y="47917"/>
                    <a:pt x="42905" y="30315"/>
                    <a:pt x="60457" y="30315"/>
                  </a:cubicBezTo>
                  <a:cubicBezTo>
                    <a:pt x="73134" y="30315"/>
                    <a:pt x="78984" y="38138"/>
                    <a:pt x="83860" y="58674"/>
                  </a:cubicBezTo>
                  <a:lnTo>
                    <a:pt x="116039" y="54762"/>
                  </a:lnTo>
                  <a:cubicBezTo>
                    <a:pt x="109213" y="16624"/>
                    <a:pt x="92636" y="0"/>
                    <a:pt x="62407" y="0"/>
                  </a:cubicBezTo>
                  <a:cubicBezTo>
                    <a:pt x="23403" y="0"/>
                    <a:pt x="0" y="30315"/>
                    <a:pt x="0" y="82144"/>
                  </a:cubicBezTo>
                  <a:cubicBezTo>
                    <a:pt x="0" y="134950"/>
                    <a:pt x="21453" y="164287"/>
                    <a:pt x="58507" y="164287"/>
                  </a:cubicBezTo>
                  <a:cubicBezTo>
                    <a:pt x="75084" y="164287"/>
                    <a:pt x="86785" y="155486"/>
                    <a:pt x="92636" y="145707"/>
                  </a:cubicBezTo>
                  <a:lnTo>
                    <a:pt x="92636" y="161354"/>
                  </a:lnTo>
                  <a:lnTo>
                    <a:pt x="118964" y="161354"/>
                  </a:lnTo>
                  <a:lnTo>
                    <a:pt x="118964" y="83122"/>
                  </a:lnTo>
                  <a:lnTo>
                    <a:pt x="65333" y="83122"/>
                  </a:lnTo>
                  <a:lnTo>
                    <a:pt x="65333" y="109525"/>
                  </a:lnTo>
                  <a:close/>
                </a:path>
              </a:pathLst>
            </a:custGeom>
            <a:solidFill>
              <a:srgbClr val="FFFFFF"/>
            </a:solidFill>
            <a:ln w="972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97501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ntent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347976"/>
            <a:ext cx="6904038" cy="802243"/>
          </a:xfrm>
        </p:spPr>
        <p:txBody>
          <a:bodyPr>
            <a:normAutofit/>
          </a:bodyPr>
          <a:lstStyle>
            <a:lvl1pPr>
              <a:lnSpc>
                <a:spcPct val="90000"/>
              </a:lnSpc>
              <a:defRPr sz="2400" cap="none" baseline="0">
                <a:solidFill>
                  <a:schemeClr val="accent1"/>
                </a:solidFill>
              </a:defRPr>
            </a:lvl1pPr>
          </a:lstStyle>
          <a:p>
            <a:r>
              <a:rPr lang="en-US" dirty="0"/>
              <a:t>Click to edit headline for your slide here.</a:t>
            </a:r>
          </a:p>
        </p:txBody>
      </p:sp>
      <p:sp>
        <p:nvSpPr>
          <p:cNvPr id="8" name="Rectangle 7"/>
          <p:cNvSpPr/>
          <p:nvPr userDrawn="1"/>
        </p:nvSpPr>
        <p:spPr>
          <a:xfrm>
            <a:off x="0" y="0"/>
            <a:ext cx="9144000" cy="182880"/>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342900"/>
            <a:endParaRPr lang="en-US" sz="1350" dirty="0">
              <a:solidFill>
                <a:srgbClr val="FFFFFF"/>
              </a:solidFill>
            </a:endParaRPr>
          </a:p>
        </p:txBody>
      </p:sp>
      <p:sp>
        <p:nvSpPr>
          <p:cNvPr id="13" name="Content Placeholder 6"/>
          <p:cNvSpPr>
            <a:spLocks noGrp="1"/>
          </p:cNvSpPr>
          <p:nvPr>
            <p:ph sz="quarter" idx="14"/>
          </p:nvPr>
        </p:nvSpPr>
        <p:spPr>
          <a:xfrm>
            <a:off x="685800" y="1190626"/>
            <a:ext cx="6904038" cy="3516313"/>
          </a:xfrm>
        </p:spPr>
        <p:txBody>
          <a:bodyPr/>
          <a:lstStyle>
            <a:lvl1pPr>
              <a:defRPr sz="2400"/>
            </a:lvl1pPr>
            <a:lvl2pPr>
              <a:buFont typeface="Wingdings" pitchFamily="2" charset="2"/>
              <a:buChar char="Ø"/>
              <a:defRPr sz="1800"/>
            </a:lvl2pPr>
            <a:lvl3pPr>
              <a:buFont typeface="Arial" pitchFamily="34" charset="0"/>
              <a:buChar char="•"/>
              <a:defRPr sz="15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488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7" name="Content Placeholder 6">
            <a:extLst>
              <a:ext uri="{FF2B5EF4-FFF2-40B4-BE49-F238E27FC236}">
                <a16:creationId xmlns:a16="http://schemas.microsoft.com/office/drawing/2014/main" id="{FB858942-9006-7DB7-7324-97FBE0354485}"/>
              </a:ext>
            </a:extLst>
          </p:cNvPr>
          <p:cNvSpPr>
            <a:spLocks noGrp="1"/>
          </p:cNvSpPr>
          <p:nvPr>
            <p:ph sz="quarter" idx="10"/>
          </p:nvPr>
        </p:nvSpPr>
        <p:spPr>
          <a:xfrm>
            <a:off x="325438" y="1554480"/>
            <a:ext cx="7446962" cy="2651760"/>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5">
            <a:extLst>
              <a:ext uri="{FF2B5EF4-FFF2-40B4-BE49-F238E27FC236}">
                <a16:creationId xmlns:a16="http://schemas.microsoft.com/office/drawing/2014/main" id="{18F5C714-8EA7-9E55-9977-F1AF1237AAFC}"/>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C82DA2B3-B5AF-632C-5F39-B4DB388C1C05}"/>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5382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hite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7" name="Content Placeholder 6">
            <a:extLst>
              <a:ext uri="{FF2B5EF4-FFF2-40B4-BE49-F238E27FC236}">
                <a16:creationId xmlns:a16="http://schemas.microsoft.com/office/drawing/2014/main" id="{FB858942-9006-7DB7-7324-97FBE0354485}"/>
              </a:ext>
            </a:extLst>
          </p:cNvPr>
          <p:cNvSpPr>
            <a:spLocks noGrp="1"/>
          </p:cNvSpPr>
          <p:nvPr>
            <p:ph sz="quarter" idx="10"/>
          </p:nvPr>
        </p:nvSpPr>
        <p:spPr>
          <a:xfrm>
            <a:off x="325438" y="1554480"/>
            <a:ext cx="7446962" cy="2651760"/>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5">
            <a:extLst>
              <a:ext uri="{FF2B5EF4-FFF2-40B4-BE49-F238E27FC236}">
                <a16:creationId xmlns:a16="http://schemas.microsoft.com/office/drawing/2014/main" id="{B0CBCABA-635A-9649-D0AC-CE05C3AACC56}"/>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3DC5FA75-A5AC-B120-4591-521CF6D2CA24}"/>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256053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Heavy Text White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23850" y="1572392"/>
            <a:ext cx="3978140" cy="2647182"/>
          </a:xfrm>
        </p:spPr>
        <p:txBody>
          <a:bodyPr/>
          <a:lstStyle>
            <a:lvl1pPr>
              <a:lnSpc>
                <a:spcPct val="115000"/>
              </a:lnSpc>
              <a:defRPr sz="1100"/>
            </a:lvl1pPr>
            <a:lvl2pPr>
              <a:lnSpc>
                <a:spcPct val="112000"/>
              </a:lnSpc>
              <a:defRPr sz="105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07F52610-DBFC-9EDF-6011-28AA66529BA0}"/>
              </a:ext>
            </a:extLst>
          </p:cNvPr>
          <p:cNvSpPr>
            <a:spLocks noGrp="1"/>
          </p:cNvSpPr>
          <p:nvPr>
            <p:ph idx="13"/>
          </p:nvPr>
        </p:nvSpPr>
        <p:spPr>
          <a:xfrm>
            <a:off x="4899160" y="1572392"/>
            <a:ext cx="3978140" cy="2647182"/>
          </a:xfrm>
        </p:spPr>
        <p:txBody>
          <a:bodyPr/>
          <a:lstStyle>
            <a:lvl1pPr>
              <a:lnSpc>
                <a:spcPct val="115000"/>
              </a:lnSpc>
              <a:defRPr sz="1100"/>
            </a:lvl1pPr>
            <a:lvl2pPr>
              <a:lnSpc>
                <a:spcPct val="112000"/>
              </a:lnSpc>
              <a:defRPr sz="105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33FC6688-E25F-29B9-8DD2-7C7C3C4414E4}"/>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13B839AD-D623-2C76-E6EB-BAA43204B0E1}"/>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456802864"/>
      </p:ext>
    </p:extLst>
  </p:cSld>
  <p:clrMapOvr>
    <a:masterClrMapping/>
  </p:clrMapOvr>
  <p:extLst>
    <p:ext uri="{DCECCB84-F9BA-43D5-87BE-67443E8EF086}">
      <p15:sldGuideLst xmlns:p15="http://schemas.microsoft.com/office/powerpoint/2012/main">
        <p15:guide id="1" pos="5592" userDrawn="1">
          <p15:clr>
            <a:srgbClr val="FBAE40"/>
          </p15:clr>
        </p15:guide>
        <p15:guide id="2" pos="2712" userDrawn="1">
          <p15:clr>
            <a:srgbClr val="FBAE40"/>
          </p15:clr>
        </p15:guide>
        <p15:guide id="3" pos="308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23850" y="1572392"/>
            <a:ext cx="3978140" cy="2647182"/>
          </a:xfrm>
        </p:spPr>
        <p:txBody>
          <a:bodyPr/>
          <a:lstStyle>
            <a:lvl1pPr>
              <a:lnSpc>
                <a:spcPct val="115000"/>
              </a:lnSpc>
              <a:defRPr sz="1100">
                <a:solidFill>
                  <a:schemeClr val="accent1"/>
                </a:solidFill>
              </a:defRPr>
            </a:lvl1pPr>
            <a:lvl2pPr>
              <a:lnSpc>
                <a:spcPct val="112000"/>
              </a:lnSpc>
              <a:defRPr sz="105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B576F7DD-4DB1-0669-5356-62659CD9B9F3}"/>
              </a:ext>
            </a:extLst>
          </p:cNvPr>
          <p:cNvSpPr>
            <a:spLocks noGrp="1"/>
          </p:cNvSpPr>
          <p:nvPr>
            <p:ph idx="13"/>
          </p:nvPr>
        </p:nvSpPr>
        <p:spPr>
          <a:xfrm>
            <a:off x="4899024" y="1542656"/>
            <a:ext cx="3978275" cy="2676918"/>
          </a:xfrm>
        </p:spPr>
        <p:txBody>
          <a:bodyPr/>
          <a:lstStyle>
            <a:lvl1pPr>
              <a:lnSpc>
                <a:spcPct val="82000"/>
              </a:lnSpc>
              <a:defRPr sz="3800">
                <a:solidFill>
                  <a:schemeClr val="accent1"/>
                </a:solidFill>
              </a:defRPr>
            </a:lvl1pPr>
            <a:lvl2pPr>
              <a:lnSpc>
                <a:spcPct val="115000"/>
              </a:lnSpc>
              <a:defRPr/>
            </a:lvl2pPr>
            <a:lvl3pPr>
              <a:lnSpc>
                <a:spcPct val="115000"/>
              </a:lnSpc>
              <a:defRPr/>
            </a:lvl3pPr>
            <a:lvl4pPr>
              <a:lnSpc>
                <a:spcPct val="115000"/>
              </a:lnSpc>
              <a:defRPr/>
            </a:lvl4pPr>
            <a:lvl5pPr>
              <a:lnSpc>
                <a:spcPct val="115000"/>
              </a:lnSpc>
              <a:defRPr/>
            </a:lvl5pPr>
          </a:lstStyle>
          <a:p>
            <a:pPr lvl="0"/>
            <a:r>
              <a:rPr lang="en-US"/>
              <a:t>Click to edit Master text styles</a:t>
            </a:r>
          </a:p>
        </p:txBody>
      </p:sp>
      <p:sp>
        <p:nvSpPr>
          <p:cNvPr id="4" name="Slide Number Placeholder 5">
            <a:extLst>
              <a:ext uri="{FF2B5EF4-FFF2-40B4-BE49-F238E27FC236}">
                <a16:creationId xmlns:a16="http://schemas.microsoft.com/office/drawing/2014/main" id="{BE45C75C-DC9C-1D59-2DE3-017E4E9C0BDE}"/>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6" name="Footer Placeholder 4">
            <a:extLst>
              <a:ext uri="{FF2B5EF4-FFF2-40B4-BE49-F238E27FC236}">
                <a16:creationId xmlns:a16="http://schemas.microsoft.com/office/drawing/2014/main" id="{F6EB0748-3735-1860-0B4C-FF2030008374}"/>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Tree>
    <p:extLst>
      <p:ext uri="{BB962C8B-B14F-4D97-AF65-F5344CB8AC3E}">
        <p14:creationId xmlns:p14="http://schemas.microsoft.com/office/powerpoint/2010/main" val="590424832"/>
      </p:ext>
    </p:extLst>
  </p:cSld>
  <p:clrMapOvr>
    <a:masterClrMapping/>
  </p:clrMapOvr>
  <p:extLst>
    <p:ext uri="{DCECCB84-F9BA-43D5-87BE-67443E8EF086}">
      <p15:sldGuideLst xmlns:p15="http://schemas.microsoft.com/office/powerpoint/2012/main">
        <p15:guide id="1" pos="5592" userDrawn="1">
          <p15:clr>
            <a:srgbClr val="FBAE40"/>
          </p15:clr>
        </p15:guide>
        <p15:guide id="2" pos="2712" userDrawn="1">
          <p15:clr>
            <a:srgbClr val="FBAE40"/>
          </p15:clr>
        </p15:guide>
        <p15:guide id="3" pos="308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4901184" y="64294"/>
            <a:ext cx="4242816" cy="5079205"/>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a:xfrm>
            <a:off x="326230" y="339586"/>
            <a:ext cx="4122825" cy="677108"/>
          </a:xfrm>
        </p:spPr>
        <p:txBody>
          <a:body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49" y="1572392"/>
            <a:ext cx="3977640" cy="2647182"/>
          </a:xfrm>
        </p:spPr>
        <p:txBody>
          <a:bodyPr/>
          <a:lstStyle>
            <a:lvl1pPr>
              <a:lnSpc>
                <a:spcPct val="115000"/>
              </a:lnSpc>
              <a:defRPr sz="1100">
                <a:solidFill>
                  <a:schemeClr val="accent1"/>
                </a:solidFill>
              </a:defRPr>
            </a:lvl1pPr>
            <a:lvl2pPr>
              <a:lnSpc>
                <a:spcPct val="112000"/>
              </a:lnSpc>
              <a:defRPr sz="105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5">
            <a:extLst>
              <a:ext uri="{FF2B5EF4-FFF2-40B4-BE49-F238E27FC236}">
                <a16:creationId xmlns:a16="http://schemas.microsoft.com/office/drawing/2014/main" id="{4B7418D1-2207-3DA2-D401-BA061B484A23}"/>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bg1"/>
                </a:solidFill>
              </a:defRPr>
            </a:lvl1pPr>
          </a:lstStyle>
          <a:p>
            <a:fld id="{2441C0E6-2A71-4EB3-9E92-A3D15D26B6CA}" type="slidenum">
              <a:rPr lang="en-US" smtClean="0"/>
              <a:pPr/>
              <a:t>‹#›</a:t>
            </a:fld>
            <a:endParaRPr lang="en-US" dirty="0"/>
          </a:p>
        </p:txBody>
      </p:sp>
      <p:sp>
        <p:nvSpPr>
          <p:cNvPr id="5" name="Footer Placeholder 4">
            <a:extLst>
              <a:ext uri="{FF2B5EF4-FFF2-40B4-BE49-F238E27FC236}">
                <a16:creationId xmlns:a16="http://schemas.microsoft.com/office/drawing/2014/main" id="{EF58ED2F-69A3-D0D3-F802-8E1908A7B30E}"/>
              </a:ext>
            </a:extLst>
          </p:cNvPr>
          <p:cNvSpPr>
            <a:spLocks noGrp="1"/>
          </p:cNvSpPr>
          <p:nvPr>
            <p:ph type="ftr" sz="quarter" idx="3"/>
          </p:nvPr>
        </p:nvSpPr>
        <p:spPr>
          <a:xfrm>
            <a:off x="7525512" y="4665770"/>
            <a:ext cx="859536" cy="95050"/>
          </a:xfrm>
          <a:prstGeom prst="roundRect">
            <a:avLst>
              <a:gd name="adj" fmla="val 50000"/>
            </a:avLst>
          </a:prstGeom>
          <a:ln>
            <a:solidFill>
              <a:schemeClr val="bg1"/>
            </a:solidFill>
          </a:ln>
        </p:spPr>
        <p:txBody>
          <a:bodyPr vert="horz" lIns="45720" tIns="45720" rIns="91440" bIns="45720" rtlCol="0" anchor="ctr"/>
          <a:lstStyle>
            <a:lvl1pPr algn="r">
              <a:defRPr sz="500" b="1">
                <a:solidFill>
                  <a:schemeClr val="bg1"/>
                </a:solidFill>
              </a:defRPr>
            </a:lvl1pPr>
          </a:lstStyle>
          <a:p>
            <a:r>
              <a:rPr lang="en-US" dirty="0"/>
              <a:t>NYU Langone Health</a:t>
            </a:r>
          </a:p>
        </p:txBody>
      </p:sp>
    </p:spTree>
    <p:extLst>
      <p:ext uri="{BB962C8B-B14F-4D97-AF65-F5344CB8AC3E}">
        <p14:creationId xmlns:p14="http://schemas.microsoft.com/office/powerpoint/2010/main" val="523460971"/>
      </p:ext>
    </p:extLst>
  </p:cSld>
  <p:clrMapOvr>
    <a:masterClrMapping/>
  </p:clrMapOvr>
  <p:extLst>
    <p:ext uri="{DCECCB84-F9BA-43D5-87BE-67443E8EF086}">
      <p15:sldGuideLst xmlns:p15="http://schemas.microsoft.com/office/powerpoint/2012/main">
        <p15:guide id="1" pos="2712" userDrawn="1">
          <p15:clr>
            <a:srgbClr val="FBAE40"/>
          </p15:clr>
        </p15:guide>
        <p15:guide id="2" pos="308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Wide">
    <p:spTree>
      <p:nvGrpSpPr>
        <p:cNvPr id="1" name=""/>
        <p:cNvGrpSpPr/>
        <p:nvPr/>
      </p:nvGrpSpPr>
      <p:grpSpPr>
        <a:xfrm>
          <a:off x="0" y="0"/>
          <a:ext cx="0" cy="0"/>
          <a:chOff x="0" y="0"/>
          <a:chExt cx="0" cy="0"/>
        </a:xfrm>
      </p:grpSpPr>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1" y="3771900"/>
            <a:ext cx="9144000" cy="1371600"/>
          </a:xfrm>
          <a:solidFill>
            <a:schemeClr val="bg1">
              <a:lumMod val="85000"/>
            </a:schemeClr>
          </a:solidFill>
        </p:spPr>
        <p:txBody>
          <a:bodyPr tIns="182880"/>
          <a:lstStyle>
            <a:lvl1pPr algn="ctr">
              <a:defRPr>
                <a:solidFill>
                  <a:schemeClr val="tx2"/>
                </a:solidFill>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4B7418D1-2207-3DA2-D401-BA061B484A23}"/>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bg1"/>
                </a:solidFill>
              </a:defRPr>
            </a:lvl1pPr>
          </a:lstStyle>
          <a:p>
            <a:fld id="{2441C0E6-2A71-4EB3-9E92-A3D15D26B6CA}" type="slidenum">
              <a:rPr lang="en-US" smtClean="0"/>
              <a:pPr/>
              <a:t>‹#›</a:t>
            </a:fld>
            <a:endParaRPr lang="en-US" dirty="0"/>
          </a:p>
        </p:txBody>
      </p:sp>
      <p:sp>
        <p:nvSpPr>
          <p:cNvPr id="5" name="Footer Placeholder 4">
            <a:extLst>
              <a:ext uri="{FF2B5EF4-FFF2-40B4-BE49-F238E27FC236}">
                <a16:creationId xmlns:a16="http://schemas.microsoft.com/office/drawing/2014/main" id="{EF58ED2F-69A3-D0D3-F802-8E1908A7B30E}"/>
              </a:ext>
            </a:extLst>
          </p:cNvPr>
          <p:cNvSpPr>
            <a:spLocks noGrp="1"/>
          </p:cNvSpPr>
          <p:nvPr>
            <p:ph type="ftr" sz="quarter" idx="3"/>
          </p:nvPr>
        </p:nvSpPr>
        <p:spPr>
          <a:xfrm>
            <a:off x="7525512" y="4665770"/>
            <a:ext cx="859536" cy="95050"/>
          </a:xfrm>
          <a:prstGeom prst="roundRect">
            <a:avLst>
              <a:gd name="adj" fmla="val 50000"/>
            </a:avLst>
          </a:prstGeom>
          <a:ln>
            <a:solidFill>
              <a:schemeClr val="bg1"/>
            </a:solidFill>
          </a:ln>
        </p:spPr>
        <p:txBody>
          <a:bodyPr vert="horz" lIns="45720" tIns="45720" rIns="91440" bIns="45720" rtlCol="0" anchor="ctr"/>
          <a:lstStyle>
            <a:lvl1pPr algn="r">
              <a:defRPr sz="500" b="1">
                <a:solidFill>
                  <a:schemeClr val="bg1"/>
                </a:solidFill>
              </a:defRPr>
            </a:lvl1pPr>
          </a:lstStyle>
          <a:p>
            <a:r>
              <a:rPr lang="en-US" dirty="0"/>
              <a:t>NYU Langone Health</a:t>
            </a:r>
          </a:p>
        </p:txBody>
      </p:sp>
      <p:sp>
        <p:nvSpPr>
          <p:cNvPr id="4" name="Content Placeholder 6">
            <a:extLst>
              <a:ext uri="{FF2B5EF4-FFF2-40B4-BE49-F238E27FC236}">
                <a16:creationId xmlns:a16="http://schemas.microsoft.com/office/drawing/2014/main" id="{16DF9D62-DA62-3653-DD38-9C9FB11C7698}"/>
              </a:ext>
            </a:extLst>
          </p:cNvPr>
          <p:cNvSpPr>
            <a:spLocks noGrp="1"/>
          </p:cNvSpPr>
          <p:nvPr>
            <p:ph sz="quarter" idx="11"/>
          </p:nvPr>
        </p:nvSpPr>
        <p:spPr>
          <a:xfrm>
            <a:off x="325438" y="1554481"/>
            <a:ext cx="7446962" cy="2057778"/>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4" name="Graphic 6">
            <a:extLst>
              <a:ext uri="{FF2B5EF4-FFF2-40B4-BE49-F238E27FC236}">
                <a16:creationId xmlns:a16="http://schemas.microsoft.com/office/drawing/2014/main" id="{3F467AD9-0A6D-9828-1C97-0CACA901C93D}"/>
              </a:ext>
            </a:extLst>
          </p:cNvPr>
          <p:cNvGrpSpPr/>
          <p:nvPr userDrawn="1"/>
        </p:nvGrpSpPr>
        <p:grpSpPr>
          <a:xfrm>
            <a:off x="278604" y="4554538"/>
            <a:ext cx="1331528" cy="342900"/>
            <a:chOff x="278604" y="4554538"/>
            <a:chExt cx="1331528" cy="342900"/>
          </a:xfrm>
          <a:solidFill>
            <a:schemeClr val="bg1"/>
          </a:solidFill>
        </p:grpSpPr>
        <p:grpSp>
          <p:nvGrpSpPr>
            <p:cNvPr id="45" name="Graphic 6">
              <a:extLst>
                <a:ext uri="{FF2B5EF4-FFF2-40B4-BE49-F238E27FC236}">
                  <a16:creationId xmlns:a16="http://schemas.microsoft.com/office/drawing/2014/main" id="{90FAAEA5-EA27-63B1-0ADD-867C8BE82DEA}"/>
                </a:ext>
              </a:extLst>
            </p:cNvPr>
            <p:cNvGrpSpPr/>
            <p:nvPr/>
          </p:nvGrpSpPr>
          <p:grpSpPr>
            <a:xfrm>
              <a:off x="278604" y="4554538"/>
              <a:ext cx="298793" cy="342427"/>
              <a:chOff x="278604" y="4554538"/>
              <a:chExt cx="298793" cy="342427"/>
            </a:xfrm>
            <a:grpFill/>
          </p:grpSpPr>
          <p:grpSp>
            <p:nvGrpSpPr>
              <p:cNvPr id="73" name="Graphic 6">
                <a:extLst>
                  <a:ext uri="{FF2B5EF4-FFF2-40B4-BE49-F238E27FC236}">
                    <a16:creationId xmlns:a16="http://schemas.microsoft.com/office/drawing/2014/main" id="{132AFF63-9D80-C119-312D-5F62DA136908}"/>
                  </a:ext>
                </a:extLst>
              </p:cNvPr>
              <p:cNvGrpSpPr/>
              <p:nvPr/>
            </p:nvGrpSpPr>
            <p:grpSpPr>
              <a:xfrm>
                <a:off x="278604" y="4554538"/>
                <a:ext cx="297175" cy="342427"/>
                <a:chOff x="278604" y="4554538"/>
                <a:chExt cx="297175" cy="342427"/>
              </a:xfrm>
              <a:grpFill/>
            </p:grpSpPr>
            <p:sp>
              <p:nvSpPr>
                <p:cNvPr id="75" name="Freeform 74">
                  <a:extLst>
                    <a:ext uri="{FF2B5EF4-FFF2-40B4-BE49-F238E27FC236}">
                      <a16:creationId xmlns:a16="http://schemas.microsoft.com/office/drawing/2014/main" id="{28AE4A2E-4EAD-10A7-B543-05695E911E30}"/>
                    </a:ext>
                  </a:extLst>
                </p:cNvPr>
                <p:cNvSpPr/>
                <p:nvPr/>
              </p:nvSpPr>
              <p:spPr>
                <a:xfrm>
                  <a:off x="293446" y="4554538"/>
                  <a:ext cx="282332" cy="106045"/>
                </a:xfrm>
                <a:custGeom>
                  <a:avLst/>
                  <a:gdLst>
                    <a:gd name="connsiteX0" fmla="*/ 282051 w 282332"/>
                    <a:gd name="connsiteY0" fmla="*/ 70485 h 106045"/>
                    <a:gd name="connsiteX1" fmla="*/ 282051 w 282332"/>
                    <a:gd name="connsiteY1" fmla="*/ 70485 h 106045"/>
                    <a:gd name="connsiteX2" fmla="*/ 280152 w 282332"/>
                    <a:gd name="connsiteY2" fmla="*/ 67310 h 106045"/>
                    <a:gd name="connsiteX3" fmla="*/ 257357 w 282332"/>
                    <a:gd name="connsiteY3" fmla="*/ 41910 h 106045"/>
                    <a:gd name="connsiteX4" fmla="*/ 152247 w 282332"/>
                    <a:gd name="connsiteY4" fmla="*/ 0 h 106045"/>
                    <a:gd name="connsiteX5" fmla="*/ 31308 w 282332"/>
                    <a:gd name="connsiteY5" fmla="*/ 55880 h 106045"/>
                    <a:gd name="connsiteX6" fmla="*/ 281 w 282332"/>
                    <a:gd name="connsiteY6" fmla="*/ 104775 h 106045"/>
                    <a:gd name="connsiteX7" fmla="*/ 281 w 282332"/>
                    <a:gd name="connsiteY7" fmla="*/ 106045 h 106045"/>
                    <a:gd name="connsiteX8" fmla="*/ 915 w 282332"/>
                    <a:gd name="connsiteY8" fmla="*/ 104775 h 106045"/>
                    <a:gd name="connsiteX9" fmla="*/ 35107 w 282332"/>
                    <a:gd name="connsiteY9" fmla="*/ 61595 h 106045"/>
                    <a:gd name="connsiteX10" fmla="*/ 152880 w 282332"/>
                    <a:gd name="connsiteY10" fmla="*/ 20955 h 106045"/>
                    <a:gd name="connsiteX11" fmla="*/ 251025 w 282332"/>
                    <a:gd name="connsiteY11" fmla="*/ 47625 h 106045"/>
                    <a:gd name="connsiteX12" fmla="*/ 278885 w 282332"/>
                    <a:gd name="connsiteY12" fmla="*/ 68580 h 106045"/>
                    <a:gd name="connsiteX13" fmla="*/ 282051 w 282332"/>
                    <a:gd name="connsiteY13" fmla="*/ 70485 h 106045"/>
                    <a:gd name="connsiteX14" fmla="*/ 282051 w 282332"/>
                    <a:gd name="connsiteY14" fmla="*/ 70485 h 10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2332" h="106045">
                      <a:moveTo>
                        <a:pt x="282051" y="70485"/>
                      </a:moveTo>
                      <a:cubicBezTo>
                        <a:pt x="282051" y="70485"/>
                        <a:pt x="282685" y="70485"/>
                        <a:pt x="282051" y="70485"/>
                      </a:cubicBezTo>
                      <a:cubicBezTo>
                        <a:pt x="282051" y="69850"/>
                        <a:pt x="281418" y="69215"/>
                        <a:pt x="280152" y="67310"/>
                      </a:cubicBezTo>
                      <a:cubicBezTo>
                        <a:pt x="278885" y="65405"/>
                        <a:pt x="269388" y="52705"/>
                        <a:pt x="257357" y="41910"/>
                      </a:cubicBezTo>
                      <a:cubicBezTo>
                        <a:pt x="245960" y="31115"/>
                        <a:pt x="209868" y="0"/>
                        <a:pt x="152247" y="0"/>
                      </a:cubicBezTo>
                      <a:cubicBezTo>
                        <a:pt x="92727" y="0"/>
                        <a:pt x="52203" y="32385"/>
                        <a:pt x="31308" y="55880"/>
                      </a:cubicBezTo>
                      <a:cubicBezTo>
                        <a:pt x="11046" y="78740"/>
                        <a:pt x="915" y="104140"/>
                        <a:pt x="281" y="104775"/>
                      </a:cubicBezTo>
                      <a:cubicBezTo>
                        <a:pt x="281" y="105410"/>
                        <a:pt x="-352" y="105410"/>
                        <a:pt x="281" y="106045"/>
                      </a:cubicBezTo>
                      <a:cubicBezTo>
                        <a:pt x="915" y="106045"/>
                        <a:pt x="915" y="105410"/>
                        <a:pt x="915" y="104775"/>
                      </a:cubicBezTo>
                      <a:cubicBezTo>
                        <a:pt x="1548" y="104140"/>
                        <a:pt x="11679" y="80645"/>
                        <a:pt x="35107" y="61595"/>
                      </a:cubicBezTo>
                      <a:cubicBezTo>
                        <a:pt x="58535" y="42545"/>
                        <a:pt x="96526" y="20955"/>
                        <a:pt x="152880" y="20955"/>
                      </a:cubicBezTo>
                      <a:cubicBezTo>
                        <a:pt x="201003" y="20955"/>
                        <a:pt x="235195" y="38100"/>
                        <a:pt x="251025" y="47625"/>
                      </a:cubicBezTo>
                      <a:cubicBezTo>
                        <a:pt x="266855" y="57150"/>
                        <a:pt x="276986" y="66675"/>
                        <a:pt x="278885" y="68580"/>
                      </a:cubicBezTo>
                      <a:cubicBezTo>
                        <a:pt x="280785" y="69850"/>
                        <a:pt x="281418" y="69850"/>
                        <a:pt x="282051" y="70485"/>
                      </a:cubicBezTo>
                      <a:cubicBezTo>
                        <a:pt x="282051" y="70485"/>
                        <a:pt x="282051" y="70485"/>
                        <a:pt x="282051" y="70485"/>
                      </a:cubicBezTo>
                      <a:close/>
                    </a:path>
                  </a:pathLst>
                </a:custGeom>
                <a:grpFill/>
                <a:ln w="6309" cap="flat">
                  <a:noFill/>
                  <a:prstDash val="solid"/>
                  <a:miter/>
                </a:ln>
              </p:spPr>
              <p:txBody>
                <a:bodyPr rtlCol="0" anchor="ctr"/>
                <a:lstStyle/>
                <a:p>
                  <a:endParaRPr lang="en-US" dirty="0"/>
                </a:p>
              </p:txBody>
            </p:sp>
            <p:sp>
              <p:nvSpPr>
                <p:cNvPr id="76" name="Freeform 75">
                  <a:extLst>
                    <a:ext uri="{FF2B5EF4-FFF2-40B4-BE49-F238E27FC236}">
                      <a16:creationId xmlns:a16="http://schemas.microsoft.com/office/drawing/2014/main" id="{C5217A85-3AD1-A4F4-2366-22F0876A67AC}"/>
                    </a:ext>
                  </a:extLst>
                </p:cNvPr>
                <p:cNvSpPr/>
                <p:nvPr/>
              </p:nvSpPr>
              <p:spPr>
                <a:xfrm>
                  <a:off x="278604" y="4715192"/>
                  <a:ext cx="255736" cy="181772"/>
                </a:xfrm>
                <a:custGeom>
                  <a:avLst/>
                  <a:gdLst>
                    <a:gd name="connsiteX0" fmla="*/ 1194 w 255736"/>
                    <a:gd name="connsiteY0" fmla="*/ 0 h 181772"/>
                    <a:gd name="connsiteX1" fmla="*/ 1194 w 255736"/>
                    <a:gd name="connsiteY1" fmla="*/ 0 h 181772"/>
                    <a:gd name="connsiteX2" fmla="*/ 1194 w 255736"/>
                    <a:gd name="connsiteY2" fmla="*/ 2540 h 181772"/>
                    <a:gd name="connsiteX3" fmla="*/ 14491 w 255736"/>
                    <a:gd name="connsiteY3" fmla="*/ 60960 h 181772"/>
                    <a:gd name="connsiteX4" fmla="*/ 96806 w 255736"/>
                    <a:gd name="connsiteY4" fmla="*/ 144145 h 181772"/>
                    <a:gd name="connsiteX5" fmla="*/ 203182 w 255736"/>
                    <a:gd name="connsiteY5" fmla="*/ 163195 h 181772"/>
                    <a:gd name="connsiteX6" fmla="*/ 254470 w 255736"/>
                    <a:gd name="connsiteY6" fmla="*/ 148590 h 181772"/>
                    <a:gd name="connsiteX7" fmla="*/ 255737 w 255736"/>
                    <a:gd name="connsiteY7" fmla="*/ 147955 h 181772"/>
                    <a:gd name="connsiteX8" fmla="*/ 255737 w 255736"/>
                    <a:gd name="connsiteY8" fmla="*/ 147955 h 181772"/>
                    <a:gd name="connsiteX9" fmla="*/ 254470 w 255736"/>
                    <a:gd name="connsiteY9" fmla="*/ 148590 h 181772"/>
                    <a:gd name="connsiteX10" fmla="*/ 250671 w 255736"/>
                    <a:gd name="connsiteY10" fmla="*/ 151765 h 181772"/>
                    <a:gd name="connsiteX11" fmla="*/ 219012 w 255736"/>
                    <a:gd name="connsiteY11" fmla="*/ 169545 h 181772"/>
                    <a:gd name="connsiteX12" fmla="*/ 83509 w 255736"/>
                    <a:gd name="connsiteY12" fmla="*/ 162560 h 181772"/>
                    <a:gd name="connsiteX13" fmla="*/ 3727 w 255736"/>
                    <a:gd name="connsiteY13" fmla="*/ 52705 h 181772"/>
                    <a:gd name="connsiteX14" fmla="*/ 561 w 255736"/>
                    <a:gd name="connsiteY14" fmla="*/ 1270 h 181772"/>
                    <a:gd name="connsiteX15" fmla="*/ 1194 w 255736"/>
                    <a:gd name="connsiteY15" fmla="*/ 0 h 181772"/>
                    <a:gd name="connsiteX16" fmla="*/ 1194 w 255736"/>
                    <a:gd name="connsiteY16" fmla="*/ 0 h 18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736" h="181772">
                      <a:moveTo>
                        <a:pt x="1194" y="0"/>
                      </a:moveTo>
                      <a:cubicBezTo>
                        <a:pt x="1827" y="0"/>
                        <a:pt x="1827" y="0"/>
                        <a:pt x="1194" y="0"/>
                      </a:cubicBezTo>
                      <a:cubicBezTo>
                        <a:pt x="1827" y="635"/>
                        <a:pt x="1194" y="1270"/>
                        <a:pt x="1194" y="2540"/>
                      </a:cubicBezTo>
                      <a:cubicBezTo>
                        <a:pt x="1194" y="3810"/>
                        <a:pt x="-72" y="31750"/>
                        <a:pt x="14491" y="60960"/>
                      </a:cubicBezTo>
                      <a:cubicBezTo>
                        <a:pt x="29054" y="91440"/>
                        <a:pt x="55015" y="123190"/>
                        <a:pt x="96806" y="144145"/>
                      </a:cubicBezTo>
                      <a:cubicBezTo>
                        <a:pt x="136064" y="163195"/>
                        <a:pt x="174688" y="166370"/>
                        <a:pt x="203182" y="163195"/>
                      </a:cubicBezTo>
                      <a:cubicBezTo>
                        <a:pt x="231042" y="160020"/>
                        <a:pt x="251938" y="149860"/>
                        <a:pt x="254470" y="148590"/>
                      </a:cubicBezTo>
                      <a:cubicBezTo>
                        <a:pt x="255737" y="147955"/>
                        <a:pt x="255737" y="147955"/>
                        <a:pt x="255737" y="147955"/>
                      </a:cubicBezTo>
                      <a:cubicBezTo>
                        <a:pt x="255737" y="147955"/>
                        <a:pt x="255737" y="147955"/>
                        <a:pt x="255737" y="147955"/>
                      </a:cubicBezTo>
                      <a:cubicBezTo>
                        <a:pt x="255737" y="147955"/>
                        <a:pt x="255104" y="148590"/>
                        <a:pt x="254470" y="148590"/>
                      </a:cubicBezTo>
                      <a:cubicBezTo>
                        <a:pt x="253837" y="149225"/>
                        <a:pt x="252571" y="150495"/>
                        <a:pt x="250671" y="151765"/>
                      </a:cubicBezTo>
                      <a:cubicBezTo>
                        <a:pt x="247505" y="154305"/>
                        <a:pt x="241173" y="160020"/>
                        <a:pt x="219012" y="169545"/>
                      </a:cubicBezTo>
                      <a:cubicBezTo>
                        <a:pt x="187985" y="182880"/>
                        <a:pt x="135431" y="191135"/>
                        <a:pt x="83509" y="162560"/>
                      </a:cubicBezTo>
                      <a:cubicBezTo>
                        <a:pt x="33487" y="135255"/>
                        <a:pt x="11325" y="88265"/>
                        <a:pt x="3727" y="52705"/>
                      </a:cubicBezTo>
                      <a:cubicBezTo>
                        <a:pt x="-1972" y="25400"/>
                        <a:pt x="561" y="3175"/>
                        <a:pt x="561" y="1270"/>
                      </a:cubicBezTo>
                      <a:cubicBezTo>
                        <a:pt x="1194" y="635"/>
                        <a:pt x="1194" y="635"/>
                        <a:pt x="1194" y="0"/>
                      </a:cubicBezTo>
                      <a:cubicBezTo>
                        <a:pt x="1194" y="0"/>
                        <a:pt x="1194" y="0"/>
                        <a:pt x="1194" y="0"/>
                      </a:cubicBezTo>
                      <a:close/>
                    </a:path>
                  </a:pathLst>
                </a:custGeom>
                <a:grpFill/>
                <a:ln w="6309" cap="flat">
                  <a:noFill/>
                  <a:prstDash val="solid"/>
                  <a:miter/>
                </a:ln>
              </p:spPr>
              <p:txBody>
                <a:bodyPr rtlCol="0" anchor="ctr"/>
                <a:lstStyle/>
                <a:p>
                  <a:endParaRPr lang="en-US" dirty="0"/>
                </a:p>
              </p:txBody>
            </p:sp>
          </p:grpSp>
          <p:sp>
            <p:nvSpPr>
              <p:cNvPr id="74" name="Freeform 73">
                <a:extLst>
                  <a:ext uri="{FF2B5EF4-FFF2-40B4-BE49-F238E27FC236}">
                    <a16:creationId xmlns:a16="http://schemas.microsoft.com/office/drawing/2014/main" id="{A0AA15F2-1E4E-424F-BF59-DB639F13AD74}"/>
                  </a:ext>
                </a:extLst>
              </p:cNvPr>
              <p:cNvSpPr/>
              <p:nvPr/>
            </p:nvSpPr>
            <p:spPr>
              <a:xfrm>
                <a:off x="342484" y="4665663"/>
                <a:ext cx="234913" cy="102234"/>
              </a:xfrm>
              <a:custGeom>
                <a:avLst/>
                <a:gdLst>
                  <a:gd name="connsiteX0" fmla="*/ 131071 w 234913"/>
                  <a:gd name="connsiteY0" fmla="*/ 100330 h 102234"/>
                  <a:gd name="connsiteX1" fmla="*/ 131071 w 234913"/>
                  <a:gd name="connsiteY1" fmla="*/ 60960 h 102234"/>
                  <a:gd name="connsiteX2" fmla="*/ 159564 w 234913"/>
                  <a:gd name="connsiteY2" fmla="*/ 0 h 102234"/>
                  <a:gd name="connsiteX3" fmla="*/ 137402 w 234913"/>
                  <a:gd name="connsiteY3" fmla="*/ 0 h 102234"/>
                  <a:gd name="connsiteX4" fmla="*/ 120306 w 234913"/>
                  <a:gd name="connsiteY4" fmla="*/ 40005 h 102234"/>
                  <a:gd name="connsiteX5" fmla="*/ 103210 w 234913"/>
                  <a:gd name="connsiteY5" fmla="*/ 0 h 102234"/>
                  <a:gd name="connsiteX6" fmla="*/ 80415 w 234913"/>
                  <a:gd name="connsiteY6" fmla="*/ 0 h 102234"/>
                  <a:gd name="connsiteX7" fmla="*/ 108909 w 234913"/>
                  <a:gd name="connsiteY7" fmla="*/ 60960 h 102234"/>
                  <a:gd name="connsiteX8" fmla="*/ 108909 w 234913"/>
                  <a:gd name="connsiteY8" fmla="*/ 100330 h 102234"/>
                  <a:gd name="connsiteX9" fmla="*/ 131071 w 234913"/>
                  <a:gd name="connsiteY9" fmla="*/ 100330 h 102234"/>
                  <a:gd name="connsiteX10" fmla="*/ 53188 w 234913"/>
                  <a:gd name="connsiteY10" fmla="*/ 57785 h 102234"/>
                  <a:gd name="connsiteX11" fmla="*/ 22795 w 234913"/>
                  <a:gd name="connsiteY11" fmla="*/ 635 h 102234"/>
                  <a:gd name="connsiteX12" fmla="*/ 22795 w 234913"/>
                  <a:gd name="connsiteY12" fmla="*/ 0 h 102234"/>
                  <a:gd name="connsiteX13" fmla="*/ 0 w 234913"/>
                  <a:gd name="connsiteY13" fmla="*/ 0 h 102234"/>
                  <a:gd name="connsiteX14" fmla="*/ 0 w 234913"/>
                  <a:gd name="connsiteY14" fmla="*/ 100965 h 102234"/>
                  <a:gd name="connsiteX15" fmla="*/ 20262 w 234913"/>
                  <a:gd name="connsiteY15" fmla="*/ 100965 h 102234"/>
                  <a:gd name="connsiteX16" fmla="*/ 20262 w 234913"/>
                  <a:gd name="connsiteY16" fmla="*/ 41275 h 102234"/>
                  <a:gd name="connsiteX17" fmla="*/ 53188 w 234913"/>
                  <a:gd name="connsiteY17" fmla="*/ 100330 h 102234"/>
                  <a:gd name="connsiteX18" fmla="*/ 53821 w 234913"/>
                  <a:gd name="connsiteY18" fmla="*/ 100965 h 102234"/>
                  <a:gd name="connsiteX19" fmla="*/ 74083 w 234913"/>
                  <a:gd name="connsiteY19" fmla="*/ 100965 h 102234"/>
                  <a:gd name="connsiteX20" fmla="*/ 74083 w 234913"/>
                  <a:gd name="connsiteY20" fmla="*/ 0 h 102234"/>
                  <a:gd name="connsiteX21" fmla="*/ 53821 w 234913"/>
                  <a:gd name="connsiteY21" fmla="*/ 0 h 102234"/>
                  <a:gd name="connsiteX22" fmla="*/ 53821 w 234913"/>
                  <a:gd name="connsiteY22" fmla="*/ 57785 h 102234"/>
                  <a:gd name="connsiteX23" fmla="*/ 234914 w 234913"/>
                  <a:gd name="connsiteY23" fmla="*/ 65405 h 102234"/>
                  <a:gd name="connsiteX24" fmla="*/ 234914 w 234913"/>
                  <a:gd name="connsiteY24" fmla="*/ 0 h 102234"/>
                  <a:gd name="connsiteX25" fmla="*/ 213385 w 234913"/>
                  <a:gd name="connsiteY25" fmla="*/ 0 h 102234"/>
                  <a:gd name="connsiteX26" fmla="*/ 213385 w 234913"/>
                  <a:gd name="connsiteY26" fmla="*/ 64770 h 102234"/>
                  <a:gd name="connsiteX27" fmla="*/ 200722 w 234913"/>
                  <a:gd name="connsiteY27" fmla="*/ 83185 h 102234"/>
                  <a:gd name="connsiteX28" fmla="*/ 188058 w 234913"/>
                  <a:gd name="connsiteY28" fmla="*/ 64770 h 102234"/>
                  <a:gd name="connsiteX29" fmla="*/ 188058 w 234913"/>
                  <a:gd name="connsiteY29" fmla="*/ 0 h 102234"/>
                  <a:gd name="connsiteX30" fmla="*/ 165896 w 234913"/>
                  <a:gd name="connsiteY30" fmla="*/ 0 h 102234"/>
                  <a:gd name="connsiteX31" fmla="*/ 165896 w 234913"/>
                  <a:gd name="connsiteY31" fmla="*/ 65405 h 102234"/>
                  <a:gd name="connsiteX32" fmla="*/ 200722 w 234913"/>
                  <a:gd name="connsiteY32" fmla="*/ 102235 h 102234"/>
                  <a:gd name="connsiteX33" fmla="*/ 234914 w 234913"/>
                  <a:gd name="connsiteY33" fmla="*/ 65405 h 1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34913" h="102234">
                    <a:moveTo>
                      <a:pt x="131071" y="100330"/>
                    </a:moveTo>
                    <a:lnTo>
                      <a:pt x="131071" y="60960"/>
                    </a:lnTo>
                    <a:lnTo>
                      <a:pt x="159564" y="0"/>
                    </a:lnTo>
                    <a:lnTo>
                      <a:pt x="137402" y="0"/>
                    </a:lnTo>
                    <a:lnTo>
                      <a:pt x="120306" y="40005"/>
                    </a:lnTo>
                    <a:lnTo>
                      <a:pt x="103210" y="0"/>
                    </a:lnTo>
                    <a:lnTo>
                      <a:pt x="80415" y="0"/>
                    </a:lnTo>
                    <a:lnTo>
                      <a:pt x="108909" y="60960"/>
                    </a:lnTo>
                    <a:lnTo>
                      <a:pt x="108909" y="100330"/>
                    </a:lnTo>
                    <a:lnTo>
                      <a:pt x="131071" y="100330"/>
                    </a:lnTo>
                    <a:close/>
                    <a:moveTo>
                      <a:pt x="53188" y="57785"/>
                    </a:moveTo>
                    <a:cubicBezTo>
                      <a:pt x="46223" y="43815"/>
                      <a:pt x="24061" y="2540"/>
                      <a:pt x="22795" y="635"/>
                    </a:cubicBezTo>
                    <a:lnTo>
                      <a:pt x="22795" y="0"/>
                    </a:lnTo>
                    <a:lnTo>
                      <a:pt x="0" y="0"/>
                    </a:lnTo>
                    <a:lnTo>
                      <a:pt x="0" y="100965"/>
                    </a:lnTo>
                    <a:lnTo>
                      <a:pt x="20262" y="100965"/>
                    </a:lnTo>
                    <a:lnTo>
                      <a:pt x="20262" y="41275"/>
                    </a:lnTo>
                    <a:cubicBezTo>
                      <a:pt x="27860" y="55245"/>
                      <a:pt x="51922" y="97790"/>
                      <a:pt x="53188" y="100330"/>
                    </a:cubicBezTo>
                    <a:lnTo>
                      <a:pt x="53821" y="100965"/>
                    </a:lnTo>
                    <a:lnTo>
                      <a:pt x="74083" y="100965"/>
                    </a:lnTo>
                    <a:lnTo>
                      <a:pt x="74083" y="0"/>
                    </a:lnTo>
                    <a:lnTo>
                      <a:pt x="53821" y="0"/>
                    </a:lnTo>
                    <a:lnTo>
                      <a:pt x="53821" y="57785"/>
                    </a:lnTo>
                    <a:close/>
                    <a:moveTo>
                      <a:pt x="234914" y="65405"/>
                    </a:moveTo>
                    <a:lnTo>
                      <a:pt x="234914" y="0"/>
                    </a:lnTo>
                    <a:lnTo>
                      <a:pt x="213385" y="0"/>
                    </a:lnTo>
                    <a:lnTo>
                      <a:pt x="213385" y="64770"/>
                    </a:lnTo>
                    <a:cubicBezTo>
                      <a:pt x="213385" y="78105"/>
                      <a:pt x="209586" y="83185"/>
                      <a:pt x="200722" y="83185"/>
                    </a:cubicBezTo>
                    <a:cubicBezTo>
                      <a:pt x="191224" y="83185"/>
                      <a:pt x="188058" y="78105"/>
                      <a:pt x="188058" y="64770"/>
                    </a:cubicBezTo>
                    <a:lnTo>
                      <a:pt x="188058" y="0"/>
                    </a:lnTo>
                    <a:lnTo>
                      <a:pt x="165896" y="0"/>
                    </a:lnTo>
                    <a:lnTo>
                      <a:pt x="165896" y="65405"/>
                    </a:lnTo>
                    <a:cubicBezTo>
                      <a:pt x="165896" y="89535"/>
                      <a:pt x="177927" y="102235"/>
                      <a:pt x="200722" y="102235"/>
                    </a:cubicBezTo>
                    <a:cubicBezTo>
                      <a:pt x="223516" y="102235"/>
                      <a:pt x="234914" y="90170"/>
                      <a:pt x="234914" y="65405"/>
                    </a:cubicBezTo>
                    <a:close/>
                  </a:path>
                </a:pathLst>
              </a:custGeom>
              <a:grpFill/>
              <a:ln w="6309" cap="flat">
                <a:noFill/>
                <a:prstDash val="solid"/>
                <a:miter/>
              </a:ln>
            </p:spPr>
            <p:txBody>
              <a:bodyPr rtlCol="0" anchor="ctr"/>
              <a:lstStyle/>
              <a:p>
                <a:endParaRPr lang="en-US" dirty="0"/>
              </a:p>
            </p:txBody>
          </p:sp>
        </p:grpSp>
        <p:grpSp>
          <p:nvGrpSpPr>
            <p:cNvPr id="46" name="Graphic 6">
              <a:extLst>
                <a:ext uri="{FF2B5EF4-FFF2-40B4-BE49-F238E27FC236}">
                  <a16:creationId xmlns:a16="http://schemas.microsoft.com/office/drawing/2014/main" id="{ED794D78-B5D8-A068-E7E7-BE5767D354B9}"/>
                </a:ext>
              </a:extLst>
            </p:cNvPr>
            <p:cNvGrpSpPr/>
            <p:nvPr/>
          </p:nvGrpSpPr>
          <p:grpSpPr>
            <a:xfrm>
              <a:off x="704036" y="4691063"/>
              <a:ext cx="497055" cy="76834"/>
              <a:chOff x="704036" y="4691063"/>
              <a:chExt cx="497055" cy="76834"/>
            </a:xfrm>
            <a:grpFill/>
          </p:grpSpPr>
          <p:sp>
            <p:nvSpPr>
              <p:cNvPr id="66" name="Freeform 65">
                <a:extLst>
                  <a:ext uri="{FF2B5EF4-FFF2-40B4-BE49-F238E27FC236}">
                    <a16:creationId xmlns:a16="http://schemas.microsoft.com/office/drawing/2014/main" id="{7E5A3822-6231-52E7-EB41-5C49672A5E0A}"/>
                  </a:ext>
                </a:extLst>
              </p:cNvPr>
              <p:cNvSpPr/>
              <p:nvPr/>
            </p:nvSpPr>
            <p:spPr>
              <a:xfrm>
                <a:off x="704036" y="4691698"/>
                <a:ext cx="43690" cy="74930"/>
              </a:xfrm>
              <a:custGeom>
                <a:avLst/>
                <a:gdLst>
                  <a:gd name="connsiteX0" fmla="*/ 22162 w 43690"/>
                  <a:gd name="connsiteY0" fmla="*/ 74930 h 74930"/>
                  <a:gd name="connsiteX1" fmla="*/ 0 w 43690"/>
                  <a:gd name="connsiteY1" fmla="*/ 74930 h 74930"/>
                  <a:gd name="connsiteX2" fmla="*/ 0 w 43690"/>
                  <a:gd name="connsiteY2" fmla="*/ 1270 h 74930"/>
                  <a:gd name="connsiteX3" fmla="*/ 22162 w 43690"/>
                  <a:gd name="connsiteY3" fmla="*/ 1270 h 74930"/>
                  <a:gd name="connsiteX4" fmla="*/ 22162 w 43690"/>
                  <a:gd name="connsiteY4" fmla="*/ 10795 h 74930"/>
                  <a:gd name="connsiteX5" fmla="*/ 41791 w 43690"/>
                  <a:gd name="connsiteY5" fmla="*/ 0 h 74930"/>
                  <a:gd name="connsiteX6" fmla="*/ 43057 w 43690"/>
                  <a:gd name="connsiteY6" fmla="*/ 0 h 74930"/>
                  <a:gd name="connsiteX7" fmla="*/ 43690 w 43690"/>
                  <a:gd name="connsiteY7" fmla="*/ 0 h 74930"/>
                  <a:gd name="connsiteX8" fmla="*/ 43690 w 43690"/>
                  <a:gd name="connsiteY8" fmla="*/ 18415 h 74930"/>
                  <a:gd name="connsiteX9" fmla="*/ 42424 w 43690"/>
                  <a:gd name="connsiteY9" fmla="*/ 18415 h 74930"/>
                  <a:gd name="connsiteX10" fmla="*/ 38625 w 43690"/>
                  <a:gd name="connsiteY10" fmla="*/ 17780 h 74930"/>
                  <a:gd name="connsiteX11" fmla="*/ 22162 w 43690"/>
                  <a:gd name="connsiteY11" fmla="*/ 25400 h 74930"/>
                  <a:gd name="connsiteX12" fmla="*/ 22162 w 43690"/>
                  <a:gd name="connsiteY12" fmla="*/ 74930 h 7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690" h="74930">
                    <a:moveTo>
                      <a:pt x="22162" y="74930"/>
                    </a:moveTo>
                    <a:lnTo>
                      <a:pt x="0" y="74930"/>
                    </a:lnTo>
                    <a:lnTo>
                      <a:pt x="0" y="1270"/>
                    </a:lnTo>
                    <a:lnTo>
                      <a:pt x="22162" y="1270"/>
                    </a:lnTo>
                    <a:lnTo>
                      <a:pt x="22162" y="10795"/>
                    </a:lnTo>
                    <a:cubicBezTo>
                      <a:pt x="25961" y="5080"/>
                      <a:pt x="31660" y="0"/>
                      <a:pt x="41791" y="0"/>
                    </a:cubicBezTo>
                    <a:cubicBezTo>
                      <a:pt x="41791" y="0"/>
                      <a:pt x="43057" y="0"/>
                      <a:pt x="43057" y="0"/>
                    </a:cubicBezTo>
                    <a:lnTo>
                      <a:pt x="43690" y="0"/>
                    </a:lnTo>
                    <a:lnTo>
                      <a:pt x="43690" y="18415"/>
                    </a:lnTo>
                    <a:lnTo>
                      <a:pt x="42424" y="18415"/>
                    </a:lnTo>
                    <a:cubicBezTo>
                      <a:pt x="41791" y="18415"/>
                      <a:pt x="39258" y="17780"/>
                      <a:pt x="38625" y="17780"/>
                    </a:cubicBezTo>
                    <a:cubicBezTo>
                      <a:pt x="29760" y="17780"/>
                      <a:pt x="24061" y="22860"/>
                      <a:pt x="22162" y="25400"/>
                    </a:cubicBezTo>
                    <a:lnTo>
                      <a:pt x="22162" y="74930"/>
                    </a:lnTo>
                    <a:close/>
                  </a:path>
                </a:pathLst>
              </a:custGeom>
              <a:grpFill/>
              <a:ln w="6309" cap="flat">
                <a:noFill/>
                <a:prstDash val="solid"/>
                <a:miter/>
              </a:ln>
            </p:spPr>
            <p:txBody>
              <a:bodyPr rtlCol="0" anchor="ctr"/>
              <a:lstStyle/>
              <a:p>
                <a:endParaRPr lang="en-US" dirty="0"/>
              </a:p>
            </p:txBody>
          </p:sp>
          <p:sp>
            <p:nvSpPr>
              <p:cNvPr id="67" name="Freeform 66">
                <a:extLst>
                  <a:ext uri="{FF2B5EF4-FFF2-40B4-BE49-F238E27FC236}">
                    <a16:creationId xmlns:a16="http://schemas.microsoft.com/office/drawing/2014/main" id="{B9EF9B2C-83A9-4687-3819-F1469A0024A7}"/>
                  </a:ext>
                </a:extLst>
              </p:cNvPr>
              <p:cNvSpPr/>
              <p:nvPr/>
            </p:nvSpPr>
            <p:spPr>
              <a:xfrm>
                <a:off x="888294"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68" name="Freeform 67">
                <a:extLst>
                  <a:ext uri="{FF2B5EF4-FFF2-40B4-BE49-F238E27FC236}">
                    <a16:creationId xmlns:a16="http://schemas.microsoft.com/office/drawing/2014/main" id="{6C664C09-AD73-A285-A132-DA85B32AA731}"/>
                  </a:ext>
                </a:extLst>
              </p:cNvPr>
              <p:cNvSpPr/>
              <p:nvPr/>
            </p:nvSpPr>
            <p:spPr>
              <a:xfrm>
                <a:off x="821809"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69" name="Freeform 68">
                <a:extLst>
                  <a:ext uri="{FF2B5EF4-FFF2-40B4-BE49-F238E27FC236}">
                    <a16:creationId xmlns:a16="http://schemas.microsoft.com/office/drawing/2014/main" id="{EEACDB8D-E02C-187C-65B1-A17D1C8BF9AB}"/>
                  </a:ext>
                </a:extLst>
              </p:cNvPr>
              <p:cNvSpPr/>
              <p:nvPr/>
            </p:nvSpPr>
            <p:spPr>
              <a:xfrm>
                <a:off x="959212" y="4691063"/>
                <a:ext cx="98777" cy="76834"/>
              </a:xfrm>
              <a:custGeom>
                <a:avLst/>
                <a:gdLst>
                  <a:gd name="connsiteX0" fmla="*/ 98778 w 98777"/>
                  <a:gd name="connsiteY0" fmla="*/ 75565 h 76834"/>
                  <a:gd name="connsiteX1" fmla="*/ 77249 w 98777"/>
                  <a:gd name="connsiteY1" fmla="*/ 75565 h 76834"/>
                  <a:gd name="connsiteX2" fmla="*/ 77249 w 98777"/>
                  <a:gd name="connsiteY2" fmla="*/ 26670 h 76834"/>
                  <a:gd name="connsiteX3" fmla="*/ 71551 w 98777"/>
                  <a:gd name="connsiteY3" fmla="*/ 19050 h 76834"/>
                  <a:gd name="connsiteX4" fmla="*/ 60786 w 98777"/>
                  <a:gd name="connsiteY4" fmla="*/ 25400 h 76834"/>
                  <a:gd name="connsiteX5" fmla="*/ 60786 w 98777"/>
                  <a:gd name="connsiteY5" fmla="*/ 76200 h 76834"/>
                  <a:gd name="connsiteX6" fmla="*/ 38625 w 98777"/>
                  <a:gd name="connsiteY6" fmla="*/ 76200 h 76834"/>
                  <a:gd name="connsiteX7" fmla="*/ 38625 w 98777"/>
                  <a:gd name="connsiteY7" fmla="*/ 27305 h 76834"/>
                  <a:gd name="connsiteX8" fmla="*/ 33559 w 98777"/>
                  <a:gd name="connsiteY8" fmla="*/ 19685 h 76834"/>
                  <a:gd name="connsiteX9" fmla="*/ 22162 w 98777"/>
                  <a:gd name="connsiteY9" fmla="*/ 26035 h 76834"/>
                  <a:gd name="connsiteX10" fmla="*/ 22162 w 98777"/>
                  <a:gd name="connsiteY10" fmla="*/ 76835 h 76834"/>
                  <a:gd name="connsiteX11" fmla="*/ 0 w 98777"/>
                  <a:gd name="connsiteY11" fmla="*/ 76835 h 76834"/>
                  <a:gd name="connsiteX12" fmla="*/ 0 w 98777"/>
                  <a:gd name="connsiteY12" fmla="*/ 1905 h 76834"/>
                  <a:gd name="connsiteX13" fmla="*/ 22162 w 98777"/>
                  <a:gd name="connsiteY13" fmla="*/ 1905 h 76834"/>
                  <a:gd name="connsiteX14" fmla="*/ 22162 w 98777"/>
                  <a:gd name="connsiteY14" fmla="*/ 9525 h 76834"/>
                  <a:gd name="connsiteX15" fmla="*/ 42424 w 98777"/>
                  <a:gd name="connsiteY15" fmla="*/ 0 h 76834"/>
                  <a:gd name="connsiteX16" fmla="*/ 59520 w 98777"/>
                  <a:gd name="connsiteY16" fmla="*/ 10160 h 76834"/>
                  <a:gd name="connsiteX17" fmla="*/ 80415 w 98777"/>
                  <a:gd name="connsiteY17" fmla="*/ 0 h 76834"/>
                  <a:gd name="connsiteX18" fmla="*/ 98778 w 98777"/>
                  <a:gd name="connsiteY18" fmla="*/ 20320 h 76834"/>
                  <a:gd name="connsiteX19" fmla="*/ 98778 w 98777"/>
                  <a:gd name="connsiteY19" fmla="*/ 7556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777" h="76834">
                    <a:moveTo>
                      <a:pt x="98778" y="75565"/>
                    </a:moveTo>
                    <a:lnTo>
                      <a:pt x="77249" y="75565"/>
                    </a:lnTo>
                    <a:lnTo>
                      <a:pt x="77249" y="26670"/>
                    </a:lnTo>
                    <a:cubicBezTo>
                      <a:pt x="77249" y="20955"/>
                      <a:pt x="75983" y="19050"/>
                      <a:pt x="71551" y="19050"/>
                    </a:cubicBezTo>
                    <a:cubicBezTo>
                      <a:pt x="67751" y="19050"/>
                      <a:pt x="63319" y="22225"/>
                      <a:pt x="60786" y="25400"/>
                    </a:cubicBezTo>
                    <a:lnTo>
                      <a:pt x="60786" y="76200"/>
                    </a:lnTo>
                    <a:lnTo>
                      <a:pt x="38625" y="76200"/>
                    </a:lnTo>
                    <a:lnTo>
                      <a:pt x="38625" y="27305"/>
                    </a:lnTo>
                    <a:cubicBezTo>
                      <a:pt x="38625" y="21590"/>
                      <a:pt x="37358" y="19685"/>
                      <a:pt x="33559" y="19685"/>
                    </a:cubicBezTo>
                    <a:cubicBezTo>
                      <a:pt x="29760" y="19685"/>
                      <a:pt x="25328" y="22860"/>
                      <a:pt x="22162" y="26035"/>
                    </a:cubicBezTo>
                    <a:lnTo>
                      <a:pt x="22162" y="76835"/>
                    </a:lnTo>
                    <a:lnTo>
                      <a:pt x="0" y="76835"/>
                    </a:lnTo>
                    <a:lnTo>
                      <a:pt x="0" y="1905"/>
                    </a:lnTo>
                    <a:lnTo>
                      <a:pt x="22162" y="1905"/>
                    </a:lnTo>
                    <a:lnTo>
                      <a:pt x="22162" y="9525"/>
                    </a:lnTo>
                    <a:cubicBezTo>
                      <a:pt x="26594" y="4445"/>
                      <a:pt x="33559" y="0"/>
                      <a:pt x="42424" y="0"/>
                    </a:cubicBezTo>
                    <a:cubicBezTo>
                      <a:pt x="51922" y="0"/>
                      <a:pt x="56987" y="2540"/>
                      <a:pt x="59520" y="10160"/>
                    </a:cubicBezTo>
                    <a:cubicBezTo>
                      <a:pt x="63952" y="4445"/>
                      <a:pt x="71551" y="0"/>
                      <a:pt x="80415" y="0"/>
                    </a:cubicBezTo>
                    <a:cubicBezTo>
                      <a:pt x="92446" y="0"/>
                      <a:pt x="98778" y="6350"/>
                      <a:pt x="98778" y="20320"/>
                    </a:cubicBezTo>
                    <a:lnTo>
                      <a:pt x="98778" y="75565"/>
                    </a:lnTo>
                    <a:close/>
                  </a:path>
                </a:pathLst>
              </a:custGeom>
              <a:grpFill/>
              <a:ln w="6309" cap="flat">
                <a:noFill/>
                <a:prstDash val="solid"/>
                <a:miter/>
              </a:ln>
            </p:spPr>
            <p:txBody>
              <a:bodyPr rtlCol="0" anchor="ctr"/>
              <a:lstStyle/>
              <a:p>
                <a:endParaRPr lang="en-US" dirty="0"/>
              </a:p>
            </p:txBody>
          </p:sp>
          <p:sp>
            <p:nvSpPr>
              <p:cNvPr id="70" name="Freeform 69">
                <a:extLst>
                  <a:ext uri="{FF2B5EF4-FFF2-40B4-BE49-F238E27FC236}">
                    <a16:creationId xmlns:a16="http://schemas.microsoft.com/office/drawing/2014/main" id="{6B51277E-3843-0300-D2A5-730AF02F986A}"/>
                  </a:ext>
                </a:extLst>
              </p:cNvPr>
              <p:cNvSpPr/>
              <p:nvPr/>
            </p:nvSpPr>
            <p:spPr>
              <a:xfrm>
                <a:off x="1067487" y="4691063"/>
                <a:ext cx="62685" cy="76200"/>
              </a:xfrm>
              <a:custGeom>
                <a:avLst/>
                <a:gdLst>
                  <a:gd name="connsiteX0" fmla="*/ 18363 w 62685"/>
                  <a:gd name="connsiteY0" fmla="*/ 76200 h 76200"/>
                  <a:gd name="connsiteX1" fmla="*/ 0 w 62685"/>
                  <a:gd name="connsiteY1" fmla="*/ 57150 h 76200"/>
                  <a:gd name="connsiteX2" fmla="*/ 39258 w 62685"/>
                  <a:gd name="connsiteY2" fmla="*/ 27305 h 76200"/>
                  <a:gd name="connsiteX3" fmla="*/ 39258 w 62685"/>
                  <a:gd name="connsiteY3" fmla="*/ 24765 h 76200"/>
                  <a:gd name="connsiteX4" fmla="*/ 32926 w 62685"/>
                  <a:gd name="connsiteY4" fmla="*/ 17145 h 76200"/>
                  <a:gd name="connsiteX5" fmla="*/ 13297 w 62685"/>
                  <a:gd name="connsiteY5" fmla="*/ 24765 h 76200"/>
                  <a:gd name="connsiteX6" fmla="*/ 3166 w 62685"/>
                  <a:gd name="connsiteY6" fmla="*/ 11430 h 76200"/>
                  <a:gd name="connsiteX7" fmla="*/ 36725 w 62685"/>
                  <a:gd name="connsiteY7" fmla="*/ 0 h 76200"/>
                  <a:gd name="connsiteX8" fmla="*/ 60786 w 62685"/>
                  <a:gd name="connsiteY8" fmla="*/ 24130 h 76200"/>
                  <a:gd name="connsiteX9" fmla="*/ 60786 w 62685"/>
                  <a:gd name="connsiteY9" fmla="*/ 56515 h 76200"/>
                  <a:gd name="connsiteX10" fmla="*/ 62686 w 62685"/>
                  <a:gd name="connsiteY10" fmla="*/ 74295 h 76200"/>
                  <a:gd name="connsiteX11" fmla="*/ 62686 w 62685"/>
                  <a:gd name="connsiteY11" fmla="*/ 74930 h 76200"/>
                  <a:gd name="connsiteX12" fmla="*/ 41157 w 62685"/>
                  <a:gd name="connsiteY12" fmla="*/ 74930 h 76200"/>
                  <a:gd name="connsiteX13" fmla="*/ 39891 w 62685"/>
                  <a:gd name="connsiteY13" fmla="*/ 67310 h 76200"/>
                  <a:gd name="connsiteX14" fmla="*/ 18363 w 62685"/>
                  <a:gd name="connsiteY14" fmla="*/ 76200 h 76200"/>
                  <a:gd name="connsiteX15" fmla="*/ 39258 w 62685"/>
                  <a:gd name="connsiteY15" fmla="*/ 39370 h 76200"/>
                  <a:gd name="connsiteX16" fmla="*/ 20895 w 62685"/>
                  <a:gd name="connsiteY16" fmla="*/ 53340 h 76200"/>
                  <a:gd name="connsiteX17" fmla="*/ 27227 w 62685"/>
                  <a:gd name="connsiteY17" fmla="*/ 59690 h 76200"/>
                  <a:gd name="connsiteX18" fmla="*/ 39258 w 62685"/>
                  <a:gd name="connsiteY18" fmla="*/ 54610 h 76200"/>
                  <a:gd name="connsiteX19" fmla="*/ 39258 w 62685"/>
                  <a:gd name="connsiteY19" fmla="*/ 3937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685" h="76200">
                    <a:moveTo>
                      <a:pt x="18363" y="76200"/>
                    </a:moveTo>
                    <a:cubicBezTo>
                      <a:pt x="6332" y="76200"/>
                      <a:pt x="0" y="69850"/>
                      <a:pt x="0" y="57150"/>
                    </a:cubicBezTo>
                    <a:cubicBezTo>
                      <a:pt x="0" y="41910"/>
                      <a:pt x="12664" y="32385"/>
                      <a:pt x="39258" y="27305"/>
                    </a:cubicBezTo>
                    <a:lnTo>
                      <a:pt x="39258" y="24765"/>
                    </a:lnTo>
                    <a:cubicBezTo>
                      <a:pt x="39258" y="19050"/>
                      <a:pt x="37358" y="17145"/>
                      <a:pt x="32926" y="17145"/>
                    </a:cubicBezTo>
                    <a:cubicBezTo>
                      <a:pt x="24694" y="17145"/>
                      <a:pt x="17096" y="22225"/>
                      <a:pt x="13297" y="24765"/>
                    </a:cubicBezTo>
                    <a:lnTo>
                      <a:pt x="3166" y="11430"/>
                    </a:lnTo>
                    <a:cubicBezTo>
                      <a:pt x="12031" y="3810"/>
                      <a:pt x="24061" y="0"/>
                      <a:pt x="36725" y="0"/>
                    </a:cubicBezTo>
                    <a:cubicBezTo>
                      <a:pt x="53188" y="0"/>
                      <a:pt x="60786" y="6985"/>
                      <a:pt x="60786" y="24130"/>
                    </a:cubicBezTo>
                    <a:lnTo>
                      <a:pt x="60786" y="56515"/>
                    </a:lnTo>
                    <a:cubicBezTo>
                      <a:pt x="60786" y="66040"/>
                      <a:pt x="61420" y="70485"/>
                      <a:pt x="62686" y="74295"/>
                    </a:cubicBezTo>
                    <a:lnTo>
                      <a:pt x="62686" y="74930"/>
                    </a:lnTo>
                    <a:cubicBezTo>
                      <a:pt x="62686" y="74930"/>
                      <a:pt x="41157" y="74930"/>
                      <a:pt x="41157" y="74930"/>
                    </a:cubicBezTo>
                    <a:cubicBezTo>
                      <a:pt x="40524" y="73025"/>
                      <a:pt x="39891" y="70485"/>
                      <a:pt x="39891" y="67310"/>
                    </a:cubicBezTo>
                    <a:cubicBezTo>
                      <a:pt x="33559" y="73660"/>
                      <a:pt x="26594" y="76200"/>
                      <a:pt x="18363" y="76200"/>
                    </a:cubicBezTo>
                    <a:close/>
                    <a:moveTo>
                      <a:pt x="39258" y="39370"/>
                    </a:moveTo>
                    <a:cubicBezTo>
                      <a:pt x="26594" y="41910"/>
                      <a:pt x="20895" y="46355"/>
                      <a:pt x="20895" y="53340"/>
                    </a:cubicBezTo>
                    <a:cubicBezTo>
                      <a:pt x="20895" y="57785"/>
                      <a:pt x="22795" y="59690"/>
                      <a:pt x="27227" y="59690"/>
                    </a:cubicBezTo>
                    <a:cubicBezTo>
                      <a:pt x="31660" y="59690"/>
                      <a:pt x="35459" y="57785"/>
                      <a:pt x="39258" y="54610"/>
                    </a:cubicBezTo>
                    <a:lnTo>
                      <a:pt x="39258" y="39370"/>
                    </a:lnTo>
                    <a:close/>
                  </a:path>
                </a:pathLst>
              </a:custGeom>
              <a:grpFill/>
              <a:ln w="6309" cap="flat">
                <a:noFill/>
                <a:prstDash val="solid"/>
                <a:miter/>
              </a:ln>
            </p:spPr>
            <p:txBody>
              <a:bodyPr rtlCol="0" anchor="ctr"/>
              <a:lstStyle/>
              <a:p>
                <a:endParaRPr lang="en-US" dirty="0"/>
              </a:p>
            </p:txBody>
          </p:sp>
          <p:sp>
            <p:nvSpPr>
              <p:cNvPr id="71" name="Freeform 70">
                <a:extLst>
                  <a:ext uri="{FF2B5EF4-FFF2-40B4-BE49-F238E27FC236}">
                    <a16:creationId xmlns:a16="http://schemas.microsoft.com/office/drawing/2014/main" id="{3356B8F0-F514-608E-0206-5C6A4CBFA574}"/>
                  </a:ext>
                </a:extLst>
              </p:cNvPr>
              <p:cNvSpPr/>
              <p:nvPr/>
            </p:nvSpPr>
            <p:spPr>
              <a:xfrm>
                <a:off x="751525" y="4691698"/>
                <a:ext cx="64585" cy="76199"/>
              </a:xfrm>
              <a:custGeom>
                <a:avLst/>
                <a:gdLst>
                  <a:gd name="connsiteX0" fmla="*/ 32293 w 64585"/>
                  <a:gd name="connsiteY0" fmla="*/ 0 h 76199"/>
                  <a:gd name="connsiteX1" fmla="*/ 0 w 64585"/>
                  <a:gd name="connsiteY1" fmla="*/ 38100 h 76199"/>
                  <a:gd name="connsiteX2" fmla="*/ 32293 w 64585"/>
                  <a:gd name="connsiteY2" fmla="*/ 76200 h 76199"/>
                  <a:gd name="connsiteX3" fmla="*/ 64586 w 64585"/>
                  <a:gd name="connsiteY3" fmla="*/ 38100 h 76199"/>
                  <a:gd name="connsiteX4" fmla="*/ 32293 w 64585"/>
                  <a:gd name="connsiteY4" fmla="*/ 0 h 76199"/>
                  <a:gd name="connsiteX5" fmla="*/ 32293 w 64585"/>
                  <a:gd name="connsiteY5" fmla="*/ 58420 h 76199"/>
                  <a:gd name="connsiteX6" fmla="*/ 22162 w 64585"/>
                  <a:gd name="connsiteY6" fmla="*/ 38100 h 76199"/>
                  <a:gd name="connsiteX7" fmla="*/ 32293 w 64585"/>
                  <a:gd name="connsiteY7" fmla="*/ 18415 h 76199"/>
                  <a:gd name="connsiteX8" fmla="*/ 42424 w 64585"/>
                  <a:gd name="connsiteY8" fmla="*/ 38100 h 76199"/>
                  <a:gd name="connsiteX9" fmla="*/ 32293 w 64585"/>
                  <a:gd name="connsiteY9" fmla="*/ 58420 h 7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199">
                    <a:moveTo>
                      <a:pt x="32293" y="0"/>
                    </a:moveTo>
                    <a:cubicBezTo>
                      <a:pt x="8232" y="0"/>
                      <a:pt x="0" y="19685"/>
                      <a:pt x="0" y="38100"/>
                    </a:cubicBezTo>
                    <a:cubicBezTo>
                      <a:pt x="0" y="66040"/>
                      <a:pt x="16463" y="76200"/>
                      <a:pt x="32293" y="76200"/>
                    </a:cubicBezTo>
                    <a:cubicBezTo>
                      <a:pt x="48123" y="76200"/>
                      <a:pt x="64586" y="66040"/>
                      <a:pt x="64586" y="38100"/>
                    </a:cubicBezTo>
                    <a:cubicBezTo>
                      <a:pt x="64586" y="9525"/>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5880"/>
                      <a:pt x="37358" y="58420"/>
                      <a:pt x="32293" y="58420"/>
                    </a:cubicBezTo>
                    <a:close/>
                  </a:path>
                </a:pathLst>
              </a:custGeom>
              <a:grpFill/>
              <a:ln w="6309" cap="flat">
                <a:noFill/>
                <a:prstDash val="solid"/>
                <a:miter/>
              </a:ln>
            </p:spPr>
            <p:txBody>
              <a:bodyPr rtlCol="0" anchor="ctr"/>
              <a:lstStyle/>
              <a:p>
                <a:endParaRPr lang="en-US" dirty="0"/>
              </a:p>
            </p:txBody>
          </p:sp>
          <p:sp>
            <p:nvSpPr>
              <p:cNvPr id="72" name="Freeform 71">
                <a:extLst>
                  <a:ext uri="{FF2B5EF4-FFF2-40B4-BE49-F238E27FC236}">
                    <a16:creationId xmlns:a16="http://schemas.microsoft.com/office/drawing/2014/main" id="{8B4E2CEA-9BAC-1FFA-3ACE-1AB0DF37EA99}"/>
                  </a:ext>
                </a:extLst>
              </p:cNvPr>
              <p:cNvSpPr/>
              <p:nvPr/>
            </p:nvSpPr>
            <p:spPr>
              <a:xfrm>
                <a:off x="1140937" y="4691698"/>
                <a:ext cx="60153" cy="74294"/>
              </a:xfrm>
              <a:custGeom>
                <a:avLst/>
                <a:gdLst>
                  <a:gd name="connsiteX0" fmla="*/ 41791 w 60153"/>
                  <a:gd name="connsiteY0" fmla="*/ 0 h 74294"/>
                  <a:gd name="connsiteX1" fmla="*/ 22162 w 60153"/>
                  <a:gd name="connsiteY1" fmla="*/ 8890 h 74294"/>
                  <a:gd name="connsiteX2" fmla="*/ 22162 w 60153"/>
                  <a:gd name="connsiteY2" fmla="*/ 1270 h 74294"/>
                  <a:gd name="connsiteX3" fmla="*/ 0 w 60153"/>
                  <a:gd name="connsiteY3" fmla="*/ 1270 h 74294"/>
                  <a:gd name="connsiteX4" fmla="*/ 0 w 60153"/>
                  <a:gd name="connsiteY4" fmla="*/ 74295 h 74294"/>
                  <a:gd name="connsiteX5" fmla="*/ 22162 w 60153"/>
                  <a:gd name="connsiteY5" fmla="*/ 74295 h 74294"/>
                  <a:gd name="connsiteX6" fmla="*/ 22162 w 60153"/>
                  <a:gd name="connsiteY6" fmla="*/ 24130 h 74294"/>
                  <a:gd name="connsiteX7" fmla="*/ 32926 w 60153"/>
                  <a:gd name="connsiteY7" fmla="*/ 18415 h 74294"/>
                  <a:gd name="connsiteX8" fmla="*/ 37991 w 60153"/>
                  <a:gd name="connsiteY8" fmla="*/ 25400 h 74294"/>
                  <a:gd name="connsiteX9" fmla="*/ 37991 w 60153"/>
                  <a:gd name="connsiteY9" fmla="*/ 74295 h 74294"/>
                  <a:gd name="connsiteX10" fmla="*/ 60153 w 60153"/>
                  <a:gd name="connsiteY10" fmla="*/ 74295 h 74294"/>
                  <a:gd name="connsiteX11" fmla="*/ 60153 w 60153"/>
                  <a:gd name="connsiteY11" fmla="*/ 19685 h 74294"/>
                  <a:gd name="connsiteX12" fmla="*/ 41791 w 60153"/>
                  <a:gd name="connsiteY12" fmla="*/ 0 h 7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294">
                    <a:moveTo>
                      <a:pt x="41791" y="0"/>
                    </a:moveTo>
                    <a:cubicBezTo>
                      <a:pt x="33559" y="0"/>
                      <a:pt x="26594" y="4445"/>
                      <a:pt x="22162" y="8890"/>
                    </a:cubicBezTo>
                    <a:lnTo>
                      <a:pt x="22162" y="1270"/>
                    </a:lnTo>
                    <a:lnTo>
                      <a:pt x="0" y="1270"/>
                    </a:lnTo>
                    <a:lnTo>
                      <a:pt x="0" y="74295"/>
                    </a:lnTo>
                    <a:lnTo>
                      <a:pt x="22162" y="74295"/>
                    </a:lnTo>
                    <a:lnTo>
                      <a:pt x="22162" y="24130"/>
                    </a:lnTo>
                    <a:cubicBezTo>
                      <a:pt x="26594" y="20320"/>
                      <a:pt x="29760" y="18415"/>
                      <a:pt x="32926" y="18415"/>
                    </a:cubicBezTo>
                    <a:cubicBezTo>
                      <a:pt x="35459" y="18415"/>
                      <a:pt x="37991" y="19050"/>
                      <a:pt x="37991" y="25400"/>
                    </a:cubicBezTo>
                    <a:lnTo>
                      <a:pt x="37991" y="74295"/>
                    </a:lnTo>
                    <a:lnTo>
                      <a:pt x="60153" y="74295"/>
                    </a:lnTo>
                    <a:lnTo>
                      <a:pt x="60153" y="19685"/>
                    </a:lnTo>
                    <a:cubicBezTo>
                      <a:pt x="60153" y="6350"/>
                      <a:pt x="53821" y="0"/>
                      <a:pt x="41791" y="0"/>
                    </a:cubicBezTo>
                    <a:close/>
                  </a:path>
                </a:pathLst>
              </a:custGeom>
              <a:grpFill/>
              <a:ln w="6309" cap="flat">
                <a:noFill/>
                <a:prstDash val="solid"/>
                <a:miter/>
              </a:ln>
            </p:spPr>
            <p:txBody>
              <a:bodyPr rtlCol="0" anchor="ctr"/>
              <a:lstStyle/>
              <a:p>
                <a:endParaRPr lang="en-US" dirty="0"/>
              </a:p>
            </p:txBody>
          </p:sp>
        </p:grpSp>
        <p:sp>
          <p:nvSpPr>
            <p:cNvPr id="47" name="Freeform 46">
              <a:extLst>
                <a:ext uri="{FF2B5EF4-FFF2-40B4-BE49-F238E27FC236}">
                  <a16:creationId xmlns:a16="http://schemas.microsoft.com/office/drawing/2014/main" id="{66284514-B6AE-EC7A-FCAA-7903D8359980}"/>
                </a:ext>
              </a:extLst>
            </p:cNvPr>
            <p:cNvSpPr/>
            <p:nvPr/>
          </p:nvSpPr>
          <p:spPr>
            <a:xfrm>
              <a:off x="543205" y="4793933"/>
              <a:ext cx="72816" cy="103504"/>
            </a:xfrm>
            <a:custGeom>
              <a:avLst/>
              <a:gdLst>
                <a:gd name="connsiteX0" fmla="*/ 43690 w 72816"/>
                <a:gd name="connsiteY0" fmla="*/ 41910 h 103504"/>
                <a:gd name="connsiteX1" fmla="*/ 41791 w 72816"/>
                <a:gd name="connsiteY1" fmla="*/ 41275 h 103504"/>
                <a:gd name="connsiteX2" fmla="*/ 26594 w 72816"/>
                <a:gd name="connsiteY2" fmla="*/ 27305 h 103504"/>
                <a:gd name="connsiteX3" fmla="*/ 36092 w 72816"/>
                <a:gd name="connsiteY3" fmla="*/ 19050 h 103504"/>
                <a:gd name="connsiteX4" fmla="*/ 52555 w 72816"/>
                <a:gd name="connsiteY4" fmla="*/ 32385 h 103504"/>
                <a:gd name="connsiteX5" fmla="*/ 53188 w 72816"/>
                <a:gd name="connsiteY5" fmla="*/ 33655 h 103504"/>
                <a:gd name="connsiteX6" fmla="*/ 70917 w 72816"/>
                <a:gd name="connsiteY6" fmla="*/ 24130 h 103504"/>
                <a:gd name="connsiteX7" fmla="*/ 70284 w 72816"/>
                <a:gd name="connsiteY7" fmla="*/ 22860 h 103504"/>
                <a:gd name="connsiteX8" fmla="*/ 36092 w 72816"/>
                <a:gd name="connsiteY8" fmla="*/ 0 h 103504"/>
                <a:gd name="connsiteX9" fmla="*/ 3799 w 72816"/>
                <a:gd name="connsiteY9" fmla="*/ 28575 h 103504"/>
                <a:gd name="connsiteX10" fmla="*/ 32293 w 72816"/>
                <a:gd name="connsiteY10" fmla="*/ 60960 h 103504"/>
                <a:gd name="connsiteX11" fmla="*/ 32926 w 72816"/>
                <a:gd name="connsiteY11" fmla="*/ 61595 h 103504"/>
                <a:gd name="connsiteX12" fmla="*/ 49389 w 72816"/>
                <a:gd name="connsiteY12" fmla="*/ 76200 h 103504"/>
                <a:gd name="connsiteX13" fmla="*/ 37991 w 72816"/>
                <a:gd name="connsiteY13" fmla="*/ 85725 h 103504"/>
                <a:gd name="connsiteX14" fmla="*/ 18996 w 72816"/>
                <a:gd name="connsiteY14" fmla="*/ 71120 h 103504"/>
                <a:gd name="connsiteX15" fmla="*/ 18363 w 72816"/>
                <a:gd name="connsiteY15" fmla="*/ 69850 h 103504"/>
                <a:gd name="connsiteX16" fmla="*/ 0 w 72816"/>
                <a:gd name="connsiteY16" fmla="*/ 78105 h 103504"/>
                <a:gd name="connsiteX17" fmla="*/ 633 w 72816"/>
                <a:gd name="connsiteY17" fmla="*/ 79375 h 103504"/>
                <a:gd name="connsiteX18" fmla="*/ 38625 w 72816"/>
                <a:gd name="connsiteY18" fmla="*/ 103505 h 103504"/>
                <a:gd name="connsiteX19" fmla="*/ 72817 w 72816"/>
                <a:gd name="connsiteY19" fmla="*/ 74295 h 103504"/>
                <a:gd name="connsiteX20" fmla="*/ 43690 w 72816"/>
                <a:gd name="connsiteY20" fmla="*/ 41910 h 1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2816" h="103504">
                  <a:moveTo>
                    <a:pt x="43690" y="41910"/>
                  </a:moveTo>
                  <a:lnTo>
                    <a:pt x="41791" y="41275"/>
                  </a:lnTo>
                  <a:cubicBezTo>
                    <a:pt x="32926" y="37465"/>
                    <a:pt x="26594" y="33655"/>
                    <a:pt x="26594" y="27305"/>
                  </a:cubicBezTo>
                  <a:cubicBezTo>
                    <a:pt x="26594" y="22225"/>
                    <a:pt x="30393" y="19050"/>
                    <a:pt x="36092" y="19050"/>
                  </a:cubicBezTo>
                  <a:cubicBezTo>
                    <a:pt x="43057" y="19050"/>
                    <a:pt x="48123" y="23495"/>
                    <a:pt x="52555" y="32385"/>
                  </a:cubicBezTo>
                  <a:lnTo>
                    <a:pt x="53188" y="33655"/>
                  </a:lnTo>
                  <a:lnTo>
                    <a:pt x="70917" y="24130"/>
                  </a:lnTo>
                  <a:lnTo>
                    <a:pt x="70284" y="22860"/>
                  </a:lnTo>
                  <a:cubicBezTo>
                    <a:pt x="63319" y="7620"/>
                    <a:pt x="51922" y="0"/>
                    <a:pt x="36092" y="0"/>
                  </a:cubicBezTo>
                  <a:cubicBezTo>
                    <a:pt x="17096" y="0"/>
                    <a:pt x="3799" y="12065"/>
                    <a:pt x="3799" y="28575"/>
                  </a:cubicBezTo>
                  <a:cubicBezTo>
                    <a:pt x="3799" y="48895"/>
                    <a:pt x="19629" y="55245"/>
                    <a:pt x="32293" y="60960"/>
                  </a:cubicBezTo>
                  <a:lnTo>
                    <a:pt x="32926" y="61595"/>
                  </a:lnTo>
                  <a:cubicBezTo>
                    <a:pt x="43057" y="66040"/>
                    <a:pt x="49389" y="69215"/>
                    <a:pt x="49389" y="76200"/>
                  </a:cubicBezTo>
                  <a:cubicBezTo>
                    <a:pt x="49389" y="82550"/>
                    <a:pt x="44957" y="85725"/>
                    <a:pt x="37991" y="85725"/>
                  </a:cubicBezTo>
                  <a:cubicBezTo>
                    <a:pt x="27860" y="85725"/>
                    <a:pt x="22162" y="77470"/>
                    <a:pt x="18996" y="71120"/>
                  </a:cubicBezTo>
                  <a:lnTo>
                    <a:pt x="18363" y="69850"/>
                  </a:lnTo>
                  <a:lnTo>
                    <a:pt x="0" y="78105"/>
                  </a:lnTo>
                  <a:lnTo>
                    <a:pt x="633" y="79375"/>
                  </a:lnTo>
                  <a:cubicBezTo>
                    <a:pt x="8231" y="95885"/>
                    <a:pt x="20895" y="103505"/>
                    <a:pt x="38625" y="103505"/>
                  </a:cubicBezTo>
                  <a:cubicBezTo>
                    <a:pt x="55088" y="103505"/>
                    <a:pt x="72817" y="94615"/>
                    <a:pt x="72817" y="74295"/>
                  </a:cubicBezTo>
                  <a:cubicBezTo>
                    <a:pt x="72184" y="53975"/>
                    <a:pt x="56354" y="46990"/>
                    <a:pt x="43690" y="41910"/>
                  </a:cubicBezTo>
                  <a:close/>
                </a:path>
              </a:pathLst>
            </a:custGeom>
            <a:grpFill/>
            <a:ln w="6309"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242415B4-284F-B464-86FF-C7FF4942385B}"/>
                </a:ext>
              </a:extLst>
            </p:cNvPr>
            <p:cNvSpPr/>
            <p:nvPr/>
          </p:nvSpPr>
          <p:spPr>
            <a:xfrm>
              <a:off x="624887"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49" name="Freeform 48">
              <a:extLst>
                <a:ext uri="{FF2B5EF4-FFF2-40B4-BE49-F238E27FC236}">
                  <a16:creationId xmlns:a16="http://schemas.microsoft.com/office/drawing/2014/main" id="{678989D1-F30E-7EEF-1662-BE0DB605FC7F}"/>
                </a:ext>
              </a:extLst>
            </p:cNvPr>
            <p:cNvSpPr/>
            <p:nvPr/>
          </p:nvSpPr>
          <p:spPr>
            <a:xfrm>
              <a:off x="695804" y="4792028"/>
              <a:ext cx="60153" cy="104139"/>
            </a:xfrm>
            <a:custGeom>
              <a:avLst/>
              <a:gdLst>
                <a:gd name="connsiteX0" fmla="*/ 41791 w 60153"/>
                <a:gd name="connsiteY0" fmla="*/ 28575 h 104139"/>
                <a:gd name="connsiteX1" fmla="*/ 22162 w 60153"/>
                <a:gd name="connsiteY1" fmla="*/ 37465 h 104139"/>
                <a:gd name="connsiteX2" fmla="*/ 22162 w 60153"/>
                <a:gd name="connsiteY2" fmla="*/ 0 h 104139"/>
                <a:gd name="connsiteX3" fmla="*/ 0 w 60153"/>
                <a:gd name="connsiteY3" fmla="*/ 3175 h 104139"/>
                <a:gd name="connsiteX4" fmla="*/ 0 w 60153"/>
                <a:gd name="connsiteY4" fmla="*/ 104140 h 104139"/>
                <a:gd name="connsiteX5" fmla="*/ 22162 w 60153"/>
                <a:gd name="connsiteY5" fmla="*/ 104140 h 104139"/>
                <a:gd name="connsiteX6" fmla="*/ 22162 w 60153"/>
                <a:gd name="connsiteY6" fmla="*/ 53975 h 104139"/>
                <a:gd name="connsiteX7" fmla="*/ 32926 w 60153"/>
                <a:gd name="connsiteY7" fmla="*/ 48260 h 104139"/>
                <a:gd name="connsiteX8" fmla="*/ 37991 w 60153"/>
                <a:gd name="connsiteY8" fmla="*/ 55245 h 104139"/>
                <a:gd name="connsiteX9" fmla="*/ 37991 w 60153"/>
                <a:gd name="connsiteY9" fmla="*/ 104140 h 104139"/>
                <a:gd name="connsiteX10" fmla="*/ 60153 w 60153"/>
                <a:gd name="connsiteY10" fmla="*/ 104140 h 104139"/>
                <a:gd name="connsiteX11" fmla="*/ 60153 w 60153"/>
                <a:gd name="connsiteY11" fmla="*/ 48260 h 104139"/>
                <a:gd name="connsiteX12" fmla="*/ 41791 w 60153"/>
                <a:gd name="connsiteY12" fmla="*/ 28575 h 104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104139">
                  <a:moveTo>
                    <a:pt x="41791" y="28575"/>
                  </a:moveTo>
                  <a:cubicBezTo>
                    <a:pt x="33559" y="28575"/>
                    <a:pt x="26594" y="33020"/>
                    <a:pt x="22162" y="37465"/>
                  </a:cubicBezTo>
                  <a:lnTo>
                    <a:pt x="22162" y="0"/>
                  </a:lnTo>
                  <a:lnTo>
                    <a:pt x="0" y="3175"/>
                  </a:lnTo>
                  <a:lnTo>
                    <a:pt x="0" y="104140"/>
                  </a:lnTo>
                  <a:lnTo>
                    <a:pt x="22162" y="104140"/>
                  </a:lnTo>
                  <a:lnTo>
                    <a:pt x="22162" y="53975"/>
                  </a:lnTo>
                  <a:cubicBezTo>
                    <a:pt x="26594" y="50165"/>
                    <a:pt x="29760" y="48260"/>
                    <a:pt x="32926" y="48260"/>
                  </a:cubicBezTo>
                  <a:cubicBezTo>
                    <a:pt x="35459" y="48260"/>
                    <a:pt x="37991" y="48895"/>
                    <a:pt x="37991" y="55245"/>
                  </a:cubicBezTo>
                  <a:lnTo>
                    <a:pt x="37991" y="104140"/>
                  </a:lnTo>
                  <a:lnTo>
                    <a:pt x="60153" y="104140"/>
                  </a:lnTo>
                  <a:lnTo>
                    <a:pt x="60153" y="48260"/>
                  </a:lnTo>
                  <a:cubicBezTo>
                    <a:pt x="60153" y="35560"/>
                    <a:pt x="53821" y="28575"/>
                    <a:pt x="41791" y="28575"/>
                  </a:cubicBezTo>
                  <a:close/>
                </a:path>
              </a:pathLst>
            </a:custGeom>
            <a:grpFill/>
            <a:ln w="6309" cap="flat">
              <a:noFill/>
              <a:prstDash val="solid"/>
              <a:miter/>
            </a:ln>
          </p:spPr>
          <p:txBody>
            <a:bodyPr rtlCol="0" anchor="ctr"/>
            <a:lstStyle/>
            <a:p>
              <a:endParaRPr lang="en-US" dirty="0"/>
            </a:p>
          </p:txBody>
        </p:sp>
        <p:sp>
          <p:nvSpPr>
            <p:cNvPr id="50" name="Freeform 49">
              <a:extLst>
                <a:ext uri="{FF2B5EF4-FFF2-40B4-BE49-F238E27FC236}">
                  <a16:creationId xmlns:a16="http://schemas.microsoft.com/office/drawing/2014/main" id="{48856406-222F-B3D4-CEA0-9DB4DADB9A28}"/>
                </a:ext>
              </a:extLst>
            </p:cNvPr>
            <p:cNvSpPr/>
            <p:nvPr/>
          </p:nvSpPr>
          <p:spPr>
            <a:xfrm>
              <a:off x="764189"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6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6" y="66040"/>
                    <a:pt x="64586" y="38100"/>
                  </a:cubicBezTo>
                  <a:cubicBezTo>
                    <a:pt x="64586"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51" name="Freeform 50">
              <a:extLst>
                <a:ext uri="{FF2B5EF4-FFF2-40B4-BE49-F238E27FC236}">
                  <a16:creationId xmlns:a16="http://schemas.microsoft.com/office/drawing/2014/main" id="{7ABE5741-AB6A-A0B9-7817-5A4B2CD2283A}"/>
                </a:ext>
              </a:extLst>
            </p:cNvPr>
            <p:cNvSpPr/>
            <p:nvPr/>
          </p:nvSpPr>
          <p:spPr>
            <a:xfrm>
              <a:off x="836373"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5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5" y="66040"/>
                    <a:pt x="64585" y="38100"/>
                  </a:cubicBezTo>
                  <a:cubicBezTo>
                    <a:pt x="64585" y="10160"/>
                    <a:pt x="47489"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52" name="Freeform 51">
              <a:extLst>
                <a:ext uri="{FF2B5EF4-FFF2-40B4-BE49-F238E27FC236}">
                  <a16:creationId xmlns:a16="http://schemas.microsoft.com/office/drawing/2014/main" id="{66DE4B64-8177-BB27-1C24-EBAC6A5A8726}"/>
                </a:ext>
              </a:extLst>
            </p:cNvPr>
            <p:cNvSpPr/>
            <p:nvPr/>
          </p:nvSpPr>
          <p:spPr>
            <a:xfrm>
              <a:off x="954779" y="4820603"/>
              <a:ext cx="64602" cy="76200"/>
            </a:xfrm>
            <a:custGeom>
              <a:avLst/>
              <a:gdLst>
                <a:gd name="connsiteX0" fmla="*/ 32293 w 64602"/>
                <a:gd name="connsiteY0" fmla="*/ 0 h 76200"/>
                <a:gd name="connsiteX1" fmla="*/ 0 w 64602"/>
                <a:gd name="connsiteY1" fmla="*/ 38100 h 76200"/>
                <a:gd name="connsiteX2" fmla="*/ 32293 w 64602"/>
                <a:gd name="connsiteY2" fmla="*/ 76200 h 76200"/>
                <a:gd name="connsiteX3" fmla="*/ 64585 w 64602"/>
                <a:gd name="connsiteY3" fmla="*/ 38100 h 76200"/>
                <a:gd name="connsiteX4" fmla="*/ 32293 w 64602"/>
                <a:gd name="connsiteY4" fmla="*/ 0 h 76200"/>
                <a:gd name="connsiteX5" fmla="*/ 32293 w 64602"/>
                <a:gd name="connsiteY5" fmla="*/ 58420 h 76200"/>
                <a:gd name="connsiteX6" fmla="*/ 22162 w 64602"/>
                <a:gd name="connsiteY6" fmla="*/ 38100 h 76200"/>
                <a:gd name="connsiteX7" fmla="*/ 32293 w 64602"/>
                <a:gd name="connsiteY7" fmla="*/ 18415 h 76200"/>
                <a:gd name="connsiteX8" fmla="*/ 42424 w 64602"/>
                <a:gd name="connsiteY8" fmla="*/ 38100 h 76200"/>
                <a:gd name="connsiteX9" fmla="*/ 32293 w 64602"/>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02" h="76200">
                  <a:moveTo>
                    <a:pt x="32293" y="0"/>
                  </a:moveTo>
                  <a:cubicBezTo>
                    <a:pt x="8232" y="0"/>
                    <a:pt x="0" y="19685"/>
                    <a:pt x="0" y="38100"/>
                  </a:cubicBezTo>
                  <a:cubicBezTo>
                    <a:pt x="0" y="66040"/>
                    <a:pt x="16463" y="76200"/>
                    <a:pt x="32293" y="76200"/>
                  </a:cubicBezTo>
                  <a:cubicBezTo>
                    <a:pt x="48123" y="76200"/>
                    <a:pt x="64585" y="66040"/>
                    <a:pt x="64585" y="38100"/>
                  </a:cubicBezTo>
                  <a:cubicBezTo>
                    <a:pt x="65219"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7358" y="58420"/>
                    <a:pt x="32293" y="58420"/>
                  </a:cubicBezTo>
                  <a:close/>
                </a:path>
              </a:pathLst>
            </a:custGeom>
            <a:grpFill/>
            <a:ln w="6309" cap="flat">
              <a:noFill/>
              <a:prstDash val="solid"/>
              <a:miter/>
            </a:ln>
          </p:spPr>
          <p:txBody>
            <a:bodyPr rtlCol="0" anchor="ctr"/>
            <a:lstStyle/>
            <a:p>
              <a:endParaRPr lang="en-US" dirty="0"/>
            </a:p>
          </p:txBody>
        </p:sp>
        <p:sp>
          <p:nvSpPr>
            <p:cNvPr id="53" name="Freeform 52">
              <a:extLst>
                <a:ext uri="{FF2B5EF4-FFF2-40B4-BE49-F238E27FC236}">
                  <a16:creationId xmlns:a16="http://schemas.microsoft.com/office/drawing/2014/main" id="{54BD382E-3A42-EF40-6870-85AFE8753E7E}"/>
                </a:ext>
              </a:extLst>
            </p:cNvPr>
            <p:cNvSpPr/>
            <p:nvPr/>
          </p:nvSpPr>
          <p:spPr>
            <a:xfrm>
              <a:off x="1023797" y="4794567"/>
              <a:ext cx="44956" cy="101600"/>
            </a:xfrm>
            <a:custGeom>
              <a:avLst/>
              <a:gdLst>
                <a:gd name="connsiteX0" fmla="*/ 33559 w 44956"/>
                <a:gd name="connsiteY0" fmla="*/ 0 h 101600"/>
                <a:gd name="connsiteX1" fmla="*/ 10131 w 44956"/>
                <a:gd name="connsiteY1" fmla="*/ 22860 h 101600"/>
                <a:gd name="connsiteX2" fmla="*/ 10131 w 44956"/>
                <a:gd name="connsiteY2" fmla="*/ 27940 h 101600"/>
                <a:gd name="connsiteX3" fmla="*/ 0 w 44956"/>
                <a:gd name="connsiteY3" fmla="*/ 27940 h 101600"/>
                <a:gd name="connsiteX4" fmla="*/ 0 w 44956"/>
                <a:gd name="connsiteY4" fmla="*/ 45085 h 101600"/>
                <a:gd name="connsiteX5" fmla="*/ 10131 w 44956"/>
                <a:gd name="connsiteY5" fmla="*/ 45085 h 101600"/>
                <a:gd name="connsiteX6" fmla="*/ 10131 w 44956"/>
                <a:gd name="connsiteY6" fmla="*/ 101600 h 101600"/>
                <a:gd name="connsiteX7" fmla="*/ 32293 w 44956"/>
                <a:gd name="connsiteY7" fmla="*/ 101600 h 101600"/>
                <a:gd name="connsiteX8" fmla="*/ 32293 w 44956"/>
                <a:gd name="connsiteY8" fmla="*/ 45085 h 101600"/>
                <a:gd name="connsiteX9" fmla="*/ 44957 w 44956"/>
                <a:gd name="connsiteY9" fmla="*/ 45085 h 101600"/>
                <a:gd name="connsiteX10" fmla="*/ 44957 w 44956"/>
                <a:gd name="connsiteY10" fmla="*/ 27940 h 101600"/>
                <a:gd name="connsiteX11" fmla="*/ 32293 w 44956"/>
                <a:gd name="connsiteY11" fmla="*/ 27940 h 101600"/>
                <a:gd name="connsiteX12" fmla="*/ 32293 w 44956"/>
                <a:gd name="connsiteY12" fmla="*/ 23495 h 101600"/>
                <a:gd name="connsiteX13" fmla="*/ 39258 w 44956"/>
                <a:gd name="connsiteY13" fmla="*/ 17145 h 101600"/>
                <a:gd name="connsiteX14" fmla="*/ 43690 w 44956"/>
                <a:gd name="connsiteY14" fmla="*/ 17780 h 101600"/>
                <a:gd name="connsiteX15" fmla="*/ 44957 w 44956"/>
                <a:gd name="connsiteY15" fmla="*/ 17780 h 101600"/>
                <a:gd name="connsiteX16" fmla="*/ 44957 w 44956"/>
                <a:gd name="connsiteY16" fmla="*/ 635 h 101600"/>
                <a:gd name="connsiteX17" fmla="*/ 44323 w 44956"/>
                <a:gd name="connsiteY17" fmla="*/ 635 h 101600"/>
                <a:gd name="connsiteX18" fmla="*/ 33559 w 44956"/>
                <a:gd name="connsiteY18" fmla="*/ 0 h 10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56" h="101600">
                  <a:moveTo>
                    <a:pt x="33559" y="0"/>
                  </a:moveTo>
                  <a:cubicBezTo>
                    <a:pt x="12664" y="0"/>
                    <a:pt x="10131" y="12065"/>
                    <a:pt x="10131" y="22860"/>
                  </a:cubicBezTo>
                  <a:lnTo>
                    <a:pt x="10131" y="27940"/>
                  </a:lnTo>
                  <a:lnTo>
                    <a:pt x="0" y="27940"/>
                  </a:lnTo>
                  <a:lnTo>
                    <a:pt x="0" y="45085"/>
                  </a:lnTo>
                  <a:lnTo>
                    <a:pt x="10131" y="45085"/>
                  </a:lnTo>
                  <a:lnTo>
                    <a:pt x="10131" y="101600"/>
                  </a:lnTo>
                  <a:lnTo>
                    <a:pt x="32293" y="101600"/>
                  </a:lnTo>
                  <a:lnTo>
                    <a:pt x="32293" y="45085"/>
                  </a:lnTo>
                  <a:lnTo>
                    <a:pt x="44957" y="45085"/>
                  </a:lnTo>
                  <a:lnTo>
                    <a:pt x="44957" y="27940"/>
                  </a:lnTo>
                  <a:lnTo>
                    <a:pt x="32293" y="27940"/>
                  </a:lnTo>
                  <a:lnTo>
                    <a:pt x="32293" y="23495"/>
                  </a:lnTo>
                  <a:cubicBezTo>
                    <a:pt x="32293" y="18415"/>
                    <a:pt x="34826" y="17145"/>
                    <a:pt x="39258" y="17145"/>
                  </a:cubicBezTo>
                  <a:cubicBezTo>
                    <a:pt x="40524" y="17145"/>
                    <a:pt x="43057" y="17145"/>
                    <a:pt x="43690" y="17780"/>
                  </a:cubicBezTo>
                  <a:lnTo>
                    <a:pt x="44957" y="17780"/>
                  </a:lnTo>
                  <a:lnTo>
                    <a:pt x="44957" y="635"/>
                  </a:lnTo>
                  <a:lnTo>
                    <a:pt x="44323" y="635"/>
                  </a:lnTo>
                  <a:cubicBezTo>
                    <a:pt x="43057" y="0"/>
                    <a:pt x="36725" y="0"/>
                    <a:pt x="33559" y="0"/>
                  </a:cubicBezTo>
                  <a:close/>
                </a:path>
              </a:pathLst>
            </a:custGeom>
            <a:grpFill/>
            <a:ln w="6309" cap="flat">
              <a:noFill/>
              <a:prstDash val="solid"/>
              <a:miter/>
            </a:ln>
          </p:spPr>
          <p:txBody>
            <a:bodyPr rtlCol="0" anchor="ctr"/>
            <a:lstStyle/>
            <a:p>
              <a:endParaRPr lang="en-US" dirty="0"/>
            </a:p>
          </p:txBody>
        </p:sp>
        <p:sp>
          <p:nvSpPr>
            <p:cNvPr id="54" name="Freeform 53">
              <a:extLst>
                <a:ext uri="{FF2B5EF4-FFF2-40B4-BE49-F238E27FC236}">
                  <a16:creationId xmlns:a16="http://schemas.microsoft.com/office/drawing/2014/main" id="{6EB1D6D5-3625-1D40-7CBB-75A3255A8176}"/>
                </a:ext>
              </a:extLst>
            </p:cNvPr>
            <p:cNvSpPr/>
            <p:nvPr/>
          </p:nvSpPr>
          <p:spPr>
            <a:xfrm>
              <a:off x="1095981" y="4794567"/>
              <a:ext cx="88013" cy="100965"/>
            </a:xfrm>
            <a:custGeom>
              <a:avLst/>
              <a:gdLst>
                <a:gd name="connsiteX0" fmla="*/ 44323 w 88013"/>
                <a:gd name="connsiteY0" fmla="*/ 66040 h 100965"/>
                <a:gd name="connsiteX1" fmla="*/ 27860 w 88013"/>
                <a:gd name="connsiteY1" fmla="*/ 0 h 100965"/>
                <a:gd name="connsiteX2" fmla="*/ 0 w 88013"/>
                <a:gd name="connsiteY2" fmla="*/ 0 h 100965"/>
                <a:gd name="connsiteX3" fmla="*/ 0 w 88013"/>
                <a:gd name="connsiteY3" fmla="*/ 100965 h 100965"/>
                <a:gd name="connsiteX4" fmla="*/ 18996 w 88013"/>
                <a:gd name="connsiteY4" fmla="*/ 100965 h 100965"/>
                <a:gd name="connsiteX5" fmla="*/ 18996 w 88013"/>
                <a:gd name="connsiteY5" fmla="*/ 38100 h 100965"/>
                <a:gd name="connsiteX6" fmla="*/ 34826 w 88013"/>
                <a:gd name="connsiteY6" fmla="*/ 100965 h 100965"/>
                <a:gd name="connsiteX7" fmla="*/ 51922 w 88013"/>
                <a:gd name="connsiteY7" fmla="*/ 100965 h 100965"/>
                <a:gd name="connsiteX8" fmla="*/ 67751 w 88013"/>
                <a:gd name="connsiteY8" fmla="*/ 38735 h 100965"/>
                <a:gd name="connsiteX9" fmla="*/ 67751 w 88013"/>
                <a:gd name="connsiteY9" fmla="*/ 100965 h 100965"/>
                <a:gd name="connsiteX10" fmla="*/ 88014 w 88013"/>
                <a:gd name="connsiteY10" fmla="*/ 100965 h 100965"/>
                <a:gd name="connsiteX11" fmla="*/ 88014 w 88013"/>
                <a:gd name="connsiteY11" fmla="*/ 0 h 100965"/>
                <a:gd name="connsiteX12" fmla="*/ 59520 w 88013"/>
                <a:gd name="connsiteY12" fmla="*/ 0 h 100965"/>
                <a:gd name="connsiteX13" fmla="*/ 44323 w 88013"/>
                <a:gd name="connsiteY13" fmla="*/ 6604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013" h="100965">
                  <a:moveTo>
                    <a:pt x="44323" y="66040"/>
                  </a:moveTo>
                  <a:lnTo>
                    <a:pt x="27860" y="0"/>
                  </a:lnTo>
                  <a:lnTo>
                    <a:pt x="0" y="0"/>
                  </a:lnTo>
                  <a:lnTo>
                    <a:pt x="0" y="100965"/>
                  </a:lnTo>
                  <a:lnTo>
                    <a:pt x="18996" y="100965"/>
                  </a:lnTo>
                  <a:lnTo>
                    <a:pt x="18996" y="38100"/>
                  </a:lnTo>
                  <a:cubicBezTo>
                    <a:pt x="20262" y="42545"/>
                    <a:pt x="34826" y="100965"/>
                    <a:pt x="34826" y="100965"/>
                  </a:cubicBezTo>
                  <a:lnTo>
                    <a:pt x="51922" y="100965"/>
                  </a:lnTo>
                  <a:cubicBezTo>
                    <a:pt x="51922" y="100965"/>
                    <a:pt x="66485" y="43815"/>
                    <a:pt x="67751" y="38735"/>
                  </a:cubicBezTo>
                  <a:lnTo>
                    <a:pt x="67751" y="100965"/>
                  </a:lnTo>
                  <a:lnTo>
                    <a:pt x="88014" y="100965"/>
                  </a:lnTo>
                  <a:lnTo>
                    <a:pt x="88014" y="0"/>
                  </a:lnTo>
                  <a:lnTo>
                    <a:pt x="59520" y="0"/>
                  </a:lnTo>
                  <a:lnTo>
                    <a:pt x="44323" y="66040"/>
                  </a:lnTo>
                  <a:close/>
                </a:path>
              </a:pathLst>
            </a:custGeom>
            <a:grpFill/>
            <a:ln w="6309" cap="flat">
              <a:noFill/>
              <a:prstDash val="solid"/>
              <a:miter/>
            </a:ln>
          </p:spPr>
          <p:txBody>
            <a:bodyPr rtlCol="0" anchor="ctr"/>
            <a:lstStyle/>
            <a:p>
              <a:endParaRPr lang="en-US" dirty="0"/>
            </a:p>
          </p:txBody>
        </p:sp>
        <p:sp>
          <p:nvSpPr>
            <p:cNvPr id="55" name="Freeform 54">
              <a:extLst>
                <a:ext uri="{FF2B5EF4-FFF2-40B4-BE49-F238E27FC236}">
                  <a16:creationId xmlns:a16="http://schemas.microsoft.com/office/drawing/2014/main" id="{BE260D1F-2204-B1A5-2ABD-68ABABD9E330}"/>
                </a:ext>
              </a:extLst>
            </p:cNvPr>
            <p:cNvSpPr/>
            <p:nvPr/>
          </p:nvSpPr>
          <p:spPr>
            <a:xfrm>
              <a:off x="1193492" y="4819967"/>
              <a:ext cx="61419" cy="76200"/>
            </a:xfrm>
            <a:custGeom>
              <a:avLst/>
              <a:gdLst>
                <a:gd name="connsiteX0" fmla="*/ 47489 w 61419"/>
                <a:gd name="connsiteY0" fmla="*/ 50800 h 76200"/>
                <a:gd name="connsiteX1" fmla="*/ 33559 w 61419"/>
                <a:gd name="connsiteY1" fmla="*/ 59055 h 76200"/>
                <a:gd name="connsiteX2" fmla="*/ 22162 w 61419"/>
                <a:gd name="connsiteY2" fmla="*/ 44450 h 76200"/>
                <a:gd name="connsiteX3" fmla="*/ 61420 w 61419"/>
                <a:gd name="connsiteY3" fmla="*/ 44450 h 76200"/>
                <a:gd name="connsiteX4" fmla="*/ 61420 w 61419"/>
                <a:gd name="connsiteY4" fmla="*/ 39370 h 76200"/>
                <a:gd name="connsiteX5" fmla="*/ 31660 w 61419"/>
                <a:gd name="connsiteY5" fmla="*/ 0 h 76200"/>
                <a:gd name="connsiteX6" fmla="*/ 0 w 61419"/>
                <a:gd name="connsiteY6" fmla="*/ 38100 h 76200"/>
                <a:gd name="connsiteX7" fmla="*/ 32293 w 61419"/>
                <a:gd name="connsiteY7" fmla="*/ 76200 h 76200"/>
                <a:gd name="connsiteX8" fmla="*/ 60786 w 61419"/>
                <a:gd name="connsiteY8" fmla="*/ 60960 h 76200"/>
                <a:gd name="connsiteX9" fmla="*/ 61420 w 61419"/>
                <a:gd name="connsiteY9" fmla="*/ 59690 h 76200"/>
                <a:gd name="connsiteX10" fmla="*/ 48123 w 61419"/>
                <a:gd name="connsiteY10" fmla="*/ 48895 h 76200"/>
                <a:gd name="connsiteX11" fmla="*/ 47489 w 61419"/>
                <a:gd name="connsiteY11" fmla="*/ 50800 h 76200"/>
                <a:gd name="connsiteX12" fmla="*/ 22795 w 61419"/>
                <a:gd name="connsiteY12" fmla="*/ 31115 h 76200"/>
                <a:gd name="connsiteX13" fmla="*/ 32293 w 61419"/>
                <a:gd name="connsiteY13" fmla="*/ 18415 h 76200"/>
                <a:gd name="connsiteX14" fmla="*/ 41157 w 61419"/>
                <a:gd name="connsiteY14" fmla="*/ 31115 h 76200"/>
                <a:gd name="connsiteX15" fmla="*/ 22795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7489" y="50800"/>
                  </a:move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8895"/>
                  </a:lnTo>
                  <a:lnTo>
                    <a:pt x="47489" y="50800"/>
                  </a:lnTo>
                  <a:close/>
                  <a:moveTo>
                    <a:pt x="22795" y="31115"/>
                  </a:moveTo>
                  <a:cubicBezTo>
                    <a:pt x="23428" y="24765"/>
                    <a:pt x="25961" y="18415"/>
                    <a:pt x="32293" y="18415"/>
                  </a:cubicBezTo>
                  <a:cubicBezTo>
                    <a:pt x="35459" y="18415"/>
                    <a:pt x="40524" y="19685"/>
                    <a:pt x="41157" y="31115"/>
                  </a:cubicBezTo>
                  <a:lnTo>
                    <a:pt x="22795" y="31115"/>
                  </a:lnTo>
                  <a:close/>
                </a:path>
              </a:pathLst>
            </a:custGeom>
            <a:grpFill/>
            <a:ln w="6309" cap="flat">
              <a:noFill/>
              <a:prstDash val="solid"/>
              <a:miter/>
            </a:ln>
          </p:spPr>
          <p:txBody>
            <a:bodyPr rtlCol="0" anchor="ctr"/>
            <a:lstStyle/>
            <a:p>
              <a:endParaRPr lang="en-US" dirty="0"/>
            </a:p>
          </p:txBody>
        </p:sp>
        <p:sp>
          <p:nvSpPr>
            <p:cNvPr id="56" name="Freeform 55">
              <a:extLst>
                <a:ext uri="{FF2B5EF4-FFF2-40B4-BE49-F238E27FC236}">
                  <a16:creationId xmlns:a16="http://schemas.microsoft.com/office/drawing/2014/main" id="{680254C2-9EC2-5771-C51F-79CD67A5F89B}"/>
                </a:ext>
              </a:extLst>
            </p:cNvPr>
            <p:cNvSpPr/>
            <p:nvPr/>
          </p:nvSpPr>
          <p:spPr>
            <a:xfrm>
              <a:off x="1265043" y="4794567"/>
              <a:ext cx="65851" cy="102235"/>
            </a:xfrm>
            <a:custGeom>
              <a:avLst/>
              <a:gdLst>
                <a:gd name="connsiteX0" fmla="*/ 62686 w 65851"/>
                <a:gd name="connsiteY0" fmla="*/ 82550 h 102235"/>
                <a:gd name="connsiteX1" fmla="*/ 62686 w 65851"/>
                <a:gd name="connsiteY1" fmla="*/ 0 h 102235"/>
                <a:gd name="connsiteX2" fmla="*/ 40524 w 65851"/>
                <a:gd name="connsiteY2" fmla="*/ 0 h 102235"/>
                <a:gd name="connsiteX3" fmla="*/ 40524 w 65851"/>
                <a:gd name="connsiteY3" fmla="*/ 33020 h 102235"/>
                <a:gd name="connsiteX4" fmla="*/ 24061 w 65851"/>
                <a:gd name="connsiteY4" fmla="*/ 26035 h 102235"/>
                <a:gd name="connsiteX5" fmla="*/ 0 w 65851"/>
                <a:gd name="connsiteY5" fmla="*/ 64770 h 102235"/>
                <a:gd name="connsiteX6" fmla="*/ 24061 w 65851"/>
                <a:gd name="connsiteY6" fmla="*/ 102235 h 102235"/>
                <a:gd name="connsiteX7" fmla="*/ 41157 w 65851"/>
                <a:gd name="connsiteY7" fmla="*/ 94615 h 102235"/>
                <a:gd name="connsiteX8" fmla="*/ 42424 w 65851"/>
                <a:gd name="connsiteY8" fmla="*/ 100330 h 102235"/>
                <a:gd name="connsiteX9" fmla="*/ 43057 w 65851"/>
                <a:gd name="connsiteY9" fmla="*/ 100965 h 102235"/>
                <a:gd name="connsiteX10" fmla="*/ 65852 w 65851"/>
                <a:gd name="connsiteY10" fmla="*/ 100965 h 102235"/>
                <a:gd name="connsiteX11" fmla="*/ 65219 w 65851"/>
                <a:gd name="connsiteY11" fmla="*/ 99060 h 102235"/>
                <a:gd name="connsiteX12" fmla="*/ 62686 w 65851"/>
                <a:gd name="connsiteY12" fmla="*/ 82550 h 102235"/>
                <a:gd name="connsiteX13" fmla="*/ 40524 w 65851"/>
                <a:gd name="connsiteY13" fmla="*/ 50165 h 102235"/>
                <a:gd name="connsiteX14" fmla="*/ 40524 w 65851"/>
                <a:gd name="connsiteY14" fmla="*/ 78105 h 102235"/>
                <a:gd name="connsiteX15" fmla="*/ 31026 w 65851"/>
                <a:gd name="connsiteY15" fmla="*/ 83820 h 102235"/>
                <a:gd name="connsiteX16" fmla="*/ 21529 w 65851"/>
                <a:gd name="connsiteY16" fmla="*/ 64135 h 102235"/>
                <a:gd name="connsiteX17" fmla="*/ 31026 w 65851"/>
                <a:gd name="connsiteY17" fmla="*/ 45085 h 102235"/>
                <a:gd name="connsiteX18" fmla="*/ 40524 w 65851"/>
                <a:gd name="connsiteY18" fmla="*/ 50165 h 10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851" h="102235">
                  <a:moveTo>
                    <a:pt x="62686" y="82550"/>
                  </a:moveTo>
                  <a:lnTo>
                    <a:pt x="62686" y="0"/>
                  </a:lnTo>
                  <a:lnTo>
                    <a:pt x="40524" y="0"/>
                  </a:lnTo>
                  <a:lnTo>
                    <a:pt x="40524" y="33020"/>
                  </a:lnTo>
                  <a:cubicBezTo>
                    <a:pt x="36092" y="28575"/>
                    <a:pt x="30393" y="26035"/>
                    <a:pt x="24061" y="26035"/>
                  </a:cubicBezTo>
                  <a:cubicBezTo>
                    <a:pt x="8865" y="26035"/>
                    <a:pt x="0" y="40005"/>
                    <a:pt x="0" y="64770"/>
                  </a:cubicBezTo>
                  <a:cubicBezTo>
                    <a:pt x="0" y="95885"/>
                    <a:pt x="13297" y="102235"/>
                    <a:pt x="24061" y="102235"/>
                  </a:cubicBezTo>
                  <a:cubicBezTo>
                    <a:pt x="31026" y="102235"/>
                    <a:pt x="36725" y="99695"/>
                    <a:pt x="41157" y="94615"/>
                  </a:cubicBezTo>
                  <a:cubicBezTo>
                    <a:pt x="41157" y="96520"/>
                    <a:pt x="41791" y="99060"/>
                    <a:pt x="42424" y="100330"/>
                  </a:cubicBezTo>
                  <a:lnTo>
                    <a:pt x="43057" y="100965"/>
                  </a:lnTo>
                  <a:lnTo>
                    <a:pt x="65852" y="100965"/>
                  </a:lnTo>
                  <a:lnTo>
                    <a:pt x="65219" y="99060"/>
                  </a:lnTo>
                  <a:cubicBezTo>
                    <a:pt x="63319" y="95885"/>
                    <a:pt x="62686" y="90805"/>
                    <a:pt x="62686" y="82550"/>
                  </a:cubicBezTo>
                  <a:close/>
                  <a:moveTo>
                    <a:pt x="40524" y="50165"/>
                  </a:moveTo>
                  <a:lnTo>
                    <a:pt x="40524" y="78105"/>
                  </a:lnTo>
                  <a:cubicBezTo>
                    <a:pt x="37991" y="80645"/>
                    <a:pt x="34826" y="83820"/>
                    <a:pt x="31026" y="83820"/>
                  </a:cubicBezTo>
                  <a:cubicBezTo>
                    <a:pt x="27227" y="83820"/>
                    <a:pt x="21529" y="81915"/>
                    <a:pt x="21529" y="64135"/>
                  </a:cubicBezTo>
                  <a:cubicBezTo>
                    <a:pt x="21529" y="46990"/>
                    <a:pt x="25961" y="45085"/>
                    <a:pt x="31026" y="45085"/>
                  </a:cubicBezTo>
                  <a:cubicBezTo>
                    <a:pt x="34192" y="45085"/>
                    <a:pt x="36725" y="46990"/>
                    <a:pt x="40524" y="50165"/>
                  </a:cubicBezTo>
                  <a:close/>
                </a:path>
              </a:pathLst>
            </a:custGeom>
            <a:grpFill/>
            <a:ln w="6309" cap="flat">
              <a:noFill/>
              <a:prstDash val="solid"/>
              <a:miter/>
            </a:ln>
          </p:spPr>
          <p:txBody>
            <a:bodyPr rtlCol="0" anchor="ctr"/>
            <a:lstStyle/>
            <a:p>
              <a:endParaRPr lang="en-US" dirty="0"/>
            </a:p>
          </p:txBody>
        </p:sp>
        <p:sp>
          <p:nvSpPr>
            <p:cNvPr id="57" name="Freeform 56">
              <a:extLst>
                <a:ext uri="{FF2B5EF4-FFF2-40B4-BE49-F238E27FC236}">
                  <a16:creationId xmlns:a16="http://schemas.microsoft.com/office/drawing/2014/main" id="{33640E17-9B2E-B987-5023-2B04718708C1}"/>
                </a:ext>
              </a:extLst>
            </p:cNvPr>
            <p:cNvSpPr/>
            <p:nvPr/>
          </p:nvSpPr>
          <p:spPr>
            <a:xfrm>
              <a:off x="1341026"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58" name="Freeform 57">
              <a:extLst>
                <a:ext uri="{FF2B5EF4-FFF2-40B4-BE49-F238E27FC236}">
                  <a16:creationId xmlns:a16="http://schemas.microsoft.com/office/drawing/2014/main" id="{B726F754-81A6-E16D-CFD9-ED82CAFD5C2B}"/>
                </a:ext>
              </a:extLst>
            </p:cNvPr>
            <p:cNvSpPr/>
            <p:nvPr/>
          </p:nvSpPr>
          <p:spPr>
            <a:xfrm>
              <a:off x="1341026"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59" name="Freeform 58">
              <a:extLst>
                <a:ext uri="{FF2B5EF4-FFF2-40B4-BE49-F238E27FC236}">
                  <a16:creationId xmlns:a16="http://schemas.microsoft.com/office/drawing/2014/main" id="{46F48B34-09DA-E9A1-A883-481AD5886A92}"/>
                </a:ext>
              </a:extLst>
            </p:cNvPr>
            <p:cNvSpPr/>
            <p:nvPr/>
          </p:nvSpPr>
          <p:spPr>
            <a:xfrm>
              <a:off x="1372685"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60" name="Freeform 59">
              <a:extLst>
                <a:ext uri="{FF2B5EF4-FFF2-40B4-BE49-F238E27FC236}">
                  <a16:creationId xmlns:a16="http://schemas.microsoft.com/office/drawing/2014/main" id="{1F5D4830-4B75-CE87-D38A-CA7F5FB2985D}"/>
                </a:ext>
              </a:extLst>
            </p:cNvPr>
            <p:cNvSpPr/>
            <p:nvPr/>
          </p:nvSpPr>
          <p:spPr>
            <a:xfrm>
              <a:off x="1442970"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61" name="Freeform 60">
              <a:extLst>
                <a:ext uri="{FF2B5EF4-FFF2-40B4-BE49-F238E27FC236}">
                  <a16:creationId xmlns:a16="http://schemas.microsoft.com/office/drawing/2014/main" id="{5EA05CE3-02AD-6EF4-05CA-9677A849B8F0}"/>
                </a:ext>
              </a:extLst>
            </p:cNvPr>
            <p:cNvSpPr/>
            <p:nvPr/>
          </p:nvSpPr>
          <p:spPr>
            <a:xfrm>
              <a:off x="1442970"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62" name="Freeform 61">
              <a:extLst>
                <a:ext uri="{FF2B5EF4-FFF2-40B4-BE49-F238E27FC236}">
                  <a16:creationId xmlns:a16="http://schemas.microsoft.com/office/drawing/2014/main" id="{D581C124-5FA2-8242-6FCA-32AAEFF4C8AC}"/>
                </a:ext>
              </a:extLst>
            </p:cNvPr>
            <p:cNvSpPr/>
            <p:nvPr/>
          </p:nvSpPr>
          <p:spPr>
            <a:xfrm>
              <a:off x="1479061" y="4820603"/>
              <a:ext cx="60153" cy="74929"/>
            </a:xfrm>
            <a:custGeom>
              <a:avLst/>
              <a:gdLst>
                <a:gd name="connsiteX0" fmla="*/ 41791 w 60153"/>
                <a:gd name="connsiteY0" fmla="*/ 0 h 74929"/>
                <a:gd name="connsiteX1" fmla="*/ 22162 w 60153"/>
                <a:gd name="connsiteY1" fmla="*/ 8890 h 74929"/>
                <a:gd name="connsiteX2" fmla="*/ 22162 w 60153"/>
                <a:gd name="connsiteY2" fmla="*/ 1270 h 74929"/>
                <a:gd name="connsiteX3" fmla="*/ 0 w 60153"/>
                <a:gd name="connsiteY3" fmla="*/ 1270 h 74929"/>
                <a:gd name="connsiteX4" fmla="*/ 0 w 60153"/>
                <a:gd name="connsiteY4" fmla="*/ 74930 h 74929"/>
                <a:gd name="connsiteX5" fmla="*/ 22162 w 60153"/>
                <a:gd name="connsiteY5" fmla="*/ 74930 h 74929"/>
                <a:gd name="connsiteX6" fmla="*/ 22162 w 60153"/>
                <a:gd name="connsiteY6" fmla="*/ 24765 h 74929"/>
                <a:gd name="connsiteX7" fmla="*/ 32926 w 60153"/>
                <a:gd name="connsiteY7" fmla="*/ 19050 h 74929"/>
                <a:gd name="connsiteX8" fmla="*/ 37991 w 60153"/>
                <a:gd name="connsiteY8" fmla="*/ 26035 h 74929"/>
                <a:gd name="connsiteX9" fmla="*/ 37991 w 60153"/>
                <a:gd name="connsiteY9" fmla="*/ 74930 h 74929"/>
                <a:gd name="connsiteX10" fmla="*/ 60153 w 60153"/>
                <a:gd name="connsiteY10" fmla="*/ 74930 h 74929"/>
                <a:gd name="connsiteX11" fmla="*/ 60153 w 60153"/>
                <a:gd name="connsiteY11" fmla="*/ 19685 h 74929"/>
                <a:gd name="connsiteX12" fmla="*/ 41791 w 60153"/>
                <a:gd name="connsiteY12" fmla="*/ 0 h 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929">
                  <a:moveTo>
                    <a:pt x="41791" y="0"/>
                  </a:moveTo>
                  <a:cubicBezTo>
                    <a:pt x="33559" y="0"/>
                    <a:pt x="26594" y="4445"/>
                    <a:pt x="22162" y="8890"/>
                  </a:cubicBezTo>
                  <a:lnTo>
                    <a:pt x="22162" y="1270"/>
                  </a:lnTo>
                  <a:lnTo>
                    <a:pt x="0" y="1270"/>
                  </a:lnTo>
                  <a:lnTo>
                    <a:pt x="0" y="74930"/>
                  </a:lnTo>
                  <a:lnTo>
                    <a:pt x="22162" y="74930"/>
                  </a:lnTo>
                  <a:lnTo>
                    <a:pt x="22162" y="24765"/>
                  </a:lnTo>
                  <a:cubicBezTo>
                    <a:pt x="26594" y="20955"/>
                    <a:pt x="29760" y="19050"/>
                    <a:pt x="32926" y="19050"/>
                  </a:cubicBezTo>
                  <a:cubicBezTo>
                    <a:pt x="35459" y="19050"/>
                    <a:pt x="37991" y="19685"/>
                    <a:pt x="37991" y="26035"/>
                  </a:cubicBezTo>
                  <a:lnTo>
                    <a:pt x="37991" y="74930"/>
                  </a:lnTo>
                  <a:lnTo>
                    <a:pt x="60153" y="74930"/>
                  </a:lnTo>
                  <a:lnTo>
                    <a:pt x="60153" y="19685"/>
                  </a:lnTo>
                  <a:cubicBezTo>
                    <a:pt x="60153" y="6985"/>
                    <a:pt x="53821" y="0"/>
                    <a:pt x="41791" y="0"/>
                  </a:cubicBezTo>
                  <a:close/>
                </a:path>
              </a:pathLst>
            </a:custGeom>
            <a:grpFill/>
            <a:ln w="6309" cap="flat">
              <a:noFill/>
              <a:prstDash val="solid"/>
              <a:miter/>
            </a:ln>
          </p:spPr>
          <p:txBody>
            <a:bodyPr rtlCol="0" anchor="ctr"/>
            <a:lstStyle/>
            <a:p>
              <a:endParaRPr lang="en-US" dirty="0"/>
            </a:p>
          </p:txBody>
        </p:sp>
        <p:sp>
          <p:nvSpPr>
            <p:cNvPr id="63" name="Freeform 62">
              <a:extLst>
                <a:ext uri="{FF2B5EF4-FFF2-40B4-BE49-F238E27FC236}">
                  <a16:creationId xmlns:a16="http://schemas.microsoft.com/office/drawing/2014/main" id="{BE703EA9-61D4-AFCC-01D7-4706C79DE576}"/>
                </a:ext>
              </a:extLst>
            </p:cNvPr>
            <p:cNvSpPr/>
            <p:nvPr/>
          </p:nvSpPr>
          <p:spPr>
            <a:xfrm>
              <a:off x="1548712" y="4819967"/>
              <a:ext cx="61419" cy="76200"/>
            </a:xfrm>
            <a:custGeom>
              <a:avLst/>
              <a:gdLst>
                <a:gd name="connsiteX0" fmla="*/ 48123 w 61419"/>
                <a:gd name="connsiteY0" fmla="*/ 49530 h 76200"/>
                <a:gd name="connsiteX1" fmla="*/ 47489 w 61419"/>
                <a:gd name="connsiteY1" fmla="*/ 50800 h 76200"/>
                <a:gd name="connsiteX2" fmla="*/ 33559 w 61419"/>
                <a:gd name="connsiteY2" fmla="*/ 59055 h 76200"/>
                <a:gd name="connsiteX3" fmla="*/ 22162 w 61419"/>
                <a:gd name="connsiteY3" fmla="*/ 44450 h 76200"/>
                <a:gd name="connsiteX4" fmla="*/ 61420 w 61419"/>
                <a:gd name="connsiteY4" fmla="*/ 44450 h 76200"/>
                <a:gd name="connsiteX5" fmla="*/ 61420 w 61419"/>
                <a:gd name="connsiteY5" fmla="*/ 39370 h 76200"/>
                <a:gd name="connsiteX6" fmla="*/ 31660 w 61419"/>
                <a:gd name="connsiteY6" fmla="*/ 0 h 76200"/>
                <a:gd name="connsiteX7" fmla="*/ 0 w 61419"/>
                <a:gd name="connsiteY7" fmla="*/ 38100 h 76200"/>
                <a:gd name="connsiteX8" fmla="*/ 32293 w 61419"/>
                <a:gd name="connsiteY8" fmla="*/ 76200 h 76200"/>
                <a:gd name="connsiteX9" fmla="*/ 60786 w 61419"/>
                <a:gd name="connsiteY9" fmla="*/ 60960 h 76200"/>
                <a:gd name="connsiteX10" fmla="*/ 61420 w 61419"/>
                <a:gd name="connsiteY10" fmla="*/ 59690 h 76200"/>
                <a:gd name="connsiteX11" fmla="*/ 48123 w 61419"/>
                <a:gd name="connsiteY11" fmla="*/ 49530 h 76200"/>
                <a:gd name="connsiteX12" fmla="*/ 22162 w 61419"/>
                <a:gd name="connsiteY12" fmla="*/ 31115 h 76200"/>
                <a:gd name="connsiteX13" fmla="*/ 31660 w 61419"/>
                <a:gd name="connsiteY13" fmla="*/ 18415 h 76200"/>
                <a:gd name="connsiteX14" fmla="*/ 40524 w 61419"/>
                <a:gd name="connsiteY14" fmla="*/ 31115 h 76200"/>
                <a:gd name="connsiteX15" fmla="*/ 22162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8123" y="49530"/>
                  </a:moveTo>
                  <a:lnTo>
                    <a:pt x="47489" y="50800"/>
                  </a:ln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9530"/>
                  </a:lnTo>
                  <a:close/>
                  <a:moveTo>
                    <a:pt x="22162" y="31115"/>
                  </a:moveTo>
                  <a:cubicBezTo>
                    <a:pt x="22795" y="24765"/>
                    <a:pt x="25328" y="18415"/>
                    <a:pt x="31660" y="18415"/>
                  </a:cubicBezTo>
                  <a:cubicBezTo>
                    <a:pt x="34826" y="18415"/>
                    <a:pt x="39891" y="19685"/>
                    <a:pt x="40524" y="31115"/>
                  </a:cubicBezTo>
                  <a:lnTo>
                    <a:pt x="22162" y="31115"/>
                  </a:lnTo>
                  <a:close/>
                </a:path>
              </a:pathLst>
            </a:custGeom>
            <a:grpFill/>
            <a:ln w="6309" cap="flat">
              <a:noFill/>
              <a:prstDash val="solid"/>
              <a:miter/>
            </a:ln>
          </p:spPr>
          <p:txBody>
            <a:bodyPr rtlCol="0" anchor="ctr"/>
            <a:lstStyle/>
            <a:p>
              <a:endParaRPr lang="en-US" dirty="0"/>
            </a:p>
          </p:txBody>
        </p:sp>
        <p:sp>
          <p:nvSpPr>
            <p:cNvPr id="64" name="Freeform 63">
              <a:extLst>
                <a:ext uri="{FF2B5EF4-FFF2-40B4-BE49-F238E27FC236}">
                  <a16:creationId xmlns:a16="http://schemas.microsoft.com/office/drawing/2014/main" id="{C7A70EAB-A042-9EC1-3424-4E1A15BAB9AF}"/>
                </a:ext>
              </a:extLst>
            </p:cNvPr>
            <p:cNvSpPr/>
            <p:nvPr/>
          </p:nvSpPr>
          <p:spPr>
            <a:xfrm>
              <a:off x="908556" y="4794568"/>
              <a:ext cx="22161" cy="100964"/>
            </a:xfrm>
            <a:custGeom>
              <a:avLst/>
              <a:gdLst>
                <a:gd name="connsiteX0" fmla="*/ 0 w 22161"/>
                <a:gd name="connsiteY0" fmla="*/ 0 h 100964"/>
                <a:gd name="connsiteX1" fmla="*/ 22162 w 22161"/>
                <a:gd name="connsiteY1" fmla="*/ 0 h 100964"/>
                <a:gd name="connsiteX2" fmla="*/ 22162 w 22161"/>
                <a:gd name="connsiteY2" fmla="*/ 100965 h 100964"/>
                <a:gd name="connsiteX3" fmla="*/ 0 w 22161"/>
                <a:gd name="connsiteY3" fmla="*/ 100965 h 100964"/>
              </a:gdLst>
              <a:ahLst/>
              <a:cxnLst>
                <a:cxn ang="0">
                  <a:pos x="connsiteX0" y="connsiteY0"/>
                </a:cxn>
                <a:cxn ang="0">
                  <a:pos x="connsiteX1" y="connsiteY1"/>
                </a:cxn>
                <a:cxn ang="0">
                  <a:pos x="connsiteX2" y="connsiteY2"/>
                </a:cxn>
                <a:cxn ang="0">
                  <a:pos x="connsiteX3" y="connsiteY3"/>
                </a:cxn>
              </a:cxnLst>
              <a:rect l="l" t="t" r="r" b="b"/>
              <a:pathLst>
                <a:path w="22161" h="100964">
                  <a:moveTo>
                    <a:pt x="0" y="0"/>
                  </a:moveTo>
                  <a:lnTo>
                    <a:pt x="22162" y="0"/>
                  </a:lnTo>
                  <a:lnTo>
                    <a:pt x="22162" y="100965"/>
                  </a:lnTo>
                  <a:lnTo>
                    <a:pt x="0" y="100965"/>
                  </a:lnTo>
                  <a:close/>
                </a:path>
              </a:pathLst>
            </a:custGeom>
            <a:grpFill/>
            <a:ln w="6309" cap="flat">
              <a:noFill/>
              <a:prstDash val="solid"/>
              <a:miter/>
            </a:ln>
          </p:spPr>
          <p:txBody>
            <a:bodyPr rtlCol="0" anchor="ctr"/>
            <a:lstStyle/>
            <a:p>
              <a:endParaRPr lang="en-US" dirty="0"/>
            </a:p>
          </p:txBody>
        </p:sp>
        <p:sp>
          <p:nvSpPr>
            <p:cNvPr id="65" name="Freeform 64">
              <a:extLst>
                <a:ext uri="{FF2B5EF4-FFF2-40B4-BE49-F238E27FC236}">
                  <a16:creationId xmlns:a16="http://schemas.microsoft.com/office/drawing/2014/main" id="{0513446D-F464-D4E1-C85E-F105C1A9DA86}"/>
                </a:ext>
              </a:extLst>
            </p:cNvPr>
            <p:cNvSpPr/>
            <p:nvPr/>
          </p:nvSpPr>
          <p:spPr>
            <a:xfrm>
              <a:off x="612856" y="4661217"/>
              <a:ext cx="77249" cy="106679"/>
            </a:xfrm>
            <a:custGeom>
              <a:avLst/>
              <a:gdLst>
                <a:gd name="connsiteX0" fmla="*/ 41791 w 77249"/>
                <a:gd name="connsiteY0" fmla="*/ 71120 h 106679"/>
                <a:gd name="connsiteX1" fmla="*/ 56354 w 77249"/>
                <a:gd name="connsiteY1" fmla="*/ 71120 h 106679"/>
                <a:gd name="connsiteX2" fmla="*/ 40524 w 77249"/>
                <a:gd name="connsiteY2" fmla="*/ 88900 h 106679"/>
                <a:gd name="connsiteX3" fmla="*/ 22162 w 77249"/>
                <a:gd name="connsiteY3" fmla="*/ 53340 h 106679"/>
                <a:gd name="connsiteX4" fmla="*/ 39258 w 77249"/>
                <a:gd name="connsiteY4" fmla="*/ 19685 h 106679"/>
                <a:gd name="connsiteX5" fmla="*/ 54454 w 77249"/>
                <a:gd name="connsiteY5" fmla="*/ 38100 h 106679"/>
                <a:gd name="connsiteX6" fmla="*/ 75350 w 77249"/>
                <a:gd name="connsiteY6" fmla="*/ 35560 h 106679"/>
                <a:gd name="connsiteX7" fmla="*/ 40524 w 77249"/>
                <a:gd name="connsiteY7" fmla="*/ 0 h 106679"/>
                <a:gd name="connsiteX8" fmla="*/ 0 w 77249"/>
                <a:gd name="connsiteY8" fmla="*/ 53340 h 106679"/>
                <a:gd name="connsiteX9" fmla="*/ 37991 w 77249"/>
                <a:gd name="connsiteY9" fmla="*/ 106680 h 106679"/>
                <a:gd name="connsiteX10" fmla="*/ 60153 w 77249"/>
                <a:gd name="connsiteY10" fmla="*/ 94615 h 106679"/>
                <a:gd name="connsiteX11" fmla="*/ 60153 w 77249"/>
                <a:gd name="connsiteY11" fmla="*/ 104775 h 106679"/>
                <a:gd name="connsiteX12" fmla="*/ 77249 w 77249"/>
                <a:gd name="connsiteY12" fmla="*/ 104775 h 106679"/>
                <a:gd name="connsiteX13" fmla="*/ 77249 w 77249"/>
                <a:gd name="connsiteY13" fmla="*/ 53975 h 106679"/>
                <a:gd name="connsiteX14" fmla="*/ 42424 w 77249"/>
                <a:gd name="connsiteY14" fmla="*/ 53975 h 106679"/>
                <a:gd name="connsiteX15" fmla="*/ 42424 w 77249"/>
                <a:gd name="connsiteY15" fmla="*/ 71120 h 10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9" h="106679">
                  <a:moveTo>
                    <a:pt x="41791" y="71120"/>
                  </a:moveTo>
                  <a:lnTo>
                    <a:pt x="56354" y="71120"/>
                  </a:lnTo>
                  <a:cubicBezTo>
                    <a:pt x="55088" y="82550"/>
                    <a:pt x="49389" y="88900"/>
                    <a:pt x="40524" y="88900"/>
                  </a:cubicBezTo>
                  <a:cubicBezTo>
                    <a:pt x="32926" y="88900"/>
                    <a:pt x="22162" y="85090"/>
                    <a:pt x="22162" y="53340"/>
                  </a:cubicBezTo>
                  <a:cubicBezTo>
                    <a:pt x="22162" y="31115"/>
                    <a:pt x="27860" y="19685"/>
                    <a:pt x="39258" y="19685"/>
                  </a:cubicBezTo>
                  <a:cubicBezTo>
                    <a:pt x="47489" y="19685"/>
                    <a:pt x="51289" y="24765"/>
                    <a:pt x="54454" y="38100"/>
                  </a:cubicBezTo>
                  <a:lnTo>
                    <a:pt x="75350" y="35560"/>
                  </a:lnTo>
                  <a:cubicBezTo>
                    <a:pt x="70917" y="10795"/>
                    <a:pt x="60153" y="0"/>
                    <a:pt x="40524" y="0"/>
                  </a:cubicBezTo>
                  <a:cubicBezTo>
                    <a:pt x="15197" y="0"/>
                    <a:pt x="0" y="19685"/>
                    <a:pt x="0" y="53340"/>
                  </a:cubicBezTo>
                  <a:cubicBezTo>
                    <a:pt x="0" y="87630"/>
                    <a:pt x="13930" y="106680"/>
                    <a:pt x="37991" y="106680"/>
                  </a:cubicBezTo>
                  <a:cubicBezTo>
                    <a:pt x="48756" y="106680"/>
                    <a:pt x="56354" y="100965"/>
                    <a:pt x="60153" y="94615"/>
                  </a:cubicBezTo>
                  <a:lnTo>
                    <a:pt x="60153" y="104775"/>
                  </a:lnTo>
                  <a:lnTo>
                    <a:pt x="77249" y="104775"/>
                  </a:lnTo>
                  <a:lnTo>
                    <a:pt x="77249" y="53975"/>
                  </a:lnTo>
                  <a:lnTo>
                    <a:pt x="42424" y="53975"/>
                  </a:lnTo>
                  <a:lnTo>
                    <a:pt x="42424" y="71120"/>
                  </a:lnTo>
                  <a:close/>
                </a:path>
              </a:pathLst>
            </a:custGeom>
            <a:grpFill/>
            <a:ln w="630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93293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Large Image">
    <p:spTree>
      <p:nvGrpSpPr>
        <p:cNvPr id="1" name=""/>
        <p:cNvGrpSpPr/>
        <p:nvPr/>
      </p:nvGrpSpPr>
      <p:grpSpPr>
        <a:xfrm>
          <a:off x="0" y="0"/>
          <a:ext cx="0" cy="0"/>
          <a:chOff x="0" y="0"/>
          <a:chExt cx="0" cy="0"/>
        </a:xfrm>
      </p:grpSpPr>
      <p:sp>
        <p:nvSpPr>
          <p:cNvPr id="2" name="Title 1"/>
          <p:cNvSpPr>
            <a:spLocks noGrp="1"/>
          </p:cNvSpPr>
          <p:nvPr>
            <p:ph type="title"/>
          </p:nvPr>
        </p:nvSpPr>
        <p:spPr>
          <a:xfrm>
            <a:off x="326231" y="339586"/>
            <a:ext cx="2409990" cy="677108"/>
          </a:xfrm>
        </p:spPr>
        <p:txBody>
          <a:bodyPr/>
          <a:lstStyle>
            <a:lvl1pPr>
              <a:defRPr>
                <a:solidFill>
                  <a:schemeClr val="tx2"/>
                </a:solidFill>
              </a:defRPr>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9C7DC55A-0110-4030-35AD-A950533BEB50}"/>
              </a:ext>
            </a:extLst>
          </p:cNvPr>
          <p:cNvSpPr>
            <a:spLocks noGrp="1"/>
          </p:cNvSpPr>
          <p:nvPr>
            <p:ph idx="1"/>
          </p:nvPr>
        </p:nvSpPr>
        <p:spPr>
          <a:xfrm>
            <a:off x="323849" y="1572392"/>
            <a:ext cx="2412371" cy="2647182"/>
          </a:xfrm>
        </p:spPr>
        <p:txBody>
          <a:bodyPr/>
          <a:lstStyle>
            <a:lvl1pPr>
              <a:lnSpc>
                <a:spcPct val="115000"/>
              </a:lnSpc>
              <a:defRPr sz="1100">
                <a:solidFill>
                  <a:schemeClr val="accent1"/>
                </a:solidFill>
              </a:defRPr>
            </a:lvl1pPr>
            <a:lvl2pPr>
              <a:lnSpc>
                <a:spcPct val="112000"/>
              </a:lnSpc>
              <a:defRPr sz="1050"/>
            </a:lvl2pPr>
            <a:lvl3pPr>
              <a:lnSpc>
                <a:spcPct val="112000"/>
              </a:lnSpc>
              <a:defRPr sz="1050"/>
            </a:lvl3pPr>
            <a:lvl4pPr>
              <a:lnSpc>
                <a:spcPct val="112000"/>
              </a:lnSpc>
              <a:defRPr sz="900"/>
            </a:lvl4pPr>
            <a:lvl5pPr>
              <a:lnSpc>
                <a:spcPct val="112000"/>
              </a:lnSpc>
              <a:defRPr sz="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13">
            <a:extLst>
              <a:ext uri="{FF2B5EF4-FFF2-40B4-BE49-F238E27FC236}">
                <a16:creationId xmlns:a16="http://schemas.microsoft.com/office/drawing/2014/main" id="{974E889D-D7C1-1165-CA9E-B2545FF231D0}"/>
              </a:ext>
            </a:extLst>
          </p:cNvPr>
          <p:cNvSpPr>
            <a:spLocks noGrp="1"/>
          </p:cNvSpPr>
          <p:nvPr>
            <p:ph type="pic" sz="quarter" idx="10"/>
          </p:nvPr>
        </p:nvSpPr>
        <p:spPr>
          <a:xfrm>
            <a:off x="3036367" y="64295"/>
            <a:ext cx="6107634" cy="5079206"/>
          </a:xfrm>
          <a:solidFill>
            <a:schemeClr val="bg1">
              <a:lumMod val="85000"/>
            </a:schemeClr>
          </a:solidFill>
        </p:spPr>
        <p:txBody>
          <a:bodyPr tIns="1005840"/>
          <a:lstStyle>
            <a:lvl1pPr algn="ctr">
              <a:defRPr>
                <a:solidFill>
                  <a:schemeClr val="tx2"/>
                </a:solidFill>
              </a:defRPr>
            </a:lvl1pPr>
          </a:lstStyle>
          <a:p>
            <a:r>
              <a:rPr lang="en-US" dirty="0"/>
              <a:t>Click icon to add picture</a:t>
            </a:r>
          </a:p>
        </p:txBody>
      </p:sp>
      <p:sp>
        <p:nvSpPr>
          <p:cNvPr id="3" name="Slide Number Placeholder 5">
            <a:extLst>
              <a:ext uri="{FF2B5EF4-FFF2-40B4-BE49-F238E27FC236}">
                <a16:creationId xmlns:a16="http://schemas.microsoft.com/office/drawing/2014/main" id="{7ED6687E-E66B-5294-8095-3A1F08C6B870}"/>
              </a:ext>
            </a:extLst>
          </p:cNvPr>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bg1"/>
                </a:solidFill>
              </a:defRPr>
            </a:lvl1pPr>
          </a:lstStyle>
          <a:p>
            <a:fld id="{2441C0E6-2A71-4EB3-9E92-A3D15D26B6CA}" type="slidenum">
              <a:rPr lang="en-US" smtClean="0"/>
              <a:pPr/>
              <a:t>‹#›</a:t>
            </a:fld>
            <a:endParaRPr lang="en-US" dirty="0"/>
          </a:p>
        </p:txBody>
      </p:sp>
      <p:sp>
        <p:nvSpPr>
          <p:cNvPr id="4" name="Footer Placeholder 4">
            <a:extLst>
              <a:ext uri="{FF2B5EF4-FFF2-40B4-BE49-F238E27FC236}">
                <a16:creationId xmlns:a16="http://schemas.microsoft.com/office/drawing/2014/main" id="{97098B60-0C51-9EF5-A554-07CB38828B35}"/>
              </a:ext>
            </a:extLst>
          </p:cNvPr>
          <p:cNvSpPr>
            <a:spLocks noGrp="1"/>
          </p:cNvSpPr>
          <p:nvPr>
            <p:ph type="ftr" sz="quarter" idx="3"/>
          </p:nvPr>
        </p:nvSpPr>
        <p:spPr>
          <a:xfrm>
            <a:off x="7525512" y="4665770"/>
            <a:ext cx="859536" cy="95050"/>
          </a:xfrm>
          <a:prstGeom prst="roundRect">
            <a:avLst>
              <a:gd name="adj" fmla="val 50000"/>
            </a:avLst>
          </a:prstGeom>
          <a:ln>
            <a:solidFill>
              <a:schemeClr val="bg1"/>
            </a:solidFill>
          </a:ln>
        </p:spPr>
        <p:txBody>
          <a:bodyPr vert="horz" lIns="45720" tIns="45720" rIns="91440" bIns="45720" rtlCol="0" anchor="ctr"/>
          <a:lstStyle>
            <a:lvl1pPr algn="r">
              <a:defRPr sz="500" b="1">
                <a:solidFill>
                  <a:schemeClr val="bg1"/>
                </a:solidFill>
              </a:defRPr>
            </a:lvl1pPr>
          </a:lstStyle>
          <a:p>
            <a:r>
              <a:rPr lang="en-US" dirty="0"/>
              <a:t>NYU Langone Health</a:t>
            </a:r>
          </a:p>
        </p:txBody>
      </p:sp>
    </p:spTree>
    <p:extLst>
      <p:ext uri="{BB962C8B-B14F-4D97-AF65-F5344CB8AC3E}">
        <p14:creationId xmlns:p14="http://schemas.microsoft.com/office/powerpoint/2010/main" val="220713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6230" y="339586"/>
            <a:ext cx="7443103" cy="677108"/>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26231" y="1553204"/>
            <a:ext cx="7443102" cy="2647182"/>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18862" y="4642652"/>
            <a:ext cx="286597" cy="138499"/>
          </a:xfrm>
          <a:prstGeom prst="rect">
            <a:avLst/>
          </a:prstGeom>
        </p:spPr>
        <p:txBody>
          <a:bodyPr vert="horz" lIns="0" tIns="0" rIns="0" bIns="0" rtlCol="0" anchor="ctr">
            <a:noAutofit/>
          </a:bodyPr>
          <a:lstStyle>
            <a:lvl1pPr algn="r">
              <a:defRPr sz="1200">
                <a:solidFill>
                  <a:schemeClr val="tx2"/>
                </a:solidFill>
              </a:defRPr>
            </a:lvl1pPr>
          </a:lstStyle>
          <a:p>
            <a:fld id="{2441C0E6-2A71-4EB3-9E92-A3D15D26B6CA}" type="slidenum">
              <a:rPr lang="en-US" smtClean="0"/>
              <a:pPr/>
              <a:t>‹#›</a:t>
            </a:fld>
            <a:endParaRPr lang="en-US" dirty="0"/>
          </a:p>
        </p:txBody>
      </p:sp>
      <p:sp>
        <p:nvSpPr>
          <p:cNvPr id="5" name="Footer Placeholder 4">
            <a:extLst>
              <a:ext uri="{FF2B5EF4-FFF2-40B4-BE49-F238E27FC236}">
                <a16:creationId xmlns:a16="http://schemas.microsoft.com/office/drawing/2014/main" id="{CEFCF305-E504-C584-60ED-B2792D61D0AB}"/>
              </a:ext>
            </a:extLst>
          </p:cNvPr>
          <p:cNvSpPr>
            <a:spLocks noGrp="1"/>
          </p:cNvSpPr>
          <p:nvPr>
            <p:ph type="ftr" sz="quarter" idx="3"/>
          </p:nvPr>
        </p:nvSpPr>
        <p:spPr>
          <a:xfrm>
            <a:off x="7525512" y="4665770"/>
            <a:ext cx="859536" cy="95050"/>
          </a:xfrm>
          <a:prstGeom prst="roundRect">
            <a:avLst>
              <a:gd name="adj" fmla="val 50000"/>
            </a:avLst>
          </a:prstGeom>
          <a:ln>
            <a:solidFill>
              <a:schemeClr val="tx2"/>
            </a:solidFill>
          </a:ln>
        </p:spPr>
        <p:txBody>
          <a:bodyPr vert="horz" lIns="45720" tIns="45720" rIns="91440" bIns="45720" rtlCol="0" anchor="ctr"/>
          <a:lstStyle>
            <a:lvl1pPr algn="r">
              <a:defRPr sz="500" b="1">
                <a:solidFill>
                  <a:schemeClr val="tx2"/>
                </a:solidFill>
              </a:defRPr>
            </a:lvl1pPr>
          </a:lstStyle>
          <a:p>
            <a:r>
              <a:rPr lang="en-US" dirty="0"/>
              <a:t>NYU Langone Health</a:t>
            </a:r>
          </a:p>
        </p:txBody>
      </p:sp>
      <p:sp>
        <p:nvSpPr>
          <p:cNvPr id="17" name="Rectangle 16">
            <a:extLst>
              <a:ext uri="{FF2B5EF4-FFF2-40B4-BE49-F238E27FC236}">
                <a16:creationId xmlns:a16="http://schemas.microsoft.com/office/drawing/2014/main" id="{DA8757B1-699B-2F08-9B40-080BC32C47F1}"/>
              </a:ext>
            </a:extLst>
          </p:cNvPr>
          <p:cNvSpPr/>
          <p:nvPr userDrawn="1"/>
        </p:nvSpPr>
        <p:spPr>
          <a:xfrm>
            <a:off x="-2" y="0"/>
            <a:ext cx="9143999" cy="64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aphic 6">
            <a:extLst>
              <a:ext uri="{FF2B5EF4-FFF2-40B4-BE49-F238E27FC236}">
                <a16:creationId xmlns:a16="http://schemas.microsoft.com/office/drawing/2014/main" id="{4B086F94-FCC5-D79F-0D84-E19C5BA31693}"/>
              </a:ext>
            </a:extLst>
          </p:cNvPr>
          <p:cNvGrpSpPr/>
          <p:nvPr userDrawn="1"/>
        </p:nvGrpSpPr>
        <p:grpSpPr>
          <a:xfrm>
            <a:off x="278604" y="4554538"/>
            <a:ext cx="1331528" cy="342900"/>
            <a:chOff x="278604" y="4554538"/>
            <a:chExt cx="1331528" cy="342900"/>
          </a:xfrm>
          <a:solidFill>
            <a:schemeClr val="tx2"/>
          </a:solidFill>
        </p:grpSpPr>
        <p:grpSp>
          <p:nvGrpSpPr>
            <p:cNvPr id="7" name="Graphic 6">
              <a:extLst>
                <a:ext uri="{FF2B5EF4-FFF2-40B4-BE49-F238E27FC236}">
                  <a16:creationId xmlns:a16="http://schemas.microsoft.com/office/drawing/2014/main" id="{760663A1-6726-40C1-B5D9-8BBB22DA3BB9}"/>
                </a:ext>
              </a:extLst>
            </p:cNvPr>
            <p:cNvGrpSpPr/>
            <p:nvPr/>
          </p:nvGrpSpPr>
          <p:grpSpPr>
            <a:xfrm>
              <a:off x="278604" y="4554538"/>
              <a:ext cx="298793" cy="342427"/>
              <a:chOff x="278604" y="4554538"/>
              <a:chExt cx="298793" cy="342427"/>
            </a:xfrm>
            <a:grpFill/>
          </p:grpSpPr>
          <p:grpSp>
            <p:nvGrpSpPr>
              <p:cNvPr id="40" name="Graphic 6">
                <a:extLst>
                  <a:ext uri="{FF2B5EF4-FFF2-40B4-BE49-F238E27FC236}">
                    <a16:creationId xmlns:a16="http://schemas.microsoft.com/office/drawing/2014/main" id="{C6754F4F-7B72-05E8-4F53-1ED2ABC8EF16}"/>
                  </a:ext>
                </a:extLst>
              </p:cNvPr>
              <p:cNvGrpSpPr/>
              <p:nvPr/>
            </p:nvGrpSpPr>
            <p:grpSpPr>
              <a:xfrm>
                <a:off x="278604" y="4554538"/>
                <a:ext cx="297175" cy="342427"/>
                <a:chOff x="278604" y="4554538"/>
                <a:chExt cx="297175" cy="342427"/>
              </a:xfrm>
              <a:grpFill/>
            </p:grpSpPr>
            <p:sp>
              <p:nvSpPr>
                <p:cNvPr id="42" name="Freeform 41">
                  <a:extLst>
                    <a:ext uri="{FF2B5EF4-FFF2-40B4-BE49-F238E27FC236}">
                      <a16:creationId xmlns:a16="http://schemas.microsoft.com/office/drawing/2014/main" id="{90419D21-2162-8BD6-EBDF-BF100653461B}"/>
                    </a:ext>
                  </a:extLst>
                </p:cNvPr>
                <p:cNvSpPr/>
                <p:nvPr/>
              </p:nvSpPr>
              <p:spPr>
                <a:xfrm>
                  <a:off x="293446" y="4554538"/>
                  <a:ext cx="282332" cy="106045"/>
                </a:xfrm>
                <a:custGeom>
                  <a:avLst/>
                  <a:gdLst>
                    <a:gd name="connsiteX0" fmla="*/ 282051 w 282332"/>
                    <a:gd name="connsiteY0" fmla="*/ 70485 h 106045"/>
                    <a:gd name="connsiteX1" fmla="*/ 282051 w 282332"/>
                    <a:gd name="connsiteY1" fmla="*/ 70485 h 106045"/>
                    <a:gd name="connsiteX2" fmla="*/ 280152 w 282332"/>
                    <a:gd name="connsiteY2" fmla="*/ 67310 h 106045"/>
                    <a:gd name="connsiteX3" fmla="*/ 257357 w 282332"/>
                    <a:gd name="connsiteY3" fmla="*/ 41910 h 106045"/>
                    <a:gd name="connsiteX4" fmla="*/ 152247 w 282332"/>
                    <a:gd name="connsiteY4" fmla="*/ 0 h 106045"/>
                    <a:gd name="connsiteX5" fmla="*/ 31308 w 282332"/>
                    <a:gd name="connsiteY5" fmla="*/ 55880 h 106045"/>
                    <a:gd name="connsiteX6" fmla="*/ 281 w 282332"/>
                    <a:gd name="connsiteY6" fmla="*/ 104775 h 106045"/>
                    <a:gd name="connsiteX7" fmla="*/ 281 w 282332"/>
                    <a:gd name="connsiteY7" fmla="*/ 106045 h 106045"/>
                    <a:gd name="connsiteX8" fmla="*/ 915 w 282332"/>
                    <a:gd name="connsiteY8" fmla="*/ 104775 h 106045"/>
                    <a:gd name="connsiteX9" fmla="*/ 35107 w 282332"/>
                    <a:gd name="connsiteY9" fmla="*/ 61595 h 106045"/>
                    <a:gd name="connsiteX10" fmla="*/ 152880 w 282332"/>
                    <a:gd name="connsiteY10" fmla="*/ 20955 h 106045"/>
                    <a:gd name="connsiteX11" fmla="*/ 251025 w 282332"/>
                    <a:gd name="connsiteY11" fmla="*/ 47625 h 106045"/>
                    <a:gd name="connsiteX12" fmla="*/ 278885 w 282332"/>
                    <a:gd name="connsiteY12" fmla="*/ 68580 h 106045"/>
                    <a:gd name="connsiteX13" fmla="*/ 282051 w 282332"/>
                    <a:gd name="connsiteY13" fmla="*/ 70485 h 106045"/>
                    <a:gd name="connsiteX14" fmla="*/ 282051 w 282332"/>
                    <a:gd name="connsiteY14" fmla="*/ 70485 h 106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2332" h="106045">
                      <a:moveTo>
                        <a:pt x="282051" y="70485"/>
                      </a:moveTo>
                      <a:cubicBezTo>
                        <a:pt x="282051" y="70485"/>
                        <a:pt x="282685" y="70485"/>
                        <a:pt x="282051" y="70485"/>
                      </a:cubicBezTo>
                      <a:cubicBezTo>
                        <a:pt x="282051" y="69850"/>
                        <a:pt x="281418" y="69215"/>
                        <a:pt x="280152" y="67310"/>
                      </a:cubicBezTo>
                      <a:cubicBezTo>
                        <a:pt x="278885" y="65405"/>
                        <a:pt x="269388" y="52705"/>
                        <a:pt x="257357" y="41910"/>
                      </a:cubicBezTo>
                      <a:cubicBezTo>
                        <a:pt x="245960" y="31115"/>
                        <a:pt x="209868" y="0"/>
                        <a:pt x="152247" y="0"/>
                      </a:cubicBezTo>
                      <a:cubicBezTo>
                        <a:pt x="92727" y="0"/>
                        <a:pt x="52203" y="32385"/>
                        <a:pt x="31308" y="55880"/>
                      </a:cubicBezTo>
                      <a:cubicBezTo>
                        <a:pt x="11046" y="78740"/>
                        <a:pt x="915" y="104140"/>
                        <a:pt x="281" y="104775"/>
                      </a:cubicBezTo>
                      <a:cubicBezTo>
                        <a:pt x="281" y="105410"/>
                        <a:pt x="-352" y="105410"/>
                        <a:pt x="281" y="106045"/>
                      </a:cubicBezTo>
                      <a:cubicBezTo>
                        <a:pt x="915" y="106045"/>
                        <a:pt x="915" y="105410"/>
                        <a:pt x="915" y="104775"/>
                      </a:cubicBezTo>
                      <a:cubicBezTo>
                        <a:pt x="1548" y="104140"/>
                        <a:pt x="11679" y="80645"/>
                        <a:pt x="35107" y="61595"/>
                      </a:cubicBezTo>
                      <a:cubicBezTo>
                        <a:pt x="58535" y="42545"/>
                        <a:pt x="96526" y="20955"/>
                        <a:pt x="152880" y="20955"/>
                      </a:cubicBezTo>
                      <a:cubicBezTo>
                        <a:pt x="201003" y="20955"/>
                        <a:pt x="235195" y="38100"/>
                        <a:pt x="251025" y="47625"/>
                      </a:cubicBezTo>
                      <a:cubicBezTo>
                        <a:pt x="266855" y="57150"/>
                        <a:pt x="276986" y="66675"/>
                        <a:pt x="278885" y="68580"/>
                      </a:cubicBezTo>
                      <a:cubicBezTo>
                        <a:pt x="280785" y="69850"/>
                        <a:pt x="281418" y="69850"/>
                        <a:pt x="282051" y="70485"/>
                      </a:cubicBezTo>
                      <a:cubicBezTo>
                        <a:pt x="282051" y="70485"/>
                        <a:pt x="282051" y="70485"/>
                        <a:pt x="282051" y="70485"/>
                      </a:cubicBezTo>
                      <a:close/>
                    </a:path>
                  </a:pathLst>
                </a:custGeom>
                <a:grpFill/>
                <a:ln w="6309" cap="flat">
                  <a:noFill/>
                  <a:prstDash val="solid"/>
                  <a:miter/>
                </a:ln>
              </p:spPr>
              <p:txBody>
                <a:bodyPr rtlCol="0" anchor="ctr"/>
                <a:lstStyle/>
                <a:p>
                  <a:endParaRPr lang="en-US" dirty="0"/>
                </a:p>
              </p:txBody>
            </p:sp>
            <p:sp>
              <p:nvSpPr>
                <p:cNvPr id="43" name="Freeform 42">
                  <a:extLst>
                    <a:ext uri="{FF2B5EF4-FFF2-40B4-BE49-F238E27FC236}">
                      <a16:creationId xmlns:a16="http://schemas.microsoft.com/office/drawing/2014/main" id="{AD6E3AEC-C711-59F2-4C84-06726C0A050A}"/>
                    </a:ext>
                  </a:extLst>
                </p:cNvPr>
                <p:cNvSpPr/>
                <p:nvPr/>
              </p:nvSpPr>
              <p:spPr>
                <a:xfrm>
                  <a:off x="278604" y="4715192"/>
                  <a:ext cx="255736" cy="181772"/>
                </a:xfrm>
                <a:custGeom>
                  <a:avLst/>
                  <a:gdLst>
                    <a:gd name="connsiteX0" fmla="*/ 1194 w 255736"/>
                    <a:gd name="connsiteY0" fmla="*/ 0 h 181772"/>
                    <a:gd name="connsiteX1" fmla="*/ 1194 w 255736"/>
                    <a:gd name="connsiteY1" fmla="*/ 0 h 181772"/>
                    <a:gd name="connsiteX2" fmla="*/ 1194 w 255736"/>
                    <a:gd name="connsiteY2" fmla="*/ 2540 h 181772"/>
                    <a:gd name="connsiteX3" fmla="*/ 14491 w 255736"/>
                    <a:gd name="connsiteY3" fmla="*/ 60960 h 181772"/>
                    <a:gd name="connsiteX4" fmla="*/ 96806 w 255736"/>
                    <a:gd name="connsiteY4" fmla="*/ 144145 h 181772"/>
                    <a:gd name="connsiteX5" fmla="*/ 203182 w 255736"/>
                    <a:gd name="connsiteY5" fmla="*/ 163195 h 181772"/>
                    <a:gd name="connsiteX6" fmla="*/ 254470 w 255736"/>
                    <a:gd name="connsiteY6" fmla="*/ 148590 h 181772"/>
                    <a:gd name="connsiteX7" fmla="*/ 255737 w 255736"/>
                    <a:gd name="connsiteY7" fmla="*/ 147955 h 181772"/>
                    <a:gd name="connsiteX8" fmla="*/ 255737 w 255736"/>
                    <a:gd name="connsiteY8" fmla="*/ 147955 h 181772"/>
                    <a:gd name="connsiteX9" fmla="*/ 254470 w 255736"/>
                    <a:gd name="connsiteY9" fmla="*/ 148590 h 181772"/>
                    <a:gd name="connsiteX10" fmla="*/ 250671 w 255736"/>
                    <a:gd name="connsiteY10" fmla="*/ 151765 h 181772"/>
                    <a:gd name="connsiteX11" fmla="*/ 219012 w 255736"/>
                    <a:gd name="connsiteY11" fmla="*/ 169545 h 181772"/>
                    <a:gd name="connsiteX12" fmla="*/ 83509 w 255736"/>
                    <a:gd name="connsiteY12" fmla="*/ 162560 h 181772"/>
                    <a:gd name="connsiteX13" fmla="*/ 3727 w 255736"/>
                    <a:gd name="connsiteY13" fmla="*/ 52705 h 181772"/>
                    <a:gd name="connsiteX14" fmla="*/ 561 w 255736"/>
                    <a:gd name="connsiteY14" fmla="*/ 1270 h 181772"/>
                    <a:gd name="connsiteX15" fmla="*/ 1194 w 255736"/>
                    <a:gd name="connsiteY15" fmla="*/ 0 h 181772"/>
                    <a:gd name="connsiteX16" fmla="*/ 1194 w 255736"/>
                    <a:gd name="connsiteY16" fmla="*/ 0 h 18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736" h="181772">
                      <a:moveTo>
                        <a:pt x="1194" y="0"/>
                      </a:moveTo>
                      <a:cubicBezTo>
                        <a:pt x="1827" y="0"/>
                        <a:pt x="1827" y="0"/>
                        <a:pt x="1194" y="0"/>
                      </a:cubicBezTo>
                      <a:cubicBezTo>
                        <a:pt x="1827" y="635"/>
                        <a:pt x="1194" y="1270"/>
                        <a:pt x="1194" y="2540"/>
                      </a:cubicBezTo>
                      <a:cubicBezTo>
                        <a:pt x="1194" y="3810"/>
                        <a:pt x="-72" y="31750"/>
                        <a:pt x="14491" y="60960"/>
                      </a:cubicBezTo>
                      <a:cubicBezTo>
                        <a:pt x="29054" y="91440"/>
                        <a:pt x="55015" y="123190"/>
                        <a:pt x="96806" y="144145"/>
                      </a:cubicBezTo>
                      <a:cubicBezTo>
                        <a:pt x="136064" y="163195"/>
                        <a:pt x="174688" y="166370"/>
                        <a:pt x="203182" y="163195"/>
                      </a:cubicBezTo>
                      <a:cubicBezTo>
                        <a:pt x="231042" y="160020"/>
                        <a:pt x="251938" y="149860"/>
                        <a:pt x="254470" y="148590"/>
                      </a:cubicBezTo>
                      <a:cubicBezTo>
                        <a:pt x="255737" y="147955"/>
                        <a:pt x="255737" y="147955"/>
                        <a:pt x="255737" y="147955"/>
                      </a:cubicBezTo>
                      <a:cubicBezTo>
                        <a:pt x="255737" y="147955"/>
                        <a:pt x="255737" y="147955"/>
                        <a:pt x="255737" y="147955"/>
                      </a:cubicBezTo>
                      <a:cubicBezTo>
                        <a:pt x="255737" y="147955"/>
                        <a:pt x="255104" y="148590"/>
                        <a:pt x="254470" y="148590"/>
                      </a:cubicBezTo>
                      <a:cubicBezTo>
                        <a:pt x="253837" y="149225"/>
                        <a:pt x="252571" y="150495"/>
                        <a:pt x="250671" y="151765"/>
                      </a:cubicBezTo>
                      <a:cubicBezTo>
                        <a:pt x="247505" y="154305"/>
                        <a:pt x="241173" y="160020"/>
                        <a:pt x="219012" y="169545"/>
                      </a:cubicBezTo>
                      <a:cubicBezTo>
                        <a:pt x="187985" y="182880"/>
                        <a:pt x="135431" y="191135"/>
                        <a:pt x="83509" y="162560"/>
                      </a:cubicBezTo>
                      <a:cubicBezTo>
                        <a:pt x="33487" y="135255"/>
                        <a:pt x="11325" y="88265"/>
                        <a:pt x="3727" y="52705"/>
                      </a:cubicBezTo>
                      <a:cubicBezTo>
                        <a:pt x="-1972" y="25400"/>
                        <a:pt x="561" y="3175"/>
                        <a:pt x="561" y="1270"/>
                      </a:cubicBezTo>
                      <a:cubicBezTo>
                        <a:pt x="1194" y="635"/>
                        <a:pt x="1194" y="635"/>
                        <a:pt x="1194" y="0"/>
                      </a:cubicBezTo>
                      <a:cubicBezTo>
                        <a:pt x="1194" y="0"/>
                        <a:pt x="1194" y="0"/>
                        <a:pt x="1194" y="0"/>
                      </a:cubicBezTo>
                      <a:close/>
                    </a:path>
                  </a:pathLst>
                </a:custGeom>
                <a:grpFill/>
                <a:ln w="6309" cap="flat">
                  <a:noFill/>
                  <a:prstDash val="solid"/>
                  <a:miter/>
                </a:ln>
              </p:spPr>
              <p:txBody>
                <a:bodyPr rtlCol="0" anchor="ctr"/>
                <a:lstStyle/>
                <a:p>
                  <a:endParaRPr lang="en-US" dirty="0"/>
                </a:p>
              </p:txBody>
            </p:sp>
          </p:grpSp>
          <p:sp>
            <p:nvSpPr>
              <p:cNvPr id="41" name="Freeform 40">
                <a:extLst>
                  <a:ext uri="{FF2B5EF4-FFF2-40B4-BE49-F238E27FC236}">
                    <a16:creationId xmlns:a16="http://schemas.microsoft.com/office/drawing/2014/main" id="{60A33F2D-2B6A-3F94-7993-BDE6531054A9}"/>
                  </a:ext>
                </a:extLst>
              </p:cNvPr>
              <p:cNvSpPr/>
              <p:nvPr/>
            </p:nvSpPr>
            <p:spPr>
              <a:xfrm>
                <a:off x="342484" y="4665663"/>
                <a:ext cx="234913" cy="102234"/>
              </a:xfrm>
              <a:custGeom>
                <a:avLst/>
                <a:gdLst>
                  <a:gd name="connsiteX0" fmla="*/ 131071 w 234913"/>
                  <a:gd name="connsiteY0" fmla="*/ 100330 h 102234"/>
                  <a:gd name="connsiteX1" fmla="*/ 131071 w 234913"/>
                  <a:gd name="connsiteY1" fmla="*/ 60960 h 102234"/>
                  <a:gd name="connsiteX2" fmla="*/ 159564 w 234913"/>
                  <a:gd name="connsiteY2" fmla="*/ 0 h 102234"/>
                  <a:gd name="connsiteX3" fmla="*/ 137402 w 234913"/>
                  <a:gd name="connsiteY3" fmla="*/ 0 h 102234"/>
                  <a:gd name="connsiteX4" fmla="*/ 120306 w 234913"/>
                  <a:gd name="connsiteY4" fmla="*/ 40005 h 102234"/>
                  <a:gd name="connsiteX5" fmla="*/ 103210 w 234913"/>
                  <a:gd name="connsiteY5" fmla="*/ 0 h 102234"/>
                  <a:gd name="connsiteX6" fmla="*/ 80415 w 234913"/>
                  <a:gd name="connsiteY6" fmla="*/ 0 h 102234"/>
                  <a:gd name="connsiteX7" fmla="*/ 108909 w 234913"/>
                  <a:gd name="connsiteY7" fmla="*/ 60960 h 102234"/>
                  <a:gd name="connsiteX8" fmla="*/ 108909 w 234913"/>
                  <a:gd name="connsiteY8" fmla="*/ 100330 h 102234"/>
                  <a:gd name="connsiteX9" fmla="*/ 131071 w 234913"/>
                  <a:gd name="connsiteY9" fmla="*/ 100330 h 102234"/>
                  <a:gd name="connsiteX10" fmla="*/ 53188 w 234913"/>
                  <a:gd name="connsiteY10" fmla="*/ 57785 h 102234"/>
                  <a:gd name="connsiteX11" fmla="*/ 22795 w 234913"/>
                  <a:gd name="connsiteY11" fmla="*/ 635 h 102234"/>
                  <a:gd name="connsiteX12" fmla="*/ 22795 w 234913"/>
                  <a:gd name="connsiteY12" fmla="*/ 0 h 102234"/>
                  <a:gd name="connsiteX13" fmla="*/ 0 w 234913"/>
                  <a:gd name="connsiteY13" fmla="*/ 0 h 102234"/>
                  <a:gd name="connsiteX14" fmla="*/ 0 w 234913"/>
                  <a:gd name="connsiteY14" fmla="*/ 100965 h 102234"/>
                  <a:gd name="connsiteX15" fmla="*/ 20262 w 234913"/>
                  <a:gd name="connsiteY15" fmla="*/ 100965 h 102234"/>
                  <a:gd name="connsiteX16" fmla="*/ 20262 w 234913"/>
                  <a:gd name="connsiteY16" fmla="*/ 41275 h 102234"/>
                  <a:gd name="connsiteX17" fmla="*/ 53188 w 234913"/>
                  <a:gd name="connsiteY17" fmla="*/ 100330 h 102234"/>
                  <a:gd name="connsiteX18" fmla="*/ 53821 w 234913"/>
                  <a:gd name="connsiteY18" fmla="*/ 100965 h 102234"/>
                  <a:gd name="connsiteX19" fmla="*/ 74083 w 234913"/>
                  <a:gd name="connsiteY19" fmla="*/ 100965 h 102234"/>
                  <a:gd name="connsiteX20" fmla="*/ 74083 w 234913"/>
                  <a:gd name="connsiteY20" fmla="*/ 0 h 102234"/>
                  <a:gd name="connsiteX21" fmla="*/ 53821 w 234913"/>
                  <a:gd name="connsiteY21" fmla="*/ 0 h 102234"/>
                  <a:gd name="connsiteX22" fmla="*/ 53821 w 234913"/>
                  <a:gd name="connsiteY22" fmla="*/ 57785 h 102234"/>
                  <a:gd name="connsiteX23" fmla="*/ 234914 w 234913"/>
                  <a:gd name="connsiteY23" fmla="*/ 65405 h 102234"/>
                  <a:gd name="connsiteX24" fmla="*/ 234914 w 234913"/>
                  <a:gd name="connsiteY24" fmla="*/ 0 h 102234"/>
                  <a:gd name="connsiteX25" fmla="*/ 213385 w 234913"/>
                  <a:gd name="connsiteY25" fmla="*/ 0 h 102234"/>
                  <a:gd name="connsiteX26" fmla="*/ 213385 w 234913"/>
                  <a:gd name="connsiteY26" fmla="*/ 64770 h 102234"/>
                  <a:gd name="connsiteX27" fmla="*/ 200722 w 234913"/>
                  <a:gd name="connsiteY27" fmla="*/ 83185 h 102234"/>
                  <a:gd name="connsiteX28" fmla="*/ 188058 w 234913"/>
                  <a:gd name="connsiteY28" fmla="*/ 64770 h 102234"/>
                  <a:gd name="connsiteX29" fmla="*/ 188058 w 234913"/>
                  <a:gd name="connsiteY29" fmla="*/ 0 h 102234"/>
                  <a:gd name="connsiteX30" fmla="*/ 165896 w 234913"/>
                  <a:gd name="connsiteY30" fmla="*/ 0 h 102234"/>
                  <a:gd name="connsiteX31" fmla="*/ 165896 w 234913"/>
                  <a:gd name="connsiteY31" fmla="*/ 65405 h 102234"/>
                  <a:gd name="connsiteX32" fmla="*/ 200722 w 234913"/>
                  <a:gd name="connsiteY32" fmla="*/ 102235 h 102234"/>
                  <a:gd name="connsiteX33" fmla="*/ 234914 w 234913"/>
                  <a:gd name="connsiteY33" fmla="*/ 65405 h 10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34913" h="102234">
                    <a:moveTo>
                      <a:pt x="131071" y="100330"/>
                    </a:moveTo>
                    <a:lnTo>
                      <a:pt x="131071" y="60960"/>
                    </a:lnTo>
                    <a:lnTo>
                      <a:pt x="159564" y="0"/>
                    </a:lnTo>
                    <a:lnTo>
                      <a:pt x="137402" y="0"/>
                    </a:lnTo>
                    <a:lnTo>
                      <a:pt x="120306" y="40005"/>
                    </a:lnTo>
                    <a:lnTo>
                      <a:pt x="103210" y="0"/>
                    </a:lnTo>
                    <a:lnTo>
                      <a:pt x="80415" y="0"/>
                    </a:lnTo>
                    <a:lnTo>
                      <a:pt x="108909" y="60960"/>
                    </a:lnTo>
                    <a:lnTo>
                      <a:pt x="108909" y="100330"/>
                    </a:lnTo>
                    <a:lnTo>
                      <a:pt x="131071" y="100330"/>
                    </a:lnTo>
                    <a:close/>
                    <a:moveTo>
                      <a:pt x="53188" y="57785"/>
                    </a:moveTo>
                    <a:cubicBezTo>
                      <a:pt x="46223" y="43815"/>
                      <a:pt x="24061" y="2540"/>
                      <a:pt x="22795" y="635"/>
                    </a:cubicBezTo>
                    <a:lnTo>
                      <a:pt x="22795" y="0"/>
                    </a:lnTo>
                    <a:lnTo>
                      <a:pt x="0" y="0"/>
                    </a:lnTo>
                    <a:lnTo>
                      <a:pt x="0" y="100965"/>
                    </a:lnTo>
                    <a:lnTo>
                      <a:pt x="20262" y="100965"/>
                    </a:lnTo>
                    <a:lnTo>
                      <a:pt x="20262" y="41275"/>
                    </a:lnTo>
                    <a:cubicBezTo>
                      <a:pt x="27860" y="55245"/>
                      <a:pt x="51922" y="97790"/>
                      <a:pt x="53188" y="100330"/>
                    </a:cubicBezTo>
                    <a:lnTo>
                      <a:pt x="53821" y="100965"/>
                    </a:lnTo>
                    <a:lnTo>
                      <a:pt x="74083" y="100965"/>
                    </a:lnTo>
                    <a:lnTo>
                      <a:pt x="74083" y="0"/>
                    </a:lnTo>
                    <a:lnTo>
                      <a:pt x="53821" y="0"/>
                    </a:lnTo>
                    <a:lnTo>
                      <a:pt x="53821" y="57785"/>
                    </a:lnTo>
                    <a:close/>
                    <a:moveTo>
                      <a:pt x="234914" y="65405"/>
                    </a:moveTo>
                    <a:lnTo>
                      <a:pt x="234914" y="0"/>
                    </a:lnTo>
                    <a:lnTo>
                      <a:pt x="213385" y="0"/>
                    </a:lnTo>
                    <a:lnTo>
                      <a:pt x="213385" y="64770"/>
                    </a:lnTo>
                    <a:cubicBezTo>
                      <a:pt x="213385" y="78105"/>
                      <a:pt x="209586" y="83185"/>
                      <a:pt x="200722" y="83185"/>
                    </a:cubicBezTo>
                    <a:cubicBezTo>
                      <a:pt x="191224" y="83185"/>
                      <a:pt x="188058" y="78105"/>
                      <a:pt x="188058" y="64770"/>
                    </a:cubicBezTo>
                    <a:lnTo>
                      <a:pt x="188058" y="0"/>
                    </a:lnTo>
                    <a:lnTo>
                      <a:pt x="165896" y="0"/>
                    </a:lnTo>
                    <a:lnTo>
                      <a:pt x="165896" y="65405"/>
                    </a:lnTo>
                    <a:cubicBezTo>
                      <a:pt x="165896" y="89535"/>
                      <a:pt x="177927" y="102235"/>
                      <a:pt x="200722" y="102235"/>
                    </a:cubicBezTo>
                    <a:cubicBezTo>
                      <a:pt x="223516" y="102235"/>
                      <a:pt x="234914" y="90170"/>
                      <a:pt x="234914" y="65405"/>
                    </a:cubicBezTo>
                    <a:close/>
                  </a:path>
                </a:pathLst>
              </a:custGeom>
              <a:grpFill/>
              <a:ln w="6309" cap="flat">
                <a:noFill/>
                <a:prstDash val="solid"/>
                <a:miter/>
              </a:ln>
            </p:spPr>
            <p:txBody>
              <a:bodyPr rtlCol="0" anchor="ctr"/>
              <a:lstStyle/>
              <a:p>
                <a:endParaRPr lang="en-US" dirty="0"/>
              </a:p>
            </p:txBody>
          </p:sp>
        </p:grpSp>
        <p:grpSp>
          <p:nvGrpSpPr>
            <p:cNvPr id="8" name="Graphic 6">
              <a:extLst>
                <a:ext uri="{FF2B5EF4-FFF2-40B4-BE49-F238E27FC236}">
                  <a16:creationId xmlns:a16="http://schemas.microsoft.com/office/drawing/2014/main" id="{BB37AE02-A11E-B813-5800-499F3CABFEAF}"/>
                </a:ext>
              </a:extLst>
            </p:cNvPr>
            <p:cNvGrpSpPr/>
            <p:nvPr/>
          </p:nvGrpSpPr>
          <p:grpSpPr>
            <a:xfrm>
              <a:off x="704036" y="4691063"/>
              <a:ext cx="497055" cy="76834"/>
              <a:chOff x="704036" y="4691063"/>
              <a:chExt cx="497055" cy="76834"/>
            </a:xfrm>
            <a:grpFill/>
          </p:grpSpPr>
          <p:sp>
            <p:nvSpPr>
              <p:cNvPr id="33" name="Freeform 32">
                <a:extLst>
                  <a:ext uri="{FF2B5EF4-FFF2-40B4-BE49-F238E27FC236}">
                    <a16:creationId xmlns:a16="http://schemas.microsoft.com/office/drawing/2014/main" id="{7A1EA663-3788-6CD5-3285-D4012953021B}"/>
                  </a:ext>
                </a:extLst>
              </p:cNvPr>
              <p:cNvSpPr/>
              <p:nvPr/>
            </p:nvSpPr>
            <p:spPr>
              <a:xfrm>
                <a:off x="704036" y="4691698"/>
                <a:ext cx="43690" cy="74930"/>
              </a:xfrm>
              <a:custGeom>
                <a:avLst/>
                <a:gdLst>
                  <a:gd name="connsiteX0" fmla="*/ 22162 w 43690"/>
                  <a:gd name="connsiteY0" fmla="*/ 74930 h 74930"/>
                  <a:gd name="connsiteX1" fmla="*/ 0 w 43690"/>
                  <a:gd name="connsiteY1" fmla="*/ 74930 h 74930"/>
                  <a:gd name="connsiteX2" fmla="*/ 0 w 43690"/>
                  <a:gd name="connsiteY2" fmla="*/ 1270 h 74930"/>
                  <a:gd name="connsiteX3" fmla="*/ 22162 w 43690"/>
                  <a:gd name="connsiteY3" fmla="*/ 1270 h 74930"/>
                  <a:gd name="connsiteX4" fmla="*/ 22162 w 43690"/>
                  <a:gd name="connsiteY4" fmla="*/ 10795 h 74930"/>
                  <a:gd name="connsiteX5" fmla="*/ 41791 w 43690"/>
                  <a:gd name="connsiteY5" fmla="*/ 0 h 74930"/>
                  <a:gd name="connsiteX6" fmla="*/ 43057 w 43690"/>
                  <a:gd name="connsiteY6" fmla="*/ 0 h 74930"/>
                  <a:gd name="connsiteX7" fmla="*/ 43690 w 43690"/>
                  <a:gd name="connsiteY7" fmla="*/ 0 h 74930"/>
                  <a:gd name="connsiteX8" fmla="*/ 43690 w 43690"/>
                  <a:gd name="connsiteY8" fmla="*/ 18415 h 74930"/>
                  <a:gd name="connsiteX9" fmla="*/ 42424 w 43690"/>
                  <a:gd name="connsiteY9" fmla="*/ 18415 h 74930"/>
                  <a:gd name="connsiteX10" fmla="*/ 38625 w 43690"/>
                  <a:gd name="connsiteY10" fmla="*/ 17780 h 74930"/>
                  <a:gd name="connsiteX11" fmla="*/ 22162 w 43690"/>
                  <a:gd name="connsiteY11" fmla="*/ 25400 h 74930"/>
                  <a:gd name="connsiteX12" fmla="*/ 22162 w 43690"/>
                  <a:gd name="connsiteY12" fmla="*/ 74930 h 74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690" h="74930">
                    <a:moveTo>
                      <a:pt x="22162" y="74930"/>
                    </a:moveTo>
                    <a:lnTo>
                      <a:pt x="0" y="74930"/>
                    </a:lnTo>
                    <a:lnTo>
                      <a:pt x="0" y="1270"/>
                    </a:lnTo>
                    <a:lnTo>
                      <a:pt x="22162" y="1270"/>
                    </a:lnTo>
                    <a:lnTo>
                      <a:pt x="22162" y="10795"/>
                    </a:lnTo>
                    <a:cubicBezTo>
                      <a:pt x="25961" y="5080"/>
                      <a:pt x="31660" y="0"/>
                      <a:pt x="41791" y="0"/>
                    </a:cubicBezTo>
                    <a:cubicBezTo>
                      <a:pt x="41791" y="0"/>
                      <a:pt x="43057" y="0"/>
                      <a:pt x="43057" y="0"/>
                    </a:cubicBezTo>
                    <a:lnTo>
                      <a:pt x="43690" y="0"/>
                    </a:lnTo>
                    <a:lnTo>
                      <a:pt x="43690" y="18415"/>
                    </a:lnTo>
                    <a:lnTo>
                      <a:pt x="42424" y="18415"/>
                    </a:lnTo>
                    <a:cubicBezTo>
                      <a:pt x="41791" y="18415"/>
                      <a:pt x="39258" y="17780"/>
                      <a:pt x="38625" y="17780"/>
                    </a:cubicBezTo>
                    <a:cubicBezTo>
                      <a:pt x="29760" y="17780"/>
                      <a:pt x="24061" y="22860"/>
                      <a:pt x="22162" y="25400"/>
                    </a:cubicBezTo>
                    <a:lnTo>
                      <a:pt x="22162" y="74930"/>
                    </a:lnTo>
                    <a:close/>
                  </a:path>
                </a:pathLst>
              </a:custGeom>
              <a:grpFill/>
              <a:ln w="6309"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A5D115EF-ADC1-3606-F9F8-D44EE9F176EA}"/>
                  </a:ext>
                </a:extLst>
              </p:cNvPr>
              <p:cNvSpPr/>
              <p:nvPr/>
            </p:nvSpPr>
            <p:spPr>
              <a:xfrm>
                <a:off x="888294"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F06D9B08-F878-0C50-90E6-957BE40D4958}"/>
                  </a:ext>
                </a:extLst>
              </p:cNvPr>
              <p:cNvSpPr/>
              <p:nvPr/>
            </p:nvSpPr>
            <p:spPr>
              <a:xfrm>
                <a:off x="821809" y="4692333"/>
                <a:ext cx="60817" cy="75564"/>
              </a:xfrm>
              <a:custGeom>
                <a:avLst/>
                <a:gdLst>
                  <a:gd name="connsiteX0" fmla="*/ 31660 w 60817"/>
                  <a:gd name="connsiteY0" fmla="*/ 75565 h 75564"/>
                  <a:gd name="connsiteX1" fmla="*/ 633 w 60817"/>
                  <a:gd name="connsiteY1" fmla="*/ 62865 h 75564"/>
                  <a:gd name="connsiteX2" fmla="*/ 0 w 60817"/>
                  <a:gd name="connsiteY2" fmla="*/ 62230 h 75564"/>
                  <a:gd name="connsiteX3" fmla="*/ 11397 w 60817"/>
                  <a:gd name="connsiteY3" fmla="*/ 50165 h 75564"/>
                  <a:gd name="connsiteX4" fmla="*/ 12031 w 60817"/>
                  <a:gd name="connsiteY4" fmla="*/ 50800 h 75564"/>
                  <a:gd name="connsiteX5" fmla="*/ 31660 w 60817"/>
                  <a:gd name="connsiteY5" fmla="*/ 60325 h 75564"/>
                  <a:gd name="connsiteX6" fmla="*/ 40524 w 60817"/>
                  <a:gd name="connsiteY6" fmla="*/ 54610 h 75564"/>
                  <a:gd name="connsiteX7" fmla="*/ 27227 w 60817"/>
                  <a:gd name="connsiteY7" fmla="*/ 45720 h 75564"/>
                  <a:gd name="connsiteX8" fmla="*/ 3166 w 60817"/>
                  <a:gd name="connsiteY8" fmla="*/ 22225 h 75564"/>
                  <a:gd name="connsiteX9" fmla="*/ 31026 w 60817"/>
                  <a:gd name="connsiteY9" fmla="*/ 0 h 75564"/>
                  <a:gd name="connsiteX10" fmla="*/ 58254 w 60817"/>
                  <a:gd name="connsiteY10" fmla="*/ 11430 h 75564"/>
                  <a:gd name="connsiteX11" fmla="*/ 58887 w 60817"/>
                  <a:gd name="connsiteY11" fmla="*/ 12065 h 75564"/>
                  <a:gd name="connsiteX12" fmla="*/ 47489 w 60817"/>
                  <a:gd name="connsiteY12" fmla="*/ 24130 h 75564"/>
                  <a:gd name="connsiteX13" fmla="*/ 46856 w 60817"/>
                  <a:gd name="connsiteY13" fmla="*/ 23495 h 75564"/>
                  <a:gd name="connsiteX14" fmla="*/ 31026 w 60817"/>
                  <a:gd name="connsiteY14" fmla="*/ 15875 h 75564"/>
                  <a:gd name="connsiteX15" fmla="*/ 24061 w 60817"/>
                  <a:gd name="connsiteY15" fmla="*/ 20955 h 75564"/>
                  <a:gd name="connsiteX16" fmla="*/ 36725 w 60817"/>
                  <a:gd name="connsiteY16" fmla="*/ 29845 h 75564"/>
                  <a:gd name="connsiteX17" fmla="*/ 60786 w 60817"/>
                  <a:gd name="connsiteY17" fmla="*/ 53340 h 75564"/>
                  <a:gd name="connsiteX18" fmla="*/ 31660 w 60817"/>
                  <a:gd name="connsiteY18" fmla="*/ 75565 h 75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0817" h="75564">
                    <a:moveTo>
                      <a:pt x="31660" y="75565"/>
                    </a:moveTo>
                    <a:cubicBezTo>
                      <a:pt x="17729" y="75565"/>
                      <a:pt x="8232" y="71755"/>
                      <a:pt x="633" y="62865"/>
                    </a:cubicBezTo>
                    <a:lnTo>
                      <a:pt x="0" y="62230"/>
                    </a:lnTo>
                    <a:lnTo>
                      <a:pt x="11397" y="50165"/>
                    </a:lnTo>
                    <a:lnTo>
                      <a:pt x="12031" y="50800"/>
                    </a:lnTo>
                    <a:cubicBezTo>
                      <a:pt x="17729" y="56515"/>
                      <a:pt x="25328" y="60325"/>
                      <a:pt x="31660" y="60325"/>
                    </a:cubicBezTo>
                    <a:cubicBezTo>
                      <a:pt x="35459" y="60325"/>
                      <a:pt x="40524" y="59055"/>
                      <a:pt x="40524" y="54610"/>
                    </a:cubicBezTo>
                    <a:cubicBezTo>
                      <a:pt x="40524" y="49530"/>
                      <a:pt x="34826" y="47625"/>
                      <a:pt x="27227" y="45720"/>
                    </a:cubicBezTo>
                    <a:cubicBezTo>
                      <a:pt x="16463" y="42545"/>
                      <a:pt x="3166" y="38735"/>
                      <a:pt x="3166" y="22225"/>
                    </a:cubicBezTo>
                    <a:cubicBezTo>
                      <a:pt x="3166" y="6985"/>
                      <a:pt x="17096" y="0"/>
                      <a:pt x="31026" y="0"/>
                    </a:cubicBezTo>
                    <a:cubicBezTo>
                      <a:pt x="41157" y="0"/>
                      <a:pt x="51922" y="4445"/>
                      <a:pt x="58254" y="11430"/>
                    </a:cubicBezTo>
                    <a:lnTo>
                      <a:pt x="58887" y="12065"/>
                    </a:lnTo>
                    <a:lnTo>
                      <a:pt x="47489" y="24130"/>
                    </a:lnTo>
                    <a:lnTo>
                      <a:pt x="46856" y="23495"/>
                    </a:lnTo>
                    <a:cubicBezTo>
                      <a:pt x="41157" y="17780"/>
                      <a:pt x="36092" y="15875"/>
                      <a:pt x="31026" y="15875"/>
                    </a:cubicBezTo>
                    <a:cubicBezTo>
                      <a:pt x="28494" y="15875"/>
                      <a:pt x="24061" y="16510"/>
                      <a:pt x="24061" y="20955"/>
                    </a:cubicBezTo>
                    <a:cubicBezTo>
                      <a:pt x="24061" y="26035"/>
                      <a:pt x="29760" y="27305"/>
                      <a:pt x="36725" y="29845"/>
                    </a:cubicBezTo>
                    <a:cubicBezTo>
                      <a:pt x="47489" y="33020"/>
                      <a:pt x="60786" y="36830"/>
                      <a:pt x="60786" y="53340"/>
                    </a:cubicBezTo>
                    <a:cubicBezTo>
                      <a:pt x="61420" y="64135"/>
                      <a:pt x="52555" y="75565"/>
                      <a:pt x="31660" y="75565"/>
                    </a:cubicBezTo>
                    <a:close/>
                  </a:path>
                </a:pathLst>
              </a:custGeom>
              <a:grpFill/>
              <a:ln w="6309" cap="flat">
                <a:noFill/>
                <a:prstDash val="solid"/>
                <a:miter/>
              </a:ln>
            </p:spPr>
            <p:txBody>
              <a:bodyPr rtlCol="0" anchor="ctr"/>
              <a:lstStyle/>
              <a:p>
                <a:endParaRPr lang="en-US" dirty="0"/>
              </a:p>
            </p:txBody>
          </p:sp>
          <p:sp>
            <p:nvSpPr>
              <p:cNvPr id="36" name="Freeform 35">
                <a:extLst>
                  <a:ext uri="{FF2B5EF4-FFF2-40B4-BE49-F238E27FC236}">
                    <a16:creationId xmlns:a16="http://schemas.microsoft.com/office/drawing/2014/main" id="{26878508-1A41-0425-9193-F5AEEB422DE6}"/>
                  </a:ext>
                </a:extLst>
              </p:cNvPr>
              <p:cNvSpPr/>
              <p:nvPr/>
            </p:nvSpPr>
            <p:spPr>
              <a:xfrm>
                <a:off x="959212" y="4691063"/>
                <a:ext cx="98777" cy="76834"/>
              </a:xfrm>
              <a:custGeom>
                <a:avLst/>
                <a:gdLst>
                  <a:gd name="connsiteX0" fmla="*/ 98778 w 98777"/>
                  <a:gd name="connsiteY0" fmla="*/ 75565 h 76834"/>
                  <a:gd name="connsiteX1" fmla="*/ 77249 w 98777"/>
                  <a:gd name="connsiteY1" fmla="*/ 75565 h 76834"/>
                  <a:gd name="connsiteX2" fmla="*/ 77249 w 98777"/>
                  <a:gd name="connsiteY2" fmla="*/ 26670 h 76834"/>
                  <a:gd name="connsiteX3" fmla="*/ 71551 w 98777"/>
                  <a:gd name="connsiteY3" fmla="*/ 19050 h 76834"/>
                  <a:gd name="connsiteX4" fmla="*/ 60786 w 98777"/>
                  <a:gd name="connsiteY4" fmla="*/ 25400 h 76834"/>
                  <a:gd name="connsiteX5" fmla="*/ 60786 w 98777"/>
                  <a:gd name="connsiteY5" fmla="*/ 76200 h 76834"/>
                  <a:gd name="connsiteX6" fmla="*/ 38625 w 98777"/>
                  <a:gd name="connsiteY6" fmla="*/ 76200 h 76834"/>
                  <a:gd name="connsiteX7" fmla="*/ 38625 w 98777"/>
                  <a:gd name="connsiteY7" fmla="*/ 27305 h 76834"/>
                  <a:gd name="connsiteX8" fmla="*/ 33559 w 98777"/>
                  <a:gd name="connsiteY8" fmla="*/ 19685 h 76834"/>
                  <a:gd name="connsiteX9" fmla="*/ 22162 w 98777"/>
                  <a:gd name="connsiteY9" fmla="*/ 26035 h 76834"/>
                  <a:gd name="connsiteX10" fmla="*/ 22162 w 98777"/>
                  <a:gd name="connsiteY10" fmla="*/ 76835 h 76834"/>
                  <a:gd name="connsiteX11" fmla="*/ 0 w 98777"/>
                  <a:gd name="connsiteY11" fmla="*/ 76835 h 76834"/>
                  <a:gd name="connsiteX12" fmla="*/ 0 w 98777"/>
                  <a:gd name="connsiteY12" fmla="*/ 1905 h 76834"/>
                  <a:gd name="connsiteX13" fmla="*/ 22162 w 98777"/>
                  <a:gd name="connsiteY13" fmla="*/ 1905 h 76834"/>
                  <a:gd name="connsiteX14" fmla="*/ 22162 w 98777"/>
                  <a:gd name="connsiteY14" fmla="*/ 9525 h 76834"/>
                  <a:gd name="connsiteX15" fmla="*/ 42424 w 98777"/>
                  <a:gd name="connsiteY15" fmla="*/ 0 h 76834"/>
                  <a:gd name="connsiteX16" fmla="*/ 59520 w 98777"/>
                  <a:gd name="connsiteY16" fmla="*/ 10160 h 76834"/>
                  <a:gd name="connsiteX17" fmla="*/ 80415 w 98777"/>
                  <a:gd name="connsiteY17" fmla="*/ 0 h 76834"/>
                  <a:gd name="connsiteX18" fmla="*/ 98778 w 98777"/>
                  <a:gd name="connsiteY18" fmla="*/ 20320 h 76834"/>
                  <a:gd name="connsiteX19" fmla="*/ 98778 w 98777"/>
                  <a:gd name="connsiteY19" fmla="*/ 75565 h 76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777" h="76834">
                    <a:moveTo>
                      <a:pt x="98778" y="75565"/>
                    </a:moveTo>
                    <a:lnTo>
                      <a:pt x="77249" y="75565"/>
                    </a:lnTo>
                    <a:lnTo>
                      <a:pt x="77249" y="26670"/>
                    </a:lnTo>
                    <a:cubicBezTo>
                      <a:pt x="77249" y="20955"/>
                      <a:pt x="75983" y="19050"/>
                      <a:pt x="71551" y="19050"/>
                    </a:cubicBezTo>
                    <a:cubicBezTo>
                      <a:pt x="67751" y="19050"/>
                      <a:pt x="63319" y="22225"/>
                      <a:pt x="60786" y="25400"/>
                    </a:cubicBezTo>
                    <a:lnTo>
                      <a:pt x="60786" y="76200"/>
                    </a:lnTo>
                    <a:lnTo>
                      <a:pt x="38625" y="76200"/>
                    </a:lnTo>
                    <a:lnTo>
                      <a:pt x="38625" y="27305"/>
                    </a:lnTo>
                    <a:cubicBezTo>
                      <a:pt x="38625" y="21590"/>
                      <a:pt x="37358" y="19685"/>
                      <a:pt x="33559" y="19685"/>
                    </a:cubicBezTo>
                    <a:cubicBezTo>
                      <a:pt x="29760" y="19685"/>
                      <a:pt x="25328" y="22860"/>
                      <a:pt x="22162" y="26035"/>
                    </a:cubicBezTo>
                    <a:lnTo>
                      <a:pt x="22162" y="76835"/>
                    </a:lnTo>
                    <a:lnTo>
                      <a:pt x="0" y="76835"/>
                    </a:lnTo>
                    <a:lnTo>
                      <a:pt x="0" y="1905"/>
                    </a:lnTo>
                    <a:lnTo>
                      <a:pt x="22162" y="1905"/>
                    </a:lnTo>
                    <a:lnTo>
                      <a:pt x="22162" y="9525"/>
                    </a:lnTo>
                    <a:cubicBezTo>
                      <a:pt x="26594" y="4445"/>
                      <a:pt x="33559" y="0"/>
                      <a:pt x="42424" y="0"/>
                    </a:cubicBezTo>
                    <a:cubicBezTo>
                      <a:pt x="51922" y="0"/>
                      <a:pt x="56987" y="2540"/>
                      <a:pt x="59520" y="10160"/>
                    </a:cubicBezTo>
                    <a:cubicBezTo>
                      <a:pt x="63952" y="4445"/>
                      <a:pt x="71551" y="0"/>
                      <a:pt x="80415" y="0"/>
                    </a:cubicBezTo>
                    <a:cubicBezTo>
                      <a:pt x="92446" y="0"/>
                      <a:pt x="98778" y="6350"/>
                      <a:pt x="98778" y="20320"/>
                    </a:cubicBezTo>
                    <a:lnTo>
                      <a:pt x="98778" y="75565"/>
                    </a:lnTo>
                    <a:close/>
                  </a:path>
                </a:pathLst>
              </a:custGeom>
              <a:grpFill/>
              <a:ln w="6309" cap="flat">
                <a:noFill/>
                <a:prstDash val="solid"/>
                <a:miter/>
              </a:ln>
            </p:spPr>
            <p:txBody>
              <a:bodyPr rtlCol="0" anchor="ctr"/>
              <a:lstStyle/>
              <a:p>
                <a:endParaRPr lang="en-US" dirty="0"/>
              </a:p>
            </p:txBody>
          </p:sp>
          <p:sp>
            <p:nvSpPr>
              <p:cNvPr id="37" name="Freeform 36">
                <a:extLst>
                  <a:ext uri="{FF2B5EF4-FFF2-40B4-BE49-F238E27FC236}">
                    <a16:creationId xmlns:a16="http://schemas.microsoft.com/office/drawing/2014/main" id="{74951ACA-A83A-CDF8-5BEC-425A6FD9F05C}"/>
                  </a:ext>
                </a:extLst>
              </p:cNvPr>
              <p:cNvSpPr/>
              <p:nvPr/>
            </p:nvSpPr>
            <p:spPr>
              <a:xfrm>
                <a:off x="1067487" y="4691063"/>
                <a:ext cx="62685" cy="76200"/>
              </a:xfrm>
              <a:custGeom>
                <a:avLst/>
                <a:gdLst>
                  <a:gd name="connsiteX0" fmla="*/ 18363 w 62685"/>
                  <a:gd name="connsiteY0" fmla="*/ 76200 h 76200"/>
                  <a:gd name="connsiteX1" fmla="*/ 0 w 62685"/>
                  <a:gd name="connsiteY1" fmla="*/ 57150 h 76200"/>
                  <a:gd name="connsiteX2" fmla="*/ 39258 w 62685"/>
                  <a:gd name="connsiteY2" fmla="*/ 27305 h 76200"/>
                  <a:gd name="connsiteX3" fmla="*/ 39258 w 62685"/>
                  <a:gd name="connsiteY3" fmla="*/ 24765 h 76200"/>
                  <a:gd name="connsiteX4" fmla="*/ 32926 w 62685"/>
                  <a:gd name="connsiteY4" fmla="*/ 17145 h 76200"/>
                  <a:gd name="connsiteX5" fmla="*/ 13297 w 62685"/>
                  <a:gd name="connsiteY5" fmla="*/ 24765 h 76200"/>
                  <a:gd name="connsiteX6" fmla="*/ 3166 w 62685"/>
                  <a:gd name="connsiteY6" fmla="*/ 11430 h 76200"/>
                  <a:gd name="connsiteX7" fmla="*/ 36725 w 62685"/>
                  <a:gd name="connsiteY7" fmla="*/ 0 h 76200"/>
                  <a:gd name="connsiteX8" fmla="*/ 60786 w 62685"/>
                  <a:gd name="connsiteY8" fmla="*/ 24130 h 76200"/>
                  <a:gd name="connsiteX9" fmla="*/ 60786 w 62685"/>
                  <a:gd name="connsiteY9" fmla="*/ 56515 h 76200"/>
                  <a:gd name="connsiteX10" fmla="*/ 62686 w 62685"/>
                  <a:gd name="connsiteY10" fmla="*/ 74295 h 76200"/>
                  <a:gd name="connsiteX11" fmla="*/ 62686 w 62685"/>
                  <a:gd name="connsiteY11" fmla="*/ 74930 h 76200"/>
                  <a:gd name="connsiteX12" fmla="*/ 41157 w 62685"/>
                  <a:gd name="connsiteY12" fmla="*/ 74930 h 76200"/>
                  <a:gd name="connsiteX13" fmla="*/ 39891 w 62685"/>
                  <a:gd name="connsiteY13" fmla="*/ 67310 h 76200"/>
                  <a:gd name="connsiteX14" fmla="*/ 18363 w 62685"/>
                  <a:gd name="connsiteY14" fmla="*/ 76200 h 76200"/>
                  <a:gd name="connsiteX15" fmla="*/ 39258 w 62685"/>
                  <a:gd name="connsiteY15" fmla="*/ 39370 h 76200"/>
                  <a:gd name="connsiteX16" fmla="*/ 20895 w 62685"/>
                  <a:gd name="connsiteY16" fmla="*/ 53340 h 76200"/>
                  <a:gd name="connsiteX17" fmla="*/ 27227 w 62685"/>
                  <a:gd name="connsiteY17" fmla="*/ 59690 h 76200"/>
                  <a:gd name="connsiteX18" fmla="*/ 39258 w 62685"/>
                  <a:gd name="connsiteY18" fmla="*/ 54610 h 76200"/>
                  <a:gd name="connsiteX19" fmla="*/ 39258 w 62685"/>
                  <a:gd name="connsiteY19" fmla="*/ 3937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685" h="76200">
                    <a:moveTo>
                      <a:pt x="18363" y="76200"/>
                    </a:moveTo>
                    <a:cubicBezTo>
                      <a:pt x="6332" y="76200"/>
                      <a:pt x="0" y="69850"/>
                      <a:pt x="0" y="57150"/>
                    </a:cubicBezTo>
                    <a:cubicBezTo>
                      <a:pt x="0" y="41910"/>
                      <a:pt x="12664" y="32385"/>
                      <a:pt x="39258" y="27305"/>
                    </a:cubicBezTo>
                    <a:lnTo>
                      <a:pt x="39258" y="24765"/>
                    </a:lnTo>
                    <a:cubicBezTo>
                      <a:pt x="39258" y="19050"/>
                      <a:pt x="37358" y="17145"/>
                      <a:pt x="32926" y="17145"/>
                    </a:cubicBezTo>
                    <a:cubicBezTo>
                      <a:pt x="24694" y="17145"/>
                      <a:pt x="17096" y="22225"/>
                      <a:pt x="13297" y="24765"/>
                    </a:cubicBezTo>
                    <a:lnTo>
                      <a:pt x="3166" y="11430"/>
                    </a:lnTo>
                    <a:cubicBezTo>
                      <a:pt x="12031" y="3810"/>
                      <a:pt x="24061" y="0"/>
                      <a:pt x="36725" y="0"/>
                    </a:cubicBezTo>
                    <a:cubicBezTo>
                      <a:pt x="53188" y="0"/>
                      <a:pt x="60786" y="6985"/>
                      <a:pt x="60786" y="24130"/>
                    </a:cubicBezTo>
                    <a:lnTo>
                      <a:pt x="60786" y="56515"/>
                    </a:lnTo>
                    <a:cubicBezTo>
                      <a:pt x="60786" y="66040"/>
                      <a:pt x="61420" y="70485"/>
                      <a:pt x="62686" y="74295"/>
                    </a:cubicBezTo>
                    <a:lnTo>
                      <a:pt x="62686" y="74930"/>
                    </a:lnTo>
                    <a:cubicBezTo>
                      <a:pt x="62686" y="74930"/>
                      <a:pt x="41157" y="74930"/>
                      <a:pt x="41157" y="74930"/>
                    </a:cubicBezTo>
                    <a:cubicBezTo>
                      <a:pt x="40524" y="73025"/>
                      <a:pt x="39891" y="70485"/>
                      <a:pt x="39891" y="67310"/>
                    </a:cubicBezTo>
                    <a:cubicBezTo>
                      <a:pt x="33559" y="73660"/>
                      <a:pt x="26594" y="76200"/>
                      <a:pt x="18363" y="76200"/>
                    </a:cubicBezTo>
                    <a:close/>
                    <a:moveTo>
                      <a:pt x="39258" y="39370"/>
                    </a:moveTo>
                    <a:cubicBezTo>
                      <a:pt x="26594" y="41910"/>
                      <a:pt x="20895" y="46355"/>
                      <a:pt x="20895" y="53340"/>
                    </a:cubicBezTo>
                    <a:cubicBezTo>
                      <a:pt x="20895" y="57785"/>
                      <a:pt x="22795" y="59690"/>
                      <a:pt x="27227" y="59690"/>
                    </a:cubicBezTo>
                    <a:cubicBezTo>
                      <a:pt x="31660" y="59690"/>
                      <a:pt x="35459" y="57785"/>
                      <a:pt x="39258" y="54610"/>
                    </a:cubicBezTo>
                    <a:lnTo>
                      <a:pt x="39258" y="39370"/>
                    </a:lnTo>
                    <a:close/>
                  </a:path>
                </a:pathLst>
              </a:custGeom>
              <a:grpFill/>
              <a:ln w="6309" cap="flat">
                <a:noFill/>
                <a:prstDash val="solid"/>
                <a:miter/>
              </a:ln>
            </p:spPr>
            <p:txBody>
              <a:bodyPr rtlCol="0" anchor="ctr"/>
              <a:lstStyle/>
              <a:p>
                <a:endParaRPr lang="en-US" dirty="0"/>
              </a:p>
            </p:txBody>
          </p:sp>
          <p:sp>
            <p:nvSpPr>
              <p:cNvPr id="38" name="Freeform 37">
                <a:extLst>
                  <a:ext uri="{FF2B5EF4-FFF2-40B4-BE49-F238E27FC236}">
                    <a16:creationId xmlns:a16="http://schemas.microsoft.com/office/drawing/2014/main" id="{A7ED0895-96AB-D09D-38FF-425931A4867C}"/>
                  </a:ext>
                </a:extLst>
              </p:cNvPr>
              <p:cNvSpPr/>
              <p:nvPr/>
            </p:nvSpPr>
            <p:spPr>
              <a:xfrm>
                <a:off x="751525" y="4691698"/>
                <a:ext cx="64585" cy="76199"/>
              </a:xfrm>
              <a:custGeom>
                <a:avLst/>
                <a:gdLst>
                  <a:gd name="connsiteX0" fmla="*/ 32293 w 64585"/>
                  <a:gd name="connsiteY0" fmla="*/ 0 h 76199"/>
                  <a:gd name="connsiteX1" fmla="*/ 0 w 64585"/>
                  <a:gd name="connsiteY1" fmla="*/ 38100 h 76199"/>
                  <a:gd name="connsiteX2" fmla="*/ 32293 w 64585"/>
                  <a:gd name="connsiteY2" fmla="*/ 76200 h 76199"/>
                  <a:gd name="connsiteX3" fmla="*/ 64586 w 64585"/>
                  <a:gd name="connsiteY3" fmla="*/ 38100 h 76199"/>
                  <a:gd name="connsiteX4" fmla="*/ 32293 w 64585"/>
                  <a:gd name="connsiteY4" fmla="*/ 0 h 76199"/>
                  <a:gd name="connsiteX5" fmla="*/ 32293 w 64585"/>
                  <a:gd name="connsiteY5" fmla="*/ 58420 h 76199"/>
                  <a:gd name="connsiteX6" fmla="*/ 22162 w 64585"/>
                  <a:gd name="connsiteY6" fmla="*/ 38100 h 76199"/>
                  <a:gd name="connsiteX7" fmla="*/ 32293 w 64585"/>
                  <a:gd name="connsiteY7" fmla="*/ 18415 h 76199"/>
                  <a:gd name="connsiteX8" fmla="*/ 42424 w 64585"/>
                  <a:gd name="connsiteY8" fmla="*/ 38100 h 76199"/>
                  <a:gd name="connsiteX9" fmla="*/ 32293 w 64585"/>
                  <a:gd name="connsiteY9" fmla="*/ 58420 h 76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199">
                    <a:moveTo>
                      <a:pt x="32293" y="0"/>
                    </a:moveTo>
                    <a:cubicBezTo>
                      <a:pt x="8232" y="0"/>
                      <a:pt x="0" y="19685"/>
                      <a:pt x="0" y="38100"/>
                    </a:cubicBezTo>
                    <a:cubicBezTo>
                      <a:pt x="0" y="66040"/>
                      <a:pt x="16463" y="76200"/>
                      <a:pt x="32293" y="76200"/>
                    </a:cubicBezTo>
                    <a:cubicBezTo>
                      <a:pt x="48123" y="76200"/>
                      <a:pt x="64586" y="66040"/>
                      <a:pt x="64586" y="38100"/>
                    </a:cubicBezTo>
                    <a:cubicBezTo>
                      <a:pt x="64586" y="9525"/>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5880"/>
                      <a:pt x="37358" y="58420"/>
                      <a:pt x="32293" y="58420"/>
                    </a:cubicBezTo>
                    <a:close/>
                  </a:path>
                </a:pathLst>
              </a:custGeom>
              <a:grpFill/>
              <a:ln w="6309" cap="flat">
                <a:noFill/>
                <a:prstDash val="solid"/>
                <a:miter/>
              </a:ln>
            </p:spPr>
            <p:txBody>
              <a:bodyPr rtlCol="0" anchor="ctr"/>
              <a:lstStyle/>
              <a:p>
                <a:endParaRPr lang="en-US" dirty="0"/>
              </a:p>
            </p:txBody>
          </p:sp>
          <p:sp>
            <p:nvSpPr>
              <p:cNvPr id="39" name="Freeform 38">
                <a:extLst>
                  <a:ext uri="{FF2B5EF4-FFF2-40B4-BE49-F238E27FC236}">
                    <a16:creationId xmlns:a16="http://schemas.microsoft.com/office/drawing/2014/main" id="{88140CEB-BA5B-0093-05A4-45157DDC2D0F}"/>
                  </a:ext>
                </a:extLst>
              </p:cNvPr>
              <p:cNvSpPr/>
              <p:nvPr/>
            </p:nvSpPr>
            <p:spPr>
              <a:xfrm>
                <a:off x="1140937" y="4691698"/>
                <a:ext cx="60153" cy="74294"/>
              </a:xfrm>
              <a:custGeom>
                <a:avLst/>
                <a:gdLst>
                  <a:gd name="connsiteX0" fmla="*/ 41791 w 60153"/>
                  <a:gd name="connsiteY0" fmla="*/ 0 h 74294"/>
                  <a:gd name="connsiteX1" fmla="*/ 22162 w 60153"/>
                  <a:gd name="connsiteY1" fmla="*/ 8890 h 74294"/>
                  <a:gd name="connsiteX2" fmla="*/ 22162 w 60153"/>
                  <a:gd name="connsiteY2" fmla="*/ 1270 h 74294"/>
                  <a:gd name="connsiteX3" fmla="*/ 0 w 60153"/>
                  <a:gd name="connsiteY3" fmla="*/ 1270 h 74294"/>
                  <a:gd name="connsiteX4" fmla="*/ 0 w 60153"/>
                  <a:gd name="connsiteY4" fmla="*/ 74295 h 74294"/>
                  <a:gd name="connsiteX5" fmla="*/ 22162 w 60153"/>
                  <a:gd name="connsiteY5" fmla="*/ 74295 h 74294"/>
                  <a:gd name="connsiteX6" fmla="*/ 22162 w 60153"/>
                  <a:gd name="connsiteY6" fmla="*/ 24130 h 74294"/>
                  <a:gd name="connsiteX7" fmla="*/ 32926 w 60153"/>
                  <a:gd name="connsiteY7" fmla="*/ 18415 h 74294"/>
                  <a:gd name="connsiteX8" fmla="*/ 37991 w 60153"/>
                  <a:gd name="connsiteY8" fmla="*/ 25400 h 74294"/>
                  <a:gd name="connsiteX9" fmla="*/ 37991 w 60153"/>
                  <a:gd name="connsiteY9" fmla="*/ 74295 h 74294"/>
                  <a:gd name="connsiteX10" fmla="*/ 60153 w 60153"/>
                  <a:gd name="connsiteY10" fmla="*/ 74295 h 74294"/>
                  <a:gd name="connsiteX11" fmla="*/ 60153 w 60153"/>
                  <a:gd name="connsiteY11" fmla="*/ 19685 h 74294"/>
                  <a:gd name="connsiteX12" fmla="*/ 41791 w 60153"/>
                  <a:gd name="connsiteY12" fmla="*/ 0 h 74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294">
                    <a:moveTo>
                      <a:pt x="41791" y="0"/>
                    </a:moveTo>
                    <a:cubicBezTo>
                      <a:pt x="33559" y="0"/>
                      <a:pt x="26594" y="4445"/>
                      <a:pt x="22162" y="8890"/>
                    </a:cubicBezTo>
                    <a:lnTo>
                      <a:pt x="22162" y="1270"/>
                    </a:lnTo>
                    <a:lnTo>
                      <a:pt x="0" y="1270"/>
                    </a:lnTo>
                    <a:lnTo>
                      <a:pt x="0" y="74295"/>
                    </a:lnTo>
                    <a:lnTo>
                      <a:pt x="22162" y="74295"/>
                    </a:lnTo>
                    <a:lnTo>
                      <a:pt x="22162" y="24130"/>
                    </a:lnTo>
                    <a:cubicBezTo>
                      <a:pt x="26594" y="20320"/>
                      <a:pt x="29760" y="18415"/>
                      <a:pt x="32926" y="18415"/>
                    </a:cubicBezTo>
                    <a:cubicBezTo>
                      <a:pt x="35459" y="18415"/>
                      <a:pt x="37991" y="19050"/>
                      <a:pt x="37991" y="25400"/>
                    </a:cubicBezTo>
                    <a:lnTo>
                      <a:pt x="37991" y="74295"/>
                    </a:lnTo>
                    <a:lnTo>
                      <a:pt x="60153" y="74295"/>
                    </a:lnTo>
                    <a:lnTo>
                      <a:pt x="60153" y="19685"/>
                    </a:lnTo>
                    <a:cubicBezTo>
                      <a:pt x="60153" y="6350"/>
                      <a:pt x="53821" y="0"/>
                      <a:pt x="41791" y="0"/>
                    </a:cubicBezTo>
                    <a:close/>
                  </a:path>
                </a:pathLst>
              </a:custGeom>
              <a:grpFill/>
              <a:ln w="6309" cap="flat">
                <a:noFill/>
                <a:prstDash val="solid"/>
                <a:miter/>
              </a:ln>
            </p:spPr>
            <p:txBody>
              <a:bodyPr rtlCol="0" anchor="ctr"/>
              <a:lstStyle/>
              <a:p>
                <a:endParaRPr lang="en-US" dirty="0"/>
              </a:p>
            </p:txBody>
          </p:sp>
        </p:grpSp>
        <p:sp>
          <p:nvSpPr>
            <p:cNvPr id="9" name="Freeform 8">
              <a:extLst>
                <a:ext uri="{FF2B5EF4-FFF2-40B4-BE49-F238E27FC236}">
                  <a16:creationId xmlns:a16="http://schemas.microsoft.com/office/drawing/2014/main" id="{6E5D54D0-9ABE-202E-21D6-19B2D4B1CA25}"/>
                </a:ext>
              </a:extLst>
            </p:cNvPr>
            <p:cNvSpPr/>
            <p:nvPr/>
          </p:nvSpPr>
          <p:spPr>
            <a:xfrm>
              <a:off x="543205" y="4793933"/>
              <a:ext cx="72816" cy="103504"/>
            </a:xfrm>
            <a:custGeom>
              <a:avLst/>
              <a:gdLst>
                <a:gd name="connsiteX0" fmla="*/ 43690 w 72816"/>
                <a:gd name="connsiteY0" fmla="*/ 41910 h 103504"/>
                <a:gd name="connsiteX1" fmla="*/ 41791 w 72816"/>
                <a:gd name="connsiteY1" fmla="*/ 41275 h 103504"/>
                <a:gd name="connsiteX2" fmla="*/ 26594 w 72816"/>
                <a:gd name="connsiteY2" fmla="*/ 27305 h 103504"/>
                <a:gd name="connsiteX3" fmla="*/ 36092 w 72816"/>
                <a:gd name="connsiteY3" fmla="*/ 19050 h 103504"/>
                <a:gd name="connsiteX4" fmla="*/ 52555 w 72816"/>
                <a:gd name="connsiteY4" fmla="*/ 32385 h 103504"/>
                <a:gd name="connsiteX5" fmla="*/ 53188 w 72816"/>
                <a:gd name="connsiteY5" fmla="*/ 33655 h 103504"/>
                <a:gd name="connsiteX6" fmla="*/ 70917 w 72816"/>
                <a:gd name="connsiteY6" fmla="*/ 24130 h 103504"/>
                <a:gd name="connsiteX7" fmla="*/ 70284 w 72816"/>
                <a:gd name="connsiteY7" fmla="*/ 22860 h 103504"/>
                <a:gd name="connsiteX8" fmla="*/ 36092 w 72816"/>
                <a:gd name="connsiteY8" fmla="*/ 0 h 103504"/>
                <a:gd name="connsiteX9" fmla="*/ 3799 w 72816"/>
                <a:gd name="connsiteY9" fmla="*/ 28575 h 103504"/>
                <a:gd name="connsiteX10" fmla="*/ 32293 w 72816"/>
                <a:gd name="connsiteY10" fmla="*/ 60960 h 103504"/>
                <a:gd name="connsiteX11" fmla="*/ 32926 w 72816"/>
                <a:gd name="connsiteY11" fmla="*/ 61595 h 103504"/>
                <a:gd name="connsiteX12" fmla="*/ 49389 w 72816"/>
                <a:gd name="connsiteY12" fmla="*/ 76200 h 103504"/>
                <a:gd name="connsiteX13" fmla="*/ 37991 w 72816"/>
                <a:gd name="connsiteY13" fmla="*/ 85725 h 103504"/>
                <a:gd name="connsiteX14" fmla="*/ 18996 w 72816"/>
                <a:gd name="connsiteY14" fmla="*/ 71120 h 103504"/>
                <a:gd name="connsiteX15" fmla="*/ 18363 w 72816"/>
                <a:gd name="connsiteY15" fmla="*/ 69850 h 103504"/>
                <a:gd name="connsiteX16" fmla="*/ 0 w 72816"/>
                <a:gd name="connsiteY16" fmla="*/ 78105 h 103504"/>
                <a:gd name="connsiteX17" fmla="*/ 633 w 72816"/>
                <a:gd name="connsiteY17" fmla="*/ 79375 h 103504"/>
                <a:gd name="connsiteX18" fmla="*/ 38625 w 72816"/>
                <a:gd name="connsiteY18" fmla="*/ 103505 h 103504"/>
                <a:gd name="connsiteX19" fmla="*/ 72817 w 72816"/>
                <a:gd name="connsiteY19" fmla="*/ 74295 h 103504"/>
                <a:gd name="connsiteX20" fmla="*/ 43690 w 72816"/>
                <a:gd name="connsiteY20" fmla="*/ 41910 h 1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2816" h="103504">
                  <a:moveTo>
                    <a:pt x="43690" y="41910"/>
                  </a:moveTo>
                  <a:lnTo>
                    <a:pt x="41791" y="41275"/>
                  </a:lnTo>
                  <a:cubicBezTo>
                    <a:pt x="32926" y="37465"/>
                    <a:pt x="26594" y="33655"/>
                    <a:pt x="26594" y="27305"/>
                  </a:cubicBezTo>
                  <a:cubicBezTo>
                    <a:pt x="26594" y="22225"/>
                    <a:pt x="30393" y="19050"/>
                    <a:pt x="36092" y="19050"/>
                  </a:cubicBezTo>
                  <a:cubicBezTo>
                    <a:pt x="43057" y="19050"/>
                    <a:pt x="48123" y="23495"/>
                    <a:pt x="52555" y="32385"/>
                  </a:cubicBezTo>
                  <a:lnTo>
                    <a:pt x="53188" y="33655"/>
                  </a:lnTo>
                  <a:lnTo>
                    <a:pt x="70917" y="24130"/>
                  </a:lnTo>
                  <a:lnTo>
                    <a:pt x="70284" y="22860"/>
                  </a:lnTo>
                  <a:cubicBezTo>
                    <a:pt x="63319" y="7620"/>
                    <a:pt x="51922" y="0"/>
                    <a:pt x="36092" y="0"/>
                  </a:cubicBezTo>
                  <a:cubicBezTo>
                    <a:pt x="17096" y="0"/>
                    <a:pt x="3799" y="12065"/>
                    <a:pt x="3799" y="28575"/>
                  </a:cubicBezTo>
                  <a:cubicBezTo>
                    <a:pt x="3799" y="48895"/>
                    <a:pt x="19629" y="55245"/>
                    <a:pt x="32293" y="60960"/>
                  </a:cubicBezTo>
                  <a:lnTo>
                    <a:pt x="32926" y="61595"/>
                  </a:lnTo>
                  <a:cubicBezTo>
                    <a:pt x="43057" y="66040"/>
                    <a:pt x="49389" y="69215"/>
                    <a:pt x="49389" y="76200"/>
                  </a:cubicBezTo>
                  <a:cubicBezTo>
                    <a:pt x="49389" y="82550"/>
                    <a:pt x="44957" y="85725"/>
                    <a:pt x="37991" y="85725"/>
                  </a:cubicBezTo>
                  <a:cubicBezTo>
                    <a:pt x="27860" y="85725"/>
                    <a:pt x="22162" y="77470"/>
                    <a:pt x="18996" y="71120"/>
                  </a:cubicBezTo>
                  <a:lnTo>
                    <a:pt x="18363" y="69850"/>
                  </a:lnTo>
                  <a:lnTo>
                    <a:pt x="0" y="78105"/>
                  </a:lnTo>
                  <a:lnTo>
                    <a:pt x="633" y="79375"/>
                  </a:lnTo>
                  <a:cubicBezTo>
                    <a:pt x="8231" y="95885"/>
                    <a:pt x="20895" y="103505"/>
                    <a:pt x="38625" y="103505"/>
                  </a:cubicBezTo>
                  <a:cubicBezTo>
                    <a:pt x="55088" y="103505"/>
                    <a:pt x="72817" y="94615"/>
                    <a:pt x="72817" y="74295"/>
                  </a:cubicBezTo>
                  <a:cubicBezTo>
                    <a:pt x="72184" y="53975"/>
                    <a:pt x="56354" y="46990"/>
                    <a:pt x="43690" y="41910"/>
                  </a:cubicBezTo>
                  <a:close/>
                </a:path>
              </a:pathLst>
            </a:custGeom>
            <a:grpFill/>
            <a:ln w="6309" cap="flat">
              <a:noFill/>
              <a:prstDash val="solid"/>
              <a:miter/>
            </a:ln>
          </p:spPr>
          <p:txBody>
            <a:bodyPr rtlCol="0" anchor="ctr"/>
            <a:lstStyle/>
            <a:p>
              <a:endParaRPr lang="en-US" dirty="0"/>
            </a:p>
          </p:txBody>
        </p:sp>
        <p:sp>
          <p:nvSpPr>
            <p:cNvPr id="10" name="Freeform 9">
              <a:extLst>
                <a:ext uri="{FF2B5EF4-FFF2-40B4-BE49-F238E27FC236}">
                  <a16:creationId xmlns:a16="http://schemas.microsoft.com/office/drawing/2014/main" id="{7AC15B64-E813-615A-0700-AD37426FD0BF}"/>
                </a:ext>
              </a:extLst>
            </p:cNvPr>
            <p:cNvSpPr/>
            <p:nvPr/>
          </p:nvSpPr>
          <p:spPr>
            <a:xfrm>
              <a:off x="624887"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11" name="Freeform 10">
              <a:extLst>
                <a:ext uri="{FF2B5EF4-FFF2-40B4-BE49-F238E27FC236}">
                  <a16:creationId xmlns:a16="http://schemas.microsoft.com/office/drawing/2014/main" id="{BC0E02A2-28DE-4E98-08A6-E44BAB5383A5}"/>
                </a:ext>
              </a:extLst>
            </p:cNvPr>
            <p:cNvSpPr/>
            <p:nvPr/>
          </p:nvSpPr>
          <p:spPr>
            <a:xfrm>
              <a:off x="695804" y="4792028"/>
              <a:ext cx="60153" cy="104139"/>
            </a:xfrm>
            <a:custGeom>
              <a:avLst/>
              <a:gdLst>
                <a:gd name="connsiteX0" fmla="*/ 41791 w 60153"/>
                <a:gd name="connsiteY0" fmla="*/ 28575 h 104139"/>
                <a:gd name="connsiteX1" fmla="*/ 22162 w 60153"/>
                <a:gd name="connsiteY1" fmla="*/ 37465 h 104139"/>
                <a:gd name="connsiteX2" fmla="*/ 22162 w 60153"/>
                <a:gd name="connsiteY2" fmla="*/ 0 h 104139"/>
                <a:gd name="connsiteX3" fmla="*/ 0 w 60153"/>
                <a:gd name="connsiteY3" fmla="*/ 3175 h 104139"/>
                <a:gd name="connsiteX4" fmla="*/ 0 w 60153"/>
                <a:gd name="connsiteY4" fmla="*/ 104140 h 104139"/>
                <a:gd name="connsiteX5" fmla="*/ 22162 w 60153"/>
                <a:gd name="connsiteY5" fmla="*/ 104140 h 104139"/>
                <a:gd name="connsiteX6" fmla="*/ 22162 w 60153"/>
                <a:gd name="connsiteY6" fmla="*/ 53975 h 104139"/>
                <a:gd name="connsiteX7" fmla="*/ 32926 w 60153"/>
                <a:gd name="connsiteY7" fmla="*/ 48260 h 104139"/>
                <a:gd name="connsiteX8" fmla="*/ 37991 w 60153"/>
                <a:gd name="connsiteY8" fmla="*/ 55245 h 104139"/>
                <a:gd name="connsiteX9" fmla="*/ 37991 w 60153"/>
                <a:gd name="connsiteY9" fmla="*/ 104140 h 104139"/>
                <a:gd name="connsiteX10" fmla="*/ 60153 w 60153"/>
                <a:gd name="connsiteY10" fmla="*/ 104140 h 104139"/>
                <a:gd name="connsiteX11" fmla="*/ 60153 w 60153"/>
                <a:gd name="connsiteY11" fmla="*/ 48260 h 104139"/>
                <a:gd name="connsiteX12" fmla="*/ 41791 w 60153"/>
                <a:gd name="connsiteY12" fmla="*/ 28575 h 104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104139">
                  <a:moveTo>
                    <a:pt x="41791" y="28575"/>
                  </a:moveTo>
                  <a:cubicBezTo>
                    <a:pt x="33559" y="28575"/>
                    <a:pt x="26594" y="33020"/>
                    <a:pt x="22162" y="37465"/>
                  </a:cubicBezTo>
                  <a:lnTo>
                    <a:pt x="22162" y="0"/>
                  </a:lnTo>
                  <a:lnTo>
                    <a:pt x="0" y="3175"/>
                  </a:lnTo>
                  <a:lnTo>
                    <a:pt x="0" y="104140"/>
                  </a:lnTo>
                  <a:lnTo>
                    <a:pt x="22162" y="104140"/>
                  </a:lnTo>
                  <a:lnTo>
                    <a:pt x="22162" y="53975"/>
                  </a:lnTo>
                  <a:cubicBezTo>
                    <a:pt x="26594" y="50165"/>
                    <a:pt x="29760" y="48260"/>
                    <a:pt x="32926" y="48260"/>
                  </a:cubicBezTo>
                  <a:cubicBezTo>
                    <a:pt x="35459" y="48260"/>
                    <a:pt x="37991" y="48895"/>
                    <a:pt x="37991" y="55245"/>
                  </a:cubicBezTo>
                  <a:lnTo>
                    <a:pt x="37991" y="104140"/>
                  </a:lnTo>
                  <a:lnTo>
                    <a:pt x="60153" y="104140"/>
                  </a:lnTo>
                  <a:lnTo>
                    <a:pt x="60153" y="48260"/>
                  </a:lnTo>
                  <a:cubicBezTo>
                    <a:pt x="60153" y="35560"/>
                    <a:pt x="53821" y="28575"/>
                    <a:pt x="41791" y="28575"/>
                  </a:cubicBezTo>
                  <a:close/>
                </a:path>
              </a:pathLst>
            </a:custGeom>
            <a:grpFill/>
            <a:ln w="6309"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2AAEF238-2ACC-75EF-52A9-C38E44AFA07E}"/>
                </a:ext>
              </a:extLst>
            </p:cNvPr>
            <p:cNvSpPr/>
            <p:nvPr/>
          </p:nvSpPr>
          <p:spPr>
            <a:xfrm>
              <a:off x="764189"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6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6" y="66040"/>
                    <a:pt x="64586" y="38100"/>
                  </a:cubicBezTo>
                  <a:cubicBezTo>
                    <a:pt x="64586"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8" name="Freeform 17">
              <a:extLst>
                <a:ext uri="{FF2B5EF4-FFF2-40B4-BE49-F238E27FC236}">
                  <a16:creationId xmlns:a16="http://schemas.microsoft.com/office/drawing/2014/main" id="{112C8AC5-FEBE-E4C3-E6CA-B9396B0089C7}"/>
                </a:ext>
              </a:extLst>
            </p:cNvPr>
            <p:cNvSpPr/>
            <p:nvPr/>
          </p:nvSpPr>
          <p:spPr>
            <a:xfrm>
              <a:off x="836373" y="4820603"/>
              <a:ext cx="64585" cy="76200"/>
            </a:xfrm>
            <a:custGeom>
              <a:avLst/>
              <a:gdLst>
                <a:gd name="connsiteX0" fmla="*/ 32293 w 64585"/>
                <a:gd name="connsiteY0" fmla="*/ 0 h 76200"/>
                <a:gd name="connsiteX1" fmla="*/ 0 w 64585"/>
                <a:gd name="connsiteY1" fmla="*/ 38100 h 76200"/>
                <a:gd name="connsiteX2" fmla="*/ 32293 w 64585"/>
                <a:gd name="connsiteY2" fmla="*/ 76200 h 76200"/>
                <a:gd name="connsiteX3" fmla="*/ 64585 w 64585"/>
                <a:gd name="connsiteY3" fmla="*/ 38100 h 76200"/>
                <a:gd name="connsiteX4" fmla="*/ 32293 w 64585"/>
                <a:gd name="connsiteY4" fmla="*/ 0 h 76200"/>
                <a:gd name="connsiteX5" fmla="*/ 32293 w 64585"/>
                <a:gd name="connsiteY5" fmla="*/ 58420 h 76200"/>
                <a:gd name="connsiteX6" fmla="*/ 22162 w 64585"/>
                <a:gd name="connsiteY6" fmla="*/ 38100 h 76200"/>
                <a:gd name="connsiteX7" fmla="*/ 32293 w 64585"/>
                <a:gd name="connsiteY7" fmla="*/ 18415 h 76200"/>
                <a:gd name="connsiteX8" fmla="*/ 42424 w 64585"/>
                <a:gd name="connsiteY8" fmla="*/ 38100 h 76200"/>
                <a:gd name="connsiteX9" fmla="*/ 32293 w 64585"/>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585" h="76200">
                  <a:moveTo>
                    <a:pt x="32293" y="0"/>
                  </a:moveTo>
                  <a:cubicBezTo>
                    <a:pt x="8232" y="0"/>
                    <a:pt x="0" y="19685"/>
                    <a:pt x="0" y="38100"/>
                  </a:cubicBezTo>
                  <a:cubicBezTo>
                    <a:pt x="0" y="66040"/>
                    <a:pt x="16463" y="76200"/>
                    <a:pt x="32293" y="76200"/>
                  </a:cubicBezTo>
                  <a:cubicBezTo>
                    <a:pt x="48123" y="76200"/>
                    <a:pt x="64585" y="66040"/>
                    <a:pt x="64585" y="38100"/>
                  </a:cubicBezTo>
                  <a:cubicBezTo>
                    <a:pt x="64585" y="10160"/>
                    <a:pt x="47489"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6725" y="58420"/>
                    <a:pt x="32293" y="58420"/>
                  </a:cubicBezTo>
                  <a:close/>
                </a:path>
              </a:pathLst>
            </a:custGeom>
            <a:grpFill/>
            <a:ln w="6309" cap="flat">
              <a:noFill/>
              <a:prstDash val="solid"/>
              <a:miter/>
            </a:ln>
          </p:spPr>
          <p:txBody>
            <a:bodyPr rtlCol="0" anchor="ctr"/>
            <a:lstStyle/>
            <a:p>
              <a:endParaRPr lang="en-US" dirty="0"/>
            </a:p>
          </p:txBody>
        </p:sp>
        <p:sp>
          <p:nvSpPr>
            <p:cNvPr id="19" name="Freeform 18">
              <a:extLst>
                <a:ext uri="{FF2B5EF4-FFF2-40B4-BE49-F238E27FC236}">
                  <a16:creationId xmlns:a16="http://schemas.microsoft.com/office/drawing/2014/main" id="{966E9D19-8FD6-1726-02BB-F11006E38F98}"/>
                </a:ext>
              </a:extLst>
            </p:cNvPr>
            <p:cNvSpPr/>
            <p:nvPr/>
          </p:nvSpPr>
          <p:spPr>
            <a:xfrm>
              <a:off x="954779" y="4820603"/>
              <a:ext cx="64602" cy="76200"/>
            </a:xfrm>
            <a:custGeom>
              <a:avLst/>
              <a:gdLst>
                <a:gd name="connsiteX0" fmla="*/ 32293 w 64602"/>
                <a:gd name="connsiteY0" fmla="*/ 0 h 76200"/>
                <a:gd name="connsiteX1" fmla="*/ 0 w 64602"/>
                <a:gd name="connsiteY1" fmla="*/ 38100 h 76200"/>
                <a:gd name="connsiteX2" fmla="*/ 32293 w 64602"/>
                <a:gd name="connsiteY2" fmla="*/ 76200 h 76200"/>
                <a:gd name="connsiteX3" fmla="*/ 64585 w 64602"/>
                <a:gd name="connsiteY3" fmla="*/ 38100 h 76200"/>
                <a:gd name="connsiteX4" fmla="*/ 32293 w 64602"/>
                <a:gd name="connsiteY4" fmla="*/ 0 h 76200"/>
                <a:gd name="connsiteX5" fmla="*/ 32293 w 64602"/>
                <a:gd name="connsiteY5" fmla="*/ 58420 h 76200"/>
                <a:gd name="connsiteX6" fmla="*/ 22162 w 64602"/>
                <a:gd name="connsiteY6" fmla="*/ 38100 h 76200"/>
                <a:gd name="connsiteX7" fmla="*/ 32293 w 64602"/>
                <a:gd name="connsiteY7" fmla="*/ 18415 h 76200"/>
                <a:gd name="connsiteX8" fmla="*/ 42424 w 64602"/>
                <a:gd name="connsiteY8" fmla="*/ 38100 h 76200"/>
                <a:gd name="connsiteX9" fmla="*/ 32293 w 64602"/>
                <a:gd name="connsiteY9" fmla="*/ 5842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602" h="76200">
                  <a:moveTo>
                    <a:pt x="32293" y="0"/>
                  </a:moveTo>
                  <a:cubicBezTo>
                    <a:pt x="8232" y="0"/>
                    <a:pt x="0" y="19685"/>
                    <a:pt x="0" y="38100"/>
                  </a:cubicBezTo>
                  <a:cubicBezTo>
                    <a:pt x="0" y="66040"/>
                    <a:pt x="16463" y="76200"/>
                    <a:pt x="32293" y="76200"/>
                  </a:cubicBezTo>
                  <a:cubicBezTo>
                    <a:pt x="48123" y="76200"/>
                    <a:pt x="64585" y="66040"/>
                    <a:pt x="64585" y="38100"/>
                  </a:cubicBezTo>
                  <a:cubicBezTo>
                    <a:pt x="65219" y="10160"/>
                    <a:pt x="48123" y="0"/>
                    <a:pt x="32293" y="0"/>
                  </a:cubicBezTo>
                  <a:close/>
                  <a:moveTo>
                    <a:pt x="32293" y="58420"/>
                  </a:moveTo>
                  <a:cubicBezTo>
                    <a:pt x="27860" y="58420"/>
                    <a:pt x="22162" y="56515"/>
                    <a:pt x="22162" y="38100"/>
                  </a:cubicBezTo>
                  <a:cubicBezTo>
                    <a:pt x="22162" y="20320"/>
                    <a:pt x="27860" y="18415"/>
                    <a:pt x="32293" y="18415"/>
                  </a:cubicBezTo>
                  <a:cubicBezTo>
                    <a:pt x="36725" y="18415"/>
                    <a:pt x="42424" y="20320"/>
                    <a:pt x="42424" y="38100"/>
                  </a:cubicBezTo>
                  <a:cubicBezTo>
                    <a:pt x="42424" y="56515"/>
                    <a:pt x="37358" y="58420"/>
                    <a:pt x="32293" y="58420"/>
                  </a:cubicBezTo>
                  <a:close/>
                </a:path>
              </a:pathLst>
            </a:custGeom>
            <a:grpFill/>
            <a:ln w="6309" cap="flat">
              <a:noFill/>
              <a:prstDash val="solid"/>
              <a:miter/>
            </a:ln>
          </p:spPr>
          <p:txBody>
            <a:bodyPr rtlCol="0" anchor="ctr"/>
            <a:lstStyle/>
            <a:p>
              <a:endParaRPr lang="en-US" dirty="0"/>
            </a:p>
          </p:txBody>
        </p:sp>
        <p:sp>
          <p:nvSpPr>
            <p:cNvPr id="20" name="Freeform 19">
              <a:extLst>
                <a:ext uri="{FF2B5EF4-FFF2-40B4-BE49-F238E27FC236}">
                  <a16:creationId xmlns:a16="http://schemas.microsoft.com/office/drawing/2014/main" id="{859A08B4-D865-0041-EDE8-BA73E37BA102}"/>
                </a:ext>
              </a:extLst>
            </p:cNvPr>
            <p:cNvSpPr/>
            <p:nvPr/>
          </p:nvSpPr>
          <p:spPr>
            <a:xfrm>
              <a:off x="1023797" y="4794567"/>
              <a:ext cx="44956" cy="101600"/>
            </a:xfrm>
            <a:custGeom>
              <a:avLst/>
              <a:gdLst>
                <a:gd name="connsiteX0" fmla="*/ 33559 w 44956"/>
                <a:gd name="connsiteY0" fmla="*/ 0 h 101600"/>
                <a:gd name="connsiteX1" fmla="*/ 10131 w 44956"/>
                <a:gd name="connsiteY1" fmla="*/ 22860 h 101600"/>
                <a:gd name="connsiteX2" fmla="*/ 10131 w 44956"/>
                <a:gd name="connsiteY2" fmla="*/ 27940 h 101600"/>
                <a:gd name="connsiteX3" fmla="*/ 0 w 44956"/>
                <a:gd name="connsiteY3" fmla="*/ 27940 h 101600"/>
                <a:gd name="connsiteX4" fmla="*/ 0 w 44956"/>
                <a:gd name="connsiteY4" fmla="*/ 45085 h 101600"/>
                <a:gd name="connsiteX5" fmla="*/ 10131 w 44956"/>
                <a:gd name="connsiteY5" fmla="*/ 45085 h 101600"/>
                <a:gd name="connsiteX6" fmla="*/ 10131 w 44956"/>
                <a:gd name="connsiteY6" fmla="*/ 101600 h 101600"/>
                <a:gd name="connsiteX7" fmla="*/ 32293 w 44956"/>
                <a:gd name="connsiteY7" fmla="*/ 101600 h 101600"/>
                <a:gd name="connsiteX8" fmla="*/ 32293 w 44956"/>
                <a:gd name="connsiteY8" fmla="*/ 45085 h 101600"/>
                <a:gd name="connsiteX9" fmla="*/ 44957 w 44956"/>
                <a:gd name="connsiteY9" fmla="*/ 45085 h 101600"/>
                <a:gd name="connsiteX10" fmla="*/ 44957 w 44956"/>
                <a:gd name="connsiteY10" fmla="*/ 27940 h 101600"/>
                <a:gd name="connsiteX11" fmla="*/ 32293 w 44956"/>
                <a:gd name="connsiteY11" fmla="*/ 27940 h 101600"/>
                <a:gd name="connsiteX12" fmla="*/ 32293 w 44956"/>
                <a:gd name="connsiteY12" fmla="*/ 23495 h 101600"/>
                <a:gd name="connsiteX13" fmla="*/ 39258 w 44956"/>
                <a:gd name="connsiteY13" fmla="*/ 17145 h 101600"/>
                <a:gd name="connsiteX14" fmla="*/ 43690 w 44956"/>
                <a:gd name="connsiteY14" fmla="*/ 17780 h 101600"/>
                <a:gd name="connsiteX15" fmla="*/ 44957 w 44956"/>
                <a:gd name="connsiteY15" fmla="*/ 17780 h 101600"/>
                <a:gd name="connsiteX16" fmla="*/ 44957 w 44956"/>
                <a:gd name="connsiteY16" fmla="*/ 635 h 101600"/>
                <a:gd name="connsiteX17" fmla="*/ 44323 w 44956"/>
                <a:gd name="connsiteY17" fmla="*/ 635 h 101600"/>
                <a:gd name="connsiteX18" fmla="*/ 33559 w 44956"/>
                <a:gd name="connsiteY18" fmla="*/ 0 h 10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956" h="101600">
                  <a:moveTo>
                    <a:pt x="33559" y="0"/>
                  </a:moveTo>
                  <a:cubicBezTo>
                    <a:pt x="12664" y="0"/>
                    <a:pt x="10131" y="12065"/>
                    <a:pt x="10131" y="22860"/>
                  </a:cubicBezTo>
                  <a:lnTo>
                    <a:pt x="10131" y="27940"/>
                  </a:lnTo>
                  <a:lnTo>
                    <a:pt x="0" y="27940"/>
                  </a:lnTo>
                  <a:lnTo>
                    <a:pt x="0" y="45085"/>
                  </a:lnTo>
                  <a:lnTo>
                    <a:pt x="10131" y="45085"/>
                  </a:lnTo>
                  <a:lnTo>
                    <a:pt x="10131" y="101600"/>
                  </a:lnTo>
                  <a:lnTo>
                    <a:pt x="32293" y="101600"/>
                  </a:lnTo>
                  <a:lnTo>
                    <a:pt x="32293" y="45085"/>
                  </a:lnTo>
                  <a:lnTo>
                    <a:pt x="44957" y="45085"/>
                  </a:lnTo>
                  <a:lnTo>
                    <a:pt x="44957" y="27940"/>
                  </a:lnTo>
                  <a:lnTo>
                    <a:pt x="32293" y="27940"/>
                  </a:lnTo>
                  <a:lnTo>
                    <a:pt x="32293" y="23495"/>
                  </a:lnTo>
                  <a:cubicBezTo>
                    <a:pt x="32293" y="18415"/>
                    <a:pt x="34826" y="17145"/>
                    <a:pt x="39258" y="17145"/>
                  </a:cubicBezTo>
                  <a:cubicBezTo>
                    <a:pt x="40524" y="17145"/>
                    <a:pt x="43057" y="17145"/>
                    <a:pt x="43690" y="17780"/>
                  </a:cubicBezTo>
                  <a:lnTo>
                    <a:pt x="44957" y="17780"/>
                  </a:lnTo>
                  <a:lnTo>
                    <a:pt x="44957" y="635"/>
                  </a:lnTo>
                  <a:lnTo>
                    <a:pt x="44323" y="635"/>
                  </a:lnTo>
                  <a:cubicBezTo>
                    <a:pt x="43057" y="0"/>
                    <a:pt x="36725" y="0"/>
                    <a:pt x="33559" y="0"/>
                  </a:cubicBezTo>
                  <a:close/>
                </a:path>
              </a:pathLst>
            </a:custGeom>
            <a:grpFill/>
            <a:ln w="6309" cap="flat">
              <a:noFill/>
              <a:prstDash val="solid"/>
              <a:miter/>
            </a:ln>
          </p:spPr>
          <p:txBody>
            <a:bodyPr rtlCol="0" anchor="ctr"/>
            <a:lstStyle/>
            <a:p>
              <a:endParaRPr lang="en-US" dirty="0"/>
            </a:p>
          </p:txBody>
        </p:sp>
        <p:sp>
          <p:nvSpPr>
            <p:cNvPr id="21" name="Freeform 20">
              <a:extLst>
                <a:ext uri="{FF2B5EF4-FFF2-40B4-BE49-F238E27FC236}">
                  <a16:creationId xmlns:a16="http://schemas.microsoft.com/office/drawing/2014/main" id="{6B6DDBB9-21DF-FFA0-49B2-4C2E8D791B5B}"/>
                </a:ext>
              </a:extLst>
            </p:cNvPr>
            <p:cNvSpPr/>
            <p:nvPr/>
          </p:nvSpPr>
          <p:spPr>
            <a:xfrm>
              <a:off x="1095981" y="4794567"/>
              <a:ext cx="88013" cy="100965"/>
            </a:xfrm>
            <a:custGeom>
              <a:avLst/>
              <a:gdLst>
                <a:gd name="connsiteX0" fmla="*/ 44323 w 88013"/>
                <a:gd name="connsiteY0" fmla="*/ 66040 h 100965"/>
                <a:gd name="connsiteX1" fmla="*/ 27860 w 88013"/>
                <a:gd name="connsiteY1" fmla="*/ 0 h 100965"/>
                <a:gd name="connsiteX2" fmla="*/ 0 w 88013"/>
                <a:gd name="connsiteY2" fmla="*/ 0 h 100965"/>
                <a:gd name="connsiteX3" fmla="*/ 0 w 88013"/>
                <a:gd name="connsiteY3" fmla="*/ 100965 h 100965"/>
                <a:gd name="connsiteX4" fmla="*/ 18996 w 88013"/>
                <a:gd name="connsiteY4" fmla="*/ 100965 h 100965"/>
                <a:gd name="connsiteX5" fmla="*/ 18996 w 88013"/>
                <a:gd name="connsiteY5" fmla="*/ 38100 h 100965"/>
                <a:gd name="connsiteX6" fmla="*/ 34826 w 88013"/>
                <a:gd name="connsiteY6" fmla="*/ 100965 h 100965"/>
                <a:gd name="connsiteX7" fmla="*/ 51922 w 88013"/>
                <a:gd name="connsiteY7" fmla="*/ 100965 h 100965"/>
                <a:gd name="connsiteX8" fmla="*/ 67751 w 88013"/>
                <a:gd name="connsiteY8" fmla="*/ 38735 h 100965"/>
                <a:gd name="connsiteX9" fmla="*/ 67751 w 88013"/>
                <a:gd name="connsiteY9" fmla="*/ 100965 h 100965"/>
                <a:gd name="connsiteX10" fmla="*/ 88014 w 88013"/>
                <a:gd name="connsiteY10" fmla="*/ 100965 h 100965"/>
                <a:gd name="connsiteX11" fmla="*/ 88014 w 88013"/>
                <a:gd name="connsiteY11" fmla="*/ 0 h 100965"/>
                <a:gd name="connsiteX12" fmla="*/ 59520 w 88013"/>
                <a:gd name="connsiteY12" fmla="*/ 0 h 100965"/>
                <a:gd name="connsiteX13" fmla="*/ 44323 w 88013"/>
                <a:gd name="connsiteY13" fmla="*/ 6604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8013" h="100965">
                  <a:moveTo>
                    <a:pt x="44323" y="66040"/>
                  </a:moveTo>
                  <a:lnTo>
                    <a:pt x="27860" y="0"/>
                  </a:lnTo>
                  <a:lnTo>
                    <a:pt x="0" y="0"/>
                  </a:lnTo>
                  <a:lnTo>
                    <a:pt x="0" y="100965"/>
                  </a:lnTo>
                  <a:lnTo>
                    <a:pt x="18996" y="100965"/>
                  </a:lnTo>
                  <a:lnTo>
                    <a:pt x="18996" y="38100"/>
                  </a:lnTo>
                  <a:cubicBezTo>
                    <a:pt x="20262" y="42545"/>
                    <a:pt x="34826" y="100965"/>
                    <a:pt x="34826" y="100965"/>
                  </a:cubicBezTo>
                  <a:lnTo>
                    <a:pt x="51922" y="100965"/>
                  </a:lnTo>
                  <a:cubicBezTo>
                    <a:pt x="51922" y="100965"/>
                    <a:pt x="66485" y="43815"/>
                    <a:pt x="67751" y="38735"/>
                  </a:cubicBezTo>
                  <a:lnTo>
                    <a:pt x="67751" y="100965"/>
                  </a:lnTo>
                  <a:lnTo>
                    <a:pt x="88014" y="100965"/>
                  </a:lnTo>
                  <a:lnTo>
                    <a:pt x="88014" y="0"/>
                  </a:lnTo>
                  <a:lnTo>
                    <a:pt x="59520" y="0"/>
                  </a:lnTo>
                  <a:lnTo>
                    <a:pt x="44323" y="66040"/>
                  </a:lnTo>
                  <a:close/>
                </a:path>
              </a:pathLst>
            </a:custGeom>
            <a:grpFill/>
            <a:ln w="6309" cap="flat">
              <a:noFill/>
              <a:prstDash val="solid"/>
              <a:miter/>
            </a:ln>
          </p:spPr>
          <p:txBody>
            <a:bodyPr rtlCol="0" anchor="ctr"/>
            <a:lstStyle/>
            <a:p>
              <a:endParaRPr lang="en-US" dirty="0"/>
            </a:p>
          </p:txBody>
        </p:sp>
        <p:sp>
          <p:nvSpPr>
            <p:cNvPr id="22" name="Freeform 21">
              <a:extLst>
                <a:ext uri="{FF2B5EF4-FFF2-40B4-BE49-F238E27FC236}">
                  <a16:creationId xmlns:a16="http://schemas.microsoft.com/office/drawing/2014/main" id="{579DB137-DD55-F121-4CCF-6DB6A49C810C}"/>
                </a:ext>
              </a:extLst>
            </p:cNvPr>
            <p:cNvSpPr/>
            <p:nvPr/>
          </p:nvSpPr>
          <p:spPr>
            <a:xfrm>
              <a:off x="1193492" y="4819967"/>
              <a:ext cx="61419" cy="76200"/>
            </a:xfrm>
            <a:custGeom>
              <a:avLst/>
              <a:gdLst>
                <a:gd name="connsiteX0" fmla="*/ 47489 w 61419"/>
                <a:gd name="connsiteY0" fmla="*/ 50800 h 76200"/>
                <a:gd name="connsiteX1" fmla="*/ 33559 w 61419"/>
                <a:gd name="connsiteY1" fmla="*/ 59055 h 76200"/>
                <a:gd name="connsiteX2" fmla="*/ 22162 w 61419"/>
                <a:gd name="connsiteY2" fmla="*/ 44450 h 76200"/>
                <a:gd name="connsiteX3" fmla="*/ 61420 w 61419"/>
                <a:gd name="connsiteY3" fmla="*/ 44450 h 76200"/>
                <a:gd name="connsiteX4" fmla="*/ 61420 w 61419"/>
                <a:gd name="connsiteY4" fmla="*/ 39370 h 76200"/>
                <a:gd name="connsiteX5" fmla="*/ 31660 w 61419"/>
                <a:gd name="connsiteY5" fmla="*/ 0 h 76200"/>
                <a:gd name="connsiteX6" fmla="*/ 0 w 61419"/>
                <a:gd name="connsiteY6" fmla="*/ 38100 h 76200"/>
                <a:gd name="connsiteX7" fmla="*/ 32293 w 61419"/>
                <a:gd name="connsiteY7" fmla="*/ 76200 h 76200"/>
                <a:gd name="connsiteX8" fmla="*/ 60786 w 61419"/>
                <a:gd name="connsiteY8" fmla="*/ 60960 h 76200"/>
                <a:gd name="connsiteX9" fmla="*/ 61420 w 61419"/>
                <a:gd name="connsiteY9" fmla="*/ 59690 h 76200"/>
                <a:gd name="connsiteX10" fmla="*/ 48123 w 61419"/>
                <a:gd name="connsiteY10" fmla="*/ 48895 h 76200"/>
                <a:gd name="connsiteX11" fmla="*/ 47489 w 61419"/>
                <a:gd name="connsiteY11" fmla="*/ 50800 h 76200"/>
                <a:gd name="connsiteX12" fmla="*/ 22795 w 61419"/>
                <a:gd name="connsiteY12" fmla="*/ 31115 h 76200"/>
                <a:gd name="connsiteX13" fmla="*/ 32293 w 61419"/>
                <a:gd name="connsiteY13" fmla="*/ 18415 h 76200"/>
                <a:gd name="connsiteX14" fmla="*/ 41157 w 61419"/>
                <a:gd name="connsiteY14" fmla="*/ 31115 h 76200"/>
                <a:gd name="connsiteX15" fmla="*/ 22795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7489" y="50800"/>
                  </a:move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8895"/>
                  </a:lnTo>
                  <a:lnTo>
                    <a:pt x="47489" y="50800"/>
                  </a:lnTo>
                  <a:close/>
                  <a:moveTo>
                    <a:pt x="22795" y="31115"/>
                  </a:moveTo>
                  <a:cubicBezTo>
                    <a:pt x="23428" y="24765"/>
                    <a:pt x="25961" y="18415"/>
                    <a:pt x="32293" y="18415"/>
                  </a:cubicBezTo>
                  <a:cubicBezTo>
                    <a:pt x="35459" y="18415"/>
                    <a:pt x="40524" y="19685"/>
                    <a:pt x="41157" y="31115"/>
                  </a:cubicBezTo>
                  <a:lnTo>
                    <a:pt x="22795" y="31115"/>
                  </a:lnTo>
                  <a:close/>
                </a:path>
              </a:pathLst>
            </a:custGeom>
            <a:grpFill/>
            <a:ln w="6309" cap="flat">
              <a:noFill/>
              <a:prstDash val="solid"/>
              <a:miter/>
            </a:ln>
          </p:spPr>
          <p:txBody>
            <a:bodyPr rtlCol="0" anchor="ctr"/>
            <a:lstStyle/>
            <a:p>
              <a:endParaRPr lang="en-US" dirty="0"/>
            </a:p>
          </p:txBody>
        </p:sp>
        <p:sp>
          <p:nvSpPr>
            <p:cNvPr id="23" name="Freeform 22">
              <a:extLst>
                <a:ext uri="{FF2B5EF4-FFF2-40B4-BE49-F238E27FC236}">
                  <a16:creationId xmlns:a16="http://schemas.microsoft.com/office/drawing/2014/main" id="{52AC97D2-6502-43C5-4831-2C62031D9134}"/>
                </a:ext>
              </a:extLst>
            </p:cNvPr>
            <p:cNvSpPr/>
            <p:nvPr/>
          </p:nvSpPr>
          <p:spPr>
            <a:xfrm>
              <a:off x="1265043" y="4794567"/>
              <a:ext cx="65851" cy="102235"/>
            </a:xfrm>
            <a:custGeom>
              <a:avLst/>
              <a:gdLst>
                <a:gd name="connsiteX0" fmla="*/ 62686 w 65851"/>
                <a:gd name="connsiteY0" fmla="*/ 82550 h 102235"/>
                <a:gd name="connsiteX1" fmla="*/ 62686 w 65851"/>
                <a:gd name="connsiteY1" fmla="*/ 0 h 102235"/>
                <a:gd name="connsiteX2" fmla="*/ 40524 w 65851"/>
                <a:gd name="connsiteY2" fmla="*/ 0 h 102235"/>
                <a:gd name="connsiteX3" fmla="*/ 40524 w 65851"/>
                <a:gd name="connsiteY3" fmla="*/ 33020 h 102235"/>
                <a:gd name="connsiteX4" fmla="*/ 24061 w 65851"/>
                <a:gd name="connsiteY4" fmla="*/ 26035 h 102235"/>
                <a:gd name="connsiteX5" fmla="*/ 0 w 65851"/>
                <a:gd name="connsiteY5" fmla="*/ 64770 h 102235"/>
                <a:gd name="connsiteX6" fmla="*/ 24061 w 65851"/>
                <a:gd name="connsiteY6" fmla="*/ 102235 h 102235"/>
                <a:gd name="connsiteX7" fmla="*/ 41157 w 65851"/>
                <a:gd name="connsiteY7" fmla="*/ 94615 h 102235"/>
                <a:gd name="connsiteX8" fmla="*/ 42424 w 65851"/>
                <a:gd name="connsiteY8" fmla="*/ 100330 h 102235"/>
                <a:gd name="connsiteX9" fmla="*/ 43057 w 65851"/>
                <a:gd name="connsiteY9" fmla="*/ 100965 h 102235"/>
                <a:gd name="connsiteX10" fmla="*/ 65852 w 65851"/>
                <a:gd name="connsiteY10" fmla="*/ 100965 h 102235"/>
                <a:gd name="connsiteX11" fmla="*/ 65219 w 65851"/>
                <a:gd name="connsiteY11" fmla="*/ 99060 h 102235"/>
                <a:gd name="connsiteX12" fmla="*/ 62686 w 65851"/>
                <a:gd name="connsiteY12" fmla="*/ 82550 h 102235"/>
                <a:gd name="connsiteX13" fmla="*/ 40524 w 65851"/>
                <a:gd name="connsiteY13" fmla="*/ 50165 h 102235"/>
                <a:gd name="connsiteX14" fmla="*/ 40524 w 65851"/>
                <a:gd name="connsiteY14" fmla="*/ 78105 h 102235"/>
                <a:gd name="connsiteX15" fmla="*/ 31026 w 65851"/>
                <a:gd name="connsiteY15" fmla="*/ 83820 h 102235"/>
                <a:gd name="connsiteX16" fmla="*/ 21529 w 65851"/>
                <a:gd name="connsiteY16" fmla="*/ 64135 h 102235"/>
                <a:gd name="connsiteX17" fmla="*/ 31026 w 65851"/>
                <a:gd name="connsiteY17" fmla="*/ 45085 h 102235"/>
                <a:gd name="connsiteX18" fmla="*/ 40524 w 65851"/>
                <a:gd name="connsiteY18" fmla="*/ 50165 h 102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851" h="102235">
                  <a:moveTo>
                    <a:pt x="62686" y="82550"/>
                  </a:moveTo>
                  <a:lnTo>
                    <a:pt x="62686" y="0"/>
                  </a:lnTo>
                  <a:lnTo>
                    <a:pt x="40524" y="0"/>
                  </a:lnTo>
                  <a:lnTo>
                    <a:pt x="40524" y="33020"/>
                  </a:lnTo>
                  <a:cubicBezTo>
                    <a:pt x="36092" y="28575"/>
                    <a:pt x="30393" y="26035"/>
                    <a:pt x="24061" y="26035"/>
                  </a:cubicBezTo>
                  <a:cubicBezTo>
                    <a:pt x="8865" y="26035"/>
                    <a:pt x="0" y="40005"/>
                    <a:pt x="0" y="64770"/>
                  </a:cubicBezTo>
                  <a:cubicBezTo>
                    <a:pt x="0" y="95885"/>
                    <a:pt x="13297" y="102235"/>
                    <a:pt x="24061" y="102235"/>
                  </a:cubicBezTo>
                  <a:cubicBezTo>
                    <a:pt x="31026" y="102235"/>
                    <a:pt x="36725" y="99695"/>
                    <a:pt x="41157" y="94615"/>
                  </a:cubicBezTo>
                  <a:cubicBezTo>
                    <a:pt x="41157" y="96520"/>
                    <a:pt x="41791" y="99060"/>
                    <a:pt x="42424" y="100330"/>
                  </a:cubicBezTo>
                  <a:lnTo>
                    <a:pt x="43057" y="100965"/>
                  </a:lnTo>
                  <a:lnTo>
                    <a:pt x="65852" y="100965"/>
                  </a:lnTo>
                  <a:lnTo>
                    <a:pt x="65219" y="99060"/>
                  </a:lnTo>
                  <a:cubicBezTo>
                    <a:pt x="63319" y="95885"/>
                    <a:pt x="62686" y="90805"/>
                    <a:pt x="62686" y="82550"/>
                  </a:cubicBezTo>
                  <a:close/>
                  <a:moveTo>
                    <a:pt x="40524" y="50165"/>
                  </a:moveTo>
                  <a:lnTo>
                    <a:pt x="40524" y="78105"/>
                  </a:lnTo>
                  <a:cubicBezTo>
                    <a:pt x="37991" y="80645"/>
                    <a:pt x="34826" y="83820"/>
                    <a:pt x="31026" y="83820"/>
                  </a:cubicBezTo>
                  <a:cubicBezTo>
                    <a:pt x="27227" y="83820"/>
                    <a:pt x="21529" y="81915"/>
                    <a:pt x="21529" y="64135"/>
                  </a:cubicBezTo>
                  <a:cubicBezTo>
                    <a:pt x="21529" y="46990"/>
                    <a:pt x="25961" y="45085"/>
                    <a:pt x="31026" y="45085"/>
                  </a:cubicBezTo>
                  <a:cubicBezTo>
                    <a:pt x="34192" y="45085"/>
                    <a:pt x="36725" y="46990"/>
                    <a:pt x="40524" y="50165"/>
                  </a:cubicBezTo>
                  <a:close/>
                </a:path>
              </a:pathLst>
            </a:custGeom>
            <a:grpFill/>
            <a:ln w="6309" cap="flat">
              <a:noFill/>
              <a:prstDash val="solid"/>
              <a:miter/>
            </a:ln>
          </p:spPr>
          <p:txBody>
            <a:bodyPr rtlCol="0" anchor="ctr"/>
            <a:lstStyle/>
            <a:p>
              <a:endParaRPr lang="en-US" dirty="0"/>
            </a:p>
          </p:txBody>
        </p:sp>
        <p:sp>
          <p:nvSpPr>
            <p:cNvPr id="24" name="Freeform 23">
              <a:extLst>
                <a:ext uri="{FF2B5EF4-FFF2-40B4-BE49-F238E27FC236}">
                  <a16:creationId xmlns:a16="http://schemas.microsoft.com/office/drawing/2014/main" id="{18D9B2E2-9151-1FA6-C1D3-BBC95F4AB661}"/>
                </a:ext>
              </a:extLst>
            </p:cNvPr>
            <p:cNvSpPr/>
            <p:nvPr/>
          </p:nvSpPr>
          <p:spPr>
            <a:xfrm>
              <a:off x="1341026"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5" name="Freeform 24">
              <a:extLst>
                <a:ext uri="{FF2B5EF4-FFF2-40B4-BE49-F238E27FC236}">
                  <a16:creationId xmlns:a16="http://schemas.microsoft.com/office/drawing/2014/main" id="{821027B6-1A07-804C-B9EA-0B9836BF1524}"/>
                </a:ext>
              </a:extLst>
            </p:cNvPr>
            <p:cNvSpPr/>
            <p:nvPr/>
          </p:nvSpPr>
          <p:spPr>
            <a:xfrm>
              <a:off x="1341026"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6" name="Freeform 25">
              <a:extLst>
                <a:ext uri="{FF2B5EF4-FFF2-40B4-BE49-F238E27FC236}">
                  <a16:creationId xmlns:a16="http://schemas.microsoft.com/office/drawing/2014/main" id="{5B5673EA-C573-4D46-5C84-BEC55169313A}"/>
                </a:ext>
              </a:extLst>
            </p:cNvPr>
            <p:cNvSpPr/>
            <p:nvPr/>
          </p:nvSpPr>
          <p:spPr>
            <a:xfrm>
              <a:off x="1372685" y="4820603"/>
              <a:ext cx="61419" cy="76200"/>
            </a:xfrm>
            <a:custGeom>
              <a:avLst/>
              <a:gdLst>
                <a:gd name="connsiteX0" fmla="*/ 41791 w 61419"/>
                <a:gd name="connsiteY0" fmla="*/ 46990 h 76200"/>
                <a:gd name="connsiteX1" fmla="*/ 32293 w 61419"/>
                <a:gd name="connsiteY1" fmla="*/ 59055 h 76200"/>
                <a:gd name="connsiteX2" fmla="*/ 22795 w 61419"/>
                <a:gd name="connsiteY2" fmla="*/ 38100 h 76200"/>
                <a:gd name="connsiteX3" fmla="*/ 32293 w 61419"/>
                <a:gd name="connsiteY3" fmla="*/ 17780 h 76200"/>
                <a:gd name="connsiteX4" fmla="*/ 41157 w 61419"/>
                <a:gd name="connsiteY4" fmla="*/ 28575 h 76200"/>
                <a:gd name="connsiteX5" fmla="*/ 41157 w 61419"/>
                <a:gd name="connsiteY5" fmla="*/ 29845 h 76200"/>
                <a:gd name="connsiteX6" fmla="*/ 61420 w 61419"/>
                <a:gd name="connsiteY6" fmla="*/ 25400 h 76200"/>
                <a:gd name="connsiteX7" fmla="*/ 60786 w 61419"/>
                <a:gd name="connsiteY7" fmla="*/ 24130 h 76200"/>
                <a:gd name="connsiteX8" fmla="*/ 32293 w 61419"/>
                <a:gd name="connsiteY8" fmla="*/ 0 h 76200"/>
                <a:gd name="connsiteX9" fmla="*/ 0 w 61419"/>
                <a:gd name="connsiteY9" fmla="*/ 38100 h 76200"/>
                <a:gd name="connsiteX10" fmla="*/ 31660 w 61419"/>
                <a:gd name="connsiteY10" fmla="*/ 76200 h 76200"/>
                <a:gd name="connsiteX11" fmla="*/ 60786 w 61419"/>
                <a:gd name="connsiteY11" fmla="*/ 52070 h 76200"/>
                <a:gd name="connsiteX12" fmla="*/ 61420 w 61419"/>
                <a:gd name="connsiteY12" fmla="*/ 50800 h 76200"/>
                <a:gd name="connsiteX13" fmla="*/ 41791 w 61419"/>
                <a:gd name="connsiteY13" fmla="*/ 45720 h 76200"/>
                <a:gd name="connsiteX14" fmla="*/ 41791 w 61419"/>
                <a:gd name="connsiteY14" fmla="*/ 4699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419" h="76200">
                  <a:moveTo>
                    <a:pt x="41791" y="46990"/>
                  </a:moveTo>
                  <a:cubicBezTo>
                    <a:pt x="39891" y="57785"/>
                    <a:pt x="35459" y="59055"/>
                    <a:pt x="32293" y="59055"/>
                  </a:cubicBezTo>
                  <a:cubicBezTo>
                    <a:pt x="28494" y="59055"/>
                    <a:pt x="22795" y="57150"/>
                    <a:pt x="22795" y="38100"/>
                  </a:cubicBezTo>
                  <a:cubicBezTo>
                    <a:pt x="22795" y="17780"/>
                    <a:pt x="29760" y="17780"/>
                    <a:pt x="32293" y="17780"/>
                  </a:cubicBezTo>
                  <a:cubicBezTo>
                    <a:pt x="36092" y="17780"/>
                    <a:pt x="38625" y="19685"/>
                    <a:pt x="41157" y="28575"/>
                  </a:cubicBezTo>
                  <a:lnTo>
                    <a:pt x="41157" y="29845"/>
                  </a:lnTo>
                  <a:lnTo>
                    <a:pt x="61420" y="25400"/>
                  </a:lnTo>
                  <a:lnTo>
                    <a:pt x="60786" y="24130"/>
                  </a:lnTo>
                  <a:cubicBezTo>
                    <a:pt x="58254" y="13970"/>
                    <a:pt x="52555" y="0"/>
                    <a:pt x="32293" y="0"/>
                  </a:cubicBezTo>
                  <a:cubicBezTo>
                    <a:pt x="16463" y="0"/>
                    <a:pt x="0" y="10160"/>
                    <a:pt x="0" y="38100"/>
                  </a:cubicBezTo>
                  <a:cubicBezTo>
                    <a:pt x="0" y="66040"/>
                    <a:pt x="16463" y="76200"/>
                    <a:pt x="31660" y="76200"/>
                  </a:cubicBezTo>
                  <a:cubicBezTo>
                    <a:pt x="46856" y="76200"/>
                    <a:pt x="56987" y="67945"/>
                    <a:pt x="60786" y="52070"/>
                  </a:cubicBezTo>
                  <a:lnTo>
                    <a:pt x="61420" y="50800"/>
                  </a:lnTo>
                  <a:lnTo>
                    <a:pt x="41791" y="45720"/>
                  </a:lnTo>
                  <a:lnTo>
                    <a:pt x="41791" y="46990"/>
                  </a:lnTo>
                  <a:close/>
                </a:path>
              </a:pathLst>
            </a:custGeom>
            <a:grpFill/>
            <a:ln w="6309" cap="flat">
              <a:noFill/>
              <a:prstDash val="solid"/>
              <a:miter/>
            </a:ln>
          </p:spPr>
          <p:txBody>
            <a:bodyPr rtlCol="0" anchor="ctr"/>
            <a:lstStyle/>
            <a:p>
              <a:endParaRPr lang="en-US" dirty="0"/>
            </a:p>
          </p:txBody>
        </p:sp>
        <p:sp>
          <p:nvSpPr>
            <p:cNvPr id="27" name="Freeform 26">
              <a:extLst>
                <a:ext uri="{FF2B5EF4-FFF2-40B4-BE49-F238E27FC236}">
                  <a16:creationId xmlns:a16="http://schemas.microsoft.com/office/drawing/2014/main" id="{E597C65A-B216-F1E8-F68D-D193197C2EAC}"/>
                </a:ext>
              </a:extLst>
            </p:cNvPr>
            <p:cNvSpPr/>
            <p:nvPr/>
          </p:nvSpPr>
          <p:spPr>
            <a:xfrm>
              <a:off x="1442970" y="4794568"/>
              <a:ext cx="22161" cy="19685"/>
            </a:xfrm>
            <a:custGeom>
              <a:avLst/>
              <a:gdLst>
                <a:gd name="connsiteX0" fmla="*/ 0 w 22161"/>
                <a:gd name="connsiteY0" fmla="*/ 0 h 19685"/>
                <a:gd name="connsiteX1" fmla="*/ 22162 w 22161"/>
                <a:gd name="connsiteY1" fmla="*/ 0 h 19685"/>
                <a:gd name="connsiteX2" fmla="*/ 22162 w 22161"/>
                <a:gd name="connsiteY2" fmla="*/ 19685 h 19685"/>
                <a:gd name="connsiteX3" fmla="*/ 0 w 22161"/>
                <a:gd name="connsiteY3" fmla="*/ 19685 h 19685"/>
              </a:gdLst>
              <a:ahLst/>
              <a:cxnLst>
                <a:cxn ang="0">
                  <a:pos x="connsiteX0" y="connsiteY0"/>
                </a:cxn>
                <a:cxn ang="0">
                  <a:pos x="connsiteX1" y="connsiteY1"/>
                </a:cxn>
                <a:cxn ang="0">
                  <a:pos x="connsiteX2" y="connsiteY2"/>
                </a:cxn>
                <a:cxn ang="0">
                  <a:pos x="connsiteX3" y="connsiteY3"/>
                </a:cxn>
              </a:cxnLst>
              <a:rect l="l" t="t" r="r" b="b"/>
              <a:pathLst>
                <a:path w="22161" h="19685">
                  <a:moveTo>
                    <a:pt x="0" y="0"/>
                  </a:moveTo>
                  <a:lnTo>
                    <a:pt x="22162" y="0"/>
                  </a:lnTo>
                  <a:lnTo>
                    <a:pt x="22162" y="19685"/>
                  </a:lnTo>
                  <a:lnTo>
                    <a:pt x="0" y="19685"/>
                  </a:lnTo>
                  <a:close/>
                </a:path>
              </a:pathLst>
            </a:custGeom>
            <a:grpFill/>
            <a:ln w="6309" cap="flat">
              <a:noFill/>
              <a:prstDash val="solid"/>
              <a:miter/>
            </a:ln>
          </p:spPr>
          <p:txBody>
            <a:bodyPr rtlCol="0" anchor="ctr"/>
            <a:lstStyle/>
            <a:p>
              <a:endParaRPr lang="en-US" dirty="0"/>
            </a:p>
          </p:txBody>
        </p:sp>
        <p:sp>
          <p:nvSpPr>
            <p:cNvPr id="28" name="Freeform 27">
              <a:extLst>
                <a:ext uri="{FF2B5EF4-FFF2-40B4-BE49-F238E27FC236}">
                  <a16:creationId xmlns:a16="http://schemas.microsoft.com/office/drawing/2014/main" id="{151617FD-46F2-8D5F-B506-3CC9DB278CD7}"/>
                </a:ext>
              </a:extLst>
            </p:cNvPr>
            <p:cNvSpPr/>
            <p:nvPr/>
          </p:nvSpPr>
          <p:spPr>
            <a:xfrm>
              <a:off x="1442970" y="4821873"/>
              <a:ext cx="22161" cy="73660"/>
            </a:xfrm>
            <a:custGeom>
              <a:avLst/>
              <a:gdLst>
                <a:gd name="connsiteX0" fmla="*/ 0 w 22161"/>
                <a:gd name="connsiteY0" fmla="*/ 0 h 73660"/>
                <a:gd name="connsiteX1" fmla="*/ 22162 w 22161"/>
                <a:gd name="connsiteY1" fmla="*/ 0 h 73660"/>
                <a:gd name="connsiteX2" fmla="*/ 22162 w 22161"/>
                <a:gd name="connsiteY2" fmla="*/ 73660 h 73660"/>
                <a:gd name="connsiteX3" fmla="*/ 0 w 22161"/>
                <a:gd name="connsiteY3" fmla="*/ 73660 h 73660"/>
              </a:gdLst>
              <a:ahLst/>
              <a:cxnLst>
                <a:cxn ang="0">
                  <a:pos x="connsiteX0" y="connsiteY0"/>
                </a:cxn>
                <a:cxn ang="0">
                  <a:pos x="connsiteX1" y="connsiteY1"/>
                </a:cxn>
                <a:cxn ang="0">
                  <a:pos x="connsiteX2" y="connsiteY2"/>
                </a:cxn>
                <a:cxn ang="0">
                  <a:pos x="connsiteX3" y="connsiteY3"/>
                </a:cxn>
              </a:cxnLst>
              <a:rect l="l" t="t" r="r" b="b"/>
              <a:pathLst>
                <a:path w="22161" h="73660">
                  <a:moveTo>
                    <a:pt x="0" y="0"/>
                  </a:moveTo>
                  <a:lnTo>
                    <a:pt x="22162" y="0"/>
                  </a:lnTo>
                  <a:lnTo>
                    <a:pt x="22162" y="73660"/>
                  </a:lnTo>
                  <a:lnTo>
                    <a:pt x="0" y="73660"/>
                  </a:lnTo>
                  <a:close/>
                </a:path>
              </a:pathLst>
            </a:custGeom>
            <a:grpFill/>
            <a:ln w="6309" cap="flat">
              <a:noFill/>
              <a:prstDash val="solid"/>
              <a:miter/>
            </a:ln>
          </p:spPr>
          <p:txBody>
            <a:bodyPr rtlCol="0" anchor="ctr"/>
            <a:lstStyle/>
            <a:p>
              <a:endParaRPr lang="en-US" dirty="0"/>
            </a:p>
          </p:txBody>
        </p:sp>
        <p:sp>
          <p:nvSpPr>
            <p:cNvPr id="29" name="Freeform 28">
              <a:extLst>
                <a:ext uri="{FF2B5EF4-FFF2-40B4-BE49-F238E27FC236}">
                  <a16:creationId xmlns:a16="http://schemas.microsoft.com/office/drawing/2014/main" id="{7EDDD233-610A-219A-AFAB-FAFF0D6AE777}"/>
                </a:ext>
              </a:extLst>
            </p:cNvPr>
            <p:cNvSpPr/>
            <p:nvPr/>
          </p:nvSpPr>
          <p:spPr>
            <a:xfrm>
              <a:off x="1479061" y="4820603"/>
              <a:ext cx="60153" cy="74929"/>
            </a:xfrm>
            <a:custGeom>
              <a:avLst/>
              <a:gdLst>
                <a:gd name="connsiteX0" fmla="*/ 41791 w 60153"/>
                <a:gd name="connsiteY0" fmla="*/ 0 h 74929"/>
                <a:gd name="connsiteX1" fmla="*/ 22162 w 60153"/>
                <a:gd name="connsiteY1" fmla="*/ 8890 h 74929"/>
                <a:gd name="connsiteX2" fmla="*/ 22162 w 60153"/>
                <a:gd name="connsiteY2" fmla="*/ 1270 h 74929"/>
                <a:gd name="connsiteX3" fmla="*/ 0 w 60153"/>
                <a:gd name="connsiteY3" fmla="*/ 1270 h 74929"/>
                <a:gd name="connsiteX4" fmla="*/ 0 w 60153"/>
                <a:gd name="connsiteY4" fmla="*/ 74930 h 74929"/>
                <a:gd name="connsiteX5" fmla="*/ 22162 w 60153"/>
                <a:gd name="connsiteY5" fmla="*/ 74930 h 74929"/>
                <a:gd name="connsiteX6" fmla="*/ 22162 w 60153"/>
                <a:gd name="connsiteY6" fmla="*/ 24765 h 74929"/>
                <a:gd name="connsiteX7" fmla="*/ 32926 w 60153"/>
                <a:gd name="connsiteY7" fmla="*/ 19050 h 74929"/>
                <a:gd name="connsiteX8" fmla="*/ 37991 w 60153"/>
                <a:gd name="connsiteY8" fmla="*/ 26035 h 74929"/>
                <a:gd name="connsiteX9" fmla="*/ 37991 w 60153"/>
                <a:gd name="connsiteY9" fmla="*/ 74930 h 74929"/>
                <a:gd name="connsiteX10" fmla="*/ 60153 w 60153"/>
                <a:gd name="connsiteY10" fmla="*/ 74930 h 74929"/>
                <a:gd name="connsiteX11" fmla="*/ 60153 w 60153"/>
                <a:gd name="connsiteY11" fmla="*/ 19685 h 74929"/>
                <a:gd name="connsiteX12" fmla="*/ 41791 w 60153"/>
                <a:gd name="connsiteY12" fmla="*/ 0 h 7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153" h="74929">
                  <a:moveTo>
                    <a:pt x="41791" y="0"/>
                  </a:moveTo>
                  <a:cubicBezTo>
                    <a:pt x="33559" y="0"/>
                    <a:pt x="26594" y="4445"/>
                    <a:pt x="22162" y="8890"/>
                  </a:cubicBezTo>
                  <a:lnTo>
                    <a:pt x="22162" y="1270"/>
                  </a:lnTo>
                  <a:lnTo>
                    <a:pt x="0" y="1270"/>
                  </a:lnTo>
                  <a:lnTo>
                    <a:pt x="0" y="74930"/>
                  </a:lnTo>
                  <a:lnTo>
                    <a:pt x="22162" y="74930"/>
                  </a:lnTo>
                  <a:lnTo>
                    <a:pt x="22162" y="24765"/>
                  </a:lnTo>
                  <a:cubicBezTo>
                    <a:pt x="26594" y="20955"/>
                    <a:pt x="29760" y="19050"/>
                    <a:pt x="32926" y="19050"/>
                  </a:cubicBezTo>
                  <a:cubicBezTo>
                    <a:pt x="35459" y="19050"/>
                    <a:pt x="37991" y="19685"/>
                    <a:pt x="37991" y="26035"/>
                  </a:cubicBezTo>
                  <a:lnTo>
                    <a:pt x="37991" y="74930"/>
                  </a:lnTo>
                  <a:lnTo>
                    <a:pt x="60153" y="74930"/>
                  </a:lnTo>
                  <a:lnTo>
                    <a:pt x="60153" y="19685"/>
                  </a:lnTo>
                  <a:cubicBezTo>
                    <a:pt x="60153" y="6985"/>
                    <a:pt x="53821" y="0"/>
                    <a:pt x="41791" y="0"/>
                  </a:cubicBezTo>
                  <a:close/>
                </a:path>
              </a:pathLst>
            </a:custGeom>
            <a:grpFill/>
            <a:ln w="6309" cap="flat">
              <a:noFill/>
              <a:prstDash val="solid"/>
              <a:miter/>
            </a:ln>
          </p:spPr>
          <p:txBody>
            <a:bodyPr rtlCol="0" anchor="ctr"/>
            <a:lstStyle/>
            <a:p>
              <a:endParaRPr lang="en-US" dirty="0"/>
            </a:p>
          </p:txBody>
        </p:sp>
        <p:sp>
          <p:nvSpPr>
            <p:cNvPr id="30" name="Freeform 29">
              <a:extLst>
                <a:ext uri="{FF2B5EF4-FFF2-40B4-BE49-F238E27FC236}">
                  <a16:creationId xmlns:a16="http://schemas.microsoft.com/office/drawing/2014/main" id="{32E7BE5A-107B-57BA-840E-5DDD05D1DB60}"/>
                </a:ext>
              </a:extLst>
            </p:cNvPr>
            <p:cNvSpPr/>
            <p:nvPr/>
          </p:nvSpPr>
          <p:spPr>
            <a:xfrm>
              <a:off x="1548712" y="4819967"/>
              <a:ext cx="61419" cy="76200"/>
            </a:xfrm>
            <a:custGeom>
              <a:avLst/>
              <a:gdLst>
                <a:gd name="connsiteX0" fmla="*/ 48123 w 61419"/>
                <a:gd name="connsiteY0" fmla="*/ 49530 h 76200"/>
                <a:gd name="connsiteX1" fmla="*/ 47489 w 61419"/>
                <a:gd name="connsiteY1" fmla="*/ 50800 h 76200"/>
                <a:gd name="connsiteX2" fmla="*/ 33559 w 61419"/>
                <a:gd name="connsiteY2" fmla="*/ 59055 h 76200"/>
                <a:gd name="connsiteX3" fmla="*/ 22162 w 61419"/>
                <a:gd name="connsiteY3" fmla="*/ 44450 h 76200"/>
                <a:gd name="connsiteX4" fmla="*/ 61420 w 61419"/>
                <a:gd name="connsiteY4" fmla="*/ 44450 h 76200"/>
                <a:gd name="connsiteX5" fmla="*/ 61420 w 61419"/>
                <a:gd name="connsiteY5" fmla="*/ 39370 h 76200"/>
                <a:gd name="connsiteX6" fmla="*/ 31660 w 61419"/>
                <a:gd name="connsiteY6" fmla="*/ 0 h 76200"/>
                <a:gd name="connsiteX7" fmla="*/ 0 w 61419"/>
                <a:gd name="connsiteY7" fmla="*/ 38100 h 76200"/>
                <a:gd name="connsiteX8" fmla="*/ 32293 w 61419"/>
                <a:gd name="connsiteY8" fmla="*/ 76200 h 76200"/>
                <a:gd name="connsiteX9" fmla="*/ 60786 w 61419"/>
                <a:gd name="connsiteY9" fmla="*/ 60960 h 76200"/>
                <a:gd name="connsiteX10" fmla="*/ 61420 w 61419"/>
                <a:gd name="connsiteY10" fmla="*/ 59690 h 76200"/>
                <a:gd name="connsiteX11" fmla="*/ 48123 w 61419"/>
                <a:gd name="connsiteY11" fmla="*/ 49530 h 76200"/>
                <a:gd name="connsiteX12" fmla="*/ 22162 w 61419"/>
                <a:gd name="connsiteY12" fmla="*/ 31115 h 76200"/>
                <a:gd name="connsiteX13" fmla="*/ 31660 w 61419"/>
                <a:gd name="connsiteY13" fmla="*/ 18415 h 76200"/>
                <a:gd name="connsiteX14" fmla="*/ 40524 w 61419"/>
                <a:gd name="connsiteY14" fmla="*/ 31115 h 76200"/>
                <a:gd name="connsiteX15" fmla="*/ 22162 w 61419"/>
                <a:gd name="connsiteY15" fmla="*/ 3111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1419" h="76200">
                  <a:moveTo>
                    <a:pt x="48123" y="49530"/>
                  </a:moveTo>
                  <a:lnTo>
                    <a:pt x="47489" y="50800"/>
                  </a:lnTo>
                  <a:cubicBezTo>
                    <a:pt x="44957" y="54610"/>
                    <a:pt x="39891" y="59055"/>
                    <a:pt x="33559" y="59055"/>
                  </a:cubicBezTo>
                  <a:cubicBezTo>
                    <a:pt x="26594" y="59055"/>
                    <a:pt x="23428" y="53975"/>
                    <a:pt x="22162" y="44450"/>
                  </a:cubicBezTo>
                  <a:lnTo>
                    <a:pt x="61420" y="44450"/>
                  </a:lnTo>
                  <a:lnTo>
                    <a:pt x="61420" y="39370"/>
                  </a:lnTo>
                  <a:cubicBezTo>
                    <a:pt x="61420" y="14605"/>
                    <a:pt x="50655" y="0"/>
                    <a:pt x="31660" y="0"/>
                  </a:cubicBezTo>
                  <a:cubicBezTo>
                    <a:pt x="17096" y="0"/>
                    <a:pt x="0" y="10160"/>
                    <a:pt x="0" y="38100"/>
                  </a:cubicBezTo>
                  <a:cubicBezTo>
                    <a:pt x="0" y="62230"/>
                    <a:pt x="12031" y="76200"/>
                    <a:pt x="32293" y="76200"/>
                  </a:cubicBezTo>
                  <a:cubicBezTo>
                    <a:pt x="44323" y="76200"/>
                    <a:pt x="53821" y="71120"/>
                    <a:pt x="60786" y="60960"/>
                  </a:cubicBezTo>
                  <a:lnTo>
                    <a:pt x="61420" y="59690"/>
                  </a:lnTo>
                  <a:lnTo>
                    <a:pt x="48123" y="49530"/>
                  </a:lnTo>
                  <a:close/>
                  <a:moveTo>
                    <a:pt x="22162" y="31115"/>
                  </a:moveTo>
                  <a:cubicBezTo>
                    <a:pt x="22795" y="24765"/>
                    <a:pt x="25328" y="18415"/>
                    <a:pt x="31660" y="18415"/>
                  </a:cubicBezTo>
                  <a:cubicBezTo>
                    <a:pt x="34826" y="18415"/>
                    <a:pt x="39891" y="19685"/>
                    <a:pt x="40524" y="31115"/>
                  </a:cubicBezTo>
                  <a:lnTo>
                    <a:pt x="22162" y="31115"/>
                  </a:lnTo>
                  <a:close/>
                </a:path>
              </a:pathLst>
            </a:custGeom>
            <a:grpFill/>
            <a:ln w="6309" cap="flat">
              <a:noFill/>
              <a:prstDash val="solid"/>
              <a:miter/>
            </a:ln>
          </p:spPr>
          <p:txBody>
            <a:bodyPr rtlCol="0" anchor="ctr"/>
            <a:lstStyle/>
            <a:p>
              <a:endParaRPr lang="en-US" dirty="0"/>
            </a:p>
          </p:txBody>
        </p:sp>
        <p:sp>
          <p:nvSpPr>
            <p:cNvPr id="31" name="Freeform 30">
              <a:extLst>
                <a:ext uri="{FF2B5EF4-FFF2-40B4-BE49-F238E27FC236}">
                  <a16:creationId xmlns:a16="http://schemas.microsoft.com/office/drawing/2014/main" id="{619AFDF9-61AB-170E-31F4-CE464560FE8D}"/>
                </a:ext>
              </a:extLst>
            </p:cNvPr>
            <p:cNvSpPr/>
            <p:nvPr/>
          </p:nvSpPr>
          <p:spPr>
            <a:xfrm>
              <a:off x="908556" y="4794568"/>
              <a:ext cx="22161" cy="100964"/>
            </a:xfrm>
            <a:custGeom>
              <a:avLst/>
              <a:gdLst>
                <a:gd name="connsiteX0" fmla="*/ 0 w 22161"/>
                <a:gd name="connsiteY0" fmla="*/ 0 h 100964"/>
                <a:gd name="connsiteX1" fmla="*/ 22162 w 22161"/>
                <a:gd name="connsiteY1" fmla="*/ 0 h 100964"/>
                <a:gd name="connsiteX2" fmla="*/ 22162 w 22161"/>
                <a:gd name="connsiteY2" fmla="*/ 100965 h 100964"/>
                <a:gd name="connsiteX3" fmla="*/ 0 w 22161"/>
                <a:gd name="connsiteY3" fmla="*/ 100965 h 100964"/>
              </a:gdLst>
              <a:ahLst/>
              <a:cxnLst>
                <a:cxn ang="0">
                  <a:pos x="connsiteX0" y="connsiteY0"/>
                </a:cxn>
                <a:cxn ang="0">
                  <a:pos x="connsiteX1" y="connsiteY1"/>
                </a:cxn>
                <a:cxn ang="0">
                  <a:pos x="connsiteX2" y="connsiteY2"/>
                </a:cxn>
                <a:cxn ang="0">
                  <a:pos x="connsiteX3" y="connsiteY3"/>
                </a:cxn>
              </a:cxnLst>
              <a:rect l="l" t="t" r="r" b="b"/>
              <a:pathLst>
                <a:path w="22161" h="100964">
                  <a:moveTo>
                    <a:pt x="0" y="0"/>
                  </a:moveTo>
                  <a:lnTo>
                    <a:pt x="22162" y="0"/>
                  </a:lnTo>
                  <a:lnTo>
                    <a:pt x="22162" y="100965"/>
                  </a:lnTo>
                  <a:lnTo>
                    <a:pt x="0" y="100965"/>
                  </a:lnTo>
                  <a:close/>
                </a:path>
              </a:pathLst>
            </a:custGeom>
            <a:grpFill/>
            <a:ln w="6309" cap="flat">
              <a:noFill/>
              <a:prstDash val="solid"/>
              <a:miter/>
            </a:ln>
          </p:spPr>
          <p:txBody>
            <a:bodyPr rtlCol="0" anchor="ctr"/>
            <a:lstStyle/>
            <a:p>
              <a:endParaRPr lang="en-US" dirty="0"/>
            </a:p>
          </p:txBody>
        </p:sp>
        <p:sp>
          <p:nvSpPr>
            <p:cNvPr id="32" name="Freeform 31">
              <a:extLst>
                <a:ext uri="{FF2B5EF4-FFF2-40B4-BE49-F238E27FC236}">
                  <a16:creationId xmlns:a16="http://schemas.microsoft.com/office/drawing/2014/main" id="{6F71C6C1-F833-59FB-DB39-64C85AAEDC53}"/>
                </a:ext>
              </a:extLst>
            </p:cNvPr>
            <p:cNvSpPr/>
            <p:nvPr/>
          </p:nvSpPr>
          <p:spPr>
            <a:xfrm>
              <a:off x="612856" y="4661217"/>
              <a:ext cx="77249" cy="106679"/>
            </a:xfrm>
            <a:custGeom>
              <a:avLst/>
              <a:gdLst>
                <a:gd name="connsiteX0" fmla="*/ 41791 w 77249"/>
                <a:gd name="connsiteY0" fmla="*/ 71120 h 106679"/>
                <a:gd name="connsiteX1" fmla="*/ 56354 w 77249"/>
                <a:gd name="connsiteY1" fmla="*/ 71120 h 106679"/>
                <a:gd name="connsiteX2" fmla="*/ 40524 w 77249"/>
                <a:gd name="connsiteY2" fmla="*/ 88900 h 106679"/>
                <a:gd name="connsiteX3" fmla="*/ 22162 w 77249"/>
                <a:gd name="connsiteY3" fmla="*/ 53340 h 106679"/>
                <a:gd name="connsiteX4" fmla="*/ 39258 w 77249"/>
                <a:gd name="connsiteY4" fmla="*/ 19685 h 106679"/>
                <a:gd name="connsiteX5" fmla="*/ 54454 w 77249"/>
                <a:gd name="connsiteY5" fmla="*/ 38100 h 106679"/>
                <a:gd name="connsiteX6" fmla="*/ 75350 w 77249"/>
                <a:gd name="connsiteY6" fmla="*/ 35560 h 106679"/>
                <a:gd name="connsiteX7" fmla="*/ 40524 w 77249"/>
                <a:gd name="connsiteY7" fmla="*/ 0 h 106679"/>
                <a:gd name="connsiteX8" fmla="*/ 0 w 77249"/>
                <a:gd name="connsiteY8" fmla="*/ 53340 h 106679"/>
                <a:gd name="connsiteX9" fmla="*/ 37991 w 77249"/>
                <a:gd name="connsiteY9" fmla="*/ 106680 h 106679"/>
                <a:gd name="connsiteX10" fmla="*/ 60153 w 77249"/>
                <a:gd name="connsiteY10" fmla="*/ 94615 h 106679"/>
                <a:gd name="connsiteX11" fmla="*/ 60153 w 77249"/>
                <a:gd name="connsiteY11" fmla="*/ 104775 h 106679"/>
                <a:gd name="connsiteX12" fmla="*/ 77249 w 77249"/>
                <a:gd name="connsiteY12" fmla="*/ 104775 h 106679"/>
                <a:gd name="connsiteX13" fmla="*/ 77249 w 77249"/>
                <a:gd name="connsiteY13" fmla="*/ 53975 h 106679"/>
                <a:gd name="connsiteX14" fmla="*/ 42424 w 77249"/>
                <a:gd name="connsiteY14" fmla="*/ 53975 h 106679"/>
                <a:gd name="connsiteX15" fmla="*/ 42424 w 77249"/>
                <a:gd name="connsiteY15" fmla="*/ 71120 h 10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9" h="106679">
                  <a:moveTo>
                    <a:pt x="41791" y="71120"/>
                  </a:moveTo>
                  <a:lnTo>
                    <a:pt x="56354" y="71120"/>
                  </a:lnTo>
                  <a:cubicBezTo>
                    <a:pt x="55088" y="82550"/>
                    <a:pt x="49389" y="88900"/>
                    <a:pt x="40524" y="88900"/>
                  </a:cubicBezTo>
                  <a:cubicBezTo>
                    <a:pt x="32926" y="88900"/>
                    <a:pt x="22162" y="85090"/>
                    <a:pt x="22162" y="53340"/>
                  </a:cubicBezTo>
                  <a:cubicBezTo>
                    <a:pt x="22162" y="31115"/>
                    <a:pt x="27860" y="19685"/>
                    <a:pt x="39258" y="19685"/>
                  </a:cubicBezTo>
                  <a:cubicBezTo>
                    <a:pt x="47489" y="19685"/>
                    <a:pt x="51289" y="24765"/>
                    <a:pt x="54454" y="38100"/>
                  </a:cubicBezTo>
                  <a:lnTo>
                    <a:pt x="75350" y="35560"/>
                  </a:lnTo>
                  <a:cubicBezTo>
                    <a:pt x="70917" y="10795"/>
                    <a:pt x="60153" y="0"/>
                    <a:pt x="40524" y="0"/>
                  </a:cubicBezTo>
                  <a:cubicBezTo>
                    <a:pt x="15197" y="0"/>
                    <a:pt x="0" y="19685"/>
                    <a:pt x="0" y="53340"/>
                  </a:cubicBezTo>
                  <a:cubicBezTo>
                    <a:pt x="0" y="87630"/>
                    <a:pt x="13930" y="106680"/>
                    <a:pt x="37991" y="106680"/>
                  </a:cubicBezTo>
                  <a:cubicBezTo>
                    <a:pt x="48756" y="106680"/>
                    <a:pt x="56354" y="100965"/>
                    <a:pt x="60153" y="94615"/>
                  </a:cubicBezTo>
                  <a:lnTo>
                    <a:pt x="60153" y="104775"/>
                  </a:lnTo>
                  <a:lnTo>
                    <a:pt x="77249" y="104775"/>
                  </a:lnTo>
                  <a:lnTo>
                    <a:pt x="77249" y="53975"/>
                  </a:lnTo>
                  <a:lnTo>
                    <a:pt x="42424" y="53975"/>
                  </a:lnTo>
                  <a:lnTo>
                    <a:pt x="42424" y="71120"/>
                  </a:lnTo>
                  <a:close/>
                </a:path>
              </a:pathLst>
            </a:custGeom>
            <a:grpFill/>
            <a:ln w="6309"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3642805410"/>
      </p:ext>
    </p:extLst>
  </p:cSld>
  <p:clrMap bg1="lt1" tx1="dk1" bg2="lt2" tx2="dk2" accent1="accent1" accent2="accent2" accent3="accent3" accent4="accent4" accent5="accent5" accent6="accent6" hlink="hlink" folHlink="folHlink"/>
  <p:sldLayoutIdLst>
    <p:sldLayoutId id="2147483661" r:id="rId1"/>
    <p:sldLayoutId id="2147483683" r:id="rId2"/>
    <p:sldLayoutId id="2147483662" r:id="rId3"/>
    <p:sldLayoutId id="2147483679" r:id="rId4"/>
    <p:sldLayoutId id="2147483681" r:id="rId5"/>
    <p:sldLayoutId id="2147483670" r:id="rId6"/>
    <p:sldLayoutId id="2147483671" r:id="rId7"/>
    <p:sldLayoutId id="2147483684" r:id="rId8"/>
    <p:sldLayoutId id="2147483672" r:id="rId9"/>
    <p:sldLayoutId id="2147483673" r:id="rId10"/>
    <p:sldLayoutId id="2147483674" r:id="rId11"/>
    <p:sldLayoutId id="2147483685" r:id="rId12"/>
    <p:sldLayoutId id="2147483675" r:id="rId13"/>
    <p:sldLayoutId id="2147483663" r:id="rId14"/>
    <p:sldLayoutId id="2147483668" r:id="rId15"/>
    <p:sldLayoutId id="2147483676" r:id="rId16"/>
    <p:sldLayoutId id="2147483666" r:id="rId17"/>
    <p:sldLayoutId id="2147483680" r:id="rId18"/>
    <p:sldLayoutId id="2147483667" r:id="rId19"/>
    <p:sldLayoutId id="2147483678" r:id="rId20"/>
    <p:sldLayoutId id="2147483686" r:id="rId21"/>
  </p:sldLayoutIdLst>
  <p:hf hdr="0" dt="0"/>
  <p:txStyles>
    <p:titleStyle>
      <a:lvl1pPr algn="l" defTabSz="685800" rtl="0" eaLnBrk="1" latinLnBrk="0" hangingPunct="1">
        <a:lnSpc>
          <a:spcPct val="100000"/>
        </a:lnSpc>
        <a:spcBef>
          <a:spcPct val="0"/>
        </a:spcBef>
        <a:buNone/>
        <a:defRPr sz="2200" b="1" kern="1200">
          <a:solidFill>
            <a:schemeClr val="tx2"/>
          </a:solidFill>
          <a:latin typeface="+mj-lt"/>
          <a:ea typeface="+mj-ea"/>
          <a:cs typeface="+mj-cs"/>
        </a:defRPr>
      </a:lvl1pPr>
    </p:titleStyle>
    <p:bodyStyle>
      <a:lvl1pPr marL="0" indent="0" algn="l" defTabSz="685800" rtl="0" eaLnBrk="1" latinLnBrk="0" hangingPunct="1">
        <a:lnSpc>
          <a:spcPct val="117000"/>
        </a:lnSpc>
        <a:spcBef>
          <a:spcPts val="0"/>
        </a:spcBef>
        <a:buFont typeface="Arial" panose="020B0604020202020204" pitchFamily="34" charset="0"/>
        <a:buNone/>
        <a:defRPr sz="1500" b="1" kern="1200">
          <a:solidFill>
            <a:schemeClr val="accent1"/>
          </a:solidFill>
          <a:latin typeface="+mn-lt"/>
          <a:ea typeface="+mn-ea"/>
          <a:cs typeface="+mn-cs"/>
        </a:defRPr>
      </a:lvl1pPr>
      <a:lvl2pPr marL="0" indent="0" algn="l" defTabSz="685800" rtl="0" eaLnBrk="1" latinLnBrk="0" hangingPunct="1">
        <a:lnSpc>
          <a:spcPct val="117000"/>
        </a:lnSpc>
        <a:spcBef>
          <a:spcPts val="0"/>
        </a:spcBef>
        <a:buFont typeface="Arial" panose="020B0604020202020204" pitchFamily="34" charset="0"/>
        <a:buNone/>
        <a:defRPr sz="1500" kern="1200">
          <a:solidFill>
            <a:schemeClr val="tx1"/>
          </a:solidFill>
          <a:latin typeface="+mn-lt"/>
          <a:ea typeface="+mn-ea"/>
          <a:cs typeface="+mn-cs"/>
        </a:defRPr>
      </a:lvl2pPr>
      <a:lvl3pPr marL="227013" indent="-227013" algn="l" defTabSz="685800" rtl="0" eaLnBrk="1" latinLnBrk="0" hangingPunct="1">
        <a:lnSpc>
          <a:spcPct val="117000"/>
        </a:lnSpc>
        <a:spcBef>
          <a:spcPts val="0"/>
        </a:spcBef>
        <a:buFont typeface="Arial" panose="020B0604020202020204" pitchFamily="34" charset="0"/>
        <a:buChar char="•"/>
        <a:defRPr sz="1500" kern="1200">
          <a:solidFill>
            <a:schemeClr val="tx1"/>
          </a:solidFill>
          <a:latin typeface="+mn-lt"/>
          <a:ea typeface="+mn-ea"/>
          <a:cs typeface="+mn-cs"/>
        </a:defRPr>
      </a:lvl3pPr>
      <a:lvl4pPr marL="460375" indent="-233363" algn="l" defTabSz="685800" rtl="0" eaLnBrk="1" latinLnBrk="0" hangingPunct="1">
        <a:lnSpc>
          <a:spcPct val="117000"/>
        </a:lnSpc>
        <a:spcBef>
          <a:spcPts val="0"/>
        </a:spcBef>
        <a:buFont typeface="Arial" panose="020B0604020202020204" pitchFamily="34" charset="0"/>
        <a:buChar char="–"/>
        <a:defRPr sz="1300" kern="1200">
          <a:solidFill>
            <a:schemeClr val="tx1"/>
          </a:solidFill>
          <a:latin typeface="+mn-lt"/>
          <a:ea typeface="+mn-ea"/>
          <a:cs typeface="+mn-cs"/>
        </a:defRPr>
      </a:lvl4pPr>
      <a:lvl5pPr marL="625475" indent="-165100" algn="l" defTabSz="685800" rtl="0" eaLnBrk="1" latinLnBrk="0" hangingPunct="1">
        <a:lnSpc>
          <a:spcPct val="117000"/>
        </a:lnSpc>
        <a:spcBef>
          <a:spcPts val="0"/>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52" userDrawn="1">
          <p15:clr>
            <a:srgbClr val="F26B43"/>
          </p15:clr>
        </p15:guide>
        <p15:guide id="2" pos="2880" userDrawn="1">
          <p15:clr>
            <a:srgbClr val="F26B43"/>
          </p15:clr>
        </p15:guide>
        <p15:guide id="3" orient="horz" pos="213" userDrawn="1">
          <p15:clr>
            <a:srgbClr val="F26B43"/>
          </p15:clr>
        </p15:guide>
        <p15:guide id="4" orient="horz" pos="641" userDrawn="1">
          <p15:clr>
            <a:srgbClr val="F26B43"/>
          </p15:clr>
        </p15:guide>
        <p15:guide id="5" pos="219" userDrawn="1">
          <p15:clr>
            <a:srgbClr val="F26B43"/>
          </p15:clr>
        </p15:guide>
        <p15:guide id="6" pos="204" userDrawn="1">
          <p15:clr>
            <a:srgbClr val="F26B43"/>
          </p15:clr>
        </p15:guide>
        <p15:guide id="7" pos="4896" userDrawn="1">
          <p15:clr>
            <a:srgbClr val="F26B43"/>
          </p15:clr>
        </p15:guide>
        <p15:guide id="8" orient="horz" pos="386" userDrawn="1">
          <p15:clr>
            <a:srgbClr val="F26B43"/>
          </p15:clr>
        </p15:guide>
        <p15:guide id="9" orient="horz" pos="9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6F16-8D98-C4C4-AE76-BDFA0DCA7178}"/>
              </a:ext>
            </a:extLst>
          </p:cNvPr>
          <p:cNvSpPr>
            <a:spLocks noGrp="1"/>
          </p:cNvSpPr>
          <p:nvPr>
            <p:ph type="ctrTitle"/>
          </p:nvPr>
        </p:nvSpPr>
        <p:spPr>
          <a:xfrm>
            <a:off x="617553" y="1902815"/>
            <a:ext cx="7705166" cy="2316944"/>
          </a:xfrm>
        </p:spPr>
        <p:txBody>
          <a:bodyPr/>
          <a:lstStyle/>
          <a:p>
            <a:pPr algn="ctr">
              <a:lnSpc>
                <a:spcPct val="100000"/>
              </a:lnSpc>
            </a:pPr>
            <a:r>
              <a:rPr lang="en-CA" sz="2400" b="1" i="0" u="none" strike="noStrike" dirty="0">
                <a:solidFill>
                  <a:schemeClr val="bg1">
                    <a:lumMod val="95000"/>
                  </a:schemeClr>
                </a:solidFill>
                <a:effectLst/>
              </a:rPr>
              <a:t>Perspectives of an addiction consult service from hospitalized people who use opioids at six NYC public hospitals</a:t>
            </a:r>
            <a:endParaRPr lang="en-US" sz="2400" dirty="0">
              <a:solidFill>
                <a:schemeClr val="bg1">
                  <a:lumMod val="95000"/>
                </a:schemeClr>
              </a:solidFill>
            </a:endParaRPr>
          </a:p>
        </p:txBody>
      </p:sp>
      <p:sp>
        <p:nvSpPr>
          <p:cNvPr id="3" name="Subtitle 2">
            <a:extLst>
              <a:ext uri="{FF2B5EF4-FFF2-40B4-BE49-F238E27FC236}">
                <a16:creationId xmlns:a16="http://schemas.microsoft.com/office/drawing/2014/main" id="{B80CBB76-B4C8-B29A-2DE7-C81024AB5060}"/>
              </a:ext>
            </a:extLst>
          </p:cNvPr>
          <p:cNvSpPr>
            <a:spLocks noGrp="1"/>
          </p:cNvSpPr>
          <p:nvPr>
            <p:ph type="subTitle" idx="1"/>
          </p:nvPr>
        </p:nvSpPr>
        <p:spPr>
          <a:xfrm>
            <a:off x="265090" y="3777530"/>
            <a:ext cx="8552333" cy="1109473"/>
          </a:xfrm>
        </p:spPr>
        <p:txBody>
          <a:bodyPr/>
          <a:lstStyle/>
          <a:p>
            <a:r>
              <a:rPr lang="en-US" b="1" dirty="0"/>
              <a:t>Carla King, MPH, PhD student, </a:t>
            </a:r>
            <a:r>
              <a:rPr lang="en-US" dirty="0"/>
              <a:t>Lauren </a:t>
            </a:r>
            <a:r>
              <a:rPr lang="en-US" dirty="0" err="1"/>
              <a:t>Textor</a:t>
            </a:r>
            <a:r>
              <a:rPr lang="en-US" dirty="0"/>
              <a:t>, MD, PhD, Yasna </a:t>
            </a:r>
            <a:r>
              <a:rPr lang="en-US" dirty="0" err="1"/>
              <a:t>Rostam</a:t>
            </a:r>
            <a:r>
              <a:rPr lang="en-US" dirty="0"/>
              <a:t> Abadi, MD, Jasmine Fernando, </a:t>
            </a:r>
            <a:r>
              <a:rPr lang="en-US" dirty="0" err="1"/>
              <a:t>Mpharm</a:t>
            </a:r>
            <a:r>
              <a:rPr lang="en-US" dirty="0"/>
              <a:t>, Noa Appleton, MPH, </a:t>
            </a:r>
            <a:r>
              <a:rPr lang="en-US" dirty="0" err="1"/>
              <a:t>Adetayo</a:t>
            </a:r>
            <a:r>
              <a:rPr lang="en-US" dirty="0"/>
              <a:t> </a:t>
            </a:r>
            <a:r>
              <a:rPr lang="en-US" dirty="0" err="1"/>
              <a:t>Fawole</a:t>
            </a:r>
            <a:r>
              <a:rPr lang="en-US" dirty="0"/>
              <a:t>, MD, MPH, Jennifer McNeely, MD, MS</a:t>
            </a:r>
          </a:p>
        </p:txBody>
      </p:sp>
      <p:sp>
        <p:nvSpPr>
          <p:cNvPr id="6" name="Footer Placeholder 5">
            <a:extLst>
              <a:ext uri="{FF2B5EF4-FFF2-40B4-BE49-F238E27FC236}">
                <a16:creationId xmlns:a16="http://schemas.microsoft.com/office/drawing/2014/main" id="{1F4DD7BA-1CFA-B2CE-D5CD-018B9195E5FA}"/>
              </a:ext>
            </a:extLst>
          </p:cNvPr>
          <p:cNvSpPr>
            <a:spLocks noGrp="1"/>
          </p:cNvSpPr>
          <p:nvPr>
            <p:ph type="ftr" sz="quarter" idx="3"/>
          </p:nvPr>
        </p:nvSpPr>
        <p:spPr/>
        <p:txBody>
          <a:bodyPr/>
          <a:lstStyle/>
          <a:p>
            <a:r>
              <a:rPr lang="en-US" dirty="0"/>
              <a:t>NYU Langone Health</a:t>
            </a:r>
          </a:p>
        </p:txBody>
      </p:sp>
      <p:pic>
        <p:nvPicPr>
          <p:cNvPr id="4" name="Picture 3" descr="File:NYC Health + Hospitals logo.svg">
            <a:extLst>
              <a:ext uri="{FF2B5EF4-FFF2-40B4-BE49-F238E27FC236}">
                <a16:creationId xmlns:a16="http://schemas.microsoft.com/office/drawing/2014/main" id="{9086A52D-01AB-3FDE-FF6E-4E1B01854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210" y="1038384"/>
            <a:ext cx="1756750" cy="86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674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83A40A6-BC05-50F7-54C8-467FAD3B7E1F}"/>
              </a:ext>
            </a:extLst>
          </p:cNvPr>
          <p:cNvSpPr txBox="1"/>
          <p:nvPr/>
        </p:nvSpPr>
        <p:spPr>
          <a:xfrm>
            <a:off x="2953855" y="3818120"/>
            <a:ext cx="4679318" cy="830997"/>
          </a:xfrm>
          <a:prstGeom prst="rect">
            <a:avLst/>
          </a:prstGeom>
          <a:noFill/>
        </p:spPr>
        <p:txBody>
          <a:bodyPr wrap="square" rtlCol="0">
            <a:spAutoFit/>
          </a:bodyPr>
          <a:lstStyle/>
          <a:p>
            <a:r>
              <a:rPr lang="en-US" sz="2000" b="1" dirty="0"/>
              <a:t>3. Treatment after hospital discharge</a:t>
            </a:r>
          </a:p>
          <a:p>
            <a:pPr marL="342900" indent="-342900">
              <a:buAutoNum type="arabicParenR"/>
            </a:pPr>
            <a:endParaRPr lang="en-US" sz="1400" dirty="0"/>
          </a:p>
          <a:p>
            <a:pPr marL="342900" indent="-342900">
              <a:buAutoNum type="arabicParenR"/>
            </a:pPr>
            <a:endParaRPr lang="en-US" sz="1400" dirty="0"/>
          </a:p>
        </p:txBody>
      </p:sp>
      <p:pic>
        <p:nvPicPr>
          <p:cNvPr id="11" name="Picture 10">
            <a:extLst>
              <a:ext uri="{FF2B5EF4-FFF2-40B4-BE49-F238E27FC236}">
                <a16:creationId xmlns:a16="http://schemas.microsoft.com/office/drawing/2014/main" id="{BE852919-701A-5543-D72B-FAAFD032A070}"/>
              </a:ext>
            </a:extLst>
          </p:cNvPr>
          <p:cNvPicPr>
            <a:picLocks noChangeAspect="1"/>
          </p:cNvPicPr>
          <p:nvPr/>
        </p:nvPicPr>
        <p:blipFill>
          <a:blip r:embed="rId3"/>
          <a:stretch>
            <a:fillRect/>
          </a:stretch>
        </p:blipFill>
        <p:spPr>
          <a:xfrm>
            <a:off x="351035" y="1340901"/>
            <a:ext cx="2704370" cy="2704370"/>
          </a:xfrm>
          <a:prstGeom prst="rect">
            <a:avLst/>
          </a:prstGeom>
        </p:spPr>
      </p:pic>
      <p:sp>
        <p:nvSpPr>
          <p:cNvPr id="13" name="TextBox 12">
            <a:extLst>
              <a:ext uri="{FF2B5EF4-FFF2-40B4-BE49-F238E27FC236}">
                <a16:creationId xmlns:a16="http://schemas.microsoft.com/office/drawing/2014/main" id="{0390F6E1-92DB-0FAA-C25F-8E4A7C017464}"/>
              </a:ext>
            </a:extLst>
          </p:cNvPr>
          <p:cNvSpPr txBox="1"/>
          <p:nvPr/>
        </p:nvSpPr>
        <p:spPr>
          <a:xfrm>
            <a:off x="2722824" y="792525"/>
            <a:ext cx="6146799" cy="707886"/>
          </a:xfrm>
          <a:prstGeom prst="rect">
            <a:avLst/>
          </a:prstGeom>
          <a:noFill/>
        </p:spPr>
        <p:txBody>
          <a:bodyPr wrap="square">
            <a:spAutoFit/>
          </a:bodyPr>
          <a:lstStyle/>
          <a:p>
            <a:r>
              <a:rPr lang="en-US" sz="2000" b="1" dirty="0">
                <a:solidFill>
                  <a:schemeClr val="accent2"/>
                </a:solidFill>
              </a:rPr>
              <a:t>1. Structural vulnerabilities shape addiction trajectories, treatment, and hospital experiences</a:t>
            </a:r>
          </a:p>
        </p:txBody>
      </p:sp>
      <p:sp>
        <p:nvSpPr>
          <p:cNvPr id="14" name="TextBox 13">
            <a:extLst>
              <a:ext uri="{FF2B5EF4-FFF2-40B4-BE49-F238E27FC236}">
                <a16:creationId xmlns:a16="http://schemas.microsoft.com/office/drawing/2014/main" id="{908BD216-33AA-EB89-A7B2-71B6CAFAC7F2}"/>
              </a:ext>
            </a:extLst>
          </p:cNvPr>
          <p:cNvSpPr txBox="1"/>
          <p:nvPr/>
        </p:nvSpPr>
        <p:spPr>
          <a:xfrm>
            <a:off x="3368427" y="2094448"/>
            <a:ext cx="5501196" cy="707886"/>
          </a:xfrm>
          <a:prstGeom prst="rect">
            <a:avLst/>
          </a:prstGeom>
          <a:noFill/>
        </p:spPr>
        <p:txBody>
          <a:bodyPr wrap="square">
            <a:spAutoFit/>
          </a:bodyPr>
          <a:lstStyle/>
          <a:p>
            <a:r>
              <a:rPr lang="en-US" sz="2000" b="1" dirty="0"/>
              <a:t>2. Experiences with CATCH and other health care providers during hospitalization</a:t>
            </a:r>
          </a:p>
        </p:txBody>
      </p:sp>
    </p:spTree>
    <p:extLst>
      <p:ext uri="{BB962C8B-B14F-4D97-AF65-F5344CB8AC3E}">
        <p14:creationId xmlns:p14="http://schemas.microsoft.com/office/powerpoint/2010/main" val="411538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0394913-3821-D1B4-580F-3B2B7CE6B442}"/>
              </a:ext>
            </a:extLst>
          </p:cNvPr>
          <p:cNvPicPr>
            <a:picLocks noChangeAspect="1"/>
          </p:cNvPicPr>
          <p:nvPr/>
        </p:nvPicPr>
        <p:blipFill rotWithShape="1">
          <a:blip r:embed="rId3"/>
          <a:srcRect t="18631" r="12" b="25388"/>
          <a:stretch/>
        </p:blipFill>
        <p:spPr>
          <a:xfrm>
            <a:off x="342161" y="1748127"/>
            <a:ext cx="1352920" cy="757472"/>
          </a:xfrm>
          <a:prstGeom prst="rect">
            <a:avLst/>
          </a:prstGeom>
          <a:noFill/>
        </p:spPr>
      </p:pic>
      <p:sp>
        <p:nvSpPr>
          <p:cNvPr id="2" name="Title 1">
            <a:extLst>
              <a:ext uri="{FF2B5EF4-FFF2-40B4-BE49-F238E27FC236}">
                <a16:creationId xmlns:a16="http://schemas.microsoft.com/office/drawing/2014/main" id="{C803248C-5FE0-58B5-5D85-8DBB4C96A97E}"/>
              </a:ext>
            </a:extLst>
          </p:cNvPr>
          <p:cNvSpPr>
            <a:spLocks noGrp="1"/>
          </p:cNvSpPr>
          <p:nvPr>
            <p:ph type="title"/>
          </p:nvPr>
        </p:nvSpPr>
        <p:spPr>
          <a:xfrm>
            <a:off x="326230" y="339586"/>
            <a:ext cx="8220170" cy="848414"/>
          </a:xfrm>
        </p:spPr>
        <p:txBody>
          <a:bodyPr vert="horz" lIns="0" tIns="0" rIns="0" bIns="0" rtlCol="0" anchor="t" anchorCtr="0">
            <a:normAutofit/>
          </a:bodyPr>
          <a:lstStyle/>
          <a:p>
            <a:pPr>
              <a:lnSpc>
                <a:spcPct val="90000"/>
              </a:lnSpc>
            </a:pPr>
            <a:r>
              <a:rPr lang="en-US" sz="2000" b="1" kern="1200" dirty="0">
                <a:latin typeface="+mj-lt"/>
                <a:ea typeface="+mj-ea"/>
                <a:cs typeface="+mj-cs"/>
              </a:rPr>
              <a:t>1. Structural vulnerabilities shape addiction trajectories, treatment, and health care experiences</a:t>
            </a:r>
            <a:br>
              <a:rPr lang="en-US" sz="2000" b="1" kern="1200" dirty="0">
                <a:latin typeface="+mj-lt"/>
                <a:ea typeface="+mj-ea"/>
                <a:cs typeface="+mj-cs"/>
              </a:rPr>
            </a:br>
            <a:endParaRPr lang="en-US" sz="2000" b="1" kern="1200" dirty="0">
              <a:latin typeface="+mj-lt"/>
              <a:ea typeface="+mj-ea"/>
              <a:cs typeface="+mj-cs"/>
            </a:endParaRPr>
          </a:p>
        </p:txBody>
      </p:sp>
      <p:sp>
        <p:nvSpPr>
          <p:cNvPr id="6" name="TextBox 5">
            <a:extLst>
              <a:ext uri="{FF2B5EF4-FFF2-40B4-BE49-F238E27FC236}">
                <a16:creationId xmlns:a16="http://schemas.microsoft.com/office/drawing/2014/main" id="{D0DB23D9-D989-AE60-F615-9FB8F57D6380}"/>
              </a:ext>
            </a:extLst>
          </p:cNvPr>
          <p:cNvSpPr txBox="1"/>
          <p:nvPr/>
        </p:nvSpPr>
        <p:spPr>
          <a:xfrm>
            <a:off x="2175438" y="1188000"/>
            <a:ext cx="6062400" cy="3348000"/>
          </a:xfrm>
          <a:prstGeom prst="rect">
            <a:avLst/>
          </a:prstGeom>
        </p:spPr>
        <p:txBody>
          <a:bodyPr vert="horz" lIns="0" tIns="0" rIns="0" bIns="0" rtlCol="0">
            <a:normAutofit/>
          </a:bodyPr>
          <a:lstStyle/>
          <a:p>
            <a:pPr marL="171450" indent="-171450" defTabSz="685800">
              <a:lnSpc>
                <a:spcPct val="90000"/>
              </a:lnSpc>
              <a:spcAft>
                <a:spcPts val="600"/>
              </a:spcAft>
              <a:buFont typeface="Arial" panose="020B0604020202020204" pitchFamily="34" charset="0"/>
              <a:buChar char="•"/>
            </a:pPr>
            <a:r>
              <a:rPr lang="en-US" sz="1900" dirty="0">
                <a:solidFill>
                  <a:schemeClr val="tx2"/>
                </a:solidFill>
              </a:rPr>
              <a:t>Most participants described </a:t>
            </a:r>
            <a:r>
              <a:rPr lang="en-US" sz="1900" b="1" dirty="0">
                <a:solidFill>
                  <a:schemeClr val="tx2"/>
                </a:solidFill>
              </a:rPr>
              <a:t>histories and ongoing forms of structural vulnerabilities </a:t>
            </a:r>
            <a:r>
              <a:rPr lang="en-US" sz="1900" dirty="0">
                <a:solidFill>
                  <a:schemeClr val="tx2"/>
                </a:solidFill>
              </a:rPr>
              <a:t>and </a:t>
            </a:r>
            <a:r>
              <a:rPr lang="en-US" sz="1900" b="1" dirty="0">
                <a:solidFill>
                  <a:schemeClr val="tx2"/>
                </a:solidFill>
              </a:rPr>
              <a:t>violence</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Food and financial insecurity</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Previous incarceration</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Previous drug overdose</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Lack of stable housing</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Exposure to drug use and violence</a:t>
            </a:r>
          </a:p>
          <a:p>
            <a:pPr marL="628650" lvl="1" indent="-171450" defTabSz="685800">
              <a:lnSpc>
                <a:spcPct val="90000"/>
              </a:lnSpc>
              <a:spcAft>
                <a:spcPts val="600"/>
              </a:spcAft>
              <a:buFont typeface="Arial" panose="020B0604020202020204" pitchFamily="34" charset="0"/>
              <a:buChar char="•"/>
            </a:pPr>
            <a:r>
              <a:rPr lang="en-US" sz="1700" dirty="0">
                <a:solidFill>
                  <a:schemeClr val="tx2"/>
                </a:solidFill>
              </a:rPr>
              <a:t>Isolation and abandonment from social networks/supports</a:t>
            </a:r>
          </a:p>
          <a:p>
            <a:pPr marL="628650" lvl="1" indent="-171450" defTabSz="685800">
              <a:lnSpc>
                <a:spcPct val="90000"/>
              </a:lnSpc>
              <a:spcAft>
                <a:spcPts val="600"/>
              </a:spcAft>
              <a:buFont typeface="Arial" panose="020B0604020202020204" pitchFamily="34" charset="0"/>
              <a:buChar char="•"/>
            </a:pPr>
            <a:endParaRPr lang="en-US" sz="1900" dirty="0">
              <a:solidFill>
                <a:schemeClr val="tx2"/>
              </a:solidFill>
            </a:endParaRPr>
          </a:p>
          <a:p>
            <a:pPr marL="171450" indent="-171450" defTabSz="685800">
              <a:lnSpc>
                <a:spcPct val="90000"/>
              </a:lnSpc>
              <a:spcAft>
                <a:spcPts val="600"/>
              </a:spcAft>
              <a:buFont typeface="Arial" panose="020B0604020202020204" pitchFamily="34" charset="0"/>
              <a:buChar char="•"/>
            </a:pPr>
            <a:endParaRPr lang="en-US" sz="1200" dirty="0">
              <a:solidFill>
                <a:schemeClr val="tx2"/>
              </a:solidFill>
            </a:endParaRPr>
          </a:p>
          <a:p>
            <a:pPr marL="0" lvl="1" defTabSz="685800">
              <a:lnSpc>
                <a:spcPct val="90000"/>
              </a:lnSpc>
              <a:spcAft>
                <a:spcPts val="600"/>
              </a:spcAft>
            </a:pPr>
            <a:endParaRPr lang="en-US" sz="1200" dirty="0">
              <a:solidFill>
                <a:schemeClr val="tx2"/>
              </a:solidFill>
            </a:endParaRPr>
          </a:p>
        </p:txBody>
      </p:sp>
      <p:pic>
        <p:nvPicPr>
          <p:cNvPr id="8" name="Picture 7">
            <a:extLst>
              <a:ext uri="{FF2B5EF4-FFF2-40B4-BE49-F238E27FC236}">
                <a16:creationId xmlns:a16="http://schemas.microsoft.com/office/drawing/2014/main" id="{0B2CECF0-76F3-7FD8-5734-5AEFA3E7217D}"/>
              </a:ext>
            </a:extLst>
          </p:cNvPr>
          <p:cNvPicPr>
            <a:picLocks noChangeAspect="1"/>
          </p:cNvPicPr>
          <p:nvPr/>
        </p:nvPicPr>
        <p:blipFill rotWithShape="1">
          <a:blip r:embed="rId4"/>
          <a:srcRect t="22042" r="12" b="21977"/>
          <a:stretch/>
        </p:blipFill>
        <p:spPr>
          <a:xfrm>
            <a:off x="326229" y="2686990"/>
            <a:ext cx="1352921" cy="757472"/>
          </a:xfrm>
          <a:prstGeom prst="rect">
            <a:avLst/>
          </a:prstGeom>
          <a:noFill/>
        </p:spPr>
      </p:pic>
      <p:sp>
        <p:nvSpPr>
          <p:cNvPr id="15" name="TextBox 14">
            <a:extLst>
              <a:ext uri="{FF2B5EF4-FFF2-40B4-BE49-F238E27FC236}">
                <a16:creationId xmlns:a16="http://schemas.microsoft.com/office/drawing/2014/main" id="{37E02977-E20B-1289-85BF-A3B630037D0B}"/>
              </a:ext>
            </a:extLst>
          </p:cNvPr>
          <p:cNvSpPr txBox="1"/>
          <p:nvPr/>
        </p:nvSpPr>
        <p:spPr>
          <a:xfrm>
            <a:off x="1915560" y="4024430"/>
            <a:ext cx="7331676" cy="861774"/>
          </a:xfrm>
          <a:prstGeom prst="rect">
            <a:avLst/>
          </a:prstGeom>
          <a:noFill/>
        </p:spPr>
        <p:txBody>
          <a:bodyPr wrap="square" rtlCol="0">
            <a:spAutoFit/>
          </a:bodyPr>
          <a:lstStyle/>
          <a:p>
            <a:r>
              <a:rPr lang="en-US" dirty="0">
                <a:solidFill>
                  <a:schemeClr val="tx2"/>
                </a:solidFill>
              </a:rPr>
              <a:t>These experiences </a:t>
            </a:r>
            <a:r>
              <a:rPr lang="en-US" b="1" dirty="0">
                <a:solidFill>
                  <a:schemeClr val="tx2"/>
                </a:solidFill>
              </a:rPr>
              <a:t>structure the risk environment </a:t>
            </a:r>
            <a:r>
              <a:rPr lang="en-US" dirty="0">
                <a:solidFill>
                  <a:schemeClr val="tx2"/>
                </a:solidFill>
              </a:rPr>
              <a:t>and </a:t>
            </a:r>
            <a:r>
              <a:rPr lang="en-US" dirty="0">
                <a:solidFill>
                  <a:schemeClr val="tx2"/>
                </a:solidFill>
                <a:effectLst/>
                <a:ea typeface="Times New Roman" panose="02020603050405020304" pitchFamily="18" charset="0"/>
              </a:rPr>
              <a:t>shape participants’ </a:t>
            </a:r>
            <a:r>
              <a:rPr lang="en-US" b="1" dirty="0">
                <a:solidFill>
                  <a:schemeClr val="tx2"/>
                </a:solidFill>
                <a:effectLst/>
                <a:ea typeface="Times New Roman" panose="02020603050405020304" pitchFamily="18" charset="0"/>
              </a:rPr>
              <a:t>experiences of opioid use </a:t>
            </a:r>
            <a:r>
              <a:rPr lang="en-US" dirty="0">
                <a:solidFill>
                  <a:schemeClr val="tx2"/>
                </a:solidFill>
                <a:effectLst/>
                <a:ea typeface="Times New Roman" panose="02020603050405020304" pitchFamily="18" charset="0"/>
              </a:rPr>
              <a:t>and </a:t>
            </a:r>
            <a:r>
              <a:rPr lang="en-US" b="1" dirty="0">
                <a:solidFill>
                  <a:schemeClr val="tx2"/>
                </a:solidFill>
                <a:effectLst/>
                <a:ea typeface="Times New Roman" panose="02020603050405020304" pitchFamily="18" charset="0"/>
              </a:rPr>
              <a:t>health care</a:t>
            </a:r>
            <a:endParaRPr lang="en-US" b="1" dirty="0">
              <a:solidFill>
                <a:schemeClr val="tx2"/>
              </a:solidFill>
            </a:endParaRPr>
          </a:p>
          <a:p>
            <a:pPr algn="l"/>
            <a:endParaRPr lang="en-US" sz="1400" dirty="0"/>
          </a:p>
        </p:txBody>
      </p:sp>
    </p:spTree>
    <p:extLst>
      <p:ext uri="{BB962C8B-B14F-4D97-AF65-F5344CB8AC3E}">
        <p14:creationId xmlns:p14="http://schemas.microsoft.com/office/powerpoint/2010/main" val="329316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5674-C308-EF24-989D-6E49A41E8F30}"/>
              </a:ext>
            </a:extLst>
          </p:cNvPr>
          <p:cNvSpPr>
            <a:spLocks noGrp="1"/>
          </p:cNvSpPr>
          <p:nvPr>
            <p:ph type="title"/>
          </p:nvPr>
        </p:nvSpPr>
        <p:spPr/>
        <p:txBody>
          <a:bodyPr/>
          <a:lstStyle/>
          <a:p>
            <a:r>
              <a:rPr lang="en-US" i="1" dirty="0"/>
              <a:t>Isolation and abandonment</a:t>
            </a:r>
          </a:p>
        </p:txBody>
      </p:sp>
      <p:sp>
        <p:nvSpPr>
          <p:cNvPr id="7" name="TextBox 6">
            <a:extLst>
              <a:ext uri="{FF2B5EF4-FFF2-40B4-BE49-F238E27FC236}">
                <a16:creationId xmlns:a16="http://schemas.microsoft.com/office/drawing/2014/main" id="{BA757971-04AC-C614-4F1D-C37FD18B4CCC}"/>
              </a:ext>
            </a:extLst>
          </p:cNvPr>
          <p:cNvSpPr txBox="1"/>
          <p:nvPr/>
        </p:nvSpPr>
        <p:spPr>
          <a:xfrm>
            <a:off x="326230" y="1127701"/>
            <a:ext cx="8026450" cy="2954655"/>
          </a:xfrm>
          <a:prstGeom prst="rect">
            <a:avLst/>
          </a:prstGeom>
          <a:noFill/>
        </p:spPr>
        <p:txBody>
          <a:bodyPr wrap="square" rtlCol="0">
            <a:spAutoFit/>
          </a:bodyPr>
          <a:lstStyle/>
          <a:p>
            <a:pPr lvl="2"/>
            <a:endParaRPr lang="en-US" sz="2400" i="1" dirty="0"/>
          </a:p>
          <a:p>
            <a:pPr lvl="2"/>
            <a:r>
              <a:rPr lang="en-US" sz="2400" i="1" dirty="0"/>
              <a:t>“But a home is not a home if you’re by yourself, it's just a place to live. I can't even cook there. I haven’t got my kids, my kids can't come over. I can't have company, that's not a home. That's just a place to stay. Place to wash your ass and take a nap.” </a:t>
            </a:r>
            <a:endParaRPr lang="en-CA" sz="2400" i="1" dirty="0"/>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23878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83A40A6-BC05-50F7-54C8-467FAD3B7E1F}"/>
              </a:ext>
            </a:extLst>
          </p:cNvPr>
          <p:cNvSpPr txBox="1"/>
          <p:nvPr/>
        </p:nvSpPr>
        <p:spPr>
          <a:xfrm>
            <a:off x="2953855" y="3818120"/>
            <a:ext cx="4679318" cy="830997"/>
          </a:xfrm>
          <a:prstGeom prst="rect">
            <a:avLst/>
          </a:prstGeom>
          <a:noFill/>
        </p:spPr>
        <p:txBody>
          <a:bodyPr wrap="square" rtlCol="0">
            <a:spAutoFit/>
          </a:bodyPr>
          <a:lstStyle/>
          <a:p>
            <a:r>
              <a:rPr lang="en-US" sz="2000" b="1" dirty="0"/>
              <a:t>3. Treatment after hospital discharge</a:t>
            </a:r>
          </a:p>
          <a:p>
            <a:pPr marL="342900" indent="-342900">
              <a:buAutoNum type="arabicParenR"/>
            </a:pPr>
            <a:endParaRPr lang="en-US" sz="1400" dirty="0"/>
          </a:p>
          <a:p>
            <a:pPr marL="342900" indent="-342900">
              <a:buAutoNum type="arabicParenR"/>
            </a:pPr>
            <a:endParaRPr lang="en-US" sz="1400" dirty="0"/>
          </a:p>
        </p:txBody>
      </p:sp>
      <p:pic>
        <p:nvPicPr>
          <p:cNvPr id="11" name="Picture 10">
            <a:extLst>
              <a:ext uri="{FF2B5EF4-FFF2-40B4-BE49-F238E27FC236}">
                <a16:creationId xmlns:a16="http://schemas.microsoft.com/office/drawing/2014/main" id="{BE852919-701A-5543-D72B-FAAFD032A070}"/>
              </a:ext>
            </a:extLst>
          </p:cNvPr>
          <p:cNvPicPr>
            <a:picLocks noChangeAspect="1"/>
          </p:cNvPicPr>
          <p:nvPr/>
        </p:nvPicPr>
        <p:blipFill>
          <a:blip r:embed="rId3"/>
          <a:stretch>
            <a:fillRect/>
          </a:stretch>
        </p:blipFill>
        <p:spPr>
          <a:xfrm>
            <a:off x="351035" y="1340901"/>
            <a:ext cx="2704370" cy="2704370"/>
          </a:xfrm>
          <a:prstGeom prst="rect">
            <a:avLst/>
          </a:prstGeom>
        </p:spPr>
      </p:pic>
      <p:sp>
        <p:nvSpPr>
          <p:cNvPr id="13" name="TextBox 12">
            <a:extLst>
              <a:ext uri="{FF2B5EF4-FFF2-40B4-BE49-F238E27FC236}">
                <a16:creationId xmlns:a16="http://schemas.microsoft.com/office/drawing/2014/main" id="{0390F6E1-92DB-0FAA-C25F-8E4A7C017464}"/>
              </a:ext>
            </a:extLst>
          </p:cNvPr>
          <p:cNvSpPr txBox="1"/>
          <p:nvPr/>
        </p:nvSpPr>
        <p:spPr>
          <a:xfrm>
            <a:off x="2722824" y="792525"/>
            <a:ext cx="6146799" cy="707886"/>
          </a:xfrm>
          <a:prstGeom prst="rect">
            <a:avLst/>
          </a:prstGeom>
          <a:noFill/>
        </p:spPr>
        <p:txBody>
          <a:bodyPr wrap="square">
            <a:spAutoFit/>
          </a:bodyPr>
          <a:lstStyle/>
          <a:p>
            <a:r>
              <a:rPr lang="en-US" sz="2000" b="1" dirty="0"/>
              <a:t>1. Structural vulnerabilities shape addiction trajectories, treatment, and hospital experiences</a:t>
            </a:r>
          </a:p>
        </p:txBody>
      </p:sp>
      <p:sp>
        <p:nvSpPr>
          <p:cNvPr id="14" name="TextBox 13">
            <a:extLst>
              <a:ext uri="{FF2B5EF4-FFF2-40B4-BE49-F238E27FC236}">
                <a16:creationId xmlns:a16="http://schemas.microsoft.com/office/drawing/2014/main" id="{908BD216-33AA-EB89-A7B2-71B6CAFAC7F2}"/>
              </a:ext>
            </a:extLst>
          </p:cNvPr>
          <p:cNvSpPr txBox="1"/>
          <p:nvPr/>
        </p:nvSpPr>
        <p:spPr>
          <a:xfrm>
            <a:off x="3368427" y="2094448"/>
            <a:ext cx="4855591" cy="1015663"/>
          </a:xfrm>
          <a:prstGeom prst="rect">
            <a:avLst/>
          </a:prstGeom>
          <a:noFill/>
        </p:spPr>
        <p:txBody>
          <a:bodyPr wrap="square">
            <a:spAutoFit/>
          </a:bodyPr>
          <a:lstStyle/>
          <a:p>
            <a:r>
              <a:rPr lang="en-US" sz="2000" b="1" dirty="0">
                <a:solidFill>
                  <a:schemeClr val="accent2"/>
                </a:solidFill>
              </a:rPr>
              <a:t>2. Experiences with CATCH and other health care providers during hospitalization</a:t>
            </a:r>
          </a:p>
        </p:txBody>
      </p:sp>
    </p:spTree>
    <p:extLst>
      <p:ext uri="{BB962C8B-B14F-4D97-AF65-F5344CB8AC3E}">
        <p14:creationId xmlns:p14="http://schemas.microsoft.com/office/powerpoint/2010/main" val="296239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B11F-23AE-7614-47A1-632674F07EF0}"/>
              </a:ext>
            </a:extLst>
          </p:cNvPr>
          <p:cNvSpPr>
            <a:spLocks noGrp="1"/>
          </p:cNvSpPr>
          <p:nvPr>
            <p:ph type="title"/>
          </p:nvPr>
        </p:nvSpPr>
        <p:spPr>
          <a:xfrm>
            <a:off x="319303" y="166404"/>
            <a:ext cx="8616879" cy="677108"/>
          </a:xfrm>
        </p:spPr>
        <p:txBody>
          <a:bodyPr/>
          <a:lstStyle/>
          <a:p>
            <a:r>
              <a:rPr lang="en-US" sz="2400" dirty="0"/>
              <a:t>2. Experiences with CATCH and other health care providers</a:t>
            </a:r>
            <a:br>
              <a:rPr lang="en-US" sz="2400" dirty="0"/>
            </a:br>
            <a:r>
              <a:rPr lang="en-US" sz="2400" dirty="0"/>
              <a:t>during hospitalization</a:t>
            </a:r>
            <a:br>
              <a:rPr lang="en-US" sz="2400" dirty="0"/>
            </a:br>
            <a:endParaRPr lang="en-US" dirty="0"/>
          </a:p>
        </p:txBody>
      </p:sp>
      <p:graphicFrame>
        <p:nvGraphicFramePr>
          <p:cNvPr id="18" name="Table 17">
            <a:extLst>
              <a:ext uri="{FF2B5EF4-FFF2-40B4-BE49-F238E27FC236}">
                <a16:creationId xmlns:a16="http://schemas.microsoft.com/office/drawing/2014/main" id="{47105D95-CC6E-475F-CA28-274DDE776F74}"/>
              </a:ext>
            </a:extLst>
          </p:cNvPr>
          <p:cNvGraphicFramePr>
            <a:graphicFrameLocks noGrp="1"/>
          </p:cNvGraphicFramePr>
          <p:nvPr>
            <p:extLst>
              <p:ext uri="{D42A27DB-BD31-4B8C-83A1-F6EECF244321}">
                <p14:modId xmlns:p14="http://schemas.microsoft.com/office/powerpoint/2010/main" val="1573776048"/>
              </p:ext>
            </p:extLst>
          </p:nvPr>
        </p:nvGraphicFramePr>
        <p:xfrm>
          <a:off x="319303" y="1857892"/>
          <a:ext cx="8568387" cy="2003684"/>
        </p:xfrm>
        <a:graphic>
          <a:graphicData uri="http://schemas.openxmlformats.org/drawingml/2006/table">
            <a:tbl>
              <a:tblPr bandRow="1">
                <a:tableStyleId>{5C22544A-7EE6-4342-B048-85BDC9FD1C3A}</a:tableStyleId>
              </a:tblPr>
              <a:tblGrid>
                <a:gridCol w="4980061">
                  <a:extLst>
                    <a:ext uri="{9D8B030D-6E8A-4147-A177-3AD203B41FA5}">
                      <a16:colId xmlns:a16="http://schemas.microsoft.com/office/drawing/2014/main" val="1185009726"/>
                    </a:ext>
                  </a:extLst>
                </a:gridCol>
                <a:gridCol w="3588326">
                  <a:extLst>
                    <a:ext uri="{9D8B030D-6E8A-4147-A177-3AD203B41FA5}">
                      <a16:colId xmlns:a16="http://schemas.microsoft.com/office/drawing/2014/main" val="35459379"/>
                    </a:ext>
                  </a:extLst>
                </a:gridCol>
              </a:tblGrid>
              <a:tr h="105880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effectLst/>
                          <a:latin typeface="Times New Roman" panose="02020603050405020304" pitchFamily="18" charset="0"/>
                          <a:ea typeface="Times New Roman" panose="02020603050405020304" pitchFamily="18" charset="0"/>
                          <a:cs typeface="Times New Roman" panose="02020603050405020304" pitchFamily="18" charset="0"/>
                        </a:rPr>
                        <a:t>Care as conversation and humanization</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kern="1200" dirty="0">
                          <a:solidFill>
                            <a:schemeClr val="dk1"/>
                          </a:solidFill>
                          <a:effectLst/>
                          <a:latin typeface="+mn-lt"/>
                          <a:ea typeface="+mn-ea"/>
                          <a:cs typeface="Calibri" panose="020F0502020204030204" pitchFamily="34" charset="0"/>
                        </a:rPr>
                        <a:t>CATCH provided support and resources that had not been received prior</a:t>
                      </a:r>
                      <a:endParaRPr lang="en-CA" sz="1400" dirty="0">
                        <a:effectLst/>
                        <a:latin typeface="+mn-lt"/>
                        <a:cs typeface="Calibri" panose="020F050202020403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Calibri" panose="020F0502020204030204" pitchFamily="34" charset="0"/>
                        </a:rPr>
                        <a:t>“You have somebody to speak to. You feel a little bit more human…If you…  just have a conversation with me, that’s what’s important…”</a:t>
                      </a:r>
                      <a:endParaRPr lang="en-US" sz="1400" dirty="0">
                        <a:latin typeface="+mn-lt"/>
                        <a:cs typeface="Calibri" panose="020F0502020204030204" pitchFamily="34" charset="0"/>
                      </a:endParaRPr>
                    </a:p>
                  </a:txBody>
                  <a:tcPr/>
                </a:tc>
                <a:extLst>
                  <a:ext uri="{0D108BD9-81ED-4DB2-BD59-A6C34878D82A}">
                    <a16:rowId xmlns:a16="http://schemas.microsoft.com/office/drawing/2014/main" val="2675452085"/>
                  </a:ext>
                </a:extLst>
              </a:tr>
              <a:tr h="82617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effectLst/>
                          <a:latin typeface="Times New Roman" panose="02020603050405020304" pitchFamily="18" charset="0"/>
                          <a:ea typeface="Times New Roman" panose="02020603050405020304" pitchFamily="18" charset="0"/>
                          <a:cs typeface="Times New Roman" panose="02020603050405020304" pitchFamily="18" charset="0"/>
                        </a:rPr>
                        <a:t>CATCH as advocate</a:t>
                      </a:r>
                      <a:endParaRPr lang="en-C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kern="1200" dirty="0">
                          <a:solidFill>
                            <a:schemeClr val="dk1"/>
                          </a:solidFill>
                          <a:effectLst/>
                          <a:latin typeface="+mn-lt"/>
                          <a:ea typeface="+mn-ea"/>
                          <a:cs typeface="+mn-cs"/>
                        </a:rPr>
                        <a:t>CATCH </a:t>
                      </a:r>
                      <a:r>
                        <a:rPr lang="en-CA" sz="1400" dirty="0">
                          <a:effectLst/>
                          <a:latin typeface="+mn-lt"/>
                          <a:cs typeface="Calibri" panose="020F0502020204030204" pitchFamily="34" charset="0"/>
                        </a:rPr>
                        <a:t>advocates for longer hospital stays, treatment admissions, MOUD refills</a:t>
                      </a:r>
                      <a:endParaRPr lang="en-US" sz="1400" dirty="0">
                        <a:latin typeface="+mn-lt"/>
                        <a:cs typeface="Calibri" panose="020F0502020204030204" pitchFamily="34" charset="0"/>
                      </a:endParaRPr>
                    </a:p>
                  </a:txBody>
                  <a:tcPr/>
                </a:tc>
                <a:tc>
                  <a:txBody>
                    <a:bodyPr/>
                    <a:lstStyle/>
                    <a:p>
                      <a:r>
                        <a:rPr lang="en-US" sz="1400" i="1" dirty="0">
                          <a:latin typeface="+mn-lt"/>
                          <a:cs typeface="Calibri" panose="020F0502020204030204" pitchFamily="34" charset="0"/>
                        </a:rPr>
                        <a:t>“Of course, Dr. B broke his neck for me. He will literally respectfully argue with these doctors…”</a:t>
                      </a:r>
                    </a:p>
                  </a:txBody>
                  <a:tcPr/>
                </a:tc>
                <a:extLst>
                  <a:ext uri="{0D108BD9-81ED-4DB2-BD59-A6C34878D82A}">
                    <a16:rowId xmlns:a16="http://schemas.microsoft.com/office/drawing/2014/main" val="2333816064"/>
                  </a:ext>
                </a:extLst>
              </a:tr>
            </a:tbl>
          </a:graphicData>
        </a:graphic>
      </p:graphicFrame>
      <p:sp>
        <p:nvSpPr>
          <p:cNvPr id="3" name="TextBox 2">
            <a:extLst>
              <a:ext uri="{FF2B5EF4-FFF2-40B4-BE49-F238E27FC236}">
                <a16:creationId xmlns:a16="http://schemas.microsoft.com/office/drawing/2014/main" id="{30659F92-657D-A68E-795D-F94F9D010F6C}"/>
              </a:ext>
            </a:extLst>
          </p:cNvPr>
          <p:cNvSpPr txBox="1"/>
          <p:nvPr/>
        </p:nvSpPr>
        <p:spPr>
          <a:xfrm>
            <a:off x="287806" y="1089092"/>
            <a:ext cx="8568387" cy="523220"/>
          </a:xfrm>
          <a:prstGeom prst="rect">
            <a:avLst/>
          </a:prstGeom>
          <a:noFill/>
        </p:spPr>
        <p:txBody>
          <a:bodyPr wrap="square" rtlCol="0">
            <a:spAutoFit/>
          </a:bodyPr>
          <a:lstStyle/>
          <a:p>
            <a:pPr algn="l"/>
            <a:r>
              <a:rPr lang="en-US" sz="1400" b="1" dirty="0">
                <a:effectLst/>
                <a:ea typeface="Times New Roman" panose="02020603050405020304" pitchFamily="18" charset="0"/>
              </a:rPr>
              <a:t>Overall, participants described positive interactions with the CATCH teams during hospitalization, including adequate and timely access to withdrawal management and more humanizing care</a:t>
            </a:r>
            <a:endParaRPr lang="en-US" sz="1400" b="1" dirty="0"/>
          </a:p>
        </p:txBody>
      </p:sp>
    </p:spTree>
    <p:extLst>
      <p:ext uri="{BB962C8B-B14F-4D97-AF65-F5344CB8AC3E}">
        <p14:creationId xmlns:p14="http://schemas.microsoft.com/office/powerpoint/2010/main" val="11589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B11F-23AE-7614-47A1-632674F07EF0}"/>
              </a:ext>
            </a:extLst>
          </p:cNvPr>
          <p:cNvSpPr>
            <a:spLocks noGrp="1"/>
          </p:cNvSpPr>
          <p:nvPr>
            <p:ph type="title"/>
          </p:nvPr>
        </p:nvSpPr>
        <p:spPr>
          <a:xfrm>
            <a:off x="319303" y="166404"/>
            <a:ext cx="8616879" cy="677108"/>
          </a:xfrm>
        </p:spPr>
        <p:txBody>
          <a:bodyPr/>
          <a:lstStyle/>
          <a:p>
            <a:r>
              <a:rPr lang="en-US" sz="2400" dirty="0"/>
              <a:t>2. Experiences with CATCH and other health care providers</a:t>
            </a:r>
            <a:br>
              <a:rPr lang="en-US" sz="2400" dirty="0"/>
            </a:br>
            <a:r>
              <a:rPr lang="en-US" sz="2400" dirty="0"/>
              <a:t>during hospitalization</a:t>
            </a:r>
            <a:br>
              <a:rPr lang="en-US" sz="2400" dirty="0"/>
            </a:br>
            <a:endParaRPr lang="en-US" dirty="0"/>
          </a:p>
        </p:txBody>
      </p:sp>
      <p:graphicFrame>
        <p:nvGraphicFramePr>
          <p:cNvPr id="18" name="Table 17">
            <a:extLst>
              <a:ext uri="{FF2B5EF4-FFF2-40B4-BE49-F238E27FC236}">
                <a16:creationId xmlns:a16="http://schemas.microsoft.com/office/drawing/2014/main" id="{47105D95-CC6E-475F-CA28-274DDE776F74}"/>
              </a:ext>
            </a:extLst>
          </p:cNvPr>
          <p:cNvGraphicFramePr>
            <a:graphicFrameLocks noGrp="1"/>
          </p:cNvGraphicFramePr>
          <p:nvPr>
            <p:extLst>
              <p:ext uri="{D42A27DB-BD31-4B8C-83A1-F6EECF244321}">
                <p14:modId xmlns:p14="http://schemas.microsoft.com/office/powerpoint/2010/main" val="3603058585"/>
              </p:ext>
            </p:extLst>
          </p:nvPr>
        </p:nvGraphicFramePr>
        <p:xfrm>
          <a:off x="319303" y="1255058"/>
          <a:ext cx="8616879" cy="2832848"/>
        </p:xfrm>
        <a:graphic>
          <a:graphicData uri="http://schemas.openxmlformats.org/drawingml/2006/table">
            <a:tbl>
              <a:tblPr bandRow="1">
                <a:tableStyleId>{5C22544A-7EE6-4342-B048-85BDC9FD1C3A}</a:tableStyleId>
              </a:tblPr>
              <a:tblGrid>
                <a:gridCol w="4322053">
                  <a:extLst>
                    <a:ext uri="{9D8B030D-6E8A-4147-A177-3AD203B41FA5}">
                      <a16:colId xmlns:a16="http://schemas.microsoft.com/office/drawing/2014/main" val="1185009726"/>
                    </a:ext>
                  </a:extLst>
                </a:gridCol>
                <a:gridCol w="4294826">
                  <a:extLst>
                    <a:ext uri="{9D8B030D-6E8A-4147-A177-3AD203B41FA5}">
                      <a16:colId xmlns:a16="http://schemas.microsoft.com/office/drawing/2014/main" val="35459379"/>
                    </a:ext>
                  </a:extLst>
                </a:gridCol>
              </a:tblGrid>
              <a:tr h="95036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effectLst/>
                          <a:latin typeface="Times New Roman" panose="02020603050405020304" pitchFamily="18" charset="0"/>
                          <a:ea typeface="Times New Roman" panose="02020603050405020304" pitchFamily="18" charset="0"/>
                          <a:cs typeface="Times New Roman" panose="02020603050405020304" pitchFamily="18" charset="0"/>
                        </a:rPr>
                        <a:t>Inpatient withdrawal management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Withdrawal management is critical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Required </a:t>
                      </a:r>
                      <a:r>
                        <a:rPr lang="en-US" sz="1400" i="1" kern="1200" dirty="0">
                          <a:solidFill>
                            <a:schemeClr val="dk1"/>
                          </a:solidFill>
                          <a:effectLst/>
                          <a:latin typeface="+mn-lt"/>
                          <a:ea typeface="+mn-ea"/>
                          <a:cs typeface="+mn-cs"/>
                        </a:rPr>
                        <a:t>before</a:t>
                      </a:r>
                      <a:r>
                        <a:rPr lang="en-US" sz="1400" kern="1200" dirty="0">
                          <a:solidFill>
                            <a:schemeClr val="dk1"/>
                          </a:solidFill>
                          <a:effectLst/>
                          <a:latin typeface="+mn-lt"/>
                          <a:ea typeface="+mn-ea"/>
                          <a:cs typeface="+mn-cs"/>
                        </a:rPr>
                        <a:t> engaging about treatment</a:t>
                      </a:r>
                      <a:endParaRPr lang="en-CA" sz="1400" dirty="0">
                        <a:effectLst/>
                        <a:latin typeface="+mn-lt"/>
                      </a:endParaRPr>
                    </a:p>
                  </a:txBody>
                  <a:tcPr/>
                </a:tc>
                <a:tc>
                  <a:txBody>
                    <a:bodyPr/>
                    <a:lstStyle/>
                    <a:p>
                      <a:r>
                        <a:rPr lang="en-US" sz="1400" i="1" dirty="0">
                          <a:latin typeface="+mn-lt"/>
                          <a:cs typeface="Calibri" panose="020F0502020204030204" pitchFamily="34" charset="0"/>
                        </a:rPr>
                        <a:t>“I had about a day or two between my last use and when he gave me the Suboxone. So I was never really sick in here. Like, he came in just the right time. So it really all worked out.”</a:t>
                      </a:r>
                    </a:p>
                  </a:txBody>
                  <a:tcPr/>
                </a:tc>
                <a:extLst>
                  <a:ext uri="{0D108BD9-81ED-4DB2-BD59-A6C34878D82A}">
                    <a16:rowId xmlns:a16="http://schemas.microsoft.com/office/drawing/2014/main" val="2130109769"/>
                  </a:ext>
                </a:extLst>
              </a:tr>
              <a:tr h="18824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effectLst/>
                          <a:latin typeface="Times New Roman" panose="02020603050405020304" pitchFamily="18" charset="0"/>
                          <a:ea typeface="Times New Roman" panose="02020603050405020304" pitchFamily="18" charset="0"/>
                          <a:cs typeface="Times New Roman" panose="02020603050405020304" pitchFamily="18" charset="0"/>
                        </a:rPr>
                        <a:t>MOUD treatment initiation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kern="1200" dirty="0">
                          <a:solidFill>
                            <a:schemeClr val="dk1"/>
                          </a:solidFill>
                          <a:effectLst/>
                          <a:latin typeface="+mn-lt"/>
                          <a:ea typeface="+mn-ea"/>
                          <a:cs typeface="+mn-cs"/>
                        </a:rPr>
                        <a:t>MOUD in-hospital was convenient and better for retention</a:t>
                      </a:r>
                      <a:endParaRPr lang="en-US" sz="1400" dirty="0">
                        <a:latin typeface="Calibri" panose="020F0502020204030204" pitchFamily="34" charset="0"/>
                        <a:cs typeface="Calibri" panose="020F0502020204030204" pitchFamily="34" charset="0"/>
                      </a:endParaRPr>
                    </a:p>
                  </a:txBody>
                  <a:tcPr/>
                </a:tc>
                <a:tc>
                  <a:txBody>
                    <a:bodyPr/>
                    <a:lstStyle/>
                    <a:p>
                      <a:r>
                        <a:rPr lang="en-US" sz="1400" i="1" dirty="0">
                          <a:latin typeface="+mn-lt"/>
                          <a:cs typeface="Calibri" panose="020F0502020204030204" pitchFamily="34" charset="0"/>
                        </a:rPr>
                        <a:t>“I mean, it mighta not worked out as well as this if I-if I had the time to, you know, get released from here and then had to wait another week to go to this…what am I gonna do in that week if I was active? …it could get complicated. So the convenience of everything—and it definitely increased the chances of my success.”</a:t>
                      </a:r>
                    </a:p>
                  </a:txBody>
                  <a:tcPr/>
                </a:tc>
                <a:extLst>
                  <a:ext uri="{0D108BD9-81ED-4DB2-BD59-A6C34878D82A}">
                    <a16:rowId xmlns:a16="http://schemas.microsoft.com/office/drawing/2014/main" val="1198561972"/>
                  </a:ext>
                </a:extLst>
              </a:tr>
            </a:tbl>
          </a:graphicData>
        </a:graphic>
      </p:graphicFrame>
    </p:spTree>
    <p:extLst>
      <p:ext uri="{BB962C8B-B14F-4D97-AF65-F5344CB8AC3E}">
        <p14:creationId xmlns:p14="http://schemas.microsoft.com/office/powerpoint/2010/main" val="22578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B11F-23AE-7614-47A1-632674F07EF0}"/>
              </a:ext>
            </a:extLst>
          </p:cNvPr>
          <p:cNvSpPr>
            <a:spLocks noGrp="1"/>
          </p:cNvSpPr>
          <p:nvPr>
            <p:ph type="title"/>
          </p:nvPr>
        </p:nvSpPr>
        <p:spPr/>
        <p:txBody>
          <a:bodyPr/>
          <a:lstStyle/>
          <a:p>
            <a:r>
              <a:rPr lang="en-US" sz="2400" dirty="0"/>
              <a:t>2. Experiences with CATCH and other health care providers during hospitalization</a:t>
            </a:r>
            <a:br>
              <a:rPr lang="en-US" sz="2400" dirty="0"/>
            </a:br>
            <a:endParaRPr lang="en-US" dirty="0"/>
          </a:p>
        </p:txBody>
      </p:sp>
      <p:graphicFrame>
        <p:nvGraphicFramePr>
          <p:cNvPr id="18" name="Table 17">
            <a:extLst>
              <a:ext uri="{FF2B5EF4-FFF2-40B4-BE49-F238E27FC236}">
                <a16:creationId xmlns:a16="http://schemas.microsoft.com/office/drawing/2014/main" id="{47105D95-CC6E-475F-CA28-274DDE776F74}"/>
              </a:ext>
            </a:extLst>
          </p:cNvPr>
          <p:cNvGraphicFramePr>
            <a:graphicFrameLocks noGrp="1"/>
          </p:cNvGraphicFramePr>
          <p:nvPr>
            <p:extLst>
              <p:ext uri="{D42A27DB-BD31-4B8C-83A1-F6EECF244321}">
                <p14:modId xmlns:p14="http://schemas.microsoft.com/office/powerpoint/2010/main" val="180571840"/>
              </p:ext>
            </p:extLst>
          </p:nvPr>
        </p:nvGraphicFramePr>
        <p:xfrm>
          <a:off x="326230" y="1355707"/>
          <a:ext cx="8347363" cy="2810959"/>
        </p:xfrm>
        <a:graphic>
          <a:graphicData uri="http://schemas.openxmlformats.org/drawingml/2006/table">
            <a:tbl>
              <a:tblPr bandRow="1">
                <a:tableStyleId>{5C22544A-7EE6-4342-B048-85BDC9FD1C3A}</a:tableStyleId>
              </a:tblPr>
              <a:tblGrid>
                <a:gridCol w="4978617">
                  <a:extLst>
                    <a:ext uri="{9D8B030D-6E8A-4147-A177-3AD203B41FA5}">
                      <a16:colId xmlns:a16="http://schemas.microsoft.com/office/drawing/2014/main" val="1185009726"/>
                    </a:ext>
                  </a:extLst>
                </a:gridCol>
                <a:gridCol w="3368746">
                  <a:extLst>
                    <a:ext uri="{9D8B030D-6E8A-4147-A177-3AD203B41FA5}">
                      <a16:colId xmlns:a16="http://schemas.microsoft.com/office/drawing/2014/main" val="3094067198"/>
                    </a:ext>
                  </a:extLst>
                </a:gridCol>
              </a:tblGrid>
              <a:tr h="116733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effectLst/>
                          <a:latin typeface="Times New Roman" panose="02020603050405020304" pitchFamily="18" charset="0"/>
                          <a:ea typeface="Times New Roman" panose="02020603050405020304" pitchFamily="18" charset="0"/>
                        </a:rPr>
                        <a:t>“So many people all day”</a:t>
                      </a:r>
                      <a:r>
                        <a:rPr lang="en-US" sz="1400" i="1" dirty="0">
                          <a:solidFill>
                            <a:schemeClr val="tx1"/>
                          </a:solidFill>
                          <a:effectLst/>
                          <a:latin typeface="Times New Roman" panose="02020603050405020304" pitchFamily="18" charset="0"/>
                          <a:ea typeface="Times New Roman" panose="02020603050405020304" pitchFamily="18" charset="0"/>
                        </a:rPr>
                        <a:t> </a:t>
                      </a:r>
                      <a:endParaRPr lang="en-US" sz="1400" dirty="0">
                        <a:solidFill>
                          <a:schemeClr val="tx1"/>
                        </a:solidFill>
                        <a:effectLst/>
                        <a:latin typeface="Times New Roman" panose="02020603050405020304" pitchFamily="18" charset="0"/>
                        <a:ea typeface="Times New Roman" panose="02020603050405020304" pitchFamily="18" charset="0"/>
                      </a:endParaRPr>
                    </a:p>
                    <a:p>
                      <a:endParaRPr lang="en-US" sz="1400" dirty="0"/>
                    </a:p>
                    <a:p>
                      <a:r>
                        <a:rPr lang="en-US" sz="1400" kern="1200" dirty="0">
                          <a:solidFill>
                            <a:schemeClr val="dk1"/>
                          </a:solidFill>
                          <a:effectLst/>
                          <a:latin typeface="+mn-lt"/>
                          <a:ea typeface="+mn-ea"/>
                          <a:cs typeface="+mn-cs"/>
                        </a:rPr>
                        <a:t>Patients were visited multiple times daily by health care providers</a:t>
                      </a:r>
                      <a:endParaRPr lang="en-US" sz="1400" dirty="0"/>
                    </a:p>
                  </a:txBody>
                  <a:tcPr/>
                </a:tc>
                <a:tc>
                  <a:txBody>
                    <a:bodyPr/>
                    <a:lstStyle/>
                    <a:p>
                      <a:r>
                        <a:rPr lang="en-US" sz="1400" i="1" kern="1200" dirty="0">
                          <a:solidFill>
                            <a:schemeClr val="dk1"/>
                          </a:solidFill>
                          <a:effectLst/>
                          <a:latin typeface="+mn-lt"/>
                          <a:ea typeface="+mn-ea"/>
                          <a:cs typeface="+mn-cs"/>
                        </a:rPr>
                        <a:t>“I meet so many people all day. I’ll forget your name the minute you walk out the door. I’ve seen a lotta groups- the surgery staff, the internal medicine, CATCH, the social worker, the nurses. It’s—yeah." </a:t>
                      </a:r>
                      <a:endParaRPr lang="en-US" sz="1400" dirty="0"/>
                    </a:p>
                  </a:txBody>
                  <a:tcPr/>
                </a:tc>
                <a:extLst>
                  <a:ext uri="{0D108BD9-81ED-4DB2-BD59-A6C34878D82A}">
                    <a16:rowId xmlns:a16="http://schemas.microsoft.com/office/drawing/2014/main" val="1170368326"/>
                  </a:ext>
                </a:extLst>
              </a:tr>
              <a:tr h="14393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i="1" dirty="0">
                          <a:effectLst/>
                          <a:latin typeface="Times New Roman" panose="02020603050405020304" pitchFamily="18" charset="0"/>
                          <a:ea typeface="Times New Roman" panose="02020603050405020304" pitchFamily="18" charset="0"/>
                        </a:rPr>
                        <a:t>Other hospital providers “punishing”</a:t>
                      </a:r>
                      <a:endParaRPr lang="en-CA" sz="1400" dirty="0">
                        <a:effectLst/>
                        <a:latin typeface="Times New Roman" panose="02020603050405020304" pitchFamily="18" charset="0"/>
                        <a:ea typeface="Times New Roman" panose="02020603050405020304" pitchFamily="18" charset="0"/>
                      </a:endParaRPr>
                    </a:p>
                    <a:p>
                      <a:endParaRPr lang="en-US" sz="1400" dirty="0"/>
                    </a:p>
                    <a:p>
                      <a:r>
                        <a:rPr lang="en-US" sz="1400" kern="1200" dirty="0">
                          <a:solidFill>
                            <a:schemeClr val="dk1"/>
                          </a:solidFill>
                          <a:effectLst/>
                          <a:latin typeface="+mn-lt"/>
                          <a:ea typeface="+mn-ea"/>
                          <a:cs typeface="+mn-cs"/>
                        </a:rPr>
                        <a:t>Still experiencing stigma by non-CATCH healthcare providers</a:t>
                      </a:r>
                      <a:r>
                        <a:rPr lang="en-CA" sz="1400" dirty="0">
                          <a:effectLst/>
                        </a:rPr>
                        <a:t> </a:t>
                      </a:r>
                    </a:p>
                    <a:p>
                      <a:endParaRPr lang="en-US" sz="14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i="1" kern="1200" dirty="0">
                          <a:solidFill>
                            <a:schemeClr val="dk1"/>
                          </a:solidFill>
                          <a:effectLst/>
                          <a:latin typeface="+mn-lt"/>
                          <a:ea typeface="+mn-ea"/>
                          <a:cs typeface="+mn-cs"/>
                        </a:rPr>
                        <a:t>“They make you feel bad. Like one minute it could be all, you know, ‘I’m tryin’ to help you,’ and the minute you say, ‘I’m on methadone,’ they treat you differently. Even with the doctors."</a:t>
                      </a:r>
                      <a:endParaRPr lang="en-CA" sz="1400" kern="1200" dirty="0">
                        <a:solidFill>
                          <a:schemeClr val="dk1"/>
                        </a:solidFill>
                        <a:effectLst/>
                        <a:latin typeface="+mn-lt"/>
                        <a:ea typeface="+mn-ea"/>
                        <a:cs typeface="+mn-cs"/>
                      </a:endParaRPr>
                    </a:p>
                    <a:p>
                      <a:endParaRPr lang="en-US" sz="1400" dirty="0"/>
                    </a:p>
                  </a:txBody>
                  <a:tcPr/>
                </a:tc>
                <a:extLst>
                  <a:ext uri="{0D108BD9-81ED-4DB2-BD59-A6C34878D82A}">
                    <a16:rowId xmlns:a16="http://schemas.microsoft.com/office/drawing/2014/main" val="3286471681"/>
                  </a:ext>
                </a:extLst>
              </a:tr>
            </a:tbl>
          </a:graphicData>
        </a:graphic>
      </p:graphicFrame>
    </p:spTree>
    <p:extLst>
      <p:ext uri="{BB962C8B-B14F-4D97-AF65-F5344CB8AC3E}">
        <p14:creationId xmlns:p14="http://schemas.microsoft.com/office/powerpoint/2010/main" val="157686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83A40A6-BC05-50F7-54C8-467FAD3B7E1F}"/>
              </a:ext>
            </a:extLst>
          </p:cNvPr>
          <p:cNvSpPr txBox="1"/>
          <p:nvPr/>
        </p:nvSpPr>
        <p:spPr>
          <a:xfrm>
            <a:off x="2953855" y="3818120"/>
            <a:ext cx="4679318" cy="830997"/>
          </a:xfrm>
          <a:prstGeom prst="rect">
            <a:avLst/>
          </a:prstGeom>
          <a:noFill/>
        </p:spPr>
        <p:txBody>
          <a:bodyPr wrap="square" rtlCol="0">
            <a:spAutoFit/>
          </a:bodyPr>
          <a:lstStyle/>
          <a:p>
            <a:r>
              <a:rPr lang="en-US" sz="2000" b="1" dirty="0">
                <a:solidFill>
                  <a:schemeClr val="accent2"/>
                </a:solidFill>
              </a:rPr>
              <a:t>3. Treatment after hospital discharge</a:t>
            </a:r>
          </a:p>
          <a:p>
            <a:pPr marL="342900" indent="-342900">
              <a:buAutoNum type="arabicParenR"/>
            </a:pPr>
            <a:endParaRPr lang="en-US" sz="1400" dirty="0"/>
          </a:p>
          <a:p>
            <a:pPr marL="342900" indent="-342900">
              <a:buAutoNum type="arabicParenR"/>
            </a:pPr>
            <a:endParaRPr lang="en-US" sz="1400" dirty="0"/>
          </a:p>
        </p:txBody>
      </p:sp>
      <p:pic>
        <p:nvPicPr>
          <p:cNvPr id="11" name="Picture 10">
            <a:extLst>
              <a:ext uri="{FF2B5EF4-FFF2-40B4-BE49-F238E27FC236}">
                <a16:creationId xmlns:a16="http://schemas.microsoft.com/office/drawing/2014/main" id="{BE852919-701A-5543-D72B-FAAFD032A070}"/>
              </a:ext>
            </a:extLst>
          </p:cNvPr>
          <p:cNvPicPr>
            <a:picLocks noChangeAspect="1"/>
          </p:cNvPicPr>
          <p:nvPr/>
        </p:nvPicPr>
        <p:blipFill>
          <a:blip r:embed="rId3"/>
          <a:stretch>
            <a:fillRect/>
          </a:stretch>
        </p:blipFill>
        <p:spPr>
          <a:xfrm>
            <a:off x="351035" y="1340901"/>
            <a:ext cx="2704370" cy="2704370"/>
          </a:xfrm>
          <a:prstGeom prst="rect">
            <a:avLst/>
          </a:prstGeom>
        </p:spPr>
      </p:pic>
      <p:sp>
        <p:nvSpPr>
          <p:cNvPr id="13" name="TextBox 12">
            <a:extLst>
              <a:ext uri="{FF2B5EF4-FFF2-40B4-BE49-F238E27FC236}">
                <a16:creationId xmlns:a16="http://schemas.microsoft.com/office/drawing/2014/main" id="{0390F6E1-92DB-0FAA-C25F-8E4A7C017464}"/>
              </a:ext>
            </a:extLst>
          </p:cNvPr>
          <p:cNvSpPr txBox="1"/>
          <p:nvPr/>
        </p:nvSpPr>
        <p:spPr>
          <a:xfrm>
            <a:off x="2722824" y="792525"/>
            <a:ext cx="6146799" cy="707886"/>
          </a:xfrm>
          <a:prstGeom prst="rect">
            <a:avLst/>
          </a:prstGeom>
          <a:noFill/>
        </p:spPr>
        <p:txBody>
          <a:bodyPr wrap="square">
            <a:spAutoFit/>
          </a:bodyPr>
          <a:lstStyle/>
          <a:p>
            <a:r>
              <a:rPr lang="en-US" sz="2000" b="1" dirty="0"/>
              <a:t>1. Structural vulnerabilities shape addiction trajectories, treatment, and hospital experiences</a:t>
            </a:r>
          </a:p>
        </p:txBody>
      </p:sp>
      <p:sp>
        <p:nvSpPr>
          <p:cNvPr id="14" name="TextBox 13">
            <a:extLst>
              <a:ext uri="{FF2B5EF4-FFF2-40B4-BE49-F238E27FC236}">
                <a16:creationId xmlns:a16="http://schemas.microsoft.com/office/drawing/2014/main" id="{908BD216-33AA-EB89-A7B2-71B6CAFAC7F2}"/>
              </a:ext>
            </a:extLst>
          </p:cNvPr>
          <p:cNvSpPr txBox="1"/>
          <p:nvPr/>
        </p:nvSpPr>
        <p:spPr>
          <a:xfrm>
            <a:off x="3368427" y="2151434"/>
            <a:ext cx="4855591" cy="1015663"/>
          </a:xfrm>
          <a:prstGeom prst="rect">
            <a:avLst/>
          </a:prstGeom>
          <a:noFill/>
        </p:spPr>
        <p:txBody>
          <a:bodyPr wrap="square">
            <a:spAutoFit/>
          </a:bodyPr>
          <a:lstStyle/>
          <a:p>
            <a:r>
              <a:rPr lang="en-US" sz="2000" b="1" dirty="0"/>
              <a:t>2. Experiences with CATCH and other health care providers during hospitalization</a:t>
            </a:r>
          </a:p>
        </p:txBody>
      </p:sp>
    </p:spTree>
    <p:extLst>
      <p:ext uri="{BB962C8B-B14F-4D97-AF65-F5344CB8AC3E}">
        <p14:creationId xmlns:p14="http://schemas.microsoft.com/office/powerpoint/2010/main" val="63674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15EB-9C56-3945-4E9F-EE1C716D93B7}"/>
              </a:ext>
            </a:extLst>
          </p:cNvPr>
          <p:cNvSpPr>
            <a:spLocks noGrp="1"/>
          </p:cNvSpPr>
          <p:nvPr>
            <p:ph type="title"/>
          </p:nvPr>
        </p:nvSpPr>
        <p:spPr/>
        <p:txBody>
          <a:bodyPr/>
          <a:lstStyle/>
          <a:p>
            <a:r>
              <a:rPr lang="en-US" sz="2400" dirty="0"/>
              <a:t>3. Treatment after hospital discharge</a:t>
            </a:r>
            <a:br>
              <a:rPr lang="en-US" sz="2400" dirty="0"/>
            </a:br>
            <a:endParaRPr lang="en-US" sz="2400" dirty="0"/>
          </a:p>
        </p:txBody>
      </p:sp>
      <p:sp>
        <p:nvSpPr>
          <p:cNvPr id="3" name="Content Placeholder 2">
            <a:extLst>
              <a:ext uri="{FF2B5EF4-FFF2-40B4-BE49-F238E27FC236}">
                <a16:creationId xmlns:a16="http://schemas.microsoft.com/office/drawing/2014/main" id="{DB8B602E-765C-0D26-AB55-EF9EFBA28D6E}"/>
              </a:ext>
            </a:extLst>
          </p:cNvPr>
          <p:cNvSpPr>
            <a:spLocks noGrp="1"/>
          </p:cNvSpPr>
          <p:nvPr>
            <p:ph sz="quarter" idx="10"/>
          </p:nvPr>
        </p:nvSpPr>
        <p:spPr>
          <a:xfrm>
            <a:off x="535074" y="839505"/>
            <a:ext cx="8073851" cy="3595063"/>
          </a:xfrm>
        </p:spPr>
        <p:txBody>
          <a:bodyPr/>
          <a:lstStyle/>
          <a:p>
            <a:endParaRPr lang="en-US" sz="2000" dirty="0">
              <a:solidFill>
                <a:schemeClr val="tx2"/>
              </a:solidFill>
              <a:ea typeface="Times New Roman" panose="02020603050405020304" pitchFamily="18" charset="0"/>
            </a:endParaRPr>
          </a:p>
          <a:p>
            <a:r>
              <a:rPr lang="en-US" sz="2000" dirty="0">
                <a:solidFill>
                  <a:schemeClr val="tx2"/>
                </a:solidFill>
                <a:ea typeface="Times New Roman" panose="02020603050405020304" pitchFamily="18" charset="0"/>
              </a:rPr>
              <a:t>Par</a:t>
            </a:r>
            <a:r>
              <a:rPr lang="en-US" sz="2000" dirty="0">
                <a:solidFill>
                  <a:schemeClr val="tx2"/>
                </a:solidFill>
                <a:effectLst/>
                <a:ea typeface="Times New Roman" panose="02020603050405020304" pitchFamily="18" charset="0"/>
              </a:rPr>
              <a:t>ticipants varied in how they imagined their care after hospital discharge:</a:t>
            </a:r>
          </a:p>
          <a:p>
            <a:endParaRPr lang="en-US" sz="1800" dirty="0">
              <a:solidFill>
                <a:schemeClr val="tx2"/>
              </a:solidFill>
              <a:effectLst/>
              <a:ea typeface="Times New Roman" panose="02020603050405020304" pitchFamily="18" charset="0"/>
            </a:endParaRPr>
          </a:p>
          <a:p>
            <a:pPr marL="398463" lvl="2" indent="-171450"/>
            <a:r>
              <a:rPr lang="en-US" sz="1800" b="1" u="sng" dirty="0">
                <a:solidFill>
                  <a:schemeClr val="tx2"/>
                </a:solidFill>
                <a:effectLst/>
                <a:ea typeface="Times New Roman" panose="02020603050405020304" pitchFamily="18" charset="0"/>
              </a:rPr>
              <a:t>Short-term withdrawal management</a:t>
            </a:r>
            <a:r>
              <a:rPr lang="en-US" sz="1800" b="1" dirty="0">
                <a:solidFill>
                  <a:schemeClr val="tx2"/>
                </a:solidFill>
                <a:ea typeface="Times New Roman" panose="02020603050405020304" pitchFamily="18" charset="0"/>
              </a:rPr>
              <a:t>: </a:t>
            </a:r>
            <a:r>
              <a:rPr lang="en-US" sz="1800" b="0" dirty="0">
                <a:effectLst/>
                <a:ea typeface="Times New Roman" panose="02020603050405020304" pitchFamily="18" charset="0"/>
              </a:rPr>
              <a:t>“</a:t>
            </a:r>
            <a:r>
              <a:rPr lang="en-US" sz="1800" b="0" i="1" dirty="0">
                <a:effectLst/>
                <a:ea typeface="Times New Roman" panose="02020603050405020304" pitchFamily="18" charset="0"/>
              </a:rPr>
              <a:t>For me, it’s like not to stay on it for too long, to get off it within a certain period of time. Don’t make it a lifelong thing.”</a:t>
            </a:r>
            <a:r>
              <a:rPr lang="en-US" sz="1800" b="0" dirty="0">
                <a:effectLst/>
                <a:ea typeface="Times New Roman" panose="02020603050405020304" pitchFamily="18" charset="0"/>
              </a:rPr>
              <a:t> </a:t>
            </a:r>
          </a:p>
          <a:p>
            <a:pPr lvl="2" indent="0">
              <a:buNone/>
            </a:pPr>
            <a:endParaRPr lang="en-US" sz="1800" b="0" dirty="0">
              <a:solidFill>
                <a:schemeClr val="tx2"/>
              </a:solidFill>
              <a:effectLst/>
              <a:ea typeface="Times New Roman" panose="02020603050405020304" pitchFamily="18" charset="0"/>
            </a:endParaRPr>
          </a:p>
          <a:p>
            <a:pPr marL="398463" lvl="2" indent="-171450"/>
            <a:r>
              <a:rPr lang="en-US" sz="1800" b="1" u="sng" dirty="0">
                <a:solidFill>
                  <a:schemeClr val="tx2"/>
                </a:solidFill>
                <a:effectLst/>
                <a:ea typeface="Times New Roman" panose="02020603050405020304" pitchFamily="18" charset="0"/>
              </a:rPr>
              <a:t>MOUD long term</a:t>
            </a:r>
            <a:r>
              <a:rPr lang="en-US" sz="1800" b="1" dirty="0">
                <a:solidFill>
                  <a:schemeClr val="tx2"/>
                </a:solidFill>
                <a:ea typeface="Times New Roman" panose="02020603050405020304" pitchFamily="18" charset="0"/>
              </a:rPr>
              <a:t>: </a:t>
            </a:r>
            <a:r>
              <a:rPr lang="en-US" sz="1800" b="0" dirty="0">
                <a:effectLst/>
                <a:ea typeface="Times New Roman" panose="02020603050405020304" pitchFamily="18" charset="0"/>
              </a:rPr>
              <a:t>“</a:t>
            </a:r>
            <a:r>
              <a:rPr lang="en-US" sz="1800" b="0" i="1" dirty="0">
                <a:effectLst/>
                <a:ea typeface="Times New Roman" panose="02020603050405020304" pitchFamily="18" charset="0"/>
              </a:rPr>
              <a:t>I’m not gettin’ off the methadone. That’s a wrap.</a:t>
            </a:r>
            <a:r>
              <a:rPr lang="en-US" sz="1800" b="0" dirty="0">
                <a:effectLst/>
                <a:ea typeface="Times New Roman" panose="02020603050405020304" pitchFamily="18" charset="0"/>
              </a:rPr>
              <a:t>”  </a:t>
            </a:r>
            <a:endParaRPr lang="en-US" sz="1800" b="0" dirty="0">
              <a:solidFill>
                <a:schemeClr val="tx2"/>
              </a:solidFill>
              <a:effectLst/>
              <a:ea typeface="Times New Roman" panose="02020603050405020304" pitchFamily="18" charset="0"/>
            </a:endParaRPr>
          </a:p>
          <a:p>
            <a:pPr lvl="2" indent="0">
              <a:buNone/>
            </a:pPr>
            <a:endParaRPr lang="en-CA" sz="1200" b="0" i="1" dirty="0">
              <a:solidFill>
                <a:schemeClr val="tx2"/>
              </a:solidFill>
              <a:effectLst/>
              <a:ea typeface="Times New Roman" panose="02020603050405020304" pitchFamily="18" charset="0"/>
            </a:endParaRPr>
          </a:p>
          <a:p>
            <a:endParaRPr lang="en-CA"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8807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312E-ACB2-A11C-8AE7-17C3E25A8EEE}"/>
              </a:ext>
            </a:extLst>
          </p:cNvPr>
          <p:cNvSpPr>
            <a:spLocks noGrp="1"/>
          </p:cNvSpPr>
          <p:nvPr>
            <p:ph type="title"/>
          </p:nvPr>
        </p:nvSpPr>
        <p:spPr/>
        <p:txBody>
          <a:bodyPr/>
          <a:lstStyle/>
          <a:p>
            <a:r>
              <a:rPr lang="en-US" sz="2400" dirty="0"/>
              <a:t>3. Treatment after hospital discharge</a:t>
            </a:r>
            <a:br>
              <a:rPr lang="en-US" sz="2400" dirty="0"/>
            </a:br>
            <a:endParaRPr lang="en-US" sz="2400" dirty="0"/>
          </a:p>
        </p:txBody>
      </p:sp>
      <p:sp>
        <p:nvSpPr>
          <p:cNvPr id="3" name="Content Placeholder 2">
            <a:extLst>
              <a:ext uri="{FF2B5EF4-FFF2-40B4-BE49-F238E27FC236}">
                <a16:creationId xmlns:a16="http://schemas.microsoft.com/office/drawing/2014/main" id="{C1104951-B8B3-DC5C-BDB4-8F6937BFC8D3}"/>
              </a:ext>
            </a:extLst>
          </p:cNvPr>
          <p:cNvSpPr>
            <a:spLocks noGrp="1"/>
          </p:cNvSpPr>
          <p:nvPr>
            <p:ph sz="quarter" idx="10"/>
          </p:nvPr>
        </p:nvSpPr>
        <p:spPr>
          <a:xfrm>
            <a:off x="469527" y="1105882"/>
            <a:ext cx="8192633" cy="1712232"/>
          </a:xfrm>
        </p:spPr>
        <p:txBody>
          <a:bodyPr/>
          <a:lstStyle/>
          <a:p>
            <a:r>
              <a:rPr lang="en-US" sz="2000" dirty="0">
                <a:solidFill>
                  <a:schemeClr val="tx2"/>
                </a:solidFill>
                <a:effectLst/>
                <a:ea typeface="Times New Roman" panose="02020603050405020304" pitchFamily="18" charset="0"/>
              </a:rPr>
              <a:t>Persistent structural barriers limited participant’s desires and abilities to access care after discharge</a:t>
            </a:r>
          </a:p>
          <a:p>
            <a:endParaRPr lang="en-US" sz="1600" b="0" dirty="0">
              <a:solidFill>
                <a:schemeClr val="tx2"/>
              </a:solidFill>
              <a:ea typeface="Times New Roman" panose="02020603050405020304" pitchFamily="18" charset="0"/>
            </a:endParaRPr>
          </a:p>
          <a:p>
            <a:endParaRPr lang="en-CA" sz="1600" b="0" dirty="0">
              <a:solidFill>
                <a:schemeClr val="tx2"/>
              </a:solidFill>
              <a:effectLst/>
              <a:ea typeface="Times New Roman" panose="02020603050405020304" pitchFamily="18" charset="0"/>
            </a:endParaRPr>
          </a:p>
          <a:p>
            <a:endParaRPr lang="en-US" dirty="0"/>
          </a:p>
        </p:txBody>
      </p:sp>
      <p:grpSp>
        <p:nvGrpSpPr>
          <p:cNvPr id="5" name="Group 4"/>
          <p:cNvGrpSpPr/>
          <p:nvPr/>
        </p:nvGrpSpPr>
        <p:grpSpPr>
          <a:xfrm>
            <a:off x="4896562" y="2386261"/>
            <a:ext cx="3915248" cy="1600438"/>
            <a:chOff x="4890211" y="3299496"/>
            <a:chExt cx="3915248" cy="1600438"/>
          </a:xfrm>
        </p:grpSpPr>
        <p:sp>
          <p:nvSpPr>
            <p:cNvPr id="12" name="TextBox 11">
              <a:extLst>
                <a:ext uri="{FF2B5EF4-FFF2-40B4-BE49-F238E27FC236}">
                  <a16:creationId xmlns:a16="http://schemas.microsoft.com/office/drawing/2014/main" id="{A4D1EA17-8AFF-BC9B-6264-74653932940C}"/>
                </a:ext>
              </a:extLst>
            </p:cNvPr>
            <p:cNvSpPr txBox="1"/>
            <p:nvPr/>
          </p:nvSpPr>
          <p:spPr>
            <a:xfrm>
              <a:off x="5838162" y="3299496"/>
              <a:ext cx="2967297" cy="1600438"/>
            </a:xfrm>
            <a:prstGeom prst="rect">
              <a:avLst/>
            </a:prstGeom>
            <a:noFill/>
          </p:spPr>
          <p:txBody>
            <a:bodyPr wrap="square" rtlCol="0">
              <a:spAutoFit/>
            </a:bodyPr>
            <a:lstStyle/>
            <a:p>
              <a:pPr algn="l"/>
              <a:r>
                <a:rPr lang="en-US" sz="1400" i="1" dirty="0"/>
                <a:t>“… my Medicaid's restricted to a program, so I'm having a problem getting it. I was in [another program] and, for some reason, I'm restricted to them. That means that they want me to stay in their program and not go nowhere else.”</a:t>
              </a:r>
              <a:endParaRPr lang="en-US" sz="1400" dirty="0"/>
            </a:p>
          </p:txBody>
        </p:sp>
        <p:pic>
          <p:nvPicPr>
            <p:cNvPr id="13" name="Picture 12">
              <a:extLst>
                <a:ext uri="{FF2B5EF4-FFF2-40B4-BE49-F238E27FC236}">
                  <a16:creationId xmlns:a16="http://schemas.microsoft.com/office/drawing/2014/main" id="{0B6D7CAA-502E-00DD-04B6-6AE4A7DF56CC}"/>
                </a:ext>
              </a:extLst>
            </p:cNvPr>
            <p:cNvPicPr>
              <a:picLocks noChangeAspect="1"/>
            </p:cNvPicPr>
            <p:nvPr/>
          </p:nvPicPr>
          <p:blipFill>
            <a:blip r:embed="rId3"/>
            <a:stretch>
              <a:fillRect/>
            </a:stretch>
          </p:blipFill>
          <p:spPr>
            <a:xfrm>
              <a:off x="4890211" y="3331800"/>
              <a:ext cx="885198" cy="885198"/>
            </a:xfrm>
            <a:prstGeom prst="rect">
              <a:avLst/>
            </a:prstGeom>
          </p:spPr>
        </p:pic>
      </p:grpSp>
      <p:grpSp>
        <p:nvGrpSpPr>
          <p:cNvPr id="4" name="Group 3"/>
          <p:cNvGrpSpPr/>
          <p:nvPr/>
        </p:nvGrpSpPr>
        <p:grpSpPr>
          <a:xfrm>
            <a:off x="505614" y="2393879"/>
            <a:ext cx="4004751" cy="1815882"/>
            <a:chOff x="567249" y="3336275"/>
            <a:chExt cx="4004751" cy="1815882"/>
          </a:xfrm>
        </p:grpSpPr>
        <p:pic>
          <p:nvPicPr>
            <p:cNvPr id="6" name="Picture 5">
              <a:extLst>
                <a:ext uri="{FF2B5EF4-FFF2-40B4-BE49-F238E27FC236}">
                  <a16:creationId xmlns:a16="http://schemas.microsoft.com/office/drawing/2014/main" id="{25C33ED5-3494-5CFA-0798-F38CBF77E1CA}"/>
                </a:ext>
              </a:extLst>
            </p:cNvPr>
            <p:cNvPicPr>
              <a:picLocks noChangeAspect="1"/>
            </p:cNvPicPr>
            <p:nvPr/>
          </p:nvPicPr>
          <p:blipFill>
            <a:blip r:embed="rId4"/>
            <a:stretch>
              <a:fillRect/>
            </a:stretch>
          </p:blipFill>
          <p:spPr>
            <a:xfrm>
              <a:off x="567249" y="3413295"/>
              <a:ext cx="808178" cy="808178"/>
            </a:xfrm>
            <a:prstGeom prst="rect">
              <a:avLst/>
            </a:prstGeom>
          </p:spPr>
        </p:pic>
        <p:sp>
          <p:nvSpPr>
            <p:cNvPr id="14" name="TextBox 13">
              <a:extLst>
                <a:ext uri="{FF2B5EF4-FFF2-40B4-BE49-F238E27FC236}">
                  <a16:creationId xmlns:a16="http://schemas.microsoft.com/office/drawing/2014/main" id="{5D71AA17-286A-5A28-425C-11B2CB317CCC}"/>
                </a:ext>
              </a:extLst>
            </p:cNvPr>
            <p:cNvSpPr txBox="1"/>
            <p:nvPr/>
          </p:nvSpPr>
          <p:spPr>
            <a:xfrm>
              <a:off x="1465832" y="3336275"/>
              <a:ext cx="3106168" cy="1815882"/>
            </a:xfrm>
            <a:prstGeom prst="rect">
              <a:avLst/>
            </a:prstGeom>
            <a:noFill/>
          </p:spPr>
          <p:txBody>
            <a:bodyPr wrap="square" rtlCol="0">
              <a:spAutoFit/>
            </a:bodyPr>
            <a:lstStyle/>
            <a:p>
              <a:pPr algn="l"/>
              <a:r>
                <a:rPr lang="en-US" sz="1400" i="1" dirty="0"/>
                <a:t>“Sometimes there could be, like, you know, 50 people in line waiting, or sometimes your counselor wants to see you, and you’d be stuck there for a half hour, an hour, and then you’d be late to work. It’s-it’s very, very difficult, um, going there every single day.” </a:t>
              </a:r>
            </a:p>
          </p:txBody>
        </p:sp>
      </p:grpSp>
    </p:spTree>
    <p:extLst>
      <p:ext uri="{BB962C8B-B14F-4D97-AF65-F5344CB8AC3E}">
        <p14:creationId xmlns:p14="http://schemas.microsoft.com/office/powerpoint/2010/main" val="363053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54236" y="1162050"/>
            <a:ext cx="8435527" cy="2819399"/>
          </a:xfrm>
        </p:spPr>
        <p:txBody>
          <a:bodyPr>
            <a:normAutofit/>
          </a:bodyPr>
          <a:lstStyle/>
          <a:p>
            <a:pPr lvl="1">
              <a:buNone/>
            </a:pPr>
            <a:r>
              <a:rPr lang="en-US" b="0" dirty="0">
                <a:solidFill>
                  <a:schemeClr val="tx2"/>
                </a:solidFill>
              </a:rPr>
              <a:t>No conflicts of interest to disclose</a:t>
            </a:r>
          </a:p>
          <a:p>
            <a:pPr lvl="1">
              <a:buNone/>
            </a:pPr>
            <a:endParaRPr lang="en-US" b="0" dirty="0">
              <a:solidFill>
                <a:schemeClr val="tx2"/>
              </a:solidFill>
            </a:endParaRPr>
          </a:p>
          <a:p>
            <a:pPr lvl="1">
              <a:buNone/>
            </a:pPr>
            <a:r>
              <a:rPr lang="en-CA" sz="1800" dirty="0">
                <a:solidFill>
                  <a:schemeClr val="tx2"/>
                </a:solidFill>
                <a:effectLst/>
                <a:ea typeface="Times New Roman" panose="02020603050405020304" pitchFamily="18" charset="0"/>
                <a:cs typeface="Arial" panose="020B0604020202020204" pitchFamily="34" charset="0"/>
              </a:rPr>
              <a:t>Funding sources:  NIH/NIDA R01DA045669</a:t>
            </a:r>
            <a:endParaRPr lang="en-CA" sz="1800" dirty="0">
              <a:solidFill>
                <a:schemeClr val="tx2"/>
              </a:solidFill>
              <a:effectLst/>
              <a:ea typeface="Calibri" panose="020F0502020204030204" pitchFamily="34" charset="0"/>
              <a:cs typeface="Arial" panose="020B0604020202020204" pitchFamily="34" charset="0"/>
            </a:endParaRPr>
          </a:p>
          <a:p>
            <a:pPr lvl="1">
              <a:buNone/>
            </a:pPr>
            <a:endParaRPr lang="en-US" b="0" dirty="0">
              <a:solidFill>
                <a:schemeClr val="tx2"/>
              </a:solidFill>
            </a:endParaRPr>
          </a:p>
          <a:p>
            <a:pPr lvl="1">
              <a:buNone/>
            </a:pPr>
            <a:endParaRPr lang="en-US" sz="1400" b="0" dirty="0">
              <a:solidFill>
                <a:schemeClr val="tx2"/>
              </a:solidFill>
            </a:endParaRPr>
          </a:p>
        </p:txBody>
      </p:sp>
    </p:spTree>
    <p:extLst>
      <p:ext uri="{BB962C8B-B14F-4D97-AF65-F5344CB8AC3E}">
        <p14:creationId xmlns:p14="http://schemas.microsoft.com/office/powerpoint/2010/main" val="969472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0A36-3ABF-4F1D-84E6-B315F0E85F2A}"/>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CE44E78C-6CAB-4498-BF4F-AEC6E504EF17}"/>
              </a:ext>
            </a:extLst>
          </p:cNvPr>
          <p:cNvSpPr>
            <a:spLocks noGrp="1"/>
          </p:cNvSpPr>
          <p:nvPr>
            <p:ph idx="1"/>
          </p:nvPr>
        </p:nvSpPr>
        <p:spPr>
          <a:xfrm>
            <a:off x="326230" y="1221102"/>
            <a:ext cx="8238776" cy="3001818"/>
          </a:xfrm>
        </p:spPr>
        <p:txBody>
          <a:bodyPr/>
          <a:lstStyle/>
          <a:p>
            <a:pPr marL="342900" indent="-342900">
              <a:buFont typeface="+mj-lt"/>
              <a:buAutoNum type="arabicParenR"/>
            </a:pPr>
            <a:r>
              <a:rPr lang="en-US" sz="2000" b="0" dirty="0">
                <a:solidFill>
                  <a:schemeClr val="tx2"/>
                </a:solidFill>
              </a:rPr>
              <a:t>Restricted to English-speaking patients in 6 New York City public hospitals</a:t>
            </a:r>
          </a:p>
          <a:p>
            <a:pPr marL="342900" indent="-342900">
              <a:buFont typeface="+mj-lt"/>
              <a:buAutoNum type="arabicParenR"/>
            </a:pPr>
            <a:endParaRPr lang="en-US" sz="2000" b="0" dirty="0">
              <a:solidFill>
                <a:schemeClr val="tx2"/>
              </a:solidFill>
            </a:endParaRPr>
          </a:p>
          <a:p>
            <a:pPr marL="342900" indent="-342900">
              <a:buFont typeface="+mj-lt"/>
              <a:buAutoNum type="arabicParenR"/>
            </a:pPr>
            <a:r>
              <a:rPr lang="en-US" sz="2000" b="0" dirty="0">
                <a:solidFill>
                  <a:schemeClr val="tx2"/>
                </a:solidFill>
              </a:rPr>
              <a:t>While interviewers were neutral to the intervention, some participants may still consider them part of CATCH</a:t>
            </a:r>
          </a:p>
          <a:p>
            <a:pPr marL="342900" indent="-342900">
              <a:buFont typeface="+mj-lt"/>
              <a:buAutoNum type="arabicParenR"/>
            </a:pPr>
            <a:endParaRPr lang="en-US" sz="2000" b="0" dirty="0">
              <a:solidFill>
                <a:schemeClr val="tx2"/>
              </a:solidFill>
            </a:endParaRPr>
          </a:p>
          <a:p>
            <a:pPr marL="342900" indent="-342900">
              <a:buFont typeface="+mj-lt"/>
              <a:buAutoNum type="arabicParenR"/>
            </a:pPr>
            <a:endParaRPr lang="en-US" sz="2000" b="0" dirty="0">
              <a:solidFill>
                <a:schemeClr val="tx2"/>
              </a:solidFill>
            </a:endParaRPr>
          </a:p>
          <a:p>
            <a:pPr marL="342900" indent="-342900">
              <a:buFont typeface="+mj-lt"/>
              <a:buAutoNum type="arabicParenR"/>
            </a:pPr>
            <a:r>
              <a:rPr lang="en-US" sz="2000" b="0" dirty="0">
                <a:solidFill>
                  <a:schemeClr val="tx2"/>
                </a:solidFill>
              </a:rPr>
              <a:t>Fewer patients who refused CATCH versus those who accepted CATCH </a:t>
            </a:r>
          </a:p>
          <a:p>
            <a:endParaRPr lang="en-US" sz="1800" b="0" dirty="0">
              <a:solidFill>
                <a:schemeClr val="tx2"/>
              </a:solidFill>
            </a:endParaRPr>
          </a:p>
          <a:p>
            <a:pPr marL="342900" indent="-342900">
              <a:buFont typeface="+mj-lt"/>
              <a:buAutoNum type="arabicParenR"/>
            </a:pPr>
            <a:endParaRPr lang="en-US" sz="1800" b="0" dirty="0">
              <a:solidFill>
                <a:schemeClr val="tx2"/>
              </a:solidFill>
            </a:endParaRPr>
          </a:p>
          <a:p>
            <a:pPr marL="342900" lvl="1" indent="-342900">
              <a:buFont typeface="+mj-lt"/>
              <a:buAutoNum type="arabicParenR"/>
            </a:pPr>
            <a:r>
              <a:rPr lang="en-US" sz="100" dirty="0">
                <a:solidFill>
                  <a:schemeClr val="tx2"/>
                </a:solidFill>
              </a:rPr>
              <a:t>-</a:t>
            </a:r>
            <a:endParaRPr lang="en-US" sz="100" b="0" dirty="0">
              <a:solidFill>
                <a:schemeClr val="tx2"/>
              </a:solidFill>
            </a:endParaRPr>
          </a:p>
        </p:txBody>
      </p:sp>
    </p:spTree>
    <p:extLst>
      <p:ext uri="{BB962C8B-B14F-4D97-AF65-F5344CB8AC3E}">
        <p14:creationId xmlns:p14="http://schemas.microsoft.com/office/powerpoint/2010/main" val="447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DBE5-22A7-4E70-B7E3-C9B3B92DA15F}"/>
              </a:ext>
            </a:extLst>
          </p:cNvPr>
          <p:cNvSpPr>
            <a:spLocks noGrp="1"/>
          </p:cNvSpPr>
          <p:nvPr>
            <p:ph type="title"/>
          </p:nvPr>
        </p:nvSpPr>
        <p:spPr>
          <a:xfrm>
            <a:off x="324999" y="377996"/>
            <a:ext cx="8494002" cy="937018"/>
          </a:xfrm>
        </p:spPr>
        <p:txBody>
          <a:bodyPr/>
          <a:lstStyle/>
          <a:p>
            <a:r>
              <a:rPr lang="en-US" dirty="0"/>
              <a:t>Addiction consult services can meet an urgent need for humanistic care and medical management of opioid withdrawal for people while they are hospitalized</a:t>
            </a:r>
          </a:p>
        </p:txBody>
      </p:sp>
      <p:sp>
        <p:nvSpPr>
          <p:cNvPr id="3" name="Content Placeholder 2">
            <a:extLst>
              <a:ext uri="{FF2B5EF4-FFF2-40B4-BE49-F238E27FC236}">
                <a16:creationId xmlns:a16="http://schemas.microsoft.com/office/drawing/2014/main" id="{8FFD5B63-2DDD-4F86-A29F-6C2FDA320E72}"/>
              </a:ext>
            </a:extLst>
          </p:cNvPr>
          <p:cNvSpPr>
            <a:spLocks noGrp="1"/>
          </p:cNvSpPr>
          <p:nvPr>
            <p:ph idx="1"/>
          </p:nvPr>
        </p:nvSpPr>
        <p:spPr>
          <a:xfrm>
            <a:off x="419732" y="1410828"/>
            <a:ext cx="8304536" cy="2937619"/>
          </a:xfrm>
        </p:spPr>
        <p:txBody>
          <a:bodyPr/>
          <a:lstStyle/>
          <a:p>
            <a:pPr lvl="2" indent="0">
              <a:buNone/>
            </a:pPr>
            <a:endParaRPr lang="en-US" sz="1400" dirty="0">
              <a:solidFill>
                <a:schemeClr val="tx2"/>
              </a:solidFill>
            </a:endParaRPr>
          </a:p>
          <a:p>
            <a:pPr marL="569913" lvl="2" indent="-342900"/>
            <a:r>
              <a:rPr lang="en-US" sz="1800" dirty="0">
                <a:solidFill>
                  <a:schemeClr val="tx2"/>
                </a:solidFill>
              </a:rPr>
              <a:t>R</a:t>
            </a:r>
            <a:r>
              <a:rPr lang="en-US" sz="1800" b="0" dirty="0">
                <a:solidFill>
                  <a:schemeClr val="tx2"/>
                </a:solidFill>
              </a:rPr>
              <a:t>eceive adequate and timely withdrawal management – </a:t>
            </a:r>
            <a:r>
              <a:rPr lang="en-US" sz="1800" b="1" dirty="0">
                <a:solidFill>
                  <a:schemeClr val="tx2"/>
                </a:solidFill>
              </a:rPr>
              <a:t>urgently needed!</a:t>
            </a:r>
          </a:p>
          <a:p>
            <a:pPr marL="569913" lvl="2" indent="-342900"/>
            <a:r>
              <a:rPr lang="en-US" sz="1800" dirty="0">
                <a:solidFill>
                  <a:schemeClr val="tx2"/>
                </a:solidFill>
              </a:rPr>
              <a:t>Opportunity for patients to engage with providers about long-term care</a:t>
            </a:r>
          </a:p>
          <a:p>
            <a:pPr lvl="2" indent="0">
              <a:buNone/>
            </a:pPr>
            <a:endParaRPr lang="en-US" sz="1800" dirty="0">
              <a:solidFill>
                <a:schemeClr val="tx2"/>
              </a:solidFill>
            </a:endParaRPr>
          </a:p>
          <a:p>
            <a:pPr marL="512763" lvl="2" indent="-285750"/>
            <a:r>
              <a:rPr lang="en-US" sz="1800" b="1" dirty="0">
                <a:solidFill>
                  <a:schemeClr val="tx2"/>
                </a:solidFill>
              </a:rPr>
              <a:t>Patients with OUD have </a:t>
            </a:r>
            <a:r>
              <a:rPr lang="en-US" sz="1800" b="1" u="sng" dirty="0">
                <a:solidFill>
                  <a:schemeClr val="tx2"/>
                </a:solidFill>
              </a:rPr>
              <a:t>diverse lives and needs</a:t>
            </a:r>
            <a:r>
              <a:rPr lang="en-US" sz="1800" b="1" dirty="0">
                <a:solidFill>
                  <a:schemeClr val="tx2"/>
                </a:solidFill>
              </a:rPr>
              <a:t>, and often </a:t>
            </a:r>
            <a:r>
              <a:rPr lang="en-US" sz="1800" b="1" u="sng" dirty="0">
                <a:solidFill>
                  <a:schemeClr val="tx2"/>
                </a:solidFill>
              </a:rPr>
              <a:t>imagine ideal care differently</a:t>
            </a:r>
          </a:p>
          <a:p>
            <a:pPr marL="803275" lvl="3" indent="-342900"/>
            <a:r>
              <a:rPr lang="en-US" sz="1600" dirty="0">
                <a:solidFill>
                  <a:schemeClr val="tx2"/>
                </a:solidFill>
              </a:rPr>
              <a:t>For some, capacity to use MOUD long-term was contingent on additional resources</a:t>
            </a:r>
          </a:p>
          <a:p>
            <a:pPr marL="803275" lvl="3" indent="-342900"/>
            <a:r>
              <a:rPr lang="en-US" sz="1600" dirty="0">
                <a:solidFill>
                  <a:schemeClr val="tx2"/>
                </a:solidFill>
              </a:rPr>
              <a:t>Challenging to address during a limited hospital stay</a:t>
            </a:r>
            <a:endParaRPr lang="en-US" sz="1600" b="1" dirty="0">
              <a:solidFill>
                <a:schemeClr val="tx2"/>
              </a:solidFill>
              <a:highlight>
                <a:srgbClr val="FFFF00"/>
              </a:highlight>
            </a:endParaRPr>
          </a:p>
          <a:p>
            <a:pPr marL="569913" lvl="2" indent="-342900"/>
            <a:endParaRPr lang="en-US" sz="1600" dirty="0">
              <a:solidFill>
                <a:schemeClr val="tx2"/>
              </a:solidFill>
            </a:endParaRPr>
          </a:p>
          <a:p>
            <a:pPr marL="569913" lvl="2" indent="-342900"/>
            <a:endParaRPr lang="en-US" sz="1600" b="0" dirty="0">
              <a:solidFill>
                <a:schemeClr val="tx2"/>
              </a:solidFill>
            </a:endParaRPr>
          </a:p>
          <a:p>
            <a:pPr marL="342900" indent="-342900">
              <a:buFont typeface="Arial" panose="020B0604020202020204" pitchFamily="34" charset="0"/>
              <a:buChar char="•"/>
            </a:pPr>
            <a:endParaRPr lang="en-US" sz="1600" b="0" dirty="0">
              <a:solidFill>
                <a:schemeClr val="tx2"/>
              </a:solidFill>
            </a:endParaRPr>
          </a:p>
          <a:p>
            <a:pPr marL="342900" lvl="1" indent="-342900">
              <a:buFont typeface="Arial" panose="020B0604020202020204" pitchFamily="34" charset="0"/>
              <a:buChar char="•"/>
            </a:pPr>
            <a:endParaRPr lang="en-US" sz="1600" dirty="0">
              <a:solidFill>
                <a:schemeClr val="tx2"/>
              </a:solidFill>
            </a:endParaRPr>
          </a:p>
          <a:p>
            <a:pPr marL="342900" lvl="1" indent="-342900">
              <a:buFont typeface="Arial" panose="020B0604020202020204" pitchFamily="34" charset="0"/>
              <a:buChar char="•"/>
            </a:pPr>
            <a:endParaRPr lang="en-US" sz="1600" dirty="0">
              <a:solidFill>
                <a:schemeClr val="tx2"/>
              </a:solidFill>
            </a:endParaRPr>
          </a:p>
          <a:p>
            <a:pPr marL="342900" lvl="1" indent="-342900">
              <a:buFont typeface="Arial" panose="020B0604020202020204" pitchFamily="34" charset="0"/>
              <a:buChar char="•"/>
            </a:pPr>
            <a:endParaRPr lang="en-US" sz="1600" dirty="0">
              <a:solidFill>
                <a:schemeClr val="tx2"/>
              </a:solidFill>
            </a:endParaRPr>
          </a:p>
          <a:p>
            <a:pPr lvl="1"/>
            <a:endParaRPr lang="en-US" sz="1600" dirty="0">
              <a:solidFill>
                <a:schemeClr val="tx2"/>
              </a:solidFill>
            </a:endParaRPr>
          </a:p>
        </p:txBody>
      </p:sp>
    </p:spTree>
    <p:extLst>
      <p:ext uri="{BB962C8B-B14F-4D97-AF65-F5344CB8AC3E}">
        <p14:creationId xmlns:p14="http://schemas.microsoft.com/office/powerpoint/2010/main" val="362082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23EA7-5CDF-655B-3424-AFC62AE028B6}"/>
              </a:ext>
            </a:extLst>
          </p:cNvPr>
          <p:cNvSpPr>
            <a:spLocks noGrp="1"/>
          </p:cNvSpPr>
          <p:nvPr>
            <p:ph type="ctrTitle"/>
          </p:nvPr>
        </p:nvSpPr>
        <p:spPr>
          <a:xfrm>
            <a:off x="342604" y="1846396"/>
            <a:ext cx="5394918" cy="2926772"/>
          </a:xfrm>
        </p:spPr>
        <p:txBody>
          <a:bodyPr/>
          <a:lstStyle/>
          <a:p>
            <a:r>
              <a:rPr lang="en-US" dirty="0"/>
              <a:t>Thank you</a:t>
            </a:r>
            <a:br>
              <a:rPr lang="en-US" dirty="0"/>
            </a:br>
            <a:br>
              <a:rPr lang="en-US" sz="4000" dirty="0"/>
            </a:br>
            <a:r>
              <a:rPr lang="en-US" sz="2800" b="0" dirty="0"/>
              <a:t>Special thanks to all the participants, NYC Health + Hospitals CATCH and Office of Behavioral Health team members</a:t>
            </a:r>
            <a:br>
              <a:rPr lang="en-US" sz="4000" dirty="0"/>
            </a:br>
            <a:br>
              <a:rPr lang="en-US" dirty="0"/>
            </a:br>
            <a:endParaRPr lang="en-US" dirty="0"/>
          </a:p>
        </p:txBody>
      </p:sp>
      <p:pic>
        <p:nvPicPr>
          <p:cNvPr id="7" name="Picture Placeholder 8">
            <a:extLst>
              <a:ext uri="{FF2B5EF4-FFF2-40B4-BE49-F238E27FC236}">
                <a16:creationId xmlns:a16="http://schemas.microsoft.com/office/drawing/2014/main" id="{B5D53BA4-6DC2-7196-F416-E2BD02C60F15}"/>
              </a:ext>
            </a:extLst>
          </p:cNvPr>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a:xfrm>
            <a:off x="6103938" y="0"/>
            <a:ext cx="3040062" cy="5143500"/>
          </a:xfrm>
        </p:spPr>
      </p:pic>
      <p:sp>
        <p:nvSpPr>
          <p:cNvPr id="5" name="Footer Placeholder 4">
            <a:extLst>
              <a:ext uri="{FF2B5EF4-FFF2-40B4-BE49-F238E27FC236}">
                <a16:creationId xmlns:a16="http://schemas.microsoft.com/office/drawing/2014/main" id="{9AE3755E-E737-1791-2015-9BC58E4F8C7B}"/>
              </a:ext>
            </a:extLst>
          </p:cNvPr>
          <p:cNvSpPr>
            <a:spLocks noGrp="1"/>
          </p:cNvSpPr>
          <p:nvPr>
            <p:ph type="ftr" sz="quarter" idx="3"/>
          </p:nvPr>
        </p:nvSpPr>
        <p:spPr/>
        <p:txBody>
          <a:bodyPr/>
          <a:lstStyle/>
          <a:p>
            <a:r>
              <a:rPr lang="en-US" dirty="0"/>
              <a:t>NYU Langone Health</a:t>
            </a:r>
          </a:p>
        </p:txBody>
      </p:sp>
    </p:spTree>
    <p:extLst>
      <p:ext uri="{BB962C8B-B14F-4D97-AF65-F5344CB8AC3E}">
        <p14:creationId xmlns:p14="http://schemas.microsoft.com/office/powerpoint/2010/main" val="298189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60798" y="484703"/>
            <a:ext cx="8683580" cy="802243"/>
          </a:xfrm>
        </p:spPr>
        <p:txBody>
          <a:bodyPr>
            <a:normAutofit/>
          </a:bodyPr>
          <a:lstStyle/>
          <a:p>
            <a:r>
              <a:rPr lang="en-US" dirty="0">
                <a:solidFill>
                  <a:schemeClr val="tx2"/>
                </a:solidFill>
              </a:rPr>
              <a:t>HOSPITALIZATION PRESENTS AN OPPORTUNITY TO ENGAGE PATIENTS IN OUD TREATMENT</a:t>
            </a:r>
          </a:p>
        </p:txBody>
      </p:sp>
      <p:sp>
        <p:nvSpPr>
          <p:cNvPr id="3" name="Content Placeholder 2"/>
          <p:cNvSpPr>
            <a:spLocks noGrp="1"/>
          </p:cNvSpPr>
          <p:nvPr>
            <p:ph sz="quarter" idx="14"/>
          </p:nvPr>
        </p:nvSpPr>
        <p:spPr>
          <a:xfrm>
            <a:off x="354236" y="1459275"/>
            <a:ext cx="8435527" cy="2819399"/>
          </a:xfrm>
        </p:spPr>
        <p:txBody>
          <a:bodyPr>
            <a:normAutofit fontScale="92500"/>
          </a:bodyPr>
          <a:lstStyle/>
          <a:p>
            <a:pPr marL="342900" indent="-342900">
              <a:buFont typeface="Arial" panose="020B0604020202020204" pitchFamily="34" charset="0"/>
              <a:buChar char="•"/>
            </a:pPr>
            <a:r>
              <a:rPr lang="en-US" sz="2200" b="0" dirty="0">
                <a:solidFill>
                  <a:schemeClr val="tx2"/>
                </a:solidFill>
              </a:rPr>
              <a:t>People who use opioids can experience under-treatment of opioid withdrawal and inadequate pain management during hospitalization</a:t>
            </a:r>
          </a:p>
          <a:p>
            <a:pPr marL="342900" indent="-342900">
              <a:buFont typeface="Arial" panose="020B0604020202020204" pitchFamily="34" charset="0"/>
              <a:buChar char="•"/>
            </a:pPr>
            <a:endParaRPr lang="en-US" sz="2200" b="0" dirty="0">
              <a:solidFill>
                <a:schemeClr val="tx2"/>
              </a:solidFill>
            </a:endParaRPr>
          </a:p>
          <a:p>
            <a:pPr marL="342900" indent="-342900">
              <a:buFont typeface="Arial" panose="020B0604020202020204" pitchFamily="34" charset="0"/>
              <a:buChar char="•"/>
            </a:pPr>
            <a:r>
              <a:rPr lang="en-US" sz="2200" b="0" dirty="0">
                <a:solidFill>
                  <a:schemeClr val="tx2"/>
                </a:solidFill>
              </a:rPr>
              <a:t>Medical management can:</a:t>
            </a:r>
          </a:p>
          <a:p>
            <a:pPr marL="803275" lvl="3" indent="-342900">
              <a:buFont typeface="Arial" panose="020B0604020202020204" pitchFamily="34" charset="0"/>
              <a:buChar char="•"/>
            </a:pPr>
            <a:r>
              <a:rPr lang="en-US" sz="2200" dirty="0"/>
              <a:t>Reduce patient-directed discharges</a:t>
            </a:r>
          </a:p>
          <a:p>
            <a:pPr marL="803275" lvl="3" indent="-342900">
              <a:buFont typeface="Arial" panose="020B0604020202020204" pitchFamily="34" charset="0"/>
              <a:buChar char="•"/>
            </a:pPr>
            <a:r>
              <a:rPr lang="en-US" sz="2200" b="0" dirty="0"/>
              <a:t>Increase MOUD continuation post-discharge</a:t>
            </a:r>
          </a:p>
          <a:p>
            <a:pPr marL="803275" lvl="3" indent="-342900">
              <a:buFont typeface="Arial" panose="020B0604020202020204" pitchFamily="34" charset="0"/>
              <a:buChar char="•"/>
            </a:pPr>
            <a:r>
              <a:rPr lang="en-US" sz="2200" dirty="0"/>
              <a:t>Reduce risk of future overdoses</a:t>
            </a:r>
            <a:endParaRPr lang="en-US" sz="2200" b="0" dirty="0"/>
          </a:p>
          <a:p>
            <a:pPr lvl="1">
              <a:buNone/>
            </a:pPr>
            <a:endParaRPr lang="en-US" sz="1400" b="0" dirty="0">
              <a:solidFill>
                <a:schemeClr val="tx2"/>
              </a:solidFill>
            </a:endParaRPr>
          </a:p>
        </p:txBody>
      </p:sp>
      <p:sp>
        <p:nvSpPr>
          <p:cNvPr id="5" name="TextBox 4">
            <a:extLst>
              <a:ext uri="{FF2B5EF4-FFF2-40B4-BE49-F238E27FC236}">
                <a16:creationId xmlns:a16="http://schemas.microsoft.com/office/drawing/2014/main" id="{7DD244C6-3FA1-280F-EE91-4B2EBF811C0A}"/>
              </a:ext>
            </a:extLst>
          </p:cNvPr>
          <p:cNvSpPr txBox="1"/>
          <p:nvPr/>
        </p:nvSpPr>
        <p:spPr>
          <a:xfrm>
            <a:off x="4904279" y="4166145"/>
            <a:ext cx="4040099" cy="738664"/>
          </a:xfrm>
          <a:prstGeom prst="rect">
            <a:avLst/>
          </a:prstGeom>
          <a:noFill/>
        </p:spPr>
        <p:txBody>
          <a:bodyPr wrap="square" rtlCol="0">
            <a:spAutoFit/>
          </a:bodyPr>
          <a:lstStyle/>
          <a:p>
            <a:r>
              <a:rPr lang="en-US" sz="1400" b="0" dirty="0">
                <a:solidFill>
                  <a:schemeClr val="tx2"/>
                </a:solidFill>
              </a:rPr>
              <a:t>(Velez, 2017; Simon 2019; Burns, 2022; Calcaterra, 2022; Larochelle, 2018; Sordo, 2017, Watts, 2022)</a:t>
            </a:r>
            <a:endParaRPr lang="en-US" sz="1000" dirty="0">
              <a:solidFill>
                <a:schemeClr val="tx2"/>
              </a:solidFill>
            </a:endParaRPr>
          </a:p>
        </p:txBody>
      </p:sp>
    </p:spTree>
    <p:extLst>
      <p:ext uri="{BB962C8B-B14F-4D97-AF65-F5344CB8AC3E}">
        <p14:creationId xmlns:p14="http://schemas.microsoft.com/office/powerpoint/2010/main" val="312012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513634" y="1183837"/>
            <a:ext cx="8116731" cy="2953882"/>
          </a:xfrm>
        </p:spPr>
        <p:txBody>
          <a:bodyPr>
            <a:noAutofit/>
          </a:bodyPr>
          <a:lstStyle/>
          <a:p>
            <a:pPr marL="285750" indent="-285750">
              <a:buFont typeface="Arial" panose="020B0604020202020204" pitchFamily="34" charset="0"/>
              <a:buChar char="•"/>
            </a:pPr>
            <a:endParaRPr lang="en-US" sz="2000" dirty="0">
              <a:solidFill>
                <a:schemeClr val="tx2"/>
              </a:solidFill>
            </a:endParaRPr>
          </a:p>
          <a:p>
            <a:pPr lvl="1">
              <a:buNone/>
            </a:pPr>
            <a:endParaRPr lang="en-US" sz="900" dirty="0">
              <a:solidFill>
                <a:schemeClr val="tx2"/>
              </a:solidFill>
            </a:endParaRPr>
          </a:p>
          <a:p>
            <a:endParaRPr lang="en-US" sz="1050" dirty="0">
              <a:solidFill>
                <a:schemeClr val="tx2"/>
              </a:solidFill>
            </a:endParaRPr>
          </a:p>
        </p:txBody>
      </p:sp>
      <p:sp>
        <p:nvSpPr>
          <p:cNvPr id="2" name="Title 1"/>
          <p:cNvSpPr>
            <a:spLocks noGrp="1"/>
          </p:cNvSpPr>
          <p:nvPr>
            <p:ph type="title"/>
          </p:nvPr>
        </p:nvSpPr>
        <p:spPr>
          <a:xfrm>
            <a:off x="332525" y="632804"/>
            <a:ext cx="8257862" cy="802243"/>
          </a:xfrm>
        </p:spPr>
        <p:txBody>
          <a:bodyPr>
            <a:normAutofit fontScale="90000"/>
          </a:bodyPr>
          <a:lstStyle/>
          <a:p>
            <a:r>
              <a:rPr lang="en-US" dirty="0">
                <a:solidFill>
                  <a:schemeClr val="tx2"/>
                </a:solidFill>
              </a:rPr>
              <a:t>ADDICTION CONSULT SERVICES OFFER AN OPPORTUNITY TO ENGAGE PATIENTS IN OUD TREATMENT</a:t>
            </a:r>
          </a:p>
        </p:txBody>
      </p:sp>
      <p:sp>
        <p:nvSpPr>
          <p:cNvPr id="4" name="Content Placeholder 2">
            <a:extLst>
              <a:ext uri="{FF2B5EF4-FFF2-40B4-BE49-F238E27FC236}">
                <a16:creationId xmlns:a16="http://schemas.microsoft.com/office/drawing/2014/main" id="{F09DF695-B0CA-9735-117E-1BFB44083CB5}"/>
              </a:ext>
            </a:extLst>
          </p:cNvPr>
          <p:cNvSpPr txBox="1">
            <a:spLocks/>
          </p:cNvSpPr>
          <p:nvPr/>
        </p:nvSpPr>
        <p:spPr>
          <a:xfrm>
            <a:off x="332525" y="1381073"/>
            <a:ext cx="8694934" cy="2819399"/>
          </a:xfrm>
          <a:prstGeom prst="rect">
            <a:avLst/>
          </a:prstGeom>
        </p:spPr>
        <p:txBody>
          <a:bodyPr vert="horz" lIns="0" tIns="0" rIns="0" bIns="0" rtlCol="0">
            <a:noAutofit/>
          </a:bodyPr>
          <a:lstStyle>
            <a:lvl1pPr marL="0" indent="0" algn="l" defTabSz="685800" rtl="0" eaLnBrk="1" latinLnBrk="0" hangingPunct="1">
              <a:lnSpc>
                <a:spcPct val="117000"/>
              </a:lnSpc>
              <a:spcBef>
                <a:spcPts val="0"/>
              </a:spcBef>
              <a:buFont typeface="Arial" panose="020B0604020202020204" pitchFamily="34" charset="0"/>
              <a:buNone/>
              <a:defRPr sz="2400" b="1" kern="1200">
                <a:solidFill>
                  <a:schemeClr val="accent1"/>
                </a:solidFill>
                <a:latin typeface="+mn-lt"/>
                <a:ea typeface="+mn-ea"/>
                <a:cs typeface="+mn-cs"/>
              </a:defRPr>
            </a:lvl1pPr>
            <a:lvl2pPr marL="0" indent="0" algn="l" defTabSz="685800" rtl="0" eaLnBrk="1" latinLnBrk="0" hangingPunct="1">
              <a:lnSpc>
                <a:spcPct val="117000"/>
              </a:lnSpc>
              <a:spcBef>
                <a:spcPts val="0"/>
              </a:spcBef>
              <a:buFont typeface="Wingdings" pitchFamily="2" charset="2"/>
              <a:buChar char="Ø"/>
              <a:defRPr sz="1800" kern="1200">
                <a:solidFill>
                  <a:schemeClr val="tx1"/>
                </a:solidFill>
                <a:latin typeface="+mn-lt"/>
                <a:ea typeface="+mn-ea"/>
                <a:cs typeface="+mn-cs"/>
              </a:defRPr>
            </a:lvl2pPr>
            <a:lvl3pPr marL="227013" indent="-227013" algn="l" defTabSz="685800" rtl="0" eaLnBrk="1" latinLnBrk="0" hangingPunct="1">
              <a:lnSpc>
                <a:spcPct val="117000"/>
              </a:lnSpc>
              <a:spcBef>
                <a:spcPts val="0"/>
              </a:spcBef>
              <a:buFont typeface="Arial" pitchFamily="34" charset="0"/>
              <a:buChar char="•"/>
              <a:defRPr sz="1500" kern="1200">
                <a:solidFill>
                  <a:schemeClr val="tx1"/>
                </a:solidFill>
                <a:latin typeface="+mn-lt"/>
                <a:ea typeface="+mn-ea"/>
                <a:cs typeface="+mn-cs"/>
              </a:defRPr>
            </a:lvl3pPr>
            <a:lvl4pPr marL="460375" indent="-233363" algn="l" defTabSz="685800" rtl="0" eaLnBrk="1" latinLnBrk="0" hangingPunct="1">
              <a:lnSpc>
                <a:spcPct val="117000"/>
              </a:lnSpc>
              <a:spcBef>
                <a:spcPts val="0"/>
              </a:spcBef>
              <a:buFont typeface="Arial" panose="020B0604020202020204" pitchFamily="34" charset="0"/>
              <a:buChar char="–"/>
              <a:defRPr sz="1300" kern="1200">
                <a:solidFill>
                  <a:schemeClr val="tx1"/>
                </a:solidFill>
                <a:latin typeface="+mn-lt"/>
                <a:ea typeface="+mn-ea"/>
                <a:cs typeface="+mn-cs"/>
              </a:defRPr>
            </a:lvl4pPr>
            <a:lvl5pPr marL="625475" indent="-165100" algn="l" defTabSz="685800" rtl="0" eaLnBrk="1" latinLnBrk="0" hangingPunct="1">
              <a:lnSpc>
                <a:spcPct val="117000"/>
              </a:lnSpc>
              <a:spcBef>
                <a:spcPts val="0"/>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indent="-342900">
              <a:buFont typeface="Arial" panose="020B0604020202020204" pitchFamily="34" charset="0"/>
              <a:buChar char="•"/>
            </a:pPr>
            <a:r>
              <a:rPr lang="en-US" sz="1800" b="0" dirty="0">
                <a:solidFill>
                  <a:schemeClr val="tx2"/>
                </a:solidFill>
              </a:rPr>
              <a:t>Increase </a:t>
            </a:r>
            <a:r>
              <a:rPr lang="en-US" sz="1800" dirty="0">
                <a:solidFill>
                  <a:schemeClr val="tx2"/>
                </a:solidFill>
              </a:rPr>
              <a:t>utilization of medications for opioid use disorder </a:t>
            </a:r>
          </a:p>
          <a:p>
            <a:pPr marL="342900" indent="-342900">
              <a:buFont typeface="Arial" panose="020B0604020202020204" pitchFamily="34" charset="0"/>
              <a:buChar char="•"/>
            </a:pPr>
            <a:r>
              <a:rPr lang="en-US" sz="1800" b="0" dirty="0">
                <a:solidFill>
                  <a:schemeClr val="tx2"/>
                </a:solidFill>
              </a:rPr>
              <a:t>Address </a:t>
            </a:r>
            <a:r>
              <a:rPr lang="en-US" sz="1800" dirty="0">
                <a:solidFill>
                  <a:schemeClr val="tx2"/>
                </a:solidFill>
              </a:rPr>
              <a:t>lack of knowledge about addiction </a:t>
            </a:r>
            <a:r>
              <a:rPr lang="en-US" sz="1800" b="0" dirty="0">
                <a:solidFill>
                  <a:schemeClr val="tx2"/>
                </a:solidFill>
              </a:rPr>
              <a:t>among health care providers</a:t>
            </a:r>
          </a:p>
          <a:p>
            <a:pPr marL="342900" indent="-342900">
              <a:buFont typeface="Arial" panose="020B0604020202020204" pitchFamily="34" charset="0"/>
              <a:buChar char="•"/>
            </a:pPr>
            <a:r>
              <a:rPr lang="en-US" sz="1800" b="0" dirty="0">
                <a:solidFill>
                  <a:schemeClr val="tx2"/>
                </a:solidFill>
              </a:rPr>
              <a:t>Patients report </a:t>
            </a:r>
            <a:r>
              <a:rPr lang="en-US" sz="1800" dirty="0">
                <a:solidFill>
                  <a:schemeClr val="tx2"/>
                </a:solidFill>
              </a:rPr>
              <a:t>less judgmental</a:t>
            </a:r>
            <a:r>
              <a:rPr lang="en-US" sz="1800" b="0" dirty="0">
                <a:solidFill>
                  <a:schemeClr val="tx2"/>
                </a:solidFill>
              </a:rPr>
              <a:t>, more </a:t>
            </a:r>
            <a:r>
              <a:rPr lang="en-US" sz="1800" dirty="0">
                <a:solidFill>
                  <a:schemeClr val="tx2"/>
                </a:solidFill>
              </a:rPr>
              <a:t>humanizing interactions</a:t>
            </a:r>
          </a:p>
          <a:p>
            <a:pPr marL="342900" indent="-342900">
              <a:buFont typeface="Arial" panose="020B0604020202020204" pitchFamily="34" charset="0"/>
              <a:buChar char="•"/>
            </a:pPr>
            <a:endParaRPr lang="en-US" sz="1800" dirty="0">
              <a:solidFill>
                <a:schemeClr val="tx2"/>
              </a:solidFill>
            </a:endParaRPr>
          </a:p>
          <a:p>
            <a:pPr marL="342900" indent="-342900">
              <a:buFont typeface="Arial" panose="020B0604020202020204" pitchFamily="34" charset="0"/>
              <a:buChar char="•"/>
            </a:pPr>
            <a:r>
              <a:rPr lang="en-US" sz="1800" b="0" dirty="0">
                <a:solidFill>
                  <a:schemeClr val="tx2"/>
                </a:solidFill>
              </a:rPr>
              <a:t>NYC Health + Hospitals implemented a </a:t>
            </a:r>
            <a:r>
              <a:rPr lang="en-US" sz="1800" dirty="0">
                <a:solidFill>
                  <a:schemeClr val="tx2"/>
                </a:solidFill>
              </a:rPr>
              <a:t>multidisciplinary addiction consult service </a:t>
            </a:r>
            <a:r>
              <a:rPr lang="en-US" sz="1800" b="0" dirty="0">
                <a:solidFill>
                  <a:schemeClr val="tx2"/>
                </a:solidFill>
              </a:rPr>
              <a:t>at 6 hospitals from 2018-2020</a:t>
            </a:r>
          </a:p>
          <a:p>
            <a:pPr marL="803275" lvl="3" indent="-342900"/>
            <a:r>
              <a:rPr lang="en-US" sz="1800" b="1" dirty="0">
                <a:solidFill>
                  <a:schemeClr val="tx2"/>
                </a:solidFill>
              </a:rPr>
              <a:t>Consult for Addiction Treatment and Care in Hospitals (CATCH)</a:t>
            </a:r>
          </a:p>
        </p:txBody>
      </p:sp>
      <p:sp>
        <p:nvSpPr>
          <p:cNvPr id="5" name="TextBox 4">
            <a:extLst>
              <a:ext uri="{FF2B5EF4-FFF2-40B4-BE49-F238E27FC236}">
                <a16:creationId xmlns:a16="http://schemas.microsoft.com/office/drawing/2014/main" id="{9D23B3F9-F9BD-53E6-EAFA-F0844445FBCD}"/>
              </a:ext>
            </a:extLst>
          </p:cNvPr>
          <p:cNvSpPr txBox="1"/>
          <p:nvPr/>
        </p:nvSpPr>
        <p:spPr>
          <a:xfrm>
            <a:off x="5103901" y="4500296"/>
            <a:ext cx="4040099" cy="523220"/>
          </a:xfrm>
          <a:prstGeom prst="rect">
            <a:avLst/>
          </a:prstGeom>
          <a:noFill/>
        </p:spPr>
        <p:txBody>
          <a:bodyPr wrap="square" rtlCol="0">
            <a:spAutoFit/>
          </a:bodyPr>
          <a:lstStyle/>
          <a:p>
            <a:r>
              <a:rPr lang="en-US" sz="1400" b="0" dirty="0">
                <a:solidFill>
                  <a:schemeClr val="tx2"/>
                </a:solidFill>
              </a:rPr>
              <a:t>(Englander, 2018; Calcaterra, 2022; King 2022; Hyshka, 2019; Collins, 2019; Hoover, 2022)</a:t>
            </a:r>
            <a:endParaRPr lang="en-US" sz="1000" dirty="0">
              <a:solidFill>
                <a:schemeClr val="tx2"/>
              </a:solidFill>
            </a:endParaRPr>
          </a:p>
        </p:txBody>
      </p:sp>
    </p:spTree>
    <p:extLst>
      <p:ext uri="{BB962C8B-B14F-4D97-AF65-F5344CB8AC3E}">
        <p14:creationId xmlns:p14="http://schemas.microsoft.com/office/powerpoint/2010/main" val="122533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518160" y="1467883"/>
            <a:ext cx="8273143" cy="2745647"/>
          </a:xfrm>
        </p:spPr>
        <p:txBody>
          <a:bodyPr>
            <a:noAutofit/>
          </a:bodyPr>
          <a:lstStyle/>
          <a:p>
            <a:pPr marL="342900" indent="-342900">
              <a:buFont typeface="Arial" panose="020B0604020202020204" pitchFamily="34" charset="0"/>
              <a:buChar char="•"/>
            </a:pPr>
            <a:r>
              <a:rPr lang="en-US" sz="2000" dirty="0">
                <a:solidFill>
                  <a:schemeClr val="tx2"/>
                </a:solidFill>
              </a:rPr>
              <a:t>Multidisciplinary addiction consult service at 6 NYC public hospitals</a:t>
            </a:r>
            <a:endParaRPr lang="en-US" sz="1200" dirty="0"/>
          </a:p>
          <a:p>
            <a:pPr marL="342900" indent="-342900">
              <a:buFont typeface="Arial" panose="020B0604020202020204" pitchFamily="34" charset="0"/>
              <a:buChar char="•"/>
            </a:pPr>
            <a:r>
              <a:rPr lang="en-US" sz="2000" b="0" dirty="0">
                <a:solidFill>
                  <a:schemeClr val="tx2"/>
                </a:solidFill>
              </a:rPr>
              <a:t>Evaluation, diagnosis, and treatment for patients with </a:t>
            </a:r>
            <a:r>
              <a:rPr lang="en-US" sz="2000" dirty="0">
                <a:solidFill>
                  <a:schemeClr val="tx2"/>
                </a:solidFill>
              </a:rPr>
              <a:t>substance use disorder who are hospitalized</a:t>
            </a:r>
            <a:r>
              <a:rPr lang="en-US" sz="2000" b="0" dirty="0">
                <a:solidFill>
                  <a:schemeClr val="tx2"/>
                </a:solidFill>
              </a:rPr>
              <a:t> for any condition</a:t>
            </a:r>
          </a:p>
          <a:p>
            <a:pPr marL="342900" indent="-342900">
              <a:buFont typeface="Arial" panose="020B0604020202020204" pitchFamily="34" charset="0"/>
              <a:buChar char="•"/>
            </a:pPr>
            <a:r>
              <a:rPr lang="en-US" sz="2000" b="0" dirty="0">
                <a:solidFill>
                  <a:schemeClr val="tx2"/>
                </a:solidFill>
              </a:rPr>
              <a:t>Initiation of </a:t>
            </a:r>
            <a:r>
              <a:rPr lang="en-US" sz="2000" dirty="0">
                <a:solidFill>
                  <a:schemeClr val="tx2"/>
                </a:solidFill>
              </a:rPr>
              <a:t>SUD treatment</a:t>
            </a:r>
            <a:r>
              <a:rPr lang="en-US" sz="2000" b="0" dirty="0">
                <a:solidFill>
                  <a:schemeClr val="tx2"/>
                </a:solidFill>
              </a:rPr>
              <a:t> while patients are hospitalized</a:t>
            </a:r>
          </a:p>
          <a:p>
            <a:pPr marL="342900" indent="-342900">
              <a:buFont typeface="Arial" panose="020B0604020202020204" pitchFamily="34" charset="0"/>
              <a:buChar char="•"/>
            </a:pPr>
            <a:r>
              <a:rPr lang="en-US" sz="2000" b="0" dirty="0">
                <a:solidFill>
                  <a:schemeClr val="tx2"/>
                </a:solidFill>
              </a:rPr>
              <a:t>Linkage to </a:t>
            </a:r>
            <a:r>
              <a:rPr lang="en-US" sz="2000" dirty="0">
                <a:solidFill>
                  <a:schemeClr val="tx2"/>
                </a:solidFill>
              </a:rPr>
              <a:t>ongoing treatment</a:t>
            </a:r>
            <a:r>
              <a:rPr lang="en-US" sz="2000" b="0" dirty="0">
                <a:solidFill>
                  <a:schemeClr val="tx2"/>
                </a:solidFill>
              </a:rPr>
              <a:t> as part of the discharge plan</a:t>
            </a:r>
          </a:p>
          <a:p>
            <a:pPr lvl="1">
              <a:buNone/>
            </a:pPr>
            <a:endParaRPr lang="en-US" sz="900" dirty="0">
              <a:solidFill>
                <a:schemeClr val="tx2"/>
              </a:solidFill>
            </a:endParaRPr>
          </a:p>
          <a:p>
            <a:endParaRPr lang="en-US" sz="1050" dirty="0">
              <a:solidFill>
                <a:schemeClr val="tx2"/>
              </a:solidFill>
            </a:endParaRPr>
          </a:p>
        </p:txBody>
      </p:sp>
      <p:sp>
        <p:nvSpPr>
          <p:cNvPr id="2" name="Title 1"/>
          <p:cNvSpPr>
            <a:spLocks noGrp="1"/>
          </p:cNvSpPr>
          <p:nvPr>
            <p:ph type="title"/>
          </p:nvPr>
        </p:nvSpPr>
        <p:spPr>
          <a:xfrm>
            <a:off x="223342" y="354298"/>
            <a:ext cx="8481275" cy="802243"/>
          </a:xfrm>
        </p:spPr>
        <p:txBody>
          <a:bodyPr>
            <a:normAutofit/>
          </a:bodyPr>
          <a:lstStyle/>
          <a:p>
            <a:r>
              <a:rPr lang="en-US" dirty="0">
                <a:solidFill>
                  <a:schemeClr val="tx2"/>
                </a:solidFill>
              </a:rPr>
              <a:t>CONSULT FOR ADDICTION TREATMENT AND CARE IN HOSPITALS (CATCH)</a:t>
            </a:r>
          </a:p>
        </p:txBody>
      </p:sp>
    </p:spTree>
    <p:extLst>
      <p:ext uri="{BB962C8B-B14F-4D97-AF65-F5344CB8AC3E}">
        <p14:creationId xmlns:p14="http://schemas.microsoft.com/office/powerpoint/2010/main" val="397427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337967" y="1103954"/>
            <a:ext cx="8253063" cy="3468695"/>
          </a:xfrm>
        </p:spPr>
        <p:txBody>
          <a:bodyPr>
            <a:noAutofit/>
          </a:bodyPr>
          <a:lstStyle/>
          <a:p>
            <a:endParaRPr lang="en-US" sz="2000" b="0" dirty="0">
              <a:solidFill>
                <a:schemeClr val="tx2"/>
              </a:solidFill>
            </a:endParaRPr>
          </a:p>
          <a:p>
            <a:pPr marL="285750" indent="-285750">
              <a:buFont typeface="Arial" panose="020B0604020202020204" pitchFamily="34" charset="0"/>
              <a:buChar char="•"/>
            </a:pPr>
            <a:r>
              <a:rPr lang="en-US" sz="2000" b="0" dirty="0">
                <a:solidFill>
                  <a:schemeClr val="tx2"/>
                </a:solidFill>
              </a:rPr>
              <a:t>Understand the experiences of patients with opioid-related diagnoses hospitalized at a CATCH hospital</a:t>
            </a:r>
          </a:p>
          <a:p>
            <a:pPr marL="285750" indent="-285750">
              <a:buFont typeface="Arial" panose="020B0604020202020204" pitchFamily="34" charset="0"/>
              <a:buChar char="•"/>
            </a:pPr>
            <a:endParaRPr lang="en-US" sz="2000" b="0" dirty="0">
              <a:solidFill>
                <a:schemeClr val="tx2"/>
              </a:solidFill>
            </a:endParaRPr>
          </a:p>
          <a:p>
            <a:pPr marL="285750" indent="-285750">
              <a:buFont typeface="Arial" panose="020B0604020202020204" pitchFamily="34" charset="0"/>
              <a:buChar char="•"/>
            </a:pPr>
            <a:r>
              <a:rPr lang="en-US" sz="2000" b="0" dirty="0">
                <a:solidFill>
                  <a:schemeClr val="tx2"/>
                </a:solidFill>
              </a:rPr>
              <a:t>Conducted as part of a pragmatic trial of the effectiveness of the CATCH program for </a:t>
            </a:r>
            <a:r>
              <a:rPr lang="en-US" sz="2000" dirty="0">
                <a:solidFill>
                  <a:schemeClr val="tx2"/>
                </a:solidFill>
              </a:rPr>
              <a:t>increasing post-discharge initiation and engagement in MOUD</a:t>
            </a:r>
          </a:p>
          <a:p>
            <a:pPr marL="285750" indent="-285750">
              <a:buFont typeface="Arial" panose="020B0604020202020204" pitchFamily="34" charset="0"/>
              <a:buChar char="•"/>
            </a:pPr>
            <a:endParaRPr lang="en-US" sz="2000" dirty="0">
              <a:solidFill>
                <a:schemeClr val="tx2"/>
              </a:solidFill>
            </a:endParaRPr>
          </a:p>
          <a:p>
            <a:endParaRPr lang="en-US" sz="2000" dirty="0">
              <a:solidFill>
                <a:schemeClr val="tx2"/>
              </a:solidFill>
            </a:endParaRPr>
          </a:p>
          <a:p>
            <a:pPr marL="285750" indent="-285750">
              <a:buFont typeface="Arial" panose="020B0604020202020204" pitchFamily="34" charset="0"/>
              <a:buChar char="•"/>
            </a:pPr>
            <a:endParaRPr lang="en-US" sz="900" dirty="0">
              <a:solidFill>
                <a:schemeClr val="tx2"/>
              </a:solidFill>
            </a:endParaRPr>
          </a:p>
          <a:p>
            <a:endParaRPr lang="en-US" sz="1050" dirty="0">
              <a:solidFill>
                <a:schemeClr val="tx2"/>
              </a:solidFill>
            </a:endParaRPr>
          </a:p>
        </p:txBody>
      </p:sp>
      <p:sp>
        <p:nvSpPr>
          <p:cNvPr id="5" name="TextBox 4">
            <a:extLst>
              <a:ext uri="{FF2B5EF4-FFF2-40B4-BE49-F238E27FC236}">
                <a16:creationId xmlns:a16="http://schemas.microsoft.com/office/drawing/2014/main" id="{80FFACA7-4342-9588-9EAC-BDCE2720EFAA}"/>
              </a:ext>
            </a:extLst>
          </p:cNvPr>
          <p:cNvSpPr txBox="1"/>
          <p:nvPr/>
        </p:nvSpPr>
        <p:spPr>
          <a:xfrm>
            <a:off x="410084" y="356296"/>
            <a:ext cx="4575490" cy="461665"/>
          </a:xfrm>
          <a:prstGeom prst="rect">
            <a:avLst/>
          </a:prstGeom>
          <a:noFill/>
        </p:spPr>
        <p:txBody>
          <a:bodyPr wrap="square">
            <a:spAutoFit/>
          </a:bodyPr>
          <a:lstStyle/>
          <a:p>
            <a:r>
              <a:rPr lang="en-US" sz="2400" b="1" dirty="0">
                <a:solidFill>
                  <a:schemeClr val="tx2"/>
                </a:solidFill>
              </a:rPr>
              <a:t>STUDY AIM</a:t>
            </a:r>
            <a:endParaRPr lang="en-US" sz="2400" b="1" dirty="0"/>
          </a:p>
        </p:txBody>
      </p:sp>
      <p:sp>
        <p:nvSpPr>
          <p:cNvPr id="2" name="TextBox 1">
            <a:extLst>
              <a:ext uri="{FF2B5EF4-FFF2-40B4-BE49-F238E27FC236}">
                <a16:creationId xmlns:a16="http://schemas.microsoft.com/office/drawing/2014/main" id="{CCBC4F0C-174B-EF9E-089B-8E9A4578E705}"/>
              </a:ext>
            </a:extLst>
          </p:cNvPr>
          <p:cNvSpPr txBox="1"/>
          <p:nvPr/>
        </p:nvSpPr>
        <p:spPr>
          <a:xfrm>
            <a:off x="6785983" y="4280488"/>
            <a:ext cx="4040099" cy="523220"/>
          </a:xfrm>
          <a:prstGeom prst="rect">
            <a:avLst/>
          </a:prstGeom>
          <a:noFill/>
        </p:spPr>
        <p:txBody>
          <a:bodyPr wrap="square" rtlCol="0">
            <a:spAutoFit/>
          </a:bodyPr>
          <a:lstStyle/>
          <a:p>
            <a:r>
              <a:rPr lang="en-US" sz="1400" b="0" dirty="0">
                <a:solidFill>
                  <a:schemeClr val="tx2"/>
                </a:solidFill>
              </a:rPr>
              <a:t>(McNeely, 2019)</a:t>
            </a:r>
          </a:p>
          <a:p>
            <a:endParaRPr lang="en-US" sz="1400" b="0" dirty="0">
              <a:solidFill>
                <a:schemeClr val="tx2"/>
              </a:solidFill>
            </a:endParaRPr>
          </a:p>
        </p:txBody>
      </p:sp>
    </p:spTree>
    <p:extLst>
      <p:ext uri="{BB962C8B-B14F-4D97-AF65-F5344CB8AC3E}">
        <p14:creationId xmlns:p14="http://schemas.microsoft.com/office/powerpoint/2010/main" val="34994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3A4659-8192-7D97-FF6B-DAC325B4A82A}"/>
              </a:ext>
            </a:extLst>
          </p:cNvPr>
          <p:cNvSpPr>
            <a:spLocks noGrp="1"/>
          </p:cNvSpPr>
          <p:nvPr>
            <p:ph type="title"/>
          </p:nvPr>
        </p:nvSpPr>
        <p:spPr>
          <a:xfrm>
            <a:off x="317265" y="216030"/>
            <a:ext cx="7443103" cy="677108"/>
          </a:xfrm>
        </p:spPr>
        <p:txBody>
          <a:bodyPr/>
          <a:lstStyle/>
          <a:p>
            <a:r>
              <a:rPr lang="en-US" sz="2400" dirty="0"/>
              <a:t>RECRUITMENT</a:t>
            </a:r>
          </a:p>
        </p:txBody>
      </p:sp>
      <p:sp>
        <p:nvSpPr>
          <p:cNvPr id="4" name="Content Placeholder 2">
            <a:extLst>
              <a:ext uri="{FF2B5EF4-FFF2-40B4-BE49-F238E27FC236}">
                <a16:creationId xmlns:a16="http://schemas.microsoft.com/office/drawing/2014/main" id="{BD8ED692-E819-AC95-0FBE-E316EFC9A12C}"/>
              </a:ext>
            </a:extLst>
          </p:cNvPr>
          <p:cNvSpPr txBox="1">
            <a:spLocks/>
          </p:cNvSpPr>
          <p:nvPr/>
        </p:nvSpPr>
        <p:spPr>
          <a:xfrm>
            <a:off x="317265" y="743456"/>
            <a:ext cx="8226100" cy="3656587"/>
          </a:xfrm>
          <a:prstGeom prst="rect">
            <a:avLst/>
          </a:prstGeom>
        </p:spPr>
        <p:txBody>
          <a:bodyPr>
            <a:noAutofit/>
          </a:bodyPr>
          <a:lstStyle>
            <a:lvl1pPr marL="0" indent="0" algn="l" defTabSz="685800" rtl="0" eaLnBrk="1" latinLnBrk="0" hangingPunct="1">
              <a:lnSpc>
                <a:spcPct val="117000"/>
              </a:lnSpc>
              <a:spcBef>
                <a:spcPts val="0"/>
              </a:spcBef>
              <a:buFont typeface="Arial" panose="020B0604020202020204" pitchFamily="34" charset="0"/>
              <a:buNone/>
              <a:defRPr sz="1500" b="1" kern="1200">
                <a:solidFill>
                  <a:schemeClr val="accent1"/>
                </a:solidFill>
                <a:latin typeface="+mn-lt"/>
                <a:ea typeface="+mn-ea"/>
                <a:cs typeface="+mn-cs"/>
              </a:defRPr>
            </a:lvl1pPr>
            <a:lvl2pPr marL="0" indent="0" algn="l" defTabSz="685800" rtl="0" eaLnBrk="1" latinLnBrk="0" hangingPunct="1">
              <a:lnSpc>
                <a:spcPct val="117000"/>
              </a:lnSpc>
              <a:spcBef>
                <a:spcPts val="0"/>
              </a:spcBef>
              <a:buFont typeface="Arial" panose="020B0604020202020204" pitchFamily="34" charset="0"/>
              <a:buNone/>
              <a:defRPr sz="1500" kern="1200">
                <a:solidFill>
                  <a:schemeClr val="tx1"/>
                </a:solidFill>
                <a:latin typeface="+mn-lt"/>
                <a:ea typeface="+mn-ea"/>
                <a:cs typeface="+mn-cs"/>
              </a:defRPr>
            </a:lvl2pPr>
            <a:lvl3pPr marL="227013" indent="-227013" algn="l" defTabSz="685800" rtl="0" eaLnBrk="1" latinLnBrk="0" hangingPunct="1">
              <a:lnSpc>
                <a:spcPct val="117000"/>
              </a:lnSpc>
              <a:spcBef>
                <a:spcPts val="0"/>
              </a:spcBef>
              <a:buFont typeface="Arial" panose="020B0604020202020204" pitchFamily="34" charset="0"/>
              <a:buChar char="•"/>
              <a:defRPr sz="1500" kern="1200">
                <a:solidFill>
                  <a:schemeClr val="tx1"/>
                </a:solidFill>
                <a:latin typeface="+mn-lt"/>
                <a:ea typeface="+mn-ea"/>
                <a:cs typeface="+mn-cs"/>
              </a:defRPr>
            </a:lvl3pPr>
            <a:lvl4pPr marL="460375" indent="-233363" algn="l" defTabSz="685800" rtl="0" eaLnBrk="1" latinLnBrk="0" hangingPunct="1">
              <a:lnSpc>
                <a:spcPct val="117000"/>
              </a:lnSpc>
              <a:spcBef>
                <a:spcPts val="0"/>
              </a:spcBef>
              <a:buFont typeface="Arial" panose="020B0604020202020204" pitchFamily="34" charset="0"/>
              <a:buChar char="–"/>
              <a:defRPr sz="1300" kern="1200">
                <a:solidFill>
                  <a:schemeClr val="tx1"/>
                </a:solidFill>
                <a:latin typeface="+mn-lt"/>
                <a:ea typeface="+mn-ea"/>
                <a:cs typeface="+mn-cs"/>
              </a:defRPr>
            </a:lvl4pPr>
            <a:lvl5pPr marL="625475" indent="-165100" algn="l" defTabSz="685800" rtl="0" eaLnBrk="1" latinLnBrk="0" hangingPunct="1">
              <a:lnSpc>
                <a:spcPct val="117000"/>
              </a:lnSpc>
              <a:spcBef>
                <a:spcPts val="0"/>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lvl="1" indent="-342900">
              <a:buFont typeface="Arial" panose="020B0604020202020204" pitchFamily="34" charset="0"/>
              <a:buChar char="•"/>
            </a:pPr>
            <a:r>
              <a:rPr lang="en-US" sz="2000" b="1" dirty="0">
                <a:solidFill>
                  <a:schemeClr val="tx2"/>
                </a:solidFill>
              </a:rPr>
              <a:t>CATCH teams referred eligible potential participants</a:t>
            </a:r>
          </a:p>
          <a:p>
            <a:pPr marL="1082675" lvl="4" indent="-457200"/>
            <a:r>
              <a:rPr lang="en-US" sz="1800" dirty="0">
                <a:solidFill>
                  <a:schemeClr val="tx2"/>
                </a:solidFill>
              </a:rPr>
              <a:t>Had an active opioid use disorder (OUD) or opioid-related poisoning diagnosis</a:t>
            </a:r>
          </a:p>
          <a:p>
            <a:pPr marL="1082675" lvl="4" indent="-457200"/>
            <a:r>
              <a:rPr lang="en-US" sz="1800" dirty="0">
                <a:solidFill>
                  <a:schemeClr val="tx2"/>
                </a:solidFill>
              </a:rPr>
              <a:t>18 years and older</a:t>
            </a:r>
          </a:p>
          <a:p>
            <a:pPr marL="1082675" lvl="4" indent="-457200"/>
            <a:r>
              <a:rPr lang="en-US" sz="1800" dirty="0">
                <a:solidFill>
                  <a:schemeClr val="tx2"/>
                </a:solidFill>
              </a:rPr>
              <a:t>English-speaking</a:t>
            </a:r>
            <a:endParaRPr lang="en-US" sz="2000" dirty="0">
              <a:solidFill>
                <a:schemeClr val="tx2"/>
              </a:solidFill>
            </a:endParaRPr>
          </a:p>
          <a:p>
            <a:pPr marL="1082675" lvl="4" indent="-457200"/>
            <a:r>
              <a:rPr lang="en-US" sz="1800" dirty="0">
                <a:solidFill>
                  <a:schemeClr val="tx2"/>
                </a:solidFill>
              </a:rPr>
              <a:t>Patients who accepted </a:t>
            </a:r>
            <a:r>
              <a:rPr lang="en-US" sz="1800" u="sng" dirty="0">
                <a:solidFill>
                  <a:schemeClr val="tx2"/>
                </a:solidFill>
              </a:rPr>
              <a:t>or</a:t>
            </a:r>
            <a:r>
              <a:rPr lang="en-US" sz="1800" dirty="0">
                <a:solidFill>
                  <a:schemeClr val="tx2"/>
                </a:solidFill>
              </a:rPr>
              <a:t> refused the CATCH intervention</a:t>
            </a:r>
          </a:p>
          <a:p>
            <a:pPr marL="684213" lvl="2" indent="-457200"/>
            <a:endParaRPr lang="en-US" sz="2000" dirty="0">
              <a:solidFill>
                <a:schemeClr val="tx2"/>
              </a:solidFill>
            </a:endParaRPr>
          </a:p>
          <a:p>
            <a:pPr marL="684213" lvl="2" indent="-457200"/>
            <a:r>
              <a:rPr lang="en-US" sz="2000" b="1" dirty="0">
                <a:solidFill>
                  <a:schemeClr val="tx2"/>
                </a:solidFill>
              </a:rPr>
              <a:t>Target: ~</a:t>
            </a:r>
            <a:r>
              <a:rPr lang="en-US" sz="2000" dirty="0">
                <a:solidFill>
                  <a:schemeClr val="tx2"/>
                </a:solidFill>
              </a:rPr>
              <a:t>5 patients/hospital with varying demographics (gender, race, ethnicity, age)</a:t>
            </a:r>
          </a:p>
          <a:p>
            <a:pPr marL="684213" lvl="2" indent="-457200"/>
            <a:r>
              <a:rPr lang="en-US" sz="2000" dirty="0">
                <a:solidFill>
                  <a:schemeClr val="tx2"/>
                </a:solidFill>
              </a:rPr>
              <a:t>Semi-structured interviews conducted between </a:t>
            </a:r>
            <a:r>
              <a:rPr lang="en-US" sz="2000" b="1" dirty="0">
                <a:solidFill>
                  <a:schemeClr val="tx2"/>
                </a:solidFill>
              </a:rPr>
              <a:t>October 2019 and April 2021</a:t>
            </a:r>
          </a:p>
          <a:p>
            <a:pPr marL="684213" lvl="2" indent="-457200"/>
            <a:endParaRPr lang="en-US" sz="2000" dirty="0">
              <a:solidFill>
                <a:schemeClr val="tx2"/>
              </a:solidFill>
            </a:endParaRPr>
          </a:p>
          <a:p>
            <a:pPr marL="684213" lvl="2" indent="-457200"/>
            <a:endParaRPr lang="en-US" sz="2000" dirty="0">
              <a:solidFill>
                <a:schemeClr val="tx2"/>
              </a:solidFill>
            </a:endParaRPr>
          </a:p>
          <a:p>
            <a:pPr marL="457200" lvl="1" indent="-457200"/>
            <a:endParaRPr lang="en-US" sz="2000" dirty="0">
              <a:solidFill>
                <a:schemeClr val="tx2"/>
              </a:solidFill>
            </a:endParaRPr>
          </a:p>
          <a:p>
            <a:pPr marL="457200" lvl="1" indent="-457200"/>
            <a:endParaRPr lang="en-US" sz="2000" dirty="0">
              <a:solidFill>
                <a:schemeClr val="tx2"/>
              </a:solidFill>
            </a:endParaRPr>
          </a:p>
          <a:p>
            <a:pPr lvl="2" indent="0">
              <a:buNone/>
            </a:pPr>
            <a:endParaRPr lang="en-US" sz="2000" dirty="0">
              <a:solidFill>
                <a:schemeClr val="tx2"/>
              </a:solidFill>
            </a:endParaRPr>
          </a:p>
          <a:p>
            <a:pPr marL="285750" indent="-285750">
              <a:buFont typeface="Arial" panose="020B0604020202020204" pitchFamily="34" charset="0"/>
              <a:buChar char="•"/>
            </a:pPr>
            <a:endParaRPr lang="en-US" sz="2000" dirty="0">
              <a:solidFill>
                <a:schemeClr val="tx2"/>
              </a:solidFill>
            </a:endParaRPr>
          </a:p>
          <a:p>
            <a:endParaRPr lang="en-US" sz="2000" dirty="0">
              <a:solidFill>
                <a:schemeClr val="tx2"/>
              </a:solidFill>
            </a:endParaRPr>
          </a:p>
        </p:txBody>
      </p:sp>
    </p:spTree>
    <p:extLst>
      <p:ext uri="{BB962C8B-B14F-4D97-AF65-F5344CB8AC3E}">
        <p14:creationId xmlns:p14="http://schemas.microsoft.com/office/powerpoint/2010/main" val="390375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510" y="483657"/>
            <a:ext cx="7886700" cy="507831"/>
          </a:xfrm>
        </p:spPr>
        <p:txBody>
          <a:bodyPr>
            <a:noAutofit/>
          </a:bodyPr>
          <a:lstStyle/>
          <a:p>
            <a:r>
              <a:rPr lang="en-US" sz="2800" dirty="0"/>
              <a:t>PARTICIPANT DEMOGRAPHICS (N=29)</a:t>
            </a:r>
          </a:p>
        </p:txBody>
      </p:sp>
      <p:grpSp>
        <p:nvGrpSpPr>
          <p:cNvPr id="14" name="Group 13"/>
          <p:cNvGrpSpPr/>
          <p:nvPr/>
        </p:nvGrpSpPr>
        <p:grpSpPr>
          <a:xfrm>
            <a:off x="653384" y="1953051"/>
            <a:ext cx="1129902" cy="1060615"/>
            <a:chOff x="680441" y="2768812"/>
            <a:chExt cx="2634031" cy="2761328"/>
          </a:xfrm>
        </p:grpSpPr>
        <p:pic>
          <p:nvPicPr>
            <p:cNvPr id="4" name="Picture 3"/>
            <p:cNvPicPr>
              <a:picLocks noChangeAspect="1"/>
            </p:cNvPicPr>
            <p:nvPr/>
          </p:nvPicPr>
          <p:blipFill>
            <a:blip r:embed="rId3">
              <a:duotone>
                <a:schemeClr val="accent2">
                  <a:shade val="45000"/>
                  <a:satMod val="135000"/>
                </a:schemeClr>
                <a:prstClr val="white"/>
              </a:duotone>
            </a:blip>
            <a:stretch>
              <a:fillRect/>
            </a:stretch>
          </p:blipFill>
          <p:spPr>
            <a:xfrm>
              <a:off x="680441" y="2768812"/>
              <a:ext cx="1896575" cy="1896575"/>
            </a:xfrm>
            <a:prstGeom prst="rect">
              <a:avLst/>
            </a:prstGeom>
          </p:spPr>
        </p:pic>
        <p:sp>
          <p:nvSpPr>
            <p:cNvPr id="5" name="TextBox 4"/>
            <p:cNvSpPr txBox="1"/>
            <p:nvPr/>
          </p:nvSpPr>
          <p:spPr>
            <a:xfrm>
              <a:off x="866917" y="4736086"/>
              <a:ext cx="636630" cy="794054"/>
            </a:xfrm>
            <a:prstGeom prst="rect">
              <a:avLst/>
            </a:prstGeom>
            <a:noFill/>
          </p:spPr>
          <p:txBody>
            <a:bodyPr wrap="square" rtlCol="0">
              <a:spAutoFit/>
            </a:bodyPr>
            <a:lstStyle/>
            <a:p>
              <a:endParaRPr lang="en-US" sz="2400" dirty="0">
                <a:ln w="0"/>
                <a:effectLst>
                  <a:outerShdw blurRad="38100" dist="19050" dir="2700000" algn="tl" rotWithShape="0">
                    <a:schemeClr val="dk1">
                      <a:alpha val="40000"/>
                    </a:schemeClr>
                  </a:outerShdw>
                </a:effectLst>
              </a:endParaRPr>
            </a:p>
          </p:txBody>
        </p:sp>
        <p:sp>
          <p:nvSpPr>
            <p:cNvPr id="8" name="TextBox 7"/>
            <p:cNvSpPr txBox="1"/>
            <p:nvPr/>
          </p:nvSpPr>
          <p:spPr>
            <a:xfrm>
              <a:off x="1765607" y="4711045"/>
              <a:ext cx="1548865" cy="794054"/>
            </a:xfrm>
            <a:prstGeom prst="rect">
              <a:avLst/>
            </a:prstGeom>
            <a:noFill/>
          </p:spPr>
          <p:txBody>
            <a:bodyPr wrap="square" rtlCol="0">
              <a:spAutoFit/>
            </a:bodyPr>
            <a:lstStyle/>
            <a:p>
              <a:endParaRPr lang="en-US" sz="2400" dirty="0">
                <a:ln w="0"/>
                <a:effectLst>
                  <a:outerShdw blurRad="38100" dist="19050" dir="2700000" algn="tl" rotWithShape="0">
                    <a:schemeClr val="dk1">
                      <a:alpha val="40000"/>
                    </a:schemeClr>
                  </a:outerShdw>
                </a:effectLst>
              </a:endParaRPr>
            </a:p>
          </p:txBody>
        </p:sp>
      </p:grpSp>
      <p:graphicFrame>
        <p:nvGraphicFramePr>
          <p:cNvPr id="10" name="Table 9">
            <a:extLst>
              <a:ext uri="{FF2B5EF4-FFF2-40B4-BE49-F238E27FC236}">
                <a16:creationId xmlns:a16="http://schemas.microsoft.com/office/drawing/2014/main" id="{C216CC40-E46C-E02A-1554-9DDA7F693C49}"/>
              </a:ext>
            </a:extLst>
          </p:cNvPr>
          <p:cNvGraphicFramePr>
            <a:graphicFrameLocks noGrp="1"/>
          </p:cNvGraphicFramePr>
          <p:nvPr>
            <p:extLst>
              <p:ext uri="{D42A27DB-BD31-4B8C-83A1-F6EECF244321}">
                <p14:modId xmlns:p14="http://schemas.microsoft.com/office/powerpoint/2010/main" val="2934743899"/>
              </p:ext>
            </p:extLst>
          </p:nvPr>
        </p:nvGraphicFramePr>
        <p:xfrm>
          <a:off x="4528773" y="1726928"/>
          <a:ext cx="4154321" cy="1547764"/>
        </p:xfrm>
        <a:graphic>
          <a:graphicData uri="http://schemas.openxmlformats.org/drawingml/2006/table">
            <a:tbl>
              <a:tblPr bandRow="1">
                <a:tableStyleId>{21E4AEA4-8DFA-4A89-87EB-49C32662AFE0}</a:tableStyleId>
              </a:tblPr>
              <a:tblGrid>
                <a:gridCol w="2791012">
                  <a:extLst>
                    <a:ext uri="{9D8B030D-6E8A-4147-A177-3AD203B41FA5}">
                      <a16:colId xmlns:a16="http://schemas.microsoft.com/office/drawing/2014/main" val="3167826428"/>
                    </a:ext>
                  </a:extLst>
                </a:gridCol>
                <a:gridCol w="1363309">
                  <a:extLst>
                    <a:ext uri="{9D8B030D-6E8A-4147-A177-3AD203B41FA5}">
                      <a16:colId xmlns:a16="http://schemas.microsoft.com/office/drawing/2014/main" val="2026274850"/>
                    </a:ext>
                  </a:extLst>
                </a:gridCol>
              </a:tblGrid>
              <a:tr h="386941">
                <a:tc>
                  <a:txBody>
                    <a:bodyPr/>
                    <a:lstStyle/>
                    <a:p>
                      <a:r>
                        <a:rPr lang="en-US" sz="1800" dirty="0"/>
                        <a:t>Black/African American</a:t>
                      </a:r>
                    </a:p>
                  </a:txBody>
                  <a:tcPr/>
                </a:tc>
                <a:tc>
                  <a:txBody>
                    <a:bodyPr/>
                    <a:lstStyle/>
                    <a:p>
                      <a:r>
                        <a:rPr lang="en-US" sz="1800" dirty="0"/>
                        <a:t>5 (17%)</a:t>
                      </a:r>
                    </a:p>
                  </a:txBody>
                  <a:tcPr/>
                </a:tc>
                <a:extLst>
                  <a:ext uri="{0D108BD9-81ED-4DB2-BD59-A6C34878D82A}">
                    <a16:rowId xmlns:a16="http://schemas.microsoft.com/office/drawing/2014/main" val="3449209749"/>
                  </a:ext>
                </a:extLst>
              </a:tr>
              <a:tr h="386941">
                <a:tc>
                  <a:txBody>
                    <a:bodyPr/>
                    <a:lstStyle/>
                    <a:p>
                      <a:r>
                        <a:rPr lang="en-US" sz="1800" dirty="0"/>
                        <a:t>White</a:t>
                      </a:r>
                    </a:p>
                  </a:txBody>
                  <a:tcPr/>
                </a:tc>
                <a:tc>
                  <a:txBody>
                    <a:bodyPr/>
                    <a:lstStyle/>
                    <a:p>
                      <a:r>
                        <a:rPr lang="en-US" sz="1800" dirty="0"/>
                        <a:t>7 (24%)</a:t>
                      </a:r>
                    </a:p>
                  </a:txBody>
                  <a:tcPr/>
                </a:tc>
                <a:extLst>
                  <a:ext uri="{0D108BD9-81ED-4DB2-BD59-A6C34878D82A}">
                    <a16:rowId xmlns:a16="http://schemas.microsoft.com/office/drawing/2014/main" val="2466573482"/>
                  </a:ext>
                </a:extLst>
              </a:tr>
              <a:tr h="386941">
                <a:tc>
                  <a:txBody>
                    <a:bodyPr/>
                    <a:lstStyle/>
                    <a:p>
                      <a:r>
                        <a:rPr lang="en-US" sz="1800" dirty="0"/>
                        <a:t>”Other” race</a:t>
                      </a:r>
                    </a:p>
                  </a:txBody>
                  <a:tcPr/>
                </a:tc>
                <a:tc>
                  <a:txBody>
                    <a:bodyPr/>
                    <a:lstStyle/>
                    <a:p>
                      <a:r>
                        <a:rPr lang="en-US" sz="1800" dirty="0"/>
                        <a:t>10 (34%)</a:t>
                      </a:r>
                    </a:p>
                  </a:txBody>
                  <a:tcPr/>
                </a:tc>
                <a:extLst>
                  <a:ext uri="{0D108BD9-81ED-4DB2-BD59-A6C34878D82A}">
                    <a16:rowId xmlns:a16="http://schemas.microsoft.com/office/drawing/2014/main" val="2069713726"/>
                  </a:ext>
                </a:extLst>
              </a:tr>
              <a:tr h="386941">
                <a:tc>
                  <a:txBody>
                    <a:bodyPr/>
                    <a:lstStyle/>
                    <a:p>
                      <a:r>
                        <a:rPr lang="en-US" sz="1800" dirty="0"/>
                        <a:t>Missing</a:t>
                      </a:r>
                    </a:p>
                  </a:txBody>
                  <a:tcPr/>
                </a:tc>
                <a:tc>
                  <a:txBody>
                    <a:bodyPr/>
                    <a:lstStyle/>
                    <a:p>
                      <a:r>
                        <a:rPr lang="en-US" sz="1800" dirty="0"/>
                        <a:t>7 (24%)</a:t>
                      </a:r>
                    </a:p>
                  </a:txBody>
                  <a:tcPr/>
                </a:tc>
                <a:extLst>
                  <a:ext uri="{0D108BD9-81ED-4DB2-BD59-A6C34878D82A}">
                    <a16:rowId xmlns:a16="http://schemas.microsoft.com/office/drawing/2014/main" val="1174553769"/>
                  </a:ext>
                </a:extLst>
              </a:tr>
            </a:tbl>
          </a:graphicData>
        </a:graphic>
      </p:graphicFrame>
      <p:graphicFrame>
        <p:nvGraphicFramePr>
          <p:cNvPr id="18" name="Table 17">
            <a:extLst>
              <a:ext uri="{FF2B5EF4-FFF2-40B4-BE49-F238E27FC236}">
                <a16:creationId xmlns:a16="http://schemas.microsoft.com/office/drawing/2014/main" id="{846C731A-967D-3E18-8CF1-A56DFABC83D2}"/>
              </a:ext>
            </a:extLst>
          </p:cNvPr>
          <p:cNvGraphicFramePr>
            <a:graphicFrameLocks noGrp="1"/>
          </p:cNvGraphicFramePr>
          <p:nvPr>
            <p:extLst>
              <p:ext uri="{D42A27DB-BD31-4B8C-83A1-F6EECF244321}">
                <p14:modId xmlns:p14="http://schemas.microsoft.com/office/powerpoint/2010/main" val="1478429219"/>
              </p:ext>
            </p:extLst>
          </p:nvPr>
        </p:nvGraphicFramePr>
        <p:xfrm>
          <a:off x="4528773" y="3536465"/>
          <a:ext cx="4154321" cy="365760"/>
        </p:xfrm>
        <a:graphic>
          <a:graphicData uri="http://schemas.openxmlformats.org/drawingml/2006/table">
            <a:tbl>
              <a:tblPr bandRow="1">
                <a:tableStyleId>{21E4AEA4-8DFA-4A89-87EB-49C32662AFE0}</a:tableStyleId>
              </a:tblPr>
              <a:tblGrid>
                <a:gridCol w="2791012">
                  <a:extLst>
                    <a:ext uri="{9D8B030D-6E8A-4147-A177-3AD203B41FA5}">
                      <a16:colId xmlns:a16="http://schemas.microsoft.com/office/drawing/2014/main" val="3167826428"/>
                    </a:ext>
                  </a:extLst>
                </a:gridCol>
                <a:gridCol w="1363309">
                  <a:extLst>
                    <a:ext uri="{9D8B030D-6E8A-4147-A177-3AD203B41FA5}">
                      <a16:colId xmlns:a16="http://schemas.microsoft.com/office/drawing/2014/main" val="2026274850"/>
                    </a:ext>
                  </a:extLst>
                </a:gridCol>
              </a:tblGrid>
              <a:tr h="355128">
                <a:tc>
                  <a:txBody>
                    <a:bodyPr/>
                    <a:lstStyle/>
                    <a:p>
                      <a:r>
                        <a:rPr lang="en-US" sz="1800" dirty="0"/>
                        <a:t>Hispanic</a:t>
                      </a:r>
                    </a:p>
                  </a:txBody>
                  <a:tcPr/>
                </a:tc>
                <a:tc>
                  <a:txBody>
                    <a:bodyPr/>
                    <a:lstStyle/>
                    <a:p>
                      <a:r>
                        <a:rPr lang="en-US" sz="1800" dirty="0"/>
                        <a:t>20 (61%)</a:t>
                      </a:r>
                    </a:p>
                  </a:txBody>
                  <a:tcPr/>
                </a:tc>
                <a:extLst>
                  <a:ext uri="{0D108BD9-81ED-4DB2-BD59-A6C34878D82A}">
                    <a16:rowId xmlns:a16="http://schemas.microsoft.com/office/drawing/2014/main" val="1338014044"/>
                  </a:ext>
                </a:extLst>
              </a:tr>
            </a:tbl>
          </a:graphicData>
        </a:graphic>
      </p:graphicFrame>
      <p:graphicFrame>
        <p:nvGraphicFramePr>
          <p:cNvPr id="22" name="Table 21">
            <a:extLst>
              <a:ext uri="{FF2B5EF4-FFF2-40B4-BE49-F238E27FC236}">
                <a16:creationId xmlns:a16="http://schemas.microsoft.com/office/drawing/2014/main" id="{7CF043D9-BD29-6F5E-CBC2-D8031CAA4D69}"/>
              </a:ext>
            </a:extLst>
          </p:cNvPr>
          <p:cNvGraphicFramePr>
            <a:graphicFrameLocks noGrp="1"/>
          </p:cNvGraphicFramePr>
          <p:nvPr>
            <p:extLst>
              <p:ext uri="{D42A27DB-BD31-4B8C-83A1-F6EECF244321}">
                <p14:modId xmlns:p14="http://schemas.microsoft.com/office/powerpoint/2010/main" val="4068126791"/>
              </p:ext>
            </p:extLst>
          </p:nvPr>
        </p:nvGraphicFramePr>
        <p:xfrm>
          <a:off x="1688525" y="1915096"/>
          <a:ext cx="2063428" cy="837410"/>
        </p:xfrm>
        <a:graphic>
          <a:graphicData uri="http://schemas.openxmlformats.org/drawingml/2006/table">
            <a:tbl>
              <a:tblPr bandRow="1">
                <a:tableStyleId>{21E4AEA4-8DFA-4A89-87EB-49C32662AFE0}</a:tableStyleId>
              </a:tblPr>
              <a:tblGrid>
                <a:gridCol w="1032871">
                  <a:extLst>
                    <a:ext uri="{9D8B030D-6E8A-4147-A177-3AD203B41FA5}">
                      <a16:colId xmlns:a16="http://schemas.microsoft.com/office/drawing/2014/main" val="3167826428"/>
                    </a:ext>
                  </a:extLst>
                </a:gridCol>
                <a:gridCol w="1030557">
                  <a:extLst>
                    <a:ext uri="{9D8B030D-6E8A-4147-A177-3AD203B41FA5}">
                      <a16:colId xmlns:a16="http://schemas.microsoft.com/office/drawing/2014/main" val="2026274850"/>
                    </a:ext>
                  </a:extLst>
                </a:gridCol>
              </a:tblGrid>
              <a:tr h="418705">
                <a:tc>
                  <a:txBody>
                    <a:bodyPr/>
                    <a:lstStyle/>
                    <a:p>
                      <a:r>
                        <a:rPr lang="en-US" sz="1800" dirty="0"/>
                        <a:t>Women</a:t>
                      </a:r>
                    </a:p>
                  </a:txBody>
                  <a:tcPr/>
                </a:tc>
                <a:tc>
                  <a:txBody>
                    <a:bodyPr/>
                    <a:lstStyle/>
                    <a:p>
                      <a:r>
                        <a:rPr lang="en-US" sz="1800" dirty="0"/>
                        <a:t>7</a:t>
                      </a:r>
                    </a:p>
                  </a:txBody>
                  <a:tcPr/>
                </a:tc>
                <a:extLst>
                  <a:ext uri="{0D108BD9-81ED-4DB2-BD59-A6C34878D82A}">
                    <a16:rowId xmlns:a16="http://schemas.microsoft.com/office/drawing/2014/main" val="1338014044"/>
                  </a:ext>
                </a:extLst>
              </a:tr>
              <a:tr h="418705">
                <a:tc>
                  <a:txBody>
                    <a:bodyPr/>
                    <a:lstStyle/>
                    <a:p>
                      <a:r>
                        <a:rPr lang="en-US" sz="1800" dirty="0"/>
                        <a:t>Men</a:t>
                      </a:r>
                    </a:p>
                  </a:txBody>
                  <a:tcPr/>
                </a:tc>
                <a:tc>
                  <a:txBody>
                    <a:bodyPr/>
                    <a:lstStyle/>
                    <a:p>
                      <a:r>
                        <a:rPr lang="en-US" sz="1800" dirty="0"/>
                        <a:t>22</a:t>
                      </a:r>
                    </a:p>
                  </a:txBody>
                  <a:tcPr/>
                </a:tc>
                <a:extLst>
                  <a:ext uri="{0D108BD9-81ED-4DB2-BD59-A6C34878D82A}">
                    <a16:rowId xmlns:a16="http://schemas.microsoft.com/office/drawing/2014/main" val="2373470184"/>
                  </a:ext>
                </a:extLst>
              </a:tr>
            </a:tbl>
          </a:graphicData>
        </a:graphic>
      </p:graphicFrame>
      <p:graphicFrame>
        <p:nvGraphicFramePr>
          <p:cNvPr id="25" name="Table 24">
            <a:extLst>
              <a:ext uri="{FF2B5EF4-FFF2-40B4-BE49-F238E27FC236}">
                <a16:creationId xmlns:a16="http://schemas.microsoft.com/office/drawing/2014/main" id="{B04A0810-7020-E87F-AAE6-000291333839}"/>
              </a:ext>
            </a:extLst>
          </p:cNvPr>
          <p:cNvGraphicFramePr>
            <a:graphicFrameLocks noGrp="1"/>
          </p:cNvGraphicFramePr>
          <p:nvPr>
            <p:extLst>
              <p:ext uri="{D42A27DB-BD31-4B8C-83A1-F6EECF244321}">
                <p14:modId xmlns:p14="http://schemas.microsoft.com/office/powerpoint/2010/main" val="1304961289"/>
              </p:ext>
            </p:extLst>
          </p:nvPr>
        </p:nvGraphicFramePr>
        <p:xfrm>
          <a:off x="460906" y="3099717"/>
          <a:ext cx="3373799" cy="365760"/>
        </p:xfrm>
        <a:graphic>
          <a:graphicData uri="http://schemas.openxmlformats.org/drawingml/2006/table">
            <a:tbl>
              <a:tblPr bandRow="1">
                <a:tableStyleId>{21E4AEA4-8DFA-4A89-87EB-49C32662AFE0}</a:tableStyleId>
              </a:tblPr>
              <a:tblGrid>
                <a:gridCol w="1316701">
                  <a:extLst>
                    <a:ext uri="{9D8B030D-6E8A-4147-A177-3AD203B41FA5}">
                      <a16:colId xmlns:a16="http://schemas.microsoft.com/office/drawing/2014/main" val="2356383555"/>
                    </a:ext>
                  </a:extLst>
                </a:gridCol>
                <a:gridCol w="2057098">
                  <a:extLst>
                    <a:ext uri="{9D8B030D-6E8A-4147-A177-3AD203B41FA5}">
                      <a16:colId xmlns:a16="http://schemas.microsoft.com/office/drawing/2014/main" val="3909769831"/>
                    </a:ext>
                  </a:extLst>
                </a:gridCol>
              </a:tblGrid>
              <a:tr h="318465">
                <a:tc>
                  <a:txBody>
                    <a:bodyPr/>
                    <a:lstStyle/>
                    <a:p>
                      <a:r>
                        <a:rPr lang="en-US" sz="1800" b="0" dirty="0"/>
                        <a:t>Mean age</a:t>
                      </a:r>
                    </a:p>
                  </a:txBody>
                  <a:tcPr/>
                </a:tc>
                <a:tc>
                  <a:txBody>
                    <a:bodyPr/>
                    <a:lstStyle/>
                    <a:p>
                      <a:r>
                        <a:rPr lang="en-US" sz="1800" b="0" dirty="0"/>
                        <a:t>47 (range: 23-63)</a:t>
                      </a:r>
                      <a:endParaRPr lang="en-US" sz="1800" b="0" dirty="0">
                        <a:highlight>
                          <a:srgbClr val="FFFF00"/>
                        </a:highlight>
                      </a:endParaRPr>
                    </a:p>
                  </a:txBody>
                  <a:tcPr/>
                </a:tc>
                <a:extLst>
                  <a:ext uri="{0D108BD9-81ED-4DB2-BD59-A6C34878D82A}">
                    <a16:rowId xmlns:a16="http://schemas.microsoft.com/office/drawing/2014/main" val="3706953363"/>
                  </a:ext>
                </a:extLst>
              </a:tr>
            </a:tbl>
          </a:graphicData>
        </a:graphic>
      </p:graphicFrame>
    </p:spTree>
    <p:extLst>
      <p:ext uri="{BB962C8B-B14F-4D97-AF65-F5344CB8AC3E}">
        <p14:creationId xmlns:p14="http://schemas.microsoft.com/office/powerpoint/2010/main" val="175850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83A40A6-BC05-50F7-54C8-467FAD3B7E1F}"/>
              </a:ext>
            </a:extLst>
          </p:cNvPr>
          <p:cNvSpPr txBox="1"/>
          <p:nvPr/>
        </p:nvSpPr>
        <p:spPr>
          <a:xfrm>
            <a:off x="2953855" y="3818120"/>
            <a:ext cx="4679318" cy="830997"/>
          </a:xfrm>
          <a:prstGeom prst="rect">
            <a:avLst/>
          </a:prstGeom>
          <a:noFill/>
        </p:spPr>
        <p:txBody>
          <a:bodyPr wrap="square" rtlCol="0">
            <a:spAutoFit/>
          </a:bodyPr>
          <a:lstStyle/>
          <a:p>
            <a:r>
              <a:rPr lang="en-US" sz="2000" b="1" dirty="0"/>
              <a:t>3. Treatment after hospital discharge</a:t>
            </a:r>
          </a:p>
          <a:p>
            <a:pPr marL="342900" indent="-342900">
              <a:buAutoNum type="arabicParenR"/>
            </a:pPr>
            <a:endParaRPr lang="en-US" sz="1400" dirty="0"/>
          </a:p>
          <a:p>
            <a:pPr marL="342900" indent="-342900">
              <a:buAutoNum type="arabicParenR"/>
            </a:pPr>
            <a:endParaRPr lang="en-US" sz="1400" dirty="0"/>
          </a:p>
        </p:txBody>
      </p:sp>
      <p:pic>
        <p:nvPicPr>
          <p:cNvPr id="11" name="Picture 10">
            <a:extLst>
              <a:ext uri="{FF2B5EF4-FFF2-40B4-BE49-F238E27FC236}">
                <a16:creationId xmlns:a16="http://schemas.microsoft.com/office/drawing/2014/main" id="{BE852919-701A-5543-D72B-FAAFD032A070}"/>
              </a:ext>
            </a:extLst>
          </p:cNvPr>
          <p:cNvPicPr>
            <a:picLocks noChangeAspect="1"/>
          </p:cNvPicPr>
          <p:nvPr/>
        </p:nvPicPr>
        <p:blipFill>
          <a:blip r:embed="rId3"/>
          <a:stretch>
            <a:fillRect/>
          </a:stretch>
        </p:blipFill>
        <p:spPr>
          <a:xfrm>
            <a:off x="351035" y="1340901"/>
            <a:ext cx="2704370" cy="2704370"/>
          </a:xfrm>
          <a:prstGeom prst="rect">
            <a:avLst/>
          </a:prstGeom>
        </p:spPr>
      </p:pic>
      <p:sp>
        <p:nvSpPr>
          <p:cNvPr id="13" name="TextBox 12">
            <a:extLst>
              <a:ext uri="{FF2B5EF4-FFF2-40B4-BE49-F238E27FC236}">
                <a16:creationId xmlns:a16="http://schemas.microsoft.com/office/drawing/2014/main" id="{0390F6E1-92DB-0FAA-C25F-8E4A7C017464}"/>
              </a:ext>
            </a:extLst>
          </p:cNvPr>
          <p:cNvSpPr txBox="1"/>
          <p:nvPr/>
        </p:nvSpPr>
        <p:spPr>
          <a:xfrm>
            <a:off x="2722824" y="792525"/>
            <a:ext cx="6146799" cy="707886"/>
          </a:xfrm>
          <a:prstGeom prst="rect">
            <a:avLst/>
          </a:prstGeom>
          <a:noFill/>
        </p:spPr>
        <p:txBody>
          <a:bodyPr wrap="square">
            <a:spAutoFit/>
          </a:bodyPr>
          <a:lstStyle/>
          <a:p>
            <a:r>
              <a:rPr lang="en-US" sz="2000" b="1" dirty="0"/>
              <a:t>1. Structural vulnerabilities shape addiction trajectories, treatment, and hospital experiences</a:t>
            </a:r>
          </a:p>
        </p:txBody>
      </p:sp>
      <p:sp>
        <p:nvSpPr>
          <p:cNvPr id="14" name="TextBox 13">
            <a:extLst>
              <a:ext uri="{FF2B5EF4-FFF2-40B4-BE49-F238E27FC236}">
                <a16:creationId xmlns:a16="http://schemas.microsoft.com/office/drawing/2014/main" id="{908BD216-33AA-EB89-A7B2-71B6CAFAC7F2}"/>
              </a:ext>
            </a:extLst>
          </p:cNvPr>
          <p:cNvSpPr txBox="1"/>
          <p:nvPr/>
        </p:nvSpPr>
        <p:spPr>
          <a:xfrm>
            <a:off x="3368427" y="2094448"/>
            <a:ext cx="5501196" cy="707886"/>
          </a:xfrm>
          <a:prstGeom prst="rect">
            <a:avLst/>
          </a:prstGeom>
          <a:noFill/>
        </p:spPr>
        <p:txBody>
          <a:bodyPr wrap="square">
            <a:spAutoFit/>
          </a:bodyPr>
          <a:lstStyle/>
          <a:p>
            <a:r>
              <a:rPr lang="en-US" sz="2000" b="1" dirty="0"/>
              <a:t>2. Experiences with CATCH and other health care providers during hospitalization</a:t>
            </a:r>
          </a:p>
        </p:txBody>
      </p:sp>
    </p:spTree>
    <p:extLst>
      <p:ext uri="{BB962C8B-B14F-4D97-AF65-F5344CB8AC3E}">
        <p14:creationId xmlns:p14="http://schemas.microsoft.com/office/powerpoint/2010/main" val="186378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Lst>
  </p:timing>
</p:sld>
</file>

<file path=ppt/theme/theme1.xml><?xml version="1.0" encoding="utf-8"?>
<a:theme xmlns:a="http://schemas.openxmlformats.org/drawingml/2006/main" name="Office Theme">
  <a:themeElements>
    <a:clrScheme name="Custom 3">
      <a:dk1>
        <a:srgbClr val="53565A"/>
      </a:dk1>
      <a:lt1>
        <a:sysClr val="window" lastClr="FFFFFF"/>
      </a:lt1>
      <a:dk2>
        <a:srgbClr val="580F8B"/>
      </a:dk2>
      <a:lt2>
        <a:srgbClr val="BEBEFF"/>
      </a:lt2>
      <a:accent1>
        <a:srgbClr val="8000FF"/>
      </a:accent1>
      <a:accent2>
        <a:srgbClr val="B97B15"/>
      </a:accent2>
      <a:accent3>
        <a:srgbClr val="F5D9AB"/>
      </a:accent3>
      <a:accent4>
        <a:srgbClr val="87D4CD"/>
      </a:accent4>
      <a:accent5>
        <a:srgbClr val="3FB0A6"/>
      </a:accent5>
      <a:accent6>
        <a:srgbClr val="84A1BE"/>
      </a:accent6>
      <a:hlink>
        <a:srgbClr val="8000FF"/>
      </a:hlink>
      <a:folHlink>
        <a:srgbClr val="AE73FF"/>
      </a:folHlink>
    </a:clrScheme>
    <a:fontScheme name="NYULH Offic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400" dirty="0" err="1" smtClean="0"/>
        </a:defPPr>
      </a:lstStyle>
    </a:txDef>
  </a:objectDefaults>
  <a:extraClrSchemeLst/>
  <a:extLst>
    <a:ext uri="{05A4C25C-085E-4340-85A3-A5531E510DB2}">
      <thm15:themeFamily xmlns:thm15="http://schemas.microsoft.com/office/thememl/2012/main" name="NYUGSOM-Logo_Classical-Light_16x9_230404" id="{75D63DC5-8ACF-0440-88A0-533AC50DB98B}" vid="{97B012E2-6326-124E-98A4-D8092E0BDA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1318</TotalTime>
  <Words>1847</Words>
  <Application>Microsoft Macintosh PowerPoint</Application>
  <PresentationFormat>On-screen Show (16:9)</PresentationFormat>
  <Paragraphs>199</Paragraphs>
  <Slides>22</Slides>
  <Notes>22</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Perspectives of an addiction consult service from hospitalized people who use opioids at six NYC public hospitals</vt:lpstr>
      <vt:lpstr>PowerPoint Presentation</vt:lpstr>
      <vt:lpstr>HOSPITALIZATION PRESENTS AN OPPORTUNITY TO ENGAGE PATIENTS IN OUD TREATMENT</vt:lpstr>
      <vt:lpstr>ADDICTION CONSULT SERVICES OFFER AN OPPORTUNITY TO ENGAGE PATIENTS IN OUD TREATMENT</vt:lpstr>
      <vt:lpstr>CONSULT FOR ADDICTION TREATMENT AND CARE IN HOSPITALS (CATCH)</vt:lpstr>
      <vt:lpstr>PowerPoint Presentation</vt:lpstr>
      <vt:lpstr>RECRUITMENT</vt:lpstr>
      <vt:lpstr>PARTICIPANT DEMOGRAPHICS (N=29)</vt:lpstr>
      <vt:lpstr>PowerPoint Presentation</vt:lpstr>
      <vt:lpstr>PowerPoint Presentation</vt:lpstr>
      <vt:lpstr>1. Structural vulnerabilities shape addiction trajectories, treatment, and health care experiences </vt:lpstr>
      <vt:lpstr>Isolation and abandonment</vt:lpstr>
      <vt:lpstr>PowerPoint Presentation</vt:lpstr>
      <vt:lpstr>2. Experiences with CATCH and other health care providers during hospitalization </vt:lpstr>
      <vt:lpstr>2. Experiences with CATCH and other health care providers during hospitalization </vt:lpstr>
      <vt:lpstr>2. Experiences with CATCH and other health care providers during hospitalization </vt:lpstr>
      <vt:lpstr>PowerPoint Presentation</vt:lpstr>
      <vt:lpstr>3. Treatment after hospital discharge </vt:lpstr>
      <vt:lpstr>3. Treatment after hospital discharge </vt:lpstr>
      <vt:lpstr>LIMITATIONS</vt:lpstr>
      <vt:lpstr>Addiction consult services can meet an urgent need for humanistic care and medical management of opioid withdrawal for people while they are hospitalized</vt:lpstr>
      <vt:lpstr>Thank you  Special thanks to all the participants, NYC Health + Hospitals CATCH and Office of Behavioral Health team members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 This Is  the Classical Light PowerPoint Template</dc:title>
  <dc:creator>King, Carla</dc:creator>
  <cp:lastModifiedBy>King, Carla</cp:lastModifiedBy>
  <cp:revision>99</cp:revision>
  <cp:lastPrinted>2023-10-27T14:40:21Z</cp:lastPrinted>
  <dcterms:created xsi:type="dcterms:W3CDTF">2023-09-07T15:19:27Z</dcterms:created>
  <dcterms:modified xsi:type="dcterms:W3CDTF">2023-11-01T15:32:44Z</dcterms:modified>
</cp:coreProperties>
</file>