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8"/>
  </p:notesMasterIdLst>
  <p:sldIdLst>
    <p:sldId id="267" r:id="rId5"/>
    <p:sldId id="317" r:id="rId6"/>
    <p:sldId id="281" r:id="rId7"/>
    <p:sldId id="316" r:id="rId8"/>
    <p:sldId id="297" r:id="rId9"/>
    <p:sldId id="298" r:id="rId10"/>
    <p:sldId id="308" r:id="rId11"/>
    <p:sldId id="299" r:id="rId12"/>
    <p:sldId id="300" r:id="rId13"/>
    <p:sldId id="301" r:id="rId14"/>
    <p:sldId id="302" r:id="rId15"/>
    <p:sldId id="303" r:id="rId16"/>
    <p:sldId id="282" r:id="rId17"/>
    <p:sldId id="310" r:id="rId18"/>
    <p:sldId id="311" r:id="rId19"/>
    <p:sldId id="312" r:id="rId20"/>
    <p:sldId id="313" r:id="rId21"/>
    <p:sldId id="314" r:id="rId22"/>
    <p:sldId id="315" r:id="rId23"/>
    <p:sldId id="307" r:id="rId24"/>
    <p:sldId id="318" r:id="rId25"/>
    <p:sldId id="319" r:id="rId26"/>
    <p:sldId id="277" r:id="rId27"/>
  </p:sldIdLst>
  <p:sldSz cx="12192000" cy="6858000"/>
  <p:notesSz cx="6858000" cy="9144000"/>
  <p:embeddedFontLst>
    <p:embeddedFont>
      <p:font typeface="Acumin Pro" panose="020F0502020204030204" pitchFamily="34" charset="0"/>
      <p:regular r:id="rId29"/>
      <p:bold r:id="rId30"/>
      <p:italic r:id="rId31"/>
      <p:boldItalic r:id="rId32"/>
    </p:embeddedFont>
    <p:embeddedFont>
      <p:font typeface="Acumin Pro Condensed Semibold" panose="020B0706020202020204" pitchFamily="34" charset="77"/>
      <p:regular r:id="rId33"/>
      <p:bold r:id="rId34"/>
      <p:italic r:id="rId35"/>
      <p:boldItalic r:id="rId36"/>
    </p:embeddedFont>
    <p:embeddedFont>
      <p:font typeface="Acumin Pro Medium" panose="020F0502020204030204" pitchFamily="34" charset="0"/>
      <p:regular r:id="rId37"/>
      <p:bold r:id="rId38"/>
      <p:italic r:id="rId39"/>
      <p:boldItalic r:id="rId40"/>
    </p:embeddedFont>
    <p:embeddedFont>
      <p:font typeface="Acumin Pro Semibold" panose="020F0502020204030204" pitchFamily="34" charset="0"/>
      <p:regular r:id="rId41"/>
      <p:bold r:id="rId42"/>
      <p:italic r:id="rId43"/>
      <p:boldItalic r:id="rId44"/>
    </p:embeddedFont>
    <p:embeddedFont>
      <p:font typeface="Franklin Gothic Book" panose="020B0503020102020204" pitchFamily="34" charset="0"/>
      <p:regular r:id="rId45"/>
      <p:italic r:id="rId46"/>
    </p:embeddedFont>
    <p:embeddedFont>
      <p:font typeface="Franklin Gothic Medium" panose="020B0603020102020204" pitchFamily="34" charset="0"/>
      <p:regular r:id="rId47"/>
      <p:italic r:id="rId48"/>
    </p:embeddedFont>
    <p:embeddedFont>
      <p:font typeface="Franklin Gothic Medium Cond" panose="020B0606030402020204" pitchFamily="34" charset="0"/>
      <p:regular r:id="rId49"/>
    </p:embeddedFont>
    <p:embeddedFont>
      <p:font typeface="Gabarito Black" pitchFamily="2" charset="77"/>
      <p:bold r:id="rId50"/>
    </p:embeddedFont>
    <p:embeddedFont>
      <p:font typeface="Gabarito SemiBold" pitchFamily="2" charset="77"/>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7A9200-AA9C-1D38-ED1A-434EC044EFF7}" name="Molly Nichols" initials="MN" userId="bW5NrNtvIjw4Rw68EkxNmXO0t4zABieUaadu7cI/5mQ=" providerId="None"/>
  <p188:author id="{A26CE219-6CB4-4D82-2315-C217F06FFCCD}" name="Hiller, Kelly R" initials="HKR" userId="S::khiller@purdue.edu::b25b1487-7f5e-4b7f-a0b2-f8bcb0b1ea5a" providerId="AD"/>
  <p188:author id="{CAB94072-3234-9E4F-1EC5-095BDDD6E7BD}" name="Nichols, Molly" initials="" userId="S::molly.nichols@austin.utexas.edu::81370d17-5da4-4623-baf8-cf402cd35d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345A"/>
    <a:srgbClr val="5F0A0C"/>
    <a:srgbClr val="FBB040"/>
    <a:srgbClr val="143A29"/>
    <a:srgbClr val="88341C"/>
    <a:srgbClr val="101E39"/>
    <a:srgbClr val="1B4482"/>
    <a:srgbClr val="156082"/>
    <a:srgbClr val="CFB991"/>
    <a:srgbClr val="DDB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C065E-641E-4BBB-9AD5-C8D005B561C9}" v="2" dt="2024-11-06T18:08:59.016"/>
    <p1510:client id="{F6DED700-3882-45DB-A88A-85FFE111C79F}" v="346" dt="2024-11-05T17:30:50.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6"/>
    <p:restoredTop sz="82868"/>
  </p:normalViewPr>
  <p:slideViewPr>
    <p:cSldViewPr snapToGrid="0">
      <p:cViewPr varScale="1">
        <p:scale>
          <a:sx n="92" d="100"/>
          <a:sy n="92" d="100"/>
        </p:scale>
        <p:origin x="1296" y="176"/>
      </p:cViewPr>
      <p:guideLst>
        <p:guide orient="horz" pos="1080"/>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Nichols" userId="bW5NrNtvIjw4Rw68EkxNmXO0t4zABieUaadu7cI/5mQ=" providerId="None" clId="Web-{F6DED700-3882-45DB-A88A-85FFE111C79F}"/>
    <pc:docChg chg="modSld">
      <pc:chgData name="Molly Nichols" userId="bW5NrNtvIjw4Rw68EkxNmXO0t4zABieUaadu7cI/5mQ=" providerId="None" clId="Web-{F6DED700-3882-45DB-A88A-85FFE111C79F}" dt="2024-11-05T17:30:49.174" v="434" actId="20577"/>
      <pc:docMkLst>
        <pc:docMk/>
      </pc:docMkLst>
      <pc:sldChg chg="modSp">
        <pc:chgData name="Molly Nichols" userId="bW5NrNtvIjw4Rw68EkxNmXO0t4zABieUaadu7cI/5mQ=" providerId="None" clId="Web-{F6DED700-3882-45DB-A88A-85FFE111C79F}" dt="2024-11-05T16:26:53.076" v="53" actId="20577"/>
        <pc:sldMkLst>
          <pc:docMk/>
          <pc:sldMk cId="2716960860" sldId="281"/>
        </pc:sldMkLst>
        <pc:spChg chg="mod">
          <ac:chgData name="Molly Nichols" userId="bW5NrNtvIjw4Rw68EkxNmXO0t4zABieUaadu7cI/5mQ=" providerId="None" clId="Web-{F6DED700-3882-45DB-A88A-85FFE111C79F}" dt="2024-11-05T16:26:53.076" v="53" actId="20577"/>
          <ac:spMkLst>
            <pc:docMk/>
            <pc:sldMk cId="2716960860" sldId="281"/>
            <ac:spMk id="3" creationId="{294E267F-25C8-47DF-9D61-B51817DADC64}"/>
          </ac:spMkLst>
        </pc:spChg>
      </pc:sldChg>
      <pc:sldChg chg="modNotes">
        <pc:chgData name="Molly Nichols" userId="bW5NrNtvIjw4Rw68EkxNmXO0t4zABieUaadu7cI/5mQ=" providerId="None" clId="Web-{F6DED700-3882-45DB-A88A-85FFE111C79F}" dt="2024-11-05T17:26:19.781" v="423"/>
        <pc:sldMkLst>
          <pc:docMk/>
          <pc:sldMk cId="3122978430" sldId="308"/>
        </pc:sldMkLst>
      </pc:sldChg>
      <pc:sldChg chg="modSp">
        <pc:chgData name="Molly Nichols" userId="bW5NrNtvIjw4Rw68EkxNmXO0t4zABieUaadu7cI/5mQ=" providerId="None" clId="Web-{F6DED700-3882-45DB-A88A-85FFE111C79F}" dt="2024-11-05T17:28:50.016" v="424" actId="1076"/>
        <pc:sldMkLst>
          <pc:docMk/>
          <pc:sldMk cId="2838103683" sldId="313"/>
        </pc:sldMkLst>
        <pc:spChg chg="mod">
          <ac:chgData name="Molly Nichols" userId="bW5NrNtvIjw4Rw68EkxNmXO0t4zABieUaadu7cI/5mQ=" providerId="None" clId="Web-{F6DED700-3882-45DB-A88A-85FFE111C79F}" dt="2024-11-05T17:28:50.016" v="424" actId="1076"/>
          <ac:spMkLst>
            <pc:docMk/>
            <pc:sldMk cId="2838103683" sldId="313"/>
            <ac:spMk id="7" creationId="{D5821D0F-BD9F-0F75-A339-9E326FB4CC15}"/>
          </ac:spMkLst>
        </pc:spChg>
      </pc:sldChg>
      <pc:sldChg chg="modSp">
        <pc:chgData name="Molly Nichols" userId="bW5NrNtvIjw4Rw68EkxNmXO0t4zABieUaadu7cI/5mQ=" providerId="None" clId="Web-{F6DED700-3882-45DB-A88A-85FFE111C79F}" dt="2024-11-05T17:30:49.174" v="434" actId="20577"/>
        <pc:sldMkLst>
          <pc:docMk/>
          <pc:sldMk cId="495050833" sldId="318"/>
        </pc:sldMkLst>
        <pc:spChg chg="mod">
          <ac:chgData name="Molly Nichols" userId="bW5NrNtvIjw4Rw68EkxNmXO0t4zABieUaadu7cI/5mQ=" providerId="None" clId="Web-{F6DED700-3882-45DB-A88A-85FFE111C79F}" dt="2024-11-05T17:30:49.174" v="434" actId="20577"/>
          <ac:spMkLst>
            <pc:docMk/>
            <pc:sldMk cId="495050833" sldId="318"/>
            <ac:spMk id="3" creationId="{2F9D1D0F-D51E-0670-7403-E1A42632CEEB}"/>
          </ac:spMkLst>
        </pc:spChg>
      </pc:sldChg>
    </pc:docChg>
  </pc:docChgLst>
  <pc:docChgLst>
    <pc:chgData name="Molly Nichols" userId="bW5NrNtvIjw4Rw68EkxNmXO0t4zABieUaadu7cI/5mQ=" providerId="None" clId="Web-{EC0C065E-641E-4BBB-9AD5-C8D005B561C9}"/>
    <pc:docChg chg="mod">
      <pc:chgData name="Molly Nichols" userId="bW5NrNtvIjw4Rw68EkxNmXO0t4zABieUaadu7cI/5mQ=" providerId="None" clId="Web-{EC0C065E-641E-4BBB-9AD5-C8D005B561C9}" dt="2024-11-06T18:08:59.016"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Agree or Strongly Agree</c:v>
                </c:pt>
              </c:strCache>
            </c:strRef>
          </c:tx>
          <c:spPr>
            <a:solidFill>
              <a:schemeClr val="accent1"/>
            </a:solidFill>
            <a:ln>
              <a:noFill/>
            </a:ln>
            <a:effectLst/>
          </c:spPr>
          <c:invertIfNegative val="0"/>
          <c:cat>
            <c:strRef>
              <c:f>Sheet1!$A$2:$A$5</c:f>
              <c:strCache>
                <c:ptCount val="4"/>
                <c:pt idx="0">
                  <c:v>The game helped me learn more about providing comprehensive care to patients with OUD.</c:v>
                </c:pt>
                <c:pt idx="1">
                  <c:v>The game was relevant to my future practice.</c:v>
                </c:pt>
                <c:pt idx="2">
                  <c:v>I would recommend the game to other learners.</c:v>
                </c:pt>
                <c:pt idx="3">
                  <c:v>I enjoyed playing the game.</c:v>
                </c:pt>
              </c:strCache>
            </c:strRef>
          </c:cat>
          <c:val>
            <c:numRef>
              <c:f>Sheet1!$B$2:$B$5</c:f>
              <c:numCache>
                <c:formatCode>General</c:formatCode>
                <c:ptCount val="4"/>
                <c:pt idx="0">
                  <c:v>132</c:v>
                </c:pt>
                <c:pt idx="1">
                  <c:v>134</c:v>
                </c:pt>
                <c:pt idx="2">
                  <c:v>132</c:v>
                </c:pt>
                <c:pt idx="3">
                  <c:v>137</c:v>
                </c:pt>
              </c:numCache>
            </c:numRef>
          </c:val>
          <c:extLst>
            <c:ext xmlns:c16="http://schemas.microsoft.com/office/drawing/2014/chart" uri="{C3380CC4-5D6E-409C-BE32-E72D297353CC}">
              <c16:uniqueId val="{00000000-2DD6-9F4E-A065-CE99859DEC85}"/>
            </c:ext>
          </c:extLst>
        </c:ser>
        <c:ser>
          <c:idx val="1"/>
          <c:order val="1"/>
          <c:tx>
            <c:strRef>
              <c:f>Sheet1!$C$1</c:f>
              <c:strCache>
                <c:ptCount val="1"/>
                <c:pt idx="0">
                  <c:v>Neutral</c:v>
                </c:pt>
              </c:strCache>
            </c:strRef>
          </c:tx>
          <c:spPr>
            <a:solidFill>
              <a:schemeClr val="accent2"/>
            </a:solidFill>
            <a:ln>
              <a:noFill/>
            </a:ln>
            <a:effectLst/>
          </c:spPr>
          <c:invertIfNegative val="0"/>
          <c:cat>
            <c:strRef>
              <c:f>Sheet1!$A$2:$A$5</c:f>
              <c:strCache>
                <c:ptCount val="4"/>
                <c:pt idx="0">
                  <c:v>The game helped me learn more about providing comprehensive care to patients with OUD.</c:v>
                </c:pt>
                <c:pt idx="1">
                  <c:v>The game was relevant to my future practice.</c:v>
                </c:pt>
                <c:pt idx="2">
                  <c:v>I would recommend the game to other learners.</c:v>
                </c:pt>
                <c:pt idx="3">
                  <c:v>I enjoyed playing the game.</c:v>
                </c:pt>
              </c:strCache>
            </c:strRef>
          </c:cat>
          <c:val>
            <c:numRef>
              <c:f>Sheet1!$C$2:$C$5</c:f>
              <c:numCache>
                <c:formatCode>General</c:formatCode>
                <c:ptCount val="4"/>
                <c:pt idx="0">
                  <c:v>8</c:v>
                </c:pt>
                <c:pt idx="1">
                  <c:v>7</c:v>
                </c:pt>
                <c:pt idx="2">
                  <c:v>8</c:v>
                </c:pt>
                <c:pt idx="3">
                  <c:v>5</c:v>
                </c:pt>
              </c:numCache>
            </c:numRef>
          </c:val>
          <c:extLst>
            <c:ext xmlns:c16="http://schemas.microsoft.com/office/drawing/2014/chart" uri="{C3380CC4-5D6E-409C-BE32-E72D297353CC}">
              <c16:uniqueId val="{00000001-2DD6-9F4E-A065-CE99859DEC85}"/>
            </c:ext>
          </c:extLst>
        </c:ser>
        <c:ser>
          <c:idx val="2"/>
          <c:order val="2"/>
          <c:tx>
            <c:strRef>
              <c:f>Sheet1!$D$1</c:f>
              <c:strCache>
                <c:ptCount val="1"/>
                <c:pt idx="0">
                  <c:v>Disagree or Strongly Disagree</c:v>
                </c:pt>
              </c:strCache>
            </c:strRef>
          </c:tx>
          <c:spPr>
            <a:solidFill>
              <a:schemeClr val="accent3"/>
            </a:solidFill>
            <a:ln>
              <a:noFill/>
            </a:ln>
            <a:effectLst/>
          </c:spPr>
          <c:invertIfNegative val="0"/>
          <c:cat>
            <c:strRef>
              <c:f>Sheet1!$A$2:$A$5</c:f>
              <c:strCache>
                <c:ptCount val="4"/>
                <c:pt idx="0">
                  <c:v>The game helped me learn more about providing comprehensive care to patients with OUD.</c:v>
                </c:pt>
                <c:pt idx="1">
                  <c:v>The game was relevant to my future practice.</c:v>
                </c:pt>
                <c:pt idx="2">
                  <c:v>I would recommend the game to other learners.</c:v>
                </c:pt>
                <c:pt idx="3">
                  <c:v>I enjoyed playing the game.</c:v>
                </c:pt>
              </c:strCache>
            </c:strRef>
          </c:cat>
          <c:val>
            <c:numRef>
              <c:f>Sheet1!$D$2:$D$5</c:f>
              <c:numCache>
                <c:formatCode>General</c:formatCode>
                <c:ptCount val="4"/>
                <c:pt idx="0">
                  <c:v>3</c:v>
                </c:pt>
                <c:pt idx="1">
                  <c:v>2</c:v>
                </c:pt>
                <c:pt idx="2">
                  <c:v>3</c:v>
                </c:pt>
                <c:pt idx="3">
                  <c:v>1</c:v>
                </c:pt>
              </c:numCache>
            </c:numRef>
          </c:val>
          <c:extLst>
            <c:ext xmlns:c16="http://schemas.microsoft.com/office/drawing/2014/chart" uri="{C3380CC4-5D6E-409C-BE32-E72D297353CC}">
              <c16:uniqueId val="{00000002-2DD6-9F4E-A065-CE99859DEC85}"/>
            </c:ext>
          </c:extLst>
        </c:ser>
        <c:dLbls>
          <c:showLegendKey val="0"/>
          <c:showVal val="0"/>
          <c:showCatName val="0"/>
          <c:showSerName val="0"/>
          <c:showPercent val="0"/>
          <c:showBubbleSize val="0"/>
        </c:dLbls>
        <c:gapWidth val="150"/>
        <c:overlap val="100"/>
        <c:axId val="1614804096"/>
        <c:axId val="632252256"/>
      </c:barChart>
      <c:catAx>
        <c:axId val="1614804096"/>
        <c:scaling>
          <c:orientation val="minMax"/>
        </c:scaling>
        <c:delete val="1"/>
        <c:axPos val="l"/>
        <c:numFmt formatCode="General" sourceLinked="1"/>
        <c:majorTickMark val="none"/>
        <c:minorTickMark val="none"/>
        <c:tickLblPos val="nextTo"/>
        <c:crossAx val="632252256"/>
        <c:crosses val="autoZero"/>
        <c:auto val="1"/>
        <c:lblAlgn val="ctr"/>
        <c:lblOffset val="100"/>
        <c:noMultiLvlLbl val="0"/>
      </c:catAx>
      <c:valAx>
        <c:axId val="632252256"/>
        <c:scaling>
          <c:orientation val="minMax"/>
          <c:min val="0"/>
        </c:scaling>
        <c:delete val="1"/>
        <c:axPos val="b"/>
        <c:numFmt formatCode="0%" sourceLinked="1"/>
        <c:majorTickMark val="none"/>
        <c:minorTickMark val="none"/>
        <c:tickLblPos val="nextTo"/>
        <c:crossAx val="161480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A6F1A-6185-5449-90FB-681FB6144980}"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2BB5762B-9CDE-3D48-9812-70830B7D0D2E}">
      <dgm:prSet phldrT="[Text]" custT="1"/>
      <dgm:spPr>
        <a:solidFill>
          <a:schemeClr val="bg2"/>
        </a:solidFill>
        <a:ln>
          <a:solidFill>
            <a:schemeClr val="tx2"/>
          </a:solidFill>
        </a:ln>
      </dgm:spPr>
      <dgm:t>
        <a:bodyPr/>
        <a:lstStyle/>
        <a:p>
          <a:r>
            <a:rPr lang="en-US" sz="2400" dirty="0">
              <a:solidFill>
                <a:sysClr val="windowText" lastClr="000000"/>
              </a:solidFill>
            </a:rPr>
            <a:t>Game content modifications based on pilot test feedback and additional play testing </a:t>
          </a:r>
        </a:p>
      </dgm:t>
    </dgm:pt>
    <dgm:pt modelId="{B9463EB8-0A03-9644-A9F3-327BBDC464BF}" type="parTrans" cxnId="{BD422341-9370-A843-8641-EE45F2A0CAB6}">
      <dgm:prSet/>
      <dgm:spPr/>
      <dgm:t>
        <a:bodyPr/>
        <a:lstStyle/>
        <a:p>
          <a:endParaRPr lang="en-US" sz="2400"/>
        </a:p>
      </dgm:t>
    </dgm:pt>
    <dgm:pt modelId="{D0B8390E-1A6F-1C41-B9C1-ECB69919ECE6}" type="sibTrans" cxnId="{BD422341-9370-A843-8641-EE45F2A0CAB6}">
      <dgm:prSet/>
      <dgm:spPr/>
      <dgm:t>
        <a:bodyPr/>
        <a:lstStyle/>
        <a:p>
          <a:endParaRPr lang="en-US" sz="2400"/>
        </a:p>
      </dgm:t>
    </dgm:pt>
    <dgm:pt modelId="{04DDD18A-E3F0-D84A-9A14-D32948093C89}">
      <dgm:prSet phldrT="[Text]" custT="1"/>
      <dgm:spPr>
        <a:solidFill>
          <a:schemeClr val="bg2"/>
        </a:solidFill>
        <a:ln>
          <a:solidFill>
            <a:schemeClr val="tx2"/>
          </a:solidFill>
        </a:ln>
      </dgm:spPr>
      <dgm:t>
        <a:bodyPr/>
        <a:lstStyle/>
        <a:p>
          <a:r>
            <a:rPr lang="en-US" sz="2400" dirty="0">
              <a:solidFill>
                <a:sysClr val="windowText" lastClr="000000"/>
              </a:solidFill>
            </a:rPr>
            <a:t>Interprofessional pilot tests planned for Spring 2025 semester at Purdue University, University of Texas at Austin, and University of Mississippi</a:t>
          </a:r>
        </a:p>
      </dgm:t>
    </dgm:pt>
    <dgm:pt modelId="{9ACA8EF8-D0DE-F34D-B95D-BE260D957BB0}" type="parTrans" cxnId="{23B95DCF-241A-D049-8CF1-09C0668AE762}">
      <dgm:prSet/>
      <dgm:spPr/>
      <dgm:t>
        <a:bodyPr/>
        <a:lstStyle/>
        <a:p>
          <a:endParaRPr lang="en-US" sz="2400"/>
        </a:p>
      </dgm:t>
    </dgm:pt>
    <dgm:pt modelId="{4F4991A5-12E1-ED49-B17D-517F149EB09D}" type="sibTrans" cxnId="{23B95DCF-241A-D049-8CF1-09C0668AE762}">
      <dgm:prSet/>
      <dgm:spPr/>
      <dgm:t>
        <a:bodyPr/>
        <a:lstStyle/>
        <a:p>
          <a:endParaRPr lang="en-US" sz="2400"/>
        </a:p>
      </dgm:t>
    </dgm:pt>
    <dgm:pt modelId="{94C26530-67A4-1A49-B7F9-779AFFFCBFD4}">
      <dgm:prSet phldrT="[Text]" custT="1"/>
      <dgm:spPr>
        <a:solidFill>
          <a:schemeClr val="bg2"/>
        </a:solidFill>
        <a:ln>
          <a:solidFill>
            <a:schemeClr val="tx2"/>
          </a:solidFill>
        </a:ln>
      </dgm:spPr>
      <dgm:t>
        <a:bodyPr/>
        <a:lstStyle/>
        <a:p>
          <a:r>
            <a:rPr lang="en-US" sz="2400" dirty="0">
              <a:solidFill>
                <a:sysClr val="windowText" lastClr="000000"/>
              </a:solidFill>
            </a:rPr>
            <a:t>Future pursuit of grant funding for national dissemination and train-the-trainer workshops</a:t>
          </a:r>
        </a:p>
      </dgm:t>
    </dgm:pt>
    <dgm:pt modelId="{EE8E9ED5-8EAD-0A42-8605-1F73C3B47194}" type="parTrans" cxnId="{53068D57-D02B-9340-A172-BB1CBD522CE6}">
      <dgm:prSet/>
      <dgm:spPr/>
      <dgm:t>
        <a:bodyPr/>
        <a:lstStyle/>
        <a:p>
          <a:endParaRPr lang="en-US" sz="2400"/>
        </a:p>
      </dgm:t>
    </dgm:pt>
    <dgm:pt modelId="{E8B9A793-3458-B440-9DBC-82802EB48AEE}" type="sibTrans" cxnId="{53068D57-D02B-9340-A172-BB1CBD522CE6}">
      <dgm:prSet/>
      <dgm:spPr/>
      <dgm:t>
        <a:bodyPr/>
        <a:lstStyle/>
        <a:p>
          <a:endParaRPr lang="en-US" sz="2400"/>
        </a:p>
      </dgm:t>
    </dgm:pt>
    <dgm:pt modelId="{B1DC66A7-ADD7-2A45-9611-3DBBFEC90365}" type="pres">
      <dgm:prSet presAssocID="{B78A6F1A-6185-5449-90FB-681FB6144980}" presName="Name0" presStyleCnt="0">
        <dgm:presLayoutVars>
          <dgm:chMax val="7"/>
          <dgm:chPref val="7"/>
          <dgm:dir/>
        </dgm:presLayoutVars>
      </dgm:prSet>
      <dgm:spPr/>
    </dgm:pt>
    <dgm:pt modelId="{3C2EEA3C-69C3-444F-8EA7-11FE202F138B}" type="pres">
      <dgm:prSet presAssocID="{B78A6F1A-6185-5449-90FB-681FB6144980}" presName="Name1" presStyleCnt="0"/>
      <dgm:spPr/>
    </dgm:pt>
    <dgm:pt modelId="{404E3EDF-ACB2-6E47-BF7A-0194DFF5C6E3}" type="pres">
      <dgm:prSet presAssocID="{B78A6F1A-6185-5449-90FB-681FB6144980}" presName="cycle" presStyleCnt="0"/>
      <dgm:spPr/>
    </dgm:pt>
    <dgm:pt modelId="{BF228F90-0D81-0145-B975-0F3AC0A2E15A}" type="pres">
      <dgm:prSet presAssocID="{B78A6F1A-6185-5449-90FB-681FB6144980}" presName="srcNode" presStyleLbl="node1" presStyleIdx="0" presStyleCnt="3"/>
      <dgm:spPr/>
    </dgm:pt>
    <dgm:pt modelId="{7F873E54-9427-F94E-9218-ECCEC594AA15}" type="pres">
      <dgm:prSet presAssocID="{B78A6F1A-6185-5449-90FB-681FB6144980}" presName="conn" presStyleLbl="parChTrans1D2" presStyleIdx="0" presStyleCnt="1"/>
      <dgm:spPr/>
    </dgm:pt>
    <dgm:pt modelId="{1EF65A45-09A6-CC4C-A2C6-B23055D4D70A}" type="pres">
      <dgm:prSet presAssocID="{B78A6F1A-6185-5449-90FB-681FB6144980}" presName="extraNode" presStyleLbl="node1" presStyleIdx="0" presStyleCnt="3"/>
      <dgm:spPr/>
    </dgm:pt>
    <dgm:pt modelId="{F1434082-D35E-9142-836E-ECA63099DA5D}" type="pres">
      <dgm:prSet presAssocID="{B78A6F1A-6185-5449-90FB-681FB6144980}" presName="dstNode" presStyleLbl="node1" presStyleIdx="0" presStyleCnt="3"/>
      <dgm:spPr/>
    </dgm:pt>
    <dgm:pt modelId="{D930B5E6-0BE9-3B44-BF3B-57CE50408E43}" type="pres">
      <dgm:prSet presAssocID="{2BB5762B-9CDE-3D48-9812-70830B7D0D2E}" presName="text_1" presStyleLbl="node1" presStyleIdx="0" presStyleCnt="3">
        <dgm:presLayoutVars>
          <dgm:bulletEnabled val="1"/>
        </dgm:presLayoutVars>
      </dgm:prSet>
      <dgm:spPr/>
    </dgm:pt>
    <dgm:pt modelId="{4C3856AA-8779-AC4F-AE82-90920808BC67}" type="pres">
      <dgm:prSet presAssocID="{2BB5762B-9CDE-3D48-9812-70830B7D0D2E}" presName="accent_1" presStyleCnt="0"/>
      <dgm:spPr/>
    </dgm:pt>
    <dgm:pt modelId="{11E2B173-207F-954A-8C1E-E8720E4FF838}" type="pres">
      <dgm:prSet presAssocID="{2BB5762B-9CDE-3D48-9812-70830B7D0D2E}" presName="accentRepeatNode" presStyleLbl="solidFgAcc1" presStyleIdx="0" presStyleCnt="3"/>
      <dgm:spPr/>
    </dgm:pt>
    <dgm:pt modelId="{47BA518F-35E8-4449-8F26-C1528112EFAA}" type="pres">
      <dgm:prSet presAssocID="{04DDD18A-E3F0-D84A-9A14-D32948093C89}" presName="text_2" presStyleLbl="node1" presStyleIdx="1" presStyleCnt="3">
        <dgm:presLayoutVars>
          <dgm:bulletEnabled val="1"/>
        </dgm:presLayoutVars>
      </dgm:prSet>
      <dgm:spPr/>
    </dgm:pt>
    <dgm:pt modelId="{708F5797-C192-B24D-B08D-74E5E8571284}" type="pres">
      <dgm:prSet presAssocID="{04DDD18A-E3F0-D84A-9A14-D32948093C89}" presName="accent_2" presStyleCnt="0"/>
      <dgm:spPr/>
    </dgm:pt>
    <dgm:pt modelId="{8668A020-D8DE-9848-B39B-9EEC33D12895}" type="pres">
      <dgm:prSet presAssocID="{04DDD18A-E3F0-D84A-9A14-D32948093C89}" presName="accentRepeatNode" presStyleLbl="solidFgAcc1" presStyleIdx="1" presStyleCnt="3"/>
      <dgm:spPr/>
    </dgm:pt>
    <dgm:pt modelId="{88379818-B489-6C48-96E2-3763CDA0D40F}" type="pres">
      <dgm:prSet presAssocID="{94C26530-67A4-1A49-B7F9-779AFFFCBFD4}" presName="text_3" presStyleLbl="node1" presStyleIdx="2" presStyleCnt="3">
        <dgm:presLayoutVars>
          <dgm:bulletEnabled val="1"/>
        </dgm:presLayoutVars>
      </dgm:prSet>
      <dgm:spPr/>
    </dgm:pt>
    <dgm:pt modelId="{95024757-C6AD-3642-A13E-9EC6C40A0619}" type="pres">
      <dgm:prSet presAssocID="{94C26530-67A4-1A49-B7F9-779AFFFCBFD4}" presName="accent_3" presStyleCnt="0"/>
      <dgm:spPr/>
    </dgm:pt>
    <dgm:pt modelId="{9FDDBFA5-A885-C641-892B-CAF540EE927D}" type="pres">
      <dgm:prSet presAssocID="{94C26530-67A4-1A49-B7F9-779AFFFCBFD4}" presName="accentRepeatNode" presStyleLbl="solidFgAcc1" presStyleIdx="2" presStyleCnt="3"/>
      <dgm:spPr/>
    </dgm:pt>
  </dgm:ptLst>
  <dgm:cxnLst>
    <dgm:cxn modelId="{0D911604-8547-084C-8B27-0D1A18C9B32F}" type="presOf" srcId="{D0B8390E-1A6F-1C41-B9C1-ECB69919ECE6}" destId="{7F873E54-9427-F94E-9218-ECCEC594AA15}" srcOrd="0" destOrd="0" presId="urn:microsoft.com/office/officeart/2008/layout/VerticalCurvedList"/>
    <dgm:cxn modelId="{BD422341-9370-A843-8641-EE45F2A0CAB6}" srcId="{B78A6F1A-6185-5449-90FB-681FB6144980}" destId="{2BB5762B-9CDE-3D48-9812-70830B7D0D2E}" srcOrd="0" destOrd="0" parTransId="{B9463EB8-0A03-9644-A9F3-327BBDC464BF}" sibTransId="{D0B8390E-1A6F-1C41-B9C1-ECB69919ECE6}"/>
    <dgm:cxn modelId="{53068D57-D02B-9340-A172-BB1CBD522CE6}" srcId="{B78A6F1A-6185-5449-90FB-681FB6144980}" destId="{94C26530-67A4-1A49-B7F9-779AFFFCBFD4}" srcOrd="2" destOrd="0" parTransId="{EE8E9ED5-8EAD-0A42-8605-1F73C3B47194}" sibTransId="{E8B9A793-3458-B440-9DBC-82802EB48AEE}"/>
    <dgm:cxn modelId="{3F020162-72A0-074C-91C9-0D5AABE461FF}" type="presOf" srcId="{04DDD18A-E3F0-D84A-9A14-D32948093C89}" destId="{47BA518F-35E8-4449-8F26-C1528112EFAA}" srcOrd="0" destOrd="0" presId="urn:microsoft.com/office/officeart/2008/layout/VerticalCurvedList"/>
    <dgm:cxn modelId="{C261CF74-D8EB-3C44-BF9B-6DD4256CC41F}" type="presOf" srcId="{B78A6F1A-6185-5449-90FB-681FB6144980}" destId="{B1DC66A7-ADD7-2A45-9611-3DBBFEC90365}" srcOrd="0" destOrd="0" presId="urn:microsoft.com/office/officeart/2008/layout/VerticalCurvedList"/>
    <dgm:cxn modelId="{23B95DCF-241A-D049-8CF1-09C0668AE762}" srcId="{B78A6F1A-6185-5449-90FB-681FB6144980}" destId="{04DDD18A-E3F0-D84A-9A14-D32948093C89}" srcOrd="1" destOrd="0" parTransId="{9ACA8EF8-D0DE-F34D-B95D-BE260D957BB0}" sibTransId="{4F4991A5-12E1-ED49-B17D-517F149EB09D}"/>
    <dgm:cxn modelId="{48A8C6F0-69F4-244B-A5C9-264A14189083}" type="presOf" srcId="{94C26530-67A4-1A49-B7F9-779AFFFCBFD4}" destId="{88379818-B489-6C48-96E2-3763CDA0D40F}" srcOrd="0" destOrd="0" presId="urn:microsoft.com/office/officeart/2008/layout/VerticalCurvedList"/>
    <dgm:cxn modelId="{1915F5F0-42E5-AF47-AAB8-0B6422F043E6}" type="presOf" srcId="{2BB5762B-9CDE-3D48-9812-70830B7D0D2E}" destId="{D930B5E6-0BE9-3B44-BF3B-57CE50408E43}" srcOrd="0" destOrd="0" presId="urn:microsoft.com/office/officeart/2008/layout/VerticalCurvedList"/>
    <dgm:cxn modelId="{E97EB75E-645A-744F-A310-AE8E6A512CC7}" type="presParOf" srcId="{B1DC66A7-ADD7-2A45-9611-3DBBFEC90365}" destId="{3C2EEA3C-69C3-444F-8EA7-11FE202F138B}" srcOrd="0" destOrd="0" presId="urn:microsoft.com/office/officeart/2008/layout/VerticalCurvedList"/>
    <dgm:cxn modelId="{627465F4-47F4-7844-8617-F64ECCBF3B8A}" type="presParOf" srcId="{3C2EEA3C-69C3-444F-8EA7-11FE202F138B}" destId="{404E3EDF-ACB2-6E47-BF7A-0194DFF5C6E3}" srcOrd="0" destOrd="0" presId="urn:microsoft.com/office/officeart/2008/layout/VerticalCurvedList"/>
    <dgm:cxn modelId="{47D5EC9F-0921-5F42-915F-0545EB8EC911}" type="presParOf" srcId="{404E3EDF-ACB2-6E47-BF7A-0194DFF5C6E3}" destId="{BF228F90-0D81-0145-B975-0F3AC0A2E15A}" srcOrd="0" destOrd="0" presId="urn:microsoft.com/office/officeart/2008/layout/VerticalCurvedList"/>
    <dgm:cxn modelId="{22D25508-1082-0640-8FE2-BB24731ABA30}" type="presParOf" srcId="{404E3EDF-ACB2-6E47-BF7A-0194DFF5C6E3}" destId="{7F873E54-9427-F94E-9218-ECCEC594AA15}" srcOrd="1" destOrd="0" presId="urn:microsoft.com/office/officeart/2008/layout/VerticalCurvedList"/>
    <dgm:cxn modelId="{4203DB36-DD5A-B14A-BD37-252C0ABABAAE}" type="presParOf" srcId="{404E3EDF-ACB2-6E47-BF7A-0194DFF5C6E3}" destId="{1EF65A45-09A6-CC4C-A2C6-B23055D4D70A}" srcOrd="2" destOrd="0" presId="urn:microsoft.com/office/officeart/2008/layout/VerticalCurvedList"/>
    <dgm:cxn modelId="{A7962169-5FD9-7643-A73E-58D81F2660AC}" type="presParOf" srcId="{404E3EDF-ACB2-6E47-BF7A-0194DFF5C6E3}" destId="{F1434082-D35E-9142-836E-ECA63099DA5D}" srcOrd="3" destOrd="0" presId="urn:microsoft.com/office/officeart/2008/layout/VerticalCurvedList"/>
    <dgm:cxn modelId="{A10F5B4E-822A-1943-9BCA-117BF42AC869}" type="presParOf" srcId="{3C2EEA3C-69C3-444F-8EA7-11FE202F138B}" destId="{D930B5E6-0BE9-3B44-BF3B-57CE50408E43}" srcOrd="1" destOrd="0" presId="urn:microsoft.com/office/officeart/2008/layout/VerticalCurvedList"/>
    <dgm:cxn modelId="{907332C7-FD7B-5246-93F4-D717A3DE8EC4}" type="presParOf" srcId="{3C2EEA3C-69C3-444F-8EA7-11FE202F138B}" destId="{4C3856AA-8779-AC4F-AE82-90920808BC67}" srcOrd="2" destOrd="0" presId="urn:microsoft.com/office/officeart/2008/layout/VerticalCurvedList"/>
    <dgm:cxn modelId="{E4541A39-4703-8146-92F7-2E93E9CAF5B8}" type="presParOf" srcId="{4C3856AA-8779-AC4F-AE82-90920808BC67}" destId="{11E2B173-207F-954A-8C1E-E8720E4FF838}" srcOrd="0" destOrd="0" presId="urn:microsoft.com/office/officeart/2008/layout/VerticalCurvedList"/>
    <dgm:cxn modelId="{98D21429-C4AC-3842-B4E6-A9A47E35CFCD}" type="presParOf" srcId="{3C2EEA3C-69C3-444F-8EA7-11FE202F138B}" destId="{47BA518F-35E8-4449-8F26-C1528112EFAA}" srcOrd="3" destOrd="0" presId="urn:microsoft.com/office/officeart/2008/layout/VerticalCurvedList"/>
    <dgm:cxn modelId="{ED210241-083F-9242-B546-E4E68B0A9482}" type="presParOf" srcId="{3C2EEA3C-69C3-444F-8EA7-11FE202F138B}" destId="{708F5797-C192-B24D-B08D-74E5E8571284}" srcOrd="4" destOrd="0" presId="urn:microsoft.com/office/officeart/2008/layout/VerticalCurvedList"/>
    <dgm:cxn modelId="{D0FEE975-E9D1-E543-8822-2C9EC48E089F}" type="presParOf" srcId="{708F5797-C192-B24D-B08D-74E5E8571284}" destId="{8668A020-D8DE-9848-B39B-9EEC33D12895}" srcOrd="0" destOrd="0" presId="urn:microsoft.com/office/officeart/2008/layout/VerticalCurvedList"/>
    <dgm:cxn modelId="{87009214-13FF-8847-B1DC-909766388F23}" type="presParOf" srcId="{3C2EEA3C-69C3-444F-8EA7-11FE202F138B}" destId="{88379818-B489-6C48-96E2-3763CDA0D40F}" srcOrd="5" destOrd="0" presId="urn:microsoft.com/office/officeart/2008/layout/VerticalCurvedList"/>
    <dgm:cxn modelId="{F9C4D457-42CB-1547-970D-3F0D9AAE6D19}" type="presParOf" srcId="{3C2EEA3C-69C3-444F-8EA7-11FE202F138B}" destId="{95024757-C6AD-3642-A13E-9EC6C40A0619}" srcOrd="6" destOrd="0" presId="urn:microsoft.com/office/officeart/2008/layout/VerticalCurvedList"/>
    <dgm:cxn modelId="{DFBA952A-0D4F-A142-AA6B-95F1E0781269}" type="presParOf" srcId="{95024757-C6AD-3642-A13E-9EC6C40A0619}" destId="{9FDDBFA5-A885-C641-892B-CAF540EE927D}"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73E54-9427-F94E-9218-ECCEC594AA15}">
      <dsp:nvSpPr>
        <dsp:cNvPr id="0" name=""/>
        <dsp:cNvSpPr/>
      </dsp:nvSpPr>
      <dsp:spPr>
        <a:xfrm>
          <a:off x="-5316491" y="-814252"/>
          <a:ext cx="6331132" cy="6331132"/>
        </a:xfrm>
        <a:prstGeom prst="blockArc">
          <a:avLst>
            <a:gd name="adj1" fmla="val 18900000"/>
            <a:gd name="adj2" fmla="val 2700000"/>
            <a:gd name="adj3" fmla="val 341"/>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30B5E6-0BE9-3B44-BF3B-57CE50408E43}">
      <dsp:nvSpPr>
        <dsp:cNvPr id="0" name=""/>
        <dsp:cNvSpPr/>
      </dsp:nvSpPr>
      <dsp:spPr>
        <a:xfrm>
          <a:off x="652724" y="470262"/>
          <a:ext cx="10549092" cy="940525"/>
        </a:xfrm>
        <a:prstGeom prst="rect">
          <a:avLst/>
        </a:prstGeom>
        <a:solidFill>
          <a:schemeClr val="bg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54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Game content modifications based on pilot test feedback and additional play testing </a:t>
          </a:r>
        </a:p>
      </dsp:txBody>
      <dsp:txXfrm>
        <a:off x="652724" y="470262"/>
        <a:ext cx="10549092" cy="940525"/>
      </dsp:txXfrm>
    </dsp:sp>
    <dsp:sp modelId="{11E2B173-207F-954A-8C1E-E8720E4FF838}">
      <dsp:nvSpPr>
        <dsp:cNvPr id="0" name=""/>
        <dsp:cNvSpPr/>
      </dsp:nvSpPr>
      <dsp:spPr>
        <a:xfrm>
          <a:off x="64896" y="352697"/>
          <a:ext cx="1175657" cy="117565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BA518F-35E8-4449-8F26-C1528112EFAA}">
      <dsp:nvSpPr>
        <dsp:cNvPr id="0" name=""/>
        <dsp:cNvSpPr/>
      </dsp:nvSpPr>
      <dsp:spPr>
        <a:xfrm>
          <a:off x="994605" y="1881051"/>
          <a:ext cx="10207211" cy="940525"/>
        </a:xfrm>
        <a:prstGeom prst="rect">
          <a:avLst/>
        </a:prstGeom>
        <a:solidFill>
          <a:schemeClr val="bg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54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Interprofessional pilot tests planned for Spring 2025 semester at Purdue University, University of Texas at Austin, and University of Mississippi</a:t>
          </a:r>
        </a:p>
      </dsp:txBody>
      <dsp:txXfrm>
        <a:off x="994605" y="1881051"/>
        <a:ext cx="10207211" cy="940525"/>
      </dsp:txXfrm>
    </dsp:sp>
    <dsp:sp modelId="{8668A020-D8DE-9848-B39B-9EEC33D12895}">
      <dsp:nvSpPr>
        <dsp:cNvPr id="0" name=""/>
        <dsp:cNvSpPr/>
      </dsp:nvSpPr>
      <dsp:spPr>
        <a:xfrm>
          <a:off x="406777" y="1763485"/>
          <a:ext cx="1175657" cy="117565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379818-B489-6C48-96E2-3763CDA0D40F}">
      <dsp:nvSpPr>
        <dsp:cNvPr id="0" name=""/>
        <dsp:cNvSpPr/>
      </dsp:nvSpPr>
      <dsp:spPr>
        <a:xfrm>
          <a:off x="652724" y="3291839"/>
          <a:ext cx="10549092" cy="940525"/>
        </a:xfrm>
        <a:prstGeom prst="rect">
          <a:avLst/>
        </a:prstGeom>
        <a:solidFill>
          <a:schemeClr val="bg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54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Future pursuit of grant funding for national dissemination and train-the-trainer workshops</a:t>
          </a:r>
        </a:p>
      </dsp:txBody>
      <dsp:txXfrm>
        <a:off x="652724" y="3291839"/>
        <a:ext cx="10549092" cy="940525"/>
      </dsp:txXfrm>
    </dsp:sp>
    <dsp:sp modelId="{9FDDBFA5-A885-C641-892B-CAF540EE927D}">
      <dsp:nvSpPr>
        <dsp:cNvPr id="0" name=""/>
        <dsp:cNvSpPr/>
      </dsp:nvSpPr>
      <dsp:spPr>
        <a:xfrm>
          <a:off x="64896" y="3174273"/>
          <a:ext cx="1175657" cy="117565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all items assessed on 5-point Likert scale with 1=strongly disagree and 5=strongly agree; lower average scores indicate lower agreement</a:t>
            </a:r>
          </a:p>
          <a:p>
            <a:r>
              <a:rPr lang="en-US" dirty="0"/>
              <a:t>Asterisk indicates statistically significant difference pre- to post-</a:t>
            </a:r>
          </a:p>
        </p:txBody>
      </p:sp>
      <p:sp>
        <p:nvSpPr>
          <p:cNvPr id="4" name="Slide Number Placeholder 3"/>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71494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Observed statistically significant changes in ALL items that assessed knowledge, skills, attitudes, and confidence</a:t>
            </a:r>
          </a:p>
        </p:txBody>
      </p:sp>
      <p:sp>
        <p:nvSpPr>
          <p:cNvPr id="4" name="Slide Number Placeholder 3"/>
          <p:cNvSpPr>
            <a:spLocks noGrp="1"/>
          </p:cNvSpPr>
          <p:nvPr>
            <p:ph type="sldNum" sz="quarter" idx="5"/>
          </p:nvPr>
        </p:nvSpPr>
        <p:spPr/>
        <p:txBody>
          <a:bodyPr/>
          <a:lstStyle/>
          <a:p>
            <a:fld id="{237BF745-0557-B241-863F-056113C7032A}" type="slidenum">
              <a:rPr lang="en-US" smtClean="0"/>
              <a:t>16</a:t>
            </a:fld>
            <a:endParaRPr lang="en-US"/>
          </a:p>
        </p:txBody>
      </p:sp>
    </p:spTree>
    <p:extLst>
      <p:ext uri="{BB962C8B-B14F-4D97-AF65-F5344CB8AC3E}">
        <p14:creationId xmlns:p14="http://schemas.microsoft.com/office/powerpoint/2010/main" val="57900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Observed statistically significant changes in 9 out of 14 items that assessed stigma</a:t>
            </a:r>
          </a:p>
        </p:txBody>
      </p:sp>
      <p:sp>
        <p:nvSpPr>
          <p:cNvPr id="4" name="Slide Number Placeholder 3"/>
          <p:cNvSpPr>
            <a:spLocks noGrp="1"/>
          </p:cNvSpPr>
          <p:nvPr>
            <p:ph type="sldNum" sz="quarter" idx="5"/>
          </p:nvPr>
        </p:nvSpPr>
        <p:spPr/>
        <p:txBody>
          <a:bodyPr/>
          <a:lstStyle/>
          <a:p>
            <a:fld id="{237BF745-0557-B241-863F-056113C7032A}" type="slidenum">
              <a:rPr lang="en-US" smtClean="0"/>
              <a:t>17</a:t>
            </a:fld>
            <a:endParaRPr lang="en-US"/>
          </a:p>
        </p:txBody>
      </p:sp>
    </p:spTree>
    <p:extLst>
      <p:ext uri="{BB962C8B-B14F-4D97-AF65-F5344CB8AC3E}">
        <p14:creationId xmlns:p14="http://schemas.microsoft.com/office/powerpoint/2010/main" val="146880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Modifications: condensing/abbreviating text; adding more Event cards</a:t>
            </a:r>
          </a:p>
        </p:txBody>
      </p:sp>
      <p:sp>
        <p:nvSpPr>
          <p:cNvPr id="4" name="Slide Number Placeholder 3"/>
          <p:cNvSpPr>
            <a:spLocks noGrp="1"/>
          </p:cNvSpPr>
          <p:nvPr>
            <p:ph type="sldNum" sz="quarter" idx="5"/>
          </p:nvPr>
        </p:nvSpPr>
        <p:spPr/>
        <p:txBody>
          <a:bodyPr/>
          <a:lstStyle/>
          <a:p>
            <a:fld id="{237BF745-0557-B241-863F-056113C7032A}" type="slidenum">
              <a:rPr lang="en-US" smtClean="0"/>
              <a:t>20</a:t>
            </a:fld>
            <a:endParaRPr lang="en-US"/>
          </a:p>
        </p:txBody>
      </p:sp>
    </p:spTree>
    <p:extLst>
      <p:ext uri="{BB962C8B-B14F-4D97-AF65-F5344CB8AC3E}">
        <p14:creationId xmlns:p14="http://schemas.microsoft.com/office/powerpoint/2010/main" val="117612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5.7 million had an opioid use disorder</a:t>
            </a:r>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214339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Enter: Journey to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Educational, cooperative game designed to expose healthcare learners to lived experiences of people with OUD, demonstrate how life events influence capacity to engage in health care, and simulate interprofessional collaboration in care</a:t>
            </a:r>
          </a:p>
        </p:txBody>
      </p:sp>
      <p:sp>
        <p:nvSpPr>
          <p:cNvPr id="4" name="Slide Number Placeholder 3"/>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219855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game, you work in a team of 6 healthcare Heroes:</a:t>
            </a:r>
          </a:p>
          <a:p>
            <a:pPr marL="171450" indent="-171450">
              <a:buFont typeface="Arial" panose="020B0604020202020204" pitchFamily="34" charset="0"/>
              <a:buChar char="•"/>
            </a:pPr>
            <a:r>
              <a:rPr lang="en-US" dirty="0"/>
              <a:t>Patient, physician, pharmacist, nurse, licensed clinical social worker, and physical therapist</a:t>
            </a:r>
          </a:p>
          <a:p>
            <a:pPr marL="171450" indent="-171450">
              <a:buFont typeface="Arial" panose="020B0604020202020204" pitchFamily="34" charset="0"/>
              <a:buChar char="•"/>
            </a:pPr>
            <a:r>
              <a:rPr lang="en-US" dirty="0"/>
              <a:t>Very intentional to create Heroes diverse in age, gender, race, and sexual orientation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Team presented with patient history for Jake at start of game – </a:t>
            </a:r>
            <a:r>
              <a:rPr lang="en-US" sz="1200" b="0" dirty="0">
                <a:solidFill>
                  <a:schemeClr val="accent1"/>
                </a:solidFill>
                <a:effectLst/>
                <a:latin typeface="Gabarito SemiBold" pitchFamily="2" charset="77"/>
                <a:ea typeface="Aptos" panose="020B0004020202020204" pitchFamily="34" charset="0"/>
                <a:cs typeface="Times New Roman" panose="02020603050405020304" pitchFamily="18" charset="0"/>
              </a:rPr>
              <a:t>JAKE is a 20-year-old, white, transgender man in his second year of college as a health professional student. When JAKE was 17, he sustained a serious back injury playing football that ended his athletic career. He was prescribed oxycodone, an opioid medication, for pain and instructed to take 10 mg every four hours. JAKE felt “right with the world” when he took his medication and quickly started using to “detach from life’s problems.” When his prescription ran out, JAKE found oxycodone through illicit routes and from there began using heroin, fentanyl, and other drugs. While at first JAKE took opioids to chase a euphoric feeling, now he must take them every day to function and prevent feeling sick. </a:t>
            </a:r>
          </a:p>
        </p:txBody>
      </p:sp>
      <p:sp>
        <p:nvSpPr>
          <p:cNvPr id="4" name="Slide Number Placeholder 3"/>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370191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Objective of game is to complete a series Care Tasks that progress the patient player from active OUD to recovery</a:t>
            </a:r>
          </a:p>
          <a:p>
            <a:pPr marL="171450" indent="-171450">
              <a:buFont typeface="Arial" panose="020B0604020202020204" pitchFamily="34" charset="0"/>
              <a:buChar char="•"/>
            </a:pPr>
            <a:r>
              <a:rPr lang="en-US" dirty="0"/>
              <a:t>Each Care Task requires a certain # Energy tokens to complete</a:t>
            </a:r>
          </a:p>
          <a:p>
            <a:pPr marL="171450" indent="-171450">
              <a:buFont typeface="Arial" panose="020B0604020202020204" pitchFamily="34" charset="0"/>
              <a:buChar char="•"/>
            </a:pPr>
            <a:r>
              <a:rPr lang="en-US" dirty="0"/>
              <a:t>As soon as the required energy is contributed, players flip the card over to reveal a narrative story for that Care Task</a:t>
            </a:r>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269776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Care Tasks in total, each grouped in a “stage” of OUD:</a:t>
            </a:r>
          </a:p>
          <a:p>
            <a:pPr marL="628650" lvl="1" indent="-171450">
              <a:buFont typeface="Arial" panose="020B0604020202020204" pitchFamily="34" charset="0"/>
              <a:buChar char="•"/>
            </a:pPr>
            <a:r>
              <a:rPr lang="en-US" dirty="0"/>
              <a:t>Stage 1 (red) = active OUD; notice these tasks reflect SBIRT</a:t>
            </a:r>
            <a:endParaRPr lang="en-US" dirty="0">
              <a:cs typeface="Calibri"/>
            </a:endParaRPr>
          </a:p>
          <a:p>
            <a:pPr marL="628650" lvl="1" indent="-171450">
              <a:buFont typeface="Arial" panose="020B0604020202020204" pitchFamily="34" charset="0"/>
              <a:buChar char="•"/>
            </a:pPr>
            <a:r>
              <a:rPr lang="en-US" dirty="0"/>
              <a:t>Stage 2 (yellow) = OUD treatment; all evidence-based interventions for OUD and pain </a:t>
            </a:r>
            <a:r>
              <a:rPr lang="en-US" dirty="0" err="1"/>
              <a:t>mgmt</a:t>
            </a:r>
            <a:endParaRPr lang="en-US" dirty="0" err="1">
              <a:cs typeface="Calibri"/>
            </a:endParaRPr>
          </a:p>
          <a:p>
            <a:pPr marL="628650" lvl="1" indent="-171450">
              <a:buFont typeface="Arial" panose="020B0604020202020204" pitchFamily="34" charset="0"/>
              <a:buChar char="•"/>
            </a:pPr>
            <a:r>
              <a:rPr lang="en-US" dirty="0"/>
              <a:t>Stage 3 (green) = recovery; based on 2 of the 4 pillars of recovery</a:t>
            </a:r>
            <a:endParaRPr lang="en-US" dirty="0">
              <a:cs typeface="Calibri" panose="020F0502020204030204"/>
            </a:endParaRPr>
          </a:p>
          <a:p>
            <a:r>
              <a:rPr lang="en-US" dirty="0"/>
              <a:t>Each Care Task involves a member of your Hero team</a:t>
            </a:r>
          </a:p>
          <a:p>
            <a:r>
              <a:rPr lang="en-US" dirty="0"/>
              <a:t>Players win the game after finishing the last Care Task</a:t>
            </a:r>
          </a:p>
        </p:txBody>
      </p:sp>
      <p:sp>
        <p:nvSpPr>
          <p:cNvPr id="4" name="Slide Number Placeholder 3"/>
          <p:cNvSpPr>
            <a:spLocks noGrp="1"/>
          </p:cNvSpPr>
          <p:nvPr>
            <p:ph type="sldNum" sz="quarter" idx="5"/>
          </p:nvPr>
        </p:nvSpPr>
        <p:spPr/>
        <p:txBody>
          <a:bodyPr/>
          <a:lstStyle/>
          <a:p>
            <a:fld id="{237BF745-0557-B241-863F-056113C7032A}" type="slidenum">
              <a:rPr lang="en-US" smtClean="0"/>
              <a:t>7</a:t>
            </a:fld>
            <a:endParaRPr lang="en-US"/>
          </a:p>
        </p:txBody>
      </p:sp>
    </p:spTree>
    <p:extLst>
      <p:ext uri="{BB962C8B-B14F-4D97-AF65-F5344CB8AC3E}">
        <p14:creationId xmlns:p14="http://schemas.microsoft.com/office/powerpoint/2010/main" val="31476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start of each player’s turn, you draw and resolve an Event card</a:t>
            </a:r>
          </a:p>
          <a:p>
            <a:pPr marL="171450" indent="-171450">
              <a:buFont typeface="Arial" panose="020B0604020202020204" pitchFamily="34" charset="0"/>
              <a:buChar char="•"/>
            </a:pPr>
            <a:r>
              <a:rPr lang="en-US" dirty="0"/>
              <a:t>Events can have positive or negative impacts on players</a:t>
            </a:r>
          </a:p>
          <a:p>
            <a:pPr marL="171450" indent="-171450">
              <a:buFont typeface="Arial" panose="020B0604020202020204" pitchFamily="34" charset="0"/>
              <a:buChar char="•"/>
            </a:pPr>
            <a:r>
              <a:rPr lang="en-US" dirty="0"/>
              <a:t>Some Events are in play throughout the game (blue) while others are Stage-specific</a:t>
            </a:r>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169339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Players have to keep an eye out for two things as they play:</a:t>
            </a:r>
          </a:p>
          <a:p>
            <a:pPr marL="171450" indent="-171450">
              <a:buFont typeface="Arial" panose="020B0604020202020204" pitchFamily="34" charset="0"/>
              <a:buChar char="•"/>
            </a:pPr>
            <a:r>
              <a:rPr lang="en-US" dirty="0"/>
              <a:t>Their Energy</a:t>
            </a:r>
          </a:p>
          <a:p>
            <a:pPr marL="171450" indent="-171450">
              <a:buFont typeface="Arial" panose="020B0604020202020204" pitchFamily="34" charset="0"/>
              <a:buChar char="•"/>
            </a:pPr>
            <a:r>
              <a:rPr lang="en-US" dirty="0"/>
              <a:t>Patient Hero’s Wellness</a:t>
            </a:r>
          </a:p>
          <a:p>
            <a:pPr marL="171450" indent="-171450">
              <a:buFont typeface="Arial" panose="020B0604020202020204" pitchFamily="34" charset="0"/>
              <a:buChar char="•"/>
            </a:pPr>
            <a:r>
              <a:rPr lang="en-US" dirty="0"/>
              <a:t>To avoid these outcomes, players can choose two alternate actions instead of spending energy towards a Care Task: (1) Replenish 2 Energy from a community Energy bank, or (2) “Show Empathy” to another player to increase their Energy or Wellness by 1</a:t>
            </a:r>
          </a:p>
        </p:txBody>
      </p:sp>
      <p:sp>
        <p:nvSpPr>
          <p:cNvPr id="4" name="Slide Number Placeholder 3"/>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212268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39.9% had no personal experience</a:t>
            </a:r>
          </a:p>
          <a:p>
            <a:pPr marL="171450" indent="-171450">
              <a:buFont typeface="Arial" panose="020B0604020202020204" pitchFamily="34" charset="0"/>
              <a:buChar char="•"/>
            </a:pPr>
            <a:r>
              <a:rPr lang="en-US" dirty="0"/>
              <a:t>4.2% preferred not to answer</a:t>
            </a:r>
          </a:p>
        </p:txBody>
      </p:sp>
      <p:sp>
        <p:nvSpPr>
          <p:cNvPr id="4" name="Slide Number Placeholder 3"/>
          <p:cNvSpPr>
            <a:spLocks noGrp="1"/>
          </p:cNvSpPr>
          <p:nvPr>
            <p:ph type="sldNum" sz="quarter" idx="5"/>
          </p:nvPr>
        </p:nvSpPr>
        <p:spPr/>
        <p:txBody>
          <a:bodyPr/>
          <a:lstStyle/>
          <a:p>
            <a:fld id="{237BF745-0557-B241-863F-056113C7032A}" type="slidenum">
              <a:rPr lang="en-US" smtClean="0"/>
              <a:t>11</a:t>
            </a:fld>
            <a:endParaRPr lang="en-US"/>
          </a:p>
        </p:txBody>
      </p:sp>
    </p:spTree>
    <p:extLst>
      <p:ext uri="{BB962C8B-B14F-4D97-AF65-F5344CB8AC3E}">
        <p14:creationId xmlns:p14="http://schemas.microsoft.com/office/powerpoint/2010/main" val="69635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13" name="Purdue Logo" descr="Purdue Logo">
            <a:extLst>
              <a:ext uri="{FF2B5EF4-FFF2-40B4-BE49-F238E27FC236}">
                <a16:creationId xmlns:a16="http://schemas.microsoft.com/office/drawing/2014/main" id="{121060AA-930A-4F8F-D7F6-9CFE82494609}"/>
              </a:ext>
            </a:extLst>
          </p:cNvPr>
          <p:cNvPicPr>
            <a:picLocks noChangeAspect="1"/>
          </p:cNvPicPr>
          <p:nvPr userDrawn="1"/>
        </p:nvPicPr>
        <p:blipFill>
          <a:blip r:embed="rId2"/>
          <a:stretch>
            <a:fillRect/>
          </a:stretch>
        </p:blipFill>
        <p:spPr>
          <a:xfrm>
            <a:off x="1027077" y="5756157"/>
            <a:ext cx="2709200" cy="48493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i="0">
                <a:solidFill>
                  <a:schemeClr val="bg2"/>
                </a:solidFill>
                <a:latin typeface="Acumin Pro Semibold"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bg2"/>
                </a:solidFill>
                <a:latin typeface="Acumin Pro"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
        <p:nvSpPr>
          <p:cNvPr id="4" name="Slide Number Placeholder 3">
            <a:extLst>
              <a:ext uri="{FF2B5EF4-FFF2-40B4-BE49-F238E27FC236}">
                <a16:creationId xmlns:a16="http://schemas.microsoft.com/office/drawing/2014/main" id="{58EC3163-7E89-C90A-4497-846BA4987D4E}"/>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3" y="3652272"/>
            <a:ext cx="5469743"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1" y="1543323"/>
            <a:ext cx="546974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5" y="1543323"/>
            <a:ext cx="5458727"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29" y="3652271"/>
            <a:ext cx="5469743"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5" name="Slide Number Placeholder 4">
            <a:extLst>
              <a:ext uri="{FF2B5EF4-FFF2-40B4-BE49-F238E27FC236}">
                <a16:creationId xmlns:a16="http://schemas.microsoft.com/office/drawing/2014/main" id="{E1A7288C-38D9-0159-D0E4-B042D466D179}"/>
              </a:ext>
            </a:extLst>
          </p:cNvPr>
          <p:cNvSpPr>
            <a:spLocks noGrp="1"/>
          </p:cNvSpPr>
          <p:nvPr>
            <p:ph type="sldNum" sz="quarter" idx="1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2"/>
            <a:ext cx="3534479"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2" y="1543323"/>
            <a:ext cx="3534479"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4" y="1543324"/>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59" y="3652272"/>
            <a:ext cx="3534479"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7"/>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0" y="3641255"/>
            <a:ext cx="3534479"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5" name="Slide Number Placeholder 4">
            <a:extLst>
              <a:ext uri="{FF2B5EF4-FFF2-40B4-BE49-F238E27FC236}">
                <a16:creationId xmlns:a16="http://schemas.microsoft.com/office/drawing/2014/main" id="{4647B2B3-AD22-934B-7901-EF00010BA35F}"/>
              </a:ext>
            </a:extLst>
          </p:cNvPr>
          <p:cNvSpPr>
            <a:spLocks noGrp="1"/>
          </p:cNvSpPr>
          <p:nvPr>
            <p:ph type="sldNum" sz="quarter" idx="18"/>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2" y="457200"/>
            <a:ext cx="4314823" cy="964096"/>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2" y="1570383"/>
            <a:ext cx="4314823" cy="4298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1" y="457200"/>
            <a:ext cx="6662927" cy="541178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821C840C-3AA9-6493-3A9D-CE82D8D49211}"/>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6" name="Slide Number Placeholder 5">
            <a:extLst>
              <a:ext uri="{FF2B5EF4-FFF2-40B4-BE49-F238E27FC236}">
                <a16:creationId xmlns:a16="http://schemas.microsoft.com/office/drawing/2014/main" id="{A8C6DC60-EE89-734D-242E-5043417AC8BC}"/>
              </a:ext>
            </a:extLst>
          </p:cNvPr>
          <p:cNvSpPr>
            <a:spLocks noGrp="1"/>
          </p:cNvSpPr>
          <p:nvPr>
            <p:ph type="sldNum" sz="quarter" idx="10"/>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hoto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A83-2C12-9A72-A547-B9374C1072DC}"/>
              </a:ext>
            </a:extLst>
          </p:cNvPr>
          <p:cNvSpPr>
            <a:spLocks noGrp="1"/>
          </p:cNvSpPr>
          <p:nvPr>
            <p:ph type="title"/>
          </p:nvPr>
        </p:nvSpPr>
        <p:spPr>
          <a:xfrm>
            <a:off x="446314" y="470037"/>
            <a:ext cx="4325711" cy="1034775"/>
          </a:xfrm>
        </p:spPr>
        <p:txBody>
          <a:bodyPr anchor="b"/>
          <a:lstStyle>
            <a:lvl1pPr fontAlgn="t">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5183188" y="470037"/>
            <a:ext cx="6562498" cy="53910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46314" y="1759226"/>
            <a:ext cx="4325711" cy="408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6" name="Slide Number Placeholder 5">
            <a:extLst>
              <a:ext uri="{FF2B5EF4-FFF2-40B4-BE49-F238E27FC236}">
                <a16:creationId xmlns:a16="http://schemas.microsoft.com/office/drawing/2014/main" id="{61DDC806-6E08-B58A-6B09-ECD209B759DB}"/>
              </a:ext>
            </a:extLst>
          </p:cNvPr>
          <p:cNvSpPr>
            <a:spLocks noGrp="1"/>
          </p:cNvSpPr>
          <p:nvPr>
            <p:ph type="sldNum" sz="quarter" idx="10"/>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433354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3"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2"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4" name="Slide Number Placeholder 3">
            <a:extLst>
              <a:ext uri="{FF2B5EF4-FFF2-40B4-BE49-F238E27FC236}">
                <a16:creationId xmlns:a16="http://schemas.microsoft.com/office/drawing/2014/main" id="{70480C45-204B-0517-4FC2-236945E741BF}"/>
              </a:ext>
            </a:extLst>
          </p:cNvPr>
          <p:cNvSpPr>
            <a:spLocks noGrp="1"/>
          </p:cNvSpPr>
          <p:nvPr>
            <p:ph type="sldNum" sz="quarter" idx="14"/>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6" y="1543323"/>
            <a:ext cx="5862679"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59" y="1543322"/>
            <a:ext cx="5129927" cy="4307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7" y="3795304"/>
            <a:ext cx="2844188"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6" y="3795304"/>
            <a:ext cx="2844188"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ADA3C43D-3312-15BB-B055-F99C088EB6F8}"/>
              </a:ext>
            </a:extLst>
          </p:cNvPr>
          <p:cNvSpPr>
            <a:spLocks noGrp="1"/>
          </p:cNvSpPr>
          <p:nvPr>
            <p:ph type="sldNum" sz="quarter" idx="1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25312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0" y="136731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4" y="136731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181729" y="136731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25312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181729" y="325312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56648"/>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8" y="3770844"/>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2" y="3770844"/>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8" y="3770844"/>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56648"/>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56648"/>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ext Placeholder 13">
            <a:extLst>
              <a:ext uri="{FF2B5EF4-FFF2-40B4-BE49-F238E27FC236}">
                <a16:creationId xmlns:a16="http://schemas.microsoft.com/office/drawing/2014/main" id="{924D92CB-DB6C-EEE8-BDA7-E3D7B0643641}"/>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720A2560-8530-94AA-9E7F-F5A56AB4E3D7}"/>
              </a:ext>
            </a:extLst>
          </p:cNvPr>
          <p:cNvSpPr>
            <a:spLocks noGrp="1"/>
          </p:cNvSpPr>
          <p:nvPr>
            <p:ph type="sldNum" sz="quarter" idx="2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2762"/>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0" y="3651150"/>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6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91B72767-6954-6B12-1677-BE947CE88EB8}"/>
              </a:ext>
            </a:extLst>
          </p:cNvPr>
          <p:cNvSpPr>
            <a:spLocks noGrp="1"/>
          </p:cNvSpPr>
          <p:nvPr>
            <p:ph type="sldNum" sz="quarter" idx="21"/>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6" y="3884037"/>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6" y="3395949"/>
            <a:ext cx="521294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3"/>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6" y="5636913"/>
            <a:ext cx="521281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E5C45827-5CB3-E873-7680-6D8C2AAB95D6}"/>
              </a:ext>
            </a:extLst>
          </p:cNvPr>
          <p:cNvSpPr>
            <a:spLocks noGrp="1"/>
          </p:cNvSpPr>
          <p:nvPr>
            <p:ph type="sldNum" sz="quarter" idx="20"/>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7"/>
            <a:ext cx="2447580"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6" y="3879120"/>
            <a:ext cx="2528916"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49"/>
            <a:ext cx="5162846"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8" y="5631997"/>
            <a:ext cx="251233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4" y="5631997"/>
            <a:ext cx="2488248"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8" y="5641703"/>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3"/>
            <a:ext cx="2408630"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01CBD603-B977-E0E5-7C2E-C0061CD0B72C}"/>
              </a:ext>
            </a:extLst>
          </p:cNvPr>
          <p:cNvSpPr>
            <a:spLocks noGrp="1"/>
          </p:cNvSpPr>
          <p:nvPr>
            <p:ph type="sldNum" sz="quarter" idx="21"/>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812045"/>
            <a:ext cx="7763458" cy="719757"/>
          </a:xfrm>
        </p:spPr>
        <p:txBody>
          <a:bodyPr>
            <a:noAutofit/>
          </a:bodyPr>
          <a:lstStyle>
            <a:lvl1pPr>
              <a:defRPr sz="5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6"/>
            <a:ext cx="7763458" cy="449263"/>
          </a:xfrm>
        </p:spPr>
        <p:txBody>
          <a:bodyPr>
            <a:noAutofit/>
          </a:bodyPr>
          <a:lstStyle>
            <a:lvl1pPr marL="0" indent="0">
              <a:buFontTx/>
              <a:buNone/>
              <a:defRPr sz="2400" b="1" i="0">
                <a:solidFill>
                  <a:schemeClr val="tx1"/>
                </a:solidFill>
                <a:latin typeface="Acumin Pro Semibold"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148847"/>
            <a:ext cx="7763458" cy="449263"/>
          </a:xfrm>
        </p:spPr>
        <p:txBody>
          <a:bodyPr>
            <a:normAutofit/>
          </a:bodyPr>
          <a:lstStyle>
            <a:lvl1pPr marL="0" indent="0">
              <a:buFontTx/>
              <a:buNone/>
              <a:defRPr sz="1600">
                <a:solidFill>
                  <a:schemeClr val="tx1"/>
                </a:solidFill>
                <a:latin typeface="Acumin Pro"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3/31/23</a:t>
            </a:r>
          </a:p>
        </p:txBody>
      </p:sp>
      <p:sp>
        <p:nvSpPr>
          <p:cNvPr id="3" name="Slide Number Placeholder 2">
            <a:extLst>
              <a:ext uri="{FF2B5EF4-FFF2-40B4-BE49-F238E27FC236}">
                <a16:creationId xmlns:a16="http://schemas.microsoft.com/office/drawing/2014/main" id="{BDC8F108-1702-5F20-3D95-B2102374CAB1}"/>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5" y="1315894"/>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6" y="1315895"/>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68"/>
            <a:ext cx="3319462" cy="339561"/>
          </a:xfrm>
        </p:spPr>
        <p:txBody>
          <a:bodyPr>
            <a:noAutofit/>
          </a:bodyPr>
          <a:lstStyle>
            <a:lvl1pPr marL="0" indent="0" algn="ctr" fontAlgn="ctr">
              <a:spcBef>
                <a:spcPts val="0"/>
              </a:spcBef>
              <a:buFontTx/>
              <a:buNone/>
              <a:defRPr sz="18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3" y="4045824"/>
            <a:ext cx="2951163"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4" y="1436468"/>
            <a:ext cx="3319462" cy="339561"/>
          </a:xfrm>
        </p:spPr>
        <p:txBody>
          <a:bodyPr>
            <a:noAutofit/>
          </a:bodyPr>
          <a:lstStyle>
            <a:lvl1pPr marL="0" indent="0" algn="ctr" fontAlgn="ctr">
              <a:spcBef>
                <a:spcPts val="0"/>
              </a:spcBef>
              <a:buFontTx/>
              <a:buNone/>
              <a:defRPr sz="18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18"/>
            <a:ext cx="3319462" cy="339561"/>
          </a:xfrm>
        </p:spPr>
        <p:txBody>
          <a:bodyPr>
            <a:noAutofit/>
          </a:bodyPr>
          <a:lstStyle>
            <a:lvl1pPr marL="0" indent="0" algn="ctr" fontAlgn="ctr">
              <a:spcBef>
                <a:spcPts val="0"/>
              </a:spcBef>
              <a:buFontTx/>
              <a:buNone/>
              <a:defRPr sz="18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0" y="4043274"/>
            <a:ext cx="2951163" cy="1555750"/>
          </a:xfrm>
        </p:spPr>
        <p:txBody>
          <a:bodyPr/>
          <a:lstStyle>
            <a:lvl1pPr marL="0" indent="0">
              <a:buNone/>
              <a:defRPr b="1"/>
            </a:lvl1pPr>
          </a:lstStyle>
          <a:p>
            <a:r>
              <a:rPr lang="en-US"/>
              <a:t>Click icon to add picture</a:t>
            </a:r>
            <a:endParaRPr lang="en-US" dirty="0"/>
          </a:p>
        </p:txBody>
      </p:sp>
      <p:pic>
        <p:nvPicPr>
          <p:cNvPr id="15" name="Purdue Logo" descr="Purdue Logo">
            <a:extLst>
              <a:ext uri="{FF2B5EF4-FFF2-40B4-BE49-F238E27FC236}">
                <a16:creationId xmlns:a16="http://schemas.microsoft.com/office/drawing/2014/main" id="{F444D1CF-9A99-D079-5D89-6DE824A89344}"/>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2" name="Text Placeholder 3">
            <a:extLst>
              <a:ext uri="{FF2B5EF4-FFF2-40B4-BE49-F238E27FC236}">
                <a16:creationId xmlns:a16="http://schemas.microsoft.com/office/drawing/2014/main" id="{140B5B1B-89D1-9945-6AB1-0D9B2E27009A}"/>
              </a:ext>
            </a:extLst>
          </p:cNvPr>
          <p:cNvSpPr>
            <a:spLocks noGrp="1"/>
          </p:cNvSpPr>
          <p:nvPr>
            <p:ph type="body" sz="half" idx="2" hasCustomPrompt="1"/>
          </p:nvPr>
        </p:nvSpPr>
        <p:spPr>
          <a:xfrm>
            <a:off x="1087907" y="2065260"/>
            <a:ext cx="2950589" cy="169133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8" name="Text Placeholder 3">
            <a:extLst>
              <a:ext uri="{FF2B5EF4-FFF2-40B4-BE49-F238E27FC236}">
                <a16:creationId xmlns:a16="http://schemas.microsoft.com/office/drawing/2014/main" id="{CCAB75A6-8C36-AD93-09A1-D377BF55C686}"/>
              </a:ext>
            </a:extLst>
          </p:cNvPr>
          <p:cNvSpPr>
            <a:spLocks noGrp="1"/>
          </p:cNvSpPr>
          <p:nvPr>
            <p:ph type="body" sz="half" idx="20" hasCustomPrompt="1"/>
          </p:nvPr>
        </p:nvSpPr>
        <p:spPr>
          <a:xfrm>
            <a:off x="4605427" y="2065259"/>
            <a:ext cx="2950589" cy="169133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10" name="Text Placeholder 3">
            <a:extLst>
              <a:ext uri="{FF2B5EF4-FFF2-40B4-BE49-F238E27FC236}">
                <a16:creationId xmlns:a16="http://schemas.microsoft.com/office/drawing/2014/main" id="{9BFCE088-E342-EDAD-213D-39C8B8D85057}"/>
              </a:ext>
            </a:extLst>
          </p:cNvPr>
          <p:cNvSpPr>
            <a:spLocks noGrp="1"/>
          </p:cNvSpPr>
          <p:nvPr>
            <p:ph type="body" sz="half" idx="21" hasCustomPrompt="1"/>
          </p:nvPr>
        </p:nvSpPr>
        <p:spPr>
          <a:xfrm>
            <a:off x="8122945" y="2065259"/>
            <a:ext cx="2950589" cy="169133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9" name="Slide Number Placeholder 8">
            <a:extLst>
              <a:ext uri="{FF2B5EF4-FFF2-40B4-BE49-F238E27FC236}">
                <a16:creationId xmlns:a16="http://schemas.microsoft.com/office/drawing/2014/main" id="{3752A11A-CEFD-01B7-2324-466BE85E97BA}"/>
              </a:ext>
            </a:extLst>
          </p:cNvPr>
          <p:cNvSpPr>
            <a:spLocks noGrp="1"/>
          </p:cNvSpPr>
          <p:nvPr>
            <p:ph type="sldNum" sz="quarter" idx="2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216712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2"/>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3"/>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6"/>
            <a:ext cx="3319462" cy="339561"/>
          </a:xfrm>
        </p:spPr>
        <p:txBody>
          <a:bodyPr>
            <a:noAutofit/>
          </a:bodyPr>
          <a:lstStyle>
            <a:lvl1pPr marL="0" indent="0" algn="ctr" fontAlgn="t">
              <a:spcBef>
                <a:spcPts val="0"/>
              </a:spcBef>
              <a:buFontTx/>
              <a:buNone/>
              <a:defRPr sz="1800" b="1" i="0" baseline="0">
                <a:solidFill>
                  <a:schemeClr val="tx1"/>
                </a:solidFill>
                <a:latin typeface="Acumin Pro Condensed Semibold" panose="020B0506020202020204" pitchFamily="34" charset="77"/>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5" y="1436466"/>
            <a:ext cx="3319462" cy="339561"/>
          </a:xfrm>
        </p:spPr>
        <p:txBody>
          <a:bodyPr>
            <a:noAutofit/>
          </a:bodyPr>
          <a:lstStyle>
            <a:lvl1pPr marL="0" indent="0" algn="ctr" fontAlgn="t">
              <a:spcBef>
                <a:spcPts val="0"/>
              </a:spcBef>
              <a:buFontTx/>
              <a:buNone/>
              <a:defRPr sz="1800" b="1" i="0" baseline="0">
                <a:solidFill>
                  <a:schemeClr val="tx1"/>
                </a:solidFill>
                <a:latin typeface="Acumin Pro Condensed Semibold" panose="020B0506020202020204" pitchFamily="34" charset="77"/>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4" y="1433916"/>
            <a:ext cx="3319462" cy="339561"/>
          </a:xfrm>
        </p:spPr>
        <p:txBody>
          <a:bodyPr>
            <a:noAutofit/>
          </a:bodyPr>
          <a:lstStyle>
            <a:lvl1pPr marL="0" indent="0" algn="ctr" fontAlgn="t">
              <a:spcBef>
                <a:spcPts val="0"/>
              </a:spcBef>
              <a:buFontTx/>
              <a:buNone/>
              <a:defRPr sz="1800" b="1" i="0" baseline="0">
                <a:solidFill>
                  <a:schemeClr val="tx1"/>
                </a:solidFill>
                <a:latin typeface="Acumin Pro Condensed Semibold" panose="020B0506020202020204" pitchFamily="34" charset="77"/>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4" y="204067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0" y="2065258"/>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4" y="4045822"/>
            <a:ext cx="2951163"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2" y="4045822"/>
            <a:ext cx="2951163"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4" y="2071424"/>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4C556C0F-0FF4-1816-A9DC-60D03FBFCE53}"/>
              </a:ext>
            </a:extLst>
          </p:cNvPr>
          <p:cNvSpPr>
            <a:spLocks noGrp="1"/>
          </p:cNvSpPr>
          <p:nvPr>
            <p:ph type="sldNum" sz="quarter" idx="2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83894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4"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39"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7"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2"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0"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5"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898"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8"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3"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8" y="1768552"/>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5" y="1768552"/>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2"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5"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8"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3"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35728143-5B5E-2F91-1A50-ECF61312F188}"/>
              </a:ext>
            </a:extLst>
          </p:cNvPr>
          <p:cNvSpPr>
            <a:spLocks noGrp="1"/>
          </p:cNvSpPr>
          <p:nvPr>
            <p:ph type="sldNum" sz="quarter" idx="3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34754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4"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2E3836B8-46F8-6347-6A27-7BDA1D77E945}"/>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546374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5"/>
            <a:ext cx="6581614"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3223C719-BBA8-8B6C-9920-142BDE7BBF5C}"/>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941502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0" y="2466280"/>
            <a:ext cx="7981645" cy="719757"/>
          </a:xfrm>
        </p:spPr>
        <p:txBody>
          <a:bodyPr>
            <a:noAutofit/>
          </a:bodyPr>
          <a:lstStyle>
            <a:lvl1pPr>
              <a:defRPr sz="96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b="0" i="0">
                <a:solidFill>
                  <a:schemeClr val="bg2"/>
                </a:solidFill>
                <a:latin typeface="Acumin Pro Medium"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pic>
        <p:nvPicPr>
          <p:cNvPr id="8" name="Purdue Logo" descr="Purdue Logo">
            <a:extLst>
              <a:ext uri="{FF2B5EF4-FFF2-40B4-BE49-F238E27FC236}">
                <a16:creationId xmlns:a16="http://schemas.microsoft.com/office/drawing/2014/main" id="{D1A65555-63A8-D3C1-AA71-F25B3071BDC0}"/>
              </a:ext>
            </a:extLst>
          </p:cNvPr>
          <p:cNvPicPr>
            <a:picLocks noChangeAspect="1"/>
          </p:cNvPicPr>
          <p:nvPr userDrawn="1"/>
        </p:nvPicPr>
        <p:blipFill>
          <a:blip r:embed="rId3"/>
          <a:stretch>
            <a:fillRect/>
          </a:stretch>
        </p:blipFill>
        <p:spPr>
          <a:xfrm>
            <a:off x="805070" y="5739119"/>
            <a:ext cx="2709200" cy="484939"/>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0" y="2466280"/>
            <a:ext cx="7981645" cy="719757"/>
          </a:xfrm>
        </p:spPr>
        <p:txBody>
          <a:bodyPr>
            <a:noAutofit/>
          </a:bodyPr>
          <a:lstStyle>
            <a:lvl1pPr>
              <a:defRPr sz="96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b="0" i="0">
                <a:solidFill>
                  <a:schemeClr val="tx1"/>
                </a:solidFill>
                <a:latin typeface="Acumin Pro Medium"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4671391"/>
            <a:ext cx="11266714" cy="1401419"/>
          </a:xfrm>
        </p:spPr>
        <p:txBody>
          <a:bodyPr/>
          <a:lstStyle>
            <a:lvl1pPr algn="ctr">
              <a:defRPr/>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6085510"/>
            <a:ext cx="11266714" cy="449263"/>
          </a:xfrm>
        </p:spPr>
        <p:txBody>
          <a:bodyPr>
            <a:noAutofit/>
          </a:bodyPr>
          <a:lstStyle>
            <a:lvl1pPr marL="0" indent="0" algn="ctr">
              <a:buFontTx/>
              <a:buNone/>
              <a:defRPr sz="2000" b="1" i="0">
                <a:solidFill>
                  <a:schemeClr val="tx1"/>
                </a:solidFill>
                <a:latin typeface="Acumin Pro Semibold"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 style</a:t>
            </a:r>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67525"/>
          </a:xfrm>
          <a:ln>
            <a:noFill/>
          </a:ln>
        </p:spPr>
        <p:txBody>
          <a:bodyPr/>
          <a:lstStyle/>
          <a:p>
            <a:r>
              <a:rPr lang="en-US"/>
              <a:t>Click icon to add picture</a:t>
            </a:r>
          </a:p>
        </p:txBody>
      </p:sp>
      <p:sp>
        <p:nvSpPr>
          <p:cNvPr id="3" name="Slide Number Placeholder 2">
            <a:extLst>
              <a:ext uri="{FF2B5EF4-FFF2-40B4-BE49-F238E27FC236}">
                <a16:creationId xmlns:a16="http://schemas.microsoft.com/office/drawing/2014/main" id="{6EFC2CE8-E7A7-5DA8-903C-7C61B21A6F1A}"/>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1">
            <a:noAutofit/>
          </a:bodyPr>
          <a:lstStyle>
            <a:lvl1pPr marL="0" indent="0" algn="l" fontAlgn="t">
              <a:buFontTx/>
              <a:buNone/>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3" name="Slide Number Placeholder 2">
            <a:extLst>
              <a:ext uri="{FF2B5EF4-FFF2-40B4-BE49-F238E27FC236}">
                <a16:creationId xmlns:a16="http://schemas.microsoft.com/office/drawing/2014/main" id="{C4ECEF9E-3A6E-C6FF-42DA-EDF0D1D988C2}"/>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2">
            <a:noAutofit/>
          </a:bodyPr>
          <a:lstStyle>
            <a:lvl1pPr marL="0" indent="0" algn="l" fontAlgn="t">
              <a:buFontTx/>
              <a:buNone/>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3" name="Slide Number Placeholder 2">
            <a:extLst>
              <a:ext uri="{FF2B5EF4-FFF2-40B4-BE49-F238E27FC236}">
                <a16:creationId xmlns:a16="http://schemas.microsoft.com/office/drawing/2014/main" id="{5A85743F-DCAE-A9EE-5293-03DFB306B0F8}"/>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1319984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6" y="1543324"/>
            <a:ext cx="11266714" cy="4454706"/>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57E46A32-0E35-7B3E-4B6F-A7D50B076D9C}"/>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3AC54E73-61A3-FF0B-7F4C-17B1D97376A1}"/>
              </a:ext>
            </a:extLst>
          </p:cNvPr>
          <p:cNvSpPr>
            <a:spLocks noGrp="1"/>
          </p:cNvSpPr>
          <p:nvPr>
            <p:ph type="sldNum" sz="quarter" idx="15"/>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urdue Logo" descr="Purdue Logo">
            <a:extLst>
              <a:ext uri="{FF2B5EF4-FFF2-40B4-BE49-F238E27FC236}">
                <a16:creationId xmlns:a16="http://schemas.microsoft.com/office/drawing/2014/main" id="{1187A0AE-82DF-15CC-71EB-814F9338E8D6}"/>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4" name="Slide Number Placeholder 3">
            <a:extLst>
              <a:ext uri="{FF2B5EF4-FFF2-40B4-BE49-F238E27FC236}">
                <a16:creationId xmlns:a16="http://schemas.microsoft.com/office/drawing/2014/main" id="{6659EA93-442C-59A0-2250-A5181989CDD4}"/>
              </a:ext>
            </a:extLst>
          </p:cNvPr>
          <p:cNvSpPr>
            <a:spLocks noGrp="1"/>
          </p:cNvSpPr>
          <p:nvPr>
            <p:ph type="sldNum" sz="quarter" idx="14"/>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3507565"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D9D56DBC-682D-9000-C377-A3E36338D732}"/>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7" y="1543323"/>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7" y="1543322"/>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E377EB8B-3A4C-F880-133B-94D59A7B36B8}"/>
              </a:ext>
            </a:extLst>
          </p:cNvPr>
          <p:cNvSpPr>
            <a:spLocks noGrp="1"/>
          </p:cNvSpPr>
          <p:nvPr>
            <p:ph type="sldNum" sz="quarter" idx="19"/>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6" y="385004"/>
            <a:ext cx="11266714"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6" y="1192696"/>
            <a:ext cx="11266714"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5DCC5ACE-5747-34C7-00B2-2E4EABE6A031}"/>
              </a:ext>
            </a:extLst>
          </p:cNvPr>
          <p:cNvSpPr>
            <a:spLocks noGrp="1"/>
          </p:cNvSpPr>
          <p:nvPr>
            <p:ph type="sldNum" sz="quarter" idx="4"/>
          </p:nvPr>
        </p:nvSpPr>
        <p:spPr>
          <a:xfrm>
            <a:off x="106346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657" r:id="rId13"/>
    <p:sldLayoutId id="2147483706" r:id="rId14"/>
    <p:sldLayoutId id="2147483705" r:id="rId15"/>
    <p:sldLayoutId id="2147483707" r:id="rId16"/>
    <p:sldLayoutId id="2147483713" r:id="rId17"/>
    <p:sldLayoutId id="2147483709" r:id="rId18"/>
    <p:sldLayoutId id="2147483710" r:id="rId19"/>
    <p:sldLayoutId id="2147483653" r:id="rId20"/>
    <p:sldLayoutId id="2147483690" r:id="rId21"/>
    <p:sldLayoutId id="2147483704" r:id="rId22"/>
    <p:sldLayoutId id="2147483692" r:id="rId23"/>
    <p:sldLayoutId id="2147483693" r:id="rId24"/>
    <p:sldLayoutId id="2147483691" r:id="rId25"/>
    <p:sldLayoutId id="2147483703" r:id="rId26"/>
  </p:sldLayoutIdLst>
  <p:hf hdr="0" ftr="0" dt="0"/>
  <p:txStyles>
    <p:titleStyle>
      <a:lvl1pPr algn="l" defTabSz="914400" rtl="0" eaLnBrk="1" fontAlgn="b" latinLnBrk="0" hangingPunct="1">
        <a:lnSpc>
          <a:spcPct val="90000"/>
        </a:lnSpc>
        <a:spcBef>
          <a:spcPct val="0"/>
        </a:spcBef>
        <a:buNone/>
        <a:defRPr lang="en-US" sz="4800" b="1" i="1" kern="1200" cap="none" baseline="0" dirty="0">
          <a:solidFill>
            <a:schemeClr val="tx1"/>
          </a:solidFill>
          <a:latin typeface="Acumin Pro Condensed Semibold" panose="020B0506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ipecollaborative.org/ipec-core-competencies" TargetMode="External"/><Relationship Id="rId2" Type="http://schemas.openxmlformats.org/officeDocument/2006/relationships/hyperlink" Target="https://www.samhsa.gov/data/report/2023-nsduh-annual-national-report"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www.kirkpatrickpartners.com/the-kirkpatrick-model/"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1023257" y="1717427"/>
            <a:ext cx="8560130" cy="592834"/>
          </a:xfrm>
        </p:spPr>
        <p:txBody>
          <a:bodyPr/>
          <a:lstStyle/>
          <a:p>
            <a:r>
              <a:rPr lang="en-US" sz="6800" dirty="0"/>
              <a:t>Pilot Evaluation of a Novel, Cooperative Opioid Use Disorder Board Game</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1023256" y="3595838"/>
            <a:ext cx="8333179" cy="449263"/>
          </a:xfrm>
        </p:spPr>
        <p:txBody>
          <a:bodyPr/>
          <a:lstStyle/>
          <a:p>
            <a:r>
              <a:rPr lang="en-US" sz="2600" dirty="0"/>
              <a:t>Molly A. Nichols, PharmD, MS; Carolanne C. Wartman, PharmD; Elizabeth G. Riley, PharmD; Alli D. Harrison, PharmD; Zachary A. Weber, PharmD</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1023256" y="5020318"/>
            <a:ext cx="7763458" cy="449263"/>
          </a:xfrm>
        </p:spPr>
        <p:txBody>
          <a:bodyPr>
            <a:normAutofit/>
          </a:bodyPr>
          <a:lstStyle/>
          <a:p>
            <a:r>
              <a:rPr lang="en-US" sz="2400" dirty="0"/>
              <a:t>November 14, 2024</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C7F7-FF67-9B41-187C-1B3C8837BA7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423C5DC-9D52-54CC-220B-73CC02C35E8F}"/>
              </a:ext>
            </a:extLst>
          </p:cNvPr>
          <p:cNvSpPr>
            <a:spLocks noGrp="1"/>
          </p:cNvSpPr>
          <p:nvPr>
            <p:ph type="body" sz="half" idx="2"/>
          </p:nvPr>
        </p:nvSpPr>
        <p:spPr>
          <a:xfrm>
            <a:off x="478973" y="1526047"/>
            <a:ext cx="11142009" cy="4585385"/>
          </a:xfrm>
        </p:spPr>
        <p:txBody>
          <a:bodyPr>
            <a:normAutofit/>
          </a:bodyPr>
          <a:lstStyle/>
          <a:p>
            <a:pPr marL="285750" indent="-285750">
              <a:buFont typeface="Arial" panose="020B0604020202020204" pitchFamily="34" charset="0"/>
              <a:buChar char="•"/>
            </a:pPr>
            <a:r>
              <a:rPr lang="en-US" sz="2400" dirty="0"/>
              <a:t>Game implemented in Spring 2024 semester with </a:t>
            </a:r>
            <a:r>
              <a:rPr lang="en-US" sz="2400" b="1" dirty="0"/>
              <a:t>first-year PharmD students </a:t>
            </a:r>
            <a:r>
              <a:rPr lang="en-US" sz="2400" dirty="0"/>
              <a:t>(n=149) in PHRM 839 Interprofessional Education course at Purdue University</a:t>
            </a:r>
          </a:p>
          <a:p>
            <a:pPr marL="285750" indent="-285750">
              <a:buFont typeface="Arial" panose="020B0604020202020204" pitchFamily="34" charset="0"/>
              <a:buChar char="•"/>
            </a:pPr>
            <a:r>
              <a:rPr lang="en-US" sz="2400" b="1" dirty="0"/>
              <a:t>Electronic pre- and post-survey instruments </a:t>
            </a:r>
            <a:r>
              <a:rPr lang="en-US" sz="2400" dirty="0"/>
              <a:t>developed to evaluate (1) reactions to the game and (2) changes in knowledge, skills, attitudes, confidence, and stigma before and after playing the game</a:t>
            </a:r>
          </a:p>
          <a:p>
            <a:pPr marL="742950" lvl="1" indent="-285750">
              <a:buFont typeface="Arial" panose="020B0604020202020204" pitchFamily="34" charset="0"/>
              <a:buChar char="•"/>
            </a:pPr>
            <a:r>
              <a:rPr lang="en-US" sz="2400" dirty="0"/>
              <a:t>5-point Likert items (1=Strongly Disagree, 5=Strongly Agree) assessing reactions, knowledge, skills, attitudes, and confidence developed using </a:t>
            </a:r>
            <a:r>
              <a:rPr lang="en-US" sz="2400" b="1" dirty="0"/>
              <a:t>Kirkpatrick Model </a:t>
            </a:r>
          </a:p>
          <a:p>
            <a:pPr marL="742950" lvl="1" indent="-285750">
              <a:buFont typeface="Arial" panose="020B0604020202020204" pitchFamily="34" charset="0"/>
              <a:buChar char="•"/>
            </a:pPr>
            <a:r>
              <a:rPr lang="en-US" sz="2400" dirty="0"/>
              <a:t>5-point Likert items (1=Strongly Disagree, 5=Strongly Agree) assessing stigma modified and incorporated from </a:t>
            </a:r>
            <a:r>
              <a:rPr lang="en-US" sz="2400" b="1" dirty="0"/>
              <a:t>Brief Substance Abuse Attitudes Survey</a:t>
            </a:r>
          </a:p>
          <a:p>
            <a:pPr marL="285750" indent="-285750">
              <a:spcBef>
                <a:spcPts val="2000"/>
              </a:spcBef>
              <a:buFont typeface="Arial" panose="020B0604020202020204" pitchFamily="34" charset="0"/>
              <a:buChar char="•"/>
            </a:pPr>
            <a:r>
              <a:rPr lang="en-US" sz="2400" b="1" dirty="0"/>
              <a:t>Descriptive statistics </a:t>
            </a:r>
            <a:r>
              <a:rPr lang="en-US" sz="2400" dirty="0"/>
              <a:t>and </a:t>
            </a:r>
            <a:r>
              <a:rPr lang="en-US" sz="2400" b="1" dirty="0"/>
              <a:t>paired t-tests </a:t>
            </a:r>
            <a:r>
              <a:rPr lang="en-US" sz="2400" dirty="0"/>
              <a:t>performed with Microsoft Excel for data from respondents who fully completed both a pre- and post-survey</a:t>
            </a:r>
          </a:p>
        </p:txBody>
      </p:sp>
      <p:sp>
        <p:nvSpPr>
          <p:cNvPr id="5" name="Title 4">
            <a:extLst>
              <a:ext uri="{FF2B5EF4-FFF2-40B4-BE49-F238E27FC236}">
                <a16:creationId xmlns:a16="http://schemas.microsoft.com/office/drawing/2014/main" id="{49C565B1-F78D-A395-775D-16A95E557ADE}"/>
              </a:ext>
            </a:extLst>
          </p:cNvPr>
          <p:cNvSpPr>
            <a:spLocks noGrp="1"/>
          </p:cNvSpPr>
          <p:nvPr>
            <p:ph type="title"/>
          </p:nvPr>
        </p:nvSpPr>
        <p:spPr/>
        <p:txBody>
          <a:bodyPr>
            <a:noAutofit/>
          </a:bodyPr>
          <a:lstStyle/>
          <a:p>
            <a:r>
              <a:rPr lang="en-US" sz="5400" dirty="0"/>
              <a:t>Pilot Test</a:t>
            </a:r>
          </a:p>
        </p:txBody>
      </p:sp>
      <p:sp>
        <p:nvSpPr>
          <p:cNvPr id="13" name="Slide Number Placeholder 12">
            <a:extLst>
              <a:ext uri="{FF2B5EF4-FFF2-40B4-BE49-F238E27FC236}">
                <a16:creationId xmlns:a16="http://schemas.microsoft.com/office/drawing/2014/main" id="{4C325099-9C7F-A99B-33AA-8DE07582E62C}"/>
              </a:ext>
            </a:extLst>
          </p:cNvPr>
          <p:cNvSpPr>
            <a:spLocks noGrp="1"/>
          </p:cNvSpPr>
          <p:nvPr>
            <p:ph type="sldNum" sz="quarter" idx="16"/>
          </p:nvPr>
        </p:nvSpPr>
        <p:spPr/>
        <p:txBody>
          <a:bodyPr/>
          <a:lstStyle/>
          <a:p>
            <a:fld id="{F994776A-187E-9540-9EA4-8D5781AB769D}" type="slidenum">
              <a:rPr lang="en-US" smtClean="0"/>
              <a:pPr/>
              <a:t>10</a:t>
            </a:fld>
            <a:endParaRPr lang="en-US" dirty="0"/>
          </a:p>
        </p:txBody>
      </p:sp>
    </p:spTree>
    <p:extLst>
      <p:ext uri="{BB962C8B-B14F-4D97-AF65-F5344CB8AC3E}">
        <p14:creationId xmlns:p14="http://schemas.microsoft.com/office/powerpoint/2010/main" val="230421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A6EAC-6D89-CDDA-669C-C533A6B0209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A63E760-3891-4673-88D5-DF3CCE0C6BF1}"/>
              </a:ext>
            </a:extLst>
          </p:cNvPr>
          <p:cNvSpPr>
            <a:spLocks noGrp="1"/>
          </p:cNvSpPr>
          <p:nvPr>
            <p:ph type="body" sz="half" idx="2"/>
          </p:nvPr>
        </p:nvSpPr>
        <p:spPr>
          <a:xfrm>
            <a:off x="478973" y="1757548"/>
            <a:ext cx="11255827" cy="4093347"/>
          </a:xfrm>
        </p:spPr>
        <p:txBody>
          <a:bodyPr>
            <a:normAutofit/>
          </a:bodyPr>
          <a:lstStyle/>
          <a:p>
            <a:pPr marL="285750" indent="-285750">
              <a:buFont typeface="Arial" panose="020B0604020202020204" pitchFamily="34" charset="0"/>
              <a:buChar char="•"/>
            </a:pPr>
            <a:r>
              <a:rPr lang="en-US" sz="2400" dirty="0"/>
              <a:t>143 (</a:t>
            </a:r>
            <a:r>
              <a:rPr lang="en-US" sz="2400" b="1" dirty="0"/>
              <a:t>96.0%</a:t>
            </a:r>
            <a:r>
              <a:rPr lang="en-US" sz="2400" dirty="0"/>
              <a:t>) first-year PharmD students fully completed a pre- and post-survey</a:t>
            </a:r>
          </a:p>
          <a:p>
            <a:pPr marL="285750" indent="-285750">
              <a:buFont typeface="Arial" panose="020B0604020202020204" pitchFamily="34" charset="0"/>
              <a:buChar char="•"/>
            </a:pPr>
            <a:r>
              <a:rPr lang="en-US" sz="2400" dirty="0"/>
              <a:t>Respondents had a mean age of </a:t>
            </a:r>
            <a:r>
              <a:rPr lang="en-US" sz="2400" b="1" dirty="0"/>
              <a:t>21.2 years </a:t>
            </a:r>
            <a:r>
              <a:rPr lang="en-US" sz="2400" dirty="0"/>
              <a:t>and were mostly </a:t>
            </a:r>
            <a:r>
              <a:rPr lang="en-US" sz="2400" b="1" dirty="0"/>
              <a:t>female</a:t>
            </a:r>
            <a:r>
              <a:rPr lang="en-US" sz="2400" dirty="0"/>
              <a:t> (73.4%), </a:t>
            </a:r>
            <a:r>
              <a:rPr lang="en-US" sz="2400" b="1" dirty="0"/>
              <a:t>white</a:t>
            </a:r>
            <a:r>
              <a:rPr lang="en-US" sz="2400" dirty="0"/>
              <a:t> (76.9%), </a:t>
            </a:r>
            <a:r>
              <a:rPr lang="en-US" sz="2400" b="1" dirty="0"/>
              <a:t>not Hispanic/Latin-x </a:t>
            </a:r>
            <a:r>
              <a:rPr lang="en-US" sz="2400" dirty="0"/>
              <a:t>(91.6%), and had </a:t>
            </a:r>
            <a:r>
              <a:rPr lang="en-US" sz="2400" b="1" dirty="0"/>
              <a:t>some kind of personal experience </a:t>
            </a:r>
            <a:r>
              <a:rPr lang="en-US" sz="2400" dirty="0"/>
              <a:t>with substance use disorders through themselves, family members or friends, community members, and/or patients (55.9%)</a:t>
            </a:r>
          </a:p>
        </p:txBody>
      </p:sp>
      <p:sp>
        <p:nvSpPr>
          <p:cNvPr id="5" name="Title 4">
            <a:extLst>
              <a:ext uri="{FF2B5EF4-FFF2-40B4-BE49-F238E27FC236}">
                <a16:creationId xmlns:a16="http://schemas.microsoft.com/office/drawing/2014/main" id="{58035BBC-7B11-9CFA-B0A5-F786781B85B3}"/>
              </a:ext>
            </a:extLst>
          </p:cNvPr>
          <p:cNvSpPr>
            <a:spLocks noGrp="1"/>
          </p:cNvSpPr>
          <p:nvPr>
            <p:ph type="title"/>
          </p:nvPr>
        </p:nvSpPr>
        <p:spPr/>
        <p:txBody>
          <a:bodyPr>
            <a:noAutofit/>
          </a:bodyPr>
          <a:lstStyle/>
          <a:p>
            <a:r>
              <a:rPr lang="en-US" sz="5400" dirty="0"/>
              <a:t>Results</a:t>
            </a:r>
          </a:p>
        </p:txBody>
      </p:sp>
      <p:sp>
        <p:nvSpPr>
          <p:cNvPr id="8" name="Text Placeholder 7">
            <a:extLst>
              <a:ext uri="{FF2B5EF4-FFF2-40B4-BE49-F238E27FC236}">
                <a16:creationId xmlns:a16="http://schemas.microsoft.com/office/drawing/2014/main" id="{9F12E0E8-BE92-8CDB-472D-9C8D67FA16E0}"/>
              </a:ext>
            </a:extLst>
          </p:cNvPr>
          <p:cNvSpPr>
            <a:spLocks noGrp="1"/>
          </p:cNvSpPr>
          <p:nvPr>
            <p:ph type="body" sz="quarter" idx="15"/>
          </p:nvPr>
        </p:nvSpPr>
        <p:spPr>
          <a:xfrm>
            <a:off x="457200" y="1000011"/>
            <a:ext cx="11277600" cy="365760"/>
          </a:xfrm>
        </p:spPr>
        <p:txBody>
          <a:bodyPr/>
          <a:lstStyle/>
          <a:p>
            <a:r>
              <a:rPr lang="en-US" sz="2400" dirty="0"/>
              <a:t>Respondent Demographics (n=143)</a:t>
            </a:r>
          </a:p>
        </p:txBody>
      </p:sp>
      <p:sp>
        <p:nvSpPr>
          <p:cNvPr id="13" name="Slide Number Placeholder 12">
            <a:extLst>
              <a:ext uri="{FF2B5EF4-FFF2-40B4-BE49-F238E27FC236}">
                <a16:creationId xmlns:a16="http://schemas.microsoft.com/office/drawing/2014/main" id="{54F5DDEB-DC28-24F9-A891-94C9AA1F9C07}"/>
              </a:ext>
            </a:extLst>
          </p:cNvPr>
          <p:cNvSpPr>
            <a:spLocks noGrp="1"/>
          </p:cNvSpPr>
          <p:nvPr>
            <p:ph type="sldNum" sz="quarter" idx="16"/>
          </p:nvPr>
        </p:nvSpPr>
        <p:spPr/>
        <p:txBody>
          <a:bodyPr/>
          <a:lstStyle/>
          <a:p>
            <a:fld id="{F994776A-187E-9540-9EA4-8D5781AB769D}" type="slidenum">
              <a:rPr lang="en-US" smtClean="0"/>
              <a:pPr/>
              <a:t>11</a:t>
            </a:fld>
            <a:endParaRPr lang="en-US" dirty="0"/>
          </a:p>
        </p:txBody>
      </p:sp>
    </p:spTree>
    <p:extLst>
      <p:ext uri="{BB962C8B-B14F-4D97-AF65-F5344CB8AC3E}">
        <p14:creationId xmlns:p14="http://schemas.microsoft.com/office/powerpoint/2010/main" val="60244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1632D-A558-995B-613E-180B5917F77A}"/>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4EF6E75-AEAF-D6B0-8F26-4DB5E2060E2A}"/>
              </a:ext>
            </a:extLst>
          </p:cNvPr>
          <p:cNvGraphicFramePr/>
          <p:nvPr>
            <p:extLst>
              <p:ext uri="{D42A27DB-BD31-4B8C-83A1-F6EECF244321}">
                <p14:modId xmlns:p14="http://schemas.microsoft.com/office/powerpoint/2010/main" val="4103835992"/>
              </p:ext>
            </p:extLst>
          </p:nvPr>
        </p:nvGraphicFramePr>
        <p:xfrm>
          <a:off x="426720" y="1470371"/>
          <a:ext cx="10410745"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8DDA0682-4021-A3B5-B113-BC1654C0710C}"/>
              </a:ext>
            </a:extLst>
          </p:cNvPr>
          <p:cNvSpPr>
            <a:spLocks noGrp="1"/>
          </p:cNvSpPr>
          <p:nvPr>
            <p:ph type="title"/>
          </p:nvPr>
        </p:nvSpPr>
        <p:spPr/>
        <p:txBody>
          <a:bodyPr>
            <a:noAutofit/>
          </a:bodyPr>
          <a:lstStyle/>
          <a:p>
            <a:r>
              <a:rPr lang="en-US" sz="5400" dirty="0"/>
              <a:t>Results</a:t>
            </a:r>
          </a:p>
        </p:txBody>
      </p:sp>
      <p:sp>
        <p:nvSpPr>
          <p:cNvPr id="8" name="Text Placeholder 7">
            <a:extLst>
              <a:ext uri="{FF2B5EF4-FFF2-40B4-BE49-F238E27FC236}">
                <a16:creationId xmlns:a16="http://schemas.microsoft.com/office/drawing/2014/main" id="{34BD1CDE-EE78-44D0-D1A9-87862FE38838}"/>
              </a:ext>
            </a:extLst>
          </p:cNvPr>
          <p:cNvSpPr>
            <a:spLocks noGrp="1"/>
          </p:cNvSpPr>
          <p:nvPr>
            <p:ph type="body" sz="quarter" idx="15"/>
          </p:nvPr>
        </p:nvSpPr>
        <p:spPr>
          <a:xfrm>
            <a:off x="457200" y="1000011"/>
            <a:ext cx="11277600" cy="365760"/>
          </a:xfrm>
        </p:spPr>
        <p:txBody>
          <a:bodyPr/>
          <a:lstStyle/>
          <a:p>
            <a:r>
              <a:rPr lang="en-US" sz="2400" dirty="0"/>
              <a:t>Reactions to the Game (n=143)</a:t>
            </a:r>
          </a:p>
        </p:txBody>
      </p:sp>
      <p:sp>
        <p:nvSpPr>
          <p:cNvPr id="13" name="Slide Number Placeholder 12">
            <a:extLst>
              <a:ext uri="{FF2B5EF4-FFF2-40B4-BE49-F238E27FC236}">
                <a16:creationId xmlns:a16="http://schemas.microsoft.com/office/drawing/2014/main" id="{7B2F17A0-42EA-45F4-1CAD-03DF46371D6B}"/>
              </a:ext>
            </a:extLst>
          </p:cNvPr>
          <p:cNvSpPr>
            <a:spLocks noGrp="1"/>
          </p:cNvSpPr>
          <p:nvPr>
            <p:ph type="sldNum" sz="quarter" idx="16"/>
          </p:nvPr>
        </p:nvSpPr>
        <p:spPr/>
        <p:txBody>
          <a:bodyPr/>
          <a:lstStyle/>
          <a:p>
            <a:fld id="{F994776A-187E-9540-9EA4-8D5781AB769D}" type="slidenum">
              <a:rPr lang="en-US" smtClean="0"/>
              <a:pPr/>
              <a:t>12</a:t>
            </a:fld>
            <a:endParaRPr lang="en-US" dirty="0"/>
          </a:p>
        </p:txBody>
      </p:sp>
      <p:sp>
        <p:nvSpPr>
          <p:cNvPr id="23" name="Rectangle 22">
            <a:extLst>
              <a:ext uri="{FF2B5EF4-FFF2-40B4-BE49-F238E27FC236}">
                <a16:creationId xmlns:a16="http://schemas.microsoft.com/office/drawing/2014/main" id="{F54E912C-8354-D54E-D8BF-833FDFE3D17B}"/>
              </a:ext>
            </a:extLst>
          </p:cNvPr>
          <p:cNvSpPr/>
          <p:nvPr/>
        </p:nvSpPr>
        <p:spPr>
          <a:xfrm>
            <a:off x="468086" y="4724400"/>
            <a:ext cx="10359219" cy="141393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BBAAECDE-4F4A-D742-B967-32C853254277}"/>
              </a:ext>
            </a:extLst>
          </p:cNvPr>
          <p:cNvSpPr>
            <a:spLocks noGrp="1"/>
          </p:cNvSpPr>
          <p:nvPr>
            <p:ph type="body" sz="half" idx="2"/>
          </p:nvPr>
        </p:nvSpPr>
        <p:spPr>
          <a:xfrm>
            <a:off x="509454" y="1525364"/>
            <a:ext cx="7077255" cy="4093347"/>
          </a:xfrm>
        </p:spPr>
        <p:txBody>
          <a:bodyPr>
            <a:normAutofit/>
          </a:bodyPr>
          <a:lstStyle/>
          <a:p>
            <a:pPr>
              <a:spcBef>
                <a:spcPts val="0"/>
              </a:spcBef>
            </a:pPr>
            <a:r>
              <a:rPr lang="en-US" sz="2400" dirty="0"/>
              <a:t>I enjoyed playing the game.</a:t>
            </a:r>
          </a:p>
          <a:p>
            <a:pPr>
              <a:spcBef>
                <a:spcPts val="0"/>
              </a:spcBef>
            </a:pPr>
            <a:endParaRPr lang="en-US" sz="1750" dirty="0"/>
          </a:p>
          <a:p>
            <a:pPr>
              <a:spcBef>
                <a:spcPts val="0"/>
              </a:spcBef>
            </a:pPr>
            <a:endParaRPr lang="en-US" sz="1750" dirty="0"/>
          </a:p>
          <a:p>
            <a:pPr>
              <a:spcBef>
                <a:spcPts val="0"/>
              </a:spcBef>
            </a:pPr>
            <a:endParaRPr lang="en-US" sz="1750" dirty="0"/>
          </a:p>
          <a:p>
            <a:pPr>
              <a:spcBef>
                <a:spcPts val="0"/>
              </a:spcBef>
            </a:pPr>
            <a:r>
              <a:rPr lang="en-US" sz="2400" dirty="0"/>
              <a:t>I would recommend the game to other learners.</a:t>
            </a:r>
          </a:p>
          <a:p>
            <a:pPr>
              <a:spcBef>
                <a:spcPts val="0"/>
              </a:spcBef>
            </a:pPr>
            <a:endParaRPr lang="en-US" sz="1700" dirty="0"/>
          </a:p>
          <a:p>
            <a:pPr>
              <a:spcBef>
                <a:spcPts val="0"/>
              </a:spcBef>
            </a:pPr>
            <a:endParaRPr lang="en-US" sz="1700" dirty="0"/>
          </a:p>
          <a:p>
            <a:pPr>
              <a:spcBef>
                <a:spcPts val="0"/>
              </a:spcBef>
            </a:pPr>
            <a:endParaRPr lang="en-US" sz="1700" dirty="0"/>
          </a:p>
          <a:p>
            <a:pPr>
              <a:spcBef>
                <a:spcPts val="0"/>
              </a:spcBef>
            </a:pPr>
            <a:r>
              <a:rPr lang="en-US" sz="2400" dirty="0"/>
              <a:t>The game was relevant to my future practice.</a:t>
            </a:r>
          </a:p>
          <a:p>
            <a:pPr>
              <a:spcBef>
                <a:spcPts val="0"/>
              </a:spcBef>
            </a:pPr>
            <a:endParaRPr lang="en-US" sz="2400" dirty="0"/>
          </a:p>
          <a:p>
            <a:pPr>
              <a:spcBef>
                <a:spcPts val="0"/>
              </a:spcBef>
            </a:pPr>
            <a:endParaRPr lang="en-US" sz="2400" dirty="0"/>
          </a:p>
          <a:p>
            <a:pPr>
              <a:spcBef>
                <a:spcPts val="0"/>
              </a:spcBef>
            </a:pPr>
            <a:r>
              <a:rPr lang="en-US" sz="2400" dirty="0"/>
              <a:t>The game helped me learn about providing comprehensive care to patients with OUD.</a:t>
            </a:r>
          </a:p>
        </p:txBody>
      </p:sp>
      <p:grpSp>
        <p:nvGrpSpPr>
          <p:cNvPr id="35" name="Group 34">
            <a:extLst>
              <a:ext uri="{FF2B5EF4-FFF2-40B4-BE49-F238E27FC236}">
                <a16:creationId xmlns:a16="http://schemas.microsoft.com/office/drawing/2014/main" id="{92C27696-1C7C-6F6E-1A50-E76C4E159EAD}"/>
              </a:ext>
            </a:extLst>
          </p:cNvPr>
          <p:cNvGrpSpPr/>
          <p:nvPr/>
        </p:nvGrpSpPr>
        <p:grpSpPr>
          <a:xfrm>
            <a:off x="509452" y="1432282"/>
            <a:ext cx="11264162" cy="4352702"/>
            <a:chOff x="509452" y="1455432"/>
            <a:chExt cx="11264162" cy="4352702"/>
          </a:xfrm>
        </p:grpSpPr>
        <p:pic>
          <p:nvPicPr>
            <p:cNvPr id="25" name="Picture 24">
              <a:extLst>
                <a:ext uri="{FF2B5EF4-FFF2-40B4-BE49-F238E27FC236}">
                  <a16:creationId xmlns:a16="http://schemas.microsoft.com/office/drawing/2014/main" id="{823C4548-3CCB-FF1A-F9B0-06C9E413687E}"/>
                </a:ext>
              </a:extLst>
            </p:cNvPr>
            <p:cNvPicPr>
              <a:picLocks noChangeAspect="1"/>
            </p:cNvPicPr>
            <p:nvPr/>
          </p:nvPicPr>
          <p:blipFill>
            <a:blip r:embed="rId3"/>
            <a:srcRect t="14806" r="535" b="14612"/>
            <a:stretch/>
          </p:blipFill>
          <p:spPr>
            <a:xfrm>
              <a:off x="509452" y="5323274"/>
              <a:ext cx="10231853" cy="484860"/>
            </a:xfrm>
            <a:prstGeom prst="rect">
              <a:avLst/>
            </a:prstGeom>
          </p:spPr>
        </p:pic>
        <p:grpSp>
          <p:nvGrpSpPr>
            <p:cNvPr id="34" name="Group 33">
              <a:extLst>
                <a:ext uri="{FF2B5EF4-FFF2-40B4-BE49-F238E27FC236}">
                  <a16:creationId xmlns:a16="http://schemas.microsoft.com/office/drawing/2014/main" id="{9F1BA04E-E52A-6076-FEA4-25AECB1BE34B}"/>
                </a:ext>
              </a:extLst>
            </p:cNvPr>
            <p:cNvGrpSpPr/>
            <p:nvPr/>
          </p:nvGrpSpPr>
          <p:grpSpPr>
            <a:xfrm>
              <a:off x="4907421" y="1455432"/>
              <a:ext cx="6866193" cy="4352702"/>
              <a:chOff x="4907421" y="1455432"/>
              <a:chExt cx="6866193" cy="4352702"/>
            </a:xfrm>
          </p:grpSpPr>
          <p:sp>
            <p:nvSpPr>
              <p:cNvPr id="9" name="Text Placeholder 2">
                <a:extLst>
                  <a:ext uri="{FF2B5EF4-FFF2-40B4-BE49-F238E27FC236}">
                    <a16:creationId xmlns:a16="http://schemas.microsoft.com/office/drawing/2014/main" id="{8305BBE2-B849-4EF4-C3A0-E3EE069A7227}"/>
                  </a:ext>
                </a:extLst>
              </p:cNvPr>
              <p:cNvSpPr txBox="1">
                <a:spLocks/>
              </p:cNvSpPr>
              <p:nvPr/>
            </p:nvSpPr>
            <p:spPr>
              <a:xfrm>
                <a:off x="10001091" y="1455432"/>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3.50%</a:t>
                </a:r>
              </a:p>
            </p:txBody>
          </p:sp>
          <p:sp>
            <p:nvSpPr>
              <p:cNvPr id="10" name="Text Placeholder 2">
                <a:extLst>
                  <a:ext uri="{FF2B5EF4-FFF2-40B4-BE49-F238E27FC236}">
                    <a16:creationId xmlns:a16="http://schemas.microsoft.com/office/drawing/2014/main" id="{DC70C8E1-5F38-05D7-7F9A-2A7087EF4C4A}"/>
                  </a:ext>
                </a:extLst>
              </p:cNvPr>
              <p:cNvSpPr txBox="1">
                <a:spLocks/>
              </p:cNvSpPr>
              <p:nvPr/>
            </p:nvSpPr>
            <p:spPr>
              <a:xfrm>
                <a:off x="10791745" y="1930400"/>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0.70%</a:t>
                </a:r>
              </a:p>
            </p:txBody>
          </p:sp>
          <p:sp>
            <p:nvSpPr>
              <p:cNvPr id="11" name="Text Placeholder 2">
                <a:extLst>
                  <a:ext uri="{FF2B5EF4-FFF2-40B4-BE49-F238E27FC236}">
                    <a16:creationId xmlns:a16="http://schemas.microsoft.com/office/drawing/2014/main" id="{C87E8C11-6261-F50A-FBC5-F2EAD2B60EAB}"/>
                  </a:ext>
                </a:extLst>
              </p:cNvPr>
              <p:cNvSpPr txBox="1">
                <a:spLocks/>
              </p:cNvSpPr>
              <p:nvPr/>
            </p:nvSpPr>
            <p:spPr>
              <a:xfrm>
                <a:off x="4907421" y="1940559"/>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95.9%</a:t>
                </a:r>
              </a:p>
            </p:txBody>
          </p:sp>
          <p:cxnSp>
            <p:nvCxnSpPr>
              <p:cNvPr id="14" name="Straight Connector 13">
                <a:extLst>
                  <a:ext uri="{FF2B5EF4-FFF2-40B4-BE49-F238E27FC236}">
                    <a16:creationId xmlns:a16="http://schemas.microsoft.com/office/drawing/2014/main" id="{3AC48819-6BD8-F86C-8B0A-016AC56F2970}"/>
                  </a:ext>
                </a:extLst>
              </p:cNvPr>
              <p:cNvCxnSpPr/>
              <p:nvPr/>
            </p:nvCxnSpPr>
            <p:spPr>
              <a:xfrm flipV="1">
                <a:off x="10440645" y="1828800"/>
                <a:ext cx="0" cy="132079"/>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15DB103-571F-3855-03A0-075190B9DAE0}"/>
                  </a:ext>
                </a:extLst>
              </p:cNvPr>
              <p:cNvCxnSpPr>
                <a:cxnSpLocks/>
              </p:cNvCxnSpPr>
              <p:nvPr/>
            </p:nvCxnSpPr>
            <p:spPr>
              <a:xfrm rot="16200000" flipV="1">
                <a:off x="10761265" y="2103120"/>
                <a:ext cx="0" cy="13207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1F86D27-4F1B-0168-5898-0F8DC6FC0051}"/>
                  </a:ext>
                </a:extLst>
              </p:cNvPr>
              <p:cNvCxnSpPr/>
              <p:nvPr/>
            </p:nvCxnSpPr>
            <p:spPr>
              <a:xfrm flipV="1">
                <a:off x="10206965" y="2856630"/>
                <a:ext cx="0" cy="13207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192D687-762E-7DB1-693F-FCD7646FBE9B}"/>
                  </a:ext>
                </a:extLst>
              </p:cNvPr>
              <p:cNvCxnSpPr>
                <a:cxnSpLocks/>
              </p:cNvCxnSpPr>
              <p:nvPr/>
            </p:nvCxnSpPr>
            <p:spPr>
              <a:xfrm rot="16200000" flipV="1">
                <a:off x="10761265" y="3107801"/>
                <a:ext cx="0" cy="13207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41FC827-391A-E3C3-850C-F635EDD709C8}"/>
                  </a:ext>
                </a:extLst>
              </p:cNvPr>
              <p:cNvCxnSpPr/>
              <p:nvPr/>
            </p:nvCxnSpPr>
            <p:spPr>
              <a:xfrm flipV="1">
                <a:off x="10308565" y="3885877"/>
                <a:ext cx="0" cy="13207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E468937-9AAB-FD8B-2E23-63D987673E6E}"/>
                  </a:ext>
                </a:extLst>
              </p:cNvPr>
              <p:cNvCxnSpPr>
                <a:cxnSpLocks/>
              </p:cNvCxnSpPr>
              <p:nvPr/>
            </p:nvCxnSpPr>
            <p:spPr>
              <a:xfrm rot="16200000" flipV="1">
                <a:off x="10761265" y="4148622"/>
                <a:ext cx="0" cy="132079"/>
              </a:xfrm>
              <a:prstGeom prst="line">
                <a:avLst/>
              </a:prstGeom>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7C4064D0-7752-C846-DA98-D37D364D26F9}"/>
                  </a:ext>
                </a:extLst>
              </p:cNvPr>
              <p:cNvSpPr txBox="1">
                <a:spLocks/>
              </p:cNvSpPr>
              <p:nvPr/>
            </p:nvSpPr>
            <p:spPr>
              <a:xfrm>
                <a:off x="10791745" y="2936174"/>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2.10%</a:t>
                </a:r>
              </a:p>
            </p:txBody>
          </p:sp>
          <p:sp>
            <p:nvSpPr>
              <p:cNvPr id="21" name="Text Placeholder 2">
                <a:extLst>
                  <a:ext uri="{FF2B5EF4-FFF2-40B4-BE49-F238E27FC236}">
                    <a16:creationId xmlns:a16="http://schemas.microsoft.com/office/drawing/2014/main" id="{1E2AA498-5B65-DC26-4D7D-618691FDEFD3}"/>
                  </a:ext>
                </a:extLst>
              </p:cNvPr>
              <p:cNvSpPr txBox="1">
                <a:spLocks/>
              </p:cNvSpPr>
              <p:nvPr/>
            </p:nvSpPr>
            <p:spPr>
              <a:xfrm>
                <a:off x="10791745" y="3987155"/>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1.40%</a:t>
                </a:r>
              </a:p>
            </p:txBody>
          </p:sp>
          <p:sp>
            <p:nvSpPr>
              <p:cNvPr id="22" name="Text Placeholder 2">
                <a:extLst>
                  <a:ext uri="{FF2B5EF4-FFF2-40B4-BE49-F238E27FC236}">
                    <a16:creationId xmlns:a16="http://schemas.microsoft.com/office/drawing/2014/main" id="{0D6A7E59-7F95-E823-40FF-D9FA1995A0FD}"/>
                  </a:ext>
                </a:extLst>
              </p:cNvPr>
              <p:cNvSpPr txBox="1">
                <a:spLocks/>
              </p:cNvSpPr>
              <p:nvPr/>
            </p:nvSpPr>
            <p:spPr>
              <a:xfrm>
                <a:off x="10801905" y="5339081"/>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2.10%</a:t>
                </a:r>
              </a:p>
            </p:txBody>
          </p:sp>
          <p:sp>
            <p:nvSpPr>
              <p:cNvPr id="26" name="Text Placeholder 2">
                <a:extLst>
                  <a:ext uri="{FF2B5EF4-FFF2-40B4-BE49-F238E27FC236}">
                    <a16:creationId xmlns:a16="http://schemas.microsoft.com/office/drawing/2014/main" id="{1D45A09D-4391-430F-1225-0E3659E9606E}"/>
                  </a:ext>
                </a:extLst>
              </p:cNvPr>
              <p:cNvSpPr txBox="1">
                <a:spLocks/>
              </p:cNvSpPr>
              <p:nvPr/>
            </p:nvSpPr>
            <p:spPr>
              <a:xfrm>
                <a:off x="4909348" y="2961061"/>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92.4%</a:t>
                </a:r>
              </a:p>
            </p:txBody>
          </p:sp>
          <p:sp>
            <p:nvSpPr>
              <p:cNvPr id="27" name="Text Placeholder 2">
                <a:extLst>
                  <a:ext uri="{FF2B5EF4-FFF2-40B4-BE49-F238E27FC236}">
                    <a16:creationId xmlns:a16="http://schemas.microsoft.com/office/drawing/2014/main" id="{DAB8E564-80E3-09E4-9797-BC9BFE971616}"/>
                  </a:ext>
                </a:extLst>
              </p:cNvPr>
              <p:cNvSpPr txBox="1">
                <a:spLocks/>
              </p:cNvSpPr>
              <p:nvPr/>
            </p:nvSpPr>
            <p:spPr>
              <a:xfrm>
                <a:off x="4911277" y="4004713"/>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93.8%</a:t>
                </a:r>
              </a:p>
            </p:txBody>
          </p:sp>
          <p:sp>
            <p:nvSpPr>
              <p:cNvPr id="28" name="Text Placeholder 2">
                <a:extLst>
                  <a:ext uri="{FF2B5EF4-FFF2-40B4-BE49-F238E27FC236}">
                    <a16:creationId xmlns:a16="http://schemas.microsoft.com/office/drawing/2014/main" id="{4FA4255C-8A6B-423E-D85A-362FCBA66787}"/>
                  </a:ext>
                </a:extLst>
              </p:cNvPr>
              <p:cNvSpPr txBox="1">
                <a:spLocks/>
              </p:cNvSpPr>
              <p:nvPr/>
            </p:nvSpPr>
            <p:spPr>
              <a:xfrm>
                <a:off x="4913205" y="5326158"/>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92.4%</a:t>
                </a:r>
              </a:p>
            </p:txBody>
          </p:sp>
          <p:cxnSp>
            <p:nvCxnSpPr>
              <p:cNvPr id="29" name="Straight Connector 28">
                <a:extLst>
                  <a:ext uri="{FF2B5EF4-FFF2-40B4-BE49-F238E27FC236}">
                    <a16:creationId xmlns:a16="http://schemas.microsoft.com/office/drawing/2014/main" id="{312E9889-B837-1008-913A-6E6CE2864467}"/>
                  </a:ext>
                </a:extLst>
              </p:cNvPr>
              <p:cNvCxnSpPr>
                <a:cxnSpLocks/>
              </p:cNvCxnSpPr>
              <p:nvPr/>
            </p:nvCxnSpPr>
            <p:spPr>
              <a:xfrm rot="16200000" flipV="1">
                <a:off x="10774767" y="5481641"/>
                <a:ext cx="0" cy="13207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C3A7D0A-C205-2D43-581C-4A439B32EDA3}"/>
                  </a:ext>
                </a:extLst>
              </p:cNvPr>
              <p:cNvCxnSpPr/>
              <p:nvPr/>
            </p:nvCxnSpPr>
            <p:spPr>
              <a:xfrm flipV="1">
                <a:off x="10217895" y="5207321"/>
                <a:ext cx="0" cy="132079"/>
              </a:xfrm>
              <a:prstGeom prst="line">
                <a:avLst/>
              </a:prstGeom>
            </p:spPr>
            <p:style>
              <a:lnRef idx="1">
                <a:schemeClr val="dk1"/>
              </a:lnRef>
              <a:fillRef idx="0">
                <a:schemeClr val="dk1"/>
              </a:fillRef>
              <a:effectRef idx="0">
                <a:schemeClr val="dk1"/>
              </a:effectRef>
              <a:fontRef idx="minor">
                <a:schemeClr val="tx1"/>
              </a:fontRef>
            </p:style>
          </p:cxnSp>
          <p:sp>
            <p:nvSpPr>
              <p:cNvPr id="31" name="Text Placeholder 2">
                <a:extLst>
                  <a:ext uri="{FF2B5EF4-FFF2-40B4-BE49-F238E27FC236}">
                    <a16:creationId xmlns:a16="http://schemas.microsoft.com/office/drawing/2014/main" id="{8CAA1436-3AE5-F327-AF38-AB64C3B17A9D}"/>
                  </a:ext>
                </a:extLst>
              </p:cNvPr>
              <p:cNvSpPr txBox="1">
                <a:spLocks/>
              </p:cNvSpPr>
              <p:nvPr/>
            </p:nvSpPr>
            <p:spPr>
              <a:xfrm>
                <a:off x="9759950" y="2499084"/>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5.59%</a:t>
                </a:r>
              </a:p>
            </p:txBody>
          </p:sp>
          <p:sp>
            <p:nvSpPr>
              <p:cNvPr id="32" name="Text Placeholder 2">
                <a:extLst>
                  <a:ext uri="{FF2B5EF4-FFF2-40B4-BE49-F238E27FC236}">
                    <a16:creationId xmlns:a16="http://schemas.microsoft.com/office/drawing/2014/main" id="{B3EB2E09-A817-4922-CBEC-712B4541D683}"/>
                  </a:ext>
                </a:extLst>
              </p:cNvPr>
              <p:cNvSpPr txBox="1">
                <a:spLocks/>
              </p:cNvSpPr>
              <p:nvPr/>
            </p:nvSpPr>
            <p:spPr>
              <a:xfrm>
                <a:off x="9900775" y="3519584"/>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4.90%</a:t>
                </a:r>
              </a:p>
            </p:txBody>
          </p:sp>
          <p:sp>
            <p:nvSpPr>
              <p:cNvPr id="33" name="Text Placeholder 2">
                <a:extLst>
                  <a:ext uri="{FF2B5EF4-FFF2-40B4-BE49-F238E27FC236}">
                    <a16:creationId xmlns:a16="http://schemas.microsoft.com/office/drawing/2014/main" id="{A2E9FD2B-957A-785A-6B81-25E43EC3F3DA}"/>
                  </a:ext>
                </a:extLst>
              </p:cNvPr>
              <p:cNvSpPr txBox="1">
                <a:spLocks/>
              </p:cNvSpPr>
              <p:nvPr/>
            </p:nvSpPr>
            <p:spPr>
              <a:xfrm>
                <a:off x="9833254" y="4841029"/>
                <a:ext cx="971709" cy="4690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400" b="1" dirty="0"/>
                  <a:t>5.59%</a:t>
                </a:r>
              </a:p>
            </p:txBody>
          </p:sp>
        </p:grpSp>
      </p:grpSp>
      <p:grpSp>
        <p:nvGrpSpPr>
          <p:cNvPr id="38" name="Group 37">
            <a:extLst>
              <a:ext uri="{FF2B5EF4-FFF2-40B4-BE49-F238E27FC236}">
                <a16:creationId xmlns:a16="http://schemas.microsoft.com/office/drawing/2014/main" id="{BE4D7C54-959D-2095-3E30-854753AC68A7}"/>
              </a:ext>
            </a:extLst>
          </p:cNvPr>
          <p:cNvGrpSpPr/>
          <p:nvPr/>
        </p:nvGrpSpPr>
        <p:grpSpPr>
          <a:xfrm>
            <a:off x="2905283" y="5996732"/>
            <a:ext cx="3857823" cy="589032"/>
            <a:chOff x="5787344" y="109607"/>
            <a:chExt cx="3857823" cy="589032"/>
          </a:xfrm>
        </p:grpSpPr>
        <p:sp>
          <p:nvSpPr>
            <p:cNvPr id="36" name="Rectangle 35">
              <a:extLst>
                <a:ext uri="{FF2B5EF4-FFF2-40B4-BE49-F238E27FC236}">
                  <a16:creationId xmlns:a16="http://schemas.microsoft.com/office/drawing/2014/main" id="{8FBD39CE-1EDA-E4E7-1BA0-9544D26B5CEB}"/>
                </a:ext>
              </a:extLst>
            </p:cNvPr>
            <p:cNvSpPr/>
            <p:nvPr/>
          </p:nvSpPr>
          <p:spPr>
            <a:xfrm>
              <a:off x="5787344" y="280832"/>
              <a:ext cx="228600" cy="2286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7" name="Text Placeholder 2">
              <a:extLst>
                <a:ext uri="{FF2B5EF4-FFF2-40B4-BE49-F238E27FC236}">
                  <a16:creationId xmlns:a16="http://schemas.microsoft.com/office/drawing/2014/main" id="{C0C1A860-F440-A96E-A8C4-F7128892FCE9}"/>
                </a:ext>
              </a:extLst>
            </p:cNvPr>
            <p:cNvSpPr txBox="1">
              <a:spLocks/>
            </p:cNvSpPr>
            <p:nvPr/>
          </p:nvSpPr>
          <p:spPr>
            <a:xfrm>
              <a:off x="6061275" y="109607"/>
              <a:ext cx="3583892" cy="58903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lang="en-US" sz="2000" dirty="0"/>
                <a:t>Agree or Strongly Agree</a:t>
              </a:r>
            </a:p>
          </p:txBody>
        </p:sp>
      </p:grpSp>
      <p:grpSp>
        <p:nvGrpSpPr>
          <p:cNvPr id="39" name="Group 38">
            <a:extLst>
              <a:ext uri="{FF2B5EF4-FFF2-40B4-BE49-F238E27FC236}">
                <a16:creationId xmlns:a16="http://schemas.microsoft.com/office/drawing/2014/main" id="{82096B73-6F0E-41ED-B62F-64130D74D3DC}"/>
              </a:ext>
            </a:extLst>
          </p:cNvPr>
          <p:cNvGrpSpPr/>
          <p:nvPr/>
        </p:nvGrpSpPr>
        <p:grpSpPr>
          <a:xfrm>
            <a:off x="5941600" y="5999417"/>
            <a:ext cx="3857823" cy="589032"/>
            <a:chOff x="5787344" y="109607"/>
            <a:chExt cx="3857823" cy="589032"/>
          </a:xfrm>
        </p:grpSpPr>
        <p:sp>
          <p:nvSpPr>
            <p:cNvPr id="40" name="Rectangle 39">
              <a:extLst>
                <a:ext uri="{FF2B5EF4-FFF2-40B4-BE49-F238E27FC236}">
                  <a16:creationId xmlns:a16="http://schemas.microsoft.com/office/drawing/2014/main" id="{2227CEF7-16D5-651E-5B67-758F4937ECDA}"/>
                </a:ext>
              </a:extLst>
            </p:cNvPr>
            <p:cNvSpPr/>
            <p:nvPr/>
          </p:nvSpPr>
          <p:spPr>
            <a:xfrm>
              <a:off x="5787344" y="280832"/>
              <a:ext cx="228600" cy="2286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41" name="Text Placeholder 2">
              <a:extLst>
                <a:ext uri="{FF2B5EF4-FFF2-40B4-BE49-F238E27FC236}">
                  <a16:creationId xmlns:a16="http://schemas.microsoft.com/office/drawing/2014/main" id="{5EE3DC79-1C74-4870-019C-E8E1D48302A6}"/>
                </a:ext>
              </a:extLst>
            </p:cNvPr>
            <p:cNvSpPr txBox="1">
              <a:spLocks/>
            </p:cNvSpPr>
            <p:nvPr/>
          </p:nvSpPr>
          <p:spPr>
            <a:xfrm>
              <a:off x="6061275" y="109607"/>
              <a:ext cx="3583892" cy="58903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lang="en-US" sz="2000" dirty="0"/>
                <a:t>Neutral</a:t>
              </a:r>
            </a:p>
          </p:txBody>
        </p:sp>
      </p:grpSp>
      <p:grpSp>
        <p:nvGrpSpPr>
          <p:cNvPr id="42" name="Group 41">
            <a:extLst>
              <a:ext uri="{FF2B5EF4-FFF2-40B4-BE49-F238E27FC236}">
                <a16:creationId xmlns:a16="http://schemas.microsoft.com/office/drawing/2014/main" id="{F5994416-A0E8-CB45-B7B6-3C94AD607726}"/>
              </a:ext>
            </a:extLst>
          </p:cNvPr>
          <p:cNvGrpSpPr/>
          <p:nvPr/>
        </p:nvGrpSpPr>
        <p:grpSpPr>
          <a:xfrm>
            <a:off x="7358110" y="5994541"/>
            <a:ext cx="4429435" cy="589032"/>
            <a:chOff x="5787344" y="109607"/>
            <a:chExt cx="4429435" cy="589032"/>
          </a:xfrm>
        </p:grpSpPr>
        <p:sp>
          <p:nvSpPr>
            <p:cNvPr id="43" name="Rectangle 42">
              <a:extLst>
                <a:ext uri="{FF2B5EF4-FFF2-40B4-BE49-F238E27FC236}">
                  <a16:creationId xmlns:a16="http://schemas.microsoft.com/office/drawing/2014/main" id="{107D742E-ABD5-FC47-0086-AC423440DB5B}"/>
                </a:ext>
              </a:extLst>
            </p:cNvPr>
            <p:cNvSpPr/>
            <p:nvPr/>
          </p:nvSpPr>
          <p:spPr>
            <a:xfrm>
              <a:off x="5787344" y="280832"/>
              <a:ext cx="228600" cy="2286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44" name="Text Placeholder 2">
              <a:extLst>
                <a:ext uri="{FF2B5EF4-FFF2-40B4-BE49-F238E27FC236}">
                  <a16:creationId xmlns:a16="http://schemas.microsoft.com/office/drawing/2014/main" id="{CF651D7C-1831-842A-82D8-CACA9D6AA9FD}"/>
                </a:ext>
              </a:extLst>
            </p:cNvPr>
            <p:cNvSpPr txBox="1">
              <a:spLocks/>
            </p:cNvSpPr>
            <p:nvPr/>
          </p:nvSpPr>
          <p:spPr>
            <a:xfrm>
              <a:off x="6061275" y="109607"/>
              <a:ext cx="4155504" cy="58903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lang="en-US" sz="2000" dirty="0"/>
                <a:t>Disagree or Strongly Disagree</a:t>
              </a:r>
            </a:p>
          </p:txBody>
        </p:sp>
      </p:grpSp>
    </p:spTree>
    <p:extLst>
      <p:ext uri="{BB962C8B-B14F-4D97-AF65-F5344CB8AC3E}">
        <p14:creationId xmlns:p14="http://schemas.microsoft.com/office/powerpoint/2010/main" val="44056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C9EF62B-E070-ACB9-D915-B4545582CB13}"/>
              </a:ext>
            </a:extLst>
          </p:cNvPr>
          <p:cNvGraphicFramePr>
            <a:graphicFrameLocks noGrp="1"/>
          </p:cNvGraphicFramePr>
          <p:nvPr>
            <p:ph idx="14"/>
            <p:extLst>
              <p:ext uri="{D42A27DB-BD31-4B8C-83A1-F6EECF244321}">
                <p14:modId xmlns:p14="http://schemas.microsoft.com/office/powerpoint/2010/main" val="4061682359"/>
              </p:ext>
            </p:extLst>
          </p:nvPr>
        </p:nvGraphicFramePr>
        <p:xfrm>
          <a:off x="468313" y="1543050"/>
          <a:ext cx="11288422" cy="3901440"/>
        </p:xfrm>
        <a:graphic>
          <a:graphicData uri="http://schemas.openxmlformats.org/drawingml/2006/table">
            <a:tbl>
              <a:tblPr firstRow="1" bandRow="1">
                <a:tableStyleId>{93296810-A885-4BE3-A3E7-6D5BEEA58F35}</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gridSpan="5">
                  <a:txBody>
                    <a:bodyPr/>
                    <a:lstStyle/>
                    <a:p>
                      <a:pPr algn="l"/>
                      <a:r>
                        <a:rPr lang="en-US" sz="2000" dirty="0">
                          <a:solidFill>
                            <a:schemeClr val="tx1"/>
                          </a:solidFill>
                          <a:latin typeface="Arial" panose="020B0604020202020204" pitchFamily="34" charset="0"/>
                          <a:cs typeface="Arial" panose="020B0604020202020204" pitchFamily="34" charset="0"/>
                        </a:rPr>
                        <a:t>I am </a:t>
                      </a:r>
                      <a:r>
                        <a:rPr lang="en-US" sz="2000" b="1" dirty="0">
                          <a:solidFill>
                            <a:schemeClr val="tx1"/>
                          </a:solidFill>
                          <a:latin typeface="Arial" panose="020B0604020202020204" pitchFamily="34" charset="0"/>
                          <a:cs typeface="Arial" panose="020B0604020202020204" pitchFamily="34" charset="0"/>
                        </a:rPr>
                        <a:t>knowledgeable</a:t>
                      </a:r>
                      <a:r>
                        <a:rPr lang="en-US" sz="2000" dirty="0">
                          <a:solidFill>
                            <a:schemeClr val="tx1"/>
                          </a:solidFill>
                          <a:latin typeface="Arial" panose="020B0604020202020204" pitchFamily="34" charset="0"/>
                          <a:cs typeface="Arial" panose="020B0604020202020204" pitchFamily="34" charset="0"/>
                        </a:rPr>
                        <a:t> about…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a:tc>
                <a:extLst>
                  <a:ext uri="{0D108BD9-81ED-4DB2-BD59-A6C34878D82A}">
                    <a16:rowId xmlns:a16="http://schemas.microsoft.com/office/drawing/2014/main" val="2229255537"/>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…what a patient’s journey can look like from active OUD to recovery.</a:t>
                      </a:r>
                    </a:p>
                  </a:txBody>
                  <a:tcPr/>
                </a:tc>
                <a:tc>
                  <a:txBody>
                    <a:bodyPr/>
                    <a:lstStyle/>
                    <a:p>
                      <a:pPr algn="ctr"/>
                      <a:r>
                        <a:rPr lang="en-US" sz="2000">
                          <a:solidFill>
                            <a:schemeClr val="tx1"/>
                          </a:solidFill>
                          <a:latin typeface="Arial" panose="020B0604020202020204" pitchFamily="34" charset="0"/>
                          <a:cs typeface="Arial" panose="020B0604020202020204" pitchFamily="34" charset="0"/>
                        </a:rPr>
                        <a:t>2.70 (0.82)</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Arial" panose="020B0604020202020204" pitchFamily="34" charset="0"/>
                          <a:cs typeface="Arial" panose="020B0604020202020204" pitchFamily="34" charset="0"/>
                        </a:rPr>
                        <a:t>4.31 (0.33)</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Arial" panose="020B0604020202020204" pitchFamily="34" charset="0"/>
                          <a:cs typeface="Arial" panose="020B0604020202020204" pitchFamily="34" charset="0"/>
                        </a:rPr>
                        <a:t>-19.79</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560920945"/>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…the impact of stigma on health outcomes for patients with OUD.</a:t>
                      </a:r>
                    </a:p>
                  </a:txBody>
                  <a:tcPr/>
                </a:tc>
                <a:tc>
                  <a:txBody>
                    <a:bodyPr/>
                    <a:lstStyle/>
                    <a:p>
                      <a:pPr algn="ctr"/>
                      <a:r>
                        <a:rPr lang="en-US" sz="2000">
                          <a:solidFill>
                            <a:schemeClr val="tx1"/>
                          </a:solidFill>
                          <a:latin typeface="Arial" panose="020B0604020202020204" pitchFamily="34" charset="0"/>
                          <a:cs typeface="Arial" panose="020B0604020202020204" pitchFamily="34" charset="0"/>
                        </a:rPr>
                        <a:t>3.59 (0.68)</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Arial" panose="020B0604020202020204" pitchFamily="34" charset="0"/>
                          <a:cs typeface="Arial" panose="020B0604020202020204" pitchFamily="34" charset="0"/>
                        </a:rPr>
                        <a:t>4.38 (0.36)</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Arial" panose="020B0604020202020204" pitchFamily="34" charset="0"/>
                          <a:cs typeface="Arial" panose="020B0604020202020204" pitchFamily="34" charset="0"/>
                        </a:rPr>
                        <a:t>-10.85</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60648710"/>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…community resources available to patients with OUD.</a:t>
                      </a:r>
                    </a:p>
                  </a:txBody>
                  <a:tcPr/>
                </a:tc>
                <a:tc>
                  <a:txBody>
                    <a:bodyPr/>
                    <a:lstStyle/>
                    <a:p>
                      <a:pPr algn="ctr"/>
                      <a:r>
                        <a:rPr lang="en-US" sz="2000">
                          <a:solidFill>
                            <a:schemeClr val="tx1"/>
                          </a:solidFill>
                          <a:latin typeface="Arial" panose="020B0604020202020204" pitchFamily="34" charset="0"/>
                          <a:cs typeface="Arial" panose="020B0604020202020204" pitchFamily="34" charset="0"/>
                        </a:rPr>
                        <a:t>2.85 (0.83)</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Arial" panose="020B0604020202020204" pitchFamily="34" charset="0"/>
                          <a:cs typeface="Arial" panose="020B0604020202020204" pitchFamily="34" charset="0"/>
                        </a:rPr>
                        <a:t>4.13 (0.48)</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Arial" panose="020B0604020202020204" pitchFamily="34" charset="0"/>
                          <a:cs typeface="Arial" panose="020B0604020202020204" pitchFamily="34" charset="0"/>
                        </a:rPr>
                        <a:t>-16.32</a:t>
                      </a:r>
                      <a:endParaRPr lang="en-US" sz="2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1579221966"/>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…what other health professionals can do to provide care to patients with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2.92 (0.74)</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4.31 (0.31)</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-17.00</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291618069"/>
                  </a:ext>
                </a:extLst>
              </a:tr>
            </a:tbl>
          </a:graphicData>
        </a:graphic>
      </p:graphicFrame>
      <p:sp>
        <p:nvSpPr>
          <p:cNvPr id="4" name="Title 3">
            <a:extLst>
              <a:ext uri="{FF2B5EF4-FFF2-40B4-BE49-F238E27FC236}">
                <a16:creationId xmlns:a16="http://schemas.microsoft.com/office/drawing/2014/main" id="{F87F7167-3AC3-B360-4838-FD7C0AF1E9E9}"/>
              </a:ext>
            </a:extLst>
          </p:cNvPr>
          <p:cNvSpPr>
            <a:spLocks noGrp="1"/>
          </p:cNvSpPr>
          <p:nvPr>
            <p:ph type="title"/>
          </p:nvPr>
        </p:nvSpPr>
        <p:spPr/>
        <p:txBody>
          <a:bodyPr>
            <a:noAutofit/>
          </a:bodyPr>
          <a:lstStyle/>
          <a:p>
            <a:r>
              <a:rPr lang="en-US" sz="5400" dirty="0"/>
              <a:t>Results</a:t>
            </a:r>
          </a:p>
        </p:txBody>
      </p:sp>
      <p:sp>
        <p:nvSpPr>
          <p:cNvPr id="5" name="Text Placeholder 4">
            <a:extLst>
              <a:ext uri="{FF2B5EF4-FFF2-40B4-BE49-F238E27FC236}">
                <a16:creationId xmlns:a16="http://schemas.microsoft.com/office/drawing/2014/main" id="{214DBCAE-56B3-0632-B282-151148F7C95F}"/>
              </a:ext>
            </a:extLst>
          </p:cNvPr>
          <p:cNvSpPr>
            <a:spLocks noGrp="1"/>
          </p:cNvSpPr>
          <p:nvPr>
            <p:ph type="body" sz="quarter" idx="11"/>
          </p:nvPr>
        </p:nvSpPr>
        <p:spPr>
          <a:xfrm>
            <a:off x="457200" y="1000011"/>
            <a:ext cx="11277600" cy="365760"/>
          </a:xfrm>
        </p:spPr>
        <p:txBody>
          <a:bodyPr/>
          <a:lstStyle/>
          <a:p>
            <a:r>
              <a:rPr lang="en-US" sz="2400" dirty="0"/>
              <a:t>Changes in Knowledge, Skills, Attitudes, and Confidence (n=143)</a:t>
            </a:r>
          </a:p>
        </p:txBody>
      </p:sp>
      <p:sp>
        <p:nvSpPr>
          <p:cNvPr id="3" name="Slide Number Placeholder 2">
            <a:extLst>
              <a:ext uri="{FF2B5EF4-FFF2-40B4-BE49-F238E27FC236}">
                <a16:creationId xmlns:a16="http://schemas.microsoft.com/office/drawing/2014/main" id="{D3F13D25-7C56-8CBD-0C90-888193276BBE}"/>
              </a:ext>
            </a:extLst>
          </p:cNvPr>
          <p:cNvSpPr>
            <a:spLocks noGrp="1"/>
          </p:cNvSpPr>
          <p:nvPr>
            <p:ph type="sldNum" sz="quarter" idx="15"/>
          </p:nvPr>
        </p:nvSpPr>
        <p:spPr/>
        <p:txBody>
          <a:bodyPr/>
          <a:lstStyle/>
          <a:p>
            <a:fld id="{F994776A-187E-9540-9EA4-8D5781AB769D}" type="slidenum">
              <a:rPr lang="en-US" smtClean="0"/>
              <a:pPr/>
              <a:t>13</a:t>
            </a:fld>
            <a:endParaRPr lang="en-US" dirty="0"/>
          </a:p>
        </p:txBody>
      </p:sp>
      <p:sp>
        <p:nvSpPr>
          <p:cNvPr id="2" name="Rectangle 1">
            <a:extLst>
              <a:ext uri="{FF2B5EF4-FFF2-40B4-BE49-F238E27FC236}">
                <a16:creationId xmlns:a16="http://schemas.microsoft.com/office/drawing/2014/main" id="{38058601-BDAD-96D8-6FFC-18A4DAAB28C3}"/>
              </a:ext>
            </a:extLst>
          </p:cNvPr>
          <p:cNvSpPr/>
          <p:nvPr/>
        </p:nvSpPr>
        <p:spPr>
          <a:xfrm>
            <a:off x="468086" y="3332480"/>
            <a:ext cx="11266714" cy="7213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5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3649A-86BD-951A-EC12-30610257743D}"/>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F87D2D5-9A03-1D00-A6A7-405D17FFE57E}"/>
              </a:ext>
            </a:extLst>
          </p:cNvPr>
          <p:cNvGraphicFramePr>
            <a:graphicFrameLocks noGrp="1"/>
          </p:cNvGraphicFramePr>
          <p:nvPr>
            <p:ph idx="14"/>
            <p:extLst>
              <p:ext uri="{D42A27DB-BD31-4B8C-83A1-F6EECF244321}">
                <p14:modId xmlns:p14="http://schemas.microsoft.com/office/powerpoint/2010/main" val="73595563"/>
              </p:ext>
            </p:extLst>
          </p:nvPr>
        </p:nvGraphicFramePr>
        <p:xfrm>
          <a:off x="468313" y="1543050"/>
          <a:ext cx="11288422" cy="4511040"/>
        </p:xfrm>
        <a:graphic>
          <a:graphicData uri="http://schemas.openxmlformats.org/drawingml/2006/table">
            <a:tbl>
              <a:tblPr firstRow="1" bandRow="1">
                <a:tableStyleId>{93296810-A885-4BE3-A3E7-6D5BEEA58F35}</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gridSpan="5">
                  <a:txBody>
                    <a:bodyPr/>
                    <a:lstStyle/>
                    <a:p>
                      <a:pPr algn="l"/>
                      <a:r>
                        <a:rPr lang="en-US" sz="2000" dirty="0">
                          <a:solidFill>
                            <a:schemeClr val="tx1"/>
                          </a:solidFill>
                          <a:latin typeface="Arial" panose="020B0604020202020204" pitchFamily="34" charset="0"/>
                          <a:cs typeface="Arial" panose="020B0604020202020204" pitchFamily="34" charset="0"/>
                        </a:rPr>
                        <a:t>I have the </a:t>
                      </a:r>
                      <a:r>
                        <a:rPr lang="en-US" sz="2000" b="1" dirty="0">
                          <a:solidFill>
                            <a:schemeClr val="tx1"/>
                          </a:solidFill>
                          <a:latin typeface="Arial" panose="020B0604020202020204" pitchFamily="34" charset="0"/>
                          <a:cs typeface="Arial" panose="020B0604020202020204" pitchFamily="34" charset="0"/>
                        </a:rPr>
                        <a:t>skills</a:t>
                      </a:r>
                      <a:r>
                        <a:rPr lang="en-US" sz="2000" dirty="0">
                          <a:solidFill>
                            <a:schemeClr val="tx1"/>
                          </a:solidFill>
                          <a:latin typeface="Arial" panose="020B0604020202020204" pitchFamily="34" charset="0"/>
                          <a:cs typeface="Arial" panose="020B0604020202020204" pitchFamily="34" charset="0"/>
                        </a:rPr>
                        <a:t> needed to…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a:tc>
                <a:extLst>
                  <a:ext uri="{0D108BD9-81ED-4DB2-BD59-A6C34878D82A}">
                    <a16:rowId xmlns:a16="http://schemas.microsoft.com/office/drawing/2014/main" val="2229255537"/>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…show genuine empathy to patients with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4.01 (0.51)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4.41 (0.34)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-6.34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560920945"/>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…talk to patients about potential OUD treatment options or care plans.</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3.01 (0.81)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4.22 (0.50)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-14.34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60648710"/>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…direct patients to appropriate resources or health professionals to help manage their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3.13 (0.70)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4.23 (0.47)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-14.65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1579221966"/>
                  </a:ext>
                </a:extLst>
              </a:tr>
              <a:tr h="370840">
                <a:tc>
                  <a:txBody>
                    <a:bodyPr/>
                    <a:lstStyle/>
                    <a:p>
                      <a:pPr marL="231775" indent="0" algn="l">
                        <a:tabLst/>
                      </a:pPr>
                      <a:r>
                        <a:rPr lang="en-US" sz="2000" dirty="0">
                          <a:solidFill>
                            <a:schemeClr val="tx1"/>
                          </a:solidFill>
                          <a:latin typeface="Arial" panose="020B0604020202020204" pitchFamily="34" charset="0"/>
                          <a:cs typeface="Arial" panose="020B0604020202020204" pitchFamily="34" charset="0"/>
                        </a:rPr>
                        <a:t>…work collaboratively with other health professionals to provide care to patients with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3.55 (0.81)</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4.44 (0.33)</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-11.13</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291618069"/>
                  </a:ext>
                </a:extLst>
              </a:tr>
            </a:tbl>
          </a:graphicData>
        </a:graphic>
      </p:graphicFrame>
      <p:sp>
        <p:nvSpPr>
          <p:cNvPr id="4" name="Title 3">
            <a:extLst>
              <a:ext uri="{FF2B5EF4-FFF2-40B4-BE49-F238E27FC236}">
                <a16:creationId xmlns:a16="http://schemas.microsoft.com/office/drawing/2014/main" id="{78D718EA-D242-8610-3B82-95C89888F995}"/>
              </a:ext>
            </a:extLst>
          </p:cNvPr>
          <p:cNvSpPr>
            <a:spLocks noGrp="1"/>
          </p:cNvSpPr>
          <p:nvPr>
            <p:ph type="title"/>
          </p:nvPr>
        </p:nvSpPr>
        <p:spPr/>
        <p:txBody>
          <a:bodyPr>
            <a:noAutofit/>
          </a:bodyPr>
          <a:lstStyle/>
          <a:p>
            <a:r>
              <a:rPr lang="en-US" sz="5400" dirty="0"/>
              <a:t>Results (cont’d)</a:t>
            </a:r>
          </a:p>
        </p:txBody>
      </p:sp>
      <p:sp>
        <p:nvSpPr>
          <p:cNvPr id="5" name="Text Placeholder 4">
            <a:extLst>
              <a:ext uri="{FF2B5EF4-FFF2-40B4-BE49-F238E27FC236}">
                <a16:creationId xmlns:a16="http://schemas.microsoft.com/office/drawing/2014/main" id="{15CCC658-2693-EDE8-D19E-061BC2FE936E}"/>
              </a:ext>
            </a:extLst>
          </p:cNvPr>
          <p:cNvSpPr>
            <a:spLocks noGrp="1"/>
          </p:cNvSpPr>
          <p:nvPr>
            <p:ph type="body" sz="quarter" idx="11"/>
          </p:nvPr>
        </p:nvSpPr>
        <p:spPr>
          <a:xfrm>
            <a:off x="457200" y="1000011"/>
            <a:ext cx="11277600" cy="365760"/>
          </a:xfrm>
        </p:spPr>
        <p:txBody>
          <a:bodyPr/>
          <a:lstStyle/>
          <a:p>
            <a:r>
              <a:rPr lang="en-US" sz="2400" dirty="0"/>
              <a:t>Changes in Knowledge, Skills, Attitudes, and Confidence (n=143)</a:t>
            </a:r>
          </a:p>
        </p:txBody>
      </p:sp>
      <p:sp>
        <p:nvSpPr>
          <p:cNvPr id="3" name="Slide Number Placeholder 2">
            <a:extLst>
              <a:ext uri="{FF2B5EF4-FFF2-40B4-BE49-F238E27FC236}">
                <a16:creationId xmlns:a16="http://schemas.microsoft.com/office/drawing/2014/main" id="{DB6E745E-1924-9566-A6EA-267E4EA2C37A}"/>
              </a:ext>
            </a:extLst>
          </p:cNvPr>
          <p:cNvSpPr>
            <a:spLocks noGrp="1"/>
          </p:cNvSpPr>
          <p:nvPr>
            <p:ph type="sldNum" sz="quarter" idx="15"/>
          </p:nvPr>
        </p:nvSpPr>
        <p:spPr/>
        <p:txBody>
          <a:bodyPr/>
          <a:lstStyle/>
          <a:p>
            <a:fld id="{F994776A-187E-9540-9EA4-8D5781AB769D}" type="slidenum">
              <a:rPr lang="en-US" smtClean="0"/>
              <a:pPr/>
              <a:t>14</a:t>
            </a:fld>
            <a:endParaRPr lang="en-US" dirty="0"/>
          </a:p>
        </p:txBody>
      </p:sp>
      <p:sp>
        <p:nvSpPr>
          <p:cNvPr id="2" name="Rectangle 1">
            <a:extLst>
              <a:ext uri="{FF2B5EF4-FFF2-40B4-BE49-F238E27FC236}">
                <a16:creationId xmlns:a16="http://schemas.microsoft.com/office/drawing/2014/main" id="{D7014057-C8F9-1FFC-2A6F-6B882C498A13}"/>
              </a:ext>
            </a:extLst>
          </p:cNvPr>
          <p:cNvSpPr/>
          <p:nvPr/>
        </p:nvSpPr>
        <p:spPr>
          <a:xfrm>
            <a:off x="468086" y="2611120"/>
            <a:ext cx="11266714" cy="7213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1B312C-7A41-5FE7-D305-C757CA068003}"/>
              </a:ext>
            </a:extLst>
          </p:cNvPr>
          <p:cNvSpPr/>
          <p:nvPr/>
        </p:nvSpPr>
        <p:spPr>
          <a:xfrm>
            <a:off x="490021" y="5044502"/>
            <a:ext cx="11266714" cy="1009588"/>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7C7B-2343-50DC-AC0E-5921FCE2A69E}"/>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8CB6630-8C12-972A-03FC-CA6C23990E8A}"/>
              </a:ext>
            </a:extLst>
          </p:cNvPr>
          <p:cNvGraphicFramePr>
            <a:graphicFrameLocks noGrp="1"/>
          </p:cNvGraphicFramePr>
          <p:nvPr>
            <p:ph idx="14"/>
            <p:extLst>
              <p:ext uri="{D42A27DB-BD31-4B8C-83A1-F6EECF244321}">
                <p14:modId xmlns:p14="http://schemas.microsoft.com/office/powerpoint/2010/main" val="1647415497"/>
              </p:ext>
            </p:extLst>
          </p:nvPr>
        </p:nvGraphicFramePr>
        <p:xfrm>
          <a:off x="468313" y="1543050"/>
          <a:ext cx="11288422" cy="3810000"/>
        </p:xfrm>
        <a:graphic>
          <a:graphicData uri="http://schemas.openxmlformats.org/drawingml/2006/table">
            <a:tbl>
              <a:tblPr firstRow="1" bandRow="1">
                <a:tableStyleId>{93296810-A885-4BE3-A3E7-6D5BEEA58F35}</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gridSpan="5">
                  <a:txBody>
                    <a:bodyPr/>
                    <a:lstStyle/>
                    <a:p>
                      <a:pPr algn="l"/>
                      <a:r>
                        <a:rPr lang="en-US" sz="2000" b="1" dirty="0">
                          <a:solidFill>
                            <a:schemeClr val="tx1"/>
                          </a:solidFill>
                          <a:latin typeface="Arial" panose="020B0604020202020204" pitchFamily="34" charset="0"/>
                          <a:cs typeface="Arial" panose="020B0604020202020204" pitchFamily="34" charset="0"/>
                        </a:rPr>
                        <a:t>Attitudes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a:tc>
                <a:extLst>
                  <a:ext uri="{0D108BD9-81ED-4DB2-BD59-A6C34878D82A}">
                    <a16:rowId xmlns:a16="http://schemas.microsoft.com/office/drawing/2014/main" val="2229255537"/>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Providing care to patients with OUD will be worth my time in my professional practice.</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4.20 (0.53)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4.53 (0.28)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-5.32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560920945"/>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I am willing to collaborate with other health professionals to address different aspects of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4.41 (0.37)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4.61 (0.28)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-3.53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6064871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Working on interprofessional teams can result in better treatment outcomes for patients with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4.41 (0.37)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4.59 (0.29)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-3.10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0.002*</a:t>
                      </a:r>
                    </a:p>
                  </a:txBody>
                  <a:tcPr anchor="ctr"/>
                </a:tc>
                <a:extLst>
                  <a:ext uri="{0D108BD9-81ED-4DB2-BD59-A6C34878D82A}">
                    <a16:rowId xmlns:a16="http://schemas.microsoft.com/office/drawing/2014/main" val="1579221966"/>
                  </a:ext>
                </a:extLst>
              </a:tr>
            </a:tbl>
          </a:graphicData>
        </a:graphic>
      </p:graphicFrame>
      <p:sp>
        <p:nvSpPr>
          <p:cNvPr id="4" name="Title 3">
            <a:extLst>
              <a:ext uri="{FF2B5EF4-FFF2-40B4-BE49-F238E27FC236}">
                <a16:creationId xmlns:a16="http://schemas.microsoft.com/office/drawing/2014/main" id="{BD86824A-2DFB-1911-FFDC-066386C388E6}"/>
              </a:ext>
            </a:extLst>
          </p:cNvPr>
          <p:cNvSpPr>
            <a:spLocks noGrp="1"/>
          </p:cNvSpPr>
          <p:nvPr>
            <p:ph type="title"/>
          </p:nvPr>
        </p:nvSpPr>
        <p:spPr/>
        <p:txBody>
          <a:bodyPr>
            <a:noAutofit/>
          </a:bodyPr>
          <a:lstStyle/>
          <a:p>
            <a:r>
              <a:rPr lang="en-US" sz="5400" dirty="0"/>
              <a:t>Results (cont’d)</a:t>
            </a:r>
          </a:p>
        </p:txBody>
      </p:sp>
      <p:sp>
        <p:nvSpPr>
          <p:cNvPr id="5" name="Text Placeholder 4">
            <a:extLst>
              <a:ext uri="{FF2B5EF4-FFF2-40B4-BE49-F238E27FC236}">
                <a16:creationId xmlns:a16="http://schemas.microsoft.com/office/drawing/2014/main" id="{CCFEE41B-9B6A-2653-74D2-298F68A607FB}"/>
              </a:ext>
            </a:extLst>
          </p:cNvPr>
          <p:cNvSpPr>
            <a:spLocks noGrp="1"/>
          </p:cNvSpPr>
          <p:nvPr>
            <p:ph type="body" sz="quarter" idx="11"/>
          </p:nvPr>
        </p:nvSpPr>
        <p:spPr>
          <a:xfrm>
            <a:off x="457200" y="1000011"/>
            <a:ext cx="11277600" cy="365760"/>
          </a:xfrm>
        </p:spPr>
        <p:txBody>
          <a:bodyPr/>
          <a:lstStyle/>
          <a:p>
            <a:r>
              <a:rPr lang="en-US" sz="2400" dirty="0"/>
              <a:t>Changes in Knowledge, Skills, Attitudes, and Confidence (n=143)</a:t>
            </a:r>
          </a:p>
        </p:txBody>
      </p:sp>
      <p:sp>
        <p:nvSpPr>
          <p:cNvPr id="3" name="Slide Number Placeholder 2">
            <a:extLst>
              <a:ext uri="{FF2B5EF4-FFF2-40B4-BE49-F238E27FC236}">
                <a16:creationId xmlns:a16="http://schemas.microsoft.com/office/drawing/2014/main" id="{8E6D4D9B-241C-D6BF-1F53-0FE73A3F5B3E}"/>
              </a:ext>
            </a:extLst>
          </p:cNvPr>
          <p:cNvSpPr>
            <a:spLocks noGrp="1"/>
          </p:cNvSpPr>
          <p:nvPr>
            <p:ph type="sldNum" sz="quarter" idx="15"/>
          </p:nvPr>
        </p:nvSpPr>
        <p:spPr/>
        <p:txBody>
          <a:bodyPr/>
          <a:lstStyle/>
          <a:p>
            <a:fld id="{F994776A-187E-9540-9EA4-8D5781AB769D}" type="slidenum">
              <a:rPr lang="en-US" smtClean="0"/>
              <a:pPr/>
              <a:t>15</a:t>
            </a:fld>
            <a:endParaRPr lang="en-US" dirty="0"/>
          </a:p>
        </p:txBody>
      </p:sp>
      <p:sp>
        <p:nvSpPr>
          <p:cNvPr id="2" name="Rectangle 1">
            <a:extLst>
              <a:ext uri="{FF2B5EF4-FFF2-40B4-BE49-F238E27FC236}">
                <a16:creationId xmlns:a16="http://schemas.microsoft.com/office/drawing/2014/main" id="{CAF94D42-65B7-0BC5-E3EC-58979C9C77F0}"/>
              </a:ext>
            </a:extLst>
          </p:cNvPr>
          <p:cNvSpPr/>
          <p:nvPr/>
        </p:nvSpPr>
        <p:spPr>
          <a:xfrm>
            <a:off x="468086" y="2611120"/>
            <a:ext cx="11266714" cy="7213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3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83E4-CBBD-1F07-BFDA-8C64290B359E}"/>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EE7A051-6FE9-F445-756C-3EB26CEFD7E6}"/>
              </a:ext>
            </a:extLst>
          </p:cNvPr>
          <p:cNvGraphicFramePr>
            <a:graphicFrameLocks noGrp="1"/>
          </p:cNvGraphicFramePr>
          <p:nvPr>
            <p:ph idx="14"/>
            <p:extLst>
              <p:ext uri="{D42A27DB-BD31-4B8C-83A1-F6EECF244321}">
                <p14:modId xmlns:p14="http://schemas.microsoft.com/office/powerpoint/2010/main" val="1682993926"/>
              </p:ext>
            </p:extLst>
          </p:nvPr>
        </p:nvGraphicFramePr>
        <p:xfrm>
          <a:off x="468313" y="1543050"/>
          <a:ext cx="11288422" cy="2407920"/>
        </p:xfrm>
        <a:graphic>
          <a:graphicData uri="http://schemas.openxmlformats.org/drawingml/2006/table">
            <a:tbl>
              <a:tblPr firstRow="1" bandRow="1">
                <a:tableStyleId>{93296810-A885-4BE3-A3E7-6D5BEEA58F35}</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Overall, I am </a:t>
                      </a:r>
                      <a:r>
                        <a:rPr lang="en-US" sz="2000" b="1" dirty="0">
                          <a:solidFill>
                            <a:schemeClr val="tx1"/>
                          </a:solidFill>
                          <a:latin typeface="Arial" panose="020B0604020202020204" pitchFamily="34" charset="0"/>
                          <a:cs typeface="Arial" panose="020B0604020202020204" pitchFamily="34" charset="0"/>
                        </a:rPr>
                        <a:t>confident</a:t>
                      </a:r>
                      <a:r>
                        <a:rPr lang="en-US" sz="2000" dirty="0">
                          <a:solidFill>
                            <a:schemeClr val="tx1"/>
                          </a:solidFill>
                          <a:latin typeface="Arial" panose="020B0604020202020204" pitchFamily="34" charset="0"/>
                          <a:cs typeface="Arial" panose="020B0604020202020204" pitchFamily="34" charset="0"/>
                        </a:rPr>
                        <a:t> in my ability to provide care to patients with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3.39 (0.97)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4.38 (0.42)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-11.88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560920945"/>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Overall, I am </a:t>
                      </a:r>
                      <a:r>
                        <a:rPr lang="en-US" sz="2000" b="1" dirty="0">
                          <a:solidFill>
                            <a:schemeClr val="tx1"/>
                          </a:solidFill>
                          <a:latin typeface="Arial" panose="020B0604020202020204" pitchFamily="34" charset="0"/>
                          <a:cs typeface="Arial" panose="020B0604020202020204" pitchFamily="34" charset="0"/>
                        </a:rPr>
                        <a:t>committed</a:t>
                      </a:r>
                      <a:r>
                        <a:rPr lang="en-US" sz="2000" dirty="0">
                          <a:solidFill>
                            <a:schemeClr val="tx1"/>
                          </a:solidFill>
                          <a:latin typeface="Arial" panose="020B0604020202020204" pitchFamily="34" charset="0"/>
                          <a:cs typeface="Arial" panose="020B0604020202020204" pitchFamily="34" charset="0"/>
                        </a:rPr>
                        <a:t> to providing care to patients with OUD in my professional practice.</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4.22 (0.43)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4.54 (0.31)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-5.85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60648710"/>
                  </a:ext>
                </a:extLst>
              </a:tr>
            </a:tbl>
          </a:graphicData>
        </a:graphic>
      </p:graphicFrame>
      <p:sp>
        <p:nvSpPr>
          <p:cNvPr id="4" name="Title 3">
            <a:extLst>
              <a:ext uri="{FF2B5EF4-FFF2-40B4-BE49-F238E27FC236}">
                <a16:creationId xmlns:a16="http://schemas.microsoft.com/office/drawing/2014/main" id="{8A178C74-17FF-5325-A667-3BA32F0F2534}"/>
              </a:ext>
            </a:extLst>
          </p:cNvPr>
          <p:cNvSpPr>
            <a:spLocks noGrp="1"/>
          </p:cNvSpPr>
          <p:nvPr>
            <p:ph type="title"/>
          </p:nvPr>
        </p:nvSpPr>
        <p:spPr/>
        <p:txBody>
          <a:bodyPr>
            <a:noAutofit/>
          </a:bodyPr>
          <a:lstStyle/>
          <a:p>
            <a:r>
              <a:rPr lang="en-US" sz="5400" dirty="0"/>
              <a:t>Results (cont’d)</a:t>
            </a:r>
          </a:p>
        </p:txBody>
      </p:sp>
      <p:sp>
        <p:nvSpPr>
          <p:cNvPr id="5" name="Text Placeholder 4">
            <a:extLst>
              <a:ext uri="{FF2B5EF4-FFF2-40B4-BE49-F238E27FC236}">
                <a16:creationId xmlns:a16="http://schemas.microsoft.com/office/drawing/2014/main" id="{1165E03F-F056-C53E-A9B9-6FC891AC6A6E}"/>
              </a:ext>
            </a:extLst>
          </p:cNvPr>
          <p:cNvSpPr>
            <a:spLocks noGrp="1"/>
          </p:cNvSpPr>
          <p:nvPr>
            <p:ph type="body" sz="quarter" idx="11"/>
          </p:nvPr>
        </p:nvSpPr>
        <p:spPr>
          <a:xfrm>
            <a:off x="457200" y="1000011"/>
            <a:ext cx="11277600" cy="365760"/>
          </a:xfrm>
        </p:spPr>
        <p:txBody>
          <a:bodyPr/>
          <a:lstStyle/>
          <a:p>
            <a:r>
              <a:rPr lang="en-US" sz="2400" dirty="0"/>
              <a:t>Changes in Knowledge, Skills, Attitudes, and Confidence (n=143)</a:t>
            </a:r>
          </a:p>
        </p:txBody>
      </p:sp>
      <p:sp>
        <p:nvSpPr>
          <p:cNvPr id="3" name="Slide Number Placeholder 2">
            <a:extLst>
              <a:ext uri="{FF2B5EF4-FFF2-40B4-BE49-F238E27FC236}">
                <a16:creationId xmlns:a16="http://schemas.microsoft.com/office/drawing/2014/main" id="{40001D70-F7C7-A003-4C41-F731D2C168AA}"/>
              </a:ext>
            </a:extLst>
          </p:cNvPr>
          <p:cNvSpPr>
            <a:spLocks noGrp="1"/>
          </p:cNvSpPr>
          <p:nvPr>
            <p:ph type="sldNum" sz="quarter" idx="15"/>
          </p:nvPr>
        </p:nvSpPr>
        <p:spPr/>
        <p:txBody>
          <a:bodyPr/>
          <a:lstStyle/>
          <a:p>
            <a:fld id="{F994776A-187E-9540-9EA4-8D5781AB769D}" type="slidenum">
              <a:rPr lang="en-US" smtClean="0"/>
              <a:pPr/>
              <a:t>16</a:t>
            </a:fld>
            <a:endParaRPr lang="en-US" dirty="0"/>
          </a:p>
        </p:txBody>
      </p:sp>
      <p:sp>
        <p:nvSpPr>
          <p:cNvPr id="2" name="Rectangle 1">
            <a:extLst>
              <a:ext uri="{FF2B5EF4-FFF2-40B4-BE49-F238E27FC236}">
                <a16:creationId xmlns:a16="http://schemas.microsoft.com/office/drawing/2014/main" id="{83736BAD-795B-6B7C-E201-45A6BD662AAB}"/>
              </a:ext>
            </a:extLst>
          </p:cNvPr>
          <p:cNvSpPr/>
          <p:nvPr/>
        </p:nvSpPr>
        <p:spPr>
          <a:xfrm>
            <a:off x="468086" y="2245360"/>
            <a:ext cx="11266714" cy="69088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4EF236-0DBF-9EB3-DA8D-15B14DA96E20}"/>
              </a:ext>
            </a:extLst>
          </p:cNvPr>
          <p:cNvSpPr/>
          <p:nvPr/>
        </p:nvSpPr>
        <p:spPr>
          <a:xfrm>
            <a:off x="468086" y="2937579"/>
            <a:ext cx="11266714" cy="984182"/>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7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71F2-4DF3-3B90-C36F-98D5BBF917AC}"/>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8604A7D-D534-8259-B2AA-DE8D68EA48BE}"/>
              </a:ext>
            </a:extLst>
          </p:cNvPr>
          <p:cNvGraphicFramePr>
            <a:graphicFrameLocks noGrp="1"/>
          </p:cNvGraphicFramePr>
          <p:nvPr>
            <p:ph idx="14"/>
            <p:extLst>
              <p:ext uri="{D42A27DB-BD31-4B8C-83A1-F6EECF244321}">
                <p14:modId xmlns:p14="http://schemas.microsoft.com/office/powerpoint/2010/main" val="427011514"/>
              </p:ext>
            </p:extLst>
          </p:nvPr>
        </p:nvGraphicFramePr>
        <p:xfrm>
          <a:off x="468313" y="1543050"/>
          <a:ext cx="11288422" cy="3901440"/>
        </p:xfrm>
        <a:graphic>
          <a:graphicData uri="http://schemas.openxmlformats.org/drawingml/2006/table">
            <a:tbl>
              <a:tblPr firstRow="1" bandRow="1">
                <a:tableStyleId>{5C22544A-7EE6-4342-B048-85BDC9FD1C3A}</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OUD is associated with a weak will.</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1.84 (0.53)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1.43 (0.47)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7.43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560920945"/>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People with OUD cannot be helped until they’ve hit rock bottom.</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1.63 (0.43)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1.33 (0.29)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6064871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Opioids are so addicting that no one can really recover once they develop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1.75 (0.53)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1.43 (0.47)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1579221966"/>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People with OUD should only be treated by specialists in that field.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2.92 (0.89)</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1.94 (0.93)</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10.30</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291618069"/>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Health professionals who identify OUD early improve the chance of treatment success.</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4.23 (0.49)</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4.22 (0.98)</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0.08</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0.937</a:t>
                      </a:r>
                    </a:p>
                  </a:txBody>
                  <a:tcPr anchor="ctr"/>
                </a:tc>
                <a:extLst>
                  <a:ext uri="{0D108BD9-81ED-4DB2-BD59-A6C34878D82A}">
                    <a16:rowId xmlns:a16="http://schemas.microsoft.com/office/drawing/2014/main" val="2081980892"/>
                  </a:ext>
                </a:extLst>
              </a:tr>
            </a:tbl>
          </a:graphicData>
        </a:graphic>
      </p:graphicFrame>
      <p:sp>
        <p:nvSpPr>
          <p:cNvPr id="4" name="Title 3">
            <a:extLst>
              <a:ext uri="{FF2B5EF4-FFF2-40B4-BE49-F238E27FC236}">
                <a16:creationId xmlns:a16="http://schemas.microsoft.com/office/drawing/2014/main" id="{CAE165BA-B1CA-8780-1841-54B8977FB513}"/>
              </a:ext>
            </a:extLst>
          </p:cNvPr>
          <p:cNvSpPr>
            <a:spLocks noGrp="1"/>
          </p:cNvSpPr>
          <p:nvPr>
            <p:ph type="title"/>
          </p:nvPr>
        </p:nvSpPr>
        <p:spPr/>
        <p:txBody>
          <a:bodyPr>
            <a:noAutofit/>
          </a:bodyPr>
          <a:lstStyle/>
          <a:p>
            <a:r>
              <a:rPr lang="en-US" sz="5400" dirty="0"/>
              <a:t>Results</a:t>
            </a:r>
          </a:p>
        </p:txBody>
      </p:sp>
      <p:sp>
        <p:nvSpPr>
          <p:cNvPr id="5" name="Text Placeholder 4">
            <a:extLst>
              <a:ext uri="{FF2B5EF4-FFF2-40B4-BE49-F238E27FC236}">
                <a16:creationId xmlns:a16="http://schemas.microsoft.com/office/drawing/2014/main" id="{463AE2CB-EEA7-58C6-BEAF-1AB950DF58BF}"/>
              </a:ext>
            </a:extLst>
          </p:cNvPr>
          <p:cNvSpPr>
            <a:spLocks noGrp="1"/>
          </p:cNvSpPr>
          <p:nvPr>
            <p:ph type="body" sz="quarter" idx="11"/>
          </p:nvPr>
        </p:nvSpPr>
        <p:spPr>
          <a:xfrm>
            <a:off x="457200" y="1000011"/>
            <a:ext cx="11277600" cy="365760"/>
          </a:xfrm>
        </p:spPr>
        <p:txBody>
          <a:bodyPr/>
          <a:lstStyle/>
          <a:p>
            <a:r>
              <a:rPr lang="en-US" sz="2400" dirty="0"/>
              <a:t>Changes in Stigma (n=143)</a:t>
            </a:r>
          </a:p>
        </p:txBody>
      </p:sp>
      <p:sp>
        <p:nvSpPr>
          <p:cNvPr id="3" name="Slide Number Placeholder 2">
            <a:extLst>
              <a:ext uri="{FF2B5EF4-FFF2-40B4-BE49-F238E27FC236}">
                <a16:creationId xmlns:a16="http://schemas.microsoft.com/office/drawing/2014/main" id="{3473E0F9-E688-B492-8346-DEEE42682C47}"/>
              </a:ext>
            </a:extLst>
          </p:cNvPr>
          <p:cNvSpPr>
            <a:spLocks noGrp="1"/>
          </p:cNvSpPr>
          <p:nvPr>
            <p:ph type="sldNum" sz="quarter" idx="15"/>
          </p:nvPr>
        </p:nvSpPr>
        <p:spPr/>
        <p:txBody>
          <a:bodyPr/>
          <a:lstStyle/>
          <a:p>
            <a:fld id="{F994776A-187E-9540-9EA4-8D5781AB769D}" type="slidenum">
              <a:rPr lang="en-US" smtClean="0"/>
              <a:pPr/>
              <a:t>17</a:t>
            </a:fld>
            <a:endParaRPr lang="en-US" dirty="0"/>
          </a:p>
        </p:txBody>
      </p:sp>
      <p:sp>
        <p:nvSpPr>
          <p:cNvPr id="2" name="Rectangle 1">
            <a:extLst>
              <a:ext uri="{FF2B5EF4-FFF2-40B4-BE49-F238E27FC236}">
                <a16:creationId xmlns:a16="http://schemas.microsoft.com/office/drawing/2014/main" id="{F94BFD6C-F047-7C74-F7D4-FFC552C5DCD8}"/>
              </a:ext>
            </a:extLst>
          </p:cNvPr>
          <p:cNvSpPr/>
          <p:nvPr/>
        </p:nvSpPr>
        <p:spPr>
          <a:xfrm>
            <a:off x="468086" y="4023360"/>
            <a:ext cx="11266714" cy="7213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821D0F-BD9F-0F75-A339-9E326FB4CC15}"/>
              </a:ext>
            </a:extLst>
          </p:cNvPr>
          <p:cNvSpPr/>
          <p:nvPr/>
        </p:nvSpPr>
        <p:spPr>
          <a:xfrm>
            <a:off x="468086" y="2242498"/>
            <a:ext cx="11266714" cy="3657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1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F7CF-A150-5DE1-A5A0-88C53281A389}"/>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503E7A3-00AA-70F1-53FE-BCE7B0144F30}"/>
              </a:ext>
            </a:extLst>
          </p:cNvPr>
          <p:cNvGraphicFramePr>
            <a:graphicFrameLocks noGrp="1"/>
          </p:cNvGraphicFramePr>
          <p:nvPr>
            <p:ph idx="14"/>
            <p:extLst>
              <p:ext uri="{D42A27DB-BD31-4B8C-83A1-F6EECF244321}">
                <p14:modId xmlns:p14="http://schemas.microsoft.com/office/powerpoint/2010/main" val="2680922666"/>
              </p:ext>
            </p:extLst>
          </p:nvPr>
        </p:nvGraphicFramePr>
        <p:xfrm>
          <a:off x="468313" y="1543050"/>
          <a:ext cx="11288422" cy="3901440"/>
        </p:xfrm>
        <a:graphic>
          <a:graphicData uri="http://schemas.openxmlformats.org/drawingml/2006/table">
            <a:tbl>
              <a:tblPr firstRow="1" bandRow="1">
                <a:tableStyleId>{5C22544A-7EE6-4342-B048-85BDC9FD1C3A}</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A person with OUD who has relapsed several times probably cannot be treated.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1.79 (0.29)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1.48 (0.43)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5.48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560920945"/>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Long-term outpatient treatment is necessary for OUD treatment.</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3.41 (0.65)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3.36 (1.36)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0.696</a:t>
                      </a:r>
                    </a:p>
                  </a:txBody>
                  <a:tcPr anchor="ctr"/>
                </a:tc>
                <a:extLst>
                  <a:ext uri="{0D108BD9-81ED-4DB2-BD59-A6C34878D82A}">
                    <a16:rowId xmlns:a16="http://schemas.microsoft.com/office/drawing/2014/main" val="206064871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Lifelong abstinence is a necessary goal in OUD treatment.</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3.70 (0.94)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3.66 (1.21)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0.670</a:t>
                      </a:r>
                    </a:p>
                  </a:txBody>
                  <a:tcPr anchor="ctr"/>
                </a:tc>
                <a:extLst>
                  <a:ext uri="{0D108BD9-81ED-4DB2-BD59-A6C34878D82A}">
                    <a16:rowId xmlns:a16="http://schemas.microsoft.com/office/drawing/2014/main" val="1579221966"/>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OUD is a treatable illness.</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4.36 (0.39)</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4.55 (0.33)</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-3.77</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291618069"/>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Group therapy is very important in OUD treatment.</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3.94 (0.44)</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4.22 (0.51)</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-5.06</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81980892"/>
                  </a:ext>
                </a:extLst>
              </a:tr>
            </a:tbl>
          </a:graphicData>
        </a:graphic>
      </p:graphicFrame>
      <p:sp>
        <p:nvSpPr>
          <p:cNvPr id="4" name="Title 3">
            <a:extLst>
              <a:ext uri="{FF2B5EF4-FFF2-40B4-BE49-F238E27FC236}">
                <a16:creationId xmlns:a16="http://schemas.microsoft.com/office/drawing/2014/main" id="{1CB788DF-1FE9-7686-124D-E718F5139977}"/>
              </a:ext>
            </a:extLst>
          </p:cNvPr>
          <p:cNvSpPr>
            <a:spLocks noGrp="1"/>
          </p:cNvSpPr>
          <p:nvPr>
            <p:ph type="title"/>
          </p:nvPr>
        </p:nvSpPr>
        <p:spPr/>
        <p:txBody>
          <a:bodyPr>
            <a:noAutofit/>
          </a:bodyPr>
          <a:lstStyle/>
          <a:p>
            <a:r>
              <a:rPr lang="en-US" sz="5400" dirty="0"/>
              <a:t>Results (cont’d)</a:t>
            </a:r>
          </a:p>
        </p:txBody>
      </p:sp>
      <p:sp>
        <p:nvSpPr>
          <p:cNvPr id="5" name="Text Placeholder 4">
            <a:extLst>
              <a:ext uri="{FF2B5EF4-FFF2-40B4-BE49-F238E27FC236}">
                <a16:creationId xmlns:a16="http://schemas.microsoft.com/office/drawing/2014/main" id="{C33A84FF-D8FF-B921-89E6-17CA8A0ABDC5}"/>
              </a:ext>
            </a:extLst>
          </p:cNvPr>
          <p:cNvSpPr>
            <a:spLocks noGrp="1"/>
          </p:cNvSpPr>
          <p:nvPr>
            <p:ph type="body" sz="quarter" idx="11"/>
          </p:nvPr>
        </p:nvSpPr>
        <p:spPr>
          <a:xfrm>
            <a:off x="457200" y="1000011"/>
            <a:ext cx="11277600" cy="365760"/>
          </a:xfrm>
        </p:spPr>
        <p:txBody>
          <a:bodyPr/>
          <a:lstStyle/>
          <a:p>
            <a:r>
              <a:rPr lang="en-US" sz="2400" dirty="0"/>
              <a:t>Changes in Stigma (n=143)</a:t>
            </a:r>
          </a:p>
        </p:txBody>
      </p:sp>
      <p:sp>
        <p:nvSpPr>
          <p:cNvPr id="3" name="Slide Number Placeholder 2">
            <a:extLst>
              <a:ext uri="{FF2B5EF4-FFF2-40B4-BE49-F238E27FC236}">
                <a16:creationId xmlns:a16="http://schemas.microsoft.com/office/drawing/2014/main" id="{5EBCC36F-22E2-1828-E39A-66D3AD057023}"/>
              </a:ext>
            </a:extLst>
          </p:cNvPr>
          <p:cNvSpPr>
            <a:spLocks noGrp="1"/>
          </p:cNvSpPr>
          <p:nvPr>
            <p:ph type="sldNum" sz="quarter" idx="15"/>
          </p:nvPr>
        </p:nvSpPr>
        <p:spPr/>
        <p:txBody>
          <a:bodyPr/>
          <a:lstStyle/>
          <a:p>
            <a:fld id="{F994776A-187E-9540-9EA4-8D5781AB769D}" type="slidenum">
              <a:rPr lang="en-US" smtClean="0"/>
              <a:pPr/>
              <a:t>18</a:t>
            </a:fld>
            <a:endParaRPr lang="en-US" dirty="0"/>
          </a:p>
        </p:txBody>
      </p:sp>
      <p:sp>
        <p:nvSpPr>
          <p:cNvPr id="2" name="Rectangle 1">
            <a:extLst>
              <a:ext uri="{FF2B5EF4-FFF2-40B4-BE49-F238E27FC236}">
                <a16:creationId xmlns:a16="http://schemas.microsoft.com/office/drawing/2014/main" id="{37C14E3C-4EF3-0791-F370-36E9BDCB9CD2}"/>
              </a:ext>
            </a:extLst>
          </p:cNvPr>
          <p:cNvSpPr/>
          <p:nvPr/>
        </p:nvSpPr>
        <p:spPr>
          <a:xfrm>
            <a:off x="468086" y="4358640"/>
            <a:ext cx="11266714" cy="3657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ED616-A587-8858-A629-9758D606FC6B}"/>
              </a:ext>
            </a:extLst>
          </p:cNvPr>
          <p:cNvSpPr/>
          <p:nvPr/>
        </p:nvSpPr>
        <p:spPr>
          <a:xfrm>
            <a:off x="468086" y="2235927"/>
            <a:ext cx="11266714" cy="703215"/>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1821-D62C-3244-80F8-B32B96D9B967}"/>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07F8B93-25F4-F198-E1C4-8E9B03D0E80C}"/>
              </a:ext>
            </a:extLst>
          </p:cNvPr>
          <p:cNvGraphicFramePr>
            <a:graphicFrameLocks noGrp="1"/>
          </p:cNvGraphicFramePr>
          <p:nvPr>
            <p:ph idx="14"/>
            <p:extLst>
              <p:ext uri="{D42A27DB-BD31-4B8C-83A1-F6EECF244321}">
                <p14:modId xmlns:p14="http://schemas.microsoft.com/office/powerpoint/2010/main" val="359601500"/>
              </p:ext>
            </p:extLst>
          </p:nvPr>
        </p:nvGraphicFramePr>
        <p:xfrm>
          <a:off x="468313" y="1543050"/>
          <a:ext cx="11288422" cy="4114800"/>
        </p:xfrm>
        <a:graphic>
          <a:graphicData uri="http://schemas.openxmlformats.org/drawingml/2006/table">
            <a:tbl>
              <a:tblPr firstRow="1" bandRow="1">
                <a:tableStyleId>{5C22544A-7EE6-4342-B048-85BDC9FD1C3A}</a:tableStyleId>
              </a:tblPr>
              <a:tblGrid>
                <a:gridCol w="5185727">
                  <a:extLst>
                    <a:ext uri="{9D8B030D-6E8A-4147-A177-3AD203B41FA5}">
                      <a16:colId xmlns:a16="http://schemas.microsoft.com/office/drawing/2014/main" val="3688381607"/>
                    </a:ext>
                  </a:extLst>
                </a:gridCol>
                <a:gridCol w="1695567">
                  <a:extLst>
                    <a:ext uri="{9D8B030D-6E8A-4147-A177-3AD203B41FA5}">
                      <a16:colId xmlns:a16="http://schemas.microsoft.com/office/drawing/2014/main" val="1937980230"/>
                    </a:ext>
                  </a:extLst>
                </a:gridCol>
                <a:gridCol w="1704574">
                  <a:extLst>
                    <a:ext uri="{9D8B030D-6E8A-4147-A177-3AD203B41FA5}">
                      <a16:colId xmlns:a16="http://schemas.microsoft.com/office/drawing/2014/main" val="1097990901"/>
                    </a:ext>
                  </a:extLst>
                </a:gridCol>
                <a:gridCol w="1351277">
                  <a:extLst>
                    <a:ext uri="{9D8B030D-6E8A-4147-A177-3AD203B41FA5}">
                      <a16:colId xmlns:a16="http://schemas.microsoft.com/office/drawing/2014/main" val="2908163535"/>
                    </a:ext>
                  </a:extLst>
                </a:gridCol>
                <a:gridCol w="1351277">
                  <a:extLst>
                    <a:ext uri="{9D8B030D-6E8A-4147-A177-3AD203B41FA5}">
                      <a16:colId xmlns:a16="http://schemas.microsoft.com/office/drawing/2014/main" val="3689725357"/>
                    </a:ext>
                  </a:extLst>
                </a:gridCol>
              </a:tblGrid>
              <a:tr h="370840">
                <a:tc>
                  <a:txBody>
                    <a:bodyPr/>
                    <a:lstStyle/>
                    <a:p>
                      <a:pPr algn="l"/>
                      <a:r>
                        <a:rPr lang="en-US" sz="2000" dirty="0">
                          <a:solidFill>
                            <a:schemeClr val="tx1"/>
                          </a:solidFill>
                          <a:latin typeface="Arial" panose="020B0604020202020204" pitchFamily="34" charset="0"/>
                          <a:cs typeface="Arial" panose="020B0604020202020204" pitchFamily="34" charset="0"/>
                        </a:rPr>
                        <a:t>Item</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Pre-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Average (SD) Post-</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t-value</a:t>
                      </a:r>
                    </a:p>
                  </a:txBody>
                  <a:tcPr anchor="b"/>
                </a:tc>
                <a:tc>
                  <a:txBody>
                    <a:bodyPr/>
                    <a:lstStyle/>
                    <a:p>
                      <a:pPr algn="ctr"/>
                      <a:r>
                        <a:rPr lang="en-US" sz="2000" dirty="0">
                          <a:solidFill>
                            <a:schemeClr val="tx1"/>
                          </a:solidFill>
                          <a:latin typeface="Arial" panose="020B0604020202020204" pitchFamily="34" charset="0"/>
                          <a:cs typeface="Arial" panose="020B0604020202020204" pitchFamily="34" charset="0"/>
                        </a:rPr>
                        <a:t>p-value</a:t>
                      </a:r>
                    </a:p>
                  </a:txBody>
                  <a:tcPr anchor="b"/>
                </a:tc>
                <a:extLst>
                  <a:ext uri="{0D108BD9-81ED-4DB2-BD59-A6C34878D82A}">
                    <a16:rowId xmlns:a16="http://schemas.microsoft.com/office/drawing/2014/main" val="324569792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A hospital is the best place to treat a person with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2.70 (0.48)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2.57 (0.63)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0.069</a:t>
                      </a:r>
                    </a:p>
                  </a:txBody>
                  <a:tcPr anchor="ctr"/>
                </a:tc>
                <a:extLst>
                  <a:ext uri="{0D108BD9-81ED-4DB2-BD59-A6C34878D82A}">
                    <a16:rowId xmlns:a16="http://schemas.microsoft.com/office/drawing/2014/main" val="560920945"/>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Most people with OUD are unpleasant to work with as patients.</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2.21 (0.65)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1.82 (0.67)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5.42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060648710"/>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Coercive pressure, such as threat or punishment, is useful in getting resistant patients to accept treatment.</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1.78 (0.61)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1.68 (0.71)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1.53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0.128</a:t>
                      </a:r>
                    </a:p>
                  </a:txBody>
                  <a:tcPr anchor="ctr"/>
                </a:tc>
                <a:extLst>
                  <a:ext uri="{0D108BD9-81ED-4DB2-BD59-A6C34878D82A}">
                    <a16:rowId xmlns:a16="http://schemas.microsoft.com/office/drawing/2014/main" val="1579221966"/>
                  </a:ext>
                </a:extLst>
              </a:tr>
              <a:tr h="370840">
                <a:tc>
                  <a:txBody>
                    <a:bodyPr/>
                    <a:lstStyle/>
                    <a:p>
                      <a:pPr marL="9525" indent="0" algn="l">
                        <a:tabLst/>
                      </a:pPr>
                      <a:r>
                        <a:rPr lang="en-US" sz="2000" dirty="0">
                          <a:solidFill>
                            <a:schemeClr val="tx1"/>
                          </a:solidFill>
                          <a:latin typeface="Arial" panose="020B0604020202020204" pitchFamily="34" charset="0"/>
                          <a:cs typeface="Arial" panose="020B0604020202020204" pitchFamily="34" charset="0"/>
                        </a:rPr>
                        <a:t>Active participation in a program such as Narcotics Anonymous is essential for patients to recover from OUD.</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3.45 (0.70)</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3.87 (0.79)</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-5.22</a:t>
                      </a:r>
                    </a:p>
                  </a:txBody>
                  <a:tcPr anchor="ctr"/>
                </a:tc>
                <a:tc>
                  <a:txBody>
                    <a:bodyPr/>
                    <a:lstStyle/>
                    <a:p>
                      <a:pPr algn="ctr"/>
                      <a:r>
                        <a:rPr lang="en-US" sz="2000" dirty="0">
                          <a:solidFill>
                            <a:schemeClr val="tx1"/>
                          </a:solidFill>
                          <a:latin typeface="Arial" panose="020B0604020202020204" pitchFamily="34" charset="0"/>
                          <a:cs typeface="Arial" panose="020B0604020202020204" pitchFamily="34" charset="0"/>
                        </a:rPr>
                        <a:t>&lt;0.001*</a:t>
                      </a:r>
                    </a:p>
                  </a:txBody>
                  <a:tcPr anchor="ctr"/>
                </a:tc>
                <a:extLst>
                  <a:ext uri="{0D108BD9-81ED-4DB2-BD59-A6C34878D82A}">
                    <a16:rowId xmlns:a16="http://schemas.microsoft.com/office/drawing/2014/main" val="2291618069"/>
                  </a:ext>
                </a:extLst>
              </a:tr>
            </a:tbl>
          </a:graphicData>
        </a:graphic>
      </p:graphicFrame>
      <p:sp>
        <p:nvSpPr>
          <p:cNvPr id="4" name="Title 3">
            <a:extLst>
              <a:ext uri="{FF2B5EF4-FFF2-40B4-BE49-F238E27FC236}">
                <a16:creationId xmlns:a16="http://schemas.microsoft.com/office/drawing/2014/main" id="{D1DABCE1-DC35-8572-8278-47A8D414D0E3}"/>
              </a:ext>
            </a:extLst>
          </p:cNvPr>
          <p:cNvSpPr>
            <a:spLocks noGrp="1"/>
          </p:cNvSpPr>
          <p:nvPr>
            <p:ph type="title"/>
          </p:nvPr>
        </p:nvSpPr>
        <p:spPr/>
        <p:txBody>
          <a:bodyPr>
            <a:noAutofit/>
          </a:bodyPr>
          <a:lstStyle/>
          <a:p>
            <a:r>
              <a:rPr lang="en-US" sz="5400" dirty="0"/>
              <a:t>Results (cont’d)</a:t>
            </a:r>
          </a:p>
        </p:txBody>
      </p:sp>
      <p:sp>
        <p:nvSpPr>
          <p:cNvPr id="5" name="Text Placeholder 4">
            <a:extLst>
              <a:ext uri="{FF2B5EF4-FFF2-40B4-BE49-F238E27FC236}">
                <a16:creationId xmlns:a16="http://schemas.microsoft.com/office/drawing/2014/main" id="{D8396593-5AEA-B6C0-096A-510DE437AAEF}"/>
              </a:ext>
            </a:extLst>
          </p:cNvPr>
          <p:cNvSpPr>
            <a:spLocks noGrp="1"/>
          </p:cNvSpPr>
          <p:nvPr>
            <p:ph type="body" sz="quarter" idx="11"/>
          </p:nvPr>
        </p:nvSpPr>
        <p:spPr>
          <a:xfrm>
            <a:off x="457200" y="1000011"/>
            <a:ext cx="11277600" cy="365760"/>
          </a:xfrm>
        </p:spPr>
        <p:txBody>
          <a:bodyPr/>
          <a:lstStyle/>
          <a:p>
            <a:r>
              <a:rPr lang="en-US" sz="2400" dirty="0"/>
              <a:t>Changes in Stigma (n=143)</a:t>
            </a:r>
          </a:p>
        </p:txBody>
      </p:sp>
      <p:sp>
        <p:nvSpPr>
          <p:cNvPr id="3" name="Slide Number Placeholder 2">
            <a:extLst>
              <a:ext uri="{FF2B5EF4-FFF2-40B4-BE49-F238E27FC236}">
                <a16:creationId xmlns:a16="http://schemas.microsoft.com/office/drawing/2014/main" id="{9A2AFC8E-F8CD-AD44-27F7-EF662188A3FA}"/>
              </a:ext>
            </a:extLst>
          </p:cNvPr>
          <p:cNvSpPr>
            <a:spLocks noGrp="1"/>
          </p:cNvSpPr>
          <p:nvPr>
            <p:ph type="sldNum" sz="quarter" idx="15"/>
          </p:nvPr>
        </p:nvSpPr>
        <p:spPr/>
        <p:txBody>
          <a:bodyPr/>
          <a:lstStyle/>
          <a:p>
            <a:fld id="{F994776A-187E-9540-9EA4-8D5781AB769D}" type="slidenum">
              <a:rPr lang="en-US" smtClean="0"/>
              <a:pPr/>
              <a:t>19</a:t>
            </a:fld>
            <a:endParaRPr lang="en-US" dirty="0"/>
          </a:p>
        </p:txBody>
      </p:sp>
      <p:sp>
        <p:nvSpPr>
          <p:cNvPr id="2" name="Rectangle 1">
            <a:extLst>
              <a:ext uri="{FF2B5EF4-FFF2-40B4-BE49-F238E27FC236}">
                <a16:creationId xmlns:a16="http://schemas.microsoft.com/office/drawing/2014/main" id="{2C74A288-36F6-5A7F-B46A-A16DAED0AB12}"/>
              </a:ext>
            </a:extLst>
          </p:cNvPr>
          <p:cNvSpPr/>
          <p:nvPr/>
        </p:nvSpPr>
        <p:spPr>
          <a:xfrm>
            <a:off x="468086" y="2915920"/>
            <a:ext cx="11266714" cy="721360"/>
          </a:xfrm>
          <a:prstGeom prst="rect">
            <a:avLst/>
          </a:prstGeom>
          <a:noFill/>
          <a:ln w="381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9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0E44D-9586-FBC9-A309-337C87FDE2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FB2C83-40A3-52CD-1ECF-9DE759FCE5EB}"/>
              </a:ext>
            </a:extLst>
          </p:cNvPr>
          <p:cNvSpPr>
            <a:spLocks noGrp="1"/>
          </p:cNvSpPr>
          <p:nvPr>
            <p:ph type="body" sz="half" idx="2"/>
          </p:nvPr>
        </p:nvSpPr>
        <p:spPr>
          <a:xfrm>
            <a:off x="478973" y="1757548"/>
            <a:ext cx="11266714" cy="4093347"/>
          </a:xfrm>
        </p:spPr>
        <p:txBody>
          <a:bodyPr>
            <a:normAutofit/>
          </a:bodyPr>
          <a:lstStyle/>
          <a:p>
            <a:r>
              <a:rPr lang="en-US" sz="2400" dirty="0"/>
              <a:t>Dr. Nichols intends to establish a business in the future to sell the game discussed in this presentation. However, no business currently exists.</a:t>
            </a:r>
          </a:p>
          <a:p>
            <a:pPr marL="285750" indent="-28575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37C55B1-3AB5-3044-4948-331FD60F02D2}"/>
              </a:ext>
            </a:extLst>
          </p:cNvPr>
          <p:cNvSpPr>
            <a:spLocks noGrp="1"/>
          </p:cNvSpPr>
          <p:nvPr>
            <p:ph type="title"/>
          </p:nvPr>
        </p:nvSpPr>
        <p:spPr/>
        <p:txBody>
          <a:bodyPr>
            <a:noAutofit/>
          </a:bodyPr>
          <a:lstStyle/>
          <a:p>
            <a:r>
              <a:rPr lang="en-US" sz="5400" dirty="0"/>
              <a:t>Disclosure</a:t>
            </a:r>
          </a:p>
        </p:txBody>
      </p:sp>
      <p:sp>
        <p:nvSpPr>
          <p:cNvPr id="13" name="Slide Number Placeholder 12">
            <a:extLst>
              <a:ext uri="{FF2B5EF4-FFF2-40B4-BE49-F238E27FC236}">
                <a16:creationId xmlns:a16="http://schemas.microsoft.com/office/drawing/2014/main" id="{831B83DE-D4B7-4065-4883-90EFFB0C74EA}"/>
              </a:ext>
            </a:extLst>
          </p:cNvPr>
          <p:cNvSpPr>
            <a:spLocks noGrp="1"/>
          </p:cNvSpPr>
          <p:nvPr>
            <p:ph type="sldNum" sz="quarter" idx="16"/>
          </p:nvPr>
        </p:nvSpPr>
        <p:spPr/>
        <p:txBody>
          <a:bodyPr/>
          <a:lstStyle/>
          <a:p>
            <a:fld id="{F994776A-187E-9540-9EA4-8D5781AB769D}" type="slidenum">
              <a:rPr lang="en-US" smtClean="0"/>
              <a:pPr/>
              <a:t>2</a:t>
            </a:fld>
            <a:endParaRPr lang="en-US" dirty="0"/>
          </a:p>
        </p:txBody>
      </p:sp>
    </p:spTree>
    <p:extLst>
      <p:ext uri="{BB962C8B-B14F-4D97-AF65-F5344CB8AC3E}">
        <p14:creationId xmlns:p14="http://schemas.microsoft.com/office/powerpoint/2010/main" val="152139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ACCE-752C-AD19-7019-0121AEBEE0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8225D4-83D2-FC39-BEFF-ABD44462DDA3}"/>
              </a:ext>
            </a:extLst>
          </p:cNvPr>
          <p:cNvSpPr>
            <a:spLocks noGrp="1"/>
          </p:cNvSpPr>
          <p:nvPr>
            <p:ph type="title"/>
          </p:nvPr>
        </p:nvSpPr>
        <p:spPr/>
        <p:txBody>
          <a:bodyPr>
            <a:noAutofit/>
          </a:bodyPr>
          <a:lstStyle/>
          <a:p>
            <a:r>
              <a:rPr lang="en-US" sz="5400" dirty="0"/>
              <a:t>Next Steps</a:t>
            </a:r>
          </a:p>
        </p:txBody>
      </p:sp>
      <p:sp>
        <p:nvSpPr>
          <p:cNvPr id="13" name="Slide Number Placeholder 12">
            <a:extLst>
              <a:ext uri="{FF2B5EF4-FFF2-40B4-BE49-F238E27FC236}">
                <a16:creationId xmlns:a16="http://schemas.microsoft.com/office/drawing/2014/main" id="{813641F9-3DC0-AE2B-8EF7-CA14495E112F}"/>
              </a:ext>
            </a:extLst>
          </p:cNvPr>
          <p:cNvSpPr>
            <a:spLocks noGrp="1"/>
          </p:cNvSpPr>
          <p:nvPr>
            <p:ph type="sldNum" sz="quarter" idx="16"/>
          </p:nvPr>
        </p:nvSpPr>
        <p:spPr/>
        <p:txBody>
          <a:bodyPr/>
          <a:lstStyle/>
          <a:p>
            <a:fld id="{F994776A-187E-9540-9EA4-8D5781AB769D}" type="slidenum">
              <a:rPr lang="en-US" smtClean="0"/>
              <a:pPr/>
              <a:t>20</a:t>
            </a:fld>
            <a:endParaRPr lang="en-US" dirty="0"/>
          </a:p>
        </p:txBody>
      </p:sp>
      <p:graphicFrame>
        <p:nvGraphicFramePr>
          <p:cNvPr id="2" name="Diagram 1">
            <a:extLst>
              <a:ext uri="{FF2B5EF4-FFF2-40B4-BE49-F238E27FC236}">
                <a16:creationId xmlns:a16="http://schemas.microsoft.com/office/drawing/2014/main" id="{F0855430-DDD9-6C0C-667A-07D9C519C648}"/>
              </a:ext>
            </a:extLst>
          </p:cNvPr>
          <p:cNvGraphicFramePr/>
          <p:nvPr>
            <p:extLst>
              <p:ext uri="{D42A27DB-BD31-4B8C-83A1-F6EECF244321}">
                <p14:modId xmlns:p14="http://schemas.microsoft.com/office/powerpoint/2010/main" val="1968677515"/>
              </p:ext>
            </p:extLst>
          </p:nvPr>
        </p:nvGraphicFramePr>
        <p:xfrm>
          <a:off x="468086" y="1186543"/>
          <a:ext cx="11266714" cy="470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64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1B743-4568-4492-F826-5CBE415AD2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9D1D0F-D51E-0670-7403-E1A42632CEEB}"/>
              </a:ext>
            </a:extLst>
          </p:cNvPr>
          <p:cNvSpPr>
            <a:spLocks noGrp="1"/>
          </p:cNvSpPr>
          <p:nvPr>
            <p:ph type="body" sz="half" idx="2"/>
          </p:nvPr>
        </p:nvSpPr>
        <p:spPr>
          <a:xfrm>
            <a:off x="478973" y="1526047"/>
            <a:ext cx="11142009" cy="4585385"/>
          </a:xfrm>
        </p:spPr>
        <p:txBody>
          <a:bodyPr vert="horz" lIns="91440" tIns="45720" rIns="91440" bIns="45720" rtlCol="0" anchor="t">
            <a:noAutofit/>
          </a:bodyPr>
          <a:lstStyle/>
          <a:p>
            <a:pPr marL="457200" indent="-457200">
              <a:buAutoNum type="arabicPeriod"/>
            </a:pPr>
            <a:r>
              <a:rPr lang="en-US" sz="2200" dirty="0">
                <a:latin typeface="Acumin Pro"/>
                <a:cs typeface="Acumin Pro"/>
              </a:rPr>
              <a:t>Substance Abuse and Mental Health Services Administration. 2023 NSDUH Annual National Report. Published July 30, 2024. Accessed November 11, 2024. </a:t>
            </a:r>
            <a:r>
              <a:rPr lang="en-US" sz="2200" dirty="0">
                <a:latin typeface="Acumin Pro"/>
                <a:cs typeface="Acumin Pro"/>
                <a:hlinkClick r:id="rId2">
                  <a:extLst>
                    <a:ext uri="{A12FA001-AC4F-418D-AE19-62706E023703}">
                      <ahyp:hlinkClr xmlns:ahyp="http://schemas.microsoft.com/office/drawing/2018/hyperlinkcolor" val="tx"/>
                    </a:ext>
                  </a:extLst>
                </a:hlinkClick>
              </a:rPr>
              <a:t>https://www.samhsa.gov/data/report/2023-nsduh-annual-national-report</a:t>
            </a:r>
            <a:r>
              <a:rPr lang="en-US" sz="2200" dirty="0">
                <a:latin typeface="Acumin Pro"/>
                <a:cs typeface="Acumin Pro"/>
              </a:rPr>
              <a:t>.</a:t>
            </a:r>
          </a:p>
          <a:p>
            <a:pPr marL="457200" indent="-457200">
              <a:buAutoNum type="arabicPeriod"/>
            </a:pPr>
            <a:r>
              <a:rPr lang="en-US" sz="2200" dirty="0">
                <a:latin typeface="Acumin Pro"/>
                <a:cs typeface="Acumin Pro"/>
              </a:rPr>
              <a:t>National Academies of Sciences, Engineering, and Medicine; Health and Medicine Division; Board on Health Sciences Policy; Committee on Medication-Assisted Treatment for Opioid Use Disorder. Barriers to Broader Use of Medications to Treat Opioid Use Disorder (Chapter 5). In: Medications for Opioid Use Disorder Save Lives. 1st ed. Mancher M, Leshner AI, eds. Washington (DC): National Academies Press (US); March 30, 2019. </a:t>
            </a:r>
          </a:p>
          <a:p>
            <a:pPr marL="457200" indent="-457200">
              <a:buAutoNum type="arabicPeriod"/>
            </a:pPr>
            <a:r>
              <a:rPr lang="en-US" sz="2200" dirty="0">
                <a:latin typeface="Acumin Pro"/>
                <a:cs typeface="Acumin Pro"/>
              </a:rPr>
              <a:t>Interprofessional Education Collaborative. IPEC Core Competencies. No date. Accessed November 11, 2024. </a:t>
            </a:r>
            <a:r>
              <a:rPr lang="en-US" sz="2200" dirty="0">
                <a:latin typeface="Acumin Pro"/>
                <a:cs typeface="Acumin Pro"/>
                <a:hlinkClick r:id="rId3"/>
              </a:rPr>
              <a:t>https://www.ipecollaborative.org/ipec-core-competencies</a:t>
            </a:r>
            <a:r>
              <a:rPr lang="en-US" sz="2200" dirty="0">
                <a:latin typeface="Acumin Pro"/>
                <a:cs typeface="Acumin Pro"/>
              </a:rPr>
              <a:t> </a:t>
            </a:r>
          </a:p>
          <a:p>
            <a:pPr marL="457200" indent="-457200">
              <a:buAutoNum type="arabicPeriod"/>
            </a:pPr>
            <a:r>
              <a:rPr lang="en-US" sz="2200" dirty="0">
                <a:latin typeface="Acumin Pro"/>
                <a:cs typeface="Acumin Pro"/>
              </a:rPr>
              <a:t>Aynsley S, Crawford R. Pilot evaluation of medical student perception of a novel pharmacology-based role-play game: </a:t>
            </a:r>
            <a:r>
              <a:rPr lang="en-US" sz="2200" dirty="0" err="1">
                <a:latin typeface="Acumin Pro"/>
                <a:cs typeface="Acumin Pro"/>
              </a:rPr>
              <a:t>Braincept</a:t>
            </a:r>
            <a:r>
              <a:rPr lang="en-US" sz="2200" dirty="0">
                <a:latin typeface="Acumin Pro"/>
                <a:cs typeface="Acumin Pro"/>
              </a:rPr>
              <a:t>. </a:t>
            </a:r>
            <a:r>
              <a:rPr lang="en-US" sz="2200" i="1" dirty="0">
                <a:latin typeface="Acumin Pro"/>
                <a:cs typeface="Acumin Pro"/>
              </a:rPr>
              <a:t>Educ Health (Abingdon)</a:t>
            </a:r>
            <a:r>
              <a:rPr lang="en-US" sz="2200" dirty="0">
                <a:latin typeface="Acumin Pro"/>
                <a:cs typeface="Acumin Pro"/>
              </a:rPr>
              <a:t>. 2017; 30(1):97-98. </a:t>
            </a:r>
          </a:p>
        </p:txBody>
      </p:sp>
      <p:sp>
        <p:nvSpPr>
          <p:cNvPr id="5" name="Title 4">
            <a:extLst>
              <a:ext uri="{FF2B5EF4-FFF2-40B4-BE49-F238E27FC236}">
                <a16:creationId xmlns:a16="http://schemas.microsoft.com/office/drawing/2014/main" id="{8D865CC5-9AB9-4883-72FD-3B8396C3DFA5}"/>
              </a:ext>
            </a:extLst>
          </p:cNvPr>
          <p:cNvSpPr>
            <a:spLocks noGrp="1"/>
          </p:cNvSpPr>
          <p:nvPr>
            <p:ph type="title"/>
          </p:nvPr>
        </p:nvSpPr>
        <p:spPr/>
        <p:txBody>
          <a:bodyPr>
            <a:noAutofit/>
          </a:bodyPr>
          <a:lstStyle/>
          <a:p>
            <a:r>
              <a:rPr lang="en-US" sz="5400" dirty="0"/>
              <a:t>References</a:t>
            </a:r>
          </a:p>
        </p:txBody>
      </p:sp>
      <p:sp>
        <p:nvSpPr>
          <p:cNvPr id="13" name="Slide Number Placeholder 12">
            <a:extLst>
              <a:ext uri="{FF2B5EF4-FFF2-40B4-BE49-F238E27FC236}">
                <a16:creationId xmlns:a16="http://schemas.microsoft.com/office/drawing/2014/main" id="{4D3F3C8C-4341-D501-AD79-50C3854C3A4D}"/>
              </a:ext>
            </a:extLst>
          </p:cNvPr>
          <p:cNvSpPr>
            <a:spLocks noGrp="1"/>
          </p:cNvSpPr>
          <p:nvPr>
            <p:ph type="sldNum" sz="quarter" idx="16"/>
          </p:nvPr>
        </p:nvSpPr>
        <p:spPr/>
        <p:txBody>
          <a:bodyPr/>
          <a:lstStyle/>
          <a:p>
            <a:fld id="{F994776A-187E-9540-9EA4-8D5781AB769D}" type="slidenum">
              <a:rPr lang="en-US" smtClean="0"/>
              <a:pPr/>
              <a:t>21</a:t>
            </a:fld>
            <a:endParaRPr lang="en-US" dirty="0"/>
          </a:p>
        </p:txBody>
      </p:sp>
    </p:spTree>
    <p:extLst>
      <p:ext uri="{BB962C8B-B14F-4D97-AF65-F5344CB8AC3E}">
        <p14:creationId xmlns:p14="http://schemas.microsoft.com/office/powerpoint/2010/main" val="49505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AA77-AD68-73E1-0CDB-34014343D15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F89B14-D80D-BA17-20D1-4D8AC8DF11EC}"/>
              </a:ext>
            </a:extLst>
          </p:cNvPr>
          <p:cNvSpPr>
            <a:spLocks noGrp="1"/>
          </p:cNvSpPr>
          <p:nvPr>
            <p:ph type="body" sz="half" idx="2"/>
          </p:nvPr>
        </p:nvSpPr>
        <p:spPr>
          <a:xfrm>
            <a:off x="478973" y="1526047"/>
            <a:ext cx="11142009" cy="4585385"/>
          </a:xfrm>
        </p:spPr>
        <p:txBody>
          <a:bodyPr vert="horz" lIns="91440" tIns="45720" rIns="91440" bIns="45720" rtlCol="0" anchor="t">
            <a:noAutofit/>
          </a:bodyPr>
          <a:lstStyle/>
          <a:p>
            <a:pPr marL="457200" indent="-457200">
              <a:buFont typeface="+mj-lt"/>
              <a:buAutoNum type="arabicPeriod" startAt="5"/>
            </a:pPr>
            <a:r>
              <a:rPr lang="en-US" sz="2200" dirty="0">
                <a:latin typeface="Acumin Pro"/>
                <a:cs typeface="Acumin Pro"/>
              </a:rPr>
              <a:t>Do M, Sanford K, </a:t>
            </a:r>
            <a:r>
              <a:rPr lang="en-US" sz="2200" dirty="0" err="1">
                <a:latin typeface="Acumin Pro"/>
                <a:cs typeface="Acumin Pro"/>
              </a:rPr>
              <a:t>Roseff</a:t>
            </a:r>
            <a:r>
              <a:rPr lang="en-US" sz="2200" dirty="0">
                <a:latin typeface="Acumin Pro"/>
                <a:cs typeface="Acumin Pro"/>
              </a:rPr>
              <a:t> S, et al. Gamified versus non-gamified online educational modules for teaching clinical laboratory medicine to first-year medical students at a large allopathic medical school in the United States. </a:t>
            </a:r>
            <a:r>
              <a:rPr lang="en-US" sz="2200" i="1" dirty="0">
                <a:latin typeface="Acumin Pro"/>
                <a:cs typeface="Acumin Pro"/>
              </a:rPr>
              <a:t>BMC Med Educ</a:t>
            </a:r>
            <a:r>
              <a:rPr lang="en-US" sz="2200" dirty="0">
                <a:latin typeface="Acumin Pro"/>
                <a:cs typeface="Acumin Pro"/>
              </a:rPr>
              <a:t>. 2023; 23(1):959. </a:t>
            </a:r>
          </a:p>
          <a:p>
            <a:pPr marL="457200" indent="-457200">
              <a:buFont typeface="+mj-lt"/>
              <a:buAutoNum type="arabicPeriod" startAt="5"/>
            </a:pPr>
            <a:r>
              <a:rPr lang="en-US" sz="2200" dirty="0">
                <a:latin typeface="Acumin Pro"/>
                <a:cs typeface="Acumin Pro"/>
              </a:rPr>
              <a:t>Kirkpatrick Partners. The Kirkpatrick Model: What is the Kirkpatrick Model? No date. Accessed November 11, 2024. </a:t>
            </a:r>
            <a:r>
              <a:rPr lang="en-US" sz="2200" dirty="0">
                <a:latin typeface="Acumin Pro"/>
                <a:cs typeface="Acumin Pro"/>
                <a:hlinkClick r:id="rId2">
                  <a:extLst>
                    <a:ext uri="{A12FA001-AC4F-418D-AE19-62706E023703}">
                      <ahyp:hlinkClr xmlns:ahyp="http://schemas.microsoft.com/office/drawing/2018/hyperlinkcolor" val="tx"/>
                    </a:ext>
                  </a:extLst>
                </a:hlinkClick>
              </a:rPr>
              <a:t>https://www.kirkpatrickpartners.com/the-kirkpatrick-model/</a:t>
            </a:r>
            <a:endParaRPr lang="en-US" sz="2200" dirty="0">
              <a:latin typeface="Acumin Pro"/>
              <a:cs typeface="Acumin Pro"/>
            </a:endParaRPr>
          </a:p>
          <a:p>
            <a:pPr marL="457200" indent="-457200">
              <a:buFont typeface="+mj-lt"/>
              <a:buAutoNum type="arabicPeriod" startAt="5"/>
            </a:pPr>
            <a:r>
              <a:rPr lang="en-US" sz="2200" dirty="0">
                <a:latin typeface="Acumin Pro"/>
                <a:cs typeface="Acumin Pro"/>
              </a:rPr>
              <a:t>Chappel JN, Veach TL, Krug RS. The substance abuse attitude survey: an instrument for measuring attitudes. </a:t>
            </a:r>
            <a:r>
              <a:rPr lang="en-US" sz="2200" i="1" dirty="0">
                <a:latin typeface="Acumin Pro"/>
                <a:cs typeface="Acumin Pro"/>
              </a:rPr>
              <a:t>J Stud Alcohol</a:t>
            </a:r>
            <a:r>
              <a:rPr lang="en-US" sz="2200" dirty="0">
                <a:latin typeface="Acumin Pro"/>
                <a:cs typeface="Acumin Pro"/>
              </a:rPr>
              <a:t>. 1985; 46(1):48-52. </a:t>
            </a:r>
          </a:p>
          <a:p>
            <a:pPr marL="457200" indent="-457200">
              <a:buFont typeface="+mj-lt"/>
              <a:buAutoNum type="arabicPeriod" startAt="5"/>
            </a:pPr>
            <a:r>
              <a:rPr lang="en-US" sz="2200" dirty="0" err="1">
                <a:latin typeface="Acumin Pro"/>
                <a:cs typeface="Acumin Pro"/>
              </a:rPr>
              <a:t>Russolillo</a:t>
            </a:r>
            <a:r>
              <a:rPr lang="en-US" sz="2200" dirty="0">
                <a:latin typeface="Acumin Pro"/>
                <a:cs typeface="Acumin Pro"/>
              </a:rPr>
              <a:t> A, Guan M, </a:t>
            </a:r>
            <a:r>
              <a:rPr lang="en-US" sz="2200" dirty="0" err="1">
                <a:latin typeface="Acumin Pro"/>
                <a:cs typeface="Acumin Pro"/>
              </a:rPr>
              <a:t>Dogherty</a:t>
            </a:r>
            <a:r>
              <a:rPr lang="en-US" sz="2200" dirty="0">
                <a:latin typeface="Acumin Pro"/>
                <a:cs typeface="Acumin Pro"/>
              </a:rPr>
              <a:t> EJ, Kolar M, Du J, Brynjarsdóttir E, Carter M. Attitudes towards people who use substances: A survey of mental health clinicians from an urban hospital in British Columbia. </a:t>
            </a:r>
            <a:r>
              <a:rPr lang="en-US" sz="2200" i="1" dirty="0">
                <a:latin typeface="Acumin Pro"/>
                <a:cs typeface="Acumin Pro"/>
              </a:rPr>
              <a:t>Harm </a:t>
            </a:r>
            <a:r>
              <a:rPr lang="en-US" sz="2200" i="1" dirty="0" err="1">
                <a:latin typeface="Acumin Pro"/>
                <a:cs typeface="Acumin Pro"/>
              </a:rPr>
              <a:t>Reduct</a:t>
            </a:r>
            <a:r>
              <a:rPr lang="en-US" sz="2200" i="1" dirty="0">
                <a:latin typeface="Acumin Pro"/>
                <a:cs typeface="Acumin Pro"/>
              </a:rPr>
              <a:t> J</a:t>
            </a:r>
            <a:r>
              <a:rPr lang="en-US" sz="2200" dirty="0">
                <a:latin typeface="Acumin Pro"/>
                <a:cs typeface="Acumin Pro"/>
              </a:rPr>
              <a:t>. 2023; 20(1):7.</a:t>
            </a:r>
          </a:p>
        </p:txBody>
      </p:sp>
      <p:sp>
        <p:nvSpPr>
          <p:cNvPr id="5" name="Title 4">
            <a:extLst>
              <a:ext uri="{FF2B5EF4-FFF2-40B4-BE49-F238E27FC236}">
                <a16:creationId xmlns:a16="http://schemas.microsoft.com/office/drawing/2014/main" id="{917B001F-3300-D337-FDD1-C9BAE0370D6B}"/>
              </a:ext>
            </a:extLst>
          </p:cNvPr>
          <p:cNvSpPr>
            <a:spLocks noGrp="1"/>
          </p:cNvSpPr>
          <p:nvPr>
            <p:ph type="title"/>
          </p:nvPr>
        </p:nvSpPr>
        <p:spPr/>
        <p:txBody>
          <a:bodyPr>
            <a:noAutofit/>
          </a:bodyPr>
          <a:lstStyle/>
          <a:p>
            <a:r>
              <a:rPr lang="en-US" sz="5400" dirty="0"/>
              <a:t>References (cont’d)</a:t>
            </a:r>
          </a:p>
        </p:txBody>
      </p:sp>
      <p:sp>
        <p:nvSpPr>
          <p:cNvPr id="13" name="Slide Number Placeholder 12">
            <a:extLst>
              <a:ext uri="{FF2B5EF4-FFF2-40B4-BE49-F238E27FC236}">
                <a16:creationId xmlns:a16="http://schemas.microsoft.com/office/drawing/2014/main" id="{99C80D42-3031-8471-43CC-FE13483C7C11}"/>
              </a:ext>
            </a:extLst>
          </p:cNvPr>
          <p:cNvSpPr>
            <a:spLocks noGrp="1"/>
          </p:cNvSpPr>
          <p:nvPr>
            <p:ph type="sldNum" sz="quarter" idx="16"/>
          </p:nvPr>
        </p:nvSpPr>
        <p:spPr/>
        <p:txBody>
          <a:bodyPr/>
          <a:lstStyle/>
          <a:p>
            <a:fld id="{F994776A-187E-9540-9EA4-8D5781AB769D}" type="slidenum">
              <a:rPr lang="en-US" smtClean="0"/>
              <a:pPr/>
              <a:t>22</a:t>
            </a:fld>
            <a:endParaRPr lang="en-US" dirty="0"/>
          </a:p>
        </p:txBody>
      </p:sp>
    </p:spTree>
    <p:extLst>
      <p:ext uri="{BB962C8B-B14F-4D97-AF65-F5344CB8AC3E}">
        <p14:creationId xmlns:p14="http://schemas.microsoft.com/office/powerpoint/2010/main" val="129934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p:txBody>
          <a:bodyPr>
            <a:normAutofit/>
          </a:bodyPr>
          <a:lstStyle/>
          <a:p>
            <a:r>
              <a:rPr lang="en-US" sz="2400" dirty="0"/>
              <a:t>molly.nichols@austin.utexas.edu</a:t>
            </a:r>
          </a:p>
        </p:txBody>
      </p:sp>
    </p:spTree>
    <p:extLst>
      <p:ext uri="{BB962C8B-B14F-4D97-AF65-F5344CB8AC3E}">
        <p14:creationId xmlns:p14="http://schemas.microsoft.com/office/powerpoint/2010/main" val="35552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4E267F-25C8-47DF-9D61-B51817DADC64}"/>
              </a:ext>
            </a:extLst>
          </p:cNvPr>
          <p:cNvSpPr>
            <a:spLocks noGrp="1"/>
          </p:cNvSpPr>
          <p:nvPr>
            <p:ph type="body" sz="half" idx="2"/>
          </p:nvPr>
        </p:nvSpPr>
        <p:spPr>
          <a:xfrm>
            <a:off x="468086" y="1429739"/>
            <a:ext cx="4681430" cy="4751537"/>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sz="2400" dirty="0"/>
              <a:t>Insufficient education, lack of collaboration, and stigma in healthcare contribute to barriers to care and poor outcomes for opioid use disorder (OUD)</a:t>
            </a:r>
          </a:p>
          <a:p>
            <a:pPr marL="285750" indent="-285750">
              <a:buFont typeface="Arial" panose="020B0604020202020204" pitchFamily="34" charset="0"/>
              <a:buChar char="•"/>
            </a:pPr>
            <a:r>
              <a:rPr lang="en-US" sz="2400" dirty="0">
                <a:latin typeface="Acumin Pro"/>
                <a:cs typeface="Acumin Pro"/>
              </a:rPr>
              <a:t>Interprofessional education in healthcare curricula prepares future professionals for effective team-based care and improves health outcomes</a:t>
            </a:r>
          </a:p>
          <a:p>
            <a:pPr marL="285750" indent="-285750">
              <a:buFont typeface="Arial" panose="020B0604020202020204" pitchFamily="34" charset="0"/>
              <a:buChar char="•"/>
            </a:pPr>
            <a:r>
              <a:rPr lang="en-US" sz="2400" dirty="0">
                <a:latin typeface="Acumin Pro"/>
                <a:cs typeface="Acumin Pro"/>
              </a:rPr>
              <a:t>Gamification is a unique strategy to enhance learning engagement and has been used with success in healthcare education settings</a:t>
            </a:r>
          </a:p>
        </p:txBody>
      </p:sp>
      <p:sp>
        <p:nvSpPr>
          <p:cNvPr id="5" name="Title 4">
            <a:extLst>
              <a:ext uri="{FF2B5EF4-FFF2-40B4-BE49-F238E27FC236}">
                <a16:creationId xmlns:a16="http://schemas.microsoft.com/office/drawing/2014/main" id="{F6E2D3B1-47AD-F42C-134A-898069BAADEC}"/>
              </a:ext>
            </a:extLst>
          </p:cNvPr>
          <p:cNvSpPr>
            <a:spLocks noGrp="1"/>
          </p:cNvSpPr>
          <p:nvPr>
            <p:ph type="title"/>
          </p:nvPr>
        </p:nvSpPr>
        <p:spPr/>
        <p:txBody>
          <a:bodyPr>
            <a:noAutofit/>
          </a:bodyPr>
          <a:lstStyle/>
          <a:p>
            <a:r>
              <a:rPr lang="en-US" sz="5400" dirty="0"/>
              <a:t>Background</a:t>
            </a:r>
          </a:p>
        </p:txBody>
      </p:sp>
      <p:sp>
        <p:nvSpPr>
          <p:cNvPr id="13" name="Slide Number Placeholder 12">
            <a:extLst>
              <a:ext uri="{FF2B5EF4-FFF2-40B4-BE49-F238E27FC236}">
                <a16:creationId xmlns:a16="http://schemas.microsoft.com/office/drawing/2014/main" id="{C7C8B7D2-01DB-70C5-D335-628D77A3F251}"/>
              </a:ext>
            </a:extLst>
          </p:cNvPr>
          <p:cNvSpPr>
            <a:spLocks noGrp="1"/>
          </p:cNvSpPr>
          <p:nvPr>
            <p:ph type="sldNum" sz="quarter" idx="16"/>
          </p:nvPr>
        </p:nvSpPr>
        <p:spPr/>
        <p:txBody>
          <a:bodyPr/>
          <a:lstStyle/>
          <a:p>
            <a:fld id="{F994776A-187E-9540-9EA4-8D5781AB769D}" type="slidenum">
              <a:rPr lang="en-US" smtClean="0"/>
              <a:pPr/>
              <a:t>3</a:t>
            </a:fld>
            <a:endParaRPr lang="en-US" dirty="0"/>
          </a:p>
        </p:txBody>
      </p:sp>
      <p:pic>
        <p:nvPicPr>
          <p:cNvPr id="4" name="Picture 3" descr="A diagram of opioid misuse&#10;&#10;Description automatically generated">
            <a:extLst>
              <a:ext uri="{FF2B5EF4-FFF2-40B4-BE49-F238E27FC236}">
                <a16:creationId xmlns:a16="http://schemas.microsoft.com/office/drawing/2014/main" id="{371F1493-E227-37E5-1A3D-CC02B5C152E6}"/>
              </a:ext>
            </a:extLst>
          </p:cNvPr>
          <p:cNvPicPr>
            <a:picLocks noChangeAspect="1"/>
          </p:cNvPicPr>
          <p:nvPr/>
        </p:nvPicPr>
        <p:blipFill>
          <a:blip r:embed="rId3"/>
          <a:srcRect b="8225"/>
          <a:stretch/>
        </p:blipFill>
        <p:spPr>
          <a:xfrm>
            <a:off x="5347037" y="1178059"/>
            <a:ext cx="6549934" cy="4496337"/>
          </a:xfrm>
          <a:prstGeom prst="rect">
            <a:avLst/>
          </a:prstGeom>
        </p:spPr>
      </p:pic>
      <p:sp>
        <p:nvSpPr>
          <p:cNvPr id="6" name="Text Placeholder 2">
            <a:extLst>
              <a:ext uri="{FF2B5EF4-FFF2-40B4-BE49-F238E27FC236}">
                <a16:creationId xmlns:a16="http://schemas.microsoft.com/office/drawing/2014/main" id="{1157C7B1-66B4-FFC2-6289-63C8F3BC5DC0}"/>
              </a:ext>
            </a:extLst>
          </p:cNvPr>
          <p:cNvSpPr txBox="1">
            <a:spLocks/>
          </p:cNvSpPr>
          <p:nvPr/>
        </p:nvSpPr>
        <p:spPr>
          <a:xfrm>
            <a:off x="5347037" y="5773238"/>
            <a:ext cx="6549934" cy="48861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i="1" dirty="0">
                <a:latin typeface="Acumin Pro"/>
                <a:cs typeface="Acumin Pro"/>
              </a:rPr>
              <a:t>Figure from the National Survey on Drug Use and Health (2023)</a:t>
            </a:r>
          </a:p>
        </p:txBody>
      </p:sp>
    </p:spTree>
    <p:extLst>
      <p:ext uri="{BB962C8B-B14F-4D97-AF65-F5344CB8AC3E}">
        <p14:creationId xmlns:p14="http://schemas.microsoft.com/office/powerpoint/2010/main" val="271696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526448-75E0-135C-5832-460C22840707}"/>
              </a:ext>
            </a:extLst>
          </p:cNvPr>
          <p:cNvSpPr>
            <a:spLocks noGrp="1"/>
          </p:cNvSpPr>
          <p:nvPr>
            <p:ph type="sldNum" sz="quarter" idx="12"/>
          </p:nvPr>
        </p:nvSpPr>
        <p:spPr/>
        <p:txBody>
          <a:bodyPr/>
          <a:lstStyle/>
          <a:p>
            <a:fld id="{F994776A-187E-9540-9EA4-8D5781AB769D}" type="slidenum">
              <a:rPr lang="en-US" smtClean="0"/>
              <a:pPr/>
              <a:t>4</a:t>
            </a:fld>
            <a:endParaRPr lang="en-US" dirty="0"/>
          </a:p>
        </p:txBody>
      </p:sp>
      <p:pic>
        <p:nvPicPr>
          <p:cNvPr id="4" name="Picture 3" descr="A rainbow line on a black background&#10;&#10;Description automatically generated">
            <a:extLst>
              <a:ext uri="{FF2B5EF4-FFF2-40B4-BE49-F238E27FC236}">
                <a16:creationId xmlns:a16="http://schemas.microsoft.com/office/drawing/2014/main" id="{6D03F5FB-336B-01E6-ABAC-269696CA2712}"/>
              </a:ext>
            </a:extLst>
          </p:cNvPr>
          <p:cNvPicPr>
            <a:picLocks noChangeAspect="1"/>
          </p:cNvPicPr>
          <p:nvPr/>
        </p:nvPicPr>
        <p:blipFill>
          <a:blip r:embed="rId3"/>
          <a:stretch>
            <a:fillRect/>
          </a:stretch>
        </p:blipFill>
        <p:spPr>
          <a:xfrm>
            <a:off x="1172506" y="-73222"/>
            <a:ext cx="9846988" cy="6564658"/>
          </a:xfrm>
          <a:prstGeom prst="rect">
            <a:avLst/>
          </a:prstGeom>
        </p:spPr>
      </p:pic>
      <p:sp>
        <p:nvSpPr>
          <p:cNvPr id="6" name="Rectangle 5">
            <a:extLst>
              <a:ext uri="{FF2B5EF4-FFF2-40B4-BE49-F238E27FC236}">
                <a16:creationId xmlns:a16="http://schemas.microsoft.com/office/drawing/2014/main" id="{37A3CD81-2FD1-4C9B-D504-ABA1433D5900}"/>
              </a:ext>
            </a:extLst>
          </p:cNvPr>
          <p:cNvSpPr/>
          <p:nvPr/>
        </p:nvSpPr>
        <p:spPr>
          <a:xfrm>
            <a:off x="2778370" y="410308"/>
            <a:ext cx="5908431" cy="138332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824C54-179B-2A5A-A279-7284EFBCB327}"/>
              </a:ext>
            </a:extLst>
          </p:cNvPr>
          <p:cNvSpPr/>
          <p:nvPr/>
        </p:nvSpPr>
        <p:spPr>
          <a:xfrm>
            <a:off x="4726232" y="5190174"/>
            <a:ext cx="5908431" cy="138332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rainbow line on a black background&#10;&#10;Description automatically generated">
            <a:extLst>
              <a:ext uri="{FF2B5EF4-FFF2-40B4-BE49-F238E27FC236}">
                <a16:creationId xmlns:a16="http://schemas.microsoft.com/office/drawing/2014/main" id="{6EA7212C-1414-42A9-9F7B-C6E306B226DA}"/>
              </a:ext>
            </a:extLst>
          </p:cNvPr>
          <p:cNvPicPr>
            <a:picLocks noChangeAspect="1"/>
          </p:cNvPicPr>
          <p:nvPr/>
        </p:nvPicPr>
        <p:blipFill>
          <a:blip r:embed="rId3"/>
          <a:srcRect l="16546" r="21547" b="70669"/>
          <a:stretch/>
        </p:blipFill>
        <p:spPr>
          <a:xfrm>
            <a:off x="3047999" y="-155283"/>
            <a:ext cx="6096001" cy="1925468"/>
          </a:xfrm>
          <a:prstGeom prst="rect">
            <a:avLst/>
          </a:prstGeom>
        </p:spPr>
      </p:pic>
      <p:sp>
        <p:nvSpPr>
          <p:cNvPr id="9" name="Rectangle 8">
            <a:extLst>
              <a:ext uri="{FF2B5EF4-FFF2-40B4-BE49-F238E27FC236}">
                <a16:creationId xmlns:a16="http://schemas.microsoft.com/office/drawing/2014/main" id="{8CC4A3E0-5FC1-7FC2-49B2-F3182C1A8190}"/>
              </a:ext>
            </a:extLst>
          </p:cNvPr>
          <p:cNvSpPr/>
          <p:nvPr/>
        </p:nvSpPr>
        <p:spPr>
          <a:xfrm>
            <a:off x="4538663" y="3406692"/>
            <a:ext cx="6564627" cy="161936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A rainbow line on a black background&#10;&#10;Description automatically generated">
            <a:extLst>
              <a:ext uri="{FF2B5EF4-FFF2-40B4-BE49-F238E27FC236}">
                <a16:creationId xmlns:a16="http://schemas.microsoft.com/office/drawing/2014/main" id="{7F1369CD-FC00-9E1B-D642-74A9B7D8E453}"/>
              </a:ext>
            </a:extLst>
          </p:cNvPr>
          <p:cNvPicPr>
            <a:picLocks noChangeAspect="1"/>
          </p:cNvPicPr>
          <p:nvPr/>
        </p:nvPicPr>
        <p:blipFill>
          <a:blip r:embed="rId3"/>
          <a:srcRect l="33333" t="50000" b="20669"/>
          <a:stretch/>
        </p:blipFill>
        <p:spPr>
          <a:xfrm>
            <a:off x="4538662" y="3034566"/>
            <a:ext cx="6564627" cy="1925468"/>
          </a:xfrm>
          <a:prstGeom prst="rect">
            <a:avLst/>
          </a:prstGeom>
        </p:spPr>
      </p:pic>
      <p:sp>
        <p:nvSpPr>
          <p:cNvPr id="10" name="Text Placeholder 2">
            <a:extLst>
              <a:ext uri="{FF2B5EF4-FFF2-40B4-BE49-F238E27FC236}">
                <a16:creationId xmlns:a16="http://schemas.microsoft.com/office/drawing/2014/main" id="{65BC7C13-08CD-C8F0-A14C-45876968F389}"/>
              </a:ext>
            </a:extLst>
          </p:cNvPr>
          <p:cNvSpPr txBox="1">
            <a:spLocks/>
          </p:cNvSpPr>
          <p:nvPr/>
        </p:nvSpPr>
        <p:spPr>
          <a:xfrm>
            <a:off x="4632446" y="5154158"/>
            <a:ext cx="7561386" cy="866647"/>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27345A"/>
                </a:solidFill>
                <a:latin typeface="Gabarito Black" pitchFamily="2" charset="77"/>
              </a:rPr>
              <a:t>An educational, cooperative board game</a:t>
            </a:r>
          </a:p>
        </p:txBody>
      </p:sp>
    </p:spTree>
    <p:extLst>
      <p:ext uri="{BB962C8B-B14F-4D97-AF65-F5344CB8AC3E}">
        <p14:creationId xmlns:p14="http://schemas.microsoft.com/office/powerpoint/2010/main" val="20097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BB486-0392-5D14-6C8D-6B47E56657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BC21D8-8E17-548F-367A-2679482374A2}"/>
              </a:ext>
            </a:extLst>
          </p:cNvPr>
          <p:cNvSpPr>
            <a:spLocks noGrp="1"/>
          </p:cNvSpPr>
          <p:nvPr>
            <p:ph type="title"/>
          </p:nvPr>
        </p:nvSpPr>
        <p:spPr/>
        <p:txBody>
          <a:bodyPr>
            <a:noAutofit/>
          </a:bodyPr>
          <a:lstStyle/>
          <a:p>
            <a:r>
              <a:rPr lang="en-US" sz="5400" dirty="0"/>
              <a:t>Hero Team</a:t>
            </a:r>
          </a:p>
        </p:txBody>
      </p:sp>
      <p:sp>
        <p:nvSpPr>
          <p:cNvPr id="13" name="Slide Number Placeholder 12">
            <a:extLst>
              <a:ext uri="{FF2B5EF4-FFF2-40B4-BE49-F238E27FC236}">
                <a16:creationId xmlns:a16="http://schemas.microsoft.com/office/drawing/2014/main" id="{31A937D2-B9D9-E830-5631-E5BD6D1F3537}"/>
              </a:ext>
            </a:extLst>
          </p:cNvPr>
          <p:cNvSpPr>
            <a:spLocks noGrp="1"/>
          </p:cNvSpPr>
          <p:nvPr>
            <p:ph type="sldNum" sz="quarter" idx="16"/>
          </p:nvPr>
        </p:nvSpPr>
        <p:spPr/>
        <p:txBody>
          <a:bodyPr/>
          <a:lstStyle/>
          <a:p>
            <a:fld id="{F994776A-187E-9540-9EA4-8D5781AB769D}" type="slidenum">
              <a:rPr lang="en-US" smtClean="0"/>
              <a:pPr/>
              <a:t>5</a:t>
            </a:fld>
            <a:endParaRPr lang="en-US" dirty="0"/>
          </a:p>
        </p:txBody>
      </p:sp>
      <p:pic>
        <p:nvPicPr>
          <p:cNvPr id="11" name="Picture 10" descr="A cartoon of a person&#10;&#10;Description automatically generated">
            <a:extLst>
              <a:ext uri="{FF2B5EF4-FFF2-40B4-BE49-F238E27FC236}">
                <a16:creationId xmlns:a16="http://schemas.microsoft.com/office/drawing/2014/main" id="{F6C45B63-7B8A-3442-C55F-020F4E83CBE8}"/>
              </a:ext>
            </a:extLst>
          </p:cNvPr>
          <p:cNvPicPr>
            <a:picLocks noChangeAspect="1"/>
          </p:cNvPicPr>
          <p:nvPr/>
        </p:nvPicPr>
        <p:blipFill>
          <a:blip r:embed="rId3"/>
          <a:stretch>
            <a:fillRect/>
          </a:stretch>
        </p:blipFill>
        <p:spPr>
          <a:xfrm>
            <a:off x="2602833" y="1331985"/>
            <a:ext cx="6482944" cy="3886200"/>
          </a:xfrm>
          <a:prstGeom prst="rect">
            <a:avLst/>
          </a:prstGeom>
          <a:ln w="3175">
            <a:solidFill>
              <a:srgbClr val="101E39"/>
            </a:solidFill>
          </a:ln>
          <a:effectLst>
            <a:outerShdw blurRad="50800" dist="38100" dir="8100000" algn="tr" rotWithShape="0">
              <a:prstClr val="black">
                <a:alpha val="40000"/>
              </a:prstClr>
            </a:outerShdw>
          </a:effectLst>
        </p:spPr>
      </p:pic>
      <p:pic>
        <p:nvPicPr>
          <p:cNvPr id="16" name="Picture 15" descr="A cartoon of a person wearing a headscarf&#10;&#10;Description automatically generated">
            <a:extLst>
              <a:ext uri="{FF2B5EF4-FFF2-40B4-BE49-F238E27FC236}">
                <a16:creationId xmlns:a16="http://schemas.microsoft.com/office/drawing/2014/main" id="{12DD3709-F9B1-22D5-A3A2-348377834563}"/>
              </a:ext>
            </a:extLst>
          </p:cNvPr>
          <p:cNvPicPr>
            <a:picLocks noChangeAspect="1"/>
          </p:cNvPicPr>
          <p:nvPr/>
        </p:nvPicPr>
        <p:blipFill>
          <a:blip r:embed="rId4"/>
          <a:stretch>
            <a:fillRect/>
          </a:stretch>
        </p:blipFill>
        <p:spPr>
          <a:xfrm>
            <a:off x="2737108" y="1453811"/>
            <a:ext cx="6461179" cy="3886200"/>
          </a:xfrm>
          <a:prstGeom prst="rect">
            <a:avLst/>
          </a:prstGeom>
          <a:ln w="3175">
            <a:solidFill>
              <a:srgbClr val="101E39"/>
            </a:solidFill>
          </a:ln>
          <a:effectLst>
            <a:outerShdw blurRad="50800" dist="38100" dir="8100000" algn="tr" rotWithShape="0">
              <a:prstClr val="black">
                <a:alpha val="40000"/>
              </a:prstClr>
            </a:outerShdw>
          </a:effectLst>
        </p:spPr>
      </p:pic>
      <p:pic>
        <p:nvPicPr>
          <p:cNvPr id="18" name="Picture 17" descr="A cartoon of a person&#10;&#10;Description automatically generated">
            <a:extLst>
              <a:ext uri="{FF2B5EF4-FFF2-40B4-BE49-F238E27FC236}">
                <a16:creationId xmlns:a16="http://schemas.microsoft.com/office/drawing/2014/main" id="{729A58FC-0C6D-6FF0-485B-6D45CDF6CBE0}"/>
              </a:ext>
            </a:extLst>
          </p:cNvPr>
          <p:cNvPicPr>
            <a:picLocks noChangeAspect="1"/>
          </p:cNvPicPr>
          <p:nvPr/>
        </p:nvPicPr>
        <p:blipFill>
          <a:blip r:embed="rId5"/>
          <a:stretch>
            <a:fillRect/>
          </a:stretch>
        </p:blipFill>
        <p:spPr>
          <a:xfrm>
            <a:off x="2883249" y="1601929"/>
            <a:ext cx="6449313" cy="3886200"/>
          </a:xfrm>
          <a:prstGeom prst="rect">
            <a:avLst/>
          </a:prstGeom>
          <a:ln w="3175">
            <a:solidFill>
              <a:srgbClr val="101E39"/>
            </a:solidFill>
          </a:ln>
          <a:effectLst>
            <a:outerShdw blurRad="50800" dist="38100" dir="8100000" algn="tr" rotWithShape="0">
              <a:prstClr val="black">
                <a:alpha val="40000"/>
              </a:prstClr>
            </a:outerShdw>
          </a:effectLst>
        </p:spPr>
      </p:pic>
      <p:pic>
        <p:nvPicPr>
          <p:cNvPr id="20" name="Picture 19" descr="A cartoon of a person&#10;&#10;Description automatically generated">
            <a:extLst>
              <a:ext uri="{FF2B5EF4-FFF2-40B4-BE49-F238E27FC236}">
                <a16:creationId xmlns:a16="http://schemas.microsoft.com/office/drawing/2014/main" id="{76CAEBBB-0AFD-159C-520E-559D89B68E11}"/>
              </a:ext>
            </a:extLst>
          </p:cNvPr>
          <p:cNvPicPr>
            <a:picLocks noChangeAspect="1"/>
          </p:cNvPicPr>
          <p:nvPr/>
        </p:nvPicPr>
        <p:blipFill>
          <a:blip r:embed="rId6"/>
          <a:stretch>
            <a:fillRect/>
          </a:stretch>
        </p:blipFill>
        <p:spPr>
          <a:xfrm>
            <a:off x="3023031" y="1750047"/>
            <a:ext cx="6480968" cy="3886200"/>
          </a:xfrm>
          <a:prstGeom prst="rect">
            <a:avLst/>
          </a:prstGeom>
          <a:ln w="3175">
            <a:solidFill>
              <a:srgbClr val="101E39"/>
            </a:solidFill>
          </a:ln>
          <a:effectLst>
            <a:outerShdw blurRad="50800" dist="38100" dir="8100000" algn="tr" rotWithShape="0">
              <a:prstClr val="black">
                <a:alpha val="40000"/>
              </a:prstClr>
            </a:outerShdw>
          </a:effectLst>
        </p:spPr>
      </p:pic>
      <p:pic>
        <p:nvPicPr>
          <p:cNvPr id="22" name="Picture 21" descr="A cartoon of a person&#10;&#10;Description automatically generated">
            <a:extLst>
              <a:ext uri="{FF2B5EF4-FFF2-40B4-BE49-F238E27FC236}">
                <a16:creationId xmlns:a16="http://schemas.microsoft.com/office/drawing/2014/main" id="{7C188B8D-E6A4-4330-67BF-B890F45C44E5}"/>
              </a:ext>
            </a:extLst>
          </p:cNvPr>
          <p:cNvPicPr>
            <a:picLocks noChangeAspect="1"/>
          </p:cNvPicPr>
          <p:nvPr/>
        </p:nvPicPr>
        <p:blipFill>
          <a:blip r:embed="rId7"/>
          <a:stretch>
            <a:fillRect/>
          </a:stretch>
        </p:blipFill>
        <p:spPr>
          <a:xfrm>
            <a:off x="3174716" y="1898165"/>
            <a:ext cx="6469065" cy="3886200"/>
          </a:xfrm>
          <a:prstGeom prst="rect">
            <a:avLst/>
          </a:prstGeom>
          <a:ln w="3175">
            <a:solidFill>
              <a:srgbClr val="101E39"/>
            </a:solidFill>
          </a:ln>
          <a:effectLst>
            <a:outerShdw blurRad="50800" dist="38100" dir="8100000" algn="tr" rotWithShape="0">
              <a:prstClr val="black">
                <a:alpha val="40000"/>
              </a:prstClr>
            </a:outerShdw>
          </a:effectLst>
        </p:spPr>
      </p:pic>
      <p:pic>
        <p:nvPicPr>
          <p:cNvPr id="24" name="Picture 23" descr="A cartoon of a person with glasses&#10;&#10;Description automatically generated">
            <a:extLst>
              <a:ext uri="{FF2B5EF4-FFF2-40B4-BE49-F238E27FC236}">
                <a16:creationId xmlns:a16="http://schemas.microsoft.com/office/drawing/2014/main" id="{B48BF68B-1FB3-46DF-749D-E5B7515DD0F1}"/>
              </a:ext>
            </a:extLst>
          </p:cNvPr>
          <p:cNvPicPr>
            <a:picLocks noChangeAspect="1"/>
          </p:cNvPicPr>
          <p:nvPr/>
        </p:nvPicPr>
        <p:blipFill>
          <a:blip r:embed="rId8"/>
          <a:stretch>
            <a:fillRect/>
          </a:stretch>
        </p:blipFill>
        <p:spPr>
          <a:xfrm>
            <a:off x="3328620" y="2046283"/>
            <a:ext cx="6490909" cy="3886200"/>
          </a:xfrm>
          <a:prstGeom prst="rect">
            <a:avLst/>
          </a:prstGeom>
          <a:ln w="3175">
            <a:solidFill>
              <a:srgbClr val="101E39"/>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2553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A386-2272-FF27-0324-9F133278E1F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36D455-0877-4004-E3B9-D1652505E0E4}"/>
              </a:ext>
            </a:extLst>
          </p:cNvPr>
          <p:cNvSpPr>
            <a:spLocks noGrp="1"/>
          </p:cNvSpPr>
          <p:nvPr>
            <p:ph type="title"/>
          </p:nvPr>
        </p:nvSpPr>
        <p:spPr/>
        <p:txBody>
          <a:bodyPr>
            <a:noAutofit/>
          </a:bodyPr>
          <a:lstStyle/>
          <a:p>
            <a:r>
              <a:rPr lang="en-US" sz="5400" dirty="0"/>
              <a:t>Care Tasks</a:t>
            </a:r>
          </a:p>
        </p:txBody>
      </p:sp>
      <p:sp>
        <p:nvSpPr>
          <p:cNvPr id="13" name="Slide Number Placeholder 12">
            <a:extLst>
              <a:ext uri="{FF2B5EF4-FFF2-40B4-BE49-F238E27FC236}">
                <a16:creationId xmlns:a16="http://schemas.microsoft.com/office/drawing/2014/main" id="{070718C6-B677-D25A-9B76-6C35FA19D5B1}"/>
              </a:ext>
            </a:extLst>
          </p:cNvPr>
          <p:cNvSpPr>
            <a:spLocks noGrp="1"/>
          </p:cNvSpPr>
          <p:nvPr>
            <p:ph type="sldNum" sz="quarter" idx="16"/>
          </p:nvPr>
        </p:nvSpPr>
        <p:spPr/>
        <p:txBody>
          <a:bodyPr/>
          <a:lstStyle/>
          <a:p>
            <a:fld id="{F994776A-187E-9540-9EA4-8D5781AB769D}" type="slidenum">
              <a:rPr lang="en-US" smtClean="0"/>
              <a:pPr/>
              <a:t>6</a:t>
            </a:fld>
            <a:endParaRPr lang="en-US" dirty="0"/>
          </a:p>
        </p:txBody>
      </p:sp>
      <p:pic>
        <p:nvPicPr>
          <p:cNvPr id="10" name="Picture 9" descr="A red screen with white text&#10;&#10;Description automatically generated">
            <a:extLst>
              <a:ext uri="{FF2B5EF4-FFF2-40B4-BE49-F238E27FC236}">
                <a16:creationId xmlns:a16="http://schemas.microsoft.com/office/drawing/2014/main" id="{DDA061D7-0AA5-3560-03E5-8A336C5C3C0B}"/>
              </a:ext>
            </a:extLst>
          </p:cNvPr>
          <p:cNvPicPr>
            <a:picLocks noChangeAspect="1"/>
          </p:cNvPicPr>
          <p:nvPr/>
        </p:nvPicPr>
        <p:blipFill>
          <a:blip r:embed="rId3"/>
          <a:stretch>
            <a:fillRect/>
          </a:stretch>
        </p:blipFill>
        <p:spPr>
          <a:xfrm>
            <a:off x="2863415" y="1689134"/>
            <a:ext cx="6465170" cy="3886200"/>
          </a:xfrm>
          <a:prstGeom prst="rect">
            <a:avLst/>
          </a:prstGeom>
          <a:ln w="3175">
            <a:solidFill>
              <a:srgbClr val="5F0A0C"/>
            </a:solidFill>
          </a:ln>
          <a:effectLst>
            <a:outerShdw blurRad="50800" dist="38100" dir="8100000" algn="tr" rotWithShape="0">
              <a:prstClr val="black">
                <a:alpha val="40000"/>
              </a:prstClr>
            </a:outerShdw>
          </a:effectLst>
        </p:spPr>
      </p:pic>
      <p:grpSp>
        <p:nvGrpSpPr>
          <p:cNvPr id="11" name="Group 10">
            <a:extLst>
              <a:ext uri="{FF2B5EF4-FFF2-40B4-BE49-F238E27FC236}">
                <a16:creationId xmlns:a16="http://schemas.microsoft.com/office/drawing/2014/main" id="{14CE60DF-7BE6-01A7-530F-35D6F1E2A6DB}"/>
              </a:ext>
            </a:extLst>
          </p:cNvPr>
          <p:cNvGrpSpPr>
            <a:grpSpLocks noChangeAspect="1"/>
          </p:cNvGrpSpPr>
          <p:nvPr/>
        </p:nvGrpSpPr>
        <p:grpSpPr>
          <a:xfrm>
            <a:off x="5262621" y="2901629"/>
            <a:ext cx="1918839" cy="1828800"/>
            <a:chOff x="6010314" y="2785850"/>
            <a:chExt cx="550081" cy="524269"/>
          </a:xfrm>
        </p:grpSpPr>
        <p:pic>
          <p:nvPicPr>
            <p:cNvPr id="12" name="Picture 2" descr="Magnetic Bingo Chips 3/4&quot; - 100 ct – Wholesale Bingo Supplies">
              <a:extLst>
                <a:ext uri="{FF2B5EF4-FFF2-40B4-BE49-F238E27FC236}">
                  <a16:creationId xmlns:a16="http://schemas.microsoft.com/office/drawing/2014/main" id="{1B4F8E72-4EF9-B9EF-259D-0EF076C695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000" b="78500" l="16600" r="82700">
                          <a14:foregroundMark x1="33100" y1="25400" x2="25300" y2="26200"/>
                          <a14:foregroundMark x1="25300" y1="26200" x2="18800" y2="29700"/>
                          <a14:foregroundMark x1="18800" y1="29700" x2="21700" y2="37100"/>
                          <a14:foregroundMark x1="21700" y1="37100" x2="28900" y2="41100"/>
                          <a14:foregroundMark x1="28900" y1="41100" x2="36300" y2="41800"/>
                          <a14:foregroundMark x1="36300" y1="41800" x2="43400" y2="41200"/>
                          <a14:foregroundMark x1="43400" y1="41200" x2="48900" y2="35200"/>
                          <a14:foregroundMark x1="48900" y1="35200" x2="41500" y2="28500"/>
                          <a14:foregroundMark x1="41500" y1="28500" x2="30300" y2="26200"/>
                          <a14:foregroundMark x1="17900" y1="31900" x2="17800" y2="39400"/>
                          <a14:foregroundMark x1="17800" y1="39400" x2="17800" y2="39400"/>
                          <a14:foregroundMark x1="27500" y1="24000" x2="34200" y2="24200"/>
                          <a14:foregroundMark x1="79400" y1="29200" x2="82700" y2="37900"/>
                          <a14:foregroundMark x1="82700" y1="37900" x2="80600" y2="43100"/>
                          <a14:foregroundMark x1="59000" y1="77500" x2="67700" y2="78500"/>
                          <a14:foregroundMark x1="67700" y1="78500" x2="73500" y2="77000"/>
                          <a14:foregroundMark x1="17200" y1="59000" x2="17200" y2="65900"/>
                          <a14:foregroundMark x1="16600" y1="34200" x2="16600" y2="37800"/>
                        </a14:backgroundRemoval>
                      </a14:imgEffect>
                    </a14:imgLayer>
                  </a14:imgProps>
                </a:ext>
                <a:ext uri="{28A0092B-C50C-407E-A947-70E740481C1C}">
                  <a14:useLocalDpi xmlns:a14="http://schemas.microsoft.com/office/drawing/2010/main" val="0"/>
                </a:ext>
              </a:extLst>
            </a:blip>
            <a:srcRect l="13704" t="21366" r="13737" b="17586"/>
            <a:stretch/>
          </p:blipFill>
          <p:spPr bwMode="auto">
            <a:xfrm>
              <a:off x="6010314" y="2785850"/>
              <a:ext cx="415427" cy="34951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Magnetic Bingo Chips 3/4&quot; - 100 ct – Wholesale Bingo Supplies">
              <a:extLst>
                <a:ext uri="{FF2B5EF4-FFF2-40B4-BE49-F238E27FC236}">
                  <a16:creationId xmlns:a16="http://schemas.microsoft.com/office/drawing/2014/main" id="{FD2933B5-70ED-8495-9AD6-3354F21B9F9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000" b="78500" l="16600" r="82700">
                          <a14:foregroundMark x1="33100" y1="25400" x2="25300" y2="26200"/>
                          <a14:foregroundMark x1="25300" y1="26200" x2="18800" y2="29700"/>
                          <a14:foregroundMark x1="18800" y1="29700" x2="21700" y2="37100"/>
                          <a14:foregroundMark x1="21700" y1="37100" x2="28900" y2="41100"/>
                          <a14:foregroundMark x1="28900" y1="41100" x2="36300" y2="41800"/>
                          <a14:foregroundMark x1="36300" y1="41800" x2="43400" y2="41200"/>
                          <a14:foregroundMark x1="43400" y1="41200" x2="48900" y2="35200"/>
                          <a14:foregroundMark x1="48900" y1="35200" x2="41500" y2="28500"/>
                          <a14:foregroundMark x1="41500" y1="28500" x2="30300" y2="26200"/>
                          <a14:foregroundMark x1="17900" y1="31900" x2="17800" y2="39400"/>
                          <a14:foregroundMark x1="17800" y1="39400" x2="17800" y2="39400"/>
                          <a14:foregroundMark x1="27500" y1="24000" x2="34200" y2="24200"/>
                          <a14:foregroundMark x1="79400" y1="29200" x2="82700" y2="37900"/>
                          <a14:foregroundMark x1="82700" y1="37900" x2="80600" y2="43100"/>
                          <a14:foregroundMark x1="59000" y1="77500" x2="67700" y2="78500"/>
                          <a14:foregroundMark x1="67700" y1="78500" x2="73500" y2="77000"/>
                          <a14:foregroundMark x1="17200" y1="59000" x2="17200" y2="65900"/>
                          <a14:foregroundMark x1="16600" y1="34200" x2="16600" y2="37800"/>
                        </a14:backgroundRemoval>
                      </a14:imgEffect>
                    </a14:imgLayer>
                  </a14:imgProps>
                </a:ext>
                <a:ext uri="{28A0092B-C50C-407E-A947-70E740481C1C}">
                  <a14:useLocalDpi xmlns:a14="http://schemas.microsoft.com/office/drawing/2010/main" val="0"/>
                </a:ext>
              </a:extLst>
            </a:blip>
            <a:srcRect l="13704" t="21366" r="13737" b="17586"/>
            <a:stretch/>
          </p:blipFill>
          <p:spPr bwMode="auto">
            <a:xfrm>
              <a:off x="6144968" y="2960606"/>
              <a:ext cx="415427" cy="34951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2" name="Picture 1" descr="A red screen with white text&#10;&#10;Description automatically generated">
            <a:extLst>
              <a:ext uri="{FF2B5EF4-FFF2-40B4-BE49-F238E27FC236}">
                <a16:creationId xmlns:a16="http://schemas.microsoft.com/office/drawing/2014/main" id="{B8FF0768-83FD-38D7-7A4C-B33DC3174A0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516" b="91629" l="83898" r="94694">
                        <a14:foregroundMark x1="88655" y1="90563" x2="90302" y2="90715"/>
                        <a14:foregroundMark x1="94419" y1="80365" x2="94419" y2="82344"/>
                        <a14:foregroundMark x1="88564" y1="73668" x2="85544" y2="76408"/>
                        <a14:foregroundMark x1="84904" y1="77169" x2="84538" y2="79604"/>
                        <a14:foregroundMark x1="83898" y1="82344" x2="84812" y2="85997"/>
                        <a14:foregroundMark x1="87283" y1="90715" x2="91034" y2="90563"/>
                        <a14:foregroundMark x1="88655" y1="91172" x2="90027" y2="90868"/>
                        <a14:foregroundMark x1="91308" y1="90715" x2="92772" y2="88737"/>
                        <a14:foregroundMark x1="92955" y1="88584" x2="93687" y2="85845"/>
                        <a14:foregroundMark x1="94419" y1="80974" x2="94419" y2="84018"/>
                        <a14:foregroundMark x1="94694" y1="83866" x2="94145" y2="85084"/>
                        <a14:foregroundMark x1="88472" y1="91629" x2="89753" y2="91476"/>
                      </a14:backgroundRemoval>
                    </a14:imgEffect>
                  </a14:imgLayer>
                </a14:imgProps>
              </a:ext>
            </a:extLst>
          </a:blip>
          <a:srcRect l="82706" t="71649" r="4181" b="7599"/>
          <a:stretch/>
        </p:blipFill>
        <p:spPr>
          <a:xfrm>
            <a:off x="8210550" y="4467224"/>
            <a:ext cx="847726" cy="806451"/>
          </a:xfrm>
          <a:prstGeom prst="rect">
            <a:avLst/>
          </a:prstGeom>
          <a:ln w="3175">
            <a:noFill/>
          </a:ln>
          <a:effectLst>
            <a:outerShdw blurRad="50800" dist="38100" dir="8100000" algn="tr" rotWithShape="0">
              <a:prstClr val="black">
                <a:alpha val="40000"/>
              </a:prstClr>
            </a:outerShdw>
          </a:effectLst>
        </p:spPr>
      </p:pic>
      <p:pic>
        <p:nvPicPr>
          <p:cNvPr id="17" name="Picture 16" descr="A red and white sign with white text&#10;&#10;Description automatically generated">
            <a:extLst>
              <a:ext uri="{FF2B5EF4-FFF2-40B4-BE49-F238E27FC236}">
                <a16:creationId xmlns:a16="http://schemas.microsoft.com/office/drawing/2014/main" id="{F904F7DE-79B0-47F6-26F2-B4C882B2FE6F}"/>
              </a:ext>
            </a:extLst>
          </p:cNvPr>
          <p:cNvPicPr>
            <a:picLocks noChangeAspect="1"/>
          </p:cNvPicPr>
          <p:nvPr/>
        </p:nvPicPr>
        <p:blipFill>
          <a:blip r:embed="rId8"/>
          <a:stretch>
            <a:fillRect/>
          </a:stretch>
        </p:blipFill>
        <p:spPr>
          <a:xfrm>
            <a:off x="2863415" y="1689134"/>
            <a:ext cx="6488940" cy="3886200"/>
          </a:xfrm>
          <a:prstGeom prst="rect">
            <a:avLst/>
          </a:prstGeom>
          <a:ln w="3175">
            <a:solidFill>
              <a:srgbClr val="5F0A0C"/>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554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6" presetClass="emph" presetSubtype="0" autoRev="1" fill="hold" nodeType="withEffect">
                                  <p:stCondLst>
                                    <p:cond delay="0"/>
                                  </p:stCondLst>
                                  <p:childTnLst>
                                    <p:animScale>
                                      <p:cBhvr>
                                        <p:cTn id="12" dur="100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42025-DEC5-3B53-A410-0A20134140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9748E5-3F22-5AD0-8BB9-BB4323E16D4B}"/>
              </a:ext>
            </a:extLst>
          </p:cNvPr>
          <p:cNvSpPr>
            <a:spLocks noGrp="1"/>
          </p:cNvSpPr>
          <p:nvPr>
            <p:ph type="title"/>
          </p:nvPr>
        </p:nvSpPr>
        <p:spPr/>
        <p:txBody>
          <a:bodyPr>
            <a:noAutofit/>
          </a:bodyPr>
          <a:lstStyle/>
          <a:p>
            <a:r>
              <a:rPr lang="en-US" sz="5400" dirty="0"/>
              <a:t>Care Tasks</a:t>
            </a:r>
          </a:p>
        </p:txBody>
      </p:sp>
      <p:sp>
        <p:nvSpPr>
          <p:cNvPr id="13" name="Slide Number Placeholder 12">
            <a:extLst>
              <a:ext uri="{FF2B5EF4-FFF2-40B4-BE49-F238E27FC236}">
                <a16:creationId xmlns:a16="http://schemas.microsoft.com/office/drawing/2014/main" id="{3CAC53ED-6538-39F3-A2E0-34FEA40C94EA}"/>
              </a:ext>
            </a:extLst>
          </p:cNvPr>
          <p:cNvSpPr>
            <a:spLocks noGrp="1"/>
          </p:cNvSpPr>
          <p:nvPr>
            <p:ph type="sldNum" sz="quarter" idx="16"/>
          </p:nvPr>
        </p:nvSpPr>
        <p:spPr/>
        <p:txBody>
          <a:bodyPr/>
          <a:lstStyle/>
          <a:p>
            <a:fld id="{F994776A-187E-9540-9EA4-8D5781AB769D}" type="slidenum">
              <a:rPr lang="en-US" smtClean="0"/>
              <a:pPr/>
              <a:t>7</a:t>
            </a:fld>
            <a:endParaRPr lang="en-US" dirty="0"/>
          </a:p>
        </p:txBody>
      </p:sp>
      <p:pic>
        <p:nvPicPr>
          <p:cNvPr id="10" name="Picture 9" descr="A red screen with white text&#10;&#10;Description automatically generated">
            <a:extLst>
              <a:ext uri="{FF2B5EF4-FFF2-40B4-BE49-F238E27FC236}">
                <a16:creationId xmlns:a16="http://schemas.microsoft.com/office/drawing/2014/main" id="{8A6A7214-EBB7-4BAA-7D03-9C12C9F59A1B}"/>
              </a:ext>
            </a:extLst>
          </p:cNvPr>
          <p:cNvPicPr>
            <a:picLocks noChangeAspect="1"/>
          </p:cNvPicPr>
          <p:nvPr/>
        </p:nvPicPr>
        <p:blipFill>
          <a:blip r:embed="rId3"/>
          <a:stretch>
            <a:fillRect/>
          </a:stretch>
        </p:blipFill>
        <p:spPr>
          <a:xfrm>
            <a:off x="2361673" y="1301840"/>
            <a:ext cx="6465170" cy="3886200"/>
          </a:xfrm>
          <a:prstGeom prst="rect">
            <a:avLst/>
          </a:prstGeom>
          <a:ln w="3175">
            <a:solidFill>
              <a:srgbClr val="5F0A0C"/>
            </a:solidFill>
          </a:ln>
          <a:effectLst>
            <a:outerShdw blurRad="50800" dist="38100" dir="8100000" algn="tr" rotWithShape="0">
              <a:prstClr val="black">
                <a:alpha val="40000"/>
              </a:prstClr>
            </a:outerShdw>
          </a:effectLst>
        </p:spPr>
      </p:pic>
      <p:pic>
        <p:nvPicPr>
          <p:cNvPr id="6" name="Picture 5" descr="A red box with white text&#10;&#10;Description automatically generated">
            <a:extLst>
              <a:ext uri="{FF2B5EF4-FFF2-40B4-BE49-F238E27FC236}">
                <a16:creationId xmlns:a16="http://schemas.microsoft.com/office/drawing/2014/main" id="{E7261D0E-7BEC-6F9E-6264-3E0CFD012084}"/>
              </a:ext>
            </a:extLst>
          </p:cNvPr>
          <p:cNvPicPr>
            <a:picLocks noChangeAspect="1"/>
          </p:cNvPicPr>
          <p:nvPr/>
        </p:nvPicPr>
        <p:blipFill>
          <a:blip r:embed="rId4"/>
          <a:stretch>
            <a:fillRect/>
          </a:stretch>
        </p:blipFill>
        <p:spPr>
          <a:xfrm>
            <a:off x="2488037" y="1423666"/>
            <a:ext cx="6477000" cy="3886200"/>
          </a:xfrm>
          <a:prstGeom prst="rect">
            <a:avLst/>
          </a:prstGeom>
          <a:ln w="3175">
            <a:solidFill>
              <a:srgbClr val="5F0A0C"/>
            </a:solidFill>
          </a:ln>
          <a:effectLst>
            <a:outerShdw blurRad="50800" dist="38100" dir="8100000" algn="tr" rotWithShape="0">
              <a:prstClr val="black">
                <a:alpha val="40000"/>
              </a:prstClr>
            </a:outerShdw>
          </a:effectLst>
        </p:spPr>
      </p:pic>
      <p:pic>
        <p:nvPicPr>
          <p:cNvPr id="8" name="Picture 7" descr="A red background with white text&#10;&#10;Description automatically generated">
            <a:extLst>
              <a:ext uri="{FF2B5EF4-FFF2-40B4-BE49-F238E27FC236}">
                <a16:creationId xmlns:a16="http://schemas.microsoft.com/office/drawing/2014/main" id="{7290AA0D-076A-FD6F-F2F6-C76E6004D2D3}"/>
              </a:ext>
            </a:extLst>
          </p:cNvPr>
          <p:cNvPicPr>
            <a:picLocks noChangeAspect="1"/>
          </p:cNvPicPr>
          <p:nvPr/>
        </p:nvPicPr>
        <p:blipFill>
          <a:blip r:embed="rId5"/>
          <a:stretch>
            <a:fillRect/>
          </a:stretch>
        </p:blipFill>
        <p:spPr>
          <a:xfrm>
            <a:off x="2644671" y="1574386"/>
            <a:ext cx="6471086" cy="3886200"/>
          </a:xfrm>
          <a:prstGeom prst="rect">
            <a:avLst/>
          </a:prstGeom>
          <a:ln w="3175">
            <a:solidFill>
              <a:srgbClr val="5F0A0C"/>
            </a:solidFill>
          </a:ln>
          <a:effectLst>
            <a:outerShdw blurRad="50800" dist="38100" dir="8100000" algn="tr" rotWithShape="0">
              <a:prstClr val="black">
                <a:alpha val="40000"/>
              </a:prstClr>
            </a:outerShdw>
          </a:effectLst>
        </p:spPr>
      </p:pic>
      <p:pic>
        <p:nvPicPr>
          <p:cNvPr id="15" name="Picture 14" descr="A screenshot of a video game&#10;&#10;Description automatically generated">
            <a:extLst>
              <a:ext uri="{FF2B5EF4-FFF2-40B4-BE49-F238E27FC236}">
                <a16:creationId xmlns:a16="http://schemas.microsoft.com/office/drawing/2014/main" id="{AE10C0CC-39A6-BCB1-E2F8-D353E63C32CB}"/>
              </a:ext>
            </a:extLst>
          </p:cNvPr>
          <p:cNvPicPr>
            <a:picLocks noChangeAspect="1"/>
          </p:cNvPicPr>
          <p:nvPr/>
        </p:nvPicPr>
        <p:blipFill>
          <a:blip r:embed="rId6"/>
          <a:stretch>
            <a:fillRect/>
          </a:stretch>
        </p:blipFill>
        <p:spPr>
          <a:xfrm>
            <a:off x="2776094" y="1720660"/>
            <a:ext cx="6445549" cy="3886200"/>
          </a:xfrm>
          <a:prstGeom prst="rect">
            <a:avLst/>
          </a:prstGeom>
          <a:ln w="3175">
            <a:solidFill>
              <a:srgbClr val="88341C"/>
            </a:solidFill>
          </a:ln>
          <a:effectLst>
            <a:outerShdw blurRad="50800" dist="38100" dir="8100000" algn="tr" rotWithShape="0">
              <a:prstClr val="black">
                <a:alpha val="40000"/>
              </a:prstClr>
            </a:outerShdw>
          </a:effectLst>
        </p:spPr>
      </p:pic>
      <p:pic>
        <p:nvPicPr>
          <p:cNvPr id="18" name="Picture 17" descr="A screenshot of a computer game&#10;&#10;Description automatically generated">
            <a:extLst>
              <a:ext uri="{FF2B5EF4-FFF2-40B4-BE49-F238E27FC236}">
                <a16:creationId xmlns:a16="http://schemas.microsoft.com/office/drawing/2014/main" id="{F1AC14C9-24D1-27BC-9290-FF5EC585488E}"/>
              </a:ext>
            </a:extLst>
          </p:cNvPr>
          <p:cNvPicPr>
            <a:picLocks noChangeAspect="1"/>
          </p:cNvPicPr>
          <p:nvPr/>
        </p:nvPicPr>
        <p:blipFill>
          <a:blip r:embed="rId7"/>
          <a:stretch>
            <a:fillRect/>
          </a:stretch>
        </p:blipFill>
        <p:spPr>
          <a:xfrm>
            <a:off x="2913186" y="1866934"/>
            <a:ext cx="6477000" cy="3886200"/>
          </a:xfrm>
          <a:prstGeom prst="rect">
            <a:avLst/>
          </a:prstGeom>
          <a:ln w="3175">
            <a:solidFill>
              <a:srgbClr val="88341C"/>
            </a:solidFill>
          </a:ln>
          <a:effectLst>
            <a:outerShdw blurRad="50800" dist="38100" dir="8100000" algn="tr" rotWithShape="0">
              <a:prstClr val="black">
                <a:alpha val="40000"/>
              </a:prstClr>
            </a:outerShdw>
          </a:effectLst>
        </p:spPr>
      </p:pic>
      <p:pic>
        <p:nvPicPr>
          <p:cNvPr id="20" name="Picture 19" descr="A screenshot of a video game&#10;&#10;Description automatically generated">
            <a:extLst>
              <a:ext uri="{FF2B5EF4-FFF2-40B4-BE49-F238E27FC236}">
                <a16:creationId xmlns:a16="http://schemas.microsoft.com/office/drawing/2014/main" id="{8BB58541-CD15-B143-6356-861E8A1F12B8}"/>
              </a:ext>
            </a:extLst>
          </p:cNvPr>
          <p:cNvPicPr>
            <a:picLocks noChangeAspect="1"/>
          </p:cNvPicPr>
          <p:nvPr/>
        </p:nvPicPr>
        <p:blipFill>
          <a:blip r:embed="rId8"/>
          <a:stretch>
            <a:fillRect/>
          </a:stretch>
        </p:blipFill>
        <p:spPr>
          <a:xfrm>
            <a:off x="3066027" y="2013208"/>
            <a:ext cx="6461251" cy="3886200"/>
          </a:xfrm>
          <a:prstGeom prst="rect">
            <a:avLst/>
          </a:prstGeom>
          <a:ln w="3175">
            <a:solidFill>
              <a:srgbClr val="88341C"/>
            </a:solidFill>
          </a:ln>
          <a:effectLst>
            <a:outerShdw blurRad="50800" dist="38100" dir="8100000" algn="tr" rotWithShape="0">
              <a:prstClr val="black">
                <a:alpha val="40000"/>
              </a:prstClr>
            </a:outerShdw>
          </a:effectLst>
        </p:spPr>
      </p:pic>
      <p:pic>
        <p:nvPicPr>
          <p:cNvPr id="22" name="Picture 21" descr="A green square with white text&#10;&#10;Description automatically generated">
            <a:extLst>
              <a:ext uri="{FF2B5EF4-FFF2-40B4-BE49-F238E27FC236}">
                <a16:creationId xmlns:a16="http://schemas.microsoft.com/office/drawing/2014/main" id="{827E3049-DDDD-C97F-7F11-075360D72259}"/>
              </a:ext>
            </a:extLst>
          </p:cNvPr>
          <p:cNvPicPr>
            <a:picLocks noChangeAspect="1"/>
          </p:cNvPicPr>
          <p:nvPr/>
        </p:nvPicPr>
        <p:blipFill>
          <a:blip r:embed="rId9"/>
          <a:stretch>
            <a:fillRect/>
          </a:stretch>
        </p:blipFill>
        <p:spPr>
          <a:xfrm>
            <a:off x="3222776" y="2159482"/>
            <a:ext cx="6457343" cy="3886200"/>
          </a:xfrm>
          <a:prstGeom prst="rect">
            <a:avLst/>
          </a:prstGeom>
          <a:ln>
            <a:solidFill>
              <a:srgbClr val="143A29"/>
            </a:solidFill>
          </a:ln>
          <a:effectLst>
            <a:outerShdw blurRad="50800" dist="38100" dir="8100000" algn="tr" rotWithShape="0">
              <a:prstClr val="black">
                <a:alpha val="40000"/>
              </a:prstClr>
            </a:outerShdw>
          </a:effectLst>
        </p:spPr>
      </p:pic>
      <p:pic>
        <p:nvPicPr>
          <p:cNvPr id="24" name="Picture 23" descr="A screenshot of a green square with white text&#10;&#10;Description automatically generated">
            <a:extLst>
              <a:ext uri="{FF2B5EF4-FFF2-40B4-BE49-F238E27FC236}">
                <a16:creationId xmlns:a16="http://schemas.microsoft.com/office/drawing/2014/main" id="{4302888F-3AB1-080A-B1E4-F2EB6DDA473D}"/>
              </a:ext>
            </a:extLst>
          </p:cNvPr>
          <p:cNvPicPr>
            <a:picLocks noChangeAspect="1"/>
          </p:cNvPicPr>
          <p:nvPr/>
        </p:nvPicPr>
        <p:blipFill>
          <a:blip r:embed="rId10"/>
          <a:stretch>
            <a:fillRect/>
          </a:stretch>
        </p:blipFill>
        <p:spPr>
          <a:xfrm>
            <a:off x="3379525" y="2305756"/>
            <a:ext cx="6457343" cy="3886200"/>
          </a:xfrm>
          <a:prstGeom prst="rect">
            <a:avLst/>
          </a:prstGeom>
          <a:ln>
            <a:solidFill>
              <a:srgbClr val="143A29"/>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229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D6B79-44D7-1A91-21D8-3E69526531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67B65B-6A59-9420-EA8A-5E113239455A}"/>
              </a:ext>
            </a:extLst>
          </p:cNvPr>
          <p:cNvSpPr>
            <a:spLocks noGrp="1"/>
          </p:cNvSpPr>
          <p:nvPr>
            <p:ph type="title"/>
          </p:nvPr>
        </p:nvSpPr>
        <p:spPr/>
        <p:txBody>
          <a:bodyPr>
            <a:noAutofit/>
          </a:bodyPr>
          <a:lstStyle/>
          <a:p>
            <a:r>
              <a:rPr lang="en-US" sz="5400" dirty="0"/>
              <a:t>Events</a:t>
            </a:r>
          </a:p>
        </p:txBody>
      </p:sp>
      <p:sp>
        <p:nvSpPr>
          <p:cNvPr id="13" name="Slide Number Placeholder 12">
            <a:extLst>
              <a:ext uri="{FF2B5EF4-FFF2-40B4-BE49-F238E27FC236}">
                <a16:creationId xmlns:a16="http://schemas.microsoft.com/office/drawing/2014/main" id="{BED55EC4-75BC-1133-7EF3-B8DC40E2553F}"/>
              </a:ext>
            </a:extLst>
          </p:cNvPr>
          <p:cNvSpPr>
            <a:spLocks noGrp="1"/>
          </p:cNvSpPr>
          <p:nvPr>
            <p:ph type="sldNum" sz="quarter" idx="16"/>
          </p:nvPr>
        </p:nvSpPr>
        <p:spPr/>
        <p:txBody>
          <a:bodyPr/>
          <a:lstStyle/>
          <a:p>
            <a:fld id="{F994776A-187E-9540-9EA4-8D5781AB769D}" type="slidenum">
              <a:rPr lang="en-US" smtClean="0"/>
              <a:pPr/>
              <a:t>8</a:t>
            </a:fld>
            <a:endParaRPr lang="en-US" dirty="0"/>
          </a:p>
        </p:txBody>
      </p:sp>
      <p:pic>
        <p:nvPicPr>
          <p:cNvPr id="15" name="Picture 14" descr="A blue and white screen with text&#10;&#10;Description automatically generated">
            <a:extLst>
              <a:ext uri="{FF2B5EF4-FFF2-40B4-BE49-F238E27FC236}">
                <a16:creationId xmlns:a16="http://schemas.microsoft.com/office/drawing/2014/main" id="{FC496519-50E5-766F-FD96-2E3EC3DAEAB4}"/>
              </a:ext>
            </a:extLst>
          </p:cNvPr>
          <p:cNvPicPr>
            <a:picLocks noChangeAspect="1"/>
          </p:cNvPicPr>
          <p:nvPr/>
        </p:nvPicPr>
        <p:blipFill>
          <a:blip r:embed="rId3"/>
          <a:stretch>
            <a:fillRect/>
          </a:stretch>
        </p:blipFill>
        <p:spPr>
          <a:xfrm>
            <a:off x="1776867" y="1485900"/>
            <a:ext cx="3881478" cy="3886200"/>
          </a:xfrm>
          <a:prstGeom prst="rect">
            <a:avLst/>
          </a:prstGeom>
          <a:ln w="3175">
            <a:solidFill>
              <a:srgbClr val="101E39"/>
            </a:solidFill>
          </a:ln>
          <a:effectLst>
            <a:outerShdw blurRad="50800" dist="38100" dir="8100000" algn="tr" rotWithShape="0">
              <a:prstClr val="black">
                <a:alpha val="40000"/>
              </a:prstClr>
            </a:outerShdw>
          </a:effectLst>
        </p:spPr>
      </p:pic>
      <p:pic>
        <p:nvPicPr>
          <p:cNvPr id="4" name="Picture 3" descr="A blue and white poster&#10;&#10;Description automatically generated">
            <a:extLst>
              <a:ext uri="{FF2B5EF4-FFF2-40B4-BE49-F238E27FC236}">
                <a16:creationId xmlns:a16="http://schemas.microsoft.com/office/drawing/2014/main" id="{0A2C064C-03DC-9BBB-022C-D087FD318949}"/>
              </a:ext>
            </a:extLst>
          </p:cNvPr>
          <p:cNvPicPr>
            <a:picLocks noChangeAspect="1"/>
          </p:cNvPicPr>
          <p:nvPr/>
        </p:nvPicPr>
        <p:blipFill>
          <a:blip r:embed="rId4"/>
          <a:stretch>
            <a:fillRect/>
          </a:stretch>
        </p:blipFill>
        <p:spPr>
          <a:xfrm>
            <a:off x="1931603" y="1617785"/>
            <a:ext cx="3892369" cy="3886200"/>
          </a:xfrm>
          <a:prstGeom prst="rect">
            <a:avLst/>
          </a:prstGeom>
          <a:ln w="3175">
            <a:solidFill>
              <a:srgbClr val="27345A"/>
            </a:solidFill>
          </a:ln>
          <a:effectLst>
            <a:outerShdw blurRad="50800" dist="38100" dir="8100000" algn="tr" rotWithShape="0">
              <a:prstClr val="black">
                <a:alpha val="40000"/>
              </a:prstClr>
            </a:outerShdw>
          </a:effectLst>
        </p:spPr>
      </p:pic>
      <p:pic>
        <p:nvPicPr>
          <p:cNvPr id="3" name="Picture 2" descr="A red and white card with text&#10;&#10;Description automatically generated">
            <a:extLst>
              <a:ext uri="{FF2B5EF4-FFF2-40B4-BE49-F238E27FC236}">
                <a16:creationId xmlns:a16="http://schemas.microsoft.com/office/drawing/2014/main" id="{A893AB5C-F89A-FB5A-00EB-C9680B7F34C4}"/>
              </a:ext>
            </a:extLst>
          </p:cNvPr>
          <p:cNvPicPr>
            <a:picLocks noChangeAspect="1"/>
          </p:cNvPicPr>
          <p:nvPr/>
        </p:nvPicPr>
        <p:blipFill>
          <a:blip r:embed="rId5"/>
          <a:stretch>
            <a:fillRect/>
          </a:stretch>
        </p:blipFill>
        <p:spPr>
          <a:xfrm>
            <a:off x="6414481" y="1485900"/>
            <a:ext cx="3886200" cy="3886200"/>
          </a:xfrm>
          <a:prstGeom prst="rect">
            <a:avLst/>
          </a:prstGeom>
          <a:ln w="3175">
            <a:solidFill>
              <a:srgbClr val="5F0A0C"/>
            </a:solidFill>
          </a:ln>
          <a:effectLst>
            <a:outerShdw blurRad="50800" dist="38100" dir="8100000" algn="tr" rotWithShape="0">
              <a:prstClr val="black">
                <a:alpha val="40000"/>
              </a:prstClr>
            </a:outerShdw>
          </a:effectLst>
        </p:spPr>
      </p:pic>
      <p:pic>
        <p:nvPicPr>
          <p:cNvPr id="23" name="Picture 22" descr="A yellow and orange background with white text&#10;&#10;Description automatically generated">
            <a:extLst>
              <a:ext uri="{FF2B5EF4-FFF2-40B4-BE49-F238E27FC236}">
                <a16:creationId xmlns:a16="http://schemas.microsoft.com/office/drawing/2014/main" id="{65FA4C33-B743-A182-0AB2-39266AAA0AD4}"/>
              </a:ext>
            </a:extLst>
          </p:cNvPr>
          <p:cNvPicPr>
            <a:picLocks noChangeAspect="1"/>
          </p:cNvPicPr>
          <p:nvPr/>
        </p:nvPicPr>
        <p:blipFill>
          <a:blip r:embed="rId6"/>
          <a:stretch>
            <a:fillRect/>
          </a:stretch>
        </p:blipFill>
        <p:spPr>
          <a:xfrm>
            <a:off x="6561591" y="1617785"/>
            <a:ext cx="3881478" cy="3886200"/>
          </a:xfrm>
          <a:prstGeom prst="rect">
            <a:avLst/>
          </a:prstGeom>
          <a:ln>
            <a:solidFill>
              <a:srgbClr val="88341C"/>
            </a:solidFill>
          </a:ln>
          <a:effectLst>
            <a:outerShdw blurRad="50800" dist="38100" dir="8100000" algn="tr" rotWithShape="0">
              <a:prstClr val="black">
                <a:alpha val="40000"/>
              </a:prstClr>
            </a:outerShdw>
          </a:effectLst>
        </p:spPr>
      </p:pic>
      <p:pic>
        <p:nvPicPr>
          <p:cNvPr id="25" name="Picture 24" descr="A green and white screen with white text&#10;&#10;Description automatically generated">
            <a:extLst>
              <a:ext uri="{FF2B5EF4-FFF2-40B4-BE49-F238E27FC236}">
                <a16:creationId xmlns:a16="http://schemas.microsoft.com/office/drawing/2014/main" id="{3F08CE57-C1E1-B376-F929-16219FA3FAF1}"/>
              </a:ext>
            </a:extLst>
          </p:cNvPr>
          <p:cNvPicPr>
            <a:picLocks noChangeAspect="1"/>
          </p:cNvPicPr>
          <p:nvPr/>
        </p:nvPicPr>
        <p:blipFill>
          <a:blip r:embed="rId7"/>
          <a:stretch>
            <a:fillRect/>
          </a:stretch>
        </p:blipFill>
        <p:spPr>
          <a:xfrm>
            <a:off x="6708700" y="1749670"/>
            <a:ext cx="3881472" cy="3886200"/>
          </a:xfrm>
          <a:prstGeom prst="rect">
            <a:avLst/>
          </a:prstGeom>
          <a:ln w="3175">
            <a:solidFill>
              <a:srgbClr val="143A29"/>
            </a:solidFill>
          </a:ln>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973EC196-9A2C-134C-C642-FD9939E8F88D}"/>
              </a:ext>
            </a:extLst>
          </p:cNvPr>
          <p:cNvPicPr>
            <a:picLocks noChangeAspect="1"/>
          </p:cNvPicPr>
          <p:nvPr/>
        </p:nvPicPr>
        <p:blipFill>
          <a:blip r:embed="rId8"/>
          <a:stretch>
            <a:fillRect/>
          </a:stretch>
        </p:blipFill>
        <p:spPr>
          <a:xfrm>
            <a:off x="2101131" y="1749670"/>
            <a:ext cx="3897448" cy="3886200"/>
          </a:xfrm>
          <a:prstGeom prst="rect">
            <a:avLst/>
          </a:prstGeom>
          <a:ln w="3175">
            <a:solidFill>
              <a:srgbClr val="27345A"/>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187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85E55-5798-BE69-31E5-34F62BCCAE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583F30-9FB1-C187-EFDD-A5CFAB85217C}"/>
              </a:ext>
            </a:extLst>
          </p:cNvPr>
          <p:cNvSpPr>
            <a:spLocks noGrp="1"/>
          </p:cNvSpPr>
          <p:nvPr>
            <p:ph type="title"/>
          </p:nvPr>
        </p:nvSpPr>
        <p:spPr/>
        <p:txBody>
          <a:bodyPr>
            <a:noAutofit/>
          </a:bodyPr>
          <a:lstStyle/>
          <a:p>
            <a:r>
              <a:rPr lang="en-US" sz="5400" dirty="0"/>
              <a:t>Additional Important Elements</a:t>
            </a:r>
          </a:p>
        </p:txBody>
      </p:sp>
      <p:sp>
        <p:nvSpPr>
          <p:cNvPr id="13" name="Slide Number Placeholder 12">
            <a:extLst>
              <a:ext uri="{FF2B5EF4-FFF2-40B4-BE49-F238E27FC236}">
                <a16:creationId xmlns:a16="http://schemas.microsoft.com/office/drawing/2014/main" id="{BC5B6785-C565-E6F4-B69E-6DECCD704836}"/>
              </a:ext>
            </a:extLst>
          </p:cNvPr>
          <p:cNvSpPr>
            <a:spLocks noGrp="1"/>
          </p:cNvSpPr>
          <p:nvPr>
            <p:ph type="sldNum" sz="quarter" idx="16"/>
          </p:nvPr>
        </p:nvSpPr>
        <p:spPr/>
        <p:txBody>
          <a:bodyPr/>
          <a:lstStyle/>
          <a:p>
            <a:fld id="{F994776A-187E-9540-9EA4-8D5781AB769D}" type="slidenum">
              <a:rPr lang="en-US" smtClean="0"/>
              <a:pPr/>
              <a:t>9</a:t>
            </a:fld>
            <a:endParaRPr lang="en-US" dirty="0"/>
          </a:p>
        </p:txBody>
      </p:sp>
      <p:pic>
        <p:nvPicPr>
          <p:cNvPr id="10" name="Picture 9" descr="A blue heart with numbers&#10;&#10;Description automatically generated">
            <a:extLst>
              <a:ext uri="{FF2B5EF4-FFF2-40B4-BE49-F238E27FC236}">
                <a16:creationId xmlns:a16="http://schemas.microsoft.com/office/drawing/2014/main" id="{2B70D957-EAD0-6448-1DD2-8D321463BDF7}"/>
              </a:ext>
            </a:extLst>
          </p:cNvPr>
          <p:cNvPicPr>
            <a:picLocks noChangeAspect="1"/>
          </p:cNvPicPr>
          <p:nvPr/>
        </p:nvPicPr>
        <p:blipFill>
          <a:blip r:embed="rId3"/>
          <a:stretch>
            <a:fillRect/>
          </a:stretch>
        </p:blipFill>
        <p:spPr>
          <a:xfrm>
            <a:off x="468086" y="4068160"/>
            <a:ext cx="8982195" cy="1746375"/>
          </a:xfrm>
          <a:prstGeom prst="rect">
            <a:avLst/>
          </a:prstGeom>
          <a:effectLst>
            <a:outerShdw blurRad="50800" dist="38100" dir="8100000" algn="tr" rotWithShape="0">
              <a:prstClr val="black">
                <a:alpha val="40000"/>
              </a:prstClr>
            </a:outerShdw>
          </a:effectLst>
        </p:spPr>
      </p:pic>
      <p:sp>
        <p:nvSpPr>
          <p:cNvPr id="14" name="Text Placeholder 2">
            <a:extLst>
              <a:ext uri="{FF2B5EF4-FFF2-40B4-BE49-F238E27FC236}">
                <a16:creationId xmlns:a16="http://schemas.microsoft.com/office/drawing/2014/main" id="{544766CF-B6A7-02E0-069A-F92082339077}"/>
              </a:ext>
            </a:extLst>
          </p:cNvPr>
          <p:cNvSpPr>
            <a:spLocks noGrp="1"/>
          </p:cNvSpPr>
          <p:nvPr>
            <p:ph type="body" sz="half" idx="2"/>
          </p:nvPr>
        </p:nvSpPr>
        <p:spPr>
          <a:xfrm>
            <a:off x="378492" y="1053834"/>
            <a:ext cx="11266714" cy="589033"/>
          </a:xfrm>
        </p:spPr>
        <p:txBody>
          <a:bodyPr anchor="b">
            <a:normAutofit/>
          </a:bodyPr>
          <a:lstStyle/>
          <a:p>
            <a:r>
              <a:rPr lang="en-US" sz="2400" dirty="0"/>
              <a:t>Energy (All Heroes)</a:t>
            </a:r>
          </a:p>
        </p:txBody>
      </p:sp>
      <p:pic>
        <p:nvPicPr>
          <p:cNvPr id="15" name="Picture 6" descr="Fabric Paper Glue: Try This: Leather Heart Coin Purse">
            <a:extLst>
              <a:ext uri="{FF2B5EF4-FFF2-40B4-BE49-F238E27FC236}">
                <a16:creationId xmlns:a16="http://schemas.microsoft.com/office/drawing/2014/main" id="{822C8C65-AD82-58E9-E82C-8A815F56B0A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000" b="64222" l="24667" r="59000">
                        <a14:foregroundMark x1="36667" y1="23333" x2="30333" y2="22889"/>
                        <a14:foregroundMark x1="30333" y1="22889" x2="25000" y2="28000"/>
                        <a14:foregroundMark x1="25000" y1="28000" x2="24833" y2="37333"/>
                        <a14:foregroundMark x1="24833" y1="37333" x2="25000" y2="37556"/>
                        <a14:foregroundMark x1="29833" y1="22000" x2="34667" y2="22000"/>
                        <a14:foregroundMark x1="48167" y1="21111" x2="55167" y2="22667"/>
                        <a14:foregroundMark x1="55167" y1="22667" x2="56833" y2="30889"/>
                        <a14:foregroundMark x1="56833" y1="30889" x2="56333" y2="39111"/>
                        <a14:foregroundMark x1="56333" y1="39111" x2="56333" y2="39111"/>
                        <a14:foregroundMark x1="57667" y1="25556" x2="57667" y2="35111"/>
                        <a14:foregroundMark x1="59000" y1="28222" x2="58833" y2="34222"/>
                        <a14:foregroundMark x1="49000" y1="20222" x2="52500" y2="20222"/>
                        <a14:foregroundMark x1="38000" y1="60444" x2="44167" y2="62222"/>
                        <a14:foregroundMark x1="44167" y1="62222" x2="46167" y2="60889"/>
                        <a14:foregroundMark x1="42667" y1="64222" x2="42667" y2="64222"/>
                      </a14:backgroundRemoval>
                    </a14:imgEffect>
                  </a14:imgLayer>
                </a14:imgProps>
              </a:ext>
              <a:ext uri="{28A0092B-C50C-407E-A947-70E740481C1C}">
                <a14:useLocalDpi xmlns:a14="http://schemas.microsoft.com/office/drawing/2010/main" val="0"/>
              </a:ext>
            </a:extLst>
          </a:blip>
          <a:srcRect l="22122" t="18320" r="39541" b="34881"/>
          <a:stretch/>
        </p:blipFill>
        <p:spPr bwMode="auto">
          <a:xfrm>
            <a:off x="702003" y="4707494"/>
            <a:ext cx="848933" cy="77724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F9DCA82-54C9-033F-2E98-9DA0AC5AF67C}"/>
              </a:ext>
            </a:extLst>
          </p:cNvPr>
          <p:cNvGrpSpPr>
            <a:grpSpLocks noChangeAspect="1"/>
          </p:cNvGrpSpPr>
          <p:nvPr/>
        </p:nvGrpSpPr>
        <p:grpSpPr>
          <a:xfrm>
            <a:off x="468086" y="1613808"/>
            <a:ext cx="1918839" cy="1828800"/>
            <a:chOff x="6010314" y="2785850"/>
            <a:chExt cx="550081" cy="524269"/>
          </a:xfrm>
        </p:grpSpPr>
        <p:pic>
          <p:nvPicPr>
            <p:cNvPr id="17" name="Picture 2" descr="Magnetic Bingo Chips 3/4&quot; - 100 ct – Wholesale Bingo Supplies">
              <a:extLst>
                <a:ext uri="{FF2B5EF4-FFF2-40B4-BE49-F238E27FC236}">
                  <a16:creationId xmlns:a16="http://schemas.microsoft.com/office/drawing/2014/main" id="{4C094CCF-FE52-3271-1CDE-8B6996DCC56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4000" b="78500" l="16600" r="82700">
                          <a14:foregroundMark x1="33100" y1="25400" x2="25300" y2="26200"/>
                          <a14:foregroundMark x1="25300" y1="26200" x2="18800" y2="29700"/>
                          <a14:foregroundMark x1="18800" y1="29700" x2="21700" y2="37100"/>
                          <a14:foregroundMark x1="21700" y1="37100" x2="28900" y2="41100"/>
                          <a14:foregroundMark x1="28900" y1="41100" x2="36300" y2="41800"/>
                          <a14:foregroundMark x1="36300" y1="41800" x2="43400" y2="41200"/>
                          <a14:foregroundMark x1="43400" y1="41200" x2="48900" y2="35200"/>
                          <a14:foregroundMark x1="48900" y1="35200" x2="41500" y2="28500"/>
                          <a14:foregroundMark x1="41500" y1="28500" x2="30300" y2="26200"/>
                          <a14:foregroundMark x1="17900" y1="31900" x2="17800" y2="39400"/>
                          <a14:foregroundMark x1="17800" y1="39400" x2="17800" y2="39400"/>
                          <a14:foregroundMark x1="27500" y1="24000" x2="34200" y2="24200"/>
                          <a14:foregroundMark x1="79400" y1="29200" x2="82700" y2="37900"/>
                          <a14:foregroundMark x1="82700" y1="37900" x2="80600" y2="43100"/>
                          <a14:foregroundMark x1="59000" y1="77500" x2="67700" y2="78500"/>
                          <a14:foregroundMark x1="67700" y1="78500" x2="73500" y2="77000"/>
                          <a14:foregroundMark x1="17200" y1="59000" x2="17200" y2="65900"/>
                          <a14:foregroundMark x1="16600" y1="34200" x2="16600" y2="37800"/>
                        </a14:backgroundRemoval>
                      </a14:imgEffect>
                    </a14:imgLayer>
                  </a14:imgProps>
                </a:ext>
                <a:ext uri="{28A0092B-C50C-407E-A947-70E740481C1C}">
                  <a14:useLocalDpi xmlns:a14="http://schemas.microsoft.com/office/drawing/2010/main" val="0"/>
                </a:ext>
              </a:extLst>
            </a:blip>
            <a:srcRect l="13704" t="21366" r="13737" b="17586"/>
            <a:stretch/>
          </p:blipFill>
          <p:spPr bwMode="auto">
            <a:xfrm>
              <a:off x="6010314" y="2785850"/>
              <a:ext cx="415427" cy="34951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2" descr="Magnetic Bingo Chips 3/4&quot; - 100 ct – Wholesale Bingo Supplies">
              <a:extLst>
                <a:ext uri="{FF2B5EF4-FFF2-40B4-BE49-F238E27FC236}">
                  <a16:creationId xmlns:a16="http://schemas.microsoft.com/office/drawing/2014/main" id="{94B011F7-C391-F39C-4145-22901016F97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4000" b="78500" l="16600" r="82700">
                          <a14:foregroundMark x1="33100" y1="25400" x2="25300" y2="26200"/>
                          <a14:foregroundMark x1="25300" y1="26200" x2="18800" y2="29700"/>
                          <a14:foregroundMark x1="18800" y1="29700" x2="21700" y2="37100"/>
                          <a14:foregroundMark x1="21700" y1="37100" x2="28900" y2="41100"/>
                          <a14:foregroundMark x1="28900" y1="41100" x2="36300" y2="41800"/>
                          <a14:foregroundMark x1="36300" y1="41800" x2="43400" y2="41200"/>
                          <a14:foregroundMark x1="43400" y1="41200" x2="48900" y2="35200"/>
                          <a14:foregroundMark x1="48900" y1="35200" x2="41500" y2="28500"/>
                          <a14:foregroundMark x1="41500" y1="28500" x2="30300" y2="26200"/>
                          <a14:foregroundMark x1="17900" y1="31900" x2="17800" y2="39400"/>
                          <a14:foregroundMark x1="17800" y1="39400" x2="17800" y2="39400"/>
                          <a14:foregroundMark x1="27500" y1="24000" x2="34200" y2="24200"/>
                          <a14:foregroundMark x1="79400" y1="29200" x2="82700" y2="37900"/>
                          <a14:foregroundMark x1="82700" y1="37900" x2="80600" y2="43100"/>
                          <a14:foregroundMark x1="59000" y1="77500" x2="67700" y2="78500"/>
                          <a14:foregroundMark x1="67700" y1="78500" x2="73500" y2="77000"/>
                          <a14:foregroundMark x1="17200" y1="59000" x2="17200" y2="65900"/>
                          <a14:foregroundMark x1="16600" y1="34200" x2="16600" y2="37800"/>
                        </a14:backgroundRemoval>
                      </a14:imgEffect>
                    </a14:imgLayer>
                  </a14:imgProps>
                </a:ext>
                <a:ext uri="{28A0092B-C50C-407E-A947-70E740481C1C}">
                  <a14:useLocalDpi xmlns:a14="http://schemas.microsoft.com/office/drawing/2010/main" val="0"/>
                </a:ext>
              </a:extLst>
            </a:blip>
            <a:srcRect l="13704" t="21366" r="13737" b="17586"/>
            <a:stretch/>
          </p:blipFill>
          <p:spPr bwMode="auto">
            <a:xfrm>
              <a:off x="6144968" y="2960606"/>
              <a:ext cx="415427" cy="34951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1D72FD64-3379-D48B-B88C-7EDBEC8FBC90}"/>
              </a:ext>
            </a:extLst>
          </p:cNvPr>
          <p:cNvSpPr txBox="1">
            <a:spLocks/>
          </p:cNvSpPr>
          <p:nvPr/>
        </p:nvSpPr>
        <p:spPr>
          <a:xfrm>
            <a:off x="378492" y="3526805"/>
            <a:ext cx="11266714" cy="58903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t>Wellness (Patient Hero)</a:t>
            </a:r>
          </a:p>
        </p:txBody>
      </p:sp>
      <p:pic>
        <p:nvPicPr>
          <p:cNvPr id="20" name="Picture 6" descr="Fabric Paper Glue: Try This: Leather Heart Coin Purse">
            <a:extLst>
              <a:ext uri="{FF2B5EF4-FFF2-40B4-BE49-F238E27FC236}">
                <a16:creationId xmlns:a16="http://schemas.microsoft.com/office/drawing/2014/main" id="{9558F5A5-026E-4058-B3EE-728D7B6E4B1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000" b="64222" l="24667" r="59000">
                        <a14:foregroundMark x1="36667" y1="23333" x2="30333" y2="22889"/>
                        <a14:foregroundMark x1="30333" y1="22889" x2="25000" y2="28000"/>
                        <a14:foregroundMark x1="25000" y1="28000" x2="24833" y2="37333"/>
                        <a14:foregroundMark x1="24833" y1="37333" x2="25000" y2="37556"/>
                        <a14:foregroundMark x1="29833" y1="22000" x2="34667" y2="22000"/>
                        <a14:foregroundMark x1="48167" y1="21111" x2="55167" y2="22667"/>
                        <a14:foregroundMark x1="55167" y1="22667" x2="56833" y2="30889"/>
                        <a14:foregroundMark x1="56833" y1="30889" x2="56333" y2="39111"/>
                        <a14:foregroundMark x1="56333" y1="39111" x2="56333" y2="39111"/>
                        <a14:foregroundMark x1="57667" y1="25556" x2="57667" y2="35111"/>
                        <a14:foregroundMark x1="59000" y1="28222" x2="58833" y2="34222"/>
                        <a14:foregroundMark x1="49000" y1="20222" x2="52500" y2="20222"/>
                        <a14:foregroundMark x1="38000" y1="60444" x2="44167" y2="62222"/>
                        <a14:foregroundMark x1="44167" y1="62222" x2="46167" y2="60889"/>
                        <a14:foregroundMark x1="42667" y1="64222" x2="42667" y2="64222"/>
                      </a14:backgroundRemoval>
                    </a14:imgEffect>
                  </a14:imgLayer>
                </a14:imgProps>
              </a:ext>
              <a:ext uri="{28A0092B-C50C-407E-A947-70E740481C1C}">
                <a14:useLocalDpi xmlns:a14="http://schemas.microsoft.com/office/drawing/2010/main" val="0"/>
              </a:ext>
            </a:extLst>
          </a:blip>
          <a:srcRect l="22122" t="18320" r="39541" b="34881"/>
          <a:stretch/>
        </p:blipFill>
        <p:spPr bwMode="auto">
          <a:xfrm>
            <a:off x="8320328" y="4726326"/>
            <a:ext cx="848933" cy="77724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 Placeholder 2">
            <a:extLst>
              <a:ext uri="{FF2B5EF4-FFF2-40B4-BE49-F238E27FC236}">
                <a16:creationId xmlns:a16="http://schemas.microsoft.com/office/drawing/2014/main" id="{502D573C-570A-032D-CBB9-22FE35B8C3C9}"/>
              </a:ext>
            </a:extLst>
          </p:cNvPr>
          <p:cNvSpPr txBox="1">
            <a:spLocks/>
          </p:cNvSpPr>
          <p:nvPr/>
        </p:nvSpPr>
        <p:spPr>
          <a:xfrm>
            <a:off x="9562410" y="4232049"/>
            <a:ext cx="2504772" cy="14776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t>Heroes lose the game if the Patient Hero’s Wellness hits zero</a:t>
            </a:r>
          </a:p>
        </p:txBody>
      </p:sp>
      <p:grpSp>
        <p:nvGrpSpPr>
          <p:cNvPr id="48" name="Group 47">
            <a:extLst>
              <a:ext uri="{FF2B5EF4-FFF2-40B4-BE49-F238E27FC236}">
                <a16:creationId xmlns:a16="http://schemas.microsoft.com/office/drawing/2014/main" id="{3E7C2C21-CB64-0E29-9E58-A7C214BB0489}"/>
              </a:ext>
            </a:extLst>
          </p:cNvPr>
          <p:cNvGrpSpPr/>
          <p:nvPr/>
        </p:nvGrpSpPr>
        <p:grpSpPr>
          <a:xfrm>
            <a:off x="3120726" y="1797628"/>
            <a:ext cx="3056554" cy="1477615"/>
            <a:chOff x="3039446" y="4256348"/>
            <a:chExt cx="3056554" cy="1477615"/>
          </a:xfrm>
        </p:grpSpPr>
        <p:sp>
          <p:nvSpPr>
            <p:cNvPr id="22" name="Text Placeholder 2">
              <a:extLst>
                <a:ext uri="{FF2B5EF4-FFF2-40B4-BE49-F238E27FC236}">
                  <a16:creationId xmlns:a16="http://schemas.microsoft.com/office/drawing/2014/main" id="{6EA0E2FA-FA37-A1EB-BF3B-8291B3B4F8E8}"/>
                </a:ext>
              </a:extLst>
            </p:cNvPr>
            <p:cNvSpPr txBox="1">
              <a:spLocks/>
            </p:cNvSpPr>
            <p:nvPr/>
          </p:nvSpPr>
          <p:spPr>
            <a:xfrm>
              <a:off x="3039446" y="4256348"/>
              <a:ext cx="3056554" cy="14776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Wingdings" pitchFamily="2" charset="2"/>
                <a:buNone/>
                <a:defRPr sz="1600" b="0" i="0" kern="1200" baseline="0">
                  <a:solidFill>
                    <a:schemeClr val="tx1"/>
                  </a:solidFill>
                  <a:latin typeface="Acumin Pro" panose="020B0504020202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baseline="0">
                  <a:solidFill>
                    <a:schemeClr val="tx1"/>
                  </a:solidFill>
                  <a:latin typeface="Acumin Pro" panose="020B0504020202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baseline="0">
                  <a:solidFill>
                    <a:schemeClr val="tx1"/>
                  </a:solidFill>
                  <a:latin typeface="Acumin Pro" panose="020B0504020202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baseline="0">
                  <a:solidFill>
                    <a:schemeClr val="tx1"/>
                  </a:solidFill>
                  <a:latin typeface="Acumin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t>Heroes with zero Energy      experience Burnout and must skip two turns</a:t>
              </a:r>
            </a:p>
          </p:txBody>
        </p:sp>
        <p:grpSp>
          <p:nvGrpSpPr>
            <p:cNvPr id="47" name="Group 46">
              <a:extLst>
                <a:ext uri="{FF2B5EF4-FFF2-40B4-BE49-F238E27FC236}">
                  <a16:creationId xmlns:a16="http://schemas.microsoft.com/office/drawing/2014/main" id="{0405EAD6-BBF7-539D-1EB7-1739BCA0DE57}"/>
                </a:ext>
              </a:extLst>
            </p:cNvPr>
            <p:cNvGrpSpPr>
              <a:grpSpLocks noChangeAspect="1"/>
            </p:cNvGrpSpPr>
            <p:nvPr/>
          </p:nvGrpSpPr>
          <p:grpSpPr>
            <a:xfrm>
              <a:off x="4052736" y="4658272"/>
              <a:ext cx="250269" cy="426634"/>
              <a:chOff x="7291346" y="4072528"/>
              <a:chExt cx="423627" cy="722158"/>
            </a:xfrm>
          </p:grpSpPr>
          <p:sp>
            <p:nvSpPr>
              <p:cNvPr id="45" name="Right Triangle 44">
                <a:extLst>
                  <a:ext uri="{FF2B5EF4-FFF2-40B4-BE49-F238E27FC236}">
                    <a16:creationId xmlns:a16="http://schemas.microsoft.com/office/drawing/2014/main" id="{467F30A5-0934-9E53-6FE2-789747AEF06A}"/>
                  </a:ext>
                </a:extLst>
              </p:cNvPr>
              <p:cNvSpPr/>
              <p:nvPr/>
            </p:nvSpPr>
            <p:spPr>
              <a:xfrm flipH="1">
                <a:off x="7291346" y="4072528"/>
                <a:ext cx="262393" cy="451764"/>
              </a:xfrm>
              <a:prstGeom prst="rtTriangle">
                <a:avLst/>
              </a:prstGeom>
              <a:solidFill>
                <a:srgbClr val="FBB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ight Triangle 45">
                <a:extLst>
                  <a:ext uri="{FF2B5EF4-FFF2-40B4-BE49-F238E27FC236}">
                    <a16:creationId xmlns:a16="http://schemas.microsoft.com/office/drawing/2014/main" id="{635D7E60-D95D-8BEE-8119-0115420BF2D4}"/>
                  </a:ext>
                </a:extLst>
              </p:cNvPr>
              <p:cNvSpPr/>
              <p:nvPr/>
            </p:nvSpPr>
            <p:spPr>
              <a:xfrm flipV="1">
                <a:off x="7452580" y="4342922"/>
                <a:ext cx="262393" cy="451764"/>
              </a:xfrm>
              <a:prstGeom prst="rtTriangle">
                <a:avLst/>
              </a:prstGeom>
              <a:solidFill>
                <a:srgbClr val="FBB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4201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1000"/>
                                        <p:tgtEl>
                                          <p:spTgt spid="16"/>
                                        </p:tgtEl>
                                      </p:cBhvr>
                                    </p:animEffect>
                                    <p:set>
                                      <p:cBhvr>
                                        <p:cTn id="13" dur="1" fill="hold">
                                          <p:stCondLst>
                                            <p:cond delay="999"/>
                                          </p:stCondLst>
                                        </p:cTn>
                                        <p:tgtEl>
                                          <p:spTgt spid="16"/>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1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1000"/>
                                        <p:tgtEl>
                                          <p:spTgt spid="15"/>
                                        </p:tgtEl>
                                      </p:cBhvr>
                                    </p:animEffect>
                                    <p:set>
                                      <p:cBhvr>
                                        <p:cTn id="29" dur="1" fill="hold">
                                          <p:stCondLst>
                                            <p:cond delay="999"/>
                                          </p:stCondLst>
                                        </p:cTn>
                                        <p:tgtEl>
                                          <p:spTgt spid="15"/>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1000"/>
                                        <p:tgtEl>
                                          <p:spTgt spid="2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9" grpId="0"/>
      <p:bldP spid="21" grpId="0"/>
    </p:bldLst>
  </p:timing>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Brand-Widescreen-20231110" id="{298B892F-2C42-8C4D-9C11-1897040FA823}" vid="{5A4260A0-2808-CB46-AD80-314349B89C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7F8518-0786-4241-9955-5A8DAADF5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DE0D6C-581B-4814-98E7-EF172D5D46A1}">
  <ds:schemaRef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d6656b4d-3fa0-4709-acfb-d5e813445d1e"/>
    <ds:schemaRef ds:uri="37af3f4b-4b66-46f9-8456-831d9bc3e737"/>
    <ds:schemaRef ds:uri="http://schemas.microsoft.com/office/2006/metadata/properties"/>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3300</TotalTime>
  <Words>2405</Words>
  <Application>Microsoft Macintosh PowerPoint</Application>
  <PresentationFormat>Widescreen</PresentationFormat>
  <Paragraphs>327</Paragraphs>
  <Slides>23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Franklin Gothic Medium Cond</vt:lpstr>
      <vt:lpstr>Acumin Pro Semibold</vt:lpstr>
      <vt:lpstr>Franklin Gothic Medium</vt:lpstr>
      <vt:lpstr>Acumin Pro Condensed Semibold</vt:lpstr>
      <vt:lpstr>Acumin Pro</vt:lpstr>
      <vt:lpstr>Gabarito Black</vt:lpstr>
      <vt:lpstr>Wingdings</vt:lpstr>
      <vt:lpstr>Calibri</vt:lpstr>
      <vt:lpstr>Franklin Gothic Book</vt:lpstr>
      <vt:lpstr>Acumin Pro Medium</vt:lpstr>
      <vt:lpstr>Gabarito SemiBold</vt:lpstr>
      <vt:lpstr>Office Theme</vt:lpstr>
      <vt:lpstr>Pilot Evaluation of a Novel, Cooperative Opioid Use Disorder Board Game</vt:lpstr>
      <vt:lpstr>Disclosure</vt:lpstr>
      <vt:lpstr>Background</vt:lpstr>
      <vt:lpstr>PowerPoint Presentation</vt:lpstr>
      <vt:lpstr>Hero Team</vt:lpstr>
      <vt:lpstr>Care Tasks</vt:lpstr>
      <vt:lpstr>Care Tasks</vt:lpstr>
      <vt:lpstr>Events</vt:lpstr>
      <vt:lpstr>Additional Important Elements</vt:lpstr>
      <vt:lpstr>Pilot Test</vt:lpstr>
      <vt:lpstr>Results</vt:lpstr>
      <vt:lpstr>Results</vt:lpstr>
      <vt:lpstr>Results</vt:lpstr>
      <vt:lpstr>Results (cont’d)</vt:lpstr>
      <vt:lpstr>Results (cont’d)</vt:lpstr>
      <vt:lpstr>Results (cont’d)</vt:lpstr>
      <vt:lpstr>Results</vt:lpstr>
      <vt:lpstr>Results (cont’d)</vt:lpstr>
      <vt:lpstr>Results (cont’d)</vt:lpstr>
      <vt:lpstr>Next Steps</vt:lpstr>
      <vt:lpstr>References</vt:lpstr>
      <vt:lpstr>References (cont’d)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Nichols, Molly</dc:creator>
  <cp:lastModifiedBy>Nichols, Molly</cp:lastModifiedBy>
  <cp:revision>162</cp:revision>
  <dcterms:created xsi:type="dcterms:W3CDTF">2024-10-31T19:17:40Z</dcterms:created>
  <dcterms:modified xsi:type="dcterms:W3CDTF">2024-11-14T19:47:30Z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