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4"/>
  </p:notesMasterIdLst>
  <p:sldIdLst>
    <p:sldId id="256" r:id="rId2"/>
    <p:sldId id="272" r:id="rId3"/>
    <p:sldId id="258" r:id="rId4"/>
    <p:sldId id="282" r:id="rId5"/>
    <p:sldId id="281" r:id="rId6"/>
    <p:sldId id="260" r:id="rId7"/>
    <p:sldId id="274" r:id="rId8"/>
    <p:sldId id="262" r:id="rId9"/>
    <p:sldId id="263" r:id="rId10"/>
    <p:sldId id="261" r:id="rId11"/>
    <p:sldId id="266" r:id="rId12"/>
    <p:sldId id="264" r:id="rId13"/>
    <p:sldId id="275" r:id="rId14"/>
    <p:sldId id="279" r:id="rId15"/>
    <p:sldId id="273" r:id="rId16"/>
    <p:sldId id="265" r:id="rId17"/>
    <p:sldId id="269" r:id="rId18"/>
    <p:sldId id="280" r:id="rId19"/>
    <p:sldId id="277" r:id="rId20"/>
    <p:sldId id="268" r:id="rId21"/>
    <p:sldId id="278"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039"/>
    <p:restoredTop sz="82917"/>
  </p:normalViewPr>
  <p:slideViewPr>
    <p:cSldViewPr snapToGrid="0">
      <p:cViewPr varScale="1">
        <p:scale>
          <a:sx n="90" d="100"/>
          <a:sy n="90" d="100"/>
        </p:scale>
        <p:origin x="21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Liu" userId="3addaafd-35f5-4a09-b147-0e2e22eab018" providerId="ADAL" clId="{00EB65E6-7D36-FB40-88D1-313B865BA9D0}"/>
    <pc:docChg chg="undo custSel addSld delSld modSld sldOrd">
      <pc:chgData name="Patricia Liu" userId="3addaafd-35f5-4a09-b147-0e2e22eab018" providerId="ADAL" clId="{00EB65E6-7D36-FB40-88D1-313B865BA9D0}" dt="2023-10-31T21:53:41.861" v="5752" actId="1076"/>
      <pc:docMkLst>
        <pc:docMk/>
      </pc:docMkLst>
      <pc:sldChg chg="modSp mod">
        <pc:chgData name="Patricia Liu" userId="3addaafd-35f5-4a09-b147-0e2e22eab018" providerId="ADAL" clId="{00EB65E6-7D36-FB40-88D1-313B865BA9D0}" dt="2023-10-31T00:56:41.212" v="5257" actId="20577"/>
        <pc:sldMkLst>
          <pc:docMk/>
          <pc:sldMk cId="3289052183" sldId="256"/>
        </pc:sldMkLst>
        <pc:spChg chg="mod">
          <ac:chgData name="Patricia Liu" userId="3addaafd-35f5-4a09-b147-0e2e22eab018" providerId="ADAL" clId="{00EB65E6-7D36-FB40-88D1-313B865BA9D0}" dt="2023-10-31T00:56:41.212" v="5257" actId="20577"/>
          <ac:spMkLst>
            <pc:docMk/>
            <pc:sldMk cId="3289052183" sldId="256"/>
            <ac:spMk id="2" creationId="{25433B2C-13CE-DCF6-FC93-4521B798556E}"/>
          </ac:spMkLst>
        </pc:spChg>
      </pc:sldChg>
      <pc:sldChg chg="del mod modShow modNotesTx">
        <pc:chgData name="Patricia Liu" userId="3addaafd-35f5-4a09-b147-0e2e22eab018" providerId="ADAL" clId="{00EB65E6-7D36-FB40-88D1-313B865BA9D0}" dt="2023-10-26T18:41:27.519" v="3535" actId="2696"/>
        <pc:sldMkLst>
          <pc:docMk/>
          <pc:sldMk cId="4281249498" sldId="257"/>
        </pc:sldMkLst>
      </pc:sldChg>
      <pc:sldChg chg="addSp delSp modSp mod delAnim modAnim modNotesTx">
        <pc:chgData name="Patricia Liu" userId="3addaafd-35f5-4a09-b147-0e2e22eab018" providerId="ADAL" clId="{00EB65E6-7D36-FB40-88D1-313B865BA9D0}" dt="2023-10-31T21:16:35.103" v="5437" actId="20577"/>
        <pc:sldMkLst>
          <pc:docMk/>
          <pc:sldMk cId="2419603312" sldId="258"/>
        </pc:sldMkLst>
        <pc:spChg chg="mod">
          <ac:chgData name="Patricia Liu" userId="3addaafd-35f5-4a09-b147-0e2e22eab018" providerId="ADAL" clId="{00EB65E6-7D36-FB40-88D1-313B865BA9D0}" dt="2023-10-26T18:38:02.675" v="3425" actId="1076"/>
          <ac:spMkLst>
            <pc:docMk/>
            <pc:sldMk cId="2419603312" sldId="258"/>
            <ac:spMk id="2" creationId="{0694F800-A236-338D-2E74-FCB4B68CA134}"/>
          </ac:spMkLst>
        </pc:spChg>
        <pc:spChg chg="add mod">
          <ac:chgData name="Patricia Liu" userId="3addaafd-35f5-4a09-b147-0e2e22eab018" providerId="ADAL" clId="{00EB65E6-7D36-FB40-88D1-313B865BA9D0}" dt="2023-10-31T21:16:35.103" v="5437" actId="20577"/>
          <ac:spMkLst>
            <pc:docMk/>
            <pc:sldMk cId="2419603312" sldId="258"/>
            <ac:spMk id="3" creationId="{4037E940-C805-6E5E-C80C-B945681902CB}"/>
          </ac:spMkLst>
        </pc:spChg>
        <pc:spChg chg="del mod">
          <ac:chgData name="Patricia Liu" userId="3addaafd-35f5-4a09-b147-0e2e22eab018" providerId="ADAL" clId="{00EB65E6-7D36-FB40-88D1-313B865BA9D0}" dt="2023-10-26T19:16:57.614" v="4753" actId="478"/>
          <ac:spMkLst>
            <pc:docMk/>
            <pc:sldMk cId="2419603312" sldId="258"/>
            <ac:spMk id="7" creationId="{5CA64697-9298-0B9F-0389-FF88CEAC97AC}"/>
          </ac:spMkLst>
        </pc:spChg>
        <pc:spChg chg="mod">
          <ac:chgData name="Patricia Liu" userId="3addaafd-35f5-4a09-b147-0e2e22eab018" providerId="ADAL" clId="{00EB65E6-7D36-FB40-88D1-313B865BA9D0}" dt="2023-10-27T17:24:22.095" v="5019" actId="1037"/>
          <ac:spMkLst>
            <pc:docMk/>
            <pc:sldMk cId="2419603312" sldId="258"/>
            <ac:spMk id="8" creationId="{C8D29C84-91CF-311B-62E1-755E941A2FF3}"/>
          </ac:spMkLst>
        </pc:spChg>
        <pc:spChg chg="mod">
          <ac:chgData name="Patricia Liu" userId="3addaafd-35f5-4a09-b147-0e2e22eab018" providerId="ADAL" clId="{00EB65E6-7D36-FB40-88D1-313B865BA9D0}" dt="2023-10-27T17:24:22.095" v="5019" actId="1037"/>
          <ac:spMkLst>
            <pc:docMk/>
            <pc:sldMk cId="2419603312" sldId="258"/>
            <ac:spMk id="9" creationId="{09000E79-B718-34A0-0A15-54AF43583B08}"/>
          </ac:spMkLst>
        </pc:spChg>
        <pc:spChg chg="mod">
          <ac:chgData name="Patricia Liu" userId="3addaafd-35f5-4a09-b147-0e2e22eab018" providerId="ADAL" clId="{00EB65E6-7D36-FB40-88D1-313B865BA9D0}" dt="2023-10-26T18:40:11.733" v="3531" actId="1076"/>
          <ac:spMkLst>
            <pc:docMk/>
            <pc:sldMk cId="2419603312" sldId="258"/>
            <ac:spMk id="10" creationId="{8DD37D14-8801-DB75-4CAB-197BFB4928D2}"/>
          </ac:spMkLst>
        </pc:spChg>
        <pc:picChg chg="mod">
          <ac:chgData name="Patricia Liu" userId="3addaafd-35f5-4a09-b147-0e2e22eab018" providerId="ADAL" clId="{00EB65E6-7D36-FB40-88D1-313B865BA9D0}" dt="2023-10-27T17:24:22.095" v="5019" actId="1037"/>
          <ac:picMkLst>
            <pc:docMk/>
            <pc:sldMk cId="2419603312" sldId="258"/>
            <ac:picMk id="4" creationId="{B988850A-619E-639A-EE33-2A7452393704}"/>
          </ac:picMkLst>
        </pc:picChg>
        <pc:picChg chg="del mod">
          <ac:chgData name="Patricia Liu" userId="3addaafd-35f5-4a09-b147-0e2e22eab018" providerId="ADAL" clId="{00EB65E6-7D36-FB40-88D1-313B865BA9D0}" dt="2023-10-26T19:17:01.091" v="4754" actId="478"/>
          <ac:picMkLst>
            <pc:docMk/>
            <pc:sldMk cId="2419603312" sldId="258"/>
            <ac:picMk id="5" creationId="{451D892E-DF07-DC3B-FD61-3FBB9A7C3B8F}"/>
          </ac:picMkLst>
        </pc:picChg>
        <pc:picChg chg="mod">
          <ac:chgData name="Patricia Liu" userId="3addaafd-35f5-4a09-b147-0e2e22eab018" providerId="ADAL" clId="{00EB65E6-7D36-FB40-88D1-313B865BA9D0}" dt="2023-10-27T17:24:22.095" v="5019" actId="1037"/>
          <ac:picMkLst>
            <pc:docMk/>
            <pc:sldMk cId="2419603312" sldId="258"/>
            <ac:picMk id="6" creationId="{2613ECF6-786F-244F-FEDA-155E68AFE47C}"/>
          </ac:picMkLst>
        </pc:picChg>
        <pc:picChg chg="add del mod">
          <ac:chgData name="Patricia Liu" userId="3addaafd-35f5-4a09-b147-0e2e22eab018" providerId="ADAL" clId="{00EB65E6-7D36-FB40-88D1-313B865BA9D0}" dt="2023-10-26T18:34:44.276" v="3203" actId="478"/>
          <ac:picMkLst>
            <pc:docMk/>
            <pc:sldMk cId="2419603312" sldId="258"/>
            <ac:picMk id="1026" creationId="{FCAA8EF7-400B-4AAC-5EB4-DD0CF9922F79}"/>
          </ac:picMkLst>
        </pc:picChg>
        <pc:picChg chg="add mod">
          <ac:chgData name="Patricia Liu" userId="3addaafd-35f5-4a09-b147-0e2e22eab018" providerId="ADAL" clId="{00EB65E6-7D36-FB40-88D1-313B865BA9D0}" dt="2023-10-27T17:24:22.095" v="5019" actId="1037"/>
          <ac:picMkLst>
            <pc:docMk/>
            <pc:sldMk cId="2419603312" sldId="258"/>
            <ac:picMk id="1028" creationId="{C442EAB1-0DB1-6FA0-812F-C3F1C5BB050C}"/>
          </ac:picMkLst>
        </pc:picChg>
      </pc:sldChg>
      <pc:sldChg chg="del">
        <pc:chgData name="Patricia Liu" userId="3addaafd-35f5-4a09-b147-0e2e22eab018" providerId="ADAL" clId="{00EB65E6-7D36-FB40-88D1-313B865BA9D0}" dt="2023-10-26T19:00:19.904" v="4579" actId="2696"/>
        <pc:sldMkLst>
          <pc:docMk/>
          <pc:sldMk cId="929913749" sldId="259"/>
        </pc:sldMkLst>
      </pc:sldChg>
      <pc:sldChg chg="addSp delSp modSp mod ord modNotesTx">
        <pc:chgData name="Patricia Liu" userId="3addaafd-35f5-4a09-b147-0e2e22eab018" providerId="ADAL" clId="{00EB65E6-7D36-FB40-88D1-313B865BA9D0}" dt="2023-10-26T19:07:33.258" v="4715" actId="20577"/>
        <pc:sldMkLst>
          <pc:docMk/>
          <pc:sldMk cId="1216402289" sldId="260"/>
        </pc:sldMkLst>
        <pc:spChg chg="mod">
          <ac:chgData name="Patricia Liu" userId="3addaafd-35f5-4a09-b147-0e2e22eab018" providerId="ADAL" clId="{00EB65E6-7D36-FB40-88D1-313B865BA9D0}" dt="2023-10-26T18:37:49.482" v="3423" actId="1076"/>
          <ac:spMkLst>
            <pc:docMk/>
            <pc:sldMk cId="1216402289" sldId="260"/>
            <ac:spMk id="2" creationId="{64CA7B3C-0493-001D-435B-C43BB946AFC9}"/>
          </ac:spMkLst>
        </pc:spChg>
        <pc:spChg chg="add del mod">
          <ac:chgData name="Patricia Liu" userId="3addaafd-35f5-4a09-b147-0e2e22eab018" providerId="ADAL" clId="{00EB65E6-7D36-FB40-88D1-313B865BA9D0}" dt="2023-10-26T18:58:00.770" v="4525" actId="767"/>
          <ac:spMkLst>
            <pc:docMk/>
            <pc:sldMk cId="1216402289" sldId="260"/>
            <ac:spMk id="3" creationId="{BA101431-58A3-A3E6-3DE2-1D3A3B4C7273}"/>
          </ac:spMkLst>
        </pc:spChg>
        <pc:spChg chg="add del mod">
          <ac:chgData name="Patricia Liu" userId="3addaafd-35f5-4a09-b147-0e2e22eab018" providerId="ADAL" clId="{00EB65E6-7D36-FB40-88D1-313B865BA9D0}" dt="2023-10-26T18:58:22.702" v="4544" actId="1076"/>
          <ac:spMkLst>
            <pc:docMk/>
            <pc:sldMk cId="1216402289" sldId="260"/>
            <ac:spMk id="6" creationId="{D1F124B0-6D0D-E91E-7E35-8AC542654CD5}"/>
          </ac:spMkLst>
        </pc:spChg>
        <pc:spChg chg="mod">
          <ac:chgData name="Patricia Liu" userId="3addaafd-35f5-4a09-b147-0e2e22eab018" providerId="ADAL" clId="{00EB65E6-7D36-FB40-88D1-313B865BA9D0}" dt="2023-10-26T18:46:33.543" v="4036" actId="1076"/>
          <ac:spMkLst>
            <pc:docMk/>
            <pc:sldMk cId="1216402289" sldId="260"/>
            <ac:spMk id="7" creationId="{97CD7528-158F-A0D4-2A55-6FB6A30149DE}"/>
          </ac:spMkLst>
        </pc:spChg>
        <pc:picChg chg="mod">
          <ac:chgData name="Patricia Liu" userId="3addaafd-35f5-4a09-b147-0e2e22eab018" providerId="ADAL" clId="{00EB65E6-7D36-FB40-88D1-313B865BA9D0}" dt="2023-10-26T18:40:34.398" v="3534" actId="1076"/>
          <ac:picMkLst>
            <pc:docMk/>
            <pc:sldMk cId="1216402289" sldId="260"/>
            <ac:picMk id="5" creationId="{5154C517-CF4E-F857-E9C2-CDA2F1C5BE28}"/>
          </ac:picMkLst>
        </pc:picChg>
      </pc:sldChg>
      <pc:sldChg chg="addSp modSp mod modAnim">
        <pc:chgData name="Patricia Liu" userId="3addaafd-35f5-4a09-b147-0e2e22eab018" providerId="ADAL" clId="{00EB65E6-7D36-FB40-88D1-313B865BA9D0}" dt="2023-10-31T21:29:26.982" v="5618"/>
        <pc:sldMkLst>
          <pc:docMk/>
          <pc:sldMk cId="1701721569" sldId="261"/>
        </pc:sldMkLst>
        <pc:spChg chg="add mod">
          <ac:chgData name="Patricia Liu" userId="3addaafd-35f5-4a09-b147-0e2e22eab018" providerId="ADAL" clId="{00EB65E6-7D36-FB40-88D1-313B865BA9D0}" dt="2023-10-31T21:29:00.275" v="5607" actId="1076"/>
          <ac:spMkLst>
            <pc:docMk/>
            <pc:sldMk cId="1701721569" sldId="261"/>
            <ac:spMk id="3" creationId="{9BEDB5EF-ADE5-7B07-1F7B-11BB9FC03242}"/>
          </ac:spMkLst>
        </pc:spChg>
        <pc:spChg chg="mod">
          <ac:chgData name="Patricia Liu" userId="3addaafd-35f5-4a09-b147-0e2e22eab018" providerId="ADAL" clId="{00EB65E6-7D36-FB40-88D1-313B865BA9D0}" dt="2023-10-31T21:29:19.086" v="5617" actId="14100"/>
          <ac:spMkLst>
            <pc:docMk/>
            <pc:sldMk cId="1701721569" sldId="261"/>
            <ac:spMk id="5" creationId="{0ACDAB28-5D13-384B-3384-89F7A847431E}"/>
          </ac:spMkLst>
        </pc:spChg>
        <pc:graphicFrameChg chg="mod modGraphic">
          <ac:chgData name="Patricia Liu" userId="3addaafd-35f5-4a09-b147-0e2e22eab018" providerId="ADAL" clId="{00EB65E6-7D36-FB40-88D1-313B865BA9D0}" dt="2023-10-31T21:29:10.609" v="5615" actId="14100"/>
          <ac:graphicFrameMkLst>
            <pc:docMk/>
            <pc:sldMk cId="1701721569" sldId="261"/>
            <ac:graphicFrameMk id="4" creationId="{30F8158B-054B-56DA-66BE-60857BAB6CB8}"/>
          </ac:graphicFrameMkLst>
        </pc:graphicFrameChg>
      </pc:sldChg>
      <pc:sldChg chg="modSp mod">
        <pc:chgData name="Patricia Liu" userId="3addaafd-35f5-4a09-b147-0e2e22eab018" providerId="ADAL" clId="{00EB65E6-7D36-FB40-88D1-313B865BA9D0}" dt="2023-10-26T19:20:31.789" v="4817" actId="1076"/>
        <pc:sldMkLst>
          <pc:docMk/>
          <pc:sldMk cId="2963555482" sldId="264"/>
        </pc:sldMkLst>
        <pc:graphicFrameChg chg="mod modGraphic">
          <ac:chgData name="Patricia Liu" userId="3addaafd-35f5-4a09-b147-0e2e22eab018" providerId="ADAL" clId="{00EB65E6-7D36-FB40-88D1-313B865BA9D0}" dt="2023-10-26T19:20:31.789" v="4817" actId="1076"/>
          <ac:graphicFrameMkLst>
            <pc:docMk/>
            <pc:sldMk cId="2963555482" sldId="264"/>
            <ac:graphicFrameMk id="10" creationId="{2417EFEB-7559-78CD-1D7F-20AB3AD73FE8}"/>
          </ac:graphicFrameMkLst>
        </pc:graphicFrameChg>
      </pc:sldChg>
      <pc:sldChg chg="addSp delSp modSp mod">
        <pc:chgData name="Patricia Liu" userId="3addaafd-35f5-4a09-b147-0e2e22eab018" providerId="ADAL" clId="{00EB65E6-7D36-FB40-88D1-313B865BA9D0}" dt="2023-10-31T21:53:41.861" v="5752" actId="1076"/>
        <pc:sldMkLst>
          <pc:docMk/>
          <pc:sldMk cId="698417322" sldId="265"/>
        </pc:sldMkLst>
        <pc:spChg chg="mod">
          <ac:chgData name="Patricia Liu" userId="3addaafd-35f5-4a09-b147-0e2e22eab018" providerId="ADAL" clId="{00EB65E6-7D36-FB40-88D1-313B865BA9D0}" dt="2023-10-31T21:53:41.861" v="5752" actId="1076"/>
          <ac:spMkLst>
            <pc:docMk/>
            <pc:sldMk cId="698417322" sldId="265"/>
            <ac:spMk id="5" creationId="{E4E29822-8DF6-C291-7A64-CE2B3313A34F}"/>
          </ac:spMkLst>
        </pc:spChg>
        <pc:spChg chg="add del mod">
          <ac:chgData name="Patricia Liu" userId="3addaafd-35f5-4a09-b147-0e2e22eab018" providerId="ADAL" clId="{00EB65E6-7D36-FB40-88D1-313B865BA9D0}" dt="2023-10-25T23:49:36.682" v="873" actId="478"/>
          <ac:spMkLst>
            <pc:docMk/>
            <pc:sldMk cId="698417322" sldId="265"/>
            <ac:spMk id="6" creationId="{3DA352A6-11E2-DA1C-8EF0-837C266F8F48}"/>
          </ac:spMkLst>
        </pc:spChg>
        <pc:graphicFrameChg chg="add del mod modGraphic">
          <ac:chgData name="Patricia Liu" userId="3addaafd-35f5-4a09-b147-0e2e22eab018" providerId="ADAL" clId="{00EB65E6-7D36-FB40-88D1-313B865BA9D0}" dt="2023-10-31T21:53:22.357" v="5749" actId="1076"/>
          <ac:graphicFrameMkLst>
            <pc:docMk/>
            <pc:sldMk cId="698417322" sldId="265"/>
            <ac:graphicFrameMk id="4" creationId="{CE47B439-5138-1D6B-0CA1-54B3E4914C7B}"/>
          </ac:graphicFrameMkLst>
        </pc:graphicFrameChg>
      </pc:sldChg>
      <pc:sldChg chg="modSp mod modNotesTx">
        <pc:chgData name="Patricia Liu" userId="3addaafd-35f5-4a09-b147-0e2e22eab018" providerId="ADAL" clId="{00EB65E6-7D36-FB40-88D1-313B865BA9D0}" dt="2023-10-31T21:17:24.685" v="5451" actId="20577"/>
        <pc:sldMkLst>
          <pc:docMk/>
          <pc:sldMk cId="2085519002" sldId="266"/>
        </pc:sldMkLst>
        <pc:spChg chg="mod">
          <ac:chgData name="Patricia Liu" userId="3addaafd-35f5-4a09-b147-0e2e22eab018" providerId="ADAL" clId="{00EB65E6-7D36-FB40-88D1-313B865BA9D0}" dt="2023-10-31T21:17:24.685" v="5451" actId="20577"/>
          <ac:spMkLst>
            <pc:docMk/>
            <pc:sldMk cId="2085519002" sldId="266"/>
            <ac:spMk id="16" creationId="{AC1A0760-7FA9-FB23-07ED-80AA9B1C77DC}"/>
          </ac:spMkLst>
        </pc:spChg>
      </pc:sldChg>
      <pc:sldChg chg="modSp mod">
        <pc:chgData name="Patricia Liu" userId="3addaafd-35f5-4a09-b147-0e2e22eab018" providerId="ADAL" clId="{00EB65E6-7D36-FB40-88D1-313B865BA9D0}" dt="2023-10-27T17:27:08.294" v="5240" actId="20577"/>
        <pc:sldMkLst>
          <pc:docMk/>
          <pc:sldMk cId="2717433308" sldId="268"/>
        </pc:sldMkLst>
        <pc:spChg chg="mod">
          <ac:chgData name="Patricia Liu" userId="3addaafd-35f5-4a09-b147-0e2e22eab018" providerId="ADAL" clId="{00EB65E6-7D36-FB40-88D1-313B865BA9D0}" dt="2023-10-27T17:27:08.294" v="5240" actId="20577"/>
          <ac:spMkLst>
            <pc:docMk/>
            <pc:sldMk cId="2717433308" sldId="268"/>
            <ac:spMk id="3" creationId="{94714DD4-5750-B3AC-FB4C-9ACAE819199C}"/>
          </ac:spMkLst>
        </pc:spChg>
      </pc:sldChg>
      <pc:sldChg chg="modSp mod">
        <pc:chgData name="Patricia Liu" userId="3addaafd-35f5-4a09-b147-0e2e22eab018" providerId="ADAL" clId="{00EB65E6-7D36-FB40-88D1-313B865BA9D0}" dt="2023-10-31T19:50:33.862" v="5400" actId="255"/>
        <pc:sldMkLst>
          <pc:docMk/>
          <pc:sldMk cId="1690290744" sldId="269"/>
        </pc:sldMkLst>
        <pc:spChg chg="mod">
          <ac:chgData name="Patricia Liu" userId="3addaafd-35f5-4a09-b147-0e2e22eab018" providerId="ADAL" clId="{00EB65E6-7D36-FB40-88D1-313B865BA9D0}" dt="2023-10-31T19:50:33.862" v="5400" actId="255"/>
          <ac:spMkLst>
            <pc:docMk/>
            <pc:sldMk cId="1690290744" sldId="269"/>
            <ac:spMk id="3" creationId="{3B512B49-40F7-D314-C0F8-6EF9D7209625}"/>
          </ac:spMkLst>
        </pc:spChg>
      </pc:sldChg>
      <pc:sldChg chg="modSp mod">
        <pc:chgData name="Patricia Liu" userId="3addaafd-35f5-4a09-b147-0e2e22eab018" providerId="ADAL" clId="{00EB65E6-7D36-FB40-88D1-313B865BA9D0}" dt="2023-10-27T17:27:44.732" v="5249" actId="1076"/>
        <pc:sldMkLst>
          <pc:docMk/>
          <pc:sldMk cId="2134657754" sldId="271"/>
        </pc:sldMkLst>
        <pc:spChg chg="mod">
          <ac:chgData name="Patricia Liu" userId="3addaafd-35f5-4a09-b147-0e2e22eab018" providerId="ADAL" clId="{00EB65E6-7D36-FB40-88D1-313B865BA9D0}" dt="2023-10-27T17:27:44.732" v="5249" actId="1076"/>
          <ac:spMkLst>
            <pc:docMk/>
            <pc:sldMk cId="2134657754" sldId="271"/>
            <ac:spMk id="3" creationId="{E5916D45-F646-47E1-B531-EE2C95A011F7}"/>
          </ac:spMkLst>
        </pc:spChg>
      </pc:sldChg>
      <pc:sldChg chg="modSp mod">
        <pc:chgData name="Patricia Liu" userId="3addaafd-35f5-4a09-b147-0e2e22eab018" providerId="ADAL" clId="{00EB65E6-7D36-FB40-88D1-313B865BA9D0}" dt="2023-10-26T19:20:38.493" v="4818" actId="14100"/>
        <pc:sldMkLst>
          <pc:docMk/>
          <pc:sldMk cId="1832121915" sldId="273"/>
        </pc:sldMkLst>
        <pc:spChg chg="mod">
          <ac:chgData name="Patricia Liu" userId="3addaafd-35f5-4a09-b147-0e2e22eab018" providerId="ADAL" clId="{00EB65E6-7D36-FB40-88D1-313B865BA9D0}" dt="2023-10-25T22:44:01.613" v="783" actId="20577"/>
          <ac:spMkLst>
            <pc:docMk/>
            <pc:sldMk cId="1832121915" sldId="273"/>
            <ac:spMk id="2" creationId="{2EB37E70-708E-4EE9-5779-D6F37683318A}"/>
          </ac:spMkLst>
        </pc:spChg>
        <pc:spChg chg="mod">
          <ac:chgData name="Patricia Liu" userId="3addaafd-35f5-4a09-b147-0e2e22eab018" providerId="ADAL" clId="{00EB65E6-7D36-FB40-88D1-313B865BA9D0}" dt="2023-10-26T19:20:38.493" v="4818" actId="14100"/>
          <ac:spMkLst>
            <pc:docMk/>
            <pc:sldMk cId="1832121915" sldId="273"/>
            <ac:spMk id="3" creationId="{77486793-23F5-D2CD-E5C5-6C3FA2BC9C7F}"/>
          </ac:spMkLst>
        </pc:spChg>
      </pc:sldChg>
      <pc:sldChg chg="modSp mod">
        <pc:chgData name="Patricia Liu" userId="3addaafd-35f5-4a09-b147-0e2e22eab018" providerId="ADAL" clId="{00EB65E6-7D36-FB40-88D1-313B865BA9D0}" dt="2023-10-31T21:07:58.425" v="5428" actId="20577"/>
        <pc:sldMkLst>
          <pc:docMk/>
          <pc:sldMk cId="2818139441" sldId="274"/>
        </pc:sldMkLst>
        <pc:spChg chg="mod">
          <ac:chgData name="Patricia Liu" userId="3addaafd-35f5-4a09-b147-0e2e22eab018" providerId="ADAL" clId="{00EB65E6-7D36-FB40-88D1-313B865BA9D0}" dt="2023-10-26T18:37:38.531" v="3419" actId="1076"/>
          <ac:spMkLst>
            <pc:docMk/>
            <pc:sldMk cId="2818139441" sldId="274"/>
            <ac:spMk id="2" creationId="{04FF95CD-7531-AA07-B501-0CFF5DFE1949}"/>
          </ac:spMkLst>
        </pc:spChg>
        <pc:spChg chg="mod">
          <ac:chgData name="Patricia Liu" userId="3addaafd-35f5-4a09-b147-0e2e22eab018" providerId="ADAL" clId="{00EB65E6-7D36-FB40-88D1-313B865BA9D0}" dt="2023-10-31T21:07:58.425" v="5428" actId="20577"/>
          <ac:spMkLst>
            <pc:docMk/>
            <pc:sldMk cId="2818139441" sldId="274"/>
            <ac:spMk id="3" creationId="{971F41F9-5E87-FF41-5AB0-9C391E916B53}"/>
          </ac:spMkLst>
        </pc:spChg>
      </pc:sldChg>
      <pc:sldChg chg="addSp delSp modSp mod modNotesTx">
        <pc:chgData name="Patricia Liu" userId="3addaafd-35f5-4a09-b147-0e2e22eab018" providerId="ADAL" clId="{00EB65E6-7D36-FB40-88D1-313B865BA9D0}" dt="2023-10-26T19:19:28.198" v="4778" actId="20577"/>
        <pc:sldMkLst>
          <pc:docMk/>
          <pc:sldMk cId="3435584987" sldId="275"/>
        </pc:sldMkLst>
        <pc:spChg chg="mod">
          <ac:chgData name="Patricia Liu" userId="3addaafd-35f5-4a09-b147-0e2e22eab018" providerId="ADAL" clId="{00EB65E6-7D36-FB40-88D1-313B865BA9D0}" dt="2023-10-25T23:35:09.485" v="814" actId="1076"/>
          <ac:spMkLst>
            <pc:docMk/>
            <pc:sldMk cId="3435584987" sldId="275"/>
            <ac:spMk id="2" creationId="{34A58017-0702-75BE-34ED-276DAAE3D6DB}"/>
          </ac:spMkLst>
        </pc:spChg>
        <pc:spChg chg="add del mod">
          <ac:chgData name="Patricia Liu" userId="3addaafd-35f5-4a09-b147-0e2e22eab018" providerId="ADAL" clId="{00EB65E6-7D36-FB40-88D1-313B865BA9D0}" dt="2023-10-26T19:18:38.701" v="4772" actId="478"/>
          <ac:spMkLst>
            <pc:docMk/>
            <pc:sldMk cId="3435584987" sldId="275"/>
            <ac:spMk id="3" creationId="{1354FE0F-B72A-E44B-EA7F-298B7521CE28}"/>
          </ac:spMkLst>
        </pc:spChg>
        <pc:spChg chg="add mod">
          <ac:chgData name="Patricia Liu" userId="3addaafd-35f5-4a09-b147-0e2e22eab018" providerId="ADAL" clId="{00EB65E6-7D36-FB40-88D1-313B865BA9D0}" dt="2023-10-26T16:48:58.088" v="887" actId="1076"/>
          <ac:spMkLst>
            <pc:docMk/>
            <pc:sldMk cId="3435584987" sldId="275"/>
            <ac:spMk id="4" creationId="{5AB66A38-6B9E-3E73-0E71-F2352CE306D2}"/>
          </ac:spMkLst>
        </pc:spChg>
        <pc:spChg chg="add mod">
          <ac:chgData name="Patricia Liu" userId="3addaafd-35f5-4a09-b147-0e2e22eab018" providerId="ADAL" clId="{00EB65E6-7D36-FB40-88D1-313B865BA9D0}" dt="2023-10-26T16:49:16.971" v="893" actId="403"/>
          <ac:spMkLst>
            <pc:docMk/>
            <pc:sldMk cId="3435584987" sldId="275"/>
            <ac:spMk id="6" creationId="{D018F19A-8278-EF73-43C4-5BD587763F1F}"/>
          </ac:spMkLst>
        </pc:spChg>
        <pc:spChg chg="mod">
          <ac:chgData name="Patricia Liu" userId="3addaafd-35f5-4a09-b147-0e2e22eab018" providerId="ADAL" clId="{00EB65E6-7D36-FB40-88D1-313B865BA9D0}" dt="2023-10-25T23:35:32.778" v="856" actId="14100"/>
          <ac:spMkLst>
            <pc:docMk/>
            <pc:sldMk cId="3435584987" sldId="275"/>
            <ac:spMk id="8" creationId="{CFA00440-6AAE-FFB5-CD1B-128A33819F9B}"/>
          </ac:spMkLst>
        </pc:spChg>
        <pc:spChg chg="add mod">
          <ac:chgData name="Patricia Liu" userId="3addaafd-35f5-4a09-b147-0e2e22eab018" providerId="ADAL" clId="{00EB65E6-7D36-FB40-88D1-313B865BA9D0}" dt="2023-10-26T16:49:29.602" v="899" actId="403"/>
          <ac:spMkLst>
            <pc:docMk/>
            <pc:sldMk cId="3435584987" sldId="275"/>
            <ac:spMk id="9" creationId="{BC404B4F-564A-0ECF-B10D-EC54B06632D7}"/>
          </ac:spMkLst>
        </pc:spChg>
        <pc:spChg chg="add mod">
          <ac:chgData name="Patricia Liu" userId="3addaafd-35f5-4a09-b147-0e2e22eab018" providerId="ADAL" clId="{00EB65E6-7D36-FB40-88D1-313B865BA9D0}" dt="2023-10-26T16:49:51.417" v="906" actId="1076"/>
          <ac:spMkLst>
            <pc:docMk/>
            <pc:sldMk cId="3435584987" sldId="275"/>
            <ac:spMk id="10" creationId="{7DDA43E7-F934-3C13-3E6A-153120B3BE81}"/>
          </ac:spMkLst>
        </pc:spChg>
        <pc:spChg chg="add mod">
          <ac:chgData name="Patricia Liu" userId="3addaafd-35f5-4a09-b147-0e2e22eab018" providerId="ADAL" clId="{00EB65E6-7D36-FB40-88D1-313B865BA9D0}" dt="2023-10-26T16:50:04.341" v="912" actId="1076"/>
          <ac:spMkLst>
            <pc:docMk/>
            <pc:sldMk cId="3435584987" sldId="275"/>
            <ac:spMk id="11" creationId="{0E482649-55E4-AC29-EA8D-94D1F230173A}"/>
          </ac:spMkLst>
        </pc:spChg>
        <pc:spChg chg="add mod">
          <ac:chgData name="Patricia Liu" userId="3addaafd-35f5-4a09-b147-0e2e22eab018" providerId="ADAL" clId="{00EB65E6-7D36-FB40-88D1-313B865BA9D0}" dt="2023-10-26T16:50:19.034" v="918" actId="1076"/>
          <ac:spMkLst>
            <pc:docMk/>
            <pc:sldMk cId="3435584987" sldId="275"/>
            <ac:spMk id="12" creationId="{B1AAFD32-C8BF-66DD-5094-23D6BFDEB598}"/>
          </ac:spMkLst>
        </pc:spChg>
        <pc:spChg chg="add mod">
          <ac:chgData name="Patricia Liu" userId="3addaafd-35f5-4a09-b147-0e2e22eab018" providerId="ADAL" clId="{00EB65E6-7D36-FB40-88D1-313B865BA9D0}" dt="2023-10-26T16:50:31.122" v="924" actId="403"/>
          <ac:spMkLst>
            <pc:docMk/>
            <pc:sldMk cId="3435584987" sldId="275"/>
            <ac:spMk id="13" creationId="{29A18C98-C948-62F5-C0A7-E23E7F8141FF}"/>
          </ac:spMkLst>
        </pc:spChg>
        <pc:spChg chg="add del mod">
          <ac:chgData name="Patricia Liu" userId="3addaafd-35f5-4a09-b147-0e2e22eab018" providerId="ADAL" clId="{00EB65E6-7D36-FB40-88D1-313B865BA9D0}" dt="2023-10-26T16:51:08.370" v="936" actId="1076"/>
          <ac:spMkLst>
            <pc:docMk/>
            <pc:sldMk cId="3435584987" sldId="275"/>
            <ac:spMk id="14" creationId="{17D48B1E-53F7-A345-E9D4-C708C0C3AB0E}"/>
          </ac:spMkLst>
        </pc:spChg>
        <pc:spChg chg="add del mod">
          <ac:chgData name="Patricia Liu" userId="3addaafd-35f5-4a09-b147-0e2e22eab018" providerId="ADAL" clId="{00EB65E6-7D36-FB40-88D1-313B865BA9D0}" dt="2023-10-25T23:32:03.621" v="788" actId="478"/>
          <ac:spMkLst>
            <pc:docMk/>
            <pc:sldMk cId="3435584987" sldId="275"/>
            <ac:spMk id="18" creationId="{9C757FFB-DC10-043C-D3AE-B4DFA620E1F9}"/>
          </ac:spMkLst>
        </pc:spChg>
        <pc:spChg chg="add del mod">
          <ac:chgData name="Patricia Liu" userId="3addaafd-35f5-4a09-b147-0e2e22eab018" providerId="ADAL" clId="{00EB65E6-7D36-FB40-88D1-313B865BA9D0}" dt="2023-10-25T23:34:42.768" v="801" actId="478"/>
          <ac:spMkLst>
            <pc:docMk/>
            <pc:sldMk cId="3435584987" sldId="275"/>
            <ac:spMk id="20" creationId="{70C802DE-572F-357B-2965-EF2CFBB96E20}"/>
          </ac:spMkLst>
        </pc:spChg>
        <pc:spChg chg="add del mod">
          <ac:chgData name="Patricia Liu" userId="3addaafd-35f5-4a09-b147-0e2e22eab018" providerId="ADAL" clId="{00EB65E6-7D36-FB40-88D1-313B865BA9D0}" dt="2023-10-25T23:33:37.961" v="799"/>
          <ac:spMkLst>
            <pc:docMk/>
            <pc:sldMk cId="3435584987" sldId="275"/>
            <ac:spMk id="21" creationId="{65CB31A9-4E89-E284-12BB-4CCA5FCD49CC}"/>
          </ac:spMkLst>
        </pc:spChg>
        <pc:picChg chg="add del mod">
          <ac:chgData name="Patricia Liu" userId="3addaafd-35f5-4a09-b147-0e2e22eab018" providerId="ADAL" clId="{00EB65E6-7D36-FB40-88D1-313B865BA9D0}" dt="2023-10-25T23:32:05.560" v="789" actId="478"/>
          <ac:picMkLst>
            <pc:docMk/>
            <pc:sldMk cId="3435584987" sldId="275"/>
            <ac:picMk id="5" creationId="{950C6223-76B9-F294-89C2-278780B77B9C}"/>
          </ac:picMkLst>
        </pc:picChg>
        <pc:picChg chg="add mod modCrop">
          <ac:chgData name="Patricia Liu" userId="3addaafd-35f5-4a09-b147-0e2e22eab018" providerId="ADAL" clId="{00EB65E6-7D36-FB40-88D1-313B865BA9D0}" dt="2023-10-25T23:35:19.526" v="821" actId="1035"/>
          <ac:picMkLst>
            <pc:docMk/>
            <pc:sldMk cId="3435584987" sldId="275"/>
            <ac:picMk id="16" creationId="{B4262EA7-76D0-45CC-865A-72B1B76D3F26}"/>
          </ac:picMkLst>
        </pc:picChg>
        <pc:cxnChg chg="mod">
          <ac:chgData name="Patricia Liu" userId="3addaafd-35f5-4a09-b147-0e2e22eab018" providerId="ADAL" clId="{00EB65E6-7D36-FB40-88D1-313B865BA9D0}" dt="2023-10-25T23:35:32.778" v="856" actId="14100"/>
          <ac:cxnSpMkLst>
            <pc:docMk/>
            <pc:sldMk cId="3435584987" sldId="275"/>
            <ac:cxnSpMk id="7" creationId="{D8387212-BC80-594A-461D-EFFD64539B81}"/>
          </ac:cxnSpMkLst>
        </pc:cxnChg>
      </pc:sldChg>
      <pc:sldChg chg="addSp delSp modSp del mod modAnim">
        <pc:chgData name="Patricia Liu" userId="3addaafd-35f5-4a09-b147-0e2e22eab018" providerId="ADAL" clId="{00EB65E6-7D36-FB40-88D1-313B865BA9D0}" dt="2023-10-26T16:52:58.453" v="952" actId="2696"/>
        <pc:sldMkLst>
          <pc:docMk/>
          <pc:sldMk cId="3528356983" sldId="276"/>
        </pc:sldMkLst>
        <pc:spChg chg="del">
          <ac:chgData name="Patricia Liu" userId="3addaafd-35f5-4a09-b147-0e2e22eab018" providerId="ADAL" clId="{00EB65E6-7D36-FB40-88D1-313B865BA9D0}" dt="2023-10-25T18:07:11.712" v="188" actId="478"/>
          <ac:spMkLst>
            <pc:docMk/>
            <pc:sldMk cId="3528356983" sldId="276"/>
            <ac:spMk id="8" creationId="{CFA00440-6AAE-FFB5-CD1B-128A33819F9B}"/>
          </ac:spMkLst>
        </pc:spChg>
        <pc:spChg chg="mod">
          <ac:chgData name="Patricia Liu" userId="3addaafd-35f5-4a09-b147-0e2e22eab018" providerId="ADAL" clId="{00EB65E6-7D36-FB40-88D1-313B865BA9D0}" dt="2023-10-25T18:08:12.302" v="204" actId="1036"/>
          <ac:spMkLst>
            <pc:docMk/>
            <pc:sldMk cId="3528356983" sldId="276"/>
            <ac:spMk id="13" creationId="{EC96AA26-9CE8-E4E6-20AA-628EF580E7E2}"/>
          </ac:spMkLst>
        </pc:spChg>
        <pc:spChg chg="add mod">
          <ac:chgData name="Patricia Liu" userId="3addaafd-35f5-4a09-b147-0e2e22eab018" providerId="ADAL" clId="{00EB65E6-7D36-FB40-88D1-313B865BA9D0}" dt="2023-10-25T18:07:04.517" v="186"/>
          <ac:spMkLst>
            <pc:docMk/>
            <pc:sldMk cId="3528356983" sldId="276"/>
            <ac:spMk id="14" creationId="{F035AEEB-A878-0D23-712B-932266AC8DF7}"/>
          </ac:spMkLst>
        </pc:spChg>
        <pc:spChg chg="add del mod">
          <ac:chgData name="Patricia Liu" userId="3addaafd-35f5-4a09-b147-0e2e22eab018" providerId="ADAL" clId="{00EB65E6-7D36-FB40-88D1-313B865BA9D0}" dt="2023-10-25T18:11:13.295" v="297"/>
          <ac:spMkLst>
            <pc:docMk/>
            <pc:sldMk cId="3528356983" sldId="276"/>
            <ac:spMk id="15" creationId="{9150578A-A0E3-7BAD-6A1D-11C2F535AB3C}"/>
          </ac:spMkLst>
        </pc:spChg>
        <pc:spChg chg="add mod">
          <ac:chgData name="Patricia Liu" userId="3addaafd-35f5-4a09-b147-0e2e22eab018" providerId="ADAL" clId="{00EB65E6-7D36-FB40-88D1-313B865BA9D0}" dt="2023-10-25T18:11:09.648" v="295" actId="1076"/>
          <ac:spMkLst>
            <pc:docMk/>
            <pc:sldMk cId="3528356983" sldId="276"/>
            <ac:spMk id="16" creationId="{96AF9BC8-665A-0E0A-CA97-283B05584A71}"/>
          </ac:spMkLst>
        </pc:spChg>
        <pc:spChg chg="add mod">
          <ac:chgData name="Patricia Liu" userId="3addaafd-35f5-4a09-b147-0e2e22eab018" providerId="ADAL" clId="{00EB65E6-7D36-FB40-88D1-313B865BA9D0}" dt="2023-10-25T18:11:06.365" v="294" actId="1076"/>
          <ac:spMkLst>
            <pc:docMk/>
            <pc:sldMk cId="3528356983" sldId="276"/>
            <ac:spMk id="17" creationId="{898280FE-D76F-4BDB-2AAC-279499416ABA}"/>
          </ac:spMkLst>
        </pc:spChg>
        <pc:spChg chg="add mod">
          <ac:chgData name="Patricia Liu" userId="3addaafd-35f5-4a09-b147-0e2e22eab018" providerId="ADAL" clId="{00EB65E6-7D36-FB40-88D1-313B865BA9D0}" dt="2023-10-25T18:16:16.131" v="418"/>
          <ac:spMkLst>
            <pc:docMk/>
            <pc:sldMk cId="3528356983" sldId="276"/>
            <ac:spMk id="18" creationId="{CF3833E9-0CBB-0092-6CC7-1104064476F8}"/>
          </ac:spMkLst>
        </pc:spChg>
        <pc:spChg chg="add mod">
          <ac:chgData name="Patricia Liu" userId="3addaafd-35f5-4a09-b147-0e2e22eab018" providerId="ADAL" clId="{00EB65E6-7D36-FB40-88D1-313B865BA9D0}" dt="2023-10-25T18:16:16.131" v="418"/>
          <ac:spMkLst>
            <pc:docMk/>
            <pc:sldMk cId="3528356983" sldId="276"/>
            <ac:spMk id="19" creationId="{77518190-BBBD-2143-5FD8-4A166D5A0D04}"/>
          </ac:spMkLst>
        </pc:spChg>
        <pc:spChg chg="add mod">
          <ac:chgData name="Patricia Liu" userId="3addaafd-35f5-4a09-b147-0e2e22eab018" providerId="ADAL" clId="{00EB65E6-7D36-FB40-88D1-313B865BA9D0}" dt="2023-10-25T18:16:16.131" v="418"/>
          <ac:spMkLst>
            <pc:docMk/>
            <pc:sldMk cId="3528356983" sldId="276"/>
            <ac:spMk id="20" creationId="{67BF7EB3-DDB4-6AA3-B908-DA9EF9A48956}"/>
          </ac:spMkLst>
        </pc:spChg>
        <pc:spChg chg="add mod">
          <ac:chgData name="Patricia Liu" userId="3addaafd-35f5-4a09-b147-0e2e22eab018" providerId="ADAL" clId="{00EB65E6-7D36-FB40-88D1-313B865BA9D0}" dt="2023-10-25T18:16:16.131" v="418"/>
          <ac:spMkLst>
            <pc:docMk/>
            <pc:sldMk cId="3528356983" sldId="276"/>
            <ac:spMk id="21" creationId="{41ECAEE6-C384-2243-4BEB-1BCAF3FAB024}"/>
          </ac:spMkLst>
        </pc:spChg>
        <pc:spChg chg="add mod">
          <ac:chgData name="Patricia Liu" userId="3addaafd-35f5-4a09-b147-0e2e22eab018" providerId="ADAL" clId="{00EB65E6-7D36-FB40-88D1-313B865BA9D0}" dt="2023-10-25T18:16:16.131" v="418"/>
          <ac:spMkLst>
            <pc:docMk/>
            <pc:sldMk cId="3528356983" sldId="276"/>
            <ac:spMk id="22" creationId="{32AB7234-E8F3-2913-B437-EF40809CCB6C}"/>
          </ac:spMkLst>
        </pc:spChg>
        <pc:spChg chg="add mod">
          <ac:chgData name="Patricia Liu" userId="3addaafd-35f5-4a09-b147-0e2e22eab018" providerId="ADAL" clId="{00EB65E6-7D36-FB40-88D1-313B865BA9D0}" dt="2023-10-25T18:16:16.131" v="418"/>
          <ac:spMkLst>
            <pc:docMk/>
            <pc:sldMk cId="3528356983" sldId="276"/>
            <ac:spMk id="23" creationId="{A0D48C74-9A6F-E666-0FE8-9420810468FA}"/>
          </ac:spMkLst>
        </pc:spChg>
        <pc:spChg chg="add mod">
          <ac:chgData name="Patricia Liu" userId="3addaafd-35f5-4a09-b147-0e2e22eab018" providerId="ADAL" clId="{00EB65E6-7D36-FB40-88D1-313B865BA9D0}" dt="2023-10-25T18:16:16.131" v="418"/>
          <ac:spMkLst>
            <pc:docMk/>
            <pc:sldMk cId="3528356983" sldId="276"/>
            <ac:spMk id="24" creationId="{DFAF35C3-6909-CB45-64C9-B655AA32678C}"/>
          </ac:spMkLst>
        </pc:spChg>
        <pc:spChg chg="add mod">
          <ac:chgData name="Patricia Liu" userId="3addaafd-35f5-4a09-b147-0e2e22eab018" providerId="ADAL" clId="{00EB65E6-7D36-FB40-88D1-313B865BA9D0}" dt="2023-10-26T16:50:47.203" v="931" actId="403"/>
          <ac:spMkLst>
            <pc:docMk/>
            <pc:sldMk cId="3528356983" sldId="276"/>
            <ac:spMk id="25" creationId="{59D42638-3118-59CC-83D6-A50EE5A06EE4}"/>
          </ac:spMkLst>
        </pc:spChg>
      </pc:sldChg>
      <pc:sldChg chg="addSp delSp modSp mod modNotesTx">
        <pc:chgData name="Patricia Liu" userId="3addaafd-35f5-4a09-b147-0e2e22eab018" providerId="ADAL" clId="{00EB65E6-7D36-FB40-88D1-313B865BA9D0}" dt="2023-10-31T21:17:45.268" v="5453" actId="20577"/>
        <pc:sldMkLst>
          <pc:docMk/>
          <pc:sldMk cId="2247874926" sldId="277"/>
        </pc:sldMkLst>
        <pc:spChg chg="mod">
          <ac:chgData name="Patricia Liu" userId="3addaafd-35f5-4a09-b147-0e2e22eab018" providerId="ADAL" clId="{00EB65E6-7D36-FB40-88D1-313B865BA9D0}" dt="2023-10-31T21:17:45.268" v="5453" actId="20577"/>
          <ac:spMkLst>
            <pc:docMk/>
            <pc:sldMk cId="2247874926" sldId="277"/>
            <ac:spMk id="2" creationId="{EF5681DF-4B4C-B494-9B0B-C87D85C4DBEF}"/>
          </ac:spMkLst>
        </pc:spChg>
        <pc:spChg chg="mod">
          <ac:chgData name="Patricia Liu" userId="3addaafd-35f5-4a09-b147-0e2e22eab018" providerId="ADAL" clId="{00EB65E6-7D36-FB40-88D1-313B865BA9D0}" dt="2023-10-31T21:16:53.386" v="5438" actId="20577"/>
          <ac:spMkLst>
            <pc:docMk/>
            <pc:sldMk cId="2247874926" sldId="277"/>
            <ac:spMk id="3" creationId="{F10A391E-DFE5-EE3C-E3F8-729953739002}"/>
          </ac:spMkLst>
        </pc:spChg>
        <pc:spChg chg="add del mod">
          <ac:chgData name="Patricia Liu" userId="3addaafd-35f5-4a09-b147-0e2e22eab018" providerId="ADAL" clId="{00EB65E6-7D36-FB40-88D1-313B865BA9D0}" dt="2023-10-26T17:39:48.214" v="2274" actId="478"/>
          <ac:spMkLst>
            <pc:docMk/>
            <pc:sldMk cId="2247874926" sldId="277"/>
            <ac:spMk id="4" creationId="{577DBBFA-482A-8ED7-C4B0-28CE963AF221}"/>
          </ac:spMkLst>
        </pc:spChg>
      </pc:sldChg>
      <pc:sldChg chg="addSp delSp modSp add mod modAnim">
        <pc:chgData name="Patricia Liu" userId="3addaafd-35f5-4a09-b147-0e2e22eab018" providerId="ADAL" clId="{00EB65E6-7D36-FB40-88D1-313B865BA9D0}" dt="2023-10-31T21:37:36.767" v="5670" actId="20577"/>
        <pc:sldMkLst>
          <pc:docMk/>
          <pc:sldMk cId="453625759" sldId="279"/>
        </pc:sldMkLst>
        <pc:spChg chg="del">
          <ac:chgData name="Patricia Liu" userId="3addaafd-35f5-4a09-b147-0e2e22eab018" providerId="ADAL" clId="{00EB65E6-7D36-FB40-88D1-313B865BA9D0}" dt="2023-10-26T19:18:45.731" v="4773" actId="478"/>
          <ac:spMkLst>
            <pc:docMk/>
            <pc:sldMk cId="453625759" sldId="279"/>
            <ac:spMk id="3" creationId="{1354FE0F-B72A-E44B-EA7F-298B7521CE28}"/>
          </ac:spMkLst>
        </pc:spChg>
        <pc:spChg chg="add mod">
          <ac:chgData name="Patricia Liu" userId="3addaafd-35f5-4a09-b147-0e2e22eab018" providerId="ADAL" clId="{00EB65E6-7D36-FB40-88D1-313B865BA9D0}" dt="2023-10-26T16:51:50.514" v="941" actId="1076"/>
          <ac:spMkLst>
            <pc:docMk/>
            <pc:sldMk cId="453625759" sldId="279"/>
            <ac:spMk id="5" creationId="{4AA27C6C-8493-EFED-38AF-542A330196FA}"/>
          </ac:spMkLst>
        </pc:spChg>
        <pc:spChg chg="add mod">
          <ac:chgData name="Patricia Liu" userId="3addaafd-35f5-4a09-b147-0e2e22eab018" providerId="ADAL" clId="{00EB65E6-7D36-FB40-88D1-313B865BA9D0}" dt="2023-10-26T16:51:56.481" v="942" actId="1076"/>
          <ac:spMkLst>
            <pc:docMk/>
            <pc:sldMk cId="453625759" sldId="279"/>
            <ac:spMk id="15" creationId="{4ACC7855-1BD2-D269-7A59-F09CC0A53EF9}"/>
          </ac:spMkLst>
        </pc:spChg>
        <pc:spChg chg="add mod">
          <ac:chgData name="Patricia Liu" userId="3addaafd-35f5-4a09-b147-0e2e22eab018" providerId="ADAL" clId="{00EB65E6-7D36-FB40-88D1-313B865BA9D0}" dt="2023-10-26T16:51:59.770" v="943" actId="1076"/>
          <ac:spMkLst>
            <pc:docMk/>
            <pc:sldMk cId="453625759" sldId="279"/>
            <ac:spMk id="17" creationId="{BAC62529-0B4B-0750-9D1D-47CB841C7626}"/>
          </ac:spMkLst>
        </pc:spChg>
        <pc:spChg chg="add mod">
          <ac:chgData name="Patricia Liu" userId="3addaafd-35f5-4a09-b147-0e2e22eab018" providerId="ADAL" clId="{00EB65E6-7D36-FB40-88D1-313B865BA9D0}" dt="2023-10-26T16:52:02.417" v="944" actId="1076"/>
          <ac:spMkLst>
            <pc:docMk/>
            <pc:sldMk cId="453625759" sldId="279"/>
            <ac:spMk id="18" creationId="{A27B0983-61AE-32CB-8351-251234A24F9F}"/>
          </ac:spMkLst>
        </pc:spChg>
        <pc:spChg chg="add mod">
          <ac:chgData name="Patricia Liu" userId="3addaafd-35f5-4a09-b147-0e2e22eab018" providerId="ADAL" clId="{00EB65E6-7D36-FB40-88D1-313B865BA9D0}" dt="2023-10-26T16:52:05.978" v="945" actId="1076"/>
          <ac:spMkLst>
            <pc:docMk/>
            <pc:sldMk cId="453625759" sldId="279"/>
            <ac:spMk id="19" creationId="{B410F25F-D785-7983-CB21-0BEB815997AB}"/>
          </ac:spMkLst>
        </pc:spChg>
        <pc:spChg chg="add mod">
          <ac:chgData name="Patricia Liu" userId="3addaafd-35f5-4a09-b147-0e2e22eab018" providerId="ADAL" clId="{00EB65E6-7D36-FB40-88D1-313B865BA9D0}" dt="2023-10-26T16:52:09.002" v="946" actId="1076"/>
          <ac:spMkLst>
            <pc:docMk/>
            <pc:sldMk cId="453625759" sldId="279"/>
            <ac:spMk id="20" creationId="{963F4B2C-339C-E069-8E56-DD42D179DBC0}"/>
          </ac:spMkLst>
        </pc:spChg>
        <pc:spChg chg="add mod">
          <ac:chgData name="Patricia Liu" userId="3addaafd-35f5-4a09-b147-0e2e22eab018" providerId="ADAL" clId="{00EB65E6-7D36-FB40-88D1-313B865BA9D0}" dt="2023-10-26T16:52:15.658" v="947" actId="1076"/>
          <ac:spMkLst>
            <pc:docMk/>
            <pc:sldMk cId="453625759" sldId="279"/>
            <ac:spMk id="21" creationId="{AD78F424-7605-A1AE-EFF8-CA4C7DB7A2E3}"/>
          </ac:spMkLst>
        </pc:spChg>
        <pc:spChg chg="add mod">
          <ac:chgData name="Patricia Liu" userId="3addaafd-35f5-4a09-b147-0e2e22eab018" providerId="ADAL" clId="{00EB65E6-7D36-FB40-88D1-313B865BA9D0}" dt="2023-10-26T16:52:24.347" v="948" actId="1076"/>
          <ac:spMkLst>
            <pc:docMk/>
            <pc:sldMk cId="453625759" sldId="279"/>
            <ac:spMk id="22" creationId="{02B1D884-AC4E-8DBB-77E4-8543362103BF}"/>
          </ac:spMkLst>
        </pc:spChg>
        <pc:spChg chg="add mod">
          <ac:chgData name="Patricia Liu" userId="3addaafd-35f5-4a09-b147-0e2e22eab018" providerId="ADAL" clId="{00EB65E6-7D36-FB40-88D1-313B865BA9D0}" dt="2023-10-31T21:37:36.767" v="5670" actId="20577"/>
          <ac:spMkLst>
            <pc:docMk/>
            <pc:sldMk cId="453625759" sldId="279"/>
            <ac:spMk id="23" creationId="{53EB89A7-F668-533A-D12E-A341D1BDFB54}"/>
          </ac:spMkLst>
        </pc:spChg>
        <pc:picChg chg="mod">
          <ac:chgData name="Patricia Liu" userId="3addaafd-35f5-4a09-b147-0e2e22eab018" providerId="ADAL" clId="{00EB65E6-7D36-FB40-88D1-313B865BA9D0}" dt="2023-10-26T16:51:39.264" v="940" actId="1076"/>
          <ac:picMkLst>
            <pc:docMk/>
            <pc:sldMk cId="453625759" sldId="279"/>
            <ac:picMk id="16" creationId="{B4262EA7-76D0-45CC-865A-72B1B76D3F26}"/>
          </ac:picMkLst>
        </pc:picChg>
      </pc:sldChg>
      <pc:sldChg chg="addSp modSp new mod modNotesTx">
        <pc:chgData name="Patricia Liu" userId="3addaafd-35f5-4a09-b147-0e2e22eab018" providerId="ADAL" clId="{00EB65E6-7D36-FB40-88D1-313B865BA9D0}" dt="2023-10-31T19:51:47.253" v="5412" actId="1076"/>
        <pc:sldMkLst>
          <pc:docMk/>
          <pc:sldMk cId="2108357395" sldId="280"/>
        </pc:sldMkLst>
        <pc:spChg chg="mod">
          <ac:chgData name="Patricia Liu" userId="3addaafd-35f5-4a09-b147-0e2e22eab018" providerId="ADAL" clId="{00EB65E6-7D36-FB40-88D1-313B865BA9D0}" dt="2023-10-26T17:33:28.606" v="2040" actId="313"/>
          <ac:spMkLst>
            <pc:docMk/>
            <pc:sldMk cId="2108357395" sldId="280"/>
            <ac:spMk id="2" creationId="{A8BAF330-F25C-1FF1-FD50-ECBD98CCC0ED}"/>
          </ac:spMkLst>
        </pc:spChg>
        <pc:spChg chg="mod">
          <ac:chgData name="Patricia Liu" userId="3addaafd-35f5-4a09-b147-0e2e22eab018" providerId="ADAL" clId="{00EB65E6-7D36-FB40-88D1-313B865BA9D0}" dt="2023-10-31T19:51:47.253" v="5412" actId="1076"/>
          <ac:spMkLst>
            <pc:docMk/>
            <pc:sldMk cId="2108357395" sldId="280"/>
            <ac:spMk id="3" creationId="{82FE9E17-AD3C-19F6-68C5-472E666E0AB3}"/>
          </ac:spMkLst>
        </pc:spChg>
        <pc:spChg chg="add mod">
          <ac:chgData name="Patricia Liu" userId="3addaafd-35f5-4a09-b147-0e2e22eab018" providerId="ADAL" clId="{00EB65E6-7D36-FB40-88D1-313B865BA9D0}" dt="2023-10-26T19:28:41.483" v="4979" actId="20577"/>
          <ac:spMkLst>
            <pc:docMk/>
            <pc:sldMk cId="2108357395" sldId="280"/>
            <ac:spMk id="4" creationId="{74139B66-8056-A52B-7E4D-10D7603C794E}"/>
          </ac:spMkLst>
        </pc:spChg>
      </pc:sldChg>
      <pc:sldChg chg="addSp modSp new mod ord modNotesTx">
        <pc:chgData name="Patricia Liu" userId="3addaafd-35f5-4a09-b147-0e2e22eab018" providerId="ADAL" clId="{00EB65E6-7D36-FB40-88D1-313B865BA9D0}" dt="2023-10-26T19:28:23.945" v="4968" actId="20577"/>
        <pc:sldMkLst>
          <pc:docMk/>
          <pc:sldMk cId="1268806607" sldId="281"/>
        </pc:sldMkLst>
        <pc:spChg chg="mod">
          <ac:chgData name="Patricia Liu" userId="3addaafd-35f5-4a09-b147-0e2e22eab018" providerId="ADAL" clId="{00EB65E6-7D36-FB40-88D1-313B865BA9D0}" dt="2023-10-26T19:06:48.046" v="4678" actId="20577"/>
          <ac:spMkLst>
            <pc:docMk/>
            <pc:sldMk cId="1268806607" sldId="281"/>
            <ac:spMk id="2" creationId="{0BDAD555-3CE3-C3B5-AAF8-88CF65FF5615}"/>
          </ac:spMkLst>
        </pc:spChg>
        <pc:spChg chg="mod">
          <ac:chgData name="Patricia Liu" userId="3addaafd-35f5-4a09-b147-0e2e22eab018" providerId="ADAL" clId="{00EB65E6-7D36-FB40-88D1-313B865BA9D0}" dt="2023-10-26T19:28:13.762" v="4964" actId="20577"/>
          <ac:spMkLst>
            <pc:docMk/>
            <pc:sldMk cId="1268806607" sldId="281"/>
            <ac:spMk id="3" creationId="{B6C2516F-F7B6-1CA2-07FC-A25813DF53FB}"/>
          </ac:spMkLst>
        </pc:spChg>
        <pc:spChg chg="add mod">
          <ac:chgData name="Patricia Liu" userId="3addaafd-35f5-4a09-b147-0e2e22eab018" providerId="ADAL" clId="{00EB65E6-7D36-FB40-88D1-313B865BA9D0}" dt="2023-10-26T18:51:53.327" v="4124" actId="1076"/>
          <ac:spMkLst>
            <pc:docMk/>
            <pc:sldMk cId="1268806607" sldId="281"/>
            <ac:spMk id="4" creationId="{08158BA1-D90F-D6C8-3ABB-49F7B86EE72A}"/>
          </ac:spMkLst>
        </pc:spChg>
        <pc:spChg chg="add mod">
          <ac:chgData name="Patricia Liu" userId="3addaafd-35f5-4a09-b147-0e2e22eab018" providerId="ADAL" clId="{00EB65E6-7D36-FB40-88D1-313B865BA9D0}" dt="2023-10-26T19:28:23.945" v="4968" actId="20577"/>
          <ac:spMkLst>
            <pc:docMk/>
            <pc:sldMk cId="1268806607" sldId="281"/>
            <ac:spMk id="5" creationId="{38CCC86C-D68B-D5FC-15FA-B55C818C88CC}"/>
          </ac:spMkLst>
        </pc:spChg>
        <pc:picChg chg="add mod">
          <ac:chgData name="Patricia Liu" userId="3addaafd-35f5-4a09-b147-0e2e22eab018" providerId="ADAL" clId="{00EB65E6-7D36-FB40-88D1-313B865BA9D0}" dt="2023-10-26T19:05:16.440" v="4583" actId="1076"/>
          <ac:picMkLst>
            <pc:docMk/>
            <pc:sldMk cId="1268806607" sldId="281"/>
            <ac:picMk id="3074" creationId="{9F2DE320-2CDE-EA44-91B5-418C1D44C543}"/>
          </ac:picMkLst>
        </pc:picChg>
      </pc:sldChg>
      <pc:sldChg chg="addSp delSp modSp new mod modNotesTx">
        <pc:chgData name="Patricia Liu" userId="3addaafd-35f5-4a09-b147-0e2e22eab018" providerId="ADAL" clId="{00EB65E6-7D36-FB40-88D1-313B865BA9D0}" dt="2023-10-26T19:27:59.672" v="4960" actId="1076"/>
        <pc:sldMkLst>
          <pc:docMk/>
          <pc:sldMk cId="1797441046" sldId="282"/>
        </pc:sldMkLst>
        <pc:spChg chg="mod">
          <ac:chgData name="Patricia Liu" userId="3addaafd-35f5-4a09-b147-0e2e22eab018" providerId="ADAL" clId="{00EB65E6-7D36-FB40-88D1-313B865BA9D0}" dt="2023-10-26T18:41:54.390" v="3551" actId="1076"/>
          <ac:spMkLst>
            <pc:docMk/>
            <pc:sldMk cId="1797441046" sldId="282"/>
            <ac:spMk id="2" creationId="{28AA1EAA-C9DD-1DCD-30E9-475AA18922AF}"/>
          </ac:spMkLst>
        </pc:spChg>
        <pc:spChg chg="mod">
          <ac:chgData name="Patricia Liu" userId="3addaafd-35f5-4a09-b147-0e2e22eab018" providerId="ADAL" clId="{00EB65E6-7D36-FB40-88D1-313B865BA9D0}" dt="2023-10-26T19:27:07.169" v="4869" actId="20577"/>
          <ac:spMkLst>
            <pc:docMk/>
            <pc:sldMk cId="1797441046" sldId="282"/>
            <ac:spMk id="3" creationId="{33A2A822-93FA-61B0-B002-048555829B90}"/>
          </ac:spMkLst>
        </pc:spChg>
        <pc:spChg chg="add del mod">
          <ac:chgData name="Patricia Liu" userId="3addaafd-35f5-4a09-b147-0e2e22eab018" providerId="ADAL" clId="{00EB65E6-7D36-FB40-88D1-313B865BA9D0}" dt="2023-10-26T18:56:41.009" v="4503"/>
          <ac:spMkLst>
            <pc:docMk/>
            <pc:sldMk cId="1797441046" sldId="282"/>
            <ac:spMk id="4" creationId="{2FCF1E93-31D9-CDB6-9126-225BF89B8A2E}"/>
          </ac:spMkLst>
        </pc:spChg>
        <pc:spChg chg="add mod">
          <ac:chgData name="Patricia Liu" userId="3addaafd-35f5-4a09-b147-0e2e22eab018" providerId="ADAL" clId="{00EB65E6-7D36-FB40-88D1-313B865BA9D0}" dt="2023-10-26T19:27:59.672" v="4960" actId="1076"/>
          <ac:spMkLst>
            <pc:docMk/>
            <pc:sldMk cId="1797441046" sldId="282"/>
            <ac:spMk id="5" creationId="{88C95B72-08D7-34DB-1851-FCE3FACD1CA7}"/>
          </ac:spMkLst>
        </pc:spChg>
        <pc:picChg chg="add mod">
          <ac:chgData name="Patricia Liu" userId="3addaafd-35f5-4a09-b147-0e2e22eab018" providerId="ADAL" clId="{00EB65E6-7D36-FB40-88D1-313B865BA9D0}" dt="2023-10-26T18:48:20.990" v="4099" actId="1076"/>
          <ac:picMkLst>
            <pc:docMk/>
            <pc:sldMk cId="1797441046" sldId="282"/>
            <ac:picMk id="2050" creationId="{DCCDCD34-D7EE-ED33-8604-FB4B91AC1F5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0899C-F78E-FC40-8FC6-A3BBCCD34A0D}" type="datetimeFigureOut">
              <a:rPr lang="en-US" smtClean="0"/>
              <a:t>10/27/23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681987-C455-7549-A6D6-8CF2B7543F9B}" type="slidenum">
              <a:rPr lang="en-US" smtClean="0"/>
              <a:t>‹#›</a:t>
            </a:fld>
            <a:endParaRPr lang="en-US"/>
          </a:p>
        </p:txBody>
      </p:sp>
    </p:spTree>
    <p:extLst>
      <p:ext uri="{BB962C8B-B14F-4D97-AF65-F5344CB8AC3E}">
        <p14:creationId xmlns:p14="http://schemas.microsoft.com/office/powerpoint/2010/main" val="7229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681987-C455-7549-A6D6-8CF2B7543F9B}" type="slidenum">
              <a:rPr lang="en-US" smtClean="0"/>
              <a:t>3</a:t>
            </a:fld>
            <a:endParaRPr lang="en-US"/>
          </a:p>
        </p:txBody>
      </p:sp>
    </p:spTree>
    <p:extLst>
      <p:ext uri="{BB962C8B-B14F-4D97-AF65-F5344CB8AC3E}">
        <p14:creationId xmlns:p14="http://schemas.microsoft.com/office/powerpoint/2010/main" val="3063492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box and whisker plot shows the average and upper and lower quartile range of total daily doses of methadone received. </a:t>
            </a:r>
          </a:p>
          <a:p>
            <a:r>
              <a:rPr lang="en-US" dirty="0"/>
              <a:t>12 patients received methadone one day prior to receiving an IMPACT consult</a:t>
            </a:r>
          </a:p>
          <a:p>
            <a:r>
              <a:rPr lang="en-US" dirty="0"/>
              <a:t>Here, the average methadone dose received pre-consult was 45mg</a:t>
            </a:r>
          </a:p>
          <a:p>
            <a:r>
              <a:rPr lang="en-US" dirty="0"/>
              <a:t>Day 1: 56mg, day 2: 73, day 3 79, day 4 82, day 5 89, day 6 94, day 7 97</a:t>
            </a:r>
          </a:p>
        </p:txBody>
      </p:sp>
      <p:sp>
        <p:nvSpPr>
          <p:cNvPr id="4" name="Slide Number Placeholder 3"/>
          <p:cNvSpPr>
            <a:spLocks noGrp="1"/>
          </p:cNvSpPr>
          <p:nvPr>
            <p:ph type="sldNum" sz="quarter" idx="5"/>
          </p:nvPr>
        </p:nvSpPr>
        <p:spPr/>
        <p:txBody>
          <a:bodyPr/>
          <a:lstStyle/>
          <a:p>
            <a:fld id="{AC681987-C455-7549-A6D6-8CF2B7543F9B}" type="slidenum">
              <a:rPr lang="en-US" smtClean="0"/>
              <a:t>13</a:t>
            </a:fld>
            <a:endParaRPr lang="en-US"/>
          </a:p>
        </p:txBody>
      </p:sp>
    </p:spTree>
    <p:extLst>
      <p:ext uri="{BB962C8B-B14F-4D97-AF65-F5344CB8AC3E}">
        <p14:creationId xmlns:p14="http://schemas.microsoft.com/office/powerpoint/2010/main" val="1472866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box and whisker plot shows the average and upper and lower quartile range of total daily doses of methadone received. </a:t>
            </a:r>
          </a:p>
          <a:p>
            <a:r>
              <a:rPr lang="en-US" dirty="0"/>
              <a:t>12 patients received methadone one day prior to receiving an IMPACT consult</a:t>
            </a:r>
          </a:p>
          <a:p>
            <a:r>
              <a:rPr lang="en-US" dirty="0"/>
              <a:t>Here, the average methadone dose received pre-consult was 45mg</a:t>
            </a:r>
          </a:p>
          <a:p>
            <a:r>
              <a:rPr lang="en-US" dirty="0"/>
              <a:t>Day 1: 56mg, day 2: 73, day 3 79, day 4 82, day 5 89, day 6 94, day 7 97</a:t>
            </a:r>
          </a:p>
        </p:txBody>
      </p:sp>
      <p:sp>
        <p:nvSpPr>
          <p:cNvPr id="4" name="Slide Number Placeholder 3"/>
          <p:cNvSpPr>
            <a:spLocks noGrp="1"/>
          </p:cNvSpPr>
          <p:nvPr>
            <p:ph type="sldNum" sz="quarter" idx="5"/>
          </p:nvPr>
        </p:nvSpPr>
        <p:spPr/>
        <p:txBody>
          <a:bodyPr/>
          <a:lstStyle/>
          <a:p>
            <a:fld id="{AC681987-C455-7549-A6D6-8CF2B7543F9B}" type="slidenum">
              <a:rPr lang="en-US" smtClean="0"/>
              <a:t>14</a:t>
            </a:fld>
            <a:endParaRPr lang="en-US"/>
          </a:p>
        </p:txBody>
      </p:sp>
    </p:spTree>
    <p:extLst>
      <p:ext uri="{BB962C8B-B14F-4D97-AF65-F5344CB8AC3E}">
        <p14:creationId xmlns:p14="http://schemas.microsoft.com/office/powerpoint/2010/main" val="692583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methods, describe how we collected</a:t>
            </a:r>
            <a:r>
              <a:rPr lang="en-US" baseline="0" dirty="0"/>
              <a:t> data*</a:t>
            </a:r>
          </a:p>
          <a:p>
            <a:endParaRPr lang="en-US" baseline="0" dirty="0"/>
          </a:p>
          <a:p>
            <a:endParaRPr lang="en-US" baseline="0" dirty="0"/>
          </a:p>
          <a:p>
            <a:r>
              <a:rPr lang="en-US" baseline="0" dirty="0"/>
              <a:t>AMA data could be here as well</a:t>
            </a:r>
            <a:endParaRPr lang="en-US" dirty="0"/>
          </a:p>
        </p:txBody>
      </p:sp>
      <p:sp>
        <p:nvSpPr>
          <p:cNvPr id="4" name="Slide Number Placeholder 3"/>
          <p:cNvSpPr>
            <a:spLocks noGrp="1"/>
          </p:cNvSpPr>
          <p:nvPr>
            <p:ph type="sldNum" sz="quarter" idx="10"/>
          </p:nvPr>
        </p:nvSpPr>
        <p:spPr/>
        <p:txBody>
          <a:bodyPr/>
          <a:lstStyle/>
          <a:p>
            <a:fld id="{AC681987-C455-7549-A6D6-8CF2B7543F9B}" type="slidenum">
              <a:rPr lang="en-US" smtClean="0"/>
              <a:t>15</a:t>
            </a:fld>
            <a:endParaRPr lang="en-US"/>
          </a:p>
        </p:txBody>
      </p:sp>
    </p:spTree>
    <p:extLst>
      <p:ext uri="{BB962C8B-B14F-4D97-AF65-F5344CB8AC3E}">
        <p14:creationId xmlns:p14="http://schemas.microsoft.com/office/powerpoint/2010/main" val="2551432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characterized the morphine milligram equivalent needs of other full opioid agonists for our patients undergoing the rapid </a:t>
            </a:r>
            <a:r>
              <a:rPr lang="en-US" dirty="0" err="1"/>
              <a:t>initation</a:t>
            </a:r>
            <a:r>
              <a:rPr lang="en-US" dirty="0"/>
              <a:t>. As per recommendations, short acting full opioid agonists, in addition to methadone were used to treat withdrawal and pain </a:t>
            </a:r>
            <a:r>
              <a:rPr lang="en-US" dirty="0" err="1"/>
              <a:t>ina</a:t>
            </a:r>
            <a:r>
              <a:rPr lang="en-US" dirty="0"/>
              <a:t> </a:t>
            </a:r>
            <a:r>
              <a:rPr lang="en-US" dirty="0" err="1"/>
              <a:t>ll</a:t>
            </a:r>
            <a:r>
              <a:rPr lang="en-US" dirty="0"/>
              <a:t> patients in our cohort. All patients in our study received short acting full opioid agonists during their hospital stay. As the high standard deviations here suggest, the amounts and duration varied widely in our patients. </a:t>
            </a:r>
          </a:p>
        </p:txBody>
      </p:sp>
      <p:sp>
        <p:nvSpPr>
          <p:cNvPr id="4" name="Slide Number Placeholder 3"/>
          <p:cNvSpPr>
            <a:spLocks noGrp="1"/>
          </p:cNvSpPr>
          <p:nvPr>
            <p:ph type="sldNum" sz="quarter" idx="5"/>
          </p:nvPr>
        </p:nvSpPr>
        <p:spPr/>
        <p:txBody>
          <a:bodyPr/>
          <a:lstStyle/>
          <a:p>
            <a:fld id="{AC681987-C455-7549-A6D6-8CF2B7543F9B}" type="slidenum">
              <a:rPr lang="en-US" smtClean="0"/>
              <a:t>16</a:t>
            </a:fld>
            <a:endParaRPr lang="en-US"/>
          </a:p>
        </p:txBody>
      </p:sp>
    </p:spTree>
    <p:extLst>
      <p:ext uri="{BB962C8B-B14F-4D97-AF65-F5344CB8AC3E}">
        <p14:creationId xmlns:p14="http://schemas.microsoft.com/office/powerpoint/2010/main" val="1400848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err="1">
                <a:solidFill>
                  <a:srgbClr val="212121"/>
                </a:solidFill>
                <a:effectLst/>
                <a:latin typeface="system-ui"/>
              </a:rPr>
              <a:t>Ti</a:t>
            </a:r>
            <a:r>
              <a:rPr lang="en-US" b="0" i="0" dirty="0">
                <a:solidFill>
                  <a:srgbClr val="212121"/>
                </a:solidFill>
                <a:effectLst/>
                <a:latin typeface="system-ui"/>
              </a:rPr>
              <a:t> L, </a:t>
            </a:r>
            <a:r>
              <a:rPr lang="en-US" b="0" i="0" dirty="0" err="1">
                <a:solidFill>
                  <a:srgbClr val="212121"/>
                </a:solidFill>
                <a:effectLst/>
                <a:latin typeface="system-ui"/>
              </a:rPr>
              <a:t>Ti</a:t>
            </a:r>
            <a:r>
              <a:rPr lang="en-US" b="0" i="0" dirty="0">
                <a:solidFill>
                  <a:srgbClr val="212121"/>
                </a:solidFill>
                <a:effectLst/>
                <a:latin typeface="system-ui"/>
              </a:rPr>
              <a:t> L. Leaving the Hospital Against Medical Advice Among People Who Use Illicit Drugs: A Systematic Review. Am J Public Health. 2015 Dec;105(12):e53-9. </a:t>
            </a:r>
            <a:r>
              <a:rPr lang="en-US" b="0" i="0" dirty="0" err="1">
                <a:solidFill>
                  <a:srgbClr val="212121"/>
                </a:solidFill>
                <a:effectLst/>
                <a:latin typeface="system-ui"/>
              </a:rPr>
              <a:t>doi</a:t>
            </a:r>
            <a:r>
              <a:rPr lang="en-US" b="0" i="0" dirty="0">
                <a:solidFill>
                  <a:srgbClr val="212121"/>
                </a:solidFill>
                <a:effectLst/>
                <a:latin typeface="system-ui"/>
              </a:rPr>
              <a:t>: 10.2105/AJPH.2015.302885. </a:t>
            </a:r>
            <a:r>
              <a:rPr lang="en-US" b="0" i="0" dirty="0" err="1">
                <a:solidFill>
                  <a:srgbClr val="212121"/>
                </a:solidFill>
                <a:effectLst/>
                <a:latin typeface="system-ui"/>
              </a:rPr>
              <a:t>Epub</a:t>
            </a:r>
            <a:r>
              <a:rPr lang="en-US" b="0" i="0" dirty="0">
                <a:solidFill>
                  <a:srgbClr val="212121"/>
                </a:solidFill>
                <a:effectLst/>
                <a:latin typeface="system-ui"/>
              </a:rPr>
              <a:t> 2015 Oct 15. PMID: 26469651; PMCID: PMC4638247.</a:t>
            </a:r>
            <a:endParaRPr lang="en-US" dirty="0"/>
          </a:p>
        </p:txBody>
      </p:sp>
      <p:sp>
        <p:nvSpPr>
          <p:cNvPr id="4" name="Slide Number Placeholder 3"/>
          <p:cNvSpPr>
            <a:spLocks noGrp="1"/>
          </p:cNvSpPr>
          <p:nvPr>
            <p:ph type="sldNum" sz="quarter" idx="5"/>
          </p:nvPr>
        </p:nvSpPr>
        <p:spPr/>
        <p:txBody>
          <a:bodyPr/>
          <a:lstStyle/>
          <a:p>
            <a:fld id="{AC681987-C455-7549-A6D6-8CF2B7543F9B}" type="slidenum">
              <a:rPr lang="en-US" smtClean="0"/>
              <a:t>18</a:t>
            </a:fld>
            <a:endParaRPr lang="en-US"/>
          </a:p>
        </p:txBody>
      </p:sp>
    </p:spTree>
    <p:extLst>
      <p:ext uri="{BB962C8B-B14F-4D97-AF65-F5344CB8AC3E}">
        <p14:creationId xmlns:p14="http://schemas.microsoft.com/office/powerpoint/2010/main" val="2236106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Traditional methadone initiation schedules are often inadequate to treat withdrawal and cravings in most patients with very high opioid tolerance. </a:t>
            </a:r>
            <a:r>
              <a:rPr lang="en-US" sz="1200" dirty="0">
                <a:solidFill>
                  <a:srgbClr val="FF0000"/>
                </a:solidFill>
              </a:rPr>
              <a:t>By more effectively treating patients’ withdrawals, cravings and pain, we improve the likelihood of patients staying in the hospital to complete their recommended treatment course **we did not do this**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I think that the biggest limitation is that we don't follow patients long term. The big concern would be that if we go up quickly and then 3 days later someone might overdose/ experience adverse event. I would acknowledge this and say that we tried to mitigate this by patient selection (choosing patients with very high tolerance, low risk of oversedation (e.g. no </a:t>
            </a:r>
            <a:r>
              <a:rPr lang="en-US" sz="1200" dirty="0" err="1">
                <a:solidFill>
                  <a:srgbClr val="FF0000"/>
                </a:solidFill>
              </a:rPr>
              <a:t>bzd</a:t>
            </a:r>
            <a:r>
              <a:rPr lang="en-US" sz="1200" dirty="0">
                <a:solidFill>
                  <a:srgbClr val="FF0000"/>
                </a:solidFill>
              </a:rPr>
              <a:t>)</a:t>
            </a:r>
          </a:p>
          <a:p>
            <a:endParaRPr lang="en-US" dirty="0"/>
          </a:p>
        </p:txBody>
      </p:sp>
      <p:sp>
        <p:nvSpPr>
          <p:cNvPr id="4" name="Slide Number Placeholder 3"/>
          <p:cNvSpPr>
            <a:spLocks noGrp="1"/>
          </p:cNvSpPr>
          <p:nvPr>
            <p:ph type="sldNum" sz="quarter" idx="5"/>
          </p:nvPr>
        </p:nvSpPr>
        <p:spPr/>
        <p:txBody>
          <a:bodyPr/>
          <a:lstStyle/>
          <a:p>
            <a:fld id="{AC681987-C455-7549-A6D6-8CF2B7543F9B}" type="slidenum">
              <a:rPr lang="en-US" smtClean="0"/>
              <a:t>19</a:t>
            </a:fld>
            <a:endParaRPr lang="en-US"/>
          </a:p>
        </p:txBody>
      </p:sp>
    </p:spTree>
    <p:extLst>
      <p:ext uri="{BB962C8B-B14F-4D97-AF65-F5344CB8AC3E}">
        <p14:creationId xmlns:p14="http://schemas.microsoft.com/office/powerpoint/2010/main" val="1290038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Reduce</a:t>
            </a:r>
            <a:r>
              <a:rPr lang="en-US" baseline="0" dirty="0"/>
              <a:t> number of words</a:t>
            </a:r>
            <a:endParaRPr lang="en-US" dirty="0"/>
          </a:p>
        </p:txBody>
      </p:sp>
      <p:sp>
        <p:nvSpPr>
          <p:cNvPr id="4" name="Slide Number Placeholder 3"/>
          <p:cNvSpPr>
            <a:spLocks noGrp="1"/>
          </p:cNvSpPr>
          <p:nvPr>
            <p:ph type="sldNum" sz="quarter" idx="10"/>
          </p:nvPr>
        </p:nvSpPr>
        <p:spPr/>
        <p:txBody>
          <a:bodyPr/>
          <a:lstStyle/>
          <a:p>
            <a:fld id="{AC681987-C455-7549-A6D6-8CF2B7543F9B}" type="slidenum">
              <a:rPr lang="en-US" smtClean="0"/>
              <a:t>20</a:t>
            </a:fld>
            <a:endParaRPr lang="en-US"/>
          </a:p>
        </p:txBody>
      </p:sp>
    </p:spTree>
    <p:extLst>
      <p:ext uri="{BB962C8B-B14F-4D97-AF65-F5344CB8AC3E}">
        <p14:creationId xmlns:p14="http://schemas.microsoft.com/office/powerpoint/2010/main" val="4194279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681987-C455-7549-A6D6-8CF2B7543F9B}" type="slidenum">
              <a:rPr lang="en-US" smtClean="0"/>
              <a:t>22</a:t>
            </a:fld>
            <a:endParaRPr lang="en-US"/>
          </a:p>
        </p:txBody>
      </p:sp>
    </p:spTree>
    <p:extLst>
      <p:ext uri="{BB962C8B-B14F-4D97-AF65-F5344CB8AC3E}">
        <p14:creationId xmlns:p14="http://schemas.microsoft.com/office/powerpoint/2010/main" val="2676741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2196D1"/>
                </a:solidFill>
                <a:effectLst/>
                <a:latin typeface="CharisSIL"/>
              </a:rPr>
              <a:t>Ronan, M. V., &amp; Herzig, S. J. (2016). Hospitalizations related to opioid Abuse/ Dependence and associated serious infections increased sharply, 2002</a:t>
            </a:r>
            <a:r>
              <a:rPr lang="en-US" sz="1800" dirty="0">
                <a:solidFill>
                  <a:srgbClr val="2196D1"/>
                </a:solidFill>
                <a:effectLst/>
                <a:latin typeface="STIX" panose="02020603050405020304" pitchFamily="18" charset="0"/>
              </a:rPr>
              <a:t>–</a:t>
            </a:r>
            <a:r>
              <a:rPr lang="en-US" sz="1800" dirty="0">
                <a:solidFill>
                  <a:srgbClr val="2196D1"/>
                </a:solidFill>
                <a:effectLst/>
                <a:latin typeface="CharisSIL"/>
              </a:rPr>
              <a:t>12. </a:t>
            </a:r>
            <a:r>
              <a:rPr lang="en-US" sz="1800" i="1" dirty="0">
                <a:solidFill>
                  <a:srgbClr val="2196D1"/>
                </a:solidFill>
                <a:effectLst/>
                <a:latin typeface="CharisSIL"/>
              </a:rPr>
              <a:t>Health Affairs (Project Hope), 35</a:t>
            </a:r>
            <a:r>
              <a:rPr lang="en-US" sz="1800" dirty="0">
                <a:solidFill>
                  <a:srgbClr val="2196D1"/>
                </a:solidFill>
                <a:effectLst/>
                <a:latin typeface="CharisSIL"/>
              </a:rPr>
              <a:t>(5), 832</a:t>
            </a:r>
            <a:r>
              <a:rPr lang="en-US" sz="1800" dirty="0">
                <a:solidFill>
                  <a:srgbClr val="2196D1"/>
                </a:solidFill>
                <a:effectLst/>
                <a:latin typeface="STIX" panose="02020603050405020304" pitchFamily="18" charset="0"/>
              </a:rPr>
              <a:t>–</a:t>
            </a:r>
            <a:r>
              <a:rPr lang="en-US" sz="1800" dirty="0">
                <a:solidFill>
                  <a:srgbClr val="2196D1"/>
                </a:solidFill>
                <a:effectLst/>
                <a:latin typeface="CharisSIL"/>
              </a:rPr>
              <a:t>837</a:t>
            </a:r>
            <a:r>
              <a:rPr lang="en-US" sz="1800" dirty="0">
                <a:effectLst/>
                <a:latin typeface="CharisSIL"/>
              </a:rPr>
              <a:t>. </a:t>
            </a:r>
            <a:endParaRPr lang="en-US" dirty="0"/>
          </a:p>
          <a:p>
            <a:r>
              <a:rPr lang="en-US" b="0" i="0" dirty="0">
                <a:solidFill>
                  <a:srgbClr val="333333"/>
                </a:solidFill>
                <a:effectLst/>
                <a:latin typeface="-apple-system"/>
              </a:rPr>
              <a:t>Weinstein, Z.M., Englander, H. (2021). Reachable Moment: Hospital-Based Interventions. In: </a:t>
            </a:r>
            <a:r>
              <a:rPr lang="en-US" b="0" i="0" dirty="0" err="1">
                <a:solidFill>
                  <a:srgbClr val="333333"/>
                </a:solidFill>
                <a:effectLst/>
                <a:latin typeface="-apple-system"/>
              </a:rPr>
              <a:t>Wakeman</a:t>
            </a:r>
            <a:r>
              <a:rPr lang="en-US" b="0" i="0" dirty="0">
                <a:solidFill>
                  <a:srgbClr val="333333"/>
                </a:solidFill>
                <a:effectLst/>
                <a:latin typeface="-apple-system"/>
              </a:rPr>
              <a:t>, S.E., Rich, J.D. (eds) Treating Opioid Use Disorder in General Medical Settings. Springer, Cham. https://</a:t>
            </a:r>
            <a:r>
              <a:rPr lang="en-US" b="0" i="0" dirty="0" err="1">
                <a:solidFill>
                  <a:srgbClr val="333333"/>
                </a:solidFill>
                <a:effectLst/>
                <a:latin typeface="-apple-system"/>
              </a:rPr>
              <a:t>doi.org</a:t>
            </a:r>
            <a:r>
              <a:rPr lang="en-US" b="0" i="0" dirty="0">
                <a:solidFill>
                  <a:srgbClr val="333333"/>
                </a:solidFill>
                <a:effectLst/>
                <a:latin typeface="-apple-system"/>
              </a:rPr>
              <a:t>/10.1007/978-3-030-80818-1_4</a:t>
            </a:r>
            <a:endParaRPr lang="en-US" dirty="0"/>
          </a:p>
        </p:txBody>
      </p:sp>
      <p:sp>
        <p:nvSpPr>
          <p:cNvPr id="4" name="Slide Number Placeholder 3"/>
          <p:cNvSpPr>
            <a:spLocks noGrp="1"/>
          </p:cNvSpPr>
          <p:nvPr>
            <p:ph type="sldNum" sz="quarter" idx="5"/>
          </p:nvPr>
        </p:nvSpPr>
        <p:spPr/>
        <p:txBody>
          <a:bodyPr/>
          <a:lstStyle/>
          <a:p>
            <a:fld id="{AC681987-C455-7549-A6D6-8CF2B7543F9B}" type="slidenum">
              <a:rPr lang="en-US" smtClean="0"/>
              <a:t>4</a:t>
            </a:fld>
            <a:endParaRPr lang="en-US"/>
          </a:p>
        </p:txBody>
      </p:sp>
    </p:spTree>
    <p:extLst>
      <p:ext uri="{BB962C8B-B14F-4D97-AF65-F5344CB8AC3E}">
        <p14:creationId xmlns:p14="http://schemas.microsoft.com/office/powerpoint/2010/main" val="46394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However, there still a lot of racial inequalities in hospital care. Studies have found a negative relationship between the availability of hospital-based OUD programs such as prescriber guidelines, targeted risk education and harm reduction services and the racial make up of the surrounding community</a:t>
            </a:r>
            <a:r>
              <a:rPr lang="en-US" sz="1200" baseline="30000" dirty="0"/>
              <a:t>7</a:t>
            </a:r>
            <a:endParaRPr lang="en-US" sz="1200" dirty="0"/>
          </a:p>
          <a:p>
            <a:endParaRPr lang="en-US" b="0" i="0" dirty="0">
              <a:solidFill>
                <a:srgbClr val="212121"/>
              </a:solidFill>
              <a:effectLst/>
              <a:latin typeface="system-ui"/>
            </a:endParaRPr>
          </a:p>
          <a:p>
            <a:r>
              <a:rPr lang="en-US" b="0" i="0" dirty="0">
                <a:solidFill>
                  <a:srgbClr val="212121"/>
                </a:solidFill>
                <a:effectLst/>
                <a:latin typeface="system-ui"/>
              </a:rPr>
              <a:t>Chang JE, Franz B, Cronin CE, Lindenfeld Z, Lai AY, </a:t>
            </a:r>
            <a:r>
              <a:rPr lang="en-US" b="0" i="0" dirty="0" err="1">
                <a:solidFill>
                  <a:srgbClr val="212121"/>
                </a:solidFill>
                <a:effectLst/>
                <a:latin typeface="system-ui"/>
              </a:rPr>
              <a:t>Pagán</a:t>
            </a:r>
            <a:r>
              <a:rPr lang="en-US" b="0" i="0" dirty="0">
                <a:solidFill>
                  <a:srgbClr val="212121"/>
                </a:solidFill>
                <a:effectLst/>
                <a:latin typeface="system-ui"/>
              </a:rPr>
              <a:t> JA. Racial/ethnic disparities in the availability of hospital based opioid use disorder treatment. J </a:t>
            </a:r>
            <a:r>
              <a:rPr lang="en-US" b="0" i="0" dirty="0" err="1">
                <a:solidFill>
                  <a:srgbClr val="212121"/>
                </a:solidFill>
                <a:effectLst/>
                <a:latin typeface="system-ui"/>
              </a:rPr>
              <a:t>Subst</a:t>
            </a:r>
            <a:r>
              <a:rPr lang="en-US" b="0" i="0" dirty="0">
                <a:solidFill>
                  <a:srgbClr val="212121"/>
                </a:solidFill>
                <a:effectLst/>
                <a:latin typeface="system-ui"/>
              </a:rPr>
              <a:t> Abuse Treat. 2022 Jul;138:108719. </a:t>
            </a:r>
            <a:r>
              <a:rPr lang="en-US" b="0" i="0" dirty="0" err="1">
                <a:solidFill>
                  <a:srgbClr val="212121"/>
                </a:solidFill>
                <a:effectLst/>
                <a:latin typeface="system-ui"/>
              </a:rPr>
              <a:t>doi</a:t>
            </a:r>
            <a:r>
              <a:rPr lang="en-US" b="0" i="0" dirty="0">
                <a:solidFill>
                  <a:srgbClr val="212121"/>
                </a:solidFill>
                <a:effectLst/>
                <a:latin typeface="system-ui"/>
              </a:rPr>
              <a:t>: 10.1016/j.jsat.2022.108719. </a:t>
            </a:r>
            <a:r>
              <a:rPr lang="en-US" b="0" i="0" dirty="0" err="1">
                <a:solidFill>
                  <a:srgbClr val="212121"/>
                </a:solidFill>
                <a:effectLst/>
                <a:latin typeface="system-ui"/>
              </a:rPr>
              <a:t>Epub</a:t>
            </a:r>
            <a:r>
              <a:rPr lang="en-US" b="0" i="0" dirty="0">
                <a:solidFill>
                  <a:srgbClr val="212121"/>
                </a:solidFill>
                <a:effectLst/>
                <a:latin typeface="system-ui"/>
              </a:rPr>
              <a:t> 2022 Feb 1. PMID: 35125254.</a:t>
            </a:r>
          </a:p>
          <a:p>
            <a:endParaRPr lang="en-US" b="0" i="0" dirty="0">
              <a:solidFill>
                <a:srgbClr val="212121"/>
              </a:solidFill>
              <a:effectLst/>
              <a:latin typeface="system-ui"/>
            </a:endParaRPr>
          </a:p>
          <a:p>
            <a:r>
              <a:rPr lang="en-US" b="0" i="0" dirty="0">
                <a:solidFill>
                  <a:srgbClr val="212121"/>
                </a:solidFill>
                <a:effectLst/>
                <a:latin typeface="system-ui"/>
              </a:rPr>
              <a:t>Barnett ML, Meara E, </a:t>
            </a:r>
            <a:r>
              <a:rPr lang="en-US" b="0" i="0" dirty="0" err="1">
                <a:solidFill>
                  <a:srgbClr val="212121"/>
                </a:solidFill>
                <a:effectLst/>
                <a:latin typeface="system-ui"/>
              </a:rPr>
              <a:t>Lewinson</a:t>
            </a:r>
            <a:r>
              <a:rPr lang="en-US" b="0" i="0" dirty="0">
                <a:solidFill>
                  <a:srgbClr val="212121"/>
                </a:solidFill>
                <a:effectLst/>
                <a:latin typeface="system-ui"/>
              </a:rPr>
              <a:t> T, Hardy B, </a:t>
            </a:r>
            <a:r>
              <a:rPr lang="en-US" b="0" i="0" dirty="0" err="1">
                <a:solidFill>
                  <a:srgbClr val="212121"/>
                </a:solidFill>
                <a:effectLst/>
                <a:latin typeface="system-ui"/>
              </a:rPr>
              <a:t>Chyn</a:t>
            </a:r>
            <a:r>
              <a:rPr lang="en-US" b="0" i="0" dirty="0">
                <a:solidFill>
                  <a:srgbClr val="212121"/>
                </a:solidFill>
                <a:effectLst/>
                <a:latin typeface="system-ui"/>
              </a:rPr>
              <a:t> D, </a:t>
            </a:r>
            <a:r>
              <a:rPr lang="en-US" b="0" i="0" dirty="0" err="1">
                <a:solidFill>
                  <a:srgbClr val="212121"/>
                </a:solidFill>
                <a:effectLst/>
                <a:latin typeface="system-ui"/>
              </a:rPr>
              <a:t>Onsando</a:t>
            </a:r>
            <a:r>
              <a:rPr lang="en-US" b="0" i="0" dirty="0">
                <a:solidFill>
                  <a:srgbClr val="212121"/>
                </a:solidFill>
                <a:effectLst/>
                <a:latin typeface="system-ui"/>
              </a:rPr>
              <a:t> M, </a:t>
            </a:r>
            <a:r>
              <a:rPr lang="en-US" b="0" i="0" dirty="0" err="1">
                <a:solidFill>
                  <a:srgbClr val="212121"/>
                </a:solidFill>
                <a:effectLst/>
                <a:latin typeface="system-ui"/>
              </a:rPr>
              <a:t>Huskamp</a:t>
            </a:r>
            <a:r>
              <a:rPr lang="en-US" b="0" i="0" dirty="0">
                <a:solidFill>
                  <a:srgbClr val="212121"/>
                </a:solidFill>
                <a:effectLst/>
                <a:latin typeface="system-ui"/>
              </a:rPr>
              <a:t> HA, Mehrotra A, </a:t>
            </a:r>
            <a:r>
              <a:rPr lang="en-US" b="0" i="0" dirty="0" err="1">
                <a:solidFill>
                  <a:srgbClr val="212121"/>
                </a:solidFill>
                <a:effectLst/>
                <a:latin typeface="system-ui"/>
              </a:rPr>
              <a:t>Morden</a:t>
            </a:r>
            <a:r>
              <a:rPr lang="en-US" b="0" i="0" dirty="0">
                <a:solidFill>
                  <a:srgbClr val="212121"/>
                </a:solidFill>
                <a:effectLst/>
                <a:latin typeface="system-ui"/>
              </a:rPr>
              <a:t> NE. Racial Inequality in Receipt of Medications for Opioid Use Disorder. N </a:t>
            </a:r>
            <a:r>
              <a:rPr lang="en-US" b="0" i="0" dirty="0" err="1">
                <a:solidFill>
                  <a:srgbClr val="212121"/>
                </a:solidFill>
                <a:effectLst/>
                <a:latin typeface="system-ui"/>
              </a:rPr>
              <a:t>Engl</a:t>
            </a:r>
            <a:r>
              <a:rPr lang="en-US" b="0" i="0" dirty="0">
                <a:solidFill>
                  <a:srgbClr val="212121"/>
                </a:solidFill>
                <a:effectLst/>
                <a:latin typeface="system-ui"/>
              </a:rPr>
              <a:t> J Med. 2023 May 11;388(19):1779-1789. </a:t>
            </a:r>
            <a:r>
              <a:rPr lang="en-US" b="0" i="0" dirty="0" err="1">
                <a:solidFill>
                  <a:srgbClr val="212121"/>
                </a:solidFill>
                <a:effectLst/>
                <a:latin typeface="system-ui"/>
              </a:rPr>
              <a:t>doi</a:t>
            </a:r>
            <a:r>
              <a:rPr lang="en-US" b="0" i="0" dirty="0">
                <a:solidFill>
                  <a:srgbClr val="212121"/>
                </a:solidFill>
                <a:effectLst/>
                <a:latin typeface="system-ui"/>
              </a:rPr>
              <a:t>: 10.1056/NEJMsa2212412. PMID: 37163624; PMCID: PMC10243223.</a:t>
            </a:r>
            <a:endParaRPr lang="en-US" dirty="0"/>
          </a:p>
        </p:txBody>
      </p:sp>
      <p:sp>
        <p:nvSpPr>
          <p:cNvPr id="4" name="Slide Number Placeholder 3"/>
          <p:cNvSpPr>
            <a:spLocks noGrp="1"/>
          </p:cNvSpPr>
          <p:nvPr>
            <p:ph type="sldNum" sz="quarter" idx="5"/>
          </p:nvPr>
        </p:nvSpPr>
        <p:spPr/>
        <p:txBody>
          <a:bodyPr/>
          <a:lstStyle/>
          <a:p>
            <a:fld id="{AC681987-C455-7549-A6D6-8CF2B7543F9B}" type="slidenum">
              <a:rPr lang="en-US" smtClean="0"/>
              <a:t>5</a:t>
            </a:fld>
            <a:endParaRPr lang="en-US"/>
          </a:p>
        </p:txBody>
      </p:sp>
    </p:spTree>
    <p:extLst>
      <p:ext uri="{BB962C8B-B14F-4D97-AF65-F5344CB8AC3E}">
        <p14:creationId xmlns:p14="http://schemas.microsoft.com/office/powerpoint/2010/main" val="196831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the traditional guidelines*</a:t>
            </a:r>
          </a:p>
          <a:p>
            <a:r>
              <a:rPr lang="en-US" dirty="0"/>
              <a:t>This shortens the time to reach an effective dose but may still be inadequate to control withdrawals and craving, especially in someone who is hospitalized and may be in acute pain. which can lead to higher rates of patient directed discharge from the hospital</a:t>
            </a:r>
          </a:p>
        </p:txBody>
      </p:sp>
      <p:sp>
        <p:nvSpPr>
          <p:cNvPr id="4" name="Slide Number Placeholder 3"/>
          <p:cNvSpPr>
            <a:spLocks noGrp="1"/>
          </p:cNvSpPr>
          <p:nvPr>
            <p:ph type="sldNum" sz="quarter" idx="5"/>
          </p:nvPr>
        </p:nvSpPr>
        <p:spPr/>
        <p:txBody>
          <a:bodyPr/>
          <a:lstStyle/>
          <a:p>
            <a:fld id="{AC681987-C455-7549-A6D6-8CF2B7543F9B}" type="slidenum">
              <a:rPr lang="en-US" smtClean="0"/>
              <a:t>6</a:t>
            </a:fld>
            <a:endParaRPr lang="en-US"/>
          </a:p>
        </p:txBody>
      </p:sp>
    </p:spTree>
    <p:extLst>
      <p:ext uri="{BB962C8B-B14F-4D97-AF65-F5344CB8AC3E}">
        <p14:creationId xmlns:p14="http://schemas.microsoft.com/office/powerpoint/2010/main" val="3371801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Right now, there is little empiric evidence </a:t>
            </a:r>
            <a:r>
              <a:rPr lang="en-US" dirty="0" err="1"/>
              <a:t>ot</a:t>
            </a:r>
            <a:r>
              <a:rPr lang="en-US" dirty="0"/>
              <a:t> help guide addiction medicine providers on how to more rapidly initiate methadone in the hospital setting. </a:t>
            </a:r>
          </a:p>
          <a:p>
            <a:endParaRPr lang="en-US" dirty="0"/>
          </a:p>
        </p:txBody>
      </p:sp>
      <p:sp>
        <p:nvSpPr>
          <p:cNvPr id="4" name="Slide Number Placeholder 3"/>
          <p:cNvSpPr>
            <a:spLocks noGrp="1"/>
          </p:cNvSpPr>
          <p:nvPr>
            <p:ph type="sldNum" sz="quarter" idx="5"/>
          </p:nvPr>
        </p:nvSpPr>
        <p:spPr/>
        <p:txBody>
          <a:bodyPr/>
          <a:lstStyle/>
          <a:p>
            <a:fld id="{AC681987-C455-7549-A6D6-8CF2B7543F9B}" type="slidenum">
              <a:rPr lang="en-US" smtClean="0"/>
              <a:t>7</a:t>
            </a:fld>
            <a:endParaRPr lang="en-US"/>
          </a:p>
        </p:txBody>
      </p:sp>
    </p:spTree>
    <p:extLst>
      <p:ext uri="{BB962C8B-B14F-4D97-AF65-F5344CB8AC3E}">
        <p14:creationId xmlns:p14="http://schemas.microsoft.com/office/powerpoint/2010/main" val="357004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681987-C455-7549-A6D6-8CF2B7543F9B}" type="slidenum">
              <a:rPr lang="en-US" smtClean="0"/>
              <a:t>9</a:t>
            </a:fld>
            <a:endParaRPr lang="en-US"/>
          </a:p>
        </p:txBody>
      </p:sp>
    </p:spTree>
    <p:extLst>
      <p:ext uri="{BB962C8B-B14F-4D97-AF65-F5344CB8AC3E}">
        <p14:creationId xmlns:p14="http://schemas.microsoft.com/office/powerpoint/2010/main" val="389615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for our guideline, we recommend initial doses of methadone plus additional as needed methadone doses but it’s easier just to focus on the max total daily doses that the guideline recommends. </a:t>
            </a:r>
          </a:p>
          <a:p>
            <a:endParaRPr lang="en-US" dirty="0"/>
          </a:p>
          <a:p>
            <a:r>
              <a:rPr lang="en-US" dirty="0"/>
              <a:t>*we</a:t>
            </a:r>
            <a:r>
              <a:rPr lang="en-US" baseline="0" dirty="0"/>
              <a:t> allowed patients to receive short acting full opioid agonists…</a:t>
            </a:r>
            <a:endParaRPr lang="en-US" dirty="0"/>
          </a:p>
        </p:txBody>
      </p:sp>
      <p:sp>
        <p:nvSpPr>
          <p:cNvPr id="4" name="Slide Number Placeholder 3"/>
          <p:cNvSpPr>
            <a:spLocks noGrp="1"/>
          </p:cNvSpPr>
          <p:nvPr>
            <p:ph type="sldNum" sz="quarter" idx="5"/>
          </p:nvPr>
        </p:nvSpPr>
        <p:spPr/>
        <p:txBody>
          <a:bodyPr/>
          <a:lstStyle/>
          <a:p>
            <a:fld id="{AC681987-C455-7549-A6D6-8CF2B7543F9B}" type="slidenum">
              <a:rPr lang="en-US" smtClean="0"/>
              <a:t>10</a:t>
            </a:fld>
            <a:endParaRPr lang="en-US"/>
          </a:p>
        </p:txBody>
      </p:sp>
    </p:spTree>
    <p:extLst>
      <p:ext uri="{BB962C8B-B14F-4D97-AF65-F5344CB8AC3E}">
        <p14:creationId xmlns:p14="http://schemas.microsoft.com/office/powerpoint/2010/main" val="323832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-Design/setting: Registry study</a:t>
            </a:r>
            <a:r>
              <a:rPr lang="en-US" baseline="0" dirty="0"/>
              <a:t> of patients who received the rapid methadone protocol at a single academic center</a:t>
            </a:r>
          </a:p>
          <a:p>
            <a:r>
              <a:rPr lang="en-US" dirty="0"/>
              <a:t>-Participants: Patients seen by IMPACT with OUD who received the rapid methadone protocol. Patients were excluded if they received methadone maintenance from OTP within 7 days of admission or less than 3 doses of methadone during admission.</a:t>
            </a:r>
          </a:p>
          <a:p>
            <a:r>
              <a:rPr lang="en-US" dirty="0"/>
              <a:t>-Data source: We abstracted patient characteristics from the electronic health record. Manual chart review was performed for methadone daily dose, adverse events attributable to methadone and MME’s of other opioid agonists received </a:t>
            </a:r>
          </a:p>
          <a:p>
            <a:r>
              <a:rPr lang="en-US" dirty="0"/>
              <a:t>-Outcomes:</a:t>
            </a:r>
            <a:r>
              <a:rPr lang="en-US" baseline="0" dirty="0"/>
              <a:t> Primary outcome was daily methadone dose received. Secondary outcomes included safety events attributable to methadone, daily MME’s of other opioid agonists received</a:t>
            </a:r>
            <a:endParaRPr lang="en-US" dirty="0"/>
          </a:p>
        </p:txBody>
      </p:sp>
      <p:sp>
        <p:nvSpPr>
          <p:cNvPr id="4" name="Slide Number Placeholder 3"/>
          <p:cNvSpPr>
            <a:spLocks noGrp="1"/>
          </p:cNvSpPr>
          <p:nvPr>
            <p:ph type="sldNum" sz="quarter" idx="10"/>
          </p:nvPr>
        </p:nvSpPr>
        <p:spPr/>
        <p:txBody>
          <a:bodyPr/>
          <a:lstStyle/>
          <a:p>
            <a:fld id="{AC681987-C455-7549-A6D6-8CF2B7543F9B}" type="slidenum">
              <a:rPr lang="en-US" smtClean="0"/>
              <a:t>11</a:t>
            </a:fld>
            <a:endParaRPr lang="en-US"/>
          </a:p>
        </p:txBody>
      </p:sp>
    </p:spTree>
    <p:extLst>
      <p:ext uri="{BB962C8B-B14F-4D97-AF65-F5344CB8AC3E}">
        <p14:creationId xmlns:p14="http://schemas.microsoft.com/office/powerpoint/2010/main" val="2537579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200" dirty="0"/>
              <a:t>As for our results, we had 26 patients meet criteria for the rapid methadone initiation guideline in the first 9 months</a:t>
            </a:r>
          </a:p>
          <a:p>
            <a:pPr marL="285750" indent="-285750">
              <a:buFont typeface="Arial" panose="020B0604020202020204" pitchFamily="34" charset="0"/>
              <a:buChar char="•"/>
            </a:pPr>
            <a:r>
              <a:rPr lang="en-US" sz="1200" dirty="0"/>
              <a:t>*how much</a:t>
            </a:r>
            <a:r>
              <a:rPr lang="en-US" sz="1200" baseline="0" dirty="0"/>
              <a:t> fentanyl people were using*</a:t>
            </a:r>
          </a:p>
          <a:p>
            <a:pPr marL="285750" indent="-285750">
              <a:buFont typeface="Arial" panose="020B0604020202020204" pitchFamily="34" charset="0"/>
              <a:buChar char="•"/>
            </a:pPr>
            <a:endParaRPr lang="en-US" sz="1200" baseline="0" dirty="0"/>
          </a:p>
          <a:p>
            <a:pPr marL="285750" indent="-285750">
              <a:buFont typeface="Arial" panose="020B0604020202020204" pitchFamily="34" charset="0"/>
              <a:buChar char="•"/>
            </a:pPr>
            <a:endParaRPr lang="en-US" sz="1200" baseline="0" dirty="0"/>
          </a:p>
          <a:p>
            <a:pPr marL="285750" indent="-285750">
              <a:buFont typeface="Arial" panose="020B0604020202020204" pitchFamily="34" charset="0"/>
              <a:buChar char="•"/>
            </a:pPr>
            <a:r>
              <a:rPr lang="en-US" sz="1200" baseline="0" dirty="0"/>
              <a:t>LOS and AMA on separate slide</a:t>
            </a:r>
            <a:endParaRPr lang="en-US" sz="1200" dirty="0"/>
          </a:p>
        </p:txBody>
      </p:sp>
      <p:sp>
        <p:nvSpPr>
          <p:cNvPr id="4" name="Slide Number Placeholder 3"/>
          <p:cNvSpPr>
            <a:spLocks noGrp="1"/>
          </p:cNvSpPr>
          <p:nvPr>
            <p:ph type="sldNum" sz="quarter" idx="5"/>
          </p:nvPr>
        </p:nvSpPr>
        <p:spPr/>
        <p:txBody>
          <a:bodyPr/>
          <a:lstStyle/>
          <a:p>
            <a:fld id="{AC681987-C455-7549-A6D6-8CF2B7543F9B}" type="slidenum">
              <a:rPr lang="en-US" smtClean="0"/>
              <a:t>12</a:t>
            </a:fld>
            <a:endParaRPr lang="en-US"/>
          </a:p>
        </p:txBody>
      </p:sp>
    </p:spTree>
    <p:extLst>
      <p:ext uri="{BB962C8B-B14F-4D97-AF65-F5344CB8AC3E}">
        <p14:creationId xmlns:p14="http://schemas.microsoft.com/office/powerpoint/2010/main" val="24519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10/27/23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10/27/23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10/27/23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10/27/23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c.gov/nchs/nvss/vsrr/drug-overdose-data.ht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bridgetotreatment.org/resource/methadone-hospital-quick-start/" TargetMode="External"/><Relationship Id="rId4" Type="http://schemas.openxmlformats.org/officeDocument/2006/relationships/hyperlink" Target="https://www.metaphi.ca/wp-content/uploads/Guide_MethadoneForFentanyl.pdf" TargetMode="External"/></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4.wdp"/></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33B2C-13CE-DCF6-FC93-4521B798556E}"/>
              </a:ext>
            </a:extLst>
          </p:cNvPr>
          <p:cNvSpPr>
            <a:spLocks noGrp="1"/>
          </p:cNvSpPr>
          <p:nvPr>
            <p:ph type="ctrTitle"/>
          </p:nvPr>
        </p:nvSpPr>
        <p:spPr>
          <a:xfrm>
            <a:off x="1600200" y="1985963"/>
            <a:ext cx="9043988" cy="2046701"/>
          </a:xfrm>
        </p:spPr>
        <p:txBody>
          <a:bodyPr>
            <a:normAutofit/>
          </a:bodyPr>
          <a:lstStyle/>
          <a:p>
            <a:pPr marL="0" marR="0">
              <a:spcBef>
                <a:spcPts val="0"/>
              </a:spcBef>
              <a:spcAft>
                <a:spcPts val="0"/>
              </a:spcAft>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Piloting a Hospital-Based </a:t>
            </a:r>
            <a:br>
              <a:rPr lang="en-US" sz="32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Rapid Methadone Initiation protocol </a:t>
            </a:r>
            <a:br>
              <a:rPr lang="en-US" sz="32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in the Fentanyl Era</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5400" dirty="0"/>
          </a:p>
        </p:txBody>
      </p:sp>
      <p:sp>
        <p:nvSpPr>
          <p:cNvPr id="3" name="Subtitle 2">
            <a:extLst>
              <a:ext uri="{FF2B5EF4-FFF2-40B4-BE49-F238E27FC236}">
                <a16:creationId xmlns:a16="http://schemas.microsoft.com/office/drawing/2014/main" id="{ECEDD8E4-BE80-6E19-11A9-4823F267DEFE}"/>
              </a:ext>
            </a:extLst>
          </p:cNvPr>
          <p:cNvSpPr>
            <a:spLocks noGrp="1"/>
          </p:cNvSpPr>
          <p:nvPr>
            <p:ph type="subTitle" idx="1"/>
          </p:nvPr>
        </p:nvSpPr>
        <p:spPr>
          <a:xfrm>
            <a:off x="1914524" y="4352543"/>
            <a:ext cx="8569177" cy="1645919"/>
          </a:xfrm>
        </p:spPr>
        <p:txBody>
          <a:bodyPr>
            <a:normAutofit/>
          </a:bodyPr>
          <a:lstStyle/>
          <a:p>
            <a:r>
              <a:rPr lang="en-US" dirty="0"/>
              <a:t>Patricia Liu, MD, </a:t>
            </a:r>
            <a:r>
              <a:rPr lang="en-US" dirty="0" err="1"/>
              <a:t>Eleasa</a:t>
            </a:r>
            <a:r>
              <a:rPr lang="en-US" dirty="0"/>
              <a:t> </a:t>
            </a:r>
            <a:r>
              <a:rPr lang="en-US" dirty="0" err="1"/>
              <a:t>Sokolski</a:t>
            </a:r>
            <a:r>
              <a:rPr lang="en-US" dirty="0"/>
              <a:t>, MD, Alisa Patten, MA and Honora Englander, MD </a:t>
            </a:r>
          </a:p>
          <a:p>
            <a:r>
              <a:rPr lang="en-US" dirty="0"/>
              <a:t>Oregon Health &amp; Science University</a:t>
            </a:r>
          </a:p>
          <a:p>
            <a:r>
              <a:rPr lang="en-US" dirty="0"/>
              <a:t>Portland, OR</a:t>
            </a:r>
          </a:p>
        </p:txBody>
      </p:sp>
    </p:spTree>
    <p:extLst>
      <p:ext uri="{BB962C8B-B14F-4D97-AF65-F5344CB8AC3E}">
        <p14:creationId xmlns:p14="http://schemas.microsoft.com/office/powerpoint/2010/main" val="328905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AFC3E-5FD6-A162-03CF-A808E08CE3ED}"/>
              </a:ext>
            </a:extLst>
          </p:cNvPr>
          <p:cNvSpPr>
            <a:spLocks noGrp="1"/>
          </p:cNvSpPr>
          <p:nvPr>
            <p:ph type="title"/>
          </p:nvPr>
        </p:nvSpPr>
        <p:spPr>
          <a:xfrm>
            <a:off x="2231136" y="729159"/>
            <a:ext cx="7729728" cy="1188720"/>
          </a:xfrm>
        </p:spPr>
        <p:txBody>
          <a:bodyPr/>
          <a:lstStyle/>
          <a:p>
            <a:r>
              <a:rPr lang="en-US" dirty="0"/>
              <a:t>Methods: Rapid Methadone protocol</a:t>
            </a:r>
          </a:p>
        </p:txBody>
      </p:sp>
      <p:graphicFrame>
        <p:nvGraphicFramePr>
          <p:cNvPr id="4" name="Table 9">
            <a:extLst>
              <a:ext uri="{FF2B5EF4-FFF2-40B4-BE49-F238E27FC236}">
                <a16:creationId xmlns:a16="http://schemas.microsoft.com/office/drawing/2014/main" id="{30F8158B-054B-56DA-66BE-60857BAB6CB8}"/>
              </a:ext>
            </a:extLst>
          </p:cNvPr>
          <p:cNvGraphicFramePr>
            <a:graphicFrameLocks noGrp="1"/>
          </p:cNvGraphicFramePr>
          <p:nvPr>
            <p:extLst>
              <p:ext uri="{D42A27DB-BD31-4B8C-83A1-F6EECF244321}">
                <p14:modId xmlns:p14="http://schemas.microsoft.com/office/powerpoint/2010/main" val="4222805543"/>
              </p:ext>
            </p:extLst>
          </p:nvPr>
        </p:nvGraphicFramePr>
        <p:xfrm>
          <a:off x="1641457" y="2271236"/>
          <a:ext cx="9649997" cy="4114800"/>
        </p:xfrm>
        <a:graphic>
          <a:graphicData uri="http://schemas.openxmlformats.org/drawingml/2006/table">
            <a:tbl>
              <a:tblPr firstRow="1" bandRow="1">
                <a:tableStyleId>{85BE263C-DBD7-4A20-BB59-AAB30ACAA65A}</a:tableStyleId>
              </a:tblPr>
              <a:tblGrid>
                <a:gridCol w="1380835">
                  <a:extLst>
                    <a:ext uri="{9D8B030D-6E8A-4147-A177-3AD203B41FA5}">
                      <a16:colId xmlns:a16="http://schemas.microsoft.com/office/drawing/2014/main" val="3957531387"/>
                    </a:ext>
                  </a:extLst>
                </a:gridCol>
                <a:gridCol w="2349622">
                  <a:extLst>
                    <a:ext uri="{9D8B030D-6E8A-4147-A177-3AD203B41FA5}">
                      <a16:colId xmlns:a16="http://schemas.microsoft.com/office/drawing/2014/main" val="556589092"/>
                    </a:ext>
                  </a:extLst>
                </a:gridCol>
                <a:gridCol w="5919540">
                  <a:extLst>
                    <a:ext uri="{9D8B030D-6E8A-4147-A177-3AD203B41FA5}">
                      <a16:colId xmlns:a16="http://schemas.microsoft.com/office/drawing/2014/main" val="1967479390"/>
                    </a:ext>
                  </a:extLst>
                </a:gridCol>
              </a:tblGrid>
              <a:tr h="569992">
                <a:tc>
                  <a:txBody>
                    <a:bodyPr/>
                    <a:lstStyle/>
                    <a:p>
                      <a:r>
                        <a:rPr lang="en-US" sz="2400" dirty="0"/>
                        <a:t>Day</a:t>
                      </a:r>
                      <a:endParaRPr lang="en-US" sz="2400" dirty="0">
                        <a:latin typeface="+mn-lt"/>
                      </a:endParaRPr>
                    </a:p>
                  </a:txBody>
                  <a:tcPr/>
                </a:tc>
                <a:tc>
                  <a:txBody>
                    <a:bodyPr/>
                    <a:lstStyle/>
                    <a:p>
                      <a:r>
                        <a:rPr lang="en-US" sz="2400" dirty="0"/>
                        <a:t>Max TDD Methadone</a:t>
                      </a:r>
                      <a:endParaRPr lang="en-US" sz="2400" dirty="0">
                        <a:latin typeface="+mn-lt"/>
                      </a:endParaRPr>
                    </a:p>
                  </a:txBody>
                  <a:tcPr/>
                </a:tc>
                <a:tc>
                  <a:txBody>
                    <a:bodyPr/>
                    <a:lstStyle/>
                    <a:p>
                      <a:r>
                        <a:rPr lang="en-US" sz="2400" dirty="0"/>
                        <a:t>Recommended Dosing</a:t>
                      </a:r>
                      <a:endParaRPr lang="en-US" sz="2400" dirty="0">
                        <a:latin typeface="+mn-lt"/>
                      </a:endParaRPr>
                    </a:p>
                  </a:txBody>
                  <a:tcPr/>
                </a:tc>
                <a:extLst>
                  <a:ext uri="{0D108BD9-81ED-4DB2-BD59-A6C34878D82A}">
                    <a16:rowId xmlns:a16="http://schemas.microsoft.com/office/drawing/2014/main" val="1468938507"/>
                  </a:ext>
                </a:extLst>
              </a:tr>
              <a:tr h="370840">
                <a:tc>
                  <a:txBody>
                    <a:bodyPr/>
                    <a:lstStyle/>
                    <a:p>
                      <a:r>
                        <a:rPr lang="en-US" sz="2400" dirty="0"/>
                        <a:t>1</a:t>
                      </a:r>
                      <a:endParaRPr lang="en-US" sz="2400" dirty="0">
                        <a:latin typeface="+mn-lt"/>
                      </a:endParaRPr>
                    </a:p>
                  </a:txBody>
                  <a:tcPr/>
                </a:tc>
                <a:tc>
                  <a:txBody>
                    <a:bodyPr/>
                    <a:lstStyle/>
                    <a:p>
                      <a:r>
                        <a:rPr lang="en-US" sz="2400" dirty="0"/>
                        <a:t>60mg</a:t>
                      </a:r>
                      <a:endParaRPr lang="en-US" sz="2400" dirty="0">
                        <a:latin typeface="+mn-lt"/>
                      </a:endParaRPr>
                    </a:p>
                  </a:txBody>
                  <a:tcPr/>
                </a:tc>
                <a:tc>
                  <a:txBody>
                    <a:bodyPr/>
                    <a:lstStyle/>
                    <a:p>
                      <a:pPr algn="l" rtl="0" fontAlgn="base"/>
                      <a:r>
                        <a:rPr lang="en-US" sz="2400" b="0" dirty="0">
                          <a:solidFill>
                            <a:srgbClr val="262626"/>
                          </a:solidFill>
                          <a:effectLst/>
                        </a:rPr>
                        <a:t>30 or 40mg x1 +  </a:t>
                      </a:r>
                      <a:endParaRPr lang="en-US" sz="2400" b="0" dirty="0">
                        <a:effectLst/>
                      </a:endParaRPr>
                    </a:p>
                    <a:p>
                      <a:pPr algn="l" rtl="0" fontAlgn="base"/>
                      <a:r>
                        <a:rPr lang="en-US" sz="2400" b="0" dirty="0">
                          <a:solidFill>
                            <a:srgbClr val="262626"/>
                          </a:solidFill>
                          <a:effectLst/>
                        </a:rPr>
                        <a:t>10mg q3hrs PRN x 2 or 3 doses</a:t>
                      </a:r>
                      <a:endParaRPr lang="en-US" sz="2400" b="0" dirty="0">
                        <a:effectLst/>
                        <a:latin typeface="+mn-lt"/>
                        <a:ea typeface="Noto Serif" panose="02020600060500020200" pitchFamily="18" charset="0"/>
                        <a:cs typeface="Noto Serif" panose="02020600060500020200" pitchFamily="18" charset="0"/>
                      </a:endParaRPr>
                    </a:p>
                  </a:txBody>
                  <a:tcPr/>
                </a:tc>
                <a:extLst>
                  <a:ext uri="{0D108BD9-81ED-4DB2-BD59-A6C34878D82A}">
                    <a16:rowId xmlns:a16="http://schemas.microsoft.com/office/drawing/2014/main" val="1660429218"/>
                  </a:ext>
                </a:extLst>
              </a:tr>
              <a:tr h="370840">
                <a:tc>
                  <a:txBody>
                    <a:bodyPr/>
                    <a:lstStyle/>
                    <a:p>
                      <a:r>
                        <a:rPr lang="en-US" sz="2400" dirty="0"/>
                        <a:t>2</a:t>
                      </a:r>
                      <a:endParaRPr lang="en-US" sz="2400" dirty="0">
                        <a:latin typeface="+mn-lt"/>
                      </a:endParaRPr>
                    </a:p>
                  </a:txBody>
                  <a:tcPr/>
                </a:tc>
                <a:tc>
                  <a:txBody>
                    <a:bodyPr/>
                    <a:lstStyle/>
                    <a:p>
                      <a:r>
                        <a:rPr lang="en-US" sz="2400" dirty="0"/>
                        <a:t>70mg</a:t>
                      </a:r>
                      <a:endParaRPr lang="en-US" sz="2400" dirty="0">
                        <a:latin typeface="+mn-lt"/>
                      </a:endParaRPr>
                    </a:p>
                  </a:txBody>
                  <a:tcPr/>
                </a:tc>
                <a:tc>
                  <a:txBody>
                    <a:bodyPr/>
                    <a:lstStyle/>
                    <a:p>
                      <a:pPr algn="l" rtl="0" fontAlgn="base"/>
                      <a:r>
                        <a:rPr lang="en-US" sz="2400" b="0" dirty="0">
                          <a:solidFill>
                            <a:srgbClr val="262626"/>
                          </a:solidFill>
                          <a:effectLst/>
                        </a:rPr>
                        <a:t>50mg x1 + </a:t>
                      </a:r>
                      <a:endParaRPr lang="en-US" sz="2400" b="0" dirty="0">
                        <a:effectLst/>
                      </a:endParaRPr>
                    </a:p>
                    <a:p>
                      <a:pPr algn="l" rtl="0" fontAlgn="base"/>
                      <a:r>
                        <a:rPr lang="en-US" sz="2400" b="0" dirty="0">
                          <a:solidFill>
                            <a:srgbClr val="262626"/>
                          </a:solidFill>
                          <a:effectLst/>
                        </a:rPr>
                        <a:t>10mg q3hrs PRN x 2 doses</a:t>
                      </a:r>
                      <a:endParaRPr lang="en-US" sz="2400" b="0" i="0" dirty="0">
                        <a:effectLst/>
                        <a:latin typeface="+mn-lt"/>
                        <a:ea typeface="Noto Serif" panose="02020600060500020200" pitchFamily="18" charset="0"/>
                        <a:cs typeface="Noto Serif" panose="02020600060500020200" pitchFamily="18" charset="0"/>
                      </a:endParaRPr>
                    </a:p>
                  </a:txBody>
                  <a:tcPr/>
                </a:tc>
                <a:extLst>
                  <a:ext uri="{0D108BD9-81ED-4DB2-BD59-A6C34878D82A}">
                    <a16:rowId xmlns:a16="http://schemas.microsoft.com/office/drawing/2014/main" val="2900375889"/>
                  </a:ext>
                </a:extLst>
              </a:tr>
              <a:tr h="370840">
                <a:tc>
                  <a:txBody>
                    <a:bodyPr/>
                    <a:lstStyle/>
                    <a:p>
                      <a:r>
                        <a:rPr lang="en-US" sz="2400" dirty="0"/>
                        <a:t>3</a:t>
                      </a:r>
                      <a:endParaRPr lang="en-US" sz="2400" dirty="0">
                        <a:latin typeface="+mn-lt"/>
                      </a:endParaRPr>
                    </a:p>
                  </a:txBody>
                  <a:tcPr/>
                </a:tc>
                <a:tc>
                  <a:txBody>
                    <a:bodyPr/>
                    <a:lstStyle/>
                    <a:p>
                      <a:r>
                        <a:rPr lang="en-US" sz="2400" dirty="0"/>
                        <a:t>80mg</a:t>
                      </a:r>
                      <a:endParaRPr lang="en-US" sz="2400" dirty="0">
                        <a:latin typeface="+mn-lt"/>
                      </a:endParaRPr>
                    </a:p>
                  </a:txBody>
                  <a:tcPr/>
                </a:tc>
                <a:tc>
                  <a:txBody>
                    <a:bodyPr/>
                    <a:lstStyle/>
                    <a:p>
                      <a:pPr algn="l" rtl="0" fontAlgn="base"/>
                      <a:r>
                        <a:rPr lang="en-US" sz="2400" b="0" dirty="0">
                          <a:solidFill>
                            <a:srgbClr val="262626"/>
                          </a:solidFill>
                          <a:effectLst/>
                        </a:rPr>
                        <a:t>60mg x1 +  </a:t>
                      </a:r>
                      <a:endParaRPr lang="en-US" sz="2400" b="0" dirty="0">
                        <a:effectLst/>
                      </a:endParaRPr>
                    </a:p>
                    <a:p>
                      <a:pPr algn="l" rtl="0" fontAlgn="base"/>
                      <a:r>
                        <a:rPr lang="en-US" sz="2400" b="0" dirty="0">
                          <a:solidFill>
                            <a:srgbClr val="262626"/>
                          </a:solidFill>
                          <a:effectLst/>
                        </a:rPr>
                        <a:t>10mg q3hrs PRN x 2 doses</a:t>
                      </a:r>
                      <a:endParaRPr lang="en-US" sz="2400" b="0" i="0" dirty="0">
                        <a:effectLst/>
                        <a:latin typeface="+mn-lt"/>
                        <a:ea typeface="Noto Serif" panose="02020600060500020200" pitchFamily="18" charset="0"/>
                        <a:cs typeface="Noto Serif" panose="02020600060500020200" pitchFamily="18" charset="0"/>
                      </a:endParaRPr>
                    </a:p>
                  </a:txBody>
                  <a:tcPr/>
                </a:tc>
                <a:extLst>
                  <a:ext uri="{0D108BD9-81ED-4DB2-BD59-A6C34878D82A}">
                    <a16:rowId xmlns:a16="http://schemas.microsoft.com/office/drawing/2014/main" val="1073367859"/>
                  </a:ext>
                </a:extLst>
              </a:tr>
              <a:tr h="370840">
                <a:tc>
                  <a:txBody>
                    <a:bodyPr/>
                    <a:lstStyle/>
                    <a:p>
                      <a:r>
                        <a:rPr lang="en-US" sz="2400" dirty="0"/>
                        <a:t>4-7</a:t>
                      </a:r>
                      <a:endParaRPr lang="en-US" sz="2400" dirty="0">
                        <a:latin typeface="+mn-lt"/>
                      </a:endParaRPr>
                    </a:p>
                  </a:txBody>
                  <a:tcPr/>
                </a:tc>
                <a:tc>
                  <a:txBody>
                    <a:bodyPr/>
                    <a:lstStyle/>
                    <a:p>
                      <a:r>
                        <a:rPr lang="en-US" sz="2400" dirty="0"/>
                        <a:t>100mg</a:t>
                      </a:r>
                      <a:endParaRPr lang="en-US" sz="2400" dirty="0">
                        <a:latin typeface="+mn-lt"/>
                      </a:endParaRPr>
                    </a:p>
                  </a:txBody>
                  <a:tcPr/>
                </a:tc>
                <a:tc>
                  <a:txBody>
                    <a:bodyPr/>
                    <a:lstStyle/>
                    <a:p>
                      <a:pPr algn="l" rtl="0" fontAlgn="base"/>
                      <a:r>
                        <a:rPr lang="en-US" sz="2400" b="0" dirty="0">
                          <a:solidFill>
                            <a:srgbClr val="262626"/>
                          </a:solidFill>
                          <a:effectLst/>
                        </a:rPr>
                        <a:t>70mg (or average of TDD from prior days) x1 </a:t>
                      </a:r>
                      <a:endParaRPr lang="en-US" sz="2400" b="0" dirty="0">
                        <a:effectLst/>
                      </a:endParaRPr>
                    </a:p>
                    <a:p>
                      <a:pPr algn="l" rtl="0" fontAlgn="base"/>
                      <a:r>
                        <a:rPr lang="en-US" sz="2400" b="0" dirty="0">
                          <a:solidFill>
                            <a:srgbClr val="262626"/>
                          </a:solidFill>
                          <a:effectLst/>
                        </a:rPr>
                        <a:t>10 mg q3h PRN x 3 doses  </a:t>
                      </a:r>
                      <a:endParaRPr lang="en-US" sz="2400" b="0" i="0" dirty="0">
                        <a:effectLst/>
                        <a:latin typeface="+mn-lt"/>
                        <a:ea typeface="Noto Serif" panose="02020600060500020200" pitchFamily="18" charset="0"/>
                        <a:cs typeface="Noto Serif" panose="02020600060500020200" pitchFamily="18" charset="0"/>
                      </a:endParaRPr>
                    </a:p>
                  </a:txBody>
                  <a:tcPr/>
                </a:tc>
                <a:extLst>
                  <a:ext uri="{0D108BD9-81ED-4DB2-BD59-A6C34878D82A}">
                    <a16:rowId xmlns:a16="http://schemas.microsoft.com/office/drawing/2014/main" val="1364238266"/>
                  </a:ext>
                </a:extLst>
              </a:tr>
            </a:tbl>
          </a:graphicData>
        </a:graphic>
      </p:graphicFrame>
      <p:sp>
        <p:nvSpPr>
          <p:cNvPr id="5" name="Rectangle 4">
            <a:extLst>
              <a:ext uri="{FF2B5EF4-FFF2-40B4-BE49-F238E27FC236}">
                <a16:creationId xmlns:a16="http://schemas.microsoft.com/office/drawing/2014/main" id="{0ACDAB28-5D13-384B-3384-89F7A847431E}"/>
              </a:ext>
            </a:extLst>
          </p:cNvPr>
          <p:cNvSpPr/>
          <p:nvPr/>
        </p:nvSpPr>
        <p:spPr>
          <a:xfrm>
            <a:off x="2650435" y="2143125"/>
            <a:ext cx="2586583" cy="4345543"/>
          </a:xfrm>
          <a:prstGeom prst="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BEDB5EF-ADE5-7B07-1F7B-11BB9FC03242}"/>
              </a:ext>
            </a:extLst>
          </p:cNvPr>
          <p:cNvSpPr txBox="1"/>
          <p:nvPr/>
        </p:nvSpPr>
        <p:spPr>
          <a:xfrm>
            <a:off x="2143805" y="6488668"/>
            <a:ext cx="8208081" cy="369332"/>
          </a:xfrm>
          <a:prstGeom prst="rect">
            <a:avLst/>
          </a:prstGeom>
          <a:noFill/>
        </p:spPr>
        <p:txBody>
          <a:bodyPr wrap="none" rtlCol="0">
            <a:spAutoFit/>
          </a:bodyPr>
          <a:lstStyle/>
          <a:p>
            <a:r>
              <a:rPr lang="en-US" dirty="0"/>
              <a:t>*We allowed patients to receive full opioid agonists during rapid methadone initiation</a:t>
            </a:r>
          </a:p>
        </p:txBody>
      </p:sp>
    </p:spTree>
    <p:extLst>
      <p:ext uri="{BB962C8B-B14F-4D97-AF65-F5344CB8AC3E}">
        <p14:creationId xmlns:p14="http://schemas.microsoft.com/office/powerpoint/2010/main" val="170172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34A3-6571-B9CB-B62D-91C48318C9AD}"/>
              </a:ext>
            </a:extLst>
          </p:cNvPr>
          <p:cNvSpPr>
            <a:spLocks noGrp="1"/>
          </p:cNvSpPr>
          <p:nvPr>
            <p:ph type="title"/>
          </p:nvPr>
        </p:nvSpPr>
        <p:spPr>
          <a:xfrm>
            <a:off x="2763618" y="559149"/>
            <a:ext cx="6664763" cy="1188720"/>
          </a:xfrm>
        </p:spPr>
        <p:txBody>
          <a:bodyPr/>
          <a:lstStyle/>
          <a:p>
            <a:r>
              <a:rPr lang="en-US" dirty="0"/>
              <a:t>Methods</a:t>
            </a:r>
          </a:p>
        </p:txBody>
      </p:sp>
      <p:sp>
        <p:nvSpPr>
          <p:cNvPr id="16" name="TextBox 15">
            <a:extLst>
              <a:ext uri="{FF2B5EF4-FFF2-40B4-BE49-F238E27FC236}">
                <a16:creationId xmlns:a16="http://schemas.microsoft.com/office/drawing/2014/main" id="{AC1A0760-7FA9-FB23-07ED-80AA9B1C77DC}"/>
              </a:ext>
            </a:extLst>
          </p:cNvPr>
          <p:cNvSpPr txBox="1"/>
          <p:nvPr/>
        </p:nvSpPr>
        <p:spPr>
          <a:xfrm>
            <a:off x="1025235" y="2087463"/>
            <a:ext cx="10141527" cy="4770537"/>
          </a:xfrm>
          <a:prstGeom prst="rect">
            <a:avLst/>
          </a:prstGeom>
          <a:noFill/>
        </p:spPr>
        <p:txBody>
          <a:bodyPr wrap="square" rtlCol="0">
            <a:spAutoFit/>
          </a:bodyPr>
          <a:lstStyle/>
          <a:p>
            <a:pPr marL="285750" indent="-285750">
              <a:buFont typeface="Arial" panose="020B0604020202020204" pitchFamily="34" charset="0"/>
              <a:buChar char="•"/>
            </a:pPr>
            <a:r>
              <a:rPr lang="en-US" sz="2000" b="1" dirty="0"/>
              <a:t>Design/setting: </a:t>
            </a:r>
            <a:r>
              <a:rPr lang="en-US" sz="2000" dirty="0"/>
              <a:t>Registry study</a:t>
            </a:r>
            <a:r>
              <a:rPr lang="en-US" sz="2000" baseline="0" dirty="0"/>
              <a:t> of hospitalized patients who received the rapid methadone protocol at a single academic center</a:t>
            </a:r>
          </a:p>
          <a:p>
            <a:pPr marL="285750" indent="-285750">
              <a:buFont typeface="Arial" panose="020B0604020202020204" pitchFamily="34" charset="0"/>
              <a:buChar char="•"/>
            </a:pPr>
            <a:r>
              <a:rPr lang="en-US" sz="2000" b="1" dirty="0"/>
              <a:t>Participants: </a:t>
            </a:r>
          </a:p>
          <a:p>
            <a:pPr marL="742950" lvl="1" indent="-285750">
              <a:buFont typeface="Arial" panose="020B0604020202020204" pitchFamily="34" charset="0"/>
              <a:buChar char="•"/>
            </a:pPr>
            <a:r>
              <a:rPr lang="en-US" sz="2000" dirty="0"/>
              <a:t>Patients seen by IMPACT with OUD who received the rapid methadone protocol</a:t>
            </a:r>
          </a:p>
          <a:p>
            <a:pPr marL="742950" lvl="1" indent="-285750">
              <a:buFont typeface="Arial" panose="020B0604020202020204" pitchFamily="34" charset="0"/>
              <a:buChar char="•"/>
            </a:pPr>
            <a:r>
              <a:rPr lang="en-US" sz="2000" dirty="0"/>
              <a:t>Patients were excluded if they received methadone maintenance from OTP within 7 days of admission or less than 3 doses of methadone during admission</a:t>
            </a:r>
          </a:p>
          <a:p>
            <a:pPr marL="285750" indent="-285750">
              <a:buFont typeface="Arial" panose="020B0604020202020204" pitchFamily="34" charset="0"/>
              <a:buChar char="•"/>
            </a:pPr>
            <a:r>
              <a:rPr lang="en-US" sz="2000" b="1" dirty="0"/>
              <a:t>Data source: </a:t>
            </a:r>
          </a:p>
          <a:p>
            <a:pPr marL="742950" lvl="1" indent="-285750">
              <a:buFont typeface="Arial" panose="020B0604020202020204" pitchFamily="34" charset="0"/>
              <a:buChar char="•"/>
            </a:pPr>
            <a:r>
              <a:rPr lang="en-US" sz="2000" dirty="0"/>
              <a:t>We abstracted patient characteristics from the electronic health record. </a:t>
            </a:r>
          </a:p>
          <a:p>
            <a:pPr marL="742950" lvl="1" indent="-285750">
              <a:buFont typeface="Arial" panose="020B0604020202020204" pitchFamily="34" charset="0"/>
              <a:buChar char="•"/>
            </a:pPr>
            <a:r>
              <a:rPr lang="en-US" sz="2000" dirty="0"/>
              <a:t>Manual chart review was performed for methadone daily dose, adverse events attributable to methadone and MME’s of other opioid agonists received </a:t>
            </a:r>
          </a:p>
          <a:p>
            <a:pPr marL="285750" indent="-285750">
              <a:buFont typeface="Arial" panose="020B0604020202020204" pitchFamily="34" charset="0"/>
              <a:buChar char="•"/>
            </a:pPr>
            <a:r>
              <a:rPr lang="en-US" sz="2000" b="1" dirty="0"/>
              <a:t>Outcomes:</a:t>
            </a:r>
            <a:r>
              <a:rPr lang="en-US" sz="2000" b="1" baseline="0" dirty="0"/>
              <a:t> </a:t>
            </a:r>
          </a:p>
          <a:p>
            <a:pPr marL="742950" lvl="1" indent="-285750">
              <a:buFont typeface="Arial" panose="020B0604020202020204" pitchFamily="34" charset="0"/>
              <a:buChar char="•"/>
            </a:pPr>
            <a:r>
              <a:rPr lang="en-US" sz="2000" baseline="0" dirty="0"/>
              <a:t>Primary outcome was daily methadone dose received. </a:t>
            </a:r>
          </a:p>
          <a:p>
            <a:pPr marL="742950" lvl="1" indent="-285750">
              <a:buFont typeface="Arial" panose="020B0604020202020204" pitchFamily="34" charset="0"/>
              <a:buChar char="•"/>
            </a:pPr>
            <a:r>
              <a:rPr lang="en-US" sz="2000" baseline="0" dirty="0"/>
              <a:t>Secondary outcomes included safety events attributable to methadone, daily MME’s of other opioid agonists received</a:t>
            </a:r>
            <a:endParaRPr lang="en-US" sz="20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085519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A406-5B16-948E-11E4-B3F2779EAD49}"/>
              </a:ext>
            </a:extLst>
          </p:cNvPr>
          <p:cNvSpPr>
            <a:spLocks noGrp="1"/>
          </p:cNvSpPr>
          <p:nvPr>
            <p:ph type="title"/>
          </p:nvPr>
        </p:nvSpPr>
        <p:spPr>
          <a:xfrm>
            <a:off x="6762750" y="903732"/>
            <a:ext cx="4919662" cy="1188720"/>
          </a:xfrm>
        </p:spPr>
        <p:txBody>
          <a:bodyPr/>
          <a:lstStyle/>
          <a:p>
            <a:r>
              <a:rPr lang="en-US" dirty="0"/>
              <a:t>Results: Patient Characteristics</a:t>
            </a:r>
          </a:p>
        </p:txBody>
      </p:sp>
      <p:graphicFrame>
        <p:nvGraphicFramePr>
          <p:cNvPr id="10" name="Content Placeholder 9">
            <a:extLst>
              <a:ext uri="{FF2B5EF4-FFF2-40B4-BE49-F238E27FC236}">
                <a16:creationId xmlns:a16="http://schemas.microsoft.com/office/drawing/2014/main" id="{2417EFEB-7559-78CD-1D7F-20AB3AD73FE8}"/>
              </a:ext>
            </a:extLst>
          </p:cNvPr>
          <p:cNvGraphicFramePr>
            <a:graphicFrameLocks noGrp="1"/>
          </p:cNvGraphicFramePr>
          <p:nvPr>
            <p:ph idx="1"/>
            <p:extLst>
              <p:ext uri="{D42A27DB-BD31-4B8C-83A1-F6EECF244321}">
                <p14:modId xmlns:p14="http://schemas.microsoft.com/office/powerpoint/2010/main" val="123640044"/>
              </p:ext>
            </p:extLst>
          </p:nvPr>
        </p:nvGraphicFramePr>
        <p:xfrm>
          <a:off x="509588" y="432244"/>
          <a:ext cx="5805354" cy="6260370"/>
        </p:xfrm>
        <a:graphic>
          <a:graphicData uri="http://schemas.openxmlformats.org/drawingml/2006/table">
            <a:tbl>
              <a:tblPr firstRow="1" firstCol="1">
                <a:tableStyleId>{72833802-FEF1-4C79-8D5D-14CF1EAF98D9}</a:tableStyleId>
              </a:tblPr>
              <a:tblGrid>
                <a:gridCol w="4295962">
                  <a:extLst>
                    <a:ext uri="{9D8B030D-6E8A-4147-A177-3AD203B41FA5}">
                      <a16:colId xmlns:a16="http://schemas.microsoft.com/office/drawing/2014/main" val="2345328973"/>
                    </a:ext>
                  </a:extLst>
                </a:gridCol>
                <a:gridCol w="1509392">
                  <a:extLst>
                    <a:ext uri="{9D8B030D-6E8A-4147-A177-3AD203B41FA5}">
                      <a16:colId xmlns:a16="http://schemas.microsoft.com/office/drawing/2014/main" val="1805413808"/>
                    </a:ext>
                  </a:extLst>
                </a:gridCol>
              </a:tblGrid>
              <a:tr h="281341">
                <a:tc>
                  <a:txBody>
                    <a:bodyPr/>
                    <a:lstStyle/>
                    <a:p>
                      <a:pPr marL="0" marR="0">
                        <a:spcBef>
                          <a:spcPts val="0"/>
                        </a:spcBef>
                        <a:spcAft>
                          <a:spcPts val="0"/>
                        </a:spcAft>
                      </a:pPr>
                      <a:r>
                        <a:rPr lang="en-US" sz="2000" kern="100" dirty="0">
                          <a:effectLst/>
                          <a:latin typeface="+mn-lt"/>
                        </a:rPr>
                        <a:t>Unique Individuals</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tc>
                <a:tc>
                  <a:txBody>
                    <a:bodyPr/>
                    <a:lstStyle/>
                    <a:p>
                      <a:pPr marL="0" marR="0" algn="r">
                        <a:spcBef>
                          <a:spcPts val="0"/>
                        </a:spcBef>
                        <a:spcAft>
                          <a:spcPts val="0"/>
                        </a:spcAft>
                      </a:pPr>
                      <a:r>
                        <a:rPr lang="en-US" sz="2000" kern="100" dirty="0">
                          <a:effectLst/>
                          <a:latin typeface="+mn-lt"/>
                        </a:rPr>
                        <a:t>25</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tc>
                <a:extLst>
                  <a:ext uri="{0D108BD9-81ED-4DB2-BD59-A6C34878D82A}">
                    <a16:rowId xmlns:a16="http://schemas.microsoft.com/office/drawing/2014/main" val="4270301868"/>
                  </a:ext>
                </a:extLst>
              </a:tr>
              <a:tr h="281341">
                <a:tc>
                  <a:txBody>
                    <a:bodyPr/>
                    <a:lstStyle/>
                    <a:p>
                      <a:pPr marL="0" marR="0">
                        <a:spcBef>
                          <a:spcPts val="0"/>
                        </a:spcBef>
                        <a:spcAft>
                          <a:spcPts val="0"/>
                        </a:spcAft>
                      </a:pPr>
                      <a:r>
                        <a:rPr lang="en-US" sz="2000" kern="100">
                          <a:effectLst/>
                          <a:latin typeface="+mn-lt"/>
                        </a:rPr>
                        <a:t>Age (mean±SD)</a:t>
                      </a:r>
                      <a:endParaRPr lang="en-US" sz="2000" kern="100">
                        <a:effectLst/>
                        <a:latin typeface="+mn-lt"/>
                        <a:ea typeface="Calibri" panose="020F0502020204030204" pitchFamily="34" charset="0"/>
                        <a:cs typeface="Times New Roman" panose="02020603050405020304" pitchFamily="18" charset="0"/>
                      </a:endParaRPr>
                    </a:p>
                  </a:txBody>
                  <a:tcPr marL="5170" marR="5170" marT="5170" marB="0" anchor="b"/>
                </a:tc>
                <a:tc>
                  <a:txBody>
                    <a:bodyPr/>
                    <a:lstStyle/>
                    <a:p>
                      <a:pPr algn="r" fontAlgn="b"/>
                      <a:r>
                        <a:rPr lang="en-US" sz="2000" b="0" i="0" u="none" strike="noStrike" dirty="0">
                          <a:solidFill>
                            <a:srgbClr val="000000"/>
                          </a:solidFill>
                          <a:effectLst/>
                          <a:latin typeface="+mn-lt"/>
                        </a:rPr>
                        <a:t>37.5±11.2</a:t>
                      </a:r>
                    </a:p>
                  </a:txBody>
                  <a:tcPr marL="9525" marR="9525" marT="9525" marB="0" anchor="b"/>
                </a:tc>
                <a:extLst>
                  <a:ext uri="{0D108BD9-81ED-4DB2-BD59-A6C34878D82A}">
                    <a16:rowId xmlns:a16="http://schemas.microsoft.com/office/drawing/2014/main" val="345647502"/>
                  </a:ext>
                </a:extLst>
              </a:tr>
              <a:tr h="281341">
                <a:tc>
                  <a:txBody>
                    <a:bodyPr/>
                    <a:lstStyle/>
                    <a:p>
                      <a:pPr marL="0" marR="0">
                        <a:spcBef>
                          <a:spcPts val="0"/>
                        </a:spcBef>
                        <a:spcAft>
                          <a:spcPts val="0"/>
                        </a:spcAft>
                      </a:pPr>
                      <a:r>
                        <a:rPr lang="en-US" sz="2000" kern="100" dirty="0">
                          <a:effectLst/>
                          <a:latin typeface="+mn-lt"/>
                        </a:rPr>
                        <a:t>Female (n, %)</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tc>
                  <a:txBody>
                    <a:bodyPr/>
                    <a:lstStyle/>
                    <a:p>
                      <a:pPr algn="r" fontAlgn="b"/>
                      <a:r>
                        <a:rPr lang="en-US" sz="2000" b="0" i="0" u="none" strike="noStrike" dirty="0">
                          <a:solidFill>
                            <a:srgbClr val="000000"/>
                          </a:solidFill>
                          <a:effectLst/>
                          <a:latin typeface="+mn-lt"/>
                        </a:rPr>
                        <a:t>9 (36%)</a:t>
                      </a:r>
                    </a:p>
                  </a:txBody>
                  <a:tcPr marL="9525" marR="9525" marT="9525" marB="0" anchor="b">
                    <a:solidFill>
                      <a:schemeClr val="bg1"/>
                    </a:solidFill>
                  </a:tcPr>
                </a:tc>
                <a:extLst>
                  <a:ext uri="{0D108BD9-81ED-4DB2-BD59-A6C34878D82A}">
                    <a16:rowId xmlns:a16="http://schemas.microsoft.com/office/drawing/2014/main" val="1689015071"/>
                  </a:ext>
                </a:extLst>
              </a:tr>
              <a:tr h="281341">
                <a:tc>
                  <a:txBody>
                    <a:bodyPr/>
                    <a:lstStyle/>
                    <a:p>
                      <a:pPr marL="0" marR="0">
                        <a:spcBef>
                          <a:spcPts val="0"/>
                        </a:spcBef>
                        <a:spcAft>
                          <a:spcPts val="0"/>
                        </a:spcAft>
                      </a:pPr>
                      <a:r>
                        <a:rPr lang="en-US" sz="2000" kern="100" dirty="0">
                          <a:effectLst/>
                          <a:latin typeface="+mn-lt"/>
                        </a:rPr>
                        <a:t>Admission Diagnosis Type (n, %)</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tc>
                <a:tc>
                  <a:txBody>
                    <a:bodyPr/>
                    <a:lstStyle/>
                    <a:p>
                      <a:pPr marL="0" marR="0" algn="r">
                        <a:spcBef>
                          <a:spcPts val="0"/>
                        </a:spcBef>
                        <a:spcAft>
                          <a:spcPts val="0"/>
                        </a:spcAft>
                      </a:pPr>
                      <a:r>
                        <a:rPr lang="en-US" sz="2000" kern="100" dirty="0">
                          <a:effectLst/>
                          <a:latin typeface="+mn-lt"/>
                        </a:rPr>
                        <a:t> </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tc>
                <a:extLst>
                  <a:ext uri="{0D108BD9-81ED-4DB2-BD59-A6C34878D82A}">
                    <a16:rowId xmlns:a16="http://schemas.microsoft.com/office/drawing/2014/main" val="387954206"/>
                  </a:ext>
                </a:extLst>
              </a:tr>
              <a:tr h="281341">
                <a:tc>
                  <a:txBody>
                    <a:bodyPr/>
                    <a:lstStyle/>
                    <a:p>
                      <a:pPr marL="457200" marR="0">
                        <a:spcBef>
                          <a:spcPts val="0"/>
                        </a:spcBef>
                        <a:spcAft>
                          <a:spcPts val="0"/>
                        </a:spcAft>
                      </a:pPr>
                      <a:r>
                        <a:rPr lang="en-US" sz="2000" kern="100" dirty="0">
                          <a:effectLst/>
                          <a:latin typeface="+mn-lt"/>
                        </a:rPr>
                        <a:t>Obstetrics</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tc>
                  <a:txBody>
                    <a:bodyPr/>
                    <a:lstStyle/>
                    <a:p>
                      <a:pPr algn="r" fontAlgn="b"/>
                      <a:r>
                        <a:rPr lang="en-US" sz="2000" b="0" i="0" u="none" strike="noStrike">
                          <a:solidFill>
                            <a:srgbClr val="000000"/>
                          </a:solidFill>
                          <a:effectLst/>
                          <a:latin typeface="+mn-lt"/>
                        </a:rPr>
                        <a:t>3 (12%)</a:t>
                      </a:r>
                    </a:p>
                  </a:txBody>
                  <a:tcPr marL="9525" marR="9525" marT="9525" marB="0" anchor="b">
                    <a:solidFill>
                      <a:schemeClr val="bg1"/>
                    </a:solidFill>
                  </a:tcPr>
                </a:tc>
                <a:extLst>
                  <a:ext uri="{0D108BD9-81ED-4DB2-BD59-A6C34878D82A}">
                    <a16:rowId xmlns:a16="http://schemas.microsoft.com/office/drawing/2014/main" val="1581561568"/>
                  </a:ext>
                </a:extLst>
              </a:tr>
              <a:tr h="281341">
                <a:tc>
                  <a:txBody>
                    <a:bodyPr/>
                    <a:lstStyle/>
                    <a:p>
                      <a:pPr marL="457200" marR="0">
                        <a:spcBef>
                          <a:spcPts val="0"/>
                        </a:spcBef>
                        <a:spcAft>
                          <a:spcPts val="0"/>
                        </a:spcAft>
                      </a:pPr>
                      <a:r>
                        <a:rPr lang="en-US" sz="2000" kern="100">
                          <a:effectLst/>
                          <a:latin typeface="+mn-lt"/>
                        </a:rPr>
                        <a:t>Infection</a:t>
                      </a:r>
                      <a:endParaRPr lang="en-US" sz="2000" kern="100">
                        <a:effectLst/>
                        <a:latin typeface="+mn-lt"/>
                        <a:ea typeface="Calibri" panose="020F0502020204030204" pitchFamily="34" charset="0"/>
                        <a:cs typeface="Times New Roman" panose="02020603050405020304" pitchFamily="18" charset="0"/>
                      </a:endParaRPr>
                    </a:p>
                  </a:txBody>
                  <a:tcPr marL="5170" marR="5170" marT="5170" marB="0" anchor="b"/>
                </a:tc>
                <a:tc>
                  <a:txBody>
                    <a:bodyPr/>
                    <a:lstStyle/>
                    <a:p>
                      <a:pPr algn="r" fontAlgn="b"/>
                      <a:r>
                        <a:rPr lang="en-US" sz="2000" b="0" i="0" u="none" strike="noStrike">
                          <a:solidFill>
                            <a:srgbClr val="000000"/>
                          </a:solidFill>
                          <a:effectLst/>
                          <a:latin typeface="+mn-lt"/>
                        </a:rPr>
                        <a:t>17 (68%)</a:t>
                      </a:r>
                    </a:p>
                  </a:txBody>
                  <a:tcPr marL="9525" marR="9525" marT="9525" marB="0" anchor="b"/>
                </a:tc>
                <a:extLst>
                  <a:ext uri="{0D108BD9-81ED-4DB2-BD59-A6C34878D82A}">
                    <a16:rowId xmlns:a16="http://schemas.microsoft.com/office/drawing/2014/main" val="737894138"/>
                  </a:ext>
                </a:extLst>
              </a:tr>
              <a:tr h="281341">
                <a:tc>
                  <a:txBody>
                    <a:bodyPr/>
                    <a:lstStyle/>
                    <a:p>
                      <a:pPr marL="457200" marR="0">
                        <a:spcBef>
                          <a:spcPts val="0"/>
                        </a:spcBef>
                        <a:spcAft>
                          <a:spcPts val="0"/>
                        </a:spcAft>
                      </a:pPr>
                      <a:r>
                        <a:rPr lang="en-US" sz="2000" kern="100" dirty="0">
                          <a:effectLst/>
                          <a:latin typeface="+mn-lt"/>
                        </a:rPr>
                        <a:t>Trauma</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tc>
                  <a:txBody>
                    <a:bodyPr/>
                    <a:lstStyle/>
                    <a:p>
                      <a:pPr algn="r" fontAlgn="b"/>
                      <a:r>
                        <a:rPr lang="en-US" sz="2000" b="0" i="0" u="none" strike="noStrike">
                          <a:solidFill>
                            <a:srgbClr val="000000"/>
                          </a:solidFill>
                          <a:effectLst/>
                          <a:latin typeface="+mn-lt"/>
                        </a:rPr>
                        <a:t>4 (16%)</a:t>
                      </a:r>
                    </a:p>
                  </a:txBody>
                  <a:tcPr marL="9525" marR="9525" marT="9525" marB="0" anchor="b">
                    <a:solidFill>
                      <a:schemeClr val="bg1"/>
                    </a:solidFill>
                  </a:tcPr>
                </a:tc>
                <a:extLst>
                  <a:ext uri="{0D108BD9-81ED-4DB2-BD59-A6C34878D82A}">
                    <a16:rowId xmlns:a16="http://schemas.microsoft.com/office/drawing/2014/main" val="1374899043"/>
                  </a:ext>
                </a:extLst>
              </a:tr>
              <a:tr h="281341">
                <a:tc>
                  <a:txBody>
                    <a:bodyPr/>
                    <a:lstStyle/>
                    <a:p>
                      <a:pPr marL="457200" marR="0">
                        <a:spcBef>
                          <a:spcPts val="0"/>
                        </a:spcBef>
                        <a:spcAft>
                          <a:spcPts val="0"/>
                        </a:spcAft>
                      </a:pPr>
                      <a:r>
                        <a:rPr lang="en-US" sz="2000" kern="100">
                          <a:effectLst/>
                          <a:latin typeface="+mn-lt"/>
                        </a:rPr>
                        <a:t>Vascular</a:t>
                      </a:r>
                      <a:endParaRPr lang="en-US" sz="2000" kern="100">
                        <a:effectLst/>
                        <a:latin typeface="+mn-lt"/>
                        <a:ea typeface="Calibri" panose="020F0502020204030204" pitchFamily="34" charset="0"/>
                        <a:cs typeface="Times New Roman" panose="02020603050405020304" pitchFamily="18" charset="0"/>
                      </a:endParaRPr>
                    </a:p>
                  </a:txBody>
                  <a:tcPr marL="5170" marR="5170" marT="5170" marB="0" anchor="b"/>
                </a:tc>
                <a:tc>
                  <a:txBody>
                    <a:bodyPr/>
                    <a:lstStyle/>
                    <a:p>
                      <a:pPr algn="r" fontAlgn="b"/>
                      <a:r>
                        <a:rPr lang="en-US" sz="2000" b="0" i="0" u="none" strike="noStrike" dirty="0">
                          <a:solidFill>
                            <a:srgbClr val="000000"/>
                          </a:solidFill>
                          <a:effectLst/>
                          <a:latin typeface="+mn-lt"/>
                        </a:rPr>
                        <a:t>1 (4%)</a:t>
                      </a:r>
                    </a:p>
                  </a:txBody>
                  <a:tcPr marL="9525" marR="9525" marT="9525" marB="0" anchor="b"/>
                </a:tc>
                <a:extLst>
                  <a:ext uri="{0D108BD9-81ED-4DB2-BD59-A6C34878D82A}">
                    <a16:rowId xmlns:a16="http://schemas.microsoft.com/office/drawing/2014/main" val="2529190107"/>
                  </a:ext>
                </a:extLst>
              </a:tr>
              <a:tr h="281341">
                <a:tc>
                  <a:txBody>
                    <a:bodyPr/>
                    <a:lstStyle/>
                    <a:p>
                      <a:pPr marL="0" marR="0">
                        <a:spcBef>
                          <a:spcPts val="0"/>
                        </a:spcBef>
                        <a:spcAft>
                          <a:spcPts val="0"/>
                        </a:spcAft>
                      </a:pPr>
                      <a:r>
                        <a:rPr lang="en-US" sz="2000" kern="100" dirty="0">
                          <a:effectLst/>
                          <a:latin typeface="+mn-lt"/>
                        </a:rPr>
                        <a:t>Houseless</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tc>
                  <a:txBody>
                    <a:bodyPr/>
                    <a:lstStyle/>
                    <a:p>
                      <a:pPr algn="r" fontAlgn="b"/>
                      <a:r>
                        <a:rPr lang="en-US" sz="2000" b="0" i="0" u="none" strike="noStrike" dirty="0">
                          <a:solidFill>
                            <a:srgbClr val="000000"/>
                          </a:solidFill>
                          <a:effectLst/>
                          <a:latin typeface="+mn-lt"/>
                        </a:rPr>
                        <a:t>16 (64%)</a:t>
                      </a:r>
                    </a:p>
                  </a:txBody>
                  <a:tcPr marL="9525" marR="9525" marT="9525" marB="0" anchor="b">
                    <a:solidFill>
                      <a:schemeClr val="bg1"/>
                    </a:solidFill>
                  </a:tcPr>
                </a:tc>
                <a:extLst>
                  <a:ext uri="{0D108BD9-81ED-4DB2-BD59-A6C34878D82A}">
                    <a16:rowId xmlns:a16="http://schemas.microsoft.com/office/drawing/2014/main" val="3590863016"/>
                  </a:ext>
                </a:extLst>
              </a:tr>
              <a:tr h="281341">
                <a:tc>
                  <a:txBody>
                    <a:bodyPr/>
                    <a:lstStyle/>
                    <a:p>
                      <a:pPr marL="0" marR="0">
                        <a:spcBef>
                          <a:spcPts val="0"/>
                        </a:spcBef>
                        <a:spcAft>
                          <a:spcPts val="0"/>
                        </a:spcAft>
                      </a:pPr>
                      <a:r>
                        <a:rPr lang="en-US" sz="2000" kern="100" dirty="0">
                          <a:effectLst/>
                          <a:latin typeface="+mn-lt"/>
                        </a:rPr>
                        <a:t>Active Fentanyl use</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rgbClr val="F2F2F2"/>
                    </a:solidFill>
                  </a:tcPr>
                </a:tc>
                <a:tc>
                  <a:txBody>
                    <a:bodyPr/>
                    <a:lstStyle/>
                    <a:p>
                      <a:pPr marL="0" marR="0" algn="r">
                        <a:spcBef>
                          <a:spcPts val="0"/>
                        </a:spcBef>
                        <a:spcAft>
                          <a:spcPts val="0"/>
                        </a:spcAft>
                      </a:pPr>
                      <a:r>
                        <a:rPr lang="en-US" sz="2000" kern="100" dirty="0">
                          <a:effectLst/>
                          <a:latin typeface="+mn-lt"/>
                        </a:rPr>
                        <a:t>25 (100%)</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rgbClr val="F2F2F2"/>
                    </a:solidFill>
                  </a:tcPr>
                </a:tc>
                <a:extLst>
                  <a:ext uri="{0D108BD9-81ED-4DB2-BD59-A6C34878D82A}">
                    <a16:rowId xmlns:a16="http://schemas.microsoft.com/office/drawing/2014/main" val="1050027798"/>
                  </a:ext>
                </a:extLst>
              </a:tr>
              <a:tr h="281341">
                <a:tc>
                  <a:txBody>
                    <a:bodyPr/>
                    <a:lstStyle/>
                    <a:p>
                      <a:pPr marL="0" marR="0">
                        <a:spcBef>
                          <a:spcPts val="0"/>
                        </a:spcBef>
                        <a:spcAft>
                          <a:spcPts val="0"/>
                        </a:spcAft>
                      </a:pPr>
                      <a:r>
                        <a:rPr lang="en-US" sz="2000" kern="100" dirty="0">
                          <a:effectLst/>
                          <a:latin typeface="+mn-lt"/>
                        </a:rPr>
                        <a:t>Substance Use History (n, %)</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tc>
                  <a:txBody>
                    <a:bodyPr/>
                    <a:lstStyle/>
                    <a:p>
                      <a:pPr marL="0" marR="0" algn="r">
                        <a:spcBef>
                          <a:spcPts val="0"/>
                        </a:spcBef>
                        <a:spcAft>
                          <a:spcPts val="0"/>
                        </a:spcAft>
                      </a:pPr>
                      <a:r>
                        <a:rPr lang="en-US" sz="2000" kern="100" dirty="0">
                          <a:effectLst/>
                          <a:latin typeface="+mn-lt"/>
                        </a:rPr>
                        <a:t> </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extLst>
                  <a:ext uri="{0D108BD9-81ED-4DB2-BD59-A6C34878D82A}">
                    <a16:rowId xmlns:a16="http://schemas.microsoft.com/office/drawing/2014/main" val="3118434516"/>
                  </a:ext>
                </a:extLst>
              </a:tr>
              <a:tr h="281341">
                <a:tc>
                  <a:txBody>
                    <a:bodyPr/>
                    <a:lstStyle/>
                    <a:p>
                      <a:pPr marL="457200" marR="0">
                        <a:spcBef>
                          <a:spcPts val="0"/>
                        </a:spcBef>
                        <a:spcAft>
                          <a:spcPts val="0"/>
                        </a:spcAft>
                      </a:pPr>
                      <a:r>
                        <a:rPr lang="en-US" sz="2000" kern="100" dirty="0">
                          <a:effectLst/>
                          <a:latin typeface="+mn-lt"/>
                        </a:rPr>
                        <a:t>Opioid use disorder</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rgbClr val="F2F2F2"/>
                    </a:solidFill>
                  </a:tcPr>
                </a:tc>
                <a:tc>
                  <a:txBody>
                    <a:bodyPr/>
                    <a:lstStyle/>
                    <a:p>
                      <a:pPr marL="0" marR="0" algn="r">
                        <a:spcBef>
                          <a:spcPts val="0"/>
                        </a:spcBef>
                        <a:spcAft>
                          <a:spcPts val="0"/>
                        </a:spcAft>
                      </a:pPr>
                      <a:r>
                        <a:rPr lang="en-US" sz="2000" kern="100" dirty="0">
                          <a:effectLst/>
                          <a:latin typeface="+mn-lt"/>
                        </a:rPr>
                        <a:t>25 (100.0%)</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rgbClr val="F2F2F2"/>
                    </a:solidFill>
                  </a:tcPr>
                </a:tc>
                <a:extLst>
                  <a:ext uri="{0D108BD9-81ED-4DB2-BD59-A6C34878D82A}">
                    <a16:rowId xmlns:a16="http://schemas.microsoft.com/office/drawing/2014/main" val="207289647"/>
                  </a:ext>
                </a:extLst>
              </a:tr>
              <a:tr h="300717">
                <a:tc>
                  <a:txBody>
                    <a:bodyPr/>
                    <a:lstStyle/>
                    <a:p>
                      <a:pPr marL="457200" marR="0">
                        <a:spcBef>
                          <a:spcPts val="0"/>
                        </a:spcBef>
                        <a:spcAft>
                          <a:spcPts val="0"/>
                        </a:spcAft>
                      </a:pPr>
                      <a:r>
                        <a:rPr lang="en-US" sz="2000" kern="100" dirty="0">
                          <a:effectLst/>
                          <a:latin typeface="+mn-lt"/>
                        </a:rPr>
                        <a:t>Methamphetamine use disorder</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tc>
                  <a:txBody>
                    <a:bodyPr/>
                    <a:lstStyle/>
                    <a:p>
                      <a:pPr algn="r" fontAlgn="b"/>
                      <a:r>
                        <a:rPr lang="en-US" sz="2000" b="0" i="0" u="none" strike="noStrike">
                          <a:solidFill>
                            <a:srgbClr val="000000"/>
                          </a:solidFill>
                          <a:effectLst/>
                          <a:latin typeface="+mn-lt"/>
                        </a:rPr>
                        <a:t>14 (56%)</a:t>
                      </a:r>
                    </a:p>
                  </a:txBody>
                  <a:tcPr marL="9525" marR="9525" marT="9525" marB="0" anchor="b">
                    <a:solidFill>
                      <a:schemeClr val="bg1"/>
                    </a:solidFill>
                  </a:tcPr>
                </a:tc>
                <a:extLst>
                  <a:ext uri="{0D108BD9-81ED-4DB2-BD59-A6C34878D82A}">
                    <a16:rowId xmlns:a16="http://schemas.microsoft.com/office/drawing/2014/main" val="2229919050"/>
                  </a:ext>
                </a:extLst>
              </a:tr>
              <a:tr h="281341">
                <a:tc>
                  <a:txBody>
                    <a:bodyPr/>
                    <a:lstStyle/>
                    <a:p>
                      <a:pPr marL="457200" marR="0">
                        <a:spcBef>
                          <a:spcPts val="0"/>
                        </a:spcBef>
                        <a:spcAft>
                          <a:spcPts val="0"/>
                        </a:spcAft>
                      </a:pPr>
                      <a:r>
                        <a:rPr lang="en-US" sz="2000" kern="100" dirty="0">
                          <a:effectLst/>
                          <a:latin typeface="+mn-lt"/>
                        </a:rPr>
                        <a:t>Alcohol use disorder</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rgbClr val="F2F2F2"/>
                    </a:solidFill>
                  </a:tcPr>
                </a:tc>
                <a:tc>
                  <a:txBody>
                    <a:bodyPr/>
                    <a:lstStyle/>
                    <a:p>
                      <a:pPr algn="r" fontAlgn="b"/>
                      <a:r>
                        <a:rPr lang="en-US" sz="2000" b="0" i="0" u="none" strike="noStrike">
                          <a:solidFill>
                            <a:srgbClr val="000000"/>
                          </a:solidFill>
                          <a:effectLst/>
                          <a:latin typeface="+mn-lt"/>
                        </a:rPr>
                        <a:t>0 (0%)</a:t>
                      </a:r>
                    </a:p>
                  </a:txBody>
                  <a:tcPr marL="9525" marR="9525" marT="9525" marB="0" anchor="b">
                    <a:solidFill>
                      <a:srgbClr val="F2F2F2"/>
                    </a:solidFill>
                  </a:tcPr>
                </a:tc>
                <a:extLst>
                  <a:ext uri="{0D108BD9-81ED-4DB2-BD59-A6C34878D82A}">
                    <a16:rowId xmlns:a16="http://schemas.microsoft.com/office/drawing/2014/main" val="698873026"/>
                  </a:ext>
                </a:extLst>
              </a:tr>
              <a:tr h="258758">
                <a:tc>
                  <a:txBody>
                    <a:bodyPr/>
                    <a:lstStyle/>
                    <a:p>
                      <a:pPr marL="457200" marR="0">
                        <a:spcBef>
                          <a:spcPts val="0"/>
                        </a:spcBef>
                        <a:spcAft>
                          <a:spcPts val="0"/>
                        </a:spcAft>
                      </a:pPr>
                      <a:r>
                        <a:rPr lang="en-US" sz="2000" kern="100" dirty="0">
                          <a:effectLst/>
                          <a:latin typeface="+mn-lt"/>
                        </a:rPr>
                        <a:t>Benzodiazepine use disorder</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tc>
                  <a:txBody>
                    <a:bodyPr/>
                    <a:lstStyle/>
                    <a:p>
                      <a:pPr algn="r" fontAlgn="b"/>
                      <a:r>
                        <a:rPr lang="en-US" sz="2000" b="0" i="0" u="none" strike="noStrike" dirty="0">
                          <a:solidFill>
                            <a:srgbClr val="000000"/>
                          </a:solidFill>
                          <a:effectLst/>
                          <a:latin typeface="+mn-lt"/>
                        </a:rPr>
                        <a:t>2 (8%)</a:t>
                      </a:r>
                    </a:p>
                  </a:txBody>
                  <a:tcPr marL="9525" marR="9525" marT="9525" marB="0" anchor="b">
                    <a:solidFill>
                      <a:schemeClr val="bg1"/>
                    </a:solidFill>
                  </a:tcPr>
                </a:tc>
                <a:extLst>
                  <a:ext uri="{0D108BD9-81ED-4DB2-BD59-A6C34878D82A}">
                    <a16:rowId xmlns:a16="http://schemas.microsoft.com/office/drawing/2014/main" val="256726373"/>
                  </a:ext>
                </a:extLst>
              </a:tr>
              <a:tr h="281341">
                <a:tc>
                  <a:txBody>
                    <a:bodyPr/>
                    <a:lstStyle/>
                    <a:p>
                      <a:pPr marL="0" marR="0">
                        <a:spcBef>
                          <a:spcPts val="0"/>
                        </a:spcBef>
                        <a:spcAft>
                          <a:spcPts val="0"/>
                        </a:spcAft>
                      </a:pPr>
                      <a:r>
                        <a:rPr lang="en-US" sz="2000" kern="100" dirty="0">
                          <a:effectLst/>
                          <a:latin typeface="+mn-lt"/>
                        </a:rPr>
                        <a:t>MOUD history (n, %)</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rgbClr val="F2F2F2"/>
                    </a:solidFill>
                  </a:tcPr>
                </a:tc>
                <a:tc>
                  <a:txBody>
                    <a:bodyPr/>
                    <a:lstStyle/>
                    <a:p>
                      <a:pPr marL="0" marR="0" algn="r">
                        <a:spcBef>
                          <a:spcPts val="0"/>
                        </a:spcBef>
                        <a:spcAft>
                          <a:spcPts val="0"/>
                        </a:spcAft>
                      </a:pPr>
                      <a:r>
                        <a:rPr lang="en-US" sz="2000" kern="100" dirty="0">
                          <a:effectLst/>
                          <a:latin typeface="+mn-lt"/>
                        </a:rPr>
                        <a:t> </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rgbClr val="F2F2F2"/>
                    </a:solidFill>
                  </a:tcPr>
                </a:tc>
                <a:extLst>
                  <a:ext uri="{0D108BD9-81ED-4DB2-BD59-A6C34878D82A}">
                    <a16:rowId xmlns:a16="http://schemas.microsoft.com/office/drawing/2014/main" val="1181450148"/>
                  </a:ext>
                </a:extLst>
              </a:tr>
              <a:tr h="251879">
                <a:tc>
                  <a:txBody>
                    <a:bodyPr/>
                    <a:lstStyle/>
                    <a:p>
                      <a:pPr marL="457200" marR="0">
                        <a:spcBef>
                          <a:spcPts val="0"/>
                        </a:spcBef>
                        <a:spcAft>
                          <a:spcPts val="0"/>
                        </a:spcAft>
                      </a:pPr>
                      <a:r>
                        <a:rPr lang="en-US" sz="2000" kern="100" dirty="0">
                          <a:effectLst/>
                          <a:latin typeface="+mn-lt"/>
                        </a:rPr>
                        <a:t>Prior methadone</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tc>
                  <a:txBody>
                    <a:bodyPr/>
                    <a:lstStyle/>
                    <a:p>
                      <a:pPr algn="r" fontAlgn="b"/>
                      <a:r>
                        <a:rPr lang="en-US" sz="2000" b="0" i="0" u="none" strike="noStrike" dirty="0">
                          <a:solidFill>
                            <a:srgbClr val="000000"/>
                          </a:solidFill>
                          <a:effectLst/>
                          <a:latin typeface="+mn-lt"/>
                        </a:rPr>
                        <a:t>20 (80%)</a:t>
                      </a:r>
                    </a:p>
                  </a:txBody>
                  <a:tcPr marL="9525" marR="9525" marT="9525" marB="0" anchor="b">
                    <a:solidFill>
                      <a:schemeClr val="bg1"/>
                    </a:solidFill>
                  </a:tcPr>
                </a:tc>
                <a:extLst>
                  <a:ext uri="{0D108BD9-81ED-4DB2-BD59-A6C34878D82A}">
                    <a16:rowId xmlns:a16="http://schemas.microsoft.com/office/drawing/2014/main" val="1739343356"/>
                  </a:ext>
                </a:extLst>
              </a:tr>
              <a:tr h="281341">
                <a:tc>
                  <a:txBody>
                    <a:bodyPr/>
                    <a:lstStyle/>
                    <a:p>
                      <a:pPr marL="457200" marR="0">
                        <a:spcBef>
                          <a:spcPts val="0"/>
                        </a:spcBef>
                        <a:spcAft>
                          <a:spcPts val="0"/>
                        </a:spcAft>
                      </a:pPr>
                      <a:r>
                        <a:rPr lang="en-US" sz="2000" kern="100" dirty="0">
                          <a:effectLst/>
                          <a:latin typeface="+mn-lt"/>
                        </a:rPr>
                        <a:t>Prior buprenorphine</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tc>
                <a:tc>
                  <a:txBody>
                    <a:bodyPr/>
                    <a:lstStyle/>
                    <a:p>
                      <a:pPr algn="r" fontAlgn="b"/>
                      <a:r>
                        <a:rPr lang="en-US" sz="2000" b="0" i="0" u="none" strike="noStrike">
                          <a:solidFill>
                            <a:srgbClr val="000000"/>
                          </a:solidFill>
                          <a:effectLst/>
                          <a:latin typeface="+mn-lt"/>
                        </a:rPr>
                        <a:t>12 (48%)</a:t>
                      </a:r>
                    </a:p>
                  </a:txBody>
                  <a:tcPr marL="9525" marR="9525" marT="9525" marB="0" anchor="b"/>
                </a:tc>
                <a:extLst>
                  <a:ext uri="{0D108BD9-81ED-4DB2-BD59-A6C34878D82A}">
                    <a16:rowId xmlns:a16="http://schemas.microsoft.com/office/drawing/2014/main" val="1281793691"/>
                  </a:ext>
                </a:extLst>
              </a:tr>
              <a:tr h="281341">
                <a:tc>
                  <a:txBody>
                    <a:bodyPr/>
                    <a:lstStyle/>
                    <a:p>
                      <a:pPr marL="0" marR="0">
                        <a:spcBef>
                          <a:spcPts val="0"/>
                        </a:spcBef>
                        <a:spcAft>
                          <a:spcPts val="0"/>
                        </a:spcAft>
                      </a:pPr>
                      <a:r>
                        <a:rPr lang="en-US" sz="2000" kern="100" dirty="0">
                          <a:effectLst/>
                          <a:latin typeface="+mn-lt"/>
                        </a:rPr>
                        <a:t>LOS, days (</a:t>
                      </a:r>
                      <a:r>
                        <a:rPr lang="en-US" sz="2000" kern="100" dirty="0" err="1">
                          <a:effectLst/>
                          <a:latin typeface="+mn-lt"/>
                        </a:rPr>
                        <a:t>mean±SD</a:t>
                      </a:r>
                      <a:r>
                        <a:rPr lang="en-US" sz="2000" kern="100" dirty="0">
                          <a:effectLst/>
                          <a:latin typeface="+mn-lt"/>
                        </a:rPr>
                        <a:t>)</a:t>
                      </a:r>
                      <a:endParaRPr lang="en-US" sz="2000" kern="100" dirty="0">
                        <a:effectLst/>
                        <a:latin typeface="+mn-lt"/>
                        <a:ea typeface="Calibri" panose="020F0502020204030204" pitchFamily="34" charset="0"/>
                        <a:cs typeface="Times New Roman" panose="02020603050405020304" pitchFamily="18" charset="0"/>
                      </a:endParaRPr>
                    </a:p>
                  </a:txBody>
                  <a:tcPr marL="5170" marR="5170" marT="5170" marB="0" anchor="b">
                    <a:solidFill>
                      <a:schemeClr val="bg1"/>
                    </a:solidFill>
                  </a:tcPr>
                </a:tc>
                <a:tc>
                  <a:txBody>
                    <a:bodyPr/>
                    <a:lstStyle/>
                    <a:p>
                      <a:pPr algn="r" fontAlgn="b"/>
                      <a:r>
                        <a:rPr lang="en-US" sz="2000" b="0" i="0" u="none" strike="noStrike" dirty="0">
                          <a:solidFill>
                            <a:srgbClr val="000000"/>
                          </a:solidFill>
                          <a:effectLst/>
                          <a:latin typeface="+mn-lt"/>
                        </a:rPr>
                        <a:t>13.7±10.5</a:t>
                      </a:r>
                    </a:p>
                  </a:txBody>
                  <a:tcPr marL="9525" marR="9525" marT="9525" marB="0" anchor="b">
                    <a:solidFill>
                      <a:schemeClr val="bg1"/>
                    </a:solidFill>
                  </a:tcPr>
                </a:tc>
                <a:extLst>
                  <a:ext uri="{0D108BD9-81ED-4DB2-BD59-A6C34878D82A}">
                    <a16:rowId xmlns:a16="http://schemas.microsoft.com/office/drawing/2014/main" val="1584332093"/>
                  </a:ext>
                </a:extLst>
              </a:tr>
              <a:tr h="281341">
                <a:tc>
                  <a:txBody>
                    <a:bodyPr/>
                    <a:lstStyle/>
                    <a:p>
                      <a:pPr marL="0" marR="0">
                        <a:spcBef>
                          <a:spcPts val="0"/>
                        </a:spcBef>
                        <a:spcAft>
                          <a:spcPts val="0"/>
                        </a:spcAft>
                      </a:pPr>
                      <a:r>
                        <a:rPr lang="en-US" sz="2000" kern="100" dirty="0">
                          <a:effectLst/>
                          <a:latin typeface="+mn-lt"/>
                          <a:ea typeface="Calibri" panose="020F0502020204030204" pitchFamily="34" charset="0"/>
                          <a:cs typeface="Times New Roman" panose="02020603050405020304" pitchFamily="18" charset="0"/>
                        </a:rPr>
                        <a:t>Patient directed discharge</a:t>
                      </a:r>
                    </a:p>
                  </a:txBody>
                  <a:tcPr marL="5170" marR="5170" marT="5170" marB="0" anchor="b">
                    <a:solidFill>
                      <a:srgbClr val="F2F2F2"/>
                    </a:solidFill>
                  </a:tcPr>
                </a:tc>
                <a:tc>
                  <a:txBody>
                    <a:bodyPr/>
                    <a:lstStyle/>
                    <a:p>
                      <a:pPr algn="r" fontAlgn="b"/>
                      <a:r>
                        <a:rPr lang="en-US" sz="2000" b="0" i="0" u="none" strike="noStrike" dirty="0">
                          <a:solidFill>
                            <a:srgbClr val="000000"/>
                          </a:solidFill>
                          <a:effectLst/>
                          <a:latin typeface="+mn-lt"/>
                        </a:rPr>
                        <a:t>3 (12%)</a:t>
                      </a:r>
                    </a:p>
                  </a:txBody>
                  <a:tcPr marL="9525" marR="9525" marT="9525" marB="0" anchor="b">
                    <a:solidFill>
                      <a:srgbClr val="F2F2F2"/>
                    </a:solidFill>
                  </a:tcPr>
                </a:tc>
                <a:extLst>
                  <a:ext uri="{0D108BD9-81ED-4DB2-BD59-A6C34878D82A}">
                    <a16:rowId xmlns:a16="http://schemas.microsoft.com/office/drawing/2014/main" val="3080935702"/>
                  </a:ext>
                </a:extLst>
              </a:tr>
            </a:tbl>
          </a:graphicData>
        </a:graphic>
      </p:graphicFrame>
    </p:spTree>
    <p:extLst>
      <p:ext uri="{BB962C8B-B14F-4D97-AF65-F5344CB8AC3E}">
        <p14:creationId xmlns:p14="http://schemas.microsoft.com/office/powerpoint/2010/main" val="2963555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4262EA7-76D0-45CC-865A-72B1B76D3F26}"/>
              </a:ext>
            </a:extLst>
          </p:cNvPr>
          <p:cNvPicPr>
            <a:picLocks noChangeAspect="1"/>
          </p:cNvPicPr>
          <p:nvPr/>
        </p:nvPicPr>
        <p:blipFill rotWithShape="1">
          <a:blip r:embed="rId3"/>
          <a:srcRect t="2390" b="3534"/>
          <a:stretch/>
        </p:blipFill>
        <p:spPr>
          <a:xfrm>
            <a:off x="417843" y="1983803"/>
            <a:ext cx="11356314" cy="4589263"/>
          </a:xfrm>
          <a:prstGeom prst="rect">
            <a:avLst/>
          </a:prstGeom>
        </p:spPr>
      </p:pic>
      <p:sp>
        <p:nvSpPr>
          <p:cNvPr id="2" name="Title 1">
            <a:extLst>
              <a:ext uri="{FF2B5EF4-FFF2-40B4-BE49-F238E27FC236}">
                <a16:creationId xmlns:a16="http://schemas.microsoft.com/office/drawing/2014/main" id="{34A58017-0702-75BE-34ED-276DAAE3D6DB}"/>
              </a:ext>
            </a:extLst>
          </p:cNvPr>
          <p:cNvSpPr>
            <a:spLocks noGrp="1"/>
          </p:cNvSpPr>
          <p:nvPr>
            <p:ph type="title"/>
          </p:nvPr>
        </p:nvSpPr>
        <p:spPr>
          <a:xfrm>
            <a:off x="2231136" y="360624"/>
            <a:ext cx="7729728" cy="1188720"/>
          </a:xfrm>
        </p:spPr>
        <p:txBody>
          <a:bodyPr/>
          <a:lstStyle/>
          <a:p>
            <a:r>
              <a:rPr lang="en-US" dirty="0"/>
              <a:t>Results: Methadone doses received</a:t>
            </a:r>
          </a:p>
        </p:txBody>
      </p:sp>
      <p:cxnSp>
        <p:nvCxnSpPr>
          <p:cNvPr id="7" name="Straight Connector 6">
            <a:extLst>
              <a:ext uri="{FF2B5EF4-FFF2-40B4-BE49-F238E27FC236}">
                <a16:creationId xmlns:a16="http://schemas.microsoft.com/office/drawing/2014/main" id="{D8387212-BC80-594A-461D-EFFD64539B81}"/>
              </a:ext>
            </a:extLst>
          </p:cNvPr>
          <p:cNvCxnSpPr>
            <a:cxnSpLocks/>
          </p:cNvCxnSpPr>
          <p:nvPr/>
        </p:nvCxnSpPr>
        <p:spPr>
          <a:xfrm>
            <a:off x="3371845" y="2343142"/>
            <a:ext cx="0" cy="395764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FA00440-6AAE-FFB5-CD1B-128A33819F9B}"/>
              </a:ext>
            </a:extLst>
          </p:cNvPr>
          <p:cNvSpPr txBox="1"/>
          <p:nvPr/>
        </p:nvSpPr>
        <p:spPr>
          <a:xfrm>
            <a:off x="2557968" y="1916658"/>
            <a:ext cx="1997213" cy="369332"/>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IMPACT Consulted</a:t>
            </a:r>
          </a:p>
        </p:txBody>
      </p:sp>
      <p:sp>
        <p:nvSpPr>
          <p:cNvPr id="4" name="TextBox 3">
            <a:extLst>
              <a:ext uri="{FF2B5EF4-FFF2-40B4-BE49-F238E27FC236}">
                <a16:creationId xmlns:a16="http://schemas.microsoft.com/office/drawing/2014/main" id="{5AB66A38-6B9E-3E73-0E71-F2352CE306D2}"/>
              </a:ext>
            </a:extLst>
          </p:cNvPr>
          <p:cNvSpPr txBox="1"/>
          <p:nvPr/>
        </p:nvSpPr>
        <p:spPr>
          <a:xfrm>
            <a:off x="2525196" y="4793899"/>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39mg</a:t>
            </a:r>
            <a:endParaRPr lang="en-US" sz="1400" dirty="0">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D018F19A-8278-EF73-43C4-5BD587763F1F}"/>
              </a:ext>
            </a:extLst>
          </p:cNvPr>
          <p:cNvSpPr txBox="1"/>
          <p:nvPr/>
        </p:nvSpPr>
        <p:spPr>
          <a:xfrm>
            <a:off x="3594012" y="4497494"/>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53mg</a:t>
            </a:r>
          </a:p>
        </p:txBody>
      </p:sp>
      <p:sp>
        <p:nvSpPr>
          <p:cNvPr id="9" name="TextBox 8">
            <a:extLst>
              <a:ext uri="{FF2B5EF4-FFF2-40B4-BE49-F238E27FC236}">
                <a16:creationId xmlns:a16="http://schemas.microsoft.com/office/drawing/2014/main" id="{BC404B4F-564A-0ECF-B10D-EC54B06632D7}"/>
              </a:ext>
            </a:extLst>
          </p:cNvPr>
          <p:cNvSpPr txBox="1"/>
          <p:nvPr/>
        </p:nvSpPr>
        <p:spPr>
          <a:xfrm>
            <a:off x="4660962" y="4051809"/>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69mg</a:t>
            </a:r>
            <a:endParaRPr lang="en-US" sz="1400" dirty="0">
              <a:latin typeface="Calibri Light" panose="020F0302020204030204" pitchFamily="34" charset="0"/>
              <a:cs typeface="Calibri Light" panose="020F0302020204030204" pitchFamily="34" charset="0"/>
            </a:endParaRPr>
          </a:p>
        </p:txBody>
      </p:sp>
      <p:sp>
        <p:nvSpPr>
          <p:cNvPr id="10" name="TextBox 9">
            <a:extLst>
              <a:ext uri="{FF2B5EF4-FFF2-40B4-BE49-F238E27FC236}">
                <a16:creationId xmlns:a16="http://schemas.microsoft.com/office/drawing/2014/main" id="{7DDA43E7-F934-3C13-3E6A-153120B3BE81}"/>
              </a:ext>
            </a:extLst>
          </p:cNvPr>
          <p:cNvSpPr txBox="1"/>
          <p:nvPr/>
        </p:nvSpPr>
        <p:spPr>
          <a:xfrm>
            <a:off x="5678593" y="3746381"/>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75mg</a:t>
            </a:r>
            <a:endParaRPr lang="en-US" sz="1400" dirty="0">
              <a:latin typeface="Calibri Light" panose="020F0302020204030204" pitchFamily="34" charset="0"/>
              <a:cs typeface="Calibri Light" panose="020F0302020204030204" pitchFamily="34" charset="0"/>
            </a:endParaRPr>
          </a:p>
        </p:txBody>
      </p:sp>
      <p:sp>
        <p:nvSpPr>
          <p:cNvPr id="11" name="TextBox 10">
            <a:extLst>
              <a:ext uri="{FF2B5EF4-FFF2-40B4-BE49-F238E27FC236}">
                <a16:creationId xmlns:a16="http://schemas.microsoft.com/office/drawing/2014/main" id="{0E482649-55E4-AC29-EA8D-94D1F230173A}"/>
              </a:ext>
            </a:extLst>
          </p:cNvPr>
          <p:cNvSpPr txBox="1"/>
          <p:nvPr/>
        </p:nvSpPr>
        <p:spPr>
          <a:xfrm>
            <a:off x="6727524" y="3624325"/>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80mg</a:t>
            </a:r>
          </a:p>
        </p:txBody>
      </p:sp>
      <p:sp>
        <p:nvSpPr>
          <p:cNvPr id="12" name="TextBox 11">
            <a:extLst>
              <a:ext uri="{FF2B5EF4-FFF2-40B4-BE49-F238E27FC236}">
                <a16:creationId xmlns:a16="http://schemas.microsoft.com/office/drawing/2014/main" id="{B1AAFD32-C8BF-66DD-5094-23D6BFDEB598}"/>
              </a:ext>
            </a:extLst>
          </p:cNvPr>
          <p:cNvSpPr txBox="1"/>
          <p:nvPr/>
        </p:nvSpPr>
        <p:spPr>
          <a:xfrm>
            <a:off x="7776455" y="3467749"/>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87mg</a:t>
            </a:r>
            <a:endParaRPr lang="en-US" sz="1400" dirty="0">
              <a:latin typeface="Calibri Light" panose="020F0302020204030204" pitchFamily="34" charset="0"/>
              <a:cs typeface="Calibri Light" panose="020F0302020204030204" pitchFamily="34" charset="0"/>
            </a:endParaRPr>
          </a:p>
        </p:txBody>
      </p:sp>
      <p:sp>
        <p:nvSpPr>
          <p:cNvPr id="13" name="TextBox 12">
            <a:extLst>
              <a:ext uri="{FF2B5EF4-FFF2-40B4-BE49-F238E27FC236}">
                <a16:creationId xmlns:a16="http://schemas.microsoft.com/office/drawing/2014/main" id="{29A18C98-C948-62F5-C0A7-E23E7F8141FF}"/>
              </a:ext>
            </a:extLst>
          </p:cNvPr>
          <p:cNvSpPr txBox="1"/>
          <p:nvPr/>
        </p:nvSpPr>
        <p:spPr>
          <a:xfrm>
            <a:off x="8820156" y="3400293"/>
            <a:ext cx="651140" cy="338554"/>
          </a:xfrm>
          <a:prstGeom prst="rect">
            <a:avLst/>
          </a:prstGeom>
          <a:noFill/>
        </p:spPr>
        <p:txBody>
          <a:bodyPr wrap="none" rtlCol="0">
            <a:spAutoFit/>
          </a:bodyPr>
          <a:lstStyle/>
          <a:p>
            <a:r>
              <a:rPr lang="en-US" sz="1600" dirty="0">
                <a:solidFill>
                  <a:schemeClr val="bg1"/>
                </a:solidFill>
                <a:latin typeface="Calibri Light" panose="020F0302020204030204" pitchFamily="34" charset="0"/>
                <a:cs typeface="Calibri Light" panose="020F0302020204030204" pitchFamily="34" charset="0"/>
              </a:rPr>
              <a:t>92mg</a:t>
            </a:r>
            <a:endParaRPr lang="en-US" sz="1400" dirty="0">
              <a:solidFill>
                <a:schemeClr val="bg1"/>
              </a:solidFill>
              <a:latin typeface="Calibri Light" panose="020F0302020204030204" pitchFamily="34" charset="0"/>
              <a:cs typeface="Calibri Light" panose="020F0302020204030204" pitchFamily="34" charset="0"/>
            </a:endParaRPr>
          </a:p>
        </p:txBody>
      </p:sp>
      <p:sp>
        <p:nvSpPr>
          <p:cNvPr id="14" name="TextBox 13">
            <a:extLst>
              <a:ext uri="{FF2B5EF4-FFF2-40B4-BE49-F238E27FC236}">
                <a16:creationId xmlns:a16="http://schemas.microsoft.com/office/drawing/2014/main" id="{17D48B1E-53F7-A345-E9D4-C708C0C3AB0E}"/>
              </a:ext>
            </a:extLst>
          </p:cNvPr>
          <p:cNvSpPr txBox="1"/>
          <p:nvPr/>
        </p:nvSpPr>
        <p:spPr>
          <a:xfrm>
            <a:off x="9863857" y="3246404"/>
            <a:ext cx="651140" cy="338554"/>
          </a:xfrm>
          <a:prstGeom prst="rect">
            <a:avLst/>
          </a:prstGeom>
          <a:noFill/>
        </p:spPr>
        <p:txBody>
          <a:bodyPr wrap="square" rtlCol="0">
            <a:spAutoFit/>
          </a:bodyPr>
          <a:lstStyle/>
          <a:p>
            <a:r>
              <a:rPr lang="en-US" sz="1600" dirty="0">
                <a:solidFill>
                  <a:schemeClr val="bg1"/>
                </a:solidFill>
                <a:latin typeface="Calibri Light" panose="020F0302020204030204" pitchFamily="34" charset="0"/>
                <a:cs typeface="Calibri Light" panose="020F0302020204030204" pitchFamily="34" charset="0"/>
              </a:rPr>
              <a:t>97mg</a:t>
            </a:r>
            <a:endParaRPr lang="en-US" sz="1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3558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B4262EA7-76D0-45CC-865A-72B1B76D3F26}"/>
              </a:ext>
            </a:extLst>
          </p:cNvPr>
          <p:cNvPicPr>
            <a:picLocks noChangeAspect="1"/>
          </p:cNvPicPr>
          <p:nvPr/>
        </p:nvPicPr>
        <p:blipFill rotWithShape="1">
          <a:blip r:embed="rId3"/>
          <a:srcRect t="2390" b="3534"/>
          <a:stretch/>
        </p:blipFill>
        <p:spPr>
          <a:xfrm>
            <a:off x="417843" y="1983803"/>
            <a:ext cx="11356314" cy="4589263"/>
          </a:xfrm>
          <a:prstGeom prst="rect">
            <a:avLst/>
          </a:prstGeom>
        </p:spPr>
      </p:pic>
      <p:sp>
        <p:nvSpPr>
          <p:cNvPr id="2" name="Title 1">
            <a:extLst>
              <a:ext uri="{FF2B5EF4-FFF2-40B4-BE49-F238E27FC236}">
                <a16:creationId xmlns:a16="http://schemas.microsoft.com/office/drawing/2014/main" id="{34A58017-0702-75BE-34ED-276DAAE3D6DB}"/>
              </a:ext>
            </a:extLst>
          </p:cNvPr>
          <p:cNvSpPr>
            <a:spLocks noGrp="1"/>
          </p:cNvSpPr>
          <p:nvPr>
            <p:ph type="title"/>
          </p:nvPr>
        </p:nvSpPr>
        <p:spPr>
          <a:xfrm>
            <a:off x="2231136" y="360624"/>
            <a:ext cx="7729728" cy="1188720"/>
          </a:xfrm>
        </p:spPr>
        <p:txBody>
          <a:bodyPr/>
          <a:lstStyle/>
          <a:p>
            <a:r>
              <a:rPr lang="en-US" dirty="0"/>
              <a:t>Results: Methadone doses received</a:t>
            </a:r>
          </a:p>
        </p:txBody>
      </p:sp>
      <p:cxnSp>
        <p:nvCxnSpPr>
          <p:cNvPr id="7" name="Straight Connector 6">
            <a:extLst>
              <a:ext uri="{FF2B5EF4-FFF2-40B4-BE49-F238E27FC236}">
                <a16:creationId xmlns:a16="http://schemas.microsoft.com/office/drawing/2014/main" id="{D8387212-BC80-594A-461D-EFFD64539B81}"/>
              </a:ext>
            </a:extLst>
          </p:cNvPr>
          <p:cNvCxnSpPr>
            <a:cxnSpLocks/>
          </p:cNvCxnSpPr>
          <p:nvPr/>
        </p:nvCxnSpPr>
        <p:spPr>
          <a:xfrm>
            <a:off x="3371845" y="2343142"/>
            <a:ext cx="0" cy="395764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FA00440-6AAE-FFB5-CD1B-128A33819F9B}"/>
              </a:ext>
            </a:extLst>
          </p:cNvPr>
          <p:cNvSpPr txBox="1"/>
          <p:nvPr/>
        </p:nvSpPr>
        <p:spPr>
          <a:xfrm>
            <a:off x="2557968" y="1916658"/>
            <a:ext cx="1997213" cy="369332"/>
          </a:xfrm>
          <a:prstGeom prst="rect">
            <a:avLst/>
          </a:prstGeom>
          <a:ln w="28575"/>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IMPACT Consulted</a:t>
            </a:r>
          </a:p>
        </p:txBody>
      </p:sp>
      <p:sp>
        <p:nvSpPr>
          <p:cNvPr id="4" name="TextBox 3">
            <a:extLst>
              <a:ext uri="{FF2B5EF4-FFF2-40B4-BE49-F238E27FC236}">
                <a16:creationId xmlns:a16="http://schemas.microsoft.com/office/drawing/2014/main" id="{5AB66A38-6B9E-3E73-0E71-F2352CE306D2}"/>
              </a:ext>
            </a:extLst>
          </p:cNvPr>
          <p:cNvSpPr txBox="1"/>
          <p:nvPr/>
        </p:nvSpPr>
        <p:spPr>
          <a:xfrm>
            <a:off x="2525196" y="4793899"/>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39mg</a:t>
            </a:r>
            <a:endParaRPr lang="en-US" sz="1400" dirty="0">
              <a:latin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D018F19A-8278-EF73-43C4-5BD587763F1F}"/>
              </a:ext>
            </a:extLst>
          </p:cNvPr>
          <p:cNvSpPr txBox="1"/>
          <p:nvPr/>
        </p:nvSpPr>
        <p:spPr>
          <a:xfrm>
            <a:off x="3594012" y="4497494"/>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53mg</a:t>
            </a:r>
          </a:p>
        </p:txBody>
      </p:sp>
      <p:sp>
        <p:nvSpPr>
          <p:cNvPr id="9" name="TextBox 8">
            <a:extLst>
              <a:ext uri="{FF2B5EF4-FFF2-40B4-BE49-F238E27FC236}">
                <a16:creationId xmlns:a16="http://schemas.microsoft.com/office/drawing/2014/main" id="{BC404B4F-564A-0ECF-B10D-EC54B06632D7}"/>
              </a:ext>
            </a:extLst>
          </p:cNvPr>
          <p:cNvSpPr txBox="1"/>
          <p:nvPr/>
        </p:nvSpPr>
        <p:spPr>
          <a:xfrm>
            <a:off x="4660962" y="4051809"/>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69mg</a:t>
            </a:r>
            <a:endParaRPr lang="en-US" sz="1400" dirty="0">
              <a:latin typeface="Calibri Light" panose="020F0302020204030204" pitchFamily="34" charset="0"/>
              <a:cs typeface="Calibri Light" panose="020F0302020204030204" pitchFamily="34" charset="0"/>
            </a:endParaRPr>
          </a:p>
        </p:txBody>
      </p:sp>
      <p:sp>
        <p:nvSpPr>
          <p:cNvPr id="10" name="TextBox 9">
            <a:extLst>
              <a:ext uri="{FF2B5EF4-FFF2-40B4-BE49-F238E27FC236}">
                <a16:creationId xmlns:a16="http://schemas.microsoft.com/office/drawing/2014/main" id="{7DDA43E7-F934-3C13-3E6A-153120B3BE81}"/>
              </a:ext>
            </a:extLst>
          </p:cNvPr>
          <p:cNvSpPr txBox="1"/>
          <p:nvPr/>
        </p:nvSpPr>
        <p:spPr>
          <a:xfrm>
            <a:off x="5678593" y="3746381"/>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75mg</a:t>
            </a:r>
            <a:endParaRPr lang="en-US" sz="1400" dirty="0">
              <a:latin typeface="Calibri Light" panose="020F0302020204030204" pitchFamily="34" charset="0"/>
              <a:cs typeface="Calibri Light" panose="020F0302020204030204" pitchFamily="34" charset="0"/>
            </a:endParaRPr>
          </a:p>
        </p:txBody>
      </p:sp>
      <p:sp>
        <p:nvSpPr>
          <p:cNvPr id="11" name="TextBox 10">
            <a:extLst>
              <a:ext uri="{FF2B5EF4-FFF2-40B4-BE49-F238E27FC236}">
                <a16:creationId xmlns:a16="http://schemas.microsoft.com/office/drawing/2014/main" id="{0E482649-55E4-AC29-EA8D-94D1F230173A}"/>
              </a:ext>
            </a:extLst>
          </p:cNvPr>
          <p:cNvSpPr txBox="1"/>
          <p:nvPr/>
        </p:nvSpPr>
        <p:spPr>
          <a:xfrm>
            <a:off x="6727524" y="3624325"/>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80mg</a:t>
            </a:r>
          </a:p>
        </p:txBody>
      </p:sp>
      <p:sp>
        <p:nvSpPr>
          <p:cNvPr id="12" name="TextBox 11">
            <a:extLst>
              <a:ext uri="{FF2B5EF4-FFF2-40B4-BE49-F238E27FC236}">
                <a16:creationId xmlns:a16="http://schemas.microsoft.com/office/drawing/2014/main" id="{B1AAFD32-C8BF-66DD-5094-23D6BFDEB598}"/>
              </a:ext>
            </a:extLst>
          </p:cNvPr>
          <p:cNvSpPr txBox="1"/>
          <p:nvPr/>
        </p:nvSpPr>
        <p:spPr>
          <a:xfrm>
            <a:off x="7776455" y="3467749"/>
            <a:ext cx="651140" cy="338554"/>
          </a:xfrm>
          <a:prstGeom prst="rect">
            <a:avLst/>
          </a:prstGeom>
          <a:noFill/>
        </p:spPr>
        <p:txBody>
          <a:bodyPr wrap="none" rtlCol="0">
            <a:spAutoFit/>
          </a:bodyPr>
          <a:lstStyle/>
          <a:p>
            <a:r>
              <a:rPr lang="en-US" sz="1600" dirty="0">
                <a:latin typeface="Calibri Light" panose="020F0302020204030204" pitchFamily="34" charset="0"/>
                <a:cs typeface="Calibri Light" panose="020F0302020204030204" pitchFamily="34" charset="0"/>
              </a:rPr>
              <a:t>87mg</a:t>
            </a:r>
            <a:endParaRPr lang="en-US" sz="1400" dirty="0">
              <a:latin typeface="Calibri Light" panose="020F0302020204030204" pitchFamily="34" charset="0"/>
              <a:cs typeface="Calibri Light" panose="020F0302020204030204" pitchFamily="34" charset="0"/>
            </a:endParaRPr>
          </a:p>
        </p:txBody>
      </p:sp>
      <p:sp>
        <p:nvSpPr>
          <p:cNvPr id="13" name="TextBox 12">
            <a:extLst>
              <a:ext uri="{FF2B5EF4-FFF2-40B4-BE49-F238E27FC236}">
                <a16:creationId xmlns:a16="http://schemas.microsoft.com/office/drawing/2014/main" id="{29A18C98-C948-62F5-C0A7-E23E7F8141FF}"/>
              </a:ext>
            </a:extLst>
          </p:cNvPr>
          <p:cNvSpPr txBox="1"/>
          <p:nvPr/>
        </p:nvSpPr>
        <p:spPr>
          <a:xfrm>
            <a:off x="8820156" y="3400293"/>
            <a:ext cx="651140" cy="338554"/>
          </a:xfrm>
          <a:prstGeom prst="rect">
            <a:avLst/>
          </a:prstGeom>
          <a:noFill/>
        </p:spPr>
        <p:txBody>
          <a:bodyPr wrap="none" rtlCol="0">
            <a:spAutoFit/>
          </a:bodyPr>
          <a:lstStyle/>
          <a:p>
            <a:r>
              <a:rPr lang="en-US" sz="1600" dirty="0">
                <a:solidFill>
                  <a:schemeClr val="bg1"/>
                </a:solidFill>
                <a:latin typeface="Calibri Light" panose="020F0302020204030204" pitchFamily="34" charset="0"/>
                <a:cs typeface="Calibri Light" panose="020F0302020204030204" pitchFamily="34" charset="0"/>
              </a:rPr>
              <a:t>92mg</a:t>
            </a:r>
            <a:endParaRPr lang="en-US" sz="1400" dirty="0">
              <a:solidFill>
                <a:schemeClr val="bg1"/>
              </a:solidFill>
              <a:latin typeface="Calibri Light" panose="020F0302020204030204" pitchFamily="34" charset="0"/>
              <a:cs typeface="Calibri Light" panose="020F0302020204030204" pitchFamily="34" charset="0"/>
            </a:endParaRPr>
          </a:p>
        </p:txBody>
      </p:sp>
      <p:sp>
        <p:nvSpPr>
          <p:cNvPr id="14" name="TextBox 13">
            <a:extLst>
              <a:ext uri="{FF2B5EF4-FFF2-40B4-BE49-F238E27FC236}">
                <a16:creationId xmlns:a16="http://schemas.microsoft.com/office/drawing/2014/main" id="{17D48B1E-53F7-A345-E9D4-C708C0C3AB0E}"/>
              </a:ext>
            </a:extLst>
          </p:cNvPr>
          <p:cNvSpPr txBox="1"/>
          <p:nvPr/>
        </p:nvSpPr>
        <p:spPr>
          <a:xfrm>
            <a:off x="9863857" y="3246404"/>
            <a:ext cx="651140" cy="338554"/>
          </a:xfrm>
          <a:prstGeom prst="rect">
            <a:avLst/>
          </a:prstGeom>
          <a:noFill/>
        </p:spPr>
        <p:txBody>
          <a:bodyPr wrap="square" rtlCol="0">
            <a:spAutoFit/>
          </a:bodyPr>
          <a:lstStyle/>
          <a:p>
            <a:r>
              <a:rPr lang="en-US" sz="1600" dirty="0">
                <a:solidFill>
                  <a:schemeClr val="bg1"/>
                </a:solidFill>
                <a:latin typeface="Calibri Light" panose="020F0302020204030204" pitchFamily="34" charset="0"/>
                <a:cs typeface="Calibri Light" panose="020F0302020204030204" pitchFamily="34" charset="0"/>
              </a:rPr>
              <a:t>97mg</a:t>
            </a:r>
            <a:endParaRPr lang="en-US" sz="1400" dirty="0">
              <a:solidFill>
                <a:schemeClr val="bg1"/>
              </a:solidFill>
              <a:latin typeface="Calibri Light" panose="020F0302020204030204" pitchFamily="34" charset="0"/>
              <a:cs typeface="Calibri Light" panose="020F0302020204030204" pitchFamily="34" charset="0"/>
            </a:endParaRPr>
          </a:p>
        </p:txBody>
      </p:sp>
      <p:sp>
        <p:nvSpPr>
          <p:cNvPr id="5" name="Multiply 4">
            <a:extLst>
              <a:ext uri="{FF2B5EF4-FFF2-40B4-BE49-F238E27FC236}">
                <a16:creationId xmlns:a16="http://schemas.microsoft.com/office/drawing/2014/main" id="{4AA27C6C-8493-EFED-38AF-542A330196FA}"/>
              </a:ext>
            </a:extLst>
          </p:cNvPr>
          <p:cNvSpPr/>
          <p:nvPr/>
        </p:nvSpPr>
        <p:spPr>
          <a:xfrm>
            <a:off x="3743430" y="4948237"/>
            <a:ext cx="272973" cy="304800"/>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ultiply 14">
            <a:extLst>
              <a:ext uri="{FF2B5EF4-FFF2-40B4-BE49-F238E27FC236}">
                <a16:creationId xmlns:a16="http://schemas.microsoft.com/office/drawing/2014/main" id="{4ACC7855-1BD2-D269-7A59-F09CC0A53EF9}"/>
              </a:ext>
            </a:extLst>
          </p:cNvPr>
          <p:cNvSpPr/>
          <p:nvPr/>
        </p:nvSpPr>
        <p:spPr>
          <a:xfrm>
            <a:off x="4794078" y="4645818"/>
            <a:ext cx="272973" cy="304800"/>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ultiply 16">
            <a:extLst>
              <a:ext uri="{FF2B5EF4-FFF2-40B4-BE49-F238E27FC236}">
                <a16:creationId xmlns:a16="http://schemas.microsoft.com/office/drawing/2014/main" id="{BAC62529-0B4B-0750-9D1D-47CB841C7626}"/>
              </a:ext>
            </a:extLst>
          </p:cNvPr>
          <p:cNvSpPr/>
          <p:nvPr/>
        </p:nvSpPr>
        <p:spPr>
          <a:xfrm>
            <a:off x="5860878" y="4400297"/>
            <a:ext cx="272973" cy="304800"/>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ultiply 17">
            <a:extLst>
              <a:ext uri="{FF2B5EF4-FFF2-40B4-BE49-F238E27FC236}">
                <a16:creationId xmlns:a16="http://schemas.microsoft.com/office/drawing/2014/main" id="{A27B0983-61AE-32CB-8351-251234A24F9F}"/>
              </a:ext>
            </a:extLst>
          </p:cNvPr>
          <p:cNvSpPr/>
          <p:nvPr/>
        </p:nvSpPr>
        <p:spPr>
          <a:xfrm>
            <a:off x="6900841" y="4400297"/>
            <a:ext cx="272973" cy="304800"/>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Multiply 18">
            <a:extLst>
              <a:ext uri="{FF2B5EF4-FFF2-40B4-BE49-F238E27FC236}">
                <a16:creationId xmlns:a16="http://schemas.microsoft.com/office/drawing/2014/main" id="{B410F25F-D785-7983-CB21-0BEB815997AB}"/>
              </a:ext>
            </a:extLst>
          </p:cNvPr>
          <p:cNvSpPr/>
          <p:nvPr/>
        </p:nvSpPr>
        <p:spPr>
          <a:xfrm>
            <a:off x="7967349" y="4369589"/>
            <a:ext cx="272973" cy="304800"/>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ultiply 19">
            <a:extLst>
              <a:ext uri="{FF2B5EF4-FFF2-40B4-BE49-F238E27FC236}">
                <a16:creationId xmlns:a16="http://schemas.microsoft.com/office/drawing/2014/main" id="{963F4B2C-339C-E069-8E56-DD42D179DBC0}"/>
              </a:ext>
            </a:extLst>
          </p:cNvPr>
          <p:cNvSpPr/>
          <p:nvPr/>
        </p:nvSpPr>
        <p:spPr>
          <a:xfrm>
            <a:off x="8960655" y="4378595"/>
            <a:ext cx="272973" cy="304800"/>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ultiply 20">
            <a:extLst>
              <a:ext uri="{FF2B5EF4-FFF2-40B4-BE49-F238E27FC236}">
                <a16:creationId xmlns:a16="http://schemas.microsoft.com/office/drawing/2014/main" id="{AD78F424-7605-A1AE-EFF8-CA4C7DB7A2E3}"/>
              </a:ext>
            </a:extLst>
          </p:cNvPr>
          <p:cNvSpPr/>
          <p:nvPr/>
        </p:nvSpPr>
        <p:spPr>
          <a:xfrm>
            <a:off x="10027163" y="4126034"/>
            <a:ext cx="272973" cy="304800"/>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ultiply 21">
            <a:extLst>
              <a:ext uri="{FF2B5EF4-FFF2-40B4-BE49-F238E27FC236}">
                <a16:creationId xmlns:a16="http://schemas.microsoft.com/office/drawing/2014/main" id="{02B1D884-AC4E-8DBB-77E4-8543362103BF}"/>
              </a:ext>
            </a:extLst>
          </p:cNvPr>
          <p:cNvSpPr/>
          <p:nvPr/>
        </p:nvSpPr>
        <p:spPr>
          <a:xfrm>
            <a:off x="7241674" y="5274893"/>
            <a:ext cx="272973" cy="304800"/>
          </a:xfrm>
          <a:prstGeom prst="mathMultiply">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3EB89A7-F668-533A-D12E-A341D1BDFB54}"/>
              </a:ext>
            </a:extLst>
          </p:cNvPr>
          <p:cNvSpPr txBox="1"/>
          <p:nvPr/>
        </p:nvSpPr>
        <p:spPr>
          <a:xfrm>
            <a:off x="7513257" y="5222793"/>
            <a:ext cx="3936604" cy="646331"/>
          </a:xfrm>
          <a:prstGeom prst="rect">
            <a:avLst/>
          </a:prstGeom>
          <a:noFill/>
        </p:spPr>
        <p:txBody>
          <a:bodyPr wrap="square" rtlCol="0">
            <a:spAutoFit/>
          </a:bodyPr>
          <a:lstStyle/>
          <a:p>
            <a:r>
              <a:rPr lang="en-US" dirty="0">
                <a:latin typeface="Calibri Light" panose="020F0302020204030204" pitchFamily="34" charset="0"/>
                <a:cs typeface="Calibri Light" panose="020F0302020204030204" pitchFamily="34" charset="0"/>
              </a:rPr>
              <a:t>= Expected dose of methadone received based on traditional inpatient schedules</a:t>
            </a:r>
          </a:p>
        </p:txBody>
      </p:sp>
    </p:spTree>
    <p:extLst>
      <p:ext uri="{BB962C8B-B14F-4D97-AF65-F5344CB8AC3E}">
        <p14:creationId xmlns:p14="http://schemas.microsoft.com/office/powerpoint/2010/main" val="453625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37E70-708E-4EE9-5779-D6F37683318A}"/>
              </a:ext>
            </a:extLst>
          </p:cNvPr>
          <p:cNvSpPr>
            <a:spLocks noGrp="1"/>
          </p:cNvSpPr>
          <p:nvPr>
            <p:ph type="title"/>
          </p:nvPr>
        </p:nvSpPr>
        <p:spPr/>
        <p:txBody>
          <a:bodyPr/>
          <a:lstStyle/>
          <a:p>
            <a:r>
              <a:rPr lang="en-US" dirty="0"/>
              <a:t>Results: Adverse Events</a:t>
            </a:r>
          </a:p>
        </p:txBody>
      </p:sp>
      <p:sp>
        <p:nvSpPr>
          <p:cNvPr id="3" name="Content Placeholder 2">
            <a:extLst>
              <a:ext uri="{FF2B5EF4-FFF2-40B4-BE49-F238E27FC236}">
                <a16:creationId xmlns:a16="http://schemas.microsoft.com/office/drawing/2014/main" id="{77486793-23F5-D2CD-E5C5-6C3FA2BC9C7F}"/>
              </a:ext>
            </a:extLst>
          </p:cNvPr>
          <p:cNvSpPr>
            <a:spLocks noGrp="1"/>
          </p:cNvSpPr>
          <p:nvPr>
            <p:ph idx="1"/>
          </p:nvPr>
        </p:nvSpPr>
        <p:spPr>
          <a:xfrm>
            <a:off x="1328738" y="2816352"/>
            <a:ext cx="7898599" cy="3101983"/>
          </a:xfrm>
        </p:spPr>
        <p:txBody>
          <a:bodyPr>
            <a:normAutofit/>
          </a:bodyPr>
          <a:lstStyle/>
          <a:p>
            <a:r>
              <a:rPr lang="en-US" sz="2400" dirty="0"/>
              <a:t>No patients experienced adverse events requiring holding a dose of scheduled methadone, naloxone administration or transfer to higher level of care</a:t>
            </a:r>
          </a:p>
        </p:txBody>
      </p:sp>
      <p:pic>
        <p:nvPicPr>
          <p:cNvPr id="5122" name="Picture 2" descr="Narcan | PunchingJudy | Flickr">
            <a:extLst>
              <a:ext uri="{FF2B5EF4-FFF2-40B4-BE49-F238E27FC236}">
                <a16:creationId xmlns:a16="http://schemas.microsoft.com/office/drawing/2014/main" id="{D9021AEA-819C-0473-FC01-7491F1ADDE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7337" y="2791325"/>
            <a:ext cx="2326487" cy="3101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121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6C086-EF9E-2CA1-4A42-B2D14BAAF2CD}"/>
              </a:ext>
            </a:extLst>
          </p:cNvPr>
          <p:cNvSpPr>
            <a:spLocks noGrp="1"/>
          </p:cNvSpPr>
          <p:nvPr>
            <p:ph type="title"/>
          </p:nvPr>
        </p:nvSpPr>
        <p:spPr/>
        <p:txBody>
          <a:bodyPr/>
          <a:lstStyle/>
          <a:p>
            <a:r>
              <a:rPr lang="en-US" dirty="0"/>
              <a:t>Results: Other full opioid agonists</a:t>
            </a:r>
          </a:p>
        </p:txBody>
      </p:sp>
      <p:graphicFrame>
        <p:nvGraphicFramePr>
          <p:cNvPr id="4" name="Content Placeholder 3">
            <a:extLst>
              <a:ext uri="{FF2B5EF4-FFF2-40B4-BE49-F238E27FC236}">
                <a16:creationId xmlns:a16="http://schemas.microsoft.com/office/drawing/2014/main" id="{CE47B439-5138-1D6B-0CA1-54B3E4914C7B}"/>
              </a:ext>
            </a:extLst>
          </p:cNvPr>
          <p:cNvGraphicFramePr>
            <a:graphicFrameLocks noGrp="1"/>
          </p:cNvGraphicFramePr>
          <p:nvPr>
            <p:ph idx="1"/>
            <p:extLst>
              <p:ext uri="{D42A27DB-BD31-4B8C-83A1-F6EECF244321}">
                <p14:modId xmlns:p14="http://schemas.microsoft.com/office/powerpoint/2010/main" val="2525621454"/>
              </p:ext>
            </p:extLst>
          </p:nvPr>
        </p:nvGraphicFramePr>
        <p:xfrm>
          <a:off x="1816894" y="2437893"/>
          <a:ext cx="8558212" cy="3731894"/>
        </p:xfrm>
        <a:graphic>
          <a:graphicData uri="http://schemas.openxmlformats.org/drawingml/2006/table">
            <a:tbl>
              <a:tblPr firstRow="1" firstCol="1" bandRow="1">
                <a:tableStyleId>{72833802-FEF1-4C79-8D5D-14CF1EAF98D9}</a:tableStyleId>
              </a:tblPr>
              <a:tblGrid>
                <a:gridCol w="1627683">
                  <a:extLst>
                    <a:ext uri="{9D8B030D-6E8A-4147-A177-3AD203B41FA5}">
                      <a16:colId xmlns:a16="http://schemas.microsoft.com/office/drawing/2014/main" val="976859542"/>
                    </a:ext>
                  </a:extLst>
                </a:gridCol>
                <a:gridCol w="2266019">
                  <a:extLst>
                    <a:ext uri="{9D8B030D-6E8A-4147-A177-3AD203B41FA5}">
                      <a16:colId xmlns:a16="http://schemas.microsoft.com/office/drawing/2014/main" val="2380565383"/>
                    </a:ext>
                  </a:extLst>
                </a:gridCol>
                <a:gridCol w="1864160">
                  <a:extLst>
                    <a:ext uri="{9D8B030D-6E8A-4147-A177-3AD203B41FA5}">
                      <a16:colId xmlns:a16="http://schemas.microsoft.com/office/drawing/2014/main" val="861841523"/>
                    </a:ext>
                  </a:extLst>
                </a:gridCol>
                <a:gridCol w="2800350">
                  <a:extLst>
                    <a:ext uri="{9D8B030D-6E8A-4147-A177-3AD203B41FA5}">
                      <a16:colId xmlns:a16="http://schemas.microsoft.com/office/drawing/2014/main" val="102196670"/>
                    </a:ext>
                  </a:extLst>
                </a:gridCol>
              </a:tblGrid>
              <a:tr h="1141094">
                <a:tc>
                  <a:txBody>
                    <a:bodyPr/>
                    <a:lstStyle/>
                    <a:p>
                      <a:pPr marL="0" marR="0" algn="r">
                        <a:spcBef>
                          <a:spcPts val="0"/>
                        </a:spcBef>
                        <a:spcAft>
                          <a:spcPts val="0"/>
                        </a:spcAft>
                      </a:pPr>
                      <a:r>
                        <a:rPr lang="en-US" sz="2000" kern="0">
                          <a:effectLst/>
                          <a:latin typeface="+mn-lt"/>
                        </a:rPr>
                        <a:t>Day of IMPACT Consult</a:t>
                      </a:r>
                      <a:endParaRPr lang="en-US" sz="2000" kern="100">
                        <a:effectLst/>
                        <a:latin typeface="+mn-lt"/>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r">
                        <a:spcBef>
                          <a:spcPts val="0"/>
                        </a:spcBef>
                        <a:spcAft>
                          <a:spcPts val="0"/>
                        </a:spcAft>
                      </a:pPr>
                      <a:r>
                        <a:rPr lang="en-US" sz="2000" kern="0" dirty="0">
                          <a:effectLst/>
                          <a:latin typeface="+mn-lt"/>
                        </a:rPr>
                        <a:t>Average TDD methadone (mg) </a:t>
                      </a:r>
                      <a:endParaRPr lang="en-US" sz="2000" kern="100" dirty="0">
                        <a:effectLst/>
                        <a:latin typeface="+mn-lt"/>
                        <a:ea typeface="Calibri" panose="020F0502020204030204" pitchFamily="34" charset="0"/>
                        <a:cs typeface="Times New Roman" panose="02020603050405020304" pitchFamily="18" charset="0"/>
                      </a:endParaRPr>
                    </a:p>
                  </a:txBody>
                  <a:tcPr marL="68580" marR="68580" marT="9525" marB="9525" anchor="b"/>
                </a:tc>
                <a:tc>
                  <a:txBody>
                    <a:bodyPr/>
                    <a:lstStyle/>
                    <a:p>
                      <a:pPr marL="0" marR="0" algn="r">
                        <a:spcBef>
                          <a:spcPts val="0"/>
                        </a:spcBef>
                        <a:spcAft>
                          <a:spcPts val="0"/>
                        </a:spcAft>
                      </a:pPr>
                      <a:r>
                        <a:rPr lang="en-US" sz="2000" kern="100" dirty="0">
                          <a:effectLst/>
                          <a:latin typeface="+mn-lt"/>
                          <a:ea typeface="Calibri" panose="020F0502020204030204" pitchFamily="34" charset="0"/>
                          <a:cs typeface="Times New Roman" panose="02020603050405020304" pitchFamily="18" charset="0"/>
                        </a:rPr>
                        <a:t>Patients who received methadone</a:t>
                      </a:r>
                    </a:p>
                  </a:txBody>
                  <a:tcPr marL="68580" marR="68580" marT="9525" marB="9525" anchor="b"/>
                </a:tc>
                <a:tc>
                  <a:txBody>
                    <a:bodyPr/>
                    <a:lstStyle/>
                    <a:p>
                      <a:pPr marL="0" marR="0" algn="r">
                        <a:spcBef>
                          <a:spcPts val="0"/>
                        </a:spcBef>
                        <a:spcAft>
                          <a:spcPts val="0"/>
                        </a:spcAft>
                      </a:pPr>
                      <a:r>
                        <a:rPr lang="en-US" sz="2000" kern="0" dirty="0">
                          <a:effectLst/>
                          <a:latin typeface="+mn-lt"/>
                        </a:rPr>
                        <a:t>Average MME of other full opioid agonists </a:t>
                      </a:r>
                      <a:endParaRPr lang="en-US" sz="2000" kern="100" dirty="0">
                        <a:effectLst/>
                        <a:latin typeface="+mn-lt"/>
                        <a:ea typeface="Calibri" panose="020F0502020204030204" pitchFamily="34" charset="0"/>
                        <a:cs typeface="Times New Roman" panose="02020603050405020304" pitchFamily="18" charset="0"/>
                      </a:endParaRPr>
                    </a:p>
                  </a:txBody>
                  <a:tcPr marL="68580" marR="68580" marT="9525" marB="9525" anchor="b"/>
                </a:tc>
                <a:extLst>
                  <a:ext uri="{0D108BD9-81ED-4DB2-BD59-A6C34878D82A}">
                    <a16:rowId xmlns:a16="http://schemas.microsoft.com/office/drawing/2014/main" val="381108456"/>
                  </a:ext>
                </a:extLst>
              </a:tr>
              <a:tr h="313302">
                <a:tc>
                  <a:txBody>
                    <a:bodyPr/>
                    <a:lstStyle/>
                    <a:p>
                      <a:pPr marL="0" marR="0" algn="r">
                        <a:spcBef>
                          <a:spcPts val="0"/>
                        </a:spcBef>
                        <a:spcAft>
                          <a:spcPts val="0"/>
                        </a:spcAft>
                      </a:pPr>
                      <a:r>
                        <a:rPr lang="en-US" sz="2000" kern="0" dirty="0">
                          <a:effectLst/>
                          <a:latin typeface="+mn-lt"/>
                        </a:rPr>
                        <a:t>-1</a:t>
                      </a:r>
                      <a:endParaRPr lang="en-US" sz="2000" kern="100" dirty="0">
                        <a:effectLst/>
                        <a:latin typeface="+mn-lt"/>
                        <a:ea typeface="Calibri" panose="020F0502020204030204" pitchFamily="34" charset="0"/>
                        <a:cs typeface="Times New Roman" panose="02020603050405020304" pitchFamily="18" charset="0"/>
                      </a:endParaRPr>
                    </a:p>
                  </a:txBody>
                  <a:tcPr marL="68580" marR="68580" marT="9525" marB="9525" anchor="b">
                    <a:solidFill>
                      <a:schemeClr val="bg1"/>
                    </a:solidFill>
                  </a:tcPr>
                </a:tc>
                <a:tc>
                  <a:txBody>
                    <a:bodyPr/>
                    <a:lstStyle/>
                    <a:p>
                      <a:pPr algn="r" fontAlgn="b"/>
                      <a:r>
                        <a:rPr lang="en-US" sz="2000" b="0" i="0" u="none" strike="noStrike">
                          <a:solidFill>
                            <a:srgbClr val="000000"/>
                          </a:solidFill>
                          <a:effectLst/>
                          <a:latin typeface="+mn-lt"/>
                        </a:rPr>
                        <a:t>39.1±14.5</a:t>
                      </a:r>
                    </a:p>
                  </a:txBody>
                  <a:tcPr marL="9525" marR="9525" marT="9525" marB="0" anchor="b">
                    <a:solidFill>
                      <a:schemeClr val="bg1"/>
                    </a:solidFill>
                  </a:tcPr>
                </a:tc>
                <a:tc>
                  <a:txBody>
                    <a:bodyPr/>
                    <a:lstStyle/>
                    <a:p>
                      <a:pPr algn="r" fontAlgn="b"/>
                      <a:r>
                        <a:rPr lang="en-US" sz="2000" b="0" i="0" u="none" strike="noStrike" dirty="0">
                          <a:solidFill>
                            <a:srgbClr val="000000"/>
                          </a:solidFill>
                          <a:effectLst/>
                          <a:latin typeface="+mn-lt"/>
                        </a:rPr>
                        <a:t>11</a:t>
                      </a:r>
                    </a:p>
                  </a:txBody>
                  <a:tcPr marL="9525" marR="9525" marT="9525" marB="0" anchor="b">
                    <a:solidFill>
                      <a:schemeClr val="bg1"/>
                    </a:solidFill>
                  </a:tcPr>
                </a:tc>
                <a:tc>
                  <a:txBody>
                    <a:bodyPr/>
                    <a:lstStyle/>
                    <a:p>
                      <a:pPr algn="r" fontAlgn="b"/>
                      <a:r>
                        <a:rPr lang="en-US" sz="2000" b="0" i="0" u="none" strike="noStrike">
                          <a:solidFill>
                            <a:srgbClr val="000000"/>
                          </a:solidFill>
                          <a:effectLst/>
                          <a:latin typeface="+mn-lt"/>
                        </a:rPr>
                        <a:t>71.4±72.0</a:t>
                      </a:r>
                    </a:p>
                  </a:txBody>
                  <a:tcPr marL="9525" marR="9525" marT="9525" marB="0" anchor="b">
                    <a:solidFill>
                      <a:schemeClr val="bg1"/>
                    </a:solidFill>
                  </a:tcPr>
                </a:tc>
                <a:extLst>
                  <a:ext uri="{0D108BD9-81ED-4DB2-BD59-A6C34878D82A}">
                    <a16:rowId xmlns:a16="http://schemas.microsoft.com/office/drawing/2014/main" val="1273200696"/>
                  </a:ext>
                </a:extLst>
              </a:tr>
              <a:tr h="313302">
                <a:tc>
                  <a:txBody>
                    <a:bodyPr/>
                    <a:lstStyle/>
                    <a:p>
                      <a:pPr marL="0" marR="0" algn="r">
                        <a:spcBef>
                          <a:spcPts val="0"/>
                        </a:spcBef>
                        <a:spcAft>
                          <a:spcPts val="0"/>
                        </a:spcAft>
                      </a:pPr>
                      <a:r>
                        <a:rPr lang="en-US" sz="2000" kern="0">
                          <a:effectLst/>
                          <a:latin typeface="+mn-lt"/>
                        </a:rPr>
                        <a:t>1</a:t>
                      </a:r>
                      <a:endParaRPr lang="en-US" sz="2000" kern="100">
                        <a:effectLst/>
                        <a:latin typeface="+mn-lt"/>
                        <a:ea typeface="Calibri" panose="020F0502020204030204" pitchFamily="34" charset="0"/>
                        <a:cs typeface="Times New Roman" panose="02020603050405020304" pitchFamily="18" charset="0"/>
                      </a:endParaRPr>
                    </a:p>
                  </a:txBody>
                  <a:tcPr marL="68580" marR="68580" marT="9525" marB="9525" anchor="b"/>
                </a:tc>
                <a:tc>
                  <a:txBody>
                    <a:bodyPr/>
                    <a:lstStyle/>
                    <a:p>
                      <a:pPr algn="r" fontAlgn="b"/>
                      <a:r>
                        <a:rPr lang="en-US" sz="2000" b="0" i="0" u="none" strike="noStrike" dirty="0">
                          <a:solidFill>
                            <a:srgbClr val="000000"/>
                          </a:solidFill>
                          <a:effectLst/>
                          <a:latin typeface="+mn-lt"/>
                        </a:rPr>
                        <a:t>53.0±12.9</a:t>
                      </a:r>
                    </a:p>
                  </a:txBody>
                  <a:tcPr marL="9525" marR="9525" marT="9525" marB="0" anchor="b"/>
                </a:tc>
                <a:tc>
                  <a:txBody>
                    <a:bodyPr/>
                    <a:lstStyle/>
                    <a:p>
                      <a:pPr algn="r" fontAlgn="b"/>
                      <a:r>
                        <a:rPr lang="en-US" sz="2000" b="0" i="0" u="none" strike="noStrike">
                          <a:solidFill>
                            <a:srgbClr val="000000"/>
                          </a:solidFill>
                          <a:effectLst/>
                          <a:latin typeface="+mn-lt"/>
                        </a:rPr>
                        <a:t>25</a:t>
                      </a:r>
                    </a:p>
                  </a:txBody>
                  <a:tcPr marL="9525" marR="9525" marT="9525" marB="0" anchor="b"/>
                </a:tc>
                <a:tc>
                  <a:txBody>
                    <a:bodyPr/>
                    <a:lstStyle/>
                    <a:p>
                      <a:pPr algn="r" fontAlgn="b"/>
                      <a:r>
                        <a:rPr lang="en-US" sz="2000" b="0" i="0" u="none" strike="noStrike">
                          <a:solidFill>
                            <a:srgbClr val="000000"/>
                          </a:solidFill>
                          <a:effectLst/>
                          <a:latin typeface="+mn-lt"/>
                        </a:rPr>
                        <a:t>118.6±122.1</a:t>
                      </a:r>
                    </a:p>
                  </a:txBody>
                  <a:tcPr marL="9525" marR="9525" marT="9525" marB="0" anchor="b"/>
                </a:tc>
                <a:extLst>
                  <a:ext uri="{0D108BD9-81ED-4DB2-BD59-A6C34878D82A}">
                    <a16:rowId xmlns:a16="http://schemas.microsoft.com/office/drawing/2014/main" val="2975332196"/>
                  </a:ext>
                </a:extLst>
              </a:tr>
              <a:tr h="313302">
                <a:tc>
                  <a:txBody>
                    <a:bodyPr/>
                    <a:lstStyle/>
                    <a:p>
                      <a:pPr marL="0" marR="0" algn="r">
                        <a:spcBef>
                          <a:spcPts val="0"/>
                        </a:spcBef>
                        <a:spcAft>
                          <a:spcPts val="0"/>
                        </a:spcAft>
                      </a:pPr>
                      <a:r>
                        <a:rPr lang="en-US" sz="2000" kern="0" dirty="0">
                          <a:effectLst/>
                          <a:latin typeface="+mn-lt"/>
                        </a:rPr>
                        <a:t>2</a:t>
                      </a:r>
                      <a:endParaRPr lang="en-US" sz="2000" kern="100" dirty="0">
                        <a:effectLst/>
                        <a:latin typeface="+mn-lt"/>
                        <a:ea typeface="Calibri" panose="020F0502020204030204" pitchFamily="34" charset="0"/>
                        <a:cs typeface="Times New Roman" panose="02020603050405020304" pitchFamily="18" charset="0"/>
                      </a:endParaRPr>
                    </a:p>
                  </a:txBody>
                  <a:tcPr marL="68580" marR="68580" marT="9525" marB="9525" anchor="b">
                    <a:solidFill>
                      <a:schemeClr val="bg1"/>
                    </a:solidFill>
                  </a:tcPr>
                </a:tc>
                <a:tc>
                  <a:txBody>
                    <a:bodyPr/>
                    <a:lstStyle/>
                    <a:p>
                      <a:pPr algn="r" fontAlgn="b"/>
                      <a:r>
                        <a:rPr lang="en-US" sz="2000" b="0" i="0" u="none" strike="noStrike">
                          <a:solidFill>
                            <a:srgbClr val="000000"/>
                          </a:solidFill>
                          <a:effectLst/>
                          <a:latin typeface="+mn-lt"/>
                        </a:rPr>
                        <a:t>69.2±11.2</a:t>
                      </a:r>
                    </a:p>
                  </a:txBody>
                  <a:tcPr marL="9525" marR="9525" marT="9525" marB="0" anchor="b">
                    <a:solidFill>
                      <a:schemeClr val="bg1"/>
                    </a:solidFill>
                  </a:tcPr>
                </a:tc>
                <a:tc>
                  <a:txBody>
                    <a:bodyPr/>
                    <a:lstStyle/>
                    <a:p>
                      <a:pPr algn="r" fontAlgn="b"/>
                      <a:r>
                        <a:rPr lang="en-US" sz="2000" b="0" i="0" u="none" strike="noStrike">
                          <a:solidFill>
                            <a:srgbClr val="000000"/>
                          </a:solidFill>
                          <a:effectLst/>
                          <a:latin typeface="+mn-lt"/>
                        </a:rPr>
                        <a:t>25</a:t>
                      </a:r>
                    </a:p>
                  </a:txBody>
                  <a:tcPr marL="9525" marR="9525" marT="9525" marB="0" anchor="b">
                    <a:solidFill>
                      <a:schemeClr val="bg1"/>
                    </a:solidFill>
                  </a:tcPr>
                </a:tc>
                <a:tc>
                  <a:txBody>
                    <a:bodyPr/>
                    <a:lstStyle/>
                    <a:p>
                      <a:pPr algn="r" fontAlgn="b"/>
                      <a:r>
                        <a:rPr lang="en-US" sz="2000" b="0" i="0" u="none" strike="noStrike">
                          <a:solidFill>
                            <a:srgbClr val="000000"/>
                          </a:solidFill>
                          <a:effectLst/>
                          <a:latin typeface="+mn-lt"/>
                        </a:rPr>
                        <a:t>160.2±190.3</a:t>
                      </a:r>
                    </a:p>
                  </a:txBody>
                  <a:tcPr marL="9525" marR="9525" marT="9525" marB="0" anchor="b">
                    <a:solidFill>
                      <a:schemeClr val="bg1"/>
                    </a:solidFill>
                  </a:tcPr>
                </a:tc>
                <a:extLst>
                  <a:ext uri="{0D108BD9-81ED-4DB2-BD59-A6C34878D82A}">
                    <a16:rowId xmlns:a16="http://schemas.microsoft.com/office/drawing/2014/main" val="3215833276"/>
                  </a:ext>
                </a:extLst>
              </a:tr>
              <a:tr h="313302">
                <a:tc>
                  <a:txBody>
                    <a:bodyPr/>
                    <a:lstStyle/>
                    <a:p>
                      <a:pPr marL="0" marR="0" algn="r">
                        <a:spcBef>
                          <a:spcPts val="0"/>
                        </a:spcBef>
                        <a:spcAft>
                          <a:spcPts val="0"/>
                        </a:spcAft>
                      </a:pPr>
                      <a:r>
                        <a:rPr lang="en-US" sz="2000" kern="0">
                          <a:effectLst/>
                          <a:latin typeface="+mn-lt"/>
                        </a:rPr>
                        <a:t>3</a:t>
                      </a:r>
                      <a:endParaRPr lang="en-US" sz="2000" kern="100">
                        <a:effectLst/>
                        <a:latin typeface="+mn-lt"/>
                        <a:ea typeface="Calibri" panose="020F0502020204030204" pitchFamily="34" charset="0"/>
                        <a:cs typeface="Times New Roman" panose="02020603050405020304" pitchFamily="18" charset="0"/>
                      </a:endParaRPr>
                    </a:p>
                  </a:txBody>
                  <a:tcPr marL="68580" marR="68580" marT="9525" marB="9525" anchor="b"/>
                </a:tc>
                <a:tc>
                  <a:txBody>
                    <a:bodyPr/>
                    <a:lstStyle/>
                    <a:p>
                      <a:pPr algn="r" fontAlgn="b"/>
                      <a:r>
                        <a:rPr lang="en-US" sz="2000" b="0" i="0" u="none" strike="noStrike">
                          <a:solidFill>
                            <a:srgbClr val="000000"/>
                          </a:solidFill>
                          <a:effectLst/>
                          <a:latin typeface="+mn-lt"/>
                        </a:rPr>
                        <a:t>75.4±14.5</a:t>
                      </a:r>
                    </a:p>
                  </a:txBody>
                  <a:tcPr marL="9525" marR="9525" marT="9525" marB="0" anchor="b"/>
                </a:tc>
                <a:tc>
                  <a:txBody>
                    <a:bodyPr/>
                    <a:lstStyle/>
                    <a:p>
                      <a:pPr algn="r" fontAlgn="b"/>
                      <a:r>
                        <a:rPr lang="en-US" sz="2000" b="0" i="0" u="none" strike="noStrike">
                          <a:solidFill>
                            <a:srgbClr val="000000"/>
                          </a:solidFill>
                          <a:effectLst/>
                          <a:latin typeface="+mn-lt"/>
                        </a:rPr>
                        <a:t>23</a:t>
                      </a:r>
                    </a:p>
                  </a:txBody>
                  <a:tcPr marL="9525" marR="9525" marT="9525" marB="0" anchor="b"/>
                </a:tc>
                <a:tc>
                  <a:txBody>
                    <a:bodyPr/>
                    <a:lstStyle/>
                    <a:p>
                      <a:pPr algn="r" fontAlgn="b"/>
                      <a:r>
                        <a:rPr lang="en-US" sz="2000" b="0" i="0" u="none" strike="noStrike">
                          <a:solidFill>
                            <a:srgbClr val="000000"/>
                          </a:solidFill>
                          <a:effectLst/>
                          <a:latin typeface="+mn-lt"/>
                        </a:rPr>
                        <a:t>219.2±324.4</a:t>
                      </a:r>
                    </a:p>
                  </a:txBody>
                  <a:tcPr marL="9525" marR="9525" marT="9525" marB="0" anchor="b"/>
                </a:tc>
                <a:extLst>
                  <a:ext uri="{0D108BD9-81ED-4DB2-BD59-A6C34878D82A}">
                    <a16:rowId xmlns:a16="http://schemas.microsoft.com/office/drawing/2014/main" val="1811580356"/>
                  </a:ext>
                </a:extLst>
              </a:tr>
              <a:tr h="313302">
                <a:tc>
                  <a:txBody>
                    <a:bodyPr/>
                    <a:lstStyle/>
                    <a:p>
                      <a:pPr marL="0" marR="0" algn="r">
                        <a:spcBef>
                          <a:spcPts val="0"/>
                        </a:spcBef>
                        <a:spcAft>
                          <a:spcPts val="0"/>
                        </a:spcAft>
                      </a:pPr>
                      <a:r>
                        <a:rPr lang="en-US" sz="2000" kern="0" dirty="0">
                          <a:effectLst/>
                          <a:latin typeface="+mn-lt"/>
                        </a:rPr>
                        <a:t>4</a:t>
                      </a:r>
                      <a:endParaRPr lang="en-US" sz="2000" kern="100" dirty="0">
                        <a:effectLst/>
                        <a:latin typeface="+mn-lt"/>
                        <a:ea typeface="Calibri" panose="020F0502020204030204" pitchFamily="34" charset="0"/>
                        <a:cs typeface="Times New Roman" panose="02020603050405020304" pitchFamily="18" charset="0"/>
                      </a:endParaRPr>
                    </a:p>
                  </a:txBody>
                  <a:tcPr marL="68580" marR="68580" marT="9525" marB="9525" anchor="b">
                    <a:solidFill>
                      <a:schemeClr val="bg1"/>
                    </a:solidFill>
                  </a:tcPr>
                </a:tc>
                <a:tc>
                  <a:txBody>
                    <a:bodyPr/>
                    <a:lstStyle/>
                    <a:p>
                      <a:pPr algn="r" fontAlgn="b"/>
                      <a:r>
                        <a:rPr lang="en-US" sz="2000" b="0" i="0" u="none" strike="noStrike">
                          <a:solidFill>
                            <a:srgbClr val="000000"/>
                          </a:solidFill>
                          <a:effectLst/>
                          <a:latin typeface="+mn-lt"/>
                        </a:rPr>
                        <a:t>79.5±15.6</a:t>
                      </a:r>
                    </a:p>
                  </a:txBody>
                  <a:tcPr marL="9525" marR="9525" marT="9525" marB="0" anchor="b">
                    <a:solidFill>
                      <a:schemeClr val="bg1"/>
                    </a:solidFill>
                  </a:tcPr>
                </a:tc>
                <a:tc>
                  <a:txBody>
                    <a:bodyPr/>
                    <a:lstStyle/>
                    <a:p>
                      <a:pPr algn="r" fontAlgn="b"/>
                      <a:r>
                        <a:rPr lang="en-US" sz="2000" b="0" i="0" u="none" strike="noStrike" dirty="0">
                          <a:solidFill>
                            <a:srgbClr val="000000"/>
                          </a:solidFill>
                          <a:effectLst/>
                          <a:latin typeface="+mn-lt"/>
                        </a:rPr>
                        <a:t>21</a:t>
                      </a:r>
                    </a:p>
                  </a:txBody>
                  <a:tcPr marL="9525" marR="9525" marT="9525" marB="0" anchor="b">
                    <a:solidFill>
                      <a:schemeClr val="bg1"/>
                    </a:solidFill>
                  </a:tcPr>
                </a:tc>
                <a:tc>
                  <a:txBody>
                    <a:bodyPr/>
                    <a:lstStyle/>
                    <a:p>
                      <a:pPr algn="r" fontAlgn="b"/>
                      <a:r>
                        <a:rPr lang="en-US" sz="2000" b="0" i="0" u="none" strike="noStrike">
                          <a:solidFill>
                            <a:srgbClr val="000000"/>
                          </a:solidFill>
                          <a:effectLst/>
                          <a:latin typeface="+mn-lt"/>
                        </a:rPr>
                        <a:t>195.5±273.7</a:t>
                      </a:r>
                    </a:p>
                  </a:txBody>
                  <a:tcPr marL="9525" marR="9525" marT="9525" marB="0" anchor="b">
                    <a:solidFill>
                      <a:schemeClr val="bg1"/>
                    </a:solidFill>
                  </a:tcPr>
                </a:tc>
                <a:extLst>
                  <a:ext uri="{0D108BD9-81ED-4DB2-BD59-A6C34878D82A}">
                    <a16:rowId xmlns:a16="http://schemas.microsoft.com/office/drawing/2014/main" val="1484644055"/>
                  </a:ext>
                </a:extLst>
              </a:tr>
              <a:tr h="313302">
                <a:tc>
                  <a:txBody>
                    <a:bodyPr/>
                    <a:lstStyle/>
                    <a:p>
                      <a:pPr marL="0" marR="0" algn="r">
                        <a:spcBef>
                          <a:spcPts val="0"/>
                        </a:spcBef>
                        <a:spcAft>
                          <a:spcPts val="0"/>
                        </a:spcAft>
                      </a:pPr>
                      <a:r>
                        <a:rPr lang="en-US" sz="2000" kern="0">
                          <a:effectLst/>
                          <a:latin typeface="+mn-lt"/>
                        </a:rPr>
                        <a:t>5</a:t>
                      </a:r>
                      <a:endParaRPr lang="en-US" sz="2000" kern="100">
                        <a:effectLst/>
                        <a:latin typeface="+mn-lt"/>
                        <a:ea typeface="Calibri" panose="020F0502020204030204" pitchFamily="34" charset="0"/>
                        <a:cs typeface="Times New Roman" panose="02020603050405020304" pitchFamily="18" charset="0"/>
                      </a:endParaRPr>
                    </a:p>
                  </a:txBody>
                  <a:tcPr marL="68580" marR="68580" marT="9525" marB="9525" anchor="b"/>
                </a:tc>
                <a:tc>
                  <a:txBody>
                    <a:bodyPr/>
                    <a:lstStyle/>
                    <a:p>
                      <a:pPr algn="r" fontAlgn="b"/>
                      <a:r>
                        <a:rPr lang="en-US" sz="2000" b="0" i="0" u="none" strike="noStrike">
                          <a:solidFill>
                            <a:srgbClr val="000000"/>
                          </a:solidFill>
                          <a:effectLst/>
                          <a:latin typeface="+mn-lt"/>
                        </a:rPr>
                        <a:t>87.1±13.6</a:t>
                      </a:r>
                    </a:p>
                  </a:txBody>
                  <a:tcPr marL="9525" marR="9525" marT="9525" marB="0" anchor="b"/>
                </a:tc>
                <a:tc>
                  <a:txBody>
                    <a:bodyPr/>
                    <a:lstStyle/>
                    <a:p>
                      <a:pPr algn="r" fontAlgn="b"/>
                      <a:r>
                        <a:rPr lang="en-US" sz="2000" b="0" i="0" u="none" strike="noStrike">
                          <a:solidFill>
                            <a:srgbClr val="000000"/>
                          </a:solidFill>
                          <a:effectLst/>
                          <a:latin typeface="+mn-lt"/>
                        </a:rPr>
                        <a:t>17</a:t>
                      </a:r>
                    </a:p>
                  </a:txBody>
                  <a:tcPr marL="9525" marR="9525" marT="9525" marB="0" anchor="b"/>
                </a:tc>
                <a:tc>
                  <a:txBody>
                    <a:bodyPr/>
                    <a:lstStyle/>
                    <a:p>
                      <a:pPr algn="r" fontAlgn="b"/>
                      <a:r>
                        <a:rPr lang="en-US" sz="2000" b="0" i="0" u="none" strike="noStrike">
                          <a:solidFill>
                            <a:srgbClr val="000000"/>
                          </a:solidFill>
                          <a:effectLst/>
                          <a:latin typeface="+mn-lt"/>
                        </a:rPr>
                        <a:t>155.4±123.0</a:t>
                      </a:r>
                    </a:p>
                  </a:txBody>
                  <a:tcPr marL="9525" marR="9525" marT="9525" marB="0" anchor="b"/>
                </a:tc>
                <a:extLst>
                  <a:ext uri="{0D108BD9-81ED-4DB2-BD59-A6C34878D82A}">
                    <a16:rowId xmlns:a16="http://schemas.microsoft.com/office/drawing/2014/main" val="361256834"/>
                  </a:ext>
                </a:extLst>
              </a:tr>
              <a:tr h="313302">
                <a:tc>
                  <a:txBody>
                    <a:bodyPr/>
                    <a:lstStyle/>
                    <a:p>
                      <a:pPr marL="0" marR="0" algn="r">
                        <a:spcBef>
                          <a:spcPts val="0"/>
                        </a:spcBef>
                        <a:spcAft>
                          <a:spcPts val="0"/>
                        </a:spcAft>
                      </a:pPr>
                      <a:r>
                        <a:rPr lang="en-US" sz="2000" kern="0" dirty="0">
                          <a:effectLst/>
                          <a:latin typeface="+mn-lt"/>
                        </a:rPr>
                        <a:t>6</a:t>
                      </a:r>
                      <a:endParaRPr lang="en-US" sz="2000" kern="100" dirty="0">
                        <a:effectLst/>
                        <a:latin typeface="+mn-lt"/>
                        <a:ea typeface="Calibri" panose="020F0502020204030204" pitchFamily="34" charset="0"/>
                        <a:cs typeface="Times New Roman" panose="02020603050405020304" pitchFamily="18" charset="0"/>
                      </a:endParaRPr>
                    </a:p>
                  </a:txBody>
                  <a:tcPr marL="68580" marR="68580" marT="9525" marB="9525" anchor="b">
                    <a:solidFill>
                      <a:schemeClr val="bg1"/>
                    </a:solidFill>
                  </a:tcPr>
                </a:tc>
                <a:tc>
                  <a:txBody>
                    <a:bodyPr/>
                    <a:lstStyle/>
                    <a:p>
                      <a:pPr algn="r" fontAlgn="b"/>
                      <a:r>
                        <a:rPr lang="en-US" sz="2000" b="0" i="0" u="none" strike="noStrike">
                          <a:solidFill>
                            <a:srgbClr val="000000"/>
                          </a:solidFill>
                          <a:effectLst/>
                          <a:latin typeface="+mn-lt"/>
                        </a:rPr>
                        <a:t>92.2±14.9</a:t>
                      </a:r>
                    </a:p>
                  </a:txBody>
                  <a:tcPr marL="9525" marR="9525" marT="9525" marB="0" anchor="b">
                    <a:solidFill>
                      <a:schemeClr val="bg1"/>
                    </a:solidFill>
                  </a:tcPr>
                </a:tc>
                <a:tc>
                  <a:txBody>
                    <a:bodyPr/>
                    <a:lstStyle/>
                    <a:p>
                      <a:pPr algn="r" fontAlgn="b"/>
                      <a:r>
                        <a:rPr lang="en-US" sz="2000" b="0" i="0" u="none" strike="noStrike">
                          <a:solidFill>
                            <a:srgbClr val="000000"/>
                          </a:solidFill>
                          <a:effectLst/>
                          <a:latin typeface="+mn-lt"/>
                        </a:rPr>
                        <a:t>16</a:t>
                      </a:r>
                    </a:p>
                  </a:txBody>
                  <a:tcPr marL="9525" marR="9525" marT="9525" marB="0" anchor="b">
                    <a:solidFill>
                      <a:schemeClr val="bg1"/>
                    </a:solidFill>
                  </a:tcPr>
                </a:tc>
                <a:tc>
                  <a:txBody>
                    <a:bodyPr/>
                    <a:lstStyle/>
                    <a:p>
                      <a:pPr algn="r" fontAlgn="b"/>
                      <a:r>
                        <a:rPr lang="en-US" sz="2000" b="0" i="0" u="none" strike="noStrike">
                          <a:solidFill>
                            <a:srgbClr val="000000"/>
                          </a:solidFill>
                          <a:effectLst/>
                          <a:latin typeface="+mn-lt"/>
                        </a:rPr>
                        <a:t>154.8±56.8</a:t>
                      </a:r>
                    </a:p>
                  </a:txBody>
                  <a:tcPr marL="9525" marR="9525" marT="9525" marB="0" anchor="b">
                    <a:solidFill>
                      <a:schemeClr val="bg1"/>
                    </a:solidFill>
                  </a:tcPr>
                </a:tc>
                <a:extLst>
                  <a:ext uri="{0D108BD9-81ED-4DB2-BD59-A6C34878D82A}">
                    <a16:rowId xmlns:a16="http://schemas.microsoft.com/office/drawing/2014/main" val="941885734"/>
                  </a:ext>
                </a:extLst>
              </a:tr>
              <a:tr h="313302">
                <a:tc>
                  <a:txBody>
                    <a:bodyPr/>
                    <a:lstStyle/>
                    <a:p>
                      <a:pPr marL="0" marR="0" algn="r">
                        <a:spcBef>
                          <a:spcPts val="0"/>
                        </a:spcBef>
                        <a:spcAft>
                          <a:spcPts val="0"/>
                        </a:spcAft>
                      </a:pPr>
                      <a:r>
                        <a:rPr lang="en-US" sz="2000" kern="0">
                          <a:effectLst/>
                          <a:latin typeface="+mn-lt"/>
                        </a:rPr>
                        <a:t>7</a:t>
                      </a:r>
                      <a:endParaRPr lang="en-US" sz="2000" kern="100">
                        <a:effectLst/>
                        <a:latin typeface="+mn-lt"/>
                        <a:ea typeface="Calibri" panose="020F0502020204030204" pitchFamily="34" charset="0"/>
                        <a:cs typeface="Times New Roman" panose="02020603050405020304" pitchFamily="18" charset="0"/>
                      </a:endParaRPr>
                    </a:p>
                  </a:txBody>
                  <a:tcPr marL="68580" marR="68580" marT="9525" marB="9525" anchor="b"/>
                </a:tc>
                <a:tc>
                  <a:txBody>
                    <a:bodyPr/>
                    <a:lstStyle/>
                    <a:p>
                      <a:pPr algn="r" fontAlgn="b"/>
                      <a:r>
                        <a:rPr lang="en-US" sz="2000" b="0" i="0" u="none" strike="noStrike">
                          <a:solidFill>
                            <a:srgbClr val="000000"/>
                          </a:solidFill>
                          <a:effectLst/>
                          <a:latin typeface="+mn-lt"/>
                        </a:rPr>
                        <a:t>96.6±16.6</a:t>
                      </a:r>
                    </a:p>
                  </a:txBody>
                  <a:tcPr marL="9525" marR="9525" marT="9525" marB="0" anchor="b"/>
                </a:tc>
                <a:tc>
                  <a:txBody>
                    <a:bodyPr/>
                    <a:lstStyle/>
                    <a:p>
                      <a:pPr algn="r" fontAlgn="b"/>
                      <a:r>
                        <a:rPr lang="en-US" sz="2000" b="0" i="0" u="none" strike="noStrike" dirty="0">
                          <a:solidFill>
                            <a:srgbClr val="000000"/>
                          </a:solidFill>
                          <a:effectLst/>
                          <a:latin typeface="+mn-lt"/>
                        </a:rPr>
                        <a:t>16</a:t>
                      </a:r>
                    </a:p>
                  </a:txBody>
                  <a:tcPr marL="9525" marR="9525" marT="9525" marB="0" anchor="b"/>
                </a:tc>
                <a:tc>
                  <a:txBody>
                    <a:bodyPr/>
                    <a:lstStyle/>
                    <a:p>
                      <a:pPr algn="r" fontAlgn="b"/>
                      <a:r>
                        <a:rPr lang="en-US" sz="2000" b="0" i="0" u="none" strike="noStrike" dirty="0">
                          <a:solidFill>
                            <a:srgbClr val="000000"/>
                          </a:solidFill>
                          <a:effectLst/>
                          <a:latin typeface="+mn-lt"/>
                        </a:rPr>
                        <a:t>82.8±82.7</a:t>
                      </a:r>
                    </a:p>
                  </a:txBody>
                  <a:tcPr marL="9525" marR="9525" marT="9525" marB="0" anchor="b"/>
                </a:tc>
                <a:extLst>
                  <a:ext uri="{0D108BD9-81ED-4DB2-BD59-A6C34878D82A}">
                    <a16:rowId xmlns:a16="http://schemas.microsoft.com/office/drawing/2014/main" val="1799453523"/>
                  </a:ext>
                </a:extLst>
              </a:tr>
            </a:tbl>
          </a:graphicData>
        </a:graphic>
      </p:graphicFrame>
      <p:sp>
        <p:nvSpPr>
          <p:cNvPr id="5" name="Rectangle 4">
            <a:extLst>
              <a:ext uri="{FF2B5EF4-FFF2-40B4-BE49-F238E27FC236}">
                <a16:creationId xmlns:a16="http://schemas.microsoft.com/office/drawing/2014/main" id="{E4E29822-8DF6-C291-7A64-CE2B3313A34F}"/>
              </a:ext>
            </a:extLst>
          </p:cNvPr>
          <p:cNvSpPr/>
          <p:nvPr/>
        </p:nvSpPr>
        <p:spPr>
          <a:xfrm>
            <a:off x="7843838" y="2234614"/>
            <a:ext cx="2947986" cy="4138452"/>
          </a:xfrm>
          <a:prstGeom prst="rect">
            <a:avLst/>
          </a:prstGeom>
          <a:noFill/>
          <a:ln w="57150">
            <a:solidFill>
              <a:srgbClr val="FFC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9841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FB1B-D975-9B42-3C8F-CDCFE2C15F80}"/>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3B512B49-40F7-D314-C0F8-6EF9D7209625}"/>
              </a:ext>
            </a:extLst>
          </p:cNvPr>
          <p:cNvSpPr>
            <a:spLocks noGrp="1"/>
          </p:cNvSpPr>
          <p:nvPr>
            <p:ph idx="1"/>
          </p:nvPr>
        </p:nvSpPr>
        <p:spPr>
          <a:xfrm>
            <a:off x="1631852" y="2479964"/>
            <a:ext cx="9646174" cy="4378036"/>
          </a:xfrm>
        </p:spPr>
        <p:txBody>
          <a:bodyPr>
            <a:normAutofit/>
          </a:bodyPr>
          <a:lstStyle/>
          <a:p>
            <a:r>
              <a:rPr lang="en-US" sz="2400" dirty="0">
                <a:effectLst/>
                <a:ea typeface="Calibri" panose="020F0502020204030204" pitchFamily="34" charset="0"/>
                <a:cs typeface="Times New Roman" panose="02020603050405020304" pitchFamily="18" charset="0"/>
              </a:rPr>
              <a:t>We introduced a hospital based rapid methadone initiation protocol with strict inclusion and exclusion criteria</a:t>
            </a:r>
          </a:p>
          <a:p>
            <a:r>
              <a:rPr lang="en-US" sz="2400" dirty="0">
                <a:effectLst/>
                <a:ea typeface="Calibri" panose="020F0502020204030204" pitchFamily="34" charset="0"/>
                <a:cs typeface="Times New Roman" panose="02020603050405020304" pitchFamily="18" charset="0"/>
              </a:rPr>
              <a:t>Patients reached a therapeutic dose of methadone more quickly with the rapid methadone protocol than traditional dosing schedules </a:t>
            </a:r>
          </a:p>
          <a:p>
            <a:r>
              <a:rPr lang="en-US" sz="2400" dirty="0">
                <a:ea typeface="Calibri" panose="020F0502020204030204" pitchFamily="34" charset="0"/>
                <a:cs typeface="Times New Roman" panose="02020603050405020304" pitchFamily="18" charset="0"/>
              </a:rPr>
              <a:t>W</a:t>
            </a:r>
            <a:r>
              <a:rPr lang="en-US" sz="2400" dirty="0">
                <a:effectLst/>
                <a:ea typeface="Calibri" panose="020F0502020204030204" pitchFamily="34" charset="0"/>
                <a:cs typeface="Times New Roman" panose="02020603050405020304" pitchFamily="18" charset="0"/>
              </a:rPr>
              <a:t>e observed no adverse events attributable to methadone</a:t>
            </a:r>
          </a:p>
          <a:p>
            <a:r>
              <a:rPr lang="en-US" sz="2400" dirty="0">
                <a:solidFill>
                  <a:srgbClr val="000000"/>
                </a:solidFill>
              </a:rPr>
              <a:t>S</a:t>
            </a:r>
            <a:r>
              <a:rPr lang="en-US" sz="2400" b="0" i="0" dirty="0">
                <a:solidFill>
                  <a:srgbClr val="000000"/>
                </a:solidFill>
                <a:effectLst/>
              </a:rPr>
              <a:t>hort acting full opioid agonists, in addition to methadone, were used to treat withdrawal and pain in nearly all patients in our cohort but the amounts and duration varied.  </a:t>
            </a:r>
            <a:endParaRPr lang="en-US" sz="2400" dirty="0"/>
          </a:p>
        </p:txBody>
      </p:sp>
    </p:spTree>
    <p:extLst>
      <p:ext uri="{BB962C8B-B14F-4D97-AF65-F5344CB8AC3E}">
        <p14:creationId xmlns:p14="http://schemas.microsoft.com/office/powerpoint/2010/main" val="1690290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AF330-F25C-1FF1-FD50-ECBD98CCC0ED}"/>
              </a:ext>
            </a:extLst>
          </p:cNvPr>
          <p:cNvSpPr>
            <a:spLocks noGrp="1"/>
          </p:cNvSpPr>
          <p:nvPr>
            <p:ph type="title"/>
          </p:nvPr>
        </p:nvSpPr>
        <p:spPr/>
        <p:txBody>
          <a:bodyPr/>
          <a:lstStyle/>
          <a:p>
            <a:r>
              <a:rPr lang="en-US" dirty="0"/>
              <a:t>Implications</a:t>
            </a:r>
          </a:p>
        </p:txBody>
      </p:sp>
      <p:sp>
        <p:nvSpPr>
          <p:cNvPr id="3" name="Content Placeholder 2">
            <a:extLst>
              <a:ext uri="{FF2B5EF4-FFF2-40B4-BE49-F238E27FC236}">
                <a16:creationId xmlns:a16="http://schemas.microsoft.com/office/drawing/2014/main" id="{82FE9E17-AD3C-19F6-68C5-472E666E0AB3}"/>
              </a:ext>
            </a:extLst>
          </p:cNvPr>
          <p:cNvSpPr>
            <a:spLocks noGrp="1"/>
          </p:cNvSpPr>
          <p:nvPr>
            <p:ph idx="1"/>
          </p:nvPr>
        </p:nvSpPr>
        <p:spPr>
          <a:xfrm>
            <a:off x="1431131" y="2422660"/>
            <a:ext cx="9329738" cy="3101983"/>
          </a:xfrm>
        </p:spPr>
        <p:txBody>
          <a:bodyPr>
            <a:noAutofit/>
          </a:bodyPr>
          <a:lstStyle/>
          <a:p>
            <a:r>
              <a:rPr lang="en-US" sz="2400" dirty="0">
                <a:solidFill>
                  <a:srgbClr val="000000"/>
                </a:solidFill>
              </a:rPr>
              <a:t>A</a:t>
            </a:r>
            <a:r>
              <a:rPr lang="en-US" sz="2400" b="0" i="0" dirty="0">
                <a:solidFill>
                  <a:srgbClr val="000000"/>
                </a:solidFill>
                <a:effectLst/>
              </a:rPr>
              <a:t>s we develop and evaluate new methadone dosing schedules, emphasis should be made on appropriate patient selection in order to mitigate risk. </a:t>
            </a:r>
          </a:p>
          <a:p>
            <a:r>
              <a:rPr lang="en-US" sz="2400" dirty="0">
                <a:solidFill>
                  <a:srgbClr val="000000"/>
                </a:solidFill>
              </a:rPr>
              <a:t>O</a:t>
            </a:r>
            <a:r>
              <a:rPr lang="en-US" sz="2400" b="0" i="0" dirty="0">
                <a:solidFill>
                  <a:srgbClr val="000000"/>
                </a:solidFill>
                <a:effectLst/>
              </a:rPr>
              <a:t>ur study highlights the importance of using short acting opioid agonists to treat pain and withdrawal while up-titrating methadone in the hospital.</a:t>
            </a:r>
          </a:p>
          <a:p>
            <a:r>
              <a:rPr lang="en-US" sz="2400" dirty="0">
                <a:solidFill>
                  <a:schemeClr val="tx1"/>
                </a:solidFill>
              </a:rPr>
              <a:t>The literature suggests that by more effectively treating patients’ withdrawals, cravings and pain, we can improve the likelihood of patients staying in the hospital to complete their recommended treatment course</a:t>
            </a:r>
            <a:r>
              <a:rPr lang="en-US" sz="2400" baseline="30000" dirty="0">
                <a:solidFill>
                  <a:schemeClr val="tx1"/>
                </a:solidFill>
              </a:rPr>
              <a:t>10, 11</a:t>
            </a:r>
            <a:endParaRPr lang="en-US" sz="2400" dirty="0">
              <a:solidFill>
                <a:schemeClr val="tx1"/>
              </a:solidFill>
            </a:endParaRPr>
          </a:p>
        </p:txBody>
      </p:sp>
      <p:sp>
        <p:nvSpPr>
          <p:cNvPr id="4" name="TextBox 3">
            <a:extLst>
              <a:ext uri="{FF2B5EF4-FFF2-40B4-BE49-F238E27FC236}">
                <a16:creationId xmlns:a16="http://schemas.microsoft.com/office/drawing/2014/main" id="{74139B66-8056-A52B-7E4D-10D7603C794E}"/>
              </a:ext>
            </a:extLst>
          </p:cNvPr>
          <p:cNvSpPr txBox="1"/>
          <p:nvPr/>
        </p:nvSpPr>
        <p:spPr>
          <a:xfrm>
            <a:off x="9241631" y="6427113"/>
            <a:ext cx="5900738" cy="430887"/>
          </a:xfrm>
          <a:prstGeom prst="rect">
            <a:avLst/>
          </a:prstGeom>
          <a:noFill/>
        </p:spPr>
        <p:txBody>
          <a:bodyPr wrap="square" rtlCol="0">
            <a:spAutoFit/>
          </a:bodyPr>
          <a:lstStyle/>
          <a:p>
            <a:r>
              <a:rPr lang="en-US" sz="1100" dirty="0">
                <a:effectLst/>
                <a:latin typeface="Calibri" panose="020F0502020204030204" pitchFamily="34" charset="0"/>
                <a:ea typeface="Calibri" panose="020F0502020204030204" pitchFamily="34" charset="0"/>
                <a:cs typeface="Times New Roman" panose="02020603050405020304" pitchFamily="18" charset="0"/>
              </a:rPr>
              <a:t>10: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Alrawashdeh</a:t>
            </a:r>
            <a:r>
              <a:rPr lang="en-US" sz="1100" dirty="0">
                <a:effectLst/>
                <a:latin typeface="Calibri" panose="020F0502020204030204" pitchFamily="34" charset="0"/>
                <a:ea typeface="Calibri" panose="020F0502020204030204" pitchFamily="34" charset="0"/>
                <a:cs typeface="Times New Roman" panose="02020603050405020304" pitchFamily="18" charset="0"/>
              </a:rPr>
              <a:t>, M., et al. J Gen Intern Med</a:t>
            </a:r>
            <a:r>
              <a:rPr lang="en-US" sz="1100" dirty="0">
                <a:latin typeface="Calibri" panose="020F0502020204030204" pitchFamily="34" charset="0"/>
                <a:ea typeface="Calibri" panose="020F0502020204030204" pitchFamily="34" charset="0"/>
                <a:cs typeface="Times New Roman" panose="02020603050405020304" pitchFamily="18" charset="0"/>
              </a:rPr>
              <a:t>.</a:t>
            </a:r>
            <a:r>
              <a:rPr lang="en-US" sz="1100" dirty="0">
                <a:effectLst/>
                <a:latin typeface="Calibri" panose="020F0502020204030204" pitchFamily="34" charset="0"/>
                <a:ea typeface="Calibri" panose="020F0502020204030204" pitchFamily="34" charset="0"/>
                <a:cs typeface="Times New Roman" panose="02020603050405020304" pitchFamily="18" charset="0"/>
              </a:rPr>
              <a:t> 2023</a:t>
            </a:r>
            <a:r>
              <a:rPr lang="en-US" sz="1100" dirty="0">
                <a:effectLst/>
              </a:rPr>
              <a:t> </a:t>
            </a:r>
            <a:endParaRPr lang="en-US" sz="1100" dirty="0"/>
          </a:p>
          <a:p>
            <a:r>
              <a:rPr lang="en-US" sz="1100" dirty="0"/>
              <a:t>11: </a:t>
            </a:r>
            <a:r>
              <a:rPr lang="en-US" sz="1100" dirty="0" err="1"/>
              <a:t>Ti</a:t>
            </a:r>
            <a:r>
              <a:rPr lang="en-US" sz="1100" dirty="0"/>
              <a:t> L et al. Am J public Health. 2015</a:t>
            </a:r>
          </a:p>
        </p:txBody>
      </p:sp>
    </p:spTree>
    <p:extLst>
      <p:ext uri="{BB962C8B-B14F-4D97-AF65-F5344CB8AC3E}">
        <p14:creationId xmlns:p14="http://schemas.microsoft.com/office/powerpoint/2010/main" val="2108357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81DF-4B4C-B494-9B0B-C87D85C4DBEF}"/>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F10A391E-DFE5-EE3C-E3F8-729953739002}"/>
              </a:ext>
            </a:extLst>
          </p:cNvPr>
          <p:cNvSpPr>
            <a:spLocks noGrp="1"/>
          </p:cNvSpPr>
          <p:nvPr>
            <p:ph idx="1"/>
          </p:nvPr>
        </p:nvSpPr>
        <p:spPr>
          <a:xfrm>
            <a:off x="1575582" y="2623976"/>
            <a:ext cx="9214337" cy="3527442"/>
          </a:xfrm>
        </p:spPr>
        <p:txBody>
          <a:bodyPr>
            <a:normAutofit/>
          </a:bodyPr>
          <a:lstStyle/>
          <a:p>
            <a:pPr marL="0" marR="0">
              <a:spcBef>
                <a:spcPts val="0"/>
              </a:spcBef>
              <a:spcAft>
                <a:spcPts val="0"/>
              </a:spcAft>
            </a:pPr>
            <a:r>
              <a:rPr lang="en-US" sz="2400" kern="100" dirty="0">
                <a:effectLst/>
                <a:ea typeface="Calibri" panose="020F0502020204030204" pitchFamily="34" charset="0"/>
                <a:cs typeface="Times New Roman" panose="02020603050405020304" pitchFamily="18" charset="0"/>
              </a:rPr>
              <a:t>Limitations include small sample size and lack of matched controls</a:t>
            </a:r>
          </a:p>
          <a:p>
            <a:pPr marL="0" marR="0">
              <a:spcBef>
                <a:spcPts val="0"/>
              </a:spcBef>
              <a:spcAft>
                <a:spcPts val="0"/>
              </a:spcAft>
            </a:pPr>
            <a:r>
              <a:rPr lang="en-US" sz="2400" kern="100" dirty="0">
                <a:ea typeface="Calibri" panose="020F0502020204030204" pitchFamily="34" charset="0"/>
                <a:cs typeface="Times New Roman" panose="02020603050405020304" pitchFamily="18" charset="0"/>
              </a:rPr>
              <a:t>We did not follow patients long term/after discharge, specifically to continue monitoring for adverse events</a:t>
            </a:r>
          </a:p>
          <a:p>
            <a:pPr marL="0" marR="0">
              <a:spcBef>
                <a:spcPts val="0"/>
              </a:spcBef>
              <a:spcAft>
                <a:spcPts val="0"/>
              </a:spcAft>
            </a:pPr>
            <a:r>
              <a:rPr lang="en-US" sz="2400" kern="100" dirty="0">
                <a:ea typeface="Calibri" panose="020F0502020204030204" pitchFamily="34" charset="0"/>
                <a:cs typeface="Times New Roman" panose="02020603050405020304" pitchFamily="18" charset="0"/>
              </a:rPr>
              <a:t>We also did not assess the qualitative patient experience</a:t>
            </a:r>
          </a:p>
          <a:p>
            <a:pPr marL="0" marR="0">
              <a:spcBef>
                <a:spcPts val="0"/>
              </a:spcBef>
              <a:spcAft>
                <a:spcPts val="0"/>
              </a:spcAft>
            </a:pPr>
            <a:endParaRPr lang="en-US" sz="2400" kern="100" dirty="0">
              <a:effectLst/>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2247874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5DD8-5D26-64F2-C447-2D46775C3CC9}"/>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08C0DD46-7B4B-0C28-D915-558C86586AE7}"/>
              </a:ext>
            </a:extLst>
          </p:cNvPr>
          <p:cNvSpPr>
            <a:spLocks noGrp="1"/>
          </p:cNvSpPr>
          <p:nvPr>
            <p:ph idx="1"/>
          </p:nvPr>
        </p:nvSpPr>
        <p:spPr/>
        <p:txBody>
          <a:bodyPr>
            <a:normAutofit/>
          </a:bodyPr>
          <a:lstStyle/>
          <a:p>
            <a:r>
              <a:rPr lang="en-US" sz="2800" dirty="0"/>
              <a:t>No disclosures</a:t>
            </a:r>
          </a:p>
        </p:txBody>
      </p:sp>
    </p:spTree>
    <p:extLst>
      <p:ext uri="{BB962C8B-B14F-4D97-AF65-F5344CB8AC3E}">
        <p14:creationId xmlns:p14="http://schemas.microsoft.com/office/powerpoint/2010/main" val="362419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DB78-7FE5-FB8B-44BA-F07D0F971A1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4714DD4-5750-B3AC-FB4C-9ACAE819199C}"/>
              </a:ext>
            </a:extLst>
          </p:cNvPr>
          <p:cNvSpPr>
            <a:spLocks noGrp="1"/>
          </p:cNvSpPr>
          <p:nvPr>
            <p:ph idx="1"/>
          </p:nvPr>
        </p:nvSpPr>
        <p:spPr>
          <a:xfrm>
            <a:off x="1593273" y="2638044"/>
            <a:ext cx="9213272" cy="3101983"/>
          </a:xfrm>
        </p:spPr>
        <p:txBody>
          <a:bodyPr>
            <a:normAutofit/>
          </a:bodyPr>
          <a:lstStyle/>
          <a:p>
            <a:r>
              <a:rPr lang="en-US" sz="2400" dirty="0">
                <a:effectLst/>
                <a:ea typeface="Calibri" panose="020F0502020204030204" pitchFamily="34" charset="0"/>
                <a:cs typeface="Times New Roman" panose="02020603050405020304" pitchFamily="18" charset="0"/>
              </a:rPr>
              <a:t>Rapid methadone initiation protocol for hospitalized patients with OUD is feasible and patients reached a therapeutic dose of methadone more quickly than with traditional methods</a:t>
            </a:r>
          </a:p>
          <a:p>
            <a:r>
              <a:rPr lang="en-US" sz="2400" dirty="0">
                <a:ea typeface="Calibri" panose="020F0502020204030204" pitchFamily="34" charset="0"/>
                <a:cs typeface="Times New Roman" panose="02020603050405020304" pitchFamily="18" charset="0"/>
              </a:rPr>
              <a:t>This provides another tool for clinicians to respond to the unprecedented opioid tolerances seen in the fentanyl era</a:t>
            </a:r>
            <a:endParaRPr lang="en-US" sz="2400" dirty="0">
              <a:effectLst/>
              <a:ea typeface="Calibri" panose="020F0502020204030204" pitchFamily="34" charset="0"/>
              <a:cs typeface="Times New Roman" panose="02020603050405020304" pitchFamily="18" charset="0"/>
            </a:endParaRPr>
          </a:p>
          <a:p>
            <a:r>
              <a:rPr lang="en-US" sz="2400" dirty="0">
                <a:cs typeface="Times New Roman" panose="02020603050405020304" pitchFamily="18" charset="0"/>
              </a:rPr>
              <a:t>Appropriate patient selection may be crucial to avoid adverse events</a:t>
            </a:r>
          </a:p>
        </p:txBody>
      </p:sp>
    </p:spTree>
    <p:extLst>
      <p:ext uri="{BB962C8B-B14F-4D97-AF65-F5344CB8AC3E}">
        <p14:creationId xmlns:p14="http://schemas.microsoft.com/office/powerpoint/2010/main" val="2717433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5E092-113B-CB0E-6015-5DB110FBF2D6}"/>
              </a:ext>
            </a:extLst>
          </p:cNvPr>
          <p:cNvSpPr>
            <a:spLocks noGrp="1"/>
          </p:cNvSpPr>
          <p:nvPr>
            <p:ph type="title"/>
          </p:nvPr>
        </p:nvSpPr>
        <p:spPr/>
        <p:txBody>
          <a:bodyPr/>
          <a:lstStyle/>
          <a:p>
            <a:r>
              <a:rPr lang="en-US" dirty="0"/>
              <a:t>Questions?</a:t>
            </a:r>
          </a:p>
        </p:txBody>
      </p:sp>
      <p:pic>
        <p:nvPicPr>
          <p:cNvPr id="6146" name="Picture 2" descr="Raise Hand Answer Questions Stock Illustrations – 27 Raise Hand Answer  Questions Stock Illustrations, Vectors &amp; Clipart - Dreamstime">
            <a:extLst>
              <a:ext uri="{FF2B5EF4-FFF2-40B4-BE49-F238E27FC236}">
                <a16:creationId xmlns:a16="http://schemas.microsoft.com/office/drawing/2014/main" id="{0145069A-ABA9-E45E-6F5D-FF0C79C2F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3162" y="2667604"/>
            <a:ext cx="4765675" cy="3492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976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2D089-0AD0-1BD8-E871-B6B08B6F363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5916D45-F646-47E1-B531-EE2C95A011F7}"/>
              </a:ext>
            </a:extLst>
          </p:cNvPr>
          <p:cNvSpPr>
            <a:spLocks noGrp="1"/>
          </p:cNvSpPr>
          <p:nvPr>
            <p:ph idx="1"/>
          </p:nvPr>
        </p:nvSpPr>
        <p:spPr>
          <a:xfrm>
            <a:off x="1414462" y="2314575"/>
            <a:ext cx="9658349" cy="4543425"/>
          </a:xfrm>
        </p:spPr>
        <p:txBody>
          <a:bodyPr>
            <a:normAutofit fontScale="92500" lnSpcReduction="10000"/>
          </a:bodyPr>
          <a:lstStyle/>
          <a:p>
            <a:pPr marL="0" marR="0" indent="0">
              <a:spcBef>
                <a:spcPts val="0"/>
              </a:spcBef>
              <a:spcAft>
                <a:spcPts val="0"/>
              </a:spcAft>
              <a:buNone/>
            </a:pPr>
            <a:r>
              <a:rPr lang="en-US" sz="1400" kern="100" dirty="0">
                <a:effectLst/>
                <a:latin typeface="Calibri" panose="020F0502020204030204" pitchFamily="34" charset="0"/>
                <a:ea typeface="Calibri" panose="020F0502020204030204" pitchFamily="34" charset="0"/>
              </a:rPr>
              <a:t>1. Ahmad, F., J. </a:t>
            </a:r>
            <a:r>
              <a:rPr lang="en-US" sz="1400" kern="100" dirty="0" err="1">
                <a:effectLst/>
                <a:latin typeface="Calibri" panose="020F0502020204030204" pitchFamily="34" charset="0"/>
                <a:ea typeface="Calibri" panose="020F0502020204030204" pitchFamily="34" charset="0"/>
              </a:rPr>
              <a:t>Cisewski</a:t>
            </a:r>
            <a:r>
              <a:rPr lang="en-US" sz="1400" kern="100" dirty="0">
                <a:effectLst/>
                <a:latin typeface="Calibri" panose="020F0502020204030204" pitchFamily="34" charset="0"/>
                <a:ea typeface="Calibri" panose="020F0502020204030204" pitchFamily="34" charset="0"/>
              </a:rPr>
              <a:t>, L. </a:t>
            </a:r>
            <a:r>
              <a:rPr lang="en-US" sz="1400" kern="100" dirty="0" err="1">
                <a:effectLst/>
                <a:latin typeface="Calibri" panose="020F0502020204030204" pitchFamily="34" charset="0"/>
                <a:ea typeface="Calibri" panose="020F0502020204030204" pitchFamily="34" charset="0"/>
              </a:rPr>
              <a:t>Rossen</a:t>
            </a:r>
            <a:r>
              <a:rPr lang="en-US" sz="1400" kern="100" dirty="0">
                <a:effectLst/>
                <a:latin typeface="Calibri" panose="020F0502020204030204" pitchFamily="34" charset="0"/>
                <a:ea typeface="Calibri" panose="020F0502020204030204" pitchFamily="34" charset="0"/>
              </a:rPr>
              <a:t>, and P. Sutton. </a:t>
            </a:r>
            <a:r>
              <a:rPr lang="en-US" sz="1400" i="1" kern="100" dirty="0">
                <a:effectLst/>
                <a:latin typeface="Calibri" panose="020F0502020204030204" pitchFamily="34" charset="0"/>
                <a:ea typeface="Calibri" panose="020F0502020204030204" pitchFamily="34" charset="0"/>
              </a:rPr>
              <a:t>Provisional drug overdose death counts</a:t>
            </a:r>
            <a:r>
              <a:rPr lang="en-US" sz="1400" kern="100" dirty="0">
                <a:effectLst/>
                <a:latin typeface="Calibri" panose="020F0502020204030204" pitchFamily="34" charset="0"/>
                <a:ea typeface="Calibri" panose="020F0502020204030204" pitchFamily="34" charset="0"/>
              </a:rPr>
              <a:t>. US Department of Health and Human Services, CDC, National Center for Health Statistics 2023  [cited 2023 September 11]; Available from: </a:t>
            </a:r>
            <a:r>
              <a:rPr lang="en-US" sz="1400" u="sng" kern="100" dirty="0">
                <a:solidFill>
                  <a:srgbClr val="0563C1"/>
                </a:solidFill>
                <a:effectLst/>
                <a:latin typeface="Calibri" panose="020F0502020204030204" pitchFamily="34" charset="0"/>
                <a:ea typeface="Calibri" panose="020F0502020204030204" pitchFamily="34" charset="0"/>
                <a:hlinkClick r:id="rId3"/>
              </a:rPr>
              <a:t>https://www.cdc.gov/nchs/nvss/vsrr/drug-overdose-data.htm</a:t>
            </a:r>
            <a:r>
              <a:rPr lang="en-US" sz="1400" kern="100" dirty="0">
                <a:effectLst/>
                <a:latin typeface="Calibri" panose="020F0502020204030204" pitchFamily="34" charset="0"/>
                <a:ea typeface="Calibri" panose="020F0502020204030204" pitchFamily="34" charset="0"/>
              </a:rPr>
              <a:t>.</a:t>
            </a:r>
          </a:p>
          <a:p>
            <a:pPr marL="0" marR="0" indent="0">
              <a:spcBef>
                <a:spcPts val="0"/>
              </a:spcBef>
              <a:spcAft>
                <a:spcPts val="0"/>
              </a:spcAft>
              <a:buNone/>
            </a:pPr>
            <a:r>
              <a:rPr lang="en-US" sz="1400" kern="100" dirty="0">
                <a:effectLst/>
                <a:latin typeface="Calibri" panose="020F0502020204030204" pitchFamily="34" charset="0"/>
                <a:ea typeface="Calibri" panose="020F0502020204030204" pitchFamily="34" charset="0"/>
              </a:rPr>
              <a:t>2. Silverstein, S.M., et al., </a:t>
            </a:r>
            <a:r>
              <a:rPr lang="en-US" sz="1400" i="1" kern="100" dirty="0">
                <a:effectLst/>
                <a:latin typeface="Calibri" panose="020F0502020204030204" pitchFamily="34" charset="0"/>
                <a:ea typeface="Calibri" panose="020F0502020204030204" pitchFamily="34" charset="0"/>
              </a:rPr>
              <a:t>"Everything is not right anymore": Buprenorphine experiences in an era of illicit fentanyl.</a:t>
            </a:r>
            <a:r>
              <a:rPr lang="en-US" sz="1400" kern="100" dirty="0">
                <a:effectLst/>
                <a:latin typeface="Calibri" panose="020F0502020204030204" pitchFamily="34" charset="0"/>
                <a:ea typeface="Calibri" panose="020F0502020204030204" pitchFamily="34" charset="0"/>
              </a:rPr>
              <a:t> Int J Drug Policy, 2019. </a:t>
            </a:r>
            <a:r>
              <a:rPr lang="en-US" sz="1400" b="1" kern="100" dirty="0">
                <a:effectLst/>
                <a:latin typeface="Calibri" panose="020F0502020204030204" pitchFamily="34" charset="0"/>
                <a:ea typeface="Calibri" panose="020F0502020204030204" pitchFamily="34" charset="0"/>
              </a:rPr>
              <a:t>74</a:t>
            </a:r>
            <a:r>
              <a:rPr lang="en-US" sz="1400" kern="100" dirty="0">
                <a:effectLst/>
                <a:latin typeface="Calibri" panose="020F0502020204030204" pitchFamily="34" charset="0"/>
                <a:ea typeface="Calibri" panose="020F0502020204030204" pitchFamily="34" charset="0"/>
              </a:rPr>
              <a:t>: p. 76-83.</a:t>
            </a:r>
          </a:p>
          <a:p>
            <a:pPr marL="0" marR="0" indent="0">
              <a:spcBef>
                <a:spcPts val="0"/>
              </a:spcBef>
              <a:spcAft>
                <a:spcPts val="0"/>
              </a:spcAft>
              <a:buNone/>
            </a:pPr>
            <a:r>
              <a:rPr lang="en-US" sz="1400" kern="100" dirty="0">
                <a:effectLst/>
                <a:latin typeface="Calibri" panose="020F0502020204030204" pitchFamily="34" charset="0"/>
                <a:ea typeface="Calibri" panose="020F0502020204030204" pitchFamily="34" charset="0"/>
              </a:rPr>
              <a:t>3. </a:t>
            </a:r>
            <a:r>
              <a:rPr lang="en-US" sz="1400" kern="100" dirty="0" err="1">
                <a:effectLst/>
                <a:latin typeface="Calibri" panose="020F0502020204030204" pitchFamily="34" charset="0"/>
                <a:ea typeface="Calibri" panose="020F0502020204030204" pitchFamily="34" charset="0"/>
              </a:rPr>
              <a:t>Buresh</a:t>
            </a:r>
            <a:r>
              <a:rPr lang="en-US" sz="1400" kern="100" dirty="0">
                <a:effectLst/>
                <a:latin typeface="Calibri" panose="020F0502020204030204" pitchFamily="34" charset="0"/>
                <a:ea typeface="Calibri" panose="020F0502020204030204" pitchFamily="34" charset="0"/>
              </a:rPr>
              <a:t>, M., S. </a:t>
            </a:r>
            <a:r>
              <a:rPr lang="en-US" sz="1400" kern="100" dirty="0" err="1">
                <a:effectLst/>
                <a:latin typeface="Calibri" panose="020F0502020204030204" pitchFamily="34" charset="0"/>
                <a:ea typeface="Calibri" panose="020F0502020204030204" pitchFamily="34" charset="0"/>
              </a:rPr>
              <a:t>Nahvi</a:t>
            </a:r>
            <a:r>
              <a:rPr lang="en-US" sz="1400" kern="100" dirty="0">
                <a:effectLst/>
                <a:latin typeface="Calibri" panose="020F0502020204030204" pitchFamily="34" charset="0"/>
                <a:ea typeface="Calibri" panose="020F0502020204030204" pitchFamily="34" charset="0"/>
              </a:rPr>
              <a:t>, S. </a:t>
            </a:r>
            <a:r>
              <a:rPr lang="en-US" sz="1400" kern="100" dirty="0" err="1">
                <a:effectLst/>
                <a:latin typeface="Calibri" panose="020F0502020204030204" pitchFamily="34" charset="0"/>
                <a:ea typeface="Calibri" panose="020F0502020204030204" pitchFamily="34" charset="0"/>
              </a:rPr>
              <a:t>Steiger</a:t>
            </a:r>
            <a:r>
              <a:rPr lang="en-US" sz="1400" kern="100" dirty="0">
                <a:effectLst/>
                <a:latin typeface="Calibri" panose="020F0502020204030204" pitchFamily="34" charset="0"/>
                <a:ea typeface="Calibri" panose="020F0502020204030204" pitchFamily="34" charset="0"/>
              </a:rPr>
              <a:t>, and Z.M. Weinstein, </a:t>
            </a:r>
            <a:r>
              <a:rPr lang="en-US" sz="1400" i="1" kern="100" dirty="0">
                <a:effectLst/>
                <a:latin typeface="Calibri" panose="020F0502020204030204" pitchFamily="34" charset="0"/>
                <a:ea typeface="Calibri" panose="020F0502020204030204" pitchFamily="34" charset="0"/>
              </a:rPr>
              <a:t>Adapting methadone inductions to the fentanyl era.</a:t>
            </a:r>
            <a:r>
              <a:rPr lang="en-US" sz="1400" kern="100" dirty="0">
                <a:effectLst/>
                <a:latin typeface="Calibri" panose="020F0502020204030204" pitchFamily="34" charset="0"/>
                <a:ea typeface="Calibri" panose="020F0502020204030204" pitchFamily="34" charset="0"/>
              </a:rPr>
              <a:t> J </a:t>
            </a:r>
            <a:r>
              <a:rPr lang="en-US" sz="1400" kern="100" dirty="0" err="1">
                <a:effectLst/>
                <a:latin typeface="Calibri" panose="020F0502020204030204" pitchFamily="34" charset="0"/>
                <a:ea typeface="Calibri" panose="020F0502020204030204" pitchFamily="34" charset="0"/>
              </a:rPr>
              <a:t>Subst</a:t>
            </a:r>
            <a:r>
              <a:rPr lang="en-US" sz="1400" kern="100" dirty="0">
                <a:effectLst/>
                <a:latin typeface="Calibri" panose="020F0502020204030204" pitchFamily="34" charset="0"/>
                <a:ea typeface="Calibri" panose="020F0502020204030204" pitchFamily="34" charset="0"/>
              </a:rPr>
              <a:t> Abuse Treat, 2022. </a:t>
            </a:r>
            <a:r>
              <a:rPr lang="en-US" sz="1400" b="1" kern="100" dirty="0">
                <a:effectLst/>
                <a:latin typeface="Calibri" panose="020F0502020204030204" pitchFamily="34" charset="0"/>
                <a:ea typeface="Calibri" panose="020F0502020204030204" pitchFamily="34" charset="0"/>
              </a:rPr>
              <a:t>141</a:t>
            </a:r>
            <a:r>
              <a:rPr lang="en-US" sz="1400" kern="100" dirty="0">
                <a:effectLst/>
                <a:latin typeface="Calibri" panose="020F0502020204030204" pitchFamily="34" charset="0"/>
                <a:ea typeface="Calibri" panose="020F0502020204030204" pitchFamily="34" charset="0"/>
              </a:rPr>
              <a:t>: p. 108832.</a:t>
            </a:r>
          </a:p>
          <a:p>
            <a:pPr marL="0" marR="0" indent="0">
              <a:spcBef>
                <a:spcPts val="0"/>
              </a:spcBef>
              <a:spcAft>
                <a:spcPts val="0"/>
              </a:spcAft>
              <a:buNone/>
            </a:pPr>
            <a:r>
              <a:rPr lang="en-US" sz="1400" kern="100" dirty="0">
                <a:effectLst/>
                <a:latin typeface="Calibri" panose="020F0502020204030204" pitchFamily="34" charset="0"/>
                <a:ea typeface="Calibri" panose="020F0502020204030204" pitchFamily="34" charset="0"/>
              </a:rPr>
              <a:t>4. Bromley, L., et al. </a:t>
            </a:r>
            <a:r>
              <a:rPr lang="en-US" sz="1400" i="1" kern="100" dirty="0">
                <a:effectLst/>
                <a:latin typeface="Calibri" panose="020F0502020204030204" pitchFamily="34" charset="0"/>
                <a:ea typeface="Calibri" panose="020F0502020204030204" pitchFamily="34" charset="0"/>
              </a:rPr>
              <a:t>Methadone treatment for people who use fentanyl: Recommendations. </a:t>
            </a:r>
            <a:r>
              <a:rPr lang="en-US" sz="1400" kern="100" dirty="0">
                <a:effectLst/>
                <a:latin typeface="Calibri" panose="020F0502020204030204" pitchFamily="34" charset="0"/>
                <a:ea typeface="Calibri" panose="020F0502020204030204" pitchFamily="34" charset="0"/>
              </a:rPr>
              <a:t>. META:PHI 2021  [cited 2023 September 14]; Available from: </a:t>
            </a:r>
            <a:r>
              <a:rPr lang="en-US" sz="1400" u="sng" kern="100" dirty="0">
                <a:solidFill>
                  <a:srgbClr val="0563C1"/>
                </a:solidFill>
                <a:effectLst/>
                <a:latin typeface="Calibri" panose="020F0502020204030204" pitchFamily="34" charset="0"/>
                <a:ea typeface="Calibri" panose="020F0502020204030204" pitchFamily="34" charset="0"/>
                <a:hlinkClick r:id="rId4"/>
              </a:rPr>
              <a:t>https://www.metaphi.ca/wp-content/uploads/Guide_MethadoneForFentanyl.pdf</a:t>
            </a:r>
            <a:r>
              <a:rPr lang="en-US" sz="1400" kern="100" dirty="0">
                <a:effectLst/>
                <a:latin typeface="Calibri" panose="020F0502020204030204" pitchFamily="34" charset="0"/>
                <a:ea typeface="Calibri" panose="020F0502020204030204" pitchFamily="34" charset="0"/>
              </a:rPr>
              <a:t>.</a:t>
            </a:r>
          </a:p>
          <a:p>
            <a:pPr marL="0" marR="0" indent="0">
              <a:spcBef>
                <a:spcPts val="0"/>
              </a:spcBef>
              <a:spcAft>
                <a:spcPts val="0"/>
              </a:spcAft>
              <a:buNone/>
            </a:pPr>
            <a:r>
              <a:rPr lang="en-US" sz="1400" kern="100" dirty="0">
                <a:latin typeface="Calibri" panose="020F0502020204030204" pitchFamily="34" charset="0"/>
                <a:ea typeface="Calibri" panose="020F0502020204030204" pitchFamily="34" charset="0"/>
              </a:rPr>
              <a:t>5. </a:t>
            </a:r>
            <a:r>
              <a:rPr lang="en-US" sz="1400" b="0" i="0" dirty="0">
                <a:solidFill>
                  <a:srgbClr val="212121"/>
                </a:solidFill>
                <a:effectLst/>
                <a:latin typeface="system-ui"/>
              </a:rPr>
              <a:t>Ronan MV, Herzig SJ. Hospitalizations Related To Opioid Abuse/Dependence And Associated Serious Infections Increased Sharply, 2002-12. Health </a:t>
            </a:r>
            <a:r>
              <a:rPr lang="en-US" sz="1400" b="0" i="0" dirty="0" err="1">
                <a:solidFill>
                  <a:srgbClr val="212121"/>
                </a:solidFill>
                <a:effectLst/>
                <a:latin typeface="system-ui"/>
              </a:rPr>
              <a:t>Aff</a:t>
            </a:r>
            <a:r>
              <a:rPr lang="en-US" sz="1400" b="0" i="0" dirty="0">
                <a:solidFill>
                  <a:srgbClr val="212121"/>
                </a:solidFill>
                <a:effectLst/>
                <a:latin typeface="system-ui"/>
              </a:rPr>
              <a:t> (Millwood). 2016 May 1;35(5):832-7. </a:t>
            </a:r>
            <a:r>
              <a:rPr lang="en-US" sz="1400" b="0" i="0" dirty="0" err="1">
                <a:solidFill>
                  <a:srgbClr val="212121"/>
                </a:solidFill>
                <a:effectLst/>
                <a:latin typeface="system-ui"/>
              </a:rPr>
              <a:t>doi</a:t>
            </a:r>
            <a:r>
              <a:rPr lang="en-US" sz="1400" b="0" i="0" dirty="0">
                <a:solidFill>
                  <a:srgbClr val="212121"/>
                </a:solidFill>
                <a:effectLst/>
                <a:latin typeface="system-ui"/>
              </a:rPr>
              <a:t>: 10.1377/hlthaff.2015.1424. PMID: 27140989; PMCID: PMC5240777.</a:t>
            </a:r>
            <a:endParaRPr lang="en-US" sz="1400" kern="100" dirty="0">
              <a:effectLst/>
              <a:latin typeface="Calibri" panose="020F0502020204030204" pitchFamily="34" charset="0"/>
              <a:ea typeface="Calibri" panose="020F0502020204030204" pitchFamily="34" charset="0"/>
            </a:endParaRPr>
          </a:p>
          <a:p>
            <a:pPr marL="0" indent="0">
              <a:spcBef>
                <a:spcPts val="0"/>
              </a:spcBef>
              <a:buNone/>
            </a:pPr>
            <a:r>
              <a:rPr lang="en-US" sz="1400" kern="100" dirty="0">
                <a:solidFill>
                  <a:srgbClr val="212121"/>
                </a:solidFill>
                <a:latin typeface="Calibri" panose="020F0502020204030204" pitchFamily="34" charset="0"/>
              </a:rPr>
              <a:t>6</a:t>
            </a:r>
            <a:r>
              <a:rPr lang="en-US" sz="1400" b="0" i="0" kern="100" dirty="0">
                <a:solidFill>
                  <a:srgbClr val="212121"/>
                </a:solidFill>
                <a:latin typeface="Calibri" panose="020F0502020204030204" pitchFamily="34" charset="0"/>
              </a:rPr>
              <a:t>.</a:t>
            </a:r>
            <a:r>
              <a:rPr lang="en-US" sz="1400" kern="100" dirty="0">
                <a:latin typeface="Calibri" panose="020F0502020204030204" pitchFamily="34" charset="0"/>
                <a:ea typeface="Calibri" panose="020F0502020204030204" pitchFamily="34" charset="0"/>
              </a:rPr>
              <a:t> </a:t>
            </a:r>
            <a:r>
              <a:rPr lang="en-US" sz="1400" b="0" i="0" dirty="0">
                <a:solidFill>
                  <a:srgbClr val="333333"/>
                </a:solidFill>
                <a:effectLst/>
                <a:latin typeface="-apple-system"/>
              </a:rPr>
              <a:t>Weinstein, Z.M., Englander, H. (2021). Reachable Moment: Hospital-Based Interventions. In: </a:t>
            </a:r>
            <a:r>
              <a:rPr lang="en-US" sz="1400" b="0" i="0" dirty="0" err="1">
                <a:solidFill>
                  <a:srgbClr val="333333"/>
                </a:solidFill>
                <a:effectLst/>
                <a:latin typeface="-apple-system"/>
              </a:rPr>
              <a:t>Wakeman</a:t>
            </a:r>
            <a:r>
              <a:rPr lang="en-US" sz="1400" b="0" i="0" dirty="0">
                <a:solidFill>
                  <a:srgbClr val="333333"/>
                </a:solidFill>
                <a:effectLst/>
                <a:latin typeface="-apple-system"/>
              </a:rPr>
              <a:t>, S.E., Rich, J.D. (eds) Treating Opioid Use Disorder in General Medical Settings. Springer, Cham. https://</a:t>
            </a:r>
            <a:r>
              <a:rPr lang="en-US" sz="1400" b="0" i="0" dirty="0" err="1">
                <a:solidFill>
                  <a:srgbClr val="333333"/>
                </a:solidFill>
                <a:effectLst/>
                <a:latin typeface="-apple-system"/>
              </a:rPr>
              <a:t>doi.org</a:t>
            </a:r>
            <a:r>
              <a:rPr lang="en-US" sz="1400" b="0" i="0" dirty="0">
                <a:solidFill>
                  <a:srgbClr val="333333"/>
                </a:solidFill>
                <a:effectLst/>
                <a:latin typeface="-apple-system"/>
              </a:rPr>
              <a:t>/10.1007/978-3-030-80818-1_4</a:t>
            </a:r>
            <a:endParaRPr lang="en-US" sz="1400" kern="100" dirty="0">
              <a:latin typeface="Calibri" panose="020F0502020204030204" pitchFamily="34" charset="0"/>
              <a:ea typeface="Calibri" panose="020F0502020204030204" pitchFamily="34" charset="0"/>
            </a:endParaRPr>
          </a:p>
          <a:p>
            <a:pPr marL="0" indent="0">
              <a:spcBef>
                <a:spcPts val="0"/>
              </a:spcBef>
              <a:buNone/>
            </a:pPr>
            <a:r>
              <a:rPr lang="en-US" sz="1400" kern="100" dirty="0">
                <a:latin typeface="Calibri" panose="020F0502020204030204" pitchFamily="34" charset="0"/>
                <a:ea typeface="Calibri" panose="020F0502020204030204" pitchFamily="34" charset="0"/>
              </a:rPr>
              <a:t>7. Snyder., H., et al. </a:t>
            </a:r>
            <a:r>
              <a:rPr lang="en-US" sz="1400" i="1" kern="100" dirty="0">
                <a:latin typeface="Calibri" panose="020F0502020204030204" pitchFamily="34" charset="0"/>
                <a:ea typeface="Calibri" panose="020F0502020204030204" pitchFamily="34" charset="0"/>
              </a:rPr>
              <a:t>Methadone Quick Start</a:t>
            </a:r>
            <a:r>
              <a:rPr lang="en-US" sz="1400" kern="100" dirty="0">
                <a:latin typeface="Calibri" panose="020F0502020204030204" pitchFamily="34" charset="0"/>
                <a:ea typeface="Calibri" panose="020F0502020204030204" pitchFamily="34" charset="0"/>
              </a:rPr>
              <a:t>. CA Bridge 2023  [cited 2023 September 19]; Available from: </a:t>
            </a:r>
            <a:r>
              <a:rPr lang="en-US" sz="1400" u="sng" kern="100" dirty="0">
                <a:solidFill>
                  <a:srgbClr val="0563C1"/>
                </a:solidFill>
                <a:latin typeface="Calibri" panose="020F0502020204030204" pitchFamily="34" charset="0"/>
                <a:ea typeface="Calibri" panose="020F0502020204030204" pitchFamily="34" charset="0"/>
                <a:hlinkClick r:id="rId5"/>
              </a:rPr>
              <a:t>https://bridgetotreatment.org/resource/methadone-hospital-quick-start/</a:t>
            </a:r>
            <a:r>
              <a:rPr lang="en-US" sz="1400" kern="100" dirty="0">
                <a:latin typeface="Calibri" panose="020F0502020204030204" pitchFamily="34" charset="0"/>
                <a:ea typeface="Calibri" panose="020F0502020204030204" pitchFamily="34" charset="0"/>
              </a:rPr>
              <a:t>.</a:t>
            </a:r>
          </a:p>
          <a:p>
            <a:pPr marL="0" marR="0" indent="0">
              <a:spcBef>
                <a:spcPts val="0"/>
              </a:spcBef>
              <a:spcAft>
                <a:spcPts val="0"/>
              </a:spcAft>
              <a:buNone/>
            </a:pPr>
            <a:r>
              <a:rPr lang="en-US" sz="1400" dirty="0">
                <a:solidFill>
                  <a:srgbClr val="212121"/>
                </a:solidFill>
                <a:latin typeface="system-ui"/>
              </a:rPr>
              <a:t>8</a:t>
            </a:r>
            <a:r>
              <a:rPr lang="en-US" sz="1400" b="0" i="0" dirty="0">
                <a:solidFill>
                  <a:srgbClr val="212121"/>
                </a:solidFill>
                <a:effectLst/>
                <a:latin typeface="system-ui"/>
              </a:rPr>
              <a:t>. Chang JE, Franz B, Cronin CE, Lindenfeld Z, Lai AY, </a:t>
            </a:r>
            <a:r>
              <a:rPr lang="en-US" sz="1400" b="0" i="0" dirty="0" err="1">
                <a:solidFill>
                  <a:srgbClr val="212121"/>
                </a:solidFill>
                <a:effectLst/>
                <a:latin typeface="system-ui"/>
              </a:rPr>
              <a:t>Pagán</a:t>
            </a:r>
            <a:r>
              <a:rPr lang="en-US" sz="1400" b="0" i="0" dirty="0">
                <a:solidFill>
                  <a:srgbClr val="212121"/>
                </a:solidFill>
                <a:effectLst/>
                <a:latin typeface="system-ui"/>
              </a:rPr>
              <a:t> JA. Racial/ethnic disparities in the availability of hospital based opioid use disorder treatment. J </a:t>
            </a:r>
            <a:r>
              <a:rPr lang="en-US" sz="1400" b="0" i="0" dirty="0" err="1">
                <a:solidFill>
                  <a:srgbClr val="212121"/>
                </a:solidFill>
                <a:effectLst/>
                <a:latin typeface="system-ui"/>
              </a:rPr>
              <a:t>Subst</a:t>
            </a:r>
            <a:r>
              <a:rPr lang="en-US" sz="1400" b="0" i="0" dirty="0">
                <a:solidFill>
                  <a:srgbClr val="212121"/>
                </a:solidFill>
                <a:effectLst/>
                <a:latin typeface="system-ui"/>
              </a:rPr>
              <a:t> Abuse Treat. 2022 Jul;138:108719. </a:t>
            </a:r>
            <a:r>
              <a:rPr lang="en-US" sz="1400" b="0" i="0" dirty="0" err="1">
                <a:solidFill>
                  <a:srgbClr val="212121"/>
                </a:solidFill>
                <a:effectLst/>
                <a:latin typeface="system-ui"/>
              </a:rPr>
              <a:t>doi</a:t>
            </a:r>
            <a:r>
              <a:rPr lang="en-US" sz="1400" b="0" i="0" dirty="0">
                <a:solidFill>
                  <a:srgbClr val="212121"/>
                </a:solidFill>
                <a:effectLst/>
                <a:latin typeface="system-ui"/>
              </a:rPr>
              <a:t>: 10.1016/j.jsat.2022.108719. </a:t>
            </a:r>
            <a:r>
              <a:rPr lang="en-US" sz="1400" b="0" i="0" dirty="0" err="1">
                <a:solidFill>
                  <a:srgbClr val="212121"/>
                </a:solidFill>
                <a:effectLst/>
                <a:latin typeface="system-ui"/>
              </a:rPr>
              <a:t>Epub</a:t>
            </a:r>
            <a:r>
              <a:rPr lang="en-US" sz="1400" b="0" i="0" dirty="0">
                <a:solidFill>
                  <a:srgbClr val="212121"/>
                </a:solidFill>
                <a:effectLst/>
                <a:latin typeface="system-ui"/>
              </a:rPr>
              <a:t> 2022 Feb 1. PMID: 35125254.</a:t>
            </a:r>
          </a:p>
          <a:p>
            <a:pPr marL="0" marR="0" indent="0">
              <a:spcBef>
                <a:spcPts val="0"/>
              </a:spcBef>
              <a:spcAft>
                <a:spcPts val="0"/>
              </a:spcAft>
              <a:buNone/>
            </a:pPr>
            <a:r>
              <a:rPr lang="en-US" sz="1400" dirty="0">
                <a:solidFill>
                  <a:srgbClr val="212121"/>
                </a:solidFill>
                <a:latin typeface="system-ui"/>
              </a:rPr>
              <a:t>9. </a:t>
            </a:r>
            <a:r>
              <a:rPr lang="en-US" sz="1400" b="0" i="0" dirty="0">
                <a:solidFill>
                  <a:srgbClr val="212121"/>
                </a:solidFill>
                <a:effectLst/>
                <a:latin typeface="system-ui"/>
              </a:rPr>
              <a:t>Barnett ML, Meara E, </a:t>
            </a:r>
            <a:r>
              <a:rPr lang="en-US" sz="1400" b="0" i="0" dirty="0" err="1">
                <a:solidFill>
                  <a:srgbClr val="212121"/>
                </a:solidFill>
                <a:effectLst/>
                <a:latin typeface="system-ui"/>
              </a:rPr>
              <a:t>Lewinson</a:t>
            </a:r>
            <a:r>
              <a:rPr lang="en-US" sz="1400" b="0" i="0" dirty="0">
                <a:solidFill>
                  <a:srgbClr val="212121"/>
                </a:solidFill>
                <a:effectLst/>
                <a:latin typeface="system-ui"/>
              </a:rPr>
              <a:t> T, Hardy B, </a:t>
            </a:r>
            <a:r>
              <a:rPr lang="en-US" sz="1400" b="0" i="0" dirty="0" err="1">
                <a:solidFill>
                  <a:srgbClr val="212121"/>
                </a:solidFill>
                <a:effectLst/>
                <a:latin typeface="system-ui"/>
              </a:rPr>
              <a:t>Chyn</a:t>
            </a:r>
            <a:r>
              <a:rPr lang="en-US" sz="1400" b="0" i="0" dirty="0">
                <a:solidFill>
                  <a:srgbClr val="212121"/>
                </a:solidFill>
                <a:effectLst/>
                <a:latin typeface="system-ui"/>
              </a:rPr>
              <a:t> D, </a:t>
            </a:r>
            <a:r>
              <a:rPr lang="en-US" sz="1400" b="0" i="0" dirty="0" err="1">
                <a:solidFill>
                  <a:srgbClr val="212121"/>
                </a:solidFill>
                <a:effectLst/>
                <a:latin typeface="system-ui"/>
              </a:rPr>
              <a:t>Onsando</a:t>
            </a:r>
            <a:r>
              <a:rPr lang="en-US" sz="1400" b="0" i="0" dirty="0">
                <a:solidFill>
                  <a:srgbClr val="212121"/>
                </a:solidFill>
                <a:effectLst/>
                <a:latin typeface="system-ui"/>
              </a:rPr>
              <a:t> M, </a:t>
            </a:r>
            <a:r>
              <a:rPr lang="en-US" sz="1400" b="0" i="0" dirty="0" err="1">
                <a:solidFill>
                  <a:srgbClr val="212121"/>
                </a:solidFill>
                <a:effectLst/>
                <a:latin typeface="system-ui"/>
              </a:rPr>
              <a:t>Huskamp</a:t>
            </a:r>
            <a:r>
              <a:rPr lang="en-US" sz="1400" b="0" i="0" dirty="0">
                <a:solidFill>
                  <a:srgbClr val="212121"/>
                </a:solidFill>
                <a:effectLst/>
                <a:latin typeface="system-ui"/>
              </a:rPr>
              <a:t> HA, Mehrotra A, </a:t>
            </a:r>
            <a:r>
              <a:rPr lang="en-US" sz="1400" b="0" i="0" dirty="0" err="1">
                <a:solidFill>
                  <a:srgbClr val="212121"/>
                </a:solidFill>
                <a:effectLst/>
                <a:latin typeface="system-ui"/>
              </a:rPr>
              <a:t>Morden</a:t>
            </a:r>
            <a:r>
              <a:rPr lang="en-US" sz="1400" b="0" i="0" dirty="0">
                <a:solidFill>
                  <a:srgbClr val="212121"/>
                </a:solidFill>
                <a:effectLst/>
                <a:latin typeface="system-ui"/>
              </a:rPr>
              <a:t> NE. Racial Inequality in Receipt of Medications for Opioid Use Disorder. N </a:t>
            </a:r>
            <a:r>
              <a:rPr lang="en-US" sz="1400" b="0" i="0" dirty="0" err="1">
                <a:solidFill>
                  <a:srgbClr val="212121"/>
                </a:solidFill>
                <a:effectLst/>
                <a:latin typeface="system-ui"/>
              </a:rPr>
              <a:t>Engl</a:t>
            </a:r>
            <a:r>
              <a:rPr lang="en-US" sz="1400" b="0" i="0" dirty="0">
                <a:solidFill>
                  <a:srgbClr val="212121"/>
                </a:solidFill>
                <a:effectLst/>
                <a:latin typeface="system-ui"/>
              </a:rPr>
              <a:t> J Med. 2023 May 11;388(19):1779-1789. </a:t>
            </a:r>
            <a:r>
              <a:rPr lang="en-US" sz="1400" b="0" i="0" dirty="0" err="1">
                <a:solidFill>
                  <a:srgbClr val="212121"/>
                </a:solidFill>
                <a:effectLst/>
                <a:latin typeface="system-ui"/>
              </a:rPr>
              <a:t>doi</a:t>
            </a:r>
            <a:r>
              <a:rPr lang="en-US" sz="1400" b="0" i="0" dirty="0">
                <a:solidFill>
                  <a:srgbClr val="212121"/>
                </a:solidFill>
                <a:effectLst/>
                <a:latin typeface="system-ui"/>
              </a:rPr>
              <a:t>: 10.1056/NEJMsa2212412. PMID: 37163624; PMCID: PMC10243223.</a:t>
            </a:r>
            <a:endParaRPr lang="en-US" sz="1400" kern="1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10.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Alrawashdeh</a:t>
            </a:r>
            <a:r>
              <a:rPr lang="en-US" sz="1400" dirty="0">
                <a:effectLst/>
                <a:latin typeface="Calibri" panose="020F0502020204030204" pitchFamily="34" charset="0"/>
                <a:ea typeface="Calibri" panose="020F0502020204030204" pitchFamily="34" charset="0"/>
                <a:cs typeface="Times New Roman" panose="02020603050405020304" pitchFamily="18" charset="0"/>
              </a:rPr>
              <a:t>, M., et al.,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Association of Early Opioid Withdrawal Treatment Strategy and Patient-Directed Discharge Among Hospitalized Patients with Opioid Use Disorder.</a:t>
            </a:r>
            <a:r>
              <a:rPr lang="en-US" sz="1400" dirty="0">
                <a:effectLst/>
                <a:latin typeface="Calibri" panose="020F0502020204030204" pitchFamily="34" charset="0"/>
                <a:ea typeface="Calibri" panose="020F0502020204030204" pitchFamily="34" charset="0"/>
                <a:cs typeface="Times New Roman" panose="02020603050405020304" pitchFamily="18" charset="0"/>
              </a:rPr>
              <a:t> J Gen Intern Med, 2023.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38</a:t>
            </a:r>
            <a:r>
              <a:rPr lang="en-US" sz="1400" dirty="0">
                <a:effectLst/>
                <a:latin typeface="Calibri" panose="020F0502020204030204" pitchFamily="34" charset="0"/>
                <a:ea typeface="Calibri" panose="020F0502020204030204" pitchFamily="34" charset="0"/>
                <a:cs typeface="Times New Roman" panose="02020603050405020304" pitchFamily="18" charset="0"/>
              </a:rPr>
              <a:t>(10): p. 2289-2297.</a:t>
            </a:r>
            <a:r>
              <a:rPr lang="en-US" sz="1400" dirty="0">
                <a:effectLst/>
              </a:rPr>
              <a:t> </a:t>
            </a:r>
          </a:p>
          <a:p>
            <a:pPr marL="0" indent="0">
              <a:spcBef>
                <a:spcPts val="0"/>
              </a:spcBef>
              <a:buNone/>
            </a:pPr>
            <a:r>
              <a:rPr lang="en-US" sz="1400" kern="100" dirty="0">
                <a:latin typeface="Calibri" panose="020F0502020204030204" pitchFamily="34" charset="0"/>
                <a:ea typeface="Calibri" panose="020F0502020204030204" pitchFamily="34" charset="0"/>
              </a:rPr>
              <a:t>11. </a:t>
            </a:r>
            <a:r>
              <a:rPr lang="en-US" sz="1400" b="0" i="0" dirty="0" err="1">
                <a:solidFill>
                  <a:srgbClr val="212121"/>
                </a:solidFill>
                <a:effectLst/>
                <a:latin typeface="system-ui"/>
              </a:rPr>
              <a:t>Ti</a:t>
            </a:r>
            <a:r>
              <a:rPr lang="en-US" sz="1400" b="0" i="0" dirty="0">
                <a:solidFill>
                  <a:srgbClr val="212121"/>
                </a:solidFill>
                <a:effectLst/>
                <a:latin typeface="system-ui"/>
              </a:rPr>
              <a:t> L, </a:t>
            </a:r>
            <a:r>
              <a:rPr lang="en-US" sz="1400" b="0" i="0" dirty="0" err="1">
                <a:solidFill>
                  <a:srgbClr val="212121"/>
                </a:solidFill>
                <a:effectLst/>
                <a:latin typeface="system-ui"/>
              </a:rPr>
              <a:t>Ti</a:t>
            </a:r>
            <a:r>
              <a:rPr lang="en-US" sz="1400" b="0" i="0" dirty="0">
                <a:solidFill>
                  <a:srgbClr val="212121"/>
                </a:solidFill>
                <a:effectLst/>
                <a:latin typeface="system-ui"/>
              </a:rPr>
              <a:t> L. Leaving the Hospital Against Medical Advice Among People Who Use Illicit Drugs: A Systematic Review. Am J Public Health. 2015 Dec;105(12):e53-9. </a:t>
            </a:r>
            <a:r>
              <a:rPr lang="en-US" sz="1400" b="0" i="0" dirty="0" err="1">
                <a:solidFill>
                  <a:srgbClr val="212121"/>
                </a:solidFill>
                <a:effectLst/>
                <a:latin typeface="system-ui"/>
              </a:rPr>
              <a:t>doi</a:t>
            </a:r>
            <a:r>
              <a:rPr lang="en-US" sz="1400" b="0" i="0" dirty="0">
                <a:solidFill>
                  <a:srgbClr val="212121"/>
                </a:solidFill>
                <a:effectLst/>
                <a:latin typeface="system-ui"/>
              </a:rPr>
              <a:t>: 10.2105/AJPH.2015.302885. </a:t>
            </a:r>
            <a:r>
              <a:rPr lang="en-US" sz="1400" b="0" i="0" dirty="0" err="1">
                <a:solidFill>
                  <a:srgbClr val="212121"/>
                </a:solidFill>
                <a:effectLst/>
                <a:latin typeface="system-ui"/>
              </a:rPr>
              <a:t>Epub</a:t>
            </a:r>
            <a:r>
              <a:rPr lang="en-US" sz="1400" b="0" i="0" dirty="0">
                <a:solidFill>
                  <a:srgbClr val="212121"/>
                </a:solidFill>
                <a:effectLst/>
                <a:latin typeface="system-ui"/>
              </a:rPr>
              <a:t> 2015 Oct 15. PMID: 26469651; PMCID: PMC4638247.</a:t>
            </a:r>
            <a:endParaRPr lang="en-US" sz="1400" dirty="0"/>
          </a:p>
          <a:p>
            <a:pPr marL="0" marR="0" indent="0">
              <a:spcBef>
                <a:spcPts val="0"/>
              </a:spcBef>
              <a:spcAft>
                <a:spcPts val="0"/>
              </a:spcAft>
              <a:buNone/>
            </a:pPr>
            <a:endParaRPr lang="en-US" sz="1400" kern="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34657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4F800-A236-338D-2E74-FCB4B68CA134}"/>
              </a:ext>
            </a:extLst>
          </p:cNvPr>
          <p:cNvSpPr>
            <a:spLocks noGrp="1"/>
          </p:cNvSpPr>
          <p:nvPr>
            <p:ph type="title"/>
          </p:nvPr>
        </p:nvSpPr>
        <p:spPr>
          <a:xfrm>
            <a:off x="2231136" y="603191"/>
            <a:ext cx="7729728" cy="1188720"/>
          </a:xfrm>
        </p:spPr>
        <p:txBody>
          <a:bodyPr/>
          <a:lstStyle/>
          <a:p>
            <a:r>
              <a:rPr lang="en-US" dirty="0"/>
              <a:t>Background</a:t>
            </a:r>
          </a:p>
        </p:txBody>
      </p:sp>
      <p:pic>
        <p:nvPicPr>
          <p:cNvPr id="4" name="Picture 6" descr="Protocol Icons – Download for Free in PNG and SVG">
            <a:extLst>
              <a:ext uri="{FF2B5EF4-FFF2-40B4-BE49-F238E27FC236}">
                <a16:creationId xmlns:a16="http://schemas.microsoft.com/office/drawing/2014/main" id="{B988850A-619E-639A-EE33-2A7452393704}"/>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8127" b="73142" l="10000" r="90000">
                        <a14:foregroundMark x1="41204" y1="39485" x2="52778" y2="39914"/>
                        <a14:foregroundMark x1="52778" y1="39914" x2="62500" y2="39485"/>
                      </a14:backgroundRemoval>
                    </a14:imgEffect>
                  </a14:imgLayer>
                </a14:imgProps>
              </a:ext>
              <a:ext uri="{28A0092B-C50C-407E-A947-70E740481C1C}">
                <a14:useLocalDpi xmlns:a14="http://schemas.microsoft.com/office/drawing/2010/main" val="0"/>
              </a:ext>
            </a:extLst>
          </a:blip>
          <a:srcRect b="18731"/>
          <a:stretch/>
        </p:blipFill>
        <p:spPr bwMode="auto">
          <a:xfrm>
            <a:off x="1242964" y="4684543"/>
            <a:ext cx="1314989" cy="115279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Opioid Addiction Icon Stock Illustration - Download Image Now - Drug Abuse,  Icon, Opioid - iStock">
            <a:extLst>
              <a:ext uri="{FF2B5EF4-FFF2-40B4-BE49-F238E27FC236}">
                <a16:creationId xmlns:a16="http://schemas.microsoft.com/office/drawing/2014/main" id="{2613ECF6-786F-244F-FEDA-155E68AFE47C}"/>
              </a:ext>
            </a:extLst>
          </p:cNvPr>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7289" b="65603" l="22315" r="74543">
                        <a14:foregroundMark x1="51556" y1="40444" x2="41778" y2="39556"/>
                        <a14:foregroundMark x1="41778" y1="39556" x2="42667" y2="49778"/>
                        <a14:foregroundMark x1="42667" y1="49778" x2="53333" y2="48000"/>
                        <a14:foregroundMark x1="53333" y1="48000" x2="48000" y2="37778"/>
                        <a14:foregroundMark x1="48000" y1="37778" x2="45778" y2="37778"/>
                      </a14:backgroundRemoval>
                    </a14:imgEffect>
                  </a14:imgLayer>
                </a14:imgProps>
              </a:ext>
              <a:ext uri="{28A0092B-C50C-407E-A947-70E740481C1C}">
                <a14:useLocalDpi xmlns:a14="http://schemas.microsoft.com/office/drawing/2010/main" val="0"/>
              </a:ext>
            </a:extLst>
          </a:blip>
          <a:srcRect l="15787" r="18928" b="27108"/>
          <a:stretch/>
        </p:blipFill>
        <p:spPr bwMode="auto">
          <a:xfrm>
            <a:off x="1415348" y="3423852"/>
            <a:ext cx="888603" cy="99213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C8D29C84-91CF-311B-62E1-755E941A2FF3}"/>
              </a:ext>
            </a:extLst>
          </p:cNvPr>
          <p:cNvSpPr txBox="1"/>
          <p:nvPr/>
        </p:nvSpPr>
        <p:spPr>
          <a:xfrm>
            <a:off x="2514218" y="3525556"/>
            <a:ext cx="8298672" cy="830997"/>
          </a:xfrm>
          <a:prstGeom prst="rect">
            <a:avLst/>
          </a:prstGeom>
          <a:noFill/>
        </p:spPr>
        <p:txBody>
          <a:bodyPr wrap="square" rtlCol="0">
            <a:spAutoFit/>
          </a:bodyPr>
          <a:lstStyle/>
          <a:p>
            <a:r>
              <a:rPr lang="en-US" sz="2400" dirty="0"/>
              <a:t>Higher opioid tolerance has caused traditional therapeutic doses of medications for opioid use disorder to be insufficient</a:t>
            </a:r>
            <a:r>
              <a:rPr lang="en-US" sz="2400" baseline="30000" dirty="0"/>
              <a:t>2,3</a:t>
            </a:r>
            <a:endParaRPr lang="en-US" sz="2400" dirty="0"/>
          </a:p>
        </p:txBody>
      </p:sp>
      <p:sp>
        <p:nvSpPr>
          <p:cNvPr id="9" name="TextBox 8">
            <a:extLst>
              <a:ext uri="{FF2B5EF4-FFF2-40B4-BE49-F238E27FC236}">
                <a16:creationId xmlns:a16="http://schemas.microsoft.com/office/drawing/2014/main" id="{09000E79-B718-34A0-0A15-54AF43583B08}"/>
              </a:ext>
            </a:extLst>
          </p:cNvPr>
          <p:cNvSpPr txBox="1"/>
          <p:nvPr/>
        </p:nvSpPr>
        <p:spPr>
          <a:xfrm>
            <a:off x="2514218" y="4741460"/>
            <a:ext cx="8082362" cy="1200329"/>
          </a:xfrm>
          <a:prstGeom prst="rect">
            <a:avLst/>
          </a:prstGeom>
          <a:noFill/>
        </p:spPr>
        <p:txBody>
          <a:bodyPr wrap="square" rtlCol="0">
            <a:spAutoFit/>
          </a:bodyPr>
          <a:lstStyle/>
          <a:p>
            <a:r>
              <a:rPr lang="en-US" sz="2400" dirty="0"/>
              <a:t>Methadone initiation schedules in the OTP settings are still conservative and can result in weeks of titration to achieve effective doses</a:t>
            </a:r>
            <a:r>
              <a:rPr lang="en-US" sz="2400" baseline="30000" dirty="0"/>
              <a:t>4</a:t>
            </a:r>
            <a:endParaRPr lang="en-US" sz="2400" dirty="0"/>
          </a:p>
        </p:txBody>
      </p:sp>
      <p:sp>
        <p:nvSpPr>
          <p:cNvPr id="10" name="TextBox 9">
            <a:extLst>
              <a:ext uri="{FF2B5EF4-FFF2-40B4-BE49-F238E27FC236}">
                <a16:creationId xmlns:a16="http://schemas.microsoft.com/office/drawing/2014/main" id="{8DD37D14-8801-DB75-4CAB-197BFB4928D2}"/>
              </a:ext>
            </a:extLst>
          </p:cNvPr>
          <p:cNvSpPr txBox="1"/>
          <p:nvPr/>
        </p:nvSpPr>
        <p:spPr>
          <a:xfrm>
            <a:off x="9078581" y="6246293"/>
            <a:ext cx="2997937" cy="646331"/>
          </a:xfrm>
          <a:prstGeom prst="rect">
            <a:avLst/>
          </a:prstGeom>
          <a:noFill/>
        </p:spPr>
        <p:txBody>
          <a:bodyPr wrap="none" rtlCol="0">
            <a:spAutoFit/>
          </a:bodyPr>
          <a:lstStyle/>
          <a:p>
            <a:r>
              <a:rPr lang="en-US" sz="900" dirty="0"/>
              <a:t>1: </a:t>
            </a:r>
            <a:r>
              <a:rPr lang="en-US" sz="900" dirty="0" err="1"/>
              <a:t>Adhmed</a:t>
            </a:r>
            <a:r>
              <a:rPr lang="en-US" sz="900" dirty="0"/>
              <a:t> et al. National Center for Health Statistics. 2023</a:t>
            </a:r>
          </a:p>
          <a:p>
            <a:r>
              <a:rPr lang="en-US" sz="900" dirty="0"/>
              <a:t>2: Silverstein, SM et al. Int J Drug Policy, 2019</a:t>
            </a:r>
          </a:p>
          <a:p>
            <a:r>
              <a:rPr lang="en-US" sz="900" dirty="0"/>
              <a:t>3: </a:t>
            </a:r>
            <a:r>
              <a:rPr lang="en-US" sz="900" dirty="0" err="1"/>
              <a:t>Buresh</a:t>
            </a:r>
            <a:r>
              <a:rPr lang="en-US" sz="900" dirty="0"/>
              <a:t>, M et al. J </a:t>
            </a:r>
            <a:r>
              <a:rPr lang="en-US" sz="900" dirty="0" err="1"/>
              <a:t>Subst</a:t>
            </a:r>
            <a:r>
              <a:rPr lang="en-US" sz="900" dirty="0"/>
              <a:t> Abuse Treat, 2022</a:t>
            </a:r>
          </a:p>
          <a:p>
            <a:r>
              <a:rPr lang="en-US" sz="900" dirty="0"/>
              <a:t>4: Bromley, L et al. Meta: Phi, 2021</a:t>
            </a:r>
          </a:p>
        </p:txBody>
      </p:sp>
      <p:pic>
        <p:nvPicPr>
          <p:cNvPr id="1028" name="Picture 4" descr="line graph clipart - Clip Art Library - Clip Art Library">
            <a:extLst>
              <a:ext uri="{FF2B5EF4-FFF2-40B4-BE49-F238E27FC236}">
                <a16:creationId xmlns:a16="http://schemas.microsoft.com/office/drawing/2014/main" id="{C442EAB1-0DB1-6FA0-812F-C3F1C5BB050C}"/>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backgroundRemoval t="10000" b="93636" l="4783" r="93478">
                        <a14:foregroundMark x1="91304" y1="9545" x2="75217" y2="41818"/>
                        <a14:foregroundMark x1="48987" y1="51453" x2="48505" y2="51630"/>
                        <a14:foregroundMark x1="64679" y1="45689" x2="54660" y2="49369"/>
                        <a14:foregroundMark x1="75217" y1="41818" x2="72253" y2="42907"/>
                        <a14:foregroundMark x1="42407" y1="54130" x2="27826" y2="65455"/>
                        <a14:foregroundMark x1="27826" y1="65455" x2="11304" y2="68182"/>
                        <a14:foregroundMark x1="11304" y1="68182" x2="2174" y2="45909"/>
                        <a14:foregroundMark x1="2174" y1="45909" x2="4783" y2="27727"/>
                        <a14:foregroundMark x1="9818" y1="17639" x2="10000" y2="17273"/>
                        <a14:foregroundMark x1="4783" y1="27727" x2="8467" y2="20344"/>
                        <a14:foregroundMark x1="5652" y1="93636" x2="22174" y2="93636"/>
                        <a14:foregroundMark x1="22174" y1="93636" x2="38696" y2="93182"/>
                        <a14:foregroundMark x1="38696" y1="93182" x2="92174" y2="93636"/>
                        <a14:foregroundMark x1="92174" y1="93636" x2="93478" y2="92727"/>
                        <a14:backgroundMark x1="52174" y1="50000" x2="52174" y2="50000"/>
                        <a14:backgroundMark x1="47826" y1="54091" x2="54783" y2="49091"/>
                        <a14:backgroundMark x1="66087" y1="43182" x2="72609" y2="42273"/>
                        <a14:backgroundMark x1="10000" y1="17727" x2="8696" y2="20455"/>
                        <a14:backgroundMark x1="40435" y1="58636" x2="47826" y2="53182"/>
                      </a14:backgroundRemoval>
                    </a14:imgEffect>
                  </a14:imgLayer>
                </a14:imgProps>
              </a:ext>
              <a:ext uri="{28A0092B-C50C-407E-A947-70E740481C1C}">
                <a14:useLocalDpi xmlns:a14="http://schemas.microsoft.com/office/drawing/2010/main" val="0"/>
              </a:ext>
            </a:extLst>
          </a:blip>
          <a:srcRect/>
          <a:stretch>
            <a:fillRect/>
          </a:stretch>
        </p:blipFill>
        <p:spPr bwMode="auto">
          <a:xfrm>
            <a:off x="1485542" y="2201264"/>
            <a:ext cx="748213" cy="71568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037E940-C805-6E5E-C80C-B945681902CB}"/>
              </a:ext>
            </a:extLst>
          </p:cNvPr>
          <p:cNvSpPr txBox="1"/>
          <p:nvPr/>
        </p:nvSpPr>
        <p:spPr>
          <a:xfrm>
            <a:off x="2514218" y="2021498"/>
            <a:ext cx="8082362" cy="1569660"/>
          </a:xfrm>
          <a:prstGeom prst="rect">
            <a:avLst/>
          </a:prstGeom>
          <a:noFill/>
        </p:spPr>
        <p:txBody>
          <a:bodyPr wrap="square" rtlCol="0">
            <a:spAutoFit/>
          </a:bodyPr>
          <a:lstStyle/>
          <a:p>
            <a:r>
              <a:rPr lang="en-US" sz="2400" dirty="0">
                <a:effectLst/>
                <a:cs typeface="Times New Roman" panose="02020603050405020304" pitchFamily="18" charset="0"/>
              </a:rPr>
              <a:t>The introduction of illicitly manufactured fentanyl has made the drug supply deadlier and has complicated the way patients and providers approach OUD treatment</a:t>
            </a:r>
            <a:r>
              <a:rPr lang="en-US" sz="2400" baseline="30000" dirty="0">
                <a:effectLst/>
                <a:cs typeface="Times New Roman" panose="02020603050405020304" pitchFamily="18" charset="0"/>
              </a:rPr>
              <a:t>1</a:t>
            </a:r>
            <a:endParaRPr lang="en-US" sz="2400" dirty="0"/>
          </a:p>
          <a:p>
            <a:endParaRPr lang="en-US" sz="2400" dirty="0"/>
          </a:p>
        </p:txBody>
      </p:sp>
    </p:spTree>
    <p:extLst>
      <p:ext uri="{BB962C8B-B14F-4D97-AF65-F5344CB8AC3E}">
        <p14:creationId xmlns:p14="http://schemas.microsoft.com/office/powerpoint/2010/main" val="241960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A1EAA-C9DD-1DCD-30E9-475AA18922AF}"/>
              </a:ext>
            </a:extLst>
          </p:cNvPr>
          <p:cNvSpPr>
            <a:spLocks noGrp="1"/>
          </p:cNvSpPr>
          <p:nvPr>
            <p:ph type="title"/>
          </p:nvPr>
        </p:nvSpPr>
        <p:spPr>
          <a:xfrm>
            <a:off x="2231136" y="523613"/>
            <a:ext cx="7729728" cy="1188720"/>
          </a:xfrm>
        </p:spPr>
        <p:txBody>
          <a:bodyPr/>
          <a:lstStyle/>
          <a:p>
            <a:r>
              <a:rPr lang="en-US" dirty="0"/>
              <a:t>BACKGROUND</a:t>
            </a:r>
          </a:p>
        </p:txBody>
      </p:sp>
      <p:sp>
        <p:nvSpPr>
          <p:cNvPr id="3" name="Content Placeholder 2">
            <a:extLst>
              <a:ext uri="{FF2B5EF4-FFF2-40B4-BE49-F238E27FC236}">
                <a16:creationId xmlns:a16="http://schemas.microsoft.com/office/drawing/2014/main" id="{33A2A822-93FA-61B0-B002-048555829B90}"/>
              </a:ext>
            </a:extLst>
          </p:cNvPr>
          <p:cNvSpPr>
            <a:spLocks noGrp="1"/>
          </p:cNvSpPr>
          <p:nvPr>
            <p:ph idx="1"/>
          </p:nvPr>
        </p:nvSpPr>
        <p:spPr>
          <a:xfrm>
            <a:off x="1700213" y="2020883"/>
            <a:ext cx="9829800" cy="3101983"/>
          </a:xfrm>
        </p:spPr>
        <p:txBody>
          <a:bodyPr>
            <a:normAutofit/>
          </a:bodyPr>
          <a:lstStyle/>
          <a:p>
            <a:r>
              <a:rPr lang="en-US" sz="2400" dirty="0"/>
              <a:t>Trends in hospitalization related to opioid use have been significantly increasing</a:t>
            </a:r>
            <a:r>
              <a:rPr lang="en-US" sz="2400" baseline="30000" dirty="0"/>
              <a:t>5</a:t>
            </a:r>
            <a:endParaRPr lang="en-US" sz="2400" dirty="0"/>
          </a:p>
          <a:p>
            <a:r>
              <a:rPr lang="en-US" sz="2400" dirty="0"/>
              <a:t>Hospitalization provides a unique opportunity for a reachable moment to engage with patients and begin treatment</a:t>
            </a:r>
            <a:r>
              <a:rPr lang="en-US" sz="2400" baseline="30000" dirty="0"/>
              <a:t>6</a:t>
            </a:r>
            <a:endParaRPr lang="en-US" sz="2400" dirty="0"/>
          </a:p>
          <a:p>
            <a:r>
              <a:rPr lang="en-US" sz="2400" dirty="0"/>
              <a:t>Hospitalization is also an opportunity to closely monitor patients to potentially shorten the methadone titration period</a:t>
            </a:r>
          </a:p>
          <a:p>
            <a:endParaRPr lang="en-US" sz="2400" dirty="0"/>
          </a:p>
        </p:txBody>
      </p:sp>
      <p:pic>
        <p:nvPicPr>
          <p:cNvPr id="2050" name="Picture 2" descr="183,700+ Hospital Illustrations, Royalty-Free Vector Graphics &amp; Clip Art -  iStock | Hospital building, Doctor, Hospital hallway">
            <a:extLst>
              <a:ext uri="{FF2B5EF4-FFF2-40B4-BE49-F238E27FC236}">
                <a16:creationId xmlns:a16="http://schemas.microsoft.com/office/drawing/2014/main" id="{DCCDCD34-D7EE-ED33-8604-FB4B91AC1F52}"/>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45588" y1="37582" x2="45588" y2="38072"/>
                      </a14:backgroundRemoval>
                    </a14:imgEffect>
                  </a14:imgLayer>
                </a14:imgProps>
              </a:ext>
              <a:ext uri="{28A0092B-C50C-407E-A947-70E740481C1C}">
                <a14:useLocalDpi xmlns:a14="http://schemas.microsoft.com/office/drawing/2010/main" val="0"/>
              </a:ext>
            </a:extLst>
          </a:blip>
          <a:srcRect/>
          <a:stretch>
            <a:fillRect/>
          </a:stretch>
        </p:blipFill>
        <p:spPr bwMode="auto">
          <a:xfrm>
            <a:off x="4493418" y="4138612"/>
            <a:ext cx="3205163" cy="32051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8C95B72-08D7-34DB-1851-FCE3FACD1CA7}"/>
              </a:ext>
            </a:extLst>
          </p:cNvPr>
          <p:cNvSpPr txBox="1"/>
          <p:nvPr/>
        </p:nvSpPr>
        <p:spPr>
          <a:xfrm>
            <a:off x="7486866" y="6442502"/>
            <a:ext cx="4705134" cy="415498"/>
          </a:xfrm>
          <a:prstGeom prst="rect">
            <a:avLst/>
          </a:prstGeom>
          <a:noFill/>
        </p:spPr>
        <p:txBody>
          <a:bodyPr wrap="none" rtlCol="0">
            <a:spAutoFit/>
          </a:bodyPr>
          <a:lstStyle/>
          <a:p>
            <a:r>
              <a:rPr lang="en-US" sz="1050" dirty="0"/>
              <a:t>5: Ronan et al. Health Affairs. 2016</a:t>
            </a:r>
          </a:p>
          <a:p>
            <a:r>
              <a:rPr lang="en-US" sz="1050" dirty="0"/>
              <a:t>6: Weinstein et al . Treating Opioid Use Disorder in General Medical Settings. 2021</a:t>
            </a:r>
          </a:p>
        </p:txBody>
      </p:sp>
    </p:spTree>
    <p:extLst>
      <p:ext uri="{BB962C8B-B14F-4D97-AF65-F5344CB8AC3E}">
        <p14:creationId xmlns:p14="http://schemas.microsoft.com/office/powerpoint/2010/main" val="1797441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AD555-3CE3-C3B5-AAF8-88CF65FF5615}"/>
              </a:ext>
            </a:extLst>
          </p:cNvPr>
          <p:cNvSpPr>
            <a:spLocks noGrp="1"/>
          </p:cNvSpPr>
          <p:nvPr>
            <p:ph type="title"/>
          </p:nvPr>
        </p:nvSpPr>
        <p:spPr>
          <a:xfrm>
            <a:off x="2231136" y="623626"/>
            <a:ext cx="7729728" cy="1188720"/>
          </a:xfrm>
        </p:spPr>
        <p:txBody>
          <a:bodyPr/>
          <a:lstStyle/>
          <a:p>
            <a:r>
              <a:rPr lang="en-US" dirty="0"/>
              <a:t>Racial inequalities in hospital care</a:t>
            </a:r>
          </a:p>
        </p:txBody>
      </p:sp>
      <p:sp>
        <p:nvSpPr>
          <p:cNvPr id="3" name="Content Placeholder 2">
            <a:extLst>
              <a:ext uri="{FF2B5EF4-FFF2-40B4-BE49-F238E27FC236}">
                <a16:creationId xmlns:a16="http://schemas.microsoft.com/office/drawing/2014/main" id="{B6C2516F-F7B6-1CA2-07FC-A25813DF53FB}"/>
              </a:ext>
            </a:extLst>
          </p:cNvPr>
          <p:cNvSpPr>
            <a:spLocks noGrp="1"/>
          </p:cNvSpPr>
          <p:nvPr>
            <p:ph idx="1"/>
          </p:nvPr>
        </p:nvSpPr>
        <p:spPr>
          <a:xfrm>
            <a:off x="1666875" y="2109407"/>
            <a:ext cx="8858250" cy="3101983"/>
          </a:xfrm>
        </p:spPr>
        <p:txBody>
          <a:bodyPr/>
          <a:lstStyle/>
          <a:p>
            <a:r>
              <a:rPr lang="en-US" sz="2400" dirty="0"/>
              <a:t>Studies have found a negative relationship between the availability of hospital-based OUD programs and the racial make up of the surrounding community</a:t>
            </a:r>
            <a:r>
              <a:rPr lang="en-US" sz="2400" baseline="30000" dirty="0"/>
              <a:t>8</a:t>
            </a:r>
            <a:endParaRPr lang="en-US" sz="2400" dirty="0"/>
          </a:p>
          <a:p>
            <a:r>
              <a:rPr lang="en-US" sz="2400" dirty="0"/>
              <a:t>After an ED-visit or hospitalization, black and Hispanic patients received MOUD less frequently than white patients</a:t>
            </a:r>
            <a:r>
              <a:rPr lang="en-US" sz="2400" baseline="30000" dirty="0"/>
              <a:t>9</a:t>
            </a:r>
            <a:endParaRPr lang="en-US" sz="2400" dirty="0"/>
          </a:p>
          <a:p>
            <a:endParaRPr lang="en-US" dirty="0"/>
          </a:p>
          <a:p>
            <a:endParaRPr lang="en-US" dirty="0"/>
          </a:p>
        </p:txBody>
      </p:sp>
      <p:pic>
        <p:nvPicPr>
          <p:cNvPr id="3074" name="Picture 2" descr="Invoca's Commitment to Anti-Racism and Driving Lasting Change">
            <a:extLst>
              <a:ext uri="{FF2B5EF4-FFF2-40B4-BE49-F238E27FC236}">
                <a16:creationId xmlns:a16="http://schemas.microsoft.com/office/drawing/2014/main" id="{9F2DE320-2CDE-EA44-91B5-418C1D44C5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4483142"/>
            <a:ext cx="3810000" cy="2133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8158BA1-D90F-D6C8-3ABB-49F7B86EE72A}"/>
              </a:ext>
            </a:extLst>
          </p:cNvPr>
          <p:cNvSpPr txBox="1"/>
          <p:nvPr/>
        </p:nvSpPr>
        <p:spPr>
          <a:xfrm>
            <a:off x="7300913" y="6616742"/>
            <a:ext cx="801823" cy="253916"/>
          </a:xfrm>
          <a:prstGeom prst="rect">
            <a:avLst/>
          </a:prstGeom>
          <a:noFill/>
        </p:spPr>
        <p:txBody>
          <a:bodyPr wrap="none" rtlCol="0">
            <a:spAutoFit/>
          </a:bodyPr>
          <a:lstStyle/>
          <a:p>
            <a:r>
              <a:rPr lang="en-US" sz="1050" dirty="0" err="1"/>
              <a:t>Invoca.com</a:t>
            </a:r>
            <a:endParaRPr lang="en-US" sz="1050" dirty="0"/>
          </a:p>
        </p:txBody>
      </p:sp>
      <p:sp>
        <p:nvSpPr>
          <p:cNvPr id="5" name="TextBox 4">
            <a:extLst>
              <a:ext uri="{FF2B5EF4-FFF2-40B4-BE49-F238E27FC236}">
                <a16:creationId xmlns:a16="http://schemas.microsoft.com/office/drawing/2014/main" id="{38CCC86C-D68B-D5FC-15FA-B55C818C88CC}"/>
              </a:ext>
            </a:extLst>
          </p:cNvPr>
          <p:cNvSpPr txBox="1"/>
          <p:nvPr/>
        </p:nvSpPr>
        <p:spPr>
          <a:xfrm>
            <a:off x="9718246" y="6442502"/>
            <a:ext cx="2473754" cy="415498"/>
          </a:xfrm>
          <a:prstGeom prst="rect">
            <a:avLst/>
          </a:prstGeom>
          <a:noFill/>
        </p:spPr>
        <p:txBody>
          <a:bodyPr wrap="none" rtlCol="0">
            <a:spAutoFit/>
          </a:bodyPr>
          <a:lstStyle/>
          <a:p>
            <a:r>
              <a:rPr lang="en-US" sz="1050" dirty="0"/>
              <a:t>8: Change et al. J </a:t>
            </a:r>
            <a:r>
              <a:rPr lang="en-US" sz="1050" dirty="0" err="1"/>
              <a:t>Subst</a:t>
            </a:r>
            <a:r>
              <a:rPr lang="en-US" sz="1050" dirty="0"/>
              <a:t> Abuse Treat. 2022</a:t>
            </a:r>
          </a:p>
          <a:p>
            <a:r>
              <a:rPr lang="en-US" sz="1050" dirty="0"/>
              <a:t>9: Barnett et al. N </a:t>
            </a:r>
            <a:r>
              <a:rPr lang="en-US" sz="1050" dirty="0" err="1"/>
              <a:t>Engl</a:t>
            </a:r>
            <a:r>
              <a:rPr lang="en-US" sz="1050" dirty="0"/>
              <a:t> J Med. 2023</a:t>
            </a:r>
          </a:p>
        </p:txBody>
      </p:sp>
    </p:spTree>
    <p:extLst>
      <p:ext uri="{BB962C8B-B14F-4D97-AF65-F5344CB8AC3E}">
        <p14:creationId xmlns:p14="http://schemas.microsoft.com/office/powerpoint/2010/main" val="126880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A7B3C-0493-001D-435B-C43BB946AFC9}"/>
              </a:ext>
            </a:extLst>
          </p:cNvPr>
          <p:cNvSpPr>
            <a:spLocks noGrp="1"/>
          </p:cNvSpPr>
          <p:nvPr>
            <p:ph type="title"/>
          </p:nvPr>
        </p:nvSpPr>
        <p:spPr>
          <a:xfrm>
            <a:off x="2231136" y="607504"/>
            <a:ext cx="7729728" cy="1188720"/>
          </a:xfrm>
        </p:spPr>
        <p:txBody>
          <a:bodyPr/>
          <a:lstStyle/>
          <a:p>
            <a:r>
              <a:rPr lang="en-US" dirty="0"/>
              <a:t>Traditional initiation recommendations</a:t>
            </a:r>
          </a:p>
        </p:txBody>
      </p:sp>
      <p:pic>
        <p:nvPicPr>
          <p:cNvPr id="5" name="Content Placeholder 4">
            <a:extLst>
              <a:ext uri="{FF2B5EF4-FFF2-40B4-BE49-F238E27FC236}">
                <a16:creationId xmlns:a16="http://schemas.microsoft.com/office/drawing/2014/main" id="{5154C517-CF4E-F857-E9C2-CDA2F1C5BE28}"/>
              </a:ext>
            </a:extLst>
          </p:cNvPr>
          <p:cNvPicPr>
            <a:picLocks noGrp="1" noChangeAspect="1"/>
          </p:cNvPicPr>
          <p:nvPr>
            <p:ph idx="1"/>
          </p:nvPr>
        </p:nvPicPr>
        <p:blipFill rotWithShape="1">
          <a:blip r:embed="rId3"/>
          <a:srcRect l="1167" t="1872" r="2547" b="929"/>
          <a:stretch/>
        </p:blipFill>
        <p:spPr>
          <a:xfrm>
            <a:off x="3251791" y="2267713"/>
            <a:ext cx="5688418" cy="4264921"/>
          </a:xfrm>
        </p:spPr>
      </p:pic>
      <p:sp>
        <p:nvSpPr>
          <p:cNvPr id="6" name="TextBox 5">
            <a:extLst>
              <a:ext uri="{FF2B5EF4-FFF2-40B4-BE49-F238E27FC236}">
                <a16:creationId xmlns:a16="http://schemas.microsoft.com/office/drawing/2014/main" id="{D1F124B0-6D0D-E91E-7E35-8AC542654CD5}"/>
              </a:ext>
            </a:extLst>
          </p:cNvPr>
          <p:cNvSpPr txBox="1"/>
          <p:nvPr/>
        </p:nvSpPr>
        <p:spPr>
          <a:xfrm>
            <a:off x="8940209" y="6632659"/>
            <a:ext cx="3452035" cy="253916"/>
          </a:xfrm>
          <a:prstGeom prst="rect">
            <a:avLst/>
          </a:prstGeom>
          <a:noFill/>
        </p:spPr>
        <p:txBody>
          <a:bodyPr wrap="none" rtlCol="0">
            <a:spAutoFit/>
          </a:bodyPr>
          <a:lstStyle/>
          <a:p>
            <a:r>
              <a:rPr lang="en-US" sz="1050" kern="100" dirty="0">
                <a:effectLst/>
                <a:latin typeface="Calibri" panose="020F0502020204030204" pitchFamily="34" charset="0"/>
                <a:ea typeface="Calibri" panose="020F0502020204030204" pitchFamily="34" charset="0"/>
              </a:rPr>
              <a:t>Snyder., H., et al. </a:t>
            </a:r>
            <a:r>
              <a:rPr lang="en-US" sz="1050" i="1" kern="100" dirty="0">
                <a:effectLst/>
                <a:latin typeface="Calibri" panose="020F0502020204030204" pitchFamily="34" charset="0"/>
                <a:ea typeface="Calibri" panose="020F0502020204030204" pitchFamily="34" charset="0"/>
              </a:rPr>
              <a:t>Methadone Quick Start</a:t>
            </a:r>
            <a:r>
              <a:rPr lang="en-US" sz="1050" kern="100" dirty="0">
                <a:effectLst/>
                <a:latin typeface="Calibri" panose="020F0502020204030204" pitchFamily="34" charset="0"/>
                <a:ea typeface="Calibri" panose="020F0502020204030204" pitchFamily="34" charset="0"/>
              </a:rPr>
              <a:t>. CA Bridge 2023 </a:t>
            </a:r>
            <a:endParaRPr lang="en-US" sz="1050" dirty="0"/>
          </a:p>
        </p:txBody>
      </p:sp>
      <p:sp>
        <p:nvSpPr>
          <p:cNvPr id="7" name="Rectangle 6">
            <a:extLst>
              <a:ext uri="{FF2B5EF4-FFF2-40B4-BE49-F238E27FC236}">
                <a16:creationId xmlns:a16="http://schemas.microsoft.com/office/drawing/2014/main" id="{97CD7528-158F-A0D4-2A55-6FB6A30149DE}"/>
              </a:ext>
            </a:extLst>
          </p:cNvPr>
          <p:cNvSpPr/>
          <p:nvPr/>
        </p:nvSpPr>
        <p:spPr>
          <a:xfrm>
            <a:off x="5314430" y="2246729"/>
            <a:ext cx="4084772" cy="851883"/>
          </a:xfrm>
          <a:prstGeom prst="rect">
            <a:avLst/>
          </a:prstGeom>
          <a:solidFill>
            <a:srgbClr val="F2F2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6402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F95CD-7531-AA07-B501-0CFF5DFE1949}"/>
              </a:ext>
            </a:extLst>
          </p:cNvPr>
          <p:cNvSpPr>
            <a:spLocks noGrp="1"/>
          </p:cNvSpPr>
          <p:nvPr>
            <p:ph type="title"/>
          </p:nvPr>
        </p:nvSpPr>
        <p:spPr>
          <a:xfrm>
            <a:off x="2231136" y="664655"/>
            <a:ext cx="7729728" cy="1188720"/>
          </a:xfrm>
        </p:spPr>
        <p:txBody>
          <a:bodyPr/>
          <a:lstStyle/>
          <a:p>
            <a:r>
              <a:rPr lang="en-US" dirty="0"/>
              <a:t>objectives</a:t>
            </a:r>
          </a:p>
        </p:txBody>
      </p:sp>
      <p:sp>
        <p:nvSpPr>
          <p:cNvPr id="3" name="Content Placeholder 2">
            <a:extLst>
              <a:ext uri="{FF2B5EF4-FFF2-40B4-BE49-F238E27FC236}">
                <a16:creationId xmlns:a16="http://schemas.microsoft.com/office/drawing/2014/main" id="{971F41F9-5E87-FF41-5AB0-9C391E916B53}"/>
              </a:ext>
            </a:extLst>
          </p:cNvPr>
          <p:cNvSpPr>
            <a:spLocks noGrp="1"/>
          </p:cNvSpPr>
          <p:nvPr>
            <p:ph idx="1"/>
          </p:nvPr>
        </p:nvSpPr>
        <p:spPr>
          <a:xfrm>
            <a:off x="2231136" y="2366581"/>
            <a:ext cx="7729728" cy="3101983"/>
          </a:xfrm>
        </p:spPr>
        <p:txBody>
          <a:bodyPr>
            <a:normAutofit/>
          </a:bodyPr>
          <a:lstStyle/>
          <a:p>
            <a:r>
              <a:rPr lang="en-US" sz="2400" dirty="0"/>
              <a:t>Our interprofessional addiction medicine consult service, the Improving Addiction Care Team (IMPACT), developed a rapid methadone initiation protocol </a:t>
            </a:r>
          </a:p>
          <a:p>
            <a:r>
              <a:rPr lang="en-US" sz="2400" dirty="0"/>
              <a:t>We describe our experience with the first 9 months following protocol implementation. </a:t>
            </a:r>
          </a:p>
        </p:txBody>
      </p:sp>
    </p:spTree>
    <p:extLst>
      <p:ext uri="{BB962C8B-B14F-4D97-AF65-F5344CB8AC3E}">
        <p14:creationId xmlns:p14="http://schemas.microsoft.com/office/powerpoint/2010/main" val="281813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B8159A7-E959-7067-59DD-E188A5E6B93D}"/>
              </a:ext>
            </a:extLst>
          </p:cNvPr>
          <p:cNvGraphicFramePr>
            <a:graphicFrameLocks noGrp="1"/>
          </p:cNvGraphicFramePr>
          <p:nvPr>
            <p:ph idx="1"/>
            <p:extLst>
              <p:ext uri="{D42A27DB-BD31-4B8C-83A1-F6EECF244321}">
                <p14:modId xmlns:p14="http://schemas.microsoft.com/office/powerpoint/2010/main" val="1827680166"/>
              </p:ext>
            </p:extLst>
          </p:nvPr>
        </p:nvGraphicFramePr>
        <p:xfrm>
          <a:off x="2230438" y="2638425"/>
          <a:ext cx="8128000" cy="1371600"/>
        </p:xfrm>
        <a:graphic>
          <a:graphicData uri="http://schemas.openxmlformats.org/drawingml/2006/table">
            <a:tbl>
              <a:tblPr firstRow="1" bandRow="1">
                <a:tableStyleId>{9DCAF9ED-07DC-4A11-8D7F-57B35C25682E}</a:tableStyleId>
              </a:tblPr>
              <a:tblGrid>
                <a:gridCol w="429846">
                  <a:extLst>
                    <a:ext uri="{9D8B030D-6E8A-4147-A177-3AD203B41FA5}">
                      <a16:colId xmlns:a16="http://schemas.microsoft.com/office/drawing/2014/main" val="1464027567"/>
                    </a:ext>
                  </a:extLst>
                </a:gridCol>
                <a:gridCol w="7698154">
                  <a:extLst>
                    <a:ext uri="{9D8B030D-6E8A-4147-A177-3AD203B41FA5}">
                      <a16:colId xmlns:a16="http://schemas.microsoft.com/office/drawing/2014/main" val="432927839"/>
                    </a:ext>
                  </a:extLst>
                </a:gridCol>
              </a:tblGrid>
              <a:tr h="370840">
                <a:tc>
                  <a:txBody>
                    <a:bodyPr/>
                    <a:lstStyle/>
                    <a:p>
                      <a:endParaRPr lang="en-US" sz="2400"/>
                    </a:p>
                  </a:txBody>
                  <a:tcPr/>
                </a:tc>
                <a:tc>
                  <a:txBody>
                    <a:bodyPr/>
                    <a:lstStyle/>
                    <a:p>
                      <a:r>
                        <a:rPr lang="en-US" sz="2400" b="1" kern="1200" dirty="0">
                          <a:solidFill>
                            <a:schemeClr val="lt1"/>
                          </a:solidFill>
                          <a:latin typeface="+mn-lt"/>
                          <a:ea typeface="+mn-ea"/>
                          <a:cs typeface="+mn-cs"/>
                        </a:rPr>
                        <a:t>Eligibility</a:t>
                      </a:r>
                      <a:r>
                        <a:rPr lang="en-US" sz="2400" dirty="0"/>
                        <a:t> Criteria</a:t>
                      </a:r>
                    </a:p>
                  </a:txBody>
                  <a:tcPr/>
                </a:tc>
                <a:extLst>
                  <a:ext uri="{0D108BD9-81ED-4DB2-BD59-A6C34878D82A}">
                    <a16:rowId xmlns:a16="http://schemas.microsoft.com/office/drawing/2014/main" val="2061644384"/>
                  </a:ext>
                </a:extLst>
              </a:tr>
              <a:tr h="370840">
                <a:tc>
                  <a:txBody>
                    <a:bodyPr/>
                    <a:lstStyle/>
                    <a:p>
                      <a:r>
                        <a:rPr lang="en-US" sz="2400" dirty="0"/>
                        <a:t>☐</a:t>
                      </a:r>
                    </a:p>
                  </a:txBody>
                  <a:tcPr/>
                </a:tc>
                <a:tc>
                  <a:txBody>
                    <a:bodyPr/>
                    <a:lstStyle/>
                    <a:p>
                      <a:r>
                        <a:rPr lang="en-US" sz="2400" dirty="0"/>
                        <a:t>Routine non-prescribed fentanyl use</a:t>
                      </a:r>
                    </a:p>
                  </a:txBody>
                  <a:tcPr/>
                </a:tc>
                <a:extLst>
                  <a:ext uri="{0D108BD9-81ED-4DB2-BD59-A6C34878D82A}">
                    <a16:rowId xmlns:a16="http://schemas.microsoft.com/office/drawing/2014/main" val="25382679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t>
                      </a:r>
                    </a:p>
                  </a:txBody>
                  <a:tcPr/>
                </a:tc>
                <a:tc>
                  <a:txBody>
                    <a:bodyPr/>
                    <a:lstStyle/>
                    <a:p>
                      <a:r>
                        <a:rPr lang="en-US" sz="2400" dirty="0"/>
                        <a:t>IMPACT consult</a:t>
                      </a:r>
                    </a:p>
                  </a:txBody>
                  <a:tcPr/>
                </a:tc>
                <a:extLst>
                  <a:ext uri="{0D108BD9-81ED-4DB2-BD59-A6C34878D82A}">
                    <a16:rowId xmlns:a16="http://schemas.microsoft.com/office/drawing/2014/main" val="185412419"/>
                  </a:ext>
                </a:extLst>
              </a:tr>
            </a:tbl>
          </a:graphicData>
        </a:graphic>
      </p:graphicFrame>
      <p:sp>
        <p:nvSpPr>
          <p:cNvPr id="7" name="Title 1">
            <a:extLst>
              <a:ext uri="{FF2B5EF4-FFF2-40B4-BE49-F238E27FC236}">
                <a16:creationId xmlns:a16="http://schemas.microsoft.com/office/drawing/2014/main" id="{12864A34-1B72-5C4D-186A-1400360C4D49}"/>
              </a:ext>
            </a:extLst>
          </p:cNvPr>
          <p:cNvSpPr txBox="1">
            <a:spLocks/>
          </p:cNvSpPr>
          <p:nvPr/>
        </p:nvSpPr>
        <p:spPr bwMode="black">
          <a:xfrm>
            <a:off x="2231136" y="729159"/>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Methods: Rapid Methadone protocol</a:t>
            </a:r>
          </a:p>
        </p:txBody>
      </p:sp>
    </p:spTree>
    <p:extLst>
      <p:ext uri="{BB962C8B-B14F-4D97-AF65-F5344CB8AC3E}">
        <p14:creationId xmlns:p14="http://schemas.microsoft.com/office/powerpoint/2010/main" val="1888314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5B715B4-4440-BAC1-7DF0-B40CADF9FDB6}"/>
              </a:ext>
            </a:extLst>
          </p:cNvPr>
          <p:cNvGraphicFramePr>
            <a:graphicFrameLocks noGrp="1"/>
          </p:cNvGraphicFramePr>
          <p:nvPr>
            <p:ph idx="1"/>
            <p:extLst>
              <p:ext uri="{D42A27DB-BD31-4B8C-83A1-F6EECF244321}">
                <p14:modId xmlns:p14="http://schemas.microsoft.com/office/powerpoint/2010/main" val="2637899425"/>
              </p:ext>
            </p:extLst>
          </p:nvPr>
        </p:nvGraphicFramePr>
        <p:xfrm>
          <a:off x="2230438" y="2638425"/>
          <a:ext cx="8128000" cy="3108960"/>
        </p:xfrm>
        <a:graphic>
          <a:graphicData uri="http://schemas.openxmlformats.org/drawingml/2006/table">
            <a:tbl>
              <a:tblPr firstRow="1" bandRow="1">
                <a:tableStyleId>{9DCAF9ED-07DC-4A11-8D7F-57B35C25682E}</a:tableStyleId>
              </a:tblPr>
              <a:tblGrid>
                <a:gridCol w="382156">
                  <a:extLst>
                    <a:ext uri="{9D8B030D-6E8A-4147-A177-3AD203B41FA5}">
                      <a16:colId xmlns:a16="http://schemas.microsoft.com/office/drawing/2014/main" val="3965223718"/>
                    </a:ext>
                  </a:extLst>
                </a:gridCol>
                <a:gridCol w="7745844">
                  <a:extLst>
                    <a:ext uri="{9D8B030D-6E8A-4147-A177-3AD203B41FA5}">
                      <a16:colId xmlns:a16="http://schemas.microsoft.com/office/drawing/2014/main" val="3633123547"/>
                    </a:ext>
                  </a:extLst>
                </a:gridCol>
              </a:tblGrid>
              <a:tr h="370840">
                <a:tc>
                  <a:txBody>
                    <a:bodyPr/>
                    <a:lstStyle/>
                    <a:p>
                      <a:endParaRPr lang="en-US" sz="2400"/>
                    </a:p>
                  </a:txBody>
                  <a:tcPr/>
                </a:tc>
                <a:tc>
                  <a:txBody>
                    <a:bodyPr/>
                    <a:lstStyle/>
                    <a:p>
                      <a:r>
                        <a:rPr lang="en-US" sz="2400" dirty="0"/>
                        <a:t>Clinical Contraindications</a:t>
                      </a:r>
                    </a:p>
                  </a:txBody>
                  <a:tcPr/>
                </a:tc>
                <a:extLst>
                  <a:ext uri="{0D108BD9-81ED-4DB2-BD59-A6C34878D82A}">
                    <a16:rowId xmlns:a16="http://schemas.microsoft.com/office/drawing/2014/main" val="14634891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t>
                      </a:r>
                    </a:p>
                    <a:p>
                      <a:endParaRPr lang="en-US" sz="2400" dirty="0"/>
                    </a:p>
                  </a:txBody>
                  <a:tcPr/>
                </a:tc>
                <a:tc>
                  <a:txBody>
                    <a:bodyPr/>
                    <a:lstStyle/>
                    <a:p>
                      <a:r>
                        <a:rPr lang="en-US" sz="2400" dirty="0"/>
                        <a:t>End organ failure such as pulmonary disease, cirrhosis, ESRD, heart failure</a:t>
                      </a:r>
                    </a:p>
                  </a:txBody>
                  <a:tcPr/>
                </a:tc>
                <a:extLst>
                  <a:ext uri="{0D108BD9-81ED-4DB2-BD59-A6C34878D82A}">
                    <a16:rowId xmlns:a16="http://schemas.microsoft.com/office/drawing/2014/main" val="18807074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t>
                      </a:r>
                    </a:p>
                  </a:txBody>
                  <a:tcPr/>
                </a:tc>
                <a:tc>
                  <a:txBody>
                    <a:bodyPr/>
                    <a:lstStyle/>
                    <a:p>
                      <a:r>
                        <a:rPr lang="en-US" sz="2400" dirty="0"/>
                        <a:t>Ventricular arrhythmia, QTc&gt;500</a:t>
                      </a:r>
                    </a:p>
                  </a:txBody>
                  <a:tcPr/>
                </a:tc>
                <a:extLst>
                  <a:ext uri="{0D108BD9-81ED-4DB2-BD59-A6C34878D82A}">
                    <a16:rowId xmlns:a16="http://schemas.microsoft.com/office/drawing/2014/main" val="14400664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t>
                      </a:r>
                    </a:p>
                  </a:txBody>
                  <a:tcPr/>
                </a:tc>
                <a:tc>
                  <a:txBody>
                    <a:bodyPr/>
                    <a:lstStyle/>
                    <a:p>
                      <a:r>
                        <a:rPr lang="en-US" sz="2400" dirty="0"/>
                        <a:t>Concurrent use of benzodiazepines, alcohol</a:t>
                      </a:r>
                    </a:p>
                  </a:txBody>
                  <a:tcPr/>
                </a:tc>
                <a:extLst>
                  <a:ext uri="{0D108BD9-81ED-4DB2-BD59-A6C34878D82A}">
                    <a16:rowId xmlns:a16="http://schemas.microsoft.com/office/drawing/2014/main" val="239498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t>
                      </a:r>
                    </a:p>
                  </a:txBody>
                  <a:tcPr/>
                </a:tc>
                <a:tc>
                  <a:txBody>
                    <a:bodyPr/>
                    <a:lstStyle/>
                    <a:p>
                      <a:r>
                        <a:rPr lang="en-US" sz="2400" dirty="0"/>
                        <a:t>Medications that may affect methadone metabolism </a:t>
                      </a:r>
                    </a:p>
                  </a:txBody>
                  <a:tcPr/>
                </a:tc>
                <a:extLst>
                  <a:ext uri="{0D108BD9-81ED-4DB2-BD59-A6C34878D82A}">
                    <a16:rowId xmlns:a16="http://schemas.microsoft.com/office/drawing/2014/main" val="8045591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t>
                      </a:r>
                    </a:p>
                  </a:txBody>
                  <a:tcPr/>
                </a:tc>
                <a:tc>
                  <a:txBody>
                    <a:bodyPr/>
                    <a:lstStyle/>
                    <a:p>
                      <a:r>
                        <a:rPr lang="en-US" sz="2400" dirty="0"/>
                        <a:t>Age &gt;65</a:t>
                      </a:r>
                    </a:p>
                  </a:txBody>
                  <a:tcPr/>
                </a:tc>
                <a:extLst>
                  <a:ext uri="{0D108BD9-81ED-4DB2-BD59-A6C34878D82A}">
                    <a16:rowId xmlns:a16="http://schemas.microsoft.com/office/drawing/2014/main" val="2081816791"/>
                  </a:ext>
                </a:extLst>
              </a:tr>
            </a:tbl>
          </a:graphicData>
        </a:graphic>
      </p:graphicFrame>
      <p:sp>
        <p:nvSpPr>
          <p:cNvPr id="7" name="Title 1">
            <a:extLst>
              <a:ext uri="{FF2B5EF4-FFF2-40B4-BE49-F238E27FC236}">
                <a16:creationId xmlns:a16="http://schemas.microsoft.com/office/drawing/2014/main" id="{68021970-3FDF-8215-6B09-74CCFEB500C5}"/>
              </a:ext>
            </a:extLst>
          </p:cNvPr>
          <p:cNvSpPr>
            <a:spLocks noGrp="1"/>
          </p:cNvSpPr>
          <p:nvPr>
            <p:ph type="title"/>
          </p:nvPr>
        </p:nvSpPr>
        <p:spPr>
          <a:xfrm>
            <a:off x="2231136" y="729159"/>
            <a:ext cx="7729728" cy="1188720"/>
          </a:xfrm>
        </p:spPr>
        <p:txBody>
          <a:bodyPr/>
          <a:lstStyle/>
          <a:p>
            <a:r>
              <a:rPr lang="en-US" dirty="0"/>
              <a:t>Methods: Rapid Methadone protocol</a:t>
            </a:r>
          </a:p>
        </p:txBody>
      </p:sp>
    </p:spTree>
    <p:extLst>
      <p:ext uri="{BB962C8B-B14F-4D97-AF65-F5344CB8AC3E}">
        <p14:creationId xmlns:p14="http://schemas.microsoft.com/office/powerpoint/2010/main" val="89542811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15995</TotalTime>
  <Words>2736</Words>
  <Application>Microsoft Macintosh PowerPoint</Application>
  <PresentationFormat>Widescreen</PresentationFormat>
  <Paragraphs>271</Paragraphs>
  <Slides>22</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-apple-system</vt:lpstr>
      <vt:lpstr>Arial</vt:lpstr>
      <vt:lpstr>Calibri</vt:lpstr>
      <vt:lpstr>Calibri Light</vt:lpstr>
      <vt:lpstr>CharisSIL</vt:lpstr>
      <vt:lpstr>Gill Sans MT</vt:lpstr>
      <vt:lpstr>STIX</vt:lpstr>
      <vt:lpstr>system-ui</vt:lpstr>
      <vt:lpstr>Parcel</vt:lpstr>
      <vt:lpstr>Piloting a Hospital-Based  Rapid Methadone Initiation protocol  in the Fentanyl Era </vt:lpstr>
      <vt:lpstr>Disclosures</vt:lpstr>
      <vt:lpstr>Background</vt:lpstr>
      <vt:lpstr>BACKGROUND</vt:lpstr>
      <vt:lpstr>Racial inequalities in hospital care</vt:lpstr>
      <vt:lpstr>Traditional initiation recommendations</vt:lpstr>
      <vt:lpstr>objectives</vt:lpstr>
      <vt:lpstr>PowerPoint Presentation</vt:lpstr>
      <vt:lpstr>Methods: Rapid Methadone protocol</vt:lpstr>
      <vt:lpstr>Methods: Rapid Methadone protocol</vt:lpstr>
      <vt:lpstr>Methods</vt:lpstr>
      <vt:lpstr>Results: Patient Characteristics</vt:lpstr>
      <vt:lpstr>Results: Methadone doses received</vt:lpstr>
      <vt:lpstr>Results: Methadone doses received</vt:lpstr>
      <vt:lpstr>Results: Adverse Events</vt:lpstr>
      <vt:lpstr>Results: Other full opioid agonists</vt:lpstr>
      <vt:lpstr>Discussion</vt:lpstr>
      <vt:lpstr>Implications</vt:lpstr>
      <vt:lpstr>Limitations</vt:lpstr>
      <vt:lpstr>Conclusion</vt:lpstr>
      <vt:lpstr>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Piloting a Hospital-Based  Rapid Methadone Initiation Guideline  in the Fentanyl Era</dc:title>
  <dc:creator>Patricia Liu</dc:creator>
  <cp:lastModifiedBy>Patricia Liu</cp:lastModifiedBy>
  <cp:revision>5</cp:revision>
  <dcterms:created xsi:type="dcterms:W3CDTF">2023-10-03T19:36:42Z</dcterms:created>
  <dcterms:modified xsi:type="dcterms:W3CDTF">2023-10-31T21:53:53Z</dcterms:modified>
</cp:coreProperties>
</file>