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302" r:id="rId4"/>
    <p:sldId id="516" r:id="rId5"/>
    <p:sldId id="527" r:id="rId6"/>
    <p:sldId id="517" r:id="rId7"/>
    <p:sldId id="529" r:id="rId8"/>
    <p:sldId id="528" r:id="rId9"/>
    <p:sldId id="508" r:id="rId10"/>
    <p:sldId id="522" r:id="rId11"/>
    <p:sldId id="526" r:id="rId12"/>
    <p:sldId id="521" r:id="rId13"/>
    <p:sldId id="524" r:id="rId14"/>
    <p:sldId id="514" r:id="rId15"/>
    <p:sldId id="519" r:id="rId16"/>
    <p:sldId id="530" r:id="rId17"/>
    <p:sldId id="515" r:id="rId18"/>
    <p:sldId id="463" r:id="rId19"/>
    <p:sldId id="50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Osaka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Osaka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Osaka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Osaka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BA43C8A-01C4-80C0-760C-CD6D6D074E45}" name="Bell, Lauren Arnold" initials="BLA" userId="S::belllaa@iu.edu::9a931f2e-a980-4811-8185-20b1888c482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CC0000"/>
    <a:srgbClr val="7F0001"/>
    <a:srgbClr val="E4E5EA"/>
    <a:srgbClr val="DD882C"/>
    <a:srgbClr val="FF29E7"/>
    <a:srgbClr val="00A1DC"/>
    <a:srgbClr val="8ACB91"/>
    <a:srgbClr val="85D490"/>
    <a:srgbClr val="0C9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0" autoAdjust="0"/>
    <p:restoredTop sz="70320" autoAdjust="0"/>
  </p:normalViewPr>
  <p:slideViewPr>
    <p:cSldViewPr>
      <p:cViewPr varScale="1">
        <p:scale>
          <a:sx n="78" d="100"/>
          <a:sy n="78" d="100"/>
        </p:scale>
        <p:origin x="22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44" d="100"/>
          <a:sy n="144" d="100"/>
        </p:scale>
        <p:origin x="-232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Connor\Desktop\2024_AMERSA%20submission\Polysubstance%20Use%202020-2023_02-10-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Connor\Desktop\2024_AMERSA%20submission\Polysubstance%20Use%202020-2023_02-10-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7444730466384"/>
          <c:y val="4.0380292137395871E-2"/>
          <c:w val="0.81921335554209573"/>
          <c:h val="0.81949797279118275"/>
        </c:manualLayout>
      </c:layout>
      <c:scatterChart>
        <c:scatterStyle val="lineMarker"/>
        <c:varyColors val="0"/>
        <c:ser>
          <c:idx val="0"/>
          <c:order val="0"/>
          <c:tx>
            <c:strRef>
              <c:f>'Figure A'!$B$2</c:f>
              <c:strCache>
                <c:ptCount val="1"/>
                <c:pt idx="0">
                  <c:v>All overdoses (any substance)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numRef>
              <c:f>'Figure A'!$A$3:$A$12</c:f>
              <c:numCache>
                <c:formatCode>General</c:formatCode>
                <c:ptCount val="10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</c:numCache>
            </c:numRef>
          </c:xVal>
          <c:yVal>
            <c:numRef>
              <c:f>'Figure A'!$B$3:$B$12</c:f>
              <c:numCache>
                <c:formatCode>#,##0</c:formatCode>
                <c:ptCount val="10"/>
                <c:pt idx="0">
                  <c:v>298</c:v>
                </c:pt>
                <c:pt idx="1">
                  <c:v>557</c:v>
                </c:pt>
                <c:pt idx="2">
                  <c:v>926</c:v>
                </c:pt>
                <c:pt idx="3">
                  <c:v>1518</c:v>
                </c:pt>
                <c:pt idx="4">
                  <c:v>2086</c:v>
                </c:pt>
                <c:pt idx="5">
                  <c:v>2627</c:v>
                </c:pt>
                <c:pt idx="6">
                  <c:v>2909</c:v>
                </c:pt>
                <c:pt idx="7">
                  <c:v>3489</c:v>
                </c:pt>
                <c:pt idx="8">
                  <c:v>3988</c:v>
                </c:pt>
                <c:pt idx="9">
                  <c:v>4574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C74-A54E-9FD9-8076020A05A5}"/>
            </c:ext>
          </c:extLst>
        </c:ser>
        <c:ser>
          <c:idx val="1"/>
          <c:order val="1"/>
          <c:tx>
            <c:strRef>
              <c:f>'Figure A'!$C$2</c:f>
              <c:strCache>
                <c:ptCount val="1"/>
                <c:pt idx="0">
                  <c:v>Opioids alone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xVal>
            <c:numRef>
              <c:f>'Figure A'!$A$3:$A$12</c:f>
              <c:numCache>
                <c:formatCode>General</c:formatCode>
                <c:ptCount val="10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</c:numCache>
            </c:numRef>
          </c:xVal>
          <c:yVal>
            <c:numRef>
              <c:f>'Figure A'!$C$3:$C$12</c:f>
              <c:numCache>
                <c:formatCode>#,##0</c:formatCode>
                <c:ptCount val="10"/>
                <c:pt idx="0">
                  <c:v>223</c:v>
                </c:pt>
                <c:pt idx="1">
                  <c:v>398</c:v>
                </c:pt>
                <c:pt idx="2">
                  <c:v>624</c:v>
                </c:pt>
                <c:pt idx="3">
                  <c:v>920</c:v>
                </c:pt>
                <c:pt idx="4">
                  <c:v>1132</c:v>
                </c:pt>
                <c:pt idx="5">
                  <c:v>1418</c:v>
                </c:pt>
                <c:pt idx="6">
                  <c:v>1372</c:v>
                </c:pt>
                <c:pt idx="7">
                  <c:v>1566</c:v>
                </c:pt>
                <c:pt idx="8">
                  <c:v>1742</c:v>
                </c:pt>
                <c:pt idx="9">
                  <c:v>1918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C74-A54E-9FD9-8076020A05A5}"/>
            </c:ext>
          </c:extLst>
        </c:ser>
        <c:ser>
          <c:idx val="2"/>
          <c:order val="2"/>
          <c:tx>
            <c:strRef>
              <c:f>'Figure A'!$D$2</c:f>
              <c:strCache>
                <c:ptCount val="1"/>
                <c:pt idx="0">
                  <c:v>Opioids with other substance(s)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C00000"/>
              </a:solidFill>
              <a:ln w="15875">
                <a:noFill/>
              </a:ln>
              <a:effectLst/>
            </c:spPr>
          </c:marker>
          <c:xVal>
            <c:numRef>
              <c:f>'Figure A'!$A$3:$A$12</c:f>
              <c:numCache>
                <c:formatCode>General</c:formatCode>
                <c:ptCount val="10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</c:numCache>
            </c:numRef>
          </c:xVal>
          <c:yVal>
            <c:numRef>
              <c:f>'Figure A'!$D$3:$D$12</c:f>
              <c:numCache>
                <c:formatCode>#,##0</c:formatCode>
                <c:ptCount val="10"/>
                <c:pt idx="0">
                  <c:v>75</c:v>
                </c:pt>
                <c:pt idx="1">
                  <c:v>159</c:v>
                </c:pt>
                <c:pt idx="2">
                  <c:v>302</c:v>
                </c:pt>
                <c:pt idx="3">
                  <c:v>598</c:v>
                </c:pt>
                <c:pt idx="4">
                  <c:v>954</c:v>
                </c:pt>
                <c:pt idx="5">
                  <c:v>1209</c:v>
                </c:pt>
                <c:pt idx="6">
                  <c:v>1537</c:v>
                </c:pt>
                <c:pt idx="7">
                  <c:v>1923</c:v>
                </c:pt>
                <c:pt idx="8">
                  <c:v>2246</c:v>
                </c:pt>
                <c:pt idx="9">
                  <c:v>2656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C74-A54E-9FD9-8076020A05A5}"/>
            </c:ext>
          </c:extLst>
        </c:ser>
        <c:ser>
          <c:idx val="4"/>
          <c:order val="3"/>
          <c:tx>
            <c:strRef>
              <c:f>'Figure A'!$F$2</c:f>
              <c:strCache>
                <c:ptCount val="1"/>
                <c:pt idx="0">
                  <c:v>Opioids with stimulants</c:v>
                </c:pt>
              </c:strCache>
            </c:strRef>
          </c:tx>
          <c:spPr>
            <a:ln w="19050" cap="rnd">
              <a:solidFill>
                <a:srgbClr val="F7951C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7951C"/>
              </a:solidFill>
              <a:ln w="34925">
                <a:noFill/>
              </a:ln>
              <a:effectLst/>
            </c:spPr>
          </c:marker>
          <c:xVal>
            <c:numRef>
              <c:f>'Figure A'!$A$3:$A$12</c:f>
              <c:numCache>
                <c:formatCode>General</c:formatCode>
                <c:ptCount val="10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</c:numCache>
            </c:numRef>
          </c:xVal>
          <c:yVal>
            <c:numRef>
              <c:f>'Figure A'!$F$3:$F$12</c:f>
              <c:numCache>
                <c:formatCode>#,##0</c:formatCode>
                <c:ptCount val="10"/>
                <c:pt idx="0">
                  <c:v>37</c:v>
                </c:pt>
                <c:pt idx="1">
                  <c:v>92</c:v>
                </c:pt>
                <c:pt idx="2">
                  <c:v>150</c:v>
                </c:pt>
                <c:pt idx="3">
                  <c:v>321</c:v>
                </c:pt>
                <c:pt idx="4">
                  <c:v>586</c:v>
                </c:pt>
                <c:pt idx="5">
                  <c:v>751</c:v>
                </c:pt>
                <c:pt idx="6">
                  <c:v>984</c:v>
                </c:pt>
                <c:pt idx="7">
                  <c:v>1280</c:v>
                </c:pt>
                <c:pt idx="8">
                  <c:v>1553</c:v>
                </c:pt>
                <c:pt idx="9">
                  <c:v>1856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C74-A54E-9FD9-8076020A0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423072"/>
        <c:axId val="364776176"/>
      </c:scatterChart>
      <c:valAx>
        <c:axId val="364423072"/>
        <c:scaling>
          <c:orientation val="minMax"/>
          <c:max val="24"/>
          <c:min val="1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 sz="1400"/>
              </a:p>
              <a:p>
                <a:pPr>
                  <a:defRPr sz="1400"/>
                </a:pPr>
                <a:r>
                  <a:rPr lang="en-US" sz="1400"/>
                  <a:t>Age, 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776176"/>
        <c:crosses val="autoZero"/>
        <c:crossBetween val="midCat"/>
        <c:majorUnit val="1"/>
      </c:valAx>
      <c:valAx>
        <c:axId val="3647761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400" baseline="0"/>
                  <a:t>Overdose Deaths, </a:t>
                </a:r>
                <a:r>
                  <a:rPr lang="en-US" sz="1400" i="1" baseline="0"/>
                  <a:t>N</a:t>
                </a:r>
                <a:endParaRPr lang="en-US" sz="1400" baseline="0"/>
              </a:p>
              <a:p>
                <a:pPr>
                  <a:defRPr sz="1400"/>
                </a:pPr>
                <a:endParaRPr lang="en-US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4230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6469917221885724"/>
          <c:y val="4.3934432863018812E-2"/>
          <c:w val="0.37205039874823337"/>
          <c:h val="0.23520712084902431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64049565919644"/>
          <c:y val="1.518213169260507E-2"/>
          <c:w val="0.81984365536038761"/>
          <c:h val="0.83084123767415996"/>
        </c:manualLayout>
      </c:layout>
      <c:scatterChart>
        <c:scatterStyle val="lineMarker"/>
        <c:varyColors val="0"/>
        <c:ser>
          <c:idx val="0"/>
          <c:order val="0"/>
          <c:tx>
            <c:strRef>
              <c:f>'Figure B'!$H$2</c:f>
              <c:strCache>
                <c:ptCount val="1"/>
                <c:pt idx="0">
                  <c:v>Opioids in combination with ≥1 other substance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xVal>
            <c:numRef>
              <c:f>'Figure B'!$A$3:$A$12</c:f>
              <c:numCache>
                <c:formatCode>General</c:formatCode>
                <c:ptCount val="10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</c:numCache>
            </c:numRef>
          </c:xVal>
          <c:yVal>
            <c:numRef>
              <c:f>'Figure B'!$H$3:$H$12</c:f>
              <c:numCache>
                <c:formatCode>General</c:formatCode>
                <c:ptCount val="10"/>
                <c:pt idx="0">
                  <c:v>25.167785234899331</c:v>
                </c:pt>
                <c:pt idx="1">
                  <c:v>28.545780969479356</c:v>
                </c:pt>
                <c:pt idx="2">
                  <c:v>32.6133909287257</c:v>
                </c:pt>
                <c:pt idx="3">
                  <c:v>39.393939393939391</c:v>
                </c:pt>
                <c:pt idx="4">
                  <c:v>45.733461169702785</c:v>
                </c:pt>
                <c:pt idx="5">
                  <c:v>46.022078416444614</c:v>
                </c:pt>
                <c:pt idx="6">
                  <c:v>52.836026125816424</c:v>
                </c:pt>
                <c:pt idx="7">
                  <c:v>55.11607910576096</c:v>
                </c:pt>
                <c:pt idx="8">
                  <c:v>56.318956870611835</c:v>
                </c:pt>
                <c:pt idx="9">
                  <c:v>58.067337122868388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CF4-534A-AC25-F833EDE2B377}"/>
            </c:ext>
          </c:extLst>
        </c:ser>
        <c:ser>
          <c:idx val="3"/>
          <c:order val="1"/>
          <c:tx>
            <c:strRef>
              <c:f>'Figure B'!$I$2</c:f>
              <c:strCache>
                <c:ptCount val="1"/>
                <c:pt idx="0">
                  <c:v>Opioids with stimulants</c:v>
                </c:pt>
              </c:strCache>
            </c:strRef>
          </c:tx>
          <c:spPr>
            <a:ln w="19050" cap="rnd">
              <a:solidFill>
                <a:srgbClr val="F7951C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7951C"/>
              </a:solidFill>
              <a:ln w="9525">
                <a:noFill/>
              </a:ln>
              <a:effectLst/>
            </c:spPr>
          </c:marker>
          <c:xVal>
            <c:numRef>
              <c:f>'Figure B'!$A$3:$A$12</c:f>
              <c:numCache>
                <c:formatCode>General</c:formatCode>
                <c:ptCount val="10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</c:numCache>
            </c:numRef>
          </c:xVal>
          <c:yVal>
            <c:numRef>
              <c:f>'Figure B'!$I$3:$I$12</c:f>
              <c:numCache>
                <c:formatCode>General</c:formatCode>
                <c:ptCount val="10"/>
                <c:pt idx="0">
                  <c:v>12.416107382550337</c:v>
                </c:pt>
                <c:pt idx="1">
                  <c:v>16.517055655296232</c:v>
                </c:pt>
                <c:pt idx="2">
                  <c:v>16.198704103671709</c:v>
                </c:pt>
                <c:pt idx="3">
                  <c:v>21.146245059288539</c:v>
                </c:pt>
                <c:pt idx="4">
                  <c:v>28.092042186001919</c:v>
                </c:pt>
                <c:pt idx="5">
                  <c:v>28.587742672249718</c:v>
                </c:pt>
                <c:pt idx="6">
                  <c:v>33.826057064283262</c:v>
                </c:pt>
                <c:pt idx="7">
                  <c:v>36.686729721983376</c:v>
                </c:pt>
                <c:pt idx="8">
                  <c:v>38.941825476429287</c:v>
                </c:pt>
                <c:pt idx="9">
                  <c:v>40.577175338871882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CF4-534A-AC25-F833EDE2B377}"/>
            </c:ext>
          </c:extLst>
        </c:ser>
        <c:ser>
          <c:idx val="4"/>
          <c:order val="2"/>
          <c:tx>
            <c:strRef>
              <c:f>'Figure B'!$J$2</c:f>
              <c:strCache>
                <c:ptCount val="1"/>
                <c:pt idx="0">
                  <c:v>Opioids with benzodiazepines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CF4-534A-AC25-F833EDE2B377}"/>
              </c:ext>
            </c:extLst>
          </c:dPt>
          <c:dPt>
            <c:idx val="1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9CF4-534A-AC25-F833EDE2B377}"/>
              </c:ext>
            </c:extLst>
          </c:dPt>
          <c:dPt>
            <c:idx val="2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9CF4-534A-AC25-F833EDE2B377}"/>
              </c:ext>
            </c:extLst>
          </c:dPt>
          <c:dPt>
            <c:idx val="3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9CF4-534A-AC25-F833EDE2B377}"/>
              </c:ext>
            </c:extLst>
          </c:dPt>
          <c:dPt>
            <c:idx val="4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9CF4-534A-AC25-F833EDE2B377}"/>
              </c:ext>
            </c:extLst>
          </c:dPt>
          <c:dPt>
            <c:idx val="5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9CF4-534A-AC25-F833EDE2B377}"/>
              </c:ext>
            </c:extLst>
          </c:dPt>
          <c:dPt>
            <c:idx val="6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9CF4-534A-AC25-F833EDE2B377}"/>
              </c:ext>
            </c:extLst>
          </c:dPt>
          <c:dPt>
            <c:idx val="7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9CF4-534A-AC25-F833EDE2B377}"/>
              </c:ext>
            </c:extLst>
          </c:dPt>
          <c:dPt>
            <c:idx val="8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9CF4-534A-AC25-F833EDE2B377}"/>
              </c:ext>
            </c:extLst>
          </c:dPt>
          <c:dPt>
            <c:idx val="9"/>
            <c:marker>
              <c:symbol val="circle"/>
              <c:size val="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9CF4-534A-AC25-F833EDE2B377}"/>
              </c:ext>
            </c:extLst>
          </c:dPt>
          <c:xVal>
            <c:numRef>
              <c:f>'Figure B'!$A$3:$A$12</c:f>
              <c:numCache>
                <c:formatCode>General</c:formatCode>
                <c:ptCount val="10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</c:numCache>
            </c:numRef>
          </c:xVal>
          <c:yVal>
            <c:numRef>
              <c:f>'Figure B'!$J$3:$J$12</c:f>
              <c:numCache>
                <c:formatCode>General</c:formatCode>
                <c:ptCount val="10"/>
                <c:pt idx="0">
                  <c:v>9.3959731543624159</c:v>
                </c:pt>
                <c:pt idx="1">
                  <c:v>9.6947935368043083</c:v>
                </c:pt>
                <c:pt idx="2">
                  <c:v>13.06695464362851</c:v>
                </c:pt>
                <c:pt idx="3">
                  <c:v>15.810276679841898</c:v>
                </c:pt>
                <c:pt idx="4">
                  <c:v>16.059443911792908</c:v>
                </c:pt>
                <c:pt idx="5">
                  <c:v>15.75942139322421</c:v>
                </c:pt>
                <c:pt idx="6">
                  <c:v>18.047438982468204</c:v>
                </c:pt>
                <c:pt idx="7">
                  <c:v>16.251074806534824</c:v>
                </c:pt>
                <c:pt idx="8">
                  <c:v>15.496489468405217</c:v>
                </c:pt>
                <c:pt idx="9">
                  <c:v>15.784871010056841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9CF4-534A-AC25-F833EDE2B377}"/>
            </c:ext>
          </c:extLst>
        </c:ser>
        <c:ser>
          <c:idx val="2"/>
          <c:order val="3"/>
          <c:tx>
            <c:strRef>
              <c:f>'Figure B'!$K$2</c:f>
              <c:strCache>
                <c:ptCount val="1"/>
                <c:pt idx="0">
                  <c:v>Opioids with alcohol</c:v>
                </c:pt>
              </c:strCache>
            </c:strRef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xVal>
            <c:numRef>
              <c:f>'Figure B'!$A$3:$A$12</c:f>
              <c:numCache>
                <c:formatCode>General</c:formatCode>
                <c:ptCount val="10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  <c:pt idx="5">
                  <c:v>20</c:v>
                </c:pt>
                <c:pt idx="6">
                  <c:v>21</c:v>
                </c:pt>
                <c:pt idx="7">
                  <c:v>22</c:v>
                </c:pt>
                <c:pt idx="8">
                  <c:v>23</c:v>
                </c:pt>
                <c:pt idx="9">
                  <c:v>24</c:v>
                </c:pt>
              </c:numCache>
            </c:numRef>
          </c:xVal>
          <c:yVal>
            <c:numRef>
              <c:f>'Figure B'!$K$3:$K$12</c:f>
              <c:numCache>
                <c:formatCode>General</c:formatCode>
                <c:ptCount val="10"/>
                <c:pt idx="0">
                  <c:v>2.6845637583892619</c:v>
                </c:pt>
                <c:pt idx="1">
                  <c:v>5.0269299820466786</c:v>
                </c:pt>
                <c:pt idx="2">
                  <c:v>4.1036717062634986</c:v>
                </c:pt>
                <c:pt idx="3">
                  <c:v>7.1805006587615283</c:v>
                </c:pt>
                <c:pt idx="4">
                  <c:v>7.2866730584851398</c:v>
                </c:pt>
                <c:pt idx="5">
                  <c:v>8.2603730491054428</c:v>
                </c:pt>
                <c:pt idx="6">
                  <c:v>10.140941904434515</c:v>
                </c:pt>
                <c:pt idx="7">
                  <c:v>12.095156205216394</c:v>
                </c:pt>
                <c:pt idx="8">
                  <c:v>13.164493480441324</c:v>
                </c:pt>
                <c:pt idx="9">
                  <c:v>12.767818102317447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9CF4-534A-AC25-F833EDE2B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423072"/>
        <c:axId val="364776176"/>
      </c:scatterChart>
      <c:valAx>
        <c:axId val="364423072"/>
        <c:scaling>
          <c:orientation val="minMax"/>
          <c:max val="24"/>
          <c:min val="1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 sz="1400"/>
              </a:p>
              <a:p>
                <a:pPr>
                  <a:defRPr sz="1400"/>
                </a:pPr>
                <a:r>
                  <a:rPr lang="en-US" sz="1400"/>
                  <a:t>Age, 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776176"/>
        <c:crosses val="autoZero"/>
        <c:crossBetween val="midCat"/>
        <c:majorUnit val="1"/>
      </c:valAx>
      <c:valAx>
        <c:axId val="364776176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400" b="0" i="0" u="none" strike="noStrike" baseline="0" dirty="0">
                    <a:effectLst/>
                  </a:rPr>
                  <a:t>Percentage of opioid overdose deaths involving other substances, </a:t>
                </a:r>
                <a:r>
                  <a:rPr lang="en-US" sz="1400" b="0" i="1" u="none" strike="noStrike" baseline="0" dirty="0">
                    <a:effectLst/>
                  </a:rPr>
                  <a:t>%</a:t>
                </a:r>
                <a:endParaRPr lang="en-US" sz="1400" i="1" dirty="0"/>
              </a:p>
            </c:rich>
          </c:tx>
          <c:layout>
            <c:manualLayout>
              <c:xMode val="edge"/>
              <c:yMode val="edge"/>
              <c:x val="2.4159116057539645E-2"/>
              <c:y val="0.106211376105062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4230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7202326872602461"/>
          <c:y val="1.5308193907810002E-2"/>
          <c:w val="0.51917878053704825"/>
          <c:h val="0.2378900998167623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0"/>
                <a:cs typeface="Osak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0"/>
                <a:cs typeface="Osak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0"/>
                <a:cs typeface="Osak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95403DE-F61F-44FF-A4EE-23636B4F26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752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0"/>
                <a:cs typeface="Osak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0"/>
                <a:cs typeface="Osak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0"/>
                <a:cs typeface="Osak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0402398-48F0-4672-AB4E-42C92434B0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123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pitchFamily="-64" charset="-128"/>
        <a:cs typeface="Osaka" pitchFamily="-6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pitchFamily="-64" charset="-128"/>
        <a:cs typeface="Osaka" pitchFamily="-6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pitchFamily="-64" charset="-128"/>
        <a:cs typeface="Osaka" pitchFamily="-6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pitchFamily="-64" charset="-128"/>
        <a:cs typeface="Osaka" pitchFamily="-6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pitchFamily="-64" charset="-128"/>
        <a:cs typeface="Osaka" pitchFamily="-6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85372" indent="-302066">
              <a:defRPr sz="25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208265" indent="-241653">
              <a:defRPr sz="25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91571" indent="-241653">
              <a:defRPr sz="25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174878" indent="-241653">
              <a:defRPr sz="25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782911B-F0AD-4DC6-862A-D915693D6B28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238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193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878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586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371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09AC8-F746-6A40-9A5C-85DBA26D9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09EE42-49BF-80E6-D8D5-71EC049CD3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0F86D3-511F-4638-FEAA-D5D2492474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8907B-8198-1C75-4128-B964F06FBD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604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185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103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</a:t>
            </a:r>
            <a:r>
              <a:rPr lang="en-US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owever, the percentage of opioid overdose deaths also involving other substances (most commonly stimulants) steadily rose with increasing age, progressing from adolescence through young adulthood.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97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908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421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HelveticaNeue" panose="02000503000000020004" pitchFamily="2" charset="0"/>
              </a:rPr>
              <a:t>We found that the percentage of opioid overdose deaths also involving other substances rose with increasing age, progressing from adolescence through young adulthood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02398-48F0-4672-AB4E-42C92434B07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81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-76200"/>
            <a:ext cx="9144000" cy="5791200"/>
          </a:xfrm>
          <a:prstGeom prst="rect">
            <a:avLst/>
          </a:prstGeom>
          <a:gradFill rotWithShape="0">
            <a:gsLst>
              <a:gs pos="50000">
                <a:srgbClr val="0E2A67"/>
              </a:gs>
              <a:gs pos="0">
                <a:srgbClr val="486CA2"/>
              </a:gs>
            </a:gsLst>
            <a:lin ang="540000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9pPr>
          </a:lstStyle>
          <a:p>
            <a:pPr>
              <a:defRPr/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5638800"/>
            <a:ext cx="9144000" cy="1219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Osaka" charset="-128"/>
              </a:defRPr>
            </a:lvl9pPr>
          </a:lstStyle>
          <a:p>
            <a:pPr>
              <a:defRPr/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5638800"/>
            <a:ext cx="9144000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 anchor="b"/>
          <a:lstStyle>
            <a:lvl1pPr algn="l"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10000"/>
            <a:ext cx="6400800" cy="1371600"/>
          </a:xfrm>
        </p:spPr>
        <p:txBody>
          <a:bodyPr/>
          <a:lstStyle>
            <a:lvl1pPr marL="0" indent="0" algn="l">
              <a:buFont typeface="Wingdings" charset="2"/>
              <a:buNone/>
              <a:defRPr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2" name="Picture 195" descr="BMC-logo-RGB"/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0" y="0"/>
            <a:ext cx="4419600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95" descr="BMC-logo-RGB"/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55800" y="228600"/>
            <a:ext cx="4419600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67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9600" y="0"/>
            <a:ext cx="51054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" charset="0"/>
                <a:ea typeface="Osaka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Trustees Presentation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5903913"/>
            <a:ext cx="1447800" cy="68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18DEAFB0-5F7D-45A6-B662-D2EA6BF15B2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629400" y="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CC3DFF47-6C21-4FD9-9203-DB30C1607722}" type="datetime1">
              <a:rPr lang="en-US" altLang="en-US"/>
              <a:pPr/>
              <a:t>11/15/24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65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762000"/>
            <a:ext cx="19812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0"/>
            <a:ext cx="5791200" cy="4953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9600" y="0"/>
            <a:ext cx="51054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" charset="0"/>
                <a:ea typeface="Osaka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Trustees Presentation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5903913"/>
            <a:ext cx="1447800" cy="68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31E60114-293C-499A-8F38-9BB1B1483E4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629400" y="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0B47F737-A161-4DD8-8D65-4CC253BCAB5F}" type="datetime1">
              <a:rPr lang="en-US" altLang="en-US"/>
              <a:pPr/>
              <a:t>11/15/24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53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>
                  <a:noFill/>
                </a:ln>
                <a:solidFill>
                  <a:srgbClr val="0E2A67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763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9600" y="0"/>
            <a:ext cx="51054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" charset="0"/>
                <a:ea typeface="Osaka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Trustees Presentation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5903913"/>
            <a:ext cx="1447800" cy="68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D3EC1CAC-0B5E-4B7A-AC38-2B388530099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629400" y="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8F810019-D7B6-4A26-910A-A1353C6DC2E7}" type="datetime1">
              <a:rPr lang="en-US" altLang="en-US"/>
              <a:pPr/>
              <a:t>11/15/24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22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8862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862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9600" y="0"/>
            <a:ext cx="51054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" charset="0"/>
                <a:ea typeface="Osaka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Trustees Presentation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5903913"/>
            <a:ext cx="1447800" cy="68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C9DE055-3B0E-4EA6-86EA-0D8BCBC16D8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629400" y="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FCC38DD8-89B6-465A-BFD5-D01FFD512249}" type="datetime1">
              <a:rPr lang="en-US" altLang="en-US"/>
              <a:pPr/>
              <a:t>11/15/24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59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9600" y="0"/>
            <a:ext cx="51054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" charset="0"/>
                <a:ea typeface="Osaka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Trustees Presentation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5903913"/>
            <a:ext cx="1447800" cy="68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C26F6D87-151F-43F7-8B38-8D43255ACEE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629400" y="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E80B3CCA-A6EF-4031-BEF5-E38D31B76459}" type="datetime1">
              <a:rPr lang="en-US" altLang="en-US"/>
              <a:pPr/>
              <a:t>11/15/24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01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9600" y="0"/>
            <a:ext cx="51054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" charset="0"/>
                <a:ea typeface="Osaka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Trustees Presentation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5903913"/>
            <a:ext cx="1447800" cy="68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601067EB-0B25-4C9C-ABEC-385434ED7DB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629400" y="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F42B9F7C-9141-4657-8028-249CAFF9F58D}" type="datetime1">
              <a:rPr lang="en-US" altLang="en-US"/>
              <a:pPr/>
              <a:t>11/15/24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39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9600" y="0"/>
            <a:ext cx="51054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" charset="0"/>
                <a:ea typeface="Osaka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Trustees Presentation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5903913"/>
            <a:ext cx="1447800" cy="68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EFE32062-95B9-44AB-A732-2BD8600023E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629400" y="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16F46A7D-6DDF-4559-B929-0A850F887AD6}" type="datetime1">
              <a:rPr lang="en-US" altLang="en-US"/>
              <a:pPr/>
              <a:t>11/15/24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81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9600" y="0"/>
            <a:ext cx="51054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" charset="0"/>
                <a:ea typeface="Osaka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Trustees Presentation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5903913"/>
            <a:ext cx="1447800" cy="68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73DA41DA-0872-4D21-BC29-7FCB8F6E24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629400" y="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4241ECCD-F3A1-4F1D-A070-0C646544492C}" type="datetime1">
              <a:rPr lang="en-US" altLang="en-US"/>
              <a:pPr/>
              <a:t>11/15/24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51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9600" y="0"/>
            <a:ext cx="5105400" cy="3048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" charset="0"/>
                <a:ea typeface="Osaka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Trustees Presentation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86600" y="5903913"/>
            <a:ext cx="1447800" cy="685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F8B7447D-9145-49F2-A74D-EE5731FDA4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2"/>
          </p:nvPr>
        </p:nvSpPr>
        <p:spPr>
          <a:xfrm>
            <a:off x="6629400" y="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312628E0-3F34-4AC6-94DF-82DE5DE6A3E9}" type="datetime1">
              <a:rPr lang="en-US" altLang="en-US"/>
              <a:pPr/>
              <a:t>11/15/24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46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792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This is the title of this slide.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90599"/>
            <a:ext cx="7924800" cy="514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cxnSp>
        <p:nvCxnSpPr>
          <p:cNvPr id="1029" name="Straight Connector 5"/>
          <p:cNvCxnSpPr>
            <a:cxnSpLocks noChangeShapeType="1"/>
          </p:cNvCxnSpPr>
          <p:nvPr/>
        </p:nvCxnSpPr>
        <p:spPr bwMode="auto">
          <a:xfrm>
            <a:off x="609600" y="6207125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5"/>
          <p:cNvCxnSpPr>
            <a:cxnSpLocks noChangeShapeType="1"/>
          </p:cNvCxnSpPr>
          <p:nvPr userDrawn="1"/>
        </p:nvCxnSpPr>
        <p:spPr bwMode="auto">
          <a:xfrm>
            <a:off x="609600" y="9144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3" r:id="rId2"/>
    <p:sldLayoutId id="2147484125" r:id="rId3"/>
    <p:sldLayoutId id="2147484126" r:id="rId4"/>
    <p:sldLayoutId id="2147484127" r:id="rId5"/>
    <p:sldLayoutId id="2147484128" r:id="rId6"/>
    <p:sldLayoutId id="2147484129" r:id="rId7"/>
    <p:sldLayoutId id="2147484130" r:id="rId8"/>
    <p:sldLayoutId id="2147484131" r:id="rId9"/>
    <p:sldLayoutId id="2147484132" r:id="rId10"/>
    <p:sldLayoutId id="214748413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cap="none" spc="0">
          <a:ln>
            <a:noFill/>
          </a:ln>
          <a:solidFill>
            <a:srgbClr val="0E2A67"/>
          </a:solidFill>
          <a:effectLst/>
          <a:latin typeface="Arial"/>
          <a:ea typeface="+mj-ea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  <a:ea typeface="Osaka" pitchFamily="-6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  <a:ea typeface="Osaka" pitchFamily="-6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  <a:ea typeface="Osaka" pitchFamily="-6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  <a:ea typeface="Osaka" pitchFamily="-64" charset="-128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  <a:cs typeface="Osaka" pitchFamily="-6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  <a:cs typeface="Osaka" pitchFamily="-6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  <a:cs typeface="Osaka" pitchFamily="-6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Osaka" pitchFamily="-64" charset="-128"/>
          <a:cs typeface="Osaka" pitchFamily="-6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3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675B4"/>
        </a:buClr>
        <a:buFont typeface="Wingdings" pitchFamily="2" charset="2"/>
        <a:buChar char="§"/>
        <a:defRPr sz="28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675B4"/>
        </a:buClr>
        <a:buFont typeface="Wingdings" pitchFamily="2" charset="2"/>
        <a:buChar char="§"/>
        <a:defRPr sz="24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675B4"/>
        </a:buClr>
        <a:buFont typeface="Wingdings" pitchFamily="2" charset="2"/>
        <a:buChar char="§"/>
        <a:defRPr sz="20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675B4"/>
        </a:buClr>
        <a:buFont typeface="Wingdings" pitchFamily="2" charset="2"/>
        <a:buChar char="§"/>
        <a:defRPr sz="20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2675B4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1855" y="3276600"/>
            <a:ext cx="7162799" cy="914401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algn="l"/>
            <a:endParaRPr lang="en-US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I, Connor Buchholz, have no commercial relationships to disclose.</a:t>
            </a:r>
            <a:b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A blue and orange logo&#10;&#10;Description automatically generated">
            <a:extLst>
              <a:ext uri="{FF2B5EF4-FFF2-40B4-BE49-F238E27FC236}">
                <a16:creationId xmlns:a16="http://schemas.microsoft.com/office/drawing/2014/main" id="{3B16B985-3293-176B-FD9A-FAF66E2DE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055" y="-19050"/>
            <a:ext cx="7772400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456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318E9-7048-7F72-6E55-0BE68574D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5C0D-F6D7-127A-C01B-0398086F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E8CDD-BEBE-427A-8A34-9D75BFACD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indent="0">
              <a:spcBef>
                <a:spcPts val="0"/>
              </a:spcBef>
              <a:buNone/>
            </a:pPr>
            <a:r>
              <a:rPr lang="en-US" sz="2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 2020-2023, there were 22,972 opioid overdose deaths among youth aged 15-24.</a:t>
            </a:r>
          </a:p>
          <a:p>
            <a:pPr marL="571500" lvl="1" indent="-342900">
              <a:spcBef>
                <a:spcPts val="0"/>
              </a:spcBef>
            </a:pP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1" indent="-342900">
              <a:spcBef>
                <a:spcPts val="0"/>
              </a:spcBef>
            </a:pP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Fentanyl was involved in more than 9 in 10 opioid overdose deaths.</a:t>
            </a:r>
          </a:p>
          <a:p>
            <a:pPr marL="571500" lvl="1" indent="-342900">
              <a:spcBef>
                <a:spcPts val="0"/>
              </a:spcBef>
            </a:pPr>
            <a:endParaRPr lang="en-US" sz="24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1" indent="-34290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Overall, approximately half of all deaths involved polysubstance use. 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1" indent="-342900">
              <a:spcBef>
                <a:spcPts val="0"/>
              </a:spcBef>
            </a:pPr>
            <a:endParaRPr lang="en-US" sz="24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1" indent="-342900">
              <a:spcBef>
                <a:spcPts val="0"/>
              </a:spcBef>
            </a:pP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age 21 and older, opioid overdoses most commonly involved other substances rather than </a:t>
            </a:r>
            <a:r>
              <a:rPr lang="en-US" sz="2400" ker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opioids alone</a:t>
            </a:r>
            <a:r>
              <a:rPr lang="en-US" sz="240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1" indent="0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1" indent="0">
              <a:spcBef>
                <a:spcPts val="0"/>
              </a:spcBef>
              <a:buNone/>
            </a:pPr>
            <a:endParaRPr 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96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A17ACB-AD60-C9C7-7567-898A778D3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BDBD-B6F6-A217-FAB8-2964B2B5B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685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Figure 1</a:t>
            </a:r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BA3A1B0-9016-57A9-F492-3A954615A5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6472556"/>
              </p:ext>
            </p:extLst>
          </p:nvPr>
        </p:nvGraphicFramePr>
        <p:xfrm>
          <a:off x="609600" y="990599"/>
          <a:ext cx="7924800" cy="514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0841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E6436-D163-1D5F-EB55-54BC5DDB3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B0A86-CEEF-1C28-764E-76D165AFF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0E5E4-825D-ED48-F90F-66C9368C2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lvl="1" indent="-342900">
              <a:spcBef>
                <a:spcPts val="0"/>
              </a:spcBef>
            </a:pP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Polysubstance-involved overdoses comprised: </a:t>
            </a:r>
          </a:p>
          <a:p>
            <a:pPr marL="685800" lvl="1" indent="-457200">
              <a:spcBef>
                <a:spcPts val="0"/>
              </a:spcBef>
              <a:buFont typeface="+mj-lt"/>
              <a:buAutoNum type="arabicPeriod"/>
            </a:pPr>
            <a:endParaRPr lang="en-US" sz="2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9715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25.2% </a:t>
            </a: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opioid overdose deaths among </a:t>
            </a:r>
            <a:r>
              <a:rPr lang="en-US" sz="2200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15-year-olds</a:t>
            </a:r>
          </a:p>
          <a:p>
            <a:pPr marL="9715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39.4% </a:t>
            </a: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among </a:t>
            </a:r>
            <a:r>
              <a:rPr lang="en-US" sz="2200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18-year-olds</a:t>
            </a:r>
          </a:p>
          <a:p>
            <a:pPr marL="9715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52.8% </a:t>
            </a: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among </a:t>
            </a:r>
            <a:r>
              <a:rPr lang="en-US" sz="2200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21-year-olds</a:t>
            </a:r>
          </a:p>
          <a:p>
            <a:pPr marL="9715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58.1% </a:t>
            </a: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among </a:t>
            </a:r>
            <a:r>
              <a:rPr lang="en-US" sz="2200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24-year-olds</a:t>
            </a:r>
          </a:p>
          <a:p>
            <a:pPr marL="571500" lvl="1" indent="-342900">
              <a:spcBef>
                <a:spcPts val="0"/>
              </a:spcBef>
              <a:buAutoNum type="arabicPeriod"/>
            </a:pPr>
            <a:endParaRPr lang="en-US" sz="2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571500" lvl="1" indent="-342900">
              <a:spcBef>
                <a:spcPts val="0"/>
              </a:spcBef>
            </a:pP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Collectively, stimulants were the most commonly involved substances other than opioids in these deaths, and were present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in: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91440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12.4% </a:t>
            </a: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opioid overdose deaths among </a:t>
            </a:r>
            <a:r>
              <a:rPr lang="en-US" sz="2200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15-year-olds</a:t>
            </a:r>
          </a:p>
          <a:p>
            <a:pPr marL="91440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21.1% </a:t>
            </a: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among </a:t>
            </a:r>
            <a:r>
              <a:rPr lang="en-US" sz="2200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18-year-olds</a:t>
            </a:r>
          </a:p>
          <a:p>
            <a:pPr marL="91440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33.8% </a:t>
            </a: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among </a:t>
            </a:r>
            <a:r>
              <a:rPr lang="en-US" sz="2200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21-year-olds</a:t>
            </a:r>
          </a:p>
          <a:p>
            <a:pPr marL="91440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40.6% </a:t>
            </a:r>
            <a:r>
              <a:rPr lang="en-US" sz="2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among </a:t>
            </a:r>
            <a:r>
              <a:rPr lang="en-US" sz="2200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24-year-olds</a:t>
            </a:r>
          </a:p>
          <a:p>
            <a:pPr marL="628650" lvl="2" indent="0">
              <a:spcBef>
                <a:spcPts val="0"/>
              </a:spcBef>
              <a:buNone/>
            </a:pPr>
            <a:endParaRPr lang="en-US" sz="22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289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6D3E2-5B6D-3406-35CC-8EB6EBD62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685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Figure 2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3D09ED0-B064-224F-9F93-FADA08FC29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9990697"/>
              </p:ext>
            </p:extLst>
          </p:nvPr>
        </p:nvGraphicFramePr>
        <p:xfrm>
          <a:off x="609600" y="990599"/>
          <a:ext cx="7924800" cy="514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6944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2780F-4C72-8046-8D86-D25F8A543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113" lvl="1">
              <a:spcBef>
                <a:spcPts val="0"/>
              </a:spcBef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532D-C2A8-1E41-9A99-AA82193F1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52438"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age 21 and older, opioid overdoses more commonly involved other substances rather than opioids alone. </a:t>
            </a:r>
          </a:p>
          <a:p>
            <a:pPr marL="11112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63550" indent="-452438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 national data show that the overdose crisis has entered a ‘fourth wave’ in which overdose deaths increasingly involve stimulants in addition to opioids.</a:t>
            </a:r>
            <a:r>
              <a:rPr lang="en-US" sz="2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463550" indent="-452438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63600" lvl="1" indent="-452438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ur results highlight an age-specific transition from deaths involving only opioids to those also involving methamphetamine, prescription stimulants, cocaine, and other substances.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63550" indent="-452438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562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2780F-4C72-8046-8D86-D25F8A543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113" lvl="1">
              <a:spcBef>
                <a:spcPts val="0"/>
              </a:spcBef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532D-C2A8-1E41-9A99-AA82193F1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These results represent snapshots of shifting dynamics which may soon change.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otential for misclassification of substances involved in deaths in CDC WONDER data, particularly if full toxicology testing or reporting was not conducted at the time a death was documented.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solidFill>
                <a:srgbClr val="000000"/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Deaths involving &gt;1 of the substances listed could be counted more than once; thus, percentages add to greater than 100%.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65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B2C28-7358-EA6E-7696-FEFBA7B00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5D519-2BBB-9CDD-1CB0-3C228CFC9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113" lvl="1">
              <a:spcBef>
                <a:spcPts val="0"/>
              </a:spcBef>
            </a:pP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Diversity, Equity, and Inclusion</a:t>
            </a:r>
            <a:endParaRPr lang="en-US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99C58-7D94-5685-EA0C-4C33E86B2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14% (n=1,625) of polysubstance use deaths among Non-Hispanic black youth.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24%; (n=2,760) among Hispanic youth.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56%; (n=6,525) among Non-Hispanic White youth.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Black and Latinx patients may be more likely to enter treatment when they receive care from providers who have a shared experience and understanding of structural racism and related social determinants of health.</a:t>
            </a:r>
            <a:r>
              <a:rPr lang="en-US" sz="2400" b="0" i="0" u="none" strike="noStrike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baseline="30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Future research should measure and examine racial disparities in access, engagement, and retention in access to medication for OUD.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0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2780F-4C72-8046-8D86-D25F8A543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113" lvl="1">
              <a:spcBef>
                <a:spcPts val="0"/>
              </a:spcBef>
            </a:pPr>
            <a:r>
              <a:rPr lang="en-U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532D-C2A8-1E41-9A99-AA82193F1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2"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Amid high mortality from overdoses involving illicitly-manufactured fentanyl and stimulants, these findings suggest that interventions to address overdoses among youth should not have a singular focus on opioids.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54012">
              <a:spcBef>
                <a:spcPts val="0"/>
              </a:spcBef>
              <a:spcAft>
                <a:spcPts val="0"/>
              </a:spcAft>
            </a:pPr>
            <a:endParaRPr lang="en-US" sz="24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54012"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Rather, drug prevention, harm reduction, and addiction treatment need to more broadly incorporate services to address the rising contribution of stimulants and other substances.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56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7EF483B-5145-C045-9E62-17A9430324D8}"/>
              </a:ext>
            </a:extLst>
          </p:cNvPr>
          <p:cNvSpPr/>
          <p:nvPr/>
        </p:nvSpPr>
        <p:spPr bwMode="auto">
          <a:xfrm>
            <a:off x="2247900" y="2743200"/>
            <a:ext cx="4648200" cy="1371600"/>
          </a:xfrm>
          <a:prstGeom prst="round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algn="ctr">
              <a:spcBef>
                <a:spcPts val="200"/>
              </a:spcBef>
            </a:pPr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Email: </a:t>
            </a:r>
            <a:r>
              <a:rPr lang="en-US" altLang="en-US" sz="2000" dirty="0" err="1">
                <a:solidFill>
                  <a:schemeClr val="bg1"/>
                </a:solidFill>
                <a:latin typeface="Arial" pitchFamily="34" charset="0"/>
              </a:rPr>
              <a:t>connorbu@bu.edu</a:t>
            </a:r>
            <a:endParaRPr lang="en-US" altLang="en-US" sz="20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6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19720-9FC2-6F4F-96E0-E8A4C258E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BA493-E260-934F-8BB5-D51E63B03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Goldstick JE, Cunningham RM, Carter PM. Current Causes of Death in Children and Adolescents in the United States. </a:t>
            </a:r>
            <a:r>
              <a:rPr lang="en-US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 Engl J Med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2022;386(20):1955-1956.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Centers for Disease Control and Prevention. </a:t>
            </a:r>
            <a:r>
              <a:rPr lang="en-US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WISQARS Leading Causes of Death Visualization Tool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Accessed August 30, 2024. https://wisqars.cdc.gov/lcd/?o=LCD&amp;y1=2022&amp;y2=2022&amp;ct=10&amp;cc=UNI&amp;g=00&amp;s=0&amp;r=0&amp;ry=2&amp;e=0&amp;ar=lcd1age&amp;at=groups&amp;ag=lcd1age&amp;a1=0&amp;a2=199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Friedman J, </a:t>
            </a: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Hadland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SE. The Overdose Crisis among U.S. Adolescents. </a:t>
            </a:r>
            <a:r>
              <a:rPr lang="en-US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 Engl J Med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2024;390(2):97-100.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Friedman J, Shover CL. Charting the fourth wave: Geographic, temporal, race/ethnicity and demographic trends in polysubstance fentanyl overdose deaths in the United States, 2010–2021. </a:t>
            </a:r>
            <a:r>
              <a:rPr lang="en-US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Addiction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2023;118(12):2477-2485.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Lim JK, </a:t>
            </a: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Earlywine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JJ, Bagley SM, Marshall BDL, </a:t>
            </a: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Hadland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SE. Polysubstance Involvement in Opioid Overdose Deaths in Adolescents and Young Adults, 1999-2018. </a:t>
            </a:r>
            <a:r>
              <a:rPr lang="en-US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JAMA </a:t>
            </a:r>
            <a:r>
              <a:rPr lang="en-US" sz="14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Pediatr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2021;175(2):194.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Centers for Disease Control and Prevention. </a:t>
            </a:r>
            <a:r>
              <a:rPr lang="en-US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CDC WONDER Database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Accessed April 11, 2024. https://wonder.cdc.gov/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</a:t>
            </a:r>
            <a:r>
              <a:rPr lang="en-US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400" b="0" i="0" u="none" strike="noStrike" dirty="0" err="1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Alegría</a:t>
            </a:r>
            <a:r>
              <a:rPr lang="en-US" sz="14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M, Frank RG, Hansen HB, </a:t>
            </a:r>
            <a:r>
              <a:rPr lang="en-US" sz="1400" b="0" i="0" u="none" strike="noStrike" dirty="0" err="1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Sharfstein</a:t>
            </a:r>
            <a:r>
              <a:rPr lang="en-US" sz="14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JM, Shim RS, Tierney M. Transforming Mental Health And Addiction Services. Health </a:t>
            </a:r>
            <a:r>
              <a:rPr lang="en-US" sz="1400" b="0" i="0" u="none" strike="noStrike" dirty="0" err="1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Aff</a:t>
            </a:r>
            <a:r>
              <a:rPr lang="en-US" sz="14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(Millwood). 2021 Feb;40(2):226-234. </a:t>
            </a:r>
            <a:r>
              <a:rPr lang="en-US" sz="1400" b="0" i="0" u="none" strike="noStrike" dirty="0" err="1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sz="14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10.1377/hlthaff.2020.01472. </a:t>
            </a:r>
            <a:r>
              <a:rPr lang="en-US" sz="1400" b="0" i="0" u="none" strike="noStrike" dirty="0" err="1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Epub</a:t>
            </a:r>
            <a:r>
              <a:rPr lang="en-US" sz="14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2021 Jan 21. PMID: 33476189.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68312" lvl="0" indent="-457200">
              <a:spcBef>
                <a:spcPts val="1200"/>
              </a:spcBef>
              <a:buFont typeface="+mj-lt"/>
              <a:buAutoNum type="arabicPeriod"/>
            </a:pP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2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C2F38E3F-50C4-D84E-B009-D4C876FAA4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286000"/>
          </a:xfrm>
        </p:spPr>
        <p:txBody>
          <a:bodyPr anchor="b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Trends in Polysubstance-Involved Opioid Overdose Deaths Among US Youth, 2020-2023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1ED6746-4A66-8449-958C-0E10615346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2971800"/>
            <a:ext cx="8305800" cy="2438400"/>
          </a:xfrm>
        </p:spPr>
        <p:txBody>
          <a:bodyPr anchor="b"/>
          <a:lstStyle/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Connor Buchholz,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Joe R. Friedman</a:t>
            </a: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Arthur R. Williams, 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Jamie K. Lim, Meredith Glass, Scott E. </a:t>
            </a:r>
            <a:r>
              <a:rPr lang="en-US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Hadland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alt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alt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>
              <a:spcBef>
                <a:spcPts val="800"/>
              </a:spcBef>
            </a:pPr>
            <a:r>
              <a:rPr lang="en-US" altLang="en-US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connorbu@bu.edu</a:t>
            </a:r>
            <a:endParaRPr lang="en-US" alt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>
              <a:spcBef>
                <a:spcPts val="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en-US" altLang="en-US" sz="2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BuchholzConnor</a:t>
            </a:r>
            <a:endParaRPr lang="en-US" alt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alt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A26309-1A43-224A-A2E2-F3ABB1D2D93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227" y="4572000"/>
            <a:ext cx="182880" cy="1402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97F7EED-66AC-1944-95A3-AE11AECFF1F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250" y="4800954"/>
            <a:ext cx="182857" cy="18285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AB362F8-B787-100F-45EC-7B4EB52C98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5829988"/>
            <a:ext cx="1882346" cy="8425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8137F3-374A-4D86-49EA-431D9729D6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1929" y="6054231"/>
            <a:ext cx="3020071" cy="39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21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Funding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en-US" sz="2400" dirty="0"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National Institute on Drug Abuse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K18DA059913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en-US" sz="2400" dirty="0"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National Institute of Health 5R01DA057566-03</a:t>
            </a:r>
          </a:p>
          <a:p>
            <a:pPr lvl="1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en-US" sz="2400" dirty="0"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National Institute on Drug Abuse 5T32DA041898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1000"/>
              </a:spcBef>
              <a:buNone/>
            </a:pPr>
            <a:endParaRPr lang="en-US" altLang="en-US" sz="2400" dirty="0"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1000"/>
              </a:spcBef>
            </a:pPr>
            <a:endParaRPr lang="en-US" altLang="en-US" sz="2400" dirty="0"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830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19720-9FC2-6F4F-96E0-E8A4C258E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BA493-E260-934F-8BB5-D51E63B03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Drug overdoses and poisonings are the third leading cause of death in US children under 19</a:t>
            </a:r>
            <a:r>
              <a:rPr lang="en-US" sz="2400" kern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the leading cause of death in young adults aged 19-24.</a:t>
            </a:r>
            <a:r>
              <a:rPr lang="en-US" sz="2400" kern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Most unintentional overdoses in adolescents and young adults (hereafter, “youth”) involve opioids, with illicitly-manufactured fentanyl implicated in at least three-quarters of all fatalities.</a:t>
            </a:r>
            <a:r>
              <a:rPr lang="en-US" sz="2400" kern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28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059E4-08F4-2AD5-7B2D-2065E6C64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0ECD0-CC15-55FE-7156-58E22244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86F14-6B85-9263-C9C0-AE9BA101D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Among adults 25 and older, nearly half of all opioid overdose deaths also involve other substances (most commonly stimulants such as methamphetamine or cocaine).</a:t>
            </a:r>
            <a:r>
              <a:rPr lang="en-US" sz="2400" kern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24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However, among adolescent opioid overdose deaths, polysubstance use is less common.</a:t>
            </a:r>
            <a:r>
              <a:rPr lang="en-US" sz="2400" kern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lvl="1"/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Little is known about the age at which youth overdoses transition from involving only opioids to also involving other substances.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20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19720-9FC2-6F4F-96E0-E8A4C258E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BA493-E260-934F-8BB5-D51E63B03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Study Design and Sample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lvl="1" indent="-342900"/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extracted drug overdose fatalities of youth aged </a:t>
            </a:r>
            <a:r>
              <a:rPr lang="en-US" sz="2400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15-24</a:t>
            </a: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from the Centers for Disease Control and Prevention Wide-Ranging Online Data for Epidemiologic Research.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CDC WONDER database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Data collection consisted of years </a:t>
            </a:r>
            <a:r>
              <a:rPr lang="en-US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2020 - 2023</a:t>
            </a:r>
            <a:r>
              <a:rPr lang="en-US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Data from 2023 was </a:t>
            </a:r>
            <a:r>
              <a:rPr lang="en-US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provisional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lvl="1" indent="-342900"/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identified overdoses involving opioids with and without other substances. 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</a:pPr>
            <a:r>
              <a:rPr lang="en-US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International Statistical Classification of Diseases and Related Health Problems, Tenth Revision </a:t>
            </a:r>
            <a:r>
              <a:rPr lang="en-US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i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ICD-10</a:t>
            </a:r>
            <a:r>
              <a:rPr lang="en-US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lvl="1" indent="-342900"/>
            <a:endParaRPr lang="en-US" sz="20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23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19720-9FC2-6F4F-96E0-E8A4C258E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BA493-E260-934F-8BB5-D51E63B03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Data Analysis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extracted death counts and rates stratified by age, sex, race, ethnicity, and census region.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X40-44</a:t>
            </a: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en-US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accidental poisonings by drugs)</a:t>
            </a:r>
            <a:r>
              <a:rPr lang="en-US" sz="2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400" b="1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X60-X64</a:t>
            </a:r>
            <a:r>
              <a:rPr lang="en-US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(intentional self-poisoning by drugs), </a:t>
            </a:r>
            <a:r>
              <a:rPr lang="en-US" sz="2400" b="1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X85</a:t>
            </a:r>
            <a:r>
              <a:rPr lang="en-US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(assault by drug poisoning), </a:t>
            </a:r>
            <a:r>
              <a:rPr lang="en-US" sz="2400" b="1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Y10-Y14 </a:t>
            </a:r>
            <a:r>
              <a:rPr lang="en-US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(drug poisoning of undetermined intent).</a:t>
            </a:r>
            <a:endParaRPr lang="en-US" sz="24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lvl="2" indent="0">
              <a:buClr>
                <a:srgbClr val="C00000"/>
              </a:buClr>
              <a:buNone/>
            </a:pPr>
            <a:endParaRPr lang="en-US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125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D8A1E-22ED-2917-5BAA-CFC5D4D31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7EA29-A1BF-B403-E1E7-33F656BB5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E4C81-C189-464B-5DD4-D1ACC2072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Data Analysis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calculated overdose deaths involving opioids alone:</a:t>
            </a:r>
          </a:p>
          <a:p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Fentanyl and other synthetic opioids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Heroin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Methadone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Prescription opioids 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Other opioids (opium and other/unspecified opioids)</a:t>
            </a:r>
          </a:p>
          <a:p>
            <a:pPr lvl="1"/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endParaRPr lang="en-US" sz="2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888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22988-9C1E-434B-A2F1-B7DE0AA93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A5A95-00F5-D548-A363-7CC2F0B04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Data Analysis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calculated</a:t>
            </a: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opioid overdose deaths involving other substances: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Psychostimulants other than cocaine</a:t>
            </a:r>
            <a:r>
              <a:rPr lang="en-US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Cocaine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Benzodiazepines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Alcohol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Other substances (includes cannabis and barbiturates)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3142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Osaka" pitchFamily="-64" charset="-128"/>
            <a:cs typeface="Osaka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Osaka" pitchFamily="-64" charset="-128"/>
            <a:cs typeface="Osaka" pitchFamily="-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20432</TotalTime>
  <Words>1213</Words>
  <Application>Microsoft Macintosh PowerPoint</Application>
  <PresentationFormat>On-screen Show (4:3)</PresentationFormat>
  <Paragraphs>155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HelveticaNeue</vt:lpstr>
      <vt:lpstr>Times</vt:lpstr>
      <vt:lpstr>Times New Roman</vt:lpstr>
      <vt:lpstr>Wingdings</vt:lpstr>
      <vt:lpstr>Blank Presentation</vt:lpstr>
      <vt:lpstr>PowerPoint Presentation</vt:lpstr>
      <vt:lpstr>Trends in Polysubstance-Involved Opioid Overdose Deaths Among US Youth, 2020-2023</vt:lpstr>
      <vt:lpstr>Funding Sources</vt:lpstr>
      <vt:lpstr>Introduction</vt:lpstr>
      <vt:lpstr>Introduction</vt:lpstr>
      <vt:lpstr>Methods </vt:lpstr>
      <vt:lpstr>Methods </vt:lpstr>
      <vt:lpstr>Methods </vt:lpstr>
      <vt:lpstr>Methods </vt:lpstr>
      <vt:lpstr>Results</vt:lpstr>
      <vt:lpstr>Figure 1</vt:lpstr>
      <vt:lpstr>Results</vt:lpstr>
      <vt:lpstr>Figure 2</vt:lpstr>
      <vt:lpstr>Discussion</vt:lpstr>
      <vt:lpstr>Limitations</vt:lpstr>
      <vt:lpstr>Diversity, Equity, and Inclusion</vt:lpstr>
      <vt:lpstr>Conclusion</vt:lpstr>
      <vt:lpstr>Thank You!</vt:lpstr>
      <vt:lpstr>References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Buchholz, Connor</cp:lastModifiedBy>
  <cp:revision>3429</cp:revision>
  <cp:lastPrinted>2014-03-07T22:37:46Z</cp:lastPrinted>
  <dcterms:created xsi:type="dcterms:W3CDTF">2008-01-28T19:49:47Z</dcterms:created>
  <dcterms:modified xsi:type="dcterms:W3CDTF">2024-11-15T20:51:52Z</dcterms:modified>
</cp:coreProperties>
</file>