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59" r:id="rId4"/>
    <p:sldId id="272" r:id="rId5"/>
    <p:sldId id="257" r:id="rId6"/>
    <p:sldId id="260" r:id="rId7"/>
    <p:sldId id="261" r:id="rId8"/>
    <p:sldId id="269" r:id="rId9"/>
    <p:sldId id="268" r:id="rId10"/>
    <p:sldId id="263" r:id="rId11"/>
    <p:sldId id="264" r:id="rId12"/>
    <p:sldId id="274" r:id="rId13"/>
    <p:sldId id="266" r:id="rId14"/>
    <p:sldId id="275" r:id="rId15"/>
    <p:sldId id="271" r:id="rId16"/>
    <p:sldId id="276" r:id="rId17"/>
    <p:sldId id="265" r:id="rId18"/>
    <p:sldId id="267"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ia Thumma Thumma" initials="LTT" lastIdx="7" clrIdx="0">
    <p:extLst>
      <p:ext uri="{19B8F6BF-5375-455C-9EA6-DF929625EA0E}">
        <p15:presenceInfo xmlns:p15="http://schemas.microsoft.com/office/powerpoint/2012/main" userId="S-1-5-21-3362134674-1434254870-618424018-162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28" autoAdjust="0"/>
    <p:restoredTop sz="84681" autoAdjust="0"/>
  </p:normalViewPr>
  <p:slideViewPr>
    <p:cSldViewPr snapToGrid="0">
      <p:cViewPr varScale="1">
        <p:scale>
          <a:sx n="72" d="100"/>
          <a:sy n="72" d="100"/>
        </p:scale>
        <p:origin x="1104"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FA4B1-8721-400F-8C14-E8E7DE0B6C13}"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BA4F0-E691-4528-969C-763BD46D32F3}" type="slidenum">
              <a:rPr lang="en-US" smtClean="0"/>
              <a:t>‹#›</a:t>
            </a:fld>
            <a:endParaRPr lang="en-US"/>
          </a:p>
        </p:txBody>
      </p:sp>
    </p:spTree>
    <p:extLst>
      <p:ext uri="{BB962C8B-B14F-4D97-AF65-F5344CB8AC3E}">
        <p14:creationId xmlns:p14="http://schemas.microsoft.com/office/powerpoint/2010/main" val="278243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iencedirect.com/science/article/pii/S2589933323003154?dgcid=author#tbl000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science/article/pii/S2589933323003154?dgcid=author#tbl000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direct.com/science/article/pii/S2589933323003154?dgcid=author#sec002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direct.com/science/article/pii/S2589933323003154?dgcid=author#tbl000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BA4F0-E691-4528-969C-763BD46D32F3}" type="slidenum">
              <a:rPr lang="en-US" smtClean="0"/>
              <a:t>1</a:t>
            </a:fld>
            <a:endParaRPr lang="en-US"/>
          </a:p>
        </p:txBody>
      </p:sp>
    </p:spTree>
    <p:extLst>
      <p:ext uri="{BB962C8B-B14F-4D97-AF65-F5344CB8AC3E}">
        <p14:creationId xmlns:p14="http://schemas.microsoft.com/office/powerpoint/2010/main" val="246506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postpartum MOUD duration models, prenatal OUD treatment variables (MOUD duration and level of additional OUD treatment services received prenatally) remained significantly associated with the proportion of postpartum days covered by MOUD in both models 3 and 4. However, a dose–response relationship with prenatal MOUD duration was not as clearly demonstrated for this outcome.</a:t>
            </a:r>
          </a:p>
          <a:p>
            <a:r>
              <a:rPr lang="en-US" sz="1200" b="0" i="0" kern="1200" dirty="0">
                <a:solidFill>
                  <a:schemeClr val="tx1"/>
                </a:solidFill>
                <a:effectLst/>
                <a:latin typeface="+mn-lt"/>
                <a:ea typeface="+mn-ea"/>
                <a:cs typeface="+mn-cs"/>
              </a:rPr>
              <a:t>In the negative binomial regression models for the outcome of postpartum MOUD continuity (</a:t>
            </a:r>
            <a:r>
              <a:rPr lang="en-US" sz="1200" b="0" i="0" u="none" strike="noStrike" kern="1200" dirty="0">
                <a:solidFill>
                  <a:schemeClr val="tx1"/>
                </a:solidFill>
                <a:effectLst/>
                <a:latin typeface="+mn-lt"/>
                <a:ea typeface="+mn-ea"/>
                <a:cs typeface="+mn-cs"/>
                <a:hlinkClick r:id="rId3"/>
              </a:rPr>
              <a:t>Table 3</a:t>
            </a:r>
            <a:r>
              <a:rPr lang="en-US" sz="1200" b="0" i="0" kern="1200" dirty="0">
                <a:solidFill>
                  <a:schemeClr val="tx1"/>
                </a:solidFill>
                <a:effectLst/>
                <a:latin typeface="+mn-lt"/>
                <a:ea typeface="+mn-ea"/>
                <a:cs typeface="+mn-cs"/>
              </a:rPr>
              <a:t>), </a:t>
            </a:r>
            <a:r>
              <a:rPr lang="en-US" sz="1200" b="1" i="0" u="sng" kern="1200" dirty="0">
                <a:solidFill>
                  <a:schemeClr val="tx1"/>
                </a:solidFill>
                <a:effectLst/>
                <a:latin typeface="+mn-lt"/>
                <a:ea typeface="+mn-ea"/>
                <a:cs typeface="+mn-cs"/>
              </a:rPr>
              <a:t>in addition to age, race/ethnicity also demonstrated an association with MOUD continuity in models 1 (individual-level) and 2 (parent–infant dyad), with deliveries by Black, non-Hispanic people having less days covered by MOUD in the year postpartum (relative risk, 0.704; 95% CI, 0.517–0.949).</a:t>
            </a:r>
            <a:r>
              <a:rPr lang="en-US" sz="1200" b="0" i="0" kern="1200" dirty="0">
                <a:solidFill>
                  <a:schemeClr val="tx1"/>
                </a:solidFill>
                <a:effectLst/>
                <a:latin typeface="+mn-lt"/>
                <a:ea typeface="+mn-ea"/>
                <a:cs typeface="+mn-cs"/>
              </a:rPr>
              <a:t> However, this association was no longer significant in models 3 (OUD treatment) and 4 (neighborhood-level </a:t>
            </a:r>
            <a:r>
              <a:rPr lang="en-US" sz="1200" b="0" i="0" kern="1200" dirty="0" err="1">
                <a:solidFill>
                  <a:schemeClr val="tx1"/>
                </a:solidFill>
                <a:effectLst/>
                <a:latin typeface="+mn-lt"/>
                <a:ea typeface="+mn-ea"/>
                <a:cs typeface="+mn-cs"/>
              </a:rPr>
              <a:t>SDoH</a:t>
            </a:r>
            <a:r>
              <a:rPr lang="en-US" sz="1200" b="0" i="0" kern="1200" dirty="0">
                <a:solidFill>
                  <a:schemeClr val="tx1"/>
                </a:solidFill>
                <a:effectLst/>
                <a:latin typeface="+mn-lt"/>
                <a:ea typeface="+mn-ea"/>
                <a:cs typeface="+mn-cs"/>
              </a:rPr>
              <a:t>). </a:t>
            </a:r>
            <a:r>
              <a:rPr lang="en-US" sz="1200" b="1" i="0" u="sng" kern="1200" dirty="0">
                <a:solidFill>
                  <a:schemeClr val="tx1"/>
                </a:solidFill>
                <a:effectLst/>
                <a:latin typeface="+mn-lt"/>
                <a:ea typeface="+mn-ea"/>
                <a:cs typeface="+mn-cs"/>
              </a:rPr>
              <a:t>Similar to postpartum MOUD duration models, prenatal OUD treatment variables (MOUD duration and level of additional OUD treatment services received prenatally) remained significantly associated with the proportion of postpartum days covered by MOUD in both models 3 and 4. </a:t>
            </a:r>
            <a:r>
              <a:rPr lang="en-US" sz="1200" b="0" i="0" kern="1200" dirty="0">
                <a:solidFill>
                  <a:schemeClr val="tx1"/>
                </a:solidFill>
                <a:effectLst/>
                <a:latin typeface="+mn-lt"/>
                <a:ea typeface="+mn-ea"/>
                <a:cs typeface="+mn-cs"/>
              </a:rPr>
              <a:t>However, a dose–response relationship with prenatal MOUD duration was not as clearly demonstrated for this outcome. For example, only MOUD receipt of at least 9 months before delivery was positively associated with postpartum MOUD continuity, whereas prenatal MOUD durations of ≤8 months did not demonstrate a significant association.</a:t>
            </a:r>
            <a:endParaRPr lang="en-US" dirty="0"/>
          </a:p>
        </p:txBody>
      </p:sp>
      <p:sp>
        <p:nvSpPr>
          <p:cNvPr id="4" name="Slide Number Placeholder 3"/>
          <p:cNvSpPr>
            <a:spLocks noGrp="1"/>
          </p:cNvSpPr>
          <p:nvPr>
            <p:ph type="sldNum" sz="quarter" idx="5"/>
          </p:nvPr>
        </p:nvSpPr>
        <p:spPr/>
        <p:txBody>
          <a:bodyPr/>
          <a:lstStyle/>
          <a:p>
            <a:fld id="{A41BA4F0-E691-4528-969C-763BD46D32F3}" type="slidenum">
              <a:rPr lang="en-US" smtClean="0"/>
              <a:t>12</a:t>
            </a:fld>
            <a:endParaRPr lang="en-US"/>
          </a:p>
        </p:txBody>
      </p:sp>
    </p:spTree>
    <p:extLst>
      <p:ext uri="{BB962C8B-B14F-4D97-AF65-F5344CB8AC3E}">
        <p14:creationId xmlns:p14="http://schemas.microsoft.com/office/powerpoint/2010/main" val="320472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all go beyond the race variable when documenting disparities and elucidating </a:t>
            </a:r>
            <a:r>
              <a:rPr lang="en-US" dirty="0" err="1"/>
              <a:t>thei</a:t>
            </a:r>
            <a:r>
              <a:rPr lang="en-US" dirty="0"/>
              <a:t> underlying mechanisms</a:t>
            </a:r>
          </a:p>
          <a:p>
            <a:r>
              <a:rPr lang="en-US" dirty="0"/>
              <a:t>It’s not easy, and you may be a pioneer in your space</a:t>
            </a:r>
          </a:p>
          <a:p>
            <a:r>
              <a:rPr lang="en-US" dirty="0"/>
              <a:t>But you can do it!</a:t>
            </a:r>
          </a:p>
        </p:txBody>
      </p:sp>
      <p:sp>
        <p:nvSpPr>
          <p:cNvPr id="4" name="Slide Number Placeholder 3"/>
          <p:cNvSpPr>
            <a:spLocks noGrp="1"/>
          </p:cNvSpPr>
          <p:nvPr>
            <p:ph type="sldNum" sz="quarter" idx="5"/>
          </p:nvPr>
        </p:nvSpPr>
        <p:spPr/>
        <p:txBody>
          <a:bodyPr/>
          <a:lstStyle/>
          <a:p>
            <a:fld id="{A41BA4F0-E691-4528-969C-763BD46D32F3}" type="slidenum">
              <a:rPr lang="en-US" smtClean="0"/>
              <a:t>14</a:t>
            </a:fld>
            <a:endParaRPr lang="en-US"/>
          </a:p>
        </p:txBody>
      </p:sp>
    </p:spTree>
    <p:extLst>
      <p:ext uri="{BB962C8B-B14F-4D97-AF65-F5344CB8AC3E}">
        <p14:creationId xmlns:p14="http://schemas.microsoft.com/office/powerpoint/2010/main" val="2216354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BAR GRAPH</a:t>
            </a:r>
            <a:endParaRPr lang="en-US" b="0" dirty="0"/>
          </a:p>
          <a:p>
            <a:r>
              <a:rPr lang="en-US" sz="1200" b="0" i="0" kern="1200" dirty="0">
                <a:solidFill>
                  <a:schemeClr val="tx1"/>
                </a:solidFill>
                <a:effectLst/>
                <a:latin typeface="+mn-lt"/>
                <a:ea typeface="+mn-ea"/>
                <a:cs typeface="+mn-cs"/>
              </a:rPr>
              <a:t>At the time of delivery, birthing people had been receiving MOUD for different durations that did not vary significantly across HOI terciles: 9.8% for &lt;1 month, 26.7% for 1 to 4 months, 32.0% for 5 to 8 months, and 28.6 for at least 9 months. </a:t>
            </a:r>
          </a:p>
          <a:p>
            <a:r>
              <a:rPr lang="en-US" sz="1200" b="1" i="0" kern="1200" dirty="0">
                <a:solidFill>
                  <a:schemeClr val="tx1"/>
                </a:solidFill>
                <a:effectLst/>
                <a:latin typeface="+mn-lt"/>
                <a:ea typeface="+mn-ea"/>
                <a:cs typeface="+mn-cs"/>
              </a:rPr>
              <a:t>SECOND BAR GRAPH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Similarly, almost half of the sample received at least 4 OUD treatment components, in addition to MOUD, during pregnancy (46.2%), with 13.6% receiving no additional OUD treatment services, 9.0% receiving 1 service, 13.8% 2 services, and 17.5% 3 services (</a:t>
            </a:r>
            <a:r>
              <a:rPr lang="en-US" sz="1200" b="0" i="0" u="none" strike="noStrike" kern="1200" dirty="0">
                <a:solidFill>
                  <a:schemeClr val="tx1"/>
                </a:solidFill>
                <a:effectLst/>
                <a:latin typeface="+mn-lt"/>
                <a:ea typeface="+mn-ea"/>
                <a:cs typeface="+mn-cs"/>
                <a:hlinkClick r:id="rId3"/>
              </a:rPr>
              <a:t>Table 1</a:t>
            </a:r>
            <a:r>
              <a:rPr lang="en-US" sz="1200" b="0" i="0" kern="1200" dirty="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5"/>
          </p:nvPr>
        </p:nvSpPr>
        <p:spPr/>
        <p:txBody>
          <a:bodyPr/>
          <a:lstStyle/>
          <a:p>
            <a:fld id="{A41BA4F0-E691-4528-969C-763BD46D32F3}" type="slidenum">
              <a:rPr lang="en-US" smtClean="0"/>
              <a:t>17</a:t>
            </a:fld>
            <a:endParaRPr lang="en-US"/>
          </a:p>
        </p:txBody>
      </p:sp>
    </p:spTree>
    <p:extLst>
      <p:ext uri="{BB962C8B-B14F-4D97-AF65-F5344CB8AC3E}">
        <p14:creationId xmlns:p14="http://schemas.microsoft.com/office/powerpoint/2010/main" val="320469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Unadjusted study outcomes did not vary across HOI terciles. For postpartum MOUD duration, 61.5% of patients continued MOUD for at least 9 of 12 months after delivery (60.2% in the lowest tercile, 61.7% in the middle tercile, and 64.2% in the highest tercile) (</a:t>
            </a:r>
            <a:r>
              <a:rPr lang="en-US" sz="1200" b="0" i="0" u="none" strike="noStrike" kern="1200" dirty="0" err="1">
                <a:solidFill>
                  <a:schemeClr val="tx1"/>
                </a:solidFill>
                <a:effectLst/>
                <a:latin typeface="+mn-lt"/>
                <a:ea typeface="+mn-ea"/>
                <a:cs typeface="+mn-cs"/>
                <a:hlinkClick r:id="rId3"/>
              </a:rPr>
              <a:t>eFigure</a:t>
            </a:r>
            <a:r>
              <a:rPr lang="en-US" sz="1200" b="0" i="0" u="none" strike="noStrike" kern="1200" dirty="0">
                <a:solidFill>
                  <a:schemeClr val="tx1"/>
                </a:solidFill>
                <a:effectLst/>
                <a:latin typeface="+mn-lt"/>
                <a:ea typeface="+mn-ea"/>
                <a:cs typeface="+mn-cs"/>
                <a:hlinkClick r:id="rId3"/>
              </a:rPr>
              <a:t> 2</a:t>
            </a:r>
            <a:r>
              <a:rPr lang="en-US" sz="1200" b="0" i="0" kern="1200" dirty="0">
                <a:solidFill>
                  <a:schemeClr val="tx1"/>
                </a:solidFill>
                <a:effectLst/>
                <a:latin typeface="+mn-lt"/>
                <a:ea typeface="+mn-ea"/>
                <a:cs typeface="+mn-cs"/>
              </a:rPr>
              <a:t>, A). Similarly, for postpartum MOUD continuity, 75% of days in the year after delivery were covered by MOUD receipt for all deliveries (75% days in the lowest tercile, 74% days in the middle tercile, and 77% days in the highest tercile) (</a:t>
            </a:r>
            <a:r>
              <a:rPr lang="en-US" sz="1200" b="0" i="0" u="none" strike="noStrike" kern="1200" dirty="0" err="1">
                <a:solidFill>
                  <a:schemeClr val="tx1"/>
                </a:solidFill>
                <a:effectLst/>
                <a:latin typeface="+mn-lt"/>
                <a:ea typeface="+mn-ea"/>
                <a:cs typeface="+mn-cs"/>
                <a:hlinkClick r:id="rId3"/>
              </a:rPr>
              <a:t>eFigure</a:t>
            </a:r>
            <a:r>
              <a:rPr lang="en-US" sz="1200" b="0" i="0" u="none" strike="noStrike" kern="1200" dirty="0">
                <a:solidFill>
                  <a:schemeClr val="tx1"/>
                </a:solidFill>
                <a:effectLst/>
                <a:latin typeface="+mn-lt"/>
                <a:ea typeface="+mn-ea"/>
                <a:cs typeface="+mn-cs"/>
                <a:hlinkClick r:id="rId3"/>
              </a:rPr>
              <a:t> 2</a:t>
            </a:r>
            <a:r>
              <a:rPr lang="en-US" sz="1200" b="0" i="0" kern="1200" dirty="0">
                <a:solidFill>
                  <a:schemeClr val="tx1"/>
                </a:solidFill>
                <a:effectLst/>
                <a:latin typeface="+mn-lt"/>
                <a:ea typeface="+mn-ea"/>
                <a:cs typeface="+mn-cs"/>
              </a:rPr>
              <a:t>, B).</a:t>
            </a:r>
            <a:endParaRPr lang="en-US" dirty="0"/>
          </a:p>
        </p:txBody>
      </p:sp>
      <p:sp>
        <p:nvSpPr>
          <p:cNvPr id="4" name="Slide Number Placeholder 3"/>
          <p:cNvSpPr>
            <a:spLocks noGrp="1"/>
          </p:cNvSpPr>
          <p:nvPr>
            <p:ph type="sldNum" sz="quarter" idx="5"/>
          </p:nvPr>
        </p:nvSpPr>
        <p:spPr/>
        <p:txBody>
          <a:bodyPr/>
          <a:lstStyle/>
          <a:p>
            <a:fld id="{A41BA4F0-E691-4528-969C-763BD46D32F3}" type="slidenum">
              <a:rPr lang="en-US" smtClean="0"/>
              <a:t>18</a:t>
            </a:fld>
            <a:endParaRPr lang="en-US"/>
          </a:p>
        </p:txBody>
      </p:sp>
    </p:spTree>
    <p:extLst>
      <p:ext uri="{BB962C8B-B14F-4D97-AF65-F5344CB8AC3E}">
        <p14:creationId xmlns:p14="http://schemas.microsoft.com/office/powerpoint/2010/main" val="3782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stepwise Cox proportional hazards models </a:t>
            </a:r>
            <a:r>
              <a:rPr lang="en-US" b="1" u="sng" dirty="0"/>
              <a:t>for the outcome of postpartum MOUD duration, models 1 (individual-level) and 2 (parent–infant dyad) demonstrated a positive association between young age and MOUD discontinuation (HR, 1.262; 95% CI, 1.1039–1.533). </a:t>
            </a:r>
            <a:r>
              <a:rPr lang="en-US" dirty="0"/>
              <a:t>However, these associations no longer demonstrated significance in models 3 (OUD treatment) and 4 (neighborhood-level </a:t>
            </a:r>
            <a:r>
              <a:rPr lang="en-US" dirty="0" err="1"/>
              <a:t>SDoH</a:t>
            </a:r>
            <a:r>
              <a:rPr lang="en-US" dirty="0"/>
              <a:t>).</a:t>
            </a:r>
          </a:p>
          <a:p>
            <a:r>
              <a:rPr lang="en-US" dirty="0"/>
              <a:t> In model 3, both duration of prenatal MOUD receipt and the OUD Treatment Comprehensiveness Index were negatively associated with postpartum MOUD discontinuation, with a demonstrated dose–response relationship for MOUD duration; in other words, incremental increases in the duration of MOUD received prenatally were associated with longer MOUD durations in the year postpartum. </a:t>
            </a:r>
            <a:r>
              <a:rPr lang="en-US" b="1" u="sng" dirty="0"/>
              <a:t>Notably, these significant associations remained stable in model 4, with the HOI not demonstrating an association with the outcome of postpartum MOUD duration (HR, 1.39; 95% CI, 0.551–3.512).</a:t>
            </a:r>
            <a:endParaRPr lang="en-US" dirty="0"/>
          </a:p>
        </p:txBody>
      </p:sp>
      <p:sp>
        <p:nvSpPr>
          <p:cNvPr id="4" name="Slide Number Placeholder 3"/>
          <p:cNvSpPr>
            <a:spLocks noGrp="1"/>
          </p:cNvSpPr>
          <p:nvPr>
            <p:ph type="sldNum" sz="quarter" idx="5"/>
          </p:nvPr>
        </p:nvSpPr>
        <p:spPr/>
        <p:txBody>
          <a:bodyPr/>
          <a:lstStyle/>
          <a:p>
            <a:fld id="{A41BA4F0-E691-4528-969C-763BD46D32F3}" type="slidenum">
              <a:rPr lang="en-US" smtClean="0"/>
              <a:t>19</a:t>
            </a:fld>
            <a:endParaRPr lang="en-US"/>
          </a:p>
        </p:txBody>
      </p:sp>
    </p:spTree>
    <p:extLst>
      <p:ext uri="{BB962C8B-B14F-4D97-AF65-F5344CB8AC3E}">
        <p14:creationId xmlns:p14="http://schemas.microsoft.com/office/powerpoint/2010/main" val="37910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r>
              <a:rPr lang="en-US" sz="1200" b="1" dirty="0"/>
              <a:t>Structural and systemic racism, inequities in health care access) </a:t>
            </a:r>
          </a:p>
          <a:p>
            <a:r>
              <a:rPr lang="en-US" sz="1200" dirty="0"/>
              <a:t>rather than solely contributions by</a:t>
            </a:r>
            <a:endParaRPr lang="en-US" dirty="0"/>
          </a:p>
        </p:txBody>
      </p:sp>
      <p:sp>
        <p:nvSpPr>
          <p:cNvPr id="4" name="Slide Number Placeholder 3"/>
          <p:cNvSpPr>
            <a:spLocks noGrp="1"/>
          </p:cNvSpPr>
          <p:nvPr>
            <p:ph type="sldNum" sz="quarter" idx="5"/>
          </p:nvPr>
        </p:nvSpPr>
        <p:spPr/>
        <p:txBody>
          <a:bodyPr/>
          <a:lstStyle/>
          <a:p>
            <a:fld id="{A41BA4F0-E691-4528-969C-763BD46D32F3}" type="slidenum">
              <a:rPr lang="en-US" smtClean="0"/>
              <a:t>3</a:t>
            </a:fld>
            <a:endParaRPr lang="en-US"/>
          </a:p>
        </p:txBody>
      </p:sp>
    </p:spTree>
    <p:extLst>
      <p:ext uri="{BB962C8B-B14F-4D97-AF65-F5344CB8AC3E}">
        <p14:creationId xmlns:p14="http://schemas.microsoft.com/office/powerpoint/2010/main" val="173053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BA4F0-E691-4528-969C-763BD46D32F3}" type="slidenum">
              <a:rPr lang="en-US" smtClean="0"/>
              <a:t>4</a:t>
            </a:fld>
            <a:endParaRPr lang="en-US"/>
          </a:p>
        </p:txBody>
      </p:sp>
    </p:spTree>
    <p:extLst>
      <p:ext uri="{BB962C8B-B14F-4D97-AF65-F5344CB8AC3E}">
        <p14:creationId xmlns:p14="http://schemas.microsoft.com/office/powerpoint/2010/main" val="30780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BA4F0-E691-4528-969C-763BD46D32F3}" type="slidenum">
              <a:rPr lang="en-US" smtClean="0"/>
              <a:t>6</a:t>
            </a:fld>
            <a:endParaRPr lang="en-US"/>
          </a:p>
        </p:txBody>
      </p:sp>
    </p:spTree>
    <p:extLst>
      <p:ext uri="{BB962C8B-B14F-4D97-AF65-F5344CB8AC3E}">
        <p14:creationId xmlns:p14="http://schemas.microsoft.com/office/powerpoint/2010/main" val="58781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MOUD duration (allowed up to 30-day gap)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MOUD was captured by pharmacy claims (</a:t>
            </a:r>
            <a:r>
              <a:rPr lang="en-US" sz="1200" dirty="0" err="1"/>
              <a:t>ie</a:t>
            </a:r>
            <a:r>
              <a:rPr lang="en-US" sz="1200" dirty="0"/>
              <a:t>, buprenorphine) and procedure codes (</a:t>
            </a:r>
            <a:r>
              <a:rPr lang="en-US" sz="1200" dirty="0" err="1"/>
              <a:t>ie</a:t>
            </a:r>
            <a:r>
              <a:rPr lang="en-US" sz="1200" dirty="0"/>
              <a:t>, methadone).</a:t>
            </a:r>
          </a:p>
          <a:p>
            <a:endParaRPr lang="en-US" dirty="0"/>
          </a:p>
        </p:txBody>
      </p:sp>
      <p:sp>
        <p:nvSpPr>
          <p:cNvPr id="4" name="Slide Number Placeholder 3"/>
          <p:cNvSpPr>
            <a:spLocks noGrp="1"/>
          </p:cNvSpPr>
          <p:nvPr>
            <p:ph type="sldNum" sz="quarter" idx="5"/>
          </p:nvPr>
        </p:nvSpPr>
        <p:spPr/>
        <p:txBody>
          <a:bodyPr/>
          <a:lstStyle/>
          <a:p>
            <a:fld id="{A41BA4F0-E691-4528-969C-763BD46D32F3}" type="slidenum">
              <a:rPr lang="en-US" smtClean="0"/>
              <a:t>7</a:t>
            </a:fld>
            <a:endParaRPr lang="en-US"/>
          </a:p>
        </p:txBody>
      </p:sp>
    </p:spTree>
    <p:extLst>
      <p:ext uri="{BB962C8B-B14F-4D97-AF65-F5344CB8AC3E}">
        <p14:creationId xmlns:p14="http://schemas.microsoft.com/office/powerpoint/2010/main" val="130070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that provides insight into the opportunity of the state to live long and health lives based on social determinants of health. It is derived from dozens of social, economic, educational, demographic, and environmental community variables combined into 13 community indicators that are grouped into four community profiles.</a:t>
            </a:r>
          </a:p>
          <a:p>
            <a:pPr marL="0" indent="0">
              <a:buFont typeface="Arial" panose="020B0604020202020204" pitchFamily="34" charset="0"/>
              <a:buNone/>
            </a:pPr>
            <a:endParaRPr lang="en-US" sz="1200" b="0"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Economic Opportunity Profile </a:t>
            </a:r>
            <a:r>
              <a:rPr lang="en-US" sz="1200" kern="1200" dirty="0">
                <a:solidFill>
                  <a:schemeClr val="tx1"/>
                </a:solidFill>
                <a:effectLst/>
                <a:latin typeface="+mn-lt"/>
                <a:ea typeface="+mn-ea"/>
                <a:cs typeface="+mn-cs"/>
              </a:rPr>
              <a:t>Evaluates the capacity of community members to engage in the economy of their community.</a:t>
            </a:r>
          </a:p>
          <a:p>
            <a:pPr marL="0" indent="0">
              <a:buFont typeface="Arial" panose="020B0604020202020204" pitchFamily="34" charset="0"/>
              <a:buNone/>
            </a:pPr>
            <a:r>
              <a:rPr lang="en-US" sz="1200" b="1" kern="1200" dirty="0">
                <a:solidFill>
                  <a:schemeClr val="tx1"/>
                </a:solidFill>
                <a:effectLst/>
                <a:latin typeface="+mn-lt"/>
                <a:ea typeface="+mn-ea"/>
                <a:cs typeface="+mn-cs"/>
              </a:rPr>
              <a:t>Employment Accessibility Indicator </a:t>
            </a:r>
            <a:r>
              <a:rPr lang="en-US" sz="1200" kern="1200" dirty="0">
                <a:solidFill>
                  <a:schemeClr val="tx1"/>
                </a:solidFill>
                <a:effectLst/>
                <a:latin typeface="+mn-lt"/>
                <a:ea typeface="+mn-ea"/>
                <a:cs typeface="+mn-cs"/>
              </a:rPr>
              <a:t>Measures geographical access to paid work.</a:t>
            </a:r>
          </a:p>
          <a:p>
            <a:pPr marL="0" indent="0">
              <a:buFont typeface="Arial" panose="020B0604020202020204" pitchFamily="34" charset="0"/>
              <a:buNone/>
            </a:pPr>
            <a:r>
              <a:rPr lang="en-US" sz="1200" b="1" kern="1200" dirty="0">
                <a:solidFill>
                  <a:schemeClr val="tx1"/>
                </a:solidFill>
                <a:effectLst/>
                <a:latin typeface="+mn-lt"/>
                <a:ea typeface="+mn-ea"/>
                <a:cs typeface="+mn-cs"/>
              </a:rPr>
              <a:t>Job Participation Indicator</a:t>
            </a:r>
            <a:r>
              <a:rPr lang="en-US" sz="1200" kern="1200" dirty="0">
                <a:solidFill>
                  <a:schemeClr val="tx1"/>
                </a:solidFill>
                <a:effectLst/>
                <a:latin typeface="+mn-lt"/>
                <a:ea typeface="+mn-ea"/>
                <a:cs typeface="+mn-cs"/>
              </a:rPr>
              <a:t> The fraction of adults active in the labor force.</a:t>
            </a:r>
          </a:p>
          <a:p>
            <a:pPr marL="0" indent="0">
              <a:buFont typeface="Arial" panose="020B0604020202020204" pitchFamily="34" charset="0"/>
              <a:buNone/>
            </a:pPr>
            <a:r>
              <a:rPr lang="en-US" sz="1200" b="1" kern="1200" dirty="0">
                <a:solidFill>
                  <a:schemeClr val="tx1"/>
                </a:solidFill>
                <a:effectLst/>
                <a:latin typeface="+mn-lt"/>
                <a:ea typeface="+mn-ea"/>
                <a:cs typeface="+mn-cs"/>
              </a:rPr>
              <a:t>Income Inequality indicator </a:t>
            </a:r>
            <a:r>
              <a:rPr lang="en-US" sz="1200" kern="1200" dirty="0">
                <a:solidFill>
                  <a:schemeClr val="tx1"/>
                </a:solidFill>
                <a:effectLst/>
                <a:latin typeface="+mn-lt"/>
                <a:ea typeface="+mn-ea"/>
                <a:cs typeface="+mn-cs"/>
              </a:rPr>
              <a:t>Evaluates how wealth and earnings are distributed within a community.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Community Environment Profile </a:t>
            </a:r>
            <a:r>
              <a:rPr lang="en-US" sz="1200" kern="1200" dirty="0">
                <a:solidFill>
                  <a:schemeClr val="tx1"/>
                </a:solidFill>
                <a:effectLst/>
                <a:latin typeface="+mn-lt"/>
                <a:ea typeface="+mn-ea"/>
                <a:cs typeface="+mn-cs"/>
              </a:rPr>
              <a:t>Measures a community’s “natural, built, and social environment.”</a:t>
            </a:r>
          </a:p>
          <a:p>
            <a:r>
              <a:rPr lang="en-US" sz="1200" b="1" kern="1200" dirty="0">
                <a:solidFill>
                  <a:schemeClr val="tx1"/>
                </a:solidFill>
                <a:effectLst/>
                <a:latin typeface="+mn-lt"/>
                <a:ea typeface="+mn-ea"/>
                <a:cs typeface="+mn-cs"/>
              </a:rPr>
              <a:t>Population Density Indicator </a:t>
            </a:r>
            <a:r>
              <a:rPr lang="en-US" sz="1200" kern="1200" dirty="0">
                <a:solidFill>
                  <a:schemeClr val="tx1"/>
                </a:solidFill>
                <a:effectLst/>
                <a:latin typeface="+mn-lt"/>
                <a:ea typeface="+mn-ea"/>
                <a:cs typeface="+mn-cs"/>
              </a:rPr>
              <a:t>Approximates resident density levels as experienced by most inhabitants of a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Walkability Indicator </a:t>
            </a:r>
            <a:r>
              <a:rPr lang="en-US" sz="1200" kern="1200" dirty="0">
                <a:solidFill>
                  <a:schemeClr val="tx1"/>
                </a:solidFill>
                <a:effectLst/>
                <a:latin typeface="+mn-lt"/>
                <a:ea typeface="+mn-ea"/>
                <a:cs typeface="+mn-cs"/>
              </a:rPr>
              <a:t>A measure of how walkable a community is taking in to account public transit accessibility, residential and employment density, rationality of street design, and land diversity.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Air Quality Indicator</a:t>
            </a:r>
            <a:r>
              <a:rPr lang="en-US" sz="1200" kern="1200" dirty="0">
                <a:solidFill>
                  <a:schemeClr val="tx1"/>
                </a:solidFill>
                <a:effectLst/>
                <a:latin typeface="+mn-lt"/>
                <a:ea typeface="+mn-ea"/>
                <a:cs typeface="+mn-cs"/>
              </a:rPr>
              <a:t> a community’s risk from pollution and incorporates various EPA measures of pollution and risk for related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Population Churning Indicator </a:t>
            </a:r>
            <a:r>
              <a:rPr lang="en-US" sz="1200" kern="1200" dirty="0">
                <a:solidFill>
                  <a:schemeClr val="tx1"/>
                </a:solidFill>
                <a:effectLst/>
                <a:latin typeface="+mn-lt"/>
                <a:ea typeface="+mn-ea"/>
                <a:cs typeface="+mn-cs"/>
              </a:rPr>
              <a:t>Measures population turnover by assessing the rate that people move into and out of a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Wellness Disparity Profile </a:t>
            </a:r>
            <a:r>
              <a:rPr lang="en-US" sz="1200" kern="1200" dirty="0">
                <a:solidFill>
                  <a:schemeClr val="tx1"/>
                </a:solidFill>
                <a:effectLst/>
                <a:latin typeface="+mn-lt"/>
                <a:ea typeface="+mn-ea"/>
                <a:cs typeface="+mn-cs"/>
              </a:rPr>
              <a:t>Measures disparity in access to health-related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Segregation Indicator </a:t>
            </a:r>
            <a:r>
              <a:rPr lang="en-US" sz="1200" kern="1200" dirty="0">
                <a:solidFill>
                  <a:schemeClr val="tx1"/>
                </a:solidFill>
                <a:effectLst/>
                <a:latin typeface="+mn-lt"/>
                <a:ea typeface="+mn-ea"/>
                <a:cs typeface="+mn-cs"/>
              </a:rPr>
              <a:t>Assesses the racial and ethnic diversity of communities</a:t>
            </a:r>
          </a:p>
          <a:p>
            <a:r>
              <a:rPr lang="en-US" sz="1200" b="1" kern="1200" dirty="0">
                <a:solidFill>
                  <a:schemeClr val="tx1"/>
                </a:solidFill>
                <a:effectLst/>
                <a:latin typeface="+mn-lt"/>
                <a:ea typeface="+mn-ea"/>
                <a:cs typeface="+mn-cs"/>
              </a:rPr>
              <a:t>Access to Care Indicator </a:t>
            </a:r>
            <a:r>
              <a:rPr lang="en-US" sz="1200" kern="1200" dirty="0">
                <a:solidFill>
                  <a:schemeClr val="tx1"/>
                </a:solidFill>
                <a:effectLst/>
                <a:latin typeface="+mn-lt"/>
                <a:ea typeface="+mn-ea"/>
                <a:cs typeface="+mn-cs"/>
              </a:rPr>
              <a:t>Evaluates the availability of affordable primary care. It adjusts for the number of uninsured residents in a community and also the costs of care.</a:t>
            </a:r>
          </a:p>
          <a:p>
            <a:endParaRPr lang="en-US" sz="1200"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Consumer Opportunity Profile </a:t>
            </a:r>
            <a:r>
              <a:rPr lang="en-US" sz="1200" kern="1200" dirty="0">
                <a:solidFill>
                  <a:schemeClr val="tx1"/>
                </a:solidFill>
                <a:effectLst/>
                <a:latin typeface="+mn-lt"/>
                <a:ea typeface="+mn-ea"/>
                <a:cs typeface="+mn-cs"/>
              </a:rPr>
              <a:t>Measures a community’s access to consumer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Education Indicator </a:t>
            </a:r>
            <a:r>
              <a:rPr lang="en-US" sz="1200" kern="1200" dirty="0">
                <a:solidFill>
                  <a:schemeClr val="tx1"/>
                </a:solidFill>
                <a:effectLst/>
                <a:latin typeface="+mn-lt"/>
                <a:ea typeface="+mn-ea"/>
                <a:cs typeface="+mn-cs"/>
              </a:rPr>
              <a:t>The average years of schooling among community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Affordability Indicator </a:t>
            </a:r>
            <a:r>
              <a:rPr lang="en-US" sz="1200" kern="1200" dirty="0">
                <a:solidFill>
                  <a:schemeClr val="tx1"/>
                </a:solidFill>
                <a:effectLst/>
                <a:latin typeface="+mn-lt"/>
                <a:ea typeface="+mn-ea"/>
                <a:cs typeface="+mn-cs"/>
              </a:rPr>
              <a:t>The proportion of a community’s income that is spent on transportation and housing. This also estimates disposable income left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Food Accessibility Indicator </a:t>
            </a:r>
            <a:r>
              <a:rPr lang="en-US" sz="1200" kern="1200" dirty="0">
                <a:solidFill>
                  <a:schemeClr val="tx1"/>
                </a:solidFill>
                <a:effectLst/>
                <a:latin typeface="+mn-lt"/>
                <a:ea typeface="+mn-ea"/>
                <a:cs typeface="+mn-cs"/>
              </a:rPr>
              <a:t>The proportion of the community with a grocery store within one mile in urban communities or 10 miles in rural communities.</a:t>
            </a:r>
          </a:p>
          <a:p>
            <a:r>
              <a:rPr lang="en-US" sz="1200" b="1" kern="1200" dirty="0">
                <a:solidFill>
                  <a:schemeClr val="tx1"/>
                </a:solidFill>
                <a:effectLst/>
                <a:latin typeface="+mn-lt"/>
                <a:ea typeface="+mn-ea"/>
                <a:cs typeface="+mn-cs"/>
              </a:rPr>
              <a:t>Material Deprivation  </a:t>
            </a:r>
            <a:r>
              <a:rPr lang="en-US" sz="1200" kern="1200" dirty="0">
                <a:solidFill>
                  <a:schemeClr val="tx1"/>
                </a:solidFill>
                <a:effectLst/>
                <a:latin typeface="+mn-lt"/>
                <a:ea typeface="+mn-ea"/>
                <a:cs typeface="+mn-cs"/>
              </a:rPr>
              <a:t> the private material resources available to community households. It includes measures for employment, vehicle and home ownership, and overcrowding.</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A41BA4F0-E691-4528-969C-763BD46D32F3}" type="slidenum">
              <a:rPr lang="en-US" smtClean="0"/>
              <a:t>8</a:t>
            </a:fld>
            <a:endParaRPr lang="en-US"/>
          </a:p>
        </p:txBody>
      </p:sp>
    </p:spTree>
    <p:extLst>
      <p:ext uri="{BB962C8B-B14F-4D97-AF65-F5344CB8AC3E}">
        <p14:creationId xmlns:p14="http://schemas.microsoft.com/office/powerpoint/2010/main" val="140167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OUD comprehensiveness categories based on work of Edwards et al &gt; adapted to what Medicaid ARTS program reimburses for</a:t>
            </a:r>
          </a:p>
        </p:txBody>
      </p:sp>
      <p:sp>
        <p:nvSpPr>
          <p:cNvPr id="4" name="Slide Number Placeholder 3"/>
          <p:cNvSpPr>
            <a:spLocks noGrp="1"/>
          </p:cNvSpPr>
          <p:nvPr>
            <p:ph type="sldNum" sz="quarter" idx="5"/>
          </p:nvPr>
        </p:nvSpPr>
        <p:spPr/>
        <p:txBody>
          <a:bodyPr/>
          <a:lstStyle/>
          <a:p>
            <a:fld id="{A41BA4F0-E691-4528-969C-763BD46D32F3}" type="slidenum">
              <a:rPr lang="en-US" smtClean="0"/>
              <a:t>9</a:t>
            </a:fld>
            <a:endParaRPr lang="en-US"/>
          </a:p>
        </p:txBody>
      </p:sp>
    </p:spTree>
    <p:extLst>
      <p:ext uri="{BB962C8B-B14F-4D97-AF65-F5344CB8AC3E}">
        <p14:creationId xmlns:p14="http://schemas.microsoft.com/office/powerpoint/2010/main" val="36075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Terciles determined by statewide distribution of HOI, not just Medicaid population </a:t>
            </a:r>
          </a:p>
        </p:txBody>
      </p:sp>
      <p:sp>
        <p:nvSpPr>
          <p:cNvPr id="4" name="Slide Number Placeholder 3"/>
          <p:cNvSpPr>
            <a:spLocks noGrp="1"/>
          </p:cNvSpPr>
          <p:nvPr>
            <p:ph type="sldNum" sz="quarter" idx="5"/>
          </p:nvPr>
        </p:nvSpPr>
        <p:spPr/>
        <p:txBody>
          <a:bodyPr/>
          <a:lstStyle/>
          <a:p>
            <a:fld id="{A41BA4F0-E691-4528-969C-763BD46D32F3}" type="slidenum">
              <a:rPr lang="en-US" smtClean="0"/>
              <a:t>10</a:t>
            </a:fld>
            <a:endParaRPr lang="en-US"/>
          </a:p>
        </p:txBody>
      </p:sp>
    </p:spTree>
    <p:extLst>
      <p:ext uri="{BB962C8B-B14F-4D97-AF65-F5344CB8AC3E}">
        <p14:creationId xmlns:p14="http://schemas.microsoft.com/office/powerpoint/2010/main" val="37914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HIGH burden of negative social determinants of health </a:t>
            </a:r>
          </a:p>
          <a:p>
            <a:r>
              <a:rPr lang="en-US" sz="1200" b="0" i="0" kern="1200" dirty="0">
                <a:solidFill>
                  <a:schemeClr val="tx1"/>
                </a:solidFill>
                <a:effectLst/>
                <a:latin typeface="+mn-lt"/>
                <a:ea typeface="+mn-ea"/>
                <a:cs typeface="+mn-cs"/>
              </a:rPr>
              <a:t>Among the sample of 1690 Medicaid-covered patients with deliveries occurring between July 1, 2016 and December 31, 2020 who were to receiving MOUD, 711 (42%) were birthing people in the lowest HOI tercile (indicating high burden of negative </a:t>
            </a:r>
            <a:r>
              <a:rPr lang="en-US" sz="1200" b="0" i="0" kern="1200" dirty="0" err="1">
                <a:solidFill>
                  <a:schemeClr val="tx1"/>
                </a:solidFill>
                <a:effectLst/>
                <a:latin typeface="+mn-lt"/>
                <a:ea typeface="+mn-ea"/>
                <a:cs typeface="+mn-cs"/>
              </a:rPr>
              <a:t>SDoH</a:t>
            </a:r>
            <a:r>
              <a:rPr lang="en-US" sz="1200" b="0" i="0" kern="1200" dirty="0">
                <a:solidFill>
                  <a:schemeClr val="tx1"/>
                </a:solidFill>
                <a:effectLst/>
                <a:latin typeface="+mn-lt"/>
                <a:ea typeface="+mn-ea"/>
                <a:cs typeface="+mn-cs"/>
              </a:rPr>
              <a:t>), 647 (38%) in the middle HOI tercile, and 332 (20%) in the highest HOI tercile (</a:t>
            </a:r>
            <a:r>
              <a:rPr lang="en-US" sz="1200" b="0" i="0" u="none" strike="noStrike" kern="1200" dirty="0">
                <a:solidFill>
                  <a:schemeClr val="tx1"/>
                </a:solidFill>
                <a:effectLst/>
                <a:latin typeface="+mn-lt"/>
                <a:ea typeface="+mn-ea"/>
                <a:cs typeface="+mn-cs"/>
                <a:hlinkClick r:id="rId3"/>
              </a:rPr>
              <a:t>Table 1</a:t>
            </a:r>
            <a:r>
              <a:rPr lang="en-US" sz="1200" b="0" i="0" kern="1200" dirty="0">
                <a:solidFill>
                  <a:schemeClr val="tx1"/>
                </a:solidFill>
                <a:effectLst/>
                <a:latin typeface="+mn-lt"/>
                <a:ea typeface="+mn-ea"/>
                <a:cs typeface="+mn-cs"/>
              </a:rPr>
              <a:t>). Most deliveries were to White, non-Hispanic birthing people (89.0%), with less than a tenth to Black, non-Hispanic birthing people (8.7%) and people with other race/ethnicity. However, these proportions differed across HOI terciles, with </a:t>
            </a:r>
            <a:r>
              <a:rPr lang="en-US" sz="1200" b="1" i="0" kern="1200" dirty="0">
                <a:solidFill>
                  <a:schemeClr val="tx1"/>
                </a:solidFill>
                <a:effectLst/>
                <a:latin typeface="+mn-lt"/>
                <a:ea typeface="+mn-ea"/>
                <a:cs typeface="+mn-cs"/>
              </a:rPr>
              <a:t>14.4% of deliveries in the lowest tercile being to Black, non-Hispanic birthing people, as opposed to only 3.9% in the highest tercile.</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41BA4F0-E691-4528-969C-763BD46D32F3}" type="slidenum">
              <a:rPr lang="en-US" smtClean="0"/>
              <a:t>11</a:t>
            </a:fld>
            <a:endParaRPr lang="en-US"/>
          </a:p>
        </p:txBody>
      </p:sp>
    </p:spTree>
    <p:extLst>
      <p:ext uri="{BB962C8B-B14F-4D97-AF65-F5344CB8AC3E}">
        <p14:creationId xmlns:p14="http://schemas.microsoft.com/office/powerpoint/2010/main" val="260490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213417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263071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724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1233063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404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60921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411970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143014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9650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3893FF-2AD3-498F-8748-91C4A3E4863B}"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289019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893FF-2AD3-498F-8748-91C4A3E4863B}"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207187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3893FF-2AD3-498F-8748-91C4A3E4863B}"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362087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3893FF-2AD3-498F-8748-91C4A3E4863B}"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179164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893FF-2AD3-498F-8748-91C4A3E4863B}"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222681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3893FF-2AD3-498F-8748-91C4A3E4863B}"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299984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3893FF-2AD3-498F-8748-91C4A3E4863B}"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E429E-EA92-4ABF-AAB6-EAD493A97051}" type="slidenum">
              <a:rPr lang="en-US" smtClean="0"/>
              <a:t>‹#›</a:t>
            </a:fld>
            <a:endParaRPr lang="en-US"/>
          </a:p>
        </p:txBody>
      </p:sp>
    </p:spTree>
    <p:extLst>
      <p:ext uri="{BB962C8B-B14F-4D97-AF65-F5344CB8AC3E}">
        <p14:creationId xmlns:p14="http://schemas.microsoft.com/office/powerpoint/2010/main" val="350680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3893FF-2AD3-498F-8748-91C4A3E4863B}" type="datetimeFigureOut">
              <a:rPr lang="en-US" smtClean="0"/>
              <a:t>11/4/2023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3E429E-EA92-4ABF-AAB6-EAD493A97051}" type="slidenum">
              <a:rPr lang="en-US" smtClean="0"/>
              <a:t>‹#›</a:t>
            </a:fld>
            <a:endParaRPr lang="en-US"/>
          </a:p>
        </p:txBody>
      </p:sp>
    </p:spTree>
    <p:extLst>
      <p:ext uri="{BB962C8B-B14F-4D97-AF65-F5344CB8AC3E}">
        <p14:creationId xmlns:p14="http://schemas.microsoft.com/office/powerpoint/2010/main" val="3189018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fif"/><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0D93-0216-45FB-B2CE-511BA5B72E59}"/>
              </a:ext>
            </a:extLst>
          </p:cNvPr>
          <p:cNvSpPr>
            <a:spLocks noGrp="1"/>
          </p:cNvSpPr>
          <p:nvPr>
            <p:ph type="ctrTitle"/>
          </p:nvPr>
        </p:nvSpPr>
        <p:spPr>
          <a:xfrm>
            <a:off x="1845380" y="3354444"/>
            <a:ext cx="7766936" cy="1646302"/>
          </a:xfrm>
        </p:spPr>
        <p:txBody>
          <a:bodyPr>
            <a:noAutofit/>
          </a:bodyPr>
          <a:lstStyle/>
          <a:p>
            <a:r>
              <a:rPr lang="en-US" sz="4500" dirty="0"/>
              <a:t>Postpartum Medication for Opioid Use Disorder Outcomes Associated With Prenatal Treatment and Neighborhood-Level Social Determinants of Health</a:t>
            </a:r>
          </a:p>
        </p:txBody>
      </p:sp>
      <p:sp>
        <p:nvSpPr>
          <p:cNvPr id="3" name="Subtitle 2">
            <a:extLst>
              <a:ext uri="{FF2B5EF4-FFF2-40B4-BE49-F238E27FC236}">
                <a16:creationId xmlns:a16="http://schemas.microsoft.com/office/drawing/2014/main" id="{40F3D09D-734D-4A69-BFAB-799D13FC4F64}"/>
              </a:ext>
            </a:extLst>
          </p:cNvPr>
          <p:cNvSpPr>
            <a:spLocks noGrp="1"/>
          </p:cNvSpPr>
          <p:nvPr>
            <p:ph type="subTitle" idx="1"/>
          </p:nvPr>
        </p:nvSpPr>
        <p:spPr>
          <a:xfrm>
            <a:off x="-72887" y="5000747"/>
            <a:ext cx="9488933" cy="1496392"/>
          </a:xfrm>
        </p:spPr>
        <p:txBody>
          <a:bodyPr>
            <a:normAutofit fontScale="92500" lnSpcReduction="10000"/>
          </a:bodyPr>
          <a:lstStyle/>
          <a:p>
            <a:r>
              <a:rPr lang="en-US" dirty="0"/>
              <a:t> </a:t>
            </a:r>
            <a:r>
              <a:rPr lang="en-US" b="1" dirty="0"/>
              <a:t>Caitlin E. Martin, MD MPH</a:t>
            </a:r>
          </a:p>
          <a:p>
            <a:r>
              <a:rPr lang="en-US" b="1" dirty="0"/>
              <a:t>IVY (In Recovery) Lab, Obstetrics &amp; Gynecology</a:t>
            </a:r>
          </a:p>
          <a:p>
            <a:r>
              <a:rPr lang="en-US" b="1" dirty="0"/>
              <a:t>Institute for Drug and Alcohol Studies, Virginia Commonwealth University</a:t>
            </a:r>
            <a:r>
              <a:rPr lang="en-US" dirty="0"/>
              <a:t> </a:t>
            </a:r>
          </a:p>
          <a:p>
            <a:r>
              <a:rPr lang="en-US" dirty="0"/>
              <a:t>Co-authors: Erin Britton, Hannah </a:t>
            </a:r>
            <a:r>
              <a:rPr lang="en-US" dirty="0" err="1"/>
              <a:t>Shadowen</a:t>
            </a:r>
            <a:r>
              <a:rPr lang="en-US" dirty="0"/>
              <a:t>, Jasmine Johnson, Roy Sabo, and Peter Cunningham </a:t>
            </a:r>
          </a:p>
        </p:txBody>
      </p:sp>
      <p:sp>
        <p:nvSpPr>
          <p:cNvPr id="4" name="AutoShape 2" descr="https://mail.google.com/mail/u/0?ui=2&amp;ik=8439bc23a1&amp;attid=0.1&amp;permmsgid=msg-a:r-2470319582280096773&amp;th=18b8b352e403ff2b&amp;view=fimg&amp;fur=ip&amp;sz=s0-l75-ft&amp;attbid=ANGjdJ9kqjX-9sBxiSvRspbsCwr29xVNN6Ln5xEbDVozoDB4aQfv-C7k_UPD0Fe2GlM_Oj9bDU9e8xTGuLfH-RxISGbVdGjQBRYPBURnQMjMUDuPBIBPi3Z7plscnzg&amp;disp=emb&amp;realattid=18b8b349ce61d3b81ec1">
            <a:extLst>
              <a:ext uri="{FF2B5EF4-FFF2-40B4-BE49-F238E27FC236}">
                <a16:creationId xmlns:a16="http://schemas.microsoft.com/office/drawing/2014/main" id="{3202889E-186A-4EBA-9249-888E778A796F}"/>
              </a:ext>
            </a:extLst>
          </p:cNvPr>
          <p:cNvSpPr>
            <a:spLocks noChangeAspect="1" noChangeArrowheads="1"/>
          </p:cNvSpPr>
          <p:nvPr/>
        </p:nvSpPr>
        <p:spPr bwMode="auto">
          <a:xfrm>
            <a:off x="5943600" y="3276600"/>
            <a:ext cx="1739900" cy="1739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36BF74B6-4A44-46AD-9BC5-428057363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92" y="722452"/>
            <a:ext cx="2554148" cy="2554148"/>
          </a:xfrm>
          <a:prstGeom prst="rect">
            <a:avLst/>
          </a:prstGeom>
        </p:spPr>
      </p:pic>
    </p:spTree>
    <p:extLst>
      <p:ext uri="{BB962C8B-B14F-4D97-AF65-F5344CB8AC3E}">
        <p14:creationId xmlns:p14="http://schemas.microsoft.com/office/powerpoint/2010/main" val="176252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E9CE-CBA5-4B07-A532-0AEDC0B54DE9}"/>
              </a:ext>
            </a:extLst>
          </p:cNvPr>
          <p:cNvSpPr>
            <a:spLocks noGrp="1"/>
          </p:cNvSpPr>
          <p:nvPr>
            <p:ph type="title"/>
          </p:nvPr>
        </p:nvSpPr>
        <p:spPr/>
        <p:txBody>
          <a:bodyPr>
            <a:normAutofit fontScale="90000"/>
          </a:bodyPr>
          <a:lstStyle/>
          <a:p>
            <a:r>
              <a:rPr lang="en-US" sz="4900" dirty="0">
                <a:solidFill>
                  <a:srgbClr val="4472C4"/>
                </a:solidFill>
              </a:rPr>
              <a:t>Analyses</a:t>
            </a:r>
            <a:br>
              <a:rPr lang="en-US" b="1" dirty="0"/>
            </a:br>
            <a:br>
              <a:rPr lang="en-US" dirty="0"/>
            </a:br>
            <a:endParaRPr lang="en-US" dirty="0"/>
          </a:p>
        </p:txBody>
      </p:sp>
      <p:sp>
        <p:nvSpPr>
          <p:cNvPr id="3" name="Content Placeholder 2">
            <a:extLst>
              <a:ext uri="{FF2B5EF4-FFF2-40B4-BE49-F238E27FC236}">
                <a16:creationId xmlns:a16="http://schemas.microsoft.com/office/drawing/2014/main" id="{AB35687A-B793-4F3E-AE50-90B257CDB7B0}"/>
              </a:ext>
            </a:extLst>
          </p:cNvPr>
          <p:cNvSpPr>
            <a:spLocks noGrp="1"/>
          </p:cNvSpPr>
          <p:nvPr>
            <p:ph idx="1"/>
          </p:nvPr>
        </p:nvSpPr>
        <p:spPr>
          <a:xfrm>
            <a:off x="677334" y="1852397"/>
            <a:ext cx="5168927" cy="4396003"/>
          </a:xfrm>
        </p:spPr>
        <p:txBody>
          <a:bodyPr>
            <a:normAutofit fontScale="92500" lnSpcReduction="10000"/>
          </a:bodyPr>
          <a:lstStyle/>
          <a:p>
            <a:r>
              <a:rPr lang="en-US" sz="2400" dirty="0"/>
              <a:t>Linked HOI to patient-level data at census-tract level</a:t>
            </a:r>
          </a:p>
          <a:p>
            <a:endParaRPr lang="en-US" sz="2400" dirty="0"/>
          </a:p>
          <a:p>
            <a:r>
              <a:rPr lang="en-US" sz="2400" dirty="0"/>
              <a:t>Describe outcomes by HOI terciles</a:t>
            </a:r>
          </a:p>
          <a:p>
            <a:endParaRPr lang="en-US" sz="2400" dirty="0"/>
          </a:p>
          <a:p>
            <a:r>
              <a:rPr lang="en-US" sz="2400" dirty="0"/>
              <a:t>Stepwise multivariable models for MOUD outcomes</a:t>
            </a:r>
          </a:p>
          <a:p>
            <a:pPr lvl="1"/>
            <a:r>
              <a:rPr lang="en-US" sz="2200" dirty="0"/>
              <a:t>Cox proportional hazards (time to MOUD discontinuation)</a:t>
            </a:r>
          </a:p>
          <a:p>
            <a:pPr lvl="1"/>
            <a:r>
              <a:rPr lang="en-US" sz="2200" dirty="0"/>
              <a:t>Negative binominal (MOUD continuity)</a:t>
            </a:r>
          </a:p>
        </p:txBody>
      </p:sp>
      <p:pic>
        <p:nvPicPr>
          <p:cNvPr id="4" name="Picture 3">
            <a:extLst>
              <a:ext uri="{FF2B5EF4-FFF2-40B4-BE49-F238E27FC236}">
                <a16:creationId xmlns:a16="http://schemas.microsoft.com/office/drawing/2014/main" id="{03834CD3-FCDA-6E9B-872B-A92C04F540B1}"/>
              </a:ext>
            </a:extLst>
          </p:cNvPr>
          <p:cNvPicPr>
            <a:picLocks noChangeAspect="1"/>
          </p:cNvPicPr>
          <p:nvPr/>
        </p:nvPicPr>
        <p:blipFill rotWithShape="1">
          <a:blip r:embed="rId3">
            <a:extLst>
              <a:ext uri="{28A0092B-C50C-407E-A947-70E740481C1C}">
                <a14:useLocalDpi xmlns:a14="http://schemas.microsoft.com/office/drawing/2010/main" val="0"/>
              </a:ext>
            </a:extLst>
          </a:blip>
          <a:srcRect l="27031" t="28322" r="20262" b="13854"/>
          <a:stretch/>
        </p:blipFill>
        <p:spPr>
          <a:xfrm>
            <a:off x="5508584" y="1688527"/>
            <a:ext cx="6426027" cy="3965575"/>
          </a:xfrm>
          <a:prstGeom prst="rect">
            <a:avLst/>
          </a:prstGeom>
        </p:spPr>
      </p:pic>
    </p:spTree>
    <p:extLst>
      <p:ext uri="{BB962C8B-B14F-4D97-AF65-F5344CB8AC3E}">
        <p14:creationId xmlns:p14="http://schemas.microsoft.com/office/powerpoint/2010/main" val="61041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FC74-FDDA-427C-81E7-76D31530093F}"/>
              </a:ext>
            </a:extLst>
          </p:cNvPr>
          <p:cNvSpPr>
            <a:spLocks noGrp="1"/>
          </p:cNvSpPr>
          <p:nvPr>
            <p:ph type="title"/>
          </p:nvPr>
        </p:nvSpPr>
        <p:spPr/>
        <p:txBody>
          <a:bodyPr>
            <a:normAutofit/>
          </a:bodyPr>
          <a:lstStyle/>
          <a:p>
            <a:r>
              <a:rPr lang="en-US" dirty="0"/>
              <a:t>The majority of our cohort were in living in a low-middle HOI tercile</a:t>
            </a:r>
          </a:p>
        </p:txBody>
      </p:sp>
      <p:sp>
        <p:nvSpPr>
          <p:cNvPr id="3" name="Content Placeholder 2">
            <a:extLst>
              <a:ext uri="{FF2B5EF4-FFF2-40B4-BE49-F238E27FC236}">
                <a16:creationId xmlns:a16="http://schemas.microsoft.com/office/drawing/2014/main" id="{1337E469-391D-48B1-B7AB-F637803FE57A}"/>
              </a:ext>
            </a:extLst>
          </p:cNvPr>
          <p:cNvSpPr>
            <a:spLocks noGrp="1"/>
          </p:cNvSpPr>
          <p:nvPr>
            <p:ph idx="1"/>
          </p:nvPr>
        </p:nvSpPr>
        <p:spPr>
          <a:xfrm>
            <a:off x="583862" y="1740538"/>
            <a:ext cx="8596668" cy="3880773"/>
          </a:xfrm>
        </p:spPr>
        <p:txBody>
          <a:bodyPr>
            <a:normAutofit/>
          </a:bodyPr>
          <a:lstStyle/>
          <a:p>
            <a:endParaRPr lang="en-US" sz="2400" b="1" dirty="0">
              <a:solidFill>
                <a:schemeClr val="accent1"/>
              </a:solidFill>
            </a:endParaRPr>
          </a:p>
          <a:p>
            <a:r>
              <a:rPr lang="en-US" sz="2400" b="1" dirty="0">
                <a:solidFill>
                  <a:schemeClr val="accent1"/>
                </a:solidFill>
              </a:rPr>
              <a:t>LOWEST Tercile = 771 (42%)</a:t>
            </a:r>
          </a:p>
          <a:p>
            <a:endParaRPr lang="en-US" sz="2400" b="1" dirty="0">
              <a:solidFill>
                <a:schemeClr val="accent1"/>
              </a:solidFill>
            </a:endParaRPr>
          </a:p>
          <a:p>
            <a:r>
              <a:rPr lang="en-US" sz="2400" b="1" dirty="0">
                <a:solidFill>
                  <a:schemeClr val="accent1"/>
                </a:solidFill>
              </a:rPr>
              <a:t>MIDDLE Tercile = 647 (38%)</a:t>
            </a:r>
          </a:p>
          <a:p>
            <a:endParaRPr lang="en-US" sz="2400" b="1" dirty="0">
              <a:solidFill>
                <a:schemeClr val="accent1"/>
              </a:solidFill>
            </a:endParaRPr>
          </a:p>
          <a:p>
            <a:r>
              <a:rPr lang="en-US" sz="2400" b="1" dirty="0">
                <a:solidFill>
                  <a:schemeClr val="accent1"/>
                </a:solidFill>
              </a:rPr>
              <a:t>HIGHEST Tercile = 332 (20%)</a:t>
            </a:r>
          </a:p>
        </p:txBody>
      </p:sp>
      <p:pic>
        <p:nvPicPr>
          <p:cNvPr id="5" name="Picture 4">
            <a:extLst>
              <a:ext uri="{FF2B5EF4-FFF2-40B4-BE49-F238E27FC236}">
                <a16:creationId xmlns:a16="http://schemas.microsoft.com/office/drawing/2014/main" id="{F2D3E5B6-71F4-414D-B726-03BA33390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850" y="1873601"/>
            <a:ext cx="5860288" cy="4724809"/>
          </a:xfrm>
          <a:prstGeom prst="rect">
            <a:avLst/>
          </a:prstGeom>
        </p:spPr>
      </p:pic>
    </p:spTree>
    <p:extLst>
      <p:ext uri="{BB962C8B-B14F-4D97-AF65-F5344CB8AC3E}">
        <p14:creationId xmlns:p14="http://schemas.microsoft.com/office/powerpoint/2010/main" val="103001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8273-C46A-41D1-A3DE-D287783CCC53}"/>
              </a:ext>
            </a:extLst>
          </p:cNvPr>
          <p:cNvSpPr>
            <a:spLocks noGrp="1"/>
          </p:cNvSpPr>
          <p:nvPr>
            <p:ph type="title"/>
          </p:nvPr>
        </p:nvSpPr>
        <p:spPr>
          <a:xfrm>
            <a:off x="677333" y="609600"/>
            <a:ext cx="9758625" cy="1320800"/>
          </a:xfrm>
        </p:spPr>
        <p:txBody>
          <a:bodyPr/>
          <a:lstStyle/>
          <a:p>
            <a:r>
              <a:rPr lang="en-US" dirty="0"/>
              <a:t>Postpartum MOUD continuity adjusted results</a:t>
            </a:r>
          </a:p>
        </p:txBody>
      </p:sp>
      <p:sp>
        <p:nvSpPr>
          <p:cNvPr id="3" name="Content Placeholder 2">
            <a:extLst>
              <a:ext uri="{FF2B5EF4-FFF2-40B4-BE49-F238E27FC236}">
                <a16:creationId xmlns:a16="http://schemas.microsoft.com/office/drawing/2014/main" id="{FCF28125-0B33-4685-8CB3-FFC390F877CC}"/>
              </a:ext>
            </a:extLst>
          </p:cNvPr>
          <p:cNvSpPr>
            <a:spLocks noGrp="1"/>
          </p:cNvSpPr>
          <p:nvPr>
            <p:ph idx="1"/>
          </p:nvPr>
        </p:nvSpPr>
        <p:spPr>
          <a:xfrm>
            <a:off x="677335" y="1362751"/>
            <a:ext cx="4974248" cy="5368413"/>
          </a:xfrm>
        </p:spPr>
        <p:txBody>
          <a:bodyPr>
            <a:normAutofit/>
          </a:bodyPr>
          <a:lstStyle/>
          <a:p>
            <a:r>
              <a:rPr lang="en-US" sz="2400" b="1" dirty="0"/>
              <a:t>Percentage of days covered by MOUD</a:t>
            </a:r>
          </a:p>
          <a:p>
            <a:pPr lvl="1"/>
            <a:r>
              <a:rPr lang="en-US" sz="1800" dirty="0"/>
              <a:t>Models 1 &amp; 2: Association with age &amp; Black race (RR 0.70; 0.52-0.95) </a:t>
            </a:r>
          </a:p>
          <a:p>
            <a:pPr lvl="1"/>
            <a:r>
              <a:rPr lang="en-US" sz="1800" dirty="0"/>
              <a:t>Model 3: Race no longer demonstrated significance, prenatal MOUD duration (RR 2.39, 1.41-4.03) &amp; OUD treatment comprehensiveness (RR 1.77, 1.29-2.42) were positively associated </a:t>
            </a:r>
          </a:p>
          <a:p>
            <a:pPr lvl="1"/>
            <a:r>
              <a:rPr lang="en-US" sz="1800" dirty="0"/>
              <a:t>Model 4: Prenatal OUD treatment variables remained positively associated with postpartum MOUD duration after accounting for neighborhood-level social determinants; HOI not significant (RR 1.02, 0.32-3.25)</a:t>
            </a:r>
          </a:p>
          <a:p>
            <a:endParaRPr lang="en-US" b="1" dirty="0"/>
          </a:p>
        </p:txBody>
      </p:sp>
      <p:pic>
        <p:nvPicPr>
          <p:cNvPr id="4" name="Picture 3">
            <a:extLst>
              <a:ext uri="{FF2B5EF4-FFF2-40B4-BE49-F238E27FC236}">
                <a16:creationId xmlns:a16="http://schemas.microsoft.com/office/drawing/2014/main" id="{1AA16A89-F320-9B58-2BE2-B2E543C39F7B}"/>
              </a:ext>
            </a:extLst>
          </p:cNvPr>
          <p:cNvPicPr>
            <a:picLocks noChangeAspect="1"/>
          </p:cNvPicPr>
          <p:nvPr/>
        </p:nvPicPr>
        <p:blipFill rotWithShape="1">
          <a:blip r:embed="rId3">
            <a:extLst>
              <a:ext uri="{28A0092B-C50C-407E-A947-70E740481C1C}">
                <a14:useLocalDpi xmlns:a14="http://schemas.microsoft.com/office/drawing/2010/main" val="0"/>
              </a:ext>
            </a:extLst>
          </a:blip>
          <a:srcRect l="27031" t="28322" r="20262" b="13854"/>
          <a:stretch/>
        </p:blipFill>
        <p:spPr>
          <a:xfrm>
            <a:off x="5651583" y="1237389"/>
            <a:ext cx="6426027" cy="5619135"/>
          </a:xfrm>
          <a:prstGeom prst="rect">
            <a:avLst/>
          </a:prstGeom>
        </p:spPr>
      </p:pic>
      <p:sp>
        <p:nvSpPr>
          <p:cNvPr id="5" name="TextBox 4">
            <a:extLst>
              <a:ext uri="{FF2B5EF4-FFF2-40B4-BE49-F238E27FC236}">
                <a16:creationId xmlns:a16="http://schemas.microsoft.com/office/drawing/2014/main" id="{AA904D50-5B61-3560-C5BA-C58B7737EC2B}"/>
              </a:ext>
            </a:extLst>
          </p:cNvPr>
          <p:cNvSpPr txBox="1"/>
          <p:nvPr/>
        </p:nvSpPr>
        <p:spPr>
          <a:xfrm>
            <a:off x="6899295" y="5435945"/>
            <a:ext cx="1073682" cy="369332"/>
          </a:xfrm>
          <a:prstGeom prst="rect">
            <a:avLst/>
          </a:prstGeom>
          <a:solidFill>
            <a:schemeClr val="tx1"/>
          </a:solidFill>
        </p:spPr>
        <p:txBody>
          <a:bodyPr wrap="square" rtlCol="0">
            <a:spAutoFit/>
          </a:bodyPr>
          <a:lstStyle/>
          <a:p>
            <a:r>
              <a:rPr lang="en-US" b="1" dirty="0">
                <a:solidFill>
                  <a:schemeClr val="bg1"/>
                </a:solidFill>
              </a:rPr>
              <a:t>Model 1</a:t>
            </a:r>
          </a:p>
        </p:txBody>
      </p:sp>
      <p:sp>
        <p:nvSpPr>
          <p:cNvPr id="7" name="TextBox 6">
            <a:extLst>
              <a:ext uri="{FF2B5EF4-FFF2-40B4-BE49-F238E27FC236}">
                <a16:creationId xmlns:a16="http://schemas.microsoft.com/office/drawing/2014/main" id="{A7BF5FDF-A719-02C4-DC22-0D46D3157FFE}"/>
              </a:ext>
            </a:extLst>
          </p:cNvPr>
          <p:cNvSpPr txBox="1"/>
          <p:nvPr/>
        </p:nvSpPr>
        <p:spPr>
          <a:xfrm>
            <a:off x="6899295" y="4262643"/>
            <a:ext cx="1073682" cy="369332"/>
          </a:xfrm>
          <a:prstGeom prst="rect">
            <a:avLst/>
          </a:prstGeom>
          <a:solidFill>
            <a:schemeClr val="tx1"/>
          </a:solidFill>
        </p:spPr>
        <p:txBody>
          <a:bodyPr wrap="square" rtlCol="0">
            <a:spAutoFit/>
          </a:bodyPr>
          <a:lstStyle/>
          <a:p>
            <a:r>
              <a:rPr lang="en-US" b="1" dirty="0">
                <a:solidFill>
                  <a:schemeClr val="bg1"/>
                </a:solidFill>
              </a:rPr>
              <a:t>Model 2</a:t>
            </a:r>
          </a:p>
        </p:txBody>
      </p:sp>
      <p:sp>
        <p:nvSpPr>
          <p:cNvPr id="8" name="TextBox 7">
            <a:extLst>
              <a:ext uri="{FF2B5EF4-FFF2-40B4-BE49-F238E27FC236}">
                <a16:creationId xmlns:a16="http://schemas.microsoft.com/office/drawing/2014/main" id="{71EDD903-49C9-53D4-895C-1F39D4D5CD10}"/>
              </a:ext>
            </a:extLst>
          </p:cNvPr>
          <p:cNvSpPr txBox="1"/>
          <p:nvPr/>
        </p:nvSpPr>
        <p:spPr>
          <a:xfrm>
            <a:off x="6899295" y="2922827"/>
            <a:ext cx="1073682" cy="369332"/>
          </a:xfrm>
          <a:prstGeom prst="rect">
            <a:avLst/>
          </a:prstGeom>
          <a:solidFill>
            <a:schemeClr val="tx1"/>
          </a:solidFill>
        </p:spPr>
        <p:txBody>
          <a:bodyPr wrap="square" rtlCol="0">
            <a:spAutoFit/>
          </a:bodyPr>
          <a:lstStyle/>
          <a:p>
            <a:r>
              <a:rPr lang="en-US" b="1" dirty="0">
                <a:solidFill>
                  <a:schemeClr val="bg1"/>
                </a:solidFill>
              </a:rPr>
              <a:t>Model 3</a:t>
            </a:r>
          </a:p>
        </p:txBody>
      </p:sp>
      <p:sp>
        <p:nvSpPr>
          <p:cNvPr id="9" name="TextBox 8">
            <a:extLst>
              <a:ext uri="{FF2B5EF4-FFF2-40B4-BE49-F238E27FC236}">
                <a16:creationId xmlns:a16="http://schemas.microsoft.com/office/drawing/2014/main" id="{764154A4-B967-1D62-1D12-8E95EC3DE21F}"/>
              </a:ext>
            </a:extLst>
          </p:cNvPr>
          <p:cNvSpPr txBox="1"/>
          <p:nvPr/>
        </p:nvSpPr>
        <p:spPr>
          <a:xfrm>
            <a:off x="6899295" y="1686914"/>
            <a:ext cx="1073682" cy="369332"/>
          </a:xfrm>
          <a:prstGeom prst="rect">
            <a:avLst/>
          </a:prstGeom>
          <a:solidFill>
            <a:schemeClr val="tx1"/>
          </a:solidFill>
        </p:spPr>
        <p:txBody>
          <a:bodyPr wrap="square" rtlCol="0">
            <a:spAutoFit/>
          </a:bodyPr>
          <a:lstStyle/>
          <a:p>
            <a:r>
              <a:rPr lang="en-US" b="1" dirty="0">
                <a:solidFill>
                  <a:schemeClr val="bg1"/>
                </a:solidFill>
              </a:rPr>
              <a:t>Model 4</a:t>
            </a:r>
          </a:p>
        </p:txBody>
      </p:sp>
    </p:spTree>
    <p:extLst>
      <p:ext uri="{BB962C8B-B14F-4D97-AF65-F5344CB8AC3E}">
        <p14:creationId xmlns:p14="http://schemas.microsoft.com/office/powerpoint/2010/main" val="162444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20F8-8BE6-4D8B-A140-341F66F48FEE}"/>
              </a:ext>
            </a:extLst>
          </p:cNvPr>
          <p:cNvSpPr>
            <a:spLocks noGrp="1"/>
          </p:cNvSpPr>
          <p:nvPr>
            <p:ph type="title"/>
          </p:nvPr>
        </p:nvSpPr>
        <p:spPr/>
        <p:txBody>
          <a:bodyPr/>
          <a:lstStyle/>
          <a:p>
            <a:r>
              <a:rPr lang="en-US" dirty="0"/>
              <a:t>Main study findings</a:t>
            </a:r>
          </a:p>
        </p:txBody>
      </p:sp>
      <p:sp>
        <p:nvSpPr>
          <p:cNvPr id="6" name="Content Placeholder 5">
            <a:extLst>
              <a:ext uri="{FF2B5EF4-FFF2-40B4-BE49-F238E27FC236}">
                <a16:creationId xmlns:a16="http://schemas.microsoft.com/office/drawing/2014/main" id="{D3C78488-2B38-42EC-9203-5C41A5DD9346}"/>
              </a:ext>
            </a:extLst>
          </p:cNvPr>
          <p:cNvSpPr>
            <a:spLocks noGrp="1"/>
          </p:cNvSpPr>
          <p:nvPr>
            <p:ph idx="1"/>
          </p:nvPr>
        </p:nvSpPr>
        <p:spPr>
          <a:xfrm>
            <a:off x="677334" y="2160589"/>
            <a:ext cx="9251280" cy="3880773"/>
          </a:xfrm>
        </p:spPr>
        <p:txBody>
          <a:bodyPr>
            <a:normAutofit/>
          </a:bodyPr>
          <a:lstStyle/>
          <a:p>
            <a:r>
              <a:rPr lang="en-US" sz="2400" dirty="0"/>
              <a:t>Replicated findings from other states: longer duration of MOUD before delivery = better postpartum treatment outcomes </a:t>
            </a:r>
          </a:p>
          <a:p>
            <a:endParaRPr lang="en-US" sz="2400" dirty="0"/>
          </a:p>
          <a:p>
            <a:r>
              <a:rPr lang="en-US" sz="2400" dirty="0"/>
              <a:t>Prenatal availability of reimbursable services adjunctive to MOUD may also improve postpartum outcomes</a:t>
            </a:r>
          </a:p>
          <a:p>
            <a:endParaRPr lang="en-US" sz="2400" dirty="0"/>
          </a:p>
          <a:p>
            <a:r>
              <a:rPr lang="en-US" sz="2400" dirty="0"/>
              <a:t>The postpartum benefits gained from prenatal OUD care persisted across neighborhood-level social determinants </a:t>
            </a:r>
          </a:p>
        </p:txBody>
      </p:sp>
    </p:spTree>
    <p:extLst>
      <p:ext uri="{BB962C8B-B14F-4D97-AF65-F5344CB8AC3E}">
        <p14:creationId xmlns:p14="http://schemas.microsoft.com/office/powerpoint/2010/main" val="149793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D1CF-A4BC-3EC6-5543-A84B12EDD9C5}"/>
              </a:ext>
            </a:extLst>
          </p:cNvPr>
          <p:cNvSpPr>
            <a:spLocks noGrp="1"/>
          </p:cNvSpPr>
          <p:nvPr>
            <p:ph type="title"/>
          </p:nvPr>
        </p:nvSpPr>
        <p:spPr/>
        <p:txBody>
          <a:bodyPr/>
          <a:lstStyle/>
          <a:p>
            <a:r>
              <a:rPr lang="en-US" dirty="0"/>
              <a:t>Take away points</a:t>
            </a:r>
          </a:p>
        </p:txBody>
      </p:sp>
      <p:sp>
        <p:nvSpPr>
          <p:cNvPr id="3" name="Content Placeholder 2">
            <a:extLst>
              <a:ext uri="{FF2B5EF4-FFF2-40B4-BE49-F238E27FC236}">
                <a16:creationId xmlns:a16="http://schemas.microsoft.com/office/drawing/2014/main" id="{307E701C-A8BA-C4F1-BEA8-3FB72E133A34}"/>
              </a:ext>
            </a:extLst>
          </p:cNvPr>
          <p:cNvSpPr>
            <a:spLocks noGrp="1"/>
          </p:cNvSpPr>
          <p:nvPr>
            <p:ph idx="1"/>
          </p:nvPr>
        </p:nvSpPr>
        <p:spPr/>
        <p:txBody>
          <a:bodyPr>
            <a:normAutofit/>
          </a:bodyPr>
          <a:lstStyle/>
          <a:p>
            <a:r>
              <a:rPr lang="en-US" sz="2400" dirty="0"/>
              <a:t>Limitations exist on how to measure and quantify multi-level factors that impact health</a:t>
            </a:r>
          </a:p>
          <a:p>
            <a:endParaRPr lang="en-US" sz="2400" dirty="0"/>
          </a:p>
          <a:p>
            <a:r>
              <a:rPr lang="en-US" sz="2400" dirty="0"/>
              <a:t>However, that is not an excuse (anymore) to ignore them</a:t>
            </a:r>
          </a:p>
          <a:p>
            <a:endParaRPr lang="en-US" sz="2400" dirty="0"/>
          </a:p>
          <a:p>
            <a:r>
              <a:rPr lang="en-US" sz="2400" b="1" dirty="0"/>
              <a:t>As addiction researchers, we can be advocates for the incorporation of socioecological frameworks into investigations across the translational science spectrum</a:t>
            </a:r>
          </a:p>
        </p:txBody>
      </p:sp>
    </p:spTree>
    <p:extLst>
      <p:ext uri="{BB962C8B-B14F-4D97-AF65-F5344CB8AC3E}">
        <p14:creationId xmlns:p14="http://schemas.microsoft.com/office/powerpoint/2010/main" val="400105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FA35-0F13-47FC-90FE-C6082DDCAF0C}"/>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03A0FADA-D397-4A98-9CDE-5FACA605EDE4}"/>
              </a:ext>
            </a:extLst>
          </p:cNvPr>
          <p:cNvSpPr>
            <a:spLocks noGrp="1"/>
          </p:cNvSpPr>
          <p:nvPr>
            <p:ph idx="1"/>
          </p:nvPr>
        </p:nvSpPr>
        <p:spPr>
          <a:xfrm>
            <a:off x="551180" y="1348151"/>
            <a:ext cx="11128586" cy="3880773"/>
          </a:xfrm>
        </p:spPr>
        <p:txBody>
          <a:bodyPr>
            <a:normAutofit/>
          </a:bodyPr>
          <a:lstStyle/>
          <a:p>
            <a:r>
              <a:rPr lang="en-US" dirty="0"/>
              <a:t>Thomas F. and Kate Miller Jeffress Memorial Trust</a:t>
            </a:r>
          </a:p>
          <a:p>
            <a:r>
              <a:rPr lang="en-US" dirty="0"/>
              <a:t>NIDA award No. K23 DA053507 (Martin)</a:t>
            </a:r>
          </a:p>
          <a:p>
            <a:r>
              <a:rPr lang="en-US" dirty="0"/>
              <a:t>Substance Use Disorder Prevention that Promotes Opioid Use Recovery and Treatment Act from the Virginia Department of Medical Assistance Service </a:t>
            </a:r>
          </a:p>
          <a:p>
            <a:r>
              <a:rPr lang="en-US" dirty="0"/>
              <a:t>Addiction and Recovery Treatment Services Program and Substance Use Disorder Prevention that Promotes Opioid Use Recovery and Treatment Act </a:t>
            </a:r>
          </a:p>
          <a:p>
            <a:r>
              <a:rPr lang="en-US" dirty="0"/>
              <a:t>Virginia Department of Medical Assistance Services</a:t>
            </a:r>
          </a:p>
        </p:txBody>
      </p:sp>
      <p:pic>
        <p:nvPicPr>
          <p:cNvPr id="7" name="Picture 6">
            <a:extLst>
              <a:ext uri="{FF2B5EF4-FFF2-40B4-BE49-F238E27FC236}">
                <a16:creationId xmlns:a16="http://schemas.microsoft.com/office/drawing/2014/main" id="{904A8CCA-723F-4E74-A824-3CFDA6111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4653"/>
            <a:ext cx="2258060" cy="1505373"/>
          </a:xfrm>
          <a:prstGeom prst="rect">
            <a:avLst/>
          </a:prstGeom>
        </p:spPr>
      </p:pic>
      <p:pic>
        <p:nvPicPr>
          <p:cNvPr id="9" name="Picture 8">
            <a:extLst>
              <a:ext uri="{FF2B5EF4-FFF2-40B4-BE49-F238E27FC236}">
                <a16:creationId xmlns:a16="http://schemas.microsoft.com/office/drawing/2014/main" id="{E2C81D0B-90EF-4BAD-B611-FCE68ECF2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80" y="4207510"/>
            <a:ext cx="2040890" cy="2040890"/>
          </a:xfrm>
          <a:prstGeom prst="rect">
            <a:avLst/>
          </a:prstGeom>
        </p:spPr>
      </p:pic>
      <p:pic>
        <p:nvPicPr>
          <p:cNvPr id="11" name="Picture 10">
            <a:extLst>
              <a:ext uri="{FF2B5EF4-FFF2-40B4-BE49-F238E27FC236}">
                <a16:creationId xmlns:a16="http://schemas.microsoft.com/office/drawing/2014/main" id="{A95F600F-AE63-494D-A8A0-9AAB989700D5}"/>
              </a:ext>
            </a:extLst>
          </p:cNvPr>
          <p:cNvPicPr>
            <a:picLocks noChangeAspect="1"/>
          </p:cNvPicPr>
          <p:nvPr/>
        </p:nvPicPr>
        <p:blipFill rotWithShape="1">
          <a:blip r:embed="rId4">
            <a:extLst>
              <a:ext uri="{28A0092B-C50C-407E-A947-70E740481C1C}">
                <a14:useLocalDpi xmlns:a14="http://schemas.microsoft.com/office/drawing/2010/main" val="0"/>
              </a:ext>
            </a:extLst>
          </a:blip>
          <a:srcRect b="18322"/>
          <a:stretch/>
        </p:blipFill>
        <p:spPr>
          <a:xfrm>
            <a:off x="2895175" y="4183128"/>
            <a:ext cx="1705610" cy="2089654"/>
          </a:xfrm>
          <a:prstGeom prst="rect">
            <a:avLst/>
          </a:prstGeom>
        </p:spPr>
      </p:pic>
      <p:pic>
        <p:nvPicPr>
          <p:cNvPr id="13" name="Picture 12">
            <a:extLst>
              <a:ext uri="{FF2B5EF4-FFF2-40B4-BE49-F238E27FC236}">
                <a16:creationId xmlns:a16="http://schemas.microsoft.com/office/drawing/2014/main" id="{F59C8918-DD03-401F-A246-291210C12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567" y="4129657"/>
            <a:ext cx="1905000" cy="2143125"/>
          </a:xfrm>
          <a:prstGeom prst="rect">
            <a:avLst/>
          </a:prstGeom>
        </p:spPr>
      </p:pic>
      <p:pic>
        <p:nvPicPr>
          <p:cNvPr id="15" name="Picture 14">
            <a:extLst>
              <a:ext uri="{FF2B5EF4-FFF2-40B4-BE49-F238E27FC236}">
                <a16:creationId xmlns:a16="http://schemas.microsoft.com/office/drawing/2014/main" id="{29360E5C-C85D-47F0-899E-E2AC2F344239}"/>
              </a:ext>
            </a:extLst>
          </p:cNvPr>
          <p:cNvPicPr>
            <a:picLocks noChangeAspect="1"/>
          </p:cNvPicPr>
          <p:nvPr/>
        </p:nvPicPr>
        <p:blipFill rotWithShape="1">
          <a:blip r:embed="rId6">
            <a:extLst>
              <a:ext uri="{28A0092B-C50C-407E-A947-70E740481C1C}">
                <a14:useLocalDpi xmlns:a14="http://schemas.microsoft.com/office/drawing/2010/main" val="0"/>
              </a:ext>
            </a:extLst>
          </a:blip>
          <a:srcRect b="17279"/>
          <a:stretch/>
        </p:blipFill>
        <p:spPr>
          <a:xfrm>
            <a:off x="9457977" y="4129657"/>
            <a:ext cx="1663700" cy="2143125"/>
          </a:xfrm>
          <a:prstGeom prst="rect">
            <a:avLst/>
          </a:prstGeom>
        </p:spPr>
      </p:pic>
      <p:pic>
        <p:nvPicPr>
          <p:cNvPr id="5" name="Picture 4">
            <a:extLst>
              <a:ext uri="{FF2B5EF4-FFF2-40B4-BE49-F238E27FC236}">
                <a16:creationId xmlns:a16="http://schemas.microsoft.com/office/drawing/2014/main" id="{C6D38EA6-B635-E771-2BE9-422960990BC7}"/>
              </a:ext>
            </a:extLst>
          </p:cNvPr>
          <p:cNvPicPr>
            <a:picLocks noChangeAspect="1"/>
          </p:cNvPicPr>
          <p:nvPr/>
        </p:nvPicPr>
        <p:blipFill>
          <a:blip r:embed="rId7"/>
          <a:stretch>
            <a:fillRect/>
          </a:stretch>
        </p:blipFill>
        <p:spPr>
          <a:xfrm>
            <a:off x="8226765" y="414653"/>
            <a:ext cx="3914976" cy="933498"/>
          </a:xfrm>
          <a:prstGeom prst="rect">
            <a:avLst/>
          </a:prstGeom>
        </p:spPr>
      </p:pic>
      <p:sp>
        <p:nvSpPr>
          <p:cNvPr id="8" name="TextBox 7">
            <a:extLst>
              <a:ext uri="{FF2B5EF4-FFF2-40B4-BE49-F238E27FC236}">
                <a16:creationId xmlns:a16="http://schemas.microsoft.com/office/drawing/2014/main" id="{77F9B764-B991-8946-1013-14F0F5FAEF69}"/>
              </a:ext>
            </a:extLst>
          </p:cNvPr>
          <p:cNvSpPr txBox="1"/>
          <p:nvPr/>
        </p:nvSpPr>
        <p:spPr>
          <a:xfrm>
            <a:off x="397796" y="6385652"/>
            <a:ext cx="10244639" cy="369332"/>
          </a:xfrm>
          <a:prstGeom prst="rect">
            <a:avLst/>
          </a:prstGeom>
          <a:noFill/>
        </p:spPr>
        <p:txBody>
          <a:bodyPr wrap="square">
            <a:spAutoFit/>
          </a:bodyPr>
          <a:lstStyle/>
          <a:p>
            <a:r>
              <a:rPr lang="en-US" dirty="0"/>
              <a:t>Co-authors: Erin Britton, Hannah </a:t>
            </a:r>
            <a:r>
              <a:rPr lang="en-US" dirty="0" err="1"/>
              <a:t>Shadowen</a:t>
            </a:r>
            <a:r>
              <a:rPr lang="en-US" dirty="0"/>
              <a:t>, Jasmine Johnson, Roy Sabo, and Peter Cunningham </a:t>
            </a:r>
          </a:p>
        </p:txBody>
      </p:sp>
      <p:pic>
        <p:nvPicPr>
          <p:cNvPr id="1026" name="Picture 2" descr="Leadership - Virginia Commonwealth University">
            <a:extLst>
              <a:ext uri="{FF2B5EF4-FFF2-40B4-BE49-F238E27FC236}">
                <a16:creationId xmlns:a16="http://schemas.microsoft.com/office/drawing/2014/main" id="{85DBC468-4356-2CD7-EAA2-5626A37C15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765" y="4133048"/>
            <a:ext cx="2030738" cy="211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0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10C03-9883-614C-A007-BB9CD6D0F7EC}"/>
              </a:ext>
            </a:extLst>
          </p:cNvPr>
          <p:cNvPicPr>
            <a:picLocks noChangeAspect="1"/>
          </p:cNvPicPr>
          <p:nvPr/>
        </p:nvPicPr>
        <p:blipFill>
          <a:blip r:embed="rId2"/>
          <a:stretch>
            <a:fillRect/>
          </a:stretch>
        </p:blipFill>
        <p:spPr>
          <a:xfrm>
            <a:off x="440277" y="525498"/>
            <a:ext cx="9115911" cy="3391674"/>
          </a:xfrm>
          <a:prstGeom prst="rect">
            <a:avLst/>
          </a:prstGeom>
        </p:spPr>
      </p:pic>
      <p:pic>
        <p:nvPicPr>
          <p:cNvPr id="6" name="Picture 5">
            <a:extLst>
              <a:ext uri="{FF2B5EF4-FFF2-40B4-BE49-F238E27FC236}">
                <a16:creationId xmlns:a16="http://schemas.microsoft.com/office/drawing/2014/main" id="{A74DDCDE-1FE0-41DC-A7D8-9C7B78FD1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655" y="3247376"/>
            <a:ext cx="3361882" cy="3361882"/>
          </a:xfrm>
          <a:prstGeom prst="rect">
            <a:avLst/>
          </a:prstGeom>
        </p:spPr>
      </p:pic>
      <p:pic>
        <p:nvPicPr>
          <p:cNvPr id="8" name="Picture 7">
            <a:extLst>
              <a:ext uri="{FF2B5EF4-FFF2-40B4-BE49-F238E27FC236}">
                <a16:creationId xmlns:a16="http://schemas.microsoft.com/office/drawing/2014/main" id="{D32A0E71-0C6B-3548-3EF5-6DBF2EF8C483}"/>
              </a:ext>
            </a:extLst>
          </p:cNvPr>
          <p:cNvPicPr>
            <a:picLocks noChangeAspect="1"/>
          </p:cNvPicPr>
          <p:nvPr/>
        </p:nvPicPr>
        <p:blipFill>
          <a:blip r:embed="rId4"/>
          <a:stretch>
            <a:fillRect/>
          </a:stretch>
        </p:blipFill>
        <p:spPr>
          <a:xfrm>
            <a:off x="2670525" y="4282932"/>
            <a:ext cx="5348870" cy="1578883"/>
          </a:xfrm>
          <a:prstGeom prst="rect">
            <a:avLst/>
          </a:prstGeom>
        </p:spPr>
      </p:pic>
    </p:spTree>
    <p:extLst>
      <p:ext uri="{BB962C8B-B14F-4D97-AF65-F5344CB8AC3E}">
        <p14:creationId xmlns:p14="http://schemas.microsoft.com/office/powerpoint/2010/main" val="4057977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7014-1A2B-4911-8FFA-A24E95135198}"/>
              </a:ext>
            </a:extLst>
          </p:cNvPr>
          <p:cNvSpPr>
            <a:spLocks noGrp="1"/>
          </p:cNvSpPr>
          <p:nvPr>
            <p:ph type="title"/>
          </p:nvPr>
        </p:nvSpPr>
        <p:spPr>
          <a:xfrm>
            <a:off x="287975" y="580103"/>
            <a:ext cx="9445959" cy="1320800"/>
          </a:xfrm>
        </p:spPr>
        <p:txBody>
          <a:bodyPr>
            <a:normAutofit fontScale="90000"/>
          </a:bodyPr>
          <a:lstStyle/>
          <a:p>
            <a:r>
              <a:rPr lang="en-US" dirty="0"/>
              <a:t>The distribution of our other exposures of interest generally did not differ across HOI terciles</a:t>
            </a:r>
            <a:endParaRPr lang="en-US" sz="2500" dirty="0"/>
          </a:p>
        </p:txBody>
      </p:sp>
      <p:pic>
        <p:nvPicPr>
          <p:cNvPr id="5" name="Picture 4">
            <a:extLst>
              <a:ext uri="{FF2B5EF4-FFF2-40B4-BE49-F238E27FC236}">
                <a16:creationId xmlns:a16="http://schemas.microsoft.com/office/drawing/2014/main" id="{25F4D744-AD1C-4168-9F04-206458E14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56" y="2533279"/>
            <a:ext cx="5114120" cy="4148740"/>
          </a:xfrm>
          <a:prstGeom prst="rect">
            <a:avLst/>
          </a:prstGeom>
        </p:spPr>
      </p:pic>
      <p:pic>
        <p:nvPicPr>
          <p:cNvPr id="7" name="Picture 6">
            <a:extLst>
              <a:ext uri="{FF2B5EF4-FFF2-40B4-BE49-F238E27FC236}">
                <a16:creationId xmlns:a16="http://schemas.microsoft.com/office/drawing/2014/main" id="{06D7E0E0-01D1-496A-8C47-4E6811B06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912" y="2645367"/>
            <a:ext cx="5142546" cy="4148740"/>
          </a:xfrm>
          <a:prstGeom prst="rect">
            <a:avLst/>
          </a:prstGeom>
        </p:spPr>
      </p:pic>
      <p:sp>
        <p:nvSpPr>
          <p:cNvPr id="8" name="TextBox 7">
            <a:extLst>
              <a:ext uri="{FF2B5EF4-FFF2-40B4-BE49-F238E27FC236}">
                <a16:creationId xmlns:a16="http://schemas.microsoft.com/office/drawing/2014/main" id="{DB9FB3CA-3110-F607-51D8-AE8154EF8E8B}"/>
              </a:ext>
            </a:extLst>
          </p:cNvPr>
          <p:cNvSpPr txBox="1"/>
          <p:nvPr/>
        </p:nvSpPr>
        <p:spPr>
          <a:xfrm>
            <a:off x="1132676" y="2247663"/>
            <a:ext cx="4218039" cy="400110"/>
          </a:xfrm>
          <a:prstGeom prst="rect">
            <a:avLst/>
          </a:prstGeom>
          <a:solidFill>
            <a:schemeClr val="accent1">
              <a:lumMod val="60000"/>
              <a:lumOff val="40000"/>
            </a:schemeClr>
          </a:solidFill>
        </p:spPr>
        <p:txBody>
          <a:bodyPr wrap="square" rtlCol="0">
            <a:spAutoFit/>
          </a:bodyPr>
          <a:lstStyle/>
          <a:p>
            <a:pPr algn="ctr"/>
            <a:r>
              <a:rPr lang="en-US" sz="2000" b="1" dirty="0"/>
              <a:t>Prenatal MOUD duration</a:t>
            </a:r>
          </a:p>
        </p:txBody>
      </p:sp>
      <p:sp>
        <p:nvSpPr>
          <p:cNvPr id="9" name="TextBox 8">
            <a:extLst>
              <a:ext uri="{FF2B5EF4-FFF2-40B4-BE49-F238E27FC236}">
                <a16:creationId xmlns:a16="http://schemas.microsoft.com/office/drawing/2014/main" id="{37699340-FE6A-F043-A463-CCBE0C35136F}"/>
              </a:ext>
            </a:extLst>
          </p:cNvPr>
          <p:cNvSpPr txBox="1"/>
          <p:nvPr/>
        </p:nvSpPr>
        <p:spPr>
          <a:xfrm>
            <a:off x="6194323" y="2276143"/>
            <a:ext cx="5596885" cy="400110"/>
          </a:xfrm>
          <a:prstGeom prst="rect">
            <a:avLst/>
          </a:prstGeom>
          <a:solidFill>
            <a:srgbClr val="FFC000"/>
          </a:solidFill>
        </p:spPr>
        <p:txBody>
          <a:bodyPr wrap="square" rtlCol="0">
            <a:spAutoFit/>
          </a:bodyPr>
          <a:lstStyle/>
          <a:p>
            <a:pPr algn="ctr"/>
            <a:r>
              <a:rPr lang="en-US" sz="2000" b="1" dirty="0"/>
              <a:t>Prenatal OUD treatment comprehensiveness</a:t>
            </a:r>
          </a:p>
        </p:txBody>
      </p:sp>
    </p:spTree>
    <p:extLst>
      <p:ext uri="{BB962C8B-B14F-4D97-AF65-F5344CB8AC3E}">
        <p14:creationId xmlns:p14="http://schemas.microsoft.com/office/powerpoint/2010/main" val="343001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A7C4-5BDC-470B-AE16-939ECF0ABD07}"/>
              </a:ext>
            </a:extLst>
          </p:cNvPr>
          <p:cNvSpPr>
            <a:spLocks noGrp="1"/>
          </p:cNvSpPr>
          <p:nvPr>
            <p:ph type="title"/>
          </p:nvPr>
        </p:nvSpPr>
        <p:spPr>
          <a:xfrm>
            <a:off x="677334" y="609600"/>
            <a:ext cx="8596668" cy="1442720"/>
          </a:xfrm>
        </p:spPr>
        <p:txBody>
          <a:bodyPr>
            <a:normAutofit fontScale="90000"/>
          </a:bodyPr>
          <a:lstStyle/>
          <a:p>
            <a:r>
              <a:rPr lang="en-US" dirty="0"/>
              <a:t>Postpartum MOUD outcomes were also similar across HOI terciles  </a:t>
            </a:r>
            <a:br>
              <a:rPr lang="en-US" dirty="0"/>
            </a:br>
            <a:endParaRPr lang="en-US" dirty="0"/>
          </a:p>
        </p:txBody>
      </p:sp>
      <p:pic>
        <p:nvPicPr>
          <p:cNvPr id="7" name="Picture 6">
            <a:extLst>
              <a:ext uri="{FF2B5EF4-FFF2-40B4-BE49-F238E27FC236}">
                <a16:creationId xmlns:a16="http://schemas.microsoft.com/office/drawing/2014/main" id="{6104F794-C518-4D73-BDD6-75582358F755}"/>
              </a:ext>
            </a:extLst>
          </p:cNvPr>
          <p:cNvPicPr>
            <a:picLocks noChangeAspect="1"/>
          </p:cNvPicPr>
          <p:nvPr/>
        </p:nvPicPr>
        <p:blipFill rotWithShape="1">
          <a:blip r:embed="rId3">
            <a:extLst>
              <a:ext uri="{28A0092B-C50C-407E-A947-70E740481C1C}">
                <a14:useLocalDpi xmlns:a14="http://schemas.microsoft.com/office/drawing/2010/main" val="0"/>
              </a:ext>
            </a:extLst>
          </a:blip>
          <a:srcRect l="1719" t="16762" r="7083" b="20200"/>
          <a:stretch/>
        </p:blipFill>
        <p:spPr>
          <a:xfrm>
            <a:off x="467315" y="1626462"/>
            <a:ext cx="10694264" cy="4324887"/>
          </a:xfrm>
          <a:prstGeom prst="rect">
            <a:avLst/>
          </a:prstGeom>
        </p:spPr>
      </p:pic>
      <p:sp>
        <p:nvSpPr>
          <p:cNvPr id="5" name="TextBox 4">
            <a:extLst>
              <a:ext uri="{FF2B5EF4-FFF2-40B4-BE49-F238E27FC236}">
                <a16:creationId xmlns:a16="http://schemas.microsoft.com/office/drawing/2014/main" id="{E90AA948-A141-A48C-A7FE-7F5E3720C697}"/>
              </a:ext>
            </a:extLst>
          </p:cNvPr>
          <p:cNvSpPr txBox="1"/>
          <p:nvPr/>
        </p:nvSpPr>
        <p:spPr>
          <a:xfrm>
            <a:off x="467315" y="5702358"/>
            <a:ext cx="5166655" cy="1015663"/>
          </a:xfrm>
          <a:prstGeom prst="rect">
            <a:avLst/>
          </a:prstGeom>
          <a:solidFill>
            <a:schemeClr val="accent1">
              <a:lumMod val="40000"/>
              <a:lumOff val="60000"/>
            </a:schemeClr>
          </a:solidFill>
        </p:spPr>
        <p:txBody>
          <a:bodyPr wrap="square">
            <a:spAutoFit/>
          </a:bodyPr>
          <a:lstStyle/>
          <a:p>
            <a:pPr algn="ctr"/>
            <a:r>
              <a:rPr lang="en-US" sz="2000" b="1" dirty="0"/>
              <a:t>Kaplan Meir curve of time to postpartum MOUD discontinuation, by Virginia HOI terciles</a:t>
            </a:r>
          </a:p>
        </p:txBody>
      </p:sp>
      <p:sp>
        <p:nvSpPr>
          <p:cNvPr id="8" name="TextBox 7">
            <a:extLst>
              <a:ext uri="{FF2B5EF4-FFF2-40B4-BE49-F238E27FC236}">
                <a16:creationId xmlns:a16="http://schemas.microsoft.com/office/drawing/2014/main" id="{31377D9A-C044-67D1-5E1D-67C9ADCE8272}"/>
              </a:ext>
            </a:extLst>
          </p:cNvPr>
          <p:cNvSpPr txBox="1"/>
          <p:nvPr/>
        </p:nvSpPr>
        <p:spPr>
          <a:xfrm>
            <a:off x="6347705" y="5850451"/>
            <a:ext cx="4872868" cy="707886"/>
          </a:xfrm>
          <a:prstGeom prst="rect">
            <a:avLst/>
          </a:prstGeom>
          <a:solidFill>
            <a:srgbClr val="FFC000"/>
          </a:solidFill>
        </p:spPr>
        <p:txBody>
          <a:bodyPr wrap="square">
            <a:spAutoFit/>
          </a:bodyPr>
          <a:lstStyle/>
          <a:p>
            <a:pPr marL="0" indent="0" algn="ctr">
              <a:buNone/>
            </a:pPr>
            <a:r>
              <a:rPr lang="en-US" sz="2000" b="1" dirty="0"/>
              <a:t>MOUD percentage of days covered postpartum, by Virginia HOI terciles</a:t>
            </a:r>
          </a:p>
        </p:txBody>
      </p:sp>
    </p:spTree>
    <p:extLst>
      <p:ext uri="{BB962C8B-B14F-4D97-AF65-F5344CB8AC3E}">
        <p14:creationId xmlns:p14="http://schemas.microsoft.com/office/powerpoint/2010/main" val="80329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16A89-F320-9B58-2BE2-B2E543C39F7B}"/>
              </a:ext>
            </a:extLst>
          </p:cNvPr>
          <p:cNvPicPr>
            <a:picLocks noChangeAspect="1"/>
          </p:cNvPicPr>
          <p:nvPr/>
        </p:nvPicPr>
        <p:blipFill rotWithShape="1">
          <a:blip r:embed="rId3">
            <a:extLst>
              <a:ext uri="{28A0092B-C50C-407E-A947-70E740481C1C}">
                <a14:useLocalDpi xmlns:a14="http://schemas.microsoft.com/office/drawing/2010/main" val="0"/>
              </a:ext>
            </a:extLst>
          </a:blip>
          <a:srcRect l="27031" t="28322" r="20262" b="13854"/>
          <a:stretch/>
        </p:blipFill>
        <p:spPr>
          <a:xfrm>
            <a:off x="5651583" y="1237389"/>
            <a:ext cx="6426027" cy="5619135"/>
          </a:xfrm>
          <a:prstGeom prst="rect">
            <a:avLst/>
          </a:prstGeom>
        </p:spPr>
      </p:pic>
      <p:sp>
        <p:nvSpPr>
          <p:cNvPr id="2" name="Title 1">
            <a:extLst>
              <a:ext uri="{FF2B5EF4-FFF2-40B4-BE49-F238E27FC236}">
                <a16:creationId xmlns:a16="http://schemas.microsoft.com/office/drawing/2014/main" id="{A8F78273-C46A-41D1-A3DE-D287783CCC53}"/>
              </a:ext>
            </a:extLst>
          </p:cNvPr>
          <p:cNvSpPr>
            <a:spLocks noGrp="1"/>
          </p:cNvSpPr>
          <p:nvPr>
            <p:ph type="title"/>
          </p:nvPr>
        </p:nvSpPr>
        <p:spPr>
          <a:xfrm>
            <a:off x="677334" y="609600"/>
            <a:ext cx="9322072" cy="1320800"/>
          </a:xfrm>
        </p:spPr>
        <p:txBody>
          <a:bodyPr/>
          <a:lstStyle/>
          <a:p>
            <a:r>
              <a:rPr lang="en-US" dirty="0"/>
              <a:t>Postpartum MOUD duration adjusted results</a:t>
            </a:r>
          </a:p>
        </p:txBody>
      </p:sp>
      <p:sp>
        <p:nvSpPr>
          <p:cNvPr id="3" name="Content Placeholder 2">
            <a:extLst>
              <a:ext uri="{FF2B5EF4-FFF2-40B4-BE49-F238E27FC236}">
                <a16:creationId xmlns:a16="http://schemas.microsoft.com/office/drawing/2014/main" id="{FCF28125-0B33-4685-8CB3-FFC390F877CC}"/>
              </a:ext>
            </a:extLst>
          </p:cNvPr>
          <p:cNvSpPr>
            <a:spLocks noGrp="1"/>
          </p:cNvSpPr>
          <p:nvPr>
            <p:ph idx="1"/>
          </p:nvPr>
        </p:nvSpPr>
        <p:spPr>
          <a:xfrm>
            <a:off x="436554" y="1362751"/>
            <a:ext cx="5397908" cy="5368413"/>
          </a:xfrm>
        </p:spPr>
        <p:txBody>
          <a:bodyPr>
            <a:normAutofit/>
          </a:bodyPr>
          <a:lstStyle/>
          <a:p>
            <a:r>
              <a:rPr lang="en-US" sz="2400" b="1" dirty="0"/>
              <a:t>Time to MOUD discontinuation</a:t>
            </a:r>
          </a:p>
          <a:p>
            <a:pPr lvl="1"/>
            <a:r>
              <a:rPr lang="en-US" sz="1800" dirty="0"/>
              <a:t>Models 1 &amp; 2: Shorter duration with young age (HR 1.262; 1.1039–1.533) </a:t>
            </a:r>
          </a:p>
          <a:p>
            <a:pPr lvl="1"/>
            <a:r>
              <a:rPr lang="en-US" sz="1800" dirty="0"/>
              <a:t>Model 3: Individual-level variables no longer demonstrated significance, but prenatal MOUD duration (HR 0.39, 0.30-0.49) &amp; OUD treatment comprehensiveness (HR 0.63, 0.50-0.81) demonstrated a dose-response relationship = better postpartum MOUD duration</a:t>
            </a:r>
          </a:p>
          <a:p>
            <a:pPr lvl="1"/>
            <a:r>
              <a:rPr lang="en-US" sz="1800" dirty="0"/>
              <a:t>Model 4: Prenatal OUD treatment variables remained positively associated with postpartum MOUD duration after accounting for neighborhood-level social determinants; HOI not significant (HR 1.39, 0.55-3.51)</a:t>
            </a:r>
          </a:p>
          <a:p>
            <a:endParaRPr lang="en-US" b="1" dirty="0"/>
          </a:p>
        </p:txBody>
      </p:sp>
      <p:sp>
        <p:nvSpPr>
          <p:cNvPr id="5" name="TextBox 4">
            <a:extLst>
              <a:ext uri="{FF2B5EF4-FFF2-40B4-BE49-F238E27FC236}">
                <a16:creationId xmlns:a16="http://schemas.microsoft.com/office/drawing/2014/main" id="{AA904D50-5B61-3560-C5BA-C58B7737EC2B}"/>
              </a:ext>
            </a:extLst>
          </p:cNvPr>
          <p:cNvSpPr txBox="1"/>
          <p:nvPr/>
        </p:nvSpPr>
        <p:spPr>
          <a:xfrm>
            <a:off x="6899295" y="5435945"/>
            <a:ext cx="1073682" cy="369332"/>
          </a:xfrm>
          <a:prstGeom prst="rect">
            <a:avLst/>
          </a:prstGeom>
          <a:solidFill>
            <a:schemeClr val="tx1"/>
          </a:solidFill>
        </p:spPr>
        <p:txBody>
          <a:bodyPr wrap="square" rtlCol="0">
            <a:spAutoFit/>
          </a:bodyPr>
          <a:lstStyle/>
          <a:p>
            <a:r>
              <a:rPr lang="en-US" b="1" dirty="0">
                <a:solidFill>
                  <a:schemeClr val="bg1"/>
                </a:solidFill>
              </a:rPr>
              <a:t>Model 1</a:t>
            </a:r>
          </a:p>
        </p:txBody>
      </p:sp>
      <p:sp>
        <p:nvSpPr>
          <p:cNvPr id="7" name="TextBox 6">
            <a:extLst>
              <a:ext uri="{FF2B5EF4-FFF2-40B4-BE49-F238E27FC236}">
                <a16:creationId xmlns:a16="http://schemas.microsoft.com/office/drawing/2014/main" id="{A7BF5FDF-A719-02C4-DC22-0D46D3157FFE}"/>
              </a:ext>
            </a:extLst>
          </p:cNvPr>
          <p:cNvSpPr txBox="1"/>
          <p:nvPr/>
        </p:nvSpPr>
        <p:spPr>
          <a:xfrm>
            <a:off x="6899295" y="4262643"/>
            <a:ext cx="1073682" cy="369332"/>
          </a:xfrm>
          <a:prstGeom prst="rect">
            <a:avLst/>
          </a:prstGeom>
          <a:solidFill>
            <a:schemeClr val="tx1"/>
          </a:solidFill>
        </p:spPr>
        <p:txBody>
          <a:bodyPr wrap="square" rtlCol="0">
            <a:spAutoFit/>
          </a:bodyPr>
          <a:lstStyle/>
          <a:p>
            <a:r>
              <a:rPr lang="en-US" b="1" dirty="0">
                <a:solidFill>
                  <a:schemeClr val="bg1"/>
                </a:solidFill>
              </a:rPr>
              <a:t>Model 2</a:t>
            </a:r>
          </a:p>
        </p:txBody>
      </p:sp>
      <p:sp>
        <p:nvSpPr>
          <p:cNvPr id="8" name="TextBox 7">
            <a:extLst>
              <a:ext uri="{FF2B5EF4-FFF2-40B4-BE49-F238E27FC236}">
                <a16:creationId xmlns:a16="http://schemas.microsoft.com/office/drawing/2014/main" id="{71EDD903-49C9-53D4-895C-1F39D4D5CD10}"/>
              </a:ext>
            </a:extLst>
          </p:cNvPr>
          <p:cNvSpPr txBox="1"/>
          <p:nvPr/>
        </p:nvSpPr>
        <p:spPr>
          <a:xfrm>
            <a:off x="6899295" y="2922827"/>
            <a:ext cx="1073682" cy="369332"/>
          </a:xfrm>
          <a:prstGeom prst="rect">
            <a:avLst/>
          </a:prstGeom>
          <a:solidFill>
            <a:schemeClr val="tx1"/>
          </a:solidFill>
        </p:spPr>
        <p:txBody>
          <a:bodyPr wrap="square" rtlCol="0">
            <a:spAutoFit/>
          </a:bodyPr>
          <a:lstStyle/>
          <a:p>
            <a:r>
              <a:rPr lang="en-US" b="1" dirty="0">
                <a:solidFill>
                  <a:schemeClr val="bg1"/>
                </a:solidFill>
              </a:rPr>
              <a:t>Model 3</a:t>
            </a:r>
          </a:p>
        </p:txBody>
      </p:sp>
      <p:sp>
        <p:nvSpPr>
          <p:cNvPr id="9" name="TextBox 8">
            <a:extLst>
              <a:ext uri="{FF2B5EF4-FFF2-40B4-BE49-F238E27FC236}">
                <a16:creationId xmlns:a16="http://schemas.microsoft.com/office/drawing/2014/main" id="{764154A4-B967-1D62-1D12-8E95EC3DE21F}"/>
              </a:ext>
            </a:extLst>
          </p:cNvPr>
          <p:cNvSpPr txBox="1"/>
          <p:nvPr/>
        </p:nvSpPr>
        <p:spPr>
          <a:xfrm>
            <a:off x="6899295" y="1686914"/>
            <a:ext cx="1073682" cy="369332"/>
          </a:xfrm>
          <a:prstGeom prst="rect">
            <a:avLst/>
          </a:prstGeom>
          <a:solidFill>
            <a:schemeClr val="tx1"/>
          </a:solidFill>
        </p:spPr>
        <p:txBody>
          <a:bodyPr wrap="square" rtlCol="0">
            <a:spAutoFit/>
          </a:bodyPr>
          <a:lstStyle/>
          <a:p>
            <a:r>
              <a:rPr lang="en-US" b="1" dirty="0">
                <a:solidFill>
                  <a:schemeClr val="bg1"/>
                </a:solidFill>
              </a:rPr>
              <a:t>Model 4</a:t>
            </a:r>
          </a:p>
        </p:txBody>
      </p:sp>
    </p:spTree>
    <p:extLst>
      <p:ext uri="{BB962C8B-B14F-4D97-AF65-F5344CB8AC3E}">
        <p14:creationId xmlns:p14="http://schemas.microsoft.com/office/powerpoint/2010/main" val="158756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45D0-1945-4346-9CB3-334A8C43DB3E}"/>
              </a:ext>
            </a:extLst>
          </p:cNvPr>
          <p:cNvSpPr>
            <a:spLocks noGrp="1"/>
          </p:cNvSpPr>
          <p:nvPr>
            <p:ph type="title"/>
          </p:nvPr>
        </p:nvSpPr>
        <p:spPr/>
        <p:txBody>
          <a:bodyPr/>
          <a:lstStyle/>
          <a:p>
            <a:r>
              <a:rPr lang="en-US" dirty="0"/>
              <a:t>The intersection of two crises</a:t>
            </a:r>
          </a:p>
        </p:txBody>
      </p:sp>
      <p:sp>
        <p:nvSpPr>
          <p:cNvPr id="3" name="Content Placeholder 2">
            <a:extLst>
              <a:ext uri="{FF2B5EF4-FFF2-40B4-BE49-F238E27FC236}">
                <a16:creationId xmlns:a16="http://schemas.microsoft.com/office/drawing/2014/main" id="{C375CA26-9AEC-4E61-81CC-108212542FE4}"/>
              </a:ext>
            </a:extLst>
          </p:cNvPr>
          <p:cNvSpPr>
            <a:spLocks noGrp="1"/>
          </p:cNvSpPr>
          <p:nvPr>
            <p:ph idx="1"/>
          </p:nvPr>
        </p:nvSpPr>
        <p:spPr>
          <a:xfrm>
            <a:off x="677334" y="1398589"/>
            <a:ext cx="8596668" cy="3880773"/>
          </a:xfrm>
        </p:spPr>
        <p:txBody>
          <a:bodyPr>
            <a:noAutofit/>
          </a:bodyPr>
          <a:lstStyle/>
          <a:p>
            <a:r>
              <a:rPr lang="en-US" sz="2400" b="1" dirty="0"/>
              <a:t>Opioid use disorder (OUD) </a:t>
            </a:r>
            <a:r>
              <a:rPr lang="en-US" sz="2400" dirty="0"/>
              <a:t>is a leading cause of death through the year postpartum</a:t>
            </a:r>
          </a:p>
          <a:p>
            <a:pPr marL="0" indent="0">
              <a:buNone/>
            </a:pPr>
            <a:endParaRPr lang="en-US" sz="2400" dirty="0"/>
          </a:p>
          <a:p>
            <a:r>
              <a:rPr lang="en-US" sz="2400" dirty="0"/>
              <a:t>Untreated OUD carries additional risks for the parent-child dyad &amp; increased health care costs </a:t>
            </a:r>
          </a:p>
          <a:p>
            <a:pPr marL="0" indent="0">
              <a:buNone/>
            </a:pPr>
            <a:endParaRPr lang="en-US" sz="2400" dirty="0"/>
          </a:p>
          <a:p>
            <a:r>
              <a:rPr lang="en-US" sz="2400" dirty="0"/>
              <a:t>Expanding utilization of </a:t>
            </a:r>
            <a:r>
              <a:rPr lang="en-US" sz="2400" b="1" dirty="0"/>
              <a:t>medication treatment for OUD (MOUD) </a:t>
            </a:r>
            <a:r>
              <a:rPr lang="en-US" sz="2400" dirty="0"/>
              <a:t>is the most effective public health path forward</a:t>
            </a:r>
          </a:p>
        </p:txBody>
      </p:sp>
      <p:sp>
        <p:nvSpPr>
          <p:cNvPr id="4" name="TextBox 3">
            <a:extLst>
              <a:ext uri="{FF2B5EF4-FFF2-40B4-BE49-F238E27FC236}">
                <a16:creationId xmlns:a16="http://schemas.microsoft.com/office/drawing/2014/main" id="{BDD696A3-FFEC-474E-A643-F9AE1A5E2F22}"/>
              </a:ext>
            </a:extLst>
          </p:cNvPr>
          <p:cNvSpPr txBox="1"/>
          <p:nvPr/>
        </p:nvSpPr>
        <p:spPr>
          <a:xfrm>
            <a:off x="787400" y="5652852"/>
            <a:ext cx="11633200" cy="1569660"/>
          </a:xfrm>
          <a:prstGeom prst="rect">
            <a:avLst/>
          </a:prstGeom>
          <a:noFill/>
        </p:spPr>
        <p:txBody>
          <a:bodyPr wrap="square" numCol="2" rtlCol="0">
            <a:spAutoFit/>
          </a:bodyPr>
          <a:lstStyle/>
          <a:p>
            <a:pPr marL="171450" indent="-171450">
              <a:buFont typeface="Arial" panose="020B0604020202020204" pitchFamily="34" charset="0"/>
              <a:buChar char="•"/>
            </a:pPr>
            <a:r>
              <a:rPr lang="en-US" sz="1200" dirty="0" err="1"/>
              <a:t>Trost</a:t>
            </a:r>
            <a:r>
              <a:rPr lang="en-US" sz="1200" dirty="0"/>
              <a:t> SL, et al. 2022 hrsa.gov</a:t>
            </a:r>
          </a:p>
          <a:p>
            <a:pPr marL="171450" indent="-171450">
              <a:buFont typeface="Arial" panose="020B0604020202020204" pitchFamily="34" charset="0"/>
              <a:buChar char="•"/>
            </a:pPr>
            <a:r>
              <a:rPr lang="en-US" sz="1200" dirty="0"/>
              <a:t>Gemmill A, et al. 2019. Am J </a:t>
            </a:r>
            <a:r>
              <a:rPr lang="en-US" sz="1200" dirty="0" err="1"/>
              <a:t>Obstet</a:t>
            </a:r>
            <a:r>
              <a:rPr lang="en-US" sz="1200" dirty="0"/>
              <a:t> Gynecol.</a:t>
            </a:r>
          </a:p>
          <a:p>
            <a:pPr marL="171450" indent="-171450">
              <a:buFont typeface="Arial" panose="020B0604020202020204" pitchFamily="34" charset="0"/>
              <a:buChar char="•"/>
            </a:pPr>
            <a:r>
              <a:rPr lang="en-US" sz="1200" dirty="0"/>
              <a:t>Goldman S, et al. 2019. Am J </a:t>
            </a:r>
            <a:r>
              <a:rPr lang="en-US" sz="1200" dirty="0" err="1"/>
              <a:t>Obstet</a:t>
            </a:r>
            <a:r>
              <a:rPr lang="en-US" sz="1200" dirty="0"/>
              <a:t> Gynecol.</a:t>
            </a:r>
          </a:p>
          <a:p>
            <a:pPr marL="171450" indent="-171450">
              <a:buFont typeface="Arial" panose="020B0604020202020204" pitchFamily="34" charset="0"/>
              <a:buChar char="•"/>
            </a:pPr>
            <a:r>
              <a:rPr lang="en-US" sz="1200" dirty="0"/>
              <a:t>CE </a:t>
            </a:r>
            <a:r>
              <a:rPr lang="en-US" sz="1200" dirty="0" err="1"/>
              <a:t>Margerison</a:t>
            </a:r>
            <a:r>
              <a:rPr lang="en-US" sz="1200" dirty="0"/>
              <a:t>, et al. 2022 </a:t>
            </a:r>
            <a:r>
              <a:rPr lang="en-US" sz="1200" dirty="0" err="1"/>
              <a:t>Obstet</a:t>
            </a:r>
            <a:r>
              <a:rPr lang="en-US" sz="1200" dirty="0"/>
              <a:t> Gynecol.</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err="1"/>
              <a:t>Smid</a:t>
            </a:r>
            <a:r>
              <a:rPr lang="en-US" sz="1200" dirty="0"/>
              <a:t> MC. 2019. </a:t>
            </a:r>
            <a:r>
              <a:rPr lang="en-US" sz="1200" dirty="0" err="1"/>
              <a:t>Obstet</a:t>
            </a:r>
            <a:r>
              <a:rPr lang="en-US" sz="1200" dirty="0"/>
              <a:t> Gynecol.</a:t>
            </a:r>
          </a:p>
          <a:p>
            <a:pPr marL="171450" indent="-171450">
              <a:buFont typeface="Arial" panose="020B0604020202020204" pitchFamily="34" charset="0"/>
              <a:buChar char="•"/>
            </a:pPr>
            <a:r>
              <a:rPr lang="en-US" sz="1200" dirty="0" err="1"/>
              <a:t>Admon</a:t>
            </a:r>
            <a:r>
              <a:rPr lang="en-US" sz="1200" dirty="0"/>
              <a:t> LK, et al. 2021 JAMA </a:t>
            </a:r>
            <a:r>
              <a:rPr lang="en-US" sz="1200" dirty="0" err="1"/>
              <a:t>Netw</a:t>
            </a:r>
            <a:r>
              <a:rPr lang="en-US" sz="1200" dirty="0"/>
              <a:t> Open.</a:t>
            </a:r>
          </a:p>
          <a:p>
            <a:pPr marL="171450" indent="-171450">
              <a:buFont typeface="Arial" panose="020B0604020202020204" pitchFamily="34" charset="0"/>
              <a:buChar char="•"/>
            </a:pPr>
            <a:r>
              <a:rPr lang="en-US" sz="1200" dirty="0"/>
              <a:t>Volkow ND, et al. 2014. N </a:t>
            </a:r>
            <a:r>
              <a:rPr lang="en-US" sz="1200" dirty="0" err="1"/>
              <a:t>Engl</a:t>
            </a:r>
            <a:r>
              <a:rPr lang="en-US" sz="1200" dirty="0"/>
              <a:t> Med.</a:t>
            </a:r>
          </a:p>
          <a:p>
            <a:endParaRPr lang="en-US" dirty="0"/>
          </a:p>
        </p:txBody>
      </p:sp>
    </p:spTree>
    <p:extLst>
      <p:ext uri="{BB962C8B-B14F-4D97-AF65-F5344CB8AC3E}">
        <p14:creationId xmlns:p14="http://schemas.microsoft.com/office/powerpoint/2010/main" val="321134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07A1-20CB-4119-AAFD-013ADB7D54B0}"/>
              </a:ext>
            </a:extLst>
          </p:cNvPr>
          <p:cNvSpPr>
            <a:spLocks noGrp="1"/>
          </p:cNvSpPr>
          <p:nvPr>
            <p:ph type="title"/>
          </p:nvPr>
        </p:nvSpPr>
        <p:spPr>
          <a:xfrm>
            <a:off x="677334" y="609600"/>
            <a:ext cx="8672868" cy="1320800"/>
          </a:xfrm>
        </p:spPr>
        <p:txBody>
          <a:bodyPr/>
          <a:lstStyle/>
          <a:p>
            <a:r>
              <a:rPr lang="en-US" dirty="0"/>
              <a:t>MOUD utilization = initiation </a:t>
            </a:r>
            <a:r>
              <a:rPr lang="en-US" dirty="0">
                <a:sym typeface="Wingdings" panose="05000000000000000000" pitchFamily="2" charset="2"/>
              </a:rPr>
              <a:t> retention</a:t>
            </a:r>
            <a:endParaRPr lang="en-US" dirty="0"/>
          </a:p>
        </p:txBody>
      </p:sp>
      <p:sp>
        <p:nvSpPr>
          <p:cNvPr id="3" name="Content Placeholder 2">
            <a:extLst>
              <a:ext uri="{FF2B5EF4-FFF2-40B4-BE49-F238E27FC236}">
                <a16:creationId xmlns:a16="http://schemas.microsoft.com/office/drawing/2014/main" id="{F8B2C5A6-42F3-4D3C-98DA-B6B66501555F}"/>
              </a:ext>
            </a:extLst>
          </p:cNvPr>
          <p:cNvSpPr>
            <a:spLocks noGrp="1"/>
          </p:cNvSpPr>
          <p:nvPr>
            <p:ph idx="1"/>
          </p:nvPr>
        </p:nvSpPr>
        <p:spPr>
          <a:xfrm>
            <a:off x="753533" y="1504335"/>
            <a:ext cx="8998173" cy="3555952"/>
          </a:xfrm>
        </p:spPr>
        <p:txBody>
          <a:bodyPr>
            <a:noAutofit/>
          </a:bodyPr>
          <a:lstStyle/>
          <a:p>
            <a:r>
              <a:rPr lang="en-US" sz="2400" dirty="0"/>
              <a:t>Stark disparities in MOUD outcomes exist for birthing people</a:t>
            </a:r>
          </a:p>
          <a:p>
            <a:endParaRPr lang="en-US" sz="2400" dirty="0"/>
          </a:p>
          <a:p>
            <a:r>
              <a:rPr lang="en-US" sz="2400" dirty="0"/>
              <a:t>Differences in patient-level MOUD outcomes are likely reflections of a culmination of higher order factors </a:t>
            </a:r>
          </a:p>
          <a:p>
            <a:endParaRPr lang="en-US" sz="2400" dirty="0"/>
          </a:p>
          <a:p>
            <a:r>
              <a:rPr lang="en-US" sz="2400" dirty="0"/>
              <a:t>Investigations aiming to uncover the drivers of disparities have largely focused on individual-level factors demarcating the social group burdened by the disparity (race, ethnicity)</a:t>
            </a:r>
          </a:p>
          <a:p>
            <a:endParaRPr lang="en-US" sz="2400" dirty="0"/>
          </a:p>
          <a:p>
            <a:endParaRPr lang="en-US" sz="2400" dirty="0"/>
          </a:p>
          <a:p>
            <a:endParaRPr lang="en-US" sz="2400" dirty="0"/>
          </a:p>
        </p:txBody>
      </p:sp>
      <p:sp>
        <p:nvSpPr>
          <p:cNvPr id="4" name="TextBox 3">
            <a:extLst>
              <a:ext uri="{FF2B5EF4-FFF2-40B4-BE49-F238E27FC236}">
                <a16:creationId xmlns:a16="http://schemas.microsoft.com/office/drawing/2014/main" id="{27234BF0-6C48-4C30-97CD-239DA3ED6D4D}"/>
              </a:ext>
            </a:extLst>
          </p:cNvPr>
          <p:cNvSpPr txBox="1"/>
          <p:nvPr/>
        </p:nvSpPr>
        <p:spPr>
          <a:xfrm>
            <a:off x="1330960" y="5242560"/>
            <a:ext cx="8463280" cy="1200329"/>
          </a:xfrm>
          <a:prstGeom prst="rect">
            <a:avLst/>
          </a:prstGeom>
          <a:noFill/>
        </p:spPr>
        <p:txBody>
          <a:bodyPr wrap="square" numCol="2" rtlCol="0">
            <a:spAutoFit/>
          </a:bodyPr>
          <a:lstStyle/>
          <a:p>
            <a:pPr marL="171450" indent="-171450">
              <a:buFont typeface="Arial" panose="020B0604020202020204" pitchFamily="34" charset="0"/>
              <a:buChar char="•"/>
            </a:pPr>
            <a:r>
              <a:rPr lang="en-US" sz="1200" dirty="0"/>
              <a:t>Tan SD, et al. 2022. J Racial </a:t>
            </a:r>
            <a:r>
              <a:rPr lang="en-US" sz="1200" dirty="0" err="1"/>
              <a:t>Ethn</a:t>
            </a:r>
            <a:r>
              <a:rPr lang="en-US" sz="1200" dirty="0"/>
              <a:t> Health Disparities.</a:t>
            </a:r>
          </a:p>
          <a:p>
            <a:pPr marL="171450" indent="-171450">
              <a:buFont typeface="Arial" panose="020B0604020202020204" pitchFamily="34" charset="0"/>
              <a:buChar char="•"/>
            </a:pPr>
            <a:r>
              <a:rPr lang="en-US" sz="1200" dirty="0" err="1"/>
              <a:t>Entress</a:t>
            </a:r>
            <a:r>
              <a:rPr lang="en-US" sz="1200" dirty="0"/>
              <a:t> RM. 2021. J </a:t>
            </a:r>
            <a:r>
              <a:rPr lang="en-US" sz="1200" dirty="0" err="1"/>
              <a:t>Subst</a:t>
            </a:r>
            <a:r>
              <a:rPr lang="en-US" sz="1200" dirty="0"/>
              <a:t> Abuse Treat.</a:t>
            </a:r>
          </a:p>
          <a:p>
            <a:pPr marL="171450" indent="-171450">
              <a:buFont typeface="Arial" panose="020B0604020202020204" pitchFamily="34" charset="0"/>
              <a:buChar char="•"/>
            </a:pPr>
            <a:r>
              <a:rPr lang="en-US" sz="1200" dirty="0"/>
              <a:t>Schuler MS, et al. 2021. Drug Alcohol Depend.</a:t>
            </a:r>
          </a:p>
          <a:p>
            <a:pPr marL="171450" indent="-171450">
              <a:buFont typeface="Arial" panose="020B0604020202020204" pitchFamily="34" charset="0"/>
              <a:buChar char="•"/>
            </a:pPr>
            <a:r>
              <a:rPr lang="en-US" sz="1200" dirty="0"/>
              <a:t>Peeler, et al. 2020. Am J Public Health.</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Schiff DM, et al. 2020. JAMA </a:t>
            </a:r>
            <a:r>
              <a:rPr lang="en-US" sz="1200" dirty="0" err="1"/>
              <a:t>Netw</a:t>
            </a:r>
            <a:r>
              <a:rPr lang="en-US" sz="1200" dirty="0"/>
              <a:t> Open.</a:t>
            </a:r>
          </a:p>
          <a:p>
            <a:pPr marL="171450" indent="-171450">
              <a:buFont typeface="Arial" panose="020B0604020202020204" pitchFamily="34" charset="0"/>
              <a:buChar char="•"/>
            </a:pPr>
            <a:r>
              <a:rPr lang="en-US" sz="1200" dirty="0"/>
              <a:t>Martin CE. et al. 2023. J </a:t>
            </a:r>
            <a:r>
              <a:rPr lang="en-US" sz="1200" dirty="0" err="1"/>
              <a:t>Subst</a:t>
            </a:r>
            <a:r>
              <a:rPr lang="en-US" sz="1200" dirty="0"/>
              <a:t> Use Addict Treat.</a:t>
            </a:r>
          </a:p>
          <a:p>
            <a:pPr marL="171450" indent="-171450">
              <a:buFont typeface="Arial" panose="020B0604020202020204" pitchFamily="34" charset="0"/>
              <a:buChar char="•"/>
            </a:pPr>
            <a:r>
              <a:rPr lang="en-US" sz="1200" dirty="0"/>
              <a:t>Shim RS. 2021. Am J Psychiatry.</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r>
              <a:rPr lang="en-US" sz="1200" dirty="0"/>
              <a:t> </a:t>
            </a:r>
          </a:p>
        </p:txBody>
      </p:sp>
    </p:spTree>
    <p:extLst>
      <p:ext uri="{BB962C8B-B14F-4D97-AF65-F5344CB8AC3E}">
        <p14:creationId xmlns:p14="http://schemas.microsoft.com/office/powerpoint/2010/main" val="427011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DF6E-8BA6-4363-BB37-BF2B553C6E4E}"/>
              </a:ext>
            </a:extLst>
          </p:cNvPr>
          <p:cNvSpPr>
            <a:spLocks noGrp="1"/>
          </p:cNvSpPr>
          <p:nvPr>
            <p:ph type="title"/>
          </p:nvPr>
        </p:nvSpPr>
        <p:spPr/>
        <p:txBody>
          <a:bodyPr/>
          <a:lstStyle/>
          <a:p>
            <a:r>
              <a:rPr lang="en-US" dirty="0"/>
              <a:t>Socioecological framework</a:t>
            </a:r>
          </a:p>
        </p:txBody>
      </p:sp>
      <p:sp>
        <p:nvSpPr>
          <p:cNvPr id="3" name="Content Placeholder 2">
            <a:extLst>
              <a:ext uri="{FF2B5EF4-FFF2-40B4-BE49-F238E27FC236}">
                <a16:creationId xmlns:a16="http://schemas.microsoft.com/office/drawing/2014/main" id="{EF0669DC-6C5C-4878-ADAF-E25382780898}"/>
              </a:ext>
            </a:extLst>
          </p:cNvPr>
          <p:cNvSpPr>
            <a:spLocks noGrp="1"/>
          </p:cNvSpPr>
          <p:nvPr>
            <p:ph idx="1"/>
          </p:nvPr>
        </p:nvSpPr>
        <p:spPr>
          <a:xfrm>
            <a:off x="207434" y="1297858"/>
            <a:ext cx="9803771" cy="3852915"/>
          </a:xfrm>
        </p:spPr>
        <p:txBody>
          <a:bodyPr>
            <a:normAutofit/>
          </a:bodyPr>
          <a:lstStyle/>
          <a:p>
            <a:r>
              <a:rPr lang="en-US" sz="2400" dirty="0"/>
              <a:t>Designing clinical studies through a multi-level/disciplinary lens can achieve a more comprehensive understanding of the underlying contributors to inequities</a:t>
            </a:r>
          </a:p>
        </p:txBody>
      </p:sp>
      <p:pic>
        <p:nvPicPr>
          <p:cNvPr id="5" name="Picture 4">
            <a:extLst>
              <a:ext uri="{FF2B5EF4-FFF2-40B4-BE49-F238E27FC236}">
                <a16:creationId xmlns:a16="http://schemas.microsoft.com/office/drawing/2014/main" id="{8402CAFE-CE72-49CF-B049-A8B239BAA230}"/>
              </a:ext>
            </a:extLst>
          </p:cNvPr>
          <p:cNvPicPr>
            <a:picLocks noChangeAspect="1"/>
          </p:cNvPicPr>
          <p:nvPr/>
        </p:nvPicPr>
        <p:blipFill rotWithShape="1">
          <a:blip r:embed="rId3">
            <a:extLst>
              <a:ext uri="{28A0092B-C50C-407E-A947-70E740481C1C}">
                <a14:useLocalDpi xmlns:a14="http://schemas.microsoft.com/office/drawing/2010/main" val="0"/>
              </a:ext>
            </a:extLst>
          </a:blip>
          <a:srcRect l="2014" t="15974" r="5254" b="12382"/>
          <a:stretch/>
        </p:blipFill>
        <p:spPr>
          <a:xfrm>
            <a:off x="4853290" y="2493543"/>
            <a:ext cx="7200900" cy="3975100"/>
          </a:xfrm>
          <a:prstGeom prst="rect">
            <a:avLst/>
          </a:prstGeom>
        </p:spPr>
      </p:pic>
      <p:sp>
        <p:nvSpPr>
          <p:cNvPr id="7" name="TextBox 6">
            <a:extLst>
              <a:ext uri="{FF2B5EF4-FFF2-40B4-BE49-F238E27FC236}">
                <a16:creationId xmlns:a16="http://schemas.microsoft.com/office/drawing/2014/main" id="{2772E7FA-F02A-4485-9559-76686527D1AE}"/>
              </a:ext>
            </a:extLst>
          </p:cNvPr>
          <p:cNvSpPr txBox="1"/>
          <p:nvPr/>
        </p:nvSpPr>
        <p:spPr>
          <a:xfrm>
            <a:off x="661138" y="2967486"/>
            <a:ext cx="4298334" cy="2092881"/>
          </a:xfrm>
          <a:prstGeom prst="rect">
            <a:avLst/>
          </a:prstGeom>
          <a:noFill/>
        </p:spPr>
        <p:txBody>
          <a:bodyPr wrap="square" rtlCol="0">
            <a:spAutoFit/>
          </a:bodyPr>
          <a:lstStyle/>
          <a:p>
            <a:r>
              <a:rPr lang="en-US" sz="2600" b="1" u="sng" dirty="0"/>
              <a:t>Example</a:t>
            </a:r>
            <a:r>
              <a:rPr lang="en-US" sz="2600" b="1" dirty="0"/>
              <a:t>: National Institute on Minority Heath and Health Disparities (NIMHD)</a:t>
            </a:r>
          </a:p>
          <a:p>
            <a:r>
              <a:rPr lang="en-US" sz="2600" b="1" dirty="0"/>
              <a:t>Research Framework</a:t>
            </a:r>
          </a:p>
        </p:txBody>
      </p:sp>
      <p:sp>
        <p:nvSpPr>
          <p:cNvPr id="8" name="TextBox 7">
            <a:extLst>
              <a:ext uri="{FF2B5EF4-FFF2-40B4-BE49-F238E27FC236}">
                <a16:creationId xmlns:a16="http://schemas.microsoft.com/office/drawing/2014/main" id="{7F3CF3AA-080A-41DD-97AE-F408D1771FEE}"/>
              </a:ext>
            </a:extLst>
          </p:cNvPr>
          <p:cNvSpPr txBox="1"/>
          <p:nvPr/>
        </p:nvSpPr>
        <p:spPr>
          <a:xfrm>
            <a:off x="411644" y="5288340"/>
            <a:ext cx="4605539"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t>Gao YA, et al. 2022 J Addict Med.</a:t>
            </a:r>
          </a:p>
          <a:p>
            <a:pPr marL="285750" indent="-285750">
              <a:buFont typeface="Arial" panose="020B0604020202020204" pitchFamily="34" charset="0"/>
              <a:buChar char="•"/>
            </a:pPr>
            <a:r>
              <a:rPr lang="en-US" sz="1200" dirty="0"/>
              <a:t>Schiff DM, et al. 2022 Pediatrics.</a:t>
            </a:r>
          </a:p>
          <a:p>
            <a:pPr marL="285750" indent="-285750">
              <a:buFont typeface="Arial" panose="020B0604020202020204" pitchFamily="34" charset="0"/>
              <a:buChar char="•"/>
            </a:pPr>
            <a:r>
              <a:rPr lang="en-US" sz="1200" dirty="0" err="1"/>
              <a:t>Giuse</a:t>
            </a:r>
            <a:r>
              <a:rPr lang="en-US" sz="1200" dirty="0"/>
              <a:t> NBMD, et al. 2017. AM J </a:t>
            </a:r>
            <a:r>
              <a:rPr lang="en-US" sz="1200" dirty="0" err="1"/>
              <a:t>Prev</a:t>
            </a:r>
            <a:r>
              <a:rPr lang="en-US" sz="1200" dirty="0"/>
              <a:t> Med.</a:t>
            </a:r>
          </a:p>
          <a:p>
            <a:pPr marL="285750" indent="-285750">
              <a:buFont typeface="Arial" panose="020B0604020202020204" pitchFamily="34" charset="0"/>
              <a:buChar char="•"/>
            </a:pPr>
            <a:r>
              <a:rPr lang="en-US" sz="1200" dirty="0"/>
              <a:t>Woolf SH, et al. 2007. Am J Public Health.</a:t>
            </a:r>
          </a:p>
          <a:p>
            <a:pPr marL="285750" indent="-285750">
              <a:buFont typeface="Arial" panose="020B0604020202020204" pitchFamily="34" charset="0"/>
              <a:buChar char="•"/>
            </a:pPr>
            <a:r>
              <a:rPr lang="en-US" sz="1200" dirty="0"/>
              <a:t>National Institute on Minority Health and Health Disparities, 2018; www.nimhd.nih.gov/about/overview/research-framework/nimhd-framework.html</a:t>
            </a:r>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250737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0B44-9119-4EC7-A731-CEE739DD7A67}"/>
              </a:ext>
            </a:extLst>
          </p:cNvPr>
          <p:cNvSpPr>
            <a:spLocks noGrp="1"/>
          </p:cNvSpPr>
          <p:nvPr>
            <p:ph type="title"/>
          </p:nvPr>
        </p:nvSpPr>
        <p:spPr/>
        <p:txBody>
          <a:bodyPr/>
          <a:lstStyle/>
          <a:p>
            <a:r>
              <a:rPr lang="en-US" dirty="0"/>
              <a:t>Study objective</a:t>
            </a:r>
          </a:p>
        </p:txBody>
      </p:sp>
      <p:sp>
        <p:nvSpPr>
          <p:cNvPr id="3" name="Content Placeholder 2">
            <a:extLst>
              <a:ext uri="{FF2B5EF4-FFF2-40B4-BE49-F238E27FC236}">
                <a16:creationId xmlns:a16="http://schemas.microsoft.com/office/drawing/2014/main" id="{BEBA9BCD-8D45-4CAF-B35B-8BF49CFAF398}"/>
              </a:ext>
            </a:extLst>
          </p:cNvPr>
          <p:cNvSpPr>
            <a:spLocks noGrp="1"/>
          </p:cNvSpPr>
          <p:nvPr>
            <p:ph idx="1"/>
          </p:nvPr>
        </p:nvSpPr>
        <p:spPr/>
        <p:txBody>
          <a:bodyPr>
            <a:normAutofit fontScale="92500"/>
          </a:bodyPr>
          <a:lstStyle/>
          <a:p>
            <a:r>
              <a:rPr lang="en-US" sz="3600" b="1" dirty="0"/>
              <a:t>Identify the association of neighborhood-level social determinants of health and prenatal opioid use disorder treatment receipt with MOUD outcomes (duration, continuity) through the year postpartum among a cohort of birthing people</a:t>
            </a:r>
          </a:p>
        </p:txBody>
      </p:sp>
    </p:spTree>
    <p:extLst>
      <p:ext uri="{BB962C8B-B14F-4D97-AF65-F5344CB8AC3E}">
        <p14:creationId xmlns:p14="http://schemas.microsoft.com/office/powerpoint/2010/main" val="366923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lowchart of a sample&#10;&#10;Description automatically generated">
            <a:extLst>
              <a:ext uri="{FF2B5EF4-FFF2-40B4-BE49-F238E27FC236}">
                <a16:creationId xmlns:a16="http://schemas.microsoft.com/office/drawing/2014/main" id="{A08954AF-908C-11B8-2E93-B3EC31AB173A}"/>
              </a:ext>
            </a:extLst>
          </p:cNvPr>
          <p:cNvPicPr>
            <a:picLocks noChangeAspect="1"/>
          </p:cNvPicPr>
          <p:nvPr/>
        </p:nvPicPr>
        <p:blipFill rotWithShape="1">
          <a:blip r:embed="rId3">
            <a:extLst>
              <a:ext uri="{28A0092B-C50C-407E-A947-70E740481C1C}">
                <a14:useLocalDpi xmlns:a14="http://schemas.microsoft.com/office/drawing/2010/main" val="0"/>
              </a:ext>
            </a:extLst>
          </a:blip>
          <a:srcRect l="25451"/>
          <a:stretch/>
        </p:blipFill>
        <p:spPr>
          <a:xfrm>
            <a:off x="6434232" y="450318"/>
            <a:ext cx="5441942" cy="6203101"/>
          </a:xfrm>
          <a:prstGeom prst="rect">
            <a:avLst/>
          </a:prstGeom>
        </p:spPr>
      </p:pic>
      <p:sp>
        <p:nvSpPr>
          <p:cNvPr id="2" name="Title 1">
            <a:extLst>
              <a:ext uri="{FF2B5EF4-FFF2-40B4-BE49-F238E27FC236}">
                <a16:creationId xmlns:a16="http://schemas.microsoft.com/office/drawing/2014/main" id="{C0190A0A-9463-497E-B439-9116B59638E0}"/>
              </a:ext>
            </a:extLst>
          </p:cNvPr>
          <p:cNvSpPr>
            <a:spLocks noGrp="1"/>
          </p:cNvSpPr>
          <p:nvPr>
            <p:ph type="title"/>
          </p:nvPr>
        </p:nvSpPr>
        <p:spPr/>
        <p:txBody>
          <a:bodyPr>
            <a:normAutofit/>
          </a:bodyPr>
          <a:lstStyle/>
          <a:p>
            <a:r>
              <a:rPr lang="en-US" dirty="0"/>
              <a:t>Data source and study sample</a:t>
            </a:r>
            <a:endParaRPr lang="en-US" sz="4800" dirty="0"/>
          </a:p>
        </p:txBody>
      </p:sp>
      <p:sp>
        <p:nvSpPr>
          <p:cNvPr id="10" name="Content Placeholder 2">
            <a:extLst>
              <a:ext uri="{FF2B5EF4-FFF2-40B4-BE49-F238E27FC236}">
                <a16:creationId xmlns:a16="http://schemas.microsoft.com/office/drawing/2014/main" id="{AE7084D2-1D95-4D66-9CE8-311E6067AC7F}"/>
              </a:ext>
            </a:extLst>
          </p:cNvPr>
          <p:cNvSpPr txBox="1">
            <a:spLocks/>
          </p:cNvSpPr>
          <p:nvPr/>
        </p:nvSpPr>
        <p:spPr>
          <a:xfrm>
            <a:off x="435287" y="1837859"/>
            <a:ext cx="307887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dirty="0"/>
          </a:p>
        </p:txBody>
      </p:sp>
      <p:sp>
        <p:nvSpPr>
          <p:cNvPr id="11" name="Content Placeholder 2">
            <a:extLst>
              <a:ext uri="{FF2B5EF4-FFF2-40B4-BE49-F238E27FC236}">
                <a16:creationId xmlns:a16="http://schemas.microsoft.com/office/drawing/2014/main" id="{A242EB10-C93A-4A7D-A59D-453E77D26E38}"/>
              </a:ext>
            </a:extLst>
          </p:cNvPr>
          <p:cNvSpPr txBox="1">
            <a:spLocks/>
          </p:cNvSpPr>
          <p:nvPr/>
        </p:nvSpPr>
        <p:spPr>
          <a:xfrm>
            <a:off x="677334" y="1689499"/>
            <a:ext cx="5080436" cy="4646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t>Retrospective cohort</a:t>
            </a:r>
          </a:p>
          <a:p>
            <a:endParaRPr lang="en-US" sz="2400" dirty="0"/>
          </a:p>
          <a:p>
            <a:r>
              <a:rPr lang="en-US" sz="2400" dirty="0"/>
              <a:t>Virginia Medicaid Claims linked with birth records, 2016- 2020</a:t>
            </a:r>
          </a:p>
          <a:p>
            <a:endParaRPr lang="en-US" sz="2400" dirty="0"/>
          </a:p>
          <a:p>
            <a:r>
              <a:rPr lang="en-US" sz="2400" dirty="0"/>
              <a:t>N=1,690</a:t>
            </a:r>
          </a:p>
          <a:p>
            <a:endParaRPr lang="en-US" sz="2400" dirty="0"/>
          </a:p>
          <a:p>
            <a:r>
              <a:rPr lang="en-US" sz="2400" dirty="0"/>
              <a:t>Receiving methadone or buprenorphine at time of delivery</a:t>
            </a:r>
          </a:p>
        </p:txBody>
      </p:sp>
    </p:spTree>
    <p:extLst>
      <p:ext uri="{BB962C8B-B14F-4D97-AF65-F5344CB8AC3E}">
        <p14:creationId xmlns:p14="http://schemas.microsoft.com/office/powerpoint/2010/main" val="307564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450F-88E5-4EB6-8B3C-631212447121}"/>
              </a:ext>
            </a:extLst>
          </p:cNvPr>
          <p:cNvSpPr>
            <a:spLocks noGrp="1"/>
          </p:cNvSpPr>
          <p:nvPr>
            <p:ph type="title"/>
          </p:nvPr>
        </p:nvSpPr>
        <p:spPr/>
        <p:txBody>
          <a:bodyPr>
            <a:normAutofit/>
          </a:bodyPr>
          <a:lstStyle/>
          <a:p>
            <a:r>
              <a:rPr lang="en-US" dirty="0"/>
              <a:t>MOUD treatment outcome measures</a:t>
            </a:r>
          </a:p>
        </p:txBody>
      </p:sp>
      <p:sp>
        <p:nvSpPr>
          <p:cNvPr id="3" name="Content Placeholder 2">
            <a:extLst>
              <a:ext uri="{FF2B5EF4-FFF2-40B4-BE49-F238E27FC236}">
                <a16:creationId xmlns:a16="http://schemas.microsoft.com/office/drawing/2014/main" id="{801E5346-BA0A-40C1-826F-EED57249F859}"/>
              </a:ext>
            </a:extLst>
          </p:cNvPr>
          <p:cNvSpPr>
            <a:spLocks noGrp="1"/>
          </p:cNvSpPr>
          <p:nvPr>
            <p:ph idx="1"/>
          </p:nvPr>
        </p:nvSpPr>
        <p:spPr>
          <a:xfrm>
            <a:off x="677334" y="1662749"/>
            <a:ext cx="9245381" cy="5003522"/>
          </a:xfrm>
        </p:spPr>
        <p:txBody>
          <a:bodyPr>
            <a:normAutofit/>
          </a:bodyPr>
          <a:lstStyle/>
          <a:p>
            <a:r>
              <a:rPr lang="en-US" sz="2500" b="1" dirty="0"/>
              <a:t>Time to MOUD discontinuation: </a:t>
            </a:r>
            <a:r>
              <a:rPr lang="en-US" sz="2400" dirty="0"/>
              <a:t>number of days to first MOUD discontinuity after delivery through 12-months, allowing for up to a 30-day gap between MOUD claims</a:t>
            </a:r>
          </a:p>
          <a:p>
            <a:pPr lvl="1"/>
            <a:r>
              <a:rPr lang="en-US" sz="2200" dirty="0"/>
              <a:t>“MOUD duration”</a:t>
            </a:r>
          </a:p>
          <a:p>
            <a:endParaRPr lang="en-US" sz="2400" b="1" dirty="0"/>
          </a:p>
          <a:p>
            <a:endParaRPr lang="en-US" sz="2400" b="1" dirty="0"/>
          </a:p>
          <a:p>
            <a:r>
              <a:rPr lang="en-US" sz="2400" b="1" dirty="0"/>
              <a:t>Continuity of MOUD receipt: </a:t>
            </a:r>
            <a:r>
              <a:rPr lang="en-US" sz="2400" dirty="0"/>
              <a:t>cumulative number of days covered by MOUD divided by the days enrolled in full benefits Medicaid within the 12 months after delivery</a:t>
            </a:r>
            <a:endParaRPr lang="en-US" sz="2300" dirty="0"/>
          </a:p>
          <a:p>
            <a:pPr lvl="1"/>
            <a:r>
              <a:rPr lang="en-US" sz="2100" dirty="0"/>
              <a:t>“Percentage of days covered”</a:t>
            </a:r>
          </a:p>
        </p:txBody>
      </p:sp>
      <p:sp>
        <p:nvSpPr>
          <p:cNvPr id="4" name="Rectangle 3">
            <a:extLst>
              <a:ext uri="{FF2B5EF4-FFF2-40B4-BE49-F238E27FC236}">
                <a16:creationId xmlns:a16="http://schemas.microsoft.com/office/drawing/2014/main" id="{653FCE4C-BE9D-49FD-BE17-B571BA1E4249}"/>
              </a:ext>
            </a:extLst>
          </p:cNvPr>
          <p:cNvSpPr/>
          <p:nvPr/>
        </p:nvSpPr>
        <p:spPr>
          <a:xfrm>
            <a:off x="276447" y="4008474"/>
            <a:ext cx="9569302" cy="243485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99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9642-B88F-4517-9D82-3B480B0155D3}"/>
              </a:ext>
            </a:extLst>
          </p:cNvPr>
          <p:cNvSpPr>
            <a:spLocks noGrp="1"/>
          </p:cNvSpPr>
          <p:nvPr>
            <p:ph type="title"/>
          </p:nvPr>
        </p:nvSpPr>
        <p:spPr>
          <a:xfrm>
            <a:off x="687494" y="601381"/>
            <a:ext cx="8596668" cy="1320800"/>
          </a:xfrm>
        </p:spPr>
        <p:txBody>
          <a:bodyPr>
            <a:normAutofit/>
          </a:bodyPr>
          <a:lstStyle/>
          <a:p>
            <a:r>
              <a:rPr lang="en-US" sz="3200" dirty="0"/>
              <a:t>Exposure of interest: Neighborhood-level social determinants of health</a:t>
            </a:r>
          </a:p>
        </p:txBody>
      </p:sp>
      <p:graphicFrame>
        <p:nvGraphicFramePr>
          <p:cNvPr id="20" name="Table 19">
            <a:extLst>
              <a:ext uri="{FF2B5EF4-FFF2-40B4-BE49-F238E27FC236}">
                <a16:creationId xmlns:a16="http://schemas.microsoft.com/office/drawing/2014/main" id="{71607262-8577-4A64-B767-8C4EDC5B7C83}"/>
              </a:ext>
            </a:extLst>
          </p:cNvPr>
          <p:cNvGraphicFramePr>
            <a:graphicFrameLocks noGrp="1"/>
          </p:cNvGraphicFramePr>
          <p:nvPr>
            <p:extLst>
              <p:ext uri="{D42A27DB-BD31-4B8C-83A1-F6EECF244321}">
                <p14:modId xmlns:p14="http://schemas.microsoft.com/office/powerpoint/2010/main" val="3182611779"/>
              </p:ext>
            </p:extLst>
          </p:nvPr>
        </p:nvGraphicFramePr>
        <p:xfrm>
          <a:off x="920300" y="1770298"/>
          <a:ext cx="9261986" cy="3746414"/>
        </p:xfrm>
        <a:graphic>
          <a:graphicData uri="http://schemas.openxmlformats.org/drawingml/2006/table">
            <a:tbl>
              <a:tblPr firstRow="1" bandRow="1">
                <a:tableStyleId>{5C22544A-7EE6-4342-B048-85BDC9FD1C3A}</a:tableStyleId>
              </a:tblPr>
              <a:tblGrid>
                <a:gridCol w="9261986">
                  <a:extLst>
                    <a:ext uri="{9D8B030D-6E8A-4147-A177-3AD203B41FA5}">
                      <a16:colId xmlns:a16="http://schemas.microsoft.com/office/drawing/2014/main" val="2323127028"/>
                    </a:ext>
                  </a:extLst>
                </a:gridCol>
              </a:tblGrid>
              <a:tr h="864504">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400" u="sng" dirty="0">
                          <a:effectLst/>
                          <a:latin typeface="Arial" panose="020B0604020202020204" pitchFamily="34" charset="0"/>
                          <a:cs typeface="Arial" panose="020B0604020202020204" pitchFamily="34" charset="0"/>
                        </a:rPr>
                        <a:t>Virginia Department of Health’s HOI (Health Opportunity Index)</a:t>
                      </a:r>
                    </a:p>
                    <a:p>
                      <a:pPr marL="0" marR="0" algn="ctr">
                        <a:lnSpc>
                          <a:spcPct val="107000"/>
                        </a:lnSpc>
                        <a:spcBef>
                          <a:spcPts val="0"/>
                        </a:spcBef>
                        <a:spcAft>
                          <a:spcPts val="0"/>
                        </a:spcAft>
                      </a:pP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500" dirty="0">
                          <a:effectLst/>
                          <a:latin typeface="Arial" panose="020B0604020202020204" pitchFamily="34" charset="0"/>
                          <a:ea typeface="Calibri" panose="020F0502020204030204" pitchFamily="34" charset="0"/>
                          <a:cs typeface="Arial" panose="020B0604020202020204" pitchFamily="34" charset="0"/>
                        </a:rPr>
                        <a:t>Hierarchical aggregate of 13 community indicators </a:t>
                      </a:r>
                      <a:r>
                        <a:rPr lang="en-US" sz="15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4 profiles  composite HOI</a:t>
                      </a:r>
                    </a:p>
                    <a:p>
                      <a:pPr marL="0" marR="0">
                        <a:lnSpc>
                          <a:spcPct val="107000"/>
                        </a:lnSpc>
                        <a:spcBef>
                          <a:spcPts val="0"/>
                        </a:spcBef>
                        <a:spcAft>
                          <a:spcPts val="0"/>
                        </a:spcAft>
                      </a:pP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4185259"/>
                  </a:ext>
                </a:extLst>
              </a:tr>
              <a:tr h="666319">
                <a:tc>
                  <a:txBody>
                    <a:bodyPr/>
                    <a:lstStyle/>
                    <a:p>
                      <a:r>
                        <a:rPr lang="en-US" b="1" dirty="0"/>
                        <a:t>Economic Opportunity Profile</a:t>
                      </a:r>
                    </a:p>
                    <a:p>
                      <a:pPr marL="285750" indent="-285750">
                        <a:buFont typeface="Arial" panose="020B0604020202020204" pitchFamily="34" charset="0"/>
                        <a:buChar char="•"/>
                      </a:pPr>
                      <a:r>
                        <a:rPr lang="en-US" dirty="0"/>
                        <a:t>Employment Accessibility, Job Participation, Income Inequality</a:t>
                      </a:r>
                    </a:p>
                  </a:txBody>
                  <a:tcPr/>
                </a:tc>
                <a:extLst>
                  <a:ext uri="{0D108BD9-81ED-4DB2-BD59-A6C34878D82A}">
                    <a16:rowId xmlns:a16="http://schemas.microsoft.com/office/drawing/2014/main" val="222320931"/>
                  </a:ext>
                </a:extLst>
              </a:tr>
              <a:tr h="485290">
                <a:tc>
                  <a:txBody>
                    <a:bodyPr/>
                    <a:lstStyle/>
                    <a:p>
                      <a:r>
                        <a:rPr lang="en-US" b="1" dirty="0"/>
                        <a:t>Community Environment Profile</a:t>
                      </a:r>
                    </a:p>
                    <a:p>
                      <a:pPr marL="285750" indent="-285750">
                        <a:buFont typeface="Arial" panose="020B0604020202020204" pitchFamily="34" charset="0"/>
                        <a:buChar char="•"/>
                      </a:pPr>
                      <a:r>
                        <a:rPr lang="en-US" b="0" dirty="0"/>
                        <a:t>Population Density, Walkability, Air Quality, Population Churning</a:t>
                      </a:r>
                    </a:p>
                  </a:txBody>
                  <a:tcPr/>
                </a:tc>
                <a:extLst>
                  <a:ext uri="{0D108BD9-81ED-4DB2-BD59-A6C34878D82A}">
                    <a16:rowId xmlns:a16="http://schemas.microsoft.com/office/drawing/2014/main" val="125949066"/>
                  </a:ext>
                </a:extLst>
              </a:tr>
              <a:tr h="666319">
                <a:tc>
                  <a:txBody>
                    <a:bodyPr/>
                    <a:lstStyle/>
                    <a:p>
                      <a:r>
                        <a:rPr lang="en-US" b="1" dirty="0"/>
                        <a:t>Wellness Disparity Profile</a:t>
                      </a:r>
                      <a:endParaRPr lang="en-US" b="0" dirty="0"/>
                    </a:p>
                    <a:p>
                      <a:pPr marL="285750" indent="-285750">
                        <a:buFont typeface="Arial" panose="020B0604020202020204" pitchFamily="34" charset="0"/>
                        <a:buChar char="•"/>
                      </a:pPr>
                      <a:r>
                        <a:rPr lang="en-US" b="0" dirty="0"/>
                        <a:t>Segregation, Access to Care</a:t>
                      </a:r>
                      <a:endParaRPr lang="en-US" b="1" dirty="0"/>
                    </a:p>
                  </a:txBody>
                  <a:tcPr/>
                </a:tc>
                <a:extLst>
                  <a:ext uri="{0D108BD9-81ED-4DB2-BD59-A6C34878D82A}">
                    <a16:rowId xmlns:a16="http://schemas.microsoft.com/office/drawing/2014/main" val="3923089554"/>
                  </a:ext>
                </a:extLst>
              </a:tr>
              <a:tr h="666319">
                <a:tc>
                  <a:txBody>
                    <a:bodyPr/>
                    <a:lstStyle/>
                    <a:p>
                      <a:r>
                        <a:rPr lang="en-US" b="1" dirty="0"/>
                        <a:t>Consumer Opportunity Profile</a:t>
                      </a:r>
                    </a:p>
                    <a:p>
                      <a:pPr marL="285750" indent="-285750">
                        <a:buFont typeface="Arial" panose="020B0604020202020204" pitchFamily="34" charset="0"/>
                        <a:buChar char="•"/>
                      </a:pPr>
                      <a:r>
                        <a:rPr lang="en-US" b="0" dirty="0"/>
                        <a:t>Education, Affordability, Food Accessibility</a:t>
                      </a:r>
                    </a:p>
                  </a:txBody>
                  <a:tcPr/>
                </a:tc>
                <a:extLst>
                  <a:ext uri="{0D108BD9-81ED-4DB2-BD59-A6C34878D82A}">
                    <a16:rowId xmlns:a16="http://schemas.microsoft.com/office/drawing/2014/main" val="1608806986"/>
                  </a:ext>
                </a:extLst>
              </a:tr>
            </a:tbl>
          </a:graphicData>
        </a:graphic>
      </p:graphicFrame>
      <p:sp>
        <p:nvSpPr>
          <p:cNvPr id="4" name="TextBox 3">
            <a:extLst>
              <a:ext uri="{FF2B5EF4-FFF2-40B4-BE49-F238E27FC236}">
                <a16:creationId xmlns:a16="http://schemas.microsoft.com/office/drawing/2014/main" id="{11215654-6533-62FA-5861-793A82571D22}"/>
              </a:ext>
            </a:extLst>
          </p:cNvPr>
          <p:cNvSpPr txBox="1"/>
          <p:nvPr/>
        </p:nvSpPr>
        <p:spPr>
          <a:xfrm>
            <a:off x="589936" y="6401964"/>
            <a:ext cx="6099932" cy="369332"/>
          </a:xfrm>
          <a:prstGeom prst="rect">
            <a:avLst/>
          </a:prstGeom>
          <a:noFill/>
        </p:spPr>
        <p:txBody>
          <a:bodyPr wrap="square">
            <a:spAutoFit/>
          </a:bodyPr>
          <a:lstStyle/>
          <a:p>
            <a:r>
              <a:rPr lang="en-US" dirty="0"/>
              <a:t>https://apps.vdh.virginia.gov/omhhe/hoi/</a:t>
            </a:r>
          </a:p>
        </p:txBody>
      </p:sp>
      <p:pic>
        <p:nvPicPr>
          <p:cNvPr id="6" name="Picture 5">
            <a:extLst>
              <a:ext uri="{FF2B5EF4-FFF2-40B4-BE49-F238E27FC236}">
                <a16:creationId xmlns:a16="http://schemas.microsoft.com/office/drawing/2014/main" id="{D0941EFD-66F9-7020-B827-44A832D95BDC}"/>
              </a:ext>
            </a:extLst>
          </p:cNvPr>
          <p:cNvPicPr>
            <a:picLocks noChangeAspect="1"/>
          </p:cNvPicPr>
          <p:nvPr/>
        </p:nvPicPr>
        <p:blipFill>
          <a:blip r:embed="rId3"/>
          <a:stretch>
            <a:fillRect/>
          </a:stretch>
        </p:blipFill>
        <p:spPr>
          <a:xfrm>
            <a:off x="7633765" y="4163483"/>
            <a:ext cx="4406907" cy="2574025"/>
          </a:xfrm>
          <a:prstGeom prst="rect">
            <a:avLst/>
          </a:prstGeom>
        </p:spPr>
      </p:pic>
    </p:spTree>
    <p:extLst>
      <p:ext uri="{BB962C8B-B14F-4D97-AF65-F5344CB8AC3E}">
        <p14:creationId xmlns:p14="http://schemas.microsoft.com/office/powerpoint/2010/main" val="200002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8B04-3BE3-4E67-B658-A12A124D6E56}"/>
              </a:ext>
            </a:extLst>
          </p:cNvPr>
          <p:cNvSpPr>
            <a:spLocks noGrp="1"/>
          </p:cNvSpPr>
          <p:nvPr>
            <p:ph type="title"/>
          </p:nvPr>
        </p:nvSpPr>
        <p:spPr>
          <a:xfrm>
            <a:off x="677863" y="653415"/>
            <a:ext cx="8596668" cy="1320800"/>
          </a:xfrm>
        </p:spPr>
        <p:txBody>
          <a:bodyPr>
            <a:normAutofit/>
          </a:bodyPr>
          <a:lstStyle/>
          <a:p>
            <a:r>
              <a:rPr lang="en-US" sz="4000" dirty="0"/>
              <a:t>Exposure of interest: Prenatal OUD treatment receipt</a:t>
            </a:r>
            <a:endParaRPr lang="en-US" dirty="0"/>
          </a:p>
        </p:txBody>
      </p:sp>
      <p:sp>
        <p:nvSpPr>
          <p:cNvPr id="4" name="Content Placeholder 15">
            <a:extLst>
              <a:ext uri="{FF2B5EF4-FFF2-40B4-BE49-F238E27FC236}">
                <a16:creationId xmlns:a16="http://schemas.microsoft.com/office/drawing/2014/main" id="{F0F23698-BE41-4D8C-8C13-8B6435999BB8}"/>
              </a:ext>
            </a:extLst>
          </p:cNvPr>
          <p:cNvSpPr>
            <a:spLocks noGrp="1"/>
          </p:cNvSpPr>
          <p:nvPr>
            <p:ph idx="1"/>
          </p:nvPr>
        </p:nvSpPr>
        <p:spPr>
          <a:xfrm>
            <a:off x="677863" y="2111969"/>
            <a:ext cx="8596312" cy="3655736"/>
          </a:xfrm>
        </p:spPr>
        <p:txBody>
          <a:bodyPr>
            <a:normAutofit/>
          </a:bodyPr>
          <a:lstStyle/>
          <a:p>
            <a:r>
              <a:rPr lang="en-US" sz="2400" b="1" dirty="0"/>
              <a:t>Duration of MOUD received prenatally: </a:t>
            </a:r>
            <a:r>
              <a:rPr lang="en-US" sz="2400" dirty="0"/>
              <a:t>pharmacy and procedure claims in the 12 months preceding delivery</a:t>
            </a:r>
          </a:p>
          <a:p>
            <a:endParaRPr lang="en-US" sz="2400" dirty="0"/>
          </a:p>
          <a:p>
            <a:r>
              <a:rPr lang="en-US" sz="2400" b="1" dirty="0"/>
              <a:t>OUD treatment comprehensiveness: </a:t>
            </a:r>
            <a:r>
              <a:rPr lang="en-US" sz="2400" dirty="0"/>
              <a:t>receipt of services in addition to MOUD (range 0-9) from peer support, case management, provider assessment, behavioral health, medication management, drug monitoring, health screening, family therapy, psychiatric evaluation</a:t>
            </a:r>
            <a:endParaRPr lang="en-US" sz="2400" b="1" dirty="0"/>
          </a:p>
        </p:txBody>
      </p:sp>
      <p:sp>
        <p:nvSpPr>
          <p:cNvPr id="5" name="TextBox 4">
            <a:extLst>
              <a:ext uri="{FF2B5EF4-FFF2-40B4-BE49-F238E27FC236}">
                <a16:creationId xmlns:a16="http://schemas.microsoft.com/office/drawing/2014/main" id="{3F49FC95-343B-40C6-A086-46E56F637B9C}"/>
              </a:ext>
            </a:extLst>
          </p:cNvPr>
          <p:cNvSpPr txBox="1"/>
          <p:nvPr/>
        </p:nvSpPr>
        <p:spPr>
          <a:xfrm>
            <a:off x="833120" y="5882640"/>
            <a:ext cx="5892800" cy="461665"/>
          </a:xfrm>
          <a:prstGeom prst="rect">
            <a:avLst/>
          </a:prstGeom>
          <a:noFill/>
        </p:spPr>
        <p:txBody>
          <a:bodyPr wrap="square" rtlCol="0">
            <a:spAutoFit/>
          </a:bodyPr>
          <a:lstStyle/>
          <a:p>
            <a:pPr marL="285750" indent="-285750">
              <a:buFont typeface="Arial" panose="020B0604020202020204" pitchFamily="34" charset="0"/>
              <a:buChar char="•"/>
            </a:pPr>
            <a:r>
              <a:rPr lang="en-US" sz="1200" b="1" dirty="0"/>
              <a:t>Martin CE, et al. 2023. J </a:t>
            </a:r>
            <a:r>
              <a:rPr lang="en-US" sz="1200" b="1" dirty="0" err="1"/>
              <a:t>Subst</a:t>
            </a:r>
            <a:r>
              <a:rPr lang="en-US" sz="1200" b="1" dirty="0"/>
              <a:t> Use Addict Treat.</a:t>
            </a:r>
          </a:p>
          <a:p>
            <a:pPr marL="285750" indent="-285750">
              <a:buFont typeface="Arial" panose="020B0604020202020204" pitchFamily="34" charset="0"/>
              <a:buChar char="•"/>
            </a:pPr>
            <a:r>
              <a:rPr lang="en-US" sz="1200" dirty="0"/>
              <a:t>Edwards JR, et al. 2011. J </a:t>
            </a:r>
            <a:r>
              <a:rPr lang="en-US" sz="1200" dirty="0" err="1"/>
              <a:t>Behav</a:t>
            </a:r>
            <a:r>
              <a:rPr lang="en-US" sz="1200" dirty="0"/>
              <a:t> Health Serv Res.</a:t>
            </a:r>
          </a:p>
        </p:txBody>
      </p:sp>
    </p:spTree>
    <p:extLst>
      <p:ext uri="{BB962C8B-B14F-4D97-AF65-F5344CB8AC3E}">
        <p14:creationId xmlns:p14="http://schemas.microsoft.com/office/powerpoint/2010/main" val="3884630087"/>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1622</TotalTime>
  <Words>2550</Words>
  <Application>Microsoft Office PowerPoint</Application>
  <PresentationFormat>Widescreen</PresentationFormat>
  <Paragraphs>206</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Postpartum Medication for Opioid Use Disorder Outcomes Associated With Prenatal Treatment and Neighborhood-Level Social Determinants of Health</vt:lpstr>
      <vt:lpstr>The intersection of two crises</vt:lpstr>
      <vt:lpstr>MOUD utilization = initiation  retention</vt:lpstr>
      <vt:lpstr>Socioecological framework</vt:lpstr>
      <vt:lpstr>Study objective</vt:lpstr>
      <vt:lpstr>Data source and study sample</vt:lpstr>
      <vt:lpstr>MOUD treatment outcome measures</vt:lpstr>
      <vt:lpstr>Exposure of interest: Neighborhood-level social determinants of health</vt:lpstr>
      <vt:lpstr>Exposure of interest: Prenatal OUD treatment receipt</vt:lpstr>
      <vt:lpstr>Analyses  </vt:lpstr>
      <vt:lpstr>The majority of our cohort were in living in a low-middle HOI tercile</vt:lpstr>
      <vt:lpstr>Postpartum MOUD continuity adjusted results</vt:lpstr>
      <vt:lpstr>Main study findings</vt:lpstr>
      <vt:lpstr>Take away points</vt:lpstr>
      <vt:lpstr>Acknowledgements</vt:lpstr>
      <vt:lpstr>PowerPoint Presentation</vt:lpstr>
      <vt:lpstr>The distribution of our other exposures of interest generally did not differ across HOI terciles</vt:lpstr>
      <vt:lpstr>Postpartum MOUD outcomes were also similar across HOI terciles   </vt:lpstr>
      <vt:lpstr>Postpartum MOUD duration adjusted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Associations of Postpartum Opioid Use Disorder Medication Treatment Outcomes With Neighborhood-Level Social Determinants of Health and Prenatal Treatment Receipt</dc:title>
  <dc:creator>Lillia Thumma Thumma</dc:creator>
  <cp:lastModifiedBy>Mcsweeney, Hannah (WASGH)</cp:lastModifiedBy>
  <cp:revision>50</cp:revision>
  <dcterms:created xsi:type="dcterms:W3CDTF">2023-10-31T17:39:50Z</dcterms:created>
  <dcterms:modified xsi:type="dcterms:W3CDTF">2023-11-04T17:44:13Z</dcterms:modified>
</cp:coreProperties>
</file>