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ink/ink1.xml" ContentType="application/inkml+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8" r:id="rId4"/>
    <p:sldMasterId id="2147483943" r:id="rId5"/>
  </p:sldMasterIdLst>
  <p:notesMasterIdLst>
    <p:notesMasterId r:id="rId36"/>
  </p:notesMasterIdLst>
  <p:handoutMasterIdLst>
    <p:handoutMasterId r:id="rId37"/>
  </p:handoutMasterIdLst>
  <p:sldIdLst>
    <p:sldId id="307" r:id="rId6"/>
    <p:sldId id="299" r:id="rId7"/>
    <p:sldId id="302" r:id="rId8"/>
    <p:sldId id="285" r:id="rId9"/>
    <p:sldId id="305" r:id="rId10"/>
    <p:sldId id="278" r:id="rId11"/>
    <p:sldId id="289" r:id="rId12"/>
    <p:sldId id="316" r:id="rId13"/>
    <p:sldId id="319" r:id="rId14"/>
    <p:sldId id="282" r:id="rId15"/>
    <p:sldId id="320" r:id="rId16"/>
    <p:sldId id="284" r:id="rId17"/>
    <p:sldId id="295" r:id="rId18"/>
    <p:sldId id="321" r:id="rId19"/>
    <p:sldId id="296" r:id="rId20"/>
    <p:sldId id="322" r:id="rId21"/>
    <p:sldId id="298" r:id="rId22"/>
    <p:sldId id="318" r:id="rId23"/>
    <p:sldId id="303" r:id="rId24"/>
    <p:sldId id="287" r:id="rId25"/>
    <p:sldId id="313" r:id="rId26"/>
    <p:sldId id="300" r:id="rId27"/>
    <p:sldId id="292" r:id="rId28"/>
    <p:sldId id="323" r:id="rId29"/>
    <p:sldId id="308" r:id="rId30"/>
    <p:sldId id="301" r:id="rId31"/>
    <p:sldId id="288" r:id="rId32"/>
    <p:sldId id="286" r:id="rId33"/>
    <p:sldId id="315" r:id="rId34"/>
    <p:sldId id="312" r:id="rId3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1FE06D4-5901-324F-99B3-94A00B6DA670}">
          <p14:sldIdLst>
            <p14:sldId id="307"/>
            <p14:sldId id="299"/>
          </p14:sldIdLst>
        </p14:section>
        <p14:section name="Learning Objectives" id="{058BB72F-3414-5A42-84CF-8418BF0B625A}">
          <p14:sldIdLst>
            <p14:sldId id="302"/>
            <p14:sldId id="285"/>
          </p14:sldIdLst>
        </p14:section>
        <p14:section name="background" id="{A9DF4238-B1C2-6D46-93C9-1DD8DADC9A6D}">
          <p14:sldIdLst>
            <p14:sldId id="305"/>
            <p14:sldId id="278"/>
            <p14:sldId id="289"/>
            <p14:sldId id="316"/>
            <p14:sldId id="319"/>
          </p14:sldIdLst>
        </p14:section>
        <p14:section name="the gap" id="{CCF1C554-05C2-7649-8489-DD59346008F4}">
          <p14:sldIdLst>
            <p14:sldId id="282"/>
            <p14:sldId id="320"/>
          </p14:sldIdLst>
        </p14:section>
        <p14:section name="methods" id="{091C7C7C-543D-7E44-9D70-8E0B61F2CAAF}">
          <p14:sldIdLst>
            <p14:sldId id="284"/>
            <p14:sldId id="295"/>
            <p14:sldId id="321"/>
          </p14:sldIdLst>
        </p14:section>
        <p14:section name="results" id="{CCD828D1-55F4-AE45-BDB0-5BA3D0925DE0}">
          <p14:sldIdLst>
            <p14:sldId id="296"/>
            <p14:sldId id="322"/>
            <p14:sldId id="298"/>
            <p14:sldId id="318"/>
            <p14:sldId id="303"/>
          </p14:sldIdLst>
        </p14:section>
        <p14:section name="discussion" id="{21362884-C66E-394C-8F5E-B127780BB87E}">
          <p14:sldIdLst>
            <p14:sldId id="287"/>
            <p14:sldId id="313"/>
            <p14:sldId id="300"/>
          </p14:sldIdLst>
        </p14:section>
        <p14:section name="Additional Stuff" id="{6E82ECFB-183A-8A40-A180-F977A3C9503C}">
          <p14:sldIdLst>
            <p14:sldId id="292"/>
            <p14:sldId id="323"/>
            <p14:sldId id="308"/>
            <p14:sldId id="301"/>
            <p14:sldId id="288"/>
            <p14:sldId id="286"/>
            <p14:sldId id="315"/>
            <p14:sldId id="312"/>
          </p14:sldIdLst>
        </p14:section>
      </p14:sectionLst>
    </p:ex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175" userDrawn="1">
          <p15:clr>
            <a:srgbClr val="A4A3A4"/>
          </p15:clr>
        </p15:guide>
        <p15:guide id="11" pos="5590" userDrawn="1">
          <p15:clr>
            <a:srgbClr val="A4A3A4"/>
          </p15:clr>
        </p15:guide>
        <p15:guide id="12" pos="2880" userDrawn="1">
          <p15:clr>
            <a:srgbClr val="A4A3A4"/>
          </p15:clr>
        </p15:guide>
        <p15:guide id="13" pos="776" userDrawn="1">
          <p15:clr>
            <a:srgbClr val="A4A3A4"/>
          </p15:clr>
        </p15:guide>
        <p15:guide id="14" pos="1411" userDrawn="1">
          <p15:clr>
            <a:srgbClr val="A4A3A4"/>
          </p15:clr>
        </p15:guide>
        <p15:guide id="15" pos="5287" userDrawn="1">
          <p15:clr>
            <a:srgbClr val="A4A3A4"/>
          </p15:clr>
        </p15:guide>
        <p15:guide id="16" pos="346" userDrawn="1">
          <p15:clr>
            <a:srgbClr val="A4A3A4"/>
          </p15:clr>
        </p15:guide>
        <p15:guide id="17" pos="4090"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24"/>
    <a:srgbClr val="178CCB"/>
    <a:srgbClr val="FF4F1E"/>
    <a:srgbClr val="9F0907"/>
    <a:srgbClr val="F48024"/>
    <a:srgbClr val="EC1848"/>
    <a:srgbClr val="F9C2A1"/>
    <a:srgbClr val="052049"/>
    <a:srgbClr val="000000"/>
    <a:srgbClr val="90B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9" autoAdjust="0"/>
    <p:restoredTop sz="65083" autoAdjust="0"/>
  </p:normalViewPr>
  <p:slideViewPr>
    <p:cSldViewPr snapToGrid="0" showGuides="1">
      <p:cViewPr varScale="1">
        <p:scale>
          <a:sx n="72" d="100"/>
          <a:sy n="72" d="100"/>
        </p:scale>
        <p:origin x="2536" y="192"/>
      </p:cViewPr>
      <p:guideLst>
        <p:guide orient="horz" pos="1052"/>
        <p:guide orient="horz" pos="3477"/>
        <p:guide orient="horz" pos="4032"/>
        <p:guide orient="horz" pos="2183"/>
        <p:guide orient="horz" pos="287"/>
        <p:guide orient="horz" pos="1471"/>
        <p:guide orient="horz" pos="535"/>
        <p:guide orient="horz" pos="3939"/>
        <p:guide orient="horz" pos="231"/>
        <p:guide pos="175"/>
        <p:guide pos="5590"/>
        <p:guide pos="2880"/>
        <p:guide pos="776"/>
        <p:guide pos="1411"/>
        <p:guide pos="5287"/>
        <p:guide pos="346"/>
        <p:guide pos="409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71" d="100"/>
        <a:sy n="71" d="100"/>
      </p:scale>
      <p:origin x="0" y="0"/>
    </p:cViewPr>
  </p:sorterViewPr>
  <p:notesViewPr>
    <p:cSldViewPr snapToGrid="0">
      <p:cViewPr>
        <p:scale>
          <a:sx n="108" d="100"/>
          <a:sy n="108" d="100"/>
        </p:scale>
        <p:origin x="3448" y="-38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87132759402141E-2"/>
          <c:y val="3.9891045123214279E-2"/>
          <c:w val="0.8832804232020981"/>
          <c:h val="0.68297549526374812"/>
        </c:manualLayout>
      </c:layout>
      <c:pieChart>
        <c:varyColors val="1"/>
        <c:ser>
          <c:idx val="0"/>
          <c:order val="0"/>
          <c:tx>
            <c:strRef>
              <c:f>Sheet1!$B$1</c:f>
              <c:strCache>
                <c:ptCount val="1"/>
                <c:pt idx="0">
                  <c:v>6/25</c:v>
                </c:pt>
              </c:strCache>
            </c:strRef>
          </c:tx>
          <c:spPr>
            <a:scene3d>
              <a:camera prst="orthographicFront"/>
              <a:lightRig rig="balanced" dir="t"/>
            </a:scene3d>
            <a:sp3d prstMaterial="matte"/>
          </c:spPr>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balanced" dir="t"/>
              </a:scene3d>
              <a:sp3d prstMaterial="matte"/>
            </c:spPr>
            <c:extLst>
              <c:ext xmlns:c16="http://schemas.microsoft.com/office/drawing/2014/chart" uri="{C3380CC4-5D6E-409C-BE32-E72D297353CC}">
                <c16:uniqueId val="{00000007-7222-494A-98F4-AD0B126697FB}"/>
              </c:ext>
            </c:extLst>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balanced" dir="t"/>
              </a:scene3d>
              <a:sp3d prstMaterial="matte"/>
            </c:spPr>
            <c:extLst>
              <c:ext xmlns:c16="http://schemas.microsoft.com/office/drawing/2014/chart" uri="{C3380CC4-5D6E-409C-BE32-E72D297353CC}">
                <c16:uniqueId val="{00000004-E961-2440-87EA-26E67196CB8E}"/>
              </c:ext>
            </c:extLst>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balanced" dir="t"/>
              </a:scene3d>
              <a:sp3d prstMaterial="matte"/>
            </c:spPr>
            <c:extLst>
              <c:ext xmlns:c16="http://schemas.microsoft.com/office/drawing/2014/chart" uri="{C3380CC4-5D6E-409C-BE32-E72D297353CC}">
                <c16:uniqueId val="{00000004-AF2A-214A-88C4-BF016F1DEC80}"/>
              </c:ext>
            </c:extLst>
          </c:dPt>
          <c:dPt>
            <c:idx val="3"/>
            <c:bubble3D val="0"/>
            <c:spPr>
              <a:solidFill>
                <a:schemeClr val="accent4">
                  <a:lumMod val="75000"/>
                </a:schemeClr>
              </a:solidFill>
              <a:ln>
                <a:noFill/>
              </a:ln>
              <a:effectLst>
                <a:outerShdw blurRad="63500" sx="102000" sy="102000" algn="ctr" rotWithShape="0">
                  <a:prstClr val="black">
                    <a:alpha val="20000"/>
                  </a:prstClr>
                </a:outerShdw>
              </a:effectLst>
              <a:scene3d>
                <a:camera prst="orthographicFront"/>
                <a:lightRig rig="balanced" dir="t"/>
              </a:scene3d>
              <a:sp3d prstMaterial="matte"/>
            </c:spPr>
            <c:extLst>
              <c:ext xmlns:c16="http://schemas.microsoft.com/office/drawing/2014/chart" uri="{C3380CC4-5D6E-409C-BE32-E72D297353CC}">
                <c16:uniqueId val="{00000003-E961-2440-87EA-26E67196CB8E}"/>
              </c:ext>
            </c:extLst>
          </c:dPt>
          <c:dLbls>
            <c:delete val="1"/>
          </c:dLbls>
          <c:cat>
            <c:strRef>
              <c:f>Sheet1!$A$2:$A$5</c:f>
              <c:strCache>
                <c:ptCount val="4"/>
                <c:pt idx="1">
                  <c:v>Medical Students</c:v>
                </c:pt>
                <c:pt idx="2">
                  <c:v>Residents</c:v>
                </c:pt>
                <c:pt idx="3">
                  <c:v>Nurses</c:v>
                </c:pt>
              </c:strCache>
            </c:strRef>
          </c:cat>
          <c:val>
            <c:numRef>
              <c:f>Sheet1!$B$2:$B$5</c:f>
              <c:numCache>
                <c:formatCode>0.00%</c:formatCode>
                <c:ptCount val="4"/>
                <c:pt idx="1">
                  <c:v>0.6</c:v>
                </c:pt>
                <c:pt idx="2">
                  <c:v>0.16</c:v>
                </c:pt>
                <c:pt idx="3">
                  <c:v>0.24</c:v>
                </c:pt>
              </c:numCache>
            </c:numRef>
          </c:val>
          <c:extLst>
            <c:ext xmlns:c16="http://schemas.microsoft.com/office/drawing/2014/chart" uri="{C3380CC4-5D6E-409C-BE32-E72D297353CC}">
              <c16:uniqueId val="{00000000-E961-2440-87EA-26E67196CB8E}"/>
            </c:ext>
          </c:extLst>
        </c:ser>
        <c:ser>
          <c:idx val="1"/>
          <c:order val="1"/>
          <c:tx>
            <c:strRef>
              <c:f>Sheet1!$C$1</c:f>
              <c:strCache>
                <c:ptCount val="1"/>
                <c:pt idx="0">
                  <c:v>4/25</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7222-494A-98F4-AD0B126697F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222-494A-98F4-AD0B126697F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7222-494A-98F4-AD0B126697F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222-494A-98F4-AD0B126697FB}"/>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8-7222-494A-98F4-AD0B126697FB}"/>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7222-494A-98F4-AD0B126697FB}"/>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A-7222-494A-98F4-AD0B126697FB}"/>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7222-494A-98F4-AD0B126697F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1">
                  <c:v>Medical Students</c:v>
                </c:pt>
                <c:pt idx="2">
                  <c:v>Residents</c:v>
                </c:pt>
                <c:pt idx="3">
                  <c:v>Nurses</c:v>
                </c:pt>
              </c:strCache>
            </c:strRef>
          </c:cat>
          <c:val>
            <c:numRef>
              <c:f>Sheet1!$C$2:$C$5</c:f>
              <c:numCache>
                <c:formatCode>General</c:formatCode>
                <c:ptCount val="4"/>
              </c:numCache>
            </c:numRef>
          </c:val>
          <c:extLst>
            <c:ext xmlns:c16="http://schemas.microsoft.com/office/drawing/2014/chart" uri="{C3380CC4-5D6E-409C-BE32-E72D297353CC}">
              <c16:uniqueId val="{00000001-E961-2440-87EA-26E67196CB8E}"/>
            </c:ext>
          </c:extLst>
        </c:ser>
        <c:ser>
          <c:idx val="2"/>
          <c:order val="2"/>
          <c:tx>
            <c:strRef>
              <c:f>Sheet1!$D$1</c:f>
              <c:strCache>
                <c:ptCount val="1"/>
                <c:pt idx="0">
                  <c:v>15/25 </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7222-494A-98F4-AD0B126697F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222-494A-98F4-AD0B126697F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7222-494A-98F4-AD0B126697F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222-494A-98F4-AD0B126697FB}"/>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C-7222-494A-98F4-AD0B126697FB}"/>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D-7222-494A-98F4-AD0B126697FB}"/>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E-7222-494A-98F4-AD0B126697FB}"/>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F-7222-494A-98F4-AD0B126697FB}"/>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1">
                  <c:v>Medical Students</c:v>
                </c:pt>
                <c:pt idx="2">
                  <c:v>Residents</c:v>
                </c:pt>
                <c:pt idx="3">
                  <c:v>Nurses</c:v>
                </c:pt>
              </c:strCache>
            </c:strRef>
          </c:cat>
          <c:val>
            <c:numRef>
              <c:f>Sheet1!$D$2:$D$5</c:f>
              <c:numCache>
                <c:formatCode>General</c:formatCode>
                <c:ptCount val="4"/>
              </c:numCache>
            </c:numRef>
          </c:val>
          <c:extLst>
            <c:ext xmlns:c16="http://schemas.microsoft.com/office/drawing/2014/chart" uri="{C3380CC4-5D6E-409C-BE32-E72D297353CC}">
              <c16:uniqueId val="{00000002-E961-2440-87EA-26E67196CB8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4231287715675"/>
          <c:y val="0.15558737867923084"/>
          <c:w val="0.83243018209254083"/>
          <c:h val="0.59215062214989156"/>
        </c:manualLayout>
      </c:layout>
      <c:barChart>
        <c:barDir val="col"/>
        <c:grouping val="clustered"/>
        <c:varyColors val="0"/>
        <c:ser>
          <c:idx val="0"/>
          <c:order val="0"/>
          <c:tx>
            <c:strRef>
              <c:f>Sheet1!$B$1</c:f>
              <c:strCache>
                <c:ptCount val="1"/>
                <c:pt idx="0">
                  <c:v>Competency 3</c:v>
                </c:pt>
              </c:strCache>
            </c:strRef>
          </c:tx>
          <c:spPr>
            <a:solidFill>
              <a:schemeClr val="accent3"/>
            </a:solidFill>
            <a:ln w="25400">
              <a:solidFill>
                <a:schemeClr val="tx2"/>
              </a:solidFill>
            </a:ln>
            <a:effectLst/>
          </c:spPr>
          <c:invertIfNegative val="0"/>
          <c:dPt>
            <c:idx val="0"/>
            <c:invertIfNegative val="0"/>
            <c:bubble3D val="0"/>
            <c:spPr>
              <a:solidFill>
                <a:schemeClr val="accent3"/>
              </a:solidFill>
              <a:ln w="25400">
                <a:solidFill>
                  <a:schemeClr val="tx2"/>
                </a:solidFill>
              </a:ln>
              <a:effectLst/>
            </c:spPr>
            <c:extLst>
              <c:ext xmlns:c16="http://schemas.microsoft.com/office/drawing/2014/chart" uri="{C3380CC4-5D6E-409C-BE32-E72D297353CC}">
                <c16:uniqueId val="{00000004-26E2-C240-A91B-AE6698194728}"/>
              </c:ext>
            </c:extLst>
          </c:dPt>
          <c:dPt>
            <c:idx val="2"/>
            <c:invertIfNegative val="0"/>
            <c:bubble3D val="0"/>
            <c:spPr>
              <a:solidFill>
                <a:schemeClr val="accent3"/>
              </a:solidFill>
              <a:ln w="25400">
                <a:solidFill>
                  <a:schemeClr val="tx2"/>
                </a:solidFill>
              </a:ln>
              <a:effectLst/>
            </c:spPr>
            <c:extLst>
              <c:ext xmlns:c16="http://schemas.microsoft.com/office/drawing/2014/chart" uri="{C3380CC4-5D6E-409C-BE32-E72D297353CC}">
                <c16:uniqueId val="{00000003-26E2-C240-A91B-AE6698194728}"/>
              </c:ext>
            </c:extLst>
          </c:dPt>
          <c:cat>
            <c:strRef>
              <c:f>Sheet1!$A$2:$A$5</c:f>
              <c:strCache>
                <c:ptCount val="3"/>
                <c:pt idx="0">
                  <c:v>Medical Students</c:v>
                </c:pt>
                <c:pt idx="1">
                  <c:v>Residents</c:v>
                </c:pt>
                <c:pt idx="2">
                  <c:v>Nurses</c:v>
                </c:pt>
              </c:strCache>
            </c:strRef>
          </c:cat>
          <c:val>
            <c:numRef>
              <c:f>Sheet1!$B$2:$B$5</c:f>
              <c:numCache>
                <c:formatCode>0.00%</c:formatCode>
                <c:ptCount val="4"/>
                <c:pt idx="0">
                  <c:v>6.6666666666666666E-2</c:v>
                </c:pt>
                <c:pt idx="1">
                  <c:v>0.01</c:v>
                </c:pt>
                <c:pt idx="2">
                  <c:v>0.5</c:v>
                </c:pt>
              </c:numCache>
            </c:numRef>
          </c:val>
          <c:extLst>
            <c:ext xmlns:c16="http://schemas.microsoft.com/office/drawing/2014/chart" uri="{C3380CC4-5D6E-409C-BE32-E72D297353CC}">
              <c16:uniqueId val="{00000000-DF6F-284F-8461-D8A0A072B8AA}"/>
            </c:ext>
          </c:extLst>
        </c:ser>
        <c:ser>
          <c:idx val="1"/>
          <c:order val="1"/>
          <c:tx>
            <c:strRef>
              <c:f>Sheet1!$C$1</c:f>
              <c:strCache>
                <c:ptCount val="1"/>
                <c:pt idx="0">
                  <c:v>Competency 2</c:v>
                </c:pt>
              </c:strCache>
            </c:strRef>
          </c:tx>
          <c:spPr>
            <a:solidFill>
              <a:schemeClr val="accent4">
                <a:lumMod val="75000"/>
              </a:schemeClr>
            </a:solidFill>
            <a:ln w="25400" cap="flat">
              <a:solidFill>
                <a:schemeClr val="tx2"/>
              </a:solidFill>
            </a:ln>
            <a:effectLst/>
          </c:spPr>
          <c:invertIfNegative val="0"/>
          <c:dPt>
            <c:idx val="2"/>
            <c:invertIfNegative val="0"/>
            <c:bubble3D val="0"/>
            <c:spPr>
              <a:solidFill>
                <a:schemeClr val="accent4">
                  <a:lumMod val="75000"/>
                </a:schemeClr>
              </a:solidFill>
              <a:ln w="25400" cap="flat">
                <a:solidFill>
                  <a:schemeClr val="tx2"/>
                </a:solidFill>
              </a:ln>
              <a:effectLst/>
              <a:scene3d>
                <a:camera prst="orthographicFront"/>
                <a:lightRig rig="threePt" dir="t"/>
              </a:scene3d>
              <a:sp3d prstMaterial="softEdge"/>
            </c:spPr>
            <c:extLst>
              <c:ext xmlns:c16="http://schemas.microsoft.com/office/drawing/2014/chart" uri="{C3380CC4-5D6E-409C-BE32-E72D297353CC}">
                <c16:uniqueId val="{00000000-5A2C-E249-BFAC-A32607DE43C4}"/>
              </c:ext>
            </c:extLst>
          </c:dPt>
          <c:cat>
            <c:strRef>
              <c:f>Sheet1!$A$2:$A$5</c:f>
              <c:strCache>
                <c:ptCount val="3"/>
                <c:pt idx="0">
                  <c:v>Medical Students</c:v>
                </c:pt>
                <c:pt idx="1">
                  <c:v>Residents</c:v>
                </c:pt>
                <c:pt idx="2">
                  <c:v>Nurses</c:v>
                </c:pt>
              </c:strCache>
            </c:strRef>
          </c:cat>
          <c:val>
            <c:numRef>
              <c:f>Sheet1!$C$2:$C$5</c:f>
              <c:numCache>
                <c:formatCode>0.00%</c:formatCode>
                <c:ptCount val="4"/>
                <c:pt idx="0">
                  <c:v>6.6666666666666666E-2</c:v>
                </c:pt>
                <c:pt idx="1">
                  <c:v>0.01</c:v>
                </c:pt>
                <c:pt idx="2">
                  <c:v>0.66666666666666663</c:v>
                </c:pt>
              </c:numCache>
            </c:numRef>
          </c:val>
          <c:extLst>
            <c:ext xmlns:c16="http://schemas.microsoft.com/office/drawing/2014/chart" uri="{C3380CC4-5D6E-409C-BE32-E72D297353CC}">
              <c16:uniqueId val="{00000001-DF6F-284F-8461-D8A0A072B8AA}"/>
            </c:ext>
          </c:extLst>
        </c:ser>
        <c:ser>
          <c:idx val="2"/>
          <c:order val="2"/>
          <c:tx>
            <c:strRef>
              <c:f>Sheet1!$D$1</c:f>
              <c:strCache>
                <c:ptCount val="1"/>
                <c:pt idx="0">
                  <c:v>Competency 1</c:v>
                </c:pt>
              </c:strCache>
            </c:strRef>
          </c:tx>
          <c:spPr>
            <a:solidFill>
              <a:schemeClr val="accent6">
                <a:lumMod val="60000"/>
                <a:lumOff val="40000"/>
              </a:schemeClr>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Sheet1!$D$2:$D$5</c:f>
              <c:numCache>
                <c:formatCode>0.00%</c:formatCode>
                <c:ptCount val="4"/>
                <c:pt idx="0">
                  <c:v>0.01</c:v>
                </c:pt>
                <c:pt idx="1">
                  <c:v>0.01</c:v>
                </c:pt>
                <c:pt idx="2">
                  <c:v>0.01</c:v>
                </c:pt>
              </c:numCache>
            </c:numRef>
          </c:val>
          <c:extLst>
            <c:ext xmlns:c16="http://schemas.microsoft.com/office/drawing/2014/chart" uri="{C3380CC4-5D6E-409C-BE32-E72D297353CC}">
              <c16:uniqueId val="{00000002-DF6F-284F-8461-D8A0A072B8AA}"/>
            </c:ext>
          </c:extLst>
        </c:ser>
        <c:dLbls>
          <c:showLegendKey val="0"/>
          <c:showVal val="0"/>
          <c:showCatName val="0"/>
          <c:showSerName val="0"/>
          <c:showPercent val="0"/>
          <c:showBubbleSize val="0"/>
        </c:dLbls>
        <c:gapWidth val="70"/>
        <c:axId val="279925328"/>
        <c:axId val="572564304"/>
      </c:barChart>
      <c:catAx>
        <c:axId val="279925328"/>
        <c:scaling>
          <c:orientation val="minMax"/>
        </c:scaling>
        <c:delete val="0"/>
        <c:axPos val="b"/>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2564304"/>
        <c:crosses val="autoZero"/>
        <c:auto val="1"/>
        <c:lblAlgn val="ctr"/>
        <c:lblOffset val="100"/>
        <c:tickMarkSkip val="1"/>
        <c:noMultiLvlLbl val="0"/>
      </c:catAx>
      <c:valAx>
        <c:axId val="572564304"/>
        <c:scaling>
          <c:orientation val="minMax"/>
          <c:max val="1"/>
        </c:scaling>
        <c:delete val="0"/>
        <c:axPos val="l"/>
        <c:majorGridlines>
          <c:spPr>
            <a:ln w="9525" cap="flat" cmpd="sng" algn="ctr">
              <a:solidFill>
                <a:srgbClr val="FFFFFF">
                  <a:alpha val="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279925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41060666963064E-2"/>
          <c:y val="0.11700479692318834"/>
          <c:w val="0.88339110464452808"/>
          <c:h val="0.52008334770990006"/>
        </c:manualLayout>
      </c:layout>
      <c:barChart>
        <c:barDir val="col"/>
        <c:grouping val="clustered"/>
        <c:varyColors val="0"/>
        <c:ser>
          <c:idx val="0"/>
          <c:order val="0"/>
          <c:tx>
            <c:strRef>
              <c:f>Sheet1!$B$1</c:f>
              <c:strCache>
                <c:ptCount val="1"/>
                <c:pt idx="0">
                  <c:v>Competency 1</c:v>
                </c:pt>
              </c:strCache>
            </c:strRef>
          </c:tx>
          <c:spPr>
            <a:solidFill>
              <a:schemeClr val="accent3"/>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Sheet1!$B$2:$B$5</c:f>
              <c:numCache>
                <c:formatCode>0%</c:formatCode>
                <c:ptCount val="4"/>
                <c:pt idx="0">
                  <c:v>1</c:v>
                </c:pt>
                <c:pt idx="1">
                  <c:v>0.75</c:v>
                </c:pt>
                <c:pt idx="2">
                  <c:v>0.83</c:v>
                </c:pt>
              </c:numCache>
            </c:numRef>
          </c:val>
          <c:extLst>
            <c:ext xmlns:c16="http://schemas.microsoft.com/office/drawing/2014/chart" uri="{C3380CC4-5D6E-409C-BE32-E72D297353CC}">
              <c16:uniqueId val="{00000000-DF92-9341-8B7D-3A7314B84FD7}"/>
            </c:ext>
          </c:extLst>
        </c:ser>
        <c:ser>
          <c:idx val="1"/>
          <c:order val="1"/>
          <c:tx>
            <c:strRef>
              <c:f>Sheet1!$C$1</c:f>
              <c:strCache>
                <c:ptCount val="1"/>
                <c:pt idx="0">
                  <c:v>Competency 2</c:v>
                </c:pt>
              </c:strCache>
            </c:strRef>
          </c:tx>
          <c:spPr>
            <a:solidFill>
              <a:schemeClr val="accent4">
                <a:lumMod val="75000"/>
              </a:schemeClr>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Sheet1!$C$2:$C$5</c:f>
              <c:numCache>
                <c:formatCode>0%</c:formatCode>
                <c:ptCount val="4"/>
                <c:pt idx="0">
                  <c:v>0.93</c:v>
                </c:pt>
                <c:pt idx="1">
                  <c:v>1</c:v>
                </c:pt>
                <c:pt idx="2">
                  <c:v>0.83</c:v>
                </c:pt>
              </c:numCache>
            </c:numRef>
          </c:val>
          <c:extLst>
            <c:ext xmlns:c16="http://schemas.microsoft.com/office/drawing/2014/chart" uri="{C3380CC4-5D6E-409C-BE32-E72D297353CC}">
              <c16:uniqueId val="{00000001-DF92-9341-8B7D-3A7314B84FD7}"/>
            </c:ext>
          </c:extLst>
        </c:ser>
        <c:ser>
          <c:idx val="2"/>
          <c:order val="2"/>
          <c:tx>
            <c:strRef>
              <c:f>Sheet1!$D$1</c:f>
              <c:strCache>
                <c:ptCount val="1"/>
                <c:pt idx="0">
                  <c:v>Competency 3</c:v>
                </c:pt>
              </c:strCache>
            </c:strRef>
          </c:tx>
          <c:spPr>
            <a:solidFill>
              <a:schemeClr val="accent6">
                <a:lumMod val="60000"/>
                <a:lumOff val="40000"/>
              </a:schemeClr>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Sheet1!$D$2:$D$5</c:f>
              <c:numCache>
                <c:formatCode>0%</c:formatCode>
                <c:ptCount val="4"/>
                <c:pt idx="0">
                  <c:v>0.87</c:v>
                </c:pt>
                <c:pt idx="1">
                  <c:v>1</c:v>
                </c:pt>
                <c:pt idx="2">
                  <c:v>0.5</c:v>
                </c:pt>
              </c:numCache>
            </c:numRef>
          </c:val>
          <c:extLst>
            <c:ext xmlns:c16="http://schemas.microsoft.com/office/drawing/2014/chart" uri="{C3380CC4-5D6E-409C-BE32-E72D297353CC}">
              <c16:uniqueId val="{00000002-DF92-9341-8B7D-3A7314B84FD7}"/>
            </c:ext>
          </c:extLst>
        </c:ser>
        <c:dLbls>
          <c:showLegendKey val="0"/>
          <c:showVal val="0"/>
          <c:showCatName val="0"/>
          <c:showSerName val="0"/>
          <c:showPercent val="0"/>
          <c:showBubbleSize val="0"/>
        </c:dLbls>
        <c:gapWidth val="80"/>
        <c:axId val="424774816"/>
        <c:axId val="425063872"/>
      </c:barChart>
      <c:catAx>
        <c:axId val="42477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25063872"/>
        <c:crosses val="autoZero"/>
        <c:auto val="1"/>
        <c:lblAlgn val="ctr"/>
        <c:lblOffset val="100"/>
        <c:noMultiLvlLbl val="0"/>
      </c:catAx>
      <c:valAx>
        <c:axId val="425063872"/>
        <c:scaling>
          <c:orientation val="minMax"/>
          <c:max val="1"/>
        </c:scaling>
        <c:delete val="0"/>
        <c:axPos val="l"/>
        <c:majorGridlines>
          <c:spPr>
            <a:ln w="9525" cap="flat" cmpd="sng" algn="ctr">
              <a:solidFill>
                <a:srgbClr val="FFFFFF">
                  <a:alpha val="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24774816"/>
        <c:crosses val="autoZero"/>
        <c:crossBetween val="between"/>
      </c:valAx>
      <c:spPr>
        <a:noFill/>
        <a:ln w="0">
          <a:solidFill>
            <a:schemeClr val="lt1">
              <a:hueOff val="0"/>
              <a:satOff val="0"/>
              <a:lumOff val="0"/>
            </a:schemeClr>
          </a:solidFill>
        </a:ln>
        <a:effectLst/>
      </c:spPr>
    </c:plotArea>
    <c:legend>
      <c:legendPos val="b"/>
      <c:layout>
        <c:manualLayout>
          <c:xMode val="edge"/>
          <c:yMode val="edge"/>
          <c:x val="6.6628452312567421E-2"/>
          <c:y val="0.89861698868356987"/>
          <c:w val="0.77390767761298773"/>
          <c:h val="8.456331929779331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4231287715675"/>
          <c:y val="5.2635897194027885E-2"/>
          <c:w val="0.83243018209254083"/>
          <c:h val="0.71372411489182974"/>
        </c:manualLayout>
      </c:layout>
      <c:barChart>
        <c:barDir val="col"/>
        <c:grouping val="clustered"/>
        <c:varyColors val="0"/>
        <c:ser>
          <c:idx val="0"/>
          <c:order val="0"/>
          <c:tx>
            <c:strRef>
              <c:f>Sheet1!$B$1</c:f>
              <c:strCache>
                <c:ptCount val="1"/>
                <c:pt idx="0">
                  <c:v>Competency 3</c:v>
                </c:pt>
              </c:strCache>
            </c:strRef>
          </c:tx>
          <c:spPr>
            <a:solidFill>
              <a:schemeClr val="accent3"/>
            </a:solidFill>
            <a:ln w="25400">
              <a:solidFill>
                <a:schemeClr val="tx2"/>
              </a:solidFill>
            </a:ln>
            <a:effectLst/>
          </c:spPr>
          <c:invertIfNegative val="0"/>
          <c:dPt>
            <c:idx val="0"/>
            <c:invertIfNegative val="0"/>
            <c:bubble3D val="0"/>
            <c:spPr>
              <a:solidFill>
                <a:schemeClr val="accent3"/>
              </a:solidFill>
              <a:ln w="25400">
                <a:solidFill>
                  <a:schemeClr val="tx2"/>
                </a:solidFill>
              </a:ln>
              <a:effectLst/>
            </c:spPr>
            <c:extLst>
              <c:ext xmlns:c16="http://schemas.microsoft.com/office/drawing/2014/chart" uri="{C3380CC4-5D6E-409C-BE32-E72D297353CC}">
                <c16:uniqueId val="{00000001-2583-FC46-9445-E8CF59279E58}"/>
              </c:ext>
            </c:extLst>
          </c:dPt>
          <c:dPt>
            <c:idx val="2"/>
            <c:invertIfNegative val="0"/>
            <c:bubble3D val="0"/>
            <c:spPr>
              <a:solidFill>
                <a:schemeClr val="accent3"/>
              </a:solidFill>
              <a:ln w="25400">
                <a:solidFill>
                  <a:schemeClr val="tx2"/>
                </a:solidFill>
              </a:ln>
              <a:effectLst/>
            </c:spPr>
            <c:extLst>
              <c:ext xmlns:c16="http://schemas.microsoft.com/office/drawing/2014/chart" uri="{C3380CC4-5D6E-409C-BE32-E72D297353CC}">
                <c16:uniqueId val="{00000003-2583-FC46-9445-E8CF59279E58}"/>
              </c:ext>
            </c:extLst>
          </c:dPt>
          <c:cat>
            <c:strRef>
              <c:f>Sheet1!$A$2:$A$5</c:f>
              <c:strCache>
                <c:ptCount val="3"/>
                <c:pt idx="0">
                  <c:v>Medical Students</c:v>
                </c:pt>
                <c:pt idx="1">
                  <c:v>Residents</c:v>
                </c:pt>
                <c:pt idx="2">
                  <c:v>Nurses</c:v>
                </c:pt>
              </c:strCache>
            </c:strRef>
          </c:cat>
          <c:val>
            <c:numRef>
              <c:f>Sheet1!$B$2:$B$5</c:f>
              <c:numCache>
                <c:formatCode>0.00%</c:formatCode>
                <c:ptCount val="4"/>
                <c:pt idx="0">
                  <c:v>6.6666666666666666E-2</c:v>
                </c:pt>
                <c:pt idx="1">
                  <c:v>0.01</c:v>
                </c:pt>
                <c:pt idx="2">
                  <c:v>0.5</c:v>
                </c:pt>
              </c:numCache>
            </c:numRef>
          </c:val>
          <c:extLst>
            <c:ext xmlns:c16="http://schemas.microsoft.com/office/drawing/2014/chart" uri="{C3380CC4-5D6E-409C-BE32-E72D297353CC}">
              <c16:uniqueId val="{00000004-2583-FC46-9445-E8CF59279E58}"/>
            </c:ext>
          </c:extLst>
        </c:ser>
        <c:ser>
          <c:idx val="1"/>
          <c:order val="1"/>
          <c:tx>
            <c:strRef>
              <c:f>Sheet1!$C$1</c:f>
              <c:strCache>
                <c:ptCount val="1"/>
                <c:pt idx="0">
                  <c:v>Competency 2</c:v>
                </c:pt>
              </c:strCache>
            </c:strRef>
          </c:tx>
          <c:spPr>
            <a:solidFill>
              <a:schemeClr val="accent4">
                <a:lumMod val="75000"/>
              </a:schemeClr>
            </a:solidFill>
            <a:ln w="25400" cap="flat">
              <a:solidFill>
                <a:schemeClr val="tx2"/>
              </a:solidFill>
            </a:ln>
            <a:effectLst/>
          </c:spPr>
          <c:invertIfNegative val="0"/>
          <c:dPt>
            <c:idx val="2"/>
            <c:invertIfNegative val="0"/>
            <c:bubble3D val="0"/>
            <c:spPr>
              <a:solidFill>
                <a:schemeClr val="accent4">
                  <a:lumMod val="75000"/>
                </a:schemeClr>
              </a:solidFill>
              <a:ln w="25400" cap="flat">
                <a:solidFill>
                  <a:schemeClr val="tx2"/>
                </a:solidFill>
              </a:ln>
              <a:effectLst/>
              <a:scene3d>
                <a:camera prst="orthographicFront"/>
                <a:lightRig rig="threePt" dir="t"/>
              </a:scene3d>
              <a:sp3d prstMaterial="softEdge"/>
            </c:spPr>
            <c:extLst>
              <c:ext xmlns:c16="http://schemas.microsoft.com/office/drawing/2014/chart" uri="{C3380CC4-5D6E-409C-BE32-E72D297353CC}">
                <c16:uniqueId val="{00000006-2583-FC46-9445-E8CF59279E58}"/>
              </c:ext>
            </c:extLst>
          </c:dPt>
          <c:cat>
            <c:strRef>
              <c:f>Sheet1!$A$2:$A$5</c:f>
              <c:strCache>
                <c:ptCount val="3"/>
                <c:pt idx="0">
                  <c:v>Medical Students</c:v>
                </c:pt>
                <c:pt idx="1">
                  <c:v>Residents</c:v>
                </c:pt>
                <c:pt idx="2">
                  <c:v>Nurses</c:v>
                </c:pt>
              </c:strCache>
            </c:strRef>
          </c:cat>
          <c:val>
            <c:numRef>
              <c:f>Sheet1!$C$2:$C$5</c:f>
              <c:numCache>
                <c:formatCode>0.00%</c:formatCode>
                <c:ptCount val="4"/>
                <c:pt idx="0">
                  <c:v>6.6666666666666666E-2</c:v>
                </c:pt>
                <c:pt idx="1">
                  <c:v>0.01</c:v>
                </c:pt>
                <c:pt idx="2">
                  <c:v>0.66666666666666663</c:v>
                </c:pt>
              </c:numCache>
            </c:numRef>
          </c:val>
          <c:extLst>
            <c:ext xmlns:c16="http://schemas.microsoft.com/office/drawing/2014/chart" uri="{C3380CC4-5D6E-409C-BE32-E72D297353CC}">
              <c16:uniqueId val="{00000007-2583-FC46-9445-E8CF59279E58}"/>
            </c:ext>
          </c:extLst>
        </c:ser>
        <c:ser>
          <c:idx val="2"/>
          <c:order val="2"/>
          <c:tx>
            <c:strRef>
              <c:f>Sheet1!$D$1</c:f>
              <c:strCache>
                <c:ptCount val="1"/>
                <c:pt idx="0">
                  <c:v>Competency 1</c:v>
                </c:pt>
              </c:strCache>
            </c:strRef>
          </c:tx>
          <c:spPr>
            <a:solidFill>
              <a:schemeClr val="accent6">
                <a:lumMod val="60000"/>
                <a:lumOff val="40000"/>
              </a:schemeClr>
            </a:solidFill>
            <a:ln w="6350">
              <a:solidFill>
                <a:schemeClr val="tx2"/>
              </a:solidFill>
            </a:ln>
            <a:effectLst/>
          </c:spPr>
          <c:invertIfNegative val="0"/>
          <c:cat>
            <c:strRef>
              <c:f>Sheet1!$A$2:$A$5</c:f>
              <c:strCache>
                <c:ptCount val="3"/>
                <c:pt idx="0">
                  <c:v>Medical Students</c:v>
                </c:pt>
                <c:pt idx="1">
                  <c:v>Residents</c:v>
                </c:pt>
                <c:pt idx="2">
                  <c:v>Nurses</c:v>
                </c:pt>
              </c:strCache>
            </c:strRef>
          </c:cat>
          <c:val>
            <c:numRef>
              <c:f>Sheet1!$D$2:$D$5</c:f>
              <c:numCache>
                <c:formatCode>0.00%</c:formatCode>
                <c:ptCount val="4"/>
                <c:pt idx="0">
                  <c:v>0.01</c:v>
                </c:pt>
                <c:pt idx="1">
                  <c:v>0.01</c:v>
                </c:pt>
                <c:pt idx="2">
                  <c:v>0.01</c:v>
                </c:pt>
              </c:numCache>
            </c:numRef>
          </c:val>
          <c:extLst>
            <c:ext xmlns:c16="http://schemas.microsoft.com/office/drawing/2014/chart" uri="{C3380CC4-5D6E-409C-BE32-E72D297353CC}">
              <c16:uniqueId val="{00000008-2583-FC46-9445-E8CF59279E58}"/>
            </c:ext>
          </c:extLst>
        </c:ser>
        <c:dLbls>
          <c:showLegendKey val="0"/>
          <c:showVal val="0"/>
          <c:showCatName val="0"/>
          <c:showSerName val="0"/>
          <c:showPercent val="0"/>
          <c:showBubbleSize val="0"/>
        </c:dLbls>
        <c:gapWidth val="70"/>
        <c:axId val="279925328"/>
        <c:axId val="572564304"/>
      </c:barChart>
      <c:catAx>
        <c:axId val="279925328"/>
        <c:scaling>
          <c:orientation val="minMax"/>
        </c:scaling>
        <c:delete val="0"/>
        <c:axPos val="b"/>
        <c:numFmt formatCode="General" sourceLinked="1"/>
        <c:majorTickMark val="none"/>
        <c:minorTickMark val="none"/>
        <c:tickLblPos val="nextTo"/>
        <c:spPr>
          <a:noFill/>
          <a:ln w="1587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572564304"/>
        <c:crosses val="autoZero"/>
        <c:auto val="1"/>
        <c:lblAlgn val="ctr"/>
        <c:lblOffset val="100"/>
        <c:tickMarkSkip val="1"/>
        <c:noMultiLvlLbl val="0"/>
      </c:catAx>
      <c:valAx>
        <c:axId val="572564304"/>
        <c:scaling>
          <c:orientation val="minMax"/>
          <c:max val="1"/>
        </c:scaling>
        <c:delete val="0"/>
        <c:axPos val="l"/>
        <c:majorGridlines>
          <c:spPr>
            <a:ln w="9525" cap="flat" cmpd="sng" algn="ctr">
              <a:solidFill>
                <a:srgbClr val="FFFFFF">
                  <a:alpha val="0"/>
                </a:srgb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crossAx val="279925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49603637977649"/>
          <c:y val="8.1136827287374147E-2"/>
          <c:w val="0.88339110464452808"/>
          <c:h val="0.79084973100232314"/>
        </c:manualLayout>
      </c:layout>
      <c:barChart>
        <c:barDir val="col"/>
        <c:grouping val="clustered"/>
        <c:varyColors val="0"/>
        <c:ser>
          <c:idx val="0"/>
          <c:order val="0"/>
          <c:tx>
            <c:strRef>
              <c:f>Sheet1!$B$1</c:f>
              <c:strCache>
                <c:ptCount val="1"/>
                <c:pt idx="0">
                  <c:v>Competency 1</c:v>
                </c:pt>
              </c:strCache>
            </c:strRef>
          </c:tx>
          <c:spPr>
            <a:solidFill>
              <a:schemeClr val="accent3"/>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Sheet1!$B$2:$B$5</c:f>
              <c:numCache>
                <c:formatCode>0%</c:formatCode>
                <c:ptCount val="4"/>
                <c:pt idx="0">
                  <c:v>1</c:v>
                </c:pt>
                <c:pt idx="1">
                  <c:v>0.75</c:v>
                </c:pt>
                <c:pt idx="2">
                  <c:v>0.83</c:v>
                </c:pt>
              </c:numCache>
            </c:numRef>
          </c:val>
          <c:extLst>
            <c:ext xmlns:c16="http://schemas.microsoft.com/office/drawing/2014/chart" uri="{C3380CC4-5D6E-409C-BE32-E72D297353CC}">
              <c16:uniqueId val="{00000000-7C75-B841-8E84-6BEEEA26A7E1}"/>
            </c:ext>
          </c:extLst>
        </c:ser>
        <c:ser>
          <c:idx val="1"/>
          <c:order val="1"/>
          <c:tx>
            <c:strRef>
              <c:f>Sheet1!$C$1</c:f>
              <c:strCache>
                <c:ptCount val="1"/>
                <c:pt idx="0">
                  <c:v>Competency 2</c:v>
                </c:pt>
              </c:strCache>
            </c:strRef>
          </c:tx>
          <c:spPr>
            <a:solidFill>
              <a:schemeClr val="accent4">
                <a:lumMod val="75000"/>
              </a:schemeClr>
            </a:solidFill>
            <a:ln w="25400" cmpd="sng">
              <a:solidFill>
                <a:schemeClr val="tx2"/>
              </a:solidFill>
            </a:ln>
            <a:effectLst/>
          </c:spPr>
          <c:invertIfNegative val="0"/>
          <c:cat>
            <c:strRef>
              <c:f>Sheet1!$A$2:$A$5</c:f>
              <c:strCache>
                <c:ptCount val="3"/>
                <c:pt idx="0">
                  <c:v>Medical Students</c:v>
                </c:pt>
                <c:pt idx="1">
                  <c:v>Residents</c:v>
                </c:pt>
                <c:pt idx="2">
                  <c:v>Nurses</c:v>
                </c:pt>
              </c:strCache>
            </c:strRef>
          </c:cat>
          <c:val>
            <c:numRef>
              <c:f>Sheet1!$C$2:$C$5</c:f>
              <c:numCache>
                <c:formatCode>0%</c:formatCode>
                <c:ptCount val="4"/>
                <c:pt idx="0">
                  <c:v>0.93</c:v>
                </c:pt>
                <c:pt idx="1">
                  <c:v>1</c:v>
                </c:pt>
                <c:pt idx="2">
                  <c:v>0.83</c:v>
                </c:pt>
              </c:numCache>
            </c:numRef>
          </c:val>
          <c:extLst>
            <c:ext xmlns:c16="http://schemas.microsoft.com/office/drawing/2014/chart" uri="{C3380CC4-5D6E-409C-BE32-E72D297353CC}">
              <c16:uniqueId val="{00000001-7C75-B841-8E84-6BEEEA26A7E1}"/>
            </c:ext>
          </c:extLst>
        </c:ser>
        <c:ser>
          <c:idx val="2"/>
          <c:order val="2"/>
          <c:tx>
            <c:strRef>
              <c:f>Sheet1!$D$1</c:f>
              <c:strCache>
                <c:ptCount val="1"/>
                <c:pt idx="0">
                  <c:v>Competency 3</c:v>
                </c:pt>
              </c:strCache>
            </c:strRef>
          </c:tx>
          <c:spPr>
            <a:solidFill>
              <a:schemeClr val="accent6">
                <a:lumMod val="60000"/>
                <a:lumOff val="40000"/>
              </a:schemeClr>
            </a:solidFill>
            <a:ln w="25400">
              <a:solidFill>
                <a:schemeClr val="tx2"/>
              </a:solidFill>
            </a:ln>
            <a:effectLst/>
          </c:spPr>
          <c:invertIfNegative val="0"/>
          <c:cat>
            <c:strRef>
              <c:f>Sheet1!$A$2:$A$5</c:f>
              <c:strCache>
                <c:ptCount val="3"/>
                <c:pt idx="0">
                  <c:v>Medical Students</c:v>
                </c:pt>
                <c:pt idx="1">
                  <c:v>Residents</c:v>
                </c:pt>
                <c:pt idx="2">
                  <c:v>Nurses</c:v>
                </c:pt>
              </c:strCache>
            </c:strRef>
          </c:cat>
          <c:val>
            <c:numRef>
              <c:f>Sheet1!$D$2:$D$5</c:f>
              <c:numCache>
                <c:formatCode>0%</c:formatCode>
                <c:ptCount val="4"/>
                <c:pt idx="0">
                  <c:v>0.87</c:v>
                </c:pt>
                <c:pt idx="1">
                  <c:v>1</c:v>
                </c:pt>
                <c:pt idx="2">
                  <c:v>0.5</c:v>
                </c:pt>
              </c:numCache>
            </c:numRef>
          </c:val>
          <c:extLst>
            <c:ext xmlns:c16="http://schemas.microsoft.com/office/drawing/2014/chart" uri="{C3380CC4-5D6E-409C-BE32-E72D297353CC}">
              <c16:uniqueId val="{00000002-7C75-B841-8E84-6BEEEA26A7E1}"/>
            </c:ext>
          </c:extLst>
        </c:ser>
        <c:dLbls>
          <c:showLegendKey val="0"/>
          <c:showVal val="0"/>
          <c:showCatName val="0"/>
          <c:showSerName val="0"/>
          <c:showPercent val="0"/>
          <c:showBubbleSize val="0"/>
        </c:dLbls>
        <c:gapWidth val="70"/>
        <c:axId val="424774816"/>
        <c:axId val="425063872"/>
      </c:barChart>
      <c:catAx>
        <c:axId val="42477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25063872"/>
        <c:crosses val="autoZero"/>
        <c:auto val="1"/>
        <c:lblAlgn val="ctr"/>
        <c:lblOffset val="100"/>
        <c:noMultiLvlLbl val="0"/>
      </c:catAx>
      <c:valAx>
        <c:axId val="425063872"/>
        <c:scaling>
          <c:orientation val="minMax"/>
          <c:max val="1"/>
        </c:scaling>
        <c:delete val="0"/>
        <c:axPos val="l"/>
        <c:majorGridlines>
          <c:spPr>
            <a:ln w="9525" cap="flat" cmpd="sng" algn="ctr">
              <a:solidFill>
                <a:srgbClr val="FFFFFF">
                  <a:alpha val="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24774816"/>
        <c:crosses val="autoZero"/>
        <c:crossBetween val="between"/>
      </c:valAx>
      <c:spPr>
        <a:noFill/>
        <a:ln w="0">
          <a:solidFill>
            <a:schemeClr val="lt1">
              <a:hueOff val="0"/>
              <a:satOff val="0"/>
              <a:lumOff val="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0741349241737"/>
          <c:y val="9.631258017562952E-2"/>
          <c:w val="0.89185787720600507"/>
          <c:h val="0.67165546924870911"/>
        </c:manualLayout>
      </c:layout>
      <c:barChart>
        <c:barDir val="col"/>
        <c:grouping val="clustered"/>
        <c:varyColors val="0"/>
        <c:ser>
          <c:idx val="0"/>
          <c:order val="0"/>
          <c:tx>
            <c:strRef>
              <c:f>Sheet1!$B$1</c:f>
              <c:strCache>
                <c:ptCount val="1"/>
                <c:pt idx="0">
                  <c:v>Pre-survey</c:v>
                </c:pt>
              </c:strCache>
            </c:strRef>
          </c:tx>
          <c:spPr>
            <a:solidFill>
              <a:schemeClr val="bg1">
                <a:lumMod val="50000"/>
              </a:schemeClr>
            </a:solidFill>
            <a:ln w="25400">
              <a:solidFill>
                <a:schemeClr val="tx2"/>
              </a:solidFill>
            </a:ln>
            <a:effectLst/>
          </c:spPr>
          <c:invertIfNegative val="0"/>
          <c:cat>
            <c:strRef>
              <c:f>Sheet1!$A$2:$A$5</c:f>
              <c:strCache>
                <c:ptCount val="3"/>
                <c:pt idx="0">
                  <c:v>Competency 1</c:v>
                </c:pt>
                <c:pt idx="1">
                  <c:v>Competency 2</c:v>
                </c:pt>
                <c:pt idx="2">
                  <c:v>Competency 3</c:v>
                </c:pt>
              </c:strCache>
            </c:strRef>
          </c:cat>
          <c:val>
            <c:numRef>
              <c:f>Sheet1!$B$2:$B$5</c:f>
              <c:numCache>
                <c:formatCode>0%</c:formatCode>
                <c:ptCount val="4"/>
                <c:pt idx="0">
                  <c:v>0.2</c:v>
                </c:pt>
                <c:pt idx="1">
                  <c:v>0.2</c:v>
                </c:pt>
                <c:pt idx="2">
                  <c:v>0.01</c:v>
                </c:pt>
              </c:numCache>
            </c:numRef>
          </c:val>
          <c:extLst>
            <c:ext xmlns:c16="http://schemas.microsoft.com/office/drawing/2014/chart" uri="{C3380CC4-5D6E-409C-BE32-E72D297353CC}">
              <c16:uniqueId val="{00000000-04C8-8D40-BD0F-9A58926FFB3C}"/>
            </c:ext>
          </c:extLst>
        </c:ser>
        <c:ser>
          <c:idx val="1"/>
          <c:order val="1"/>
          <c:tx>
            <c:strRef>
              <c:f>Sheet1!$C$1</c:f>
              <c:strCache>
                <c:ptCount val="1"/>
                <c:pt idx="0">
                  <c:v>Post-survey</c:v>
                </c:pt>
              </c:strCache>
            </c:strRef>
          </c:tx>
          <c:spPr>
            <a:solidFill>
              <a:schemeClr val="tx2"/>
            </a:solidFill>
            <a:ln w="25400">
              <a:solidFill>
                <a:schemeClr val="tx2"/>
              </a:solidFill>
            </a:ln>
            <a:effectLst/>
          </c:spPr>
          <c:invertIfNegative val="0"/>
          <c:dPt>
            <c:idx val="0"/>
            <c:invertIfNegative val="0"/>
            <c:bubble3D val="0"/>
            <c:spPr>
              <a:solidFill>
                <a:schemeClr val="tx2"/>
              </a:solidFill>
              <a:ln w="25400">
                <a:solidFill>
                  <a:schemeClr val="tx2"/>
                </a:solidFill>
              </a:ln>
              <a:effectLst/>
            </c:spPr>
            <c:extLst>
              <c:ext xmlns:c16="http://schemas.microsoft.com/office/drawing/2014/chart" uri="{C3380CC4-5D6E-409C-BE32-E72D297353CC}">
                <c16:uniqueId val="{00000002-04C8-8D40-BD0F-9A58926FFB3C}"/>
              </c:ext>
            </c:extLst>
          </c:dPt>
          <c:dPt>
            <c:idx val="1"/>
            <c:invertIfNegative val="0"/>
            <c:bubble3D val="0"/>
            <c:spPr>
              <a:solidFill>
                <a:schemeClr val="tx2"/>
              </a:solidFill>
              <a:ln w="25400">
                <a:solidFill>
                  <a:schemeClr val="tx2"/>
                </a:solidFill>
              </a:ln>
              <a:effectLst/>
            </c:spPr>
            <c:extLst>
              <c:ext xmlns:c16="http://schemas.microsoft.com/office/drawing/2014/chart" uri="{C3380CC4-5D6E-409C-BE32-E72D297353CC}">
                <c16:uniqueId val="{00000004-04C8-8D40-BD0F-9A58926FFB3C}"/>
              </c:ext>
            </c:extLst>
          </c:dPt>
          <c:dPt>
            <c:idx val="2"/>
            <c:invertIfNegative val="0"/>
            <c:bubble3D val="0"/>
            <c:spPr>
              <a:solidFill>
                <a:schemeClr val="tx2"/>
              </a:solidFill>
              <a:ln w="25400">
                <a:solidFill>
                  <a:schemeClr val="tx2"/>
                </a:solidFill>
              </a:ln>
              <a:effectLst/>
            </c:spPr>
            <c:extLst>
              <c:ext xmlns:c16="http://schemas.microsoft.com/office/drawing/2014/chart" uri="{C3380CC4-5D6E-409C-BE32-E72D297353CC}">
                <c16:uniqueId val="{00000006-04C8-8D40-BD0F-9A58926FFB3C}"/>
              </c:ext>
            </c:extLst>
          </c:dPt>
          <c:cat>
            <c:strRef>
              <c:f>Sheet1!$A$2:$A$5</c:f>
              <c:strCache>
                <c:ptCount val="3"/>
                <c:pt idx="0">
                  <c:v>Competency 1</c:v>
                </c:pt>
                <c:pt idx="1">
                  <c:v>Competency 2</c:v>
                </c:pt>
                <c:pt idx="2">
                  <c:v>Competency 3</c:v>
                </c:pt>
              </c:strCache>
            </c:strRef>
          </c:cat>
          <c:val>
            <c:numRef>
              <c:f>Sheet1!$C$2:$C$5</c:f>
              <c:numCache>
                <c:formatCode>0%</c:formatCode>
                <c:ptCount val="4"/>
                <c:pt idx="0">
                  <c:v>0.93</c:v>
                </c:pt>
                <c:pt idx="1">
                  <c:v>0.96</c:v>
                </c:pt>
                <c:pt idx="2">
                  <c:v>0.8</c:v>
                </c:pt>
              </c:numCache>
            </c:numRef>
          </c:val>
          <c:extLst>
            <c:ext xmlns:c16="http://schemas.microsoft.com/office/drawing/2014/chart" uri="{C3380CC4-5D6E-409C-BE32-E72D297353CC}">
              <c16:uniqueId val="{00000007-04C8-8D40-BD0F-9A58926FFB3C}"/>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3"/>
                <c:pt idx="0">
                  <c:v>Competency 1</c:v>
                </c:pt>
                <c:pt idx="1">
                  <c:v>Competency 2</c:v>
                </c:pt>
                <c:pt idx="2">
                  <c:v>Competency 3</c:v>
                </c:pt>
              </c:strCache>
            </c:strRef>
          </c:cat>
          <c:val>
            <c:numRef>
              <c:f>Sheet1!$D$2:$D$5</c:f>
              <c:numCache>
                <c:formatCode>General</c:formatCode>
                <c:ptCount val="4"/>
              </c:numCache>
            </c:numRef>
          </c:val>
          <c:extLst>
            <c:ext xmlns:c16="http://schemas.microsoft.com/office/drawing/2014/chart" uri="{C3380CC4-5D6E-409C-BE32-E72D297353CC}">
              <c16:uniqueId val="{00000008-04C8-8D40-BD0F-9A58926FFB3C}"/>
            </c:ext>
          </c:extLst>
        </c:ser>
        <c:dLbls>
          <c:showLegendKey val="0"/>
          <c:showVal val="0"/>
          <c:showCatName val="0"/>
          <c:showSerName val="0"/>
          <c:showPercent val="0"/>
          <c:showBubbleSize val="0"/>
        </c:dLbls>
        <c:gapWidth val="150"/>
        <c:axId val="866372176"/>
        <c:axId val="866187360"/>
      </c:barChart>
      <c:catAx>
        <c:axId val="866372176"/>
        <c:scaling>
          <c:orientation val="minMax"/>
        </c:scaling>
        <c:delete val="0"/>
        <c:axPos val="b"/>
        <c:numFmt formatCode="General" sourceLinked="1"/>
        <c:majorTickMark val="none"/>
        <c:minorTickMark val="none"/>
        <c:tickLblPos val="nextTo"/>
        <c:spPr>
          <a:solidFill>
            <a:schemeClr val="bg2"/>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66187360"/>
        <c:crosses val="autoZero"/>
        <c:auto val="1"/>
        <c:lblAlgn val="ctr"/>
        <c:lblOffset val="100"/>
        <c:noMultiLvlLbl val="0"/>
      </c:catAx>
      <c:valAx>
        <c:axId val="866187360"/>
        <c:scaling>
          <c:orientation val="minMax"/>
          <c:max val="1"/>
        </c:scaling>
        <c:delete val="0"/>
        <c:axPos val="l"/>
        <c:majorGridlines>
          <c:spPr>
            <a:ln w="9525" cap="flat" cmpd="sng" algn="ctr">
              <a:solidFill>
                <a:srgbClr val="FFFFFF">
                  <a:alpha val="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866372176"/>
        <c:crosses val="autoZero"/>
        <c:crossBetween val="between"/>
      </c:valAx>
      <c:spPr>
        <a:noFill/>
        <a:ln>
          <a:noFill/>
        </a:ln>
        <a:effectLst/>
      </c:spPr>
    </c:plotArea>
    <c:legend>
      <c:legendPos val="b"/>
      <c:legendEntry>
        <c:idx val="2"/>
        <c:delete val="1"/>
      </c:legendEntry>
      <c:layout>
        <c:manualLayout>
          <c:xMode val="edge"/>
          <c:yMode val="edge"/>
          <c:x val="2.2843761600782036E-2"/>
          <c:y val="0.92948755195562327"/>
          <c:w val="0.8762151186276016"/>
          <c:h val="6.32930250364092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lt1">
          <a:hueOff val="0"/>
          <a:satOff val="0"/>
          <a:lumOff val="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EC6B5-2A58-9F45-90A8-8F37279F5DBE}" type="doc">
      <dgm:prSet loTypeId="urn:microsoft.com/office/officeart/2005/8/layout/default" loCatId="" qsTypeId="urn:microsoft.com/office/officeart/2005/8/quickstyle/simple1" qsCatId="simple" csTypeId="urn:microsoft.com/office/officeart/2005/8/colors/accent0_1" csCatId="mainScheme" phldr="1"/>
      <dgm:spPr/>
      <dgm:t>
        <a:bodyPr/>
        <a:lstStyle/>
        <a:p>
          <a:endParaRPr lang="en-US"/>
        </a:p>
      </dgm:t>
    </dgm:pt>
    <dgm:pt modelId="{02D1515C-FE1D-B746-8DF0-3B72BBE9DD90}">
      <dgm:prSet phldrT="[Text]" custT="1"/>
      <dgm:spPr>
        <a:solidFill>
          <a:schemeClr val="lt1">
            <a:hueOff val="0"/>
            <a:satOff val="0"/>
            <a:lumOff val="0"/>
            <a:alpha val="85000"/>
          </a:schemeClr>
        </a:solidFill>
      </dgm:spPr>
      <dgm:t>
        <a:bodyPr/>
        <a:lstStyle/>
        <a:p>
          <a:pPr algn="l"/>
          <a:r>
            <a:rPr lang="en-US" sz="2800" dirty="0">
              <a:solidFill>
                <a:schemeClr val="tx2"/>
              </a:solidFill>
              <a:latin typeface="Calibri" panose="020F0502020204030204" pitchFamily="34" charset="0"/>
              <a:cs typeface="Calibri" panose="020F0502020204030204" pitchFamily="34" charset="0"/>
            </a:rPr>
            <a:t>1) Identify existing gaps in harm reduction education within healthcare and discuss the importance of addressing them</a:t>
          </a:r>
          <a:endParaRPr lang="en-US" sz="2800" dirty="0">
            <a:solidFill>
              <a:schemeClr val="tx2"/>
            </a:solidFill>
            <a:latin typeface="Garamond" panose="02020404030301010803" pitchFamily="18" charset="0"/>
          </a:endParaRPr>
        </a:p>
        <a:p>
          <a:pPr algn="l"/>
          <a:endParaRPr lang="en-US" sz="2800" dirty="0">
            <a:solidFill>
              <a:schemeClr val="tx2"/>
            </a:solidFill>
            <a:latin typeface="Calibri" panose="020F0502020204030204" pitchFamily="34" charset="0"/>
            <a:cs typeface="Calibri" panose="020F0502020204030204" pitchFamily="34" charset="0"/>
          </a:endParaRPr>
        </a:p>
        <a:p>
          <a:pPr algn="l"/>
          <a:r>
            <a:rPr lang="en-US" sz="2800" dirty="0">
              <a:solidFill>
                <a:schemeClr val="tx2"/>
              </a:solidFill>
              <a:latin typeface="Calibri" panose="020F0502020204030204" pitchFamily="34" charset="0"/>
              <a:cs typeface="Calibri" panose="020F0502020204030204" pitchFamily="34" charset="0"/>
            </a:rPr>
            <a:t>2) Assess the impact of a harm reduction workshop for  medical trainees and staff</a:t>
          </a:r>
        </a:p>
        <a:p>
          <a:pPr algn="l"/>
          <a:endParaRPr lang="en-US" sz="3600" dirty="0">
            <a:solidFill>
              <a:schemeClr val="tx2"/>
            </a:solidFill>
            <a:latin typeface="Garamond" panose="02020404030301010803" pitchFamily="18" charset="0"/>
          </a:endParaRPr>
        </a:p>
      </dgm:t>
    </dgm:pt>
    <dgm:pt modelId="{85F5C1A9-DE4D-5E4B-A809-442557BC6CAF}" type="parTrans" cxnId="{6AB2708B-C44A-C94F-A97E-6AD5F089A0B9}">
      <dgm:prSet/>
      <dgm:spPr/>
      <dgm:t>
        <a:bodyPr/>
        <a:lstStyle/>
        <a:p>
          <a:endParaRPr lang="en-US"/>
        </a:p>
      </dgm:t>
    </dgm:pt>
    <dgm:pt modelId="{0080E8BF-9E63-C341-B8FC-C5D0254C0131}" type="sibTrans" cxnId="{6AB2708B-C44A-C94F-A97E-6AD5F089A0B9}">
      <dgm:prSet/>
      <dgm:spPr/>
      <dgm:t>
        <a:bodyPr/>
        <a:lstStyle/>
        <a:p>
          <a:endParaRPr lang="en-US"/>
        </a:p>
      </dgm:t>
    </dgm:pt>
    <dgm:pt modelId="{70D468B4-27E3-E84D-8A95-70B675E2F16E}" type="pres">
      <dgm:prSet presAssocID="{A10EC6B5-2A58-9F45-90A8-8F37279F5DBE}" presName="diagram" presStyleCnt="0">
        <dgm:presLayoutVars>
          <dgm:dir/>
          <dgm:resizeHandles val="exact"/>
        </dgm:presLayoutVars>
      </dgm:prSet>
      <dgm:spPr/>
    </dgm:pt>
    <dgm:pt modelId="{72643D3A-70C4-7D45-AB42-BFB89BBAB1C5}" type="pres">
      <dgm:prSet presAssocID="{02D1515C-FE1D-B746-8DF0-3B72BBE9DD90}" presName="node" presStyleLbl="node1" presStyleIdx="0" presStyleCnt="1" custScaleY="70827" custLinFactNeighborY="-4505">
        <dgm:presLayoutVars>
          <dgm:bulletEnabled val="1"/>
        </dgm:presLayoutVars>
      </dgm:prSet>
      <dgm:spPr/>
    </dgm:pt>
  </dgm:ptLst>
  <dgm:cxnLst>
    <dgm:cxn modelId="{619F1E61-759C-304D-93F9-16C0A2CB713F}" type="presOf" srcId="{02D1515C-FE1D-B746-8DF0-3B72BBE9DD90}" destId="{72643D3A-70C4-7D45-AB42-BFB89BBAB1C5}" srcOrd="0" destOrd="0" presId="urn:microsoft.com/office/officeart/2005/8/layout/default"/>
    <dgm:cxn modelId="{6AB2708B-C44A-C94F-A97E-6AD5F089A0B9}" srcId="{A10EC6B5-2A58-9F45-90A8-8F37279F5DBE}" destId="{02D1515C-FE1D-B746-8DF0-3B72BBE9DD90}" srcOrd="0" destOrd="0" parTransId="{85F5C1A9-DE4D-5E4B-A809-442557BC6CAF}" sibTransId="{0080E8BF-9E63-C341-B8FC-C5D0254C0131}"/>
    <dgm:cxn modelId="{BA9605CC-CD47-B34B-BD41-9C0D81626654}" type="presOf" srcId="{A10EC6B5-2A58-9F45-90A8-8F37279F5DBE}" destId="{70D468B4-27E3-E84D-8A95-70B675E2F16E}" srcOrd="0" destOrd="0" presId="urn:microsoft.com/office/officeart/2005/8/layout/default"/>
    <dgm:cxn modelId="{E9CB9CBC-4F72-314D-8743-31BBCEBE99A5}" type="presParOf" srcId="{70D468B4-27E3-E84D-8A95-70B675E2F16E}" destId="{72643D3A-70C4-7D45-AB42-BFB89BBAB1C5}"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4E30E-7FFF-7D42-8E4E-B419EFCAC484}"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52ED7B22-0A28-9046-99DE-369D0BF851DE}">
      <dgm:prSet phldrT="[Text]" custT="1"/>
      <dgm:spPr>
        <a:solidFill>
          <a:schemeClr val="lt1">
            <a:hueOff val="0"/>
            <a:satOff val="0"/>
            <a:lumOff val="0"/>
            <a:alpha val="85000"/>
          </a:schemeClr>
        </a:solidFill>
      </dgm:spPr>
      <dgm:t>
        <a:bodyPr/>
        <a:lstStyle/>
        <a:p>
          <a:r>
            <a:rPr lang="en-US" sz="4000" dirty="0">
              <a:latin typeface="Calibri" panose="020F0502020204030204" pitchFamily="34" charset="0"/>
              <a:cs typeface="Calibri" panose="020F0502020204030204" pitchFamily="34" charset="0"/>
            </a:rPr>
            <a:t>Learning Objectives </a:t>
          </a:r>
        </a:p>
      </dgm:t>
    </dgm:pt>
    <dgm:pt modelId="{E71CEDBF-E15C-AA49-871F-DF7943B9DE75}" type="parTrans" cxnId="{385419CE-7E6E-1D4D-9080-15130A847330}">
      <dgm:prSet/>
      <dgm:spPr/>
      <dgm:t>
        <a:bodyPr/>
        <a:lstStyle/>
        <a:p>
          <a:endParaRPr lang="en-US"/>
        </a:p>
      </dgm:t>
    </dgm:pt>
    <dgm:pt modelId="{6FACE14A-98EB-0740-8BBC-13B5D49AE5AA}" type="sibTrans" cxnId="{385419CE-7E6E-1D4D-9080-15130A847330}">
      <dgm:prSet/>
      <dgm:spPr/>
      <dgm:t>
        <a:bodyPr/>
        <a:lstStyle/>
        <a:p>
          <a:endParaRPr lang="en-US"/>
        </a:p>
      </dgm:t>
    </dgm:pt>
    <dgm:pt modelId="{34A35EB6-2681-5E41-9993-A274B4201E4A}" type="pres">
      <dgm:prSet presAssocID="{EBE4E30E-7FFF-7D42-8E4E-B419EFCAC484}" presName="diagram" presStyleCnt="0">
        <dgm:presLayoutVars>
          <dgm:dir/>
          <dgm:resizeHandles val="exact"/>
        </dgm:presLayoutVars>
      </dgm:prSet>
      <dgm:spPr/>
    </dgm:pt>
    <dgm:pt modelId="{1DB4284A-1007-584F-A3FB-6B45456FEB3B}" type="pres">
      <dgm:prSet presAssocID="{52ED7B22-0A28-9046-99DE-369D0BF851DE}" presName="node" presStyleLbl="node1" presStyleIdx="0" presStyleCnt="1" custScaleX="270059" custLinFactNeighborX="4386" custLinFactNeighborY="-66058">
        <dgm:presLayoutVars>
          <dgm:bulletEnabled val="1"/>
        </dgm:presLayoutVars>
      </dgm:prSet>
      <dgm:spPr/>
    </dgm:pt>
  </dgm:ptLst>
  <dgm:cxnLst>
    <dgm:cxn modelId="{7AE3E160-27C4-3945-877B-D5BE899B4754}" type="presOf" srcId="{EBE4E30E-7FFF-7D42-8E4E-B419EFCAC484}" destId="{34A35EB6-2681-5E41-9993-A274B4201E4A}" srcOrd="0" destOrd="0" presId="urn:microsoft.com/office/officeart/2005/8/layout/default"/>
    <dgm:cxn modelId="{385419CE-7E6E-1D4D-9080-15130A847330}" srcId="{EBE4E30E-7FFF-7D42-8E4E-B419EFCAC484}" destId="{52ED7B22-0A28-9046-99DE-369D0BF851DE}" srcOrd="0" destOrd="0" parTransId="{E71CEDBF-E15C-AA49-871F-DF7943B9DE75}" sibTransId="{6FACE14A-98EB-0740-8BBC-13B5D49AE5AA}"/>
    <dgm:cxn modelId="{918B24E0-AF51-F24E-A744-C69BF7B33CED}" type="presOf" srcId="{52ED7B22-0A28-9046-99DE-369D0BF851DE}" destId="{1DB4284A-1007-584F-A3FB-6B45456FEB3B}" srcOrd="0" destOrd="0" presId="urn:microsoft.com/office/officeart/2005/8/layout/default"/>
    <dgm:cxn modelId="{AECADB1B-60FE-EE49-A9A4-9CC51B96E79A}" type="presParOf" srcId="{34A35EB6-2681-5E41-9993-A274B4201E4A}" destId="{1DB4284A-1007-584F-A3FB-6B45456FEB3B}"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CA5C8F-EE8D-6D48-8897-6C048E245882}" type="doc">
      <dgm:prSet loTypeId="urn:microsoft.com/office/officeart/2005/8/layout/hProcess10" loCatId="list" qsTypeId="urn:microsoft.com/office/officeart/2005/8/quickstyle/simple1" qsCatId="simple" csTypeId="urn:microsoft.com/office/officeart/2005/8/colors/colorful4" csCatId="colorful" phldr="1"/>
      <dgm:spPr/>
      <dgm:t>
        <a:bodyPr/>
        <a:lstStyle/>
        <a:p>
          <a:endParaRPr lang="en-US"/>
        </a:p>
      </dgm:t>
    </dgm:pt>
    <dgm:pt modelId="{04276F01-D7F3-3142-9433-84A8254D2DE8}">
      <dgm:prSet custT="1"/>
      <dgm:spPr/>
      <dgm:t>
        <a:bodyPr/>
        <a:lstStyle/>
        <a:p>
          <a:r>
            <a:rPr lang="en-US" sz="2300" dirty="0">
              <a:latin typeface="Calibri" panose="020F0502020204030204" pitchFamily="34" charset="0"/>
              <a:cs typeface="Calibri" panose="020F0502020204030204" pitchFamily="34" charset="0"/>
            </a:rPr>
            <a:t>SF: </a:t>
          </a:r>
          <a:r>
            <a:rPr lang="en-US" sz="2300" b="1" dirty="0">
              <a:latin typeface="Calibri" panose="020F0502020204030204" pitchFamily="34" charset="0"/>
              <a:cs typeface="Calibri" panose="020F0502020204030204" pitchFamily="34" charset="0"/>
            </a:rPr>
            <a:t>#1 </a:t>
          </a:r>
          <a:r>
            <a:rPr lang="en-US" sz="2300" dirty="0">
              <a:latin typeface="Calibri" panose="020F0502020204030204" pitchFamily="34" charset="0"/>
              <a:cs typeface="Calibri" panose="020F0502020204030204" pitchFamily="34" charset="0"/>
            </a:rPr>
            <a:t>county in CA (</a:t>
          </a:r>
          <a:r>
            <a:rPr lang="en-US" sz="2300" b="1" dirty="0">
              <a:latin typeface="Calibri" panose="020F0502020204030204" pitchFamily="34" charset="0"/>
              <a:cs typeface="Calibri" panose="020F0502020204030204" pitchFamily="34" charset="0"/>
            </a:rPr>
            <a:t>#5 </a:t>
          </a:r>
          <a:r>
            <a:rPr lang="en-US" sz="2300" dirty="0">
              <a:latin typeface="Calibri" panose="020F0502020204030204" pitchFamily="34" charset="0"/>
              <a:cs typeface="Calibri" panose="020F0502020204030204" pitchFamily="34" charset="0"/>
            </a:rPr>
            <a:t>city in the US) with highest accidental overdose deaths in 2019</a:t>
          </a:r>
        </a:p>
      </dgm:t>
    </dgm:pt>
    <dgm:pt modelId="{E87C1B7E-251C-994A-B95F-63B057959A86}" type="parTrans" cxnId="{D24A5EC0-4B55-CB44-9F60-0870C3CB21EC}">
      <dgm:prSet/>
      <dgm:spPr/>
      <dgm:t>
        <a:bodyPr/>
        <a:lstStyle/>
        <a:p>
          <a:endParaRPr lang="en-US"/>
        </a:p>
      </dgm:t>
    </dgm:pt>
    <dgm:pt modelId="{08995C84-E343-FC4C-9FE4-09D3896DB46B}" type="sibTrans" cxnId="{D24A5EC0-4B55-CB44-9F60-0870C3CB21EC}">
      <dgm:prSet/>
      <dgm:spPr/>
      <dgm:t>
        <a:bodyPr/>
        <a:lstStyle/>
        <a:p>
          <a:endParaRPr lang="en-US"/>
        </a:p>
      </dgm:t>
    </dgm:pt>
    <dgm:pt modelId="{5973AFE2-0CFC-7342-AF29-30050688455B}" type="pres">
      <dgm:prSet presAssocID="{E8CA5C8F-EE8D-6D48-8897-6C048E245882}" presName="Name0" presStyleCnt="0">
        <dgm:presLayoutVars>
          <dgm:dir/>
          <dgm:resizeHandles val="exact"/>
        </dgm:presLayoutVars>
      </dgm:prSet>
      <dgm:spPr/>
    </dgm:pt>
    <dgm:pt modelId="{C9AC634A-EC43-284D-9EF8-0AEB378EF8CD}" type="pres">
      <dgm:prSet presAssocID="{04276F01-D7F3-3142-9433-84A8254D2DE8}" presName="composite" presStyleCnt="0"/>
      <dgm:spPr/>
    </dgm:pt>
    <dgm:pt modelId="{BF0C94A6-A9E7-4043-844E-600915DC0ECD}" type="pres">
      <dgm:prSet presAssocID="{04276F01-D7F3-3142-9433-84A8254D2DE8}" presName="imagSh" presStyleLbl="bgImgPlace1" presStyleIdx="0" presStyleCnt="1"/>
      <dgm:spPr>
        <a:solidFill>
          <a:schemeClr val="accent4">
            <a:tint val="50000"/>
            <a:hueOff val="0"/>
            <a:satOff val="0"/>
            <a:lumOff val="0"/>
          </a:schemeClr>
        </a:solidFill>
      </dgm:spPr>
    </dgm:pt>
    <dgm:pt modelId="{53711C48-ED47-CF41-9211-BAD97A675B49}" type="pres">
      <dgm:prSet presAssocID="{04276F01-D7F3-3142-9433-84A8254D2DE8}" presName="txNode" presStyleLbl="node1" presStyleIdx="0" presStyleCnt="1" custLinFactNeighborX="-13839" custLinFactNeighborY="-50823">
        <dgm:presLayoutVars>
          <dgm:bulletEnabled val="1"/>
        </dgm:presLayoutVars>
      </dgm:prSet>
      <dgm:spPr/>
    </dgm:pt>
  </dgm:ptLst>
  <dgm:cxnLst>
    <dgm:cxn modelId="{D9002B8E-B9F9-6141-8AA7-604B536D31E5}" type="presOf" srcId="{E8CA5C8F-EE8D-6D48-8897-6C048E245882}" destId="{5973AFE2-0CFC-7342-AF29-30050688455B}" srcOrd="0" destOrd="0" presId="urn:microsoft.com/office/officeart/2005/8/layout/hProcess10"/>
    <dgm:cxn modelId="{D24A5EC0-4B55-CB44-9F60-0870C3CB21EC}" srcId="{E8CA5C8F-EE8D-6D48-8897-6C048E245882}" destId="{04276F01-D7F3-3142-9433-84A8254D2DE8}" srcOrd="0" destOrd="0" parTransId="{E87C1B7E-251C-994A-B95F-63B057959A86}" sibTransId="{08995C84-E343-FC4C-9FE4-09D3896DB46B}"/>
    <dgm:cxn modelId="{87ECC2DF-C3B4-A245-888B-BA6B2B0B86E4}" type="presOf" srcId="{04276F01-D7F3-3142-9433-84A8254D2DE8}" destId="{53711C48-ED47-CF41-9211-BAD97A675B49}" srcOrd="0" destOrd="0" presId="urn:microsoft.com/office/officeart/2005/8/layout/hProcess10"/>
    <dgm:cxn modelId="{A9CED0A7-397F-1D4C-83FA-23AD32BAFCA8}" type="presParOf" srcId="{5973AFE2-0CFC-7342-AF29-30050688455B}" destId="{C9AC634A-EC43-284D-9EF8-0AEB378EF8CD}" srcOrd="0" destOrd="0" presId="urn:microsoft.com/office/officeart/2005/8/layout/hProcess10"/>
    <dgm:cxn modelId="{88B05243-57FD-6049-96BE-1449807AD4AA}" type="presParOf" srcId="{C9AC634A-EC43-284D-9EF8-0AEB378EF8CD}" destId="{BF0C94A6-A9E7-4043-844E-600915DC0ECD}" srcOrd="0" destOrd="0" presId="urn:microsoft.com/office/officeart/2005/8/layout/hProcess10"/>
    <dgm:cxn modelId="{4D5BCE3C-7064-744F-A769-923015F4F777}" type="presParOf" srcId="{C9AC634A-EC43-284D-9EF8-0AEB378EF8CD}" destId="{53711C48-ED47-CF41-9211-BAD97A675B49}"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BC654B-8F83-7C40-9035-933923E4D6C0}" type="doc">
      <dgm:prSet loTypeId="urn:microsoft.com/office/officeart/2005/8/layout/hProcess10" loCatId="list" qsTypeId="urn:microsoft.com/office/officeart/2005/8/quickstyle/simple1" qsCatId="simple" csTypeId="urn:microsoft.com/office/officeart/2005/8/colors/colorful1" csCatId="colorful" phldr="1"/>
      <dgm:spPr/>
      <dgm:t>
        <a:bodyPr/>
        <a:lstStyle/>
        <a:p>
          <a:endParaRPr lang="en-US"/>
        </a:p>
      </dgm:t>
    </dgm:pt>
    <dgm:pt modelId="{8856CF22-ABE4-604B-BC4C-3A9AE3139C87}">
      <dgm:prSet custT="1"/>
      <dgm:spPr/>
      <dgm:t>
        <a:bodyPr/>
        <a:lstStyle/>
        <a:p>
          <a:r>
            <a:rPr lang="en-US" sz="2400" dirty="0">
              <a:latin typeface="Calibri" panose="020F0502020204030204" pitchFamily="34" charset="0"/>
              <a:cs typeface="Calibri" panose="020F0502020204030204" pitchFamily="34" charset="0"/>
            </a:rPr>
            <a:t>Half of ZSFG patients have an SUD, unconnected to community care, low SES</a:t>
          </a:r>
        </a:p>
      </dgm:t>
    </dgm:pt>
    <dgm:pt modelId="{78DACA0F-CFC5-7D45-8D52-5956714C49A4}" type="parTrans" cxnId="{DB8DD54D-2D61-9940-842A-BFC61836648B}">
      <dgm:prSet/>
      <dgm:spPr/>
      <dgm:t>
        <a:bodyPr/>
        <a:lstStyle/>
        <a:p>
          <a:endParaRPr lang="en-US"/>
        </a:p>
      </dgm:t>
    </dgm:pt>
    <dgm:pt modelId="{5D63AC25-EAC4-D847-B904-AC399196836F}" type="sibTrans" cxnId="{DB8DD54D-2D61-9940-842A-BFC61836648B}">
      <dgm:prSet/>
      <dgm:spPr/>
      <dgm:t>
        <a:bodyPr/>
        <a:lstStyle/>
        <a:p>
          <a:endParaRPr lang="en-US"/>
        </a:p>
      </dgm:t>
    </dgm:pt>
    <dgm:pt modelId="{8ADE6789-DAD7-554C-9019-F0D065A50510}" type="pres">
      <dgm:prSet presAssocID="{03BC654B-8F83-7C40-9035-933923E4D6C0}" presName="Name0" presStyleCnt="0">
        <dgm:presLayoutVars>
          <dgm:dir/>
          <dgm:resizeHandles val="exact"/>
        </dgm:presLayoutVars>
      </dgm:prSet>
      <dgm:spPr/>
    </dgm:pt>
    <dgm:pt modelId="{0EA29D94-5AD2-5240-83E7-B9C52CF1E59A}" type="pres">
      <dgm:prSet presAssocID="{8856CF22-ABE4-604B-BC4C-3A9AE3139C87}" presName="composite" presStyleCnt="0"/>
      <dgm:spPr/>
    </dgm:pt>
    <dgm:pt modelId="{B828A8B1-120A-DF43-B35C-C6E5DD2F65BD}" type="pres">
      <dgm:prSet presAssocID="{8856CF22-ABE4-604B-BC4C-3A9AE3139C87}" presName="imagSh" presStyleLbl="bgImgPlace1" presStyleIdx="0" presStyleCnt="1"/>
      <dgm:spPr>
        <a:solidFill>
          <a:schemeClr val="accent1">
            <a:tint val="50000"/>
            <a:hueOff val="0"/>
            <a:satOff val="0"/>
            <a:lumOff val="0"/>
          </a:schemeClr>
        </a:solidFill>
      </dgm:spPr>
    </dgm:pt>
    <dgm:pt modelId="{F43E9266-0E4A-1E4D-A6BE-BB8F57D09E61}" type="pres">
      <dgm:prSet presAssocID="{8856CF22-ABE4-604B-BC4C-3A9AE3139C87}" presName="txNode" presStyleLbl="node1" presStyleIdx="0" presStyleCnt="1" custLinFactNeighborX="-14085" custLinFactNeighborY="-51241">
        <dgm:presLayoutVars>
          <dgm:bulletEnabled val="1"/>
        </dgm:presLayoutVars>
      </dgm:prSet>
      <dgm:spPr/>
    </dgm:pt>
  </dgm:ptLst>
  <dgm:cxnLst>
    <dgm:cxn modelId="{DB8DD54D-2D61-9940-842A-BFC61836648B}" srcId="{03BC654B-8F83-7C40-9035-933923E4D6C0}" destId="{8856CF22-ABE4-604B-BC4C-3A9AE3139C87}" srcOrd="0" destOrd="0" parTransId="{78DACA0F-CFC5-7D45-8D52-5956714C49A4}" sibTransId="{5D63AC25-EAC4-D847-B904-AC399196836F}"/>
    <dgm:cxn modelId="{F04A0E6E-B609-0F45-80F1-3DE6BF803CE6}" type="presOf" srcId="{03BC654B-8F83-7C40-9035-933923E4D6C0}" destId="{8ADE6789-DAD7-554C-9019-F0D065A50510}" srcOrd="0" destOrd="0" presId="urn:microsoft.com/office/officeart/2005/8/layout/hProcess10"/>
    <dgm:cxn modelId="{647DA4CD-B38A-414A-8149-17AA813432F2}" type="presOf" srcId="{8856CF22-ABE4-604B-BC4C-3A9AE3139C87}" destId="{F43E9266-0E4A-1E4D-A6BE-BB8F57D09E61}" srcOrd="0" destOrd="0" presId="urn:microsoft.com/office/officeart/2005/8/layout/hProcess10"/>
    <dgm:cxn modelId="{82E613FC-4275-F142-A1A6-F4A2CF595EFE}" type="presParOf" srcId="{8ADE6789-DAD7-554C-9019-F0D065A50510}" destId="{0EA29D94-5AD2-5240-83E7-B9C52CF1E59A}" srcOrd="0" destOrd="0" presId="urn:microsoft.com/office/officeart/2005/8/layout/hProcess10"/>
    <dgm:cxn modelId="{1AF91085-8062-8341-83A4-2A8332C96243}" type="presParOf" srcId="{0EA29D94-5AD2-5240-83E7-B9C52CF1E59A}" destId="{B828A8B1-120A-DF43-B35C-C6E5DD2F65BD}" srcOrd="0" destOrd="0" presId="urn:microsoft.com/office/officeart/2005/8/layout/hProcess10"/>
    <dgm:cxn modelId="{E884464C-72CA-8B41-852A-BD89CB89D391}" type="presParOf" srcId="{0EA29D94-5AD2-5240-83E7-B9C52CF1E59A}" destId="{F43E9266-0E4A-1E4D-A6BE-BB8F57D09E61}" srcOrd="1" destOrd="0" presId="urn:microsoft.com/office/officeart/2005/8/layout/hProcess10"/>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8A5EF9-54C6-9B4F-B8AE-56A156B82E1B}" type="doc">
      <dgm:prSet loTypeId="urn:microsoft.com/office/officeart/2005/8/layout/hProcess10" loCatId="list" qsTypeId="urn:microsoft.com/office/officeart/2005/8/quickstyle/simple1" qsCatId="simple" csTypeId="urn:microsoft.com/office/officeart/2005/8/colors/colorful3" csCatId="colorful" phldr="1"/>
      <dgm:spPr/>
      <dgm:t>
        <a:bodyPr/>
        <a:lstStyle/>
        <a:p>
          <a:endParaRPr lang="en-US"/>
        </a:p>
      </dgm:t>
    </dgm:pt>
    <dgm:pt modelId="{852C3BCA-50F6-8640-93E6-CD132ACDA0D2}">
      <dgm:prSet custT="1"/>
      <dgm:spPr/>
      <dgm:t>
        <a:bodyPr/>
        <a:lstStyle/>
        <a:p>
          <a:r>
            <a:rPr lang="en-US" sz="2400" dirty="0">
              <a:latin typeface="Calibri" panose="020F0502020204030204" pitchFamily="34" charset="0"/>
              <a:cs typeface="Calibri" panose="020F0502020204030204" pitchFamily="34" charset="0"/>
            </a:rPr>
            <a:t>Module on harm reduction principles </a:t>
          </a:r>
        </a:p>
      </dgm:t>
    </dgm:pt>
    <dgm:pt modelId="{72CB18A5-A271-D046-A307-152DBEFA5E4C}" type="parTrans" cxnId="{A28420D6-FF77-C342-BB0D-BDD3C2AEFEF1}">
      <dgm:prSet/>
      <dgm:spPr/>
      <dgm:t>
        <a:bodyPr/>
        <a:lstStyle/>
        <a:p>
          <a:endParaRPr lang="en-US"/>
        </a:p>
      </dgm:t>
    </dgm:pt>
    <dgm:pt modelId="{9618843D-1B2A-CE4D-BAF6-DD6716F49289}" type="sibTrans" cxnId="{A28420D6-FF77-C342-BB0D-BDD3C2AEFEF1}">
      <dgm:prSet/>
      <dgm:spPr>
        <a:noFill/>
      </dgm:spPr>
      <dgm:t>
        <a:bodyPr/>
        <a:lstStyle/>
        <a:p>
          <a:endParaRPr lang="en-US" dirty="0"/>
        </a:p>
      </dgm:t>
    </dgm:pt>
    <dgm:pt modelId="{269157D3-19DE-914F-B662-5B94E35584FD}">
      <dgm:prSet custT="1"/>
      <dgm:spPr/>
      <dgm:t>
        <a:bodyPr/>
        <a:lstStyle/>
        <a:p>
          <a:r>
            <a:rPr lang="en-US" sz="2400" dirty="0">
              <a:latin typeface="Calibri" panose="020F0502020204030204" pitchFamily="34" charset="0"/>
              <a:cs typeface="Calibri" panose="020F0502020204030204" pitchFamily="34" charset="0"/>
            </a:rPr>
            <a:t>A video on functions of specific safer-use supplies</a:t>
          </a:r>
        </a:p>
      </dgm:t>
    </dgm:pt>
    <dgm:pt modelId="{AE37713B-19D4-B44B-AF9B-98E912C0A485}" type="parTrans" cxnId="{3AC39395-5C3C-AB40-90DC-BBD518B05185}">
      <dgm:prSet/>
      <dgm:spPr/>
      <dgm:t>
        <a:bodyPr/>
        <a:lstStyle/>
        <a:p>
          <a:endParaRPr lang="en-US"/>
        </a:p>
      </dgm:t>
    </dgm:pt>
    <dgm:pt modelId="{945E1A44-E8EB-4B43-B960-A5CF14CEDB76}" type="sibTrans" cxnId="{3AC39395-5C3C-AB40-90DC-BBD518B05185}">
      <dgm:prSet/>
      <dgm:spPr>
        <a:noFill/>
      </dgm:spPr>
      <dgm:t>
        <a:bodyPr/>
        <a:lstStyle/>
        <a:p>
          <a:endParaRPr lang="en-US"/>
        </a:p>
      </dgm:t>
    </dgm:pt>
    <dgm:pt modelId="{277D5837-7E66-BC44-846D-3073137E82CC}">
      <dgm:prSet custT="1"/>
      <dgm:spPr>
        <a:solidFill>
          <a:schemeClr val="accent4">
            <a:lumMod val="75000"/>
          </a:schemeClr>
        </a:solidFill>
      </dgm:spPr>
      <dgm:t>
        <a:bodyPr/>
        <a:lstStyle/>
        <a:p>
          <a:r>
            <a:rPr lang="en-US" sz="2400" dirty="0">
              <a:latin typeface="Calibri" panose="020F0502020204030204" pitchFamily="34" charset="0"/>
              <a:cs typeface="Calibri" panose="020F0502020204030204" pitchFamily="34" charset="0"/>
            </a:rPr>
            <a:t>Case-based practice on history taking and counseling</a:t>
          </a:r>
        </a:p>
      </dgm:t>
    </dgm:pt>
    <dgm:pt modelId="{D746D6DC-B821-7643-B856-685F3F987EA0}" type="parTrans" cxnId="{4636165C-C125-DA48-AC52-804784DA4290}">
      <dgm:prSet/>
      <dgm:spPr/>
      <dgm:t>
        <a:bodyPr/>
        <a:lstStyle/>
        <a:p>
          <a:endParaRPr lang="en-US"/>
        </a:p>
      </dgm:t>
    </dgm:pt>
    <dgm:pt modelId="{7FF9C22F-E206-6247-98DD-DA32697592F3}" type="sibTrans" cxnId="{4636165C-C125-DA48-AC52-804784DA4290}">
      <dgm:prSet/>
      <dgm:spPr/>
      <dgm:t>
        <a:bodyPr/>
        <a:lstStyle/>
        <a:p>
          <a:endParaRPr lang="en-US"/>
        </a:p>
      </dgm:t>
    </dgm:pt>
    <dgm:pt modelId="{D50832DC-DABE-8B4A-A989-05FB6FF4C56B}" type="pres">
      <dgm:prSet presAssocID="{B68A5EF9-54C6-9B4F-B8AE-56A156B82E1B}" presName="Name0" presStyleCnt="0">
        <dgm:presLayoutVars>
          <dgm:dir/>
          <dgm:resizeHandles val="exact"/>
        </dgm:presLayoutVars>
      </dgm:prSet>
      <dgm:spPr/>
    </dgm:pt>
    <dgm:pt modelId="{723D6642-9D3B-9C4D-9607-043A9776E377}" type="pres">
      <dgm:prSet presAssocID="{852C3BCA-50F6-8640-93E6-CD132ACDA0D2}" presName="composite" presStyleCnt="0"/>
      <dgm:spPr/>
    </dgm:pt>
    <dgm:pt modelId="{63EFFEC2-0DB9-EE4E-9E76-0EB05CFE46CD}" type="pres">
      <dgm:prSet presAssocID="{852C3BCA-50F6-8640-93E6-CD132ACDA0D2}" presName="imagSh" presStyleLbl="bgImgPlace1" presStyleIdx="0" presStyleCnt="3" custLinFactNeighborX="3594" custLinFactNeighborY="52474"/>
      <dgm:spPr/>
    </dgm:pt>
    <dgm:pt modelId="{B05AD1BC-3E5B-7C48-A5D6-A5DE7B5F50FC}" type="pres">
      <dgm:prSet presAssocID="{852C3BCA-50F6-8640-93E6-CD132ACDA0D2}" presName="txNode" presStyleLbl="node1" presStyleIdx="0" presStyleCnt="3" custLinFactNeighborX="-5434" custLinFactNeighborY="2014">
        <dgm:presLayoutVars>
          <dgm:bulletEnabled val="1"/>
        </dgm:presLayoutVars>
      </dgm:prSet>
      <dgm:spPr/>
    </dgm:pt>
    <dgm:pt modelId="{B2931C49-5A5A-A244-BE66-7763BA21A934}" type="pres">
      <dgm:prSet presAssocID="{9618843D-1B2A-CE4D-BAF6-DD6716F49289}" presName="sibTrans" presStyleLbl="sibTrans2D1" presStyleIdx="0" presStyleCnt="2" custAng="21593137" custScaleX="124470" custScaleY="77546" custLinFactY="100000" custLinFactNeighborX="7801" custLinFactNeighborY="133154"/>
      <dgm:spPr/>
    </dgm:pt>
    <dgm:pt modelId="{09D77F05-BECF-7B43-931F-8EE6F91A00E8}" type="pres">
      <dgm:prSet presAssocID="{9618843D-1B2A-CE4D-BAF6-DD6716F49289}" presName="connTx" presStyleLbl="sibTrans2D1" presStyleIdx="0" presStyleCnt="2"/>
      <dgm:spPr/>
    </dgm:pt>
    <dgm:pt modelId="{B4A4AB74-9EE3-214B-BE61-2D74228D98F9}" type="pres">
      <dgm:prSet presAssocID="{269157D3-19DE-914F-B662-5B94E35584FD}" presName="composite" presStyleCnt="0"/>
      <dgm:spPr/>
    </dgm:pt>
    <dgm:pt modelId="{8AF2E684-C408-914D-B0D9-8CD0A2069BF4}" type="pres">
      <dgm:prSet presAssocID="{269157D3-19DE-914F-B662-5B94E35584FD}" presName="imagSh" presStyleLbl="bgImgPlace1" presStyleIdx="1" presStyleCnt="3" custLinFactNeighborX="2268" custLinFactNeighborY="52779"/>
      <dgm:spPr/>
    </dgm:pt>
    <dgm:pt modelId="{0A273612-313D-1D46-A242-B9A64266603F}" type="pres">
      <dgm:prSet presAssocID="{269157D3-19DE-914F-B662-5B94E35584FD}" presName="txNode" presStyleLbl="node1" presStyleIdx="1" presStyleCnt="3" custLinFactNeighborX="-8140" custLinFactNeighborY="848">
        <dgm:presLayoutVars>
          <dgm:bulletEnabled val="1"/>
        </dgm:presLayoutVars>
      </dgm:prSet>
      <dgm:spPr/>
    </dgm:pt>
    <dgm:pt modelId="{B9EBD4E8-2B42-8040-B04A-BEED5F4BBECC}" type="pres">
      <dgm:prSet presAssocID="{945E1A44-E8EB-4B43-B960-A5CF14CEDB76}" presName="sibTrans" presStyleLbl="sibTrans2D1" presStyleIdx="1" presStyleCnt="2" custScaleX="103726" custScaleY="75282" custLinFactY="37620" custLinFactNeighborX="-15058" custLinFactNeighborY="100000"/>
      <dgm:spPr/>
    </dgm:pt>
    <dgm:pt modelId="{103940A3-2CF8-7549-A745-728C28C8F86E}" type="pres">
      <dgm:prSet presAssocID="{945E1A44-E8EB-4B43-B960-A5CF14CEDB76}" presName="connTx" presStyleLbl="sibTrans2D1" presStyleIdx="1" presStyleCnt="2"/>
      <dgm:spPr/>
    </dgm:pt>
    <dgm:pt modelId="{AFD2A0BA-91E7-E54D-8BB3-50CC4D4C5F6D}" type="pres">
      <dgm:prSet presAssocID="{277D5837-7E66-BC44-846D-3073137E82CC}" presName="composite" presStyleCnt="0"/>
      <dgm:spPr/>
    </dgm:pt>
    <dgm:pt modelId="{48A6833B-6557-6348-8810-D7AB0645776F}" type="pres">
      <dgm:prSet presAssocID="{277D5837-7E66-BC44-846D-3073137E82CC}" presName="imagSh" presStyleLbl="bgImgPlace1" presStyleIdx="2" presStyleCnt="3" custScaleX="97114" custScaleY="106426" custLinFactNeighborX="11742" custLinFactNeighborY="62012"/>
      <dgm:spPr/>
    </dgm:pt>
    <dgm:pt modelId="{8C3B444C-F3BE-0840-821C-5E489F2E72FF}" type="pres">
      <dgm:prSet presAssocID="{277D5837-7E66-BC44-846D-3073137E82CC}" presName="txNode" presStyleLbl="node1" presStyleIdx="2" presStyleCnt="3" custScaleX="100000" custScaleY="102121" custLinFactNeighborX="3915" custLinFactNeighborY="4250">
        <dgm:presLayoutVars>
          <dgm:bulletEnabled val="1"/>
        </dgm:presLayoutVars>
      </dgm:prSet>
      <dgm:spPr/>
    </dgm:pt>
  </dgm:ptLst>
  <dgm:cxnLst>
    <dgm:cxn modelId="{B7F9810E-D64F-9B43-815A-2646B1E4C072}" type="presOf" srcId="{9618843D-1B2A-CE4D-BAF6-DD6716F49289}" destId="{B2931C49-5A5A-A244-BE66-7763BA21A934}" srcOrd="0" destOrd="0" presId="urn:microsoft.com/office/officeart/2005/8/layout/hProcess10"/>
    <dgm:cxn modelId="{D2F8871F-4908-9A47-BF73-FAB28E1724C3}" type="presOf" srcId="{269157D3-19DE-914F-B662-5B94E35584FD}" destId="{0A273612-313D-1D46-A242-B9A64266603F}" srcOrd="0" destOrd="0" presId="urn:microsoft.com/office/officeart/2005/8/layout/hProcess10"/>
    <dgm:cxn modelId="{AEC6E62B-E9A2-3C43-823B-3517B7D3F64A}" type="presOf" srcId="{9618843D-1B2A-CE4D-BAF6-DD6716F49289}" destId="{09D77F05-BECF-7B43-931F-8EE6F91A00E8}" srcOrd="1" destOrd="0" presId="urn:microsoft.com/office/officeart/2005/8/layout/hProcess10"/>
    <dgm:cxn modelId="{4636165C-C125-DA48-AC52-804784DA4290}" srcId="{B68A5EF9-54C6-9B4F-B8AE-56A156B82E1B}" destId="{277D5837-7E66-BC44-846D-3073137E82CC}" srcOrd="2" destOrd="0" parTransId="{D746D6DC-B821-7643-B856-685F3F987EA0}" sibTransId="{7FF9C22F-E206-6247-98DD-DA32697592F3}"/>
    <dgm:cxn modelId="{C545168B-F14D-624B-879E-D17B3CCF5C39}" type="presOf" srcId="{945E1A44-E8EB-4B43-B960-A5CF14CEDB76}" destId="{103940A3-2CF8-7549-A745-728C28C8F86E}" srcOrd="1" destOrd="0" presId="urn:microsoft.com/office/officeart/2005/8/layout/hProcess10"/>
    <dgm:cxn modelId="{3AC39395-5C3C-AB40-90DC-BBD518B05185}" srcId="{B68A5EF9-54C6-9B4F-B8AE-56A156B82E1B}" destId="{269157D3-19DE-914F-B662-5B94E35584FD}" srcOrd="1" destOrd="0" parTransId="{AE37713B-19D4-B44B-AF9B-98E912C0A485}" sibTransId="{945E1A44-E8EB-4B43-B960-A5CF14CEDB76}"/>
    <dgm:cxn modelId="{D7C360A1-E78F-9A4D-82F3-1BF52141FA67}" type="presOf" srcId="{852C3BCA-50F6-8640-93E6-CD132ACDA0D2}" destId="{B05AD1BC-3E5B-7C48-A5D6-A5DE7B5F50FC}" srcOrd="0" destOrd="0" presId="urn:microsoft.com/office/officeart/2005/8/layout/hProcess10"/>
    <dgm:cxn modelId="{DFE180AC-BEF5-8948-B208-24C95B9FA25E}" type="presOf" srcId="{B68A5EF9-54C6-9B4F-B8AE-56A156B82E1B}" destId="{D50832DC-DABE-8B4A-A989-05FB6FF4C56B}" srcOrd="0" destOrd="0" presId="urn:microsoft.com/office/officeart/2005/8/layout/hProcess10"/>
    <dgm:cxn modelId="{2B72E7AE-CB12-5641-AE46-8DF7C4BAB3AB}" type="presOf" srcId="{277D5837-7E66-BC44-846D-3073137E82CC}" destId="{8C3B444C-F3BE-0840-821C-5E489F2E72FF}" srcOrd="0" destOrd="0" presId="urn:microsoft.com/office/officeart/2005/8/layout/hProcess10"/>
    <dgm:cxn modelId="{E88FFCD3-0815-0045-A9D3-286968F83CA7}" type="presOf" srcId="{945E1A44-E8EB-4B43-B960-A5CF14CEDB76}" destId="{B9EBD4E8-2B42-8040-B04A-BEED5F4BBECC}" srcOrd="0" destOrd="0" presId="urn:microsoft.com/office/officeart/2005/8/layout/hProcess10"/>
    <dgm:cxn modelId="{A28420D6-FF77-C342-BB0D-BDD3C2AEFEF1}" srcId="{B68A5EF9-54C6-9B4F-B8AE-56A156B82E1B}" destId="{852C3BCA-50F6-8640-93E6-CD132ACDA0D2}" srcOrd="0" destOrd="0" parTransId="{72CB18A5-A271-D046-A307-152DBEFA5E4C}" sibTransId="{9618843D-1B2A-CE4D-BAF6-DD6716F49289}"/>
    <dgm:cxn modelId="{90ADAB50-BEE0-E44D-8504-39A0F278F0E3}" type="presParOf" srcId="{D50832DC-DABE-8B4A-A989-05FB6FF4C56B}" destId="{723D6642-9D3B-9C4D-9607-043A9776E377}" srcOrd="0" destOrd="0" presId="urn:microsoft.com/office/officeart/2005/8/layout/hProcess10"/>
    <dgm:cxn modelId="{4846C0D5-F855-5749-BE4F-509B5B05532F}" type="presParOf" srcId="{723D6642-9D3B-9C4D-9607-043A9776E377}" destId="{63EFFEC2-0DB9-EE4E-9E76-0EB05CFE46CD}" srcOrd="0" destOrd="0" presId="urn:microsoft.com/office/officeart/2005/8/layout/hProcess10"/>
    <dgm:cxn modelId="{BA4AF576-DDD8-CF44-8F04-D5BC4ACCD31A}" type="presParOf" srcId="{723D6642-9D3B-9C4D-9607-043A9776E377}" destId="{B05AD1BC-3E5B-7C48-A5D6-A5DE7B5F50FC}" srcOrd="1" destOrd="0" presId="urn:microsoft.com/office/officeart/2005/8/layout/hProcess10"/>
    <dgm:cxn modelId="{96410E0F-D101-5F4B-9107-F764C98C62FA}" type="presParOf" srcId="{D50832DC-DABE-8B4A-A989-05FB6FF4C56B}" destId="{B2931C49-5A5A-A244-BE66-7763BA21A934}" srcOrd="1" destOrd="0" presId="urn:microsoft.com/office/officeart/2005/8/layout/hProcess10"/>
    <dgm:cxn modelId="{F24F1AA4-7240-7D4B-A9C3-CA262C4A32F2}" type="presParOf" srcId="{B2931C49-5A5A-A244-BE66-7763BA21A934}" destId="{09D77F05-BECF-7B43-931F-8EE6F91A00E8}" srcOrd="0" destOrd="0" presId="urn:microsoft.com/office/officeart/2005/8/layout/hProcess10"/>
    <dgm:cxn modelId="{EC27C210-0395-5641-856D-863442E6468C}" type="presParOf" srcId="{D50832DC-DABE-8B4A-A989-05FB6FF4C56B}" destId="{B4A4AB74-9EE3-214B-BE61-2D74228D98F9}" srcOrd="2" destOrd="0" presId="urn:microsoft.com/office/officeart/2005/8/layout/hProcess10"/>
    <dgm:cxn modelId="{4ACFA80D-C462-9941-876B-98E5E1F36585}" type="presParOf" srcId="{B4A4AB74-9EE3-214B-BE61-2D74228D98F9}" destId="{8AF2E684-C408-914D-B0D9-8CD0A2069BF4}" srcOrd="0" destOrd="0" presId="urn:microsoft.com/office/officeart/2005/8/layout/hProcess10"/>
    <dgm:cxn modelId="{95620541-BBDA-2545-B592-644EA2309014}" type="presParOf" srcId="{B4A4AB74-9EE3-214B-BE61-2D74228D98F9}" destId="{0A273612-313D-1D46-A242-B9A64266603F}" srcOrd="1" destOrd="0" presId="urn:microsoft.com/office/officeart/2005/8/layout/hProcess10"/>
    <dgm:cxn modelId="{7DC38872-03BE-6B45-881B-47545FDBD878}" type="presParOf" srcId="{D50832DC-DABE-8B4A-A989-05FB6FF4C56B}" destId="{B9EBD4E8-2B42-8040-B04A-BEED5F4BBECC}" srcOrd="3" destOrd="0" presId="urn:microsoft.com/office/officeart/2005/8/layout/hProcess10"/>
    <dgm:cxn modelId="{F9D91B76-CFDE-154B-9FEB-5E4344E2B6E2}" type="presParOf" srcId="{B9EBD4E8-2B42-8040-B04A-BEED5F4BBECC}" destId="{103940A3-2CF8-7549-A745-728C28C8F86E}" srcOrd="0" destOrd="0" presId="urn:microsoft.com/office/officeart/2005/8/layout/hProcess10"/>
    <dgm:cxn modelId="{3EEEDB83-A4D9-0540-B19B-7E39257724ED}" type="presParOf" srcId="{D50832DC-DABE-8B4A-A989-05FB6FF4C56B}" destId="{AFD2A0BA-91E7-E54D-8BB3-50CC4D4C5F6D}" srcOrd="4" destOrd="0" presId="urn:microsoft.com/office/officeart/2005/8/layout/hProcess10"/>
    <dgm:cxn modelId="{FBA3F4F2-2C4F-0D4D-AB99-8BDB84A6CB42}" type="presParOf" srcId="{AFD2A0BA-91E7-E54D-8BB3-50CC4D4C5F6D}" destId="{48A6833B-6557-6348-8810-D7AB0645776F}" srcOrd="0" destOrd="0" presId="urn:microsoft.com/office/officeart/2005/8/layout/hProcess10"/>
    <dgm:cxn modelId="{F2774A91-3793-DB40-809F-C13BDFBCD78E}" type="presParOf" srcId="{AFD2A0BA-91E7-E54D-8BB3-50CC4D4C5F6D}" destId="{8C3B444C-F3BE-0840-821C-5E489F2E72FF}" srcOrd="1" destOrd="0" presId="urn:microsoft.com/office/officeart/2005/8/layout/hProcess10"/>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A5CD97-B33F-9F43-A077-B6B8AD91942D}" type="doc">
      <dgm:prSet loTypeId="urn:microsoft.com/office/officeart/2005/8/layout/venn1" loCatId="list" qsTypeId="urn:microsoft.com/office/officeart/2005/8/quickstyle/simple1" qsCatId="simple" csTypeId="urn:microsoft.com/office/officeart/2005/8/colors/colorful3" csCatId="colorful" phldr="1"/>
      <dgm:spPr/>
    </dgm:pt>
    <dgm:pt modelId="{191C8DA4-A6C2-744C-AEB8-1B3C4FA8F69A}">
      <dgm:prSet phldrT="[Text]" custT="1"/>
      <dgm:spPr>
        <a:ln>
          <a:solidFill>
            <a:schemeClr val="accent3">
              <a:lumMod val="50000"/>
            </a:schemeClr>
          </a:solidFill>
        </a:ln>
      </dgm:spPr>
      <dgm:t>
        <a:bodyPr/>
        <a:lstStyle/>
        <a:p>
          <a:endParaRPr lang="en-US" sz="2400" dirty="0">
            <a:latin typeface="Garamond" panose="02020404030301010803" pitchFamily="18" charset="0"/>
          </a:endParaRPr>
        </a:p>
      </dgm:t>
    </dgm:pt>
    <dgm:pt modelId="{8BB8682E-BFEA-6C4E-A7F9-9E4F14A06D1C}" type="parTrans" cxnId="{3E09F08B-5832-BC41-AE99-030F2BEF984B}">
      <dgm:prSet/>
      <dgm:spPr/>
      <dgm:t>
        <a:bodyPr/>
        <a:lstStyle/>
        <a:p>
          <a:endParaRPr lang="en-US"/>
        </a:p>
      </dgm:t>
    </dgm:pt>
    <dgm:pt modelId="{0B3B1E97-7A5E-704F-85C7-7B827F3091DE}" type="sibTrans" cxnId="{3E09F08B-5832-BC41-AE99-030F2BEF984B}">
      <dgm:prSet/>
      <dgm:spPr/>
      <dgm:t>
        <a:bodyPr/>
        <a:lstStyle/>
        <a:p>
          <a:endParaRPr lang="en-US"/>
        </a:p>
      </dgm:t>
    </dgm:pt>
    <dgm:pt modelId="{D1664135-A66C-AD46-86FE-B8AEC5F9A0C9}">
      <dgm:prSet phldrT="[Text]" custT="1"/>
      <dgm:spPr>
        <a:ln>
          <a:solidFill>
            <a:schemeClr val="tx2"/>
          </a:solidFill>
        </a:ln>
      </dgm:spPr>
      <dgm:t>
        <a:bodyPr/>
        <a:lstStyle/>
        <a:p>
          <a:pPr algn="ctr"/>
          <a:endParaRPr lang="en-US" sz="2400" dirty="0">
            <a:latin typeface="Garamond" panose="02020404030301010803" pitchFamily="18" charset="0"/>
          </a:endParaRPr>
        </a:p>
        <a:p>
          <a:pPr algn="ctr"/>
          <a:endParaRPr lang="en-US" sz="2400" dirty="0">
            <a:latin typeface="Garamond" panose="02020404030301010803" pitchFamily="18" charset="0"/>
          </a:endParaRPr>
        </a:p>
        <a:p>
          <a:pPr algn="ctr"/>
          <a:endParaRPr lang="en-US" sz="2400" dirty="0">
            <a:latin typeface="Garamond" panose="02020404030301010803" pitchFamily="18" charset="0"/>
          </a:endParaRPr>
        </a:p>
      </dgm:t>
    </dgm:pt>
    <dgm:pt modelId="{650DF428-9145-0E49-A286-F9CF9A6E8575}" type="sibTrans" cxnId="{D4184BD2-B0C0-814C-91FB-1BDFC109968E}">
      <dgm:prSet/>
      <dgm:spPr/>
      <dgm:t>
        <a:bodyPr/>
        <a:lstStyle/>
        <a:p>
          <a:endParaRPr lang="en-US"/>
        </a:p>
      </dgm:t>
    </dgm:pt>
    <dgm:pt modelId="{A47FA02B-7961-0A4B-8D60-C8D3EAD469EF}" type="parTrans" cxnId="{D4184BD2-B0C0-814C-91FB-1BDFC109968E}">
      <dgm:prSet/>
      <dgm:spPr/>
      <dgm:t>
        <a:bodyPr/>
        <a:lstStyle/>
        <a:p>
          <a:endParaRPr lang="en-US"/>
        </a:p>
      </dgm:t>
    </dgm:pt>
    <dgm:pt modelId="{08A6FD5A-9BD9-F541-808F-CBD7060C89BD}" type="pres">
      <dgm:prSet presAssocID="{67A5CD97-B33F-9F43-A077-B6B8AD91942D}" presName="compositeShape" presStyleCnt="0">
        <dgm:presLayoutVars>
          <dgm:chMax val="7"/>
          <dgm:dir/>
          <dgm:resizeHandles val="exact"/>
        </dgm:presLayoutVars>
      </dgm:prSet>
      <dgm:spPr/>
    </dgm:pt>
    <dgm:pt modelId="{88F6ACE7-E2FA-464E-9247-D7B2DD2EC5A8}" type="pres">
      <dgm:prSet presAssocID="{191C8DA4-A6C2-744C-AEB8-1B3C4FA8F69A}" presName="circ1" presStyleLbl="vennNode1" presStyleIdx="0" presStyleCnt="2"/>
      <dgm:spPr/>
    </dgm:pt>
    <dgm:pt modelId="{4F81DD64-E5EB-2648-9472-447E0149ED75}" type="pres">
      <dgm:prSet presAssocID="{191C8DA4-A6C2-744C-AEB8-1B3C4FA8F69A}" presName="circ1Tx" presStyleLbl="revTx" presStyleIdx="0" presStyleCnt="0">
        <dgm:presLayoutVars>
          <dgm:chMax val="0"/>
          <dgm:chPref val="0"/>
          <dgm:bulletEnabled val="1"/>
        </dgm:presLayoutVars>
      </dgm:prSet>
      <dgm:spPr/>
    </dgm:pt>
    <dgm:pt modelId="{1BCF0443-7CEC-574F-93C1-9D5D55CA5933}" type="pres">
      <dgm:prSet presAssocID="{D1664135-A66C-AD46-86FE-B8AEC5F9A0C9}" presName="circ2" presStyleLbl="vennNode1" presStyleIdx="1" presStyleCnt="2"/>
      <dgm:spPr/>
    </dgm:pt>
    <dgm:pt modelId="{F4B2950D-0984-B34A-86A1-19D01C565E5B}" type="pres">
      <dgm:prSet presAssocID="{D1664135-A66C-AD46-86FE-B8AEC5F9A0C9}" presName="circ2Tx" presStyleLbl="revTx" presStyleIdx="0" presStyleCnt="0">
        <dgm:presLayoutVars>
          <dgm:chMax val="0"/>
          <dgm:chPref val="0"/>
          <dgm:bulletEnabled val="1"/>
        </dgm:presLayoutVars>
      </dgm:prSet>
      <dgm:spPr/>
    </dgm:pt>
  </dgm:ptLst>
  <dgm:cxnLst>
    <dgm:cxn modelId="{5E375843-EE7D-7145-81A1-872E53F10080}" type="presOf" srcId="{D1664135-A66C-AD46-86FE-B8AEC5F9A0C9}" destId="{1BCF0443-7CEC-574F-93C1-9D5D55CA5933}" srcOrd="0" destOrd="0" presId="urn:microsoft.com/office/officeart/2005/8/layout/venn1"/>
    <dgm:cxn modelId="{A225094C-8404-E64F-ABFB-DC7249C085CA}" type="presOf" srcId="{191C8DA4-A6C2-744C-AEB8-1B3C4FA8F69A}" destId="{4F81DD64-E5EB-2648-9472-447E0149ED75}" srcOrd="1" destOrd="0" presId="urn:microsoft.com/office/officeart/2005/8/layout/venn1"/>
    <dgm:cxn modelId="{3E09F08B-5832-BC41-AE99-030F2BEF984B}" srcId="{67A5CD97-B33F-9F43-A077-B6B8AD91942D}" destId="{191C8DA4-A6C2-744C-AEB8-1B3C4FA8F69A}" srcOrd="0" destOrd="0" parTransId="{8BB8682E-BFEA-6C4E-A7F9-9E4F14A06D1C}" sibTransId="{0B3B1E97-7A5E-704F-85C7-7B827F3091DE}"/>
    <dgm:cxn modelId="{44237B96-4661-194E-81E2-15BD77FE13D3}" type="presOf" srcId="{D1664135-A66C-AD46-86FE-B8AEC5F9A0C9}" destId="{F4B2950D-0984-B34A-86A1-19D01C565E5B}" srcOrd="1" destOrd="0" presId="urn:microsoft.com/office/officeart/2005/8/layout/venn1"/>
    <dgm:cxn modelId="{D4184BD2-B0C0-814C-91FB-1BDFC109968E}" srcId="{67A5CD97-B33F-9F43-A077-B6B8AD91942D}" destId="{D1664135-A66C-AD46-86FE-B8AEC5F9A0C9}" srcOrd="1" destOrd="0" parTransId="{A47FA02B-7961-0A4B-8D60-C8D3EAD469EF}" sibTransId="{650DF428-9145-0E49-A286-F9CF9A6E8575}"/>
    <dgm:cxn modelId="{498466DB-AA35-6944-8744-3105B8721B63}" type="presOf" srcId="{67A5CD97-B33F-9F43-A077-B6B8AD91942D}" destId="{08A6FD5A-9BD9-F541-808F-CBD7060C89BD}" srcOrd="0" destOrd="0" presId="urn:microsoft.com/office/officeart/2005/8/layout/venn1"/>
    <dgm:cxn modelId="{469BA0F8-5182-8E4A-B6E8-A4A72A07B901}" type="presOf" srcId="{191C8DA4-A6C2-744C-AEB8-1B3C4FA8F69A}" destId="{88F6ACE7-E2FA-464E-9247-D7B2DD2EC5A8}" srcOrd="0" destOrd="0" presId="urn:microsoft.com/office/officeart/2005/8/layout/venn1"/>
    <dgm:cxn modelId="{FEB314E1-E725-7E43-BF58-85E66699514B}" type="presParOf" srcId="{08A6FD5A-9BD9-F541-808F-CBD7060C89BD}" destId="{88F6ACE7-E2FA-464E-9247-D7B2DD2EC5A8}" srcOrd="0" destOrd="0" presId="urn:microsoft.com/office/officeart/2005/8/layout/venn1"/>
    <dgm:cxn modelId="{36CF23C2-FAC6-D846-AE62-982EB42BD165}" type="presParOf" srcId="{08A6FD5A-9BD9-F541-808F-CBD7060C89BD}" destId="{4F81DD64-E5EB-2648-9472-447E0149ED75}" srcOrd="1" destOrd="0" presId="urn:microsoft.com/office/officeart/2005/8/layout/venn1"/>
    <dgm:cxn modelId="{A51D0963-E8E3-234A-9E5B-2BBECB74354F}" type="presParOf" srcId="{08A6FD5A-9BD9-F541-808F-CBD7060C89BD}" destId="{1BCF0443-7CEC-574F-93C1-9D5D55CA5933}" srcOrd="2" destOrd="0" presId="urn:microsoft.com/office/officeart/2005/8/layout/venn1"/>
    <dgm:cxn modelId="{5A0EF821-F168-6D48-A025-F48F0F136D1C}" type="presParOf" srcId="{08A6FD5A-9BD9-F541-808F-CBD7060C89BD}" destId="{F4B2950D-0984-B34A-86A1-19D01C565E5B}" srcOrd="3" destOrd="0" presId="urn:microsoft.com/office/officeart/2005/8/layout/venn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1C7B72-EF6D-1A47-B495-F8AA228674CF}" type="doc">
      <dgm:prSet loTypeId="urn:microsoft.com/office/officeart/2005/8/layout/radial3" loCatId="" qsTypeId="urn:microsoft.com/office/officeart/2005/8/quickstyle/simple1" qsCatId="simple" csTypeId="urn:microsoft.com/office/officeart/2005/8/colors/colorful3" csCatId="colorful" phldr="1"/>
      <dgm:spPr/>
      <dgm:t>
        <a:bodyPr/>
        <a:lstStyle/>
        <a:p>
          <a:endParaRPr lang="en-US"/>
        </a:p>
      </dgm:t>
    </dgm:pt>
    <dgm:pt modelId="{5548072A-DC2B-E045-ACCE-3B816B33C0DE}">
      <dgm:prSet phldrT="[Text]" custT="1"/>
      <dgm:spPr>
        <a:solidFill>
          <a:schemeClr val="accent3"/>
        </a:solidFill>
      </dgm:spPr>
      <dgm:t>
        <a:bodyPr/>
        <a:lstStyle/>
        <a:p>
          <a:r>
            <a:rPr lang="en-US" sz="900" dirty="0">
              <a:solidFill>
                <a:schemeClr val="bg2"/>
              </a:solidFill>
              <a:latin typeface="+mj-lt"/>
            </a:rPr>
            <a:t>interdisciplinary collaboration</a:t>
          </a:r>
        </a:p>
      </dgm:t>
    </dgm:pt>
    <dgm:pt modelId="{979A861E-D0D7-3548-A46E-69A82226BD00}" type="parTrans" cxnId="{7910C88F-5D1C-284D-ABB2-1BF4BC8B8583}">
      <dgm:prSet/>
      <dgm:spPr/>
      <dgm:t>
        <a:bodyPr/>
        <a:lstStyle/>
        <a:p>
          <a:endParaRPr lang="en-US"/>
        </a:p>
      </dgm:t>
    </dgm:pt>
    <dgm:pt modelId="{8F0EB05A-1CA7-0F40-AD1B-313B2A6FB33C}" type="sibTrans" cxnId="{7910C88F-5D1C-284D-ABB2-1BF4BC8B8583}">
      <dgm:prSet/>
      <dgm:spPr/>
      <dgm:t>
        <a:bodyPr/>
        <a:lstStyle/>
        <a:p>
          <a:endParaRPr lang="en-US"/>
        </a:p>
      </dgm:t>
    </dgm:pt>
    <dgm:pt modelId="{2B8EA8D0-7CB6-2743-8392-C3778E3229BC}">
      <dgm:prSet phldrT="[Text]" custT="1"/>
      <dgm:spPr>
        <a:solidFill>
          <a:schemeClr val="accent2">
            <a:lumMod val="75000"/>
          </a:schemeClr>
        </a:solidFill>
      </dgm:spPr>
      <dgm:t>
        <a:bodyPr/>
        <a:lstStyle/>
        <a:p>
          <a:r>
            <a:rPr lang="en-US" sz="1200" dirty="0">
              <a:solidFill>
                <a:schemeClr val="bg2"/>
              </a:solidFill>
              <a:latin typeface="Garamond" panose="02020404030301010803" pitchFamily="18" charset="0"/>
            </a:rPr>
            <a:t>response to overdose crisis</a:t>
          </a:r>
        </a:p>
      </dgm:t>
    </dgm:pt>
    <dgm:pt modelId="{09A1B410-E698-F943-A9B6-575BA35C876D}" type="parTrans" cxnId="{FBD43AE8-4285-AD42-8F55-BBBACEBB92F2}">
      <dgm:prSet/>
      <dgm:spPr/>
      <dgm:t>
        <a:bodyPr/>
        <a:lstStyle/>
        <a:p>
          <a:endParaRPr lang="en-US"/>
        </a:p>
      </dgm:t>
    </dgm:pt>
    <dgm:pt modelId="{4CC47926-FB07-A944-B569-52023C2A537A}" type="sibTrans" cxnId="{FBD43AE8-4285-AD42-8F55-BBBACEBB92F2}">
      <dgm:prSet/>
      <dgm:spPr/>
      <dgm:t>
        <a:bodyPr/>
        <a:lstStyle/>
        <a:p>
          <a:endParaRPr lang="en-US"/>
        </a:p>
      </dgm:t>
    </dgm:pt>
    <dgm:pt modelId="{C432623E-A973-BB4C-B8CF-93D33FBC3008}">
      <dgm:prSet phldrT="[Text]" custT="1"/>
      <dgm:spPr>
        <a:solidFill>
          <a:schemeClr val="tx2">
            <a:lumMod val="90000"/>
            <a:lumOff val="10000"/>
          </a:schemeClr>
        </a:solidFill>
      </dgm:spPr>
      <dgm:t>
        <a:bodyPr/>
        <a:lstStyle/>
        <a:p>
          <a:r>
            <a:rPr lang="en-US" sz="1200" dirty="0">
              <a:solidFill>
                <a:schemeClr val="bg2"/>
              </a:solidFill>
              <a:latin typeface="Garamond" panose="02020404030301010803" pitchFamily="18" charset="0"/>
            </a:rPr>
            <a:t>patient-centered care</a:t>
          </a:r>
        </a:p>
      </dgm:t>
    </dgm:pt>
    <dgm:pt modelId="{2909294A-6F1B-FE45-8C91-E4398FBAEE50}" type="parTrans" cxnId="{77281AC1-F2C9-014E-BF14-741D09CEA8BF}">
      <dgm:prSet/>
      <dgm:spPr/>
      <dgm:t>
        <a:bodyPr/>
        <a:lstStyle/>
        <a:p>
          <a:endParaRPr lang="en-US"/>
        </a:p>
      </dgm:t>
    </dgm:pt>
    <dgm:pt modelId="{E5BB9813-7E16-9343-8886-685D3664BC60}" type="sibTrans" cxnId="{77281AC1-F2C9-014E-BF14-741D09CEA8BF}">
      <dgm:prSet/>
      <dgm:spPr/>
      <dgm:t>
        <a:bodyPr/>
        <a:lstStyle/>
        <a:p>
          <a:endParaRPr lang="en-US"/>
        </a:p>
      </dgm:t>
    </dgm:pt>
    <dgm:pt modelId="{87DA56E0-7058-914A-B318-94A9E49BD603}">
      <dgm:prSet phldrT="[Text]" custT="1"/>
      <dgm:spPr>
        <a:solidFill>
          <a:schemeClr val="accent3"/>
        </a:solidFill>
      </dgm:spPr>
      <dgm:t>
        <a:bodyPr/>
        <a:lstStyle/>
        <a:p>
          <a:r>
            <a:rPr lang="en-US" sz="1200" dirty="0">
              <a:solidFill>
                <a:schemeClr val="bg2"/>
              </a:solidFill>
              <a:latin typeface="Garamond" panose="02020404030301010803" pitchFamily="18" charset="0"/>
            </a:rPr>
            <a:t>legal and policy changes </a:t>
          </a:r>
        </a:p>
      </dgm:t>
    </dgm:pt>
    <dgm:pt modelId="{4E7CA113-4319-694B-B16D-446CE228A78D}" type="parTrans" cxnId="{701DA849-96A2-C74E-A924-56A0C332F7E3}">
      <dgm:prSet/>
      <dgm:spPr/>
      <dgm:t>
        <a:bodyPr/>
        <a:lstStyle/>
        <a:p>
          <a:endParaRPr lang="en-US"/>
        </a:p>
      </dgm:t>
    </dgm:pt>
    <dgm:pt modelId="{559E729E-AA65-0A4A-B9B7-FFE29847B652}" type="sibTrans" cxnId="{701DA849-96A2-C74E-A924-56A0C332F7E3}">
      <dgm:prSet/>
      <dgm:spPr/>
      <dgm:t>
        <a:bodyPr/>
        <a:lstStyle/>
        <a:p>
          <a:endParaRPr lang="en-US"/>
        </a:p>
      </dgm:t>
    </dgm:pt>
    <dgm:pt modelId="{AD64A475-B2CF-3A4E-8772-5D5C0854C992}">
      <dgm:prSet phldrT="[Text]" custT="1"/>
      <dgm:spPr>
        <a:solidFill>
          <a:schemeClr val="accent2"/>
        </a:solidFill>
      </dgm:spPr>
      <dgm:t>
        <a:bodyPr/>
        <a:lstStyle/>
        <a:p>
          <a:r>
            <a:rPr lang="en-US" sz="1200" dirty="0">
              <a:solidFill>
                <a:schemeClr val="bg2"/>
              </a:solidFill>
              <a:latin typeface="+mj-lt"/>
            </a:rPr>
            <a:t>human rights and ethics</a:t>
          </a:r>
        </a:p>
      </dgm:t>
    </dgm:pt>
    <dgm:pt modelId="{117316BF-05AE-EF46-8525-7C45BFC8B6A6}" type="parTrans" cxnId="{2B653CAD-19E5-E549-8612-E2871B2E2A90}">
      <dgm:prSet/>
      <dgm:spPr/>
      <dgm:t>
        <a:bodyPr/>
        <a:lstStyle/>
        <a:p>
          <a:endParaRPr lang="en-US"/>
        </a:p>
      </dgm:t>
    </dgm:pt>
    <dgm:pt modelId="{D498A6E1-1589-6346-9BD3-EF8C33566612}" type="sibTrans" cxnId="{2B653CAD-19E5-E549-8612-E2871B2E2A90}">
      <dgm:prSet/>
      <dgm:spPr/>
      <dgm:t>
        <a:bodyPr/>
        <a:lstStyle/>
        <a:p>
          <a:endParaRPr lang="en-US"/>
        </a:p>
      </dgm:t>
    </dgm:pt>
    <dgm:pt modelId="{A66DF514-2C56-2146-A930-D13ED9D3DC01}">
      <dgm:prSet phldrT="[Text]" custT="1"/>
      <dgm:spPr>
        <a:solidFill>
          <a:schemeClr val="accent4">
            <a:lumMod val="75000"/>
          </a:schemeClr>
        </a:solidFill>
      </dgm:spPr>
      <dgm:t>
        <a:bodyPr/>
        <a:lstStyle/>
        <a:p>
          <a:r>
            <a:rPr lang="en-US" sz="1200" dirty="0">
              <a:solidFill>
                <a:schemeClr val="bg2"/>
              </a:solidFill>
              <a:latin typeface="Garamond" panose="02020404030301010803" pitchFamily="18" charset="0"/>
            </a:rPr>
            <a:t>reducing stigma</a:t>
          </a:r>
        </a:p>
      </dgm:t>
    </dgm:pt>
    <dgm:pt modelId="{31B8FC7E-1FBF-BD4C-BB86-5910B889ACFF}" type="parTrans" cxnId="{56F46EBA-2855-5646-A68A-274E1203D989}">
      <dgm:prSet/>
      <dgm:spPr/>
      <dgm:t>
        <a:bodyPr/>
        <a:lstStyle/>
        <a:p>
          <a:endParaRPr lang="en-US"/>
        </a:p>
      </dgm:t>
    </dgm:pt>
    <dgm:pt modelId="{4795A37F-C1A6-C54D-9AA3-8CC5158ADB6E}" type="sibTrans" cxnId="{56F46EBA-2855-5646-A68A-274E1203D989}">
      <dgm:prSet/>
      <dgm:spPr/>
      <dgm:t>
        <a:bodyPr/>
        <a:lstStyle/>
        <a:p>
          <a:endParaRPr lang="en-US"/>
        </a:p>
      </dgm:t>
    </dgm:pt>
    <dgm:pt modelId="{769E40B4-AD58-984F-9A39-6BCBC5304549}">
      <dgm:prSet phldrT="[Text]" custT="1"/>
      <dgm:spPr>
        <a:solidFill>
          <a:schemeClr val="tx2">
            <a:lumMod val="90000"/>
            <a:lumOff val="10000"/>
          </a:schemeClr>
        </a:solidFill>
      </dgm:spPr>
      <dgm:t>
        <a:bodyPr/>
        <a:lstStyle/>
        <a:p>
          <a:r>
            <a:rPr lang="en-US" sz="1200" dirty="0">
              <a:solidFill>
                <a:schemeClr val="bg2"/>
              </a:solidFill>
              <a:latin typeface="Garamond" panose="02020404030301010803" pitchFamily="18" charset="0"/>
            </a:rPr>
            <a:t>public health </a:t>
          </a:r>
        </a:p>
      </dgm:t>
    </dgm:pt>
    <dgm:pt modelId="{A573C517-8D3A-7340-8453-4FB9BA48152E}" type="parTrans" cxnId="{C6034D50-4156-3840-95EA-B7A445FA83B7}">
      <dgm:prSet/>
      <dgm:spPr/>
      <dgm:t>
        <a:bodyPr/>
        <a:lstStyle/>
        <a:p>
          <a:endParaRPr lang="en-US"/>
        </a:p>
      </dgm:t>
    </dgm:pt>
    <dgm:pt modelId="{4322134C-6681-4548-8488-07D6461CF9E4}" type="sibTrans" cxnId="{C6034D50-4156-3840-95EA-B7A445FA83B7}">
      <dgm:prSet/>
      <dgm:spPr/>
      <dgm:t>
        <a:bodyPr/>
        <a:lstStyle/>
        <a:p>
          <a:endParaRPr lang="en-US"/>
        </a:p>
      </dgm:t>
    </dgm:pt>
    <dgm:pt modelId="{DE5C6EF6-D328-AF4E-94C6-66704E0269CF}">
      <dgm:prSet phldrT="[Text]" custT="1"/>
      <dgm:spPr>
        <a:solidFill>
          <a:schemeClr val="accent4">
            <a:lumMod val="75000"/>
          </a:schemeClr>
        </a:solidFill>
      </dgm:spPr>
      <dgm:t>
        <a:bodyPr/>
        <a:lstStyle/>
        <a:p>
          <a:r>
            <a:rPr lang="en-US" sz="1200" dirty="0">
              <a:solidFill>
                <a:schemeClr val="bg2"/>
              </a:solidFill>
              <a:latin typeface="Garamond" panose="02020404030301010803" pitchFamily="18" charset="0"/>
            </a:rPr>
            <a:t>evidence-based practice</a:t>
          </a:r>
        </a:p>
      </dgm:t>
    </dgm:pt>
    <dgm:pt modelId="{73F5FE8A-C101-3540-B17E-B33D13D2F2B8}" type="parTrans" cxnId="{4A5523C9-B5E3-9C40-B8FB-F4B9D1672511}">
      <dgm:prSet/>
      <dgm:spPr/>
      <dgm:t>
        <a:bodyPr/>
        <a:lstStyle/>
        <a:p>
          <a:endParaRPr lang="en-US"/>
        </a:p>
      </dgm:t>
    </dgm:pt>
    <dgm:pt modelId="{90922AB7-04B0-1240-A8ED-CCF8FE756EF6}" type="sibTrans" cxnId="{4A5523C9-B5E3-9C40-B8FB-F4B9D1672511}">
      <dgm:prSet/>
      <dgm:spPr/>
      <dgm:t>
        <a:bodyPr/>
        <a:lstStyle/>
        <a:p>
          <a:endParaRPr lang="en-US"/>
        </a:p>
      </dgm:t>
    </dgm:pt>
    <dgm:pt modelId="{502A5AED-FCF4-E446-8D8B-E1F11512E05A}">
      <dgm:prSet phldrT="[Text]" custT="1"/>
      <dgm:spPr>
        <a:solidFill>
          <a:srgbClr val="F48024"/>
        </a:solidFill>
      </dgm:spPr>
      <dgm:t>
        <a:bodyPr/>
        <a:lstStyle/>
        <a:p>
          <a:endParaRPr lang="en-US" sz="1200" b="1" dirty="0">
            <a:solidFill>
              <a:schemeClr val="tx1"/>
            </a:solidFill>
            <a:latin typeface="Garamond" panose="02020404030301010803" pitchFamily="18" charset="0"/>
          </a:endParaRPr>
        </a:p>
      </dgm:t>
    </dgm:pt>
    <dgm:pt modelId="{C9DE2BE1-6623-0E46-B35D-BC07809D7A0E}" type="sibTrans" cxnId="{1C541040-281C-544B-91E6-69AD30348A30}">
      <dgm:prSet/>
      <dgm:spPr/>
      <dgm:t>
        <a:bodyPr/>
        <a:lstStyle/>
        <a:p>
          <a:endParaRPr lang="en-US"/>
        </a:p>
      </dgm:t>
    </dgm:pt>
    <dgm:pt modelId="{D33D691B-1726-C34F-AC4C-E8324A51C520}" type="parTrans" cxnId="{1C541040-281C-544B-91E6-69AD30348A30}">
      <dgm:prSet/>
      <dgm:spPr/>
      <dgm:t>
        <a:bodyPr/>
        <a:lstStyle/>
        <a:p>
          <a:endParaRPr lang="en-US"/>
        </a:p>
      </dgm:t>
    </dgm:pt>
    <dgm:pt modelId="{8E562297-6F95-9B45-B5EB-857F4DE6BD67}" type="pres">
      <dgm:prSet presAssocID="{091C7B72-EF6D-1A47-B495-F8AA228674CF}" presName="composite" presStyleCnt="0">
        <dgm:presLayoutVars>
          <dgm:chMax val="1"/>
          <dgm:dir/>
          <dgm:resizeHandles val="exact"/>
        </dgm:presLayoutVars>
      </dgm:prSet>
      <dgm:spPr/>
    </dgm:pt>
    <dgm:pt modelId="{57D1B93D-A727-EB4B-8E44-D737B79D95A5}" type="pres">
      <dgm:prSet presAssocID="{091C7B72-EF6D-1A47-B495-F8AA228674CF}" presName="radial" presStyleCnt="0">
        <dgm:presLayoutVars>
          <dgm:animLvl val="ctr"/>
        </dgm:presLayoutVars>
      </dgm:prSet>
      <dgm:spPr/>
    </dgm:pt>
    <dgm:pt modelId="{2C285887-9DA4-0242-B172-1A72B279666F}" type="pres">
      <dgm:prSet presAssocID="{502A5AED-FCF4-E446-8D8B-E1F11512E05A}" presName="centerShape" presStyleLbl="vennNode1" presStyleIdx="0" presStyleCnt="9" custScaleX="107428" custScaleY="111957" custLinFactNeighborX="-1380" custLinFactNeighborY="-1495"/>
      <dgm:spPr/>
    </dgm:pt>
    <dgm:pt modelId="{9BCB2C6A-ADD7-574B-835B-496B4EE122F6}" type="pres">
      <dgm:prSet presAssocID="{5548072A-DC2B-E045-ACCE-3B816B33C0DE}" presName="node" presStyleLbl="vennNode1" presStyleIdx="1" presStyleCnt="9">
        <dgm:presLayoutVars>
          <dgm:bulletEnabled val="1"/>
        </dgm:presLayoutVars>
      </dgm:prSet>
      <dgm:spPr/>
    </dgm:pt>
    <dgm:pt modelId="{98B1EBB9-9D1D-9F47-9487-9EEBB276C9F1}" type="pres">
      <dgm:prSet presAssocID="{2B8EA8D0-7CB6-2743-8392-C3778E3229BC}" presName="node" presStyleLbl="vennNode1" presStyleIdx="2" presStyleCnt="9">
        <dgm:presLayoutVars>
          <dgm:bulletEnabled val="1"/>
        </dgm:presLayoutVars>
      </dgm:prSet>
      <dgm:spPr/>
    </dgm:pt>
    <dgm:pt modelId="{8733D56D-A1C5-0342-998F-F18A0A5C0777}" type="pres">
      <dgm:prSet presAssocID="{C432623E-A973-BB4C-B8CF-93D33FBC3008}" presName="node" presStyleLbl="vennNode1" presStyleIdx="3" presStyleCnt="9">
        <dgm:presLayoutVars>
          <dgm:bulletEnabled val="1"/>
        </dgm:presLayoutVars>
      </dgm:prSet>
      <dgm:spPr/>
    </dgm:pt>
    <dgm:pt modelId="{2358A1DC-914E-4846-8EC5-DDA409E09CB4}" type="pres">
      <dgm:prSet presAssocID="{87DA56E0-7058-914A-B318-94A9E49BD603}" presName="node" presStyleLbl="vennNode1" presStyleIdx="4" presStyleCnt="9">
        <dgm:presLayoutVars>
          <dgm:bulletEnabled val="1"/>
        </dgm:presLayoutVars>
      </dgm:prSet>
      <dgm:spPr/>
    </dgm:pt>
    <dgm:pt modelId="{5BE26A82-CF2B-4745-87B3-DF2927DE47D2}" type="pres">
      <dgm:prSet presAssocID="{AD64A475-B2CF-3A4E-8772-5D5C0854C992}" presName="node" presStyleLbl="vennNode1" presStyleIdx="5" presStyleCnt="9">
        <dgm:presLayoutVars>
          <dgm:bulletEnabled val="1"/>
        </dgm:presLayoutVars>
      </dgm:prSet>
      <dgm:spPr/>
    </dgm:pt>
    <dgm:pt modelId="{985762A7-F1DE-1C4A-8852-9239367EEA14}" type="pres">
      <dgm:prSet presAssocID="{A66DF514-2C56-2146-A930-D13ED9D3DC01}" presName="node" presStyleLbl="vennNode1" presStyleIdx="6" presStyleCnt="9">
        <dgm:presLayoutVars>
          <dgm:bulletEnabled val="1"/>
        </dgm:presLayoutVars>
      </dgm:prSet>
      <dgm:spPr/>
    </dgm:pt>
    <dgm:pt modelId="{AE0CE726-57C2-9E48-BD05-78B1DD30DB0B}" type="pres">
      <dgm:prSet presAssocID="{769E40B4-AD58-984F-9A39-6BCBC5304549}" presName="node" presStyleLbl="vennNode1" presStyleIdx="7" presStyleCnt="9">
        <dgm:presLayoutVars>
          <dgm:bulletEnabled val="1"/>
        </dgm:presLayoutVars>
      </dgm:prSet>
      <dgm:spPr/>
    </dgm:pt>
    <dgm:pt modelId="{9B51B703-EE9F-0F4D-9349-96571B4AB079}" type="pres">
      <dgm:prSet presAssocID="{DE5C6EF6-D328-AF4E-94C6-66704E0269CF}" presName="node" presStyleLbl="vennNode1" presStyleIdx="8" presStyleCnt="9">
        <dgm:presLayoutVars>
          <dgm:bulletEnabled val="1"/>
        </dgm:presLayoutVars>
      </dgm:prSet>
      <dgm:spPr/>
    </dgm:pt>
  </dgm:ptLst>
  <dgm:cxnLst>
    <dgm:cxn modelId="{ED974703-8C15-374E-A671-FCCC5427034A}" type="presOf" srcId="{A66DF514-2C56-2146-A930-D13ED9D3DC01}" destId="{985762A7-F1DE-1C4A-8852-9239367EEA14}" srcOrd="0" destOrd="0" presId="urn:microsoft.com/office/officeart/2005/8/layout/radial3"/>
    <dgm:cxn modelId="{8068C825-6D9B-3549-8F2A-CEFF0CA902B2}" type="presOf" srcId="{5548072A-DC2B-E045-ACCE-3B816B33C0DE}" destId="{9BCB2C6A-ADD7-574B-835B-496B4EE122F6}" srcOrd="0" destOrd="0" presId="urn:microsoft.com/office/officeart/2005/8/layout/radial3"/>
    <dgm:cxn modelId="{531E4D2F-E15B-1C44-B275-DBE6A11BCFA3}" type="presOf" srcId="{DE5C6EF6-D328-AF4E-94C6-66704E0269CF}" destId="{9B51B703-EE9F-0F4D-9349-96571B4AB079}" srcOrd="0" destOrd="0" presId="urn:microsoft.com/office/officeart/2005/8/layout/radial3"/>
    <dgm:cxn modelId="{95E4BD35-2624-F24F-A381-54E6CD5DFE07}" type="presOf" srcId="{502A5AED-FCF4-E446-8D8B-E1F11512E05A}" destId="{2C285887-9DA4-0242-B172-1A72B279666F}" srcOrd="0" destOrd="0" presId="urn:microsoft.com/office/officeart/2005/8/layout/radial3"/>
    <dgm:cxn modelId="{1C541040-281C-544B-91E6-69AD30348A30}" srcId="{091C7B72-EF6D-1A47-B495-F8AA228674CF}" destId="{502A5AED-FCF4-E446-8D8B-E1F11512E05A}" srcOrd="0" destOrd="0" parTransId="{D33D691B-1726-C34F-AC4C-E8324A51C520}" sibTransId="{C9DE2BE1-6623-0E46-B35D-BC07809D7A0E}"/>
    <dgm:cxn modelId="{701DA849-96A2-C74E-A924-56A0C332F7E3}" srcId="{502A5AED-FCF4-E446-8D8B-E1F11512E05A}" destId="{87DA56E0-7058-914A-B318-94A9E49BD603}" srcOrd="3" destOrd="0" parTransId="{4E7CA113-4319-694B-B16D-446CE228A78D}" sibTransId="{559E729E-AA65-0A4A-B9B7-FFE29847B652}"/>
    <dgm:cxn modelId="{C6034D50-4156-3840-95EA-B7A445FA83B7}" srcId="{502A5AED-FCF4-E446-8D8B-E1F11512E05A}" destId="{769E40B4-AD58-984F-9A39-6BCBC5304549}" srcOrd="6" destOrd="0" parTransId="{A573C517-8D3A-7340-8453-4FB9BA48152E}" sibTransId="{4322134C-6681-4548-8488-07D6461CF9E4}"/>
    <dgm:cxn modelId="{59752656-CE05-2F42-B5CC-D2EAE7FB0170}" type="presOf" srcId="{C432623E-A973-BB4C-B8CF-93D33FBC3008}" destId="{8733D56D-A1C5-0342-998F-F18A0A5C0777}" srcOrd="0" destOrd="0" presId="urn:microsoft.com/office/officeart/2005/8/layout/radial3"/>
    <dgm:cxn modelId="{4F458A70-DD1F-2840-BEB5-ECE16052B052}" type="presOf" srcId="{2B8EA8D0-7CB6-2743-8392-C3778E3229BC}" destId="{98B1EBB9-9D1D-9F47-9487-9EEBB276C9F1}" srcOrd="0" destOrd="0" presId="urn:microsoft.com/office/officeart/2005/8/layout/radial3"/>
    <dgm:cxn modelId="{7910C88F-5D1C-284D-ABB2-1BF4BC8B8583}" srcId="{502A5AED-FCF4-E446-8D8B-E1F11512E05A}" destId="{5548072A-DC2B-E045-ACCE-3B816B33C0DE}" srcOrd="0" destOrd="0" parTransId="{979A861E-D0D7-3548-A46E-69A82226BD00}" sibTransId="{8F0EB05A-1CA7-0F40-AD1B-313B2A6FB33C}"/>
    <dgm:cxn modelId="{2B6CA8AA-76D1-7442-8437-895CE8E4BC57}" type="presOf" srcId="{091C7B72-EF6D-1A47-B495-F8AA228674CF}" destId="{8E562297-6F95-9B45-B5EB-857F4DE6BD67}" srcOrd="0" destOrd="0" presId="urn:microsoft.com/office/officeart/2005/8/layout/radial3"/>
    <dgm:cxn modelId="{2B653CAD-19E5-E549-8612-E2871B2E2A90}" srcId="{502A5AED-FCF4-E446-8D8B-E1F11512E05A}" destId="{AD64A475-B2CF-3A4E-8772-5D5C0854C992}" srcOrd="4" destOrd="0" parTransId="{117316BF-05AE-EF46-8525-7C45BFC8B6A6}" sibTransId="{D498A6E1-1589-6346-9BD3-EF8C33566612}"/>
    <dgm:cxn modelId="{56F46EBA-2855-5646-A68A-274E1203D989}" srcId="{502A5AED-FCF4-E446-8D8B-E1F11512E05A}" destId="{A66DF514-2C56-2146-A930-D13ED9D3DC01}" srcOrd="5" destOrd="0" parTransId="{31B8FC7E-1FBF-BD4C-BB86-5910B889ACFF}" sibTransId="{4795A37F-C1A6-C54D-9AA3-8CC5158ADB6E}"/>
    <dgm:cxn modelId="{DA3DF0BB-25DA-C44A-9A67-57ED5EF845C9}" type="presOf" srcId="{87DA56E0-7058-914A-B318-94A9E49BD603}" destId="{2358A1DC-914E-4846-8EC5-DDA409E09CB4}" srcOrd="0" destOrd="0" presId="urn:microsoft.com/office/officeart/2005/8/layout/radial3"/>
    <dgm:cxn modelId="{77281AC1-F2C9-014E-BF14-741D09CEA8BF}" srcId="{502A5AED-FCF4-E446-8D8B-E1F11512E05A}" destId="{C432623E-A973-BB4C-B8CF-93D33FBC3008}" srcOrd="2" destOrd="0" parTransId="{2909294A-6F1B-FE45-8C91-E4398FBAEE50}" sibTransId="{E5BB9813-7E16-9343-8886-685D3664BC60}"/>
    <dgm:cxn modelId="{024DC3C7-97BE-C041-BBEF-2FDF73FF24C8}" type="presOf" srcId="{769E40B4-AD58-984F-9A39-6BCBC5304549}" destId="{AE0CE726-57C2-9E48-BD05-78B1DD30DB0B}" srcOrd="0" destOrd="0" presId="urn:microsoft.com/office/officeart/2005/8/layout/radial3"/>
    <dgm:cxn modelId="{4A5523C9-B5E3-9C40-B8FB-F4B9D1672511}" srcId="{502A5AED-FCF4-E446-8D8B-E1F11512E05A}" destId="{DE5C6EF6-D328-AF4E-94C6-66704E0269CF}" srcOrd="7" destOrd="0" parTransId="{73F5FE8A-C101-3540-B17E-B33D13D2F2B8}" sibTransId="{90922AB7-04B0-1240-A8ED-CCF8FE756EF6}"/>
    <dgm:cxn modelId="{FBD43AE8-4285-AD42-8F55-BBBACEBB92F2}" srcId="{502A5AED-FCF4-E446-8D8B-E1F11512E05A}" destId="{2B8EA8D0-7CB6-2743-8392-C3778E3229BC}" srcOrd="1" destOrd="0" parTransId="{09A1B410-E698-F943-A9B6-575BA35C876D}" sibTransId="{4CC47926-FB07-A944-B569-52023C2A537A}"/>
    <dgm:cxn modelId="{1237BFF6-EA00-3641-A905-2204DE7B8383}" type="presOf" srcId="{AD64A475-B2CF-3A4E-8772-5D5C0854C992}" destId="{5BE26A82-CF2B-4745-87B3-DF2927DE47D2}" srcOrd="0" destOrd="0" presId="urn:microsoft.com/office/officeart/2005/8/layout/radial3"/>
    <dgm:cxn modelId="{09E12AEB-A54B-D047-A3DD-96B97BA5C50F}" type="presParOf" srcId="{8E562297-6F95-9B45-B5EB-857F4DE6BD67}" destId="{57D1B93D-A727-EB4B-8E44-D737B79D95A5}" srcOrd="0" destOrd="0" presId="urn:microsoft.com/office/officeart/2005/8/layout/radial3"/>
    <dgm:cxn modelId="{CE03C035-659C-2048-8D48-14246205EB77}" type="presParOf" srcId="{57D1B93D-A727-EB4B-8E44-D737B79D95A5}" destId="{2C285887-9DA4-0242-B172-1A72B279666F}" srcOrd="0" destOrd="0" presId="urn:microsoft.com/office/officeart/2005/8/layout/radial3"/>
    <dgm:cxn modelId="{B5B02902-614B-804F-A80A-049469BDFB18}" type="presParOf" srcId="{57D1B93D-A727-EB4B-8E44-D737B79D95A5}" destId="{9BCB2C6A-ADD7-574B-835B-496B4EE122F6}" srcOrd="1" destOrd="0" presId="urn:microsoft.com/office/officeart/2005/8/layout/radial3"/>
    <dgm:cxn modelId="{027A4DC1-9C6A-CE45-8C14-5F4A9CA8B566}" type="presParOf" srcId="{57D1B93D-A727-EB4B-8E44-D737B79D95A5}" destId="{98B1EBB9-9D1D-9F47-9487-9EEBB276C9F1}" srcOrd="2" destOrd="0" presId="urn:microsoft.com/office/officeart/2005/8/layout/radial3"/>
    <dgm:cxn modelId="{146EE87B-7269-6046-B7A3-4A269929BAA8}" type="presParOf" srcId="{57D1B93D-A727-EB4B-8E44-D737B79D95A5}" destId="{8733D56D-A1C5-0342-998F-F18A0A5C0777}" srcOrd="3" destOrd="0" presId="urn:microsoft.com/office/officeart/2005/8/layout/radial3"/>
    <dgm:cxn modelId="{2A30561E-06C0-8341-9C64-F8A5328CE13E}" type="presParOf" srcId="{57D1B93D-A727-EB4B-8E44-D737B79D95A5}" destId="{2358A1DC-914E-4846-8EC5-DDA409E09CB4}" srcOrd="4" destOrd="0" presId="urn:microsoft.com/office/officeart/2005/8/layout/radial3"/>
    <dgm:cxn modelId="{7103E448-7BF9-C048-B7B7-F0AF0729044B}" type="presParOf" srcId="{57D1B93D-A727-EB4B-8E44-D737B79D95A5}" destId="{5BE26A82-CF2B-4745-87B3-DF2927DE47D2}" srcOrd="5" destOrd="0" presId="urn:microsoft.com/office/officeart/2005/8/layout/radial3"/>
    <dgm:cxn modelId="{BC437624-5139-C54A-968E-0883155E7735}" type="presParOf" srcId="{57D1B93D-A727-EB4B-8E44-D737B79D95A5}" destId="{985762A7-F1DE-1C4A-8852-9239367EEA14}" srcOrd="6" destOrd="0" presId="urn:microsoft.com/office/officeart/2005/8/layout/radial3"/>
    <dgm:cxn modelId="{48B63E58-B96C-3B44-A60B-7E3A06E46379}" type="presParOf" srcId="{57D1B93D-A727-EB4B-8E44-D737B79D95A5}" destId="{AE0CE726-57C2-9E48-BD05-78B1DD30DB0B}" srcOrd="7" destOrd="0" presId="urn:microsoft.com/office/officeart/2005/8/layout/radial3"/>
    <dgm:cxn modelId="{976DC579-1DBF-8B44-8B67-412B689E09F5}" type="presParOf" srcId="{57D1B93D-A727-EB4B-8E44-D737B79D95A5}" destId="{9B51B703-EE9F-0F4D-9349-96571B4AB079}"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43D3A-70C4-7D45-AB42-BFB89BBAB1C5}">
      <dsp:nvSpPr>
        <dsp:cNvPr id="0" name=""/>
        <dsp:cNvSpPr/>
      </dsp:nvSpPr>
      <dsp:spPr>
        <a:xfrm>
          <a:off x="195358" y="0"/>
          <a:ext cx="8121946" cy="3451518"/>
        </a:xfrm>
        <a:prstGeom prst="rect">
          <a:avLst/>
        </a:prstGeom>
        <a:solidFill>
          <a:schemeClr val="lt1">
            <a:hueOff val="0"/>
            <a:satOff val="0"/>
            <a:lumOff val="0"/>
            <a:alpha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2"/>
              </a:solidFill>
              <a:latin typeface="Calibri" panose="020F0502020204030204" pitchFamily="34" charset="0"/>
              <a:cs typeface="Calibri" panose="020F0502020204030204" pitchFamily="34" charset="0"/>
            </a:rPr>
            <a:t>1) Identify existing gaps in harm reduction education within healthcare and discuss the importance of addressing them</a:t>
          </a:r>
          <a:endParaRPr lang="en-US" sz="2800" kern="1200" dirty="0">
            <a:solidFill>
              <a:schemeClr val="tx2"/>
            </a:solidFill>
            <a:latin typeface="Garamond" panose="02020404030301010803" pitchFamily="18" charset="0"/>
          </a:endParaRPr>
        </a:p>
        <a:p>
          <a:pPr marL="0" lvl="0" indent="0" algn="l" defTabSz="1244600">
            <a:lnSpc>
              <a:spcPct val="90000"/>
            </a:lnSpc>
            <a:spcBef>
              <a:spcPct val="0"/>
            </a:spcBef>
            <a:spcAft>
              <a:spcPct val="35000"/>
            </a:spcAft>
            <a:buNone/>
          </a:pPr>
          <a:endParaRPr lang="en-US" sz="2800" kern="1200" dirty="0">
            <a:solidFill>
              <a:schemeClr val="tx2"/>
            </a:solidFill>
            <a:latin typeface="Calibri" panose="020F0502020204030204" pitchFamily="34" charset="0"/>
            <a:cs typeface="Calibri" panose="020F0502020204030204" pitchFamily="34" charset="0"/>
          </a:endParaRPr>
        </a:p>
        <a:p>
          <a:pPr marL="0" lvl="0" indent="0" algn="l" defTabSz="1244600">
            <a:lnSpc>
              <a:spcPct val="90000"/>
            </a:lnSpc>
            <a:spcBef>
              <a:spcPct val="0"/>
            </a:spcBef>
            <a:spcAft>
              <a:spcPct val="35000"/>
            </a:spcAft>
            <a:buNone/>
          </a:pPr>
          <a:r>
            <a:rPr lang="en-US" sz="2800" kern="1200" dirty="0">
              <a:solidFill>
                <a:schemeClr val="tx2"/>
              </a:solidFill>
              <a:latin typeface="Calibri" panose="020F0502020204030204" pitchFamily="34" charset="0"/>
              <a:cs typeface="Calibri" panose="020F0502020204030204" pitchFamily="34" charset="0"/>
            </a:rPr>
            <a:t>2) Assess the impact of a harm reduction workshop for  medical trainees and staff</a:t>
          </a:r>
        </a:p>
        <a:p>
          <a:pPr marL="0" lvl="0" indent="0" algn="l" defTabSz="1244600">
            <a:lnSpc>
              <a:spcPct val="90000"/>
            </a:lnSpc>
            <a:spcBef>
              <a:spcPct val="0"/>
            </a:spcBef>
            <a:spcAft>
              <a:spcPct val="35000"/>
            </a:spcAft>
            <a:buNone/>
          </a:pPr>
          <a:endParaRPr lang="en-US" sz="3600" kern="1200" dirty="0">
            <a:solidFill>
              <a:schemeClr val="tx2"/>
            </a:solidFill>
            <a:latin typeface="Garamond" panose="02020404030301010803" pitchFamily="18" charset="0"/>
          </a:endParaRPr>
        </a:p>
      </dsp:txBody>
      <dsp:txXfrm>
        <a:off x="195358" y="0"/>
        <a:ext cx="8121946" cy="3451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4284A-1007-584F-A3FB-6B45456FEB3B}">
      <dsp:nvSpPr>
        <dsp:cNvPr id="0" name=""/>
        <dsp:cNvSpPr/>
      </dsp:nvSpPr>
      <dsp:spPr>
        <a:xfrm>
          <a:off x="2100392" y="0"/>
          <a:ext cx="4559723" cy="1013050"/>
        </a:xfrm>
        <a:prstGeom prst="rect">
          <a:avLst/>
        </a:prstGeom>
        <a:solidFill>
          <a:schemeClr val="lt1">
            <a:hueOff val="0"/>
            <a:satOff val="0"/>
            <a:lumOff val="0"/>
            <a:alpha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latin typeface="Calibri" panose="020F0502020204030204" pitchFamily="34" charset="0"/>
              <a:cs typeface="Calibri" panose="020F0502020204030204" pitchFamily="34" charset="0"/>
            </a:rPr>
            <a:t>Learning Objectives </a:t>
          </a:r>
        </a:p>
      </dsp:txBody>
      <dsp:txXfrm>
        <a:off x="2100392" y="0"/>
        <a:ext cx="4559723" cy="101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C94A6-A9E7-4043-844E-600915DC0ECD}">
      <dsp:nvSpPr>
        <dsp:cNvPr id="0" name=""/>
        <dsp:cNvSpPr/>
      </dsp:nvSpPr>
      <dsp:spPr>
        <a:xfrm>
          <a:off x="2008" y="0"/>
          <a:ext cx="3534509" cy="1694166"/>
        </a:xfrm>
        <a:prstGeom prst="roundRect">
          <a:avLst>
            <a:gd name="adj" fmla="val 10000"/>
          </a:avLst>
        </a:prstGeom>
        <a:solidFill>
          <a:schemeClr val="accent4">
            <a:tint val="50000"/>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711C48-ED47-CF41-9211-BAD97A675B49}">
      <dsp:nvSpPr>
        <dsp:cNvPr id="0" name=""/>
        <dsp:cNvSpPr/>
      </dsp:nvSpPr>
      <dsp:spPr>
        <a:xfrm>
          <a:off x="88253" y="155473"/>
          <a:ext cx="3534509" cy="1694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SF: </a:t>
          </a:r>
          <a:r>
            <a:rPr lang="en-US" sz="2300" b="1" kern="1200" dirty="0">
              <a:latin typeface="Calibri" panose="020F0502020204030204" pitchFamily="34" charset="0"/>
              <a:cs typeface="Calibri" panose="020F0502020204030204" pitchFamily="34" charset="0"/>
            </a:rPr>
            <a:t>#1 </a:t>
          </a:r>
          <a:r>
            <a:rPr lang="en-US" sz="2300" kern="1200" dirty="0">
              <a:latin typeface="Calibri" panose="020F0502020204030204" pitchFamily="34" charset="0"/>
              <a:cs typeface="Calibri" panose="020F0502020204030204" pitchFamily="34" charset="0"/>
            </a:rPr>
            <a:t>county in CA (</a:t>
          </a:r>
          <a:r>
            <a:rPr lang="en-US" sz="2300" b="1" kern="1200" dirty="0">
              <a:latin typeface="Calibri" panose="020F0502020204030204" pitchFamily="34" charset="0"/>
              <a:cs typeface="Calibri" panose="020F0502020204030204" pitchFamily="34" charset="0"/>
            </a:rPr>
            <a:t>#5 </a:t>
          </a:r>
          <a:r>
            <a:rPr lang="en-US" sz="2300" kern="1200" dirty="0">
              <a:latin typeface="Calibri" panose="020F0502020204030204" pitchFamily="34" charset="0"/>
              <a:cs typeface="Calibri" panose="020F0502020204030204" pitchFamily="34" charset="0"/>
            </a:rPr>
            <a:t>city in the US) with highest accidental overdose deaths in 2019</a:t>
          </a:r>
        </a:p>
      </dsp:txBody>
      <dsp:txXfrm>
        <a:off x="137873" y="205093"/>
        <a:ext cx="3435269" cy="1594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A8B1-120A-DF43-B35C-C6E5DD2F65BD}">
      <dsp:nvSpPr>
        <dsp:cNvPr id="0" name=""/>
        <dsp:cNvSpPr/>
      </dsp:nvSpPr>
      <dsp:spPr>
        <a:xfrm>
          <a:off x="2008" y="0"/>
          <a:ext cx="3534509" cy="1655013"/>
        </a:xfrm>
        <a:prstGeom prst="roundRect">
          <a:avLst>
            <a:gd name="adj" fmla="val 10000"/>
          </a:avLst>
        </a:prstGeom>
        <a:solidFill>
          <a:schemeClr val="accent1">
            <a:tint val="50000"/>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3E9266-0E4A-1E4D-A6BE-BB8F57D09E61}">
      <dsp:nvSpPr>
        <dsp:cNvPr id="0" name=""/>
        <dsp:cNvSpPr/>
      </dsp:nvSpPr>
      <dsp:spPr>
        <a:xfrm>
          <a:off x="79558" y="144962"/>
          <a:ext cx="3534509" cy="165501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Half of ZSFG patients have an SUD, unconnected to community care, low SES</a:t>
          </a:r>
        </a:p>
      </dsp:txBody>
      <dsp:txXfrm>
        <a:off x="128032" y="193436"/>
        <a:ext cx="3437561" cy="15580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FFEC2-0DB9-EE4E-9E76-0EB05CFE46CD}">
      <dsp:nvSpPr>
        <dsp:cNvPr id="0" name=""/>
        <dsp:cNvSpPr/>
      </dsp:nvSpPr>
      <dsp:spPr>
        <a:xfrm>
          <a:off x="69393" y="976403"/>
          <a:ext cx="1842785" cy="1842785"/>
        </a:xfrm>
        <a:prstGeom prst="roundRect">
          <a:avLst>
            <a:gd name="adj" fmla="val 1000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AD1BC-3E5B-7C48-A5D6-A5DE7B5F50FC}">
      <dsp:nvSpPr>
        <dsp:cNvPr id="0" name=""/>
        <dsp:cNvSpPr/>
      </dsp:nvSpPr>
      <dsp:spPr>
        <a:xfrm>
          <a:off x="203014" y="1124511"/>
          <a:ext cx="1842785" cy="184278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Module on harm reduction principles </a:t>
          </a:r>
        </a:p>
      </dsp:txBody>
      <dsp:txXfrm>
        <a:off x="256987" y="1178484"/>
        <a:ext cx="1734839" cy="1734839"/>
      </dsp:txXfrm>
    </dsp:sp>
    <dsp:sp modelId="{B2931C49-5A5A-A244-BE66-7763BA21A934}">
      <dsp:nvSpPr>
        <dsp:cNvPr id="0" name=""/>
        <dsp:cNvSpPr/>
      </dsp:nvSpPr>
      <dsp:spPr>
        <a:xfrm rot="21599958">
          <a:off x="2243227" y="2761366"/>
          <a:ext cx="431175" cy="343370"/>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43227" y="2830041"/>
        <a:ext cx="328164" cy="206022"/>
      </dsp:txXfrm>
    </dsp:sp>
    <dsp:sp modelId="{8AF2E684-C408-914D-B0D9-8CD0A2069BF4}">
      <dsp:nvSpPr>
        <dsp:cNvPr id="0" name=""/>
        <dsp:cNvSpPr/>
      </dsp:nvSpPr>
      <dsp:spPr>
        <a:xfrm>
          <a:off x="2901918" y="982023"/>
          <a:ext cx="1842785" cy="1842785"/>
        </a:xfrm>
        <a:prstGeom prst="roundRect">
          <a:avLst>
            <a:gd name="adj" fmla="val 10000"/>
          </a:avLst>
        </a:prstGeom>
        <a:solidFill>
          <a:schemeClr val="accent3">
            <a:tint val="50000"/>
            <a:hueOff val="3622324"/>
            <a:satOff val="12485"/>
            <a:lumOff val="75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73612-313D-1D46-A242-B9A64266603F}">
      <dsp:nvSpPr>
        <dsp:cNvPr id="0" name=""/>
        <dsp:cNvSpPr/>
      </dsp:nvSpPr>
      <dsp:spPr>
        <a:xfrm>
          <a:off x="3010109" y="1124511"/>
          <a:ext cx="1842785" cy="1842785"/>
        </a:xfrm>
        <a:prstGeom prst="roundRect">
          <a:avLst>
            <a:gd name="adj" fmla="val 10000"/>
          </a:avLst>
        </a:prstGeom>
        <a:solidFill>
          <a:schemeClr val="accent3">
            <a:hueOff val="3602020"/>
            <a:satOff val="3609"/>
            <a:lumOff val="1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 video on functions of specific safer-use supplies</a:t>
          </a:r>
        </a:p>
      </dsp:txBody>
      <dsp:txXfrm>
        <a:off x="3064082" y="1178484"/>
        <a:ext cx="1734839" cy="1734839"/>
      </dsp:txXfrm>
    </dsp:sp>
    <dsp:sp modelId="{B9EBD4E8-2B42-8040-B04A-BEED5F4BBECC}">
      <dsp:nvSpPr>
        <dsp:cNvPr id="0" name=""/>
        <dsp:cNvSpPr/>
      </dsp:nvSpPr>
      <dsp:spPr>
        <a:xfrm rot="95249">
          <a:off x="5090260" y="2388950"/>
          <a:ext cx="431734" cy="333345"/>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090279" y="2454234"/>
        <a:ext cx="331731" cy="200007"/>
      </dsp:txXfrm>
    </dsp:sp>
    <dsp:sp modelId="{48A6833B-6557-6348-8810-D7AB0645776F}">
      <dsp:nvSpPr>
        <dsp:cNvPr id="0" name=""/>
        <dsp:cNvSpPr/>
      </dsp:nvSpPr>
      <dsp:spPr>
        <a:xfrm>
          <a:off x="5933464" y="1006094"/>
          <a:ext cx="1789602" cy="1961202"/>
        </a:xfrm>
        <a:prstGeom prst="roundRect">
          <a:avLst>
            <a:gd name="adj" fmla="val 10000"/>
          </a:avLst>
        </a:prstGeom>
        <a:solidFill>
          <a:schemeClr val="accent3">
            <a:tint val="50000"/>
            <a:hueOff val="7244649"/>
            <a:satOff val="24969"/>
            <a:lumOff val="151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3B444C-F3BE-0840-821C-5E489F2E72FF}">
      <dsp:nvSpPr>
        <dsp:cNvPr id="0" name=""/>
        <dsp:cNvSpPr/>
      </dsp:nvSpPr>
      <dsp:spPr>
        <a:xfrm>
          <a:off x="5993644" y="1115381"/>
          <a:ext cx="1842785" cy="188187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Case-based practice on history taking and counseling</a:t>
          </a:r>
        </a:p>
      </dsp:txBody>
      <dsp:txXfrm>
        <a:off x="6047617" y="1169354"/>
        <a:ext cx="1734839" cy="17739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6ACE7-E2FA-464E-9247-D7B2DD2EC5A8}">
      <dsp:nvSpPr>
        <dsp:cNvPr id="0" name=""/>
        <dsp:cNvSpPr/>
      </dsp:nvSpPr>
      <dsp:spPr>
        <a:xfrm>
          <a:off x="403093" y="12815"/>
          <a:ext cx="4685882" cy="4685882"/>
        </a:xfrm>
        <a:prstGeom prst="ellipse">
          <a:avLst/>
        </a:prstGeom>
        <a:solidFill>
          <a:schemeClr val="accent3">
            <a:alpha val="50000"/>
            <a:hueOff val="0"/>
            <a:satOff val="0"/>
            <a:lumOff val="0"/>
            <a:alphaOff val="0"/>
          </a:schemeClr>
        </a:solidFill>
        <a:ln w="10795"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Garamond" panose="02020404030301010803" pitchFamily="18" charset="0"/>
          </a:endParaRPr>
        </a:p>
      </dsp:txBody>
      <dsp:txXfrm>
        <a:off x="1057427" y="565381"/>
        <a:ext cx="2701770" cy="3580749"/>
      </dsp:txXfrm>
    </dsp:sp>
    <dsp:sp modelId="{1BCF0443-7CEC-574F-93C1-9D5D55CA5933}">
      <dsp:nvSpPr>
        <dsp:cNvPr id="0" name=""/>
        <dsp:cNvSpPr/>
      </dsp:nvSpPr>
      <dsp:spPr>
        <a:xfrm>
          <a:off x="3780305" y="12815"/>
          <a:ext cx="4685882" cy="4685882"/>
        </a:xfrm>
        <a:prstGeom prst="ellipse">
          <a:avLst/>
        </a:prstGeom>
        <a:solidFill>
          <a:schemeClr val="accent3">
            <a:alpha val="50000"/>
            <a:hueOff val="7204039"/>
            <a:satOff val="7218"/>
            <a:lumOff val="20000"/>
            <a:alphaOff val="0"/>
          </a:schemeClr>
        </a:solidFill>
        <a:ln w="10795" cap="flat" cmpd="sng" algn="ctr">
          <a:solidFill>
            <a:schemeClr val="tx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Garamond" panose="02020404030301010803" pitchFamily="18" charset="0"/>
          </a:endParaRPr>
        </a:p>
        <a:p>
          <a:pPr marL="0" lvl="0" indent="0" algn="ctr" defTabSz="1066800">
            <a:lnSpc>
              <a:spcPct val="90000"/>
            </a:lnSpc>
            <a:spcBef>
              <a:spcPct val="0"/>
            </a:spcBef>
            <a:spcAft>
              <a:spcPct val="35000"/>
            </a:spcAft>
            <a:buNone/>
          </a:pPr>
          <a:endParaRPr lang="en-US" sz="2400" kern="1200" dirty="0">
            <a:latin typeface="Garamond" panose="02020404030301010803" pitchFamily="18" charset="0"/>
          </a:endParaRPr>
        </a:p>
        <a:p>
          <a:pPr marL="0" lvl="0" indent="0" algn="ctr" defTabSz="1066800">
            <a:lnSpc>
              <a:spcPct val="90000"/>
            </a:lnSpc>
            <a:spcBef>
              <a:spcPct val="0"/>
            </a:spcBef>
            <a:spcAft>
              <a:spcPct val="35000"/>
            </a:spcAft>
            <a:buNone/>
          </a:pPr>
          <a:endParaRPr lang="en-US" sz="2400" kern="1200" dirty="0">
            <a:latin typeface="Garamond" panose="02020404030301010803" pitchFamily="18" charset="0"/>
          </a:endParaRPr>
        </a:p>
      </dsp:txBody>
      <dsp:txXfrm>
        <a:off x="5110083" y="565381"/>
        <a:ext cx="2701770" cy="35807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85887-9DA4-0242-B172-1A72B279666F}">
      <dsp:nvSpPr>
        <dsp:cNvPr id="0" name=""/>
        <dsp:cNvSpPr/>
      </dsp:nvSpPr>
      <dsp:spPr>
        <a:xfrm>
          <a:off x="1104674" y="637719"/>
          <a:ext cx="2126606" cy="2216260"/>
        </a:xfrm>
        <a:prstGeom prst="ellipse">
          <a:avLst/>
        </a:prstGeom>
        <a:solidFill>
          <a:srgbClr val="F480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solidFill>
              <a:schemeClr val="tx1"/>
            </a:solidFill>
            <a:latin typeface="Garamond" panose="02020404030301010803" pitchFamily="18" charset="0"/>
          </a:endParaRPr>
        </a:p>
      </dsp:txBody>
      <dsp:txXfrm>
        <a:off x="1416108" y="962283"/>
        <a:ext cx="1503738" cy="1567132"/>
      </dsp:txXfrm>
    </dsp:sp>
    <dsp:sp modelId="{9BCB2C6A-ADD7-574B-835B-496B4EE122F6}">
      <dsp:nvSpPr>
        <dsp:cNvPr id="0" name=""/>
        <dsp:cNvSpPr/>
      </dsp:nvSpPr>
      <dsp:spPr>
        <a:xfrm>
          <a:off x="1708667" y="353"/>
          <a:ext cx="989782" cy="98978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2"/>
              </a:solidFill>
              <a:latin typeface="+mj-lt"/>
            </a:rPr>
            <a:t>interdisciplinary collaboration</a:t>
          </a:r>
        </a:p>
      </dsp:txBody>
      <dsp:txXfrm>
        <a:off x="1853617" y="145303"/>
        <a:ext cx="699882" cy="699882"/>
      </dsp:txXfrm>
    </dsp:sp>
    <dsp:sp modelId="{98B1EBB9-9D1D-9F47-9487-9EEBB276C9F1}">
      <dsp:nvSpPr>
        <dsp:cNvPr id="0" name=""/>
        <dsp:cNvSpPr/>
      </dsp:nvSpPr>
      <dsp:spPr>
        <a:xfrm>
          <a:off x="2620235" y="377937"/>
          <a:ext cx="989782" cy="98978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response to overdose crisis</a:t>
          </a:r>
        </a:p>
      </dsp:txBody>
      <dsp:txXfrm>
        <a:off x="2765185" y="522887"/>
        <a:ext cx="699882" cy="699882"/>
      </dsp:txXfrm>
    </dsp:sp>
    <dsp:sp modelId="{8733D56D-A1C5-0342-998F-F18A0A5C0777}">
      <dsp:nvSpPr>
        <dsp:cNvPr id="0" name=""/>
        <dsp:cNvSpPr/>
      </dsp:nvSpPr>
      <dsp:spPr>
        <a:xfrm>
          <a:off x="2997819" y="1289504"/>
          <a:ext cx="989782" cy="989782"/>
        </a:xfrm>
        <a:prstGeom prst="ellipse">
          <a:avLst/>
        </a:prstGeom>
        <a:solidFill>
          <a:schemeClr val="tx2">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patient-centered care</a:t>
          </a:r>
        </a:p>
      </dsp:txBody>
      <dsp:txXfrm>
        <a:off x="3142769" y="1434454"/>
        <a:ext cx="699882" cy="699882"/>
      </dsp:txXfrm>
    </dsp:sp>
    <dsp:sp modelId="{2358A1DC-914E-4846-8EC5-DDA409E09CB4}">
      <dsp:nvSpPr>
        <dsp:cNvPr id="0" name=""/>
        <dsp:cNvSpPr/>
      </dsp:nvSpPr>
      <dsp:spPr>
        <a:xfrm>
          <a:off x="2620235" y="2201072"/>
          <a:ext cx="989782" cy="989782"/>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legal and policy changes </a:t>
          </a:r>
        </a:p>
      </dsp:txBody>
      <dsp:txXfrm>
        <a:off x="2765185" y="2346022"/>
        <a:ext cx="699882" cy="699882"/>
      </dsp:txXfrm>
    </dsp:sp>
    <dsp:sp modelId="{5BE26A82-CF2B-4745-87B3-DF2927DE47D2}">
      <dsp:nvSpPr>
        <dsp:cNvPr id="0" name=""/>
        <dsp:cNvSpPr/>
      </dsp:nvSpPr>
      <dsp:spPr>
        <a:xfrm>
          <a:off x="1708667" y="2578656"/>
          <a:ext cx="989782" cy="989782"/>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mj-lt"/>
            </a:rPr>
            <a:t>human rights and ethics</a:t>
          </a:r>
        </a:p>
      </dsp:txBody>
      <dsp:txXfrm>
        <a:off x="1853617" y="2723606"/>
        <a:ext cx="699882" cy="699882"/>
      </dsp:txXfrm>
    </dsp:sp>
    <dsp:sp modelId="{985762A7-F1DE-1C4A-8852-9239367EEA14}">
      <dsp:nvSpPr>
        <dsp:cNvPr id="0" name=""/>
        <dsp:cNvSpPr/>
      </dsp:nvSpPr>
      <dsp:spPr>
        <a:xfrm>
          <a:off x="797099" y="2201072"/>
          <a:ext cx="989782" cy="989782"/>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reducing stigma</a:t>
          </a:r>
        </a:p>
      </dsp:txBody>
      <dsp:txXfrm>
        <a:off x="942049" y="2346022"/>
        <a:ext cx="699882" cy="699882"/>
      </dsp:txXfrm>
    </dsp:sp>
    <dsp:sp modelId="{AE0CE726-57C2-9E48-BD05-78B1DD30DB0B}">
      <dsp:nvSpPr>
        <dsp:cNvPr id="0" name=""/>
        <dsp:cNvSpPr/>
      </dsp:nvSpPr>
      <dsp:spPr>
        <a:xfrm>
          <a:off x="419515" y="1289504"/>
          <a:ext cx="989782" cy="989782"/>
        </a:xfrm>
        <a:prstGeom prst="ellipse">
          <a:avLst/>
        </a:prstGeom>
        <a:solidFill>
          <a:schemeClr val="tx2">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public health </a:t>
          </a:r>
        </a:p>
      </dsp:txBody>
      <dsp:txXfrm>
        <a:off x="564465" y="1434454"/>
        <a:ext cx="699882" cy="699882"/>
      </dsp:txXfrm>
    </dsp:sp>
    <dsp:sp modelId="{9B51B703-EE9F-0F4D-9349-96571B4AB079}">
      <dsp:nvSpPr>
        <dsp:cNvPr id="0" name=""/>
        <dsp:cNvSpPr/>
      </dsp:nvSpPr>
      <dsp:spPr>
        <a:xfrm>
          <a:off x="797099" y="377937"/>
          <a:ext cx="989782" cy="989782"/>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2"/>
              </a:solidFill>
              <a:latin typeface="Garamond" panose="02020404030301010803" pitchFamily="18" charset="0"/>
            </a:rPr>
            <a:t>evidence-based practice</a:t>
          </a:r>
        </a:p>
      </dsp:txBody>
      <dsp:txXfrm>
        <a:off x="942049" y="522887"/>
        <a:ext cx="699882" cy="6998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0.14841</cdr:x>
      <cdr:y>0.44782</cdr:y>
    </cdr:from>
    <cdr:to>
      <cdr:x>0.33461</cdr:x>
      <cdr:y>0.52675</cdr:y>
    </cdr:to>
    <cdr:sp macro="" textlink="">
      <cdr:nvSpPr>
        <cdr:cNvPr id="2" name="TextBox 1">
          <a:extLst xmlns:a="http://schemas.openxmlformats.org/drawingml/2006/main">
            <a:ext uri="{FF2B5EF4-FFF2-40B4-BE49-F238E27FC236}">
              <a16:creationId xmlns:a16="http://schemas.microsoft.com/office/drawing/2014/main" id="{D8B19974-11EA-8C20-D6DE-570ADCFCF510}"/>
            </a:ext>
          </a:extLst>
        </cdr:cNvPr>
        <cdr:cNvSpPr txBox="1"/>
      </cdr:nvSpPr>
      <cdr:spPr bwMode="auto">
        <a:xfrm xmlns:a="http://schemas.openxmlformats.org/drawingml/2006/main">
          <a:off x="550292" y="2029993"/>
          <a:ext cx="690426" cy="357796"/>
        </a:xfrm>
        <a:prstGeom xmlns:a="http://schemas.openxmlformats.org/drawingml/2006/main" prst="rect">
          <a:avLst/>
        </a:prstGeom>
        <a:noFill xmlns:a="http://schemas.openxmlformats.org/drawingml/2006/main"/>
        <a:ln xmlns:a="http://schemas.openxmlformats.org/drawingml/2006/main" w="19050" algn="ctr">
          <a:noFill/>
          <a:miter lim="800000"/>
          <a:headEnd/>
          <a:tailEnd/>
        </a:l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en-US" sz="2400" b="1" dirty="0">
              <a:solidFill>
                <a:schemeClr val="bg2"/>
              </a:solidFill>
              <a:latin typeface="Calibri" panose="020F0502020204030204" pitchFamily="34" charset="0"/>
              <a:cs typeface="Calibri" panose="020F0502020204030204" pitchFamily="34" charset="0"/>
            </a:rPr>
            <a:t>16%</a:t>
          </a:r>
        </a:p>
      </cdr:txBody>
    </cdr:sp>
  </cdr:relSizeAnchor>
</c:userShapes>
</file>

<file path=ppt/drawings/drawing2.xml><?xml version="1.0" encoding="utf-8"?>
<c:userShapes xmlns:c="http://schemas.openxmlformats.org/drawingml/2006/chart">
  <cdr:relSizeAnchor xmlns:cdr="http://schemas.openxmlformats.org/drawingml/2006/chartDrawing">
    <cdr:from>
      <cdr:x>0.29331</cdr:x>
      <cdr:y>0.6641</cdr:y>
    </cdr:from>
    <cdr:to>
      <cdr:x>0.33989</cdr:x>
      <cdr:y>0.73484</cdr:y>
    </cdr:to>
    <cdr:sp macro="" textlink="">
      <cdr:nvSpPr>
        <cdr:cNvPr id="3" name="TextBox 2">
          <a:extLst xmlns:a="http://schemas.openxmlformats.org/drawingml/2006/main">
            <a:ext uri="{FF2B5EF4-FFF2-40B4-BE49-F238E27FC236}">
              <a16:creationId xmlns:a16="http://schemas.microsoft.com/office/drawing/2014/main" id="{C12ADA05-0BA9-7422-7C1F-8333E4AE643B}"/>
            </a:ext>
          </a:extLst>
        </cdr:cNvPr>
        <cdr:cNvSpPr txBox="1"/>
      </cdr:nvSpPr>
      <cdr:spPr bwMode="auto">
        <a:xfrm xmlns:a="http://schemas.openxmlformats.org/drawingml/2006/main">
          <a:off x="2530054" y="2889291"/>
          <a:ext cx="401782" cy="307777"/>
        </a:xfrm>
        <a:prstGeom xmlns:a="http://schemas.openxmlformats.org/drawingml/2006/main" prst="rect">
          <a:avLst/>
        </a:prstGeom>
        <a:noFill xmlns:a="http://schemas.openxmlformats.org/drawingml/2006/main"/>
        <a:ln xmlns:a="http://schemas.openxmlformats.org/drawingml/2006/main" w="19050" algn="ctr">
          <a:noFill/>
          <a:miter lim="800000"/>
          <a:headEnd/>
          <a:tailEnd/>
        </a:l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en-US" sz="2000" b="1" dirty="0">
              <a:solidFill>
                <a:schemeClr val="accent6">
                  <a:lumMod val="60000"/>
                  <a:lumOff val="40000"/>
                </a:schemeClr>
              </a:solidFill>
              <a:latin typeface="Calibri" panose="020F0502020204030204" pitchFamily="34" charset="0"/>
              <a:cs typeface="Calibri" panose="020F0502020204030204" pitchFamily="34" charset="0"/>
            </a:rPr>
            <a:t>0%</a:t>
          </a:r>
        </a:p>
      </cdr:txBody>
    </cdr:sp>
  </cdr:relSizeAnchor>
</c:userShapes>
</file>

<file path=ppt/drawings/drawing3.xml><?xml version="1.0" encoding="utf-8"?>
<c:userShapes xmlns:c="http://schemas.openxmlformats.org/drawingml/2006/chart">
  <cdr:relSizeAnchor xmlns:cdr="http://schemas.openxmlformats.org/drawingml/2006/chartDrawing">
    <cdr:from>
      <cdr:x>0.36077</cdr:x>
      <cdr:y>0.04044</cdr:y>
    </cdr:from>
    <cdr:to>
      <cdr:x>0.41753</cdr:x>
      <cdr:y>0.08521</cdr:y>
    </cdr:to>
    <cdr:sp macro="" textlink="">
      <cdr:nvSpPr>
        <cdr:cNvPr id="2" name="TextBox 5">
          <a:extLst xmlns:a="http://schemas.openxmlformats.org/drawingml/2006/main">
            <a:ext uri="{FF2B5EF4-FFF2-40B4-BE49-F238E27FC236}">
              <a16:creationId xmlns:a16="http://schemas.microsoft.com/office/drawing/2014/main" id="{104CD2C0-3CD5-0FB6-5D8B-5C12C6549B23}"/>
            </a:ext>
          </a:extLst>
        </cdr:cNvPr>
        <cdr:cNvSpPr txBox="1"/>
      </cdr:nvSpPr>
      <cdr:spPr bwMode="auto">
        <a:xfrm xmlns:a="http://schemas.openxmlformats.org/drawingml/2006/main" flipV="1">
          <a:off x="2271169" y="222431"/>
          <a:ext cx="357359" cy="246221"/>
        </a:xfrm>
        <a:prstGeom xmlns:a="http://schemas.openxmlformats.org/drawingml/2006/main" prst="rect">
          <a:avLst/>
        </a:prstGeom>
        <a:noFill xmlns:a="http://schemas.openxmlformats.org/drawingml/2006/main"/>
        <a:ln xmlns:a="http://schemas.openxmlformats.org/drawingml/2006/main" w="19050" algn="ctr">
          <a:noFill/>
          <a:miter lim="800000"/>
          <a:headEnd/>
          <a:tailEnd/>
        </a:l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dirty="0">
              <a:solidFill>
                <a:srgbClr val="C00000"/>
              </a:solidFill>
            </a:rPr>
            <a:t>***</a:t>
          </a:r>
        </a:p>
      </cdr:txBody>
    </cdr:sp>
  </cdr:relSizeAnchor>
  <cdr:relSizeAnchor xmlns:cdr="http://schemas.openxmlformats.org/drawingml/2006/chartDrawing">
    <cdr:from>
      <cdr:x>0.60011</cdr:x>
      <cdr:y>0.21642</cdr:y>
    </cdr:from>
    <cdr:to>
      <cdr:x>0.6586</cdr:x>
      <cdr:y>0.32076</cdr:y>
    </cdr:to>
    <cdr:cxnSp macro="">
      <cdr:nvCxnSpPr>
        <cdr:cNvPr id="4" name="Connector: Elbow 3">
          <a:extLst xmlns:a="http://schemas.openxmlformats.org/drawingml/2006/main">
            <a:ext uri="{FF2B5EF4-FFF2-40B4-BE49-F238E27FC236}">
              <a16:creationId xmlns:a16="http://schemas.microsoft.com/office/drawing/2014/main" id="{BC21BD87-CA70-DD89-D387-0D23A7690840}"/>
            </a:ext>
          </a:extLst>
        </cdr:cNvPr>
        <cdr:cNvCxnSpPr/>
      </cdr:nvCxnSpPr>
      <cdr:spPr>
        <a:xfrm xmlns:a="http://schemas.openxmlformats.org/drawingml/2006/main" rot="5400000">
          <a:off x="3675118" y="1292995"/>
          <a:ext cx="573821" cy="368270"/>
        </a:xfrm>
        <a:prstGeom xmlns:a="http://schemas.openxmlformats.org/drawingml/2006/main" prst="bentConnector3">
          <a:avLst>
            <a:gd name="adj1" fmla="val -18057"/>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0.37439</cdr:x>
      <cdr:y>0.11118</cdr:y>
    </cdr:from>
    <cdr:to>
      <cdr:x>0.43288</cdr:x>
      <cdr:y>0.21552</cdr:y>
    </cdr:to>
    <cdr:cxnSp macro="">
      <cdr:nvCxnSpPr>
        <cdr:cNvPr id="11" name="Connector: Elbow 10">
          <a:extLst xmlns:a="http://schemas.openxmlformats.org/drawingml/2006/main">
            <a:ext uri="{FF2B5EF4-FFF2-40B4-BE49-F238E27FC236}">
              <a16:creationId xmlns:a16="http://schemas.microsoft.com/office/drawing/2014/main" id="{2D132247-9A08-2D59-617F-059C359419CE}"/>
            </a:ext>
          </a:extLst>
        </cdr:cNvPr>
        <cdr:cNvCxnSpPr/>
      </cdr:nvCxnSpPr>
      <cdr:spPr>
        <a:xfrm xmlns:a="http://schemas.openxmlformats.org/drawingml/2006/main" rot="5400000">
          <a:off x="2254120" y="714225"/>
          <a:ext cx="573821" cy="368270"/>
        </a:xfrm>
        <a:prstGeom xmlns:a="http://schemas.openxmlformats.org/drawingml/2006/main" prst="bentConnector3">
          <a:avLst>
            <a:gd name="adj1" fmla="val -24697"/>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0.16184</cdr:x>
      <cdr:y>0.13919</cdr:y>
    </cdr:from>
    <cdr:to>
      <cdr:x>0.22033</cdr:x>
      <cdr:y>0.24352</cdr:y>
    </cdr:to>
    <cdr:cxnSp macro="">
      <cdr:nvCxnSpPr>
        <cdr:cNvPr id="14" name="Connector: Elbow 13">
          <a:extLst xmlns:a="http://schemas.openxmlformats.org/drawingml/2006/main">
            <a:ext uri="{FF2B5EF4-FFF2-40B4-BE49-F238E27FC236}">
              <a16:creationId xmlns:a16="http://schemas.microsoft.com/office/drawing/2014/main" id="{B975A998-1336-21FB-64A4-2FDF00F8C7F2}"/>
            </a:ext>
          </a:extLst>
        </cdr:cNvPr>
        <cdr:cNvCxnSpPr/>
      </cdr:nvCxnSpPr>
      <cdr:spPr>
        <a:xfrm xmlns:a="http://schemas.openxmlformats.org/drawingml/2006/main" rot="5400000">
          <a:off x="916041" y="868248"/>
          <a:ext cx="573821" cy="368270"/>
        </a:xfrm>
        <a:prstGeom xmlns:a="http://schemas.openxmlformats.org/drawingml/2006/main" prst="bentConnector3">
          <a:avLst>
            <a:gd name="adj1" fmla="val -18057"/>
          </a:avLst>
        </a:prstGeom>
        <a:ln xmlns:a="http://schemas.openxmlformats.org/drawingml/2006/main" w="28575">
          <a:solidFill>
            <a:schemeClr val="tx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18:54:23.061"/>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7450" y="400050"/>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11/12/24</a:t>
            </a:fld>
            <a:endParaRPr lang="en-US"/>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more like a story</a:t>
            </a:r>
          </a:p>
          <a:p>
            <a:r>
              <a:rPr lang="en-US" dirty="0"/>
              <a:t>what are transition phrases to link story together, can be conversational- between each slides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practice as </a:t>
            </a:r>
            <a:r>
              <a:rPr lang="en-US" dirty="0" err="1"/>
              <a:t>i'm</a:t>
            </a:r>
            <a:r>
              <a:rPr lang="en-US" dirty="0"/>
              <a:t> conversating with more excited tone especially between question slides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48814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89005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Paraphrase “so how do we tackle with learning gap”</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69743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This is where my work comes in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64709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3</a:t>
            </a:r>
            <a:r>
              <a:rPr lang="en-US" baseline="30000" dirty="0"/>
              <a:t>rd</a:t>
            </a:r>
            <a:r>
              <a:rPr lang="en-US" dirty="0"/>
              <a:t> year medical students 60% 15/25</a:t>
            </a:r>
          </a:p>
          <a:p>
            <a:pPr lvl="1"/>
            <a:r>
              <a:rPr lang="en-US" dirty="0"/>
              <a:t>Internal medicine residents  16% 4/25</a:t>
            </a:r>
          </a:p>
          <a:p>
            <a:pPr lvl="1"/>
            <a:r>
              <a:rPr lang="en-US" dirty="0"/>
              <a:t>Bedside nurses 24% 6/25</a:t>
            </a:r>
          </a:p>
          <a:p>
            <a:pPr lvl="1"/>
            <a:endParaRPr lang="en-US" dirty="0"/>
          </a:p>
          <a:p>
            <a:pPr lvl="1"/>
            <a:endParaRPr lang="en-US" dirty="0"/>
          </a:p>
          <a:p>
            <a:pPr lvl="1"/>
            <a:r>
              <a:rPr lang="en-US" dirty="0"/>
              <a:t>Who were our workshop guests? We had…</a:t>
            </a:r>
          </a:p>
          <a:p>
            <a:pPr lvl="1"/>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6391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How did we assess this and develop this survey tool? Think about why we designed this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What about the results was exciting to me? why particularly excited for bedside nurses "</a:t>
            </a:r>
            <a:r>
              <a:rPr lang="en-US" dirty="0" err="1"/>
              <a:t>i</a:t>
            </a:r>
            <a:r>
              <a:rPr lang="en-US" dirty="0"/>
              <a:t> was typically excited b/c they interface with our patients the most and often in front lines and get a lot of questions from our nurses, </a:t>
            </a:r>
            <a:r>
              <a:rPr lang="en-US" dirty="0" err="1"/>
              <a:t>i</a:t>
            </a:r>
            <a:r>
              <a:rPr lang="en-US" dirty="0"/>
              <a:t> provided HR resources on the unit and </a:t>
            </a:r>
            <a:r>
              <a:rPr lang="en-US" dirty="0" err="1"/>
              <a:t>i</a:t>
            </a:r>
            <a:r>
              <a:rPr lang="en-US" dirty="0"/>
              <a:t> get a lot of questions every day"</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01450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effectLst/>
                <a:latin typeface="Helvetica Neue" panose="02000503000000020004" pitchFamily="2" charset="0"/>
              </a:rPr>
              <a:t> coded responses as correct/incorrect and compared pre and post workshop answers using a  a paired t-test</a:t>
            </a:r>
            <a:endParaRPr lang="en-US" dirty="0"/>
          </a:p>
          <a:p>
            <a:r>
              <a:rPr lang="en-US" dirty="0">
                <a:latin typeface="+mj-lt"/>
              </a:rPr>
              <a:t>Understanding safer use supplies: increased from 20% to 93 %</a:t>
            </a:r>
          </a:p>
          <a:p>
            <a:r>
              <a:rPr lang="en-US" dirty="0">
                <a:latin typeface="+mj-lt"/>
              </a:rPr>
              <a:t>Knowledge of harm reduction resources: Increased from 20% to 96% </a:t>
            </a:r>
          </a:p>
          <a:p>
            <a:r>
              <a:rPr lang="en-US" dirty="0">
                <a:latin typeface="+mj-lt"/>
              </a:rPr>
              <a:t>Taking harm reduction focused histories: increased from 0% to 80%</a:t>
            </a:r>
            <a:r>
              <a:rPr lang="en-US" dirty="0"/>
              <a:t> </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47562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a:t>
            </a:r>
            <a:r>
              <a:rPr lang="en-US" sz="1200" dirty="0">
                <a:latin typeface="Garamond" panose="02020404030301010803" pitchFamily="18" charset="0"/>
              </a:rPr>
              <a:t>that singular modular workshop was effective for various group of healthcare workers</a:t>
            </a: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7305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Improve the flow and summarize the data “ and eventually want to get this to 100%”</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Practice with and without saying percentages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all 3 competencies are important but this one </a:t>
            </a:r>
            <a:r>
              <a:rPr lang="en-US" dirty="0" err="1"/>
              <a:t>i</a:t>
            </a:r>
            <a:r>
              <a:rPr lang="en-US" dirty="0"/>
              <a:t> want to highlight because we started at zero and were successful in increasing on average to 80% and eventually want to get 100% on average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800">
                <a:solidFill>
                  <a:srgbClr val="211E1E"/>
                </a:solidFill>
                <a:effectLst/>
                <a:latin typeface="NunitoSans12ptExtraLight12pt"/>
              </a:rPr>
              <a:t>overall rate of correct answers: 13.3% (pre) and 89.3% (post), p &lt; 0.001). </a:t>
            </a:r>
            <a:endParaRPr lang="en-US">
              <a:effectLst/>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a:effectLst/>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425300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kern="1200" dirty="0">
              <a:latin typeface="+mj-lt"/>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dirty="0">
                <a:latin typeface="Garamond" panose="02020404030301010803" pitchFamily="18" charset="0"/>
              </a:rPr>
              <a:t>Paraphrase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dirty="0">
                <a:latin typeface="Garamond" panose="02020404030301010803" pitchFamily="18" charset="0"/>
              </a:rPr>
              <a:t>“and this is a building stone towards that”</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Garamond" panose="02020404030301010803" pitchFamily="18" charset="0"/>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dirty="0">
                <a:latin typeface="Garamond" panose="02020404030301010803" pitchFamily="18" charset="0"/>
              </a:rPr>
              <a:t>One time intervention and it worked for nurses, students, and residents</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Garamond" panose="02020404030301010803" pitchFamily="18" charset="0"/>
            </a:endParaRPr>
          </a:p>
          <a:p>
            <a:r>
              <a:rPr lang="en-US" dirty="0"/>
              <a:t>Was this survey durable– we didn’t go back to survey at a later time, area for exploring in the future</a:t>
            </a:r>
          </a:p>
          <a:p>
            <a:r>
              <a:rPr lang="en-US" dirty="0"/>
              <a:t>What would be my next steps in this?</a:t>
            </a:r>
          </a:p>
          <a:p>
            <a:r>
              <a:rPr lang="en-US" dirty="0"/>
              <a:t>In summary: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Garamond" panose="02020404030301010803" pitchFamily="18" charset="0"/>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Garamond" panose="02020404030301010803" pitchFamily="18" charset="0"/>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mj-lt"/>
            </a:endParaRP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442748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a:t>
            </a:r>
          </a:p>
          <a:p>
            <a:r>
              <a:rPr lang="en-US" dirty="0"/>
              <a:t>Make this more natural </a:t>
            </a:r>
          </a:p>
          <a:p>
            <a:r>
              <a:rPr lang="en-US" dirty="0"/>
              <a:t>say my spiel before goodbye </a:t>
            </a:r>
          </a:p>
          <a:p>
            <a:endParaRPr lang="en-US" dirty="0"/>
          </a:p>
          <a:p>
            <a:r>
              <a:rPr lang="en-US" dirty="0"/>
              <a:t>Really sell this! If that sounds cool to you and do at your institution then click on this QR code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70394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a:t>
            </a:r>
          </a:p>
          <a:p>
            <a:r>
              <a:rPr lang="en-US" dirty="0"/>
              <a:t>before we dive in, for transparency sake, </a:t>
            </a:r>
            <a:r>
              <a:rPr lang="en-US" dirty="0" err="1"/>
              <a:t>i</a:t>
            </a:r>
            <a:r>
              <a:rPr lang="en-US" dirty="0"/>
              <a:t> have no conflicts of interest to disclose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51717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91537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512127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Purchase Project funded, funded by CA DPH, not SFDPH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Learned a fun fact that Chicago piloted their first HRVM on November last year</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226579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Bonus slide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Also, if </a:t>
            </a:r>
            <a:r>
              <a:rPr lang="en-US" dirty="0" err="1"/>
              <a:t>ur</a:t>
            </a:r>
            <a:r>
              <a:rPr lang="en-US" dirty="0"/>
              <a:t> interested, I encourage you all to check out…</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50290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30</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9563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Paraphrase in own words </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72506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harm reduction practices are rooted in the community </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29329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and this is still something relatively new that's been implemented in hospital settings </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714303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effectLst/>
                <a:latin typeface="Helvetica Neue" panose="02000503000000020004" pitchFamily="2" charset="0"/>
              </a:rPr>
              <a:t>Don’t read the title, skip it and continue with what I was saying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effectLst/>
                <a:latin typeface="Helvetica Neue" panose="02000503000000020004" pitchFamily="2" charset="0"/>
              </a:rPr>
              <a:t>as you can see there is a clear need to integrate evidence based harm reduction in medical settings </a:t>
            </a:r>
          </a:p>
          <a:p>
            <a:r>
              <a:rPr lang="en-US" dirty="0">
                <a:effectLst/>
              </a:rPr>
              <a:t>THROW IN RANDOM QUESTIONS TO KEEP AUDIENCE ENGAGED What’s special about SF general? We have been doing 150 years </a:t>
            </a:r>
          </a:p>
        </p:txBody>
      </p:sp>
      <p:sp>
        <p:nvSpPr>
          <p:cNvPr id="4" name="Slide Number Placeholder 3"/>
          <p:cNvSpPr>
            <a:spLocks noGrp="1"/>
          </p:cNvSpPr>
          <p:nvPr>
            <p:ph type="sldNum" sz="quarter" idx="10"/>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51582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21951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last literature search better “and there is other literature out there that have highlighted benefits of harm reduction …”</a:t>
            </a:r>
          </a:p>
          <a:p>
            <a:r>
              <a:rPr lang="en-US" dirty="0"/>
              <a:t>The main takeaway of this study is “Paraphrase the quote”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78110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PAUSE</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Paraphrase this too “with all of this information at hand, why aren’t we seeing healthcare workers fully prepared to tackling “</a:t>
            </a: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9</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811716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Title 15"/>
          <p:cNvSpPr>
            <a:spLocks noGrp="1"/>
          </p:cNvSpPr>
          <p:nvPr>
            <p:ph type="title" hasCustomPrompt="1"/>
          </p:nvPr>
        </p:nvSpPr>
        <p:spPr>
          <a:xfrm>
            <a:off x="299202" y="2504663"/>
            <a:ext cx="8486989" cy="1749284"/>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360C370-898B-184E-88C6-9D36E166FF37}" type="datetime1">
              <a:rPr lang="en-US" smtClean="0"/>
              <a:t>11/12/24</a:t>
            </a:fld>
            <a:endParaRPr lang="en-US" dirty="0"/>
          </a:p>
        </p:txBody>
      </p:sp>
      <p:sp>
        <p:nvSpPr>
          <p:cNvPr id="24"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5" y="4246881"/>
            <a:ext cx="8495727"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8" name="Picture 7">
            <a:extLst>
              <a:ext uri="{FF2B5EF4-FFF2-40B4-BE49-F238E27FC236}">
                <a16:creationId xmlns:a16="http://schemas.microsoft.com/office/drawing/2014/main" id="{5C2AEF04-B00E-864C-B875-B36E23BE9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739" y="507169"/>
            <a:ext cx="4546616" cy="895982"/>
          </a:xfrm>
          <a:prstGeom prst="rect">
            <a:avLst/>
          </a:prstGeom>
        </p:spPr>
      </p:pic>
    </p:spTree>
    <p:extLst>
      <p:ext uri="{BB962C8B-B14F-4D97-AF65-F5344CB8AC3E}">
        <p14:creationId xmlns:p14="http://schemas.microsoft.com/office/powerpoint/2010/main" val="17630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1"/>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68594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777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787" y="2917135"/>
            <a:ext cx="1574426" cy="1023730"/>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Navy 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4"/>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C14341FA-2164-0D40-90FC-5F529C8876FB}" type="datetime1">
              <a:rPr lang="en-US" smtClean="0"/>
              <a:t>11/12/24</a:t>
            </a:fld>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9" name="Group 8">
            <a:extLst>
              <a:ext uri="{FF2B5EF4-FFF2-40B4-BE49-F238E27FC236}">
                <a16:creationId xmlns:a16="http://schemas.microsoft.com/office/drawing/2014/main" id="{6A53E202-9AFD-E743-80E0-3DBF73D66028}"/>
              </a:ext>
            </a:extLst>
          </p:cNvPr>
          <p:cNvGrpSpPr/>
          <p:nvPr userDrawn="1"/>
        </p:nvGrpSpPr>
        <p:grpSpPr>
          <a:xfrm>
            <a:off x="819001" y="226115"/>
            <a:ext cx="3819176" cy="752810"/>
            <a:chOff x="784276" y="216786"/>
            <a:chExt cx="3819176" cy="752810"/>
          </a:xfrm>
        </p:grpSpPr>
        <p:pic>
          <p:nvPicPr>
            <p:cNvPr id="14" name="Picture 13">
              <a:extLst>
                <a:ext uri="{FF2B5EF4-FFF2-40B4-BE49-F238E27FC236}">
                  <a16:creationId xmlns:a16="http://schemas.microsoft.com/office/drawing/2014/main" id="{975BEBC2-FF67-6F40-8AE5-31112E40B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37168CF3-0BEE-9140-AE30-853B178B3891}"/>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Blue">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B824A54E-A5FA-FC42-B7EA-AE501BF03222}" type="datetime1">
              <a:rPr lang="en-US" smtClean="0"/>
              <a:t>11/12/24</a:t>
            </a:fld>
            <a:endParaRPr lang="en-US" dirty="0"/>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9" name="Group 8">
            <a:extLst>
              <a:ext uri="{FF2B5EF4-FFF2-40B4-BE49-F238E27FC236}">
                <a16:creationId xmlns:a16="http://schemas.microsoft.com/office/drawing/2014/main" id="{9B54A249-02BB-CA4F-80B5-B16C67A8B526}"/>
              </a:ext>
            </a:extLst>
          </p:cNvPr>
          <p:cNvGrpSpPr/>
          <p:nvPr userDrawn="1"/>
        </p:nvGrpSpPr>
        <p:grpSpPr>
          <a:xfrm>
            <a:off x="819001" y="226115"/>
            <a:ext cx="3819176" cy="752810"/>
            <a:chOff x="784276" y="216786"/>
            <a:chExt cx="3819176" cy="752810"/>
          </a:xfrm>
        </p:grpSpPr>
        <p:pic>
          <p:nvPicPr>
            <p:cNvPr id="11" name="Picture 10">
              <a:extLst>
                <a:ext uri="{FF2B5EF4-FFF2-40B4-BE49-F238E27FC236}">
                  <a16:creationId xmlns:a16="http://schemas.microsoft.com/office/drawing/2014/main" id="{6F74F441-069A-854B-9117-7565A5FEE4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02D92C31-E03B-1648-A24C-2D4932E7FF67}"/>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80D19F74-8FC0-0F45-B717-FA8F2DDF5838}" type="datetime1">
              <a:rPr lang="en-US" smtClean="0"/>
              <a:t>11/12/24</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8" name="Group 7">
            <a:extLst>
              <a:ext uri="{FF2B5EF4-FFF2-40B4-BE49-F238E27FC236}">
                <a16:creationId xmlns:a16="http://schemas.microsoft.com/office/drawing/2014/main" id="{E74849A1-C625-294B-934F-1916E573EB09}"/>
              </a:ext>
            </a:extLst>
          </p:cNvPr>
          <p:cNvGrpSpPr/>
          <p:nvPr userDrawn="1"/>
        </p:nvGrpSpPr>
        <p:grpSpPr>
          <a:xfrm>
            <a:off x="503738" y="504339"/>
            <a:ext cx="4546616" cy="896198"/>
            <a:chOff x="784276" y="216786"/>
            <a:chExt cx="3819176" cy="752810"/>
          </a:xfrm>
        </p:grpSpPr>
        <p:pic>
          <p:nvPicPr>
            <p:cNvPr id="13" name="Picture 12">
              <a:extLst>
                <a:ext uri="{FF2B5EF4-FFF2-40B4-BE49-F238E27FC236}">
                  <a16:creationId xmlns:a16="http://schemas.microsoft.com/office/drawing/2014/main" id="{0B743A93-6193-BC42-A20A-53B51EFB2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4" name="Straight Connector 13">
              <a:extLst>
                <a:ext uri="{FF2B5EF4-FFF2-40B4-BE49-F238E27FC236}">
                  <a16:creationId xmlns:a16="http://schemas.microsoft.com/office/drawing/2014/main" id="{8F3E2153-42BB-4642-939B-30A00DD6DCA0}"/>
                </a:ext>
              </a:extLst>
            </p:cNvPr>
            <p:cNvCxnSpPr/>
            <p:nvPr userDrawn="1"/>
          </p:nvCxnSpPr>
          <p:spPr>
            <a:xfrm>
              <a:off x="1924755" y="216786"/>
              <a:ext cx="0" cy="752810"/>
            </a:xfrm>
            <a:prstGeom prst="line">
              <a:avLst/>
            </a:prstGeom>
            <a:ln w="254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Navy1">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A3010C-2EFE-204F-83A6-36BEEC20EB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891"/>
          <a:stretch/>
        </p:blipFill>
        <p:spPr>
          <a:xfrm>
            <a:off x="241903" y="235843"/>
            <a:ext cx="8902097" cy="6622157"/>
          </a:xfrm>
          <a:prstGeom prst="rect">
            <a:avLst/>
          </a:prstGeom>
        </p:spPr>
      </p:pic>
      <p:sp>
        <p:nvSpPr>
          <p:cNvPr id="2" name="Rectangle 1"/>
          <p:cNvSpPr/>
          <p:nvPr userDrawn="1"/>
        </p:nvSpPr>
        <p:spPr bwMode="auto">
          <a:xfrm>
            <a:off x="502920" y="1"/>
            <a:ext cx="5666935"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618726D4-DECD-814D-971A-A171E4AFE1BB}" type="datetime1">
              <a:rPr lang="en-US" smtClean="0"/>
              <a:t>11/12/24</a:t>
            </a:fld>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9" name="Group 8">
            <a:extLst>
              <a:ext uri="{FF2B5EF4-FFF2-40B4-BE49-F238E27FC236}">
                <a16:creationId xmlns:a16="http://schemas.microsoft.com/office/drawing/2014/main" id="{000C6B85-4ECD-2645-A231-57E06715AAF6}"/>
              </a:ext>
            </a:extLst>
          </p:cNvPr>
          <p:cNvGrpSpPr/>
          <p:nvPr userDrawn="1"/>
        </p:nvGrpSpPr>
        <p:grpSpPr>
          <a:xfrm>
            <a:off x="819001" y="226115"/>
            <a:ext cx="3819176" cy="752810"/>
            <a:chOff x="784276" y="216786"/>
            <a:chExt cx="3819176" cy="752810"/>
          </a:xfrm>
        </p:grpSpPr>
        <p:pic>
          <p:nvPicPr>
            <p:cNvPr id="14" name="Picture 13">
              <a:extLst>
                <a:ext uri="{FF2B5EF4-FFF2-40B4-BE49-F238E27FC236}">
                  <a16:creationId xmlns:a16="http://schemas.microsoft.com/office/drawing/2014/main" id="{0D02B55D-E2FD-F64B-B8E8-13334A1B06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F674DF62-FD26-064E-91D7-F5C115C07019}"/>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861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Teal">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CC092DC-591D-9A45-AD7A-44B96E441F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86"/>
          <a:stretch/>
        </p:blipFill>
        <p:spPr>
          <a:xfrm>
            <a:off x="278295" y="241903"/>
            <a:ext cx="8865705" cy="6616098"/>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58F58BE1-5729-FD4C-807D-E297E2992185}" type="datetime1">
              <a:rPr lang="en-US" smtClean="0"/>
              <a:t>11/12/24</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11" name="Group 10">
            <a:extLst>
              <a:ext uri="{FF2B5EF4-FFF2-40B4-BE49-F238E27FC236}">
                <a16:creationId xmlns:a16="http://schemas.microsoft.com/office/drawing/2014/main" id="{718B932D-7FA5-024A-9CC3-0F67D161BE07}"/>
              </a:ext>
            </a:extLst>
          </p:cNvPr>
          <p:cNvGrpSpPr/>
          <p:nvPr userDrawn="1"/>
        </p:nvGrpSpPr>
        <p:grpSpPr>
          <a:xfrm>
            <a:off x="819001" y="226115"/>
            <a:ext cx="3819176" cy="752810"/>
            <a:chOff x="784276" y="216786"/>
            <a:chExt cx="3819176" cy="752810"/>
          </a:xfrm>
        </p:grpSpPr>
        <p:pic>
          <p:nvPicPr>
            <p:cNvPr id="12" name="Picture 11">
              <a:extLst>
                <a:ext uri="{FF2B5EF4-FFF2-40B4-BE49-F238E27FC236}">
                  <a16:creationId xmlns:a16="http://schemas.microsoft.com/office/drawing/2014/main" id="{5A63C00B-1B19-B145-BDEB-DFB5996443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8861F3CD-701C-9A46-862A-4BD3E45177A0}"/>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Blue 2">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A55988-F3A0-574F-B6CB-6473A04F31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6218" y="289367"/>
            <a:ext cx="8877782" cy="6568633"/>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136D5F5C-F83F-6343-BEEF-2C3BE0913480}" type="datetime1">
              <a:rPr lang="en-US" smtClean="0"/>
              <a:t>11/12/24</a:t>
            </a:fld>
            <a:endParaRPr lang="en-US" dirty="0"/>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9" name="Group 8">
            <a:extLst>
              <a:ext uri="{FF2B5EF4-FFF2-40B4-BE49-F238E27FC236}">
                <a16:creationId xmlns:a16="http://schemas.microsoft.com/office/drawing/2014/main" id="{9B54A249-02BB-CA4F-80B5-B16C67A8B526}"/>
              </a:ext>
            </a:extLst>
          </p:cNvPr>
          <p:cNvGrpSpPr/>
          <p:nvPr userDrawn="1"/>
        </p:nvGrpSpPr>
        <p:grpSpPr>
          <a:xfrm>
            <a:off x="819001" y="226115"/>
            <a:ext cx="3819176" cy="752810"/>
            <a:chOff x="784276" y="216786"/>
            <a:chExt cx="3819176" cy="752810"/>
          </a:xfrm>
        </p:grpSpPr>
        <p:pic>
          <p:nvPicPr>
            <p:cNvPr id="11" name="Picture 10">
              <a:extLst>
                <a:ext uri="{FF2B5EF4-FFF2-40B4-BE49-F238E27FC236}">
                  <a16:creationId xmlns:a16="http://schemas.microsoft.com/office/drawing/2014/main" id="{6F74F441-069A-854B-9117-7565A5FEE4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02D92C31-E03B-1648-A24C-2D4932E7FF67}"/>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4702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Teal 2">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8FB7133-CAF7-8740-B2F1-7C6F60897B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375" y="268574"/>
            <a:ext cx="8883625" cy="6589426"/>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E9E7CE04-C4D2-F54A-AD31-ACD1051BF2F8}" type="datetime1">
              <a:rPr lang="en-US" smtClean="0"/>
              <a:t>11/12/24</a:t>
            </a:fld>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11" name="Group 10">
            <a:extLst>
              <a:ext uri="{FF2B5EF4-FFF2-40B4-BE49-F238E27FC236}">
                <a16:creationId xmlns:a16="http://schemas.microsoft.com/office/drawing/2014/main" id="{718B932D-7FA5-024A-9CC3-0F67D161BE07}"/>
              </a:ext>
            </a:extLst>
          </p:cNvPr>
          <p:cNvGrpSpPr/>
          <p:nvPr userDrawn="1"/>
        </p:nvGrpSpPr>
        <p:grpSpPr>
          <a:xfrm>
            <a:off x="819001" y="226115"/>
            <a:ext cx="3819176" cy="752810"/>
            <a:chOff x="784276" y="216786"/>
            <a:chExt cx="3819176" cy="752810"/>
          </a:xfrm>
        </p:grpSpPr>
        <p:pic>
          <p:nvPicPr>
            <p:cNvPr id="12" name="Picture 11">
              <a:extLst>
                <a:ext uri="{FF2B5EF4-FFF2-40B4-BE49-F238E27FC236}">
                  <a16:creationId xmlns:a16="http://schemas.microsoft.com/office/drawing/2014/main" id="{5A63C00B-1B19-B145-BDEB-DFB5996443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7" name="Straight Connector 16">
              <a:extLst>
                <a:ext uri="{FF2B5EF4-FFF2-40B4-BE49-F238E27FC236}">
                  <a16:creationId xmlns:a16="http://schemas.microsoft.com/office/drawing/2014/main" id="{8861F3CD-701C-9A46-862A-4BD3E45177A0}"/>
                </a:ext>
              </a:extLst>
            </p:cNvPr>
            <p:cNvCxnSpPr/>
            <p:nvPr userDrawn="1"/>
          </p:nvCxnSpPr>
          <p:spPr>
            <a:xfrm>
              <a:off x="1924755" y="216786"/>
              <a:ext cx="0" cy="752810"/>
            </a:xfrm>
            <a:prstGeom prst="line">
              <a:avLst/>
            </a:prstGeom>
            <a:ln w="254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9849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34AED523-1FC7-DF44-BEC3-D2F751D0B4DF}" type="datetime1">
              <a:rPr lang="en-US" smtClean="0"/>
              <a:t>11/12/24</a:t>
            </a:fld>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grpSp>
        <p:nvGrpSpPr>
          <p:cNvPr id="9" name="Group 8">
            <a:extLst>
              <a:ext uri="{FF2B5EF4-FFF2-40B4-BE49-F238E27FC236}">
                <a16:creationId xmlns:a16="http://schemas.microsoft.com/office/drawing/2014/main" id="{0C37B5C4-A135-EE44-8137-D70E13D21741}"/>
              </a:ext>
            </a:extLst>
          </p:cNvPr>
          <p:cNvGrpSpPr/>
          <p:nvPr userDrawn="1"/>
        </p:nvGrpSpPr>
        <p:grpSpPr>
          <a:xfrm>
            <a:off x="503738" y="504339"/>
            <a:ext cx="4546616" cy="896198"/>
            <a:chOff x="784276" y="216786"/>
            <a:chExt cx="3819176" cy="752810"/>
          </a:xfrm>
        </p:grpSpPr>
        <p:pic>
          <p:nvPicPr>
            <p:cNvPr id="10" name="Picture 9">
              <a:extLst>
                <a:ext uri="{FF2B5EF4-FFF2-40B4-BE49-F238E27FC236}">
                  <a16:creationId xmlns:a16="http://schemas.microsoft.com/office/drawing/2014/main" id="{A8623D44-08AD-944E-A0C7-3738FBCC4D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3" name="Straight Connector 12">
              <a:extLst>
                <a:ext uri="{FF2B5EF4-FFF2-40B4-BE49-F238E27FC236}">
                  <a16:creationId xmlns:a16="http://schemas.microsoft.com/office/drawing/2014/main" id="{6B1E15ED-1E64-A84D-AAFB-E4845C4FD4FE}"/>
                </a:ext>
              </a:extLst>
            </p:cNvPr>
            <p:cNvCxnSpPr/>
            <p:nvPr userDrawn="1"/>
          </p:nvCxnSpPr>
          <p:spPr>
            <a:xfrm>
              <a:off x="1924755" y="216786"/>
              <a:ext cx="0" cy="752810"/>
            </a:xfrm>
            <a:prstGeom prst="line">
              <a:avLst/>
            </a:prstGeom>
            <a:ln w="254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tx1"/>
              </a:buClr>
              <a:defRPr/>
            </a:lvl2pPr>
            <a:lvl4pPr>
              <a:buClr>
                <a:schemeClr val="tx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95741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tx1"/>
              </a:buClr>
              <a:defRPr/>
            </a:lvl2pPr>
            <a:lvl4pPr>
              <a:buClr>
                <a:schemeClr val="tx1"/>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tx1"/>
              </a:buClr>
              <a:defRPr/>
            </a:lvl2pPr>
            <a:lvl4pPr>
              <a:buClr>
                <a:schemeClr val="tx1"/>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5764696"/>
            <a:ext cx="9144000" cy="1093304"/>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4C075B9B-C656-4D4C-A850-74ABF7F62111}" type="datetime1">
              <a:rPr lang="en-US" smtClean="0"/>
              <a:t>11/12/24</a:t>
            </a:fld>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grpSp>
        <p:nvGrpSpPr>
          <p:cNvPr id="8" name="Group 7">
            <a:extLst>
              <a:ext uri="{FF2B5EF4-FFF2-40B4-BE49-F238E27FC236}">
                <a16:creationId xmlns:a16="http://schemas.microsoft.com/office/drawing/2014/main" id="{09FAFB87-4C59-BF4C-B8C7-9F43BB21C74E}"/>
              </a:ext>
            </a:extLst>
          </p:cNvPr>
          <p:cNvGrpSpPr/>
          <p:nvPr userDrawn="1"/>
        </p:nvGrpSpPr>
        <p:grpSpPr>
          <a:xfrm>
            <a:off x="503738" y="504339"/>
            <a:ext cx="4546616" cy="896198"/>
            <a:chOff x="784276" y="216786"/>
            <a:chExt cx="3819176" cy="752810"/>
          </a:xfrm>
        </p:grpSpPr>
        <p:pic>
          <p:nvPicPr>
            <p:cNvPr id="13" name="Picture 12">
              <a:extLst>
                <a:ext uri="{FF2B5EF4-FFF2-40B4-BE49-F238E27FC236}">
                  <a16:creationId xmlns:a16="http://schemas.microsoft.com/office/drawing/2014/main" id="{1CF9C7E8-1EEB-9643-89BD-D6BF23594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76" y="216786"/>
              <a:ext cx="3819176" cy="752810"/>
            </a:xfrm>
            <a:prstGeom prst="rect">
              <a:avLst/>
            </a:prstGeom>
          </p:spPr>
        </p:pic>
        <p:cxnSp>
          <p:nvCxnSpPr>
            <p:cNvPr id="14" name="Straight Connector 13">
              <a:extLst>
                <a:ext uri="{FF2B5EF4-FFF2-40B4-BE49-F238E27FC236}">
                  <a16:creationId xmlns:a16="http://schemas.microsoft.com/office/drawing/2014/main" id="{D163C24A-C746-1B4F-9C24-F2640F4EF5E7}"/>
                </a:ext>
              </a:extLst>
            </p:cNvPr>
            <p:cNvCxnSpPr/>
            <p:nvPr userDrawn="1"/>
          </p:nvCxnSpPr>
          <p:spPr>
            <a:xfrm>
              <a:off x="1924755" y="216786"/>
              <a:ext cx="0" cy="752810"/>
            </a:xfrm>
            <a:prstGeom prst="line">
              <a:avLst/>
            </a:prstGeom>
            <a:ln w="254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209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3C3659-14D7-5A44-AC7D-C28E5A169A6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407" b="-21848"/>
          <a:stretch/>
        </p:blipFill>
        <p:spPr>
          <a:xfrm rot="5400000">
            <a:off x="2409537" y="-1164936"/>
            <a:ext cx="5569526" cy="7899400"/>
          </a:xfrm>
          <a:prstGeom prst="rect">
            <a:avLst/>
          </a:prstGeom>
        </p:spPr>
      </p:pic>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0F8418-9E11-814C-991D-1D56AFF09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19254"/>
          <a:stretch/>
        </p:blipFill>
        <p:spPr>
          <a:xfrm>
            <a:off x="-317500" y="-1"/>
            <a:ext cx="9461500" cy="6246421"/>
          </a:xfrm>
          <a:prstGeom prst="rect">
            <a:avLst/>
          </a:prstGeom>
        </p:spPr>
      </p:pic>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pic>
        <p:nvPicPr>
          <p:cNvPr id="8" name="Picture 7">
            <a:extLst>
              <a:ext uri="{FF2B5EF4-FFF2-40B4-BE49-F238E27FC236}">
                <a16:creationId xmlns:a16="http://schemas.microsoft.com/office/drawing/2014/main" id="{B271D8A1-2124-8D48-9E14-F69F568AACA8}"/>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401119"/>
            <a:ext cx="9144000" cy="1774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71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6450" r="7005" b="555"/>
          <a:stretch/>
        </p:blipFill>
        <p:spPr>
          <a:xfrm>
            <a:off x="0" y="2415131"/>
            <a:ext cx="6664305" cy="4442869"/>
          </a:xfrm>
          <a:prstGeom prst="rect">
            <a:avLst/>
          </a:prstGeom>
        </p:spPr>
      </p:pic>
    </p:spTree>
    <p:extLst>
      <p:ext uri="{BB962C8B-B14F-4D97-AF65-F5344CB8AC3E}">
        <p14:creationId xmlns:p14="http://schemas.microsoft.com/office/powerpoint/2010/main" val="2562711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3052"/>
          <a:stretch/>
        </p:blipFill>
        <p:spPr>
          <a:xfrm>
            <a:off x="2367280" y="2267794"/>
            <a:ext cx="6776720" cy="4590206"/>
          </a:xfrm>
          <a:prstGeom prst="rect">
            <a:avLst/>
          </a:prstGeom>
        </p:spPr>
      </p:pic>
    </p:spTree>
    <p:extLst>
      <p:ext uri="{BB962C8B-B14F-4D97-AF65-F5344CB8AC3E}">
        <p14:creationId xmlns:p14="http://schemas.microsoft.com/office/powerpoint/2010/main" val="3344034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l="3280" r="6650"/>
          <a:stretch/>
        </p:blipFill>
        <p:spPr>
          <a:xfrm>
            <a:off x="2352918" y="2267794"/>
            <a:ext cx="6791082" cy="4590206"/>
          </a:xfrm>
          <a:prstGeom prst="rect">
            <a:avLst/>
          </a:prstGeom>
        </p:spPr>
      </p:pic>
    </p:spTree>
    <p:extLst>
      <p:ext uri="{BB962C8B-B14F-4D97-AF65-F5344CB8AC3E}">
        <p14:creationId xmlns:p14="http://schemas.microsoft.com/office/powerpoint/2010/main" val="2940709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60" y="450575"/>
            <a:ext cx="8587407" cy="5420140"/>
          </a:xfrm>
          <a:prstGeom prst="rect">
            <a:avLst/>
          </a:prstGeom>
        </p:spPr>
        <p:txBody>
          <a:bodyPr>
            <a:normAutofit/>
          </a:bodyPr>
          <a:lstStyle/>
          <a:p>
            <a:r>
              <a:rPr lang="en-US"/>
              <a:t>Click icon to add chart</a:t>
            </a:r>
            <a:endParaRPr lang="en-US" dirty="0"/>
          </a:p>
        </p:txBody>
      </p:sp>
    </p:spTree>
    <p:extLst>
      <p:ext uri="{BB962C8B-B14F-4D97-AF65-F5344CB8AC3E}">
        <p14:creationId xmlns:p14="http://schemas.microsoft.com/office/powerpoint/2010/main" val="6329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868556"/>
            <a:ext cx="3826840"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91" y="1868556"/>
            <a:ext cx="3852277"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868557"/>
            <a:ext cx="3824082"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4765730" y="1868557"/>
            <a:ext cx="3831618"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3222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4"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99" r:id="rId8"/>
    <p:sldLayoutId id="2147483988" r:id="rId9"/>
    <p:sldLayoutId id="2147483989" r:id="rId10"/>
    <p:sldLayoutId id="2147483990" r:id="rId11"/>
    <p:sldLayoutId id="2147483991" r:id="rId12"/>
    <p:sldLayoutId id="2147483992" r:id="rId13"/>
    <p:sldLayoutId id="2147483993" r:id="rId14"/>
    <p:sldLayoutId id="2147484038" r:id="rId15"/>
    <p:sldLayoutId id="2147483994" r:id="rId16"/>
    <p:sldLayoutId id="214748399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1000"/>
        </a:spcAft>
        <a:buClr>
          <a:schemeClr val="tx1"/>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10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Presentation Title</a:t>
            </a:r>
            <a:endParaRPr lang="en-US" dirty="0"/>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5" r:id="rId2"/>
    <p:sldLayoutId id="2147484019" r:id="rId3"/>
    <p:sldLayoutId id="2147483972" r:id="rId4"/>
    <p:sldLayoutId id="2147484020" r:id="rId5"/>
    <p:sldLayoutId id="2147484021" r:id="rId6"/>
    <p:sldLayoutId id="2147484001" r:id="rId7"/>
    <p:sldLayoutId id="2147483944" r:id="rId8"/>
    <p:sldLayoutId id="2147484022" r:id="rId9"/>
    <p:sldLayoutId id="2147483951" r:id="rId10"/>
    <p:sldLayoutId id="2147483953" r:id="rId11"/>
    <p:sldLayoutId id="2147484000" r:id="rId12"/>
    <p:sldLayoutId id="2147483950" r:id="rId13"/>
    <p:sldLayoutId id="2147483960" r:id="rId14"/>
    <p:sldLayoutId id="2147483961" r:id="rId15"/>
    <p:sldLayoutId id="2147483966" r:id="rId16"/>
    <p:sldLayoutId id="2147483967" r:id="rId17"/>
    <p:sldLayoutId id="2147483968" r:id="rId18"/>
    <p:sldLayoutId id="2147483969" r:id="rId19"/>
    <p:sldLayoutId id="2147483970" r:id="rId20"/>
    <p:sldLayoutId id="2147483971" r:id="rId21"/>
    <p:sldLayoutId id="2147484037" r:id="rId22"/>
    <p:sldLayoutId id="2147483954" r:id="rId23"/>
    <p:sldLayoutId id="2147483959" r:id="rId24"/>
    <p:sldLayoutId id="2147484034" r:id="rId25"/>
    <p:sldLayoutId id="2147484035" r:id="rId26"/>
    <p:sldLayoutId id="21474840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65.png"/><Relationship Id="rId11" Type="http://schemas.openxmlformats.org/officeDocument/2006/relationships/image" Target="../media/image43.svg"/><Relationship Id="rId5" Type="http://schemas.openxmlformats.org/officeDocument/2006/relationships/image" Target="../media/image64.svg"/><Relationship Id="rId10" Type="http://schemas.openxmlformats.org/officeDocument/2006/relationships/image" Target="../media/image42.png"/><Relationship Id="rId4" Type="http://schemas.openxmlformats.org/officeDocument/2006/relationships/image" Target="../media/image63.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diagramQuickStyle" Target="../diagrams/quickStyle5.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diagramLayout" Target="../diagrams/layout5.xml"/><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0.svg"/><Relationship Id="rId11" Type="http://schemas.openxmlformats.org/officeDocument/2006/relationships/diagramData" Target="../diagrams/data5.xml"/><Relationship Id="rId5" Type="http://schemas.openxmlformats.org/officeDocument/2006/relationships/image" Target="../media/image69.png"/><Relationship Id="rId15" Type="http://schemas.microsoft.com/office/2007/relationships/diagramDrawing" Target="../diagrams/drawing5.xml"/><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diagramColors" Target="../diagrams/colors5.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6" Type="http://schemas.openxmlformats.org/officeDocument/2006/relationships/image" Target="../media/image100.png"/><Relationship Id="rId1" Type="http://schemas.openxmlformats.org/officeDocument/2006/relationships/slideLayout" Target="../slideLayouts/slideLayout32.xml"/><Relationship Id="rId6" Type="http://schemas.openxmlformats.org/officeDocument/2006/relationships/customXml" Target="../ink/ink1.xml"/><Relationship Id="rId5" Type="http://schemas.openxmlformats.org/officeDocument/2006/relationships/chart" Target="../charts/chart2.xml"/><Relationship Id="rId4" Type="http://schemas.openxmlformats.org/officeDocument/2006/relationships/image" Target="../media/image8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g"/></Relationships>
</file>

<file path=ppt/slides/_rels/slide2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93.png"/><Relationship Id="rId5" Type="http://schemas.microsoft.com/office/2007/relationships/hdphoto" Target="../media/hdphoto3.wdp"/><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32.xml"/><Relationship Id="rId5" Type="http://schemas.openxmlformats.org/officeDocument/2006/relationships/image" Target="../media/image97.sv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diagramData" Target="../diagrams/data6.xml"/><Relationship Id="rId21" Type="http://schemas.openxmlformats.org/officeDocument/2006/relationships/image" Target="../media/image112.svg"/><Relationship Id="rId7" Type="http://schemas.microsoft.com/office/2007/relationships/diagramDrawing" Target="../diagrams/drawing6.xml"/><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21.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image" Target="../media/image102.svg"/><Relationship Id="rId5" Type="http://schemas.openxmlformats.org/officeDocument/2006/relationships/diagramQuickStyle" Target="../diagrams/quickStyle6.xml"/><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110.svg"/><Relationship Id="rId4" Type="http://schemas.openxmlformats.org/officeDocument/2006/relationships/diagramLayout" Target="../diagrams/layout6.xml"/><Relationship Id="rId9" Type="http://schemas.openxmlformats.org/officeDocument/2006/relationships/image" Target="../media/image99.svg"/><Relationship Id="rId1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8.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2.wdp"/><Relationship Id="rId9" Type="http://schemas.microsoft.com/office/2007/relationships/diagramDrawing" Target="../diagrams/drawing1.xml"/><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6FAB3F-993C-410C-5D56-63AE9E63C991}"/>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060FA38-8773-FD47-C286-4194005C82BA}"/>
              </a:ext>
            </a:extLst>
          </p:cNvPr>
          <p:cNvSpPr>
            <a:spLocks noGrp="1"/>
          </p:cNvSpPr>
          <p:nvPr>
            <p:ph type="sldNum" sz="quarter" idx="13"/>
          </p:nvPr>
        </p:nvSpPr>
        <p:spPr/>
        <p:txBody>
          <a:bodyPr/>
          <a:lstStyle/>
          <a:p>
            <a:fld id="{7BCC8D0D-EAEC-449D-9161-023DFF90F2E2}" type="slidenum">
              <a:rPr lang="en-US" smtClean="0"/>
              <a:pPr/>
              <a:t>1</a:t>
            </a:fld>
            <a:endParaRPr lang="en-US" dirty="0"/>
          </a:p>
        </p:txBody>
      </p:sp>
      <p:pic>
        <p:nvPicPr>
          <p:cNvPr id="4" name="Picture 3">
            <a:extLst>
              <a:ext uri="{FF2B5EF4-FFF2-40B4-BE49-F238E27FC236}">
                <a16:creationId xmlns:a16="http://schemas.microsoft.com/office/drawing/2014/main" id="{DA982AE0-283B-73DD-23AD-6D138908E936}"/>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5C80E91-8387-E20B-B15E-54A04D4731AF}"/>
              </a:ext>
            </a:extLst>
          </p:cNvPr>
          <p:cNvSpPr/>
          <p:nvPr/>
        </p:nvSpPr>
        <p:spPr bwMode="auto">
          <a:xfrm>
            <a:off x="1305104" y="0"/>
            <a:ext cx="6533791" cy="6000750"/>
          </a:xfrm>
          <a:prstGeom prst="rect">
            <a:avLst/>
          </a:prstGeom>
          <a:solidFill>
            <a:schemeClr val="tx2"/>
          </a:solidFill>
          <a:ln>
            <a:headEnd/>
            <a:tailEnd/>
          </a:ln>
          <a:effectLst>
            <a:softEdge rad="0"/>
          </a:effectLst>
        </p:spPr>
        <p:style>
          <a:lnRef idx="2">
            <a:schemeClr val="dk1">
              <a:shade val="15000"/>
            </a:schemeClr>
          </a:lnRef>
          <a:fillRef idx="1">
            <a:schemeClr val="dk1"/>
          </a:fillRef>
          <a:effectRef idx="0">
            <a:schemeClr val="dk1"/>
          </a:effectRef>
          <a:fontRef idx="minor">
            <a:schemeClr val="lt1"/>
          </a:fontRef>
        </p:style>
        <p:txBody>
          <a:bodyPr wrap="none" rtlCol="0" anchor="ctr"/>
          <a:lstStyle/>
          <a:p>
            <a:pPr algn="ctr">
              <a:lnSpc>
                <a:spcPct val="90000"/>
              </a:lnSpc>
            </a:pPr>
            <a:endParaRPr lang="en-US" sz="1600" b="1" dirty="0">
              <a:solidFill>
                <a:schemeClr val="bg1"/>
              </a:solidFill>
              <a:latin typeface="+mj-lt"/>
            </a:endParaRPr>
          </a:p>
        </p:txBody>
      </p:sp>
      <p:sp>
        <p:nvSpPr>
          <p:cNvPr id="6" name="TextBox 5">
            <a:extLst>
              <a:ext uri="{FF2B5EF4-FFF2-40B4-BE49-F238E27FC236}">
                <a16:creationId xmlns:a16="http://schemas.microsoft.com/office/drawing/2014/main" id="{2806DED5-EF78-3660-225B-B938E0108962}"/>
              </a:ext>
            </a:extLst>
          </p:cNvPr>
          <p:cNvSpPr txBox="1"/>
          <p:nvPr/>
        </p:nvSpPr>
        <p:spPr bwMode="auto">
          <a:xfrm>
            <a:off x="1359004" y="1351949"/>
            <a:ext cx="6308033" cy="2354491"/>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3200" b="1" dirty="0">
                <a:solidFill>
                  <a:schemeClr val="bg2"/>
                </a:solidFill>
                <a:latin typeface="Calibri" panose="020F0502020204030204" pitchFamily="34" charset="0"/>
                <a:cs typeface="Calibri" panose="020F0502020204030204" pitchFamily="34" charset="0"/>
              </a:rPr>
              <a:t>A Workshop </a:t>
            </a:r>
          </a:p>
          <a:p>
            <a:pPr marR="0" algn="ctr" defTabSz="640064" rtl="0" eaLnBrk="1" fontAlgn="auto" latinLnBrk="0" hangingPunct="1">
              <a:lnSpc>
                <a:spcPct val="100000"/>
              </a:lnSpc>
              <a:spcBef>
                <a:spcPts val="0"/>
              </a:spcBef>
              <a:spcAft>
                <a:spcPts val="1000"/>
              </a:spcAft>
              <a:buClr>
                <a:srgbClr val="0093D0"/>
              </a:buClr>
              <a:buSzPct val="80000"/>
              <a:tabLst/>
            </a:pPr>
            <a:r>
              <a:rPr lang="en-US" sz="3200" b="1" dirty="0">
                <a:solidFill>
                  <a:schemeClr val="bg2"/>
                </a:solidFill>
                <a:latin typeface="Calibri" panose="020F0502020204030204" pitchFamily="34" charset="0"/>
                <a:cs typeface="Calibri" panose="020F0502020204030204" pitchFamily="34" charset="0"/>
              </a:rPr>
              <a:t>for Preparing Healthcare Workers </a:t>
            </a:r>
          </a:p>
          <a:p>
            <a:pPr marR="0" algn="ctr" defTabSz="640064" rtl="0" eaLnBrk="1" fontAlgn="auto" latinLnBrk="0" hangingPunct="1">
              <a:lnSpc>
                <a:spcPct val="100000"/>
              </a:lnSpc>
              <a:spcBef>
                <a:spcPts val="0"/>
              </a:spcBef>
              <a:spcAft>
                <a:spcPts val="1000"/>
              </a:spcAft>
              <a:buClr>
                <a:srgbClr val="0093D0"/>
              </a:buClr>
              <a:buSzPct val="80000"/>
              <a:tabLst/>
            </a:pPr>
            <a:r>
              <a:rPr lang="en-US" sz="3200" b="1" dirty="0">
                <a:solidFill>
                  <a:schemeClr val="bg2"/>
                </a:solidFill>
                <a:latin typeface="Calibri" panose="020F0502020204030204" pitchFamily="34" charset="0"/>
                <a:cs typeface="Calibri" panose="020F0502020204030204" pitchFamily="34" charset="0"/>
              </a:rPr>
              <a:t>for Harm Reduction </a:t>
            </a:r>
          </a:p>
          <a:p>
            <a:pPr marR="0" algn="ctr" defTabSz="640064" rtl="0" eaLnBrk="1" fontAlgn="auto" latinLnBrk="0" hangingPunct="1">
              <a:lnSpc>
                <a:spcPct val="100000"/>
              </a:lnSpc>
              <a:spcBef>
                <a:spcPts val="0"/>
              </a:spcBef>
              <a:spcAft>
                <a:spcPts val="1000"/>
              </a:spcAft>
              <a:buClr>
                <a:srgbClr val="0093D0"/>
              </a:buClr>
              <a:buSzPct val="80000"/>
              <a:tabLst/>
            </a:pPr>
            <a:r>
              <a:rPr lang="en-US" sz="3200" b="1" dirty="0">
                <a:solidFill>
                  <a:schemeClr val="bg2"/>
                </a:solidFill>
                <a:latin typeface="Calibri" panose="020F0502020204030204" pitchFamily="34" charset="0"/>
                <a:cs typeface="Calibri" panose="020F0502020204030204" pitchFamily="34" charset="0"/>
              </a:rPr>
              <a:t>Conversations</a:t>
            </a:r>
            <a:endParaRPr kumimoji="0" lang="en-US" sz="32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B78FBDB-31A6-D978-A22A-892785A73B18}"/>
              </a:ext>
            </a:extLst>
          </p:cNvPr>
          <p:cNvSpPr txBox="1"/>
          <p:nvPr/>
        </p:nvSpPr>
        <p:spPr bwMode="auto">
          <a:xfrm>
            <a:off x="2379428" y="4262607"/>
            <a:ext cx="4536942" cy="928459"/>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kumimoji="0" lang="en-US" sz="32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Patricia Moreno, B.S.</a:t>
            </a:r>
          </a:p>
          <a:p>
            <a:pPr marR="0" algn="ctr" defTabSz="640064" rtl="0" eaLnBrk="1" fontAlgn="auto" latinLnBrk="0" hangingPunct="1">
              <a:lnSpc>
                <a:spcPct val="100000"/>
              </a:lnSpc>
              <a:spcBef>
                <a:spcPts val="0"/>
              </a:spcBef>
              <a:spcAft>
                <a:spcPts val="1000"/>
              </a:spcAft>
              <a:buClr>
                <a:srgbClr val="0093D0"/>
              </a:buClr>
              <a:buSzPct val="80000"/>
              <a:tabLst/>
            </a:pPr>
            <a:r>
              <a:rPr kumimoji="0" lang="en-US" sz="20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UCSF Addiction Care Team</a:t>
            </a:r>
          </a:p>
        </p:txBody>
      </p:sp>
      <p:pic>
        <p:nvPicPr>
          <p:cNvPr id="12" name="Picture 11">
            <a:extLst>
              <a:ext uri="{FF2B5EF4-FFF2-40B4-BE49-F238E27FC236}">
                <a16:creationId xmlns:a16="http://schemas.microsoft.com/office/drawing/2014/main" id="{CB8E8EAF-FEB5-D522-3E4F-57A454F4B0A9}"/>
              </a:ext>
            </a:extLst>
          </p:cNvPr>
          <p:cNvPicPr>
            <a:picLocks noChangeAspect="1"/>
          </p:cNvPicPr>
          <p:nvPr/>
        </p:nvPicPr>
        <p:blipFill>
          <a:blip r:embed="rId5"/>
          <a:stretch>
            <a:fillRect/>
          </a:stretch>
        </p:blipFill>
        <p:spPr>
          <a:xfrm>
            <a:off x="2840055" y="207108"/>
            <a:ext cx="3615691" cy="757269"/>
          </a:xfrm>
          <a:prstGeom prst="rect">
            <a:avLst/>
          </a:prstGeom>
        </p:spPr>
      </p:pic>
      <p:sp>
        <p:nvSpPr>
          <p:cNvPr id="8" name="TextBox 7">
            <a:extLst>
              <a:ext uri="{FF2B5EF4-FFF2-40B4-BE49-F238E27FC236}">
                <a16:creationId xmlns:a16="http://schemas.microsoft.com/office/drawing/2014/main" id="{02673CBD-A094-B16D-85A5-F6DF4186F7C2}"/>
              </a:ext>
            </a:extLst>
          </p:cNvPr>
          <p:cNvSpPr txBox="1"/>
          <p:nvPr/>
        </p:nvSpPr>
        <p:spPr bwMode="auto">
          <a:xfrm>
            <a:off x="3823554" y="5529289"/>
            <a:ext cx="1648691" cy="338554"/>
          </a:xfrm>
          <a:prstGeom prst="rect">
            <a:avLst/>
          </a:prstGeom>
          <a:noFill/>
          <a:ln w="19050" algn="ctr">
            <a:noFill/>
            <a:miter lim="800000"/>
            <a:headEnd/>
            <a:tailEnd/>
          </a:ln>
        </p:spPr>
        <p:txBody>
          <a:bodyPr wrap="square" lIns="0" tIns="0" rIns="0" bIns="0" rtlCol="0">
            <a:spAutoFit/>
          </a:bodyPr>
          <a:lstStyle/>
          <a:p>
            <a:pPr marR="0" algn="l" defTabSz="640064" rtl="0" eaLnBrk="1" fontAlgn="auto" latinLnBrk="0" hangingPunct="1">
              <a:lnSpc>
                <a:spcPct val="100000"/>
              </a:lnSpc>
              <a:spcBef>
                <a:spcPts val="0"/>
              </a:spcBef>
              <a:spcAft>
                <a:spcPts val="1000"/>
              </a:spcAft>
              <a:buClr>
                <a:srgbClr val="0093D0"/>
              </a:buClr>
              <a:buSzPct val="80000"/>
              <a:tabLst/>
            </a:pPr>
            <a:r>
              <a:rPr lang="en-US" sz="2200" dirty="0">
                <a:solidFill>
                  <a:schemeClr val="bg2"/>
                </a:solidFill>
                <a:latin typeface="Calibri" panose="020F0502020204030204" pitchFamily="34" charset="0"/>
                <a:cs typeface="Calibri" panose="020F0502020204030204" pitchFamily="34" charset="0"/>
              </a:rPr>
              <a:t>AMERSA 2024</a:t>
            </a:r>
            <a:endParaRPr kumimoji="0" lang="en-US" sz="2200" b="0"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846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ular Callout 49">
            <a:extLst>
              <a:ext uri="{FF2B5EF4-FFF2-40B4-BE49-F238E27FC236}">
                <a16:creationId xmlns:a16="http://schemas.microsoft.com/office/drawing/2014/main" id="{5C1E9895-6459-49FD-2D15-5CB2D33DCAFE}"/>
              </a:ext>
            </a:extLst>
          </p:cNvPr>
          <p:cNvSpPr/>
          <p:nvPr/>
        </p:nvSpPr>
        <p:spPr bwMode="auto">
          <a:xfrm>
            <a:off x="3201001" y="3650512"/>
            <a:ext cx="3774620" cy="1926373"/>
          </a:xfrm>
          <a:prstGeom prst="wedgeRoundRectCallout">
            <a:avLst>
              <a:gd name="adj1" fmla="val -57853"/>
              <a:gd name="adj2" fmla="val 10888"/>
              <a:gd name="adj3" fmla="val 16667"/>
            </a:avLst>
          </a:prstGeom>
          <a:solidFill>
            <a:schemeClr val="accent2"/>
          </a:solidFill>
          <a:ln w="19050" algn="ctr">
            <a:solidFill>
              <a:schemeClr val="lt1">
                <a:hueOff val="0"/>
                <a:satOff val="0"/>
                <a:lumOff val="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Footer Placeholder 1">
            <a:extLst>
              <a:ext uri="{FF2B5EF4-FFF2-40B4-BE49-F238E27FC236}">
                <a16:creationId xmlns:a16="http://schemas.microsoft.com/office/drawing/2014/main" id="{243A8E70-683F-76BB-E8C9-5675CCFC535E}"/>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90C79024-1B19-B688-69E3-118FCE4E34E8}"/>
              </a:ext>
            </a:extLst>
          </p:cNvPr>
          <p:cNvSpPr>
            <a:spLocks noGrp="1"/>
          </p:cNvSpPr>
          <p:nvPr>
            <p:ph type="sldNum" sz="quarter" idx="13"/>
          </p:nvPr>
        </p:nvSpPr>
        <p:spPr/>
        <p:txBody>
          <a:bodyPr/>
          <a:lstStyle/>
          <a:p>
            <a:fld id="{7BCC8D0D-EAEC-449D-9161-023DFF90F2E2}" type="slidenum">
              <a:rPr lang="en-US" smtClean="0"/>
              <a:pPr/>
              <a:t>10</a:t>
            </a:fld>
            <a:endParaRPr lang="en-US" dirty="0"/>
          </a:p>
        </p:txBody>
      </p:sp>
      <p:sp>
        <p:nvSpPr>
          <p:cNvPr id="4" name="Title 3">
            <a:extLst>
              <a:ext uri="{FF2B5EF4-FFF2-40B4-BE49-F238E27FC236}">
                <a16:creationId xmlns:a16="http://schemas.microsoft.com/office/drawing/2014/main" id="{3330D93B-E797-FB37-6483-2CD0FC81C46A}"/>
              </a:ext>
            </a:extLst>
          </p:cNvPr>
          <p:cNvSpPr>
            <a:spLocks noGrp="1"/>
          </p:cNvSpPr>
          <p:nvPr>
            <p:ph type="title"/>
          </p:nvPr>
        </p:nvSpPr>
        <p:spPr>
          <a:xfrm>
            <a:off x="453585" y="135341"/>
            <a:ext cx="8173580" cy="1027263"/>
          </a:xfrm>
        </p:spPr>
        <p:txBody>
          <a:bodyPr/>
          <a:lstStyle/>
          <a:p>
            <a:pPr algn="ctr"/>
            <a:r>
              <a:rPr lang="en-US" sz="3200" b="1" dirty="0"/>
              <a:t>Harm Reduction Curricula is Not Well Integrated in Modern Medical Training</a:t>
            </a:r>
          </a:p>
        </p:txBody>
      </p:sp>
      <p:pic>
        <p:nvPicPr>
          <p:cNvPr id="1026" name="Picture 2" descr="A picture containing text&#10;&#10;Description automatically generated">
            <a:extLst>
              <a:ext uri="{FF2B5EF4-FFF2-40B4-BE49-F238E27FC236}">
                <a16:creationId xmlns:a16="http://schemas.microsoft.com/office/drawing/2014/main" id="{65DBE97E-63CE-7D79-EB69-232A44822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47" y="4532516"/>
            <a:ext cx="1335782" cy="9144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991121C-C455-1274-B6B8-7D5A0E63E2FC}"/>
              </a:ext>
            </a:extLst>
          </p:cNvPr>
          <p:cNvSpPr txBox="1"/>
          <p:nvPr/>
        </p:nvSpPr>
        <p:spPr bwMode="auto">
          <a:xfrm>
            <a:off x="727469" y="4113185"/>
            <a:ext cx="2219302" cy="1277273"/>
          </a:xfrm>
          <a:prstGeom prst="rect">
            <a:avLst/>
          </a:prstGeom>
          <a:noFill/>
          <a:ln w="19050" algn="ctr">
            <a:no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txBody>
          <a:bodyPr wrap="square" lIns="0" tIns="0" rIns="0" bIns="0" rtlCol="0">
            <a:spAutoFit/>
          </a:bodyPr>
          <a:lstStyle/>
          <a:p>
            <a:r>
              <a:rPr lang="en-US" sz="8300" b="1" dirty="0">
                <a:solidFill>
                  <a:schemeClr val="accent2"/>
                </a:solidFill>
              </a:rPr>
              <a:t>60%</a:t>
            </a:r>
          </a:p>
        </p:txBody>
      </p:sp>
      <p:sp>
        <p:nvSpPr>
          <p:cNvPr id="6" name="TextBox 5">
            <a:extLst>
              <a:ext uri="{FF2B5EF4-FFF2-40B4-BE49-F238E27FC236}">
                <a16:creationId xmlns:a16="http://schemas.microsoft.com/office/drawing/2014/main" id="{2C49A4C6-9A82-29D7-75D1-EED554BF0E95}"/>
              </a:ext>
            </a:extLst>
          </p:cNvPr>
          <p:cNvSpPr txBox="1"/>
          <p:nvPr/>
        </p:nvSpPr>
        <p:spPr bwMode="auto">
          <a:xfrm>
            <a:off x="3567407" y="3895782"/>
            <a:ext cx="3444677" cy="1477328"/>
          </a:xfrm>
          <a:prstGeom prst="rect">
            <a:avLst/>
          </a:prstGeom>
          <a:noFill/>
          <a:ln w="19050" algn="ctr">
            <a:noFill/>
            <a:miter lim="800000"/>
            <a:headEnd/>
            <a:tailEnd/>
          </a:ln>
        </p:spPr>
        <p:txBody>
          <a:bodyPr wrap="square" lIns="0" tIns="0" rIns="0" bIns="0" rtlCol="0">
            <a:spAutoFit/>
          </a:bodyPr>
          <a:lstStyle/>
          <a:p>
            <a:r>
              <a:rPr lang="en-US" sz="2400" b="1" dirty="0">
                <a:solidFill>
                  <a:schemeClr val="bg2"/>
                </a:solidFill>
                <a:latin typeface="Calibri" panose="020F0502020204030204" pitchFamily="34" charset="0"/>
                <a:cs typeface="Calibri" panose="020F0502020204030204" pitchFamily="34" charset="0"/>
              </a:rPr>
              <a:t>Residents did not feel comfortable discussing overdose prevention with their patients with SUD</a:t>
            </a:r>
          </a:p>
        </p:txBody>
      </p:sp>
      <p:sp>
        <p:nvSpPr>
          <p:cNvPr id="11" name="Rounded Rectangular Callout 10">
            <a:extLst>
              <a:ext uri="{FF2B5EF4-FFF2-40B4-BE49-F238E27FC236}">
                <a16:creationId xmlns:a16="http://schemas.microsoft.com/office/drawing/2014/main" id="{B472212C-61A3-780C-F8A9-77A2D041E260}"/>
              </a:ext>
            </a:extLst>
          </p:cNvPr>
          <p:cNvSpPr/>
          <p:nvPr/>
        </p:nvSpPr>
        <p:spPr bwMode="auto">
          <a:xfrm flipH="1">
            <a:off x="4757466" y="1932425"/>
            <a:ext cx="2884304" cy="1027264"/>
          </a:xfrm>
          <a:prstGeom prst="wedgeRoundRectCallout">
            <a:avLst>
              <a:gd name="adj1" fmla="val -32536"/>
              <a:gd name="adj2" fmla="val 64009"/>
              <a:gd name="adj3" fmla="val 16667"/>
            </a:avLst>
          </a:prstGeom>
          <a:solidFill>
            <a:schemeClr val="accent3">
              <a:alpha val="80000"/>
            </a:schemeClr>
          </a:solidFill>
          <a:ln w="19050" algn="ctr">
            <a:noFill/>
            <a:miter lim="800000"/>
            <a:headEnd/>
            <a:tailEnd/>
          </a:ln>
        </p:spPr>
        <p:txBody>
          <a:bodyPr wrap="none" rtlCol="0" anchor="ctr"/>
          <a:lstStyle/>
          <a:p>
            <a:pPr lvl="0"/>
            <a:r>
              <a:rPr lang="en-US" sz="2400" b="1" dirty="0">
                <a:solidFill>
                  <a:schemeClr val="bg2"/>
                </a:solidFill>
                <a:latin typeface="Calibri" panose="020F0502020204030204" pitchFamily="34" charset="0"/>
                <a:cs typeface="Calibri" panose="020F0502020204030204" pitchFamily="34" charset="0"/>
              </a:rPr>
              <a:t>42 IM residents at </a:t>
            </a:r>
          </a:p>
          <a:p>
            <a:pPr lvl="0"/>
            <a:r>
              <a:rPr lang="en-US" sz="2400" b="1" dirty="0">
                <a:solidFill>
                  <a:schemeClr val="bg2"/>
                </a:solidFill>
                <a:latin typeface="Calibri" panose="020F0502020204030204" pitchFamily="34" charset="0"/>
                <a:cs typeface="Calibri" panose="020F0502020204030204" pitchFamily="34" charset="0"/>
              </a:rPr>
              <a:t>ZSFG surveyed </a:t>
            </a:r>
          </a:p>
        </p:txBody>
      </p:sp>
      <p:pic>
        <p:nvPicPr>
          <p:cNvPr id="16" name="Graphic 15" descr="Stethoscope">
            <a:extLst>
              <a:ext uri="{FF2B5EF4-FFF2-40B4-BE49-F238E27FC236}">
                <a16:creationId xmlns:a16="http://schemas.microsoft.com/office/drawing/2014/main" id="{984B5414-268F-1A40-C834-1410B46EB9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6884" y="2470901"/>
            <a:ext cx="405057" cy="405057"/>
          </a:xfrm>
          <a:prstGeom prst="rect">
            <a:avLst/>
          </a:prstGeom>
        </p:spPr>
      </p:pic>
      <p:cxnSp>
        <p:nvCxnSpPr>
          <p:cNvPr id="52" name="Straight Connector 51">
            <a:extLst>
              <a:ext uri="{FF2B5EF4-FFF2-40B4-BE49-F238E27FC236}">
                <a16:creationId xmlns:a16="http://schemas.microsoft.com/office/drawing/2014/main" id="{A98EA886-9FD4-EF29-97A2-579829D72FB5}"/>
              </a:ext>
            </a:extLst>
          </p:cNvPr>
          <p:cNvCxnSpPr>
            <a:cxnSpLocks/>
          </p:cNvCxnSpPr>
          <p:nvPr/>
        </p:nvCxnSpPr>
        <p:spPr>
          <a:xfrm>
            <a:off x="962048" y="5392990"/>
            <a:ext cx="1684493" cy="0"/>
          </a:xfrm>
          <a:prstGeom prst="line">
            <a:avLst/>
          </a:prstGeom>
          <a:ln w="28575">
            <a:solidFill>
              <a:schemeClr val="accent2"/>
            </a:solidFill>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0">
            <a:schemeClr val="accent1"/>
          </a:fillRef>
          <a:effectRef idx="0">
            <a:schemeClr val="accent1"/>
          </a:effectRef>
          <a:fontRef idx="minor">
            <a:schemeClr val="tx1"/>
          </a:fontRef>
        </p:style>
      </p:cxnSp>
      <p:pic>
        <p:nvPicPr>
          <p:cNvPr id="57" name="Graphic 56" descr="Questions">
            <a:extLst>
              <a:ext uri="{FF2B5EF4-FFF2-40B4-BE49-F238E27FC236}">
                <a16:creationId xmlns:a16="http://schemas.microsoft.com/office/drawing/2014/main" id="{35B00C35-5F5F-7D7D-A6F9-BBA7962760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2213" y="3029223"/>
            <a:ext cx="914400" cy="914400"/>
          </a:xfrm>
          <a:prstGeom prst="rect">
            <a:avLst/>
          </a:prstGeom>
        </p:spPr>
      </p:pic>
      <p:grpSp>
        <p:nvGrpSpPr>
          <p:cNvPr id="7" name="Group 6">
            <a:extLst>
              <a:ext uri="{FF2B5EF4-FFF2-40B4-BE49-F238E27FC236}">
                <a16:creationId xmlns:a16="http://schemas.microsoft.com/office/drawing/2014/main" id="{5EC7EBB4-62A8-8A6E-BC7A-64C3715A4495}"/>
              </a:ext>
            </a:extLst>
          </p:cNvPr>
          <p:cNvGrpSpPr/>
          <p:nvPr/>
        </p:nvGrpSpPr>
        <p:grpSpPr>
          <a:xfrm>
            <a:off x="889895" y="1428216"/>
            <a:ext cx="2706794" cy="2279933"/>
            <a:chOff x="889895" y="1428216"/>
            <a:chExt cx="2706794" cy="2279933"/>
          </a:xfrm>
        </p:grpSpPr>
        <p:pic>
          <p:nvPicPr>
            <p:cNvPr id="22" name="Graphic 21" descr="Hospital">
              <a:extLst>
                <a:ext uri="{FF2B5EF4-FFF2-40B4-BE49-F238E27FC236}">
                  <a16:creationId xmlns:a16="http://schemas.microsoft.com/office/drawing/2014/main" id="{64C66528-8BC6-C2FA-004F-4DA870205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7387" y="1428216"/>
              <a:ext cx="2219302" cy="2219302"/>
            </a:xfrm>
            <a:prstGeom prst="rect">
              <a:avLst/>
            </a:prstGeom>
          </p:spPr>
        </p:pic>
        <p:pic>
          <p:nvPicPr>
            <p:cNvPr id="37" name="Graphic 36" descr="Ambulance">
              <a:extLst>
                <a:ext uri="{FF2B5EF4-FFF2-40B4-BE49-F238E27FC236}">
                  <a16:creationId xmlns:a16="http://schemas.microsoft.com/office/drawing/2014/main" id="{7CC25451-709F-8B0F-E20D-72CC48A569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9895" y="2793749"/>
              <a:ext cx="914400" cy="914400"/>
            </a:xfrm>
            <a:prstGeom prst="rect">
              <a:avLst/>
            </a:prstGeom>
          </p:spPr>
        </p:pic>
        <p:sp>
          <p:nvSpPr>
            <p:cNvPr id="5" name="Rectangle 4">
              <a:extLst>
                <a:ext uri="{FF2B5EF4-FFF2-40B4-BE49-F238E27FC236}">
                  <a16:creationId xmlns:a16="http://schemas.microsoft.com/office/drawing/2014/main" id="{988168E7-8650-CD6B-E6D5-F864E2E88017}"/>
                </a:ext>
              </a:extLst>
            </p:cNvPr>
            <p:cNvSpPr/>
            <p:nvPr/>
          </p:nvSpPr>
          <p:spPr bwMode="auto">
            <a:xfrm>
              <a:off x="2056342" y="2589236"/>
              <a:ext cx="861392" cy="225287"/>
            </a:xfrm>
            <a:prstGeom prst="rect">
              <a:avLst/>
            </a:prstGeom>
            <a:solidFill>
              <a:srgbClr val="C00000"/>
            </a:solidFill>
            <a:ln w="19050" algn="ctr">
              <a:noFill/>
              <a:miter lim="800000"/>
              <a:headEnd/>
              <a:tailEnd/>
            </a:ln>
          </p:spPr>
          <p:txBody>
            <a:bodyPr wrap="none" rtlCol="0" anchor="ctr"/>
            <a:lstStyle/>
            <a:p>
              <a:pPr algn="ctr">
                <a:lnSpc>
                  <a:spcPct val="90000"/>
                </a:lnSpc>
              </a:pPr>
              <a:r>
                <a:rPr lang="en-US" b="1" dirty="0">
                  <a:solidFill>
                    <a:schemeClr val="bg2"/>
                  </a:solidFill>
                  <a:latin typeface="+mj-lt"/>
                </a:rPr>
                <a:t>ZSFG</a:t>
              </a:r>
            </a:p>
          </p:txBody>
        </p:sp>
      </p:grpSp>
    </p:spTree>
    <p:extLst>
      <p:ext uri="{BB962C8B-B14F-4D97-AF65-F5344CB8AC3E}">
        <p14:creationId xmlns:p14="http://schemas.microsoft.com/office/powerpoint/2010/main" val="6513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8" grpId="0"/>
      <p:bldP spid="6"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7D9D4A-9E86-55D1-8951-AB1E8481D634}"/>
              </a:ext>
            </a:extLst>
          </p:cNvPr>
          <p:cNvSpPr>
            <a:spLocks noGrp="1"/>
          </p:cNvSpPr>
          <p:nvPr>
            <p:ph type="ftr" sz="quarter" idx="12"/>
          </p:nvPr>
        </p:nvSpPr>
        <p:spPr/>
        <p:txBody>
          <a:bodyPr/>
          <a:lstStyle/>
          <a:p>
            <a:r>
              <a:rPr lang="en-US" sz="800" b="1" dirty="0">
                <a:solidFill>
                  <a:schemeClr val="tx2"/>
                </a:solidFill>
                <a:latin typeface="Garamond" panose="02020404030301010803" pitchFamily="18" charset="0"/>
              </a:rPr>
              <a:t>A workshop for preparing healthcare workers for harm reduction conversations</a:t>
            </a:r>
            <a:endParaRPr kumimoji="0" lang="en-US" sz="8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D3EE5288-FD5D-8BBF-F82F-75518228109F}"/>
              </a:ext>
            </a:extLst>
          </p:cNvPr>
          <p:cNvSpPr>
            <a:spLocks noGrp="1"/>
          </p:cNvSpPr>
          <p:nvPr>
            <p:ph type="sldNum" sz="quarter" idx="13"/>
          </p:nvPr>
        </p:nvSpPr>
        <p:spPr/>
        <p:txBody>
          <a:bodyPr/>
          <a:lstStyle/>
          <a:p>
            <a:fld id="{7BCC8D0D-EAEC-449D-9161-023DFF90F2E2}" type="slidenum">
              <a:rPr lang="en-US" smtClean="0"/>
              <a:pPr/>
              <a:t>11</a:t>
            </a:fld>
            <a:endParaRPr lang="en-US" dirty="0"/>
          </a:p>
        </p:txBody>
      </p:sp>
      <p:sp>
        <p:nvSpPr>
          <p:cNvPr id="4" name="TextBox 3">
            <a:extLst>
              <a:ext uri="{FF2B5EF4-FFF2-40B4-BE49-F238E27FC236}">
                <a16:creationId xmlns:a16="http://schemas.microsoft.com/office/drawing/2014/main" id="{C32B51E6-2424-94FE-113A-705D8FAF6448}"/>
              </a:ext>
            </a:extLst>
          </p:cNvPr>
          <p:cNvSpPr txBox="1"/>
          <p:nvPr/>
        </p:nvSpPr>
        <p:spPr bwMode="auto">
          <a:xfrm>
            <a:off x="1547925" y="2248601"/>
            <a:ext cx="6374296" cy="1661993"/>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kumimoji="0" lang="en-US" sz="5400"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How can we address this learning gap?</a:t>
            </a:r>
          </a:p>
        </p:txBody>
      </p:sp>
    </p:spTree>
    <p:extLst>
      <p:ext uri="{BB962C8B-B14F-4D97-AF65-F5344CB8AC3E}">
        <p14:creationId xmlns:p14="http://schemas.microsoft.com/office/powerpoint/2010/main" val="20418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3F43846-5995-2D0A-67DB-167773DE50EF}"/>
              </a:ext>
            </a:extLst>
          </p:cNvPr>
          <p:cNvGrpSpPr/>
          <p:nvPr/>
        </p:nvGrpSpPr>
        <p:grpSpPr>
          <a:xfrm>
            <a:off x="6305336" y="1495777"/>
            <a:ext cx="2201334" cy="4532489"/>
            <a:chOff x="6305336" y="1495777"/>
            <a:chExt cx="2201334" cy="4532489"/>
          </a:xfrm>
        </p:grpSpPr>
        <p:grpSp>
          <p:nvGrpSpPr>
            <p:cNvPr id="9" name="Group 8">
              <a:extLst>
                <a:ext uri="{FF2B5EF4-FFF2-40B4-BE49-F238E27FC236}">
                  <a16:creationId xmlns:a16="http://schemas.microsoft.com/office/drawing/2014/main" id="{03F56F75-558B-71C4-D920-BA3C5D968FB0}"/>
                </a:ext>
              </a:extLst>
            </p:cNvPr>
            <p:cNvGrpSpPr/>
            <p:nvPr/>
          </p:nvGrpSpPr>
          <p:grpSpPr>
            <a:xfrm>
              <a:off x="6305336" y="1495777"/>
              <a:ext cx="2201334" cy="4532489"/>
              <a:chOff x="6305336" y="1495777"/>
              <a:chExt cx="2201334" cy="4532489"/>
            </a:xfrm>
          </p:grpSpPr>
          <p:sp>
            <p:nvSpPr>
              <p:cNvPr id="18" name="Rounded Rectangle 17">
                <a:extLst>
                  <a:ext uri="{FF2B5EF4-FFF2-40B4-BE49-F238E27FC236}">
                    <a16:creationId xmlns:a16="http://schemas.microsoft.com/office/drawing/2014/main" id="{03B5A40F-23ED-3362-6427-E0E5B66401D1}"/>
                  </a:ext>
                </a:extLst>
              </p:cNvPr>
              <p:cNvSpPr/>
              <p:nvPr/>
            </p:nvSpPr>
            <p:spPr bwMode="auto">
              <a:xfrm>
                <a:off x="6305336" y="1495777"/>
                <a:ext cx="2201334" cy="4532489"/>
              </a:xfrm>
              <a:prstGeom prst="roundRect">
                <a:avLst/>
              </a:prstGeom>
              <a:solidFill>
                <a:schemeClr val="accent4">
                  <a:lumMod val="60000"/>
                  <a:lumOff val="40000"/>
                  <a:alpha val="5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ound Diagonal Corner Rectangle 14">
                <a:extLst>
                  <a:ext uri="{FF2B5EF4-FFF2-40B4-BE49-F238E27FC236}">
                    <a16:creationId xmlns:a16="http://schemas.microsoft.com/office/drawing/2014/main" id="{33B094F8-6DB3-F3D9-778F-5E4947AB0403}"/>
                  </a:ext>
                </a:extLst>
              </p:cNvPr>
              <p:cNvSpPr/>
              <p:nvPr/>
            </p:nvSpPr>
            <p:spPr bwMode="auto">
              <a:xfrm>
                <a:off x="6617316" y="1901421"/>
                <a:ext cx="1496081" cy="1208289"/>
              </a:xfrm>
              <a:prstGeom prst="round2DiagRect">
                <a:avLst/>
              </a:prstGeom>
              <a:solidFill>
                <a:schemeClr val="tx2">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6" name="Graphic 15" descr="Clipboard">
                <a:extLst>
                  <a:ext uri="{FF2B5EF4-FFF2-40B4-BE49-F238E27FC236}">
                    <a16:creationId xmlns:a16="http://schemas.microsoft.com/office/drawing/2014/main" id="{A88E8BAC-BE9B-49F2-AB2E-7CD77B47D8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1171" y="2028181"/>
                <a:ext cx="896032" cy="896032"/>
              </a:xfrm>
              <a:prstGeom prst="rect">
                <a:avLst/>
              </a:prstGeom>
            </p:spPr>
          </p:pic>
        </p:grpSp>
        <p:pic>
          <p:nvPicPr>
            <p:cNvPr id="17" name="Graphic 16" descr="Pencil">
              <a:extLst>
                <a:ext uri="{FF2B5EF4-FFF2-40B4-BE49-F238E27FC236}">
                  <a16:creationId xmlns:a16="http://schemas.microsoft.com/office/drawing/2014/main" id="{BD2E4D35-02AD-2728-2378-7413240CB4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06003" y="2114866"/>
              <a:ext cx="469953" cy="469953"/>
            </a:xfrm>
            <a:prstGeom prst="rect">
              <a:avLst/>
            </a:prstGeom>
          </p:spPr>
        </p:pic>
      </p:grpSp>
      <p:grpSp>
        <p:nvGrpSpPr>
          <p:cNvPr id="8" name="Group 7">
            <a:extLst>
              <a:ext uri="{FF2B5EF4-FFF2-40B4-BE49-F238E27FC236}">
                <a16:creationId xmlns:a16="http://schemas.microsoft.com/office/drawing/2014/main" id="{01637CD9-E3E9-A22D-0F08-9324F92F39D6}"/>
              </a:ext>
            </a:extLst>
          </p:cNvPr>
          <p:cNvGrpSpPr/>
          <p:nvPr/>
        </p:nvGrpSpPr>
        <p:grpSpPr>
          <a:xfrm>
            <a:off x="3367231" y="1460042"/>
            <a:ext cx="2201334" cy="4594578"/>
            <a:chOff x="3367231" y="1460042"/>
            <a:chExt cx="2201334" cy="4594578"/>
          </a:xfrm>
        </p:grpSpPr>
        <p:sp>
          <p:nvSpPr>
            <p:cNvPr id="12" name="Rounded Rectangle 11">
              <a:extLst>
                <a:ext uri="{FF2B5EF4-FFF2-40B4-BE49-F238E27FC236}">
                  <a16:creationId xmlns:a16="http://schemas.microsoft.com/office/drawing/2014/main" id="{0972CDE1-965B-AC70-39E9-4FD2E4A98E67}"/>
                </a:ext>
              </a:extLst>
            </p:cNvPr>
            <p:cNvSpPr/>
            <p:nvPr/>
          </p:nvSpPr>
          <p:spPr bwMode="auto">
            <a:xfrm>
              <a:off x="3367231" y="1460042"/>
              <a:ext cx="2201334" cy="4594578"/>
            </a:xfrm>
            <a:prstGeom prst="roundRect">
              <a:avLst/>
            </a:prstGeom>
            <a:solidFill>
              <a:schemeClr val="accent1">
                <a:lumMod val="60000"/>
                <a:lumOff val="40000"/>
                <a:alpha val="5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9" name="Round Diagonal Corner Rectangle 18">
              <a:extLst>
                <a:ext uri="{FF2B5EF4-FFF2-40B4-BE49-F238E27FC236}">
                  <a16:creationId xmlns:a16="http://schemas.microsoft.com/office/drawing/2014/main" id="{7BEEA435-08CE-984C-9C12-B5A1F115104A}"/>
                </a:ext>
              </a:extLst>
            </p:cNvPr>
            <p:cNvSpPr/>
            <p:nvPr/>
          </p:nvSpPr>
          <p:spPr bwMode="auto">
            <a:xfrm>
              <a:off x="3715011" y="1887912"/>
              <a:ext cx="1505773" cy="1176569"/>
            </a:xfrm>
            <a:prstGeom prst="round2Diag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20" name="Graphic 19" descr="Presentation with media">
              <a:extLst>
                <a:ext uri="{FF2B5EF4-FFF2-40B4-BE49-F238E27FC236}">
                  <a16:creationId xmlns:a16="http://schemas.microsoft.com/office/drawing/2014/main" id="{4AD33161-7933-D5CB-F031-5A78062591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0697" y="2075800"/>
              <a:ext cx="914400" cy="914400"/>
            </a:xfrm>
            <a:prstGeom prst="rect">
              <a:avLst/>
            </a:prstGeom>
          </p:spPr>
        </p:pic>
      </p:grpSp>
      <p:grpSp>
        <p:nvGrpSpPr>
          <p:cNvPr id="6" name="Group 5">
            <a:extLst>
              <a:ext uri="{FF2B5EF4-FFF2-40B4-BE49-F238E27FC236}">
                <a16:creationId xmlns:a16="http://schemas.microsoft.com/office/drawing/2014/main" id="{BE62C2AF-D08D-FB41-6070-6B2174AF9B53}"/>
              </a:ext>
            </a:extLst>
          </p:cNvPr>
          <p:cNvGrpSpPr/>
          <p:nvPr/>
        </p:nvGrpSpPr>
        <p:grpSpPr>
          <a:xfrm>
            <a:off x="521986" y="1460042"/>
            <a:ext cx="2201334" cy="4594578"/>
            <a:chOff x="521986" y="1460042"/>
            <a:chExt cx="2201334" cy="4594578"/>
          </a:xfrm>
        </p:grpSpPr>
        <p:sp>
          <p:nvSpPr>
            <p:cNvPr id="11" name="Rounded Rectangle 10">
              <a:extLst>
                <a:ext uri="{FF2B5EF4-FFF2-40B4-BE49-F238E27FC236}">
                  <a16:creationId xmlns:a16="http://schemas.microsoft.com/office/drawing/2014/main" id="{776B2E6B-D56D-C1CE-7EAA-699907F21D7A}"/>
                </a:ext>
              </a:extLst>
            </p:cNvPr>
            <p:cNvSpPr/>
            <p:nvPr/>
          </p:nvSpPr>
          <p:spPr bwMode="auto">
            <a:xfrm>
              <a:off x="521986" y="1460042"/>
              <a:ext cx="2201334" cy="4594578"/>
            </a:xfrm>
            <a:prstGeom prst="roundRect">
              <a:avLst/>
            </a:prstGeom>
            <a:solidFill>
              <a:schemeClr val="accent3">
                <a:lumMod val="40000"/>
                <a:lumOff val="60000"/>
                <a:alpha val="5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3" name="Round Diagonal Corner Rectangle 12">
              <a:extLst>
                <a:ext uri="{FF2B5EF4-FFF2-40B4-BE49-F238E27FC236}">
                  <a16:creationId xmlns:a16="http://schemas.microsoft.com/office/drawing/2014/main" id="{A4AEBD0B-6A49-998A-2E09-E5D5E74EA09A}"/>
                </a:ext>
              </a:extLst>
            </p:cNvPr>
            <p:cNvSpPr/>
            <p:nvPr/>
          </p:nvSpPr>
          <p:spPr bwMode="auto">
            <a:xfrm>
              <a:off x="869882" y="1909668"/>
              <a:ext cx="1505542" cy="1241994"/>
            </a:xfrm>
            <a:prstGeom prst="round2Diag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4" name="Graphic 13" descr="Teacher">
              <a:extLst>
                <a:ext uri="{FF2B5EF4-FFF2-40B4-BE49-F238E27FC236}">
                  <a16:creationId xmlns:a16="http://schemas.microsoft.com/office/drawing/2014/main" id="{5075F4EC-3970-2C7A-A0B2-CC264669B6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0603" y="1947619"/>
              <a:ext cx="1195048" cy="1195048"/>
            </a:xfrm>
            <a:prstGeom prst="rect">
              <a:avLst/>
            </a:prstGeom>
          </p:spPr>
        </p:pic>
      </p:grpSp>
      <p:sp>
        <p:nvSpPr>
          <p:cNvPr id="2" name="Footer Placeholder 1">
            <a:extLst>
              <a:ext uri="{FF2B5EF4-FFF2-40B4-BE49-F238E27FC236}">
                <a16:creationId xmlns:a16="http://schemas.microsoft.com/office/drawing/2014/main" id="{401F9B28-41D8-E7D1-A672-3C3E8AB31663}"/>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82AC9651-7981-799E-FD6A-70E980E21092}"/>
              </a:ext>
            </a:extLst>
          </p:cNvPr>
          <p:cNvSpPr>
            <a:spLocks noGrp="1"/>
          </p:cNvSpPr>
          <p:nvPr>
            <p:ph type="sldNum" sz="quarter" idx="13"/>
          </p:nvPr>
        </p:nvSpPr>
        <p:spPr/>
        <p:txBody>
          <a:bodyPr/>
          <a:lstStyle/>
          <a:p>
            <a:fld id="{7BCC8D0D-EAEC-449D-9161-023DFF90F2E2}" type="slidenum">
              <a:rPr lang="en-US" smtClean="0"/>
              <a:pPr/>
              <a:t>12</a:t>
            </a:fld>
            <a:endParaRPr lang="en-US" dirty="0"/>
          </a:p>
        </p:txBody>
      </p:sp>
      <p:sp>
        <p:nvSpPr>
          <p:cNvPr id="4" name="Title 3">
            <a:extLst>
              <a:ext uri="{FF2B5EF4-FFF2-40B4-BE49-F238E27FC236}">
                <a16:creationId xmlns:a16="http://schemas.microsoft.com/office/drawing/2014/main" id="{16DF3357-3626-19C9-47C1-E9A46EBA7971}"/>
              </a:ext>
            </a:extLst>
          </p:cNvPr>
          <p:cNvSpPr>
            <a:spLocks noGrp="1"/>
          </p:cNvSpPr>
          <p:nvPr>
            <p:ph type="title"/>
          </p:nvPr>
        </p:nvSpPr>
        <p:spPr>
          <a:xfrm>
            <a:off x="485210" y="352134"/>
            <a:ext cx="8173580" cy="692088"/>
          </a:xfrm>
        </p:spPr>
        <p:txBody>
          <a:bodyPr/>
          <a:lstStyle/>
          <a:p>
            <a:pPr algn="ctr"/>
            <a:r>
              <a:rPr lang="en-US" b="1" dirty="0"/>
              <a:t>Workshop for Diverse Cohorts</a:t>
            </a:r>
          </a:p>
        </p:txBody>
      </p:sp>
      <p:graphicFrame>
        <p:nvGraphicFramePr>
          <p:cNvPr id="7" name="Diagram 6">
            <a:extLst>
              <a:ext uri="{FF2B5EF4-FFF2-40B4-BE49-F238E27FC236}">
                <a16:creationId xmlns:a16="http://schemas.microsoft.com/office/drawing/2014/main" id="{B90C0608-07ED-D4F3-BC56-A000AF521065}"/>
              </a:ext>
            </a:extLst>
          </p:cNvPr>
          <p:cNvGraphicFramePr/>
          <p:nvPr>
            <p:extLst>
              <p:ext uri="{D42A27DB-BD31-4B8C-83A1-F6EECF244321}">
                <p14:modId xmlns:p14="http://schemas.microsoft.com/office/powerpoint/2010/main" val="329074710"/>
              </p:ext>
            </p:extLst>
          </p:nvPr>
        </p:nvGraphicFramePr>
        <p:xfrm>
          <a:off x="548154" y="2671503"/>
          <a:ext cx="7836430" cy="29672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TextBox 4">
            <a:extLst>
              <a:ext uri="{FF2B5EF4-FFF2-40B4-BE49-F238E27FC236}">
                <a16:creationId xmlns:a16="http://schemas.microsoft.com/office/drawing/2014/main" id="{E4270FEE-29A6-ABF5-B449-5A655BC298EA}"/>
              </a:ext>
            </a:extLst>
          </p:cNvPr>
          <p:cNvSpPr txBox="1"/>
          <p:nvPr/>
        </p:nvSpPr>
        <p:spPr bwMode="auto">
          <a:xfrm>
            <a:off x="168597" y="1311111"/>
            <a:ext cx="450829"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tx2"/>
                </a:solidFill>
              </a:rPr>
              <a:t>(1)</a:t>
            </a:r>
          </a:p>
        </p:txBody>
      </p:sp>
      <p:sp>
        <p:nvSpPr>
          <p:cNvPr id="21" name="TextBox 20">
            <a:extLst>
              <a:ext uri="{FF2B5EF4-FFF2-40B4-BE49-F238E27FC236}">
                <a16:creationId xmlns:a16="http://schemas.microsoft.com/office/drawing/2014/main" id="{148A5741-0516-3C61-53FE-E5B8A9B3E4C1}"/>
              </a:ext>
            </a:extLst>
          </p:cNvPr>
          <p:cNvSpPr txBox="1"/>
          <p:nvPr/>
        </p:nvSpPr>
        <p:spPr bwMode="auto">
          <a:xfrm>
            <a:off x="3026229" y="1297804"/>
            <a:ext cx="433862" cy="369332"/>
          </a:xfrm>
          <a:prstGeom prst="rect">
            <a:avLst/>
          </a:prstGeom>
          <a:noFill/>
          <a:ln w="19050" algn="ctr">
            <a:noFill/>
            <a:miter lim="800000"/>
            <a:headEnd/>
            <a:tailEnd/>
          </a:ln>
        </p:spPr>
        <p:txBody>
          <a:bodyPr wrap="square" lIns="0" tIns="0" rIns="0" bIns="0" rtlCol="0">
            <a:spAutoFit/>
          </a:bodyPr>
          <a:lstStyle/>
          <a:p>
            <a:r>
              <a:rPr lang="en-US" sz="2400" b="1" dirty="0"/>
              <a:t>(2)</a:t>
            </a:r>
          </a:p>
        </p:txBody>
      </p:sp>
      <p:sp>
        <p:nvSpPr>
          <p:cNvPr id="22" name="TextBox 21">
            <a:extLst>
              <a:ext uri="{FF2B5EF4-FFF2-40B4-BE49-F238E27FC236}">
                <a16:creationId xmlns:a16="http://schemas.microsoft.com/office/drawing/2014/main" id="{62D3094C-CFBF-670B-9F0F-D414098CDD75}"/>
              </a:ext>
            </a:extLst>
          </p:cNvPr>
          <p:cNvSpPr txBox="1"/>
          <p:nvPr/>
        </p:nvSpPr>
        <p:spPr bwMode="auto">
          <a:xfrm>
            <a:off x="5989319" y="1294165"/>
            <a:ext cx="446314" cy="369332"/>
          </a:xfrm>
          <a:prstGeom prst="rect">
            <a:avLst/>
          </a:prstGeom>
          <a:noFill/>
          <a:ln w="19050" algn="ctr">
            <a:noFill/>
            <a:miter lim="800000"/>
            <a:headEnd/>
            <a:tailEnd/>
          </a:ln>
        </p:spPr>
        <p:txBody>
          <a:bodyPr wrap="square" lIns="0" tIns="0" rIns="0" bIns="0" rtlCol="0">
            <a:spAutoFit/>
          </a:bodyPr>
          <a:lstStyle/>
          <a:p>
            <a:r>
              <a:rPr lang="en-US" sz="2400" b="1" dirty="0"/>
              <a:t>(3)</a:t>
            </a:r>
          </a:p>
        </p:txBody>
      </p:sp>
    </p:spTree>
    <p:extLst>
      <p:ext uri="{BB962C8B-B14F-4D97-AF65-F5344CB8AC3E}">
        <p14:creationId xmlns:p14="http://schemas.microsoft.com/office/powerpoint/2010/main" val="349552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63EFFEC2-0DB9-EE4E-9E76-0EB05CFE46CD}"/>
                                            </p:graphicEl>
                                          </p:spTgt>
                                        </p:tgtEl>
                                        <p:attrNameLst>
                                          <p:attrName>style.visibility</p:attrName>
                                        </p:attrNameLst>
                                      </p:cBhvr>
                                      <p:to>
                                        <p:strVal val="visible"/>
                                      </p:to>
                                    </p:set>
                                    <p:animEffect transition="in" filter="fade">
                                      <p:cBhvr>
                                        <p:cTn id="12" dur="500"/>
                                        <p:tgtEl>
                                          <p:spTgt spid="7">
                                            <p:graphicEl>
                                              <a:dgm id="{63EFFEC2-0DB9-EE4E-9E76-0EB05CFE46CD}"/>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B05AD1BC-3E5B-7C48-A5D6-A5DE7B5F50FC}"/>
                                            </p:graphicEl>
                                          </p:spTgt>
                                        </p:tgtEl>
                                        <p:attrNameLst>
                                          <p:attrName>style.visibility</p:attrName>
                                        </p:attrNameLst>
                                      </p:cBhvr>
                                      <p:to>
                                        <p:strVal val="visible"/>
                                      </p:to>
                                    </p:set>
                                    <p:animEffect transition="in" filter="fade">
                                      <p:cBhvr>
                                        <p:cTn id="15" dur="500"/>
                                        <p:tgtEl>
                                          <p:spTgt spid="7">
                                            <p:graphicEl>
                                              <a:dgm id="{B05AD1BC-3E5B-7C48-A5D6-A5DE7B5F50FC}"/>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B2931C49-5A5A-A244-BE66-7763BA21A934}"/>
                                            </p:graphicEl>
                                          </p:spTgt>
                                        </p:tgtEl>
                                        <p:attrNameLst>
                                          <p:attrName>style.visibility</p:attrName>
                                        </p:attrNameLst>
                                      </p:cBhvr>
                                      <p:to>
                                        <p:strVal val="visible"/>
                                      </p:to>
                                    </p:set>
                                    <p:animEffect transition="in" filter="fade">
                                      <p:cBhvr>
                                        <p:cTn id="28" dur="500"/>
                                        <p:tgtEl>
                                          <p:spTgt spid="7">
                                            <p:graphicEl>
                                              <a:dgm id="{B2931C49-5A5A-A244-BE66-7763BA21A934}"/>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8AF2E684-C408-914D-B0D9-8CD0A2069BF4}"/>
                                            </p:graphicEl>
                                          </p:spTgt>
                                        </p:tgtEl>
                                        <p:attrNameLst>
                                          <p:attrName>style.visibility</p:attrName>
                                        </p:attrNameLst>
                                      </p:cBhvr>
                                      <p:to>
                                        <p:strVal val="visible"/>
                                      </p:to>
                                    </p:set>
                                    <p:animEffect transition="in" filter="fade">
                                      <p:cBhvr>
                                        <p:cTn id="31" dur="500"/>
                                        <p:tgtEl>
                                          <p:spTgt spid="7">
                                            <p:graphicEl>
                                              <a:dgm id="{8AF2E684-C408-914D-B0D9-8CD0A2069BF4}"/>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graphicEl>
                                              <a:dgm id="{0A273612-313D-1D46-A242-B9A64266603F}"/>
                                            </p:graphicEl>
                                          </p:spTgt>
                                        </p:tgtEl>
                                        <p:attrNameLst>
                                          <p:attrName>style.visibility</p:attrName>
                                        </p:attrNameLst>
                                      </p:cBhvr>
                                      <p:to>
                                        <p:strVal val="visible"/>
                                      </p:to>
                                    </p:set>
                                    <p:animEffect transition="in" filter="fade">
                                      <p:cBhvr>
                                        <p:cTn id="37" dur="500"/>
                                        <p:tgtEl>
                                          <p:spTgt spid="7">
                                            <p:graphicEl>
                                              <a:dgm id="{0A273612-313D-1D46-A242-B9A64266603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B9EBD4E8-2B42-8040-B04A-BEED5F4BBECC}"/>
                                            </p:graphicEl>
                                          </p:spTgt>
                                        </p:tgtEl>
                                        <p:attrNameLst>
                                          <p:attrName>style.visibility</p:attrName>
                                        </p:attrNameLst>
                                      </p:cBhvr>
                                      <p:to>
                                        <p:strVal val="visible"/>
                                      </p:to>
                                    </p:set>
                                    <p:animEffect transition="in" filter="fade">
                                      <p:cBhvr>
                                        <p:cTn id="47" dur="500"/>
                                        <p:tgtEl>
                                          <p:spTgt spid="7">
                                            <p:graphicEl>
                                              <a:dgm id="{B9EBD4E8-2B42-8040-B04A-BEED5F4BBECC}"/>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graphicEl>
                                              <a:dgm id="{48A6833B-6557-6348-8810-D7AB0645776F}"/>
                                            </p:graphicEl>
                                          </p:spTgt>
                                        </p:tgtEl>
                                        <p:attrNameLst>
                                          <p:attrName>style.visibility</p:attrName>
                                        </p:attrNameLst>
                                      </p:cBhvr>
                                      <p:to>
                                        <p:strVal val="visible"/>
                                      </p:to>
                                    </p:set>
                                    <p:animEffect transition="in" filter="fade">
                                      <p:cBhvr>
                                        <p:cTn id="50" dur="500"/>
                                        <p:tgtEl>
                                          <p:spTgt spid="7">
                                            <p:graphicEl>
                                              <a:dgm id="{48A6833B-6557-6348-8810-D7AB0645776F}"/>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graphicEl>
                                              <a:dgm id="{8C3B444C-F3BE-0840-821C-5E489F2E72FF}"/>
                                            </p:graphicEl>
                                          </p:spTgt>
                                        </p:tgtEl>
                                        <p:attrNameLst>
                                          <p:attrName>style.visibility</p:attrName>
                                        </p:attrNameLst>
                                      </p:cBhvr>
                                      <p:to>
                                        <p:strVal val="visible"/>
                                      </p:to>
                                    </p:set>
                                    <p:animEffect transition="in" filter="fade">
                                      <p:cBhvr>
                                        <p:cTn id="53" dur="500"/>
                                        <p:tgtEl>
                                          <p:spTgt spid="7">
                                            <p:graphicEl>
                                              <a:dgm id="{8C3B444C-F3BE-0840-821C-5E489F2E72FF}"/>
                                            </p:graphic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5"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BE93AD-A0B5-8C8B-13F2-F143B2ADA422}"/>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08BF2A99-9255-24CF-A9F5-1057078E227D}"/>
              </a:ext>
            </a:extLst>
          </p:cNvPr>
          <p:cNvSpPr>
            <a:spLocks noGrp="1"/>
          </p:cNvSpPr>
          <p:nvPr>
            <p:ph type="sldNum" sz="quarter" idx="13"/>
          </p:nvPr>
        </p:nvSpPr>
        <p:spPr/>
        <p:txBody>
          <a:bodyPr/>
          <a:lstStyle/>
          <a:p>
            <a:fld id="{7BCC8D0D-EAEC-449D-9161-023DFF90F2E2}" type="slidenum">
              <a:rPr lang="en-US" smtClean="0"/>
              <a:pPr/>
              <a:t>13</a:t>
            </a:fld>
            <a:endParaRPr lang="en-US" dirty="0"/>
          </a:p>
        </p:txBody>
      </p:sp>
      <p:sp>
        <p:nvSpPr>
          <p:cNvPr id="4" name="Title 3">
            <a:extLst>
              <a:ext uri="{FF2B5EF4-FFF2-40B4-BE49-F238E27FC236}">
                <a16:creationId xmlns:a16="http://schemas.microsoft.com/office/drawing/2014/main" id="{B6903877-2255-DC1D-E8A4-43D10548CCF3}"/>
              </a:ext>
            </a:extLst>
          </p:cNvPr>
          <p:cNvSpPr>
            <a:spLocks noGrp="1"/>
          </p:cNvSpPr>
          <p:nvPr>
            <p:ph type="title"/>
          </p:nvPr>
        </p:nvSpPr>
        <p:spPr>
          <a:xfrm>
            <a:off x="453585" y="245582"/>
            <a:ext cx="7872078" cy="620931"/>
          </a:xfrm>
        </p:spPr>
        <p:txBody>
          <a:bodyPr/>
          <a:lstStyle/>
          <a:p>
            <a:pPr algn="ctr"/>
            <a:r>
              <a:rPr lang="en-US" b="1" dirty="0"/>
              <a:t>Workshop Participants</a:t>
            </a:r>
          </a:p>
        </p:txBody>
      </p:sp>
      <p:sp>
        <p:nvSpPr>
          <p:cNvPr id="24" name="Google Shape;1548;p46">
            <a:extLst>
              <a:ext uri="{FF2B5EF4-FFF2-40B4-BE49-F238E27FC236}">
                <a16:creationId xmlns:a16="http://schemas.microsoft.com/office/drawing/2014/main" id="{7FC22DDB-21AD-7A77-D24F-4092AE72FA4A}"/>
              </a:ext>
            </a:extLst>
          </p:cNvPr>
          <p:cNvSpPr txBox="1"/>
          <p:nvPr/>
        </p:nvSpPr>
        <p:spPr>
          <a:xfrm>
            <a:off x="5280294" y="4226626"/>
            <a:ext cx="1629300" cy="52042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sz="2400" b="1" dirty="0">
              <a:solidFill>
                <a:schemeClr val="dk1"/>
              </a:solidFill>
              <a:latin typeface="Acme"/>
              <a:ea typeface="Acme"/>
              <a:cs typeface="Acme"/>
              <a:sym typeface="Acme"/>
            </a:endParaRPr>
          </a:p>
          <a:p>
            <a:pPr marL="0" lvl="0" indent="0" algn="ctr" rtl="0">
              <a:spcBef>
                <a:spcPts val="0"/>
              </a:spcBef>
              <a:spcAft>
                <a:spcPts val="0"/>
              </a:spcAft>
              <a:buNone/>
            </a:pPr>
            <a:endParaRPr sz="2400" b="1" dirty="0">
              <a:solidFill>
                <a:schemeClr val="dk1"/>
              </a:solidFill>
              <a:latin typeface="Acme"/>
              <a:ea typeface="Acme"/>
              <a:cs typeface="Acme"/>
              <a:sym typeface="Acme"/>
            </a:endParaRPr>
          </a:p>
        </p:txBody>
      </p:sp>
      <p:grpSp>
        <p:nvGrpSpPr>
          <p:cNvPr id="20" name="Group 19">
            <a:extLst>
              <a:ext uri="{FF2B5EF4-FFF2-40B4-BE49-F238E27FC236}">
                <a16:creationId xmlns:a16="http://schemas.microsoft.com/office/drawing/2014/main" id="{0242995E-ED8F-FE56-6F81-508512A79A51}"/>
              </a:ext>
            </a:extLst>
          </p:cNvPr>
          <p:cNvGrpSpPr/>
          <p:nvPr/>
        </p:nvGrpSpPr>
        <p:grpSpPr>
          <a:xfrm>
            <a:off x="658589" y="4814397"/>
            <a:ext cx="2121843" cy="489838"/>
            <a:chOff x="273250" y="4848083"/>
            <a:chExt cx="2121843" cy="489838"/>
          </a:xfrm>
        </p:grpSpPr>
        <p:pic>
          <p:nvPicPr>
            <p:cNvPr id="61" name="Graphic 60" descr="Stopwatch">
              <a:extLst>
                <a:ext uri="{FF2B5EF4-FFF2-40B4-BE49-F238E27FC236}">
                  <a16:creationId xmlns:a16="http://schemas.microsoft.com/office/drawing/2014/main" id="{35BECA92-3E67-8436-C879-0AD5D3DBA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0" y="4848083"/>
              <a:ext cx="489838" cy="489838"/>
            </a:xfrm>
            <a:prstGeom prst="rect">
              <a:avLst/>
            </a:prstGeom>
          </p:spPr>
        </p:pic>
        <p:sp>
          <p:nvSpPr>
            <p:cNvPr id="64" name="TextBox 63">
              <a:extLst>
                <a:ext uri="{FF2B5EF4-FFF2-40B4-BE49-F238E27FC236}">
                  <a16:creationId xmlns:a16="http://schemas.microsoft.com/office/drawing/2014/main" id="{66FB9529-676C-01B4-AD26-61AB68122F22}"/>
                </a:ext>
              </a:extLst>
            </p:cNvPr>
            <p:cNvSpPr txBox="1"/>
            <p:nvPr/>
          </p:nvSpPr>
          <p:spPr bwMode="auto">
            <a:xfrm>
              <a:off x="833324" y="4931420"/>
              <a:ext cx="1561769" cy="323165"/>
            </a:xfrm>
            <a:prstGeom prst="rect">
              <a:avLst/>
            </a:prstGeom>
            <a:noFill/>
            <a:ln w="19050" algn="ctr">
              <a:noFill/>
              <a:miter lim="800000"/>
              <a:headEnd/>
              <a:tailEnd/>
            </a:ln>
          </p:spPr>
          <p:txBody>
            <a:bodyPr wrap="square" lIns="0" tIns="0" rIns="0" bIns="0" rtlCol="0">
              <a:spAutoFit/>
            </a:bodyPr>
            <a:lstStyle/>
            <a:p>
              <a:r>
                <a:rPr lang="en-US" sz="2100" dirty="0">
                  <a:latin typeface="Calibri" panose="020F0502020204030204" pitchFamily="34" charset="0"/>
                  <a:cs typeface="Calibri" panose="020F0502020204030204" pitchFamily="34" charset="0"/>
                </a:rPr>
                <a:t>45 min. each</a:t>
              </a:r>
            </a:p>
          </p:txBody>
        </p:sp>
      </p:grpSp>
      <p:sp>
        <p:nvSpPr>
          <p:cNvPr id="11" name="Rectangle 10">
            <a:extLst>
              <a:ext uri="{FF2B5EF4-FFF2-40B4-BE49-F238E27FC236}">
                <a16:creationId xmlns:a16="http://schemas.microsoft.com/office/drawing/2014/main" id="{8922B479-5B09-F29F-BABD-C9D704F7DFC9}"/>
              </a:ext>
            </a:extLst>
          </p:cNvPr>
          <p:cNvSpPr/>
          <p:nvPr/>
        </p:nvSpPr>
        <p:spPr>
          <a:xfrm>
            <a:off x="576138" y="1834464"/>
            <a:ext cx="2461164" cy="2577208"/>
          </a:xfrm>
          <a:prstGeom prst="rect">
            <a:avLst/>
          </a:prstGeom>
          <a:blipFill dpi="0" rotWithShape="1">
            <a:blip r:embed="rId5">
              <a:alphaModFix amt="10000"/>
              <a:extLst>
                <a:ext uri="{96DAC541-7B7A-43D3-8B79-37D633B846F1}">
                  <asvg:svgBlip xmlns:asvg="http://schemas.microsoft.com/office/drawing/2016/SVG/main" r:embed="rId6"/>
                </a:ext>
              </a:extLst>
            </a:blip>
            <a:srcRect/>
            <a:stretch>
              <a:fillRect/>
            </a:stretch>
          </a:blipFill>
        </p:spPr>
        <p:txBody>
          <a:bodyPr/>
          <a:lstStyle/>
          <a:p>
            <a:endParaRPr lang="en-US" dirty="0"/>
          </a:p>
        </p:txBody>
      </p:sp>
      <p:sp>
        <p:nvSpPr>
          <p:cNvPr id="13" name="Freeform 12">
            <a:extLst>
              <a:ext uri="{FF2B5EF4-FFF2-40B4-BE49-F238E27FC236}">
                <a16:creationId xmlns:a16="http://schemas.microsoft.com/office/drawing/2014/main" id="{1BEA6A5D-C01D-DB5B-421A-F020CF7480E8}"/>
              </a:ext>
            </a:extLst>
          </p:cNvPr>
          <p:cNvSpPr/>
          <p:nvPr/>
        </p:nvSpPr>
        <p:spPr>
          <a:xfrm>
            <a:off x="2576848" y="3035577"/>
            <a:ext cx="440840" cy="786846"/>
          </a:xfrm>
          <a:custGeom>
            <a:avLst/>
            <a:gdLst/>
            <a:ahLst/>
            <a:cxnLst/>
            <a:rect l="0" t="0" r="0" b="0"/>
            <a:pathLst>
              <a:path>
                <a:moveTo>
                  <a:pt x="0" y="0"/>
                </a:moveTo>
                <a:lnTo>
                  <a:pt x="221123" y="0"/>
                </a:lnTo>
                <a:lnTo>
                  <a:pt x="221123" y="1140572"/>
                </a:lnTo>
                <a:lnTo>
                  <a:pt x="442247" y="1140572"/>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13">
            <a:extLst>
              <a:ext uri="{FF2B5EF4-FFF2-40B4-BE49-F238E27FC236}">
                <a16:creationId xmlns:a16="http://schemas.microsoft.com/office/drawing/2014/main" id="{A9F99241-4219-0769-9D0D-3B6D586A26E9}"/>
              </a:ext>
            </a:extLst>
          </p:cNvPr>
          <p:cNvSpPr/>
          <p:nvPr/>
        </p:nvSpPr>
        <p:spPr>
          <a:xfrm>
            <a:off x="2780521" y="3004036"/>
            <a:ext cx="440840" cy="63082"/>
          </a:xfrm>
          <a:custGeom>
            <a:avLst/>
            <a:gdLst/>
            <a:ahLst/>
            <a:cxnLst/>
            <a:rect l="0" t="0" r="0" b="0"/>
            <a:pathLst>
              <a:path>
                <a:moveTo>
                  <a:pt x="0" y="45720"/>
                </a:moveTo>
                <a:lnTo>
                  <a:pt x="221123" y="45720"/>
                </a:lnTo>
                <a:lnTo>
                  <a:pt x="221123" y="82948"/>
                </a:lnTo>
                <a:lnTo>
                  <a:pt x="442247" y="82948"/>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14">
            <a:extLst>
              <a:ext uri="{FF2B5EF4-FFF2-40B4-BE49-F238E27FC236}">
                <a16:creationId xmlns:a16="http://schemas.microsoft.com/office/drawing/2014/main" id="{93F4486F-FDFF-F3B0-96DB-14AC821CFBBC}"/>
              </a:ext>
            </a:extLst>
          </p:cNvPr>
          <p:cNvSpPr/>
          <p:nvPr/>
        </p:nvSpPr>
        <p:spPr>
          <a:xfrm>
            <a:off x="2579046" y="1953099"/>
            <a:ext cx="440840" cy="761164"/>
          </a:xfrm>
          <a:custGeom>
            <a:avLst/>
            <a:gdLst/>
            <a:ahLst/>
            <a:cxnLst/>
            <a:rect l="0" t="0" r="0" b="0"/>
            <a:pathLst>
              <a:path>
                <a:moveTo>
                  <a:pt x="0" y="1103344"/>
                </a:moveTo>
                <a:lnTo>
                  <a:pt x="221123" y="1103344"/>
                </a:lnTo>
                <a:lnTo>
                  <a:pt x="221123" y="0"/>
                </a:lnTo>
                <a:lnTo>
                  <a:pt x="442247" y="0"/>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15">
            <a:extLst>
              <a:ext uri="{FF2B5EF4-FFF2-40B4-BE49-F238E27FC236}">
                <a16:creationId xmlns:a16="http://schemas.microsoft.com/office/drawing/2014/main" id="{31ED614D-B3A4-C34E-5F3D-85FC588EE1A5}"/>
              </a:ext>
            </a:extLst>
          </p:cNvPr>
          <p:cNvSpPr/>
          <p:nvPr/>
        </p:nvSpPr>
        <p:spPr>
          <a:xfrm>
            <a:off x="576227" y="2678499"/>
            <a:ext cx="2204205" cy="786846"/>
          </a:xfrm>
          <a:custGeom>
            <a:avLst/>
            <a:gdLst>
              <a:gd name="connsiteX0" fmla="*/ 0 w 2211238"/>
              <a:gd name="connsiteY0" fmla="*/ 0 h 674427"/>
              <a:gd name="connsiteX1" fmla="*/ 2211238 w 2211238"/>
              <a:gd name="connsiteY1" fmla="*/ 0 h 674427"/>
              <a:gd name="connsiteX2" fmla="*/ 2211238 w 2211238"/>
              <a:gd name="connsiteY2" fmla="*/ 674427 h 674427"/>
              <a:gd name="connsiteX3" fmla="*/ 0 w 2211238"/>
              <a:gd name="connsiteY3" fmla="*/ 674427 h 674427"/>
              <a:gd name="connsiteX4" fmla="*/ 0 w 2211238"/>
              <a:gd name="connsiteY4" fmla="*/ 0 h 6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238" h="674427">
                <a:moveTo>
                  <a:pt x="0" y="0"/>
                </a:moveTo>
                <a:lnTo>
                  <a:pt x="2211238" y="0"/>
                </a:lnTo>
                <a:lnTo>
                  <a:pt x="2211238" y="674427"/>
                </a:lnTo>
                <a:lnTo>
                  <a:pt x="0" y="674427"/>
                </a:lnTo>
                <a:lnTo>
                  <a:pt x="0" y="0"/>
                </a:lnTo>
                <a:close/>
              </a:path>
            </a:pathLst>
          </a:custGeom>
          <a:solidFill>
            <a:srgbClr val="FF8C2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3 Workshops</a:t>
            </a:r>
          </a:p>
        </p:txBody>
      </p:sp>
      <p:sp>
        <p:nvSpPr>
          <p:cNvPr id="17" name="Freeform 16">
            <a:extLst>
              <a:ext uri="{FF2B5EF4-FFF2-40B4-BE49-F238E27FC236}">
                <a16:creationId xmlns:a16="http://schemas.microsoft.com/office/drawing/2014/main" id="{4A63191C-3109-6596-3AAF-477131B268F6}"/>
              </a:ext>
            </a:extLst>
          </p:cNvPr>
          <p:cNvSpPr/>
          <p:nvPr/>
        </p:nvSpPr>
        <p:spPr>
          <a:xfrm>
            <a:off x="3017777" y="1431739"/>
            <a:ext cx="2204205" cy="786846"/>
          </a:xfrm>
          <a:custGeom>
            <a:avLst/>
            <a:gdLst>
              <a:gd name="connsiteX0" fmla="*/ 0 w 2211238"/>
              <a:gd name="connsiteY0" fmla="*/ 0 h 901298"/>
              <a:gd name="connsiteX1" fmla="*/ 2211238 w 2211238"/>
              <a:gd name="connsiteY1" fmla="*/ 0 h 901298"/>
              <a:gd name="connsiteX2" fmla="*/ 2211238 w 2211238"/>
              <a:gd name="connsiteY2" fmla="*/ 901298 h 901298"/>
              <a:gd name="connsiteX3" fmla="*/ 0 w 2211238"/>
              <a:gd name="connsiteY3" fmla="*/ 901298 h 901298"/>
              <a:gd name="connsiteX4" fmla="*/ 0 w 2211238"/>
              <a:gd name="connsiteY4" fmla="*/ 0 h 90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238" h="901298">
                <a:moveTo>
                  <a:pt x="0" y="0"/>
                </a:moveTo>
                <a:lnTo>
                  <a:pt x="2211238" y="0"/>
                </a:lnTo>
                <a:lnTo>
                  <a:pt x="2211238" y="901298"/>
                </a:lnTo>
                <a:lnTo>
                  <a:pt x="0" y="901298"/>
                </a:lnTo>
                <a:lnTo>
                  <a:pt x="0" y="0"/>
                </a:lnTo>
                <a:close/>
              </a:path>
            </a:pathLst>
          </a:custGeom>
          <a:gradFill rotWithShape="0">
            <a:gsLst>
              <a:gs pos="100000">
                <a:schemeClr val="accent2"/>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Medical Students</a:t>
            </a:r>
          </a:p>
          <a:p>
            <a:pPr marL="0" lvl="0" indent="0" algn="ctr" defTabSz="933450">
              <a:lnSpc>
                <a:spcPct val="90000"/>
              </a:lnSpc>
              <a:spcBef>
                <a:spcPct val="0"/>
              </a:spcBef>
              <a:spcAft>
                <a:spcPct val="35000"/>
              </a:spcAft>
              <a:buNone/>
            </a:pPr>
            <a:r>
              <a:rPr lang="en-US" sz="2400" dirty="0">
                <a:latin typeface="Calibri" panose="020F0502020204030204" pitchFamily="34" charset="0"/>
                <a:cs typeface="Calibri" panose="020F0502020204030204" pitchFamily="34" charset="0"/>
              </a:rPr>
              <a:t>N</a:t>
            </a:r>
            <a:r>
              <a:rPr lang="en-US" sz="2400" kern="1200" dirty="0">
                <a:latin typeface="Calibri" panose="020F0502020204030204" pitchFamily="34" charset="0"/>
                <a:cs typeface="Calibri" panose="020F0502020204030204" pitchFamily="34" charset="0"/>
              </a:rPr>
              <a:t>=15 </a:t>
            </a:r>
          </a:p>
        </p:txBody>
      </p:sp>
      <p:sp>
        <p:nvSpPr>
          <p:cNvPr id="18" name="Freeform 17">
            <a:extLst>
              <a:ext uri="{FF2B5EF4-FFF2-40B4-BE49-F238E27FC236}">
                <a16:creationId xmlns:a16="http://schemas.microsoft.com/office/drawing/2014/main" id="{DD2776CC-5878-0D24-F373-6688582CA665}"/>
              </a:ext>
            </a:extLst>
          </p:cNvPr>
          <p:cNvSpPr/>
          <p:nvPr/>
        </p:nvSpPr>
        <p:spPr>
          <a:xfrm>
            <a:off x="3042553" y="2516391"/>
            <a:ext cx="2204205" cy="811698"/>
          </a:xfrm>
          <a:custGeom>
            <a:avLst/>
            <a:gdLst>
              <a:gd name="connsiteX0" fmla="*/ 0 w 2211238"/>
              <a:gd name="connsiteY0" fmla="*/ 0 h 827037"/>
              <a:gd name="connsiteX1" fmla="*/ 2211238 w 2211238"/>
              <a:gd name="connsiteY1" fmla="*/ 0 h 827037"/>
              <a:gd name="connsiteX2" fmla="*/ 2211238 w 2211238"/>
              <a:gd name="connsiteY2" fmla="*/ 827037 h 827037"/>
              <a:gd name="connsiteX3" fmla="*/ 0 w 2211238"/>
              <a:gd name="connsiteY3" fmla="*/ 827037 h 827037"/>
              <a:gd name="connsiteX4" fmla="*/ 0 w 2211238"/>
              <a:gd name="connsiteY4" fmla="*/ 0 h 827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238" h="827037">
                <a:moveTo>
                  <a:pt x="0" y="0"/>
                </a:moveTo>
                <a:lnTo>
                  <a:pt x="2211238" y="0"/>
                </a:lnTo>
                <a:lnTo>
                  <a:pt x="2211238" y="827037"/>
                </a:lnTo>
                <a:lnTo>
                  <a:pt x="0" y="827037"/>
                </a:lnTo>
                <a:lnTo>
                  <a:pt x="0" y="0"/>
                </a:lnTo>
                <a:close/>
              </a:path>
            </a:pathLst>
          </a:custGeom>
          <a:gradFill rotWithShape="0">
            <a:gsLst>
              <a:gs pos="96000">
                <a:schemeClr val="accent3"/>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IM Residents</a:t>
            </a:r>
          </a:p>
          <a:p>
            <a:pPr marL="0" lvl="0" indent="0" algn="ctr" defTabSz="1066800">
              <a:lnSpc>
                <a:spcPct val="90000"/>
              </a:lnSpc>
              <a:spcBef>
                <a:spcPct val="0"/>
              </a:spcBef>
              <a:spcAft>
                <a:spcPct val="35000"/>
              </a:spcAft>
              <a:buNone/>
            </a:pPr>
            <a:r>
              <a:rPr lang="en-US" sz="2400" dirty="0">
                <a:latin typeface="Calibri" panose="020F0502020204030204" pitchFamily="34" charset="0"/>
                <a:cs typeface="Calibri" panose="020F0502020204030204" pitchFamily="34" charset="0"/>
              </a:rPr>
              <a:t>N</a:t>
            </a:r>
            <a:r>
              <a:rPr lang="en-US" sz="2400" kern="1200" dirty="0">
                <a:latin typeface="Calibri" panose="020F0502020204030204" pitchFamily="34" charset="0"/>
                <a:cs typeface="Calibri" panose="020F0502020204030204" pitchFamily="34" charset="0"/>
              </a:rPr>
              <a:t>=4</a:t>
            </a:r>
          </a:p>
        </p:txBody>
      </p:sp>
      <p:sp>
        <p:nvSpPr>
          <p:cNvPr id="19" name="Freeform 18">
            <a:extLst>
              <a:ext uri="{FF2B5EF4-FFF2-40B4-BE49-F238E27FC236}">
                <a16:creationId xmlns:a16="http://schemas.microsoft.com/office/drawing/2014/main" id="{DC1CE10C-7BEA-3A6D-557D-0AD0CE39496C}"/>
              </a:ext>
            </a:extLst>
          </p:cNvPr>
          <p:cNvSpPr/>
          <p:nvPr/>
        </p:nvSpPr>
        <p:spPr>
          <a:xfrm>
            <a:off x="3017777" y="3465345"/>
            <a:ext cx="2204205" cy="811698"/>
          </a:xfrm>
          <a:custGeom>
            <a:avLst/>
            <a:gdLst>
              <a:gd name="connsiteX0" fmla="*/ 0 w 2211238"/>
              <a:gd name="connsiteY0" fmla="*/ 0 h 826841"/>
              <a:gd name="connsiteX1" fmla="*/ 2211238 w 2211238"/>
              <a:gd name="connsiteY1" fmla="*/ 0 h 826841"/>
              <a:gd name="connsiteX2" fmla="*/ 2211238 w 2211238"/>
              <a:gd name="connsiteY2" fmla="*/ 826841 h 826841"/>
              <a:gd name="connsiteX3" fmla="*/ 0 w 2211238"/>
              <a:gd name="connsiteY3" fmla="*/ 826841 h 826841"/>
              <a:gd name="connsiteX4" fmla="*/ 0 w 2211238"/>
              <a:gd name="connsiteY4" fmla="*/ 0 h 82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238" h="826841">
                <a:moveTo>
                  <a:pt x="0" y="0"/>
                </a:moveTo>
                <a:lnTo>
                  <a:pt x="2211238" y="0"/>
                </a:lnTo>
                <a:lnTo>
                  <a:pt x="2211238" y="826841"/>
                </a:lnTo>
                <a:lnTo>
                  <a:pt x="0" y="826841"/>
                </a:lnTo>
                <a:lnTo>
                  <a:pt x="0" y="0"/>
                </a:lnTo>
                <a:close/>
              </a:path>
            </a:pathLst>
          </a:custGeom>
          <a:gradFill rotWithShape="0">
            <a:gsLst>
              <a:gs pos="100000">
                <a:schemeClr val="accent4">
                  <a:lumMod val="7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Bedside Nurses</a:t>
            </a:r>
          </a:p>
          <a:p>
            <a:pPr marL="0" lvl="0" indent="0" algn="ctr" defTabSz="1066800">
              <a:lnSpc>
                <a:spcPct val="90000"/>
              </a:lnSpc>
              <a:spcBef>
                <a:spcPct val="0"/>
              </a:spcBef>
              <a:spcAft>
                <a:spcPct val="35000"/>
              </a:spcAft>
              <a:buNone/>
            </a:pPr>
            <a:r>
              <a:rPr lang="en-US" sz="2400" dirty="0">
                <a:latin typeface="Calibri" panose="020F0502020204030204" pitchFamily="34" charset="0"/>
                <a:cs typeface="Calibri" panose="020F0502020204030204" pitchFamily="34" charset="0"/>
              </a:rPr>
              <a:t>N</a:t>
            </a:r>
            <a:r>
              <a:rPr lang="en-US" sz="2400" kern="1200" dirty="0">
                <a:latin typeface="Calibri" panose="020F0502020204030204" pitchFamily="34" charset="0"/>
                <a:cs typeface="Calibri" panose="020F0502020204030204" pitchFamily="34" charset="0"/>
              </a:rPr>
              <a:t>=6</a:t>
            </a:r>
          </a:p>
        </p:txBody>
      </p:sp>
      <p:graphicFrame>
        <p:nvGraphicFramePr>
          <p:cNvPr id="5" name="Chart 4">
            <a:extLst>
              <a:ext uri="{FF2B5EF4-FFF2-40B4-BE49-F238E27FC236}">
                <a16:creationId xmlns:a16="http://schemas.microsoft.com/office/drawing/2014/main" id="{74E2CDDD-AA79-25CF-3C05-E6D80BA69A1B}"/>
              </a:ext>
            </a:extLst>
          </p:cNvPr>
          <p:cNvGraphicFramePr/>
          <p:nvPr>
            <p:extLst>
              <p:ext uri="{D42A27DB-BD31-4B8C-83A1-F6EECF244321}">
                <p14:modId xmlns:p14="http://schemas.microsoft.com/office/powerpoint/2010/main" val="491767083"/>
              </p:ext>
            </p:extLst>
          </p:nvPr>
        </p:nvGraphicFramePr>
        <p:xfrm>
          <a:off x="5508790" y="1512711"/>
          <a:ext cx="3707980" cy="4533087"/>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4D4D63F9-BE63-81D6-2057-6CB4C8C7B8EA}"/>
              </a:ext>
            </a:extLst>
          </p:cNvPr>
          <p:cNvSpPr txBox="1"/>
          <p:nvPr/>
        </p:nvSpPr>
        <p:spPr bwMode="auto">
          <a:xfrm>
            <a:off x="7529791" y="3201341"/>
            <a:ext cx="697554"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bg2"/>
                </a:solidFill>
                <a:latin typeface="Calibri" panose="020F0502020204030204" pitchFamily="34" charset="0"/>
                <a:cs typeface="Calibri" panose="020F0502020204030204" pitchFamily="34" charset="0"/>
              </a:rPr>
              <a:t>60%</a:t>
            </a:r>
          </a:p>
        </p:txBody>
      </p:sp>
      <p:sp>
        <p:nvSpPr>
          <p:cNvPr id="8" name="TextBox 7">
            <a:extLst>
              <a:ext uri="{FF2B5EF4-FFF2-40B4-BE49-F238E27FC236}">
                <a16:creationId xmlns:a16="http://schemas.microsoft.com/office/drawing/2014/main" id="{CDCD8580-2770-E88E-6AC6-D0EB53FC9714}"/>
              </a:ext>
            </a:extLst>
          </p:cNvPr>
          <p:cNvSpPr txBox="1"/>
          <p:nvPr/>
        </p:nvSpPr>
        <p:spPr bwMode="auto">
          <a:xfrm>
            <a:off x="6212085" y="2411929"/>
            <a:ext cx="697509"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bg2"/>
                </a:solidFill>
                <a:latin typeface="Calibri" panose="020F0502020204030204" pitchFamily="34" charset="0"/>
                <a:cs typeface="Calibri" panose="020F0502020204030204" pitchFamily="34" charset="0"/>
              </a:rPr>
              <a:t>24%</a:t>
            </a:r>
          </a:p>
        </p:txBody>
      </p:sp>
      <p:sp>
        <p:nvSpPr>
          <p:cNvPr id="6" name="TextBox 5">
            <a:extLst>
              <a:ext uri="{FF2B5EF4-FFF2-40B4-BE49-F238E27FC236}">
                <a16:creationId xmlns:a16="http://schemas.microsoft.com/office/drawing/2014/main" id="{6D665C55-D2E5-4C65-7C9A-61BBE5575CDB}"/>
              </a:ext>
            </a:extLst>
          </p:cNvPr>
          <p:cNvSpPr txBox="1"/>
          <p:nvPr/>
        </p:nvSpPr>
        <p:spPr bwMode="auto">
          <a:xfrm>
            <a:off x="3422186" y="4851567"/>
            <a:ext cx="1561769" cy="369332"/>
          </a:xfrm>
          <a:prstGeom prst="rect">
            <a:avLst/>
          </a:prstGeom>
          <a:noFill/>
          <a:ln w="19050" algn="ctr">
            <a:noFill/>
            <a:miter lim="800000"/>
            <a:headEnd/>
            <a:tailEnd/>
          </a:ln>
        </p:spPr>
        <p:txBody>
          <a:bodyPr wrap="square" lIns="0" tIns="0" rIns="0" bIns="0" rtlCol="0">
            <a:spAutoFit/>
          </a:bodyPr>
          <a:lstStyle/>
          <a:p>
            <a:r>
              <a:rPr lang="en-US" sz="2400" b="1" dirty="0">
                <a:latin typeface="Calibri" panose="020F0502020204030204" pitchFamily="34" charset="0"/>
                <a:cs typeface="Calibri" panose="020F0502020204030204" pitchFamily="34" charset="0"/>
              </a:rPr>
              <a:t>Total (N=25)  </a:t>
            </a:r>
          </a:p>
        </p:txBody>
      </p:sp>
    </p:spTree>
    <p:extLst>
      <p:ext uri="{BB962C8B-B14F-4D97-AF65-F5344CB8AC3E}">
        <p14:creationId xmlns:p14="http://schemas.microsoft.com/office/powerpoint/2010/main" val="1137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29" dur="500"/>
                                        <p:tgtEl>
                                          <p:spTgt spid="5">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37" dur="500"/>
                                        <p:tgtEl>
                                          <p:spTgt spid="5">
                                            <p:graphicEl>
                                              <a:chart seriesIdx="-4" categoryIdx="2" bldStep="category"/>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51" dur="500"/>
                                        <p:tgtEl>
                                          <p:spTgt spid="5">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Graphic spid="5" grpId="0" uiExpand="1">
        <p:bldSub>
          <a:bldChart bld="category"/>
        </p:bldSub>
      </p:bldGraphic>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1FA65CA-89E6-AFE1-F2C2-5583604F176C}"/>
              </a:ext>
            </a:extLst>
          </p:cNvPr>
          <p:cNvSpPr>
            <a:spLocks noGrp="1"/>
          </p:cNvSpPr>
          <p:nvPr>
            <p:ph type="ftr" sz="quarter" idx="12"/>
          </p:nvPr>
        </p:nvSpPr>
        <p:spPr>
          <a:xfrm>
            <a:off x="129698" y="6477220"/>
            <a:ext cx="4310907" cy="137980"/>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800" b="1" dirty="0">
                <a:solidFill>
                  <a:schemeClr val="tx2"/>
                </a:solidFill>
                <a:latin typeface="Garamond" panose="02020404030301010803" pitchFamily="18" charset="0"/>
              </a:rPr>
              <a:t>A workshop for preparing healthcare workers for harm reduction conversations</a:t>
            </a:r>
            <a:endParaRPr kumimoji="0" lang="en-US" sz="8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80C7E64F-5A9D-E114-A0CB-F58A1C7E8887}"/>
              </a:ext>
            </a:extLst>
          </p:cNvPr>
          <p:cNvSpPr>
            <a:spLocks noGrp="1"/>
          </p:cNvSpPr>
          <p:nvPr>
            <p:ph type="sldNum" sz="quarter" idx="13"/>
          </p:nvPr>
        </p:nvSpPr>
        <p:spPr/>
        <p:txBody>
          <a:bodyPr/>
          <a:lstStyle/>
          <a:p>
            <a:fld id="{7BCC8D0D-EAEC-449D-9161-023DFF90F2E2}" type="slidenum">
              <a:rPr lang="en-US" smtClean="0"/>
              <a:pPr/>
              <a:t>14</a:t>
            </a:fld>
            <a:endParaRPr lang="en-US" dirty="0"/>
          </a:p>
        </p:txBody>
      </p:sp>
      <p:sp>
        <p:nvSpPr>
          <p:cNvPr id="4" name="TextBox 3">
            <a:extLst>
              <a:ext uri="{FF2B5EF4-FFF2-40B4-BE49-F238E27FC236}">
                <a16:creationId xmlns:a16="http://schemas.microsoft.com/office/drawing/2014/main" id="{927B1704-7C71-B140-CEEC-8524B26B89F6}"/>
              </a:ext>
            </a:extLst>
          </p:cNvPr>
          <p:cNvSpPr txBox="1"/>
          <p:nvPr/>
        </p:nvSpPr>
        <p:spPr bwMode="auto">
          <a:xfrm>
            <a:off x="1286360" y="1906293"/>
            <a:ext cx="6865749" cy="2492990"/>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kumimoji="0" lang="en-US" sz="5400"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How did medical professionals perform at baseline?</a:t>
            </a:r>
          </a:p>
        </p:txBody>
      </p:sp>
    </p:spTree>
    <p:extLst>
      <p:ext uri="{BB962C8B-B14F-4D97-AF65-F5344CB8AC3E}">
        <p14:creationId xmlns:p14="http://schemas.microsoft.com/office/powerpoint/2010/main" val="102726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964476-7816-2FA4-8DEE-6B4F537EA834}"/>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7E07DEB7-FD4F-0D36-6F8E-CEF81809221A}"/>
              </a:ext>
            </a:extLst>
          </p:cNvPr>
          <p:cNvSpPr>
            <a:spLocks noGrp="1"/>
          </p:cNvSpPr>
          <p:nvPr>
            <p:ph type="sldNum" sz="quarter" idx="13"/>
          </p:nvPr>
        </p:nvSpPr>
        <p:spPr/>
        <p:txBody>
          <a:bodyPr/>
          <a:lstStyle/>
          <a:p>
            <a:fld id="{7BCC8D0D-EAEC-449D-9161-023DFF90F2E2}" type="slidenum">
              <a:rPr lang="en-US" smtClean="0"/>
              <a:pPr/>
              <a:t>15</a:t>
            </a:fld>
            <a:endParaRPr lang="en-US" dirty="0"/>
          </a:p>
        </p:txBody>
      </p:sp>
      <p:sp>
        <p:nvSpPr>
          <p:cNvPr id="4" name="Title 3">
            <a:extLst>
              <a:ext uri="{FF2B5EF4-FFF2-40B4-BE49-F238E27FC236}">
                <a16:creationId xmlns:a16="http://schemas.microsoft.com/office/drawing/2014/main" id="{3999C52A-7D35-7E02-CA77-651845372A2D}"/>
              </a:ext>
            </a:extLst>
          </p:cNvPr>
          <p:cNvSpPr>
            <a:spLocks noGrp="1"/>
          </p:cNvSpPr>
          <p:nvPr>
            <p:ph type="title"/>
          </p:nvPr>
        </p:nvSpPr>
        <p:spPr>
          <a:xfrm>
            <a:off x="548153" y="249890"/>
            <a:ext cx="8173580" cy="596403"/>
          </a:xfrm>
        </p:spPr>
        <p:txBody>
          <a:bodyPr/>
          <a:lstStyle/>
          <a:p>
            <a:pPr algn="ctr"/>
            <a:r>
              <a:rPr lang="en-US" b="1" dirty="0"/>
              <a:t>Measuring Pre-Workshop Baseline  </a:t>
            </a:r>
          </a:p>
        </p:txBody>
      </p:sp>
      <p:sp>
        <p:nvSpPr>
          <p:cNvPr id="6" name="Round Diagonal Corner Rectangle 5">
            <a:extLst>
              <a:ext uri="{FF2B5EF4-FFF2-40B4-BE49-F238E27FC236}">
                <a16:creationId xmlns:a16="http://schemas.microsoft.com/office/drawing/2014/main" id="{35954C5D-0C6C-2861-02E8-3714A86A5BA2}"/>
              </a:ext>
            </a:extLst>
          </p:cNvPr>
          <p:cNvSpPr/>
          <p:nvPr/>
        </p:nvSpPr>
        <p:spPr bwMode="auto">
          <a:xfrm>
            <a:off x="453585" y="2334508"/>
            <a:ext cx="3734593" cy="1735667"/>
          </a:xfrm>
          <a:prstGeom prst="round2DiagRect">
            <a:avLst/>
          </a:prstGeom>
          <a:blipFill>
            <a:blip r:embed="rId3">
              <a:extLst>
                <a:ext uri="{96DAC541-7B7A-43D3-8B79-37D633B846F1}">
                  <asvg:svgBlip xmlns:asvg="http://schemas.microsoft.com/office/drawing/2016/SVG/main" r:embed="rId4"/>
                </a:ext>
              </a:extLst>
            </a:blip>
            <a:stretch>
              <a:fillRect/>
            </a:stretch>
          </a:blip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graphicFrame>
        <p:nvGraphicFramePr>
          <p:cNvPr id="7" name="Chart 6">
            <a:extLst>
              <a:ext uri="{FF2B5EF4-FFF2-40B4-BE49-F238E27FC236}">
                <a16:creationId xmlns:a16="http://schemas.microsoft.com/office/drawing/2014/main" id="{1D6DA74C-BD62-7AF5-6CED-6E31C70C9CA3}"/>
              </a:ext>
            </a:extLst>
          </p:cNvPr>
          <p:cNvGraphicFramePr/>
          <p:nvPr>
            <p:extLst>
              <p:ext uri="{D42A27DB-BD31-4B8C-83A1-F6EECF244321}">
                <p14:modId xmlns:p14="http://schemas.microsoft.com/office/powerpoint/2010/main" val="3840977305"/>
              </p:ext>
            </p:extLst>
          </p:nvPr>
        </p:nvGraphicFramePr>
        <p:xfrm>
          <a:off x="60746" y="684938"/>
          <a:ext cx="8625724" cy="4350704"/>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D2F4F601-A3D9-CFE6-FFA1-A688F1A48D9A}"/>
              </a:ext>
            </a:extLst>
          </p:cNvPr>
          <p:cNvSpPr txBox="1"/>
          <p:nvPr/>
        </p:nvSpPr>
        <p:spPr bwMode="auto">
          <a:xfrm>
            <a:off x="5384800" y="1683658"/>
            <a:ext cx="275771" cy="319314"/>
          </a:xfrm>
          <a:prstGeom prst="rect">
            <a:avLst/>
          </a:prstGeom>
          <a:noFill/>
          <a:ln w="19050" algn="ctr">
            <a:noFill/>
            <a:miter lim="800000"/>
            <a:headEnd/>
            <a:tailEnd/>
          </a:ln>
        </p:spPr>
        <p:txBody>
          <a:bodyPr wrap="square" lIns="0" tIns="0" rIns="0" bIns="0" rtlCol="0">
            <a:spAutoFit/>
          </a:bodyPr>
          <a:lstStyle/>
          <a:p>
            <a:endParaRPr lang="en-US" sz="2000" dirty="0"/>
          </a:p>
        </p:txBody>
      </p:sp>
      <p:sp>
        <p:nvSpPr>
          <p:cNvPr id="10" name="TextBox 9">
            <a:extLst>
              <a:ext uri="{FF2B5EF4-FFF2-40B4-BE49-F238E27FC236}">
                <a16:creationId xmlns:a16="http://schemas.microsoft.com/office/drawing/2014/main" id="{59556E24-9214-F465-02C2-AA2F32359DF1}"/>
              </a:ext>
            </a:extLst>
          </p:cNvPr>
          <p:cNvSpPr txBox="1"/>
          <p:nvPr/>
        </p:nvSpPr>
        <p:spPr bwMode="auto">
          <a:xfrm>
            <a:off x="5660571" y="1889896"/>
            <a:ext cx="489858" cy="261610"/>
          </a:xfrm>
          <a:prstGeom prst="rect">
            <a:avLst/>
          </a:prstGeom>
          <a:noFill/>
          <a:ln w="19050" algn="ctr">
            <a:noFill/>
            <a:miter lim="800000"/>
            <a:headEnd/>
            <a:tailEnd/>
          </a:ln>
        </p:spPr>
        <p:txBody>
          <a:bodyPr wrap="square" lIns="0" tIns="0" rIns="0" bIns="0" rtlCol="0">
            <a:spAutoFit/>
          </a:bodyPr>
          <a:lstStyle/>
          <a:p>
            <a:r>
              <a:rPr lang="en-US" sz="1700" b="1" dirty="0">
                <a:solidFill>
                  <a:schemeClr val="accent4">
                    <a:lumMod val="75000"/>
                  </a:schemeClr>
                </a:solidFill>
              </a:rPr>
              <a:t>67%</a:t>
            </a:r>
          </a:p>
        </p:txBody>
      </p:sp>
      <p:sp>
        <p:nvSpPr>
          <p:cNvPr id="12" name="TextBox 11">
            <a:extLst>
              <a:ext uri="{FF2B5EF4-FFF2-40B4-BE49-F238E27FC236}">
                <a16:creationId xmlns:a16="http://schemas.microsoft.com/office/drawing/2014/main" id="{5BC8A85C-781E-33C9-346D-05D2DC246B5A}"/>
              </a:ext>
            </a:extLst>
          </p:cNvPr>
          <p:cNvSpPr txBox="1"/>
          <p:nvPr/>
        </p:nvSpPr>
        <p:spPr bwMode="auto">
          <a:xfrm>
            <a:off x="5085474" y="2363253"/>
            <a:ext cx="437211" cy="261610"/>
          </a:xfrm>
          <a:prstGeom prst="rect">
            <a:avLst/>
          </a:prstGeom>
          <a:noFill/>
          <a:ln w="19050" algn="ctr">
            <a:noFill/>
            <a:miter lim="800000"/>
            <a:headEnd/>
            <a:tailEnd/>
          </a:ln>
        </p:spPr>
        <p:txBody>
          <a:bodyPr wrap="square" lIns="0" tIns="0" rIns="0" bIns="0" rtlCol="0">
            <a:spAutoFit/>
          </a:bodyPr>
          <a:lstStyle/>
          <a:p>
            <a:r>
              <a:rPr lang="en-US" sz="1700" b="1" dirty="0">
                <a:solidFill>
                  <a:schemeClr val="accent3"/>
                </a:solidFill>
              </a:rPr>
              <a:t>50%</a:t>
            </a:r>
          </a:p>
        </p:txBody>
      </p:sp>
      <p:sp>
        <p:nvSpPr>
          <p:cNvPr id="14" name="TextBox 13">
            <a:extLst>
              <a:ext uri="{FF2B5EF4-FFF2-40B4-BE49-F238E27FC236}">
                <a16:creationId xmlns:a16="http://schemas.microsoft.com/office/drawing/2014/main" id="{BCA617F1-8690-52CE-14F3-755D21D8D56C}"/>
              </a:ext>
            </a:extLst>
          </p:cNvPr>
          <p:cNvSpPr txBox="1"/>
          <p:nvPr/>
        </p:nvSpPr>
        <p:spPr bwMode="auto">
          <a:xfrm>
            <a:off x="2041690" y="3429000"/>
            <a:ext cx="328080"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4">
                    <a:lumMod val="75000"/>
                  </a:schemeClr>
                </a:solidFill>
                <a:latin typeface="Calibri" panose="020F0502020204030204" pitchFamily="34" charset="0"/>
                <a:cs typeface="Calibri" panose="020F0502020204030204" pitchFamily="34" charset="0"/>
              </a:rPr>
              <a:t>7%</a:t>
            </a:r>
          </a:p>
        </p:txBody>
      </p:sp>
      <p:sp>
        <p:nvSpPr>
          <p:cNvPr id="15" name="TextBox 14">
            <a:extLst>
              <a:ext uri="{FF2B5EF4-FFF2-40B4-BE49-F238E27FC236}">
                <a16:creationId xmlns:a16="http://schemas.microsoft.com/office/drawing/2014/main" id="{95A841F5-8CC3-4195-A4EF-492EB27AAE5C}"/>
              </a:ext>
            </a:extLst>
          </p:cNvPr>
          <p:cNvSpPr txBox="1"/>
          <p:nvPr/>
        </p:nvSpPr>
        <p:spPr bwMode="auto">
          <a:xfrm>
            <a:off x="1587119" y="3443424"/>
            <a:ext cx="328080"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3"/>
                </a:solidFill>
                <a:latin typeface="Calibri" panose="020F0502020204030204" pitchFamily="34" charset="0"/>
                <a:cs typeface="Calibri" panose="020F0502020204030204" pitchFamily="34" charset="0"/>
              </a:rPr>
              <a:t>7%</a:t>
            </a:r>
          </a:p>
        </p:txBody>
      </p:sp>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62A01372-1E1C-B612-4EC4-7C1A85ED4579}"/>
                  </a:ext>
                </a:extLst>
              </p14:cNvPr>
              <p14:cNvContentPartPr/>
              <p14:nvPr/>
            </p14:nvContentPartPr>
            <p14:xfrm>
              <a:off x="-1453638" y="1473308"/>
              <a:ext cx="360" cy="360"/>
            </p14:xfrm>
          </p:contentPart>
        </mc:Choice>
        <mc:Fallback xmlns="">
          <p:pic>
            <p:nvPicPr>
              <p:cNvPr id="16" name="Ink 15">
                <a:extLst>
                  <a:ext uri="{FF2B5EF4-FFF2-40B4-BE49-F238E27FC236}">
                    <a16:creationId xmlns:a16="http://schemas.microsoft.com/office/drawing/2014/main" id="{62A01372-1E1C-B612-4EC4-7C1A85ED4579}"/>
                  </a:ext>
                </a:extLst>
              </p:cNvPr>
              <p:cNvPicPr/>
              <p:nvPr/>
            </p:nvPicPr>
            <p:blipFill>
              <a:blip r:embed="rId16"/>
              <a:stretch>
                <a:fillRect/>
              </a:stretch>
            </p:blipFill>
            <p:spPr>
              <a:xfrm>
                <a:off x="-1462278" y="1464308"/>
                <a:ext cx="18000" cy="18000"/>
              </a:xfrm>
              <a:prstGeom prst="rect">
                <a:avLst/>
              </a:prstGeom>
            </p:spPr>
          </p:pic>
        </mc:Fallback>
      </mc:AlternateContent>
      <p:sp>
        <p:nvSpPr>
          <p:cNvPr id="17" name="TextBox 16">
            <a:extLst>
              <a:ext uri="{FF2B5EF4-FFF2-40B4-BE49-F238E27FC236}">
                <a16:creationId xmlns:a16="http://schemas.microsoft.com/office/drawing/2014/main" id="{758425E6-AF2D-EA71-7967-DC1F9DEC5F66}"/>
              </a:ext>
            </a:extLst>
          </p:cNvPr>
          <p:cNvSpPr txBox="1"/>
          <p:nvPr/>
        </p:nvSpPr>
        <p:spPr bwMode="auto">
          <a:xfrm>
            <a:off x="1317171" y="5042998"/>
            <a:ext cx="2105198" cy="923330"/>
          </a:xfrm>
          <a:prstGeom prst="rect">
            <a:avLst/>
          </a:prstGeom>
          <a:noFill/>
          <a:ln w="19050" algn="ctr">
            <a:noFill/>
            <a:miter lim="800000"/>
            <a:headEnd/>
            <a:tailEnd/>
          </a:ln>
        </p:spPr>
        <p:txBody>
          <a:bodyPr wrap="square" lIns="0" tIns="0" rIns="0" bIns="0" rtlCol="0">
            <a:spAutoFit/>
          </a:bodyPr>
          <a:lstStyle/>
          <a:p>
            <a:pPr lvl="0"/>
            <a:r>
              <a:rPr lang="en-US" sz="2000" b="1" dirty="0">
                <a:solidFill>
                  <a:schemeClr val="tx2"/>
                </a:solidFill>
                <a:latin typeface="Calibri" panose="020F0502020204030204" pitchFamily="34" charset="0"/>
                <a:cs typeface="Calibri" panose="020F0502020204030204" pitchFamily="34" charset="0"/>
              </a:rPr>
              <a:t>(1) </a:t>
            </a:r>
            <a:r>
              <a:rPr lang="en-US" sz="2000" b="1" dirty="0">
                <a:solidFill>
                  <a:schemeClr val="accent3"/>
                </a:solidFill>
                <a:latin typeface="Calibri" panose="020F0502020204030204" pitchFamily="34" charset="0"/>
                <a:cs typeface="Calibri" panose="020F0502020204030204" pitchFamily="34" charset="0"/>
              </a:rPr>
              <a:t>Understanding functions of safer </a:t>
            </a:r>
          </a:p>
          <a:p>
            <a:pPr lvl="0"/>
            <a:r>
              <a:rPr lang="en-US" sz="2000" b="1" dirty="0">
                <a:solidFill>
                  <a:schemeClr val="accent3"/>
                </a:solidFill>
                <a:latin typeface="Calibri" panose="020F0502020204030204" pitchFamily="34" charset="0"/>
                <a:cs typeface="Calibri" panose="020F0502020204030204" pitchFamily="34" charset="0"/>
              </a:rPr>
              <a:t>use supplies </a:t>
            </a:r>
          </a:p>
        </p:txBody>
      </p:sp>
      <p:sp>
        <p:nvSpPr>
          <p:cNvPr id="18" name="TextBox 17">
            <a:extLst>
              <a:ext uri="{FF2B5EF4-FFF2-40B4-BE49-F238E27FC236}">
                <a16:creationId xmlns:a16="http://schemas.microsoft.com/office/drawing/2014/main" id="{69DFACDC-E277-4B5E-A7B9-16E4C68D984B}"/>
              </a:ext>
            </a:extLst>
          </p:cNvPr>
          <p:cNvSpPr txBox="1"/>
          <p:nvPr/>
        </p:nvSpPr>
        <p:spPr bwMode="auto">
          <a:xfrm>
            <a:off x="3897746" y="5035642"/>
            <a:ext cx="1801529" cy="923330"/>
          </a:xfrm>
          <a:prstGeom prst="rect">
            <a:avLst/>
          </a:prstGeom>
          <a:noFill/>
          <a:ln w="19050" algn="ctr">
            <a:noFill/>
            <a:miter lim="800000"/>
            <a:headEnd/>
            <a:tailEnd/>
          </a:ln>
        </p:spPr>
        <p:txBody>
          <a:bodyPr wrap="square" lIns="0" tIns="0" rIns="0" bIns="0" rtlCol="0">
            <a:spAutoFit/>
          </a:bodyPr>
          <a:lstStyle/>
          <a:p>
            <a:pPr lvl="0"/>
            <a:r>
              <a:rPr lang="en-US" sz="2000" b="1" dirty="0">
                <a:solidFill>
                  <a:schemeClr val="tx2"/>
                </a:solidFill>
                <a:latin typeface="Calibri" panose="020F0502020204030204" pitchFamily="34" charset="0"/>
                <a:cs typeface="Calibri" panose="020F0502020204030204" pitchFamily="34" charset="0"/>
              </a:rPr>
              <a:t>(2) </a:t>
            </a:r>
            <a:r>
              <a:rPr lang="en-US" sz="2000" b="1" dirty="0">
                <a:solidFill>
                  <a:schemeClr val="accent4">
                    <a:lumMod val="75000"/>
                  </a:schemeClr>
                </a:solidFill>
                <a:latin typeface="Calibri" panose="020F0502020204030204" pitchFamily="34" charset="0"/>
                <a:cs typeface="Calibri" panose="020F0502020204030204" pitchFamily="34" charset="0"/>
              </a:rPr>
              <a:t>Knowledge of harm reduction resources</a:t>
            </a:r>
          </a:p>
        </p:txBody>
      </p:sp>
      <p:sp>
        <p:nvSpPr>
          <p:cNvPr id="21" name="TextBox 20">
            <a:extLst>
              <a:ext uri="{FF2B5EF4-FFF2-40B4-BE49-F238E27FC236}">
                <a16:creationId xmlns:a16="http://schemas.microsoft.com/office/drawing/2014/main" id="{DD340D22-7A53-B3D1-1F45-4086E243CF29}"/>
              </a:ext>
            </a:extLst>
          </p:cNvPr>
          <p:cNvSpPr txBox="1"/>
          <p:nvPr/>
        </p:nvSpPr>
        <p:spPr bwMode="auto">
          <a:xfrm>
            <a:off x="6150429" y="5035642"/>
            <a:ext cx="2057332" cy="923330"/>
          </a:xfrm>
          <a:prstGeom prst="rect">
            <a:avLst/>
          </a:prstGeom>
          <a:noFill/>
          <a:ln w="19050" algn="ctr">
            <a:noFill/>
            <a:miter lim="800000"/>
            <a:headEnd/>
            <a:tailEnd/>
          </a:ln>
        </p:spPr>
        <p:txBody>
          <a:bodyPr wrap="square" lIns="0" tIns="0" rIns="0" bIns="0" rtlCol="0">
            <a:spAutoFit/>
          </a:bodyPr>
          <a:lstStyle/>
          <a:p>
            <a:pPr lvl="0"/>
            <a:r>
              <a:rPr lang="en-US" sz="2000" b="1" dirty="0">
                <a:solidFill>
                  <a:schemeClr val="tx2"/>
                </a:solidFill>
                <a:latin typeface="Calibri" panose="020F0502020204030204" pitchFamily="34" charset="0"/>
                <a:cs typeface="Calibri" panose="020F0502020204030204" pitchFamily="34" charset="0"/>
              </a:rPr>
              <a:t>(3) </a:t>
            </a:r>
            <a:r>
              <a:rPr lang="en-US" sz="2000" b="1" dirty="0">
                <a:solidFill>
                  <a:schemeClr val="accent6">
                    <a:lumMod val="60000"/>
                    <a:lumOff val="40000"/>
                  </a:schemeClr>
                </a:solidFill>
                <a:latin typeface="Calibri" panose="020F0502020204030204" pitchFamily="34" charset="0"/>
                <a:cs typeface="Calibri" panose="020F0502020204030204" pitchFamily="34" charset="0"/>
              </a:rPr>
              <a:t>Taking harm reduction focused histories</a:t>
            </a:r>
          </a:p>
        </p:txBody>
      </p:sp>
      <p:sp>
        <p:nvSpPr>
          <p:cNvPr id="5" name="TextBox 4">
            <a:extLst>
              <a:ext uri="{FF2B5EF4-FFF2-40B4-BE49-F238E27FC236}">
                <a16:creationId xmlns:a16="http://schemas.microsoft.com/office/drawing/2014/main" id="{6B8C7E7D-7B37-613D-F94D-A7E37227E976}"/>
              </a:ext>
            </a:extLst>
          </p:cNvPr>
          <p:cNvSpPr txBox="1"/>
          <p:nvPr/>
        </p:nvSpPr>
        <p:spPr bwMode="auto">
          <a:xfrm>
            <a:off x="3916842" y="3574229"/>
            <a:ext cx="358456"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4">
                    <a:lumMod val="75000"/>
                  </a:schemeClr>
                </a:solidFill>
                <a:latin typeface="Calibri" panose="020F0502020204030204" pitchFamily="34" charset="0"/>
                <a:cs typeface="Calibri" panose="020F0502020204030204" pitchFamily="34" charset="0"/>
              </a:rPr>
              <a:t>0%</a:t>
            </a:r>
          </a:p>
        </p:txBody>
      </p:sp>
      <p:sp>
        <p:nvSpPr>
          <p:cNvPr id="19" name="TextBox 18">
            <a:extLst>
              <a:ext uri="{FF2B5EF4-FFF2-40B4-BE49-F238E27FC236}">
                <a16:creationId xmlns:a16="http://schemas.microsoft.com/office/drawing/2014/main" id="{32BC7A6D-6B94-DC5B-1ACB-0AEC2E18E423}"/>
              </a:ext>
            </a:extLst>
          </p:cNvPr>
          <p:cNvSpPr txBox="1"/>
          <p:nvPr/>
        </p:nvSpPr>
        <p:spPr bwMode="auto">
          <a:xfrm>
            <a:off x="4401789" y="3574229"/>
            <a:ext cx="358456"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6">
                    <a:lumMod val="60000"/>
                    <a:lumOff val="40000"/>
                  </a:schemeClr>
                </a:solidFill>
                <a:latin typeface="Calibri" panose="020F0502020204030204" pitchFamily="34" charset="0"/>
                <a:cs typeface="Calibri" panose="020F0502020204030204" pitchFamily="34" charset="0"/>
              </a:rPr>
              <a:t>0%</a:t>
            </a:r>
          </a:p>
        </p:txBody>
      </p:sp>
      <p:sp>
        <p:nvSpPr>
          <p:cNvPr id="9" name="TextBox 8">
            <a:extLst>
              <a:ext uri="{FF2B5EF4-FFF2-40B4-BE49-F238E27FC236}">
                <a16:creationId xmlns:a16="http://schemas.microsoft.com/office/drawing/2014/main" id="{C14318AC-94F3-2288-14AE-B736DCCAFA3D}"/>
              </a:ext>
            </a:extLst>
          </p:cNvPr>
          <p:cNvSpPr txBox="1"/>
          <p:nvPr/>
        </p:nvSpPr>
        <p:spPr bwMode="auto">
          <a:xfrm>
            <a:off x="3422368" y="3597312"/>
            <a:ext cx="459211"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3"/>
                </a:solidFill>
                <a:latin typeface="Calibri" panose="020F0502020204030204" pitchFamily="34" charset="0"/>
                <a:cs typeface="Calibri" panose="020F0502020204030204" pitchFamily="34" charset="0"/>
              </a:rPr>
              <a:t>0%</a:t>
            </a:r>
          </a:p>
        </p:txBody>
      </p:sp>
      <p:sp>
        <p:nvSpPr>
          <p:cNvPr id="11" name="TextBox 10">
            <a:extLst>
              <a:ext uri="{FF2B5EF4-FFF2-40B4-BE49-F238E27FC236}">
                <a16:creationId xmlns:a16="http://schemas.microsoft.com/office/drawing/2014/main" id="{CF15DE51-AB53-B06C-96BE-5B99A514FC84}"/>
              </a:ext>
            </a:extLst>
          </p:cNvPr>
          <p:cNvSpPr txBox="1"/>
          <p:nvPr/>
        </p:nvSpPr>
        <p:spPr bwMode="auto">
          <a:xfrm>
            <a:off x="6150429" y="3574229"/>
            <a:ext cx="485898" cy="307777"/>
          </a:xfrm>
          <a:prstGeom prst="rect">
            <a:avLst/>
          </a:prstGeom>
          <a:noFill/>
          <a:ln w="19050" algn="ctr">
            <a:noFill/>
            <a:miter lim="800000"/>
            <a:headEnd/>
            <a:tailEnd/>
          </a:ln>
        </p:spPr>
        <p:txBody>
          <a:bodyPr wrap="square" lIns="0" tIns="0" rIns="0" bIns="0" rtlCol="0">
            <a:spAutoFit/>
          </a:bodyPr>
          <a:lstStyle/>
          <a:p>
            <a:r>
              <a:rPr lang="en-US" sz="2000" b="1" dirty="0">
                <a:solidFill>
                  <a:schemeClr val="accent6">
                    <a:lumMod val="60000"/>
                    <a:lumOff val="40000"/>
                  </a:schemeClr>
                </a:solidFill>
                <a:latin typeface="Calibri" panose="020F0502020204030204" pitchFamily="34" charset="0"/>
                <a:cs typeface="Calibri" panose="020F0502020204030204" pitchFamily="34" charset="0"/>
              </a:rPr>
              <a:t>0%</a:t>
            </a:r>
          </a:p>
        </p:txBody>
      </p:sp>
      <p:sp>
        <p:nvSpPr>
          <p:cNvPr id="13" name="Rectangle 12">
            <a:extLst>
              <a:ext uri="{FF2B5EF4-FFF2-40B4-BE49-F238E27FC236}">
                <a16:creationId xmlns:a16="http://schemas.microsoft.com/office/drawing/2014/main" id="{213F88AC-BE50-6206-74BC-29FBFFB1DB0F}"/>
              </a:ext>
            </a:extLst>
          </p:cNvPr>
          <p:cNvSpPr/>
          <p:nvPr/>
        </p:nvSpPr>
        <p:spPr bwMode="auto">
          <a:xfrm>
            <a:off x="518169" y="1103487"/>
            <a:ext cx="8203564" cy="3754582"/>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23768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CF0F3E-433B-FE21-0B71-D991CD29BA91}"/>
              </a:ext>
            </a:extLst>
          </p:cNvPr>
          <p:cNvSpPr>
            <a:spLocks noGrp="1"/>
          </p:cNvSpPr>
          <p:nvPr>
            <p:ph type="ftr" sz="quarter" idx="12"/>
          </p:nvPr>
        </p:nvSpPr>
        <p:spPr>
          <a:xfrm>
            <a:off x="0" y="6490838"/>
            <a:ext cx="4310907" cy="137980"/>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800" b="1" dirty="0">
                <a:solidFill>
                  <a:schemeClr val="tx2"/>
                </a:solidFill>
                <a:latin typeface="Garamond" panose="02020404030301010803" pitchFamily="18" charset="0"/>
              </a:rPr>
              <a:t>A workshop for preparing healthcare workers for harm reduction conversations</a:t>
            </a:r>
            <a:endParaRPr kumimoji="0" lang="en-US" sz="8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4906BCAC-2C67-3707-76FE-9796603973DF}"/>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TextBox 3">
            <a:extLst>
              <a:ext uri="{FF2B5EF4-FFF2-40B4-BE49-F238E27FC236}">
                <a16:creationId xmlns:a16="http://schemas.microsoft.com/office/drawing/2014/main" id="{D6BC1809-D0F6-521E-EF9C-CD34EA79EC0B}"/>
              </a:ext>
            </a:extLst>
          </p:cNvPr>
          <p:cNvSpPr txBox="1"/>
          <p:nvPr/>
        </p:nvSpPr>
        <p:spPr bwMode="auto">
          <a:xfrm>
            <a:off x="1084881" y="2340245"/>
            <a:ext cx="7222210" cy="1661993"/>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kumimoji="0" lang="en-US" sz="5400"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rPr>
              <a:t>What was the outcome for this workshop?</a:t>
            </a:r>
          </a:p>
        </p:txBody>
      </p:sp>
    </p:spTree>
    <p:extLst>
      <p:ext uri="{BB962C8B-B14F-4D97-AF65-F5344CB8AC3E}">
        <p14:creationId xmlns:p14="http://schemas.microsoft.com/office/powerpoint/2010/main" val="54867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014FD9-B474-D65B-8582-86CCBD56551F}"/>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CB1A8944-BA28-3DF9-3F07-152D882719A5}"/>
              </a:ext>
            </a:extLst>
          </p:cNvPr>
          <p:cNvSpPr>
            <a:spLocks noGrp="1"/>
          </p:cNvSpPr>
          <p:nvPr>
            <p:ph type="sldNum" sz="quarter" idx="13"/>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BDA4656B-D09E-431D-F649-AC3B045AE1CD}"/>
              </a:ext>
            </a:extLst>
          </p:cNvPr>
          <p:cNvSpPr>
            <a:spLocks noGrp="1"/>
          </p:cNvSpPr>
          <p:nvPr>
            <p:ph type="title"/>
          </p:nvPr>
        </p:nvSpPr>
        <p:spPr>
          <a:xfrm>
            <a:off x="0" y="161347"/>
            <a:ext cx="9144000" cy="903926"/>
          </a:xfrm>
        </p:spPr>
        <p:txBody>
          <a:bodyPr/>
          <a:lstStyle/>
          <a:p>
            <a:pPr algn="ctr"/>
            <a:r>
              <a:rPr lang="en-US" b="1" dirty="0"/>
              <a:t>Significant Improvements Across Cohorts</a:t>
            </a:r>
          </a:p>
        </p:txBody>
      </p:sp>
      <p:graphicFrame>
        <p:nvGraphicFramePr>
          <p:cNvPr id="9" name="Chart 8">
            <a:extLst>
              <a:ext uri="{FF2B5EF4-FFF2-40B4-BE49-F238E27FC236}">
                <a16:creationId xmlns:a16="http://schemas.microsoft.com/office/drawing/2014/main" id="{58A07CB5-3DF8-B2DB-361A-CE63A31C569E}"/>
              </a:ext>
            </a:extLst>
          </p:cNvPr>
          <p:cNvGraphicFramePr/>
          <p:nvPr>
            <p:extLst>
              <p:ext uri="{D42A27DB-BD31-4B8C-83A1-F6EECF244321}">
                <p14:modId xmlns:p14="http://schemas.microsoft.com/office/powerpoint/2010/main" val="2738274704"/>
              </p:ext>
            </p:extLst>
          </p:nvPr>
        </p:nvGraphicFramePr>
        <p:xfrm>
          <a:off x="935915" y="1163798"/>
          <a:ext cx="8208085" cy="4530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839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6C76A44-71B7-26C7-1EBE-378244F147D9}"/>
              </a:ext>
            </a:extLst>
          </p:cNvPr>
          <p:cNvGraphicFramePr/>
          <p:nvPr>
            <p:extLst>
              <p:ext uri="{D42A27DB-BD31-4B8C-83A1-F6EECF244321}">
                <p14:modId xmlns:p14="http://schemas.microsoft.com/office/powerpoint/2010/main" val="1334111208"/>
              </p:ext>
            </p:extLst>
          </p:nvPr>
        </p:nvGraphicFramePr>
        <p:xfrm>
          <a:off x="75303" y="1581372"/>
          <a:ext cx="4625789" cy="4328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24C3C7BD-A420-6C30-71D0-E3A8F967B9AB}"/>
              </a:ext>
            </a:extLst>
          </p:cNvPr>
          <p:cNvGraphicFramePr/>
          <p:nvPr>
            <p:extLst>
              <p:ext uri="{D42A27DB-BD31-4B8C-83A1-F6EECF244321}">
                <p14:modId xmlns:p14="http://schemas.microsoft.com/office/powerpoint/2010/main" val="1898424635"/>
              </p:ext>
            </p:extLst>
          </p:nvPr>
        </p:nvGraphicFramePr>
        <p:xfrm>
          <a:off x="4701092" y="1473796"/>
          <a:ext cx="4442908" cy="417842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0E2CEB3-2A3D-8CFE-9CB3-488878EEFBB3}"/>
              </a:ext>
            </a:extLst>
          </p:cNvPr>
          <p:cNvSpPr txBox="1"/>
          <p:nvPr/>
        </p:nvSpPr>
        <p:spPr bwMode="auto">
          <a:xfrm>
            <a:off x="1264023" y="785308"/>
            <a:ext cx="2248348" cy="430887"/>
          </a:xfrm>
          <a:prstGeom prst="rect">
            <a:avLst/>
          </a:prstGeom>
          <a:noFill/>
          <a:ln w="19050" algn="ctr">
            <a:noFill/>
            <a:miter lim="800000"/>
            <a:headEnd/>
            <a:tailEnd/>
          </a:ln>
        </p:spPr>
        <p:txBody>
          <a:bodyPr wrap="square" lIns="0" tIns="0" rIns="0" bIns="0" rtlCol="0">
            <a:spAutoFit/>
          </a:bodyPr>
          <a:lstStyle/>
          <a:p>
            <a:r>
              <a:rPr lang="en-US" sz="2800" b="1" dirty="0">
                <a:latin typeface="Garamond" panose="02020404030301010803" pitchFamily="18" charset="0"/>
              </a:rPr>
              <a:t>Pre-Workshop</a:t>
            </a:r>
          </a:p>
        </p:txBody>
      </p:sp>
      <p:sp>
        <p:nvSpPr>
          <p:cNvPr id="5" name="TextBox 4">
            <a:extLst>
              <a:ext uri="{FF2B5EF4-FFF2-40B4-BE49-F238E27FC236}">
                <a16:creationId xmlns:a16="http://schemas.microsoft.com/office/drawing/2014/main" id="{07F30FA0-0924-7672-CE4C-EB1C7BAE4599}"/>
              </a:ext>
            </a:extLst>
          </p:cNvPr>
          <p:cNvSpPr txBox="1"/>
          <p:nvPr/>
        </p:nvSpPr>
        <p:spPr bwMode="auto">
          <a:xfrm>
            <a:off x="5701553" y="785308"/>
            <a:ext cx="2388198" cy="430887"/>
          </a:xfrm>
          <a:prstGeom prst="rect">
            <a:avLst/>
          </a:prstGeom>
          <a:noFill/>
          <a:ln w="19050" algn="ctr">
            <a:noFill/>
            <a:miter lim="800000"/>
            <a:headEnd/>
            <a:tailEnd/>
          </a:ln>
        </p:spPr>
        <p:txBody>
          <a:bodyPr wrap="square" lIns="0" tIns="0" rIns="0" bIns="0" rtlCol="0">
            <a:spAutoFit/>
          </a:bodyPr>
          <a:lstStyle/>
          <a:p>
            <a:r>
              <a:rPr lang="en-US" sz="2800" b="1" dirty="0">
                <a:latin typeface="Garamond" panose="02020404030301010803" pitchFamily="18" charset="0"/>
              </a:rPr>
              <a:t>Post-Workshop</a:t>
            </a:r>
          </a:p>
        </p:txBody>
      </p:sp>
    </p:spTree>
    <p:extLst>
      <p:ext uri="{BB962C8B-B14F-4D97-AF65-F5344CB8AC3E}">
        <p14:creationId xmlns:p14="http://schemas.microsoft.com/office/powerpoint/2010/main" val="35149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3249BF-F334-CCA9-5B52-605728E2E683}"/>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225CD99D-FD91-D58C-0789-CD9501E7AB63}"/>
              </a:ext>
            </a:extLst>
          </p:cNvPr>
          <p:cNvSpPr>
            <a:spLocks noGrp="1"/>
          </p:cNvSpPr>
          <p:nvPr>
            <p:ph type="sldNum" sz="quarter" idx="13"/>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80E7FD9A-7B29-930D-F361-29A6966ABF96}"/>
              </a:ext>
            </a:extLst>
          </p:cNvPr>
          <p:cNvSpPr>
            <a:spLocks noGrp="1"/>
          </p:cNvSpPr>
          <p:nvPr>
            <p:ph type="title"/>
          </p:nvPr>
        </p:nvSpPr>
        <p:spPr>
          <a:xfrm>
            <a:off x="234685" y="387857"/>
            <a:ext cx="8503875" cy="611449"/>
          </a:xfrm>
        </p:spPr>
        <p:txBody>
          <a:bodyPr/>
          <a:lstStyle/>
          <a:p>
            <a:pPr algn="ctr"/>
            <a:r>
              <a:rPr lang="en-US" b="1" dirty="0"/>
              <a:t>All Competencies Improved</a:t>
            </a:r>
          </a:p>
        </p:txBody>
      </p:sp>
      <p:graphicFrame>
        <p:nvGraphicFramePr>
          <p:cNvPr id="9" name="Chart 8">
            <a:extLst>
              <a:ext uri="{FF2B5EF4-FFF2-40B4-BE49-F238E27FC236}">
                <a16:creationId xmlns:a16="http://schemas.microsoft.com/office/drawing/2014/main" id="{54D68B88-1474-B644-BD2F-02CA79E65E62}"/>
              </a:ext>
            </a:extLst>
          </p:cNvPr>
          <p:cNvGraphicFramePr/>
          <p:nvPr>
            <p:extLst>
              <p:ext uri="{D42A27DB-BD31-4B8C-83A1-F6EECF244321}">
                <p14:modId xmlns:p14="http://schemas.microsoft.com/office/powerpoint/2010/main" val="2750958159"/>
              </p:ext>
            </p:extLst>
          </p:nvPr>
        </p:nvGraphicFramePr>
        <p:xfrm>
          <a:off x="3419847" y="817629"/>
          <a:ext cx="6295373" cy="549964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11E5464-8C09-9D38-7983-90660E4C6DD4}"/>
              </a:ext>
            </a:extLst>
          </p:cNvPr>
          <p:cNvSpPr txBox="1"/>
          <p:nvPr/>
        </p:nvSpPr>
        <p:spPr bwMode="auto">
          <a:xfrm>
            <a:off x="272109" y="1320380"/>
            <a:ext cx="2667034" cy="1200329"/>
          </a:xfrm>
          <a:prstGeom prst="rect">
            <a:avLst/>
          </a:prstGeom>
          <a:noFill/>
          <a:ln w="19050" algn="ctr">
            <a:solidFill>
              <a:schemeClr val="tx2"/>
            </a:solidFill>
            <a:miter lim="800000"/>
            <a:headEnd/>
            <a:tailEnd/>
          </a:ln>
        </p:spPr>
        <p:txBody>
          <a:bodyPr wrap="square">
            <a:spAutoFit/>
          </a:bodyPr>
          <a:lstStyle/>
          <a:p>
            <a:pPr lvl="0"/>
            <a:r>
              <a:rPr lang="en-US" sz="2400" dirty="0">
                <a:latin typeface="Calibri" panose="020F0502020204030204" pitchFamily="34" charset="0"/>
                <a:cs typeface="Calibri" panose="020F0502020204030204" pitchFamily="34" charset="0"/>
              </a:rPr>
              <a:t>Understanding safer use supplies:</a:t>
            </a:r>
          </a:p>
          <a:p>
            <a:pPr lvl="0"/>
            <a:r>
              <a:rPr lang="en-US" sz="2400" dirty="0">
                <a:latin typeface="Calibri" panose="020F0502020204030204" pitchFamily="34" charset="0"/>
                <a:cs typeface="Calibri" panose="020F0502020204030204" pitchFamily="34" charset="0"/>
              </a:rPr>
              <a:t>20%       93%</a:t>
            </a:r>
          </a:p>
        </p:txBody>
      </p:sp>
      <p:sp>
        <p:nvSpPr>
          <p:cNvPr id="11" name="TextBox 10">
            <a:extLst>
              <a:ext uri="{FF2B5EF4-FFF2-40B4-BE49-F238E27FC236}">
                <a16:creationId xmlns:a16="http://schemas.microsoft.com/office/drawing/2014/main" id="{6FF4FD62-E3A7-2C35-832C-E942D2A4F0C8}"/>
              </a:ext>
            </a:extLst>
          </p:cNvPr>
          <p:cNvSpPr txBox="1"/>
          <p:nvPr/>
        </p:nvSpPr>
        <p:spPr bwMode="auto">
          <a:xfrm>
            <a:off x="272107" y="2700969"/>
            <a:ext cx="2667036" cy="1569660"/>
          </a:xfrm>
          <a:prstGeom prst="rect">
            <a:avLst/>
          </a:prstGeom>
          <a:noFill/>
          <a:ln w="19050" algn="ctr">
            <a:solidFill>
              <a:schemeClr val="tx2"/>
            </a:solidFill>
            <a:miter lim="800000"/>
            <a:headEnd/>
            <a:tailEnd/>
          </a:ln>
        </p:spPr>
        <p:txBody>
          <a:bodyPr wrap="square">
            <a:spAutoFit/>
          </a:bodyPr>
          <a:lstStyle/>
          <a:p>
            <a:pPr lvl="0"/>
            <a:r>
              <a:rPr lang="en-US" sz="2400" dirty="0">
                <a:latin typeface="Calibri" panose="020F0502020204030204" pitchFamily="34" charset="0"/>
                <a:cs typeface="Calibri" panose="020F0502020204030204" pitchFamily="34" charset="0"/>
              </a:rPr>
              <a:t>Knowledge of harm reduction resources: </a:t>
            </a:r>
          </a:p>
          <a:p>
            <a:pPr lvl="0"/>
            <a:r>
              <a:rPr lang="en-US" sz="2400" dirty="0">
                <a:latin typeface="Calibri" panose="020F0502020204030204" pitchFamily="34" charset="0"/>
                <a:cs typeface="Calibri" panose="020F0502020204030204" pitchFamily="34" charset="0"/>
              </a:rPr>
              <a:t>20%        96%</a:t>
            </a:r>
          </a:p>
        </p:txBody>
      </p:sp>
      <p:sp>
        <p:nvSpPr>
          <p:cNvPr id="13" name="TextBox 12">
            <a:extLst>
              <a:ext uri="{FF2B5EF4-FFF2-40B4-BE49-F238E27FC236}">
                <a16:creationId xmlns:a16="http://schemas.microsoft.com/office/drawing/2014/main" id="{88C7A37E-A9C6-39DC-2818-C3EAB0B564BA}"/>
              </a:ext>
            </a:extLst>
          </p:cNvPr>
          <p:cNvSpPr txBox="1"/>
          <p:nvPr/>
        </p:nvSpPr>
        <p:spPr bwMode="auto">
          <a:xfrm>
            <a:off x="272107" y="4450889"/>
            <a:ext cx="2667036" cy="1569660"/>
          </a:xfrm>
          <a:prstGeom prst="rect">
            <a:avLst/>
          </a:prstGeom>
          <a:noFill/>
          <a:ln w="19050" algn="ctr">
            <a:solidFill>
              <a:schemeClr val="tx2"/>
            </a:solidFill>
            <a:miter lim="800000"/>
            <a:headEnd/>
            <a:tailEnd/>
          </a:ln>
        </p:spPr>
        <p:txBody>
          <a:bodyPr wrap="square">
            <a:spAutoFit/>
          </a:bodyPr>
          <a:lstStyle/>
          <a:p>
            <a:pPr lvl="0"/>
            <a:r>
              <a:rPr lang="en-US" sz="2400" dirty="0">
                <a:latin typeface="Calibri" panose="020F0502020204030204" pitchFamily="34" charset="0"/>
                <a:cs typeface="Calibri" panose="020F0502020204030204" pitchFamily="34" charset="0"/>
              </a:rPr>
              <a:t>Taking harm reduction focused histories: </a:t>
            </a:r>
          </a:p>
          <a:p>
            <a:pPr lvl="0"/>
            <a:r>
              <a:rPr lang="en-US" sz="2400" dirty="0">
                <a:latin typeface="Calibri" panose="020F0502020204030204" pitchFamily="34" charset="0"/>
                <a:cs typeface="Calibri" panose="020F0502020204030204" pitchFamily="34" charset="0"/>
              </a:rPr>
              <a:t>0%          80% </a:t>
            </a:r>
          </a:p>
        </p:txBody>
      </p:sp>
      <p:sp>
        <p:nvSpPr>
          <p:cNvPr id="12" name="Right Arrow 11">
            <a:extLst>
              <a:ext uri="{FF2B5EF4-FFF2-40B4-BE49-F238E27FC236}">
                <a16:creationId xmlns:a16="http://schemas.microsoft.com/office/drawing/2014/main" id="{13C915E8-EACD-F358-4CA4-B0767DE7C663}"/>
              </a:ext>
            </a:extLst>
          </p:cNvPr>
          <p:cNvSpPr/>
          <p:nvPr/>
        </p:nvSpPr>
        <p:spPr bwMode="auto">
          <a:xfrm>
            <a:off x="1017615" y="5709898"/>
            <a:ext cx="291547" cy="132522"/>
          </a:xfrm>
          <a:prstGeom prst="rightArrow">
            <a:avLst/>
          </a:prstGeom>
          <a:solidFill>
            <a:srgbClr val="C00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0" name="Right Arrow 19">
            <a:extLst>
              <a:ext uri="{FF2B5EF4-FFF2-40B4-BE49-F238E27FC236}">
                <a16:creationId xmlns:a16="http://schemas.microsoft.com/office/drawing/2014/main" id="{6E00BADC-DCB3-A1A1-50B2-6924F5857424}"/>
              </a:ext>
            </a:extLst>
          </p:cNvPr>
          <p:cNvSpPr/>
          <p:nvPr/>
        </p:nvSpPr>
        <p:spPr bwMode="auto">
          <a:xfrm>
            <a:off x="1017616" y="3936072"/>
            <a:ext cx="291547" cy="132522"/>
          </a:xfrm>
          <a:prstGeom prst="rightArrow">
            <a:avLst/>
          </a:prstGeom>
          <a:solidFill>
            <a:srgbClr val="C00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1" name="Right Arrow 20">
            <a:extLst>
              <a:ext uri="{FF2B5EF4-FFF2-40B4-BE49-F238E27FC236}">
                <a16:creationId xmlns:a16="http://schemas.microsoft.com/office/drawing/2014/main" id="{6775BDAF-182A-E8C9-BFBD-848DFA3B04ED}"/>
              </a:ext>
            </a:extLst>
          </p:cNvPr>
          <p:cNvSpPr/>
          <p:nvPr/>
        </p:nvSpPr>
        <p:spPr bwMode="auto">
          <a:xfrm>
            <a:off x="1017617" y="2228498"/>
            <a:ext cx="291547" cy="132522"/>
          </a:xfrm>
          <a:prstGeom prst="rightArrow">
            <a:avLst/>
          </a:prstGeom>
          <a:solidFill>
            <a:srgbClr val="C00000"/>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extBox 4">
            <a:extLst>
              <a:ext uri="{FF2B5EF4-FFF2-40B4-BE49-F238E27FC236}">
                <a16:creationId xmlns:a16="http://schemas.microsoft.com/office/drawing/2014/main" id="{178DB1F1-5559-4943-71F9-AE3B657EC75F}"/>
              </a:ext>
            </a:extLst>
          </p:cNvPr>
          <p:cNvSpPr txBox="1"/>
          <p:nvPr/>
        </p:nvSpPr>
        <p:spPr bwMode="auto">
          <a:xfrm>
            <a:off x="3828255" y="6010530"/>
            <a:ext cx="658368" cy="153888"/>
          </a:xfrm>
          <a:prstGeom prst="rect">
            <a:avLst/>
          </a:prstGeom>
          <a:noFill/>
          <a:ln w="19050" algn="ctr">
            <a:noFill/>
            <a:miter lim="800000"/>
            <a:headEnd/>
            <a:tailEnd/>
          </a:ln>
        </p:spPr>
        <p:txBody>
          <a:bodyPr wrap="square" lIns="0" tIns="0" rIns="0" bIns="0" rtlCol="0">
            <a:spAutoFit/>
          </a:bodyPr>
          <a:lstStyle/>
          <a:p>
            <a:r>
              <a:rPr lang="en-US" sz="1000" b="1" dirty="0">
                <a:solidFill>
                  <a:srgbClr val="C00000"/>
                </a:solidFill>
                <a:latin typeface="Garamond" panose="02020404030301010803" pitchFamily="18" charset="0"/>
              </a:rPr>
              <a:t>***</a:t>
            </a:r>
            <a:r>
              <a:rPr lang="en-US" sz="1000" b="1" dirty="0">
                <a:latin typeface="Garamond" panose="02020404030301010803" pitchFamily="18" charset="0"/>
              </a:rPr>
              <a:t>P&lt;0.001</a:t>
            </a:r>
          </a:p>
        </p:txBody>
      </p:sp>
      <p:sp>
        <p:nvSpPr>
          <p:cNvPr id="6" name="TextBox 5">
            <a:extLst>
              <a:ext uri="{FF2B5EF4-FFF2-40B4-BE49-F238E27FC236}">
                <a16:creationId xmlns:a16="http://schemas.microsoft.com/office/drawing/2014/main" id="{104CD2C0-3CD5-0FB6-5D8B-5C12C6549B23}"/>
              </a:ext>
            </a:extLst>
          </p:cNvPr>
          <p:cNvSpPr txBox="1"/>
          <p:nvPr/>
        </p:nvSpPr>
        <p:spPr bwMode="auto">
          <a:xfrm flipH="1" flipV="1">
            <a:off x="4269804" y="1197269"/>
            <a:ext cx="433638" cy="246221"/>
          </a:xfrm>
          <a:prstGeom prst="rect">
            <a:avLst/>
          </a:prstGeom>
          <a:noFill/>
          <a:ln w="19050" algn="ctr">
            <a:noFill/>
            <a:miter lim="800000"/>
            <a:headEnd/>
            <a:tailEnd/>
          </a:ln>
        </p:spPr>
        <p:txBody>
          <a:bodyPr wrap="square" lIns="0" tIns="0" rIns="0" bIns="0" rtlCol="0">
            <a:spAutoFit/>
          </a:bodyPr>
          <a:lstStyle/>
          <a:p>
            <a:r>
              <a:rPr lang="en-US" sz="1600" dirty="0">
                <a:solidFill>
                  <a:srgbClr val="C00000"/>
                </a:solidFill>
              </a:rPr>
              <a:t>***</a:t>
            </a:r>
          </a:p>
        </p:txBody>
      </p:sp>
      <p:sp>
        <p:nvSpPr>
          <p:cNvPr id="14" name="TextBox 13">
            <a:extLst>
              <a:ext uri="{FF2B5EF4-FFF2-40B4-BE49-F238E27FC236}">
                <a16:creationId xmlns:a16="http://schemas.microsoft.com/office/drawing/2014/main" id="{C3B64B68-5ACE-EA7E-B7B8-DB80BB0493C8}"/>
              </a:ext>
            </a:extLst>
          </p:cNvPr>
          <p:cNvSpPr txBox="1"/>
          <p:nvPr/>
        </p:nvSpPr>
        <p:spPr bwMode="auto">
          <a:xfrm flipV="1">
            <a:off x="7200900" y="1674323"/>
            <a:ext cx="311150" cy="246221"/>
          </a:xfrm>
          <a:prstGeom prst="rect">
            <a:avLst/>
          </a:prstGeom>
          <a:noFill/>
          <a:ln w="19050" algn="ctr">
            <a:noFill/>
            <a:miter lim="800000"/>
            <a:headEnd/>
            <a:tailEnd/>
          </a:ln>
        </p:spPr>
        <p:txBody>
          <a:bodyPr wrap="square" lIns="0" tIns="0" rIns="0" bIns="0" rtlCol="0">
            <a:spAutoFit/>
          </a:bodyPr>
          <a:lstStyle/>
          <a:p>
            <a:r>
              <a:rPr lang="en-US" sz="1600" dirty="0">
                <a:solidFill>
                  <a:srgbClr val="C00000"/>
                </a:solidFill>
              </a:rPr>
              <a:t>***</a:t>
            </a:r>
          </a:p>
        </p:txBody>
      </p:sp>
    </p:spTree>
    <p:extLst>
      <p:ext uri="{BB962C8B-B14F-4D97-AF65-F5344CB8AC3E}">
        <p14:creationId xmlns:p14="http://schemas.microsoft.com/office/powerpoint/2010/main" val="405164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7" grpId="0" animBg="1"/>
      <p:bldP spid="11" grpId="0" animBg="1"/>
      <p:bldP spid="13" grpId="0" animBg="1"/>
      <p:bldP spid="12" grpId="0" animBg="1"/>
      <p:bldP spid="20" grpId="0" animBg="1"/>
      <p:bldP spid="21" grpId="0" animBg="1"/>
      <p:bldP spid="5" grpId="0"/>
      <p:bldP spid="6"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180408-29B0-3CCF-BB16-9B1F77F0E672}"/>
              </a:ext>
            </a:extLst>
          </p:cNvPr>
          <p:cNvSpPr>
            <a:spLocks noGrp="1"/>
          </p:cNvSpPr>
          <p:nvPr>
            <p:ph type="ftr" sz="quarter" idx="12"/>
          </p:nvPr>
        </p:nvSpPr>
        <p:spPr>
          <a:xfrm>
            <a:off x="548153" y="6470129"/>
            <a:ext cx="4408857" cy="155233"/>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D77C494A-958D-09F9-3406-401C0A2C5B95}"/>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6" name="Content Placeholder 5">
            <a:extLst>
              <a:ext uri="{FF2B5EF4-FFF2-40B4-BE49-F238E27FC236}">
                <a16:creationId xmlns:a16="http://schemas.microsoft.com/office/drawing/2014/main" id="{C6DC0B0B-22A0-4122-B2A8-A3D0CBB22AD6}"/>
              </a:ext>
            </a:extLst>
          </p:cNvPr>
          <p:cNvSpPr>
            <a:spLocks noGrp="1"/>
          </p:cNvSpPr>
          <p:nvPr>
            <p:ph idx="1"/>
          </p:nvPr>
        </p:nvSpPr>
        <p:spPr>
          <a:xfrm>
            <a:off x="4394952" y="2826327"/>
            <a:ext cx="3580005" cy="602673"/>
          </a:xfrm>
        </p:spPr>
        <p:txBody>
          <a:bodyPr/>
          <a:lstStyle/>
          <a:p>
            <a:pPr marL="0" indent="0">
              <a:buNone/>
            </a:pPr>
            <a:r>
              <a:rPr lang="en-US" sz="2800" b="1" dirty="0">
                <a:latin typeface="Calibri" panose="020F0502020204030204" pitchFamily="34" charset="0"/>
                <a:cs typeface="Calibri" panose="020F0502020204030204" pitchFamily="34" charset="0"/>
              </a:rPr>
              <a:t>I have no conflicts of interest to disclose</a:t>
            </a:r>
          </a:p>
          <a:p>
            <a:pPr marL="0" indent="0">
              <a:buNone/>
            </a:pPr>
            <a:endParaRPr lang="en-US" dirty="0"/>
          </a:p>
        </p:txBody>
      </p:sp>
      <p:sp>
        <p:nvSpPr>
          <p:cNvPr id="7" name="Rectangle 6">
            <a:extLst>
              <a:ext uri="{FF2B5EF4-FFF2-40B4-BE49-F238E27FC236}">
                <a16:creationId xmlns:a16="http://schemas.microsoft.com/office/drawing/2014/main" id="{2386262B-9074-EE2F-216C-F9DD4EE40315}"/>
              </a:ext>
            </a:extLst>
          </p:cNvPr>
          <p:cNvSpPr/>
          <p:nvPr/>
        </p:nvSpPr>
        <p:spPr bwMode="auto">
          <a:xfrm>
            <a:off x="0" y="0"/>
            <a:ext cx="3793067" cy="6254044"/>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3200" b="1" dirty="0">
                <a:solidFill>
                  <a:schemeClr val="bg1"/>
                </a:solidFill>
                <a:latin typeface="Calibri" panose="020F0502020204030204" pitchFamily="34" charset="0"/>
                <a:cs typeface="Calibri" panose="020F0502020204030204" pitchFamily="34" charset="0"/>
              </a:rPr>
              <a:t>Disclosure </a:t>
            </a:r>
            <a:endParaRPr lang="en-US" sz="1600" b="1" dirty="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E09C6B5-63E8-73B2-6EA5-1D1817F6B788}"/>
              </a:ext>
            </a:extLst>
          </p:cNvPr>
          <p:cNvSpPr/>
          <p:nvPr/>
        </p:nvSpPr>
        <p:spPr bwMode="auto">
          <a:xfrm>
            <a:off x="0" y="0"/>
            <a:ext cx="767644" cy="857956"/>
          </a:xfrm>
          <a:prstGeom prst="rect">
            <a:avLst/>
          </a:prstGeom>
          <a:solidFill>
            <a:srgbClr val="F48024"/>
          </a:solidFill>
          <a:ln w="19050" algn="ctr">
            <a:noFill/>
            <a:miter lim="800000"/>
            <a:headEnd/>
            <a:tailEnd/>
          </a:ln>
        </p:spPr>
        <p:txBody>
          <a:bodyPr wrap="none" rtlCol="0" anchor="ctr"/>
          <a:lstStyle/>
          <a:p>
            <a:pPr algn="ctr">
              <a:lnSpc>
                <a:spcPct val="90000"/>
              </a:lnSpc>
            </a:pPr>
            <a:endParaRPr lang="en-US" sz="1600" b="1" dirty="0" err="1">
              <a:solidFill>
                <a:srgbClr val="F48024"/>
              </a:solidFill>
              <a:highlight>
                <a:srgbClr val="F48024"/>
              </a:highlight>
              <a:latin typeface="+mj-lt"/>
            </a:endParaRPr>
          </a:p>
        </p:txBody>
      </p:sp>
      <p:sp>
        <p:nvSpPr>
          <p:cNvPr id="9" name="Rectangle 8">
            <a:extLst>
              <a:ext uri="{FF2B5EF4-FFF2-40B4-BE49-F238E27FC236}">
                <a16:creationId xmlns:a16="http://schemas.microsoft.com/office/drawing/2014/main" id="{5740D92E-29D0-7049-5BFD-DBFCDC8F545E}"/>
              </a:ext>
            </a:extLst>
          </p:cNvPr>
          <p:cNvSpPr/>
          <p:nvPr/>
        </p:nvSpPr>
        <p:spPr bwMode="auto">
          <a:xfrm>
            <a:off x="383823" y="316090"/>
            <a:ext cx="767644" cy="857956"/>
          </a:xfrm>
          <a:prstGeom prst="rect">
            <a:avLst/>
          </a:prstGeom>
          <a:solidFill>
            <a:schemeClr val="tx2">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27305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9B9C18-3392-4353-6605-D217075986EE}"/>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68DBB818-B7BE-6EFC-ECE3-4896EF8FEDC2}"/>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6D9EAE2E-3599-1699-57E1-F3580A929CB1}"/>
              </a:ext>
            </a:extLst>
          </p:cNvPr>
          <p:cNvSpPr>
            <a:spLocks noGrp="1"/>
          </p:cNvSpPr>
          <p:nvPr>
            <p:ph type="title"/>
          </p:nvPr>
        </p:nvSpPr>
        <p:spPr>
          <a:xfrm>
            <a:off x="518169" y="208680"/>
            <a:ext cx="8173580" cy="787190"/>
          </a:xfrm>
        </p:spPr>
        <p:txBody>
          <a:bodyPr/>
          <a:lstStyle/>
          <a:p>
            <a:pPr algn="ctr"/>
            <a:r>
              <a:rPr lang="en-US" sz="3800" b="1" dirty="0"/>
              <a:t>In Summary</a:t>
            </a:r>
          </a:p>
        </p:txBody>
      </p:sp>
      <p:grpSp>
        <p:nvGrpSpPr>
          <p:cNvPr id="5" name="Group 4">
            <a:extLst>
              <a:ext uri="{FF2B5EF4-FFF2-40B4-BE49-F238E27FC236}">
                <a16:creationId xmlns:a16="http://schemas.microsoft.com/office/drawing/2014/main" id="{48E6C452-AA3A-BA52-3C27-E2D4DE2BF32D}"/>
              </a:ext>
            </a:extLst>
          </p:cNvPr>
          <p:cNvGrpSpPr/>
          <p:nvPr/>
        </p:nvGrpSpPr>
        <p:grpSpPr>
          <a:xfrm>
            <a:off x="500202" y="1105680"/>
            <a:ext cx="8143595" cy="4793386"/>
            <a:chOff x="548153" y="1266451"/>
            <a:chExt cx="8143595" cy="4194548"/>
          </a:xfrm>
        </p:grpSpPr>
        <p:sp>
          <p:nvSpPr>
            <p:cNvPr id="7" name="Freeform 6">
              <a:extLst>
                <a:ext uri="{FF2B5EF4-FFF2-40B4-BE49-F238E27FC236}">
                  <a16:creationId xmlns:a16="http://schemas.microsoft.com/office/drawing/2014/main" id="{D8261554-90F1-A052-B9FE-620FAE2C5CEE}"/>
                </a:ext>
              </a:extLst>
            </p:cNvPr>
            <p:cNvSpPr/>
            <p:nvPr/>
          </p:nvSpPr>
          <p:spPr>
            <a:xfrm>
              <a:off x="548153" y="1266451"/>
              <a:ext cx="8143595" cy="1316597"/>
            </a:xfrm>
            <a:custGeom>
              <a:avLst/>
              <a:gdLst>
                <a:gd name="connsiteX0" fmla="*/ 0 w 8143595"/>
                <a:gd name="connsiteY0" fmla="*/ 131660 h 1316597"/>
                <a:gd name="connsiteX1" fmla="*/ 131660 w 8143595"/>
                <a:gd name="connsiteY1" fmla="*/ 0 h 1316597"/>
                <a:gd name="connsiteX2" fmla="*/ 8011935 w 8143595"/>
                <a:gd name="connsiteY2" fmla="*/ 0 h 1316597"/>
                <a:gd name="connsiteX3" fmla="*/ 8143595 w 8143595"/>
                <a:gd name="connsiteY3" fmla="*/ 131660 h 1316597"/>
                <a:gd name="connsiteX4" fmla="*/ 8143595 w 8143595"/>
                <a:gd name="connsiteY4" fmla="*/ 1184937 h 1316597"/>
                <a:gd name="connsiteX5" fmla="*/ 8011935 w 8143595"/>
                <a:gd name="connsiteY5" fmla="*/ 1316597 h 1316597"/>
                <a:gd name="connsiteX6" fmla="*/ 131660 w 8143595"/>
                <a:gd name="connsiteY6" fmla="*/ 1316597 h 1316597"/>
                <a:gd name="connsiteX7" fmla="*/ 0 w 8143595"/>
                <a:gd name="connsiteY7" fmla="*/ 1184937 h 1316597"/>
                <a:gd name="connsiteX8" fmla="*/ 0 w 8143595"/>
                <a:gd name="connsiteY8" fmla="*/ 131660 h 131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595" h="1316597">
                  <a:moveTo>
                    <a:pt x="0" y="131660"/>
                  </a:moveTo>
                  <a:cubicBezTo>
                    <a:pt x="0" y="58946"/>
                    <a:pt x="58946" y="0"/>
                    <a:pt x="131660" y="0"/>
                  </a:cubicBezTo>
                  <a:lnTo>
                    <a:pt x="8011935" y="0"/>
                  </a:lnTo>
                  <a:cubicBezTo>
                    <a:pt x="8084649" y="0"/>
                    <a:pt x="8143595" y="58946"/>
                    <a:pt x="8143595" y="131660"/>
                  </a:cubicBezTo>
                  <a:lnTo>
                    <a:pt x="8143595" y="1184937"/>
                  </a:lnTo>
                  <a:cubicBezTo>
                    <a:pt x="8143595" y="1257651"/>
                    <a:pt x="8084649" y="1316597"/>
                    <a:pt x="8011935" y="1316597"/>
                  </a:cubicBezTo>
                  <a:lnTo>
                    <a:pt x="131660" y="1316597"/>
                  </a:lnTo>
                  <a:cubicBezTo>
                    <a:pt x="58946" y="1316597"/>
                    <a:pt x="0" y="1257651"/>
                    <a:pt x="0" y="1184937"/>
                  </a:cubicBezTo>
                  <a:lnTo>
                    <a:pt x="0" y="13166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1818" tIns="91440" rIns="91441" bIns="91440" numCol="1" spcCol="1270" anchor="ctr" anchorCtr="0">
              <a:noAutofit/>
            </a:bodyPr>
            <a:lstStyle/>
            <a:p>
              <a:pPr marL="0" lvl="0" indent="0" algn="l" defTabSz="1066800">
                <a:lnSpc>
                  <a:spcPct val="90000"/>
                </a:lnSpc>
                <a:spcBef>
                  <a:spcPct val="0"/>
                </a:spcBef>
                <a:spcAft>
                  <a:spcPct val="35000"/>
                </a:spcAft>
                <a:buNone/>
              </a:pPr>
              <a:r>
                <a:rPr lang="en-US" sz="2400" b="0" i="0" u="none" kern="1200" dirty="0">
                  <a:latin typeface="Calibri" panose="020F0502020204030204" pitchFamily="34" charset="0"/>
                  <a:cs typeface="Calibri" panose="020F0502020204030204" pitchFamily="34" charset="0"/>
                </a:rPr>
                <a:t>Addressing gaps in harm reduction is vital for improving SUD medical education and training</a:t>
              </a:r>
              <a:endParaRPr lang="en-US" sz="2400" kern="1200" dirty="0">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F448A485-BE48-C3DC-673E-0BCB99AC04BF}"/>
                </a:ext>
              </a:extLst>
            </p:cNvPr>
            <p:cNvSpPr/>
            <p:nvPr/>
          </p:nvSpPr>
          <p:spPr>
            <a:xfrm>
              <a:off x="679812" y="1379546"/>
              <a:ext cx="1628719" cy="1053278"/>
            </a:xfrm>
            <a:prstGeom prst="roundRect">
              <a:avLst>
                <a:gd name="adj" fmla="val 10000"/>
              </a:avLst>
            </a:prstGeom>
            <a:solidFill>
              <a:schemeClr val="accent3">
                <a:tint val="50000"/>
                <a:hueOff val="0"/>
                <a:satOff val="0"/>
                <a:lumOff val="0"/>
              </a:schemeClr>
            </a:solid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6" name="Freeform 15">
              <a:extLst>
                <a:ext uri="{FF2B5EF4-FFF2-40B4-BE49-F238E27FC236}">
                  <a16:creationId xmlns:a16="http://schemas.microsoft.com/office/drawing/2014/main" id="{3DDB64CA-8505-66DA-7B0A-488D1ED85F9D}"/>
                </a:ext>
              </a:extLst>
            </p:cNvPr>
            <p:cNvSpPr/>
            <p:nvPr/>
          </p:nvSpPr>
          <p:spPr>
            <a:xfrm>
              <a:off x="548153" y="2696144"/>
              <a:ext cx="8143595" cy="1316597"/>
            </a:xfrm>
            <a:custGeom>
              <a:avLst/>
              <a:gdLst>
                <a:gd name="connsiteX0" fmla="*/ 0 w 8143595"/>
                <a:gd name="connsiteY0" fmla="*/ 131660 h 1316597"/>
                <a:gd name="connsiteX1" fmla="*/ 131660 w 8143595"/>
                <a:gd name="connsiteY1" fmla="*/ 0 h 1316597"/>
                <a:gd name="connsiteX2" fmla="*/ 8011935 w 8143595"/>
                <a:gd name="connsiteY2" fmla="*/ 0 h 1316597"/>
                <a:gd name="connsiteX3" fmla="*/ 8143595 w 8143595"/>
                <a:gd name="connsiteY3" fmla="*/ 131660 h 1316597"/>
                <a:gd name="connsiteX4" fmla="*/ 8143595 w 8143595"/>
                <a:gd name="connsiteY4" fmla="*/ 1184937 h 1316597"/>
                <a:gd name="connsiteX5" fmla="*/ 8011935 w 8143595"/>
                <a:gd name="connsiteY5" fmla="*/ 1316597 h 1316597"/>
                <a:gd name="connsiteX6" fmla="*/ 131660 w 8143595"/>
                <a:gd name="connsiteY6" fmla="*/ 1316597 h 1316597"/>
                <a:gd name="connsiteX7" fmla="*/ 0 w 8143595"/>
                <a:gd name="connsiteY7" fmla="*/ 1184937 h 1316597"/>
                <a:gd name="connsiteX8" fmla="*/ 0 w 8143595"/>
                <a:gd name="connsiteY8" fmla="*/ 131660 h 131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595" h="1316597">
                  <a:moveTo>
                    <a:pt x="0" y="131660"/>
                  </a:moveTo>
                  <a:cubicBezTo>
                    <a:pt x="0" y="58946"/>
                    <a:pt x="58946" y="0"/>
                    <a:pt x="131660" y="0"/>
                  </a:cubicBezTo>
                  <a:lnTo>
                    <a:pt x="8011935" y="0"/>
                  </a:lnTo>
                  <a:cubicBezTo>
                    <a:pt x="8084649" y="0"/>
                    <a:pt x="8143595" y="58946"/>
                    <a:pt x="8143595" y="131660"/>
                  </a:cubicBezTo>
                  <a:lnTo>
                    <a:pt x="8143595" y="1184937"/>
                  </a:lnTo>
                  <a:cubicBezTo>
                    <a:pt x="8143595" y="1257651"/>
                    <a:pt x="8084649" y="1316597"/>
                    <a:pt x="8011935" y="1316597"/>
                  </a:cubicBezTo>
                  <a:lnTo>
                    <a:pt x="131660" y="1316597"/>
                  </a:lnTo>
                  <a:cubicBezTo>
                    <a:pt x="58946" y="1316597"/>
                    <a:pt x="0" y="1257651"/>
                    <a:pt x="0" y="1184937"/>
                  </a:cubicBezTo>
                  <a:lnTo>
                    <a:pt x="0" y="131660"/>
                  </a:lnTo>
                  <a:close/>
                </a:path>
              </a:pathLst>
            </a:custGeom>
          </p:spPr>
          <p:style>
            <a:lnRef idx="2">
              <a:schemeClr val="lt1">
                <a:hueOff val="0"/>
                <a:satOff val="0"/>
                <a:lumOff val="0"/>
                <a:alphaOff val="0"/>
              </a:schemeClr>
            </a:lnRef>
            <a:fillRef idx="1">
              <a:schemeClr val="accent3">
                <a:hueOff val="3602020"/>
                <a:satOff val="3609"/>
                <a:lumOff val="10000"/>
                <a:alphaOff val="0"/>
              </a:schemeClr>
            </a:fillRef>
            <a:effectRef idx="0">
              <a:schemeClr val="accent3">
                <a:hueOff val="3602020"/>
                <a:satOff val="3609"/>
                <a:lumOff val="10000"/>
                <a:alphaOff val="0"/>
              </a:schemeClr>
            </a:effectRef>
            <a:fontRef idx="minor">
              <a:schemeClr val="lt1"/>
            </a:fontRef>
          </p:style>
          <p:txBody>
            <a:bodyPr spcFirstLastPara="0" vert="horz" wrap="square" lIns="1851818" tIns="91440" rIns="91441"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An interactive workshop improves harm reduction core knowledge and skills</a:t>
              </a:r>
            </a:p>
          </p:txBody>
        </p:sp>
        <p:sp>
          <p:nvSpPr>
            <p:cNvPr id="18" name="Rounded Rectangle 17">
              <a:extLst>
                <a:ext uri="{FF2B5EF4-FFF2-40B4-BE49-F238E27FC236}">
                  <a16:creationId xmlns:a16="http://schemas.microsoft.com/office/drawing/2014/main" id="{2A3B88A5-C1C9-DFC3-8474-76E05B7E39F9}"/>
                </a:ext>
              </a:extLst>
            </p:cNvPr>
            <p:cNvSpPr/>
            <p:nvPr/>
          </p:nvSpPr>
          <p:spPr>
            <a:xfrm>
              <a:off x="679812" y="2827804"/>
              <a:ext cx="1628719" cy="1053278"/>
            </a:xfrm>
            <a:prstGeom prst="roundRect">
              <a:avLst>
                <a:gd name="adj" fmla="val 10000"/>
              </a:avLst>
            </a:prstGeom>
          </p:spPr>
          <p:style>
            <a:lnRef idx="2">
              <a:schemeClr val="lt1">
                <a:hueOff val="0"/>
                <a:satOff val="0"/>
                <a:lumOff val="0"/>
                <a:alphaOff val="0"/>
              </a:schemeClr>
            </a:lnRef>
            <a:fillRef idx="1">
              <a:schemeClr val="accent3">
                <a:tint val="50000"/>
                <a:hueOff val="3632342"/>
                <a:satOff val="13840"/>
                <a:lumOff val="2814"/>
                <a:alphaOff val="0"/>
              </a:schemeClr>
            </a:fillRef>
            <a:effectRef idx="0">
              <a:schemeClr val="accent3">
                <a:tint val="50000"/>
                <a:hueOff val="3632342"/>
                <a:satOff val="13840"/>
                <a:lumOff val="2814"/>
                <a:alphaOff val="0"/>
              </a:schemeClr>
            </a:effectRef>
            <a:fontRef idx="minor">
              <a:schemeClr val="lt1">
                <a:hueOff val="0"/>
                <a:satOff val="0"/>
                <a:lumOff val="0"/>
                <a:alphaOff val="0"/>
              </a:schemeClr>
            </a:fontRef>
          </p:style>
        </p:sp>
        <p:sp>
          <p:nvSpPr>
            <p:cNvPr id="19" name="Freeform 18">
              <a:extLst>
                <a:ext uri="{FF2B5EF4-FFF2-40B4-BE49-F238E27FC236}">
                  <a16:creationId xmlns:a16="http://schemas.microsoft.com/office/drawing/2014/main" id="{F22D7FC4-1004-4D17-6622-FA0590080EB3}"/>
                </a:ext>
              </a:extLst>
            </p:cNvPr>
            <p:cNvSpPr/>
            <p:nvPr/>
          </p:nvSpPr>
          <p:spPr>
            <a:xfrm>
              <a:off x="548153" y="4144402"/>
              <a:ext cx="8143595" cy="1316597"/>
            </a:xfrm>
            <a:custGeom>
              <a:avLst/>
              <a:gdLst>
                <a:gd name="connsiteX0" fmla="*/ 0 w 8143595"/>
                <a:gd name="connsiteY0" fmla="*/ 131660 h 1316597"/>
                <a:gd name="connsiteX1" fmla="*/ 131660 w 8143595"/>
                <a:gd name="connsiteY1" fmla="*/ 0 h 1316597"/>
                <a:gd name="connsiteX2" fmla="*/ 8011935 w 8143595"/>
                <a:gd name="connsiteY2" fmla="*/ 0 h 1316597"/>
                <a:gd name="connsiteX3" fmla="*/ 8143595 w 8143595"/>
                <a:gd name="connsiteY3" fmla="*/ 131660 h 1316597"/>
                <a:gd name="connsiteX4" fmla="*/ 8143595 w 8143595"/>
                <a:gd name="connsiteY4" fmla="*/ 1184937 h 1316597"/>
                <a:gd name="connsiteX5" fmla="*/ 8011935 w 8143595"/>
                <a:gd name="connsiteY5" fmla="*/ 1316597 h 1316597"/>
                <a:gd name="connsiteX6" fmla="*/ 131660 w 8143595"/>
                <a:gd name="connsiteY6" fmla="*/ 1316597 h 1316597"/>
                <a:gd name="connsiteX7" fmla="*/ 0 w 8143595"/>
                <a:gd name="connsiteY7" fmla="*/ 1184937 h 1316597"/>
                <a:gd name="connsiteX8" fmla="*/ 0 w 8143595"/>
                <a:gd name="connsiteY8" fmla="*/ 131660 h 131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595" h="1316597">
                  <a:moveTo>
                    <a:pt x="0" y="131660"/>
                  </a:moveTo>
                  <a:cubicBezTo>
                    <a:pt x="0" y="58946"/>
                    <a:pt x="58946" y="0"/>
                    <a:pt x="131660" y="0"/>
                  </a:cubicBezTo>
                  <a:lnTo>
                    <a:pt x="8011935" y="0"/>
                  </a:lnTo>
                  <a:cubicBezTo>
                    <a:pt x="8084649" y="0"/>
                    <a:pt x="8143595" y="58946"/>
                    <a:pt x="8143595" y="131660"/>
                  </a:cubicBezTo>
                  <a:lnTo>
                    <a:pt x="8143595" y="1184937"/>
                  </a:lnTo>
                  <a:cubicBezTo>
                    <a:pt x="8143595" y="1257651"/>
                    <a:pt x="8084649" y="1316597"/>
                    <a:pt x="8011935" y="1316597"/>
                  </a:cubicBezTo>
                  <a:lnTo>
                    <a:pt x="131660" y="1316597"/>
                  </a:lnTo>
                  <a:cubicBezTo>
                    <a:pt x="58946" y="1316597"/>
                    <a:pt x="0" y="1257651"/>
                    <a:pt x="0" y="1184937"/>
                  </a:cubicBezTo>
                  <a:lnTo>
                    <a:pt x="0" y="131660"/>
                  </a:lnTo>
                  <a:close/>
                </a:path>
              </a:pathLst>
            </a:custGeom>
          </p:spPr>
          <p:style>
            <a:lnRef idx="2">
              <a:schemeClr val="lt1">
                <a:hueOff val="0"/>
                <a:satOff val="0"/>
                <a:lumOff val="0"/>
                <a:alphaOff val="0"/>
              </a:schemeClr>
            </a:lnRef>
            <a:fillRef idx="1">
              <a:schemeClr val="accent3">
                <a:hueOff val="7204039"/>
                <a:satOff val="7218"/>
                <a:lumOff val="20000"/>
                <a:alphaOff val="0"/>
              </a:schemeClr>
            </a:fillRef>
            <a:effectRef idx="0">
              <a:schemeClr val="accent3">
                <a:hueOff val="7204039"/>
                <a:satOff val="7218"/>
                <a:lumOff val="20000"/>
                <a:alphaOff val="0"/>
              </a:schemeClr>
            </a:effectRef>
            <a:fontRef idx="minor">
              <a:schemeClr val="lt1"/>
            </a:fontRef>
          </p:style>
          <p:txBody>
            <a:bodyPr spcFirstLastPara="0" vert="horz" wrap="square" lIns="1851818" tIns="91440" rIns="91441" bIns="91440" numCol="1" spcCol="1270" anchor="ctr" anchorCtr="0">
              <a:noAutofit/>
            </a:bodyPr>
            <a:lstStyle/>
            <a:p>
              <a:pPr marL="0" lvl="0" indent="0" algn="l" defTabSz="1066800">
                <a:lnSpc>
                  <a:spcPct val="90000"/>
                </a:lnSpc>
                <a:spcBef>
                  <a:spcPct val="0"/>
                </a:spcBef>
                <a:spcAft>
                  <a:spcPct val="35000"/>
                </a:spcAft>
                <a:buNone/>
              </a:pPr>
              <a:r>
                <a:rPr lang="en-US" sz="2400" b="0" i="0" u="none" kern="1200" dirty="0">
                  <a:latin typeface="Calibri" panose="020F0502020204030204" pitchFamily="34" charset="0"/>
                  <a:cs typeface="Calibri" panose="020F0502020204030204" pitchFamily="34" charset="0"/>
                </a:rPr>
                <a:t>There is a need to integrate harm reduction training more broadly</a:t>
              </a:r>
              <a:endParaRPr lang="en-US" sz="2400" kern="1200" dirty="0">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DB0E8E1A-3785-E47A-80F2-26C22C6100E9}"/>
                </a:ext>
              </a:extLst>
            </p:cNvPr>
            <p:cNvSpPr/>
            <p:nvPr/>
          </p:nvSpPr>
          <p:spPr>
            <a:xfrm>
              <a:off x="679812" y="4276061"/>
              <a:ext cx="1628719" cy="1053278"/>
            </a:xfrm>
            <a:prstGeom prst="roundRect">
              <a:avLst>
                <a:gd name="adj" fmla="val 10000"/>
              </a:avLst>
            </a:prstGeom>
          </p:spPr>
          <p:style>
            <a:lnRef idx="2">
              <a:schemeClr val="lt1">
                <a:hueOff val="0"/>
                <a:satOff val="0"/>
                <a:lumOff val="0"/>
                <a:alphaOff val="0"/>
              </a:schemeClr>
            </a:lnRef>
            <a:fillRef idx="1">
              <a:schemeClr val="accent3">
                <a:tint val="50000"/>
                <a:hueOff val="7264684"/>
                <a:satOff val="27680"/>
                <a:lumOff val="5629"/>
                <a:alphaOff val="0"/>
              </a:schemeClr>
            </a:fillRef>
            <a:effectRef idx="0">
              <a:schemeClr val="accent3">
                <a:tint val="50000"/>
                <a:hueOff val="7264684"/>
                <a:satOff val="27680"/>
                <a:lumOff val="5629"/>
                <a:alphaOff val="0"/>
              </a:schemeClr>
            </a:effectRef>
            <a:fontRef idx="minor">
              <a:schemeClr val="lt1">
                <a:hueOff val="0"/>
                <a:satOff val="0"/>
                <a:lumOff val="0"/>
                <a:alphaOff val="0"/>
              </a:schemeClr>
            </a:fontRef>
          </p:style>
        </p:sp>
      </p:grpSp>
      <p:pic>
        <p:nvPicPr>
          <p:cNvPr id="13" name="Graphic 12" descr="Classroom">
            <a:extLst>
              <a:ext uri="{FF2B5EF4-FFF2-40B4-BE49-F238E27FC236}">
                <a16:creationId xmlns:a16="http://schemas.microsoft.com/office/drawing/2014/main" id="{075C61DE-EDB2-AEFC-4835-03D7A3A0E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7588" y="1444074"/>
            <a:ext cx="781529" cy="781529"/>
          </a:xfrm>
          <a:prstGeom prst="rect">
            <a:avLst/>
          </a:prstGeom>
        </p:spPr>
      </p:pic>
      <p:pic>
        <p:nvPicPr>
          <p:cNvPr id="15" name="Graphic 14" descr="User network">
            <a:extLst>
              <a:ext uri="{FF2B5EF4-FFF2-40B4-BE49-F238E27FC236}">
                <a16:creationId xmlns:a16="http://schemas.microsoft.com/office/drawing/2014/main" id="{C1B6733F-B404-6C77-A98E-BEEFA50E81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972" y="4666584"/>
            <a:ext cx="956495" cy="956495"/>
          </a:xfrm>
          <a:prstGeom prst="rect">
            <a:avLst/>
          </a:prstGeom>
        </p:spPr>
      </p:pic>
      <p:pic>
        <p:nvPicPr>
          <p:cNvPr id="17" name="Graphic 16" descr="Lightbulb and gear">
            <a:extLst>
              <a:ext uri="{FF2B5EF4-FFF2-40B4-BE49-F238E27FC236}">
                <a16:creationId xmlns:a16="http://schemas.microsoft.com/office/drawing/2014/main" id="{B5DD73A5-2B44-9C66-0AE6-7B9F1EE25C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1217" y="3074628"/>
            <a:ext cx="834273" cy="834273"/>
          </a:xfrm>
          <a:prstGeom prst="rect">
            <a:avLst/>
          </a:prstGeom>
        </p:spPr>
      </p:pic>
      <p:sp>
        <p:nvSpPr>
          <p:cNvPr id="21" name="Rectangle 20">
            <a:extLst>
              <a:ext uri="{FF2B5EF4-FFF2-40B4-BE49-F238E27FC236}">
                <a16:creationId xmlns:a16="http://schemas.microsoft.com/office/drawing/2014/main" id="{F5757AA5-6BC3-3085-5A61-067CB6902555}"/>
              </a:ext>
            </a:extLst>
          </p:cNvPr>
          <p:cNvSpPr/>
          <p:nvPr/>
        </p:nvSpPr>
        <p:spPr bwMode="auto">
          <a:xfrm>
            <a:off x="395138" y="2647724"/>
            <a:ext cx="8617892" cy="3409815"/>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2" name="Rectangle 21">
            <a:extLst>
              <a:ext uri="{FF2B5EF4-FFF2-40B4-BE49-F238E27FC236}">
                <a16:creationId xmlns:a16="http://schemas.microsoft.com/office/drawing/2014/main" id="{B9542157-EED7-88E1-1146-C1BC0D35E5CA}"/>
              </a:ext>
            </a:extLst>
          </p:cNvPr>
          <p:cNvSpPr/>
          <p:nvPr/>
        </p:nvSpPr>
        <p:spPr bwMode="auto">
          <a:xfrm>
            <a:off x="395138" y="4307520"/>
            <a:ext cx="8427129" cy="1783018"/>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3" name="Rectangle 22">
            <a:extLst>
              <a:ext uri="{FF2B5EF4-FFF2-40B4-BE49-F238E27FC236}">
                <a16:creationId xmlns:a16="http://schemas.microsoft.com/office/drawing/2014/main" id="{34898D1A-2A4B-8F1B-D528-EE014856F9FF}"/>
              </a:ext>
            </a:extLst>
          </p:cNvPr>
          <p:cNvSpPr/>
          <p:nvPr/>
        </p:nvSpPr>
        <p:spPr bwMode="auto">
          <a:xfrm>
            <a:off x="321733" y="1043328"/>
            <a:ext cx="8500534" cy="1661923"/>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36361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3741E7-F198-1E2C-85CB-AC11AC51C810}"/>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A163235F-01E3-171D-BC5A-1FC3976E98AB}"/>
              </a:ext>
            </a:extLst>
          </p:cNvPr>
          <p:cNvSpPr>
            <a:spLocks noGrp="1"/>
          </p:cNvSpPr>
          <p:nvPr>
            <p:ph type="sldNum" sz="quarter" idx="13"/>
          </p:nvPr>
        </p:nvSpPr>
        <p:spPr/>
        <p:txBody>
          <a:bodyPr/>
          <a:lstStyle/>
          <a:p>
            <a:fld id="{7BCC8D0D-EAEC-449D-9161-023DFF90F2E2}" type="slidenum">
              <a:rPr lang="en-US" smtClean="0"/>
              <a:pPr/>
              <a:t>21</a:t>
            </a:fld>
            <a:endParaRPr lang="en-US" dirty="0"/>
          </a:p>
        </p:txBody>
      </p:sp>
      <p:pic>
        <p:nvPicPr>
          <p:cNvPr id="6" name="Picture 5">
            <a:extLst>
              <a:ext uri="{FF2B5EF4-FFF2-40B4-BE49-F238E27FC236}">
                <a16:creationId xmlns:a16="http://schemas.microsoft.com/office/drawing/2014/main" id="{5F678367-E336-A554-2ADD-25FA21DB6082}"/>
              </a:ext>
            </a:extLst>
          </p:cNvPr>
          <p:cNvPicPr>
            <a:picLocks noChangeAspect="1"/>
          </p:cNvPicPr>
          <p:nvPr/>
        </p:nvPicPr>
        <p:blipFill>
          <a:blip r:embed="rId3"/>
          <a:stretch>
            <a:fillRect/>
          </a:stretch>
        </p:blipFill>
        <p:spPr>
          <a:xfrm rot="16200000">
            <a:off x="5550699" y="-79007"/>
            <a:ext cx="2325616" cy="44695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711D4A6-2E26-7D95-2627-FEFC7AD3229B}"/>
              </a:ext>
            </a:extLst>
          </p:cNvPr>
          <p:cNvPicPr>
            <a:picLocks noChangeAspect="1"/>
          </p:cNvPicPr>
          <p:nvPr/>
        </p:nvPicPr>
        <p:blipFill>
          <a:blip r:embed="rId4"/>
          <a:stretch>
            <a:fillRect/>
          </a:stretch>
        </p:blipFill>
        <p:spPr>
          <a:xfrm>
            <a:off x="551311" y="803397"/>
            <a:ext cx="2848484" cy="2841180"/>
          </a:xfrm>
          <a:prstGeom prst="rect">
            <a:avLst/>
          </a:prstGeom>
        </p:spPr>
      </p:pic>
      <p:sp>
        <p:nvSpPr>
          <p:cNvPr id="13" name="TextBox 12">
            <a:extLst>
              <a:ext uri="{FF2B5EF4-FFF2-40B4-BE49-F238E27FC236}">
                <a16:creationId xmlns:a16="http://schemas.microsoft.com/office/drawing/2014/main" id="{34C80861-08BB-7CBC-DD20-25EDAF06A9C5}"/>
              </a:ext>
            </a:extLst>
          </p:cNvPr>
          <p:cNvSpPr txBox="1"/>
          <p:nvPr/>
        </p:nvSpPr>
        <p:spPr bwMode="auto">
          <a:xfrm>
            <a:off x="1228955" y="302409"/>
            <a:ext cx="6686090" cy="584775"/>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kumimoji="0" lang="en-US" sz="3800" b="1" i="0" u="none" strike="noStrike" kern="1200" cap="none" spc="0" normalizeH="0" baseline="0" noProof="0" dirty="0">
                <a:ln>
                  <a:noFill/>
                </a:ln>
                <a:solidFill>
                  <a:srgbClr val="052049"/>
                </a:solidFill>
                <a:effectLst/>
                <a:uLnTx/>
                <a:uFillTx/>
                <a:latin typeface="Garamond" panose="02020404030301010803" pitchFamily="18" charset="0"/>
              </a:rPr>
              <a:t>Check Out These </a:t>
            </a:r>
            <a:r>
              <a:rPr lang="en-US" sz="3800" b="1" dirty="0">
                <a:solidFill>
                  <a:srgbClr val="052049"/>
                </a:solidFill>
                <a:latin typeface="Garamond" panose="02020404030301010803" pitchFamily="18" charset="0"/>
              </a:rPr>
              <a:t>R</a:t>
            </a:r>
            <a:r>
              <a:rPr kumimoji="0" lang="en-US" sz="3800" b="1" i="0" u="none" strike="noStrike" kern="1200" cap="none" spc="0" normalizeH="0" baseline="0" noProof="0" dirty="0" err="1">
                <a:ln>
                  <a:noFill/>
                </a:ln>
                <a:solidFill>
                  <a:srgbClr val="052049"/>
                </a:solidFill>
                <a:effectLst/>
                <a:uLnTx/>
                <a:uFillTx/>
                <a:latin typeface="Garamond" panose="02020404030301010803" pitchFamily="18" charset="0"/>
              </a:rPr>
              <a:t>esources</a:t>
            </a:r>
            <a:r>
              <a:rPr kumimoji="0" lang="en-US" sz="3800" b="1" i="0" u="none" strike="noStrike" kern="1200" cap="none" spc="0" normalizeH="0" baseline="0" noProof="0" dirty="0">
                <a:ln>
                  <a:noFill/>
                </a:ln>
                <a:solidFill>
                  <a:srgbClr val="052049"/>
                </a:solidFill>
                <a:effectLst/>
                <a:uLnTx/>
                <a:uFillTx/>
                <a:latin typeface="Garamond" panose="02020404030301010803" pitchFamily="18" charset="0"/>
              </a:rPr>
              <a:t>! </a:t>
            </a:r>
          </a:p>
        </p:txBody>
      </p:sp>
      <p:pic>
        <p:nvPicPr>
          <p:cNvPr id="5" name="Picture 4" descr="A qr code on a white background&#10;&#10;Description automatically generated">
            <a:extLst>
              <a:ext uri="{FF2B5EF4-FFF2-40B4-BE49-F238E27FC236}">
                <a16:creationId xmlns:a16="http://schemas.microsoft.com/office/drawing/2014/main" id="{E078D323-0766-EFE8-60E4-7C858717DC91}"/>
              </a:ext>
            </a:extLst>
          </p:cNvPr>
          <p:cNvPicPr>
            <a:picLocks noChangeAspect="1"/>
          </p:cNvPicPr>
          <p:nvPr/>
        </p:nvPicPr>
        <p:blipFill>
          <a:blip r:embed="rId5"/>
          <a:stretch>
            <a:fillRect/>
          </a:stretch>
        </p:blipFill>
        <p:spPr>
          <a:xfrm>
            <a:off x="5878064" y="3527591"/>
            <a:ext cx="2714625" cy="2714625"/>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AA6CEA06-FA15-8359-5DF4-BFF7B4BCF6A7}"/>
              </a:ext>
            </a:extLst>
          </p:cNvPr>
          <p:cNvPicPr>
            <a:picLocks noChangeAspect="1"/>
          </p:cNvPicPr>
          <p:nvPr/>
        </p:nvPicPr>
        <p:blipFill>
          <a:blip r:embed="rId6"/>
          <a:stretch>
            <a:fillRect/>
          </a:stretch>
        </p:blipFill>
        <p:spPr>
          <a:xfrm>
            <a:off x="548153" y="3593989"/>
            <a:ext cx="2648227" cy="2648227"/>
          </a:xfrm>
          <a:prstGeom prst="rect">
            <a:avLst/>
          </a:prstGeom>
        </p:spPr>
      </p:pic>
      <p:sp>
        <p:nvSpPr>
          <p:cNvPr id="4" name="TextBox 3">
            <a:extLst>
              <a:ext uri="{FF2B5EF4-FFF2-40B4-BE49-F238E27FC236}">
                <a16:creationId xmlns:a16="http://schemas.microsoft.com/office/drawing/2014/main" id="{18590349-B206-EBD0-E255-86BE0C941939}"/>
              </a:ext>
            </a:extLst>
          </p:cNvPr>
          <p:cNvSpPr txBox="1"/>
          <p:nvPr/>
        </p:nvSpPr>
        <p:spPr bwMode="auto">
          <a:xfrm>
            <a:off x="3399795" y="4218709"/>
            <a:ext cx="2439896" cy="743793"/>
          </a:xfrm>
          <a:prstGeom prst="rect">
            <a:avLst/>
          </a:prstGeom>
          <a:noFill/>
          <a:ln w="19050" algn="ctr">
            <a:noFill/>
            <a:miter lim="800000"/>
            <a:headEnd/>
            <a:tailEnd/>
          </a:ln>
        </p:spPr>
        <p:txBody>
          <a:bodyPr wrap="square" lIns="0" tIns="0" rIns="0" bIns="0" rtlCol="0">
            <a:spAutoFit/>
          </a:bodyPr>
          <a:lstStyle/>
          <a:p>
            <a:pPr defTabSz="640064">
              <a:spcAft>
                <a:spcPts val="1000"/>
              </a:spcAft>
              <a:buClr>
                <a:srgbClr val="0093D0"/>
              </a:buClr>
              <a:buSzPct val="80000"/>
            </a:pPr>
            <a:r>
              <a:rPr lang="en-US" b="1" dirty="0" err="1">
                <a:solidFill>
                  <a:schemeClr val="tx2"/>
                </a:solidFill>
                <a:latin typeface="Garamond" panose="02020404030301010803" pitchFamily="18" charset="0"/>
              </a:rPr>
              <a:t>Patty.moreno@ucsf.edu</a:t>
            </a:r>
            <a:endParaRPr lang="en-US" b="1" dirty="0">
              <a:solidFill>
                <a:schemeClr val="tx2"/>
              </a:solidFill>
              <a:latin typeface="Garamond" panose="02020404030301010803" pitchFamily="18" charset="0"/>
            </a:endParaRPr>
          </a:p>
          <a:p>
            <a:pPr marR="0" algn="l" defTabSz="640064" rtl="0" eaLnBrk="1" fontAlgn="auto" latinLnBrk="0" hangingPunct="1">
              <a:lnSpc>
                <a:spcPct val="100000"/>
              </a:lnSpc>
              <a:spcBef>
                <a:spcPts val="0"/>
              </a:spcBef>
              <a:spcAft>
                <a:spcPts val="1000"/>
              </a:spcAft>
              <a:buClr>
                <a:srgbClr val="0093D0"/>
              </a:buClr>
              <a:buSzPct val="80000"/>
              <a:tabLst/>
            </a:pPr>
            <a:endParaRPr kumimoji="0" lang="en-US" sz="2200" b="0" i="0" u="none" strike="noStrike" kern="1200" cap="none" spc="0" normalizeH="0" baseline="0" noProof="0" dirty="0">
              <a:ln>
                <a:noFill/>
              </a:ln>
              <a:solidFill>
                <a:srgbClr val="052049"/>
              </a:solidFill>
              <a:effectLst/>
              <a:uLnTx/>
              <a:uFillTx/>
              <a:latin typeface="+mn-lt"/>
              <a:ea typeface="+mn-ea"/>
              <a:cs typeface="+mn-cs"/>
            </a:endParaRPr>
          </a:p>
        </p:txBody>
      </p:sp>
    </p:spTree>
    <p:extLst>
      <p:ext uri="{BB962C8B-B14F-4D97-AF65-F5344CB8AC3E}">
        <p14:creationId xmlns:p14="http://schemas.microsoft.com/office/powerpoint/2010/main" val="258295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E78D31-64B5-C3E8-3336-0391CEA5A548}"/>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7" name="Content Placeholder 6">
            <a:extLst>
              <a:ext uri="{FF2B5EF4-FFF2-40B4-BE49-F238E27FC236}">
                <a16:creationId xmlns:a16="http://schemas.microsoft.com/office/drawing/2014/main" id="{B56FC251-F344-6E60-16AE-106405094FBE}"/>
              </a:ext>
            </a:extLst>
          </p:cNvPr>
          <p:cNvSpPr>
            <a:spLocks noGrp="1"/>
          </p:cNvSpPr>
          <p:nvPr>
            <p:ph sz="quarter" idx="19"/>
          </p:nvPr>
        </p:nvSpPr>
        <p:spPr>
          <a:xfrm>
            <a:off x="3140765" y="1140311"/>
            <a:ext cx="2883517" cy="1761705"/>
          </a:xfrm>
        </p:spPr>
        <p:txBody>
          <a:bodyPr/>
          <a:lstStyle/>
          <a:p>
            <a:pPr marL="0" indent="0">
              <a:buNone/>
            </a:pPr>
            <a:r>
              <a:rPr lang="en-US" sz="4000" b="1" dirty="0">
                <a:solidFill>
                  <a:schemeClr val="tx2"/>
                </a:solidFill>
                <a:latin typeface="Garamond" panose="02020404030301010803" pitchFamily="18" charset="0"/>
              </a:rPr>
              <a:t>Thank You AMERSA!</a:t>
            </a:r>
          </a:p>
        </p:txBody>
      </p:sp>
      <p:sp>
        <p:nvSpPr>
          <p:cNvPr id="13" name="Freeform 12">
            <a:extLst>
              <a:ext uri="{FF2B5EF4-FFF2-40B4-BE49-F238E27FC236}">
                <a16:creationId xmlns:a16="http://schemas.microsoft.com/office/drawing/2014/main" id="{6A56859C-7E23-4082-539B-1897FC9548E8}"/>
              </a:ext>
            </a:extLst>
          </p:cNvPr>
          <p:cNvSpPr/>
          <p:nvPr/>
        </p:nvSpPr>
        <p:spPr>
          <a:xfrm>
            <a:off x="762526" y="5625744"/>
            <a:ext cx="781050" cy="78200"/>
          </a:xfrm>
          <a:custGeom>
            <a:avLst/>
            <a:gdLst>
              <a:gd name="connsiteX0" fmla="*/ 741998 w 781050"/>
              <a:gd name="connsiteY0" fmla="*/ 12097 h 78200"/>
              <a:gd name="connsiteX1" fmla="*/ 683419 w 781050"/>
              <a:gd name="connsiteY1" fmla="*/ 0 h 78200"/>
              <a:gd name="connsiteX2" fmla="*/ 624840 w 781050"/>
              <a:gd name="connsiteY2" fmla="*/ 12097 h 78200"/>
              <a:gd name="connsiteX3" fmla="*/ 585788 w 781050"/>
              <a:gd name="connsiteY3" fmla="*/ 21050 h 78200"/>
              <a:gd name="connsiteX4" fmla="*/ 585788 w 781050"/>
              <a:gd name="connsiteY4" fmla="*/ 21050 h 78200"/>
              <a:gd name="connsiteX5" fmla="*/ 546735 w 781050"/>
              <a:gd name="connsiteY5" fmla="*/ 12097 h 78200"/>
              <a:gd name="connsiteX6" fmla="*/ 488156 w 781050"/>
              <a:gd name="connsiteY6" fmla="*/ 0 h 78200"/>
              <a:gd name="connsiteX7" fmla="*/ 429578 w 781050"/>
              <a:gd name="connsiteY7" fmla="*/ 12097 h 78200"/>
              <a:gd name="connsiteX8" fmla="*/ 390525 w 781050"/>
              <a:gd name="connsiteY8" fmla="*/ 21050 h 78200"/>
              <a:gd name="connsiteX9" fmla="*/ 351473 w 781050"/>
              <a:gd name="connsiteY9" fmla="*/ 12097 h 78200"/>
              <a:gd name="connsiteX10" fmla="*/ 292894 w 781050"/>
              <a:gd name="connsiteY10" fmla="*/ 0 h 78200"/>
              <a:gd name="connsiteX11" fmla="*/ 234315 w 781050"/>
              <a:gd name="connsiteY11" fmla="*/ 12097 h 78200"/>
              <a:gd name="connsiteX12" fmla="*/ 195263 w 781050"/>
              <a:gd name="connsiteY12" fmla="*/ 21050 h 78200"/>
              <a:gd name="connsiteX13" fmla="*/ 156210 w 781050"/>
              <a:gd name="connsiteY13" fmla="*/ 12097 h 78200"/>
              <a:gd name="connsiteX14" fmla="*/ 97631 w 781050"/>
              <a:gd name="connsiteY14" fmla="*/ 0 h 78200"/>
              <a:gd name="connsiteX15" fmla="*/ 39053 w 781050"/>
              <a:gd name="connsiteY15" fmla="*/ 12097 h 78200"/>
              <a:gd name="connsiteX16" fmla="*/ 0 w 781050"/>
              <a:gd name="connsiteY16" fmla="*/ 21050 h 78200"/>
              <a:gd name="connsiteX17" fmla="*/ 0 w 781050"/>
              <a:gd name="connsiteY17" fmla="*/ 78200 h 78200"/>
              <a:gd name="connsiteX18" fmla="*/ 58579 w 781050"/>
              <a:gd name="connsiteY18" fmla="*/ 66104 h 78200"/>
              <a:gd name="connsiteX19" fmla="*/ 97631 w 781050"/>
              <a:gd name="connsiteY19" fmla="*/ 56579 h 78200"/>
              <a:gd name="connsiteX20" fmla="*/ 136684 w 781050"/>
              <a:gd name="connsiteY20" fmla="*/ 66104 h 78200"/>
              <a:gd name="connsiteX21" fmla="*/ 195263 w 781050"/>
              <a:gd name="connsiteY21" fmla="*/ 78200 h 78200"/>
              <a:gd name="connsiteX22" fmla="*/ 253841 w 781050"/>
              <a:gd name="connsiteY22" fmla="*/ 66104 h 78200"/>
              <a:gd name="connsiteX23" fmla="*/ 292894 w 781050"/>
              <a:gd name="connsiteY23" fmla="*/ 56579 h 78200"/>
              <a:gd name="connsiteX24" fmla="*/ 331946 w 781050"/>
              <a:gd name="connsiteY24" fmla="*/ 65532 h 78200"/>
              <a:gd name="connsiteX25" fmla="*/ 390525 w 781050"/>
              <a:gd name="connsiteY25" fmla="*/ 78200 h 78200"/>
              <a:gd name="connsiteX26" fmla="*/ 449104 w 781050"/>
              <a:gd name="connsiteY26" fmla="*/ 66104 h 78200"/>
              <a:gd name="connsiteX27" fmla="*/ 488156 w 781050"/>
              <a:gd name="connsiteY27" fmla="*/ 56579 h 78200"/>
              <a:gd name="connsiteX28" fmla="*/ 527209 w 781050"/>
              <a:gd name="connsiteY28" fmla="*/ 66104 h 78200"/>
              <a:gd name="connsiteX29" fmla="*/ 585788 w 781050"/>
              <a:gd name="connsiteY29" fmla="*/ 78200 h 78200"/>
              <a:gd name="connsiteX30" fmla="*/ 644366 w 781050"/>
              <a:gd name="connsiteY30" fmla="*/ 66104 h 78200"/>
              <a:gd name="connsiteX31" fmla="*/ 683419 w 781050"/>
              <a:gd name="connsiteY31" fmla="*/ 56579 h 78200"/>
              <a:gd name="connsiteX32" fmla="*/ 722471 w 781050"/>
              <a:gd name="connsiteY32" fmla="*/ 65532 h 78200"/>
              <a:gd name="connsiteX33" fmla="*/ 781050 w 781050"/>
              <a:gd name="connsiteY33" fmla="*/ 78200 h 78200"/>
              <a:gd name="connsiteX34" fmla="*/ 781050 w 781050"/>
              <a:gd name="connsiteY34" fmla="*/ 21050 h 78200"/>
              <a:gd name="connsiteX35" fmla="*/ 741998 w 781050"/>
              <a:gd name="connsiteY35" fmla="*/ 12097 h 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1050" h="78200">
                <a:moveTo>
                  <a:pt x="741998" y="12097"/>
                </a:moveTo>
                <a:cubicBezTo>
                  <a:pt x="723277" y="4843"/>
                  <a:pt x="703481" y="755"/>
                  <a:pt x="683419" y="0"/>
                </a:cubicBezTo>
                <a:cubicBezTo>
                  <a:pt x="663356" y="755"/>
                  <a:pt x="643560" y="4843"/>
                  <a:pt x="624840" y="12097"/>
                </a:cubicBezTo>
                <a:cubicBezTo>
                  <a:pt x="612373" y="17113"/>
                  <a:pt x="599194" y="20134"/>
                  <a:pt x="585788" y="21050"/>
                </a:cubicBezTo>
                <a:lnTo>
                  <a:pt x="585788" y="21050"/>
                </a:lnTo>
                <a:cubicBezTo>
                  <a:pt x="572381" y="20134"/>
                  <a:pt x="559202" y="17113"/>
                  <a:pt x="546735" y="12097"/>
                </a:cubicBezTo>
                <a:cubicBezTo>
                  <a:pt x="528015" y="4843"/>
                  <a:pt x="508219" y="755"/>
                  <a:pt x="488156" y="0"/>
                </a:cubicBezTo>
                <a:cubicBezTo>
                  <a:pt x="468094" y="755"/>
                  <a:pt x="448298" y="4843"/>
                  <a:pt x="429578" y="12097"/>
                </a:cubicBezTo>
                <a:cubicBezTo>
                  <a:pt x="417110" y="17113"/>
                  <a:pt x="403931" y="20134"/>
                  <a:pt x="390525" y="21050"/>
                </a:cubicBezTo>
                <a:cubicBezTo>
                  <a:pt x="377119" y="20134"/>
                  <a:pt x="363940" y="17113"/>
                  <a:pt x="351473" y="12097"/>
                </a:cubicBezTo>
                <a:cubicBezTo>
                  <a:pt x="332752" y="4843"/>
                  <a:pt x="312956" y="755"/>
                  <a:pt x="292894" y="0"/>
                </a:cubicBezTo>
                <a:cubicBezTo>
                  <a:pt x="272831" y="755"/>
                  <a:pt x="253035" y="4843"/>
                  <a:pt x="234315" y="12097"/>
                </a:cubicBezTo>
                <a:cubicBezTo>
                  <a:pt x="221848" y="17113"/>
                  <a:pt x="208669" y="20134"/>
                  <a:pt x="195263" y="21050"/>
                </a:cubicBezTo>
                <a:cubicBezTo>
                  <a:pt x="181856" y="20134"/>
                  <a:pt x="168677" y="17113"/>
                  <a:pt x="156210" y="12097"/>
                </a:cubicBezTo>
                <a:cubicBezTo>
                  <a:pt x="137490" y="4843"/>
                  <a:pt x="117694" y="755"/>
                  <a:pt x="97631" y="0"/>
                </a:cubicBezTo>
                <a:cubicBezTo>
                  <a:pt x="77569" y="755"/>
                  <a:pt x="57773" y="4843"/>
                  <a:pt x="39053" y="12097"/>
                </a:cubicBezTo>
                <a:cubicBezTo>
                  <a:pt x="26586" y="17113"/>
                  <a:pt x="13407" y="20134"/>
                  <a:pt x="0" y="21050"/>
                </a:cubicBezTo>
                <a:lnTo>
                  <a:pt x="0" y="78200"/>
                </a:lnTo>
                <a:cubicBezTo>
                  <a:pt x="20062" y="77445"/>
                  <a:pt x="39858" y="73357"/>
                  <a:pt x="58579" y="66104"/>
                </a:cubicBezTo>
                <a:cubicBezTo>
                  <a:pt x="71015" y="60895"/>
                  <a:pt x="84194" y="57681"/>
                  <a:pt x="97631" y="56579"/>
                </a:cubicBezTo>
                <a:cubicBezTo>
                  <a:pt x="111068" y="57681"/>
                  <a:pt x="124248" y="60895"/>
                  <a:pt x="136684" y="66104"/>
                </a:cubicBezTo>
                <a:cubicBezTo>
                  <a:pt x="155404" y="73357"/>
                  <a:pt x="175200" y="77445"/>
                  <a:pt x="195263" y="78200"/>
                </a:cubicBezTo>
                <a:cubicBezTo>
                  <a:pt x="215325" y="77445"/>
                  <a:pt x="235121" y="73357"/>
                  <a:pt x="253841" y="66104"/>
                </a:cubicBezTo>
                <a:cubicBezTo>
                  <a:pt x="266277" y="60895"/>
                  <a:pt x="279457" y="57681"/>
                  <a:pt x="292894" y="56579"/>
                </a:cubicBezTo>
                <a:cubicBezTo>
                  <a:pt x="306300" y="57495"/>
                  <a:pt x="319479" y="60516"/>
                  <a:pt x="331946" y="65532"/>
                </a:cubicBezTo>
                <a:cubicBezTo>
                  <a:pt x="350620" y="73022"/>
                  <a:pt x="370424" y="77306"/>
                  <a:pt x="390525" y="78200"/>
                </a:cubicBezTo>
                <a:cubicBezTo>
                  <a:pt x="410588" y="77445"/>
                  <a:pt x="430383" y="73357"/>
                  <a:pt x="449104" y="66104"/>
                </a:cubicBezTo>
                <a:cubicBezTo>
                  <a:pt x="461540" y="60895"/>
                  <a:pt x="474719" y="57681"/>
                  <a:pt x="488156" y="56579"/>
                </a:cubicBezTo>
                <a:cubicBezTo>
                  <a:pt x="501593" y="57681"/>
                  <a:pt x="514773" y="60895"/>
                  <a:pt x="527209" y="66104"/>
                </a:cubicBezTo>
                <a:cubicBezTo>
                  <a:pt x="545929" y="73357"/>
                  <a:pt x="565725" y="77445"/>
                  <a:pt x="585788" y="78200"/>
                </a:cubicBezTo>
                <a:cubicBezTo>
                  <a:pt x="605850" y="77445"/>
                  <a:pt x="625646" y="73357"/>
                  <a:pt x="644366" y="66104"/>
                </a:cubicBezTo>
                <a:cubicBezTo>
                  <a:pt x="656802" y="60895"/>
                  <a:pt x="669982" y="57681"/>
                  <a:pt x="683419" y="56579"/>
                </a:cubicBezTo>
                <a:cubicBezTo>
                  <a:pt x="696825" y="57495"/>
                  <a:pt x="710004" y="60516"/>
                  <a:pt x="722471" y="65532"/>
                </a:cubicBezTo>
                <a:cubicBezTo>
                  <a:pt x="741145" y="73022"/>
                  <a:pt x="760949" y="77306"/>
                  <a:pt x="781050" y="78200"/>
                </a:cubicBezTo>
                <a:lnTo>
                  <a:pt x="781050" y="21050"/>
                </a:lnTo>
                <a:cubicBezTo>
                  <a:pt x="767644" y="20134"/>
                  <a:pt x="754465" y="17113"/>
                  <a:pt x="741998" y="12097"/>
                </a:cubicBezTo>
                <a:close/>
              </a:path>
            </a:pathLst>
          </a:custGeom>
          <a:solidFill>
            <a:schemeClr val="tx2"/>
          </a:solidFill>
          <a:ln w="12700" cap="flat">
            <a:solidFill>
              <a:schemeClr val="dk1"/>
            </a:solid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1814C26-0CA8-0D84-2526-AD2F5C116271}"/>
              </a:ext>
            </a:extLst>
          </p:cNvPr>
          <p:cNvSpPr/>
          <p:nvPr/>
        </p:nvSpPr>
        <p:spPr>
          <a:xfrm>
            <a:off x="762526" y="5740044"/>
            <a:ext cx="781050" cy="78200"/>
          </a:xfrm>
          <a:custGeom>
            <a:avLst/>
            <a:gdLst>
              <a:gd name="connsiteX0" fmla="*/ 741998 w 781050"/>
              <a:gd name="connsiteY0" fmla="*/ 12097 h 78200"/>
              <a:gd name="connsiteX1" fmla="*/ 683419 w 781050"/>
              <a:gd name="connsiteY1" fmla="*/ 0 h 78200"/>
              <a:gd name="connsiteX2" fmla="*/ 624840 w 781050"/>
              <a:gd name="connsiteY2" fmla="*/ 12097 h 78200"/>
              <a:gd name="connsiteX3" fmla="*/ 585788 w 781050"/>
              <a:gd name="connsiteY3" fmla="*/ 21050 h 78200"/>
              <a:gd name="connsiteX4" fmla="*/ 585788 w 781050"/>
              <a:gd name="connsiteY4" fmla="*/ 21050 h 78200"/>
              <a:gd name="connsiteX5" fmla="*/ 546735 w 781050"/>
              <a:gd name="connsiteY5" fmla="*/ 12097 h 78200"/>
              <a:gd name="connsiteX6" fmla="*/ 488156 w 781050"/>
              <a:gd name="connsiteY6" fmla="*/ 0 h 78200"/>
              <a:gd name="connsiteX7" fmla="*/ 429578 w 781050"/>
              <a:gd name="connsiteY7" fmla="*/ 12097 h 78200"/>
              <a:gd name="connsiteX8" fmla="*/ 390525 w 781050"/>
              <a:gd name="connsiteY8" fmla="*/ 21050 h 78200"/>
              <a:gd name="connsiteX9" fmla="*/ 351473 w 781050"/>
              <a:gd name="connsiteY9" fmla="*/ 12097 h 78200"/>
              <a:gd name="connsiteX10" fmla="*/ 292894 w 781050"/>
              <a:gd name="connsiteY10" fmla="*/ 0 h 78200"/>
              <a:gd name="connsiteX11" fmla="*/ 234315 w 781050"/>
              <a:gd name="connsiteY11" fmla="*/ 12097 h 78200"/>
              <a:gd name="connsiteX12" fmla="*/ 195263 w 781050"/>
              <a:gd name="connsiteY12" fmla="*/ 21050 h 78200"/>
              <a:gd name="connsiteX13" fmla="*/ 156210 w 781050"/>
              <a:gd name="connsiteY13" fmla="*/ 12097 h 78200"/>
              <a:gd name="connsiteX14" fmla="*/ 97631 w 781050"/>
              <a:gd name="connsiteY14" fmla="*/ 0 h 78200"/>
              <a:gd name="connsiteX15" fmla="*/ 39053 w 781050"/>
              <a:gd name="connsiteY15" fmla="*/ 12097 h 78200"/>
              <a:gd name="connsiteX16" fmla="*/ 0 w 781050"/>
              <a:gd name="connsiteY16" fmla="*/ 21050 h 78200"/>
              <a:gd name="connsiteX17" fmla="*/ 0 w 781050"/>
              <a:gd name="connsiteY17" fmla="*/ 78200 h 78200"/>
              <a:gd name="connsiteX18" fmla="*/ 58579 w 781050"/>
              <a:gd name="connsiteY18" fmla="*/ 66104 h 78200"/>
              <a:gd name="connsiteX19" fmla="*/ 97631 w 781050"/>
              <a:gd name="connsiteY19" fmla="*/ 56579 h 78200"/>
              <a:gd name="connsiteX20" fmla="*/ 136684 w 781050"/>
              <a:gd name="connsiteY20" fmla="*/ 66104 h 78200"/>
              <a:gd name="connsiteX21" fmla="*/ 195263 w 781050"/>
              <a:gd name="connsiteY21" fmla="*/ 78200 h 78200"/>
              <a:gd name="connsiteX22" fmla="*/ 253841 w 781050"/>
              <a:gd name="connsiteY22" fmla="*/ 66104 h 78200"/>
              <a:gd name="connsiteX23" fmla="*/ 292894 w 781050"/>
              <a:gd name="connsiteY23" fmla="*/ 56579 h 78200"/>
              <a:gd name="connsiteX24" fmla="*/ 331946 w 781050"/>
              <a:gd name="connsiteY24" fmla="*/ 65532 h 78200"/>
              <a:gd name="connsiteX25" fmla="*/ 390525 w 781050"/>
              <a:gd name="connsiteY25" fmla="*/ 78200 h 78200"/>
              <a:gd name="connsiteX26" fmla="*/ 449104 w 781050"/>
              <a:gd name="connsiteY26" fmla="*/ 66104 h 78200"/>
              <a:gd name="connsiteX27" fmla="*/ 488156 w 781050"/>
              <a:gd name="connsiteY27" fmla="*/ 56579 h 78200"/>
              <a:gd name="connsiteX28" fmla="*/ 527209 w 781050"/>
              <a:gd name="connsiteY28" fmla="*/ 66104 h 78200"/>
              <a:gd name="connsiteX29" fmla="*/ 585788 w 781050"/>
              <a:gd name="connsiteY29" fmla="*/ 78200 h 78200"/>
              <a:gd name="connsiteX30" fmla="*/ 644366 w 781050"/>
              <a:gd name="connsiteY30" fmla="*/ 66104 h 78200"/>
              <a:gd name="connsiteX31" fmla="*/ 683419 w 781050"/>
              <a:gd name="connsiteY31" fmla="*/ 56579 h 78200"/>
              <a:gd name="connsiteX32" fmla="*/ 722471 w 781050"/>
              <a:gd name="connsiteY32" fmla="*/ 65532 h 78200"/>
              <a:gd name="connsiteX33" fmla="*/ 781050 w 781050"/>
              <a:gd name="connsiteY33" fmla="*/ 78200 h 78200"/>
              <a:gd name="connsiteX34" fmla="*/ 781050 w 781050"/>
              <a:gd name="connsiteY34" fmla="*/ 21050 h 78200"/>
              <a:gd name="connsiteX35" fmla="*/ 741998 w 781050"/>
              <a:gd name="connsiteY35" fmla="*/ 12097 h 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1050" h="78200">
                <a:moveTo>
                  <a:pt x="741998" y="12097"/>
                </a:moveTo>
                <a:cubicBezTo>
                  <a:pt x="723277" y="4843"/>
                  <a:pt x="703481" y="755"/>
                  <a:pt x="683419" y="0"/>
                </a:cubicBezTo>
                <a:cubicBezTo>
                  <a:pt x="663356" y="755"/>
                  <a:pt x="643560" y="4843"/>
                  <a:pt x="624840" y="12097"/>
                </a:cubicBezTo>
                <a:cubicBezTo>
                  <a:pt x="612373" y="17113"/>
                  <a:pt x="599194" y="20134"/>
                  <a:pt x="585788" y="21050"/>
                </a:cubicBezTo>
                <a:lnTo>
                  <a:pt x="585788" y="21050"/>
                </a:lnTo>
                <a:cubicBezTo>
                  <a:pt x="572381" y="20134"/>
                  <a:pt x="559202" y="17113"/>
                  <a:pt x="546735" y="12097"/>
                </a:cubicBezTo>
                <a:cubicBezTo>
                  <a:pt x="528015" y="4843"/>
                  <a:pt x="508219" y="755"/>
                  <a:pt x="488156" y="0"/>
                </a:cubicBezTo>
                <a:cubicBezTo>
                  <a:pt x="468094" y="755"/>
                  <a:pt x="448298" y="4843"/>
                  <a:pt x="429578" y="12097"/>
                </a:cubicBezTo>
                <a:cubicBezTo>
                  <a:pt x="417110" y="17113"/>
                  <a:pt x="403931" y="20134"/>
                  <a:pt x="390525" y="21050"/>
                </a:cubicBezTo>
                <a:cubicBezTo>
                  <a:pt x="377119" y="20134"/>
                  <a:pt x="363940" y="17113"/>
                  <a:pt x="351473" y="12097"/>
                </a:cubicBezTo>
                <a:cubicBezTo>
                  <a:pt x="332752" y="4843"/>
                  <a:pt x="312956" y="755"/>
                  <a:pt x="292894" y="0"/>
                </a:cubicBezTo>
                <a:cubicBezTo>
                  <a:pt x="272831" y="755"/>
                  <a:pt x="253035" y="4843"/>
                  <a:pt x="234315" y="12097"/>
                </a:cubicBezTo>
                <a:cubicBezTo>
                  <a:pt x="221848" y="17113"/>
                  <a:pt x="208669" y="20134"/>
                  <a:pt x="195263" y="21050"/>
                </a:cubicBezTo>
                <a:cubicBezTo>
                  <a:pt x="181856" y="20134"/>
                  <a:pt x="168677" y="17113"/>
                  <a:pt x="156210" y="12097"/>
                </a:cubicBezTo>
                <a:cubicBezTo>
                  <a:pt x="137490" y="4843"/>
                  <a:pt x="117694" y="755"/>
                  <a:pt x="97631" y="0"/>
                </a:cubicBezTo>
                <a:cubicBezTo>
                  <a:pt x="77569" y="755"/>
                  <a:pt x="57773" y="4843"/>
                  <a:pt x="39053" y="12097"/>
                </a:cubicBezTo>
                <a:cubicBezTo>
                  <a:pt x="26586" y="17113"/>
                  <a:pt x="13407" y="20134"/>
                  <a:pt x="0" y="21050"/>
                </a:cubicBezTo>
                <a:lnTo>
                  <a:pt x="0" y="78200"/>
                </a:lnTo>
                <a:cubicBezTo>
                  <a:pt x="20062" y="77445"/>
                  <a:pt x="39858" y="73357"/>
                  <a:pt x="58579" y="66104"/>
                </a:cubicBezTo>
                <a:cubicBezTo>
                  <a:pt x="71015" y="60895"/>
                  <a:pt x="84194" y="57681"/>
                  <a:pt x="97631" y="56579"/>
                </a:cubicBezTo>
                <a:cubicBezTo>
                  <a:pt x="111068" y="57681"/>
                  <a:pt x="124248" y="60895"/>
                  <a:pt x="136684" y="66104"/>
                </a:cubicBezTo>
                <a:cubicBezTo>
                  <a:pt x="155404" y="73357"/>
                  <a:pt x="175200" y="77445"/>
                  <a:pt x="195263" y="78200"/>
                </a:cubicBezTo>
                <a:cubicBezTo>
                  <a:pt x="215325" y="77445"/>
                  <a:pt x="235121" y="73357"/>
                  <a:pt x="253841" y="66104"/>
                </a:cubicBezTo>
                <a:cubicBezTo>
                  <a:pt x="266277" y="60895"/>
                  <a:pt x="279457" y="57681"/>
                  <a:pt x="292894" y="56579"/>
                </a:cubicBezTo>
                <a:cubicBezTo>
                  <a:pt x="306300" y="57495"/>
                  <a:pt x="319479" y="60516"/>
                  <a:pt x="331946" y="65532"/>
                </a:cubicBezTo>
                <a:cubicBezTo>
                  <a:pt x="350620" y="73022"/>
                  <a:pt x="370424" y="77306"/>
                  <a:pt x="390525" y="78200"/>
                </a:cubicBezTo>
                <a:cubicBezTo>
                  <a:pt x="410588" y="77445"/>
                  <a:pt x="430383" y="73357"/>
                  <a:pt x="449104" y="66104"/>
                </a:cubicBezTo>
                <a:cubicBezTo>
                  <a:pt x="461540" y="60895"/>
                  <a:pt x="474719" y="57681"/>
                  <a:pt x="488156" y="56579"/>
                </a:cubicBezTo>
                <a:cubicBezTo>
                  <a:pt x="501593" y="57681"/>
                  <a:pt x="514773" y="60895"/>
                  <a:pt x="527209" y="66104"/>
                </a:cubicBezTo>
                <a:cubicBezTo>
                  <a:pt x="545929" y="73357"/>
                  <a:pt x="565725" y="77445"/>
                  <a:pt x="585788" y="78200"/>
                </a:cubicBezTo>
                <a:cubicBezTo>
                  <a:pt x="605850" y="77445"/>
                  <a:pt x="625646" y="73357"/>
                  <a:pt x="644366" y="66104"/>
                </a:cubicBezTo>
                <a:cubicBezTo>
                  <a:pt x="656802" y="60895"/>
                  <a:pt x="669982" y="57681"/>
                  <a:pt x="683419" y="56579"/>
                </a:cubicBezTo>
                <a:cubicBezTo>
                  <a:pt x="696825" y="57495"/>
                  <a:pt x="710004" y="60516"/>
                  <a:pt x="722471" y="65532"/>
                </a:cubicBezTo>
                <a:cubicBezTo>
                  <a:pt x="741145" y="73022"/>
                  <a:pt x="760949" y="77306"/>
                  <a:pt x="781050" y="78200"/>
                </a:cubicBezTo>
                <a:lnTo>
                  <a:pt x="781050" y="21050"/>
                </a:lnTo>
                <a:cubicBezTo>
                  <a:pt x="767644" y="20134"/>
                  <a:pt x="754465" y="17113"/>
                  <a:pt x="741998" y="12097"/>
                </a:cubicBezTo>
                <a:close/>
              </a:path>
            </a:pathLst>
          </a:custGeom>
          <a:solidFill>
            <a:schemeClr val="tx2"/>
          </a:solidFill>
          <a:ln w="12700" cap="flat">
            <a:solidFill>
              <a:schemeClr val="dk1"/>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110F3-EF24-9F20-E3B1-F4A258C9A2E9}"/>
              </a:ext>
            </a:extLst>
          </p:cNvPr>
          <p:cNvSpPr/>
          <p:nvPr/>
        </p:nvSpPr>
        <p:spPr>
          <a:xfrm>
            <a:off x="762526" y="5137207"/>
            <a:ext cx="781050" cy="452437"/>
          </a:xfrm>
          <a:custGeom>
            <a:avLst/>
            <a:gdLst>
              <a:gd name="connsiteX0" fmla="*/ 781050 w 781050"/>
              <a:gd name="connsiteY0" fmla="*/ 183356 h 452437"/>
              <a:gd name="connsiteX1" fmla="*/ 781050 w 781050"/>
              <a:gd name="connsiteY1" fmla="*/ 145256 h 452437"/>
              <a:gd name="connsiteX2" fmla="*/ 600075 w 781050"/>
              <a:gd name="connsiteY2" fmla="*/ 762 h 452437"/>
              <a:gd name="connsiteX3" fmla="*/ 600075 w 781050"/>
              <a:gd name="connsiteY3" fmla="*/ 0 h 452437"/>
              <a:gd name="connsiteX4" fmla="*/ 561975 w 781050"/>
              <a:gd name="connsiteY4" fmla="*/ 0 h 452437"/>
              <a:gd name="connsiteX5" fmla="*/ 561975 w 781050"/>
              <a:gd name="connsiteY5" fmla="*/ 762 h 452437"/>
              <a:gd name="connsiteX6" fmla="*/ 390525 w 781050"/>
              <a:gd name="connsiteY6" fmla="*/ 144875 h 452437"/>
              <a:gd name="connsiteX7" fmla="*/ 219075 w 781050"/>
              <a:gd name="connsiteY7" fmla="*/ 762 h 452437"/>
              <a:gd name="connsiteX8" fmla="*/ 219075 w 781050"/>
              <a:gd name="connsiteY8" fmla="*/ 0 h 452437"/>
              <a:gd name="connsiteX9" fmla="*/ 180975 w 781050"/>
              <a:gd name="connsiteY9" fmla="*/ 0 h 452437"/>
              <a:gd name="connsiteX10" fmla="*/ 180975 w 781050"/>
              <a:gd name="connsiteY10" fmla="*/ 762 h 452437"/>
              <a:gd name="connsiteX11" fmla="*/ 0 w 781050"/>
              <a:gd name="connsiteY11" fmla="*/ 145256 h 452437"/>
              <a:gd name="connsiteX12" fmla="*/ 0 w 781050"/>
              <a:gd name="connsiteY12" fmla="*/ 183356 h 452437"/>
              <a:gd name="connsiteX13" fmla="*/ 28575 w 781050"/>
              <a:gd name="connsiteY13" fmla="*/ 181547 h 452437"/>
              <a:gd name="connsiteX14" fmla="*/ 28575 w 781050"/>
              <a:gd name="connsiteY14" fmla="*/ 257175 h 452437"/>
              <a:gd name="connsiteX15" fmla="*/ 0 w 781050"/>
              <a:gd name="connsiteY15" fmla="*/ 257175 h 452437"/>
              <a:gd name="connsiteX16" fmla="*/ 0 w 781050"/>
              <a:gd name="connsiteY16" fmla="*/ 333375 h 452437"/>
              <a:gd name="connsiteX17" fmla="*/ 171450 w 781050"/>
              <a:gd name="connsiteY17" fmla="*/ 333375 h 452437"/>
              <a:gd name="connsiteX18" fmla="*/ 171450 w 781050"/>
              <a:gd name="connsiteY18" fmla="*/ 446532 h 452437"/>
              <a:gd name="connsiteX19" fmla="*/ 197644 w 781050"/>
              <a:gd name="connsiteY19" fmla="*/ 451294 h 452437"/>
              <a:gd name="connsiteX20" fmla="*/ 228600 w 781050"/>
              <a:gd name="connsiteY20" fmla="*/ 445103 h 452437"/>
              <a:gd name="connsiteX21" fmla="*/ 228600 w 781050"/>
              <a:gd name="connsiteY21" fmla="*/ 333375 h 452437"/>
              <a:gd name="connsiteX22" fmla="*/ 552450 w 781050"/>
              <a:gd name="connsiteY22" fmla="*/ 333375 h 452437"/>
              <a:gd name="connsiteX23" fmla="*/ 552450 w 781050"/>
              <a:gd name="connsiteY23" fmla="*/ 447675 h 452437"/>
              <a:gd name="connsiteX24" fmla="*/ 578644 w 781050"/>
              <a:gd name="connsiteY24" fmla="*/ 452438 h 452437"/>
              <a:gd name="connsiteX25" fmla="*/ 609600 w 781050"/>
              <a:gd name="connsiteY25" fmla="*/ 446246 h 452437"/>
              <a:gd name="connsiteX26" fmla="*/ 609600 w 781050"/>
              <a:gd name="connsiteY26" fmla="*/ 333375 h 452437"/>
              <a:gd name="connsiteX27" fmla="*/ 781050 w 781050"/>
              <a:gd name="connsiteY27" fmla="*/ 333375 h 452437"/>
              <a:gd name="connsiteX28" fmla="*/ 781050 w 781050"/>
              <a:gd name="connsiteY28" fmla="*/ 257175 h 452437"/>
              <a:gd name="connsiteX29" fmla="*/ 752475 w 781050"/>
              <a:gd name="connsiteY29" fmla="*/ 257175 h 452437"/>
              <a:gd name="connsiteX30" fmla="*/ 752475 w 781050"/>
              <a:gd name="connsiteY30" fmla="*/ 181547 h 452437"/>
              <a:gd name="connsiteX31" fmla="*/ 781050 w 781050"/>
              <a:gd name="connsiteY31" fmla="*/ 183356 h 452437"/>
              <a:gd name="connsiteX32" fmla="*/ 104775 w 781050"/>
              <a:gd name="connsiteY32" fmla="*/ 257175 h 452437"/>
              <a:gd name="connsiteX33" fmla="*/ 66675 w 781050"/>
              <a:gd name="connsiteY33" fmla="*/ 257175 h 452437"/>
              <a:gd name="connsiteX34" fmla="*/ 66675 w 781050"/>
              <a:gd name="connsiteY34" fmla="*/ 173831 h 452437"/>
              <a:gd name="connsiteX35" fmla="*/ 104775 w 781050"/>
              <a:gd name="connsiteY35" fmla="*/ 159353 h 452437"/>
              <a:gd name="connsiteX36" fmla="*/ 171450 w 781050"/>
              <a:gd name="connsiteY36" fmla="*/ 257175 h 452437"/>
              <a:gd name="connsiteX37" fmla="*/ 142875 w 781050"/>
              <a:gd name="connsiteY37" fmla="*/ 257175 h 452437"/>
              <a:gd name="connsiteX38" fmla="*/ 142875 w 781050"/>
              <a:gd name="connsiteY38" fmla="*/ 136398 h 452437"/>
              <a:gd name="connsiteX39" fmla="*/ 171450 w 781050"/>
              <a:gd name="connsiteY39" fmla="*/ 111062 h 452437"/>
              <a:gd name="connsiteX40" fmla="*/ 257175 w 781050"/>
              <a:gd name="connsiteY40" fmla="*/ 257175 h 452437"/>
              <a:gd name="connsiteX41" fmla="*/ 228600 w 781050"/>
              <a:gd name="connsiteY41" fmla="*/ 257175 h 452437"/>
              <a:gd name="connsiteX42" fmla="*/ 228600 w 781050"/>
              <a:gd name="connsiteY42" fmla="*/ 111062 h 452437"/>
              <a:gd name="connsiteX43" fmla="*/ 257175 w 781050"/>
              <a:gd name="connsiteY43" fmla="*/ 136303 h 452437"/>
              <a:gd name="connsiteX44" fmla="*/ 485775 w 781050"/>
              <a:gd name="connsiteY44" fmla="*/ 159258 h 452437"/>
              <a:gd name="connsiteX45" fmla="*/ 485775 w 781050"/>
              <a:gd name="connsiteY45" fmla="*/ 257175 h 452437"/>
              <a:gd name="connsiteX46" fmla="*/ 447675 w 781050"/>
              <a:gd name="connsiteY46" fmla="*/ 257175 h 452437"/>
              <a:gd name="connsiteX47" fmla="*/ 447675 w 781050"/>
              <a:gd name="connsiteY47" fmla="*/ 173736 h 452437"/>
              <a:gd name="connsiteX48" fmla="*/ 485775 w 781050"/>
              <a:gd name="connsiteY48" fmla="*/ 159258 h 452437"/>
              <a:gd name="connsiteX49" fmla="*/ 409575 w 781050"/>
              <a:gd name="connsiteY49" fmla="*/ 181451 h 452437"/>
              <a:gd name="connsiteX50" fmla="*/ 409575 w 781050"/>
              <a:gd name="connsiteY50" fmla="*/ 257651 h 452437"/>
              <a:gd name="connsiteX51" fmla="*/ 371475 w 781050"/>
              <a:gd name="connsiteY51" fmla="*/ 257651 h 452437"/>
              <a:gd name="connsiteX52" fmla="*/ 371475 w 781050"/>
              <a:gd name="connsiteY52" fmla="*/ 181451 h 452437"/>
              <a:gd name="connsiteX53" fmla="*/ 390525 w 781050"/>
              <a:gd name="connsiteY53" fmla="*/ 183071 h 452437"/>
              <a:gd name="connsiteX54" fmla="*/ 409575 w 781050"/>
              <a:gd name="connsiteY54" fmla="*/ 181451 h 452437"/>
              <a:gd name="connsiteX55" fmla="*/ 295275 w 781050"/>
              <a:gd name="connsiteY55" fmla="*/ 159258 h 452437"/>
              <a:gd name="connsiteX56" fmla="*/ 333375 w 781050"/>
              <a:gd name="connsiteY56" fmla="*/ 173641 h 452437"/>
              <a:gd name="connsiteX57" fmla="*/ 333375 w 781050"/>
              <a:gd name="connsiteY57" fmla="*/ 257175 h 452437"/>
              <a:gd name="connsiteX58" fmla="*/ 295275 w 781050"/>
              <a:gd name="connsiteY58" fmla="*/ 257175 h 452437"/>
              <a:gd name="connsiteX59" fmla="*/ 523875 w 781050"/>
              <a:gd name="connsiteY59" fmla="*/ 257175 h 452437"/>
              <a:gd name="connsiteX60" fmla="*/ 523875 w 781050"/>
              <a:gd name="connsiteY60" fmla="*/ 136303 h 452437"/>
              <a:gd name="connsiteX61" fmla="*/ 552450 w 781050"/>
              <a:gd name="connsiteY61" fmla="*/ 111062 h 452437"/>
              <a:gd name="connsiteX62" fmla="*/ 552450 w 781050"/>
              <a:gd name="connsiteY62" fmla="*/ 257175 h 452437"/>
              <a:gd name="connsiteX63" fmla="*/ 609600 w 781050"/>
              <a:gd name="connsiteY63" fmla="*/ 111062 h 452437"/>
              <a:gd name="connsiteX64" fmla="*/ 638175 w 781050"/>
              <a:gd name="connsiteY64" fmla="*/ 136398 h 452437"/>
              <a:gd name="connsiteX65" fmla="*/ 638175 w 781050"/>
              <a:gd name="connsiteY65" fmla="*/ 257175 h 452437"/>
              <a:gd name="connsiteX66" fmla="*/ 609600 w 781050"/>
              <a:gd name="connsiteY66" fmla="*/ 257175 h 452437"/>
              <a:gd name="connsiteX67" fmla="*/ 714375 w 781050"/>
              <a:gd name="connsiteY67" fmla="*/ 257175 h 452437"/>
              <a:gd name="connsiteX68" fmla="*/ 676275 w 781050"/>
              <a:gd name="connsiteY68" fmla="*/ 257175 h 452437"/>
              <a:gd name="connsiteX69" fmla="*/ 676275 w 781050"/>
              <a:gd name="connsiteY69" fmla="*/ 159353 h 452437"/>
              <a:gd name="connsiteX70" fmla="*/ 714375 w 781050"/>
              <a:gd name="connsiteY70" fmla="*/ 173831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1050" h="452437">
                <a:moveTo>
                  <a:pt x="781050" y="183356"/>
                </a:moveTo>
                <a:lnTo>
                  <a:pt x="781050" y="145256"/>
                </a:lnTo>
                <a:cubicBezTo>
                  <a:pt x="686657" y="145256"/>
                  <a:pt x="600647" y="76486"/>
                  <a:pt x="600075" y="762"/>
                </a:cubicBezTo>
                <a:lnTo>
                  <a:pt x="600075" y="0"/>
                </a:lnTo>
                <a:lnTo>
                  <a:pt x="561975" y="0"/>
                </a:lnTo>
                <a:lnTo>
                  <a:pt x="561975" y="762"/>
                </a:lnTo>
                <a:cubicBezTo>
                  <a:pt x="561404" y="73914"/>
                  <a:pt x="466725" y="144875"/>
                  <a:pt x="390525" y="144875"/>
                </a:cubicBezTo>
                <a:cubicBezTo>
                  <a:pt x="314325" y="144875"/>
                  <a:pt x="219647" y="73914"/>
                  <a:pt x="219075" y="762"/>
                </a:cubicBezTo>
                <a:lnTo>
                  <a:pt x="219075" y="0"/>
                </a:lnTo>
                <a:lnTo>
                  <a:pt x="180975" y="0"/>
                </a:lnTo>
                <a:lnTo>
                  <a:pt x="180975" y="762"/>
                </a:lnTo>
                <a:cubicBezTo>
                  <a:pt x="180404" y="76962"/>
                  <a:pt x="94393" y="145256"/>
                  <a:pt x="0" y="145256"/>
                </a:cubicBezTo>
                <a:lnTo>
                  <a:pt x="0" y="183356"/>
                </a:lnTo>
                <a:cubicBezTo>
                  <a:pt x="9553" y="183329"/>
                  <a:pt x="19095" y="182725"/>
                  <a:pt x="28575" y="181547"/>
                </a:cubicBezTo>
                <a:lnTo>
                  <a:pt x="28575" y="257175"/>
                </a:lnTo>
                <a:lnTo>
                  <a:pt x="0" y="257175"/>
                </a:lnTo>
                <a:lnTo>
                  <a:pt x="0" y="333375"/>
                </a:lnTo>
                <a:lnTo>
                  <a:pt x="171450" y="333375"/>
                </a:lnTo>
                <a:lnTo>
                  <a:pt x="171450" y="446532"/>
                </a:lnTo>
                <a:cubicBezTo>
                  <a:pt x="179994" y="449016"/>
                  <a:pt x="188772" y="450613"/>
                  <a:pt x="197644" y="451294"/>
                </a:cubicBezTo>
                <a:cubicBezTo>
                  <a:pt x="208180" y="450531"/>
                  <a:pt x="218580" y="448450"/>
                  <a:pt x="228600" y="445103"/>
                </a:cubicBezTo>
                <a:lnTo>
                  <a:pt x="228600" y="333375"/>
                </a:lnTo>
                <a:lnTo>
                  <a:pt x="552450" y="333375"/>
                </a:lnTo>
                <a:lnTo>
                  <a:pt x="552450" y="447675"/>
                </a:lnTo>
                <a:cubicBezTo>
                  <a:pt x="560983" y="450205"/>
                  <a:pt x="569766" y="451802"/>
                  <a:pt x="578644" y="452438"/>
                </a:cubicBezTo>
                <a:cubicBezTo>
                  <a:pt x="589180" y="451674"/>
                  <a:pt x="599580" y="449593"/>
                  <a:pt x="609600" y="446246"/>
                </a:cubicBezTo>
                <a:lnTo>
                  <a:pt x="609600" y="333375"/>
                </a:lnTo>
                <a:lnTo>
                  <a:pt x="781050" y="333375"/>
                </a:lnTo>
                <a:lnTo>
                  <a:pt x="781050" y="257175"/>
                </a:lnTo>
                <a:lnTo>
                  <a:pt x="752475" y="257175"/>
                </a:lnTo>
                <a:lnTo>
                  <a:pt x="752475" y="181547"/>
                </a:lnTo>
                <a:cubicBezTo>
                  <a:pt x="761955" y="182725"/>
                  <a:pt x="771497" y="183329"/>
                  <a:pt x="781050" y="183356"/>
                </a:cubicBezTo>
                <a:close/>
                <a:moveTo>
                  <a:pt x="104775" y="257175"/>
                </a:moveTo>
                <a:lnTo>
                  <a:pt x="66675" y="257175"/>
                </a:lnTo>
                <a:lnTo>
                  <a:pt x="66675" y="173831"/>
                </a:lnTo>
                <a:cubicBezTo>
                  <a:pt x="79757" y="170077"/>
                  <a:pt x="92501" y="165235"/>
                  <a:pt x="104775" y="159353"/>
                </a:cubicBezTo>
                <a:close/>
                <a:moveTo>
                  <a:pt x="171450" y="257175"/>
                </a:moveTo>
                <a:lnTo>
                  <a:pt x="142875" y="257175"/>
                </a:lnTo>
                <a:lnTo>
                  <a:pt x="142875" y="136398"/>
                </a:lnTo>
                <a:cubicBezTo>
                  <a:pt x="153114" y="128794"/>
                  <a:pt x="162675" y="120317"/>
                  <a:pt x="171450" y="111062"/>
                </a:cubicBezTo>
                <a:close/>
                <a:moveTo>
                  <a:pt x="257175" y="257175"/>
                </a:moveTo>
                <a:lnTo>
                  <a:pt x="228600" y="257175"/>
                </a:lnTo>
                <a:lnTo>
                  <a:pt x="228600" y="111062"/>
                </a:lnTo>
                <a:cubicBezTo>
                  <a:pt x="237380" y="120283"/>
                  <a:pt x="246940" y="128728"/>
                  <a:pt x="257175" y="136303"/>
                </a:cubicBezTo>
                <a:close/>
                <a:moveTo>
                  <a:pt x="485775" y="159258"/>
                </a:moveTo>
                <a:lnTo>
                  <a:pt x="485775" y="257175"/>
                </a:lnTo>
                <a:lnTo>
                  <a:pt x="447675" y="257175"/>
                </a:lnTo>
                <a:lnTo>
                  <a:pt x="447675" y="173736"/>
                </a:lnTo>
                <a:cubicBezTo>
                  <a:pt x="460757" y="169982"/>
                  <a:pt x="473501" y="165140"/>
                  <a:pt x="485775" y="159258"/>
                </a:cubicBezTo>
                <a:close/>
                <a:moveTo>
                  <a:pt x="409575" y="181451"/>
                </a:moveTo>
                <a:lnTo>
                  <a:pt x="409575" y="257651"/>
                </a:lnTo>
                <a:lnTo>
                  <a:pt x="371475" y="257651"/>
                </a:lnTo>
                <a:lnTo>
                  <a:pt x="371475" y="181451"/>
                </a:lnTo>
                <a:cubicBezTo>
                  <a:pt x="377762" y="182213"/>
                  <a:pt x="384143" y="182785"/>
                  <a:pt x="390525" y="183071"/>
                </a:cubicBezTo>
                <a:cubicBezTo>
                  <a:pt x="396907" y="183356"/>
                  <a:pt x="403289" y="182213"/>
                  <a:pt x="409575" y="181451"/>
                </a:cubicBezTo>
                <a:close/>
                <a:moveTo>
                  <a:pt x="295275" y="159258"/>
                </a:moveTo>
                <a:cubicBezTo>
                  <a:pt x="307551" y="165108"/>
                  <a:pt x="320295" y="169919"/>
                  <a:pt x="333375" y="173641"/>
                </a:cubicBezTo>
                <a:lnTo>
                  <a:pt x="333375" y="257175"/>
                </a:lnTo>
                <a:lnTo>
                  <a:pt x="295275" y="257175"/>
                </a:lnTo>
                <a:close/>
                <a:moveTo>
                  <a:pt x="523875" y="257175"/>
                </a:moveTo>
                <a:lnTo>
                  <a:pt x="523875" y="136303"/>
                </a:lnTo>
                <a:cubicBezTo>
                  <a:pt x="534110" y="128728"/>
                  <a:pt x="543670" y="120284"/>
                  <a:pt x="552450" y="111062"/>
                </a:cubicBezTo>
                <a:lnTo>
                  <a:pt x="552450" y="257175"/>
                </a:lnTo>
                <a:close/>
                <a:moveTo>
                  <a:pt x="609600" y="111062"/>
                </a:moveTo>
                <a:cubicBezTo>
                  <a:pt x="618375" y="120317"/>
                  <a:pt x="627936" y="128794"/>
                  <a:pt x="638175" y="136398"/>
                </a:cubicBezTo>
                <a:lnTo>
                  <a:pt x="638175" y="257175"/>
                </a:lnTo>
                <a:lnTo>
                  <a:pt x="609600" y="257175"/>
                </a:lnTo>
                <a:close/>
                <a:moveTo>
                  <a:pt x="714375" y="257175"/>
                </a:moveTo>
                <a:lnTo>
                  <a:pt x="676275" y="257175"/>
                </a:lnTo>
                <a:lnTo>
                  <a:pt x="676275" y="159353"/>
                </a:lnTo>
                <a:cubicBezTo>
                  <a:pt x="688549" y="165235"/>
                  <a:pt x="701293" y="170077"/>
                  <a:pt x="714375" y="173831"/>
                </a:cubicBezTo>
                <a:close/>
              </a:path>
            </a:pathLst>
          </a:custGeom>
          <a:solidFill>
            <a:srgbClr val="C00000"/>
          </a:solidFill>
          <a:ln w="12700" cap="flat">
            <a:solidFill>
              <a:srgbClr val="C00000"/>
            </a:solidFill>
            <a:prstDash val="solid"/>
            <a:miter/>
          </a:ln>
        </p:spPr>
        <p:txBody>
          <a:bodyPr rtlCol="0" anchor="ctr"/>
          <a:lstStyle/>
          <a:p>
            <a:endParaRPr lang="en-US" dirty="0"/>
          </a:p>
        </p:txBody>
      </p:sp>
      <p:pic>
        <p:nvPicPr>
          <p:cNvPr id="5" name="Picture 4">
            <a:extLst>
              <a:ext uri="{FF2B5EF4-FFF2-40B4-BE49-F238E27FC236}">
                <a16:creationId xmlns:a16="http://schemas.microsoft.com/office/drawing/2014/main" id="{2AB2180A-0AEB-EBF9-7815-24DBD20C6341}"/>
              </a:ext>
            </a:extLst>
          </p:cNvPr>
          <p:cNvPicPr>
            <a:picLocks noChangeAspect="1"/>
          </p:cNvPicPr>
          <p:nvPr/>
        </p:nvPicPr>
        <p:blipFill>
          <a:blip r:embed="rId3"/>
          <a:stretch>
            <a:fillRect/>
          </a:stretch>
        </p:blipFill>
        <p:spPr>
          <a:xfrm rot="5400000">
            <a:off x="5837312" y="595226"/>
            <a:ext cx="3748377" cy="2769813"/>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Content Placeholder 8">
            <a:extLst>
              <a:ext uri="{FF2B5EF4-FFF2-40B4-BE49-F238E27FC236}">
                <a16:creationId xmlns:a16="http://schemas.microsoft.com/office/drawing/2014/main" id="{303A98EC-C094-8142-7B2B-020BD5B55DAB}"/>
              </a:ext>
            </a:extLst>
          </p:cNvPr>
          <p:cNvPicPr>
            <a:picLocks noGrp="1" noChangeAspect="1"/>
          </p:cNvPicPr>
          <p:nvPr>
            <p:ph sz="quarter" idx="18"/>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rot="5400000">
            <a:off x="-458958" y="558938"/>
            <a:ext cx="3782913" cy="2769812"/>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852D8A02-0F76-AFBF-7EFB-FD2CC7D39485}"/>
              </a:ext>
            </a:extLst>
          </p:cNvPr>
          <p:cNvPicPr>
            <a:picLocks noChangeAspect="1"/>
          </p:cNvPicPr>
          <p:nvPr/>
        </p:nvPicPr>
        <p:blipFill>
          <a:blip r:embed="rId6"/>
          <a:stretch>
            <a:fillRect/>
          </a:stretch>
        </p:blipFill>
        <p:spPr>
          <a:xfrm>
            <a:off x="2405054" y="3854321"/>
            <a:ext cx="4116698" cy="2336799"/>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Graphic 7" descr="City">
            <a:extLst>
              <a:ext uri="{FF2B5EF4-FFF2-40B4-BE49-F238E27FC236}">
                <a16:creationId xmlns:a16="http://schemas.microsoft.com/office/drawing/2014/main" id="{ADB87EA5-1308-7A57-64B0-7AE88511FF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32376" y="4524785"/>
            <a:ext cx="1758245" cy="1758245"/>
          </a:xfrm>
          <a:prstGeom prst="rect">
            <a:avLst/>
          </a:prstGeom>
        </p:spPr>
      </p:pic>
      <p:sp>
        <p:nvSpPr>
          <p:cNvPr id="11" name="TextBox 10">
            <a:extLst>
              <a:ext uri="{FF2B5EF4-FFF2-40B4-BE49-F238E27FC236}">
                <a16:creationId xmlns:a16="http://schemas.microsoft.com/office/drawing/2014/main" id="{8F2FF303-424D-4E9F-A35C-247B2F489158}"/>
              </a:ext>
            </a:extLst>
          </p:cNvPr>
          <p:cNvSpPr txBox="1"/>
          <p:nvPr/>
        </p:nvSpPr>
        <p:spPr bwMode="auto">
          <a:xfrm>
            <a:off x="7117901" y="4340119"/>
            <a:ext cx="1382357" cy="369332"/>
          </a:xfrm>
          <a:prstGeom prst="rect">
            <a:avLst/>
          </a:prstGeom>
          <a:noFill/>
          <a:ln w="19050" algn="ctr">
            <a:noFill/>
            <a:miter lim="800000"/>
            <a:headEnd/>
            <a:tailEnd/>
          </a:ln>
        </p:spPr>
        <p:txBody>
          <a:bodyPr wrap="square">
            <a:spAutoFit/>
          </a:bodyPr>
          <a:lstStyle/>
          <a:p>
            <a:r>
              <a:rPr lang="en-US" sz="1800" b="1" dirty="0">
                <a:latin typeface="Garamond" panose="02020404030301010803" pitchFamily="18" charset="0"/>
              </a:rPr>
              <a:t>Chicago, IL</a:t>
            </a:r>
          </a:p>
        </p:txBody>
      </p:sp>
      <p:sp>
        <p:nvSpPr>
          <p:cNvPr id="17" name="TextBox 16">
            <a:extLst>
              <a:ext uri="{FF2B5EF4-FFF2-40B4-BE49-F238E27FC236}">
                <a16:creationId xmlns:a16="http://schemas.microsoft.com/office/drawing/2014/main" id="{5F17FE34-E573-197E-F5A1-4280C197F68F}"/>
              </a:ext>
            </a:extLst>
          </p:cNvPr>
          <p:cNvSpPr txBox="1"/>
          <p:nvPr/>
        </p:nvSpPr>
        <p:spPr bwMode="auto">
          <a:xfrm>
            <a:off x="757781" y="4545856"/>
            <a:ext cx="882614" cy="369332"/>
          </a:xfrm>
          <a:prstGeom prst="rect">
            <a:avLst/>
          </a:prstGeom>
          <a:noFill/>
          <a:ln w="19050" algn="ctr">
            <a:noFill/>
            <a:miter lim="800000"/>
            <a:headEnd/>
            <a:tailEnd/>
          </a:ln>
        </p:spPr>
        <p:txBody>
          <a:bodyPr wrap="square">
            <a:spAutoFit/>
          </a:bodyPr>
          <a:lstStyle/>
          <a:p>
            <a:r>
              <a:rPr lang="en-US" sz="1800" b="1" dirty="0">
                <a:latin typeface="Garamond" panose="02020404030301010803" pitchFamily="18" charset="0"/>
              </a:rPr>
              <a:t>SF, CA</a:t>
            </a:r>
          </a:p>
        </p:txBody>
      </p:sp>
    </p:spTree>
    <p:extLst>
      <p:ext uri="{BB962C8B-B14F-4D97-AF65-F5344CB8AC3E}">
        <p14:creationId xmlns:p14="http://schemas.microsoft.com/office/powerpoint/2010/main" val="14166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5F7334-7653-D884-3F14-1DD4896420E1}"/>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3">
            <a:extLst>
              <a:ext uri="{FF2B5EF4-FFF2-40B4-BE49-F238E27FC236}">
                <a16:creationId xmlns:a16="http://schemas.microsoft.com/office/drawing/2014/main" id="{2DE603A8-AC3E-2117-9CAD-BFBBD5BDBB89}"/>
              </a:ext>
            </a:extLst>
          </p:cNvPr>
          <p:cNvSpPr>
            <a:spLocks noGrp="1"/>
          </p:cNvSpPr>
          <p:nvPr>
            <p:ph type="title"/>
          </p:nvPr>
        </p:nvSpPr>
        <p:spPr>
          <a:xfrm>
            <a:off x="4481688" y="2415821"/>
            <a:ext cx="4145475" cy="1151467"/>
          </a:xfrm>
        </p:spPr>
        <p:txBody>
          <a:bodyPr/>
          <a:lstStyle/>
          <a:p>
            <a:r>
              <a:rPr lang="en-US" b="1" dirty="0"/>
              <a:t>Questions?</a:t>
            </a:r>
          </a:p>
        </p:txBody>
      </p:sp>
      <p:sp>
        <p:nvSpPr>
          <p:cNvPr id="5" name="Rectangle 4">
            <a:extLst>
              <a:ext uri="{FF2B5EF4-FFF2-40B4-BE49-F238E27FC236}">
                <a16:creationId xmlns:a16="http://schemas.microsoft.com/office/drawing/2014/main" id="{DE17C636-1146-1C16-5B6E-AFF8651F29B2}"/>
              </a:ext>
            </a:extLst>
          </p:cNvPr>
          <p:cNvSpPr/>
          <p:nvPr/>
        </p:nvSpPr>
        <p:spPr bwMode="auto">
          <a:xfrm>
            <a:off x="-5643" y="0"/>
            <a:ext cx="3352800" cy="625404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7" name="Graphic 6" descr="City">
            <a:extLst>
              <a:ext uri="{FF2B5EF4-FFF2-40B4-BE49-F238E27FC236}">
                <a16:creationId xmlns:a16="http://schemas.microsoft.com/office/drawing/2014/main" id="{B7438669-CA7F-973D-352F-8B11303EA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934" y="2549877"/>
            <a:ext cx="1758245" cy="1758245"/>
          </a:xfrm>
          <a:prstGeom prst="rect">
            <a:avLst/>
          </a:prstGeom>
        </p:spPr>
      </p:pic>
      <p:pic>
        <p:nvPicPr>
          <p:cNvPr id="9" name="Graphic 8" descr="Moon and stars">
            <a:extLst>
              <a:ext uri="{FF2B5EF4-FFF2-40B4-BE49-F238E27FC236}">
                <a16:creationId xmlns:a16="http://schemas.microsoft.com/office/drawing/2014/main" id="{192C1278-0CCE-CDBD-BBAB-1595525ABB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2228" y="509535"/>
            <a:ext cx="914400" cy="914400"/>
          </a:xfrm>
          <a:prstGeom prst="rect">
            <a:avLst/>
          </a:prstGeom>
        </p:spPr>
      </p:pic>
      <p:sp>
        <p:nvSpPr>
          <p:cNvPr id="13" name="TextBox 12">
            <a:extLst>
              <a:ext uri="{FF2B5EF4-FFF2-40B4-BE49-F238E27FC236}">
                <a16:creationId xmlns:a16="http://schemas.microsoft.com/office/drawing/2014/main" id="{E08EAC72-A443-A89B-F01F-DCDFE0DAF500}"/>
              </a:ext>
            </a:extLst>
          </p:cNvPr>
          <p:cNvSpPr txBox="1"/>
          <p:nvPr/>
        </p:nvSpPr>
        <p:spPr bwMode="auto">
          <a:xfrm>
            <a:off x="959556" y="2122311"/>
            <a:ext cx="1450623" cy="307777"/>
          </a:xfrm>
          <a:prstGeom prst="rect">
            <a:avLst/>
          </a:prstGeom>
          <a:noFill/>
          <a:ln w="19050" algn="ctr">
            <a:noFill/>
            <a:miter lim="800000"/>
            <a:headEnd/>
            <a:tailEnd/>
          </a:ln>
        </p:spPr>
        <p:txBody>
          <a:bodyPr wrap="square" lIns="0" tIns="0" rIns="0" bIns="0" rtlCol="0">
            <a:spAutoFit/>
          </a:bodyPr>
          <a:lstStyle/>
          <a:p>
            <a:r>
              <a:rPr lang="en-US" sz="2000" b="1" dirty="0">
                <a:latin typeface="Garamond" panose="02020404030301010803" pitchFamily="18" charset="0"/>
              </a:rPr>
              <a:t>Chicago, IL</a:t>
            </a:r>
          </a:p>
        </p:txBody>
      </p:sp>
    </p:spTree>
    <p:extLst>
      <p:ext uri="{BB962C8B-B14F-4D97-AF65-F5344CB8AC3E}">
        <p14:creationId xmlns:p14="http://schemas.microsoft.com/office/powerpoint/2010/main" val="158971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01E2A5-11BC-87CC-05DD-3AAC01F616AF}"/>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B8093BBD-BA30-B93A-A0DF-B3F75030D911}"/>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extBox 3">
            <a:extLst>
              <a:ext uri="{FF2B5EF4-FFF2-40B4-BE49-F238E27FC236}">
                <a16:creationId xmlns:a16="http://schemas.microsoft.com/office/drawing/2014/main" id="{BF6C4093-DBC3-E53E-1D2E-DD6D1C1DD80C}"/>
              </a:ext>
            </a:extLst>
          </p:cNvPr>
          <p:cNvSpPr txBox="1"/>
          <p:nvPr/>
        </p:nvSpPr>
        <p:spPr bwMode="auto">
          <a:xfrm>
            <a:off x="1458410" y="1446835"/>
            <a:ext cx="6099858" cy="2769989"/>
          </a:xfrm>
          <a:prstGeom prst="rect">
            <a:avLst/>
          </a:prstGeom>
          <a:noFill/>
          <a:ln w="19050" algn="ctr">
            <a:noFill/>
            <a:miter lim="800000"/>
            <a:headEnd/>
            <a:tailEnd/>
          </a:ln>
        </p:spPr>
        <p:txBody>
          <a:bodyPr wrap="square" lIns="0" tIns="0" rIns="0" bIns="0" rtlCol="0">
            <a:spAutoFit/>
          </a:bodyPr>
          <a:lstStyle/>
          <a:p>
            <a:r>
              <a:rPr lang="en-US" sz="2000" dirty="0"/>
              <a:t>1) What is Vitamin C powder used for in safer injection practices? </a:t>
            </a:r>
          </a:p>
          <a:p>
            <a:endParaRPr lang="en-US" sz="2000" dirty="0"/>
          </a:p>
          <a:p>
            <a:r>
              <a:rPr lang="en-US" sz="2000" dirty="0"/>
              <a:t>2) What is the name of the overdose prevention hotline that anyone can call to reach a volunteer who will stay on the line while they use drugs?</a:t>
            </a:r>
          </a:p>
          <a:p>
            <a:endParaRPr lang="en-US" sz="2000" dirty="0"/>
          </a:p>
          <a:p>
            <a:r>
              <a:rPr lang="en-US" sz="2000" dirty="0"/>
              <a:t>3) When taking a substance use history, you can use the mnemonic DOPE. What does it stand for?</a:t>
            </a:r>
          </a:p>
        </p:txBody>
      </p:sp>
    </p:spTree>
    <p:extLst>
      <p:ext uri="{BB962C8B-B14F-4D97-AF65-F5344CB8AC3E}">
        <p14:creationId xmlns:p14="http://schemas.microsoft.com/office/powerpoint/2010/main" val="304840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947E7E-3EC9-CD3E-AA67-EBF10886C823}"/>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8276D8CB-7853-96ED-7D3D-5DD1813CF677}"/>
              </a:ext>
            </a:extLst>
          </p:cNvPr>
          <p:cNvSpPr>
            <a:spLocks noGrp="1"/>
          </p:cNvSpPr>
          <p:nvPr>
            <p:ph type="sldNum" sz="quarter" idx="13"/>
          </p:nvPr>
        </p:nvSpPr>
        <p:spPr/>
        <p:txBody>
          <a:bodyPr/>
          <a:lstStyle/>
          <a:p>
            <a:fld id="{7BCC8D0D-EAEC-449D-9161-023DFF90F2E2}" type="slidenum">
              <a:rPr lang="en-US" smtClean="0"/>
              <a:pPr/>
              <a:t>25</a:t>
            </a:fld>
            <a:endParaRPr lang="en-US" dirty="0"/>
          </a:p>
        </p:txBody>
      </p:sp>
      <p:graphicFrame>
        <p:nvGraphicFramePr>
          <p:cNvPr id="4" name="Diagram 3">
            <a:extLst>
              <a:ext uri="{FF2B5EF4-FFF2-40B4-BE49-F238E27FC236}">
                <a16:creationId xmlns:a16="http://schemas.microsoft.com/office/drawing/2014/main" id="{0C81538F-02C7-6859-73A1-768ABA70A574}"/>
              </a:ext>
            </a:extLst>
          </p:cNvPr>
          <p:cNvGraphicFramePr/>
          <p:nvPr>
            <p:extLst>
              <p:ext uri="{D42A27DB-BD31-4B8C-83A1-F6EECF244321}">
                <p14:modId xmlns:p14="http://schemas.microsoft.com/office/powerpoint/2010/main" val="254218829"/>
              </p:ext>
            </p:extLst>
          </p:nvPr>
        </p:nvGraphicFramePr>
        <p:xfrm>
          <a:off x="134042" y="1450136"/>
          <a:ext cx="8869281" cy="4711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Open hand">
            <a:extLst>
              <a:ext uri="{FF2B5EF4-FFF2-40B4-BE49-F238E27FC236}">
                <a16:creationId xmlns:a16="http://schemas.microsoft.com/office/drawing/2014/main" id="{44908362-0558-7CB1-3EF4-974BE59474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7800" y="2370734"/>
            <a:ext cx="532091" cy="532091"/>
          </a:xfrm>
          <a:prstGeom prst="rect">
            <a:avLst/>
          </a:prstGeom>
        </p:spPr>
      </p:pic>
      <p:pic>
        <p:nvPicPr>
          <p:cNvPr id="10" name="Graphic 9" descr="Transfer">
            <a:extLst>
              <a:ext uri="{FF2B5EF4-FFF2-40B4-BE49-F238E27FC236}">
                <a16:creationId xmlns:a16="http://schemas.microsoft.com/office/drawing/2014/main" id="{624AED7A-DC84-9853-573C-3F3515D581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8490" y="3564292"/>
            <a:ext cx="401410" cy="401410"/>
          </a:xfrm>
          <a:prstGeom prst="rect">
            <a:avLst/>
          </a:prstGeom>
        </p:spPr>
      </p:pic>
      <p:pic>
        <p:nvPicPr>
          <p:cNvPr id="11" name="Graphic 10" descr="Plant">
            <a:extLst>
              <a:ext uri="{FF2B5EF4-FFF2-40B4-BE49-F238E27FC236}">
                <a16:creationId xmlns:a16="http://schemas.microsoft.com/office/drawing/2014/main" id="{590CB05E-D02B-7C63-9C93-01078173AEC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27338" y="4875773"/>
            <a:ext cx="574763" cy="532091"/>
          </a:xfrm>
          <a:prstGeom prst="rect">
            <a:avLst/>
          </a:prstGeom>
        </p:spPr>
      </p:pic>
      <p:sp>
        <p:nvSpPr>
          <p:cNvPr id="12" name="TextBox 11">
            <a:extLst>
              <a:ext uri="{FF2B5EF4-FFF2-40B4-BE49-F238E27FC236}">
                <a16:creationId xmlns:a16="http://schemas.microsoft.com/office/drawing/2014/main" id="{CA7FA925-F093-B4A6-5FC6-3C2AFAFEA7AD}"/>
              </a:ext>
            </a:extLst>
          </p:cNvPr>
          <p:cNvSpPr txBox="1"/>
          <p:nvPr/>
        </p:nvSpPr>
        <p:spPr bwMode="auto">
          <a:xfrm>
            <a:off x="1851432" y="2066721"/>
            <a:ext cx="2595526" cy="1107996"/>
          </a:xfrm>
          <a:prstGeom prst="rect">
            <a:avLst/>
          </a:prstGeom>
          <a:noFill/>
          <a:ln w="19050" algn="ctr">
            <a:noFill/>
            <a:miter lim="800000"/>
            <a:headEnd/>
            <a:tailEnd/>
          </a:ln>
        </p:spPr>
        <p:txBody>
          <a:bodyPr wrap="square" lIns="0" tIns="0" rIns="0" bIns="0" rtlCol="0">
            <a:spAutoFit/>
          </a:bodyPr>
          <a:lstStyle/>
          <a:p>
            <a:pPr lvl="0"/>
            <a:r>
              <a:rPr lang="en-US" sz="2400" dirty="0">
                <a:latin typeface="Garamond" panose="02020404030301010803" pitchFamily="18" charset="0"/>
              </a:rPr>
              <a:t>Expanded access to harm reduction services </a:t>
            </a:r>
          </a:p>
        </p:txBody>
      </p:sp>
      <p:sp>
        <p:nvSpPr>
          <p:cNvPr id="14" name="TextBox 13">
            <a:extLst>
              <a:ext uri="{FF2B5EF4-FFF2-40B4-BE49-F238E27FC236}">
                <a16:creationId xmlns:a16="http://schemas.microsoft.com/office/drawing/2014/main" id="{08E0D328-6925-07AB-C6D6-7867F73C6D10}"/>
              </a:ext>
            </a:extLst>
          </p:cNvPr>
          <p:cNvSpPr txBox="1"/>
          <p:nvPr/>
        </p:nvSpPr>
        <p:spPr bwMode="auto">
          <a:xfrm>
            <a:off x="1802102" y="3264318"/>
            <a:ext cx="2106730" cy="1569660"/>
          </a:xfrm>
          <a:prstGeom prst="rect">
            <a:avLst/>
          </a:prstGeom>
          <a:noFill/>
          <a:ln w="19050" algn="ctr">
            <a:noFill/>
            <a:miter lim="800000"/>
            <a:headEnd/>
            <a:tailEnd/>
          </a:ln>
        </p:spPr>
        <p:txBody>
          <a:bodyPr wrap="square">
            <a:spAutoFit/>
          </a:bodyPr>
          <a:lstStyle/>
          <a:p>
            <a:pPr lvl="0"/>
            <a:r>
              <a:rPr lang="en-US" sz="2400" dirty="0">
                <a:latin typeface="Garamond" panose="02020404030301010803" pitchFamily="18" charset="0"/>
              </a:rPr>
              <a:t>Improve trust between patients and providers </a:t>
            </a:r>
          </a:p>
        </p:txBody>
      </p:sp>
      <p:sp>
        <p:nvSpPr>
          <p:cNvPr id="16" name="TextBox 15">
            <a:extLst>
              <a:ext uri="{FF2B5EF4-FFF2-40B4-BE49-F238E27FC236}">
                <a16:creationId xmlns:a16="http://schemas.microsoft.com/office/drawing/2014/main" id="{A70532AE-3094-FFC3-17C0-6602BBE9D772}"/>
              </a:ext>
            </a:extLst>
          </p:cNvPr>
          <p:cNvSpPr txBox="1"/>
          <p:nvPr/>
        </p:nvSpPr>
        <p:spPr bwMode="auto">
          <a:xfrm>
            <a:off x="1851432" y="4923579"/>
            <a:ext cx="2191473" cy="830997"/>
          </a:xfrm>
          <a:prstGeom prst="rect">
            <a:avLst/>
          </a:prstGeom>
          <a:noFill/>
          <a:ln w="19050" algn="ctr">
            <a:noFill/>
            <a:miter lim="800000"/>
            <a:headEnd/>
            <a:tailEnd/>
          </a:ln>
        </p:spPr>
        <p:txBody>
          <a:bodyPr wrap="square">
            <a:spAutoFit/>
          </a:bodyPr>
          <a:lstStyle/>
          <a:p>
            <a:pPr lvl="0"/>
            <a:r>
              <a:rPr lang="en-US" sz="2400" dirty="0">
                <a:latin typeface="Garamond" panose="02020404030301010803" pitchFamily="18" charset="0"/>
              </a:rPr>
              <a:t>Catalyzes culture change </a:t>
            </a:r>
          </a:p>
        </p:txBody>
      </p:sp>
      <p:sp>
        <p:nvSpPr>
          <p:cNvPr id="17" name="TextBox 16">
            <a:extLst>
              <a:ext uri="{FF2B5EF4-FFF2-40B4-BE49-F238E27FC236}">
                <a16:creationId xmlns:a16="http://schemas.microsoft.com/office/drawing/2014/main" id="{B03D1A1F-9AB9-6DF9-C798-296C9D4A1F4F}"/>
              </a:ext>
            </a:extLst>
          </p:cNvPr>
          <p:cNvSpPr txBox="1"/>
          <p:nvPr/>
        </p:nvSpPr>
        <p:spPr bwMode="auto">
          <a:xfrm>
            <a:off x="5408566" y="2066721"/>
            <a:ext cx="2057400" cy="1944122"/>
          </a:xfrm>
          <a:prstGeom prst="rect">
            <a:avLst/>
          </a:prstGeom>
          <a:noFill/>
          <a:ln w="19050" algn="ctr">
            <a:noFill/>
            <a:miter lim="800000"/>
            <a:headEnd/>
            <a:tailEnd/>
          </a:ln>
        </p:spPr>
        <p:txBody>
          <a:bodyPr wrap="square" lIns="0" tIns="0" rIns="0" bIns="0" rtlCol="0">
            <a:spAutoFit/>
          </a:bodyPr>
          <a:lstStyle/>
          <a:p>
            <a:pPr defTabSz="640064">
              <a:spcAft>
                <a:spcPts val="1000"/>
              </a:spcAft>
              <a:buClr>
                <a:srgbClr val="0093D0"/>
              </a:buClr>
              <a:buSzPct val="80000"/>
            </a:pPr>
            <a:r>
              <a:rPr lang="en-US" sz="2400" dirty="0">
                <a:latin typeface="Garamond" panose="02020404030301010803" pitchFamily="18" charset="0"/>
              </a:rPr>
              <a:t>Stigma harms patients, specialists, and trust</a:t>
            </a:r>
          </a:p>
          <a:p>
            <a:pPr marR="0" algn="l" defTabSz="640064" rtl="0" eaLnBrk="1" fontAlgn="auto" latinLnBrk="0" hangingPunct="1">
              <a:lnSpc>
                <a:spcPct val="100000"/>
              </a:lnSpc>
              <a:spcBef>
                <a:spcPts val="0"/>
              </a:spcBef>
              <a:spcAft>
                <a:spcPts val="1000"/>
              </a:spcAft>
              <a:buClr>
                <a:srgbClr val="0093D0"/>
              </a:buClr>
              <a:buSzPct val="80000"/>
              <a:tabLst/>
            </a:pPr>
            <a:endParaRPr kumimoji="0" lang="en-US" sz="2200" b="0" i="0" u="none" strike="noStrike" kern="1200" cap="none" spc="0" normalizeH="0" baseline="0" noProof="0" dirty="0">
              <a:ln>
                <a:noFill/>
              </a:ln>
              <a:solidFill>
                <a:srgbClr val="052049"/>
              </a:solidFill>
              <a:effectLst/>
              <a:uLnTx/>
              <a:uFillTx/>
              <a:latin typeface="+mn-lt"/>
              <a:ea typeface="+mn-ea"/>
              <a:cs typeface="+mn-cs"/>
            </a:endParaRPr>
          </a:p>
        </p:txBody>
      </p:sp>
      <p:sp>
        <p:nvSpPr>
          <p:cNvPr id="18" name="TextBox 17">
            <a:extLst>
              <a:ext uri="{FF2B5EF4-FFF2-40B4-BE49-F238E27FC236}">
                <a16:creationId xmlns:a16="http://schemas.microsoft.com/office/drawing/2014/main" id="{B1000DC3-6F42-0B36-6513-6EBB7A56054F}"/>
              </a:ext>
            </a:extLst>
          </p:cNvPr>
          <p:cNvSpPr txBox="1"/>
          <p:nvPr/>
        </p:nvSpPr>
        <p:spPr bwMode="auto">
          <a:xfrm>
            <a:off x="5455682" y="3790541"/>
            <a:ext cx="2249603" cy="1944122"/>
          </a:xfrm>
          <a:prstGeom prst="rect">
            <a:avLst/>
          </a:prstGeom>
          <a:noFill/>
          <a:ln w="19050" algn="ctr">
            <a:noFill/>
            <a:miter lim="800000"/>
            <a:headEnd/>
            <a:tailEnd/>
          </a:ln>
        </p:spPr>
        <p:txBody>
          <a:bodyPr wrap="square" lIns="0" tIns="0" rIns="0" bIns="0" rtlCol="0">
            <a:spAutoFit/>
          </a:bodyPr>
          <a:lstStyle/>
          <a:p>
            <a:pPr defTabSz="640064">
              <a:spcAft>
                <a:spcPts val="1000"/>
              </a:spcAft>
              <a:buClr>
                <a:srgbClr val="0093D0"/>
              </a:buClr>
              <a:buSzPct val="80000"/>
            </a:pPr>
            <a:r>
              <a:rPr lang="en-US" sz="2400" dirty="0">
                <a:latin typeface="Garamond" panose="02020404030301010803" pitchFamily="18" charset="0"/>
              </a:rPr>
              <a:t>Low-barrier referrals enhance harm reduction access</a:t>
            </a:r>
          </a:p>
          <a:p>
            <a:pPr marR="0" algn="l" defTabSz="640064" rtl="0" eaLnBrk="1" fontAlgn="auto" latinLnBrk="0" hangingPunct="1">
              <a:lnSpc>
                <a:spcPct val="100000"/>
              </a:lnSpc>
              <a:spcBef>
                <a:spcPts val="0"/>
              </a:spcBef>
              <a:spcAft>
                <a:spcPts val="1000"/>
              </a:spcAft>
              <a:buClr>
                <a:srgbClr val="0093D0"/>
              </a:buClr>
              <a:buSzPct val="80000"/>
              <a:tabLst/>
            </a:pPr>
            <a:endParaRPr kumimoji="0" lang="en-US" sz="2200" b="0" i="0" u="none" strike="noStrike" kern="1200" cap="none" spc="0" normalizeH="0" baseline="0" noProof="0" dirty="0">
              <a:ln>
                <a:noFill/>
              </a:ln>
              <a:solidFill>
                <a:srgbClr val="052049"/>
              </a:solidFill>
              <a:effectLst/>
              <a:uLnTx/>
              <a:uFillTx/>
              <a:latin typeface="+mn-lt"/>
              <a:ea typeface="+mn-ea"/>
              <a:cs typeface="+mn-cs"/>
            </a:endParaRPr>
          </a:p>
        </p:txBody>
      </p:sp>
      <p:grpSp>
        <p:nvGrpSpPr>
          <p:cNvPr id="13" name="Group 12">
            <a:extLst>
              <a:ext uri="{FF2B5EF4-FFF2-40B4-BE49-F238E27FC236}">
                <a16:creationId xmlns:a16="http://schemas.microsoft.com/office/drawing/2014/main" id="{A0BF97B7-2812-1214-5206-F09188C56420}"/>
              </a:ext>
            </a:extLst>
          </p:cNvPr>
          <p:cNvGrpSpPr/>
          <p:nvPr/>
        </p:nvGrpSpPr>
        <p:grpSpPr>
          <a:xfrm>
            <a:off x="548154" y="387870"/>
            <a:ext cx="7723650" cy="3733128"/>
            <a:chOff x="548154" y="387870"/>
            <a:chExt cx="7723650" cy="3733128"/>
          </a:xfrm>
        </p:grpSpPr>
        <p:sp>
          <p:nvSpPr>
            <p:cNvPr id="6" name="TextBox 5">
              <a:extLst>
                <a:ext uri="{FF2B5EF4-FFF2-40B4-BE49-F238E27FC236}">
                  <a16:creationId xmlns:a16="http://schemas.microsoft.com/office/drawing/2014/main" id="{6BAD8E96-0C5B-6BE4-7717-745A0F52A9CB}"/>
                </a:ext>
              </a:extLst>
            </p:cNvPr>
            <p:cNvSpPr txBox="1"/>
            <p:nvPr/>
          </p:nvSpPr>
          <p:spPr bwMode="auto">
            <a:xfrm>
              <a:off x="548154" y="387870"/>
              <a:ext cx="7723650" cy="954107"/>
            </a:xfrm>
            <a:prstGeom prst="rect">
              <a:avLst/>
            </a:prstGeom>
            <a:noFill/>
            <a:ln w="19050" algn="ctr">
              <a:noFill/>
              <a:miter lim="800000"/>
              <a:headEnd/>
              <a:tailEnd/>
            </a:ln>
          </p:spPr>
          <p:txBody>
            <a:bodyPr wrap="square">
              <a:spAutoFit/>
            </a:bodyPr>
            <a:lstStyle/>
            <a:p>
              <a:pPr algn="ctr"/>
              <a:r>
                <a:rPr lang="en-US" sz="2800" dirty="0">
                  <a:latin typeface="Garamond" panose="02020404030301010803" pitchFamily="18" charset="0"/>
                </a:rPr>
                <a:t>Harm Reduction enhances provider fulfillment &amp; prevents burnout</a:t>
              </a:r>
            </a:p>
          </p:txBody>
        </p:sp>
        <p:pic>
          <p:nvPicPr>
            <p:cNvPr id="24" name="Graphic 23" descr="Doctor">
              <a:extLst>
                <a:ext uri="{FF2B5EF4-FFF2-40B4-BE49-F238E27FC236}">
                  <a16:creationId xmlns:a16="http://schemas.microsoft.com/office/drawing/2014/main" id="{8A051692-C75D-5947-48A8-DA4583239F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32157" y="3669610"/>
              <a:ext cx="451388" cy="451388"/>
            </a:xfrm>
            <a:prstGeom prst="rect">
              <a:avLst/>
            </a:prstGeom>
          </p:spPr>
        </p:pic>
        <p:pic>
          <p:nvPicPr>
            <p:cNvPr id="26" name="Graphic 25" descr="Open hand with plant">
              <a:extLst>
                <a:ext uri="{FF2B5EF4-FFF2-40B4-BE49-F238E27FC236}">
                  <a16:creationId xmlns:a16="http://schemas.microsoft.com/office/drawing/2014/main" id="{D16AFF8E-6028-AA72-E7D2-B63838E56D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50292" y="3150044"/>
              <a:ext cx="436779" cy="436779"/>
            </a:xfrm>
            <a:prstGeom prst="rect">
              <a:avLst/>
            </a:prstGeom>
          </p:spPr>
        </p:pic>
      </p:grpSp>
      <p:pic>
        <p:nvPicPr>
          <p:cNvPr id="33" name="Graphic 32" descr="Warning">
            <a:extLst>
              <a:ext uri="{FF2B5EF4-FFF2-40B4-BE49-F238E27FC236}">
                <a16:creationId xmlns:a16="http://schemas.microsoft.com/office/drawing/2014/main" id="{0AA06BA2-436D-5953-2D34-2E2DC9CE8DC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50038" y="2686928"/>
            <a:ext cx="435971" cy="435971"/>
          </a:xfrm>
          <a:prstGeom prst="rect">
            <a:avLst/>
          </a:prstGeom>
        </p:spPr>
      </p:pic>
      <p:pic>
        <p:nvPicPr>
          <p:cNvPr id="39" name="Graphic 38" descr="Monitor">
            <a:extLst>
              <a:ext uri="{FF2B5EF4-FFF2-40B4-BE49-F238E27FC236}">
                <a16:creationId xmlns:a16="http://schemas.microsoft.com/office/drawing/2014/main" id="{4D818A6B-590C-B4DB-32DA-3ACA68910FD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68872" y="4306052"/>
            <a:ext cx="536570" cy="536570"/>
          </a:xfrm>
          <a:prstGeom prst="rect">
            <a:avLst/>
          </a:prstGeom>
        </p:spPr>
      </p:pic>
      <p:sp>
        <p:nvSpPr>
          <p:cNvPr id="5" name="Rounded Rectangle 4">
            <a:extLst>
              <a:ext uri="{FF2B5EF4-FFF2-40B4-BE49-F238E27FC236}">
                <a16:creationId xmlns:a16="http://schemas.microsoft.com/office/drawing/2014/main" id="{0C67275B-278C-2582-EC43-18A7B7FF1E10}"/>
              </a:ext>
            </a:extLst>
          </p:cNvPr>
          <p:cNvSpPr/>
          <p:nvPr/>
        </p:nvSpPr>
        <p:spPr bwMode="auto">
          <a:xfrm>
            <a:off x="1802101" y="1705170"/>
            <a:ext cx="2121658" cy="330567"/>
          </a:xfrm>
          <a:prstGeom prst="roundRect">
            <a:avLst/>
          </a:prstGeom>
          <a:solidFill>
            <a:schemeClr val="tx2"/>
          </a:solidFill>
          <a:ln w="19050" algn="ctr">
            <a:noFill/>
            <a:miter lim="800000"/>
            <a:headEnd/>
            <a:tailEnd/>
          </a:ln>
        </p:spPr>
        <p:txBody>
          <a:bodyPr wrap="none" rtlCol="0" anchor="ctr"/>
          <a:lstStyle/>
          <a:p>
            <a:pPr algn="ctr">
              <a:lnSpc>
                <a:spcPct val="90000"/>
              </a:lnSpc>
            </a:pPr>
            <a:r>
              <a:rPr lang="en-US" sz="2400" b="1" dirty="0">
                <a:solidFill>
                  <a:schemeClr val="bg2"/>
                </a:solidFill>
                <a:latin typeface="+mj-lt"/>
              </a:rPr>
              <a:t>Study 1 themes</a:t>
            </a:r>
          </a:p>
        </p:txBody>
      </p:sp>
      <p:sp>
        <p:nvSpPr>
          <p:cNvPr id="7" name="Rounded Rectangle 6">
            <a:extLst>
              <a:ext uri="{FF2B5EF4-FFF2-40B4-BE49-F238E27FC236}">
                <a16:creationId xmlns:a16="http://schemas.microsoft.com/office/drawing/2014/main" id="{C170A989-F1AD-FB7B-EA21-211617FEDA6A}"/>
              </a:ext>
            </a:extLst>
          </p:cNvPr>
          <p:cNvSpPr/>
          <p:nvPr/>
        </p:nvSpPr>
        <p:spPr bwMode="auto">
          <a:xfrm>
            <a:off x="5225717" y="1758240"/>
            <a:ext cx="2223603" cy="330567"/>
          </a:xfrm>
          <a:prstGeom prst="roundRect">
            <a:avLst/>
          </a:prstGeom>
          <a:solidFill>
            <a:schemeClr val="tx2"/>
          </a:solidFill>
          <a:ln w="19050" algn="ctr">
            <a:noFill/>
            <a:miter lim="800000"/>
            <a:headEnd/>
            <a:tailEnd/>
          </a:ln>
        </p:spPr>
        <p:txBody>
          <a:bodyPr wrap="none" rtlCol="0" anchor="ctr"/>
          <a:lstStyle/>
          <a:p>
            <a:pPr algn="ctr">
              <a:lnSpc>
                <a:spcPct val="90000"/>
              </a:lnSpc>
            </a:pPr>
            <a:r>
              <a:rPr lang="en-US" sz="2400" b="1" dirty="0">
                <a:solidFill>
                  <a:schemeClr val="bg1"/>
                </a:solidFill>
                <a:latin typeface="+mj-lt"/>
              </a:rPr>
              <a:t>Study 2 themes</a:t>
            </a:r>
          </a:p>
        </p:txBody>
      </p:sp>
      <p:sp>
        <p:nvSpPr>
          <p:cNvPr id="8" name="TextBox 7">
            <a:extLst>
              <a:ext uri="{FF2B5EF4-FFF2-40B4-BE49-F238E27FC236}">
                <a16:creationId xmlns:a16="http://schemas.microsoft.com/office/drawing/2014/main" id="{3EECECC6-F961-F549-4B50-8B041D7185AD}"/>
              </a:ext>
            </a:extLst>
          </p:cNvPr>
          <p:cNvSpPr txBox="1"/>
          <p:nvPr/>
        </p:nvSpPr>
        <p:spPr bwMode="auto">
          <a:xfrm>
            <a:off x="6337519" y="6274491"/>
            <a:ext cx="1814229" cy="902811"/>
          </a:xfrm>
          <a:prstGeom prst="rect">
            <a:avLst/>
          </a:prstGeom>
          <a:noFill/>
          <a:ln w="19050" algn="ctr">
            <a:noFill/>
            <a:miter lim="800000"/>
            <a:headEnd/>
            <a:tailEnd/>
          </a:ln>
        </p:spPr>
        <p:txBody>
          <a:bodyPr wrap="square" lIns="0" tIns="0" rIns="0" bIns="0" rtlCol="0">
            <a:spAutoFit/>
          </a:bodyPr>
          <a:lstStyle/>
          <a:p>
            <a:pPr marR="0" algn="l" defTabSz="640064" rtl="0" eaLnBrk="1" fontAlgn="auto" latinLnBrk="0" hangingPunct="1">
              <a:lnSpc>
                <a:spcPct val="100000"/>
              </a:lnSpc>
              <a:spcBef>
                <a:spcPts val="0"/>
              </a:spcBef>
              <a:spcAft>
                <a:spcPts val="1000"/>
              </a:spcAft>
              <a:buClr>
                <a:srgbClr val="0093D0"/>
              </a:buClr>
              <a:buSzPct val="80000"/>
              <a:tabLst/>
            </a:pPr>
            <a:r>
              <a:rPr kumimoji="0" lang="en-US" sz="1400" b="0" i="0" u="none" strike="noStrike" kern="1200" cap="none" spc="0" normalizeH="0" baseline="0" noProof="0" dirty="0">
                <a:ln>
                  <a:noFill/>
                </a:ln>
                <a:solidFill>
                  <a:srgbClr val="052049"/>
                </a:solidFill>
                <a:effectLst/>
                <a:uLnTx/>
                <a:uFillTx/>
                <a:latin typeface="Garamond" panose="02020404030301010803" pitchFamily="18" charset="0"/>
              </a:rPr>
              <a:t>L Fraimow-Wong, 2024</a:t>
            </a:r>
          </a:p>
          <a:p>
            <a:pPr marR="0" algn="l" defTabSz="640064" rtl="0" eaLnBrk="1" fontAlgn="auto" latinLnBrk="0" hangingPunct="1">
              <a:lnSpc>
                <a:spcPct val="100000"/>
              </a:lnSpc>
              <a:spcBef>
                <a:spcPts val="0"/>
              </a:spcBef>
              <a:spcAft>
                <a:spcPts val="1000"/>
              </a:spcAft>
              <a:buClr>
                <a:srgbClr val="0093D0"/>
              </a:buClr>
              <a:buSzPct val="80000"/>
              <a:tabLst/>
            </a:pPr>
            <a:r>
              <a:rPr lang="en-US" sz="1400" dirty="0">
                <a:solidFill>
                  <a:srgbClr val="052049"/>
                </a:solidFill>
                <a:latin typeface="Garamond" panose="02020404030301010803" pitchFamily="18" charset="0"/>
              </a:rPr>
              <a:t>Karim Khan, 2022</a:t>
            </a:r>
            <a:endParaRPr kumimoji="0" lang="en-US" sz="1400" b="0" i="0" u="none" strike="noStrike" kern="1200" cap="none" spc="0" normalizeH="0" baseline="0" noProof="0" dirty="0">
              <a:ln>
                <a:noFill/>
              </a:ln>
              <a:solidFill>
                <a:srgbClr val="052049"/>
              </a:solidFill>
              <a:effectLst/>
              <a:uLnTx/>
              <a:uFillTx/>
              <a:latin typeface="Garamond" panose="02020404030301010803" pitchFamily="18" charset="0"/>
            </a:endParaRPr>
          </a:p>
          <a:p>
            <a:pPr marR="0" algn="l" defTabSz="640064" rtl="0" eaLnBrk="1" fontAlgn="auto" latinLnBrk="0" hangingPunct="1">
              <a:lnSpc>
                <a:spcPct val="100000"/>
              </a:lnSpc>
              <a:spcBef>
                <a:spcPts val="0"/>
              </a:spcBef>
              <a:spcAft>
                <a:spcPts val="1000"/>
              </a:spcAft>
              <a:buClr>
                <a:srgbClr val="0093D0"/>
              </a:buClr>
              <a:buSzPct val="80000"/>
              <a:tabLst/>
            </a:pPr>
            <a:endParaRPr kumimoji="0" lang="en-US" sz="1400" b="0" i="0" u="none" strike="noStrike" kern="1200" cap="none" spc="0" normalizeH="0" baseline="0" noProof="0" dirty="0">
              <a:ln>
                <a:noFill/>
              </a:ln>
              <a:solidFill>
                <a:srgbClr val="052049"/>
              </a:solidFill>
              <a:effectLst/>
              <a:uLnTx/>
              <a:uFillTx/>
              <a:latin typeface="Garamond" panose="02020404030301010803" pitchFamily="18" charset="0"/>
            </a:endParaRPr>
          </a:p>
        </p:txBody>
      </p:sp>
    </p:spTree>
    <p:extLst>
      <p:ext uri="{BB962C8B-B14F-4D97-AF65-F5344CB8AC3E}">
        <p14:creationId xmlns:p14="http://schemas.microsoft.com/office/powerpoint/2010/main" val="135957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72350D-DD9B-9D08-8B95-492149719D74}"/>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51E06E59-82F8-C38A-CAA2-FD56128B555F}"/>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4" name="Title 3">
            <a:extLst>
              <a:ext uri="{FF2B5EF4-FFF2-40B4-BE49-F238E27FC236}">
                <a16:creationId xmlns:a16="http://schemas.microsoft.com/office/drawing/2014/main" id="{956D1FCF-B8AA-E101-ACBD-CDAD0E782C64}"/>
              </a:ext>
            </a:extLst>
          </p:cNvPr>
          <p:cNvSpPr>
            <a:spLocks noGrp="1"/>
          </p:cNvSpPr>
          <p:nvPr>
            <p:ph type="title"/>
          </p:nvPr>
        </p:nvSpPr>
        <p:spPr/>
        <p:txBody>
          <a:bodyPr/>
          <a:lstStyle/>
          <a:p>
            <a:r>
              <a:rPr lang="en-US" dirty="0"/>
              <a:t>Extra</a:t>
            </a:r>
          </a:p>
        </p:txBody>
      </p:sp>
      <p:pic>
        <p:nvPicPr>
          <p:cNvPr id="10" name="Picture 2" descr="Integrating Harm Reduction into Medical Care: Lessons from Three Models |  American Board of Family Medicine">
            <a:extLst>
              <a:ext uri="{FF2B5EF4-FFF2-40B4-BE49-F238E27FC236}">
                <a16:creationId xmlns:a16="http://schemas.microsoft.com/office/drawing/2014/main" id="{0BDF7DAF-DDB0-90C5-7893-68E70C94A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47" y="1594744"/>
            <a:ext cx="4333333" cy="25052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5F8518-610B-B0BF-5AEB-15F0A5068D22}"/>
              </a:ext>
            </a:extLst>
          </p:cNvPr>
          <p:cNvPicPr>
            <a:picLocks noChangeAspect="1"/>
          </p:cNvPicPr>
          <p:nvPr/>
        </p:nvPicPr>
        <p:blipFill>
          <a:blip r:embed="rId3"/>
          <a:stretch>
            <a:fillRect/>
          </a:stretch>
        </p:blipFill>
        <p:spPr>
          <a:xfrm>
            <a:off x="5480737" y="3428999"/>
            <a:ext cx="3477167" cy="2795123"/>
          </a:xfrm>
          <a:prstGeom prst="rect">
            <a:avLst/>
          </a:prstGeom>
        </p:spPr>
      </p:pic>
      <p:grpSp>
        <p:nvGrpSpPr>
          <p:cNvPr id="5" name="Google Shape;1256;p40">
            <a:extLst>
              <a:ext uri="{FF2B5EF4-FFF2-40B4-BE49-F238E27FC236}">
                <a16:creationId xmlns:a16="http://schemas.microsoft.com/office/drawing/2014/main" id="{00747A01-ACD5-6E54-65A5-F2B9D016A117}"/>
              </a:ext>
            </a:extLst>
          </p:cNvPr>
          <p:cNvGrpSpPr/>
          <p:nvPr/>
        </p:nvGrpSpPr>
        <p:grpSpPr>
          <a:xfrm>
            <a:off x="7076620" y="873415"/>
            <a:ext cx="865649" cy="985847"/>
            <a:chOff x="685945" y="946778"/>
            <a:chExt cx="3247893" cy="3585238"/>
          </a:xfrm>
        </p:grpSpPr>
        <p:grpSp>
          <p:nvGrpSpPr>
            <p:cNvPr id="6" name="Google Shape;1257;p40">
              <a:extLst>
                <a:ext uri="{FF2B5EF4-FFF2-40B4-BE49-F238E27FC236}">
                  <a16:creationId xmlns:a16="http://schemas.microsoft.com/office/drawing/2014/main" id="{CCCBE7E9-9713-4844-EB25-8F80FD914B5C}"/>
                </a:ext>
              </a:extLst>
            </p:cNvPr>
            <p:cNvGrpSpPr/>
            <p:nvPr/>
          </p:nvGrpSpPr>
          <p:grpSpPr>
            <a:xfrm>
              <a:off x="685945" y="946778"/>
              <a:ext cx="3247893" cy="3585238"/>
              <a:chOff x="647700" y="1139488"/>
              <a:chExt cx="2875768" cy="3174463"/>
            </a:xfrm>
          </p:grpSpPr>
          <p:sp>
            <p:nvSpPr>
              <p:cNvPr id="8" name="Google Shape;1261;p40">
                <a:extLst>
                  <a:ext uri="{FF2B5EF4-FFF2-40B4-BE49-F238E27FC236}">
                    <a16:creationId xmlns:a16="http://schemas.microsoft.com/office/drawing/2014/main" id="{C005859C-DB4E-A00A-EAB4-D188AA023979}"/>
                  </a:ext>
                </a:extLst>
              </p:cNvPr>
              <p:cNvSpPr/>
              <p:nvPr/>
            </p:nvSpPr>
            <p:spPr>
              <a:xfrm>
                <a:off x="1605725" y="1586688"/>
                <a:ext cx="1825497" cy="2204439"/>
              </a:xfrm>
              <a:custGeom>
                <a:avLst/>
                <a:gdLst/>
                <a:ahLst/>
                <a:cxnLst/>
                <a:rect l="l" t="t" r="r" b="b"/>
                <a:pathLst>
                  <a:path w="36294" h="43828" extrusionOk="0">
                    <a:moveTo>
                      <a:pt x="24809" y="1"/>
                    </a:moveTo>
                    <a:cubicBezTo>
                      <a:pt x="15152" y="1"/>
                      <a:pt x="1335" y="549"/>
                      <a:pt x="1335" y="549"/>
                    </a:cubicBezTo>
                    <a:cubicBezTo>
                      <a:pt x="1" y="1717"/>
                      <a:pt x="334" y="42479"/>
                      <a:pt x="2236" y="43247"/>
                    </a:cubicBezTo>
                    <a:cubicBezTo>
                      <a:pt x="3173" y="43628"/>
                      <a:pt x="10098" y="43828"/>
                      <a:pt x="17295" y="43828"/>
                    </a:cubicBezTo>
                    <a:cubicBezTo>
                      <a:pt x="25207" y="43828"/>
                      <a:pt x="33447" y="43586"/>
                      <a:pt x="34425" y="43080"/>
                    </a:cubicBezTo>
                    <a:cubicBezTo>
                      <a:pt x="36293" y="42146"/>
                      <a:pt x="35426" y="1817"/>
                      <a:pt x="33925" y="549"/>
                    </a:cubicBezTo>
                    <a:cubicBezTo>
                      <a:pt x="33425" y="138"/>
                      <a:pt x="29637" y="1"/>
                      <a:pt x="24809" y="1"/>
                    </a:cubicBezTo>
                    <a:close/>
                  </a:path>
                </a:pathLst>
              </a:custGeom>
              <a:solidFill>
                <a:srgbClr val="FFFFFF"/>
              </a:solidFill>
              <a:ln w="15875">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62;p40">
                <a:extLst>
                  <a:ext uri="{FF2B5EF4-FFF2-40B4-BE49-F238E27FC236}">
                    <a16:creationId xmlns:a16="http://schemas.microsoft.com/office/drawing/2014/main" id="{1A3405CF-7932-E644-D470-8E9A397ED703}"/>
                  </a:ext>
                </a:extLst>
              </p:cNvPr>
              <p:cNvSpPr/>
              <p:nvPr/>
            </p:nvSpPr>
            <p:spPr>
              <a:xfrm>
                <a:off x="1599035" y="1577383"/>
                <a:ext cx="1827157" cy="2224809"/>
              </a:xfrm>
              <a:custGeom>
                <a:avLst/>
                <a:gdLst/>
                <a:ahLst/>
                <a:cxnLst/>
                <a:rect l="l" t="t" r="r" b="b"/>
                <a:pathLst>
                  <a:path w="36327" h="44233" extrusionOk="0">
                    <a:moveTo>
                      <a:pt x="23176" y="461"/>
                    </a:moveTo>
                    <a:cubicBezTo>
                      <a:pt x="23769" y="461"/>
                      <a:pt x="24351" y="463"/>
                      <a:pt x="24918" y="467"/>
                    </a:cubicBezTo>
                    <a:cubicBezTo>
                      <a:pt x="32223" y="467"/>
                      <a:pt x="33724" y="801"/>
                      <a:pt x="33924" y="968"/>
                    </a:cubicBezTo>
                    <a:cubicBezTo>
                      <a:pt x="34992" y="1902"/>
                      <a:pt x="35993" y="29588"/>
                      <a:pt x="35059" y="40062"/>
                    </a:cubicBezTo>
                    <a:cubicBezTo>
                      <a:pt x="34825" y="42764"/>
                      <a:pt x="34525" y="43065"/>
                      <a:pt x="34492" y="43098"/>
                    </a:cubicBezTo>
                    <a:cubicBezTo>
                      <a:pt x="33691" y="43532"/>
                      <a:pt x="26653" y="43832"/>
                      <a:pt x="17379" y="43832"/>
                    </a:cubicBezTo>
                    <a:cubicBezTo>
                      <a:pt x="9440" y="43832"/>
                      <a:pt x="3303" y="43598"/>
                      <a:pt x="2502" y="43265"/>
                    </a:cubicBezTo>
                    <a:cubicBezTo>
                      <a:pt x="2469" y="43231"/>
                      <a:pt x="2235" y="43065"/>
                      <a:pt x="1968" y="41363"/>
                    </a:cubicBezTo>
                    <a:cubicBezTo>
                      <a:pt x="601" y="32724"/>
                      <a:pt x="601" y="2669"/>
                      <a:pt x="1601" y="968"/>
                    </a:cubicBezTo>
                    <a:cubicBezTo>
                      <a:pt x="2728" y="905"/>
                      <a:pt x="14238" y="461"/>
                      <a:pt x="23176" y="461"/>
                    </a:cubicBezTo>
                    <a:close/>
                    <a:moveTo>
                      <a:pt x="24885" y="0"/>
                    </a:moveTo>
                    <a:cubicBezTo>
                      <a:pt x="15345" y="0"/>
                      <a:pt x="1535" y="534"/>
                      <a:pt x="1435" y="534"/>
                    </a:cubicBezTo>
                    <a:cubicBezTo>
                      <a:pt x="1368" y="534"/>
                      <a:pt x="1335" y="534"/>
                      <a:pt x="1301" y="568"/>
                    </a:cubicBezTo>
                    <a:cubicBezTo>
                      <a:pt x="0" y="1668"/>
                      <a:pt x="167" y="33391"/>
                      <a:pt x="1501" y="41497"/>
                    </a:cubicBezTo>
                    <a:cubicBezTo>
                      <a:pt x="1802" y="43231"/>
                      <a:pt x="2102" y="43565"/>
                      <a:pt x="2302" y="43665"/>
                    </a:cubicBezTo>
                    <a:cubicBezTo>
                      <a:pt x="3303" y="44065"/>
                      <a:pt x="10608" y="44232"/>
                      <a:pt x="17346" y="44232"/>
                    </a:cubicBezTo>
                    <a:cubicBezTo>
                      <a:pt x="23217" y="44232"/>
                      <a:pt x="33491" y="44065"/>
                      <a:pt x="34625" y="43432"/>
                    </a:cubicBezTo>
                    <a:cubicBezTo>
                      <a:pt x="34858" y="43331"/>
                      <a:pt x="35125" y="42898"/>
                      <a:pt x="35359" y="40763"/>
                    </a:cubicBezTo>
                    <a:cubicBezTo>
                      <a:pt x="36326" y="32257"/>
                      <a:pt x="35626" y="1768"/>
                      <a:pt x="34158" y="568"/>
                    </a:cubicBezTo>
                    <a:cubicBezTo>
                      <a:pt x="33958" y="401"/>
                      <a:pt x="33457" y="0"/>
                      <a:pt x="24885" y="0"/>
                    </a:cubicBezTo>
                    <a:close/>
                  </a:path>
                </a:pathLst>
              </a:custGeom>
              <a:solidFill>
                <a:srgbClr val="244B6C"/>
              </a:solidFill>
              <a:ln>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3;p40">
                <a:extLst>
                  <a:ext uri="{FF2B5EF4-FFF2-40B4-BE49-F238E27FC236}">
                    <a16:creationId xmlns:a16="http://schemas.microsoft.com/office/drawing/2014/main" id="{B4FA62E2-855D-5BEA-7693-0F69901ACED8}"/>
                  </a:ext>
                </a:extLst>
              </p:cNvPr>
              <p:cNvSpPr/>
              <p:nvPr/>
            </p:nvSpPr>
            <p:spPr>
              <a:xfrm>
                <a:off x="1513479" y="2100584"/>
                <a:ext cx="2009989" cy="1069476"/>
              </a:xfrm>
              <a:custGeom>
                <a:avLst/>
                <a:gdLst/>
                <a:ahLst/>
                <a:cxnLst/>
                <a:rect l="l" t="t" r="r" b="b"/>
                <a:pathLst>
                  <a:path w="39962" h="21263" extrusionOk="0">
                    <a:moveTo>
                      <a:pt x="25065" y="1"/>
                    </a:moveTo>
                    <a:cubicBezTo>
                      <a:pt x="14570" y="1"/>
                      <a:pt x="1701" y="339"/>
                      <a:pt x="1701" y="339"/>
                    </a:cubicBezTo>
                    <a:cubicBezTo>
                      <a:pt x="1301" y="773"/>
                      <a:pt x="0" y="20521"/>
                      <a:pt x="2102" y="20821"/>
                    </a:cubicBezTo>
                    <a:cubicBezTo>
                      <a:pt x="3171" y="20969"/>
                      <a:pt x="12029" y="21263"/>
                      <a:pt x="20765" y="21263"/>
                    </a:cubicBezTo>
                    <a:cubicBezTo>
                      <a:pt x="29743" y="21263"/>
                      <a:pt x="38592" y="20952"/>
                      <a:pt x="38728" y="19853"/>
                    </a:cubicBezTo>
                    <a:cubicBezTo>
                      <a:pt x="39962" y="9446"/>
                      <a:pt x="39128" y="1507"/>
                      <a:pt x="38361" y="640"/>
                    </a:cubicBezTo>
                    <a:cubicBezTo>
                      <a:pt x="37896" y="149"/>
                      <a:pt x="31999" y="1"/>
                      <a:pt x="25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264;p40">
                <a:extLst>
                  <a:ext uri="{FF2B5EF4-FFF2-40B4-BE49-F238E27FC236}">
                    <a16:creationId xmlns:a16="http://schemas.microsoft.com/office/drawing/2014/main" id="{1E15EEBF-5ACD-FB80-176C-34922517BD9A}"/>
                  </a:ext>
                </a:extLst>
              </p:cNvPr>
              <p:cNvSpPr/>
              <p:nvPr/>
            </p:nvSpPr>
            <p:spPr>
              <a:xfrm>
                <a:off x="2144316" y="2228392"/>
                <a:ext cx="785245" cy="785245"/>
              </a:xfrm>
              <a:custGeom>
                <a:avLst/>
                <a:gdLst/>
                <a:ahLst/>
                <a:cxnLst/>
                <a:rect l="l" t="t" r="r" b="b"/>
                <a:pathLst>
                  <a:path w="15612" h="15612" extrusionOk="0">
                    <a:moveTo>
                      <a:pt x="7806" y="0"/>
                    </a:moveTo>
                    <a:cubicBezTo>
                      <a:pt x="3503" y="0"/>
                      <a:pt x="0" y="3503"/>
                      <a:pt x="0" y="7806"/>
                    </a:cubicBezTo>
                    <a:cubicBezTo>
                      <a:pt x="0" y="12109"/>
                      <a:pt x="3503" y="15611"/>
                      <a:pt x="7806" y="15611"/>
                    </a:cubicBezTo>
                    <a:cubicBezTo>
                      <a:pt x="12109" y="15611"/>
                      <a:pt x="15611" y="12109"/>
                      <a:pt x="15611" y="7806"/>
                    </a:cubicBezTo>
                    <a:cubicBezTo>
                      <a:pt x="15611" y="3503"/>
                      <a:pt x="12109" y="0"/>
                      <a:pt x="7806" y="0"/>
                    </a:cubicBezTo>
                    <a:close/>
                  </a:path>
                </a:pathLst>
              </a:custGeom>
              <a:solidFill>
                <a:srgbClr val="F3A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65;p40">
                <a:extLst>
                  <a:ext uri="{FF2B5EF4-FFF2-40B4-BE49-F238E27FC236}">
                    <a16:creationId xmlns:a16="http://schemas.microsoft.com/office/drawing/2014/main" id="{912B1DF1-A503-A134-D1F2-07A58863FA57}"/>
                  </a:ext>
                </a:extLst>
              </p:cNvPr>
              <p:cNvSpPr/>
              <p:nvPr/>
            </p:nvSpPr>
            <p:spPr>
              <a:xfrm>
                <a:off x="2461394" y="2414596"/>
                <a:ext cx="177902" cy="402732"/>
              </a:xfrm>
              <a:custGeom>
                <a:avLst/>
                <a:gdLst/>
                <a:ahLst/>
                <a:cxnLst/>
                <a:rect l="l" t="t" r="r" b="b"/>
                <a:pathLst>
                  <a:path w="3537" h="8007" extrusionOk="0">
                    <a:moveTo>
                      <a:pt x="334" y="1"/>
                    </a:moveTo>
                    <a:cubicBezTo>
                      <a:pt x="234" y="234"/>
                      <a:pt x="1" y="8006"/>
                      <a:pt x="34" y="8006"/>
                    </a:cubicBezTo>
                    <a:lnTo>
                      <a:pt x="3203" y="7906"/>
                    </a:lnTo>
                    <a:cubicBezTo>
                      <a:pt x="3203" y="7906"/>
                      <a:pt x="3537" y="334"/>
                      <a:pt x="3370" y="101"/>
                    </a:cubicBezTo>
                    <a:cubicBezTo>
                      <a:pt x="3303" y="1"/>
                      <a:pt x="334" y="1"/>
                      <a:pt x="3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6;p40">
                <a:extLst>
                  <a:ext uri="{FF2B5EF4-FFF2-40B4-BE49-F238E27FC236}">
                    <a16:creationId xmlns:a16="http://schemas.microsoft.com/office/drawing/2014/main" id="{BD5B2198-120F-2736-B09A-CCE644E1D81B}"/>
                  </a:ext>
                </a:extLst>
              </p:cNvPr>
              <p:cNvSpPr/>
              <p:nvPr/>
            </p:nvSpPr>
            <p:spPr>
              <a:xfrm>
                <a:off x="2338918" y="2552161"/>
                <a:ext cx="414451" cy="142694"/>
              </a:xfrm>
              <a:custGeom>
                <a:avLst/>
                <a:gdLst/>
                <a:ahLst/>
                <a:cxnLst/>
                <a:rect l="l" t="t" r="r" b="b"/>
                <a:pathLst>
                  <a:path w="8240" h="2837" extrusionOk="0">
                    <a:moveTo>
                      <a:pt x="1" y="1"/>
                    </a:moveTo>
                    <a:lnTo>
                      <a:pt x="101" y="2803"/>
                    </a:lnTo>
                    <a:lnTo>
                      <a:pt x="7973" y="2836"/>
                    </a:lnTo>
                    <a:cubicBezTo>
                      <a:pt x="8173" y="2603"/>
                      <a:pt x="8107" y="101"/>
                      <a:pt x="8107" y="101"/>
                    </a:cubicBezTo>
                    <a:cubicBezTo>
                      <a:pt x="8240" y="1"/>
                      <a:pt x="67"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7;p40">
                <a:extLst>
                  <a:ext uri="{FF2B5EF4-FFF2-40B4-BE49-F238E27FC236}">
                    <a16:creationId xmlns:a16="http://schemas.microsoft.com/office/drawing/2014/main" id="{ACAABC73-09AB-1AA8-B182-B5321007172E}"/>
                  </a:ext>
                </a:extLst>
              </p:cNvPr>
              <p:cNvSpPr/>
              <p:nvPr/>
            </p:nvSpPr>
            <p:spPr>
              <a:xfrm>
                <a:off x="1966462" y="1162373"/>
                <a:ext cx="1151008" cy="518064"/>
              </a:xfrm>
              <a:custGeom>
                <a:avLst/>
                <a:gdLst/>
                <a:ahLst/>
                <a:cxnLst/>
                <a:rect l="l" t="t" r="r" b="b"/>
                <a:pathLst>
                  <a:path w="22884" h="10300" extrusionOk="0">
                    <a:moveTo>
                      <a:pt x="18158" y="1"/>
                    </a:moveTo>
                    <a:cubicBezTo>
                      <a:pt x="13277" y="1"/>
                      <a:pt x="2736" y="312"/>
                      <a:pt x="2736" y="312"/>
                    </a:cubicBezTo>
                    <a:cubicBezTo>
                      <a:pt x="701" y="412"/>
                      <a:pt x="0" y="10086"/>
                      <a:pt x="1168" y="10253"/>
                    </a:cubicBezTo>
                    <a:cubicBezTo>
                      <a:pt x="1390" y="10285"/>
                      <a:pt x="2199" y="10299"/>
                      <a:pt x="3370" y="10299"/>
                    </a:cubicBezTo>
                    <a:cubicBezTo>
                      <a:pt x="8358" y="10299"/>
                      <a:pt x="19924" y="10031"/>
                      <a:pt x="20815" y="9652"/>
                    </a:cubicBezTo>
                    <a:cubicBezTo>
                      <a:pt x="22883" y="8785"/>
                      <a:pt x="21416" y="312"/>
                      <a:pt x="20548" y="79"/>
                    </a:cubicBezTo>
                    <a:cubicBezTo>
                      <a:pt x="20359" y="23"/>
                      <a:pt x="19460" y="1"/>
                      <a:pt x="18158" y="1"/>
                    </a:cubicBezTo>
                    <a:close/>
                  </a:path>
                </a:pathLst>
              </a:custGeom>
              <a:solidFill>
                <a:srgbClr val="F48024"/>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268;p40">
                <a:extLst>
                  <a:ext uri="{FF2B5EF4-FFF2-40B4-BE49-F238E27FC236}">
                    <a16:creationId xmlns:a16="http://schemas.microsoft.com/office/drawing/2014/main" id="{ABB39C6F-2583-2210-8145-E7172F4A1AAC}"/>
                  </a:ext>
                </a:extLst>
              </p:cNvPr>
              <p:cNvSpPr/>
              <p:nvPr/>
            </p:nvSpPr>
            <p:spPr>
              <a:xfrm>
                <a:off x="2501683" y="1248534"/>
                <a:ext cx="20169" cy="349014"/>
              </a:xfrm>
              <a:custGeom>
                <a:avLst/>
                <a:gdLst/>
                <a:ahLst/>
                <a:cxnLst/>
                <a:rect l="l" t="t" r="r" b="b"/>
                <a:pathLst>
                  <a:path w="401" h="6939" extrusionOk="0">
                    <a:moveTo>
                      <a:pt x="201" y="0"/>
                    </a:moveTo>
                    <a:cubicBezTo>
                      <a:pt x="67" y="0"/>
                      <a:pt x="0" y="67"/>
                      <a:pt x="0" y="201"/>
                    </a:cubicBezTo>
                    <a:lnTo>
                      <a:pt x="0" y="6739"/>
                    </a:lnTo>
                    <a:cubicBezTo>
                      <a:pt x="0" y="6872"/>
                      <a:pt x="67" y="6939"/>
                      <a:pt x="201" y="6939"/>
                    </a:cubicBezTo>
                    <a:cubicBezTo>
                      <a:pt x="334" y="6939"/>
                      <a:pt x="401" y="6872"/>
                      <a:pt x="401" y="6739"/>
                    </a:cubicBezTo>
                    <a:lnTo>
                      <a:pt x="401" y="201"/>
                    </a:lnTo>
                    <a:cubicBezTo>
                      <a:pt x="401" y="67"/>
                      <a:pt x="334" y="0"/>
                      <a:pt x="201"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9;p40">
                <a:extLst>
                  <a:ext uri="{FF2B5EF4-FFF2-40B4-BE49-F238E27FC236}">
                    <a16:creationId xmlns:a16="http://schemas.microsoft.com/office/drawing/2014/main" id="{01ED9CC6-778A-82FE-7058-101196EA8A66}"/>
                  </a:ext>
                </a:extLst>
              </p:cNvPr>
              <p:cNvSpPr/>
              <p:nvPr/>
            </p:nvSpPr>
            <p:spPr>
              <a:xfrm>
                <a:off x="2721485" y="1241794"/>
                <a:ext cx="52058" cy="337295"/>
              </a:xfrm>
              <a:custGeom>
                <a:avLst/>
                <a:gdLst/>
                <a:ahLst/>
                <a:cxnLst/>
                <a:rect l="l" t="t" r="r" b="b"/>
                <a:pathLst>
                  <a:path w="1035" h="6706" extrusionOk="0">
                    <a:moveTo>
                      <a:pt x="167" y="1"/>
                    </a:moveTo>
                    <a:cubicBezTo>
                      <a:pt x="67" y="34"/>
                      <a:pt x="0" y="101"/>
                      <a:pt x="0" y="234"/>
                    </a:cubicBezTo>
                    <a:cubicBezTo>
                      <a:pt x="0" y="268"/>
                      <a:pt x="567" y="5171"/>
                      <a:pt x="134" y="6472"/>
                    </a:cubicBezTo>
                    <a:cubicBezTo>
                      <a:pt x="67" y="6539"/>
                      <a:pt x="134" y="6672"/>
                      <a:pt x="234" y="6706"/>
                    </a:cubicBezTo>
                    <a:lnTo>
                      <a:pt x="334" y="6706"/>
                    </a:lnTo>
                    <a:cubicBezTo>
                      <a:pt x="400" y="6706"/>
                      <a:pt x="501" y="6672"/>
                      <a:pt x="534" y="6572"/>
                    </a:cubicBezTo>
                    <a:cubicBezTo>
                      <a:pt x="1034" y="5205"/>
                      <a:pt x="467" y="368"/>
                      <a:pt x="400" y="168"/>
                    </a:cubicBezTo>
                    <a:cubicBezTo>
                      <a:pt x="367" y="68"/>
                      <a:pt x="300" y="1"/>
                      <a:pt x="167"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0;p40">
                <a:extLst>
                  <a:ext uri="{FF2B5EF4-FFF2-40B4-BE49-F238E27FC236}">
                    <a16:creationId xmlns:a16="http://schemas.microsoft.com/office/drawing/2014/main" id="{A130F87F-BE0C-B655-555C-EF24CECF15C9}"/>
                  </a:ext>
                </a:extLst>
              </p:cNvPr>
              <p:cNvSpPr/>
              <p:nvPr/>
            </p:nvSpPr>
            <p:spPr>
              <a:xfrm>
                <a:off x="2914428" y="1247629"/>
                <a:ext cx="52058" cy="319741"/>
              </a:xfrm>
              <a:custGeom>
                <a:avLst/>
                <a:gdLst/>
                <a:ahLst/>
                <a:cxnLst/>
                <a:rect l="l" t="t" r="r" b="b"/>
                <a:pathLst>
                  <a:path w="1035" h="6357" extrusionOk="0">
                    <a:moveTo>
                      <a:pt x="228" y="1"/>
                    </a:moveTo>
                    <a:cubicBezTo>
                      <a:pt x="192" y="1"/>
                      <a:pt x="158" y="15"/>
                      <a:pt x="134" y="52"/>
                    </a:cubicBezTo>
                    <a:cubicBezTo>
                      <a:pt x="34" y="118"/>
                      <a:pt x="0" y="252"/>
                      <a:pt x="67" y="352"/>
                    </a:cubicBezTo>
                    <a:cubicBezTo>
                      <a:pt x="501" y="886"/>
                      <a:pt x="501" y="4188"/>
                      <a:pt x="401" y="6123"/>
                    </a:cubicBezTo>
                    <a:cubicBezTo>
                      <a:pt x="401" y="6256"/>
                      <a:pt x="501" y="6356"/>
                      <a:pt x="634" y="6356"/>
                    </a:cubicBezTo>
                    <a:cubicBezTo>
                      <a:pt x="701" y="6356"/>
                      <a:pt x="834" y="6256"/>
                      <a:pt x="834" y="6190"/>
                    </a:cubicBezTo>
                    <a:cubicBezTo>
                      <a:pt x="834" y="5622"/>
                      <a:pt x="1034" y="919"/>
                      <a:pt x="401" y="85"/>
                    </a:cubicBezTo>
                    <a:cubicBezTo>
                      <a:pt x="358" y="43"/>
                      <a:pt x="289" y="1"/>
                      <a:pt x="228"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1;p40">
                <a:extLst>
                  <a:ext uri="{FF2B5EF4-FFF2-40B4-BE49-F238E27FC236}">
                    <a16:creationId xmlns:a16="http://schemas.microsoft.com/office/drawing/2014/main" id="{01929576-CF36-57B7-0BC3-E5BA3FEC6168}"/>
                  </a:ext>
                </a:extLst>
              </p:cNvPr>
              <p:cNvSpPr/>
              <p:nvPr/>
            </p:nvSpPr>
            <p:spPr>
              <a:xfrm>
                <a:off x="2302000" y="1272627"/>
                <a:ext cx="53768" cy="338351"/>
              </a:xfrm>
              <a:custGeom>
                <a:avLst/>
                <a:gdLst/>
                <a:ahLst/>
                <a:cxnLst/>
                <a:rect l="l" t="t" r="r" b="b"/>
                <a:pathLst>
                  <a:path w="1069" h="6727" extrusionOk="0">
                    <a:moveTo>
                      <a:pt x="786" y="1"/>
                    </a:moveTo>
                    <a:cubicBezTo>
                      <a:pt x="696" y="1"/>
                      <a:pt x="635" y="84"/>
                      <a:pt x="635" y="189"/>
                    </a:cubicBezTo>
                    <a:cubicBezTo>
                      <a:pt x="568" y="389"/>
                      <a:pt x="1" y="5226"/>
                      <a:pt x="501" y="6593"/>
                    </a:cubicBezTo>
                    <a:cubicBezTo>
                      <a:pt x="535" y="6693"/>
                      <a:pt x="635" y="6727"/>
                      <a:pt x="701" y="6727"/>
                    </a:cubicBezTo>
                    <a:lnTo>
                      <a:pt x="801" y="6727"/>
                    </a:lnTo>
                    <a:cubicBezTo>
                      <a:pt x="902" y="6693"/>
                      <a:pt x="968" y="6593"/>
                      <a:pt x="902" y="6460"/>
                    </a:cubicBezTo>
                    <a:cubicBezTo>
                      <a:pt x="468" y="5226"/>
                      <a:pt x="1035" y="289"/>
                      <a:pt x="1035" y="255"/>
                    </a:cubicBezTo>
                    <a:cubicBezTo>
                      <a:pt x="1068" y="122"/>
                      <a:pt x="1002" y="22"/>
                      <a:pt x="868" y="22"/>
                    </a:cubicBezTo>
                    <a:cubicBezTo>
                      <a:pt x="839" y="7"/>
                      <a:pt x="811" y="1"/>
                      <a:pt x="786"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2;p40">
                <a:extLst>
                  <a:ext uri="{FF2B5EF4-FFF2-40B4-BE49-F238E27FC236}">
                    <a16:creationId xmlns:a16="http://schemas.microsoft.com/office/drawing/2014/main" id="{FD2D23F0-D494-6359-F678-91F76FF98C25}"/>
                  </a:ext>
                </a:extLst>
              </p:cNvPr>
              <p:cNvSpPr/>
              <p:nvPr/>
            </p:nvSpPr>
            <p:spPr>
              <a:xfrm>
                <a:off x="2109057" y="1277003"/>
                <a:ext cx="52058" cy="320546"/>
              </a:xfrm>
              <a:custGeom>
                <a:avLst/>
                <a:gdLst/>
                <a:ahLst/>
                <a:cxnLst/>
                <a:rect l="l" t="t" r="r" b="b"/>
                <a:pathLst>
                  <a:path w="1035" h="6373" extrusionOk="0">
                    <a:moveTo>
                      <a:pt x="811" y="0"/>
                    </a:moveTo>
                    <a:cubicBezTo>
                      <a:pt x="749" y="0"/>
                      <a:pt x="678" y="37"/>
                      <a:pt x="635" y="102"/>
                    </a:cubicBezTo>
                    <a:cubicBezTo>
                      <a:pt x="1" y="935"/>
                      <a:pt x="168" y="5639"/>
                      <a:pt x="201" y="6173"/>
                    </a:cubicBezTo>
                    <a:cubicBezTo>
                      <a:pt x="201" y="6306"/>
                      <a:pt x="301" y="6373"/>
                      <a:pt x="401" y="6373"/>
                    </a:cubicBezTo>
                    <a:cubicBezTo>
                      <a:pt x="535" y="6373"/>
                      <a:pt x="635" y="6306"/>
                      <a:pt x="635" y="6139"/>
                    </a:cubicBezTo>
                    <a:cubicBezTo>
                      <a:pt x="535" y="4171"/>
                      <a:pt x="535" y="869"/>
                      <a:pt x="968" y="335"/>
                    </a:cubicBezTo>
                    <a:cubicBezTo>
                      <a:pt x="1035" y="235"/>
                      <a:pt x="1002" y="135"/>
                      <a:pt x="901" y="35"/>
                    </a:cubicBezTo>
                    <a:cubicBezTo>
                      <a:pt x="878" y="11"/>
                      <a:pt x="846" y="0"/>
                      <a:pt x="811"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3;p40">
                <a:extLst>
                  <a:ext uri="{FF2B5EF4-FFF2-40B4-BE49-F238E27FC236}">
                    <a16:creationId xmlns:a16="http://schemas.microsoft.com/office/drawing/2014/main" id="{078C7614-09B5-08A6-77A6-C085CCFDAC4D}"/>
                  </a:ext>
                </a:extLst>
              </p:cNvPr>
              <p:cNvSpPr/>
              <p:nvPr/>
            </p:nvSpPr>
            <p:spPr>
              <a:xfrm>
                <a:off x="2001671" y="2195346"/>
                <a:ext cx="105776" cy="29726"/>
              </a:xfrm>
              <a:custGeom>
                <a:avLst/>
                <a:gdLst/>
                <a:ahLst/>
                <a:cxnLst/>
                <a:rect l="l" t="t" r="r" b="b"/>
                <a:pathLst>
                  <a:path w="2103" h="591" extrusionOk="0">
                    <a:moveTo>
                      <a:pt x="1056" y="1"/>
                    </a:moveTo>
                    <a:cubicBezTo>
                      <a:pt x="588" y="1"/>
                      <a:pt x="188" y="123"/>
                      <a:pt x="168" y="123"/>
                    </a:cubicBezTo>
                    <a:cubicBezTo>
                      <a:pt x="101" y="157"/>
                      <a:pt x="1" y="257"/>
                      <a:pt x="34" y="390"/>
                    </a:cubicBezTo>
                    <a:cubicBezTo>
                      <a:pt x="86" y="441"/>
                      <a:pt x="137" y="512"/>
                      <a:pt x="218" y="512"/>
                    </a:cubicBezTo>
                    <a:cubicBezTo>
                      <a:pt x="243" y="512"/>
                      <a:pt x="270" y="506"/>
                      <a:pt x="301" y="490"/>
                    </a:cubicBezTo>
                    <a:cubicBezTo>
                      <a:pt x="301" y="490"/>
                      <a:pt x="642" y="389"/>
                      <a:pt x="1037" y="389"/>
                    </a:cubicBezTo>
                    <a:cubicBezTo>
                      <a:pt x="1283" y="389"/>
                      <a:pt x="1551" y="429"/>
                      <a:pt x="1769" y="557"/>
                    </a:cubicBezTo>
                    <a:cubicBezTo>
                      <a:pt x="1769" y="590"/>
                      <a:pt x="1802" y="590"/>
                      <a:pt x="1836" y="590"/>
                    </a:cubicBezTo>
                    <a:cubicBezTo>
                      <a:pt x="1869" y="590"/>
                      <a:pt x="1969" y="557"/>
                      <a:pt x="2036" y="490"/>
                    </a:cubicBezTo>
                    <a:cubicBezTo>
                      <a:pt x="2102" y="390"/>
                      <a:pt x="2036" y="257"/>
                      <a:pt x="1969" y="223"/>
                    </a:cubicBezTo>
                    <a:cubicBezTo>
                      <a:pt x="1693" y="53"/>
                      <a:pt x="1360" y="1"/>
                      <a:pt x="1056"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4;p40">
                <a:extLst>
                  <a:ext uri="{FF2B5EF4-FFF2-40B4-BE49-F238E27FC236}">
                    <a16:creationId xmlns:a16="http://schemas.microsoft.com/office/drawing/2014/main" id="{28CAA894-A293-7F0F-85EE-449F395734E3}"/>
                  </a:ext>
                </a:extLst>
              </p:cNvPr>
              <p:cNvSpPr/>
              <p:nvPr/>
            </p:nvSpPr>
            <p:spPr>
              <a:xfrm>
                <a:off x="1872505" y="2146708"/>
                <a:ext cx="104066" cy="29676"/>
              </a:xfrm>
              <a:custGeom>
                <a:avLst/>
                <a:gdLst/>
                <a:ahLst/>
                <a:cxnLst/>
                <a:rect l="l" t="t" r="r" b="b"/>
                <a:pathLst>
                  <a:path w="2069" h="590" extrusionOk="0">
                    <a:moveTo>
                      <a:pt x="1034" y="0"/>
                    </a:moveTo>
                    <a:cubicBezTo>
                      <a:pt x="575" y="0"/>
                      <a:pt x="187" y="123"/>
                      <a:pt x="167" y="123"/>
                    </a:cubicBezTo>
                    <a:cubicBezTo>
                      <a:pt x="67" y="190"/>
                      <a:pt x="0" y="256"/>
                      <a:pt x="34" y="390"/>
                    </a:cubicBezTo>
                    <a:cubicBezTo>
                      <a:pt x="63" y="447"/>
                      <a:pt x="141" y="530"/>
                      <a:pt x="226" y="530"/>
                    </a:cubicBezTo>
                    <a:cubicBezTo>
                      <a:pt x="240" y="530"/>
                      <a:pt x="254" y="528"/>
                      <a:pt x="267" y="523"/>
                    </a:cubicBezTo>
                    <a:cubicBezTo>
                      <a:pt x="267" y="523"/>
                      <a:pt x="640" y="399"/>
                      <a:pt x="1056" y="399"/>
                    </a:cubicBezTo>
                    <a:cubicBezTo>
                      <a:pt x="1287" y="399"/>
                      <a:pt x="1533" y="437"/>
                      <a:pt x="1735" y="557"/>
                    </a:cubicBezTo>
                    <a:cubicBezTo>
                      <a:pt x="1735" y="590"/>
                      <a:pt x="1768" y="590"/>
                      <a:pt x="1835" y="590"/>
                    </a:cubicBezTo>
                    <a:cubicBezTo>
                      <a:pt x="1902" y="590"/>
                      <a:pt x="2002" y="557"/>
                      <a:pt x="2035" y="523"/>
                    </a:cubicBezTo>
                    <a:cubicBezTo>
                      <a:pt x="2069" y="390"/>
                      <a:pt x="2035" y="256"/>
                      <a:pt x="1935" y="223"/>
                    </a:cubicBezTo>
                    <a:cubicBezTo>
                      <a:pt x="1659" y="52"/>
                      <a:pt x="1332" y="0"/>
                      <a:pt x="1034"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5;p40">
                <a:extLst>
                  <a:ext uri="{FF2B5EF4-FFF2-40B4-BE49-F238E27FC236}">
                    <a16:creationId xmlns:a16="http://schemas.microsoft.com/office/drawing/2014/main" id="{A3890301-DAE4-9EF8-8C6F-E89BDD18AF98}"/>
                  </a:ext>
                </a:extLst>
              </p:cNvPr>
              <p:cNvSpPr/>
              <p:nvPr/>
            </p:nvSpPr>
            <p:spPr>
              <a:xfrm>
                <a:off x="1830557" y="2241973"/>
                <a:ext cx="104066" cy="30078"/>
              </a:xfrm>
              <a:custGeom>
                <a:avLst/>
                <a:gdLst/>
                <a:ahLst/>
                <a:cxnLst/>
                <a:rect l="l" t="t" r="r" b="b"/>
                <a:pathLst>
                  <a:path w="2069" h="598" extrusionOk="0">
                    <a:moveTo>
                      <a:pt x="1077" y="0"/>
                    </a:moveTo>
                    <a:cubicBezTo>
                      <a:pt x="600" y="0"/>
                      <a:pt x="188" y="130"/>
                      <a:pt x="167" y="130"/>
                    </a:cubicBezTo>
                    <a:cubicBezTo>
                      <a:pt x="67" y="164"/>
                      <a:pt x="1" y="230"/>
                      <a:pt x="34" y="364"/>
                    </a:cubicBezTo>
                    <a:cubicBezTo>
                      <a:pt x="61" y="446"/>
                      <a:pt x="134" y="506"/>
                      <a:pt x="215" y="506"/>
                    </a:cubicBezTo>
                    <a:cubicBezTo>
                      <a:pt x="232" y="506"/>
                      <a:pt x="250" y="503"/>
                      <a:pt x="267" y="497"/>
                    </a:cubicBezTo>
                    <a:cubicBezTo>
                      <a:pt x="414" y="442"/>
                      <a:pt x="700" y="388"/>
                      <a:pt x="1006" y="388"/>
                    </a:cubicBezTo>
                    <a:cubicBezTo>
                      <a:pt x="1258" y="388"/>
                      <a:pt x="1524" y="425"/>
                      <a:pt x="1735" y="531"/>
                    </a:cubicBezTo>
                    <a:cubicBezTo>
                      <a:pt x="1735" y="597"/>
                      <a:pt x="1768" y="597"/>
                      <a:pt x="1835" y="597"/>
                    </a:cubicBezTo>
                    <a:cubicBezTo>
                      <a:pt x="1902" y="597"/>
                      <a:pt x="1935" y="531"/>
                      <a:pt x="2035" y="497"/>
                    </a:cubicBezTo>
                    <a:cubicBezTo>
                      <a:pt x="2069" y="364"/>
                      <a:pt x="2035" y="230"/>
                      <a:pt x="1935" y="197"/>
                    </a:cubicBezTo>
                    <a:cubicBezTo>
                      <a:pt x="1673" y="47"/>
                      <a:pt x="1363" y="0"/>
                      <a:pt x="1077"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6;p40">
                <a:extLst>
                  <a:ext uri="{FF2B5EF4-FFF2-40B4-BE49-F238E27FC236}">
                    <a16:creationId xmlns:a16="http://schemas.microsoft.com/office/drawing/2014/main" id="{367514AF-F67D-D105-4A5B-9DFE44184607}"/>
                  </a:ext>
                </a:extLst>
              </p:cNvPr>
              <p:cNvSpPr/>
              <p:nvPr/>
            </p:nvSpPr>
            <p:spPr>
              <a:xfrm>
                <a:off x="1684592" y="2188656"/>
                <a:ext cx="105725" cy="29676"/>
              </a:xfrm>
              <a:custGeom>
                <a:avLst/>
                <a:gdLst/>
                <a:ahLst/>
                <a:cxnLst/>
                <a:rect l="l" t="t" r="r" b="b"/>
                <a:pathLst>
                  <a:path w="2102" h="590" extrusionOk="0">
                    <a:moveTo>
                      <a:pt x="1065" y="0"/>
                    </a:moveTo>
                    <a:cubicBezTo>
                      <a:pt x="603" y="0"/>
                      <a:pt x="208" y="123"/>
                      <a:pt x="167" y="123"/>
                    </a:cubicBezTo>
                    <a:cubicBezTo>
                      <a:pt x="101" y="190"/>
                      <a:pt x="0" y="256"/>
                      <a:pt x="67" y="390"/>
                    </a:cubicBezTo>
                    <a:cubicBezTo>
                      <a:pt x="96" y="447"/>
                      <a:pt x="150" y="530"/>
                      <a:pt x="250" y="530"/>
                    </a:cubicBezTo>
                    <a:cubicBezTo>
                      <a:pt x="265" y="530"/>
                      <a:pt x="282" y="528"/>
                      <a:pt x="301" y="523"/>
                    </a:cubicBezTo>
                    <a:cubicBezTo>
                      <a:pt x="301" y="523"/>
                      <a:pt x="687" y="399"/>
                      <a:pt x="1104" y="399"/>
                    </a:cubicBezTo>
                    <a:cubicBezTo>
                      <a:pt x="1336" y="399"/>
                      <a:pt x="1578" y="437"/>
                      <a:pt x="1768" y="557"/>
                    </a:cubicBezTo>
                    <a:cubicBezTo>
                      <a:pt x="1768" y="590"/>
                      <a:pt x="1802" y="590"/>
                      <a:pt x="1835" y="590"/>
                    </a:cubicBezTo>
                    <a:cubicBezTo>
                      <a:pt x="1902" y="590"/>
                      <a:pt x="1969" y="557"/>
                      <a:pt x="2069" y="523"/>
                    </a:cubicBezTo>
                    <a:cubicBezTo>
                      <a:pt x="2102" y="390"/>
                      <a:pt x="2069" y="256"/>
                      <a:pt x="1969" y="223"/>
                    </a:cubicBezTo>
                    <a:cubicBezTo>
                      <a:pt x="1693" y="52"/>
                      <a:pt x="1365" y="0"/>
                      <a:pt x="1065"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7;p40">
                <a:extLst>
                  <a:ext uri="{FF2B5EF4-FFF2-40B4-BE49-F238E27FC236}">
                    <a16:creationId xmlns:a16="http://schemas.microsoft.com/office/drawing/2014/main" id="{1E0B8EB4-ACBE-A57C-F308-7BDD42422373}"/>
                  </a:ext>
                </a:extLst>
              </p:cNvPr>
              <p:cNvSpPr/>
              <p:nvPr/>
            </p:nvSpPr>
            <p:spPr>
              <a:xfrm>
                <a:off x="1709741" y="2277181"/>
                <a:ext cx="105776" cy="30078"/>
              </a:xfrm>
              <a:custGeom>
                <a:avLst/>
                <a:gdLst/>
                <a:ahLst/>
                <a:cxnLst/>
                <a:rect l="l" t="t" r="r" b="b"/>
                <a:pathLst>
                  <a:path w="2103" h="598" extrusionOk="0">
                    <a:moveTo>
                      <a:pt x="1109" y="1"/>
                    </a:moveTo>
                    <a:cubicBezTo>
                      <a:pt x="629" y="1"/>
                      <a:pt x="209" y="131"/>
                      <a:pt x="168" y="131"/>
                    </a:cubicBezTo>
                    <a:cubicBezTo>
                      <a:pt x="101" y="164"/>
                      <a:pt x="1" y="264"/>
                      <a:pt x="68" y="364"/>
                    </a:cubicBezTo>
                    <a:cubicBezTo>
                      <a:pt x="95" y="447"/>
                      <a:pt x="145" y="506"/>
                      <a:pt x="236" y="506"/>
                    </a:cubicBezTo>
                    <a:cubicBezTo>
                      <a:pt x="256" y="506"/>
                      <a:pt x="277" y="504"/>
                      <a:pt x="301" y="498"/>
                    </a:cubicBezTo>
                    <a:cubicBezTo>
                      <a:pt x="301" y="498"/>
                      <a:pt x="687" y="374"/>
                      <a:pt x="1105" y="374"/>
                    </a:cubicBezTo>
                    <a:cubicBezTo>
                      <a:pt x="1336" y="374"/>
                      <a:pt x="1578" y="412"/>
                      <a:pt x="1769" y="531"/>
                    </a:cubicBezTo>
                    <a:cubicBezTo>
                      <a:pt x="1769" y="598"/>
                      <a:pt x="1802" y="598"/>
                      <a:pt x="1835" y="598"/>
                    </a:cubicBezTo>
                    <a:cubicBezTo>
                      <a:pt x="1936" y="598"/>
                      <a:pt x="1969" y="564"/>
                      <a:pt x="2069" y="498"/>
                    </a:cubicBezTo>
                    <a:cubicBezTo>
                      <a:pt x="2102" y="364"/>
                      <a:pt x="2069" y="264"/>
                      <a:pt x="1969" y="198"/>
                    </a:cubicBezTo>
                    <a:cubicBezTo>
                      <a:pt x="1706" y="47"/>
                      <a:pt x="1397" y="1"/>
                      <a:pt x="1109"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8;p40">
                <a:extLst>
                  <a:ext uri="{FF2B5EF4-FFF2-40B4-BE49-F238E27FC236}">
                    <a16:creationId xmlns:a16="http://schemas.microsoft.com/office/drawing/2014/main" id="{FD04C431-C087-A4C0-5CF2-1F3ABD7FD0FF}"/>
                  </a:ext>
                </a:extLst>
              </p:cNvPr>
              <p:cNvSpPr/>
              <p:nvPr/>
            </p:nvSpPr>
            <p:spPr>
              <a:xfrm>
                <a:off x="3208017" y="2992320"/>
                <a:ext cx="104066" cy="29676"/>
              </a:xfrm>
              <a:custGeom>
                <a:avLst/>
                <a:gdLst/>
                <a:ahLst/>
                <a:cxnLst/>
                <a:rect l="l" t="t" r="r" b="b"/>
                <a:pathLst>
                  <a:path w="2069" h="590" extrusionOk="0">
                    <a:moveTo>
                      <a:pt x="1041" y="0"/>
                    </a:moveTo>
                    <a:cubicBezTo>
                      <a:pt x="576" y="0"/>
                      <a:pt x="188" y="123"/>
                      <a:pt x="168" y="123"/>
                    </a:cubicBezTo>
                    <a:cubicBezTo>
                      <a:pt x="67" y="156"/>
                      <a:pt x="1" y="256"/>
                      <a:pt x="34" y="390"/>
                    </a:cubicBezTo>
                    <a:cubicBezTo>
                      <a:pt x="60" y="441"/>
                      <a:pt x="125" y="512"/>
                      <a:pt x="214" y="512"/>
                    </a:cubicBezTo>
                    <a:cubicBezTo>
                      <a:pt x="241" y="512"/>
                      <a:pt x="270" y="505"/>
                      <a:pt x="301" y="490"/>
                    </a:cubicBezTo>
                    <a:cubicBezTo>
                      <a:pt x="429" y="453"/>
                      <a:pt x="716" y="397"/>
                      <a:pt x="1021" y="397"/>
                    </a:cubicBezTo>
                    <a:cubicBezTo>
                      <a:pt x="1274" y="397"/>
                      <a:pt x="1539" y="436"/>
                      <a:pt x="1735" y="557"/>
                    </a:cubicBezTo>
                    <a:cubicBezTo>
                      <a:pt x="1735" y="590"/>
                      <a:pt x="1802" y="590"/>
                      <a:pt x="1835" y="590"/>
                    </a:cubicBezTo>
                    <a:cubicBezTo>
                      <a:pt x="1902" y="590"/>
                      <a:pt x="2002" y="557"/>
                      <a:pt x="2036" y="490"/>
                    </a:cubicBezTo>
                    <a:cubicBezTo>
                      <a:pt x="2069" y="390"/>
                      <a:pt x="2036" y="256"/>
                      <a:pt x="1969" y="223"/>
                    </a:cubicBezTo>
                    <a:cubicBezTo>
                      <a:pt x="1680" y="52"/>
                      <a:pt x="1344" y="0"/>
                      <a:pt x="1041"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9;p40">
                <a:extLst>
                  <a:ext uri="{FF2B5EF4-FFF2-40B4-BE49-F238E27FC236}">
                    <a16:creationId xmlns:a16="http://schemas.microsoft.com/office/drawing/2014/main" id="{58EE3455-D5E8-673D-3AFD-3E12A9A15476}"/>
                  </a:ext>
                </a:extLst>
              </p:cNvPr>
              <p:cNvSpPr/>
              <p:nvPr/>
            </p:nvSpPr>
            <p:spPr>
              <a:xfrm>
                <a:off x="3117430" y="2931510"/>
                <a:ext cx="105725" cy="30128"/>
              </a:xfrm>
              <a:custGeom>
                <a:avLst/>
                <a:gdLst/>
                <a:ahLst/>
                <a:cxnLst/>
                <a:rect l="l" t="t" r="r" b="b"/>
                <a:pathLst>
                  <a:path w="2102" h="599" extrusionOk="0">
                    <a:moveTo>
                      <a:pt x="1100" y="1"/>
                    </a:moveTo>
                    <a:cubicBezTo>
                      <a:pt x="613" y="1"/>
                      <a:pt x="188" y="131"/>
                      <a:pt x="167" y="131"/>
                    </a:cubicBezTo>
                    <a:cubicBezTo>
                      <a:pt x="101" y="164"/>
                      <a:pt x="0" y="265"/>
                      <a:pt x="34" y="398"/>
                    </a:cubicBezTo>
                    <a:cubicBezTo>
                      <a:pt x="85" y="449"/>
                      <a:pt x="136" y="520"/>
                      <a:pt x="218" y="520"/>
                    </a:cubicBezTo>
                    <a:cubicBezTo>
                      <a:pt x="242" y="520"/>
                      <a:pt x="270" y="514"/>
                      <a:pt x="301" y="498"/>
                    </a:cubicBezTo>
                    <a:cubicBezTo>
                      <a:pt x="301" y="498"/>
                      <a:pt x="642" y="397"/>
                      <a:pt x="1036" y="397"/>
                    </a:cubicBezTo>
                    <a:cubicBezTo>
                      <a:pt x="1283" y="397"/>
                      <a:pt x="1550" y="436"/>
                      <a:pt x="1768" y="565"/>
                    </a:cubicBezTo>
                    <a:cubicBezTo>
                      <a:pt x="1768" y="598"/>
                      <a:pt x="1802" y="598"/>
                      <a:pt x="1835" y="598"/>
                    </a:cubicBezTo>
                    <a:cubicBezTo>
                      <a:pt x="1935" y="598"/>
                      <a:pt x="1969" y="565"/>
                      <a:pt x="2035" y="498"/>
                    </a:cubicBezTo>
                    <a:cubicBezTo>
                      <a:pt x="2102" y="365"/>
                      <a:pt x="2035" y="265"/>
                      <a:pt x="1969" y="198"/>
                    </a:cubicBezTo>
                    <a:cubicBezTo>
                      <a:pt x="1706" y="48"/>
                      <a:pt x="1392" y="1"/>
                      <a:pt x="1100"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0;p40">
                <a:extLst>
                  <a:ext uri="{FF2B5EF4-FFF2-40B4-BE49-F238E27FC236}">
                    <a16:creationId xmlns:a16="http://schemas.microsoft.com/office/drawing/2014/main" id="{24202583-F914-5B7F-D864-578214D4844B}"/>
                  </a:ext>
                </a:extLst>
              </p:cNvPr>
              <p:cNvSpPr/>
              <p:nvPr/>
            </p:nvSpPr>
            <p:spPr>
              <a:xfrm>
                <a:off x="3117430" y="3057356"/>
                <a:ext cx="105725" cy="30078"/>
              </a:xfrm>
              <a:custGeom>
                <a:avLst/>
                <a:gdLst/>
                <a:ahLst/>
                <a:cxnLst/>
                <a:rect l="l" t="t" r="r" b="b"/>
                <a:pathLst>
                  <a:path w="2102" h="598" extrusionOk="0">
                    <a:moveTo>
                      <a:pt x="1100" y="1"/>
                    </a:moveTo>
                    <a:cubicBezTo>
                      <a:pt x="613" y="1"/>
                      <a:pt x="188" y="131"/>
                      <a:pt x="167" y="131"/>
                    </a:cubicBezTo>
                    <a:cubicBezTo>
                      <a:pt x="101" y="164"/>
                      <a:pt x="0" y="264"/>
                      <a:pt x="34" y="398"/>
                    </a:cubicBezTo>
                    <a:cubicBezTo>
                      <a:pt x="85" y="449"/>
                      <a:pt x="136" y="520"/>
                      <a:pt x="218" y="520"/>
                    </a:cubicBezTo>
                    <a:cubicBezTo>
                      <a:pt x="242" y="520"/>
                      <a:pt x="270" y="513"/>
                      <a:pt x="301" y="498"/>
                    </a:cubicBezTo>
                    <a:cubicBezTo>
                      <a:pt x="428" y="461"/>
                      <a:pt x="716" y="405"/>
                      <a:pt x="1026" y="405"/>
                    </a:cubicBezTo>
                    <a:cubicBezTo>
                      <a:pt x="1284" y="405"/>
                      <a:pt x="1557" y="444"/>
                      <a:pt x="1768" y="565"/>
                    </a:cubicBezTo>
                    <a:cubicBezTo>
                      <a:pt x="1768" y="598"/>
                      <a:pt x="1802" y="598"/>
                      <a:pt x="1835" y="598"/>
                    </a:cubicBezTo>
                    <a:cubicBezTo>
                      <a:pt x="1868" y="598"/>
                      <a:pt x="1969" y="565"/>
                      <a:pt x="2035" y="498"/>
                    </a:cubicBezTo>
                    <a:cubicBezTo>
                      <a:pt x="2102" y="364"/>
                      <a:pt x="2035" y="264"/>
                      <a:pt x="1969" y="198"/>
                    </a:cubicBezTo>
                    <a:cubicBezTo>
                      <a:pt x="1706" y="48"/>
                      <a:pt x="1392" y="1"/>
                      <a:pt x="1100"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1;p40">
                <a:extLst>
                  <a:ext uri="{FF2B5EF4-FFF2-40B4-BE49-F238E27FC236}">
                    <a16:creationId xmlns:a16="http://schemas.microsoft.com/office/drawing/2014/main" id="{EF1C4C6E-C1C2-6624-4A8E-134B1CCCED06}"/>
                  </a:ext>
                </a:extLst>
              </p:cNvPr>
              <p:cNvSpPr/>
              <p:nvPr/>
            </p:nvSpPr>
            <p:spPr>
              <a:xfrm>
                <a:off x="2917747" y="3059418"/>
                <a:ext cx="105776" cy="29726"/>
              </a:xfrm>
              <a:custGeom>
                <a:avLst/>
                <a:gdLst/>
                <a:ahLst/>
                <a:cxnLst/>
                <a:rect l="l" t="t" r="r" b="b"/>
                <a:pathLst>
                  <a:path w="2103" h="591" extrusionOk="0">
                    <a:moveTo>
                      <a:pt x="1065" y="1"/>
                    </a:moveTo>
                    <a:cubicBezTo>
                      <a:pt x="604" y="1"/>
                      <a:pt x="208" y="123"/>
                      <a:pt x="168" y="123"/>
                    </a:cubicBezTo>
                    <a:cubicBezTo>
                      <a:pt x="101" y="157"/>
                      <a:pt x="1" y="257"/>
                      <a:pt x="68" y="390"/>
                    </a:cubicBezTo>
                    <a:cubicBezTo>
                      <a:pt x="93" y="441"/>
                      <a:pt x="139" y="512"/>
                      <a:pt x="219" y="512"/>
                    </a:cubicBezTo>
                    <a:cubicBezTo>
                      <a:pt x="243" y="512"/>
                      <a:pt x="270" y="506"/>
                      <a:pt x="301" y="490"/>
                    </a:cubicBezTo>
                    <a:cubicBezTo>
                      <a:pt x="447" y="454"/>
                      <a:pt x="733" y="397"/>
                      <a:pt x="1038" y="397"/>
                    </a:cubicBezTo>
                    <a:cubicBezTo>
                      <a:pt x="1291" y="397"/>
                      <a:pt x="1557" y="436"/>
                      <a:pt x="1769" y="557"/>
                    </a:cubicBezTo>
                    <a:cubicBezTo>
                      <a:pt x="1769" y="590"/>
                      <a:pt x="1802" y="590"/>
                      <a:pt x="1836" y="590"/>
                    </a:cubicBezTo>
                    <a:cubicBezTo>
                      <a:pt x="1936" y="590"/>
                      <a:pt x="2002" y="557"/>
                      <a:pt x="2069" y="490"/>
                    </a:cubicBezTo>
                    <a:cubicBezTo>
                      <a:pt x="2102" y="390"/>
                      <a:pt x="2069" y="257"/>
                      <a:pt x="1969" y="223"/>
                    </a:cubicBezTo>
                    <a:cubicBezTo>
                      <a:pt x="1693" y="53"/>
                      <a:pt x="1365" y="1"/>
                      <a:pt x="1065"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2;p40">
                <a:extLst>
                  <a:ext uri="{FF2B5EF4-FFF2-40B4-BE49-F238E27FC236}">
                    <a16:creationId xmlns:a16="http://schemas.microsoft.com/office/drawing/2014/main" id="{FF88E788-E0F4-175F-738B-A4F0BE631DD3}"/>
                  </a:ext>
                </a:extLst>
              </p:cNvPr>
              <p:cNvSpPr/>
              <p:nvPr/>
            </p:nvSpPr>
            <p:spPr>
              <a:xfrm>
                <a:off x="3008384" y="2993980"/>
                <a:ext cx="105725" cy="29726"/>
              </a:xfrm>
              <a:custGeom>
                <a:avLst/>
                <a:gdLst/>
                <a:ahLst/>
                <a:cxnLst/>
                <a:rect l="l" t="t" r="r" b="b"/>
                <a:pathLst>
                  <a:path w="2102" h="591" extrusionOk="0">
                    <a:moveTo>
                      <a:pt x="1055" y="1"/>
                    </a:moveTo>
                    <a:cubicBezTo>
                      <a:pt x="587" y="1"/>
                      <a:pt x="187" y="123"/>
                      <a:pt x="167" y="123"/>
                    </a:cubicBezTo>
                    <a:cubicBezTo>
                      <a:pt x="100" y="190"/>
                      <a:pt x="0" y="257"/>
                      <a:pt x="34" y="390"/>
                    </a:cubicBezTo>
                    <a:cubicBezTo>
                      <a:pt x="91" y="448"/>
                      <a:pt x="149" y="530"/>
                      <a:pt x="249" y="530"/>
                    </a:cubicBezTo>
                    <a:cubicBezTo>
                      <a:pt x="265" y="530"/>
                      <a:pt x="282" y="528"/>
                      <a:pt x="300" y="524"/>
                    </a:cubicBezTo>
                    <a:cubicBezTo>
                      <a:pt x="428" y="469"/>
                      <a:pt x="716" y="414"/>
                      <a:pt x="1027" y="414"/>
                    </a:cubicBezTo>
                    <a:cubicBezTo>
                      <a:pt x="1284" y="414"/>
                      <a:pt x="1557" y="451"/>
                      <a:pt x="1768" y="557"/>
                    </a:cubicBezTo>
                    <a:cubicBezTo>
                      <a:pt x="1768" y="590"/>
                      <a:pt x="1802" y="590"/>
                      <a:pt x="1835" y="590"/>
                    </a:cubicBezTo>
                    <a:cubicBezTo>
                      <a:pt x="1935" y="590"/>
                      <a:pt x="2002" y="557"/>
                      <a:pt x="2035" y="524"/>
                    </a:cubicBezTo>
                    <a:cubicBezTo>
                      <a:pt x="2102" y="390"/>
                      <a:pt x="2035" y="257"/>
                      <a:pt x="1968" y="223"/>
                    </a:cubicBezTo>
                    <a:cubicBezTo>
                      <a:pt x="1692" y="53"/>
                      <a:pt x="1360" y="1"/>
                      <a:pt x="1055"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3;p40">
                <a:extLst>
                  <a:ext uri="{FF2B5EF4-FFF2-40B4-BE49-F238E27FC236}">
                    <a16:creationId xmlns:a16="http://schemas.microsoft.com/office/drawing/2014/main" id="{216F982A-01FC-D120-E48B-7C3EC10C7485}"/>
                  </a:ext>
                </a:extLst>
              </p:cNvPr>
              <p:cNvSpPr/>
              <p:nvPr/>
            </p:nvSpPr>
            <p:spPr>
              <a:xfrm>
                <a:off x="3305343" y="3055696"/>
                <a:ext cx="105725" cy="30078"/>
              </a:xfrm>
              <a:custGeom>
                <a:avLst/>
                <a:gdLst/>
                <a:ahLst/>
                <a:cxnLst/>
                <a:rect l="l" t="t" r="r" b="b"/>
                <a:pathLst>
                  <a:path w="2102" h="598" extrusionOk="0">
                    <a:moveTo>
                      <a:pt x="1110" y="0"/>
                    </a:moveTo>
                    <a:cubicBezTo>
                      <a:pt x="633" y="0"/>
                      <a:pt x="221" y="131"/>
                      <a:pt x="201" y="131"/>
                    </a:cubicBezTo>
                    <a:cubicBezTo>
                      <a:pt x="101" y="164"/>
                      <a:pt x="0" y="231"/>
                      <a:pt x="67" y="364"/>
                    </a:cubicBezTo>
                    <a:cubicBezTo>
                      <a:pt x="95" y="446"/>
                      <a:pt x="167" y="506"/>
                      <a:pt x="248" y="506"/>
                    </a:cubicBezTo>
                    <a:cubicBezTo>
                      <a:pt x="265" y="506"/>
                      <a:pt x="283" y="503"/>
                      <a:pt x="301" y="497"/>
                    </a:cubicBezTo>
                    <a:cubicBezTo>
                      <a:pt x="454" y="459"/>
                      <a:pt x="762" y="399"/>
                      <a:pt x="1085" y="399"/>
                    </a:cubicBezTo>
                    <a:cubicBezTo>
                      <a:pt x="1323" y="399"/>
                      <a:pt x="1570" y="432"/>
                      <a:pt x="1768" y="531"/>
                    </a:cubicBezTo>
                    <a:cubicBezTo>
                      <a:pt x="1768" y="598"/>
                      <a:pt x="1802" y="598"/>
                      <a:pt x="1868" y="598"/>
                    </a:cubicBezTo>
                    <a:cubicBezTo>
                      <a:pt x="1935" y="598"/>
                      <a:pt x="2035" y="531"/>
                      <a:pt x="2069" y="497"/>
                    </a:cubicBezTo>
                    <a:cubicBezTo>
                      <a:pt x="2102" y="364"/>
                      <a:pt x="2069" y="231"/>
                      <a:pt x="1969" y="197"/>
                    </a:cubicBezTo>
                    <a:cubicBezTo>
                      <a:pt x="1706" y="47"/>
                      <a:pt x="1396" y="0"/>
                      <a:pt x="1110"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4;p40">
                <a:extLst>
                  <a:ext uri="{FF2B5EF4-FFF2-40B4-BE49-F238E27FC236}">
                    <a16:creationId xmlns:a16="http://schemas.microsoft.com/office/drawing/2014/main" id="{F7B94622-8C3D-BE9E-14DD-0D5ECB76CD05}"/>
                  </a:ext>
                </a:extLst>
              </p:cNvPr>
              <p:cNvSpPr/>
              <p:nvPr/>
            </p:nvSpPr>
            <p:spPr>
              <a:xfrm>
                <a:off x="1478220" y="4038723"/>
                <a:ext cx="244999" cy="263458"/>
              </a:xfrm>
              <a:custGeom>
                <a:avLst/>
                <a:gdLst/>
                <a:ahLst/>
                <a:cxnLst/>
                <a:rect l="l" t="t" r="r" b="b"/>
                <a:pathLst>
                  <a:path w="4871" h="5238" extrusionOk="0">
                    <a:moveTo>
                      <a:pt x="2569" y="0"/>
                    </a:moveTo>
                    <a:lnTo>
                      <a:pt x="2569" y="67"/>
                    </a:lnTo>
                    <a:cubicBezTo>
                      <a:pt x="1168" y="67"/>
                      <a:pt x="1" y="1235"/>
                      <a:pt x="1" y="2636"/>
                    </a:cubicBezTo>
                    <a:cubicBezTo>
                      <a:pt x="1" y="4070"/>
                      <a:pt x="1168" y="5238"/>
                      <a:pt x="2569" y="5238"/>
                    </a:cubicBezTo>
                    <a:lnTo>
                      <a:pt x="4871" y="5238"/>
                    </a:lnTo>
                    <a:lnTo>
                      <a:pt x="4871" y="0"/>
                    </a:lnTo>
                    <a:close/>
                  </a:path>
                </a:pathLst>
              </a:custGeom>
              <a:solidFill>
                <a:srgbClr val="F48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5;p40">
                <a:extLst>
                  <a:ext uri="{FF2B5EF4-FFF2-40B4-BE49-F238E27FC236}">
                    <a16:creationId xmlns:a16="http://schemas.microsoft.com/office/drawing/2014/main" id="{9741AB79-7E62-B938-0B23-A9DDB466E4D4}"/>
                  </a:ext>
                </a:extLst>
              </p:cNvPr>
              <p:cNvSpPr/>
              <p:nvPr/>
            </p:nvSpPr>
            <p:spPr>
              <a:xfrm>
                <a:off x="1723171" y="4043753"/>
                <a:ext cx="293687" cy="260088"/>
              </a:xfrm>
              <a:custGeom>
                <a:avLst/>
                <a:gdLst/>
                <a:ahLst/>
                <a:cxnLst/>
                <a:rect l="l" t="t" r="r" b="b"/>
                <a:pathLst>
                  <a:path w="5839" h="5171" extrusionOk="0">
                    <a:moveTo>
                      <a:pt x="1" y="1"/>
                    </a:moveTo>
                    <a:lnTo>
                      <a:pt x="1" y="5171"/>
                    </a:lnTo>
                    <a:lnTo>
                      <a:pt x="3236" y="5171"/>
                    </a:lnTo>
                    <a:cubicBezTo>
                      <a:pt x="4671" y="5171"/>
                      <a:pt x="5838" y="4003"/>
                      <a:pt x="5838" y="2569"/>
                    </a:cubicBezTo>
                    <a:cubicBezTo>
                      <a:pt x="5838" y="1168"/>
                      <a:pt x="4671" y="1"/>
                      <a:pt x="3236" y="1"/>
                    </a:cubicBezTo>
                    <a:close/>
                  </a:path>
                </a:pathLst>
              </a:custGeom>
              <a:solidFill>
                <a:srgbClr val="FFFFFF"/>
              </a:solidFill>
              <a:ln w="15875">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6;p40">
                <a:extLst>
                  <a:ext uri="{FF2B5EF4-FFF2-40B4-BE49-F238E27FC236}">
                    <a16:creationId xmlns:a16="http://schemas.microsoft.com/office/drawing/2014/main" id="{6B9D6B85-17BA-00CD-0AE1-6FD0F2857849}"/>
                  </a:ext>
                </a:extLst>
              </p:cNvPr>
              <p:cNvSpPr/>
              <p:nvPr/>
            </p:nvSpPr>
            <p:spPr>
              <a:xfrm>
                <a:off x="1713111" y="4030323"/>
                <a:ext cx="313806" cy="283628"/>
              </a:xfrm>
              <a:custGeom>
                <a:avLst/>
                <a:gdLst/>
                <a:ahLst/>
                <a:cxnLst/>
                <a:rect l="l" t="t" r="r" b="b"/>
                <a:pathLst>
                  <a:path w="6239" h="5639" extrusionOk="0">
                    <a:moveTo>
                      <a:pt x="3436" y="468"/>
                    </a:moveTo>
                    <a:cubicBezTo>
                      <a:pt x="4737" y="468"/>
                      <a:pt x="5838" y="1568"/>
                      <a:pt x="5838" y="2836"/>
                    </a:cubicBezTo>
                    <a:cubicBezTo>
                      <a:pt x="5838" y="4137"/>
                      <a:pt x="4771" y="5238"/>
                      <a:pt x="3436" y="5238"/>
                    </a:cubicBezTo>
                    <a:lnTo>
                      <a:pt x="401" y="5238"/>
                    </a:lnTo>
                    <a:lnTo>
                      <a:pt x="401" y="468"/>
                    </a:lnTo>
                    <a:close/>
                    <a:moveTo>
                      <a:pt x="201" y="1"/>
                    </a:moveTo>
                    <a:cubicBezTo>
                      <a:pt x="67" y="1"/>
                      <a:pt x="1" y="101"/>
                      <a:pt x="1" y="234"/>
                    </a:cubicBezTo>
                    <a:lnTo>
                      <a:pt x="1" y="5438"/>
                    </a:lnTo>
                    <a:cubicBezTo>
                      <a:pt x="1" y="5571"/>
                      <a:pt x="67" y="5638"/>
                      <a:pt x="201" y="5638"/>
                    </a:cubicBezTo>
                    <a:lnTo>
                      <a:pt x="3436" y="5638"/>
                    </a:lnTo>
                    <a:cubicBezTo>
                      <a:pt x="5004" y="5638"/>
                      <a:pt x="6238" y="4337"/>
                      <a:pt x="6238" y="2803"/>
                    </a:cubicBezTo>
                    <a:cubicBezTo>
                      <a:pt x="6238" y="1268"/>
                      <a:pt x="5004" y="1"/>
                      <a:pt x="3436" y="1"/>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7;p40">
                <a:extLst>
                  <a:ext uri="{FF2B5EF4-FFF2-40B4-BE49-F238E27FC236}">
                    <a16:creationId xmlns:a16="http://schemas.microsoft.com/office/drawing/2014/main" id="{7A304350-65F6-0D6A-3C80-D64191942296}"/>
                  </a:ext>
                </a:extLst>
              </p:cNvPr>
              <p:cNvSpPr/>
              <p:nvPr/>
            </p:nvSpPr>
            <p:spPr>
              <a:xfrm>
                <a:off x="1162801" y="3731703"/>
                <a:ext cx="261798" cy="244999"/>
              </a:xfrm>
              <a:custGeom>
                <a:avLst/>
                <a:gdLst/>
                <a:ahLst/>
                <a:cxnLst/>
                <a:rect l="l" t="t" r="r" b="b"/>
                <a:pathLst>
                  <a:path w="5205" h="4871" extrusionOk="0">
                    <a:moveTo>
                      <a:pt x="0" y="0"/>
                    </a:moveTo>
                    <a:lnTo>
                      <a:pt x="0" y="2268"/>
                    </a:lnTo>
                    <a:lnTo>
                      <a:pt x="34" y="2268"/>
                    </a:lnTo>
                    <a:cubicBezTo>
                      <a:pt x="34" y="3703"/>
                      <a:pt x="1201" y="4870"/>
                      <a:pt x="2636" y="4870"/>
                    </a:cubicBezTo>
                    <a:cubicBezTo>
                      <a:pt x="4037" y="4870"/>
                      <a:pt x="5204" y="3703"/>
                      <a:pt x="5204" y="2268"/>
                    </a:cubicBezTo>
                    <a:lnTo>
                      <a:pt x="5204" y="0"/>
                    </a:lnTo>
                    <a:close/>
                  </a:path>
                </a:pathLst>
              </a:custGeom>
              <a:solidFill>
                <a:srgbClr val="F48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8;p40">
                <a:extLst>
                  <a:ext uri="{FF2B5EF4-FFF2-40B4-BE49-F238E27FC236}">
                    <a16:creationId xmlns:a16="http://schemas.microsoft.com/office/drawing/2014/main" id="{D2A8E99B-2BBF-B23C-BE2C-EBCF96DAD1FC}"/>
                  </a:ext>
                </a:extLst>
              </p:cNvPr>
              <p:cNvSpPr/>
              <p:nvPr/>
            </p:nvSpPr>
            <p:spPr>
              <a:xfrm>
                <a:off x="1167831" y="3438062"/>
                <a:ext cx="260088" cy="293687"/>
              </a:xfrm>
              <a:custGeom>
                <a:avLst/>
                <a:gdLst/>
                <a:ahLst/>
                <a:cxnLst/>
                <a:rect l="l" t="t" r="r" b="b"/>
                <a:pathLst>
                  <a:path w="5171" h="5839" extrusionOk="0">
                    <a:moveTo>
                      <a:pt x="2569" y="1"/>
                    </a:moveTo>
                    <a:cubicBezTo>
                      <a:pt x="1168" y="1"/>
                      <a:pt x="0" y="1168"/>
                      <a:pt x="0" y="2569"/>
                    </a:cubicBezTo>
                    <a:lnTo>
                      <a:pt x="0" y="5838"/>
                    </a:lnTo>
                    <a:lnTo>
                      <a:pt x="5171" y="5838"/>
                    </a:lnTo>
                    <a:lnTo>
                      <a:pt x="5171" y="2569"/>
                    </a:lnTo>
                    <a:cubicBezTo>
                      <a:pt x="5171" y="1168"/>
                      <a:pt x="4003" y="1"/>
                      <a:pt x="2569" y="1"/>
                    </a:cubicBezTo>
                    <a:close/>
                  </a:path>
                </a:pathLst>
              </a:custGeom>
              <a:solidFill>
                <a:srgbClr val="FFFFFF"/>
              </a:solidFill>
              <a:ln w="15875">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9;p40">
                <a:extLst>
                  <a:ext uri="{FF2B5EF4-FFF2-40B4-BE49-F238E27FC236}">
                    <a16:creationId xmlns:a16="http://schemas.microsoft.com/office/drawing/2014/main" id="{EBDC557F-A6D6-4DFC-CFDA-8CF5965326A8}"/>
                  </a:ext>
                </a:extLst>
              </p:cNvPr>
              <p:cNvSpPr/>
              <p:nvPr/>
            </p:nvSpPr>
            <p:spPr>
              <a:xfrm>
                <a:off x="1154402" y="3426343"/>
                <a:ext cx="283577" cy="315466"/>
              </a:xfrm>
              <a:custGeom>
                <a:avLst/>
                <a:gdLst/>
                <a:ahLst/>
                <a:cxnLst/>
                <a:rect l="l" t="t" r="r" b="b"/>
                <a:pathLst>
                  <a:path w="5638" h="6272" extrusionOk="0">
                    <a:moveTo>
                      <a:pt x="2836" y="434"/>
                    </a:moveTo>
                    <a:cubicBezTo>
                      <a:pt x="4137" y="434"/>
                      <a:pt x="5204" y="1468"/>
                      <a:pt x="5204" y="2802"/>
                    </a:cubicBezTo>
                    <a:lnTo>
                      <a:pt x="5204" y="5838"/>
                    </a:lnTo>
                    <a:lnTo>
                      <a:pt x="468" y="5838"/>
                    </a:lnTo>
                    <a:lnTo>
                      <a:pt x="468" y="2802"/>
                    </a:lnTo>
                    <a:cubicBezTo>
                      <a:pt x="468" y="1501"/>
                      <a:pt x="1535" y="434"/>
                      <a:pt x="2836" y="434"/>
                    </a:cubicBezTo>
                    <a:close/>
                    <a:moveTo>
                      <a:pt x="2803" y="0"/>
                    </a:moveTo>
                    <a:cubicBezTo>
                      <a:pt x="1268" y="0"/>
                      <a:pt x="1" y="1268"/>
                      <a:pt x="1" y="2802"/>
                    </a:cubicBezTo>
                    <a:lnTo>
                      <a:pt x="1" y="6071"/>
                    </a:lnTo>
                    <a:cubicBezTo>
                      <a:pt x="1" y="6171"/>
                      <a:pt x="101" y="6271"/>
                      <a:pt x="201" y="6271"/>
                    </a:cubicBezTo>
                    <a:lnTo>
                      <a:pt x="5438" y="6271"/>
                    </a:lnTo>
                    <a:cubicBezTo>
                      <a:pt x="5538" y="6271"/>
                      <a:pt x="5638" y="6171"/>
                      <a:pt x="5605" y="6071"/>
                    </a:cubicBezTo>
                    <a:lnTo>
                      <a:pt x="5605" y="2802"/>
                    </a:lnTo>
                    <a:cubicBezTo>
                      <a:pt x="5605" y="1268"/>
                      <a:pt x="4337" y="0"/>
                      <a:pt x="2803"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0;p40">
                <a:extLst>
                  <a:ext uri="{FF2B5EF4-FFF2-40B4-BE49-F238E27FC236}">
                    <a16:creationId xmlns:a16="http://schemas.microsoft.com/office/drawing/2014/main" id="{9A0CCA0C-F089-A6CA-0453-A7882F45B844}"/>
                  </a:ext>
                </a:extLst>
              </p:cNvPr>
              <p:cNvSpPr/>
              <p:nvPr/>
            </p:nvSpPr>
            <p:spPr>
              <a:xfrm>
                <a:off x="647700" y="1150100"/>
                <a:ext cx="1231534" cy="858025"/>
              </a:xfrm>
              <a:custGeom>
                <a:avLst/>
                <a:gdLst/>
                <a:ahLst/>
                <a:cxnLst/>
                <a:rect l="l" t="t" r="r" b="b"/>
                <a:pathLst>
                  <a:path w="24485" h="17059" extrusionOk="0">
                    <a:moveTo>
                      <a:pt x="14007" y="1"/>
                    </a:moveTo>
                    <a:cubicBezTo>
                      <a:pt x="8878" y="1"/>
                      <a:pt x="1602" y="890"/>
                      <a:pt x="1602" y="890"/>
                    </a:cubicBezTo>
                    <a:cubicBezTo>
                      <a:pt x="234" y="890"/>
                      <a:pt x="1" y="15200"/>
                      <a:pt x="2302" y="16568"/>
                    </a:cubicBezTo>
                    <a:cubicBezTo>
                      <a:pt x="2897" y="16916"/>
                      <a:pt x="4570" y="17059"/>
                      <a:pt x="6740" y="17059"/>
                    </a:cubicBezTo>
                    <a:cubicBezTo>
                      <a:pt x="13091" y="17059"/>
                      <a:pt x="23703" y="15837"/>
                      <a:pt x="24051" y="14967"/>
                    </a:cubicBezTo>
                    <a:cubicBezTo>
                      <a:pt x="24485" y="13766"/>
                      <a:pt x="21049" y="13566"/>
                      <a:pt x="20315" y="11965"/>
                    </a:cubicBezTo>
                    <a:cubicBezTo>
                      <a:pt x="19615" y="10363"/>
                      <a:pt x="20782" y="2258"/>
                      <a:pt x="18714" y="656"/>
                    </a:cubicBezTo>
                    <a:cubicBezTo>
                      <a:pt x="18076" y="170"/>
                      <a:pt x="16246" y="1"/>
                      <a:pt x="14007" y="1"/>
                    </a:cubicBezTo>
                    <a:close/>
                  </a:path>
                </a:pathLst>
              </a:custGeom>
              <a:solidFill>
                <a:srgbClr val="FFFFFF"/>
              </a:solidFill>
              <a:ln w="19050">
                <a:solidFill>
                  <a:schemeClr val="tx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1;p40">
                <a:extLst>
                  <a:ext uri="{FF2B5EF4-FFF2-40B4-BE49-F238E27FC236}">
                    <a16:creationId xmlns:a16="http://schemas.microsoft.com/office/drawing/2014/main" id="{8B64CFD8-C491-7140-7FFC-B56774FDE74D}"/>
                  </a:ext>
                </a:extLst>
              </p:cNvPr>
              <p:cNvSpPr/>
              <p:nvPr/>
            </p:nvSpPr>
            <p:spPr>
              <a:xfrm>
                <a:off x="649410" y="1139488"/>
                <a:ext cx="1231534" cy="880860"/>
              </a:xfrm>
              <a:custGeom>
                <a:avLst/>
                <a:gdLst/>
                <a:ahLst/>
                <a:cxnLst/>
                <a:rect l="l" t="t" r="r" b="b"/>
                <a:pathLst>
                  <a:path w="24485" h="17513" extrusionOk="0">
                    <a:moveTo>
                      <a:pt x="13977" y="400"/>
                    </a:moveTo>
                    <a:cubicBezTo>
                      <a:pt x="17079" y="400"/>
                      <a:pt x="18180" y="734"/>
                      <a:pt x="18547" y="1034"/>
                    </a:cubicBezTo>
                    <a:cubicBezTo>
                      <a:pt x="19748" y="2002"/>
                      <a:pt x="19814" y="5571"/>
                      <a:pt x="19814" y="8440"/>
                    </a:cubicBezTo>
                    <a:cubicBezTo>
                      <a:pt x="19814" y="10208"/>
                      <a:pt x="19848" y="11609"/>
                      <a:pt x="20081" y="12242"/>
                    </a:cubicBezTo>
                    <a:cubicBezTo>
                      <a:pt x="20481" y="13110"/>
                      <a:pt x="21549" y="13577"/>
                      <a:pt x="22483" y="14010"/>
                    </a:cubicBezTo>
                    <a:cubicBezTo>
                      <a:pt x="23383" y="14444"/>
                      <a:pt x="23917" y="14711"/>
                      <a:pt x="23817" y="15078"/>
                    </a:cubicBezTo>
                    <a:cubicBezTo>
                      <a:pt x="23317" y="15845"/>
                      <a:pt x="13310" y="17079"/>
                      <a:pt x="6672" y="17079"/>
                    </a:cubicBezTo>
                    <a:cubicBezTo>
                      <a:pt x="3636" y="17079"/>
                      <a:pt x="2669" y="16779"/>
                      <a:pt x="2368" y="16612"/>
                    </a:cubicBezTo>
                    <a:cubicBezTo>
                      <a:pt x="801" y="15678"/>
                      <a:pt x="367" y="7005"/>
                      <a:pt x="1034" y="2869"/>
                    </a:cubicBezTo>
                    <a:cubicBezTo>
                      <a:pt x="1301" y="1368"/>
                      <a:pt x="1535" y="1268"/>
                      <a:pt x="1568" y="1268"/>
                    </a:cubicBezTo>
                    <a:cubicBezTo>
                      <a:pt x="1668" y="1268"/>
                      <a:pt x="8906" y="400"/>
                      <a:pt x="13977" y="400"/>
                    </a:cubicBezTo>
                    <a:close/>
                    <a:moveTo>
                      <a:pt x="13977" y="0"/>
                    </a:moveTo>
                    <a:cubicBezTo>
                      <a:pt x="8873" y="0"/>
                      <a:pt x="1635" y="867"/>
                      <a:pt x="1568" y="867"/>
                    </a:cubicBezTo>
                    <a:cubicBezTo>
                      <a:pt x="1168" y="867"/>
                      <a:pt x="967" y="1435"/>
                      <a:pt x="834" y="1868"/>
                    </a:cubicBezTo>
                    <a:cubicBezTo>
                      <a:pt x="33" y="4770"/>
                      <a:pt x="0" y="15645"/>
                      <a:pt x="2168" y="16946"/>
                    </a:cubicBezTo>
                    <a:cubicBezTo>
                      <a:pt x="2735" y="17346"/>
                      <a:pt x="4236" y="17513"/>
                      <a:pt x="6672" y="17513"/>
                    </a:cubicBezTo>
                    <a:cubicBezTo>
                      <a:pt x="12476" y="17513"/>
                      <a:pt x="23750" y="16379"/>
                      <a:pt x="24151" y="15278"/>
                    </a:cubicBezTo>
                    <a:cubicBezTo>
                      <a:pt x="24484" y="14511"/>
                      <a:pt x="23550" y="14077"/>
                      <a:pt x="22583" y="13677"/>
                    </a:cubicBezTo>
                    <a:cubicBezTo>
                      <a:pt x="21749" y="13276"/>
                      <a:pt x="20748" y="12843"/>
                      <a:pt x="20481" y="12109"/>
                    </a:cubicBezTo>
                    <a:cubicBezTo>
                      <a:pt x="20215" y="11542"/>
                      <a:pt x="20215" y="10041"/>
                      <a:pt x="20215" y="8440"/>
                    </a:cubicBezTo>
                    <a:cubicBezTo>
                      <a:pt x="20215" y="5471"/>
                      <a:pt x="20215" y="1768"/>
                      <a:pt x="18814" y="701"/>
                    </a:cubicBezTo>
                    <a:cubicBezTo>
                      <a:pt x="18180" y="234"/>
                      <a:pt x="16579" y="0"/>
                      <a:pt x="13977" y="0"/>
                    </a:cubicBezTo>
                    <a:close/>
                  </a:path>
                </a:pathLst>
              </a:custGeom>
              <a:solidFill>
                <a:srgbClr val="244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2;p40">
                <a:extLst>
                  <a:ext uri="{FF2B5EF4-FFF2-40B4-BE49-F238E27FC236}">
                    <a16:creationId xmlns:a16="http://schemas.microsoft.com/office/drawing/2014/main" id="{4695E563-8E9C-F0FE-A455-A360C0749973}"/>
                  </a:ext>
                </a:extLst>
              </p:cNvPr>
              <p:cNvSpPr/>
              <p:nvPr/>
            </p:nvSpPr>
            <p:spPr>
              <a:xfrm>
                <a:off x="790345" y="1273582"/>
                <a:ext cx="810192" cy="593611"/>
              </a:xfrm>
              <a:custGeom>
                <a:avLst/>
                <a:gdLst/>
                <a:ahLst/>
                <a:cxnLst/>
                <a:rect l="l" t="t" r="r" b="b"/>
                <a:pathLst>
                  <a:path w="16108" h="11802" extrusionOk="0">
                    <a:moveTo>
                      <a:pt x="10715" y="0"/>
                    </a:moveTo>
                    <a:cubicBezTo>
                      <a:pt x="8246" y="0"/>
                      <a:pt x="7239" y="3205"/>
                      <a:pt x="7239" y="3205"/>
                    </a:cubicBezTo>
                    <a:cubicBezTo>
                      <a:pt x="6642" y="1552"/>
                      <a:pt x="5131" y="456"/>
                      <a:pt x="3693" y="456"/>
                    </a:cubicBezTo>
                    <a:cubicBezTo>
                      <a:pt x="2318" y="456"/>
                      <a:pt x="1009" y="1459"/>
                      <a:pt x="634" y="3939"/>
                    </a:cubicBezTo>
                    <a:cubicBezTo>
                      <a:pt x="0" y="8809"/>
                      <a:pt x="7672" y="11778"/>
                      <a:pt x="7672" y="11778"/>
                    </a:cubicBezTo>
                    <a:cubicBezTo>
                      <a:pt x="7697" y="11794"/>
                      <a:pt x="7727" y="11801"/>
                      <a:pt x="7762" y="11801"/>
                    </a:cubicBezTo>
                    <a:cubicBezTo>
                      <a:pt x="8988" y="11801"/>
                      <a:pt x="16107" y="2383"/>
                      <a:pt x="12442" y="470"/>
                    </a:cubicBezTo>
                    <a:cubicBezTo>
                      <a:pt x="11801" y="138"/>
                      <a:pt x="11227" y="0"/>
                      <a:pt x="10715" y="0"/>
                    </a:cubicBezTo>
                    <a:close/>
                  </a:path>
                </a:pathLst>
              </a:custGeom>
              <a:solidFill>
                <a:srgbClr val="F48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3;p40">
                <a:extLst>
                  <a:ext uri="{FF2B5EF4-FFF2-40B4-BE49-F238E27FC236}">
                    <a16:creationId xmlns:a16="http://schemas.microsoft.com/office/drawing/2014/main" id="{75EBA56E-97FA-3EAF-9253-2A7FE6A4DB2C}"/>
                  </a:ext>
                </a:extLst>
              </p:cNvPr>
              <p:cNvSpPr/>
              <p:nvPr/>
            </p:nvSpPr>
            <p:spPr>
              <a:xfrm>
                <a:off x="793665" y="1438108"/>
                <a:ext cx="778555" cy="266828"/>
              </a:xfrm>
              <a:custGeom>
                <a:avLst/>
                <a:gdLst/>
                <a:ahLst/>
                <a:cxnLst/>
                <a:rect l="l" t="t" r="r" b="b"/>
                <a:pathLst>
                  <a:path w="15479" h="5305" extrusionOk="0">
                    <a:moveTo>
                      <a:pt x="4771" y="1"/>
                    </a:moveTo>
                    <a:cubicBezTo>
                      <a:pt x="4471" y="68"/>
                      <a:pt x="4337" y="468"/>
                      <a:pt x="4004" y="1769"/>
                    </a:cubicBezTo>
                    <a:cubicBezTo>
                      <a:pt x="3837" y="2436"/>
                      <a:pt x="3537" y="3570"/>
                      <a:pt x="3370" y="3670"/>
                    </a:cubicBezTo>
                    <a:cubicBezTo>
                      <a:pt x="3250" y="3650"/>
                      <a:pt x="3055" y="3642"/>
                      <a:pt x="2819" y="3642"/>
                    </a:cubicBezTo>
                    <a:cubicBezTo>
                      <a:pt x="1877" y="3642"/>
                      <a:pt x="281" y="3770"/>
                      <a:pt x="201" y="3770"/>
                    </a:cubicBezTo>
                    <a:cubicBezTo>
                      <a:pt x="101" y="3770"/>
                      <a:pt x="1" y="3837"/>
                      <a:pt x="1" y="3970"/>
                    </a:cubicBezTo>
                    <a:cubicBezTo>
                      <a:pt x="1" y="4104"/>
                      <a:pt x="101" y="4170"/>
                      <a:pt x="201" y="4170"/>
                    </a:cubicBezTo>
                    <a:cubicBezTo>
                      <a:pt x="747" y="4121"/>
                      <a:pt x="1919" y="4034"/>
                      <a:pt x="2690" y="4034"/>
                    </a:cubicBezTo>
                    <a:cubicBezTo>
                      <a:pt x="2956" y="4034"/>
                      <a:pt x="3175" y="4045"/>
                      <a:pt x="3303" y="4070"/>
                    </a:cubicBezTo>
                    <a:cubicBezTo>
                      <a:pt x="3321" y="4073"/>
                      <a:pt x="3338" y="4074"/>
                      <a:pt x="3354" y="4074"/>
                    </a:cubicBezTo>
                    <a:cubicBezTo>
                      <a:pt x="3788" y="4074"/>
                      <a:pt x="4017" y="3248"/>
                      <a:pt x="4371" y="1835"/>
                    </a:cubicBezTo>
                    <a:cubicBezTo>
                      <a:pt x="4504" y="1402"/>
                      <a:pt x="4637" y="835"/>
                      <a:pt x="4771" y="568"/>
                    </a:cubicBezTo>
                    <a:cubicBezTo>
                      <a:pt x="4938" y="835"/>
                      <a:pt x="5138" y="1402"/>
                      <a:pt x="5371" y="2002"/>
                    </a:cubicBezTo>
                    <a:cubicBezTo>
                      <a:pt x="6472" y="4637"/>
                      <a:pt x="6772" y="5238"/>
                      <a:pt x="7006" y="5305"/>
                    </a:cubicBezTo>
                    <a:lnTo>
                      <a:pt x="7106" y="5305"/>
                    </a:lnTo>
                    <a:cubicBezTo>
                      <a:pt x="7306" y="5305"/>
                      <a:pt x="7506" y="4904"/>
                      <a:pt x="8140" y="3303"/>
                    </a:cubicBezTo>
                    <a:cubicBezTo>
                      <a:pt x="8474" y="2436"/>
                      <a:pt x="9107" y="835"/>
                      <a:pt x="9374" y="568"/>
                    </a:cubicBezTo>
                    <a:cubicBezTo>
                      <a:pt x="9608" y="835"/>
                      <a:pt x="9774" y="1502"/>
                      <a:pt x="9941" y="2136"/>
                    </a:cubicBezTo>
                    <a:cubicBezTo>
                      <a:pt x="10208" y="3303"/>
                      <a:pt x="10442" y="3937"/>
                      <a:pt x="10809" y="4004"/>
                    </a:cubicBezTo>
                    <a:cubicBezTo>
                      <a:pt x="10890" y="4024"/>
                      <a:pt x="11041" y="4033"/>
                      <a:pt x="11240" y="4033"/>
                    </a:cubicBezTo>
                    <a:cubicBezTo>
                      <a:pt x="12341" y="4033"/>
                      <a:pt x="14911" y="3765"/>
                      <a:pt x="15278" y="3737"/>
                    </a:cubicBezTo>
                    <a:cubicBezTo>
                      <a:pt x="15345" y="3670"/>
                      <a:pt x="15479" y="3570"/>
                      <a:pt x="15445" y="3470"/>
                    </a:cubicBezTo>
                    <a:cubicBezTo>
                      <a:pt x="15378" y="3403"/>
                      <a:pt x="15312" y="3303"/>
                      <a:pt x="15178" y="3303"/>
                    </a:cubicBezTo>
                    <a:cubicBezTo>
                      <a:pt x="13875" y="3445"/>
                      <a:pt x="11923" y="3659"/>
                      <a:pt x="11159" y="3659"/>
                    </a:cubicBezTo>
                    <a:cubicBezTo>
                      <a:pt x="11024" y="3659"/>
                      <a:pt x="10926" y="3652"/>
                      <a:pt x="10875" y="3637"/>
                    </a:cubicBezTo>
                    <a:cubicBezTo>
                      <a:pt x="10708" y="3570"/>
                      <a:pt x="10475" y="2603"/>
                      <a:pt x="10308" y="2069"/>
                    </a:cubicBezTo>
                    <a:cubicBezTo>
                      <a:pt x="10108" y="1302"/>
                      <a:pt x="9875" y="601"/>
                      <a:pt x="9641" y="268"/>
                    </a:cubicBezTo>
                    <a:cubicBezTo>
                      <a:pt x="9541" y="168"/>
                      <a:pt x="9474" y="134"/>
                      <a:pt x="9341" y="134"/>
                    </a:cubicBezTo>
                    <a:cubicBezTo>
                      <a:pt x="8941" y="234"/>
                      <a:pt x="8540" y="1168"/>
                      <a:pt x="7773" y="3170"/>
                    </a:cubicBezTo>
                    <a:cubicBezTo>
                      <a:pt x="7506" y="3770"/>
                      <a:pt x="7273" y="4471"/>
                      <a:pt x="7106" y="4771"/>
                    </a:cubicBezTo>
                    <a:cubicBezTo>
                      <a:pt x="6806" y="4271"/>
                      <a:pt x="6172" y="2803"/>
                      <a:pt x="5805" y="1835"/>
                    </a:cubicBezTo>
                    <a:cubicBezTo>
                      <a:pt x="5505" y="1135"/>
                      <a:pt x="5205" y="501"/>
                      <a:pt x="5104" y="234"/>
                    </a:cubicBezTo>
                    <a:cubicBezTo>
                      <a:pt x="4971" y="1"/>
                      <a:pt x="4838" y="1"/>
                      <a:pt x="4771" y="1"/>
                    </a:cubicBezTo>
                    <a:close/>
                  </a:path>
                </a:pathLst>
              </a:custGeom>
              <a:solidFill>
                <a:srgbClr val="244B6C"/>
              </a:solidFill>
              <a:ln w="1270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294;p40">
              <a:extLst>
                <a:ext uri="{FF2B5EF4-FFF2-40B4-BE49-F238E27FC236}">
                  <a16:creationId xmlns:a16="http://schemas.microsoft.com/office/drawing/2014/main" id="{BC6F2A06-9BFF-97C3-B926-EA3E39B79DCE}"/>
                </a:ext>
              </a:extLst>
            </p:cNvPr>
            <p:cNvSpPr/>
            <p:nvPr/>
          </p:nvSpPr>
          <p:spPr>
            <a:xfrm>
              <a:off x="1277828" y="2155783"/>
              <a:ext cx="325711" cy="315487"/>
            </a:xfrm>
            <a:custGeom>
              <a:avLst/>
              <a:gdLst/>
              <a:ahLst/>
              <a:cxnLst/>
              <a:rect l="l" t="t" r="r" b="b"/>
              <a:pathLst>
                <a:path w="12743" h="12343" extrusionOk="0">
                  <a:moveTo>
                    <a:pt x="5704" y="568"/>
                  </a:moveTo>
                  <a:cubicBezTo>
                    <a:pt x="5938" y="935"/>
                    <a:pt x="6272" y="1769"/>
                    <a:pt x="6505" y="2636"/>
                  </a:cubicBezTo>
                  <a:cubicBezTo>
                    <a:pt x="6505" y="2736"/>
                    <a:pt x="6605" y="2803"/>
                    <a:pt x="6672" y="2803"/>
                  </a:cubicBezTo>
                  <a:cubicBezTo>
                    <a:pt x="6872" y="2803"/>
                    <a:pt x="7072" y="2836"/>
                    <a:pt x="7272" y="2936"/>
                  </a:cubicBezTo>
                  <a:cubicBezTo>
                    <a:pt x="7339" y="2936"/>
                    <a:pt x="7472" y="2936"/>
                    <a:pt x="7506" y="2836"/>
                  </a:cubicBezTo>
                  <a:cubicBezTo>
                    <a:pt x="8273" y="1935"/>
                    <a:pt x="8640" y="1502"/>
                    <a:pt x="8807" y="1335"/>
                  </a:cubicBezTo>
                  <a:lnTo>
                    <a:pt x="8807" y="1335"/>
                  </a:lnTo>
                  <a:cubicBezTo>
                    <a:pt x="8773" y="1802"/>
                    <a:pt x="8607" y="2736"/>
                    <a:pt x="8340" y="3303"/>
                  </a:cubicBezTo>
                  <a:cubicBezTo>
                    <a:pt x="8306" y="3403"/>
                    <a:pt x="8306" y="3503"/>
                    <a:pt x="8373" y="3570"/>
                  </a:cubicBezTo>
                  <a:cubicBezTo>
                    <a:pt x="8640" y="3803"/>
                    <a:pt x="8873" y="4104"/>
                    <a:pt x="9040" y="4404"/>
                  </a:cubicBezTo>
                  <a:cubicBezTo>
                    <a:pt x="9107" y="4437"/>
                    <a:pt x="9174" y="4470"/>
                    <a:pt x="9274" y="4470"/>
                  </a:cubicBezTo>
                  <a:cubicBezTo>
                    <a:pt x="10541" y="4304"/>
                    <a:pt x="11509" y="4237"/>
                    <a:pt x="12042" y="4237"/>
                  </a:cubicBezTo>
                  <a:lnTo>
                    <a:pt x="12142" y="4237"/>
                  </a:lnTo>
                  <a:cubicBezTo>
                    <a:pt x="11675" y="4571"/>
                    <a:pt x="10608" y="5138"/>
                    <a:pt x="9607" y="5605"/>
                  </a:cubicBezTo>
                  <a:cubicBezTo>
                    <a:pt x="9507" y="5638"/>
                    <a:pt x="9474" y="5705"/>
                    <a:pt x="9474" y="5805"/>
                  </a:cubicBezTo>
                  <a:cubicBezTo>
                    <a:pt x="9507" y="6172"/>
                    <a:pt x="9474" y="6505"/>
                    <a:pt x="9374" y="6839"/>
                  </a:cubicBezTo>
                  <a:cubicBezTo>
                    <a:pt x="9374" y="6939"/>
                    <a:pt x="9374" y="7006"/>
                    <a:pt x="9474" y="7072"/>
                  </a:cubicBezTo>
                  <a:cubicBezTo>
                    <a:pt x="10775" y="8006"/>
                    <a:pt x="11275" y="8473"/>
                    <a:pt x="11442" y="8673"/>
                  </a:cubicBezTo>
                  <a:lnTo>
                    <a:pt x="11409" y="8673"/>
                  </a:lnTo>
                  <a:cubicBezTo>
                    <a:pt x="10841" y="8673"/>
                    <a:pt x="9641" y="8473"/>
                    <a:pt x="8840" y="8240"/>
                  </a:cubicBezTo>
                  <a:cubicBezTo>
                    <a:pt x="8819" y="8219"/>
                    <a:pt x="8795" y="8211"/>
                    <a:pt x="8771" y="8211"/>
                  </a:cubicBezTo>
                  <a:cubicBezTo>
                    <a:pt x="8718" y="8211"/>
                    <a:pt x="8663" y="8250"/>
                    <a:pt x="8640" y="8273"/>
                  </a:cubicBezTo>
                  <a:cubicBezTo>
                    <a:pt x="8440" y="8507"/>
                    <a:pt x="8173" y="8740"/>
                    <a:pt x="7906" y="8907"/>
                  </a:cubicBezTo>
                  <a:cubicBezTo>
                    <a:pt x="7839" y="8940"/>
                    <a:pt x="7806" y="9007"/>
                    <a:pt x="7806" y="9107"/>
                  </a:cubicBezTo>
                  <a:cubicBezTo>
                    <a:pt x="7973" y="9941"/>
                    <a:pt x="8006" y="10408"/>
                    <a:pt x="8006" y="10608"/>
                  </a:cubicBezTo>
                  <a:cubicBezTo>
                    <a:pt x="7773" y="10341"/>
                    <a:pt x="7406" y="9908"/>
                    <a:pt x="7072" y="9407"/>
                  </a:cubicBezTo>
                  <a:cubicBezTo>
                    <a:pt x="7005" y="9307"/>
                    <a:pt x="6939" y="9307"/>
                    <a:pt x="6839" y="9307"/>
                  </a:cubicBezTo>
                  <a:cubicBezTo>
                    <a:pt x="6608" y="9330"/>
                    <a:pt x="6378" y="9369"/>
                    <a:pt x="6148" y="9369"/>
                  </a:cubicBezTo>
                  <a:cubicBezTo>
                    <a:pt x="6045" y="9369"/>
                    <a:pt x="5941" y="9361"/>
                    <a:pt x="5838" y="9341"/>
                  </a:cubicBezTo>
                  <a:cubicBezTo>
                    <a:pt x="5771" y="9341"/>
                    <a:pt x="5671" y="9374"/>
                    <a:pt x="5638" y="9474"/>
                  </a:cubicBezTo>
                  <a:cubicBezTo>
                    <a:pt x="5004" y="11075"/>
                    <a:pt x="4737" y="11642"/>
                    <a:pt x="4570" y="11842"/>
                  </a:cubicBezTo>
                  <a:cubicBezTo>
                    <a:pt x="4437" y="11309"/>
                    <a:pt x="4270" y="9808"/>
                    <a:pt x="4337" y="8940"/>
                  </a:cubicBezTo>
                  <a:cubicBezTo>
                    <a:pt x="4337" y="8907"/>
                    <a:pt x="4303" y="8807"/>
                    <a:pt x="4270" y="8774"/>
                  </a:cubicBezTo>
                  <a:cubicBezTo>
                    <a:pt x="3970" y="8573"/>
                    <a:pt x="3736" y="8307"/>
                    <a:pt x="3503" y="8006"/>
                  </a:cubicBezTo>
                  <a:cubicBezTo>
                    <a:pt x="3470" y="7973"/>
                    <a:pt x="3436" y="7940"/>
                    <a:pt x="3336" y="7940"/>
                  </a:cubicBezTo>
                  <a:cubicBezTo>
                    <a:pt x="3303" y="7940"/>
                    <a:pt x="3303" y="7940"/>
                    <a:pt x="3369" y="7973"/>
                  </a:cubicBezTo>
                  <a:cubicBezTo>
                    <a:pt x="2169" y="8340"/>
                    <a:pt x="1335" y="8573"/>
                    <a:pt x="934" y="8607"/>
                  </a:cubicBezTo>
                  <a:cubicBezTo>
                    <a:pt x="1201" y="8173"/>
                    <a:pt x="2135" y="7239"/>
                    <a:pt x="2869" y="6672"/>
                  </a:cubicBezTo>
                  <a:cubicBezTo>
                    <a:pt x="2936" y="6639"/>
                    <a:pt x="2969" y="6572"/>
                    <a:pt x="2969" y="6472"/>
                  </a:cubicBezTo>
                  <a:cubicBezTo>
                    <a:pt x="2936" y="6272"/>
                    <a:pt x="2936" y="6005"/>
                    <a:pt x="2936" y="5805"/>
                  </a:cubicBezTo>
                  <a:cubicBezTo>
                    <a:pt x="2936" y="5705"/>
                    <a:pt x="2902" y="5638"/>
                    <a:pt x="2802" y="5605"/>
                  </a:cubicBezTo>
                  <a:cubicBezTo>
                    <a:pt x="1602" y="4971"/>
                    <a:pt x="1034" y="4637"/>
                    <a:pt x="801" y="4470"/>
                  </a:cubicBezTo>
                  <a:lnTo>
                    <a:pt x="934" y="4470"/>
                  </a:lnTo>
                  <a:cubicBezTo>
                    <a:pt x="1435" y="4470"/>
                    <a:pt x="2202" y="4504"/>
                    <a:pt x="3036" y="4637"/>
                  </a:cubicBezTo>
                  <a:cubicBezTo>
                    <a:pt x="3136" y="4637"/>
                    <a:pt x="3203" y="4604"/>
                    <a:pt x="3269" y="4504"/>
                  </a:cubicBezTo>
                  <a:lnTo>
                    <a:pt x="3303" y="4437"/>
                  </a:lnTo>
                  <a:cubicBezTo>
                    <a:pt x="3369" y="4270"/>
                    <a:pt x="3536" y="4037"/>
                    <a:pt x="3670" y="3903"/>
                  </a:cubicBezTo>
                  <a:cubicBezTo>
                    <a:pt x="3770" y="3837"/>
                    <a:pt x="3770" y="3770"/>
                    <a:pt x="3703" y="3670"/>
                  </a:cubicBezTo>
                  <a:cubicBezTo>
                    <a:pt x="3303" y="2836"/>
                    <a:pt x="3169" y="2369"/>
                    <a:pt x="3103" y="2169"/>
                  </a:cubicBezTo>
                  <a:lnTo>
                    <a:pt x="3103" y="2169"/>
                  </a:lnTo>
                  <a:cubicBezTo>
                    <a:pt x="3369" y="2369"/>
                    <a:pt x="3870" y="2736"/>
                    <a:pt x="4303" y="3136"/>
                  </a:cubicBezTo>
                  <a:cubicBezTo>
                    <a:pt x="4340" y="3191"/>
                    <a:pt x="4387" y="3216"/>
                    <a:pt x="4433" y="3216"/>
                  </a:cubicBezTo>
                  <a:cubicBezTo>
                    <a:pt x="4470" y="3216"/>
                    <a:pt x="4507" y="3200"/>
                    <a:pt x="4537" y="3170"/>
                  </a:cubicBezTo>
                  <a:cubicBezTo>
                    <a:pt x="4770" y="3069"/>
                    <a:pt x="5004" y="2969"/>
                    <a:pt x="5204" y="2903"/>
                  </a:cubicBezTo>
                  <a:cubicBezTo>
                    <a:pt x="5271" y="2903"/>
                    <a:pt x="5338" y="2803"/>
                    <a:pt x="5338" y="2736"/>
                  </a:cubicBezTo>
                  <a:cubicBezTo>
                    <a:pt x="5504" y="1335"/>
                    <a:pt x="5638" y="801"/>
                    <a:pt x="5704" y="568"/>
                  </a:cubicBezTo>
                  <a:close/>
                  <a:moveTo>
                    <a:pt x="5638" y="1"/>
                  </a:moveTo>
                  <a:cubicBezTo>
                    <a:pt x="5438" y="1"/>
                    <a:pt x="5171" y="1"/>
                    <a:pt x="4837" y="2502"/>
                  </a:cubicBezTo>
                  <a:cubicBezTo>
                    <a:pt x="4670" y="2569"/>
                    <a:pt x="4504" y="2636"/>
                    <a:pt x="4337" y="2736"/>
                  </a:cubicBezTo>
                  <a:cubicBezTo>
                    <a:pt x="3903" y="2302"/>
                    <a:pt x="3136" y="1769"/>
                    <a:pt x="2836" y="1668"/>
                  </a:cubicBezTo>
                  <a:cubicBezTo>
                    <a:pt x="2736" y="1668"/>
                    <a:pt x="2602" y="1735"/>
                    <a:pt x="2569" y="1802"/>
                  </a:cubicBezTo>
                  <a:cubicBezTo>
                    <a:pt x="2469" y="1935"/>
                    <a:pt x="2402" y="2102"/>
                    <a:pt x="3136" y="3770"/>
                  </a:cubicBezTo>
                  <a:cubicBezTo>
                    <a:pt x="3003" y="3937"/>
                    <a:pt x="2902" y="4104"/>
                    <a:pt x="2802" y="4270"/>
                  </a:cubicBezTo>
                  <a:cubicBezTo>
                    <a:pt x="2002" y="4170"/>
                    <a:pt x="1268" y="4104"/>
                    <a:pt x="768" y="4104"/>
                  </a:cubicBezTo>
                  <a:cubicBezTo>
                    <a:pt x="567" y="4104"/>
                    <a:pt x="401" y="4104"/>
                    <a:pt x="267" y="4137"/>
                  </a:cubicBezTo>
                  <a:cubicBezTo>
                    <a:pt x="134" y="4137"/>
                    <a:pt x="67" y="4237"/>
                    <a:pt x="67" y="4337"/>
                  </a:cubicBezTo>
                  <a:cubicBezTo>
                    <a:pt x="0" y="4504"/>
                    <a:pt x="0" y="4737"/>
                    <a:pt x="2335" y="5938"/>
                  </a:cubicBezTo>
                  <a:cubicBezTo>
                    <a:pt x="2302" y="6105"/>
                    <a:pt x="2335" y="6272"/>
                    <a:pt x="2335" y="6439"/>
                  </a:cubicBezTo>
                  <a:cubicBezTo>
                    <a:pt x="1602" y="7006"/>
                    <a:pt x="434" y="8173"/>
                    <a:pt x="267" y="8640"/>
                  </a:cubicBezTo>
                  <a:cubicBezTo>
                    <a:pt x="234" y="8740"/>
                    <a:pt x="267" y="8807"/>
                    <a:pt x="301" y="8907"/>
                  </a:cubicBezTo>
                  <a:cubicBezTo>
                    <a:pt x="434" y="9007"/>
                    <a:pt x="567" y="9007"/>
                    <a:pt x="668" y="9007"/>
                  </a:cubicBezTo>
                  <a:cubicBezTo>
                    <a:pt x="1101" y="9007"/>
                    <a:pt x="1935" y="8807"/>
                    <a:pt x="3236" y="8407"/>
                  </a:cubicBezTo>
                  <a:cubicBezTo>
                    <a:pt x="3436" y="8607"/>
                    <a:pt x="3636" y="8840"/>
                    <a:pt x="3903" y="9007"/>
                  </a:cubicBezTo>
                  <a:cubicBezTo>
                    <a:pt x="3836" y="10008"/>
                    <a:pt x="4003" y="11809"/>
                    <a:pt x="4270" y="12243"/>
                  </a:cubicBezTo>
                  <a:cubicBezTo>
                    <a:pt x="4337" y="12309"/>
                    <a:pt x="4437" y="12343"/>
                    <a:pt x="4504" y="12343"/>
                  </a:cubicBezTo>
                  <a:cubicBezTo>
                    <a:pt x="4737" y="12343"/>
                    <a:pt x="4971" y="12343"/>
                    <a:pt x="5905" y="9841"/>
                  </a:cubicBezTo>
                  <a:cubicBezTo>
                    <a:pt x="5987" y="9862"/>
                    <a:pt x="6073" y="9870"/>
                    <a:pt x="6160" y="9870"/>
                  </a:cubicBezTo>
                  <a:cubicBezTo>
                    <a:pt x="6354" y="9870"/>
                    <a:pt x="6554" y="9831"/>
                    <a:pt x="6739" y="9808"/>
                  </a:cubicBezTo>
                  <a:cubicBezTo>
                    <a:pt x="7105" y="10308"/>
                    <a:pt x="7673" y="11075"/>
                    <a:pt x="7973" y="11175"/>
                  </a:cubicBezTo>
                  <a:cubicBezTo>
                    <a:pt x="8006" y="11242"/>
                    <a:pt x="8073" y="11242"/>
                    <a:pt x="8106" y="11242"/>
                  </a:cubicBezTo>
                  <a:cubicBezTo>
                    <a:pt x="8173" y="11242"/>
                    <a:pt x="8273" y="11175"/>
                    <a:pt x="8306" y="11142"/>
                  </a:cubicBezTo>
                  <a:cubicBezTo>
                    <a:pt x="8406" y="11008"/>
                    <a:pt x="8473" y="10908"/>
                    <a:pt x="8173" y="9241"/>
                  </a:cubicBezTo>
                  <a:cubicBezTo>
                    <a:pt x="8406" y="9074"/>
                    <a:pt x="8607" y="8907"/>
                    <a:pt x="8807" y="8673"/>
                  </a:cubicBezTo>
                  <a:cubicBezTo>
                    <a:pt x="9641" y="8907"/>
                    <a:pt x="10775" y="9107"/>
                    <a:pt x="11342" y="9107"/>
                  </a:cubicBezTo>
                  <a:cubicBezTo>
                    <a:pt x="11475" y="9107"/>
                    <a:pt x="11609" y="9107"/>
                    <a:pt x="11675" y="9074"/>
                  </a:cubicBezTo>
                  <a:cubicBezTo>
                    <a:pt x="11809" y="9007"/>
                    <a:pt x="11909" y="8940"/>
                    <a:pt x="11909" y="8840"/>
                  </a:cubicBezTo>
                  <a:cubicBezTo>
                    <a:pt x="11909" y="8673"/>
                    <a:pt x="11942" y="8440"/>
                    <a:pt x="9774" y="6805"/>
                  </a:cubicBezTo>
                  <a:cubicBezTo>
                    <a:pt x="9841" y="6505"/>
                    <a:pt x="9841" y="6238"/>
                    <a:pt x="9841" y="5938"/>
                  </a:cubicBezTo>
                  <a:cubicBezTo>
                    <a:pt x="10841" y="5471"/>
                    <a:pt x="12343" y="4671"/>
                    <a:pt x="12643" y="4304"/>
                  </a:cubicBezTo>
                  <a:cubicBezTo>
                    <a:pt x="12743" y="4237"/>
                    <a:pt x="12743" y="4104"/>
                    <a:pt x="12676" y="4003"/>
                  </a:cubicBezTo>
                  <a:cubicBezTo>
                    <a:pt x="12609" y="3837"/>
                    <a:pt x="12343" y="3803"/>
                    <a:pt x="11976" y="3803"/>
                  </a:cubicBezTo>
                  <a:cubicBezTo>
                    <a:pt x="11475" y="3803"/>
                    <a:pt x="10575" y="3903"/>
                    <a:pt x="9274" y="4070"/>
                  </a:cubicBezTo>
                  <a:cubicBezTo>
                    <a:pt x="9107" y="3803"/>
                    <a:pt x="8907" y="3570"/>
                    <a:pt x="8673" y="3336"/>
                  </a:cubicBezTo>
                  <a:cubicBezTo>
                    <a:pt x="8940" y="2636"/>
                    <a:pt x="9174" y="1402"/>
                    <a:pt x="9107" y="1001"/>
                  </a:cubicBezTo>
                  <a:cubicBezTo>
                    <a:pt x="9074" y="901"/>
                    <a:pt x="8973" y="801"/>
                    <a:pt x="8840" y="801"/>
                  </a:cubicBezTo>
                  <a:cubicBezTo>
                    <a:pt x="8740" y="801"/>
                    <a:pt x="8506" y="801"/>
                    <a:pt x="7172" y="2469"/>
                  </a:cubicBezTo>
                  <a:cubicBezTo>
                    <a:pt x="7072" y="2436"/>
                    <a:pt x="6939" y="2436"/>
                    <a:pt x="6805" y="2402"/>
                  </a:cubicBezTo>
                  <a:cubicBezTo>
                    <a:pt x="6605" y="1602"/>
                    <a:pt x="6138" y="401"/>
                    <a:pt x="5838" y="101"/>
                  </a:cubicBezTo>
                  <a:cubicBezTo>
                    <a:pt x="5771" y="1"/>
                    <a:pt x="5671" y="1"/>
                    <a:pt x="5638" y="1"/>
                  </a:cubicBezTo>
                  <a:close/>
                </a:path>
              </a:pathLst>
            </a:custGeom>
            <a:solidFill>
              <a:srgbClr val="244B6C"/>
            </a:solidFill>
            <a:ln w="9525" cap="flat" cmpd="sng">
              <a:solidFill>
                <a:srgbClr val="244B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315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9E3E3F-816F-F6D5-A7AB-5233140D783A}"/>
              </a:ext>
            </a:extLst>
          </p:cNvPr>
          <p:cNvSpPr>
            <a:spLocks noGrp="1"/>
          </p:cNvSpPr>
          <p:nvPr>
            <p:ph type="ftr" sz="quarter" idx="12"/>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1A26C588-5796-5F19-1D51-2A4031CAEBC2}"/>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Title 3">
            <a:extLst>
              <a:ext uri="{FF2B5EF4-FFF2-40B4-BE49-F238E27FC236}">
                <a16:creationId xmlns:a16="http://schemas.microsoft.com/office/drawing/2014/main" id="{751CEC06-DD63-E1F1-E53A-30F4A697EFA6}"/>
              </a:ext>
            </a:extLst>
          </p:cNvPr>
          <p:cNvSpPr>
            <a:spLocks noGrp="1"/>
          </p:cNvSpPr>
          <p:nvPr>
            <p:ph type="title"/>
          </p:nvPr>
        </p:nvSpPr>
        <p:spPr>
          <a:xfrm>
            <a:off x="4267201" y="158043"/>
            <a:ext cx="4730044" cy="1636889"/>
          </a:xfrm>
        </p:spPr>
        <p:txBody>
          <a:bodyPr/>
          <a:lstStyle/>
          <a:p>
            <a:r>
              <a:rPr lang="en-US" b="1" dirty="0"/>
              <a:t>Elevating harm reduction with vending machines</a:t>
            </a:r>
          </a:p>
        </p:txBody>
      </p:sp>
      <p:pic>
        <p:nvPicPr>
          <p:cNvPr id="2050" name="Picture 2" descr="Oakland's Highland Hospital has a new vending machine with socks and drug  test kits">
            <a:extLst>
              <a:ext uri="{FF2B5EF4-FFF2-40B4-BE49-F238E27FC236}">
                <a16:creationId xmlns:a16="http://schemas.microsoft.com/office/drawing/2014/main" id="{CAF11CA3-F71B-46B7-F6DF-DF2C51EE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12157"/>
            <a:ext cx="3821151" cy="2865863"/>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9DBBAF95-2E0B-3890-E416-2FFB3AB62A93}"/>
              </a:ext>
            </a:extLst>
          </p:cNvPr>
          <p:cNvSpPr/>
          <p:nvPr/>
        </p:nvSpPr>
        <p:spPr bwMode="auto">
          <a:xfrm>
            <a:off x="0" y="0"/>
            <a:ext cx="3815644" cy="625404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a:extLst>
              <a:ext uri="{FF2B5EF4-FFF2-40B4-BE49-F238E27FC236}">
                <a16:creationId xmlns:a16="http://schemas.microsoft.com/office/drawing/2014/main" id="{09BDBCD6-CEF0-EC06-5711-E875EE2ED88A}"/>
              </a:ext>
            </a:extLst>
          </p:cNvPr>
          <p:cNvSpPr txBox="1"/>
          <p:nvPr/>
        </p:nvSpPr>
        <p:spPr bwMode="auto">
          <a:xfrm>
            <a:off x="1066800" y="2859290"/>
            <a:ext cx="2190045"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bg1"/>
                </a:solidFill>
                <a:latin typeface="Garamond" panose="02020404030301010803" pitchFamily="18" charset="0"/>
              </a:rPr>
              <a:t>Innovations!</a:t>
            </a:r>
          </a:p>
        </p:txBody>
      </p:sp>
      <p:sp>
        <p:nvSpPr>
          <p:cNvPr id="7" name="Rectangle 6">
            <a:extLst>
              <a:ext uri="{FF2B5EF4-FFF2-40B4-BE49-F238E27FC236}">
                <a16:creationId xmlns:a16="http://schemas.microsoft.com/office/drawing/2014/main" id="{47171DDA-D9D3-A16C-ACA9-9C9684A0B200}"/>
              </a:ext>
            </a:extLst>
          </p:cNvPr>
          <p:cNvSpPr/>
          <p:nvPr/>
        </p:nvSpPr>
        <p:spPr bwMode="auto">
          <a:xfrm>
            <a:off x="0" y="0"/>
            <a:ext cx="767644" cy="857956"/>
          </a:xfrm>
          <a:prstGeom prst="rect">
            <a:avLst/>
          </a:prstGeom>
          <a:solidFill>
            <a:srgbClr val="F48024"/>
          </a:solidFill>
          <a:ln w="19050" algn="ctr">
            <a:noFill/>
            <a:miter lim="800000"/>
            <a:headEnd/>
            <a:tailEnd/>
          </a:ln>
        </p:spPr>
        <p:txBody>
          <a:bodyPr wrap="none" rtlCol="0" anchor="ctr"/>
          <a:lstStyle/>
          <a:p>
            <a:pPr algn="ctr">
              <a:lnSpc>
                <a:spcPct val="90000"/>
              </a:lnSpc>
            </a:pPr>
            <a:endParaRPr lang="en-US" sz="1600" b="1" dirty="0" err="1">
              <a:solidFill>
                <a:srgbClr val="F48024"/>
              </a:solidFill>
              <a:highlight>
                <a:srgbClr val="F48024"/>
              </a:highlight>
              <a:latin typeface="+mj-lt"/>
            </a:endParaRPr>
          </a:p>
        </p:txBody>
      </p:sp>
      <p:sp>
        <p:nvSpPr>
          <p:cNvPr id="8" name="Rectangle 7">
            <a:extLst>
              <a:ext uri="{FF2B5EF4-FFF2-40B4-BE49-F238E27FC236}">
                <a16:creationId xmlns:a16="http://schemas.microsoft.com/office/drawing/2014/main" id="{25CC8C5C-CA2E-FADE-A0B4-758F9017C152}"/>
              </a:ext>
            </a:extLst>
          </p:cNvPr>
          <p:cNvSpPr/>
          <p:nvPr/>
        </p:nvSpPr>
        <p:spPr bwMode="auto">
          <a:xfrm>
            <a:off x="378178" y="304800"/>
            <a:ext cx="767644" cy="857956"/>
          </a:xfrm>
          <a:prstGeom prst="rect">
            <a:avLst/>
          </a:prstGeom>
          <a:solidFill>
            <a:schemeClr val="tx2">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5826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458507-7641-F1B6-E856-A6E73982FC59}"/>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B5D339B0-0D0A-26F2-98DF-70DF832861D6}"/>
              </a:ext>
            </a:extLst>
          </p:cNvPr>
          <p:cNvSpPr>
            <a:spLocks noGrp="1"/>
          </p:cNvSpPr>
          <p:nvPr>
            <p:ph type="sldNum" sz="quarter" idx="13"/>
          </p:nvPr>
        </p:nvSpPr>
        <p:spPr/>
        <p:txBody>
          <a:bodyPr/>
          <a:lstStyle/>
          <a:p>
            <a:fld id="{7BCC8D0D-EAEC-449D-9161-023DFF90F2E2}" type="slidenum">
              <a:rPr lang="en-US" smtClean="0"/>
              <a:pPr/>
              <a:t>28</a:t>
            </a:fld>
            <a:endParaRPr lang="en-US" dirty="0"/>
          </a:p>
        </p:txBody>
      </p:sp>
      <p:sp>
        <p:nvSpPr>
          <p:cNvPr id="4" name="Title 3">
            <a:extLst>
              <a:ext uri="{FF2B5EF4-FFF2-40B4-BE49-F238E27FC236}">
                <a16:creationId xmlns:a16="http://schemas.microsoft.com/office/drawing/2014/main" id="{D5D14568-F848-A8ED-EE55-FA21BDE246E8}"/>
              </a:ext>
            </a:extLst>
          </p:cNvPr>
          <p:cNvSpPr>
            <a:spLocks noGrp="1"/>
          </p:cNvSpPr>
          <p:nvPr>
            <p:ph type="title"/>
          </p:nvPr>
        </p:nvSpPr>
        <p:spPr>
          <a:xfrm>
            <a:off x="453585" y="425002"/>
            <a:ext cx="8173580" cy="949183"/>
          </a:xfrm>
        </p:spPr>
        <p:txBody>
          <a:bodyPr/>
          <a:lstStyle/>
          <a:p>
            <a:pPr algn="ctr"/>
            <a:r>
              <a:rPr lang="en-US" dirty="0"/>
              <a:t>Check out our episode on the AMERSA Podcast</a:t>
            </a:r>
          </a:p>
        </p:txBody>
      </p:sp>
      <p:pic>
        <p:nvPicPr>
          <p:cNvPr id="9" name="Content Placeholder 8">
            <a:extLst>
              <a:ext uri="{FF2B5EF4-FFF2-40B4-BE49-F238E27FC236}">
                <a16:creationId xmlns:a16="http://schemas.microsoft.com/office/drawing/2014/main" id="{6652A678-1EC7-BC38-F684-588784C9EF42}"/>
              </a:ext>
            </a:extLst>
          </p:cNvPr>
          <p:cNvPicPr>
            <a:picLocks noGrp="1" noChangeAspect="1"/>
          </p:cNvPicPr>
          <p:nvPr>
            <p:ph sz="quarter" idx="18"/>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587948" y="2124511"/>
            <a:ext cx="5904853" cy="3130658"/>
          </a:xfrm>
          <a:prstGeom prst="rect">
            <a:avLst/>
          </a:prstGeom>
          <a:solidFill>
            <a:schemeClr val="accent2"/>
          </a:solidFill>
          <a:ln w="190500" cap="rnd">
            <a:solidFill>
              <a:schemeClr val="tx2">
                <a:lumMod val="75000"/>
                <a:lumOff val="2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5651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889717-8C81-6D3D-1FFE-2F70DC23496C}"/>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58CE1596-4539-15D3-3712-8A7D35A2BE5C}"/>
              </a:ext>
            </a:extLst>
          </p:cNvPr>
          <p:cNvSpPr>
            <a:spLocks noGrp="1"/>
          </p:cNvSpPr>
          <p:nvPr>
            <p:ph type="sldNum" sz="quarter" idx="13"/>
          </p:nvPr>
        </p:nvSpPr>
        <p:spPr/>
        <p:txBody>
          <a:bodyPr/>
          <a:lstStyle/>
          <a:p>
            <a:fld id="{7BCC8D0D-EAEC-449D-9161-023DFF90F2E2}" type="slidenum">
              <a:rPr lang="en-US" smtClean="0"/>
              <a:pPr/>
              <a:t>29</a:t>
            </a:fld>
            <a:endParaRPr lang="en-US" dirty="0"/>
          </a:p>
        </p:txBody>
      </p:sp>
      <p:sp>
        <p:nvSpPr>
          <p:cNvPr id="9" name="TextBox 8">
            <a:extLst>
              <a:ext uri="{FF2B5EF4-FFF2-40B4-BE49-F238E27FC236}">
                <a16:creationId xmlns:a16="http://schemas.microsoft.com/office/drawing/2014/main" id="{2EB62244-BF1A-2325-D1BD-C9F270F27691}"/>
              </a:ext>
            </a:extLst>
          </p:cNvPr>
          <p:cNvSpPr txBox="1"/>
          <p:nvPr/>
        </p:nvSpPr>
        <p:spPr bwMode="auto">
          <a:xfrm>
            <a:off x="2144486" y="1370341"/>
            <a:ext cx="4572000" cy="3416320"/>
          </a:xfrm>
          <a:prstGeom prst="rect">
            <a:avLst/>
          </a:prstGeom>
          <a:noFill/>
          <a:ln w="19050" algn="ctr">
            <a:noFill/>
            <a:miter lim="800000"/>
            <a:headEnd/>
            <a:tailEnd/>
          </a:ln>
        </p:spPr>
        <p:txBody>
          <a:bodyPr wrap="square">
            <a:spAutoFit/>
          </a:bodyPr>
          <a:lstStyle/>
          <a:p>
            <a:endParaRPr lang="en-US" sz="1800" b="0" i="0" u="none" strike="noStrike" dirty="0">
              <a:solidFill>
                <a:srgbClr val="273240"/>
              </a:solidFill>
              <a:effectLst/>
              <a:latin typeface="HelveticaNeueLTW04-55Roman"/>
            </a:endParaRPr>
          </a:p>
          <a:p>
            <a:endParaRPr lang="en-US" sz="1800" b="0" i="0" u="none" strike="noStrike" dirty="0">
              <a:solidFill>
                <a:srgbClr val="273240"/>
              </a:solidFill>
              <a:effectLst/>
              <a:latin typeface="HelveticaNeueLTW04-55Roman"/>
            </a:endParaRPr>
          </a:p>
          <a:p>
            <a:r>
              <a:rPr lang="en-US" sz="1800" b="0" i="0" u="none" strike="noStrike" dirty="0">
                <a:solidFill>
                  <a:srgbClr val="273240"/>
                </a:solidFill>
                <a:effectLst/>
                <a:latin typeface="HelveticaNeueLTW04-55Roman"/>
              </a:rPr>
              <a:t>Almost half of SFGH's patients have an addiction. </a:t>
            </a:r>
            <a:r>
              <a:rPr lang="en-US" sz="1800" dirty="0"/>
              <a:t> </a:t>
            </a:r>
            <a:r>
              <a:rPr lang="en-US" sz="1800" b="0" i="0" u="none" strike="noStrike" dirty="0">
                <a:solidFill>
                  <a:srgbClr val="273240"/>
                </a:solidFill>
                <a:effectLst/>
                <a:latin typeface="HelveticaNeueLTW04-55Roman"/>
              </a:rPr>
              <a:t>People identified by our city as the most marginalized are individuals ACT prioritizes during emergency department visits and hospitalizations to reduce the harms of substance use while addressing the medical and psychosocial complications of addiction. Half of the patients with SUD we see are unconnected to community care.</a:t>
            </a:r>
            <a:endParaRPr lang="en-US" sz="1800" dirty="0"/>
          </a:p>
        </p:txBody>
      </p:sp>
    </p:spTree>
    <p:extLst>
      <p:ext uri="{BB962C8B-B14F-4D97-AF65-F5344CB8AC3E}">
        <p14:creationId xmlns:p14="http://schemas.microsoft.com/office/powerpoint/2010/main" val="267513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229DF6-D3DA-801E-C317-042D970BD11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artisticMarker/>
                    </a14:imgEffect>
                  </a14:imgLayer>
                </a14:imgProps>
              </a:ext>
            </a:extLst>
          </a:blip>
          <a:srcRect l="16081"/>
          <a:stretch/>
        </p:blipFill>
        <p:spPr>
          <a:xfrm rot="10800000">
            <a:off x="-677765" y="0"/>
            <a:ext cx="9821765" cy="8965024"/>
          </a:xfrm>
          <a:prstGeom prst="rect">
            <a:avLst/>
          </a:prstGeom>
        </p:spPr>
      </p:pic>
      <p:sp>
        <p:nvSpPr>
          <p:cNvPr id="3" name="Slide Number Placeholder 2">
            <a:extLst>
              <a:ext uri="{FF2B5EF4-FFF2-40B4-BE49-F238E27FC236}">
                <a16:creationId xmlns:a16="http://schemas.microsoft.com/office/drawing/2014/main" id="{865CE7E5-C6B1-D48C-E0DA-CDD5C0015CA8}"/>
              </a:ext>
            </a:extLst>
          </p:cNvPr>
          <p:cNvSpPr>
            <a:spLocks noGrp="1"/>
          </p:cNvSpPr>
          <p:nvPr>
            <p:ph type="sldNum" sz="quarter" idx="13"/>
          </p:nvPr>
        </p:nvSpPr>
        <p:spPr/>
        <p:txBody>
          <a:bodyPr/>
          <a:lstStyle/>
          <a:p>
            <a:fld id="{7BCC8D0D-EAEC-449D-9161-023DFF90F2E2}" type="slidenum">
              <a:rPr lang="en-US" smtClean="0"/>
              <a:pPr/>
              <a:t>3</a:t>
            </a:fld>
            <a:endParaRPr lang="en-US" dirty="0"/>
          </a:p>
        </p:txBody>
      </p:sp>
      <p:graphicFrame>
        <p:nvGraphicFramePr>
          <p:cNvPr id="12" name="Content Placeholder 11">
            <a:extLst>
              <a:ext uri="{FF2B5EF4-FFF2-40B4-BE49-F238E27FC236}">
                <a16:creationId xmlns:a16="http://schemas.microsoft.com/office/drawing/2014/main" id="{BF248EFE-0360-56E8-1E06-B3560DC6B054}"/>
              </a:ext>
            </a:extLst>
          </p:cNvPr>
          <p:cNvGraphicFramePr>
            <a:graphicFrameLocks noGrp="1"/>
          </p:cNvGraphicFramePr>
          <p:nvPr>
            <p:ph idx="1"/>
            <p:extLst>
              <p:ext uri="{D42A27DB-BD31-4B8C-83A1-F6EECF244321}">
                <p14:modId xmlns:p14="http://schemas.microsoft.com/office/powerpoint/2010/main" val="849129903"/>
              </p:ext>
            </p:extLst>
          </p:nvPr>
        </p:nvGraphicFramePr>
        <p:xfrm>
          <a:off x="272107" y="1727200"/>
          <a:ext cx="8512664" cy="345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D1A05A93-892B-A3BB-FC50-AFFE3BF0774D}"/>
              </a:ext>
            </a:extLst>
          </p:cNvPr>
          <p:cNvGraphicFramePr/>
          <p:nvPr>
            <p:extLst>
              <p:ext uri="{D42A27DB-BD31-4B8C-83A1-F6EECF244321}">
                <p14:modId xmlns:p14="http://schemas.microsoft.com/office/powerpoint/2010/main" val="1917257188"/>
              </p:ext>
            </p:extLst>
          </p:nvPr>
        </p:nvGraphicFramePr>
        <p:xfrm>
          <a:off x="272107" y="383060"/>
          <a:ext cx="8612401" cy="101325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4078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0E8E0D-BD8A-E967-063A-B357637D0C9A}"/>
              </a:ext>
            </a:extLst>
          </p:cNvPr>
          <p:cNvSpPr>
            <a:spLocks noGrp="1"/>
          </p:cNvSpPr>
          <p:nvPr>
            <p:ph type="ftr" sz="quarter" idx="12"/>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1235B832-401D-C7C1-52D5-B4693636AFC0}"/>
              </a:ext>
            </a:extLst>
          </p:cNvPr>
          <p:cNvSpPr>
            <a:spLocks noGrp="1"/>
          </p:cNvSpPr>
          <p:nvPr>
            <p:ph type="sldNum" sz="quarter" idx="13"/>
          </p:nvPr>
        </p:nvSpPr>
        <p:spPr/>
        <p:txBody>
          <a:bodyPr/>
          <a:lstStyle/>
          <a:p>
            <a:fld id="{7BCC8D0D-EAEC-449D-9161-023DFF90F2E2}" type="slidenum">
              <a:rPr lang="en-US" smtClean="0"/>
              <a:pPr/>
              <a:t>30</a:t>
            </a:fld>
            <a:endParaRPr lang="en-US" dirty="0"/>
          </a:p>
        </p:txBody>
      </p:sp>
      <p:graphicFrame>
        <p:nvGraphicFramePr>
          <p:cNvPr id="8" name="Diagram 7">
            <a:extLst>
              <a:ext uri="{FF2B5EF4-FFF2-40B4-BE49-F238E27FC236}">
                <a16:creationId xmlns:a16="http://schemas.microsoft.com/office/drawing/2014/main" id="{1999B7C9-C5E1-89BD-552F-67E7ED30A726}"/>
              </a:ext>
            </a:extLst>
          </p:cNvPr>
          <p:cNvGraphicFramePr/>
          <p:nvPr>
            <p:extLst>
              <p:ext uri="{D42A27DB-BD31-4B8C-83A1-F6EECF244321}">
                <p14:modId xmlns:p14="http://schemas.microsoft.com/office/powerpoint/2010/main" val="3021557398"/>
              </p:ext>
            </p:extLst>
          </p:nvPr>
        </p:nvGraphicFramePr>
        <p:xfrm>
          <a:off x="4736883" y="1788516"/>
          <a:ext cx="4407117" cy="3568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630F078-33E5-A7FC-2789-0BC974476389}"/>
              </a:ext>
            </a:extLst>
          </p:cNvPr>
          <p:cNvPicPr>
            <a:picLocks noChangeAspect="1"/>
          </p:cNvPicPr>
          <p:nvPr/>
        </p:nvPicPr>
        <p:blipFill>
          <a:blip r:embed="rId8"/>
          <a:stretch>
            <a:fillRect/>
          </a:stretch>
        </p:blipFill>
        <p:spPr>
          <a:xfrm>
            <a:off x="395138" y="1932487"/>
            <a:ext cx="4543697" cy="2993026"/>
          </a:xfrm>
          <a:prstGeom prst="rect">
            <a:avLst/>
          </a:prstGeom>
        </p:spPr>
      </p:pic>
    </p:spTree>
    <p:extLst>
      <p:ext uri="{BB962C8B-B14F-4D97-AF65-F5344CB8AC3E}">
        <p14:creationId xmlns:p14="http://schemas.microsoft.com/office/powerpoint/2010/main" val="29697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9" presetClass="emph" presetSubtype="0" grpId="1" nodeType="withEffect">
                                  <p:stCondLst>
                                    <p:cond delay="0"/>
                                  </p:stCondLst>
                                  <p:childTnLst>
                                    <p:set>
                                      <p:cBhvr>
                                        <p:cTn id="10" dur="indefinite"/>
                                        <p:tgtEl>
                                          <p:spTgt spid="8"/>
                                        </p:tgtEl>
                                        <p:attrNameLst>
                                          <p:attrName>style.opacity</p:attrName>
                                        </p:attrNameLst>
                                      </p:cBhvr>
                                      <p:to>
                                        <p:strVal val="0.25"/>
                                      </p:to>
                                    </p:set>
                                    <p:animEffect filter="image" prLst="opacity: 0.25">
                                      <p:cBhvr rctx="IE">
                                        <p:cTn id="11" dur="indefinite"/>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9" presetClass="emph" presetSubtype="0" nodeType="withEffect">
                                  <p:stCondLst>
                                    <p:cond delay="0"/>
                                  </p:stCondLst>
                                  <p:childTnLst>
                                    <p:set>
                                      <p:cBhvr>
                                        <p:cTn id="19" dur="indefinite"/>
                                        <p:tgtEl>
                                          <p:spTgt spid="4"/>
                                        </p:tgtEl>
                                        <p:attrNameLst>
                                          <p:attrName>style.opacity</p:attrName>
                                        </p:attrNameLst>
                                      </p:cBhvr>
                                      <p:to>
                                        <p:strVal val="0.25"/>
                                      </p:to>
                                    </p:set>
                                    <p:animEffect filter="image" prLst="opacity: 0.25">
                                      <p:cBhvr rctx="IE">
                                        <p:cTn id="2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81C1E4-3385-A459-EA99-A8519E91D4D3}"/>
              </a:ext>
            </a:extLst>
          </p:cNvPr>
          <p:cNvSpPr>
            <a:spLocks noGrp="1"/>
          </p:cNvSpPr>
          <p:nvPr>
            <p:ph type="ftr" sz="quarter" idx="12"/>
          </p:nvPr>
        </p:nvSpPr>
        <p:spPr>
          <a:xfrm>
            <a:off x="252535" y="6383105"/>
            <a:ext cx="4544708" cy="254762"/>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BCE3F9EC-28AB-4031-1BD4-17E9F8FE9EB8}"/>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10" name="Alternate Process 9">
            <a:extLst>
              <a:ext uri="{FF2B5EF4-FFF2-40B4-BE49-F238E27FC236}">
                <a16:creationId xmlns:a16="http://schemas.microsoft.com/office/drawing/2014/main" id="{4DD953D5-E4B6-A643-C2BD-4B23FF478314}"/>
              </a:ext>
            </a:extLst>
          </p:cNvPr>
          <p:cNvSpPr/>
          <p:nvPr/>
        </p:nvSpPr>
        <p:spPr bwMode="auto">
          <a:xfrm>
            <a:off x="4797243" y="1085620"/>
            <a:ext cx="1207912" cy="1058775"/>
          </a:xfrm>
          <a:prstGeom prst="flowChartAlternateProcess">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endParaRPr lang="en-US" sz="1600" b="1" dirty="0" err="1">
              <a:solidFill>
                <a:schemeClr val="bg1"/>
              </a:solidFill>
              <a:latin typeface="+mj-lt"/>
            </a:endParaRPr>
          </a:p>
        </p:txBody>
      </p:sp>
      <p:pic>
        <p:nvPicPr>
          <p:cNvPr id="12" name="Content Placeholder 8" descr="Group">
            <a:extLst>
              <a:ext uri="{FF2B5EF4-FFF2-40B4-BE49-F238E27FC236}">
                <a16:creationId xmlns:a16="http://schemas.microsoft.com/office/drawing/2014/main" id="{30B84493-F3C9-EDCB-D415-394F22D6FB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6940" y="1069014"/>
            <a:ext cx="1063835" cy="1058775"/>
          </a:xfrm>
          <a:prstGeom prst="rect">
            <a:avLst/>
          </a:prstGeom>
          <a:effectLst>
            <a:outerShdw blurRad="50800" dist="38100" dir="2700000" algn="tl" rotWithShape="0">
              <a:prstClr val="black">
                <a:alpha val="40000"/>
              </a:prstClr>
            </a:outerShdw>
          </a:effectLst>
        </p:spPr>
      </p:pic>
      <p:sp>
        <p:nvSpPr>
          <p:cNvPr id="13" name="Alternate Process 12">
            <a:extLst>
              <a:ext uri="{FF2B5EF4-FFF2-40B4-BE49-F238E27FC236}">
                <a16:creationId xmlns:a16="http://schemas.microsoft.com/office/drawing/2014/main" id="{DDB5E8B7-8B36-0696-6F8B-EEFCE090C226}"/>
              </a:ext>
            </a:extLst>
          </p:cNvPr>
          <p:cNvSpPr/>
          <p:nvPr/>
        </p:nvSpPr>
        <p:spPr bwMode="auto">
          <a:xfrm>
            <a:off x="6934560" y="1059120"/>
            <a:ext cx="1162755" cy="1068669"/>
          </a:xfrm>
          <a:prstGeom prst="flowChartAlternateProcess">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4" name="Graphic 13" descr="Scales of justice">
            <a:extLst>
              <a:ext uri="{FF2B5EF4-FFF2-40B4-BE49-F238E27FC236}">
                <a16:creationId xmlns:a16="http://schemas.microsoft.com/office/drawing/2014/main" id="{DDDB780F-0783-AA05-B32D-CE07A84573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6797" y="1135283"/>
            <a:ext cx="916341" cy="916341"/>
          </a:xfrm>
          <a:prstGeom prst="rect">
            <a:avLst/>
          </a:prstGeom>
        </p:spPr>
      </p:pic>
      <p:sp>
        <p:nvSpPr>
          <p:cNvPr id="15" name="Alternate Process 14">
            <a:extLst>
              <a:ext uri="{FF2B5EF4-FFF2-40B4-BE49-F238E27FC236}">
                <a16:creationId xmlns:a16="http://schemas.microsoft.com/office/drawing/2014/main" id="{1A72C0EC-1379-E15A-6D2F-8929EDE680F7}"/>
              </a:ext>
            </a:extLst>
          </p:cNvPr>
          <p:cNvSpPr/>
          <p:nvPr/>
        </p:nvSpPr>
        <p:spPr bwMode="auto">
          <a:xfrm>
            <a:off x="4842400" y="3205951"/>
            <a:ext cx="1162755" cy="1068669"/>
          </a:xfrm>
          <a:prstGeom prst="flowChartAlternateProcess">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6" name="Graphic 15" descr="Cheers">
            <a:extLst>
              <a:ext uri="{FF2B5EF4-FFF2-40B4-BE49-F238E27FC236}">
                <a16:creationId xmlns:a16="http://schemas.microsoft.com/office/drawing/2014/main" id="{4B448406-8FBE-4F88-4FAD-1FAD7A02A5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959677" y="3255391"/>
            <a:ext cx="967264" cy="1026656"/>
          </a:xfrm>
          <a:prstGeom prst="rect">
            <a:avLst/>
          </a:prstGeom>
        </p:spPr>
      </p:pic>
      <p:sp>
        <p:nvSpPr>
          <p:cNvPr id="17" name="Alternate Process 16">
            <a:extLst>
              <a:ext uri="{FF2B5EF4-FFF2-40B4-BE49-F238E27FC236}">
                <a16:creationId xmlns:a16="http://schemas.microsoft.com/office/drawing/2014/main" id="{7B8D2756-C5FF-A854-216F-3B9B82A78C02}"/>
              </a:ext>
            </a:extLst>
          </p:cNvPr>
          <p:cNvSpPr/>
          <p:nvPr/>
        </p:nvSpPr>
        <p:spPr bwMode="auto">
          <a:xfrm>
            <a:off x="6953954" y="3210897"/>
            <a:ext cx="1162755" cy="1058775"/>
          </a:xfrm>
          <a:prstGeom prst="flowChartAlternateProcess">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wrap="none" rtlCol="0" anchor="ctr"/>
          <a:lstStyle/>
          <a:p>
            <a:pPr algn="ctr">
              <a:lnSpc>
                <a:spcPct val="90000"/>
              </a:lnSpc>
            </a:pPr>
            <a:endParaRPr lang="en-US" sz="1600" b="1" dirty="0" err="1">
              <a:solidFill>
                <a:schemeClr val="bg1"/>
              </a:solidFill>
              <a:latin typeface="+mj-lt"/>
            </a:endParaRPr>
          </a:p>
        </p:txBody>
      </p:sp>
      <p:pic>
        <p:nvPicPr>
          <p:cNvPr id="18" name="Graphic 17" descr="Open hand with plant">
            <a:extLst>
              <a:ext uri="{FF2B5EF4-FFF2-40B4-BE49-F238E27FC236}">
                <a16:creationId xmlns:a16="http://schemas.microsoft.com/office/drawing/2014/main" id="{07176075-7E22-509F-FBA0-ED85997936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738" y="3283084"/>
            <a:ext cx="914400" cy="914400"/>
          </a:xfrm>
          <a:prstGeom prst="rect">
            <a:avLst/>
          </a:prstGeom>
          <a:effectLst>
            <a:outerShdw blurRad="50800" dist="38100" dir="5400000" algn="t" rotWithShape="0">
              <a:prstClr val="black">
                <a:alpha val="40000"/>
              </a:prstClr>
            </a:outerShdw>
          </a:effectLst>
        </p:spPr>
      </p:pic>
      <p:sp>
        <p:nvSpPr>
          <p:cNvPr id="19" name="Rectangle 18">
            <a:extLst>
              <a:ext uri="{FF2B5EF4-FFF2-40B4-BE49-F238E27FC236}">
                <a16:creationId xmlns:a16="http://schemas.microsoft.com/office/drawing/2014/main" id="{BA4A3E3B-6ACA-B392-03F8-B477B6127740}"/>
              </a:ext>
            </a:extLst>
          </p:cNvPr>
          <p:cNvSpPr/>
          <p:nvPr/>
        </p:nvSpPr>
        <p:spPr bwMode="auto">
          <a:xfrm>
            <a:off x="0" y="0"/>
            <a:ext cx="3788817" cy="6254044"/>
          </a:xfrm>
          <a:prstGeom prst="rect">
            <a:avLst/>
          </a:prstGeom>
          <a:solidFill>
            <a:schemeClr val="accent2"/>
          </a:solidFill>
          <a:ln w="19050" algn="ctr">
            <a:noFill/>
            <a:miter lim="800000"/>
            <a:headEnd/>
            <a:tailEnd/>
          </a:ln>
        </p:spPr>
        <p:txBody>
          <a:bodyPr wrap="none" rtlCol="0" anchor="ctr"/>
          <a:lstStyle/>
          <a:p>
            <a:pPr algn="ctr">
              <a:lnSpc>
                <a:spcPct val="90000"/>
              </a:lnSpc>
            </a:pPr>
            <a:r>
              <a:rPr lang="en-US" sz="2200" b="1" dirty="0">
                <a:solidFill>
                  <a:schemeClr val="bg1"/>
                </a:solidFill>
                <a:latin typeface="Garamond" panose="02020404030301010803" pitchFamily="18" charset="0"/>
              </a:rPr>
              <a:t>  </a:t>
            </a:r>
            <a:r>
              <a:rPr lang="en-US" sz="2400" b="1" dirty="0">
                <a:solidFill>
                  <a:schemeClr val="bg1"/>
                </a:solidFill>
                <a:latin typeface="Calibri" panose="020F0502020204030204" pitchFamily="34" charset="0"/>
                <a:cs typeface="Calibri" panose="020F0502020204030204" pitchFamily="34" charset="0"/>
              </a:rPr>
              <a:t>Creating a Legacy of </a:t>
            </a:r>
          </a:p>
          <a:p>
            <a:pPr algn="ctr">
              <a:lnSpc>
                <a:spcPct val="90000"/>
              </a:lnSpc>
            </a:pPr>
            <a:r>
              <a:rPr lang="en-US" sz="2400" b="1" dirty="0">
                <a:solidFill>
                  <a:schemeClr val="bg1"/>
                </a:solidFill>
                <a:latin typeface="Calibri" panose="020F0502020204030204" pitchFamily="34" charset="0"/>
                <a:cs typeface="Calibri" panose="020F0502020204030204" pitchFamily="34" charset="0"/>
              </a:rPr>
              <a:t>Inclusion: </a:t>
            </a:r>
          </a:p>
          <a:p>
            <a:pPr algn="ctr">
              <a:lnSpc>
                <a:spcPct val="90000"/>
              </a:lnSpc>
            </a:pPr>
            <a:r>
              <a:rPr lang="en-US" sz="2400" b="1" dirty="0">
                <a:solidFill>
                  <a:schemeClr val="bg1"/>
                </a:solidFill>
                <a:latin typeface="Calibri" panose="020F0502020204030204" pitchFamily="34" charset="0"/>
                <a:cs typeface="Calibri" panose="020F0502020204030204" pitchFamily="34" charset="0"/>
              </a:rPr>
              <a:t>Honoring DEI(B)</a:t>
            </a:r>
          </a:p>
        </p:txBody>
      </p:sp>
      <p:sp>
        <p:nvSpPr>
          <p:cNvPr id="7" name="TextBox 6">
            <a:extLst>
              <a:ext uri="{FF2B5EF4-FFF2-40B4-BE49-F238E27FC236}">
                <a16:creationId xmlns:a16="http://schemas.microsoft.com/office/drawing/2014/main" id="{63C80840-7F47-6165-F0CF-8B06B26AF42D}"/>
              </a:ext>
            </a:extLst>
          </p:cNvPr>
          <p:cNvSpPr txBox="1"/>
          <p:nvPr/>
        </p:nvSpPr>
        <p:spPr bwMode="auto">
          <a:xfrm>
            <a:off x="4797243" y="2196025"/>
            <a:ext cx="1364071" cy="461665"/>
          </a:xfrm>
          <a:prstGeom prst="rect">
            <a:avLst/>
          </a:prstGeom>
          <a:noFill/>
          <a:ln w="19050" algn="ctr">
            <a:noFill/>
            <a:miter lim="800000"/>
            <a:headEnd/>
            <a:tailEnd/>
          </a:ln>
        </p:spPr>
        <p:txBody>
          <a:bodyPr wrap="square">
            <a:spAutoFit/>
          </a:bodyPr>
          <a:lstStyle/>
          <a:p>
            <a:r>
              <a:rPr lang="en-US" sz="2400" dirty="0">
                <a:latin typeface="Calibri" panose="020F0502020204030204" pitchFamily="34" charset="0"/>
                <a:cs typeface="Calibri" panose="020F0502020204030204" pitchFamily="34" charset="0"/>
              </a:rPr>
              <a:t>Diversity</a:t>
            </a:r>
          </a:p>
        </p:txBody>
      </p:sp>
      <p:sp>
        <p:nvSpPr>
          <p:cNvPr id="9" name="TextBox 8">
            <a:extLst>
              <a:ext uri="{FF2B5EF4-FFF2-40B4-BE49-F238E27FC236}">
                <a16:creationId xmlns:a16="http://schemas.microsoft.com/office/drawing/2014/main" id="{009D9727-D63F-554A-0DB3-70E4EEFAB9BD}"/>
              </a:ext>
            </a:extLst>
          </p:cNvPr>
          <p:cNvSpPr txBox="1"/>
          <p:nvPr/>
        </p:nvSpPr>
        <p:spPr bwMode="auto">
          <a:xfrm>
            <a:off x="7056797" y="2203952"/>
            <a:ext cx="1065435" cy="461665"/>
          </a:xfrm>
          <a:prstGeom prst="rect">
            <a:avLst/>
          </a:prstGeom>
          <a:noFill/>
          <a:ln w="19050" algn="ctr">
            <a:noFill/>
            <a:miter lim="800000"/>
            <a:headEnd/>
            <a:tailEnd/>
          </a:ln>
        </p:spPr>
        <p:txBody>
          <a:bodyPr wrap="square">
            <a:spAutoFit/>
          </a:bodyPr>
          <a:lstStyle/>
          <a:p>
            <a:r>
              <a:rPr lang="en-US" sz="2400" dirty="0">
                <a:latin typeface="Calibri" panose="020F0502020204030204" pitchFamily="34" charset="0"/>
                <a:cs typeface="Calibri" panose="020F0502020204030204" pitchFamily="34" charset="0"/>
              </a:rPr>
              <a:t>Equity </a:t>
            </a:r>
          </a:p>
        </p:txBody>
      </p:sp>
      <p:pic>
        <p:nvPicPr>
          <p:cNvPr id="21" name="Picture 20">
            <a:extLst>
              <a:ext uri="{FF2B5EF4-FFF2-40B4-BE49-F238E27FC236}">
                <a16:creationId xmlns:a16="http://schemas.microsoft.com/office/drawing/2014/main" id="{C62CC1FB-5C1C-DE79-80F1-9DA5A598FA33}"/>
              </a:ext>
            </a:extLst>
          </p:cNvPr>
          <p:cNvPicPr>
            <a:picLocks noChangeAspect="1"/>
          </p:cNvPicPr>
          <p:nvPr/>
        </p:nvPicPr>
        <p:blipFill rotWithShape="1">
          <a:blip r:embed="rId11"/>
          <a:srcRect l="6126" t="14894" r="8042" b="23936"/>
          <a:stretch/>
        </p:blipFill>
        <p:spPr>
          <a:xfrm>
            <a:off x="5092861" y="5159602"/>
            <a:ext cx="2558375" cy="790572"/>
          </a:xfrm>
          <a:prstGeom prst="rect">
            <a:avLst/>
          </a:prstGeom>
        </p:spPr>
      </p:pic>
      <p:sp>
        <p:nvSpPr>
          <p:cNvPr id="22" name="TextBox 21">
            <a:extLst>
              <a:ext uri="{FF2B5EF4-FFF2-40B4-BE49-F238E27FC236}">
                <a16:creationId xmlns:a16="http://schemas.microsoft.com/office/drawing/2014/main" id="{CC4C5856-CB13-6973-1585-8A76AEB8187A}"/>
              </a:ext>
            </a:extLst>
          </p:cNvPr>
          <p:cNvSpPr txBox="1"/>
          <p:nvPr/>
        </p:nvSpPr>
        <p:spPr bwMode="auto">
          <a:xfrm>
            <a:off x="4842400" y="4425244"/>
            <a:ext cx="1207912" cy="369332"/>
          </a:xfrm>
          <a:prstGeom prst="rect">
            <a:avLst/>
          </a:prstGeom>
          <a:noFill/>
          <a:ln w="19050" algn="ctr">
            <a:noFill/>
            <a:miter lim="800000"/>
            <a:headEnd/>
            <a:tailEnd/>
          </a:ln>
        </p:spPr>
        <p:txBody>
          <a:bodyPr wrap="square" lIns="0" tIns="0" rIns="0" bIns="0" rtlCol="0">
            <a:spAutoFit/>
          </a:bodyPr>
          <a:lstStyle/>
          <a:p>
            <a:r>
              <a:rPr lang="en-US" sz="2400" dirty="0">
                <a:latin typeface="Calibri" panose="020F0502020204030204" pitchFamily="34" charset="0"/>
                <a:cs typeface="Calibri" panose="020F0502020204030204" pitchFamily="34" charset="0"/>
              </a:rPr>
              <a:t>Inclusion</a:t>
            </a:r>
          </a:p>
        </p:txBody>
      </p:sp>
      <p:sp>
        <p:nvSpPr>
          <p:cNvPr id="23" name="TextBox 22">
            <a:extLst>
              <a:ext uri="{FF2B5EF4-FFF2-40B4-BE49-F238E27FC236}">
                <a16:creationId xmlns:a16="http://schemas.microsoft.com/office/drawing/2014/main" id="{BB73CA2A-0DFA-BBE3-84F8-1D3A3BA02805}"/>
              </a:ext>
            </a:extLst>
          </p:cNvPr>
          <p:cNvSpPr txBox="1"/>
          <p:nvPr/>
        </p:nvSpPr>
        <p:spPr bwMode="auto">
          <a:xfrm>
            <a:off x="6899483" y="4445035"/>
            <a:ext cx="1382126" cy="369332"/>
          </a:xfrm>
          <a:prstGeom prst="rect">
            <a:avLst/>
          </a:prstGeom>
          <a:noFill/>
          <a:ln w="19050" algn="ctr">
            <a:noFill/>
            <a:miter lim="800000"/>
            <a:headEnd/>
            <a:tailEnd/>
          </a:ln>
        </p:spPr>
        <p:txBody>
          <a:bodyPr wrap="square" lIns="0" tIns="0" rIns="0" bIns="0" rtlCol="0">
            <a:spAutoFit/>
          </a:bodyPr>
          <a:lstStyle/>
          <a:p>
            <a:r>
              <a:rPr lang="en-US" sz="2400" dirty="0">
                <a:latin typeface="Calibri" panose="020F0502020204030204" pitchFamily="34" charset="0"/>
                <a:cs typeface="Calibri" panose="020F0502020204030204" pitchFamily="34" charset="0"/>
              </a:rPr>
              <a:t>Belonging</a:t>
            </a:r>
          </a:p>
        </p:txBody>
      </p:sp>
      <p:sp>
        <p:nvSpPr>
          <p:cNvPr id="24" name="Rectangle 23">
            <a:extLst>
              <a:ext uri="{FF2B5EF4-FFF2-40B4-BE49-F238E27FC236}">
                <a16:creationId xmlns:a16="http://schemas.microsoft.com/office/drawing/2014/main" id="{BCCD0590-A460-F0F4-F38A-1E185FDC17BB}"/>
              </a:ext>
            </a:extLst>
          </p:cNvPr>
          <p:cNvSpPr/>
          <p:nvPr/>
        </p:nvSpPr>
        <p:spPr bwMode="auto">
          <a:xfrm>
            <a:off x="0" y="0"/>
            <a:ext cx="767644" cy="857956"/>
          </a:xfrm>
          <a:prstGeom prst="rect">
            <a:avLst/>
          </a:prstGeom>
          <a:solidFill>
            <a:srgbClr val="F48024"/>
          </a:solidFill>
          <a:ln w="19050" algn="ctr">
            <a:noFill/>
            <a:miter lim="800000"/>
            <a:headEnd/>
            <a:tailEnd/>
          </a:ln>
        </p:spPr>
        <p:txBody>
          <a:bodyPr wrap="none" rtlCol="0" anchor="ctr"/>
          <a:lstStyle/>
          <a:p>
            <a:pPr algn="ctr">
              <a:lnSpc>
                <a:spcPct val="90000"/>
              </a:lnSpc>
            </a:pPr>
            <a:endParaRPr lang="en-US" sz="1600" b="1" dirty="0" err="1">
              <a:solidFill>
                <a:schemeClr val="accent3"/>
              </a:solidFill>
              <a:highlight>
                <a:srgbClr val="90BD31"/>
              </a:highlight>
              <a:latin typeface="+mj-lt"/>
            </a:endParaRPr>
          </a:p>
        </p:txBody>
      </p:sp>
      <p:sp>
        <p:nvSpPr>
          <p:cNvPr id="25" name="Rectangle 24">
            <a:extLst>
              <a:ext uri="{FF2B5EF4-FFF2-40B4-BE49-F238E27FC236}">
                <a16:creationId xmlns:a16="http://schemas.microsoft.com/office/drawing/2014/main" id="{AD734CC6-0194-D729-9BDE-4A9C6181627B}"/>
              </a:ext>
            </a:extLst>
          </p:cNvPr>
          <p:cNvSpPr/>
          <p:nvPr/>
        </p:nvSpPr>
        <p:spPr bwMode="auto">
          <a:xfrm>
            <a:off x="383822" y="383823"/>
            <a:ext cx="767644" cy="857956"/>
          </a:xfrm>
          <a:prstGeom prst="rect">
            <a:avLst/>
          </a:prstGeom>
          <a:solidFill>
            <a:schemeClr val="tx2">
              <a:lumMod val="90000"/>
              <a:lumOff val="10000"/>
            </a:schemeClr>
          </a:solidFill>
          <a:ln w="19050" algn="ctr">
            <a:noFill/>
            <a:miter lim="800000"/>
            <a:headEnd/>
            <a:tailEnd/>
          </a:ln>
        </p:spPr>
        <p:txBody>
          <a:bodyPr wrap="none" rtlCol="0" anchor="ctr"/>
          <a:lstStyle/>
          <a:p>
            <a:pPr algn="ctr">
              <a:lnSpc>
                <a:spcPct val="90000"/>
              </a:lnSpc>
            </a:pPr>
            <a:endParaRPr lang="en-US" sz="1600" b="1" dirty="0" err="1">
              <a:solidFill>
                <a:srgbClr val="F48024"/>
              </a:solidFill>
              <a:highlight>
                <a:srgbClr val="F48024"/>
              </a:highlight>
              <a:latin typeface="+mj-lt"/>
            </a:endParaRPr>
          </a:p>
        </p:txBody>
      </p:sp>
    </p:spTree>
    <p:extLst>
      <p:ext uri="{BB962C8B-B14F-4D97-AF65-F5344CB8AC3E}">
        <p14:creationId xmlns:p14="http://schemas.microsoft.com/office/powerpoint/2010/main" val="28648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8D9BC1-7744-9EB2-9259-CFE8B8CECC02}"/>
              </a:ext>
            </a:extLst>
          </p:cNvPr>
          <p:cNvSpPr>
            <a:spLocks noGrp="1"/>
          </p:cNvSpPr>
          <p:nvPr>
            <p:ph type="ftr" sz="quarter" idx="12"/>
          </p:nvPr>
        </p:nvSpPr>
        <p:spPr>
          <a:xfrm>
            <a:off x="395138" y="6511639"/>
            <a:ext cx="4310907" cy="137980"/>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BEC5EFBD-9F46-39FC-9543-C8281D4A52DD}"/>
              </a:ext>
            </a:extLst>
          </p:cNvPr>
          <p:cNvSpPr>
            <a:spLocks noGrp="1"/>
          </p:cNvSpPr>
          <p:nvPr>
            <p:ph type="sldNum" sz="quarter" idx="13"/>
          </p:nvPr>
        </p:nvSpPr>
        <p:spPr/>
        <p:txBody>
          <a:bodyPr/>
          <a:lstStyle/>
          <a:p>
            <a:fld id="{7BCC8D0D-EAEC-449D-9161-023DFF90F2E2}" type="slidenum">
              <a:rPr lang="en-US" smtClean="0"/>
              <a:pPr/>
              <a:t>5</a:t>
            </a:fld>
            <a:endParaRPr lang="en-US" dirty="0"/>
          </a:p>
        </p:txBody>
      </p:sp>
      <p:sp>
        <p:nvSpPr>
          <p:cNvPr id="4" name="Title 3">
            <a:extLst>
              <a:ext uri="{FF2B5EF4-FFF2-40B4-BE49-F238E27FC236}">
                <a16:creationId xmlns:a16="http://schemas.microsoft.com/office/drawing/2014/main" id="{0837D09F-0708-E8EB-CBDF-DFB7162534F3}"/>
              </a:ext>
            </a:extLst>
          </p:cNvPr>
          <p:cNvSpPr>
            <a:spLocks noGrp="1"/>
          </p:cNvSpPr>
          <p:nvPr>
            <p:ph type="title"/>
          </p:nvPr>
        </p:nvSpPr>
        <p:spPr>
          <a:xfrm>
            <a:off x="518169" y="425002"/>
            <a:ext cx="7751188" cy="611449"/>
          </a:xfrm>
        </p:spPr>
        <p:txBody>
          <a:bodyPr/>
          <a:lstStyle/>
          <a:p>
            <a:pPr algn="ctr"/>
            <a:r>
              <a:rPr lang="en-US" b="1" dirty="0"/>
              <a:t>In-Hospital Patient Navigation</a:t>
            </a:r>
          </a:p>
        </p:txBody>
      </p:sp>
      <p:sp>
        <p:nvSpPr>
          <p:cNvPr id="21" name="Rectangle 20">
            <a:extLst>
              <a:ext uri="{FF2B5EF4-FFF2-40B4-BE49-F238E27FC236}">
                <a16:creationId xmlns:a16="http://schemas.microsoft.com/office/drawing/2014/main" id="{E9F20751-CD51-F069-2BAE-8DC83AE4BB0F}"/>
              </a:ext>
            </a:extLst>
          </p:cNvPr>
          <p:cNvSpPr/>
          <p:nvPr/>
        </p:nvSpPr>
        <p:spPr>
          <a:xfrm>
            <a:off x="2208468" y="1094584"/>
            <a:ext cx="6935531" cy="5074204"/>
          </a:xfrm>
          <a:prstGeom prst="rect">
            <a:avLst/>
          </a:prstGeom>
          <a:noFill/>
        </p:spPr>
        <p:txBody>
          <a:bodyPr/>
          <a:lstStyle/>
          <a:p>
            <a:endParaRPr lang="en-US"/>
          </a:p>
        </p:txBody>
      </p:sp>
      <p:sp>
        <p:nvSpPr>
          <p:cNvPr id="30" name="Freeform 29">
            <a:extLst>
              <a:ext uri="{FF2B5EF4-FFF2-40B4-BE49-F238E27FC236}">
                <a16:creationId xmlns:a16="http://schemas.microsoft.com/office/drawing/2014/main" id="{1D9C88BA-68F0-D78E-97E3-B82796FC1CA3}"/>
              </a:ext>
            </a:extLst>
          </p:cNvPr>
          <p:cNvSpPr/>
          <p:nvPr/>
        </p:nvSpPr>
        <p:spPr>
          <a:xfrm>
            <a:off x="4846232" y="2714700"/>
            <a:ext cx="2025326" cy="2020739"/>
          </a:xfrm>
          <a:custGeom>
            <a:avLst/>
            <a:gdLst>
              <a:gd name="connsiteX0" fmla="*/ 0 w 2025326"/>
              <a:gd name="connsiteY0" fmla="*/ 1010370 h 2020739"/>
              <a:gd name="connsiteX1" fmla="*/ 1012663 w 2025326"/>
              <a:gd name="connsiteY1" fmla="*/ 0 h 2020739"/>
              <a:gd name="connsiteX2" fmla="*/ 2025326 w 2025326"/>
              <a:gd name="connsiteY2" fmla="*/ 1010370 h 2020739"/>
              <a:gd name="connsiteX3" fmla="*/ 1012663 w 2025326"/>
              <a:gd name="connsiteY3" fmla="*/ 2020740 h 2020739"/>
              <a:gd name="connsiteX4" fmla="*/ 0 w 2025326"/>
              <a:gd name="connsiteY4" fmla="*/ 1010370 h 202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326" h="2020739">
                <a:moveTo>
                  <a:pt x="0" y="1010370"/>
                </a:moveTo>
                <a:cubicBezTo>
                  <a:pt x="0" y="452358"/>
                  <a:pt x="453385" y="0"/>
                  <a:pt x="1012663" y="0"/>
                </a:cubicBezTo>
                <a:cubicBezTo>
                  <a:pt x="1571941" y="0"/>
                  <a:pt x="2025326" y="452358"/>
                  <a:pt x="2025326" y="1010370"/>
                </a:cubicBezTo>
                <a:cubicBezTo>
                  <a:pt x="2025326" y="1568382"/>
                  <a:pt x="1571941" y="2020740"/>
                  <a:pt x="1012663" y="2020740"/>
                </a:cubicBezTo>
                <a:cubicBezTo>
                  <a:pt x="453385" y="2020740"/>
                  <a:pt x="0" y="1568382"/>
                  <a:pt x="0" y="101037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7082" tIns="326410" rIns="327082" bIns="32641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Garamond" panose="02020404030301010803" pitchFamily="18" charset="0"/>
            </a:endParaRPr>
          </a:p>
        </p:txBody>
      </p:sp>
      <p:grpSp>
        <p:nvGrpSpPr>
          <p:cNvPr id="17" name="Group 16">
            <a:extLst>
              <a:ext uri="{FF2B5EF4-FFF2-40B4-BE49-F238E27FC236}">
                <a16:creationId xmlns:a16="http://schemas.microsoft.com/office/drawing/2014/main" id="{5961B88E-67B9-F615-1873-FE292D90DDBD}"/>
              </a:ext>
            </a:extLst>
          </p:cNvPr>
          <p:cNvGrpSpPr/>
          <p:nvPr/>
        </p:nvGrpSpPr>
        <p:grpSpPr>
          <a:xfrm>
            <a:off x="3218903" y="1095418"/>
            <a:ext cx="5256976" cy="5072534"/>
            <a:chOff x="3089433" y="1095418"/>
            <a:chExt cx="5173599" cy="5072534"/>
          </a:xfrm>
        </p:grpSpPr>
        <p:grpSp>
          <p:nvGrpSpPr>
            <p:cNvPr id="5" name="Group 4">
              <a:extLst>
                <a:ext uri="{FF2B5EF4-FFF2-40B4-BE49-F238E27FC236}">
                  <a16:creationId xmlns:a16="http://schemas.microsoft.com/office/drawing/2014/main" id="{77C2353D-3BE2-F9BA-47DF-2577CA17537F}"/>
                </a:ext>
              </a:extLst>
            </p:cNvPr>
            <p:cNvGrpSpPr/>
            <p:nvPr/>
          </p:nvGrpSpPr>
          <p:grpSpPr>
            <a:xfrm>
              <a:off x="3567768" y="1625237"/>
              <a:ext cx="4254856" cy="4253639"/>
              <a:chOff x="3567768" y="1625237"/>
              <a:chExt cx="4254856" cy="4253639"/>
            </a:xfrm>
          </p:grpSpPr>
          <p:sp>
            <p:nvSpPr>
              <p:cNvPr id="23" name="Block Arc 22">
                <a:extLst>
                  <a:ext uri="{FF2B5EF4-FFF2-40B4-BE49-F238E27FC236}">
                    <a16:creationId xmlns:a16="http://schemas.microsoft.com/office/drawing/2014/main" id="{6BD77ED1-1F59-7494-1B23-7184FF3E3A49}"/>
                  </a:ext>
                </a:extLst>
              </p:cNvPr>
              <p:cNvSpPr/>
              <p:nvPr/>
            </p:nvSpPr>
            <p:spPr>
              <a:xfrm>
                <a:off x="3605694" y="1625237"/>
                <a:ext cx="4216930" cy="4216930"/>
              </a:xfrm>
              <a:prstGeom prst="blockArc">
                <a:avLst>
                  <a:gd name="adj1" fmla="val 13114401"/>
                  <a:gd name="adj2" fmla="val 16136929"/>
                  <a:gd name="adj3" fmla="val 3902"/>
                </a:avLst>
              </a:prstGeom>
            </p:spPr>
            <p:style>
              <a:lnRef idx="0">
                <a:schemeClr val="lt1">
                  <a:hueOff val="0"/>
                  <a:satOff val="0"/>
                  <a:lumOff val="0"/>
                  <a:alphaOff val="0"/>
                </a:schemeClr>
              </a:lnRef>
              <a:fillRef idx="1">
                <a:schemeClr val="accent3">
                  <a:hueOff val="7204039"/>
                  <a:satOff val="7218"/>
                  <a:lumOff val="20000"/>
                  <a:alphaOff val="0"/>
                </a:schemeClr>
              </a:fillRef>
              <a:effectRef idx="0">
                <a:schemeClr val="accent3">
                  <a:hueOff val="7204039"/>
                  <a:satOff val="7218"/>
                  <a:lumOff val="20000"/>
                  <a:alphaOff val="0"/>
                </a:schemeClr>
              </a:effectRef>
              <a:fontRef idx="minor">
                <a:schemeClr val="lt1"/>
              </a:fontRef>
            </p:style>
            <p:txBody>
              <a:bodyPr/>
              <a:lstStyle/>
              <a:p>
                <a:endParaRPr lang="en-US"/>
              </a:p>
            </p:txBody>
          </p:sp>
          <p:sp>
            <p:nvSpPr>
              <p:cNvPr id="24" name="Block Arc 23">
                <a:extLst>
                  <a:ext uri="{FF2B5EF4-FFF2-40B4-BE49-F238E27FC236}">
                    <a16:creationId xmlns:a16="http://schemas.microsoft.com/office/drawing/2014/main" id="{92E5B748-3A1D-A05F-8F0D-6AA740D40FBB}"/>
                  </a:ext>
                </a:extLst>
              </p:cNvPr>
              <p:cNvSpPr/>
              <p:nvPr/>
            </p:nvSpPr>
            <p:spPr>
              <a:xfrm>
                <a:off x="3575723" y="1661946"/>
                <a:ext cx="4216930" cy="4216930"/>
              </a:xfrm>
              <a:prstGeom prst="blockArc">
                <a:avLst>
                  <a:gd name="adj1" fmla="val 10090467"/>
                  <a:gd name="adj2" fmla="val 13193207"/>
                  <a:gd name="adj3" fmla="val 3902"/>
                </a:avLst>
              </a:prstGeom>
            </p:spPr>
            <p:style>
              <a:lnRef idx="0">
                <a:schemeClr val="lt1">
                  <a:hueOff val="0"/>
                  <a:satOff val="0"/>
                  <a:lumOff val="0"/>
                  <a:alphaOff val="0"/>
                </a:schemeClr>
              </a:lnRef>
              <a:fillRef idx="1">
                <a:schemeClr val="accent3">
                  <a:hueOff val="6003366"/>
                  <a:satOff val="6015"/>
                  <a:lumOff val="16667"/>
                  <a:alphaOff val="0"/>
                </a:schemeClr>
              </a:fillRef>
              <a:effectRef idx="0">
                <a:schemeClr val="accent3">
                  <a:hueOff val="6003366"/>
                  <a:satOff val="6015"/>
                  <a:lumOff val="16667"/>
                  <a:alphaOff val="0"/>
                </a:schemeClr>
              </a:effectRef>
              <a:fontRef idx="minor">
                <a:schemeClr val="lt1"/>
              </a:fontRef>
            </p:style>
            <p:txBody>
              <a:bodyPr/>
              <a:lstStyle/>
              <a:p>
                <a:endParaRPr lang="en-US"/>
              </a:p>
            </p:txBody>
          </p:sp>
          <p:sp>
            <p:nvSpPr>
              <p:cNvPr id="25" name="Block Arc 24">
                <a:extLst>
                  <a:ext uri="{FF2B5EF4-FFF2-40B4-BE49-F238E27FC236}">
                    <a16:creationId xmlns:a16="http://schemas.microsoft.com/office/drawing/2014/main" id="{9CFCC0DB-B497-8BD0-8328-7674A26299BF}"/>
                  </a:ext>
                </a:extLst>
              </p:cNvPr>
              <p:cNvSpPr/>
              <p:nvPr/>
            </p:nvSpPr>
            <p:spPr>
              <a:xfrm>
                <a:off x="3567768" y="1625585"/>
                <a:ext cx="4216930" cy="4216930"/>
              </a:xfrm>
              <a:prstGeom prst="blockArc">
                <a:avLst>
                  <a:gd name="adj1" fmla="val 6942857"/>
                  <a:gd name="adj2" fmla="val 10028571"/>
                  <a:gd name="adj3" fmla="val 3902"/>
                </a:avLst>
              </a:prstGeom>
            </p:spPr>
            <p:style>
              <a:lnRef idx="0">
                <a:schemeClr val="lt1">
                  <a:hueOff val="0"/>
                  <a:satOff val="0"/>
                  <a:lumOff val="0"/>
                  <a:alphaOff val="0"/>
                </a:schemeClr>
              </a:lnRef>
              <a:fillRef idx="1">
                <a:schemeClr val="accent3">
                  <a:hueOff val="4802693"/>
                  <a:satOff val="4812"/>
                  <a:lumOff val="13333"/>
                  <a:alphaOff val="0"/>
                </a:schemeClr>
              </a:fillRef>
              <a:effectRef idx="0">
                <a:schemeClr val="accent3">
                  <a:hueOff val="4802693"/>
                  <a:satOff val="4812"/>
                  <a:lumOff val="13333"/>
                  <a:alphaOff val="0"/>
                </a:schemeClr>
              </a:effectRef>
              <a:fontRef idx="minor">
                <a:schemeClr val="lt1"/>
              </a:fontRef>
            </p:style>
            <p:txBody>
              <a:bodyPr/>
              <a:lstStyle/>
              <a:p>
                <a:endParaRPr lang="en-US"/>
              </a:p>
            </p:txBody>
          </p:sp>
          <p:sp>
            <p:nvSpPr>
              <p:cNvPr id="26" name="Block Arc 25">
                <a:extLst>
                  <a:ext uri="{FF2B5EF4-FFF2-40B4-BE49-F238E27FC236}">
                    <a16:creationId xmlns:a16="http://schemas.microsoft.com/office/drawing/2014/main" id="{E3DC5125-CF55-4D79-1E95-1F96D43E4AED}"/>
                  </a:ext>
                </a:extLst>
              </p:cNvPr>
              <p:cNvSpPr/>
              <p:nvPr/>
            </p:nvSpPr>
            <p:spPr>
              <a:xfrm>
                <a:off x="3567768" y="1625585"/>
                <a:ext cx="4216930" cy="4216930"/>
              </a:xfrm>
              <a:prstGeom prst="blockArc">
                <a:avLst>
                  <a:gd name="adj1" fmla="val 3857143"/>
                  <a:gd name="adj2" fmla="val 6942857"/>
                  <a:gd name="adj3" fmla="val 3902"/>
                </a:avLst>
              </a:prstGeom>
            </p:spPr>
            <p:style>
              <a:lnRef idx="0">
                <a:schemeClr val="lt1">
                  <a:hueOff val="0"/>
                  <a:satOff val="0"/>
                  <a:lumOff val="0"/>
                  <a:alphaOff val="0"/>
                </a:schemeClr>
              </a:lnRef>
              <a:fillRef idx="1">
                <a:schemeClr val="accent3">
                  <a:hueOff val="3602020"/>
                  <a:satOff val="3609"/>
                  <a:lumOff val="10000"/>
                  <a:alphaOff val="0"/>
                </a:schemeClr>
              </a:fillRef>
              <a:effectRef idx="0">
                <a:schemeClr val="accent3">
                  <a:hueOff val="3602020"/>
                  <a:satOff val="3609"/>
                  <a:lumOff val="10000"/>
                  <a:alphaOff val="0"/>
                </a:schemeClr>
              </a:effectRef>
              <a:fontRef idx="minor">
                <a:schemeClr val="lt1"/>
              </a:fontRef>
            </p:style>
            <p:txBody>
              <a:bodyPr/>
              <a:lstStyle/>
              <a:p>
                <a:endParaRPr lang="en-US"/>
              </a:p>
            </p:txBody>
          </p:sp>
          <p:sp>
            <p:nvSpPr>
              <p:cNvPr id="27" name="Block Arc 26">
                <a:extLst>
                  <a:ext uri="{FF2B5EF4-FFF2-40B4-BE49-F238E27FC236}">
                    <a16:creationId xmlns:a16="http://schemas.microsoft.com/office/drawing/2014/main" id="{1F9495A3-A5EB-0197-0BBD-EC54E333270E}"/>
                  </a:ext>
                </a:extLst>
              </p:cNvPr>
              <p:cNvSpPr/>
              <p:nvPr/>
            </p:nvSpPr>
            <p:spPr>
              <a:xfrm>
                <a:off x="3567768" y="1625585"/>
                <a:ext cx="4216930" cy="4216930"/>
              </a:xfrm>
              <a:prstGeom prst="blockArc">
                <a:avLst>
                  <a:gd name="adj1" fmla="val 771429"/>
                  <a:gd name="adj2" fmla="val 3857143"/>
                  <a:gd name="adj3" fmla="val 3902"/>
                </a:avLst>
              </a:prstGeom>
            </p:spPr>
            <p:style>
              <a:lnRef idx="0">
                <a:schemeClr val="lt1">
                  <a:hueOff val="0"/>
                  <a:satOff val="0"/>
                  <a:lumOff val="0"/>
                  <a:alphaOff val="0"/>
                </a:schemeClr>
              </a:lnRef>
              <a:fillRef idx="1">
                <a:schemeClr val="accent3">
                  <a:hueOff val="2401347"/>
                  <a:satOff val="2406"/>
                  <a:lumOff val="6667"/>
                  <a:alphaOff val="0"/>
                </a:schemeClr>
              </a:fillRef>
              <a:effectRef idx="0">
                <a:schemeClr val="accent3">
                  <a:hueOff val="2401347"/>
                  <a:satOff val="2406"/>
                  <a:lumOff val="6667"/>
                  <a:alphaOff val="0"/>
                </a:schemeClr>
              </a:effectRef>
              <a:fontRef idx="minor">
                <a:schemeClr val="lt1"/>
              </a:fontRef>
            </p:style>
            <p:txBody>
              <a:bodyPr/>
              <a:lstStyle/>
              <a:p>
                <a:endParaRPr lang="en-US"/>
              </a:p>
            </p:txBody>
          </p:sp>
          <p:sp>
            <p:nvSpPr>
              <p:cNvPr id="28" name="Block Arc 27">
                <a:extLst>
                  <a:ext uri="{FF2B5EF4-FFF2-40B4-BE49-F238E27FC236}">
                    <a16:creationId xmlns:a16="http://schemas.microsoft.com/office/drawing/2014/main" id="{EBF67F10-8440-3E3D-6080-FB89BB988E09}"/>
                  </a:ext>
                </a:extLst>
              </p:cNvPr>
              <p:cNvSpPr/>
              <p:nvPr/>
            </p:nvSpPr>
            <p:spPr>
              <a:xfrm>
                <a:off x="3567768" y="1625585"/>
                <a:ext cx="4216930" cy="4216930"/>
              </a:xfrm>
              <a:prstGeom prst="blockArc">
                <a:avLst>
                  <a:gd name="adj1" fmla="val 19285714"/>
                  <a:gd name="adj2" fmla="val 771429"/>
                  <a:gd name="adj3" fmla="val 3902"/>
                </a:avLst>
              </a:prstGeom>
            </p:spPr>
            <p:style>
              <a:lnRef idx="0">
                <a:schemeClr val="lt1">
                  <a:hueOff val="0"/>
                  <a:satOff val="0"/>
                  <a:lumOff val="0"/>
                  <a:alphaOff val="0"/>
                </a:schemeClr>
              </a:lnRef>
              <a:fillRef idx="1">
                <a:schemeClr val="accent3">
                  <a:hueOff val="1200673"/>
                  <a:satOff val="1203"/>
                  <a:lumOff val="3333"/>
                  <a:alphaOff val="0"/>
                </a:schemeClr>
              </a:fillRef>
              <a:effectRef idx="0">
                <a:schemeClr val="accent3">
                  <a:hueOff val="1200673"/>
                  <a:satOff val="1203"/>
                  <a:lumOff val="3333"/>
                  <a:alphaOff val="0"/>
                </a:schemeClr>
              </a:effectRef>
              <a:fontRef idx="minor">
                <a:schemeClr val="lt1"/>
              </a:fontRef>
            </p:style>
            <p:txBody>
              <a:bodyPr/>
              <a:lstStyle/>
              <a:p>
                <a:endParaRPr lang="en-US"/>
              </a:p>
            </p:txBody>
          </p:sp>
          <p:sp>
            <p:nvSpPr>
              <p:cNvPr id="29" name="Block Arc 28">
                <a:extLst>
                  <a:ext uri="{FF2B5EF4-FFF2-40B4-BE49-F238E27FC236}">
                    <a16:creationId xmlns:a16="http://schemas.microsoft.com/office/drawing/2014/main" id="{DD2D153C-C13B-5217-FF7B-9CB9CBAF38CD}"/>
                  </a:ext>
                </a:extLst>
              </p:cNvPr>
              <p:cNvSpPr/>
              <p:nvPr/>
            </p:nvSpPr>
            <p:spPr>
              <a:xfrm>
                <a:off x="3567768" y="1625585"/>
                <a:ext cx="4216930" cy="4216930"/>
              </a:xfrm>
              <a:prstGeom prst="blockArc">
                <a:avLst>
                  <a:gd name="adj1" fmla="val 16138179"/>
                  <a:gd name="adj2" fmla="val 19285714"/>
                  <a:gd name="adj3" fmla="val 3902"/>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grpSp>
        <p:sp>
          <p:nvSpPr>
            <p:cNvPr id="31" name="Freeform 30">
              <a:extLst>
                <a:ext uri="{FF2B5EF4-FFF2-40B4-BE49-F238E27FC236}">
                  <a16:creationId xmlns:a16="http://schemas.microsoft.com/office/drawing/2014/main" id="{163CF875-56CE-4CA6-2FC6-60550EAB6DFC}"/>
                </a:ext>
              </a:extLst>
            </p:cNvPr>
            <p:cNvSpPr/>
            <p:nvPr/>
          </p:nvSpPr>
          <p:spPr>
            <a:xfrm>
              <a:off x="5095888" y="1095418"/>
              <a:ext cx="1160689" cy="1142601"/>
            </a:xfrm>
            <a:custGeom>
              <a:avLst/>
              <a:gdLst>
                <a:gd name="connsiteX0" fmla="*/ 0 w 1160689"/>
                <a:gd name="connsiteY0" fmla="*/ 571301 h 1142601"/>
                <a:gd name="connsiteX1" fmla="*/ 580345 w 1160689"/>
                <a:gd name="connsiteY1" fmla="*/ 0 h 1142601"/>
                <a:gd name="connsiteX2" fmla="*/ 1160690 w 1160689"/>
                <a:gd name="connsiteY2" fmla="*/ 571301 h 1142601"/>
                <a:gd name="connsiteX3" fmla="*/ 580345 w 1160689"/>
                <a:gd name="connsiteY3" fmla="*/ 1142602 h 1142601"/>
                <a:gd name="connsiteX4" fmla="*/ 0 w 1160689"/>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689" h="1142601">
                  <a:moveTo>
                    <a:pt x="0" y="571301"/>
                  </a:moveTo>
                  <a:cubicBezTo>
                    <a:pt x="0" y="255780"/>
                    <a:pt x="259829" y="0"/>
                    <a:pt x="580345" y="0"/>
                  </a:cubicBezTo>
                  <a:cubicBezTo>
                    <a:pt x="900861" y="0"/>
                    <a:pt x="1160690" y="255780"/>
                    <a:pt x="1160690" y="571301"/>
                  </a:cubicBezTo>
                  <a:cubicBezTo>
                    <a:pt x="1160690" y="886822"/>
                    <a:pt x="900861" y="1142602"/>
                    <a:pt x="580345" y="1142602"/>
                  </a:cubicBezTo>
                  <a:cubicBezTo>
                    <a:pt x="259829" y="1142602"/>
                    <a:pt x="0" y="886822"/>
                    <a:pt x="0" y="571301"/>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2839" tIns="190190" rIns="192839"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Residents</a:t>
              </a:r>
            </a:p>
          </p:txBody>
        </p:sp>
        <p:sp>
          <p:nvSpPr>
            <p:cNvPr id="32" name="Freeform 31">
              <a:extLst>
                <a:ext uri="{FF2B5EF4-FFF2-40B4-BE49-F238E27FC236}">
                  <a16:creationId xmlns:a16="http://schemas.microsoft.com/office/drawing/2014/main" id="{59671696-FC66-AD9E-E32A-D8C3B1097C32}"/>
                </a:ext>
              </a:extLst>
            </p:cNvPr>
            <p:cNvSpPr/>
            <p:nvPr/>
          </p:nvSpPr>
          <p:spPr>
            <a:xfrm>
              <a:off x="6680326" y="1873790"/>
              <a:ext cx="1224423" cy="1142601"/>
            </a:xfrm>
            <a:custGeom>
              <a:avLst/>
              <a:gdLst>
                <a:gd name="connsiteX0" fmla="*/ 0 w 1224423"/>
                <a:gd name="connsiteY0" fmla="*/ 571301 h 1142601"/>
                <a:gd name="connsiteX1" fmla="*/ 612212 w 1224423"/>
                <a:gd name="connsiteY1" fmla="*/ 0 h 1142601"/>
                <a:gd name="connsiteX2" fmla="*/ 1224424 w 1224423"/>
                <a:gd name="connsiteY2" fmla="*/ 571301 h 1142601"/>
                <a:gd name="connsiteX3" fmla="*/ 612212 w 1224423"/>
                <a:gd name="connsiteY3" fmla="*/ 1142602 h 1142601"/>
                <a:gd name="connsiteX4" fmla="*/ 0 w 1224423"/>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423" h="1142601">
                  <a:moveTo>
                    <a:pt x="0" y="571301"/>
                  </a:moveTo>
                  <a:cubicBezTo>
                    <a:pt x="0" y="255780"/>
                    <a:pt x="274097" y="0"/>
                    <a:pt x="612212" y="0"/>
                  </a:cubicBezTo>
                  <a:cubicBezTo>
                    <a:pt x="950327" y="0"/>
                    <a:pt x="1224424" y="255780"/>
                    <a:pt x="1224424" y="571301"/>
                  </a:cubicBezTo>
                  <a:cubicBezTo>
                    <a:pt x="1224424" y="886822"/>
                    <a:pt x="950327" y="1142602"/>
                    <a:pt x="612212" y="1142602"/>
                  </a:cubicBezTo>
                  <a:cubicBezTo>
                    <a:pt x="274097" y="1142602"/>
                    <a:pt x="0" y="886822"/>
                    <a:pt x="0" y="571301"/>
                  </a:cubicBezTo>
                  <a:close/>
                </a:path>
              </a:pathLst>
            </a:custGeom>
          </p:spPr>
          <p:style>
            <a:lnRef idx="2">
              <a:schemeClr val="lt1">
                <a:hueOff val="0"/>
                <a:satOff val="0"/>
                <a:lumOff val="0"/>
                <a:alphaOff val="0"/>
              </a:schemeClr>
            </a:lnRef>
            <a:fillRef idx="1">
              <a:schemeClr val="accent3">
                <a:hueOff val="1200673"/>
                <a:satOff val="1203"/>
                <a:lumOff val="3333"/>
                <a:alphaOff val="0"/>
              </a:schemeClr>
            </a:fillRef>
            <a:effectRef idx="0">
              <a:schemeClr val="accent3">
                <a:hueOff val="1200673"/>
                <a:satOff val="1203"/>
                <a:lumOff val="3333"/>
                <a:alphaOff val="0"/>
              </a:schemeClr>
            </a:effectRef>
            <a:fontRef idx="minor">
              <a:schemeClr val="lt1"/>
            </a:fontRef>
          </p:style>
          <p:txBody>
            <a:bodyPr spcFirstLastPara="0" vert="horz" wrap="square" lIns="202173" tIns="190190" rIns="202173"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Medical Students</a:t>
              </a:r>
            </a:p>
          </p:txBody>
        </p:sp>
        <p:sp>
          <p:nvSpPr>
            <p:cNvPr id="33" name="Freeform 32">
              <a:extLst>
                <a:ext uri="{FF2B5EF4-FFF2-40B4-BE49-F238E27FC236}">
                  <a16:creationId xmlns:a16="http://schemas.microsoft.com/office/drawing/2014/main" id="{77EC6573-FB87-94CB-1FDF-21700636E1D1}"/>
                </a:ext>
              </a:extLst>
            </p:cNvPr>
            <p:cNvSpPr/>
            <p:nvPr/>
          </p:nvSpPr>
          <p:spPr>
            <a:xfrm>
              <a:off x="7120431" y="3622774"/>
              <a:ext cx="1142601" cy="1142601"/>
            </a:xfrm>
            <a:custGeom>
              <a:avLst/>
              <a:gdLst>
                <a:gd name="connsiteX0" fmla="*/ 0 w 1142601"/>
                <a:gd name="connsiteY0" fmla="*/ 571301 h 1142601"/>
                <a:gd name="connsiteX1" fmla="*/ 571301 w 1142601"/>
                <a:gd name="connsiteY1" fmla="*/ 0 h 1142601"/>
                <a:gd name="connsiteX2" fmla="*/ 1142602 w 1142601"/>
                <a:gd name="connsiteY2" fmla="*/ 571301 h 1142601"/>
                <a:gd name="connsiteX3" fmla="*/ 571301 w 1142601"/>
                <a:gd name="connsiteY3" fmla="*/ 1142602 h 1142601"/>
                <a:gd name="connsiteX4" fmla="*/ 0 w 1142601"/>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01" h="1142601">
                  <a:moveTo>
                    <a:pt x="0" y="571301"/>
                  </a:moveTo>
                  <a:cubicBezTo>
                    <a:pt x="0" y="255780"/>
                    <a:pt x="255780" y="0"/>
                    <a:pt x="571301" y="0"/>
                  </a:cubicBezTo>
                  <a:cubicBezTo>
                    <a:pt x="886822" y="0"/>
                    <a:pt x="1142602" y="255780"/>
                    <a:pt x="1142602" y="571301"/>
                  </a:cubicBezTo>
                  <a:cubicBezTo>
                    <a:pt x="1142602" y="886822"/>
                    <a:pt x="886822" y="1142602"/>
                    <a:pt x="571301" y="1142602"/>
                  </a:cubicBezTo>
                  <a:cubicBezTo>
                    <a:pt x="255780" y="1142602"/>
                    <a:pt x="0" y="886822"/>
                    <a:pt x="0" y="571301"/>
                  </a:cubicBezTo>
                  <a:close/>
                </a:path>
              </a:pathLst>
            </a:custGeom>
          </p:spPr>
          <p:style>
            <a:lnRef idx="2">
              <a:schemeClr val="lt1">
                <a:hueOff val="0"/>
                <a:satOff val="0"/>
                <a:lumOff val="0"/>
                <a:alphaOff val="0"/>
              </a:schemeClr>
            </a:lnRef>
            <a:fillRef idx="1">
              <a:schemeClr val="accent3">
                <a:hueOff val="2401347"/>
                <a:satOff val="2406"/>
                <a:lumOff val="6667"/>
                <a:alphaOff val="0"/>
              </a:schemeClr>
            </a:fillRef>
            <a:effectRef idx="0">
              <a:schemeClr val="accent3">
                <a:hueOff val="2401347"/>
                <a:satOff val="2406"/>
                <a:lumOff val="6667"/>
                <a:alphaOff val="0"/>
              </a:schemeClr>
            </a:effectRef>
            <a:fontRef idx="minor">
              <a:schemeClr val="lt1"/>
            </a:fontRef>
          </p:style>
          <p:txBody>
            <a:bodyPr spcFirstLastPara="0" vert="horz" wrap="square" lIns="190190" tIns="190190" rIns="190190"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SW’s</a:t>
              </a:r>
            </a:p>
          </p:txBody>
        </p:sp>
        <p:sp>
          <p:nvSpPr>
            <p:cNvPr id="34" name="Freeform 33">
              <a:extLst>
                <a:ext uri="{FF2B5EF4-FFF2-40B4-BE49-F238E27FC236}">
                  <a16:creationId xmlns:a16="http://schemas.microsoft.com/office/drawing/2014/main" id="{C0291F69-E6E5-7D38-2EAF-86A138C02749}"/>
                </a:ext>
              </a:extLst>
            </p:cNvPr>
            <p:cNvSpPr/>
            <p:nvPr/>
          </p:nvSpPr>
          <p:spPr>
            <a:xfrm>
              <a:off x="6001914" y="5025351"/>
              <a:ext cx="1142601" cy="1142601"/>
            </a:xfrm>
            <a:custGeom>
              <a:avLst/>
              <a:gdLst>
                <a:gd name="connsiteX0" fmla="*/ 0 w 1142601"/>
                <a:gd name="connsiteY0" fmla="*/ 571301 h 1142601"/>
                <a:gd name="connsiteX1" fmla="*/ 571301 w 1142601"/>
                <a:gd name="connsiteY1" fmla="*/ 0 h 1142601"/>
                <a:gd name="connsiteX2" fmla="*/ 1142602 w 1142601"/>
                <a:gd name="connsiteY2" fmla="*/ 571301 h 1142601"/>
                <a:gd name="connsiteX3" fmla="*/ 571301 w 1142601"/>
                <a:gd name="connsiteY3" fmla="*/ 1142602 h 1142601"/>
                <a:gd name="connsiteX4" fmla="*/ 0 w 1142601"/>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01" h="1142601">
                  <a:moveTo>
                    <a:pt x="0" y="571301"/>
                  </a:moveTo>
                  <a:cubicBezTo>
                    <a:pt x="0" y="255780"/>
                    <a:pt x="255780" y="0"/>
                    <a:pt x="571301" y="0"/>
                  </a:cubicBezTo>
                  <a:cubicBezTo>
                    <a:pt x="886822" y="0"/>
                    <a:pt x="1142602" y="255780"/>
                    <a:pt x="1142602" y="571301"/>
                  </a:cubicBezTo>
                  <a:cubicBezTo>
                    <a:pt x="1142602" y="886822"/>
                    <a:pt x="886822" y="1142602"/>
                    <a:pt x="571301" y="1142602"/>
                  </a:cubicBezTo>
                  <a:cubicBezTo>
                    <a:pt x="255780" y="1142602"/>
                    <a:pt x="0" y="886822"/>
                    <a:pt x="0" y="571301"/>
                  </a:cubicBezTo>
                  <a:close/>
                </a:path>
              </a:pathLst>
            </a:custGeom>
          </p:spPr>
          <p:style>
            <a:lnRef idx="2">
              <a:schemeClr val="lt1">
                <a:hueOff val="0"/>
                <a:satOff val="0"/>
                <a:lumOff val="0"/>
                <a:alphaOff val="0"/>
              </a:schemeClr>
            </a:lnRef>
            <a:fillRef idx="1">
              <a:schemeClr val="accent3">
                <a:hueOff val="3602020"/>
                <a:satOff val="3609"/>
                <a:lumOff val="10000"/>
                <a:alphaOff val="0"/>
              </a:schemeClr>
            </a:fillRef>
            <a:effectRef idx="0">
              <a:schemeClr val="accent3">
                <a:hueOff val="3602020"/>
                <a:satOff val="3609"/>
                <a:lumOff val="10000"/>
                <a:alphaOff val="0"/>
              </a:schemeClr>
            </a:effectRef>
            <a:fontRef idx="minor">
              <a:schemeClr val="lt1"/>
            </a:fontRef>
          </p:style>
          <p:txBody>
            <a:bodyPr spcFirstLastPara="0" vert="horz" wrap="square" lIns="190190" tIns="190190" rIns="190190"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Other PN’s</a:t>
              </a:r>
            </a:p>
          </p:txBody>
        </p:sp>
        <p:sp>
          <p:nvSpPr>
            <p:cNvPr id="35" name="Freeform 34">
              <a:extLst>
                <a:ext uri="{FF2B5EF4-FFF2-40B4-BE49-F238E27FC236}">
                  <a16:creationId xmlns:a16="http://schemas.microsoft.com/office/drawing/2014/main" id="{CD50581C-7D73-FB85-0077-5DD7BECFD39E}"/>
                </a:ext>
              </a:extLst>
            </p:cNvPr>
            <p:cNvSpPr/>
            <p:nvPr/>
          </p:nvSpPr>
          <p:spPr>
            <a:xfrm>
              <a:off x="4207951" y="5025351"/>
              <a:ext cx="1142601" cy="1142601"/>
            </a:xfrm>
            <a:custGeom>
              <a:avLst/>
              <a:gdLst>
                <a:gd name="connsiteX0" fmla="*/ 0 w 1142601"/>
                <a:gd name="connsiteY0" fmla="*/ 571301 h 1142601"/>
                <a:gd name="connsiteX1" fmla="*/ 571301 w 1142601"/>
                <a:gd name="connsiteY1" fmla="*/ 0 h 1142601"/>
                <a:gd name="connsiteX2" fmla="*/ 1142602 w 1142601"/>
                <a:gd name="connsiteY2" fmla="*/ 571301 h 1142601"/>
                <a:gd name="connsiteX3" fmla="*/ 571301 w 1142601"/>
                <a:gd name="connsiteY3" fmla="*/ 1142602 h 1142601"/>
                <a:gd name="connsiteX4" fmla="*/ 0 w 1142601"/>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01" h="1142601">
                  <a:moveTo>
                    <a:pt x="0" y="571301"/>
                  </a:moveTo>
                  <a:cubicBezTo>
                    <a:pt x="0" y="255780"/>
                    <a:pt x="255780" y="0"/>
                    <a:pt x="571301" y="0"/>
                  </a:cubicBezTo>
                  <a:cubicBezTo>
                    <a:pt x="886822" y="0"/>
                    <a:pt x="1142602" y="255780"/>
                    <a:pt x="1142602" y="571301"/>
                  </a:cubicBezTo>
                  <a:cubicBezTo>
                    <a:pt x="1142602" y="886822"/>
                    <a:pt x="886822" y="1142602"/>
                    <a:pt x="571301" y="1142602"/>
                  </a:cubicBezTo>
                  <a:cubicBezTo>
                    <a:pt x="255780" y="1142602"/>
                    <a:pt x="0" y="886822"/>
                    <a:pt x="0" y="571301"/>
                  </a:cubicBezTo>
                  <a:close/>
                </a:path>
              </a:pathLst>
            </a:custGeom>
          </p:spPr>
          <p:style>
            <a:lnRef idx="2">
              <a:schemeClr val="lt1">
                <a:hueOff val="0"/>
                <a:satOff val="0"/>
                <a:lumOff val="0"/>
                <a:alphaOff val="0"/>
              </a:schemeClr>
            </a:lnRef>
            <a:fillRef idx="1">
              <a:schemeClr val="accent3">
                <a:hueOff val="4802693"/>
                <a:satOff val="4812"/>
                <a:lumOff val="13333"/>
                <a:alphaOff val="0"/>
              </a:schemeClr>
            </a:fillRef>
            <a:effectRef idx="0">
              <a:schemeClr val="accent3">
                <a:hueOff val="4802693"/>
                <a:satOff val="4812"/>
                <a:lumOff val="13333"/>
                <a:alphaOff val="0"/>
              </a:schemeClr>
            </a:effectRef>
            <a:fontRef idx="minor">
              <a:schemeClr val="lt1"/>
            </a:fontRef>
          </p:style>
          <p:txBody>
            <a:bodyPr spcFirstLastPara="0" vert="horz" wrap="square" lIns="190190" tIns="190190" rIns="190190"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Nurses</a:t>
              </a:r>
            </a:p>
          </p:txBody>
        </p:sp>
        <p:sp>
          <p:nvSpPr>
            <p:cNvPr id="36" name="Freeform 35">
              <a:extLst>
                <a:ext uri="{FF2B5EF4-FFF2-40B4-BE49-F238E27FC236}">
                  <a16:creationId xmlns:a16="http://schemas.microsoft.com/office/drawing/2014/main" id="{8610087C-F552-29E5-FCFC-A7AC790F90CE}"/>
                </a:ext>
              </a:extLst>
            </p:cNvPr>
            <p:cNvSpPr/>
            <p:nvPr/>
          </p:nvSpPr>
          <p:spPr>
            <a:xfrm>
              <a:off x="3089433" y="3622774"/>
              <a:ext cx="1165245" cy="1142601"/>
            </a:xfrm>
            <a:custGeom>
              <a:avLst/>
              <a:gdLst>
                <a:gd name="connsiteX0" fmla="*/ 0 w 1142601"/>
                <a:gd name="connsiteY0" fmla="*/ 571301 h 1142601"/>
                <a:gd name="connsiteX1" fmla="*/ 571301 w 1142601"/>
                <a:gd name="connsiteY1" fmla="*/ 0 h 1142601"/>
                <a:gd name="connsiteX2" fmla="*/ 1142602 w 1142601"/>
                <a:gd name="connsiteY2" fmla="*/ 571301 h 1142601"/>
                <a:gd name="connsiteX3" fmla="*/ 571301 w 1142601"/>
                <a:gd name="connsiteY3" fmla="*/ 1142602 h 1142601"/>
                <a:gd name="connsiteX4" fmla="*/ 0 w 1142601"/>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01" h="1142601">
                  <a:moveTo>
                    <a:pt x="0" y="571301"/>
                  </a:moveTo>
                  <a:cubicBezTo>
                    <a:pt x="0" y="255780"/>
                    <a:pt x="255780" y="0"/>
                    <a:pt x="571301" y="0"/>
                  </a:cubicBezTo>
                  <a:cubicBezTo>
                    <a:pt x="886822" y="0"/>
                    <a:pt x="1142602" y="255780"/>
                    <a:pt x="1142602" y="571301"/>
                  </a:cubicBezTo>
                  <a:cubicBezTo>
                    <a:pt x="1142602" y="886822"/>
                    <a:pt x="886822" y="1142602"/>
                    <a:pt x="571301" y="1142602"/>
                  </a:cubicBezTo>
                  <a:cubicBezTo>
                    <a:pt x="255780" y="1142602"/>
                    <a:pt x="0" y="886822"/>
                    <a:pt x="0" y="571301"/>
                  </a:cubicBezTo>
                  <a:close/>
                </a:path>
              </a:pathLst>
            </a:custGeom>
          </p:spPr>
          <p:style>
            <a:lnRef idx="2">
              <a:schemeClr val="lt1">
                <a:hueOff val="0"/>
                <a:satOff val="0"/>
                <a:lumOff val="0"/>
                <a:alphaOff val="0"/>
              </a:schemeClr>
            </a:lnRef>
            <a:fillRef idx="1">
              <a:schemeClr val="accent3">
                <a:hueOff val="6003366"/>
                <a:satOff val="6015"/>
                <a:lumOff val="16667"/>
                <a:alphaOff val="0"/>
              </a:schemeClr>
            </a:fillRef>
            <a:effectRef idx="0">
              <a:schemeClr val="accent3">
                <a:hueOff val="6003366"/>
                <a:satOff val="6015"/>
                <a:lumOff val="16667"/>
                <a:alphaOff val="0"/>
              </a:schemeClr>
            </a:effectRef>
            <a:fontRef idx="minor">
              <a:schemeClr val="lt1"/>
            </a:fontRef>
          </p:style>
          <p:txBody>
            <a:bodyPr spcFirstLastPara="0" vert="horz" wrap="square" lIns="190190" tIns="190190" rIns="190190"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Attendings</a:t>
              </a:r>
            </a:p>
          </p:txBody>
        </p:sp>
        <p:sp>
          <p:nvSpPr>
            <p:cNvPr id="37" name="Freeform 36">
              <a:extLst>
                <a:ext uri="{FF2B5EF4-FFF2-40B4-BE49-F238E27FC236}">
                  <a16:creationId xmlns:a16="http://schemas.microsoft.com/office/drawing/2014/main" id="{BCAB953D-3A16-0C78-8567-811152F8BB77}"/>
                </a:ext>
              </a:extLst>
            </p:cNvPr>
            <p:cNvSpPr/>
            <p:nvPr/>
          </p:nvSpPr>
          <p:spPr>
            <a:xfrm>
              <a:off x="3526597" y="1873388"/>
              <a:ext cx="1224423" cy="1142601"/>
            </a:xfrm>
            <a:custGeom>
              <a:avLst/>
              <a:gdLst>
                <a:gd name="connsiteX0" fmla="*/ 0 w 1142601"/>
                <a:gd name="connsiteY0" fmla="*/ 571301 h 1142601"/>
                <a:gd name="connsiteX1" fmla="*/ 571301 w 1142601"/>
                <a:gd name="connsiteY1" fmla="*/ 0 h 1142601"/>
                <a:gd name="connsiteX2" fmla="*/ 1142602 w 1142601"/>
                <a:gd name="connsiteY2" fmla="*/ 571301 h 1142601"/>
                <a:gd name="connsiteX3" fmla="*/ 571301 w 1142601"/>
                <a:gd name="connsiteY3" fmla="*/ 1142602 h 1142601"/>
                <a:gd name="connsiteX4" fmla="*/ 0 w 1142601"/>
                <a:gd name="connsiteY4" fmla="*/ 571301 h 114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01" h="1142601">
                  <a:moveTo>
                    <a:pt x="0" y="571301"/>
                  </a:moveTo>
                  <a:cubicBezTo>
                    <a:pt x="0" y="255780"/>
                    <a:pt x="255780" y="0"/>
                    <a:pt x="571301" y="0"/>
                  </a:cubicBezTo>
                  <a:cubicBezTo>
                    <a:pt x="886822" y="0"/>
                    <a:pt x="1142602" y="255780"/>
                    <a:pt x="1142602" y="571301"/>
                  </a:cubicBezTo>
                  <a:cubicBezTo>
                    <a:pt x="1142602" y="886822"/>
                    <a:pt x="886822" y="1142602"/>
                    <a:pt x="571301" y="1142602"/>
                  </a:cubicBezTo>
                  <a:cubicBezTo>
                    <a:pt x="255780" y="1142602"/>
                    <a:pt x="0" y="886822"/>
                    <a:pt x="0" y="571301"/>
                  </a:cubicBezTo>
                  <a:close/>
                </a:path>
              </a:pathLst>
            </a:custGeom>
          </p:spPr>
          <p:style>
            <a:lnRef idx="2">
              <a:schemeClr val="lt1">
                <a:hueOff val="0"/>
                <a:satOff val="0"/>
                <a:lumOff val="0"/>
                <a:alphaOff val="0"/>
              </a:schemeClr>
            </a:lnRef>
            <a:fillRef idx="1">
              <a:schemeClr val="accent3">
                <a:hueOff val="7204039"/>
                <a:satOff val="7218"/>
                <a:lumOff val="20000"/>
                <a:alphaOff val="0"/>
              </a:schemeClr>
            </a:fillRef>
            <a:effectRef idx="0">
              <a:schemeClr val="accent3">
                <a:hueOff val="7204039"/>
                <a:satOff val="7218"/>
                <a:lumOff val="20000"/>
                <a:alphaOff val="0"/>
              </a:schemeClr>
            </a:effectRef>
            <a:fontRef idx="minor">
              <a:schemeClr val="lt1"/>
            </a:fontRef>
          </p:style>
          <p:txBody>
            <a:bodyPr spcFirstLastPara="0" vert="horz" wrap="square" lIns="190190" tIns="190190" rIns="190190" bIns="190190" numCol="1" spcCol="1270" anchor="ctr" anchorCtr="0">
              <a:noAutofit/>
            </a:bodyPr>
            <a:lstStyle/>
            <a:p>
              <a:pPr marL="0" lvl="0" indent="0" algn="ctr" defTabSz="800100">
                <a:lnSpc>
                  <a:spcPct val="90000"/>
                </a:lnSpc>
                <a:spcBef>
                  <a:spcPct val="0"/>
                </a:spcBef>
                <a:spcAft>
                  <a:spcPct val="35000"/>
                </a:spcAft>
                <a:buNone/>
              </a:pPr>
              <a:r>
                <a:rPr lang="en-US" sz="1300" kern="1200" dirty="0">
                  <a:latin typeface="Calibri" panose="020F0502020204030204" pitchFamily="34" charset="0"/>
                  <a:cs typeface="Calibri" panose="020F0502020204030204" pitchFamily="34" charset="0"/>
                </a:rPr>
                <a:t>Community</a:t>
              </a:r>
            </a:p>
          </p:txBody>
        </p:sp>
      </p:grpSp>
      <p:pic>
        <p:nvPicPr>
          <p:cNvPr id="8" name="Graphic 7" descr="Woman">
            <a:extLst>
              <a:ext uri="{FF2B5EF4-FFF2-40B4-BE49-F238E27FC236}">
                <a16:creationId xmlns:a16="http://schemas.microsoft.com/office/drawing/2014/main" id="{A1807A57-29C9-42F4-3B53-7F1C1A484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0399" y="3618780"/>
            <a:ext cx="806183" cy="806183"/>
          </a:xfrm>
          <a:prstGeom prst="rect">
            <a:avLst/>
          </a:prstGeom>
        </p:spPr>
      </p:pic>
      <p:grpSp>
        <p:nvGrpSpPr>
          <p:cNvPr id="20" name="Group 19">
            <a:extLst>
              <a:ext uri="{FF2B5EF4-FFF2-40B4-BE49-F238E27FC236}">
                <a16:creationId xmlns:a16="http://schemas.microsoft.com/office/drawing/2014/main" id="{26191629-A1A8-F409-0D78-2ABD3AF3B828}"/>
              </a:ext>
            </a:extLst>
          </p:cNvPr>
          <p:cNvGrpSpPr/>
          <p:nvPr/>
        </p:nvGrpSpPr>
        <p:grpSpPr>
          <a:xfrm>
            <a:off x="127582" y="1436964"/>
            <a:ext cx="2759841" cy="2337081"/>
            <a:chOff x="127582" y="1436964"/>
            <a:chExt cx="2759841" cy="2337081"/>
          </a:xfrm>
        </p:grpSpPr>
        <p:grpSp>
          <p:nvGrpSpPr>
            <p:cNvPr id="19" name="Group 18">
              <a:extLst>
                <a:ext uri="{FF2B5EF4-FFF2-40B4-BE49-F238E27FC236}">
                  <a16:creationId xmlns:a16="http://schemas.microsoft.com/office/drawing/2014/main" id="{03ED1DEF-81EA-2FC5-F239-CC234CCD3A1D}"/>
                </a:ext>
              </a:extLst>
            </p:cNvPr>
            <p:cNvGrpSpPr/>
            <p:nvPr/>
          </p:nvGrpSpPr>
          <p:grpSpPr>
            <a:xfrm>
              <a:off x="668121" y="1436964"/>
              <a:ext cx="2219302" cy="2219302"/>
              <a:chOff x="668121" y="1436964"/>
              <a:chExt cx="2219302" cy="2219302"/>
            </a:xfrm>
          </p:grpSpPr>
          <p:pic>
            <p:nvPicPr>
              <p:cNvPr id="9" name="Graphic 8" descr="Hospital">
                <a:extLst>
                  <a:ext uri="{FF2B5EF4-FFF2-40B4-BE49-F238E27FC236}">
                    <a16:creationId xmlns:a16="http://schemas.microsoft.com/office/drawing/2014/main" id="{FFAB864F-904C-A14B-1F2B-A4EBAE0744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121" y="1436964"/>
                <a:ext cx="2219302" cy="2219302"/>
              </a:xfrm>
              <a:prstGeom prst="rect">
                <a:avLst/>
              </a:prstGeom>
            </p:spPr>
          </p:pic>
          <p:sp>
            <p:nvSpPr>
              <p:cNvPr id="11" name="Rectangle 10">
                <a:extLst>
                  <a:ext uri="{FF2B5EF4-FFF2-40B4-BE49-F238E27FC236}">
                    <a16:creationId xmlns:a16="http://schemas.microsoft.com/office/drawing/2014/main" id="{7F5DE732-0501-27A4-2AB1-C0AB3925E4B4}"/>
                  </a:ext>
                </a:extLst>
              </p:cNvPr>
              <p:cNvSpPr/>
              <p:nvPr/>
            </p:nvSpPr>
            <p:spPr bwMode="auto">
              <a:xfrm>
                <a:off x="1347076" y="2536525"/>
                <a:ext cx="861392" cy="225287"/>
              </a:xfrm>
              <a:prstGeom prst="rect">
                <a:avLst/>
              </a:prstGeom>
              <a:solidFill>
                <a:srgbClr val="C00000"/>
              </a:solidFill>
              <a:ln w="19050" algn="ctr">
                <a:noFill/>
                <a:miter lim="800000"/>
                <a:headEnd/>
                <a:tailEnd/>
              </a:ln>
            </p:spPr>
            <p:txBody>
              <a:bodyPr wrap="none" rtlCol="0" anchor="ctr"/>
              <a:lstStyle/>
              <a:p>
                <a:pPr algn="ctr">
                  <a:lnSpc>
                    <a:spcPct val="90000"/>
                  </a:lnSpc>
                </a:pPr>
                <a:r>
                  <a:rPr lang="en-US" b="1" dirty="0">
                    <a:solidFill>
                      <a:schemeClr val="bg2"/>
                    </a:solidFill>
                    <a:latin typeface="+mj-lt"/>
                  </a:rPr>
                  <a:t>ZSFG</a:t>
                </a:r>
              </a:p>
            </p:txBody>
          </p:sp>
        </p:grpSp>
        <p:pic>
          <p:nvPicPr>
            <p:cNvPr id="12" name="Graphic 11" descr="Ambulance">
              <a:extLst>
                <a:ext uri="{FF2B5EF4-FFF2-40B4-BE49-F238E27FC236}">
                  <a16:creationId xmlns:a16="http://schemas.microsoft.com/office/drawing/2014/main" id="{758634B9-5388-611A-BACD-D3FEB6817C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582" y="2859645"/>
              <a:ext cx="914400" cy="914400"/>
            </a:xfrm>
            <a:prstGeom prst="rect">
              <a:avLst/>
            </a:prstGeom>
          </p:spPr>
        </p:pic>
      </p:grpSp>
      <p:grpSp>
        <p:nvGrpSpPr>
          <p:cNvPr id="7" name="Group 6">
            <a:extLst>
              <a:ext uri="{FF2B5EF4-FFF2-40B4-BE49-F238E27FC236}">
                <a16:creationId xmlns:a16="http://schemas.microsoft.com/office/drawing/2014/main" id="{C163873D-88A3-D824-0B4E-6FCED8B28DDF}"/>
              </a:ext>
            </a:extLst>
          </p:cNvPr>
          <p:cNvGrpSpPr/>
          <p:nvPr/>
        </p:nvGrpSpPr>
        <p:grpSpPr>
          <a:xfrm>
            <a:off x="5864281" y="3053878"/>
            <a:ext cx="692457" cy="585235"/>
            <a:chOff x="5542632" y="3020144"/>
            <a:chExt cx="798440" cy="585235"/>
          </a:xfrm>
        </p:grpSpPr>
        <p:sp>
          <p:nvSpPr>
            <p:cNvPr id="16" name="Cloud Callout 15">
              <a:extLst>
                <a:ext uri="{FF2B5EF4-FFF2-40B4-BE49-F238E27FC236}">
                  <a16:creationId xmlns:a16="http://schemas.microsoft.com/office/drawing/2014/main" id="{C4D8DD39-9641-2B5D-480E-9DC030BF637F}"/>
                </a:ext>
              </a:extLst>
            </p:cNvPr>
            <p:cNvSpPr/>
            <p:nvPr/>
          </p:nvSpPr>
          <p:spPr bwMode="auto">
            <a:xfrm rot="388499">
              <a:off x="5542632" y="3020144"/>
              <a:ext cx="798440" cy="585235"/>
            </a:xfrm>
            <a:prstGeom prst="cloudCallout">
              <a:avLst>
                <a:gd name="adj1" fmla="val -28750"/>
                <a:gd name="adj2" fmla="val 62039"/>
              </a:avLst>
            </a:prstGeom>
            <a:solidFill>
              <a:schemeClr val="bg2">
                <a:alpha val="35000"/>
              </a:schemeClr>
            </a:solidFill>
            <a:ln w="19050" algn="ctr">
              <a:solidFill>
                <a:schemeClr val="accent2">
                  <a:lumMod val="50000"/>
                </a:schemeClr>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8" name="Graphic 17" descr="Sleep">
              <a:extLst>
                <a:ext uri="{FF2B5EF4-FFF2-40B4-BE49-F238E27FC236}">
                  <a16:creationId xmlns:a16="http://schemas.microsoft.com/office/drawing/2014/main" id="{838D9FB7-C6B2-73F8-64C4-3BB0C4C352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9211" y="3070397"/>
              <a:ext cx="445282" cy="445282"/>
            </a:xfrm>
            <a:prstGeom prst="rect">
              <a:avLst/>
            </a:prstGeom>
          </p:spPr>
        </p:pic>
      </p:grpSp>
      <p:sp>
        <p:nvSpPr>
          <p:cNvPr id="6" name="TextBox 5">
            <a:extLst>
              <a:ext uri="{FF2B5EF4-FFF2-40B4-BE49-F238E27FC236}">
                <a16:creationId xmlns:a16="http://schemas.microsoft.com/office/drawing/2014/main" id="{0BAAA53E-AFBF-1CD7-E04D-1DBB790C1F93}"/>
              </a:ext>
            </a:extLst>
          </p:cNvPr>
          <p:cNvSpPr txBox="1"/>
          <p:nvPr/>
        </p:nvSpPr>
        <p:spPr bwMode="auto">
          <a:xfrm>
            <a:off x="584782" y="4745327"/>
            <a:ext cx="2465663" cy="1107996"/>
          </a:xfrm>
          <a:prstGeom prst="rect">
            <a:avLst/>
          </a:prstGeom>
          <a:noFill/>
          <a:ln w="19050" algn="ctr">
            <a:noFill/>
            <a:miter lim="800000"/>
            <a:headEnd/>
            <a:tailEnd/>
          </a:ln>
        </p:spPr>
        <p:txBody>
          <a:bodyPr wrap="square" lIns="0" tIns="0" rIns="0" bIns="0" rtlCol="0">
            <a:spAutoFit/>
          </a:bodyPr>
          <a:lstStyle/>
          <a:p>
            <a:pPr marL="342900" indent="-342900">
              <a:buFont typeface="Wingdings" pitchFamily="2" charset="2"/>
              <a:buChar char="Ø"/>
            </a:pPr>
            <a:r>
              <a:rPr lang="en-US" sz="2400" dirty="0">
                <a:latin typeface="Calibri" panose="020F0502020204030204" pitchFamily="34" charset="0"/>
                <a:cs typeface="Calibri" panose="020F0502020204030204" pitchFamily="34" charset="0"/>
              </a:rPr>
              <a:t>Harm reduction counseling &amp; resources</a:t>
            </a:r>
          </a:p>
        </p:txBody>
      </p:sp>
      <p:grpSp>
        <p:nvGrpSpPr>
          <p:cNvPr id="14" name="Group 13">
            <a:extLst>
              <a:ext uri="{FF2B5EF4-FFF2-40B4-BE49-F238E27FC236}">
                <a16:creationId xmlns:a16="http://schemas.microsoft.com/office/drawing/2014/main" id="{D4C98866-8521-2C7E-1B2E-FC2E79276A54}"/>
              </a:ext>
            </a:extLst>
          </p:cNvPr>
          <p:cNvGrpSpPr/>
          <p:nvPr/>
        </p:nvGrpSpPr>
        <p:grpSpPr>
          <a:xfrm>
            <a:off x="1387569" y="3353573"/>
            <a:ext cx="969942" cy="1135340"/>
            <a:chOff x="2454965" y="4826747"/>
            <a:chExt cx="969942" cy="1135340"/>
          </a:xfrm>
        </p:grpSpPr>
        <p:pic>
          <p:nvPicPr>
            <p:cNvPr id="10" name="Graphic 9" descr="Woman">
              <a:extLst>
                <a:ext uri="{FF2B5EF4-FFF2-40B4-BE49-F238E27FC236}">
                  <a16:creationId xmlns:a16="http://schemas.microsoft.com/office/drawing/2014/main" id="{AC038FB2-993C-5530-29A6-283E2173D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4965" y="4826747"/>
              <a:ext cx="806183" cy="806183"/>
            </a:xfrm>
            <a:prstGeom prst="rect">
              <a:avLst/>
            </a:prstGeom>
          </p:spPr>
        </p:pic>
        <p:sp>
          <p:nvSpPr>
            <p:cNvPr id="13" name="TextBox 12">
              <a:extLst>
                <a:ext uri="{FF2B5EF4-FFF2-40B4-BE49-F238E27FC236}">
                  <a16:creationId xmlns:a16="http://schemas.microsoft.com/office/drawing/2014/main" id="{ED040286-DF7D-D4C7-6A6F-05831BC12F1D}"/>
                </a:ext>
              </a:extLst>
            </p:cNvPr>
            <p:cNvSpPr txBox="1"/>
            <p:nvPr/>
          </p:nvSpPr>
          <p:spPr bwMode="auto">
            <a:xfrm>
              <a:off x="2486340" y="5654310"/>
              <a:ext cx="938567" cy="307777"/>
            </a:xfrm>
            <a:prstGeom prst="rect">
              <a:avLst/>
            </a:prstGeom>
            <a:noFill/>
            <a:ln w="19050" algn="ctr">
              <a:noFill/>
              <a:miter lim="800000"/>
              <a:headEnd/>
              <a:tailEnd/>
            </a:ln>
          </p:spPr>
          <p:txBody>
            <a:bodyPr wrap="square" lIns="0" tIns="0" rIns="0" bIns="0" rtlCol="0">
              <a:spAutoFit/>
            </a:bodyPr>
            <a:lstStyle/>
            <a:p>
              <a:r>
                <a:rPr lang="en-US" sz="2000" dirty="0">
                  <a:latin typeface="Calibri" panose="020F0502020204030204" pitchFamily="34" charset="0"/>
                  <a:cs typeface="Calibri" panose="020F0502020204030204" pitchFamily="34" charset="0"/>
                </a:rPr>
                <a:t>ACT PN</a:t>
              </a:r>
            </a:p>
          </p:txBody>
        </p:sp>
      </p:grpSp>
    </p:spTree>
    <p:extLst>
      <p:ext uri="{BB962C8B-B14F-4D97-AF65-F5344CB8AC3E}">
        <p14:creationId xmlns:p14="http://schemas.microsoft.com/office/powerpoint/2010/main" val="30382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08" y="317902"/>
            <a:ext cx="8710527" cy="910300"/>
          </a:xfrm>
        </p:spPr>
        <p:txBody>
          <a:bodyPr/>
          <a:lstStyle/>
          <a:p>
            <a:pPr algn="ctr"/>
            <a:r>
              <a:rPr lang="en-US" sz="2800" b="1" dirty="0"/>
              <a:t>What Drives Harm Reduction Practices in Professional Training ?</a:t>
            </a:r>
          </a:p>
        </p:txBody>
      </p:sp>
      <p:sp>
        <p:nvSpPr>
          <p:cNvPr id="3" name="Footer Placeholder 2">
            <a:extLst>
              <a:ext uri="{FF2B5EF4-FFF2-40B4-BE49-F238E27FC236}">
                <a16:creationId xmlns:a16="http://schemas.microsoft.com/office/drawing/2014/main" id="{1D5F9033-1DE1-E447-8AA9-508A16F58686}"/>
              </a:ext>
            </a:extLst>
          </p:cNvPr>
          <p:cNvSpPr>
            <a:spLocks noGrp="1"/>
          </p:cNvSpPr>
          <p:nvPr>
            <p:ph type="ftr" sz="quarter" idx="12"/>
          </p:nvPr>
        </p:nvSpPr>
        <p:spPr>
          <a:xfrm>
            <a:off x="419201" y="6508583"/>
            <a:ext cx="4310907" cy="137980"/>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6" name="Slide Number Placeholder 5">
            <a:extLst>
              <a:ext uri="{FF2B5EF4-FFF2-40B4-BE49-F238E27FC236}">
                <a16:creationId xmlns:a16="http://schemas.microsoft.com/office/drawing/2014/main" id="{58BB4F62-D1E3-B946-B2DD-A3A8ABFBCFC9}"/>
              </a:ext>
            </a:extLst>
          </p:cNvPr>
          <p:cNvSpPr>
            <a:spLocks noGrp="1"/>
          </p:cNvSpPr>
          <p:nvPr>
            <p:ph type="sldNum" sz="quarter" idx="13"/>
          </p:nvPr>
        </p:nvSpPr>
        <p:spPr/>
        <p:txBody>
          <a:bodyPr/>
          <a:lstStyle/>
          <a:p>
            <a:fld id="{7BCC8D0D-EAEC-449D-9161-023DFF90F2E2}" type="slidenum">
              <a:rPr lang="en-US" smtClean="0"/>
              <a:pPr/>
              <a:t>6</a:t>
            </a:fld>
            <a:endParaRPr lang="en-US" dirty="0"/>
          </a:p>
        </p:txBody>
      </p:sp>
      <p:pic>
        <p:nvPicPr>
          <p:cNvPr id="5" name="Picture 4">
            <a:extLst>
              <a:ext uri="{FF2B5EF4-FFF2-40B4-BE49-F238E27FC236}">
                <a16:creationId xmlns:a16="http://schemas.microsoft.com/office/drawing/2014/main" id="{7635D246-F4E7-08B0-D221-8527B1FBFFCF}"/>
              </a:ext>
            </a:extLst>
          </p:cNvPr>
          <p:cNvPicPr>
            <a:picLocks noChangeAspect="1"/>
          </p:cNvPicPr>
          <p:nvPr/>
        </p:nvPicPr>
        <p:blipFill>
          <a:blip r:embed="rId3"/>
          <a:stretch>
            <a:fillRect/>
          </a:stretch>
        </p:blipFill>
        <p:spPr>
          <a:xfrm>
            <a:off x="4302230" y="2310191"/>
            <a:ext cx="4569661" cy="2710667"/>
          </a:xfrm>
          <a:prstGeom prst="rect">
            <a:avLst/>
          </a:prstGeom>
        </p:spPr>
      </p:pic>
      <p:graphicFrame>
        <p:nvGraphicFramePr>
          <p:cNvPr id="12" name="Diagram 11">
            <a:extLst>
              <a:ext uri="{FF2B5EF4-FFF2-40B4-BE49-F238E27FC236}">
                <a16:creationId xmlns:a16="http://schemas.microsoft.com/office/drawing/2014/main" id="{5E985053-4249-D583-4FED-0491A4283E9E}"/>
              </a:ext>
            </a:extLst>
          </p:cNvPr>
          <p:cNvGraphicFramePr/>
          <p:nvPr>
            <p:extLst>
              <p:ext uri="{D42A27DB-BD31-4B8C-83A1-F6EECF244321}">
                <p14:modId xmlns:p14="http://schemas.microsoft.com/office/powerpoint/2010/main" val="1294122016"/>
              </p:ext>
            </p:extLst>
          </p:nvPr>
        </p:nvGraphicFramePr>
        <p:xfrm>
          <a:off x="272109" y="3935895"/>
          <a:ext cx="4113912" cy="2710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539AE85-0C79-5553-F2FA-C84C9A5FFE9F}"/>
              </a:ext>
            </a:extLst>
          </p:cNvPr>
          <p:cNvSpPr txBox="1"/>
          <p:nvPr/>
        </p:nvSpPr>
        <p:spPr bwMode="auto">
          <a:xfrm>
            <a:off x="7205472" y="6300289"/>
            <a:ext cx="1074928" cy="461665"/>
          </a:xfrm>
          <a:prstGeom prst="rect">
            <a:avLst/>
          </a:prstGeom>
          <a:noFill/>
          <a:ln w="19050" algn="ctr">
            <a:noFill/>
            <a:miter lim="800000"/>
            <a:headEnd/>
            <a:tailEnd/>
          </a:ln>
        </p:spPr>
        <p:txBody>
          <a:bodyPr wrap="square" lIns="0" tIns="0" rIns="0" bIns="0" rtlCol="0">
            <a:spAutoFit/>
          </a:bodyPr>
          <a:lstStyle/>
          <a:p>
            <a:r>
              <a:rPr lang="en-US" sz="1000" dirty="0">
                <a:latin typeface="Garamond" panose="02020404030301010803" pitchFamily="18" charset="0"/>
              </a:rPr>
              <a:t>CDC Wonder, 2024 </a:t>
            </a:r>
          </a:p>
          <a:p>
            <a:r>
              <a:rPr lang="en-US" sz="1000" dirty="0">
                <a:latin typeface="Garamond" panose="02020404030301010803" pitchFamily="18" charset="0"/>
              </a:rPr>
              <a:t>SF Chronicle, 2024</a:t>
            </a:r>
          </a:p>
          <a:p>
            <a:r>
              <a:rPr lang="en-US" sz="1000" dirty="0">
                <a:latin typeface="Garamond" panose="02020404030301010803" pitchFamily="18" charset="0"/>
              </a:rPr>
              <a:t>ACT, 2024 </a:t>
            </a:r>
          </a:p>
        </p:txBody>
      </p:sp>
      <p:graphicFrame>
        <p:nvGraphicFramePr>
          <p:cNvPr id="15" name="Diagram 14">
            <a:extLst>
              <a:ext uri="{FF2B5EF4-FFF2-40B4-BE49-F238E27FC236}">
                <a16:creationId xmlns:a16="http://schemas.microsoft.com/office/drawing/2014/main" id="{E870AF7D-1491-E06E-BCC3-0F4C40BB42EC}"/>
              </a:ext>
            </a:extLst>
          </p:cNvPr>
          <p:cNvGraphicFramePr/>
          <p:nvPr>
            <p:extLst>
              <p:ext uri="{D42A27DB-BD31-4B8C-83A1-F6EECF244321}">
                <p14:modId xmlns:p14="http://schemas.microsoft.com/office/powerpoint/2010/main" val="3356993766"/>
              </p:ext>
            </p:extLst>
          </p:nvPr>
        </p:nvGraphicFramePr>
        <p:xfrm>
          <a:off x="272108" y="1837956"/>
          <a:ext cx="4113912" cy="26480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AAA41E0D-E63A-C66D-D5F3-015F0F653B5C}"/>
              </a:ext>
            </a:extLst>
          </p:cNvPr>
          <p:cNvSpPr txBox="1"/>
          <p:nvPr/>
        </p:nvSpPr>
        <p:spPr bwMode="auto">
          <a:xfrm>
            <a:off x="8100508" y="2507633"/>
            <a:ext cx="771383" cy="613186"/>
          </a:xfrm>
          <a:prstGeom prst="rect">
            <a:avLst/>
          </a:prstGeom>
          <a:noFill/>
          <a:ln w="38100" algn="ctr">
            <a:solidFill>
              <a:srgbClr val="C00000"/>
            </a:solidFill>
            <a:miter lim="800000"/>
            <a:headEnd/>
            <a:tailEnd/>
          </a:ln>
        </p:spPr>
        <p:txBody>
          <a:bodyPr wrap="square" lIns="0" tIns="0" rIns="0" bIns="0" rtlCol="0">
            <a:spAutoFit/>
          </a:bodyPr>
          <a:lstStyle/>
          <a:p>
            <a:endParaRPr lang="en-US" sz="2000" dirty="0" err="1"/>
          </a:p>
        </p:txBody>
      </p:sp>
    </p:spTree>
    <p:extLst>
      <p:ext uri="{BB962C8B-B14F-4D97-AF65-F5344CB8AC3E}">
        <p14:creationId xmlns:p14="http://schemas.microsoft.com/office/powerpoint/2010/main" val="242612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5" grpId="0">
        <p:bldAsOne/>
      </p:bldGraphic>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8920AE-9A5C-BA29-BEE3-7DF8E83FC72C}"/>
              </a:ext>
            </a:extLst>
          </p:cNvPr>
          <p:cNvSpPr>
            <a:spLocks noGrp="1"/>
          </p:cNvSpPr>
          <p:nvPr>
            <p:ph type="ftr" sz="quarter" idx="12"/>
          </p:nvPr>
        </p:nvSpPr>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1000" b="1" dirty="0">
                <a:solidFill>
                  <a:schemeClr val="tx2"/>
                </a:solidFill>
                <a:latin typeface="Garamond" panose="02020404030301010803" pitchFamily="18" charset="0"/>
              </a:rPr>
              <a:t>A workshop for preparing healthcare workers for harm reduction conversations</a:t>
            </a:r>
            <a:endParaRPr kumimoji="0" lang="en-US" sz="10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1D031A96-8C3D-485E-5053-FEEE0BB86F66}"/>
              </a:ext>
            </a:extLst>
          </p:cNvPr>
          <p:cNvSpPr>
            <a:spLocks noGrp="1"/>
          </p:cNvSpPr>
          <p:nvPr>
            <p:ph type="sldNum" sz="quarter" idx="13"/>
          </p:nvPr>
        </p:nvSpPr>
        <p:spPr/>
        <p:txBody>
          <a:bodyPr/>
          <a:lstStyle/>
          <a:p>
            <a:fld id="{7BCC8D0D-EAEC-449D-9161-023DFF90F2E2}" type="slidenum">
              <a:rPr lang="en-US" smtClean="0"/>
              <a:pPr/>
              <a:t>7</a:t>
            </a:fld>
            <a:endParaRPr lang="en-US" dirty="0"/>
          </a:p>
        </p:txBody>
      </p:sp>
      <p:sp>
        <p:nvSpPr>
          <p:cNvPr id="4" name="Title 3">
            <a:extLst>
              <a:ext uri="{FF2B5EF4-FFF2-40B4-BE49-F238E27FC236}">
                <a16:creationId xmlns:a16="http://schemas.microsoft.com/office/drawing/2014/main" id="{977F6915-04F3-B57B-CDAA-3359474375C0}"/>
              </a:ext>
            </a:extLst>
          </p:cNvPr>
          <p:cNvSpPr>
            <a:spLocks noGrp="1"/>
          </p:cNvSpPr>
          <p:nvPr>
            <p:ph type="title"/>
          </p:nvPr>
        </p:nvSpPr>
        <p:spPr>
          <a:xfrm>
            <a:off x="453585" y="341963"/>
            <a:ext cx="8173580" cy="977668"/>
          </a:xfrm>
        </p:spPr>
        <p:txBody>
          <a:bodyPr/>
          <a:lstStyle/>
          <a:p>
            <a:pPr algn="ctr"/>
            <a:r>
              <a:rPr lang="en-US" sz="3200" b="1" dirty="0"/>
              <a:t>ZSFG Leads the Way in Hospital-Based Harm Reduction</a:t>
            </a:r>
          </a:p>
        </p:txBody>
      </p:sp>
      <p:sp>
        <p:nvSpPr>
          <p:cNvPr id="11" name="Up Arrow 10">
            <a:extLst>
              <a:ext uri="{FF2B5EF4-FFF2-40B4-BE49-F238E27FC236}">
                <a16:creationId xmlns:a16="http://schemas.microsoft.com/office/drawing/2014/main" id="{7DBE3D36-1D96-A6F8-4D4C-D8A77119B28F}"/>
              </a:ext>
            </a:extLst>
          </p:cNvPr>
          <p:cNvSpPr/>
          <p:nvPr/>
        </p:nvSpPr>
        <p:spPr>
          <a:xfrm>
            <a:off x="710055" y="1907839"/>
            <a:ext cx="963823" cy="1727616"/>
          </a:xfrm>
          <a:prstGeom prst="upArrow">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13" name="Freeform 12">
            <a:extLst>
              <a:ext uri="{FF2B5EF4-FFF2-40B4-BE49-F238E27FC236}">
                <a16:creationId xmlns:a16="http://schemas.microsoft.com/office/drawing/2014/main" id="{1C88F981-73A7-E49E-680F-A58BBF9FA4EA}"/>
              </a:ext>
            </a:extLst>
          </p:cNvPr>
          <p:cNvSpPr/>
          <p:nvPr/>
        </p:nvSpPr>
        <p:spPr>
          <a:xfrm>
            <a:off x="1662874" y="2060561"/>
            <a:ext cx="2636377" cy="1766937"/>
          </a:xfrm>
          <a:custGeom>
            <a:avLst/>
            <a:gdLst>
              <a:gd name="connsiteX0" fmla="*/ 0 w 2636377"/>
              <a:gd name="connsiteY0" fmla="*/ 0 h 1766937"/>
              <a:gd name="connsiteX1" fmla="*/ 2636377 w 2636377"/>
              <a:gd name="connsiteY1" fmla="*/ 0 h 1766937"/>
              <a:gd name="connsiteX2" fmla="*/ 2636377 w 2636377"/>
              <a:gd name="connsiteY2" fmla="*/ 1766937 h 1766937"/>
              <a:gd name="connsiteX3" fmla="*/ 0 w 2636377"/>
              <a:gd name="connsiteY3" fmla="*/ 1766937 h 1766937"/>
              <a:gd name="connsiteX4" fmla="*/ 0 w 2636377"/>
              <a:gd name="connsiteY4" fmla="*/ 0 h 176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377" h="1766937">
                <a:moveTo>
                  <a:pt x="0" y="0"/>
                </a:moveTo>
                <a:lnTo>
                  <a:pt x="2636377" y="0"/>
                </a:lnTo>
                <a:lnTo>
                  <a:pt x="2636377" y="1766937"/>
                </a:lnTo>
                <a:lnTo>
                  <a:pt x="0" y="1766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3"/>
                </a:solidFill>
                <a:latin typeface="Calibri" panose="020F0502020204030204" pitchFamily="34" charset="0"/>
                <a:cs typeface="Calibri" panose="020F0502020204030204" pitchFamily="34" charset="0"/>
              </a:rPr>
              <a:t>Improve engagement with patients who use drugs (PWUD)</a:t>
            </a:r>
          </a:p>
        </p:txBody>
      </p:sp>
      <p:sp>
        <p:nvSpPr>
          <p:cNvPr id="14" name="Down Arrow 13">
            <a:extLst>
              <a:ext uri="{FF2B5EF4-FFF2-40B4-BE49-F238E27FC236}">
                <a16:creationId xmlns:a16="http://schemas.microsoft.com/office/drawing/2014/main" id="{C0FBDF3F-B9E2-250A-2A4A-C4C7980EA6A2}"/>
              </a:ext>
            </a:extLst>
          </p:cNvPr>
          <p:cNvSpPr/>
          <p:nvPr/>
        </p:nvSpPr>
        <p:spPr>
          <a:xfrm>
            <a:off x="1051893" y="4075136"/>
            <a:ext cx="1000311" cy="1614233"/>
          </a:xfrm>
          <a:prstGeom prst="downArrow">
            <a:avLst/>
          </a:prstGeom>
          <a:solidFill>
            <a:schemeClr val="accent2"/>
          </a:solidFill>
        </p:spPr>
        <p:style>
          <a:lnRef idx="2">
            <a:schemeClr val="lt1">
              <a:hueOff val="0"/>
              <a:satOff val="0"/>
              <a:lumOff val="0"/>
              <a:alphaOff val="0"/>
            </a:schemeClr>
          </a:lnRef>
          <a:fillRef idx="1">
            <a:scrgbClr r="0" g="0" b="0"/>
          </a:fillRef>
          <a:effectRef idx="0">
            <a:schemeClr val="accent3">
              <a:hueOff val="7204039"/>
              <a:satOff val="7218"/>
              <a:lumOff val="20000"/>
              <a:alphaOff val="0"/>
            </a:schemeClr>
          </a:effectRef>
          <a:fontRef idx="minor">
            <a:schemeClr val="lt1"/>
          </a:fontRef>
        </p:style>
        <p:txBody>
          <a:bodyPr/>
          <a:lstStyle/>
          <a:p>
            <a:endParaRPr lang="en-US"/>
          </a:p>
        </p:txBody>
      </p:sp>
      <p:sp>
        <p:nvSpPr>
          <p:cNvPr id="15" name="Freeform 14">
            <a:extLst>
              <a:ext uri="{FF2B5EF4-FFF2-40B4-BE49-F238E27FC236}">
                <a16:creationId xmlns:a16="http://schemas.microsoft.com/office/drawing/2014/main" id="{EFEB8B9D-E1FA-2260-4B6F-3FE0131969AD}"/>
              </a:ext>
            </a:extLst>
          </p:cNvPr>
          <p:cNvSpPr/>
          <p:nvPr/>
        </p:nvSpPr>
        <p:spPr>
          <a:xfrm>
            <a:off x="1994900" y="4154580"/>
            <a:ext cx="2423426" cy="1455344"/>
          </a:xfrm>
          <a:custGeom>
            <a:avLst/>
            <a:gdLst>
              <a:gd name="connsiteX0" fmla="*/ 0 w 2423426"/>
              <a:gd name="connsiteY0" fmla="*/ 0 h 1455344"/>
              <a:gd name="connsiteX1" fmla="*/ 2423426 w 2423426"/>
              <a:gd name="connsiteY1" fmla="*/ 0 h 1455344"/>
              <a:gd name="connsiteX2" fmla="*/ 2423426 w 2423426"/>
              <a:gd name="connsiteY2" fmla="*/ 1455344 h 1455344"/>
              <a:gd name="connsiteX3" fmla="*/ 0 w 2423426"/>
              <a:gd name="connsiteY3" fmla="*/ 1455344 h 1455344"/>
              <a:gd name="connsiteX4" fmla="*/ 0 w 2423426"/>
              <a:gd name="connsiteY4" fmla="*/ 0 h 1455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426" h="1455344">
                <a:moveTo>
                  <a:pt x="0" y="0"/>
                </a:moveTo>
                <a:lnTo>
                  <a:pt x="2423426" y="0"/>
                </a:lnTo>
                <a:lnTo>
                  <a:pt x="2423426" y="1455344"/>
                </a:lnTo>
                <a:lnTo>
                  <a:pt x="0" y="14553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2"/>
                </a:solidFill>
                <a:latin typeface="Calibri" panose="020F0502020204030204" pitchFamily="34" charset="0"/>
                <a:cs typeface="Calibri" panose="020F0502020204030204" pitchFamily="34" charset="0"/>
              </a:rPr>
              <a:t>Reduce stigma</a:t>
            </a:r>
          </a:p>
          <a:p>
            <a:pPr marL="0" lvl="0" indent="0" algn="l" defTabSz="1066800">
              <a:lnSpc>
                <a:spcPct val="90000"/>
              </a:lnSpc>
              <a:spcBef>
                <a:spcPct val="0"/>
              </a:spcBef>
              <a:spcAft>
                <a:spcPct val="35000"/>
              </a:spcAft>
              <a:buNone/>
            </a:pPr>
            <a:r>
              <a:rPr lang="en-US" sz="2400" kern="1200" dirty="0"/>
              <a:t> </a:t>
            </a:r>
          </a:p>
        </p:txBody>
      </p:sp>
      <p:grpSp>
        <p:nvGrpSpPr>
          <p:cNvPr id="27" name="Group 26">
            <a:extLst>
              <a:ext uri="{FF2B5EF4-FFF2-40B4-BE49-F238E27FC236}">
                <a16:creationId xmlns:a16="http://schemas.microsoft.com/office/drawing/2014/main" id="{4767A9AD-D564-1515-D137-BFC0AE35AF1F}"/>
              </a:ext>
            </a:extLst>
          </p:cNvPr>
          <p:cNvGrpSpPr/>
          <p:nvPr/>
        </p:nvGrpSpPr>
        <p:grpSpPr>
          <a:xfrm>
            <a:off x="4494081" y="1776485"/>
            <a:ext cx="3324102" cy="3717939"/>
            <a:chOff x="4859060" y="1971430"/>
            <a:chExt cx="3324102" cy="3717939"/>
          </a:xfrm>
        </p:grpSpPr>
        <p:sp>
          <p:nvSpPr>
            <p:cNvPr id="28" name="Rectangle 27">
              <a:extLst>
                <a:ext uri="{FF2B5EF4-FFF2-40B4-BE49-F238E27FC236}">
                  <a16:creationId xmlns:a16="http://schemas.microsoft.com/office/drawing/2014/main" id="{D6E1225F-F6C2-694E-3332-4F90F245A6A8}"/>
                </a:ext>
              </a:extLst>
            </p:cNvPr>
            <p:cNvSpPr/>
            <p:nvPr/>
          </p:nvSpPr>
          <p:spPr>
            <a:xfrm>
              <a:off x="4859060" y="1971430"/>
              <a:ext cx="3324102" cy="3717939"/>
            </a:xfrm>
            <a:prstGeom prst="rect">
              <a:avLst/>
            </a:prstGeom>
            <a:blipFill>
              <a:blip r:embed="rId3">
                <a:alphaModFix amt="1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Circular Arrow 28">
              <a:extLst>
                <a:ext uri="{FF2B5EF4-FFF2-40B4-BE49-F238E27FC236}">
                  <a16:creationId xmlns:a16="http://schemas.microsoft.com/office/drawing/2014/main" id="{081D56C6-4E07-7CA9-BF4E-A5A9EEC73DF2}"/>
                </a:ext>
              </a:extLst>
            </p:cNvPr>
            <p:cNvSpPr/>
            <p:nvPr/>
          </p:nvSpPr>
          <p:spPr>
            <a:xfrm>
              <a:off x="5881886" y="1991644"/>
              <a:ext cx="1770084" cy="1770353"/>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30" name="Freeform 29">
              <a:extLst>
                <a:ext uri="{FF2B5EF4-FFF2-40B4-BE49-F238E27FC236}">
                  <a16:creationId xmlns:a16="http://schemas.microsoft.com/office/drawing/2014/main" id="{B14F6E81-0144-DA68-6C5D-FA0965246288}"/>
                </a:ext>
              </a:extLst>
            </p:cNvPr>
            <p:cNvSpPr/>
            <p:nvPr/>
          </p:nvSpPr>
          <p:spPr>
            <a:xfrm>
              <a:off x="6280421" y="2390947"/>
              <a:ext cx="969024" cy="971379"/>
            </a:xfrm>
            <a:custGeom>
              <a:avLst/>
              <a:gdLst>
                <a:gd name="connsiteX0" fmla="*/ 0 w 969024"/>
                <a:gd name="connsiteY0" fmla="*/ 0 h 971379"/>
                <a:gd name="connsiteX1" fmla="*/ 969024 w 969024"/>
                <a:gd name="connsiteY1" fmla="*/ 0 h 971379"/>
                <a:gd name="connsiteX2" fmla="*/ 969024 w 969024"/>
                <a:gd name="connsiteY2" fmla="*/ 971379 h 971379"/>
                <a:gd name="connsiteX3" fmla="*/ 0 w 969024"/>
                <a:gd name="connsiteY3" fmla="*/ 971379 h 971379"/>
                <a:gd name="connsiteX4" fmla="*/ 0 w 969024"/>
                <a:gd name="connsiteY4" fmla="*/ 0 h 97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024" h="971379">
                  <a:moveTo>
                    <a:pt x="0" y="0"/>
                  </a:moveTo>
                  <a:lnTo>
                    <a:pt x="969024" y="0"/>
                  </a:lnTo>
                  <a:lnTo>
                    <a:pt x="969024" y="971379"/>
                  </a:lnTo>
                  <a:lnTo>
                    <a:pt x="0" y="971379"/>
                  </a:lnTo>
                  <a:lnTo>
                    <a:pt x="0" y="0"/>
                  </a:lnTo>
                  <a:close/>
                </a:path>
              </a:pathLst>
            </a:custGeom>
            <a:blipFill rotWithShape="0">
              <a:blip r:embed="rId5">
                <a:extLst>
                  <a:ext uri="{96DAC541-7B7A-43D3-8B79-37D633B846F1}">
                    <asvg:svgBlip xmlns:asvg="http://schemas.microsoft.com/office/drawing/2016/SVG/main" r:embed="rId6"/>
                  </a:ext>
                </a:extLst>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endParaRPr lang="en-US" sz="6400" kern="1200" dirty="0"/>
            </a:p>
          </p:txBody>
        </p:sp>
        <p:sp>
          <p:nvSpPr>
            <p:cNvPr id="31" name="Shape 30">
              <a:extLst>
                <a:ext uri="{FF2B5EF4-FFF2-40B4-BE49-F238E27FC236}">
                  <a16:creationId xmlns:a16="http://schemas.microsoft.com/office/drawing/2014/main" id="{7B3E5C01-8EFB-0DF1-E8C6-CF83F0A0CDF0}"/>
                </a:ext>
              </a:extLst>
            </p:cNvPr>
            <p:cNvSpPr/>
            <p:nvPr/>
          </p:nvSpPr>
          <p:spPr>
            <a:xfrm>
              <a:off x="5390251" y="3008843"/>
              <a:ext cx="1770084" cy="1770353"/>
            </a:xfrm>
            <a:prstGeom prst="leftCircularArrow">
              <a:avLst>
                <a:gd name="adj1" fmla="val 10980"/>
                <a:gd name="adj2" fmla="val 1142322"/>
                <a:gd name="adj3" fmla="val 6300000"/>
                <a:gd name="adj4" fmla="val 18900000"/>
                <a:gd name="adj5" fmla="val 12500"/>
              </a:avLst>
            </a:prstGeom>
            <a:solidFill>
              <a:srgbClr val="F4802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32" name="Freeform 31">
              <a:extLst>
                <a:ext uri="{FF2B5EF4-FFF2-40B4-BE49-F238E27FC236}">
                  <a16:creationId xmlns:a16="http://schemas.microsoft.com/office/drawing/2014/main" id="{BC0B60E2-B320-AB36-7B72-2D7B6CF2BC93}"/>
                </a:ext>
              </a:extLst>
            </p:cNvPr>
            <p:cNvSpPr/>
            <p:nvPr/>
          </p:nvSpPr>
          <p:spPr>
            <a:xfrm>
              <a:off x="5793692" y="3459364"/>
              <a:ext cx="983601" cy="880712"/>
            </a:xfrm>
            <a:custGeom>
              <a:avLst/>
              <a:gdLst>
                <a:gd name="connsiteX0" fmla="*/ 0 w 983601"/>
                <a:gd name="connsiteY0" fmla="*/ 0 h 880712"/>
                <a:gd name="connsiteX1" fmla="*/ 983601 w 983601"/>
                <a:gd name="connsiteY1" fmla="*/ 0 h 880712"/>
                <a:gd name="connsiteX2" fmla="*/ 983601 w 983601"/>
                <a:gd name="connsiteY2" fmla="*/ 880712 h 880712"/>
                <a:gd name="connsiteX3" fmla="*/ 0 w 983601"/>
                <a:gd name="connsiteY3" fmla="*/ 880712 h 880712"/>
                <a:gd name="connsiteX4" fmla="*/ 0 w 983601"/>
                <a:gd name="connsiteY4" fmla="*/ 0 h 88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601" h="880712">
                  <a:moveTo>
                    <a:pt x="0" y="0"/>
                  </a:moveTo>
                  <a:lnTo>
                    <a:pt x="983601" y="0"/>
                  </a:lnTo>
                  <a:lnTo>
                    <a:pt x="983601" y="880712"/>
                  </a:lnTo>
                  <a:lnTo>
                    <a:pt x="0" y="880712"/>
                  </a:lnTo>
                  <a:lnTo>
                    <a:pt x="0" y="0"/>
                  </a:lnTo>
                  <a:close/>
                </a:path>
              </a:pathLst>
            </a:custGeom>
            <a:blipFill dpi="0" rotWithShape="1">
              <a:blip r:embed="rId7">
                <a:extLst>
                  <a:ext uri="{96DAC541-7B7A-43D3-8B79-37D633B846F1}">
                    <asvg:svgBlip xmlns:asvg="http://schemas.microsoft.com/office/drawing/2016/SVG/main" r:embed="rId8"/>
                  </a:ext>
                </a:extLst>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735" tIns="38735" rIns="38735" bIns="38735" numCol="1" spcCol="1270" anchor="ctr" anchorCtr="0">
              <a:noAutofit/>
            </a:bodyPr>
            <a:lstStyle/>
            <a:p>
              <a:pPr marL="0" lvl="0" indent="0" algn="ctr" defTabSz="2711450">
                <a:lnSpc>
                  <a:spcPct val="90000"/>
                </a:lnSpc>
                <a:spcBef>
                  <a:spcPct val="0"/>
                </a:spcBef>
                <a:spcAft>
                  <a:spcPct val="35000"/>
                </a:spcAft>
                <a:buNone/>
              </a:pPr>
              <a:endParaRPr lang="en-US" sz="6100" kern="1200" dirty="0"/>
            </a:p>
          </p:txBody>
        </p:sp>
        <p:sp>
          <p:nvSpPr>
            <p:cNvPr id="33" name="Block Arc 32">
              <a:extLst>
                <a:ext uri="{FF2B5EF4-FFF2-40B4-BE49-F238E27FC236}">
                  <a16:creationId xmlns:a16="http://schemas.microsoft.com/office/drawing/2014/main" id="{7F54ED3C-D41E-9563-CF8D-5163B9D51CC2}"/>
                </a:ext>
              </a:extLst>
            </p:cNvPr>
            <p:cNvSpPr/>
            <p:nvPr/>
          </p:nvSpPr>
          <p:spPr>
            <a:xfrm>
              <a:off x="6007869" y="4147768"/>
              <a:ext cx="1520776" cy="1521386"/>
            </a:xfrm>
            <a:prstGeom prst="blockArc">
              <a:avLst>
                <a:gd name="adj1" fmla="val 13500000"/>
                <a:gd name="adj2" fmla="val 10800000"/>
                <a:gd name="adj3" fmla="val 1274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34" name="Freeform 33">
              <a:extLst>
                <a:ext uri="{FF2B5EF4-FFF2-40B4-BE49-F238E27FC236}">
                  <a16:creationId xmlns:a16="http://schemas.microsoft.com/office/drawing/2014/main" id="{40212FB9-7790-567F-9152-EB8A18F6BE05}"/>
                </a:ext>
              </a:extLst>
            </p:cNvPr>
            <p:cNvSpPr/>
            <p:nvPr/>
          </p:nvSpPr>
          <p:spPr>
            <a:xfrm>
              <a:off x="6265844" y="4468105"/>
              <a:ext cx="983601" cy="880712"/>
            </a:xfrm>
            <a:custGeom>
              <a:avLst/>
              <a:gdLst>
                <a:gd name="connsiteX0" fmla="*/ 0 w 983601"/>
                <a:gd name="connsiteY0" fmla="*/ 0 h 491683"/>
                <a:gd name="connsiteX1" fmla="*/ 983601 w 983601"/>
                <a:gd name="connsiteY1" fmla="*/ 0 h 491683"/>
                <a:gd name="connsiteX2" fmla="*/ 983601 w 983601"/>
                <a:gd name="connsiteY2" fmla="*/ 491683 h 491683"/>
                <a:gd name="connsiteX3" fmla="*/ 0 w 983601"/>
                <a:gd name="connsiteY3" fmla="*/ 491683 h 491683"/>
                <a:gd name="connsiteX4" fmla="*/ 0 w 983601"/>
                <a:gd name="connsiteY4" fmla="*/ 0 h 49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601" h="491683">
                  <a:moveTo>
                    <a:pt x="0" y="0"/>
                  </a:moveTo>
                  <a:lnTo>
                    <a:pt x="983601" y="0"/>
                  </a:lnTo>
                  <a:lnTo>
                    <a:pt x="983601" y="491683"/>
                  </a:lnTo>
                  <a:lnTo>
                    <a:pt x="0" y="491683"/>
                  </a:lnTo>
                  <a:lnTo>
                    <a:pt x="0" y="0"/>
                  </a:lnTo>
                  <a:close/>
                </a:path>
              </a:pathLst>
            </a:custGeom>
            <a:blipFill dpi="0" rotWithShape="1">
              <a:blip r:embed="rId9">
                <a:extLst>
                  <a:ext uri="{96DAC541-7B7A-43D3-8B79-37D633B846F1}">
                    <asvg:svgBlip xmlns:asvg="http://schemas.microsoft.com/office/drawing/2016/SVG/main" r:embed="rId10"/>
                  </a:ext>
                </a:extLst>
              </a:blip>
              <a:srcRect/>
              <a:stretch>
                <a:fillRect/>
              </a:stretch>
            </a:bli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endParaRPr lang="en-US" sz="3400" kern="1200" dirty="0"/>
            </a:p>
          </p:txBody>
        </p:sp>
      </p:grpSp>
      <p:sp>
        <p:nvSpPr>
          <p:cNvPr id="37" name="TextBox 36">
            <a:extLst>
              <a:ext uri="{FF2B5EF4-FFF2-40B4-BE49-F238E27FC236}">
                <a16:creationId xmlns:a16="http://schemas.microsoft.com/office/drawing/2014/main" id="{99E49A56-5402-4261-2C60-311CCE93C9DB}"/>
              </a:ext>
            </a:extLst>
          </p:cNvPr>
          <p:cNvSpPr txBox="1"/>
          <p:nvPr/>
        </p:nvSpPr>
        <p:spPr bwMode="auto">
          <a:xfrm>
            <a:off x="7792131" y="2428962"/>
            <a:ext cx="990423"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accent2"/>
                </a:solidFill>
                <a:latin typeface="Calibri" panose="020F0502020204030204" pitchFamily="34" charset="0"/>
                <a:cs typeface="Calibri" panose="020F0502020204030204" pitchFamily="34" charset="0"/>
              </a:rPr>
              <a:t>Teach</a:t>
            </a:r>
          </a:p>
        </p:txBody>
      </p:sp>
      <p:sp>
        <p:nvSpPr>
          <p:cNvPr id="38" name="TextBox 37">
            <a:extLst>
              <a:ext uri="{FF2B5EF4-FFF2-40B4-BE49-F238E27FC236}">
                <a16:creationId xmlns:a16="http://schemas.microsoft.com/office/drawing/2014/main" id="{78C583FC-17AC-BA02-8538-8C092CEB86CF}"/>
              </a:ext>
            </a:extLst>
          </p:cNvPr>
          <p:cNvSpPr txBox="1"/>
          <p:nvPr/>
        </p:nvSpPr>
        <p:spPr bwMode="auto">
          <a:xfrm>
            <a:off x="7634118" y="3450771"/>
            <a:ext cx="1261877" cy="369332"/>
          </a:xfrm>
          <a:prstGeom prst="rect">
            <a:avLst/>
          </a:prstGeom>
          <a:noFill/>
          <a:ln w="19050" algn="ctr">
            <a:noFill/>
            <a:miter lim="800000"/>
            <a:headEnd/>
            <a:tailEnd/>
          </a:ln>
        </p:spPr>
        <p:txBody>
          <a:bodyPr wrap="square" lIns="0" tIns="0" rIns="0" bIns="0" rtlCol="0">
            <a:spAutoFit/>
          </a:bodyPr>
          <a:lstStyle/>
          <a:p>
            <a:r>
              <a:rPr lang="en-US" sz="2400" b="1" dirty="0">
                <a:solidFill>
                  <a:srgbClr val="FF8C24"/>
                </a:solidFill>
                <a:latin typeface="Calibri" panose="020F0502020204030204" pitchFamily="34" charset="0"/>
                <a:cs typeface="Calibri" panose="020F0502020204030204" pitchFamily="34" charset="0"/>
              </a:rPr>
              <a:t>Feedback</a:t>
            </a:r>
          </a:p>
        </p:txBody>
      </p:sp>
      <p:sp>
        <p:nvSpPr>
          <p:cNvPr id="39" name="TextBox 38">
            <a:extLst>
              <a:ext uri="{FF2B5EF4-FFF2-40B4-BE49-F238E27FC236}">
                <a16:creationId xmlns:a16="http://schemas.microsoft.com/office/drawing/2014/main" id="{539F5F55-E4DA-67F1-2462-076061E739C3}"/>
              </a:ext>
            </a:extLst>
          </p:cNvPr>
          <p:cNvSpPr txBox="1"/>
          <p:nvPr/>
        </p:nvSpPr>
        <p:spPr bwMode="auto">
          <a:xfrm>
            <a:off x="7792131" y="4472580"/>
            <a:ext cx="1206891" cy="369332"/>
          </a:xfrm>
          <a:prstGeom prst="rect">
            <a:avLst/>
          </a:prstGeom>
          <a:noFill/>
          <a:ln w="19050" algn="ctr">
            <a:noFill/>
            <a:miter lim="800000"/>
            <a:headEnd/>
            <a:tailEnd/>
          </a:ln>
        </p:spPr>
        <p:txBody>
          <a:bodyPr wrap="square" lIns="0" tIns="0" rIns="0" bIns="0" rtlCol="0">
            <a:spAutoFit/>
          </a:bodyPr>
          <a:lstStyle/>
          <a:p>
            <a:r>
              <a:rPr lang="en-US" sz="2400" b="1" dirty="0">
                <a:solidFill>
                  <a:schemeClr val="accent4">
                    <a:lumMod val="75000"/>
                  </a:schemeClr>
                </a:solidFill>
                <a:latin typeface="Calibri" panose="020F0502020204030204" pitchFamily="34" charset="0"/>
                <a:cs typeface="Calibri" panose="020F0502020204030204" pitchFamily="34" charset="0"/>
              </a:rPr>
              <a:t>Action</a:t>
            </a:r>
          </a:p>
        </p:txBody>
      </p:sp>
      <p:pic>
        <p:nvPicPr>
          <p:cNvPr id="40" name="Picture 39">
            <a:extLst>
              <a:ext uri="{FF2B5EF4-FFF2-40B4-BE49-F238E27FC236}">
                <a16:creationId xmlns:a16="http://schemas.microsoft.com/office/drawing/2014/main" id="{7A99C466-5D00-7A58-E9AA-3407DDF3DFD9}"/>
              </a:ext>
            </a:extLst>
          </p:cNvPr>
          <p:cNvPicPr>
            <a:picLocks noChangeAspect="1"/>
          </p:cNvPicPr>
          <p:nvPr/>
        </p:nvPicPr>
        <p:blipFill>
          <a:blip r:embed="rId11"/>
          <a:stretch>
            <a:fillRect/>
          </a:stretch>
        </p:blipFill>
        <p:spPr>
          <a:xfrm>
            <a:off x="453585" y="2072059"/>
            <a:ext cx="8270330" cy="2840680"/>
          </a:xfrm>
          <a:prstGeom prst="rect">
            <a:avLst/>
          </a:prstGeom>
        </p:spPr>
      </p:pic>
    </p:spTree>
    <p:extLst>
      <p:ext uri="{BB962C8B-B14F-4D97-AF65-F5344CB8AC3E}">
        <p14:creationId xmlns:p14="http://schemas.microsoft.com/office/powerpoint/2010/main" val="203279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P spid="37" grpId="1"/>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704E95-BB0A-4C84-0E2E-8636766CAD36}"/>
              </a:ext>
            </a:extLst>
          </p:cNvPr>
          <p:cNvSpPr>
            <a:spLocks noGrp="1"/>
          </p:cNvSpPr>
          <p:nvPr>
            <p:ph type="ftr" sz="quarter" idx="12"/>
          </p:nvPr>
        </p:nvSpPr>
        <p:spPr>
          <a:xfrm>
            <a:off x="548153" y="6452877"/>
            <a:ext cx="3561041" cy="155233"/>
          </a:xfrm>
        </p:spPr>
        <p:txBody>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800" b="1" dirty="0">
                <a:solidFill>
                  <a:schemeClr val="tx2"/>
                </a:solidFill>
                <a:latin typeface="Garamond" panose="02020404030301010803" pitchFamily="18" charset="0"/>
              </a:rPr>
              <a:t>A workshop for preparing healthcare workers for harm reduction conversations</a:t>
            </a:r>
            <a:endParaRPr kumimoji="0" lang="en-US" sz="800" b="1" i="0" u="none" strike="noStrike" kern="1200" cap="none" spc="0" normalizeH="0" baseline="0" noProof="0" dirty="0">
              <a:ln>
                <a:noFill/>
              </a:ln>
              <a:solidFill>
                <a:schemeClr val="tx2"/>
              </a:solidFill>
              <a:effectLst/>
              <a:uLnTx/>
              <a:uFillTx/>
              <a:latin typeface="Garamond" panose="02020404030301010803" pitchFamily="18" charset="0"/>
            </a:endParaRPr>
          </a:p>
        </p:txBody>
      </p:sp>
      <p:sp>
        <p:nvSpPr>
          <p:cNvPr id="3" name="Slide Number Placeholder 2">
            <a:extLst>
              <a:ext uri="{FF2B5EF4-FFF2-40B4-BE49-F238E27FC236}">
                <a16:creationId xmlns:a16="http://schemas.microsoft.com/office/drawing/2014/main" id="{D2EA65BD-77FE-5007-EEAA-AC2EB054DC9C}"/>
              </a:ext>
            </a:extLst>
          </p:cNvPr>
          <p:cNvSpPr>
            <a:spLocks noGrp="1"/>
          </p:cNvSpPr>
          <p:nvPr>
            <p:ph type="sldNum" sz="quarter" idx="13"/>
          </p:nvPr>
        </p:nvSpPr>
        <p:spPr/>
        <p:txBody>
          <a:bodyPr/>
          <a:lstStyle/>
          <a:p>
            <a:fld id="{7BCC8D0D-EAEC-449D-9161-023DFF90F2E2}" type="slidenum">
              <a:rPr lang="en-US" smtClean="0"/>
              <a:pPr/>
              <a:t>8</a:t>
            </a:fld>
            <a:endParaRPr lang="en-US" dirty="0"/>
          </a:p>
        </p:txBody>
      </p:sp>
      <p:pic>
        <p:nvPicPr>
          <p:cNvPr id="6" name="Graphic 5" descr="Dance">
            <a:extLst>
              <a:ext uri="{FF2B5EF4-FFF2-40B4-BE49-F238E27FC236}">
                <a16:creationId xmlns:a16="http://schemas.microsoft.com/office/drawing/2014/main" id="{C64DEF06-653A-9CBF-60FB-6D0E2FE6D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7049" y="1786231"/>
            <a:ext cx="2315179" cy="2315179"/>
          </a:xfrm>
          <a:prstGeom prst="rect">
            <a:avLst/>
          </a:prstGeom>
        </p:spPr>
      </p:pic>
      <p:pic>
        <p:nvPicPr>
          <p:cNvPr id="8" name="Graphic 7" descr="Worried face with no fill">
            <a:extLst>
              <a:ext uri="{FF2B5EF4-FFF2-40B4-BE49-F238E27FC236}">
                <a16:creationId xmlns:a16="http://schemas.microsoft.com/office/drawing/2014/main" id="{26BE95A2-37C1-28CB-72B9-F90D92354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4349" y="2007181"/>
            <a:ext cx="1795248" cy="1795248"/>
          </a:xfrm>
          <a:prstGeom prst="rect">
            <a:avLst/>
          </a:prstGeom>
        </p:spPr>
      </p:pic>
      <p:pic>
        <p:nvPicPr>
          <p:cNvPr id="11" name="Graphic 10" descr="No sign">
            <a:extLst>
              <a:ext uri="{FF2B5EF4-FFF2-40B4-BE49-F238E27FC236}">
                <a16:creationId xmlns:a16="http://schemas.microsoft.com/office/drawing/2014/main" id="{B1C8FE17-4C10-76F2-130B-496F509A34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2098" y="1559773"/>
            <a:ext cx="2719749" cy="2719749"/>
          </a:xfrm>
          <a:prstGeom prst="rect">
            <a:avLst/>
          </a:prstGeom>
        </p:spPr>
      </p:pic>
      <p:sp>
        <p:nvSpPr>
          <p:cNvPr id="14" name="TextBox 13">
            <a:extLst>
              <a:ext uri="{FF2B5EF4-FFF2-40B4-BE49-F238E27FC236}">
                <a16:creationId xmlns:a16="http://schemas.microsoft.com/office/drawing/2014/main" id="{54A12612-ED22-9E1D-73C9-87D78C0D3DF2}"/>
              </a:ext>
            </a:extLst>
          </p:cNvPr>
          <p:cNvSpPr txBox="1"/>
          <p:nvPr/>
        </p:nvSpPr>
        <p:spPr bwMode="auto">
          <a:xfrm>
            <a:off x="688369" y="224786"/>
            <a:ext cx="7799415" cy="1446550"/>
          </a:xfrm>
          <a:prstGeom prst="rect">
            <a:avLst/>
          </a:prstGeom>
          <a:noFill/>
          <a:ln w="19050" algn="ctr">
            <a:noFill/>
            <a:miter lim="800000"/>
            <a:headEnd/>
            <a:tailEnd/>
          </a:ln>
        </p:spPr>
        <p:txBody>
          <a:bodyPr wrap="square">
            <a:spAutoFit/>
          </a:bodyPr>
          <a:lstStyle/>
          <a:p>
            <a:pPr algn="ctr"/>
            <a:r>
              <a:rPr lang="en-US" sz="3200" b="1" dirty="0">
                <a:latin typeface="Garamond" panose="02020404030301010803" pitchFamily="18" charset="0"/>
              </a:rPr>
              <a:t>Hospital-Based Harm Reduction Enhances Provider Fulfillment &amp; Prevents Burnout</a:t>
            </a:r>
          </a:p>
          <a:p>
            <a:pPr marL="342900" indent="-342900">
              <a:buFont typeface="Wingdings" pitchFamily="2" charset="2"/>
              <a:buChar char="Ø"/>
            </a:pPr>
            <a:endParaRPr lang="en-US" sz="2400" dirty="0">
              <a:latin typeface="Garamond" panose="02020404030301010803" pitchFamily="18" charset="0"/>
            </a:endParaRPr>
          </a:p>
        </p:txBody>
      </p:sp>
      <p:sp>
        <p:nvSpPr>
          <p:cNvPr id="16" name="TextBox 15">
            <a:extLst>
              <a:ext uri="{FF2B5EF4-FFF2-40B4-BE49-F238E27FC236}">
                <a16:creationId xmlns:a16="http://schemas.microsoft.com/office/drawing/2014/main" id="{C6DE4EB8-7355-AF36-7E58-6B502CE27F1A}"/>
              </a:ext>
            </a:extLst>
          </p:cNvPr>
          <p:cNvSpPr txBox="1"/>
          <p:nvPr/>
        </p:nvSpPr>
        <p:spPr bwMode="auto">
          <a:xfrm>
            <a:off x="1609121" y="4279522"/>
            <a:ext cx="6388103" cy="1477328"/>
          </a:xfrm>
          <a:prstGeom prst="rect">
            <a:avLst/>
          </a:prstGeom>
          <a:noFill/>
          <a:ln w="19050" algn="ctr">
            <a:noFill/>
            <a:miter lim="800000"/>
            <a:headEnd/>
            <a:tailEnd/>
          </a:ln>
        </p:spPr>
        <p:txBody>
          <a:bodyPr wrap="square" lIns="0" tIns="0" rIns="0" bIns="0" rtlCol="0">
            <a:spAutoFit/>
          </a:bodyPr>
          <a:lstStyle/>
          <a:p>
            <a:pPr marR="0" algn="l" defTabSz="640064" rtl="0" eaLnBrk="1" fontAlgn="auto" latinLnBrk="0" hangingPunct="1">
              <a:lnSpc>
                <a:spcPct val="100000"/>
              </a:lnSpc>
              <a:spcBef>
                <a:spcPts val="0"/>
              </a:spcBef>
              <a:spcAft>
                <a:spcPts val="1000"/>
              </a:spcAft>
              <a:buClr>
                <a:srgbClr val="0093D0"/>
              </a:buClr>
              <a:buSzPct val="80000"/>
              <a:tabLst/>
            </a:pPr>
            <a:r>
              <a:rPr lang="en-US" sz="2400" dirty="0">
                <a:solidFill>
                  <a:srgbClr val="052049"/>
                </a:solidFill>
                <a:latin typeface="Calibri" panose="020F0502020204030204" pitchFamily="34" charset="0"/>
                <a:cs typeface="Calibri" panose="020F0502020204030204" pitchFamily="34" charset="0"/>
              </a:rPr>
              <a:t>“(…) </a:t>
            </a:r>
            <a:r>
              <a:rPr lang="en-US" sz="2400" b="0" i="0" u="none" strike="noStrike" dirty="0">
                <a:solidFill>
                  <a:srgbClr val="1B1B1B"/>
                </a:solidFill>
                <a:effectLst/>
                <a:latin typeface="Calibri" panose="020F0502020204030204" pitchFamily="34" charset="0"/>
                <a:cs typeface="Calibri" panose="020F0502020204030204" pitchFamily="34" charset="0"/>
              </a:rPr>
              <a:t>integrating harm reduction services into hospital care increased access for populations unfamiliar with harm reduction, improved trust, and reduced stigma.</a:t>
            </a:r>
            <a:r>
              <a:rPr lang="en-US" sz="2400" dirty="0">
                <a:solidFill>
                  <a:srgbClr val="052049"/>
                </a:solidFill>
                <a:latin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865B33F-10B4-58A4-870E-0DFB17C4F06B}"/>
              </a:ext>
            </a:extLst>
          </p:cNvPr>
          <p:cNvSpPr txBox="1"/>
          <p:nvPr/>
        </p:nvSpPr>
        <p:spPr bwMode="auto">
          <a:xfrm>
            <a:off x="5900350" y="6428541"/>
            <a:ext cx="3561040" cy="620683"/>
          </a:xfrm>
          <a:prstGeom prst="rect">
            <a:avLst/>
          </a:prstGeom>
          <a:noFill/>
          <a:ln w="19050" algn="ctr">
            <a:noFill/>
            <a:miter lim="800000"/>
            <a:headEnd/>
            <a:tailEnd/>
          </a:ln>
        </p:spPr>
        <p:txBody>
          <a:bodyPr wrap="square" lIns="0" tIns="0" rIns="0" bIns="0" rtlCol="0">
            <a:spAutoFit/>
          </a:bodyPr>
          <a:lstStyle/>
          <a:p>
            <a:pPr marR="0" algn="l" defTabSz="640064" rtl="0" eaLnBrk="1" fontAlgn="auto" latinLnBrk="0" hangingPunct="1">
              <a:lnSpc>
                <a:spcPct val="100000"/>
              </a:lnSpc>
              <a:spcBef>
                <a:spcPts val="0"/>
              </a:spcBef>
              <a:spcAft>
                <a:spcPts val="1000"/>
              </a:spcAft>
              <a:buClr>
                <a:srgbClr val="0093D0"/>
              </a:buClr>
              <a:buSzPct val="80000"/>
              <a:tabLst/>
            </a:pPr>
            <a:r>
              <a:rPr kumimoji="0" lang="en-US" sz="1000" b="0" i="0" u="none" strike="noStrike" kern="1200" cap="none" spc="0" normalizeH="0" baseline="0" noProof="0" dirty="0">
                <a:ln>
                  <a:noFill/>
                </a:ln>
                <a:solidFill>
                  <a:srgbClr val="052049"/>
                </a:solidFill>
                <a:effectLst/>
                <a:uLnTx/>
                <a:uFillTx/>
                <a:latin typeface="Garamond" panose="02020404030301010803" pitchFamily="18" charset="0"/>
              </a:rPr>
              <a:t>L-Fraimow Wong, 2024, </a:t>
            </a:r>
            <a:r>
              <a:rPr lang="en-US" sz="1000" dirty="0">
                <a:solidFill>
                  <a:srgbClr val="052049"/>
                </a:solidFill>
                <a:latin typeface="Garamond" panose="02020404030301010803" pitchFamily="18" charset="0"/>
              </a:rPr>
              <a:t>Karm Khan 2022</a:t>
            </a:r>
            <a:endParaRPr kumimoji="0" lang="en-US" sz="1000" b="0" i="0" u="none" strike="noStrike" kern="1200" cap="none" spc="0" normalizeH="0" baseline="0" noProof="0" dirty="0">
              <a:ln>
                <a:noFill/>
              </a:ln>
              <a:solidFill>
                <a:srgbClr val="052049"/>
              </a:solidFill>
              <a:effectLst/>
              <a:uLnTx/>
              <a:uFillTx/>
              <a:latin typeface="Garamond" panose="02020404030301010803" pitchFamily="18" charset="0"/>
            </a:endParaRPr>
          </a:p>
          <a:p>
            <a:pPr marR="0" algn="l" defTabSz="640064" rtl="0" eaLnBrk="1" fontAlgn="auto" latinLnBrk="0" hangingPunct="1">
              <a:lnSpc>
                <a:spcPct val="100000"/>
              </a:lnSpc>
              <a:spcBef>
                <a:spcPts val="0"/>
              </a:spcBef>
              <a:spcAft>
                <a:spcPts val="1000"/>
              </a:spcAft>
              <a:buClr>
                <a:srgbClr val="0093D0"/>
              </a:buClr>
              <a:buSzPct val="80000"/>
              <a:tabLst/>
            </a:pPr>
            <a:endParaRPr kumimoji="0" lang="en-US" sz="2200" b="0" i="0" u="none" strike="noStrike" kern="1200" cap="none" spc="0" normalizeH="0" baseline="0" noProof="0" dirty="0">
              <a:ln>
                <a:noFill/>
              </a:ln>
              <a:solidFill>
                <a:srgbClr val="052049"/>
              </a:solidFill>
              <a:effectLst/>
              <a:uLnTx/>
              <a:uFillTx/>
              <a:latin typeface="+mn-lt"/>
              <a:ea typeface="+mn-ea"/>
              <a:cs typeface="+mn-cs"/>
            </a:endParaRPr>
          </a:p>
        </p:txBody>
      </p:sp>
    </p:spTree>
    <p:extLst>
      <p:ext uri="{BB962C8B-B14F-4D97-AF65-F5344CB8AC3E}">
        <p14:creationId xmlns:p14="http://schemas.microsoft.com/office/powerpoint/2010/main" val="942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C54371-A647-0621-8A0F-C150984D56B2}"/>
              </a:ext>
            </a:extLst>
          </p:cNvPr>
          <p:cNvSpPr>
            <a:spLocks noGrp="1"/>
          </p:cNvSpPr>
          <p:nvPr>
            <p:ph type="ftr" sz="quarter" idx="12"/>
          </p:nvPr>
        </p:nvSpPr>
        <p:spPr/>
        <p:txBody>
          <a:bodyPr/>
          <a:lstStyle/>
          <a:p>
            <a:r>
              <a:rPr lang="en-US" sz="700" b="1" dirty="0">
                <a:solidFill>
                  <a:schemeClr val="tx2"/>
                </a:solidFill>
                <a:latin typeface="Garamond" panose="02020404030301010803" pitchFamily="18" charset="0"/>
              </a:rPr>
              <a:t>A workshop for preparing healthcare workers for harm reduction conversations</a:t>
            </a:r>
          </a:p>
        </p:txBody>
      </p:sp>
      <p:sp>
        <p:nvSpPr>
          <p:cNvPr id="3" name="Slide Number Placeholder 2">
            <a:extLst>
              <a:ext uri="{FF2B5EF4-FFF2-40B4-BE49-F238E27FC236}">
                <a16:creationId xmlns:a16="http://schemas.microsoft.com/office/drawing/2014/main" id="{A0D068FF-501A-5458-44B1-DED5A063B592}"/>
              </a:ext>
            </a:extLst>
          </p:cNvPr>
          <p:cNvSpPr>
            <a:spLocks noGrp="1"/>
          </p:cNvSpPr>
          <p:nvPr>
            <p:ph type="sldNum" sz="quarter" idx="13"/>
          </p:nvPr>
        </p:nvSpPr>
        <p:spPr/>
        <p:txBody>
          <a:bodyPr/>
          <a:lstStyle/>
          <a:p>
            <a:fld id="{7BCC8D0D-EAEC-449D-9161-023DFF90F2E2}" type="slidenum">
              <a:rPr lang="en-US" smtClean="0"/>
              <a:pPr/>
              <a:t>9</a:t>
            </a:fld>
            <a:endParaRPr lang="en-US" dirty="0"/>
          </a:p>
        </p:txBody>
      </p:sp>
      <p:sp>
        <p:nvSpPr>
          <p:cNvPr id="4" name="TextBox 3">
            <a:extLst>
              <a:ext uri="{FF2B5EF4-FFF2-40B4-BE49-F238E27FC236}">
                <a16:creationId xmlns:a16="http://schemas.microsoft.com/office/drawing/2014/main" id="{9E1667DF-295F-F0F1-2D8D-33B8A8569C19}"/>
              </a:ext>
            </a:extLst>
          </p:cNvPr>
          <p:cNvSpPr txBox="1"/>
          <p:nvPr/>
        </p:nvSpPr>
        <p:spPr bwMode="auto">
          <a:xfrm>
            <a:off x="1046921" y="2254451"/>
            <a:ext cx="7050157" cy="1661993"/>
          </a:xfrm>
          <a:prstGeom prst="rect">
            <a:avLst/>
          </a:prstGeom>
          <a:noFill/>
          <a:ln w="19050" algn="ctr">
            <a:noFill/>
            <a:miter lim="800000"/>
            <a:headEnd/>
            <a:tailEnd/>
          </a:ln>
        </p:spPr>
        <p:txBody>
          <a:bodyPr wrap="square" lIns="0" tIns="0" rIns="0" bIns="0" rtlCol="0">
            <a:spAutoFit/>
          </a:bodyPr>
          <a:lstStyle/>
          <a:p>
            <a:pPr marR="0" algn="ctr" defTabSz="640064" rtl="0" eaLnBrk="1" fontAlgn="auto" latinLnBrk="0" hangingPunct="1">
              <a:lnSpc>
                <a:spcPct val="100000"/>
              </a:lnSpc>
              <a:spcBef>
                <a:spcPts val="0"/>
              </a:spcBef>
              <a:spcAft>
                <a:spcPts val="1000"/>
              </a:spcAft>
              <a:buClr>
                <a:srgbClr val="0093D0"/>
              </a:buClr>
              <a:buSzPct val="80000"/>
              <a:tabLst/>
            </a:pPr>
            <a:r>
              <a:rPr lang="en-US" sz="5400" dirty="0">
                <a:solidFill>
                  <a:srgbClr val="052049"/>
                </a:solidFill>
                <a:latin typeface="Calibri" panose="020F0502020204030204" pitchFamily="34" charset="0"/>
                <a:cs typeface="Calibri" panose="020F0502020204030204" pitchFamily="34" charset="0"/>
              </a:rPr>
              <a:t>Why aren’t healthcare workers fully prepared?</a:t>
            </a:r>
            <a:endParaRPr kumimoji="0" lang="en-US" sz="5400" b="0" i="0" u="none" strike="noStrike" kern="1200" cap="none" spc="0" normalizeH="0" baseline="0" noProof="0" dirty="0">
              <a:ln>
                <a:noFill/>
              </a:ln>
              <a:solidFill>
                <a:srgbClr val="05204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88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CSF Classic">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68" marR="0" indent="-295268" algn="l" defTabSz="640064"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37742</TotalTime>
  <Words>1720</Words>
  <Application>Microsoft Macintosh PowerPoint</Application>
  <PresentationFormat>On-screen Show (4:3)</PresentationFormat>
  <Paragraphs>309</Paragraphs>
  <Slides>30</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.AppleSystemUIFont</vt:lpstr>
      <vt:lpstr>Acme</vt:lpstr>
      <vt:lpstr>Arial</vt:lpstr>
      <vt:lpstr>Calibri</vt:lpstr>
      <vt:lpstr>Garamond</vt:lpstr>
      <vt:lpstr>Helvetica Neue</vt:lpstr>
      <vt:lpstr>HelveticaNeueLTW04-55Roman</vt:lpstr>
      <vt:lpstr>NunitoSans12ptExtraLight12pt</vt:lpstr>
      <vt:lpstr>Wingdings</vt:lpstr>
      <vt:lpstr>UCSF Classic</vt:lpstr>
      <vt:lpstr>UCSF Contemporary</vt:lpstr>
      <vt:lpstr>PowerPoint Presentation</vt:lpstr>
      <vt:lpstr>PowerPoint Presentation</vt:lpstr>
      <vt:lpstr>PowerPoint Presentation</vt:lpstr>
      <vt:lpstr>PowerPoint Presentation</vt:lpstr>
      <vt:lpstr>In-Hospital Patient Navigation</vt:lpstr>
      <vt:lpstr>What Drives Harm Reduction Practices in Professional Training ?</vt:lpstr>
      <vt:lpstr>ZSFG Leads the Way in Hospital-Based Harm Reduction</vt:lpstr>
      <vt:lpstr>PowerPoint Presentation</vt:lpstr>
      <vt:lpstr>PowerPoint Presentation</vt:lpstr>
      <vt:lpstr>Harm Reduction Curricula is Not Well Integrated in Modern Medical Training</vt:lpstr>
      <vt:lpstr>PowerPoint Presentation</vt:lpstr>
      <vt:lpstr>Workshop for Diverse Cohorts</vt:lpstr>
      <vt:lpstr>Workshop Participants</vt:lpstr>
      <vt:lpstr>PowerPoint Presentation</vt:lpstr>
      <vt:lpstr>Measuring Pre-Workshop Baseline  </vt:lpstr>
      <vt:lpstr>PowerPoint Presentation</vt:lpstr>
      <vt:lpstr>Significant Improvements Across Cohorts</vt:lpstr>
      <vt:lpstr>PowerPoint Presentation</vt:lpstr>
      <vt:lpstr>All Competencies Improved</vt:lpstr>
      <vt:lpstr>In Summary</vt:lpstr>
      <vt:lpstr>PowerPoint Presentation</vt:lpstr>
      <vt:lpstr>PowerPoint Presentation</vt:lpstr>
      <vt:lpstr>Questions?</vt:lpstr>
      <vt:lpstr>PowerPoint Presentation</vt:lpstr>
      <vt:lpstr>PowerPoint Presentation</vt:lpstr>
      <vt:lpstr>Extra</vt:lpstr>
      <vt:lpstr>Elevating harm reduction with vending machines</vt:lpstr>
      <vt:lpstr>Check out our episode on the AMERSA Podcast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cp:keywords/>
  <dc:description>Derek MacDavid | derek@bigpicdesign.com</dc:description>
  <cp:lastModifiedBy>Patricia Moreno</cp:lastModifiedBy>
  <cp:revision>564</cp:revision>
  <dcterms:created xsi:type="dcterms:W3CDTF">2017-04-18T17:07:44Z</dcterms:created>
  <dcterms:modified xsi:type="dcterms:W3CDTF">2024-11-13T02:52:24Z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