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7" r:id="rId2"/>
    <p:sldId id="384" r:id="rId3"/>
    <p:sldId id="343" r:id="rId4"/>
    <p:sldId id="375" r:id="rId5"/>
    <p:sldId id="376" r:id="rId6"/>
    <p:sldId id="386" r:id="rId7"/>
    <p:sldId id="381" r:id="rId8"/>
    <p:sldId id="377" r:id="rId9"/>
    <p:sldId id="378" r:id="rId10"/>
    <p:sldId id="379" r:id="rId11"/>
    <p:sldId id="388" r:id="rId12"/>
    <p:sldId id="382" r:id="rId13"/>
    <p:sldId id="373" r:id="rId14"/>
    <p:sldId id="380" r:id="rId15"/>
    <p:sldId id="3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8E0576-E162-127E-42C2-DD62D9623CBB}" name="Fiellin, David" initials="FD" userId="S::david.fiellin@yale.edu::d0ec7f1a-acc4-47e1-8306-027ee6391564" providerId="AD"/>
  <p188:author id="{927719A9-E543-2513-68B4-E9F0C2BD3A1F}" name="Jeanmarie Perrone" initials="JP" userId="284c7f9e289fa097" providerId="Windows Live"/>
  <p188:author id="{7D177CBA-C9EF-7D88-86F4-FB323EDAE4A6}" name="D'Onofrio, Gail" initials="GD" userId="S::gail.donofrio@yale.edu::57873242-cf52-43f3-bc72-bc2f9e5c0f1b" providerId="AD"/>
  <p188:author id="{D8C5AFC9-C61E-1C7F-B15E-36B77D1304BB}" name="Ethan Cowan" initials="EC" userId="adfb9494234bcb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DBD"/>
    <a:srgbClr val="D1D3D4"/>
    <a:srgbClr val="E5E5E5"/>
    <a:srgbClr val="CCCCCC"/>
    <a:srgbClr val="666666"/>
    <a:srgbClr val="000000"/>
    <a:srgbClr val="EB85C5"/>
    <a:srgbClr val="908FB8"/>
    <a:srgbClr val="7FD6F7"/>
    <a:srgbClr val="D80B8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60F8704-076C-47E3-8B64-BA5440797084}" styleName="MS Custom Table Style">
    <a:wholeTbl>
      <a:tcTxStyle b="off" i="off">
        <a:fontRef idx="minor">
          <a:prstClr val="black"/>
        </a:fontRef>
        <a:schemeClr val="dk1"/>
      </a:tcTxStyle>
      <a:tcStyle>
        <a:tcBdr>
          <a:left>
            <a:ln w="0" cap="flat">
              <a:noFill/>
            </a:ln>
          </a:left>
          <a:right>
            <a:ln w="0" cap="flat">
              <a:noFill/>
            </a:ln>
          </a:right>
          <a:top>
            <a:ln w="0" cap="flat">
              <a:noFill/>
            </a:ln>
          </a:top>
          <a:bottom>
            <a:ln w="0" cap="flat">
              <a:noFill/>
            </a:ln>
          </a:bottom>
          <a:insideH>
            <a:ln w="12700" cap="flat">
              <a:solidFill>
                <a:srgbClr val="BDBDBD"/>
              </a:solidFill>
            </a:ln>
          </a:insideH>
          <a:insideV>
            <a:ln w="0" cap="flat">
              <a:noFill/>
            </a:ln>
          </a:insideV>
        </a:tcBdr>
        <a:fill>
          <a:solidFill>
            <a:srgbClr val="FFFFFF"/>
          </a:solidFill>
        </a:fill>
      </a:tcStyle>
    </a:wholeTbl>
    <a:band2H>
      <a:tcTxStyle>
        <a:fontRef idx="minor">
          <a:prstClr val="black"/>
        </a:fontRef>
        <a:schemeClr val="dk1"/>
      </a:tcTxStyle>
      <a:tcStyle>
        <a:tcBdr>
          <a:left>
            <a:ln w="0" cap="flat">
              <a:noFill/>
            </a:ln>
          </a:left>
          <a:right>
            <a:ln w="0" cap="flat">
              <a:noFill/>
            </a:ln>
          </a:right>
          <a:top>
            <a:ln w="12700" cap="flat">
              <a:noFill/>
            </a:ln>
          </a:top>
          <a:bottom>
            <a:ln w="12700" cap="flat">
              <a:noFill/>
            </a:ln>
          </a:bottom>
          <a:insideH>
            <a:ln w="0" cap="flat">
              <a:noFill/>
            </a:ln>
          </a:insideH>
          <a:insideV>
            <a:ln w="0" cap="flat">
              <a:noFill/>
            </a:ln>
          </a:insideV>
        </a:tcBdr>
        <a:fill>
          <a:solidFill>
            <a:srgbClr val="BDBDBD">
              <a:tint val="20000"/>
            </a:srgbClr>
          </a:solidFill>
        </a:fill>
      </a:tcStyle>
    </a:band2H>
    <a:band2V>
      <a:tcTxStyle>
        <a:fontRef idx="minor">
          <a:prstClr val="black"/>
        </a:fontRef>
        <a:schemeClr val="dk1"/>
      </a:tcTxStyle>
      <a:tcStyle>
        <a:tcBdr>
          <a:left>
            <a:ln w="0" cap="flat">
              <a:noFill/>
            </a:ln>
          </a:left>
          <a:right>
            <a:ln w="0" cap="flat">
              <a:noFill/>
            </a:ln>
          </a:right>
          <a:top>
            <a:ln w="0" cap="flat">
              <a:noFill/>
            </a:ln>
          </a:top>
          <a:bottom>
            <a:ln w="0" cap="flat">
              <a:noFill/>
            </a:ln>
          </a:bottom>
          <a:insideH>
            <a:ln w="12700" cap="flat">
              <a:solidFill>
                <a:srgbClr val="FFFFFF"/>
              </a:solidFill>
            </a:ln>
          </a:insideH>
          <a:insideV>
            <a:ln w="0" cap="flat">
              <a:noFill/>
            </a:ln>
          </a:insideV>
        </a:tcBdr>
        <a:fill>
          <a:solidFill>
            <a:srgbClr val="BDBDBD">
              <a:tint val="20000"/>
            </a:srgbClr>
          </a:solidFill>
        </a:fill>
      </a:tcStyle>
    </a:band2V>
    <a:lastCol>
      <a:tcTxStyle b="on">
        <a:fontRef idx="minor">
          <a:prstClr val="black"/>
        </a:fontRef>
        <a:schemeClr val="lt1"/>
      </a:tcTxStyle>
      <a:tcStyle>
        <a:tcBdr>
          <a:left>
            <a:ln w="12700" cap="flat">
              <a:solidFill>
                <a:schemeClr val="lt1"/>
              </a:solidFill>
            </a:ln>
          </a:left>
          <a:right>
            <a:ln w="0" cap="flat">
              <a:noFill/>
            </a:ln>
          </a:right>
          <a:top>
            <a:ln w="0" cap="flat">
              <a:noFill/>
            </a:ln>
          </a:top>
          <a:bottom>
            <a:ln w="0" cap="flat">
              <a:noFill/>
            </a:ln>
          </a:bottom>
          <a:insideH>
            <a:ln w="12700" cap="flat">
              <a:solidFill>
                <a:schemeClr val="lt1"/>
              </a:solidFill>
            </a:ln>
          </a:insideH>
          <a:insideV>
            <a:ln w="0" cap="flat">
              <a:noFill/>
            </a:ln>
          </a:insideV>
        </a:tcBdr>
        <a:fill>
          <a:solidFill>
            <a:schemeClr val="accent1"/>
          </a:solidFill>
        </a:fill>
      </a:tcStyle>
    </a:lastCol>
    <a:firstCol>
      <a:tcTxStyle b="on">
        <a:fontRef idx="minor">
          <a:prstClr val="black"/>
        </a:fontRef>
        <a:schemeClr val="lt1"/>
      </a:tcTxStyle>
      <a:tcStyle>
        <a:tcBdr>
          <a:left>
            <a:ln w="0" cap="flat">
              <a:noFill/>
            </a:ln>
          </a:left>
          <a:right>
            <a:ln w="12700" cap="flat">
              <a:solidFill>
                <a:schemeClr val="lt1"/>
              </a:solidFill>
            </a:ln>
          </a:right>
          <a:top>
            <a:ln w="0" cap="flat">
              <a:noFill/>
            </a:ln>
          </a:top>
          <a:bottom>
            <a:ln w="0" cap="flat">
              <a:noFill/>
            </a:ln>
          </a:bottom>
          <a:insideH>
            <a:ln w="12700" cap="flat">
              <a:solidFill>
                <a:schemeClr val="lt1"/>
              </a:solidFill>
            </a:ln>
          </a:insideH>
          <a:insideV>
            <a:ln w="0" cap="flat">
              <a:noFill/>
            </a:ln>
          </a:insideV>
        </a:tcBdr>
        <a:fill>
          <a:solidFill>
            <a:schemeClr val="accent1"/>
          </a:solidFill>
        </a:fill>
      </a:tcStyle>
    </a:firstCol>
    <a:lastRow>
      <a:tcTxStyle b="on">
        <a:fontRef idx="minor">
          <a:prstClr val="black"/>
        </a:fontRef>
        <a:schemeClr val="lt1"/>
      </a:tcTxStyle>
      <a:tcStyle>
        <a:tcBdr>
          <a:left>
            <a:ln w="0" cap="flat">
              <a:noFill/>
            </a:ln>
          </a:left>
          <a:right>
            <a:ln w="0" cap="flat">
              <a:noFill/>
            </a:ln>
          </a:right>
          <a:top>
            <a:ln w="12700" cap="flat">
              <a:solidFill>
                <a:schemeClr val="lt1"/>
              </a:solidFill>
            </a:ln>
          </a:top>
          <a:bottom>
            <a:ln w="0" cap="flat">
              <a:noFill/>
            </a:ln>
          </a:bottom>
          <a:insideH>
            <a:ln w="0" cap="flat">
              <a:noFill/>
            </a:ln>
          </a:insideH>
          <a:insideV>
            <a:ln w="12700" cap="flat">
              <a:solidFill>
                <a:schemeClr val="lt1"/>
              </a:solidFill>
            </a:ln>
          </a:insideV>
        </a:tcBdr>
        <a:fill>
          <a:solidFill>
            <a:srgbClr val="BDBDBD"/>
          </a:solidFill>
        </a:fill>
      </a:tcStyle>
    </a:lastRow>
    <a:seCell>
      <a:tcTxStyle b="on">
        <a:fontRef idx="minor">
          <a:prstClr val="black"/>
        </a:fontRef>
        <a:schemeClr val="lt1"/>
      </a:tcTxStyle>
      <a:tcStyle>
        <a:tcBdr>
          <a:left>
            <a:ln w="12700" cap="flat">
              <a:solidFill>
                <a:srgbClr val="FFFFFF"/>
              </a:solidFill>
            </a:ln>
          </a:left>
          <a:right>
            <a:ln w="0" cap="flat">
              <a:noFill/>
            </a:ln>
          </a:right>
          <a:top>
            <a:ln w="12700" cap="flat">
              <a:solidFill>
                <a:srgbClr val="FFFFFF"/>
              </a:solidFill>
            </a:ln>
          </a:top>
          <a:bottom>
            <a:ln w="0" cap="flat">
              <a:noFill/>
            </a:ln>
          </a:bottom>
          <a:insideH>
            <a:ln w="0" cap="flat">
              <a:noFill/>
            </a:ln>
          </a:insideH>
          <a:insideV>
            <a:ln w="0" cap="flat">
              <a:noFill/>
            </a:ln>
          </a:insideV>
        </a:tcBdr>
        <a:fill>
          <a:solidFill>
            <a:schemeClr val="accent1"/>
          </a:solidFill>
        </a:fill>
      </a:tcStyle>
    </a:seCell>
    <a:swCell>
      <a:tcTxStyle b="on">
        <a:fontRef idx="minor">
          <a:prstClr val="black"/>
        </a:fontRef>
        <a:schemeClr val="lt1"/>
      </a:tcTxStyle>
      <a:tcStyle>
        <a:tcBdr>
          <a:left>
            <a:ln w="0" cap="flat">
              <a:noFill/>
            </a:ln>
          </a:left>
          <a:right>
            <a:ln w="12700" cap="flat">
              <a:solidFill>
                <a:srgbClr val="FFFFFF"/>
              </a:solidFill>
            </a:ln>
          </a:right>
          <a:top>
            <a:ln w="12700" cap="flat">
              <a:solidFill>
                <a:srgbClr val="FFFFFF"/>
              </a:solidFill>
            </a:ln>
          </a:top>
          <a:bottom>
            <a:ln w="0" cap="flat">
              <a:noFill/>
            </a:ln>
          </a:bottom>
          <a:insideH>
            <a:ln w="0" cap="flat">
              <a:noFill/>
            </a:ln>
          </a:insideH>
          <a:insideV>
            <a:ln w="0" cap="flat">
              <a:noFill/>
            </a:ln>
          </a:insideV>
        </a:tcBdr>
        <a:fill>
          <a:solidFill>
            <a:schemeClr val="accent1"/>
          </a:solidFill>
        </a:fill>
      </a:tcStyle>
    </a:swCell>
    <a:firstRow>
      <a:tcTxStyle b="on">
        <a:fontRef idx="major">
          <a:prstClr val="black"/>
        </a:fontRef>
        <a:schemeClr val="lt1"/>
      </a:tcTxStyle>
      <a:tcStyle>
        <a:tcBdr>
          <a:left>
            <a:ln w="0" cap="flat">
              <a:noFill/>
            </a:ln>
          </a:left>
          <a:right>
            <a:ln w="0" cap="flat">
              <a:noFill/>
            </a:ln>
          </a:right>
          <a:top>
            <a:ln w="0" cap="flat">
              <a:noFill/>
            </a:ln>
          </a:top>
          <a:bottom>
            <a:ln w="12700" cap="flat">
              <a:solidFill>
                <a:schemeClr val="lt1"/>
              </a:solidFill>
            </a:ln>
          </a:bottom>
          <a:insideH>
            <a:ln w="0" cap="flat">
              <a:noFill/>
            </a:ln>
          </a:insideH>
          <a:insideV>
            <a:ln w="12700" cap="flat">
              <a:solidFill>
                <a:schemeClr val="lt1"/>
              </a:solidFill>
            </a:ln>
          </a:insideV>
        </a:tcBdr>
        <a:fill>
          <a:solidFill>
            <a:srgbClr val="BDBDBD"/>
          </a:solidFill>
        </a:fill>
      </a:tcStyle>
    </a:firstRow>
    <a:neCell>
      <a:tcTxStyle b="on">
        <a:fontRef idx="major">
          <a:prstClr val="black"/>
        </a:fontRef>
        <a:schemeClr val="lt1"/>
      </a:tcTxStyle>
      <a:tcStyle>
        <a:tcBdr>
          <a:left>
            <a:ln w="12700" cap="flat">
              <a:solidFill>
                <a:srgbClr val="FFFFFF"/>
              </a:solidFill>
            </a:ln>
          </a:left>
          <a:right>
            <a:ln w="0" cap="flat">
              <a:noFill/>
            </a:ln>
          </a:right>
          <a:top>
            <a:ln w="0" cap="flat">
              <a:noFill/>
            </a:ln>
          </a:top>
          <a:bottom>
            <a:ln w="12700" cap="flat">
              <a:solidFill>
                <a:srgbClr val="FFFFFF"/>
              </a:solidFill>
            </a:ln>
          </a:bottom>
          <a:insideH>
            <a:ln w="0" cap="flat">
              <a:noFill/>
            </a:ln>
          </a:insideH>
          <a:insideV>
            <a:ln w="0" cap="flat">
              <a:noFill/>
            </a:ln>
          </a:insideV>
        </a:tcBdr>
        <a:fill>
          <a:solidFill>
            <a:schemeClr val="accent1"/>
          </a:solidFill>
        </a:fill>
      </a:tcStyle>
    </a:neCell>
    <a:nwCell>
      <a:tcTxStyle b="on">
        <a:fontRef idx="major">
          <a:prstClr val="black"/>
        </a:fontRef>
        <a:schemeClr val="lt1"/>
      </a:tcTxStyle>
      <a:tcStyle>
        <a:tcBdr>
          <a:left>
            <a:ln w="0" cap="flat">
              <a:noFill/>
            </a:ln>
          </a:left>
          <a:right>
            <a:ln w="12700" cap="flat">
              <a:solidFill>
                <a:srgbClr val="FFFFFF"/>
              </a:solidFill>
            </a:ln>
          </a:right>
          <a:top>
            <a:ln w="0" cap="flat">
              <a:noFill/>
            </a:ln>
          </a:top>
          <a:bottom>
            <a:ln w="12700" cap="flat">
              <a:solidFill>
                <a:srgbClr val="FFFFFF"/>
              </a:solidFill>
            </a:ln>
          </a:bottom>
          <a:insideH>
            <a:ln w="0" cap="flat">
              <a:noFill/>
            </a:ln>
          </a:insideH>
          <a:insideV>
            <a:ln w="0" cap="flat">
              <a:noFill/>
            </a:ln>
          </a:insideV>
        </a:tcBdr>
        <a:fill>
          <a:solidFill>
            <a:schemeClr val="accent1"/>
          </a:solidFill>
        </a:fill>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82663" autoAdjust="0"/>
  </p:normalViewPr>
  <p:slideViewPr>
    <p:cSldViewPr snapToGrid="0" showGuides="1">
      <p:cViewPr varScale="1">
        <p:scale>
          <a:sx n="67" d="100"/>
          <a:sy n="67" d="100"/>
        </p:scale>
        <p:origin x="1176" y="58"/>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wan\Dropbox\NIDA%20CTN%200099\Fentanyl%20analogue%20data\siteworkboo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Counts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Counts</c:v>
                </c:pt>
              </c:strCache>
            </c:strRef>
          </c:tx>
          <c:spPr>
            <a:solidFill>
              <a:schemeClr val="accent1"/>
            </a:solidFill>
            <a:ln>
              <a:noFill/>
            </a:ln>
            <a:effectLst/>
          </c:spPr>
          <c:invertIfNegative val="0"/>
          <c:cat>
            <c:strRef>
              <c:f>Sheet1!$A$2:$A$30</c:f>
              <c:strCache>
                <c:ptCount val="29"/>
                <c:pt idx="1">
                  <c:v>Barnes-Jewish Hospital</c:v>
                </c:pt>
                <c:pt idx="2">
                  <c:v>Detroit Receiving</c:v>
                </c:pt>
                <c:pt idx="3">
                  <c:v>Hennepin</c:v>
                </c:pt>
                <c:pt idx="4">
                  <c:v>Henry Ford</c:v>
                </c:pt>
                <c:pt idx="5">
                  <c:v>Northwestern</c:v>
                </c:pt>
                <c:pt idx="6">
                  <c:v>University of Chicago</c:v>
                </c:pt>
                <c:pt idx="7">
                  <c:v>Dartmouth Hitchcock</c:v>
                </c:pt>
                <c:pt idx="8">
                  <c:v>Johns Hopkins</c:v>
                </c:pt>
                <c:pt idx="9">
                  <c:v>Main Medical Center</c:v>
                </c:pt>
                <c:pt idx="10">
                  <c:v>NY Presbyterian</c:v>
                </c:pt>
                <c:pt idx="11">
                  <c:v>Penn Presbyterian</c:v>
                </c:pt>
                <c:pt idx="12">
                  <c:v>Rhode Island Hospital</c:v>
                </c:pt>
                <c:pt idx="13">
                  <c:v>Temple Health-Episcopal</c:v>
                </c:pt>
                <c:pt idx="14">
                  <c:v>The Miriam Hospital</c:v>
                </c:pt>
                <c:pt idx="15">
                  <c:v>University of Pittsburgh - Mercy</c:v>
                </c:pt>
                <c:pt idx="16">
                  <c:v>Upstate Medical Center</c:v>
                </c:pt>
                <c:pt idx="17">
                  <c:v>Yale-New Haven Hospital</c:v>
                </c:pt>
                <c:pt idx="18">
                  <c:v>Berkeley Medical Center</c:v>
                </c:pt>
                <c:pt idx="19">
                  <c:v>Grady</c:v>
                </c:pt>
                <c:pt idx="20">
                  <c:v>MUSC</c:v>
                </c:pt>
                <c:pt idx="21">
                  <c:v>Tampa General</c:v>
                </c:pt>
                <c:pt idx="22">
                  <c:v>Vanderbilt</c:v>
                </c:pt>
                <c:pt idx="23">
                  <c:v>Harborview Medical Center</c:v>
                </c:pt>
                <c:pt idx="24">
                  <c:v>Highland Hospital</c:v>
                </c:pt>
                <c:pt idx="25">
                  <c:v>Presbyterian Albuquerque</c:v>
                </c:pt>
                <c:pt idx="26">
                  <c:v>SanLeandro Hospital</c:v>
                </c:pt>
                <c:pt idx="27">
                  <c:v>University of New Mexico</c:v>
                </c:pt>
                <c:pt idx="28">
                  <c:v>University of Utah</c:v>
                </c:pt>
              </c:strCache>
            </c:strRef>
          </c:cat>
          <c:val>
            <c:numRef>
              <c:f>Sheet1!$B$2:$B$30</c:f>
              <c:numCache>
                <c:formatCode>General</c:formatCode>
                <c:ptCount val="29"/>
                <c:pt idx="1">
                  <c:v>35</c:v>
                </c:pt>
                <c:pt idx="2">
                  <c:v>18</c:v>
                </c:pt>
                <c:pt idx="3">
                  <c:v>35</c:v>
                </c:pt>
                <c:pt idx="4">
                  <c:v>42</c:v>
                </c:pt>
                <c:pt idx="5">
                  <c:v>2</c:v>
                </c:pt>
                <c:pt idx="6">
                  <c:v>14</c:v>
                </c:pt>
                <c:pt idx="7">
                  <c:v>9</c:v>
                </c:pt>
                <c:pt idx="8">
                  <c:v>7</c:v>
                </c:pt>
                <c:pt idx="9">
                  <c:v>53</c:v>
                </c:pt>
                <c:pt idx="10">
                  <c:v>9</c:v>
                </c:pt>
                <c:pt idx="11">
                  <c:v>60</c:v>
                </c:pt>
                <c:pt idx="12">
                  <c:v>31</c:v>
                </c:pt>
                <c:pt idx="13">
                  <c:v>11</c:v>
                </c:pt>
                <c:pt idx="14">
                  <c:v>9</c:v>
                </c:pt>
                <c:pt idx="15">
                  <c:v>21</c:v>
                </c:pt>
                <c:pt idx="16">
                  <c:v>3</c:v>
                </c:pt>
                <c:pt idx="17">
                  <c:v>50</c:v>
                </c:pt>
                <c:pt idx="18">
                  <c:v>22</c:v>
                </c:pt>
                <c:pt idx="19">
                  <c:v>38</c:v>
                </c:pt>
                <c:pt idx="20">
                  <c:v>18</c:v>
                </c:pt>
                <c:pt idx="21">
                  <c:v>53</c:v>
                </c:pt>
                <c:pt idx="22">
                  <c:v>39</c:v>
                </c:pt>
                <c:pt idx="23">
                  <c:v>26</c:v>
                </c:pt>
                <c:pt idx="24">
                  <c:v>94</c:v>
                </c:pt>
                <c:pt idx="25">
                  <c:v>26</c:v>
                </c:pt>
                <c:pt idx="26">
                  <c:v>67</c:v>
                </c:pt>
                <c:pt idx="27">
                  <c:v>52</c:v>
                </c:pt>
                <c:pt idx="28">
                  <c:v>116</c:v>
                </c:pt>
              </c:numCache>
            </c:numRef>
          </c:val>
          <c:extLst>
            <c:ext xmlns:c16="http://schemas.microsoft.com/office/drawing/2014/chart" uri="{C3380CC4-5D6E-409C-BE32-E72D297353CC}">
              <c16:uniqueId val="{00000000-1550-4BE1-9BC3-B3B2EBE4D8C2}"/>
            </c:ext>
          </c:extLst>
        </c:ser>
        <c:dLbls>
          <c:showLegendKey val="0"/>
          <c:showVal val="0"/>
          <c:showCatName val="0"/>
          <c:showSerName val="0"/>
          <c:showPercent val="0"/>
          <c:showBubbleSize val="0"/>
        </c:dLbls>
        <c:gapWidth val="219"/>
        <c:overlap val="-27"/>
        <c:axId val="516985455"/>
        <c:axId val="524431919"/>
      </c:barChart>
      <c:catAx>
        <c:axId val="51698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431919"/>
        <c:crosses val="autoZero"/>
        <c:auto val="1"/>
        <c:lblAlgn val="ctr"/>
        <c:lblOffset val="100"/>
        <c:noMultiLvlLbl val="0"/>
      </c:catAx>
      <c:valAx>
        <c:axId val="524431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9854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6B6747-A735-4BA4-9005-F6505B1F46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CC9C45-0D88-4406-9F45-4CDD934B1E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C721E-7DBC-4E34-850A-E0B84D0698CC}" type="datetimeFigureOut">
              <a:rPr lang="en-US" smtClean="0"/>
              <a:t>11/3/2023</a:t>
            </a:fld>
            <a:endParaRPr lang="en-US"/>
          </a:p>
        </p:txBody>
      </p:sp>
      <p:sp>
        <p:nvSpPr>
          <p:cNvPr id="4" name="Footer Placeholder 3">
            <a:extLst>
              <a:ext uri="{FF2B5EF4-FFF2-40B4-BE49-F238E27FC236}">
                <a16:creationId xmlns:a16="http://schemas.microsoft.com/office/drawing/2014/main" id="{D73041BD-C3CD-4C8A-BCB1-90518C1A7E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EC1441-49D8-45DA-9C7E-33246F6AE7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D71A0-8940-4657-A10F-621E2F2C5767}" type="slidenum">
              <a:rPr lang="en-US" smtClean="0"/>
              <a:t>‹#›</a:t>
            </a:fld>
            <a:endParaRPr lang="en-US"/>
          </a:p>
        </p:txBody>
      </p:sp>
    </p:spTree>
    <p:extLst>
      <p:ext uri="{BB962C8B-B14F-4D97-AF65-F5344CB8AC3E}">
        <p14:creationId xmlns:p14="http://schemas.microsoft.com/office/powerpoint/2010/main" val="366873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4FEF7-661F-40F6-8352-9A5F49C6CADE}"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B488F-EE22-42A0-B9B7-6345D9EAB9B1}" type="slidenum">
              <a:rPr lang="en-US" smtClean="0"/>
              <a:t>‹#›</a:t>
            </a:fld>
            <a:endParaRPr lang="en-US"/>
          </a:p>
        </p:txBody>
      </p:sp>
    </p:spTree>
    <p:extLst>
      <p:ext uri="{BB962C8B-B14F-4D97-AF65-F5344CB8AC3E}">
        <p14:creationId xmlns:p14="http://schemas.microsoft.com/office/powerpoint/2010/main" val="21650990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b="1" kern="1200">
        <a:solidFill>
          <a:schemeClr val="tx1"/>
        </a:solidFill>
        <a:latin typeface="+mn-lt"/>
        <a:ea typeface="+mn-ea"/>
        <a:cs typeface="+mn-cs"/>
      </a:defRPr>
    </a:lvl1pPr>
    <a:lvl2pPr marL="0" indent="0" algn="l" defTabSz="914400" rtl="0" eaLnBrk="1" latinLnBrk="0" hangingPunct="1">
      <a:spcAft>
        <a:spcPts val="600"/>
      </a:spcAft>
      <a:defRPr sz="1200" kern="1200">
        <a:solidFill>
          <a:schemeClr val="tx1"/>
        </a:solidFill>
        <a:latin typeface="+mn-lt"/>
        <a:ea typeface="+mn-ea"/>
        <a:cs typeface="+mn-cs"/>
      </a:defRPr>
    </a:lvl2pPr>
    <a:lvl3pPr marL="171450" indent="-17145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3pPr>
    <a:lvl4pPr marL="400050" indent="-17145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571500" indent="-17145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discussing…</a:t>
            </a:r>
          </a:p>
          <a:p>
            <a:r>
              <a:rPr lang="en-US" dirty="0"/>
              <a:t>This study is part of a clinical trials network study funded by NIDA under the HEAL initiative</a:t>
            </a:r>
          </a:p>
          <a:p>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1</a:t>
            </a:fld>
            <a:endParaRPr lang="en-US"/>
          </a:p>
        </p:txBody>
      </p:sp>
    </p:spTree>
    <p:extLst>
      <p:ext uri="{BB962C8B-B14F-4D97-AF65-F5344CB8AC3E}">
        <p14:creationId xmlns:p14="http://schemas.microsoft.com/office/powerpoint/2010/main" val="251676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graph on the left is showing percent of total urines containing an analogue broken down by site. So just to interpret this here sites that contributed more specimens were likely to have also contributed a higher percentage to the total percent of analogues found. This is why graph skewed toward those sites that had a greater number of samples analyzed. Main Medical Center, University of Utah and Highland hospital are three of the top recruiting sites and make up the bulk of the number of fentanyl analogues detected. Probably more interesting is the prevalence of a fentanyl analogue in the urine by census region. Here we see variability in the % of urines with an analogue present with the lowest percentage in the Western region and higher percentages in Midwest and Northeast regions.  </a:t>
            </a:r>
          </a:p>
        </p:txBody>
      </p:sp>
      <p:sp>
        <p:nvSpPr>
          <p:cNvPr id="4" name="Slide Number Placeholder 3"/>
          <p:cNvSpPr>
            <a:spLocks noGrp="1"/>
          </p:cNvSpPr>
          <p:nvPr>
            <p:ph type="sldNum" sz="quarter" idx="5"/>
          </p:nvPr>
        </p:nvSpPr>
        <p:spPr/>
        <p:txBody>
          <a:bodyPr/>
          <a:lstStyle/>
          <a:p>
            <a:fld id="{837B488F-EE22-42A0-B9B7-6345D9EAB9B1}" type="slidenum">
              <a:rPr lang="en-US" smtClean="0"/>
              <a:t>10</a:t>
            </a:fld>
            <a:endParaRPr lang="en-US"/>
          </a:p>
        </p:txBody>
      </p:sp>
    </p:spTree>
    <p:extLst>
      <p:ext uri="{BB962C8B-B14F-4D97-AF65-F5344CB8AC3E}">
        <p14:creationId xmlns:p14="http://schemas.microsoft.com/office/powerpoint/2010/main" val="13684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some of this data.</a:t>
            </a:r>
          </a:p>
          <a:p>
            <a:r>
              <a:rPr lang="en-US" dirty="0"/>
              <a:t>35% of all urine specimens analyzed had a least one fentanyl analogue present indicting that this is not a rare phenomenon.</a:t>
            </a:r>
          </a:p>
          <a:p>
            <a:r>
              <a:rPr lang="en-US" dirty="0"/>
              <a:t>9.4% of all urine specimens analyzed had a fentanyl analogue without fentanyl which could have some clinical impact if you were only testing for fentanyl.</a:t>
            </a:r>
          </a:p>
          <a:p>
            <a:r>
              <a:rPr lang="en-US" dirty="0"/>
              <a:t>At most sites a fentanyl analogue was found in at least 20% of the urines analyzed and at almost a 1/3</a:t>
            </a:r>
            <a:r>
              <a:rPr lang="en-US" baseline="30000" dirty="0"/>
              <a:t>rd</a:t>
            </a:r>
            <a:r>
              <a:rPr lang="en-US" dirty="0"/>
              <a:t> of the sites a fentanyl analogue was found in more than 50% of the urines analyzed. Fentanyl analogues were detected at every site and were common in all census regions.</a:t>
            </a:r>
          </a:p>
          <a:p>
            <a:r>
              <a:rPr lang="en-US" dirty="0"/>
              <a:t>The most common analogues, those found in more than 5% of the urines are shown here with the two highest being </a:t>
            </a:r>
            <a:r>
              <a:rPr lang="en-US" dirty="0" err="1"/>
              <a:t>Carfentanil</a:t>
            </a:r>
            <a:r>
              <a:rPr lang="en-US" dirty="0"/>
              <a:t> and </a:t>
            </a:r>
            <a:r>
              <a:rPr lang="en-US" dirty="0" err="1"/>
              <a:t>Acytelfentanyl</a:t>
            </a:r>
            <a:r>
              <a:rPr lang="en-US" dirty="0"/>
              <a:t>.</a:t>
            </a:r>
          </a:p>
          <a:p>
            <a:endParaRPr lang="en-US" dirty="0"/>
          </a:p>
          <a:p>
            <a:r>
              <a:rPr lang="en-US" dirty="0"/>
              <a:t>Ultimately, what we see is that fentanyl analogues found commonly but the specific distribution of these analogues varies tremendously by region. </a:t>
            </a:r>
          </a:p>
          <a:p>
            <a:endParaRPr lang="en-US" dirty="0"/>
          </a:p>
          <a:p>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11</a:t>
            </a:fld>
            <a:endParaRPr lang="en-US"/>
          </a:p>
        </p:txBody>
      </p:sp>
    </p:spTree>
    <p:extLst>
      <p:ext uri="{BB962C8B-B14F-4D97-AF65-F5344CB8AC3E}">
        <p14:creationId xmlns:p14="http://schemas.microsoft.com/office/powerpoint/2010/main" val="414714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don’t yet know what impact any of these analogues have on buprenorphine initiation or engagement in care but will be able to analyze some of those associations once we have all the outcome data.</a:t>
            </a:r>
          </a:p>
          <a:p>
            <a:r>
              <a:rPr lang="en-US" dirty="0"/>
              <a:t>For most of these analogues we also don’t know the concentrations of these analogues in the drug supply and what impact the presence of these analogues are having on overdose. Some of the analogues are clearly more potent than fentanyl like carfentanyl and </a:t>
            </a:r>
            <a:r>
              <a:rPr lang="en-US" dirty="0" err="1"/>
              <a:t>sufentanil</a:t>
            </a:r>
            <a:r>
              <a:rPr lang="en-US" dirty="0"/>
              <a:t> whereas the others are equally or less potent than fentanyl. </a:t>
            </a:r>
          </a:p>
          <a:p>
            <a:r>
              <a:rPr lang="en-US" dirty="0"/>
              <a:t>This uncertainty around concentrations makes it difficulty to know what impact street level drug testing might have on risk mitigation.</a:t>
            </a:r>
          </a:p>
          <a:p>
            <a:endParaRPr lang="en-US" dirty="0"/>
          </a:p>
          <a:p>
            <a:r>
              <a:rPr lang="en-US" dirty="0"/>
              <a:t>With regard to future work we plan to further analyze the quantitative data and test the samples for </a:t>
            </a:r>
            <a:r>
              <a:rPr lang="en-US" dirty="0" err="1"/>
              <a:t>Nitazenes</a:t>
            </a:r>
            <a:r>
              <a:rPr lang="en-US" dirty="0"/>
              <a:t>, Xylazine and Xylazine metabolites.</a:t>
            </a:r>
          </a:p>
          <a:p>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12</a:t>
            </a:fld>
            <a:endParaRPr lang="en-US"/>
          </a:p>
        </p:txBody>
      </p:sp>
    </p:spTree>
    <p:extLst>
      <p:ext uri="{BB962C8B-B14F-4D97-AF65-F5344CB8AC3E}">
        <p14:creationId xmlns:p14="http://schemas.microsoft.com/office/powerpoint/2010/main" val="184831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of the 90 people that only had a fentanyl analogue in their UDS, 57 (63%) of them had another opioid (BUP, Methadone, Opiate, Oxy) in their urine (but not fentanyl) on their screening UDS. </a:t>
            </a:r>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14</a:t>
            </a:fld>
            <a:endParaRPr lang="en-US"/>
          </a:p>
        </p:txBody>
      </p:sp>
    </p:spTree>
    <p:extLst>
      <p:ext uri="{BB962C8B-B14F-4D97-AF65-F5344CB8AC3E}">
        <p14:creationId xmlns:p14="http://schemas.microsoft.com/office/powerpoint/2010/main" val="170161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I </a:t>
            </a:r>
            <a:r>
              <a:rPr lang="en-US"/>
              <a:t>have no</a:t>
            </a:r>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2</a:t>
            </a:fld>
            <a:endParaRPr lang="en-US"/>
          </a:p>
        </p:txBody>
      </p:sp>
    </p:spTree>
    <p:extLst>
      <p:ext uri="{BB962C8B-B14F-4D97-AF65-F5344CB8AC3E}">
        <p14:creationId xmlns:p14="http://schemas.microsoft.com/office/powerpoint/2010/main" val="341126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this already but every time I give a talk the numbers seem to get worse and worse.</a:t>
            </a:r>
          </a:p>
          <a:p>
            <a:r>
              <a:rPr lang="en-US" dirty="0"/>
              <a:t>The current overdose crisis is primarily driven by powerful synthetic opioids, primarily fentanyl</a:t>
            </a:r>
          </a:p>
          <a:p>
            <a:r>
              <a:rPr lang="en-US" dirty="0"/>
              <a:t>There have been some recent data, mostly from drug seizure reports and forensic data, showing an increasing prevalence of fentanyl analogues of varying potency. There have been relatively few reports on the prevalence of fentanyl analogues in living persons across the united states. </a:t>
            </a:r>
          </a:p>
          <a:p>
            <a:r>
              <a:rPr lang="en-US" dirty="0"/>
              <a:t>In this study we…</a:t>
            </a:r>
          </a:p>
          <a:p>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3</a:t>
            </a:fld>
            <a:endParaRPr lang="en-US"/>
          </a:p>
        </p:txBody>
      </p:sp>
    </p:spTree>
    <p:extLst>
      <p:ext uri="{BB962C8B-B14F-4D97-AF65-F5344CB8AC3E}">
        <p14:creationId xmlns:p14="http://schemas.microsoft.com/office/powerpoint/2010/main" val="147795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INNOVATION</a:t>
            </a:r>
            <a:r>
              <a:rPr lang="en-US" baseline="0" dirty="0"/>
              <a:t> </a:t>
            </a:r>
            <a:r>
              <a:rPr lang="en-US" sz="1200" b="0" i="0" u="none" strike="noStrike" kern="1200" baseline="0" dirty="0">
                <a:solidFill>
                  <a:schemeClr val="tx1"/>
                </a:solidFill>
                <a:latin typeface="+mn-lt"/>
                <a:ea typeface="+mn-ea"/>
                <a:cs typeface="+mn-cs"/>
              </a:rPr>
              <a:t>is a Hybrid Type-1 Implementation-Effectiveness study with both implementation and effectiveness outcomes. The urine drug screens that were analyzed for this study come from participants in the randomized controlled trial portion of this study comparing the effectiveness of two BUP formulations, sublingual (SL-BUP) and 7-day extended-release injectable (CAM2038 now known as </a:t>
            </a:r>
            <a:r>
              <a:rPr lang="en-US" sz="1200" b="0" i="0" u="none" strike="noStrike" kern="1200" baseline="0" dirty="0" err="1">
                <a:solidFill>
                  <a:schemeClr val="tx1"/>
                </a:solidFill>
                <a:latin typeface="+mn-lt"/>
                <a:ea typeface="+mn-ea"/>
                <a:cs typeface="+mn-cs"/>
              </a:rPr>
              <a:t>Brixadi</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the sites participating in ED innovations are denoted in black print on the diagram on the right. Those sites participating in the RCT whose data is included in this sub analysis are denoted by green circles with the white plus sign. </a:t>
            </a:r>
            <a:endParaRPr lang="en-US" dirty="0"/>
          </a:p>
        </p:txBody>
      </p:sp>
      <p:sp>
        <p:nvSpPr>
          <p:cNvPr id="4" name="Slide Number Placeholder 3"/>
          <p:cNvSpPr>
            <a:spLocks noGrp="1"/>
          </p:cNvSpPr>
          <p:nvPr>
            <p:ph type="sldNum" sz="quarter" idx="10"/>
          </p:nvPr>
        </p:nvSpPr>
        <p:spPr/>
        <p:txBody>
          <a:bodyPr/>
          <a:lstStyle/>
          <a:p>
            <a:fld id="{648E3500-0A5E-3C40-8807-AB5005A241DB}" type="slidenum">
              <a:rPr lang="en-US" smtClean="0"/>
              <a:t>4</a:t>
            </a:fld>
            <a:endParaRPr lang="en-US"/>
          </a:p>
        </p:txBody>
      </p:sp>
    </p:spTree>
    <p:extLst>
      <p:ext uri="{BB962C8B-B14F-4D97-AF65-F5344CB8AC3E}">
        <p14:creationId xmlns:p14="http://schemas.microsoft.com/office/powerpoint/2010/main" val="93089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i="0" dirty="0">
                <a:solidFill>
                  <a:srgbClr val="222222"/>
                </a:solidFill>
                <a:effectLst/>
                <a:latin typeface="Arial" panose="020B0604020202020204" pitchFamily="34" charset="0"/>
              </a:rPr>
              <a:t>To participate in the patients had to be adults meeting DSM5 criteria for opioid use disorder who were not engaged in addiction treatment within 2-weeks of their ED visit. A baseline urine drug screen was collected to assess further study eligibility which includes a UDS with at least 1 opioid and no methadone. These baseline urines were then frozen and shipped by the sites to a central lab for analysis. The data being presented today is from participants enrolled in ED INNOVATION between July 12, 2020 and November 1, 2022.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i="0" dirty="0">
                <a:solidFill>
                  <a:srgbClr val="222222"/>
                </a:solidFill>
                <a:effectLst/>
                <a:latin typeface="Arial" panose="020B0604020202020204" pitchFamily="34" charset="0"/>
              </a:rPr>
              <a:t>We performed Qualitative liquid chromatography tandem mass spectrometry (LC/MS) analysis for the shown fentanyl analogues and metabolites. Quantitative LCMS was also available Fentanyl, </a:t>
            </a:r>
            <a:r>
              <a:rPr lang="en-US" sz="1200" b="0" i="0" dirty="0" err="1">
                <a:solidFill>
                  <a:srgbClr val="222222"/>
                </a:solidFill>
                <a:effectLst/>
                <a:latin typeface="Arial" panose="020B0604020202020204" pitchFamily="34" charset="0"/>
              </a:rPr>
              <a:t>Norfentanyl</a:t>
            </a:r>
            <a:r>
              <a:rPr lang="en-US" sz="1200" b="0" i="0" dirty="0">
                <a:solidFill>
                  <a:srgbClr val="222222"/>
                </a:solidFill>
                <a:effectLst/>
                <a:latin typeface="Arial" panose="020B0604020202020204" pitchFamily="34" charset="0"/>
              </a:rPr>
              <a:t>, </a:t>
            </a:r>
            <a:r>
              <a:rPr lang="en-US" sz="1200" b="0" i="0" dirty="0" err="1">
                <a:solidFill>
                  <a:srgbClr val="222222"/>
                </a:solidFill>
                <a:effectLst/>
                <a:latin typeface="Arial" panose="020B0604020202020204" pitchFamily="34" charset="0"/>
              </a:rPr>
              <a:t>Carfentanil</a:t>
            </a:r>
            <a:r>
              <a:rPr lang="en-US" sz="1200" b="0" i="0" dirty="0">
                <a:solidFill>
                  <a:srgbClr val="222222"/>
                </a:solidFill>
                <a:effectLst/>
                <a:latin typeface="Arial" panose="020B0604020202020204" pitchFamily="34" charset="0"/>
              </a:rPr>
              <a:t> and </a:t>
            </a:r>
            <a:r>
              <a:rPr lang="en-US" sz="1200" b="0" i="0" dirty="0" err="1">
                <a:solidFill>
                  <a:srgbClr val="222222"/>
                </a:solidFill>
                <a:effectLst/>
                <a:latin typeface="Arial" panose="020B0604020202020204" pitchFamily="34" charset="0"/>
              </a:rPr>
              <a:t>Acetylfentanyl</a:t>
            </a:r>
            <a:r>
              <a:rPr lang="en-US" sz="1200" b="0" i="0" dirty="0">
                <a:solidFill>
                  <a:srgbClr val="222222"/>
                </a:solidFill>
                <a:effectLst/>
                <a:latin typeface="Arial" panose="020B0604020202020204" pitchFamily="34" charset="0"/>
              </a:rPr>
              <a:t>. We examined the prevalence of analogues by site and by the census regions shown on the right. This geographic breakdown was chosen to match recent CDC reporting of fentanyl associated opioid overdose deaths.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i="0" dirty="0">
                <a:solidFill>
                  <a:srgbClr val="222222"/>
                </a:solidFill>
                <a:effectLst/>
                <a:latin typeface="Arial" panose="020B0604020202020204" pitchFamily="34" charset="0"/>
              </a:rPr>
              <a:t>*O’Donnell J, </a:t>
            </a:r>
            <a:r>
              <a:rPr lang="en-US" sz="1200" b="0" i="0" dirty="0" err="1">
                <a:solidFill>
                  <a:srgbClr val="222222"/>
                </a:solidFill>
                <a:effectLst/>
                <a:latin typeface="Arial" panose="020B0604020202020204" pitchFamily="34" charset="0"/>
              </a:rPr>
              <a:t>Tanz</a:t>
            </a:r>
            <a:r>
              <a:rPr lang="en-US" sz="1200" b="0" i="0" dirty="0">
                <a:solidFill>
                  <a:srgbClr val="222222"/>
                </a:solidFill>
                <a:effectLst/>
                <a:latin typeface="Arial" panose="020B0604020202020204" pitchFamily="34" charset="0"/>
              </a:rPr>
              <a:t> LJ, Gladden RM, Davis NL, </a:t>
            </a:r>
            <a:r>
              <a:rPr lang="en-US" sz="1200" b="0" i="0" dirty="0" err="1">
                <a:solidFill>
                  <a:srgbClr val="222222"/>
                </a:solidFill>
                <a:effectLst/>
                <a:latin typeface="Arial" panose="020B0604020202020204" pitchFamily="34" charset="0"/>
              </a:rPr>
              <a:t>Bitting</a:t>
            </a:r>
            <a:r>
              <a:rPr lang="en-US" sz="1200" b="0" i="0" dirty="0">
                <a:solidFill>
                  <a:srgbClr val="222222"/>
                </a:solidFill>
                <a:effectLst/>
                <a:latin typeface="Arial" panose="020B0604020202020204" pitchFamily="34" charset="0"/>
              </a:rPr>
              <a:t> J. Trends in and characteristics of drug overdose deaths involving illicitly manufactured </a:t>
            </a:r>
            <a:r>
              <a:rPr lang="en-US" sz="1200" b="0" i="0" dirty="0" err="1">
                <a:solidFill>
                  <a:srgbClr val="222222"/>
                </a:solidFill>
                <a:effectLst/>
                <a:latin typeface="Arial" panose="020B0604020202020204" pitchFamily="34" charset="0"/>
              </a:rPr>
              <a:t>fentanyls</a:t>
            </a:r>
            <a:r>
              <a:rPr lang="en-US" sz="1200" b="0" i="0" dirty="0">
                <a:solidFill>
                  <a:srgbClr val="222222"/>
                </a:solidFill>
                <a:effectLst/>
                <a:latin typeface="Arial" panose="020B0604020202020204" pitchFamily="34" charset="0"/>
              </a:rPr>
              <a:t>—United States, 2019–2020. Morbidity and Mortality Weekly Report. 2021 Dec 12;70(50):1740.</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648E3500-0A5E-3C40-8807-AB5005A241DB}" type="slidenum">
              <a:rPr lang="en-US" smtClean="0"/>
              <a:t>5</a:t>
            </a:fld>
            <a:endParaRPr lang="en-US"/>
          </a:p>
        </p:txBody>
      </p:sp>
    </p:spTree>
    <p:extLst>
      <p:ext uri="{BB962C8B-B14F-4D97-AF65-F5344CB8AC3E}">
        <p14:creationId xmlns:p14="http://schemas.microsoft.com/office/powerpoint/2010/main" val="376212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48E3500-0A5E-3C40-8807-AB5005A241DB}" type="slidenum">
              <a:rPr lang="en-US" smtClean="0"/>
              <a:t>6</a:t>
            </a:fld>
            <a:endParaRPr lang="en-US"/>
          </a:p>
        </p:txBody>
      </p:sp>
    </p:spTree>
    <p:extLst>
      <p:ext uri="{BB962C8B-B14F-4D97-AF65-F5344CB8AC3E}">
        <p14:creationId xmlns:p14="http://schemas.microsoft.com/office/powerpoint/2010/main" val="54652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population characteristics. More extensive data will be available at the end of the study but a couple of things to notice. Approximately 1/3 are non-white, with a 2:1 male predominance. Most participants were not using drug intravenously. More than ½ of the participants had some degree of housing insecurity at the time of their enrollment. This could have included being on the street, in a shelter or SRO or being doubled up in apartment. </a:t>
            </a:r>
          </a:p>
        </p:txBody>
      </p:sp>
      <p:sp>
        <p:nvSpPr>
          <p:cNvPr id="4" name="Slide Number Placeholder 3"/>
          <p:cNvSpPr>
            <a:spLocks noGrp="1"/>
          </p:cNvSpPr>
          <p:nvPr>
            <p:ph type="sldNum" sz="quarter" idx="10"/>
          </p:nvPr>
        </p:nvSpPr>
        <p:spPr/>
        <p:txBody>
          <a:bodyPr/>
          <a:lstStyle/>
          <a:p>
            <a:fld id="{837B488F-EE22-42A0-B9B7-6345D9EAB9B1}" type="slidenum">
              <a:rPr lang="en-US" smtClean="0"/>
              <a:t>7</a:t>
            </a:fld>
            <a:endParaRPr lang="en-US"/>
          </a:p>
        </p:txBody>
      </p:sp>
    </p:spTree>
    <p:extLst>
      <p:ext uri="{BB962C8B-B14F-4D97-AF65-F5344CB8AC3E}">
        <p14:creationId xmlns:p14="http://schemas.microsoft.com/office/powerpoint/2010/main" val="273729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With regard to UDS counts by site there was significant variability. Some sites contributed very few urine drug screens to the analysis like Upstate Medical Center and Northwestern while others contributed many urines like university of Utah and Highland. These data are simply reflective of the differences in enrollment by site. A total of 960 urines analyzed for this report. </a:t>
            </a:r>
          </a:p>
          <a:p>
            <a:endParaRPr lang="en-US" dirty="0"/>
          </a:p>
        </p:txBody>
      </p:sp>
      <p:sp>
        <p:nvSpPr>
          <p:cNvPr id="4" name="Slide Number Placeholder 3"/>
          <p:cNvSpPr>
            <a:spLocks noGrp="1"/>
          </p:cNvSpPr>
          <p:nvPr>
            <p:ph type="sldNum" sz="quarter" idx="10"/>
          </p:nvPr>
        </p:nvSpPr>
        <p:spPr/>
        <p:txBody>
          <a:bodyPr/>
          <a:lstStyle/>
          <a:p>
            <a:fld id="{837B488F-EE22-42A0-B9B7-6345D9EAB9B1}" type="slidenum">
              <a:rPr lang="en-US" smtClean="0"/>
              <a:t>8</a:t>
            </a:fld>
            <a:endParaRPr lang="en-US"/>
          </a:p>
        </p:txBody>
      </p:sp>
    </p:spTree>
    <p:extLst>
      <p:ext uri="{BB962C8B-B14F-4D97-AF65-F5344CB8AC3E}">
        <p14:creationId xmlns:p14="http://schemas.microsoft.com/office/powerpoint/2010/main" val="308681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This is really the meat of the data so I’ll spend a little more time on this. Here you see all of percent of urines with each fentanyl analogue broken down by region and for the study as a whole.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A couple of things to point out. First, I’ve drawn boxes around all the analogues that were found in more than 5% of the urines analyzed.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Second, 9.4% of all urine drug screens had an analogue of fentanyl present but no fentanyl. That is shown in the first highlighted line.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Third, there is significant variability in prevalence between the different fentanyl analogue and even among the same analogue by region.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For example, </a:t>
            </a:r>
            <a:r>
              <a:rPr lang="en-US" sz="1800" dirty="0" err="1">
                <a:effectLst/>
                <a:latin typeface="Segoe UI" panose="020B0502040204020203" pitchFamily="34" charset="0"/>
              </a:rPr>
              <a:t>Methoxyacetylfentanyl</a:t>
            </a:r>
            <a:r>
              <a:rPr lang="en-US" sz="1800" dirty="0">
                <a:effectLst/>
                <a:latin typeface="Segoe UI" panose="020B0502040204020203" pitchFamily="34" charset="0"/>
              </a:rPr>
              <a:t> was found in 6.8% of all urines but when looked at by region it was found in 15.6% of urines in the Northeast but only 0.5% of urines in the West.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The same goes for </a:t>
            </a:r>
            <a:r>
              <a:rPr lang="en-US" sz="1800" dirty="0" err="1">
                <a:effectLst/>
                <a:latin typeface="Segoe UI" panose="020B0502040204020203" pitchFamily="34" charset="0"/>
              </a:rPr>
              <a:t>parachlorofentanyl</a:t>
            </a:r>
            <a:r>
              <a:rPr lang="en-US" sz="1800" dirty="0">
                <a:effectLst/>
                <a:latin typeface="Segoe UI" panose="020B0502040204020203" pitchFamily="34" charset="0"/>
              </a:rPr>
              <a:t> where the overall prevalence was 4.1% but when looked at by region it was found at a much high prevalence in the Northeast than in the West or South</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Lastly, the two most common analogues were </a:t>
            </a:r>
            <a:r>
              <a:rPr lang="en-US" sz="1800" dirty="0" err="1">
                <a:effectLst/>
                <a:latin typeface="Segoe UI" panose="020B0502040204020203" pitchFamily="34" charset="0"/>
              </a:rPr>
              <a:t>Acetylfentanyl</a:t>
            </a:r>
            <a:r>
              <a:rPr lang="en-US" sz="1800" dirty="0">
                <a:effectLst/>
                <a:latin typeface="Segoe UI" panose="020B0502040204020203" pitchFamily="34" charset="0"/>
              </a:rPr>
              <a:t> being found in approximately 20% of all urines and </a:t>
            </a:r>
            <a:r>
              <a:rPr lang="en-US" sz="1800" dirty="0" err="1">
                <a:effectLst/>
                <a:latin typeface="Segoe UI" panose="020B0502040204020203" pitchFamily="34" charset="0"/>
              </a:rPr>
              <a:t>Carfentanil</a:t>
            </a:r>
            <a:r>
              <a:rPr lang="en-US" sz="1800" dirty="0">
                <a:effectLst/>
                <a:latin typeface="Segoe UI" panose="020B0502040204020203" pitchFamily="34" charset="0"/>
              </a:rPr>
              <a:t> being found in approximately 12% of all urines.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Segoe UI" panose="020B0502040204020203" pitchFamily="34" charset="0"/>
              </a:rPr>
              <a:t>Can you say exactly which analogues the 9.4% alone were? All of them were present except for 4fluoroisobutyrlfentynl, </a:t>
            </a:r>
            <a:r>
              <a:rPr lang="en-US" sz="1800" dirty="0" err="1">
                <a:effectLst/>
                <a:latin typeface="Segoe UI" panose="020B0502040204020203" pitchFamily="34" charset="0"/>
              </a:rPr>
              <a:t>parachlorofentanyl</a:t>
            </a:r>
            <a:r>
              <a:rPr lang="en-US" sz="1800" dirty="0">
                <a:effectLst/>
                <a:latin typeface="Segoe UI" panose="020B0502040204020203" pitchFamily="34" charset="0"/>
              </a:rPr>
              <a:t> and </a:t>
            </a:r>
            <a:r>
              <a:rPr lang="en-US" sz="1800" dirty="0" err="1">
                <a:effectLst/>
                <a:latin typeface="Segoe UI" panose="020B0502040204020203" pitchFamily="34" charset="0"/>
              </a:rPr>
              <a:t>remifentanyl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7B488F-EE22-42A0-B9B7-6345D9EAB9B1}" type="slidenum">
              <a:rPr lang="en-US" smtClean="0"/>
              <a:t>9</a:t>
            </a:fld>
            <a:endParaRPr lang="en-US"/>
          </a:p>
        </p:txBody>
      </p:sp>
    </p:spTree>
    <p:extLst>
      <p:ext uri="{BB962C8B-B14F-4D97-AF65-F5344CB8AC3E}">
        <p14:creationId xmlns:p14="http://schemas.microsoft.com/office/powerpoint/2010/main" val="1005970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ic">
    <p:bg>
      <p:bgPr>
        <a:pattFill prst="wdUpDiag">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BAAC7-8401-46B1-BEE9-52ECC45FC01A}"/>
              </a:ext>
            </a:extLst>
          </p:cNvPr>
          <p:cNvSpPr/>
          <p:nvPr userDrawn="1"/>
        </p:nvSpPr>
        <p:spPr>
          <a:xfrm rot="5400000">
            <a:off x="2659561" y="-2659564"/>
            <a:ext cx="6872878" cy="12192001"/>
          </a:xfrm>
          <a:prstGeom prst="rect">
            <a:avLst/>
          </a:prstGeom>
          <a:gradFill>
            <a:gsLst>
              <a:gs pos="100000">
                <a:schemeClr val="accent2">
                  <a:alpha val="90000"/>
                </a:schemeClr>
              </a:gs>
              <a:gs pos="50000">
                <a:srgbClr val="0067A8">
                  <a:alpha val="60000"/>
                </a:srgbClr>
              </a:gs>
              <a:gs pos="0">
                <a:schemeClr val="accent1">
                  <a:alpha val="75000"/>
                </a:schemeClr>
              </a:gs>
            </a:gsLst>
            <a:lin ang="5400000" scaled="0"/>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F32DDDF5-57DB-43A0-AC49-6CD73F1E457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94515" y="906870"/>
            <a:ext cx="7097486" cy="5951130"/>
          </a:xfrm>
          <a:prstGeom prst="rect">
            <a:avLst/>
          </a:prstGeom>
        </p:spPr>
      </p:pic>
      <p:sp>
        <p:nvSpPr>
          <p:cNvPr id="2" name="Title 1">
            <a:extLst>
              <a:ext uri="{FF2B5EF4-FFF2-40B4-BE49-F238E27FC236}">
                <a16:creationId xmlns:a16="http://schemas.microsoft.com/office/drawing/2014/main" id="{24AEB223-6D4E-42BA-96B0-E2BA14933BC9}"/>
              </a:ext>
            </a:extLst>
          </p:cNvPr>
          <p:cNvSpPr>
            <a:spLocks noGrp="1"/>
          </p:cNvSpPr>
          <p:nvPr userDrawn="1">
            <p:ph type="ctrTitle"/>
          </p:nvPr>
        </p:nvSpPr>
        <p:spPr>
          <a:xfrm>
            <a:off x="457200" y="1295400"/>
            <a:ext cx="10149840" cy="2103120"/>
          </a:xfrm>
        </p:spPr>
        <p:txBody>
          <a:bodyPr anchor="t"/>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249B69-D2F7-4DF7-A637-63139373FE57}"/>
              </a:ext>
            </a:extLst>
          </p:cNvPr>
          <p:cNvSpPr>
            <a:spLocks noGrp="1"/>
          </p:cNvSpPr>
          <p:nvPr userDrawn="1">
            <p:ph type="subTitle" idx="1"/>
          </p:nvPr>
        </p:nvSpPr>
        <p:spPr>
          <a:xfrm>
            <a:off x="457200" y="3840480"/>
            <a:ext cx="8686800" cy="210312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Graphic 14">
            <a:extLst>
              <a:ext uri="{FF2B5EF4-FFF2-40B4-BE49-F238E27FC236}">
                <a16:creationId xmlns:a16="http://schemas.microsoft.com/office/drawing/2014/main" id="{8E31E953-6422-40ED-802B-76C1CCD1B27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3024" y="5155263"/>
            <a:ext cx="3063240" cy="1245536"/>
          </a:xfrm>
          <a:prstGeom prst="rect">
            <a:avLst/>
          </a:prstGeom>
        </p:spPr>
      </p:pic>
    </p:spTree>
    <p:extLst>
      <p:ext uri="{BB962C8B-B14F-4D97-AF65-F5344CB8AC3E}">
        <p14:creationId xmlns:p14="http://schemas.microsoft.com/office/powerpoint/2010/main" val="135480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p:txBody>
          <a:bodyPr/>
          <a:lstStyle>
            <a:lvl2pPr marL="182880" indent="-182880">
              <a:defRPr/>
            </a:lvl2pPr>
            <a:lvl3pPr marL="393192" indent="-182880">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Tree>
    <p:extLst>
      <p:ext uri="{BB962C8B-B14F-4D97-AF65-F5344CB8AC3E}">
        <p14:creationId xmlns:p14="http://schemas.microsoft.com/office/powerpoint/2010/main" val="161015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398"/>
            <a:ext cx="5410200" cy="466344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8" name="Picture Placeholder 7">
            <a:extLst>
              <a:ext uri="{FF2B5EF4-FFF2-40B4-BE49-F238E27FC236}">
                <a16:creationId xmlns:a16="http://schemas.microsoft.com/office/drawing/2014/main" id="{BA1EF5E0-3524-4F17-9548-48F506F25035}"/>
              </a:ext>
            </a:extLst>
          </p:cNvPr>
          <p:cNvSpPr>
            <a:spLocks noGrp="1"/>
          </p:cNvSpPr>
          <p:nvPr>
            <p:ph type="pic" sz="quarter" idx="13"/>
          </p:nvPr>
        </p:nvSpPr>
        <p:spPr>
          <a:xfrm>
            <a:off x="6324600" y="1295400"/>
            <a:ext cx="5410200" cy="4648200"/>
          </a:xfrm>
          <a:pattFill prst="dk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60548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Large Pic">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8B854C-9E90-4D9B-B5CD-134D8C5830BE}"/>
              </a:ext>
            </a:extLst>
          </p:cNvPr>
          <p:cNvSpPr/>
          <p:nvPr userDrawn="1"/>
        </p:nvSpPr>
        <p:spPr>
          <a:xfrm>
            <a:off x="0" y="6400325"/>
            <a:ext cx="12192000" cy="457676"/>
          </a:xfrm>
          <a:prstGeom prst="rect">
            <a:avLst/>
          </a:prstGeom>
          <a:gradFill>
            <a:gsLst>
              <a:gs pos="0">
                <a:schemeClr val="accent1"/>
              </a:gs>
              <a:gs pos="100000">
                <a:schemeClr val="accent2"/>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 name="Picture Placeholder 1">
            <a:extLst>
              <a:ext uri="{FF2B5EF4-FFF2-40B4-BE49-F238E27FC236}">
                <a16:creationId xmlns:a16="http://schemas.microsoft.com/office/drawing/2014/main" id="{BA1EF5E0-3524-4F17-9548-48F506F25035}"/>
              </a:ext>
            </a:extLst>
          </p:cNvPr>
          <p:cNvSpPr>
            <a:spLocks noGrp="1"/>
          </p:cNvSpPr>
          <p:nvPr>
            <p:ph type="pic" sz="quarter" idx="13"/>
          </p:nvPr>
        </p:nvSpPr>
        <p:spPr>
          <a:xfrm>
            <a:off x="6096000" y="0"/>
            <a:ext cx="6096000" cy="6399800"/>
          </a:xfrm>
          <a:pattFill prst="dkUpDiag">
            <a:fgClr>
              <a:schemeClr val="bg2"/>
            </a:fgClr>
            <a:bgClr>
              <a:schemeClr val="bg1"/>
            </a:bgClr>
          </a:pattFill>
        </p:spPr>
        <p:txBody>
          <a:bodyPr/>
          <a:lstStyle/>
          <a:p>
            <a:r>
              <a:rPr lang="en-US"/>
              <a:t>Click icon to add picture</a:t>
            </a:r>
            <a:endParaRPr lang="en-US" dirty="0"/>
          </a:p>
        </p:txBody>
      </p:sp>
      <p:sp>
        <p:nvSpPr>
          <p:cNvPr id="2" name="Title 2">
            <a:extLst>
              <a:ext uri="{FF2B5EF4-FFF2-40B4-BE49-F238E27FC236}">
                <a16:creationId xmlns:a16="http://schemas.microsoft.com/office/drawing/2014/main" id="{02F46FCA-548A-420D-8950-C88DEE2CA474}"/>
              </a:ext>
            </a:extLst>
          </p:cNvPr>
          <p:cNvSpPr>
            <a:spLocks noGrp="1"/>
          </p:cNvSpPr>
          <p:nvPr>
            <p:ph type="title"/>
          </p:nvPr>
        </p:nvSpPr>
        <p:spPr>
          <a:xfrm>
            <a:off x="457200" y="457200"/>
            <a:ext cx="5410200" cy="384048"/>
          </a:xfrm>
        </p:spPr>
        <p:txBody>
          <a:bodyPr/>
          <a:lstStyle/>
          <a:p>
            <a:r>
              <a:rPr lang="en-US"/>
              <a:t>Click to edit Master title style</a:t>
            </a:r>
            <a:endParaRPr lang="en-US" dirty="0"/>
          </a:p>
        </p:txBody>
      </p:sp>
      <p:sp>
        <p:nvSpPr>
          <p:cNvPr id="3" name="Content Placeholder 3">
            <a:extLst>
              <a:ext uri="{FF2B5EF4-FFF2-40B4-BE49-F238E27FC236}">
                <a16:creationId xmlns:a16="http://schemas.microsoft.com/office/drawing/2014/main" id="{33C570A0-C99F-4D32-B653-ABCD001B4E69}"/>
              </a:ext>
            </a:extLst>
          </p:cNvPr>
          <p:cNvSpPr>
            <a:spLocks noGrp="1"/>
          </p:cNvSpPr>
          <p:nvPr>
            <p:ph idx="1" hasCustomPrompt="1"/>
          </p:nvPr>
        </p:nvSpPr>
        <p:spPr>
          <a:xfrm>
            <a:off x="457200" y="1298447"/>
            <a:ext cx="5410200" cy="4663440"/>
          </a:xfrm>
        </p:spPr>
        <p:txBody>
          <a:bodyPr/>
          <a:lstStyle>
            <a:lvl1pPr>
              <a:defRPr/>
            </a:lvl1pPr>
          </a:lstStyle>
          <a:p>
            <a:pPr lvl="0"/>
            <a:r>
              <a:rPr lang="en-US" dirty="0"/>
              <a:t>First level.</a:t>
            </a:r>
            <a:r>
              <a:rPr lang="en-GB" dirty="0"/>
              <a:t> Being careful not to move it, copy the logo from the Master slide and paste onto the slide layout while maintaining size and position. Also make sure the picture placeholder is ‘sent to back’.</a:t>
            </a:r>
            <a:endParaRPr lang="en-US" dirty="0"/>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pic>
        <p:nvPicPr>
          <p:cNvPr id="10" name="Graphic 9">
            <a:extLst>
              <a:ext uri="{FF2B5EF4-FFF2-40B4-BE49-F238E27FC236}">
                <a16:creationId xmlns:a16="http://schemas.microsoft.com/office/drawing/2014/main" id="{C6831945-373E-4277-883D-A96AD7F7706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839735" y="6047941"/>
            <a:ext cx="1346630" cy="809767"/>
          </a:xfrm>
          <a:prstGeom prst="rect">
            <a:avLst/>
          </a:prstGeom>
        </p:spPr>
      </p:pic>
    </p:spTree>
    <p:extLst>
      <p:ext uri="{BB962C8B-B14F-4D97-AF65-F5344CB8AC3E}">
        <p14:creationId xmlns:p14="http://schemas.microsoft.com/office/powerpoint/2010/main" val="260547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Two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3848100"/>
            <a:ext cx="5410200" cy="20955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7" name="Content Placeholder 2">
            <a:extLst>
              <a:ext uri="{FF2B5EF4-FFF2-40B4-BE49-F238E27FC236}">
                <a16:creationId xmlns:a16="http://schemas.microsoft.com/office/drawing/2014/main" id="{BB537440-CFE5-4F68-B5D6-890036A6C280}"/>
              </a:ext>
            </a:extLst>
          </p:cNvPr>
          <p:cNvSpPr>
            <a:spLocks noGrp="1"/>
          </p:cNvSpPr>
          <p:nvPr>
            <p:ph idx="13"/>
          </p:nvPr>
        </p:nvSpPr>
        <p:spPr>
          <a:xfrm>
            <a:off x="6324602" y="3848100"/>
            <a:ext cx="5410200" cy="20955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8CFDB9F8-89E4-4B41-9E75-B27A87FA68E9}"/>
              </a:ext>
            </a:extLst>
          </p:cNvPr>
          <p:cNvSpPr>
            <a:spLocks noGrp="1"/>
          </p:cNvSpPr>
          <p:nvPr>
            <p:ph type="pic" sz="quarter" idx="14"/>
          </p:nvPr>
        </p:nvSpPr>
        <p:spPr>
          <a:xfrm>
            <a:off x="6324600" y="1295400"/>
            <a:ext cx="5410200" cy="2324100"/>
          </a:xfrm>
          <a:pattFill prst="dkUpDiag">
            <a:fgClr>
              <a:schemeClr val="bg2"/>
            </a:fgClr>
            <a:bgClr>
              <a:schemeClr val="bg1"/>
            </a:bgClr>
          </a:pattFill>
        </p:spPr>
        <p:txBody>
          <a:bodyPr/>
          <a:lstStyle/>
          <a:p>
            <a:r>
              <a:rPr lang="en-US"/>
              <a:t>Click icon to add picture</a:t>
            </a:r>
          </a:p>
        </p:txBody>
      </p:sp>
      <p:sp>
        <p:nvSpPr>
          <p:cNvPr id="9" name="Picture Placeholder 7">
            <a:extLst>
              <a:ext uri="{FF2B5EF4-FFF2-40B4-BE49-F238E27FC236}">
                <a16:creationId xmlns:a16="http://schemas.microsoft.com/office/drawing/2014/main" id="{4786E969-4C94-4121-9628-231A7B946E53}"/>
              </a:ext>
            </a:extLst>
          </p:cNvPr>
          <p:cNvSpPr>
            <a:spLocks noGrp="1"/>
          </p:cNvSpPr>
          <p:nvPr>
            <p:ph type="pic" sz="quarter" idx="15"/>
          </p:nvPr>
        </p:nvSpPr>
        <p:spPr>
          <a:xfrm>
            <a:off x="457200" y="1295400"/>
            <a:ext cx="5410200" cy="2324100"/>
          </a:xfrm>
          <a:pattFill prst="dk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67892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398"/>
            <a:ext cx="5410200" cy="464820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7" name="Content Placeholder 2">
            <a:extLst>
              <a:ext uri="{FF2B5EF4-FFF2-40B4-BE49-F238E27FC236}">
                <a16:creationId xmlns:a16="http://schemas.microsoft.com/office/drawing/2014/main" id="{BB537440-CFE5-4F68-B5D6-890036A6C280}"/>
              </a:ext>
            </a:extLst>
          </p:cNvPr>
          <p:cNvSpPr>
            <a:spLocks noGrp="1"/>
          </p:cNvSpPr>
          <p:nvPr>
            <p:ph idx="13"/>
          </p:nvPr>
        </p:nvSpPr>
        <p:spPr>
          <a:xfrm>
            <a:off x="6324602" y="1295398"/>
            <a:ext cx="5410200" cy="4648202"/>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5473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 Three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3619500"/>
            <a:ext cx="3447288" cy="23241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7" name="Content Placeholder 2">
            <a:extLst>
              <a:ext uri="{FF2B5EF4-FFF2-40B4-BE49-F238E27FC236}">
                <a16:creationId xmlns:a16="http://schemas.microsoft.com/office/drawing/2014/main" id="{BB537440-CFE5-4F68-B5D6-890036A6C280}"/>
              </a:ext>
            </a:extLst>
          </p:cNvPr>
          <p:cNvSpPr>
            <a:spLocks noGrp="1"/>
          </p:cNvSpPr>
          <p:nvPr>
            <p:ph idx="13"/>
          </p:nvPr>
        </p:nvSpPr>
        <p:spPr>
          <a:xfrm>
            <a:off x="4372357" y="3619500"/>
            <a:ext cx="3447288" cy="23241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B37E3C4A-3417-4B9C-9C01-B9C4F5C95D8C}"/>
              </a:ext>
            </a:extLst>
          </p:cNvPr>
          <p:cNvSpPr>
            <a:spLocks noGrp="1"/>
          </p:cNvSpPr>
          <p:nvPr>
            <p:ph idx="14"/>
          </p:nvPr>
        </p:nvSpPr>
        <p:spPr>
          <a:xfrm>
            <a:off x="8287514" y="3619500"/>
            <a:ext cx="3447288" cy="23241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9" name="Picture Placeholder 7">
            <a:extLst>
              <a:ext uri="{FF2B5EF4-FFF2-40B4-BE49-F238E27FC236}">
                <a16:creationId xmlns:a16="http://schemas.microsoft.com/office/drawing/2014/main" id="{3ABF428D-EC43-4BC5-A0AF-CB2A0A2FEEF3}"/>
              </a:ext>
            </a:extLst>
          </p:cNvPr>
          <p:cNvSpPr>
            <a:spLocks noGrp="1"/>
          </p:cNvSpPr>
          <p:nvPr>
            <p:ph type="pic" sz="quarter" idx="15"/>
          </p:nvPr>
        </p:nvSpPr>
        <p:spPr>
          <a:xfrm>
            <a:off x="457200" y="1295400"/>
            <a:ext cx="3447288" cy="2095500"/>
          </a:xfrm>
          <a:pattFill prst="dkUpDiag">
            <a:fgClr>
              <a:schemeClr val="bg2"/>
            </a:fgClr>
            <a:bgClr>
              <a:schemeClr val="bg1"/>
            </a:bgClr>
          </a:pattFill>
        </p:spPr>
        <p:txBody>
          <a:bodyPr/>
          <a:lstStyle/>
          <a:p>
            <a:r>
              <a:rPr lang="en-US"/>
              <a:t>Click icon to add picture</a:t>
            </a:r>
          </a:p>
        </p:txBody>
      </p:sp>
      <p:sp>
        <p:nvSpPr>
          <p:cNvPr id="10" name="Picture Placeholder 7">
            <a:extLst>
              <a:ext uri="{FF2B5EF4-FFF2-40B4-BE49-F238E27FC236}">
                <a16:creationId xmlns:a16="http://schemas.microsoft.com/office/drawing/2014/main" id="{10F4F642-D284-4014-994F-338F0D620916}"/>
              </a:ext>
            </a:extLst>
          </p:cNvPr>
          <p:cNvSpPr>
            <a:spLocks noGrp="1"/>
          </p:cNvSpPr>
          <p:nvPr>
            <p:ph type="pic" sz="quarter" idx="16"/>
          </p:nvPr>
        </p:nvSpPr>
        <p:spPr>
          <a:xfrm>
            <a:off x="4372357" y="1295400"/>
            <a:ext cx="3447288" cy="2095500"/>
          </a:xfrm>
          <a:pattFill prst="dkUpDiag">
            <a:fgClr>
              <a:schemeClr val="bg2"/>
            </a:fgClr>
            <a:bgClr>
              <a:schemeClr val="bg1"/>
            </a:bgClr>
          </a:pattFill>
        </p:spPr>
        <p:txBody>
          <a:bodyPr/>
          <a:lstStyle/>
          <a:p>
            <a:r>
              <a:rPr lang="en-US"/>
              <a:t>Click icon to add picture</a:t>
            </a:r>
          </a:p>
        </p:txBody>
      </p:sp>
      <p:sp>
        <p:nvSpPr>
          <p:cNvPr id="11" name="Picture Placeholder 7">
            <a:extLst>
              <a:ext uri="{FF2B5EF4-FFF2-40B4-BE49-F238E27FC236}">
                <a16:creationId xmlns:a16="http://schemas.microsoft.com/office/drawing/2014/main" id="{3AB6C15D-5ABB-49D3-994C-C6E922747318}"/>
              </a:ext>
            </a:extLst>
          </p:cNvPr>
          <p:cNvSpPr>
            <a:spLocks noGrp="1"/>
          </p:cNvSpPr>
          <p:nvPr>
            <p:ph type="pic" sz="quarter" idx="17"/>
          </p:nvPr>
        </p:nvSpPr>
        <p:spPr>
          <a:xfrm>
            <a:off x="8287514" y="1295400"/>
            <a:ext cx="3447288" cy="2095500"/>
          </a:xfrm>
          <a:pattFill prst="dk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65639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398"/>
            <a:ext cx="3447288" cy="464820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7" name="Content Placeholder 2">
            <a:extLst>
              <a:ext uri="{FF2B5EF4-FFF2-40B4-BE49-F238E27FC236}">
                <a16:creationId xmlns:a16="http://schemas.microsoft.com/office/drawing/2014/main" id="{BB537440-CFE5-4F68-B5D6-890036A6C280}"/>
              </a:ext>
            </a:extLst>
          </p:cNvPr>
          <p:cNvSpPr>
            <a:spLocks noGrp="1"/>
          </p:cNvSpPr>
          <p:nvPr>
            <p:ph idx="13"/>
          </p:nvPr>
        </p:nvSpPr>
        <p:spPr>
          <a:xfrm>
            <a:off x="4372357" y="1295398"/>
            <a:ext cx="3447288" cy="464820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B37E3C4A-3417-4B9C-9C01-B9C4F5C95D8C}"/>
              </a:ext>
            </a:extLst>
          </p:cNvPr>
          <p:cNvSpPr>
            <a:spLocks noGrp="1"/>
          </p:cNvSpPr>
          <p:nvPr>
            <p:ph idx="14"/>
          </p:nvPr>
        </p:nvSpPr>
        <p:spPr>
          <a:xfrm>
            <a:off x="8287514" y="1295398"/>
            <a:ext cx="3447288" cy="4648202"/>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736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752600"/>
            <a:ext cx="3447288" cy="4191000"/>
          </a:xfrm>
          <a:solidFill>
            <a:schemeClr val="bg2">
              <a:alpha val="50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7" name="Content Placeholder 2">
            <a:extLst>
              <a:ext uri="{FF2B5EF4-FFF2-40B4-BE49-F238E27FC236}">
                <a16:creationId xmlns:a16="http://schemas.microsoft.com/office/drawing/2014/main" id="{BB537440-CFE5-4F68-B5D6-890036A6C280}"/>
              </a:ext>
            </a:extLst>
          </p:cNvPr>
          <p:cNvSpPr>
            <a:spLocks noGrp="1"/>
          </p:cNvSpPr>
          <p:nvPr>
            <p:ph idx="13"/>
          </p:nvPr>
        </p:nvSpPr>
        <p:spPr>
          <a:xfrm>
            <a:off x="4372357" y="1752600"/>
            <a:ext cx="3447288" cy="4191000"/>
          </a:xfrm>
          <a:solidFill>
            <a:schemeClr val="bg2">
              <a:alpha val="50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B37E3C4A-3417-4B9C-9C01-B9C4F5C95D8C}"/>
              </a:ext>
            </a:extLst>
          </p:cNvPr>
          <p:cNvSpPr>
            <a:spLocks noGrp="1"/>
          </p:cNvSpPr>
          <p:nvPr>
            <p:ph idx="14"/>
          </p:nvPr>
        </p:nvSpPr>
        <p:spPr>
          <a:xfrm>
            <a:off x="8287514" y="1752600"/>
            <a:ext cx="3447288" cy="4191000"/>
          </a:xfrm>
          <a:solidFill>
            <a:schemeClr val="bg2">
              <a:alpha val="50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3">
            <a:extLst>
              <a:ext uri="{FF2B5EF4-FFF2-40B4-BE49-F238E27FC236}">
                <a16:creationId xmlns:a16="http://schemas.microsoft.com/office/drawing/2014/main" id="{1A8A04BA-BEA6-48EC-9A97-9FCF84BC19AF}"/>
              </a:ext>
            </a:extLst>
          </p:cNvPr>
          <p:cNvSpPr>
            <a:spLocks noGrp="1"/>
          </p:cNvSpPr>
          <p:nvPr>
            <p:ph type="body" sz="quarter" idx="20"/>
          </p:nvPr>
        </p:nvSpPr>
        <p:spPr>
          <a:xfrm>
            <a:off x="457199" y="1295400"/>
            <a:ext cx="3447287" cy="457200"/>
          </a:xfrm>
          <a:solidFill>
            <a:schemeClr val="accent2"/>
          </a:solidFill>
        </p:spPr>
        <p:txBody>
          <a:bodyPr vert="horz" lIns="0" tIns="0" rIns="0" bIns="0" rtlCol="0" anchor="ctr">
            <a:noAutofit/>
          </a:bodyPr>
          <a:lstStyle>
            <a:lvl1pPr algn="ctr">
              <a:defRPr lang="en-US" sz="1800" b="1" smtClean="0">
                <a:solidFill>
                  <a:schemeClr val="bg1"/>
                </a:solidFill>
              </a:defRPr>
            </a:lvl1pPr>
            <a:lvl2pPr>
              <a:defRPr lang="en-US" smtClean="0"/>
            </a:lvl2pPr>
            <a:lvl3pPr>
              <a:defRPr lang="en-US" smtClean="0"/>
            </a:lvl3pPr>
            <a:lvl4pPr>
              <a:defRPr lang="en-US" smtClean="0"/>
            </a:lvl4pPr>
            <a:lvl5pPr>
              <a:defRPr lang="en-US"/>
            </a:lvl5pPr>
          </a:lstStyle>
          <a:p>
            <a:pPr lvl="0" algn="ctr">
              <a:spcAft>
                <a:spcPts val="0"/>
              </a:spcAft>
            </a:pPr>
            <a:r>
              <a:rPr lang="en-US"/>
              <a:t>Edit Master text styles</a:t>
            </a:r>
          </a:p>
        </p:txBody>
      </p:sp>
      <p:sp>
        <p:nvSpPr>
          <p:cNvPr id="13" name="Text Placeholder 13">
            <a:extLst>
              <a:ext uri="{FF2B5EF4-FFF2-40B4-BE49-F238E27FC236}">
                <a16:creationId xmlns:a16="http://schemas.microsoft.com/office/drawing/2014/main" id="{29CF9AA9-7E56-4408-B652-103173E7873E}"/>
              </a:ext>
            </a:extLst>
          </p:cNvPr>
          <p:cNvSpPr>
            <a:spLocks noGrp="1"/>
          </p:cNvSpPr>
          <p:nvPr>
            <p:ph type="body" sz="quarter" idx="21"/>
          </p:nvPr>
        </p:nvSpPr>
        <p:spPr>
          <a:xfrm>
            <a:off x="4372355" y="1295400"/>
            <a:ext cx="3447287" cy="457200"/>
          </a:xfrm>
          <a:solidFill>
            <a:schemeClr val="accent2"/>
          </a:solidFill>
        </p:spPr>
        <p:txBody>
          <a:bodyPr vert="horz" lIns="0" tIns="0" rIns="0" bIns="0" rtlCol="0" anchor="ctr">
            <a:noAutofit/>
          </a:bodyPr>
          <a:lstStyle>
            <a:lvl1pPr algn="ctr">
              <a:defRPr lang="en-US" sz="1800" b="1" smtClean="0">
                <a:solidFill>
                  <a:schemeClr val="bg1"/>
                </a:solidFill>
              </a:defRPr>
            </a:lvl1pPr>
            <a:lvl2pPr>
              <a:defRPr lang="en-US" smtClean="0"/>
            </a:lvl2pPr>
            <a:lvl3pPr>
              <a:defRPr lang="en-US" smtClean="0"/>
            </a:lvl3pPr>
            <a:lvl4pPr>
              <a:defRPr lang="en-US" smtClean="0"/>
            </a:lvl4pPr>
            <a:lvl5pPr>
              <a:defRPr lang="en-US"/>
            </a:lvl5pPr>
          </a:lstStyle>
          <a:p>
            <a:pPr lvl="0" algn="ctr">
              <a:spcAft>
                <a:spcPts val="0"/>
              </a:spcAft>
            </a:pPr>
            <a:r>
              <a:rPr lang="en-US"/>
              <a:t>Edit Master text styles</a:t>
            </a:r>
          </a:p>
        </p:txBody>
      </p:sp>
      <p:sp>
        <p:nvSpPr>
          <p:cNvPr id="14" name="Text Placeholder 13">
            <a:extLst>
              <a:ext uri="{FF2B5EF4-FFF2-40B4-BE49-F238E27FC236}">
                <a16:creationId xmlns:a16="http://schemas.microsoft.com/office/drawing/2014/main" id="{E9C13F64-A7A3-4407-9551-D9FD23F1061E}"/>
              </a:ext>
            </a:extLst>
          </p:cNvPr>
          <p:cNvSpPr>
            <a:spLocks noGrp="1"/>
          </p:cNvSpPr>
          <p:nvPr>
            <p:ph type="body" sz="quarter" idx="22"/>
          </p:nvPr>
        </p:nvSpPr>
        <p:spPr>
          <a:xfrm>
            <a:off x="8287509" y="1295400"/>
            <a:ext cx="3447287" cy="457200"/>
          </a:xfrm>
          <a:solidFill>
            <a:schemeClr val="accent2"/>
          </a:solidFill>
        </p:spPr>
        <p:txBody>
          <a:bodyPr vert="horz" lIns="0" tIns="0" rIns="0" bIns="0" rtlCol="0" anchor="ctr">
            <a:noAutofit/>
          </a:bodyPr>
          <a:lstStyle>
            <a:lvl1pPr algn="ctr">
              <a:defRPr lang="en-US" sz="1800" b="1" smtClean="0">
                <a:solidFill>
                  <a:schemeClr val="bg1"/>
                </a:solidFill>
              </a:defRPr>
            </a:lvl1pPr>
            <a:lvl2pPr>
              <a:defRPr lang="en-US" smtClean="0"/>
            </a:lvl2pPr>
            <a:lvl3pPr>
              <a:defRPr lang="en-US" smtClean="0"/>
            </a:lvl3pPr>
            <a:lvl4pPr>
              <a:defRPr lang="en-US" smtClean="0"/>
            </a:lvl4pPr>
            <a:lvl5pPr>
              <a:defRPr lang="en-US"/>
            </a:lvl5pPr>
          </a:lstStyle>
          <a:p>
            <a:pPr lvl="0" algn="ctr">
              <a:spcAft>
                <a:spcPts val="0"/>
              </a:spcAft>
            </a:pPr>
            <a:r>
              <a:rPr lang="en-US"/>
              <a:t>Edit Master text styles</a:t>
            </a:r>
          </a:p>
        </p:txBody>
      </p:sp>
    </p:spTree>
    <p:extLst>
      <p:ext uri="{BB962C8B-B14F-4D97-AF65-F5344CB8AC3E}">
        <p14:creationId xmlns:p14="http://schemas.microsoft.com/office/powerpoint/2010/main" val="208795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mparison +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FBE6C2-F7F2-474D-A126-6389EDA10190}"/>
              </a:ext>
            </a:extLst>
          </p:cNvPr>
          <p:cNvSpPr/>
          <p:nvPr userDrawn="1"/>
        </p:nvSpPr>
        <p:spPr>
          <a:xfrm>
            <a:off x="6096000" y="0"/>
            <a:ext cx="6096000" cy="687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a:xfrm>
            <a:off x="457200" y="457200"/>
            <a:ext cx="5410200" cy="78638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755648"/>
            <a:ext cx="5413248" cy="418795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lvl1pPr>
              <a:defRPr>
                <a:solidFill>
                  <a:schemeClr val="tx2"/>
                </a:solidFill>
              </a:defRPr>
            </a:lvl1p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7" name="Content Placeholder 2">
            <a:extLst>
              <a:ext uri="{FF2B5EF4-FFF2-40B4-BE49-F238E27FC236}">
                <a16:creationId xmlns:a16="http://schemas.microsoft.com/office/drawing/2014/main" id="{BB537440-CFE5-4F68-B5D6-890036A6C280}"/>
              </a:ext>
            </a:extLst>
          </p:cNvPr>
          <p:cNvSpPr>
            <a:spLocks noGrp="1"/>
          </p:cNvSpPr>
          <p:nvPr>
            <p:ph idx="13"/>
          </p:nvPr>
        </p:nvSpPr>
        <p:spPr>
          <a:xfrm>
            <a:off x="6553198" y="1755648"/>
            <a:ext cx="5181604" cy="41879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06384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mparison no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FBE6C2-F7F2-474D-A126-6389EDA10190}"/>
              </a:ext>
            </a:extLst>
          </p:cNvPr>
          <p:cNvSpPr/>
          <p:nvPr userDrawn="1"/>
        </p:nvSpPr>
        <p:spPr>
          <a:xfrm>
            <a:off x="6096000" y="0"/>
            <a:ext cx="6096000" cy="687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lvl1pPr>
              <a:defRPr>
                <a:solidFill>
                  <a:schemeClr val="tx2"/>
                </a:solidFill>
              </a:defRPr>
            </a:lvl1p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
        <p:nvSpPr>
          <p:cNvPr id="9" name="Content Placeholder 2">
            <a:extLst>
              <a:ext uri="{FF2B5EF4-FFF2-40B4-BE49-F238E27FC236}">
                <a16:creationId xmlns:a16="http://schemas.microsoft.com/office/drawing/2014/main" id="{DC7872B2-18F8-4C0C-9C46-F3D0EAE1050F}"/>
              </a:ext>
            </a:extLst>
          </p:cNvPr>
          <p:cNvSpPr>
            <a:spLocks noGrp="1"/>
          </p:cNvSpPr>
          <p:nvPr>
            <p:ph idx="1"/>
          </p:nvPr>
        </p:nvSpPr>
        <p:spPr>
          <a:xfrm>
            <a:off x="457200" y="838200"/>
            <a:ext cx="5184648" cy="510235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32942FBD-0173-4D54-BDD1-FAA94C7CDFF9}"/>
              </a:ext>
            </a:extLst>
          </p:cNvPr>
          <p:cNvSpPr>
            <a:spLocks noGrp="1"/>
          </p:cNvSpPr>
          <p:nvPr>
            <p:ph idx="14"/>
          </p:nvPr>
        </p:nvSpPr>
        <p:spPr>
          <a:xfrm>
            <a:off x="6550154" y="838200"/>
            <a:ext cx="5184648" cy="51023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9842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B4199D6-4BCD-4FB8-918A-7AE203C5667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94515" y="906870"/>
            <a:ext cx="7097486" cy="5951130"/>
          </a:xfrm>
          <a:prstGeom prst="rect">
            <a:avLst/>
          </a:prstGeom>
        </p:spPr>
      </p:pic>
      <p:sp>
        <p:nvSpPr>
          <p:cNvPr id="2" name="Title 1">
            <a:extLst>
              <a:ext uri="{FF2B5EF4-FFF2-40B4-BE49-F238E27FC236}">
                <a16:creationId xmlns:a16="http://schemas.microsoft.com/office/drawing/2014/main" id="{24AEB223-6D4E-42BA-96B0-E2BA14933BC9}"/>
              </a:ext>
            </a:extLst>
          </p:cNvPr>
          <p:cNvSpPr>
            <a:spLocks noGrp="1"/>
          </p:cNvSpPr>
          <p:nvPr userDrawn="1">
            <p:ph type="ctrTitle"/>
          </p:nvPr>
        </p:nvSpPr>
        <p:spPr>
          <a:xfrm>
            <a:off x="457200" y="1298448"/>
            <a:ext cx="10149840" cy="2103120"/>
          </a:xfrm>
        </p:spPr>
        <p:txBody>
          <a:bodyPr anchor="t"/>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249B69-D2F7-4DF7-A637-63139373FE57}"/>
              </a:ext>
            </a:extLst>
          </p:cNvPr>
          <p:cNvSpPr>
            <a:spLocks noGrp="1"/>
          </p:cNvSpPr>
          <p:nvPr userDrawn="1">
            <p:ph type="subTitle" idx="1"/>
          </p:nvPr>
        </p:nvSpPr>
        <p:spPr>
          <a:xfrm>
            <a:off x="457200" y="3840480"/>
            <a:ext cx="8686800" cy="210312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raphic 6">
            <a:extLst>
              <a:ext uri="{FF2B5EF4-FFF2-40B4-BE49-F238E27FC236}">
                <a16:creationId xmlns:a16="http://schemas.microsoft.com/office/drawing/2014/main" id="{A3E3DC4C-AA9A-458F-B050-490A7653FA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3024" y="5155263"/>
            <a:ext cx="3063240" cy="1245536"/>
          </a:xfrm>
          <a:prstGeom prst="rect">
            <a:avLst/>
          </a:prstGeom>
        </p:spPr>
      </p:pic>
    </p:spTree>
    <p:extLst>
      <p:ext uri="{BB962C8B-B14F-4D97-AF65-F5344CB8AC3E}">
        <p14:creationId xmlns:p14="http://schemas.microsoft.com/office/powerpoint/2010/main" val="3451914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C2765-7E28-4D18-8666-73970E58DC26}"/>
              </a:ext>
            </a:extLst>
          </p:cNvPr>
          <p:cNvSpPr/>
          <p:nvPr userDrawn="1"/>
        </p:nvSpPr>
        <p:spPr>
          <a:xfrm>
            <a:off x="0" y="0"/>
            <a:ext cx="4076700" cy="687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pic>
        <p:nvPicPr>
          <p:cNvPr id="10" name="Graphic 9">
            <a:extLst>
              <a:ext uri="{FF2B5EF4-FFF2-40B4-BE49-F238E27FC236}">
                <a16:creationId xmlns:a16="http://schemas.microsoft.com/office/drawing/2014/main" id="{99653883-E4AF-46F0-84DD-4274063EAAD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 y="2343943"/>
            <a:ext cx="4076701" cy="4513533"/>
          </a:xfrm>
          <a:prstGeom prst="rect">
            <a:avLst/>
          </a:prstGeom>
        </p:spPr>
      </p:pic>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a:xfrm>
            <a:off x="457200" y="838200"/>
            <a:ext cx="3176546" cy="5105400"/>
          </a:xfrm>
        </p:spPr>
        <p:txBody>
          <a:bodyPr anchor="t"/>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19654" y="838200"/>
            <a:ext cx="7215145" cy="510540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a:xfrm>
            <a:off x="457200" y="6400800"/>
            <a:ext cx="5410200" cy="473074"/>
          </a:xfrm>
        </p:spPr>
        <p:txBody>
          <a:bodyPr/>
          <a:lstStyle>
            <a:lvl1pPr>
              <a:defRPr>
                <a:solidFill>
                  <a:schemeClr val="bg1"/>
                </a:solidFill>
              </a:defRPr>
            </a:lvl1p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lvl1pPr>
              <a:defRPr>
                <a:solidFill>
                  <a:schemeClr val="tx2"/>
                </a:solidFill>
              </a:defRPr>
            </a:lvl1pPr>
          </a:lstStyle>
          <a:p>
            <a:fld id="{BC470496-488A-4BE5-86BB-E1915DB05013}" type="slidenum">
              <a:rPr lang="en-US" smtClean="0"/>
              <a:pPr/>
              <a:t>‹#›</a:t>
            </a:fld>
            <a:endParaRPr lang="en-US"/>
          </a:p>
        </p:txBody>
      </p:sp>
    </p:spTree>
    <p:extLst>
      <p:ext uri="{BB962C8B-B14F-4D97-AF65-F5344CB8AC3E}">
        <p14:creationId xmlns:p14="http://schemas.microsoft.com/office/powerpoint/2010/main" val="1535121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AE45-8D46-4FFE-BD8D-9181BEE2B87F}"/>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6F27B58-6606-434A-8DE1-B56A20E9237E}"/>
              </a:ext>
            </a:extLst>
          </p:cNvPr>
          <p:cNvSpPr>
            <a:spLocks noGrp="1"/>
          </p:cNvSpPr>
          <p:nvPr>
            <p:ph type="ftr" sz="quarter" idx="11"/>
          </p:nvPr>
        </p:nvSpPr>
        <p:spPr/>
        <p:txBody>
          <a:bodyPr/>
          <a:lstStyle/>
          <a:p>
            <a:r>
              <a:rPr lang="en-US"/>
              <a:t>Footer, Arial 10pt</a:t>
            </a:r>
          </a:p>
        </p:txBody>
      </p:sp>
      <p:sp>
        <p:nvSpPr>
          <p:cNvPr id="5" name="Slide Number Placeholder 4">
            <a:extLst>
              <a:ext uri="{FF2B5EF4-FFF2-40B4-BE49-F238E27FC236}">
                <a16:creationId xmlns:a16="http://schemas.microsoft.com/office/drawing/2014/main" id="{1BE8A827-C09C-40B6-9186-EBE120FEE1AD}"/>
              </a:ext>
            </a:extLst>
          </p:cNvPr>
          <p:cNvSpPr>
            <a:spLocks noGrp="1"/>
          </p:cNvSpPr>
          <p:nvPr>
            <p:ph type="sldNum" sz="quarter" idx="12"/>
          </p:nvPr>
        </p:nvSpPr>
        <p:spPr/>
        <p:txBody>
          <a:bodyPr/>
          <a:lstStyle/>
          <a:p>
            <a:fld id="{BC470496-488A-4BE5-86BB-E1915DB05013}" type="slidenum">
              <a:rPr lang="en-US" smtClean="0"/>
              <a:t>‹#›</a:t>
            </a:fld>
            <a:endParaRPr lang="en-US"/>
          </a:p>
        </p:txBody>
      </p:sp>
    </p:spTree>
    <p:extLst>
      <p:ext uri="{BB962C8B-B14F-4D97-AF65-F5344CB8AC3E}">
        <p14:creationId xmlns:p14="http://schemas.microsoft.com/office/powerpoint/2010/main" val="3802211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015603-7456-4E63-8568-50B2CFA3BAD0}"/>
              </a:ext>
            </a:extLst>
          </p:cNvPr>
          <p:cNvSpPr>
            <a:spLocks noGrp="1"/>
          </p:cNvSpPr>
          <p:nvPr>
            <p:ph type="ftr" sz="quarter" idx="11"/>
          </p:nvPr>
        </p:nvSpPr>
        <p:spPr/>
        <p:txBody>
          <a:bodyPr/>
          <a:lstStyle/>
          <a:p>
            <a:r>
              <a:rPr lang="en-US"/>
              <a:t>Footer, Arial 10pt</a:t>
            </a:r>
          </a:p>
        </p:txBody>
      </p:sp>
      <p:sp>
        <p:nvSpPr>
          <p:cNvPr id="4" name="Slide Number Placeholder 3">
            <a:extLst>
              <a:ext uri="{FF2B5EF4-FFF2-40B4-BE49-F238E27FC236}">
                <a16:creationId xmlns:a16="http://schemas.microsoft.com/office/drawing/2014/main" id="{A7A74CED-023E-47A1-BA8F-ABE93CB5C759}"/>
              </a:ext>
            </a:extLst>
          </p:cNvPr>
          <p:cNvSpPr>
            <a:spLocks noGrp="1"/>
          </p:cNvSpPr>
          <p:nvPr>
            <p:ph type="sldNum" sz="quarter" idx="12"/>
          </p:nvPr>
        </p:nvSpPr>
        <p:spPr/>
        <p:txBody>
          <a:bodyPr/>
          <a:lstStyle/>
          <a:p>
            <a:fld id="{BC470496-488A-4BE5-86BB-E1915DB05013}" type="slidenum">
              <a:rPr lang="en-US" smtClean="0"/>
              <a:t>‹#›</a:t>
            </a:fld>
            <a:endParaRPr lang="en-US"/>
          </a:p>
        </p:txBody>
      </p:sp>
    </p:spTree>
    <p:extLst>
      <p:ext uri="{BB962C8B-B14F-4D97-AF65-F5344CB8AC3E}">
        <p14:creationId xmlns:p14="http://schemas.microsoft.com/office/powerpoint/2010/main" val="2938449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590693" y="1430275"/>
            <a:ext cx="10996291" cy="919373"/>
          </a:xfrm>
        </p:spPr>
        <p:txBody>
          <a:bodyPr/>
          <a:lstStyle/>
          <a:p>
            <a:r>
              <a:rPr lang="en-US" dirty="0"/>
              <a:t>Click to edit Master title style</a:t>
            </a:r>
          </a:p>
        </p:txBody>
      </p:sp>
      <p:sp>
        <p:nvSpPr>
          <p:cNvPr id="3" name="Content Placeholder 2"/>
          <p:cNvSpPr>
            <a:spLocks noGrp="1"/>
          </p:cNvSpPr>
          <p:nvPr>
            <p:ph idx="1"/>
          </p:nvPr>
        </p:nvSpPr>
        <p:spPr>
          <a:xfrm>
            <a:off x="590693" y="2377270"/>
            <a:ext cx="5365264" cy="396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221720" y="2377270"/>
            <a:ext cx="5365264" cy="396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76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6F5402A-7C9C-407B-A15D-B316AFFBBF3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94515" y="899592"/>
            <a:ext cx="7097486" cy="5951130"/>
          </a:xfrm>
          <a:prstGeom prst="rect">
            <a:avLst/>
          </a:prstGeom>
        </p:spPr>
      </p:pic>
      <p:sp>
        <p:nvSpPr>
          <p:cNvPr id="2" name="Title 1">
            <a:extLst>
              <a:ext uri="{FF2B5EF4-FFF2-40B4-BE49-F238E27FC236}">
                <a16:creationId xmlns:a16="http://schemas.microsoft.com/office/drawing/2014/main" id="{24AEB223-6D4E-42BA-96B0-E2BA14933BC9}"/>
              </a:ext>
            </a:extLst>
          </p:cNvPr>
          <p:cNvSpPr>
            <a:spLocks noGrp="1"/>
          </p:cNvSpPr>
          <p:nvPr userDrawn="1">
            <p:ph type="ctrTitle"/>
          </p:nvPr>
        </p:nvSpPr>
        <p:spPr>
          <a:xfrm>
            <a:off x="457200" y="1298448"/>
            <a:ext cx="10149840" cy="2103120"/>
          </a:xfrm>
        </p:spPr>
        <p:txBody>
          <a:bodyPr anchor="t"/>
          <a:lstStyle>
            <a:lvl1pPr algn="l">
              <a:defRPr lang="en-US" sz="5400" b="1" kern="1200" dirty="0">
                <a:gradFill flip="none" rotWithShape="1">
                  <a:gsLst>
                    <a:gs pos="0">
                      <a:schemeClr val="accent1"/>
                    </a:gs>
                    <a:gs pos="100000">
                      <a:schemeClr val="accent2"/>
                    </a:gs>
                  </a:gsLst>
                  <a:lin ang="5400000" scaled="1"/>
                  <a:tileRect/>
                </a:gradFill>
                <a:latin typeface="+mj-lt"/>
                <a:ea typeface="+mj-ea"/>
                <a:cs typeface="+mj-cs"/>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249B69-D2F7-4DF7-A637-63139373FE57}"/>
              </a:ext>
            </a:extLst>
          </p:cNvPr>
          <p:cNvSpPr>
            <a:spLocks noGrp="1"/>
          </p:cNvSpPr>
          <p:nvPr userDrawn="1">
            <p:ph type="subTitle" idx="1"/>
          </p:nvPr>
        </p:nvSpPr>
        <p:spPr>
          <a:xfrm>
            <a:off x="457200" y="3840480"/>
            <a:ext cx="8686800" cy="2103120"/>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Graphic 9">
            <a:extLst>
              <a:ext uri="{FF2B5EF4-FFF2-40B4-BE49-F238E27FC236}">
                <a16:creationId xmlns:a16="http://schemas.microsoft.com/office/drawing/2014/main" id="{7D5F9A6B-2022-46EC-AE44-414698BA9CA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3024" y="5155263"/>
            <a:ext cx="3063240" cy="1245536"/>
          </a:xfrm>
          <a:prstGeom prst="rect">
            <a:avLst/>
          </a:prstGeom>
        </p:spPr>
      </p:pic>
    </p:spTree>
    <p:extLst>
      <p:ext uri="{BB962C8B-B14F-4D97-AF65-F5344CB8AC3E}">
        <p14:creationId xmlns:p14="http://schemas.microsoft.com/office/powerpoint/2010/main" val="16389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hasCustomPrompt="1"/>
          </p:nvPr>
        </p:nvSpPr>
        <p:spPr/>
        <p:txBody>
          <a:bodyPr/>
          <a:lstStyle>
            <a:lvl1pPr>
              <a:defRPr sz="3200"/>
            </a:lvl1pPr>
          </a:lstStyle>
          <a:p>
            <a:r>
              <a:rPr lang="en-US" dirty="0"/>
              <a:t>Click to edit slide title style</a:t>
            </a:r>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hasCustomPrompt="1"/>
          </p:nvPr>
        </p:nvSpPr>
        <p:spPr>
          <a:xfrm>
            <a:off x="457200" y="1295400"/>
            <a:ext cx="5413248" cy="4648200"/>
          </a:xfrm>
        </p:spPr>
        <p:txBody>
          <a:bodyPr numCol="1" spcCol="457200"/>
          <a:lstStyle>
            <a:lvl1pPr marL="365760" indent="-365760">
              <a:spcBef>
                <a:spcPts val="2400"/>
              </a:spcBef>
              <a:buFont typeface="+mj-lt"/>
              <a:buAutoNum type="arabicPeriod"/>
              <a:defRPr b="1">
                <a:solidFill>
                  <a:schemeClr val="tx1"/>
                </a:solidFill>
              </a:defRPr>
            </a:lvl1pPr>
            <a:lvl2pPr marL="365760" indent="0">
              <a:buNone/>
              <a:defRPr>
                <a:solidFill>
                  <a:schemeClr val="tx2"/>
                </a:solidFill>
              </a:defRPr>
            </a:lvl2pPr>
            <a:lvl3pPr marL="548640" indent="-182880">
              <a:buFont typeface="Arial" panose="020B0604020202020204" pitchFamily="34" charset="0"/>
              <a:buChar char="•"/>
              <a:defRPr sz="1800">
                <a:solidFill>
                  <a:schemeClr val="tx2"/>
                </a:solidFill>
              </a:defRPr>
            </a:lvl3pPr>
            <a:lvl4pPr marL="758952" indent="-182880">
              <a:buFont typeface="Arial" panose="020B0604020202020204" pitchFamily="34" charset="0"/>
              <a:buChar char="‒"/>
              <a:defRPr sz="1600">
                <a:solidFill>
                  <a:schemeClr val="tx2"/>
                </a:solidFill>
              </a:defRPr>
            </a:lvl4pPr>
            <a:lvl5pPr marL="0" indent="0">
              <a:defRPr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lvl1pPr>
              <a:defRPr>
                <a:solidFill>
                  <a:schemeClr val="bg1"/>
                </a:solidFill>
              </a:defRPr>
            </a:lvl1pPr>
          </a:lstStyle>
          <a:p>
            <a:fld id="{BC470496-488A-4BE5-86BB-E1915DB05013}" type="slidenum">
              <a:rPr lang="en-US" smtClean="0"/>
              <a:pPr/>
              <a:t>‹#›</a:t>
            </a:fld>
            <a:endParaRPr lang="en-US" dirty="0"/>
          </a:p>
        </p:txBody>
      </p:sp>
      <p:sp>
        <p:nvSpPr>
          <p:cNvPr id="8" name="Content Placeholder 2">
            <a:extLst>
              <a:ext uri="{FF2B5EF4-FFF2-40B4-BE49-F238E27FC236}">
                <a16:creationId xmlns:a16="http://schemas.microsoft.com/office/drawing/2014/main" id="{F16D98E8-8654-4163-AEDD-ADE012B70B69}"/>
              </a:ext>
            </a:extLst>
          </p:cNvPr>
          <p:cNvSpPr>
            <a:spLocks noGrp="1"/>
          </p:cNvSpPr>
          <p:nvPr>
            <p:ph idx="13" hasCustomPrompt="1"/>
          </p:nvPr>
        </p:nvSpPr>
        <p:spPr>
          <a:xfrm>
            <a:off x="6324600" y="1295400"/>
            <a:ext cx="5413248" cy="4648200"/>
          </a:xfrm>
        </p:spPr>
        <p:txBody>
          <a:bodyPr numCol="1" spcCol="457200"/>
          <a:lstStyle>
            <a:lvl1pPr marL="365760" indent="-365760">
              <a:spcBef>
                <a:spcPts val="2400"/>
              </a:spcBef>
              <a:buFont typeface="+mj-lt"/>
              <a:buAutoNum type="arabicPeriod"/>
              <a:defRPr b="1">
                <a:solidFill>
                  <a:schemeClr val="tx1"/>
                </a:solidFill>
              </a:defRPr>
            </a:lvl1pPr>
            <a:lvl2pPr marL="365760" indent="0">
              <a:buNone/>
              <a:defRPr>
                <a:solidFill>
                  <a:schemeClr val="tx2"/>
                </a:solidFill>
              </a:defRPr>
            </a:lvl2pPr>
            <a:lvl3pPr marL="548640" indent="-182880">
              <a:buFont typeface="Arial" panose="020B0604020202020204" pitchFamily="34" charset="0"/>
              <a:buChar char="•"/>
              <a:defRPr sz="1800">
                <a:solidFill>
                  <a:schemeClr val="tx2"/>
                </a:solidFill>
              </a:defRPr>
            </a:lvl3pPr>
            <a:lvl4pPr marL="758952" indent="-182880">
              <a:buFont typeface="Arial" panose="020B0604020202020204" pitchFamily="34" charset="0"/>
              <a:buChar char="‒"/>
              <a:defRPr sz="1600">
                <a:solidFill>
                  <a:schemeClr val="tx2"/>
                </a:solidFill>
              </a:defRPr>
            </a:lvl4pPr>
            <a:lvl5pPr marL="0" indent="0">
              <a:defRPr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3606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hasCustomPrompt="1"/>
          </p:nvPr>
        </p:nvSpPr>
        <p:spPr/>
        <p:txBody>
          <a:bodyPr/>
          <a:lstStyle>
            <a:lvl1pPr>
              <a:defRPr sz="3200">
                <a:solidFill>
                  <a:schemeClr val="accent1"/>
                </a:solidFill>
              </a:defRPr>
            </a:lvl1pPr>
          </a:lstStyle>
          <a:p>
            <a:r>
              <a:rPr lang="en-US" dirty="0"/>
              <a:t>Click to edit slide title style</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lvl1pPr>
              <a:defRPr>
                <a:solidFill>
                  <a:schemeClr val="tx2"/>
                </a:solidFill>
              </a:defRPr>
            </a:lvl1p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lvl1pPr>
              <a:defRPr>
                <a:solidFill>
                  <a:schemeClr val="tx2"/>
                </a:solidFill>
              </a:defRPr>
            </a:lvl1pPr>
          </a:lstStyle>
          <a:p>
            <a:fld id="{BC470496-488A-4BE5-86BB-E1915DB05013}" type="slidenum">
              <a:rPr lang="en-US" smtClean="0"/>
              <a:pPr/>
              <a:t>‹#›</a:t>
            </a:fld>
            <a:endParaRPr lang="en-US"/>
          </a:p>
        </p:txBody>
      </p:sp>
      <p:sp>
        <p:nvSpPr>
          <p:cNvPr id="11" name="Text Placeholder 10">
            <a:extLst>
              <a:ext uri="{FF2B5EF4-FFF2-40B4-BE49-F238E27FC236}">
                <a16:creationId xmlns:a16="http://schemas.microsoft.com/office/drawing/2014/main" id="{C3E58B7B-5AF2-474A-871A-180063843198}"/>
              </a:ext>
            </a:extLst>
          </p:cNvPr>
          <p:cNvSpPr>
            <a:spLocks noGrp="1"/>
          </p:cNvSpPr>
          <p:nvPr>
            <p:ph type="body" sz="quarter" idx="13"/>
          </p:nvPr>
        </p:nvSpPr>
        <p:spPr>
          <a:xfrm>
            <a:off x="457200" y="2133600"/>
            <a:ext cx="2057400" cy="2971800"/>
          </a:xfrm>
          <a:solidFill>
            <a:schemeClr val="accent1"/>
          </a:solidFill>
        </p:spPr>
        <p:txBody>
          <a:bodyPr lIns="91440" tIns="182880" rIns="91440" bIns="91440" anchor="t" anchorCtr="0"/>
          <a:lstStyle>
            <a:lvl1pPr algn="ctr">
              <a:defRPr sz="16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2" name="Text Placeholder 10">
            <a:extLst>
              <a:ext uri="{FF2B5EF4-FFF2-40B4-BE49-F238E27FC236}">
                <a16:creationId xmlns:a16="http://schemas.microsoft.com/office/drawing/2014/main" id="{F931E1CA-19CF-4553-8CB0-F3EAB502EC11}"/>
              </a:ext>
            </a:extLst>
          </p:cNvPr>
          <p:cNvSpPr>
            <a:spLocks noGrp="1"/>
          </p:cNvSpPr>
          <p:nvPr>
            <p:ph type="body" sz="quarter" idx="14"/>
          </p:nvPr>
        </p:nvSpPr>
        <p:spPr>
          <a:xfrm>
            <a:off x="2762250" y="2133600"/>
            <a:ext cx="2057400" cy="2971800"/>
          </a:xfrm>
          <a:solidFill>
            <a:schemeClr val="accent2"/>
          </a:solidFill>
        </p:spPr>
        <p:txBody>
          <a:bodyPr lIns="91440" tIns="182880" rIns="91440" bIns="91440" anchor="t" anchorCtr="0"/>
          <a:lstStyle>
            <a:lvl1pPr algn="ctr">
              <a:defRPr sz="16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3" name="Text Placeholder 10">
            <a:extLst>
              <a:ext uri="{FF2B5EF4-FFF2-40B4-BE49-F238E27FC236}">
                <a16:creationId xmlns:a16="http://schemas.microsoft.com/office/drawing/2014/main" id="{FABC3FDE-D4AE-4C49-A064-D07A3989FCCA}"/>
              </a:ext>
            </a:extLst>
          </p:cNvPr>
          <p:cNvSpPr>
            <a:spLocks noGrp="1"/>
          </p:cNvSpPr>
          <p:nvPr>
            <p:ph type="body" sz="quarter" idx="15"/>
          </p:nvPr>
        </p:nvSpPr>
        <p:spPr>
          <a:xfrm>
            <a:off x="5067300" y="2133600"/>
            <a:ext cx="2057400" cy="2971800"/>
          </a:xfrm>
          <a:solidFill>
            <a:schemeClr val="accent3"/>
          </a:solidFill>
        </p:spPr>
        <p:txBody>
          <a:bodyPr lIns="91440" tIns="182880" rIns="91440" bIns="91440" anchor="t" anchorCtr="0"/>
          <a:lstStyle>
            <a:lvl1pPr algn="ctr">
              <a:defRPr sz="16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4" name="Text Placeholder 10">
            <a:extLst>
              <a:ext uri="{FF2B5EF4-FFF2-40B4-BE49-F238E27FC236}">
                <a16:creationId xmlns:a16="http://schemas.microsoft.com/office/drawing/2014/main" id="{A3B4B6A0-A74B-4320-9544-8C02F0D4519C}"/>
              </a:ext>
            </a:extLst>
          </p:cNvPr>
          <p:cNvSpPr>
            <a:spLocks noGrp="1"/>
          </p:cNvSpPr>
          <p:nvPr>
            <p:ph type="body" sz="quarter" idx="16"/>
          </p:nvPr>
        </p:nvSpPr>
        <p:spPr>
          <a:xfrm>
            <a:off x="7372350" y="2133600"/>
            <a:ext cx="2057400" cy="2971800"/>
          </a:xfrm>
          <a:solidFill>
            <a:schemeClr val="accent1"/>
          </a:solidFill>
        </p:spPr>
        <p:txBody>
          <a:bodyPr lIns="91440" tIns="182880" rIns="91440" bIns="91440" anchor="t" anchorCtr="0"/>
          <a:lstStyle>
            <a:lvl1pPr algn="ctr">
              <a:defRPr sz="16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5" name="Text Placeholder 10">
            <a:extLst>
              <a:ext uri="{FF2B5EF4-FFF2-40B4-BE49-F238E27FC236}">
                <a16:creationId xmlns:a16="http://schemas.microsoft.com/office/drawing/2014/main" id="{B24E0AE4-4459-4C73-9BC3-EAD1179401CF}"/>
              </a:ext>
            </a:extLst>
          </p:cNvPr>
          <p:cNvSpPr>
            <a:spLocks noGrp="1"/>
          </p:cNvSpPr>
          <p:nvPr>
            <p:ph type="body" sz="quarter" idx="17"/>
          </p:nvPr>
        </p:nvSpPr>
        <p:spPr>
          <a:xfrm>
            <a:off x="9677400" y="2133600"/>
            <a:ext cx="2057400" cy="2971800"/>
          </a:xfrm>
          <a:solidFill>
            <a:schemeClr val="accent2"/>
          </a:solidFill>
        </p:spPr>
        <p:txBody>
          <a:bodyPr lIns="91440" tIns="182880" rIns="91440" bIns="91440" anchor="t" anchorCtr="0"/>
          <a:lstStyle>
            <a:lvl1pPr algn="ctr">
              <a:defRPr sz="16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268405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Cya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2C3A7-196C-4F4F-B9E7-1125B1C592EB}"/>
              </a:ext>
            </a:extLst>
          </p:cNvPr>
          <p:cNvSpPr/>
          <p:nvPr userDrawn="1"/>
        </p:nvSpPr>
        <p:spPr>
          <a:xfrm rot="5400000">
            <a:off x="2659562" y="-2674438"/>
            <a:ext cx="6872876" cy="12192000"/>
          </a:xfrm>
          <a:prstGeom prst="rect">
            <a:avLst/>
          </a:prstGeom>
          <a:gradFill>
            <a:gsLst>
              <a:gs pos="0">
                <a:schemeClr val="accent3">
                  <a:alpha val="35000"/>
                </a:schemeClr>
              </a:gs>
              <a:gs pos="30000">
                <a:schemeClr val="accent2">
                  <a:alpha val="55000"/>
                </a:schemeClr>
              </a:gs>
              <a:gs pos="100000">
                <a:srgbClr val="221F72"/>
              </a:gs>
              <a:gs pos="80000">
                <a:srgbClr val="0067A8"/>
              </a:gs>
              <a:gs pos="60000">
                <a:schemeClr val="accent1">
                  <a:alpha val="65000"/>
                </a:schemeClr>
              </a:gs>
            </a:gsLst>
            <a:lin ang="5400000" scaled="0"/>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26E92C-21AA-4D87-8CD1-5A73582D020F}"/>
              </a:ext>
            </a:extLst>
          </p:cNvPr>
          <p:cNvSpPr>
            <a:spLocks noGrp="1"/>
          </p:cNvSpPr>
          <p:nvPr>
            <p:ph type="title"/>
          </p:nvPr>
        </p:nvSpPr>
        <p:spPr>
          <a:xfrm>
            <a:off x="457200" y="1295399"/>
            <a:ext cx="10149840" cy="2103120"/>
          </a:xfrm>
        </p:spPr>
        <p:txBody>
          <a:bodyPr anchor="t"/>
          <a:lstStyle>
            <a:lvl1pPr>
              <a:defRPr sz="54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1319D-FC86-45AB-9267-8149D980E237}"/>
              </a:ext>
            </a:extLst>
          </p:cNvPr>
          <p:cNvSpPr>
            <a:spLocks noGrp="1"/>
          </p:cNvSpPr>
          <p:nvPr>
            <p:ph type="body" idx="1"/>
          </p:nvPr>
        </p:nvSpPr>
        <p:spPr>
          <a:xfrm>
            <a:off x="457200" y="3840480"/>
            <a:ext cx="8686800" cy="210312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044F08EF-051B-4CDF-B42E-2E2A3023C747}"/>
              </a:ext>
            </a:extLst>
          </p:cNvPr>
          <p:cNvSpPr>
            <a:spLocks noGrp="1"/>
          </p:cNvSpPr>
          <p:nvPr>
            <p:ph type="ftr" sz="quarter" idx="11"/>
          </p:nvPr>
        </p:nvSpPr>
        <p:spPr/>
        <p:txBody>
          <a:bodyPr/>
          <a:lstStyle>
            <a:lvl1pPr>
              <a:defRPr>
                <a:solidFill>
                  <a:schemeClr val="bg1"/>
                </a:solidFill>
              </a:defRPr>
            </a:lvl1pPr>
          </a:lstStyle>
          <a:p>
            <a:r>
              <a:rPr lang="en-US"/>
              <a:t>Footer, Arial 10pt</a:t>
            </a:r>
          </a:p>
        </p:txBody>
      </p:sp>
      <p:sp>
        <p:nvSpPr>
          <p:cNvPr id="6" name="Slide Number Placeholder 5">
            <a:extLst>
              <a:ext uri="{FF2B5EF4-FFF2-40B4-BE49-F238E27FC236}">
                <a16:creationId xmlns:a16="http://schemas.microsoft.com/office/drawing/2014/main" id="{EF749F7B-4013-4EBF-B8D4-C7DA58D7BAB6}"/>
              </a:ext>
            </a:extLst>
          </p:cNvPr>
          <p:cNvSpPr>
            <a:spLocks noGrp="1"/>
          </p:cNvSpPr>
          <p:nvPr>
            <p:ph type="sldNum" sz="quarter" idx="12"/>
          </p:nvPr>
        </p:nvSpPr>
        <p:spPr/>
        <p:txBody>
          <a:bodyPr/>
          <a:lstStyle>
            <a:lvl1pPr>
              <a:defRPr>
                <a:solidFill>
                  <a:schemeClr val="bg1"/>
                </a:solidFill>
              </a:defRPr>
            </a:lvl1pPr>
          </a:lstStyle>
          <a:p>
            <a:fld id="{BC470496-488A-4BE5-86BB-E1915DB05013}" type="slidenum">
              <a:rPr lang="en-US" smtClean="0"/>
              <a:t>‹#›</a:t>
            </a:fld>
            <a:endParaRPr lang="en-US"/>
          </a:p>
        </p:txBody>
      </p:sp>
    </p:spTree>
    <p:extLst>
      <p:ext uri="{BB962C8B-B14F-4D97-AF65-F5344CB8AC3E}">
        <p14:creationId xmlns:p14="http://schemas.microsoft.com/office/powerpoint/2010/main" val="184530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Statement + Pic Bkg">
    <p:bg>
      <p:bgPr>
        <a:pattFill prst="wdUpDiag">
          <a:fgClr>
            <a:schemeClr val="bg2"/>
          </a:fgClr>
          <a:bgClr>
            <a:schemeClr val="bg1"/>
          </a:bgClr>
        </a:patt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818350-C519-41B4-8217-803135785B24}"/>
              </a:ext>
            </a:extLst>
          </p:cNvPr>
          <p:cNvSpPr/>
          <p:nvPr userDrawn="1"/>
        </p:nvSpPr>
        <p:spPr>
          <a:xfrm rot="5400000">
            <a:off x="2666999" y="-2667527"/>
            <a:ext cx="6858004" cy="12192001"/>
          </a:xfrm>
          <a:prstGeom prst="rect">
            <a:avLst/>
          </a:prstGeom>
          <a:gradFill>
            <a:gsLst>
              <a:gs pos="100000">
                <a:schemeClr val="accent2">
                  <a:alpha val="90000"/>
                </a:schemeClr>
              </a:gs>
              <a:gs pos="50000">
                <a:srgbClr val="0067A8">
                  <a:alpha val="80000"/>
                </a:srgbClr>
              </a:gs>
              <a:gs pos="0">
                <a:schemeClr val="accent1">
                  <a:alpha val="75000"/>
                </a:schemeClr>
              </a:gs>
            </a:gsLst>
            <a:lin ang="5400000" scaled="0"/>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400"/>
            <a:ext cx="8686800" cy="4648200"/>
          </a:xfrm>
        </p:spPr>
        <p:txBody>
          <a:bodyPr/>
          <a:lstStyle>
            <a:lvl1pPr>
              <a:lnSpc>
                <a:spcPct val="110000"/>
              </a:lnSpc>
              <a:defRPr sz="3200" b="1">
                <a:solidFill>
                  <a:schemeClr val="bg1"/>
                </a:solidFill>
              </a:defRPr>
            </a:lvl1pPr>
            <a:lvl2pPr marL="0" indent="0">
              <a:lnSpc>
                <a:spcPct val="110000"/>
              </a:lnSpc>
              <a:buNone/>
              <a:defRPr sz="2000">
                <a:solidFill>
                  <a:schemeClr val="bg1"/>
                </a:solidFill>
              </a:defRPr>
            </a:lvl2pPr>
            <a:lvl3pPr marL="228600" indent="-228600">
              <a:lnSpc>
                <a:spcPct val="110000"/>
              </a:lnSpc>
              <a:buFont typeface="Arial" panose="020B0604020202020204" pitchFamily="34" charset="0"/>
              <a:buChar char="•"/>
              <a:defRPr sz="2000">
                <a:solidFill>
                  <a:schemeClr val="bg1"/>
                </a:solidFill>
              </a:defRPr>
            </a:lvl3pPr>
            <a:lvl4pPr>
              <a:lnSpc>
                <a:spcPct val="110000"/>
              </a:lnSpc>
              <a:defRPr sz="2000" b="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spTree>
    <p:extLst>
      <p:ext uri="{BB962C8B-B14F-4D97-AF65-F5344CB8AC3E}">
        <p14:creationId xmlns:p14="http://schemas.microsoft.com/office/powerpoint/2010/main" val="301933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Statemnt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CBAD9E-59C2-4010-8A98-2F1B84AEF9F8}"/>
              </a:ext>
            </a:extLst>
          </p:cNvPr>
          <p:cNvSpPr/>
          <p:nvPr userDrawn="1"/>
        </p:nvSpPr>
        <p:spPr>
          <a:xfrm rot="5400000">
            <a:off x="2659562" y="-2659562"/>
            <a:ext cx="6872876" cy="12192000"/>
          </a:xfrm>
          <a:prstGeom prst="rect">
            <a:avLst/>
          </a:prstGeom>
          <a:gradFill rotWithShape="1">
            <a:gsLst>
              <a:gs pos="49000">
                <a:srgbClr val="1168B2"/>
              </a:gs>
              <a:gs pos="100000">
                <a:schemeClr val="accent2"/>
              </a:gs>
              <a:gs pos="0">
                <a:schemeClr val="accent1"/>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a:p>
        </p:txBody>
      </p:sp>
      <p:pic>
        <p:nvPicPr>
          <p:cNvPr id="13" name="Graphic 12">
            <a:extLst>
              <a:ext uri="{FF2B5EF4-FFF2-40B4-BE49-F238E27FC236}">
                <a16:creationId xmlns:a16="http://schemas.microsoft.com/office/drawing/2014/main" id="{1FF7255E-C534-4B7B-ABE7-61C679ED96D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88130" y="869926"/>
            <a:ext cx="7503870" cy="5987550"/>
          </a:xfrm>
          <a:prstGeom prst="rect">
            <a:avLst/>
          </a:prstGeom>
        </p:spPr>
      </p:pic>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400"/>
            <a:ext cx="8686800" cy="4648200"/>
          </a:xfrm>
        </p:spPr>
        <p:txBody>
          <a:bodyPr/>
          <a:lstStyle>
            <a:lvl1pPr>
              <a:lnSpc>
                <a:spcPct val="110000"/>
              </a:lnSpc>
              <a:defRPr sz="3200" b="1">
                <a:solidFill>
                  <a:schemeClr val="bg1"/>
                </a:solidFill>
              </a:defRPr>
            </a:lvl1pPr>
            <a:lvl2pPr marL="0" indent="0">
              <a:lnSpc>
                <a:spcPct val="110000"/>
              </a:lnSpc>
              <a:buNone/>
              <a:defRPr sz="2000">
                <a:solidFill>
                  <a:schemeClr val="bg1"/>
                </a:solidFill>
              </a:defRPr>
            </a:lvl2pPr>
            <a:lvl3pPr marL="228600" indent="-228600">
              <a:lnSpc>
                <a:spcPct val="110000"/>
              </a:lnSpc>
              <a:buFont typeface="Arial" panose="020B0604020202020204" pitchFamily="34" charset="0"/>
              <a:buChar char="•"/>
              <a:defRPr sz="2000">
                <a:solidFill>
                  <a:schemeClr val="bg1"/>
                </a:solidFill>
              </a:defRPr>
            </a:lvl3pPr>
            <a:lvl4pPr>
              <a:lnSpc>
                <a:spcPct val="110000"/>
              </a:lnSpc>
              <a:defRPr sz="2000" b="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455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Statemnt L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6EBE8A-8CDE-42E3-A490-1056D8C5C132}"/>
              </a:ext>
            </a:extLst>
          </p:cNvPr>
          <p:cNvPicPr>
            <a:picLocks noChangeAspect="1"/>
          </p:cNvPicPr>
          <p:nvPr userDrawn="1"/>
        </p:nvPicPr>
        <p:blipFill rotWithShape="1">
          <a:blip r:embed="rId2" cstate="screen">
            <a:alphaModFix amt="6000"/>
            <a:extLst>
              <a:ext uri="{28A0092B-C50C-407E-A947-70E740481C1C}">
                <a14:useLocalDpi xmlns:a14="http://schemas.microsoft.com/office/drawing/2010/main"/>
              </a:ext>
            </a:extLst>
          </a:blip>
          <a:srcRect l="1" r="33803" b="6951"/>
          <a:stretch/>
        </p:blipFill>
        <p:spPr>
          <a:xfrm>
            <a:off x="3678865" y="-7279"/>
            <a:ext cx="8513135" cy="6865279"/>
          </a:xfrm>
          <a:prstGeom prst="rect">
            <a:avLst/>
          </a:prstGeom>
        </p:spPr>
      </p:pic>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400"/>
            <a:ext cx="8686800" cy="4648200"/>
          </a:xfrm>
        </p:spPr>
        <p:txBody>
          <a:bodyPr/>
          <a:lstStyle>
            <a:lvl1pPr>
              <a:lnSpc>
                <a:spcPct val="110000"/>
              </a:lnSpc>
              <a:defRPr sz="3200" b="1">
                <a:solidFill>
                  <a:schemeClr val="accent1"/>
                </a:solidFill>
              </a:defRPr>
            </a:lvl1pPr>
            <a:lvl2pPr marL="0" indent="0">
              <a:lnSpc>
                <a:spcPct val="110000"/>
              </a:lnSpc>
              <a:buNone/>
              <a:defRPr sz="1800">
                <a:solidFill>
                  <a:schemeClr val="tx1"/>
                </a:solidFill>
              </a:defRPr>
            </a:lvl2pPr>
            <a:lvl3pPr marL="228600" indent="-228600">
              <a:lnSpc>
                <a:spcPct val="110000"/>
              </a:lnSpc>
              <a:buFont typeface="Arial" panose="020B0604020202020204" pitchFamily="34" charset="0"/>
              <a:buChar char="•"/>
              <a:defRPr sz="1800">
                <a:solidFill>
                  <a:schemeClr val="tx1"/>
                </a:solidFill>
              </a:defRPr>
            </a:lvl3pPr>
            <a:lvl4pPr>
              <a:lnSpc>
                <a:spcPct val="110000"/>
              </a:lnSpc>
              <a:defRPr sz="1800" b="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lvl1pPr>
              <a:defRPr>
                <a:solidFill>
                  <a:schemeClr val="tx2"/>
                </a:solidFill>
              </a:defRPr>
            </a:lvl1pPr>
          </a:lstStyle>
          <a:p>
            <a:r>
              <a:rPr lang="en-US"/>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lvl1pPr>
              <a:defRPr>
                <a:solidFill>
                  <a:schemeClr val="tx2"/>
                </a:solidFill>
              </a:defRPr>
            </a:lvl1pPr>
          </a:lstStyle>
          <a:p>
            <a:fld id="{BC470496-488A-4BE5-86BB-E1915DB05013}" type="slidenum">
              <a:rPr lang="en-US" smtClean="0"/>
              <a:pPr/>
              <a:t>‹#›</a:t>
            </a:fld>
            <a:endParaRPr lang="en-US"/>
          </a:p>
        </p:txBody>
      </p:sp>
    </p:spTree>
    <p:extLst>
      <p:ext uri="{BB962C8B-B14F-4D97-AF65-F5344CB8AC3E}">
        <p14:creationId xmlns:p14="http://schemas.microsoft.com/office/powerpoint/2010/main" val="26443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8CDDE-8927-459A-9875-8908BBB6EB5C}"/>
              </a:ext>
            </a:extLst>
          </p:cNvPr>
          <p:cNvSpPr/>
          <p:nvPr userDrawn="1"/>
        </p:nvSpPr>
        <p:spPr>
          <a:xfrm>
            <a:off x="0" y="6400325"/>
            <a:ext cx="12192000" cy="457676"/>
          </a:xfrm>
          <a:prstGeom prst="rect">
            <a:avLst/>
          </a:prstGeom>
          <a:gradFill>
            <a:gsLst>
              <a:gs pos="0">
                <a:schemeClr val="accent1"/>
              </a:gs>
              <a:gs pos="100000">
                <a:schemeClr val="accent2"/>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4C233CEF-11D9-4DC3-B9EF-1617A6971308}"/>
              </a:ext>
            </a:extLst>
          </p:cNvPr>
          <p:cNvSpPr>
            <a:spLocks noGrp="1"/>
          </p:cNvSpPr>
          <p:nvPr>
            <p:ph type="title"/>
          </p:nvPr>
        </p:nvSpPr>
        <p:spPr>
          <a:xfrm>
            <a:off x="457200" y="457200"/>
            <a:ext cx="11277600" cy="381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03736A-6D1A-4423-9926-2754A19D7E2F}"/>
              </a:ext>
            </a:extLst>
          </p:cNvPr>
          <p:cNvSpPr>
            <a:spLocks noGrp="1"/>
          </p:cNvSpPr>
          <p:nvPr>
            <p:ph type="body" idx="1"/>
          </p:nvPr>
        </p:nvSpPr>
        <p:spPr>
          <a:xfrm>
            <a:off x="457200" y="1295400"/>
            <a:ext cx="11277600" cy="4648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B58A167-EC98-47C4-A922-E2CD025C9294}"/>
              </a:ext>
            </a:extLst>
          </p:cNvPr>
          <p:cNvSpPr>
            <a:spLocks noGrp="1"/>
          </p:cNvSpPr>
          <p:nvPr>
            <p:ph type="ftr" sz="quarter" idx="3"/>
          </p:nvPr>
        </p:nvSpPr>
        <p:spPr>
          <a:xfrm>
            <a:off x="457200" y="6399800"/>
            <a:ext cx="5410200" cy="458200"/>
          </a:xfrm>
          <a:prstGeom prst="rect">
            <a:avLst/>
          </a:prstGeom>
        </p:spPr>
        <p:txBody>
          <a:bodyPr vert="horz" lIns="0" tIns="0" rIns="0" bIns="0" rtlCol="0" anchor="ctr">
            <a:noAutofit/>
          </a:bodyPr>
          <a:lstStyle>
            <a:lvl1pPr algn="l">
              <a:defRPr sz="1000">
                <a:solidFill>
                  <a:schemeClr val="bg1"/>
                </a:solidFill>
              </a:defRPr>
            </a:lvl1pPr>
          </a:lstStyle>
          <a:p>
            <a:r>
              <a:rPr lang="en-US"/>
              <a:t>Footer, Arial 10pt</a:t>
            </a:r>
            <a:endParaRPr lang="en-US" dirty="0"/>
          </a:p>
        </p:txBody>
      </p:sp>
      <p:pic>
        <p:nvPicPr>
          <p:cNvPr id="8" name="Graphic 7">
            <a:extLst>
              <a:ext uri="{FF2B5EF4-FFF2-40B4-BE49-F238E27FC236}">
                <a16:creationId xmlns:a16="http://schemas.microsoft.com/office/drawing/2014/main" id="{B50EDEFD-FF6A-4F64-B144-5C010BD19C01}"/>
              </a:ext>
            </a:extLst>
          </p:cNvPr>
          <p:cNvPicPr>
            <a:picLocks noChangeAspect="1"/>
          </p:cNvPicPr>
          <p:nvPr userDrawn="1"/>
        </p:nvPicPr>
        <p:blipFill rotWithShape="1">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10839735" y="6047941"/>
            <a:ext cx="1346630" cy="809767"/>
          </a:xfrm>
          <a:prstGeom prst="rect">
            <a:avLst/>
          </a:prstGeom>
        </p:spPr>
      </p:pic>
      <p:sp>
        <p:nvSpPr>
          <p:cNvPr id="6" name="Slide Number Placeholder 5">
            <a:extLst>
              <a:ext uri="{FF2B5EF4-FFF2-40B4-BE49-F238E27FC236}">
                <a16:creationId xmlns:a16="http://schemas.microsoft.com/office/drawing/2014/main" id="{7D4307F2-E279-4E4B-8DA3-CDA72378DE48}"/>
              </a:ext>
            </a:extLst>
          </p:cNvPr>
          <p:cNvSpPr>
            <a:spLocks noGrp="1"/>
          </p:cNvSpPr>
          <p:nvPr>
            <p:ph type="sldNum" sz="quarter" idx="4"/>
          </p:nvPr>
        </p:nvSpPr>
        <p:spPr>
          <a:xfrm>
            <a:off x="11339384" y="6399800"/>
            <a:ext cx="395416" cy="457676"/>
          </a:xfrm>
          <a:prstGeom prst="rect">
            <a:avLst/>
          </a:prstGeom>
        </p:spPr>
        <p:txBody>
          <a:bodyPr vert="horz" lIns="0" tIns="0" rIns="0" bIns="0" rtlCol="0" anchor="ctr">
            <a:noAutofit/>
          </a:bodyPr>
          <a:lstStyle>
            <a:lvl1pPr algn="r">
              <a:defRPr sz="1200" b="1">
                <a:solidFill>
                  <a:schemeClr val="bg1"/>
                </a:solidFill>
              </a:defRPr>
            </a:lvl1pPr>
          </a:lstStyle>
          <a:p>
            <a:fld id="{BC470496-488A-4BE5-86BB-E1915DB05013}" type="slidenum">
              <a:rPr lang="en-US" smtClean="0"/>
              <a:pPr/>
              <a:t>‹#›</a:t>
            </a:fld>
            <a:endParaRPr lang="en-US"/>
          </a:p>
        </p:txBody>
      </p:sp>
    </p:spTree>
    <p:extLst>
      <p:ext uri="{BB962C8B-B14F-4D97-AF65-F5344CB8AC3E}">
        <p14:creationId xmlns:p14="http://schemas.microsoft.com/office/powerpoint/2010/main" val="1541801987"/>
      </p:ext>
    </p:extLst>
  </p:cSld>
  <p:clrMap bg1="lt1" tx1="dk1" bg2="lt2" tx2="dk2" accent1="accent1" accent2="accent2" accent3="accent3" accent4="accent4" accent5="accent5" accent6="accent6" hlink="hlink" folHlink="folHlink"/>
  <p:sldLayoutIdLst>
    <p:sldLayoutId id="2147483684" r:id="rId1"/>
    <p:sldLayoutId id="2147483649" r:id="rId2"/>
    <p:sldLayoutId id="2147483677" r:id="rId3"/>
    <p:sldLayoutId id="2147483691" r:id="rId4"/>
    <p:sldLayoutId id="2147483694" r:id="rId5"/>
    <p:sldLayoutId id="2147483663" r:id="rId6"/>
    <p:sldLayoutId id="2147483676" r:id="rId7"/>
    <p:sldLayoutId id="2147483679" r:id="rId8"/>
    <p:sldLayoutId id="2147483678" r:id="rId9"/>
    <p:sldLayoutId id="2147483650" r:id="rId10"/>
    <p:sldLayoutId id="2147483659" r:id="rId11"/>
    <p:sldLayoutId id="2147483689" r:id="rId12"/>
    <p:sldLayoutId id="2147483660" r:id="rId13"/>
    <p:sldLayoutId id="2147483656" r:id="rId14"/>
    <p:sldLayoutId id="2147483661" r:id="rId15"/>
    <p:sldLayoutId id="2147483657" r:id="rId16"/>
    <p:sldLayoutId id="2147483687" r:id="rId17"/>
    <p:sldLayoutId id="2147483673" r:id="rId18"/>
    <p:sldLayoutId id="2147483685" r:id="rId19"/>
    <p:sldLayoutId id="2147483674" r:id="rId20"/>
    <p:sldLayoutId id="2147483654" r:id="rId21"/>
    <p:sldLayoutId id="2147483655" r:id="rId22"/>
    <p:sldLayoutId id="2147483708" r:id="rId23"/>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ct val="0"/>
        </a:spcBef>
        <a:spcAft>
          <a:spcPts val="1000"/>
        </a:spcAft>
        <a:buFont typeface="Arial" panose="020B0604020202020204" pitchFamily="34" charset="0"/>
        <a:buNone/>
        <a:defRPr sz="1800" kern="1200">
          <a:solidFill>
            <a:schemeClr val="tx1"/>
          </a:solidFill>
          <a:latin typeface="+mn-lt"/>
          <a:ea typeface="+mn-ea"/>
          <a:cs typeface="+mn-cs"/>
        </a:defRPr>
      </a:lvl1pPr>
      <a:lvl2pPr marL="182880" indent="-182880" algn="l" defTabSz="914400" rtl="0" eaLnBrk="1" latinLnBrk="0" hangingPunct="1">
        <a:lnSpc>
          <a:spcPct val="100000"/>
        </a:lnSpc>
        <a:spcBef>
          <a:spcPct val="0"/>
        </a:spcBef>
        <a:spcAft>
          <a:spcPts val="1000"/>
        </a:spcAft>
        <a:buFont typeface="Arial" panose="020B0604020202020204" pitchFamily="34" charset="0"/>
        <a:buChar char="•"/>
        <a:defRPr sz="1800" kern="1200">
          <a:solidFill>
            <a:schemeClr val="tx1"/>
          </a:solidFill>
          <a:latin typeface="+mn-lt"/>
          <a:ea typeface="+mn-ea"/>
          <a:cs typeface="+mn-cs"/>
        </a:defRPr>
      </a:lvl2pPr>
      <a:lvl3pPr marL="393192" indent="-182880" algn="l" defTabSz="914400" rtl="0" eaLnBrk="1" latinLnBrk="0" hangingPunct="1">
        <a:lnSpc>
          <a:spcPct val="100000"/>
        </a:lnSpc>
        <a:spcBef>
          <a:spcPct val="0"/>
        </a:spcBef>
        <a:spcAft>
          <a:spcPts val="10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ct val="0"/>
        </a:spcBef>
        <a:spcAft>
          <a:spcPts val="1000"/>
        </a:spcAft>
        <a:buFont typeface="Arial" panose="020B0604020202020204" pitchFamily="34" charset="0"/>
        <a:buNone/>
        <a:defRPr sz="1800" kern="1200">
          <a:solidFill>
            <a:schemeClr val="accent1"/>
          </a:solidFill>
          <a:latin typeface="+mn-lt"/>
          <a:ea typeface="+mn-ea"/>
          <a:cs typeface="+mn-cs"/>
        </a:defRPr>
      </a:lvl4pPr>
      <a:lvl5pPr marL="285750" indent="-285750" algn="l" defTabSz="914400" rtl="0" eaLnBrk="1" latinLnBrk="0" hangingPunct="1">
        <a:lnSpc>
          <a:spcPct val="100000"/>
        </a:lnSpc>
        <a:spcBef>
          <a:spcPct val="0"/>
        </a:spcBef>
        <a:spcAft>
          <a:spcPts val="1000"/>
        </a:spcAft>
        <a:buFont typeface="Wingdings" panose="05000000000000000000" pitchFamily="2" charset="2"/>
        <a:buChar char=""/>
        <a:defRPr sz="1400" b="1" kern="1200" cap="all" spc="300" baseline="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guide id="8" orient="horz" pos="4032" userDrawn="1">
          <p15:clr>
            <a:srgbClr val="F26B43"/>
          </p15:clr>
        </p15:guide>
        <p15:guide id="9" orient="horz" pos="3744" userDrawn="1">
          <p15:clr>
            <a:srgbClr val="F26B43"/>
          </p15:clr>
        </p15:guide>
        <p15:guide id="10" pos="3696" userDrawn="1">
          <p15:clr>
            <a:srgbClr val="F26B43"/>
          </p15:clr>
        </p15:guide>
        <p15:guide id="11" pos="3984" userDrawn="1">
          <p15:clr>
            <a:srgbClr val="F26B43"/>
          </p15:clr>
        </p15:guide>
        <p15:guide id="12" orient="horz" pos="528" userDrawn="1">
          <p15:clr>
            <a:srgbClr val="F26B43"/>
          </p15:clr>
        </p15:guide>
        <p15:guide id="13" orient="horz" pos="816" userDrawn="1">
          <p15:clr>
            <a:srgbClr val="F26B43"/>
          </p15:clr>
        </p15:guide>
        <p15:guide id="14" orient="horz" pos="2280" userDrawn="1">
          <p15:clr>
            <a:srgbClr val="F26B43"/>
          </p15:clr>
        </p15:guide>
        <p15:guide id="15" orient="horz" pos="2136" userDrawn="1">
          <p15:clr>
            <a:srgbClr val="F26B43"/>
          </p15:clr>
        </p15:guide>
        <p15:guide id="16" orient="horz" pos="2424" userDrawn="1">
          <p15:clr>
            <a:srgbClr val="F26B43"/>
          </p15:clr>
        </p15:guide>
        <p15:guide id="17" pos="5112" userDrawn="1">
          <p15:clr>
            <a:srgbClr val="FDE53C"/>
          </p15:clr>
        </p15:guide>
        <p15:guide id="22" pos="2568" userDrawn="1">
          <p15:clr>
            <a:srgbClr val="FDE53C"/>
          </p15:clr>
        </p15:guide>
        <p15:guide id="23" pos="5760" userDrawn="1">
          <p15:clr>
            <a:srgbClr val="FDE53C"/>
          </p15:clr>
        </p15:guide>
        <p15:guide id="24" pos="1920"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nida.nih.gov/research-topics/trends-statistics/overdose-death-rat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D2BA-3F4A-4082-A34A-82815F4D75B1}"/>
              </a:ext>
            </a:extLst>
          </p:cNvPr>
          <p:cNvSpPr>
            <a:spLocks noGrp="1"/>
          </p:cNvSpPr>
          <p:nvPr>
            <p:ph type="ctrTitle"/>
          </p:nvPr>
        </p:nvSpPr>
        <p:spPr>
          <a:xfrm>
            <a:off x="457200" y="476693"/>
            <a:ext cx="10149840" cy="2103120"/>
          </a:xfrm>
        </p:spPr>
        <p:txBody>
          <a:bodyPr/>
          <a:lstStyle/>
          <a:p>
            <a:r>
              <a:rPr lang="en-US" sz="3600" dirty="0"/>
              <a:t>Prevalence of fentanyl analogues in toxicology profiles of emergency department patients with untreated opioid use disorder</a:t>
            </a:r>
          </a:p>
        </p:txBody>
      </p:sp>
      <p:sp>
        <p:nvSpPr>
          <p:cNvPr id="3" name="Text Placeholder 2">
            <a:extLst>
              <a:ext uri="{FF2B5EF4-FFF2-40B4-BE49-F238E27FC236}">
                <a16:creationId xmlns:a16="http://schemas.microsoft.com/office/drawing/2014/main" id="{B6554B65-537A-4AD5-8FCA-32132D5DD17B}"/>
              </a:ext>
            </a:extLst>
          </p:cNvPr>
          <p:cNvSpPr>
            <a:spLocks noGrp="1"/>
          </p:cNvSpPr>
          <p:nvPr>
            <p:ph type="subTitle" idx="1"/>
          </p:nvPr>
        </p:nvSpPr>
        <p:spPr>
          <a:xfrm>
            <a:off x="457200" y="2663456"/>
            <a:ext cx="9108040" cy="2103120"/>
          </a:xfrm>
        </p:spPr>
        <p:txBody>
          <a:bodyPr/>
          <a:lstStyle/>
          <a:p>
            <a:r>
              <a:rPr lang="en-US" dirty="0"/>
              <a:t>Ethan Cowan MD MS, Gail D’Onofrio MD MS, Jeanmarie Perrone MD, James Dziura PhD, Kathryn Hawk MD MHS, Andrew Herring MD, Ryan McCormack MD, Manali Phadke MS, David A. Fiellin MD</a:t>
            </a:r>
          </a:p>
        </p:txBody>
      </p:sp>
      <p:pic>
        <p:nvPicPr>
          <p:cNvPr id="1026" name="Picture 2" descr="CTN Big South/West Node - UT Southwestern, Dallas, Texas">
            <a:extLst>
              <a:ext uri="{FF2B5EF4-FFF2-40B4-BE49-F238E27FC236}">
                <a16:creationId xmlns:a16="http://schemas.microsoft.com/office/drawing/2014/main" id="{E3E495AA-0F75-8214-E959-091D2D95E9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007935"/>
            <a:ext cx="1883469" cy="185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52"/>
            <a:ext cx="11277600" cy="381000"/>
          </a:xfrm>
        </p:spPr>
        <p:txBody>
          <a:bodyPr/>
          <a:lstStyle/>
          <a:p>
            <a:r>
              <a:rPr lang="en-US" dirty="0"/>
              <a:t>Distribution of Fentanyl Analogues - Overall Prevalence</a:t>
            </a:r>
          </a:p>
        </p:txBody>
      </p:sp>
      <p:pic>
        <p:nvPicPr>
          <p:cNvPr id="6" name="Picture 5">
            <a:extLst>
              <a:ext uri="{FF2B5EF4-FFF2-40B4-BE49-F238E27FC236}">
                <a16:creationId xmlns:a16="http://schemas.microsoft.com/office/drawing/2014/main" id="{9F9AF53C-ACFE-B486-4F8E-DF37E14311EC}"/>
              </a:ext>
            </a:extLst>
          </p:cNvPr>
          <p:cNvPicPr>
            <a:picLocks noChangeAspect="1"/>
          </p:cNvPicPr>
          <p:nvPr/>
        </p:nvPicPr>
        <p:blipFill>
          <a:blip r:embed="rId3"/>
          <a:stretch>
            <a:fillRect/>
          </a:stretch>
        </p:blipFill>
        <p:spPr>
          <a:xfrm>
            <a:off x="0" y="925033"/>
            <a:ext cx="7070651" cy="5808115"/>
          </a:xfrm>
          <a:prstGeom prst="rect">
            <a:avLst/>
          </a:prstGeom>
        </p:spPr>
      </p:pic>
      <p:graphicFrame>
        <p:nvGraphicFramePr>
          <p:cNvPr id="7" name="Content Placeholder 6">
            <a:extLst>
              <a:ext uri="{FF2B5EF4-FFF2-40B4-BE49-F238E27FC236}">
                <a16:creationId xmlns:a16="http://schemas.microsoft.com/office/drawing/2014/main" id="{6BC36480-173B-2920-4CCD-666E1E12C575}"/>
              </a:ext>
            </a:extLst>
          </p:cNvPr>
          <p:cNvGraphicFramePr>
            <a:graphicFrameLocks noGrp="1"/>
          </p:cNvGraphicFramePr>
          <p:nvPr>
            <p:ph idx="1"/>
            <p:extLst>
              <p:ext uri="{D42A27DB-BD31-4B8C-83A1-F6EECF244321}">
                <p14:modId xmlns:p14="http://schemas.microsoft.com/office/powerpoint/2010/main" val="2827824033"/>
              </p:ext>
            </p:extLst>
          </p:nvPr>
        </p:nvGraphicFramePr>
        <p:xfrm>
          <a:off x="7219506" y="1295400"/>
          <a:ext cx="4515294" cy="1854200"/>
        </p:xfrm>
        <a:graphic>
          <a:graphicData uri="http://schemas.openxmlformats.org/drawingml/2006/table">
            <a:tbl>
              <a:tblPr firstRow="1" bandRow="1">
                <a:tableStyleId>{5C22544A-7EE6-4342-B048-85BDC9FD1C3A}</a:tableStyleId>
              </a:tblPr>
              <a:tblGrid>
                <a:gridCol w="1611911">
                  <a:extLst>
                    <a:ext uri="{9D8B030D-6E8A-4147-A177-3AD203B41FA5}">
                      <a16:colId xmlns:a16="http://schemas.microsoft.com/office/drawing/2014/main" val="761633623"/>
                    </a:ext>
                  </a:extLst>
                </a:gridCol>
                <a:gridCol w="2903383">
                  <a:extLst>
                    <a:ext uri="{9D8B030D-6E8A-4147-A177-3AD203B41FA5}">
                      <a16:colId xmlns:a16="http://schemas.microsoft.com/office/drawing/2014/main" val="1483807444"/>
                    </a:ext>
                  </a:extLst>
                </a:gridCol>
              </a:tblGrid>
              <a:tr h="370840">
                <a:tc>
                  <a:txBody>
                    <a:bodyPr/>
                    <a:lstStyle/>
                    <a:p>
                      <a:r>
                        <a:rPr lang="en-US" dirty="0"/>
                        <a:t>Region</a:t>
                      </a:r>
                    </a:p>
                  </a:txBody>
                  <a:tcPr/>
                </a:tc>
                <a:tc>
                  <a:txBody>
                    <a:bodyPr/>
                    <a:lstStyle/>
                    <a:p>
                      <a:r>
                        <a:rPr lang="en-US" dirty="0"/>
                        <a:t>n/N (%)</a:t>
                      </a:r>
                    </a:p>
                  </a:txBody>
                  <a:tcPr/>
                </a:tc>
                <a:extLst>
                  <a:ext uri="{0D108BD9-81ED-4DB2-BD59-A6C34878D82A}">
                    <a16:rowId xmlns:a16="http://schemas.microsoft.com/office/drawing/2014/main" val="2733703158"/>
                  </a:ext>
                </a:extLst>
              </a:tr>
              <a:tr h="370840">
                <a:tc>
                  <a:txBody>
                    <a:bodyPr/>
                    <a:lstStyle/>
                    <a:p>
                      <a:pPr algn="ctr"/>
                      <a:r>
                        <a:rPr lang="en-US" dirty="0"/>
                        <a:t>Midwest</a:t>
                      </a:r>
                    </a:p>
                  </a:txBody>
                  <a:tcPr/>
                </a:tc>
                <a:tc>
                  <a:txBody>
                    <a:bodyPr/>
                    <a:lstStyle/>
                    <a:p>
                      <a:pPr algn="ctr"/>
                      <a:r>
                        <a:rPr lang="en-US" dirty="0"/>
                        <a:t> 61/146 (42%)</a:t>
                      </a:r>
                    </a:p>
                  </a:txBody>
                  <a:tcPr/>
                </a:tc>
                <a:extLst>
                  <a:ext uri="{0D108BD9-81ED-4DB2-BD59-A6C34878D82A}">
                    <a16:rowId xmlns:a16="http://schemas.microsoft.com/office/drawing/2014/main" val="1951949707"/>
                  </a:ext>
                </a:extLst>
              </a:tr>
              <a:tr h="370840">
                <a:tc>
                  <a:txBody>
                    <a:bodyPr/>
                    <a:lstStyle/>
                    <a:p>
                      <a:pPr algn="ctr"/>
                      <a:r>
                        <a:rPr lang="en-US" dirty="0"/>
                        <a:t>Northeast</a:t>
                      </a:r>
                    </a:p>
                  </a:txBody>
                  <a:tcPr/>
                </a:tc>
                <a:tc>
                  <a:txBody>
                    <a:bodyPr/>
                    <a:lstStyle/>
                    <a:p>
                      <a:pPr algn="ctr"/>
                      <a:r>
                        <a:rPr lang="en-US" dirty="0"/>
                        <a:t>104/256 (41%)</a:t>
                      </a:r>
                    </a:p>
                  </a:txBody>
                  <a:tcPr/>
                </a:tc>
                <a:extLst>
                  <a:ext uri="{0D108BD9-81ED-4DB2-BD59-A6C34878D82A}">
                    <a16:rowId xmlns:a16="http://schemas.microsoft.com/office/drawing/2014/main" val="2454564063"/>
                  </a:ext>
                </a:extLst>
              </a:tr>
              <a:tr h="370840">
                <a:tc>
                  <a:txBody>
                    <a:bodyPr/>
                    <a:lstStyle/>
                    <a:p>
                      <a:pPr algn="ctr"/>
                      <a:r>
                        <a:rPr lang="en-US" dirty="0"/>
                        <a:t>South</a:t>
                      </a:r>
                    </a:p>
                  </a:txBody>
                  <a:tcPr/>
                </a:tc>
                <a:tc>
                  <a:txBody>
                    <a:bodyPr/>
                    <a:lstStyle/>
                    <a:p>
                      <a:pPr algn="ctr"/>
                      <a:r>
                        <a:rPr lang="en-US" dirty="0"/>
                        <a:t>  59/177 (33%)</a:t>
                      </a:r>
                    </a:p>
                  </a:txBody>
                  <a:tcPr/>
                </a:tc>
                <a:extLst>
                  <a:ext uri="{0D108BD9-81ED-4DB2-BD59-A6C34878D82A}">
                    <a16:rowId xmlns:a16="http://schemas.microsoft.com/office/drawing/2014/main" val="27733342"/>
                  </a:ext>
                </a:extLst>
              </a:tr>
              <a:tr h="370840">
                <a:tc>
                  <a:txBody>
                    <a:bodyPr/>
                    <a:lstStyle/>
                    <a:p>
                      <a:pPr algn="ctr"/>
                      <a:r>
                        <a:rPr lang="en-US" dirty="0"/>
                        <a:t>West</a:t>
                      </a:r>
                    </a:p>
                  </a:txBody>
                  <a:tcPr/>
                </a:tc>
                <a:tc>
                  <a:txBody>
                    <a:bodyPr/>
                    <a:lstStyle/>
                    <a:p>
                      <a:pPr algn="ctr"/>
                      <a:r>
                        <a:rPr lang="en-US" dirty="0"/>
                        <a:t>111/381 (29%)</a:t>
                      </a:r>
                    </a:p>
                  </a:txBody>
                  <a:tcPr/>
                </a:tc>
                <a:extLst>
                  <a:ext uri="{0D108BD9-81ED-4DB2-BD59-A6C34878D82A}">
                    <a16:rowId xmlns:a16="http://schemas.microsoft.com/office/drawing/2014/main" val="4214074865"/>
                  </a:ext>
                </a:extLst>
              </a:tr>
            </a:tbl>
          </a:graphicData>
        </a:graphic>
      </p:graphicFrame>
    </p:spTree>
    <p:extLst>
      <p:ext uri="{BB962C8B-B14F-4D97-AF65-F5344CB8AC3E}">
        <p14:creationId xmlns:p14="http://schemas.microsoft.com/office/powerpoint/2010/main" val="247330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1252-0838-5B2C-925B-7FF1A12429B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23C51F2-C610-17CB-2AD4-4758F8095E3B}"/>
              </a:ext>
            </a:extLst>
          </p:cNvPr>
          <p:cNvSpPr>
            <a:spLocks noGrp="1"/>
          </p:cNvSpPr>
          <p:nvPr>
            <p:ph idx="1"/>
          </p:nvPr>
        </p:nvSpPr>
        <p:spPr/>
        <p:txBody>
          <a:bodyPr/>
          <a:lstStyle/>
          <a:p>
            <a:pPr marL="285750" indent="-285750">
              <a:buFont typeface="Arial" panose="020B0604020202020204" pitchFamily="34" charset="0"/>
              <a:buChar char="•"/>
            </a:pPr>
            <a:r>
              <a:rPr lang="en-US" dirty="0"/>
              <a:t>35% of </a:t>
            </a:r>
            <a:r>
              <a:rPr lang="en-US" u="sng" dirty="0"/>
              <a:t>UDS specimens </a:t>
            </a:r>
            <a:r>
              <a:rPr lang="en-US" dirty="0"/>
              <a:t>had at least one fentanyl analogue present</a:t>
            </a:r>
          </a:p>
          <a:p>
            <a:pPr marL="285750" indent="-285750">
              <a:buFont typeface="Arial" panose="020B0604020202020204" pitchFamily="34" charset="0"/>
              <a:buChar char="•"/>
            </a:pPr>
            <a:r>
              <a:rPr lang="en-US" dirty="0"/>
              <a:t>9.4% of </a:t>
            </a:r>
            <a:r>
              <a:rPr lang="en-US" u="sng" dirty="0"/>
              <a:t>UDS specimens </a:t>
            </a:r>
            <a:r>
              <a:rPr lang="en-US" dirty="0"/>
              <a:t>had a fentanyl analogue present without fentanyl</a:t>
            </a:r>
          </a:p>
          <a:p>
            <a:pPr marL="285750" indent="-285750">
              <a:buFont typeface="Arial" panose="020B0604020202020204" pitchFamily="34" charset="0"/>
              <a:buChar char="•"/>
            </a:pPr>
            <a:r>
              <a:rPr lang="en-US" dirty="0"/>
              <a:t>89% of </a:t>
            </a:r>
            <a:r>
              <a:rPr lang="en-US" u="sng" dirty="0"/>
              <a:t>sites</a:t>
            </a:r>
            <a:r>
              <a:rPr lang="en-US" dirty="0"/>
              <a:t> had more than 20% of their UDS specimens with  </a:t>
            </a:r>
            <a:r>
              <a:rPr lang="en-US" u="sng" dirty="0"/>
              <a:t>&gt;</a:t>
            </a:r>
            <a:r>
              <a:rPr lang="en-US" dirty="0"/>
              <a:t> 1 fentanyl analogue</a:t>
            </a:r>
          </a:p>
          <a:p>
            <a:pPr marL="285750" indent="-285750">
              <a:buFont typeface="Arial" panose="020B0604020202020204" pitchFamily="34" charset="0"/>
              <a:buChar char="•"/>
            </a:pPr>
            <a:r>
              <a:rPr lang="en-US" dirty="0"/>
              <a:t>29% of </a:t>
            </a:r>
            <a:r>
              <a:rPr lang="en-US" u="sng" dirty="0"/>
              <a:t>sites</a:t>
            </a:r>
            <a:r>
              <a:rPr lang="en-US" dirty="0"/>
              <a:t> had &gt; 50% of their UDS specimens with at least </a:t>
            </a:r>
            <a:r>
              <a:rPr lang="en-US" u="sng" dirty="0"/>
              <a:t>&gt;</a:t>
            </a:r>
            <a:r>
              <a:rPr lang="en-US" dirty="0"/>
              <a:t> 1 fentanyl analogue</a:t>
            </a:r>
          </a:p>
          <a:p>
            <a:pPr marL="285750" indent="-285750">
              <a:buFont typeface="Arial" panose="020B0604020202020204" pitchFamily="34" charset="0"/>
              <a:buChar char="•"/>
            </a:pPr>
            <a:r>
              <a:rPr lang="en-US" dirty="0"/>
              <a:t>Fentanyl analogues are common in all census regions</a:t>
            </a:r>
          </a:p>
          <a:p>
            <a:pPr marL="285750" indent="-285750">
              <a:buFont typeface="Arial" panose="020B0604020202020204" pitchFamily="34" charset="0"/>
              <a:buChar char="•"/>
            </a:pPr>
            <a:r>
              <a:rPr lang="en-US" dirty="0"/>
              <a:t>Most common (&gt;5%) analogues:</a:t>
            </a:r>
          </a:p>
          <a:p>
            <a:pPr marL="678942" lvl="2" indent="-285750"/>
            <a:r>
              <a:rPr lang="en-US" dirty="0"/>
              <a:t>	</a:t>
            </a:r>
            <a:r>
              <a:rPr lang="en-US" dirty="0" err="1"/>
              <a:t>Methoxyacetylfentanyl</a:t>
            </a:r>
            <a:endParaRPr lang="en-US" dirty="0"/>
          </a:p>
          <a:p>
            <a:pPr marL="678942" lvl="2" indent="-285750"/>
            <a:r>
              <a:rPr lang="en-US" dirty="0"/>
              <a:t>	</a:t>
            </a:r>
            <a:r>
              <a:rPr lang="en-US" dirty="0" err="1"/>
              <a:t>Acytelfentanyl</a:t>
            </a:r>
            <a:endParaRPr lang="en-US" dirty="0"/>
          </a:p>
          <a:p>
            <a:pPr marL="678942" lvl="2" indent="-285750"/>
            <a:r>
              <a:rPr lang="en-US" dirty="0"/>
              <a:t>	</a:t>
            </a:r>
            <a:r>
              <a:rPr lang="en-US" sz="1600" dirty="0" err="1"/>
              <a:t>Carfentanil</a:t>
            </a:r>
            <a:endParaRPr lang="en-US" dirty="0"/>
          </a:p>
          <a:p>
            <a:pPr marL="678942" lvl="2" indent="-285750"/>
            <a:r>
              <a:rPr lang="en-US" dirty="0"/>
              <a:t>	</a:t>
            </a:r>
            <a:r>
              <a:rPr lang="en-US" dirty="0" err="1"/>
              <a:t>Parachlorofentanyl</a:t>
            </a:r>
            <a:r>
              <a:rPr lang="en-US" dirty="0"/>
              <a:t> (Northeast)</a:t>
            </a:r>
          </a:p>
          <a:p>
            <a:pPr marL="678942" lvl="2" indent="-285750"/>
            <a:r>
              <a:rPr lang="en-US" dirty="0"/>
              <a:t>	</a:t>
            </a:r>
            <a:r>
              <a:rPr lang="en-US" dirty="0" err="1"/>
              <a:t>Sufentanil</a:t>
            </a:r>
            <a:r>
              <a:rPr lang="en-US" dirty="0"/>
              <a:t> (South)</a:t>
            </a:r>
          </a:p>
          <a:p>
            <a:endParaRPr lang="en-US" b="1" dirty="0"/>
          </a:p>
          <a:p>
            <a:pPr marL="285750" indent="-285750">
              <a:buFont typeface="Arial" panose="020B0604020202020204" pitchFamily="34" charset="0"/>
              <a:buChar char="•"/>
            </a:pPr>
            <a:r>
              <a:rPr lang="en-US" b="1" dirty="0"/>
              <a:t>Wide geographic variations of specific analogues by region</a:t>
            </a:r>
          </a:p>
          <a:p>
            <a:r>
              <a:rPr lang="en-US" dirty="0"/>
              <a:t>	</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358824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1252-0838-5B2C-925B-7FF1A12429B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23C51F2-C610-17CB-2AD4-4758F8095E3B}"/>
              </a:ext>
            </a:extLst>
          </p:cNvPr>
          <p:cNvSpPr>
            <a:spLocks noGrp="1"/>
          </p:cNvSpPr>
          <p:nvPr>
            <p:ph idx="1"/>
          </p:nvPr>
        </p:nvSpPr>
        <p:spPr>
          <a:xfrm>
            <a:off x="457200" y="1104900"/>
            <a:ext cx="11277600" cy="4648200"/>
          </a:xfrm>
        </p:spPr>
        <p:txBody>
          <a:bodyPr/>
          <a:lstStyle/>
          <a:p>
            <a:pPr marL="285750" indent="-285750">
              <a:buFont typeface="Arial" panose="020B0604020202020204" pitchFamily="34" charset="0"/>
              <a:buChar char="•"/>
            </a:pPr>
            <a:r>
              <a:rPr lang="en-US" sz="2000" dirty="0"/>
              <a:t>Impact of fentanyl analogues on buprenorphine initiation and/or engagement in care is unknown</a:t>
            </a:r>
          </a:p>
          <a:p>
            <a:pPr marL="285750" indent="-285750">
              <a:buFont typeface="Arial" panose="020B0604020202020204" pitchFamily="34" charset="0"/>
              <a:buChar char="•"/>
            </a:pPr>
            <a:r>
              <a:rPr lang="en-US" sz="2000" dirty="0"/>
              <a:t>Impact on overdose risk due to variable fentanyl analogue potencies and geographic distributions are unclear</a:t>
            </a:r>
          </a:p>
          <a:p>
            <a:pPr marL="285750" indent="-285750">
              <a:buFont typeface="Arial" panose="020B0604020202020204" pitchFamily="34" charset="0"/>
              <a:buChar char="•"/>
            </a:pPr>
            <a:r>
              <a:rPr lang="en-US" sz="2000" dirty="0"/>
              <a:t>Role for street level drug testing for risk mitigation?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sz="2000" dirty="0"/>
              <a:t>Quantitative data (fentanyl, </a:t>
            </a:r>
            <a:r>
              <a:rPr lang="en-US" sz="2000" dirty="0" err="1"/>
              <a:t>norfentanyl</a:t>
            </a:r>
            <a:r>
              <a:rPr lang="en-US" sz="2000" dirty="0"/>
              <a:t>, </a:t>
            </a:r>
            <a:r>
              <a:rPr lang="en-US" sz="2000" dirty="0" err="1"/>
              <a:t>acetylfentanyl</a:t>
            </a:r>
            <a:r>
              <a:rPr lang="en-US" sz="2000" dirty="0"/>
              <a:t>, </a:t>
            </a:r>
            <a:r>
              <a:rPr lang="en-US" sz="2000" dirty="0" err="1"/>
              <a:t>carfentanil</a:t>
            </a:r>
            <a:r>
              <a:rPr lang="en-US" sz="2000" dirty="0"/>
              <a:t>) needs further analysis</a:t>
            </a:r>
          </a:p>
          <a:p>
            <a:pPr marL="285750" indent="-285750">
              <a:buFont typeface="Arial" panose="020B0604020202020204" pitchFamily="34" charset="0"/>
              <a:buChar char="•"/>
            </a:pPr>
            <a:r>
              <a:rPr lang="en-US" sz="2000" dirty="0"/>
              <a:t>Other new psychoactive substances (</a:t>
            </a:r>
            <a:r>
              <a:rPr lang="en-US" sz="2000" dirty="0" err="1"/>
              <a:t>Nitazenes</a:t>
            </a:r>
            <a:r>
              <a:rPr lang="en-US" sz="2000" dirty="0"/>
              <a:t>, Xylazine) will be analyzed </a:t>
            </a:r>
          </a:p>
          <a:p>
            <a:endParaRPr lang="en-US" dirty="0"/>
          </a:p>
        </p:txBody>
      </p:sp>
      <p:sp>
        <p:nvSpPr>
          <p:cNvPr id="5" name="Title 1">
            <a:extLst>
              <a:ext uri="{FF2B5EF4-FFF2-40B4-BE49-F238E27FC236}">
                <a16:creationId xmlns:a16="http://schemas.microsoft.com/office/drawing/2014/main" id="{9F1F5D7A-C5F7-DEC7-702E-48D7491CF267}"/>
              </a:ext>
            </a:extLst>
          </p:cNvPr>
          <p:cNvSpPr txBox="1">
            <a:spLocks/>
          </p:cNvSpPr>
          <p:nvPr/>
        </p:nvSpPr>
        <p:spPr>
          <a:xfrm>
            <a:off x="457200" y="4043916"/>
            <a:ext cx="11277600" cy="381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dirty="0"/>
              <a:t>Future Work</a:t>
            </a:r>
          </a:p>
        </p:txBody>
      </p:sp>
    </p:spTree>
    <p:extLst>
      <p:ext uri="{BB962C8B-B14F-4D97-AF65-F5344CB8AC3E}">
        <p14:creationId xmlns:p14="http://schemas.microsoft.com/office/powerpoint/2010/main" val="243045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Questions - Highway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990600"/>
            <a:ext cx="7620000" cy="4495800"/>
          </a:xfrm>
        </p:spPr>
      </p:pic>
      <p:sp>
        <p:nvSpPr>
          <p:cNvPr id="3" name="TextBox 2">
            <a:extLst>
              <a:ext uri="{FF2B5EF4-FFF2-40B4-BE49-F238E27FC236}">
                <a16:creationId xmlns:a16="http://schemas.microsoft.com/office/drawing/2014/main" id="{DA88D9B6-5538-2DCF-01FC-1406FFD9C1B0}"/>
              </a:ext>
            </a:extLst>
          </p:cNvPr>
          <p:cNvSpPr txBox="1"/>
          <p:nvPr/>
        </p:nvSpPr>
        <p:spPr>
          <a:xfrm>
            <a:off x="8888819" y="5486400"/>
            <a:ext cx="914400" cy="914400"/>
          </a:xfrm>
          <a:prstGeom prst="rect">
            <a:avLst/>
          </a:prstGeom>
          <a:noFill/>
        </p:spPr>
        <p:txBody>
          <a:bodyPr wrap="none" lIns="0" tIns="0" rIns="0" bIns="0" rtlCol="0">
            <a:noAutofit/>
          </a:bodyPr>
          <a:lstStyle/>
          <a:p>
            <a:pPr algn="l"/>
            <a:r>
              <a:rPr lang="en-US" u="sng" dirty="0"/>
              <a:t>Contact Information</a:t>
            </a:r>
          </a:p>
          <a:p>
            <a:pPr algn="l"/>
            <a:r>
              <a:rPr lang="en-US" dirty="0"/>
              <a:t>Ethan Cowan, MD, MS</a:t>
            </a:r>
          </a:p>
          <a:p>
            <a:pPr algn="l"/>
            <a:r>
              <a:rPr lang="en-US" dirty="0"/>
              <a:t>Ethan.Cowan@mountsinai.org</a:t>
            </a:r>
          </a:p>
        </p:txBody>
      </p:sp>
    </p:spTree>
    <p:extLst>
      <p:ext uri="{BB962C8B-B14F-4D97-AF65-F5344CB8AC3E}">
        <p14:creationId xmlns:p14="http://schemas.microsoft.com/office/powerpoint/2010/main" val="200318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Fentanyl, </a:t>
            </a:r>
            <a:r>
              <a:rPr lang="en-US" dirty="0" err="1"/>
              <a:t>Norfentanyl</a:t>
            </a:r>
            <a:r>
              <a:rPr lang="en-US" dirty="0"/>
              <a:t> and Analogues</a:t>
            </a:r>
          </a:p>
        </p:txBody>
      </p:sp>
      <p:graphicFrame>
        <p:nvGraphicFramePr>
          <p:cNvPr id="5" name="Content Placeholder 4">
            <a:extLst>
              <a:ext uri="{FF2B5EF4-FFF2-40B4-BE49-F238E27FC236}">
                <a16:creationId xmlns:a16="http://schemas.microsoft.com/office/drawing/2014/main" id="{9C7675DA-4339-8F80-4254-990AB4AD6A37}"/>
              </a:ext>
            </a:extLst>
          </p:cNvPr>
          <p:cNvGraphicFramePr>
            <a:graphicFrameLocks noGrp="1"/>
          </p:cNvGraphicFramePr>
          <p:nvPr>
            <p:ph idx="1"/>
            <p:extLst>
              <p:ext uri="{D42A27DB-BD31-4B8C-83A1-F6EECF244321}">
                <p14:modId xmlns:p14="http://schemas.microsoft.com/office/powerpoint/2010/main" val="2522393779"/>
              </p:ext>
            </p:extLst>
          </p:nvPr>
        </p:nvGraphicFramePr>
        <p:xfrm>
          <a:off x="457200" y="1295400"/>
          <a:ext cx="11277600" cy="2595880"/>
        </p:xfrm>
        <a:graphic>
          <a:graphicData uri="http://schemas.openxmlformats.org/drawingml/2006/table">
            <a:tbl>
              <a:tblPr firstRow="1" bandRow="1">
                <a:tableStyleId>{5C22544A-7EE6-4342-B048-85BDC9FD1C3A}</a:tableStyleId>
              </a:tblPr>
              <a:tblGrid>
                <a:gridCol w="6529388">
                  <a:extLst>
                    <a:ext uri="{9D8B030D-6E8A-4147-A177-3AD203B41FA5}">
                      <a16:colId xmlns:a16="http://schemas.microsoft.com/office/drawing/2014/main" val="2785855603"/>
                    </a:ext>
                  </a:extLst>
                </a:gridCol>
                <a:gridCol w="4748212">
                  <a:extLst>
                    <a:ext uri="{9D8B030D-6E8A-4147-A177-3AD203B41FA5}">
                      <a16:colId xmlns:a16="http://schemas.microsoft.com/office/drawing/2014/main" val="545550085"/>
                    </a:ext>
                  </a:extLst>
                </a:gridCol>
              </a:tblGrid>
              <a:tr h="370840">
                <a:tc>
                  <a:txBody>
                    <a:bodyPr/>
                    <a:lstStyle/>
                    <a:p>
                      <a:r>
                        <a:rPr lang="en-US" dirty="0"/>
                        <a:t>Substance</a:t>
                      </a:r>
                    </a:p>
                  </a:txBody>
                  <a:tcPr/>
                </a:tc>
                <a:tc>
                  <a:txBody>
                    <a:bodyPr/>
                    <a:lstStyle/>
                    <a:p>
                      <a:r>
                        <a:rPr lang="en-US" dirty="0"/>
                        <a:t>Overall N=960</a:t>
                      </a:r>
                    </a:p>
                  </a:txBody>
                  <a:tcPr/>
                </a:tc>
                <a:extLst>
                  <a:ext uri="{0D108BD9-81ED-4DB2-BD59-A6C34878D82A}">
                    <a16:rowId xmlns:a16="http://schemas.microsoft.com/office/drawing/2014/main" val="997028869"/>
                  </a:ext>
                </a:extLst>
              </a:tr>
              <a:tr h="370840">
                <a:tc>
                  <a:txBody>
                    <a:bodyPr/>
                    <a:lstStyle/>
                    <a:p>
                      <a:r>
                        <a:rPr lang="en-US" dirty="0"/>
                        <a:t>One fentanyl analogue</a:t>
                      </a:r>
                    </a:p>
                  </a:txBody>
                  <a:tcPr/>
                </a:tc>
                <a:tc>
                  <a:txBody>
                    <a:bodyPr/>
                    <a:lstStyle/>
                    <a:p>
                      <a:r>
                        <a:rPr lang="en-US" dirty="0"/>
                        <a:t>229 (24%)</a:t>
                      </a:r>
                    </a:p>
                  </a:txBody>
                  <a:tcPr/>
                </a:tc>
                <a:extLst>
                  <a:ext uri="{0D108BD9-81ED-4DB2-BD59-A6C34878D82A}">
                    <a16:rowId xmlns:a16="http://schemas.microsoft.com/office/drawing/2014/main" val="968301502"/>
                  </a:ext>
                </a:extLst>
              </a:tr>
              <a:tr h="370840">
                <a:tc>
                  <a:txBody>
                    <a:bodyPr/>
                    <a:lstStyle/>
                    <a:p>
                      <a:r>
                        <a:rPr lang="en-US" dirty="0"/>
                        <a:t>Two fentanyl analogues</a:t>
                      </a:r>
                    </a:p>
                  </a:txBody>
                  <a:tcPr/>
                </a:tc>
                <a:tc>
                  <a:txBody>
                    <a:bodyPr/>
                    <a:lstStyle/>
                    <a:p>
                      <a:r>
                        <a:rPr lang="en-US" dirty="0"/>
                        <a:t>  91 (10%)</a:t>
                      </a:r>
                    </a:p>
                  </a:txBody>
                  <a:tcPr/>
                </a:tc>
                <a:extLst>
                  <a:ext uri="{0D108BD9-81ED-4DB2-BD59-A6C34878D82A}">
                    <a16:rowId xmlns:a16="http://schemas.microsoft.com/office/drawing/2014/main" val="1473081404"/>
                  </a:ext>
                </a:extLst>
              </a:tr>
              <a:tr h="370840">
                <a:tc>
                  <a:txBody>
                    <a:bodyPr/>
                    <a:lstStyle/>
                    <a:p>
                      <a:r>
                        <a:rPr lang="en-US" dirty="0"/>
                        <a:t>More than two fentanyl analogues</a:t>
                      </a:r>
                    </a:p>
                  </a:txBody>
                  <a:tcPr/>
                </a:tc>
                <a:tc>
                  <a:txBody>
                    <a:bodyPr/>
                    <a:lstStyle/>
                    <a:p>
                      <a:r>
                        <a:rPr lang="en-US" dirty="0"/>
                        <a:t>  15   (2%)</a:t>
                      </a:r>
                    </a:p>
                  </a:txBody>
                  <a:tcPr/>
                </a:tc>
                <a:extLst>
                  <a:ext uri="{0D108BD9-81ED-4DB2-BD59-A6C34878D82A}">
                    <a16:rowId xmlns:a16="http://schemas.microsoft.com/office/drawing/2014/main" val="39453688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16420206"/>
                  </a:ext>
                </a:extLst>
              </a:tr>
              <a:tr h="370840">
                <a:tc>
                  <a:txBody>
                    <a:bodyPr/>
                    <a:lstStyle/>
                    <a:p>
                      <a:r>
                        <a:rPr lang="en-US" dirty="0"/>
                        <a:t>Fentanyl+/</a:t>
                      </a:r>
                      <a:r>
                        <a:rPr lang="en-US" dirty="0" err="1"/>
                        <a:t>Norfentanyl</a:t>
                      </a:r>
                      <a:r>
                        <a:rPr lang="en-US" dirty="0"/>
                        <a:t>-</a:t>
                      </a:r>
                    </a:p>
                  </a:txBody>
                  <a:tcPr/>
                </a:tc>
                <a:tc>
                  <a:txBody>
                    <a:bodyPr/>
                    <a:lstStyle/>
                    <a:p>
                      <a:r>
                        <a:rPr lang="en-US" dirty="0"/>
                        <a:t>184 (19%)</a:t>
                      </a:r>
                    </a:p>
                  </a:txBody>
                  <a:tcPr/>
                </a:tc>
                <a:extLst>
                  <a:ext uri="{0D108BD9-81ED-4DB2-BD59-A6C34878D82A}">
                    <a16:rowId xmlns:a16="http://schemas.microsoft.com/office/drawing/2014/main" val="2093771909"/>
                  </a:ext>
                </a:extLst>
              </a:tr>
              <a:tr h="370840">
                <a:tc>
                  <a:txBody>
                    <a:bodyPr/>
                    <a:lstStyle/>
                    <a:p>
                      <a:r>
                        <a:rPr lang="en-US" dirty="0"/>
                        <a:t>Fentanyl-/</a:t>
                      </a:r>
                      <a:r>
                        <a:rPr lang="en-US" dirty="0" err="1"/>
                        <a:t>Norfentanyl</a:t>
                      </a:r>
                      <a:r>
                        <a:rPr lang="en-US" dirty="0"/>
                        <a:t>+</a:t>
                      </a:r>
                    </a:p>
                  </a:txBody>
                  <a:tcPr/>
                </a:tc>
                <a:tc>
                  <a:txBody>
                    <a:bodyPr/>
                    <a:lstStyle/>
                    <a:p>
                      <a:r>
                        <a:rPr lang="en-US" dirty="0"/>
                        <a:t>  30   (3%)</a:t>
                      </a:r>
                    </a:p>
                  </a:txBody>
                  <a:tcPr/>
                </a:tc>
                <a:extLst>
                  <a:ext uri="{0D108BD9-81ED-4DB2-BD59-A6C34878D82A}">
                    <a16:rowId xmlns:a16="http://schemas.microsoft.com/office/drawing/2014/main" val="2147724228"/>
                  </a:ext>
                </a:extLst>
              </a:tr>
            </a:tbl>
          </a:graphicData>
        </a:graphic>
      </p:graphicFrame>
    </p:spTree>
    <p:extLst>
      <p:ext uri="{BB962C8B-B14F-4D97-AF65-F5344CB8AC3E}">
        <p14:creationId xmlns:p14="http://schemas.microsoft.com/office/powerpoint/2010/main" val="125278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2D75F1-3C2B-B4A6-54DB-9D805D794249}"/>
              </a:ext>
            </a:extLst>
          </p:cNvPr>
          <p:cNvSpPr>
            <a:spLocks noGrp="1"/>
          </p:cNvSpPr>
          <p:nvPr>
            <p:ph type="sldNum" sz="quarter" idx="12"/>
          </p:nvPr>
        </p:nvSpPr>
        <p:spPr/>
        <p:txBody>
          <a:bodyPr/>
          <a:lstStyle/>
          <a:p>
            <a:fld id="{BC470496-488A-4BE5-86BB-E1915DB05013}" type="slidenum">
              <a:rPr lang="en-US" smtClean="0"/>
              <a:t>15</a:t>
            </a:fld>
            <a:endParaRPr lang="en-US"/>
          </a:p>
        </p:txBody>
      </p:sp>
      <p:pic>
        <p:nvPicPr>
          <p:cNvPr id="6" name="Picture 5">
            <a:extLst>
              <a:ext uri="{FF2B5EF4-FFF2-40B4-BE49-F238E27FC236}">
                <a16:creationId xmlns:a16="http://schemas.microsoft.com/office/drawing/2014/main" id="{8FE7262F-D3B0-FF33-B16A-4C5FB1835CED}"/>
              </a:ext>
            </a:extLst>
          </p:cNvPr>
          <p:cNvPicPr>
            <a:picLocks noChangeAspect="1"/>
          </p:cNvPicPr>
          <p:nvPr/>
        </p:nvPicPr>
        <p:blipFill>
          <a:blip r:embed="rId2"/>
          <a:stretch>
            <a:fillRect/>
          </a:stretch>
        </p:blipFill>
        <p:spPr>
          <a:xfrm>
            <a:off x="2973742" y="-1"/>
            <a:ext cx="6586556" cy="6858001"/>
          </a:xfrm>
          <a:prstGeom prst="rect">
            <a:avLst/>
          </a:prstGeom>
        </p:spPr>
      </p:pic>
    </p:spTree>
    <p:extLst>
      <p:ext uri="{BB962C8B-B14F-4D97-AF65-F5344CB8AC3E}">
        <p14:creationId xmlns:p14="http://schemas.microsoft.com/office/powerpoint/2010/main" val="308366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1314A-3E60-2BA5-96D3-5FA2FA7409BA}"/>
              </a:ext>
            </a:extLst>
          </p:cNvPr>
          <p:cNvSpPr>
            <a:spLocks noGrp="1"/>
          </p:cNvSpPr>
          <p:nvPr>
            <p:ph type="title"/>
          </p:nvPr>
        </p:nvSpPr>
        <p:spPr/>
        <p:txBody>
          <a:bodyPr/>
          <a:lstStyle/>
          <a:p>
            <a:r>
              <a:rPr lang="en-US" dirty="0"/>
              <a:t>Conflicts of Interest</a:t>
            </a:r>
          </a:p>
        </p:txBody>
      </p:sp>
      <p:sp>
        <p:nvSpPr>
          <p:cNvPr id="5" name="Content Placeholder 4">
            <a:extLst>
              <a:ext uri="{FF2B5EF4-FFF2-40B4-BE49-F238E27FC236}">
                <a16:creationId xmlns:a16="http://schemas.microsoft.com/office/drawing/2014/main" id="{35F1A26D-8649-2618-375A-2831E2895448}"/>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38085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827B-069E-4FC7-82AB-71C5F110D726}"/>
              </a:ext>
            </a:extLst>
          </p:cNvPr>
          <p:cNvSpPr>
            <a:spLocks noGrp="1"/>
          </p:cNvSpPr>
          <p:nvPr>
            <p:ph type="title"/>
          </p:nvPr>
        </p:nvSpPr>
        <p:spPr/>
        <p:txBody>
          <a:bodyPr/>
          <a:lstStyle/>
          <a:p>
            <a:r>
              <a:rPr lang="en-US" dirty="0"/>
              <a:t>Background and Purpose</a:t>
            </a:r>
          </a:p>
        </p:txBody>
      </p:sp>
      <p:sp>
        <p:nvSpPr>
          <p:cNvPr id="3" name="Content Placeholder 2">
            <a:extLst>
              <a:ext uri="{FF2B5EF4-FFF2-40B4-BE49-F238E27FC236}">
                <a16:creationId xmlns:a16="http://schemas.microsoft.com/office/drawing/2014/main" id="{3821AEAA-7CB1-4F69-AA7F-11A12C3B2B79}"/>
              </a:ext>
            </a:extLst>
          </p:cNvPr>
          <p:cNvSpPr>
            <a:spLocks noGrp="1"/>
          </p:cNvSpPr>
          <p:nvPr>
            <p:ph idx="1"/>
          </p:nvPr>
        </p:nvSpPr>
        <p:spPr>
          <a:xfrm>
            <a:off x="6715125" y="1295400"/>
            <a:ext cx="5136356" cy="4648200"/>
          </a:xfrm>
        </p:spPr>
        <p:txBody>
          <a:bodyPr spcCol="457200"/>
          <a:lstStyle/>
          <a:p>
            <a:pPr marL="285750" indent="-285750">
              <a:buFont typeface="Arial" panose="020B0604020202020204" pitchFamily="34" charset="0"/>
              <a:buChar char="•"/>
            </a:pPr>
            <a:r>
              <a:rPr lang="en-US" dirty="0"/>
              <a:t>Overdose deaths are at all time highs</a:t>
            </a:r>
          </a:p>
          <a:p>
            <a:pPr marL="285750" indent="-285750">
              <a:buFont typeface="Arial" panose="020B0604020202020204" pitchFamily="34" charset="0"/>
              <a:buChar char="•"/>
            </a:pPr>
            <a:r>
              <a:rPr lang="en-US" dirty="0"/>
              <a:t>Driven by synthetic opioids – primarily fentanyl</a:t>
            </a:r>
          </a:p>
          <a:p>
            <a:pPr marL="285750" indent="-285750">
              <a:buFont typeface="Arial" panose="020B0604020202020204" pitchFamily="34" charset="0"/>
              <a:buChar char="•"/>
            </a:pPr>
            <a:r>
              <a:rPr lang="en-US" dirty="0"/>
              <a:t>Small studies have shown escalating prevalence of high potency fentanyl analogues</a:t>
            </a:r>
          </a:p>
          <a:p>
            <a:pPr marL="285750" indent="-285750">
              <a:buFont typeface="Arial" panose="020B0604020202020204" pitchFamily="34" charset="0"/>
              <a:buChar char="•"/>
            </a:pPr>
            <a:r>
              <a:rPr lang="en-US" dirty="0"/>
              <a:t>Data on fentanyl analogues come from forensic studies of deceased persons or drug seizures</a:t>
            </a:r>
          </a:p>
          <a:p>
            <a:r>
              <a:rPr lang="en-US" sz="2000" b="1" dirty="0">
                <a:solidFill>
                  <a:srgbClr val="00B0F0"/>
                </a:solidFill>
              </a:rPr>
              <a:t>We sought to c</a:t>
            </a:r>
            <a:r>
              <a:rPr lang="en-US" sz="2000" b="1" i="0" u="none" strike="noStrike" baseline="0" dirty="0">
                <a:solidFill>
                  <a:srgbClr val="00B0F0"/>
                </a:solidFill>
              </a:rPr>
              <a:t>haracterize the presence of fentanyl analogs as assessed by urine drug screens (UDS) in patients </a:t>
            </a:r>
            <a:r>
              <a:rPr lang="en-US" sz="2000" b="1" dirty="0">
                <a:solidFill>
                  <a:srgbClr val="00B0F0"/>
                </a:solidFill>
              </a:rPr>
              <a:t>with untreated opioid use disorder (OUD) participating in the ED INNOVATION study</a:t>
            </a:r>
            <a:r>
              <a:rPr lang="en-US" sz="2000" b="1" i="0" u="none" strike="noStrike" baseline="0" dirty="0">
                <a:solidFill>
                  <a:srgbClr val="00B0F0"/>
                </a:solidFill>
              </a:rPr>
              <a:t> at 28 Emergency Departments (EDs) in the </a:t>
            </a:r>
            <a:r>
              <a:rPr lang="en-US" sz="2000" b="1" dirty="0">
                <a:solidFill>
                  <a:srgbClr val="00B0F0"/>
                </a:solidFill>
              </a:rPr>
              <a:t>U.S.</a:t>
            </a:r>
            <a:endParaRPr lang="en-US" sz="2000" dirty="0">
              <a:solidFill>
                <a:srgbClr val="00B0F0"/>
              </a:solidFill>
            </a:endParaRPr>
          </a:p>
        </p:txBody>
      </p:sp>
      <p:pic>
        <p:nvPicPr>
          <p:cNvPr id="4" name="Picture 3">
            <a:extLst>
              <a:ext uri="{FF2B5EF4-FFF2-40B4-BE49-F238E27FC236}">
                <a16:creationId xmlns:a16="http://schemas.microsoft.com/office/drawing/2014/main" id="{D852AB5F-80B4-76BF-1D11-F441214012F4}"/>
              </a:ext>
            </a:extLst>
          </p:cNvPr>
          <p:cNvPicPr>
            <a:picLocks noChangeAspect="1"/>
          </p:cNvPicPr>
          <p:nvPr/>
        </p:nvPicPr>
        <p:blipFill rotWithShape="1">
          <a:blip r:embed="rId3"/>
          <a:srcRect l="3798" t="14574" r="3785" b="17648"/>
          <a:stretch/>
        </p:blipFill>
        <p:spPr>
          <a:xfrm>
            <a:off x="127593" y="1562986"/>
            <a:ext cx="6407091" cy="4380613"/>
          </a:xfrm>
          <a:prstGeom prst="rect">
            <a:avLst/>
          </a:prstGeom>
        </p:spPr>
      </p:pic>
      <p:sp>
        <p:nvSpPr>
          <p:cNvPr id="6" name="TextBox 5">
            <a:extLst>
              <a:ext uri="{FF2B5EF4-FFF2-40B4-BE49-F238E27FC236}">
                <a16:creationId xmlns:a16="http://schemas.microsoft.com/office/drawing/2014/main" id="{62C5F03F-A1F0-178F-95C2-B3E127E5D043}"/>
              </a:ext>
            </a:extLst>
          </p:cNvPr>
          <p:cNvSpPr txBox="1"/>
          <p:nvPr/>
        </p:nvSpPr>
        <p:spPr>
          <a:xfrm>
            <a:off x="457200" y="6044109"/>
            <a:ext cx="5416098" cy="184666"/>
          </a:xfrm>
          <a:prstGeom prst="rect">
            <a:avLst/>
          </a:prstGeom>
          <a:noFill/>
        </p:spPr>
        <p:txBody>
          <a:bodyPr wrap="none" lIns="0" tIns="0" rIns="0" bIns="0" rtlCol="0">
            <a:spAutoFit/>
          </a:bodyPr>
          <a:lstStyle/>
          <a:p>
            <a:pPr algn="l">
              <a:spcAft>
                <a:spcPts val="600"/>
              </a:spcAft>
            </a:pPr>
            <a:r>
              <a:rPr lang="en-US" sz="1200" dirty="0">
                <a:hlinkClick r:id="rId4"/>
              </a:rPr>
              <a:t>Drug Overdose Death Rates | National Institute on Drug Abuse (NIDA) (nih.gov)</a:t>
            </a:r>
            <a:endParaRPr lang="en-US" sz="1200" dirty="0"/>
          </a:p>
        </p:txBody>
      </p:sp>
      <p:sp>
        <p:nvSpPr>
          <p:cNvPr id="7" name="TextBox 6">
            <a:extLst>
              <a:ext uri="{FF2B5EF4-FFF2-40B4-BE49-F238E27FC236}">
                <a16:creationId xmlns:a16="http://schemas.microsoft.com/office/drawing/2014/main" id="{58623553-1878-225E-1BEA-1510293901E1}"/>
              </a:ext>
            </a:extLst>
          </p:cNvPr>
          <p:cNvSpPr txBox="1"/>
          <p:nvPr/>
        </p:nvSpPr>
        <p:spPr>
          <a:xfrm>
            <a:off x="1270596" y="1196968"/>
            <a:ext cx="4206280" cy="276999"/>
          </a:xfrm>
          <a:prstGeom prst="rect">
            <a:avLst/>
          </a:prstGeom>
          <a:noFill/>
        </p:spPr>
        <p:txBody>
          <a:bodyPr wrap="none" lIns="0" tIns="0" rIns="0" bIns="0" rtlCol="0">
            <a:spAutoFit/>
          </a:bodyPr>
          <a:lstStyle/>
          <a:p>
            <a:pPr algn="l">
              <a:spcAft>
                <a:spcPts val="600"/>
              </a:spcAft>
            </a:pPr>
            <a:r>
              <a:rPr lang="en-US" dirty="0">
                <a:solidFill>
                  <a:schemeClr val="accent1">
                    <a:lumMod val="75000"/>
                  </a:schemeClr>
                </a:solidFill>
              </a:rPr>
              <a:t>National Drug-Involved Overdose Deaths</a:t>
            </a:r>
          </a:p>
        </p:txBody>
      </p:sp>
    </p:spTree>
    <p:extLst>
      <p:ext uri="{BB962C8B-B14F-4D97-AF65-F5344CB8AC3E}">
        <p14:creationId xmlns:p14="http://schemas.microsoft.com/office/powerpoint/2010/main" val="16323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pic>
        <p:nvPicPr>
          <p:cNvPr id="11" name="Content Placeholder 10">
            <a:extLst>
              <a:ext uri="{FF2B5EF4-FFF2-40B4-BE49-F238E27FC236}">
                <a16:creationId xmlns:a16="http://schemas.microsoft.com/office/drawing/2014/main" id="{6511CEC4-84B3-4880-86CC-29DB0C2F94AD}"/>
              </a:ext>
            </a:extLst>
          </p:cNvPr>
          <p:cNvPicPr>
            <a:picLocks noGrp="1" noChangeAspect="1"/>
          </p:cNvPicPr>
          <p:nvPr>
            <p:ph idx="1"/>
          </p:nvPr>
        </p:nvPicPr>
        <p:blipFill>
          <a:blip r:embed="rId3"/>
          <a:stretch>
            <a:fillRect/>
          </a:stretch>
        </p:blipFill>
        <p:spPr>
          <a:xfrm>
            <a:off x="4515999" y="1094734"/>
            <a:ext cx="7676001" cy="4668529"/>
          </a:xfrm>
        </p:spPr>
      </p:pic>
      <p:pic>
        <p:nvPicPr>
          <p:cNvPr id="9" name="Picture 8"/>
          <p:cNvPicPr>
            <a:picLocks noChangeAspect="1"/>
          </p:cNvPicPr>
          <p:nvPr/>
        </p:nvPicPr>
        <p:blipFill rotWithShape="1">
          <a:blip r:embed="rId4"/>
          <a:srcRect l="17902" t="26273" r="58299" b="23221"/>
          <a:stretch/>
        </p:blipFill>
        <p:spPr>
          <a:xfrm>
            <a:off x="0" y="2073020"/>
            <a:ext cx="4543713" cy="2711959"/>
          </a:xfrm>
          <a:prstGeom prst="rect">
            <a:avLst/>
          </a:prstGeom>
        </p:spPr>
      </p:pic>
    </p:spTree>
    <p:extLst>
      <p:ext uri="{BB962C8B-B14F-4D97-AF65-F5344CB8AC3E}">
        <p14:creationId xmlns:p14="http://schemas.microsoft.com/office/powerpoint/2010/main" val="196343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956514"/>
            <a:ext cx="7293935" cy="4391663"/>
          </a:xfrm>
        </p:spPr>
        <p:txBody>
          <a:bodyPr/>
          <a:lstStyle/>
          <a:p>
            <a:pPr>
              <a:spcAft>
                <a:spcPts val="0"/>
              </a:spcAft>
            </a:pPr>
            <a:r>
              <a:rPr lang="en-US" dirty="0"/>
              <a:t>Study eligibility</a:t>
            </a:r>
          </a:p>
          <a:p>
            <a:pPr lvl="2">
              <a:spcAft>
                <a:spcPts val="0"/>
              </a:spcAft>
            </a:pPr>
            <a:r>
              <a:rPr lang="en-US" dirty="0"/>
              <a:t>Adult ED patients</a:t>
            </a:r>
          </a:p>
          <a:p>
            <a:pPr lvl="2">
              <a:spcAft>
                <a:spcPts val="0"/>
              </a:spcAft>
            </a:pPr>
            <a:r>
              <a:rPr lang="en-US" dirty="0"/>
              <a:t>Opioid use disorder (OUD) defined by DSM-5 criteria</a:t>
            </a:r>
          </a:p>
          <a:p>
            <a:pPr lvl="2">
              <a:spcAft>
                <a:spcPts val="0"/>
              </a:spcAft>
            </a:pPr>
            <a:r>
              <a:rPr lang="en-US" dirty="0"/>
              <a:t>Not engaged in MOUD treatment</a:t>
            </a:r>
          </a:p>
          <a:p>
            <a:pPr lvl="2">
              <a:spcAft>
                <a:spcPts val="0"/>
              </a:spcAft>
            </a:pPr>
            <a:r>
              <a:rPr lang="en-US" dirty="0"/>
              <a:t>Urine drug screen (UDS) with at least 1 opioid and no methadone</a:t>
            </a:r>
          </a:p>
          <a:p>
            <a:pPr lvl="2"/>
            <a:endParaRPr lang="en-US" dirty="0"/>
          </a:p>
          <a:p>
            <a:r>
              <a:rPr lang="en-US" dirty="0"/>
              <a:t>Initial UDS of </a:t>
            </a:r>
            <a:r>
              <a:rPr lang="en-US" u="sng" dirty="0"/>
              <a:t>enrolled</a:t>
            </a:r>
            <a:r>
              <a:rPr lang="en-US" dirty="0"/>
              <a:t> participants between July 12, 2020 and November 1, 2022.</a:t>
            </a:r>
          </a:p>
          <a:p>
            <a:pPr lvl="2"/>
            <a:r>
              <a:rPr lang="en-US" dirty="0"/>
              <a:t>Qualitative liquid chromatography tandem mass spectrometry (LC/MS) </a:t>
            </a:r>
          </a:p>
          <a:p>
            <a:pPr marL="210312" lvl="2" indent="0">
              <a:buNone/>
            </a:pPr>
            <a:endParaRPr lang="en-US" dirty="0"/>
          </a:p>
          <a:p>
            <a:pPr lvl="2"/>
            <a:endParaRPr lang="en-US" dirty="0"/>
          </a:p>
          <a:p>
            <a:pPr lvl="2"/>
            <a:endParaRPr lang="en-US" dirty="0"/>
          </a:p>
          <a:p>
            <a:pPr lvl="2"/>
            <a:endParaRPr lang="en-US" dirty="0"/>
          </a:p>
          <a:p>
            <a:pPr marL="0" lvl="1" indent="0">
              <a:buNone/>
            </a:pPr>
            <a:endParaRPr lang="en-US" dirty="0"/>
          </a:p>
          <a:p>
            <a:pPr marL="0" lvl="1" indent="0">
              <a:buNone/>
            </a:pPr>
            <a:endParaRPr lang="en-US" dirty="0"/>
          </a:p>
          <a:p>
            <a:pPr marL="0" lvl="1" indent="0">
              <a:buNone/>
            </a:pPr>
            <a:r>
              <a:rPr lang="en-US" dirty="0"/>
              <a:t>Data analyzed by census regions</a:t>
            </a:r>
          </a:p>
        </p:txBody>
      </p:sp>
      <p:pic>
        <p:nvPicPr>
          <p:cNvPr id="4" name="Picture 3">
            <a:extLst>
              <a:ext uri="{FF2B5EF4-FFF2-40B4-BE49-F238E27FC236}">
                <a16:creationId xmlns:a16="http://schemas.microsoft.com/office/drawing/2014/main" id="{9B34EAFD-9A26-5532-4243-821CA2EF14CC}"/>
              </a:ext>
            </a:extLst>
          </p:cNvPr>
          <p:cNvPicPr>
            <a:picLocks noChangeAspect="1"/>
          </p:cNvPicPr>
          <p:nvPr/>
        </p:nvPicPr>
        <p:blipFill>
          <a:blip r:embed="rId3"/>
          <a:stretch>
            <a:fillRect/>
          </a:stretch>
        </p:blipFill>
        <p:spPr>
          <a:xfrm>
            <a:off x="7751135" y="3024733"/>
            <a:ext cx="4440865" cy="3376067"/>
          </a:xfrm>
          <a:prstGeom prst="rect">
            <a:avLst/>
          </a:prstGeom>
        </p:spPr>
      </p:pic>
      <p:graphicFrame>
        <p:nvGraphicFramePr>
          <p:cNvPr id="5" name="Table 4">
            <a:extLst>
              <a:ext uri="{FF2B5EF4-FFF2-40B4-BE49-F238E27FC236}">
                <a16:creationId xmlns:a16="http://schemas.microsoft.com/office/drawing/2014/main" id="{36FF0300-2DB8-BE2B-0A63-D21B7AABAB69}"/>
              </a:ext>
            </a:extLst>
          </p:cNvPr>
          <p:cNvGraphicFramePr>
            <a:graphicFrameLocks noGrp="1"/>
          </p:cNvGraphicFramePr>
          <p:nvPr>
            <p:extLst>
              <p:ext uri="{D42A27DB-BD31-4B8C-83A1-F6EECF244321}">
                <p14:modId xmlns:p14="http://schemas.microsoft.com/office/powerpoint/2010/main" val="436879486"/>
              </p:ext>
            </p:extLst>
          </p:nvPr>
        </p:nvGraphicFramePr>
        <p:xfrm>
          <a:off x="457200" y="3588072"/>
          <a:ext cx="6953693" cy="1676400"/>
        </p:xfrm>
        <a:graphic>
          <a:graphicData uri="http://schemas.openxmlformats.org/drawingml/2006/table">
            <a:tbl>
              <a:tblPr firstRow="1" bandRow="1">
                <a:tableStyleId>{5940675A-B579-460E-94D1-54222C63F5DA}</a:tableStyleId>
              </a:tblPr>
              <a:tblGrid>
                <a:gridCol w="2396038">
                  <a:extLst>
                    <a:ext uri="{9D8B030D-6E8A-4147-A177-3AD203B41FA5}">
                      <a16:colId xmlns:a16="http://schemas.microsoft.com/office/drawing/2014/main" val="849631622"/>
                    </a:ext>
                  </a:extLst>
                </a:gridCol>
                <a:gridCol w="2480854">
                  <a:extLst>
                    <a:ext uri="{9D8B030D-6E8A-4147-A177-3AD203B41FA5}">
                      <a16:colId xmlns:a16="http://schemas.microsoft.com/office/drawing/2014/main" val="566380335"/>
                    </a:ext>
                  </a:extLst>
                </a:gridCol>
                <a:gridCol w="2076801">
                  <a:extLst>
                    <a:ext uri="{9D8B030D-6E8A-4147-A177-3AD203B41FA5}">
                      <a16:colId xmlns:a16="http://schemas.microsoft.com/office/drawing/2014/main" val="1557454170"/>
                    </a:ext>
                  </a:extLst>
                </a:gridCol>
              </a:tblGrid>
              <a:tr h="275844">
                <a:tc>
                  <a:txBody>
                    <a:bodyPr/>
                    <a:lstStyle/>
                    <a:p>
                      <a:r>
                        <a:rPr lang="en-US" sz="1600" dirty="0" err="1"/>
                        <a:t>Furanylfentanyl</a:t>
                      </a:r>
                      <a:endParaRPr lang="en-US" sz="1600" dirty="0"/>
                    </a:p>
                  </a:txBody>
                  <a:tcPr/>
                </a:tc>
                <a:tc>
                  <a:txBody>
                    <a:bodyPr/>
                    <a:lstStyle/>
                    <a:p>
                      <a:r>
                        <a:rPr lang="en-US" sz="1600" dirty="0" err="1"/>
                        <a:t>Acrylfentanyl</a:t>
                      </a:r>
                      <a:endParaRPr lang="en-US" sz="1600" dirty="0"/>
                    </a:p>
                  </a:txBody>
                  <a:tcPr/>
                </a:tc>
                <a:tc>
                  <a:txBody>
                    <a:bodyPr/>
                    <a:lstStyle/>
                    <a:p>
                      <a:r>
                        <a:rPr lang="en-US" sz="1600" dirty="0" err="1"/>
                        <a:t>Butyrylfentanyl</a:t>
                      </a:r>
                      <a:endParaRPr lang="en-US" sz="1600" dirty="0"/>
                    </a:p>
                  </a:txBody>
                  <a:tcPr/>
                </a:tc>
                <a:extLst>
                  <a:ext uri="{0D108BD9-81ED-4DB2-BD59-A6C34878D82A}">
                    <a16:rowId xmlns:a16="http://schemas.microsoft.com/office/drawing/2014/main" val="1135888482"/>
                  </a:ext>
                </a:extLst>
              </a:tr>
              <a:tr h="275844">
                <a:tc>
                  <a:txBody>
                    <a:bodyPr/>
                    <a:lstStyle/>
                    <a:p>
                      <a:r>
                        <a:rPr lang="en-US" sz="1600" dirty="0" err="1"/>
                        <a:t>Cyclopropylfentanyl</a:t>
                      </a:r>
                      <a:endParaRPr lang="en-US" sz="1600" dirty="0"/>
                    </a:p>
                  </a:txBody>
                  <a:tcPr/>
                </a:tc>
                <a:tc>
                  <a:txBody>
                    <a:bodyPr/>
                    <a:lstStyle/>
                    <a:p>
                      <a:r>
                        <a:rPr lang="en-US" sz="1600" dirty="0" err="1"/>
                        <a:t>Methoxyacetylfentanyl</a:t>
                      </a:r>
                      <a:endParaRPr lang="en-US" sz="1600" dirty="0"/>
                    </a:p>
                  </a:txBody>
                  <a:tcPr/>
                </a:tc>
                <a:tc>
                  <a:txBody>
                    <a:bodyPr/>
                    <a:lstStyle/>
                    <a:p>
                      <a:r>
                        <a:rPr lang="en-US" sz="1600" dirty="0" err="1"/>
                        <a:t>Valerylfentanyl</a:t>
                      </a:r>
                      <a:endParaRPr lang="en-US" sz="1600" dirty="0"/>
                    </a:p>
                  </a:txBody>
                  <a:tcPr/>
                </a:tc>
                <a:extLst>
                  <a:ext uri="{0D108BD9-81ED-4DB2-BD59-A6C34878D82A}">
                    <a16:rowId xmlns:a16="http://schemas.microsoft.com/office/drawing/2014/main" val="817779765"/>
                  </a:ext>
                </a:extLst>
              </a:tr>
              <a:tr h="275844">
                <a:tc>
                  <a:txBody>
                    <a:bodyPr/>
                    <a:lstStyle/>
                    <a:p>
                      <a:r>
                        <a:rPr lang="en-US" sz="1600" dirty="0"/>
                        <a:t>4fluoroisobutyrylfentanyl</a:t>
                      </a:r>
                    </a:p>
                  </a:txBody>
                  <a:tcPr/>
                </a:tc>
                <a:tc>
                  <a:txBody>
                    <a:bodyPr/>
                    <a:lstStyle/>
                    <a:p>
                      <a:r>
                        <a:rPr lang="en-US" sz="1600" dirty="0" err="1"/>
                        <a:t>Parachlorofentanyl</a:t>
                      </a:r>
                      <a:endParaRPr lang="en-US" sz="1600" dirty="0"/>
                    </a:p>
                  </a:txBody>
                  <a:tcPr/>
                </a:tc>
                <a:tc>
                  <a:txBody>
                    <a:bodyPr/>
                    <a:lstStyle/>
                    <a:p>
                      <a:r>
                        <a:rPr lang="en-US" sz="1600" dirty="0" err="1"/>
                        <a:t>Sufentanil</a:t>
                      </a:r>
                      <a:endParaRPr lang="en-US" sz="1600" dirty="0"/>
                    </a:p>
                  </a:txBody>
                  <a:tcPr/>
                </a:tc>
                <a:extLst>
                  <a:ext uri="{0D108BD9-81ED-4DB2-BD59-A6C34878D82A}">
                    <a16:rowId xmlns:a16="http://schemas.microsoft.com/office/drawing/2014/main" val="804801778"/>
                  </a:ext>
                </a:extLst>
              </a:tr>
              <a:tr h="275844">
                <a:tc>
                  <a:txBody>
                    <a:bodyPr/>
                    <a:lstStyle/>
                    <a:p>
                      <a:r>
                        <a:rPr lang="en-US" sz="1600" dirty="0"/>
                        <a:t>Remifentanil</a:t>
                      </a:r>
                    </a:p>
                  </a:txBody>
                  <a:tcPr/>
                </a:tc>
                <a:tc>
                  <a:txBody>
                    <a:bodyPr/>
                    <a:lstStyle/>
                    <a:p>
                      <a:r>
                        <a:rPr lang="en-US" sz="1600" dirty="0"/>
                        <a:t>Fentanyl*</a:t>
                      </a:r>
                    </a:p>
                  </a:txBody>
                  <a:tcPr/>
                </a:tc>
                <a:tc>
                  <a:txBody>
                    <a:bodyPr/>
                    <a:lstStyle/>
                    <a:p>
                      <a:r>
                        <a:rPr lang="en-US" sz="1600" dirty="0" err="1"/>
                        <a:t>Norfentanyl</a:t>
                      </a:r>
                      <a:r>
                        <a:rPr lang="en-US" sz="1600" dirty="0"/>
                        <a:t>*</a:t>
                      </a:r>
                    </a:p>
                  </a:txBody>
                  <a:tcPr/>
                </a:tc>
                <a:extLst>
                  <a:ext uri="{0D108BD9-81ED-4DB2-BD59-A6C34878D82A}">
                    <a16:rowId xmlns:a16="http://schemas.microsoft.com/office/drawing/2014/main" val="1782548094"/>
                  </a:ext>
                </a:extLst>
              </a:tr>
              <a:tr h="275844">
                <a:tc>
                  <a:txBody>
                    <a:bodyPr/>
                    <a:lstStyle/>
                    <a:p>
                      <a:r>
                        <a:rPr lang="en-US" sz="1600" dirty="0" err="1"/>
                        <a:t>Carfentanil</a:t>
                      </a:r>
                      <a:r>
                        <a:rPr lang="en-US" sz="1600" dirty="0"/>
                        <a:t>*</a:t>
                      </a:r>
                    </a:p>
                  </a:txBody>
                  <a:tcPr/>
                </a:tc>
                <a:tc>
                  <a:txBody>
                    <a:bodyPr/>
                    <a:lstStyle/>
                    <a:p>
                      <a:r>
                        <a:rPr lang="en-US" sz="1600" dirty="0" err="1"/>
                        <a:t>Acetylfentanyl</a:t>
                      </a:r>
                      <a:r>
                        <a:rPr lang="en-US" sz="1600" dirty="0"/>
                        <a:t>*</a:t>
                      </a:r>
                    </a:p>
                  </a:txBody>
                  <a:tcPr/>
                </a:tc>
                <a:tc>
                  <a:txBody>
                    <a:bodyPr/>
                    <a:lstStyle/>
                    <a:p>
                      <a:endParaRPr lang="en-US" sz="1600" dirty="0"/>
                    </a:p>
                  </a:txBody>
                  <a:tcPr/>
                </a:tc>
                <a:extLst>
                  <a:ext uri="{0D108BD9-81ED-4DB2-BD59-A6C34878D82A}">
                    <a16:rowId xmlns:a16="http://schemas.microsoft.com/office/drawing/2014/main" val="2706677037"/>
                  </a:ext>
                </a:extLst>
              </a:tr>
            </a:tbl>
          </a:graphicData>
        </a:graphic>
      </p:graphicFrame>
      <p:sp>
        <p:nvSpPr>
          <p:cNvPr id="6" name="TextBox 5">
            <a:extLst>
              <a:ext uri="{FF2B5EF4-FFF2-40B4-BE49-F238E27FC236}">
                <a16:creationId xmlns:a16="http://schemas.microsoft.com/office/drawing/2014/main" id="{B5A233B7-45E6-5D75-27D3-7B15C9D8EF8A}"/>
              </a:ext>
            </a:extLst>
          </p:cNvPr>
          <p:cNvSpPr txBox="1"/>
          <p:nvPr/>
        </p:nvSpPr>
        <p:spPr>
          <a:xfrm>
            <a:off x="574157" y="5348177"/>
            <a:ext cx="1391407" cy="184666"/>
          </a:xfrm>
          <a:prstGeom prst="rect">
            <a:avLst/>
          </a:prstGeom>
          <a:noFill/>
        </p:spPr>
        <p:txBody>
          <a:bodyPr wrap="none" lIns="0" tIns="0" rIns="0" bIns="0" rtlCol="0">
            <a:spAutoFit/>
          </a:bodyPr>
          <a:lstStyle/>
          <a:p>
            <a:pPr algn="l">
              <a:spcAft>
                <a:spcPts val="600"/>
              </a:spcAft>
            </a:pPr>
            <a:r>
              <a:rPr lang="en-US" sz="1200" dirty="0"/>
              <a:t>*Quantitative LC/MS</a:t>
            </a:r>
          </a:p>
        </p:txBody>
      </p:sp>
    </p:spTree>
    <p:extLst>
      <p:ext uri="{BB962C8B-B14F-4D97-AF65-F5344CB8AC3E}">
        <p14:creationId xmlns:p14="http://schemas.microsoft.com/office/powerpoint/2010/main" val="315391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sz="2000" dirty="0"/>
              <a:t>We report</a:t>
            </a:r>
          </a:p>
          <a:p>
            <a:pPr marL="339725">
              <a:buFont typeface="Arial" panose="020B0604020202020204" pitchFamily="34" charset="0"/>
              <a:buChar char="•"/>
            </a:pPr>
            <a:r>
              <a:rPr lang="en-US" sz="2000" dirty="0"/>
              <a:t>Population demographics (slide 7) </a:t>
            </a:r>
          </a:p>
          <a:p>
            <a:pPr marL="339725">
              <a:buFont typeface="Arial" panose="020B0604020202020204" pitchFamily="34" charset="0"/>
              <a:buChar char="•"/>
            </a:pPr>
            <a:r>
              <a:rPr lang="en-US" sz="2000" dirty="0"/>
              <a:t>UDS count by site (slide 8)</a:t>
            </a:r>
          </a:p>
          <a:p>
            <a:pPr marL="339725">
              <a:buFont typeface="Arial" panose="020B0604020202020204" pitchFamily="34" charset="0"/>
              <a:buChar char="•"/>
            </a:pPr>
            <a:r>
              <a:rPr lang="en-US" sz="2000" dirty="0"/>
              <a:t> Fentanyl and fentanyl analogues prevalence by </a:t>
            </a:r>
          </a:p>
          <a:p>
            <a:pPr marL="732917" lvl="2"/>
            <a:r>
              <a:rPr lang="en-US" sz="2000" dirty="0"/>
              <a:t>Region of the country (slide 9)</a:t>
            </a:r>
          </a:p>
          <a:p>
            <a:pPr marL="732917" lvl="2"/>
            <a:r>
              <a:rPr lang="en-US" sz="2000" dirty="0"/>
              <a:t>Site (slide 10)</a:t>
            </a:r>
          </a:p>
          <a:p>
            <a:endParaRPr lang="en-US" dirty="0"/>
          </a:p>
        </p:txBody>
      </p:sp>
    </p:spTree>
    <p:extLst>
      <p:ext uri="{BB962C8B-B14F-4D97-AF65-F5344CB8AC3E}">
        <p14:creationId xmlns:p14="http://schemas.microsoft.com/office/powerpoint/2010/main" val="153034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Population Characteristics</a:t>
            </a:r>
          </a:p>
        </p:txBody>
      </p:sp>
      <p:graphicFrame>
        <p:nvGraphicFramePr>
          <p:cNvPr id="5" name="Table 4">
            <a:extLst>
              <a:ext uri="{FF2B5EF4-FFF2-40B4-BE49-F238E27FC236}">
                <a16:creationId xmlns:a16="http://schemas.microsoft.com/office/drawing/2014/main" id="{1C8CB904-33EB-4D7C-EEB4-00F631DFEC66}"/>
              </a:ext>
            </a:extLst>
          </p:cNvPr>
          <p:cNvGraphicFramePr>
            <a:graphicFrameLocks noGrp="1"/>
          </p:cNvGraphicFramePr>
          <p:nvPr>
            <p:extLst>
              <p:ext uri="{D42A27DB-BD31-4B8C-83A1-F6EECF244321}">
                <p14:modId xmlns:p14="http://schemas.microsoft.com/office/powerpoint/2010/main" val="3975329271"/>
              </p:ext>
            </p:extLst>
          </p:nvPr>
        </p:nvGraphicFramePr>
        <p:xfrm>
          <a:off x="1666875" y="913123"/>
          <a:ext cx="8646705" cy="5217323"/>
        </p:xfrm>
        <a:graphic>
          <a:graphicData uri="http://schemas.openxmlformats.org/drawingml/2006/table">
            <a:tbl>
              <a:tblPr firstRow="1" firstCol="1" bandRow="1"/>
              <a:tblGrid>
                <a:gridCol w="5623960">
                  <a:extLst>
                    <a:ext uri="{9D8B030D-6E8A-4147-A177-3AD203B41FA5}">
                      <a16:colId xmlns:a16="http://schemas.microsoft.com/office/drawing/2014/main" val="1095551694"/>
                    </a:ext>
                  </a:extLst>
                </a:gridCol>
                <a:gridCol w="3022745">
                  <a:extLst>
                    <a:ext uri="{9D8B030D-6E8A-4147-A177-3AD203B41FA5}">
                      <a16:colId xmlns:a16="http://schemas.microsoft.com/office/drawing/2014/main" val="3025208095"/>
                    </a:ext>
                  </a:extLst>
                </a:gridCol>
              </a:tblGrid>
              <a:tr h="44898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a:effectLst/>
                        </a:rPr>
                        <a:t>Overall (N = 948)*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40171026"/>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Age(years) (Mean (SD))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39 (12)</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99530337"/>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Sex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997202291"/>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Female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317 (33%)</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656618141"/>
                  </a:ext>
                </a:extLst>
              </a:tr>
              <a:tr h="3272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Male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631 (67%)</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05275971"/>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Race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922639260"/>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Black or African American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278 (29%)</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458786917"/>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Other/Unknown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130 (14%)</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368415404"/>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a:effectLst/>
                        </a:rPr>
                        <a:t>     White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540 (57%)</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93380818"/>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Ethnicity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19768948"/>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Hispanic or Latino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143 (15%)</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88281630"/>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Not Hispanic or Latino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793 (83%)</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66965701"/>
                  </a:ext>
                </a:extLst>
              </a:tr>
              <a:tr h="3161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2000" dirty="0">
                          <a:effectLst/>
                        </a:rPr>
                        <a:t>     Unknown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12 (1%)</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36773804"/>
                  </a:ext>
                </a:extLst>
              </a:tr>
              <a:tr h="316169">
                <a:tc>
                  <a:txBody>
                    <a:bodyPr/>
                    <a:lstStyle/>
                    <a:p>
                      <a:pPr marL="0" marR="0">
                        <a:lnSpc>
                          <a:spcPct val="107000"/>
                        </a:lnSpc>
                        <a:spcBef>
                          <a:spcPts val="0"/>
                        </a:spcBef>
                        <a:spcAft>
                          <a:spcPts val="0"/>
                        </a:spcAft>
                      </a:pPr>
                      <a:r>
                        <a:rPr lang="en-US" sz="2000" b="1" kern="1200" dirty="0">
                          <a:solidFill>
                            <a:schemeClr val="lt1"/>
                          </a:solidFill>
                          <a:effectLst/>
                          <a:latin typeface="Calibri"/>
                          <a:ea typeface="+mn-ea"/>
                          <a:cs typeface="+mn-cs"/>
                        </a:rPr>
                        <a:t>Any intravenous drug use-past 30 days</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275 (29%)</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50774776"/>
                  </a:ext>
                </a:extLst>
              </a:tr>
              <a:tr h="647025">
                <a:tc>
                  <a:txBody>
                    <a:bodyPr/>
                    <a:lstStyle/>
                    <a:p>
                      <a:pPr marL="0" marR="0">
                        <a:lnSpc>
                          <a:spcPct val="107000"/>
                        </a:lnSpc>
                        <a:spcBef>
                          <a:spcPts val="0"/>
                        </a:spcBef>
                        <a:spcAft>
                          <a:spcPts val="0"/>
                        </a:spcAft>
                      </a:pPr>
                      <a:r>
                        <a:rPr lang="en-US" sz="2000" b="1" kern="1200" dirty="0">
                          <a:solidFill>
                            <a:schemeClr val="lt1"/>
                          </a:solidFill>
                          <a:effectLst/>
                          <a:latin typeface="Calibri"/>
                          <a:ea typeface="+mn-ea"/>
                          <a:cs typeface="+mn-cs"/>
                        </a:rPr>
                        <a:t>Housing insecurity (shelter, street, SRO, doubled up)-past 30-days</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476 (51%)</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047420934"/>
                  </a:ext>
                </a:extLst>
              </a:tr>
            </a:tbl>
          </a:graphicData>
        </a:graphic>
      </p:graphicFrame>
      <p:sp>
        <p:nvSpPr>
          <p:cNvPr id="6" name="TextBox 5">
            <a:extLst>
              <a:ext uri="{FF2B5EF4-FFF2-40B4-BE49-F238E27FC236}">
                <a16:creationId xmlns:a16="http://schemas.microsoft.com/office/drawing/2014/main" id="{DACABC45-FC75-85E8-56EE-029AFE54AD46}"/>
              </a:ext>
            </a:extLst>
          </p:cNvPr>
          <p:cNvSpPr txBox="1"/>
          <p:nvPr/>
        </p:nvSpPr>
        <p:spPr>
          <a:xfrm>
            <a:off x="1588771" y="6130441"/>
            <a:ext cx="914400" cy="914400"/>
          </a:xfrm>
          <a:prstGeom prst="rect">
            <a:avLst/>
          </a:prstGeom>
          <a:noFill/>
        </p:spPr>
        <p:txBody>
          <a:bodyPr wrap="none" lIns="0" tIns="0" rIns="0" bIns="0" rtlCol="0">
            <a:noAutofit/>
          </a:bodyPr>
          <a:lstStyle/>
          <a:p>
            <a:pPr algn="l">
              <a:spcAft>
                <a:spcPts val="600"/>
              </a:spcAft>
            </a:pPr>
            <a:r>
              <a:rPr lang="en-US" sz="1600" dirty="0"/>
              <a:t>*12 participants missing demographic data</a:t>
            </a:r>
          </a:p>
        </p:txBody>
      </p:sp>
    </p:spTree>
    <p:extLst>
      <p:ext uri="{BB962C8B-B14F-4D97-AF65-F5344CB8AC3E}">
        <p14:creationId xmlns:p14="http://schemas.microsoft.com/office/powerpoint/2010/main" val="68946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450DFEF6-B698-F085-B480-66254E6F3039}"/>
              </a:ext>
            </a:extLst>
          </p:cNvPr>
          <p:cNvGraphicFramePr>
            <a:graphicFrameLocks/>
          </p:cNvGraphicFramePr>
          <p:nvPr>
            <p:extLst>
              <p:ext uri="{D42A27DB-BD31-4B8C-83A1-F6EECF244321}">
                <p14:modId xmlns:p14="http://schemas.microsoft.com/office/powerpoint/2010/main" val="3667012690"/>
              </p:ext>
            </p:extLst>
          </p:nvPr>
        </p:nvGraphicFramePr>
        <p:xfrm>
          <a:off x="0" y="1532249"/>
          <a:ext cx="9310810" cy="45360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Urine Drug Screen Counts by Site</a:t>
            </a:r>
          </a:p>
        </p:txBody>
      </p:sp>
      <p:sp>
        <p:nvSpPr>
          <p:cNvPr id="8" name="Content Placeholder 7">
            <a:extLst>
              <a:ext uri="{FF2B5EF4-FFF2-40B4-BE49-F238E27FC236}">
                <a16:creationId xmlns:a16="http://schemas.microsoft.com/office/drawing/2014/main" id="{CF5D3FAD-5AD5-24A0-EE86-B08EDFE416BF}"/>
              </a:ext>
            </a:extLst>
          </p:cNvPr>
          <p:cNvSpPr>
            <a:spLocks noGrp="1"/>
          </p:cNvSpPr>
          <p:nvPr>
            <p:ph idx="13"/>
          </p:nvPr>
        </p:nvSpPr>
        <p:spPr>
          <a:xfrm>
            <a:off x="9392826" y="1253577"/>
            <a:ext cx="2750288" cy="4648202"/>
          </a:xfrm>
        </p:spPr>
        <p:txBody>
          <a:bodyPr/>
          <a:lstStyle/>
          <a:p>
            <a:r>
              <a:rPr lang="en-US" b="1" dirty="0"/>
              <a:t>Summary Data</a:t>
            </a:r>
          </a:p>
          <a:p>
            <a:pPr marL="468630" lvl="1" indent="-285750"/>
            <a:r>
              <a:rPr lang="en-US" dirty="0"/>
              <a:t>960 Analyzed UDS – Unique participants</a:t>
            </a:r>
          </a:p>
          <a:p>
            <a:endParaRPr lang="en-US" dirty="0"/>
          </a:p>
          <a:p>
            <a:r>
              <a:rPr lang="en-US" b="1" dirty="0"/>
              <a:t>Site Contributions</a:t>
            </a:r>
          </a:p>
          <a:p>
            <a:pPr marL="468630" lvl="1" indent="-285750"/>
            <a:r>
              <a:rPr lang="en-US" dirty="0"/>
              <a:t>Range 2 – 116</a:t>
            </a:r>
          </a:p>
          <a:p>
            <a:pPr marL="468630" lvl="1" indent="-285750"/>
            <a:r>
              <a:rPr lang="en-US" dirty="0"/>
              <a:t>Median 28.5</a:t>
            </a:r>
          </a:p>
          <a:p>
            <a:endParaRPr lang="en-US" dirty="0"/>
          </a:p>
        </p:txBody>
      </p:sp>
      <p:sp>
        <p:nvSpPr>
          <p:cNvPr id="10" name="TextBox 9">
            <a:extLst>
              <a:ext uri="{FF2B5EF4-FFF2-40B4-BE49-F238E27FC236}">
                <a16:creationId xmlns:a16="http://schemas.microsoft.com/office/drawing/2014/main" id="{22A9F564-8D71-B347-B649-70D6AF913C6D}"/>
              </a:ext>
            </a:extLst>
          </p:cNvPr>
          <p:cNvSpPr txBox="1"/>
          <p:nvPr/>
        </p:nvSpPr>
        <p:spPr>
          <a:xfrm>
            <a:off x="4354032" y="5714238"/>
            <a:ext cx="914400" cy="914400"/>
          </a:xfrm>
          <a:prstGeom prst="rect">
            <a:avLst/>
          </a:prstGeom>
          <a:noFill/>
        </p:spPr>
        <p:txBody>
          <a:bodyPr wrap="none" lIns="0" tIns="0" rIns="0" bIns="0" rtlCol="0" anchor="ctr">
            <a:noAutofit/>
          </a:bodyPr>
          <a:lstStyle/>
          <a:p>
            <a:pPr algn="ctr">
              <a:spcAft>
                <a:spcPts val="600"/>
              </a:spcAft>
            </a:pPr>
            <a:r>
              <a:rPr lang="en-US" b="1" dirty="0"/>
              <a:t>Site Name and Region</a:t>
            </a:r>
          </a:p>
        </p:txBody>
      </p:sp>
      <p:sp>
        <p:nvSpPr>
          <p:cNvPr id="13" name="Right Brace 12">
            <a:extLst>
              <a:ext uri="{FF2B5EF4-FFF2-40B4-BE49-F238E27FC236}">
                <a16:creationId xmlns:a16="http://schemas.microsoft.com/office/drawing/2014/main" id="{0F3102A6-28E7-474F-510C-C4E22349BE21}"/>
              </a:ext>
            </a:extLst>
          </p:cNvPr>
          <p:cNvSpPr/>
          <p:nvPr/>
        </p:nvSpPr>
        <p:spPr>
          <a:xfrm rot="16200000">
            <a:off x="1768566" y="2789523"/>
            <a:ext cx="445146" cy="1576311"/>
          </a:xfrm>
          <a:prstGeom prst="rightBrace">
            <a:avLst>
              <a:gd name="adj1" fmla="val 8333"/>
              <a:gd name="adj2" fmla="val 5175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6" name="Right Brace 15">
            <a:extLst>
              <a:ext uri="{FF2B5EF4-FFF2-40B4-BE49-F238E27FC236}">
                <a16:creationId xmlns:a16="http://schemas.microsoft.com/office/drawing/2014/main" id="{D33DCA97-6338-6A87-D6C4-CF76224FDD39}"/>
              </a:ext>
            </a:extLst>
          </p:cNvPr>
          <p:cNvSpPr/>
          <p:nvPr/>
        </p:nvSpPr>
        <p:spPr>
          <a:xfrm rot="16200000">
            <a:off x="4257588" y="1823302"/>
            <a:ext cx="333775" cy="3039844"/>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7" name="Right Brace 16">
            <a:extLst>
              <a:ext uri="{FF2B5EF4-FFF2-40B4-BE49-F238E27FC236}">
                <a16:creationId xmlns:a16="http://schemas.microsoft.com/office/drawing/2014/main" id="{D7A8C21A-9C4D-CB79-786F-030DBBC49F71}"/>
              </a:ext>
            </a:extLst>
          </p:cNvPr>
          <p:cNvSpPr/>
          <p:nvPr/>
        </p:nvSpPr>
        <p:spPr>
          <a:xfrm rot="16200000">
            <a:off x="6464693" y="2623507"/>
            <a:ext cx="491568" cy="1281642"/>
          </a:xfrm>
          <a:prstGeom prst="rightBrace">
            <a:avLst>
              <a:gd name="adj1" fmla="val 8333"/>
              <a:gd name="adj2" fmla="val 5175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8" name="Right Brace 17">
            <a:extLst>
              <a:ext uri="{FF2B5EF4-FFF2-40B4-BE49-F238E27FC236}">
                <a16:creationId xmlns:a16="http://schemas.microsoft.com/office/drawing/2014/main" id="{F38A3A88-B249-92A8-FBCC-98A394672EEF}"/>
              </a:ext>
            </a:extLst>
          </p:cNvPr>
          <p:cNvSpPr/>
          <p:nvPr/>
        </p:nvSpPr>
        <p:spPr>
          <a:xfrm rot="16200000">
            <a:off x="8093188" y="1345942"/>
            <a:ext cx="445146" cy="1720274"/>
          </a:xfrm>
          <a:prstGeom prst="rightBrace">
            <a:avLst>
              <a:gd name="adj1" fmla="val 8333"/>
              <a:gd name="adj2" fmla="val 5175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C8D83F52-7B8B-AF6A-EA05-273322F368B9}"/>
              </a:ext>
            </a:extLst>
          </p:cNvPr>
          <p:cNvSpPr txBox="1"/>
          <p:nvPr/>
        </p:nvSpPr>
        <p:spPr>
          <a:xfrm>
            <a:off x="1592145" y="3052913"/>
            <a:ext cx="914400" cy="914400"/>
          </a:xfrm>
          <a:prstGeom prst="rect">
            <a:avLst/>
          </a:prstGeom>
          <a:noFill/>
        </p:spPr>
        <p:txBody>
          <a:bodyPr wrap="none" lIns="0" tIns="0" rIns="0" bIns="0" rtlCol="0">
            <a:noAutofit/>
          </a:bodyPr>
          <a:lstStyle/>
          <a:p>
            <a:pPr algn="l">
              <a:spcAft>
                <a:spcPts val="600"/>
              </a:spcAft>
            </a:pPr>
            <a:r>
              <a:rPr lang="en-US" b="1" dirty="0"/>
              <a:t>Midwest</a:t>
            </a:r>
          </a:p>
        </p:txBody>
      </p:sp>
      <p:sp>
        <p:nvSpPr>
          <p:cNvPr id="21" name="TextBox 20">
            <a:extLst>
              <a:ext uri="{FF2B5EF4-FFF2-40B4-BE49-F238E27FC236}">
                <a16:creationId xmlns:a16="http://schemas.microsoft.com/office/drawing/2014/main" id="{44C49D95-E786-F6D4-7962-70A1E1CFCAB3}"/>
              </a:ext>
            </a:extLst>
          </p:cNvPr>
          <p:cNvSpPr txBox="1"/>
          <p:nvPr/>
        </p:nvSpPr>
        <p:spPr>
          <a:xfrm>
            <a:off x="3963705" y="2807127"/>
            <a:ext cx="914400" cy="914400"/>
          </a:xfrm>
          <a:prstGeom prst="rect">
            <a:avLst/>
          </a:prstGeom>
          <a:noFill/>
        </p:spPr>
        <p:txBody>
          <a:bodyPr wrap="none" lIns="0" tIns="0" rIns="0" bIns="0" rtlCol="0">
            <a:noAutofit/>
          </a:bodyPr>
          <a:lstStyle/>
          <a:p>
            <a:pPr algn="l">
              <a:spcAft>
                <a:spcPts val="600"/>
              </a:spcAft>
            </a:pPr>
            <a:r>
              <a:rPr lang="en-US" b="1" dirty="0"/>
              <a:t>Northeast</a:t>
            </a:r>
          </a:p>
        </p:txBody>
      </p:sp>
      <p:sp>
        <p:nvSpPr>
          <p:cNvPr id="22" name="TextBox 21">
            <a:extLst>
              <a:ext uri="{FF2B5EF4-FFF2-40B4-BE49-F238E27FC236}">
                <a16:creationId xmlns:a16="http://schemas.microsoft.com/office/drawing/2014/main" id="{D2D0F852-5CB1-4B19-8A62-D06047771B94}"/>
              </a:ext>
            </a:extLst>
          </p:cNvPr>
          <p:cNvSpPr txBox="1"/>
          <p:nvPr/>
        </p:nvSpPr>
        <p:spPr>
          <a:xfrm>
            <a:off x="6436898" y="2696263"/>
            <a:ext cx="914400" cy="914400"/>
          </a:xfrm>
          <a:prstGeom prst="rect">
            <a:avLst/>
          </a:prstGeom>
          <a:noFill/>
        </p:spPr>
        <p:txBody>
          <a:bodyPr wrap="none" lIns="0" tIns="0" rIns="0" bIns="0" rtlCol="0">
            <a:noAutofit/>
          </a:bodyPr>
          <a:lstStyle/>
          <a:p>
            <a:pPr algn="l">
              <a:spcAft>
                <a:spcPts val="600"/>
              </a:spcAft>
            </a:pPr>
            <a:r>
              <a:rPr lang="en-US" b="1" dirty="0"/>
              <a:t>South</a:t>
            </a:r>
          </a:p>
        </p:txBody>
      </p:sp>
      <p:sp>
        <p:nvSpPr>
          <p:cNvPr id="23" name="TextBox 22">
            <a:extLst>
              <a:ext uri="{FF2B5EF4-FFF2-40B4-BE49-F238E27FC236}">
                <a16:creationId xmlns:a16="http://schemas.microsoft.com/office/drawing/2014/main" id="{FBDA1224-A8A3-B141-7149-44924DC77C27}"/>
              </a:ext>
            </a:extLst>
          </p:cNvPr>
          <p:cNvSpPr txBox="1"/>
          <p:nvPr/>
        </p:nvSpPr>
        <p:spPr>
          <a:xfrm>
            <a:off x="8021052" y="1633185"/>
            <a:ext cx="914400" cy="914400"/>
          </a:xfrm>
          <a:prstGeom prst="rect">
            <a:avLst/>
          </a:prstGeom>
          <a:noFill/>
        </p:spPr>
        <p:txBody>
          <a:bodyPr wrap="none" lIns="0" tIns="0" rIns="0" bIns="0" rtlCol="0">
            <a:noAutofit/>
          </a:bodyPr>
          <a:lstStyle/>
          <a:p>
            <a:pPr algn="l">
              <a:spcAft>
                <a:spcPts val="600"/>
              </a:spcAft>
            </a:pPr>
            <a:r>
              <a:rPr lang="en-US" b="1" dirty="0"/>
              <a:t>West</a:t>
            </a:r>
          </a:p>
        </p:txBody>
      </p:sp>
    </p:spTree>
    <p:extLst>
      <p:ext uri="{BB962C8B-B14F-4D97-AF65-F5344CB8AC3E}">
        <p14:creationId xmlns:p14="http://schemas.microsoft.com/office/powerpoint/2010/main" val="103683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200"/>
            <a:ext cx="11277600" cy="381000"/>
          </a:xfrm>
        </p:spPr>
        <p:txBody>
          <a:bodyPr/>
          <a:lstStyle/>
          <a:p>
            <a:r>
              <a:rPr lang="en-US" dirty="0"/>
              <a:t>Fentanyl Analogue Prevalence</a:t>
            </a:r>
          </a:p>
        </p:txBody>
      </p:sp>
      <p:graphicFrame>
        <p:nvGraphicFramePr>
          <p:cNvPr id="5" name="Content Placeholder 4">
            <a:extLst>
              <a:ext uri="{FF2B5EF4-FFF2-40B4-BE49-F238E27FC236}">
                <a16:creationId xmlns:a16="http://schemas.microsoft.com/office/drawing/2014/main" id="{5753926D-D83A-F902-FFCA-49F0386A6DFB}"/>
              </a:ext>
            </a:extLst>
          </p:cNvPr>
          <p:cNvGraphicFramePr>
            <a:graphicFrameLocks noGrp="1"/>
          </p:cNvGraphicFramePr>
          <p:nvPr>
            <p:ph idx="1"/>
            <p:extLst>
              <p:ext uri="{D42A27DB-BD31-4B8C-83A1-F6EECF244321}">
                <p14:modId xmlns:p14="http://schemas.microsoft.com/office/powerpoint/2010/main" val="946767449"/>
              </p:ext>
            </p:extLst>
          </p:nvPr>
        </p:nvGraphicFramePr>
        <p:xfrm>
          <a:off x="350871" y="969392"/>
          <a:ext cx="11472533" cy="5361718"/>
        </p:xfrm>
        <a:graphic>
          <a:graphicData uri="http://schemas.openxmlformats.org/drawingml/2006/table">
            <a:tbl>
              <a:tblPr firstRow="1" bandRow="1">
                <a:tableStyleId>{5C22544A-7EE6-4342-B048-85BDC9FD1C3A}</a:tableStyleId>
              </a:tblPr>
              <a:tblGrid>
                <a:gridCol w="2772874">
                  <a:extLst>
                    <a:ext uri="{9D8B030D-6E8A-4147-A177-3AD203B41FA5}">
                      <a16:colId xmlns:a16="http://schemas.microsoft.com/office/drawing/2014/main" val="1060746009"/>
                    </a:ext>
                  </a:extLst>
                </a:gridCol>
                <a:gridCol w="1613260">
                  <a:extLst>
                    <a:ext uri="{9D8B030D-6E8A-4147-A177-3AD203B41FA5}">
                      <a16:colId xmlns:a16="http://schemas.microsoft.com/office/drawing/2014/main" val="969705318"/>
                    </a:ext>
                  </a:extLst>
                </a:gridCol>
                <a:gridCol w="1613260">
                  <a:extLst>
                    <a:ext uri="{9D8B030D-6E8A-4147-A177-3AD203B41FA5}">
                      <a16:colId xmlns:a16="http://schemas.microsoft.com/office/drawing/2014/main" val="1232403582"/>
                    </a:ext>
                  </a:extLst>
                </a:gridCol>
                <a:gridCol w="1613260">
                  <a:extLst>
                    <a:ext uri="{9D8B030D-6E8A-4147-A177-3AD203B41FA5}">
                      <a16:colId xmlns:a16="http://schemas.microsoft.com/office/drawing/2014/main" val="411477131"/>
                    </a:ext>
                  </a:extLst>
                </a:gridCol>
                <a:gridCol w="1613260">
                  <a:extLst>
                    <a:ext uri="{9D8B030D-6E8A-4147-A177-3AD203B41FA5}">
                      <a16:colId xmlns:a16="http://schemas.microsoft.com/office/drawing/2014/main" val="1686629535"/>
                    </a:ext>
                  </a:extLst>
                </a:gridCol>
                <a:gridCol w="2246619">
                  <a:extLst>
                    <a:ext uri="{9D8B030D-6E8A-4147-A177-3AD203B41FA5}">
                      <a16:colId xmlns:a16="http://schemas.microsoft.com/office/drawing/2014/main" val="4197527514"/>
                    </a:ext>
                  </a:extLst>
                </a:gridCol>
              </a:tblGrid>
              <a:tr h="332572">
                <a:tc rowSpan="2">
                  <a:txBody>
                    <a:bodyPr/>
                    <a:lstStyle/>
                    <a:p>
                      <a:pPr algn="ctr"/>
                      <a:r>
                        <a:rPr lang="en-US" sz="1700" dirty="0"/>
                        <a:t>Substance</a:t>
                      </a:r>
                    </a:p>
                  </a:txBody>
                  <a:tcPr marL="71398" marR="71398" marT="35700" marB="35700" anchor="ctr"/>
                </a:tc>
                <a:tc gridSpan="4">
                  <a:txBody>
                    <a:bodyPr/>
                    <a:lstStyle/>
                    <a:p>
                      <a:pPr algn="ctr"/>
                      <a:r>
                        <a:rPr lang="en-US" sz="1700" dirty="0"/>
                        <a:t>Region</a:t>
                      </a:r>
                    </a:p>
                  </a:txBody>
                  <a:tcPr marL="90446" marR="90446" marT="45223" marB="45223"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700" dirty="0"/>
                        <a:t>Overall N=960</a:t>
                      </a:r>
                    </a:p>
                  </a:txBody>
                  <a:tcPr marL="52168" marR="52168" marT="26071" marB="26071" anchor="ctr"/>
                </a:tc>
                <a:extLst>
                  <a:ext uri="{0D108BD9-81ED-4DB2-BD59-A6C34878D82A}">
                    <a16:rowId xmlns:a16="http://schemas.microsoft.com/office/drawing/2014/main" val="1704564985"/>
                  </a:ext>
                </a:extLst>
              </a:tr>
              <a:tr h="542640">
                <a:tc vMerge="1">
                  <a:txBody>
                    <a:bodyPr/>
                    <a:lstStyle/>
                    <a:p>
                      <a:endParaRPr lang="en-US" sz="1700" dirty="0"/>
                    </a:p>
                  </a:txBody>
                  <a:tcPr marL="72183" marR="72183" marT="36092" marB="36092"/>
                </a:tc>
                <a:tc>
                  <a:txBody>
                    <a:bodyPr/>
                    <a:lstStyle/>
                    <a:p>
                      <a:pPr algn="ctr"/>
                      <a:r>
                        <a:rPr lang="en-US" sz="1700" b="1" dirty="0"/>
                        <a:t>Northeast (N=256)</a:t>
                      </a:r>
                    </a:p>
                  </a:txBody>
                  <a:tcPr marL="52168" marR="52168" marT="26071" marB="26071"/>
                </a:tc>
                <a:tc>
                  <a:txBody>
                    <a:bodyPr/>
                    <a:lstStyle/>
                    <a:p>
                      <a:pPr algn="ctr"/>
                      <a:r>
                        <a:rPr lang="en-US" sz="1700" b="1" dirty="0"/>
                        <a:t>South </a:t>
                      </a:r>
                    </a:p>
                    <a:p>
                      <a:pPr algn="ctr"/>
                      <a:r>
                        <a:rPr lang="en-US" sz="1700" b="1" dirty="0"/>
                        <a:t>(N=177) </a:t>
                      </a:r>
                    </a:p>
                  </a:txBody>
                  <a:tcPr marL="52168" marR="52168" marT="26071" marB="26071"/>
                </a:tc>
                <a:tc>
                  <a:txBody>
                    <a:bodyPr/>
                    <a:lstStyle/>
                    <a:p>
                      <a:pPr algn="ctr"/>
                      <a:r>
                        <a:rPr lang="en-US" sz="1700" b="1" dirty="0"/>
                        <a:t>Midwest (N=146)</a:t>
                      </a:r>
                    </a:p>
                  </a:txBody>
                  <a:tcPr marL="52168" marR="52168" marT="26071" marB="26071"/>
                </a:tc>
                <a:tc>
                  <a:txBody>
                    <a:bodyPr/>
                    <a:lstStyle/>
                    <a:p>
                      <a:pPr algn="ctr"/>
                      <a:r>
                        <a:rPr lang="en-US" sz="1700" b="1" dirty="0"/>
                        <a:t>West</a:t>
                      </a:r>
                    </a:p>
                    <a:p>
                      <a:pPr algn="ctr"/>
                      <a:r>
                        <a:rPr lang="en-US" sz="1700" b="1" dirty="0"/>
                        <a:t>(N=381)</a:t>
                      </a:r>
                    </a:p>
                  </a:txBody>
                  <a:tcPr marL="52168" marR="52168" marT="26071" marB="26071"/>
                </a:tc>
                <a:tc>
                  <a:txBody>
                    <a:bodyPr/>
                    <a:lstStyle/>
                    <a:p>
                      <a:pPr algn="ctr"/>
                      <a:endParaRPr lang="en-US" sz="1700" dirty="0"/>
                    </a:p>
                  </a:txBody>
                  <a:tcPr marL="52168" marR="52168" marT="26071" marB="26071" anchor="ctr"/>
                </a:tc>
                <a:extLst>
                  <a:ext uri="{0D108BD9-81ED-4DB2-BD59-A6C34878D82A}">
                    <a16:rowId xmlns:a16="http://schemas.microsoft.com/office/drawing/2014/main" val="797707063"/>
                  </a:ext>
                </a:extLst>
              </a:tr>
              <a:tr h="296126">
                <a:tc>
                  <a:txBody>
                    <a:bodyPr/>
                    <a:lstStyle/>
                    <a:p>
                      <a:r>
                        <a:rPr lang="en-US" sz="1600" dirty="0"/>
                        <a:t>Fentanyl alone</a:t>
                      </a:r>
                    </a:p>
                  </a:txBody>
                  <a:tcPr marL="52168" marR="52168" marT="26071" marB="26071"/>
                </a:tc>
                <a:tc>
                  <a:txBody>
                    <a:bodyPr/>
                    <a:lstStyle/>
                    <a:p>
                      <a:pPr algn="ctr"/>
                      <a:r>
                        <a:rPr lang="en-US" sz="1600" dirty="0"/>
                        <a:t>124 (48%)</a:t>
                      </a:r>
                    </a:p>
                  </a:txBody>
                  <a:tcPr marL="52168" marR="52168" marT="26071" marB="26071"/>
                </a:tc>
                <a:tc>
                  <a:txBody>
                    <a:bodyPr/>
                    <a:lstStyle/>
                    <a:p>
                      <a:pPr algn="ctr"/>
                      <a:r>
                        <a:rPr lang="en-US" sz="1600" dirty="0"/>
                        <a:t>75 (42%) </a:t>
                      </a:r>
                    </a:p>
                  </a:txBody>
                  <a:tcPr marL="52168" marR="52168" marT="26071" marB="26071"/>
                </a:tc>
                <a:tc>
                  <a:txBody>
                    <a:bodyPr/>
                    <a:lstStyle/>
                    <a:p>
                      <a:pPr algn="ctr"/>
                      <a:r>
                        <a:rPr lang="en-US" sz="1600" dirty="0"/>
                        <a:t>63 (43%) </a:t>
                      </a:r>
                    </a:p>
                  </a:txBody>
                  <a:tcPr marL="52168" marR="52168" marT="26071" marB="26071"/>
                </a:tc>
                <a:tc>
                  <a:txBody>
                    <a:bodyPr/>
                    <a:lstStyle/>
                    <a:p>
                      <a:pPr algn="ctr"/>
                      <a:r>
                        <a:rPr lang="en-US" sz="1600" dirty="0"/>
                        <a:t>115 (30%) </a:t>
                      </a:r>
                    </a:p>
                  </a:txBody>
                  <a:tcPr marL="52168" marR="52168" marT="26071" marB="26071"/>
                </a:tc>
                <a:tc>
                  <a:txBody>
                    <a:bodyPr/>
                    <a:lstStyle/>
                    <a:p>
                      <a:pPr algn="ctr"/>
                      <a:r>
                        <a:rPr lang="en-US" sz="1600" dirty="0"/>
                        <a:t>377 (39.3%)</a:t>
                      </a:r>
                    </a:p>
                  </a:txBody>
                  <a:tcPr marL="52168" marR="52168" marT="26071" marB="26071" anchor="ctr"/>
                </a:tc>
                <a:extLst>
                  <a:ext uri="{0D108BD9-81ED-4DB2-BD59-A6C34878D82A}">
                    <a16:rowId xmlns:a16="http://schemas.microsoft.com/office/drawing/2014/main" val="375373788"/>
                  </a:ext>
                </a:extLst>
              </a:tr>
              <a:tr h="296126">
                <a:tc>
                  <a:txBody>
                    <a:bodyPr/>
                    <a:lstStyle/>
                    <a:p>
                      <a:r>
                        <a:rPr lang="en-US" sz="1600" dirty="0"/>
                        <a:t>Analogue alone</a:t>
                      </a:r>
                    </a:p>
                  </a:txBody>
                  <a:tcPr marL="52168" marR="52168" marT="26071" marB="26071"/>
                </a:tc>
                <a:tc>
                  <a:txBody>
                    <a:bodyPr/>
                    <a:lstStyle/>
                    <a:p>
                      <a:pPr algn="ctr"/>
                      <a:r>
                        <a:rPr lang="en-US" sz="1600" dirty="0"/>
                        <a:t>9 (3.5%) </a:t>
                      </a:r>
                    </a:p>
                  </a:txBody>
                  <a:tcPr marL="52168" marR="52168" marT="26071" marB="26071"/>
                </a:tc>
                <a:tc>
                  <a:txBody>
                    <a:bodyPr/>
                    <a:lstStyle/>
                    <a:p>
                      <a:pPr algn="ctr"/>
                      <a:r>
                        <a:rPr lang="en-US" sz="1600" dirty="0"/>
                        <a:t>12 (6.8%)</a:t>
                      </a:r>
                    </a:p>
                  </a:txBody>
                  <a:tcPr marL="52168" marR="52168" marT="26071" marB="26071"/>
                </a:tc>
                <a:tc>
                  <a:txBody>
                    <a:bodyPr/>
                    <a:lstStyle/>
                    <a:p>
                      <a:pPr algn="ctr"/>
                      <a:r>
                        <a:rPr lang="en-US" sz="1600" dirty="0"/>
                        <a:t>6 (4.1%)</a:t>
                      </a:r>
                    </a:p>
                  </a:txBody>
                  <a:tcPr marL="52168" marR="52168" marT="26071" marB="26071"/>
                </a:tc>
                <a:tc>
                  <a:txBody>
                    <a:bodyPr/>
                    <a:lstStyle/>
                    <a:p>
                      <a:pPr algn="ctr"/>
                      <a:r>
                        <a:rPr lang="en-US" sz="1600" dirty="0"/>
                        <a:t>63 (16.5%) </a:t>
                      </a:r>
                    </a:p>
                  </a:txBody>
                  <a:tcPr marL="52168" marR="52168" marT="26071" marB="26071"/>
                </a:tc>
                <a:tc>
                  <a:txBody>
                    <a:bodyPr/>
                    <a:lstStyle/>
                    <a:p>
                      <a:pPr algn="ctr"/>
                      <a:r>
                        <a:rPr lang="en-US" sz="1600" dirty="0"/>
                        <a:t>90 (9.4%)</a:t>
                      </a:r>
                    </a:p>
                  </a:txBody>
                  <a:tcPr marL="52168" marR="52168" marT="26071" marB="26071" anchor="ctr"/>
                </a:tc>
                <a:extLst>
                  <a:ext uri="{0D108BD9-81ED-4DB2-BD59-A6C34878D82A}">
                    <a16:rowId xmlns:a16="http://schemas.microsoft.com/office/drawing/2014/main" val="4080060955"/>
                  </a:ext>
                </a:extLst>
              </a:tr>
              <a:tr h="296126">
                <a:tc>
                  <a:txBody>
                    <a:bodyPr/>
                    <a:lstStyle/>
                    <a:p>
                      <a:r>
                        <a:rPr lang="en-US" sz="1600" dirty="0"/>
                        <a:t>Fentanyl + Analogue</a:t>
                      </a:r>
                    </a:p>
                  </a:txBody>
                  <a:tcPr marL="52168" marR="52168" marT="26071" marB="26071"/>
                </a:tc>
                <a:tc>
                  <a:txBody>
                    <a:bodyPr/>
                    <a:lstStyle/>
                    <a:p>
                      <a:pPr algn="ctr"/>
                      <a:r>
                        <a:rPr lang="en-US" sz="1600" dirty="0"/>
                        <a:t>95 (37.1%)</a:t>
                      </a:r>
                    </a:p>
                  </a:txBody>
                  <a:tcPr marL="52168" marR="52168" marT="26071" marB="26071"/>
                </a:tc>
                <a:tc>
                  <a:txBody>
                    <a:bodyPr/>
                    <a:lstStyle/>
                    <a:p>
                      <a:pPr algn="ctr"/>
                      <a:r>
                        <a:rPr lang="en-US" sz="1600" dirty="0"/>
                        <a:t>47 (26.6%)</a:t>
                      </a:r>
                    </a:p>
                  </a:txBody>
                  <a:tcPr marL="52168" marR="52168" marT="26071" marB="26071"/>
                </a:tc>
                <a:tc>
                  <a:txBody>
                    <a:bodyPr/>
                    <a:lstStyle/>
                    <a:p>
                      <a:pPr algn="ctr"/>
                      <a:r>
                        <a:rPr lang="en-US" sz="1600" dirty="0"/>
                        <a:t>55 (37.7)</a:t>
                      </a:r>
                    </a:p>
                  </a:txBody>
                  <a:tcPr marL="52168" marR="52168" marT="26071" marB="26071"/>
                </a:tc>
                <a:tc>
                  <a:txBody>
                    <a:bodyPr/>
                    <a:lstStyle/>
                    <a:p>
                      <a:pPr algn="ctr"/>
                      <a:r>
                        <a:rPr lang="en-US" sz="1600" dirty="0"/>
                        <a:t>48 (12.6%)</a:t>
                      </a:r>
                    </a:p>
                  </a:txBody>
                  <a:tcPr marL="52168" marR="52168" marT="26071" marB="26071"/>
                </a:tc>
                <a:tc>
                  <a:txBody>
                    <a:bodyPr/>
                    <a:lstStyle/>
                    <a:p>
                      <a:pPr algn="ctr"/>
                      <a:r>
                        <a:rPr lang="en-US" sz="1600" dirty="0"/>
                        <a:t>245 (25.5%)</a:t>
                      </a:r>
                    </a:p>
                  </a:txBody>
                  <a:tcPr marL="52168" marR="52168" marT="26071" marB="26071" anchor="ctr"/>
                </a:tc>
                <a:extLst>
                  <a:ext uri="{0D108BD9-81ED-4DB2-BD59-A6C34878D82A}">
                    <a16:rowId xmlns:a16="http://schemas.microsoft.com/office/drawing/2014/main" val="3743356035"/>
                  </a:ext>
                </a:extLst>
              </a:tr>
              <a:tr h="296126">
                <a:tc>
                  <a:txBody>
                    <a:bodyPr/>
                    <a:lstStyle/>
                    <a:p>
                      <a:r>
                        <a:rPr lang="en-US" sz="1600" dirty="0" err="1"/>
                        <a:t>Furanylfentanyl</a:t>
                      </a:r>
                      <a:endParaRPr lang="en-US" sz="1600" dirty="0"/>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1 (0.7%)</a:t>
                      </a:r>
                    </a:p>
                  </a:txBody>
                  <a:tcPr marL="52168" marR="52168" marT="26071" marB="26071"/>
                </a:tc>
                <a:tc>
                  <a:txBody>
                    <a:bodyPr/>
                    <a:lstStyle/>
                    <a:p>
                      <a:pPr algn="ctr"/>
                      <a:r>
                        <a:rPr lang="en-US" sz="1600" dirty="0"/>
                        <a:t>3 (0.8%)</a:t>
                      </a:r>
                    </a:p>
                  </a:txBody>
                  <a:tcPr marL="52168" marR="52168" marT="26071" marB="26071"/>
                </a:tc>
                <a:tc>
                  <a:txBody>
                    <a:bodyPr/>
                    <a:lstStyle/>
                    <a:p>
                      <a:pPr algn="ctr"/>
                      <a:r>
                        <a:rPr lang="en-US" sz="1600" dirty="0"/>
                        <a:t>4 (0.4%)</a:t>
                      </a:r>
                    </a:p>
                  </a:txBody>
                  <a:tcPr marL="52168" marR="52168" marT="26071" marB="26071" anchor="ctr"/>
                </a:tc>
                <a:extLst>
                  <a:ext uri="{0D108BD9-81ED-4DB2-BD59-A6C34878D82A}">
                    <a16:rowId xmlns:a16="http://schemas.microsoft.com/office/drawing/2014/main" val="2209585472"/>
                  </a:ext>
                </a:extLst>
              </a:tr>
              <a:tr h="296126">
                <a:tc>
                  <a:txBody>
                    <a:bodyPr/>
                    <a:lstStyle/>
                    <a:p>
                      <a:r>
                        <a:rPr lang="en-US" sz="1600" dirty="0" err="1"/>
                        <a:t>Cyclopropylfentanyl</a:t>
                      </a:r>
                      <a:endParaRPr lang="en-US" sz="1600" dirty="0"/>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4 (1%)</a:t>
                      </a:r>
                    </a:p>
                  </a:txBody>
                  <a:tcPr marL="52168" marR="52168" marT="26071" marB="26071"/>
                </a:tc>
                <a:tc>
                  <a:txBody>
                    <a:bodyPr/>
                    <a:lstStyle/>
                    <a:p>
                      <a:pPr algn="ctr"/>
                      <a:r>
                        <a:rPr lang="en-US" sz="1600" dirty="0"/>
                        <a:t>4 (0.4%)</a:t>
                      </a:r>
                    </a:p>
                  </a:txBody>
                  <a:tcPr marL="52168" marR="52168" marT="26071" marB="26071" anchor="ctr"/>
                </a:tc>
                <a:extLst>
                  <a:ext uri="{0D108BD9-81ED-4DB2-BD59-A6C34878D82A}">
                    <a16:rowId xmlns:a16="http://schemas.microsoft.com/office/drawing/2014/main" val="2031996045"/>
                  </a:ext>
                </a:extLst>
              </a:tr>
              <a:tr h="296126">
                <a:tc>
                  <a:txBody>
                    <a:bodyPr/>
                    <a:lstStyle/>
                    <a:p>
                      <a:r>
                        <a:rPr lang="en-US" sz="1600" dirty="0" err="1"/>
                        <a:t>Acrylfentanyl</a:t>
                      </a:r>
                      <a:endParaRPr lang="en-US" sz="1600" dirty="0"/>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1 (0.6%)</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1 (0.1%)</a:t>
                      </a:r>
                    </a:p>
                  </a:txBody>
                  <a:tcPr marL="52168" marR="52168" marT="26071" marB="26071" anchor="ctr"/>
                </a:tc>
                <a:extLst>
                  <a:ext uri="{0D108BD9-81ED-4DB2-BD59-A6C34878D82A}">
                    <a16:rowId xmlns:a16="http://schemas.microsoft.com/office/drawing/2014/main" val="553520725"/>
                  </a:ext>
                </a:extLst>
              </a:tr>
              <a:tr h="296126">
                <a:tc>
                  <a:txBody>
                    <a:bodyPr/>
                    <a:lstStyle/>
                    <a:p>
                      <a:r>
                        <a:rPr lang="en-US" sz="1600" dirty="0" err="1"/>
                        <a:t>Butyrylfentanyl</a:t>
                      </a:r>
                      <a:endParaRPr lang="en-US" sz="1600" dirty="0"/>
                    </a:p>
                  </a:txBody>
                  <a:tcPr marL="52168" marR="52168" marT="26071" marB="26071"/>
                </a:tc>
                <a:tc>
                  <a:txBody>
                    <a:bodyPr/>
                    <a:lstStyle/>
                    <a:p>
                      <a:pPr algn="ctr"/>
                      <a:r>
                        <a:rPr lang="en-US" sz="1600" dirty="0"/>
                        <a:t>4 (1.6%)</a:t>
                      </a:r>
                    </a:p>
                  </a:txBody>
                  <a:tcPr marL="52168" marR="52168" marT="26071" marB="26071"/>
                </a:tc>
                <a:tc>
                  <a:txBody>
                    <a:bodyPr/>
                    <a:lstStyle/>
                    <a:p>
                      <a:pPr algn="ctr"/>
                      <a:r>
                        <a:rPr lang="en-US" sz="1600" dirty="0"/>
                        <a:t>2 (1.1%)</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6 (0.6%)</a:t>
                      </a:r>
                    </a:p>
                  </a:txBody>
                  <a:tcPr marL="52168" marR="52168" marT="26071" marB="26071" anchor="ctr"/>
                </a:tc>
                <a:extLst>
                  <a:ext uri="{0D108BD9-81ED-4DB2-BD59-A6C34878D82A}">
                    <a16:rowId xmlns:a16="http://schemas.microsoft.com/office/drawing/2014/main" val="2680954228"/>
                  </a:ext>
                </a:extLst>
              </a:tr>
              <a:tr h="296126">
                <a:tc>
                  <a:txBody>
                    <a:bodyPr/>
                    <a:lstStyle/>
                    <a:p>
                      <a:r>
                        <a:rPr lang="en-US" sz="1600" dirty="0" err="1"/>
                        <a:t>Methoxyacetylfentanyl</a:t>
                      </a:r>
                      <a:endParaRPr lang="en-US" sz="1600" dirty="0"/>
                    </a:p>
                  </a:txBody>
                  <a:tcPr marL="52168" marR="52168" marT="26071" marB="26071"/>
                </a:tc>
                <a:tc>
                  <a:txBody>
                    <a:bodyPr/>
                    <a:lstStyle/>
                    <a:p>
                      <a:pPr algn="ctr"/>
                      <a:r>
                        <a:rPr lang="en-US" sz="1600" dirty="0"/>
                        <a:t>40 (15.6%)</a:t>
                      </a:r>
                    </a:p>
                  </a:txBody>
                  <a:tcPr marL="52168" marR="52168" marT="26071" marB="26071"/>
                </a:tc>
                <a:tc>
                  <a:txBody>
                    <a:bodyPr/>
                    <a:lstStyle/>
                    <a:p>
                      <a:pPr algn="ctr"/>
                      <a:r>
                        <a:rPr lang="en-US" sz="1600" dirty="0"/>
                        <a:t>7 (4%)</a:t>
                      </a:r>
                    </a:p>
                  </a:txBody>
                  <a:tcPr marL="52168" marR="52168" marT="26071" marB="26071"/>
                </a:tc>
                <a:tc>
                  <a:txBody>
                    <a:bodyPr/>
                    <a:lstStyle/>
                    <a:p>
                      <a:pPr algn="ctr"/>
                      <a:r>
                        <a:rPr lang="en-US" sz="1600" dirty="0"/>
                        <a:t>16 (11%)</a:t>
                      </a:r>
                    </a:p>
                  </a:txBody>
                  <a:tcPr marL="52168" marR="52168" marT="26071" marB="26071"/>
                </a:tc>
                <a:tc>
                  <a:txBody>
                    <a:bodyPr/>
                    <a:lstStyle/>
                    <a:p>
                      <a:pPr algn="ctr"/>
                      <a:r>
                        <a:rPr lang="en-US" sz="1600" dirty="0"/>
                        <a:t>2 (0.5%)</a:t>
                      </a:r>
                    </a:p>
                  </a:txBody>
                  <a:tcPr marL="52168" marR="52168" marT="26071" marB="26071"/>
                </a:tc>
                <a:tc>
                  <a:txBody>
                    <a:bodyPr/>
                    <a:lstStyle/>
                    <a:p>
                      <a:pPr algn="ctr"/>
                      <a:r>
                        <a:rPr lang="en-US" sz="1600" dirty="0"/>
                        <a:t>65 (6.8%)</a:t>
                      </a:r>
                    </a:p>
                  </a:txBody>
                  <a:tcPr marL="52168" marR="52168" marT="26071" marB="26071" anchor="ctr"/>
                </a:tc>
                <a:extLst>
                  <a:ext uri="{0D108BD9-81ED-4DB2-BD59-A6C34878D82A}">
                    <a16:rowId xmlns:a16="http://schemas.microsoft.com/office/drawing/2014/main" val="2179899292"/>
                  </a:ext>
                </a:extLst>
              </a:tr>
              <a:tr h="296126">
                <a:tc>
                  <a:txBody>
                    <a:bodyPr/>
                    <a:lstStyle/>
                    <a:p>
                      <a:r>
                        <a:rPr lang="en-US" sz="1600" dirty="0" err="1"/>
                        <a:t>Valefylfentanyl</a:t>
                      </a:r>
                      <a:endParaRPr lang="en-US" sz="1600" dirty="0"/>
                    </a:p>
                  </a:txBody>
                  <a:tcPr marL="52168" marR="52168" marT="26071" marB="26071"/>
                </a:tc>
                <a:tc>
                  <a:txBody>
                    <a:bodyPr/>
                    <a:lstStyle/>
                    <a:p>
                      <a:pPr algn="ctr"/>
                      <a:r>
                        <a:rPr lang="en-US" sz="1600" dirty="0"/>
                        <a:t>1 (0.4%)</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1 (0.2%)</a:t>
                      </a:r>
                    </a:p>
                  </a:txBody>
                  <a:tcPr marL="52168" marR="52168" marT="26071" marB="26071"/>
                </a:tc>
                <a:tc>
                  <a:txBody>
                    <a:bodyPr/>
                    <a:lstStyle/>
                    <a:p>
                      <a:pPr algn="ctr"/>
                      <a:r>
                        <a:rPr lang="en-US" sz="1600" dirty="0"/>
                        <a:t>2 (0.2%)</a:t>
                      </a:r>
                    </a:p>
                  </a:txBody>
                  <a:tcPr marL="52168" marR="52168" marT="26071" marB="26071" anchor="ctr"/>
                </a:tc>
                <a:extLst>
                  <a:ext uri="{0D108BD9-81ED-4DB2-BD59-A6C34878D82A}">
                    <a16:rowId xmlns:a16="http://schemas.microsoft.com/office/drawing/2014/main" val="592812348"/>
                  </a:ext>
                </a:extLst>
              </a:tr>
              <a:tr h="296126">
                <a:tc>
                  <a:txBody>
                    <a:bodyPr/>
                    <a:lstStyle/>
                    <a:p>
                      <a:r>
                        <a:rPr lang="en-US" sz="1600" dirty="0"/>
                        <a:t>4fluoroisobutyrylfentanyl</a:t>
                      </a:r>
                    </a:p>
                  </a:txBody>
                  <a:tcPr marL="52168" marR="52168" marT="26071" marB="26071"/>
                </a:tc>
                <a:tc>
                  <a:txBody>
                    <a:bodyPr/>
                    <a:lstStyle/>
                    <a:p>
                      <a:pPr algn="ctr"/>
                      <a:r>
                        <a:rPr lang="en-US" sz="1600" dirty="0"/>
                        <a:t>4 (1.6%)</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4 (0.4%)</a:t>
                      </a:r>
                    </a:p>
                  </a:txBody>
                  <a:tcPr marL="52168" marR="52168" marT="26071" marB="26071" anchor="ctr"/>
                </a:tc>
                <a:extLst>
                  <a:ext uri="{0D108BD9-81ED-4DB2-BD59-A6C34878D82A}">
                    <a16:rowId xmlns:a16="http://schemas.microsoft.com/office/drawing/2014/main" val="999160553"/>
                  </a:ext>
                </a:extLst>
              </a:tr>
              <a:tr h="296126">
                <a:tc>
                  <a:txBody>
                    <a:bodyPr/>
                    <a:lstStyle/>
                    <a:p>
                      <a:r>
                        <a:rPr lang="en-US" sz="1600" dirty="0" err="1"/>
                        <a:t>Parachlorofentanyl</a:t>
                      </a:r>
                      <a:endParaRPr lang="en-US" sz="1600" dirty="0"/>
                    </a:p>
                  </a:txBody>
                  <a:tcPr marL="52168" marR="52168" marT="26071" marB="26071"/>
                </a:tc>
                <a:tc>
                  <a:txBody>
                    <a:bodyPr/>
                    <a:lstStyle/>
                    <a:p>
                      <a:pPr algn="ctr"/>
                      <a:r>
                        <a:rPr lang="en-US" sz="1600" dirty="0"/>
                        <a:t>27 (10.6%)</a:t>
                      </a:r>
                    </a:p>
                  </a:txBody>
                  <a:tcPr marL="52168" marR="52168" marT="26071" marB="26071"/>
                </a:tc>
                <a:tc>
                  <a:txBody>
                    <a:bodyPr/>
                    <a:lstStyle/>
                    <a:p>
                      <a:pPr algn="ctr"/>
                      <a:r>
                        <a:rPr lang="en-US" sz="1600" dirty="0"/>
                        <a:t>3 (1.7%)</a:t>
                      </a:r>
                    </a:p>
                  </a:txBody>
                  <a:tcPr marL="52168" marR="52168" marT="26071" marB="26071"/>
                </a:tc>
                <a:tc>
                  <a:txBody>
                    <a:bodyPr/>
                    <a:lstStyle/>
                    <a:p>
                      <a:pPr algn="ctr"/>
                      <a:r>
                        <a:rPr lang="en-US" sz="1600" dirty="0"/>
                        <a:t>9 (6.2%)</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39 (4.1%)</a:t>
                      </a:r>
                    </a:p>
                  </a:txBody>
                  <a:tcPr marL="52168" marR="52168" marT="26071" marB="26071" anchor="ctr"/>
                </a:tc>
                <a:extLst>
                  <a:ext uri="{0D108BD9-81ED-4DB2-BD59-A6C34878D82A}">
                    <a16:rowId xmlns:a16="http://schemas.microsoft.com/office/drawing/2014/main" val="1378454468"/>
                  </a:ext>
                </a:extLst>
              </a:tr>
              <a:tr h="296126">
                <a:tc>
                  <a:txBody>
                    <a:bodyPr/>
                    <a:lstStyle/>
                    <a:p>
                      <a:r>
                        <a:rPr lang="en-US" sz="1600" dirty="0" err="1"/>
                        <a:t>Sufentanil</a:t>
                      </a:r>
                      <a:endParaRPr lang="en-US" sz="1600" dirty="0"/>
                    </a:p>
                  </a:txBody>
                  <a:tcPr marL="52168" marR="52168" marT="26071" marB="26071"/>
                </a:tc>
                <a:tc>
                  <a:txBody>
                    <a:bodyPr/>
                    <a:lstStyle/>
                    <a:p>
                      <a:pPr algn="ctr"/>
                      <a:r>
                        <a:rPr lang="en-US" sz="1600" dirty="0"/>
                        <a:t>5 (2%)</a:t>
                      </a:r>
                    </a:p>
                  </a:txBody>
                  <a:tcPr marL="52168" marR="52168" marT="26071" marB="26071"/>
                </a:tc>
                <a:tc>
                  <a:txBody>
                    <a:bodyPr/>
                    <a:lstStyle/>
                    <a:p>
                      <a:pPr algn="ctr"/>
                      <a:r>
                        <a:rPr lang="en-US" sz="1600" dirty="0"/>
                        <a:t>11 (6.2%)</a:t>
                      </a:r>
                    </a:p>
                  </a:txBody>
                  <a:tcPr marL="52168" marR="52168" marT="26071" marB="26071"/>
                </a:tc>
                <a:tc>
                  <a:txBody>
                    <a:bodyPr/>
                    <a:lstStyle/>
                    <a:p>
                      <a:pPr algn="ctr"/>
                      <a:r>
                        <a:rPr lang="en-US" sz="1600" dirty="0"/>
                        <a:t>4 (2.7%)</a:t>
                      </a:r>
                    </a:p>
                  </a:txBody>
                  <a:tcPr marL="52168" marR="52168" marT="26071" marB="26071"/>
                </a:tc>
                <a:tc>
                  <a:txBody>
                    <a:bodyPr/>
                    <a:lstStyle/>
                    <a:p>
                      <a:pPr algn="ctr"/>
                      <a:r>
                        <a:rPr lang="en-US" sz="1600" dirty="0"/>
                        <a:t>1 (4.8%)</a:t>
                      </a:r>
                    </a:p>
                  </a:txBody>
                  <a:tcPr marL="52168" marR="52168" marT="26071" marB="26071"/>
                </a:tc>
                <a:tc>
                  <a:txBody>
                    <a:bodyPr/>
                    <a:lstStyle/>
                    <a:p>
                      <a:pPr algn="ctr"/>
                      <a:r>
                        <a:rPr lang="en-US" sz="1600" dirty="0"/>
                        <a:t>21 (2.2%)</a:t>
                      </a:r>
                    </a:p>
                  </a:txBody>
                  <a:tcPr marL="52168" marR="52168" marT="26071" marB="26071" anchor="ctr"/>
                </a:tc>
                <a:extLst>
                  <a:ext uri="{0D108BD9-81ED-4DB2-BD59-A6C34878D82A}">
                    <a16:rowId xmlns:a16="http://schemas.microsoft.com/office/drawing/2014/main" val="3390672224"/>
                  </a:ext>
                </a:extLst>
              </a:tr>
              <a:tr h="296126">
                <a:tc>
                  <a:txBody>
                    <a:bodyPr/>
                    <a:lstStyle/>
                    <a:p>
                      <a:r>
                        <a:rPr lang="en-US" sz="1600" dirty="0" err="1"/>
                        <a:t>Remifentanyl</a:t>
                      </a:r>
                      <a:endParaRPr lang="en-US" sz="1600" dirty="0"/>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 (0%)</a:t>
                      </a:r>
                    </a:p>
                  </a:txBody>
                  <a:tcPr marL="52168" marR="52168" marT="26071" marB="26071"/>
                </a:tc>
                <a:tc>
                  <a:txBody>
                    <a:bodyPr/>
                    <a:lstStyle/>
                    <a:p>
                      <a:pPr algn="ctr"/>
                      <a:r>
                        <a:rPr lang="en-US" sz="1600" dirty="0"/>
                        <a:t>0</a:t>
                      </a:r>
                    </a:p>
                  </a:txBody>
                  <a:tcPr marL="52168" marR="52168" marT="26071" marB="26071" anchor="ctr"/>
                </a:tc>
                <a:extLst>
                  <a:ext uri="{0D108BD9-81ED-4DB2-BD59-A6C34878D82A}">
                    <a16:rowId xmlns:a16="http://schemas.microsoft.com/office/drawing/2014/main" val="3246982117"/>
                  </a:ext>
                </a:extLst>
              </a:tr>
              <a:tr h="296126">
                <a:tc>
                  <a:txBody>
                    <a:bodyPr/>
                    <a:lstStyle/>
                    <a:p>
                      <a:r>
                        <a:rPr lang="en-US" sz="1600" dirty="0" err="1"/>
                        <a:t>Acetylfentanyl</a:t>
                      </a:r>
                      <a:endParaRPr lang="en-US" sz="1600" dirty="0"/>
                    </a:p>
                  </a:txBody>
                  <a:tcPr marL="52168" marR="52168" marT="26071" marB="26071"/>
                </a:tc>
                <a:tc>
                  <a:txBody>
                    <a:bodyPr/>
                    <a:lstStyle/>
                    <a:p>
                      <a:pPr algn="ctr"/>
                      <a:r>
                        <a:rPr lang="en-US" sz="1600" dirty="0"/>
                        <a:t>59 (23.1%)</a:t>
                      </a:r>
                    </a:p>
                  </a:txBody>
                  <a:tcPr marL="52168" marR="52168" marT="26071" marB="26071"/>
                </a:tc>
                <a:tc>
                  <a:txBody>
                    <a:bodyPr/>
                    <a:lstStyle/>
                    <a:p>
                      <a:pPr algn="ctr"/>
                      <a:r>
                        <a:rPr lang="en-US" sz="1600" dirty="0"/>
                        <a:t>33 (18.6%)</a:t>
                      </a:r>
                    </a:p>
                  </a:txBody>
                  <a:tcPr marL="52168" marR="52168" marT="26071" marB="26071"/>
                </a:tc>
                <a:tc>
                  <a:txBody>
                    <a:bodyPr/>
                    <a:lstStyle/>
                    <a:p>
                      <a:pPr algn="ctr"/>
                      <a:r>
                        <a:rPr lang="en-US" sz="1600" dirty="0"/>
                        <a:t>34 (23.3%)</a:t>
                      </a:r>
                    </a:p>
                  </a:txBody>
                  <a:tcPr marL="52168" marR="52168" marT="26071" marB="26071"/>
                </a:tc>
                <a:tc>
                  <a:txBody>
                    <a:bodyPr/>
                    <a:lstStyle/>
                    <a:p>
                      <a:pPr algn="ctr"/>
                      <a:r>
                        <a:rPr lang="en-US" sz="1600" dirty="0"/>
                        <a:t>74 (19.4%)</a:t>
                      </a:r>
                    </a:p>
                  </a:txBody>
                  <a:tcPr marL="52168" marR="52168" marT="26071" marB="26071"/>
                </a:tc>
                <a:tc>
                  <a:txBody>
                    <a:bodyPr/>
                    <a:lstStyle/>
                    <a:p>
                      <a:pPr algn="ctr"/>
                      <a:r>
                        <a:rPr lang="en-US" sz="1600" dirty="0"/>
                        <a:t>200 (20.8%)</a:t>
                      </a:r>
                    </a:p>
                  </a:txBody>
                  <a:tcPr marL="52168" marR="52168" marT="26071" marB="26071" anchor="ctr"/>
                </a:tc>
                <a:extLst>
                  <a:ext uri="{0D108BD9-81ED-4DB2-BD59-A6C34878D82A}">
                    <a16:rowId xmlns:a16="http://schemas.microsoft.com/office/drawing/2014/main" val="2916910464"/>
                  </a:ext>
                </a:extLst>
              </a:tr>
              <a:tr h="296126">
                <a:tc>
                  <a:txBody>
                    <a:bodyPr/>
                    <a:lstStyle/>
                    <a:p>
                      <a:r>
                        <a:rPr lang="en-US" sz="1600" dirty="0" err="1"/>
                        <a:t>Carfentanil</a:t>
                      </a:r>
                      <a:endParaRPr lang="en-US" sz="1600" dirty="0"/>
                    </a:p>
                  </a:txBody>
                  <a:tcPr marL="52168" marR="52168" marT="26071" marB="26071"/>
                </a:tc>
                <a:tc>
                  <a:txBody>
                    <a:bodyPr/>
                    <a:lstStyle/>
                    <a:p>
                      <a:pPr algn="ctr"/>
                      <a:r>
                        <a:rPr lang="en-US" sz="1600" dirty="0"/>
                        <a:t>18 (7%)</a:t>
                      </a:r>
                    </a:p>
                  </a:txBody>
                  <a:tcPr marL="52168" marR="52168" marT="26071" marB="26071"/>
                </a:tc>
                <a:tc>
                  <a:txBody>
                    <a:bodyPr/>
                    <a:lstStyle/>
                    <a:p>
                      <a:pPr algn="ctr"/>
                      <a:r>
                        <a:rPr lang="en-US" sz="1600" dirty="0"/>
                        <a:t>25 (14.1%)</a:t>
                      </a:r>
                    </a:p>
                  </a:txBody>
                  <a:tcPr marL="52168" marR="52168" marT="26071" marB="26071"/>
                </a:tc>
                <a:tc>
                  <a:txBody>
                    <a:bodyPr/>
                    <a:lstStyle/>
                    <a:p>
                      <a:pPr algn="ctr"/>
                      <a:r>
                        <a:rPr lang="en-US" sz="1600" dirty="0"/>
                        <a:t>17 (11.6%)</a:t>
                      </a:r>
                    </a:p>
                  </a:txBody>
                  <a:tcPr marL="52168" marR="52168" marT="26071" marB="26071"/>
                </a:tc>
                <a:tc>
                  <a:txBody>
                    <a:bodyPr/>
                    <a:lstStyle/>
                    <a:p>
                      <a:pPr algn="ctr"/>
                      <a:r>
                        <a:rPr lang="en-US" sz="1600" dirty="0"/>
                        <a:t>51 (13.4%)</a:t>
                      </a:r>
                    </a:p>
                  </a:txBody>
                  <a:tcPr marL="52168" marR="52168" marT="26071" marB="26071"/>
                </a:tc>
                <a:tc>
                  <a:txBody>
                    <a:bodyPr/>
                    <a:lstStyle/>
                    <a:p>
                      <a:pPr algn="ctr"/>
                      <a:r>
                        <a:rPr lang="en-US" sz="1600" dirty="0"/>
                        <a:t>111 (11.6%)</a:t>
                      </a:r>
                    </a:p>
                  </a:txBody>
                  <a:tcPr marL="52168" marR="52168" marT="26071" marB="26071" anchor="ctr"/>
                </a:tc>
                <a:extLst>
                  <a:ext uri="{0D108BD9-81ED-4DB2-BD59-A6C34878D82A}">
                    <a16:rowId xmlns:a16="http://schemas.microsoft.com/office/drawing/2014/main" val="2325025565"/>
                  </a:ext>
                </a:extLst>
              </a:tr>
            </a:tbl>
          </a:graphicData>
        </a:graphic>
      </p:graphicFrame>
      <p:sp>
        <p:nvSpPr>
          <p:cNvPr id="3" name="Rectangle 2">
            <a:extLst>
              <a:ext uri="{FF2B5EF4-FFF2-40B4-BE49-F238E27FC236}">
                <a16:creationId xmlns:a16="http://schemas.microsoft.com/office/drawing/2014/main" id="{349BF7ED-B5A3-9502-ADBC-8108B648E464}"/>
              </a:ext>
            </a:extLst>
          </p:cNvPr>
          <p:cNvSpPr/>
          <p:nvPr/>
        </p:nvSpPr>
        <p:spPr>
          <a:xfrm>
            <a:off x="322735" y="2208627"/>
            <a:ext cx="11212772"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6" name="Rectangle 5">
            <a:extLst>
              <a:ext uri="{FF2B5EF4-FFF2-40B4-BE49-F238E27FC236}">
                <a16:creationId xmlns:a16="http://schemas.microsoft.com/office/drawing/2014/main" id="{9BDA22FD-CA66-62FD-2D05-BB94316B95F5}"/>
              </a:ext>
            </a:extLst>
          </p:cNvPr>
          <p:cNvSpPr/>
          <p:nvPr/>
        </p:nvSpPr>
        <p:spPr>
          <a:xfrm>
            <a:off x="334455" y="3964750"/>
            <a:ext cx="11212772"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8" name="Rectangle 7">
            <a:extLst>
              <a:ext uri="{FF2B5EF4-FFF2-40B4-BE49-F238E27FC236}">
                <a16:creationId xmlns:a16="http://schemas.microsoft.com/office/drawing/2014/main" id="{8903A558-5B71-1295-EE1A-FE619278D4E2}"/>
              </a:ext>
            </a:extLst>
          </p:cNvPr>
          <p:cNvSpPr/>
          <p:nvPr/>
        </p:nvSpPr>
        <p:spPr>
          <a:xfrm>
            <a:off x="315692" y="5746658"/>
            <a:ext cx="11212772"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9" name="Rectangle 8">
            <a:extLst>
              <a:ext uri="{FF2B5EF4-FFF2-40B4-BE49-F238E27FC236}">
                <a16:creationId xmlns:a16="http://schemas.microsoft.com/office/drawing/2014/main" id="{1928F7BA-6655-48AB-60AD-076203065B74}"/>
              </a:ext>
            </a:extLst>
          </p:cNvPr>
          <p:cNvSpPr/>
          <p:nvPr/>
        </p:nvSpPr>
        <p:spPr>
          <a:xfrm>
            <a:off x="313346" y="6081942"/>
            <a:ext cx="11212772"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10" name="Rectangle 9">
            <a:extLst>
              <a:ext uri="{FF2B5EF4-FFF2-40B4-BE49-F238E27FC236}">
                <a16:creationId xmlns:a16="http://schemas.microsoft.com/office/drawing/2014/main" id="{DCC0FF2B-66FB-B3FA-9606-0D700DA6B533}"/>
              </a:ext>
            </a:extLst>
          </p:cNvPr>
          <p:cNvSpPr/>
          <p:nvPr/>
        </p:nvSpPr>
        <p:spPr>
          <a:xfrm>
            <a:off x="3172926" y="4888681"/>
            <a:ext cx="1656258"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12" name="Rectangle 11">
            <a:extLst>
              <a:ext uri="{FF2B5EF4-FFF2-40B4-BE49-F238E27FC236}">
                <a16:creationId xmlns:a16="http://schemas.microsoft.com/office/drawing/2014/main" id="{101B4D55-4772-5F8C-A3DF-1FD7FAA8E39E}"/>
              </a:ext>
            </a:extLst>
          </p:cNvPr>
          <p:cNvSpPr/>
          <p:nvPr/>
        </p:nvSpPr>
        <p:spPr>
          <a:xfrm>
            <a:off x="4687414" y="5188721"/>
            <a:ext cx="1656258"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
        <p:nvSpPr>
          <p:cNvPr id="7" name="Rectangle 6">
            <a:extLst>
              <a:ext uri="{FF2B5EF4-FFF2-40B4-BE49-F238E27FC236}">
                <a16:creationId xmlns:a16="http://schemas.microsoft.com/office/drawing/2014/main" id="{D968D0FE-53A1-C87E-E8B5-1539EE468274}"/>
              </a:ext>
            </a:extLst>
          </p:cNvPr>
          <p:cNvSpPr/>
          <p:nvPr/>
        </p:nvSpPr>
        <p:spPr>
          <a:xfrm>
            <a:off x="6424065" y="4880643"/>
            <a:ext cx="1656258" cy="26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err="1"/>
          </a:p>
        </p:txBody>
      </p:sp>
    </p:spTree>
    <p:extLst>
      <p:ext uri="{BB962C8B-B14F-4D97-AF65-F5344CB8AC3E}">
        <p14:creationId xmlns:p14="http://schemas.microsoft.com/office/powerpoint/2010/main" val="4143718566"/>
      </p:ext>
    </p:extLst>
  </p:cSld>
  <p:clrMapOvr>
    <a:masterClrMapping/>
  </p:clrMapOvr>
</p:sld>
</file>

<file path=ppt/theme/theme1.xml><?xml version="1.0" encoding="utf-8"?>
<a:theme xmlns:a="http://schemas.openxmlformats.org/drawingml/2006/main" name="MSHS 2 ISMMS">
  <a:themeElements>
    <a:clrScheme name="MSHS">
      <a:dk1>
        <a:srgbClr val="000000"/>
      </a:dk1>
      <a:lt1>
        <a:srgbClr val="FFFFFF"/>
      </a:lt1>
      <a:dk2>
        <a:srgbClr val="666666"/>
      </a:dk2>
      <a:lt2>
        <a:srgbClr val="CCCCCC"/>
      </a:lt2>
      <a:accent1>
        <a:srgbClr val="00AEEF"/>
      </a:accent1>
      <a:accent2>
        <a:srgbClr val="221F72"/>
      </a:accent2>
      <a:accent3>
        <a:srgbClr val="D80B8C"/>
      </a:accent3>
      <a:accent4>
        <a:srgbClr val="7FD6F7"/>
      </a:accent4>
      <a:accent5>
        <a:srgbClr val="908FB8"/>
      </a:accent5>
      <a:accent6>
        <a:srgbClr val="EB85C5"/>
      </a:accent6>
      <a:hlink>
        <a:srgbClr val="221F72"/>
      </a:hlink>
      <a:folHlink>
        <a:srgbClr val="221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noFill/>
        </a:ln>
      </a:spPr>
      <a:bodyPr rtlCol="0" anchor="ctr"/>
      <a:lstStyle>
        <a:defPPr algn="ctr">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dirty="0" err="1" smtClean="0"/>
        </a:defPPr>
      </a:lstStyle>
    </a:txDef>
  </a:objectDefaults>
  <a:extraClrSchemeLst/>
  <a:extLst>
    <a:ext uri="{05A4C25C-085E-4340-85A3-A5531E510DB2}">
      <thm15:themeFamily xmlns:thm15="http://schemas.microsoft.com/office/thememl/2012/main" name="CRTV-8777_ISMMS_Prsntn_Tmplt_Nov2022_v00-01.potx" id="{F6F3154D-354B-47F8-BB2F-8B6E153479ED}" vid="{775275CE-7FA3-421A-8798-40461160B523}"/>
    </a:ext>
  </a:extLst>
</a:theme>
</file>

<file path=ppt/theme/theme2.xml><?xml version="1.0" encoding="utf-8"?>
<a:theme xmlns:a="http://schemas.openxmlformats.org/drawingml/2006/main" name="Office Theme">
  <a:themeElements>
    <a:clrScheme name="MSHS">
      <a:dk1>
        <a:srgbClr val="000000"/>
      </a:dk1>
      <a:lt1>
        <a:srgbClr val="FFFFFF"/>
      </a:lt1>
      <a:dk2>
        <a:srgbClr val="666666"/>
      </a:dk2>
      <a:lt2>
        <a:srgbClr val="CCCCCC"/>
      </a:lt2>
      <a:accent1>
        <a:srgbClr val="00AEEF"/>
      </a:accent1>
      <a:accent2>
        <a:srgbClr val="221F72"/>
      </a:accent2>
      <a:accent3>
        <a:srgbClr val="D80B8C"/>
      </a:accent3>
      <a:accent4>
        <a:srgbClr val="7FD6F7"/>
      </a:accent4>
      <a:accent5>
        <a:srgbClr val="908FB8"/>
      </a:accent5>
      <a:accent6>
        <a:srgbClr val="EB85C5"/>
      </a:accent6>
      <a:hlink>
        <a:srgbClr val="221F72"/>
      </a:hlink>
      <a:folHlink>
        <a:srgbClr val="221F72"/>
      </a:folHlink>
    </a:clrScheme>
    <a:fontScheme name="MSH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SHS">
      <a:dk1>
        <a:srgbClr val="000000"/>
      </a:dk1>
      <a:lt1>
        <a:srgbClr val="FFFFFF"/>
      </a:lt1>
      <a:dk2>
        <a:srgbClr val="666666"/>
      </a:dk2>
      <a:lt2>
        <a:srgbClr val="CCCCCC"/>
      </a:lt2>
      <a:accent1>
        <a:srgbClr val="00AEEF"/>
      </a:accent1>
      <a:accent2>
        <a:srgbClr val="221F72"/>
      </a:accent2>
      <a:accent3>
        <a:srgbClr val="D80B8C"/>
      </a:accent3>
      <a:accent4>
        <a:srgbClr val="7FD6F7"/>
      </a:accent4>
      <a:accent5>
        <a:srgbClr val="908FB8"/>
      </a:accent5>
      <a:accent6>
        <a:srgbClr val="EB85C5"/>
      </a:accent6>
      <a:hlink>
        <a:srgbClr val="221F72"/>
      </a:hlink>
      <a:folHlink>
        <a:srgbClr val="221F72"/>
      </a:folHlink>
    </a:clrScheme>
    <a:fontScheme name="MSH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CRTV-8777_ISMMS_Prsntn_Tmplt_Nov2022_v00-01</Template>
  <TotalTime>5717</TotalTime>
  <Words>2403</Words>
  <Application>Microsoft Office PowerPoint</Application>
  <PresentationFormat>Widescreen</PresentationFormat>
  <Paragraphs>309</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Wingdings</vt:lpstr>
      <vt:lpstr>MSHS 2 ISMMS</vt:lpstr>
      <vt:lpstr>Prevalence of fentanyl analogues in toxicology profiles of emergency department patients with untreated opioid use disorder</vt:lpstr>
      <vt:lpstr>Conflicts of Interest</vt:lpstr>
      <vt:lpstr>Background and Purpose</vt:lpstr>
      <vt:lpstr>Methods</vt:lpstr>
      <vt:lpstr>Methods</vt:lpstr>
      <vt:lpstr>Methods</vt:lpstr>
      <vt:lpstr>Study Population Characteristics</vt:lpstr>
      <vt:lpstr>Urine Drug Screen Counts by Site</vt:lpstr>
      <vt:lpstr>Fentanyl Analogue Prevalence</vt:lpstr>
      <vt:lpstr>Distribution of Fentanyl Analogues - Overall Prevalence</vt:lpstr>
      <vt:lpstr>Summary</vt:lpstr>
      <vt:lpstr>Discussion</vt:lpstr>
      <vt:lpstr>PowerPoint Presentation</vt:lpstr>
      <vt:lpstr>Fentanyl, Norfentanyl and Analogues</vt:lpstr>
      <vt:lpstr>PowerPoint Presentation</vt:lpstr>
    </vt:vector>
  </TitlesOfParts>
  <Company>The Mount 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guide (remove this slide from your finished presentation)</dc:title>
  <dc:creator>Cowan, Ethan</dc:creator>
  <cp:lastModifiedBy>Cowan, Ethan</cp:lastModifiedBy>
  <cp:revision>194</cp:revision>
  <cp:lastPrinted>2021-08-22T21:46:25Z</cp:lastPrinted>
  <dcterms:created xsi:type="dcterms:W3CDTF">2023-06-08T15:39:24Z</dcterms:created>
  <dcterms:modified xsi:type="dcterms:W3CDTF">2023-11-03T18:35:04Z</dcterms:modified>
</cp:coreProperties>
</file>