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76" r:id="rId4"/>
    <p:sldId id="269" r:id="rId5"/>
    <p:sldId id="261" r:id="rId6"/>
    <p:sldId id="258" r:id="rId7"/>
    <p:sldId id="262" r:id="rId8"/>
    <p:sldId id="270" r:id="rId9"/>
    <p:sldId id="271" r:id="rId10"/>
    <p:sldId id="277" r:id="rId11"/>
    <p:sldId id="272" r:id="rId12"/>
    <p:sldId id="273" r:id="rId13"/>
    <p:sldId id="263" r:id="rId14"/>
    <p:sldId id="264" r:id="rId15"/>
    <p:sldId id="274" r:id="rId16"/>
    <p:sldId id="275" r:id="rId17"/>
    <p:sldId id="265" r:id="rId18"/>
    <p:sldId id="267" r:id="rId19"/>
    <p:sldId id="2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5"/>
    <p:restoredTop sz="94694"/>
  </p:normalViewPr>
  <p:slideViewPr>
    <p:cSldViewPr snapToGrid="0">
      <p:cViewPr varScale="1">
        <p:scale>
          <a:sx n="75" d="100"/>
          <a:sy n="75" d="100"/>
        </p:scale>
        <p:origin x="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Not insured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653-0B4C-B134-CB002A14DE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 formatCode="0%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53-0B4C-B134-CB002A14DE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 formatCode="0%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53-0B4C-B134-CB002A14DE5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 formatCode="0%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53-0B4C-B134-CB002A14DE5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Medicaid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3653-0B4C-B134-CB002A14DE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  <c:pt idx="0" formatCode="0%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53-0B4C-B134-CB002A14D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0623808"/>
        <c:axId val="370625536"/>
      </c:barChart>
      <c:dateAx>
        <c:axId val="37062380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625536"/>
        <c:crosses val="max"/>
        <c:auto val="0"/>
        <c:lblOffset val="100"/>
        <c:baseTimeUnit val="days"/>
      </c:dateAx>
      <c:valAx>
        <c:axId val="3706255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062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0292322834645669"/>
          <c:y val="0.38690530346301039"/>
          <c:w val="0.1470767716535433"/>
          <c:h val="0.2261892085267465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FBC8E-9232-4182-B132-ACCC03D0893E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1A74442-841D-4C89-9F43-ABAB55FE75BA}">
      <dgm:prSet/>
      <dgm:spPr/>
      <dgm:t>
        <a:bodyPr/>
        <a:lstStyle/>
        <a:p>
          <a:pPr>
            <a:defRPr b="1"/>
          </a:pPr>
          <a:r>
            <a:rPr lang="en-US" dirty="0"/>
            <a:t>2008</a:t>
          </a:r>
        </a:p>
      </dgm:t>
    </dgm:pt>
    <dgm:pt modelId="{5AF7671D-FD87-4662-A94B-D1CBF63083B6}" type="parTrans" cxnId="{A7A4ECA6-380C-499B-84CC-4EC26B106576}">
      <dgm:prSet/>
      <dgm:spPr/>
      <dgm:t>
        <a:bodyPr/>
        <a:lstStyle/>
        <a:p>
          <a:endParaRPr lang="en-US"/>
        </a:p>
      </dgm:t>
    </dgm:pt>
    <dgm:pt modelId="{B0D92530-0574-4FDB-97EE-53597B6988EF}" type="sibTrans" cxnId="{A7A4ECA6-380C-499B-84CC-4EC26B106576}">
      <dgm:prSet/>
      <dgm:spPr/>
      <dgm:t>
        <a:bodyPr/>
        <a:lstStyle/>
        <a:p>
          <a:endParaRPr lang="en-US"/>
        </a:p>
      </dgm:t>
    </dgm:pt>
    <dgm:pt modelId="{9C3B44BB-5036-4E4F-9686-BEA42275AB23}">
      <dgm:prSet/>
      <dgm:spPr/>
      <dgm:t>
        <a:bodyPr/>
        <a:lstStyle/>
        <a:p>
          <a:pPr>
            <a:buNone/>
          </a:pPr>
          <a:r>
            <a:rPr lang="en-US" sz="1700" dirty="0"/>
            <a:t>Mental Health Parity and Addiction Equity Act</a:t>
          </a:r>
        </a:p>
      </dgm:t>
    </dgm:pt>
    <dgm:pt modelId="{557D7D9D-6443-4D1B-B491-56B30120D44C}" type="parTrans" cxnId="{4091D9C3-184F-44D7-B86C-E3BAC384426D}">
      <dgm:prSet/>
      <dgm:spPr/>
      <dgm:t>
        <a:bodyPr/>
        <a:lstStyle/>
        <a:p>
          <a:endParaRPr lang="en-US"/>
        </a:p>
      </dgm:t>
    </dgm:pt>
    <dgm:pt modelId="{32D305B2-54C6-47AA-9F6B-2EC2E6327A8A}" type="sibTrans" cxnId="{4091D9C3-184F-44D7-B86C-E3BAC384426D}">
      <dgm:prSet/>
      <dgm:spPr/>
      <dgm:t>
        <a:bodyPr/>
        <a:lstStyle/>
        <a:p>
          <a:endParaRPr lang="en-US"/>
        </a:p>
      </dgm:t>
    </dgm:pt>
    <dgm:pt modelId="{2C2699EF-E6F7-4179-AD29-B642A14A039D}">
      <dgm:prSet custT="1"/>
      <dgm:spPr/>
      <dgm:t>
        <a:bodyPr/>
        <a:lstStyle/>
        <a:p>
          <a:pPr>
            <a:buNone/>
          </a:pPr>
          <a:r>
            <a:rPr lang="en-US" sz="1600" dirty="0"/>
            <a:t>	Must ensure that, if you cover behavioral health services, they are no more ”restrictive” than coverage of physical health services</a:t>
          </a:r>
        </a:p>
      </dgm:t>
    </dgm:pt>
    <dgm:pt modelId="{17F3594A-19FA-4335-9EA1-C6A2844E59B8}" type="parTrans" cxnId="{7A18DB26-B2E9-4D16-919B-1692AC8C8421}">
      <dgm:prSet/>
      <dgm:spPr/>
      <dgm:t>
        <a:bodyPr/>
        <a:lstStyle/>
        <a:p>
          <a:endParaRPr lang="en-US"/>
        </a:p>
      </dgm:t>
    </dgm:pt>
    <dgm:pt modelId="{E22FD915-8078-4324-BC3D-8057CE81D701}" type="sibTrans" cxnId="{7A18DB26-B2E9-4D16-919B-1692AC8C8421}">
      <dgm:prSet/>
      <dgm:spPr/>
      <dgm:t>
        <a:bodyPr/>
        <a:lstStyle/>
        <a:p>
          <a:endParaRPr lang="en-US"/>
        </a:p>
      </dgm:t>
    </dgm:pt>
    <dgm:pt modelId="{55521208-DC31-4780-86D2-CE2833CCB9F6}">
      <dgm:prSet/>
      <dgm:spPr/>
      <dgm:t>
        <a:bodyPr/>
        <a:lstStyle/>
        <a:p>
          <a:pPr>
            <a:defRPr b="1"/>
          </a:pPr>
          <a:r>
            <a:rPr lang="en-US" dirty="0"/>
            <a:t>2010</a:t>
          </a:r>
        </a:p>
      </dgm:t>
    </dgm:pt>
    <dgm:pt modelId="{9AB8225A-C03C-41BC-B6FE-6B97A61436E7}" type="parTrans" cxnId="{1F592EF0-47E9-4FC8-8381-EE94900B0C0F}">
      <dgm:prSet/>
      <dgm:spPr/>
      <dgm:t>
        <a:bodyPr/>
        <a:lstStyle/>
        <a:p>
          <a:endParaRPr lang="en-US"/>
        </a:p>
      </dgm:t>
    </dgm:pt>
    <dgm:pt modelId="{8936FE3D-635A-45FE-800A-3D261BA66C09}" type="sibTrans" cxnId="{1F592EF0-47E9-4FC8-8381-EE94900B0C0F}">
      <dgm:prSet/>
      <dgm:spPr/>
      <dgm:t>
        <a:bodyPr/>
        <a:lstStyle/>
        <a:p>
          <a:endParaRPr lang="en-US"/>
        </a:p>
      </dgm:t>
    </dgm:pt>
    <dgm:pt modelId="{A732925A-6718-4D10-94B5-3511B62C0B04}">
      <dgm:prSet/>
      <dgm:spPr/>
      <dgm:t>
        <a:bodyPr/>
        <a:lstStyle/>
        <a:p>
          <a:pPr>
            <a:buNone/>
          </a:pPr>
          <a:r>
            <a:rPr lang="en-US" sz="1700" dirty="0"/>
            <a:t>Affordable Care Act</a:t>
          </a:r>
        </a:p>
      </dgm:t>
    </dgm:pt>
    <dgm:pt modelId="{01D5C4D4-7F78-4CC3-956A-389CF51197DE}" type="parTrans" cxnId="{B7DD5FF1-341D-48D3-A16C-2E0B167B4F63}">
      <dgm:prSet/>
      <dgm:spPr/>
      <dgm:t>
        <a:bodyPr/>
        <a:lstStyle/>
        <a:p>
          <a:endParaRPr lang="en-US"/>
        </a:p>
      </dgm:t>
    </dgm:pt>
    <dgm:pt modelId="{BF989EF2-4783-4804-8D79-E12C790F58C3}" type="sibTrans" cxnId="{B7DD5FF1-341D-48D3-A16C-2E0B167B4F63}">
      <dgm:prSet/>
      <dgm:spPr/>
      <dgm:t>
        <a:bodyPr/>
        <a:lstStyle/>
        <a:p>
          <a:endParaRPr lang="en-US"/>
        </a:p>
      </dgm:t>
    </dgm:pt>
    <dgm:pt modelId="{9159A05E-66B9-4CAC-B692-C37520054BF3}">
      <dgm:prSet custT="1"/>
      <dgm:spPr/>
      <dgm:t>
        <a:bodyPr/>
        <a:lstStyle/>
        <a:p>
          <a:pPr>
            <a:buFontTx/>
            <a:buNone/>
          </a:pPr>
          <a:r>
            <a:rPr lang="en-US" sz="1600" dirty="0"/>
            <a:t>	Many plans are required to cover substance use disorder treatment as 1 of 10 essential health benefits</a:t>
          </a:r>
        </a:p>
      </dgm:t>
    </dgm:pt>
    <dgm:pt modelId="{D74FCA83-D0B1-45F6-9627-08DF256B5578}" type="parTrans" cxnId="{175BBD2B-C6E0-4B2F-AEE4-4806726CC92E}">
      <dgm:prSet/>
      <dgm:spPr/>
      <dgm:t>
        <a:bodyPr/>
        <a:lstStyle/>
        <a:p>
          <a:endParaRPr lang="en-US"/>
        </a:p>
      </dgm:t>
    </dgm:pt>
    <dgm:pt modelId="{44BB8112-EB5C-464A-8D40-C2E5619F2991}" type="sibTrans" cxnId="{175BBD2B-C6E0-4B2F-AEE4-4806726CC92E}">
      <dgm:prSet/>
      <dgm:spPr/>
      <dgm:t>
        <a:bodyPr/>
        <a:lstStyle/>
        <a:p>
          <a:endParaRPr lang="en-US"/>
        </a:p>
      </dgm:t>
    </dgm:pt>
    <dgm:pt modelId="{92E3584A-5F80-D840-9CDB-F0C78CC1CA5D}">
      <dgm:prSet/>
      <dgm:spPr/>
      <dgm:t>
        <a:bodyPr/>
        <a:lstStyle/>
        <a:p>
          <a:pPr>
            <a:defRPr b="1"/>
          </a:pPr>
          <a:r>
            <a:rPr lang="en-US" dirty="0"/>
            <a:t>2021</a:t>
          </a:r>
        </a:p>
      </dgm:t>
    </dgm:pt>
    <dgm:pt modelId="{5076C6C7-144B-DC49-B154-7CDF7A66FA25}" type="parTrans" cxnId="{33617E33-5CEC-C54B-AB3E-3C4E96E6CDE2}">
      <dgm:prSet/>
      <dgm:spPr/>
      <dgm:t>
        <a:bodyPr/>
        <a:lstStyle/>
        <a:p>
          <a:endParaRPr lang="en-US"/>
        </a:p>
      </dgm:t>
    </dgm:pt>
    <dgm:pt modelId="{2E12015F-061B-CB4C-8901-195F6317A230}" type="sibTrans" cxnId="{33617E33-5CEC-C54B-AB3E-3C4E96E6CDE2}">
      <dgm:prSet/>
      <dgm:spPr/>
      <dgm:t>
        <a:bodyPr/>
        <a:lstStyle/>
        <a:p>
          <a:endParaRPr lang="en-US"/>
        </a:p>
      </dgm:t>
    </dgm:pt>
    <dgm:pt modelId="{F0BFEC88-1C71-A54F-BE68-FD4B2F3A501D}">
      <dgm:prSet custT="1"/>
      <dgm:spPr/>
      <dgm:t>
        <a:bodyPr/>
        <a:lstStyle/>
        <a:p>
          <a:pPr marL="0"/>
          <a:r>
            <a:rPr lang="en-US" sz="1700" dirty="0"/>
            <a:t>Consolidated Appropriations Act</a:t>
          </a:r>
        </a:p>
        <a:p>
          <a:pPr marL="274320"/>
          <a:r>
            <a:rPr lang="en-US" sz="1600" dirty="0"/>
            <a:t>Placed new parity reporting requirements on insurers</a:t>
          </a:r>
        </a:p>
      </dgm:t>
    </dgm:pt>
    <dgm:pt modelId="{2D142773-A010-E04D-9B18-282B9975B2E9}" type="parTrans" cxnId="{84E1A6C1-E7CF-1440-AB8E-8413958F3D15}">
      <dgm:prSet/>
      <dgm:spPr/>
      <dgm:t>
        <a:bodyPr/>
        <a:lstStyle/>
        <a:p>
          <a:endParaRPr lang="en-US"/>
        </a:p>
      </dgm:t>
    </dgm:pt>
    <dgm:pt modelId="{255254A7-8E8A-7740-A08C-6A479BE2C848}" type="sibTrans" cxnId="{84E1A6C1-E7CF-1440-AB8E-8413958F3D15}">
      <dgm:prSet/>
      <dgm:spPr/>
      <dgm:t>
        <a:bodyPr/>
        <a:lstStyle/>
        <a:p>
          <a:endParaRPr lang="en-US"/>
        </a:p>
      </dgm:t>
    </dgm:pt>
    <dgm:pt modelId="{4E77C7B5-382C-F64C-82E7-1DBB0F587843}" type="pres">
      <dgm:prSet presAssocID="{845FBC8E-9232-4182-B132-ACCC03D0893E}" presName="root" presStyleCnt="0">
        <dgm:presLayoutVars>
          <dgm:chMax/>
          <dgm:chPref/>
          <dgm:animLvl val="lvl"/>
        </dgm:presLayoutVars>
      </dgm:prSet>
      <dgm:spPr/>
    </dgm:pt>
    <dgm:pt modelId="{A53BCEF0-DF53-A146-B27F-D53F4703A40F}" type="pres">
      <dgm:prSet presAssocID="{845FBC8E-9232-4182-B132-ACCC03D0893E}" presName="divider" presStyleLbl="fgAcc1" presStyleIdx="0" presStyleCnt="1"/>
      <dgm:spPr/>
    </dgm:pt>
    <dgm:pt modelId="{B89284C7-98BE-DE48-A4EB-F44CB1629303}" type="pres">
      <dgm:prSet presAssocID="{845FBC8E-9232-4182-B132-ACCC03D0893E}" presName="nodes" presStyleCnt="0">
        <dgm:presLayoutVars>
          <dgm:chMax/>
          <dgm:chPref/>
          <dgm:animLvl val="lvl"/>
        </dgm:presLayoutVars>
      </dgm:prSet>
      <dgm:spPr/>
    </dgm:pt>
    <dgm:pt modelId="{4E564141-3C47-B440-837B-0E71C5A88F07}" type="pres">
      <dgm:prSet presAssocID="{61A74442-841D-4C89-9F43-ABAB55FE75BA}" presName="composite" presStyleCnt="0"/>
      <dgm:spPr/>
    </dgm:pt>
    <dgm:pt modelId="{2CA6C971-43EB-A641-8C42-79C6B056F229}" type="pres">
      <dgm:prSet presAssocID="{61A74442-841D-4C89-9F43-ABAB55FE75BA}" presName="L1TextContainer" presStyleLbl="alignNode1" presStyleIdx="0" presStyleCnt="3">
        <dgm:presLayoutVars>
          <dgm:chMax val="1"/>
          <dgm:chPref val="1"/>
          <dgm:bulletEnabled val="1"/>
        </dgm:presLayoutVars>
      </dgm:prSet>
      <dgm:spPr/>
    </dgm:pt>
    <dgm:pt modelId="{98F18A95-41CA-494D-8153-5EB33BE4DB11}" type="pres">
      <dgm:prSet presAssocID="{61A74442-841D-4C89-9F43-ABAB55FE75BA}" presName="L2TextContainerWrapper" presStyleCnt="0">
        <dgm:presLayoutVars>
          <dgm:bulletEnabled val="1"/>
        </dgm:presLayoutVars>
      </dgm:prSet>
      <dgm:spPr/>
    </dgm:pt>
    <dgm:pt modelId="{7D57ED4D-3EC7-D640-8379-2BC4A6A80457}" type="pres">
      <dgm:prSet presAssocID="{61A74442-841D-4C89-9F43-ABAB55FE75BA}" presName="L2TextContainer" presStyleLbl="bgAccFollowNode1" presStyleIdx="0" presStyleCnt="3"/>
      <dgm:spPr/>
    </dgm:pt>
    <dgm:pt modelId="{53F1A030-67F0-6244-B977-1520ABF74018}" type="pres">
      <dgm:prSet presAssocID="{61A74442-841D-4C89-9F43-ABAB55FE75BA}" presName="FlexibleEmptyPlaceHolder" presStyleCnt="0"/>
      <dgm:spPr/>
    </dgm:pt>
    <dgm:pt modelId="{C384C7DE-6660-E941-8449-47DD02F71953}" type="pres">
      <dgm:prSet presAssocID="{61A74442-841D-4C89-9F43-ABAB55FE75BA}" presName="ConnectLine" presStyleLbl="sibTrans1D1" presStyleIdx="0" presStyleCnt="3"/>
      <dgm:spPr/>
    </dgm:pt>
    <dgm:pt modelId="{EEC71940-82FD-6843-962D-85513A485CA0}" type="pres">
      <dgm:prSet presAssocID="{61A74442-841D-4C89-9F43-ABAB55FE75BA}" presName="ConnectorPoint" presStyleLbl="node1" presStyleIdx="0" presStyleCnt="3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3922D01-3281-5646-BE7B-EF462D4A13D4}" type="pres">
      <dgm:prSet presAssocID="{61A74442-841D-4C89-9F43-ABAB55FE75BA}" presName="EmptyPlaceHolder" presStyleCnt="0"/>
      <dgm:spPr/>
    </dgm:pt>
    <dgm:pt modelId="{77D0D6B9-036C-6A4F-ADBC-9571E3D07F57}" type="pres">
      <dgm:prSet presAssocID="{B0D92530-0574-4FDB-97EE-53597B6988EF}" presName="spaceBetweenRectangles" presStyleCnt="0"/>
      <dgm:spPr/>
    </dgm:pt>
    <dgm:pt modelId="{796FB92C-4DDE-7F49-B55D-E6C38324BC71}" type="pres">
      <dgm:prSet presAssocID="{55521208-DC31-4780-86D2-CE2833CCB9F6}" presName="composite" presStyleCnt="0"/>
      <dgm:spPr/>
    </dgm:pt>
    <dgm:pt modelId="{ED282F15-06CD-9E41-B95F-5DF864A0BE36}" type="pres">
      <dgm:prSet presAssocID="{55521208-DC31-4780-86D2-CE2833CCB9F6}" presName="L1TextContainer" presStyleLbl="alignNode1" presStyleIdx="1" presStyleCnt="3">
        <dgm:presLayoutVars>
          <dgm:chMax val="1"/>
          <dgm:chPref val="1"/>
          <dgm:bulletEnabled val="1"/>
        </dgm:presLayoutVars>
      </dgm:prSet>
      <dgm:spPr/>
    </dgm:pt>
    <dgm:pt modelId="{6AEA90CB-0EC4-1343-A8D7-85732D4B63E5}" type="pres">
      <dgm:prSet presAssocID="{55521208-DC31-4780-86D2-CE2833CCB9F6}" presName="L2TextContainerWrapper" presStyleCnt="0">
        <dgm:presLayoutVars>
          <dgm:bulletEnabled val="1"/>
        </dgm:presLayoutVars>
      </dgm:prSet>
      <dgm:spPr/>
    </dgm:pt>
    <dgm:pt modelId="{368E3D4C-BC44-6B49-838A-25C03C223A38}" type="pres">
      <dgm:prSet presAssocID="{55521208-DC31-4780-86D2-CE2833CCB9F6}" presName="L2TextContainer" presStyleLbl="bgAccFollowNode1" presStyleIdx="1" presStyleCnt="3"/>
      <dgm:spPr/>
    </dgm:pt>
    <dgm:pt modelId="{1A01A959-B8FA-CC49-BEF4-262B73BEC1CD}" type="pres">
      <dgm:prSet presAssocID="{55521208-DC31-4780-86D2-CE2833CCB9F6}" presName="FlexibleEmptyPlaceHolder" presStyleCnt="0"/>
      <dgm:spPr/>
    </dgm:pt>
    <dgm:pt modelId="{ACC67988-BEAB-C344-82AA-94345B330E54}" type="pres">
      <dgm:prSet presAssocID="{55521208-DC31-4780-86D2-CE2833CCB9F6}" presName="ConnectLine" presStyleLbl="sibTrans1D1" presStyleIdx="1" presStyleCnt="3"/>
      <dgm:spPr/>
    </dgm:pt>
    <dgm:pt modelId="{32912364-767A-1B48-8889-FFBC53D08E09}" type="pres">
      <dgm:prSet presAssocID="{55521208-DC31-4780-86D2-CE2833CCB9F6}" presName="ConnectorPoint" presStyleLbl="node1" presStyleIdx="1" presStyleCnt="3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117470B-9D60-C943-98AB-93579D7A95F3}" type="pres">
      <dgm:prSet presAssocID="{55521208-DC31-4780-86D2-CE2833CCB9F6}" presName="EmptyPlaceHolder" presStyleCnt="0"/>
      <dgm:spPr/>
    </dgm:pt>
    <dgm:pt modelId="{8C737867-2039-CB42-B9B6-5FE908BD5AFB}" type="pres">
      <dgm:prSet presAssocID="{8936FE3D-635A-45FE-800A-3D261BA66C09}" presName="spaceBetweenRectangles" presStyleCnt="0"/>
      <dgm:spPr/>
    </dgm:pt>
    <dgm:pt modelId="{9CACCA6B-63D1-E140-BAB0-70EEC2929F4E}" type="pres">
      <dgm:prSet presAssocID="{92E3584A-5F80-D840-9CDB-F0C78CC1CA5D}" presName="composite" presStyleCnt="0"/>
      <dgm:spPr/>
    </dgm:pt>
    <dgm:pt modelId="{1FC39EC4-D143-4449-AF94-475AAEB8A16F}" type="pres">
      <dgm:prSet presAssocID="{92E3584A-5F80-D840-9CDB-F0C78CC1CA5D}" presName="L1TextContainer" presStyleLbl="alignNode1" presStyleIdx="2" presStyleCnt="3">
        <dgm:presLayoutVars>
          <dgm:chMax val="1"/>
          <dgm:chPref val="1"/>
          <dgm:bulletEnabled val="1"/>
        </dgm:presLayoutVars>
      </dgm:prSet>
      <dgm:spPr/>
    </dgm:pt>
    <dgm:pt modelId="{EEE1A5DA-7420-2540-9EA4-2C79DF5B5140}" type="pres">
      <dgm:prSet presAssocID="{92E3584A-5F80-D840-9CDB-F0C78CC1CA5D}" presName="L2TextContainerWrapper" presStyleCnt="0">
        <dgm:presLayoutVars>
          <dgm:bulletEnabled val="1"/>
        </dgm:presLayoutVars>
      </dgm:prSet>
      <dgm:spPr/>
    </dgm:pt>
    <dgm:pt modelId="{CCBAE044-6211-7545-8288-80C3B7813EB2}" type="pres">
      <dgm:prSet presAssocID="{92E3584A-5F80-D840-9CDB-F0C78CC1CA5D}" presName="L2TextContainer" presStyleLbl="bgAccFollowNode1" presStyleIdx="2" presStyleCnt="3"/>
      <dgm:spPr/>
    </dgm:pt>
    <dgm:pt modelId="{10B6E6FB-1F2B-1B49-A15A-78DEBCD1DCC7}" type="pres">
      <dgm:prSet presAssocID="{92E3584A-5F80-D840-9CDB-F0C78CC1CA5D}" presName="FlexibleEmptyPlaceHolder" presStyleCnt="0"/>
      <dgm:spPr/>
    </dgm:pt>
    <dgm:pt modelId="{6650E03C-6E59-3F47-B8E4-4DF917C2047F}" type="pres">
      <dgm:prSet presAssocID="{92E3584A-5F80-D840-9CDB-F0C78CC1CA5D}" presName="ConnectLine" presStyleLbl="sibTrans1D1" presStyleIdx="2" presStyleCnt="3"/>
      <dgm:spPr/>
    </dgm:pt>
    <dgm:pt modelId="{A6B59A98-BDAA-2E48-8FB1-1E979F6FDA12}" type="pres">
      <dgm:prSet presAssocID="{92E3584A-5F80-D840-9CDB-F0C78CC1CA5D}" presName="ConnectorPoint" presStyleLbl="node1" presStyleIdx="2" presStyleCnt="3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E32FC50-13EF-C341-BBDD-ADC42BA9EA4C}" type="pres">
      <dgm:prSet presAssocID="{92E3584A-5F80-D840-9CDB-F0C78CC1CA5D}" presName="EmptyPlaceHolder" presStyleCnt="0"/>
      <dgm:spPr/>
    </dgm:pt>
  </dgm:ptLst>
  <dgm:cxnLst>
    <dgm:cxn modelId="{31D25F0E-166D-BF4F-ACC7-AD7DFE55EA47}" type="presOf" srcId="{61A74442-841D-4C89-9F43-ABAB55FE75BA}" destId="{2CA6C971-43EB-A641-8C42-79C6B056F229}" srcOrd="0" destOrd="0" presId="urn:microsoft.com/office/officeart/2017/3/layout/HorizontalLabelsTimeline"/>
    <dgm:cxn modelId="{F2147A16-248C-5D41-B891-D1243B270E66}" type="presOf" srcId="{845FBC8E-9232-4182-B132-ACCC03D0893E}" destId="{4E77C7B5-382C-F64C-82E7-1DBB0F587843}" srcOrd="0" destOrd="0" presId="urn:microsoft.com/office/officeart/2017/3/layout/HorizontalLabelsTimeline"/>
    <dgm:cxn modelId="{7A18DB26-B2E9-4D16-919B-1692AC8C8421}" srcId="{9C3B44BB-5036-4E4F-9686-BEA42275AB23}" destId="{2C2699EF-E6F7-4179-AD29-B642A14A039D}" srcOrd="0" destOrd="0" parTransId="{17F3594A-19FA-4335-9EA1-C6A2844E59B8}" sibTransId="{E22FD915-8078-4324-BC3D-8057CE81D701}"/>
    <dgm:cxn modelId="{175BBD2B-C6E0-4B2F-AEE4-4806726CC92E}" srcId="{A732925A-6718-4D10-94B5-3511B62C0B04}" destId="{9159A05E-66B9-4CAC-B692-C37520054BF3}" srcOrd="0" destOrd="0" parTransId="{D74FCA83-D0B1-45F6-9627-08DF256B5578}" sibTransId="{44BB8112-EB5C-464A-8D40-C2E5619F2991}"/>
    <dgm:cxn modelId="{33617E33-5CEC-C54B-AB3E-3C4E96E6CDE2}" srcId="{845FBC8E-9232-4182-B132-ACCC03D0893E}" destId="{92E3584A-5F80-D840-9CDB-F0C78CC1CA5D}" srcOrd="2" destOrd="0" parTransId="{5076C6C7-144B-DC49-B154-7CDF7A66FA25}" sibTransId="{2E12015F-061B-CB4C-8901-195F6317A230}"/>
    <dgm:cxn modelId="{477A1D6F-E99E-E848-9E26-060AB047DB9D}" type="presOf" srcId="{F0BFEC88-1C71-A54F-BE68-FD4B2F3A501D}" destId="{CCBAE044-6211-7545-8288-80C3B7813EB2}" srcOrd="0" destOrd="0" presId="urn:microsoft.com/office/officeart/2017/3/layout/HorizontalLabelsTimeline"/>
    <dgm:cxn modelId="{20BA1B82-49BD-3844-9A6B-EC30CD152D04}" type="presOf" srcId="{55521208-DC31-4780-86D2-CE2833CCB9F6}" destId="{ED282F15-06CD-9E41-B95F-5DF864A0BE36}" srcOrd="0" destOrd="0" presId="urn:microsoft.com/office/officeart/2017/3/layout/HorizontalLabelsTimeline"/>
    <dgm:cxn modelId="{4460F78C-C7D4-9F43-8D4E-BA057C363150}" type="presOf" srcId="{92E3584A-5F80-D840-9CDB-F0C78CC1CA5D}" destId="{1FC39EC4-D143-4449-AF94-475AAEB8A16F}" srcOrd="0" destOrd="0" presId="urn:microsoft.com/office/officeart/2017/3/layout/HorizontalLabelsTimeline"/>
    <dgm:cxn modelId="{A7A4ECA6-380C-499B-84CC-4EC26B106576}" srcId="{845FBC8E-9232-4182-B132-ACCC03D0893E}" destId="{61A74442-841D-4C89-9F43-ABAB55FE75BA}" srcOrd="0" destOrd="0" parTransId="{5AF7671D-FD87-4662-A94B-D1CBF63083B6}" sibTransId="{B0D92530-0574-4FDB-97EE-53597B6988EF}"/>
    <dgm:cxn modelId="{DA1391C1-1EEB-7948-AEFC-424223D80611}" type="presOf" srcId="{A732925A-6718-4D10-94B5-3511B62C0B04}" destId="{368E3D4C-BC44-6B49-838A-25C03C223A38}" srcOrd="0" destOrd="0" presId="urn:microsoft.com/office/officeart/2017/3/layout/HorizontalLabelsTimeline"/>
    <dgm:cxn modelId="{84E1A6C1-E7CF-1440-AB8E-8413958F3D15}" srcId="{92E3584A-5F80-D840-9CDB-F0C78CC1CA5D}" destId="{F0BFEC88-1C71-A54F-BE68-FD4B2F3A501D}" srcOrd="0" destOrd="0" parTransId="{2D142773-A010-E04D-9B18-282B9975B2E9}" sibTransId="{255254A7-8E8A-7740-A08C-6A479BE2C848}"/>
    <dgm:cxn modelId="{4091D9C3-184F-44D7-B86C-E3BAC384426D}" srcId="{61A74442-841D-4C89-9F43-ABAB55FE75BA}" destId="{9C3B44BB-5036-4E4F-9686-BEA42275AB23}" srcOrd="0" destOrd="0" parTransId="{557D7D9D-6443-4D1B-B491-56B30120D44C}" sibTransId="{32D305B2-54C6-47AA-9F6B-2EC2E6327A8A}"/>
    <dgm:cxn modelId="{4F3959C7-DFD9-C14B-904D-31D5AA59E571}" type="presOf" srcId="{9159A05E-66B9-4CAC-B692-C37520054BF3}" destId="{368E3D4C-BC44-6B49-838A-25C03C223A38}" srcOrd="0" destOrd="1" presId="urn:microsoft.com/office/officeart/2017/3/layout/HorizontalLabelsTimeline"/>
    <dgm:cxn modelId="{7D41DDD0-B9E8-E24F-B4D2-07C76F2A66B8}" type="presOf" srcId="{9C3B44BB-5036-4E4F-9686-BEA42275AB23}" destId="{7D57ED4D-3EC7-D640-8379-2BC4A6A80457}" srcOrd="0" destOrd="0" presId="urn:microsoft.com/office/officeart/2017/3/layout/HorizontalLabelsTimeline"/>
    <dgm:cxn modelId="{DE6C3FD5-BB8B-8A4E-8365-A3848BD33963}" type="presOf" srcId="{2C2699EF-E6F7-4179-AD29-B642A14A039D}" destId="{7D57ED4D-3EC7-D640-8379-2BC4A6A80457}" srcOrd="0" destOrd="1" presId="urn:microsoft.com/office/officeart/2017/3/layout/HorizontalLabelsTimeline"/>
    <dgm:cxn modelId="{1F592EF0-47E9-4FC8-8381-EE94900B0C0F}" srcId="{845FBC8E-9232-4182-B132-ACCC03D0893E}" destId="{55521208-DC31-4780-86D2-CE2833CCB9F6}" srcOrd="1" destOrd="0" parTransId="{9AB8225A-C03C-41BC-B6FE-6B97A61436E7}" sibTransId="{8936FE3D-635A-45FE-800A-3D261BA66C09}"/>
    <dgm:cxn modelId="{B7DD5FF1-341D-48D3-A16C-2E0B167B4F63}" srcId="{55521208-DC31-4780-86D2-CE2833CCB9F6}" destId="{A732925A-6718-4D10-94B5-3511B62C0B04}" srcOrd="0" destOrd="0" parTransId="{01D5C4D4-7F78-4CC3-956A-389CF51197DE}" sibTransId="{BF989EF2-4783-4804-8D79-E12C790F58C3}"/>
    <dgm:cxn modelId="{38F4E002-9838-3544-88A4-2CE2024F3882}" type="presParOf" srcId="{4E77C7B5-382C-F64C-82E7-1DBB0F587843}" destId="{A53BCEF0-DF53-A146-B27F-D53F4703A40F}" srcOrd="0" destOrd="0" presId="urn:microsoft.com/office/officeart/2017/3/layout/HorizontalLabelsTimeline"/>
    <dgm:cxn modelId="{1D72042D-544F-5B4A-8F15-0C9A41B35387}" type="presParOf" srcId="{4E77C7B5-382C-F64C-82E7-1DBB0F587843}" destId="{B89284C7-98BE-DE48-A4EB-F44CB1629303}" srcOrd="1" destOrd="0" presId="urn:microsoft.com/office/officeart/2017/3/layout/HorizontalLabelsTimeline"/>
    <dgm:cxn modelId="{ABE21B08-019A-F64F-8800-E602213AF9F1}" type="presParOf" srcId="{B89284C7-98BE-DE48-A4EB-F44CB1629303}" destId="{4E564141-3C47-B440-837B-0E71C5A88F07}" srcOrd="0" destOrd="0" presId="urn:microsoft.com/office/officeart/2017/3/layout/HorizontalLabelsTimeline"/>
    <dgm:cxn modelId="{7C732A6B-C6B0-AB47-A741-2E5998BE586B}" type="presParOf" srcId="{4E564141-3C47-B440-837B-0E71C5A88F07}" destId="{2CA6C971-43EB-A641-8C42-79C6B056F229}" srcOrd="0" destOrd="0" presId="urn:microsoft.com/office/officeart/2017/3/layout/HorizontalLabelsTimeline"/>
    <dgm:cxn modelId="{8F3374ED-EEFF-7743-B579-2AD850E9F5A4}" type="presParOf" srcId="{4E564141-3C47-B440-837B-0E71C5A88F07}" destId="{98F18A95-41CA-494D-8153-5EB33BE4DB11}" srcOrd="1" destOrd="0" presId="urn:microsoft.com/office/officeart/2017/3/layout/HorizontalLabelsTimeline"/>
    <dgm:cxn modelId="{5D22ED5D-6DFC-A445-92CA-DBECD4BB4F2E}" type="presParOf" srcId="{98F18A95-41CA-494D-8153-5EB33BE4DB11}" destId="{7D57ED4D-3EC7-D640-8379-2BC4A6A80457}" srcOrd="0" destOrd="0" presId="urn:microsoft.com/office/officeart/2017/3/layout/HorizontalLabelsTimeline"/>
    <dgm:cxn modelId="{482DEC7E-767B-EE40-874B-00297A536284}" type="presParOf" srcId="{98F18A95-41CA-494D-8153-5EB33BE4DB11}" destId="{53F1A030-67F0-6244-B977-1520ABF74018}" srcOrd="1" destOrd="0" presId="urn:microsoft.com/office/officeart/2017/3/layout/HorizontalLabelsTimeline"/>
    <dgm:cxn modelId="{EA8ACB86-85A2-7B4B-B328-2315D7C6174D}" type="presParOf" srcId="{4E564141-3C47-B440-837B-0E71C5A88F07}" destId="{C384C7DE-6660-E941-8449-47DD02F71953}" srcOrd="2" destOrd="0" presId="urn:microsoft.com/office/officeart/2017/3/layout/HorizontalLabelsTimeline"/>
    <dgm:cxn modelId="{2DA575EA-72C2-9542-B1F8-B8B2FE25CD2C}" type="presParOf" srcId="{4E564141-3C47-B440-837B-0E71C5A88F07}" destId="{EEC71940-82FD-6843-962D-85513A485CA0}" srcOrd="3" destOrd="0" presId="urn:microsoft.com/office/officeart/2017/3/layout/HorizontalLabelsTimeline"/>
    <dgm:cxn modelId="{10ADFD36-42AF-2F49-B357-3EAD3127B96C}" type="presParOf" srcId="{4E564141-3C47-B440-837B-0E71C5A88F07}" destId="{A3922D01-3281-5646-BE7B-EF462D4A13D4}" srcOrd="4" destOrd="0" presId="urn:microsoft.com/office/officeart/2017/3/layout/HorizontalLabelsTimeline"/>
    <dgm:cxn modelId="{DDDB017C-0758-7348-BD01-41AF460BF05C}" type="presParOf" srcId="{B89284C7-98BE-DE48-A4EB-F44CB1629303}" destId="{77D0D6B9-036C-6A4F-ADBC-9571E3D07F57}" srcOrd="1" destOrd="0" presId="urn:microsoft.com/office/officeart/2017/3/layout/HorizontalLabelsTimeline"/>
    <dgm:cxn modelId="{4E376C90-8ADA-B843-BC8F-733FA88B4100}" type="presParOf" srcId="{B89284C7-98BE-DE48-A4EB-F44CB1629303}" destId="{796FB92C-4DDE-7F49-B55D-E6C38324BC71}" srcOrd="2" destOrd="0" presId="urn:microsoft.com/office/officeart/2017/3/layout/HorizontalLabelsTimeline"/>
    <dgm:cxn modelId="{CCADAFE5-2958-DA4D-A87E-94F224B6498A}" type="presParOf" srcId="{796FB92C-4DDE-7F49-B55D-E6C38324BC71}" destId="{ED282F15-06CD-9E41-B95F-5DF864A0BE36}" srcOrd="0" destOrd="0" presId="urn:microsoft.com/office/officeart/2017/3/layout/HorizontalLabelsTimeline"/>
    <dgm:cxn modelId="{07DFB7FC-0FF2-DC44-8A74-E387D5D689C4}" type="presParOf" srcId="{796FB92C-4DDE-7F49-B55D-E6C38324BC71}" destId="{6AEA90CB-0EC4-1343-A8D7-85732D4B63E5}" srcOrd="1" destOrd="0" presId="urn:microsoft.com/office/officeart/2017/3/layout/HorizontalLabelsTimeline"/>
    <dgm:cxn modelId="{A486BC65-56A1-7C49-9F92-31DB0CD466F2}" type="presParOf" srcId="{6AEA90CB-0EC4-1343-A8D7-85732D4B63E5}" destId="{368E3D4C-BC44-6B49-838A-25C03C223A38}" srcOrd="0" destOrd="0" presId="urn:microsoft.com/office/officeart/2017/3/layout/HorizontalLabelsTimeline"/>
    <dgm:cxn modelId="{1B5EFEFB-68AC-D244-9429-665DB8962F3E}" type="presParOf" srcId="{6AEA90CB-0EC4-1343-A8D7-85732D4B63E5}" destId="{1A01A959-B8FA-CC49-BEF4-262B73BEC1CD}" srcOrd="1" destOrd="0" presId="urn:microsoft.com/office/officeart/2017/3/layout/HorizontalLabelsTimeline"/>
    <dgm:cxn modelId="{5986F428-2329-B142-848D-F56172DDD197}" type="presParOf" srcId="{796FB92C-4DDE-7F49-B55D-E6C38324BC71}" destId="{ACC67988-BEAB-C344-82AA-94345B330E54}" srcOrd="2" destOrd="0" presId="urn:microsoft.com/office/officeart/2017/3/layout/HorizontalLabelsTimeline"/>
    <dgm:cxn modelId="{5F09B9CB-A60A-2E40-9D7E-3D4C3C630DAA}" type="presParOf" srcId="{796FB92C-4DDE-7F49-B55D-E6C38324BC71}" destId="{32912364-767A-1B48-8889-FFBC53D08E09}" srcOrd="3" destOrd="0" presId="urn:microsoft.com/office/officeart/2017/3/layout/HorizontalLabelsTimeline"/>
    <dgm:cxn modelId="{0021F467-2411-864D-8107-D8F9DEC48753}" type="presParOf" srcId="{796FB92C-4DDE-7F49-B55D-E6C38324BC71}" destId="{1117470B-9D60-C943-98AB-93579D7A95F3}" srcOrd="4" destOrd="0" presId="urn:microsoft.com/office/officeart/2017/3/layout/HorizontalLabelsTimeline"/>
    <dgm:cxn modelId="{230ADB8D-84E3-EA48-BDB0-FA001899738B}" type="presParOf" srcId="{B89284C7-98BE-DE48-A4EB-F44CB1629303}" destId="{8C737867-2039-CB42-B9B6-5FE908BD5AFB}" srcOrd="3" destOrd="0" presId="urn:microsoft.com/office/officeart/2017/3/layout/HorizontalLabelsTimeline"/>
    <dgm:cxn modelId="{7D69B346-C42E-DA48-A8C3-8A34E6D64FCC}" type="presParOf" srcId="{B89284C7-98BE-DE48-A4EB-F44CB1629303}" destId="{9CACCA6B-63D1-E140-BAB0-70EEC2929F4E}" srcOrd="4" destOrd="0" presId="urn:microsoft.com/office/officeart/2017/3/layout/HorizontalLabelsTimeline"/>
    <dgm:cxn modelId="{BC9FB69A-EB35-0643-AAC0-016A3BE14DE2}" type="presParOf" srcId="{9CACCA6B-63D1-E140-BAB0-70EEC2929F4E}" destId="{1FC39EC4-D143-4449-AF94-475AAEB8A16F}" srcOrd="0" destOrd="0" presId="urn:microsoft.com/office/officeart/2017/3/layout/HorizontalLabelsTimeline"/>
    <dgm:cxn modelId="{22B08782-1448-EF4B-A58D-2815C58ADF3D}" type="presParOf" srcId="{9CACCA6B-63D1-E140-BAB0-70EEC2929F4E}" destId="{EEE1A5DA-7420-2540-9EA4-2C79DF5B5140}" srcOrd="1" destOrd="0" presId="urn:microsoft.com/office/officeart/2017/3/layout/HorizontalLabelsTimeline"/>
    <dgm:cxn modelId="{5DC875F4-ED1E-754F-85D6-0BEED9688EB4}" type="presParOf" srcId="{EEE1A5DA-7420-2540-9EA4-2C79DF5B5140}" destId="{CCBAE044-6211-7545-8288-80C3B7813EB2}" srcOrd="0" destOrd="0" presId="urn:microsoft.com/office/officeart/2017/3/layout/HorizontalLabelsTimeline"/>
    <dgm:cxn modelId="{F2B7B637-5D3E-5A49-85E8-78858361D00F}" type="presParOf" srcId="{EEE1A5DA-7420-2540-9EA4-2C79DF5B5140}" destId="{10B6E6FB-1F2B-1B49-A15A-78DEBCD1DCC7}" srcOrd="1" destOrd="0" presId="urn:microsoft.com/office/officeart/2017/3/layout/HorizontalLabelsTimeline"/>
    <dgm:cxn modelId="{F049D40A-864E-D74C-99CC-A80ADCFB4BAE}" type="presParOf" srcId="{9CACCA6B-63D1-E140-BAB0-70EEC2929F4E}" destId="{6650E03C-6E59-3F47-B8E4-4DF917C2047F}" srcOrd="2" destOrd="0" presId="urn:microsoft.com/office/officeart/2017/3/layout/HorizontalLabelsTimeline"/>
    <dgm:cxn modelId="{DEB8B42D-B4D4-3C45-8746-E54EA3E7D10E}" type="presParOf" srcId="{9CACCA6B-63D1-E140-BAB0-70EEC2929F4E}" destId="{A6B59A98-BDAA-2E48-8FB1-1E979F6FDA12}" srcOrd="3" destOrd="0" presId="urn:microsoft.com/office/officeart/2017/3/layout/HorizontalLabelsTimeline"/>
    <dgm:cxn modelId="{87D0C689-2F55-FE4C-957B-AF8280C1A8D4}" type="presParOf" srcId="{9CACCA6B-63D1-E140-BAB0-70EEC2929F4E}" destId="{EE32FC50-13EF-C341-BBDD-ADC42BA9EA4C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BCEF0-DF53-A146-B27F-D53F4703A40F}">
      <dsp:nvSpPr>
        <dsp:cNvPr id="0" name=""/>
        <dsp:cNvSpPr/>
      </dsp:nvSpPr>
      <dsp:spPr>
        <a:xfrm>
          <a:off x="0" y="2720340"/>
          <a:ext cx="6830568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6C971-43EB-A641-8C42-79C6B056F229}">
      <dsp:nvSpPr>
        <dsp:cNvPr id="0" name=""/>
        <dsp:cNvSpPr/>
      </dsp:nvSpPr>
      <dsp:spPr>
        <a:xfrm>
          <a:off x="204917" y="1686610"/>
          <a:ext cx="3005449" cy="6528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2008</a:t>
          </a:r>
        </a:p>
      </dsp:txBody>
      <dsp:txXfrm>
        <a:off x="204917" y="1686610"/>
        <a:ext cx="3005449" cy="652881"/>
      </dsp:txXfrm>
    </dsp:sp>
    <dsp:sp modelId="{7D57ED4D-3EC7-D640-8379-2BC4A6A80457}">
      <dsp:nvSpPr>
        <dsp:cNvPr id="0" name=""/>
        <dsp:cNvSpPr/>
      </dsp:nvSpPr>
      <dsp:spPr>
        <a:xfrm>
          <a:off x="204917" y="0"/>
          <a:ext cx="3005449" cy="168661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Mental Health Parity and Addiction Equity Act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 dirty="0"/>
            <a:t>	Must ensure that, if you cover behavioral health services, they are no more ”restrictive” than coverage of physical health services</a:t>
          </a:r>
        </a:p>
      </dsp:txBody>
      <dsp:txXfrm>
        <a:off x="204917" y="0"/>
        <a:ext cx="3005449" cy="1686610"/>
      </dsp:txXfrm>
    </dsp:sp>
    <dsp:sp modelId="{C384C7DE-6660-E941-8449-47DD02F71953}">
      <dsp:nvSpPr>
        <dsp:cNvPr id="0" name=""/>
        <dsp:cNvSpPr/>
      </dsp:nvSpPr>
      <dsp:spPr>
        <a:xfrm>
          <a:off x="1707641" y="2339492"/>
          <a:ext cx="0" cy="380847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82F15-06CD-9E41-B95F-5DF864A0BE36}">
      <dsp:nvSpPr>
        <dsp:cNvPr id="0" name=""/>
        <dsp:cNvSpPr/>
      </dsp:nvSpPr>
      <dsp:spPr>
        <a:xfrm>
          <a:off x="1912559" y="3101187"/>
          <a:ext cx="3005449" cy="6528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2010</a:t>
          </a:r>
        </a:p>
      </dsp:txBody>
      <dsp:txXfrm>
        <a:off x="1912559" y="3101187"/>
        <a:ext cx="3005449" cy="652881"/>
      </dsp:txXfrm>
    </dsp:sp>
    <dsp:sp modelId="{368E3D4C-BC44-6B49-838A-25C03C223A38}">
      <dsp:nvSpPr>
        <dsp:cNvPr id="0" name=""/>
        <dsp:cNvSpPr/>
      </dsp:nvSpPr>
      <dsp:spPr>
        <a:xfrm>
          <a:off x="1912559" y="3754069"/>
          <a:ext cx="3005449" cy="156222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Affordable Care Act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600" kern="1200" dirty="0"/>
            <a:t>	Many plans are required to cover substance use disorder treatment as 1 of 10 essential health benefits</a:t>
          </a:r>
        </a:p>
      </dsp:txBody>
      <dsp:txXfrm>
        <a:off x="1912559" y="3754069"/>
        <a:ext cx="3005449" cy="1562223"/>
      </dsp:txXfrm>
    </dsp:sp>
    <dsp:sp modelId="{ACC67988-BEAB-C344-82AA-94345B330E54}">
      <dsp:nvSpPr>
        <dsp:cNvPr id="0" name=""/>
        <dsp:cNvSpPr/>
      </dsp:nvSpPr>
      <dsp:spPr>
        <a:xfrm>
          <a:off x="3415283" y="2720340"/>
          <a:ext cx="0" cy="380847"/>
        </a:xfrm>
        <a:prstGeom prst="line">
          <a:avLst/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C71940-82FD-6843-962D-85513A485CA0}">
      <dsp:nvSpPr>
        <dsp:cNvPr id="0" name=""/>
        <dsp:cNvSpPr/>
      </dsp:nvSpPr>
      <dsp:spPr>
        <a:xfrm rot="2700000">
          <a:off x="1665323" y="2678021"/>
          <a:ext cx="84637" cy="846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12364-767A-1B48-8889-FFBC53D08E09}">
      <dsp:nvSpPr>
        <dsp:cNvPr id="0" name=""/>
        <dsp:cNvSpPr/>
      </dsp:nvSpPr>
      <dsp:spPr>
        <a:xfrm rot="2700000">
          <a:off x="3372965" y="2678021"/>
          <a:ext cx="84637" cy="846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C39EC4-D143-4449-AF94-475AAEB8A16F}">
      <dsp:nvSpPr>
        <dsp:cNvPr id="0" name=""/>
        <dsp:cNvSpPr/>
      </dsp:nvSpPr>
      <dsp:spPr>
        <a:xfrm>
          <a:off x="3620201" y="1686610"/>
          <a:ext cx="3005449" cy="6528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2021</a:t>
          </a:r>
        </a:p>
      </dsp:txBody>
      <dsp:txXfrm>
        <a:off x="3620201" y="1686610"/>
        <a:ext cx="3005449" cy="652881"/>
      </dsp:txXfrm>
    </dsp:sp>
    <dsp:sp modelId="{CCBAE044-6211-7545-8288-80C3B7813EB2}">
      <dsp:nvSpPr>
        <dsp:cNvPr id="0" name=""/>
        <dsp:cNvSpPr/>
      </dsp:nvSpPr>
      <dsp:spPr>
        <a:xfrm>
          <a:off x="3620201" y="329943"/>
          <a:ext cx="3005449" cy="135666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Consolidated Appropriations Act</a:t>
          </a:r>
        </a:p>
        <a:p>
          <a:pPr marL="27432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Placed new parity reporting requirements on insurers</a:t>
          </a:r>
        </a:p>
      </dsp:txBody>
      <dsp:txXfrm>
        <a:off x="3620201" y="329943"/>
        <a:ext cx="3005449" cy="1356667"/>
      </dsp:txXfrm>
    </dsp:sp>
    <dsp:sp modelId="{6650E03C-6E59-3F47-B8E4-4DF917C2047F}">
      <dsp:nvSpPr>
        <dsp:cNvPr id="0" name=""/>
        <dsp:cNvSpPr/>
      </dsp:nvSpPr>
      <dsp:spPr>
        <a:xfrm>
          <a:off x="5122925" y="2339492"/>
          <a:ext cx="0" cy="380847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59A98-BDAA-2E48-8FB1-1E979F6FDA12}">
      <dsp:nvSpPr>
        <dsp:cNvPr id="0" name=""/>
        <dsp:cNvSpPr/>
      </dsp:nvSpPr>
      <dsp:spPr>
        <a:xfrm rot="2700000">
          <a:off x="5080607" y="2678021"/>
          <a:ext cx="84637" cy="846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C59E7-AB6B-A149-8797-A85B44D42FD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A514D-D332-EE4B-9065-A6104AF12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1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niversal_health_care" TargetMode="External"/><Relationship Id="rId3" Type="http://schemas.openxmlformats.org/officeDocument/2006/relationships/hyperlink" Target="https://en.wikipedia.org/wiki/Documentary_film" TargetMode="External"/><Relationship Id="rId7" Type="http://schemas.openxmlformats.org/officeDocument/2006/relationships/hyperlink" Target="https://en.wikipedia.org/wiki/Pharmaceutical_industry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Health_insurance" TargetMode="External"/><Relationship Id="rId5" Type="http://schemas.openxmlformats.org/officeDocument/2006/relationships/hyperlink" Target="https://en.wikipedia.org/wiki/Health_care_in_the_United_States" TargetMode="External"/><Relationship Id="rId4" Type="http://schemas.openxmlformats.org/officeDocument/2006/relationships/hyperlink" Target="https://en.wikipedia.org/wiki/Michael_Moore" TargetMode="Externa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niversal_health_care" TargetMode="External"/><Relationship Id="rId3" Type="http://schemas.openxmlformats.org/officeDocument/2006/relationships/hyperlink" Target="https://en.wikipedia.org/wiki/Documentary_film" TargetMode="External"/><Relationship Id="rId7" Type="http://schemas.openxmlformats.org/officeDocument/2006/relationships/hyperlink" Target="https://en.wikipedia.org/wiki/Pharmaceutical_industr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Health_insurance" TargetMode="External"/><Relationship Id="rId5" Type="http://schemas.openxmlformats.org/officeDocument/2006/relationships/hyperlink" Target="https://en.wikipedia.org/wiki/Health_care_in_the_United_States" TargetMode="External"/><Relationship Id="rId4" Type="http://schemas.openxmlformats.org/officeDocument/2006/relationships/hyperlink" Target="https://en.wikipedia.org/wiki/Michael_Moore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0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33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00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02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10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91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07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29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38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54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effectLst/>
                <a:latin typeface="Helvetica" pitchFamily="2" charset="0"/>
              </a:rPr>
              <a:t>Mojtabai</a:t>
            </a:r>
            <a:r>
              <a:rPr lang="en-US" dirty="0">
                <a:effectLst/>
                <a:latin typeface="Helvetica" pitchFamily="2" charset="0"/>
              </a:rPr>
              <a:t> R, Mauro C, Wall MM, Barry CL,</a:t>
            </a:r>
          </a:p>
          <a:p>
            <a:r>
              <a:rPr lang="en-US" dirty="0" err="1">
                <a:effectLst/>
                <a:latin typeface="Helvetica" pitchFamily="2" charset="0"/>
              </a:rPr>
              <a:t>OlfsonM</a:t>
            </a:r>
            <a:r>
              <a:rPr lang="en-US" dirty="0">
                <a:effectLst/>
                <a:latin typeface="Helvetica" pitchFamily="2" charset="0"/>
              </a:rPr>
              <a:t> (2020) Private health insurance coverage</a:t>
            </a:r>
          </a:p>
          <a:p>
            <a:r>
              <a:rPr lang="en-US" dirty="0">
                <a:effectLst/>
                <a:latin typeface="Helvetica" pitchFamily="2" charset="0"/>
              </a:rPr>
              <a:t>of drug use disorder treatment: 2005–2018. </a:t>
            </a:r>
            <a:r>
              <a:rPr lang="en-US" dirty="0" err="1">
                <a:effectLst/>
                <a:latin typeface="Helvetica" pitchFamily="2" charset="0"/>
              </a:rPr>
              <a:t>PLoS</a:t>
            </a:r>
            <a:endParaRPr lang="en-US" dirty="0">
              <a:effectLst/>
              <a:latin typeface="Helvetica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ONE 15(10): e0240298. </a:t>
            </a:r>
            <a:r>
              <a:rPr lang="en-US" dirty="0">
                <a:solidFill>
                  <a:srgbClr val="2C5CFB"/>
                </a:solidFill>
                <a:effectLst/>
                <a:latin typeface="Helvetica" pitchFamily="2" charset="0"/>
              </a:rPr>
              <a:t>https://</a:t>
            </a:r>
            <a:r>
              <a:rPr lang="en-US" dirty="0" err="1">
                <a:solidFill>
                  <a:srgbClr val="2C5CFB"/>
                </a:solidFill>
                <a:effectLst/>
                <a:latin typeface="Helvetica" pitchFamily="2" charset="0"/>
              </a:rPr>
              <a:t>doi.org</a:t>
            </a:r>
            <a:r>
              <a:rPr lang="en-US" dirty="0">
                <a:solidFill>
                  <a:srgbClr val="2C5CFB"/>
                </a:solidFill>
                <a:effectLst/>
                <a:latin typeface="Helvetica" pitchFamily="2" charset="0"/>
              </a:rPr>
              <a:t>/10.1371/</a:t>
            </a:r>
          </a:p>
          <a:p>
            <a:r>
              <a:rPr lang="en-US" dirty="0">
                <a:solidFill>
                  <a:srgbClr val="2C5CFB"/>
                </a:solidFill>
                <a:effectLst/>
                <a:latin typeface="Helvetica" pitchFamily="2" charset="0"/>
              </a:rPr>
              <a:t>journal.pone.0240298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Insurance barriers to substance use disorder treatment after passage of mental health and addiction parity laws and the affordable care act: A </a:t>
            </a:r>
          </a:p>
          <a:p>
            <a:r>
              <a:rPr lang="en-US" dirty="0"/>
              <a:t>qualitative analysis </a:t>
            </a:r>
          </a:p>
          <a:p>
            <a:r>
              <a:rPr lang="en-US" dirty="0"/>
              <a:t>Julia Dickson-Gomez a,*, Margaret Weeks b, Danielle Green b, Sophie </a:t>
            </a:r>
            <a:r>
              <a:rPr lang="en-US" dirty="0" err="1"/>
              <a:t>Boutouis</a:t>
            </a:r>
            <a:r>
              <a:rPr lang="en-US" dirty="0"/>
              <a:t> c, Carol </a:t>
            </a:r>
            <a:r>
              <a:rPr lang="en-US" dirty="0" err="1"/>
              <a:t>Galletlyd</a:t>
            </a:r>
            <a:r>
              <a:rPr lang="en-US" dirty="0"/>
              <a:t>, Erika Christenson</a:t>
            </a:r>
          </a:p>
          <a:p>
            <a:endParaRPr lang="en-US" dirty="0"/>
          </a:p>
          <a:p>
            <a:r>
              <a:rPr lang="en-US" dirty="0"/>
              <a:t>Drug and Alcohol Dependence Reports 3 (2022)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bhbusiness.com</a:t>
            </a:r>
            <a:r>
              <a:rPr lang="en-US" dirty="0"/>
              <a:t>/2022/08/19/how-wit-v-united-behavioral-health-could-impact-the-future-of-behavioral-health-parity/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262D31"/>
                </a:solidFill>
                <a:effectLst/>
                <a:latin typeface="Source Serif Pro" panose="020F0502020204030204" pitchFamily="34" charset="0"/>
              </a:rPr>
              <a:t>The class-action lawsuit — originally filed in May 2014 by David Wit, Natasha Wit and Brian Muir — alleged that United Behavioral Health improperly ignored generally accepted medical standards when it developed its rules for determining the medical necessity of behavioral health services. https://</a:t>
            </a:r>
            <a:r>
              <a:rPr lang="en-US" b="0" i="0" dirty="0" err="1">
                <a:solidFill>
                  <a:srgbClr val="262D31"/>
                </a:solidFill>
                <a:effectLst/>
                <a:latin typeface="Source Serif Pro" panose="020F0502020204030204" pitchFamily="34" charset="0"/>
              </a:rPr>
              <a:t>www.thekennedyforum.org</a:t>
            </a:r>
            <a:r>
              <a:rPr lang="en-US" b="0" i="0" dirty="0">
                <a:solidFill>
                  <a:srgbClr val="262D31"/>
                </a:solidFill>
                <a:effectLst/>
                <a:latin typeface="Source Serif Pro" panose="020F0502020204030204" pitchFamily="34" charset="0"/>
              </a:rPr>
              <a:t>/wit/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5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Wikipedia: </a:t>
            </a:r>
          </a:p>
          <a:p>
            <a:r>
              <a:rPr lang="en-US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Sicko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a 2007 American political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Documentary film"/>
              </a:rPr>
              <a:t>documentary film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by filmmaker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Michael Moore"/>
              </a:rPr>
              <a:t>Michael Moore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Investigating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Health care in the United States"/>
              </a:rPr>
              <a:t>health care in the United States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the film focuses on the country's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Health insurance"/>
              </a:rPr>
              <a:t>health insurance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the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Pharmaceutical industry"/>
              </a:rPr>
              <a:t>pharmaceutical industry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Moore compares the for-profit non-universal U.S. system with the non-profit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Universal health care"/>
              </a:rPr>
              <a:t>universal health care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systems of</a:t>
            </a:r>
          </a:p>
          <a:p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he uses the </a:t>
            </a:r>
            <a:r>
              <a:rPr lang="en-US" b="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Star Wars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theme, and he shows all of the various reasons you can be denied coverage by your insurance company, rolling away on the screen — it's thousands of them.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3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Wikipedia: </a:t>
            </a:r>
          </a:p>
          <a:p>
            <a:r>
              <a:rPr lang="en-US" b="1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Sicko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is a 2007 American political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Documentary film"/>
              </a:rPr>
              <a:t>documentary film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by filmmaker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Michael Moore"/>
              </a:rPr>
              <a:t>Michael Moore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Investigating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Health care in the United States"/>
              </a:rPr>
              <a:t>health care in the United States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the film focuses on the country's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Health insurance"/>
              </a:rPr>
              <a:t>health insurance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the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Pharmaceutical industry"/>
              </a:rPr>
              <a:t>pharmaceutical industry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Moore compares the for-profit non-universal U.S. system with the non-profit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8" tooltip="Universal health care"/>
              </a:rPr>
              <a:t>universal health care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systems of</a:t>
            </a:r>
          </a:p>
          <a:p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he uses the </a:t>
            </a:r>
            <a:r>
              <a:rPr lang="en-US" b="0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Star Wars</a:t>
            </a:r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theme, and he shows all of the various reasons you can be denied coverage by your insurance company, rolling away on the screen — it's thousands of them.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9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NOTE: </a:t>
            </a:r>
          </a:p>
          <a:p>
            <a:r>
              <a:rPr lang="en-US" dirty="0">
                <a:solidFill>
                  <a:srgbClr val="161616"/>
                </a:solidFill>
                <a:effectLst/>
                <a:latin typeface="Arial" panose="020B0604020202020204" pitchFamily="34" charset="0"/>
              </a:rPr>
              <a:t>Includes people with mild, moderate, or severe mental illness (DSM-IV) or substance use disorder (DSM-V) according to NSDUH. Respondents may report having more than one type of coverage; however, individuals are sorted into only one category of insurance coverage. </a:t>
            </a:r>
          </a:p>
          <a:p>
            <a:endParaRPr lang="en-US" dirty="0"/>
          </a:p>
          <a:p>
            <a:r>
              <a:rPr lang="en-US" dirty="0"/>
              <a:t>NSDUH 2020</a:t>
            </a:r>
          </a:p>
          <a:p>
            <a:endParaRPr lang="en-US" dirty="0"/>
          </a:p>
          <a:p>
            <a:r>
              <a:rPr lang="en-US" dirty="0"/>
              <a:t>Image from: </a:t>
            </a:r>
            <a:r>
              <a:rPr lang="en-US" dirty="0">
                <a:effectLst/>
                <a:latin typeface="Helvetica" pitchFamily="2" charset="0"/>
              </a:rPr>
              <a:t>Citation: Reinert, M, </a:t>
            </a:r>
            <a:r>
              <a:rPr lang="en-US" dirty="0" err="1">
                <a:effectLst/>
                <a:latin typeface="Helvetica" pitchFamily="2" charset="0"/>
              </a:rPr>
              <a:t>Fritze</a:t>
            </a:r>
            <a:r>
              <a:rPr lang="en-US" dirty="0">
                <a:effectLst/>
                <a:latin typeface="Helvetica" pitchFamily="2" charset="0"/>
              </a:rPr>
              <a:t>, D. &amp; Nguyen, T. (October 2022). “The State of Mental Health in America 2023”</a:t>
            </a:r>
          </a:p>
          <a:p>
            <a:r>
              <a:rPr lang="en-US" dirty="0">
                <a:effectLst/>
                <a:latin typeface="Helvetica" pitchFamily="2" charset="0"/>
              </a:rPr>
              <a:t>Mental Health America, Alexandria VA.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9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Helvetica" pitchFamily="2" charset="0"/>
              </a:rPr>
              <a:t>4. Healthy People 2030 (n/d). Health Care Access and Quality Objective AHS-04. </a:t>
            </a:r>
            <a:r>
              <a:rPr lang="en-US" dirty="0">
                <a:solidFill>
                  <a:srgbClr val="FE841A"/>
                </a:solidFill>
                <a:effectLst/>
                <a:latin typeface="Helvetica" pitchFamily="2" charset="0"/>
              </a:rPr>
              <a:t>https://</a:t>
            </a:r>
            <a:r>
              <a:rPr lang="en-US" dirty="0" err="1">
                <a:solidFill>
                  <a:srgbClr val="FE841A"/>
                </a:solidFill>
                <a:effectLst/>
                <a:latin typeface="Helvetica" pitchFamily="2" charset="0"/>
              </a:rPr>
              <a:t>health.gov</a:t>
            </a:r>
            <a:r>
              <a:rPr lang="en-US" dirty="0">
                <a:solidFill>
                  <a:srgbClr val="FE841A"/>
                </a:solidFill>
                <a:effectLst/>
                <a:latin typeface="Helvetica" pitchFamily="2" charset="0"/>
              </a:rPr>
              <a:t>/</a:t>
            </a:r>
            <a:r>
              <a:rPr lang="en-US" dirty="0" err="1">
                <a:solidFill>
                  <a:srgbClr val="FE841A"/>
                </a:solidFill>
                <a:effectLst/>
                <a:latin typeface="Helvetica" pitchFamily="2" charset="0"/>
              </a:rPr>
              <a:t>healthypeople</a:t>
            </a:r>
            <a:r>
              <a:rPr lang="en-US" dirty="0">
                <a:solidFill>
                  <a:srgbClr val="FE841A"/>
                </a:solidFill>
                <a:effectLst/>
                <a:latin typeface="Helvetica" pitchFamily="2" charset="0"/>
              </a:rPr>
              <a:t>/objectives-</a:t>
            </a:r>
            <a:r>
              <a:rPr lang="en-US" dirty="0" err="1">
                <a:solidFill>
                  <a:srgbClr val="FE841A"/>
                </a:solidFill>
                <a:effectLst/>
                <a:latin typeface="Helvetica" pitchFamily="2" charset="0"/>
              </a:rPr>
              <a:t>anddata</a:t>
            </a:r>
            <a:r>
              <a:rPr lang="en-US" dirty="0">
                <a:solidFill>
                  <a:srgbClr val="FE841A"/>
                </a:solidFill>
                <a:effectLst/>
                <a:latin typeface="Helvetica" pitchFamily="2" charset="0"/>
              </a:rPr>
              <a:t>/browse-objectives/health-care-access-and-quality </a:t>
            </a:r>
            <a:r>
              <a:rPr lang="en-US" dirty="0">
                <a:effectLst/>
                <a:latin typeface="Helvetica" pitchFamily="2" charset="0"/>
              </a:rPr>
              <a:t>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Helvetica" pitchFamily="2" charset="0"/>
              </a:rPr>
              <a:t>Specialty SUD Treatment &amp; Mental Health Treatment: SAMHSA (2021). National Survey of Drug Use and Health. Tables 5.33A &amp; 8.17B. </a:t>
            </a:r>
            <a:r>
              <a:rPr lang="en-US" dirty="0">
                <a:solidFill>
                  <a:srgbClr val="FE841A"/>
                </a:solidFill>
                <a:effectLst/>
                <a:latin typeface="Helvetica" pitchFamily="2" charset="0"/>
              </a:rPr>
              <a:t>https://</a:t>
            </a:r>
            <a:r>
              <a:rPr lang="en-US" dirty="0" err="1">
                <a:solidFill>
                  <a:srgbClr val="FE841A"/>
                </a:solidFill>
                <a:effectLst/>
                <a:latin typeface="Helvetica" pitchFamily="2" charset="0"/>
              </a:rPr>
              <a:t>www.samhsa.gov</a:t>
            </a:r>
            <a:r>
              <a:rPr lang="en-US" dirty="0">
                <a:solidFill>
                  <a:srgbClr val="FE841A"/>
                </a:solidFill>
                <a:effectLst/>
                <a:latin typeface="Helvetica" pitchFamily="2" charset="0"/>
              </a:rPr>
              <a:t>/data/report/2020-nsduh-detailedtables </a:t>
            </a:r>
            <a:r>
              <a:rPr lang="en-US" dirty="0">
                <a:effectLst/>
                <a:latin typeface="Helvetica" pitchFamily="2" charset="0"/>
              </a:rPr>
              <a:t>6. Centers for Medicare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33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77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43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514D-D332-EE4B-9065-A6104AF12F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04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DEEA-C721-4BCC-6590-DFCF08666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AA5E4-21D4-B0FF-AE2F-304C0FEC4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4C370-5352-084B-8C6E-A4ACC8CD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2C6F1-9B2A-6B49-98A7-7AA2C74C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E9270-31BD-6BCA-EE9E-47644525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1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86BE0-A5FB-C052-FCBA-9807B023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9030-AA27-9D58-F9D0-5187218A1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ACD35-A73C-3DDE-2EC0-D184C939A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0A149-7BDE-3008-5D51-924D731A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0170A-4C3C-F555-08B0-5BDD73905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38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885F3C-B780-CF21-21BB-CD2B125A2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6CA9C-2C89-1D23-F695-76D96951C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369-4138-6094-138C-46B2F3F0F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108F7-D219-2A05-06AC-A0BD5FD95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963AA-BBB7-6F1D-BD50-F4F0D1F5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14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66F5-0440-8D2D-A9E6-3375BD5F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5D85E-25FF-2C47-ABFB-37B6BFFF0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638E2-49F1-16DC-2E23-43E46653C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B1F6A-0DB7-52FB-A752-ACC5FABFA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F906A-0384-79C5-84B4-85752AB1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E27A-13C8-7755-BA31-A6CD46C7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AB72D-04DD-6078-3E3E-2D1389830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E8674-6BEE-075B-926D-33C1370F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3BA26-4480-40C1-78B4-94AB96C7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18A23-AD77-10CA-4CA4-90E189C0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1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F202C-B3AA-0640-9797-39A88DCB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B7593-FB53-998D-B4FA-34520F02E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C9C7F-749F-D277-F0D9-244B1B032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03B2C-FD46-23CB-BB0F-1E182B577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BCAA0-AC1D-2CA4-4AE4-74DB68709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33978-8063-6A34-953B-B93D439E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8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A0E18-871F-E718-0AE2-486CB2A0C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7C7A0-BCC8-4AE5-CF92-551E6BD9D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77A4F6-21D9-68A3-1B17-82202F716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1399A-FAB4-A5F6-B190-A9981EDE7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001A9-8843-277F-2DFD-FB801196A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7ED7C-3B37-9DA2-D70F-F181BCC1B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92A04B-9A97-9A73-1784-8035CE04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2072D5-29B4-C307-5E84-89C45F45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61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707F4-95DB-E43F-81FB-0BB2E128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21A10-7C95-066C-B86D-6269DEF7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5C129-C249-23F7-8099-C0AE7F269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6520E-0189-FC41-6A40-F94C67E9F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1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87F20-9CA2-62B4-B6D8-BC3C2AD1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04667-8B57-000D-388B-24E110B8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F62EB-E180-71A1-09C2-27D6F780E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8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59AB2-8D58-7F81-446E-496290B5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B7D31-6FAF-A6DA-1DA9-C3CB275BC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90B67-9838-B37A-FF54-5856AAC9A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10E59-9C70-BBE0-E4C9-17CF74C8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D8DC6C-5254-F53B-9210-2D422F05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29A76-2EC7-6700-0B84-DB1F0A5D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3479F-1096-67DB-5435-3BAFC556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C36A3-562F-B0C8-8DC6-5BC89F440B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8590D-3994-AF32-377A-96BB14C42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32AE2-C266-3E1D-6FDD-1680BEFDB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13D84-768B-7658-8A45-44A5A930E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0493B-63EB-7250-A2E9-E8A91598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7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BA16FD-B7E2-3391-F3C2-F205C65BC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87BAB-16E1-BC27-D546-66C43F708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5878D-1740-A44A-F094-791953FDC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7E38C-BE58-4140-9AFE-6DF07958A3B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0454-967A-3190-9A50-705F032911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BBA2B-E7D6-63DE-0223-A0FCF5A95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EA2FA-476E-2647-B57D-9A8AF669D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7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DFC3E-949A-2D5C-4E2D-E1B519CBE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Private Insurance Failure to Pay: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E7B084-014C-ABB5-8315-D74E308DF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 fontScale="92500" lnSpcReduction="20000"/>
          </a:bodyPr>
          <a:lstStyle/>
          <a:p>
            <a:pPr algn="l"/>
            <a:r>
              <a:rPr lang="en-US" dirty="0"/>
              <a:t>A major barrier for accessing treatment for substance use disorders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Kimber Richter, PhD, MPH</a:t>
            </a:r>
          </a:p>
          <a:p>
            <a:pPr algn="l"/>
            <a:r>
              <a:rPr lang="en-US" dirty="0"/>
              <a:t>The University of Kansas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2984875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BCF7-F6F1-6217-F830-9900DE0C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Appeal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68BE8-2C16-B7A4-E6B1-228970D8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Completed appeal form Oct 4, 2021 </a:t>
            </a:r>
          </a:p>
          <a:p>
            <a:r>
              <a:rPr lang="en-US" dirty="0"/>
              <a:t>BCBS sent out “documentation” to an independent Medical Evaluation Specialist (MES) for review</a:t>
            </a:r>
          </a:p>
          <a:p>
            <a:r>
              <a:rPr lang="en-US" dirty="0"/>
              <a:t>Denied for 3 reasons: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…the medical records lack sufficient documentation that the patient was under the direct care of the physician who certified the PHP level of care.”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“Clinical documentation for patients admitted to a Partial Hospital Plan …”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“must be under the care of a physician who certifies and re-certifies the need...”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“reflect a minimum of 20 hours per week of PHP therapeutic services…”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“Further, the medical records lack supporting documentation that the treatment goals/objectives as specified in the patients master individualized treatment plan were incorporated into the services provided.”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3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BCF7-F6F1-6217-F830-9900DE0C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Appeal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68BE8-2C16-B7A4-E6B1-228970D8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Completed appeal form Oct 4, 2021 </a:t>
            </a:r>
          </a:p>
          <a:p>
            <a:r>
              <a:rPr lang="en-US" dirty="0"/>
              <a:t>BCBS sent out “documentation” to an independent Medical Evaluation Specialist (MES) for review</a:t>
            </a:r>
          </a:p>
          <a:p>
            <a:r>
              <a:rPr lang="en-US" dirty="0"/>
              <a:t>Denied for 3 reasons: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…the medical records lack sufficient documentation that the patient was under the direct care of the physician who certified the PHP level of care.”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“Clinical documentation for patients admitted to a Partial Hospital Plan …”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“must be under the care of a physician who certifies and re-certifies the need...”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“reflect a minimum of 20 hours per week of PHP therapeutic services…”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“Further, the medical records lack supporting documentation that the treatment goals/objectives as specified in the patients master individualized treatment plan were incorporated into the services provided.”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2" descr="Free Denied Insurance illustration and picture">
            <a:extLst>
              <a:ext uri="{FF2B5EF4-FFF2-40B4-BE49-F238E27FC236}">
                <a16:creationId xmlns:a16="http://schemas.microsoft.com/office/drawing/2014/main" id="{2B77F6EF-720B-A703-8820-53FA4608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0"/>
            <a:ext cx="10775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03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BCF7-F6F1-6217-F830-9900DE0C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Appeal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68BE8-2C16-B7A4-E6B1-228970D8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Completed appeal form Oct 4, 2021 </a:t>
            </a:r>
          </a:p>
          <a:p>
            <a:r>
              <a:rPr lang="en-US" dirty="0"/>
              <a:t>BCBS sent out “documentation” to an independent Medical Evaluation Specialist (MES) for review</a:t>
            </a:r>
          </a:p>
          <a:p>
            <a:r>
              <a:rPr lang="en-US" dirty="0"/>
              <a:t>Denied for 3 reasons: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…the medical records lack sufficient documentation that the patient was under the direct care of the physician who certified the PHP level of care.”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“Clinical documentation for patients admitted to a Partial Hospital Plan …”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“must be under the care of a physician who certifies and re-certifies the need...”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“reflect a minimum of 20 hours per week of PHP therapeutic services…”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“Further, the medical records lack supporting documentation that the treatment goals/objectives as specified in the patients master individualized treatment plan were incorporated into the services provided.”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2" descr="Free Denied Insurance illustration and picture">
            <a:extLst>
              <a:ext uri="{FF2B5EF4-FFF2-40B4-BE49-F238E27FC236}">
                <a16:creationId xmlns:a16="http://schemas.microsoft.com/office/drawing/2014/main" id="{2B77F6EF-720B-A703-8820-53FA4608D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0"/>
            <a:ext cx="10775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A59C43-F11A-EA37-11C7-9DAEC70D1072}"/>
              </a:ext>
            </a:extLst>
          </p:cNvPr>
          <p:cNvSpPr/>
          <p:nvPr/>
        </p:nvSpPr>
        <p:spPr>
          <a:xfrm>
            <a:off x="433620" y="2967335"/>
            <a:ext cx="11324831" cy="132343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BCBS Cited non-compliance with American Society of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Addiction Medicine (ASAM) and CMS guidelines</a:t>
            </a:r>
          </a:p>
        </p:txBody>
      </p:sp>
    </p:spTree>
    <p:extLst>
      <p:ext uri="{BB962C8B-B14F-4D97-AF65-F5344CB8AC3E}">
        <p14:creationId xmlns:p14="http://schemas.microsoft.com/office/powerpoint/2010/main" val="12966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BCF7-F6F1-6217-F830-9900DE0C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Appeal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68BE8-2C16-B7A4-E6B1-228970D8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Completed appeal form Oct 4, 2021 </a:t>
            </a:r>
          </a:p>
          <a:p>
            <a:r>
              <a:rPr lang="en-US" dirty="0"/>
              <a:t>BCBS sent out “documentation” to an independent Medical Evaluation Specialist (MES) for review</a:t>
            </a:r>
          </a:p>
          <a:p>
            <a:r>
              <a:rPr lang="en-US" dirty="0"/>
              <a:t>Denied for 3 reasons: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…the medical records lack sufficient documentation that the patient was under the direct care of the physician who certified the PHP level of care.” 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“Clinical documentation for patients admitted to a Partial Hospital Plan …” </a:t>
            </a: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“must be under the care of a physician who certifies and re-certifies the need...”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“reflect a minimum of 20 hours per week of PHP therapeutic services…”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“Further, the medical records lack supporting documentation that the treatment goals/objectives as specified in the patients master individualized treatment plan were incorporated into the services provided.”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E41ADC-1285-E2D3-CB43-8CEDA672970F}"/>
              </a:ext>
            </a:extLst>
          </p:cNvPr>
          <p:cNvSpPr/>
          <p:nvPr/>
        </p:nvSpPr>
        <p:spPr>
          <a:xfrm>
            <a:off x="5255369" y="6138932"/>
            <a:ext cx="6098431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BCBS Cited non-compliance with American Society of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Addiction Medicine (ASAM) and CMS guidelines</a:t>
            </a:r>
          </a:p>
        </p:txBody>
      </p:sp>
      <p:pic>
        <p:nvPicPr>
          <p:cNvPr id="5" name="Picture 2" descr="Free Denied Insurance illustration and picture">
            <a:extLst>
              <a:ext uri="{FF2B5EF4-FFF2-40B4-BE49-F238E27FC236}">
                <a16:creationId xmlns:a16="http://schemas.microsoft.com/office/drawing/2014/main" id="{88D4A823-491F-BE85-1E39-4EB3E11CD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84" y="11182"/>
            <a:ext cx="3919353" cy="249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76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BCF7-F6F1-6217-F830-9900DE0C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Appeal to BCBS and Complaint to KS Insurance Commissioner (KIC) (June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68BE8-2C16-B7A4-E6B1-228970D8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and family obtained a lawyer &amp; all medical records (450 </a:t>
            </a:r>
            <a:r>
              <a:rPr lang="en-US" dirty="0" err="1"/>
              <a:t>pgs</a:t>
            </a:r>
            <a:r>
              <a:rPr lang="en-US" dirty="0"/>
              <a:t>)</a:t>
            </a:r>
          </a:p>
          <a:p>
            <a:r>
              <a:rPr lang="en-US" dirty="0"/>
              <a:t>Sent a demand letter to BCBS and complaint to KIC</a:t>
            </a:r>
          </a:p>
          <a:p>
            <a:r>
              <a:rPr lang="en-US" dirty="0"/>
              <a:t>KIC sent all out for external review</a:t>
            </a:r>
          </a:p>
          <a:p>
            <a:pPr lvl="1"/>
            <a:r>
              <a:rPr lang="en-US" dirty="0"/>
              <a:t>The family had to provide all documentation</a:t>
            </a:r>
          </a:p>
          <a:p>
            <a:pPr lvl="1"/>
            <a:r>
              <a:rPr lang="en-US" dirty="0"/>
              <a:t>Otherwise KIC would rely on whatever BCBS chose to provide</a:t>
            </a:r>
          </a:p>
          <a:p>
            <a:r>
              <a:rPr lang="en-US" dirty="0"/>
              <a:t>KIC communicated to BCBS via back-channels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703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BCF7-F6F1-6217-F830-9900DE0C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Appeal to BCBS and Complaint to KS Insurance Commissioner (KIC) (June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68BE8-2C16-B7A4-E6B1-228970D8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and family obtained a lawyer &amp; all medical records (450 </a:t>
            </a:r>
            <a:r>
              <a:rPr lang="en-US" dirty="0" err="1"/>
              <a:t>pgs</a:t>
            </a:r>
            <a:r>
              <a:rPr lang="en-US" dirty="0"/>
              <a:t>)</a:t>
            </a:r>
          </a:p>
          <a:p>
            <a:r>
              <a:rPr lang="en-US" dirty="0"/>
              <a:t>Sent a demand letter to BCBS and complaint to KIC</a:t>
            </a:r>
          </a:p>
          <a:p>
            <a:r>
              <a:rPr lang="en-US" dirty="0"/>
              <a:t>KIC sent all out for external review</a:t>
            </a:r>
          </a:p>
          <a:p>
            <a:pPr lvl="1"/>
            <a:r>
              <a:rPr lang="en-US" dirty="0"/>
              <a:t>The family had to provide all documentation</a:t>
            </a:r>
          </a:p>
          <a:p>
            <a:pPr lvl="1"/>
            <a:r>
              <a:rPr lang="en-US" dirty="0"/>
              <a:t>Otherwise KIC would rely on whatever BCBS chose to provide</a:t>
            </a:r>
          </a:p>
          <a:p>
            <a:r>
              <a:rPr lang="en-US" dirty="0"/>
              <a:t>KIC communicated to BCBS via back-channels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098" name="Picture 2" descr="Free Approved Stamp vector and picture">
            <a:extLst>
              <a:ext uri="{FF2B5EF4-FFF2-40B4-BE49-F238E27FC236}">
                <a16:creationId xmlns:a16="http://schemas.microsoft.com/office/drawing/2014/main" id="{BB05ADED-9465-4F8A-9476-39E379BB2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79" y="1203158"/>
            <a:ext cx="8777845" cy="49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8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BCF7-F6F1-6217-F830-9900DE0C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Appeal to BCBS and Complaint to KS Insurance Commissioner (KIC) (June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68BE8-2C16-B7A4-E6B1-228970D8D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Patient and family obtained a lawyer &amp; all medical records (450 </a:t>
            </a:r>
            <a:r>
              <a:rPr lang="en-US" dirty="0" err="1"/>
              <a:t>pgs</a:t>
            </a:r>
            <a:r>
              <a:rPr lang="en-US" dirty="0"/>
              <a:t>)</a:t>
            </a:r>
          </a:p>
          <a:p>
            <a:r>
              <a:rPr lang="en-US" dirty="0"/>
              <a:t>Sent a demand letter to BCBS and complaint to KIC</a:t>
            </a:r>
          </a:p>
          <a:p>
            <a:r>
              <a:rPr lang="en-US" dirty="0"/>
              <a:t>KIC sent all out for external review</a:t>
            </a:r>
          </a:p>
          <a:p>
            <a:pPr lvl="1"/>
            <a:r>
              <a:rPr lang="en-US" dirty="0"/>
              <a:t>The family had to provide all documentation</a:t>
            </a:r>
          </a:p>
          <a:p>
            <a:pPr lvl="1"/>
            <a:r>
              <a:rPr lang="en-US" dirty="0"/>
              <a:t>Otherwise KIC would rely on whatever BCBS chose to provide</a:t>
            </a:r>
          </a:p>
          <a:p>
            <a:r>
              <a:rPr lang="en-US" dirty="0"/>
              <a:t>KIC communicated to BCBS via back-channels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098" name="Picture 2" descr="Free Approved Stamp vector and picture">
            <a:extLst>
              <a:ext uri="{FF2B5EF4-FFF2-40B4-BE49-F238E27FC236}">
                <a16:creationId xmlns:a16="http://schemas.microsoft.com/office/drawing/2014/main" id="{BB05ADED-9465-4F8A-9476-39E379BB2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479" y="1203158"/>
            <a:ext cx="8777845" cy="49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4FC790-6007-FBD3-24A2-6650B7823C27}"/>
              </a:ext>
            </a:extLst>
          </p:cNvPr>
          <p:cNvSpPr/>
          <p:nvPr/>
        </p:nvSpPr>
        <p:spPr>
          <a:xfrm>
            <a:off x="465372" y="2967335"/>
            <a:ext cx="11261353" cy="1323439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KIC: The Company Has Determined That Benefits Are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Available Under the Policy (!!)</a:t>
            </a:r>
          </a:p>
        </p:txBody>
      </p:sp>
    </p:spTree>
    <p:extLst>
      <p:ext uri="{BB962C8B-B14F-4D97-AF65-F5344CB8AC3E}">
        <p14:creationId xmlns:p14="http://schemas.microsoft.com/office/powerpoint/2010/main" val="94901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95836-2287-E41E-2625-A07DAE093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Sad, Bad Math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8A56998-AD3E-2BDC-03AB-D9F37F7BB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184588"/>
              </p:ext>
            </p:extLst>
          </p:nvPr>
        </p:nvGraphicFramePr>
        <p:xfrm>
          <a:off x="1576173" y="1510499"/>
          <a:ext cx="9039654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508">
                  <a:extLst>
                    <a:ext uri="{9D8B030D-6E8A-4147-A177-3AD203B41FA5}">
                      <a16:colId xmlns:a16="http://schemas.microsoft.com/office/drawing/2014/main" val="2534762111"/>
                    </a:ext>
                  </a:extLst>
                </a:gridCol>
                <a:gridCol w="4361935">
                  <a:extLst>
                    <a:ext uri="{9D8B030D-6E8A-4147-A177-3AD203B41FA5}">
                      <a16:colId xmlns:a16="http://schemas.microsoft.com/office/drawing/2014/main" val="2433865137"/>
                    </a:ext>
                  </a:extLst>
                </a:gridCol>
                <a:gridCol w="2397211">
                  <a:extLst>
                    <a:ext uri="{9D8B030D-6E8A-4147-A177-3AD203B41FA5}">
                      <a16:colId xmlns:a16="http://schemas.microsoft.com/office/drawing/2014/main" val="2253728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Dollars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392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Claims*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Claimed from BCBS by Caron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98,000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497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Allowable (~32%)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Amount allowed by BCBS for out of network 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31,389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035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Co-Insurance (60%)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What patient/family has to 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8,216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349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399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 reimbursed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19,178</a:t>
                      </a:r>
                      <a:r>
                        <a:rPr lang="en-US" sz="2800" dirty="0"/>
                        <a:t> (?)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062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Minus lawyer fees of $3,600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/>
                        <a:t>15,578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5518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4BD9040-73B3-E5DA-0D06-622E83055902}"/>
              </a:ext>
            </a:extLst>
          </p:cNvPr>
          <p:cNvSpPr txBox="1"/>
          <p:nvPr/>
        </p:nvSpPr>
        <p:spPr>
          <a:xfrm>
            <a:off x="1686011" y="5591879"/>
            <a:ext cx="5648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*Missing 1 day’s claims which were later reimbursed</a:t>
            </a:r>
          </a:p>
        </p:txBody>
      </p:sp>
    </p:spTree>
    <p:extLst>
      <p:ext uri="{BB962C8B-B14F-4D97-AF65-F5344CB8AC3E}">
        <p14:creationId xmlns:p14="http://schemas.microsoft.com/office/powerpoint/2010/main" val="4474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D0C2-F0AE-A8E7-8092-C4E9AF34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Death by 1,000 Cuts – How they get away with not paying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F92F8-1CB7-0525-0D81-C10EB8951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 reimbursement rates (</a:t>
            </a:r>
            <a:r>
              <a:rPr lang="en-US" dirty="0" err="1"/>
              <a:t>allowables</a:t>
            </a:r>
            <a:r>
              <a:rPr lang="en-US" dirty="0"/>
              <a:t>)</a:t>
            </a:r>
          </a:p>
          <a:p>
            <a:r>
              <a:rPr lang="en-US" dirty="0"/>
              <a:t>Pre-authorization requirements</a:t>
            </a:r>
          </a:p>
          <a:p>
            <a:r>
              <a:rPr lang="en-US" dirty="0"/>
              <a:t>Limit provider networks (forcing out-of-network </a:t>
            </a:r>
            <a:r>
              <a:rPr lang="en-US" dirty="0" err="1"/>
              <a:t>allowables</a:t>
            </a:r>
            <a:r>
              <a:rPr lang="en-US" dirty="0"/>
              <a:t>)</a:t>
            </a:r>
          </a:p>
          <a:p>
            <a:r>
              <a:rPr lang="en-US" dirty="0"/>
              <a:t>High denial rates (give up)</a:t>
            </a:r>
          </a:p>
          <a:p>
            <a:r>
              <a:rPr lang="en-US" dirty="0"/>
              <a:t>Long processing times (give up)</a:t>
            </a:r>
          </a:p>
          <a:p>
            <a:r>
              <a:rPr lang="en-US" dirty="0"/>
              <a:t>Hard to figure out what plans parity laws apply to</a:t>
            </a:r>
          </a:p>
          <a:p>
            <a:r>
              <a:rPr lang="en-US" dirty="0"/>
              <a:t>No/little enforcement</a:t>
            </a:r>
          </a:p>
          <a:p>
            <a:pPr lvl="1"/>
            <a:r>
              <a:rPr lang="en-US" dirty="0"/>
              <a:t>Requires documenting and assessing parity compliance</a:t>
            </a:r>
          </a:p>
          <a:p>
            <a:pPr lvl="1"/>
            <a:r>
              <a:rPr lang="en-US" dirty="0"/>
              <a:t>Many states declined to participate in enforcement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EF449-EBE2-4135-D0BE-A4EBBF32D5EE}"/>
              </a:ext>
            </a:extLst>
          </p:cNvPr>
          <p:cNvSpPr txBox="1"/>
          <p:nvPr/>
        </p:nvSpPr>
        <p:spPr>
          <a:xfrm>
            <a:off x="887104" y="6452243"/>
            <a:ext cx="9738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Dickson-Gomez et al., 2022; </a:t>
            </a:r>
            <a:r>
              <a:rPr lang="en-US" sz="1400" dirty="0" err="1"/>
              <a:t>Carnavale</a:t>
            </a:r>
            <a:r>
              <a:rPr lang="en-US" sz="1400" dirty="0"/>
              <a:t> Associates 2022</a:t>
            </a:r>
          </a:p>
        </p:txBody>
      </p:sp>
    </p:spTree>
    <p:extLst>
      <p:ext uri="{BB962C8B-B14F-4D97-AF65-F5344CB8AC3E}">
        <p14:creationId xmlns:p14="http://schemas.microsoft.com/office/powerpoint/2010/main" val="425562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D0C2-F0AE-A8E7-8092-C4E9AF349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F92F8-1CB7-0525-0D81-C10EB8951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Congress pass laws expanding parity requirements and enforcement</a:t>
            </a:r>
          </a:p>
          <a:p>
            <a:r>
              <a:rPr lang="en-US" dirty="0"/>
              <a:t>Fed. agencies can make rules to strengthen enforcement &amp; reimbursement specifically for evidence-based practices</a:t>
            </a:r>
          </a:p>
          <a:p>
            <a:r>
              <a:rPr lang="en-US" dirty="0"/>
              <a:t>States can strengthen parity requirements</a:t>
            </a:r>
          </a:p>
          <a:p>
            <a:r>
              <a:rPr lang="en-US" dirty="0"/>
              <a:t>Health providers can report violations</a:t>
            </a:r>
          </a:p>
          <a:p>
            <a:r>
              <a:rPr lang="en-US" dirty="0"/>
              <a:t>States can adopt standards of care for medical necessity from Wit v UBH</a:t>
            </a:r>
          </a:p>
          <a:p>
            <a:r>
              <a:rPr lang="en-US" dirty="0"/>
              <a:t>Advocates can inform about coverage, rights and guide families through reimbursement process</a:t>
            </a:r>
          </a:p>
          <a:p>
            <a:r>
              <a:rPr lang="en-US" dirty="0"/>
              <a:t>Organizations can provide T/A to facilities re how to code/document care</a:t>
            </a:r>
          </a:p>
          <a:p>
            <a:r>
              <a:rPr lang="en-US" dirty="0"/>
              <a:t>Legal aid can assist individuals in seeking reimbursement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C66A2D-EBC2-437D-D262-EAFA9A959E87}"/>
              </a:ext>
            </a:extLst>
          </p:cNvPr>
          <p:cNvSpPr txBox="1"/>
          <p:nvPr/>
        </p:nvSpPr>
        <p:spPr>
          <a:xfrm>
            <a:off x="4228686" y="6338986"/>
            <a:ext cx="7336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Mojtabai</a:t>
            </a:r>
            <a:r>
              <a:rPr lang="en-US" sz="1400" dirty="0"/>
              <a:t> 2020; Dickson-Gomez et al., 2022; </a:t>
            </a:r>
            <a:r>
              <a:rPr lang="en-US" sz="1400" dirty="0" err="1"/>
              <a:t>Carnavale</a:t>
            </a:r>
            <a:r>
              <a:rPr lang="en-US" sz="1400" dirty="0"/>
              <a:t> Associates, LLC Research Brief, August 2022</a:t>
            </a:r>
          </a:p>
        </p:txBody>
      </p:sp>
    </p:spTree>
    <p:extLst>
      <p:ext uri="{BB962C8B-B14F-4D97-AF65-F5344CB8AC3E}">
        <p14:creationId xmlns:p14="http://schemas.microsoft.com/office/powerpoint/2010/main" val="25370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5DFC60-AABE-610F-54B0-FCF4E6DE9B1B}"/>
              </a:ext>
            </a:extLst>
          </p:cNvPr>
          <p:cNvSpPr txBox="1">
            <a:spLocks/>
          </p:cNvSpPr>
          <p:nvPr/>
        </p:nvSpPr>
        <p:spPr>
          <a:xfrm>
            <a:off x="5359567" y="4072013"/>
            <a:ext cx="6098404" cy="6745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No Financial Conflicts to Disclose</a:t>
            </a:r>
          </a:p>
        </p:txBody>
      </p:sp>
    </p:spTree>
    <p:extLst>
      <p:ext uri="{BB962C8B-B14F-4D97-AF65-F5344CB8AC3E}">
        <p14:creationId xmlns:p14="http://schemas.microsoft.com/office/powerpoint/2010/main" val="1032302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1C0C8-DC52-8D9D-E0D3-DA9AA5997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0" b="2652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315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33065F-C1D5-D2B4-FF14-65C4E99A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80" y="3220871"/>
            <a:ext cx="5364199" cy="219729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5E75192-035F-06E9-DF64-04478D7FFB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1778947"/>
              </p:ext>
            </p:extLst>
          </p:nvPr>
        </p:nvGraphicFramePr>
        <p:xfrm>
          <a:off x="2032000" y="115639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516CD6B8-CEB1-80CC-8959-B0EEC0E680EF}"/>
              </a:ext>
            </a:extLst>
          </p:cNvPr>
          <p:cNvSpPr txBox="1">
            <a:spLocks/>
          </p:cNvSpPr>
          <p:nvPr/>
        </p:nvSpPr>
        <p:spPr>
          <a:xfrm>
            <a:off x="143718" y="282937"/>
            <a:ext cx="1195182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Most People with MI/SUD Have Coverage/Insurance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1F7FD6-546F-8EE9-2994-21930B74845D}"/>
              </a:ext>
            </a:extLst>
          </p:cNvPr>
          <p:cNvSpPr txBox="1"/>
          <p:nvPr/>
        </p:nvSpPr>
        <p:spPr>
          <a:xfrm>
            <a:off x="5918580" y="6200487"/>
            <a:ext cx="6093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" pitchFamily="2" charset="0"/>
              </a:rPr>
              <a:t>Demographics and Health Insurance Coverage of Nonelderly Adults With Mental Illness and Substance Use Disorders in 2020 | KFF </a:t>
            </a:r>
          </a:p>
        </p:txBody>
      </p:sp>
    </p:spTree>
    <p:extLst>
      <p:ext uri="{BB962C8B-B14F-4D97-AF65-F5344CB8AC3E}">
        <p14:creationId xmlns:p14="http://schemas.microsoft.com/office/powerpoint/2010/main" val="345338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AD29B6-BF3B-4407-9E75-52DF8E3B2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260019"/>
            <a:ext cx="11167447" cy="5933012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53B445-1D65-BE30-06C1-CD0FEC5E4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507160"/>
            <a:ext cx="2993571" cy="5438730"/>
          </a:xfrm>
        </p:spPr>
        <p:txBody>
          <a:bodyPr>
            <a:normAutofit/>
          </a:bodyPr>
          <a:lstStyle/>
          <a:p>
            <a:r>
              <a:rPr lang="en-US" sz="3200"/>
              <a:t>Federal Laws Passed to Ensure Parity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7F1B33-79AB-4A71-8CEC-4546D709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287448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310C31-5C8A-F6CD-902D-FB30C06CDA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264873"/>
              </p:ext>
            </p:extLst>
          </p:nvPr>
        </p:nvGraphicFramePr>
        <p:xfrm>
          <a:off x="4526280" y="512064"/>
          <a:ext cx="6830568" cy="5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6276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16ADE-1CBE-1DEE-CAFF-DBEC11B6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People with SUD still do not get treatment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Chart, waterfall chart&#10;&#10;Description automatically generated">
            <a:extLst>
              <a:ext uri="{FF2B5EF4-FFF2-40B4-BE49-F238E27FC236}">
                <a16:creationId xmlns:a16="http://schemas.microsoft.com/office/drawing/2014/main" id="{427EEC3C-D202-7DCC-1A98-09A71D134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6643" y="640080"/>
            <a:ext cx="6609921" cy="5550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144946-11C1-0BE8-0F19-B9EF38D36818}"/>
              </a:ext>
            </a:extLst>
          </p:cNvPr>
          <p:cNvSpPr txBox="1"/>
          <p:nvPr/>
        </p:nvSpPr>
        <p:spPr>
          <a:xfrm>
            <a:off x="887104" y="6452243"/>
            <a:ext cx="9738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Carnavale</a:t>
            </a:r>
            <a:r>
              <a:rPr lang="en-US" sz="1400" dirty="0"/>
              <a:t> Associates, LLC Research Brief, August 2022:  Behavioral Health Insurance Has Not Yet Achieved Parity</a:t>
            </a:r>
          </a:p>
        </p:txBody>
      </p:sp>
    </p:spTree>
    <p:extLst>
      <p:ext uri="{BB962C8B-B14F-4D97-AF65-F5344CB8AC3E}">
        <p14:creationId xmlns:p14="http://schemas.microsoft.com/office/powerpoint/2010/main" val="101452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B2E6D-7D9C-DAF7-B394-092B8E32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in highly reputable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6425-D4F7-28F9-2BAA-FBE46C87D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February 16 - July 5, 2021</a:t>
            </a:r>
          </a:p>
          <a:p>
            <a:r>
              <a:rPr lang="en-US" dirty="0"/>
              <a:t>33 </a:t>
            </a:r>
            <a:r>
              <a:rPr lang="en-US" dirty="0" err="1"/>
              <a:t>yr</a:t>
            </a:r>
            <a:r>
              <a:rPr lang="en-US" dirty="0"/>
              <a:t> old male admitted to inpatient treatment</a:t>
            </a:r>
          </a:p>
          <a:p>
            <a:pPr lvl="1"/>
            <a:r>
              <a:rPr lang="en-US" dirty="0"/>
              <a:t>Provider and parents called insurance – no pre-auth required</a:t>
            </a:r>
          </a:p>
          <a:p>
            <a:pPr lvl="1"/>
            <a:r>
              <a:rPr lang="en-US" dirty="0"/>
              <a:t>Assigned 3 diagnoses: </a:t>
            </a:r>
          </a:p>
          <a:p>
            <a:pPr lvl="2"/>
            <a:r>
              <a:rPr lang="en-US" dirty="0"/>
              <a:t>F10.20 Alcohol use disorder</a:t>
            </a:r>
          </a:p>
          <a:p>
            <a:pPr lvl="2"/>
            <a:r>
              <a:rPr lang="en-US" dirty="0"/>
              <a:t>F15.150 Other stimulant abuse with stimulant-induce psychotic disorder</a:t>
            </a:r>
          </a:p>
          <a:p>
            <a:pPr lvl="2"/>
            <a:r>
              <a:rPr lang="en-US" dirty="0"/>
              <a:t>F43.21 Adjustment disorder w/depressed mood</a:t>
            </a:r>
          </a:p>
          <a:p>
            <a:r>
              <a:rPr lang="en-US" dirty="0"/>
              <a:t>As required by facility, family paid in advance</a:t>
            </a:r>
          </a:p>
          <a:p>
            <a:r>
              <a:rPr lang="en-US" dirty="0"/>
              <a:t>Cost billed to insurance - $100,000 (not including $27,000 in housing)</a:t>
            </a:r>
          </a:p>
        </p:txBody>
      </p:sp>
    </p:spTree>
    <p:extLst>
      <p:ext uri="{BB962C8B-B14F-4D97-AF65-F5344CB8AC3E}">
        <p14:creationId xmlns:p14="http://schemas.microsoft.com/office/powerpoint/2010/main" val="132183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B2E6D-7D9C-DAF7-B394-092B8E32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in highly reputable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6425-D4F7-28F9-2BAA-FBE46C87D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February 16 - July 5, 2021</a:t>
            </a:r>
          </a:p>
          <a:p>
            <a:r>
              <a:rPr lang="en-US" dirty="0"/>
              <a:t>33 </a:t>
            </a:r>
            <a:r>
              <a:rPr lang="en-US" dirty="0" err="1"/>
              <a:t>yr</a:t>
            </a:r>
            <a:r>
              <a:rPr lang="en-US" dirty="0"/>
              <a:t> old male admitted to inpatient treatment</a:t>
            </a:r>
          </a:p>
          <a:p>
            <a:pPr lvl="1"/>
            <a:r>
              <a:rPr lang="en-US" dirty="0"/>
              <a:t>Provider and parents called insurance – no pre-auth required</a:t>
            </a:r>
          </a:p>
          <a:p>
            <a:pPr lvl="1"/>
            <a:r>
              <a:rPr lang="en-US" dirty="0"/>
              <a:t>Assigned 3 diagnoses: </a:t>
            </a:r>
          </a:p>
          <a:p>
            <a:pPr lvl="2"/>
            <a:r>
              <a:rPr lang="en-US" dirty="0"/>
              <a:t>F10.20 Alcohol use disorder</a:t>
            </a:r>
          </a:p>
          <a:p>
            <a:pPr lvl="2"/>
            <a:r>
              <a:rPr lang="en-US" dirty="0"/>
              <a:t>F15.150 Other stimulant abuse with stimulant-induce psychotic disorder</a:t>
            </a:r>
          </a:p>
          <a:p>
            <a:pPr lvl="2"/>
            <a:r>
              <a:rPr lang="en-US" dirty="0"/>
              <a:t>F43.21 Adjustment disorder w/depressed mood</a:t>
            </a:r>
          </a:p>
          <a:p>
            <a:r>
              <a:rPr lang="en-US" dirty="0"/>
              <a:t>As required by facility, family paid in advance</a:t>
            </a:r>
          </a:p>
          <a:p>
            <a:r>
              <a:rPr lang="en-US" dirty="0"/>
              <a:t>Cost billed to insurance - $100,000 (not including $27,000 in housing)</a:t>
            </a:r>
          </a:p>
        </p:txBody>
      </p:sp>
      <p:pic>
        <p:nvPicPr>
          <p:cNvPr id="1026" name="Picture 2" descr="Free Denied Insurance illustration and picture">
            <a:extLst>
              <a:ext uri="{FF2B5EF4-FFF2-40B4-BE49-F238E27FC236}">
                <a16:creationId xmlns:a16="http://schemas.microsoft.com/office/drawing/2014/main" id="{5185F433-B2CB-D662-B9B2-5B27D50D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0"/>
            <a:ext cx="10775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2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B2E6D-7D9C-DAF7-B394-092B8E325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in highly reputable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56425-D4F7-28F9-2BAA-FBE46C87D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February 16 - July 5, 2021</a:t>
            </a:r>
          </a:p>
          <a:p>
            <a:r>
              <a:rPr lang="en-US" dirty="0"/>
              <a:t>33 </a:t>
            </a:r>
            <a:r>
              <a:rPr lang="en-US" dirty="0" err="1"/>
              <a:t>yr</a:t>
            </a:r>
            <a:r>
              <a:rPr lang="en-US" dirty="0"/>
              <a:t> old male admitted to inpatient treatment</a:t>
            </a:r>
          </a:p>
          <a:p>
            <a:pPr lvl="1"/>
            <a:r>
              <a:rPr lang="en-US" dirty="0"/>
              <a:t>Provider and parents called insurance – no pre-auth required</a:t>
            </a:r>
          </a:p>
          <a:p>
            <a:pPr lvl="1"/>
            <a:r>
              <a:rPr lang="en-US" dirty="0"/>
              <a:t>Assigned 3 diagnoses: </a:t>
            </a:r>
          </a:p>
          <a:p>
            <a:pPr lvl="2"/>
            <a:r>
              <a:rPr lang="en-US" dirty="0"/>
              <a:t>F10.20 Alcohol use disorder</a:t>
            </a:r>
          </a:p>
          <a:p>
            <a:pPr lvl="2"/>
            <a:r>
              <a:rPr lang="en-US" dirty="0"/>
              <a:t>F15.150 Other stimulant abuse with stimulant-induce psychotic disorder</a:t>
            </a:r>
          </a:p>
          <a:p>
            <a:pPr lvl="2"/>
            <a:r>
              <a:rPr lang="en-US" dirty="0"/>
              <a:t>F43.21 Adjustment disorder w/depressed mood</a:t>
            </a:r>
          </a:p>
          <a:p>
            <a:r>
              <a:rPr lang="en-US" dirty="0"/>
              <a:t>As required by facility, family paid in advance</a:t>
            </a:r>
          </a:p>
          <a:p>
            <a:r>
              <a:rPr lang="en-US" dirty="0"/>
              <a:t>Cost billed to insurance - $100,000 (not including $27,000 in housing)</a:t>
            </a:r>
          </a:p>
        </p:txBody>
      </p:sp>
      <p:pic>
        <p:nvPicPr>
          <p:cNvPr id="1026" name="Picture 2" descr="Free Denied Insurance illustration and picture">
            <a:extLst>
              <a:ext uri="{FF2B5EF4-FFF2-40B4-BE49-F238E27FC236}">
                <a16:creationId xmlns:a16="http://schemas.microsoft.com/office/drawing/2014/main" id="{5185F433-B2CB-D662-B9B2-5B27D50D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0"/>
            <a:ext cx="10775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524FAD-4C3F-6CF8-89AB-207280235B42}"/>
              </a:ext>
            </a:extLst>
          </p:cNvPr>
          <p:cNvSpPr/>
          <p:nvPr/>
        </p:nvSpPr>
        <p:spPr>
          <a:xfrm>
            <a:off x="838200" y="2689543"/>
            <a:ext cx="10231712" cy="175432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Service Was Not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Documented In The Medical Record</a:t>
            </a:r>
          </a:p>
        </p:txBody>
      </p:sp>
    </p:spTree>
    <p:extLst>
      <p:ext uri="{BB962C8B-B14F-4D97-AF65-F5344CB8AC3E}">
        <p14:creationId xmlns:p14="http://schemas.microsoft.com/office/powerpoint/2010/main" val="39120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1955</Words>
  <Application>Microsoft Office PowerPoint</Application>
  <PresentationFormat>Widescreen</PresentationFormat>
  <Paragraphs>210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Georgia</vt:lpstr>
      <vt:lpstr>Helvetica</vt:lpstr>
      <vt:lpstr>Source Serif Pro</vt:lpstr>
      <vt:lpstr>Times</vt:lpstr>
      <vt:lpstr>Times New Roman</vt:lpstr>
      <vt:lpstr>Office Theme</vt:lpstr>
      <vt:lpstr>Private Insurance Failure to Pay:</vt:lpstr>
      <vt:lpstr>PowerPoint Presentation</vt:lpstr>
      <vt:lpstr>PowerPoint Presentation</vt:lpstr>
      <vt:lpstr>PowerPoint Presentation</vt:lpstr>
      <vt:lpstr>Federal Laws Passed to Ensure Parity</vt:lpstr>
      <vt:lpstr>People with SUD still do not get treatment</vt:lpstr>
      <vt:lpstr>Treatment in highly reputable facility</vt:lpstr>
      <vt:lpstr>Treatment in highly reputable facility</vt:lpstr>
      <vt:lpstr>Treatment in highly reputable facility</vt:lpstr>
      <vt:lpstr>1st Appeal</vt:lpstr>
      <vt:lpstr>1st Appeal</vt:lpstr>
      <vt:lpstr>1st Appeal</vt:lpstr>
      <vt:lpstr>1st Appeal</vt:lpstr>
      <vt:lpstr>2nd Appeal to BCBS and Complaint to KS Insurance Commissioner (KIC) (June 2022)</vt:lpstr>
      <vt:lpstr>2nd Appeal to BCBS and Complaint to KS Insurance Commissioner (KIC) (June 2022)</vt:lpstr>
      <vt:lpstr>2nd Appeal to BCBS and Complaint to KS Insurance Commissioner (KIC) (June 2022)</vt:lpstr>
      <vt:lpstr>Sad, Bad Math</vt:lpstr>
      <vt:lpstr>Death by 1,000 Cuts – How they get away with not paying</vt:lpstr>
      <vt:lpstr>What Can Be Done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Private Insurance Failure to Pay</dc:title>
  <dc:creator>Kimber Richter</dc:creator>
  <cp:lastModifiedBy>Rental End User</cp:lastModifiedBy>
  <cp:revision>34</cp:revision>
  <dcterms:created xsi:type="dcterms:W3CDTF">2023-04-10T21:21:08Z</dcterms:created>
  <dcterms:modified xsi:type="dcterms:W3CDTF">2023-11-02T17:43:23Z</dcterms:modified>
</cp:coreProperties>
</file>