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13" r:id="rId2"/>
    <p:sldId id="298" r:id="rId3"/>
    <p:sldId id="311" r:id="rId4"/>
    <p:sldId id="260" r:id="rId5"/>
    <p:sldId id="292" r:id="rId6"/>
    <p:sldId id="284" r:id="rId7"/>
    <p:sldId id="314" r:id="rId8"/>
    <p:sldId id="293" r:id="rId9"/>
    <p:sldId id="300" r:id="rId10"/>
    <p:sldId id="307" r:id="rId11"/>
    <p:sldId id="315" r:id="rId12"/>
    <p:sldId id="318" r:id="rId13"/>
    <p:sldId id="319" r:id="rId14"/>
    <p:sldId id="320" r:id="rId15"/>
    <p:sldId id="310" r:id="rId16"/>
    <p:sldId id="294" r:id="rId17"/>
    <p:sldId id="295" r:id="rId18"/>
    <p:sldId id="30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2BC08-F7F3-D379-0EB4-DBCB88C652CD}" v="28" dt="2024-11-07T22:59:39.149"/>
    <p1510:client id="{063F9B91-8D2A-F7F0-68B8-4DCFA4B87853}" v="6" dt="2024-11-08T14:45:49.821"/>
    <p1510:client id="{6A778EAA-EF49-B673-0080-02682F49AE5C}" v="47" dt="2024-11-07T22:40:26.341"/>
    <p1510:client id="{D4178456-7396-4952-1520-14C4BCB687E1}" v="1" dt="2024-11-07T23:20:27.260"/>
    <p1510:client id="{DABF8678-597C-E59C-9A18-81CFF4680990}" v="10" dt="2024-11-07T22:25:31.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291FDF-CDFA-4C51-A528-CD7B599BE66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E2EC7E0-E990-4D4D-AB90-8D5F0618F891}">
      <dgm:prSet phldrT="[Text]" phldr="0"/>
      <dgm:spPr/>
      <dgm:t>
        <a:bodyPr/>
        <a:lstStyle/>
        <a:p>
          <a:pPr rtl="0"/>
          <a:r>
            <a:rPr lang="en-US">
              <a:solidFill>
                <a:schemeClr val="bg1"/>
              </a:solidFill>
              <a:latin typeface="Arial"/>
              <a:cs typeface="Arial"/>
            </a:rPr>
            <a:t>Insufficient Training &amp; Experience</a:t>
          </a:r>
        </a:p>
      </dgm:t>
    </dgm:pt>
    <dgm:pt modelId="{76BE453E-89F6-4479-8A15-4270087A6396}" type="parTrans" cxnId="{68AA925F-C749-471D-8DE6-B545F50EAD0A}">
      <dgm:prSet/>
      <dgm:spPr/>
      <dgm:t>
        <a:bodyPr/>
        <a:lstStyle/>
        <a:p>
          <a:endParaRPr lang="en-US"/>
        </a:p>
      </dgm:t>
    </dgm:pt>
    <dgm:pt modelId="{2ACA438E-F33D-444B-8057-B5725E81831B}" type="sibTrans" cxnId="{68AA925F-C749-471D-8DE6-B545F50EAD0A}">
      <dgm:prSet/>
      <dgm:spPr/>
      <dgm:t>
        <a:bodyPr/>
        <a:lstStyle/>
        <a:p>
          <a:endParaRPr lang="en-US"/>
        </a:p>
      </dgm:t>
    </dgm:pt>
    <dgm:pt modelId="{FADFA3B8-ED89-4F27-AD5D-510AD6234B7A}">
      <dgm:prSet phldrT="[Text]" phldr="0"/>
      <dgm:spPr/>
      <dgm:t>
        <a:bodyPr/>
        <a:lstStyle/>
        <a:p>
          <a:r>
            <a:rPr lang="en-US">
              <a:solidFill>
                <a:schemeClr val="bg1"/>
              </a:solidFill>
              <a:latin typeface="Arial"/>
              <a:ea typeface="Calibri"/>
              <a:cs typeface="Calibri"/>
            </a:rPr>
            <a:t>Medical Needs &gt; SUD</a:t>
          </a:r>
          <a:endParaRPr lang="en-US">
            <a:solidFill>
              <a:schemeClr val="bg1"/>
            </a:solidFill>
            <a:latin typeface="Arial"/>
            <a:cs typeface="Arial"/>
          </a:endParaRPr>
        </a:p>
      </dgm:t>
    </dgm:pt>
    <dgm:pt modelId="{DA1F5325-377E-44F0-B337-0381B0E7E8D0}" type="parTrans" cxnId="{7BE730AA-E5F1-4FEF-A401-87DF3DEA4AEF}">
      <dgm:prSet/>
      <dgm:spPr/>
      <dgm:t>
        <a:bodyPr/>
        <a:lstStyle/>
        <a:p>
          <a:endParaRPr lang="en-US"/>
        </a:p>
      </dgm:t>
    </dgm:pt>
    <dgm:pt modelId="{B783E3F0-3653-4629-B39E-EF6823D937C5}" type="sibTrans" cxnId="{7BE730AA-E5F1-4FEF-A401-87DF3DEA4AEF}">
      <dgm:prSet/>
      <dgm:spPr/>
      <dgm:t>
        <a:bodyPr/>
        <a:lstStyle/>
        <a:p>
          <a:endParaRPr lang="en-US"/>
        </a:p>
      </dgm:t>
    </dgm:pt>
    <dgm:pt modelId="{BA0AF8C3-075F-4889-92A0-B4F96212939E}">
      <dgm:prSet phldr="0"/>
      <dgm:spPr/>
      <dgm:t>
        <a:bodyPr/>
        <a:lstStyle/>
        <a:p>
          <a:pPr rtl="0"/>
          <a:r>
            <a:rPr lang="en-US">
              <a:solidFill>
                <a:schemeClr val="bg1"/>
              </a:solidFill>
              <a:latin typeface="Arial"/>
              <a:cs typeface="Arial"/>
            </a:rPr>
            <a:t>Access to Care </a:t>
          </a:r>
        </a:p>
      </dgm:t>
    </dgm:pt>
    <dgm:pt modelId="{516F1744-B689-4D19-9889-2F4896668962}" type="parTrans" cxnId="{A361BDCB-A8F1-45DF-A08B-BA30EA2DE248}">
      <dgm:prSet/>
      <dgm:spPr/>
    </dgm:pt>
    <dgm:pt modelId="{9AC25F68-5B0B-457E-A86C-A0C2369DF6BA}" type="sibTrans" cxnId="{A361BDCB-A8F1-45DF-A08B-BA30EA2DE248}">
      <dgm:prSet/>
      <dgm:spPr/>
    </dgm:pt>
    <dgm:pt modelId="{91D26581-5354-44D3-ACDE-FE371D2391E7}">
      <dgm:prSet phldr="0"/>
      <dgm:spPr/>
      <dgm:t>
        <a:bodyPr/>
        <a:lstStyle/>
        <a:p>
          <a:pPr rtl="0"/>
          <a:r>
            <a:rPr lang="en-US">
              <a:solidFill>
                <a:schemeClr val="bg1"/>
              </a:solidFill>
              <a:latin typeface="Arial"/>
              <a:cs typeface="Arial"/>
            </a:rPr>
            <a:t>Champions promote positive change</a:t>
          </a:r>
        </a:p>
      </dgm:t>
    </dgm:pt>
    <dgm:pt modelId="{5CF16C23-4B90-46D8-B0CE-4D4946592881}" type="parTrans" cxnId="{81AF8260-094E-4714-AE8D-919E0328C2CC}">
      <dgm:prSet/>
      <dgm:spPr/>
    </dgm:pt>
    <dgm:pt modelId="{08AE29EA-0380-4037-9065-037866B4D665}" type="sibTrans" cxnId="{81AF8260-094E-4714-AE8D-919E0328C2CC}">
      <dgm:prSet/>
      <dgm:spPr/>
    </dgm:pt>
    <dgm:pt modelId="{AD8DD29B-CE1E-4CB1-8034-4F54144715BC}">
      <dgm:prSet phldr="0"/>
      <dgm:spPr/>
      <dgm:t>
        <a:bodyPr/>
        <a:lstStyle/>
        <a:p>
          <a:pPr rtl="0"/>
          <a:r>
            <a:rPr lang="en-US">
              <a:solidFill>
                <a:schemeClr val="bg1"/>
              </a:solidFill>
              <a:latin typeface="Arial"/>
              <a:cs typeface="Arial"/>
            </a:rPr>
            <a:t>Legal Factors</a:t>
          </a:r>
        </a:p>
      </dgm:t>
    </dgm:pt>
    <dgm:pt modelId="{3A29E937-53B5-4CD1-AB76-8E34E39B39B0}" type="parTrans" cxnId="{A71BF244-DD79-4EBB-8CEC-15F1CAB26058}">
      <dgm:prSet/>
      <dgm:spPr/>
    </dgm:pt>
    <dgm:pt modelId="{AEA15F2C-2997-4926-9131-F2467E2E13EA}" type="sibTrans" cxnId="{A71BF244-DD79-4EBB-8CEC-15F1CAB26058}">
      <dgm:prSet/>
      <dgm:spPr/>
    </dgm:pt>
    <dgm:pt modelId="{5FB185F1-14C3-493C-A646-B58708434495}">
      <dgm:prSet phldr="0"/>
      <dgm:spPr/>
      <dgm:t>
        <a:bodyPr/>
        <a:lstStyle/>
        <a:p>
          <a:pPr rtl="0"/>
          <a:r>
            <a:rPr lang="en-US">
              <a:solidFill>
                <a:schemeClr val="bg1"/>
              </a:solidFill>
              <a:latin typeface="Arial"/>
              <a:cs typeface="Arial"/>
            </a:rPr>
            <a:t>Institutional Factors</a:t>
          </a:r>
        </a:p>
      </dgm:t>
    </dgm:pt>
    <dgm:pt modelId="{3D303412-83DE-4383-8243-76858D707D96}" type="parTrans" cxnId="{392BB75F-EBBB-4DF4-9CF8-6F67E8C20CAE}">
      <dgm:prSet/>
      <dgm:spPr/>
    </dgm:pt>
    <dgm:pt modelId="{EA401AAD-6D06-4988-9ADC-FC658733AA31}" type="sibTrans" cxnId="{392BB75F-EBBB-4DF4-9CF8-6F67E8C20CAE}">
      <dgm:prSet/>
      <dgm:spPr/>
    </dgm:pt>
    <dgm:pt modelId="{69B55675-E667-40EA-8E01-C814CFE20BBF}">
      <dgm:prSet phldr="0"/>
      <dgm:spPr/>
      <dgm:t>
        <a:bodyPr/>
        <a:lstStyle/>
        <a:p>
          <a:pPr rtl="0"/>
          <a:r>
            <a:rPr lang="en-US">
              <a:solidFill>
                <a:schemeClr val="bg1"/>
              </a:solidFill>
              <a:latin typeface="Arial"/>
              <a:cs typeface="Arial"/>
            </a:rPr>
            <a:t>Lack of Data in Peds</a:t>
          </a:r>
        </a:p>
      </dgm:t>
    </dgm:pt>
    <dgm:pt modelId="{4DC21137-23D5-4866-95DD-C3E6C3A752DD}" type="parTrans" cxnId="{2AD3AB33-2743-4EA1-93CC-0C74ACBE8106}">
      <dgm:prSet/>
      <dgm:spPr/>
    </dgm:pt>
    <dgm:pt modelId="{7AFBB52A-A428-4D0D-9049-B6D9DFCB7683}" type="sibTrans" cxnId="{2AD3AB33-2743-4EA1-93CC-0C74ACBE8106}">
      <dgm:prSet/>
      <dgm:spPr/>
    </dgm:pt>
    <dgm:pt modelId="{5818D7FA-846B-4D4F-99F1-BCAA9AFD9E6D}">
      <dgm:prSet phldr="0"/>
      <dgm:spPr/>
      <dgm:t>
        <a:bodyPr/>
        <a:lstStyle/>
        <a:p>
          <a:pPr rtl="0"/>
          <a:r>
            <a:rPr lang="en-US">
              <a:solidFill>
                <a:schemeClr val="bg1"/>
              </a:solidFill>
              <a:latin typeface="Arial"/>
              <a:cs typeface="Arial"/>
            </a:rPr>
            <a:t>Attitudes towards SUD and AYAs</a:t>
          </a:r>
        </a:p>
      </dgm:t>
    </dgm:pt>
    <dgm:pt modelId="{52206F69-A1C2-40EE-AA5B-D3C3401AD102}" type="parTrans" cxnId="{92E29040-0858-486A-B27A-3F1F70F3AB37}">
      <dgm:prSet/>
      <dgm:spPr/>
    </dgm:pt>
    <dgm:pt modelId="{BBE98E4C-0D2E-4A71-9101-E4C76AB1E5BE}" type="sibTrans" cxnId="{92E29040-0858-486A-B27A-3F1F70F3AB37}">
      <dgm:prSet/>
      <dgm:spPr/>
    </dgm:pt>
    <dgm:pt modelId="{82E4FC52-0634-49E6-8A3F-70C0637DE113}">
      <dgm:prSet phldr="0"/>
      <dgm:spPr/>
      <dgm:t>
        <a:bodyPr/>
        <a:lstStyle/>
        <a:p>
          <a:pPr rtl="0"/>
          <a:r>
            <a:rPr lang="en-US">
              <a:solidFill>
                <a:schemeClr val="bg1"/>
              </a:solidFill>
              <a:latin typeface="Arial"/>
              <a:cs typeface="Arial"/>
            </a:rPr>
            <a:t>Increasing Needs &amp; </a:t>
          </a:r>
          <a:r>
            <a:rPr lang="en-US" err="1">
              <a:solidFill>
                <a:schemeClr val="bg1"/>
              </a:solidFill>
              <a:latin typeface="Arial"/>
              <a:cs typeface="Arial"/>
            </a:rPr>
            <a:t>Underrecognition</a:t>
          </a:r>
          <a:r>
            <a:rPr lang="en-US">
              <a:solidFill>
                <a:schemeClr val="bg1"/>
              </a:solidFill>
              <a:latin typeface="Arial"/>
              <a:cs typeface="Arial"/>
            </a:rPr>
            <a:t> </a:t>
          </a:r>
        </a:p>
      </dgm:t>
    </dgm:pt>
    <dgm:pt modelId="{52539FAD-7550-4C95-8061-F19DD235260C}" type="parTrans" cxnId="{567F47E0-4DF2-4438-BD63-1CDA1ED9078A}">
      <dgm:prSet/>
      <dgm:spPr/>
    </dgm:pt>
    <dgm:pt modelId="{B2923BA6-30FC-4AA0-B09E-D7594F2A07C1}" type="sibTrans" cxnId="{567F47E0-4DF2-4438-BD63-1CDA1ED9078A}">
      <dgm:prSet/>
      <dgm:spPr/>
    </dgm:pt>
    <dgm:pt modelId="{B1DCEB74-9AA7-40E1-AFD4-6549C046DD44}">
      <dgm:prSet phldr="0"/>
      <dgm:spPr/>
      <dgm:t>
        <a:bodyPr/>
        <a:lstStyle/>
        <a:p>
          <a:r>
            <a:rPr lang="en-US">
              <a:solidFill>
                <a:schemeClr val="bg1"/>
              </a:solidFill>
              <a:latin typeface="Arial"/>
              <a:cs typeface="Arial"/>
            </a:rPr>
            <a:t>Systemic Factors</a:t>
          </a:r>
        </a:p>
      </dgm:t>
    </dgm:pt>
    <dgm:pt modelId="{66AC94CF-B9F6-4215-8E09-9A33E49726AF}" type="parTrans" cxnId="{6ACB601F-5347-41CE-9E44-1C77974BC1E5}">
      <dgm:prSet/>
      <dgm:spPr/>
    </dgm:pt>
    <dgm:pt modelId="{39C81D34-C82C-4C6B-AB83-815A2F4A21B5}" type="sibTrans" cxnId="{6ACB601F-5347-41CE-9E44-1C77974BC1E5}">
      <dgm:prSet/>
      <dgm:spPr/>
    </dgm:pt>
    <dgm:pt modelId="{6E108728-9D4A-4F57-8197-02737B12B061}">
      <dgm:prSet phldr="0"/>
      <dgm:spPr/>
      <dgm:t>
        <a:bodyPr/>
        <a:lstStyle/>
        <a:p>
          <a:pPr rtl="0"/>
          <a:r>
            <a:rPr lang="en-US">
              <a:solidFill>
                <a:schemeClr val="bg1"/>
              </a:solidFill>
              <a:latin typeface="Arial"/>
              <a:ea typeface="Calibri"/>
              <a:cs typeface="Calibri"/>
            </a:rPr>
            <a:t>Pathways/Algorithms</a:t>
          </a:r>
        </a:p>
      </dgm:t>
    </dgm:pt>
    <dgm:pt modelId="{8D67B45C-A951-47FB-8AE4-FB850FC2432C}" type="parTrans" cxnId="{461565AA-89C4-4BA6-B09D-70D90550E751}">
      <dgm:prSet/>
      <dgm:spPr/>
    </dgm:pt>
    <dgm:pt modelId="{0B7BBAD9-6287-4D1A-9A4B-AF14A1DD8ED0}" type="sibTrans" cxnId="{461565AA-89C4-4BA6-B09D-70D90550E751}">
      <dgm:prSet/>
      <dgm:spPr/>
    </dgm:pt>
    <dgm:pt modelId="{5CDD7461-8F48-48E3-A9BE-FFB4223F1EBB}" type="pres">
      <dgm:prSet presAssocID="{73291FDF-CDFA-4C51-A528-CD7B599BE66B}" presName="diagram" presStyleCnt="0">
        <dgm:presLayoutVars>
          <dgm:dir/>
          <dgm:resizeHandles val="exact"/>
        </dgm:presLayoutVars>
      </dgm:prSet>
      <dgm:spPr/>
    </dgm:pt>
    <dgm:pt modelId="{A34F4A94-9984-4256-AB94-C200BCA90FB3}" type="pres">
      <dgm:prSet presAssocID="{7E2EC7E0-E990-4D4D-AB90-8D5F0618F891}" presName="node" presStyleLbl="node1" presStyleIdx="0" presStyleCnt="8">
        <dgm:presLayoutVars>
          <dgm:bulletEnabled val="1"/>
        </dgm:presLayoutVars>
      </dgm:prSet>
      <dgm:spPr/>
    </dgm:pt>
    <dgm:pt modelId="{41DBE76E-7DD9-4C8B-82D8-7B9F389DBAF6}" type="pres">
      <dgm:prSet presAssocID="{2ACA438E-F33D-444B-8057-B5725E81831B}" presName="sibTrans" presStyleCnt="0"/>
      <dgm:spPr/>
    </dgm:pt>
    <dgm:pt modelId="{4B640DBE-0A92-4AEE-8491-C4B73A0CE52E}" type="pres">
      <dgm:prSet presAssocID="{6E108728-9D4A-4F57-8197-02737B12B061}" presName="node" presStyleLbl="node1" presStyleIdx="1" presStyleCnt="8">
        <dgm:presLayoutVars>
          <dgm:bulletEnabled val="1"/>
        </dgm:presLayoutVars>
      </dgm:prSet>
      <dgm:spPr/>
    </dgm:pt>
    <dgm:pt modelId="{BC1548C0-1567-4D3C-8CFE-B8332439FF8C}" type="pres">
      <dgm:prSet presAssocID="{0B7BBAD9-6287-4D1A-9A4B-AF14A1DD8ED0}" presName="sibTrans" presStyleCnt="0"/>
      <dgm:spPr/>
    </dgm:pt>
    <dgm:pt modelId="{ADA2D4EC-B077-42D9-B85E-69752026686A}" type="pres">
      <dgm:prSet presAssocID="{FADFA3B8-ED89-4F27-AD5D-510AD6234B7A}" presName="node" presStyleLbl="node1" presStyleIdx="2" presStyleCnt="8">
        <dgm:presLayoutVars>
          <dgm:bulletEnabled val="1"/>
        </dgm:presLayoutVars>
      </dgm:prSet>
      <dgm:spPr/>
    </dgm:pt>
    <dgm:pt modelId="{E94D24BB-2647-45A4-B20E-DF730E029625}" type="pres">
      <dgm:prSet presAssocID="{B783E3F0-3653-4629-B39E-EF6823D937C5}" presName="sibTrans" presStyleCnt="0"/>
      <dgm:spPr/>
    </dgm:pt>
    <dgm:pt modelId="{CD4C61F3-97A9-4026-A9A2-970EFC814F45}" type="pres">
      <dgm:prSet presAssocID="{BA0AF8C3-075F-4889-92A0-B4F96212939E}" presName="node" presStyleLbl="node1" presStyleIdx="3" presStyleCnt="8">
        <dgm:presLayoutVars>
          <dgm:bulletEnabled val="1"/>
        </dgm:presLayoutVars>
      </dgm:prSet>
      <dgm:spPr/>
    </dgm:pt>
    <dgm:pt modelId="{1C12EE33-112A-49C2-B073-16679AF4B35D}" type="pres">
      <dgm:prSet presAssocID="{9AC25F68-5B0B-457E-A86C-A0C2369DF6BA}" presName="sibTrans" presStyleCnt="0"/>
      <dgm:spPr/>
    </dgm:pt>
    <dgm:pt modelId="{B6F2A9DE-28C3-43BB-9B85-C96943B88ECC}" type="pres">
      <dgm:prSet presAssocID="{69B55675-E667-40EA-8E01-C814CFE20BBF}" presName="node" presStyleLbl="node1" presStyleIdx="4" presStyleCnt="8">
        <dgm:presLayoutVars>
          <dgm:bulletEnabled val="1"/>
        </dgm:presLayoutVars>
      </dgm:prSet>
      <dgm:spPr/>
    </dgm:pt>
    <dgm:pt modelId="{E6F7D083-84D9-4B16-BB85-0B9BC249AA43}" type="pres">
      <dgm:prSet presAssocID="{7AFBB52A-A428-4D0D-9049-B6D9DFCB7683}" presName="sibTrans" presStyleCnt="0"/>
      <dgm:spPr/>
    </dgm:pt>
    <dgm:pt modelId="{FACF8A68-B57B-40C1-A8E0-AD0E0584C84B}" type="pres">
      <dgm:prSet presAssocID="{5818D7FA-846B-4D4F-99F1-BCAA9AFD9E6D}" presName="node" presStyleLbl="node1" presStyleIdx="5" presStyleCnt="8">
        <dgm:presLayoutVars>
          <dgm:bulletEnabled val="1"/>
        </dgm:presLayoutVars>
      </dgm:prSet>
      <dgm:spPr/>
    </dgm:pt>
    <dgm:pt modelId="{BD33CA2F-8AA8-429C-9156-608EE010F181}" type="pres">
      <dgm:prSet presAssocID="{BBE98E4C-0D2E-4A71-9101-E4C76AB1E5BE}" presName="sibTrans" presStyleCnt="0"/>
      <dgm:spPr/>
    </dgm:pt>
    <dgm:pt modelId="{846C88CD-F011-48BA-871C-EDDDE87DBC95}" type="pres">
      <dgm:prSet presAssocID="{82E4FC52-0634-49E6-8A3F-70C0637DE113}" presName="node" presStyleLbl="node1" presStyleIdx="6" presStyleCnt="8">
        <dgm:presLayoutVars>
          <dgm:bulletEnabled val="1"/>
        </dgm:presLayoutVars>
      </dgm:prSet>
      <dgm:spPr/>
    </dgm:pt>
    <dgm:pt modelId="{B3B644D9-2594-4CA4-AF59-6B7D5DFA77CE}" type="pres">
      <dgm:prSet presAssocID="{B2923BA6-30FC-4AA0-B09E-D7594F2A07C1}" presName="sibTrans" presStyleCnt="0"/>
      <dgm:spPr/>
    </dgm:pt>
    <dgm:pt modelId="{CB367E00-7AB2-45B4-9C09-742D4C4D193D}" type="pres">
      <dgm:prSet presAssocID="{91D26581-5354-44D3-ACDE-FE371D2391E7}" presName="node" presStyleLbl="node1" presStyleIdx="7" presStyleCnt="8">
        <dgm:presLayoutVars>
          <dgm:bulletEnabled val="1"/>
        </dgm:presLayoutVars>
      </dgm:prSet>
      <dgm:spPr/>
    </dgm:pt>
  </dgm:ptLst>
  <dgm:cxnLst>
    <dgm:cxn modelId="{9585B505-5E70-4A10-8122-B84BCA7FBC53}" type="presOf" srcId="{B1DCEB74-9AA7-40E1-AFD4-6549C046DD44}" destId="{CD4C61F3-97A9-4026-A9A2-970EFC814F45}" srcOrd="0" destOrd="1" presId="urn:microsoft.com/office/officeart/2005/8/layout/default"/>
    <dgm:cxn modelId="{73F43709-5518-463F-8191-E4637E36AA67}" type="presOf" srcId="{5FB185F1-14C3-493C-A646-B58708434495}" destId="{CD4C61F3-97A9-4026-A9A2-970EFC814F45}" srcOrd="0" destOrd="3" presId="urn:microsoft.com/office/officeart/2005/8/layout/default"/>
    <dgm:cxn modelId="{C962591A-073B-436C-ABA7-9EAF13EB2703}" type="presOf" srcId="{82E4FC52-0634-49E6-8A3F-70C0637DE113}" destId="{846C88CD-F011-48BA-871C-EDDDE87DBC95}" srcOrd="0" destOrd="0" presId="urn:microsoft.com/office/officeart/2005/8/layout/default"/>
    <dgm:cxn modelId="{6ACB601F-5347-41CE-9E44-1C77974BC1E5}" srcId="{BA0AF8C3-075F-4889-92A0-B4F96212939E}" destId="{B1DCEB74-9AA7-40E1-AFD4-6549C046DD44}" srcOrd="0" destOrd="0" parTransId="{66AC94CF-B9F6-4215-8E09-9A33E49726AF}" sibTransId="{39C81D34-C82C-4C6B-AB83-815A2F4A21B5}"/>
    <dgm:cxn modelId="{2AD3AB33-2743-4EA1-93CC-0C74ACBE8106}" srcId="{73291FDF-CDFA-4C51-A528-CD7B599BE66B}" destId="{69B55675-E667-40EA-8E01-C814CFE20BBF}" srcOrd="4" destOrd="0" parTransId="{4DC21137-23D5-4866-95DD-C3E6C3A752DD}" sibTransId="{7AFBB52A-A428-4D0D-9049-B6D9DFCB7683}"/>
    <dgm:cxn modelId="{D85A013B-B4D6-465B-8B5E-CBAADA351649}" type="presOf" srcId="{7E2EC7E0-E990-4D4D-AB90-8D5F0618F891}" destId="{A34F4A94-9984-4256-AB94-C200BCA90FB3}" srcOrd="0" destOrd="0" presId="urn:microsoft.com/office/officeart/2005/8/layout/default"/>
    <dgm:cxn modelId="{92E29040-0858-486A-B27A-3F1F70F3AB37}" srcId="{73291FDF-CDFA-4C51-A528-CD7B599BE66B}" destId="{5818D7FA-846B-4D4F-99F1-BCAA9AFD9E6D}" srcOrd="5" destOrd="0" parTransId="{52206F69-A1C2-40EE-AA5B-D3C3401AD102}" sibTransId="{BBE98E4C-0D2E-4A71-9101-E4C76AB1E5BE}"/>
    <dgm:cxn modelId="{68AA925F-C749-471D-8DE6-B545F50EAD0A}" srcId="{73291FDF-CDFA-4C51-A528-CD7B599BE66B}" destId="{7E2EC7E0-E990-4D4D-AB90-8D5F0618F891}" srcOrd="0" destOrd="0" parTransId="{76BE453E-89F6-4479-8A15-4270087A6396}" sibTransId="{2ACA438E-F33D-444B-8057-B5725E81831B}"/>
    <dgm:cxn modelId="{392BB75F-EBBB-4DF4-9CF8-6F67E8C20CAE}" srcId="{BA0AF8C3-075F-4889-92A0-B4F96212939E}" destId="{5FB185F1-14C3-493C-A646-B58708434495}" srcOrd="2" destOrd="0" parTransId="{3D303412-83DE-4383-8243-76858D707D96}" sibTransId="{EA401AAD-6D06-4988-9ADC-FC658733AA31}"/>
    <dgm:cxn modelId="{81AF8260-094E-4714-AE8D-919E0328C2CC}" srcId="{73291FDF-CDFA-4C51-A528-CD7B599BE66B}" destId="{91D26581-5354-44D3-ACDE-FE371D2391E7}" srcOrd="7" destOrd="0" parTransId="{5CF16C23-4B90-46D8-B0CE-4D4946592881}" sibTransId="{08AE29EA-0380-4037-9065-037866B4D665}"/>
    <dgm:cxn modelId="{52DC4F61-B1CC-426D-BE72-C4CDE9A181BB}" type="presOf" srcId="{AD8DD29B-CE1E-4CB1-8034-4F54144715BC}" destId="{CD4C61F3-97A9-4026-A9A2-970EFC814F45}" srcOrd="0" destOrd="2" presId="urn:microsoft.com/office/officeart/2005/8/layout/default"/>
    <dgm:cxn modelId="{A71BF244-DD79-4EBB-8CEC-15F1CAB26058}" srcId="{BA0AF8C3-075F-4889-92A0-B4F96212939E}" destId="{AD8DD29B-CE1E-4CB1-8034-4F54144715BC}" srcOrd="1" destOrd="0" parTransId="{3A29E937-53B5-4CD1-AB76-8E34E39B39B0}" sibTransId="{AEA15F2C-2997-4926-9131-F2467E2E13EA}"/>
    <dgm:cxn modelId="{13B26765-B958-49A7-9F99-78BBDD17866A}" type="presOf" srcId="{FADFA3B8-ED89-4F27-AD5D-510AD6234B7A}" destId="{ADA2D4EC-B077-42D9-B85E-69752026686A}" srcOrd="0" destOrd="0" presId="urn:microsoft.com/office/officeart/2005/8/layout/default"/>
    <dgm:cxn modelId="{12CEA146-B7CD-47BE-8AD1-CCC59C45EEEE}" type="presOf" srcId="{69B55675-E667-40EA-8E01-C814CFE20BBF}" destId="{B6F2A9DE-28C3-43BB-9B85-C96943B88ECC}" srcOrd="0" destOrd="0" presId="urn:microsoft.com/office/officeart/2005/8/layout/default"/>
    <dgm:cxn modelId="{B5E4A951-92B6-4B4C-A66C-1C382355342D}" type="presOf" srcId="{6E108728-9D4A-4F57-8197-02737B12B061}" destId="{4B640DBE-0A92-4AEE-8491-C4B73A0CE52E}" srcOrd="0" destOrd="0" presId="urn:microsoft.com/office/officeart/2005/8/layout/default"/>
    <dgm:cxn modelId="{02E94755-5DF9-40C8-AA85-9E4CF86F7547}" type="presOf" srcId="{BA0AF8C3-075F-4889-92A0-B4F96212939E}" destId="{CD4C61F3-97A9-4026-A9A2-970EFC814F45}" srcOrd="0" destOrd="0" presId="urn:microsoft.com/office/officeart/2005/8/layout/default"/>
    <dgm:cxn modelId="{4B641856-970B-45DC-B5B0-98D6509C7DB1}" type="presOf" srcId="{73291FDF-CDFA-4C51-A528-CD7B599BE66B}" destId="{5CDD7461-8F48-48E3-A9BE-FFB4223F1EBB}" srcOrd="0" destOrd="0" presId="urn:microsoft.com/office/officeart/2005/8/layout/default"/>
    <dgm:cxn modelId="{7BE730AA-E5F1-4FEF-A401-87DF3DEA4AEF}" srcId="{73291FDF-CDFA-4C51-A528-CD7B599BE66B}" destId="{FADFA3B8-ED89-4F27-AD5D-510AD6234B7A}" srcOrd="2" destOrd="0" parTransId="{DA1F5325-377E-44F0-B337-0381B0E7E8D0}" sibTransId="{B783E3F0-3653-4629-B39E-EF6823D937C5}"/>
    <dgm:cxn modelId="{461565AA-89C4-4BA6-B09D-70D90550E751}" srcId="{73291FDF-CDFA-4C51-A528-CD7B599BE66B}" destId="{6E108728-9D4A-4F57-8197-02737B12B061}" srcOrd="1" destOrd="0" parTransId="{8D67B45C-A951-47FB-8AE4-FB850FC2432C}" sibTransId="{0B7BBAD9-6287-4D1A-9A4B-AF14A1DD8ED0}"/>
    <dgm:cxn modelId="{50B099B0-14DD-4A52-AF09-7E3F3D4F38E1}" type="presOf" srcId="{5818D7FA-846B-4D4F-99F1-BCAA9AFD9E6D}" destId="{FACF8A68-B57B-40C1-A8E0-AD0E0584C84B}" srcOrd="0" destOrd="0" presId="urn:microsoft.com/office/officeart/2005/8/layout/default"/>
    <dgm:cxn modelId="{D22DE7B7-3603-458F-9BE2-C33597D7E0B3}" type="presOf" srcId="{91D26581-5354-44D3-ACDE-FE371D2391E7}" destId="{CB367E00-7AB2-45B4-9C09-742D4C4D193D}" srcOrd="0" destOrd="0" presId="urn:microsoft.com/office/officeart/2005/8/layout/default"/>
    <dgm:cxn modelId="{A361BDCB-A8F1-45DF-A08B-BA30EA2DE248}" srcId="{73291FDF-CDFA-4C51-A528-CD7B599BE66B}" destId="{BA0AF8C3-075F-4889-92A0-B4F96212939E}" srcOrd="3" destOrd="0" parTransId="{516F1744-B689-4D19-9889-2F4896668962}" sibTransId="{9AC25F68-5B0B-457E-A86C-A0C2369DF6BA}"/>
    <dgm:cxn modelId="{567F47E0-4DF2-4438-BD63-1CDA1ED9078A}" srcId="{73291FDF-CDFA-4C51-A528-CD7B599BE66B}" destId="{82E4FC52-0634-49E6-8A3F-70C0637DE113}" srcOrd="6" destOrd="0" parTransId="{52539FAD-7550-4C95-8061-F19DD235260C}" sibTransId="{B2923BA6-30FC-4AA0-B09E-D7594F2A07C1}"/>
    <dgm:cxn modelId="{57184F6F-CC13-4721-BB1E-5B637461F96A}" type="presParOf" srcId="{5CDD7461-8F48-48E3-A9BE-FFB4223F1EBB}" destId="{A34F4A94-9984-4256-AB94-C200BCA90FB3}" srcOrd="0" destOrd="0" presId="urn:microsoft.com/office/officeart/2005/8/layout/default"/>
    <dgm:cxn modelId="{0F9E4AB3-7C9E-49BD-AB20-28929BC9FB2A}" type="presParOf" srcId="{5CDD7461-8F48-48E3-A9BE-FFB4223F1EBB}" destId="{41DBE76E-7DD9-4C8B-82D8-7B9F389DBAF6}" srcOrd="1" destOrd="0" presId="urn:microsoft.com/office/officeart/2005/8/layout/default"/>
    <dgm:cxn modelId="{3FFF73C7-5D49-4584-84DD-95B721B03096}" type="presParOf" srcId="{5CDD7461-8F48-48E3-A9BE-FFB4223F1EBB}" destId="{4B640DBE-0A92-4AEE-8491-C4B73A0CE52E}" srcOrd="2" destOrd="0" presId="urn:microsoft.com/office/officeart/2005/8/layout/default"/>
    <dgm:cxn modelId="{4B90723A-B6E9-49E6-92BB-4478F1BF2396}" type="presParOf" srcId="{5CDD7461-8F48-48E3-A9BE-FFB4223F1EBB}" destId="{BC1548C0-1567-4D3C-8CFE-B8332439FF8C}" srcOrd="3" destOrd="0" presId="urn:microsoft.com/office/officeart/2005/8/layout/default"/>
    <dgm:cxn modelId="{B1B2D9F4-0B51-4F20-BC4B-E9C8BFB742BE}" type="presParOf" srcId="{5CDD7461-8F48-48E3-A9BE-FFB4223F1EBB}" destId="{ADA2D4EC-B077-42D9-B85E-69752026686A}" srcOrd="4" destOrd="0" presId="urn:microsoft.com/office/officeart/2005/8/layout/default"/>
    <dgm:cxn modelId="{A023DC9F-2AD5-4F67-A6CD-395F2C8CBA31}" type="presParOf" srcId="{5CDD7461-8F48-48E3-A9BE-FFB4223F1EBB}" destId="{E94D24BB-2647-45A4-B20E-DF730E029625}" srcOrd="5" destOrd="0" presId="urn:microsoft.com/office/officeart/2005/8/layout/default"/>
    <dgm:cxn modelId="{6AD87466-7D05-43F9-9319-ED559122BD96}" type="presParOf" srcId="{5CDD7461-8F48-48E3-A9BE-FFB4223F1EBB}" destId="{CD4C61F3-97A9-4026-A9A2-970EFC814F45}" srcOrd="6" destOrd="0" presId="urn:microsoft.com/office/officeart/2005/8/layout/default"/>
    <dgm:cxn modelId="{95699AE3-2C24-4415-B92A-D8F757368B77}" type="presParOf" srcId="{5CDD7461-8F48-48E3-A9BE-FFB4223F1EBB}" destId="{1C12EE33-112A-49C2-B073-16679AF4B35D}" srcOrd="7" destOrd="0" presId="urn:microsoft.com/office/officeart/2005/8/layout/default"/>
    <dgm:cxn modelId="{DC14F1B5-1538-4A3A-8D61-1357C216D083}" type="presParOf" srcId="{5CDD7461-8F48-48E3-A9BE-FFB4223F1EBB}" destId="{B6F2A9DE-28C3-43BB-9B85-C96943B88ECC}" srcOrd="8" destOrd="0" presId="urn:microsoft.com/office/officeart/2005/8/layout/default"/>
    <dgm:cxn modelId="{20A447AB-BF83-457C-82C3-D18D0DD8BDB0}" type="presParOf" srcId="{5CDD7461-8F48-48E3-A9BE-FFB4223F1EBB}" destId="{E6F7D083-84D9-4B16-BB85-0B9BC249AA43}" srcOrd="9" destOrd="0" presId="urn:microsoft.com/office/officeart/2005/8/layout/default"/>
    <dgm:cxn modelId="{F4F56ED6-5FAD-4953-81B5-9E822B84EF87}" type="presParOf" srcId="{5CDD7461-8F48-48E3-A9BE-FFB4223F1EBB}" destId="{FACF8A68-B57B-40C1-A8E0-AD0E0584C84B}" srcOrd="10" destOrd="0" presId="urn:microsoft.com/office/officeart/2005/8/layout/default"/>
    <dgm:cxn modelId="{8A90F8B8-4AED-4497-969D-005CC33AD633}" type="presParOf" srcId="{5CDD7461-8F48-48E3-A9BE-FFB4223F1EBB}" destId="{BD33CA2F-8AA8-429C-9156-608EE010F181}" srcOrd="11" destOrd="0" presId="urn:microsoft.com/office/officeart/2005/8/layout/default"/>
    <dgm:cxn modelId="{6E944F33-1C21-4C2B-A21D-66E199F0DBE4}" type="presParOf" srcId="{5CDD7461-8F48-48E3-A9BE-FFB4223F1EBB}" destId="{846C88CD-F011-48BA-871C-EDDDE87DBC95}" srcOrd="12" destOrd="0" presId="urn:microsoft.com/office/officeart/2005/8/layout/default"/>
    <dgm:cxn modelId="{96BE3DEC-FE1F-4295-8F07-BCBEAC575CF9}" type="presParOf" srcId="{5CDD7461-8F48-48E3-A9BE-FFB4223F1EBB}" destId="{B3B644D9-2594-4CA4-AF59-6B7D5DFA77CE}" srcOrd="13" destOrd="0" presId="urn:microsoft.com/office/officeart/2005/8/layout/default"/>
    <dgm:cxn modelId="{E8E4D3A5-069D-494E-941F-FDCE7D159237}" type="presParOf" srcId="{5CDD7461-8F48-48E3-A9BE-FFB4223F1EBB}" destId="{CB367E00-7AB2-45B4-9C09-742D4C4D193D}"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BE97DE-693E-4099-80A9-6B63F640F6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83793DF-1A67-4CCF-AF7D-92D72DFBEA59}">
      <dgm:prSet phldrT="[Text]" phldr="0"/>
      <dgm:spPr/>
      <dgm:t>
        <a:bodyPr/>
        <a:lstStyle/>
        <a:p>
          <a:pPr rtl="0"/>
          <a:r>
            <a:rPr lang="en-US">
              <a:solidFill>
                <a:schemeClr val="bg1"/>
              </a:solidFill>
              <a:latin typeface="Calibri"/>
              <a:ea typeface="Calibri"/>
              <a:cs typeface="Calibri"/>
            </a:rPr>
            <a:t>Insufficient Training &amp; Experience</a:t>
          </a:r>
          <a:endParaRPr lang="en-US">
            <a:solidFill>
              <a:schemeClr val="bg1"/>
            </a:solidFill>
          </a:endParaRPr>
        </a:p>
      </dgm:t>
    </dgm:pt>
    <dgm:pt modelId="{B47E4E31-C6CE-4368-A204-F1F53A79EFF3}" type="parTrans" cxnId="{294DF678-B189-4B3B-9B9B-BE4FEEF8BF8D}">
      <dgm:prSet/>
      <dgm:spPr/>
      <dgm:t>
        <a:bodyPr/>
        <a:lstStyle/>
        <a:p>
          <a:endParaRPr lang="en-US"/>
        </a:p>
      </dgm:t>
    </dgm:pt>
    <dgm:pt modelId="{3E21191D-63BD-4FC1-909D-D5513E33A344}" type="sibTrans" cxnId="{294DF678-B189-4B3B-9B9B-BE4FEEF8BF8D}">
      <dgm:prSet/>
      <dgm:spPr/>
      <dgm:t>
        <a:bodyPr/>
        <a:lstStyle/>
        <a:p>
          <a:endParaRPr lang="en-US"/>
        </a:p>
      </dgm:t>
    </dgm:pt>
    <dgm:pt modelId="{DC801A24-CD8E-4F05-B098-E5497A0B0470}" type="pres">
      <dgm:prSet presAssocID="{10BE97DE-693E-4099-80A9-6B63F640F6A2}" presName="diagram" presStyleCnt="0">
        <dgm:presLayoutVars>
          <dgm:dir/>
          <dgm:resizeHandles val="exact"/>
        </dgm:presLayoutVars>
      </dgm:prSet>
      <dgm:spPr/>
    </dgm:pt>
    <dgm:pt modelId="{74A075A4-EF42-4FF2-AE65-5D68160212B6}" type="pres">
      <dgm:prSet presAssocID="{E83793DF-1A67-4CCF-AF7D-92D72DFBEA59}" presName="node" presStyleLbl="node1" presStyleIdx="0" presStyleCnt="1">
        <dgm:presLayoutVars>
          <dgm:bulletEnabled val="1"/>
        </dgm:presLayoutVars>
      </dgm:prSet>
      <dgm:spPr/>
    </dgm:pt>
  </dgm:ptLst>
  <dgm:cxnLst>
    <dgm:cxn modelId="{63B23D5C-EC0E-4F19-9E90-643F3A29E195}" type="presOf" srcId="{10BE97DE-693E-4099-80A9-6B63F640F6A2}" destId="{DC801A24-CD8E-4F05-B098-E5497A0B0470}" srcOrd="0" destOrd="0" presId="urn:microsoft.com/office/officeart/2005/8/layout/default"/>
    <dgm:cxn modelId="{294DF678-B189-4B3B-9B9B-BE4FEEF8BF8D}" srcId="{10BE97DE-693E-4099-80A9-6B63F640F6A2}" destId="{E83793DF-1A67-4CCF-AF7D-92D72DFBEA59}" srcOrd="0" destOrd="0" parTransId="{B47E4E31-C6CE-4368-A204-F1F53A79EFF3}" sibTransId="{3E21191D-63BD-4FC1-909D-D5513E33A344}"/>
    <dgm:cxn modelId="{8F8A8E97-5759-404B-AC4C-95342450B6DE}" type="presOf" srcId="{E83793DF-1A67-4CCF-AF7D-92D72DFBEA59}" destId="{74A075A4-EF42-4FF2-AE65-5D68160212B6}" srcOrd="0" destOrd="0" presId="urn:microsoft.com/office/officeart/2005/8/layout/default"/>
    <dgm:cxn modelId="{6EDBA782-CC6E-426C-9C97-081CF653C684}" type="presParOf" srcId="{DC801A24-CD8E-4F05-B098-E5497A0B0470}" destId="{74A075A4-EF42-4FF2-AE65-5D68160212B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13F617-1F72-46B2-A758-B13FFEAFDD8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594435D-0256-4264-A329-DE02CECB6597}">
      <dgm:prSet phldrT="[Text]" phldr="0"/>
      <dgm:spPr/>
      <dgm:t>
        <a:bodyPr/>
        <a:lstStyle/>
        <a:p>
          <a:pPr rtl="0"/>
          <a:r>
            <a:rPr lang="en-US">
              <a:latin typeface="Arial"/>
              <a:ea typeface="Calibri"/>
              <a:cs typeface="Calibri"/>
            </a:rPr>
            <a:t>Medical problems prioritized over SUD</a:t>
          </a:r>
          <a:endParaRPr lang="en-US">
            <a:latin typeface="Aptos Display" panose="020F0302020204030204"/>
          </a:endParaRPr>
        </a:p>
      </dgm:t>
    </dgm:pt>
    <dgm:pt modelId="{558943BE-2095-4695-BC34-F887CB9FD0B7}" type="parTrans" cxnId="{EDA4F5FA-2EA8-4454-B247-388F9E4F1729}">
      <dgm:prSet/>
      <dgm:spPr/>
      <dgm:t>
        <a:bodyPr/>
        <a:lstStyle/>
        <a:p>
          <a:endParaRPr lang="en-US"/>
        </a:p>
      </dgm:t>
    </dgm:pt>
    <dgm:pt modelId="{170DF1C9-C367-41BD-ACDF-4CFB191230C8}" type="sibTrans" cxnId="{EDA4F5FA-2EA8-4454-B247-388F9E4F1729}">
      <dgm:prSet/>
      <dgm:spPr/>
      <dgm:t>
        <a:bodyPr/>
        <a:lstStyle/>
        <a:p>
          <a:endParaRPr lang="en-US"/>
        </a:p>
      </dgm:t>
    </dgm:pt>
    <dgm:pt modelId="{7D075A5F-596B-4E5F-A638-F11A33C5CD87}">
      <dgm:prSet phldr="0"/>
      <dgm:spPr/>
      <dgm:t>
        <a:bodyPr/>
        <a:lstStyle/>
        <a:p>
          <a:pPr rtl="0"/>
          <a:r>
            <a:rPr lang="en-US">
              <a:latin typeface="Arial"/>
              <a:ea typeface="Calibri"/>
              <a:cs typeface="Calibri"/>
            </a:rPr>
            <a:t>Clinical Pathways &amp; Algorithms</a:t>
          </a:r>
        </a:p>
      </dgm:t>
    </dgm:pt>
    <dgm:pt modelId="{505A9588-4A66-4D58-962C-DDCD9D87AEC1}" type="parTrans" cxnId="{6CCF5EA5-F794-4B35-AFB4-64A8FAD59EDB}">
      <dgm:prSet/>
      <dgm:spPr/>
    </dgm:pt>
    <dgm:pt modelId="{0B4D7EE8-4A51-49CF-9872-E3DAFB5AAB30}" type="sibTrans" cxnId="{6CCF5EA5-F794-4B35-AFB4-64A8FAD59EDB}">
      <dgm:prSet/>
      <dgm:spPr/>
    </dgm:pt>
    <dgm:pt modelId="{97589D63-9E12-41B6-A25C-6A2C82144D86}" type="pres">
      <dgm:prSet presAssocID="{5213F617-1F72-46B2-A758-B13FFEAFDD85}" presName="diagram" presStyleCnt="0">
        <dgm:presLayoutVars>
          <dgm:dir/>
          <dgm:resizeHandles val="exact"/>
        </dgm:presLayoutVars>
      </dgm:prSet>
      <dgm:spPr/>
    </dgm:pt>
    <dgm:pt modelId="{AF8865D9-B5B1-4F66-97A6-BD281D91156D}" type="pres">
      <dgm:prSet presAssocID="{7D075A5F-596B-4E5F-A638-F11A33C5CD87}" presName="node" presStyleLbl="node1" presStyleIdx="0" presStyleCnt="2">
        <dgm:presLayoutVars>
          <dgm:bulletEnabled val="1"/>
        </dgm:presLayoutVars>
      </dgm:prSet>
      <dgm:spPr/>
    </dgm:pt>
    <dgm:pt modelId="{A84417D5-D8F3-4A1C-8A06-4AA125FB937B}" type="pres">
      <dgm:prSet presAssocID="{0B4D7EE8-4A51-49CF-9872-E3DAFB5AAB30}" presName="sibTrans" presStyleCnt="0"/>
      <dgm:spPr/>
    </dgm:pt>
    <dgm:pt modelId="{B0F9A500-248E-46FF-8405-1B16B6A79AB1}" type="pres">
      <dgm:prSet presAssocID="{D594435D-0256-4264-A329-DE02CECB6597}" presName="node" presStyleLbl="node1" presStyleIdx="1" presStyleCnt="2">
        <dgm:presLayoutVars>
          <dgm:bulletEnabled val="1"/>
        </dgm:presLayoutVars>
      </dgm:prSet>
      <dgm:spPr/>
    </dgm:pt>
  </dgm:ptLst>
  <dgm:cxnLst>
    <dgm:cxn modelId="{FED0B830-99D1-43BC-AE4D-16BB7DAFF296}" type="presOf" srcId="{5213F617-1F72-46B2-A758-B13FFEAFDD85}" destId="{97589D63-9E12-41B6-A25C-6A2C82144D86}" srcOrd="0" destOrd="0" presId="urn:microsoft.com/office/officeart/2005/8/layout/default"/>
    <dgm:cxn modelId="{6CCF5EA5-F794-4B35-AFB4-64A8FAD59EDB}" srcId="{5213F617-1F72-46B2-A758-B13FFEAFDD85}" destId="{7D075A5F-596B-4E5F-A638-F11A33C5CD87}" srcOrd="0" destOrd="0" parTransId="{505A9588-4A66-4D58-962C-DDCD9D87AEC1}" sibTransId="{0B4D7EE8-4A51-49CF-9872-E3DAFB5AAB30}"/>
    <dgm:cxn modelId="{E59148E4-B8FA-45BA-8C98-33EB833B21FF}" type="presOf" srcId="{D594435D-0256-4264-A329-DE02CECB6597}" destId="{B0F9A500-248E-46FF-8405-1B16B6A79AB1}" srcOrd="0" destOrd="0" presId="urn:microsoft.com/office/officeart/2005/8/layout/default"/>
    <dgm:cxn modelId="{BDCE42EE-827C-4883-810A-9222C420E70B}" type="presOf" srcId="{7D075A5F-596B-4E5F-A638-F11A33C5CD87}" destId="{AF8865D9-B5B1-4F66-97A6-BD281D91156D}" srcOrd="0" destOrd="0" presId="urn:microsoft.com/office/officeart/2005/8/layout/default"/>
    <dgm:cxn modelId="{EDA4F5FA-2EA8-4454-B247-388F9E4F1729}" srcId="{5213F617-1F72-46B2-A758-B13FFEAFDD85}" destId="{D594435D-0256-4264-A329-DE02CECB6597}" srcOrd="1" destOrd="0" parTransId="{558943BE-2095-4695-BC34-F887CB9FD0B7}" sibTransId="{170DF1C9-C367-41BD-ACDF-4CFB191230C8}"/>
    <dgm:cxn modelId="{19D6ED85-E38B-4A60-8CFD-7860DB1177B6}" type="presParOf" srcId="{97589D63-9E12-41B6-A25C-6A2C82144D86}" destId="{AF8865D9-B5B1-4F66-97A6-BD281D91156D}" srcOrd="0" destOrd="0" presId="urn:microsoft.com/office/officeart/2005/8/layout/default"/>
    <dgm:cxn modelId="{DE97EB06-76B5-4B56-B351-42641FC3DBF0}" type="presParOf" srcId="{97589D63-9E12-41B6-A25C-6A2C82144D86}" destId="{A84417D5-D8F3-4A1C-8A06-4AA125FB937B}" srcOrd="1" destOrd="0" presId="urn:microsoft.com/office/officeart/2005/8/layout/default"/>
    <dgm:cxn modelId="{3AF3F278-D10A-4976-9675-BE344174F862}" type="presParOf" srcId="{97589D63-9E12-41B6-A25C-6A2C82144D86}" destId="{B0F9A500-248E-46FF-8405-1B16B6A79AB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E90A13-D857-4591-A261-B3A185C355ED}"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6788075E-58B7-4126-A59B-B97F0DF35629}">
      <dgm:prSet phldrT="[Text]" phldr="0"/>
      <dgm:spPr/>
      <dgm:t>
        <a:bodyPr/>
        <a:lstStyle/>
        <a:p>
          <a:r>
            <a:rPr lang="en-US">
              <a:latin typeface="Calibri"/>
              <a:ea typeface="Calibri"/>
              <a:cs typeface="Calibri"/>
            </a:rPr>
            <a:t>Lack of Data in Peds</a:t>
          </a:r>
          <a:endParaRPr lang="en-US"/>
        </a:p>
      </dgm:t>
    </dgm:pt>
    <dgm:pt modelId="{042046C2-29DE-42D2-A93C-426BDD93380C}" type="parTrans" cxnId="{161ACBF3-B203-4B1B-8D0A-9B0B714C7191}">
      <dgm:prSet/>
      <dgm:spPr/>
      <dgm:t>
        <a:bodyPr/>
        <a:lstStyle/>
        <a:p>
          <a:endParaRPr lang="en-US"/>
        </a:p>
      </dgm:t>
    </dgm:pt>
    <dgm:pt modelId="{15434423-BFD0-409A-BDA0-73E23A445685}" type="sibTrans" cxnId="{161ACBF3-B203-4B1B-8D0A-9B0B714C7191}">
      <dgm:prSet/>
      <dgm:spPr/>
      <dgm:t>
        <a:bodyPr/>
        <a:lstStyle/>
        <a:p>
          <a:endParaRPr lang="en-US"/>
        </a:p>
      </dgm:t>
    </dgm:pt>
    <dgm:pt modelId="{83A2204A-9FCD-4D3A-86C1-736E9959C077}">
      <dgm:prSet phldr="0"/>
      <dgm:spPr/>
      <dgm:t>
        <a:bodyPr/>
        <a:lstStyle/>
        <a:p>
          <a:pPr rtl="0"/>
          <a:r>
            <a:rPr lang="en-US">
              <a:latin typeface="Calibri"/>
              <a:ea typeface="Calibri"/>
              <a:cs typeface="Calibri"/>
            </a:rPr>
            <a:t>Access to Care </a:t>
          </a:r>
        </a:p>
      </dgm:t>
    </dgm:pt>
    <dgm:pt modelId="{3DB52D9C-92C8-47A2-BD01-F0CE5D3145C4}" type="parTrans" cxnId="{36843C18-7834-40FD-B539-46185280DF59}">
      <dgm:prSet/>
      <dgm:spPr/>
    </dgm:pt>
    <dgm:pt modelId="{79B5BC00-7FC2-4995-97DF-F2E50AB8443B}" type="sibTrans" cxnId="{36843C18-7834-40FD-B539-46185280DF59}">
      <dgm:prSet/>
      <dgm:spPr/>
    </dgm:pt>
    <dgm:pt modelId="{EFEEA7F9-2695-4027-99E6-2C2F42B2D2AF}">
      <dgm:prSet phldr="0"/>
      <dgm:spPr/>
      <dgm:t>
        <a:bodyPr/>
        <a:lstStyle/>
        <a:p>
          <a:r>
            <a:rPr lang="en-US">
              <a:latin typeface="Calibri"/>
              <a:ea typeface="Calibri"/>
              <a:cs typeface="Calibri"/>
            </a:rPr>
            <a:t>Systemic Factors</a:t>
          </a:r>
        </a:p>
      </dgm:t>
    </dgm:pt>
    <dgm:pt modelId="{7401F2A7-9440-48A7-8BBE-15F08266338A}" type="parTrans" cxnId="{2109DA9F-EEB9-42B0-A64E-42B4F4B5702B}">
      <dgm:prSet/>
      <dgm:spPr/>
    </dgm:pt>
    <dgm:pt modelId="{E2F40322-1E58-4B59-8B68-6BCEF56F0D51}" type="sibTrans" cxnId="{2109DA9F-EEB9-42B0-A64E-42B4F4B5702B}">
      <dgm:prSet/>
      <dgm:spPr/>
    </dgm:pt>
    <dgm:pt modelId="{2CD7FBD4-C632-4C28-9C8A-4E73B15FF9C3}">
      <dgm:prSet phldr="0"/>
      <dgm:spPr/>
      <dgm:t>
        <a:bodyPr/>
        <a:lstStyle/>
        <a:p>
          <a:r>
            <a:rPr lang="en-US">
              <a:latin typeface="Calibri"/>
              <a:ea typeface="Calibri"/>
              <a:cs typeface="Calibri"/>
            </a:rPr>
            <a:t>Legal Factors</a:t>
          </a:r>
        </a:p>
      </dgm:t>
    </dgm:pt>
    <dgm:pt modelId="{D00DF91C-6AD7-4B6D-BA47-59975A2810C7}" type="parTrans" cxnId="{D41758EF-AA3D-4D2D-B9E0-950FA74F91D4}">
      <dgm:prSet/>
      <dgm:spPr/>
    </dgm:pt>
    <dgm:pt modelId="{1C037455-0F89-41F4-810A-D0ED4C6C3CE7}" type="sibTrans" cxnId="{D41758EF-AA3D-4D2D-B9E0-950FA74F91D4}">
      <dgm:prSet/>
      <dgm:spPr/>
    </dgm:pt>
    <dgm:pt modelId="{F9039D16-3A40-401F-A01E-44BDFDE91B7A}">
      <dgm:prSet phldr="0"/>
      <dgm:spPr/>
      <dgm:t>
        <a:bodyPr/>
        <a:lstStyle/>
        <a:p>
          <a:r>
            <a:rPr lang="en-US">
              <a:latin typeface="Calibri"/>
              <a:ea typeface="Calibri"/>
              <a:cs typeface="Calibri"/>
            </a:rPr>
            <a:t>Institutional Factors</a:t>
          </a:r>
        </a:p>
      </dgm:t>
    </dgm:pt>
    <dgm:pt modelId="{1ABFBE4E-5FF5-4611-AD6F-77F6E9B9696F}" type="parTrans" cxnId="{45350B05-A4F5-405C-A4BD-332E470A3F15}">
      <dgm:prSet/>
      <dgm:spPr/>
    </dgm:pt>
    <dgm:pt modelId="{AC1EC3AB-7D1B-4337-B86B-43BDD56C15A3}" type="sibTrans" cxnId="{45350B05-A4F5-405C-A4BD-332E470A3F15}">
      <dgm:prSet/>
      <dgm:spPr/>
    </dgm:pt>
    <dgm:pt modelId="{068EEE05-7A80-4E7D-B316-3239AA8324C2}" type="pres">
      <dgm:prSet presAssocID="{E3E90A13-D857-4591-A261-B3A185C355ED}" presName="diagram" presStyleCnt="0">
        <dgm:presLayoutVars>
          <dgm:dir/>
          <dgm:resizeHandles val="exact"/>
        </dgm:presLayoutVars>
      </dgm:prSet>
      <dgm:spPr/>
    </dgm:pt>
    <dgm:pt modelId="{8C89DDFD-BEC9-4C95-8800-E0B6288963E5}" type="pres">
      <dgm:prSet presAssocID="{83A2204A-9FCD-4D3A-86C1-736E9959C077}" presName="node" presStyleLbl="node1" presStyleIdx="0" presStyleCnt="2">
        <dgm:presLayoutVars>
          <dgm:bulletEnabled val="1"/>
        </dgm:presLayoutVars>
      </dgm:prSet>
      <dgm:spPr/>
    </dgm:pt>
    <dgm:pt modelId="{0843D7E2-A974-46E1-B984-CA407C24BA64}" type="pres">
      <dgm:prSet presAssocID="{79B5BC00-7FC2-4995-97DF-F2E50AB8443B}" presName="sibTrans" presStyleCnt="0"/>
      <dgm:spPr/>
    </dgm:pt>
    <dgm:pt modelId="{DB73267D-E4DA-409E-A103-665DEED7277E}" type="pres">
      <dgm:prSet presAssocID="{6788075E-58B7-4126-A59B-B97F0DF35629}" presName="node" presStyleLbl="node1" presStyleIdx="1" presStyleCnt="2">
        <dgm:presLayoutVars>
          <dgm:bulletEnabled val="1"/>
        </dgm:presLayoutVars>
      </dgm:prSet>
      <dgm:spPr/>
    </dgm:pt>
  </dgm:ptLst>
  <dgm:cxnLst>
    <dgm:cxn modelId="{45350B05-A4F5-405C-A4BD-332E470A3F15}" srcId="{83A2204A-9FCD-4D3A-86C1-736E9959C077}" destId="{F9039D16-3A40-401F-A01E-44BDFDE91B7A}" srcOrd="2" destOrd="0" parTransId="{1ABFBE4E-5FF5-4611-AD6F-77F6E9B9696F}" sibTransId="{AC1EC3AB-7D1B-4337-B86B-43BDD56C15A3}"/>
    <dgm:cxn modelId="{36843C18-7834-40FD-B539-46185280DF59}" srcId="{E3E90A13-D857-4591-A261-B3A185C355ED}" destId="{83A2204A-9FCD-4D3A-86C1-736E9959C077}" srcOrd="0" destOrd="0" parTransId="{3DB52D9C-92C8-47A2-BD01-F0CE5D3145C4}" sibTransId="{79B5BC00-7FC2-4995-97DF-F2E50AB8443B}"/>
    <dgm:cxn modelId="{49C8615B-F6A0-4443-BA40-681845E1FC0D}" type="presOf" srcId="{E3E90A13-D857-4591-A261-B3A185C355ED}" destId="{068EEE05-7A80-4E7D-B316-3239AA8324C2}" srcOrd="0" destOrd="0" presId="urn:microsoft.com/office/officeart/2005/8/layout/default"/>
    <dgm:cxn modelId="{2109DA9F-EEB9-42B0-A64E-42B4F4B5702B}" srcId="{83A2204A-9FCD-4D3A-86C1-736E9959C077}" destId="{EFEEA7F9-2695-4027-99E6-2C2F42B2D2AF}" srcOrd="0" destOrd="0" parTransId="{7401F2A7-9440-48A7-8BBE-15F08266338A}" sibTransId="{E2F40322-1E58-4B59-8B68-6BCEF56F0D51}"/>
    <dgm:cxn modelId="{89E588CF-5051-456C-A69E-DD73A339B8E4}" type="presOf" srcId="{2CD7FBD4-C632-4C28-9C8A-4E73B15FF9C3}" destId="{8C89DDFD-BEC9-4C95-8800-E0B6288963E5}" srcOrd="0" destOrd="2" presId="urn:microsoft.com/office/officeart/2005/8/layout/default"/>
    <dgm:cxn modelId="{79EE26D7-7383-4027-BC81-9FE34CCEEF93}" type="presOf" srcId="{83A2204A-9FCD-4D3A-86C1-736E9959C077}" destId="{8C89DDFD-BEC9-4C95-8800-E0B6288963E5}" srcOrd="0" destOrd="0" presId="urn:microsoft.com/office/officeart/2005/8/layout/default"/>
    <dgm:cxn modelId="{81024ADE-E9C5-4368-88C4-C70527C6BC4C}" type="presOf" srcId="{F9039D16-3A40-401F-A01E-44BDFDE91B7A}" destId="{8C89DDFD-BEC9-4C95-8800-E0B6288963E5}" srcOrd="0" destOrd="3" presId="urn:microsoft.com/office/officeart/2005/8/layout/default"/>
    <dgm:cxn modelId="{E028C1E4-7D73-43D8-A800-E18021F562C0}" type="presOf" srcId="{6788075E-58B7-4126-A59B-B97F0DF35629}" destId="{DB73267D-E4DA-409E-A103-665DEED7277E}" srcOrd="0" destOrd="0" presId="urn:microsoft.com/office/officeart/2005/8/layout/default"/>
    <dgm:cxn modelId="{D41758EF-AA3D-4D2D-B9E0-950FA74F91D4}" srcId="{83A2204A-9FCD-4D3A-86C1-736E9959C077}" destId="{2CD7FBD4-C632-4C28-9C8A-4E73B15FF9C3}" srcOrd="1" destOrd="0" parTransId="{D00DF91C-6AD7-4B6D-BA47-59975A2810C7}" sibTransId="{1C037455-0F89-41F4-810A-D0ED4C6C3CE7}"/>
    <dgm:cxn modelId="{161ACBF3-B203-4B1B-8D0A-9B0B714C7191}" srcId="{E3E90A13-D857-4591-A261-B3A185C355ED}" destId="{6788075E-58B7-4126-A59B-B97F0DF35629}" srcOrd="1" destOrd="0" parTransId="{042046C2-29DE-42D2-A93C-426BDD93380C}" sibTransId="{15434423-BFD0-409A-BDA0-73E23A445685}"/>
    <dgm:cxn modelId="{928FC7FD-EAF7-4496-B79B-EDF15D39C941}" type="presOf" srcId="{EFEEA7F9-2695-4027-99E6-2C2F42B2D2AF}" destId="{8C89DDFD-BEC9-4C95-8800-E0B6288963E5}" srcOrd="0" destOrd="1" presId="urn:microsoft.com/office/officeart/2005/8/layout/default"/>
    <dgm:cxn modelId="{FF4A91BE-7C8B-4B44-81D9-A4E2626FF71F}" type="presParOf" srcId="{068EEE05-7A80-4E7D-B316-3239AA8324C2}" destId="{8C89DDFD-BEC9-4C95-8800-E0B6288963E5}" srcOrd="0" destOrd="0" presId="urn:microsoft.com/office/officeart/2005/8/layout/default"/>
    <dgm:cxn modelId="{547005BD-7C66-42A7-B844-C21DDE8E66B6}" type="presParOf" srcId="{068EEE05-7A80-4E7D-B316-3239AA8324C2}" destId="{0843D7E2-A974-46E1-B984-CA407C24BA64}" srcOrd="1" destOrd="0" presId="urn:microsoft.com/office/officeart/2005/8/layout/default"/>
    <dgm:cxn modelId="{C9483256-1FE2-43B4-A725-81DC1B1BE838}" type="presParOf" srcId="{068EEE05-7A80-4E7D-B316-3239AA8324C2}" destId="{DB73267D-E4DA-409E-A103-665DEED7277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3E1D83-FD25-487A-AC1D-08CA2C60609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397DB9A-C9C6-4DE5-90C5-963BDD9F371A}">
      <dgm:prSet phldr="0"/>
      <dgm:spPr/>
      <dgm:t>
        <a:bodyPr/>
        <a:lstStyle/>
        <a:p>
          <a:pPr rtl="0"/>
          <a:r>
            <a:rPr lang="en-US">
              <a:latin typeface="Calibri"/>
              <a:ea typeface="Calibri"/>
              <a:cs typeface="Calibri"/>
            </a:rPr>
            <a:t>Attitudes towards SUD and AYAs</a:t>
          </a:r>
        </a:p>
      </dgm:t>
    </dgm:pt>
    <dgm:pt modelId="{871C37B3-72FD-42DA-B4F4-91997B87110E}" type="parTrans" cxnId="{8963BACB-66C8-45A6-A7DE-862C3830BE3D}">
      <dgm:prSet/>
      <dgm:spPr/>
    </dgm:pt>
    <dgm:pt modelId="{EB37C0DC-447C-459C-9382-8F07B59AF76D}" type="sibTrans" cxnId="{8963BACB-66C8-45A6-A7DE-862C3830BE3D}">
      <dgm:prSet/>
      <dgm:spPr/>
    </dgm:pt>
    <dgm:pt modelId="{5672EDA9-575A-4366-9A61-F9306C88D38D}">
      <dgm:prSet phldr="0"/>
      <dgm:spPr/>
      <dgm:t>
        <a:bodyPr/>
        <a:lstStyle/>
        <a:p>
          <a:r>
            <a:rPr lang="en-US">
              <a:latin typeface="Calibri"/>
              <a:ea typeface="Calibri"/>
              <a:cs typeface="Calibri"/>
            </a:rPr>
            <a:t>Increasing Needs &amp; </a:t>
          </a:r>
          <a:r>
            <a:rPr lang="en-US" err="1">
              <a:latin typeface="Calibri"/>
              <a:ea typeface="Calibri"/>
              <a:cs typeface="Calibri"/>
            </a:rPr>
            <a:t>Underrecognition</a:t>
          </a:r>
          <a:r>
            <a:rPr lang="en-US">
              <a:latin typeface="Calibri"/>
              <a:ea typeface="Calibri"/>
              <a:cs typeface="Calibri"/>
            </a:rPr>
            <a:t> </a:t>
          </a:r>
        </a:p>
      </dgm:t>
    </dgm:pt>
    <dgm:pt modelId="{FA38A577-B305-4145-823B-47D0ED9233B3}" type="parTrans" cxnId="{2BD62494-43F4-4773-836B-950F1BA5DC52}">
      <dgm:prSet/>
      <dgm:spPr/>
    </dgm:pt>
    <dgm:pt modelId="{02280F5E-9464-4A8B-ABC9-035C3B3B1E2A}" type="sibTrans" cxnId="{2BD62494-43F4-4773-836B-950F1BA5DC52}">
      <dgm:prSet/>
      <dgm:spPr/>
    </dgm:pt>
    <dgm:pt modelId="{A7B629D4-4FDB-4AEF-A7D4-E9B36B11BFC7}">
      <dgm:prSet phldr="0"/>
      <dgm:spPr/>
      <dgm:t>
        <a:bodyPr/>
        <a:lstStyle/>
        <a:p>
          <a:r>
            <a:rPr lang="en-US">
              <a:latin typeface="Calibri"/>
              <a:ea typeface="Calibri"/>
              <a:cs typeface="Calibri"/>
            </a:rPr>
            <a:t>Champions promote positive change</a:t>
          </a:r>
        </a:p>
      </dgm:t>
    </dgm:pt>
    <dgm:pt modelId="{1F586B41-FD62-4034-82CD-E4EF6110C79C}" type="parTrans" cxnId="{BCD7FF52-4235-4796-A248-FE5642927652}">
      <dgm:prSet/>
      <dgm:spPr/>
    </dgm:pt>
    <dgm:pt modelId="{73187A51-0B7D-4C21-A59E-F1A47952C0B1}" type="sibTrans" cxnId="{BCD7FF52-4235-4796-A248-FE5642927652}">
      <dgm:prSet/>
      <dgm:spPr/>
    </dgm:pt>
    <dgm:pt modelId="{CFD96F91-4483-4B86-A2EA-59D76BD90EF2}" type="pres">
      <dgm:prSet presAssocID="{603E1D83-FD25-487A-AC1D-08CA2C60609A}" presName="diagram" presStyleCnt="0">
        <dgm:presLayoutVars>
          <dgm:dir/>
          <dgm:resizeHandles val="exact"/>
        </dgm:presLayoutVars>
      </dgm:prSet>
      <dgm:spPr/>
    </dgm:pt>
    <dgm:pt modelId="{B92396A1-EADD-4354-B971-F9773F5CB045}" type="pres">
      <dgm:prSet presAssocID="{B397DB9A-C9C6-4DE5-90C5-963BDD9F371A}" presName="node" presStyleLbl="node1" presStyleIdx="0" presStyleCnt="3">
        <dgm:presLayoutVars>
          <dgm:bulletEnabled val="1"/>
        </dgm:presLayoutVars>
      </dgm:prSet>
      <dgm:spPr/>
    </dgm:pt>
    <dgm:pt modelId="{0F60F4FD-F092-4883-9782-81F99C09F22B}" type="pres">
      <dgm:prSet presAssocID="{EB37C0DC-447C-459C-9382-8F07B59AF76D}" presName="sibTrans" presStyleCnt="0"/>
      <dgm:spPr/>
    </dgm:pt>
    <dgm:pt modelId="{9358C92F-6713-458B-A77C-E3FEE7C6EB11}" type="pres">
      <dgm:prSet presAssocID="{5672EDA9-575A-4366-9A61-F9306C88D38D}" presName="node" presStyleLbl="node1" presStyleIdx="1" presStyleCnt="3">
        <dgm:presLayoutVars>
          <dgm:bulletEnabled val="1"/>
        </dgm:presLayoutVars>
      </dgm:prSet>
      <dgm:spPr/>
    </dgm:pt>
    <dgm:pt modelId="{E41661EB-CB2F-406D-8541-EC37845BD660}" type="pres">
      <dgm:prSet presAssocID="{02280F5E-9464-4A8B-ABC9-035C3B3B1E2A}" presName="sibTrans" presStyleCnt="0"/>
      <dgm:spPr/>
    </dgm:pt>
    <dgm:pt modelId="{BB9AAEF6-19EC-46A8-A65A-7A57E44E5BBF}" type="pres">
      <dgm:prSet presAssocID="{A7B629D4-4FDB-4AEF-A7D4-E9B36B11BFC7}" presName="node" presStyleLbl="node1" presStyleIdx="2" presStyleCnt="3">
        <dgm:presLayoutVars>
          <dgm:bulletEnabled val="1"/>
        </dgm:presLayoutVars>
      </dgm:prSet>
      <dgm:spPr/>
    </dgm:pt>
  </dgm:ptLst>
  <dgm:cxnLst>
    <dgm:cxn modelId="{97F6263B-6468-4196-AA99-FFF908A52007}" type="presOf" srcId="{603E1D83-FD25-487A-AC1D-08CA2C60609A}" destId="{CFD96F91-4483-4B86-A2EA-59D76BD90EF2}" srcOrd="0" destOrd="0" presId="urn:microsoft.com/office/officeart/2005/8/layout/default"/>
    <dgm:cxn modelId="{BCD7FF52-4235-4796-A248-FE5642927652}" srcId="{603E1D83-FD25-487A-AC1D-08CA2C60609A}" destId="{A7B629D4-4FDB-4AEF-A7D4-E9B36B11BFC7}" srcOrd="2" destOrd="0" parTransId="{1F586B41-FD62-4034-82CD-E4EF6110C79C}" sibTransId="{73187A51-0B7D-4C21-A59E-F1A47952C0B1}"/>
    <dgm:cxn modelId="{3DA07075-96A4-4A65-88A1-D7277C040EA7}" type="presOf" srcId="{B397DB9A-C9C6-4DE5-90C5-963BDD9F371A}" destId="{B92396A1-EADD-4354-B971-F9773F5CB045}" srcOrd="0" destOrd="0" presId="urn:microsoft.com/office/officeart/2005/8/layout/default"/>
    <dgm:cxn modelId="{2BD62494-43F4-4773-836B-950F1BA5DC52}" srcId="{603E1D83-FD25-487A-AC1D-08CA2C60609A}" destId="{5672EDA9-575A-4366-9A61-F9306C88D38D}" srcOrd="1" destOrd="0" parTransId="{FA38A577-B305-4145-823B-47D0ED9233B3}" sibTransId="{02280F5E-9464-4A8B-ABC9-035C3B3B1E2A}"/>
    <dgm:cxn modelId="{BCFDCEA5-1ED7-4DCE-B625-306EE43CE35E}" type="presOf" srcId="{A7B629D4-4FDB-4AEF-A7D4-E9B36B11BFC7}" destId="{BB9AAEF6-19EC-46A8-A65A-7A57E44E5BBF}" srcOrd="0" destOrd="0" presId="urn:microsoft.com/office/officeart/2005/8/layout/default"/>
    <dgm:cxn modelId="{A4A244BD-6FA3-4146-94DF-ADF70568C7DD}" type="presOf" srcId="{5672EDA9-575A-4366-9A61-F9306C88D38D}" destId="{9358C92F-6713-458B-A77C-E3FEE7C6EB11}" srcOrd="0" destOrd="0" presId="urn:microsoft.com/office/officeart/2005/8/layout/default"/>
    <dgm:cxn modelId="{8963BACB-66C8-45A6-A7DE-862C3830BE3D}" srcId="{603E1D83-FD25-487A-AC1D-08CA2C60609A}" destId="{B397DB9A-C9C6-4DE5-90C5-963BDD9F371A}" srcOrd="0" destOrd="0" parTransId="{871C37B3-72FD-42DA-B4F4-91997B87110E}" sibTransId="{EB37C0DC-447C-459C-9382-8F07B59AF76D}"/>
    <dgm:cxn modelId="{5D7EDB41-1BC0-4241-A817-66231FD9C55E}" type="presParOf" srcId="{CFD96F91-4483-4B86-A2EA-59D76BD90EF2}" destId="{B92396A1-EADD-4354-B971-F9773F5CB045}" srcOrd="0" destOrd="0" presId="urn:microsoft.com/office/officeart/2005/8/layout/default"/>
    <dgm:cxn modelId="{7961BF4A-743F-4542-8BCF-5FF43EC269DB}" type="presParOf" srcId="{CFD96F91-4483-4B86-A2EA-59D76BD90EF2}" destId="{0F60F4FD-F092-4883-9782-81F99C09F22B}" srcOrd="1" destOrd="0" presId="urn:microsoft.com/office/officeart/2005/8/layout/default"/>
    <dgm:cxn modelId="{8F70D61D-F375-4C8A-A53B-CB8781C39D7B}" type="presParOf" srcId="{CFD96F91-4483-4B86-A2EA-59D76BD90EF2}" destId="{9358C92F-6713-458B-A77C-E3FEE7C6EB11}" srcOrd="2" destOrd="0" presId="urn:microsoft.com/office/officeart/2005/8/layout/default"/>
    <dgm:cxn modelId="{E0E1C1F7-A741-418F-A4F3-96B7A6D12CE7}" type="presParOf" srcId="{CFD96F91-4483-4B86-A2EA-59D76BD90EF2}" destId="{E41661EB-CB2F-406D-8541-EC37845BD660}" srcOrd="3" destOrd="0" presId="urn:microsoft.com/office/officeart/2005/8/layout/default"/>
    <dgm:cxn modelId="{CDA35002-2C8B-41EC-8B22-4F1F1212ADBC}" type="presParOf" srcId="{CFD96F91-4483-4B86-A2EA-59D76BD90EF2}" destId="{BB9AAEF6-19EC-46A8-A65A-7A57E44E5BB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F4A94-9984-4256-AB94-C200BCA90FB3}">
      <dsp:nvSpPr>
        <dsp:cNvPr id="0" name=""/>
        <dsp:cNvSpPr/>
      </dsp:nvSpPr>
      <dsp:spPr>
        <a:xfrm>
          <a:off x="920765" y="4167"/>
          <a:ext cx="2655278" cy="1593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solidFill>
                <a:schemeClr val="bg1"/>
              </a:solidFill>
              <a:latin typeface="Arial"/>
              <a:cs typeface="Arial"/>
            </a:rPr>
            <a:t>Insufficient Training &amp; Experience</a:t>
          </a:r>
        </a:p>
      </dsp:txBody>
      <dsp:txXfrm>
        <a:off x="920765" y="4167"/>
        <a:ext cx="2655278" cy="1593167"/>
      </dsp:txXfrm>
    </dsp:sp>
    <dsp:sp modelId="{4B640DBE-0A92-4AEE-8491-C4B73A0CE52E}">
      <dsp:nvSpPr>
        <dsp:cNvPr id="0" name=""/>
        <dsp:cNvSpPr/>
      </dsp:nvSpPr>
      <dsp:spPr>
        <a:xfrm>
          <a:off x="3841572" y="4167"/>
          <a:ext cx="2655278" cy="1593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solidFill>
                <a:schemeClr val="bg1"/>
              </a:solidFill>
              <a:latin typeface="Arial"/>
              <a:ea typeface="Calibri"/>
              <a:cs typeface="Calibri"/>
            </a:rPr>
            <a:t>Pathways/Algorithms</a:t>
          </a:r>
        </a:p>
      </dsp:txBody>
      <dsp:txXfrm>
        <a:off x="3841572" y="4167"/>
        <a:ext cx="2655278" cy="1593167"/>
      </dsp:txXfrm>
    </dsp:sp>
    <dsp:sp modelId="{ADA2D4EC-B077-42D9-B85E-69752026686A}">
      <dsp:nvSpPr>
        <dsp:cNvPr id="0" name=""/>
        <dsp:cNvSpPr/>
      </dsp:nvSpPr>
      <dsp:spPr>
        <a:xfrm>
          <a:off x="6762378" y="4167"/>
          <a:ext cx="2655278" cy="1593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solidFill>
              <a:latin typeface="Arial"/>
              <a:ea typeface="Calibri"/>
              <a:cs typeface="Calibri"/>
            </a:rPr>
            <a:t>Medical Needs &gt; SUD</a:t>
          </a:r>
          <a:endParaRPr lang="en-US" sz="2100" kern="1200">
            <a:solidFill>
              <a:schemeClr val="bg1"/>
            </a:solidFill>
            <a:latin typeface="Arial"/>
            <a:cs typeface="Arial"/>
          </a:endParaRPr>
        </a:p>
      </dsp:txBody>
      <dsp:txXfrm>
        <a:off x="6762378" y="4167"/>
        <a:ext cx="2655278" cy="1593167"/>
      </dsp:txXfrm>
    </dsp:sp>
    <dsp:sp modelId="{CD4C61F3-97A9-4026-A9A2-970EFC814F45}">
      <dsp:nvSpPr>
        <dsp:cNvPr id="0" name=""/>
        <dsp:cNvSpPr/>
      </dsp:nvSpPr>
      <dsp:spPr>
        <a:xfrm>
          <a:off x="920765" y="1862862"/>
          <a:ext cx="2655278" cy="1593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solidFill>
                <a:schemeClr val="bg1"/>
              </a:solidFill>
              <a:latin typeface="Arial"/>
              <a:cs typeface="Arial"/>
            </a:rPr>
            <a:t>Access to Care </a:t>
          </a:r>
        </a:p>
        <a:p>
          <a:pPr marL="171450" lvl="1" indent="-171450" algn="l" defTabSz="711200">
            <a:lnSpc>
              <a:spcPct val="90000"/>
            </a:lnSpc>
            <a:spcBef>
              <a:spcPct val="0"/>
            </a:spcBef>
            <a:spcAft>
              <a:spcPct val="15000"/>
            </a:spcAft>
            <a:buChar char="•"/>
          </a:pPr>
          <a:r>
            <a:rPr lang="en-US" sz="1600" kern="1200">
              <a:solidFill>
                <a:schemeClr val="bg1"/>
              </a:solidFill>
              <a:latin typeface="Arial"/>
              <a:cs typeface="Arial"/>
            </a:rPr>
            <a:t>Systemic Factors</a:t>
          </a:r>
        </a:p>
        <a:p>
          <a:pPr marL="171450" lvl="1" indent="-171450" algn="l" defTabSz="711200" rtl="0">
            <a:lnSpc>
              <a:spcPct val="90000"/>
            </a:lnSpc>
            <a:spcBef>
              <a:spcPct val="0"/>
            </a:spcBef>
            <a:spcAft>
              <a:spcPct val="15000"/>
            </a:spcAft>
            <a:buChar char="•"/>
          </a:pPr>
          <a:r>
            <a:rPr lang="en-US" sz="1600" kern="1200">
              <a:solidFill>
                <a:schemeClr val="bg1"/>
              </a:solidFill>
              <a:latin typeface="Arial"/>
              <a:cs typeface="Arial"/>
            </a:rPr>
            <a:t>Legal Factors</a:t>
          </a:r>
        </a:p>
        <a:p>
          <a:pPr marL="171450" lvl="1" indent="-171450" algn="l" defTabSz="711200" rtl="0">
            <a:lnSpc>
              <a:spcPct val="90000"/>
            </a:lnSpc>
            <a:spcBef>
              <a:spcPct val="0"/>
            </a:spcBef>
            <a:spcAft>
              <a:spcPct val="15000"/>
            </a:spcAft>
            <a:buChar char="•"/>
          </a:pPr>
          <a:r>
            <a:rPr lang="en-US" sz="1600" kern="1200">
              <a:solidFill>
                <a:schemeClr val="bg1"/>
              </a:solidFill>
              <a:latin typeface="Arial"/>
              <a:cs typeface="Arial"/>
            </a:rPr>
            <a:t>Institutional Factors</a:t>
          </a:r>
        </a:p>
      </dsp:txBody>
      <dsp:txXfrm>
        <a:off x="920765" y="1862862"/>
        <a:ext cx="2655278" cy="1593167"/>
      </dsp:txXfrm>
    </dsp:sp>
    <dsp:sp modelId="{B6F2A9DE-28C3-43BB-9B85-C96943B88ECC}">
      <dsp:nvSpPr>
        <dsp:cNvPr id="0" name=""/>
        <dsp:cNvSpPr/>
      </dsp:nvSpPr>
      <dsp:spPr>
        <a:xfrm>
          <a:off x="3841572" y="1862862"/>
          <a:ext cx="2655278" cy="1593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solidFill>
                <a:schemeClr val="bg1"/>
              </a:solidFill>
              <a:latin typeface="Arial"/>
              <a:cs typeface="Arial"/>
            </a:rPr>
            <a:t>Lack of Data in Peds</a:t>
          </a:r>
        </a:p>
      </dsp:txBody>
      <dsp:txXfrm>
        <a:off x="3841572" y="1862862"/>
        <a:ext cx="2655278" cy="1593167"/>
      </dsp:txXfrm>
    </dsp:sp>
    <dsp:sp modelId="{FACF8A68-B57B-40C1-A8E0-AD0E0584C84B}">
      <dsp:nvSpPr>
        <dsp:cNvPr id="0" name=""/>
        <dsp:cNvSpPr/>
      </dsp:nvSpPr>
      <dsp:spPr>
        <a:xfrm>
          <a:off x="6762378" y="1862862"/>
          <a:ext cx="2655278" cy="1593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solidFill>
                <a:schemeClr val="bg1"/>
              </a:solidFill>
              <a:latin typeface="Arial"/>
              <a:cs typeface="Arial"/>
            </a:rPr>
            <a:t>Attitudes towards SUD and AYAs</a:t>
          </a:r>
        </a:p>
      </dsp:txBody>
      <dsp:txXfrm>
        <a:off x="6762378" y="1862862"/>
        <a:ext cx="2655278" cy="1593167"/>
      </dsp:txXfrm>
    </dsp:sp>
    <dsp:sp modelId="{846C88CD-F011-48BA-871C-EDDDE87DBC95}">
      <dsp:nvSpPr>
        <dsp:cNvPr id="0" name=""/>
        <dsp:cNvSpPr/>
      </dsp:nvSpPr>
      <dsp:spPr>
        <a:xfrm>
          <a:off x="2381169" y="3721557"/>
          <a:ext cx="2655278" cy="1593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solidFill>
                <a:schemeClr val="bg1"/>
              </a:solidFill>
              <a:latin typeface="Arial"/>
              <a:cs typeface="Arial"/>
            </a:rPr>
            <a:t>Increasing Needs &amp; </a:t>
          </a:r>
          <a:r>
            <a:rPr lang="en-US" sz="2100" kern="1200" err="1">
              <a:solidFill>
                <a:schemeClr val="bg1"/>
              </a:solidFill>
              <a:latin typeface="Arial"/>
              <a:cs typeface="Arial"/>
            </a:rPr>
            <a:t>Underrecognition</a:t>
          </a:r>
          <a:r>
            <a:rPr lang="en-US" sz="2100" kern="1200">
              <a:solidFill>
                <a:schemeClr val="bg1"/>
              </a:solidFill>
              <a:latin typeface="Arial"/>
              <a:cs typeface="Arial"/>
            </a:rPr>
            <a:t> </a:t>
          </a:r>
        </a:p>
      </dsp:txBody>
      <dsp:txXfrm>
        <a:off x="2381169" y="3721557"/>
        <a:ext cx="2655278" cy="1593167"/>
      </dsp:txXfrm>
    </dsp:sp>
    <dsp:sp modelId="{CB367E00-7AB2-45B4-9C09-742D4C4D193D}">
      <dsp:nvSpPr>
        <dsp:cNvPr id="0" name=""/>
        <dsp:cNvSpPr/>
      </dsp:nvSpPr>
      <dsp:spPr>
        <a:xfrm>
          <a:off x="5301975" y="3721557"/>
          <a:ext cx="2655278" cy="1593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solidFill>
                <a:schemeClr val="bg1"/>
              </a:solidFill>
              <a:latin typeface="Arial"/>
              <a:cs typeface="Arial"/>
            </a:rPr>
            <a:t>Champions promote positive change</a:t>
          </a:r>
        </a:p>
      </dsp:txBody>
      <dsp:txXfrm>
        <a:off x="5301975" y="3721557"/>
        <a:ext cx="2655278" cy="1593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075A4-EF42-4FF2-AE65-5D68160212B6}">
      <dsp:nvSpPr>
        <dsp:cNvPr id="0" name=""/>
        <dsp:cNvSpPr/>
      </dsp:nvSpPr>
      <dsp:spPr>
        <a:xfrm>
          <a:off x="0" y="530421"/>
          <a:ext cx="3074894" cy="18449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US" sz="3700" kern="1200">
              <a:solidFill>
                <a:schemeClr val="bg1"/>
              </a:solidFill>
              <a:latin typeface="Calibri"/>
              <a:ea typeface="Calibri"/>
              <a:cs typeface="Calibri"/>
            </a:rPr>
            <a:t>Insufficient Training &amp; Experience</a:t>
          </a:r>
          <a:endParaRPr lang="en-US" sz="3700" kern="1200">
            <a:solidFill>
              <a:schemeClr val="bg1"/>
            </a:solidFill>
          </a:endParaRPr>
        </a:p>
      </dsp:txBody>
      <dsp:txXfrm>
        <a:off x="0" y="530421"/>
        <a:ext cx="3074894" cy="1844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865D9-B5B1-4F66-97A6-BD281D91156D}">
      <dsp:nvSpPr>
        <dsp:cNvPr id="0" name=""/>
        <dsp:cNvSpPr/>
      </dsp:nvSpPr>
      <dsp:spPr>
        <a:xfrm>
          <a:off x="731877" y="556"/>
          <a:ext cx="3191167" cy="191470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latin typeface="Arial"/>
              <a:ea typeface="Calibri"/>
              <a:cs typeface="Calibri"/>
            </a:rPr>
            <a:t>Clinical Pathways &amp; Algorithms</a:t>
          </a:r>
        </a:p>
      </dsp:txBody>
      <dsp:txXfrm>
        <a:off x="731877" y="556"/>
        <a:ext cx="3191167" cy="1914700"/>
      </dsp:txXfrm>
    </dsp:sp>
    <dsp:sp modelId="{B0F9A500-248E-46FF-8405-1B16B6A79AB1}">
      <dsp:nvSpPr>
        <dsp:cNvPr id="0" name=""/>
        <dsp:cNvSpPr/>
      </dsp:nvSpPr>
      <dsp:spPr>
        <a:xfrm>
          <a:off x="731877" y="2234373"/>
          <a:ext cx="3191167" cy="1914700"/>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latin typeface="Arial"/>
              <a:ea typeface="Calibri"/>
              <a:cs typeface="Calibri"/>
            </a:rPr>
            <a:t>Medical problems prioritized over SUD</a:t>
          </a:r>
          <a:endParaRPr lang="en-US" sz="3100" kern="1200">
            <a:latin typeface="Aptos Display" panose="020F0302020204030204"/>
          </a:endParaRPr>
        </a:p>
      </dsp:txBody>
      <dsp:txXfrm>
        <a:off x="731877" y="2234373"/>
        <a:ext cx="3191167" cy="19147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9DDFD-BEC9-4C95-8800-E0B6288963E5}">
      <dsp:nvSpPr>
        <dsp:cNvPr id="0" name=""/>
        <dsp:cNvSpPr/>
      </dsp:nvSpPr>
      <dsp:spPr>
        <a:xfrm>
          <a:off x="629438" y="735"/>
          <a:ext cx="3110919" cy="186655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n-US" sz="2900" kern="1200">
              <a:latin typeface="Calibri"/>
              <a:ea typeface="Calibri"/>
              <a:cs typeface="Calibri"/>
            </a:rPr>
            <a:t>Access to Care </a:t>
          </a:r>
        </a:p>
        <a:p>
          <a:pPr marL="228600" lvl="1" indent="-228600" algn="l" defTabSz="1022350">
            <a:lnSpc>
              <a:spcPct val="90000"/>
            </a:lnSpc>
            <a:spcBef>
              <a:spcPct val="0"/>
            </a:spcBef>
            <a:spcAft>
              <a:spcPct val="15000"/>
            </a:spcAft>
            <a:buChar char="•"/>
          </a:pPr>
          <a:r>
            <a:rPr lang="en-US" sz="2300" kern="1200">
              <a:latin typeface="Calibri"/>
              <a:ea typeface="Calibri"/>
              <a:cs typeface="Calibri"/>
            </a:rPr>
            <a:t>Systemic Factors</a:t>
          </a:r>
        </a:p>
        <a:p>
          <a:pPr marL="228600" lvl="1" indent="-228600" algn="l" defTabSz="1022350">
            <a:lnSpc>
              <a:spcPct val="90000"/>
            </a:lnSpc>
            <a:spcBef>
              <a:spcPct val="0"/>
            </a:spcBef>
            <a:spcAft>
              <a:spcPct val="15000"/>
            </a:spcAft>
            <a:buChar char="•"/>
          </a:pPr>
          <a:r>
            <a:rPr lang="en-US" sz="2300" kern="1200">
              <a:latin typeface="Calibri"/>
              <a:ea typeface="Calibri"/>
              <a:cs typeface="Calibri"/>
            </a:rPr>
            <a:t>Legal Factors</a:t>
          </a:r>
        </a:p>
        <a:p>
          <a:pPr marL="228600" lvl="1" indent="-228600" algn="l" defTabSz="1022350">
            <a:lnSpc>
              <a:spcPct val="90000"/>
            </a:lnSpc>
            <a:spcBef>
              <a:spcPct val="0"/>
            </a:spcBef>
            <a:spcAft>
              <a:spcPct val="15000"/>
            </a:spcAft>
            <a:buChar char="•"/>
          </a:pPr>
          <a:r>
            <a:rPr lang="en-US" sz="2300" kern="1200">
              <a:latin typeface="Calibri"/>
              <a:ea typeface="Calibri"/>
              <a:cs typeface="Calibri"/>
            </a:rPr>
            <a:t>Institutional Factors</a:t>
          </a:r>
        </a:p>
      </dsp:txBody>
      <dsp:txXfrm>
        <a:off x="629438" y="735"/>
        <a:ext cx="3110919" cy="1866551"/>
      </dsp:txXfrm>
    </dsp:sp>
    <dsp:sp modelId="{DB73267D-E4DA-409E-A103-665DEED7277E}">
      <dsp:nvSpPr>
        <dsp:cNvPr id="0" name=""/>
        <dsp:cNvSpPr/>
      </dsp:nvSpPr>
      <dsp:spPr>
        <a:xfrm>
          <a:off x="629438" y="2178378"/>
          <a:ext cx="3110919" cy="1866551"/>
        </a:xfrm>
        <a:prstGeom prst="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latin typeface="Calibri"/>
              <a:ea typeface="Calibri"/>
              <a:cs typeface="Calibri"/>
            </a:rPr>
            <a:t>Lack of Data in Peds</a:t>
          </a:r>
          <a:endParaRPr lang="en-US" sz="2900" kern="1200"/>
        </a:p>
      </dsp:txBody>
      <dsp:txXfrm>
        <a:off x="629438" y="2178378"/>
        <a:ext cx="3110919" cy="18665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396A1-EADD-4354-B971-F9773F5CB045}">
      <dsp:nvSpPr>
        <dsp:cNvPr id="0" name=""/>
        <dsp:cNvSpPr/>
      </dsp:nvSpPr>
      <dsp:spPr>
        <a:xfrm>
          <a:off x="666014" y="1378"/>
          <a:ext cx="2415217" cy="144913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Calibri"/>
              <a:ea typeface="Calibri"/>
              <a:cs typeface="Calibri"/>
            </a:rPr>
            <a:t>Attitudes towards SUD and AYAs</a:t>
          </a:r>
        </a:p>
      </dsp:txBody>
      <dsp:txXfrm>
        <a:off x="666014" y="1378"/>
        <a:ext cx="2415217" cy="1449130"/>
      </dsp:txXfrm>
    </dsp:sp>
    <dsp:sp modelId="{9358C92F-6713-458B-A77C-E3FEE7C6EB11}">
      <dsp:nvSpPr>
        <dsp:cNvPr id="0" name=""/>
        <dsp:cNvSpPr/>
      </dsp:nvSpPr>
      <dsp:spPr>
        <a:xfrm>
          <a:off x="666014" y="1692030"/>
          <a:ext cx="2415217" cy="1449130"/>
        </a:xfrm>
        <a:prstGeom prst="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a:ea typeface="Calibri"/>
              <a:cs typeface="Calibri"/>
            </a:rPr>
            <a:t>Increasing Needs &amp; </a:t>
          </a:r>
          <a:r>
            <a:rPr lang="en-US" sz="2400" kern="1200" err="1">
              <a:latin typeface="Calibri"/>
              <a:ea typeface="Calibri"/>
              <a:cs typeface="Calibri"/>
            </a:rPr>
            <a:t>Underrecognition</a:t>
          </a:r>
          <a:r>
            <a:rPr lang="en-US" sz="2400" kern="1200">
              <a:latin typeface="Calibri"/>
              <a:ea typeface="Calibri"/>
              <a:cs typeface="Calibri"/>
            </a:rPr>
            <a:t> </a:t>
          </a:r>
        </a:p>
      </dsp:txBody>
      <dsp:txXfrm>
        <a:off x="666014" y="1692030"/>
        <a:ext cx="2415217" cy="1449130"/>
      </dsp:txXfrm>
    </dsp:sp>
    <dsp:sp modelId="{BB9AAEF6-19EC-46A8-A65A-7A57E44E5BBF}">
      <dsp:nvSpPr>
        <dsp:cNvPr id="0" name=""/>
        <dsp:cNvSpPr/>
      </dsp:nvSpPr>
      <dsp:spPr>
        <a:xfrm>
          <a:off x="666014" y="3382682"/>
          <a:ext cx="2415217" cy="1449130"/>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a:ea typeface="Calibri"/>
              <a:cs typeface="Calibri"/>
            </a:rPr>
            <a:t>Champions promote positive change</a:t>
          </a:r>
        </a:p>
      </dsp:txBody>
      <dsp:txXfrm>
        <a:off x="666014" y="3382682"/>
        <a:ext cx="2415217" cy="14491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54B51-B286-4021-A99B-ED21CA1F13F5}" type="datetimeFigureOut">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C4DDF-7F69-4F1C-858C-6ED68ADF7440}" type="slidenum">
              <a:t>‹#›</a:t>
            </a:fld>
            <a:endParaRPr lang="en-US"/>
          </a:p>
        </p:txBody>
      </p:sp>
    </p:spTree>
    <p:extLst>
      <p:ext uri="{BB962C8B-B14F-4D97-AF65-F5344CB8AC3E}">
        <p14:creationId xmlns:p14="http://schemas.microsoft.com/office/powerpoint/2010/main" val="256136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doi.org/10.1097/ADM.0000000000000496" TargetMode="External"/><Relationship Id="rId3" Type="http://schemas.openxmlformats.org/officeDocument/2006/relationships/hyperlink" Target="https://www.cdc.gov/nchs/nvss/vsrr/drug-overdose-data.htm" TargetMode="External"/><Relationship Id="rId7" Type="http://schemas.openxmlformats.org/officeDocument/2006/relationships/hyperlink" Target="https://www.samhsa.gov/data/report/2022-nsduh-annual-national-report"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cdc.gov/overdose-prevention/about/understanding-the-opioid-overdose-epidemic.html" TargetMode="External"/><Relationship Id="rId5" Type="http://schemas.openxmlformats.org/officeDocument/2006/relationships/hyperlink" Target="https://www.dea.gov/engage/operation-engage-philadelphia" TargetMode="External"/><Relationship Id="rId4" Type="http://schemas.openxmlformats.org/officeDocument/2006/relationships/hyperlink" Target="http://Www.dea.gov" TargetMode="External"/><Relationship Id="rId9" Type="http://schemas.openxmlformats.org/officeDocument/2006/relationships/hyperlink" Target="https://nida.nih.gov/research-topics/trends-statistics/infographics/unintentional-drug-overdose-death-rates-among-us-youth-aged-15-1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Good afternoon everyone! My name is Dr. Adam Kronish and I'm a senior adolescent medicine fellow at the Children's Hospital of Philadelphia </a:t>
            </a:r>
          </a:p>
          <a:p>
            <a:r>
              <a:rPr lang="en-US" dirty="0">
                <a:cs typeface="Calibri"/>
              </a:rPr>
              <a:t> "And I'm Zane Macfarlane, a 3rd year medical student at the University of Pennsylvania  School of Medicine". </a:t>
            </a:r>
          </a:p>
          <a:p>
            <a:r>
              <a:rPr lang="en-US" dirty="0">
                <a:cs typeface="Calibri"/>
              </a:rPr>
              <a:t>We are here to present our qualitative study about how providers experience SUD-related care in pediatric hospitals on behalf of the rest of our research team with Dr. Miller and Dr. Herrera.</a:t>
            </a:r>
            <a:endParaRPr lang="en-US" dirty="0"/>
          </a:p>
        </p:txBody>
      </p:sp>
      <p:sp>
        <p:nvSpPr>
          <p:cNvPr id="4" name="Slide Number Placeholder 3"/>
          <p:cNvSpPr>
            <a:spLocks noGrp="1"/>
          </p:cNvSpPr>
          <p:nvPr>
            <p:ph type="sldNum" sz="quarter" idx="5"/>
          </p:nvPr>
        </p:nvSpPr>
        <p:spPr/>
        <p:txBody>
          <a:bodyPr/>
          <a:lstStyle/>
          <a:p>
            <a:fld id="{C1DC4DDF-7F69-4F1C-858C-6ED68ADF7440}" type="slidenum">
              <a:rPr lang="en-US"/>
              <a:t>1</a:t>
            </a:fld>
            <a:endParaRPr lang="en-US"/>
          </a:p>
        </p:txBody>
      </p:sp>
    </p:spTree>
    <p:extLst>
      <p:ext uri="{BB962C8B-B14F-4D97-AF65-F5344CB8AC3E}">
        <p14:creationId xmlns:p14="http://schemas.microsoft.com/office/powerpoint/2010/main" val="2058454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pPr>
            <a:r>
              <a:rPr lang="en-US" dirty="0">
                <a:ea typeface="Calibri"/>
                <a:cs typeface="Calibri"/>
              </a:rPr>
              <a:t>Represented here are the 8 themes that were generated after qualitative analysis [pause] – we'll go through them in the next slides with representative quotes. </a:t>
            </a:r>
            <a:endParaRPr lang="en-US" dirty="0"/>
          </a:p>
          <a:p>
            <a:endParaRPr lang="en-US">
              <a:ea typeface="Calibri"/>
              <a:cs typeface="Calibri"/>
            </a:endParaRPr>
          </a:p>
        </p:txBody>
      </p:sp>
      <p:sp>
        <p:nvSpPr>
          <p:cNvPr id="4" name="Slide Number Placeholder 3"/>
          <p:cNvSpPr>
            <a:spLocks noGrp="1"/>
          </p:cNvSpPr>
          <p:nvPr>
            <p:ph type="sldNum" sz="quarter" idx="5"/>
          </p:nvPr>
        </p:nvSpPr>
        <p:spPr/>
        <p:txBody>
          <a:bodyPr/>
          <a:lstStyle/>
          <a:p>
            <a:fld id="{C1DC4DDF-7F69-4F1C-858C-6ED68ADF7440}" type="slidenum">
              <a:rPr lang="en-US"/>
              <a:t>10</a:t>
            </a:fld>
            <a:endParaRPr lang="en-US"/>
          </a:p>
        </p:txBody>
      </p:sp>
    </p:spTree>
    <p:extLst>
      <p:ext uri="{BB962C8B-B14F-4D97-AF65-F5344CB8AC3E}">
        <p14:creationId xmlns:p14="http://schemas.microsoft.com/office/powerpoint/2010/main" val="76526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theme was that there is</a:t>
            </a:r>
            <a:r>
              <a:rPr lang="en-US" b="1"/>
              <a:t> insufficient training and experience</a:t>
            </a:r>
            <a:r>
              <a:rPr lang="en-US"/>
              <a:t> in addiction care and systems of SUD care for younger populations.</a:t>
            </a:r>
          </a:p>
          <a:p>
            <a:endParaRPr lang="en-US"/>
          </a:p>
          <a:p>
            <a:r>
              <a:rPr lang="en-US"/>
              <a:t>Participants discussed pediatric providers and trainees not receiving adequate training leading to lack of experience and discomfort in SUD care and that the lack of training extended interdisciplinary teams like nursing and social work. On the flip side, adult addiction providers had discomfort due to lack of training in younger populations.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1DC4DDF-7F69-4F1C-858C-6ED68ADF7440}" type="slidenum">
              <a:rPr lang="en-US"/>
              <a:t>11</a:t>
            </a:fld>
            <a:endParaRPr lang="en-US"/>
          </a:p>
        </p:txBody>
      </p:sp>
    </p:spTree>
    <p:extLst>
      <p:ext uri="{BB962C8B-B14F-4D97-AF65-F5344CB8AC3E}">
        <p14:creationId xmlns:p14="http://schemas.microsoft.com/office/powerpoint/2010/main" val="1369847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can see here the representative quote aligns with the theme of the same color on the left. </a:t>
            </a:r>
          </a:p>
          <a:p>
            <a:endParaRPr lang="en-US"/>
          </a:p>
          <a:p>
            <a:r>
              <a:rPr lang="en-US" dirty="0">
                <a:cs typeface="Calibri"/>
              </a:rPr>
              <a:t>The second theme is that </a:t>
            </a:r>
            <a:r>
              <a:rPr lang="en-US" dirty="0"/>
              <a:t>c</a:t>
            </a:r>
            <a:r>
              <a:rPr lang="en-US" b="1" dirty="0"/>
              <a:t>linical pathways/algorithms </a:t>
            </a:r>
            <a:r>
              <a:rPr lang="en-US" dirty="0"/>
              <a:t>standardize practice – this was commonly mentioned in institutions whether they did or did NOT have pathways.</a:t>
            </a:r>
            <a:endParaRPr lang="en-US" dirty="0">
              <a:cs typeface="Calibri"/>
            </a:endParaRPr>
          </a:p>
          <a:p>
            <a:r>
              <a:rPr lang="en-US" dirty="0"/>
              <a:t>  </a:t>
            </a:r>
            <a:endParaRPr lang="en-US" dirty="0">
              <a:ea typeface="Calibri"/>
              <a:cs typeface="Calibri"/>
            </a:endParaRPr>
          </a:p>
          <a:p>
            <a:r>
              <a:rPr lang="en-US" dirty="0"/>
              <a:t>Third, medical problems are prioritized over SUD care during admission, for example focusing on treating vomiting rather than the underlying  withdrawal.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1DC4DDF-7F69-4F1C-858C-6ED68ADF7440}" type="slidenum">
              <a:rPr lang="en-US"/>
              <a:t>12</a:t>
            </a:fld>
            <a:endParaRPr lang="en-US"/>
          </a:p>
        </p:txBody>
      </p:sp>
    </p:spTree>
    <p:extLst>
      <p:ext uri="{BB962C8B-B14F-4D97-AF65-F5344CB8AC3E}">
        <p14:creationId xmlns:p14="http://schemas.microsoft.com/office/powerpoint/2010/main" val="3266445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More big picture themes included that access</a:t>
            </a:r>
            <a:r>
              <a:rPr lang="en-US"/>
              <a:t> to SUD care has</a:t>
            </a:r>
            <a:r>
              <a:rPr lang="en-US" b="1"/>
              <a:t> many facilitators/barriers. Systemic factors included </a:t>
            </a:r>
            <a:r>
              <a:rPr lang="en-US"/>
              <a:t>insurance, geography, and availability of different levels of care. Legal factors such as consent, confidentiality, credentialing/licensure were cited as perceived barriers. And institution-specific issues around the EMR, formulary offerings and policies were also cited as factors impacting care.</a:t>
            </a:r>
          </a:p>
          <a:p>
            <a:endParaRPr lang="en-US"/>
          </a:p>
          <a:p>
            <a:r>
              <a:rPr lang="en-US" b="1"/>
              <a:t>The fifth theme is that there is a lack of data in children’s hospitals</a:t>
            </a:r>
            <a:r>
              <a:rPr lang="en-US"/>
              <a:t> related to SUDs, and this lack of data perpetuates a lack of support within hospitals as well demonstrated by this quote on the right. [pause for a second or two]</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1DC4DDF-7F69-4F1C-858C-6ED68ADF7440}" type="slidenum">
              <a:rPr lang="en-US"/>
              <a:t>13</a:t>
            </a:fld>
            <a:endParaRPr lang="en-US"/>
          </a:p>
        </p:txBody>
      </p:sp>
    </p:spTree>
    <p:extLst>
      <p:ext uri="{BB962C8B-B14F-4D97-AF65-F5344CB8AC3E}">
        <p14:creationId xmlns:p14="http://schemas.microsoft.com/office/powerpoint/2010/main" val="849067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Sixth was that attitudes towards addiction and AYAs affect care.  On one hand, the profound stigma of addiction as well as pediatric provider's negative perceptions of adolescents greatly hindered care, while alternatively pediatric hospitals were better suited to treat adolescents and their psychosocial needs compared to adult hospitals.</a:t>
            </a:r>
          </a:p>
          <a:p>
            <a:endParaRPr lang="en-US"/>
          </a:p>
          <a:p>
            <a:r>
              <a:rPr lang="en-US"/>
              <a:t>[click for second quote] Our penultimate theme is that SUD in AYAs has been underrecognized and the need for care is increasing</a:t>
            </a:r>
            <a:endParaRPr lang="en-US">
              <a:cs typeface="Calibri"/>
            </a:endParaRPr>
          </a:p>
          <a:p>
            <a:endParaRPr lang="en-US">
              <a:ea typeface="Calibri"/>
              <a:cs typeface="Calibri"/>
            </a:endParaRPr>
          </a:p>
          <a:p>
            <a:r>
              <a:rPr lang="en-US"/>
              <a:t>Our eighth and final theme is that individuals and/or collaborative</a:t>
            </a:r>
            <a:r>
              <a:rPr lang="en-US" b="1"/>
              <a:t> champions promote positive change by pushing</a:t>
            </a:r>
            <a:r>
              <a:rPr lang="en-US"/>
              <a:t> for new clinical services, implementing pathways,  or spreading </a:t>
            </a:r>
            <a:r>
              <a:rPr lang="en-US" err="1"/>
              <a:t>awarenesss</a:t>
            </a:r>
            <a:r>
              <a:rPr lang="en-US"/>
              <a:t> of their cause to hospital leadership, leading to overall advancement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1DC4DDF-7F69-4F1C-858C-6ED68ADF7440}" type="slidenum">
              <a:rPr lang="en-US"/>
              <a:t>14</a:t>
            </a:fld>
            <a:endParaRPr lang="en-US"/>
          </a:p>
        </p:txBody>
      </p:sp>
    </p:spTree>
    <p:extLst>
      <p:ext uri="{BB962C8B-B14F-4D97-AF65-F5344CB8AC3E}">
        <p14:creationId xmlns:p14="http://schemas.microsoft.com/office/powerpoint/2010/main" val="3631461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 taking a step back, here are our key findings.</a:t>
            </a:r>
            <a:endParaRPr lang="en-US" dirty="0" err="1"/>
          </a:p>
          <a:p>
            <a:endParaRPr lang="en-US">
              <a:cs typeface="Calibri"/>
            </a:endParaRPr>
          </a:p>
          <a:p>
            <a:r>
              <a:rPr lang="en-US" dirty="0">
                <a:cs typeface="Calibri"/>
              </a:rPr>
              <a:t>-There is a high degree of variability in care depending on individuals, institutions, geography, and disciplines involved.</a:t>
            </a:r>
            <a:endParaRPr lang="en-US" dirty="0"/>
          </a:p>
          <a:p>
            <a:r>
              <a:rPr lang="en-US" dirty="0"/>
              <a:t>[Skip 2nd bullet point]</a:t>
            </a:r>
            <a:endParaRPr lang="en-US" dirty="0">
              <a:ea typeface="Calibri" panose="020F0502020204030204"/>
              <a:cs typeface="Calibri" panose="020F0502020204030204"/>
            </a:endParaRPr>
          </a:p>
          <a:p>
            <a:r>
              <a:rPr lang="en-US" dirty="0"/>
              <a:t>-Our next finding is that culture and stigma around our patient population impacts medically necessary care. We also recognized through these interviews that youth who have more underrepresented intersectional identities or identities that are not reflected in the people taking care of them face even more barriers to care, discrimination, and systemic oppression.</a:t>
            </a:r>
            <a:endParaRPr lang="en-US" dirty="0">
              <a:ea typeface="Calibri" panose="020F0502020204030204"/>
              <a:cs typeface="Calibri" panose="020F0502020204030204"/>
            </a:endParaRPr>
          </a:p>
          <a:p>
            <a:endParaRPr lang="en-US"/>
          </a:p>
          <a:p>
            <a:r>
              <a:rPr lang="en-US" dirty="0"/>
              <a:t>Lastly, we believe that this study highlights that there is great potential for positive change if we are able to implement more education, training, institutional support and data gathering related to inpatient pediatric SUD care.</a:t>
            </a:r>
            <a:endParaRPr lang="en-US"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1DC4DDF-7F69-4F1C-858C-6ED68ADF7440}" type="slidenum">
              <a:rPr lang="en-US"/>
              <a:t>15</a:t>
            </a:fld>
            <a:endParaRPr lang="en-US"/>
          </a:p>
        </p:txBody>
      </p:sp>
    </p:spTree>
    <p:extLst>
      <p:ext uri="{BB962C8B-B14F-4D97-AF65-F5344CB8AC3E}">
        <p14:creationId xmlns:p14="http://schemas.microsoft.com/office/powerpoint/2010/main" val="4006169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Thanks Zane – We also want to acknowledge were some limitations to our study. First, our participants represented children's hospitals in urban centers, which may have potentially more resources than other institutions that provide addiction care to AYAs, particularly those in more rural areas. Academic children's hospitals are also not where all youth get their care but we </a:t>
            </a:r>
            <a:r>
              <a:rPr lang="en-US" dirty="0"/>
              <a:t>intentionally approached these centers thinking that if any pediatric institutions were to have formal resources for addiction related care in youth, they would be affiliated with</a:t>
            </a:r>
            <a:r>
              <a:rPr lang="en-US" dirty="0">
                <a:cs typeface="Calibri"/>
              </a:rPr>
              <a:t> academic leaders in the field. </a:t>
            </a:r>
            <a:endParaRPr lang="en-US"/>
          </a:p>
          <a:p>
            <a:r>
              <a:rPr lang="en-US" dirty="0">
                <a:cs typeface="Calibri"/>
              </a:rPr>
              <a:t>Additionally, our sample of providers were either self-designated or delegated as "experts" in this subject matter based on an adolescent health-based grant program. Therefore adolescent medicine may be overly represented whereas other specialists may provide this care elsewhere, as listed here. </a:t>
            </a:r>
            <a:endParaRPr lang="en-US" dirty="0"/>
          </a:p>
        </p:txBody>
      </p:sp>
      <p:sp>
        <p:nvSpPr>
          <p:cNvPr id="4" name="Slide Number Placeholder 3"/>
          <p:cNvSpPr>
            <a:spLocks noGrp="1"/>
          </p:cNvSpPr>
          <p:nvPr>
            <p:ph type="sldNum" sz="quarter" idx="5"/>
          </p:nvPr>
        </p:nvSpPr>
        <p:spPr/>
        <p:txBody>
          <a:bodyPr/>
          <a:lstStyle/>
          <a:p>
            <a:fld id="{C1DC4DDF-7F69-4F1C-858C-6ED68ADF7440}" type="slidenum">
              <a:rPr lang="en-US"/>
              <a:t>16</a:t>
            </a:fld>
            <a:endParaRPr lang="en-US"/>
          </a:p>
        </p:txBody>
      </p:sp>
    </p:spTree>
    <p:extLst>
      <p:ext uri="{BB962C8B-B14F-4D97-AF65-F5344CB8AC3E}">
        <p14:creationId xmlns:p14="http://schemas.microsoft.com/office/powerpoint/2010/main" val="2285267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Based on our findings we hope to move forward with additional steps in research. We are currently exploring taking a more quantitative approach to describing addiction services in children's hospitals, potentially by surveying pediatric hospitalists. To address the gap in training and education, we are conducting a Needs Assessment of adolescent medicine fellowships about their current training in addiction medicine and have started curricular development for pediatric trainees at CHOP. Finally, we will continue to use our findings and those of our colleagues to advocate that the experiences of youth are included in guidelines, research and policies related to addiction.</a:t>
            </a:r>
          </a:p>
        </p:txBody>
      </p:sp>
      <p:sp>
        <p:nvSpPr>
          <p:cNvPr id="4" name="Slide Number Placeholder 3"/>
          <p:cNvSpPr>
            <a:spLocks noGrp="1"/>
          </p:cNvSpPr>
          <p:nvPr>
            <p:ph type="sldNum" sz="quarter" idx="5"/>
          </p:nvPr>
        </p:nvSpPr>
        <p:spPr/>
        <p:txBody>
          <a:bodyPr/>
          <a:lstStyle/>
          <a:p>
            <a:fld id="{C1DC4DDF-7F69-4F1C-858C-6ED68ADF7440}" type="slidenum">
              <a:rPr lang="en-US"/>
              <a:t>17</a:t>
            </a:fld>
            <a:endParaRPr lang="en-US"/>
          </a:p>
        </p:txBody>
      </p:sp>
    </p:spTree>
    <p:extLst>
      <p:ext uri="{BB962C8B-B14F-4D97-AF65-F5344CB8AC3E}">
        <p14:creationId xmlns:p14="http://schemas.microsoft.com/office/powerpoint/2010/main" val="1020513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a:rPr>
              <a:t>To conclude, we would like to express our appreciation for our support network in Philadelphia and would like to say thank you to AMERSA for including the voices of pediatric and adolescent specialists. Thank you and we look forward to your questions! </a:t>
            </a:r>
          </a:p>
          <a:p>
            <a:pPr>
              <a:lnSpc>
                <a:spcPct val="90000"/>
              </a:lnSpc>
              <a:spcBef>
                <a:spcPts val="1000"/>
              </a:spcBef>
            </a:pPr>
            <a:endParaRPr lang="en-US">
              <a:cs typeface="Calibri"/>
            </a:endParaRPr>
          </a:p>
          <a:p>
            <a:pPr>
              <a:lnSpc>
                <a:spcPct val="90000"/>
              </a:lnSpc>
              <a:spcBef>
                <a:spcPts val="1000"/>
              </a:spcBef>
            </a:pPr>
            <a:endParaRPr lang="en-US"/>
          </a:p>
          <a:p>
            <a:pPr marL="342900" indent="-342900">
              <a:lnSpc>
                <a:spcPct val="90000"/>
              </a:lnSpc>
              <a:spcBef>
                <a:spcPts val="1000"/>
              </a:spcBef>
              <a:buAutoNum type="arabicPeriod"/>
            </a:pPr>
            <a:r>
              <a:rPr lang="en-US"/>
              <a:t>CDC. (2024). </a:t>
            </a:r>
            <a:r>
              <a:rPr lang="en-US" i="1"/>
              <a:t>Provisional Drug Overdose Data</a:t>
            </a:r>
            <a:r>
              <a:rPr lang="en-US"/>
              <a:t>. CDC. </a:t>
            </a:r>
            <a:r>
              <a:rPr lang="en-US">
                <a:hlinkClick r:id="rId3"/>
              </a:rPr>
              <a:t>https://www.cdc.gov/nchs/nvss/vsrr/drug-overdose-data.htm</a:t>
            </a:r>
            <a:endParaRPr lang="en-US">
              <a:cs typeface="Calibri"/>
            </a:endParaRPr>
          </a:p>
          <a:p>
            <a:pPr marL="342900" indent="-342900">
              <a:lnSpc>
                <a:spcPct val="90000"/>
              </a:lnSpc>
              <a:spcBef>
                <a:spcPts val="1000"/>
              </a:spcBef>
              <a:buAutoNum type="arabicPeriod"/>
            </a:pPr>
            <a:r>
              <a:rPr lang="en-US" i="1"/>
              <a:t>Operation Engage Philadelphia</a:t>
            </a:r>
            <a:r>
              <a:rPr lang="en-US"/>
              <a:t>. (n.d.). </a:t>
            </a:r>
            <a:r>
              <a:rPr lang="en-US">
                <a:hlinkClick r:id="rId4"/>
              </a:rPr>
              <a:t>Www.dea.gov</a:t>
            </a:r>
            <a:r>
              <a:rPr lang="en-US"/>
              <a:t>. </a:t>
            </a:r>
            <a:r>
              <a:rPr lang="en-US">
                <a:hlinkClick r:id="rId5"/>
              </a:rPr>
              <a:t>https://www.dea.gov/engage/operation-engage-philadelphia</a:t>
            </a:r>
            <a:endParaRPr lang="en-US"/>
          </a:p>
          <a:p>
            <a:pPr marL="342900" indent="-342900">
              <a:lnSpc>
                <a:spcPct val="90000"/>
              </a:lnSpc>
              <a:spcBef>
                <a:spcPts val="1000"/>
              </a:spcBef>
              <a:buAutoNum type="arabicPeriod"/>
            </a:pPr>
            <a:r>
              <a:rPr lang="en-US"/>
              <a:t>Centers for Disease Control and Prevention. (2024, April 23). </a:t>
            </a:r>
            <a:r>
              <a:rPr lang="en-US" i="1"/>
              <a:t>Understanding the Opioid Overdose Epidemic</a:t>
            </a:r>
            <a:r>
              <a:rPr lang="en-US"/>
              <a:t>. Overdose Prevention. </a:t>
            </a:r>
            <a:r>
              <a:rPr lang="en-US">
                <a:hlinkClick r:id="rId6"/>
              </a:rPr>
              <a:t>https://www.cdc.gov/overdose-prevention/about/understanding-the-opioid-overdose-epidemic.html</a:t>
            </a:r>
            <a:endParaRPr lang="en-US"/>
          </a:p>
          <a:p>
            <a:pPr marL="342900" indent="-342900">
              <a:lnSpc>
                <a:spcPct val="90000"/>
              </a:lnSpc>
              <a:spcBef>
                <a:spcPts val="1000"/>
              </a:spcBef>
              <a:buAutoNum type="arabicPeriod"/>
            </a:pPr>
            <a:r>
              <a:rPr lang="en-US"/>
              <a:t>Centers for Disease Control and Prevention. </a:t>
            </a:r>
            <a:r>
              <a:rPr lang="en-US" i="1"/>
              <a:t>Youth Risk Behavior Survey Data Summary &amp; Trends Report: 2013–2023.</a:t>
            </a:r>
            <a:r>
              <a:rPr lang="en-US"/>
              <a:t> U.S. Department of Health and Human Services; 2024.</a:t>
            </a:r>
            <a:endParaRPr lang="en-US">
              <a:cs typeface="Calibri"/>
            </a:endParaRPr>
          </a:p>
          <a:p>
            <a:pPr marL="342900" indent="-342900">
              <a:lnSpc>
                <a:spcPct val="90000"/>
              </a:lnSpc>
              <a:spcBef>
                <a:spcPts val="1000"/>
              </a:spcBef>
              <a:buAutoNum type="arabicPeriod"/>
            </a:pPr>
            <a:r>
              <a:rPr lang="en-US"/>
              <a:t>Substance Abuse and Mental Health Services Administration. (2023). Key substance use and mental health indicators in the United States: Results from the 2022 National Survey on Drug Use and Health (HHS Publication No. PEP23-07-01-006, NSDUH Series H-58). Center for Behavioral Health Statistics and Quality, Substance Abuse and Mental Health Services Administration. </a:t>
            </a:r>
            <a:r>
              <a:rPr lang="en-US">
                <a:hlinkClick r:id="rId7"/>
              </a:rPr>
              <a:t>https://www.samhsa.gov/data/report/2022-nsduh-annual-national-report</a:t>
            </a:r>
            <a:endParaRPr lang="en-US"/>
          </a:p>
          <a:p>
            <a:pPr marL="342900" indent="-342900">
              <a:lnSpc>
                <a:spcPct val="90000"/>
              </a:lnSpc>
              <a:spcBef>
                <a:spcPts val="1000"/>
              </a:spcBef>
              <a:buAutoNum type="arabicPeriod"/>
            </a:pPr>
            <a:r>
              <a:rPr lang="en-US"/>
              <a:t>Ball A, Hadland S, </a:t>
            </a:r>
            <a:r>
              <a:rPr lang="en-US" err="1"/>
              <a:t>Rodean</a:t>
            </a:r>
            <a:r>
              <a:rPr lang="en-US"/>
              <a:t> J, Hall M, Mendoza J, Ahrens K. Trends in Substance-Related Visits Among Youth to US Children's Hospitals, 2016-2021: An Analysis of the Pediatric Health Information System Database. </a:t>
            </a:r>
            <a:r>
              <a:rPr lang="en-US" i="1"/>
              <a:t>J </a:t>
            </a:r>
            <a:r>
              <a:rPr lang="en-US" i="1" err="1"/>
              <a:t>Adolesc</a:t>
            </a:r>
            <a:r>
              <a:rPr lang="en-US" i="1"/>
              <a:t> Health</a:t>
            </a:r>
            <a:r>
              <a:rPr lang="en-US"/>
              <a:t>. 2024;75(1):76-84. doi:10.1016/j.jadohealth.2024.02.016</a:t>
            </a:r>
            <a:endParaRPr lang="en-US">
              <a:cs typeface="Calibri"/>
            </a:endParaRPr>
          </a:p>
          <a:p>
            <a:pPr marL="342900" indent="-342900">
              <a:lnSpc>
                <a:spcPct val="90000"/>
              </a:lnSpc>
              <a:spcBef>
                <a:spcPts val="1000"/>
              </a:spcBef>
              <a:buAutoNum type="arabicPeriod"/>
            </a:pPr>
            <a:r>
              <a:rPr lang="en-US"/>
              <a:t>Priest, K. C., &amp; McCarty, D. (2019). Role of the Hospital in the 21st Century Opioid Overdose Epidemic: The Addiction Medicine Consult Service. </a:t>
            </a:r>
            <a:r>
              <a:rPr lang="en-US" i="1"/>
              <a:t>Journal of addiction medicine</a:t>
            </a:r>
            <a:r>
              <a:rPr lang="en-US"/>
              <a:t>, </a:t>
            </a:r>
            <a:r>
              <a:rPr lang="en-US" i="1"/>
              <a:t>13</a:t>
            </a:r>
            <a:r>
              <a:rPr lang="en-US"/>
              <a:t>(2), 104–112. </a:t>
            </a:r>
            <a:r>
              <a:rPr lang="en-US">
                <a:hlinkClick r:id="rId8"/>
              </a:rPr>
              <a:t>https://doi.org/10.1097/ADM.0000000000000496</a:t>
            </a:r>
            <a:endParaRPr lang="en-US"/>
          </a:p>
          <a:p>
            <a:pPr marL="342900" indent="-342900">
              <a:lnSpc>
                <a:spcPct val="90000"/>
              </a:lnSpc>
              <a:spcBef>
                <a:spcPts val="1000"/>
              </a:spcBef>
              <a:buAutoNum type="arabicPeriod"/>
            </a:pPr>
            <a:r>
              <a:rPr lang="en-US"/>
              <a:t>U.S. Department of Health and Human Services. (2024, February 13). </a:t>
            </a:r>
            <a:r>
              <a:rPr lang="en-US" i="1"/>
              <a:t>Unintentional drug overdose death rates among us youth aged 15-19</a:t>
            </a:r>
            <a:r>
              <a:rPr lang="en-US"/>
              <a:t>. National Institutes of Health. </a:t>
            </a:r>
            <a:r>
              <a:rPr lang="en-US">
                <a:hlinkClick r:id="rId9"/>
              </a:rPr>
              <a:t>https://nida.nih.gov/research-topics/trends-statistics/infographics/unintentional-drug-overdose-death-rates-among-us-youth-aged-15-19</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C1DC4DDF-7F69-4F1C-858C-6ED68ADF7440}" type="slidenum">
              <a:rPr lang="en-US"/>
              <a:t>18</a:t>
            </a:fld>
            <a:endParaRPr lang="en-US"/>
          </a:p>
        </p:txBody>
      </p:sp>
    </p:spTree>
    <p:extLst>
      <p:ext uri="{BB962C8B-B14F-4D97-AF65-F5344CB8AC3E}">
        <p14:creationId xmlns:p14="http://schemas.microsoft.com/office/powerpoint/2010/main" val="217914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have no financial disclosures and our sources of support are listed here. </a:t>
            </a:r>
          </a:p>
          <a:p>
            <a:r>
              <a:rPr lang="en-US">
                <a:cs typeface="Calibri"/>
              </a:rPr>
              <a:t>Our research team makes up a diverse group of minoritized identities that are underrepresented in medicine and we will include some statements of DEI within our presentation</a:t>
            </a:r>
          </a:p>
        </p:txBody>
      </p:sp>
      <p:sp>
        <p:nvSpPr>
          <p:cNvPr id="4" name="Slide Number Placeholder 3"/>
          <p:cNvSpPr>
            <a:spLocks noGrp="1"/>
          </p:cNvSpPr>
          <p:nvPr>
            <p:ph type="sldNum" sz="quarter" idx="5"/>
          </p:nvPr>
        </p:nvSpPr>
        <p:spPr/>
        <p:txBody>
          <a:bodyPr/>
          <a:lstStyle/>
          <a:p>
            <a:fld id="{C1DC4DDF-7F69-4F1C-858C-6ED68ADF7440}" type="slidenum">
              <a:rPr lang="en-US"/>
              <a:t>2</a:t>
            </a:fld>
            <a:endParaRPr lang="en-US"/>
          </a:p>
        </p:txBody>
      </p:sp>
    </p:spTree>
    <p:extLst>
      <p:ext uri="{BB962C8B-B14F-4D97-AF65-F5344CB8AC3E}">
        <p14:creationId xmlns:p14="http://schemas.microsoft.com/office/powerpoint/2010/main" val="1937407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228600">
              <a:lnSpc>
                <a:spcPct val="90000"/>
              </a:lnSpc>
              <a:spcBef>
                <a:spcPts val="1000"/>
              </a:spcBef>
              <a:buFont typeface="Arial,Sans-Serif"/>
              <a:buChar char="•"/>
            </a:pPr>
            <a:r>
              <a:rPr lang="en-US" dirty="0">
                <a:cs typeface="Calibri"/>
              </a:rPr>
              <a:t>For some quick background on this topic, according</a:t>
            </a:r>
            <a:r>
              <a:rPr lang="en-US" dirty="0"/>
              <a:t> to recent Youth Risk Behavior Survey data, there has been an overall decrease in the rates of substance use &amp; misuse in AYAs in the past decade</a:t>
            </a:r>
            <a:endParaRPr lang="en-US" dirty="0">
              <a:cs typeface="Calibri" panose="020F0502020204030204"/>
            </a:endParaRPr>
          </a:p>
          <a:p>
            <a:pPr marL="342900" indent="-228600">
              <a:lnSpc>
                <a:spcPct val="90000"/>
              </a:lnSpc>
              <a:spcBef>
                <a:spcPts val="1000"/>
              </a:spcBef>
              <a:buFont typeface="Arial,Sans-Serif"/>
              <a:buChar char="•"/>
            </a:pPr>
            <a:r>
              <a:rPr lang="en-US" dirty="0"/>
              <a:t>And despite this, as seen on the red line of this graph, unintentional Overdose Deaths have increased in the same time period. You can see here a substantial increase starting in 2020 with the rise of fentanyl in the drug supply and co-stimulant use during the 4th wave of the opioid epidemic.</a:t>
            </a:r>
            <a:endParaRPr lang="en-US" dirty="0">
              <a:cs typeface="Calibri"/>
            </a:endParaRPr>
          </a:p>
        </p:txBody>
      </p:sp>
      <p:sp>
        <p:nvSpPr>
          <p:cNvPr id="4" name="Slide Number Placeholder 3"/>
          <p:cNvSpPr>
            <a:spLocks noGrp="1"/>
          </p:cNvSpPr>
          <p:nvPr>
            <p:ph type="sldNum" sz="quarter" idx="5"/>
          </p:nvPr>
        </p:nvSpPr>
        <p:spPr/>
        <p:txBody>
          <a:bodyPr/>
          <a:lstStyle/>
          <a:p>
            <a:fld id="{C1DC4DDF-7F69-4F1C-858C-6ED68ADF7440}" type="slidenum">
              <a:rPr lang="en-US"/>
              <a:t>3</a:t>
            </a:fld>
            <a:endParaRPr lang="en-US"/>
          </a:p>
        </p:txBody>
      </p:sp>
    </p:spTree>
    <p:extLst>
      <p:ext uri="{BB962C8B-B14F-4D97-AF65-F5344CB8AC3E}">
        <p14:creationId xmlns:p14="http://schemas.microsoft.com/office/powerpoint/2010/main" val="870512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past summer, some our colleagues in the room published a study in the Journal of Adolescent Health, quantifying the number of hospital visits in children's hospitals related to substance use and overdose. What is most striking here is that over the past 5 years, the rates of presentation to children's hospitals have gone up even during COVID-19 when other ER and inpatient visits were decreasing in children's hospitals. </a:t>
            </a:r>
            <a:endParaRPr lang="en-US" dirty="0"/>
          </a:p>
          <a:p>
            <a:endParaRPr lang="en-US" dirty="0"/>
          </a:p>
          <a:p>
            <a:r>
              <a:rPr lang="en-US" dirty="0"/>
              <a:t>Ball A, Hadland S, </a:t>
            </a:r>
            <a:r>
              <a:rPr lang="en-US" dirty="0" err="1"/>
              <a:t>Rodean</a:t>
            </a:r>
            <a:r>
              <a:rPr lang="en-US" dirty="0"/>
              <a:t> J, Hall M, Mendoza J, Ahrens K. Trends in Substance-Related Visits Among Youth to US Children's Hospitals, 2016-2021: An Analysis of the Pediatric Health Information System Database. </a:t>
            </a:r>
            <a:r>
              <a:rPr lang="en-US" i="1" dirty="0"/>
              <a:t>J </a:t>
            </a:r>
            <a:r>
              <a:rPr lang="en-US" i="1" dirty="0" err="1"/>
              <a:t>Adolesc</a:t>
            </a:r>
            <a:r>
              <a:rPr lang="en-US" i="1" dirty="0"/>
              <a:t> Health</a:t>
            </a:r>
            <a:r>
              <a:rPr lang="en-US" dirty="0"/>
              <a:t>. 2024;75(1):76-84. doi:10.1016/j.jadohealth.2024.02.016</a:t>
            </a:r>
          </a:p>
        </p:txBody>
      </p:sp>
      <p:sp>
        <p:nvSpPr>
          <p:cNvPr id="4" name="Slide Number Placeholder 3"/>
          <p:cNvSpPr>
            <a:spLocks noGrp="1"/>
          </p:cNvSpPr>
          <p:nvPr>
            <p:ph type="sldNum" sz="quarter" idx="5"/>
          </p:nvPr>
        </p:nvSpPr>
        <p:spPr/>
        <p:txBody>
          <a:bodyPr/>
          <a:lstStyle/>
          <a:p>
            <a:fld id="{7E63A950-4D06-4816-8CF9-15A579DE3B93}" type="slidenum">
              <a:t>4</a:t>
            </a:fld>
            <a:endParaRPr lang="en-US"/>
          </a:p>
        </p:txBody>
      </p:sp>
    </p:spTree>
    <p:extLst>
      <p:ext uri="{BB962C8B-B14F-4D97-AF65-F5344CB8AC3E}">
        <p14:creationId xmlns:p14="http://schemas.microsoft.com/office/powerpoint/2010/main" val="168911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have been a few case reports and series describing individual hospital's experiences, particularly around diagnosis and screening of SUD. But there is little data on what happens when patients are admitted to children's hospitals. The aim of our study is to further characterize this research gap by talking to experts from a select number of academic children's hospitals who care for adolescents and young adults with SUD related concerns. </a:t>
            </a:r>
          </a:p>
        </p:txBody>
      </p:sp>
      <p:sp>
        <p:nvSpPr>
          <p:cNvPr id="4" name="Slide Number Placeholder 3"/>
          <p:cNvSpPr>
            <a:spLocks noGrp="1"/>
          </p:cNvSpPr>
          <p:nvPr>
            <p:ph type="sldNum" sz="quarter" idx="5"/>
          </p:nvPr>
        </p:nvSpPr>
        <p:spPr/>
        <p:txBody>
          <a:bodyPr/>
          <a:lstStyle/>
          <a:p>
            <a:fld id="{C1DC4DDF-7F69-4F1C-858C-6ED68ADF7440}" type="slidenum">
              <a:rPr lang="en-US"/>
              <a:t>5</a:t>
            </a:fld>
            <a:endParaRPr lang="en-US"/>
          </a:p>
        </p:txBody>
      </p:sp>
    </p:spTree>
    <p:extLst>
      <p:ext uri="{BB962C8B-B14F-4D97-AF65-F5344CB8AC3E}">
        <p14:creationId xmlns:p14="http://schemas.microsoft.com/office/powerpoint/2010/main" val="2263756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interviewed 12 physicians identified as key informants from 9 academic children's hospitals in urban centers in the US. Our strategy was to recruit from programs that received funding through the Maternal Child Health Bureau's Leadership Education in Adolescent Health grant, also known as LEAH. Our participants represented a broad geographic distribution as represented on this map and was a mix of adolescent medicine, addiction medicine and child/adolescent psychiatry physicians. </a:t>
            </a:r>
          </a:p>
        </p:txBody>
      </p:sp>
      <p:sp>
        <p:nvSpPr>
          <p:cNvPr id="4" name="Slide Number Placeholder 3"/>
          <p:cNvSpPr>
            <a:spLocks noGrp="1"/>
          </p:cNvSpPr>
          <p:nvPr>
            <p:ph type="sldNum" sz="quarter" idx="5"/>
          </p:nvPr>
        </p:nvSpPr>
        <p:spPr/>
        <p:txBody>
          <a:bodyPr/>
          <a:lstStyle/>
          <a:p>
            <a:fld id="{C1DC4DDF-7F69-4F1C-858C-6ED68ADF7440}" type="slidenum">
              <a:rPr lang="en-US"/>
              <a:t>6</a:t>
            </a:fld>
            <a:endParaRPr lang="en-US"/>
          </a:p>
        </p:txBody>
      </p:sp>
    </p:spTree>
    <p:extLst>
      <p:ext uri="{BB962C8B-B14F-4D97-AF65-F5344CB8AC3E}">
        <p14:creationId xmlns:p14="http://schemas.microsoft.com/office/powerpoint/2010/main" val="179250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developed an interview guide to inquire in an evidence-based fashion what a hospital with formalized addition consultation services would provide. Based on a 2019 study from Priest &amp; McCarty, we developed 4 preliminary themes of qualitative coding, which are listed here.</a:t>
            </a:r>
            <a:endParaRPr lang="en-US" dirty="0"/>
          </a:p>
          <a:p>
            <a:endParaRPr lang="en-US">
              <a:cs typeface="Calibri" panose="020F0502020204030204"/>
            </a:endParaRPr>
          </a:p>
          <a:p>
            <a:r>
              <a:rPr lang="en-US" dirty="0">
                <a:cs typeface="Calibri" panose="020F0502020204030204"/>
              </a:rPr>
              <a:t>After our semi-structured interviews were recorded and transcribed, we double coded to consensus and conducted thematic analysis until there was thematic saturation. After ¾ of interviews were completed, our preliminary themes were member-checked by  2 non-LEAH affiliated addiction medicine providers with expertise in AYAs care.</a:t>
            </a:r>
          </a:p>
          <a:p>
            <a:endParaRPr lang="en-US">
              <a:cs typeface="Calibri" panose="020F0502020204030204"/>
            </a:endParaRPr>
          </a:p>
          <a:p>
            <a:r>
              <a:rPr lang="en-US" dirty="0">
                <a:cs typeface="Calibri" panose="020F0502020204030204"/>
              </a:rPr>
              <a:t>Zane will now review our descriptive findings and the results of our thematic analysis...</a:t>
            </a:r>
          </a:p>
          <a:p>
            <a:endParaRPr lang="en-US"/>
          </a:p>
          <a:p>
            <a:r>
              <a:rPr lang="en-US" dirty="0"/>
              <a:t>Priest, K. C., &amp; McCarty, D. (2019). Role of the Hospital in the 21st Century Opioid Overdose Epidemic: The Addiction Medicine Consult Service. </a:t>
            </a:r>
            <a:r>
              <a:rPr lang="en-US" i="1" dirty="0"/>
              <a:t>Journal of addiction medicine</a:t>
            </a:r>
            <a:r>
              <a:rPr lang="en-US" dirty="0"/>
              <a:t>, </a:t>
            </a:r>
            <a:r>
              <a:rPr lang="en-US" i="1" dirty="0"/>
              <a:t>13</a:t>
            </a:r>
            <a:r>
              <a:rPr lang="en-US" dirty="0"/>
              <a:t>(2), 104–112. https://doi.org/10.1097/ADM.0000000000000496</a:t>
            </a:r>
            <a:endParaRPr lang="en-US" dirty="0">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1DC4DDF-7F69-4F1C-858C-6ED68ADF7440}" type="slidenum">
              <a:rPr lang="en-US"/>
              <a:t>7</a:t>
            </a:fld>
            <a:endParaRPr lang="en-US"/>
          </a:p>
        </p:txBody>
      </p:sp>
    </p:spTree>
    <p:extLst>
      <p:ext uri="{BB962C8B-B14F-4D97-AF65-F5344CB8AC3E}">
        <p14:creationId xmlns:p14="http://schemas.microsoft.com/office/powerpoint/2010/main" val="2293097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next two slides show our descriptive findings of the 9 institutions represented by our participants that were gathered through closed and open ended questions </a:t>
            </a:r>
          </a:p>
          <a:p>
            <a:endParaRPr lang="en-US">
              <a:ea typeface="Calibri"/>
              <a:cs typeface="Calibri"/>
            </a:endParaRPr>
          </a:p>
          <a:p>
            <a:r>
              <a:rPr lang="en-US"/>
              <a:t>We found that a majority offered outpatient SUD services, and all institutions offered some form of inpatient SUD service.</a:t>
            </a:r>
            <a:endParaRPr lang="en-US">
              <a:ea typeface="Calibri"/>
              <a:cs typeface="Calibri"/>
            </a:endParaRPr>
          </a:p>
          <a:p>
            <a:endParaRPr lang="en-US">
              <a:ea typeface="Calibri"/>
              <a:cs typeface="Calibri"/>
            </a:endParaRPr>
          </a:p>
          <a:p>
            <a:r>
              <a:rPr lang="en-US">
                <a:ea typeface="Calibri"/>
                <a:cs typeface="Calibri"/>
              </a:rPr>
              <a:t>All sites mentioned having adolescent medicine, SW and psychiatry involved with care, and greater site variability among other disciplines involved.</a:t>
            </a:r>
          </a:p>
        </p:txBody>
      </p:sp>
      <p:sp>
        <p:nvSpPr>
          <p:cNvPr id="4" name="Slide Number Placeholder 3"/>
          <p:cNvSpPr>
            <a:spLocks noGrp="1"/>
          </p:cNvSpPr>
          <p:nvPr>
            <p:ph type="sldNum" sz="quarter" idx="5"/>
          </p:nvPr>
        </p:nvSpPr>
        <p:spPr/>
        <p:txBody>
          <a:bodyPr/>
          <a:lstStyle/>
          <a:p>
            <a:fld id="{C1DC4DDF-7F69-4F1C-858C-6ED68ADF7440}" type="slidenum">
              <a:rPr lang="en-US"/>
              <a:t>8</a:t>
            </a:fld>
            <a:endParaRPr lang="en-US"/>
          </a:p>
        </p:txBody>
      </p:sp>
    </p:spTree>
    <p:extLst>
      <p:ext uri="{BB962C8B-B14F-4D97-AF65-F5344CB8AC3E}">
        <p14:creationId xmlns:p14="http://schemas.microsoft.com/office/powerpoint/2010/main" val="2166754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table, the percentages represent how many of the institutions mentioned a particular service being offered. </a:t>
            </a:r>
          </a:p>
          <a:p>
            <a:endParaRPr lang="en-US"/>
          </a:p>
          <a:p>
            <a:r>
              <a:rPr lang="en-US" dirty="0"/>
              <a:t>On the left we see that a majority of institutions described offering medications for substance use disorder such as buprenorphine for OUD...along with symptomatic meds like antiemetics, antidiarrheals.</a:t>
            </a:r>
            <a:endParaRPr lang="en-US" dirty="0">
              <a:ea typeface="Calibri"/>
              <a:cs typeface="Calibri"/>
            </a:endParaRPr>
          </a:p>
          <a:p>
            <a:r>
              <a:rPr lang="en-US" dirty="0"/>
              <a:t>On the right we also categorized the psychosocial services offered inpatient</a:t>
            </a:r>
            <a:endParaRPr lang="en-US"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1DC4DDF-7F69-4F1C-858C-6ED68ADF7440}" type="slidenum">
              <a:rPr lang="en-US"/>
              <a:t>9</a:t>
            </a:fld>
            <a:endParaRPr lang="en-US"/>
          </a:p>
        </p:txBody>
      </p:sp>
    </p:spTree>
    <p:extLst>
      <p:ext uri="{BB962C8B-B14F-4D97-AF65-F5344CB8AC3E}">
        <p14:creationId xmlns:p14="http://schemas.microsoft.com/office/powerpoint/2010/main" val="19926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2" name="Title 1"/>
          <p:cNvSpPr>
            <a:spLocks noGrp="1"/>
          </p:cNvSpPr>
          <p:nvPr>
            <p:ph type="ctrTitle" hasCustomPrompt="1"/>
          </p:nvPr>
        </p:nvSpPr>
        <p:spPr>
          <a:xfrm>
            <a:off x="696306" y="599304"/>
            <a:ext cx="5577591" cy="1207008"/>
          </a:xfrm>
        </p:spPr>
        <p:txBody>
          <a:bodyPr anchor="ctr"/>
          <a:lstStyle>
            <a:lvl1pPr algn="l">
              <a:defRPr sz="3600" cap="all" baseline="0">
                <a:solidFill>
                  <a:schemeClr val="accent1"/>
                </a:solidFill>
              </a:defRPr>
            </a:lvl1pPr>
          </a:lstStyle>
          <a:p>
            <a:r>
              <a:rPr lang="en-US" cap="all" baseline="0"/>
              <a:t>Click to add title</a:t>
            </a:r>
            <a:endParaRPr lang="en-US"/>
          </a:p>
        </p:txBody>
      </p:sp>
      <p:sp>
        <p:nvSpPr>
          <p:cNvPr id="3" name="Subtitle 2"/>
          <p:cNvSpPr>
            <a:spLocks noGrp="1"/>
          </p:cNvSpPr>
          <p:nvPr>
            <p:ph type="subTitle" idx="1" hasCustomPrompt="1"/>
          </p:nvPr>
        </p:nvSpPr>
        <p:spPr>
          <a:xfrm>
            <a:off x="696306" y="2001884"/>
            <a:ext cx="5577589" cy="497951"/>
          </a:xfrm>
        </p:spPr>
        <p:txBody>
          <a:bodyPr>
            <a:normAutofit/>
          </a:bodyPr>
          <a:lstStyle>
            <a:lvl1pPr marL="0" indent="0" algn="l">
              <a:buNone/>
              <a:defRPr sz="2800" b="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2" name="Text Placeholder 11"/>
          <p:cNvSpPr>
            <a:spLocks noGrp="1"/>
          </p:cNvSpPr>
          <p:nvPr>
            <p:ph type="body" sz="quarter" idx="13" hasCustomPrompt="1"/>
          </p:nvPr>
        </p:nvSpPr>
        <p:spPr>
          <a:xfrm>
            <a:off x="696306" y="2764852"/>
            <a:ext cx="5577417" cy="404018"/>
          </a:xfrm>
        </p:spPr>
        <p:txBody>
          <a:bodyPr>
            <a:normAutofit/>
          </a:bodyPr>
          <a:lstStyle>
            <a:lvl1pPr marL="0" indent="0">
              <a:buNone/>
              <a:defRPr sz="2400" b="0">
                <a:latin typeface="Arial" panose="020B0604020202020204" pitchFamily="34" charset="0"/>
                <a:cs typeface="Arial" panose="020B0604020202020204" pitchFamily="34" charset="0"/>
              </a:defRPr>
            </a:lvl1pPr>
          </a:lstStyle>
          <a:p>
            <a:pPr lvl="0"/>
            <a:r>
              <a:rPr lang="en-US"/>
              <a:t>Click to add date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830" y="4407798"/>
            <a:ext cx="2648062" cy="554594"/>
          </a:xfrm>
          <a:prstGeom prst="rect">
            <a:avLst/>
          </a:prstGeom>
        </p:spPr>
      </p:pic>
    </p:spTree>
    <p:extLst>
      <p:ext uri="{BB962C8B-B14F-4D97-AF65-F5344CB8AC3E}">
        <p14:creationId xmlns:p14="http://schemas.microsoft.com/office/powerpoint/2010/main" val="425109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4487-635C-6223-457A-3ADD51B3DBBE}"/>
              </a:ext>
            </a:extLst>
          </p:cNvPr>
          <p:cNvSpPr>
            <a:spLocks noGrp="1"/>
          </p:cNvSpPr>
          <p:nvPr>
            <p:ph type="ctrTitle"/>
          </p:nvPr>
        </p:nvSpPr>
        <p:spPr>
          <a:xfrm>
            <a:off x="1394604" y="115948"/>
            <a:ext cx="9618452" cy="3149600"/>
          </a:xfrm>
        </p:spPr>
        <p:txBody>
          <a:bodyPr>
            <a:normAutofit/>
          </a:bodyPr>
          <a:lstStyle/>
          <a:p>
            <a:r>
              <a:rPr lang="en-US" sz="4000" b="1" cap="all">
                <a:solidFill>
                  <a:schemeClr val="tx2">
                    <a:lumMod val="49000"/>
                    <a:lumOff val="51000"/>
                  </a:schemeClr>
                </a:solidFill>
                <a:latin typeface="Arial"/>
                <a:cs typeface="Arial"/>
              </a:rPr>
              <a:t>KEY INFORMANT Experiences of Substance Use-Related Disorder Management in Pediatric Hospitals</a:t>
            </a:r>
            <a:endParaRPr lang="en-US" sz="7200">
              <a:solidFill>
                <a:schemeClr val="tx2">
                  <a:lumMod val="49000"/>
                  <a:lumOff val="51000"/>
                </a:schemeClr>
              </a:solidFill>
            </a:endParaRPr>
          </a:p>
        </p:txBody>
      </p:sp>
      <p:sp>
        <p:nvSpPr>
          <p:cNvPr id="3" name="Subtitle 2">
            <a:extLst>
              <a:ext uri="{FF2B5EF4-FFF2-40B4-BE49-F238E27FC236}">
                <a16:creationId xmlns:a16="http://schemas.microsoft.com/office/drawing/2014/main" id="{07431DEC-8CA2-612C-94E0-FCD8BB71BA30}"/>
              </a:ext>
            </a:extLst>
          </p:cNvPr>
          <p:cNvSpPr>
            <a:spLocks noGrp="1"/>
          </p:cNvSpPr>
          <p:nvPr>
            <p:ph type="subTitle" idx="1"/>
          </p:nvPr>
        </p:nvSpPr>
        <p:spPr>
          <a:xfrm>
            <a:off x="1524000" y="3602038"/>
            <a:ext cx="9248383" cy="2010666"/>
          </a:xfrm>
        </p:spPr>
        <p:txBody>
          <a:bodyPr vert="horz" lIns="91440" tIns="45720" rIns="91440" bIns="45720" rtlCol="0" anchor="t">
            <a:noAutofit/>
          </a:bodyPr>
          <a:lstStyle/>
          <a:p>
            <a:r>
              <a:rPr lang="en-US" sz="2800">
                <a:latin typeface="Arial"/>
                <a:cs typeface="Arial"/>
              </a:rPr>
              <a:t>Adam Kronish, MD (he/him)</a:t>
            </a:r>
          </a:p>
          <a:p>
            <a:r>
              <a:rPr lang="en-US" sz="2800">
                <a:latin typeface="Arial"/>
                <a:cs typeface="Arial"/>
              </a:rPr>
              <a:t>Zane MacFarlane, MD Candidate (he/him)</a:t>
            </a:r>
          </a:p>
          <a:p>
            <a:r>
              <a:rPr lang="en-US" sz="2800">
                <a:latin typeface="Arial"/>
                <a:cs typeface="Arial"/>
              </a:rPr>
              <a:t>Victoria Miller, PhD (she/her)</a:t>
            </a:r>
          </a:p>
          <a:p>
            <a:r>
              <a:rPr lang="en-US" sz="2800">
                <a:latin typeface="Arial"/>
                <a:cs typeface="Arial"/>
              </a:rPr>
              <a:t>Maria Christina Herrera, MD, MSHP (she/her)</a:t>
            </a:r>
            <a:endParaRPr lang="en-US" sz="2800"/>
          </a:p>
        </p:txBody>
      </p:sp>
      <p:pic>
        <p:nvPicPr>
          <p:cNvPr id="5" name="Picture 4" descr="A close-up of a logo&#10;&#10;Description automatically generated">
            <a:extLst>
              <a:ext uri="{FF2B5EF4-FFF2-40B4-BE49-F238E27FC236}">
                <a16:creationId xmlns:a16="http://schemas.microsoft.com/office/drawing/2014/main" id="{882DAF71-3229-27DA-7655-37FE9BA03712}"/>
              </a:ext>
            </a:extLst>
          </p:cNvPr>
          <p:cNvPicPr>
            <a:picLocks noChangeAspect="1"/>
          </p:cNvPicPr>
          <p:nvPr/>
        </p:nvPicPr>
        <p:blipFill>
          <a:blip r:embed="rId3"/>
          <a:stretch>
            <a:fillRect/>
          </a:stretch>
        </p:blipFill>
        <p:spPr>
          <a:xfrm>
            <a:off x="238125" y="6038670"/>
            <a:ext cx="2571750" cy="819150"/>
          </a:xfrm>
          <a:prstGeom prst="rect">
            <a:avLst/>
          </a:prstGeom>
        </p:spPr>
      </p:pic>
      <p:pic>
        <p:nvPicPr>
          <p:cNvPr id="7" name="Picture 6" descr="A blue and white sign&#10;&#10;Description automatically generated">
            <a:extLst>
              <a:ext uri="{FF2B5EF4-FFF2-40B4-BE49-F238E27FC236}">
                <a16:creationId xmlns:a16="http://schemas.microsoft.com/office/drawing/2014/main" id="{CD46D488-F62F-8FB9-5556-8CBC27B9FEA8}"/>
              </a:ext>
            </a:extLst>
          </p:cNvPr>
          <p:cNvPicPr>
            <a:picLocks noChangeAspect="1"/>
          </p:cNvPicPr>
          <p:nvPr/>
        </p:nvPicPr>
        <p:blipFill>
          <a:blip r:embed="rId4"/>
          <a:stretch>
            <a:fillRect/>
          </a:stretch>
        </p:blipFill>
        <p:spPr>
          <a:xfrm>
            <a:off x="9834916" y="5731449"/>
            <a:ext cx="2361198" cy="1029703"/>
          </a:xfrm>
          <a:prstGeom prst="rect">
            <a:avLst/>
          </a:prstGeom>
        </p:spPr>
      </p:pic>
    </p:spTree>
    <p:extLst>
      <p:ext uri="{BB962C8B-B14F-4D97-AF65-F5344CB8AC3E}">
        <p14:creationId xmlns:p14="http://schemas.microsoft.com/office/powerpoint/2010/main" val="3843293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79AF19E-F65B-01A4-1C05-4F607B7F254A}"/>
              </a:ext>
            </a:extLst>
          </p:cNvPr>
          <p:cNvGraphicFramePr/>
          <p:nvPr>
            <p:extLst>
              <p:ext uri="{D42A27DB-BD31-4B8C-83A1-F6EECF244321}">
                <p14:modId xmlns:p14="http://schemas.microsoft.com/office/powerpoint/2010/main" val="624027207"/>
              </p:ext>
            </p:extLst>
          </p:nvPr>
        </p:nvGraphicFramePr>
        <p:xfrm>
          <a:off x="1225694" y="1168225"/>
          <a:ext cx="10338423" cy="5318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57" name="Title 1">
            <a:extLst>
              <a:ext uri="{FF2B5EF4-FFF2-40B4-BE49-F238E27FC236}">
                <a16:creationId xmlns:a16="http://schemas.microsoft.com/office/drawing/2014/main" id="{A5FD411C-7B04-0D14-1676-FF3742C17FC5}"/>
              </a:ext>
            </a:extLst>
          </p:cNvPr>
          <p:cNvSpPr>
            <a:spLocks noGrp="1"/>
          </p:cNvSpPr>
          <p:nvPr/>
        </p:nvSpPr>
        <p:spPr>
          <a:xfrm>
            <a:off x="1303565" y="236699"/>
            <a:ext cx="10192523" cy="931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a:solidFill>
                  <a:schemeClr val="tx2">
                    <a:lumMod val="49000"/>
                    <a:lumOff val="51000"/>
                  </a:schemeClr>
                </a:solidFill>
                <a:latin typeface="Arial"/>
                <a:cs typeface="Arial"/>
              </a:rPr>
              <a:t>Qualitative Themes</a:t>
            </a:r>
          </a:p>
        </p:txBody>
      </p:sp>
    </p:spTree>
    <p:extLst>
      <p:ext uri="{BB962C8B-B14F-4D97-AF65-F5344CB8AC3E}">
        <p14:creationId xmlns:p14="http://schemas.microsoft.com/office/powerpoint/2010/main" val="366888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7D0BC-705D-581F-9C12-35A6B56AB039}"/>
              </a:ext>
            </a:extLst>
          </p:cNvPr>
          <p:cNvSpPr>
            <a:spLocks noGrp="1"/>
          </p:cNvSpPr>
          <p:nvPr>
            <p:ph type="title"/>
          </p:nvPr>
        </p:nvSpPr>
        <p:spPr/>
        <p:txBody>
          <a:bodyPr>
            <a:normAutofit/>
          </a:bodyPr>
          <a:lstStyle/>
          <a:p>
            <a:r>
              <a:rPr lang="en-US" sz="4000" b="1">
                <a:solidFill>
                  <a:schemeClr val="tx2">
                    <a:lumMod val="49000"/>
                    <a:lumOff val="51000"/>
                  </a:schemeClr>
                </a:solidFill>
                <a:latin typeface="Arial"/>
                <a:cs typeface="Arial"/>
              </a:rPr>
              <a:t>Themes and Quotes</a:t>
            </a:r>
          </a:p>
        </p:txBody>
      </p:sp>
      <p:graphicFrame>
        <p:nvGraphicFramePr>
          <p:cNvPr id="5" name="Content Placeholder 4">
            <a:extLst>
              <a:ext uri="{FF2B5EF4-FFF2-40B4-BE49-F238E27FC236}">
                <a16:creationId xmlns:a16="http://schemas.microsoft.com/office/drawing/2014/main" id="{3400BE8A-1B0F-3C8E-1CAF-204178EB0A64}"/>
              </a:ext>
            </a:extLst>
          </p:cNvPr>
          <p:cNvGraphicFramePr>
            <a:graphicFrameLocks noGrp="1"/>
          </p:cNvGraphicFramePr>
          <p:nvPr>
            <p:ph sz="half" idx="1"/>
            <p:extLst>
              <p:ext uri="{D42A27DB-BD31-4B8C-83A1-F6EECF244321}">
                <p14:modId xmlns:p14="http://schemas.microsoft.com/office/powerpoint/2010/main" val="2149795860"/>
              </p:ext>
            </p:extLst>
          </p:nvPr>
        </p:nvGraphicFramePr>
        <p:xfrm>
          <a:off x="1510553" y="1982507"/>
          <a:ext cx="3074894" cy="2905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8CE698D1-C2A4-8449-6BE5-97434969E082}"/>
              </a:ext>
            </a:extLst>
          </p:cNvPr>
          <p:cNvSpPr>
            <a:spLocks noGrp="1"/>
          </p:cNvSpPr>
          <p:nvPr>
            <p:ph sz="half" idx="2"/>
          </p:nvPr>
        </p:nvSpPr>
        <p:spPr>
          <a:ln w="28575">
            <a:solidFill>
              <a:schemeClr val="tx2">
                <a:lumMod val="50000"/>
                <a:lumOff val="50000"/>
              </a:schemeClr>
            </a:solidFill>
          </a:ln>
        </p:spPr>
        <p:txBody>
          <a:bodyPr vert="horz" lIns="91440" tIns="45720" rIns="91440" bIns="45720" rtlCol="0" anchor="t">
            <a:normAutofit/>
          </a:bodyPr>
          <a:lstStyle/>
          <a:p>
            <a:pPr marL="0" indent="0">
              <a:buNone/>
            </a:pPr>
            <a:r>
              <a:rPr lang="en-US" sz="2400"/>
              <a:t>"I think there's probably provider uncertainty about what diagnosis to use. Many providers aren't trained to make DSM 5 diagnosis of that pertain to substance use, and so they're more comfortable putting in a general diagnosis, nausea and vomiting, something like that."</a:t>
            </a:r>
            <a:endParaRPr lang="en-US"/>
          </a:p>
        </p:txBody>
      </p:sp>
    </p:spTree>
    <p:extLst>
      <p:ext uri="{BB962C8B-B14F-4D97-AF65-F5344CB8AC3E}">
        <p14:creationId xmlns:p14="http://schemas.microsoft.com/office/powerpoint/2010/main" val="244486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7D0BC-705D-581F-9C12-35A6B56AB039}"/>
              </a:ext>
            </a:extLst>
          </p:cNvPr>
          <p:cNvSpPr>
            <a:spLocks noGrp="1"/>
          </p:cNvSpPr>
          <p:nvPr>
            <p:ph type="title"/>
          </p:nvPr>
        </p:nvSpPr>
        <p:spPr/>
        <p:txBody>
          <a:bodyPr/>
          <a:lstStyle/>
          <a:p>
            <a:r>
              <a:rPr lang="en-US" sz="4000" b="1">
                <a:solidFill>
                  <a:schemeClr val="tx2">
                    <a:lumMod val="49000"/>
                    <a:lumOff val="51000"/>
                  </a:schemeClr>
                </a:solidFill>
                <a:latin typeface="Arial"/>
                <a:cs typeface="Arial"/>
              </a:rPr>
              <a:t>Themes and Quotes</a:t>
            </a:r>
          </a:p>
        </p:txBody>
      </p:sp>
      <p:graphicFrame>
        <p:nvGraphicFramePr>
          <p:cNvPr id="5" name="Content Placeholder 4">
            <a:extLst>
              <a:ext uri="{FF2B5EF4-FFF2-40B4-BE49-F238E27FC236}">
                <a16:creationId xmlns:a16="http://schemas.microsoft.com/office/drawing/2014/main" id="{E35517A1-2F10-BA79-8E48-B7029A71EF3D}"/>
              </a:ext>
            </a:extLst>
          </p:cNvPr>
          <p:cNvGraphicFramePr>
            <a:graphicFrameLocks noGrp="1"/>
          </p:cNvGraphicFramePr>
          <p:nvPr>
            <p:ph sz="half" idx="1"/>
            <p:extLst>
              <p:ext uri="{D42A27DB-BD31-4B8C-83A1-F6EECF244321}">
                <p14:modId xmlns:p14="http://schemas.microsoft.com/office/powerpoint/2010/main" val="3649312891"/>
              </p:ext>
            </p:extLst>
          </p:nvPr>
        </p:nvGraphicFramePr>
        <p:xfrm>
          <a:off x="602877" y="1825626"/>
          <a:ext cx="4654922" cy="4149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8CE698D1-C2A4-8449-6BE5-97434969E082}"/>
              </a:ext>
            </a:extLst>
          </p:cNvPr>
          <p:cNvSpPr>
            <a:spLocks noGrp="1"/>
          </p:cNvSpPr>
          <p:nvPr>
            <p:ph sz="half" idx="2"/>
          </p:nvPr>
        </p:nvSpPr>
        <p:spPr>
          <a:ln w="28575">
            <a:solidFill>
              <a:schemeClr val="accent6"/>
            </a:solidFill>
          </a:ln>
        </p:spPr>
        <p:txBody>
          <a:bodyPr vert="horz" lIns="91440" tIns="45720" rIns="91440" bIns="45720" rtlCol="0" anchor="t">
            <a:normAutofit/>
          </a:bodyPr>
          <a:lstStyle/>
          <a:p>
            <a:pPr marL="0" indent="0">
              <a:lnSpc>
                <a:spcPct val="100000"/>
              </a:lnSpc>
              <a:spcBef>
                <a:spcPts val="0"/>
              </a:spcBef>
              <a:buNone/>
            </a:pPr>
            <a:r>
              <a:rPr lang="en-US" sz="2400"/>
              <a:t>"So the current state is kids are admitted for a medical reason and then the addiction is something that we manage as a correlate to that so that they can reach their treatment goals from the medical problem"</a:t>
            </a:r>
          </a:p>
          <a:p>
            <a:pPr>
              <a:lnSpc>
                <a:spcPct val="100000"/>
              </a:lnSpc>
              <a:spcBef>
                <a:spcPts val="0"/>
              </a:spcBef>
            </a:pPr>
            <a:endParaRPr lang="en-US" sz="1800"/>
          </a:p>
          <a:p>
            <a:endParaRPr lang="en-US"/>
          </a:p>
        </p:txBody>
      </p:sp>
    </p:spTree>
    <p:extLst>
      <p:ext uri="{BB962C8B-B14F-4D97-AF65-F5344CB8AC3E}">
        <p14:creationId xmlns:p14="http://schemas.microsoft.com/office/powerpoint/2010/main" val="1703375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7D0BC-705D-581F-9C12-35A6B56AB039}"/>
              </a:ext>
            </a:extLst>
          </p:cNvPr>
          <p:cNvSpPr>
            <a:spLocks noGrp="1"/>
          </p:cNvSpPr>
          <p:nvPr>
            <p:ph type="title"/>
          </p:nvPr>
        </p:nvSpPr>
        <p:spPr/>
        <p:txBody>
          <a:bodyPr>
            <a:normAutofit/>
          </a:bodyPr>
          <a:lstStyle/>
          <a:p>
            <a:r>
              <a:rPr lang="en-US" sz="4000" b="1">
                <a:solidFill>
                  <a:schemeClr val="tx2">
                    <a:lumMod val="49000"/>
                    <a:lumOff val="51000"/>
                  </a:schemeClr>
                </a:solidFill>
                <a:latin typeface="Arial"/>
                <a:cs typeface="Arial"/>
              </a:rPr>
              <a:t>Themes and Quotes</a:t>
            </a:r>
            <a:endParaRPr lang="en-US" sz="4000">
              <a:solidFill>
                <a:schemeClr val="tx2">
                  <a:lumMod val="49000"/>
                  <a:lumOff val="51000"/>
                </a:schemeClr>
              </a:solidFill>
              <a:latin typeface="Arial"/>
              <a:cs typeface="Arial"/>
            </a:endParaRPr>
          </a:p>
        </p:txBody>
      </p:sp>
      <p:graphicFrame>
        <p:nvGraphicFramePr>
          <p:cNvPr id="5" name="Content Placeholder 4">
            <a:extLst>
              <a:ext uri="{FF2B5EF4-FFF2-40B4-BE49-F238E27FC236}">
                <a16:creationId xmlns:a16="http://schemas.microsoft.com/office/drawing/2014/main" id="{D31E9D1F-92F9-58A6-6452-FB0EA9876308}"/>
              </a:ext>
            </a:extLst>
          </p:cNvPr>
          <p:cNvGraphicFramePr>
            <a:graphicFrameLocks noGrp="1"/>
          </p:cNvGraphicFramePr>
          <p:nvPr>
            <p:ph sz="half" idx="1"/>
            <p:extLst>
              <p:ext uri="{D42A27DB-BD31-4B8C-83A1-F6EECF244321}">
                <p14:modId xmlns:p14="http://schemas.microsoft.com/office/powerpoint/2010/main" val="2472377350"/>
              </p:ext>
            </p:extLst>
          </p:nvPr>
        </p:nvGraphicFramePr>
        <p:xfrm>
          <a:off x="838200" y="1825625"/>
          <a:ext cx="4369796" cy="4045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8CE698D1-C2A4-8449-6BE5-97434969E082}"/>
              </a:ext>
            </a:extLst>
          </p:cNvPr>
          <p:cNvSpPr>
            <a:spLocks noGrp="1"/>
          </p:cNvSpPr>
          <p:nvPr>
            <p:ph sz="half" idx="2"/>
          </p:nvPr>
        </p:nvSpPr>
        <p:spPr>
          <a:xfrm>
            <a:off x="6098117" y="1825625"/>
            <a:ext cx="5255682" cy="4044421"/>
          </a:xfrm>
          <a:ln w="28575">
            <a:solidFill>
              <a:schemeClr val="accent5">
                <a:lumMod val="75000"/>
              </a:schemeClr>
            </a:solidFill>
          </a:ln>
        </p:spPr>
        <p:txBody>
          <a:bodyPr vert="horz" lIns="91440" tIns="45720" rIns="91440" bIns="45720" rtlCol="0" anchor="t">
            <a:normAutofit fontScale="92500"/>
          </a:bodyPr>
          <a:lstStyle/>
          <a:p>
            <a:pPr marL="0" indent="0">
              <a:buNone/>
            </a:pPr>
            <a:r>
              <a:rPr lang="en-US" sz="2300"/>
              <a:t>"Right now when we're asking for resources for addiction-related treatments from the health system, the answer we often get is that t</a:t>
            </a:r>
            <a:r>
              <a:rPr lang="en-US" sz="2300" b="1"/>
              <a:t>he need isn't that high and therefore it's hard to justify</a:t>
            </a:r>
            <a:r>
              <a:rPr lang="en-US" sz="2300"/>
              <a:t>, you know, paying full time equivalents for staff when the need isn't that high. My caveat to that is</a:t>
            </a:r>
            <a:r>
              <a:rPr lang="en-US" sz="2300" b="1"/>
              <a:t> I think that data collection for substance use related issues is very, very limited </a:t>
            </a:r>
            <a:r>
              <a:rPr lang="en-US" sz="2300"/>
              <a:t>because oftentimes those […]substance use related diagnosis aren't placed in the problem list […]And I think that the data we have are probably under reporting that."</a:t>
            </a:r>
            <a:endParaRPr lang="en-US"/>
          </a:p>
          <a:p>
            <a:endParaRPr lang="en-US" sz="2300"/>
          </a:p>
          <a:p>
            <a:endParaRPr lang="en-US"/>
          </a:p>
        </p:txBody>
      </p:sp>
    </p:spTree>
    <p:extLst>
      <p:ext uri="{BB962C8B-B14F-4D97-AF65-F5344CB8AC3E}">
        <p14:creationId xmlns:p14="http://schemas.microsoft.com/office/powerpoint/2010/main" val="78785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EA79-4DA6-2049-4AB3-562F449772DE}"/>
              </a:ext>
            </a:extLst>
          </p:cNvPr>
          <p:cNvSpPr>
            <a:spLocks noGrp="1"/>
          </p:cNvSpPr>
          <p:nvPr>
            <p:ph type="title"/>
          </p:nvPr>
        </p:nvSpPr>
        <p:spPr/>
        <p:txBody>
          <a:bodyPr>
            <a:normAutofit/>
          </a:bodyPr>
          <a:lstStyle/>
          <a:p>
            <a:r>
              <a:rPr lang="en-US" sz="4000" b="1">
                <a:solidFill>
                  <a:schemeClr val="tx2">
                    <a:lumMod val="49000"/>
                    <a:lumOff val="51000"/>
                  </a:schemeClr>
                </a:solidFill>
                <a:latin typeface="Arial"/>
                <a:cs typeface="Arial"/>
              </a:rPr>
              <a:t>Themes and Quotes</a:t>
            </a:r>
            <a:endParaRPr lang="en-US" sz="4000">
              <a:solidFill>
                <a:schemeClr val="tx2">
                  <a:lumMod val="49000"/>
                  <a:lumOff val="51000"/>
                </a:schemeClr>
              </a:solidFill>
              <a:latin typeface="Arial"/>
              <a:cs typeface="Arial"/>
            </a:endParaRPr>
          </a:p>
        </p:txBody>
      </p:sp>
      <p:graphicFrame>
        <p:nvGraphicFramePr>
          <p:cNvPr id="5" name="Content Placeholder 4">
            <a:extLst>
              <a:ext uri="{FF2B5EF4-FFF2-40B4-BE49-F238E27FC236}">
                <a16:creationId xmlns:a16="http://schemas.microsoft.com/office/drawing/2014/main" id="{BF83D579-B1F8-B598-1CC0-DBD12A67746F}"/>
              </a:ext>
            </a:extLst>
          </p:cNvPr>
          <p:cNvGraphicFramePr>
            <a:graphicFrameLocks noGrp="1"/>
          </p:cNvGraphicFramePr>
          <p:nvPr>
            <p:ph sz="half" idx="1"/>
            <p:extLst>
              <p:ext uri="{D42A27DB-BD31-4B8C-83A1-F6EECF244321}">
                <p14:modId xmlns:p14="http://schemas.microsoft.com/office/powerpoint/2010/main" val="2313031039"/>
              </p:ext>
            </p:extLst>
          </p:nvPr>
        </p:nvGraphicFramePr>
        <p:xfrm>
          <a:off x="838200" y="1679948"/>
          <a:ext cx="3747246" cy="4833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EDC8CFC3-DAAA-D01F-0E83-ACBA47946056}"/>
              </a:ext>
            </a:extLst>
          </p:cNvPr>
          <p:cNvSpPr>
            <a:spLocks noGrp="1"/>
          </p:cNvSpPr>
          <p:nvPr>
            <p:ph sz="half" idx="2"/>
          </p:nvPr>
        </p:nvSpPr>
        <p:spPr>
          <a:xfrm>
            <a:off x="6116171" y="1030008"/>
            <a:ext cx="5237629" cy="1773986"/>
          </a:xfrm>
          <a:ln w="28575">
            <a:solidFill>
              <a:schemeClr val="accent5"/>
            </a:solidFill>
          </a:ln>
        </p:spPr>
        <p:txBody>
          <a:bodyPr vert="horz" lIns="91440" tIns="45720" rIns="91440" bIns="45720" rtlCol="0" anchor="t">
            <a:normAutofit/>
          </a:bodyPr>
          <a:lstStyle/>
          <a:p>
            <a:pPr marL="0" indent="0">
              <a:buNone/>
            </a:pPr>
            <a:r>
              <a:rPr lang="en-US" sz="2400">
                <a:latin typeface="Arial"/>
                <a:cs typeface="Helvetica"/>
              </a:rPr>
              <a:t>“</a:t>
            </a:r>
            <a:r>
              <a:rPr lang="en-US" sz="2400">
                <a:latin typeface="Arial"/>
                <a:ea typeface="+mn-lt"/>
                <a:cs typeface="+mn-lt"/>
              </a:rPr>
              <a:t>some pediatric residents are really into youth, and some are really into babies and not into adolescent issues and don't really don't want to ask [about substance use]"</a:t>
            </a:r>
            <a:endParaRPr lang="en-US" sz="2400">
              <a:latin typeface="Arial"/>
              <a:cs typeface="Arial"/>
            </a:endParaRPr>
          </a:p>
        </p:txBody>
      </p:sp>
      <p:sp>
        <p:nvSpPr>
          <p:cNvPr id="58" name="TextBox 57">
            <a:extLst>
              <a:ext uri="{FF2B5EF4-FFF2-40B4-BE49-F238E27FC236}">
                <a16:creationId xmlns:a16="http://schemas.microsoft.com/office/drawing/2014/main" id="{D2AC5509-115A-6B2A-4226-6B2D22F226AF}"/>
              </a:ext>
            </a:extLst>
          </p:cNvPr>
          <p:cNvSpPr txBox="1"/>
          <p:nvPr/>
        </p:nvSpPr>
        <p:spPr>
          <a:xfrm>
            <a:off x="6115605" y="3096533"/>
            <a:ext cx="5236342" cy="3416320"/>
          </a:xfrm>
          <a:prstGeom prst="rect">
            <a:avLst/>
          </a:prstGeom>
          <a:noFill/>
          <a:ln w="28575">
            <a:solidFill>
              <a:schemeClr val="tx2">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Helvetica"/>
              </a:rPr>
              <a:t>“</a:t>
            </a:r>
            <a:r>
              <a:rPr lang="en-US" sz="2400">
                <a:latin typeface="Arial"/>
                <a:ea typeface="+mn-lt"/>
                <a:cs typeface="+mn-lt"/>
              </a:rPr>
              <a:t>I think people are realizing this is something we need to do much, much better… pediatric hospitals all over the country, they're like “we have had overdoses, we've had deaths in our community. We need to do this and, like, please tell us where to start.” And so there's a huge interest there”</a:t>
            </a:r>
          </a:p>
        </p:txBody>
      </p:sp>
    </p:spTree>
    <p:extLst>
      <p:ext uri="{BB962C8B-B14F-4D97-AF65-F5344CB8AC3E}">
        <p14:creationId xmlns:p14="http://schemas.microsoft.com/office/powerpoint/2010/main" val="307455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2F2F7-5C8D-A1CF-FEF2-7A587132E7FC}"/>
              </a:ext>
            </a:extLst>
          </p:cNvPr>
          <p:cNvSpPr>
            <a:spLocks noGrp="1"/>
          </p:cNvSpPr>
          <p:nvPr>
            <p:ph type="title"/>
          </p:nvPr>
        </p:nvSpPr>
        <p:spPr/>
        <p:txBody>
          <a:bodyPr>
            <a:normAutofit/>
          </a:bodyPr>
          <a:lstStyle/>
          <a:p>
            <a:r>
              <a:rPr lang="en-US" sz="4000" b="1">
                <a:solidFill>
                  <a:schemeClr val="tx2">
                    <a:lumMod val="49000"/>
                    <a:lumOff val="51000"/>
                  </a:schemeClr>
                </a:solidFill>
                <a:latin typeface="Arial"/>
                <a:cs typeface="Arial"/>
              </a:rPr>
              <a:t>Key Study Findings:</a:t>
            </a:r>
          </a:p>
        </p:txBody>
      </p:sp>
      <p:sp>
        <p:nvSpPr>
          <p:cNvPr id="3" name="Content Placeholder 2">
            <a:extLst>
              <a:ext uri="{FF2B5EF4-FFF2-40B4-BE49-F238E27FC236}">
                <a16:creationId xmlns:a16="http://schemas.microsoft.com/office/drawing/2014/main" id="{1AD1579C-DD38-E179-589D-38A9E2FBC15E}"/>
              </a:ext>
            </a:extLst>
          </p:cNvPr>
          <p:cNvSpPr>
            <a:spLocks noGrp="1"/>
          </p:cNvSpPr>
          <p:nvPr>
            <p:ph idx="1"/>
          </p:nvPr>
        </p:nvSpPr>
        <p:spPr/>
        <p:txBody>
          <a:bodyPr vert="horz" lIns="91440" tIns="45720" rIns="91440" bIns="45720" rtlCol="0" anchor="t">
            <a:normAutofit/>
          </a:bodyPr>
          <a:lstStyle/>
          <a:p>
            <a:r>
              <a:rPr lang="en-US" sz="2400">
                <a:latin typeface="Arial"/>
                <a:cs typeface="Arial"/>
              </a:rPr>
              <a:t>High degree of variability in care  - individual, institution, geography, discipline</a:t>
            </a:r>
          </a:p>
          <a:p>
            <a:r>
              <a:rPr lang="en-US" sz="2400">
                <a:latin typeface="Arial"/>
                <a:cs typeface="Arial"/>
              </a:rPr>
              <a:t>No standard of AYA SUD care &amp; lack of consistent data  </a:t>
            </a:r>
          </a:p>
          <a:p>
            <a:r>
              <a:rPr lang="en-US" sz="2400">
                <a:latin typeface="Arial"/>
                <a:cs typeface="Arial"/>
              </a:rPr>
              <a:t>Culture &amp; stigma around adolescents, young adults and addiction impact medically necessary care</a:t>
            </a:r>
          </a:p>
          <a:p>
            <a:pPr lvl="1">
              <a:buFont typeface="Courier New" panose="020B0604020202020204" pitchFamily="34" charset="0"/>
              <a:buChar char="o"/>
            </a:pPr>
            <a:r>
              <a:rPr lang="en-US">
                <a:latin typeface="Arial"/>
                <a:cs typeface="Calibri"/>
              </a:rPr>
              <a:t>Differences between the intersectional identities of inpatient providers and their patients may impact systems of care; just as stigma related to SUD adds barriers to care, so too does systemic oppression. </a:t>
            </a:r>
            <a:endParaRPr lang="en-US">
              <a:latin typeface="Arial"/>
              <a:cs typeface="Arial"/>
            </a:endParaRPr>
          </a:p>
          <a:p>
            <a:r>
              <a:rPr lang="en-US" sz="2400">
                <a:latin typeface="Arial"/>
                <a:cs typeface="Arial"/>
              </a:rPr>
              <a:t>More education, training, institutional support and data have high potential for positive change</a:t>
            </a:r>
          </a:p>
        </p:txBody>
      </p:sp>
    </p:spTree>
    <p:extLst>
      <p:ext uri="{BB962C8B-B14F-4D97-AF65-F5344CB8AC3E}">
        <p14:creationId xmlns:p14="http://schemas.microsoft.com/office/powerpoint/2010/main" val="3417851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BCC203C-01F9-3154-BAF0-5F6EB804B183}"/>
              </a:ext>
            </a:extLst>
          </p:cNvPr>
          <p:cNvSpPr>
            <a:spLocks noGrp="1"/>
          </p:cNvSpPr>
          <p:nvPr>
            <p:ph type="body" sz="quarter" idx="3"/>
          </p:nvPr>
        </p:nvSpPr>
        <p:spPr>
          <a:xfrm>
            <a:off x="628772" y="249389"/>
            <a:ext cx="5183188" cy="823912"/>
          </a:xfrm>
        </p:spPr>
        <p:txBody>
          <a:bodyPr>
            <a:normAutofit/>
          </a:bodyPr>
          <a:lstStyle/>
          <a:p>
            <a:r>
              <a:rPr lang="en-US" sz="4000">
                <a:solidFill>
                  <a:schemeClr val="tx2">
                    <a:lumMod val="49000"/>
                    <a:lumOff val="51000"/>
                  </a:schemeClr>
                </a:solidFill>
                <a:latin typeface="Arial"/>
                <a:cs typeface="Arial"/>
              </a:rPr>
              <a:t>Limitations</a:t>
            </a:r>
          </a:p>
        </p:txBody>
      </p:sp>
      <p:sp>
        <p:nvSpPr>
          <p:cNvPr id="6" name="Content Placeholder 5">
            <a:extLst>
              <a:ext uri="{FF2B5EF4-FFF2-40B4-BE49-F238E27FC236}">
                <a16:creationId xmlns:a16="http://schemas.microsoft.com/office/drawing/2014/main" id="{10B4A7B5-EB6E-CB68-C410-118AFF91700B}"/>
              </a:ext>
            </a:extLst>
          </p:cNvPr>
          <p:cNvSpPr>
            <a:spLocks noGrp="1"/>
          </p:cNvSpPr>
          <p:nvPr>
            <p:ph sz="quarter" idx="4"/>
          </p:nvPr>
        </p:nvSpPr>
        <p:spPr>
          <a:xfrm>
            <a:off x="629522" y="1472136"/>
            <a:ext cx="11559964" cy="5206752"/>
          </a:xfrm>
          <a:ln>
            <a:solidFill>
              <a:schemeClr val="bg1"/>
            </a:solidFill>
          </a:ln>
        </p:spPr>
        <p:txBody>
          <a:bodyPr vert="horz" lIns="91440" tIns="45720" rIns="91440" bIns="45720" rtlCol="0" anchor="t">
            <a:noAutofit/>
          </a:bodyPr>
          <a:lstStyle/>
          <a:p>
            <a:r>
              <a:rPr lang="en-US" sz="2400">
                <a:latin typeface="Arial"/>
                <a:cs typeface="Arial"/>
              </a:rPr>
              <a:t>All are academic children's hospitals in urban centers</a:t>
            </a:r>
          </a:p>
          <a:p>
            <a:pPr lvl="1">
              <a:buFont typeface="Courier New" panose="020B0604020202020204" pitchFamily="34" charset="0"/>
              <a:buChar char="o"/>
            </a:pPr>
            <a:r>
              <a:rPr lang="en-US">
                <a:latin typeface="Arial"/>
                <a:cs typeface="Arial"/>
              </a:rPr>
              <a:t>Potentially more resources</a:t>
            </a:r>
          </a:p>
          <a:p>
            <a:pPr lvl="1">
              <a:buFont typeface="Courier New" panose="020B0604020202020204" pitchFamily="34" charset="0"/>
              <a:buChar char="o"/>
            </a:pPr>
            <a:r>
              <a:rPr lang="en-US">
                <a:latin typeface="Arial"/>
                <a:cs typeface="Arial"/>
              </a:rPr>
              <a:t>Not where all children/adolescents get their inpatient care</a:t>
            </a:r>
          </a:p>
          <a:p>
            <a:r>
              <a:rPr lang="en-US" sz="2400">
                <a:latin typeface="Arial"/>
                <a:cs typeface="Arial"/>
              </a:rPr>
              <a:t>Sample of providers were self-designated and recruited via adolescent medicine leadership development grant </a:t>
            </a:r>
          </a:p>
          <a:p>
            <a:pPr lvl="1">
              <a:buFont typeface="Courier New" panose="020B0604020202020204" pitchFamily="34" charset="0"/>
              <a:buChar char="o"/>
            </a:pPr>
            <a:r>
              <a:rPr lang="en-US">
                <a:latin typeface="Arial"/>
                <a:cs typeface="Arial"/>
              </a:rPr>
              <a:t>Overrepresentation of adolescent medicine providers when others may provide addiction care (addiction medicine, family or internal medicine, child/adolescent psychiatry, etc.)</a:t>
            </a:r>
          </a:p>
        </p:txBody>
      </p:sp>
    </p:spTree>
    <p:extLst>
      <p:ext uri="{BB962C8B-B14F-4D97-AF65-F5344CB8AC3E}">
        <p14:creationId xmlns:p14="http://schemas.microsoft.com/office/powerpoint/2010/main" val="1867548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4C1B-E5F5-FD5E-9A1B-78550E58F8DF}"/>
              </a:ext>
            </a:extLst>
          </p:cNvPr>
          <p:cNvSpPr>
            <a:spLocks noGrp="1"/>
          </p:cNvSpPr>
          <p:nvPr>
            <p:ph type="title"/>
          </p:nvPr>
        </p:nvSpPr>
        <p:spPr>
          <a:xfrm>
            <a:off x="838200" y="386292"/>
            <a:ext cx="10515600" cy="1325563"/>
          </a:xfrm>
        </p:spPr>
        <p:txBody>
          <a:bodyPr>
            <a:normAutofit/>
          </a:bodyPr>
          <a:lstStyle/>
          <a:p>
            <a:r>
              <a:rPr lang="en-US" sz="4000" b="1">
                <a:solidFill>
                  <a:schemeClr val="tx2">
                    <a:lumMod val="49000"/>
                    <a:lumOff val="51000"/>
                  </a:schemeClr>
                </a:solidFill>
                <a:latin typeface="Arial"/>
                <a:cs typeface="Arial"/>
              </a:rPr>
              <a:t>Next Steps</a:t>
            </a:r>
          </a:p>
        </p:txBody>
      </p:sp>
      <p:sp>
        <p:nvSpPr>
          <p:cNvPr id="4" name="Content Placeholder 3">
            <a:extLst>
              <a:ext uri="{FF2B5EF4-FFF2-40B4-BE49-F238E27FC236}">
                <a16:creationId xmlns:a16="http://schemas.microsoft.com/office/drawing/2014/main" id="{65FAE72B-E6C8-EFA8-EBB7-8CEF13C8D513}"/>
              </a:ext>
            </a:extLst>
          </p:cNvPr>
          <p:cNvSpPr>
            <a:spLocks noGrp="1"/>
          </p:cNvSpPr>
          <p:nvPr>
            <p:ph idx="1"/>
          </p:nvPr>
        </p:nvSpPr>
        <p:spPr/>
        <p:txBody>
          <a:bodyPr vert="horz" lIns="91440" tIns="45720" rIns="91440" bIns="45720" rtlCol="0" anchor="t">
            <a:normAutofit/>
          </a:bodyPr>
          <a:lstStyle/>
          <a:p>
            <a:r>
              <a:rPr lang="en-US" sz="2400">
                <a:latin typeface="Arial"/>
                <a:cs typeface="Arial"/>
              </a:rPr>
              <a:t>Explore feasibility of national survey of children's hospitals</a:t>
            </a:r>
          </a:p>
          <a:p>
            <a:pPr lvl="1">
              <a:buFont typeface="Courier New" panose="020B0604020202020204" pitchFamily="34" charset="0"/>
              <a:buChar char="o"/>
            </a:pPr>
            <a:r>
              <a:rPr lang="en-US">
                <a:latin typeface="Arial"/>
                <a:cs typeface="Arial"/>
              </a:rPr>
              <a:t>May utilize pediatric hospitalist network</a:t>
            </a:r>
          </a:p>
          <a:p>
            <a:pPr marL="457200" lvl="1" indent="0">
              <a:buNone/>
            </a:pPr>
            <a:endParaRPr lang="en-US">
              <a:latin typeface="Arial"/>
              <a:cs typeface="Arial"/>
            </a:endParaRPr>
          </a:p>
          <a:p>
            <a:r>
              <a:rPr lang="en-US" sz="2400">
                <a:latin typeface="Arial"/>
                <a:cs typeface="Arial"/>
              </a:rPr>
              <a:t>Quantify and develop training and education</a:t>
            </a:r>
          </a:p>
          <a:p>
            <a:pPr lvl="1">
              <a:buFont typeface="Courier New" panose="020B0604020202020204" pitchFamily="34" charset="0"/>
              <a:buChar char="o"/>
            </a:pPr>
            <a:r>
              <a:rPr lang="en-US">
                <a:latin typeface="Arial"/>
                <a:cs typeface="Arial"/>
              </a:rPr>
              <a:t>Needs assessment of adolescent medicine fellowships</a:t>
            </a:r>
          </a:p>
          <a:p>
            <a:pPr lvl="1">
              <a:buFont typeface="Courier New" panose="020B0604020202020204" pitchFamily="34" charset="0"/>
              <a:buChar char="o"/>
            </a:pPr>
            <a:r>
              <a:rPr lang="en-US">
                <a:latin typeface="Arial"/>
                <a:cs typeface="Arial"/>
              </a:rPr>
              <a:t>Curricular development at CHOP: clinical pathway and Motivational Interviewing for Trainees </a:t>
            </a:r>
          </a:p>
          <a:p>
            <a:pPr lvl="2">
              <a:buFont typeface="Wingdings" panose="020B0604020202020204" pitchFamily="34" charset="0"/>
              <a:buChar char="§"/>
            </a:pPr>
            <a:endParaRPr lang="en-US" sz="2400">
              <a:latin typeface="Arial"/>
              <a:cs typeface="Arial"/>
            </a:endParaRPr>
          </a:p>
          <a:p>
            <a:r>
              <a:rPr lang="en-US" sz="2400">
                <a:latin typeface="Arial"/>
                <a:cs typeface="Arial"/>
              </a:rPr>
              <a:t>Continue to advocate for inclusion of youth in policies and guidelines related to SUD</a:t>
            </a:r>
          </a:p>
        </p:txBody>
      </p:sp>
    </p:spTree>
    <p:extLst>
      <p:ext uri="{BB962C8B-B14F-4D97-AF65-F5344CB8AC3E}">
        <p14:creationId xmlns:p14="http://schemas.microsoft.com/office/powerpoint/2010/main" val="1486382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357298-1F51-ACBC-E94A-E76B78223219}"/>
              </a:ext>
            </a:extLst>
          </p:cNvPr>
          <p:cNvSpPr>
            <a:spLocks noGrp="1"/>
          </p:cNvSpPr>
          <p:nvPr>
            <p:ph idx="1"/>
          </p:nvPr>
        </p:nvSpPr>
        <p:spPr/>
        <p:txBody>
          <a:bodyPr vert="horz" lIns="91440" tIns="45720" rIns="91440" bIns="45720" rtlCol="0" anchor="t">
            <a:normAutofit/>
          </a:bodyPr>
          <a:lstStyle/>
          <a:p>
            <a:endParaRPr lang="en-US" sz="2400">
              <a:latin typeface="Arial"/>
              <a:cs typeface="Arial"/>
            </a:endParaRPr>
          </a:p>
          <a:p>
            <a:r>
              <a:rPr lang="en-US" sz="2400">
                <a:latin typeface="Arial"/>
                <a:cs typeface="Arial"/>
              </a:rPr>
              <a:t>Appreciation to our colleagues, mentors, and role models in addiction and adolescent medicine at the Children's Hospital of Philadelphia and University of Pennsylvania</a:t>
            </a:r>
          </a:p>
          <a:p>
            <a:endParaRPr lang="en-US" sz="2400">
              <a:latin typeface="Arial"/>
              <a:cs typeface="Arial"/>
            </a:endParaRPr>
          </a:p>
          <a:p>
            <a:r>
              <a:rPr lang="en-US" sz="2400">
                <a:latin typeface="Arial"/>
                <a:cs typeface="Arial"/>
              </a:rPr>
              <a:t>Thank you to AMERSA for including the voices of pediatricians and adolescent specialists! </a:t>
            </a:r>
          </a:p>
          <a:p>
            <a:pPr marL="0" indent="0">
              <a:buNone/>
            </a:pPr>
            <a:endParaRPr lang="en-US" sz="2400">
              <a:latin typeface="Arial"/>
              <a:cs typeface="Arial"/>
            </a:endParaRPr>
          </a:p>
          <a:p>
            <a:r>
              <a:rPr lang="en-US" sz="2400">
                <a:latin typeface="Arial"/>
                <a:cs typeface="Arial"/>
              </a:rPr>
              <a:t>Contact Information: Kronisha@chop.edu</a:t>
            </a:r>
          </a:p>
        </p:txBody>
      </p:sp>
      <p:sp>
        <p:nvSpPr>
          <p:cNvPr id="5" name="Title 1">
            <a:extLst>
              <a:ext uri="{FF2B5EF4-FFF2-40B4-BE49-F238E27FC236}">
                <a16:creationId xmlns:a16="http://schemas.microsoft.com/office/drawing/2014/main" id="{317C7631-B2CA-B928-86E7-AB3093FF2FE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tx2">
                    <a:lumMod val="49000"/>
                    <a:lumOff val="51000"/>
                  </a:schemeClr>
                </a:solidFill>
                <a:latin typeface="Arial"/>
                <a:cs typeface="Arial"/>
              </a:rPr>
              <a:t>Acknowledgements</a:t>
            </a:r>
          </a:p>
        </p:txBody>
      </p:sp>
    </p:spTree>
    <p:extLst>
      <p:ext uri="{BB962C8B-B14F-4D97-AF65-F5344CB8AC3E}">
        <p14:creationId xmlns:p14="http://schemas.microsoft.com/office/powerpoint/2010/main" val="1094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890" y="-2737"/>
            <a:ext cx="10515600" cy="1325563"/>
          </a:xfrm>
        </p:spPr>
        <p:txBody>
          <a:bodyPr>
            <a:normAutofit/>
          </a:bodyPr>
          <a:lstStyle/>
          <a:p>
            <a:r>
              <a:rPr lang="en-US" sz="4000" b="1">
                <a:solidFill>
                  <a:schemeClr val="tx2">
                    <a:lumMod val="49000"/>
                    <a:lumOff val="51000"/>
                  </a:schemeClr>
                </a:solidFill>
                <a:latin typeface="Arial"/>
                <a:cs typeface="Arial"/>
              </a:rPr>
              <a:t>Support and Disclosures</a:t>
            </a:r>
          </a:p>
        </p:txBody>
      </p:sp>
      <p:sp>
        <p:nvSpPr>
          <p:cNvPr id="3" name="Content Placeholder 2"/>
          <p:cNvSpPr>
            <a:spLocks noGrp="1"/>
          </p:cNvSpPr>
          <p:nvPr>
            <p:ph idx="1"/>
          </p:nvPr>
        </p:nvSpPr>
        <p:spPr>
          <a:xfrm>
            <a:off x="521155" y="1119399"/>
            <a:ext cx="11530194" cy="5526687"/>
          </a:xfrm>
        </p:spPr>
        <p:txBody>
          <a:bodyPr vert="horz" lIns="91440" tIns="45720" rIns="91440" bIns="45720" rtlCol="0" anchor="t">
            <a:noAutofit/>
          </a:bodyPr>
          <a:lstStyle/>
          <a:p>
            <a:pPr marL="0" indent="0">
              <a:buNone/>
            </a:pPr>
            <a:r>
              <a:rPr lang="en-US" sz="2400" b="1">
                <a:latin typeface="Arial"/>
                <a:cs typeface="Arial"/>
              </a:rPr>
              <a:t>No relevant financial relationships or disclosures</a:t>
            </a:r>
            <a:endParaRPr lang="en-US" sz="2400">
              <a:latin typeface="Arial"/>
              <a:cs typeface="Arial"/>
            </a:endParaRPr>
          </a:p>
          <a:p>
            <a:pPr marL="0" indent="0">
              <a:buNone/>
            </a:pPr>
            <a:endParaRPr lang="en-US" sz="2400" b="1">
              <a:latin typeface="Arial"/>
              <a:cs typeface="Calibri"/>
            </a:endParaRPr>
          </a:p>
          <a:p>
            <a:pPr marL="0" indent="0">
              <a:buNone/>
            </a:pPr>
            <a:r>
              <a:rPr lang="en-US" sz="2400" b="1">
                <a:latin typeface="Arial"/>
                <a:cs typeface="Calibri"/>
              </a:rPr>
              <a:t>Diversity/Equity Statement: </a:t>
            </a:r>
            <a:endParaRPr lang="en-US" sz="2400">
              <a:latin typeface="Arial"/>
              <a:cs typeface="Calibri"/>
            </a:endParaRPr>
          </a:p>
          <a:p>
            <a:r>
              <a:rPr lang="en-US" sz="2400">
                <a:latin typeface="Arial"/>
                <a:ea typeface="Calibri"/>
                <a:cs typeface="Calibri"/>
              </a:rPr>
              <a:t>Our authors make up a diverse group of racial, ethnic and sexual identities underrepresented in medicine. </a:t>
            </a:r>
            <a:endParaRPr lang="en-US" sz="2400">
              <a:latin typeface="Arial"/>
              <a:cs typeface="Arial"/>
            </a:endParaRPr>
          </a:p>
          <a:p>
            <a:pPr marL="0" indent="0">
              <a:buNone/>
            </a:pPr>
            <a:endParaRPr lang="en-US" sz="2400">
              <a:latin typeface="Arial"/>
              <a:cs typeface="Calibri"/>
            </a:endParaRPr>
          </a:p>
          <a:p>
            <a:pPr marL="0" indent="0">
              <a:buNone/>
            </a:pPr>
            <a:r>
              <a:rPr lang="en-US" sz="2400" b="1">
                <a:latin typeface="Arial"/>
                <a:cs typeface="Arial"/>
              </a:rPr>
              <a:t>Sources of Support: </a:t>
            </a:r>
          </a:p>
          <a:p>
            <a:pPr marL="971550" lvl="1" indent="-285750">
              <a:buFont typeface="Courier New,monospace"/>
              <a:buChar char="o"/>
            </a:pPr>
            <a:r>
              <a:rPr lang="en-US" sz="2000">
                <a:solidFill>
                  <a:srgbClr val="0C0C0C"/>
                </a:solidFill>
                <a:latin typeface="Arial"/>
                <a:cs typeface="Arial"/>
              </a:rPr>
              <a:t>This project was supported by the </a:t>
            </a:r>
            <a:r>
              <a:rPr lang="en-US" sz="2000" b="1">
                <a:solidFill>
                  <a:srgbClr val="0C0C0C"/>
                </a:solidFill>
                <a:latin typeface="Arial"/>
                <a:cs typeface="Arial"/>
              </a:rPr>
              <a:t>Health Resources and Services Administration (HRSA) of the U.S. Department of Health and Human Services (HHS)</a:t>
            </a:r>
            <a:r>
              <a:rPr lang="en-US" sz="2000">
                <a:solidFill>
                  <a:srgbClr val="0C0C0C"/>
                </a:solidFill>
                <a:latin typeface="Arial"/>
                <a:cs typeface="Arial"/>
              </a:rPr>
              <a:t> under T71MC30798 Leadership Education in Adolescent Health (LEAH), the Craig </a:t>
            </a:r>
            <a:r>
              <a:rPr lang="en-US" sz="2000" err="1">
                <a:solidFill>
                  <a:srgbClr val="0C0C0C"/>
                </a:solidFill>
                <a:latin typeface="Arial"/>
                <a:cs typeface="Arial"/>
              </a:rPr>
              <a:t>Dalsimer</a:t>
            </a:r>
            <a:r>
              <a:rPr lang="en-US" sz="2000">
                <a:solidFill>
                  <a:srgbClr val="0C0C0C"/>
                </a:solidFill>
                <a:latin typeface="Arial"/>
                <a:cs typeface="Arial"/>
              </a:rPr>
              <a:t> Division of Adolescent Medicine at the </a:t>
            </a:r>
            <a:r>
              <a:rPr lang="en-US" sz="2000" err="1">
                <a:solidFill>
                  <a:srgbClr val="0C0C0C"/>
                </a:solidFill>
                <a:latin typeface="Arial"/>
                <a:cs typeface="Arial"/>
              </a:rPr>
              <a:t>t</a:t>
            </a:r>
            <a:r>
              <a:rPr lang="en-US" sz="2000" err="1">
                <a:solidFill>
                  <a:srgbClr val="000000"/>
                </a:solidFill>
                <a:latin typeface="Arial"/>
                <a:cs typeface="Arial"/>
              </a:rPr>
              <a:t>he</a:t>
            </a:r>
            <a:r>
              <a:rPr lang="en-US" sz="2000">
                <a:solidFill>
                  <a:srgbClr val="000000"/>
                </a:solidFill>
                <a:latin typeface="Arial"/>
                <a:cs typeface="Arial"/>
              </a:rPr>
              <a:t> Children's Hospital of Philadelphia (CHOP), and Clinical Addiction Research and Education (CARE) Program (NIDA: R25DA03582).</a:t>
            </a:r>
            <a:endParaRPr lang="en-US" sz="2000">
              <a:latin typeface="Arial"/>
              <a:cs typeface="Arial"/>
            </a:endParaRPr>
          </a:p>
          <a:p>
            <a:pPr marL="971550" lvl="1" indent="-285750">
              <a:buFont typeface="Courier New,monospace"/>
              <a:buChar char="o"/>
            </a:pPr>
            <a:r>
              <a:rPr lang="en-US" sz="2000">
                <a:solidFill>
                  <a:srgbClr val="0C0C0C"/>
                </a:solidFill>
                <a:latin typeface="Arial"/>
                <a:cs typeface="Arial"/>
              </a:rPr>
              <a:t>This information or content and conclusions are those of the authors and should not be construed as the official position or policy of, nor should any endorsements be inferred by HRSA, HHS, NIDA, or the U.S. Government.”</a:t>
            </a:r>
            <a:endParaRPr lang="en-US" sz="2000">
              <a:latin typeface="Arial"/>
              <a:cs typeface="Arial"/>
            </a:endParaRPr>
          </a:p>
          <a:p>
            <a:pPr marL="0" indent="0">
              <a:buNone/>
            </a:pPr>
            <a:endParaRPr lang="en-US" sz="2000" b="1">
              <a:latin typeface="Arial"/>
              <a:cs typeface="Arial"/>
            </a:endParaRPr>
          </a:p>
          <a:p>
            <a:pPr marL="0" indent="0">
              <a:buNone/>
            </a:pPr>
            <a:endParaRPr lang="en-US" sz="2000">
              <a:latin typeface="Arial"/>
              <a:cs typeface="Arial"/>
            </a:endParaRPr>
          </a:p>
          <a:p>
            <a:pPr marL="0" indent="0">
              <a:buNone/>
            </a:pPr>
            <a:endParaRPr lang="en-US" sz="2400" b="1">
              <a:latin typeface="Arial"/>
              <a:cs typeface="Arial"/>
            </a:endParaRPr>
          </a:p>
          <a:p>
            <a:pPr marL="0" indent="0">
              <a:buNone/>
            </a:pPr>
            <a:endParaRPr lang="en-US" sz="2400" b="1">
              <a:latin typeface="Arial"/>
              <a:ea typeface="Calibri"/>
              <a:cs typeface="Calibri"/>
            </a:endParaRPr>
          </a:p>
        </p:txBody>
      </p:sp>
    </p:spTree>
    <p:extLst>
      <p:ext uri="{BB962C8B-B14F-4D97-AF65-F5344CB8AC3E}">
        <p14:creationId xmlns:p14="http://schemas.microsoft.com/office/powerpoint/2010/main" val="358876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9A8FDFE-2300-138D-E930-FDE739B5C3E3}"/>
              </a:ext>
            </a:extLst>
          </p:cNvPr>
          <p:cNvSpPr>
            <a:spLocks noGrp="1"/>
          </p:cNvSpPr>
          <p:nvPr/>
        </p:nvSpPr>
        <p:spPr>
          <a:xfrm>
            <a:off x="642659" y="264941"/>
            <a:ext cx="11079011" cy="60209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kern="1200">
                <a:solidFill>
                  <a:schemeClr val="tx2">
                    <a:lumMod val="49000"/>
                    <a:lumOff val="51000"/>
                  </a:schemeClr>
                </a:solidFill>
                <a:latin typeface="Arial"/>
                <a:cs typeface="Arial"/>
              </a:rPr>
              <a:t>Data on Substance Use in Youth</a:t>
            </a:r>
          </a:p>
        </p:txBody>
      </p:sp>
      <p:pic>
        <p:nvPicPr>
          <p:cNvPr id="16" name="Picture Placeholder 15">
            <a:extLst>
              <a:ext uri="{FF2B5EF4-FFF2-40B4-BE49-F238E27FC236}">
                <a16:creationId xmlns:a16="http://schemas.microsoft.com/office/drawing/2014/main" id="{CE933146-BCD6-F1FA-7756-31F43E5A2B41}"/>
              </a:ext>
            </a:extLst>
          </p:cNvPr>
          <p:cNvPicPr>
            <a:picLocks noGrp="1" noChangeAspect="1"/>
          </p:cNvPicPr>
          <p:nvPr>
            <p:ph type="pic" idx="1"/>
          </p:nvPr>
        </p:nvPicPr>
        <p:blipFill>
          <a:blip r:embed="rId3"/>
          <a:srcRect l="225" t="-6188" r="332" b="276"/>
          <a:stretch/>
        </p:blipFill>
        <p:spPr>
          <a:xfrm>
            <a:off x="1273954" y="858261"/>
            <a:ext cx="9829579" cy="5171938"/>
          </a:xfrm>
        </p:spPr>
      </p:pic>
      <p:cxnSp>
        <p:nvCxnSpPr>
          <p:cNvPr id="2" name="Straight Arrow Connector 1">
            <a:extLst>
              <a:ext uri="{FF2B5EF4-FFF2-40B4-BE49-F238E27FC236}">
                <a16:creationId xmlns:a16="http://schemas.microsoft.com/office/drawing/2014/main" id="{C499BCC1-4C70-5220-72D3-62DF793E7777}"/>
              </a:ext>
            </a:extLst>
          </p:cNvPr>
          <p:cNvCxnSpPr/>
          <p:nvPr/>
        </p:nvCxnSpPr>
        <p:spPr>
          <a:xfrm>
            <a:off x="6488515" y="1751905"/>
            <a:ext cx="1531881" cy="1531882"/>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570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33F4E-21AD-E537-229A-81A03C624379}"/>
              </a:ext>
            </a:extLst>
          </p:cNvPr>
          <p:cNvSpPr>
            <a:spLocks noGrp="1"/>
          </p:cNvSpPr>
          <p:nvPr>
            <p:ph type="title"/>
          </p:nvPr>
        </p:nvSpPr>
        <p:spPr>
          <a:xfrm>
            <a:off x="938951" y="-2628"/>
            <a:ext cx="10309745" cy="1233488"/>
          </a:xfrm>
        </p:spPr>
        <p:txBody>
          <a:bodyPr anchor="b">
            <a:normAutofit/>
          </a:bodyPr>
          <a:lstStyle/>
          <a:p>
            <a:r>
              <a:rPr lang="en-US" sz="4000" b="1">
                <a:solidFill>
                  <a:schemeClr val="tx2">
                    <a:lumMod val="49000"/>
                    <a:lumOff val="51000"/>
                  </a:schemeClr>
                </a:solidFill>
                <a:latin typeface="Arial"/>
                <a:cs typeface="Arial"/>
              </a:rPr>
              <a:t>Children's Hospitals and Substance Use </a:t>
            </a:r>
          </a:p>
        </p:txBody>
      </p:sp>
      <p:pic>
        <p:nvPicPr>
          <p:cNvPr id="4" name="Picture 3">
            <a:extLst>
              <a:ext uri="{FF2B5EF4-FFF2-40B4-BE49-F238E27FC236}">
                <a16:creationId xmlns:a16="http://schemas.microsoft.com/office/drawing/2014/main" id="{CC7185C1-73F1-25BD-457B-EBDDD20C9C8C}"/>
              </a:ext>
            </a:extLst>
          </p:cNvPr>
          <p:cNvPicPr>
            <a:picLocks noChangeAspect="1"/>
          </p:cNvPicPr>
          <p:nvPr/>
        </p:nvPicPr>
        <p:blipFill>
          <a:blip r:embed="rId3"/>
          <a:stretch>
            <a:fillRect/>
          </a:stretch>
        </p:blipFill>
        <p:spPr>
          <a:xfrm>
            <a:off x="1500545" y="1232487"/>
            <a:ext cx="9751382" cy="4767247"/>
          </a:xfrm>
          <a:prstGeom prst="rect">
            <a:avLst/>
          </a:prstGeom>
          <a:noFill/>
        </p:spPr>
      </p:pic>
      <p:sp>
        <p:nvSpPr>
          <p:cNvPr id="15" name="Date Placeholder 4">
            <a:extLst>
              <a:ext uri="{FF2B5EF4-FFF2-40B4-BE49-F238E27FC236}">
                <a16:creationId xmlns:a16="http://schemas.microsoft.com/office/drawing/2014/main" id="{C15C4A49-5295-0982-25AE-FAA92CD50B8F}"/>
              </a:ext>
            </a:extLst>
          </p:cNvPr>
          <p:cNvSpPr>
            <a:spLocks noGrp="1"/>
          </p:cNvSpPr>
          <p:nvPr>
            <p:ph type="dt" sz="half" idx="10"/>
          </p:nvPr>
        </p:nvSpPr>
        <p:spPr>
          <a:xfrm>
            <a:off x="7910111" y="6409170"/>
            <a:ext cx="3702392" cy="448830"/>
          </a:xfrm>
        </p:spPr>
        <p:txBody>
          <a:bodyPr/>
          <a:lstStyle/>
          <a:p>
            <a:pPr>
              <a:spcAft>
                <a:spcPts val="600"/>
              </a:spcAft>
            </a:pPr>
            <a:fld id="{2454C3A1-ACF2-4D8A-8DFC-67CAEADC7936}" type="datetime1">
              <a:rPr lang="en-US"/>
              <a:pPr>
                <a:spcAft>
                  <a:spcPts val="600"/>
                </a:spcAft>
              </a:pPr>
              <a:t>11/13/2024</a:t>
            </a:fld>
            <a:endParaRPr lang="en-US"/>
          </a:p>
        </p:txBody>
      </p:sp>
      <p:sp>
        <p:nvSpPr>
          <p:cNvPr id="16" name="Footer Placeholder 5">
            <a:extLst>
              <a:ext uri="{FF2B5EF4-FFF2-40B4-BE49-F238E27FC236}">
                <a16:creationId xmlns:a16="http://schemas.microsoft.com/office/drawing/2014/main" id="{68390C7F-0DF4-7768-3501-9226260A305C}"/>
              </a:ext>
            </a:extLst>
          </p:cNvPr>
          <p:cNvSpPr>
            <a:spLocks noGrp="1"/>
          </p:cNvSpPr>
          <p:nvPr>
            <p:ph type="ftr" sz="quarter" idx="11"/>
          </p:nvPr>
        </p:nvSpPr>
        <p:spPr>
          <a:xfrm rot="5400000">
            <a:off x="-1828801" y="1912217"/>
            <a:ext cx="4114800" cy="457200"/>
          </a:xfrm>
        </p:spPr>
        <p:txBody>
          <a:bodyPr/>
          <a:lstStyle/>
          <a:p>
            <a:pPr>
              <a:spcAft>
                <a:spcPts val="600"/>
              </a:spcAft>
            </a:pPr>
            <a:r>
              <a:rPr lang="en-US"/>
              <a:t>
              </a:t>
            </a:r>
          </a:p>
        </p:txBody>
      </p:sp>
      <p:sp>
        <p:nvSpPr>
          <p:cNvPr id="17" name="Slide Number Placeholder 6">
            <a:extLst>
              <a:ext uri="{FF2B5EF4-FFF2-40B4-BE49-F238E27FC236}">
                <a16:creationId xmlns:a16="http://schemas.microsoft.com/office/drawing/2014/main" id="{D8B41B40-7957-E0D3-B297-0762C079F52D}"/>
              </a:ext>
            </a:extLst>
          </p:cNvPr>
          <p:cNvSpPr>
            <a:spLocks noGrp="1"/>
          </p:cNvSpPr>
          <p:nvPr>
            <p:ph type="sldNum" sz="quarter" idx="12"/>
          </p:nvPr>
        </p:nvSpPr>
        <p:spPr>
          <a:xfrm>
            <a:off x="11669678" y="6408742"/>
            <a:ext cx="438652" cy="448830"/>
          </a:xfrm>
        </p:spPr>
        <p:txBody>
          <a:bodyPr/>
          <a:lstStyle/>
          <a:p>
            <a:pPr>
              <a:spcAft>
                <a:spcPts val="600"/>
              </a:spcAft>
            </a:pPr>
            <a:fld id="{017DE1FC-E54A-4B87-A814-263D1E8654B2}" type="slidenum">
              <a:rPr lang="en-US" dirty="0"/>
              <a:pPr>
                <a:spcAft>
                  <a:spcPts val="600"/>
                </a:spcAft>
              </a:pPr>
              <a:t>4</a:t>
            </a:fld>
            <a:endParaRPr lang="en-US"/>
          </a:p>
        </p:txBody>
      </p:sp>
    </p:spTree>
    <p:extLst>
      <p:ext uri="{BB962C8B-B14F-4D97-AF65-F5344CB8AC3E}">
        <p14:creationId xmlns:p14="http://schemas.microsoft.com/office/powerpoint/2010/main" val="134009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09856-270D-894D-4539-095326ECB679}"/>
              </a:ext>
            </a:extLst>
          </p:cNvPr>
          <p:cNvSpPr>
            <a:spLocks noGrp="1"/>
          </p:cNvSpPr>
          <p:nvPr>
            <p:ph type="title"/>
          </p:nvPr>
        </p:nvSpPr>
        <p:spPr/>
        <p:txBody>
          <a:bodyPr>
            <a:noAutofit/>
          </a:bodyPr>
          <a:lstStyle/>
          <a:p>
            <a:r>
              <a:rPr lang="en-US" sz="4000" b="1">
                <a:solidFill>
                  <a:schemeClr val="tx2">
                    <a:lumMod val="49000"/>
                    <a:lumOff val="51000"/>
                  </a:schemeClr>
                </a:solidFill>
                <a:latin typeface="Arial"/>
                <a:cs typeface="Arial"/>
              </a:rPr>
              <a:t>The Research Question</a:t>
            </a:r>
          </a:p>
        </p:txBody>
      </p:sp>
      <p:sp>
        <p:nvSpPr>
          <p:cNvPr id="3" name="Subtitle 2">
            <a:extLst>
              <a:ext uri="{FF2B5EF4-FFF2-40B4-BE49-F238E27FC236}">
                <a16:creationId xmlns:a16="http://schemas.microsoft.com/office/drawing/2014/main" id="{4411A8A3-5A20-21A3-EE9E-3957597E74C8}"/>
              </a:ext>
            </a:extLst>
          </p:cNvPr>
          <p:cNvSpPr>
            <a:spLocks noGrp="1"/>
          </p:cNvSpPr>
          <p:nvPr>
            <p:ph sz="half" idx="1"/>
          </p:nvPr>
        </p:nvSpPr>
        <p:spPr/>
        <p:txBody>
          <a:bodyPr vert="horz" lIns="91440" tIns="45720" rIns="91440" bIns="45720" rtlCol="0" anchor="t">
            <a:normAutofit/>
          </a:bodyPr>
          <a:lstStyle/>
          <a:p>
            <a:endParaRPr lang="en-US" sz="2800" b="1">
              <a:latin typeface="Arial"/>
              <a:cs typeface="Arial"/>
            </a:endParaRPr>
          </a:p>
          <a:p>
            <a:endParaRPr lang="en-US" b="1">
              <a:latin typeface="Arial"/>
              <a:cs typeface="Arial"/>
            </a:endParaRPr>
          </a:p>
        </p:txBody>
      </p:sp>
      <p:sp>
        <p:nvSpPr>
          <p:cNvPr id="5" name="Date Placeholder 4">
            <a:extLst>
              <a:ext uri="{FF2B5EF4-FFF2-40B4-BE49-F238E27FC236}">
                <a16:creationId xmlns:a16="http://schemas.microsoft.com/office/drawing/2014/main" id="{7BF479E5-53E5-8B5E-7D2D-981057D48099}"/>
              </a:ext>
            </a:extLst>
          </p:cNvPr>
          <p:cNvSpPr>
            <a:spLocks noGrp="1"/>
          </p:cNvSpPr>
          <p:nvPr>
            <p:ph type="dt" sz="half" idx="10"/>
          </p:nvPr>
        </p:nvSpPr>
        <p:spPr/>
        <p:txBody>
          <a:bodyPr/>
          <a:lstStyle/>
          <a:p>
            <a:fld id="{1DCF38D0-10F5-452A-AE9C-40CB409421DB}" type="datetime1">
              <a:t>11/13/2024</a:t>
            </a:fld>
            <a:endParaRPr lang="en-US"/>
          </a:p>
        </p:txBody>
      </p:sp>
      <p:sp>
        <p:nvSpPr>
          <p:cNvPr id="6" name="Footer Placeholder 5">
            <a:extLst>
              <a:ext uri="{FF2B5EF4-FFF2-40B4-BE49-F238E27FC236}">
                <a16:creationId xmlns:a16="http://schemas.microsoft.com/office/drawing/2014/main" id="{027E7B95-03CE-F9A1-DF3B-D04AA64807E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940A0E87-60B6-1217-F238-07BF0CBC3DF4}"/>
              </a:ext>
            </a:extLst>
          </p:cNvPr>
          <p:cNvSpPr>
            <a:spLocks noGrp="1"/>
          </p:cNvSpPr>
          <p:nvPr>
            <p:ph type="sldNum" sz="quarter" idx="12"/>
          </p:nvPr>
        </p:nvSpPr>
        <p:spPr/>
        <p:txBody>
          <a:bodyPr/>
          <a:lstStyle/>
          <a:p>
            <a:fld id="{017DE1FC-E54A-4B87-A814-263D1E8654B2}" type="slidenum">
              <a:rPr lang="en-US" dirty="0"/>
              <a:t>5</a:t>
            </a:fld>
            <a:endParaRPr lang="en-US"/>
          </a:p>
        </p:txBody>
      </p:sp>
      <p:sp>
        <p:nvSpPr>
          <p:cNvPr id="9" name="TextBox 8">
            <a:extLst>
              <a:ext uri="{FF2B5EF4-FFF2-40B4-BE49-F238E27FC236}">
                <a16:creationId xmlns:a16="http://schemas.microsoft.com/office/drawing/2014/main" id="{FF815520-92B9-52EF-CE3F-FC6BFA780B90}"/>
              </a:ext>
            </a:extLst>
          </p:cNvPr>
          <p:cNvSpPr txBox="1"/>
          <p:nvPr/>
        </p:nvSpPr>
        <p:spPr>
          <a:xfrm>
            <a:off x="640803" y="1242039"/>
            <a:ext cx="11071585"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600"/>
          </a:p>
          <a:p>
            <a:pPr marL="457200" indent="-457200">
              <a:buFont typeface="Arial"/>
              <a:buChar char="•"/>
            </a:pPr>
            <a:r>
              <a:rPr lang="en-US" sz="2400">
                <a:latin typeface="Arial"/>
                <a:cs typeface="Arial"/>
              </a:rPr>
              <a:t>Case reports/series describe individual institutions' experiences with care around specific substances </a:t>
            </a:r>
          </a:p>
          <a:p>
            <a:endParaRPr lang="en-US" sz="2400">
              <a:latin typeface="Arial"/>
              <a:cs typeface="Arial"/>
            </a:endParaRPr>
          </a:p>
          <a:p>
            <a:pPr marL="457200" indent="-457200">
              <a:buFont typeface="Arial"/>
              <a:buChar char="•"/>
            </a:pPr>
            <a:r>
              <a:rPr lang="en-US" sz="2400">
                <a:latin typeface="Arial"/>
                <a:cs typeface="Arial"/>
              </a:rPr>
              <a:t>There is not yet a description of what happens in children's hospitals more broadly</a:t>
            </a:r>
          </a:p>
          <a:p>
            <a:endParaRPr lang="en-US" sz="2400">
              <a:latin typeface="Arial"/>
              <a:cs typeface="Arial"/>
            </a:endParaRPr>
          </a:p>
          <a:p>
            <a:pPr marL="457200" indent="-457200">
              <a:buFont typeface="Arial"/>
              <a:buChar char="•"/>
            </a:pPr>
            <a:r>
              <a:rPr lang="en-US" sz="2400">
                <a:latin typeface="Arial"/>
                <a:cs typeface="Arial"/>
              </a:rPr>
              <a:t>Study Aim: to characterize the current state of substance use disorder (SUD) treatment for adolescents and young adults (AYAs) in pediatric hospitals and elucidate facilitators and barriers of care</a:t>
            </a:r>
          </a:p>
          <a:p>
            <a:endParaRPr lang="en-US" sz="2400">
              <a:latin typeface="Arial"/>
              <a:cs typeface="Arial"/>
            </a:endParaRPr>
          </a:p>
          <a:p>
            <a:pPr marL="457200" indent="-457200">
              <a:buFont typeface="Arial"/>
              <a:buChar char="•"/>
            </a:pPr>
            <a:r>
              <a:rPr lang="en-US" sz="2400" b="1">
                <a:latin typeface="Arial"/>
                <a:cs typeface="Arial"/>
              </a:rPr>
              <a:t>What does care related to SUD in children's hospitals look like across the country and can we identify areas of improvement in substance-related care?</a:t>
            </a:r>
          </a:p>
        </p:txBody>
      </p:sp>
    </p:spTree>
    <p:extLst>
      <p:ext uri="{BB962C8B-B14F-4D97-AF65-F5344CB8AC3E}">
        <p14:creationId xmlns:p14="http://schemas.microsoft.com/office/powerpoint/2010/main" val="134628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5628E5-1A6A-3C2A-5645-577F1A0A2043}"/>
              </a:ext>
            </a:extLst>
          </p:cNvPr>
          <p:cNvSpPr>
            <a:spLocks noGrp="1"/>
          </p:cNvSpPr>
          <p:nvPr>
            <p:ph type="title"/>
          </p:nvPr>
        </p:nvSpPr>
        <p:spPr>
          <a:xfrm>
            <a:off x="253825" y="137478"/>
            <a:ext cx="4443154" cy="1087819"/>
          </a:xfrm>
        </p:spPr>
        <p:txBody>
          <a:bodyPr anchor="b">
            <a:normAutofit/>
          </a:bodyPr>
          <a:lstStyle/>
          <a:p>
            <a:r>
              <a:rPr lang="en-US" sz="4000" b="1">
                <a:solidFill>
                  <a:schemeClr val="tx2">
                    <a:lumMod val="49000"/>
                    <a:lumOff val="51000"/>
                  </a:schemeClr>
                </a:solidFill>
                <a:latin typeface="Arial"/>
                <a:cs typeface="Arial"/>
              </a:rPr>
              <a:t>Recruitment </a:t>
            </a:r>
          </a:p>
        </p:txBody>
      </p:sp>
      <p:sp>
        <p:nvSpPr>
          <p:cNvPr id="3" name="Content Placeholder 2">
            <a:extLst>
              <a:ext uri="{FF2B5EF4-FFF2-40B4-BE49-F238E27FC236}">
                <a16:creationId xmlns:a16="http://schemas.microsoft.com/office/drawing/2014/main" id="{7B8694F3-B48F-F5A9-C5B5-2B9B2DC34042}"/>
              </a:ext>
            </a:extLst>
          </p:cNvPr>
          <p:cNvSpPr>
            <a:spLocks noGrp="1"/>
          </p:cNvSpPr>
          <p:nvPr>
            <p:ph idx="1"/>
          </p:nvPr>
        </p:nvSpPr>
        <p:spPr>
          <a:xfrm>
            <a:off x="253825" y="1028716"/>
            <a:ext cx="3957049" cy="5962800"/>
          </a:xfrm>
        </p:spPr>
        <p:txBody>
          <a:bodyPr vert="horz" lIns="91440" tIns="45720" rIns="91440" bIns="45720" rtlCol="0" anchor="t">
            <a:noAutofit/>
          </a:bodyPr>
          <a:lstStyle/>
          <a:p>
            <a:pPr marL="0" indent="0">
              <a:spcBef>
                <a:spcPct val="20000"/>
              </a:spcBef>
              <a:spcAft>
                <a:spcPts val="600"/>
              </a:spcAft>
              <a:buNone/>
            </a:pPr>
            <a:endParaRPr lang="en-US" sz="1800">
              <a:latin typeface="Arial"/>
              <a:cs typeface="Arial"/>
            </a:endParaRPr>
          </a:p>
          <a:p>
            <a:pPr marL="285750" indent="-285750">
              <a:spcBef>
                <a:spcPct val="20000"/>
              </a:spcBef>
              <a:spcAft>
                <a:spcPts val="600"/>
              </a:spcAft>
            </a:pPr>
            <a:r>
              <a:rPr lang="en-US" sz="2400">
                <a:latin typeface="Arial"/>
                <a:cs typeface="Arial"/>
              </a:rPr>
              <a:t>12 </a:t>
            </a:r>
            <a:r>
              <a:rPr lang="en-US" sz="2400">
                <a:latin typeface="Arial"/>
                <a:cs typeface="Calibri"/>
              </a:rPr>
              <a:t>physicians from 9 academic children's hospitals in urban centers</a:t>
            </a:r>
            <a:endParaRPr lang="en-US" sz="2400">
              <a:latin typeface="Arial"/>
              <a:ea typeface="Calibri"/>
              <a:cs typeface="Calibri"/>
            </a:endParaRPr>
          </a:p>
          <a:p>
            <a:pPr marL="285750" indent="-285750">
              <a:spcBef>
                <a:spcPct val="20000"/>
              </a:spcBef>
              <a:spcAft>
                <a:spcPts val="600"/>
              </a:spcAft>
            </a:pPr>
            <a:r>
              <a:rPr lang="en-US" sz="2400">
                <a:latin typeface="Arial"/>
                <a:cs typeface="Calibri"/>
              </a:rPr>
              <a:t>All receive funding through the MCHB Leadership Education in Adolescent Health grant  </a:t>
            </a:r>
            <a:endParaRPr lang="en-US" sz="2400">
              <a:latin typeface="Arial"/>
              <a:ea typeface="Calibri"/>
              <a:cs typeface="Calibri"/>
            </a:endParaRPr>
          </a:p>
          <a:p>
            <a:pPr marL="331470" indent="-285750">
              <a:spcBef>
                <a:spcPct val="20000"/>
              </a:spcBef>
              <a:spcAft>
                <a:spcPts val="600"/>
              </a:spcAft>
              <a:buFont typeface="Arial" pitchFamily="18" charset="2"/>
              <a:buChar char="•"/>
            </a:pPr>
            <a:r>
              <a:rPr lang="en-US" sz="2400">
                <a:latin typeface="Arial"/>
                <a:cs typeface="Calibri"/>
              </a:rPr>
              <a:t>Mix of adolescent medicine, addiction, and child/adolescent psychiatry providers</a:t>
            </a:r>
          </a:p>
        </p:txBody>
      </p:sp>
      <p:pic>
        <p:nvPicPr>
          <p:cNvPr id="6" name="Picture 5">
            <a:extLst>
              <a:ext uri="{FF2B5EF4-FFF2-40B4-BE49-F238E27FC236}">
                <a16:creationId xmlns:a16="http://schemas.microsoft.com/office/drawing/2014/main" id="{90D59C1E-3D47-6E3F-FD6E-0AB84EA8305B}"/>
              </a:ext>
            </a:extLst>
          </p:cNvPr>
          <p:cNvPicPr>
            <a:picLocks noChangeAspect="1"/>
          </p:cNvPicPr>
          <p:nvPr/>
        </p:nvPicPr>
        <p:blipFill>
          <a:blip r:embed="rId3"/>
          <a:srcRect l="12208" r="865" b="-272"/>
          <a:stretch/>
        </p:blipFill>
        <p:spPr>
          <a:xfrm>
            <a:off x="4399654" y="1226098"/>
            <a:ext cx="7800123" cy="4852509"/>
          </a:xfrm>
          <a:prstGeom prst="rect">
            <a:avLst/>
          </a:prstGeom>
        </p:spPr>
      </p:pic>
      <p:pic>
        <p:nvPicPr>
          <p:cNvPr id="8" name="Picture 7" descr="A blue and white sign&#10;&#10;Description automatically generated">
            <a:extLst>
              <a:ext uri="{FF2B5EF4-FFF2-40B4-BE49-F238E27FC236}">
                <a16:creationId xmlns:a16="http://schemas.microsoft.com/office/drawing/2014/main" id="{9313DF03-D11F-6891-D81D-94864152BE18}"/>
              </a:ext>
            </a:extLst>
          </p:cNvPr>
          <p:cNvPicPr>
            <a:picLocks noChangeAspect="1"/>
          </p:cNvPicPr>
          <p:nvPr/>
        </p:nvPicPr>
        <p:blipFill>
          <a:blip r:embed="rId4"/>
          <a:stretch>
            <a:fillRect/>
          </a:stretch>
        </p:blipFill>
        <p:spPr>
          <a:xfrm>
            <a:off x="268570" y="5593114"/>
            <a:ext cx="2203157" cy="957444"/>
          </a:xfrm>
          <a:prstGeom prst="rect">
            <a:avLst/>
          </a:prstGeom>
        </p:spPr>
      </p:pic>
    </p:spTree>
    <p:extLst>
      <p:ext uri="{BB962C8B-B14F-4D97-AF65-F5344CB8AC3E}">
        <p14:creationId xmlns:p14="http://schemas.microsoft.com/office/powerpoint/2010/main" val="136366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28D0-939D-4BE6-AD6F-0AEC69C323A4}"/>
              </a:ext>
            </a:extLst>
          </p:cNvPr>
          <p:cNvSpPr>
            <a:spLocks noGrp="1"/>
          </p:cNvSpPr>
          <p:nvPr>
            <p:ph type="title"/>
          </p:nvPr>
        </p:nvSpPr>
        <p:spPr>
          <a:xfrm>
            <a:off x="150283" y="-5291"/>
            <a:ext cx="10515600" cy="1325563"/>
          </a:xfrm>
        </p:spPr>
        <p:txBody>
          <a:bodyPr>
            <a:normAutofit/>
          </a:bodyPr>
          <a:lstStyle/>
          <a:p>
            <a:r>
              <a:rPr lang="en-US" sz="4000" b="1">
                <a:solidFill>
                  <a:schemeClr val="tx2">
                    <a:lumMod val="49000"/>
                    <a:lumOff val="51000"/>
                  </a:schemeClr>
                </a:solidFill>
                <a:latin typeface="Arial"/>
                <a:cs typeface="Arial"/>
              </a:rPr>
              <a:t>Methods</a:t>
            </a:r>
          </a:p>
        </p:txBody>
      </p:sp>
      <p:sp>
        <p:nvSpPr>
          <p:cNvPr id="3" name="Content Placeholder 2">
            <a:extLst>
              <a:ext uri="{FF2B5EF4-FFF2-40B4-BE49-F238E27FC236}">
                <a16:creationId xmlns:a16="http://schemas.microsoft.com/office/drawing/2014/main" id="{E3E17869-2E80-CCE1-4F78-71E238D8891D}"/>
              </a:ext>
            </a:extLst>
          </p:cNvPr>
          <p:cNvSpPr>
            <a:spLocks noGrp="1"/>
          </p:cNvSpPr>
          <p:nvPr>
            <p:ph sz="half" idx="1"/>
          </p:nvPr>
        </p:nvSpPr>
        <p:spPr/>
        <p:txBody>
          <a:bodyPr vert="horz" lIns="91440" tIns="45720" rIns="91440" bIns="45720" rtlCol="0" anchor="t">
            <a:normAutofit lnSpcReduction="10000"/>
          </a:bodyPr>
          <a:lstStyle/>
          <a:p>
            <a:pPr marL="0" indent="0">
              <a:lnSpc>
                <a:spcPct val="100000"/>
              </a:lnSpc>
              <a:spcBef>
                <a:spcPts val="0"/>
              </a:spcBef>
              <a:buNone/>
            </a:pPr>
            <a:r>
              <a:rPr lang="en-US" sz="2400" b="1">
                <a:latin typeface="Arial"/>
                <a:cs typeface="Arial"/>
              </a:rPr>
              <a:t>Interview Guide</a:t>
            </a:r>
          </a:p>
          <a:p>
            <a:pPr marL="285750" indent="-285750">
              <a:lnSpc>
                <a:spcPct val="100000"/>
              </a:lnSpc>
              <a:spcBef>
                <a:spcPts val="0"/>
              </a:spcBef>
              <a:buFont typeface="Arial,Sans-Serif"/>
              <a:buChar char="•"/>
            </a:pPr>
            <a:r>
              <a:rPr lang="en-US" sz="2400">
                <a:latin typeface="Arial"/>
                <a:cs typeface="Arial"/>
              </a:rPr>
              <a:t>Study on Addiction Consult Services by Priest &amp; McCarty 2019 summarized responsibilities of addiction services in adult hospitals</a:t>
            </a:r>
          </a:p>
          <a:p>
            <a:pPr marL="285750" indent="-285750">
              <a:lnSpc>
                <a:spcPct val="100000"/>
              </a:lnSpc>
              <a:spcBef>
                <a:spcPts val="0"/>
              </a:spcBef>
              <a:buFont typeface="Arial,Sans-Serif"/>
              <a:buChar char="•"/>
            </a:pPr>
            <a:r>
              <a:rPr lang="en-US" sz="2400">
                <a:latin typeface="Arial"/>
                <a:cs typeface="Arial"/>
              </a:rPr>
              <a:t>4 domains of coding:</a:t>
            </a:r>
          </a:p>
          <a:p>
            <a:pPr marL="800100" lvl="1" indent="-342900">
              <a:lnSpc>
                <a:spcPct val="100000"/>
              </a:lnSpc>
              <a:spcBef>
                <a:spcPts val="0"/>
              </a:spcBef>
              <a:buAutoNum type="arabicParenR"/>
            </a:pPr>
            <a:r>
              <a:rPr lang="en-US">
                <a:latin typeface="Arial"/>
                <a:cs typeface="Arial"/>
              </a:rPr>
              <a:t>Education and Training</a:t>
            </a:r>
          </a:p>
          <a:p>
            <a:pPr marL="800100" lvl="1" indent="-342900">
              <a:lnSpc>
                <a:spcPct val="100000"/>
              </a:lnSpc>
              <a:spcBef>
                <a:spcPts val="0"/>
              </a:spcBef>
              <a:buAutoNum type="arabicParenR"/>
            </a:pPr>
            <a:r>
              <a:rPr lang="en-US">
                <a:latin typeface="Arial"/>
                <a:cs typeface="Arial"/>
              </a:rPr>
              <a:t>Clinical services</a:t>
            </a:r>
          </a:p>
          <a:p>
            <a:pPr marL="800100" lvl="1" indent="-342900">
              <a:lnSpc>
                <a:spcPct val="100000"/>
              </a:lnSpc>
              <a:spcBef>
                <a:spcPts val="0"/>
              </a:spcBef>
              <a:buAutoNum type="arabicParenR"/>
            </a:pPr>
            <a:r>
              <a:rPr lang="en-US">
                <a:latin typeface="Arial"/>
                <a:cs typeface="Arial"/>
              </a:rPr>
              <a:t>Systemic and Institutional Factors</a:t>
            </a:r>
          </a:p>
          <a:p>
            <a:pPr marL="800100" lvl="1" indent="-342900">
              <a:lnSpc>
                <a:spcPct val="100000"/>
              </a:lnSpc>
              <a:spcBef>
                <a:spcPts val="0"/>
              </a:spcBef>
              <a:buAutoNum type="arabicParenR"/>
            </a:pPr>
            <a:r>
              <a:rPr lang="en-US">
                <a:latin typeface="Arial"/>
                <a:cs typeface="Arial"/>
              </a:rPr>
              <a:t>Culture &amp; Stigma</a:t>
            </a:r>
          </a:p>
          <a:p>
            <a:pPr marL="0" indent="0">
              <a:lnSpc>
                <a:spcPct val="100000"/>
              </a:lnSpc>
              <a:spcBef>
                <a:spcPct val="20000"/>
              </a:spcBef>
              <a:spcAft>
                <a:spcPts val="600"/>
              </a:spcAft>
              <a:buNone/>
            </a:pPr>
            <a:endParaRPr lang="en-US" sz="2400">
              <a:latin typeface="Arial"/>
              <a:cs typeface="Arial"/>
            </a:endParaRPr>
          </a:p>
          <a:p>
            <a:pPr marL="0" indent="0">
              <a:lnSpc>
                <a:spcPct val="100000"/>
              </a:lnSpc>
              <a:spcBef>
                <a:spcPct val="20000"/>
              </a:spcBef>
              <a:spcAft>
                <a:spcPts val="600"/>
              </a:spcAft>
              <a:buNone/>
            </a:pPr>
            <a:endParaRPr lang="en-US" sz="2400">
              <a:latin typeface="Arial"/>
              <a:cs typeface="Arial"/>
            </a:endParaRPr>
          </a:p>
        </p:txBody>
      </p:sp>
      <p:sp>
        <p:nvSpPr>
          <p:cNvPr id="4" name="Content Placeholder 3">
            <a:extLst>
              <a:ext uri="{FF2B5EF4-FFF2-40B4-BE49-F238E27FC236}">
                <a16:creationId xmlns:a16="http://schemas.microsoft.com/office/drawing/2014/main" id="{64D079D0-A455-9660-9835-00FE8EA3D71C}"/>
              </a:ext>
            </a:extLst>
          </p:cNvPr>
          <p:cNvSpPr>
            <a:spLocks noGrp="1"/>
          </p:cNvSpPr>
          <p:nvPr>
            <p:ph sz="half" idx="2"/>
          </p:nvPr>
        </p:nvSpPr>
        <p:spPr/>
        <p:txBody>
          <a:bodyPr vert="horz" lIns="91440" tIns="45720" rIns="91440" bIns="45720" rtlCol="0" anchor="t">
            <a:noAutofit/>
          </a:bodyPr>
          <a:lstStyle/>
          <a:p>
            <a:pPr marL="0" indent="0">
              <a:lnSpc>
                <a:spcPct val="100000"/>
              </a:lnSpc>
              <a:spcBef>
                <a:spcPct val="20000"/>
              </a:spcBef>
              <a:spcAft>
                <a:spcPts val="600"/>
              </a:spcAft>
              <a:buNone/>
            </a:pPr>
            <a:r>
              <a:rPr lang="en-US" sz="2400" b="1">
                <a:latin typeface="Arial"/>
                <a:cs typeface="Arial"/>
              </a:rPr>
              <a:t>Qualitative Data Analysis</a:t>
            </a:r>
          </a:p>
          <a:p>
            <a:pPr marL="285750" indent="-285750">
              <a:lnSpc>
                <a:spcPct val="100000"/>
              </a:lnSpc>
              <a:spcBef>
                <a:spcPct val="20000"/>
              </a:spcBef>
              <a:spcAft>
                <a:spcPts val="600"/>
              </a:spcAft>
            </a:pPr>
            <a:r>
              <a:rPr lang="en-US" sz="2400">
                <a:latin typeface="Arial"/>
                <a:cs typeface="Arial"/>
              </a:rPr>
              <a:t>Semi-structured, key-informant interviews recorded and transcribed</a:t>
            </a:r>
          </a:p>
          <a:p>
            <a:pPr marL="285750" indent="-285750">
              <a:lnSpc>
                <a:spcPct val="100000"/>
              </a:lnSpc>
              <a:spcBef>
                <a:spcPct val="20000"/>
              </a:spcBef>
              <a:spcAft>
                <a:spcPts val="600"/>
              </a:spcAft>
            </a:pPr>
            <a:r>
              <a:rPr lang="en-US" sz="2400">
                <a:latin typeface="Arial"/>
                <a:cs typeface="Arial"/>
              </a:rPr>
              <a:t>Double-coding and thematic analysis was conducted to consensus and saturation</a:t>
            </a:r>
          </a:p>
          <a:p>
            <a:pPr marL="285750" indent="-285750">
              <a:lnSpc>
                <a:spcPct val="100000"/>
              </a:lnSpc>
              <a:spcBef>
                <a:spcPct val="20000"/>
              </a:spcBef>
              <a:spcAft>
                <a:spcPts val="600"/>
              </a:spcAft>
            </a:pPr>
            <a:r>
              <a:rPr lang="en-US" sz="2400">
                <a:latin typeface="Arial"/>
                <a:cs typeface="Arial"/>
              </a:rPr>
              <a:t>Member checking with 2 non-LEAH addiction medicine providers with expertise in AYA care</a:t>
            </a:r>
          </a:p>
          <a:p>
            <a:endParaRPr lang="en-US" sz="2400">
              <a:latin typeface="Arial"/>
              <a:cs typeface="Arial"/>
            </a:endParaRPr>
          </a:p>
          <a:p>
            <a:endParaRPr lang="en-US" sz="2400">
              <a:latin typeface="Arial"/>
              <a:cs typeface="Arial"/>
            </a:endParaRPr>
          </a:p>
        </p:txBody>
      </p:sp>
    </p:spTree>
    <p:extLst>
      <p:ext uri="{BB962C8B-B14F-4D97-AF65-F5344CB8AC3E}">
        <p14:creationId xmlns:p14="http://schemas.microsoft.com/office/powerpoint/2010/main" val="173199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4CFA3-2CEB-F8D9-B2FE-94C7A599C7E4}"/>
              </a:ext>
            </a:extLst>
          </p:cNvPr>
          <p:cNvSpPr>
            <a:spLocks noGrp="1"/>
          </p:cNvSpPr>
          <p:nvPr>
            <p:ph type="title"/>
          </p:nvPr>
        </p:nvSpPr>
        <p:spPr>
          <a:xfrm>
            <a:off x="374121" y="96006"/>
            <a:ext cx="10515600" cy="1071564"/>
          </a:xfrm>
        </p:spPr>
        <p:txBody>
          <a:bodyPr>
            <a:normAutofit/>
          </a:bodyPr>
          <a:lstStyle/>
          <a:p>
            <a:r>
              <a:rPr lang="en-US" sz="4000" b="1">
                <a:solidFill>
                  <a:schemeClr val="tx2">
                    <a:lumMod val="49000"/>
                    <a:lumOff val="51000"/>
                  </a:schemeClr>
                </a:solidFill>
                <a:latin typeface="Arial"/>
                <a:cs typeface="Arial"/>
              </a:rPr>
              <a:t>Descriptive Findings</a:t>
            </a:r>
          </a:p>
        </p:txBody>
      </p:sp>
      <p:sp>
        <p:nvSpPr>
          <p:cNvPr id="4" name="Text Placeholder 3">
            <a:extLst>
              <a:ext uri="{FF2B5EF4-FFF2-40B4-BE49-F238E27FC236}">
                <a16:creationId xmlns:a16="http://schemas.microsoft.com/office/drawing/2014/main" id="{2195FD69-2991-9BBA-84B2-6A76EC150C11}"/>
              </a:ext>
            </a:extLst>
          </p:cNvPr>
          <p:cNvSpPr>
            <a:spLocks noGrp="1"/>
          </p:cNvSpPr>
          <p:nvPr>
            <p:ph type="body" sz="quarter" idx="3"/>
          </p:nvPr>
        </p:nvSpPr>
        <p:spPr>
          <a:xfrm>
            <a:off x="376902" y="1018612"/>
            <a:ext cx="11817424" cy="5310237"/>
          </a:xfrm>
        </p:spPr>
        <p:txBody>
          <a:bodyPr>
            <a:normAutofit/>
          </a:bodyPr>
          <a:lstStyle/>
          <a:p>
            <a:r>
              <a:rPr lang="en-US" sz="2800">
                <a:latin typeface="Arial"/>
                <a:cs typeface="Arial"/>
              </a:rPr>
              <a:t>Of the 9 institutions represented:</a:t>
            </a:r>
          </a:p>
          <a:p>
            <a:pPr marL="342900" indent="-342900">
              <a:buChar char="•"/>
            </a:pPr>
            <a:r>
              <a:rPr lang="en-US">
                <a:latin typeface="Arial"/>
                <a:cs typeface="Arial"/>
              </a:rPr>
              <a:t>Outpatient SUD Services</a:t>
            </a:r>
          </a:p>
          <a:p>
            <a:pPr marL="800100" lvl="1" indent="-342900">
              <a:buFont typeface="Courier New,monospace" panose="020B0604020202020204" pitchFamily="34" charset="0"/>
              <a:buChar char="o"/>
            </a:pPr>
            <a:r>
              <a:rPr lang="en-US" sz="2400" b="0">
                <a:latin typeface="Arial"/>
                <a:cs typeface="Arial"/>
              </a:rPr>
              <a:t>5 offer outpatient support for SUDs</a:t>
            </a:r>
          </a:p>
          <a:p>
            <a:pPr marL="800100" lvl="1" indent="-342900">
              <a:buFont typeface="Courier New,monospace" panose="020B0604020202020204" pitchFamily="34" charset="0"/>
              <a:buChar char="o"/>
            </a:pPr>
            <a:r>
              <a:rPr lang="en-US" sz="2400" b="0">
                <a:latin typeface="Arial"/>
                <a:cs typeface="Arial"/>
              </a:rPr>
              <a:t>2 offer no outpatient support for SUDs</a:t>
            </a:r>
          </a:p>
          <a:p>
            <a:pPr marL="800100" lvl="1" indent="-342900">
              <a:buFont typeface="Courier New,monospace" panose="020B0604020202020204" pitchFamily="34" charset="0"/>
              <a:buChar char="o"/>
            </a:pPr>
            <a:r>
              <a:rPr lang="en-US" sz="2400" b="0">
                <a:latin typeface="Arial"/>
                <a:cs typeface="Arial"/>
              </a:rPr>
              <a:t>2 offer limited support or is done through non-pediatric specialty</a:t>
            </a:r>
          </a:p>
          <a:p>
            <a:pPr marL="342900" indent="-342900">
              <a:buFont typeface="Arial" panose="020B0604020202020204" pitchFamily="34" charset="0"/>
              <a:buChar char="•"/>
            </a:pPr>
            <a:r>
              <a:rPr lang="en-US">
                <a:latin typeface="Arial"/>
                <a:cs typeface="Arial"/>
              </a:rPr>
              <a:t>Inpatient SUD Services</a:t>
            </a:r>
          </a:p>
          <a:p>
            <a:pPr marL="800100" lvl="1" indent="-342900">
              <a:buFont typeface="Courier New" panose="020B0604020202020204" pitchFamily="34" charset="0"/>
              <a:buChar char="o"/>
            </a:pPr>
            <a:r>
              <a:rPr lang="en-US" sz="2400" b="0">
                <a:latin typeface="Arial"/>
                <a:cs typeface="Arial"/>
              </a:rPr>
              <a:t>6 offer inpatient support for SUD</a:t>
            </a:r>
          </a:p>
          <a:p>
            <a:pPr marL="800100" lvl="1" indent="-342900">
              <a:buFont typeface="Courier New" panose="020B0604020202020204" pitchFamily="34" charset="0"/>
              <a:buChar char="o"/>
            </a:pPr>
            <a:r>
              <a:rPr lang="en-US" sz="2400" b="0">
                <a:latin typeface="Arial"/>
                <a:cs typeface="Arial"/>
              </a:rPr>
              <a:t>3 offer variable amounts of support</a:t>
            </a:r>
          </a:p>
          <a:p>
            <a:pPr marL="800100" lvl="1" indent="-342900">
              <a:buFont typeface="Courier New" panose="020B0604020202020204" pitchFamily="34" charset="0"/>
              <a:buChar char="o"/>
            </a:pPr>
            <a:r>
              <a:rPr lang="en-US" sz="2400" b="0">
                <a:latin typeface="Arial"/>
                <a:cs typeface="Arial"/>
              </a:rPr>
              <a:t>None had zero support</a:t>
            </a:r>
          </a:p>
          <a:p>
            <a:pPr marL="342900" indent="-342900">
              <a:buFont typeface="Arial" panose="020B0604020202020204" pitchFamily="34" charset="0"/>
              <a:buChar char="•"/>
            </a:pPr>
            <a:r>
              <a:rPr lang="en-US">
                <a:latin typeface="Arial"/>
                <a:cs typeface="Arial"/>
              </a:rPr>
              <a:t>Disciplines involved:</a:t>
            </a:r>
            <a:endParaRPr lang="en-US" b="0">
              <a:latin typeface="Arial"/>
              <a:cs typeface="Arial"/>
            </a:endParaRPr>
          </a:p>
          <a:p>
            <a:pPr marL="800100" lvl="1" indent="-342900">
              <a:buFont typeface="Courier New" panose="020B0604020202020204" pitchFamily="34" charset="0"/>
              <a:buChar char="o"/>
            </a:pPr>
            <a:r>
              <a:rPr lang="en-US" sz="2400" b="0">
                <a:latin typeface="Arial"/>
                <a:cs typeface="Arial"/>
              </a:rPr>
              <a:t>All adolescent medicine, SW, psychiatry</a:t>
            </a:r>
          </a:p>
          <a:p>
            <a:pPr marL="800100" lvl="1" indent="-342900">
              <a:buFont typeface="Courier New" panose="020B0604020202020204" pitchFamily="34" charset="0"/>
              <a:buChar char="o"/>
            </a:pPr>
            <a:r>
              <a:rPr lang="en-US" sz="2400" b="0">
                <a:latin typeface="Arial"/>
                <a:cs typeface="Arial"/>
              </a:rPr>
              <a:t>Variability across institutions of other medical and non-medical disciplines</a:t>
            </a:r>
          </a:p>
        </p:txBody>
      </p:sp>
    </p:spTree>
    <p:extLst>
      <p:ext uri="{BB962C8B-B14F-4D97-AF65-F5344CB8AC3E}">
        <p14:creationId xmlns:p14="http://schemas.microsoft.com/office/powerpoint/2010/main" val="231536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5BB53CC-A6F6-37F0-74B2-755E3DD02BAB}"/>
              </a:ext>
            </a:extLst>
          </p:cNvPr>
          <p:cNvGraphicFramePr>
            <a:graphicFrameLocks noGrp="1"/>
          </p:cNvGraphicFramePr>
          <p:nvPr>
            <p:ph idx="1"/>
            <p:extLst>
              <p:ext uri="{D42A27DB-BD31-4B8C-83A1-F6EECF244321}">
                <p14:modId xmlns:p14="http://schemas.microsoft.com/office/powerpoint/2010/main" val="2741906036"/>
              </p:ext>
            </p:extLst>
          </p:nvPr>
        </p:nvGraphicFramePr>
        <p:xfrm>
          <a:off x="1072445" y="790221"/>
          <a:ext cx="10047591" cy="5793721"/>
        </p:xfrm>
        <a:graphic>
          <a:graphicData uri="http://schemas.openxmlformats.org/drawingml/2006/table">
            <a:tbl>
              <a:tblPr bandRow="1">
                <a:tableStyleId>{5C22544A-7EE6-4342-B048-85BDC9FD1C3A}</a:tableStyleId>
              </a:tblPr>
              <a:tblGrid>
                <a:gridCol w="5517659">
                  <a:extLst>
                    <a:ext uri="{9D8B030D-6E8A-4147-A177-3AD203B41FA5}">
                      <a16:colId xmlns:a16="http://schemas.microsoft.com/office/drawing/2014/main" val="2817932772"/>
                    </a:ext>
                  </a:extLst>
                </a:gridCol>
                <a:gridCol w="4529932">
                  <a:extLst>
                    <a:ext uri="{9D8B030D-6E8A-4147-A177-3AD203B41FA5}">
                      <a16:colId xmlns:a16="http://schemas.microsoft.com/office/drawing/2014/main" val="4290337795"/>
                    </a:ext>
                  </a:extLst>
                </a:gridCol>
              </a:tblGrid>
              <a:tr h="1563037">
                <a:tc>
                  <a:txBody>
                    <a:bodyPr/>
                    <a:lstStyle/>
                    <a:p>
                      <a:pPr lvl="0" algn="ctr" rtl="0">
                        <a:buNone/>
                      </a:pPr>
                      <a:r>
                        <a:rPr lang="en-US" sz="2000" b="1">
                          <a:effectLst/>
                          <a:latin typeface="Arial"/>
                        </a:rPr>
                        <a:t>Medical Services Offered Inpatient </a:t>
                      </a:r>
                      <a:r>
                        <a:rPr lang="en-US" sz="2000">
                          <a:effectLst/>
                          <a:latin typeface="Arial"/>
                        </a:rPr>
                        <a:t> </a:t>
                      </a:r>
                    </a:p>
                    <a:p>
                      <a:pPr lvl="0" algn="ctr" rtl="0">
                        <a:buNone/>
                      </a:pPr>
                      <a:r>
                        <a:rPr lang="en-US" sz="2000">
                          <a:effectLst/>
                          <a:latin typeface="Arial"/>
                        </a:rPr>
                        <a:t>(n and % of institutions who reported that the service was offered) </a:t>
                      </a:r>
                    </a:p>
                  </a:txBody>
                  <a:tcPr anchor="b">
                    <a:lnL w="19050">
                      <a:solidFill>
                        <a:srgbClr val="000000"/>
                      </a:solidFill>
                    </a:lnL>
                    <a:lnR w="19050">
                      <a:solidFill>
                        <a:srgbClr val="000000"/>
                      </a:solidFill>
                    </a:lnR>
                    <a:lnT w="19050">
                      <a:solidFill>
                        <a:srgbClr val="000000"/>
                      </a:solidFill>
                    </a:lnT>
                    <a:lnB w="19050" cap="flat" cmpd="sng" algn="ctr">
                      <a:solidFill>
                        <a:srgbClr val="000000"/>
                      </a:solidFill>
                      <a:prstDash val="solid"/>
                      <a:round/>
                      <a:headEnd type="none" w="med" len="med"/>
                      <a:tailEnd type="none" w="med" len="med"/>
                    </a:lnB>
                    <a:noFill/>
                  </a:tcPr>
                </a:tc>
                <a:tc>
                  <a:txBody>
                    <a:bodyPr/>
                    <a:lstStyle/>
                    <a:p>
                      <a:pPr algn="ctr" rtl="0" fontAlgn="base"/>
                      <a:r>
                        <a:rPr lang="en-US" sz="2000" b="1">
                          <a:effectLst/>
                          <a:latin typeface="Arial"/>
                        </a:rPr>
                        <a:t>Psychosocial Services Offered Inpatient</a:t>
                      </a:r>
                      <a:r>
                        <a:rPr lang="en-US" sz="2000">
                          <a:effectLst/>
                          <a:latin typeface="Arial"/>
                        </a:rPr>
                        <a:t> </a:t>
                      </a:r>
                    </a:p>
                    <a:p>
                      <a:pPr algn="ctr" rtl="0" fontAlgn="base"/>
                      <a:r>
                        <a:rPr lang="en-US" sz="2000">
                          <a:effectLst/>
                          <a:latin typeface="Arial"/>
                        </a:rPr>
                        <a:t>(n and % of institutions who reported that the service was offered)</a:t>
                      </a:r>
                      <a:r>
                        <a:rPr lang="en-US" sz="2000" baseline="30000" err="1">
                          <a:effectLst/>
                          <a:latin typeface="Arial"/>
                        </a:rPr>
                        <a:t>i</a:t>
                      </a:r>
                      <a:r>
                        <a:rPr lang="en-US" sz="2000">
                          <a:effectLst/>
                          <a:latin typeface="Arial"/>
                        </a:rPr>
                        <a:t> </a:t>
                      </a:r>
                    </a:p>
                  </a:txBody>
                  <a:tcPr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7618489"/>
                  </a:ext>
                </a:extLst>
              </a:tr>
              <a:tr h="664524">
                <a:tc>
                  <a:txBody>
                    <a:bodyPr/>
                    <a:lstStyle/>
                    <a:p>
                      <a:pPr lvl="0" rtl="0">
                        <a:buNone/>
                      </a:pPr>
                      <a:r>
                        <a:rPr lang="en-US" sz="2000">
                          <a:effectLst/>
                          <a:latin typeface="Arial"/>
                        </a:rPr>
                        <a:t>Buprenorphine/Suboxone/</a:t>
                      </a:r>
                      <a:r>
                        <a:rPr lang="en-US" sz="2000" err="1">
                          <a:effectLst/>
                          <a:latin typeface="Arial"/>
                        </a:rPr>
                        <a:t>Sublocade</a:t>
                      </a:r>
                      <a:r>
                        <a:rPr lang="en-US" sz="2000">
                          <a:effectLst/>
                          <a:latin typeface="Arial"/>
                        </a:rPr>
                        <a:t> (7, 78%) </a:t>
                      </a:r>
                    </a:p>
                  </a:txBody>
                  <a:tcPr anchor="b">
                    <a:lnL w="19050">
                      <a:solidFill>
                        <a:srgbClr val="000000"/>
                      </a:solidFill>
                    </a:lnL>
                    <a:lnR w="19050">
                      <a:solidFill>
                        <a:srgbClr val="000000"/>
                      </a:solid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base"/>
                      <a:r>
                        <a:rPr lang="en-US" sz="2000">
                          <a:effectLst/>
                          <a:latin typeface="Arial"/>
                        </a:rPr>
                        <a:t>Social work (9, 100%) </a:t>
                      </a:r>
                    </a:p>
                  </a:txBody>
                  <a:tcPr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5000999"/>
                  </a:ext>
                </a:extLst>
              </a:tr>
              <a:tr h="374379">
                <a:tc>
                  <a:txBody>
                    <a:bodyPr/>
                    <a:lstStyle/>
                    <a:p>
                      <a:pPr lvl="0" rtl="0">
                        <a:buNone/>
                      </a:pPr>
                      <a:r>
                        <a:rPr lang="en-US" sz="2000">
                          <a:effectLst/>
                          <a:latin typeface="Arial"/>
                        </a:rPr>
                        <a:t>Benzodiazepines (7, 78%) </a:t>
                      </a:r>
                    </a:p>
                  </a:txBody>
                  <a:tcPr anchor="b">
                    <a:lnL w="19050">
                      <a:solidFill>
                        <a:srgbClr val="000000"/>
                      </a:solidFill>
                    </a:lnL>
                    <a:lnR w="19050">
                      <a:solidFill>
                        <a:srgbClr val="000000"/>
                      </a:solid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base"/>
                      <a:r>
                        <a:rPr lang="en-US" sz="2000">
                          <a:effectLst/>
                          <a:latin typeface="Arial"/>
                        </a:rPr>
                        <a:t>Psychology (6, 67%) </a:t>
                      </a:r>
                    </a:p>
                  </a:txBody>
                  <a:tcPr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122986"/>
                  </a:ext>
                </a:extLst>
              </a:tr>
              <a:tr h="374379">
                <a:tc>
                  <a:txBody>
                    <a:bodyPr/>
                    <a:lstStyle/>
                    <a:p>
                      <a:pPr lvl="0" rtl="0">
                        <a:buNone/>
                      </a:pPr>
                      <a:r>
                        <a:rPr lang="en-US" sz="2000">
                          <a:effectLst/>
                          <a:latin typeface="Arial"/>
                        </a:rPr>
                        <a:t>Nicotine replacement (7, 78%) </a:t>
                      </a:r>
                    </a:p>
                  </a:txBody>
                  <a:tcPr anchor="b">
                    <a:lnL w="19050">
                      <a:solidFill>
                        <a:srgbClr val="000000"/>
                      </a:solidFill>
                    </a:lnL>
                    <a:lnR w="19050">
                      <a:solidFill>
                        <a:srgbClr val="000000"/>
                      </a:solid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base"/>
                      <a:r>
                        <a:rPr lang="en-US" sz="2000">
                          <a:effectLst/>
                          <a:latin typeface="Arial"/>
                        </a:rPr>
                        <a:t>Case Management (4, 44%) </a:t>
                      </a:r>
                    </a:p>
                  </a:txBody>
                  <a:tcPr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9216678"/>
                  </a:ext>
                </a:extLst>
              </a:tr>
              <a:tr h="374379">
                <a:tc>
                  <a:txBody>
                    <a:bodyPr/>
                    <a:lstStyle/>
                    <a:p>
                      <a:pPr lvl="0" rtl="0">
                        <a:buNone/>
                      </a:pPr>
                      <a:r>
                        <a:rPr lang="en-US" sz="2000">
                          <a:effectLst/>
                          <a:latin typeface="Arial"/>
                        </a:rPr>
                        <a:t>Symptomatic medications (7, 78%) </a:t>
                      </a:r>
                    </a:p>
                  </a:txBody>
                  <a:tcPr anchor="b">
                    <a:lnL w="19050">
                      <a:solidFill>
                        <a:srgbClr val="000000"/>
                      </a:solidFill>
                    </a:lnL>
                    <a:lnR w="19050">
                      <a:solidFill>
                        <a:srgbClr val="000000"/>
                      </a:solid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base"/>
                      <a:r>
                        <a:rPr lang="en-US" sz="2000">
                          <a:effectLst/>
                          <a:latin typeface="Arial"/>
                        </a:rPr>
                        <a:t>Child life services (3, 33%) </a:t>
                      </a:r>
                    </a:p>
                  </a:txBody>
                  <a:tcPr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3556557"/>
                  </a:ext>
                </a:extLst>
              </a:tr>
              <a:tr h="374379">
                <a:tc>
                  <a:txBody>
                    <a:bodyPr/>
                    <a:lstStyle/>
                    <a:p>
                      <a:pPr lvl="0" rtl="0">
                        <a:buNone/>
                      </a:pPr>
                      <a:r>
                        <a:rPr lang="en-US" sz="2000">
                          <a:effectLst/>
                          <a:latin typeface="Arial"/>
                        </a:rPr>
                        <a:t>Naltrexone (3, 33%) </a:t>
                      </a:r>
                    </a:p>
                  </a:txBody>
                  <a:tcPr anchor="b">
                    <a:lnL w="19050">
                      <a:solidFill>
                        <a:srgbClr val="000000"/>
                      </a:solidFill>
                    </a:lnL>
                    <a:lnR w="19050">
                      <a:solidFill>
                        <a:srgbClr val="000000"/>
                      </a:solid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base"/>
                      <a:r>
                        <a:rPr lang="en-US" sz="2000">
                          <a:effectLst/>
                          <a:latin typeface="Arial"/>
                        </a:rPr>
                        <a:t>Other behavioral health (3, 33%)  </a:t>
                      </a:r>
                    </a:p>
                  </a:txBody>
                  <a:tcPr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6452455"/>
                  </a:ext>
                </a:extLst>
              </a:tr>
              <a:tr h="374379">
                <a:tc>
                  <a:txBody>
                    <a:bodyPr/>
                    <a:lstStyle/>
                    <a:p>
                      <a:pPr lvl="0" rtl="0">
                        <a:buNone/>
                      </a:pPr>
                      <a:r>
                        <a:rPr lang="en-US" sz="2000">
                          <a:effectLst/>
                          <a:latin typeface="Arial"/>
                        </a:rPr>
                        <a:t>Psychotropic medications (3, 33%) </a:t>
                      </a:r>
                    </a:p>
                  </a:txBody>
                  <a:tcPr anchor="b">
                    <a:lnL w="19050">
                      <a:solidFill>
                        <a:srgbClr val="000000"/>
                      </a:solidFill>
                    </a:lnL>
                    <a:lnR w="19050">
                      <a:solidFill>
                        <a:srgbClr val="000000"/>
                      </a:solid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base"/>
                      <a:r>
                        <a:rPr lang="en-US" sz="2000">
                          <a:effectLst/>
                          <a:latin typeface="Arial"/>
                        </a:rPr>
                        <a:t>Art/Music/Animal therapy (3, 33%) </a:t>
                      </a:r>
                    </a:p>
                  </a:txBody>
                  <a:tcPr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0485473"/>
                  </a:ext>
                </a:extLst>
              </a:tr>
              <a:tr h="374379">
                <a:tc>
                  <a:txBody>
                    <a:bodyPr/>
                    <a:lstStyle/>
                    <a:p>
                      <a:pPr lvl="0" rtl="0">
                        <a:buNone/>
                      </a:pPr>
                      <a:r>
                        <a:rPr lang="en-US" sz="2000">
                          <a:effectLst/>
                          <a:latin typeface="Arial"/>
                        </a:rPr>
                        <a:t>N-acetylcysteine (2, 22%) </a:t>
                      </a:r>
                    </a:p>
                  </a:txBody>
                  <a:tcPr anchor="b">
                    <a:lnL w="19050">
                      <a:solidFill>
                        <a:srgbClr val="000000"/>
                      </a:solidFill>
                    </a:lnL>
                    <a:lnR w="19050">
                      <a:solidFill>
                        <a:srgbClr val="000000"/>
                      </a:solid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base"/>
                      <a:r>
                        <a:rPr lang="en-US" sz="2000">
                          <a:effectLst/>
                          <a:latin typeface="Arial"/>
                        </a:rPr>
                        <a:t>Chaplaincy (2, 22%) </a:t>
                      </a:r>
                    </a:p>
                  </a:txBody>
                  <a:tcPr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0877893"/>
                  </a:ext>
                </a:extLst>
              </a:tr>
              <a:tr h="383740">
                <a:tc>
                  <a:txBody>
                    <a:bodyPr/>
                    <a:lstStyle/>
                    <a:p>
                      <a:pPr lvl="0" rtl="0">
                        <a:buNone/>
                      </a:pPr>
                      <a:endParaRPr lang="en-US" sz="2000">
                        <a:latin typeface="Arial"/>
                      </a:endParaRPr>
                    </a:p>
                  </a:txBody>
                  <a:tcPr anchor="b">
                    <a:lnL w="19050">
                      <a:solidFill>
                        <a:srgbClr val="000000"/>
                      </a:solidFill>
                    </a:lnL>
                    <a:lnR w="19050">
                      <a:solidFill>
                        <a:srgbClr val="000000"/>
                      </a:solid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base"/>
                      <a:r>
                        <a:rPr lang="en-US" sz="2000">
                          <a:effectLst/>
                          <a:latin typeface="Arial"/>
                        </a:rPr>
                        <a:t>Family Relations (1, 11%) </a:t>
                      </a:r>
                    </a:p>
                  </a:txBody>
                  <a:tcPr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7553093"/>
                  </a:ext>
                </a:extLst>
              </a:tr>
              <a:tr h="383740">
                <a:tc>
                  <a:txBody>
                    <a:bodyPr/>
                    <a:lstStyle/>
                    <a:p>
                      <a:pPr lvl="0" rtl="0">
                        <a:buNone/>
                      </a:pPr>
                      <a:endParaRPr lang="en-US" sz="2000">
                        <a:latin typeface="Arial"/>
                      </a:endParaRPr>
                    </a:p>
                  </a:txBody>
                  <a:tcPr anchor="b">
                    <a:lnL w="19050">
                      <a:solidFill>
                        <a:srgbClr val="000000"/>
                      </a:solidFill>
                    </a:lnL>
                    <a:lnR w="19050">
                      <a:solidFill>
                        <a:srgbClr val="000000"/>
                      </a:solid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base"/>
                      <a:r>
                        <a:rPr lang="en-US" sz="2000">
                          <a:effectLst/>
                          <a:latin typeface="Arial"/>
                        </a:rPr>
                        <a:t>Resource specialists (1, 11%) </a:t>
                      </a:r>
                    </a:p>
                  </a:txBody>
                  <a:tcPr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1661603"/>
                  </a:ext>
                </a:extLst>
              </a:tr>
              <a:tr h="383740">
                <a:tc>
                  <a:txBody>
                    <a:bodyPr/>
                    <a:lstStyle/>
                    <a:p>
                      <a:pPr lvl="0" rtl="0">
                        <a:buNone/>
                      </a:pPr>
                      <a:endParaRPr lang="en-US" sz="2000">
                        <a:latin typeface="Arial"/>
                      </a:endParaRPr>
                    </a:p>
                  </a:txBody>
                  <a:tcPr anchor="b">
                    <a:lnL w="19050">
                      <a:solidFill>
                        <a:srgbClr val="000000"/>
                      </a:solidFill>
                    </a:lnL>
                    <a:lnR w="19050">
                      <a:solidFill>
                        <a:srgbClr val="000000"/>
                      </a:solid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base"/>
                      <a:r>
                        <a:rPr lang="en-US" sz="2000">
                          <a:effectLst/>
                          <a:latin typeface="Arial"/>
                        </a:rPr>
                        <a:t>Risk Reduction Clinic (1, 11%) </a:t>
                      </a:r>
                    </a:p>
                  </a:txBody>
                  <a:tcPr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3168319"/>
                  </a:ext>
                </a:extLst>
              </a:tr>
            </a:tbl>
          </a:graphicData>
        </a:graphic>
      </p:graphicFrame>
      <p:sp>
        <p:nvSpPr>
          <p:cNvPr id="3" name="Title 1">
            <a:extLst>
              <a:ext uri="{FF2B5EF4-FFF2-40B4-BE49-F238E27FC236}">
                <a16:creationId xmlns:a16="http://schemas.microsoft.com/office/drawing/2014/main" id="{7D199953-912B-C100-3B63-2B9F023A113C}"/>
              </a:ext>
            </a:extLst>
          </p:cNvPr>
          <p:cNvSpPr>
            <a:spLocks noGrp="1"/>
          </p:cNvSpPr>
          <p:nvPr>
            <p:ph type="title"/>
          </p:nvPr>
        </p:nvSpPr>
        <p:spPr>
          <a:xfrm>
            <a:off x="837039" y="20685"/>
            <a:ext cx="10515600" cy="770527"/>
          </a:xfrm>
        </p:spPr>
        <p:txBody>
          <a:bodyPr>
            <a:normAutofit/>
          </a:bodyPr>
          <a:lstStyle/>
          <a:p>
            <a:pPr algn="ctr"/>
            <a:r>
              <a:rPr lang="en-US" sz="4000" b="1">
                <a:solidFill>
                  <a:schemeClr val="tx2">
                    <a:lumMod val="49000"/>
                    <a:lumOff val="51000"/>
                  </a:schemeClr>
                </a:solidFill>
                <a:latin typeface="Arial"/>
                <a:cs typeface="Arial"/>
              </a:rPr>
              <a:t>Descriptive Findings</a:t>
            </a:r>
          </a:p>
        </p:txBody>
      </p:sp>
    </p:spTree>
    <p:extLst>
      <p:ext uri="{BB962C8B-B14F-4D97-AF65-F5344CB8AC3E}">
        <p14:creationId xmlns:p14="http://schemas.microsoft.com/office/powerpoint/2010/main" val="2950260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3289</Words>
  <Application>Microsoft Office PowerPoint</Application>
  <PresentationFormat>Widescreen</PresentationFormat>
  <Paragraphs>229</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Aptos Display</vt:lpstr>
      <vt:lpstr>Arial</vt:lpstr>
      <vt:lpstr>Arial,Sans-Serif</vt:lpstr>
      <vt:lpstr>Calibri</vt:lpstr>
      <vt:lpstr>Courier New</vt:lpstr>
      <vt:lpstr>Courier New,monospace</vt:lpstr>
      <vt:lpstr>Wingdings</vt:lpstr>
      <vt:lpstr>office theme</vt:lpstr>
      <vt:lpstr>KEY INFORMANT Experiences of Substance Use-Related Disorder Management in Pediatric Hospitals</vt:lpstr>
      <vt:lpstr>Support and Disclosures</vt:lpstr>
      <vt:lpstr>PowerPoint Presentation</vt:lpstr>
      <vt:lpstr>Children's Hospitals and Substance Use </vt:lpstr>
      <vt:lpstr>The Research Question</vt:lpstr>
      <vt:lpstr>Recruitment </vt:lpstr>
      <vt:lpstr>Methods</vt:lpstr>
      <vt:lpstr>Descriptive Findings</vt:lpstr>
      <vt:lpstr>Descriptive Findings</vt:lpstr>
      <vt:lpstr>PowerPoint Presentation</vt:lpstr>
      <vt:lpstr>Themes and Quotes</vt:lpstr>
      <vt:lpstr>Themes and Quotes</vt:lpstr>
      <vt:lpstr>Themes and Quotes</vt:lpstr>
      <vt:lpstr>Themes and Quotes</vt:lpstr>
      <vt:lpstr>Key Study Findings:</vt:lpstr>
      <vt:lpstr>PowerPoint Presentation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Adam Kronish</cp:lastModifiedBy>
  <cp:revision>32</cp:revision>
  <dcterms:created xsi:type="dcterms:W3CDTF">2024-09-16T17:02:08Z</dcterms:created>
  <dcterms:modified xsi:type="dcterms:W3CDTF">2024-11-13T14:08:43Z</dcterms:modified>
</cp:coreProperties>
</file>