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9144000" cy="5143500" type="screen16x9"/>
  <p:notesSz cx="6858000" cy="9144000"/>
  <p:embeddedFontLst>
    <p:embeddedFont>
      <p:font typeface="Anton" pitchFamily="2" charset="0"/>
      <p:regular r:id="rId21"/>
    </p:embeddedFont>
    <p:embeddedFont>
      <p:font typeface="Calibri" panose="020F0502020204030204" pitchFamily="34" charset="0"/>
      <p:regular r:id="rId22"/>
      <p:bold r:id="rId23"/>
      <p:italic r:id="rId24"/>
      <p:boldItalic r:id="rId25"/>
    </p:embeddedFont>
    <p:embeddedFont>
      <p:font typeface="Proxima Nova"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D5DB39-C49B-4639-8C5C-9A8898331C43}">
  <a:tblStyle styleId="{33D5DB39-C49B-4639-8C5C-9A8898331C4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324"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11a90770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311a90770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11a90770d3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11a90770d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11a90770d3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11a90770d3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11a90770d3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11a90770d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11a90770d3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11a90770d3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11a90770d3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11a90770d3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11a90770d3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11a90770d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11a90770d3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311a90770d3_0_2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11a90770d3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11a90770d3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1a90770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g311a90770d3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11a90770d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g311a90770d3_0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11a90770d3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11a90770d3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11a90770d3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311a90770d3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11a90770d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311a90770d3_0_1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11a90770d3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11a90770d3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11a90770d3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311a90770d3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11a90770d3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11a90770d3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35646"/>
            <a:ext cx="9143998" cy="4672207"/>
          </a:xfrm>
          <a:prstGeom prst="rect">
            <a:avLst/>
          </a:prstGeom>
          <a:noFill/>
          <a:ln>
            <a:noFill/>
          </a:ln>
        </p:spPr>
      </p:pic>
      <p:sp>
        <p:nvSpPr>
          <p:cNvPr id="55" name="Google Shape;55;p13"/>
          <p:cNvSpPr txBox="1"/>
          <p:nvPr/>
        </p:nvSpPr>
        <p:spPr>
          <a:xfrm>
            <a:off x="605700" y="682550"/>
            <a:ext cx="7932600" cy="1477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4000">
                <a:solidFill>
                  <a:srgbClr val="5C8DE4"/>
                </a:solidFill>
                <a:latin typeface="Anton"/>
                <a:ea typeface="Anton"/>
                <a:cs typeface="Anton"/>
                <a:sym typeface="Anton"/>
              </a:rPr>
              <a:t>Providers’ Knowledge and </a:t>
            </a:r>
            <a:endParaRPr sz="4000">
              <a:solidFill>
                <a:srgbClr val="5C8DE4"/>
              </a:solidFill>
              <a:latin typeface="Anton"/>
              <a:ea typeface="Anton"/>
              <a:cs typeface="Anton"/>
              <a:sym typeface="Anton"/>
            </a:endParaRPr>
          </a:p>
          <a:p>
            <a:pPr marL="0" marR="0" lvl="0" indent="0" algn="ctr" rtl="0">
              <a:lnSpc>
                <a:spcPct val="140000"/>
              </a:lnSpc>
              <a:spcBef>
                <a:spcPts val="0"/>
              </a:spcBef>
              <a:spcAft>
                <a:spcPts val="0"/>
              </a:spcAft>
              <a:buNone/>
            </a:pPr>
            <a:r>
              <a:rPr lang="en" sz="4000">
                <a:solidFill>
                  <a:srgbClr val="5C8DE4"/>
                </a:solidFill>
                <a:latin typeface="Anton"/>
                <a:ea typeface="Anton"/>
                <a:cs typeface="Anton"/>
                <a:sym typeface="Anton"/>
              </a:rPr>
              <a:t>Perception of Xylazine in Connecticut </a:t>
            </a:r>
            <a:endParaRPr sz="700">
              <a:solidFill>
                <a:srgbClr val="5C8DE4"/>
              </a:solidFill>
            </a:endParaRPr>
          </a:p>
        </p:txBody>
      </p:sp>
      <p:sp>
        <p:nvSpPr>
          <p:cNvPr id="56" name="Google Shape;56;p13"/>
          <p:cNvSpPr txBox="1"/>
          <p:nvPr/>
        </p:nvSpPr>
        <p:spPr>
          <a:xfrm>
            <a:off x="605700" y="3530625"/>
            <a:ext cx="7932600" cy="11082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3000" b="0" i="0" u="none" strike="noStrike" cap="none" dirty="0">
                <a:solidFill>
                  <a:srgbClr val="000000"/>
                </a:solidFill>
                <a:latin typeface="Anton"/>
                <a:ea typeface="Anton"/>
                <a:cs typeface="Anton"/>
                <a:sym typeface="Anton"/>
              </a:rPr>
              <a:t>Katie Hill, </a:t>
            </a:r>
            <a:r>
              <a:rPr lang="en" sz="3000" dirty="0">
                <a:latin typeface="Anton"/>
                <a:ea typeface="Anton"/>
                <a:cs typeface="Anton"/>
                <a:sym typeface="Anton"/>
              </a:rPr>
              <a:t>Rebecca Minahan-Rowley, </a:t>
            </a:r>
            <a:endParaRPr sz="3000" dirty="0">
              <a:latin typeface="Anton"/>
              <a:ea typeface="Anton"/>
              <a:cs typeface="Anton"/>
              <a:sym typeface="Anton"/>
            </a:endParaRPr>
          </a:p>
          <a:p>
            <a:pPr marL="0" marR="0" lvl="0" indent="0" algn="ctr" rtl="0">
              <a:lnSpc>
                <a:spcPct val="140006"/>
              </a:lnSpc>
              <a:spcBef>
                <a:spcPts val="0"/>
              </a:spcBef>
              <a:spcAft>
                <a:spcPts val="0"/>
              </a:spcAft>
              <a:buNone/>
            </a:pPr>
            <a:r>
              <a:rPr lang="en" sz="3000" dirty="0">
                <a:latin typeface="Anton"/>
                <a:ea typeface="Anton"/>
                <a:cs typeface="Anton"/>
                <a:sym typeface="Anton"/>
              </a:rPr>
              <a:t>Emma T. Biegacki, Robert Heimer, Kimberly L. Sue </a:t>
            </a:r>
            <a:endParaRPr sz="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311700" y="445025"/>
            <a:ext cx="8520600" cy="11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Anton"/>
                <a:ea typeface="Anton"/>
                <a:cs typeface="Anton"/>
                <a:sym typeface="Anton"/>
              </a:rPr>
              <a:t>Why are there knowledge/practice gaps for providers? → </a:t>
            </a:r>
            <a:r>
              <a:rPr lang="en" sz="3500">
                <a:solidFill>
                  <a:srgbClr val="5C8DE4"/>
                </a:solidFill>
                <a:latin typeface="Anton"/>
                <a:ea typeface="Anton"/>
                <a:cs typeface="Anton"/>
                <a:sym typeface="Anton"/>
              </a:rPr>
              <a:t>Patients know more than providers </a:t>
            </a:r>
            <a:r>
              <a:rPr lang="en" sz="3600">
                <a:solidFill>
                  <a:srgbClr val="FF1527"/>
                </a:solidFill>
                <a:latin typeface="Anton"/>
                <a:ea typeface="Anton"/>
                <a:cs typeface="Anton"/>
                <a:sym typeface="Anton"/>
              </a:rPr>
              <a:t> </a:t>
            </a:r>
            <a:endParaRPr>
              <a:solidFill>
                <a:srgbClr val="FF1527"/>
              </a:solidFill>
            </a:endParaRPr>
          </a:p>
        </p:txBody>
      </p:sp>
      <p:sp>
        <p:nvSpPr>
          <p:cNvPr id="145" name="Google Shape;145;p22"/>
          <p:cNvSpPr txBox="1"/>
          <p:nvPr/>
        </p:nvSpPr>
        <p:spPr>
          <a:xfrm>
            <a:off x="385200" y="2208325"/>
            <a:ext cx="8373600" cy="1551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800" i="1" u="none" strike="noStrike" cap="none">
                <a:solidFill>
                  <a:srgbClr val="281C22"/>
                </a:solidFill>
                <a:latin typeface="Proxima Nova"/>
                <a:ea typeface="Proxima Nova"/>
                <a:cs typeface="Proxima Nova"/>
                <a:sym typeface="Proxima Nova"/>
              </a:rPr>
              <a:t>“This is one of those examples in medical care where I think patients know more about it than we do. And so, whereas about maybe a year ago there were more like, 'Doc, what the heck is this?' types of conversations, now, oftentimes, </a:t>
            </a:r>
            <a:r>
              <a:rPr lang="en" sz="1800" b="1" i="1" u="none" strike="noStrike" cap="none">
                <a:solidFill>
                  <a:srgbClr val="5C8DE4"/>
                </a:solidFill>
                <a:latin typeface="Proxima Nova"/>
                <a:ea typeface="Proxima Nova"/>
                <a:cs typeface="Proxima Nova"/>
                <a:sym typeface="Proxima Nova"/>
              </a:rPr>
              <a:t>I am learning from my patients about xylazine.</a:t>
            </a:r>
            <a:r>
              <a:rPr lang="en" sz="1800" i="1" u="none" strike="noStrike" cap="none">
                <a:solidFill>
                  <a:srgbClr val="454546"/>
                </a:solidFill>
                <a:latin typeface="Proxima Nova"/>
                <a:ea typeface="Proxima Nova"/>
                <a:cs typeface="Proxima Nova"/>
                <a:sym typeface="Proxima Nova"/>
              </a:rPr>
              <a:t>” </a:t>
            </a:r>
            <a:endParaRPr sz="1800">
              <a:latin typeface="Proxima Nova"/>
              <a:ea typeface="Proxima Nova"/>
              <a:cs typeface="Proxima Nova"/>
              <a:sym typeface="Proxima Nova"/>
            </a:endParaRPr>
          </a:p>
          <a:p>
            <a:pPr marL="0" marR="0" lvl="0" indent="0" algn="l" rtl="0">
              <a:lnSpc>
                <a:spcPct val="115000"/>
              </a:lnSpc>
              <a:spcBef>
                <a:spcPts val="0"/>
              </a:spcBef>
              <a:spcAft>
                <a:spcPts val="0"/>
              </a:spcAft>
              <a:buNone/>
            </a:pPr>
            <a:r>
              <a:rPr lang="en" sz="1800" i="1" u="none" strike="noStrike" cap="none">
                <a:solidFill>
                  <a:schemeClr val="dk1"/>
                </a:solidFill>
                <a:latin typeface="Proxima Nova"/>
                <a:ea typeface="Proxima Nova"/>
                <a:cs typeface="Proxima Nova"/>
                <a:sym typeface="Proxima Nova"/>
              </a:rPr>
              <a:t> </a:t>
            </a:r>
            <a:r>
              <a:rPr lang="en" sz="1800" b="1" i="1" u="none" strike="noStrike" cap="none">
                <a:solidFill>
                  <a:schemeClr val="dk1"/>
                </a:solidFill>
                <a:latin typeface="Proxima Nova"/>
                <a:ea typeface="Proxima Nova"/>
                <a:cs typeface="Proxima Nova"/>
                <a:sym typeface="Proxima Nova"/>
              </a:rPr>
              <a:t>- Addiction Medicine Physician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500">
                <a:latin typeface="Anton"/>
                <a:ea typeface="Anton"/>
                <a:cs typeface="Anton"/>
                <a:sym typeface="Anton"/>
              </a:rPr>
              <a:t>Why are there knowledge/practice gaps for providers? → </a:t>
            </a:r>
            <a:r>
              <a:rPr lang="en" sz="3500">
                <a:solidFill>
                  <a:srgbClr val="5C8DE4"/>
                </a:solidFill>
                <a:latin typeface="Anton"/>
                <a:ea typeface="Anton"/>
                <a:cs typeface="Anton"/>
                <a:sym typeface="Anton"/>
              </a:rPr>
              <a:t>Need for interdisciplinary teams</a:t>
            </a:r>
            <a:endParaRPr>
              <a:solidFill>
                <a:srgbClr val="5C8DE4"/>
              </a:solidFill>
            </a:endParaRPr>
          </a:p>
        </p:txBody>
      </p:sp>
      <p:sp>
        <p:nvSpPr>
          <p:cNvPr id="151" name="Google Shape;151;p23"/>
          <p:cNvSpPr txBox="1"/>
          <p:nvPr/>
        </p:nvSpPr>
        <p:spPr>
          <a:xfrm>
            <a:off x="441225" y="1747377"/>
            <a:ext cx="8251500" cy="2188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800" i="1" u="none" strike="noStrike" cap="none">
                <a:solidFill>
                  <a:srgbClr val="281C22"/>
                </a:solidFill>
                <a:latin typeface="Proxima Nova"/>
                <a:ea typeface="Proxima Nova"/>
                <a:cs typeface="Proxima Nova"/>
                <a:sym typeface="Proxima Nova"/>
              </a:rPr>
              <a:t>“We have excellent </a:t>
            </a:r>
            <a:r>
              <a:rPr lang="en" sz="1800" b="1" i="1" u="none" strike="noStrike" cap="none">
                <a:solidFill>
                  <a:srgbClr val="5C8DE4"/>
                </a:solidFill>
                <a:latin typeface="Proxima Nova"/>
                <a:ea typeface="Proxima Nova"/>
                <a:cs typeface="Proxima Nova"/>
                <a:sym typeface="Proxima Nova"/>
              </a:rPr>
              <a:t>plastic surgeons</a:t>
            </a:r>
            <a:r>
              <a:rPr lang="en" sz="1800" i="1" u="none" strike="noStrike" cap="none">
                <a:solidFill>
                  <a:srgbClr val="5C8DE4"/>
                </a:solidFill>
                <a:latin typeface="Proxima Nova"/>
                <a:ea typeface="Proxima Nova"/>
                <a:cs typeface="Proxima Nova"/>
                <a:sym typeface="Proxima Nova"/>
              </a:rPr>
              <a:t> </a:t>
            </a:r>
            <a:r>
              <a:rPr lang="en" sz="1800" i="1" u="none" strike="noStrike" cap="none">
                <a:solidFill>
                  <a:srgbClr val="281C22"/>
                </a:solidFill>
                <a:latin typeface="Proxima Nova"/>
                <a:ea typeface="Proxima Nova"/>
                <a:cs typeface="Proxima Nova"/>
                <a:sym typeface="Proxima Nova"/>
              </a:rPr>
              <a:t>who have been really good partners in kind of debriding the wounds as needed. And then if there is a wound, in addition to a general </a:t>
            </a:r>
            <a:r>
              <a:rPr lang="en" sz="1800" b="1" i="1" u="none" strike="noStrike" cap="none">
                <a:solidFill>
                  <a:srgbClr val="5C8DE4"/>
                </a:solidFill>
                <a:latin typeface="Proxima Nova"/>
                <a:ea typeface="Proxima Nova"/>
                <a:cs typeface="Proxima Nova"/>
                <a:sym typeface="Proxima Nova"/>
              </a:rPr>
              <a:t>infectious disease</a:t>
            </a:r>
            <a:r>
              <a:rPr lang="en" sz="1800" b="1" i="1" u="none" strike="noStrike" cap="none">
                <a:solidFill>
                  <a:srgbClr val="281C22"/>
                </a:solidFill>
                <a:latin typeface="Proxima Nova"/>
                <a:ea typeface="Proxima Nova"/>
                <a:cs typeface="Proxima Nova"/>
                <a:sym typeface="Proxima Nova"/>
              </a:rPr>
              <a:t> </a:t>
            </a:r>
            <a:r>
              <a:rPr lang="en" sz="1800" i="1" u="none" strike="noStrike" cap="none">
                <a:solidFill>
                  <a:srgbClr val="281C22"/>
                </a:solidFill>
                <a:latin typeface="Proxima Nova"/>
                <a:ea typeface="Proxima Nova"/>
                <a:cs typeface="Proxima Nova"/>
                <a:sym typeface="Proxima Nova"/>
              </a:rPr>
              <a:t>follow up, we have a</a:t>
            </a:r>
            <a:r>
              <a:rPr lang="en" sz="1800" i="1" u="none" strike="noStrike" cap="none">
                <a:solidFill>
                  <a:srgbClr val="FF1527"/>
                </a:solidFill>
                <a:latin typeface="Proxima Nova"/>
                <a:ea typeface="Proxima Nova"/>
                <a:cs typeface="Proxima Nova"/>
                <a:sym typeface="Proxima Nova"/>
              </a:rPr>
              <a:t> </a:t>
            </a:r>
            <a:r>
              <a:rPr lang="en" sz="1800" b="1" i="1" u="none" strike="noStrike" cap="none">
                <a:solidFill>
                  <a:srgbClr val="5C8DE4"/>
                </a:solidFill>
                <a:latin typeface="Proxima Nova"/>
                <a:ea typeface="Proxima Nova"/>
                <a:cs typeface="Proxima Nova"/>
                <a:sym typeface="Proxima Nova"/>
              </a:rPr>
              <a:t>wound care</a:t>
            </a:r>
            <a:r>
              <a:rPr lang="en" sz="1800" i="1" u="none" strike="noStrike" cap="none">
                <a:solidFill>
                  <a:srgbClr val="281C22"/>
                </a:solidFill>
                <a:latin typeface="Proxima Nova"/>
                <a:ea typeface="Proxima Nova"/>
                <a:cs typeface="Proxima Nova"/>
                <a:sym typeface="Proxima Nova"/>
              </a:rPr>
              <a:t> center. And the nursing staff there is really meticulous. And there's a plastic surgeon in that clinic, there's a nurse practitioner who specializes in wound care. And then, of course, we have </a:t>
            </a:r>
            <a:r>
              <a:rPr lang="en" sz="1800" b="1" i="1" u="none" strike="noStrike" cap="none">
                <a:solidFill>
                  <a:srgbClr val="5C8DE4"/>
                </a:solidFill>
                <a:latin typeface="Proxima Nova"/>
                <a:ea typeface="Proxima Nova"/>
                <a:cs typeface="Proxima Nova"/>
                <a:sym typeface="Proxima Nova"/>
              </a:rPr>
              <a:t>addiction medicine</a:t>
            </a:r>
            <a:r>
              <a:rPr lang="en" sz="1800" i="1" u="none" strike="noStrike" cap="none">
                <a:solidFill>
                  <a:srgbClr val="281C22"/>
                </a:solidFill>
                <a:latin typeface="Proxima Nova"/>
                <a:ea typeface="Proxima Nova"/>
                <a:cs typeface="Proxima Nova"/>
                <a:sym typeface="Proxima Nova"/>
              </a:rPr>
              <a:t>, so we really do have wraparound services</a:t>
            </a:r>
            <a:r>
              <a:rPr lang="en" sz="1800" i="1">
                <a:solidFill>
                  <a:srgbClr val="281C22"/>
                </a:solidFill>
                <a:latin typeface="Proxima Nova"/>
                <a:ea typeface="Proxima Nova"/>
                <a:cs typeface="Proxima Nova"/>
                <a:sym typeface="Proxima Nova"/>
              </a:rPr>
              <a:t>…</a:t>
            </a:r>
            <a:r>
              <a:rPr lang="en" sz="1800" i="1" u="none" strike="noStrike" cap="none">
                <a:solidFill>
                  <a:srgbClr val="281C22"/>
                </a:solidFill>
                <a:latin typeface="Proxima Nova"/>
                <a:ea typeface="Proxima Nova"/>
                <a:cs typeface="Proxima Nova"/>
                <a:sym typeface="Proxima Nova"/>
              </a:rPr>
              <a:t>”</a:t>
            </a:r>
            <a:endParaRPr sz="1800">
              <a:latin typeface="Proxima Nova"/>
              <a:ea typeface="Proxima Nova"/>
              <a:cs typeface="Proxima Nova"/>
              <a:sym typeface="Proxima Nova"/>
            </a:endParaRPr>
          </a:p>
          <a:p>
            <a:pPr marL="0" marR="0" lvl="0" indent="0" algn="l" rtl="0">
              <a:lnSpc>
                <a:spcPct val="115000"/>
              </a:lnSpc>
              <a:spcBef>
                <a:spcPts val="0"/>
              </a:spcBef>
              <a:spcAft>
                <a:spcPts val="0"/>
              </a:spcAft>
              <a:buNone/>
            </a:pPr>
            <a:r>
              <a:rPr lang="en" sz="1800" b="1" i="1" u="none" strike="noStrike" cap="none">
                <a:solidFill>
                  <a:schemeClr val="dk1"/>
                </a:solidFill>
                <a:latin typeface="Proxima Nova"/>
                <a:ea typeface="Proxima Nova"/>
                <a:cs typeface="Proxima Nova"/>
                <a:sym typeface="Proxima Nova"/>
              </a:rPr>
              <a:t> - Infectious Disease and Internal Medicine Physician </a:t>
            </a:r>
            <a:endParaRPr sz="1800" b="1" i="1">
              <a:solidFill>
                <a:schemeClr val="dk1"/>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311700" y="445025"/>
            <a:ext cx="8520600" cy="12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Anton"/>
                <a:ea typeface="Anton"/>
                <a:cs typeface="Anton"/>
                <a:sym typeface="Anton"/>
              </a:rPr>
              <a:t>Why have providers not seen many patients with xylazine exposures?</a:t>
            </a:r>
            <a:r>
              <a:rPr lang="en" sz="3600">
                <a:latin typeface="Anton"/>
                <a:ea typeface="Anton"/>
                <a:cs typeface="Anton"/>
                <a:sym typeface="Anton"/>
              </a:rPr>
              <a:t> → </a:t>
            </a:r>
            <a:r>
              <a:rPr lang="en" sz="3600">
                <a:solidFill>
                  <a:srgbClr val="5C8DE4"/>
                </a:solidFill>
                <a:latin typeface="Anton"/>
                <a:ea typeface="Anton"/>
                <a:cs typeface="Anton"/>
                <a:sym typeface="Anton"/>
              </a:rPr>
              <a:t>Lack of testing</a:t>
            </a:r>
            <a:endParaRPr>
              <a:solidFill>
                <a:srgbClr val="5C8DE4"/>
              </a:solidFill>
            </a:endParaRPr>
          </a:p>
        </p:txBody>
      </p:sp>
      <p:sp>
        <p:nvSpPr>
          <p:cNvPr id="157" name="Google Shape;157;p24"/>
          <p:cNvSpPr txBox="1"/>
          <p:nvPr/>
        </p:nvSpPr>
        <p:spPr>
          <a:xfrm>
            <a:off x="401251" y="1777000"/>
            <a:ext cx="8341500" cy="1551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800" i="1" u="none" strike="noStrike" cap="none">
                <a:solidFill>
                  <a:srgbClr val="281C22"/>
                </a:solidFill>
                <a:latin typeface="Proxima Nova"/>
                <a:ea typeface="Proxima Nova"/>
                <a:cs typeface="Proxima Nova"/>
                <a:sym typeface="Proxima Nova"/>
              </a:rPr>
              <a:t>“The large, crater type wounds? Those we can definitely say are related to xylazine. The rest is often conjecture where somebody just appears to be having a much harder time…</a:t>
            </a:r>
            <a:r>
              <a:rPr lang="en" sz="1800" i="1" u="none" strike="noStrike" cap="none">
                <a:solidFill>
                  <a:srgbClr val="454546"/>
                </a:solidFill>
                <a:latin typeface="Proxima Nova"/>
                <a:ea typeface="Proxima Nova"/>
                <a:cs typeface="Proxima Nova"/>
                <a:sym typeface="Proxima Nova"/>
              </a:rPr>
              <a:t> </a:t>
            </a:r>
            <a:r>
              <a:rPr lang="en" sz="1800" b="1" i="1" u="none" strike="noStrike" cap="none">
                <a:solidFill>
                  <a:srgbClr val="5C8DE4"/>
                </a:solidFill>
                <a:latin typeface="Proxima Nova"/>
                <a:ea typeface="Proxima Nova"/>
                <a:cs typeface="Proxima Nova"/>
                <a:sym typeface="Proxima Nova"/>
              </a:rPr>
              <a:t>It's really only a suspicion</a:t>
            </a:r>
            <a:r>
              <a:rPr lang="en" sz="1800" b="1" i="1">
                <a:solidFill>
                  <a:srgbClr val="5C8DE4"/>
                </a:solidFill>
                <a:latin typeface="Proxima Nova"/>
                <a:ea typeface="Proxima Nova"/>
                <a:cs typeface="Proxima Nova"/>
                <a:sym typeface="Proxima Nova"/>
              </a:rPr>
              <a:t>… </a:t>
            </a:r>
            <a:r>
              <a:rPr lang="en" sz="1800" i="1" u="none" strike="noStrike" cap="none">
                <a:solidFill>
                  <a:srgbClr val="281C22"/>
                </a:solidFill>
                <a:latin typeface="Proxima Nova"/>
                <a:ea typeface="Proxima Nova"/>
                <a:cs typeface="Proxima Nova"/>
                <a:sym typeface="Proxima Nova"/>
              </a:rPr>
              <a:t>I think there's one that's available, but it's a ‘send up’ test… Which isn't really much help.” </a:t>
            </a:r>
            <a:endParaRPr sz="1800">
              <a:latin typeface="Proxima Nova"/>
              <a:ea typeface="Proxima Nova"/>
              <a:cs typeface="Proxima Nova"/>
              <a:sym typeface="Proxima Nova"/>
            </a:endParaRPr>
          </a:p>
          <a:p>
            <a:pPr marL="0" marR="0" lvl="0" indent="0" algn="l" rtl="0">
              <a:lnSpc>
                <a:spcPct val="115000"/>
              </a:lnSpc>
              <a:spcBef>
                <a:spcPts val="0"/>
              </a:spcBef>
              <a:spcAft>
                <a:spcPts val="0"/>
              </a:spcAft>
              <a:buNone/>
            </a:pPr>
            <a:r>
              <a:rPr lang="en" sz="1800" i="1" u="none" strike="noStrike" cap="none">
                <a:solidFill>
                  <a:schemeClr val="dk1"/>
                </a:solidFill>
                <a:latin typeface="Proxima Nova"/>
                <a:ea typeface="Proxima Nova"/>
                <a:cs typeface="Proxima Nova"/>
                <a:sym typeface="Proxima Nova"/>
              </a:rPr>
              <a:t> </a:t>
            </a:r>
            <a:r>
              <a:rPr lang="en" sz="1800" b="1" i="1" u="none" strike="noStrike" cap="none">
                <a:solidFill>
                  <a:schemeClr val="dk1"/>
                </a:solidFill>
                <a:latin typeface="Proxima Nova"/>
                <a:ea typeface="Proxima Nova"/>
                <a:cs typeface="Proxima Nova"/>
                <a:sym typeface="Proxima Nova"/>
              </a:rPr>
              <a:t>- Addiction Medicine Physician</a:t>
            </a:r>
            <a:r>
              <a:rPr lang="en" sz="1800" b="1" i="1" u="none" strike="noStrike" cap="none">
                <a:solidFill>
                  <a:srgbClr val="FF1527"/>
                </a:solidFill>
                <a:latin typeface="Proxima Nova"/>
                <a:ea typeface="Proxima Nova"/>
                <a:cs typeface="Proxima Nova"/>
                <a:sym typeface="Proxima Nova"/>
              </a:rPr>
              <a:t> </a:t>
            </a:r>
            <a:endParaRPr sz="1800">
              <a:solidFill>
                <a:srgbClr val="FF1527"/>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311700" y="445025"/>
            <a:ext cx="8520600" cy="175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Anton"/>
                <a:ea typeface="Anton"/>
                <a:cs typeface="Anton"/>
                <a:sym typeface="Anton"/>
              </a:rPr>
              <a:t>Why have providers not seen many patients with xylazine exposures?</a:t>
            </a:r>
            <a:r>
              <a:rPr lang="en" sz="3600">
                <a:latin typeface="Anton"/>
                <a:ea typeface="Anton"/>
                <a:cs typeface="Anton"/>
                <a:sym typeface="Anton"/>
              </a:rPr>
              <a:t> → </a:t>
            </a:r>
            <a:r>
              <a:rPr lang="en" sz="3600">
                <a:solidFill>
                  <a:srgbClr val="5C8DE4"/>
                </a:solidFill>
                <a:latin typeface="Anton"/>
                <a:ea typeface="Anton"/>
                <a:cs typeface="Anton"/>
                <a:sym typeface="Anton"/>
              </a:rPr>
              <a:t>Patients avoiding care </a:t>
            </a:r>
            <a:endParaRPr>
              <a:solidFill>
                <a:srgbClr val="5C8DE4"/>
              </a:solidFill>
            </a:endParaRPr>
          </a:p>
        </p:txBody>
      </p:sp>
      <p:sp>
        <p:nvSpPr>
          <p:cNvPr id="163" name="Google Shape;163;p25"/>
          <p:cNvSpPr txBox="1"/>
          <p:nvPr/>
        </p:nvSpPr>
        <p:spPr>
          <a:xfrm>
            <a:off x="426250" y="2316875"/>
            <a:ext cx="8199000" cy="1870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800" i="1" u="none" strike="noStrike" cap="none">
                <a:solidFill>
                  <a:srgbClr val="281C22"/>
                </a:solidFill>
                <a:latin typeface="Proxima Nova"/>
                <a:ea typeface="Proxima Nova"/>
                <a:cs typeface="Proxima Nova"/>
                <a:sym typeface="Proxima Nova"/>
              </a:rPr>
              <a:t>“Recently, I had a patient with xylazine wounds and abscesses. He was very sick, febrile, and needed to go to the hospital. He was coming into the clinic knowing that he was really sick and knowing he couldn't manage his wounds himself. But also, </a:t>
            </a:r>
            <a:r>
              <a:rPr lang="en" sz="1800" b="1" i="1" u="none" strike="noStrike" cap="none">
                <a:solidFill>
                  <a:srgbClr val="5C8DE4"/>
                </a:solidFill>
                <a:latin typeface="Proxima Nova"/>
                <a:ea typeface="Proxima Nova"/>
                <a:cs typeface="Proxima Nova"/>
                <a:sym typeface="Proxima Nova"/>
              </a:rPr>
              <a:t>he was afraid to go to the hospital</a:t>
            </a:r>
            <a:r>
              <a:rPr lang="en" sz="1800" b="1" i="1" u="none" strike="noStrike" cap="none">
                <a:solidFill>
                  <a:srgbClr val="FF1527"/>
                </a:solidFill>
                <a:latin typeface="Proxima Nova"/>
                <a:ea typeface="Proxima Nova"/>
                <a:cs typeface="Proxima Nova"/>
                <a:sym typeface="Proxima Nova"/>
              </a:rPr>
              <a:t> </a:t>
            </a:r>
            <a:r>
              <a:rPr lang="en" sz="1800" i="1" u="none" strike="noStrike" cap="none">
                <a:solidFill>
                  <a:srgbClr val="281C22"/>
                </a:solidFill>
                <a:latin typeface="Proxima Nova"/>
                <a:ea typeface="Proxima Nova"/>
                <a:cs typeface="Proxima Nova"/>
                <a:sym typeface="Proxima Nova"/>
              </a:rPr>
              <a:t>first because he didn't want to be sick and didn't want to not have that methadone in place before going.” </a:t>
            </a:r>
            <a:endParaRPr sz="1800">
              <a:latin typeface="Proxima Nova"/>
              <a:ea typeface="Proxima Nova"/>
              <a:cs typeface="Proxima Nova"/>
              <a:sym typeface="Proxima Nova"/>
            </a:endParaRPr>
          </a:p>
          <a:p>
            <a:pPr marL="0" marR="0" lvl="0" indent="0" algn="l" rtl="0">
              <a:lnSpc>
                <a:spcPct val="115000"/>
              </a:lnSpc>
              <a:spcBef>
                <a:spcPts val="0"/>
              </a:spcBef>
              <a:spcAft>
                <a:spcPts val="0"/>
              </a:spcAft>
              <a:buNone/>
            </a:pPr>
            <a:r>
              <a:rPr lang="en" sz="1800" i="1" u="none" strike="noStrike" cap="none">
                <a:solidFill>
                  <a:schemeClr val="dk1"/>
                </a:solidFill>
                <a:latin typeface="Proxima Nova"/>
                <a:ea typeface="Proxima Nova"/>
                <a:cs typeface="Proxima Nova"/>
                <a:sym typeface="Proxima Nova"/>
              </a:rPr>
              <a:t> </a:t>
            </a:r>
            <a:r>
              <a:rPr lang="en" sz="1800" b="1" i="1" u="none" strike="noStrike" cap="none">
                <a:solidFill>
                  <a:schemeClr val="dk1"/>
                </a:solidFill>
                <a:latin typeface="Proxima Nova"/>
                <a:ea typeface="Proxima Nova"/>
                <a:cs typeface="Proxima Nova"/>
                <a:sym typeface="Proxima Nova"/>
              </a:rPr>
              <a:t>- Nurse Practitioner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11700" y="445025"/>
            <a:ext cx="8520600" cy="175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Anton"/>
                <a:ea typeface="Anton"/>
                <a:cs typeface="Anton"/>
                <a:sym typeface="Anton"/>
              </a:rPr>
              <a:t>Why do providers not frequently discuss xylazine with patients who might be exposed to it? </a:t>
            </a:r>
            <a:r>
              <a:rPr lang="en" sz="3600">
                <a:latin typeface="Anton"/>
                <a:ea typeface="Anton"/>
                <a:cs typeface="Anton"/>
                <a:sym typeface="Anton"/>
              </a:rPr>
              <a:t>→ </a:t>
            </a:r>
            <a:r>
              <a:rPr lang="en" sz="3600">
                <a:solidFill>
                  <a:srgbClr val="5C8DE4"/>
                </a:solidFill>
                <a:latin typeface="Anton"/>
                <a:ea typeface="Anton"/>
                <a:cs typeface="Anton"/>
                <a:sym typeface="Anton"/>
              </a:rPr>
              <a:t>Premature Medical Discharge</a:t>
            </a:r>
            <a:r>
              <a:rPr lang="en" sz="3600">
                <a:solidFill>
                  <a:srgbClr val="FF1527"/>
                </a:solidFill>
                <a:latin typeface="Anton"/>
                <a:ea typeface="Anton"/>
                <a:cs typeface="Anton"/>
                <a:sym typeface="Anton"/>
              </a:rPr>
              <a:t> </a:t>
            </a:r>
            <a:endParaRPr>
              <a:solidFill>
                <a:srgbClr val="FF1527"/>
              </a:solidFill>
            </a:endParaRPr>
          </a:p>
        </p:txBody>
      </p:sp>
      <p:sp>
        <p:nvSpPr>
          <p:cNvPr id="169" name="Google Shape;169;p26"/>
          <p:cNvSpPr txBox="1"/>
          <p:nvPr/>
        </p:nvSpPr>
        <p:spPr>
          <a:xfrm>
            <a:off x="403750" y="2230525"/>
            <a:ext cx="8169000" cy="1870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800" i="1" u="none" strike="noStrike" cap="none">
                <a:solidFill>
                  <a:srgbClr val="281C22"/>
                </a:solidFill>
                <a:latin typeface="Proxima Nova"/>
                <a:ea typeface="Proxima Nova"/>
                <a:cs typeface="Proxima Nova"/>
                <a:sym typeface="Proxima Nova"/>
              </a:rPr>
              <a:t>“[This patient] would come into the ER when she was very sick, get some antibiotics, and then usually leave the ER not too long after. But she had the worst scarring I'd ever seen. And it was really getting to the point where a good proportion of her upper and lower limbs are now all pretty fairly scarre</a:t>
            </a:r>
            <a:r>
              <a:rPr lang="en" sz="1800" i="1">
                <a:solidFill>
                  <a:srgbClr val="281C22"/>
                </a:solidFill>
                <a:latin typeface="Proxima Nova"/>
                <a:ea typeface="Proxima Nova"/>
                <a:cs typeface="Proxima Nova"/>
                <a:sym typeface="Proxima Nova"/>
              </a:rPr>
              <a:t>d</a:t>
            </a:r>
            <a:r>
              <a:rPr lang="en" sz="1800" i="1" u="none" strike="noStrike" cap="none">
                <a:solidFill>
                  <a:srgbClr val="281C22"/>
                </a:solidFill>
                <a:latin typeface="Proxima Nova"/>
                <a:ea typeface="Proxima Nova"/>
                <a:cs typeface="Proxima Nova"/>
                <a:sym typeface="Proxima Nova"/>
              </a:rPr>
              <a:t>... [but] by the time I came back the next morning,</a:t>
            </a:r>
            <a:r>
              <a:rPr lang="en" sz="1800" b="1" i="1" u="none" strike="noStrike" cap="none">
                <a:solidFill>
                  <a:srgbClr val="281C22"/>
                </a:solidFill>
                <a:latin typeface="Proxima Nova"/>
                <a:ea typeface="Proxima Nova"/>
                <a:cs typeface="Proxima Nova"/>
                <a:sym typeface="Proxima Nova"/>
              </a:rPr>
              <a:t> </a:t>
            </a:r>
            <a:r>
              <a:rPr lang="en" sz="1800" b="1" i="1" u="none" strike="noStrike" cap="none">
                <a:solidFill>
                  <a:srgbClr val="5C8DE4"/>
                </a:solidFill>
                <a:latin typeface="Proxima Nova"/>
                <a:ea typeface="Proxima Nova"/>
                <a:cs typeface="Proxima Nova"/>
                <a:sym typeface="Proxima Nova"/>
              </a:rPr>
              <a:t>she was already gone.</a:t>
            </a:r>
            <a:r>
              <a:rPr lang="en" sz="1800" i="1" u="none" strike="noStrike" cap="none">
                <a:solidFill>
                  <a:srgbClr val="454546"/>
                </a:solidFill>
                <a:latin typeface="Proxima Nova"/>
                <a:ea typeface="Proxima Nova"/>
                <a:cs typeface="Proxima Nova"/>
                <a:sym typeface="Proxima Nova"/>
              </a:rPr>
              <a:t>” </a:t>
            </a:r>
            <a:endParaRPr sz="1800">
              <a:latin typeface="Proxima Nova"/>
              <a:ea typeface="Proxima Nova"/>
              <a:cs typeface="Proxima Nova"/>
              <a:sym typeface="Proxima Nova"/>
            </a:endParaRPr>
          </a:p>
          <a:p>
            <a:pPr marL="0" marR="0" lvl="0" indent="0" algn="l" rtl="0">
              <a:lnSpc>
                <a:spcPct val="115000"/>
              </a:lnSpc>
              <a:spcBef>
                <a:spcPts val="0"/>
              </a:spcBef>
              <a:spcAft>
                <a:spcPts val="0"/>
              </a:spcAft>
              <a:buNone/>
            </a:pPr>
            <a:r>
              <a:rPr lang="en" sz="1800" i="1" u="none" strike="noStrike" cap="none">
                <a:solidFill>
                  <a:schemeClr val="dk1"/>
                </a:solidFill>
                <a:latin typeface="Proxima Nova"/>
                <a:ea typeface="Proxima Nova"/>
                <a:cs typeface="Proxima Nova"/>
                <a:sym typeface="Proxima Nova"/>
              </a:rPr>
              <a:t> </a:t>
            </a:r>
            <a:r>
              <a:rPr lang="en" sz="1800" b="1" i="1" u="none" strike="noStrike" cap="none">
                <a:solidFill>
                  <a:schemeClr val="dk1"/>
                </a:solidFill>
                <a:latin typeface="Proxima Nova"/>
                <a:ea typeface="Proxima Nova"/>
                <a:cs typeface="Proxima Nova"/>
                <a:sym typeface="Proxima Nova"/>
              </a:rPr>
              <a:t>- Infectious Disease Physician</a:t>
            </a:r>
            <a:r>
              <a:rPr lang="en" sz="1800" i="1" u="none" strike="noStrike" cap="none">
                <a:solidFill>
                  <a:schemeClr val="dk1"/>
                </a:solidFill>
                <a:latin typeface="Proxima Nova"/>
                <a:ea typeface="Proxima Nova"/>
                <a:cs typeface="Proxima Nova"/>
                <a:sym typeface="Proxima Nova"/>
              </a:rPr>
              <a:t>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311700" y="445025"/>
            <a:ext cx="8520600" cy="169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Anton"/>
                <a:ea typeface="Anton"/>
                <a:cs typeface="Anton"/>
                <a:sym typeface="Anton"/>
              </a:rPr>
              <a:t>Why do providers not frequently discuss xylazine with patients who might be exposed to it?</a:t>
            </a:r>
            <a:r>
              <a:rPr lang="en" sz="3600">
                <a:latin typeface="Anton"/>
                <a:ea typeface="Anton"/>
                <a:cs typeface="Anton"/>
                <a:sym typeface="Anton"/>
              </a:rPr>
              <a:t> → </a:t>
            </a:r>
            <a:r>
              <a:rPr lang="en" sz="3600">
                <a:solidFill>
                  <a:srgbClr val="5C8DE4"/>
                </a:solidFill>
                <a:latin typeface="Anton"/>
                <a:ea typeface="Anton"/>
                <a:cs typeface="Anton"/>
                <a:sym typeface="Anton"/>
              </a:rPr>
              <a:t>Patients have other pressing issues</a:t>
            </a:r>
            <a:endParaRPr>
              <a:solidFill>
                <a:srgbClr val="5C8DE4"/>
              </a:solidFill>
            </a:endParaRPr>
          </a:p>
        </p:txBody>
      </p:sp>
      <p:sp>
        <p:nvSpPr>
          <p:cNvPr id="175" name="Google Shape;175;p27"/>
          <p:cNvSpPr txBox="1"/>
          <p:nvPr/>
        </p:nvSpPr>
        <p:spPr>
          <a:xfrm>
            <a:off x="388750" y="2196900"/>
            <a:ext cx="8289000" cy="2188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800" i="1" u="none" strike="noStrike" cap="none">
                <a:solidFill>
                  <a:srgbClr val="454546"/>
                </a:solidFill>
                <a:latin typeface="Proxima Nova"/>
                <a:ea typeface="Proxima Nova"/>
                <a:cs typeface="Proxima Nova"/>
                <a:sym typeface="Proxima Nova"/>
              </a:rPr>
              <a:t>“</a:t>
            </a:r>
            <a:r>
              <a:rPr lang="en" sz="1800" i="1" u="none" strike="noStrike" cap="none">
                <a:solidFill>
                  <a:srgbClr val="281C22"/>
                </a:solidFill>
                <a:latin typeface="Proxima Nova"/>
                <a:ea typeface="Proxima Nova"/>
                <a:cs typeface="Proxima Nova"/>
                <a:sym typeface="Proxima Nova"/>
              </a:rPr>
              <a:t>If I have a patient that's coming in who has very severe heart failure, and they are clearly having an exacerbation right in front of me, and I need to send them to the emergency room? That's something that I have to address right away. And it's</a:t>
            </a:r>
            <a:r>
              <a:rPr lang="en" sz="1800" i="1" u="none" strike="noStrike" cap="none">
                <a:solidFill>
                  <a:srgbClr val="454546"/>
                </a:solidFill>
                <a:latin typeface="Proxima Nova"/>
                <a:ea typeface="Proxima Nova"/>
                <a:cs typeface="Proxima Nova"/>
                <a:sym typeface="Proxima Nova"/>
              </a:rPr>
              <a:t> </a:t>
            </a:r>
            <a:r>
              <a:rPr lang="en" sz="1800" b="1" i="1" u="none" strike="noStrike" cap="none">
                <a:solidFill>
                  <a:srgbClr val="5C8DE4"/>
                </a:solidFill>
                <a:latin typeface="Proxima Nova"/>
                <a:ea typeface="Proxima Nova"/>
                <a:cs typeface="Proxima Nova"/>
                <a:sym typeface="Proxima Nova"/>
              </a:rPr>
              <a:t>not helpful to them for me to also sort of screen them for xylazine exposure</a:t>
            </a:r>
            <a:r>
              <a:rPr lang="en" sz="1800" i="1" u="none" strike="noStrike" cap="none">
                <a:solidFill>
                  <a:srgbClr val="5C8DE4"/>
                </a:solidFill>
                <a:latin typeface="Proxima Nova"/>
                <a:ea typeface="Proxima Nova"/>
                <a:cs typeface="Proxima Nova"/>
                <a:sym typeface="Proxima Nova"/>
              </a:rPr>
              <a:t>. </a:t>
            </a:r>
            <a:r>
              <a:rPr lang="en" sz="1800" i="1" u="none" strike="noStrike" cap="none">
                <a:solidFill>
                  <a:srgbClr val="281C22"/>
                </a:solidFill>
                <a:latin typeface="Proxima Nova"/>
                <a:ea typeface="Proxima Nova"/>
                <a:cs typeface="Proxima Nova"/>
                <a:sym typeface="Proxima Nova"/>
              </a:rPr>
              <a:t>And it's very rare for me to just have a visit where there aren't acute issues happening... that wouldn’t be more threatening to their life than their xylazine exposure.” </a:t>
            </a:r>
            <a:endParaRPr sz="1800">
              <a:latin typeface="Proxima Nova"/>
              <a:ea typeface="Proxima Nova"/>
              <a:cs typeface="Proxima Nova"/>
              <a:sym typeface="Proxima Nova"/>
            </a:endParaRPr>
          </a:p>
          <a:p>
            <a:pPr marL="0" marR="0" lvl="0" indent="0" algn="l" rtl="0">
              <a:lnSpc>
                <a:spcPct val="115000"/>
              </a:lnSpc>
              <a:spcBef>
                <a:spcPts val="0"/>
              </a:spcBef>
              <a:spcAft>
                <a:spcPts val="0"/>
              </a:spcAft>
              <a:buNone/>
            </a:pPr>
            <a:r>
              <a:rPr lang="en" sz="1800" i="1" u="none" strike="noStrike" cap="none">
                <a:solidFill>
                  <a:schemeClr val="dk1"/>
                </a:solidFill>
                <a:latin typeface="Proxima Nova"/>
                <a:ea typeface="Proxima Nova"/>
                <a:cs typeface="Proxima Nova"/>
                <a:sym typeface="Proxima Nova"/>
              </a:rPr>
              <a:t> </a:t>
            </a:r>
            <a:r>
              <a:rPr lang="en" sz="1800" b="1" i="1" u="none" strike="noStrike" cap="none">
                <a:solidFill>
                  <a:schemeClr val="dk1"/>
                </a:solidFill>
                <a:latin typeface="Proxima Nova"/>
                <a:ea typeface="Proxima Nova"/>
                <a:cs typeface="Proxima Nova"/>
                <a:sym typeface="Proxima Nova"/>
              </a:rPr>
              <a:t>- Internal Medicine Physician</a:t>
            </a:r>
            <a:r>
              <a:rPr lang="en" sz="1800" i="1" u="none" strike="noStrike" cap="none">
                <a:solidFill>
                  <a:srgbClr val="FF1527"/>
                </a:solidFill>
                <a:latin typeface="Proxima Nova"/>
                <a:ea typeface="Proxima Nova"/>
                <a:cs typeface="Proxima Nova"/>
                <a:sym typeface="Proxima Nova"/>
              </a:rPr>
              <a:t> </a:t>
            </a:r>
            <a:endParaRPr sz="1800">
              <a:solidFill>
                <a:srgbClr val="FF1527"/>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28"/>
          <p:cNvGrpSpPr/>
          <p:nvPr/>
        </p:nvGrpSpPr>
        <p:grpSpPr>
          <a:xfrm>
            <a:off x="514350" y="1400247"/>
            <a:ext cx="712169" cy="550222"/>
            <a:chOff x="0" y="-47625"/>
            <a:chExt cx="534621" cy="471000"/>
          </a:xfrm>
        </p:grpSpPr>
        <p:sp>
          <p:nvSpPr>
            <p:cNvPr id="181" name="Google Shape;181;p28"/>
            <p:cNvSpPr/>
            <p:nvPr/>
          </p:nvSpPr>
          <p:spPr>
            <a:xfrm>
              <a:off x="0" y="0"/>
              <a:ext cx="534621" cy="423324"/>
            </a:xfrm>
            <a:custGeom>
              <a:avLst/>
              <a:gdLst/>
              <a:ahLst/>
              <a:cxnLst/>
              <a:rect l="l" t="t" r="r" b="b"/>
              <a:pathLst>
                <a:path w="534621" h="423324" extrusionOk="0">
                  <a:moveTo>
                    <a:pt x="0" y="0"/>
                  </a:moveTo>
                  <a:lnTo>
                    <a:pt x="534621" y="0"/>
                  </a:lnTo>
                  <a:lnTo>
                    <a:pt x="534621" y="423324"/>
                  </a:lnTo>
                  <a:lnTo>
                    <a:pt x="0" y="423324"/>
                  </a:lnTo>
                  <a:close/>
                </a:path>
              </a:pathLst>
            </a:custGeom>
            <a:solidFill>
              <a:srgbClr val="5C8DE4"/>
            </a:solidFill>
            <a:ln>
              <a:noFill/>
            </a:ln>
          </p:spPr>
        </p:sp>
        <p:sp>
          <p:nvSpPr>
            <p:cNvPr id="182" name="Google Shape;182;p28"/>
            <p:cNvSpPr txBox="1"/>
            <p:nvPr/>
          </p:nvSpPr>
          <p:spPr>
            <a:xfrm>
              <a:off x="0" y="-47625"/>
              <a:ext cx="534600" cy="471000"/>
            </a:xfrm>
            <a:prstGeom prst="rect">
              <a:avLst/>
            </a:prstGeom>
            <a:solidFill>
              <a:srgbClr val="5C8DE4"/>
            </a:solid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3" name="Google Shape;183;p28"/>
          <p:cNvSpPr txBox="1"/>
          <p:nvPr/>
        </p:nvSpPr>
        <p:spPr>
          <a:xfrm>
            <a:off x="649512" y="1434306"/>
            <a:ext cx="441900" cy="431100"/>
          </a:xfrm>
          <a:prstGeom prst="rect">
            <a:avLst/>
          </a:prstGeom>
          <a:noFill/>
          <a:ln>
            <a:noFill/>
          </a:ln>
        </p:spPr>
        <p:txBody>
          <a:bodyPr spcFirstLastPara="1" wrap="square" lIns="0" tIns="0" rIns="0" bIns="0" anchor="t" anchorCtr="0">
            <a:spAutoFit/>
          </a:bodyPr>
          <a:lstStyle/>
          <a:p>
            <a:pPr marL="0" marR="0" lvl="0" indent="0" algn="ctr" rtl="0">
              <a:lnSpc>
                <a:spcPct val="139996"/>
              </a:lnSpc>
              <a:spcBef>
                <a:spcPts val="0"/>
              </a:spcBef>
              <a:spcAft>
                <a:spcPts val="0"/>
              </a:spcAft>
              <a:buNone/>
            </a:pPr>
            <a:r>
              <a:rPr lang="en" sz="2800" i="0" u="none" strike="noStrike" cap="none">
                <a:solidFill>
                  <a:srgbClr val="FFFFFF"/>
                </a:solidFill>
                <a:latin typeface="Proxima Nova"/>
                <a:ea typeface="Proxima Nova"/>
                <a:cs typeface="Proxima Nova"/>
                <a:sym typeface="Proxima Nova"/>
              </a:rPr>
              <a:t>+</a:t>
            </a:r>
            <a:endParaRPr sz="700">
              <a:latin typeface="Proxima Nova"/>
              <a:ea typeface="Proxima Nova"/>
              <a:cs typeface="Proxima Nova"/>
              <a:sym typeface="Proxima Nova"/>
            </a:endParaRPr>
          </a:p>
        </p:txBody>
      </p:sp>
      <p:sp>
        <p:nvSpPr>
          <p:cNvPr id="184" name="Google Shape;184;p28"/>
          <p:cNvSpPr txBox="1"/>
          <p:nvPr/>
        </p:nvSpPr>
        <p:spPr>
          <a:xfrm>
            <a:off x="1348471" y="1400238"/>
            <a:ext cx="7406400" cy="812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600" i="0" u="none" strike="noStrike" cap="none">
                <a:solidFill>
                  <a:schemeClr val="dk1"/>
                </a:solidFill>
                <a:latin typeface="Proxima Nova"/>
                <a:ea typeface="Proxima Nova"/>
                <a:cs typeface="Proxima Nova"/>
                <a:sym typeface="Proxima Nova"/>
              </a:rPr>
              <a:t>There are key knowledge and practice gaps related to xylazine for healthcare providers, </a:t>
            </a:r>
            <a:r>
              <a:rPr lang="en" sz="1600" i="1" u="none" strike="noStrike" cap="none">
                <a:solidFill>
                  <a:schemeClr val="dk1"/>
                </a:solidFill>
                <a:latin typeface="Proxima Nova"/>
                <a:ea typeface="Proxima Nova"/>
                <a:cs typeface="Proxima Nova"/>
                <a:sym typeface="Proxima Nova"/>
              </a:rPr>
              <a:t>even if</a:t>
            </a:r>
            <a:r>
              <a:rPr lang="en" sz="1600" i="0" u="none" strike="noStrike" cap="none">
                <a:solidFill>
                  <a:schemeClr val="dk1"/>
                </a:solidFill>
                <a:latin typeface="Proxima Nova"/>
                <a:ea typeface="Proxima Nova"/>
                <a:cs typeface="Proxima Nova"/>
                <a:sym typeface="Proxima Nova"/>
              </a:rPr>
              <a:t> they are familiar with xylazine and have experience serving patients who have been exposed to this adulterant. </a:t>
            </a:r>
            <a:endParaRPr sz="1600">
              <a:solidFill>
                <a:schemeClr val="dk1"/>
              </a:solidFill>
              <a:latin typeface="Proxima Nova"/>
              <a:ea typeface="Proxima Nova"/>
              <a:cs typeface="Proxima Nova"/>
              <a:sym typeface="Proxima Nova"/>
            </a:endParaRPr>
          </a:p>
        </p:txBody>
      </p:sp>
      <p:sp>
        <p:nvSpPr>
          <p:cNvPr id="185" name="Google Shape;185;p28"/>
          <p:cNvSpPr txBox="1"/>
          <p:nvPr/>
        </p:nvSpPr>
        <p:spPr>
          <a:xfrm>
            <a:off x="101576" y="4931825"/>
            <a:ext cx="2312700" cy="138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900" b="0" i="1" u="none" strike="noStrike" cap="none">
                <a:solidFill>
                  <a:srgbClr val="281C22"/>
                </a:solidFill>
                <a:latin typeface="Arial"/>
                <a:ea typeface="Arial"/>
                <a:cs typeface="Arial"/>
                <a:sym typeface="Arial"/>
              </a:rPr>
              <a:t>Source: Hill et al., 2024</a:t>
            </a:r>
            <a:endParaRPr sz="700"/>
          </a:p>
        </p:txBody>
      </p:sp>
      <p:sp>
        <p:nvSpPr>
          <p:cNvPr id="186" name="Google Shape;186;p28"/>
          <p:cNvSpPr txBox="1"/>
          <p:nvPr/>
        </p:nvSpPr>
        <p:spPr>
          <a:xfrm>
            <a:off x="514350" y="436559"/>
            <a:ext cx="8330100" cy="615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4000">
                <a:solidFill>
                  <a:srgbClr val="281C22"/>
                </a:solidFill>
                <a:latin typeface="Anton"/>
                <a:ea typeface="Anton"/>
                <a:cs typeface="Anton"/>
                <a:sym typeface="Anton"/>
              </a:rPr>
              <a:t>Key Takeaways</a:t>
            </a:r>
            <a:endParaRPr sz="700"/>
          </a:p>
        </p:txBody>
      </p:sp>
      <p:grpSp>
        <p:nvGrpSpPr>
          <p:cNvPr id="187" name="Google Shape;187;p28"/>
          <p:cNvGrpSpPr/>
          <p:nvPr/>
        </p:nvGrpSpPr>
        <p:grpSpPr>
          <a:xfrm>
            <a:off x="514350" y="2397121"/>
            <a:ext cx="712169" cy="564079"/>
            <a:chOff x="0" y="0"/>
            <a:chExt cx="534621" cy="423451"/>
          </a:xfrm>
        </p:grpSpPr>
        <p:sp>
          <p:nvSpPr>
            <p:cNvPr id="188" name="Google Shape;188;p28"/>
            <p:cNvSpPr/>
            <p:nvPr/>
          </p:nvSpPr>
          <p:spPr>
            <a:xfrm>
              <a:off x="0" y="0"/>
              <a:ext cx="534621" cy="423324"/>
            </a:xfrm>
            <a:custGeom>
              <a:avLst/>
              <a:gdLst/>
              <a:ahLst/>
              <a:cxnLst/>
              <a:rect l="l" t="t" r="r" b="b"/>
              <a:pathLst>
                <a:path w="534621" h="423324" extrusionOk="0">
                  <a:moveTo>
                    <a:pt x="0" y="0"/>
                  </a:moveTo>
                  <a:lnTo>
                    <a:pt x="534621" y="0"/>
                  </a:lnTo>
                  <a:lnTo>
                    <a:pt x="534621" y="423324"/>
                  </a:lnTo>
                  <a:lnTo>
                    <a:pt x="0" y="423324"/>
                  </a:lnTo>
                  <a:close/>
                </a:path>
              </a:pathLst>
            </a:custGeom>
            <a:solidFill>
              <a:srgbClr val="5C8DE4"/>
            </a:solidFill>
            <a:ln>
              <a:noFill/>
            </a:ln>
          </p:spPr>
        </p:sp>
        <p:sp>
          <p:nvSpPr>
            <p:cNvPr id="189" name="Google Shape;189;p28"/>
            <p:cNvSpPr txBox="1"/>
            <p:nvPr/>
          </p:nvSpPr>
          <p:spPr>
            <a:xfrm>
              <a:off x="0" y="99751"/>
              <a:ext cx="534600" cy="323700"/>
            </a:xfrm>
            <a:prstGeom prst="rect">
              <a:avLst/>
            </a:prstGeom>
            <a:solidFill>
              <a:srgbClr val="5C8DE4"/>
            </a:solid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90" name="Google Shape;190;p28"/>
          <p:cNvSpPr txBox="1"/>
          <p:nvPr/>
        </p:nvSpPr>
        <p:spPr>
          <a:xfrm>
            <a:off x="649512" y="2471374"/>
            <a:ext cx="441900" cy="431100"/>
          </a:xfrm>
          <a:prstGeom prst="rect">
            <a:avLst/>
          </a:prstGeom>
          <a:noFill/>
          <a:ln>
            <a:noFill/>
          </a:ln>
        </p:spPr>
        <p:txBody>
          <a:bodyPr spcFirstLastPara="1" wrap="square" lIns="0" tIns="0" rIns="0" bIns="0" anchor="t" anchorCtr="0">
            <a:spAutoFit/>
          </a:bodyPr>
          <a:lstStyle/>
          <a:p>
            <a:pPr marL="0" marR="0" lvl="0" indent="0" algn="ctr" rtl="0">
              <a:lnSpc>
                <a:spcPct val="139996"/>
              </a:lnSpc>
              <a:spcBef>
                <a:spcPts val="0"/>
              </a:spcBef>
              <a:spcAft>
                <a:spcPts val="0"/>
              </a:spcAft>
              <a:buNone/>
            </a:pPr>
            <a:r>
              <a:rPr lang="en" sz="2800" i="0" u="none" strike="noStrike" cap="none">
                <a:solidFill>
                  <a:srgbClr val="FFFFFF"/>
                </a:solidFill>
                <a:latin typeface="Proxima Nova"/>
                <a:ea typeface="Proxima Nova"/>
                <a:cs typeface="Proxima Nova"/>
                <a:sym typeface="Proxima Nova"/>
              </a:rPr>
              <a:t>+</a:t>
            </a:r>
            <a:endParaRPr sz="700">
              <a:latin typeface="Proxima Nova"/>
              <a:ea typeface="Proxima Nova"/>
              <a:cs typeface="Proxima Nova"/>
              <a:sym typeface="Proxima Nova"/>
            </a:endParaRPr>
          </a:p>
        </p:txBody>
      </p:sp>
      <p:sp>
        <p:nvSpPr>
          <p:cNvPr id="191" name="Google Shape;191;p28"/>
          <p:cNvSpPr txBox="1"/>
          <p:nvPr/>
        </p:nvSpPr>
        <p:spPr>
          <a:xfrm>
            <a:off x="1348471" y="2414423"/>
            <a:ext cx="7406400" cy="529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600" i="0" u="none" strike="noStrike" cap="none">
                <a:solidFill>
                  <a:schemeClr val="dk1"/>
                </a:solidFill>
                <a:latin typeface="Proxima Nova"/>
                <a:ea typeface="Proxima Nova"/>
                <a:cs typeface="Proxima Nova"/>
                <a:sym typeface="Proxima Nova"/>
              </a:rPr>
              <a:t>There is an urgent need to increase educational materials on how to treat and manage xylazine-related outcomes for a diverse group of providers. </a:t>
            </a:r>
            <a:endParaRPr sz="1600">
              <a:solidFill>
                <a:schemeClr val="dk1"/>
              </a:solidFill>
              <a:latin typeface="Proxima Nova"/>
              <a:ea typeface="Proxima Nova"/>
              <a:cs typeface="Proxima Nova"/>
              <a:sym typeface="Proxima Nova"/>
            </a:endParaRPr>
          </a:p>
        </p:txBody>
      </p:sp>
      <p:grpSp>
        <p:nvGrpSpPr>
          <p:cNvPr id="192" name="Google Shape;192;p28"/>
          <p:cNvGrpSpPr/>
          <p:nvPr/>
        </p:nvGrpSpPr>
        <p:grpSpPr>
          <a:xfrm>
            <a:off x="514350" y="3426089"/>
            <a:ext cx="712169" cy="550222"/>
            <a:chOff x="0" y="-47625"/>
            <a:chExt cx="534621" cy="471000"/>
          </a:xfrm>
        </p:grpSpPr>
        <p:sp>
          <p:nvSpPr>
            <p:cNvPr id="193" name="Google Shape;193;p28"/>
            <p:cNvSpPr/>
            <p:nvPr/>
          </p:nvSpPr>
          <p:spPr>
            <a:xfrm>
              <a:off x="0" y="0"/>
              <a:ext cx="534621" cy="423324"/>
            </a:xfrm>
            <a:custGeom>
              <a:avLst/>
              <a:gdLst/>
              <a:ahLst/>
              <a:cxnLst/>
              <a:rect l="l" t="t" r="r" b="b"/>
              <a:pathLst>
                <a:path w="534621" h="423324" extrusionOk="0">
                  <a:moveTo>
                    <a:pt x="0" y="0"/>
                  </a:moveTo>
                  <a:lnTo>
                    <a:pt x="534621" y="0"/>
                  </a:lnTo>
                  <a:lnTo>
                    <a:pt x="534621" y="423324"/>
                  </a:lnTo>
                  <a:lnTo>
                    <a:pt x="0" y="423324"/>
                  </a:lnTo>
                  <a:close/>
                </a:path>
              </a:pathLst>
            </a:custGeom>
            <a:solidFill>
              <a:srgbClr val="5C8DE4"/>
            </a:solidFill>
            <a:ln>
              <a:noFill/>
            </a:ln>
          </p:spPr>
        </p:sp>
        <p:sp>
          <p:nvSpPr>
            <p:cNvPr id="194" name="Google Shape;194;p28"/>
            <p:cNvSpPr txBox="1"/>
            <p:nvPr/>
          </p:nvSpPr>
          <p:spPr>
            <a:xfrm>
              <a:off x="0" y="-47625"/>
              <a:ext cx="534600" cy="471000"/>
            </a:xfrm>
            <a:prstGeom prst="rect">
              <a:avLst/>
            </a:prstGeom>
            <a:solidFill>
              <a:srgbClr val="5C8DE4"/>
            </a:solid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95" name="Google Shape;195;p28"/>
          <p:cNvSpPr txBox="1"/>
          <p:nvPr/>
        </p:nvSpPr>
        <p:spPr>
          <a:xfrm>
            <a:off x="649512" y="3508449"/>
            <a:ext cx="441900" cy="431100"/>
          </a:xfrm>
          <a:prstGeom prst="rect">
            <a:avLst/>
          </a:prstGeom>
          <a:noFill/>
          <a:ln>
            <a:noFill/>
          </a:ln>
        </p:spPr>
        <p:txBody>
          <a:bodyPr spcFirstLastPara="1" wrap="square" lIns="0" tIns="0" rIns="0" bIns="0" anchor="t" anchorCtr="0">
            <a:spAutoFit/>
          </a:bodyPr>
          <a:lstStyle/>
          <a:p>
            <a:pPr marL="0" marR="0" lvl="0" indent="0" algn="ctr" rtl="0">
              <a:lnSpc>
                <a:spcPct val="139996"/>
              </a:lnSpc>
              <a:spcBef>
                <a:spcPts val="0"/>
              </a:spcBef>
              <a:spcAft>
                <a:spcPts val="0"/>
              </a:spcAft>
              <a:buNone/>
            </a:pPr>
            <a:r>
              <a:rPr lang="en" sz="2800" i="0" u="none" strike="noStrike" cap="none">
                <a:solidFill>
                  <a:srgbClr val="FFFFFF"/>
                </a:solidFill>
                <a:latin typeface="Proxima Nova"/>
                <a:ea typeface="Proxima Nova"/>
                <a:cs typeface="Proxima Nova"/>
                <a:sym typeface="Proxima Nova"/>
              </a:rPr>
              <a:t>+</a:t>
            </a:r>
            <a:endParaRPr sz="700">
              <a:latin typeface="Proxima Nova"/>
              <a:ea typeface="Proxima Nova"/>
              <a:cs typeface="Proxima Nova"/>
              <a:sym typeface="Proxima Nova"/>
            </a:endParaRPr>
          </a:p>
        </p:txBody>
      </p:sp>
      <p:sp>
        <p:nvSpPr>
          <p:cNvPr id="196" name="Google Shape;196;p28"/>
          <p:cNvSpPr txBox="1"/>
          <p:nvPr/>
        </p:nvSpPr>
        <p:spPr>
          <a:xfrm>
            <a:off x="1348471" y="3436450"/>
            <a:ext cx="7406400" cy="529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600" i="0" u="none" strike="noStrike" cap="none">
                <a:solidFill>
                  <a:schemeClr val="dk1"/>
                </a:solidFill>
                <a:latin typeface="Proxima Nova"/>
                <a:ea typeface="Proxima Nova"/>
                <a:cs typeface="Proxima Nova"/>
                <a:sym typeface="Proxima Nova"/>
              </a:rPr>
              <a:t>Future research is needed to fill the information gaps that are impacting patient care best practices. </a:t>
            </a:r>
            <a:endParaRPr sz="1600">
              <a:solidFill>
                <a:schemeClr val="dk1"/>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8AEA67-56F3-4AEC-9D53-0EB3A462C478}"/>
              </a:ext>
            </a:extLst>
          </p:cNvPr>
          <p:cNvPicPr>
            <a:picLocks noChangeAspect="1"/>
          </p:cNvPicPr>
          <p:nvPr/>
        </p:nvPicPr>
        <p:blipFill>
          <a:blip r:embed="rId2"/>
          <a:stretch>
            <a:fillRect/>
          </a:stretch>
        </p:blipFill>
        <p:spPr>
          <a:xfrm>
            <a:off x="0" y="238125"/>
            <a:ext cx="9144000" cy="4667249"/>
          </a:xfrm>
          <a:prstGeom prst="rect">
            <a:avLst/>
          </a:prstGeom>
        </p:spPr>
      </p:pic>
      <p:sp>
        <p:nvSpPr>
          <p:cNvPr id="8" name="Google Shape;205;p29">
            <a:extLst>
              <a:ext uri="{FF2B5EF4-FFF2-40B4-BE49-F238E27FC236}">
                <a16:creationId xmlns:a16="http://schemas.microsoft.com/office/drawing/2014/main" id="{2D35DB82-9FD2-478C-A897-E1BA970676A7}"/>
              </a:ext>
            </a:extLst>
          </p:cNvPr>
          <p:cNvSpPr txBox="1"/>
          <p:nvPr/>
        </p:nvSpPr>
        <p:spPr>
          <a:xfrm>
            <a:off x="2074650" y="1386425"/>
            <a:ext cx="4994700" cy="707886"/>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4000" dirty="0">
                <a:solidFill>
                  <a:srgbClr val="5C8DE4"/>
                </a:solidFill>
                <a:latin typeface="Anton"/>
                <a:ea typeface="Anton"/>
                <a:cs typeface="Anton"/>
                <a:sym typeface="Anton"/>
              </a:rPr>
              <a:t>Acknowledgments</a:t>
            </a:r>
            <a:endParaRPr sz="700" dirty="0">
              <a:solidFill>
                <a:srgbClr val="5C8DE4"/>
              </a:solidFill>
            </a:endParaRPr>
          </a:p>
        </p:txBody>
      </p:sp>
      <p:sp>
        <p:nvSpPr>
          <p:cNvPr id="9" name="Google Shape;56;p13">
            <a:extLst>
              <a:ext uri="{FF2B5EF4-FFF2-40B4-BE49-F238E27FC236}">
                <a16:creationId xmlns:a16="http://schemas.microsoft.com/office/drawing/2014/main" id="{3CAA5C3A-89C5-476C-8935-2E50242EC47D}"/>
              </a:ext>
            </a:extLst>
          </p:cNvPr>
          <p:cNvSpPr txBox="1"/>
          <p:nvPr/>
        </p:nvSpPr>
        <p:spPr>
          <a:xfrm>
            <a:off x="569840" y="2217331"/>
            <a:ext cx="4154559" cy="2585323"/>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3000" dirty="0">
                <a:latin typeface="Anton"/>
                <a:ea typeface="Anton"/>
                <a:cs typeface="Anton"/>
                <a:sym typeface="Anton"/>
              </a:rPr>
              <a:t>Rebecca Minahan-Rowley </a:t>
            </a:r>
            <a:endParaRPr sz="3000" dirty="0">
              <a:latin typeface="Anton"/>
              <a:ea typeface="Anton"/>
              <a:cs typeface="Anton"/>
              <a:sym typeface="Anton"/>
            </a:endParaRPr>
          </a:p>
          <a:p>
            <a:pPr marL="0" marR="0" lvl="0" indent="0" algn="ctr" rtl="0">
              <a:lnSpc>
                <a:spcPct val="140006"/>
              </a:lnSpc>
              <a:spcBef>
                <a:spcPts val="0"/>
              </a:spcBef>
              <a:spcAft>
                <a:spcPts val="0"/>
              </a:spcAft>
              <a:buNone/>
            </a:pPr>
            <a:r>
              <a:rPr lang="en" sz="3000" dirty="0">
                <a:latin typeface="Anton"/>
                <a:ea typeface="Anton"/>
                <a:cs typeface="Anton"/>
                <a:sym typeface="Anton"/>
              </a:rPr>
              <a:t>Emma T. Biegacki </a:t>
            </a:r>
          </a:p>
          <a:p>
            <a:pPr marL="0" marR="0" lvl="0" indent="0" algn="ctr" rtl="0">
              <a:lnSpc>
                <a:spcPct val="140006"/>
              </a:lnSpc>
              <a:spcBef>
                <a:spcPts val="0"/>
              </a:spcBef>
              <a:spcAft>
                <a:spcPts val="0"/>
              </a:spcAft>
              <a:buNone/>
            </a:pPr>
            <a:r>
              <a:rPr lang="en" sz="3000" dirty="0">
                <a:latin typeface="Anton"/>
                <a:ea typeface="Anton"/>
                <a:cs typeface="Anton"/>
                <a:sym typeface="Anton"/>
              </a:rPr>
              <a:t>Robert Heimer</a:t>
            </a:r>
          </a:p>
          <a:p>
            <a:pPr marL="0" marR="0" lvl="0" indent="0" algn="ctr" rtl="0">
              <a:lnSpc>
                <a:spcPct val="140006"/>
              </a:lnSpc>
              <a:spcBef>
                <a:spcPts val="0"/>
              </a:spcBef>
              <a:spcAft>
                <a:spcPts val="0"/>
              </a:spcAft>
              <a:buNone/>
            </a:pPr>
            <a:r>
              <a:rPr lang="en" sz="3000" dirty="0">
                <a:latin typeface="Anton"/>
                <a:ea typeface="Anton"/>
                <a:cs typeface="Anton"/>
                <a:sym typeface="Anton"/>
              </a:rPr>
              <a:t>Kimberly L. Sue </a:t>
            </a:r>
            <a:endParaRPr sz="700" dirty="0"/>
          </a:p>
        </p:txBody>
      </p:sp>
      <p:sp>
        <p:nvSpPr>
          <p:cNvPr id="10" name="Google Shape;56;p13">
            <a:extLst>
              <a:ext uri="{FF2B5EF4-FFF2-40B4-BE49-F238E27FC236}">
                <a16:creationId xmlns:a16="http://schemas.microsoft.com/office/drawing/2014/main" id="{9E55B02F-9511-4DD6-A410-8D4BCF9D4EF1}"/>
              </a:ext>
            </a:extLst>
          </p:cNvPr>
          <p:cNvSpPr txBox="1"/>
          <p:nvPr/>
        </p:nvSpPr>
        <p:spPr>
          <a:xfrm>
            <a:off x="5683624" y="2207180"/>
            <a:ext cx="3105688" cy="1292662"/>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3000" b="0" i="0" u="none" strike="noStrike" cap="none" dirty="0">
                <a:solidFill>
                  <a:srgbClr val="000000"/>
                </a:solidFill>
                <a:latin typeface="Anton"/>
                <a:ea typeface="Anton"/>
                <a:cs typeface="Anton"/>
                <a:sym typeface="Anton"/>
              </a:rPr>
              <a:t>Participating</a:t>
            </a:r>
          </a:p>
          <a:p>
            <a:pPr marL="0" marR="0" lvl="0" indent="0" algn="ctr" rtl="0">
              <a:lnSpc>
                <a:spcPct val="140006"/>
              </a:lnSpc>
              <a:spcBef>
                <a:spcPts val="0"/>
              </a:spcBef>
              <a:spcAft>
                <a:spcPts val="0"/>
              </a:spcAft>
              <a:buNone/>
            </a:pPr>
            <a:r>
              <a:rPr lang="en-US" sz="3000" b="0" i="0" u="none" strike="noStrike" cap="none" dirty="0">
                <a:solidFill>
                  <a:srgbClr val="000000"/>
                </a:solidFill>
                <a:latin typeface="Anton"/>
                <a:ea typeface="Anton"/>
                <a:cs typeface="Anton"/>
                <a:sym typeface="Anton"/>
              </a:rPr>
              <a:t>Providers in CT</a:t>
            </a:r>
            <a:endParaRPr sz="700" dirty="0"/>
          </a:p>
        </p:txBody>
      </p:sp>
    </p:spTree>
    <p:extLst>
      <p:ext uri="{BB962C8B-B14F-4D97-AF65-F5344CB8AC3E}">
        <p14:creationId xmlns:p14="http://schemas.microsoft.com/office/powerpoint/2010/main" val="4081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9"/>
          <p:cNvPicPr preferRelativeResize="0"/>
          <p:nvPr/>
        </p:nvPicPr>
        <p:blipFill>
          <a:blip r:embed="rId3">
            <a:alphaModFix/>
          </a:blip>
          <a:stretch>
            <a:fillRect/>
          </a:stretch>
        </p:blipFill>
        <p:spPr>
          <a:xfrm>
            <a:off x="0" y="235646"/>
            <a:ext cx="9143998" cy="4672207"/>
          </a:xfrm>
          <a:prstGeom prst="rect">
            <a:avLst/>
          </a:prstGeom>
          <a:noFill/>
          <a:ln>
            <a:noFill/>
          </a:ln>
        </p:spPr>
      </p:pic>
      <p:sp>
        <p:nvSpPr>
          <p:cNvPr id="202" name="Google Shape;202;p29"/>
          <p:cNvSpPr txBox="1"/>
          <p:nvPr/>
        </p:nvSpPr>
        <p:spPr>
          <a:xfrm>
            <a:off x="778235" y="4093419"/>
            <a:ext cx="1912500" cy="338700"/>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 sz="2200" i="0" u="none" strike="noStrike" cap="none" dirty="0">
                <a:solidFill>
                  <a:srgbClr val="000000"/>
                </a:solidFill>
                <a:latin typeface="Proxima Nova"/>
                <a:ea typeface="Proxima Nova"/>
                <a:cs typeface="Proxima Nova"/>
                <a:sym typeface="Proxima Nova"/>
              </a:rPr>
              <a:t>k.hill@yale.edu</a:t>
            </a:r>
            <a:endParaRPr sz="700" dirty="0">
              <a:latin typeface="Proxima Nova"/>
              <a:ea typeface="Proxima Nova"/>
              <a:cs typeface="Proxima Nova"/>
              <a:sym typeface="Proxima Nova"/>
            </a:endParaRPr>
          </a:p>
        </p:txBody>
      </p:sp>
      <p:sp>
        <p:nvSpPr>
          <p:cNvPr id="203" name="Google Shape;203;p29"/>
          <p:cNvSpPr txBox="1"/>
          <p:nvPr/>
        </p:nvSpPr>
        <p:spPr>
          <a:xfrm>
            <a:off x="491850" y="3215688"/>
            <a:ext cx="2199600" cy="4617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3000" b="0" i="0" u="none" strike="noStrike" cap="none">
                <a:solidFill>
                  <a:srgbClr val="000000"/>
                </a:solidFill>
                <a:latin typeface="Anton"/>
                <a:ea typeface="Anton"/>
                <a:cs typeface="Anton"/>
                <a:sym typeface="Anton"/>
              </a:rPr>
              <a:t>Katie Hill, MPH</a:t>
            </a:r>
            <a:endParaRPr sz="700"/>
          </a:p>
        </p:txBody>
      </p:sp>
      <p:sp>
        <p:nvSpPr>
          <p:cNvPr id="204" name="Google Shape;204;p29"/>
          <p:cNvSpPr txBox="1"/>
          <p:nvPr/>
        </p:nvSpPr>
        <p:spPr>
          <a:xfrm>
            <a:off x="778237" y="3683673"/>
            <a:ext cx="5604634" cy="473976"/>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 sz="2200" i="0" u="none" strike="noStrike" cap="none" dirty="0">
                <a:solidFill>
                  <a:srgbClr val="000000"/>
                </a:solidFill>
                <a:latin typeface="Proxima Nova"/>
                <a:ea typeface="Proxima Nova"/>
                <a:cs typeface="Proxima Nova"/>
                <a:sym typeface="Proxima Nova"/>
              </a:rPr>
              <a:t>Yale School of Public Health, New Haven, CT</a:t>
            </a:r>
            <a:endParaRPr sz="700" dirty="0">
              <a:latin typeface="Proxima Nova"/>
              <a:ea typeface="Proxima Nova"/>
              <a:cs typeface="Proxima Nova"/>
              <a:sym typeface="Proxima Nova"/>
            </a:endParaRPr>
          </a:p>
        </p:txBody>
      </p:sp>
      <p:sp>
        <p:nvSpPr>
          <p:cNvPr id="205" name="Google Shape;205;p29"/>
          <p:cNvSpPr txBox="1"/>
          <p:nvPr/>
        </p:nvSpPr>
        <p:spPr>
          <a:xfrm>
            <a:off x="2074650" y="1386425"/>
            <a:ext cx="4994700" cy="13236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4000" dirty="0">
                <a:solidFill>
                  <a:srgbClr val="5C8DE4"/>
                </a:solidFill>
                <a:latin typeface="Anton"/>
                <a:ea typeface="Anton"/>
                <a:cs typeface="Anton"/>
                <a:sym typeface="Anton"/>
              </a:rPr>
              <a:t>Thank you!</a:t>
            </a:r>
            <a:endParaRPr sz="4000" dirty="0">
              <a:solidFill>
                <a:srgbClr val="5C8DE4"/>
              </a:solidFill>
              <a:latin typeface="Anton"/>
              <a:ea typeface="Anton"/>
              <a:cs typeface="Anton"/>
              <a:sym typeface="Anton"/>
            </a:endParaRPr>
          </a:p>
          <a:p>
            <a:pPr marL="0" marR="0" lvl="0" indent="0" algn="ctr" rtl="0">
              <a:lnSpc>
                <a:spcPct val="115000"/>
              </a:lnSpc>
              <a:spcBef>
                <a:spcPts val="0"/>
              </a:spcBef>
              <a:spcAft>
                <a:spcPts val="0"/>
              </a:spcAft>
              <a:buNone/>
            </a:pPr>
            <a:r>
              <a:rPr lang="en" sz="4000" dirty="0">
                <a:solidFill>
                  <a:srgbClr val="5C8DE4"/>
                </a:solidFill>
                <a:latin typeface="Anton"/>
                <a:ea typeface="Anton"/>
                <a:cs typeface="Anton"/>
                <a:sym typeface="Anton"/>
              </a:rPr>
              <a:t>Questions? </a:t>
            </a:r>
            <a:endParaRPr sz="700" dirty="0">
              <a:solidFill>
                <a:srgbClr val="5C8DE4"/>
              </a:solidFill>
            </a:endParaRPr>
          </a:p>
        </p:txBody>
      </p:sp>
      <p:sp>
        <p:nvSpPr>
          <p:cNvPr id="206" name="Google Shape;206;p29"/>
          <p:cNvSpPr/>
          <p:nvPr/>
        </p:nvSpPr>
        <p:spPr>
          <a:xfrm>
            <a:off x="491841" y="3813637"/>
            <a:ext cx="258064" cy="25806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8D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rgbClr val="8AB6EB"/>
              </a:solidFill>
            </a:endParaRPr>
          </a:p>
        </p:txBody>
      </p:sp>
      <p:sp>
        <p:nvSpPr>
          <p:cNvPr id="207" name="Google Shape;207;p29"/>
          <p:cNvSpPr/>
          <p:nvPr/>
        </p:nvSpPr>
        <p:spPr>
          <a:xfrm>
            <a:off x="491841" y="4223397"/>
            <a:ext cx="258064" cy="25806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8D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rgbClr val="8AB6EB"/>
              </a:solidFill>
            </a:endParaRPr>
          </a:p>
        </p:txBody>
      </p:sp>
      <p:pic>
        <p:nvPicPr>
          <p:cNvPr id="208" name="Google Shape;208;p29"/>
          <p:cNvPicPr preferRelativeResize="0"/>
          <p:nvPr/>
        </p:nvPicPr>
        <p:blipFill>
          <a:blip r:embed="rId4">
            <a:alphaModFix/>
          </a:blip>
          <a:stretch>
            <a:fillRect/>
          </a:stretch>
        </p:blipFill>
        <p:spPr>
          <a:xfrm flipH="1">
            <a:off x="527725" y="3862290"/>
            <a:ext cx="173525" cy="173525"/>
          </a:xfrm>
          <a:prstGeom prst="rect">
            <a:avLst/>
          </a:prstGeom>
          <a:noFill/>
          <a:ln>
            <a:noFill/>
          </a:ln>
        </p:spPr>
      </p:pic>
      <p:sp>
        <p:nvSpPr>
          <p:cNvPr id="209" name="Google Shape;209;p29"/>
          <p:cNvSpPr txBox="1"/>
          <p:nvPr/>
        </p:nvSpPr>
        <p:spPr>
          <a:xfrm>
            <a:off x="448575" y="4121575"/>
            <a:ext cx="4275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Proxima Nova"/>
                <a:ea typeface="Proxima Nova"/>
                <a:cs typeface="Proxima Nova"/>
                <a:sym typeface="Proxima Nova"/>
              </a:rPr>
              <a:t>@</a:t>
            </a:r>
            <a:endParaRPr sz="1500">
              <a:solidFill>
                <a:schemeClr val="dk1"/>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396600" y="4253500"/>
            <a:ext cx="8350800" cy="523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400">
                <a:solidFill>
                  <a:srgbClr val="5C8DE4"/>
                </a:solidFill>
                <a:latin typeface="Anton"/>
                <a:ea typeface="Anton"/>
                <a:cs typeface="Anton"/>
                <a:sym typeface="Anton"/>
              </a:rPr>
              <a:t>No conflicts of interest to declare. </a:t>
            </a:r>
            <a:endParaRPr sz="100">
              <a:solidFill>
                <a:srgbClr val="5C8DE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cxnSp>
        <p:nvCxnSpPr>
          <p:cNvPr id="66" name="Google Shape;66;p15"/>
          <p:cNvCxnSpPr/>
          <p:nvPr/>
        </p:nvCxnSpPr>
        <p:spPr>
          <a:xfrm>
            <a:off x="297750" y="3327325"/>
            <a:ext cx="8548500" cy="2400"/>
          </a:xfrm>
          <a:prstGeom prst="straightConnector1">
            <a:avLst/>
          </a:prstGeom>
          <a:noFill/>
          <a:ln w="38100" cap="flat" cmpd="sng">
            <a:solidFill>
              <a:srgbClr val="000000"/>
            </a:solidFill>
            <a:prstDash val="solid"/>
            <a:round/>
            <a:headEnd type="none" w="sm" len="sm"/>
            <a:tailEnd type="none" w="sm" len="sm"/>
          </a:ln>
        </p:spPr>
      </p:cxnSp>
      <p:sp>
        <p:nvSpPr>
          <p:cNvPr id="67" name="Google Shape;67;p15"/>
          <p:cNvSpPr txBox="1"/>
          <p:nvPr/>
        </p:nvSpPr>
        <p:spPr>
          <a:xfrm>
            <a:off x="375300" y="434400"/>
            <a:ext cx="8503500" cy="1108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3600">
                <a:solidFill>
                  <a:schemeClr val="dk1"/>
                </a:solidFill>
                <a:latin typeface="Anton"/>
                <a:ea typeface="Anton"/>
                <a:cs typeface="Anton"/>
                <a:sym typeface="Anton"/>
              </a:rPr>
              <a:t>Frequency of </a:t>
            </a:r>
            <a:r>
              <a:rPr lang="en" sz="3600" b="0" i="0" u="none" strike="noStrike" cap="none">
                <a:solidFill>
                  <a:schemeClr val="dk1"/>
                </a:solidFill>
                <a:latin typeface="Anton"/>
                <a:ea typeface="Anton"/>
                <a:cs typeface="Anton"/>
                <a:sym typeface="Anton"/>
              </a:rPr>
              <a:t>Xylazine Detection In </a:t>
            </a:r>
            <a:endParaRPr sz="3600" b="0" i="0" u="none" strike="noStrike" cap="none">
              <a:solidFill>
                <a:schemeClr val="dk1"/>
              </a:solidFill>
              <a:latin typeface="Anton"/>
              <a:ea typeface="Anton"/>
              <a:cs typeface="Anton"/>
              <a:sym typeface="Anton"/>
            </a:endParaRPr>
          </a:p>
          <a:p>
            <a:pPr marL="0" marR="0" lvl="0" indent="0" algn="ctr" rtl="0">
              <a:lnSpc>
                <a:spcPct val="140000"/>
              </a:lnSpc>
              <a:spcBef>
                <a:spcPts val="0"/>
              </a:spcBef>
              <a:spcAft>
                <a:spcPts val="0"/>
              </a:spcAft>
              <a:buNone/>
            </a:pPr>
            <a:r>
              <a:rPr lang="en" sz="3600" b="0" i="0" u="none" strike="noStrike" cap="none">
                <a:solidFill>
                  <a:schemeClr val="dk1"/>
                </a:solidFill>
                <a:latin typeface="Anton"/>
                <a:ea typeface="Anton"/>
                <a:cs typeface="Anton"/>
                <a:sym typeface="Anton"/>
              </a:rPr>
              <a:t>Fentanyl Overdoses in C</a:t>
            </a:r>
            <a:r>
              <a:rPr lang="en" sz="3600">
                <a:solidFill>
                  <a:schemeClr val="dk1"/>
                </a:solidFill>
                <a:latin typeface="Anton"/>
                <a:ea typeface="Anton"/>
                <a:cs typeface="Anton"/>
                <a:sym typeface="Anton"/>
              </a:rPr>
              <a:t>onnecticut</a:t>
            </a:r>
            <a:endParaRPr sz="3600">
              <a:solidFill>
                <a:schemeClr val="dk1"/>
              </a:solidFill>
            </a:endParaRPr>
          </a:p>
        </p:txBody>
      </p:sp>
      <p:sp>
        <p:nvSpPr>
          <p:cNvPr id="68" name="Google Shape;68;p15"/>
          <p:cNvSpPr txBox="1"/>
          <p:nvPr/>
        </p:nvSpPr>
        <p:spPr>
          <a:xfrm>
            <a:off x="558090" y="3792003"/>
            <a:ext cx="864900" cy="1848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 sz="1200" i="0" u="none" strike="noStrike" cap="none">
                <a:solidFill>
                  <a:srgbClr val="281C22"/>
                </a:solidFill>
                <a:latin typeface="Proxima Nova"/>
                <a:ea typeface="Proxima Nova"/>
                <a:cs typeface="Proxima Nova"/>
                <a:sym typeface="Proxima Nova"/>
              </a:rPr>
              <a:t>Cases: 73</a:t>
            </a:r>
            <a:endParaRPr sz="700">
              <a:latin typeface="Proxima Nova"/>
              <a:ea typeface="Proxima Nova"/>
              <a:cs typeface="Proxima Nova"/>
              <a:sym typeface="Proxima Nova"/>
            </a:endParaRPr>
          </a:p>
        </p:txBody>
      </p:sp>
      <p:sp>
        <p:nvSpPr>
          <p:cNvPr id="69" name="Google Shape;69;p15"/>
          <p:cNvSpPr txBox="1"/>
          <p:nvPr/>
        </p:nvSpPr>
        <p:spPr>
          <a:xfrm>
            <a:off x="649806" y="3544254"/>
            <a:ext cx="4575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500" b="1" i="0" u="none" strike="noStrike" cap="none">
                <a:solidFill>
                  <a:srgbClr val="5C8DE4"/>
                </a:solidFill>
                <a:latin typeface="Proxima Nova"/>
                <a:ea typeface="Proxima Nova"/>
                <a:cs typeface="Proxima Nova"/>
                <a:sym typeface="Proxima Nova"/>
              </a:rPr>
              <a:t>2019</a:t>
            </a:r>
            <a:endParaRPr sz="700">
              <a:solidFill>
                <a:srgbClr val="5C8DE4"/>
              </a:solidFill>
              <a:latin typeface="Proxima Nova"/>
              <a:ea typeface="Proxima Nova"/>
              <a:cs typeface="Proxima Nova"/>
              <a:sym typeface="Proxima Nova"/>
            </a:endParaRPr>
          </a:p>
        </p:txBody>
      </p:sp>
      <p:sp>
        <p:nvSpPr>
          <p:cNvPr id="70" name="Google Shape;70;p15"/>
          <p:cNvSpPr txBox="1"/>
          <p:nvPr/>
        </p:nvSpPr>
        <p:spPr>
          <a:xfrm>
            <a:off x="2393583" y="3547869"/>
            <a:ext cx="6612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500" b="1" i="0" u="none" strike="noStrike" cap="none">
                <a:solidFill>
                  <a:srgbClr val="5C8DE4"/>
                </a:solidFill>
                <a:latin typeface="Proxima Nova"/>
                <a:ea typeface="Proxima Nova"/>
                <a:cs typeface="Proxima Nova"/>
                <a:sym typeface="Proxima Nova"/>
              </a:rPr>
              <a:t>2020</a:t>
            </a:r>
            <a:endParaRPr sz="700">
              <a:solidFill>
                <a:srgbClr val="5C8DE4"/>
              </a:solidFill>
              <a:latin typeface="Proxima Nova"/>
              <a:ea typeface="Proxima Nova"/>
              <a:cs typeface="Proxima Nova"/>
              <a:sym typeface="Proxima Nova"/>
            </a:endParaRPr>
          </a:p>
        </p:txBody>
      </p:sp>
      <p:sp>
        <p:nvSpPr>
          <p:cNvPr id="71" name="Google Shape;71;p15"/>
          <p:cNvSpPr txBox="1"/>
          <p:nvPr/>
        </p:nvSpPr>
        <p:spPr>
          <a:xfrm>
            <a:off x="4341053" y="3548204"/>
            <a:ext cx="4578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500" b="1" i="0" u="none" strike="noStrike" cap="none">
                <a:solidFill>
                  <a:srgbClr val="5C8DE4"/>
                </a:solidFill>
                <a:latin typeface="Proxima Nova"/>
                <a:ea typeface="Proxima Nova"/>
                <a:cs typeface="Proxima Nova"/>
                <a:sym typeface="Proxima Nova"/>
              </a:rPr>
              <a:t>2021</a:t>
            </a:r>
            <a:endParaRPr sz="700">
              <a:solidFill>
                <a:srgbClr val="5C8DE4"/>
              </a:solidFill>
              <a:latin typeface="Proxima Nova"/>
              <a:ea typeface="Proxima Nova"/>
              <a:cs typeface="Proxima Nova"/>
              <a:sym typeface="Proxima Nova"/>
            </a:endParaRPr>
          </a:p>
        </p:txBody>
      </p:sp>
      <p:sp>
        <p:nvSpPr>
          <p:cNvPr id="72" name="Google Shape;72;p15"/>
          <p:cNvSpPr txBox="1"/>
          <p:nvPr/>
        </p:nvSpPr>
        <p:spPr>
          <a:xfrm>
            <a:off x="6149287" y="3547875"/>
            <a:ext cx="5424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500" b="1" i="0" u="none" strike="noStrike" cap="none">
                <a:solidFill>
                  <a:srgbClr val="5C8DE4"/>
                </a:solidFill>
                <a:latin typeface="Proxima Nova"/>
                <a:ea typeface="Proxima Nova"/>
                <a:cs typeface="Proxima Nova"/>
                <a:sym typeface="Proxima Nova"/>
              </a:rPr>
              <a:t>2022</a:t>
            </a:r>
            <a:endParaRPr sz="700">
              <a:solidFill>
                <a:srgbClr val="5C8DE4"/>
              </a:solidFill>
              <a:latin typeface="Proxima Nova"/>
              <a:ea typeface="Proxima Nova"/>
              <a:cs typeface="Proxima Nova"/>
              <a:sym typeface="Proxima Nova"/>
            </a:endParaRPr>
          </a:p>
        </p:txBody>
      </p:sp>
      <p:sp>
        <p:nvSpPr>
          <p:cNvPr id="73" name="Google Shape;73;p15"/>
          <p:cNvSpPr txBox="1"/>
          <p:nvPr/>
        </p:nvSpPr>
        <p:spPr>
          <a:xfrm>
            <a:off x="2346085" y="3780140"/>
            <a:ext cx="864900" cy="1848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 sz="1200" i="0" u="none" strike="noStrike" cap="none">
                <a:solidFill>
                  <a:srgbClr val="281C22"/>
                </a:solidFill>
                <a:latin typeface="Proxima Nova"/>
                <a:ea typeface="Proxima Nova"/>
                <a:cs typeface="Proxima Nova"/>
                <a:sym typeface="Proxima Nova"/>
              </a:rPr>
              <a:t>Cases: 139</a:t>
            </a:r>
            <a:endParaRPr sz="700">
              <a:latin typeface="Proxima Nova"/>
              <a:ea typeface="Proxima Nova"/>
              <a:cs typeface="Proxima Nova"/>
              <a:sym typeface="Proxima Nova"/>
            </a:endParaRPr>
          </a:p>
        </p:txBody>
      </p:sp>
      <p:sp>
        <p:nvSpPr>
          <p:cNvPr id="74" name="Google Shape;74;p15"/>
          <p:cNvSpPr txBox="1"/>
          <p:nvPr/>
        </p:nvSpPr>
        <p:spPr>
          <a:xfrm>
            <a:off x="4215916" y="3791990"/>
            <a:ext cx="864900" cy="1848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 sz="1200" i="0" u="none" strike="noStrike" cap="none">
                <a:solidFill>
                  <a:srgbClr val="281C22"/>
                </a:solidFill>
                <a:latin typeface="Proxima Nova"/>
                <a:ea typeface="Proxima Nova"/>
                <a:cs typeface="Proxima Nova"/>
                <a:sym typeface="Proxima Nova"/>
              </a:rPr>
              <a:t>Cases: 290</a:t>
            </a:r>
            <a:endParaRPr sz="700">
              <a:latin typeface="Proxima Nova"/>
              <a:ea typeface="Proxima Nova"/>
              <a:cs typeface="Proxima Nova"/>
              <a:sym typeface="Proxima Nova"/>
            </a:endParaRPr>
          </a:p>
        </p:txBody>
      </p:sp>
      <p:sp>
        <p:nvSpPr>
          <p:cNvPr id="75" name="Google Shape;75;p15"/>
          <p:cNvSpPr txBox="1"/>
          <p:nvPr/>
        </p:nvSpPr>
        <p:spPr>
          <a:xfrm>
            <a:off x="6064241" y="3791990"/>
            <a:ext cx="864900" cy="1848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 sz="1200" i="0" u="none" strike="noStrike" cap="none">
                <a:solidFill>
                  <a:srgbClr val="281C22"/>
                </a:solidFill>
                <a:latin typeface="Proxima Nova"/>
                <a:ea typeface="Proxima Nova"/>
                <a:cs typeface="Proxima Nova"/>
                <a:sym typeface="Proxima Nova"/>
              </a:rPr>
              <a:t>Cases: 341</a:t>
            </a:r>
            <a:endParaRPr sz="700">
              <a:latin typeface="Proxima Nova"/>
              <a:ea typeface="Proxima Nova"/>
              <a:cs typeface="Proxima Nova"/>
              <a:sym typeface="Proxima Nova"/>
            </a:endParaRPr>
          </a:p>
        </p:txBody>
      </p:sp>
      <p:sp>
        <p:nvSpPr>
          <p:cNvPr id="76" name="Google Shape;76;p15"/>
          <p:cNvSpPr/>
          <p:nvPr/>
        </p:nvSpPr>
        <p:spPr>
          <a:xfrm>
            <a:off x="4443129" y="3177634"/>
            <a:ext cx="258064" cy="25806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8D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rgbClr val="8AB6EB"/>
              </a:solidFill>
            </a:endParaRPr>
          </a:p>
        </p:txBody>
      </p:sp>
      <p:sp>
        <p:nvSpPr>
          <p:cNvPr id="77" name="Google Shape;77;p15"/>
          <p:cNvSpPr/>
          <p:nvPr/>
        </p:nvSpPr>
        <p:spPr>
          <a:xfrm>
            <a:off x="2595146" y="3200822"/>
            <a:ext cx="258064" cy="25806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8D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rgbClr val="8AB6EB"/>
              </a:solidFill>
            </a:endParaRPr>
          </a:p>
        </p:txBody>
      </p:sp>
      <p:sp>
        <p:nvSpPr>
          <p:cNvPr id="78" name="Google Shape;78;p15"/>
          <p:cNvSpPr txBox="1"/>
          <p:nvPr/>
        </p:nvSpPr>
        <p:spPr>
          <a:xfrm>
            <a:off x="85778" y="4922118"/>
            <a:ext cx="2866500" cy="138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900" i="1" u="none" strike="noStrike" cap="none">
                <a:solidFill>
                  <a:srgbClr val="281C22"/>
                </a:solidFill>
                <a:latin typeface="Proxima Nova"/>
                <a:ea typeface="Proxima Nova"/>
                <a:cs typeface="Proxima Nova"/>
                <a:sym typeface="Proxima Nova"/>
              </a:rPr>
              <a:t>Source: CT OCME Data</a:t>
            </a:r>
            <a:endParaRPr sz="700">
              <a:latin typeface="Proxima Nova"/>
              <a:ea typeface="Proxima Nova"/>
              <a:cs typeface="Proxima Nova"/>
              <a:sym typeface="Proxima Nova"/>
            </a:endParaRPr>
          </a:p>
        </p:txBody>
      </p:sp>
      <p:sp>
        <p:nvSpPr>
          <p:cNvPr id="79" name="Google Shape;79;p15"/>
          <p:cNvSpPr txBox="1"/>
          <p:nvPr/>
        </p:nvSpPr>
        <p:spPr>
          <a:xfrm>
            <a:off x="7995612" y="3544238"/>
            <a:ext cx="5424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500" b="1" i="0" u="none" strike="noStrike" cap="none">
                <a:solidFill>
                  <a:srgbClr val="5C8DE4"/>
                </a:solidFill>
                <a:latin typeface="Proxima Nova"/>
                <a:ea typeface="Proxima Nova"/>
                <a:cs typeface="Proxima Nova"/>
                <a:sym typeface="Proxima Nova"/>
              </a:rPr>
              <a:t>202</a:t>
            </a:r>
            <a:r>
              <a:rPr lang="en" sz="1500" b="1">
                <a:solidFill>
                  <a:srgbClr val="5C8DE4"/>
                </a:solidFill>
                <a:latin typeface="Proxima Nova"/>
                <a:ea typeface="Proxima Nova"/>
                <a:cs typeface="Proxima Nova"/>
                <a:sym typeface="Proxima Nova"/>
              </a:rPr>
              <a:t>3</a:t>
            </a:r>
            <a:endParaRPr sz="700">
              <a:solidFill>
                <a:srgbClr val="5C8DE4"/>
              </a:solidFill>
              <a:latin typeface="Proxima Nova"/>
              <a:ea typeface="Proxima Nova"/>
              <a:cs typeface="Proxima Nova"/>
              <a:sym typeface="Proxima Nova"/>
            </a:endParaRPr>
          </a:p>
        </p:txBody>
      </p:sp>
      <p:sp>
        <p:nvSpPr>
          <p:cNvPr id="80" name="Google Shape;80;p15"/>
          <p:cNvSpPr txBox="1"/>
          <p:nvPr/>
        </p:nvSpPr>
        <p:spPr>
          <a:xfrm>
            <a:off x="7873754" y="3780140"/>
            <a:ext cx="864900" cy="1848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 sz="1200" i="0" u="none" strike="noStrike" cap="none">
                <a:solidFill>
                  <a:srgbClr val="281C22"/>
                </a:solidFill>
                <a:latin typeface="Proxima Nova"/>
                <a:ea typeface="Proxima Nova"/>
                <a:cs typeface="Proxima Nova"/>
                <a:sym typeface="Proxima Nova"/>
              </a:rPr>
              <a:t>Cases: </a:t>
            </a:r>
            <a:r>
              <a:rPr lang="en" sz="1200">
                <a:solidFill>
                  <a:srgbClr val="281C22"/>
                </a:solidFill>
                <a:latin typeface="Proxima Nova"/>
                <a:ea typeface="Proxima Nova"/>
                <a:cs typeface="Proxima Nova"/>
                <a:sym typeface="Proxima Nova"/>
              </a:rPr>
              <a:t>282</a:t>
            </a:r>
            <a:endParaRPr sz="700">
              <a:latin typeface="Proxima Nova"/>
              <a:ea typeface="Proxima Nova"/>
              <a:cs typeface="Proxima Nova"/>
              <a:sym typeface="Proxima Nova"/>
            </a:endParaRPr>
          </a:p>
        </p:txBody>
      </p:sp>
      <p:sp>
        <p:nvSpPr>
          <p:cNvPr id="81" name="Google Shape;81;p15"/>
          <p:cNvSpPr/>
          <p:nvPr/>
        </p:nvSpPr>
        <p:spPr>
          <a:xfrm>
            <a:off x="758492" y="3200822"/>
            <a:ext cx="258064" cy="25806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8D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rgbClr val="8AB6EB"/>
              </a:solidFill>
            </a:endParaRPr>
          </a:p>
        </p:txBody>
      </p:sp>
      <p:sp>
        <p:nvSpPr>
          <p:cNvPr id="82" name="Google Shape;82;p15"/>
          <p:cNvSpPr/>
          <p:nvPr/>
        </p:nvSpPr>
        <p:spPr>
          <a:xfrm>
            <a:off x="6291129" y="3200822"/>
            <a:ext cx="258064" cy="25806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8D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rgbClr val="8AB6EB"/>
              </a:solidFill>
            </a:endParaRPr>
          </a:p>
        </p:txBody>
      </p:sp>
      <p:sp>
        <p:nvSpPr>
          <p:cNvPr id="83" name="Google Shape;83;p15"/>
          <p:cNvSpPr/>
          <p:nvPr/>
        </p:nvSpPr>
        <p:spPr>
          <a:xfrm>
            <a:off x="8177167" y="3200822"/>
            <a:ext cx="258064" cy="25806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8D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rgbClr val="8AB6EB"/>
              </a:solidFill>
            </a:endParaRPr>
          </a:p>
        </p:txBody>
      </p:sp>
      <p:pic>
        <p:nvPicPr>
          <p:cNvPr id="84" name="Google Shape;84;p15"/>
          <p:cNvPicPr preferRelativeResize="0"/>
          <p:nvPr/>
        </p:nvPicPr>
        <p:blipFill>
          <a:blip r:embed="rId3">
            <a:alphaModFix/>
          </a:blip>
          <a:stretch>
            <a:fillRect/>
          </a:stretch>
        </p:blipFill>
        <p:spPr>
          <a:xfrm>
            <a:off x="0" y="1542600"/>
            <a:ext cx="9144003" cy="15225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Font typeface="Arial"/>
              <a:buNone/>
            </a:pPr>
            <a:r>
              <a:rPr lang="en" sz="3600">
                <a:latin typeface="Anton"/>
                <a:ea typeface="Anton"/>
                <a:cs typeface="Anton"/>
                <a:sym typeface="Anton"/>
              </a:rPr>
              <a:t>Sequential Explanatory Mixed-Methods Study</a:t>
            </a:r>
            <a:endParaRPr sz="3600"/>
          </a:p>
        </p:txBody>
      </p:sp>
      <p:sp>
        <p:nvSpPr>
          <p:cNvPr id="90" name="Google Shape;90;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r>
              <a:rPr lang="en" b="1">
                <a:solidFill>
                  <a:srgbClr val="5C8DE4"/>
                </a:solidFill>
                <a:latin typeface="Proxima Nova"/>
                <a:ea typeface="Proxima Nova"/>
                <a:cs typeface="Proxima Nova"/>
                <a:sym typeface="Proxima Nova"/>
              </a:rPr>
              <a:t>Study Aim:</a:t>
            </a:r>
            <a:endParaRPr b="1">
              <a:solidFill>
                <a:srgbClr val="5C8DE4"/>
              </a:solidFill>
              <a:latin typeface="Proxima Nova"/>
              <a:ea typeface="Proxima Nova"/>
              <a:cs typeface="Proxima Nova"/>
              <a:sym typeface="Proxima Nova"/>
            </a:endParaRPr>
          </a:p>
          <a:p>
            <a:pPr marL="0" lvl="0" indent="0" algn="l" rtl="0">
              <a:lnSpc>
                <a:spcPct val="100000"/>
              </a:lnSpc>
              <a:spcBef>
                <a:spcPts val="0"/>
              </a:spcBef>
              <a:spcAft>
                <a:spcPts val="0"/>
              </a:spcAft>
              <a:buNone/>
            </a:pPr>
            <a:r>
              <a:rPr lang="en">
                <a:solidFill>
                  <a:schemeClr val="dk1"/>
                </a:solidFill>
                <a:latin typeface="Proxima Nova"/>
                <a:ea typeface="Proxima Nova"/>
                <a:cs typeface="Proxima Nova"/>
                <a:sym typeface="Proxima Nova"/>
              </a:rPr>
              <a:t>Describing healthcare providers' experiences with treating patients who have been exposed to xylazine to improve healthcare education and best practices</a:t>
            </a:r>
            <a:endParaRPr>
              <a:solidFill>
                <a:schemeClr val="dk1"/>
              </a:solidFill>
              <a:latin typeface="Proxima Nova"/>
              <a:ea typeface="Proxima Nova"/>
              <a:cs typeface="Proxima Nova"/>
              <a:sym typeface="Proxima Nova"/>
            </a:endParaRPr>
          </a:p>
          <a:p>
            <a:pPr marL="0" lvl="0" indent="0" algn="l" rtl="0">
              <a:lnSpc>
                <a:spcPct val="100000"/>
              </a:lnSpc>
              <a:spcBef>
                <a:spcPts val="0"/>
              </a:spcBef>
              <a:spcAft>
                <a:spcPts val="0"/>
              </a:spcAft>
              <a:buNone/>
            </a:pPr>
            <a:endParaRPr>
              <a:solidFill>
                <a:schemeClr val="dk1"/>
              </a:solidFill>
              <a:latin typeface="Proxima Nova"/>
              <a:ea typeface="Proxima Nova"/>
              <a:cs typeface="Proxima Nova"/>
              <a:sym typeface="Proxima Nova"/>
            </a:endParaRPr>
          </a:p>
          <a:p>
            <a:pPr marL="0" lvl="0" indent="0" algn="l" rtl="0">
              <a:lnSpc>
                <a:spcPct val="100000"/>
              </a:lnSpc>
              <a:spcBef>
                <a:spcPts val="0"/>
              </a:spcBef>
              <a:spcAft>
                <a:spcPts val="0"/>
              </a:spcAft>
              <a:buNone/>
            </a:pPr>
            <a:r>
              <a:rPr lang="en" b="1">
                <a:solidFill>
                  <a:srgbClr val="5C8DE4"/>
                </a:solidFill>
                <a:highlight>
                  <a:srgbClr val="FFFFFF"/>
                </a:highlight>
                <a:latin typeface="Proxima Nova"/>
                <a:ea typeface="Proxima Nova"/>
                <a:cs typeface="Proxima Nova"/>
                <a:sym typeface="Proxima Nova"/>
              </a:rPr>
              <a:t>Study Timeline: </a:t>
            </a:r>
            <a:endParaRPr b="1">
              <a:solidFill>
                <a:srgbClr val="5C8DE4"/>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None/>
            </a:pPr>
            <a:r>
              <a:rPr lang="en">
                <a:solidFill>
                  <a:schemeClr val="dk1"/>
                </a:solidFill>
                <a:highlight>
                  <a:srgbClr val="FFFFFF"/>
                </a:highlight>
                <a:latin typeface="Proxima Nova"/>
                <a:ea typeface="Proxima Nova"/>
                <a:cs typeface="Proxima Nova"/>
                <a:sym typeface="Proxima Nova"/>
              </a:rPr>
              <a:t>October 2023 to February 2024</a:t>
            </a:r>
            <a:endParaRPr>
              <a:solidFill>
                <a:schemeClr val="dk1"/>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None/>
            </a:pPr>
            <a:endParaRPr>
              <a:solidFill>
                <a:schemeClr val="dk1"/>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None/>
            </a:pPr>
            <a:r>
              <a:rPr lang="en" b="1">
                <a:solidFill>
                  <a:srgbClr val="5C8DE4"/>
                </a:solidFill>
                <a:latin typeface="Proxima Nova"/>
                <a:ea typeface="Proxima Nova"/>
                <a:cs typeface="Proxima Nova"/>
                <a:sym typeface="Proxima Nova"/>
              </a:rPr>
              <a:t>Quantitative (Phase 1): </a:t>
            </a:r>
            <a:endParaRPr b="1">
              <a:solidFill>
                <a:srgbClr val="5C8DE4"/>
              </a:solidFill>
              <a:latin typeface="Proxima Nova"/>
              <a:ea typeface="Proxima Nova"/>
              <a:cs typeface="Proxima Nova"/>
              <a:sym typeface="Proxima Nova"/>
            </a:endParaRPr>
          </a:p>
          <a:p>
            <a:pPr marL="0" lvl="0" indent="0" algn="l" rtl="0">
              <a:lnSpc>
                <a:spcPct val="100000"/>
              </a:lnSpc>
              <a:spcBef>
                <a:spcPts val="0"/>
              </a:spcBef>
              <a:spcAft>
                <a:spcPts val="0"/>
              </a:spcAft>
              <a:buNone/>
            </a:pPr>
            <a:r>
              <a:rPr lang="en">
                <a:solidFill>
                  <a:schemeClr val="dk1"/>
                </a:solidFill>
                <a:latin typeface="Proxima Nova"/>
                <a:ea typeface="Proxima Nova"/>
                <a:cs typeface="Proxima Nova"/>
                <a:sym typeface="Proxima Nova"/>
              </a:rPr>
              <a:t>Online survey utilizing convenience sample of healthcare providers in CT</a:t>
            </a:r>
            <a:endParaRPr>
              <a:solidFill>
                <a:schemeClr val="dk1"/>
              </a:solidFill>
              <a:latin typeface="Proxima Nova"/>
              <a:ea typeface="Proxima Nova"/>
              <a:cs typeface="Proxima Nova"/>
              <a:sym typeface="Proxima Nova"/>
            </a:endParaRPr>
          </a:p>
          <a:p>
            <a:pPr marL="0" lvl="0" indent="0" algn="l" rtl="0">
              <a:lnSpc>
                <a:spcPct val="100000"/>
              </a:lnSpc>
              <a:spcBef>
                <a:spcPts val="0"/>
              </a:spcBef>
              <a:spcAft>
                <a:spcPts val="0"/>
              </a:spcAft>
              <a:buNone/>
            </a:pPr>
            <a:endParaRPr>
              <a:solidFill>
                <a:schemeClr val="dk1"/>
              </a:solidFill>
              <a:latin typeface="Proxima Nova"/>
              <a:ea typeface="Proxima Nova"/>
              <a:cs typeface="Proxima Nova"/>
              <a:sym typeface="Proxima Nova"/>
            </a:endParaRPr>
          </a:p>
          <a:p>
            <a:pPr marL="0" lvl="0" indent="0" algn="l" rtl="0">
              <a:lnSpc>
                <a:spcPct val="100000"/>
              </a:lnSpc>
              <a:spcBef>
                <a:spcPts val="0"/>
              </a:spcBef>
              <a:spcAft>
                <a:spcPts val="0"/>
              </a:spcAft>
              <a:buNone/>
            </a:pPr>
            <a:r>
              <a:rPr lang="en" b="1">
                <a:solidFill>
                  <a:srgbClr val="5C8DE4"/>
                </a:solidFill>
                <a:latin typeface="Proxima Nova"/>
                <a:ea typeface="Proxima Nova"/>
                <a:cs typeface="Proxima Nova"/>
                <a:sym typeface="Proxima Nova"/>
              </a:rPr>
              <a:t>Qualitative (Phase 2): </a:t>
            </a:r>
            <a:endParaRPr b="1">
              <a:solidFill>
                <a:srgbClr val="5C8DE4"/>
              </a:solidFill>
              <a:latin typeface="Proxima Nova"/>
              <a:ea typeface="Proxima Nova"/>
              <a:cs typeface="Proxima Nova"/>
              <a:sym typeface="Proxima Nova"/>
            </a:endParaRPr>
          </a:p>
          <a:p>
            <a:pPr marL="0" lvl="0" indent="0" algn="l" rtl="0">
              <a:lnSpc>
                <a:spcPct val="100000"/>
              </a:lnSpc>
              <a:spcBef>
                <a:spcPts val="0"/>
              </a:spcBef>
              <a:spcAft>
                <a:spcPts val="0"/>
              </a:spcAft>
              <a:buNone/>
            </a:pPr>
            <a:r>
              <a:rPr lang="en">
                <a:solidFill>
                  <a:schemeClr val="dk1"/>
                </a:solidFill>
                <a:latin typeface="Proxima Nova"/>
                <a:ea typeface="Proxima Nova"/>
                <a:cs typeface="Proxima Nova"/>
                <a:sym typeface="Proxima Nova"/>
              </a:rPr>
              <a:t>Semi-structured interviews utilizing purposive sampling  </a:t>
            </a:r>
            <a:endParaRPr>
              <a:solidFill>
                <a:schemeClr val="dk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aphicFrame>
        <p:nvGraphicFramePr>
          <p:cNvPr id="95" name="Google Shape;95;p17"/>
          <p:cNvGraphicFramePr/>
          <p:nvPr/>
        </p:nvGraphicFramePr>
        <p:xfrm>
          <a:off x="514351" y="1174408"/>
          <a:ext cx="2065275" cy="2190750"/>
        </p:xfrm>
        <a:graphic>
          <a:graphicData uri="http://schemas.openxmlformats.org/drawingml/2006/table">
            <a:tbl>
              <a:tblPr>
                <a:noFill/>
                <a:tableStyleId>{33D5DB39-C49B-4639-8C5C-9A8898331C43}</a:tableStyleId>
              </a:tblPr>
              <a:tblGrid>
                <a:gridCol w="1118000">
                  <a:extLst>
                    <a:ext uri="{9D8B030D-6E8A-4147-A177-3AD203B41FA5}">
                      <a16:colId xmlns:a16="http://schemas.microsoft.com/office/drawing/2014/main" val="20000"/>
                    </a:ext>
                  </a:extLst>
                </a:gridCol>
                <a:gridCol w="504450">
                  <a:extLst>
                    <a:ext uri="{9D8B030D-6E8A-4147-A177-3AD203B41FA5}">
                      <a16:colId xmlns:a16="http://schemas.microsoft.com/office/drawing/2014/main" val="20001"/>
                    </a:ext>
                  </a:extLst>
                </a:gridCol>
                <a:gridCol w="442825">
                  <a:extLst>
                    <a:ext uri="{9D8B030D-6E8A-4147-A177-3AD203B41FA5}">
                      <a16:colId xmlns:a16="http://schemas.microsoft.com/office/drawing/2014/main" val="20002"/>
                    </a:ext>
                  </a:extLst>
                </a:gridCol>
              </a:tblGrid>
              <a:tr h="365125">
                <a:tc>
                  <a:txBody>
                    <a:bodyPr/>
                    <a:lstStyle/>
                    <a:p>
                      <a:pPr marL="0" marR="0" lvl="0" indent="0" algn="l" rtl="0">
                        <a:lnSpc>
                          <a:spcPct val="115000"/>
                        </a:lnSpc>
                        <a:spcBef>
                          <a:spcPts val="0"/>
                        </a:spcBef>
                        <a:spcAft>
                          <a:spcPts val="0"/>
                        </a:spcAft>
                        <a:buNone/>
                      </a:pP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tc>
                  <a:txBody>
                    <a:bodyPr/>
                    <a:lstStyle/>
                    <a:p>
                      <a:pPr marL="0" marR="0" lvl="0" indent="0" algn="l" rtl="0">
                        <a:lnSpc>
                          <a:spcPct val="115000"/>
                        </a:lnSpc>
                        <a:spcBef>
                          <a:spcPts val="0"/>
                        </a:spcBef>
                        <a:spcAft>
                          <a:spcPts val="0"/>
                        </a:spcAft>
                        <a:buNone/>
                      </a:pPr>
                      <a:r>
                        <a:rPr lang="en" sz="1200" b="1" u="none" strike="noStrike" cap="none">
                          <a:solidFill>
                            <a:srgbClr val="FFFFFF"/>
                          </a:solidFill>
                          <a:latin typeface="Proxima Nova"/>
                          <a:ea typeface="Proxima Nova"/>
                          <a:cs typeface="Proxima Nova"/>
                          <a:sym typeface="Proxima Nova"/>
                        </a:rPr>
                        <a:t>Freq</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tc>
                  <a:txBody>
                    <a:bodyPr/>
                    <a:lstStyle/>
                    <a:p>
                      <a:pPr marL="0" marR="0" lvl="0" indent="0" algn="l" rtl="0">
                        <a:lnSpc>
                          <a:spcPct val="115000"/>
                        </a:lnSpc>
                        <a:spcBef>
                          <a:spcPts val="0"/>
                        </a:spcBef>
                        <a:spcAft>
                          <a:spcPts val="0"/>
                        </a:spcAft>
                        <a:buNone/>
                      </a:pPr>
                      <a:r>
                        <a:rPr lang="en" sz="1200" b="1">
                          <a:solidFill>
                            <a:srgbClr val="FFFFFF"/>
                          </a:solidFill>
                          <a:latin typeface="Proxima Nova"/>
                          <a:ea typeface="Proxima Nova"/>
                          <a:cs typeface="Proxima Nova"/>
                          <a:sym typeface="Proxima Nova"/>
                        </a:rPr>
                        <a:t>%</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extLst>
                  <a:ext uri="{0D108BD9-81ED-4DB2-BD59-A6C34878D82A}">
                    <a16:rowId xmlns:a16="http://schemas.microsoft.com/office/drawing/2014/main" val="10000"/>
                  </a:ext>
                </a:extLst>
              </a:tr>
              <a:tr h="365125">
                <a:tc gridSpan="3">
                  <a:txBody>
                    <a:bodyPr/>
                    <a:lstStyle/>
                    <a:p>
                      <a:pPr marL="0" marR="0" lvl="0" indent="0" algn="l" rtl="0">
                        <a:lnSpc>
                          <a:spcPct val="115000"/>
                        </a:lnSpc>
                        <a:spcBef>
                          <a:spcPts val="0"/>
                        </a:spcBef>
                        <a:spcAft>
                          <a:spcPts val="0"/>
                        </a:spcAft>
                        <a:buNone/>
                      </a:pPr>
                      <a:r>
                        <a:rPr lang="en" sz="1200" b="1" u="none" strike="noStrike" cap="none">
                          <a:solidFill>
                            <a:srgbClr val="000000"/>
                          </a:solidFill>
                          <a:latin typeface="Proxima Nova"/>
                          <a:ea typeface="Proxima Nova"/>
                          <a:cs typeface="Proxima Nova"/>
                          <a:sym typeface="Proxima Nova"/>
                        </a:rPr>
                        <a:t>Degree</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8AB6E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MD</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61</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78.2</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NP</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7</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9.0</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DO</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5</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6.4</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Other Degree</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19</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24.4</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96" name="Google Shape;96;p17"/>
          <p:cNvSpPr txBox="1"/>
          <p:nvPr/>
        </p:nvSpPr>
        <p:spPr>
          <a:xfrm>
            <a:off x="514350" y="438150"/>
            <a:ext cx="8350800" cy="554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600">
                <a:solidFill>
                  <a:schemeClr val="dk1"/>
                </a:solidFill>
                <a:latin typeface="Anton"/>
                <a:ea typeface="Anton"/>
                <a:cs typeface="Anton"/>
                <a:sym typeface="Anton"/>
              </a:rPr>
              <a:t>Phase 1</a:t>
            </a:r>
            <a:r>
              <a:rPr lang="en" sz="3600" b="0" i="0" u="none" strike="noStrike" cap="none">
                <a:solidFill>
                  <a:schemeClr val="dk1"/>
                </a:solidFill>
                <a:latin typeface="Anton"/>
                <a:ea typeface="Anton"/>
                <a:cs typeface="Anton"/>
                <a:sym typeface="Anton"/>
              </a:rPr>
              <a:t>: Survey (n=78)</a:t>
            </a:r>
            <a:endParaRPr sz="3600">
              <a:solidFill>
                <a:schemeClr val="dk1"/>
              </a:solidFill>
            </a:endParaRPr>
          </a:p>
        </p:txBody>
      </p:sp>
      <p:sp>
        <p:nvSpPr>
          <p:cNvPr id="97" name="Google Shape;97;p17"/>
          <p:cNvSpPr txBox="1"/>
          <p:nvPr/>
        </p:nvSpPr>
        <p:spPr>
          <a:xfrm>
            <a:off x="7903127" y="4969325"/>
            <a:ext cx="2312700" cy="138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900" i="1" u="none" strike="noStrike" cap="none">
                <a:solidFill>
                  <a:srgbClr val="281C22"/>
                </a:solidFill>
                <a:latin typeface="Proxima Nova"/>
                <a:ea typeface="Proxima Nova"/>
                <a:cs typeface="Proxima Nova"/>
                <a:sym typeface="Proxima Nova"/>
              </a:rPr>
              <a:t>Source: Hill et al., 2024</a:t>
            </a:r>
            <a:endParaRPr sz="700">
              <a:latin typeface="Proxima Nova"/>
              <a:ea typeface="Proxima Nova"/>
              <a:cs typeface="Proxima Nova"/>
              <a:sym typeface="Proxima Nova"/>
            </a:endParaRPr>
          </a:p>
        </p:txBody>
      </p:sp>
      <p:graphicFrame>
        <p:nvGraphicFramePr>
          <p:cNvPr id="98" name="Google Shape;98;p17"/>
          <p:cNvGraphicFramePr/>
          <p:nvPr/>
        </p:nvGraphicFramePr>
        <p:xfrm>
          <a:off x="2813295" y="1174408"/>
          <a:ext cx="2754175" cy="2190750"/>
        </p:xfrm>
        <a:graphic>
          <a:graphicData uri="http://schemas.openxmlformats.org/drawingml/2006/table">
            <a:tbl>
              <a:tblPr>
                <a:noFill/>
                <a:tableStyleId>{33D5DB39-C49B-4639-8C5C-9A8898331C43}</a:tableStyleId>
              </a:tblPr>
              <a:tblGrid>
                <a:gridCol w="1704825">
                  <a:extLst>
                    <a:ext uri="{9D8B030D-6E8A-4147-A177-3AD203B41FA5}">
                      <a16:colId xmlns:a16="http://schemas.microsoft.com/office/drawing/2014/main" val="20000"/>
                    </a:ext>
                  </a:extLst>
                </a:gridCol>
                <a:gridCol w="585225">
                  <a:extLst>
                    <a:ext uri="{9D8B030D-6E8A-4147-A177-3AD203B41FA5}">
                      <a16:colId xmlns:a16="http://schemas.microsoft.com/office/drawing/2014/main" val="20001"/>
                    </a:ext>
                  </a:extLst>
                </a:gridCol>
                <a:gridCol w="464125">
                  <a:extLst>
                    <a:ext uri="{9D8B030D-6E8A-4147-A177-3AD203B41FA5}">
                      <a16:colId xmlns:a16="http://schemas.microsoft.com/office/drawing/2014/main" val="20002"/>
                    </a:ext>
                  </a:extLst>
                </a:gridCol>
              </a:tblGrid>
              <a:tr h="365125">
                <a:tc>
                  <a:txBody>
                    <a:bodyPr/>
                    <a:lstStyle/>
                    <a:p>
                      <a:pPr marL="0" marR="0" lvl="0" indent="0" algn="l" rtl="0">
                        <a:lnSpc>
                          <a:spcPct val="115000"/>
                        </a:lnSpc>
                        <a:spcBef>
                          <a:spcPts val="0"/>
                        </a:spcBef>
                        <a:spcAft>
                          <a:spcPts val="0"/>
                        </a:spcAft>
                        <a:buNone/>
                      </a:pP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tc>
                  <a:txBody>
                    <a:bodyPr/>
                    <a:lstStyle/>
                    <a:p>
                      <a:pPr marL="0" marR="0" lvl="0" indent="0" algn="l" rtl="0">
                        <a:lnSpc>
                          <a:spcPct val="115000"/>
                        </a:lnSpc>
                        <a:spcBef>
                          <a:spcPts val="0"/>
                        </a:spcBef>
                        <a:spcAft>
                          <a:spcPts val="0"/>
                        </a:spcAft>
                        <a:buNone/>
                      </a:pPr>
                      <a:r>
                        <a:rPr lang="en" sz="1200" b="1" u="none" strike="noStrike" cap="none">
                          <a:solidFill>
                            <a:srgbClr val="FFFFFF"/>
                          </a:solidFill>
                          <a:latin typeface="Proxima Nova"/>
                          <a:ea typeface="Proxima Nova"/>
                          <a:cs typeface="Proxima Nova"/>
                          <a:sym typeface="Proxima Nova"/>
                        </a:rPr>
                        <a:t>Freq</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tc>
                  <a:txBody>
                    <a:bodyPr/>
                    <a:lstStyle/>
                    <a:p>
                      <a:pPr marL="0" marR="0" lvl="0" indent="0" algn="l" rtl="0">
                        <a:lnSpc>
                          <a:spcPct val="115000"/>
                        </a:lnSpc>
                        <a:spcBef>
                          <a:spcPts val="0"/>
                        </a:spcBef>
                        <a:spcAft>
                          <a:spcPts val="0"/>
                        </a:spcAft>
                        <a:buNone/>
                      </a:pPr>
                      <a:r>
                        <a:rPr lang="en" sz="1200" b="1">
                          <a:solidFill>
                            <a:srgbClr val="FFFFFF"/>
                          </a:solidFill>
                          <a:latin typeface="Proxima Nova"/>
                          <a:ea typeface="Proxima Nova"/>
                          <a:cs typeface="Proxima Nova"/>
                          <a:sym typeface="Proxima Nova"/>
                        </a:rPr>
                        <a:t>%</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extLst>
                  <a:ext uri="{0D108BD9-81ED-4DB2-BD59-A6C34878D82A}">
                    <a16:rowId xmlns:a16="http://schemas.microsoft.com/office/drawing/2014/main" val="10000"/>
                  </a:ext>
                </a:extLst>
              </a:tr>
              <a:tr h="365125">
                <a:tc gridSpan="3">
                  <a:txBody>
                    <a:bodyPr/>
                    <a:lstStyle/>
                    <a:p>
                      <a:pPr marL="0" marR="0" lvl="0" indent="0" algn="l" rtl="0">
                        <a:lnSpc>
                          <a:spcPct val="115000"/>
                        </a:lnSpc>
                        <a:spcBef>
                          <a:spcPts val="0"/>
                        </a:spcBef>
                        <a:spcAft>
                          <a:spcPts val="0"/>
                        </a:spcAft>
                        <a:buNone/>
                      </a:pPr>
                      <a:r>
                        <a:rPr lang="en" sz="1200" b="1" u="none" strike="noStrike" cap="none">
                          <a:solidFill>
                            <a:srgbClr val="000000"/>
                          </a:solidFill>
                          <a:latin typeface="Proxima Nova"/>
                          <a:ea typeface="Proxima Nova"/>
                          <a:cs typeface="Proxima Nova"/>
                          <a:sym typeface="Proxima Nova"/>
                        </a:rPr>
                        <a:t>Specialty</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8AB6E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Internal Medicine</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37</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47.4</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Addiction Medicine </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27</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34.6</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Emergency Medicine </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14</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18.0</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Other Specialty </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30</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38.5</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99" name="Google Shape;99;p17"/>
          <p:cNvGraphicFramePr/>
          <p:nvPr/>
        </p:nvGraphicFramePr>
        <p:xfrm>
          <a:off x="5801127" y="1174408"/>
          <a:ext cx="2978225" cy="2333625"/>
        </p:xfrm>
        <a:graphic>
          <a:graphicData uri="http://schemas.openxmlformats.org/drawingml/2006/table">
            <a:tbl>
              <a:tblPr>
                <a:noFill/>
                <a:tableStyleId>{33D5DB39-C49B-4639-8C5C-9A8898331C43}</a:tableStyleId>
              </a:tblPr>
              <a:tblGrid>
                <a:gridCol w="1962200">
                  <a:extLst>
                    <a:ext uri="{9D8B030D-6E8A-4147-A177-3AD203B41FA5}">
                      <a16:colId xmlns:a16="http://schemas.microsoft.com/office/drawing/2014/main" val="20000"/>
                    </a:ext>
                  </a:extLst>
                </a:gridCol>
                <a:gridCol w="566575">
                  <a:extLst>
                    <a:ext uri="{9D8B030D-6E8A-4147-A177-3AD203B41FA5}">
                      <a16:colId xmlns:a16="http://schemas.microsoft.com/office/drawing/2014/main" val="20001"/>
                    </a:ext>
                  </a:extLst>
                </a:gridCol>
                <a:gridCol w="449450">
                  <a:extLst>
                    <a:ext uri="{9D8B030D-6E8A-4147-A177-3AD203B41FA5}">
                      <a16:colId xmlns:a16="http://schemas.microsoft.com/office/drawing/2014/main" val="20002"/>
                    </a:ext>
                  </a:extLst>
                </a:gridCol>
              </a:tblGrid>
              <a:tr h="365125">
                <a:tc>
                  <a:txBody>
                    <a:bodyPr/>
                    <a:lstStyle/>
                    <a:p>
                      <a:pPr marL="0" marR="0" lvl="0" indent="0" algn="l" rtl="0">
                        <a:lnSpc>
                          <a:spcPct val="115000"/>
                        </a:lnSpc>
                        <a:spcBef>
                          <a:spcPts val="0"/>
                        </a:spcBef>
                        <a:spcAft>
                          <a:spcPts val="0"/>
                        </a:spcAft>
                        <a:buNone/>
                      </a:pP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tc>
                  <a:txBody>
                    <a:bodyPr/>
                    <a:lstStyle/>
                    <a:p>
                      <a:pPr marL="0" marR="0" lvl="0" indent="0" algn="l" rtl="0">
                        <a:lnSpc>
                          <a:spcPct val="115000"/>
                        </a:lnSpc>
                        <a:spcBef>
                          <a:spcPts val="0"/>
                        </a:spcBef>
                        <a:spcAft>
                          <a:spcPts val="0"/>
                        </a:spcAft>
                        <a:buNone/>
                      </a:pPr>
                      <a:r>
                        <a:rPr lang="en" sz="1200" b="1" u="none" strike="noStrike" cap="none">
                          <a:solidFill>
                            <a:srgbClr val="FFFFFF"/>
                          </a:solidFill>
                          <a:latin typeface="Proxima Nova"/>
                          <a:ea typeface="Proxima Nova"/>
                          <a:cs typeface="Proxima Nova"/>
                          <a:sym typeface="Proxima Nova"/>
                        </a:rPr>
                        <a:t>Freq</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tc>
                  <a:txBody>
                    <a:bodyPr/>
                    <a:lstStyle/>
                    <a:p>
                      <a:pPr marL="0" marR="0" lvl="0" indent="0" algn="l" rtl="0">
                        <a:lnSpc>
                          <a:spcPct val="115000"/>
                        </a:lnSpc>
                        <a:spcBef>
                          <a:spcPts val="0"/>
                        </a:spcBef>
                        <a:spcAft>
                          <a:spcPts val="0"/>
                        </a:spcAft>
                        <a:buNone/>
                      </a:pPr>
                      <a:r>
                        <a:rPr lang="en" sz="1200" b="1">
                          <a:solidFill>
                            <a:srgbClr val="FFFFFF"/>
                          </a:solidFill>
                          <a:latin typeface="Proxima Nova"/>
                          <a:ea typeface="Proxima Nova"/>
                          <a:cs typeface="Proxima Nova"/>
                          <a:sym typeface="Proxima Nova"/>
                        </a:rPr>
                        <a:t>%</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extLst>
                  <a:ext uri="{0D108BD9-81ED-4DB2-BD59-A6C34878D82A}">
                    <a16:rowId xmlns:a16="http://schemas.microsoft.com/office/drawing/2014/main" val="10000"/>
                  </a:ext>
                </a:extLst>
              </a:tr>
              <a:tr h="365125">
                <a:tc gridSpan="3">
                  <a:txBody>
                    <a:bodyPr/>
                    <a:lstStyle/>
                    <a:p>
                      <a:pPr marL="0" marR="0" lvl="0" indent="0" algn="l" rtl="0">
                        <a:lnSpc>
                          <a:spcPct val="115000"/>
                        </a:lnSpc>
                        <a:spcBef>
                          <a:spcPts val="0"/>
                        </a:spcBef>
                        <a:spcAft>
                          <a:spcPts val="0"/>
                        </a:spcAft>
                        <a:buNone/>
                      </a:pPr>
                      <a:r>
                        <a:rPr lang="en" sz="1200" b="1" u="none" strike="noStrike" cap="none">
                          <a:solidFill>
                            <a:srgbClr val="000000"/>
                          </a:solidFill>
                          <a:latin typeface="Proxima Nova"/>
                          <a:ea typeface="Proxima Nova"/>
                          <a:cs typeface="Proxima Nova"/>
                          <a:sym typeface="Proxima Nova"/>
                        </a:rPr>
                        <a:t>Years Treating Patients with </a:t>
                      </a:r>
                      <a:r>
                        <a:rPr lang="en" sz="1200" b="1">
                          <a:latin typeface="Proxima Nova"/>
                          <a:ea typeface="Proxima Nova"/>
                          <a:cs typeface="Proxima Nova"/>
                          <a:sym typeface="Proxima Nova"/>
                        </a:rPr>
                        <a:t>SUDs</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8AB6E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Mean (SD) </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8.2</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9.4</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5125">
                <a:tc gridSpan="3">
                  <a:txBody>
                    <a:bodyPr/>
                    <a:lstStyle/>
                    <a:p>
                      <a:pPr marL="0" marR="0" lvl="0" indent="0" algn="l" rtl="0">
                        <a:lnSpc>
                          <a:spcPct val="115000"/>
                        </a:lnSpc>
                        <a:spcBef>
                          <a:spcPts val="0"/>
                        </a:spcBef>
                        <a:spcAft>
                          <a:spcPts val="0"/>
                        </a:spcAft>
                        <a:buNone/>
                      </a:pPr>
                      <a:r>
                        <a:rPr lang="en" sz="1200" b="1" u="none" strike="noStrike" cap="none">
                          <a:solidFill>
                            <a:srgbClr val="000000"/>
                          </a:solidFill>
                          <a:latin typeface="Proxima Nova"/>
                          <a:ea typeface="Proxima Nova"/>
                          <a:cs typeface="Proxima Nova"/>
                          <a:sym typeface="Proxima Nova"/>
                        </a:rPr>
                        <a:t>Harm Reduction Acceptance </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8AB6E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Favorable - Harm Reduction </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70</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97.2</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Favorable - Abstinence </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2</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2.8</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p:nvPr/>
        </p:nvSpPr>
        <p:spPr>
          <a:xfrm>
            <a:off x="285967" y="3313182"/>
            <a:ext cx="1383900" cy="819000"/>
          </a:xfrm>
          <a:prstGeom prst="rect">
            <a:avLst/>
          </a:prstGeom>
          <a:noFill/>
          <a:ln>
            <a:noFill/>
          </a:ln>
        </p:spPr>
        <p:txBody>
          <a:bodyPr spcFirstLastPara="1" wrap="square" lIns="0" tIns="0" rIns="0" bIns="0" anchor="t" anchorCtr="0">
            <a:spAutoFit/>
          </a:bodyPr>
          <a:lstStyle/>
          <a:p>
            <a:pPr marL="0" marR="0" lvl="0" indent="0" algn="ctr" rtl="0">
              <a:lnSpc>
                <a:spcPct val="139994"/>
              </a:lnSpc>
              <a:spcBef>
                <a:spcPts val="0"/>
              </a:spcBef>
              <a:spcAft>
                <a:spcPts val="0"/>
              </a:spcAft>
              <a:buNone/>
            </a:pPr>
            <a:r>
              <a:rPr lang="en" i="0" u="none" strike="noStrike" cap="none">
                <a:solidFill>
                  <a:srgbClr val="281C22"/>
                </a:solidFill>
                <a:latin typeface="Proxima Nova"/>
                <a:ea typeface="Proxima Nova"/>
                <a:cs typeface="Proxima Nova"/>
                <a:sym typeface="Proxima Nova"/>
              </a:rPr>
              <a:t>H</a:t>
            </a:r>
            <a:r>
              <a:rPr lang="en">
                <a:solidFill>
                  <a:srgbClr val="281C22"/>
                </a:solidFill>
                <a:latin typeface="Proxima Nova"/>
                <a:ea typeface="Proxima Nova"/>
                <a:cs typeface="Proxima Nova"/>
                <a:sym typeface="Proxima Nova"/>
              </a:rPr>
              <a:t>ad heard of </a:t>
            </a:r>
            <a:endParaRPr>
              <a:latin typeface="Proxima Nova"/>
              <a:ea typeface="Proxima Nova"/>
              <a:cs typeface="Proxima Nova"/>
              <a:sym typeface="Proxima Nova"/>
            </a:endParaRPr>
          </a:p>
          <a:p>
            <a:pPr marL="0" marR="0" lvl="0" indent="0" algn="ctr" rtl="0">
              <a:lnSpc>
                <a:spcPct val="139994"/>
              </a:lnSpc>
              <a:spcBef>
                <a:spcPts val="0"/>
              </a:spcBef>
              <a:spcAft>
                <a:spcPts val="0"/>
              </a:spcAft>
              <a:buNone/>
            </a:pPr>
            <a:r>
              <a:rPr lang="en">
                <a:solidFill>
                  <a:srgbClr val="281C22"/>
                </a:solidFill>
                <a:latin typeface="Proxima Nova"/>
                <a:ea typeface="Proxima Nova"/>
                <a:cs typeface="Proxima Nova"/>
                <a:sym typeface="Proxima Nova"/>
              </a:rPr>
              <a:t>xylazine before survey</a:t>
            </a:r>
            <a:endParaRPr>
              <a:latin typeface="Proxima Nova"/>
              <a:ea typeface="Proxima Nova"/>
              <a:cs typeface="Proxima Nova"/>
              <a:sym typeface="Proxima Nova"/>
            </a:endParaRPr>
          </a:p>
        </p:txBody>
      </p:sp>
      <p:sp>
        <p:nvSpPr>
          <p:cNvPr id="105" name="Google Shape;105;p18"/>
          <p:cNvSpPr txBox="1"/>
          <p:nvPr/>
        </p:nvSpPr>
        <p:spPr>
          <a:xfrm>
            <a:off x="340990" y="771413"/>
            <a:ext cx="8535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3600" b="0" i="0" u="none" strike="noStrike" cap="none">
                <a:solidFill>
                  <a:schemeClr val="dk1"/>
                </a:solidFill>
                <a:latin typeface="Anton"/>
                <a:ea typeface="Anton"/>
                <a:cs typeface="Anton"/>
                <a:sym typeface="Anton"/>
              </a:rPr>
              <a:t>Provider Xylazine Knowledge</a:t>
            </a:r>
            <a:endParaRPr sz="300">
              <a:solidFill>
                <a:schemeClr val="dk1"/>
              </a:solidFill>
            </a:endParaRPr>
          </a:p>
        </p:txBody>
      </p:sp>
      <p:sp>
        <p:nvSpPr>
          <p:cNvPr id="106" name="Google Shape;106;p18"/>
          <p:cNvSpPr txBox="1"/>
          <p:nvPr/>
        </p:nvSpPr>
        <p:spPr>
          <a:xfrm>
            <a:off x="2046163" y="3313188"/>
            <a:ext cx="1450500" cy="819000"/>
          </a:xfrm>
          <a:prstGeom prst="rect">
            <a:avLst/>
          </a:prstGeom>
          <a:noFill/>
          <a:ln>
            <a:noFill/>
          </a:ln>
        </p:spPr>
        <p:txBody>
          <a:bodyPr spcFirstLastPara="1" wrap="square" lIns="0" tIns="0" rIns="0" bIns="0" anchor="t" anchorCtr="0">
            <a:spAutoFit/>
          </a:bodyPr>
          <a:lstStyle/>
          <a:p>
            <a:pPr marL="0" marR="0" lvl="0" indent="0" algn="ctr" rtl="0">
              <a:lnSpc>
                <a:spcPct val="139994"/>
              </a:lnSpc>
              <a:spcBef>
                <a:spcPts val="0"/>
              </a:spcBef>
              <a:spcAft>
                <a:spcPts val="0"/>
              </a:spcAft>
              <a:buNone/>
            </a:pPr>
            <a:r>
              <a:rPr lang="en">
                <a:solidFill>
                  <a:srgbClr val="281C22"/>
                </a:solidFill>
                <a:latin typeface="Proxima Nova"/>
                <a:ea typeface="Proxima Nova"/>
                <a:cs typeface="Proxima Nova"/>
                <a:sym typeface="Proxima Nova"/>
              </a:rPr>
              <a:t>Knew xylazine can lead to </a:t>
            </a:r>
            <a:r>
              <a:rPr lang="en">
                <a:latin typeface="Proxima Nova"/>
                <a:ea typeface="Proxima Nova"/>
                <a:cs typeface="Proxima Nova"/>
                <a:sym typeface="Proxima Nova"/>
              </a:rPr>
              <a:t>severe </a:t>
            </a:r>
            <a:r>
              <a:rPr lang="en">
                <a:solidFill>
                  <a:srgbClr val="281C22"/>
                </a:solidFill>
                <a:latin typeface="Proxima Nova"/>
                <a:ea typeface="Proxima Nova"/>
                <a:cs typeface="Proxima Nova"/>
                <a:sym typeface="Proxima Nova"/>
              </a:rPr>
              <a:t>wounds</a:t>
            </a:r>
            <a:endParaRPr>
              <a:latin typeface="Proxima Nova"/>
              <a:ea typeface="Proxima Nova"/>
              <a:cs typeface="Proxima Nova"/>
              <a:sym typeface="Proxima Nova"/>
            </a:endParaRPr>
          </a:p>
        </p:txBody>
      </p:sp>
      <p:sp>
        <p:nvSpPr>
          <p:cNvPr id="107" name="Google Shape;107;p18"/>
          <p:cNvSpPr txBox="1"/>
          <p:nvPr/>
        </p:nvSpPr>
        <p:spPr>
          <a:xfrm>
            <a:off x="3813613" y="3313188"/>
            <a:ext cx="1510200" cy="819000"/>
          </a:xfrm>
          <a:prstGeom prst="rect">
            <a:avLst/>
          </a:prstGeom>
          <a:noFill/>
          <a:ln>
            <a:noFill/>
          </a:ln>
        </p:spPr>
        <p:txBody>
          <a:bodyPr spcFirstLastPara="1" wrap="square" lIns="0" tIns="0" rIns="0" bIns="0" anchor="t" anchorCtr="0">
            <a:spAutoFit/>
          </a:bodyPr>
          <a:lstStyle/>
          <a:p>
            <a:pPr marL="0" marR="0" lvl="0" indent="0" algn="ctr" rtl="0">
              <a:lnSpc>
                <a:spcPct val="139994"/>
              </a:lnSpc>
              <a:spcBef>
                <a:spcPts val="0"/>
              </a:spcBef>
              <a:spcAft>
                <a:spcPts val="0"/>
              </a:spcAft>
              <a:buNone/>
            </a:pPr>
            <a:r>
              <a:rPr lang="en">
                <a:solidFill>
                  <a:srgbClr val="281C22"/>
                </a:solidFill>
                <a:latin typeface="Proxima Nova"/>
                <a:ea typeface="Proxima Nova"/>
                <a:cs typeface="Proxima Nova"/>
                <a:sym typeface="Proxima Nova"/>
              </a:rPr>
              <a:t>Knew xylazine is added to fentanyl to prolong effects</a:t>
            </a:r>
            <a:endParaRPr>
              <a:latin typeface="Proxima Nova"/>
              <a:ea typeface="Proxima Nova"/>
              <a:cs typeface="Proxima Nova"/>
              <a:sym typeface="Proxima Nova"/>
            </a:endParaRPr>
          </a:p>
        </p:txBody>
      </p:sp>
      <p:sp>
        <p:nvSpPr>
          <p:cNvPr id="108" name="Google Shape;108;p18"/>
          <p:cNvSpPr txBox="1"/>
          <p:nvPr/>
        </p:nvSpPr>
        <p:spPr>
          <a:xfrm>
            <a:off x="7541601" y="3313188"/>
            <a:ext cx="1336200" cy="819000"/>
          </a:xfrm>
          <a:prstGeom prst="rect">
            <a:avLst/>
          </a:prstGeom>
          <a:noFill/>
          <a:ln>
            <a:noFill/>
          </a:ln>
        </p:spPr>
        <p:txBody>
          <a:bodyPr spcFirstLastPara="1" wrap="square" lIns="0" tIns="0" rIns="0" bIns="0" anchor="t" anchorCtr="0">
            <a:spAutoFit/>
          </a:bodyPr>
          <a:lstStyle/>
          <a:p>
            <a:pPr marL="0" marR="0" lvl="0" indent="0" algn="ctr" rtl="0">
              <a:lnSpc>
                <a:spcPct val="139994"/>
              </a:lnSpc>
              <a:spcBef>
                <a:spcPts val="0"/>
              </a:spcBef>
              <a:spcAft>
                <a:spcPts val="0"/>
              </a:spcAft>
              <a:buNone/>
            </a:pPr>
            <a:r>
              <a:rPr lang="en">
                <a:solidFill>
                  <a:srgbClr val="281C22"/>
                </a:solidFill>
                <a:latin typeface="Proxima Nova"/>
                <a:ea typeface="Proxima Nova"/>
                <a:cs typeface="Proxima Nova"/>
                <a:sym typeface="Proxima Nova"/>
              </a:rPr>
              <a:t>Knew xylazine is</a:t>
            </a:r>
            <a:r>
              <a:rPr lang="en">
                <a:latin typeface="Proxima Nova"/>
                <a:ea typeface="Proxima Nova"/>
                <a:cs typeface="Proxima Nova"/>
                <a:sym typeface="Proxima Nova"/>
              </a:rPr>
              <a:t> </a:t>
            </a:r>
            <a:r>
              <a:rPr lang="en">
                <a:solidFill>
                  <a:srgbClr val="281C22"/>
                </a:solidFill>
                <a:latin typeface="Proxima Nova"/>
                <a:ea typeface="Proxima Nova"/>
                <a:cs typeface="Proxima Nova"/>
                <a:sym typeface="Proxima Nova"/>
              </a:rPr>
              <a:t>not a central-</a:t>
            </a:r>
            <a:endParaRPr>
              <a:latin typeface="Proxima Nova"/>
              <a:ea typeface="Proxima Nova"/>
              <a:cs typeface="Proxima Nova"/>
              <a:sym typeface="Proxima Nova"/>
            </a:endParaRPr>
          </a:p>
          <a:p>
            <a:pPr marL="0" marR="0" lvl="0" indent="0" algn="ctr" rtl="0">
              <a:lnSpc>
                <a:spcPct val="139994"/>
              </a:lnSpc>
              <a:spcBef>
                <a:spcPts val="0"/>
              </a:spcBef>
              <a:spcAft>
                <a:spcPts val="0"/>
              </a:spcAft>
              <a:buNone/>
            </a:pPr>
            <a:r>
              <a:rPr lang="en">
                <a:solidFill>
                  <a:srgbClr val="281C22"/>
                </a:solidFill>
                <a:latin typeface="Proxima Nova"/>
                <a:ea typeface="Proxima Nova"/>
                <a:cs typeface="Proxima Nova"/>
                <a:sym typeface="Proxima Nova"/>
              </a:rPr>
              <a:t>acting opioid</a:t>
            </a:r>
            <a:endParaRPr>
              <a:latin typeface="Proxima Nova"/>
              <a:ea typeface="Proxima Nova"/>
              <a:cs typeface="Proxima Nova"/>
              <a:sym typeface="Proxima Nova"/>
            </a:endParaRPr>
          </a:p>
        </p:txBody>
      </p:sp>
      <p:sp>
        <p:nvSpPr>
          <p:cNvPr id="109" name="Google Shape;109;p18"/>
          <p:cNvSpPr txBox="1"/>
          <p:nvPr/>
        </p:nvSpPr>
        <p:spPr>
          <a:xfrm>
            <a:off x="5616963" y="3313188"/>
            <a:ext cx="1510200" cy="819000"/>
          </a:xfrm>
          <a:prstGeom prst="rect">
            <a:avLst/>
          </a:prstGeom>
          <a:noFill/>
          <a:ln>
            <a:noFill/>
          </a:ln>
        </p:spPr>
        <p:txBody>
          <a:bodyPr spcFirstLastPara="1" wrap="square" lIns="0" tIns="0" rIns="0" bIns="0" anchor="t" anchorCtr="0">
            <a:spAutoFit/>
          </a:bodyPr>
          <a:lstStyle/>
          <a:p>
            <a:pPr marL="0" marR="0" lvl="0" indent="0" algn="ctr" rtl="0">
              <a:lnSpc>
                <a:spcPct val="139994"/>
              </a:lnSpc>
              <a:spcBef>
                <a:spcPts val="0"/>
              </a:spcBef>
              <a:spcAft>
                <a:spcPts val="0"/>
              </a:spcAft>
              <a:buNone/>
            </a:pPr>
            <a:r>
              <a:rPr lang="en">
                <a:solidFill>
                  <a:srgbClr val="281C22"/>
                </a:solidFill>
                <a:latin typeface="Proxima Nova"/>
                <a:ea typeface="Proxima Nova"/>
                <a:cs typeface="Proxima Nova"/>
                <a:sym typeface="Proxima Nova"/>
              </a:rPr>
              <a:t>Knew xylazine is</a:t>
            </a:r>
            <a:r>
              <a:rPr lang="en">
                <a:latin typeface="Proxima Nova"/>
                <a:ea typeface="Proxima Nova"/>
                <a:cs typeface="Proxima Nova"/>
                <a:sym typeface="Proxima Nova"/>
              </a:rPr>
              <a:t> </a:t>
            </a:r>
            <a:r>
              <a:rPr lang="en">
                <a:solidFill>
                  <a:srgbClr val="281C22"/>
                </a:solidFill>
                <a:latin typeface="Proxima Nova"/>
                <a:ea typeface="Proxima Nova"/>
                <a:cs typeface="Proxima Nova"/>
                <a:sym typeface="Proxima Nova"/>
              </a:rPr>
              <a:t>almost exclusively </a:t>
            </a:r>
            <a:endParaRPr>
              <a:latin typeface="Proxima Nova"/>
              <a:ea typeface="Proxima Nova"/>
              <a:cs typeface="Proxima Nova"/>
              <a:sym typeface="Proxima Nova"/>
            </a:endParaRPr>
          </a:p>
          <a:p>
            <a:pPr marL="0" marR="0" lvl="0" indent="0" algn="ctr" rtl="0">
              <a:lnSpc>
                <a:spcPct val="139994"/>
              </a:lnSpc>
              <a:spcBef>
                <a:spcPts val="0"/>
              </a:spcBef>
              <a:spcAft>
                <a:spcPts val="0"/>
              </a:spcAft>
              <a:buNone/>
            </a:pPr>
            <a:r>
              <a:rPr lang="en">
                <a:solidFill>
                  <a:srgbClr val="281C22"/>
                </a:solidFill>
                <a:latin typeface="Proxima Nova"/>
                <a:ea typeface="Proxima Nova"/>
                <a:cs typeface="Proxima Nova"/>
                <a:sym typeface="Proxima Nova"/>
              </a:rPr>
              <a:t>found w/ fentanyl</a:t>
            </a:r>
            <a:endParaRPr>
              <a:latin typeface="Proxima Nova"/>
              <a:ea typeface="Proxima Nova"/>
              <a:cs typeface="Proxima Nova"/>
              <a:sym typeface="Proxima Nova"/>
            </a:endParaRPr>
          </a:p>
        </p:txBody>
      </p:sp>
      <p:sp>
        <p:nvSpPr>
          <p:cNvPr id="110" name="Google Shape;110;p18"/>
          <p:cNvSpPr txBox="1"/>
          <p:nvPr/>
        </p:nvSpPr>
        <p:spPr>
          <a:xfrm>
            <a:off x="7886752" y="4946825"/>
            <a:ext cx="2312700" cy="138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900" i="1" u="none" strike="noStrike" cap="none">
                <a:solidFill>
                  <a:srgbClr val="281C22"/>
                </a:solidFill>
                <a:latin typeface="Proxima Nova"/>
                <a:ea typeface="Proxima Nova"/>
                <a:cs typeface="Proxima Nova"/>
                <a:sym typeface="Proxima Nova"/>
              </a:rPr>
              <a:t>Source: Hill et al., 2024</a:t>
            </a:r>
            <a:endParaRPr sz="900">
              <a:latin typeface="Proxima Nova"/>
              <a:ea typeface="Proxima Nova"/>
              <a:cs typeface="Proxima Nova"/>
              <a:sym typeface="Proxima Nova"/>
            </a:endParaRPr>
          </a:p>
        </p:txBody>
      </p:sp>
      <p:pic>
        <p:nvPicPr>
          <p:cNvPr id="111" name="Google Shape;111;p18"/>
          <p:cNvPicPr preferRelativeResize="0"/>
          <p:nvPr/>
        </p:nvPicPr>
        <p:blipFill>
          <a:blip r:embed="rId3">
            <a:alphaModFix/>
          </a:blip>
          <a:stretch>
            <a:fillRect/>
          </a:stretch>
        </p:blipFill>
        <p:spPr>
          <a:xfrm>
            <a:off x="152400" y="1536000"/>
            <a:ext cx="8839204" cy="15667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9"/>
          <p:cNvPicPr preferRelativeResize="0"/>
          <p:nvPr/>
        </p:nvPicPr>
        <p:blipFill>
          <a:blip r:embed="rId3">
            <a:alphaModFix/>
          </a:blip>
          <a:stretch>
            <a:fillRect/>
          </a:stretch>
        </p:blipFill>
        <p:spPr>
          <a:xfrm>
            <a:off x="6136799" y="0"/>
            <a:ext cx="3007201" cy="2537475"/>
          </a:xfrm>
          <a:prstGeom prst="rect">
            <a:avLst/>
          </a:prstGeom>
          <a:noFill/>
          <a:ln>
            <a:noFill/>
          </a:ln>
        </p:spPr>
      </p:pic>
      <p:pic>
        <p:nvPicPr>
          <p:cNvPr id="117" name="Google Shape;117;p19"/>
          <p:cNvPicPr preferRelativeResize="0"/>
          <p:nvPr/>
        </p:nvPicPr>
        <p:blipFill>
          <a:blip r:embed="rId4">
            <a:alphaModFix/>
          </a:blip>
          <a:stretch>
            <a:fillRect/>
          </a:stretch>
        </p:blipFill>
        <p:spPr>
          <a:xfrm>
            <a:off x="1763850" y="93150"/>
            <a:ext cx="2770801" cy="2444324"/>
          </a:xfrm>
          <a:prstGeom prst="rect">
            <a:avLst/>
          </a:prstGeom>
          <a:noFill/>
          <a:ln>
            <a:noFill/>
          </a:ln>
        </p:spPr>
      </p:pic>
      <p:pic>
        <p:nvPicPr>
          <p:cNvPr id="118" name="Google Shape;118;p19"/>
          <p:cNvPicPr preferRelativeResize="0"/>
          <p:nvPr/>
        </p:nvPicPr>
        <p:blipFill>
          <a:blip r:embed="rId5">
            <a:alphaModFix/>
          </a:blip>
          <a:stretch>
            <a:fillRect/>
          </a:stretch>
        </p:blipFill>
        <p:spPr>
          <a:xfrm>
            <a:off x="309750" y="2564250"/>
            <a:ext cx="1827190" cy="2579250"/>
          </a:xfrm>
          <a:prstGeom prst="rect">
            <a:avLst/>
          </a:prstGeom>
          <a:noFill/>
          <a:ln>
            <a:noFill/>
          </a:ln>
        </p:spPr>
      </p:pic>
      <p:sp>
        <p:nvSpPr>
          <p:cNvPr id="119" name="Google Shape;119;p19"/>
          <p:cNvSpPr txBox="1"/>
          <p:nvPr/>
        </p:nvSpPr>
        <p:spPr>
          <a:xfrm>
            <a:off x="259075" y="569450"/>
            <a:ext cx="1754700" cy="138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800" b="1" i="0" u="none" strike="noStrike" cap="none">
                <a:solidFill>
                  <a:schemeClr val="dk1"/>
                </a:solidFill>
                <a:latin typeface="Proxima Nova"/>
                <a:ea typeface="Proxima Nova"/>
                <a:cs typeface="Proxima Nova"/>
                <a:sym typeface="Proxima Nova"/>
              </a:rPr>
              <a:t>Number of Patients with a Known/Expected Xylazine Exposure</a:t>
            </a:r>
            <a:endParaRPr sz="1800" b="1">
              <a:solidFill>
                <a:schemeClr val="dk1"/>
              </a:solidFill>
              <a:latin typeface="Proxima Nova"/>
              <a:ea typeface="Proxima Nova"/>
              <a:cs typeface="Proxima Nova"/>
              <a:sym typeface="Proxima Nova"/>
            </a:endParaRPr>
          </a:p>
        </p:txBody>
      </p:sp>
      <p:cxnSp>
        <p:nvCxnSpPr>
          <p:cNvPr id="120" name="Google Shape;120;p19"/>
          <p:cNvCxnSpPr/>
          <p:nvPr/>
        </p:nvCxnSpPr>
        <p:spPr>
          <a:xfrm>
            <a:off x="4569750" y="-900"/>
            <a:ext cx="4500" cy="5145300"/>
          </a:xfrm>
          <a:prstGeom prst="straightConnector1">
            <a:avLst/>
          </a:prstGeom>
          <a:noFill/>
          <a:ln w="38100" cap="flat" cmpd="sng">
            <a:solidFill>
              <a:srgbClr val="000000"/>
            </a:solidFill>
            <a:prstDash val="solid"/>
            <a:round/>
            <a:headEnd type="none" w="sm" len="sm"/>
            <a:tailEnd type="none" w="sm" len="sm"/>
          </a:ln>
        </p:spPr>
      </p:cxnSp>
      <p:cxnSp>
        <p:nvCxnSpPr>
          <p:cNvPr id="121" name="Google Shape;121;p19"/>
          <p:cNvCxnSpPr/>
          <p:nvPr/>
        </p:nvCxnSpPr>
        <p:spPr>
          <a:xfrm rot="10800000" flipH="1">
            <a:off x="-1650" y="2564250"/>
            <a:ext cx="9147300" cy="15000"/>
          </a:xfrm>
          <a:prstGeom prst="straightConnector1">
            <a:avLst/>
          </a:prstGeom>
          <a:noFill/>
          <a:ln w="38100" cap="flat" cmpd="sng">
            <a:solidFill>
              <a:srgbClr val="000000"/>
            </a:solidFill>
            <a:prstDash val="solid"/>
            <a:round/>
            <a:headEnd type="none" w="sm" len="sm"/>
            <a:tailEnd type="none" w="sm" len="sm"/>
          </a:ln>
        </p:spPr>
      </p:cxnSp>
      <p:sp>
        <p:nvSpPr>
          <p:cNvPr id="122" name="Google Shape;122;p19"/>
          <p:cNvSpPr txBox="1"/>
          <p:nvPr/>
        </p:nvSpPr>
        <p:spPr>
          <a:xfrm>
            <a:off x="4804350" y="615650"/>
            <a:ext cx="1992900" cy="1293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800" b="1">
                <a:solidFill>
                  <a:schemeClr val="dk1"/>
                </a:solidFill>
                <a:latin typeface="Proxima Nova"/>
                <a:ea typeface="Proxima Nova"/>
                <a:cs typeface="Proxima Nova"/>
                <a:sym typeface="Proxima Nova"/>
              </a:rPr>
              <a:t>Frequency Discussed Xylazine with Patients</a:t>
            </a:r>
            <a:endParaRPr sz="1800" b="1">
              <a:latin typeface="Proxima Nova"/>
              <a:ea typeface="Proxima Nova"/>
              <a:cs typeface="Proxima Nova"/>
              <a:sym typeface="Proxima Nova"/>
            </a:endParaRPr>
          </a:p>
        </p:txBody>
      </p:sp>
      <p:sp>
        <p:nvSpPr>
          <p:cNvPr id="123" name="Google Shape;123;p19"/>
          <p:cNvSpPr txBox="1"/>
          <p:nvPr/>
        </p:nvSpPr>
        <p:spPr>
          <a:xfrm>
            <a:off x="2013775" y="3178288"/>
            <a:ext cx="2265900" cy="138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 sz="1800" b="1" i="0" u="none" strike="noStrike" cap="none">
                <a:solidFill>
                  <a:schemeClr val="dk1"/>
                </a:solidFill>
                <a:latin typeface="Proxima Nova"/>
                <a:ea typeface="Proxima Nova"/>
                <a:cs typeface="Proxima Nova"/>
                <a:sym typeface="Proxima Nova"/>
              </a:rPr>
              <a:t>Confidence in Recognizing Xylazine-Related Complications in Patients</a:t>
            </a:r>
            <a:endParaRPr sz="1800" b="1">
              <a:solidFill>
                <a:schemeClr val="dk1"/>
              </a:solidFill>
              <a:latin typeface="Proxima Nova"/>
              <a:ea typeface="Proxima Nova"/>
              <a:cs typeface="Proxima Nova"/>
              <a:sym typeface="Proxima Nova"/>
            </a:endParaRPr>
          </a:p>
        </p:txBody>
      </p:sp>
      <p:sp>
        <p:nvSpPr>
          <p:cNvPr id="124" name="Google Shape;124;p19"/>
          <p:cNvSpPr txBox="1"/>
          <p:nvPr/>
        </p:nvSpPr>
        <p:spPr>
          <a:xfrm>
            <a:off x="6892014" y="3178288"/>
            <a:ext cx="2037600" cy="138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 sz="1800" b="1" i="0" u="none" strike="noStrike" cap="none">
                <a:solidFill>
                  <a:schemeClr val="dk1"/>
                </a:solidFill>
                <a:latin typeface="Proxima Nova"/>
                <a:ea typeface="Proxima Nova"/>
                <a:cs typeface="Proxima Nova"/>
                <a:sym typeface="Proxima Nova"/>
              </a:rPr>
              <a:t>Confidence Treating Xylazine-Related Complications in Patients</a:t>
            </a:r>
            <a:endParaRPr sz="1800" b="1">
              <a:solidFill>
                <a:schemeClr val="dk1"/>
              </a:solidFill>
              <a:latin typeface="Proxima Nova"/>
              <a:ea typeface="Proxima Nova"/>
              <a:cs typeface="Proxima Nova"/>
              <a:sym typeface="Proxima Nova"/>
            </a:endParaRPr>
          </a:p>
        </p:txBody>
      </p:sp>
      <p:pic>
        <p:nvPicPr>
          <p:cNvPr id="125" name="Google Shape;125;p19"/>
          <p:cNvPicPr preferRelativeResize="0"/>
          <p:nvPr/>
        </p:nvPicPr>
        <p:blipFill>
          <a:blip r:embed="rId6">
            <a:alphaModFix/>
          </a:blip>
          <a:stretch>
            <a:fillRect/>
          </a:stretch>
        </p:blipFill>
        <p:spPr>
          <a:xfrm>
            <a:off x="4929300" y="2632550"/>
            <a:ext cx="2211214" cy="24769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0" name="Google Shape;130;p20"/>
          <p:cNvGraphicFramePr/>
          <p:nvPr/>
        </p:nvGraphicFramePr>
        <p:xfrm>
          <a:off x="2050652" y="1940208"/>
          <a:ext cx="2065275" cy="2190750"/>
        </p:xfrm>
        <a:graphic>
          <a:graphicData uri="http://schemas.openxmlformats.org/drawingml/2006/table">
            <a:tbl>
              <a:tblPr>
                <a:noFill/>
                <a:tableStyleId>{33D5DB39-C49B-4639-8C5C-9A8898331C43}</a:tableStyleId>
              </a:tblPr>
              <a:tblGrid>
                <a:gridCol w="1118000">
                  <a:extLst>
                    <a:ext uri="{9D8B030D-6E8A-4147-A177-3AD203B41FA5}">
                      <a16:colId xmlns:a16="http://schemas.microsoft.com/office/drawing/2014/main" val="20000"/>
                    </a:ext>
                  </a:extLst>
                </a:gridCol>
                <a:gridCol w="504450">
                  <a:extLst>
                    <a:ext uri="{9D8B030D-6E8A-4147-A177-3AD203B41FA5}">
                      <a16:colId xmlns:a16="http://schemas.microsoft.com/office/drawing/2014/main" val="20001"/>
                    </a:ext>
                  </a:extLst>
                </a:gridCol>
                <a:gridCol w="442825">
                  <a:extLst>
                    <a:ext uri="{9D8B030D-6E8A-4147-A177-3AD203B41FA5}">
                      <a16:colId xmlns:a16="http://schemas.microsoft.com/office/drawing/2014/main" val="20002"/>
                    </a:ext>
                  </a:extLst>
                </a:gridCol>
              </a:tblGrid>
              <a:tr h="365125">
                <a:tc>
                  <a:txBody>
                    <a:bodyPr/>
                    <a:lstStyle/>
                    <a:p>
                      <a:pPr marL="0" marR="0" lvl="0" indent="0" algn="l" rtl="0">
                        <a:lnSpc>
                          <a:spcPct val="115000"/>
                        </a:lnSpc>
                        <a:spcBef>
                          <a:spcPts val="0"/>
                        </a:spcBef>
                        <a:spcAft>
                          <a:spcPts val="0"/>
                        </a:spcAft>
                        <a:buNone/>
                      </a:pP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tc>
                  <a:txBody>
                    <a:bodyPr/>
                    <a:lstStyle/>
                    <a:p>
                      <a:pPr marL="0" marR="0" lvl="0" indent="0" algn="l" rtl="0">
                        <a:lnSpc>
                          <a:spcPct val="115000"/>
                        </a:lnSpc>
                        <a:spcBef>
                          <a:spcPts val="0"/>
                        </a:spcBef>
                        <a:spcAft>
                          <a:spcPts val="0"/>
                        </a:spcAft>
                        <a:buNone/>
                      </a:pPr>
                      <a:r>
                        <a:rPr lang="en" sz="1200" b="1" u="none" strike="noStrike" cap="none">
                          <a:solidFill>
                            <a:srgbClr val="FFFFFF"/>
                          </a:solidFill>
                          <a:latin typeface="Proxima Nova"/>
                          <a:ea typeface="Proxima Nova"/>
                          <a:cs typeface="Proxima Nova"/>
                          <a:sym typeface="Proxima Nova"/>
                        </a:rPr>
                        <a:t>Freq</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tc>
                  <a:txBody>
                    <a:bodyPr/>
                    <a:lstStyle/>
                    <a:p>
                      <a:pPr marL="0" marR="0" lvl="0" indent="0" algn="l" rtl="0">
                        <a:lnSpc>
                          <a:spcPct val="115000"/>
                        </a:lnSpc>
                        <a:spcBef>
                          <a:spcPts val="0"/>
                        </a:spcBef>
                        <a:spcAft>
                          <a:spcPts val="0"/>
                        </a:spcAft>
                        <a:buNone/>
                      </a:pPr>
                      <a:r>
                        <a:rPr lang="en" sz="1200" b="1">
                          <a:solidFill>
                            <a:srgbClr val="FFFFFF"/>
                          </a:solidFill>
                          <a:latin typeface="Proxima Nova"/>
                          <a:ea typeface="Proxima Nova"/>
                          <a:cs typeface="Proxima Nova"/>
                          <a:sym typeface="Proxima Nova"/>
                        </a:rPr>
                        <a:t>%</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extLst>
                  <a:ext uri="{0D108BD9-81ED-4DB2-BD59-A6C34878D82A}">
                    <a16:rowId xmlns:a16="http://schemas.microsoft.com/office/drawing/2014/main" val="10000"/>
                  </a:ext>
                </a:extLst>
              </a:tr>
              <a:tr h="365125">
                <a:tc gridSpan="3">
                  <a:txBody>
                    <a:bodyPr/>
                    <a:lstStyle/>
                    <a:p>
                      <a:pPr marL="0" marR="0" lvl="0" indent="0" algn="l" rtl="0">
                        <a:lnSpc>
                          <a:spcPct val="115000"/>
                        </a:lnSpc>
                        <a:spcBef>
                          <a:spcPts val="0"/>
                        </a:spcBef>
                        <a:spcAft>
                          <a:spcPts val="0"/>
                        </a:spcAft>
                        <a:buNone/>
                      </a:pPr>
                      <a:r>
                        <a:rPr lang="en" sz="1200" b="1" u="none" strike="noStrike" cap="none">
                          <a:solidFill>
                            <a:srgbClr val="000000"/>
                          </a:solidFill>
                          <a:latin typeface="Proxima Nova"/>
                          <a:ea typeface="Proxima Nova"/>
                          <a:cs typeface="Proxima Nova"/>
                          <a:sym typeface="Proxima Nova"/>
                        </a:rPr>
                        <a:t>Degree</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8AB6E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MD</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13</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86.7</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NP</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2</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13.3</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5125">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RN</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1</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6.</a:t>
                      </a:r>
                      <a:r>
                        <a:rPr lang="en" sz="1200">
                          <a:latin typeface="Proxima Nova"/>
                          <a:ea typeface="Proxima Nova"/>
                          <a:cs typeface="Proxima Nova"/>
                          <a:sym typeface="Proxima Nova"/>
                        </a:rPr>
                        <a:t>7</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5125">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MS</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3</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2</a:t>
                      </a:r>
                      <a:r>
                        <a:rPr lang="en" sz="1200">
                          <a:latin typeface="Proxima Nova"/>
                          <a:ea typeface="Proxima Nova"/>
                          <a:cs typeface="Proxima Nova"/>
                          <a:sym typeface="Proxima Nova"/>
                        </a:rPr>
                        <a:t>0.0</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31" name="Google Shape;131;p20"/>
          <p:cNvSpPr txBox="1"/>
          <p:nvPr/>
        </p:nvSpPr>
        <p:spPr>
          <a:xfrm>
            <a:off x="2050650" y="568050"/>
            <a:ext cx="5042700" cy="1169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a:solidFill>
                  <a:schemeClr val="dk1"/>
                </a:solidFill>
                <a:latin typeface="Anton"/>
                <a:ea typeface="Anton"/>
                <a:cs typeface="Anton"/>
                <a:sym typeface="Anton"/>
              </a:rPr>
              <a:t>Phase 2</a:t>
            </a:r>
            <a:r>
              <a:rPr lang="en" sz="3600" b="0" i="0" u="none" strike="noStrike" cap="none">
                <a:solidFill>
                  <a:schemeClr val="dk1"/>
                </a:solidFill>
                <a:latin typeface="Anton"/>
                <a:ea typeface="Anton"/>
                <a:cs typeface="Anton"/>
                <a:sym typeface="Anton"/>
              </a:rPr>
              <a:t>: </a:t>
            </a:r>
            <a:r>
              <a:rPr lang="en" sz="3600">
                <a:solidFill>
                  <a:schemeClr val="dk1"/>
                </a:solidFill>
                <a:latin typeface="Anton"/>
                <a:ea typeface="Anton"/>
                <a:cs typeface="Anton"/>
                <a:sym typeface="Anton"/>
              </a:rPr>
              <a:t>Interviews</a:t>
            </a:r>
            <a:r>
              <a:rPr lang="en" sz="3600" b="0" i="0" u="none" strike="noStrike" cap="none">
                <a:solidFill>
                  <a:schemeClr val="dk1"/>
                </a:solidFill>
                <a:latin typeface="Anton"/>
                <a:ea typeface="Anton"/>
                <a:cs typeface="Anton"/>
                <a:sym typeface="Anton"/>
              </a:rPr>
              <a:t> (n=</a:t>
            </a:r>
            <a:r>
              <a:rPr lang="en" sz="3600">
                <a:solidFill>
                  <a:schemeClr val="dk1"/>
                </a:solidFill>
                <a:latin typeface="Anton"/>
                <a:ea typeface="Anton"/>
                <a:cs typeface="Anton"/>
                <a:sym typeface="Anton"/>
              </a:rPr>
              <a:t>15</a:t>
            </a:r>
            <a:r>
              <a:rPr lang="en" sz="3600" b="0" i="0" u="none" strike="noStrike" cap="none">
                <a:solidFill>
                  <a:schemeClr val="dk1"/>
                </a:solidFill>
                <a:latin typeface="Anton"/>
                <a:ea typeface="Anton"/>
                <a:cs typeface="Anton"/>
                <a:sym typeface="Anton"/>
              </a:rPr>
              <a:t>) </a:t>
            </a:r>
            <a:endParaRPr sz="3600" b="0" i="0" u="none" strike="noStrike" cap="none">
              <a:solidFill>
                <a:schemeClr val="dk1"/>
              </a:solidFill>
              <a:latin typeface="Anton"/>
              <a:ea typeface="Anton"/>
              <a:cs typeface="Anton"/>
              <a:sym typeface="Anton"/>
            </a:endParaRPr>
          </a:p>
          <a:p>
            <a:pPr marL="0" marR="0" lvl="0" indent="0" algn="l" rtl="0">
              <a:lnSpc>
                <a:spcPct val="100000"/>
              </a:lnSpc>
              <a:spcBef>
                <a:spcPts val="0"/>
              </a:spcBef>
              <a:spcAft>
                <a:spcPts val="0"/>
              </a:spcAft>
              <a:buNone/>
            </a:pPr>
            <a:r>
              <a:rPr lang="en" sz="2000" b="1" i="1" u="none" strike="noStrike" cap="none">
                <a:solidFill>
                  <a:schemeClr val="dk1"/>
                </a:solidFill>
                <a:latin typeface="Proxima Nova"/>
                <a:ea typeface="Proxima Nova"/>
                <a:cs typeface="Proxima Nova"/>
                <a:sym typeface="Proxima Nova"/>
              </a:rPr>
              <a:t>Selected Among Those </a:t>
            </a:r>
            <a:r>
              <a:rPr lang="en" sz="2000" b="1" i="1">
                <a:solidFill>
                  <a:schemeClr val="dk1"/>
                </a:solidFill>
                <a:latin typeface="Proxima Nova"/>
                <a:ea typeface="Proxima Nova"/>
                <a:cs typeface="Proxima Nova"/>
                <a:sym typeface="Proxima Nova"/>
              </a:rPr>
              <a:t>with Experience Treating Patients with Xylazine Exposure </a:t>
            </a:r>
            <a:endParaRPr sz="2000" b="1" i="1">
              <a:solidFill>
                <a:schemeClr val="dk1"/>
              </a:solidFill>
              <a:latin typeface="Proxima Nova"/>
              <a:ea typeface="Proxima Nova"/>
              <a:cs typeface="Proxima Nova"/>
              <a:sym typeface="Proxima Nova"/>
            </a:endParaRPr>
          </a:p>
        </p:txBody>
      </p:sp>
      <p:sp>
        <p:nvSpPr>
          <p:cNvPr id="132" name="Google Shape;132;p20"/>
          <p:cNvSpPr txBox="1"/>
          <p:nvPr/>
        </p:nvSpPr>
        <p:spPr>
          <a:xfrm>
            <a:off x="7931727" y="5004900"/>
            <a:ext cx="2312700" cy="138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900" i="1" u="none" strike="noStrike" cap="none">
                <a:solidFill>
                  <a:srgbClr val="281C22"/>
                </a:solidFill>
                <a:latin typeface="Proxima Nova"/>
                <a:ea typeface="Proxima Nova"/>
                <a:cs typeface="Proxima Nova"/>
                <a:sym typeface="Proxima Nova"/>
              </a:rPr>
              <a:t>Source: Hill et al., 2024</a:t>
            </a:r>
            <a:endParaRPr sz="700">
              <a:latin typeface="Proxima Nova"/>
              <a:ea typeface="Proxima Nova"/>
              <a:cs typeface="Proxima Nova"/>
              <a:sym typeface="Proxima Nova"/>
            </a:endParaRPr>
          </a:p>
        </p:txBody>
      </p:sp>
      <p:graphicFrame>
        <p:nvGraphicFramePr>
          <p:cNvPr id="133" name="Google Shape;133;p20"/>
          <p:cNvGraphicFramePr/>
          <p:nvPr/>
        </p:nvGraphicFramePr>
        <p:xfrm>
          <a:off x="4339119" y="1940208"/>
          <a:ext cx="2754175" cy="2190750"/>
        </p:xfrm>
        <a:graphic>
          <a:graphicData uri="http://schemas.openxmlformats.org/drawingml/2006/table">
            <a:tbl>
              <a:tblPr>
                <a:noFill/>
                <a:tableStyleId>{33D5DB39-C49B-4639-8C5C-9A8898331C43}</a:tableStyleId>
              </a:tblPr>
              <a:tblGrid>
                <a:gridCol w="1704825">
                  <a:extLst>
                    <a:ext uri="{9D8B030D-6E8A-4147-A177-3AD203B41FA5}">
                      <a16:colId xmlns:a16="http://schemas.microsoft.com/office/drawing/2014/main" val="20000"/>
                    </a:ext>
                  </a:extLst>
                </a:gridCol>
                <a:gridCol w="585225">
                  <a:extLst>
                    <a:ext uri="{9D8B030D-6E8A-4147-A177-3AD203B41FA5}">
                      <a16:colId xmlns:a16="http://schemas.microsoft.com/office/drawing/2014/main" val="20001"/>
                    </a:ext>
                  </a:extLst>
                </a:gridCol>
                <a:gridCol w="464125">
                  <a:extLst>
                    <a:ext uri="{9D8B030D-6E8A-4147-A177-3AD203B41FA5}">
                      <a16:colId xmlns:a16="http://schemas.microsoft.com/office/drawing/2014/main" val="20002"/>
                    </a:ext>
                  </a:extLst>
                </a:gridCol>
              </a:tblGrid>
              <a:tr h="365125">
                <a:tc>
                  <a:txBody>
                    <a:bodyPr/>
                    <a:lstStyle/>
                    <a:p>
                      <a:pPr marL="0" marR="0" lvl="0" indent="0" algn="l" rtl="0">
                        <a:lnSpc>
                          <a:spcPct val="115000"/>
                        </a:lnSpc>
                        <a:spcBef>
                          <a:spcPts val="0"/>
                        </a:spcBef>
                        <a:spcAft>
                          <a:spcPts val="0"/>
                        </a:spcAft>
                        <a:buNone/>
                      </a:pP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tc>
                  <a:txBody>
                    <a:bodyPr/>
                    <a:lstStyle/>
                    <a:p>
                      <a:pPr marL="0" marR="0" lvl="0" indent="0" algn="l" rtl="0">
                        <a:lnSpc>
                          <a:spcPct val="115000"/>
                        </a:lnSpc>
                        <a:spcBef>
                          <a:spcPts val="0"/>
                        </a:spcBef>
                        <a:spcAft>
                          <a:spcPts val="0"/>
                        </a:spcAft>
                        <a:buNone/>
                      </a:pPr>
                      <a:r>
                        <a:rPr lang="en" sz="1200" b="1" u="none" strike="noStrike" cap="none">
                          <a:solidFill>
                            <a:srgbClr val="FFFFFF"/>
                          </a:solidFill>
                          <a:latin typeface="Proxima Nova"/>
                          <a:ea typeface="Proxima Nova"/>
                          <a:cs typeface="Proxima Nova"/>
                          <a:sym typeface="Proxima Nova"/>
                        </a:rPr>
                        <a:t>Freq</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tc>
                  <a:txBody>
                    <a:bodyPr/>
                    <a:lstStyle/>
                    <a:p>
                      <a:pPr marL="0" marR="0" lvl="0" indent="0" algn="l" rtl="0">
                        <a:lnSpc>
                          <a:spcPct val="115000"/>
                        </a:lnSpc>
                        <a:spcBef>
                          <a:spcPts val="0"/>
                        </a:spcBef>
                        <a:spcAft>
                          <a:spcPts val="0"/>
                        </a:spcAft>
                        <a:buNone/>
                      </a:pPr>
                      <a:r>
                        <a:rPr lang="en" sz="1200" b="1">
                          <a:solidFill>
                            <a:srgbClr val="FFFFFF"/>
                          </a:solidFill>
                          <a:latin typeface="Proxima Nova"/>
                          <a:ea typeface="Proxima Nova"/>
                          <a:cs typeface="Proxima Nova"/>
                          <a:sym typeface="Proxima Nova"/>
                        </a:rPr>
                        <a:t>%</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C8DE4"/>
                    </a:solidFill>
                  </a:tcPr>
                </a:tc>
                <a:extLst>
                  <a:ext uri="{0D108BD9-81ED-4DB2-BD59-A6C34878D82A}">
                    <a16:rowId xmlns:a16="http://schemas.microsoft.com/office/drawing/2014/main" val="10000"/>
                  </a:ext>
                </a:extLst>
              </a:tr>
              <a:tr h="365125">
                <a:tc gridSpan="3">
                  <a:txBody>
                    <a:bodyPr/>
                    <a:lstStyle/>
                    <a:p>
                      <a:pPr marL="0" marR="0" lvl="0" indent="0" algn="l" rtl="0">
                        <a:lnSpc>
                          <a:spcPct val="115000"/>
                        </a:lnSpc>
                        <a:spcBef>
                          <a:spcPts val="0"/>
                        </a:spcBef>
                        <a:spcAft>
                          <a:spcPts val="0"/>
                        </a:spcAft>
                        <a:buNone/>
                      </a:pPr>
                      <a:r>
                        <a:rPr lang="en" sz="1200" b="1" u="none" strike="noStrike" cap="none">
                          <a:solidFill>
                            <a:srgbClr val="000000"/>
                          </a:solidFill>
                          <a:latin typeface="Proxima Nova"/>
                          <a:ea typeface="Proxima Nova"/>
                          <a:cs typeface="Proxima Nova"/>
                          <a:sym typeface="Proxima Nova"/>
                        </a:rPr>
                        <a:t>Specialty</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8AB6E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Internal Medicine</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9</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60.0</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5125">
                <a:tc>
                  <a:txBody>
                    <a:bodyPr/>
                    <a:lstStyle/>
                    <a:p>
                      <a:pPr marL="0" marR="0" lvl="0" indent="0" algn="l" rtl="0">
                        <a:lnSpc>
                          <a:spcPct val="115000"/>
                        </a:lnSpc>
                        <a:spcBef>
                          <a:spcPts val="0"/>
                        </a:spcBef>
                        <a:spcAft>
                          <a:spcPts val="0"/>
                        </a:spcAft>
                        <a:buNone/>
                      </a:pPr>
                      <a:r>
                        <a:rPr lang="en" sz="1200" u="none" strike="noStrike" cap="none">
                          <a:solidFill>
                            <a:srgbClr val="000000"/>
                          </a:solidFill>
                          <a:latin typeface="Proxima Nova"/>
                          <a:ea typeface="Proxima Nova"/>
                          <a:cs typeface="Proxima Nova"/>
                          <a:sym typeface="Proxima Nova"/>
                        </a:rPr>
                        <a:t>Addiction Medicine </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8</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53.3</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5125">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Infectious Disease</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4</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26.7</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5125">
                <a:tc>
                  <a:txBody>
                    <a:bodyPr/>
                    <a:lstStyle/>
                    <a:p>
                      <a:pPr marL="0" lvl="0" indent="0" algn="l" rtl="0">
                        <a:lnSpc>
                          <a:spcPct val="115000"/>
                        </a:lnSpc>
                        <a:spcBef>
                          <a:spcPts val="0"/>
                        </a:spcBef>
                        <a:spcAft>
                          <a:spcPts val="0"/>
                        </a:spcAft>
                        <a:buClr>
                          <a:schemeClr val="dk1"/>
                        </a:buClr>
                        <a:buFont typeface="Arial"/>
                        <a:buNone/>
                      </a:pPr>
                      <a:r>
                        <a:rPr lang="en" sz="1200">
                          <a:solidFill>
                            <a:schemeClr val="dk1"/>
                          </a:solidFill>
                          <a:latin typeface="Proxima Nova"/>
                          <a:ea typeface="Proxima Nova"/>
                          <a:cs typeface="Proxima Nova"/>
                          <a:sym typeface="Proxima Nova"/>
                        </a:rPr>
                        <a:t>Other Specialty</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3</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200">
                          <a:latin typeface="Proxima Nova"/>
                          <a:ea typeface="Proxima Nova"/>
                          <a:cs typeface="Proxima Nova"/>
                          <a:sym typeface="Proxima Nova"/>
                        </a:rPr>
                        <a:t>20.1</a:t>
                      </a:r>
                      <a:endParaRPr sz="600" u="none" strike="noStrike" cap="none">
                        <a:latin typeface="Proxima Nova"/>
                        <a:ea typeface="Proxima Nova"/>
                        <a:cs typeface="Proxima Nova"/>
                        <a:sym typeface="Proxima Nova"/>
                      </a:endParaRPr>
                    </a:p>
                  </a:txBody>
                  <a:tcPr marL="47625" marR="47625" marT="47625" marB="476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311700" y="445025"/>
            <a:ext cx="8520600" cy="11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3500">
                <a:latin typeface="Anton"/>
                <a:ea typeface="Anton"/>
                <a:cs typeface="Anton"/>
                <a:sym typeface="Anton"/>
              </a:rPr>
              <a:t>Why are there knowledge/practice gaps for providers? → </a:t>
            </a:r>
            <a:r>
              <a:rPr lang="en" sz="3500">
                <a:solidFill>
                  <a:srgbClr val="5C8DE4"/>
                </a:solidFill>
                <a:latin typeface="Anton"/>
                <a:ea typeface="Anton"/>
                <a:cs typeface="Anton"/>
                <a:sym typeface="Anton"/>
              </a:rPr>
              <a:t>Xylazine is a unique substance</a:t>
            </a:r>
            <a:r>
              <a:rPr lang="en" sz="3500">
                <a:solidFill>
                  <a:srgbClr val="FF1527"/>
                </a:solidFill>
                <a:latin typeface="Anton"/>
                <a:ea typeface="Anton"/>
                <a:cs typeface="Anton"/>
                <a:sym typeface="Anton"/>
              </a:rPr>
              <a:t> </a:t>
            </a:r>
            <a:r>
              <a:rPr lang="en" sz="3600">
                <a:solidFill>
                  <a:srgbClr val="FF1527"/>
                </a:solidFill>
                <a:latin typeface="Anton"/>
                <a:ea typeface="Anton"/>
                <a:cs typeface="Anton"/>
                <a:sym typeface="Anton"/>
              </a:rPr>
              <a:t> </a:t>
            </a:r>
            <a:endParaRPr>
              <a:solidFill>
                <a:srgbClr val="FF1527"/>
              </a:solidFill>
            </a:endParaRPr>
          </a:p>
        </p:txBody>
      </p:sp>
      <p:sp>
        <p:nvSpPr>
          <p:cNvPr id="139" name="Google Shape;139;p21"/>
          <p:cNvSpPr txBox="1"/>
          <p:nvPr/>
        </p:nvSpPr>
        <p:spPr>
          <a:xfrm>
            <a:off x="433725" y="1795950"/>
            <a:ext cx="8146500" cy="1551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800" i="0" u="none" strike="noStrike" cap="none">
                <a:solidFill>
                  <a:srgbClr val="281C22"/>
                </a:solidFill>
                <a:latin typeface="Proxima Nova"/>
                <a:ea typeface="Proxima Nova"/>
                <a:cs typeface="Proxima Nova"/>
                <a:sym typeface="Proxima Nova"/>
              </a:rPr>
              <a:t>“</a:t>
            </a:r>
            <a:r>
              <a:rPr lang="en" sz="1800" i="1" u="none" strike="noStrike" cap="none">
                <a:solidFill>
                  <a:srgbClr val="281C22"/>
                </a:solidFill>
                <a:latin typeface="Proxima Nova"/>
                <a:ea typeface="Proxima Nova"/>
                <a:cs typeface="Proxima Nova"/>
                <a:sym typeface="Proxima Nova"/>
              </a:rPr>
              <a:t>Well, [xylazine] is odd… it can cause these scary complications. It doesn't neatly fit into the opioid category… [Clinicians] like to ‘bucket’ things. There is sort of a fentanyl / heroin bucket. We know what to do about that. </a:t>
            </a:r>
            <a:r>
              <a:rPr lang="en" sz="1800" b="1" i="1" u="none" strike="noStrike" cap="none">
                <a:solidFill>
                  <a:srgbClr val="5C8DE4"/>
                </a:solidFill>
                <a:latin typeface="Proxima Nova"/>
                <a:ea typeface="Proxima Nova"/>
                <a:cs typeface="Proxima Nova"/>
                <a:sym typeface="Proxima Nova"/>
              </a:rPr>
              <a:t>Xylazine is in its own bucket</a:t>
            </a:r>
            <a:r>
              <a:rPr lang="en" sz="1800" i="1" u="none" strike="noStrike" cap="none">
                <a:solidFill>
                  <a:srgbClr val="5C8DE4"/>
                </a:solidFill>
                <a:latin typeface="Proxima Nova"/>
                <a:ea typeface="Proxima Nova"/>
                <a:cs typeface="Proxima Nova"/>
                <a:sym typeface="Proxima Nova"/>
              </a:rPr>
              <a:t>.</a:t>
            </a:r>
            <a:r>
              <a:rPr lang="en" sz="1800" i="1" u="none" strike="noStrike" cap="none">
                <a:solidFill>
                  <a:srgbClr val="454546"/>
                </a:solidFill>
                <a:latin typeface="Proxima Nova"/>
                <a:ea typeface="Proxima Nova"/>
                <a:cs typeface="Proxima Nova"/>
                <a:sym typeface="Proxima Nova"/>
              </a:rPr>
              <a:t> </a:t>
            </a:r>
            <a:r>
              <a:rPr lang="en" sz="1800" i="1" u="none" strike="noStrike" cap="none">
                <a:solidFill>
                  <a:srgbClr val="281C22"/>
                </a:solidFill>
                <a:latin typeface="Proxima Nova"/>
                <a:ea typeface="Proxima Nova"/>
                <a:cs typeface="Proxima Nova"/>
                <a:sym typeface="Proxima Nova"/>
              </a:rPr>
              <a:t>It's hard to kind of conceptualize what it is and how best to combat it.” </a:t>
            </a:r>
            <a:endParaRPr sz="1800">
              <a:latin typeface="Proxima Nova"/>
              <a:ea typeface="Proxima Nova"/>
              <a:cs typeface="Proxima Nova"/>
              <a:sym typeface="Proxima Nova"/>
            </a:endParaRPr>
          </a:p>
          <a:p>
            <a:pPr marL="0" marR="0" lvl="0" indent="0" algn="l" rtl="0">
              <a:lnSpc>
                <a:spcPct val="115000"/>
              </a:lnSpc>
              <a:spcBef>
                <a:spcPts val="0"/>
              </a:spcBef>
              <a:spcAft>
                <a:spcPts val="0"/>
              </a:spcAft>
              <a:buNone/>
            </a:pPr>
            <a:r>
              <a:rPr lang="en" sz="1800" i="1" u="none" strike="noStrike" cap="none">
                <a:solidFill>
                  <a:schemeClr val="dk1"/>
                </a:solidFill>
                <a:latin typeface="Proxima Nova"/>
                <a:ea typeface="Proxima Nova"/>
                <a:cs typeface="Proxima Nova"/>
                <a:sym typeface="Proxima Nova"/>
              </a:rPr>
              <a:t> </a:t>
            </a:r>
            <a:r>
              <a:rPr lang="en" sz="1800" b="1" i="1" u="none" strike="noStrike" cap="none">
                <a:solidFill>
                  <a:schemeClr val="dk1"/>
                </a:solidFill>
                <a:latin typeface="Proxima Nova"/>
                <a:ea typeface="Proxima Nova"/>
                <a:cs typeface="Proxima Nova"/>
                <a:sym typeface="Proxima Nova"/>
              </a:rPr>
              <a:t>- Addiction Medicine Physician</a:t>
            </a:r>
            <a:endParaRPr sz="1800">
              <a:solidFill>
                <a:schemeClr val="dk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1187</Words>
  <Application>Microsoft Office PowerPoint</Application>
  <PresentationFormat>On-screen Show (16:9)</PresentationFormat>
  <Paragraphs>164</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Proxima Nova</vt:lpstr>
      <vt:lpstr>Calibri</vt:lpstr>
      <vt:lpstr>Anton</vt:lpstr>
      <vt:lpstr>Arial</vt:lpstr>
      <vt:lpstr>Simple Light</vt:lpstr>
      <vt:lpstr>PowerPoint Presentation</vt:lpstr>
      <vt:lpstr>PowerPoint Presentation</vt:lpstr>
      <vt:lpstr>PowerPoint Presentation</vt:lpstr>
      <vt:lpstr>Sequential Explanatory Mixed-Methods Study</vt:lpstr>
      <vt:lpstr>PowerPoint Presentation</vt:lpstr>
      <vt:lpstr>PowerPoint Presentation</vt:lpstr>
      <vt:lpstr>PowerPoint Presentation</vt:lpstr>
      <vt:lpstr>PowerPoint Presentation</vt:lpstr>
      <vt:lpstr>Why are there knowledge/practice gaps for providers? → Xylazine is a unique substance  </vt:lpstr>
      <vt:lpstr>Why are there knowledge/practice gaps for providers? → Patients know more than providers  </vt:lpstr>
      <vt:lpstr>Why are there knowledge/practice gaps for providers? → Need for interdisciplinary teams</vt:lpstr>
      <vt:lpstr>Why have providers not seen many patients with xylazine exposures? → Lack of testing</vt:lpstr>
      <vt:lpstr>Why have providers not seen many patients with xylazine exposures? → Patients avoiding care </vt:lpstr>
      <vt:lpstr>Why do providers not frequently discuss xylazine with patients who might be exposed to it? → Premature Medical Discharge </vt:lpstr>
      <vt:lpstr>Why do providers not frequently discuss xylazine with patients who might be exposed to it? → Patients have other pressing issues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Rental End User</dc:creator>
  <cp:lastModifiedBy>Wherry, Elizabeth (CHI)</cp:lastModifiedBy>
  <cp:revision>1</cp:revision>
  <dcterms:modified xsi:type="dcterms:W3CDTF">2024-11-14T18:09:18Z</dcterms:modified>
</cp:coreProperties>
</file>