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71" r:id="rId3"/>
    <p:sldId id="260" r:id="rId4"/>
    <p:sldId id="276" r:id="rId5"/>
    <p:sldId id="259" r:id="rId6"/>
    <p:sldId id="267" r:id="rId7"/>
    <p:sldId id="272" r:id="rId8"/>
    <p:sldId id="273" r:id="rId9"/>
    <p:sldId id="282" r:id="rId10"/>
    <p:sldId id="257" r:id="rId11"/>
    <p:sldId id="270" r:id="rId12"/>
    <p:sldId id="266" r:id="rId13"/>
    <p:sldId id="278" r:id="rId14"/>
    <p:sldId id="275" r:id="rId15"/>
    <p:sldId id="258" r:id="rId16"/>
    <p:sldId id="269" r:id="rId17"/>
    <p:sldId id="263" r:id="rId18"/>
    <p:sldId id="27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3"/>
    <p:restoredTop sz="58451" autoAdjust="0"/>
  </p:normalViewPr>
  <p:slideViewPr>
    <p:cSldViewPr snapToGrid="0">
      <p:cViewPr varScale="1">
        <p:scale>
          <a:sx n="69" d="100"/>
          <a:sy n="69" d="100"/>
        </p:scale>
        <p:origin x="1792"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6B6C2-60C2-0C46-B55A-626FCF62FFC2}"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30F7E151-7171-C047-A1DF-CE2B17F26AB5}">
      <dgm:prSet phldrT="[Text]"/>
      <dgm:spPr/>
      <dgm:t>
        <a:bodyPr/>
        <a:lstStyle/>
        <a:p>
          <a:r>
            <a:rPr lang="en-US" dirty="0"/>
            <a:t>Policy monopoly</a:t>
          </a:r>
        </a:p>
      </dgm:t>
    </dgm:pt>
    <dgm:pt modelId="{7F886AB9-BC94-5F4C-BC96-EA9E65776EB3}" type="parTrans" cxnId="{E495090E-291B-C74F-9B98-26BF89384B3A}">
      <dgm:prSet/>
      <dgm:spPr/>
      <dgm:t>
        <a:bodyPr/>
        <a:lstStyle/>
        <a:p>
          <a:endParaRPr lang="en-US"/>
        </a:p>
      </dgm:t>
    </dgm:pt>
    <dgm:pt modelId="{FA0E937D-E0B9-2F45-BD46-62676114DC8B}" type="sibTrans" cxnId="{E495090E-291B-C74F-9B98-26BF89384B3A}">
      <dgm:prSet/>
      <dgm:spPr/>
      <dgm:t>
        <a:bodyPr/>
        <a:lstStyle/>
        <a:p>
          <a:endParaRPr lang="en-US"/>
        </a:p>
      </dgm:t>
    </dgm:pt>
    <dgm:pt modelId="{91EC8E4D-A4D6-3A45-9231-4782AB3FB81E}">
      <dgm:prSet phldrT="[Text]"/>
      <dgm:spPr/>
      <dgm:t>
        <a:bodyPr/>
        <a:lstStyle/>
        <a:p>
          <a:r>
            <a:rPr lang="en-US" dirty="0"/>
            <a:t>Advocacy Coalition</a:t>
          </a:r>
        </a:p>
      </dgm:t>
    </dgm:pt>
    <dgm:pt modelId="{4D9DFACC-7647-F241-B9AA-5EB153E28458}" type="parTrans" cxnId="{061F30DE-54DA-CE42-910F-35BD0D36C372}">
      <dgm:prSet/>
      <dgm:spPr/>
      <dgm:t>
        <a:bodyPr/>
        <a:lstStyle/>
        <a:p>
          <a:endParaRPr lang="en-US"/>
        </a:p>
      </dgm:t>
    </dgm:pt>
    <dgm:pt modelId="{B9F72F53-C31E-1246-BFBF-762CA0D89D5A}" type="sibTrans" cxnId="{061F30DE-54DA-CE42-910F-35BD0D36C372}">
      <dgm:prSet/>
      <dgm:spPr/>
      <dgm:t>
        <a:bodyPr/>
        <a:lstStyle/>
        <a:p>
          <a:endParaRPr lang="en-US"/>
        </a:p>
      </dgm:t>
    </dgm:pt>
    <dgm:pt modelId="{F2C69168-0733-4A4C-9B1C-596B7A0BA377}">
      <dgm:prSet phldrT="[Text]"/>
      <dgm:spPr/>
      <dgm:t>
        <a:bodyPr/>
        <a:lstStyle/>
        <a:p>
          <a:r>
            <a:rPr lang="en-US" dirty="0"/>
            <a:t>Punctuated Equilibrium</a:t>
          </a:r>
        </a:p>
      </dgm:t>
    </dgm:pt>
    <dgm:pt modelId="{E01ECE1E-E8C7-AD4B-83C7-0B79A479A510}" type="parTrans" cxnId="{709F6186-2AE2-084F-8F0F-EBDB56D4191E}">
      <dgm:prSet/>
      <dgm:spPr/>
      <dgm:t>
        <a:bodyPr/>
        <a:lstStyle/>
        <a:p>
          <a:endParaRPr lang="en-US"/>
        </a:p>
      </dgm:t>
    </dgm:pt>
    <dgm:pt modelId="{04E256B2-AF6A-4041-BE5E-A27EE41BB827}" type="sibTrans" cxnId="{709F6186-2AE2-084F-8F0F-EBDB56D4191E}">
      <dgm:prSet/>
      <dgm:spPr/>
      <dgm:t>
        <a:bodyPr/>
        <a:lstStyle/>
        <a:p>
          <a:endParaRPr lang="en-US"/>
        </a:p>
      </dgm:t>
    </dgm:pt>
    <dgm:pt modelId="{4E9B36F1-A95F-894C-AC3D-30CE1AB75134}" type="pres">
      <dgm:prSet presAssocID="{FBC6B6C2-60C2-0C46-B55A-626FCF62FFC2}" presName="cycle" presStyleCnt="0">
        <dgm:presLayoutVars>
          <dgm:dir/>
          <dgm:resizeHandles val="exact"/>
        </dgm:presLayoutVars>
      </dgm:prSet>
      <dgm:spPr/>
    </dgm:pt>
    <dgm:pt modelId="{C386D4D2-A55A-3B47-A474-77DDF30B95A1}" type="pres">
      <dgm:prSet presAssocID="{30F7E151-7171-C047-A1DF-CE2B17F26AB5}" presName="node" presStyleLbl="node1" presStyleIdx="0" presStyleCnt="3">
        <dgm:presLayoutVars>
          <dgm:bulletEnabled val="1"/>
        </dgm:presLayoutVars>
      </dgm:prSet>
      <dgm:spPr/>
    </dgm:pt>
    <dgm:pt modelId="{2ED229D8-4CE7-1243-8757-10FC889C5D69}" type="pres">
      <dgm:prSet presAssocID="{30F7E151-7171-C047-A1DF-CE2B17F26AB5}" presName="spNode" presStyleCnt="0"/>
      <dgm:spPr/>
    </dgm:pt>
    <dgm:pt modelId="{296AAC4A-46E9-DF4F-8337-3017D4242A66}" type="pres">
      <dgm:prSet presAssocID="{FA0E937D-E0B9-2F45-BD46-62676114DC8B}" presName="sibTrans" presStyleLbl="sibTrans1D1" presStyleIdx="0" presStyleCnt="3"/>
      <dgm:spPr/>
    </dgm:pt>
    <dgm:pt modelId="{27F3E494-45CB-2045-841F-F363C1FCB00D}" type="pres">
      <dgm:prSet presAssocID="{91EC8E4D-A4D6-3A45-9231-4782AB3FB81E}" presName="node" presStyleLbl="node1" presStyleIdx="1" presStyleCnt="3">
        <dgm:presLayoutVars>
          <dgm:bulletEnabled val="1"/>
        </dgm:presLayoutVars>
      </dgm:prSet>
      <dgm:spPr/>
    </dgm:pt>
    <dgm:pt modelId="{28166A23-4A7B-3243-A8E6-2B9D66C6CD7D}" type="pres">
      <dgm:prSet presAssocID="{91EC8E4D-A4D6-3A45-9231-4782AB3FB81E}" presName="spNode" presStyleCnt="0"/>
      <dgm:spPr/>
    </dgm:pt>
    <dgm:pt modelId="{1039722B-F436-FE4E-8EE5-C62EA99E8CDE}" type="pres">
      <dgm:prSet presAssocID="{B9F72F53-C31E-1246-BFBF-762CA0D89D5A}" presName="sibTrans" presStyleLbl="sibTrans1D1" presStyleIdx="1" presStyleCnt="3"/>
      <dgm:spPr/>
    </dgm:pt>
    <dgm:pt modelId="{C54B7FB8-707E-7846-89A6-A8609FB00AB7}" type="pres">
      <dgm:prSet presAssocID="{F2C69168-0733-4A4C-9B1C-596B7A0BA377}" presName="node" presStyleLbl="node1" presStyleIdx="2" presStyleCnt="3">
        <dgm:presLayoutVars>
          <dgm:bulletEnabled val="1"/>
        </dgm:presLayoutVars>
      </dgm:prSet>
      <dgm:spPr/>
    </dgm:pt>
    <dgm:pt modelId="{B9EE5E98-5D07-F346-8102-9CC035D60B7A}" type="pres">
      <dgm:prSet presAssocID="{F2C69168-0733-4A4C-9B1C-596B7A0BA377}" presName="spNode" presStyleCnt="0"/>
      <dgm:spPr/>
    </dgm:pt>
    <dgm:pt modelId="{D796BF3E-B530-5544-80E5-C1F38857EFCD}" type="pres">
      <dgm:prSet presAssocID="{04E256B2-AF6A-4041-BE5E-A27EE41BB827}" presName="sibTrans" presStyleLbl="sibTrans1D1" presStyleIdx="2" presStyleCnt="3"/>
      <dgm:spPr/>
    </dgm:pt>
  </dgm:ptLst>
  <dgm:cxnLst>
    <dgm:cxn modelId="{E495090E-291B-C74F-9B98-26BF89384B3A}" srcId="{FBC6B6C2-60C2-0C46-B55A-626FCF62FFC2}" destId="{30F7E151-7171-C047-A1DF-CE2B17F26AB5}" srcOrd="0" destOrd="0" parTransId="{7F886AB9-BC94-5F4C-BC96-EA9E65776EB3}" sibTransId="{FA0E937D-E0B9-2F45-BD46-62676114DC8B}"/>
    <dgm:cxn modelId="{29C1D91E-A1CB-9442-92E6-25F0C16C040B}" type="presOf" srcId="{30F7E151-7171-C047-A1DF-CE2B17F26AB5}" destId="{C386D4D2-A55A-3B47-A474-77DDF30B95A1}" srcOrd="0" destOrd="0" presId="urn:microsoft.com/office/officeart/2005/8/layout/cycle5"/>
    <dgm:cxn modelId="{F8F3B64A-29EB-A341-AD50-0535A72F79E9}" type="presOf" srcId="{B9F72F53-C31E-1246-BFBF-762CA0D89D5A}" destId="{1039722B-F436-FE4E-8EE5-C62EA99E8CDE}" srcOrd="0" destOrd="0" presId="urn:microsoft.com/office/officeart/2005/8/layout/cycle5"/>
    <dgm:cxn modelId="{709F6186-2AE2-084F-8F0F-EBDB56D4191E}" srcId="{FBC6B6C2-60C2-0C46-B55A-626FCF62FFC2}" destId="{F2C69168-0733-4A4C-9B1C-596B7A0BA377}" srcOrd="2" destOrd="0" parTransId="{E01ECE1E-E8C7-AD4B-83C7-0B79A479A510}" sibTransId="{04E256B2-AF6A-4041-BE5E-A27EE41BB827}"/>
    <dgm:cxn modelId="{EDE508A2-2642-BC41-BFCC-5DF553DEAD41}" type="presOf" srcId="{04E256B2-AF6A-4041-BE5E-A27EE41BB827}" destId="{D796BF3E-B530-5544-80E5-C1F38857EFCD}" srcOrd="0" destOrd="0" presId="urn:microsoft.com/office/officeart/2005/8/layout/cycle5"/>
    <dgm:cxn modelId="{DC18E4AF-F48C-7946-86B0-923E96B906EE}" type="presOf" srcId="{F2C69168-0733-4A4C-9B1C-596B7A0BA377}" destId="{C54B7FB8-707E-7846-89A6-A8609FB00AB7}" srcOrd="0" destOrd="0" presId="urn:microsoft.com/office/officeart/2005/8/layout/cycle5"/>
    <dgm:cxn modelId="{21F7F1D7-6B0B-AC49-A704-85ADDA752D51}" type="presOf" srcId="{91EC8E4D-A4D6-3A45-9231-4782AB3FB81E}" destId="{27F3E494-45CB-2045-841F-F363C1FCB00D}" srcOrd="0" destOrd="0" presId="urn:microsoft.com/office/officeart/2005/8/layout/cycle5"/>
    <dgm:cxn modelId="{061F30DE-54DA-CE42-910F-35BD0D36C372}" srcId="{FBC6B6C2-60C2-0C46-B55A-626FCF62FFC2}" destId="{91EC8E4D-A4D6-3A45-9231-4782AB3FB81E}" srcOrd="1" destOrd="0" parTransId="{4D9DFACC-7647-F241-B9AA-5EB153E28458}" sibTransId="{B9F72F53-C31E-1246-BFBF-762CA0D89D5A}"/>
    <dgm:cxn modelId="{4C141BE0-B44B-7B40-A303-70FD50D02E64}" type="presOf" srcId="{FA0E937D-E0B9-2F45-BD46-62676114DC8B}" destId="{296AAC4A-46E9-DF4F-8337-3017D4242A66}" srcOrd="0" destOrd="0" presId="urn:microsoft.com/office/officeart/2005/8/layout/cycle5"/>
    <dgm:cxn modelId="{E42CA9E9-E03A-1C4C-9667-733F6FB88FD7}" type="presOf" srcId="{FBC6B6C2-60C2-0C46-B55A-626FCF62FFC2}" destId="{4E9B36F1-A95F-894C-AC3D-30CE1AB75134}" srcOrd="0" destOrd="0" presId="urn:microsoft.com/office/officeart/2005/8/layout/cycle5"/>
    <dgm:cxn modelId="{CB81E0DA-AC59-3341-B37C-761C715982CA}" type="presParOf" srcId="{4E9B36F1-A95F-894C-AC3D-30CE1AB75134}" destId="{C386D4D2-A55A-3B47-A474-77DDF30B95A1}" srcOrd="0" destOrd="0" presId="urn:microsoft.com/office/officeart/2005/8/layout/cycle5"/>
    <dgm:cxn modelId="{A2E8EB9A-E4EC-A244-BF1B-C37BD6EBF529}" type="presParOf" srcId="{4E9B36F1-A95F-894C-AC3D-30CE1AB75134}" destId="{2ED229D8-4CE7-1243-8757-10FC889C5D69}" srcOrd="1" destOrd="0" presId="urn:microsoft.com/office/officeart/2005/8/layout/cycle5"/>
    <dgm:cxn modelId="{FA489199-E3DF-0841-8296-C4A7C124FAB3}" type="presParOf" srcId="{4E9B36F1-A95F-894C-AC3D-30CE1AB75134}" destId="{296AAC4A-46E9-DF4F-8337-3017D4242A66}" srcOrd="2" destOrd="0" presId="urn:microsoft.com/office/officeart/2005/8/layout/cycle5"/>
    <dgm:cxn modelId="{1719A6D9-F4DF-A543-9156-B2CA614904A8}" type="presParOf" srcId="{4E9B36F1-A95F-894C-AC3D-30CE1AB75134}" destId="{27F3E494-45CB-2045-841F-F363C1FCB00D}" srcOrd="3" destOrd="0" presId="urn:microsoft.com/office/officeart/2005/8/layout/cycle5"/>
    <dgm:cxn modelId="{799E4D41-EB68-C54C-A599-16C1C0C68286}" type="presParOf" srcId="{4E9B36F1-A95F-894C-AC3D-30CE1AB75134}" destId="{28166A23-4A7B-3243-A8E6-2B9D66C6CD7D}" srcOrd="4" destOrd="0" presId="urn:microsoft.com/office/officeart/2005/8/layout/cycle5"/>
    <dgm:cxn modelId="{69E4026C-2F6C-3644-9FFE-8DE562CF6855}" type="presParOf" srcId="{4E9B36F1-A95F-894C-AC3D-30CE1AB75134}" destId="{1039722B-F436-FE4E-8EE5-C62EA99E8CDE}" srcOrd="5" destOrd="0" presId="urn:microsoft.com/office/officeart/2005/8/layout/cycle5"/>
    <dgm:cxn modelId="{D04ACAE9-A88B-5F46-A240-0EEB6AA58B9E}" type="presParOf" srcId="{4E9B36F1-A95F-894C-AC3D-30CE1AB75134}" destId="{C54B7FB8-707E-7846-89A6-A8609FB00AB7}" srcOrd="6" destOrd="0" presId="urn:microsoft.com/office/officeart/2005/8/layout/cycle5"/>
    <dgm:cxn modelId="{309A1D7D-19A3-764F-BAD4-143069038C46}" type="presParOf" srcId="{4E9B36F1-A95F-894C-AC3D-30CE1AB75134}" destId="{B9EE5E98-5D07-F346-8102-9CC035D60B7A}" srcOrd="7" destOrd="0" presId="urn:microsoft.com/office/officeart/2005/8/layout/cycle5"/>
    <dgm:cxn modelId="{990B99DD-7BE7-C24E-8791-71011B3F1BB7}" type="presParOf" srcId="{4E9B36F1-A95F-894C-AC3D-30CE1AB75134}" destId="{D796BF3E-B530-5544-80E5-C1F38857EFC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FE06B-5CBE-4379-AF81-960AB827C67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F96885D4-A172-49E0-A33F-17C33E6942B0}">
      <dgm:prSet phldrT="[Text]"/>
      <dgm:spPr/>
      <dgm:t>
        <a:bodyPr/>
        <a:lstStyle/>
        <a:p>
          <a:r>
            <a:rPr lang="en-US" dirty="0"/>
            <a:t>Critical Analysis	</a:t>
          </a:r>
        </a:p>
      </dgm:t>
    </dgm:pt>
    <dgm:pt modelId="{3A99E1D1-68EC-4F3C-BBCE-6FE0447B6500}" type="parTrans" cxnId="{F6C1E0E2-0E86-4F0F-97C1-72A64FEB3C41}">
      <dgm:prSet/>
      <dgm:spPr/>
      <dgm:t>
        <a:bodyPr/>
        <a:lstStyle/>
        <a:p>
          <a:endParaRPr lang="en-US"/>
        </a:p>
      </dgm:t>
    </dgm:pt>
    <dgm:pt modelId="{AA2CB2A9-4A78-436B-88D0-D350BE4B6F6D}" type="sibTrans" cxnId="{F6C1E0E2-0E86-4F0F-97C1-72A64FEB3C41}">
      <dgm:prSet/>
      <dgm:spPr/>
      <dgm:t>
        <a:bodyPr/>
        <a:lstStyle/>
        <a:p>
          <a:endParaRPr lang="en-US"/>
        </a:p>
      </dgm:t>
    </dgm:pt>
    <dgm:pt modelId="{A140FCE3-719A-491F-A0CA-EF2066A26115}">
      <dgm:prSet phldrT="[Text]"/>
      <dgm:spPr/>
      <dgm:t>
        <a:bodyPr/>
        <a:lstStyle/>
        <a:p>
          <a:r>
            <a:rPr lang="en-US" dirty="0"/>
            <a:t>Your data</a:t>
          </a:r>
        </a:p>
      </dgm:t>
    </dgm:pt>
    <dgm:pt modelId="{E9F26B77-F9A2-4AEB-8CDE-E09932C933A1}" type="parTrans" cxnId="{C843BC85-A984-473F-9FA0-AF963FE1E7EC}">
      <dgm:prSet/>
      <dgm:spPr/>
      <dgm:t>
        <a:bodyPr/>
        <a:lstStyle/>
        <a:p>
          <a:endParaRPr lang="en-US"/>
        </a:p>
      </dgm:t>
    </dgm:pt>
    <dgm:pt modelId="{B3D02050-0E44-44CD-B72B-E1B746CFFCEB}" type="sibTrans" cxnId="{C843BC85-A984-473F-9FA0-AF963FE1E7EC}">
      <dgm:prSet/>
      <dgm:spPr/>
      <dgm:t>
        <a:bodyPr/>
        <a:lstStyle/>
        <a:p>
          <a:endParaRPr lang="en-US"/>
        </a:p>
      </dgm:t>
    </dgm:pt>
    <dgm:pt modelId="{10577C47-514F-40FC-92C6-A0B43CE50533}">
      <dgm:prSet phldrT="[Text]"/>
      <dgm:spPr/>
      <dgm:t>
        <a:bodyPr/>
        <a:lstStyle/>
        <a:p>
          <a:r>
            <a:rPr lang="en-US" dirty="0"/>
            <a:t>Experience</a:t>
          </a:r>
        </a:p>
      </dgm:t>
    </dgm:pt>
    <dgm:pt modelId="{8A69E570-2AB4-4E94-866E-B6CE0A103713}" type="parTrans" cxnId="{1F5F8596-DFE1-4805-A739-8E14F63709AD}">
      <dgm:prSet/>
      <dgm:spPr/>
      <dgm:t>
        <a:bodyPr/>
        <a:lstStyle/>
        <a:p>
          <a:endParaRPr lang="en-US"/>
        </a:p>
      </dgm:t>
    </dgm:pt>
    <dgm:pt modelId="{6DAAFD5D-6EAA-4E30-99E2-B7F34356DB13}" type="sibTrans" cxnId="{1F5F8596-DFE1-4805-A739-8E14F63709AD}">
      <dgm:prSet/>
      <dgm:spPr/>
      <dgm:t>
        <a:bodyPr/>
        <a:lstStyle/>
        <a:p>
          <a:endParaRPr lang="en-US"/>
        </a:p>
      </dgm:t>
    </dgm:pt>
    <dgm:pt modelId="{A9E2ACBA-C5B1-41F2-AA48-EDBDA7BBB424}">
      <dgm:prSet phldrT="[Text]"/>
      <dgm:spPr/>
      <dgm:t>
        <a:bodyPr/>
        <a:lstStyle/>
        <a:p>
          <a:r>
            <a:rPr lang="en-US" dirty="0"/>
            <a:t>Patient stories</a:t>
          </a:r>
        </a:p>
      </dgm:t>
    </dgm:pt>
    <dgm:pt modelId="{57A7F5AC-B48D-4300-8213-D019F6110FCF}" type="parTrans" cxnId="{023A13A4-54A8-4437-9FEC-7F04E0107D00}">
      <dgm:prSet/>
      <dgm:spPr/>
      <dgm:t>
        <a:bodyPr/>
        <a:lstStyle/>
        <a:p>
          <a:endParaRPr lang="en-US"/>
        </a:p>
      </dgm:t>
    </dgm:pt>
    <dgm:pt modelId="{A3C9DB92-4A22-4EB1-9F7A-F51BDA7365CE}" type="sibTrans" cxnId="{023A13A4-54A8-4437-9FEC-7F04E0107D00}">
      <dgm:prSet/>
      <dgm:spPr/>
      <dgm:t>
        <a:bodyPr/>
        <a:lstStyle/>
        <a:p>
          <a:endParaRPr lang="en-US"/>
        </a:p>
      </dgm:t>
    </dgm:pt>
    <dgm:pt modelId="{67336EA7-AEEF-4DB6-B1D7-FEE0242C0AFB}">
      <dgm:prSet phldrT="[Text]"/>
      <dgm:spPr/>
      <dgm:t>
        <a:bodyPr/>
        <a:lstStyle/>
        <a:p>
          <a:r>
            <a:rPr lang="en-US" dirty="0"/>
            <a:t>Collaboration</a:t>
          </a:r>
        </a:p>
      </dgm:t>
    </dgm:pt>
    <dgm:pt modelId="{DBE9C6E6-12E7-4828-A020-99F3F052E0D2}" type="parTrans" cxnId="{70FE3544-C2DC-44B0-91A4-AD25F21A63D0}">
      <dgm:prSet/>
      <dgm:spPr/>
      <dgm:t>
        <a:bodyPr/>
        <a:lstStyle/>
        <a:p>
          <a:endParaRPr lang="en-US"/>
        </a:p>
      </dgm:t>
    </dgm:pt>
    <dgm:pt modelId="{E0A67C42-50BD-438A-92C3-9924AA16B4E9}" type="sibTrans" cxnId="{70FE3544-C2DC-44B0-91A4-AD25F21A63D0}">
      <dgm:prSet/>
      <dgm:spPr/>
      <dgm:t>
        <a:bodyPr/>
        <a:lstStyle/>
        <a:p>
          <a:endParaRPr lang="en-US"/>
        </a:p>
      </dgm:t>
    </dgm:pt>
    <dgm:pt modelId="{17F63AE0-1F8C-4363-A66F-E6963CA08AF6}">
      <dgm:prSet phldrT="[Text]"/>
      <dgm:spPr/>
      <dgm:t>
        <a:bodyPr/>
        <a:lstStyle/>
        <a:p>
          <a:r>
            <a:rPr lang="en-US" dirty="0"/>
            <a:t>Respect</a:t>
          </a:r>
        </a:p>
      </dgm:t>
    </dgm:pt>
    <dgm:pt modelId="{B24FE7D5-CA72-4AC3-A7EC-05A7153027A9}" type="parTrans" cxnId="{2B9977B2-30E4-47BF-8063-A18ADF0318E2}">
      <dgm:prSet/>
      <dgm:spPr/>
      <dgm:t>
        <a:bodyPr/>
        <a:lstStyle/>
        <a:p>
          <a:endParaRPr lang="en-US"/>
        </a:p>
      </dgm:t>
    </dgm:pt>
    <dgm:pt modelId="{EC66938E-9BB0-4025-8CD2-E9D3575DD6B8}" type="sibTrans" cxnId="{2B9977B2-30E4-47BF-8063-A18ADF0318E2}">
      <dgm:prSet/>
      <dgm:spPr/>
      <dgm:t>
        <a:bodyPr/>
        <a:lstStyle/>
        <a:p>
          <a:endParaRPr lang="en-US"/>
        </a:p>
      </dgm:t>
    </dgm:pt>
    <dgm:pt modelId="{9C4C5BB9-E410-4DCB-9B6C-8B419311D855}">
      <dgm:prSet phldrT="[Text]"/>
      <dgm:spPr/>
      <dgm:t>
        <a:bodyPr/>
        <a:lstStyle/>
        <a:p>
          <a:r>
            <a:rPr lang="en-US" dirty="0"/>
            <a:t>Flexibility</a:t>
          </a:r>
        </a:p>
      </dgm:t>
    </dgm:pt>
    <dgm:pt modelId="{26C0DE81-7FD9-4599-8B9E-3B68DC3AEE3F}" type="parTrans" cxnId="{C5840E38-C018-429B-B2E3-6963FE6C167D}">
      <dgm:prSet/>
      <dgm:spPr/>
      <dgm:t>
        <a:bodyPr/>
        <a:lstStyle/>
        <a:p>
          <a:endParaRPr lang="en-US"/>
        </a:p>
      </dgm:t>
    </dgm:pt>
    <dgm:pt modelId="{AAC93B07-AAD3-4983-B905-E916000CDFB1}" type="sibTrans" cxnId="{C5840E38-C018-429B-B2E3-6963FE6C167D}">
      <dgm:prSet/>
      <dgm:spPr/>
      <dgm:t>
        <a:bodyPr/>
        <a:lstStyle/>
        <a:p>
          <a:endParaRPr lang="en-US"/>
        </a:p>
      </dgm:t>
    </dgm:pt>
    <dgm:pt modelId="{4A7FEECD-0FC1-46F0-8910-AFDDB7A7717D}">
      <dgm:prSet phldrT="[Text]"/>
      <dgm:spPr/>
      <dgm:t>
        <a:bodyPr/>
        <a:lstStyle/>
        <a:p>
          <a:r>
            <a:rPr lang="en-US" dirty="0"/>
            <a:t>Creativity</a:t>
          </a:r>
        </a:p>
      </dgm:t>
    </dgm:pt>
    <dgm:pt modelId="{B892C452-4547-466C-AD19-661A663F7B61}" type="parTrans" cxnId="{74E64F33-A1EF-4B4B-9155-0F90EE422F6D}">
      <dgm:prSet/>
      <dgm:spPr/>
      <dgm:t>
        <a:bodyPr/>
        <a:lstStyle/>
        <a:p>
          <a:endParaRPr lang="en-US"/>
        </a:p>
      </dgm:t>
    </dgm:pt>
    <dgm:pt modelId="{E1610715-11A9-4B11-A389-1C1F6C2B4559}" type="sibTrans" cxnId="{74E64F33-A1EF-4B4B-9155-0F90EE422F6D}">
      <dgm:prSet/>
      <dgm:spPr/>
      <dgm:t>
        <a:bodyPr/>
        <a:lstStyle/>
        <a:p>
          <a:endParaRPr lang="en-US"/>
        </a:p>
      </dgm:t>
    </dgm:pt>
    <dgm:pt modelId="{B412F5A3-ACCD-4760-AEF2-805B18C33922}">
      <dgm:prSet phldrT="[Text]"/>
      <dgm:spPr/>
      <dgm:t>
        <a:bodyPr/>
        <a:lstStyle/>
        <a:p>
          <a:r>
            <a:rPr lang="en-US" dirty="0"/>
            <a:t>Their data</a:t>
          </a:r>
        </a:p>
      </dgm:t>
    </dgm:pt>
    <dgm:pt modelId="{A9949F31-D960-45A6-9DFC-80DE0D667E60}" type="parTrans" cxnId="{76EE85F4-002B-44B8-818B-7D7A4F3BAC1D}">
      <dgm:prSet/>
      <dgm:spPr/>
      <dgm:t>
        <a:bodyPr/>
        <a:lstStyle/>
        <a:p>
          <a:endParaRPr lang="en-US"/>
        </a:p>
      </dgm:t>
    </dgm:pt>
    <dgm:pt modelId="{D317EBCC-3BE3-487F-BCEE-AA4C04DEA10F}" type="sibTrans" cxnId="{76EE85F4-002B-44B8-818B-7D7A4F3BAC1D}">
      <dgm:prSet/>
      <dgm:spPr/>
      <dgm:t>
        <a:bodyPr/>
        <a:lstStyle/>
        <a:p>
          <a:endParaRPr lang="en-US"/>
        </a:p>
      </dgm:t>
    </dgm:pt>
    <dgm:pt modelId="{D8B0B529-B02C-4C71-9DCF-A2542CE277C9}">
      <dgm:prSet phldrT="[Text]"/>
      <dgm:spPr/>
      <dgm:t>
        <a:bodyPr/>
        <a:lstStyle/>
        <a:p>
          <a:r>
            <a:rPr lang="en-US" dirty="0"/>
            <a:t>Personal stories</a:t>
          </a:r>
        </a:p>
      </dgm:t>
    </dgm:pt>
    <dgm:pt modelId="{2E90E444-95B2-4750-B81C-352C6D7D40DE}" type="parTrans" cxnId="{27694A46-4211-45A2-9758-08B9987727BB}">
      <dgm:prSet/>
      <dgm:spPr/>
      <dgm:t>
        <a:bodyPr/>
        <a:lstStyle/>
        <a:p>
          <a:endParaRPr lang="en-US"/>
        </a:p>
      </dgm:t>
    </dgm:pt>
    <dgm:pt modelId="{D671DB64-A560-446C-8F18-D22DDEF2B033}" type="sibTrans" cxnId="{27694A46-4211-45A2-9758-08B9987727BB}">
      <dgm:prSet/>
      <dgm:spPr/>
      <dgm:t>
        <a:bodyPr/>
        <a:lstStyle/>
        <a:p>
          <a:endParaRPr lang="en-US"/>
        </a:p>
      </dgm:t>
    </dgm:pt>
    <dgm:pt modelId="{30AA6796-6551-4A10-9D04-C6B5982CD8C7}">
      <dgm:prSet phldrT="[Text]"/>
      <dgm:spPr/>
      <dgm:t>
        <a:bodyPr/>
        <a:lstStyle/>
        <a:p>
          <a:r>
            <a:rPr lang="en-US" dirty="0"/>
            <a:t>Openness</a:t>
          </a:r>
        </a:p>
      </dgm:t>
    </dgm:pt>
    <dgm:pt modelId="{4E9C7E73-B713-4731-9C45-ABBB3F304135}" type="parTrans" cxnId="{809B9D8C-B181-4C3B-89E4-F6E9D1EF3B89}">
      <dgm:prSet/>
      <dgm:spPr/>
      <dgm:t>
        <a:bodyPr/>
        <a:lstStyle/>
        <a:p>
          <a:endParaRPr lang="en-US"/>
        </a:p>
      </dgm:t>
    </dgm:pt>
    <dgm:pt modelId="{FE84AEB4-4E33-47A1-840C-ACC6F0372779}" type="sibTrans" cxnId="{809B9D8C-B181-4C3B-89E4-F6E9D1EF3B89}">
      <dgm:prSet/>
      <dgm:spPr/>
      <dgm:t>
        <a:bodyPr/>
        <a:lstStyle/>
        <a:p>
          <a:endParaRPr lang="en-US"/>
        </a:p>
      </dgm:t>
    </dgm:pt>
    <dgm:pt modelId="{4BE2B2EF-EC79-45AC-869A-9D0F55DFAA80}">
      <dgm:prSet phldrT="[Text]"/>
      <dgm:spPr/>
      <dgm:t>
        <a:bodyPr/>
        <a:lstStyle/>
        <a:p>
          <a:r>
            <a:rPr lang="en-US" dirty="0"/>
            <a:t>Key Players</a:t>
          </a:r>
        </a:p>
      </dgm:t>
    </dgm:pt>
    <dgm:pt modelId="{60A19681-6502-4720-A238-7BCFA88BAF03}" type="parTrans" cxnId="{3742916E-02AB-468A-AC7F-C0E901D99D51}">
      <dgm:prSet/>
      <dgm:spPr/>
      <dgm:t>
        <a:bodyPr/>
        <a:lstStyle/>
        <a:p>
          <a:endParaRPr lang="en-US"/>
        </a:p>
      </dgm:t>
    </dgm:pt>
    <dgm:pt modelId="{7B7E87EB-2858-496B-9DAF-3B1A56F93C90}" type="sibTrans" cxnId="{3742916E-02AB-468A-AC7F-C0E901D99D51}">
      <dgm:prSet/>
      <dgm:spPr/>
      <dgm:t>
        <a:bodyPr/>
        <a:lstStyle/>
        <a:p>
          <a:endParaRPr lang="en-US"/>
        </a:p>
      </dgm:t>
    </dgm:pt>
    <dgm:pt modelId="{D196A117-1952-4C7E-B100-C7D8ECD9374A}">
      <dgm:prSet phldrT="[Text]"/>
      <dgm:spPr/>
      <dgm:t>
        <a:bodyPr/>
        <a:lstStyle/>
        <a:p>
          <a:r>
            <a:rPr lang="en-US" dirty="0"/>
            <a:t>Expertise</a:t>
          </a:r>
        </a:p>
      </dgm:t>
    </dgm:pt>
    <dgm:pt modelId="{E3E02D09-3A87-4851-855D-3790A931DEA1}" type="parTrans" cxnId="{4FE40230-67FE-499E-8B4E-87B7C41F8CFD}">
      <dgm:prSet/>
      <dgm:spPr/>
      <dgm:t>
        <a:bodyPr/>
        <a:lstStyle/>
        <a:p>
          <a:endParaRPr lang="en-US"/>
        </a:p>
      </dgm:t>
    </dgm:pt>
    <dgm:pt modelId="{60185F85-2067-49C4-9EAB-92EEEFA2558A}" type="sibTrans" cxnId="{4FE40230-67FE-499E-8B4E-87B7C41F8CFD}">
      <dgm:prSet/>
      <dgm:spPr/>
      <dgm:t>
        <a:bodyPr/>
        <a:lstStyle/>
        <a:p>
          <a:endParaRPr lang="en-US"/>
        </a:p>
      </dgm:t>
    </dgm:pt>
    <dgm:pt modelId="{D9131D71-7F64-4FA4-85D7-72C0993CBC32}">
      <dgm:prSet phldrT="[Text]"/>
      <dgm:spPr/>
      <dgm:t>
        <a:bodyPr/>
        <a:lstStyle/>
        <a:p>
          <a:r>
            <a:rPr lang="en-US" dirty="0"/>
            <a:t>Relationship</a:t>
          </a:r>
        </a:p>
      </dgm:t>
    </dgm:pt>
    <dgm:pt modelId="{E7BBB688-1E0C-427E-82FF-9445D423A048}" type="parTrans" cxnId="{A408EE63-D7D0-41C9-AF8A-6575951A9CEB}">
      <dgm:prSet/>
      <dgm:spPr/>
      <dgm:t>
        <a:bodyPr/>
        <a:lstStyle/>
        <a:p>
          <a:endParaRPr lang="en-US"/>
        </a:p>
      </dgm:t>
    </dgm:pt>
    <dgm:pt modelId="{0CBB263E-FEAC-4184-BA2F-896A0DEE397E}" type="sibTrans" cxnId="{A408EE63-D7D0-41C9-AF8A-6575951A9CEB}">
      <dgm:prSet/>
      <dgm:spPr/>
      <dgm:t>
        <a:bodyPr/>
        <a:lstStyle/>
        <a:p>
          <a:endParaRPr lang="en-US"/>
        </a:p>
      </dgm:t>
    </dgm:pt>
    <dgm:pt modelId="{24FEBBCE-33E9-4852-A6B0-69E3FA393DB6}">
      <dgm:prSet phldrT="[Text]"/>
      <dgm:spPr/>
      <dgm:t>
        <a:bodyPr/>
        <a:lstStyle/>
        <a:p>
          <a:r>
            <a:rPr lang="en-US" dirty="0"/>
            <a:t>Confident Humility </a:t>
          </a:r>
        </a:p>
      </dgm:t>
    </dgm:pt>
    <dgm:pt modelId="{DACE313C-ED0C-493C-B297-CA50BE6838AF}" type="parTrans" cxnId="{CFC93CB7-13C9-4396-B67D-8D4E4C5C1130}">
      <dgm:prSet/>
      <dgm:spPr/>
      <dgm:t>
        <a:bodyPr/>
        <a:lstStyle/>
        <a:p>
          <a:endParaRPr lang="en-US"/>
        </a:p>
      </dgm:t>
    </dgm:pt>
    <dgm:pt modelId="{114E6407-72EC-4458-AB09-F5AA8CF229C6}" type="sibTrans" cxnId="{CFC93CB7-13C9-4396-B67D-8D4E4C5C1130}">
      <dgm:prSet/>
      <dgm:spPr/>
      <dgm:t>
        <a:bodyPr/>
        <a:lstStyle/>
        <a:p>
          <a:endParaRPr lang="en-US"/>
        </a:p>
      </dgm:t>
    </dgm:pt>
    <dgm:pt modelId="{18FE08C1-EED1-4C1C-AC53-B48F99EEF46F}">
      <dgm:prSet phldrT="[Text]"/>
      <dgm:spPr/>
      <dgm:t>
        <a:bodyPr/>
        <a:lstStyle/>
        <a:p>
          <a:r>
            <a:rPr lang="en-US" dirty="0"/>
            <a:t>Focus on being a scientist</a:t>
          </a:r>
        </a:p>
      </dgm:t>
    </dgm:pt>
    <dgm:pt modelId="{4E26BFF4-1288-4058-AAAF-62CBA2873B5D}" type="parTrans" cxnId="{2A2CE5A7-CA7A-4BBA-9DD3-A3BA11E4772B}">
      <dgm:prSet/>
      <dgm:spPr/>
      <dgm:t>
        <a:bodyPr/>
        <a:lstStyle/>
        <a:p>
          <a:endParaRPr lang="en-US"/>
        </a:p>
      </dgm:t>
    </dgm:pt>
    <dgm:pt modelId="{3A87B97A-EAAA-41C3-8BAB-F4ACB30FAB67}" type="sibTrans" cxnId="{2A2CE5A7-CA7A-4BBA-9DD3-A3BA11E4772B}">
      <dgm:prSet/>
      <dgm:spPr/>
      <dgm:t>
        <a:bodyPr/>
        <a:lstStyle/>
        <a:p>
          <a:endParaRPr lang="en-US"/>
        </a:p>
      </dgm:t>
    </dgm:pt>
    <dgm:pt modelId="{63F28D80-18D3-4121-A9EA-AFA969291B67}">
      <dgm:prSet phldrT="[Text]"/>
      <dgm:spPr/>
      <dgm:t>
        <a:bodyPr/>
        <a:lstStyle/>
        <a:p>
          <a:r>
            <a:rPr lang="en-US" dirty="0"/>
            <a:t>Motivational Interviewing</a:t>
          </a:r>
        </a:p>
      </dgm:t>
    </dgm:pt>
    <dgm:pt modelId="{3C92CC13-0DB1-45A0-8FA0-82B423355388}" type="parTrans" cxnId="{77C30DFD-37D5-45F4-9B6F-5EE38D6CFE0C}">
      <dgm:prSet/>
      <dgm:spPr/>
      <dgm:t>
        <a:bodyPr/>
        <a:lstStyle/>
        <a:p>
          <a:endParaRPr lang="en-US"/>
        </a:p>
      </dgm:t>
    </dgm:pt>
    <dgm:pt modelId="{AC321CB7-41D5-411E-8095-15A049353DD1}" type="sibTrans" cxnId="{77C30DFD-37D5-45F4-9B6F-5EE38D6CFE0C}">
      <dgm:prSet/>
      <dgm:spPr/>
      <dgm:t>
        <a:bodyPr/>
        <a:lstStyle/>
        <a:p>
          <a:endParaRPr lang="en-US"/>
        </a:p>
      </dgm:t>
    </dgm:pt>
    <dgm:pt modelId="{266E7104-60DB-4DA3-8FD8-516FB8EFBB8B}" type="pres">
      <dgm:prSet presAssocID="{21AFE06B-5CBE-4379-AF81-960AB827C672}" presName="cycleMatrixDiagram" presStyleCnt="0">
        <dgm:presLayoutVars>
          <dgm:chMax val="1"/>
          <dgm:dir/>
          <dgm:animLvl val="lvl"/>
          <dgm:resizeHandles val="exact"/>
        </dgm:presLayoutVars>
      </dgm:prSet>
      <dgm:spPr/>
    </dgm:pt>
    <dgm:pt modelId="{F6814E7F-81AE-4F4C-8BE1-89B444293187}" type="pres">
      <dgm:prSet presAssocID="{21AFE06B-5CBE-4379-AF81-960AB827C672}" presName="children" presStyleCnt="0"/>
      <dgm:spPr/>
    </dgm:pt>
    <dgm:pt modelId="{6196B379-2B83-4026-B505-FC325A987C05}" type="pres">
      <dgm:prSet presAssocID="{21AFE06B-5CBE-4379-AF81-960AB827C672}" presName="child1group" presStyleCnt="0"/>
      <dgm:spPr/>
    </dgm:pt>
    <dgm:pt modelId="{B3505822-1CA2-4DB4-AF3D-3F36AF15BA59}" type="pres">
      <dgm:prSet presAssocID="{21AFE06B-5CBE-4379-AF81-960AB827C672}" presName="child1" presStyleLbl="bgAcc1" presStyleIdx="0" presStyleCnt="4"/>
      <dgm:spPr/>
    </dgm:pt>
    <dgm:pt modelId="{448F3CDA-CDA7-4150-8FCF-02158F615ED6}" type="pres">
      <dgm:prSet presAssocID="{21AFE06B-5CBE-4379-AF81-960AB827C672}" presName="child1Text" presStyleLbl="bgAcc1" presStyleIdx="0" presStyleCnt="4">
        <dgm:presLayoutVars>
          <dgm:bulletEnabled val="1"/>
        </dgm:presLayoutVars>
      </dgm:prSet>
      <dgm:spPr/>
    </dgm:pt>
    <dgm:pt modelId="{92D8357D-B208-44FA-B714-6CC3A1DFC465}" type="pres">
      <dgm:prSet presAssocID="{21AFE06B-5CBE-4379-AF81-960AB827C672}" presName="child2group" presStyleCnt="0"/>
      <dgm:spPr/>
    </dgm:pt>
    <dgm:pt modelId="{2D2019EE-3B62-4462-98DB-CFA03DF584AE}" type="pres">
      <dgm:prSet presAssocID="{21AFE06B-5CBE-4379-AF81-960AB827C672}" presName="child2" presStyleLbl="bgAcc1" presStyleIdx="1" presStyleCnt="4"/>
      <dgm:spPr/>
    </dgm:pt>
    <dgm:pt modelId="{55BAE012-6CD4-46F4-A238-93829012EA2F}" type="pres">
      <dgm:prSet presAssocID="{21AFE06B-5CBE-4379-AF81-960AB827C672}" presName="child2Text" presStyleLbl="bgAcc1" presStyleIdx="1" presStyleCnt="4">
        <dgm:presLayoutVars>
          <dgm:bulletEnabled val="1"/>
        </dgm:presLayoutVars>
      </dgm:prSet>
      <dgm:spPr/>
    </dgm:pt>
    <dgm:pt modelId="{89AB6333-ADC6-4235-B79A-2D449078C3BA}" type="pres">
      <dgm:prSet presAssocID="{21AFE06B-5CBE-4379-AF81-960AB827C672}" presName="child3group" presStyleCnt="0"/>
      <dgm:spPr/>
    </dgm:pt>
    <dgm:pt modelId="{79FBA8B0-FE7E-4BC0-B725-784340356072}" type="pres">
      <dgm:prSet presAssocID="{21AFE06B-5CBE-4379-AF81-960AB827C672}" presName="child3" presStyleLbl="bgAcc1" presStyleIdx="2" presStyleCnt="4" custScaleX="121727" custLinFactNeighborX="18722" custLinFactNeighborY="-507"/>
      <dgm:spPr/>
    </dgm:pt>
    <dgm:pt modelId="{BAD11FF9-2B5F-4336-8027-0691C814CC1E}" type="pres">
      <dgm:prSet presAssocID="{21AFE06B-5CBE-4379-AF81-960AB827C672}" presName="child3Text" presStyleLbl="bgAcc1" presStyleIdx="2" presStyleCnt="4">
        <dgm:presLayoutVars>
          <dgm:bulletEnabled val="1"/>
        </dgm:presLayoutVars>
      </dgm:prSet>
      <dgm:spPr/>
    </dgm:pt>
    <dgm:pt modelId="{98B9C0F9-4D40-4DAD-9320-5D1211CBBE74}" type="pres">
      <dgm:prSet presAssocID="{21AFE06B-5CBE-4379-AF81-960AB827C672}" presName="child4group" presStyleCnt="0"/>
      <dgm:spPr/>
    </dgm:pt>
    <dgm:pt modelId="{F4B06BC0-B8EA-46F5-8D1D-5D29F53C719B}" type="pres">
      <dgm:prSet presAssocID="{21AFE06B-5CBE-4379-AF81-960AB827C672}" presName="child4" presStyleLbl="bgAcc1" presStyleIdx="3" presStyleCnt="4"/>
      <dgm:spPr/>
    </dgm:pt>
    <dgm:pt modelId="{D9061001-3419-44B5-8904-FCEED36D6907}" type="pres">
      <dgm:prSet presAssocID="{21AFE06B-5CBE-4379-AF81-960AB827C672}" presName="child4Text" presStyleLbl="bgAcc1" presStyleIdx="3" presStyleCnt="4">
        <dgm:presLayoutVars>
          <dgm:bulletEnabled val="1"/>
        </dgm:presLayoutVars>
      </dgm:prSet>
      <dgm:spPr/>
    </dgm:pt>
    <dgm:pt modelId="{92D92864-8305-4AA3-B8B3-66624EF88885}" type="pres">
      <dgm:prSet presAssocID="{21AFE06B-5CBE-4379-AF81-960AB827C672}" presName="childPlaceholder" presStyleCnt="0"/>
      <dgm:spPr/>
    </dgm:pt>
    <dgm:pt modelId="{7E5A69F8-EC4D-4C5C-B688-05E0CC228407}" type="pres">
      <dgm:prSet presAssocID="{21AFE06B-5CBE-4379-AF81-960AB827C672}" presName="circle" presStyleCnt="0"/>
      <dgm:spPr/>
    </dgm:pt>
    <dgm:pt modelId="{CE535C35-CE96-41DF-B76B-1B623C7F52C8}" type="pres">
      <dgm:prSet presAssocID="{21AFE06B-5CBE-4379-AF81-960AB827C672}" presName="quadrant1" presStyleLbl="node1" presStyleIdx="0" presStyleCnt="4">
        <dgm:presLayoutVars>
          <dgm:chMax val="1"/>
          <dgm:bulletEnabled val="1"/>
        </dgm:presLayoutVars>
      </dgm:prSet>
      <dgm:spPr/>
    </dgm:pt>
    <dgm:pt modelId="{DF755911-073A-4930-A674-5857BDEFE969}" type="pres">
      <dgm:prSet presAssocID="{21AFE06B-5CBE-4379-AF81-960AB827C672}" presName="quadrant2" presStyleLbl="node1" presStyleIdx="1" presStyleCnt="4">
        <dgm:presLayoutVars>
          <dgm:chMax val="1"/>
          <dgm:bulletEnabled val="1"/>
        </dgm:presLayoutVars>
      </dgm:prSet>
      <dgm:spPr/>
    </dgm:pt>
    <dgm:pt modelId="{A16CE920-F435-47FC-A47B-C21F79A4AEB7}" type="pres">
      <dgm:prSet presAssocID="{21AFE06B-5CBE-4379-AF81-960AB827C672}" presName="quadrant3" presStyleLbl="node1" presStyleIdx="2" presStyleCnt="4">
        <dgm:presLayoutVars>
          <dgm:chMax val="1"/>
          <dgm:bulletEnabled val="1"/>
        </dgm:presLayoutVars>
      </dgm:prSet>
      <dgm:spPr/>
    </dgm:pt>
    <dgm:pt modelId="{44473E54-D009-4BE3-9874-11B182DEA27E}" type="pres">
      <dgm:prSet presAssocID="{21AFE06B-5CBE-4379-AF81-960AB827C672}" presName="quadrant4" presStyleLbl="node1" presStyleIdx="3" presStyleCnt="4">
        <dgm:presLayoutVars>
          <dgm:chMax val="1"/>
          <dgm:bulletEnabled val="1"/>
        </dgm:presLayoutVars>
      </dgm:prSet>
      <dgm:spPr/>
    </dgm:pt>
    <dgm:pt modelId="{BCF9CF0E-E18C-4A08-9ACF-3A1B3AB6BDD0}" type="pres">
      <dgm:prSet presAssocID="{21AFE06B-5CBE-4379-AF81-960AB827C672}" presName="quadrantPlaceholder" presStyleCnt="0"/>
      <dgm:spPr/>
    </dgm:pt>
    <dgm:pt modelId="{0D5FC1A3-9BC3-461A-A3F1-637D157DD817}" type="pres">
      <dgm:prSet presAssocID="{21AFE06B-5CBE-4379-AF81-960AB827C672}" presName="center1" presStyleLbl="fgShp" presStyleIdx="0" presStyleCnt="2"/>
      <dgm:spPr/>
    </dgm:pt>
    <dgm:pt modelId="{787BA6FD-81E8-48A6-B84C-0ADC5942D10B}" type="pres">
      <dgm:prSet presAssocID="{21AFE06B-5CBE-4379-AF81-960AB827C672}" presName="center2" presStyleLbl="fgShp" presStyleIdx="1" presStyleCnt="2"/>
      <dgm:spPr/>
    </dgm:pt>
  </dgm:ptLst>
  <dgm:cxnLst>
    <dgm:cxn modelId="{069C800C-EF27-4DC4-BC10-097D9B27C1EE}" type="presOf" srcId="{A140FCE3-719A-491F-A0CA-EF2066A26115}" destId="{B3505822-1CA2-4DB4-AF3D-3F36AF15BA59}" srcOrd="0" destOrd="0" presId="urn:microsoft.com/office/officeart/2005/8/layout/cycle4"/>
    <dgm:cxn modelId="{C06FF70D-4717-4791-BD8C-51FD8BA8D91B}" type="presOf" srcId="{4BE2B2EF-EC79-45AC-869A-9D0F55DFAA80}" destId="{B3505822-1CA2-4DB4-AF3D-3F36AF15BA59}" srcOrd="0" destOrd="2" presId="urn:microsoft.com/office/officeart/2005/8/layout/cycle4"/>
    <dgm:cxn modelId="{D2305010-8476-457A-9B50-7BF7A0361951}" type="presOf" srcId="{9C4C5BB9-E410-4DCB-9B6C-8B419311D855}" destId="{44473E54-D009-4BE3-9874-11B182DEA27E}" srcOrd="0" destOrd="0" presId="urn:microsoft.com/office/officeart/2005/8/layout/cycle4"/>
    <dgm:cxn modelId="{0E224B1D-7170-435C-9D31-D67A767BF70D}" type="presOf" srcId="{4A7FEECD-0FC1-46F0-8910-AFDDB7A7717D}" destId="{D9061001-3419-44B5-8904-FCEED36D6907}" srcOrd="1" destOrd="0" presId="urn:microsoft.com/office/officeart/2005/8/layout/cycle4"/>
    <dgm:cxn modelId="{F32D6C1D-73BD-4A64-8193-545560F10169}" type="presOf" srcId="{B412F5A3-ACCD-4760-AEF2-805B18C33922}" destId="{B3505822-1CA2-4DB4-AF3D-3F36AF15BA59}" srcOrd="0" destOrd="1" presId="urn:microsoft.com/office/officeart/2005/8/layout/cycle4"/>
    <dgm:cxn modelId="{DE2CB120-3676-4BFC-952F-943902CEB67F}" type="presOf" srcId="{17F63AE0-1F8C-4363-A66F-E6963CA08AF6}" destId="{79FBA8B0-FE7E-4BC0-B725-784340356072}" srcOrd="0" destOrd="0" presId="urn:microsoft.com/office/officeart/2005/8/layout/cycle4"/>
    <dgm:cxn modelId="{4FE40230-67FE-499E-8B4E-87B7C41F8CFD}" srcId="{10577C47-514F-40FC-92C6-A0B43CE50533}" destId="{D196A117-1952-4C7E-B100-C7D8ECD9374A}" srcOrd="2" destOrd="0" parTransId="{E3E02D09-3A87-4851-855D-3790A931DEA1}" sibTransId="{60185F85-2067-49C4-9EAB-92EEEFA2558A}"/>
    <dgm:cxn modelId="{A0BCE232-9A4F-49DC-A3BF-E9FB38CFDB46}" type="presOf" srcId="{30AA6796-6551-4A10-9D04-C6B5982CD8C7}" destId="{BAD11FF9-2B5F-4336-8027-0691C814CC1E}" srcOrd="1" destOrd="1" presId="urn:microsoft.com/office/officeart/2005/8/layout/cycle4"/>
    <dgm:cxn modelId="{74E64F33-A1EF-4B4B-9155-0F90EE422F6D}" srcId="{9C4C5BB9-E410-4DCB-9B6C-8B419311D855}" destId="{4A7FEECD-0FC1-46F0-8910-AFDDB7A7717D}" srcOrd="0" destOrd="0" parTransId="{B892C452-4547-466C-AD19-661A663F7B61}" sibTransId="{E1610715-11A9-4B11-A389-1C1F6C2B4559}"/>
    <dgm:cxn modelId="{C5840E38-C018-429B-B2E3-6963FE6C167D}" srcId="{21AFE06B-5CBE-4379-AF81-960AB827C672}" destId="{9C4C5BB9-E410-4DCB-9B6C-8B419311D855}" srcOrd="3" destOrd="0" parTransId="{26C0DE81-7FD9-4599-8B9E-3B68DC3AEE3F}" sibTransId="{AAC93B07-AAD3-4983-B905-E916000CDFB1}"/>
    <dgm:cxn modelId="{CB221242-8C1D-4DF6-B962-097AD6AA641C}" type="presOf" srcId="{D9131D71-7F64-4FA4-85D7-72C0993CBC32}" destId="{79FBA8B0-FE7E-4BC0-B725-784340356072}" srcOrd="0" destOrd="2" presId="urn:microsoft.com/office/officeart/2005/8/layout/cycle4"/>
    <dgm:cxn modelId="{70FE3544-C2DC-44B0-91A4-AD25F21A63D0}" srcId="{21AFE06B-5CBE-4379-AF81-960AB827C672}" destId="{67336EA7-AEEF-4DB6-B1D7-FEE0242C0AFB}" srcOrd="2" destOrd="0" parTransId="{DBE9C6E6-12E7-4828-A020-99F3F052E0D2}" sibTransId="{E0A67C42-50BD-438A-92C3-9924AA16B4E9}"/>
    <dgm:cxn modelId="{27694A46-4211-45A2-9758-08B9987727BB}" srcId="{10577C47-514F-40FC-92C6-A0B43CE50533}" destId="{D8B0B529-B02C-4C71-9DCF-A2542CE277C9}" srcOrd="1" destOrd="0" parTransId="{2E90E444-95B2-4750-B81C-352C6D7D40DE}" sibTransId="{D671DB64-A560-446C-8F18-D22DDEF2B033}"/>
    <dgm:cxn modelId="{34699646-59DD-40BF-8DD9-8C64B3FED8E0}" type="presOf" srcId="{D9131D71-7F64-4FA4-85D7-72C0993CBC32}" destId="{BAD11FF9-2B5F-4336-8027-0691C814CC1E}" srcOrd="1" destOrd="2" presId="urn:microsoft.com/office/officeart/2005/8/layout/cycle4"/>
    <dgm:cxn modelId="{DAA03B5B-4573-4992-A8EE-2220C3F1C5D2}" type="presOf" srcId="{10577C47-514F-40FC-92C6-A0B43CE50533}" destId="{DF755911-073A-4930-A674-5857BDEFE969}" srcOrd="0" destOrd="0" presId="urn:microsoft.com/office/officeart/2005/8/layout/cycle4"/>
    <dgm:cxn modelId="{A408EE63-D7D0-41C9-AF8A-6575951A9CEB}" srcId="{67336EA7-AEEF-4DB6-B1D7-FEE0242C0AFB}" destId="{D9131D71-7F64-4FA4-85D7-72C0993CBC32}" srcOrd="2" destOrd="0" parTransId="{E7BBB688-1E0C-427E-82FF-9445D423A048}" sibTransId="{0CBB263E-FEAC-4184-BA2F-896A0DEE397E}"/>
    <dgm:cxn modelId="{3742916E-02AB-468A-AC7F-C0E901D99D51}" srcId="{F96885D4-A172-49E0-A33F-17C33E6942B0}" destId="{4BE2B2EF-EC79-45AC-869A-9D0F55DFAA80}" srcOrd="2" destOrd="0" parTransId="{60A19681-6502-4720-A238-7BCFA88BAF03}" sibTransId="{7B7E87EB-2858-496B-9DAF-3B1A56F93C90}"/>
    <dgm:cxn modelId="{CE570773-2758-4B8A-A16B-F719100957A4}" type="presOf" srcId="{18FE08C1-EED1-4C1C-AC53-B48F99EEF46F}" destId="{B3505822-1CA2-4DB4-AF3D-3F36AF15BA59}" srcOrd="0" destOrd="3" presId="urn:microsoft.com/office/officeart/2005/8/layout/cycle4"/>
    <dgm:cxn modelId="{52688175-9532-4976-9B57-31266865AC2C}" type="presOf" srcId="{21AFE06B-5CBE-4379-AF81-960AB827C672}" destId="{266E7104-60DB-4DA3-8FD8-516FB8EFBB8B}" srcOrd="0" destOrd="0" presId="urn:microsoft.com/office/officeart/2005/8/layout/cycle4"/>
    <dgm:cxn modelId="{C843BC85-A984-473F-9FA0-AF963FE1E7EC}" srcId="{F96885D4-A172-49E0-A33F-17C33E6942B0}" destId="{A140FCE3-719A-491F-A0CA-EF2066A26115}" srcOrd="0" destOrd="0" parTransId="{E9F26B77-F9A2-4AEB-8CDE-E09932C933A1}" sibTransId="{B3D02050-0E44-44CD-B72B-E1B746CFFCEB}"/>
    <dgm:cxn modelId="{4A0DCB8B-471B-41FB-A2D7-A818EAF75449}" type="presOf" srcId="{30AA6796-6551-4A10-9D04-C6B5982CD8C7}" destId="{79FBA8B0-FE7E-4BC0-B725-784340356072}" srcOrd="0" destOrd="1" presId="urn:microsoft.com/office/officeart/2005/8/layout/cycle4"/>
    <dgm:cxn modelId="{809B9D8C-B181-4C3B-89E4-F6E9D1EF3B89}" srcId="{67336EA7-AEEF-4DB6-B1D7-FEE0242C0AFB}" destId="{30AA6796-6551-4A10-9D04-C6B5982CD8C7}" srcOrd="1" destOrd="0" parTransId="{4E9C7E73-B713-4731-9C45-ABBB3F304135}" sibTransId="{FE84AEB4-4E33-47A1-840C-ACC6F0372779}"/>
    <dgm:cxn modelId="{6EF23E8F-53C6-4AE0-A891-D1905BC9E63F}" type="presOf" srcId="{63F28D80-18D3-4121-A9EA-AFA969291B67}" destId="{D9061001-3419-44B5-8904-FCEED36D6907}" srcOrd="1" destOrd="1" presId="urn:microsoft.com/office/officeart/2005/8/layout/cycle4"/>
    <dgm:cxn modelId="{D4873391-75AE-4063-B680-7730C3339D4C}" type="presOf" srcId="{63F28D80-18D3-4121-A9EA-AFA969291B67}" destId="{F4B06BC0-B8EA-46F5-8D1D-5D29F53C719B}" srcOrd="0" destOrd="1" presId="urn:microsoft.com/office/officeart/2005/8/layout/cycle4"/>
    <dgm:cxn modelId="{E2746E94-27B2-4730-8291-85A8F7751810}" type="presOf" srcId="{F96885D4-A172-49E0-A33F-17C33E6942B0}" destId="{CE535C35-CE96-41DF-B76B-1B623C7F52C8}" srcOrd="0" destOrd="0" presId="urn:microsoft.com/office/officeart/2005/8/layout/cycle4"/>
    <dgm:cxn modelId="{E0BF4B95-AD2F-4C85-96FB-49907AF21FFD}" type="presOf" srcId="{D196A117-1952-4C7E-B100-C7D8ECD9374A}" destId="{55BAE012-6CD4-46F4-A238-93829012EA2F}" srcOrd="1" destOrd="2" presId="urn:microsoft.com/office/officeart/2005/8/layout/cycle4"/>
    <dgm:cxn modelId="{1F5F8596-DFE1-4805-A739-8E14F63709AD}" srcId="{21AFE06B-5CBE-4379-AF81-960AB827C672}" destId="{10577C47-514F-40FC-92C6-A0B43CE50533}" srcOrd="1" destOrd="0" parTransId="{8A69E570-2AB4-4E94-866E-B6CE0A103713}" sibTransId="{6DAAFD5D-6EAA-4E30-99E2-B7F34356DB13}"/>
    <dgm:cxn modelId="{BACDE898-D74D-46E4-8D7F-FD260196CAF7}" type="presOf" srcId="{D8B0B529-B02C-4C71-9DCF-A2542CE277C9}" destId="{55BAE012-6CD4-46F4-A238-93829012EA2F}" srcOrd="1" destOrd="1" presId="urn:microsoft.com/office/officeart/2005/8/layout/cycle4"/>
    <dgm:cxn modelId="{4BB787A0-252D-4AA6-8254-04C69F738858}" type="presOf" srcId="{24FEBBCE-33E9-4852-A6B0-69E3FA393DB6}" destId="{55BAE012-6CD4-46F4-A238-93829012EA2F}" srcOrd="1" destOrd="3" presId="urn:microsoft.com/office/officeart/2005/8/layout/cycle4"/>
    <dgm:cxn modelId="{023A13A4-54A8-4437-9FEC-7F04E0107D00}" srcId="{10577C47-514F-40FC-92C6-A0B43CE50533}" destId="{A9E2ACBA-C5B1-41F2-AA48-EDBDA7BBB424}" srcOrd="0" destOrd="0" parTransId="{57A7F5AC-B48D-4300-8213-D019F6110FCF}" sibTransId="{A3C9DB92-4A22-4EB1-9F7A-F51BDA7365CE}"/>
    <dgm:cxn modelId="{92FFF4A5-9F0E-442B-ABE8-AE8F8C4C29CF}" type="presOf" srcId="{4A7FEECD-0FC1-46F0-8910-AFDDB7A7717D}" destId="{F4B06BC0-B8EA-46F5-8D1D-5D29F53C719B}" srcOrd="0" destOrd="0" presId="urn:microsoft.com/office/officeart/2005/8/layout/cycle4"/>
    <dgm:cxn modelId="{01DE85A6-E79D-45CE-B275-C831EFDD49C0}" type="presOf" srcId="{A9E2ACBA-C5B1-41F2-AA48-EDBDA7BBB424}" destId="{55BAE012-6CD4-46F4-A238-93829012EA2F}" srcOrd="1" destOrd="0" presId="urn:microsoft.com/office/officeart/2005/8/layout/cycle4"/>
    <dgm:cxn modelId="{2A2CE5A7-CA7A-4BBA-9DD3-A3BA11E4772B}" srcId="{F96885D4-A172-49E0-A33F-17C33E6942B0}" destId="{18FE08C1-EED1-4C1C-AC53-B48F99EEF46F}" srcOrd="3" destOrd="0" parTransId="{4E26BFF4-1288-4058-AAAF-62CBA2873B5D}" sibTransId="{3A87B97A-EAAA-41C3-8BAB-F4ACB30FAB67}"/>
    <dgm:cxn modelId="{543AEEA7-64F0-4283-944C-D5E980DA8553}" type="presOf" srcId="{A9E2ACBA-C5B1-41F2-AA48-EDBDA7BBB424}" destId="{2D2019EE-3B62-4462-98DB-CFA03DF584AE}" srcOrd="0" destOrd="0" presId="urn:microsoft.com/office/officeart/2005/8/layout/cycle4"/>
    <dgm:cxn modelId="{2EC2D1A9-2308-458E-9438-2490EA7BEF07}" type="presOf" srcId="{67336EA7-AEEF-4DB6-B1D7-FEE0242C0AFB}" destId="{A16CE920-F435-47FC-A47B-C21F79A4AEB7}" srcOrd="0" destOrd="0" presId="urn:microsoft.com/office/officeart/2005/8/layout/cycle4"/>
    <dgm:cxn modelId="{22DEB4AA-926C-41D3-8A70-D14B064BB4F1}" type="presOf" srcId="{D196A117-1952-4C7E-B100-C7D8ECD9374A}" destId="{2D2019EE-3B62-4462-98DB-CFA03DF584AE}" srcOrd="0" destOrd="2" presId="urn:microsoft.com/office/officeart/2005/8/layout/cycle4"/>
    <dgm:cxn modelId="{54A86EB1-36FB-4147-91AC-506972CD87E2}" type="presOf" srcId="{4BE2B2EF-EC79-45AC-869A-9D0F55DFAA80}" destId="{448F3CDA-CDA7-4150-8FCF-02158F615ED6}" srcOrd="1" destOrd="2" presId="urn:microsoft.com/office/officeart/2005/8/layout/cycle4"/>
    <dgm:cxn modelId="{2B9977B2-30E4-47BF-8063-A18ADF0318E2}" srcId="{67336EA7-AEEF-4DB6-B1D7-FEE0242C0AFB}" destId="{17F63AE0-1F8C-4363-A66F-E6963CA08AF6}" srcOrd="0" destOrd="0" parTransId="{B24FE7D5-CA72-4AC3-A7EC-05A7153027A9}" sibTransId="{EC66938E-9BB0-4025-8CD2-E9D3575DD6B8}"/>
    <dgm:cxn modelId="{CFC93CB7-13C9-4396-B67D-8D4E4C5C1130}" srcId="{10577C47-514F-40FC-92C6-A0B43CE50533}" destId="{24FEBBCE-33E9-4852-A6B0-69E3FA393DB6}" srcOrd="3" destOrd="0" parTransId="{DACE313C-ED0C-493C-B297-CA50BE6838AF}" sibTransId="{114E6407-72EC-4458-AB09-F5AA8CF229C6}"/>
    <dgm:cxn modelId="{F80066BD-C6F0-432E-971C-BE0EBB1273A1}" type="presOf" srcId="{24FEBBCE-33E9-4852-A6B0-69E3FA393DB6}" destId="{2D2019EE-3B62-4462-98DB-CFA03DF584AE}" srcOrd="0" destOrd="3" presId="urn:microsoft.com/office/officeart/2005/8/layout/cycle4"/>
    <dgm:cxn modelId="{A37490C2-8769-4B1A-9809-41AEAD9DDC4C}" type="presOf" srcId="{A140FCE3-719A-491F-A0CA-EF2066A26115}" destId="{448F3CDA-CDA7-4150-8FCF-02158F615ED6}" srcOrd="1" destOrd="0" presId="urn:microsoft.com/office/officeart/2005/8/layout/cycle4"/>
    <dgm:cxn modelId="{88A2A0C5-05B1-4140-A01F-460A0F4956A1}" type="presOf" srcId="{D8B0B529-B02C-4C71-9DCF-A2542CE277C9}" destId="{2D2019EE-3B62-4462-98DB-CFA03DF584AE}" srcOrd="0" destOrd="1" presId="urn:microsoft.com/office/officeart/2005/8/layout/cycle4"/>
    <dgm:cxn modelId="{D40841C9-392A-400B-96F5-8930A64C8A86}" type="presOf" srcId="{B412F5A3-ACCD-4760-AEF2-805B18C33922}" destId="{448F3CDA-CDA7-4150-8FCF-02158F615ED6}" srcOrd="1" destOrd="1" presId="urn:microsoft.com/office/officeart/2005/8/layout/cycle4"/>
    <dgm:cxn modelId="{F6C1E0E2-0E86-4F0F-97C1-72A64FEB3C41}" srcId="{21AFE06B-5CBE-4379-AF81-960AB827C672}" destId="{F96885D4-A172-49E0-A33F-17C33E6942B0}" srcOrd="0" destOrd="0" parTransId="{3A99E1D1-68EC-4F3C-BBCE-6FE0447B6500}" sibTransId="{AA2CB2A9-4A78-436B-88D0-D350BE4B6F6D}"/>
    <dgm:cxn modelId="{76EE85F4-002B-44B8-818B-7D7A4F3BAC1D}" srcId="{F96885D4-A172-49E0-A33F-17C33E6942B0}" destId="{B412F5A3-ACCD-4760-AEF2-805B18C33922}" srcOrd="1" destOrd="0" parTransId="{A9949F31-D960-45A6-9DFC-80DE0D667E60}" sibTransId="{D317EBCC-3BE3-487F-BCEE-AA4C04DEA10F}"/>
    <dgm:cxn modelId="{710276F7-2460-4F08-8CDF-976178FB391F}" type="presOf" srcId="{18FE08C1-EED1-4C1C-AC53-B48F99EEF46F}" destId="{448F3CDA-CDA7-4150-8FCF-02158F615ED6}" srcOrd="1" destOrd="3" presId="urn:microsoft.com/office/officeart/2005/8/layout/cycle4"/>
    <dgm:cxn modelId="{E06549FB-0162-442A-A726-7D740BF237BC}" type="presOf" srcId="{17F63AE0-1F8C-4363-A66F-E6963CA08AF6}" destId="{BAD11FF9-2B5F-4336-8027-0691C814CC1E}" srcOrd="1" destOrd="0" presId="urn:microsoft.com/office/officeart/2005/8/layout/cycle4"/>
    <dgm:cxn modelId="{77C30DFD-37D5-45F4-9B6F-5EE38D6CFE0C}" srcId="{9C4C5BB9-E410-4DCB-9B6C-8B419311D855}" destId="{63F28D80-18D3-4121-A9EA-AFA969291B67}" srcOrd="1" destOrd="0" parTransId="{3C92CC13-0DB1-45A0-8FA0-82B423355388}" sibTransId="{AC321CB7-41D5-411E-8095-15A049353DD1}"/>
    <dgm:cxn modelId="{74A85728-F13E-48F2-AA3F-4D61E4BC0B81}" type="presParOf" srcId="{266E7104-60DB-4DA3-8FD8-516FB8EFBB8B}" destId="{F6814E7F-81AE-4F4C-8BE1-89B444293187}" srcOrd="0" destOrd="0" presId="urn:microsoft.com/office/officeart/2005/8/layout/cycle4"/>
    <dgm:cxn modelId="{DBC7C35A-6CF2-4284-9B46-773A1DBA71EC}" type="presParOf" srcId="{F6814E7F-81AE-4F4C-8BE1-89B444293187}" destId="{6196B379-2B83-4026-B505-FC325A987C05}" srcOrd="0" destOrd="0" presId="urn:microsoft.com/office/officeart/2005/8/layout/cycle4"/>
    <dgm:cxn modelId="{1034FB14-8B50-4A0D-8DE0-C04C5246829D}" type="presParOf" srcId="{6196B379-2B83-4026-B505-FC325A987C05}" destId="{B3505822-1CA2-4DB4-AF3D-3F36AF15BA59}" srcOrd="0" destOrd="0" presId="urn:microsoft.com/office/officeart/2005/8/layout/cycle4"/>
    <dgm:cxn modelId="{ACAD9938-6677-4143-90EE-332C8F55E496}" type="presParOf" srcId="{6196B379-2B83-4026-B505-FC325A987C05}" destId="{448F3CDA-CDA7-4150-8FCF-02158F615ED6}" srcOrd="1" destOrd="0" presId="urn:microsoft.com/office/officeart/2005/8/layout/cycle4"/>
    <dgm:cxn modelId="{E4A5E9C9-1798-4315-B0A0-C1AE21D99ABC}" type="presParOf" srcId="{F6814E7F-81AE-4F4C-8BE1-89B444293187}" destId="{92D8357D-B208-44FA-B714-6CC3A1DFC465}" srcOrd="1" destOrd="0" presId="urn:microsoft.com/office/officeart/2005/8/layout/cycle4"/>
    <dgm:cxn modelId="{23BF5E1F-7283-4226-BED2-6CD0DE4E9152}" type="presParOf" srcId="{92D8357D-B208-44FA-B714-6CC3A1DFC465}" destId="{2D2019EE-3B62-4462-98DB-CFA03DF584AE}" srcOrd="0" destOrd="0" presId="urn:microsoft.com/office/officeart/2005/8/layout/cycle4"/>
    <dgm:cxn modelId="{9FC37500-9B5E-42BA-AA25-E3E3C9FF0321}" type="presParOf" srcId="{92D8357D-B208-44FA-B714-6CC3A1DFC465}" destId="{55BAE012-6CD4-46F4-A238-93829012EA2F}" srcOrd="1" destOrd="0" presId="urn:microsoft.com/office/officeart/2005/8/layout/cycle4"/>
    <dgm:cxn modelId="{6CD6793B-EB3C-462E-87C0-16E14F65239A}" type="presParOf" srcId="{F6814E7F-81AE-4F4C-8BE1-89B444293187}" destId="{89AB6333-ADC6-4235-B79A-2D449078C3BA}" srcOrd="2" destOrd="0" presId="urn:microsoft.com/office/officeart/2005/8/layout/cycle4"/>
    <dgm:cxn modelId="{89ECBFFC-50F0-4AD4-9C51-B81E2CAF71C4}" type="presParOf" srcId="{89AB6333-ADC6-4235-B79A-2D449078C3BA}" destId="{79FBA8B0-FE7E-4BC0-B725-784340356072}" srcOrd="0" destOrd="0" presId="urn:microsoft.com/office/officeart/2005/8/layout/cycle4"/>
    <dgm:cxn modelId="{263EF7D7-8753-45A0-864B-EC72DD4B343E}" type="presParOf" srcId="{89AB6333-ADC6-4235-B79A-2D449078C3BA}" destId="{BAD11FF9-2B5F-4336-8027-0691C814CC1E}" srcOrd="1" destOrd="0" presId="urn:microsoft.com/office/officeart/2005/8/layout/cycle4"/>
    <dgm:cxn modelId="{4356662B-8EDB-4C2F-8F81-9E2050A12648}" type="presParOf" srcId="{F6814E7F-81AE-4F4C-8BE1-89B444293187}" destId="{98B9C0F9-4D40-4DAD-9320-5D1211CBBE74}" srcOrd="3" destOrd="0" presId="urn:microsoft.com/office/officeart/2005/8/layout/cycle4"/>
    <dgm:cxn modelId="{475BD66B-7D11-48F3-B2C3-735D7D17822F}" type="presParOf" srcId="{98B9C0F9-4D40-4DAD-9320-5D1211CBBE74}" destId="{F4B06BC0-B8EA-46F5-8D1D-5D29F53C719B}" srcOrd="0" destOrd="0" presId="urn:microsoft.com/office/officeart/2005/8/layout/cycle4"/>
    <dgm:cxn modelId="{D0D81A94-28AA-40DE-83AB-25242A5E7598}" type="presParOf" srcId="{98B9C0F9-4D40-4DAD-9320-5D1211CBBE74}" destId="{D9061001-3419-44B5-8904-FCEED36D6907}" srcOrd="1" destOrd="0" presId="urn:microsoft.com/office/officeart/2005/8/layout/cycle4"/>
    <dgm:cxn modelId="{794BDC6C-8278-415B-9C1A-2DF7609E714C}" type="presParOf" srcId="{F6814E7F-81AE-4F4C-8BE1-89B444293187}" destId="{92D92864-8305-4AA3-B8B3-66624EF88885}" srcOrd="4" destOrd="0" presId="urn:microsoft.com/office/officeart/2005/8/layout/cycle4"/>
    <dgm:cxn modelId="{360CDCE7-B53C-40C0-B975-A98B9D339A3E}" type="presParOf" srcId="{266E7104-60DB-4DA3-8FD8-516FB8EFBB8B}" destId="{7E5A69F8-EC4D-4C5C-B688-05E0CC228407}" srcOrd="1" destOrd="0" presId="urn:microsoft.com/office/officeart/2005/8/layout/cycle4"/>
    <dgm:cxn modelId="{8725EF0A-488C-48C1-A56B-7A75094ED795}" type="presParOf" srcId="{7E5A69F8-EC4D-4C5C-B688-05E0CC228407}" destId="{CE535C35-CE96-41DF-B76B-1B623C7F52C8}" srcOrd="0" destOrd="0" presId="urn:microsoft.com/office/officeart/2005/8/layout/cycle4"/>
    <dgm:cxn modelId="{A58E794A-5BF2-4DDC-80FA-B85019C467C7}" type="presParOf" srcId="{7E5A69F8-EC4D-4C5C-B688-05E0CC228407}" destId="{DF755911-073A-4930-A674-5857BDEFE969}" srcOrd="1" destOrd="0" presId="urn:microsoft.com/office/officeart/2005/8/layout/cycle4"/>
    <dgm:cxn modelId="{871A3C1B-E9E4-4D1B-88EC-F517B671BE9C}" type="presParOf" srcId="{7E5A69F8-EC4D-4C5C-B688-05E0CC228407}" destId="{A16CE920-F435-47FC-A47B-C21F79A4AEB7}" srcOrd="2" destOrd="0" presId="urn:microsoft.com/office/officeart/2005/8/layout/cycle4"/>
    <dgm:cxn modelId="{076D1C3A-0BF8-49BA-BEE2-F57BB7B822F5}" type="presParOf" srcId="{7E5A69F8-EC4D-4C5C-B688-05E0CC228407}" destId="{44473E54-D009-4BE3-9874-11B182DEA27E}" srcOrd="3" destOrd="0" presId="urn:microsoft.com/office/officeart/2005/8/layout/cycle4"/>
    <dgm:cxn modelId="{D8FA0DBB-5421-422F-9117-2275ED0151BC}" type="presParOf" srcId="{7E5A69F8-EC4D-4C5C-B688-05E0CC228407}" destId="{BCF9CF0E-E18C-4A08-9ACF-3A1B3AB6BDD0}" srcOrd="4" destOrd="0" presId="urn:microsoft.com/office/officeart/2005/8/layout/cycle4"/>
    <dgm:cxn modelId="{57D7A265-BD8B-40CC-8267-612E7CA0D6B7}" type="presParOf" srcId="{266E7104-60DB-4DA3-8FD8-516FB8EFBB8B}" destId="{0D5FC1A3-9BC3-461A-A3F1-637D157DD817}" srcOrd="2" destOrd="0" presId="urn:microsoft.com/office/officeart/2005/8/layout/cycle4"/>
    <dgm:cxn modelId="{0C9B4DC1-A713-4E6C-A758-4E162453FF2E}" type="presParOf" srcId="{266E7104-60DB-4DA3-8FD8-516FB8EFBB8B}" destId="{787BA6FD-81E8-48A6-B84C-0ADC5942D10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6D4D2-A55A-3B47-A474-77DDF30B95A1}">
      <dsp:nvSpPr>
        <dsp:cNvPr id="0" name=""/>
        <dsp:cNvSpPr/>
      </dsp:nvSpPr>
      <dsp:spPr>
        <a:xfrm>
          <a:off x="4286082" y="1856"/>
          <a:ext cx="1943434" cy="12632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Policy monopoly</a:t>
          </a:r>
        </a:p>
      </dsp:txBody>
      <dsp:txXfrm>
        <a:off x="4347748" y="63522"/>
        <a:ext cx="1820102" cy="1139900"/>
      </dsp:txXfrm>
    </dsp:sp>
    <dsp:sp modelId="{296AAC4A-46E9-DF4F-8337-3017D4242A66}">
      <dsp:nvSpPr>
        <dsp:cNvPr id="0" name=""/>
        <dsp:cNvSpPr/>
      </dsp:nvSpPr>
      <dsp:spPr>
        <a:xfrm>
          <a:off x="3574345" y="633472"/>
          <a:ext cx="3366909" cy="3366909"/>
        </a:xfrm>
        <a:custGeom>
          <a:avLst/>
          <a:gdLst/>
          <a:ahLst/>
          <a:cxnLst/>
          <a:rect l="0" t="0" r="0" b="0"/>
          <a:pathLst>
            <a:path>
              <a:moveTo>
                <a:pt x="2915540" y="536290"/>
              </a:moveTo>
              <a:arcTo wR="1683454" hR="1683454" stAng="19022651" swAng="23001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7F3E494-45CB-2045-841F-F363C1FCB00D}">
      <dsp:nvSpPr>
        <dsp:cNvPr id="0" name=""/>
        <dsp:cNvSpPr/>
      </dsp:nvSpPr>
      <dsp:spPr>
        <a:xfrm>
          <a:off x="5743996" y="2527038"/>
          <a:ext cx="1943434" cy="12632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Advocacy Coalition</a:t>
          </a:r>
        </a:p>
      </dsp:txBody>
      <dsp:txXfrm>
        <a:off x="5805662" y="2588704"/>
        <a:ext cx="1820102" cy="1139900"/>
      </dsp:txXfrm>
    </dsp:sp>
    <dsp:sp modelId="{1039722B-F436-FE4E-8EE5-C62EA99E8CDE}">
      <dsp:nvSpPr>
        <dsp:cNvPr id="0" name=""/>
        <dsp:cNvSpPr/>
      </dsp:nvSpPr>
      <dsp:spPr>
        <a:xfrm>
          <a:off x="3574345" y="633472"/>
          <a:ext cx="3366909" cy="3366909"/>
        </a:xfrm>
        <a:custGeom>
          <a:avLst/>
          <a:gdLst/>
          <a:ahLst/>
          <a:cxnLst/>
          <a:rect l="0" t="0" r="0" b="0"/>
          <a:pathLst>
            <a:path>
              <a:moveTo>
                <a:pt x="2199339" y="3285915"/>
              </a:moveTo>
              <a:arcTo wR="1683454" hR="1683454" stAng="4329295" swAng="214140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4B7FB8-707E-7846-89A6-A8609FB00AB7}">
      <dsp:nvSpPr>
        <dsp:cNvPr id="0" name=""/>
        <dsp:cNvSpPr/>
      </dsp:nvSpPr>
      <dsp:spPr>
        <a:xfrm>
          <a:off x="2828168" y="2527038"/>
          <a:ext cx="1943434" cy="12632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Punctuated Equilibrium</a:t>
          </a:r>
        </a:p>
      </dsp:txBody>
      <dsp:txXfrm>
        <a:off x="2889834" y="2588704"/>
        <a:ext cx="1820102" cy="1139900"/>
      </dsp:txXfrm>
    </dsp:sp>
    <dsp:sp modelId="{D796BF3E-B530-5544-80E5-C1F38857EFCD}">
      <dsp:nvSpPr>
        <dsp:cNvPr id="0" name=""/>
        <dsp:cNvSpPr/>
      </dsp:nvSpPr>
      <dsp:spPr>
        <a:xfrm>
          <a:off x="3574345" y="633472"/>
          <a:ext cx="3366909" cy="3366909"/>
        </a:xfrm>
        <a:custGeom>
          <a:avLst/>
          <a:gdLst/>
          <a:ahLst/>
          <a:cxnLst/>
          <a:rect l="0" t="0" r="0" b="0"/>
          <a:pathLst>
            <a:path>
              <a:moveTo>
                <a:pt x="5468" y="1547874"/>
              </a:moveTo>
              <a:arcTo wR="1683454" hR="1683454" stAng="11077166" swAng="23001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A8B0-FE7E-4BC0-B725-784340356072}">
      <dsp:nvSpPr>
        <dsp:cNvPr id="0" name=""/>
        <dsp:cNvSpPr/>
      </dsp:nvSpPr>
      <dsp:spPr>
        <a:xfrm>
          <a:off x="4869585" y="3675902"/>
          <a:ext cx="3258414"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Respect</a:t>
          </a:r>
        </a:p>
        <a:p>
          <a:pPr marL="114300" lvl="1" indent="-114300" algn="l" defTabSz="622300">
            <a:lnSpc>
              <a:spcPct val="90000"/>
            </a:lnSpc>
            <a:spcBef>
              <a:spcPct val="0"/>
            </a:spcBef>
            <a:spcAft>
              <a:spcPct val="15000"/>
            </a:spcAft>
            <a:buChar char="•"/>
          </a:pPr>
          <a:r>
            <a:rPr lang="en-US" sz="1400" kern="1200" dirty="0"/>
            <a:t>Openness</a:t>
          </a:r>
        </a:p>
        <a:p>
          <a:pPr marL="114300" lvl="1" indent="-114300" algn="l" defTabSz="622300">
            <a:lnSpc>
              <a:spcPct val="90000"/>
            </a:lnSpc>
            <a:spcBef>
              <a:spcPct val="0"/>
            </a:spcBef>
            <a:spcAft>
              <a:spcPct val="15000"/>
            </a:spcAft>
            <a:buChar char="•"/>
          </a:pPr>
          <a:r>
            <a:rPr lang="en-US" sz="1400" kern="1200" dirty="0"/>
            <a:t>Relationship</a:t>
          </a:r>
        </a:p>
      </dsp:txBody>
      <dsp:txXfrm>
        <a:off x="5885199" y="4147485"/>
        <a:ext cx="2204710" cy="1224300"/>
      </dsp:txXfrm>
    </dsp:sp>
    <dsp:sp modelId="{F4B06BC0-B8EA-46F5-8D1D-5D29F53C719B}">
      <dsp:nvSpPr>
        <dsp:cNvPr id="0" name=""/>
        <dsp:cNvSpPr/>
      </dsp:nvSpPr>
      <dsp:spPr>
        <a:xfrm>
          <a:off x="396468"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Creativity</a:t>
          </a:r>
        </a:p>
        <a:p>
          <a:pPr marL="114300" lvl="1" indent="-114300" algn="l" defTabSz="622300">
            <a:lnSpc>
              <a:spcPct val="90000"/>
            </a:lnSpc>
            <a:spcBef>
              <a:spcPct val="0"/>
            </a:spcBef>
            <a:spcAft>
              <a:spcPct val="15000"/>
            </a:spcAft>
            <a:buChar char="•"/>
          </a:pPr>
          <a:r>
            <a:rPr lang="en-US" sz="1400" kern="1200" dirty="0"/>
            <a:t>Motivational Interviewing</a:t>
          </a:r>
        </a:p>
      </dsp:txBody>
      <dsp:txXfrm>
        <a:off x="434558" y="4156276"/>
        <a:ext cx="1797595" cy="1224300"/>
      </dsp:txXfrm>
    </dsp:sp>
    <dsp:sp modelId="{2D2019EE-3B62-4462-98DB-CFA03DF584AE}">
      <dsp:nvSpPr>
        <dsp:cNvPr id="0" name=""/>
        <dsp:cNvSpPr/>
      </dsp:nvSpPr>
      <dsp:spPr>
        <a:xfrm>
          <a:off x="4763913"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Patient stories</a:t>
          </a:r>
        </a:p>
        <a:p>
          <a:pPr marL="114300" lvl="1" indent="-114300" algn="l" defTabSz="622300">
            <a:lnSpc>
              <a:spcPct val="90000"/>
            </a:lnSpc>
            <a:spcBef>
              <a:spcPct val="0"/>
            </a:spcBef>
            <a:spcAft>
              <a:spcPct val="15000"/>
            </a:spcAft>
            <a:buChar char="•"/>
          </a:pPr>
          <a:r>
            <a:rPr lang="en-US" sz="1400" kern="1200" dirty="0"/>
            <a:t>Personal stories</a:t>
          </a:r>
        </a:p>
        <a:p>
          <a:pPr marL="114300" lvl="1" indent="-114300" algn="l" defTabSz="622300">
            <a:lnSpc>
              <a:spcPct val="90000"/>
            </a:lnSpc>
            <a:spcBef>
              <a:spcPct val="0"/>
            </a:spcBef>
            <a:spcAft>
              <a:spcPct val="15000"/>
            </a:spcAft>
            <a:buChar char="•"/>
          </a:pPr>
          <a:r>
            <a:rPr lang="en-US" sz="1400" kern="1200" dirty="0"/>
            <a:t>Expertise</a:t>
          </a:r>
        </a:p>
        <a:p>
          <a:pPr marL="114300" lvl="1" indent="-114300" algn="l" defTabSz="622300">
            <a:lnSpc>
              <a:spcPct val="90000"/>
            </a:lnSpc>
            <a:spcBef>
              <a:spcPct val="0"/>
            </a:spcBef>
            <a:spcAft>
              <a:spcPct val="15000"/>
            </a:spcAft>
            <a:buChar char="•"/>
          </a:pPr>
          <a:r>
            <a:rPr lang="en-US" sz="1400" kern="1200" dirty="0"/>
            <a:t>Confident Humility </a:t>
          </a:r>
        </a:p>
      </dsp:txBody>
      <dsp:txXfrm>
        <a:off x="5605050" y="38090"/>
        <a:ext cx="1797595" cy="1224300"/>
      </dsp:txXfrm>
    </dsp:sp>
    <dsp:sp modelId="{B3505822-1CA2-4DB4-AF3D-3F36AF15BA59}">
      <dsp:nvSpPr>
        <dsp:cNvPr id="0" name=""/>
        <dsp:cNvSpPr/>
      </dsp:nvSpPr>
      <dsp:spPr>
        <a:xfrm>
          <a:off x="396468"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Your data</a:t>
          </a:r>
        </a:p>
        <a:p>
          <a:pPr marL="114300" lvl="1" indent="-114300" algn="l" defTabSz="622300">
            <a:lnSpc>
              <a:spcPct val="90000"/>
            </a:lnSpc>
            <a:spcBef>
              <a:spcPct val="0"/>
            </a:spcBef>
            <a:spcAft>
              <a:spcPct val="15000"/>
            </a:spcAft>
            <a:buChar char="•"/>
          </a:pPr>
          <a:r>
            <a:rPr lang="en-US" sz="1400" kern="1200" dirty="0"/>
            <a:t>Their data</a:t>
          </a:r>
        </a:p>
        <a:p>
          <a:pPr marL="114300" lvl="1" indent="-114300" algn="l" defTabSz="622300">
            <a:lnSpc>
              <a:spcPct val="90000"/>
            </a:lnSpc>
            <a:spcBef>
              <a:spcPct val="0"/>
            </a:spcBef>
            <a:spcAft>
              <a:spcPct val="15000"/>
            </a:spcAft>
            <a:buChar char="•"/>
          </a:pPr>
          <a:r>
            <a:rPr lang="en-US" sz="1400" kern="1200" dirty="0"/>
            <a:t>Key Players</a:t>
          </a:r>
        </a:p>
        <a:p>
          <a:pPr marL="114300" lvl="1" indent="-114300" algn="l" defTabSz="622300">
            <a:lnSpc>
              <a:spcPct val="90000"/>
            </a:lnSpc>
            <a:spcBef>
              <a:spcPct val="0"/>
            </a:spcBef>
            <a:spcAft>
              <a:spcPct val="15000"/>
            </a:spcAft>
            <a:buChar char="•"/>
          </a:pPr>
          <a:r>
            <a:rPr lang="en-US" sz="1400" kern="1200" dirty="0"/>
            <a:t>Focus on being a scientist</a:t>
          </a:r>
        </a:p>
      </dsp:txBody>
      <dsp:txXfrm>
        <a:off x="434558" y="38090"/>
        <a:ext cx="1797595" cy="1224300"/>
      </dsp:txXfrm>
    </dsp:sp>
    <dsp:sp modelId="{CE535C35-CE96-41DF-B76B-1B623C7F52C8}">
      <dsp:nvSpPr>
        <dsp:cNvPr id="0" name=""/>
        <dsp:cNvSpPr/>
      </dsp:nvSpPr>
      <dsp:spPr>
        <a:xfrm>
          <a:off x="1663530" y="308864"/>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Critical Analysis	</a:t>
          </a:r>
        </a:p>
      </dsp:txBody>
      <dsp:txXfrm>
        <a:off x="2350740" y="996074"/>
        <a:ext cx="1659072" cy="1659072"/>
      </dsp:txXfrm>
    </dsp:sp>
    <dsp:sp modelId="{DF755911-073A-4930-A674-5857BDEFE969}">
      <dsp:nvSpPr>
        <dsp:cNvPr id="0" name=""/>
        <dsp:cNvSpPr/>
      </dsp:nvSpPr>
      <dsp:spPr>
        <a:xfrm rot="5400000">
          <a:off x="4118186" y="308864"/>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Experience</a:t>
          </a:r>
        </a:p>
      </dsp:txBody>
      <dsp:txXfrm rot="-5400000">
        <a:off x="4118186" y="996074"/>
        <a:ext cx="1659072" cy="1659072"/>
      </dsp:txXfrm>
    </dsp:sp>
    <dsp:sp modelId="{A16CE920-F435-47FC-A47B-C21F79A4AEB7}">
      <dsp:nvSpPr>
        <dsp:cNvPr id="0" name=""/>
        <dsp:cNvSpPr/>
      </dsp:nvSpPr>
      <dsp:spPr>
        <a:xfrm rot="10800000">
          <a:off x="4118186" y="2763520"/>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Collaboration</a:t>
          </a:r>
        </a:p>
      </dsp:txBody>
      <dsp:txXfrm rot="10800000">
        <a:off x="4118186" y="2763520"/>
        <a:ext cx="1659072" cy="1659072"/>
      </dsp:txXfrm>
    </dsp:sp>
    <dsp:sp modelId="{44473E54-D009-4BE3-9874-11B182DEA27E}">
      <dsp:nvSpPr>
        <dsp:cNvPr id="0" name=""/>
        <dsp:cNvSpPr/>
      </dsp:nvSpPr>
      <dsp:spPr>
        <a:xfrm rot="16200000">
          <a:off x="1663530" y="2763520"/>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Flexibility</a:t>
          </a:r>
        </a:p>
      </dsp:txBody>
      <dsp:txXfrm rot="5400000">
        <a:off x="2350740" y="2763520"/>
        <a:ext cx="1659072" cy="1659072"/>
      </dsp:txXfrm>
    </dsp:sp>
    <dsp:sp modelId="{0D5FC1A3-9BC3-461A-A3F1-637D157DD817}">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7BA6FD-81E8-48A6-B84C-0ADC5942D10B}">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3E47B-F7A3-DF42-BCCD-1CC9A50A3C1D}"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A39C4-4CF9-8140-AC17-6705778E7F62}" type="slidenum">
              <a:rPr lang="en-US" smtClean="0"/>
              <a:t>‹#›</a:t>
            </a:fld>
            <a:endParaRPr lang="en-US"/>
          </a:p>
        </p:txBody>
      </p:sp>
    </p:spTree>
    <p:extLst>
      <p:ext uri="{BB962C8B-B14F-4D97-AF65-F5344CB8AC3E}">
        <p14:creationId xmlns:p14="http://schemas.microsoft.com/office/powerpoint/2010/main" val="346376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upersummary.com/sty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will plan and practice effective, diplomatic responses to questions or comments </a:t>
            </a:r>
            <a:r>
              <a:rPr lang="en-US" dirty="0" err="1"/>
              <a:t>onaddiction</a:t>
            </a:r>
            <a:r>
              <a:rPr lang="en-US" dirty="0"/>
              <a:t> or pain care that seem prejudicial or not based on evidence</a:t>
            </a:r>
          </a:p>
          <a:p>
            <a:endParaRPr lang="en-US" dirty="0"/>
          </a:p>
          <a:p>
            <a:r>
              <a:rPr lang="en-US" dirty="0"/>
              <a:t>Attendees will identify and evaluate a range of potential partners for public engagement </a:t>
            </a:r>
            <a:r>
              <a:rPr lang="en-US" dirty="0" err="1"/>
              <a:t>andadvocacy</a:t>
            </a:r>
            <a:r>
              <a:rPr lang="en-US" dirty="0"/>
              <a:t> including: national organizations, institutional authorities, clinical partners for purpose of</a:t>
            </a:r>
          </a:p>
          <a:p>
            <a:r>
              <a:rPr lang="en-US" dirty="0"/>
              <a:t>addressing a community or state, initiative</a:t>
            </a:r>
          </a:p>
          <a:p>
            <a:endParaRPr lang="en-US" dirty="0"/>
          </a:p>
          <a:p>
            <a:r>
              <a:rPr lang="en-US" dirty="0"/>
              <a:t>Attendees will plausible approaches for team-based analysis of proposed programs, rules, or initiatives where time is limited</a:t>
            </a:r>
          </a:p>
          <a:p>
            <a:endParaRPr lang="en-US" dirty="0"/>
          </a:p>
          <a:p>
            <a:r>
              <a:rPr lang="en-US" dirty="0"/>
              <a:t>Explain how key concepts of policy scholarship, such as "advocacy coalition" and "punctuated</a:t>
            </a:r>
          </a:p>
          <a:p>
            <a:r>
              <a:rPr lang="en-US" dirty="0"/>
              <a:t>equilibrium" influence the actual evolution of policy in a community, region or count</a:t>
            </a:r>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a:t>
            </a:fld>
            <a:endParaRPr lang="en-US"/>
          </a:p>
        </p:txBody>
      </p:sp>
    </p:spTree>
    <p:extLst>
      <p:ext uri="{BB962C8B-B14F-4D97-AF65-F5344CB8AC3E}">
        <p14:creationId xmlns:p14="http://schemas.microsoft.com/office/powerpoint/2010/main" val="346232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wrote in submission: </a:t>
            </a:r>
          </a:p>
          <a:p>
            <a:r>
              <a:rPr lang="en-US" dirty="0"/>
              <a:t>Minutes 0-5: Introductions </a:t>
            </a:r>
          </a:p>
          <a:p>
            <a:endParaRPr lang="en-US" dirty="0"/>
          </a:p>
          <a:p>
            <a:r>
              <a:rPr lang="en-US" dirty="0"/>
              <a:t>Minutes 6-14: Framing concepts: "public skepticism" as it applies to policy deliberation concerning drug use disorder, opioids, pain care, and how such skepticism operates differently</a:t>
            </a:r>
          </a:p>
          <a:p>
            <a:r>
              <a:rPr lang="en-US" dirty="0"/>
              <a:t>in rural and so-called Red State environments. Additionally, the faculty will offer a thumbnail overview of policy scholarship on how policy is set, including "policy monopoly" and "advocacy coalition".</a:t>
            </a:r>
          </a:p>
          <a:p>
            <a:endParaRPr lang="en-US" dirty="0"/>
          </a:p>
          <a:p>
            <a:r>
              <a:rPr lang="en-US" dirty="0"/>
              <a:t>Minutes 15-21: Team faculty will share, in short-form, examples from recent public engagement or advocacy experiences under conditions of public or policymaker skepticism, including proposed sharp</a:t>
            </a:r>
          </a:p>
          <a:p>
            <a:r>
              <a:rPr lang="en-US" dirty="0"/>
              <a:t>restrictions on buprenorphine. </a:t>
            </a:r>
          </a:p>
          <a:p>
            <a:endParaRPr lang="en-US" dirty="0"/>
          </a:p>
          <a:p>
            <a:r>
              <a:rPr lang="en-US" dirty="0"/>
              <a:t>Minutes 22-29: Team faculty will introduce tabletop exercise for small workgroups, supplemented by handouts. </a:t>
            </a:r>
          </a:p>
          <a:p>
            <a:endParaRPr lang="en-US" dirty="0"/>
          </a:p>
          <a:p>
            <a:r>
              <a:rPr lang="en-US" dirty="0"/>
              <a:t>Minutes 30-52: Small group exercises.</a:t>
            </a:r>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4</a:t>
            </a:fld>
            <a:endParaRPr lang="en-US"/>
          </a:p>
        </p:txBody>
      </p:sp>
    </p:spTree>
    <p:extLst>
      <p:ext uri="{BB962C8B-B14F-4D97-AF65-F5344CB8AC3E}">
        <p14:creationId xmlns:p14="http://schemas.microsoft.com/office/powerpoint/2010/main" val="171974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and activists are dedicated to creating positive change in the world. An advocate is someone who works on behalf of an individual, group or an organization, and an activist works to spur broader social or political change.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Gallagher, J. (2017). The last mile problem: Activists, advocates, and the struggle for justice in domestic courts. </a:t>
            </a:r>
            <a:r>
              <a:rPr lang="en-US" i="1" dirty="0"/>
              <a:t>Comparative Political Studies</a:t>
            </a:r>
            <a:r>
              <a:rPr lang="en-US" dirty="0"/>
              <a:t>, </a:t>
            </a:r>
            <a:r>
              <a:rPr lang="en-US" i="1" dirty="0"/>
              <a:t>50</a:t>
            </a:r>
            <a:r>
              <a:rPr lang="en-US" dirty="0"/>
              <a:t>(12), 1666-1698.</a:t>
            </a:r>
          </a:p>
          <a:p>
            <a:endParaRPr lang="en-US" dirty="0"/>
          </a:p>
          <a:p>
            <a:endParaRPr lang="en-US" dirty="0"/>
          </a:p>
          <a:p>
            <a:endParaRPr lang="en-US" dirty="0"/>
          </a:p>
          <a:p>
            <a:r>
              <a:rPr lang="en-US" dirty="0"/>
              <a:t>Under conditions of public skepticism, clinical leaders must seek constructive forms of </a:t>
            </a:r>
            <a:r>
              <a:rPr lang="en-US" dirty="0" err="1"/>
              <a:t>publicengagement</a:t>
            </a:r>
            <a:r>
              <a:rPr lang="en-US" dirty="0"/>
              <a:t>, based on respect for the community, while nonetheless offering a clear and compelling message about necessary policies or programs. </a:t>
            </a:r>
          </a:p>
          <a:p>
            <a:endParaRPr lang="en-US" dirty="0"/>
          </a:p>
          <a:p>
            <a:r>
              <a:rPr lang="en-US" b="0" dirty="0">
                <a:effectLst/>
              </a:rPr>
              <a:t>Advocacy is the core activity of all social movements: the “act of persuading or arguing in support of a specific cause, policy, idea or set of values” (Cox &amp; </a:t>
            </a:r>
            <a:r>
              <a:rPr lang="en-US" b="0" dirty="0" err="1">
                <a:effectLst/>
              </a:rPr>
              <a:t>Pezzullo</a:t>
            </a:r>
            <a:r>
              <a:rPr lang="en-US" b="0" dirty="0">
                <a:effectLst/>
              </a:rPr>
              <a:t>, 2016, p.177).</a:t>
            </a:r>
          </a:p>
          <a:p>
            <a:endParaRPr lang="en-US" b="0" dirty="0">
              <a:effectLst/>
            </a:endParaRPr>
          </a:p>
          <a:p>
            <a:r>
              <a:rPr lang="en-US" b="0" dirty="0">
                <a:effectLst/>
              </a:rPr>
              <a:t>Activism is defined as the use of direct and noticeable action to achieve a result, usually a political or social one (Cambridge Dictionary).</a:t>
            </a:r>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10</a:t>
            </a:fld>
            <a:endParaRPr lang="en-US"/>
          </a:p>
        </p:txBody>
      </p:sp>
    </p:spTree>
    <p:extLst>
      <p:ext uri="{BB962C8B-B14F-4D97-AF65-F5344CB8AC3E}">
        <p14:creationId xmlns:p14="http://schemas.microsoft.com/office/powerpoint/2010/main" val="206424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policy makers district, personal</a:t>
            </a:r>
            <a:r>
              <a:rPr lang="en-US" baseline="0" dirty="0"/>
              <a:t> </a:t>
            </a:r>
            <a:r>
              <a:rPr lang="en-US" baseline="0" dirty="0" err="1"/>
              <a:t>hx</a:t>
            </a:r>
            <a:r>
              <a:rPr lang="en-US" baseline="0" dirty="0"/>
              <a:t>, issues important to them, voting record</a:t>
            </a:r>
          </a:p>
          <a:p>
            <a:r>
              <a:rPr lang="en-US" baseline="0" dirty="0"/>
              <a:t>Their Data: situational awareness of other policies proposed and downstream effects of current policy</a:t>
            </a:r>
          </a:p>
          <a:p>
            <a:endParaRPr lang="en-US" baseline="0" dirty="0"/>
          </a:p>
          <a:p>
            <a:r>
              <a:rPr lang="en-US" baseline="0" dirty="0"/>
              <a:t>Flexibility: </a:t>
            </a:r>
            <a:r>
              <a:rPr lang="en-US" sz="1200" b="0" i="0" kern="1200" dirty="0">
                <a:solidFill>
                  <a:schemeClr val="tx1"/>
                </a:solidFill>
                <a:effectLst/>
                <a:latin typeface="+mn-lt"/>
                <a:ea typeface="+mn-ea"/>
                <a:cs typeface="+mn-cs"/>
              </a:rPr>
              <a:t>The key is not to let task conflict become relationship conflict by thinking about it as a debate rather than a disagreement; this way, the conflict feels less personal and easily overcome. people too often take an adversarial approach in persuasion and try to overwhelm their opponents; the better approach is to find common ground, ask questions, and limit arguments to a few key points.</a:t>
            </a:r>
          </a:p>
          <a:p>
            <a:endParaRPr lang="en-US" sz="1200" b="0" i="0" kern="1200" baseline="0" dirty="0">
              <a:solidFill>
                <a:schemeClr val="tx1"/>
              </a:solidFill>
              <a:effectLst/>
              <a:latin typeface="+mn-lt"/>
              <a:ea typeface="+mn-ea"/>
              <a:cs typeface="+mn-cs"/>
            </a:endParaRPr>
          </a:p>
          <a:p>
            <a:r>
              <a:rPr lang="en-US" dirty="0"/>
              <a:t>Adam Grant: Think Again When you think like a scientist, "you favor humility over pride and curiosity over conviction," Grant explained. "You look for reasons why you might be wrong, not just reasons why you must be right."</a:t>
            </a:r>
            <a:endParaRPr lang="en-US" baseline="0" dirty="0"/>
          </a:p>
          <a:p>
            <a:endParaRPr lang="en-US" baseline="0" dirty="0"/>
          </a:p>
          <a:p>
            <a:r>
              <a:rPr lang="en-US" sz="1200" b="0" i="0" kern="1200" dirty="0">
                <a:solidFill>
                  <a:schemeClr val="tx1"/>
                </a:solidFill>
                <a:effectLst/>
                <a:latin typeface="+mn-lt"/>
                <a:ea typeface="+mn-ea"/>
                <a:cs typeface="+mn-cs"/>
              </a:rPr>
              <a:t>Grant believes that we tend to adopt the </a:t>
            </a:r>
            <a:r>
              <a:rPr lang="en-US" sz="1200" b="1" i="0" u="sng" kern="1200" dirty="0">
                <a:solidFill>
                  <a:schemeClr val="tx1"/>
                </a:solidFill>
                <a:effectLst/>
                <a:latin typeface="+mn-lt"/>
                <a:ea typeface="+mn-ea"/>
                <a:cs typeface="+mn-cs"/>
                <a:hlinkClick r:id="rId3"/>
              </a:rPr>
              <a:t>style</a:t>
            </a:r>
            <a:r>
              <a:rPr lang="en-US" sz="1200" b="0" i="0" kern="1200" dirty="0">
                <a:solidFill>
                  <a:schemeClr val="tx1"/>
                </a:solidFill>
                <a:effectLst/>
                <a:latin typeface="+mn-lt"/>
                <a:ea typeface="+mn-ea"/>
                <a:cs typeface="+mn-cs"/>
              </a:rPr>
              <a:t> of a preacher, prosecutor, or politician. We preach to protect and promote our own ideas, prosecute to prove others wrong, and politick when we lobby for others’ approval.</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baseline="0" dirty="0"/>
              <a:t>https://</a:t>
            </a:r>
            <a:r>
              <a:rPr lang="en-US" baseline="0" dirty="0" err="1"/>
              <a:t>advocacyguide.icpolicyadvocacy.org</a:t>
            </a:r>
            <a:r>
              <a:rPr lang="en-US" baseline="0" dirty="0"/>
              <a:t>/431-decisionmakers-advisors-and-institutions-inside-government</a:t>
            </a:r>
          </a:p>
          <a:p>
            <a:endParaRPr lang="en-US" baseline="0"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384048" rtl="0" latinLnBrk="0">
              <a:lnSpc>
                <a:spcPct val="94000"/>
              </a:lnSpc>
              <a:spcBef>
                <a:spcPts val="1000"/>
              </a:spcBef>
              <a:spcAft>
                <a:spcPts val="200"/>
              </a:spcAft>
            </a:pPr>
            <a:r>
              <a:rPr lang="en-US" sz="1200" dirty="0">
                <a:effectLst/>
                <a:latin typeface="Franklin Gothic Book" panose="020B0503020102020204" pitchFamily="34" charset="0"/>
              </a:rPr>
              <a:t>■</a:t>
            </a:r>
            <a:r>
              <a:rPr lang="en-US" sz="1200" dirty="0">
                <a:solidFill>
                  <a:srgbClr val="455F51"/>
                </a:solidFill>
                <a:effectLst/>
                <a:latin typeface="Franklin Gothic Book" panose="020B0503020102020204" pitchFamily="34" charset="0"/>
              </a:rPr>
              <a:t>Your stories! Backed up by data.</a:t>
            </a:r>
            <a:endParaRPr lang="en-US" dirty="0">
              <a:effectLst/>
              <a:latin typeface="wf_segoe-ui_normal"/>
            </a:endParaRPr>
          </a:p>
          <a:p>
            <a:pPr marL="384048" rtl="0" latinLnBrk="0">
              <a:lnSpc>
                <a:spcPct val="94000"/>
              </a:lnSpc>
              <a:spcBef>
                <a:spcPts val="1000"/>
              </a:spcBef>
              <a:spcAft>
                <a:spcPts val="200"/>
              </a:spcAft>
            </a:pPr>
            <a:r>
              <a:rPr lang="en-US" sz="1200" dirty="0">
                <a:effectLst/>
                <a:latin typeface="Franklin Gothic Book" panose="020B0503020102020204" pitchFamily="34" charset="0"/>
              </a:rPr>
              <a:t>■</a:t>
            </a:r>
            <a:r>
              <a:rPr lang="en-US" sz="1200" dirty="0">
                <a:solidFill>
                  <a:srgbClr val="455F51"/>
                </a:solidFill>
                <a:effectLst/>
                <a:latin typeface="Franklin Gothic Book" panose="020B0503020102020204" pitchFamily="34" charset="0"/>
              </a:rPr>
              <a:t>Defining an issue</a:t>
            </a:r>
            <a:endParaRPr lang="en-US" dirty="0">
              <a:effectLst/>
              <a:latin typeface="wf_segoe-ui_normal"/>
            </a:endParaRPr>
          </a:p>
          <a:p>
            <a:pPr marL="384048" rtl="0" latinLnBrk="0">
              <a:lnSpc>
                <a:spcPct val="94000"/>
              </a:lnSpc>
              <a:spcBef>
                <a:spcPts val="1000"/>
              </a:spcBef>
              <a:spcAft>
                <a:spcPts val="200"/>
              </a:spcAft>
            </a:pPr>
            <a:r>
              <a:rPr lang="en-US" sz="1200" dirty="0">
                <a:effectLst/>
                <a:latin typeface="Franklin Gothic Book" panose="020B0503020102020204" pitchFamily="34" charset="0"/>
              </a:rPr>
              <a:t>■</a:t>
            </a:r>
            <a:r>
              <a:rPr lang="en-US" sz="1200" dirty="0">
                <a:solidFill>
                  <a:srgbClr val="455F51"/>
                </a:solidFill>
                <a:effectLst/>
                <a:latin typeface="Franklin Gothic Book" panose="020B0503020102020204" pitchFamily="34" charset="0"/>
              </a:rPr>
              <a:t>Policymaker and stakeholder mapping</a:t>
            </a:r>
            <a:endParaRPr lang="en-US" dirty="0">
              <a:effectLst/>
              <a:latin typeface="wf_segoe-ui_normal"/>
            </a:endParaRPr>
          </a:p>
          <a:p>
            <a:pPr marL="384048" rtl="0" latinLnBrk="0">
              <a:lnSpc>
                <a:spcPct val="94000"/>
              </a:lnSpc>
              <a:spcBef>
                <a:spcPts val="1000"/>
              </a:spcBef>
              <a:spcAft>
                <a:spcPts val="200"/>
              </a:spcAft>
            </a:pPr>
            <a:r>
              <a:rPr lang="en-US" sz="1200" dirty="0">
                <a:effectLst/>
                <a:latin typeface="Franklin Gothic Book" panose="020B0503020102020204" pitchFamily="34" charset="0"/>
              </a:rPr>
              <a:t>■</a:t>
            </a:r>
            <a:r>
              <a:rPr lang="en-US" sz="1200" dirty="0">
                <a:solidFill>
                  <a:srgbClr val="455F51"/>
                </a:solidFill>
                <a:effectLst/>
                <a:latin typeface="Franklin Gothic Book" panose="020B0503020102020204" pitchFamily="34" charset="0"/>
              </a:rPr>
              <a:t>Issue tracking</a:t>
            </a:r>
            <a:endParaRPr lang="en-US" dirty="0">
              <a:effectLst/>
              <a:latin typeface="wf_segoe-ui_normal"/>
            </a:endParaRPr>
          </a:p>
          <a:p>
            <a:pPr marL="384048" rtl="0" latinLnBrk="0">
              <a:lnSpc>
                <a:spcPct val="94000"/>
              </a:lnSpc>
              <a:spcBef>
                <a:spcPts val="1000"/>
              </a:spcBef>
              <a:spcAft>
                <a:spcPts val="200"/>
              </a:spcAft>
            </a:pPr>
            <a:r>
              <a:rPr lang="en-US" sz="1200" dirty="0">
                <a:effectLst/>
                <a:latin typeface="Franklin Gothic Book" panose="020B0503020102020204" pitchFamily="34" charset="0"/>
              </a:rPr>
              <a:t>■</a:t>
            </a:r>
            <a:r>
              <a:rPr lang="en-US" sz="1200" dirty="0">
                <a:solidFill>
                  <a:srgbClr val="455F51"/>
                </a:solidFill>
                <a:effectLst/>
                <a:latin typeface="Franklin Gothic Book" panose="020B0503020102020204" pitchFamily="34" charset="0"/>
              </a:rPr>
              <a:t>Building a coalition</a:t>
            </a:r>
            <a:endParaRPr lang="en-US" dirty="0">
              <a:effectLst/>
              <a:latin typeface="wf_segoe-ui_normal"/>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5A39C4-4CF9-8140-AC17-6705778E7F62}" type="slidenum">
              <a:rPr lang="en-US" smtClean="0"/>
              <a:t>12</a:t>
            </a:fld>
            <a:endParaRPr lang="en-US"/>
          </a:p>
        </p:txBody>
      </p:sp>
    </p:spTree>
    <p:extLst>
      <p:ext uri="{BB962C8B-B14F-4D97-AF65-F5344CB8AC3E}">
        <p14:creationId xmlns:p14="http://schemas.microsoft.com/office/powerpoint/2010/main" val="55669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A: Outreach to political or organizational partner or partners in light of a clinical or policy proposal. Attendees will practice the naming of potential partners, assessment of merits/demerits of engaging them, evaluation of partners in regard to power, and capacity to respond in timely  fashion. They will be asked to weigh potential partners in response to a hypothetical "bad proposal" or "bad law". </a:t>
            </a:r>
          </a:p>
          <a:p>
            <a:endParaRPr lang="en-US" dirty="0"/>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14</a:t>
            </a:fld>
            <a:endParaRPr lang="en-US"/>
          </a:p>
        </p:txBody>
      </p:sp>
    </p:spTree>
    <p:extLst>
      <p:ext uri="{BB962C8B-B14F-4D97-AF65-F5344CB8AC3E}">
        <p14:creationId xmlns:p14="http://schemas.microsoft.com/office/powerpoint/2010/main" val="293221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B: Sharing a public conversation: attendees will practice anticipation and planning diplomatic responses for statements that may seem </a:t>
            </a:r>
            <a:r>
              <a:rPr lang="en-US" dirty="0" err="1"/>
              <a:t>nonevidence</a:t>
            </a:r>
            <a:r>
              <a:rPr lang="en-US" dirty="0"/>
              <a:t> based, prejudicial, shocking or harmful to the point of view held by the advocate.</a:t>
            </a:r>
          </a:p>
          <a:p>
            <a:endParaRPr lang="en-US" dirty="0"/>
          </a:p>
          <a:p>
            <a:r>
              <a:rPr lang="en-US" dirty="0"/>
              <a:t>Remember:</a:t>
            </a:r>
          </a:p>
          <a:p>
            <a:r>
              <a:rPr lang="en-US" dirty="0"/>
              <a:t>Critical Analysis</a:t>
            </a:r>
          </a:p>
          <a:p>
            <a:r>
              <a:rPr lang="en-US" dirty="0"/>
              <a:t>Experience</a:t>
            </a:r>
          </a:p>
          <a:p>
            <a:r>
              <a:rPr lang="en-US" dirty="0"/>
              <a:t>Flexibility </a:t>
            </a:r>
          </a:p>
          <a:p>
            <a:r>
              <a:rPr lang="en-US" dirty="0"/>
              <a:t>Collaboration</a:t>
            </a:r>
          </a:p>
          <a:p>
            <a:endParaRPr lang="en-US" dirty="0"/>
          </a:p>
          <a:p>
            <a:r>
              <a:rPr lang="en-US" dirty="0"/>
              <a:t>What</a:t>
            </a:r>
            <a:r>
              <a:rPr lang="en-US" baseline="0" dirty="0"/>
              <a:t> data would you need to have prepared prior to this talk?  </a:t>
            </a:r>
          </a:p>
          <a:p>
            <a:endParaRPr lang="en-US" baseline="0" dirty="0"/>
          </a:p>
          <a:p>
            <a:r>
              <a:rPr lang="en-US" baseline="0" dirty="0"/>
              <a:t>How would you establish your experience:</a:t>
            </a:r>
          </a:p>
          <a:p>
            <a:endParaRPr lang="en-US" baseline="0" dirty="0"/>
          </a:p>
          <a:p>
            <a:r>
              <a:rPr lang="en-US" baseline="0" dirty="0"/>
              <a:t>How can you create a collaborative approach to this question:</a:t>
            </a:r>
          </a:p>
          <a:p>
            <a:endParaRPr lang="en-US" baseline="0" dirty="0"/>
          </a:p>
          <a:p>
            <a:endParaRPr lang="en-US" baseline="0" dirty="0"/>
          </a:p>
          <a:p>
            <a:r>
              <a:rPr lang="en-US" baseline="0" dirty="0"/>
              <a:t>What are ways you can demonstrate flexibility in your thinking?  How do you avoid becoming adversarial and stick with a scientific approach? </a:t>
            </a:r>
            <a:endParaRPr lang="en-US" dirty="0"/>
          </a:p>
          <a:p>
            <a:endParaRPr lang="en-US" dirty="0"/>
          </a:p>
          <a:p>
            <a:endParaRPr lang="en-US" i="1" dirty="0"/>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15</a:t>
            </a:fld>
            <a:endParaRPr lang="en-US"/>
          </a:p>
        </p:txBody>
      </p:sp>
    </p:spTree>
    <p:extLst>
      <p:ext uri="{BB962C8B-B14F-4D97-AF65-F5344CB8AC3E}">
        <p14:creationId xmlns:p14="http://schemas.microsoft.com/office/powerpoint/2010/main" val="159659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maybe move this to the end? </a:t>
            </a:r>
          </a:p>
          <a:p>
            <a:endParaRPr lang="en-US" dirty="0"/>
          </a:p>
          <a:p>
            <a:pPr marL="0" indent="0">
              <a:buNone/>
            </a:pPr>
            <a:r>
              <a:rPr lang="en-US" dirty="0"/>
              <a:t>For example: </a:t>
            </a:r>
          </a:p>
          <a:p>
            <a:pPr marL="0" indent="0">
              <a:buNone/>
            </a:pPr>
            <a:r>
              <a:rPr lang="en-US" dirty="0"/>
              <a:t>	Advocate for </a:t>
            </a:r>
            <a:r>
              <a:rPr lang="en-US" b="1" dirty="0"/>
              <a:t>sober permanent housing </a:t>
            </a:r>
            <a:r>
              <a:rPr lang="en-US" dirty="0"/>
              <a:t>in a pro-Housing First environment</a:t>
            </a:r>
          </a:p>
          <a:p>
            <a:pPr marL="0" indent="0">
              <a:buNone/>
            </a:pPr>
            <a:r>
              <a:rPr lang="en-US" dirty="0"/>
              <a:t>	Advocate </a:t>
            </a:r>
            <a:r>
              <a:rPr lang="en-US" b="1" dirty="0"/>
              <a:t>for</a:t>
            </a:r>
            <a:r>
              <a:rPr lang="en-US" dirty="0"/>
              <a:t> </a:t>
            </a:r>
            <a:r>
              <a:rPr lang="en-US" b="1" dirty="0"/>
              <a:t>a chemical endangerment law </a:t>
            </a:r>
            <a:r>
              <a:rPr lang="en-US" dirty="0"/>
              <a:t>(i.e. legal intervention with drug 	using, possibly, pregnant persons) that you think most would </a:t>
            </a:r>
            <a:r>
              <a:rPr lang="en-US" b="1" dirty="0"/>
              <a:t>oppose</a:t>
            </a:r>
            <a:endParaRPr lang="en-US" dirty="0"/>
          </a:p>
          <a:p>
            <a:pPr marL="0" indent="0">
              <a:buNone/>
            </a:pPr>
            <a:r>
              <a:rPr lang="en-US" dirty="0"/>
              <a:t>	For a </a:t>
            </a:r>
            <a:r>
              <a:rPr lang="en-US" b="1" dirty="0"/>
              <a:t>syringe service program </a:t>
            </a:r>
            <a:r>
              <a:rPr lang="en-US" dirty="0"/>
              <a:t>that you think most in your community would </a:t>
            </a:r>
            <a:r>
              <a:rPr lang="en-US" b="1" dirty="0"/>
              <a:t>oppose</a:t>
            </a:r>
            <a:endParaRPr lang="en-US" dirty="0"/>
          </a:p>
          <a:p>
            <a:endParaRPr lang="en-US" dirty="0"/>
          </a:p>
          <a:p>
            <a:endParaRPr lang="en-US" dirty="0"/>
          </a:p>
          <a:p>
            <a:r>
              <a:rPr lang="en-US" dirty="0"/>
              <a:t>Remember:</a:t>
            </a:r>
          </a:p>
          <a:p>
            <a:r>
              <a:rPr lang="en-US" dirty="0"/>
              <a:t>Critical Analysis</a:t>
            </a:r>
          </a:p>
          <a:p>
            <a:r>
              <a:rPr lang="en-US" dirty="0"/>
              <a:t>Experience</a:t>
            </a:r>
          </a:p>
          <a:p>
            <a:r>
              <a:rPr lang="en-US" dirty="0"/>
              <a:t>Flexibility </a:t>
            </a:r>
          </a:p>
          <a:p>
            <a:r>
              <a:rPr lang="en-US" dirty="0"/>
              <a:t>Collaboration</a:t>
            </a:r>
          </a:p>
          <a:p>
            <a:endParaRPr lang="en-US" dirty="0"/>
          </a:p>
          <a:p>
            <a:r>
              <a:rPr lang="en-US" dirty="0"/>
              <a:t>What</a:t>
            </a:r>
            <a:r>
              <a:rPr lang="en-US" baseline="0" dirty="0"/>
              <a:t> data would you need to have prepared prior to this talk?  </a:t>
            </a:r>
          </a:p>
          <a:p>
            <a:endParaRPr lang="en-US" baseline="0" dirty="0"/>
          </a:p>
          <a:p>
            <a:r>
              <a:rPr lang="en-US" baseline="0" dirty="0"/>
              <a:t>How would you establish your experience:</a:t>
            </a:r>
          </a:p>
          <a:p>
            <a:endParaRPr lang="en-US" baseline="0" dirty="0"/>
          </a:p>
          <a:p>
            <a:r>
              <a:rPr lang="en-US" baseline="0" dirty="0"/>
              <a:t>How can you create a collaborative approach to this question:</a:t>
            </a:r>
          </a:p>
          <a:p>
            <a:endParaRPr lang="en-US" baseline="0" dirty="0"/>
          </a:p>
          <a:p>
            <a:endParaRPr lang="en-US" baseline="0" dirty="0"/>
          </a:p>
          <a:p>
            <a:r>
              <a:rPr lang="en-US" baseline="0" dirty="0"/>
              <a:t>What are ways you can demonstrate flexibility in your thinking?  How do you avoid becoming adversarial and stick with a scientific approach? </a:t>
            </a:r>
            <a:endParaRPr lang="en-US" dirty="0"/>
          </a:p>
          <a:p>
            <a:endParaRPr lang="en-US" dirty="0"/>
          </a:p>
          <a:p>
            <a:endParaRPr lang="en-US" dirty="0"/>
          </a:p>
          <a:p>
            <a:r>
              <a:rPr lang="en-US" dirty="0"/>
              <a:t>Scenario D:</a:t>
            </a:r>
          </a:p>
          <a:p>
            <a:r>
              <a:rPr lang="en-US" dirty="0"/>
              <a:t>Advocating for what everyone else thinks is wrong. Attendees will be</a:t>
            </a:r>
          </a:p>
          <a:p>
            <a:r>
              <a:rPr lang="en-US" dirty="0"/>
              <a:t>asked to choose - solely for purpose of the exercise- an idea or objective that appears to be contradictory to</a:t>
            </a:r>
          </a:p>
          <a:p>
            <a:r>
              <a:rPr lang="en-US" dirty="0"/>
              <a:t>the values, perceptions and expectations of a community of which they are a part. The attendees are not</a:t>
            </a:r>
          </a:p>
          <a:p>
            <a:r>
              <a:rPr lang="en-US" dirty="0"/>
              <a:t>expected to be proponents of the idea in reality (i.e. monitored heroin administration; residential "abstinence</a:t>
            </a:r>
          </a:p>
          <a:p>
            <a:r>
              <a:rPr lang="en-US" dirty="0"/>
              <a:t>camps" for youth; pro-opioid-tapering; anti-opioid tapering). However, they will be asked to draft the</a:t>
            </a:r>
          </a:p>
          <a:p>
            <a:r>
              <a:rPr lang="en-US" dirty="0"/>
              <a:t>following steps in support of an advocacy plan for that idea: *A statement of the idea itself in 1-2</a:t>
            </a:r>
          </a:p>
          <a:p>
            <a:r>
              <a:rPr lang="en-US" dirty="0"/>
              <a:t>sentences *A 3-line summary of the argument for the idea *A short but real explanation of respect for</a:t>
            </a:r>
          </a:p>
          <a:p>
            <a:r>
              <a:rPr lang="en-US" dirty="0"/>
              <a:t>and understanding of the contradictory and (in the case example) dominant point of view *Assessment</a:t>
            </a:r>
          </a:p>
          <a:p>
            <a:r>
              <a:rPr lang="en-US" dirty="0"/>
              <a:t>of audiences and partners who might be engageable *A realistic assessment of the likely outcomes for</a:t>
            </a:r>
          </a:p>
          <a:p>
            <a:r>
              <a:rPr lang="en-US" dirty="0"/>
              <a:t>the idea itself, and for the advocate if they were to consider the idea.</a:t>
            </a:r>
          </a:p>
          <a:p>
            <a:endParaRPr lang="en-US" dirty="0"/>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16</a:t>
            </a:fld>
            <a:endParaRPr lang="en-US"/>
          </a:p>
        </p:txBody>
      </p:sp>
    </p:spTree>
    <p:extLst>
      <p:ext uri="{BB962C8B-B14F-4D97-AF65-F5344CB8AC3E}">
        <p14:creationId xmlns:p14="http://schemas.microsoft.com/office/powerpoint/2010/main" val="27975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Digesting complex information for action. Participants will evaluate potential plans to make sense of a complex state or federal rule regarding addiction care when time is short and every collaborator has competing demands</a:t>
            </a:r>
          </a:p>
          <a:p>
            <a:r>
              <a:rPr lang="en-US" dirty="0"/>
              <a:t>Remember:</a:t>
            </a:r>
          </a:p>
          <a:p>
            <a:r>
              <a:rPr lang="en-US" dirty="0"/>
              <a:t>Critical Analysis</a:t>
            </a:r>
          </a:p>
          <a:p>
            <a:r>
              <a:rPr lang="en-US" dirty="0"/>
              <a:t>Experience</a:t>
            </a:r>
          </a:p>
          <a:p>
            <a:r>
              <a:rPr lang="en-US" dirty="0"/>
              <a:t>Flexibility </a:t>
            </a:r>
          </a:p>
          <a:p>
            <a:r>
              <a:rPr lang="en-US" dirty="0"/>
              <a:t>Collaboration</a:t>
            </a:r>
          </a:p>
          <a:p>
            <a:endParaRPr lang="en-US" dirty="0"/>
          </a:p>
          <a:p>
            <a:r>
              <a:rPr lang="en-US" dirty="0"/>
              <a:t>What</a:t>
            </a:r>
            <a:r>
              <a:rPr lang="en-US" baseline="0" dirty="0"/>
              <a:t> data would you need to have prepared prior to this talk?  </a:t>
            </a:r>
          </a:p>
          <a:p>
            <a:endParaRPr lang="en-US" baseline="0" dirty="0"/>
          </a:p>
          <a:p>
            <a:r>
              <a:rPr lang="en-US" baseline="0" dirty="0"/>
              <a:t>How would you establish your experience:</a:t>
            </a:r>
          </a:p>
          <a:p>
            <a:endParaRPr lang="en-US" baseline="0" dirty="0"/>
          </a:p>
          <a:p>
            <a:r>
              <a:rPr lang="en-US" baseline="0" dirty="0"/>
              <a:t>How can you create a collaborative approach to this question:</a:t>
            </a:r>
          </a:p>
          <a:p>
            <a:endParaRPr lang="en-US" baseline="0" dirty="0"/>
          </a:p>
          <a:p>
            <a:endParaRPr lang="en-US" baseline="0" dirty="0"/>
          </a:p>
          <a:p>
            <a:r>
              <a:rPr lang="en-US" baseline="0" dirty="0"/>
              <a:t>What are ways you can demonstrate flexibility in your thinking?  How do you avoid becoming adversarial and stick with a scientific approach? </a:t>
            </a:r>
            <a:endParaRPr lang="en-US" dirty="0"/>
          </a:p>
          <a:p>
            <a:endParaRPr lang="en-US" dirty="0"/>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17</a:t>
            </a:fld>
            <a:endParaRPr lang="en-US"/>
          </a:p>
        </p:txBody>
      </p:sp>
    </p:spTree>
    <p:extLst>
      <p:ext uri="{BB962C8B-B14F-4D97-AF65-F5344CB8AC3E}">
        <p14:creationId xmlns:p14="http://schemas.microsoft.com/office/powerpoint/2010/main" val="149533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generalizable questions and skills that can</a:t>
            </a:r>
          </a:p>
          <a:p>
            <a:r>
              <a:rPr lang="en-US" dirty="0"/>
              <a:t>sustain advocacy despite adversity</a:t>
            </a:r>
          </a:p>
          <a:p>
            <a:endParaRPr lang="en-US" dirty="0"/>
          </a:p>
        </p:txBody>
      </p:sp>
      <p:sp>
        <p:nvSpPr>
          <p:cNvPr id="4" name="Slide Number Placeholder 3"/>
          <p:cNvSpPr>
            <a:spLocks noGrp="1"/>
          </p:cNvSpPr>
          <p:nvPr>
            <p:ph type="sldNum" sz="quarter" idx="5"/>
          </p:nvPr>
        </p:nvSpPr>
        <p:spPr/>
        <p:txBody>
          <a:bodyPr/>
          <a:lstStyle/>
          <a:p>
            <a:fld id="{E95A39C4-4CF9-8140-AC17-6705778E7F62}" type="slidenum">
              <a:rPr lang="en-US" smtClean="0"/>
              <a:t>19</a:t>
            </a:fld>
            <a:endParaRPr lang="en-US"/>
          </a:p>
        </p:txBody>
      </p:sp>
    </p:spTree>
    <p:extLst>
      <p:ext uri="{BB962C8B-B14F-4D97-AF65-F5344CB8AC3E}">
        <p14:creationId xmlns:p14="http://schemas.microsoft.com/office/powerpoint/2010/main" val="248635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7688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82033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77123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186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9140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3451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64108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9991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9728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14781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11/3/23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89476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11/3/23</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28417548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urldefense.com/v3/__https:/www.ncsl.org/health/prescription-drug-state-bill-tracking-database-2015-present__;!!NoSwA-eRAg!BeUaTo1vLgZs0Zd1E35-UjE7hbJlcgk2fJFDosVuzHoSpazBWGmvyFQ0pz32AEIUsCDAytYBZCWlfXc33wXAP_sC$" TargetMode="External"/><Relationship Id="rId3" Type="http://schemas.openxmlformats.org/officeDocument/2006/relationships/hyperlink" Target="https://drugpolicy.org/resources/" TargetMode="External"/><Relationship Id="rId7" Type="http://schemas.openxmlformats.org/officeDocument/2006/relationships/hyperlink" Target="https://urldefense.com/v3/__https:/www.ncsl.org/health/substance-use-disorder-sud-treatment-database__;!!NoSwA-eRAg!BeUaTo1vLgZs0Zd1E35-UjE7hbJlcgk2fJFDosVuzHoSpazBWGmvyFQ0pz32AEIUsCDAytYBZCWlfXc334ptkr2c$" TargetMode="External"/><Relationship Id="rId2" Type="http://schemas.openxmlformats.org/officeDocument/2006/relationships/hyperlink" Target="https://nationalpain.org/" TargetMode="External"/><Relationship Id="rId1" Type="http://schemas.openxmlformats.org/officeDocument/2006/relationships/slideLayout" Target="../slideLayouts/slideLayout2.xml"/><Relationship Id="rId6" Type="http://schemas.openxmlformats.org/officeDocument/2006/relationships/hyperlink" Target="https://urldefense.com/v3/__https:/www.usa.gov/elected-officials__;!!NoSwA-eRAg!BeUaTo1vLgZs0Zd1E35-UjE7hbJlcgk2fJFDosVuzHoSpazBWGmvyFQ0pz32AEIUsCDAytYBZCWlfXc33yWNjWcU$" TargetMode="External"/><Relationship Id="rId5" Type="http://schemas.openxmlformats.org/officeDocument/2006/relationships/hyperlink" Target="https://www.sgim.org/communities/advocacy" TargetMode="External"/><Relationship Id="rId4" Type="http://schemas.openxmlformats.org/officeDocument/2006/relationships/hyperlink" Target="https://www.asam.org/advocacy/state-advocac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5D4DC-85A5-6E29-BD13-23AF7AB77D05}"/>
              </a:ext>
            </a:extLst>
          </p:cNvPr>
          <p:cNvSpPr>
            <a:spLocks noGrp="1"/>
          </p:cNvSpPr>
          <p:nvPr>
            <p:ph type="ctrTitle"/>
          </p:nvPr>
        </p:nvSpPr>
        <p:spPr>
          <a:xfrm>
            <a:off x="838200" y="596644"/>
            <a:ext cx="5500125" cy="3435606"/>
          </a:xfrm>
        </p:spPr>
        <p:txBody>
          <a:bodyPr anchor="b">
            <a:noAutofit/>
          </a:bodyPr>
          <a:lstStyle/>
          <a:p>
            <a:r>
              <a:rPr lang="en-US" sz="4400" dirty="0"/>
              <a:t>Public Engagement and Program-Building Under Conditions of Skepticism</a:t>
            </a:r>
          </a:p>
        </p:txBody>
      </p:sp>
      <p:sp>
        <p:nvSpPr>
          <p:cNvPr id="3" name="Subtitle 2">
            <a:extLst>
              <a:ext uri="{FF2B5EF4-FFF2-40B4-BE49-F238E27FC236}">
                <a16:creationId xmlns:a16="http://schemas.microsoft.com/office/drawing/2014/main" id="{4E78B1B7-ED12-29EB-D2EF-B4B75B45657F}"/>
              </a:ext>
            </a:extLst>
          </p:cNvPr>
          <p:cNvSpPr>
            <a:spLocks noGrp="1"/>
          </p:cNvSpPr>
          <p:nvPr>
            <p:ph type="subTitle" idx="1"/>
          </p:nvPr>
        </p:nvSpPr>
        <p:spPr>
          <a:xfrm>
            <a:off x="838200" y="4298950"/>
            <a:ext cx="5500125" cy="1962406"/>
          </a:xfrm>
        </p:spPr>
        <p:txBody>
          <a:bodyPr>
            <a:normAutofit/>
          </a:bodyPr>
          <a:lstStyle/>
          <a:p>
            <a:r>
              <a:rPr lang="en-US" dirty="0"/>
              <a:t>AMERSA 2023</a:t>
            </a:r>
          </a:p>
          <a:p>
            <a:endParaRPr lang="en-US" dirty="0"/>
          </a:p>
          <a:p>
            <a:r>
              <a:rPr lang="en-US" b="1" dirty="0"/>
              <a:t>Leah </a:t>
            </a:r>
            <a:r>
              <a:rPr lang="en-US" b="1" dirty="0" err="1"/>
              <a:t>Leisch</a:t>
            </a:r>
            <a:r>
              <a:rPr lang="en-US" b="1" dirty="0"/>
              <a:t>, Davis Bradford, Stefan Kertesz, Hannah Stone</a:t>
            </a:r>
          </a:p>
        </p:txBody>
      </p:sp>
      <p:pic>
        <p:nvPicPr>
          <p:cNvPr id="4" name="Picture 3" descr="Triangular abstract background">
            <a:extLst>
              <a:ext uri="{FF2B5EF4-FFF2-40B4-BE49-F238E27FC236}">
                <a16:creationId xmlns:a16="http://schemas.microsoft.com/office/drawing/2014/main" id="{FF2454B6-10B2-DEE0-0483-9276C155B064}"/>
              </a:ext>
            </a:extLst>
          </p:cNvPr>
          <p:cNvPicPr>
            <a:picLocks noChangeAspect="1"/>
          </p:cNvPicPr>
          <p:nvPr/>
        </p:nvPicPr>
        <p:blipFill>
          <a:blip r:embed="rId3"/>
          <a:stretch>
            <a:fillRect/>
          </a:stretch>
        </p:blipFill>
        <p:spPr>
          <a:xfrm>
            <a:off x="7202304" y="3568187"/>
            <a:ext cx="3972491" cy="2651638"/>
          </a:xfrm>
          <a:prstGeom prst="rect">
            <a:avLst/>
          </a:prstGeom>
        </p:spPr>
      </p:pic>
      <p:pic>
        <p:nvPicPr>
          <p:cNvPr id="5" name="Picture 4" descr="Triangular abstract background">
            <a:extLst>
              <a:ext uri="{FF2B5EF4-FFF2-40B4-BE49-F238E27FC236}">
                <a16:creationId xmlns:a16="http://schemas.microsoft.com/office/drawing/2014/main" id="{81108012-E51B-57E9-0E0E-E80408B9C027}"/>
              </a:ext>
            </a:extLst>
          </p:cNvPr>
          <p:cNvPicPr>
            <a:picLocks noChangeAspect="1"/>
          </p:cNvPicPr>
          <p:nvPr/>
        </p:nvPicPr>
        <p:blipFill>
          <a:blip r:embed="rId4"/>
          <a:stretch>
            <a:fillRect/>
          </a:stretch>
        </p:blipFill>
        <p:spPr>
          <a:xfrm>
            <a:off x="7202304" y="599893"/>
            <a:ext cx="3972491" cy="2651638"/>
          </a:xfrm>
          <a:prstGeom prst="rect">
            <a:avLst/>
          </a:prstGeom>
        </p:spPr>
      </p:pic>
    </p:spTree>
    <p:extLst>
      <p:ext uri="{BB962C8B-B14F-4D97-AF65-F5344CB8AC3E}">
        <p14:creationId xmlns:p14="http://schemas.microsoft.com/office/powerpoint/2010/main" val="41616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DA73065-74CD-3B47-DF89-90A9430E438B}"/>
              </a:ext>
            </a:extLst>
          </p:cNvPr>
          <p:cNvSpPr/>
          <p:nvPr/>
        </p:nvSpPr>
        <p:spPr>
          <a:xfrm>
            <a:off x="1824470" y="1622830"/>
            <a:ext cx="5541876" cy="4959456"/>
          </a:xfrm>
          <a:prstGeom prst="ellipse">
            <a:avLst/>
          </a:prstGeom>
          <a:solidFill>
            <a:schemeClr val="accent6">
              <a:lumMod val="60000"/>
              <a:lumOff val="40000"/>
              <a:alpha val="4022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D24181E-245D-1253-E998-A33C2552F1BF}"/>
              </a:ext>
            </a:extLst>
          </p:cNvPr>
          <p:cNvSpPr/>
          <p:nvPr/>
        </p:nvSpPr>
        <p:spPr>
          <a:xfrm>
            <a:off x="4580968" y="1752685"/>
            <a:ext cx="5541877" cy="4875972"/>
          </a:xfrm>
          <a:prstGeom prst="ellipse">
            <a:avLst/>
          </a:prstGeom>
          <a:solidFill>
            <a:schemeClr val="accent1">
              <a:alpha val="5153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E92060-6197-0457-AB7A-613C3A774D59}"/>
              </a:ext>
            </a:extLst>
          </p:cNvPr>
          <p:cNvSpPr>
            <a:spLocks noGrp="1"/>
          </p:cNvSpPr>
          <p:nvPr>
            <p:ph idx="1"/>
          </p:nvPr>
        </p:nvSpPr>
        <p:spPr>
          <a:xfrm>
            <a:off x="2644886" y="3271907"/>
            <a:ext cx="2884714" cy="3926525"/>
          </a:xfrm>
        </p:spPr>
        <p:txBody>
          <a:bodyPr>
            <a:normAutofit/>
          </a:bodyPr>
          <a:lstStyle/>
          <a:p>
            <a:pPr marL="0" indent="0">
              <a:buNone/>
            </a:pPr>
            <a:r>
              <a:rPr lang="en-US" dirty="0"/>
              <a:t>Critique</a:t>
            </a:r>
          </a:p>
          <a:p>
            <a:pPr marL="0" indent="0">
              <a:buNone/>
            </a:pPr>
            <a:r>
              <a:rPr lang="en-US" dirty="0"/>
              <a:t>Confront</a:t>
            </a:r>
          </a:p>
          <a:p>
            <a:pPr marL="0" indent="0">
              <a:buNone/>
            </a:pPr>
            <a:r>
              <a:rPr lang="en-US" dirty="0"/>
              <a:t>Claim</a:t>
            </a:r>
          </a:p>
          <a:p>
            <a:pPr marL="0" indent="0">
              <a:buNone/>
            </a:pPr>
            <a:endParaRPr lang="en-US" sz="3600" dirty="0"/>
          </a:p>
          <a:p>
            <a:pPr marL="0" indent="0">
              <a:buNone/>
            </a:pPr>
            <a:endParaRPr lang="en-US" dirty="0"/>
          </a:p>
        </p:txBody>
      </p:sp>
      <p:sp>
        <p:nvSpPr>
          <p:cNvPr id="4" name="Content Placeholder 2">
            <a:extLst>
              <a:ext uri="{FF2B5EF4-FFF2-40B4-BE49-F238E27FC236}">
                <a16:creationId xmlns:a16="http://schemas.microsoft.com/office/drawing/2014/main" id="{C5854428-7F23-8F0D-D8FC-CBB1A674E29A}"/>
              </a:ext>
            </a:extLst>
          </p:cNvPr>
          <p:cNvSpPr txBox="1">
            <a:spLocks/>
          </p:cNvSpPr>
          <p:nvPr/>
        </p:nvSpPr>
        <p:spPr>
          <a:xfrm>
            <a:off x="7843464" y="2865670"/>
            <a:ext cx="2590800" cy="392652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sz="1800" dirty="0"/>
              <a:t>Build and Maintain</a:t>
            </a:r>
          </a:p>
          <a:p>
            <a:pPr marL="0" indent="0">
              <a:buFont typeface="Arial" panose="020B0604020202020204" pitchFamily="34" charset="0"/>
              <a:buNone/>
            </a:pPr>
            <a:r>
              <a:rPr lang="en-US" sz="1800" dirty="0"/>
              <a:t>Facilitate</a:t>
            </a:r>
          </a:p>
          <a:p>
            <a:pPr marL="0" indent="0">
              <a:buFont typeface="Arial" panose="020B0604020202020204" pitchFamily="34" charset="0"/>
              <a:buNone/>
            </a:pPr>
            <a:r>
              <a:rPr lang="en-US" sz="1800" dirty="0"/>
              <a:t>Collaborate </a:t>
            </a:r>
          </a:p>
        </p:txBody>
      </p:sp>
      <p:sp>
        <p:nvSpPr>
          <p:cNvPr id="7" name="Content Placeholder 2">
            <a:extLst>
              <a:ext uri="{FF2B5EF4-FFF2-40B4-BE49-F238E27FC236}">
                <a16:creationId xmlns:a16="http://schemas.microsoft.com/office/drawing/2014/main" id="{C5854428-7F23-8F0D-D8FC-CBB1A674E29A}"/>
              </a:ext>
            </a:extLst>
          </p:cNvPr>
          <p:cNvSpPr txBox="1">
            <a:spLocks/>
          </p:cNvSpPr>
          <p:nvPr/>
        </p:nvSpPr>
        <p:spPr>
          <a:xfrm>
            <a:off x="5299720" y="3258396"/>
            <a:ext cx="1201618" cy="140514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dirty="0"/>
              <a:t>Reform </a:t>
            </a:r>
          </a:p>
          <a:p>
            <a:pPr marL="0" indent="0">
              <a:buFont typeface="Arial" panose="020B0604020202020204" pitchFamily="34" charset="0"/>
              <a:buNone/>
            </a:pPr>
            <a:r>
              <a:rPr lang="en-US" dirty="0"/>
              <a:t>Mobilize</a:t>
            </a:r>
          </a:p>
          <a:p>
            <a:pPr marL="0" indent="0">
              <a:buFont typeface="Arial" panose="020B0604020202020204" pitchFamily="34" charset="0"/>
              <a:buNone/>
            </a:pPr>
            <a:endParaRPr lang="en-US" sz="1200" dirty="0"/>
          </a:p>
        </p:txBody>
      </p:sp>
      <p:sp>
        <p:nvSpPr>
          <p:cNvPr id="8" name="Content Placeholder 2">
            <a:extLst>
              <a:ext uri="{FF2B5EF4-FFF2-40B4-BE49-F238E27FC236}">
                <a16:creationId xmlns:a16="http://schemas.microsoft.com/office/drawing/2014/main" id="{C5854428-7F23-8F0D-D8FC-CBB1A674E29A}"/>
              </a:ext>
            </a:extLst>
          </p:cNvPr>
          <p:cNvSpPr txBox="1">
            <a:spLocks/>
          </p:cNvSpPr>
          <p:nvPr/>
        </p:nvSpPr>
        <p:spPr>
          <a:xfrm>
            <a:off x="3862562" y="1637228"/>
            <a:ext cx="1436813" cy="113183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sz="1800" b="1" dirty="0"/>
              <a:t>Activism</a:t>
            </a:r>
          </a:p>
          <a:p>
            <a:pPr marL="0" indent="0">
              <a:buFont typeface="Arial" panose="020B0604020202020204" pitchFamily="34" charset="0"/>
              <a:buNone/>
            </a:pPr>
            <a:endParaRPr lang="en-US" sz="1200" dirty="0"/>
          </a:p>
        </p:txBody>
      </p:sp>
      <p:sp>
        <p:nvSpPr>
          <p:cNvPr id="10" name="Content Placeholder 2">
            <a:extLst>
              <a:ext uri="{FF2B5EF4-FFF2-40B4-BE49-F238E27FC236}">
                <a16:creationId xmlns:a16="http://schemas.microsoft.com/office/drawing/2014/main" id="{C5854428-7F23-8F0D-D8FC-CBB1A674E29A}"/>
              </a:ext>
            </a:extLst>
          </p:cNvPr>
          <p:cNvSpPr txBox="1">
            <a:spLocks/>
          </p:cNvSpPr>
          <p:nvPr/>
        </p:nvSpPr>
        <p:spPr>
          <a:xfrm>
            <a:off x="7082642" y="1641096"/>
            <a:ext cx="1322612" cy="113183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sz="1800" b="1" dirty="0"/>
              <a:t>Advocacy</a:t>
            </a:r>
          </a:p>
          <a:p>
            <a:pPr marL="0" indent="0">
              <a:buFont typeface="Arial" panose="020B0604020202020204" pitchFamily="34" charset="0"/>
              <a:buNone/>
            </a:pPr>
            <a:endParaRPr lang="en-US" sz="1200" dirty="0"/>
          </a:p>
        </p:txBody>
      </p:sp>
      <p:sp>
        <p:nvSpPr>
          <p:cNvPr id="2" name="Title 1"/>
          <p:cNvSpPr>
            <a:spLocks noGrp="1"/>
          </p:cNvSpPr>
          <p:nvPr>
            <p:ph type="title"/>
          </p:nvPr>
        </p:nvSpPr>
        <p:spPr>
          <a:xfrm>
            <a:off x="390972" y="258095"/>
            <a:ext cx="11410055" cy="1325563"/>
          </a:xfrm>
        </p:spPr>
        <p:txBody>
          <a:bodyPr>
            <a:normAutofit fontScale="90000"/>
          </a:bodyPr>
          <a:lstStyle/>
          <a:p>
            <a:r>
              <a:rPr lang="en-US" dirty="0"/>
              <a:t>There are variable forms of Public Engagement </a:t>
            </a:r>
          </a:p>
        </p:txBody>
      </p:sp>
      <p:sp>
        <p:nvSpPr>
          <p:cNvPr id="5" name="TextBox 4">
            <a:extLst>
              <a:ext uri="{FF2B5EF4-FFF2-40B4-BE49-F238E27FC236}">
                <a16:creationId xmlns:a16="http://schemas.microsoft.com/office/drawing/2014/main" id="{0ABA39EF-8F2D-E6ED-4589-E31FDA4B59DF}"/>
              </a:ext>
            </a:extLst>
          </p:cNvPr>
          <p:cNvSpPr txBox="1"/>
          <p:nvPr/>
        </p:nvSpPr>
        <p:spPr>
          <a:xfrm>
            <a:off x="-68281" y="6578527"/>
            <a:ext cx="5222223" cy="369332"/>
          </a:xfrm>
          <a:prstGeom prst="rect">
            <a:avLst/>
          </a:prstGeom>
          <a:noFill/>
        </p:spPr>
        <p:txBody>
          <a:bodyPr wrap="square" rtlCol="0">
            <a:spAutoFit/>
          </a:bodyPr>
          <a:lstStyle/>
          <a:p>
            <a:r>
              <a:rPr lang="en-US" dirty="0"/>
              <a:t>Gallagher, J. 2017 Comparative Political Studies</a:t>
            </a:r>
          </a:p>
        </p:txBody>
      </p:sp>
    </p:spTree>
    <p:extLst>
      <p:ext uri="{BB962C8B-B14F-4D97-AF65-F5344CB8AC3E}">
        <p14:creationId xmlns:p14="http://schemas.microsoft.com/office/powerpoint/2010/main" val="196636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7CD7-8692-2E22-D0E8-58EF0F05192B}"/>
              </a:ext>
            </a:extLst>
          </p:cNvPr>
          <p:cNvSpPr>
            <a:spLocks noGrp="1"/>
          </p:cNvSpPr>
          <p:nvPr>
            <p:ph type="title"/>
          </p:nvPr>
        </p:nvSpPr>
        <p:spPr/>
        <p:txBody>
          <a:bodyPr>
            <a:normAutofit fontScale="90000"/>
          </a:bodyPr>
          <a:lstStyle/>
          <a:p>
            <a:r>
              <a:rPr lang="en-US" dirty="0"/>
              <a:t>There are Different Times and Places for Activism and Advocacy</a:t>
            </a:r>
          </a:p>
        </p:txBody>
      </p:sp>
      <p:sp>
        <p:nvSpPr>
          <p:cNvPr id="3" name="Content Placeholder 2">
            <a:extLst>
              <a:ext uri="{FF2B5EF4-FFF2-40B4-BE49-F238E27FC236}">
                <a16:creationId xmlns:a16="http://schemas.microsoft.com/office/drawing/2014/main" id="{10CB6D52-ED08-FC27-8CA7-124EB597533B}"/>
              </a:ext>
            </a:extLst>
          </p:cNvPr>
          <p:cNvSpPr>
            <a:spLocks noGrp="1"/>
          </p:cNvSpPr>
          <p:nvPr>
            <p:ph idx="1"/>
          </p:nvPr>
        </p:nvSpPr>
        <p:spPr/>
        <p:txBody>
          <a:bodyPr>
            <a:normAutofit/>
          </a:bodyPr>
          <a:lstStyle/>
          <a:p>
            <a:pPr marL="0" indent="0">
              <a:buNone/>
            </a:pPr>
            <a:endParaRPr lang="en-US" sz="2800" dirty="0"/>
          </a:p>
          <a:p>
            <a:r>
              <a:rPr lang="en-US" sz="2800" i="1" dirty="0"/>
              <a:t>Activism may work better in some situations but misfire or alienate some in others. </a:t>
            </a:r>
          </a:p>
          <a:p>
            <a:r>
              <a:rPr lang="en-US" sz="2800" i="1" dirty="0"/>
              <a:t>Advocacy may be relationship building in others but may not be broad reaching enough in some situations. </a:t>
            </a:r>
          </a:p>
          <a:p>
            <a:r>
              <a:rPr lang="en-US" sz="2800" i="1" dirty="0"/>
              <a:t>You may “switch roles” or share duties with others</a:t>
            </a:r>
          </a:p>
        </p:txBody>
      </p:sp>
    </p:spTree>
    <p:extLst>
      <p:ext uri="{BB962C8B-B14F-4D97-AF65-F5344CB8AC3E}">
        <p14:creationId xmlns:p14="http://schemas.microsoft.com/office/powerpoint/2010/main" val="400284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70077621"/>
              </p:ext>
            </p:extLst>
          </p:nvPr>
        </p:nvGraphicFramePr>
        <p:xfrm>
          <a:off x="2032000" y="13792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390972" y="0"/>
            <a:ext cx="11410055" cy="1325563"/>
          </a:xfrm>
          <a:prstGeom prst="rect">
            <a:avLst/>
          </a:prstGeom>
        </p:spPr>
        <p:txBody>
          <a:bodyPr>
            <a:normAutofit fontScale="900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A Cognitive Framework for Advocacy</a:t>
            </a:r>
          </a:p>
        </p:txBody>
      </p:sp>
    </p:spTree>
    <p:extLst>
      <p:ext uri="{BB962C8B-B14F-4D97-AF65-F5344CB8AC3E}">
        <p14:creationId xmlns:p14="http://schemas.microsoft.com/office/powerpoint/2010/main" val="128952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7CD7-8692-2E22-D0E8-58EF0F05192B}"/>
              </a:ext>
            </a:extLst>
          </p:cNvPr>
          <p:cNvSpPr>
            <a:spLocks noGrp="1"/>
          </p:cNvSpPr>
          <p:nvPr>
            <p:ph type="title"/>
          </p:nvPr>
        </p:nvSpPr>
        <p:spPr/>
        <p:txBody>
          <a:bodyPr>
            <a:normAutofit fontScale="90000"/>
          </a:bodyPr>
          <a:lstStyle/>
          <a:p>
            <a:r>
              <a:rPr lang="en-US" dirty="0"/>
              <a:t>Instructions for your Table Exercise</a:t>
            </a:r>
          </a:p>
        </p:txBody>
      </p:sp>
      <p:sp>
        <p:nvSpPr>
          <p:cNvPr id="3" name="Content Placeholder 2">
            <a:extLst>
              <a:ext uri="{FF2B5EF4-FFF2-40B4-BE49-F238E27FC236}">
                <a16:creationId xmlns:a16="http://schemas.microsoft.com/office/drawing/2014/main" id="{10CB6D52-ED08-FC27-8CA7-124EB597533B}"/>
              </a:ext>
            </a:extLst>
          </p:cNvPr>
          <p:cNvSpPr>
            <a:spLocks noGrp="1"/>
          </p:cNvSpPr>
          <p:nvPr>
            <p:ph idx="1"/>
          </p:nvPr>
        </p:nvSpPr>
        <p:spPr/>
        <p:txBody>
          <a:bodyPr>
            <a:normAutofit/>
          </a:bodyPr>
          <a:lstStyle/>
          <a:p>
            <a:r>
              <a:rPr lang="en-US" sz="2800" i="1" dirty="0"/>
              <a:t>Pick one-person at the table and focus on their state.  Practice helping that person speak with the skeptical people from their state. </a:t>
            </a:r>
          </a:p>
          <a:p>
            <a:r>
              <a:rPr lang="en-US" sz="2800" i="1" dirty="0"/>
              <a:t>Change people each case</a:t>
            </a:r>
          </a:p>
          <a:p>
            <a:r>
              <a:rPr lang="en-US" sz="2400" dirty="0"/>
              <a:t>Remember: </a:t>
            </a:r>
          </a:p>
          <a:p>
            <a:pPr lvl="1"/>
            <a:r>
              <a:rPr lang="en-US" sz="1400" dirty="0"/>
              <a:t>Critical Analysis</a:t>
            </a:r>
          </a:p>
          <a:p>
            <a:pPr lvl="1"/>
            <a:r>
              <a:rPr lang="en-US" sz="1400" dirty="0"/>
              <a:t>Experience</a:t>
            </a:r>
          </a:p>
          <a:p>
            <a:pPr lvl="1"/>
            <a:r>
              <a:rPr lang="en-US" sz="1400" dirty="0"/>
              <a:t>Flexibility </a:t>
            </a:r>
          </a:p>
          <a:p>
            <a:pPr lvl="1"/>
            <a:r>
              <a:rPr lang="en-US" sz="1400" dirty="0"/>
              <a:t>Collaboration</a:t>
            </a:r>
          </a:p>
          <a:p>
            <a:endParaRPr lang="en-US" sz="2600" i="1" dirty="0"/>
          </a:p>
          <a:p>
            <a:pPr lvl="1"/>
            <a:endParaRPr lang="en-US" sz="2600" i="1" dirty="0"/>
          </a:p>
          <a:p>
            <a:endParaRPr lang="en-US" sz="2800" i="1" dirty="0"/>
          </a:p>
          <a:p>
            <a:pPr lvl="1"/>
            <a:endParaRPr lang="en-US" sz="2600" i="1" dirty="0"/>
          </a:p>
        </p:txBody>
      </p:sp>
    </p:spTree>
    <p:extLst>
      <p:ext uri="{BB962C8B-B14F-4D97-AF65-F5344CB8AC3E}">
        <p14:creationId xmlns:p14="http://schemas.microsoft.com/office/powerpoint/2010/main" val="309149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50C7-3AC5-8FC0-2A24-886B04FD14C5}"/>
              </a:ext>
            </a:extLst>
          </p:cNvPr>
          <p:cNvSpPr>
            <a:spLocks noGrp="1"/>
          </p:cNvSpPr>
          <p:nvPr>
            <p:ph type="title"/>
          </p:nvPr>
        </p:nvSpPr>
        <p:spPr>
          <a:xfrm>
            <a:off x="838200" y="675517"/>
            <a:ext cx="10515600" cy="1325563"/>
          </a:xfrm>
        </p:spPr>
        <p:txBody>
          <a:bodyPr>
            <a:normAutofit fontScale="90000"/>
          </a:bodyPr>
          <a:lstStyle/>
          <a:p>
            <a:r>
              <a:rPr lang="en-US" dirty="0"/>
              <a:t>Mini-Case One: Identifying Partners</a:t>
            </a:r>
          </a:p>
        </p:txBody>
      </p:sp>
      <p:sp>
        <p:nvSpPr>
          <p:cNvPr id="3" name="Content Placeholder 2">
            <a:extLst>
              <a:ext uri="{FF2B5EF4-FFF2-40B4-BE49-F238E27FC236}">
                <a16:creationId xmlns:a16="http://schemas.microsoft.com/office/drawing/2014/main" id="{AC1A5F32-7F10-C0C5-9152-E3E2D2B29ACA}"/>
              </a:ext>
            </a:extLst>
          </p:cNvPr>
          <p:cNvSpPr>
            <a:spLocks noGrp="1"/>
          </p:cNvSpPr>
          <p:nvPr>
            <p:ph idx="1"/>
          </p:nvPr>
        </p:nvSpPr>
        <p:spPr>
          <a:xfrm>
            <a:off x="714375" y="2360613"/>
            <a:ext cx="10763250" cy="1551820"/>
          </a:xfrm>
          <a:solidFill>
            <a:schemeClr val="accent1">
              <a:lumMod val="60000"/>
              <a:lumOff val="40000"/>
            </a:schemeClr>
          </a:solidFill>
        </p:spPr>
        <p:txBody>
          <a:bodyPr>
            <a:normAutofit/>
          </a:bodyPr>
          <a:lstStyle/>
          <a:p>
            <a:pPr marL="0" indent="0">
              <a:buNone/>
            </a:pPr>
            <a:r>
              <a:rPr lang="en-US" dirty="0"/>
              <a:t>You are concerned about the increasing number of patients showing up in your clinic in opioid withdrawal or with suicidal ideation after having long-term opioid therapy for </a:t>
            </a:r>
            <a:r>
              <a:rPr lang="en-US" b="1" dirty="0"/>
              <a:t>chronic pain stopped abruptly</a:t>
            </a:r>
            <a:r>
              <a:rPr lang="en-US" dirty="0"/>
              <a:t> by other providers.  It seems like great patient harm is occurring.  </a:t>
            </a:r>
          </a:p>
        </p:txBody>
      </p:sp>
      <p:sp>
        <p:nvSpPr>
          <p:cNvPr id="4" name="Content Placeholder 2">
            <a:extLst>
              <a:ext uri="{FF2B5EF4-FFF2-40B4-BE49-F238E27FC236}">
                <a16:creationId xmlns:a16="http://schemas.microsoft.com/office/drawing/2014/main" id="{125ECADD-3A33-C8BD-ADDF-59B79E27B8EF}"/>
              </a:ext>
            </a:extLst>
          </p:cNvPr>
          <p:cNvSpPr txBox="1">
            <a:spLocks/>
          </p:cNvSpPr>
          <p:nvPr/>
        </p:nvSpPr>
        <p:spPr>
          <a:xfrm>
            <a:off x="714375" y="4513263"/>
            <a:ext cx="10763250" cy="1745300"/>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60000"/>
                    <a:lumOff val="40000"/>
                  </a:schemeClr>
                </a:solidFill>
              </a:rPr>
              <a:t>Who might potential partners be?  What are the pros and cons of each partnership? How do you figure out what matters to them? </a:t>
            </a:r>
          </a:p>
          <a:p>
            <a:pPr marL="0" indent="0">
              <a:buFont typeface="Arial" panose="020B0604020202020204" pitchFamily="34" charset="0"/>
              <a:buNone/>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335448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50C7-3AC5-8FC0-2A24-886B04FD14C5}"/>
              </a:ext>
            </a:extLst>
          </p:cNvPr>
          <p:cNvSpPr>
            <a:spLocks noGrp="1"/>
          </p:cNvSpPr>
          <p:nvPr>
            <p:ph type="title"/>
          </p:nvPr>
        </p:nvSpPr>
        <p:spPr/>
        <p:txBody>
          <a:bodyPr>
            <a:normAutofit fontScale="90000"/>
          </a:bodyPr>
          <a:lstStyle/>
          <a:p>
            <a:r>
              <a:rPr lang="en-US" dirty="0"/>
              <a:t>Mini-Case Two: Devise Respectful Responses to Opposition</a:t>
            </a:r>
          </a:p>
        </p:txBody>
      </p:sp>
      <p:sp>
        <p:nvSpPr>
          <p:cNvPr id="3" name="Content Placeholder 2">
            <a:extLst>
              <a:ext uri="{FF2B5EF4-FFF2-40B4-BE49-F238E27FC236}">
                <a16:creationId xmlns:a16="http://schemas.microsoft.com/office/drawing/2014/main" id="{AC1A5F32-7F10-C0C5-9152-E3E2D2B29ACA}"/>
              </a:ext>
            </a:extLst>
          </p:cNvPr>
          <p:cNvSpPr>
            <a:spLocks noGrp="1"/>
          </p:cNvSpPr>
          <p:nvPr>
            <p:ph idx="1"/>
          </p:nvPr>
        </p:nvSpPr>
        <p:spPr>
          <a:xfrm>
            <a:off x="714375" y="1821201"/>
            <a:ext cx="10763250" cy="1873652"/>
          </a:xfrm>
          <a:solidFill>
            <a:schemeClr val="accent1">
              <a:lumMod val="60000"/>
              <a:lumOff val="40000"/>
            </a:schemeClr>
          </a:solidFill>
        </p:spPr>
        <p:txBody>
          <a:bodyPr>
            <a:normAutofit fontScale="92500"/>
          </a:bodyPr>
          <a:lstStyle/>
          <a:p>
            <a:pPr marL="0" indent="0">
              <a:buNone/>
            </a:pPr>
            <a:r>
              <a:rPr lang="en-US" dirty="0"/>
              <a:t>You have just finished a stellar presentation on rising overdose death rates in the state, the importance of naloxone and fentanyl test strips in preventing overdose and county initiatives to disseminate naloxone.  You included impactful stories of lives saved by naloxone that was distributed by your organization and a petition for fentanyl test strips to be legalized. </a:t>
            </a:r>
          </a:p>
          <a:p>
            <a:pPr marL="0" indent="0">
              <a:buNone/>
            </a:pPr>
            <a:r>
              <a:rPr lang="en-US" dirty="0"/>
              <a:t>You open the floor for question: </a:t>
            </a:r>
          </a:p>
        </p:txBody>
      </p:sp>
      <p:sp>
        <p:nvSpPr>
          <p:cNvPr id="4" name="Content Placeholder 2">
            <a:extLst>
              <a:ext uri="{FF2B5EF4-FFF2-40B4-BE49-F238E27FC236}">
                <a16:creationId xmlns:a16="http://schemas.microsoft.com/office/drawing/2014/main" id="{125ECADD-3A33-C8BD-ADDF-59B79E27B8EF}"/>
              </a:ext>
            </a:extLst>
          </p:cNvPr>
          <p:cNvSpPr txBox="1">
            <a:spLocks/>
          </p:cNvSpPr>
          <p:nvPr/>
        </p:nvSpPr>
        <p:spPr>
          <a:xfrm>
            <a:off x="714375" y="3889542"/>
            <a:ext cx="10763250" cy="1281012"/>
          </a:xfrm>
          <a:prstGeom prst="rect">
            <a:avLst/>
          </a:prstGeom>
          <a:solidFill>
            <a:schemeClr val="bg2">
              <a:lumMod val="9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2">
                    <a:lumMod val="10000"/>
                  </a:schemeClr>
                </a:solidFill>
              </a:rPr>
              <a:t>Dr. X…you gave an impressive presentation with moving information the rising overdose death rate and  how important naloxone is in preventing those.  </a:t>
            </a:r>
          </a:p>
          <a:p>
            <a:pPr marL="0" indent="0">
              <a:buFont typeface="Arial" panose="020B0604020202020204" pitchFamily="34" charset="0"/>
              <a:buNone/>
            </a:pPr>
            <a:r>
              <a:rPr lang="en-US" sz="1600" dirty="0">
                <a:solidFill>
                  <a:schemeClr val="bg2">
                    <a:lumMod val="10000"/>
                  </a:schemeClr>
                </a:solidFill>
              </a:rPr>
              <a:t>Since your organization has been working so hard to distribute these for the past two years, when might we begin to see the overdose deaths decline?  </a:t>
            </a:r>
          </a:p>
        </p:txBody>
      </p:sp>
      <p:sp>
        <p:nvSpPr>
          <p:cNvPr id="5" name="Content Placeholder 2">
            <a:extLst>
              <a:ext uri="{FF2B5EF4-FFF2-40B4-BE49-F238E27FC236}">
                <a16:creationId xmlns:a16="http://schemas.microsoft.com/office/drawing/2014/main" id="{C8A60C18-9E4F-494E-64F7-6405E3280DB8}"/>
              </a:ext>
            </a:extLst>
          </p:cNvPr>
          <p:cNvSpPr txBox="1">
            <a:spLocks/>
          </p:cNvSpPr>
          <p:nvPr/>
        </p:nvSpPr>
        <p:spPr>
          <a:xfrm>
            <a:off x="714375" y="5365243"/>
            <a:ext cx="10763250" cy="1362728"/>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60000"/>
                    <a:lumOff val="40000"/>
                  </a:schemeClr>
                </a:solidFill>
              </a:rPr>
              <a:t>Propose a response </a:t>
            </a:r>
          </a:p>
          <a:p>
            <a:pPr marL="0" indent="0">
              <a:buFont typeface="Arial" panose="020B0604020202020204" pitchFamily="34" charset="0"/>
              <a:buNone/>
            </a:pPr>
            <a:r>
              <a:rPr lang="en-US" sz="2000" dirty="0">
                <a:solidFill>
                  <a:schemeClr val="accent1">
                    <a:lumMod val="60000"/>
                    <a:lumOff val="40000"/>
                  </a:schemeClr>
                </a:solidFill>
              </a:rPr>
              <a:t>Be respectful</a:t>
            </a:r>
          </a:p>
          <a:p>
            <a:pPr marL="0" indent="0">
              <a:buFont typeface="Arial" panose="020B0604020202020204" pitchFamily="34" charset="0"/>
              <a:buNone/>
            </a:pPr>
            <a:r>
              <a:rPr lang="en-US" dirty="0">
                <a:solidFill>
                  <a:schemeClr val="accent1">
                    <a:lumMod val="60000"/>
                    <a:lumOff val="40000"/>
                  </a:schemeClr>
                </a:solidFill>
              </a:rPr>
              <a:t>Can you imagine a similarly challenging question?</a:t>
            </a:r>
          </a:p>
          <a:p>
            <a:pPr marL="0" indent="0">
              <a:buFont typeface="Arial" panose="020B0604020202020204" pitchFamily="34" charset="0"/>
              <a:buNone/>
            </a:pPr>
            <a:endParaRPr lang="en-US" sz="2000" dirty="0">
              <a:solidFill>
                <a:schemeClr val="accent1">
                  <a:lumMod val="60000"/>
                  <a:lumOff val="40000"/>
                </a:schemeClr>
              </a:solidFill>
            </a:endParaRPr>
          </a:p>
        </p:txBody>
      </p:sp>
    </p:spTree>
    <p:extLst>
      <p:ext uri="{BB962C8B-B14F-4D97-AF65-F5344CB8AC3E}">
        <p14:creationId xmlns:p14="http://schemas.microsoft.com/office/powerpoint/2010/main" val="418194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50C7-3AC5-8FC0-2A24-886B04FD14C5}"/>
              </a:ext>
            </a:extLst>
          </p:cNvPr>
          <p:cNvSpPr>
            <a:spLocks noGrp="1"/>
          </p:cNvSpPr>
          <p:nvPr>
            <p:ph type="title"/>
          </p:nvPr>
        </p:nvSpPr>
        <p:spPr>
          <a:xfrm>
            <a:off x="838200" y="1161762"/>
            <a:ext cx="10515600" cy="1325563"/>
          </a:xfrm>
        </p:spPr>
        <p:txBody>
          <a:bodyPr>
            <a:normAutofit fontScale="90000"/>
          </a:bodyPr>
          <a:lstStyle/>
          <a:p>
            <a:r>
              <a:rPr lang="en-US" dirty="0"/>
              <a:t>Mini-Case Three: Explore what it might be like to hold the other view</a:t>
            </a:r>
          </a:p>
        </p:txBody>
      </p:sp>
      <p:sp>
        <p:nvSpPr>
          <p:cNvPr id="3" name="Content Placeholder 2">
            <a:extLst>
              <a:ext uri="{FF2B5EF4-FFF2-40B4-BE49-F238E27FC236}">
                <a16:creationId xmlns:a16="http://schemas.microsoft.com/office/drawing/2014/main" id="{AC1A5F32-7F10-C0C5-9152-E3E2D2B29ACA}"/>
              </a:ext>
            </a:extLst>
          </p:cNvPr>
          <p:cNvSpPr>
            <a:spLocks noGrp="1"/>
          </p:cNvSpPr>
          <p:nvPr>
            <p:ph idx="1"/>
          </p:nvPr>
        </p:nvSpPr>
        <p:spPr>
          <a:xfrm>
            <a:off x="714375" y="2574384"/>
            <a:ext cx="10763250" cy="1023410"/>
          </a:xfrm>
          <a:solidFill>
            <a:schemeClr val="accent1">
              <a:lumMod val="60000"/>
              <a:lumOff val="40000"/>
            </a:schemeClr>
          </a:solidFill>
        </p:spPr>
        <p:txBody>
          <a:bodyPr>
            <a:normAutofit/>
          </a:bodyPr>
          <a:lstStyle/>
          <a:p>
            <a:pPr marL="0" indent="0">
              <a:buNone/>
            </a:pPr>
            <a:r>
              <a:rPr lang="en-US" dirty="0"/>
              <a:t>Think about a proposition that most addiction medicine research would support.  </a:t>
            </a:r>
          </a:p>
        </p:txBody>
      </p:sp>
      <p:sp>
        <p:nvSpPr>
          <p:cNvPr id="4" name="Content Placeholder 2">
            <a:extLst>
              <a:ext uri="{FF2B5EF4-FFF2-40B4-BE49-F238E27FC236}">
                <a16:creationId xmlns:a16="http://schemas.microsoft.com/office/drawing/2014/main" id="{125ECADD-3A33-C8BD-ADDF-59B79E27B8EF}"/>
              </a:ext>
            </a:extLst>
          </p:cNvPr>
          <p:cNvSpPr txBox="1">
            <a:spLocks/>
          </p:cNvSpPr>
          <p:nvPr/>
        </p:nvSpPr>
        <p:spPr>
          <a:xfrm>
            <a:off x="714375" y="3771911"/>
            <a:ext cx="10763250" cy="2214708"/>
          </a:xfrm>
          <a:prstGeom prst="rect">
            <a:avLst/>
          </a:prstGeom>
          <a:solidFill>
            <a:schemeClr val="tx1"/>
          </a:solidFill>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60000"/>
                    <a:lumOff val="40000"/>
                  </a:schemeClr>
                </a:solidFill>
              </a:rPr>
              <a:t>Pretend to advocate AGAINST that proposition.  </a:t>
            </a:r>
          </a:p>
          <a:p>
            <a:pPr>
              <a:buClr>
                <a:schemeClr val="bg1"/>
              </a:buClr>
            </a:pPr>
            <a:r>
              <a:rPr lang="en-US" dirty="0">
                <a:solidFill>
                  <a:schemeClr val="accent1">
                    <a:lumMod val="60000"/>
                    <a:lumOff val="40000"/>
                  </a:schemeClr>
                </a:solidFill>
              </a:rPr>
              <a:t>Declare the problem.</a:t>
            </a:r>
          </a:p>
          <a:p>
            <a:pPr>
              <a:buClr>
                <a:schemeClr val="bg1"/>
              </a:buClr>
            </a:pPr>
            <a:r>
              <a:rPr lang="en-US" sz="2000" dirty="0">
                <a:solidFill>
                  <a:schemeClr val="accent1">
                    <a:lumMod val="60000"/>
                    <a:lumOff val="40000"/>
                  </a:schemeClr>
                </a:solidFill>
              </a:rPr>
              <a:t>Explain your understanding of the situation and what you are basing your stance on.  </a:t>
            </a:r>
          </a:p>
          <a:p>
            <a:pPr>
              <a:buClr>
                <a:schemeClr val="bg1"/>
              </a:buClr>
            </a:pPr>
            <a:r>
              <a:rPr lang="en-US" sz="2000" dirty="0">
                <a:solidFill>
                  <a:schemeClr val="accent1">
                    <a:lumMod val="60000"/>
                    <a:lumOff val="40000"/>
                  </a:schemeClr>
                </a:solidFill>
              </a:rPr>
              <a:t>Be as respectful and professional as you would be if arguing for it in a normal situation. </a:t>
            </a:r>
          </a:p>
          <a:p>
            <a:pPr>
              <a:buClr>
                <a:schemeClr val="bg1"/>
              </a:buClr>
            </a:pPr>
            <a:r>
              <a:rPr lang="en-US" sz="2000" dirty="0">
                <a:solidFill>
                  <a:schemeClr val="accent1">
                    <a:lumMod val="60000"/>
                    <a:lumOff val="40000"/>
                  </a:schemeClr>
                </a:solidFill>
              </a:rPr>
              <a:t>Assess how you feel.</a:t>
            </a:r>
          </a:p>
        </p:txBody>
      </p:sp>
    </p:spTree>
    <p:extLst>
      <p:ext uri="{BB962C8B-B14F-4D97-AF65-F5344CB8AC3E}">
        <p14:creationId xmlns:p14="http://schemas.microsoft.com/office/powerpoint/2010/main" val="418859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50C7-3AC5-8FC0-2A24-886B04FD14C5}"/>
              </a:ext>
            </a:extLst>
          </p:cNvPr>
          <p:cNvSpPr>
            <a:spLocks noGrp="1"/>
          </p:cNvSpPr>
          <p:nvPr>
            <p:ph type="title"/>
          </p:nvPr>
        </p:nvSpPr>
        <p:spPr/>
        <p:txBody>
          <a:bodyPr>
            <a:normAutofit fontScale="90000"/>
          </a:bodyPr>
          <a:lstStyle/>
          <a:p>
            <a:r>
              <a:rPr lang="en-US" dirty="0"/>
              <a:t>Mini-Case Four: Digest Complex Information Quickly</a:t>
            </a:r>
          </a:p>
        </p:txBody>
      </p:sp>
      <p:sp>
        <p:nvSpPr>
          <p:cNvPr id="3" name="Content Placeholder 2">
            <a:extLst>
              <a:ext uri="{FF2B5EF4-FFF2-40B4-BE49-F238E27FC236}">
                <a16:creationId xmlns:a16="http://schemas.microsoft.com/office/drawing/2014/main" id="{AC1A5F32-7F10-C0C5-9152-E3E2D2B29ACA}"/>
              </a:ext>
            </a:extLst>
          </p:cNvPr>
          <p:cNvSpPr>
            <a:spLocks noGrp="1"/>
          </p:cNvSpPr>
          <p:nvPr>
            <p:ph idx="1"/>
          </p:nvPr>
        </p:nvSpPr>
        <p:spPr>
          <a:xfrm>
            <a:off x="714375" y="1907608"/>
            <a:ext cx="10763250" cy="1951328"/>
          </a:xfrm>
          <a:solidFill>
            <a:schemeClr val="accent1">
              <a:lumMod val="60000"/>
              <a:lumOff val="40000"/>
            </a:schemeClr>
          </a:solidFill>
        </p:spPr>
        <p:txBody>
          <a:bodyPr>
            <a:normAutofit/>
          </a:bodyPr>
          <a:lstStyle/>
          <a:p>
            <a:pPr marL="0" indent="0">
              <a:buNone/>
            </a:pPr>
            <a:r>
              <a:rPr lang="en-US" dirty="0"/>
              <a:t>You have just found out that your state board of medical examiners is considering passing a bill that will require </a:t>
            </a:r>
            <a:r>
              <a:rPr lang="en-US" b="1" i="1" dirty="0"/>
              <a:t>36 pages worth of regulations </a:t>
            </a:r>
            <a:r>
              <a:rPr lang="en-US" dirty="0"/>
              <a:t>around buprenorphine prescribing.  </a:t>
            </a:r>
          </a:p>
          <a:p>
            <a:pPr marL="0" indent="0">
              <a:buNone/>
            </a:pPr>
            <a:r>
              <a:rPr lang="en-US" dirty="0"/>
              <a:t>Open comment ends in </a:t>
            </a:r>
            <a:r>
              <a:rPr lang="en-US" b="1" i="1" dirty="0"/>
              <a:t>three days</a:t>
            </a:r>
            <a:r>
              <a:rPr lang="en-US" dirty="0"/>
              <a:t>.  You are out-of-town presenting at a regional conference this weekend so time is short and your team is far away. </a:t>
            </a:r>
          </a:p>
        </p:txBody>
      </p:sp>
      <p:sp>
        <p:nvSpPr>
          <p:cNvPr id="4" name="Content Placeholder 2">
            <a:extLst>
              <a:ext uri="{FF2B5EF4-FFF2-40B4-BE49-F238E27FC236}">
                <a16:creationId xmlns:a16="http://schemas.microsoft.com/office/drawing/2014/main" id="{125ECADD-3A33-C8BD-ADDF-59B79E27B8EF}"/>
              </a:ext>
            </a:extLst>
          </p:cNvPr>
          <p:cNvSpPr txBox="1">
            <a:spLocks/>
          </p:cNvSpPr>
          <p:nvPr/>
        </p:nvSpPr>
        <p:spPr>
          <a:xfrm>
            <a:off x="714375" y="4229057"/>
            <a:ext cx="10763250" cy="1745300"/>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60000"/>
                    <a:lumOff val="40000"/>
                  </a:schemeClr>
                </a:solidFill>
              </a:rPr>
              <a:t>How do you formulate a rapid response with multiple people who are geographically dispersed? </a:t>
            </a:r>
          </a:p>
          <a:p>
            <a:pPr marL="0" indent="0">
              <a:buFont typeface="Arial" panose="020B0604020202020204" pitchFamily="34" charset="0"/>
              <a:buNone/>
            </a:pPr>
            <a:r>
              <a:rPr lang="en-US" dirty="0">
                <a:solidFill>
                  <a:schemeClr val="accent1">
                    <a:lumMod val="60000"/>
                    <a:lumOff val="40000"/>
                  </a:schemeClr>
                </a:solidFill>
              </a:rPr>
              <a:t>Are there people, methods of data analysis, that would help?</a:t>
            </a:r>
          </a:p>
          <a:p>
            <a:pPr marL="0" indent="0">
              <a:buFont typeface="Arial" panose="020B0604020202020204" pitchFamily="34" charset="0"/>
              <a:buNone/>
            </a:pPr>
            <a:r>
              <a:rPr lang="en-US" dirty="0">
                <a:solidFill>
                  <a:schemeClr val="accent1">
                    <a:lumMod val="60000"/>
                    <a:lumOff val="40000"/>
                  </a:schemeClr>
                </a:solidFill>
              </a:rPr>
              <a:t>How do you frame this rapid response for biggest impact.  </a:t>
            </a:r>
          </a:p>
        </p:txBody>
      </p:sp>
    </p:spTree>
    <p:extLst>
      <p:ext uri="{BB962C8B-B14F-4D97-AF65-F5344CB8AC3E}">
        <p14:creationId xmlns:p14="http://schemas.microsoft.com/office/powerpoint/2010/main" val="277337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CF0-4350-9CB5-79CD-41B0CFD263BC}"/>
              </a:ext>
            </a:extLst>
          </p:cNvPr>
          <p:cNvSpPr>
            <a:spLocks noGrp="1"/>
          </p:cNvSpPr>
          <p:nvPr>
            <p:ph type="title"/>
          </p:nvPr>
        </p:nvSpPr>
        <p:spPr/>
        <p:txBody>
          <a:bodyPr>
            <a:normAutofit fontScale="90000"/>
          </a:bodyPr>
          <a:lstStyle/>
          <a:p>
            <a:r>
              <a:rPr lang="en-US" dirty="0"/>
              <a:t>Resources </a:t>
            </a:r>
            <a:r>
              <a:rPr lang="en-US" b="1" dirty="0"/>
              <a:t>[group, technology, organization, model ordinance]</a:t>
            </a:r>
            <a:endParaRPr lang="en-US" dirty="0"/>
          </a:p>
        </p:txBody>
      </p:sp>
      <p:sp>
        <p:nvSpPr>
          <p:cNvPr id="3" name="Content Placeholder 2">
            <a:extLst>
              <a:ext uri="{FF2B5EF4-FFF2-40B4-BE49-F238E27FC236}">
                <a16:creationId xmlns:a16="http://schemas.microsoft.com/office/drawing/2014/main" id="{61BF8DD2-9A91-0DEA-47F4-721F5D8F8D5B}"/>
              </a:ext>
            </a:extLst>
          </p:cNvPr>
          <p:cNvSpPr>
            <a:spLocks noGrp="1"/>
          </p:cNvSpPr>
          <p:nvPr>
            <p:ph idx="1"/>
          </p:nvPr>
        </p:nvSpPr>
        <p:spPr/>
        <p:txBody>
          <a:bodyPr>
            <a:normAutofit fontScale="92500" lnSpcReduction="20000"/>
          </a:bodyPr>
          <a:lstStyle/>
          <a:p>
            <a:pPr marL="173736" rtl="0" latinLnBrk="0">
              <a:spcBef>
                <a:spcPts val="0"/>
              </a:spcBef>
              <a:spcAft>
                <a:spcPts val="0"/>
              </a:spcAft>
            </a:pPr>
            <a:r>
              <a:rPr lang="en-US" sz="2200" b="1" dirty="0">
                <a:solidFill>
                  <a:srgbClr val="000000"/>
                </a:solidFill>
                <a:effectLst/>
                <a:latin typeface="Calibri" panose="020F0502020204030204" pitchFamily="34" charset="0"/>
              </a:rPr>
              <a:t>Not reinventing the wheel:</a:t>
            </a:r>
            <a:endParaRPr lang="en-US" sz="2200" b="1" dirty="0">
              <a:effectLst/>
              <a:latin typeface="wf_segoe-ui_normal"/>
            </a:endParaRPr>
          </a:p>
          <a:p>
            <a:pPr marL="630936" rtl="0" latinLnBrk="0">
              <a:spcBef>
                <a:spcPts val="0"/>
              </a:spcBef>
              <a:spcAft>
                <a:spcPts val="0"/>
              </a:spcAft>
            </a:pPr>
            <a:r>
              <a:rPr lang="en-US" sz="2000" dirty="0">
                <a:solidFill>
                  <a:srgbClr val="000000"/>
                </a:solidFill>
                <a:effectLst/>
                <a:latin typeface="Calibri" panose="020F0502020204030204" pitchFamily="34" charset="0"/>
              </a:rPr>
              <a:t>National Pain Advocacy Center: </a:t>
            </a:r>
            <a:r>
              <a:rPr lang="en-US" sz="2000" dirty="0">
                <a:solidFill>
                  <a:srgbClr val="000000"/>
                </a:solidFill>
                <a:effectLst/>
                <a:latin typeface="Calibri" panose="020F0502020204030204" pitchFamily="34" charset="0"/>
                <a:hlinkClick r:id="rId2"/>
              </a:rPr>
              <a:t>https://nationalpain.org/</a:t>
            </a:r>
            <a:endParaRPr lang="en-US" sz="2000" dirty="0">
              <a:solidFill>
                <a:srgbClr val="000000"/>
              </a:solidFill>
              <a:effectLst/>
              <a:latin typeface="Calibri" panose="020F0502020204030204" pitchFamily="34" charset="0"/>
            </a:endParaRPr>
          </a:p>
          <a:p>
            <a:pPr marL="630936">
              <a:spcBef>
                <a:spcPts val="0"/>
              </a:spcBef>
            </a:pPr>
            <a:r>
              <a:rPr lang="en-US" sz="2000" dirty="0">
                <a:solidFill>
                  <a:srgbClr val="000000"/>
                </a:solidFill>
                <a:latin typeface="Calibri" panose="020F0502020204030204" pitchFamily="34" charset="0"/>
              </a:rPr>
              <a:t>Drug Policy Alliance: </a:t>
            </a:r>
            <a:r>
              <a:rPr lang="en-US" b="1" dirty="0">
                <a:hlinkClick r:id="rId3"/>
              </a:rPr>
              <a:t>https://drugpolicy.org/resources/</a:t>
            </a:r>
            <a:endParaRPr lang="en-US" b="1" dirty="0"/>
          </a:p>
          <a:p>
            <a:pPr lvl="1"/>
            <a:r>
              <a:rPr lang="en-US" b="1" dirty="0">
                <a:hlinkClick r:id="rId4"/>
              </a:rPr>
              <a:t>https://www.asam.org/advocacy/state-advocacy</a:t>
            </a:r>
            <a:endParaRPr lang="en-US" b="1" dirty="0"/>
          </a:p>
          <a:p>
            <a:pPr lvl="1"/>
            <a:r>
              <a:rPr lang="en-US" b="1" dirty="0">
                <a:hlinkClick r:id="rId5"/>
              </a:rPr>
              <a:t>https://www.sgim.org/communities/advocacy</a:t>
            </a:r>
            <a:endParaRPr lang="en-US" b="1" dirty="0"/>
          </a:p>
          <a:p>
            <a:pPr lvl="1"/>
            <a:r>
              <a:rPr lang="en-US" dirty="0">
                <a:hlinkClick r:id="rId4">
                  <a:extLst>
                    <a:ext uri="{A12FA001-AC4F-418D-AE19-62706E023703}">
                      <ahyp:hlinkClr xmlns:ahyp="http://schemas.microsoft.com/office/drawing/2018/hyperlinkcolor" val="tx"/>
                    </a:ext>
                  </a:extLst>
                </a:hlinkClick>
              </a:rPr>
              <a:t>AMERSA Advocacy Committee</a:t>
            </a:r>
          </a:p>
          <a:p>
            <a:pPr marL="173736" rtl="0" latinLnBrk="0">
              <a:spcBef>
                <a:spcPts val="0"/>
              </a:spcBef>
              <a:spcAft>
                <a:spcPts val="0"/>
              </a:spcAft>
            </a:pPr>
            <a:r>
              <a:rPr lang="en-US" sz="2200" b="1" dirty="0">
                <a:solidFill>
                  <a:srgbClr val="000000"/>
                </a:solidFill>
                <a:effectLst/>
                <a:latin typeface="Calibri" panose="020F0502020204030204" pitchFamily="34" charset="0"/>
              </a:rPr>
              <a:t>Identifying your elected officials</a:t>
            </a:r>
            <a:r>
              <a:rPr lang="en-US" sz="1800" b="1" dirty="0">
                <a:solidFill>
                  <a:srgbClr val="000000"/>
                </a:solidFill>
                <a:effectLst/>
                <a:latin typeface="Calibri" panose="020F0502020204030204" pitchFamily="34" charset="0"/>
              </a:rPr>
              <a:t>: </a:t>
            </a:r>
            <a:r>
              <a:rPr lang="en-US" sz="1800" dirty="0">
                <a:solidFill>
                  <a:srgbClr val="000000"/>
                </a:solidFill>
                <a:effectLst/>
                <a:latin typeface="Calibri" panose="020F0502020204030204" pitchFamily="34" charset="0"/>
                <a:hlinkClick r:id="rId6"/>
              </a:rPr>
              <a:t>https://www.usa.gov/elected-officials</a:t>
            </a:r>
            <a:endParaRPr lang="en-US" dirty="0">
              <a:effectLst/>
              <a:latin typeface="wf_segoe-ui_normal"/>
            </a:endParaRPr>
          </a:p>
          <a:p>
            <a:pPr marL="173736" rtl="0" latinLnBrk="0">
              <a:spcBef>
                <a:spcPts val="0"/>
              </a:spcBef>
              <a:spcAft>
                <a:spcPts val="0"/>
              </a:spcAft>
            </a:pPr>
            <a:r>
              <a:rPr lang="en-US" sz="2200" b="1" dirty="0">
                <a:solidFill>
                  <a:srgbClr val="000000"/>
                </a:solidFill>
                <a:effectLst/>
                <a:latin typeface="Calibri" panose="020F0502020204030204" pitchFamily="34" charset="0"/>
              </a:rPr>
              <a:t>Finding legislation around topic:</a:t>
            </a:r>
            <a:endParaRPr lang="en-US" sz="2200" b="1" dirty="0">
              <a:effectLst/>
              <a:latin typeface="wf_segoe-ui_normal"/>
            </a:endParaRPr>
          </a:p>
          <a:p>
            <a:pPr marL="630936" rtl="0" latinLnBrk="0">
              <a:spcBef>
                <a:spcPts val="0"/>
              </a:spcBef>
              <a:spcAft>
                <a:spcPts val="0"/>
              </a:spcAft>
            </a:pPr>
            <a:r>
              <a:rPr lang="en-US" sz="1800" dirty="0">
                <a:effectLst/>
                <a:latin typeface="Arial" panose="020B0604020202020204" pitchFamily="34" charset="0"/>
              </a:rPr>
              <a:t>•</a:t>
            </a:r>
            <a:r>
              <a:rPr lang="en-US" sz="1800" dirty="0">
                <a:solidFill>
                  <a:srgbClr val="000000"/>
                </a:solidFill>
                <a:effectLst/>
                <a:latin typeface="Calibri" panose="020F0502020204030204" pitchFamily="34" charset="0"/>
              </a:rPr>
              <a:t>SUD Treatment Database: </a:t>
            </a:r>
            <a:r>
              <a:rPr lang="en-US" sz="1800" dirty="0">
                <a:solidFill>
                  <a:srgbClr val="000000"/>
                </a:solidFill>
                <a:effectLst/>
                <a:latin typeface="Calibri" panose="020F0502020204030204" pitchFamily="34" charset="0"/>
                <a:hlinkClick r:id="rId7"/>
              </a:rPr>
              <a:t>https://www.ncsl.org/health/substance-use-disorder-sud-treatment-database</a:t>
            </a:r>
            <a:endParaRPr lang="en-US" dirty="0">
              <a:effectLst/>
              <a:latin typeface="wf_segoe-ui_normal"/>
            </a:endParaRPr>
          </a:p>
          <a:p>
            <a:pPr marL="630936" rtl="0" latinLnBrk="0">
              <a:spcBef>
                <a:spcPts val="0"/>
              </a:spcBef>
              <a:spcAft>
                <a:spcPts val="0"/>
              </a:spcAft>
            </a:pPr>
            <a:r>
              <a:rPr lang="en-US" sz="1800" dirty="0">
                <a:effectLst/>
                <a:latin typeface="Arial" panose="020B0604020202020204" pitchFamily="34" charset="0"/>
              </a:rPr>
              <a:t>•</a:t>
            </a:r>
            <a:r>
              <a:rPr lang="en-US" sz="1800" dirty="0">
                <a:solidFill>
                  <a:srgbClr val="000000"/>
                </a:solidFill>
                <a:effectLst/>
                <a:latin typeface="Calibri" panose="020F0502020204030204" pitchFamily="34" charset="0"/>
              </a:rPr>
              <a:t>Rx Drug State Bill Tracking Database: </a:t>
            </a:r>
            <a:r>
              <a:rPr lang="en-US" sz="1800" dirty="0">
                <a:solidFill>
                  <a:srgbClr val="000000"/>
                </a:solidFill>
                <a:effectLst/>
                <a:latin typeface="Calibri" panose="020F0502020204030204" pitchFamily="34" charset="0"/>
                <a:hlinkClick r:id="rId8"/>
              </a:rPr>
              <a:t>https://www.ncsl.org/health/prescription-drug-state-bill-tracking-database-2015-present</a:t>
            </a:r>
            <a:endParaRPr lang="en-US" dirty="0">
              <a:effectLst/>
              <a:latin typeface="wf_segoe-ui_normal"/>
            </a:endParaRPr>
          </a:p>
          <a:p>
            <a:r>
              <a:rPr lang="en-US" b="1" dirty="0"/>
              <a:t>Finding Data:</a:t>
            </a:r>
          </a:p>
          <a:p>
            <a:pPr lvl="1"/>
            <a:r>
              <a:rPr lang="en-US" dirty="0"/>
              <a:t>County/State Health Departments</a:t>
            </a:r>
          </a:p>
          <a:p>
            <a:pPr lvl="1"/>
            <a:r>
              <a:rPr lang="en-US" dirty="0"/>
              <a:t>State level syndromic surveillance data </a:t>
            </a:r>
          </a:p>
          <a:p>
            <a:endParaRPr lang="en-US" b="1" dirty="0"/>
          </a:p>
        </p:txBody>
      </p:sp>
    </p:spTree>
    <p:extLst>
      <p:ext uri="{BB962C8B-B14F-4D97-AF65-F5344CB8AC3E}">
        <p14:creationId xmlns:p14="http://schemas.microsoft.com/office/powerpoint/2010/main" val="270571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9BE4-38CE-ECC6-1491-3A61677B4020}"/>
              </a:ext>
            </a:extLst>
          </p:cNvPr>
          <p:cNvSpPr>
            <a:spLocks noGrp="1"/>
          </p:cNvSpPr>
          <p:nvPr>
            <p:ph type="title"/>
          </p:nvPr>
        </p:nvSpPr>
        <p:spPr/>
        <p:txBody>
          <a:bodyPr/>
          <a:lstStyle/>
          <a:p>
            <a:r>
              <a:rPr lang="en-US" dirty="0"/>
              <a:t>Reflections</a:t>
            </a:r>
          </a:p>
        </p:txBody>
      </p:sp>
      <p:sp>
        <p:nvSpPr>
          <p:cNvPr id="3" name="Content Placeholder 2">
            <a:extLst>
              <a:ext uri="{FF2B5EF4-FFF2-40B4-BE49-F238E27FC236}">
                <a16:creationId xmlns:a16="http://schemas.microsoft.com/office/drawing/2014/main" id="{66EDCCAA-EEB4-AD9B-F508-88C4D7A1380D}"/>
              </a:ext>
            </a:extLst>
          </p:cNvPr>
          <p:cNvSpPr>
            <a:spLocks noGrp="1"/>
          </p:cNvSpPr>
          <p:nvPr>
            <p:ph idx="1"/>
          </p:nvPr>
        </p:nvSpPr>
        <p:spPr/>
        <p:txBody>
          <a:bodyPr/>
          <a:lstStyle/>
          <a:p>
            <a:r>
              <a:rPr lang="en-US" dirty="0"/>
              <a:t>What discreet facts/resources did we learn in this discussion?</a:t>
            </a:r>
          </a:p>
          <a:p>
            <a:r>
              <a:rPr lang="en-US" dirty="0"/>
              <a:t>Are there meta-reflections or meta-insights we wish to share?</a:t>
            </a:r>
          </a:p>
        </p:txBody>
      </p:sp>
    </p:spTree>
    <p:extLst>
      <p:ext uri="{BB962C8B-B14F-4D97-AF65-F5344CB8AC3E}">
        <p14:creationId xmlns:p14="http://schemas.microsoft.com/office/powerpoint/2010/main" val="380023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A274-6AD4-7F67-D7D7-591E842284D9}"/>
              </a:ext>
            </a:extLst>
          </p:cNvPr>
          <p:cNvSpPr>
            <a:spLocks noGrp="1"/>
          </p:cNvSpPr>
          <p:nvPr>
            <p:ph type="title"/>
          </p:nvPr>
        </p:nvSpPr>
        <p:spPr/>
        <p:txBody>
          <a:bodyPr/>
          <a:lstStyle/>
          <a:p>
            <a:r>
              <a:rPr lang="en-US" dirty="0"/>
              <a:t>Disclosures and Caveats</a:t>
            </a:r>
          </a:p>
        </p:txBody>
      </p:sp>
      <p:sp>
        <p:nvSpPr>
          <p:cNvPr id="3" name="Content Placeholder 2">
            <a:extLst>
              <a:ext uri="{FF2B5EF4-FFF2-40B4-BE49-F238E27FC236}">
                <a16:creationId xmlns:a16="http://schemas.microsoft.com/office/drawing/2014/main" id="{6925FDB6-D1AE-FC2F-2735-AB20EB0FC7F0}"/>
              </a:ext>
            </a:extLst>
          </p:cNvPr>
          <p:cNvSpPr>
            <a:spLocks noGrp="1"/>
          </p:cNvSpPr>
          <p:nvPr>
            <p:ph idx="1"/>
          </p:nvPr>
        </p:nvSpPr>
        <p:spPr/>
        <p:txBody>
          <a:bodyPr/>
          <a:lstStyle/>
          <a:p>
            <a:r>
              <a:rPr lang="en-US" dirty="0"/>
              <a:t>Nothing said here represents formal views or positions of the US Department of Veterans Affairs, University of Alabama at Birmingham or the State of Alabama</a:t>
            </a:r>
          </a:p>
          <a:p>
            <a:r>
              <a:rPr lang="en-US" dirty="0"/>
              <a:t>No off-label discussion of medications is part of this talk</a:t>
            </a:r>
          </a:p>
          <a:p>
            <a:endParaRPr lang="en-US" dirty="0"/>
          </a:p>
          <a:p>
            <a:endParaRPr lang="en-US" dirty="0"/>
          </a:p>
          <a:p>
            <a:r>
              <a:rPr lang="en-US" dirty="0"/>
              <a:t>Dr. Kertesz attests to:</a:t>
            </a:r>
          </a:p>
          <a:p>
            <a:pPr lvl="1"/>
            <a:r>
              <a:rPr lang="en-US" dirty="0"/>
              <a:t>Receipt of royalty for an UpToDate chapter on Homelessness</a:t>
            </a:r>
          </a:p>
          <a:p>
            <a:pPr lvl="1"/>
            <a:r>
              <a:rPr lang="en-US" dirty="0"/>
              <a:t>Ownership of stock in </a:t>
            </a:r>
            <a:r>
              <a:rPr lang="en-US" dirty="0" err="1"/>
              <a:t>Thermo</a:t>
            </a:r>
            <a:r>
              <a:rPr lang="en-US" dirty="0"/>
              <a:t> Fisher, past ownership of Zimmer Biomet</a:t>
            </a:r>
          </a:p>
          <a:p>
            <a:pPr lvl="1"/>
            <a:r>
              <a:rPr lang="en-US" dirty="0"/>
              <a:t>Neither pertain to this discussion</a:t>
            </a:r>
          </a:p>
          <a:p>
            <a:pPr lvl="1"/>
            <a:endParaRPr lang="en-US" dirty="0"/>
          </a:p>
        </p:txBody>
      </p:sp>
    </p:spTree>
    <p:extLst>
      <p:ext uri="{BB962C8B-B14F-4D97-AF65-F5344CB8AC3E}">
        <p14:creationId xmlns:p14="http://schemas.microsoft.com/office/powerpoint/2010/main" val="329305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7DF9-B48D-D1AD-B4EF-F7136F1E15BC}"/>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8CD95275-A52E-23D6-D550-D012906A4204}"/>
              </a:ext>
            </a:extLst>
          </p:cNvPr>
          <p:cNvSpPr>
            <a:spLocks noGrp="1"/>
          </p:cNvSpPr>
          <p:nvPr>
            <p:ph idx="1"/>
          </p:nvPr>
        </p:nvSpPr>
        <p:spPr>
          <a:xfrm>
            <a:off x="838200" y="1940875"/>
            <a:ext cx="10659256" cy="4236087"/>
          </a:xfrm>
        </p:spPr>
        <p:txBody>
          <a:bodyPr>
            <a:normAutofit/>
          </a:bodyPr>
          <a:lstStyle/>
          <a:p>
            <a:r>
              <a:rPr lang="en-US" i="1" dirty="0">
                <a:solidFill>
                  <a:srgbClr val="231F20"/>
                </a:solidFill>
                <a:effectLst/>
                <a:latin typeface="Helvetica" pitchFamily="2" charset="0"/>
              </a:rPr>
              <a:t>Attendees will:</a:t>
            </a:r>
          </a:p>
          <a:p>
            <a:pPr lvl="1"/>
            <a:r>
              <a:rPr lang="en-US" i="1" dirty="0">
                <a:solidFill>
                  <a:srgbClr val="231F20"/>
                </a:solidFill>
                <a:effectLst/>
                <a:latin typeface="Helvetica" pitchFamily="2" charset="0"/>
              </a:rPr>
              <a:t>plan and practice effective, diplomatic responses to questions or comments on</a:t>
            </a:r>
            <a:r>
              <a:rPr lang="en-US" dirty="0">
                <a:solidFill>
                  <a:srgbClr val="231F20"/>
                </a:solidFill>
                <a:latin typeface="Helvetica" pitchFamily="2" charset="0"/>
              </a:rPr>
              <a:t> </a:t>
            </a:r>
            <a:r>
              <a:rPr lang="en-US" i="1" dirty="0">
                <a:solidFill>
                  <a:srgbClr val="231F20"/>
                </a:solidFill>
                <a:effectLst/>
                <a:latin typeface="Helvetica" pitchFamily="2" charset="0"/>
              </a:rPr>
              <a:t>addiction or pain care that seem prejudicial or not based on evidence</a:t>
            </a:r>
          </a:p>
          <a:p>
            <a:pPr lvl="1"/>
            <a:r>
              <a:rPr lang="en-US" i="1" dirty="0">
                <a:solidFill>
                  <a:srgbClr val="231F20"/>
                </a:solidFill>
                <a:effectLst/>
                <a:latin typeface="Helvetica" pitchFamily="2" charset="0"/>
              </a:rPr>
              <a:t>evaluate a range of potential partners for public engagement </a:t>
            </a:r>
          </a:p>
          <a:p>
            <a:pPr lvl="1"/>
            <a:r>
              <a:rPr lang="en-US" i="1" dirty="0">
                <a:solidFill>
                  <a:srgbClr val="231F20"/>
                </a:solidFill>
                <a:latin typeface="Helvetica" pitchFamily="2" charset="0"/>
              </a:rPr>
              <a:t>consider examples of evaluation and response when time is limited</a:t>
            </a:r>
          </a:p>
          <a:p>
            <a:pPr lvl="1"/>
            <a:r>
              <a:rPr lang="en-US" i="1" dirty="0">
                <a:solidFill>
                  <a:srgbClr val="231F20"/>
                </a:solidFill>
                <a:effectLst/>
                <a:latin typeface="Helvetica" pitchFamily="2" charset="0"/>
              </a:rPr>
              <a:t>explain how key concepts of policy scholarship, such as "advocacy coalition" and "punctuated</a:t>
            </a:r>
            <a:r>
              <a:rPr lang="en-US" dirty="0">
                <a:solidFill>
                  <a:srgbClr val="231F20"/>
                </a:solidFill>
                <a:latin typeface="Helvetica" pitchFamily="2" charset="0"/>
              </a:rPr>
              <a:t> </a:t>
            </a:r>
            <a:r>
              <a:rPr lang="en-US" i="1" dirty="0">
                <a:solidFill>
                  <a:srgbClr val="231F20"/>
                </a:solidFill>
                <a:effectLst/>
                <a:latin typeface="Helvetica" pitchFamily="2" charset="0"/>
              </a:rPr>
              <a:t>equilibrium" influence the actual evolution of policy</a:t>
            </a:r>
            <a:endParaRPr lang="en-US" dirty="0"/>
          </a:p>
        </p:txBody>
      </p:sp>
    </p:spTree>
    <p:extLst>
      <p:ext uri="{BB962C8B-B14F-4D97-AF65-F5344CB8AC3E}">
        <p14:creationId xmlns:p14="http://schemas.microsoft.com/office/powerpoint/2010/main" val="110755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B0E6-6F70-88D7-2368-9356146EB6A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4EA6E18-352C-2583-B52D-213F0908A758}"/>
              </a:ext>
            </a:extLst>
          </p:cNvPr>
          <p:cNvSpPr>
            <a:spLocks noGrp="1"/>
          </p:cNvSpPr>
          <p:nvPr>
            <p:ph idx="1"/>
          </p:nvPr>
        </p:nvSpPr>
        <p:spPr/>
        <p:txBody>
          <a:bodyPr>
            <a:normAutofit fontScale="92500" lnSpcReduction="20000"/>
          </a:bodyPr>
          <a:lstStyle/>
          <a:p>
            <a:pPr marL="0" indent="0">
              <a:buNone/>
            </a:pPr>
            <a:r>
              <a:rPr lang="en-US" b="1" i="1" dirty="0">
                <a:solidFill>
                  <a:srgbClr val="231F20"/>
                </a:solidFill>
                <a:effectLst/>
                <a:latin typeface="Helvetica" pitchFamily="2" charset="0"/>
              </a:rPr>
              <a:t>Min 0-5</a:t>
            </a:r>
            <a:r>
              <a:rPr lang="en-US" i="1" dirty="0">
                <a:solidFill>
                  <a:srgbClr val="231F20"/>
                </a:solidFill>
                <a:effectLst/>
                <a:latin typeface="Helvetica" pitchFamily="2" charset="0"/>
              </a:rPr>
              <a:t>: Introductions </a:t>
            </a:r>
          </a:p>
          <a:p>
            <a:pPr marL="0" indent="0">
              <a:buNone/>
            </a:pPr>
            <a:r>
              <a:rPr lang="en-US" b="1" i="1" dirty="0">
                <a:solidFill>
                  <a:srgbClr val="231F20"/>
                </a:solidFill>
                <a:effectLst/>
                <a:latin typeface="Helvetica" pitchFamily="2" charset="0"/>
              </a:rPr>
              <a:t>Min 6-13</a:t>
            </a:r>
            <a:r>
              <a:rPr lang="en-US" i="1" dirty="0">
                <a:solidFill>
                  <a:srgbClr val="231F20"/>
                </a:solidFill>
                <a:effectLst/>
                <a:latin typeface="Helvetica" pitchFamily="2" charset="0"/>
              </a:rPr>
              <a:t>: Team</a:t>
            </a:r>
            <a:r>
              <a:rPr lang="en-US" dirty="0">
                <a:solidFill>
                  <a:srgbClr val="231F20"/>
                </a:solidFill>
                <a:latin typeface="Helvetica" pitchFamily="2" charset="0"/>
              </a:rPr>
              <a:t> </a:t>
            </a:r>
            <a:r>
              <a:rPr lang="en-US" i="1" dirty="0">
                <a:solidFill>
                  <a:srgbClr val="231F20"/>
                </a:solidFill>
                <a:effectLst/>
                <a:latin typeface="Helvetica" pitchFamily="2" charset="0"/>
              </a:rPr>
              <a:t>faculty will introduce key framing concepts.  </a:t>
            </a:r>
          </a:p>
          <a:p>
            <a:pPr marL="0" indent="0">
              <a:buNone/>
            </a:pPr>
            <a:r>
              <a:rPr lang="en-US" b="1" i="1" dirty="0">
                <a:solidFill>
                  <a:srgbClr val="231F20"/>
                </a:solidFill>
                <a:effectLst/>
                <a:latin typeface="Helvetica" pitchFamily="2" charset="0"/>
              </a:rPr>
              <a:t>Min 14-19</a:t>
            </a:r>
            <a:r>
              <a:rPr lang="en-US" i="1" dirty="0">
                <a:solidFill>
                  <a:srgbClr val="231F20"/>
                </a:solidFill>
                <a:effectLst/>
                <a:latin typeface="Helvetica" pitchFamily="2" charset="0"/>
              </a:rPr>
              <a:t>: Team faculty will introduce tabletop exercise for small workgroups, supplemented by handouts. </a:t>
            </a:r>
          </a:p>
          <a:p>
            <a:pPr marL="0" indent="0">
              <a:buNone/>
            </a:pPr>
            <a:r>
              <a:rPr lang="en-US" b="1" i="1" dirty="0">
                <a:solidFill>
                  <a:srgbClr val="231F20"/>
                </a:solidFill>
                <a:latin typeface="Helvetica" pitchFamily="2" charset="0"/>
              </a:rPr>
              <a:t>Min 20-23: </a:t>
            </a:r>
            <a:r>
              <a:rPr lang="en-US" i="1" dirty="0">
                <a:solidFill>
                  <a:srgbClr val="231F20"/>
                </a:solidFill>
                <a:latin typeface="Helvetica" pitchFamily="2" charset="0"/>
              </a:rPr>
              <a:t>Tablemates introduce themselves</a:t>
            </a:r>
            <a:endParaRPr lang="en-US" b="1" i="1" dirty="0">
              <a:solidFill>
                <a:srgbClr val="231F20"/>
              </a:solidFill>
              <a:effectLst/>
              <a:latin typeface="Helvetica" pitchFamily="2" charset="0"/>
            </a:endParaRPr>
          </a:p>
          <a:p>
            <a:pPr marL="0" indent="0">
              <a:buNone/>
            </a:pPr>
            <a:r>
              <a:rPr lang="en-US" b="1" i="1" dirty="0">
                <a:solidFill>
                  <a:srgbClr val="231F20"/>
                </a:solidFill>
                <a:effectLst/>
                <a:latin typeface="Helvetica" pitchFamily="2" charset="0"/>
              </a:rPr>
              <a:t>Min 24-39: </a:t>
            </a:r>
            <a:r>
              <a:rPr lang="en-US" i="1" dirty="0">
                <a:solidFill>
                  <a:srgbClr val="231F20"/>
                </a:solidFill>
                <a:effectLst/>
                <a:latin typeface="Helvetica" pitchFamily="2" charset="0"/>
              </a:rPr>
              <a:t>Small group case example 1 with report back by Y (subset) groups</a:t>
            </a:r>
          </a:p>
          <a:p>
            <a:pPr marL="0" indent="0">
              <a:buNone/>
            </a:pPr>
            <a:r>
              <a:rPr lang="en-US" b="1" i="1" dirty="0">
                <a:solidFill>
                  <a:srgbClr val="231F20"/>
                </a:solidFill>
                <a:effectLst/>
                <a:latin typeface="Helvetica" pitchFamily="2" charset="0"/>
              </a:rPr>
              <a:t>Min 39-54</a:t>
            </a:r>
            <a:r>
              <a:rPr lang="en-US" i="1" dirty="0">
                <a:solidFill>
                  <a:srgbClr val="231F20"/>
                </a:solidFill>
                <a:effectLst/>
                <a:latin typeface="Helvetica" pitchFamily="2" charset="0"/>
              </a:rPr>
              <a:t>: Small group case example 2 with report back by Y (subset) groups</a:t>
            </a:r>
          </a:p>
          <a:p>
            <a:pPr marL="0" indent="0">
              <a:buNone/>
            </a:pPr>
            <a:r>
              <a:rPr lang="en-US" b="1" dirty="0">
                <a:solidFill>
                  <a:srgbClr val="231F20"/>
                </a:solidFill>
                <a:latin typeface="Helvetica" pitchFamily="2" charset="0"/>
              </a:rPr>
              <a:t>Min 54-79: </a:t>
            </a:r>
            <a:r>
              <a:rPr lang="en-US" i="1" dirty="0">
                <a:solidFill>
                  <a:srgbClr val="231F20"/>
                </a:solidFill>
                <a:effectLst/>
                <a:latin typeface="Helvetica" pitchFamily="2" charset="0"/>
              </a:rPr>
              <a:t>Small group case example 3 with report back by Y (subset) groups</a:t>
            </a:r>
            <a:endParaRPr lang="en-US" b="1" dirty="0">
              <a:solidFill>
                <a:srgbClr val="231F20"/>
              </a:solidFill>
              <a:effectLst/>
              <a:latin typeface="Helvetica" pitchFamily="2" charset="0"/>
            </a:endParaRPr>
          </a:p>
          <a:p>
            <a:pPr marL="0" indent="0">
              <a:buNone/>
            </a:pPr>
            <a:r>
              <a:rPr lang="en-US" b="1" i="1" dirty="0">
                <a:solidFill>
                  <a:srgbClr val="231F20"/>
                </a:solidFill>
                <a:effectLst/>
                <a:latin typeface="Helvetica" pitchFamily="2" charset="0"/>
              </a:rPr>
              <a:t>Min 79-90</a:t>
            </a:r>
            <a:r>
              <a:rPr lang="en-US" i="1" dirty="0">
                <a:solidFill>
                  <a:srgbClr val="231F20"/>
                </a:solidFill>
                <a:effectLst/>
                <a:latin typeface="Helvetica" pitchFamily="2" charset="0"/>
              </a:rPr>
              <a:t>:</a:t>
            </a:r>
            <a:r>
              <a:rPr lang="en-US" dirty="0">
                <a:solidFill>
                  <a:srgbClr val="231F20"/>
                </a:solidFill>
                <a:latin typeface="Helvetica" pitchFamily="2" charset="0"/>
              </a:rPr>
              <a:t> </a:t>
            </a:r>
            <a:r>
              <a:rPr lang="en-US" i="1" dirty="0">
                <a:solidFill>
                  <a:srgbClr val="231F20"/>
                </a:solidFill>
                <a:effectLst/>
                <a:latin typeface="Helvetica" pitchFamily="2" charset="0"/>
              </a:rPr>
              <a:t>Small group case example 4 with report back by Y (subset) groups</a:t>
            </a:r>
            <a:endParaRPr lang="en-US" dirty="0">
              <a:solidFill>
                <a:srgbClr val="231F20"/>
              </a:solidFill>
              <a:latin typeface="Helvetica" pitchFamily="2" charset="0"/>
            </a:endParaRPr>
          </a:p>
          <a:p>
            <a:pPr marL="0" indent="0">
              <a:buNone/>
            </a:pPr>
            <a:r>
              <a:rPr lang="en-US" i="1" dirty="0">
                <a:solidFill>
                  <a:srgbClr val="231F20"/>
                </a:solidFill>
                <a:effectLst/>
                <a:latin typeface="Helvetica" pitchFamily="2" charset="0"/>
              </a:rPr>
              <a:t>Reflections from Workshop Teachers with focus on self-care and mutual support needs in considerations of such public engagement</a:t>
            </a:r>
            <a:endParaRPr lang="en-US" dirty="0">
              <a:solidFill>
                <a:srgbClr val="231F20"/>
              </a:solidFill>
              <a:effectLst/>
              <a:latin typeface="Helvetica" pitchFamily="2" charset="0"/>
            </a:endParaRPr>
          </a:p>
          <a:p>
            <a:endParaRPr lang="en-US" dirty="0">
              <a:solidFill>
                <a:srgbClr val="231F20"/>
              </a:solidFill>
              <a:effectLst/>
              <a:latin typeface="Helvetica" pitchFamily="2" charset="0"/>
            </a:endParaRPr>
          </a:p>
          <a:p>
            <a:endParaRPr lang="en-US" dirty="0"/>
          </a:p>
        </p:txBody>
      </p:sp>
    </p:spTree>
    <p:extLst>
      <p:ext uri="{BB962C8B-B14F-4D97-AF65-F5344CB8AC3E}">
        <p14:creationId xmlns:p14="http://schemas.microsoft.com/office/powerpoint/2010/main" val="37991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7784-A947-97BE-59F7-3FFB2E963E48}"/>
              </a:ext>
            </a:extLst>
          </p:cNvPr>
          <p:cNvSpPr>
            <a:spLocks noGrp="1"/>
          </p:cNvSpPr>
          <p:nvPr>
            <p:ph type="title"/>
          </p:nvPr>
        </p:nvSpPr>
        <p:spPr/>
        <p:txBody>
          <a:bodyPr/>
          <a:lstStyle/>
          <a:p>
            <a:r>
              <a:rPr lang="en-US" dirty="0"/>
              <a:t>Critical Disclaimer: </a:t>
            </a:r>
          </a:p>
        </p:txBody>
      </p:sp>
      <p:sp>
        <p:nvSpPr>
          <p:cNvPr id="3" name="Content Placeholder 2">
            <a:extLst>
              <a:ext uri="{FF2B5EF4-FFF2-40B4-BE49-F238E27FC236}">
                <a16:creationId xmlns:a16="http://schemas.microsoft.com/office/drawing/2014/main" id="{50B80360-B804-1717-302E-2BEB8C209617}"/>
              </a:ext>
            </a:extLst>
          </p:cNvPr>
          <p:cNvSpPr>
            <a:spLocks noGrp="1"/>
          </p:cNvSpPr>
          <p:nvPr>
            <p:ph idx="1"/>
          </p:nvPr>
        </p:nvSpPr>
        <p:spPr>
          <a:xfrm>
            <a:off x="838200" y="3020167"/>
            <a:ext cx="10515600" cy="1012187"/>
          </a:xfrm>
        </p:spPr>
        <p:txBody>
          <a:bodyPr>
            <a:normAutofit fontScale="92500" lnSpcReduction="10000"/>
          </a:bodyPr>
          <a:lstStyle/>
          <a:p>
            <a:pPr marL="0" indent="0">
              <a:buNone/>
            </a:pPr>
            <a:r>
              <a:rPr lang="en-US" sz="3200" dirty="0"/>
              <a:t>It is NOT required or expected that attendees adopt particular political viewpoints. </a:t>
            </a:r>
          </a:p>
        </p:txBody>
      </p:sp>
    </p:spTree>
    <p:extLst>
      <p:ext uri="{BB962C8B-B14F-4D97-AF65-F5344CB8AC3E}">
        <p14:creationId xmlns:p14="http://schemas.microsoft.com/office/powerpoint/2010/main" val="51245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2CE-FF5A-D300-6A69-0F74A73C07A1}"/>
              </a:ext>
            </a:extLst>
          </p:cNvPr>
          <p:cNvSpPr>
            <a:spLocks noGrp="1"/>
          </p:cNvSpPr>
          <p:nvPr>
            <p:ph type="title"/>
          </p:nvPr>
        </p:nvSpPr>
        <p:spPr>
          <a:xfrm>
            <a:off x="473023" y="427189"/>
            <a:ext cx="11083977" cy="1325563"/>
          </a:xfrm>
        </p:spPr>
        <p:txBody>
          <a:bodyPr>
            <a:normAutofit fontScale="90000"/>
          </a:bodyPr>
          <a:lstStyle/>
          <a:p>
            <a:r>
              <a:rPr lang="en-US" dirty="0"/>
              <a:t>When we engage, it’s often to speak on policy</a:t>
            </a:r>
          </a:p>
        </p:txBody>
      </p:sp>
      <p:sp>
        <p:nvSpPr>
          <p:cNvPr id="3" name="Content Placeholder 2">
            <a:extLst>
              <a:ext uri="{FF2B5EF4-FFF2-40B4-BE49-F238E27FC236}">
                <a16:creationId xmlns:a16="http://schemas.microsoft.com/office/drawing/2014/main" id="{1CAE6BC6-DA89-CB50-74EA-2127C2EAA1F5}"/>
              </a:ext>
            </a:extLst>
          </p:cNvPr>
          <p:cNvSpPr>
            <a:spLocks noGrp="1"/>
          </p:cNvSpPr>
          <p:nvPr>
            <p:ph idx="1"/>
          </p:nvPr>
        </p:nvSpPr>
        <p:spPr>
          <a:xfrm>
            <a:off x="838199" y="2002796"/>
            <a:ext cx="7736841" cy="4377544"/>
          </a:xfrm>
        </p:spPr>
        <p:txBody>
          <a:bodyPr>
            <a:normAutofit/>
          </a:bodyPr>
          <a:lstStyle/>
          <a:p>
            <a:r>
              <a:rPr lang="en-US" sz="2400" dirty="0"/>
              <a:t>We might aspire that</a:t>
            </a:r>
          </a:p>
          <a:p>
            <a:pPr lvl="1"/>
            <a:r>
              <a:rPr lang="en-US" sz="2000" dirty="0"/>
              <a:t>Policies be </a:t>
            </a:r>
            <a:r>
              <a:rPr lang="en-US" sz="2000" b="1" dirty="0"/>
              <a:t>rational</a:t>
            </a:r>
            <a:r>
              <a:rPr lang="en-US" sz="2000" dirty="0"/>
              <a:t> </a:t>
            </a:r>
          </a:p>
          <a:p>
            <a:pPr lvl="1"/>
            <a:r>
              <a:rPr lang="en-US" sz="2000" dirty="0"/>
              <a:t>Policies </a:t>
            </a:r>
            <a:r>
              <a:rPr lang="en-US" sz="2000" b="1" dirty="0"/>
              <a:t>align</a:t>
            </a:r>
            <a:r>
              <a:rPr lang="en-US" sz="2000" dirty="0"/>
              <a:t> with our views &amp; values</a:t>
            </a:r>
          </a:p>
          <a:p>
            <a:r>
              <a:rPr lang="en-US" sz="2400" dirty="0"/>
              <a:t>Policy scholarship explains why policies are “what they are”</a:t>
            </a:r>
            <a:endParaRPr lang="en-US" sz="2000" dirty="0"/>
          </a:p>
          <a:p>
            <a:r>
              <a:rPr lang="en-US" sz="2400" dirty="0"/>
              <a:t>4 key concepts:</a:t>
            </a:r>
          </a:p>
          <a:p>
            <a:pPr lvl="1"/>
            <a:r>
              <a:rPr lang="en-US" sz="2000" dirty="0"/>
              <a:t>Bounded rationality</a:t>
            </a:r>
          </a:p>
          <a:p>
            <a:pPr lvl="1"/>
            <a:r>
              <a:rPr lang="en-US" sz="2000" dirty="0"/>
              <a:t>Policy monopoly </a:t>
            </a:r>
          </a:p>
          <a:p>
            <a:pPr lvl="1"/>
            <a:r>
              <a:rPr lang="en-US" sz="2000" dirty="0"/>
              <a:t>Advocacy coalition</a:t>
            </a:r>
          </a:p>
          <a:p>
            <a:pPr lvl="1"/>
            <a:r>
              <a:rPr lang="en-US" sz="2000" dirty="0"/>
              <a:t>Punctuated equilibrium</a:t>
            </a:r>
          </a:p>
          <a:p>
            <a:endParaRPr lang="en-US" dirty="0"/>
          </a:p>
          <a:p>
            <a:endParaRPr lang="en-US" dirty="0"/>
          </a:p>
          <a:p>
            <a:endParaRPr lang="en-US" dirty="0"/>
          </a:p>
          <a:p>
            <a:endParaRPr lang="en-US" dirty="0"/>
          </a:p>
        </p:txBody>
      </p:sp>
      <p:pic>
        <p:nvPicPr>
          <p:cNvPr id="5" name="Picture 4" descr="A book cover of a book&#10;&#10;Description automatically generated">
            <a:extLst>
              <a:ext uri="{FF2B5EF4-FFF2-40B4-BE49-F238E27FC236}">
                <a16:creationId xmlns:a16="http://schemas.microsoft.com/office/drawing/2014/main" id="{8029A437-9F37-9A2F-6EA6-B616FE792974}"/>
              </a:ext>
            </a:extLst>
          </p:cNvPr>
          <p:cNvPicPr>
            <a:picLocks noChangeAspect="1"/>
          </p:cNvPicPr>
          <p:nvPr/>
        </p:nvPicPr>
        <p:blipFill>
          <a:blip r:embed="rId2"/>
          <a:stretch>
            <a:fillRect/>
          </a:stretch>
        </p:blipFill>
        <p:spPr>
          <a:xfrm>
            <a:off x="8331201" y="1402079"/>
            <a:ext cx="2555240" cy="3638375"/>
          </a:xfrm>
          <a:prstGeom prst="rect">
            <a:avLst/>
          </a:prstGeom>
        </p:spPr>
      </p:pic>
      <p:pic>
        <p:nvPicPr>
          <p:cNvPr id="7" name="Picture 6" descr="A white background with black text&#10;&#10;Description automatically generated">
            <a:extLst>
              <a:ext uri="{FF2B5EF4-FFF2-40B4-BE49-F238E27FC236}">
                <a16:creationId xmlns:a16="http://schemas.microsoft.com/office/drawing/2014/main" id="{C47A60D3-7F4A-F8D6-B468-DD621DA7B8CB}"/>
              </a:ext>
            </a:extLst>
          </p:cNvPr>
          <p:cNvPicPr>
            <a:picLocks noChangeAspect="1"/>
          </p:cNvPicPr>
          <p:nvPr/>
        </p:nvPicPr>
        <p:blipFill>
          <a:blip r:embed="rId3"/>
          <a:stretch>
            <a:fillRect/>
          </a:stretch>
        </p:blipFill>
        <p:spPr>
          <a:xfrm>
            <a:off x="7178040" y="5352562"/>
            <a:ext cx="4378960" cy="1027778"/>
          </a:xfrm>
          <a:prstGeom prst="rect">
            <a:avLst/>
          </a:prstGeom>
        </p:spPr>
      </p:pic>
    </p:spTree>
    <p:extLst>
      <p:ext uri="{BB962C8B-B14F-4D97-AF65-F5344CB8AC3E}">
        <p14:creationId xmlns:p14="http://schemas.microsoft.com/office/powerpoint/2010/main" val="286018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563B-6050-F2D8-B03F-F9FD211CDDEE}"/>
              </a:ext>
            </a:extLst>
          </p:cNvPr>
          <p:cNvSpPr>
            <a:spLocks noGrp="1"/>
          </p:cNvSpPr>
          <p:nvPr>
            <p:ph type="title"/>
          </p:nvPr>
        </p:nvSpPr>
        <p:spPr/>
        <p:txBody>
          <a:bodyPr/>
          <a:lstStyle/>
          <a:p>
            <a:r>
              <a:rPr lang="en-US" dirty="0"/>
              <a:t>Bounded Rationality</a:t>
            </a:r>
          </a:p>
        </p:txBody>
      </p:sp>
      <p:sp>
        <p:nvSpPr>
          <p:cNvPr id="3" name="Content Placeholder 2">
            <a:extLst>
              <a:ext uri="{FF2B5EF4-FFF2-40B4-BE49-F238E27FC236}">
                <a16:creationId xmlns:a16="http://schemas.microsoft.com/office/drawing/2014/main" id="{CD2D77C8-2420-1374-ABB6-C82B9349A0D6}"/>
              </a:ext>
            </a:extLst>
          </p:cNvPr>
          <p:cNvSpPr>
            <a:spLocks noGrp="1"/>
          </p:cNvSpPr>
          <p:nvPr>
            <p:ph idx="1"/>
          </p:nvPr>
        </p:nvSpPr>
        <p:spPr>
          <a:xfrm>
            <a:off x="838200" y="1940875"/>
            <a:ext cx="8407400" cy="4236087"/>
          </a:xfrm>
        </p:spPr>
        <p:txBody>
          <a:bodyPr>
            <a:normAutofit lnSpcReduction="10000"/>
          </a:bodyPr>
          <a:lstStyle/>
          <a:p>
            <a:pPr marL="0" indent="0">
              <a:buNone/>
            </a:pPr>
            <a:r>
              <a:rPr lang="en-US" dirty="0">
                <a:latin typeface="Avenir Next LT Pro" panose="020B0504020202020204" pitchFamily="34" charset="77"/>
              </a:rPr>
              <a:t>P</a:t>
            </a:r>
            <a:r>
              <a:rPr lang="en-US" dirty="0">
                <a:effectLst/>
                <a:latin typeface="Avenir Next LT Pro" panose="020B0504020202020204" pitchFamily="34" charset="77"/>
              </a:rPr>
              <a:t>olicies emerge from </a:t>
            </a:r>
            <a:r>
              <a:rPr lang="en-US" b="1" dirty="0">
                <a:effectLst/>
                <a:latin typeface="Avenir Next LT Pro" panose="020B0504020202020204" pitchFamily="34" charset="77"/>
              </a:rPr>
              <a:t>multiple</a:t>
            </a:r>
            <a:r>
              <a:rPr lang="en-US" dirty="0">
                <a:effectLst/>
                <a:latin typeface="Avenir Next LT Pro" panose="020B0504020202020204" pitchFamily="34" charset="77"/>
              </a:rPr>
              <a:t> actors and</a:t>
            </a:r>
            <a:r>
              <a:rPr lang="en-US" dirty="0">
                <a:latin typeface="Avenir Next LT Pro" panose="020B0504020202020204" pitchFamily="34" charset="77"/>
              </a:rPr>
              <a:t> </a:t>
            </a:r>
            <a:r>
              <a:rPr lang="en-US" dirty="0">
                <a:effectLst/>
                <a:latin typeface="Avenir Next LT Pro" panose="020B0504020202020204" pitchFamily="34" charset="77"/>
              </a:rPr>
              <a:t>agencies acting </a:t>
            </a:r>
            <a:r>
              <a:rPr lang="en-US" b="1" dirty="0">
                <a:effectLst/>
                <a:latin typeface="Avenir Next LT Pro" panose="020B0504020202020204" pitchFamily="34" charset="77"/>
              </a:rPr>
              <a:t>simultaneously</a:t>
            </a:r>
            <a:r>
              <a:rPr lang="en-US" dirty="0">
                <a:effectLst/>
                <a:latin typeface="Avenir Next LT Pro" panose="020B0504020202020204" pitchFamily="34" charset="77"/>
              </a:rPr>
              <a:t>, only </a:t>
            </a:r>
            <a:r>
              <a:rPr lang="en-US" b="1" dirty="0">
                <a:effectLst/>
                <a:latin typeface="Avenir Next LT Pro" panose="020B0504020202020204" pitchFamily="34" charset="77"/>
              </a:rPr>
              <a:t>some</a:t>
            </a:r>
            <a:r>
              <a:rPr lang="en-US" dirty="0">
                <a:effectLst/>
                <a:latin typeface="Avenir Next LT Pro" panose="020B0504020202020204" pitchFamily="34" charset="77"/>
              </a:rPr>
              <a:t> of whom are</a:t>
            </a:r>
            <a:r>
              <a:rPr lang="en-US" dirty="0">
                <a:latin typeface="Avenir Next LT Pro" panose="020B0504020202020204" pitchFamily="34" charset="77"/>
              </a:rPr>
              <a:t> </a:t>
            </a:r>
            <a:r>
              <a:rPr lang="en-US" dirty="0">
                <a:effectLst/>
                <a:latin typeface="Avenir Next LT Pro" panose="020B0504020202020204" pitchFamily="34" charset="77"/>
              </a:rPr>
              <a:t>central </a:t>
            </a:r>
            <a:r>
              <a:rPr lang="en-US" dirty="0">
                <a:latin typeface="Avenir Next LT Pro" panose="020B0504020202020204" pitchFamily="34" charset="77"/>
              </a:rPr>
              <a:t>or governmental</a:t>
            </a:r>
            <a:endParaRPr lang="en-US" dirty="0">
              <a:effectLst/>
              <a:latin typeface="Avenir Next LT Pro" panose="020B0504020202020204" pitchFamily="34" charset="77"/>
            </a:endParaRPr>
          </a:p>
          <a:p>
            <a:pPr marL="0" indent="0">
              <a:buNone/>
            </a:pPr>
            <a:endParaRPr lang="en-US" dirty="0">
              <a:effectLst/>
              <a:latin typeface="Avenir Next LT Pro" panose="020B0504020202020204" pitchFamily="34" charset="77"/>
            </a:endParaRPr>
          </a:p>
          <a:p>
            <a:pPr marL="0" indent="0">
              <a:buNone/>
            </a:pPr>
            <a:r>
              <a:rPr lang="en-US" b="1" dirty="0">
                <a:effectLst/>
                <a:latin typeface="Avenir Next LT Pro" panose="020B0504020202020204" pitchFamily="34" charset="77"/>
              </a:rPr>
              <a:t>Rationality</a:t>
            </a:r>
            <a:r>
              <a:rPr lang="en-US" dirty="0">
                <a:effectLst/>
                <a:latin typeface="Avenir Next LT Pro" panose="020B0504020202020204" pitchFamily="34" charset="77"/>
              </a:rPr>
              <a:t> is </a:t>
            </a:r>
            <a:r>
              <a:rPr lang="en-US" b="1" dirty="0">
                <a:effectLst/>
                <a:latin typeface="Avenir Next LT Pro" panose="020B0504020202020204" pitchFamily="34" charset="77"/>
              </a:rPr>
              <a:t>always</a:t>
            </a:r>
            <a:r>
              <a:rPr lang="en-US" dirty="0">
                <a:effectLst/>
                <a:latin typeface="Avenir Next LT Pro" panose="020B0504020202020204" pitchFamily="34" charset="77"/>
              </a:rPr>
              <a:t> </a:t>
            </a:r>
            <a:r>
              <a:rPr lang="en-US" dirty="0">
                <a:latin typeface="Avenir Next LT Pro" panose="020B0504020202020204" pitchFamily="34" charset="77"/>
              </a:rPr>
              <a:t>limited (“bounded”)</a:t>
            </a:r>
            <a:r>
              <a:rPr lang="en-US" dirty="0">
                <a:effectLst/>
                <a:latin typeface="Avenir Next LT Pro" panose="020B0504020202020204" pitchFamily="34" charset="77"/>
              </a:rPr>
              <a:t> by </a:t>
            </a:r>
          </a:p>
          <a:p>
            <a:pPr marL="0" indent="0">
              <a:buNone/>
            </a:pPr>
            <a:r>
              <a:rPr lang="en-US" dirty="0">
                <a:latin typeface="Avenir Next LT Pro" panose="020B0504020202020204" pitchFamily="34" charset="77"/>
              </a:rPr>
              <a:t>	</a:t>
            </a:r>
            <a:r>
              <a:rPr lang="en-US" dirty="0">
                <a:effectLst/>
                <a:latin typeface="Avenir Next LT Pro" panose="020B0504020202020204" pitchFamily="34" charset="77"/>
              </a:rPr>
              <a:t>degree to which leaders can assimilate complex data,</a:t>
            </a:r>
          </a:p>
          <a:p>
            <a:pPr marL="0" indent="0">
              <a:buNone/>
            </a:pPr>
            <a:r>
              <a:rPr lang="en-US" dirty="0">
                <a:latin typeface="Avenir Next LT Pro" panose="020B0504020202020204" pitchFamily="34" charset="77"/>
              </a:rPr>
              <a:t>	</a:t>
            </a:r>
            <a:r>
              <a:rPr lang="en-US" dirty="0">
                <a:effectLst/>
                <a:latin typeface="Avenir Next LT Pro" panose="020B0504020202020204" pitchFamily="34" charset="77"/>
              </a:rPr>
              <a:t>reality of having many problems </a:t>
            </a:r>
            <a:endParaRPr lang="en-US" dirty="0">
              <a:latin typeface="Avenir Next LT Pro" panose="020B0504020202020204" pitchFamily="34" charset="77"/>
            </a:endParaRPr>
          </a:p>
          <a:p>
            <a:pPr marL="0" indent="0">
              <a:buNone/>
            </a:pPr>
            <a:r>
              <a:rPr lang="en-US" dirty="0">
                <a:effectLst/>
                <a:latin typeface="Avenir Next LT Pro" panose="020B0504020202020204" pitchFamily="34" charset="77"/>
              </a:rPr>
              <a:t>	limited resources &amp; prior traditions/resources/context </a:t>
            </a:r>
          </a:p>
          <a:p>
            <a:pPr marL="0" indent="0">
              <a:buNone/>
            </a:pPr>
            <a:endParaRPr lang="en-US" dirty="0">
              <a:effectLst/>
              <a:latin typeface="Avenir Next LT Pro" panose="020B0504020202020204" pitchFamily="34" charset="77"/>
            </a:endParaRPr>
          </a:p>
          <a:p>
            <a:pPr marL="0" indent="0">
              <a:buNone/>
            </a:pPr>
            <a:r>
              <a:rPr lang="en-US" dirty="0">
                <a:effectLst/>
                <a:latin typeface="Avenir Next LT Pro" panose="020B0504020202020204" pitchFamily="34" charset="77"/>
              </a:rPr>
              <a:t>They may be open to influence by well-informed advocates who digest and share their understandings (not exclusively by this)</a:t>
            </a:r>
          </a:p>
        </p:txBody>
      </p:sp>
      <p:pic>
        <p:nvPicPr>
          <p:cNvPr id="4" name="Picture 3" descr="A book cover of a book&#10;&#10;Description automatically generated">
            <a:extLst>
              <a:ext uri="{FF2B5EF4-FFF2-40B4-BE49-F238E27FC236}">
                <a16:creationId xmlns:a16="http://schemas.microsoft.com/office/drawing/2014/main" id="{6FA99A46-2BAF-C8C5-B20E-65343FCF31BD}"/>
              </a:ext>
            </a:extLst>
          </p:cNvPr>
          <p:cNvPicPr>
            <a:picLocks noChangeAspect="1"/>
          </p:cNvPicPr>
          <p:nvPr/>
        </p:nvPicPr>
        <p:blipFill>
          <a:blip r:embed="rId2"/>
          <a:stretch>
            <a:fillRect/>
          </a:stretch>
        </p:blipFill>
        <p:spPr>
          <a:xfrm>
            <a:off x="9347527" y="2447686"/>
            <a:ext cx="2006273" cy="2856708"/>
          </a:xfrm>
          <a:prstGeom prst="rect">
            <a:avLst/>
          </a:prstGeom>
        </p:spPr>
      </p:pic>
    </p:spTree>
    <p:extLst>
      <p:ext uri="{BB962C8B-B14F-4D97-AF65-F5344CB8AC3E}">
        <p14:creationId xmlns:p14="http://schemas.microsoft.com/office/powerpoint/2010/main" val="254148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F725-48FD-7C46-F39A-32BA8CCAAED8}"/>
              </a:ext>
            </a:extLst>
          </p:cNvPr>
          <p:cNvSpPr>
            <a:spLocks noGrp="1"/>
          </p:cNvSpPr>
          <p:nvPr>
            <p:ph type="title"/>
          </p:nvPr>
        </p:nvSpPr>
        <p:spPr>
          <a:xfrm>
            <a:off x="655320" y="208854"/>
            <a:ext cx="10515600" cy="1325563"/>
          </a:xfrm>
        </p:spPr>
        <p:txBody>
          <a:bodyPr/>
          <a:lstStyle/>
          <a:p>
            <a:r>
              <a:rPr lang="en-US" dirty="0"/>
              <a:t>Stasis-&gt; Change</a:t>
            </a:r>
          </a:p>
        </p:txBody>
      </p:sp>
      <p:graphicFrame>
        <p:nvGraphicFramePr>
          <p:cNvPr id="4" name="Content Placeholder 3">
            <a:extLst>
              <a:ext uri="{FF2B5EF4-FFF2-40B4-BE49-F238E27FC236}">
                <a16:creationId xmlns:a16="http://schemas.microsoft.com/office/drawing/2014/main" id="{E2028B2E-9AFE-566B-9B71-2BB681ACF7AA}"/>
              </a:ext>
            </a:extLst>
          </p:cNvPr>
          <p:cNvGraphicFramePr>
            <a:graphicFrameLocks noGrp="1"/>
          </p:cNvGraphicFramePr>
          <p:nvPr>
            <p:ph idx="1"/>
            <p:extLst>
              <p:ext uri="{D42A27DB-BD31-4B8C-83A1-F6EECF244321}">
                <p14:modId xmlns:p14="http://schemas.microsoft.com/office/powerpoint/2010/main" val="1377873447"/>
              </p:ext>
            </p:extLst>
          </p:nvPr>
        </p:nvGraphicFramePr>
        <p:xfrm>
          <a:off x="655320" y="1952626"/>
          <a:ext cx="10515600" cy="423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4EE3BD3-B0EE-D13C-6195-DEE908EAED3F}"/>
              </a:ext>
            </a:extLst>
          </p:cNvPr>
          <p:cNvSpPr txBox="1"/>
          <p:nvPr/>
        </p:nvSpPr>
        <p:spPr>
          <a:xfrm>
            <a:off x="8778240" y="4509036"/>
            <a:ext cx="3230880" cy="1477328"/>
          </a:xfrm>
          <a:prstGeom prst="rect">
            <a:avLst/>
          </a:prstGeom>
          <a:noFill/>
        </p:spPr>
        <p:txBody>
          <a:bodyPr wrap="square" rtlCol="0">
            <a:spAutoFit/>
          </a:bodyPr>
          <a:lstStyle/>
          <a:p>
            <a:r>
              <a:rPr lang="en-US" dirty="0"/>
              <a:t>People from a </a:t>
            </a:r>
            <a:r>
              <a:rPr lang="en-US" b="1" dirty="0"/>
              <a:t>variety</a:t>
            </a:r>
            <a:r>
              <a:rPr lang="en-US" dirty="0"/>
              <a:t> of positions who </a:t>
            </a:r>
            <a:r>
              <a:rPr lang="en-US" b="1" dirty="0"/>
              <a:t>share</a:t>
            </a:r>
            <a:r>
              <a:rPr lang="en-US" dirty="0"/>
              <a:t> understandings and who have a </a:t>
            </a:r>
            <a:r>
              <a:rPr lang="en-US" b="1" dirty="0"/>
              <a:t>nontrivial degree of coordinated activity</a:t>
            </a:r>
          </a:p>
        </p:txBody>
      </p:sp>
      <p:sp>
        <p:nvSpPr>
          <p:cNvPr id="6" name="TextBox 5">
            <a:extLst>
              <a:ext uri="{FF2B5EF4-FFF2-40B4-BE49-F238E27FC236}">
                <a16:creationId xmlns:a16="http://schemas.microsoft.com/office/drawing/2014/main" id="{63216D1A-C452-C6D2-4E4A-64124ADD64AB}"/>
              </a:ext>
            </a:extLst>
          </p:cNvPr>
          <p:cNvSpPr txBox="1"/>
          <p:nvPr/>
        </p:nvSpPr>
        <p:spPr>
          <a:xfrm>
            <a:off x="7635240" y="1753503"/>
            <a:ext cx="3474720" cy="1754326"/>
          </a:xfrm>
          <a:prstGeom prst="rect">
            <a:avLst/>
          </a:prstGeom>
          <a:noFill/>
        </p:spPr>
        <p:txBody>
          <a:bodyPr wrap="square" rtlCol="0">
            <a:spAutoFit/>
          </a:bodyPr>
          <a:lstStyle/>
          <a:p>
            <a:r>
              <a:rPr lang="en-US" dirty="0"/>
              <a:t>Agents who </a:t>
            </a:r>
            <a:r>
              <a:rPr lang="en-US" b="1" dirty="0"/>
              <a:t>control</a:t>
            </a:r>
            <a:r>
              <a:rPr lang="en-US" dirty="0"/>
              <a:t> the definition of </a:t>
            </a:r>
            <a:r>
              <a:rPr lang="en-US" b="1" dirty="0"/>
              <a:t>problems </a:t>
            </a:r>
            <a:r>
              <a:rPr lang="en-US" dirty="0"/>
              <a:t>that deserve to be solved, </a:t>
            </a:r>
            <a:r>
              <a:rPr lang="en-US" b="1" dirty="0"/>
              <a:t>voices</a:t>
            </a:r>
            <a:r>
              <a:rPr lang="en-US" dirty="0"/>
              <a:t> that deserve to be heard, and the </a:t>
            </a:r>
            <a:r>
              <a:rPr lang="en-US" b="1" dirty="0"/>
              <a:t>methods </a:t>
            </a:r>
            <a:r>
              <a:rPr lang="en-US" dirty="0"/>
              <a:t>of response (stasis)</a:t>
            </a:r>
          </a:p>
        </p:txBody>
      </p:sp>
      <p:sp>
        <p:nvSpPr>
          <p:cNvPr id="7" name="TextBox 6">
            <a:extLst>
              <a:ext uri="{FF2B5EF4-FFF2-40B4-BE49-F238E27FC236}">
                <a16:creationId xmlns:a16="http://schemas.microsoft.com/office/drawing/2014/main" id="{5CC7E0E0-ADAF-8D0E-3E29-B1B94482A82B}"/>
              </a:ext>
            </a:extLst>
          </p:cNvPr>
          <p:cNvSpPr txBox="1"/>
          <p:nvPr/>
        </p:nvSpPr>
        <p:spPr>
          <a:xfrm>
            <a:off x="182880" y="4509036"/>
            <a:ext cx="3230880" cy="1200329"/>
          </a:xfrm>
          <a:prstGeom prst="rect">
            <a:avLst/>
          </a:prstGeom>
          <a:noFill/>
        </p:spPr>
        <p:txBody>
          <a:bodyPr wrap="square" rtlCol="0">
            <a:spAutoFit/>
          </a:bodyPr>
          <a:lstStyle/>
          <a:p>
            <a:r>
              <a:rPr lang="en-US" dirty="0"/>
              <a:t>A “fixed” equilibrium of relationships &amp; priorities may be “</a:t>
            </a:r>
            <a:r>
              <a:rPr lang="en-US" b="1" dirty="0"/>
              <a:t>punctuated</a:t>
            </a:r>
            <a:r>
              <a:rPr lang="en-US" dirty="0"/>
              <a:t>” and thus </a:t>
            </a:r>
            <a:r>
              <a:rPr lang="en-US" b="1" dirty="0"/>
              <a:t>shifted</a:t>
            </a:r>
            <a:r>
              <a:rPr lang="en-US" dirty="0"/>
              <a:t> to a new position</a:t>
            </a:r>
            <a:endParaRPr lang="en-US" b="1" dirty="0"/>
          </a:p>
        </p:txBody>
      </p:sp>
    </p:spTree>
    <p:extLst>
      <p:ext uri="{BB962C8B-B14F-4D97-AF65-F5344CB8AC3E}">
        <p14:creationId xmlns:p14="http://schemas.microsoft.com/office/powerpoint/2010/main" val="95359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B779-05E5-8AC2-D4DF-B02B9CF9CB84}"/>
              </a:ext>
            </a:extLst>
          </p:cNvPr>
          <p:cNvSpPr>
            <a:spLocks noGrp="1"/>
          </p:cNvSpPr>
          <p:nvPr>
            <p:ph type="title"/>
          </p:nvPr>
        </p:nvSpPr>
        <p:spPr/>
        <p:txBody>
          <a:bodyPr/>
          <a:lstStyle/>
          <a:p>
            <a:r>
              <a:rPr lang="en-US" dirty="0"/>
              <a:t>Potential Ways to Advocate</a:t>
            </a:r>
          </a:p>
        </p:txBody>
      </p:sp>
      <p:sp>
        <p:nvSpPr>
          <p:cNvPr id="3" name="Content Placeholder 2">
            <a:extLst>
              <a:ext uri="{FF2B5EF4-FFF2-40B4-BE49-F238E27FC236}">
                <a16:creationId xmlns:a16="http://schemas.microsoft.com/office/drawing/2014/main" id="{F9D00BA0-A63F-4343-F706-BB0E022EC489}"/>
              </a:ext>
            </a:extLst>
          </p:cNvPr>
          <p:cNvSpPr>
            <a:spLocks noGrp="1"/>
          </p:cNvSpPr>
          <p:nvPr>
            <p:ph idx="1"/>
          </p:nvPr>
        </p:nvSpPr>
        <p:spPr/>
        <p:txBody>
          <a:bodyPr/>
          <a:lstStyle/>
          <a:p>
            <a:pPr marL="384048" rtl="0" latinLnBrk="0">
              <a:lnSpc>
                <a:spcPct val="94000"/>
              </a:lnSpc>
              <a:spcBef>
                <a:spcPts val="1000"/>
              </a:spcBef>
              <a:spcAft>
                <a:spcPts val="200"/>
              </a:spcAft>
            </a:pPr>
            <a:r>
              <a:rPr lang="en-US" sz="1800" dirty="0">
                <a:solidFill>
                  <a:srgbClr val="455F51"/>
                </a:solidFill>
                <a:effectLst/>
                <a:latin typeface="Franklin Gothic Book" panose="020B0503020102020204" pitchFamily="34" charset="0"/>
              </a:rPr>
              <a:t>Public comment</a:t>
            </a:r>
          </a:p>
          <a:p>
            <a:pPr marL="384048" rtl="0" latinLnBrk="0">
              <a:lnSpc>
                <a:spcPct val="94000"/>
              </a:lnSpc>
              <a:spcBef>
                <a:spcPts val="1000"/>
              </a:spcBef>
              <a:spcAft>
                <a:spcPts val="200"/>
              </a:spcAft>
            </a:pPr>
            <a:r>
              <a:rPr lang="en-US" sz="1800" dirty="0">
                <a:solidFill>
                  <a:srgbClr val="455F51"/>
                </a:solidFill>
                <a:latin typeface="Franklin Gothic Book" panose="020B0503020102020204" pitchFamily="34" charset="0"/>
              </a:rPr>
              <a:t>Op eds</a:t>
            </a:r>
          </a:p>
          <a:p>
            <a:pPr marL="384048" rtl="0" latinLnBrk="0">
              <a:lnSpc>
                <a:spcPct val="94000"/>
              </a:lnSpc>
              <a:spcBef>
                <a:spcPts val="1000"/>
              </a:spcBef>
              <a:spcAft>
                <a:spcPts val="200"/>
              </a:spcAft>
            </a:pPr>
            <a:r>
              <a:rPr lang="en-US" sz="1800" dirty="0">
                <a:solidFill>
                  <a:srgbClr val="455F51"/>
                </a:solidFill>
                <a:effectLst/>
                <a:latin typeface="Franklin Gothic Book" panose="020B0503020102020204" pitchFamily="34" charset="0"/>
              </a:rPr>
              <a:t>Journal publications (I.e. Letter to the Editor)</a:t>
            </a:r>
            <a:endParaRPr lang="en-US" dirty="0">
              <a:effectLst/>
              <a:latin typeface="wf_segoe-ui_normal"/>
            </a:endParaRPr>
          </a:p>
          <a:p>
            <a:pPr marL="384048" rtl="0" latinLnBrk="0">
              <a:lnSpc>
                <a:spcPct val="94000"/>
              </a:lnSpc>
              <a:spcBef>
                <a:spcPts val="1000"/>
              </a:spcBef>
              <a:spcAft>
                <a:spcPts val="200"/>
              </a:spcAft>
            </a:pPr>
            <a:r>
              <a:rPr lang="en-US" sz="1800" dirty="0">
                <a:solidFill>
                  <a:srgbClr val="455F51"/>
                </a:solidFill>
                <a:effectLst/>
                <a:latin typeface="Franklin Gothic Book" panose="020B0503020102020204" pitchFamily="34" charset="0"/>
              </a:rPr>
              <a:t>Calling and letter writing to politicians</a:t>
            </a:r>
            <a:endParaRPr lang="en-US" dirty="0">
              <a:effectLst/>
              <a:latin typeface="wf_segoe-ui_normal"/>
            </a:endParaRPr>
          </a:p>
          <a:p>
            <a:pPr marL="384048" rtl="0" latinLnBrk="0">
              <a:lnSpc>
                <a:spcPct val="94000"/>
              </a:lnSpc>
              <a:spcBef>
                <a:spcPts val="1000"/>
              </a:spcBef>
              <a:spcAft>
                <a:spcPts val="200"/>
              </a:spcAft>
            </a:pPr>
            <a:r>
              <a:rPr lang="en-US" sz="1800" dirty="0">
                <a:solidFill>
                  <a:srgbClr val="455F51"/>
                </a:solidFill>
                <a:effectLst/>
                <a:latin typeface="Franklin Gothic Book" panose="020B0503020102020204" pitchFamily="34" charset="0"/>
              </a:rPr>
              <a:t>Meeting with policymakers</a:t>
            </a:r>
            <a:endParaRPr lang="en-US" dirty="0">
              <a:effectLst/>
              <a:latin typeface="wf_segoe-ui_normal"/>
            </a:endParaRPr>
          </a:p>
          <a:p>
            <a:pPr marL="384048" rtl="0" latinLnBrk="0">
              <a:lnSpc>
                <a:spcPct val="94000"/>
              </a:lnSpc>
              <a:spcBef>
                <a:spcPts val="1000"/>
              </a:spcBef>
              <a:spcAft>
                <a:spcPts val="200"/>
              </a:spcAft>
            </a:pPr>
            <a:r>
              <a:rPr lang="en-US" sz="1800" dirty="0">
                <a:solidFill>
                  <a:srgbClr val="455F51"/>
                </a:solidFill>
                <a:effectLst/>
                <a:latin typeface="Franklin Gothic Book" panose="020B0503020102020204" pitchFamily="34" charset="0"/>
              </a:rPr>
              <a:t>Social media posting</a:t>
            </a:r>
            <a:endParaRPr lang="en-US" sz="1800" dirty="0">
              <a:solidFill>
                <a:srgbClr val="455F51"/>
              </a:solidFill>
              <a:latin typeface="wf_segoe-ui_normal"/>
            </a:endParaRPr>
          </a:p>
          <a:p>
            <a:pPr marL="384048" rtl="0" latinLnBrk="0">
              <a:lnSpc>
                <a:spcPct val="94000"/>
              </a:lnSpc>
              <a:spcBef>
                <a:spcPts val="1000"/>
              </a:spcBef>
              <a:spcAft>
                <a:spcPts val="200"/>
              </a:spcAft>
            </a:pPr>
            <a:r>
              <a:rPr lang="en-US" sz="1800" dirty="0">
                <a:solidFill>
                  <a:srgbClr val="455F51"/>
                </a:solidFill>
                <a:latin typeface="wf_segoe-ui_normal"/>
              </a:rPr>
              <a:t>Form or join a group</a:t>
            </a:r>
            <a:endParaRPr lang="en-US" sz="1800" dirty="0">
              <a:solidFill>
                <a:srgbClr val="455F51"/>
              </a:solidFill>
              <a:effectLst/>
              <a:latin typeface="Franklin Gothic Book" panose="020B0503020102020204" pitchFamily="34" charset="0"/>
            </a:endParaRPr>
          </a:p>
        </p:txBody>
      </p:sp>
    </p:spTree>
    <p:extLst>
      <p:ext uri="{BB962C8B-B14F-4D97-AF65-F5344CB8AC3E}">
        <p14:creationId xmlns:p14="http://schemas.microsoft.com/office/powerpoint/2010/main" val="711141084"/>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2515</Words>
  <Application>Microsoft Macintosh PowerPoint</Application>
  <PresentationFormat>Widescreen</PresentationFormat>
  <Paragraphs>290</Paragraphs>
  <Slides>19</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Aharoni</vt:lpstr>
      <vt:lpstr>Arial</vt:lpstr>
      <vt:lpstr>Avenir Next LT Pro</vt:lpstr>
      <vt:lpstr>Calibri</vt:lpstr>
      <vt:lpstr>Franklin Gothic Book</vt:lpstr>
      <vt:lpstr>Helvetica</vt:lpstr>
      <vt:lpstr>wf_segoe-ui_normal</vt:lpstr>
      <vt:lpstr>FadeVTI</vt:lpstr>
      <vt:lpstr>Public Engagement and Program-Building Under Conditions of Skepticism</vt:lpstr>
      <vt:lpstr>Disclosures and Caveats</vt:lpstr>
      <vt:lpstr>Goals and Objectives</vt:lpstr>
      <vt:lpstr>Agenda</vt:lpstr>
      <vt:lpstr>Critical Disclaimer: </vt:lpstr>
      <vt:lpstr>When we engage, it’s often to speak on policy</vt:lpstr>
      <vt:lpstr>Bounded Rationality</vt:lpstr>
      <vt:lpstr>Stasis-&gt; Change</vt:lpstr>
      <vt:lpstr>Potential Ways to Advocate</vt:lpstr>
      <vt:lpstr>There are variable forms of Public Engagement </vt:lpstr>
      <vt:lpstr>There are Different Times and Places for Activism and Advocacy</vt:lpstr>
      <vt:lpstr>PowerPoint Presentation</vt:lpstr>
      <vt:lpstr>Instructions for your Table Exercise</vt:lpstr>
      <vt:lpstr>Mini-Case One: Identifying Partners</vt:lpstr>
      <vt:lpstr>Mini-Case Two: Devise Respectful Responses to Opposition</vt:lpstr>
      <vt:lpstr>Mini-Case Three: Explore what it might be like to hold the other view</vt:lpstr>
      <vt:lpstr>Mini-Case Four: Digest Complex Information Quickly</vt:lpstr>
      <vt:lpstr>Resources [group, technology, organization, model ordinance]</vt:lpstr>
      <vt:lpstr>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Engagement and Program-Building Under Conditions of Skepticism</dc:title>
  <dc:creator>Leisch, Leah (Campus)</dc:creator>
  <cp:lastModifiedBy>Leisch, Leah (Campus)</cp:lastModifiedBy>
  <cp:revision>28</cp:revision>
  <dcterms:created xsi:type="dcterms:W3CDTF">2023-09-01T01:52:06Z</dcterms:created>
  <dcterms:modified xsi:type="dcterms:W3CDTF">2023-11-04T01:44:15Z</dcterms:modified>
</cp:coreProperties>
</file>