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nva Sans" panose="020B0503030501040103" pitchFamily="34" charset="0"/>
      <p:regular r:id="rId16"/>
    </p:embeddedFont>
    <p:embeddedFont>
      <p:font typeface="Canva Sans Bold" panose="020B0803030501040103" pitchFamily="34" charset="0"/>
      <p:regular r:id="rId17"/>
      <p:bold r:id="rId18"/>
    </p:embeddedFont>
    <p:embeddedFont>
      <p:font typeface="Gotham" pitchFamily="2" charset="0"/>
      <p:regular r:id="rId19"/>
    </p:embeddedFont>
    <p:embeddedFont>
      <p:font typeface="Gotham Bold" pitchFamily="2" charset="0"/>
      <p:regular r:id="rId20"/>
      <p:bold r:id="rId21"/>
    </p:embeddedFont>
    <p:embeddedFont>
      <p:font typeface="Inter" panose="020B0502030000000004" pitchFamily="34" charset="0"/>
      <p:regular r:id="rId22"/>
    </p:embeddedFont>
    <p:embeddedFont>
      <p:font typeface="Inter Bold" panose="020B0802030000000004" pitchFamily="3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81" autoAdjust="0"/>
  </p:normalViewPr>
  <p:slideViewPr>
    <p:cSldViewPr>
      <p:cViewPr varScale="1">
        <p:scale>
          <a:sx n="74" d="100"/>
          <a:sy n="74" d="100"/>
        </p:scale>
        <p:origin x="5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Methadone, a full m-opioid receptor agonist, is one of two opioid receptor agonist medications used in the treatment of OUD. </a:t>
            </a:r>
          </a:p>
          <a:p>
            <a:endParaRPr lang="en-US"/>
          </a:p>
          <a:p>
            <a:r>
              <a:rPr lang="en-US"/>
              <a:t>Despite being a life-saving medication, especially for the increasing number of patients who do not tolerate buprenorphine in the era of fentanyl and other high-potency synthetic opioids, it is tightly regulated by SAMHSA, the DEA, and the FDA as a Schedule II controlled medication.</a:t>
            </a:r>
          </a:p>
          <a:p>
            <a:endParaRPr lang="en-US"/>
          </a:p>
          <a:p>
            <a:r>
              <a:rPr lang="en-US"/>
              <a:t>In March 2020, SAMHSA made temporary allowances for relaxed take-home protocols, allowing OTPs to provide 27 take-homes to patients who were stable and 13 take-homes to those who were less stable.</a:t>
            </a:r>
          </a:p>
          <a:p>
            <a:endParaRPr lang="en-US"/>
          </a:p>
          <a:p>
            <a:r>
              <a:rPr lang="en-US"/>
              <a:t>In February 2024, these flexibilities were made permanent; however, states still have the authority to determine their own OTP regulations and decisions regarding take-home protocols, where permitted, are based on providers’ clinical judgment.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This regulatory environment stands in stark contrast to that of buprenorphine, a partial -opioid receptor agonist also used in the treatment of OUD. </a:t>
            </a:r>
          </a:p>
          <a:p>
            <a:endParaRPr lang="en-US"/>
          </a:p>
          <a:p>
            <a:r>
              <a:rPr lang="en-US"/>
              <a:t>In April 2020, SAMHSA removed the requirement for an in-person assessment for the prescription of buprenorphine, thereby enabling new telehealth-based models of care for OUD. </a:t>
            </a:r>
          </a:p>
          <a:p>
            <a:endParaRPr lang="en-US"/>
          </a:p>
          <a:p>
            <a:r>
              <a:rPr lang="en-US"/>
              <a:t>Based on evidence that this policy change increased patient engagement and satisfaction with care, it extended this flexibility in the post-pandemic era.</a:t>
            </a:r>
          </a:p>
          <a:p>
            <a:endParaRPr lang="en-US"/>
          </a:p>
          <a:p>
            <a:r>
              <a:rPr lang="en-US"/>
              <a:t>Likewise, in December 2022, US Congress removed the requirement for practitioners to apply for a special waiver prior to prescribing buprenorphine for OUD. Since then, there has been progress in expanding low-threshold buprenorphine treatment in critical settings like SSPs.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Important distinction since lower-income individuals, especially those in urban areas, are more likely to rely on public transportation,31 and access to efficient, well-functioning transportation systems is a notable social determinant of health equity.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rules.org/gateway/ChapterHome.asp?Chapter=65d-30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451087"/>
            <a:ext cx="18288000" cy="4081780"/>
            <a:chOff x="0" y="0"/>
            <a:chExt cx="24384000" cy="54423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3260" b="33260"/>
            <a:stretch>
              <a:fillRect/>
            </a:stretch>
          </p:blipFill>
          <p:spPr>
            <a:xfrm>
              <a:off x="0" y="0"/>
              <a:ext cx="24384000" cy="5442373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7925452"/>
            <a:ext cx="18288000" cy="2361548"/>
            <a:chOff x="0" y="0"/>
            <a:chExt cx="4816593" cy="6219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621972"/>
            </a:xfrm>
            <a:custGeom>
              <a:avLst/>
              <a:gdLst/>
              <a:ahLst/>
              <a:cxnLst/>
              <a:rect l="l" t="t" r="r" b="b"/>
              <a:pathLst>
                <a:path w="4816592" h="621972">
                  <a:moveTo>
                    <a:pt x="0" y="0"/>
                  </a:moveTo>
                  <a:lnTo>
                    <a:pt x="4816592" y="0"/>
                  </a:lnTo>
                  <a:lnTo>
                    <a:pt x="4816592" y="621972"/>
                  </a:lnTo>
                  <a:lnTo>
                    <a:pt x="0" y="621972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660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183502" y="8665051"/>
            <a:ext cx="5075798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b="1">
                <a:solidFill>
                  <a:srgbClr val="00512D"/>
                </a:solidFill>
                <a:latin typeface="Inter Bold"/>
                <a:ea typeface="Inter Bold"/>
                <a:cs typeface="Inter Bold"/>
                <a:sym typeface="Inter Bold"/>
              </a:rPr>
              <a:t>AMERSA | November 2024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54059" y="1685789"/>
            <a:ext cx="17579883" cy="2231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6"/>
              </a:lnSpc>
            </a:pPr>
            <a:r>
              <a:rPr lang="en-US" sz="4300" spc="602">
                <a:solidFill>
                  <a:srgbClr val="FEFEFE"/>
                </a:solidFill>
                <a:latin typeface="Gotham"/>
                <a:ea typeface="Gotham"/>
                <a:cs typeface="Gotham"/>
                <a:sym typeface="Gotham"/>
              </a:rPr>
              <a:t>ACCESSIBILITY OF METHADONE TREATMENT </a:t>
            </a:r>
          </a:p>
          <a:p>
            <a:pPr algn="ctr">
              <a:lnSpc>
                <a:spcPts val="4386"/>
              </a:lnSpc>
            </a:pPr>
            <a:r>
              <a:rPr lang="en-US" sz="4300" spc="602">
                <a:solidFill>
                  <a:srgbClr val="FEFEFE"/>
                </a:solidFill>
                <a:latin typeface="Gotham"/>
                <a:ea typeface="Gotham"/>
                <a:cs typeface="Gotham"/>
                <a:sym typeface="Gotham"/>
              </a:rPr>
              <a:t>VIA PUBLIC TRANSIT FOR </a:t>
            </a:r>
          </a:p>
          <a:p>
            <a:pPr algn="ctr">
              <a:lnSpc>
                <a:spcPts val="4386"/>
              </a:lnSpc>
            </a:pPr>
            <a:r>
              <a:rPr lang="en-US" sz="4300" spc="602">
                <a:solidFill>
                  <a:srgbClr val="FEFEFE"/>
                </a:solidFill>
                <a:latin typeface="Gotham"/>
                <a:ea typeface="Gotham"/>
                <a:cs typeface="Gotham"/>
                <a:sym typeface="Gotham"/>
              </a:rPr>
              <a:t>SYRINGE SERVICES PROGRAM PARTICIPANTS </a:t>
            </a:r>
          </a:p>
          <a:p>
            <a:pPr algn="ctr">
              <a:lnSpc>
                <a:spcPts val="4386"/>
              </a:lnSpc>
            </a:pPr>
            <a:r>
              <a:rPr lang="en-US" sz="4300" spc="602">
                <a:solidFill>
                  <a:srgbClr val="FEFEFE"/>
                </a:solidFill>
                <a:latin typeface="Gotham"/>
                <a:ea typeface="Gotham"/>
                <a:cs typeface="Gotham"/>
                <a:sym typeface="Gotham"/>
              </a:rPr>
              <a:t>IN MIAMI-DADE COUNTY, FLORIDA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0689" y="8425021"/>
            <a:ext cx="11530405" cy="1259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00512D"/>
                </a:solidFill>
                <a:latin typeface="Inter Bold"/>
                <a:ea typeface="Inter Bold"/>
                <a:cs typeface="Inter Bold"/>
                <a:sym typeface="Inter Bold"/>
              </a:rPr>
              <a:t>Marina Plesons,* Eileen Malecki,* Katrina </a:t>
            </a:r>
            <a:r>
              <a:rPr lang="en-US" sz="2400" b="1" dirty="0" err="1">
                <a:solidFill>
                  <a:srgbClr val="00512D"/>
                </a:solidFill>
                <a:latin typeface="Inter Bold"/>
                <a:ea typeface="Inter Bold"/>
                <a:cs typeface="Inter Bold"/>
                <a:sym typeface="Inter Bold"/>
              </a:rPr>
              <a:t>Ciraldo</a:t>
            </a:r>
            <a:r>
              <a:rPr lang="en-US" sz="2400" b="1" dirty="0">
                <a:solidFill>
                  <a:srgbClr val="00512D"/>
                </a:solidFill>
                <a:latin typeface="Inter Bold"/>
                <a:ea typeface="Inter Bold"/>
                <a:cs typeface="Inter Bold"/>
                <a:sym typeface="Inter Bold"/>
              </a:rPr>
              <a:t>, Emilie </a:t>
            </a:r>
            <a:r>
              <a:rPr lang="en-US" sz="2400" b="1" dirty="0" err="1">
                <a:solidFill>
                  <a:srgbClr val="00512D"/>
                </a:solidFill>
                <a:latin typeface="Inter Bold"/>
                <a:ea typeface="Inter Bold"/>
                <a:cs typeface="Inter Bold"/>
                <a:sym typeface="Inter Bold"/>
              </a:rPr>
              <a:t>Ashbes</a:t>
            </a:r>
            <a:r>
              <a:rPr lang="en-US" sz="2400" b="1" dirty="0">
                <a:solidFill>
                  <a:srgbClr val="00512D"/>
                </a:solidFill>
                <a:latin typeface="Inter Bold"/>
                <a:ea typeface="Inter Bold"/>
                <a:cs typeface="Inter Bold"/>
                <a:sym typeface="Inter Bold"/>
              </a:rPr>
              <a:t>, </a:t>
            </a:r>
          </a:p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00512D"/>
                </a:solidFill>
                <a:latin typeface="Inter Bold"/>
                <a:ea typeface="Inter Bold"/>
                <a:cs typeface="Inter Bold"/>
                <a:sym typeface="Inter Bold"/>
              </a:rPr>
              <a:t>Edward Suarez, Jr., Hansel E. </a:t>
            </a:r>
            <a:r>
              <a:rPr lang="en-US" sz="2400" b="1" dirty="0" err="1">
                <a:solidFill>
                  <a:srgbClr val="00512D"/>
                </a:solidFill>
                <a:latin typeface="Inter Bold"/>
                <a:ea typeface="Inter Bold"/>
                <a:cs typeface="Inter Bold"/>
                <a:sym typeface="Inter Bold"/>
              </a:rPr>
              <a:t>Tookes</a:t>
            </a:r>
            <a:r>
              <a:rPr lang="en-US" sz="2400" b="1" dirty="0">
                <a:solidFill>
                  <a:srgbClr val="00512D"/>
                </a:solidFill>
                <a:latin typeface="Inter Bold"/>
                <a:ea typeface="Inter Bold"/>
                <a:cs typeface="Inter Bold"/>
                <a:sym typeface="Inter Bold"/>
              </a:rPr>
              <a:t>, Tyler S. Bartholomew</a:t>
            </a:r>
          </a:p>
          <a:p>
            <a:pPr algn="just">
              <a:lnSpc>
                <a:spcPts val="3359"/>
              </a:lnSpc>
            </a:pPr>
            <a:r>
              <a:rPr lang="en-US" sz="2000" dirty="0">
                <a:solidFill>
                  <a:srgbClr val="00512D"/>
                </a:solidFill>
                <a:latin typeface="Inter"/>
                <a:ea typeface="Inter"/>
                <a:cs typeface="Inter"/>
                <a:sym typeface="Inter"/>
              </a:rPr>
              <a:t>University of Miami Miller School of Medicine; *Equal contributors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99123"/>
            <a:chOff x="0" y="0"/>
            <a:chExt cx="4816593" cy="6318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31868"/>
            </a:xfrm>
            <a:custGeom>
              <a:avLst/>
              <a:gdLst/>
              <a:ahLst/>
              <a:cxnLst/>
              <a:rect l="l" t="t" r="r" b="b"/>
              <a:pathLst>
                <a:path w="4816592" h="631868">
                  <a:moveTo>
                    <a:pt x="0" y="0"/>
                  </a:moveTo>
                  <a:lnTo>
                    <a:pt x="4816592" y="0"/>
                  </a:lnTo>
                  <a:lnTo>
                    <a:pt x="4816592" y="631868"/>
                  </a:lnTo>
                  <a:lnTo>
                    <a:pt x="0" y="631868"/>
                  </a:lnTo>
                  <a:close/>
                </a:path>
              </a:pathLst>
            </a:custGeom>
            <a:solidFill>
              <a:srgbClr val="00512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6794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216433" y="3734567"/>
            <a:ext cx="9042867" cy="4657077"/>
          </a:xfrm>
          <a:custGeom>
            <a:avLst/>
            <a:gdLst/>
            <a:ahLst/>
            <a:cxnLst/>
            <a:rect l="l" t="t" r="r" b="b"/>
            <a:pathLst>
              <a:path w="9042867" h="4657077">
                <a:moveTo>
                  <a:pt x="0" y="0"/>
                </a:moveTo>
                <a:lnTo>
                  <a:pt x="9042867" y="0"/>
                </a:lnTo>
                <a:lnTo>
                  <a:pt x="9042867" y="4657077"/>
                </a:lnTo>
                <a:lnTo>
                  <a:pt x="0" y="46570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962905"/>
            <a:ext cx="15998326" cy="744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10"/>
              </a:lnSpc>
              <a:spcBef>
                <a:spcPct val="0"/>
              </a:spcBef>
            </a:pPr>
            <a:r>
              <a:rPr lang="en-US" sz="5500" spc="77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RESULTS | TRANSIT TIMES, CONT.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5298566"/>
            <a:ext cx="6775907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Transit times </a:t>
            </a:r>
            <a:r>
              <a:rPr lang="en-US" sz="27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did not differ</a:t>
            </a:r>
            <a:r>
              <a:rPr lang="en-US" sz="27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substantially between </a:t>
            </a:r>
            <a:r>
              <a:rPr lang="en-US" sz="27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departure windows</a:t>
            </a:r>
            <a:r>
              <a:rPr lang="en-US" sz="27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ranging from 79 to 81 minutes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0" y="9727088"/>
            <a:ext cx="18288000" cy="559912"/>
            <a:chOff x="0" y="0"/>
            <a:chExt cx="4816593" cy="14746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147466"/>
            </a:xfrm>
            <a:custGeom>
              <a:avLst/>
              <a:gdLst/>
              <a:ahLst/>
              <a:cxnLst/>
              <a:rect l="l" t="t" r="r" b="b"/>
              <a:pathLst>
                <a:path w="4816592" h="147466">
                  <a:moveTo>
                    <a:pt x="0" y="0"/>
                  </a:moveTo>
                  <a:lnTo>
                    <a:pt x="4816592" y="0"/>
                  </a:lnTo>
                  <a:lnTo>
                    <a:pt x="4816592" y="147466"/>
                  </a:lnTo>
                  <a:lnTo>
                    <a:pt x="0" y="147466"/>
                  </a:lnTo>
                  <a:close/>
                </a:path>
              </a:pathLst>
            </a:custGeom>
            <a:solidFill>
              <a:srgbClr val="00512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816593" cy="195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99123"/>
            <a:chOff x="0" y="0"/>
            <a:chExt cx="4816593" cy="6318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31868"/>
            </a:xfrm>
            <a:custGeom>
              <a:avLst/>
              <a:gdLst/>
              <a:ahLst/>
              <a:cxnLst/>
              <a:rect l="l" t="t" r="r" b="b"/>
              <a:pathLst>
                <a:path w="4816592" h="631868">
                  <a:moveTo>
                    <a:pt x="0" y="0"/>
                  </a:moveTo>
                  <a:lnTo>
                    <a:pt x="4816592" y="0"/>
                  </a:lnTo>
                  <a:lnTo>
                    <a:pt x="4816592" y="631868"/>
                  </a:lnTo>
                  <a:lnTo>
                    <a:pt x="0" y="631868"/>
                  </a:lnTo>
                  <a:close/>
                </a:path>
              </a:pathLst>
            </a:custGeom>
            <a:solidFill>
              <a:srgbClr val="00512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6794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807035" y="5829199"/>
            <a:ext cx="12673931" cy="2994216"/>
          </a:xfrm>
          <a:custGeom>
            <a:avLst/>
            <a:gdLst/>
            <a:ahLst/>
            <a:cxnLst/>
            <a:rect l="l" t="t" r="r" b="b"/>
            <a:pathLst>
              <a:path w="12673931" h="2994216">
                <a:moveTo>
                  <a:pt x="0" y="0"/>
                </a:moveTo>
                <a:lnTo>
                  <a:pt x="12673930" y="0"/>
                </a:lnTo>
                <a:lnTo>
                  <a:pt x="12673930" y="2994216"/>
                </a:lnTo>
                <a:lnTo>
                  <a:pt x="0" y="29942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962905"/>
            <a:ext cx="15998326" cy="744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10"/>
              </a:lnSpc>
              <a:spcBef>
                <a:spcPct val="0"/>
              </a:spcBef>
            </a:pPr>
            <a:r>
              <a:rPr lang="en-US" sz="5500" spc="77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RESULTS | TRANSIT TIMES, CONT.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32780" y="3245646"/>
            <a:ext cx="14222439" cy="19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Transit times </a:t>
            </a:r>
            <a:r>
              <a:rPr lang="en-US" sz="27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differed </a:t>
            </a:r>
            <a:r>
              <a:rPr lang="en-US" sz="27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substantially between 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zip codes with various numbers of SSP clients, 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ranging from a minimum of 66 minutes from zip codes with 15-31 SSP clients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to a maximum of 98 minutes from zip codes with ≤5 SSP clients.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0" y="9727088"/>
            <a:ext cx="18288000" cy="559912"/>
            <a:chOff x="0" y="0"/>
            <a:chExt cx="4816593" cy="14746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147466"/>
            </a:xfrm>
            <a:custGeom>
              <a:avLst/>
              <a:gdLst/>
              <a:ahLst/>
              <a:cxnLst/>
              <a:rect l="l" t="t" r="r" b="b"/>
              <a:pathLst>
                <a:path w="4816592" h="147466">
                  <a:moveTo>
                    <a:pt x="0" y="0"/>
                  </a:moveTo>
                  <a:lnTo>
                    <a:pt x="4816592" y="0"/>
                  </a:lnTo>
                  <a:lnTo>
                    <a:pt x="4816592" y="147466"/>
                  </a:lnTo>
                  <a:lnTo>
                    <a:pt x="0" y="147466"/>
                  </a:lnTo>
                  <a:close/>
                </a:path>
              </a:pathLst>
            </a:custGeom>
            <a:solidFill>
              <a:srgbClr val="00512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816593" cy="195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99123"/>
            <a:chOff x="0" y="0"/>
            <a:chExt cx="4816593" cy="6318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31868"/>
            </a:xfrm>
            <a:custGeom>
              <a:avLst/>
              <a:gdLst/>
              <a:ahLst/>
              <a:cxnLst/>
              <a:rect l="l" t="t" r="r" b="b"/>
              <a:pathLst>
                <a:path w="4816592" h="631868">
                  <a:moveTo>
                    <a:pt x="0" y="0"/>
                  </a:moveTo>
                  <a:lnTo>
                    <a:pt x="4816592" y="0"/>
                  </a:lnTo>
                  <a:lnTo>
                    <a:pt x="4816592" y="631868"/>
                  </a:lnTo>
                  <a:lnTo>
                    <a:pt x="0" y="631868"/>
                  </a:lnTo>
                  <a:close/>
                </a:path>
              </a:pathLst>
            </a:custGeom>
            <a:solidFill>
              <a:srgbClr val="00512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6794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962905"/>
            <a:ext cx="15998326" cy="744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10"/>
              </a:lnSpc>
              <a:spcBef>
                <a:spcPct val="0"/>
              </a:spcBef>
            </a:pPr>
            <a:r>
              <a:rPr lang="en-US" sz="5500" spc="77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IMPLICATIONS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2563" y="2634490"/>
            <a:ext cx="16462874" cy="3990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The public transit times between the zip codes where SSP clients in Miami-Dade County live and the county’s OTPs represent a significant barrier to methadone treatment initiation and retention. </a:t>
            </a:r>
          </a:p>
          <a:p>
            <a:pPr algn="l">
              <a:lnSpc>
                <a:spcPts val="2100"/>
              </a:lnSpc>
            </a:pPr>
            <a:endParaRPr lang="en-US" sz="2799" b="1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This analysis points to a need for:</a:t>
            </a:r>
          </a:p>
          <a:p>
            <a:pPr marL="1079502" lvl="2" indent="-359834" algn="l">
              <a:lnSpc>
                <a:spcPts val="3500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general improvements in public transit </a:t>
            </a:r>
          </a:p>
          <a:p>
            <a:pPr marL="1079502" lvl="2" indent="-359834" algn="l">
              <a:lnSpc>
                <a:spcPts val="3500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establishment of additional OTPs and creation of mobile medication units</a:t>
            </a:r>
          </a:p>
          <a:p>
            <a:pPr marL="1079502" lvl="2" indent="-359834" algn="l">
              <a:lnSpc>
                <a:spcPts val="3500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use of exception requests that can be submitted to SAMHSA on an individual basis to permit additional take-home doses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6917348"/>
            <a:ext cx="18288000" cy="2809741"/>
            <a:chOff x="0" y="0"/>
            <a:chExt cx="4816593" cy="7400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740014"/>
            </a:xfrm>
            <a:custGeom>
              <a:avLst/>
              <a:gdLst/>
              <a:ahLst/>
              <a:cxnLst/>
              <a:rect l="l" t="t" r="r" b="b"/>
              <a:pathLst>
                <a:path w="4816592" h="740014">
                  <a:moveTo>
                    <a:pt x="0" y="0"/>
                  </a:moveTo>
                  <a:lnTo>
                    <a:pt x="4816592" y="0"/>
                  </a:lnTo>
                  <a:lnTo>
                    <a:pt x="4816592" y="740014"/>
                  </a:lnTo>
                  <a:lnTo>
                    <a:pt x="0" y="740014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4816593" cy="7876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96426" y="7291070"/>
            <a:ext cx="16654184" cy="19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While regulatory changes in recent years have enabled important progress in expanding 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low-threshold buprenorphine treatment through novel models of care in new settings, 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we risk exacerbating existing racial and socioeconomic inequities in 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treatment for OUD unless similar progress is made for methadone treatment.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0" y="9727088"/>
            <a:ext cx="18288000" cy="559912"/>
            <a:chOff x="0" y="0"/>
            <a:chExt cx="4816593" cy="14746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16592" cy="147466"/>
            </a:xfrm>
            <a:custGeom>
              <a:avLst/>
              <a:gdLst/>
              <a:ahLst/>
              <a:cxnLst/>
              <a:rect l="l" t="t" r="r" b="b"/>
              <a:pathLst>
                <a:path w="4816592" h="147466">
                  <a:moveTo>
                    <a:pt x="0" y="0"/>
                  </a:moveTo>
                  <a:lnTo>
                    <a:pt x="4816592" y="0"/>
                  </a:lnTo>
                  <a:lnTo>
                    <a:pt x="4816592" y="147466"/>
                  </a:lnTo>
                  <a:lnTo>
                    <a:pt x="0" y="147466"/>
                  </a:lnTo>
                  <a:close/>
                </a:path>
              </a:pathLst>
            </a:custGeom>
            <a:solidFill>
              <a:srgbClr val="00512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4816593" cy="195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46581" y="-1"/>
            <a:ext cx="7841419" cy="4790495"/>
            <a:chOff x="0" y="3281094"/>
            <a:chExt cx="10455225" cy="638732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7201" t="30965" r="17201" b="8756"/>
            <a:stretch/>
          </p:blipFill>
          <p:spPr>
            <a:xfrm>
              <a:off x="0" y="3281094"/>
              <a:ext cx="10455225" cy="6387326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90971" y="4790494"/>
            <a:ext cx="15097029" cy="5496506"/>
            <a:chOff x="0" y="0"/>
            <a:chExt cx="3976172" cy="14476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76172" cy="1447640"/>
            </a:xfrm>
            <a:custGeom>
              <a:avLst/>
              <a:gdLst/>
              <a:ahLst/>
              <a:cxnLst/>
              <a:rect l="l" t="t" r="r" b="b"/>
              <a:pathLst>
                <a:path w="3976172" h="1447640">
                  <a:moveTo>
                    <a:pt x="0" y="0"/>
                  </a:moveTo>
                  <a:lnTo>
                    <a:pt x="3976172" y="0"/>
                  </a:lnTo>
                  <a:lnTo>
                    <a:pt x="3976172" y="1447640"/>
                  </a:lnTo>
                  <a:lnTo>
                    <a:pt x="0" y="1447640"/>
                  </a:lnTo>
                  <a:close/>
                </a:path>
              </a:pathLst>
            </a:custGeom>
            <a:solidFill>
              <a:srgbClr val="00512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3976172" cy="14952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2060204"/>
            <a:ext cx="12229564" cy="2145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344"/>
              </a:lnSpc>
              <a:spcBef>
                <a:spcPct val="0"/>
              </a:spcBef>
            </a:pPr>
            <a:r>
              <a:rPr lang="en-US" sz="7200" u="none" strike="noStrike" spc="1008">
                <a:solidFill>
                  <a:srgbClr val="00512D"/>
                </a:solidFill>
                <a:latin typeface="Gotham"/>
                <a:ea typeface="Gotham"/>
                <a:cs typeface="Gotham"/>
                <a:sym typeface="Gotham"/>
              </a:rPr>
              <a:t>THANK YOU</a:t>
            </a:r>
          </a:p>
          <a:p>
            <a:pPr marL="0" lvl="0" indent="0" algn="l">
              <a:lnSpc>
                <a:spcPts val="2040"/>
              </a:lnSpc>
              <a:spcBef>
                <a:spcPct val="0"/>
              </a:spcBef>
            </a:pPr>
            <a:endParaRPr lang="en-US" sz="7200" u="none" strike="noStrike" spc="1008">
              <a:solidFill>
                <a:srgbClr val="00512D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0" lvl="0" indent="0" algn="l">
              <a:lnSpc>
                <a:spcPts val="7344"/>
              </a:lnSpc>
              <a:spcBef>
                <a:spcPct val="0"/>
              </a:spcBef>
            </a:pPr>
            <a:r>
              <a:rPr lang="en-US" sz="7200" u="none" strike="noStrike" spc="1008">
                <a:solidFill>
                  <a:srgbClr val="00512D"/>
                </a:solidFill>
                <a:latin typeface="Gotham"/>
                <a:ea typeface="Gotham"/>
                <a:cs typeface="Gotham"/>
                <a:sym typeface="Gotham"/>
              </a:rPr>
              <a:t>QUESTIONS?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59452" y="5144694"/>
            <a:ext cx="6726500" cy="4323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FEFEFE"/>
                </a:solidFill>
                <a:latin typeface="Inter Bold"/>
                <a:ea typeface="Inter Bold"/>
                <a:cs typeface="Inter Bold"/>
                <a:sym typeface="Inter Bold"/>
              </a:rPr>
              <a:t>Acknowledgements</a:t>
            </a:r>
          </a:p>
          <a:p>
            <a:pPr algn="ctr">
              <a:lnSpc>
                <a:spcPts val="3359"/>
              </a:lnSpc>
            </a:pPr>
            <a:endParaRPr lang="en-US" sz="2400" b="1" dirty="0">
              <a:solidFill>
                <a:srgbClr val="FEFEFE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FEFEFE"/>
                </a:solidFill>
                <a:latin typeface="Inter"/>
                <a:ea typeface="Inter"/>
                <a:cs typeface="Inter"/>
                <a:sym typeface="Inter"/>
              </a:rPr>
              <a:t>We would like to thank the clients of the IDEA Miami SSP for trusting us to be their home for harm reduction. </a:t>
            </a:r>
          </a:p>
          <a:p>
            <a:pPr algn="ctr">
              <a:lnSpc>
                <a:spcPts val="3359"/>
              </a:lnSpc>
            </a:pPr>
            <a:endParaRPr lang="en-US" sz="2400" dirty="0">
              <a:solidFill>
                <a:srgbClr val="FEFEFE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FEFEFE"/>
                </a:solidFill>
                <a:latin typeface="Inter"/>
                <a:ea typeface="Inter"/>
                <a:cs typeface="Inter"/>
                <a:sym typeface="Inter"/>
              </a:rPr>
              <a:t>In addition, we would like to thank the staff of the IDEA Miami SSP for their dedication and support for this study.</a:t>
            </a:r>
          </a:p>
          <a:p>
            <a:pPr algn="ctr">
              <a:lnSpc>
                <a:spcPts val="3359"/>
              </a:lnSpc>
            </a:pPr>
            <a:endParaRPr lang="en-US" sz="2400" dirty="0">
              <a:solidFill>
                <a:srgbClr val="FEFEF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0417415" y="4790494"/>
            <a:ext cx="7870585" cy="5496506"/>
            <a:chOff x="0" y="0"/>
            <a:chExt cx="2072911" cy="14476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72911" cy="1447640"/>
            </a:xfrm>
            <a:custGeom>
              <a:avLst/>
              <a:gdLst/>
              <a:ahLst/>
              <a:cxnLst/>
              <a:rect l="l" t="t" r="r" b="b"/>
              <a:pathLst>
                <a:path w="2072911" h="1447640">
                  <a:moveTo>
                    <a:pt x="0" y="0"/>
                  </a:moveTo>
                  <a:lnTo>
                    <a:pt x="2072911" y="0"/>
                  </a:lnTo>
                  <a:lnTo>
                    <a:pt x="2072911" y="1447640"/>
                  </a:lnTo>
                  <a:lnTo>
                    <a:pt x="0" y="144764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072911" cy="14952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713049" y="5144694"/>
            <a:ext cx="7306470" cy="4788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9"/>
              </a:lnSpc>
            </a:pPr>
            <a:r>
              <a:rPr lang="en-US" sz="234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REFERENCES</a:t>
            </a:r>
          </a:p>
          <a:p>
            <a:pPr algn="l">
              <a:lnSpc>
                <a:spcPts val="910"/>
              </a:lnSpc>
            </a:pPr>
            <a:endParaRPr lang="en-US" sz="2349" b="1" dirty="0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marL="205106" lvl="1" indent="-102553" algn="l">
              <a:lnSpc>
                <a:spcPts val="1330"/>
              </a:lnSpc>
              <a:buAutoNum type="arabicPeriod"/>
            </a:pPr>
            <a:r>
              <a:rPr lang="en-US" sz="95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Santo T, Jr., Clark B, Hickman M, et al. Association of Opioid Agonist Treatment With All-Cause Mortality and Specific Causes of Death Among People With Opioid Dependence: A Systematic Review and Meta-analysis. JAMA Psychiatry. Sep 1 2021;78(9):979-993. doi:10.1001/jamapsychiatry.2021.0976</a:t>
            </a:r>
          </a:p>
          <a:p>
            <a:pPr marL="205106" lvl="1" indent="-102553" algn="l">
              <a:lnSpc>
                <a:spcPts val="1330"/>
              </a:lnSpc>
              <a:buAutoNum type="arabicPeriod"/>
            </a:pPr>
            <a:r>
              <a:rPr lang="en-US" sz="95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Mattick RP, Breen C, Kimber J, Davoli M. Buprenorphine maintenance versus placebo or methadone maintenance for opioid dependence. Cochrane Database Syst Rev. Feb 6 2014;(2):Cd002207. doi:10.1002/14651858.CD002207.pub4</a:t>
            </a:r>
          </a:p>
          <a:p>
            <a:pPr marL="205106" lvl="1" indent="-102553" algn="l">
              <a:lnSpc>
                <a:spcPts val="1330"/>
              </a:lnSpc>
              <a:buAutoNum type="arabicPeriod"/>
            </a:pPr>
            <a:r>
              <a:rPr lang="en-US" sz="95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Alderks</a:t>
            </a:r>
            <a:r>
              <a:rPr lang="en-US" sz="95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CE. Trends in the Use of Methadone, Buprenorphine, and Extended-Release Naltrexone at Substance Abuse Treatment Facilities: 2003-2015 (Update). The CBHSQ Report. Substance Abuse and Mental Health Services Administration (US); 2013:1-8.</a:t>
            </a:r>
          </a:p>
          <a:p>
            <a:pPr marL="205106" lvl="1" indent="-102553" algn="l">
              <a:lnSpc>
                <a:spcPts val="1330"/>
              </a:lnSpc>
              <a:buAutoNum type="arabicPeriod"/>
            </a:pPr>
            <a:r>
              <a:rPr lang="en-US" sz="95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Williams AR, Nunes EV, </a:t>
            </a:r>
            <a:r>
              <a:rPr lang="en-US" sz="95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Bisaga</a:t>
            </a:r>
            <a:r>
              <a:rPr lang="en-US" sz="95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A, Levin FR, </a:t>
            </a:r>
            <a:r>
              <a:rPr lang="en-US" sz="95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Olfson</a:t>
            </a:r>
            <a:r>
              <a:rPr lang="en-US" sz="95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M. Development of a Cascade of Care for responding to the opioid epidemic. Am J Drug Alcohol Abuse. 2019;45(1):1-10. doi:10.1080/00952990.2018.1546862</a:t>
            </a:r>
          </a:p>
          <a:p>
            <a:pPr marL="205106" lvl="1" indent="-102553" algn="l">
              <a:lnSpc>
                <a:spcPts val="1330"/>
              </a:lnSpc>
              <a:buAutoNum type="arabicPeriod"/>
            </a:pPr>
            <a:r>
              <a:rPr lang="en-US" sz="95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Florida </a:t>
            </a:r>
            <a:r>
              <a:rPr lang="en-US" sz="950" dirty="0">
                <a:latin typeface="Inter"/>
                <a:ea typeface="Inter"/>
                <a:cs typeface="Inter"/>
                <a:sym typeface="Inter"/>
              </a:rPr>
              <a:t>Department of Children and Families. Rule Chapter 65D-30: Substance Abuse Services Office. Florida Department of State. 2024. </a:t>
            </a:r>
            <a:r>
              <a:rPr lang="en-US" sz="950" dirty="0">
                <a:latin typeface="Inter"/>
                <a:ea typeface="Inter"/>
                <a:cs typeface="Inter"/>
                <a:sym typeface="Inter"/>
                <a:hlinkClick r:id="rId3" tooltip="https://www.flrules.org/gateway/ChapterHome.asp?Chapter=65d-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https://www.flrules.org/gateway/ChapterHome.asp?Chapter=65d-30</a:t>
            </a:r>
          </a:p>
          <a:p>
            <a:pPr marL="205105" lvl="1" indent="-102553" algn="l">
              <a:lnSpc>
                <a:spcPts val="1330"/>
              </a:lnSpc>
              <a:buAutoNum type="arabicPeriod"/>
            </a:pPr>
            <a:r>
              <a:rPr lang="en-US" sz="95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Lagisetty</a:t>
            </a:r>
            <a:r>
              <a:rPr lang="en-US" sz="95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PA, Ross R, </a:t>
            </a:r>
            <a:r>
              <a:rPr lang="en-US" sz="95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Bohnert</a:t>
            </a:r>
            <a:r>
              <a:rPr lang="en-US" sz="95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A, Clay M, Maust DT. Buprenorphine Treatment Divide by Race/Ethnicity and Payment. JAMA Psychiatry. 2019;76(9):979-981. doi:10.1001/jamapsychiatry.2019.0876</a:t>
            </a:r>
          </a:p>
          <a:p>
            <a:pPr marL="205105" lvl="1" indent="-102553" algn="l">
              <a:lnSpc>
                <a:spcPts val="1330"/>
              </a:lnSpc>
              <a:buAutoNum type="arabicPeriod"/>
            </a:pPr>
            <a:r>
              <a:rPr lang="en-US" sz="95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Hansen HB, Siegel CE, Case BG, </a:t>
            </a:r>
            <a:r>
              <a:rPr lang="en-US" sz="95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Bertollo</a:t>
            </a:r>
            <a:r>
              <a:rPr lang="en-US" sz="95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DN, </a:t>
            </a:r>
            <a:r>
              <a:rPr lang="en-US" sz="95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DiRocco</a:t>
            </a:r>
            <a:r>
              <a:rPr lang="en-US" sz="95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D, Galanter M. Variation in use of buprenorphine and methadone treatment by racial, ethnic, and income characteristics of residential social areas in New York City. J </a:t>
            </a:r>
            <a:r>
              <a:rPr lang="en-US" sz="95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Behav</a:t>
            </a:r>
            <a:r>
              <a:rPr lang="en-US" sz="95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Health Serv Res. Jul 2013;40(3):367-77. doi:10.1007/s11414-013-9341-3</a:t>
            </a:r>
          </a:p>
          <a:p>
            <a:pPr marL="205105" lvl="1" indent="-102553" algn="l">
              <a:lnSpc>
                <a:spcPts val="1330"/>
              </a:lnSpc>
              <a:buAutoNum type="arabicPeriod"/>
            </a:pPr>
            <a:r>
              <a:rPr lang="en-US" sz="95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Hansen H, Netherland J, Herzberg D. Whiteout: How Racial Capitalism Changed the Color of Opioids in America. University of California Press; 2023.</a:t>
            </a:r>
          </a:p>
          <a:p>
            <a:pPr marL="205105" lvl="1" indent="-102553" algn="l">
              <a:lnSpc>
                <a:spcPts val="1330"/>
              </a:lnSpc>
              <a:buAutoNum type="arabicPeriod"/>
            </a:pPr>
            <a:r>
              <a:rPr lang="en-US" sz="95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Penchansky</a:t>
            </a:r>
            <a:r>
              <a:rPr lang="en-US" sz="95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R, Thomas JW. The concept of access: definition and relationship to consumer satisfaction. Med Care. Feb 1981;19(2):127-40. doi:10.1097/00005650-198102000-00001</a:t>
            </a:r>
          </a:p>
          <a:p>
            <a:pPr marL="205105" lvl="1" indent="-102553" algn="l">
              <a:lnSpc>
                <a:spcPts val="1330"/>
              </a:lnSpc>
              <a:buAutoNum type="arabicPeriod"/>
            </a:pPr>
            <a:r>
              <a:rPr lang="en-US" sz="95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Yücel</a:t>
            </a:r>
            <a:r>
              <a:rPr lang="en-US" sz="95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SG, Higgins CD, Gupta K, Palm M. Public transport access to drug treatment before and during COVID-19: Implications for the opioid epidemic. Int J Drug Policy. Jun 2023;116:104032. doi:10.1016/j.drugpo.2023.104032</a:t>
            </a:r>
          </a:p>
          <a:p>
            <a:pPr algn="l">
              <a:lnSpc>
                <a:spcPts val="1469"/>
              </a:lnSpc>
            </a:pPr>
            <a:endParaRPr lang="en-US" sz="95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>
              <a:lnSpc>
                <a:spcPts val="1889"/>
              </a:lnSpc>
            </a:pPr>
            <a:r>
              <a:rPr lang="en-US" sz="134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Images courtesy of Canva and the IDEA Miami Syringe Services Program.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99123"/>
            <a:chOff x="0" y="0"/>
            <a:chExt cx="4816593" cy="6318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31868"/>
            </a:xfrm>
            <a:custGeom>
              <a:avLst/>
              <a:gdLst/>
              <a:ahLst/>
              <a:cxnLst/>
              <a:rect l="l" t="t" r="r" b="b"/>
              <a:pathLst>
                <a:path w="4816592" h="631868">
                  <a:moveTo>
                    <a:pt x="0" y="0"/>
                  </a:moveTo>
                  <a:lnTo>
                    <a:pt x="4816592" y="0"/>
                  </a:lnTo>
                  <a:lnTo>
                    <a:pt x="4816592" y="631868"/>
                  </a:lnTo>
                  <a:lnTo>
                    <a:pt x="0" y="631868"/>
                  </a:lnTo>
                  <a:close/>
                </a:path>
              </a:pathLst>
            </a:custGeom>
            <a:solidFill>
              <a:srgbClr val="00512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6794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991020"/>
            <a:ext cx="14727575" cy="744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09"/>
              </a:lnSpc>
              <a:spcBef>
                <a:spcPct val="0"/>
              </a:spcBef>
            </a:pPr>
            <a:r>
              <a:rPr lang="en-US" sz="5499" spc="769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OUD CASCADE OF CARE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4180161"/>
            <a:ext cx="6790732" cy="5546928"/>
            <a:chOff x="0" y="0"/>
            <a:chExt cx="1788505" cy="146091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88506" cy="1460919"/>
            </a:xfrm>
            <a:custGeom>
              <a:avLst/>
              <a:gdLst/>
              <a:ahLst/>
              <a:cxnLst/>
              <a:rect l="l" t="t" r="r" b="b"/>
              <a:pathLst>
                <a:path w="1788506" h="1460919">
                  <a:moveTo>
                    <a:pt x="0" y="0"/>
                  </a:moveTo>
                  <a:lnTo>
                    <a:pt x="1788506" y="0"/>
                  </a:lnTo>
                  <a:lnTo>
                    <a:pt x="1788506" y="1460919"/>
                  </a:lnTo>
                  <a:lnTo>
                    <a:pt x="0" y="146091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788505" cy="15085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2399123"/>
            <a:ext cx="18288000" cy="1942403"/>
            <a:chOff x="0" y="0"/>
            <a:chExt cx="4816593" cy="51157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16592" cy="511579"/>
            </a:xfrm>
            <a:custGeom>
              <a:avLst/>
              <a:gdLst/>
              <a:ahLst/>
              <a:cxnLst/>
              <a:rect l="l" t="t" r="r" b="b"/>
              <a:pathLst>
                <a:path w="4816592" h="511579">
                  <a:moveTo>
                    <a:pt x="0" y="0"/>
                  </a:moveTo>
                  <a:lnTo>
                    <a:pt x="4816592" y="0"/>
                  </a:lnTo>
                  <a:lnTo>
                    <a:pt x="4816592" y="511579"/>
                  </a:lnTo>
                  <a:lnTo>
                    <a:pt x="0" y="51157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4816593" cy="559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134" y="6720462"/>
            <a:ext cx="2806417" cy="126728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6134" y="4849686"/>
            <a:ext cx="2806417" cy="126728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8826531" y="6025393"/>
            <a:ext cx="665622" cy="786646"/>
            <a:chOff x="0" y="0"/>
            <a:chExt cx="558798" cy="66039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58798" cy="660399"/>
            </a:xfrm>
            <a:custGeom>
              <a:avLst/>
              <a:gdLst/>
              <a:ahLst/>
              <a:cxnLst/>
              <a:rect l="l" t="t" r="r" b="b"/>
              <a:pathLst>
                <a:path w="558798" h="660399">
                  <a:moveTo>
                    <a:pt x="279399" y="660399"/>
                  </a:moveTo>
                  <a:lnTo>
                    <a:pt x="0" y="253999"/>
                  </a:lnTo>
                  <a:lnTo>
                    <a:pt x="203200" y="253999"/>
                  </a:lnTo>
                  <a:lnTo>
                    <a:pt x="203200" y="0"/>
                  </a:lnTo>
                  <a:lnTo>
                    <a:pt x="355598" y="0"/>
                  </a:lnTo>
                  <a:lnTo>
                    <a:pt x="355598" y="253999"/>
                  </a:lnTo>
                  <a:lnTo>
                    <a:pt x="558798" y="253999"/>
                  </a:lnTo>
                  <a:lnTo>
                    <a:pt x="279399" y="660399"/>
                  </a:lnTo>
                  <a:close/>
                </a:path>
              </a:pathLst>
            </a:custGeom>
            <a:solidFill>
              <a:srgbClr val="0050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03200" y="-47625"/>
              <a:ext cx="152398" cy="606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9036002" y="7896755"/>
            <a:ext cx="912303" cy="912303"/>
          </a:xfrm>
          <a:custGeom>
            <a:avLst/>
            <a:gdLst/>
            <a:ahLst/>
            <a:cxnLst/>
            <a:rect l="l" t="t" r="r" b="b"/>
            <a:pathLst>
              <a:path w="912303" h="912303">
                <a:moveTo>
                  <a:pt x="0" y="0"/>
                </a:moveTo>
                <a:lnTo>
                  <a:pt x="912303" y="0"/>
                </a:lnTo>
                <a:lnTo>
                  <a:pt x="912303" y="912303"/>
                </a:lnTo>
                <a:lnTo>
                  <a:pt x="0" y="9123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0655279" y="8160195"/>
            <a:ext cx="6466640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Most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of those individuals </a:t>
            </a: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discontinue treatment within months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09854" y="2817874"/>
            <a:ext cx="16468293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Treatment with a medication for opioid use disorder (MOUD) </a:t>
            </a:r>
            <a:r>
              <a:rPr lang="en-US" sz="3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has been shown to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reduce rates of </a:t>
            </a:r>
            <a:r>
              <a:rPr lang="en-US" sz="30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opioid overdose, all-cause mortality, and suicide</a:t>
            </a:r>
            <a:r>
              <a:rPr lang="en-US" sz="3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by </a:t>
            </a:r>
            <a:r>
              <a:rPr lang="en-US" sz="30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more than 50%</a:t>
            </a:r>
            <a:r>
              <a:rPr lang="en-US" sz="3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655279" y="5058238"/>
            <a:ext cx="5960814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Only </a:t>
            </a: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20%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of people with OUD in the US </a:t>
            </a: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receive specialty care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in a given year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655279" y="6906705"/>
            <a:ext cx="6466640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Less than </a:t>
            </a: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35%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of those individuals </a:t>
            </a: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receive evidence-based treatment with a MOUD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87977" y="4951126"/>
            <a:ext cx="5414778" cy="392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While the number of facilities providing MOUD and the number of patients receiving MOUD have increased, </a:t>
            </a:r>
          </a:p>
          <a:p>
            <a:pPr algn="ctr">
              <a:lnSpc>
                <a:spcPts val="1679"/>
              </a:lnSpc>
            </a:pPr>
            <a:endParaRPr lang="en-US" sz="30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major gaps remain in the opioid use disorder (OUD) cascade of care.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0" y="9727088"/>
            <a:ext cx="18288000" cy="559912"/>
            <a:chOff x="0" y="0"/>
            <a:chExt cx="4816593" cy="14746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816592" cy="147466"/>
            </a:xfrm>
            <a:custGeom>
              <a:avLst/>
              <a:gdLst/>
              <a:ahLst/>
              <a:cxnLst/>
              <a:rect l="l" t="t" r="r" b="b"/>
              <a:pathLst>
                <a:path w="4816592" h="147466">
                  <a:moveTo>
                    <a:pt x="0" y="0"/>
                  </a:moveTo>
                  <a:lnTo>
                    <a:pt x="4816592" y="0"/>
                  </a:lnTo>
                  <a:lnTo>
                    <a:pt x="4816592" y="147466"/>
                  </a:lnTo>
                  <a:lnTo>
                    <a:pt x="0" y="147466"/>
                  </a:lnTo>
                  <a:close/>
                </a:path>
              </a:pathLst>
            </a:custGeom>
            <a:solidFill>
              <a:srgbClr val="00512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4816593" cy="195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99123"/>
            <a:chOff x="0" y="0"/>
            <a:chExt cx="4816593" cy="6318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31868"/>
            </a:xfrm>
            <a:custGeom>
              <a:avLst/>
              <a:gdLst/>
              <a:ahLst/>
              <a:cxnLst/>
              <a:rect l="l" t="t" r="r" b="b"/>
              <a:pathLst>
                <a:path w="4816592" h="631868">
                  <a:moveTo>
                    <a:pt x="0" y="0"/>
                  </a:moveTo>
                  <a:lnTo>
                    <a:pt x="4816592" y="0"/>
                  </a:lnTo>
                  <a:lnTo>
                    <a:pt x="4816592" y="631868"/>
                  </a:lnTo>
                  <a:lnTo>
                    <a:pt x="0" y="631868"/>
                  </a:lnTo>
                  <a:close/>
                </a:path>
              </a:pathLst>
            </a:custGeom>
            <a:solidFill>
              <a:srgbClr val="00512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6794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991020"/>
            <a:ext cx="14727575" cy="744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09"/>
              </a:lnSpc>
              <a:spcBef>
                <a:spcPct val="0"/>
              </a:spcBef>
            </a:pPr>
            <a:r>
              <a:rPr lang="en-US" sz="5499" spc="769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METHADONE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9727088"/>
            <a:ext cx="18288000" cy="559912"/>
            <a:chOff x="0" y="0"/>
            <a:chExt cx="4816593" cy="1474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147466"/>
            </a:xfrm>
            <a:custGeom>
              <a:avLst/>
              <a:gdLst/>
              <a:ahLst/>
              <a:cxnLst/>
              <a:rect l="l" t="t" r="r" b="b"/>
              <a:pathLst>
                <a:path w="4816592" h="147466">
                  <a:moveTo>
                    <a:pt x="0" y="0"/>
                  </a:moveTo>
                  <a:lnTo>
                    <a:pt x="4816592" y="0"/>
                  </a:lnTo>
                  <a:lnTo>
                    <a:pt x="4816592" y="147466"/>
                  </a:lnTo>
                  <a:lnTo>
                    <a:pt x="0" y="147466"/>
                  </a:lnTo>
                  <a:close/>
                </a:path>
              </a:pathLst>
            </a:custGeom>
            <a:solidFill>
              <a:srgbClr val="00512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816593" cy="195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2399123"/>
            <a:ext cx="4564060" cy="7327965"/>
            <a:chOff x="0" y="0"/>
            <a:chExt cx="1202057" cy="192999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02057" cy="1929999"/>
            </a:xfrm>
            <a:custGeom>
              <a:avLst/>
              <a:gdLst/>
              <a:ahLst/>
              <a:cxnLst/>
              <a:rect l="l" t="t" r="r" b="b"/>
              <a:pathLst>
                <a:path w="1202057" h="1929999">
                  <a:moveTo>
                    <a:pt x="0" y="0"/>
                  </a:moveTo>
                  <a:lnTo>
                    <a:pt x="1202057" y="0"/>
                  </a:lnTo>
                  <a:lnTo>
                    <a:pt x="1202057" y="1929999"/>
                  </a:lnTo>
                  <a:lnTo>
                    <a:pt x="0" y="192999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202057" cy="19776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018168" y="3003718"/>
            <a:ext cx="12765569" cy="2509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One of two opioid receptor agonist medications used in the treatment of OUD</a:t>
            </a:r>
          </a:p>
          <a:p>
            <a:pPr algn="l">
              <a:lnSpc>
                <a:spcPts val="1120"/>
              </a:lnSpc>
            </a:pPr>
            <a:endParaRPr lang="en-US"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18160" lvl="1" indent="-259080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Tightly regulated by SAMHSA, DEA, and FDA as a Schedule II controlled medication</a:t>
            </a:r>
          </a:p>
          <a:p>
            <a:pPr algn="l">
              <a:lnSpc>
                <a:spcPts val="1120"/>
              </a:lnSpc>
            </a:pPr>
            <a:endParaRPr lang="en-US"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18160" lvl="1" indent="-259080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 March 2020, SAMHSA approved temporary allowances for relaxed take-home protocols; made permanent in February 2024</a:t>
            </a:r>
          </a:p>
          <a:p>
            <a:pPr algn="l">
              <a:lnSpc>
                <a:spcPts val="1120"/>
              </a:lnSpc>
            </a:pPr>
            <a:endParaRPr lang="en-US"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18160" lvl="1" indent="-259080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However, states still have authority to determine their own OTP regulations</a:t>
            </a:r>
          </a:p>
        </p:txBody>
      </p:sp>
      <p:sp>
        <p:nvSpPr>
          <p:cNvPr id="13" name="Freeform 13"/>
          <p:cNvSpPr/>
          <p:nvPr/>
        </p:nvSpPr>
        <p:spPr>
          <a:xfrm>
            <a:off x="0" y="3051343"/>
            <a:ext cx="4564060" cy="6023525"/>
          </a:xfrm>
          <a:custGeom>
            <a:avLst/>
            <a:gdLst/>
            <a:ahLst/>
            <a:cxnLst/>
            <a:rect l="l" t="t" r="r" b="b"/>
            <a:pathLst>
              <a:path w="4564060" h="6023525">
                <a:moveTo>
                  <a:pt x="0" y="0"/>
                </a:moveTo>
                <a:lnTo>
                  <a:pt x="4564060" y="0"/>
                </a:lnTo>
                <a:lnTo>
                  <a:pt x="4564060" y="6023525"/>
                </a:lnTo>
                <a:lnTo>
                  <a:pt x="0" y="6023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396" r="-5956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5860328" y="5929476"/>
            <a:ext cx="11081250" cy="3381594"/>
            <a:chOff x="0" y="0"/>
            <a:chExt cx="2918518" cy="89062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918518" cy="890625"/>
            </a:xfrm>
            <a:custGeom>
              <a:avLst/>
              <a:gdLst/>
              <a:ahLst/>
              <a:cxnLst/>
              <a:rect l="l" t="t" r="r" b="b"/>
              <a:pathLst>
                <a:path w="2918518" h="890625">
                  <a:moveTo>
                    <a:pt x="0" y="0"/>
                  </a:moveTo>
                  <a:lnTo>
                    <a:pt x="2918518" y="0"/>
                  </a:lnTo>
                  <a:lnTo>
                    <a:pt x="2918518" y="890625"/>
                  </a:lnTo>
                  <a:lnTo>
                    <a:pt x="0" y="890625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918518" cy="938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aphicFrame>
        <p:nvGraphicFramePr>
          <p:cNvPr id="17" name="Table 17"/>
          <p:cNvGraphicFramePr>
            <a:graphicFrameLocks noGrp="1"/>
          </p:cNvGraphicFramePr>
          <p:nvPr/>
        </p:nvGraphicFramePr>
        <p:xfrm>
          <a:off x="9270034" y="6156061"/>
          <a:ext cx="7421883" cy="2968606"/>
        </p:xfrm>
        <a:graphic>
          <a:graphicData uri="http://schemas.openxmlformats.org/drawingml/2006/table">
            <a:tbl>
              <a:tblPr/>
              <a:tblGrid>
                <a:gridCol w="3879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458"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Treatment duration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Take-home allowance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858"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First 90 days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1 dose per week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858"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Second 90 days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2 doses per week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858"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Third 90 days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3 doses per week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858"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Remaining months of the first year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Maximum 6 day supply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858"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After one continuous year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Maximum 2 week supply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858"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After two continuous years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Maximum one month supply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8"/>
          <p:cNvSpPr txBox="1"/>
          <p:nvPr/>
        </p:nvSpPr>
        <p:spPr>
          <a:xfrm>
            <a:off x="5955578" y="6885986"/>
            <a:ext cx="3237588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Current take-home allowances under FL administrative code 65D-30.0142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99123"/>
            <a:chOff x="0" y="0"/>
            <a:chExt cx="4816593" cy="6318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31868"/>
            </a:xfrm>
            <a:custGeom>
              <a:avLst/>
              <a:gdLst/>
              <a:ahLst/>
              <a:cxnLst/>
              <a:rect l="l" t="t" r="r" b="b"/>
              <a:pathLst>
                <a:path w="4816592" h="631868">
                  <a:moveTo>
                    <a:pt x="0" y="0"/>
                  </a:moveTo>
                  <a:lnTo>
                    <a:pt x="4816592" y="0"/>
                  </a:lnTo>
                  <a:lnTo>
                    <a:pt x="4816592" y="631868"/>
                  </a:lnTo>
                  <a:lnTo>
                    <a:pt x="0" y="631868"/>
                  </a:lnTo>
                  <a:close/>
                </a:path>
              </a:pathLst>
            </a:custGeom>
            <a:solidFill>
              <a:srgbClr val="00512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6794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727088"/>
            <a:ext cx="18288000" cy="559912"/>
            <a:chOff x="0" y="0"/>
            <a:chExt cx="4816593" cy="1474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147466"/>
            </a:xfrm>
            <a:custGeom>
              <a:avLst/>
              <a:gdLst/>
              <a:ahLst/>
              <a:cxnLst/>
              <a:rect l="l" t="t" r="r" b="b"/>
              <a:pathLst>
                <a:path w="4816592" h="147466">
                  <a:moveTo>
                    <a:pt x="0" y="0"/>
                  </a:moveTo>
                  <a:lnTo>
                    <a:pt x="4816592" y="0"/>
                  </a:lnTo>
                  <a:lnTo>
                    <a:pt x="4816592" y="147466"/>
                  </a:lnTo>
                  <a:lnTo>
                    <a:pt x="0" y="147466"/>
                  </a:lnTo>
                  <a:close/>
                </a:path>
              </a:pathLst>
            </a:custGeom>
            <a:solidFill>
              <a:srgbClr val="00512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816593" cy="195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2399123"/>
            <a:ext cx="4564060" cy="7327965"/>
            <a:chOff x="0" y="0"/>
            <a:chExt cx="1202057" cy="192999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02057" cy="1929999"/>
            </a:xfrm>
            <a:custGeom>
              <a:avLst/>
              <a:gdLst/>
              <a:ahLst/>
              <a:cxnLst/>
              <a:rect l="l" t="t" r="r" b="b"/>
              <a:pathLst>
                <a:path w="1202057" h="1929999">
                  <a:moveTo>
                    <a:pt x="0" y="0"/>
                  </a:moveTo>
                  <a:lnTo>
                    <a:pt x="1202057" y="0"/>
                  </a:lnTo>
                  <a:lnTo>
                    <a:pt x="1202057" y="1929999"/>
                  </a:lnTo>
                  <a:lnTo>
                    <a:pt x="0" y="192999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202057" cy="19776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0" y="2747702"/>
            <a:ext cx="4564060" cy="6510598"/>
          </a:xfrm>
          <a:custGeom>
            <a:avLst/>
            <a:gdLst/>
            <a:ahLst/>
            <a:cxnLst/>
            <a:rect l="l" t="t" r="r" b="b"/>
            <a:pathLst>
              <a:path w="4564060" h="6510598">
                <a:moveTo>
                  <a:pt x="0" y="0"/>
                </a:moveTo>
                <a:lnTo>
                  <a:pt x="4564060" y="0"/>
                </a:lnTo>
                <a:lnTo>
                  <a:pt x="4564060" y="6510598"/>
                </a:lnTo>
                <a:lnTo>
                  <a:pt x="0" y="65105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9463" r="-342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5058509" y="4377185"/>
            <a:ext cx="12765569" cy="3204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 April 2020, SAMHSA removed the requirement for an in-person assessment for the prescription of buprenorphine; also since made permanent</a:t>
            </a:r>
          </a:p>
          <a:p>
            <a:pPr algn="l">
              <a:lnSpc>
                <a:spcPts val="1120"/>
              </a:lnSpc>
            </a:pPr>
            <a:endParaRPr lang="en-US"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18160" lvl="1" indent="-259080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 December 2022, US Congress removed the requirement for practitioners to apply for a special waiver prior to prescribing buprenorphine for OUD</a:t>
            </a:r>
          </a:p>
          <a:p>
            <a:pPr algn="l">
              <a:lnSpc>
                <a:spcPts val="1120"/>
              </a:lnSpc>
            </a:pPr>
            <a:endParaRPr lang="en-US"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1120"/>
              </a:lnSpc>
            </a:pPr>
            <a:endParaRPr lang="en-US"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1120"/>
              </a:lnSpc>
            </a:pPr>
            <a:endParaRPr lang="en-US"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1120"/>
              </a:lnSpc>
            </a:pPr>
            <a:endParaRPr lang="en-US"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18160" lvl="1" indent="-259080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This has enabled progress in expanding low-threshold buprenorphine treatment through new models (e.g., telehealth) and in critical settings (e.g., SSPs).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991020"/>
            <a:ext cx="14727575" cy="744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09"/>
              </a:lnSpc>
              <a:spcBef>
                <a:spcPct val="0"/>
              </a:spcBef>
            </a:pPr>
            <a:r>
              <a:rPr lang="en-US" sz="5499" spc="769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MEANWHILE, BUPRENORPHINE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99123"/>
            <a:chOff x="0" y="0"/>
            <a:chExt cx="4816593" cy="6318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31868"/>
            </a:xfrm>
            <a:custGeom>
              <a:avLst/>
              <a:gdLst/>
              <a:ahLst/>
              <a:cxnLst/>
              <a:rect l="l" t="t" r="r" b="b"/>
              <a:pathLst>
                <a:path w="4816592" h="631868">
                  <a:moveTo>
                    <a:pt x="0" y="0"/>
                  </a:moveTo>
                  <a:lnTo>
                    <a:pt x="4816592" y="0"/>
                  </a:lnTo>
                  <a:lnTo>
                    <a:pt x="4816592" y="631868"/>
                  </a:lnTo>
                  <a:lnTo>
                    <a:pt x="0" y="631868"/>
                  </a:lnTo>
                  <a:close/>
                </a:path>
              </a:pathLst>
            </a:custGeom>
            <a:solidFill>
              <a:srgbClr val="00512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6794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727088"/>
            <a:ext cx="18288000" cy="559912"/>
            <a:chOff x="0" y="0"/>
            <a:chExt cx="4816593" cy="1474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147466"/>
            </a:xfrm>
            <a:custGeom>
              <a:avLst/>
              <a:gdLst/>
              <a:ahLst/>
              <a:cxnLst/>
              <a:rect l="l" t="t" r="r" b="b"/>
              <a:pathLst>
                <a:path w="4816592" h="147466">
                  <a:moveTo>
                    <a:pt x="0" y="0"/>
                  </a:moveTo>
                  <a:lnTo>
                    <a:pt x="4816592" y="0"/>
                  </a:lnTo>
                  <a:lnTo>
                    <a:pt x="4816592" y="147466"/>
                  </a:lnTo>
                  <a:lnTo>
                    <a:pt x="0" y="147466"/>
                  </a:lnTo>
                  <a:close/>
                </a:path>
              </a:pathLst>
            </a:custGeom>
            <a:solidFill>
              <a:srgbClr val="00512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816593" cy="195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2399123"/>
            <a:ext cx="4564060" cy="7327965"/>
            <a:chOff x="0" y="0"/>
            <a:chExt cx="1202057" cy="192999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02057" cy="1929999"/>
            </a:xfrm>
            <a:custGeom>
              <a:avLst/>
              <a:gdLst/>
              <a:ahLst/>
              <a:cxnLst/>
              <a:rect l="l" t="t" r="r" b="b"/>
              <a:pathLst>
                <a:path w="1202057" h="1929999">
                  <a:moveTo>
                    <a:pt x="0" y="0"/>
                  </a:moveTo>
                  <a:lnTo>
                    <a:pt x="1202057" y="0"/>
                  </a:lnTo>
                  <a:lnTo>
                    <a:pt x="1202057" y="1929999"/>
                  </a:lnTo>
                  <a:lnTo>
                    <a:pt x="0" y="192999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202057" cy="19776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621024" y="4277078"/>
            <a:ext cx="3322012" cy="3572056"/>
          </a:xfrm>
          <a:custGeom>
            <a:avLst/>
            <a:gdLst/>
            <a:ahLst/>
            <a:cxnLst/>
            <a:rect l="l" t="t" r="r" b="b"/>
            <a:pathLst>
              <a:path w="3322012" h="3572056">
                <a:moveTo>
                  <a:pt x="0" y="0"/>
                </a:moveTo>
                <a:lnTo>
                  <a:pt x="3322012" y="0"/>
                </a:lnTo>
                <a:lnTo>
                  <a:pt x="3322012" y="3572056"/>
                </a:lnTo>
                <a:lnTo>
                  <a:pt x="0" y="3572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5562775" y="3265499"/>
            <a:ext cx="11857890" cy="2797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Evidence demonstrates that:</a:t>
            </a:r>
          </a:p>
          <a:p>
            <a:pPr algn="l">
              <a:lnSpc>
                <a:spcPts val="1120"/>
              </a:lnSpc>
            </a:pPr>
            <a:endParaRPr lang="en-US"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18160" lvl="1" indent="-259080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White patients are four times more likely to be prescribed buprenorphine as Black patients</a:t>
            </a:r>
          </a:p>
          <a:p>
            <a:pPr algn="l">
              <a:lnSpc>
                <a:spcPts val="1120"/>
              </a:lnSpc>
            </a:pPr>
            <a:endParaRPr lang="en-US"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18160" lvl="1" indent="-259080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Buprenorphine patients are more likely than methadone patients to be employed, have higher levels of education, and use prescription opioids instead of heroin/fentanyl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991020"/>
            <a:ext cx="14727575" cy="744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09"/>
              </a:lnSpc>
              <a:spcBef>
                <a:spcPct val="0"/>
              </a:spcBef>
            </a:pPr>
            <a:r>
              <a:rPr lang="en-US" sz="5499" spc="769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WONDERFUL, BUT...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5951096" y="6859846"/>
            <a:ext cx="11081250" cy="2070502"/>
            <a:chOff x="0" y="0"/>
            <a:chExt cx="2918518" cy="54531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918518" cy="545317"/>
            </a:xfrm>
            <a:custGeom>
              <a:avLst/>
              <a:gdLst/>
              <a:ahLst/>
              <a:cxnLst/>
              <a:rect l="l" t="t" r="r" b="b"/>
              <a:pathLst>
                <a:path w="2918518" h="545317">
                  <a:moveTo>
                    <a:pt x="0" y="0"/>
                  </a:moveTo>
                  <a:lnTo>
                    <a:pt x="2918518" y="0"/>
                  </a:lnTo>
                  <a:lnTo>
                    <a:pt x="2918518" y="545317"/>
                  </a:lnTo>
                  <a:lnTo>
                    <a:pt x="0" y="545317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918518" cy="5929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400" b="1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Thus, this progress risks exacerbating existing racial and </a:t>
              </a:r>
            </a:p>
            <a:p>
              <a:pPr algn="ctr">
                <a:lnSpc>
                  <a:spcPts val="3359"/>
                </a:lnSpc>
              </a:pPr>
              <a:r>
                <a:rPr lang="en-US" sz="2400" b="1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socioeconomic inequities in treatment for OUD unless paired </a:t>
              </a:r>
            </a:p>
            <a:p>
              <a:pPr algn="ctr">
                <a:lnSpc>
                  <a:spcPts val="3359"/>
                </a:lnSpc>
              </a:pPr>
              <a:r>
                <a:rPr lang="en-US" sz="2400" b="1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with similar efforts to create low-threshold methadone treatment.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99123"/>
            <a:chOff x="0" y="0"/>
            <a:chExt cx="4816593" cy="6318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31868"/>
            </a:xfrm>
            <a:custGeom>
              <a:avLst/>
              <a:gdLst/>
              <a:ahLst/>
              <a:cxnLst/>
              <a:rect l="l" t="t" r="r" b="b"/>
              <a:pathLst>
                <a:path w="4816592" h="631868">
                  <a:moveTo>
                    <a:pt x="0" y="0"/>
                  </a:moveTo>
                  <a:lnTo>
                    <a:pt x="4816592" y="0"/>
                  </a:lnTo>
                  <a:lnTo>
                    <a:pt x="4816592" y="631868"/>
                  </a:lnTo>
                  <a:lnTo>
                    <a:pt x="0" y="631868"/>
                  </a:lnTo>
                  <a:close/>
                </a:path>
              </a:pathLst>
            </a:custGeom>
            <a:solidFill>
              <a:srgbClr val="00512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6794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727088"/>
            <a:ext cx="18288000" cy="559912"/>
            <a:chOff x="0" y="0"/>
            <a:chExt cx="4816593" cy="1474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147466"/>
            </a:xfrm>
            <a:custGeom>
              <a:avLst/>
              <a:gdLst/>
              <a:ahLst/>
              <a:cxnLst/>
              <a:rect l="l" t="t" r="r" b="b"/>
              <a:pathLst>
                <a:path w="4816592" h="147466">
                  <a:moveTo>
                    <a:pt x="0" y="0"/>
                  </a:moveTo>
                  <a:lnTo>
                    <a:pt x="4816592" y="0"/>
                  </a:lnTo>
                  <a:lnTo>
                    <a:pt x="4816592" y="147466"/>
                  </a:lnTo>
                  <a:lnTo>
                    <a:pt x="0" y="147466"/>
                  </a:lnTo>
                  <a:close/>
                </a:path>
              </a:pathLst>
            </a:custGeom>
            <a:solidFill>
              <a:srgbClr val="00512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816593" cy="195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2218297"/>
            <a:ext cx="5653275" cy="7508791"/>
            <a:chOff x="0" y="-47625"/>
            <a:chExt cx="1488928" cy="19776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88928" cy="1929999"/>
            </a:xfrm>
            <a:custGeom>
              <a:avLst/>
              <a:gdLst/>
              <a:ahLst/>
              <a:cxnLst/>
              <a:rect l="l" t="t" r="r" b="b"/>
              <a:pathLst>
                <a:path w="1488928" h="1929999">
                  <a:moveTo>
                    <a:pt x="0" y="0"/>
                  </a:moveTo>
                  <a:lnTo>
                    <a:pt x="1488928" y="0"/>
                  </a:lnTo>
                  <a:lnTo>
                    <a:pt x="1488928" y="1929999"/>
                  </a:lnTo>
                  <a:lnTo>
                    <a:pt x="0" y="192999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488928" cy="19776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006530" y="2990749"/>
            <a:ext cx="11898231" cy="2797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Availability and accessibility are 2 of the 5 dimensions of access to healthcare</a:t>
            </a:r>
          </a:p>
          <a:p>
            <a:pPr algn="l">
              <a:lnSpc>
                <a:spcPts val="1120"/>
              </a:lnSpc>
            </a:pPr>
            <a:endParaRPr lang="en-US"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18160" lvl="1" indent="-259080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Geographic distance to OTPs, and associated time and financial costs, are major barriers that people face in accessing methadone</a:t>
            </a:r>
          </a:p>
          <a:p>
            <a:pPr marL="1036320" lvl="2" indent="-345440" algn="l">
              <a:lnSpc>
                <a:spcPts val="3360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Also negatively associated with methadone treatment retention</a:t>
            </a:r>
          </a:p>
          <a:p>
            <a:pPr algn="l">
              <a:lnSpc>
                <a:spcPts val="1120"/>
              </a:lnSpc>
            </a:pPr>
            <a:endParaRPr lang="en-US"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18160" lvl="1" indent="-259080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However, nearly all studies have utilized geographic distance or driving time, rather than public transportation transit time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991020"/>
            <a:ext cx="14727575" cy="744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09"/>
              </a:lnSpc>
              <a:spcBef>
                <a:spcPct val="0"/>
              </a:spcBef>
            </a:pPr>
            <a:r>
              <a:rPr lang="en-US" sz="5499" spc="769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ACCESSIBILITY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468398" y="6427607"/>
            <a:ext cx="10611423" cy="2197594"/>
            <a:chOff x="0" y="0"/>
            <a:chExt cx="14148564" cy="2930125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4148564" cy="2930125"/>
              <a:chOff x="0" y="0"/>
              <a:chExt cx="2794778" cy="57879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794778" cy="578790"/>
              </a:xfrm>
              <a:custGeom>
                <a:avLst/>
                <a:gdLst/>
                <a:ahLst/>
                <a:cxnLst/>
                <a:rect l="l" t="t" r="r" b="b"/>
                <a:pathLst>
                  <a:path w="2794778" h="578790">
                    <a:moveTo>
                      <a:pt x="0" y="0"/>
                    </a:moveTo>
                    <a:lnTo>
                      <a:pt x="2794778" y="0"/>
                    </a:lnTo>
                    <a:lnTo>
                      <a:pt x="2794778" y="578790"/>
                    </a:lnTo>
                    <a:lnTo>
                      <a:pt x="0" y="578790"/>
                    </a:lnTo>
                    <a:close/>
                  </a:path>
                </a:pathLst>
              </a:custGeom>
              <a:solidFill>
                <a:srgbClr val="00512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2794778" cy="6264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4061735" y="439740"/>
              <a:ext cx="5839257" cy="741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79"/>
                </a:lnSpc>
                <a:spcBef>
                  <a:spcPct val="0"/>
                </a:spcBef>
              </a:pPr>
              <a:r>
                <a:rPr lang="en-US" sz="3999" spc="559">
                  <a:solidFill>
                    <a:srgbClr val="FFFFFF"/>
                  </a:solidFill>
                  <a:latin typeface="Gotham"/>
                  <a:ea typeface="Gotham"/>
                  <a:cs typeface="Gotham"/>
                  <a:sym typeface="Gotham"/>
                </a:rPr>
                <a:t>OBJECTIVE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669957" y="1372529"/>
              <a:ext cx="12982839" cy="1083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FEFEFE"/>
                  </a:solidFill>
                  <a:latin typeface="Inter"/>
                  <a:ea typeface="Inter"/>
                  <a:cs typeface="Inter"/>
                  <a:sym typeface="Inter"/>
                </a:rPr>
                <a:t>To examine public transit access to methadone treatment for participants of an SSP in Miami-Dade County, Florida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0" y="3313124"/>
            <a:ext cx="5653275" cy="2749982"/>
            <a:chOff x="0" y="0"/>
            <a:chExt cx="7537700" cy="3666643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/>
            <a:srcRect t="25677" b="25677"/>
            <a:stretch>
              <a:fillRect/>
            </a:stretch>
          </p:blipFill>
          <p:spPr>
            <a:xfrm>
              <a:off x="0" y="0"/>
              <a:ext cx="7537700" cy="3666643"/>
            </a:xfrm>
            <a:prstGeom prst="rect">
              <a:avLst/>
            </a:prstGeom>
          </p:spPr>
        </p:pic>
      </p:grpSp>
      <p:sp>
        <p:nvSpPr>
          <p:cNvPr id="21" name="Freeform 21"/>
          <p:cNvSpPr/>
          <p:nvPr/>
        </p:nvSpPr>
        <p:spPr>
          <a:xfrm>
            <a:off x="0" y="6427607"/>
            <a:ext cx="5653275" cy="2328675"/>
          </a:xfrm>
          <a:custGeom>
            <a:avLst/>
            <a:gdLst/>
            <a:ahLst/>
            <a:cxnLst/>
            <a:rect l="l" t="t" r="r" b="b"/>
            <a:pathLst>
              <a:path w="5653275" h="2328675">
                <a:moveTo>
                  <a:pt x="0" y="0"/>
                </a:moveTo>
                <a:lnTo>
                  <a:pt x="5653275" y="0"/>
                </a:lnTo>
                <a:lnTo>
                  <a:pt x="5653275" y="2328675"/>
                </a:lnTo>
                <a:lnTo>
                  <a:pt x="0" y="23286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0059" b="-8270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99123"/>
            <a:chOff x="0" y="0"/>
            <a:chExt cx="4816593" cy="6318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31868"/>
            </a:xfrm>
            <a:custGeom>
              <a:avLst/>
              <a:gdLst/>
              <a:ahLst/>
              <a:cxnLst/>
              <a:rect l="l" t="t" r="r" b="b"/>
              <a:pathLst>
                <a:path w="4816592" h="631868">
                  <a:moveTo>
                    <a:pt x="0" y="0"/>
                  </a:moveTo>
                  <a:lnTo>
                    <a:pt x="4816592" y="0"/>
                  </a:lnTo>
                  <a:lnTo>
                    <a:pt x="4816592" y="631868"/>
                  </a:lnTo>
                  <a:lnTo>
                    <a:pt x="0" y="631868"/>
                  </a:lnTo>
                  <a:close/>
                </a:path>
              </a:pathLst>
            </a:custGeom>
            <a:solidFill>
              <a:srgbClr val="00512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6794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127332" y="7940588"/>
            <a:ext cx="14957166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We used a statistical package in R called r5r which facilitates multi-modal transportation network routing to estimate the average transit time from the SSP’s clients locations to the nearest OTP </a:t>
            </a:r>
          </a:p>
          <a:p>
            <a:pPr marL="474979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Used 10 departure windows that aligned with the OTP service hours (8am and 10am Monday-Friday). 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365358" y="2656897"/>
            <a:ext cx="7445280" cy="3621724"/>
            <a:chOff x="0" y="0"/>
            <a:chExt cx="9927040" cy="4828965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9927040" cy="4828965"/>
              <a:chOff x="0" y="0"/>
              <a:chExt cx="1960897" cy="95387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960897" cy="953870"/>
              </a:xfrm>
              <a:custGeom>
                <a:avLst/>
                <a:gdLst/>
                <a:ahLst/>
                <a:cxnLst/>
                <a:rect l="l" t="t" r="r" b="b"/>
                <a:pathLst>
                  <a:path w="1960897" h="953870">
                    <a:moveTo>
                      <a:pt x="0" y="0"/>
                    </a:moveTo>
                    <a:lnTo>
                      <a:pt x="1960897" y="0"/>
                    </a:lnTo>
                    <a:lnTo>
                      <a:pt x="1960897" y="953870"/>
                    </a:lnTo>
                    <a:lnTo>
                      <a:pt x="0" y="95387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1960897" cy="10014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420491" y="437600"/>
              <a:ext cx="9086058" cy="3953766"/>
            </a:xfrm>
            <a:custGeom>
              <a:avLst/>
              <a:gdLst/>
              <a:ahLst/>
              <a:cxnLst/>
              <a:rect l="l" t="t" r="r" b="b"/>
              <a:pathLst>
                <a:path w="9086058" h="3953766">
                  <a:moveTo>
                    <a:pt x="0" y="0"/>
                  </a:moveTo>
                  <a:lnTo>
                    <a:pt x="9086058" y="0"/>
                  </a:lnTo>
                  <a:lnTo>
                    <a:pt x="9086058" y="3953766"/>
                  </a:lnTo>
                  <a:lnTo>
                    <a:pt x="0" y="3953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991020"/>
            <a:ext cx="14727575" cy="744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09"/>
              </a:lnSpc>
              <a:spcBef>
                <a:spcPct val="0"/>
              </a:spcBef>
            </a:pPr>
            <a:r>
              <a:rPr lang="en-US" sz="5499" spc="769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METHODS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517703" y="3031829"/>
            <a:ext cx="1195064" cy="1195064"/>
            <a:chOff x="0" y="0"/>
            <a:chExt cx="1593418" cy="159341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93418" cy="1593418"/>
            </a:xfrm>
            <a:custGeom>
              <a:avLst/>
              <a:gdLst/>
              <a:ahLst/>
              <a:cxnLst/>
              <a:rect l="l" t="t" r="r" b="b"/>
              <a:pathLst>
                <a:path w="1593418" h="1593418">
                  <a:moveTo>
                    <a:pt x="0" y="0"/>
                  </a:moveTo>
                  <a:lnTo>
                    <a:pt x="1593418" y="0"/>
                  </a:lnTo>
                  <a:lnTo>
                    <a:pt x="1593418" y="1593418"/>
                  </a:lnTo>
                  <a:lnTo>
                    <a:pt x="0" y="1593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96329"/>
              <a:ext cx="1593418" cy="924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b="1">
                  <a:solidFill>
                    <a:srgbClr val="FEFEFE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1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021473" y="3130247"/>
            <a:ext cx="8039085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We created a transit network for Miami-Dade County using: </a:t>
            </a:r>
          </a:p>
          <a:p>
            <a:pPr marL="474979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General Transit Feed Specification </a:t>
            </a:r>
          </a:p>
          <a:p>
            <a:pPr marL="474979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OpenStreetMap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517703" y="4651941"/>
            <a:ext cx="1195064" cy="1195064"/>
            <a:chOff x="0" y="0"/>
            <a:chExt cx="1593418" cy="159341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93418" cy="1593418"/>
            </a:xfrm>
            <a:custGeom>
              <a:avLst/>
              <a:gdLst/>
              <a:ahLst/>
              <a:cxnLst/>
              <a:rect l="l" t="t" r="r" b="b"/>
              <a:pathLst>
                <a:path w="1593418" h="1593418">
                  <a:moveTo>
                    <a:pt x="0" y="0"/>
                  </a:moveTo>
                  <a:lnTo>
                    <a:pt x="1593418" y="0"/>
                  </a:lnTo>
                  <a:lnTo>
                    <a:pt x="1593418" y="1593418"/>
                  </a:lnTo>
                  <a:lnTo>
                    <a:pt x="0" y="1593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296329"/>
              <a:ext cx="1593418" cy="924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b="1">
                  <a:solidFill>
                    <a:srgbClr val="FEFEFE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2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021473" y="4674160"/>
            <a:ext cx="8039085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We obtained the locations of OTPs in Miami-Dade County from the Florida Department of Children and Families and SAHMSA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517703" y="6275630"/>
            <a:ext cx="1195064" cy="1195064"/>
            <a:chOff x="0" y="0"/>
            <a:chExt cx="1593418" cy="159341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93418" cy="1593418"/>
            </a:xfrm>
            <a:custGeom>
              <a:avLst/>
              <a:gdLst/>
              <a:ahLst/>
              <a:cxnLst/>
              <a:rect l="l" t="t" r="r" b="b"/>
              <a:pathLst>
                <a:path w="1593418" h="1593418">
                  <a:moveTo>
                    <a:pt x="0" y="0"/>
                  </a:moveTo>
                  <a:lnTo>
                    <a:pt x="1593418" y="0"/>
                  </a:lnTo>
                  <a:lnTo>
                    <a:pt x="1593418" y="1593418"/>
                  </a:lnTo>
                  <a:lnTo>
                    <a:pt x="0" y="1593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96329"/>
              <a:ext cx="1593418" cy="924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b="1">
                  <a:solidFill>
                    <a:srgbClr val="FEFEFE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3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021473" y="6498295"/>
            <a:ext cx="12637993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We obtained the locations of the IDEA Miami SSP’s from using the SSP’s administrative data </a:t>
            </a:r>
          </a:p>
          <a:p>
            <a:pPr marL="474979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Specifically, the population-weighted centroids of their zip-codes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517703" y="7899319"/>
            <a:ext cx="1195064" cy="1195064"/>
            <a:chOff x="0" y="0"/>
            <a:chExt cx="1593418" cy="159341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93418" cy="1593418"/>
            </a:xfrm>
            <a:custGeom>
              <a:avLst/>
              <a:gdLst/>
              <a:ahLst/>
              <a:cxnLst/>
              <a:rect l="l" t="t" r="r" b="b"/>
              <a:pathLst>
                <a:path w="1593418" h="1593418">
                  <a:moveTo>
                    <a:pt x="0" y="0"/>
                  </a:moveTo>
                  <a:lnTo>
                    <a:pt x="1593418" y="0"/>
                  </a:lnTo>
                  <a:lnTo>
                    <a:pt x="1593418" y="1593418"/>
                  </a:lnTo>
                  <a:lnTo>
                    <a:pt x="0" y="1593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296329"/>
              <a:ext cx="1593418" cy="924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b="1">
                  <a:solidFill>
                    <a:srgbClr val="FEFEFE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4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0" y="9727088"/>
            <a:ext cx="18288000" cy="559912"/>
            <a:chOff x="0" y="0"/>
            <a:chExt cx="4816593" cy="14746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816592" cy="147466"/>
            </a:xfrm>
            <a:custGeom>
              <a:avLst/>
              <a:gdLst/>
              <a:ahLst/>
              <a:cxnLst/>
              <a:rect l="l" t="t" r="r" b="b"/>
              <a:pathLst>
                <a:path w="4816592" h="147466">
                  <a:moveTo>
                    <a:pt x="0" y="0"/>
                  </a:moveTo>
                  <a:lnTo>
                    <a:pt x="4816592" y="0"/>
                  </a:lnTo>
                  <a:lnTo>
                    <a:pt x="4816592" y="147466"/>
                  </a:lnTo>
                  <a:lnTo>
                    <a:pt x="0" y="147466"/>
                  </a:lnTo>
                  <a:close/>
                </a:path>
              </a:pathLst>
            </a:custGeom>
            <a:solidFill>
              <a:srgbClr val="00512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4816593" cy="195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99123"/>
            <a:chOff x="0" y="0"/>
            <a:chExt cx="4816593" cy="6318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31868"/>
            </a:xfrm>
            <a:custGeom>
              <a:avLst/>
              <a:gdLst/>
              <a:ahLst/>
              <a:cxnLst/>
              <a:rect l="l" t="t" r="r" b="b"/>
              <a:pathLst>
                <a:path w="4816592" h="631868">
                  <a:moveTo>
                    <a:pt x="0" y="0"/>
                  </a:moveTo>
                  <a:lnTo>
                    <a:pt x="4816592" y="0"/>
                  </a:lnTo>
                  <a:lnTo>
                    <a:pt x="4816592" y="631868"/>
                  </a:lnTo>
                  <a:lnTo>
                    <a:pt x="0" y="631868"/>
                  </a:lnTo>
                  <a:close/>
                </a:path>
              </a:pathLst>
            </a:custGeom>
            <a:solidFill>
              <a:srgbClr val="00512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6794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893124" y="2643459"/>
            <a:ext cx="9957898" cy="6839294"/>
          </a:xfrm>
          <a:custGeom>
            <a:avLst/>
            <a:gdLst/>
            <a:ahLst/>
            <a:cxnLst/>
            <a:rect l="l" t="t" r="r" b="b"/>
            <a:pathLst>
              <a:path w="9957898" h="6839294">
                <a:moveTo>
                  <a:pt x="0" y="0"/>
                </a:moveTo>
                <a:lnTo>
                  <a:pt x="9957898" y="0"/>
                </a:lnTo>
                <a:lnTo>
                  <a:pt x="9957898" y="6839294"/>
                </a:lnTo>
                <a:lnTo>
                  <a:pt x="0" y="68392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39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962905"/>
            <a:ext cx="15998326" cy="744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10"/>
              </a:lnSpc>
              <a:spcBef>
                <a:spcPct val="0"/>
              </a:spcBef>
            </a:pPr>
            <a:r>
              <a:rPr lang="en-US" sz="5500" spc="77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RESULTS | LOCATIONS OF OTPS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7164" y="4500049"/>
            <a:ext cx="6215889" cy="244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There are </a:t>
            </a:r>
            <a:r>
              <a:rPr lang="en-US" sz="27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4 registered OTPs in 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Miami-Dade County</a:t>
            </a:r>
            <a:r>
              <a:rPr lang="en-US" sz="27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</a:p>
          <a:p>
            <a:pPr algn="l">
              <a:lnSpc>
                <a:spcPts val="1680"/>
              </a:lnSpc>
            </a:pPr>
            <a:endParaRPr lang="en-US" sz="2799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2 OTPs in a zip code with 7 SSP clients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 OTP in a zip code with 24 SSP clients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 OTP in a zip code with 25 SSP clients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0" y="9727088"/>
            <a:ext cx="18288000" cy="559912"/>
            <a:chOff x="0" y="0"/>
            <a:chExt cx="4816593" cy="14746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147466"/>
            </a:xfrm>
            <a:custGeom>
              <a:avLst/>
              <a:gdLst/>
              <a:ahLst/>
              <a:cxnLst/>
              <a:rect l="l" t="t" r="r" b="b"/>
              <a:pathLst>
                <a:path w="4816592" h="147466">
                  <a:moveTo>
                    <a:pt x="0" y="0"/>
                  </a:moveTo>
                  <a:lnTo>
                    <a:pt x="4816592" y="0"/>
                  </a:lnTo>
                  <a:lnTo>
                    <a:pt x="4816592" y="147466"/>
                  </a:lnTo>
                  <a:lnTo>
                    <a:pt x="0" y="147466"/>
                  </a:lnTo>
                  <a:close/>
                </a:path>
              </a:pathLst>
            </a:custGeom>
            <a:solidFill>
              <a:srgbClr val="00512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816593" cy="195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99123"/>
            <a:chOff x="0" y="0"/>
            <a:chExt cx="4816593" cy="6318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31868"/>
            </a:xfrm>
            <a:custGeom>
              <a:avLst/>
              <a:gdLst/>
              <a:ahLst/>
              <a:cxnLst/>
              <a:rect l="l" t="t" r="r" b="b"/>
              <a:pathLst>
                <a:path w="4816592" h="631868">
                  <a:moveTo>
                    <a:pt x="0" y="0"/>
                  </a:moveTo>
                  <a:lnTo>
                    <a:pt x="4816592" y="0"/>
                  </a:lnTo>
                  <a:lnTo>
                    <a:pt x="4816592" y="631868"/>
                  </a:lnTo>
                  <a:lnTo>
                    <a:pt x="0" y="631868"/>
                  </a:lnTo>
                  <a:close/>
                </a:path>
              </a:pathLst>
            </a:custGeom>
            <a:solidFill>
              <a:srgbClr val="00512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6794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930626" y="2642333"/>
            <a:ext cx="10061591" cy="6841546"/>
          </a:xfrm>
          <a:custGeom>
            <a:avLst/>
            <a:gdLst/>
            <a:ahLst/>
            <a:cxnLst/>
            <a:rect l="l" t="t" r="r" b="b"/>
            <a:pathLst>
              <a:path w="10061591" h="6841546">
                <a:moveTo>
                  <a:pt x="0" y="0"/>
                </a:moveTo>
                <a:lnTo>
                  <a:pt x="10061590" y="0"/>
                </a:lnTo>
                <a:lnTo>
                  <a:pt x="10061590" y="6841546"/>
                </a:lnTo>
                <a:lnTo>
                  <a:pt x="0" y="68415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35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962905"/>
            <a:ext cx="15998326" cy="744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10"/>
              </a:lnSpc>
              <a:spcBef>
                <a:spcPct val="0"/>
              </a:spcBef>
            </a:pPr>
            <a:r>
              <a:rPr lang="en-US" sz="5500" spc="77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RESULTS | TRANSIT TIMES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5628" y="3029076"/>
            <a:ext cx="6735566" cy="6020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An SSP client in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Miami-Dade County has a mean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80-minute one-way transit time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to the nearest OTP. </a:t>
            </a:r>
          </a:p>
          <a:p>
            <a:pPr algn="ctr">
              <a:lnSpc>
                <a:spcPts val="4759"/>
              </a:lnSpc>
            </a:pPr>
            <a:endParaRPr lang="en-US"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Assuming daily round trips 6 days per week,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individuals have to travel approximately 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16 hours per week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to remain engaged in methadone treatment.</a:t>
            </a:r>
          </a:p>
          <a:p>
            <a:pPr algn="ctr">
              <a:lnSpc>
                <a:spcPts val="4759"/>
              </a:lnSpc>
            </a:pPr>
            <a:endParaRPr lang="en-US"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95%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of the zip codes with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SSP clients in Miami-Dade County are 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methadone treatment deserts.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0" y="9727088"/>
            <a:ext cx="18288000" cy="559912"/>
            <a:chOff x="0" y="0"/>
            <a:chExt cx="4816593" cy="14746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147466"/>
            </a:xfrm>
            <a:custGeom>
              <a:avLst/>
              <a:gdLst/>
              <a:ahLst/>
              <a:cxnLst/>
              <a:rect l="l" t="t" r="r" b="b"/>
              <a:pathLst>
                <a:path w="4816592" h="147466">
                  <a:moveTo>
                    <a:pt x="0" y="0"/>
                  </a:moveTo>
                  <a:lnTo>
                    <a:pt x="4816592" y="0"/>
                  </a:lnTo>
                  <a:lnTo>
                    <a:pt x="4816592" y="147466"/>
                  </a:lnTo>
                  <a:lnTo>
                    <a:pt x="0" y="147466"/>
                  </a:lnTo>
                  <a:close/>
                </a:path>
              </a:pathLst>
            </a:custGeom>
            <a:solidFill>
              <a:srgbClr val="00512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816593" cy="195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1740</Words>
  <Application>Microsoft Macintosh PowerPoint</Application>
  <PresentationFormat>Custom</PresentationFormat>
  <Paragraphs>179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Inter</vt:lpstr>
      <vt:lpstr>Calibri</vt:lpstr>
      <vt:lpstr>Gotham Bold</vt:lpstr>
      <vt:lpstr>Canva Sans</vt:lpstr>
      <vt:lpstr>Canva Sans Bold</vt:lpstr>
      <vt:lpstr>Gotham</vt:lpstr>
      <vt:lpstr>Inter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AMERSA Methadone Transit Times_PPT</dc:title>
  <cp:lastModifiedBy>Plesons, Marina</cp:lastModifiedBy>
  <cp:revision>5</cp:revision>
  <dcterms:created xsi:type="dcterms:W3CDTF">2006-08-16T00:00:00Z</dcterms:created>
  <dcterms:modified xsi:type="dcterms:W3CDTF">2024-11-15T13:30:08Z</dcterms:modified>
  <dc:identifier>DAGU_WMLH6M</dc:identifier>
</cp:coreProperties>
</file>