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2"/>
  </p:notesMasterIdLst>
  <p:sldIdLst>
    <p:sldId id="3276" r:id="rId8"/>
    <p:sldId id="3308" r:id="rId9"/>
    <p:sldId id="3326" r:id="rId10"/>
    <p:sldId id="3327" r:id="rId11"/>
    <p:sldId id="3328" r:id="rId12"/>
    <p:sldId id="3329" r:id="rId13"/>
    <p:sldId id="3330" r:id="rId14"/>
    <p:sldId id="3331" r:id="rId15"/>
    <p:sldId id="3332" r:id="rId16"/>
    <p:sldId id="3312" r:id="rId17"/>
    <p:sldId id="3333" r:id="rId18"/>
    <p:sldId id="3334" r:id="rId19"/>
    <p:sldId id="3279" r:id="rId20"/>
    <p:sldId id="3313" r:id="rId21"/>
    <p:sldId id="3315" r:id="rId22"/>
    <p:sldId id="3314" r:id="rId23"/>
    <p:sldId id="3321" r:id="rId24"/>
    <p:sldId id="3320" r:id="rId25"/>
    <p:sldId id="3324" r:id="rId26"/>
    <p:sldId id="3323" r:id="rId27"/>
    <p:sldId id="3311" r:id="rId28"/>
    <p:sldId id="3316" r:id="rId29"/>
    <p:sldId id="3317" r:id="rId30"/>
    <p:sldId id="331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3E1"/>
    <a:srgbClr val="1F538F"/>
    <a:srgbClr val="EAEAEA"/>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9" autoAdjust="0"/>
    <p:restoredTop sz="81860" autoAdjust="0"/>
  </p:normalViewPr>
  <p:slideViewPr>
    <p:cSldViewPr snapToGrid="0" showGuides="1">
      <p:cViewPr varScale="1">
        <p:scale>
          <a:sx n="94" d="100"/>
          <a:sy n="94" d="100"/>
        </p:scale>
        <p:origin x="10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7DD94-3439-475D-B1F1-CC47BBE737C8}" type="doc">
      <dgm:prSet loTypeId="urn:microsoft.com/office/officeart/2005/8/layout/process1" loCatId="process" qsTypeId="urn:microsoft.com/office/officeart/2005/8/quickstyle/simple1" qsCatId="simple" csTypeId="urn:microsoft.com/office/officeart/2005/8/colors/accent1_2" csCatId="accent1" phldr="1"/>
      <dgm:spPr/>
    </dgm:pt>
    <dgm:pt modelId="{B887764D-0859-4B7F-B15E-AA7B4E13B92E}">
      <dgm:prSet phldrT="[Text]" custT="1"/>
      <dgm:spPr/>
      <dgm:t>
        <a:bodyPr/>
        <a:lstStyle/>
        <a:p>
          <a:r>
            <a:rPr lang="en-US" sz="2400" dirty="0"/>
            <a:t>Day 1: Methadone 30mg AM + 10mg PM</a:t>
          </a:r>
        </a:p>
      </dgm:t>
    </dgm:pt>
    <dgm:pt modelId="{09B00036-F529-4EAF-91BE-801A4D4CF183}" type="parTrans" cxnId="{471BBB86-C005-4BF8-A02F-F3C26F35B631}">
      <dgm:prSet/>
      <dgm:spPr/>
      <dgm:t>
        <a:bodyPr/>
        <a:lstStyle/>
        <a:p>
          <a:endParaRPr lang="en-US"/>
        </a:p>
      </dgm:t>
    </dgm:pt>
    <dgm:pt modelId="{BE32CB65-1B6F-498B-B28C-687AF64274BC}" type="sibTrans" cxnId="{471BBB86-C005-4BF8-A02F-F3C26F35B631}">
      <dgm:prSet/>
      <dgm:spPr/>
      <dgm:t>
        <a:bodyPr/>
        <a:lstStyle/>
        <a:p>
          <a:endParaRPr lang="en-US"/>
        </a:p>
      </dgm:t>
    </dgm:pt>
    <dgm:pt modelId="{767AB927-1467-4A24-82CA-91CA33220ED7}">
      <dgm:prSet phldrT="[Text]" custT="1"/>
      <dgm:spPr/>
      <dgm:t>
        <a:bodyPr/>
        <a:lstStyle/>
        <a:p>
          <a:r>
            <a:rPr lang="en-US" sz="2400" dirty="0"/>
            <a:t>Day 2: Methadone 40mg AM + 10mg PM</a:t>
          </a:r>
        </a:p>
      </dgm:t>
    </dgm:pt>
    <dgm:pt modelId="{A513B6A9-C6C2-4F89-91A5-1DC263AE6C57}" type="parTrans" cxnId="{A9910936-AD06-4090-88CC-6B54050DC63F}">
      <dgm:prSet/>
      <dgm:spPr/>
      <dgm:t>
        <a:bodyPr/>
        <a:lstStyle/>
        <a:p>
          <a:endParaRPr lang="en-US"/>
        </a:p>
      </dgm:t>
    </dgm:pt>
    <dgm:pt modelId="{41A37AD4-B05B-4EA0-BA92-80730073A621}" type="sibTrans" cxnId="{A9910936-AD06-4090-88CC-6B54050DC63F}">
      <dgm:prSet/>
      <dgm:spPr/>
      <dgm:t>
        <a:bodyPr/>
        <a:lstStyle/>
        <a:p>
          <a:endParaRPr lang="en-US"/>
        </a:p>
      </dgm:t>
    </dgm:pt>
    <dgm:pt modelId="{00546246-4141-40FA-8737-E8BFA9C5BD82}">
      <dgm:prSet phldrT="[Text]" custT="1"/>
      <dgm:spPr/>
      <dgm:t>
        <a:bodyPr/>
        <a:lstStyle/>
        <a:p>
          <a:r>
            <a:rPr lang="en-US" sz="2400" dirty="0"/>
            <a:t>Day 3: Methadone 50mg AM + 10mg PM</a:t>
          </a:r>
        </a:p>
      </dgm:t>
    </dgm:pt>
    <dgm:pt modelId="{6A3694E3-906D-46D2-AE66-87376629600B}" type="parTrans" cxnId="{20EC35C3-BF40-448E-9A52-E285079E57E7}">
      <dgm:prSet/>
      <dgm:spPr/>
      <dgm:t>
        <a:bodyPr/>
        <a:lstStyle/>
        <a:p>
          <a:endParaRPr lang="en-US"/>
        </a:p>
      </dgm:t>
    </dgm:pt>
    <dgm:pt modelId="{C82D219F-6E85-413B-BDD4-F6929DC532F2}" type="sibTrans" cxnId="{20EC35C3-BF40-448E-9A52-E285079E57E7}">
      <dgm:prSet/>
      <dgm:spPr/>
      <dgm:t>
        <a:bodyPr/>
        <a:lstStyle/>
        <a:p>
          <a:endParaRPr lang="en-US"/>
        </a:p>
      </dgm:t>
    </dgm:pt>
    <dgm:pt modelId="{C3576975-44E7-4DA4-9DC3-50B3E2D8F08A}" type="pres">
      <dgm:prSet presAssocID="{4BB7DD94-3439-475D-B1F1-CC47BBE737C8}" presName="Name0" presStyleCnt="0">
        <dgm:presLayoutVars>
          <dgm:dir/>
          <dgm:resizeHandles val="exact"/>
        </dgm:presLayoutVars>
      </dgm:prSet>
      <dgm:spPr/>
    </dgm:pt>
    <dgm:pt modelId="{F862765F-8A0F-4BAA-8A5F-6EA0522CE40C}" type="pres">
      <dgm:prSet presAssocID="{B887764D-0859-4B7F-B15E-AA7B4E13B92E}" presName="node" presStyleLbl="node1" presStyleIdx="0" presStyleCnt="3">
        <dgm:presLayoutVars>
          <dgm:bulletEnabled val="1"/>
        </dgm:presLayoutVars>
      </dgm:prSet>
      <dgm:spPr/>
      <dgm:t>
        <a:bodyPr/>
        <a:lstStyle/>
        <a:p>
          <a:endParaRPr lang="en-US"/>
        </a:p>
      </dgm:t>
    </dgm:pt>
    <dgm:pt modelId="{E2F895B3-DFD6-4CF7-8D30-786E973A0D1D}" type="pres">
      <dgm:prSet presAssocID="{BE32CB65-1B6F-498B-B28C-687AF64274BC}" presName="sibTrans" presStyleLbl="sibTrans2D1" presStyleIdx="0" presStyleCnt="2"/>
      <dgm:spPr/>
      <dgm:t>
        <a:bodyPr/>
        <a:lstStyle/>
        <a:p>
          <a:endParaRPr lang="en-US"/>
        </a:p>
      </dgm:t>
    </dgm:pt>
    <dgm:pt modelId="{3EB511BB-9380-4E01-816C-9DC4873154C8}" type="pres">
      <dgm:prSet presAssocID="{BE32CB65-1B6F-498B-B28C-687AF64274BC}" presName="connectorText" presStyleLbl="sibTrans2D1" presStyleIdx="0" presStyleCnt="2"/>
      <dgm:spPr/>
      <dgm:t>
        <a:bodyPr/>
        <a:lstStyle/>
        <a:p>
          <a:endParaRPr lang="en-US"/>
        </a:p>
      </dgm:t>
    </dgm:pt>
    <dgm:pt modelId="{387C12C5-A919-4A04-ABCF-FF0C66E6CD91}" type="pres">
      <dgm:prSet presAssocID="{767AB927-1467-4A24-82CA-91CA33220ED7}" presName="node" presStyleLbl="node1" presStyleIdx="1" presStyleCnt="3">
        <dgm:presLayoutVars>
          <dgm:bulletEnabled val="1"/>
        </dgm:presLayoutVars>
      </dgm:prSet>
      <dgm:spPr/>
      <dgm:t>
        <a:bodyPr/>
        <a:lstStyle/>
        <a:p>
          <a:endParaRPr lang="en-US"/>
        </a:p>
      </dgm:t>
    </dgm:pt>
    <dgm:pt modelId="{0895A5CD-1F91-4371-8A2D-B2BA14045EB8}" type="pres">
      <dgm:prSet presAssocID="{41A37AD4-B05B-4EA0-BA92-80730073A621}" presName="sibTrans" presStyleLbl="sibTrans2D1" presStyleIdx="1" presStyleCnt="2"/>
      <dgm:spPr/>
      <dgm:t>
        <a:bodyPr/>
        <a:lstStyle/>
        <a:p>
          <a:endParaRPr lang="en-US"/>
        </a:p>
      </dgm:t>
    </dgm:pt>
    <dgm:pt modelId="{93D3330C-3394-42B4-AF65-7359AC2DBE54}" type="pres">
      <dgm:prSet presAssocID="{41A37AD4-B05B-4EA0-BA92-80730073A621}" presName="connectorText" presStyleLbl="sibTrans2D1" presStyleIdx="1" presStyleCnt="2"/>
      <dgm:spPr/>
      <dgm:t>
        <a:bodyPr/>
        <a:lstStyle/>
        <a:p>
          <a:endParaRPr lang="en-US"/>
        </a:p>
      </dgm:t>
    </dgm:pt>
    <dgm:pt modelId="{9F3BF451-B45D-49FF-A975-8DD8E96D6018}" type="pres">
      <dgm:prSet presAssocID="{00546246-4141-40FA-8737-E8BFA9C5BD82}" presName="node" presStyleLbl="node1" presStyleIdx="2" presStyleCnt="3">
        <dgm:presLayoutVars>
          <dgm:bulletEnabled val="1"/>
        </dgm:presLayoutVars>
      </dgm:prSet>
      <dgm:spPr/>
      <dgm:t>
        <a:bodyPr/>
        <a:lstStyle/>
        <a:p>
          <a:endParaRPr lang="en-US"/>
        </a:p>
      </dgm:t>
    </dgm:pt>
  </dgm:ptLst>
  <dgm:cxnLst>
    <dgm:cxn modelId="{31C489B7-4E31-456C-84D6-0BA836FEEAC5}" type="presOf" srcId="{00546246-4141-40FA-8737-E8BFA9C5BD82}" destId="{9F3BF451-B45D-49FF-A975-8DD8E96D6018}" srcOrd="0" destOrd="0" presId="urn:microsoft.com/office/officeart/2005/8/layout/process1"/>
    <dgm:cxn modelId="{ADAD85E4-7952-4686-BD3E-0EF784A9C95C}" type="presOf" srcId="{41A37AD4-B05B-4EA0-BA92-80730073A621}" destId="{93D3330C-3394-42B4-AF65-7359AC2DBE54}" srcOrd="1" destOrd="0" presId="urn:microsoft.com/office/officeart/2005/8/layout/process1"/>
    <dgm:cxn modelId="{20EC35C3-BF40-448E-9A52-E285079E57E7}" srcId="{4BB7DD94-3439-475D-B1F1-CC47BBE737C8}" destId="{00546246-4141-40FA-8737-E8BFA9C5BD82}" srcOrd="2" destOrd="0" parTransId="{6A3694E3-906D-46D2-AE66-87376629600B}" sibTransId="{C82D219F-6E85-413B-BDD4-F6929DC532F2}"/>
    <dgm:cxn modelId="{137C2D5F-C988-4751-8AA3-95F4C0E8F025}" type="presOf" srcId="{BE32CB65-1B6F-498B-B28C-687AF64274BC}" destId="{E2F895B3-DFD6-4CF7-8D30-786E973A0D1D}" srcOrd="0" destOrd="0" presId="urn:microsoft.com/office/officeart/2005/8/layout/process1"/>
    <dgm:cxn modelId="{18A8EC2B-70DB-4B0F-8ECA-859BF991F533}" type="presOf" srcId="{BE32CB65-1B6F-498B-B28C-687AF64274BC}" destId="{3EB511BB-9380-4E01-816C-9DC4873154C8}" srcOrd="1" destOrd="0" presId="urn:microsoft.com/office/officeart/2005/8/layout/process1"/>
    <dgm:cxn modelId="{0A09A3D3-40D4-4087-A7B3-00F6BCF90152}" type="presOf" srcId="{767AB927-1467-4A24-82CA-91CA33220ED7}" destId="{387C12C5-A919-4A04-ABCF-FF0C66E6CD91}" srcOrd="0" destOrd="0" presId="urn:microsoft.com/office/officeart/2005/8/layout/process1"/>
    <dgm:cxn modelId="{F93C2E13-6089-4DF6-B5A8-C82567CF38E8}" type="presOf" srcId="{B887764D-0859-4B7F-B15E-AA7B4E13B92E}" destId="{F862765F-8A0F-4BAA-8A5F-6EA0522CE40C}" srcOrd="0" destOrd="0" presId="urn:microsoft.com/office/officeart/2005/8/layout/process1"/>
    <dgm:cxn modelId="{DC2F4D21-5073-4FCD-93CD-8B802A122280}" type="presOf" srcId="{41A37AD4-B05B-4EA0-BA92-80730073A621}" destId="{0895A5CD-1F91-4371-8A2D-B2BA14045EB8}" srcOrd="0" destOrd="0" presId="urn:microsoft.com/office/officeart/2005/8/layout/process1"/>
    <dgm:cxn modelId="{471BBB86-C005-4BF8-A02F-F3C26F35B631}" srcId="{4BB7DD94-3439-475D-B1F1-CC47BBE737C8}" destId="{B887764D-0859-4B7F-B15E-AA7B4E13B92E}" srcOrd="0" destOrd="0" parTransId="{09B00036-F529-4EAF-91BE-801A4D4CF183}" sibTransId="{BE32CB65-1B6F-498B-B28C-687AF64274BC}"/>
    <dgm:cxn modelId="{4FD4A491-23BA-43C0-B6A8-29A149204FED}" type="presOf" srcId="{4BB7DD94-3439-475D-B1F1-CC47BBE737C8}" destId="{C3576975-44E7-4DA4-9DC3-50B3E2D8F08A}" srcOrd="0" destOrd="0" presId="urn:microsoft.com/office/officeart/2005/8/layout/process1"/>
    <dgm:cxn modelId="{A9910936-AD06-4090-88CC-6B54050DC63F}" srcId="{4BB7DD94-3439-475D-B1F1-CC47BBE737C8}" destId="{767AB927-1467-4A24-82CA-91CA33220ED7}" srcOrd="1" destOrd="0" parTransId="{A513B6A9-C6C2-4F89-91A5-1DC263AE6C57}" sibTransId="{41A37AD4-B05B-4EA0-BA92-80730073A621}"/>
    <dgm:cxn modelId="{12EEC0CC-DD0D-43B8-A686-4FC88C30E616}" type="presParOf" srcId="{C3576975-44E7-4DA4-9DC3-50B3E2D8F08A}" destId="{F862765F-8A0F-4BAA-8A5F-6EA0522CE40C}" srcOrd="0" destOrd="0" presId="urn:microsoft.com/office/officeart/2005/8/layout/process1"/>
    <dgm:cxn modelId="{11D77CA9-F862-4CB8-91D1-4747F233B057}" type="presParOf" srcId="{C3576975-44E7-4DA4-9DC3-50B3E2D8F08A}" destId="{E2F895B3-DFD6-4CF7-8D30-786E973A0D1D}" srcOrd="1" destOrd="0" presId="urn:microsoft.com/office/officeart/2005/8/layout/process1"/>
    <dgm:cxn modelId="{1377F4E4-F1EC-4610-A1CA-BCDEEBCC1472}" type="presParOf" srcId="{E2F895B3-DFD6-4CF7-8D30-786E973A0D1D}" destId="{3EB511BB-9380-4E01-816C-9DC4873154C8}" srcOrd="0" destOrd="0" presId="urn:microsoft.com/office/officeart/2005/8/layout/process1"/>
    <dgm:cxn modelId="{D4227BAB-DEEE-45EB-9CC8-10824078250A}" type="presParOf" srcId="{C3576975-44E7-4DA4-9DC3-50B3E2D8F08A}" destId="{387C12C5-A919-4A04-ABCF-FF0C66E6CD91}" srcOrd="2" destOrd="0" presId="urn:microsoft.com/office/officeart/2005/8/layout/process1"/>
    <dgm:cxn modelId="{6F608981-D587-45E8-8C98-7E20D2863479}" type="presParOf" srcId="{C3576975-44E7-4DA4-9DC3-50B3E2D8F08A}" destId="{0895A5CD-1F91-4371-8A2D-B2BA14045EB8}" srcOrd="3" destOrd="0" presId="urn:microsoft.com/office/officeart/2005/8/layout/process1"/>
    <dgm:cxn modelId="{CFCCB9B5-FED1-40A0-9B19-C2EC22BF984D}" type="presParOf" srcId="{0895A5CD-1F91-4371-8A2D-B2BA14045EB8}" destId="{93D3330C-3394-42B4-AF65-7359AC2DBE54}" srcOrd="0" destOrd="0" presId="urn:microsoft.com/office/officeart/2005/8/layout/process1"/>
    <dgm:cxn modelId="{0F71085D-4D08-4654-B88A-BDA97C913980}" type="presParOf" srcId="{C3576975-44E7-4DA4-9DC3-50B3E2D8F08A}" destId="{9F3BF451-B45D-49FF-A975-8DD8E96D601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4E360-C096-4BCA-B9E3-30C08068A80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0EB763C-1235-4DD4-9243-323C2F66BF62}">
      <dgm:prSet/>
      <dgm:spPr/>
      <dgm:t>
        <a:bodyPr/>
        <a:lstStyle/>
        <a:p>
          <a:pPr rtl="0"/>
          <a:r>
            <a:rPr lang="en-US" dirty="0"/>
            <a:t>Patients monitored per unit standard for pain, sedation, respiratory depression</a:t>
          </a:r>
        </a:p>
      </dgm:t>
    </dgm:pt>
    <dgm:pt modelId="{E07B52CD-6EA6-41CA-B177-AC30DB7EC2B2}" type="parTrans" cxnId="{465303F7-8E0D-49BC-9D78-39E57442B692}">
      <dgm:prSet/>
      <dgm:spPr/>
      <dgm:t>
        <a:bodyPr/>
        <a:lstStyle/>
        <a:p>
          <a:endParaRPr lang="en-US"/>
        </a:p>
      </dgm:t>
    </dgm:pt>
    <dgm:pt modelId="{36C5AEAF-E07F-4594-B641-ECF315FB3D49}" type="sibTrans" cxnId="{465303F7-8E0D-49BC-9D78-39E57442B692}">
      <dgm:prSet/>
      <dgm:spPr/>
      <dgm:t>
        <a:bodyPr/>
        <a:lstStyle/>
        <a:p>
          <a:endParaRPr lang="en-US"/>
        </a:p>
      </dgm:t>
    </dgm:pt>
    <dgm:pt modelId="{39AF1002-FD92-4515-854D-2D50F9C9A47A}">
      <dgm:prSet/>
      <dgm:spPr/>
      <dgm:t>
        <a:bodyPr/>
        <a:lstStyle/>
        <a:p>
          <a:pPr rtl="0"/>
          <a:r>
            <a:rPr lang="en-US"/>
            <a:t>EKG obtained daily for QTc monitoring</a:t>
          </a:r>
        </a:p>
      </dgm:t>
    </dgm:pt>
    <dgm:pt modelId="{57EFFA48-F9E7-4022-978B-94C4A77B6D6B}" type="parTrans" cxnId="{49AC9242-D8C7-492E-8526-E8288215B9F8}">
      <dgm:prSet/>
      <dgm:spPr/>
      <dgm:t>
        <a:bodyPr/>
        <a:lstStyle/>
        <a:p>
          <a:endParaRPr lang="en-US"/>
        </a:p>
      </dgm:t>
    </dgm:pt>
    <dgm:pt modelId="{6CB5BC20-4107-49E0-B8E1-3915701C6D63}" type="sibTrans" cxnId="{49AC9242-D8C7-492E-8526-E8288215B9F8}">
      <dgm:prSet/>
      <dgm:spPr/>
      <dgm:t>
        <a:bodyPr/>
        <a:lstStyle/>
        <a:p>
          <a:endParaRPr lang="en-US"/>
        </a:p>
      </dgm:t>
    </dgm:pt>
    <dgm:pt modelId="{E76CC4B1-3D9D-49A0-A13C-7E415471445B}">
      <dgm:prSet/>
      <dgm:spPr/>
      <dgm:t>
        <a:bodyPr/>
        <a:lstStyle/>
        <a:p>
          <a:pPr rtl="0"/>
          <a:r>
            <a:rPr lang="en-US" dirty="0"/>
            <a:t>Pharmacist visited patients daily to assess for pain and withdrawal</a:t>
          </a:r>
        </a:p>
      </dgm:t>
    </dgm:pt>
    <dgm:pt modelId="{38D6346E-B7E7-4CB9-80B4-CB2BA7937886}" type="parTrans" cxnId="{F6C999A9-0FC2-45B8-B63C-B897B867DFD0}">
      <dgm:prSet/>
      <dgm:spPr/>
      <dgm:t>
        <a:bodyPr/>
        <a:lstStyle/>
        <a:p>
          <a:endParaRPr lang="en-US"/>
        </a:p>
      </dgm:t>
    </dgm:pt>
    <dgm:pt modelId="{97E4BACF-FCD2-4488-9EB4-3A3103875719}" type="sibTrans" cxnId="{F6C999A9-0FC2-45B8-B63C-B897B867DFD0}">
      <dgm:prSet/>
      <dgm:spPr/>
      <dgm:t>
        <a:bodyPr/>
        <a:lstStyle/>
        <a:p>
          <a:endParaRPr lang="en-US"/>
        </a:p>
      </dgm:t>
    </dgm:pt>
    <dgm:pt modelId="{F549E326-BE98-46A4-8993-006752940438}" type="pres">
      <dgm:prSet presAssocID="{2F74E360-C096-4BCA-B9E3-30C08068A80C}" presName="linearFlow" presStyleCnt="0">
        <dgm:presLayoutVars>
          <dgm:dir/>
          <dgm:resizeHandles val="exact"/>
        </dgm:presLayoutVars>
      </dgm:prSet>
      <dgm:spPr/>
      <dgm:t>
        <a:bodyPr/>
        <a:lstStyle/>
        <a:p>
          <a:endParaRPr lang="en-US"/>
        </a:p>
      </dgm:t>
    </dgm:pt>
    <dgm:pt modelId="{B5DE9354-ED12-4677-B30C-4F10EDFE8409}" type="pres">
      <dgm:prSet presAssocID="{20EB763C-1235-4DD4-9243-323C2F66BF62}" presName="composite" presStyleCnt="0"/>
      <dgm:spPr/>
    </dgm:pt>
    <dgm:pt modelId="{1E7A60B6-CDD5-44DC-AF3A-9FE4DA6B7133}" type="pres">
      <dgm:prSet presAssocID="{20EB763C-1235-4DD4-9243-323C2F66BF6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E6051DA-9B86-4B3D-8F3F-B362D2FF980F}" type="pres">
      <dgm:prSet presAssocID="{20EB763C-1235-4DD4-9243-323C2F66BF62}" presName="txShp" presStyleLbl="node1" presStyleIdx="0" presStyleCnt="3">
        <dgm:presLayoutVars>
          <dgm:bulletEnabled val="1"/>
        </dgm:presLayoutVars>
      </dgm:prSet>
      <dgm:spPr/>
      <dgm:t>
        <a:bodyPr/>
        <a:lstStyle/>
        <a:p>
          <a:endParaRPr lang="en-US"/>
        </a:p>
      </dgm:t>
    </dgm:pt>
    <dgm:pt modelId="{B4140502-DDA5-409E-9FB2-D33380D6137D}" type="pres">
      <dgm:prSet presAssocID="{36C5AEAF-E07F-4594-B641-ECF315FB3D49}" presName="spacing" presStyleCnt="0"/>
      <dgm:spPr/>
    </dgm:pt>
    <dgm:pt modelId="{4F743638-E775-4246-A26C-E5EA7131712A}" type="pres">
      <dgm:prSet presAssocID="{39AF1002-FD92-4515-854D-2D50F9C9A47A}" presName="composite" presStyleCnt="0"/>
      <dgm:spPr/>
    </dgm:pt>
    <dgm:pt modelId="{6A7542CC-5285-4CCC-A15B-0898A1E649B9}" type="pres">
      <dgm:prSet presAssocID="{39AF1002-FD92-4515-854D-2D50F9C9A47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09F632C2-9634-46F8-8176-ED429EBF8F92}" type="pres">
      <dgm:prSet presAssocID="{39AF1002-FD92-4515-854D-2D50F9C9A47A}" presName="txShp" presStyleLbl="node1" presStyleIdx="1" presStyleCnt="3">
        <dgm:presLayoutVars>
          <dgm:bulletEnabled val="1"/>
        </dgm:presLayoutVars>
      </dgm:prSet>
      <dgm:spPr/>
      <dgm:t>
        <a:bodyPr/>
        <a:lstStyle/>
        <a:p>
          <a:endParaRPr lang="en-US"/>
        </a:p>
      </dgm:t>
    </dgm:pt>
    <dgm:pt modelId="{517E2632-CDD8-42DE-9ECE-65147F0568B5}" type="pres">
      <dgm:prSet presAssocID="{6CB5BC20-4107-49E0-B8E1-3915701C6D63}" presName="spacing" presStyleCnt="0"/>
      <dgm:spPr/>
    </dgm:pt>
    <dgm:pt modelId="{32705F62-EEF8-4829-92C3-855A4FF4B9AB}" type="pres">
      <dgm:prSet presAssocID="{E76CC4B1-3D9D-49A0-A13C-7E415471445B}" presName="composite" presStyleCnt="0"/>
      <dgm:spPr/>
    </dgm:pt>
    <dgm:pt modelId="{0935DAF6-A373-4FDF-A8D7-6E0B79729E47}" type="pres">
      <dgm:prSet presAssocID="{E76CC4B1-3D9D-49A0-A13C-7E415471445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3385F070-88FE-4884-8578-B66B9FF36147}" type="pres">
      <dgm:prSet presAssocID="{E76CC4B1-3D9D-49A0-A13C-7E415471445B}" presName="txShp" presStyleLbl="node1" presStyleIdx="2" presStyleCnt="3">
        <dgm:presLayoutVars>
          <dgm:bulletEnabled val="1"/>
        </dgm:presLayoutVars>
      </dgm:prSet>
      <dgm:spPr/>
      <dgm:t>
        <a:bodyPr/>
        <a:lstStyle/>
        <a:p>
          <a:endParaRPr lang="en-US"/>
        </a:p>
      </dgm:t>
    </dgm:pt>
  </dgm:ptLst>
  <dgm:cxnLst>
    <dgm:cxn modelId="{49AC9242-D8C7-492E-8526-E8288215B9F8}" srcId="{2F74E360-C096-4BCA-B9E3-30C08068A80C}" destId="{39AF1002-FD92-4515-854D-2D50F9C9A47A}" srcOrd="1" destOrd="0" parTransId="{57EFFA48-F9E7-4022-978B-94C4A77B6D6B}" sibTransId="{6CB5BC20-4107-49E0-B8E1-3915701C6D63}"/>
    <dgm:cxn modelId="{465303F7-8E0D-49BC-9D78-39E57442B692}" srcId="{2F74E360-C096-4BCA-B9E3-30C08068A80C}" destId="{20EB763C-1235-4DD4-9243-323C2F66BF62}" srcOrd="0" destOrd="0" parTransId="{E07B52CD-6EA6-41CA-B177-AC30DB7EC2B2}" sibTransId="{36C5AEAF-E07F-4594-B641-ECF315FB3D49}"/>
    <dgm:cxn modelId="{AC96CF63-3A92-4E60-AB9B-9760F0206BD0}" type="presOf" srcId="{E76CC4B1-3D9D-49A0-A13C-7E415471445B}" destId="{3385F070-88FE-4884-8578-B66B9FF36147}" srcOrd="0" destOrd="0" presId="urn:microsoft.com/office/officeart/2005/8/layout/vList3"/>
    <dgm:cxn modelId="{1EFABE50-FAD1-4137-9FC1-4593C8EF43C7}" type="presOf" srcId="{39AF1002-FD92-4515-854D-2D50F9C9A47A}" destId="{09F632C2-9634-46F8-8176-ED429EBF8F92}" srcOrd="0" destOrd="0" presId="urn:microsoft.com/office/officeart/2005/8/layout/vList3"/>
    <dgm:cxn modelId="{F6C999A9-0FC2-45B8-B63C-B897B867DFD0}" srcId="{2F74E360-C096-4BCA-B9E3-30C08068A80C}" destId="{E76CC4B1-3D9D-49A0-A13C-7E415471445B}" srcOrd="2" destOrd="0" parTransId="{38D6346E-B7E7-4CB9-80B4-CB2BA7937886}" sibTransId="{97E4BACF-FCD2-4488-9EB4-3A3103875719}"/>
    <dgm:cxn modelId="{D645970D-F4D9-4821-B8AB-FB9E98BA07D8}" type="presOf" srcId="{2F74E360-C096-4BCA-B9E3-30C08068A80C}" destId="{F549E326-BE98-46A4-8993-006752940438}" srcOrd="0" destOrd="0" presId="urn:microsoft.com/office/officeart/2005/8/layout/vList3"/>
    <dgm:cxn modelId="{3175CEA2-C3B1-4CE7-B86F-C49395963D91}" type="presOf" srcId="{20EB763C-1235-4DD4-9243-323C2F66BF62}" destId="{9E6051DA-9B86-4B3D-8F3F-B362D2FF980F}" srcOrd="0" destOrd="0" presId="urn:microsoft.com/office/officeart/2005/8/layout/vList3"/>
    <dgm:cxn modelId="{5D899828-4DD8-45AA-8115-719134C96CF8}" type="presParOf" srcId="{F549E326-BE98-46A4-8993-006752940438}" destId="{B5DE9354-ED12-4677-B30C-4F10EDFE8409}" srcOrd="0" destOrd="0" presId="urn:microsoft.com/office/officeart/2005/8/layout/vList3"/>
    <dgm:cxn modelId="{13909E59-0153-47AC-908D-A839A39F93E8}" type="presParOf" srcId="{B5DE9354-ED12-4677-B30C-4F10EDFE8409}" destId="{1E7A60B6-CDD5-44DC-AF3A-9FE4DA6B7133}" srcOrd="0" destOrd="0" presId="urn:microsoft.com/office/officeart/2005/8/layout/vList3"/>
    <dgm:cxn modelId="{CEC1BD5D-1954-4036-9A57-F261B88D4871}" type="presParOf" srcId="{B5DE9354-ED12-4677-B30C-4F10EDFE8409}" destId="{9E6051DA-9B86-4B3D-8F3F-B362D2FF980F}" srcOrd="1" destOrd="0" presId="urn:microsoft.com/office/officeart/2005/8/layout/vList3"/>
    <dgm:cxn modelId="{5A324E47-5FA0-4E5C-BE92-3C38BE9A9CA8}" type="presParOf" srcId="{F549E326-BE98-46A4-8993-006752940438}" destId="{B4140502-DDA5-409E-9FB2-D33380D6137D}" srcOrd="1" destOrd="0" presId="urn:microsoft.com/office/officeart/2005/8/layout/vList3"/>
    <dgm:cxn modelId="{E50DB16F-386E-4825-830E-0D0ACA0C6170}" type="presParOf" srcId="{F549E326-BE98-46A4-8993-006752940438}" destId="{4F743638-E775-4246-A26C-E5EA7131712A}" srcOrd="2" destOrd="0" presId="urn:microsoft.com/office/officeart/2005/8/layout/vList3"/>
    <dgm:cxn modelId="{186CC328-BAF6-4C51-991B-53B64222ACE0}" type="presParOf" srcId="{4F743638-E775-4246-A26C-E5EA7131712A}" destId="{6A7542CC-5285-4CCC-A15B-0898A1E649B9}" srcOrd="0" destOrd="0" presId="urn:microsoft.com/office/officeart/2005/8/layout/vList3"/>
    <dgm:cxn modelId="{EA74EFC8-8BD9-4346-AC2C-683109ABEC0C}" type="presParOf" srcId="{4F743638-E775-4246-A26C-E5EA7131712A}" destId="{09F632C2-9634-46F8-8176-ED429EBF8F92}" srcOrd="1" destOrd="0" presId="urn:microsoft.com/office/officeart/2005/8/layout/vList3"/>
    <dgm:cxn modelId="{C0E15C18-B992-4ABC-86C6-D8FBB2D0418C}" type="presParOf" srcId="{F549E326-BE98-46A4-8993-006752940438}" destId="{517E2632-CDD8-42DE-9ECE-65147F0568B5}" srcOrd="3" destOrd="0" presId="urn:microsoft.com/office/officeart/2005/8/layout/vList3"/>
    <dgm:cxn modelId="{05A0802B-029D-4630-A2B7-0F31B80605E2}" type="presParOf" srcId="{F549E326-BE98-46A4-8993-006752940438}" destId="{32705F62-EEF8-4829-92C3-855A4FF4B9AB}" srcOrd="4" destOrd="0" presId="urn:microsoft.com/office/officeart/2005/8/layout/vList3"/>
    <dgm:cxn modelId="{ACBA3169-C97C-4582-9F8C-0332880EA5DB}" type="presParOf" srcId="{32705F62-EEF8-4829-92C3-855A4FF4B9AB}" destId="{0935DAF6-A373-4FDF-A8D7-6E0B79729E47}" srcOrd="0" destOrd="0" presId="urn:microsoft.com/office/officeart/2005/8/layout/vList3"/>
    <dgm:cxn modelId="{4D1EDADF-3E42-4733-BEC4-E548E372F82A}" type="presParOf" srcId="{32705F62-EEF8-4829-92C3-855A4FF4B9AB}" destId="{3385F070-88FE-4884-8578-B66B9FF3614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B7DD94-3439-475D-B1F1-CC47BBE737C8}" type="doc">
      <dgm:prSet loTypeId="urn:microsoft.com/office/officeart/2005/8/layout/process1" loCatId="process" qsTypeId="urn:microsoft.com/office/officeart/2005/8/quickstyle/simple1" qsCatId="simple" csTypeId="urn:microsoft.com/office/officeart/2005/8/colors/accent1_2" csCatId="accent1" phldr="1"/>
      <dgm:spPr/>
    </dgm:pt>
    <dgm:pt modelId="{B887764D-0859-4B7F-B15E-AA7B4E13B92E}">
      <dgm:prSet phldrT="[Text]" custT="1"/>
      <dgm:spPr/>
      <dgm:t>
        <a:bodyPr/>
        <a:lstStyle/>
        <a:p>
          <a:r>
            <a:rPr lang="en-US" sz="2400" dirty="0"/>
            <a:t>Day 1: Methadone 30mg </a:t>
          </a:r>
          <a:r>
            <a:rPr lang="en-US" sz="2400" dirty="0" err="1"/>
            <a:t>qAM</a:t>
          </a:r>
          <a:r>
            <a:rPr lang="en-US" sz="2400" dirty="0"/>
            <a:t> + 10mg </a:t>
          </a:r>
          <a:r>
            <a:rPr lang="en-US" sz="2400" dirty="0" err="1"/>
            <a:t>qPM</a:t>
          </a:r>
          <a:endParaRPr lang="en-US" sz="2400" dirty="0"/>
        </a:p>
      </dgm:t>
    </dgm:pt>
    <dgm:pt modelId="{09B00036-F529-4EAF-91BE-801A4D4CF183}" type="parTrans" cxnId="{471BBB86-C005-4BF8-A02F-F3C26F35B631}">
      <dgm:prSet/>
      <dgm:spPr/>
      <dgm:t>
        <a:bodyPr/>
        <a:lstStyle/>
        <a:p>
          <a:endParaRPr lang="en-US"/>
        </a:p>
      </dgm:t>
    </dgm:pt>
    <dgm:pt modelId="{BE32CB65-1B6F-498B-B28C-687AF64274BC}" type="sibTrans" cxnId="{471BBB86-C005-4BF8-A02F-F3C26F35B631}">
      <dgm:prSet/>
      <dgm:spPr/>
      <dgm:t>
        <a:bodyPr/>
        <a:lstStyle/>
        <a:p>
          <a:endParaRPr lang="en-US"/>
        </a:p>
      </dgm:t>
    </dgm:pt>
    <dgm:pt modelId="{767AB927-1467-4A24-82CA-91CA33220ED7}">
      <dgm:prSet phldrT="[Text]" custT="1"/>
      <dgm:spPr/>
      <dgm:t>
        <a:bodyPr/>
        <a:lstStyle/>
        <a:p>
          <a:r>
            <a:rPr lang="en-US" sz="2400" dirty="0"/>
            <a:t>Day 2: Methadone 40mg </a:t>
          </a:r>
          <a:r>
            <a:rPr lang="en-US" sz="2400" dirty="0" err="1"/>
            <a:t>qAM</a:t>
          </a:r>
          <a:r>
            <a:rPr lang="en-US" sz="2400" dirty="0"/>
            <a:t> + 10mg </a:t>
          </a:r>
          <a:r>
            <a:rPr lang="en-US" sz="2400" dirty="0" err="1"/>
            <a:t>qPM</a:t>
          </a:r>
          <a:endParaRPr lang="en-US" sz="2400" dirty="0"/>
        </a:p>
      </dgm:t>
    </dgm:pt>
    <dgm:pt modelId="{A513B6A9-C6C2-4F89-91A5-1DC263AE6C57}" type="parTrans" cxnId="{A9910936-AD06-4090-88CC-6B54050DC63F}">
      <dgm:prSet/>
      <dgm:spPr/>
      <dgm:t>
        <a:bodyPr/>
        <a:lstStyle/>
        <a:p>
          <a:endParaRPr lang="en-US"/>
        </a:p>
      </dgm:t>
    </dgm:pt>
    <dgm:pt modelId="{41A37AD4-B05B-4EA0-BA92-80730073A621}" type="sibTrans" cxnId="{A9910936-AD06-4090-88CC-6B54050DC63F}">
      <dgm:prSet/>
      <dgm:spPr/>
      <dgm:t>
        <a:bodyPr/>
        <a:lstStyle/>
        <a:p>
          <a:endParaRPr lang="en-US"/>
        </a:p>
      </dgm:t>
    </dgm:pt>
    <dgm:pt modelId="{00546246-4141-40FA-8737-E8BFA9C5BD82}">
      <dgm:prSet phldrT="[Text]" custT="1"/>
      <dgm:spPr/>
      <dgm:t>
        <a:bodyPr/>
        <a:lstStyle/>
        <a:p>
          <a:r>
            <a:rPr lang="en-US" sz="2400" dirty="0"/>
            <a:t>Day 3: Methadone 50mg </a:t>
          </a:r>
          <a:r>
            <a:rPr lang="en-US" sz="2400" dirty="0" err="1"/>
            <a:t>qAM</a:t>
          </a:r>
          <a:r>
            <a:rPr lang="en-US" sz="2400" dirty="0"/>
            <a:t> + 10mg </a:t>
          </a:r>
          <a:r>
            <a:rPr lang="en-US" sz="2400" dirty="0" err="1"/>
            <a:t>qPM</a:t>
          </a:r>
          <a:endParaRPr lang="en-US" sz="2400" dirty="0"/>
        </a:p>
      </dgm:t>
    </dgm:pt>
    <dgm:pt modelId="{6A3694E3-906D-46D2-AE66-87376629600B}" type="parTrans" cxnId="{20EC35C3-BF40-448E-9A52-E285079E57E7}">
      <dgm:prSet/>
      <dgm:spPr/>
      <dgm:t>
        <a:bodyPr/>
        <a:lstStyle/>
        <a:p>
          <a:endParaRPr lang="en-US"/>
        </a:p>
      </dgm:t>
    </dgm:pt>
    <dgm:pt modelId="{C82D219F-6E85-413B-BDD4-F6929DC532F2}" type="sibTrans" cxnId="{20EC35C3-BF40-448E-9A52-E285079E57E7}">
      <dgm:prSet/>
      <dgm:spPr/>
      <dgm:t>
        <a:bodyPr/>
        <a:lstStyle/>
        <a:p>
          <a:endParaRPr lang="en-US"/>
        </a:p>
      </dgm:t>
    </dgm:pt>
    <dgm:pt modelId="{C3576975-44E7-4DA4-9DC3-50B3E2D8F08A}" type="pres">
      <dgm:prSet presAssocID="{4BB7DD94-3439-475D-B1F1-CC47BBE737C8}" presName="Name0" presStyleCnt="0">
        <dgm:presLayoutVars>
          <dgm:dir/>
          <dgm:resizeHandles val="exact"/>
        </dgm:presLayoutVars>
      </dgm:prSet>
      <dgm:spPr/>
    </dgm:pt>
    <dgm:pt modelId="{F862765F-8A0F-4BAA-8A5F-6EA0522CE40C}" type="pres">
      <dgm:prSet presAssocID="{B887764D-0859-4B7F-B15E-AA7B4E13B92E}" presName="node" presStyleLbl="node1" presStyleIdx="0" presStyleCnt="3">
        <dgm:presLayoutVars>
          <dgm:bulletEnabled val="1"/>
        </dgm:presLayoutVars>
      </dgm:prSet>
      <dgm:spPr/>
      <dgm:t>
        <a:bodyPr/>
        <a:lstStyle/>
        <a:p>
          <a:endParaRPr lang="en-US"/>
        </a:p>
      </dgm:t>
    </dgm:pt>
    <dgm:pt modelId="{E2F895B3-DFD6-4CF7-8D30-786E973A0D1D}" type="pres">
      <dgm:prSet presAssocID="{BE32CB65-1B6F-498B-B28C-687AF64274BC}" presName="sibTrans" presStyleLbl="sibTrans2D1" presStyleIdx="0" presStyleCnt="2"/>
      <dgm:spPr/>
      <dgm:t>
        <a:bodyPr/>
        <a:lstStyle/>
        <a:p>
          <a:endParaRPr lang="en-US"/>
        </a:p>
      </dgm:t>
    </dgm:pt>
    <dgm:pt modelId="{3EB511BB-9380-4E01-816C-9DC4873154C8}" type="pres">
      <dgm:prSet presAssocID="{BE32CB65-1B6F-498B-B28C-687AF64274BC}" presName="connectorText" presStyleLbl="sibTrans2D1" presStyleIdx="0" presStyleCnt="2"/>
      <dgm:spPr/>
      <dgm:t>
        <a:bodyPr/>
        <a:lstStyle/>
        <a:p>
          <a:endParaRPr lang="en-US"/>
        </a:p>
      </dgm:t>
    </dgm:pt>
    <dgm:pt modelId="{387C12C5-A919-4A04-ABCF-FF0C66E6CD91}" type="pres">
      <dgm:prSet presAssocID="{767AB927-1467-4A24-82CA-91CA33220ED7}" presName="node" presStyleLbl="node1" presStyleIdx="1" presStyleCnt="3">
        <dgm:presLayoutVars>
          <dgm:bulletEnabled val="1"/>
        </dgm:presLayoutVars>
      </dgm:prSet>
      <dgm:spPr/>
      <dgm:t>
        <a:bodyPr/>
        <a:lstStyle/>
        <a:p>
          <a:endParaRPr lang="en-US"/>
        </a:p>
      </dgm:t>
    </dgm:pt>
    <dgm:pt modelId="{0895A5CD-1F91-4371-8A2D-B2BA14045EB8}" type="pres">
      <dgm:prSet presAssocID="{41A37AD4-B05B-4EA0-BA92-80730073A621}" presName="sibTrans" presStyleLbl="sibTrans2D1" presStyleIdx="1" presStyleCnt="2"/>
      <dgm:spPr/>
      <dgm:t>
        <a:bodyPr/>
        <a:lstStyle/>
        <a:p>
          <a:endParaRPr lang="en-US"/>
        </a:p>
      </dgm:t>
    </dgm:pt>
    <dgm:pt modelId="{93D3330C-3394-42B4-AF65-7359AC2DBE54}" type="pres">
      <dgm:prSet presAssocID="{41A37AD4-B05B-4EA0-BA92-80730073A621}" presName="connectorText" presStyleLbl="sibTrans2D1" presStyleIdx="1" presStyleCnt="2"/>
      <dgm:spPr/>
      <dgm:t>
        <a:bodyPr/>
        <a:lstStyle/>
        <a:p>
          <a:endParaRPr lang="en-US"/>
        </a:p>
      </dgm:t>
    </dgm:pt>
    <dgm:pt modelId="{9F3BF451-B45D-49FF-A975-8DD8E96D6018}" type="pres">
      <dgm:prSet presAssocID="{00546246-4141-40FA-8737-E8BFA9C5BD82}" presName="node" presStyleLbl="node1" presStyleIdx="2" presStyleCnt="3">
        <dgm:presLayoutVars>
          <dgm:bulletEnabled val="1"/>
        </dgm:presLayoutVars>
      </dgm:prSet>
      <dgm:spPr/>
      <dgm:t>
        <a:bodyPr/>
        <a:lstStyle/>
        <a:p>
          <a:endParaRPr lang="en-US"/>
        </a:p>
      </dgm:t>
    </dgm:pt>
  </dgm:ptLst>
  <dgm:cxnLst>
    <dgm:cxn modelId="{31C489B7-4E31-456C-84D6-0BA836FEEAC5}" type="presOf" srcId="{00546246-4141-40FA-8737-E8BFA9C5BD82}" destId="{9F3BF451-B45D-49FF-A975-8DD8E96D6018}" srcOrd="0" destOrd="0" presId="urn:microsoft.com/office/officeart/2005/8/layout/process1"/>
    <dgm:cxn modelId="{ADAD85E4-7952-4686-BD3E-0EF784A9C95C}" type="presOf" srcId="{41A37AD4-B05B-4EA0-BA92-80730073A621}" destId="{93D3330C-3394-42B4-AF65-7359AC2DBE54}" srcOrd="1" destOrd="0" presId="urn:microsoft.com/office/officeart/2005/8/layout/process1"/>
    <dgm:cxn modelId="{20EC35C3-BF40-448E-9A52-E285079E57E7}" srcId="{4BB7DD94-3439-475D-B1F1-CC47BBE737C8}" destId="{00546246-4141-40FA-8737-E8BFA9C5BD82}" srcOrd="2" destOrd="0" parTransId="{6A3694E3-906D-46D2-AE66-87376629600B}" sibTransId="{C82D219F-6E85-413B-BDD4-F6929DC532F2}"/>
    <dgm:cxn modelId="{137C2D5F-C988-4751-8AA3-95F4C0E8F025}" type="presOf" srcId="{BE32CB65-1B6F-498B-B28C-687AF64274BC}" destId="{E2F895B3-DFD6-4CF7-8D30-786E973A0D1D}" srcOrd="0" destOrd="0" presId="urn:microsoft.com/office/officeart/2005/8/layout/process1"/>
    <dgm:cxn modelId="{18A8EC2B-70DB-4B0F-8ECA-859BF991F533}" type="presOf" srcId="{BE32CB65-1B6F-498B-B28C-687AF64274BC}" destId="{3EB511BB-9380-4E01-816C-9DC4873154C8}" srcOrd="1" destOrd="0" presId="urn:microsoft.com/office/officeart/2005/8/layout/process1"/>
    <dgm:cxn modelId="{0A09A3D3-40D4-4087-A7B3-00F6BCF90152}" type="presOf" srcId="{767AB927-1467-4A24-82CA-91CA33220ED7}" destId="{387C12C5-A919-4A04-ABCF-FF0C66E6CD91}" srcOrd="0" destOrd="0" presId="urn:microsoft.com/office/officeart/2005/8/layout/process1"/>
    <dgm:cxn modelId="{F93C2E13-6089-4DF6-B5A8-C82567CF38E8}" type="presOf" srcId="{B887764D-0859-4B7F-B15E-AA7B4E13B92E}" destId="{F862765F-8A0F-4BAA-8A5F-6EA0522CE40C}" srcOrd="0" destOrd="0" presId="urn:microsoft.com/office/officeart/2005/8/layout/process1"/>
    <dgm:cxn modelId="{DC2F4D21-5073-4FCD-93CD-8B802A122280}" type="presOf" srcId="{41A37AD4-B05B-4EA0-BA92-80730073A621}" destId="{0895A5CD-1F91-4371-8A2D-B2BA14045EB8}" srcOrd="0" destOrd="0" presId="urn:microsoft.com/office/officeart/2005/8/layout/process1"/>
    <dgm:cxn modelId="{471BBB86-C005-4BF8-A02F-F3C26F35B631}" srcId="{4BB7DD94-3439-475D-B1F1-CC47BBE737C8}" destId="{B887764D-0859-4B7F-B15E-AA7B4E13B92E}" srcOrd="0" destOrd="0" parTransId="{09B00036-F529-4EAF-91BE-801A4D4CF183}" sibTransId="{BE32CB65-1B6F-498B-B28C-687AF64274BC}"/>
    <dgm:cxn modelId="{4FD4A491-23BA-43C0-B6A8-29A149204FED}" type="presOf" srcId="{4BB7DD94-3439-475D-B1F1-CC47BBE737C8}" destId="{C3576975-44E7-4DA4-9DC3-50B3E2D8F08A}" srcOrd="0" destOrd="0" presId="urn:microsoft.com/office/officeart/2005/8/layout/process1"/>
    <dgm:cxn modelId="{A9910936-AD06-4090-88CC-6B54050DC63F}" srcId="{4BB7DD94-3439-475D-B1F1-CC47BBE737C8}" destId="{767AB927-1467-4A24-82CA-91CA33220ED7}" srcOrd="1" destOrd="0" parTransId="{A513B6A9-C6C2-4F89-91A5-1DC263AE6C57}" sibTransId="{41A37AD4-B05B-4EA0-BA92-80730073A621}"/>
    <dgm:cxn modelId="{12EEC0CC-DD0D-43B8-A686-4FC88C30E616}" type="presParOf" srcId="{C3576975-44E7-4DA4-9DC3-50B3E2D8F08A}" destId="{F862765F-8A0F-4BAA-8A5F-6EA0522CE40C}" srcOrd="0" destOrd="0" presId="urn:microsoft.com/office/officeart/2005/8/layout/process1"/>
    <dgm:cxn modelId="{11D77CA9-F862-4CB8-91D1-4747F233B057}" type="presParOf" srcId="{C3576975-44E7-4DA4-9DC3-50B3E2D8F08A}" destId="{E2F895B3-DFD6-4CF7-8D30-786E973A0D1D}" srcOrd="1" destOrd="0" presId="urn:microsoft.com/office/officeart/2005/8/layout/process1"/>
    <dgm:cxn modelId="{1377F4E4-F1EC-4610-A1CA-BCDEEBCC1472}" type="presParOf" srcId="{E2F895B3-DFD6-4CF7-8D30-786E973A0D1D}" destId="{3EB511BB-9380-4E01-816C-9DC4873154C8}" srcOrd="0" destOrd="0" presId="urn:microsoft.com/office/officeart/2005/8/layout/process1"/>
    <dgm:cxn modelId="{D4227BAB-DEEE-45EB-9CC8-10824078250A}" type="presParOf" srcId="{C3576975-44E7-4DA4-9DC3-50B3E2D8F08A}" destId="{387C12C5-A919-4A04-ABCF-FF0C66E6CD91}" srcOrd="2" destOrd="0" presId="urn:microsoft.com/office/officeart/2005/8/layout/process1"/>
    <dgm:cxn modelId="{6F608981-D587-45E8-8C98-7E20D2863479}" type="presParOf" srcId="{C3576975-44E7-4DA4-9DC3-50B3E2D8F08A}" destId="{0895A5CD-1F91-4371-8A2D-B2BA14045EB8}" srcOrd="3" destOrd="0" presId="urn:microsoft.com/office/officeart/2005/8/layout/process1"/>
    <dgm:cxn modelId="{CFCCB9B5-FED1-40A0-9B19-C2EC22BF984D}" type="presParOf" srcId="{0895A5CD-1F91-4371-8A2D-B2BA14045EB8}" destId="{93D3330C-3394-42B4-AF65-7359AC2DBE54}" srcOrd="0" destOrd="0" presId="urn:microsoft.com/office/officeart/2005/8/layout/process1"/>
    <dgm:cxn modelId="{0F71085D-4D08-4654-B88A-BDA97C913980}" type="presParOf" srcId="{C3576975-44E7-4DA4-9DC3-50B3E2D8F08A}" destId="{9F3BF451-B45D-49FF-A975-8DD8E96D601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4E360-C096-4BCA-B9E3-30C08068A80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0EB763C-1235-4DD4-9243-323C2F66BF62}">
      <dgm:prSet/>
      <dgm:spPr/>
      <dgm:t>
        <a:bodyPr/>
        <a:lstStyle/>
        <a:p>
          <a:pPr rtl="0"/>
          <a:r>
            <a:rPr lang="en-US" dirty="0" smtClean="0"/>
            <a:t>Patients monitored per unit standard for pain, sedation, respiratory depression</a:t>
          </a:r>
          <a:endParaRPr lang="en-US" dirty="0"/>
        </a:p>
      </dgm:t>
    </dgm:pt>
    <dgm:pt modelId="{E07B52CD-6EA6-41CA-B177-AC30DB7EC2B2}" type="parTrans" cxnId="{465303F7-8E0D-49BC-9D78-39E57442B692}">
      <dgm:prSet/>
      <dgm:spPr/>
      <dgm:t>
        <a:bodyPr/>
        <a:lstStyle/>
        <a:p>
          <a:endParaRPr lang="en-US"/>
        </a:p>
      </dgm:t>
    </dgm:pt>
    <dgm:pt modelId="{36C5AEAF-E07F-4594-B641-ECF315FB3D49}" type="sibTrans" cxnId="{465303F7-8E0D-49BC-9D78-39E57442B692}">
      <dgm:prSet/>
      <dgm:spPr/>
      <dgm:t>
        <a:bodyPr/>
        <a:lstStyle/>
        <a:p>
          <a:endParaRPr lang="en-US"/>
        </a:p>
      </dgm:t>
    </dgm:pt>
    <dgm:pt modelId="{39AF1002-FD92-4515-854D-2D50F9C9A47A}">
      <dgm:prSet/>
      <dgm:spPr/>
      <dgm:t>
        <a:bodyPr/>
        <a:lstStyle/>
        <a:p>
          <a:pPr rtl="0"/>
          <a:r>
            <a:rPr lang="en-US" smtClean="0"/>
            <a:t>EKG obtained daily for QTc monitoring</a:t>
          </a:r>
          <a:endParaRPr lang="en-US"/>
        </a:p>
      </dgm:t>
    </dgm:pt>
    <dgm:pt modelId="{57EFFA48-F9E7-4022-978B-94C4A77B6D6B}" type="parTrans" cxnId="{49AC9242-D8C7-492E-8526-E8288215B9F8}">
      <dgm:prSet/>
      <dgm:spPr/>
      <dgm:t>
        <a:bodyPr/>
        <a:lstStyle/>
        <a:p>
          <a:endParaRPr lang="en-US"/>
        </a:p>
      </dgm:t>
    </dgm:pt>
    <dgm:pt modelId="{6CB5BC20-4107-49E0-B8E1-3915701C6D63}" type="sibTrans" cxnId="{49AC9242-D8C7-492E-8526-E8288215B9F8}">
      <dgm:prSet/>
      <dgm:spPr/>
      <dgm:t>
        <a:bodyPr/>
        <a:lstStyle/>
        <a:p>
          <a:endParaRPr lang="en-US"/>
        </a:p>
      </dgm:t>
    </dgm:pt>
    <dgm:pt modelId="{E76CC4B1-3D9D-49A0-A13C-7E415471445B}">
      <dgm:prSet/>
      <dgm:spPr/>
      <dgm:t>
        <a:bodyPr/>
        <a:lstStyle/>
        <a:p>
          <a:pPr rtl="0"/>
          <a:r>
            <a:rPr lang="en-US" smtClean="0"/>
            <a:t>Pharmacist visited patients daily to asses for pain and withdrawal</a:t>
          </a:r>
          <a:endParaRPr lang="en-US"/>
        </a:p>
      </dgm:t>
    </dgm:pt>
    <dgm:pt modelId="{38D6346E-B7E7-4CB9-80B4-CB2BA7937886}" type="parTrans" cxnId="{F6C999A9-0FC2-45B8-B63C-B897B867DFD0}">
      <dgm:prSet/>
      <dgm:spPr/>
      <dgm:t>
        <a:bodyPr/>
        <a:lstStyle/>
        <a:p>
          <a:endParaRPr lang="en-US"/>
        </a:p>
      </dgm:t>
    </dgm:pt>
    <dgm:pt modelId="{97E4BACF-FCD2-4488-9EB4-3A3103875719}" type="sibTrans" cxnId="{F6C999A9-0FC2-45B8-B63C-B897B867DFD0}">
      <dgm:prSet/>
      <dgm:spPr/>
      <dgm:t>
        <a:bodyPr/>
        <a:lstStyle/>
        <a:p>
          <a:endParaRPr lang="en-US"/>
        </a:p>
      </dgm:t>
    </dgm:pt>
    <dgm:pt modelId="{F549E326-BE98-46A4-8993-006752940438}" type="pres">
      <dgm:prSet presAssocID="{2F74E360-C096-4BCA-B9E3-30C08068A80C}" presName="linearFlow" presStyleCnt="0">
        <dgm:presLayoutVars>
          <dgm:dir/>
          <dgm:resizeHandles val="exact"/>
        </dgm:presLayoutVars>
      </dgm:prSet>
      <dgm:spPr/>
      <dgm:t>
        <a:bodyPr/>
        <a:lstStyle/>
        <a:p>
          <a:endParaRPr lang="en-US"/>
        </a:p>
      </dgm:t>
    </dgm:pt>
    <dgm:pt modelId="{B5DE9354-ED12-4677-B30C-4F10EDFE8409}" type="pres">
      <dgm:prSet presAssocID="{20EB763C-1235-4DD4-9243-323C2F66BF62}" presName="composite" presStyleCnt="0"/>
      <dgm:spPr/>
    </dgm:pt>
    <dgm:pt modelId="{1E7A60B6-CDD5-44DC-AF3A-9FE4DA6B7133}" type="pres">
      <dgm:prSet presAssocID="{20EB763C-1235-4DD4-9243-323C2F66BF6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E6051DA-9B86-4B3D-8F3F-B362D2FF980F}" type="pres">
      <dgm:prSet presAssocID="{20EB763C-1235-4DD4-9243-323C2F66BF62}" presName="txShp" presStyleLbl="node1" presStyleIdx="0" presStyleCnt="3">
        <dgm:presLayoutVars>
          <dgm:bulletEnabled val="1"/>
        </dgm:presLayoutVars>
      </dgm:prSet>
      <dgm:spPr/>
      <dgm:t>
        <a:bodyPr/>
        <a:lstStyle/>
        <a:p>
          <a:endParaRPr lang="en-US"/>
        </a:p>
      </dgm:t>
    </dgm:pt>
    <dgm:pt modelId="{B4140502-DDA5-409E-9FB2-D33380D6137D}" type="pres">
      <dgm:prSet presAssocID="{36C5AEAF-E07F-4594-B641-ECF315FB3D49}" presName="spacing" presStyleCnt="0"/>
      <dgm:spPr/>
    </dgm:pt>
    <dgm:pt modelId="{4F743638-E775-4246-A26C-E5EA7131712A}" type="pres">
      <dgm:prSet presAssocID="{39AF1002-FD92-4515-854D-2D50F9C9A47A}" presName="composite" presStyleCnt="0"/>
      <dgm:spPr/>
    </dgm:pt>
    <dgm:pt modelId="{6A7542CC-5285-4CCC-A15B-0898A1E649B9}" type="pres">
      <dgm:prSet presAssocID="{39AF1002-FD92-4515-854D-2D50F9C9A47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09F632C2-9634-46F8-8176-ED429EBF8F92}" type="pres">
      <dgm:prSet presAssocID="{39AF1002-FD92-4515-854D-2D50F9C9A47A}" presName="txShp" presStyleLbl="node1" presStyleIdx="1" presStyleCnt="3">
        <dgm:presLayoutVars>
          <dgm:bulletEnabled val="1"/>
        </dgm:presLayoutVars>
      </dgm:prSet>
      <dgm:spPr/>
      <dgm:t>
        <a:bodyPr/>
        <a:lstStyle/>
        <a:p>
          <a:endParaRPr lang="en-US"/>
        </a:p>
      </dgm:t>
    </dgm:pt>
    <dgm:pt modelId="{517E2632-CDD8-42DE-9ECE-65147F0568B5}" type="pres">
      <dgm:prSet presAssocID="{6CB5BC20-4107-49E0-B8E1-3915701C6D63}" presName="spacing" presStyleCnt="0"/>
      <dgm:spPr/>
    </dgm:pt>
    <dgm:pt modelId="{32705F62-EEF8-4829-92C3-855A4FF4B9AB}" type="pres">
      <dgm:prSet presAssocID="{E76CC4B1-3D9D-49A0-A13C-7E415471445B}" presName="composite" presStyleCnt="0"/>
      <dgm:spPr/>
    </dgm:pt>
    <dgm:pt modelId="{0935DAF6-A373-4FDF-A8D7-6E0B79729E47}" type="pres">
      <dgm:prSet presAssocID="{E76CC4B1-3D9D-49A0-A13C-7E415471445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3385F070-88FE-4884-8578-B66B9FF36147}" type="pres">
      <dgm:prSet presAssocID="{E76CC4B1-3D9D-49A0-A13C-7E415471445B}" presName="txShp" presStyleLbl="node1" presStyleIdx="2" presStyleCnt="3">
        <dgm:presLayoutVars>
          <dgm:bulletEnabled val="1"/>
        </dgm:presLayoutVars>
      </dgm:prSet>
      <dgm:spPr/>
      <dgm:t>
        <a:bodyPr/>
        <a:lstStyle/>
        <a:p>
          <a:endParaRPr lang="en-US"/>
        </a:p>
      </dgm:t>
    </dgm:pt>
  </dgm:ptLst>
  <dgm:cxnLst>
    <dgm:cxn modelId="{49AC9242-D8C7-492E-8526-E8288215B9F8}" srcId="{2F74E360-C096-4BCA-B9E3-30C08068A80C}" destId="{39AF1002-FD92-4515-854D-2D50F9C9A47A}" srcOrd="1" destOrd="0" parTransId="{57EFFA48-F9E7-4022-978B-94C4A77B6D6B}" sibTransId="{6CB5BC20-4107-49E0-B8E1-3915701C6D63}"/>
    <dgm:cxn modelId="{465303F7-8E0D-49BC-9D78-39E57442B692}" srcId="{2F74E360-C096-4BCA-B9E3-30C08068A80C}" destId="{20EB763C-1235-4DD4-9243-323C2F66BF62}" srcOrd="0" destOrd="0" parTransId="{E07B52CD-6EA6-41CA-B177-AC30DB7EC2B2}" sibTransId="{36C5AEAF-E07F-4594-B641-ECF315FB3D49}"/>
    <dgm:cxn modelId="{AC96CF63-3A92-4E60-AB9B-9760F0206BD0}" type="presOf" srcId="{E76CC4B1-3D9D-49A0-A13C-7E415471445B}" destId="{3385F070-88FE-4884-8578-B66B9FF36147}" srcOrd="0" destOrd="0" presId="urn:microsoft.com/office/officeart/2005/8/layout/vList3"/>
    <dgm:cxn modelId="{1EFABE50-FAD1-4137-9FC1-4593C8EF43C7}" type="presOf" srcId="{39AF1002-FD92-4515-854D-2D50F9C9A47A}" destId="{09F632C2-9634-46F8-8176-ED429EBF8F92}" srcOrd="0" destOrd="0" presId="urn:microsoft.com/office/officeart/2005/8/layout/vList3"/>
    <dgm:cxn modelId="{F6C999A9-0FC2-45B8-B63C-B897B867DFD0}" srcId="{2F74E360-C096-4BCA-B9E3-30C08068A80C}" destId="{E76CC4B1-3D9D-49A0-A13C-7E415471445B}" srcOrd="2" destOrd="0" parTransId="{38D6346E-B7E7-4CB9-80B4-CB2BA7937886}" sibTransId="{97E4BACF-FCD2-4488-9EB4-3A3103875719}"/>
    <dgm:cxn modelId="{D645970D-F4D9-4821-B8AB-FB9E98BA07D8}" type="presOf" srcId="{2F74E360-C096-4BCA-B9E3-30C08068A80C}" destId="{F549E326-BE98-46A4-8993-006752940438}" srcOrd="0" destOrd="0" presId="urn:microsoft.com/office/officeart/2005/8/layout/vList3"/>
    <dgm:cxn modelId="{3175CEA2-C3B1-4CE7-B86F-C49395963D91}" type="presOf" srcId="{20EB763C-1235-4DD4-9243-323C2F66BF62}" destId="{9E6051DA-9B86-4B3D-8F3F-B362D2FF980F}" srcOrd="0" destOrd="0" presId="urn:microsoft.com/office/officeart/2005/8/layout/vList3"/>
    <dgm:cxn modelId="{5D899828-4DD8-45AA-8115-719134C96CF8}" type="presParOf" srcId="{F549E326-BE98-46A4-8993-006752940438}" destId="{B5DE9354-ED12-4677-B30C-4F10EDFE8409}" srcOrd="0" destOrd="0" presId="urn:microsoft.com/office/officeart/2005/8/layout/vList3"/>
    <dgm:cxn modelId="{13909E59-0153-47AC-908D-A839A39F93E8}" type="presParOf" srcId="{B5DE9354-ED12-4677-B30C-4F10EDFE8409}" destId="{1E7A60B6-CDD5-44DC-AF3A-9FE4DA6B7133}" srcOrd="0" destOrd="0" presId="urn:microsoft.com/office/officeart/2005/8/layout/vList3"/>
    <dgm:cxn modelId="{CEC1BD5D-1954-4036-9A57-F261B88D4871}" type="presParOf" srcId="{B5DE9354-ED12-4677-B30C-4F10EDFE8409}" destId="{9E6051DA-9B86-4B3D-8F3F-B362D2FF980F}" srcOrd="1" destOrd="0" presId="urn:microsoft.com/office/officeart/2005/8/layout/vList3"/>
    <dgm:cxn modelId="{5A324E47-5FA0-4E5C-BE92-3C38BE9A9CA8}" type="presParOf" srcId="{F549E326-BE98-46A4-8993-006752940438}" destId="{B4140502-DDA5-409E-9FB2-D33380D6137D}" srcOrd="1" destOrd="0" presId="urn:microsoft.com/office/officeart/2005/8/layout/vList3"/>
    <dgm:cxn modelId="{E50DB16F-386E-4825-830E-0D0ACA0C6170}" type="presParOf" srcId="{F549E326-BE98-46A4-8993-006752940438}" destId="{4F743638-E775-4246-A26C-E5EA7131712A}" srcOrd="2" destOrd="0" presId="urn:microsoft.com/office/officeart/2005/8/layout/vList3"/>
    <dgm:cxn modelId="{186CC328-BAF6-4C51-991B-53B64222ACE0}" type="presParOf" srcId="{4F743638-E775-4246-A26C-E5EA7131712A}" destId="{6A7542CC-5285-4CCC-A15B-0898A1E649B9}" srcOrd="0" destOrd="0" presId="urn:microsoft.com/office/officeart/2005/8/layout/vList3"/>
    <dgm:cxn modelId="{EA74EFC8-8BD9-4346-AC2C-683109ABEC0C}" type="presParOf" srcId="{4F743638-E775-4246-A26C-E5EA7131712A}" destId="{09F632C2-9634-46F8-8176-ED429EBF8F92}" srcOrd="1" destOrd="0" presId="urn:microsoft.com/office/officeart/2005/8/layout/vList3"/>
    <dgm:cxn modelId="{C0E15C18-B992-4ABC-86C6-D8FBB2D0418C}" type="presParOf" srcId="{F549E326-BE98-46A4-8993-006752940438}" destId="{517E2632-CDD8-42DE-9ECE-65147F0568B5}" srcOrd="3" destOrd="0" presId="urn:microsoft.com/office/officeart/2005/8/layout/vList3"/>
    <dgm:cxn modelId="{05A0802B-029D-4630-A2B7-0F31B80605E2}" type="presParOf" srcId="{F549E326-BE98-46A4-8993-006752940438}" destId="{32705F62-EEF8-4829-92C3-855A4FF4B9AB}" srcOrd="4" destOrd="0" presId="urn:microsoft.com/office/officeart/2005/8/layout/vList3"/>
    <dgm:cxn modelId="{ACBA3169-C97C-4582-9F8C-0332880EA5DB}" type="presParOf" srcId="{32705F62-EEF8-4829-92C3-855A4FF4B9AB}" destId="{0935DAF6-A373-4FDF-A8D7-6E0B79729E47}" srcOrd="0" destOrd="0" presId="urn:microsoft.com/office/officeart/2005/8/layout/vList3"/>
    <dgm:cxn modelId="{4D1EDADF-3E42-4733-BEC4-E548E372F82A}" type="presParOf" srcId="{32705F62-EEF8-4829-92C3-855A4FF4B9AB}" destId="{3385F070-88FE-4884-8578-B66B9FF3614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B7DD94-3439-475D-B1F1-CC47BBE737C8}" type="doc">
      <dgm:prSet loTypeId="urn:microsoft.com/office/officeart/2005/8/layout/process1" loCatId="process" qsTypeId="urn:microsoft.com/office/officeart/2005/8/quickstyle/simple1" qsCatId="simple" csTypeId="urn:microsoft.com/office/officeart/2005/8/colors/accent1_2" csCatId="accent1" phldr="1"/>
      <dgm:spPr/>
    </dgm:pt>
    <dgm:pt modelId="{B887764D-0859-4B7F-B15E-AA7B4E13B92E}">
      <dgm:prSet phldrT="[Text]"/>
      <dgm:spPr/>
      <dgm:t>
        <a:bodyPr/>
        <a:lstStyle/>
        <a:p>
          <a:r>
            <a:rPr lang="en-US" dirty="0"/>
            <a:t>Day 1: Methadone 30mg + 10mg prn</a:t>
          </a:r>
        </a:p>
      </dgm:t>
    </dgm:pt>
    <dgm:pt modelId="{09B00036-F529-4EAF-91BE-801A4D4CF183}" type="parTrans" cxnId="{471BBB86-C005-4BF8-A02F-F3C26F35B631}">
      <dgm:prSet/>
      <dgm:spPr/>
      <dgm:t>
        <a:bodyPr/>
        <a:lstStyle/>
        <a:p>
          <a:endParaRPr lang="en-US"/>
        </a:p>
      </dgm:t>
    </dgm:pt>
    <dgm:pt modelId="{BE32CB65-1B6F-498B-B28C-687AF64274BC}" type="sibTrans" cxnId="{471BBB86-C005-4BF8-A02F-F3C26F35B631}">
      <dgm:prSet/>
      <dgm:spPr/>
      <dgm:t>
        <a:bodyPr/>
        <a:lstStyle/>
        <a:p>
          <a:endParaRPr lang="en-US"/>
        </a:p>
      </dgm:t>
    </dgm:pt>
    <dgm:pt modelId="{767AB927-1467-4A24-82CA-91CA33220ED7}">
      <dgm:prSet phldrT="[Text]"/>
      <dgm:spPr/>
      <dgm:t>
        <a:bodyPr/>
        <a:lstStyle/>
        <a:p>
          <a:r>
            <a:rPr lang="en-US" dirty="0"/>
            <a:t>Day 2: Methadone 40mg + 10mg prn</a:t>
          </a:r>
        </a:p>
      </dgm:t>
    </dgm:pt>
    <dgm:pt modelId="{A513B6A9-C6C2-4F89-91A5-1DC263AE6C57}" type="parTrans" cxnId="{A9910936-AD06-4090-88CC-6B54050DC63F}">
      <dgm:prSet/>
      <dgm:spPr/>
      <dgm:t>
        <a:bodyPr/>
        <a:lstStyle/>
        <a:p>
          <a:endParaRPr lang="en-US"/>
        </a:p>
      </dgm:t>
    </dgm:pt>
    <dgm:pt modelId="{41A37AD4-B05B-4EA0-BA92-80730073A621}" type="sibTrans" cxnId="{A9910936-AD06-4090-88CC-6B54050DC63F}">
      <dgm:prSet/>
      <dgm:spPr/>
      <dgm:t>
        <a:bodyPr/>
        <a:lstStyle/>
        <a:p>
          <a:endParaRPr lang="en-US"/>
        </a:p>
      </dgm:t>
    </dgm:pt>
    <dgm:pt modelId="{00546246-4141-40FA-8737-E8BFA9C5BD82}">
      <dgm:prSet phldrT="[Text]"/>
      <dgm:spPr/>
      <dgm:t>
        <a:bodyPr/>
        <a:lstStyle/>
        <a:p>
          <a:r>
            <a:rPr lang="en-US" dirty="0"/>
            <a:t>Day 3: Methadone 50mg + 10mg prn</a:t>
          </a:r>
        </a:p>
      </dgm:t>
    </dgm:pt>
    <dgm:pt modelId="{6A3694E3-906D-46D2-AE66-87376629600B}" type="parTrans" cxnId="{20EC35C3-BF40-448E-9A52-E285079E57E7}">
      <dgm:prSet/>
      <dgm:spPr/>
      <dgm:t>
        <a:bodyPr/>
        <a:lstStyle/>
        <a:p>
          <a:endParaRPr lang="en-US"/>
        </a:p>
      </dgm:t>
    </dgm:pt>
    <dgm:pt modelId="{C82D219F-6E85-413B-BDD4-F6929DC532F2}" type="sibTrans" cxnId="{20EC35C3-BF40-448E-9A52-E285079E57E7}">
      <dgm:prSet/>
      <dgm:spPr/>
      <dgm:t>
        <a:bodyPr/>
        <a:lstStyle/>
        <a:p>
          <a:endParaRPr lang="en-US"/>
        </a:p>
      </dgm:t>
    </dgm:pt>
    <dgm:pt modelId="{C3576975-44E7-4DA4-9DC3-50B3E2D8F08A}" type="pres">
      <dgm:prSet presAssocID="{4BB7DD94-3439-475D-B1F1-CC47BBE737C8}" presName="Name0" presStyleCnt="0">
        <dgm:presLayoutVars>
          <dgm:dir/>
          <dgm:resizeHandles val="exact"/>
        </dgm:presLayoutVars>
      </dgm:prSet>
      <dgm:spPr/>
    </dgm:pt>
    <dgm:pt modelId="{F862765F-8A0F-4BAA-8A5F-6EA0522CE40C}" type="pres">
      <dgm:prSet presAssocID="{B887764D-0859-4B7F-B15E-AA7B4E13B92E}" presName="node" presStyleLbl="node1" presStyleIdx="0" presStyleCnt="3">
        <dgm:presLayoutVars>
          <dgm:bulletEnabled val="1"/>
        </dgm:presLayoutVars>
      </dgm:prSet>
      <dgm:spPr/>
      <dgm:t>
        <a:bodyPr/>
        <a:lstStyle/>
        <a:p>
          <a:endParaRPr lang="en-US"/>
        </a:p>
      </dgm:t>
    </dgm:pt>
    <dgm:pt modelId="{E2F895B3-DFD6-4CF7-8D30-786E973A0D1D}" type="pres">
      <dgm:prSet presAssocID="{BE32CB65-1B6F-498B-B28C-687AF64274BC}" presName="sibTrans" presStyleLbl="sibTrans2D1" presStyleIdx="0" presStyleCnt="2"/>
      <dgm:spPr/>
      <dgm:t>
        <a:bodyPr/>
        <a:lstStyle/>
        <a:p>
          <a:endParaRPr lang="en-US"/>
        </a:p>
      </dgm:t>
    </dgm:pt>
    <dgm:pt modelId="{3EB511BB-9380-4E01-816C-9DC4873154C8}" type="pres">
      <dgm:prSet presAssocID="{BE32CB65-1B6F-498B-B28C-687AF64274BC}" presName="connectorText" presStyleLbl="sibTrans2D1" presStyleIdx="0" presStyleCnt="2"/>
      <dgm:spPr/>
      <dgm:t>
        <a:bodyPr/>
        <a:lstStyle/>
        <a:p>
          <a:endParaRPr lang="en-US"/>
        </a:p>
      </dgm:t>
    </dgm:pt>
    <dgm:pt modelId="{387C12C5-A919-4A04-ABCF-FF0C66E6CD91}" type="pres">
      <dgm:prSet presAssocID="{767AB927-1467-4A24-82CA-91CA33220ED7}" presName="node" presStyleLbl="node1" presStyleIdx="1" presStyleCnt="3">
        <dgm:presLayoutVars>
          <dgm:bulletEnabled val="1"/>
        </dgm:presLayoutVars>
      </dgm:prSet>
      <dgm:spPr/>
      <dgm:t>
        <a:bodyPr/>
        <a:lstStyle/>
        <a:p>
          <a:endParaRPr lang="en-US"/>
        </a:p>
      </dgm:t>
    </dgm:pt>
    <dgm:pt modelId="{0895A5CD-1F91-4371-8A2D-B2BA14045EB8}" type="pres">
      <dgm:prSet presAssocID="{41A37AD4-B05B-4EA0-BA92-80730073A621}" presName="sibTrans" presStyleLbl="sibTrans2D1" presStyleIdx="1" presStyleCnt="2"/>
      <dgm:spPr/>
      <dgm:t>
        <a:bodyPr/>
        <a:lstStyle/>
        <a:p>
          <a:endParaRPr lang="en-US"/>
        </a:p>
      </dgm:t>
    </dgm:pt>
    <dgm:pt modelId="{93D3330C-3394-42B4-AF65-7359AC2DBE54}" type="pres">
      <dgm:prSet presAssocID="{41A37AD4-B05B-4EA0-BA92-80730073A621}" presName="connectorText" presStyleLbl="sibTrans2D1" presStyleIdx="1" presStyleCnt="2"/>
      <dgm:spPr/>
      <dgm:t>
        <a:bodyPr/>
        <a:lstStyle/>
        <a:p>
          <a:endParaRPr lang="en-US"/>
        </a:p>
      </dgm:t>
    </dgm:pt>
    <dgm:pt modelId="{9F3BF451-B45D-49FF-A975-8DD8E96D6018}" type="pres">
      <dgm:prSet presAssocID="{00546246-4141-40FA-8737-E8BFA9C5BD82}" presName="node" presStyleLbl="node1" presStyleIdx="2" presStyleCnt="3">
        <dgm:presLayoutVars>
          <dgm:bulletEnabled val="1"/>
        </dgm:presLayoutVars>
      </dgm:prSet>
      <dgm:spPr/>
      <dgm:t>
        <a:bodyPr/>
        <a:lstStyle/>
        <a:p>
          <a:endParaRPr lang="en-US"/>
        </a:p>
      </dgm:t>
    </dgm:pt>
  </dgm:ptLst>
  <dgm:cxnLst>
    <dgm:cxn modelId="{31C489B7-4E31-456C-84D6-0BA836FEEAC5}" type="presOf" srcId="{00546246-4141-40FA-8737-E8BFA9C5BD82}" destId="{9F3BF451-B45D-49FF-A975-8DD8E96D6018}" srcOrd="0" destOrd="0" presId="urn:microsoft.com/office/officeart/2005/8/layout/process1"/>
    <dgm:cxn modelId="{ADAD85E4-7952-4686-BD3E-0EF784A9C95C}" type="presOf" srcId="{41A37AD4-B05B-4EA0-BA92-80730073A621}" destId="{93D3330C-3394-42B4-AF65-7359AC2DBE54}" srcOrd="1" destOrd="0" presId="urn:microsoft.com/office/officeart/2005/8/layout/process1"/>
    <dgm:cxn modelId="{20EC35C3-BF40-448E-9A52-E285079E57E7}" srcId="{4BB7DD94-3439-475D-B1F1-CC47BBE737C8}" destId="{00546246-4141-40FA-8737-E8BFA9C5BD82}" srcOrd="2" destOrd="0" parTransId="{6A3694E3-906D-46D2-AE66-87376629600B}" sibTransId="{C82D219F-6E85-413B-BDD4-F6929DC532F2}"/>
    <dgm:cxn modelId="{137C2D5F-C988-4751-8AA3-95F4C0E8F025}" type="presOf" srcId="{BE32CB65-1B6F-498B-B28C-687AF64274BC}" destId="{E2F895B3-DFD6-4CF7-8D30-786E973A0D1D}" srcOrd="0" destOrd="0" presId="urn:microsoft.com/office/officeart/2005/8/layout/process1"/>
    <dgm:cxn modelId="{18A8EC2B-70DB-4B0F-8ECA-859BF991F533}" type="presOf" srcId="{BE32CB65-1B6F-498B-B28C-687AF64274BC}" destId="{3EB511BB-9380-4E01-816C-9DC4873154C8}" srcOrd="1" destOrd="0" presId="urn:microsoft.com/office/officeart/2005/8/layout/process1"/>
    <dgm:cxn modelId="{0A09A3D3-40D4-4087-A7B3-00F6BCF90152}" type="presOf" srcId="{767AB927-1467-4A24-82CA-91CA33220ED7}" destId="{387C12C5-A919-4A04-ABCF-FF0C66E6CD91}" srcOrd="0" destOrd="0" presId="urn:microsoft.com/office/officeart/2005/8/layout/process1"/>
    <dgm:cxn modelId="{F93C2E13-6089-4DF6-B5A8-C82567CF38E8}" type="presOf" srcId="{B887764D-0859-4B7F-B15E-AA7B4E13B92E}" destId="{F862765F-8A0F-4BAA-8A5F-6EA0522CE40C}" srcOrd="0" destOrd="0" presId="urn:microsoft.com/office/officeart/2005/8/layout/process1"/>
    <dgm:cxn modelId="{DC2F4D21-5073-4FCD-93CD-8B802A122280}" type="presOf" srcId="{41A37AD4-B05B-4EA0-BA92-80730073A621}" destId="{0895A5CD-1F91-4371-8A2D-B2BA14045EB8}" srcOrd="0" destOrd="0" presId="urn:microsoft.com/office/officeart/2005/8/layout/process1"/>
    <dgm:cxn modelId="{471BBB86-C005-4BF8-A02F-F3C26F35B631}" srcId="{4BB7DD94-3439-475D-B1F1-CC47BBE737C8}" destId="{B887764D-0859-4B7F-B15E-AA7B4E13B92E}" srcOrd="0" destOrd="0" parTransId="{09B00036-F529-4EAF-91BE-801A4D4CF183}" sibTransId="{BE32CB65-1B6F-498B-B28C-687AF64274BC}"/>
    <dgm:cxn modelId="{4FD4A491-23BA-43C0-B6A8-29A149204FED}" type="presOf" srcId="{4BB7DD94-3439-475D-B1F1-CC47BBE737C8}" destId="{C3576975-44E7-4DA4-9DC3-50B3E2D8F08A}" srcOrd="0" destOrd="0" presId="urn:microsoft.com/office/officeart/2005/8/layout/process1"/>
    <dgm:cxn modelId="{A9910936-AD06-4090-88CC-6B54050DC63F}" srcId="{4BB7DD94-3439-475D-B1F1-CC47BBE737C8}" destId="{767AB927-1467-4A24-82CA-91CA33220ED7}" srcOrd="1" destOrd="0" parTransId="{A513B6A9-C6C2-4F89-91A5-1DC263AE6C57}" sibTransId="{41A37AD4-B05B-4EA0-BA92-80730073A621}"/>
    <dgm:cxn modelId="{12EEC0CC-DD0D-43B8-A686-4FC88C30E616}" type="presParOf" srcId="{C3576975-44E7-4DA4-9DC3-50B3E2D8F08A}" destId="{F862765F-8A0F-4BAA-8A5F-6EA0522CE40C}" srcOrd="0" destOrd="0" presId="urn:microsoft.com/office/officeart/2005/8/layout/process1"/>
    <dgm:cxn modelId="{11D77CA9-F862-4CB8-91D1-4747F233B057}" type="presParOf" srcId="{C3576975-44E7-4DA4-9DC3-50B3E2D8F08A}" destId="{E2F895B3-DFD6-4CF7-8D30-786E973A0D1D}" srcOrd="1" destOrd="0" presId="urn:microsoft.com/office/officeart/2005/8/layout/process1"/>
    <dgm:cxn modelId="{1377F4E4-F1EC-4610-A1CA-BCDEEBCC1472}" type="presParOf" srcId="{E2F895B3-DFD6-4CF7-8D30-786E973A0D1D}" destId="{3EB511BB-9380-4E01-816C-9DC4873154C8}" srcOrd="0" destOrd="0" presId="urn:microsoft.com/office/officeart/2005/8/layout/process1"/>
    <dgm:cxn modelId="{D4227BAB-DEEE-45EB-9CC8-10824078250A}" type="presParOf" srcId="{C3576975-44E7-4DA4-9DC3-50B3E2D8F08A}" destId="{387C12C5-A919-4A04-ABCF-FF0C66E6CD91}" srcOrd="2" destOrd="0" presId="urn:microsoft.com/office/officeart/2005/8/layout/process1"/>
    <dgm:cxn modelId="{6F608981-D587-45E8-8C98-7E20D2863479}" type="presParOf" srcId="{C3576975-44E7-4DA4-9DC3-50B3E2D8F08A}" destId="{0895A5CD-1F91-4371-8A2D-B2BA14045EB8}" srcOrd="3" destOrd="0" presId="urn:microsoft.com/office/officeart/2005/8/layout/process1"/>
    <dgm:cxn modelId="{CFCCB9B5-FED1-40A0-9B19-C2EC22BF984D}" type="presParOf" srcId="{0895A5CD-1F91-4371-8A2D-B2BA14045EB8}" destId="{93D3330C-3394-42B4-AF65-7359AC2DBE54}" srcOrd="0" destOrd="0" presId="urn:microsoft.com/office/officeart/2005/8/layout/process1"/>
    <dgm:cxn modelId="{0F71085D-4D08-4654-B88A-BDA97C913980}" type="presParOf" srcId="{C3576975-44E7-4DA4-9DC3-50B3E2D8F08A}" destId="{9F3BF451-B45D-49FF-A975-8DD8E96D601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765F-8A0F-4BAA-8A5F-6EA0522CE40C}">
      <dsp:nvSpPr>
        <dsp:cNvPr id="0" name=""/>
        <dsp:cNvSpPr/>
      </dsp:nvSpPr>
      <dsp:spPr>
        <a:xfrm>
          <a:off x="5922" y="334074"/>
          <a:ext cx="1770041" cy="1659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Day 1: Methadone 30mg AM + 10mg PM</a:t>
          </a:r>
        </a:p>
      </dsp:txBody>
      <dsp:txXfrm>
        <a:off x="54525" y="382677"/>
        <a:ext cx="1672835" cy="1562207"/>
      </dsp:txXfrm>
    </dsp:sp>
    <dsp:sp modelId="{E2F895B3-DFD6-4CF7-8D30-786E973A0D1D}">
      <dsp:nvSpPr>
        <dsp:cNvPr id="0" name=""/>
        <dsp:cNvSpPr/>
      </dsp:nvSpPr>
      <dsp:spPr>
        <a:xfrm>
          <a:off x="1952967" y="944295"/>
          <a:ext cx="375248" cy="438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1952967" y="1032089"/>
        <a:ext cx="262674" cy="263382"/>
      </dsp:txXfrm>
    </dsp:sp>
    <dsp:sp modelId="{387C12C5-A919-4A04-ABCF-FF0C66E6CD91}">
      <dsp:nvSpPr>
        <dsp:cNvPr id="0" name=""/>
        <dsp:cNvSpPr/>
      </dsp:nvSpPr>
      <dsp:spPr>
        <a:xfrm>
          <a:off x="2483980" y="334074"/>
          <a:ext cx="1770041" cy="1659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Day 2: Methadone 40mg AM + 10mg PM</a:t>
          </a:r>
        </a:p>
      </dsp:txBody>
      <dsp:txXfrm>
        <a:off x="2532583" y="382677"/>
        <a:ext cx="1672835" cy="1562207"/>
      </dsp:txXfrm>
    </dsp:sp>
    <dsp:sp modelId="{0895A5CD-1F91-4371-8A2D-B2BA14045EB8}">
      <dsp:nvSpPr>
        <dsp:cNvPr id="0" name=""/>
        <dsp:cNvSpPr/>
      </dsp:nvSpPr>
      <dsp:spPr>
        <a:xfrm>
          <a:off x="4431025" y="944295"/>
          <a:ext cx="375248" cy="438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4431025" y="1032089"/>
        <a:ext cx="262674" cy="263382"/>
      </dsp:txXfrm>
    </dsp:sp>
    <dsp:sp modelId="{9F3BF451-B45D-49FF-A975-8DD8E96D6018}">
      <dsp:nvSpPr>
        <dsp:cNvPr id="0" name=""/>
        <dsp:cNvSpPr/>
      </dsp:nvSpPr>
      <dsp:spPr>
        <a:xfrm>
          <a:off x="4962038" y="334074"/>
          <a:ext cx="1770041" cy="1659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Day 3: Methadone 50mg AM + 10mg PM</a:t>
          </a:r>
        </a:p>
      </dsp:txBody>
      <dsp:txXfrm>
        <a:off x="5010641" y="382677"/>
        <a:ext cx="1672835" cy="1562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51DA-9B86-4B3D-8F3F-B362D2FF980F}">
      <dsp:nvSpPr>
        <dsp:cNvPr id="0" name=""/>
        <dsp:cNvSpPr/>
      </dsp:nvSpPr>
      <dsp:spPr>
        <a:xfrm rot="10800000">
          <a:off x="2108301" y="1175"/>
          <a:ext cx="7150080" cy="12293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116"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a:t>Patients monitored per unit standard for pain, sedation, respiratory depression</a:t>
          </a:r>
        </a:p>
      </dsp:txBody>
      <dsp:txXfrm rot="10800000">
        <a:off x="2415642" y="1175"/>
        <a:ext cx="6842739" cy="1229366"/>
      </dsp:txXfrm>
    </dsp:sp>
    <dsp:sp modelId="{1E7A60B6-CDD5-44DC-AF3A-9FE4DA6B7133}">
      <dsp:nvSpPr>
        <dsp:cNvPr id="0" name=""/>
        <dsp:cNvSpPr/>
      </dsp:nvSpPr>
      <dsp:spPr>
        <a:xfrm>
          <a:off x="1493618" y="1175"/>
          <a:ext cx="1229366" cy="12293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632C2-9634-46F8-8176-ED429EBF8F92}">
      <dsp:nvSpPr>
        <dsp:cNvPr id="0" name=""/>
        <dsp:cNvSpPr/>
      </dsp:nvSpPr>
      <dsp:spPr>
        <a:xfrm rot="10800000">
          <a:off x="2108301" y="1597516"/>
          <a:ext cx="7150080" cy="12293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116" tIns="110490" rIns="206248" bIns="110490" numCol="1" spcCol="1270" anchor="ctr" anchorCtr="0">
          <a:noAutofit/>
        </a:bodyPr>
        <a:lstStyle/>
        <a:p>
          <a:pPr lvl="0" algn="ctr" defTabSz="1289050" rtl="0">
            <a:lnSpc>
              <a:spcPct val="90000"/>
            </a:lnSpc>
            <a:spcBef>
              <a:spcPct val="0"/>
            </a:spcBef>
            <a:spcAft>
              <a:spcPct val="35000"/>
            </a:spcAft>
          </a:pPr>
          <a:r>
            <a:rPr lang="en-US" sz="2900" kern="1200"/>
            <a:t>EKG obtained daily for QTc monitoring</a:t>
          </a:r>
        </a:p>
      </dsp:txBody>
      <dsp:txXfrm rot="10800000">
        <a:off x="2415642" y="1597516"/>
        <a:ext cx="6842739" cy="1229366"/>
      </dsp:txXfrm>
    </dsp:sp>
    <dsp:sp modelId="{6A7542CC-5285-4CCC-A15B-0898A1E649B9}">
      <dsp:nvSpPr>
        <dsp:cNvPr id="0" name=""/>
        <dsp:cNvSpPr/>
      </dsp:nvSpPr>
      <dsp:spPr>
        <a:xfrm>
          <a:off x="1493618" y="1597516"/>
          <a:ext cx="1229366" cy="12293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5F070-88FE-4884-8578-B66B9FF36147}">
      <dsp:nvSpPr>
        <dsp:cNvPr id="0" name=""/>
        <dsp:cNvSpPr/>
      </dsp:nvSpPr>
      <dsp:spPr>
        <a:xfrm rot="10800000">
          <a:off x="2108301" y="3193858"/>
          <a:ext cx="7150080" cy="12293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116"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a:t>Pharmacist visited patients daily to assess for pain and withdrawal</a:t>
          </a:r>
        </a:p>
      </dsp:txBody>
      <dsp:txXfrm rot="10800000">
        <a:off x="2415642" y="3193858"/>
        <a:ext cx="6842739" cy="1229366"/>
      </dsp:txXfrm>
    </dsp:sp>
    <dsp:sp modelId="{0935DAF6-A373-4FDF-A8D7-6E0B79729E47}">
      <dsp:nvSpPr>
        <dsp:cNvPr id="0" name=""/>
        <dsp:cNvSpPr/>
      </dsp:nvSpPr>
      <dsp:spPr>
        <a:xfrm>
          <a:off x="1493618" y="3193858"/>
          <a:ext cx="1229366" cy="12293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765F-8A0F-4BAA-8A5F-6EA0522CE40C}">
      <dsp:nvSpPr>
        <dsp:cNvPr id="0" name=""/>
        <dsp:cNvSpPr/>
      </dsp:nvSpPr>
      <dsp:spPr>
        <a:xfrm>
          <a:off x="6529" y="640964"/>
          <a:ext cx="1951694" cy="1665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Day 1: Methadone 30mg </a:t>
          </a:r>
          <a:r>
            <a:rPr lang="en-US" sz="2400" kern="1200" dirty="0" err="1"/>
            <a:t>qAM</a:t>
          </a:r>
          <a:r>
            <a:rPr lang="en-US" sz="2400" kern="1200" dirty="0"/>
            <a:t> + 10mg </a:t>
          </a:r>
          <a:r>
            <a:rPr lang="en-US" sz="2400" kern="1200" dirty="0" err="1"/>
            <a:t>qPM</a:t>
          </a:r>
          <a:endParaRPr lang="en-US" sz="2400" kern="1200" dirty="0"/>
        </a:p>
      </dsp:txBody>
      <dsp:txXfrm>
        <a:off x="55296" y="689731"/>
        <a:ext cx="1854160" cy="1567505"/>
      </dsp:txXfrm>
    </dsp:sp>
    <dsp:sp modelId="{E2F895B3-DFD6-4CF7-8D30-786E973A0D1D}">
      <dsp:nvSpPr>
        <dsp:cNvPr id="0" name=""/>
        <dsp:cNvSpPr/>
      </dsp:nvSpPr>
      <dsp:spPr>
        <a:xfrm>
          <a:off x="2153394" y="1231474"/>
          <a:ext cx="413759" cy="4840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153394" y="1328278"/>
        <a:ext cx="289631" cy="290412"/>
      </dsp:txXfrm>
    </dsp:sp>
    <dsp:sp modelId="{387C12C5-A919-4A04-ABCF-FF0C66E6CD91}">
      <dsp:nvSpPr>
        <dsp:cNvPr id="0" name=""/>
        <dsp:cNvSpPr/>
      </dsp:nvSpPr>
      <dsp:spPr>
        <a:xfrm>
          <a:off x="2738902" y="640964"/>
          <a:ext cx="1951694" cy="1665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Day 2: Methadone 40mg </a:t>
          </a:r>
          <a:r>
            <a:rPr lang="en-US" sz="2400" kern="1200" dirty="0" err="1"/>
            <a:t>qAM</a:t>
          </a:r>
          <a:r>
            <a:rPr lang="en-US" sz="2400" kern="1200" dirty="0"/>
            <a:t> + 10mg </a:t>
          </a:r>
          <a:r>
            <a:rPr lang="en-US" sz="2400" kern="1200" dirty="0" err="1"/>
            <a:t>qPM</a:t>
          </a:r>
          <a:endParaRPr lang="en-US" sz="2400" kern="1200" dirty="0"/>
        </a:p>
      </dsp:txBody>
      <dsp:txXfrm>
        <a:off x="2787669" y="689731"/>
        <a:ext cx="1854160" cy="1567505"/>
      </dsp:txXfrm>
    </dsp:sp>
    <dsp:sp modelId="{0895A5CD-1F91-4371-8A2D-B2BA14045EB8}">
      <dsp:nvSpPr>
        <dsp:cNvPr id="0" name=""/>
        <dsp:cNvSpPr/>
      </dsp:nvSpPr>
      <dsp:spPr>
        <a:xfrm>
          <a:off x="4885766" y="1231474"/>
          <a:ext cx="413759" cy="4840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85766" y="1328278"/>
        <a:ext cx="289631" cy="290412"/>
      </dsp:txXfrm>
    </dsp:sp>
    <dsp:sp modelId="{9F3BF451-B45D-49FF-A975-8DD8E96D6018}">
      <dsp:nvSpPr>
        <dsp:cNvPr id="0" name=""/>
        <dsp:cNvSpPr/>
      </dsp:nvSpPr>
      <dsp:spPr>
        <a:xfrm>
          <a:off x="5471275" y="640964"/>
          <a:ext cx="1951694" cy="1665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Day 3: Methadone 50mg </a:t>
          </a:r>
          <a:r>
            <a:rPr lang="en-US" sz="2400" kern="1200" dirty="0" err="1"/>
            <a:t>qAM</a:t>
          </a:r>
          <a:r>
            <a:rPr lang="en-US" sz="2400" kern="1200" dirty="0"/>
            <a:t> + 10mg </a:t>
          </a:r>
          <a:r>
            <a:rPr lang="en-US" sz="2400" kern="1200" dirty="0" err="1"/>
            <a:t>qPM</a:t>
          </a:r>
          <a:endParaRPr lang="en-US" sz="2400" kern="1200" dirty="0"/>
        </a:p>
      </dsp:txBody>
      <dsp:txXfrm>
        <a:off x="5520042" y="689731"/>
        <a:ext cx="1854160" cy="1567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51DA-9B86-4B3D-8F3F-B362D2FF980F}">
      <dsp:nvSpPr>
        <dsp:cNvPr id="0" name=""/>
        <dsp:cNvSpPr/>
      </dsp:nvSpPr>
      <dsp:spPr>
        <a:xfrm rot="10800000">
          <a:off x="2108301" y="1175"/>
          <a:ext cx="7150080" cy="12293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116"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smtClean="0"/>
            <a:t>Patients monitored per unit standard for pain, sedation, respiratory depression</a:t>
          </a:r>
          <a:endParaRPr lang="en-US" sz="2900" kern="1200" dirty="0"/>
        </a:p>
      </dsp:txBody>
      <dsp:txXfrm rot="10800000">
        <a:off x="2415642" y="1175"/>
        <a:ext cx="6842739" cy="1229366"/>
      </dsp:txXfrm>
    </dsp:sp>
    <dsp:sp modelId="{1E7A60B6-CDD5-44DC-AF3A-9FE4DA6B7133}">
      <dsp:nvSpPr>
        <dsp:cNvPr id="0" name=""/>
        <dsp:cNvSpPr/>
      </dsp:nvSpPr>
      <dsp:spPr>
        <a:xfrm>
          <a:off x="1493618" y="1175"/>
          <a:ext cx="1229366" cy="12293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632C2-9634-46F8-8176-ED429EBF8F92}">
      <dsp:nvSpPr>
        <dsp:cNvPr id="0" name=""/>
        <dsp:cNvSpPr/>
      </dsp:nvSpPr>
      <dsp:spPr>
        <a:xfrm rot="10800000">
          <a:off x="2108301" y="1597516"/>
          <a:ext cx="7150080" cy="12293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116" tIns="110490" rIns="206248" bIns="110490" numCol="1" spcCol="1270" anchor="ctr" anchorCtr="0">
          <a:noAutofit/>
        </a:bodyPr>
        <a:lstStyle/>
        <a:p>
          <a:pPr lvl="0" algn="ctr" defTabSz="1289050" rtl="0">
            <a:lnSpc>
              <a:spcPct val="90000"/>
            </a:lnSpc>
            <a:spcBef>
              <a:spcPct val="0"/>
            </a:spcBef>
            <a:spcAft>
              <a:spcPct val="35000"/>
            </a:spcAft>
          </a:pPr>
          <a:r>
            <a:rPr lang="en-US" sz="2900" kern="1200" smtClean="0"/>
            <a:t>EKG obtained daily for QTc monitoring</a:t>
          </a:r>
          <a:endParaRPr lang="en-US" sz="2900" kern="1200"/>
        </a:p>
      </dsp:txBody>
      <dsp:txXfrm rot="10800000">
        <a:off x="2415642" y="1597516"/>
        <a:ext cx="6842739" cy="1229366"/>
      </dsp:txXfrm>
    </dsp:sp>
    <dsp:sp modelId="{6A7542CC-5285-4CCC-A15B-0898A1E649B9}">
      <dsp:nvSpPr>
        <dsp:cNvPr id="0" name=""/>
        <dsp:cNvSpPr/>
      </dsp:nvSpPr>
      <dsp:spPr>
        <a:xfrm>
          <a:off x="1493618" y="1597516"/>
          <a:ext cx="1229366" cy="12293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5F070-88FE-4884-8578-B66B9FF36147}">
      <dsp:nvSpPr>
        <dsp:cNvPr id="0" name=""/>
        <dsp:cNvSpPr/>
      </dsp:nvSpPr>
      <dsp:spPr>
        <a:xfrm rot="10800000">
          <a:off x="2108301" y="3193858"/>
          <a:ext cx="7150080" cy="12293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116" tIns="110490" rIns="206248" bIns="110490" numCol="1" spcCol="1270" anchor="ctr" anchorCtr="0">
          <a:noAutofit/>
        </a:bodyPr>
        <a:lstStyle/>
        <a:p>
          <a:pPr lvl="0" algn="ctr" defTabSz="1289050" rtl="0">
            <a:lnSpc>
              <a:spcPct val="90000"/>
            </a:lnSpc>
            <a:spcBef>
              <a:spcPct val="0"/>
            </a:spcBef>
            <a:spcAft>
              <a:spcPct val="35000"/>
            </a:spcAft>
          </a:pPr>
          <a:r>
            <a:rPr lang="en-US" sz="2900" kern="1200" smtClean="0"/>
            <a:t>Pharmacist visited patients daily to asses for pain and withdrawal</a:t>
          </a:r>
          <a:endParaRPr lang="en-US" sz="2900" kern="1200"/>
        </a:p>
      </dsp:txBody>
      <dsp:txXfrm rot="10800000">
        <a:off x="2415642" y="3193858"/>
        <a:ext cx="6842739" cy="1229366"/>
      </dsp:txXfrm>
    </dsp:sp>
    <dsp:sp modelId="{0935DAF6-A373-4FDF-A8D7-6E0B79729E47}">
      <dsp:nvSpPr>
        <dsp:cNvPr id="0" name=""/>
        <dsp:cNvSpPr/>
      </dsp:nvSpPr>
      <dsp:spPr>
        <a:xfrm>
          <a:off x="1493618" y="3193858"/>
          <a:ext cx="1229366" cy="12293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765F-8A0F-4BAA-8A5F-6EA0522CE40C}">
      <dsp:nvSpPr>
        <dsp:cNvPr id="0" name=""/>
        <dsp:cNvSpPr/>
      </dsp:nvSpPr>
      <dsp:spPr>
        <a:xfrm>
          <a:off x="5219" y="542161"/>
          <a:ext cx="1560142" cy="124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Day 1: Methadone 30mg + 10mg prn</a:t>
          </a:r>
        </a:p>
      </dsp:txBody>
      <dsp:txXfrm>
        <a:off x="41632" y="578574"/>
        <a:ext cx="1487316" cy="1170412"/>
      </dsp:txXfrm>
    </dsp:sp>
    <dsp:sp modelId="{E2F895B3-DFD6-4CF7-8D30-786E973A0D1D}">
      <dsp:nvSpPr>
        <dsp:cNvPr id="0" name=""/>
        <dsp:cNvSpPr/>
      </dsp:nvSpPr>
      <dsp:spPr>
        <a:xfrm>
          <a:off x="1721376" y="970323"/>
          <a:ext cx="330750" cy="386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21376" y="1047706"/>
        <a:ext cx="231525" cy="232149"/>
      </dsp:txXfrm>
    </dsp:sp>
    <dsp:sp modelId="{387C12C5-A919-4A04-ABCF-FF0C66E6CD91}">
      <dsp:nvSpPr>
        <dsp:cNvPr id="0" name=""/>
        <dsp:cNvSpPr/>
      </dsp:nvSpPr>
      <dsp:spPr>
        <a:xfrm>
          <a:off x="2189419" y="542161"/>
          <a:ext cx="1560142" cy="124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Day 2: Methadone 40mg + 10mg prn</a:t>
          </a:r>
        </a:p>
      </dsp:txBody>
      <dsp:txXfrm>
        <a:off x="2225832" y="578574"/>
        <a:ext cx="1487316" cy="1170412"/>
      </dsp:txXfrm>
    </dsp:sp>
    <dsp:sp modelId="{0895A5CD-1F91-4371-8A2D-B2BA14045EB8}">
      <dsp:nvSpPr>
        <dsp:cNvPr id="0" name=""/>
        <dsp:cNvSpPr/>
      </dsp:nvSpPr>
      <dsp:spPr>
        <a:xfrm>
          <a:off x="3905575" y="970323"/>
          <a:ext cx="330750" cy="386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05575" y="1047706"/>
        <a:ext cx="231525" cy="232149"/>
      </dsp:txXfrm>
    </dsp:sp>
    <dsp:sp modelId="{9F3BF451-B45D-49FF-A975-8DD8E96D6018}">
      <dsp:nvSpPr>
        <dsp:cNvPr id="0" name=""/>
        <dsp:cNvSpPr/>
      </dsp:nvSpPr>
      <dsp:spPr>
        <a:xfrm>
          <a:off x="4373618" y="542161"/>
          <a:ext cx="1560142" cy="124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Day 3: Methadone 50mg + 10mg prn</a:t>
          </a:r>
        </a:p>
      </dsp:txBody>
      <dsp:txXfrm>
        <a:off x="4410031" y="578574"/>
        <a:ext cx="1487316" cy="11704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10"/>
          </p:nvPr>
        </p:nvSpPr>
        <p:spPr/>
        <p:txBody>
          <a:bodyPr/>
          <a:lstStyle/>
          <a:p>
            <a:fld id="{05E21C0D-9E07-4C74-9A59-193F61F62892}" type="slidenum">
              <a:rPr lang="en-GB" smtClean="0"/>
              <a:t>1</a:t>
            </a:fld>
            <a:endParaRPr lang="en-GB"/>
          </a:p>
        </p:txBody>
      </p:sp>
    </p:spTree>
    <p:extLst>
      <p:ext uri="{BB962C8B-B14F-4D97-AF65-F5344CB8AC3E}">
        <p14:creationId xmlns:p14="http://schemas.microsoft.com/office/powerpoint/2010/main" val="335791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patients (27.3%) left the hospital via patient directed discharge. Two of these patients left on a stable methadone dose, while one left prior to completion of the titration.</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 these 441, 322 (73%) received at least 40mg of methadone during their stay. In the pre-intervention group, 142/181 (78%) received 40+mg, compared to 180/260 (69%)  in the post-intervention group (Chi-square(1)=4.61, p=0.03). In other words, the “risk” of receiving 40+mg of methadone among PRE-intervention folks was 1.13 (95% CI=1.01—1.27) times the corresponding risk for POST-intervention folks.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 these 322, 26 (8%) received “relevant” naloxone, meaning naloxone labeled as either, NALOXONE 0.02 MG/ML BOLUS SYRINGE – ORD, NALOXONE HCL 0.4 MG/ML INJECTION SOLN, or NALOXONE INFUSION 2MG/500ML NSS (1MG/ML VIAL). In the pre-intervention group, 9/142 (6%) received naloxone, compared to 17/180 (9%) in the post-intervention group (Chi-square(1)=1.03, p=0.31). In other words, the “risk” of receiving naloxone among POST-intervention folks was 1.49 (95% CI=0.68—3.23) times the corresponding risk for PRE-intervention folks.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Combining the naloxone and over-sedation indicators yields a response virtually identical to the naloxone indicator. Of these 322, 27 (8%) indicated either naloxone or over-sedation. In the pre-intervention group, this occurred for 9/142 (6%), compared to 18/180 (10%) in the post-intervention group (Chi-square(1)=1.39, p=0.24). In other words, the “risk” of either receiving naloxone or being over-sedated among POST-intervention folks was 1.58 (95% CI=0.73—3.41) times the corresponding risk for PRE-intervention folks.</a:t>
            </a:r>
            <a:endParaRPr lang="en-US" dirty="0" smtClean="0"/>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10</a:t>
            </a:fld>
            <a:endParaRPr lang="en-GB"/>
          </a:p>
        </p:txBody>
      </p:sp>
    </p:spTree>
    <p:extLst>
      <p:ext uri="{BB962C8B-B14F-4D97-AF65-F5344CB8AC3E}">
        <p14:creationId xmlns:p14="http://schemas.microsoft.com/office/powerpoint/2010/main" val="270928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 odds ratio</a:t>
            </a:r>
          </a:p>
          <a:p>
            <a:r>
              <a:rPr lang="en-US" sz="1200" dirty="0"/>
              <a:t>Key missing data: how often was rapid titration actually implemented after the 1-month pilot? My sense is that almost every patient is now started on rapid titration, but we need to  look at the data more carefully to describe this formally</a:t>
            </a:r>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11</a:t>
            </a:fld>
            <a:endParaRPr lang="en-GB"/>
          </a:p>
        </p:txBody>
      </p:sp>
    </p:spTree>
    <p:extLst>
      <p:ext uri="{BB962C8B-B14F-4D97-AF65-F5344CB8AC3E}">
        <p14:creationId xmlns:p14="http://schemas.microsoft.com/office/powerpoint/2010/main" val="58740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Pilot protocol provides preliminary support for safe, rapid methadone titrations in hospitalized patients with OUD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Rapid methadone titration was adopted as the standard of care at an academic hospital without and addiction consult service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Pharmacists are uniquely well-suited to guide implementation of new approaches to dosing methadone</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12</a:t>
            </a:fld>
            <a:endParaRPr lang="en-GB"/>
          </a:p>
        </p:txBody>
      </p:sp>
    </p:spTree>
    <p:extLst>
      <p:ext uri="{BB962C8B-B14F-4D97-AF65-F5344CB8AC3E}">
        <p14:creationId xmlns:p14="http://schemas.microsoft.com/office/powerpoint/2010/main" val="139209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cs typeface="Arial" panose="020B0604020202020204" pitchFamily="34" charset="0"/>
              </a:rPr>
              <a:t>This pilot study provides preliminary support for safe, rapid methadone titration in hospitalized patients with OUD.</a:t>
            </a:r>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14</a:t>
            </a:fld>
            <a:endParaRPr lang="en-GB"/>
          </a:p>
        </p:txBody>
      </p:sp>
    </p:spTree>
    <p:extLst>
      <p:ext uri="{BB962C8B-B14F-4D97-AF65-F5344CB8AC3E}">
        <p14:creationId xmlns:p14="http://schemas.microsoft.com/office/powerpoint/2010/main" val="189867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1 month in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adjunctive use of short-acting opioids for pain and withdrawal.</a:t>
            </a:r>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15</a:t>
            </a:fld>
            <a:endParaRPr lang="en-GB"/>
          </a:p>
        </p:txBody>
      </p:sp>
    </p:spTree>
    <p:extLst>
      <p:ext uri="{BB962C8B-B14F-4D97-AF65-F5344CB8AC3E}">
        <p14:creationId xmlns:p14="http://schemas.microsoft.com/office/powerpoint/2010/main" val="108535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chemeClr val="accent1"/>
                </a:solidFill>
                <a:latin typeface="+mn-lt"/>
                <a:ea typeface="+mn-ea"/>
                <a:cs typeface="+mn-cs"/>
              </a:rPr>
              <a:t>Treated pain and opioid withdrawal symptoms with full agonist opioids + non-opioid </a:t>
            </a:r>
            <a:r>
              <a:rPr lang="en-US" sz="1200" kern="1200" dirty="0" smtClean="0">
                <a:solidFill>
                  <a:schemeClr val="accent1"/>
                </a:solidFill>
                <a:latin typeface="+mn-lt"/>
                <a:ea typeface="+mn-ea"/>
                <a:cs typeface="+mn-cs"/>
              </a:rPr>
              <a:t>adjuvants</a:t>
            </a:r>
          </a:p>
          <a:p>
            <a:pPr algn="l"/>
            <a:endParaRPr lang="en-US" sz="1200" kern="1200" dirty="0" smtClean="0">
              <a:solidFill>
                <a:schemeClr val="accent1"/>
              </a:solidFill>
              <a:latin typeface="+mn-lt"/>
              <a:ea typeface="+mn-ea"/>
              <a:cs typeface="+mn-cs"/>
            </a:endParaRPr>
          </a:p>
          <a:p>
            <a:pPr algn="l"/>
            <a:r>
              <a:rPr lang="en-US" sz="1200" kern="1200" dirty="0" smtClean="0">
                <a:solidFill>
                  <a:schemeClr val="tx1"/>
                </a:solidFill>
                <a:effectLst/>
                <a:latin typeface="+mn-lt"/>
                <a:ea typeface="+mn-ea"/>
                <a:cs typeface="+mn-cs"/>
              </a:rPr>
              <a:t>Patients were monitored according to the medicine unit standard for pain, sedation, and respiratory depression and were followed daily by a pharmacist for signs of sedation, respiratory depression, withdrawal, and </a:t>
            </a:r>
            <a:r>
              <a:rPr lang="en-US" sz="1200" kern="1200" dirty="0" err="1" smtClean="0">
                <a:solidFill>
                  <a:schemeClr val="tx1"/>
                </a:solidFill>
                <a:effectLst/>
                <a:latin typeface="+mn-lt"/>
                <a:ea typeface="+mn-ea"/>
                <a:cs typeface="+mn-cs"/>
              </a:rPr>
              <a:t>QTc</a:t>
            </a:r>
            <a:r>
              <a:rPr lang="en-US" sz="1200" kern="1200" dirty="0" smtClean="0">
                <a:solidFill>
                  <a:schemeClr val="tx1"/>
                </a:solidFill>
                <a:effectLst/>
                <a:latin typeface="+mn-lt"/>
                <a:ea typeface="+mn-ea"/>
                <a:cs typeface="+mn-cs"/>
              </a:rPr>
              <a:t> prolongation. </a:t>
            </a:r>
            <a:endParaRPr lang="en-US" sz="1200" kern="1200" dirty="0">
              <a:solidFill>
                <a:schemeClr val="accent1"/>
              </a:solidFill>
              <a:latin typeface="+mn-lt"/>
              <a:ea typeface="+mn-ea"/>
              <a:cs typeface="+mn-cs"/>
            </a:endParaRPr>
          </a:p>
        </p:txBody>
      </p:sp>
      <p:sp>
        <p:nvSpPr>
          <p:cNvPr id="4" name="Slide Number Placeholder 3"/>
          <p:cNvSpPr>
            <a:spLocks noGrp="1"/>
          </p:cNvSpPr>
          <p:nvPr>
            <p:ph type="sldNum" sz="quarter" idx="10"/>
          </p:nvPr>
        </p:nvSpPr>
        <p:spPr/>
        <p:txBody>
          <a:bodyPr/>
          <a:lstStyle/>
          <a:p>
            <a:fld id="{05E21C0D-9E07-4C74-9A59-193F61F62892}" type="slidenum">
              <a:rPr lang="en-GB" smtClean="0"/>
              <a:t>18</a:t>
            </a:fld>
            <a:endParaRPr lang="en-GB"/>
          </a:p>
        </p:txBody>
      </p:sp>
    </p:spTree>
    <p:extLst>
      <p:ext uri="{BB962C8B-B14F-4D97-AF65-F5344CB8AC3E}">
        <p14:creationId xmlns:p14="http://schemas.microsoft.com/office/powerpoint/2010/main" val="328539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over-sedation, defined as Richmond Agitation Sedation Scale (RASS) </a:t>
            </a:r>
            <a:r>
              <a:rPr lang="en-US" sz="1200" u="sng" kern="1200" dirty="0" smtClean="0">
                <a:solidFill>
                  <a:schemeClr val="tx1"/>
                </a:solidFill>
                <a:effectLst/>
                <a:latin typeface="+mn-lt"/>
                <a:ea typeface="+mn-ea"/>
                <a:cs typeface="+mn-cs"/>
              </a:rPr>
              <a:t>&lt;</a:t>
            </a:r>
            <a:r>
              <a:rPr lang="en-US" sz="1200" kern="1200" dirty="0" smtClean="0">
                <a:solidFill>
                  <a:schemeClr val="tx1"/>
                </a:solidFill>
                <a:effectLst/>
                <a:latin typeface="+mn-lt"/>
                <a:ea typeface="+mn-ea"/>
                <a:cs typeface="+mn-cs"/>
              </a:rPr>
              <a:t> -3 or </a:t>
            </a:r>
            <a:r>
              <a:rPr lang="en-US" sz="1200" kern="1200" dirty="0" err="1" smtClean="0">
                <a:solidFill>
                  <a:schemeClr val="tx1"/>
                </a:solidFill>
                <a:effectLst/>
                <a:latin typeface="+mn-lt"/>
                <a:ea typeface="+mn-ea"/>
                <a:cs typeface="+mn-cs"/>
              </a:rPr>
              <a:t>Pasero</a:t>
            </a:r>
            <a:r>
              <a:rPr lang="en-US" sz="1200" kern="1200" dirty="0" smtClean="0">
                <a:solidFill>
                  <a:schemeClr val="tx1"/>
                </a:solidFill>
                <a:effectLst/>
                <a:latin typeface="+mn-lt"/>
                <a:ea typeface="+mn-ea"/>
                <a:cs typeface="+mn-cs"/>
              </a:rPr>
              <a:t> Opioid-induced Sedation Scale (POSS) </a:t>
            </a:r>
            <a:r>
              <a:rPr lang="en-US" sz="1200" u="sng" kern="1200" dirty="0" smtClean="0">
                <a:solidFill>
                  <a:schemeClr val="tx1"/>
                </a:solidFill>
                <a:effectLst/>
                <a:latin typeface="+mn-lt"/>
                <a:ea typeface="+mn-ea"/>
                <a:cs typeface="+mn-cs"/>
              </a:rPr>
              <a:t>&gt;</a:t>
            </a:r>
            <a:r>
              <a:rPr lang="en-US" sz="1200" kern="1200" dirty="0" smtClean="0">
                <a:solidFill>
                  <a:schemeClr val="tx1"/>
                </a:solidFill>
                <a:effectLst/>
                <a:latin typeface="+mn-lt"/>
                <a:ea typeface="+mn-ea"/>
                <a:cs typeface="+mn-cs"/>
              </a:rPr>
              <a:t> 3</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Secondary outcomes included: proportion of patients who reached 60mg total daily dose prior to discharge, time to reach 60 mg total daily dose of methadone, LOS, and patient directed discharge. </a:t>
            </a:r>
          </a:p>
          <a:p>
            <a:pPr marL="285750" indent="-285750">
              <a:buFont typeface="Arial" panose="020B0604020202020204" pitchFamily="34" charset="0"/>
              <a:buChar char="•"/>
            </a:pPr>
            <a:r>
              <a:rPr lang="en-US" dirty="0" smtClean="0"/>
              <a:t>Outcomes</a:t>
            </a:r>
          </a:p>
          <a:p>
            <a:pPr marL="422550" lvl="1" indent="-285750"/>
            <a:r>
              <a:rPr lang="en-US" dirty="0" smtClean="0"/>
              <a:t>Safety – naloxone administration, documentation of over-sedation, QT interval prolongation</a:t>
            </a:r>
          </a:p>
          <a:p>
            <a:pPr marL="606150" lvl="2" indent="-285750"/>
            <a:r>
              <a:rPr lang="en-US" dirty="0" smtClean="0"/>
              <a:t>Over-sedation: RASS/POSS**********</a:t>
            </a:r>
          </a:p>
          <a:p>
            <a:pPr marL="422550" lvl="1" indent="-285750"/>
            <a:r>
              <a:rPr lang="en-US" dirty="0" smtClean="0"/>
              <a:t>Clinical – discharge methadone dose, frequency of patient directed discharge (PDD), length of stay (LOS)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20</a:t>
            </a:fld>
            <a:endParaRPr lang="en-GB"/>
          </a:p>
        </p:txBody>
      </p:sp>
    </p:spTree>
    <p:extLst>
      <p:ext uri="{BB962C8B-B14F-4D97-AF65-F5344CB8AC3E}">
        <p14:creationId xmlns:p14="http://schemas.microsoft.com/office/powerpoint/2010/main" val="427722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month of October, eleven patients with active OUD admitted to the Hospital of the University of Pennsylvania underwent a pilot rapid methadone titration protocol. </a:t>
            </a:r>
          </a:p>
          <a:p>
            <a:r>
              <a:rPr lang="en-US" sz="1200" kern="1200" dirty="0" smtClean="0">
                <a:solidFill>
                  <a:schemeClr val="tx1"/>
                </a:solidFill>
                <a:effectLst/>
                <a:latin typeface="+mn-lt"/>
                <a:ea typeface="+mn-ea"/>
                <a:cs typeface="+mn-cs"/>
              </a:rPr>
              <a:t>Nine of the eleven patients (81.8%) successfully completed the titration. The two patients who did not complete the titration stopped methadone therapy for reasons unrelated to adverse effects of the medication</a:t>
            </a:r>
          </a:p>
          <a:p>
            <a:pPr marL="285750" indent="-285750">
              <a:buFont typeface="Arial" panose="020B0604020202020204" pitchFamily="34" charset="0"/>
              <a:buChar char="•"/>
            </a:pPr>
            <a:r>
              <a:rPr lang="en-US" dirty="0" smtClean="0"/>
              <a:t>No instances of safety concerns</a:t>
            </a:r>
          </a:p>
          <a:p>
            <a:pPr marL="422550" lvl="1" indent="-285750"/>
            <a:r>
              <a:rPr lang="en-US" dirty="0" smtClean="0"/>
              <a:t>No naloxone administration, documented over-sedation, clinically significant QT prolongation</a:t>
            </a:r>
          </a:p>
          <a:p>
            <a:pPr marL="285750" indent="-285750">
              <a:buFont typeface="Arial" panose="020B0604020202020204" pitchFamily="34" charset="0"/>
              <a:buChar char="•"/>
            </a:pPr>
            <a:r>
              <a:rPr lang="en-US" dirty="0" smtClean="0"/>
              <a:t>9 patients completed the protocol (81.8%)</a:t>
            </a:r>
          </a:p>
          <a:p>
            <a:pPr marL="422550" lvl="1" indent="-285750"/>
            <a:r>
              <a:rPr lang="en-US" dirty="0" smtClean="0"/>
              <a:t>2 patients discharged via PDD prior to completion</a:t>
            </a:r>
          </a:p>
          <a:p>
            <a:pPr marL="285750" indent="-285750">
              <a:buFont typeface="Arial" panose="020B0604020202020204" pitchFamily="34" charset="0"/>
              <a:buChar char="•"/>
            </a:pPr>
            <a:r>
              <a:rPr lang="en-US" dirty="0" smtClean="0"/>
              <a:t>Mean methadone dose on discharge: 72.8mg (SD 7.9)</a:t>
            </a:r>
          </a:p>
          <a:p>
            <a:pPr marL="285750" indent="-285750">
              <a:buFont typeface="Arial" panose="020B0604020202020204" pitchFamily="34" charset="0"/>
              <a:buChar char="•"/>
            </a:pPr>
            <a:r>
              <a:rPr lang="en-US" dirty="0" smtClean="0"/>
              <a:t>After pilot month, the institution psychiatry C/L services adopted the RAMP-UP protocol as their standard methadone initiation</a:t>
            </a:r>
          </a:p>
          <a:p>
            <a:pPr marL="285750" indent="-285750">
              <a:buFont typeface="Arial" panose="020B0604020202020204" pitchFamily="34" charset="0"/>
              <a:buChar char="•"/>
            </a:pPr>
            <a:endParaRPr lang="en-US"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21C0D-9E07-4C74-9A59-193F61F62892}" type="slidenum">
              <a:rPr lang="en-GB" smtClean="0"/>
              <a:t>21</a:t>
            </a:fld>
            <a:endParaRPr lang="en-GB"/>
          </a:p>
        </p:txBody>
      </p:sp>
    </p:spTree>
    <p:extLst>
      <p:ext uri="{BB962C8B-B14F-4D97-AF65-F5344CB8AC3E}">
        <p14:creationId xmlns:p14="http://schemas.microsoft.com/office/powerpoint/2010/main" val="347891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Patients in this cohort had a variety of admission diagnoses including three instances of endocarditis, one cellulitis, one gluteal abscess, one foot abscess, one osteomyelitis, one neck abscess, one urinary tract infection, one acute gout, and one instance of skin lesions. Urine drug screens (UDS) were completed on eight patients (72.7%) at admission, of those UDS 100% were positive for fentanyl.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Ten patients (90.9%) received concomitant treatment with short acting full mu agonists, all patients (100%) received concomitant sedative medications, and four patients (36.6%) received concomitant </a:t>
            </a:r>
            <a:r>
              <a:rPr lang="en-US" sz="1200" kern="1200" dirty="0" err="1" smtClean="0">
                <a:solidFill>
                  <a:schemeClr val="tx1"/>
                </a:solidFill>
                <a:effectLst/>
                <a:latin typeface="+mn-lt"/>
                <a:ea typeface="+mn-ea"/>
                <a:cs typeface="+mn-cs"/>
              </a:rPr>
              <a:t>QTc</a:t>
            </a:r>
            <a:r>
              <a:rPr lang="en-US" sz="1200" kern="1200" dirty="0" smtClean="0">
                <a:solidFill>
                  <a:schemeClr val="tx1"/>
                </a:solidFill>
                <a:effectLst/>
                <a:latin typeface="+mn-lt"/>
                <a:ea typeface="+mn-ea"/>
                <a:cs typeface="+mn-cs"/>
              </a:rPr>
              <a:t> prolonging medications during the methadone titration. Of the patients who received concomitant treatment with full mu agonists, the median morphine equivalent daily dose (MEDD) was 90 on day one of methadone titration, 165 on day two, and 105 on day three.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Mean methadone dose on discharge: 72.8mg (SD 7.9)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22</a:t>
            </a:fld>
            <a:endParaRPr lang="en-GB"/>
          </a:p>
        </p:txBody>
      </p:sp>
    </p:spTree>
    <p:extLst>
      <p:ext uri="{BB962C8B-B14F-4D97-AF65-F5344CB8AC3E}">
        <p14:creationId xmlns:p14="http://schemas.microsoft.com/office/powerpoint/2010/main" val="404002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Hospitals are essential sites of care</a:t>
            </a:r>
            <a:r>
              <a:rPr lang="en-US" baseline="0" dirty="0"/>
              <a:t> for patients with OUD</a:t>
            </a:r>
            <a:endParaRPr lang="en-US" dirty="0"/>
          </a:p>
          <a:p>
            <a:r>
              <a:rPr lang="en-US" dirty="0"/>
              <a:t>Traditional guidance in the outpatient </a:t>
            </a:r>
            <a:r>
              <a:rPr lang="en-US" dirty="0" smtClean="0"/>
              <a:t>setting</a:t>
            </a:r>
          </a:p>
          <a:p>
            <a:r>
              <a:rPr lang="en-US" sz="1200" kern="1200" dirty="0" smtClean="0">
                <a:solidFill>
                  <a:schemeClr val="tx1"/>
                </a:solidFill>
                <a:effectLst/>
                <a:latin typeface="+mn-lt"/>
                <a:ea typeface="+mn-ea"/>
                <a:cs typeface="+mn-cs"/>
              </a:rPr>
              <a:t>Patients frequently either experienced a prolonged LOS to undergo methadone titration to a goal dose of 60mg daily, or were discharged on a dose lower than what is considered to be adequate to treat cravings and withdrawal.</a:t>
            </a:r>
            <a:endParaRPr lang="en-US" dirty="0"/>
          </a:p>
          <a:p>
            <a:r>
              <a:rPr lang="en-US" dirty="0"/>
              <a:t>Using</a:t>
            </a:r>
            <a:r>
              <a:rPr lang="en-US" baseline="0" dirty="0"/>
              <a:t> traditional guidance it takes &gt; 2 weeks to get to 60mg daily dose threshold considered to be minimum for treating cravings and withdrawal. Patients were frequently leaving PDD with reason cited as uncontrolled pain/withdrawal</a:t>
            </a:r>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2</a:t>
            </a:fld>
            <a:endParaRPr lang="en-GB"/>
          </a:p>
        </p:txBody>
      </p:sp>
    </p:spTree>
    <p:extLst>
      <p:ext uri="{BB962C8B-B14F-4D97-AF65-F5344CB8AC3E}">
        <p14:creationId xmlns:p14="http://schemas.microsoft.com/office/powerpoint/2010/main" val="4364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Xylazine found in 100% of samples in Q3 2023</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3</a:t>
            </a:fld>
            <a:endParaRPr lang="en-GB"/>
          </a:p>
        </p:txBody>
      </p:sp>
    </p:spTree>
    <p:extLst>
      <p:ext uri="{BB962C8B-B14F-4D97-AF65-F5344CB8AC3E}">
        <p14:creationId xmlns:p14="http://schemas.microsoft.com/office/powerpoint/2010/main" val="129473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4</a:t>
            </a:fld>
            <a:endParaRPr lang="en-GB"/>
          </a:p>
        </p:txBody>
      </p:sp>
    </p:spTree>
    <p:extLst>
      <p:ext uri="{BB962C8B-B14F-4D97-AF65-F5344CB8AC3E}">
        <p14:creationId xmlns:p14="http://schemas.microsoft.com/office/powerpoint/2010/main" val="225648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1 month in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adjunctive use of short-acting opioids for pain and withdrawal.</a:t>
            </a:r>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5</a:t>
            </a:fld>
            <a:endParaRPr lang="en-GB"/>
          </a:p>
        </p:txBody>
      </p:sp>
    </p:spTree>
    <p:extLst>
      <p:ext uri="{BB962C8B-B14F-4D97-AF65-F5344CB8AC3E}">
        <p14:creationId xmlns:p14="http://schemas.microsoft.com/office/powerpoint/2010/main" val="27446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chemeClr val="accent1"/>
                </a:solidFill>
                <a:latin typeface="+mn-lt"/>
                <a:ea typeface="+mn-ea"/>
                <a:cs typeface="+mn-cs"/>
              </a:rPr>
              <a:t>Treated pain and opioid withdrawal symptoms with full agonist opioids + non-opioid adjuvants</a:t>
            </a:r>
          </a:p>
          <a:p>
            <a:pPr algn="l"/>
            <a:endParaRPr lang="en-US" sz="1200" kern="1200" dirty="0">
              <a:solidFill>
                <a:schemeClr val="accent1"/>
              </a:solidFill>
              <a:latin typeface="+mn-lt"/>
              <a:ea typeface="+mn-ea"/>
              <a:cs typeface="+mn-cs"/>
            </a:endParaRPr>
          </a:p>
          <a:p>
            <a:pPr algn="l"/>
            <a:r>
              <a:rPr lang="en-US" sz="1200" kern="1200" dirty="0">
                <a:solidFill>
                  <a:schemeClr val="tx1"/>
                </a:solidFill>
                <a:effectLst/>
                <a:latin typeface="+mn-lt"/>
                <a:ea typeface="+mn-ea"/>
                <a:cs typeface="+mn-cs"/>
              </a:rPr>
              <a:t>Patients were monitored according to the medicine unit standard for pain, sedation, and respiratory depression and were followed daily by a pharmacist for signs of sedation, respiratory depression, withdrawal, and </a:t>
            </a:r>
            <a:r>
              <a:rPr lang="en-US" sz="1200" kern="1200" dirty="0" err="1">
                <a:solidFill>
                  <a:schemeClr val="tx1"/>
                </a:solidFill>
                <a:effectLst/>
                <a:latin typeface="+mn-lt"/>
                <a:ea typeface="+mn-ea"/>
                <a:cs typeface="+mn-cs"/>
              </a:rPr>
              <a:t>QTc</a:t>
            </a:r>
            <a:r>
              <a:rPr lang="en-US" sz="1200" kern="1200" dirty="0">
                <a:solidFill>
                  <a:schemeClr val="tx1"/>
                </a:solidFill>
                <a:effectLst/>
                <a:latin typeface="+mn-lt"/>
                <a:ea typeface="+mn-ea"/>
                <a:cs typeface="+mn-cs"/>
              </a:rPr>
              <a:t> prolongation. </a:t>
            </a:r>
            <a:endParaRPr lang="en-US" sz="1200" kern="1200" dirty="0">
              <a:solidFill>
                <a:schemeClr val="accent1"/>
              </a:solidFill>
              <a:latin typeface="+mn-lt"/>
              <a:ea typeface="+mn-ea"/>
              <a:cs typeface="+mn-cs"/>
            </a:endParaRPr>
          </a:p>
        </p:txBody>
      </p:sp>
      <p:sp>
        <p:nvSpPr>
          <p:cNvPr id="4" name="Slide Number Placeholder 3"/>
          <p:cNvSpPr>
            <a:spLocks noGrp="1"/>
          </p:cNvSpPr>
          <p:nvPr>
            <p:ph type="sldNum" sz="quarter" idx="10"/>
          </p:nvPr>
        </p:nvSpPr>
        <p:spPr/>
        <p:txBody>
          <a:bodyPr/>
          <a:lstStyle/>
          <a:p>
            <a:fld id="{05E21C0D-9E07-4C74-9A59-193F61F62892}" type="slidenum">
              <a:rPr lang="en-GB" smtClean="0"/>
              <a:t>6</a:t>
            </a:fld>
            <a:endParaRPr lang="en-GB"/>
          </a:p>
        </p:txBody>
      </p:sp>
    </p:spTree>
    <p:extLst>
      <p:ext uri="{BB962C8B-B14F-4D97-AF65-F5344CB8AC3E}">
        <p14:creationId xmlns:p14="http://schemas.microsoft.com/office/powerpoint/2010/main" val="233931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over-sedation, defined as Richmond Agitation Sedation Scale (RASS) </a:t>
            </a:r>
            <a:r>
              <a:rPr lang="en-US" sz="1200" u="sng" kern="1200" dirty="0">
                <a:solidFill>
                  <a:schemeClr val="tx1"/>
                </a:solidFill>
                <a:effectLst/>
                <a:latin typeface="+mn-lt"/>
                <a:ea typeface="+mn-ea"/>
                <a:cs typeface="+mn-cs"/>
              </a:rPr>
              <a:t>&lt;</a:t>
            </a:r>
            <a:r>
              <a:rPr lang="en-US" sz="1200" kern="1200" dirty="0">
                <a:solidFill>
                  <a:schemeClr val="tx1"/>
                </a:solidFill>
                <a:effectLst/>
                <a:latin typeface="+mn-lt"/>
                <a:ea typeface="+mn-ea"/>
                <a:cs typeface="+mn-cs"/>
              </a:rPr>
              <a:t> -3 or </a:t>
            </a:r>
            <a:r>
              <a:rPr lang="en-US" sz="1200" kern="1200" dirty="0" err="1">
                <a:solidFill>
                  <a:schemeClr val="tx1"/>
                </a:solidFill>
                <a:effectLst/>
                <a:latin typeface="+mn-lt"/>
                <a:ea typeface="+mn-ea"/>
                <a:cs typeface="+mn-cs"/>
              </a:rPr>
              <a:t>Pasero</a:t>
            </a:r>
            <a:r>
              <a:rPr lang="en-US" sz="1200" kern="1200" dirty="0">
                <a:solidFill>
                  <a:schemeClr val="tx1"/>
                </a:solidFill>
                <a:effectLst/>
                <a:latin typeface="+mn-lt"/>
                <a:ea typeface="+mn-ea"/>
                <a:cs typeface="+mn-cs"/>
              </a:rPr>
              <a:t> Opioid-induced Sedation Scale (POSS)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 3</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Secondary outcomes included: proportion of patients who reached 60mg total daily dose prior to discharge, time to reach 60 mg total daily dose of methadone, LOS, and patient directed discharge. </a:t>
            </a:r>
          </a:p>
          <a:p>
            <a:pPr marL="285750" indent="-285750">
              <a:buFont typeface="Arial" panose="020B0604020202020204" pitchFamily="34" charset="0"/>
              <a:buChar char="•"/>
            </a:pPr>
            <a:r>
              <a:rPr lang="en-US" dirty="0"/>
              <a:t>Outcomes</a:t>
            </a:r>
          </a:p>
          <a:p>
            <a:pPr marL="422550" lvl="1" indent="-285750"/>
            <a:r>
              <a:rPr lang="en-US" dirty="0"/>
              <a:t>Safety – naloxone administration, documentation of over-sedation, QT interval prolongation</a:t>
            </a:r>
          </a:p>
          <a:p>
            <a:pPr marL="606150" lvl="2" indent="-285750"/>
            <a:r>
              <a:rPr lang="en-US" dirty="0"/>
              <a:t>Over-sedation: RASS/POSS**********</a:t>
            </a:r>
          </a:p>
          <a:p>
            <a:pPr marL="422550" lvl="1" indent="-285750"/>
            <a:r>
              <a:rPr lang="en-US" dirty="0"/>
              <a:t>Clinical – discharge methadone dose, frequency of patient directed discharge (PDD), length of stay (LOS)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7</a:t>
            </a:fld>
            <a:endParaRPr lang="en-GB"/>
          </a:p>
        </p:txBody>
      </p:sp>
    </p:spTree>
    <p:extLst>
      <p:ext uri="{BB962C8B-B14F-4D97-AF65-F5344CB8AC3E}">
        <p14:creationId xmlns:p14="http://schemas.microsoft.com/office/powerpoint/2010/main" val="16403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month of October, eleven patients with active OUD admitted to the Hospital of the University of Pennsylvania underwent a pilot rapid methadone titration protocol.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21C0D-9E07-4C74-9A59-193F61F62892}" type="slidenum">
              <a:rPr lang="en-GB" smtClean="0"/>
              <a:t>8</a:t>
            </a:fld>
            <a:endParaRPr lang="en-GB"/>
          </a:p>
        </p:txBody>
      </p:sp>
    </p:spTree>
    <p:extLst>
      <p:ext uri="{BB962C8B-B14F-4D97-AF65-F5344CB8AC3E}">
        <p14:creationId xmlns:p14="http://schemas.microsoft.com/office/powerpoint/2010/main" val="379091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No instances of safety concerns</a:t>
            </a:r>
          </a:p>
          <a:p>
            <a:pPr marL="422550" lvl="1" indent="-285750"/>
            <a:r>
              <a:rPr lang="en-US" dirty="0"/>
              <a:t>No naloxone administration, documented over-sedation, clinically significant QT prolongation</a:t>
            </a:r>
          </a:p>
          <a:p>
            <a:pPr marL="285750" indent="-285750">
              <a:buFont typeface="Arial" panose="020B0604020202020204" pitchFamily="34" charset="0"/>
              <a:buChar char="•"/>
            </a:pPr>
            <a:r>
              <a:rPr lang="en-US" dirty="0"/>
              <a:t>9 patients completed the protocol (81.8%)</a:t>
            </a:r>
          </a:p>
          <a:p>
            <a:pPr marL="422550" lvl="1" indent="-285750"/>
            <a:r>
              <a:rPr lang="en-US" dirty="0"/>
              <a:t>2 patients discharged via PDD prior to completion</a:t>
            </a:r>
          </a:p>
          <a:p>
            <a:pPr marL="285750" indent="-285750">
              <a:buFont typeface="Arial" panose="020B0604020202020204" pitchFamily="34" charset="0"/>
              <a:buChar char="•"/>
            </a:pPr>
            <a:r>
              <a:rPr lang="en-US" dirty="0"/>
              <a:t>Mean methadone dose on discharge: 72.8mg (SD 7.9)</a:t>
            </a:r>
          </a:p>
          <a:p>
            <a:pPr marL="285750" indent="-285750">
              <a:buFont typeface="Arial" panose="020B0604020202020204" pitchFamily="34" charset="0"/>
              <a:buChar char="•"/>
            </a:pPr>
            <a:r>
              <a:rPr lang="en-US" dirty="0"/>
              <a:t>After pilot month, the institution psychiatry C/L services adopted the RAMP-UP protocol as their standard methadone initiation</a:t>
            </a:r>
          </a:p>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9</a:t>
            </a:fld>
            <a:endParaRPr lang="en-GB"/>
          </a:p>
        </p:txBody>
      </p:sp>
    </p:spTree>
    <p:extLst>
      <p:ext uri="{BB962C8B-B14F-4D97-AF65-F5344CB8AC3E}">
        <p14:creationId xmlns:p14="http://schemas.microsoft.com/office/powerpoint/2010/main" val="2668220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2555C37E-A1C6-4459-9E67-8F853AD043DA}" type="datetime4">
              <a:rPr lang="en-US" smtClean="0"/>
              <a:pPr/>
              <a:t>November 1,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1075133346" name="Picture 7" descr="{&quot;templafy&quot;:{&quot;id&quot;:&quot;30901234-f399-4a94-9bd1-5eabdf747fc7&quot;}}"/>
          <p:cNvPicPr>
            <a:picLocks noChangeAspect="1"/>
          </p:cNvPicPr>
          <p:nvPr/>
        </p:nvPicPr>
        <p:blipFill>
          <a:blip r:embed="rId5"/>
          <a:stretch>
            <a:fillRect/>
          </a:stretch>
        </p:blipFill>
        <p:spPr>
          <a:xfrm>
            <a:off x="730799" y="699175"/>
            <a:ext cx="4322438" cy="725487"/>
          </a:xfrm>
          <a:prstGeom prst="rect">
            <a:avLst/>
          </a:prstGeom>
        </p:spPr>
      </p:pic>
    </p:spTree>
    <p:extLst>
      <p:ext uri="{BB962C8B-B14F-4D97-AF65-F5344CB8AC3E}">
        <p14:creationId xmlns:p14="http://schemas.microsoft.com/office/powerpoint/2010/main" val="332263850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01/11/2023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b4eea74-9d13-4e44-9b2c-0f08819b6c97&quot;}}">
            <a:extLst>
              <a:ext uri="{FF2B5EF4-FFF2-40B4-BE49-F238E27FC236}">
                <a16:creationId xmlns:a16="http://schemas.microsoft.com/office/drawing/2014/main" id="{F9DD6C23-C8F9-1547-9614-BEBD6DAFD0D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1900549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01/11/2023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2a703fa-8259-4557-962d-ab582f2249cc&quot;}}">
            <a:extLst>
              <a:ext uri="{FF2B5EF4-FFF2-40B4-BE49-F238E27FC236}">
                <a16:creationId xmlns:a16="http://schemas.microsoft.com/office/drawing/2014/main" id="{EBCD5668-E220-BAC0-653D-1464F201089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56027230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H">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01/11/2023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78e4b136-0ecb-418f-b7bb-760dc4515bda&quot;}}">
            <a:extLst>
              <a:ext uri="{FF2B5EF4-FFF2-40B4-BE49-F238E27FC236}">
                <a16:creationId xmlns:a16="http://schemas.microsoft.com/office/drawing/2014/main" id="{91EF78B0-9F03-F314-B042-2A9C780D80D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388349347"/>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466101650"/>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78300702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85974977"/>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176193903"/>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FB0A5DFB-6244-4115-A7AB-7C97339F6AD2}"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893757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129706699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070561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2555C37E-A1C6-4459-9E67-8F853AD043DA}" type="datetime4">
              <a:rPr lang="en-US" smtClean="0"/>
              <a:pPr/>
              <a:t>November 1,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14908128" name="Picture 5" descr="{&quot;templafy&quot;:{&quot;id&quot;:&quot;727798fb-93ec-4ae5-a5bd-5308d7c40665&quot;}}"/>
          <p:cNvPicPr>
            <a:picLocks noChangeAspect="1"/>
          </p:cNvPicPr>
          <p:nvPr/>
        </p:nvPicPr>
        <p:blipFill>
          <a:blip r:embed="rId5"/>
          <a:stretch>
            <a:fillRect/>
          </a:stretch>
        </p:blipFill>
        <p:spPr>
          <a:xfrm>
            <a:off x="737770" y="702906"/>
            <a:ext cx="4322438" cy="725487"/>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55487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740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330623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November 1,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24611342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251"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047"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November 1,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f6daa306-ad96-40f4-82cd-fef5cf89adf4&quot;}}">
            <a:extLst>
              <a:ext uri="{FF2B5EF4-FFF2-40B4-BE49-F238E27FC236}">
                <a16:creationId xmlns:a16="http://schemas.microsoft.com/office/drawing/2014/main" id="{1730DDFB-184E-CE5B-13B1-2A6F3A06ACE8}"/>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5646296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AEBF58B4-61FE-4B6E-9387-39B058629E66}" type="datetime4">
              <a:rPr lang="en-US" noProof="0" smtClean="0"/>
              <a:t>November 1,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10678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November 1,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r>
              <a:rPr lang="en-US" dirty="0"/>
              <a:t>Click to edit Master title style</a:t>
            </a:r>
            <a:endParaRPr lang="en-GB" dirty="0"/>
          </a:p>
        </p:txBody>
      </p:sp>
      <p:sp>
        <p:nvSpPr>
          <p:cNvPr id="4" name="Footers" descr="{&quot;templafy&quot;:{&quot;id&quot;:&quot;fe8e1a07-4725-46e9-b27d-111515b6a4b0&quot;}}">
            <a:extLst>
              <a:ext uri="{FF2B5EF4-FFF2-40B4-BE49-F238E27FC236}">
                <a16:creationId xmlns:a16="http://schemas.microsoft.com/office/drawing/2014/main" id="{F9EC4DD8-B03D-E94C-E682-0A9B26DCBF8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4092619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AEBF58B4-61FE-4B6E-9387-39B058629E66}" type="datetime4">
              <a:rPr lang="en-US" noProof="0" smtClean="0"/>
              <a:t>November 1,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1146112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9728241"/>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047"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27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dirty="0"/>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084798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197DF7FC-2311-4E03-AAFE-2DADE0839E10}" type="datetime4">
              <a:rPr lang="en-US" smtClean="0"/>
              <a:pPr/>
              <a:t>November 1, 2023</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dirty="0"/>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862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dirty="0"/>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802c32aa-2e79-485b-8fd7-9e826bb7a9c4&quot;}}">
            <a:extLst>
              <a:ext uri="{FF2B5EF4-FFF2-40B4-BE49-F238E27FC236}">
                <a16:creationId xmlns:a16="http://schemas.microsoft.com/office/drawing/2014/main" id="{EDC4708C-CD54-B7F2-D805-7C44F6F2B07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979422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2555C37E-A1C6-4459-9E67-8F853AD043DA}" type="datetime4">
              <a:rPr lang="en-US" smtClean="0"/>
              <a:pPr/>
              <a:t>November 1,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37974633" name="Picture 5" descr="{&quot;templafy&quot;:{&quot;id&quot;:&quot;539ce546-0ecd-4010-9fa9-987f56adaa25&quot;}}"/>
          <p:cNvPicPr>
            <a:picLocks noChangeAspect="1"/>
          </p:cNvPicPr>
          <p:nvPr/>
        </p:nvPicPr>
        <p:blipFill>
          <a:blip r:embed="rId5"/>
          <a:stretch>
            <a:fillRect/>
          </a:stretch>
        </p:blipFill>
        <p:spPr>
          <a:xfrm>
            <a:off x="737770" y="702906"/>
            <a:ext cx="4322438" cy="725487"/>
          </a:xfrm>
          <a:prstGeom prst="rect">
            <a:avLst/>
          </a:prstGeom>
        </p:spPr>
      </p:pic>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448192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4706499"/>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4" name="Content Placeholder 2">
            <a:extLst>
              <a:ext uri="{FF2B5EF4-FFF2-40B4-BE49-F238E27FC236}">
                <a16:creationId xmlns:a16="http://schemas.microsoft.com/office/drawing/2014/main" id="{411FCB7A-8CF2-FF56-27FD-1990B8CFF15A}"/>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spTree>
    <p:extLst>
      <p:ext uri="{BB962C8B-B14F-4D97-AF65-F5344CB8AC3E}">
        <p14:creationId xmlns:p14="http://schemas.microsoft.com/office/powerpoint/2010/main" val="158287648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13974de5-8cef-4d59-abfb-72071ca5e6dc&quot;}}">
            <a:extLst>
              <a:ext uri="{FF2B5EF4-FFF2-40B4-BE49-F238E27FC236}">
                <a16:creationId xmlns:a16="http://schemas.microsoft.com/office/drawing/2014/main" id="{82A8297C-CDDC-2966-C397-33725EE8D10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89076601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570"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7"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1797"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endParaRPr lang="en-GB" dirty="0"/>
          </a:p>
        </p:txBody>
      </p:sp>
      <p:sp>
        <p:nvSpPr>
          <p:cNvPr id="6" name="Footers" descr="{&quot;templafy&quot;:{&quot;id&quot;:&quot;4708fec4-619c-41a6-a13a-61ee0ada3da4&quot;}}">
            <a:extLst>
              <a:ext uri="{FF2B5EF4-FFF2-40B4-BE49-F238E27FC236}">
                <a16:creationId xmlns:a16="http://schemas.microsoft.com/office/drawing/2014/main" id="{D09B7859-4BFA-0D77-C7FF-EF07F041045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646066893"/>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1753967541"/>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sp>
        <p:nvSpPr>
          <p:cNvPr id="15" name="Footers" descr="{&quot;templafy&quot;:{&quot;id&quot;:&quot;9f113c1b-1e68-4d5d-9404-b1c9682e1dc7&quot;}}">
            <a:extLst>
              <a:ext uri="{FF2B5EF4-FFF2-40B4-BE49-F238E27FC236}">
                <a16:creationId xmlns:a16="http://schemas.microsoft.com/office/drawing/2014/main" id="{E089BA30-0544-BB92-B27F-1E09FDA031B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16961744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348230607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userDrawn="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195613105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4aaff1e3-4aeb-4ab6-970c-e6644a7151c2&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92876128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1434325916"/>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5701762b-2ddd-415c-9f10-2849eeb3ef06&quot;}}">
            <a:extLst>
              <a:ext uri="{FF2B5EF4-FFF2-40B4-BE49-F238E27FC236}">
                <a16:creationId xmlns:a16="http://schemas.microsoft.com/office/drawing/2014/main" id="{E437CE73-48A8-6501-39C1-A1E43A2B917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21398609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sp>
        <p:nvSpPr>
          <p:cNvPr id="8" name="Footers" descr="{&quot;templafy&quot;:{&quot;id&quot;:&quot;6f27a5ea-5194-4474-8f5a-b0c8f65deb8e&quot;}}">
            <a:extLst>
              <a:ext uri="{FF2B5EF4-FFF2-40B4-BE49-F238E27FC236}">
                <a16:creationId xmlns:a16="http://schemas.microsoft.com/office/drawing/2014/main" id="{6D57E22F-014A-FDF5-8749-C999CC6D20A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69888123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79152259"/>
      </p:ext>
    </p:extLst>
  </p:cSld>
  <p:clrMapOvr>
    <a:masterClrMapping/>
  </p:clrMapOvr>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373743555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197DF7FC-2311-4E03-AAFE-2DADE0839E10}" type="datetime4">
              <a:rPr lang="en-US" noProof="0" smtClean="0"/>
              <a:t>November 1, 2023</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1333805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984639071"/>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27029257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grpSp>
        <p:nvGrpSpPr>
          <p:cNvPr id="3" name="Group 2">
            <a:extLst>
              <a:ext uri="{FF2B5EF4-FFF2-40B4-BE49-F238E27FC236}">
                <a16:creationId xmlns:a16="http://schemas.microsoft.com/office/drawing/2014/main" id="{32226A66-5DC3-953F-2B42-68A9AAEE705B}"/>
              </a:ext>
            </a:extLst>
          </p:cNvPr>
          <p:cNvGrpSpPr/>
          <p:nvPr userDrawn="1"/>
        </p:nvGrpSpPr>
        <p:grpSpPr>
          <a:xfrm>
            <a:off x="4724397" y="3211027"/>
            <a:ext cx="2743202" cy="435946"/>
            <a:chOff x="728662" y="709353"/>
            <a:chExt cx="2743202" cy="435946"/>
          </a:xfrm>
        </p:grpSpPr>
        <p:pic>
          <p:nvPicPr>
            <p:cNvPr id="4" name="Picture 3">
              <a:extLst>
                <a:ext uri="{FF2B5EF4-FFF2-40B4-BE49-F238E27FC236}">
                  <a16:creationId xmlns:a16="http://schemas.microsoft.com/office/drawing/2014/main" id="{C344384E-4AF3-B4A4-F189-409E7C8A0413}"/>
                </a:ext>
              </a:extLst>
            </p:cNvPr>
            <p:cNvPicPr>
              <a:picLocks noChangeAspect="1"/>
            </p:cNvPicPr>
            <p:nvPr/>
          </p:nvPicPr>
          <p:blipFill rotWithShape="1">
            <a:blip r:embed="rId3">
              <a:extLst>
                <a:ext uri="{28A0092B-C50C-407E-A947-70E740481C1C}">
                  <a14:useLocalDpi xmlns:a14="http://schemas.microsoft.com/office/drawing/2010/main" val="0"/>
                </a:ext>
              </a:extLst>
            </a:blip>
            <a:srcRect r="86053"/>
            <a:stretch/>
          </p:blipFill>
          <p:spPr>
            <a:xfrm>
              <a:off x="728662" y="709353"/>
              <a:ext cx="381588" cy="435946"/>
            </a:xfrm>
            <a:prstGeom prst="rect">
              <a:avLst/>
            </a:prstGeom>
          </p:spPr>
        </p:pic>
        <p:sp>
          <p:nvSpPr>
            <p:cNvPr id="5" name="Freeform 33">
              <a:extLst>
                <a:ext uri="{FF2B5EF4-FFF2-40B4-BE49-F238E27FC236}">
                  <a16:creationId xmlns:a16="http://schemas.microsoft.com/office/drawing/2014/main" id="{0DE36B48-2DFA-C617-11D3-E6301B89EAC4}"/>
                </a:ext>
              </a:extLst>
            </p:cNvPr>
            <p:cNvSpPr>
              <a:spLocks noEditPoints="1"/>
            </p:cNvSpPr>
            <p:nvPr/>
          </p:nvSpPr>
          <p:spPr bwMode="auto">
            <a:xfrm>
              <a:off x="1222376" y="709353"/>
              <a:ext cx="2249488" cy="295275"/>
            </a:xfrm>
            <a:custGeom>
              <a:avLst/>
              <a:gdLst>
                <a:gd name="T0" fmla="*/ 3918 w 3977"/>
                <a:gd name="T1" fmla="*/ 318 h 515"/>
                <a:gd name="T2" fmla="*/ 3977 w 3977"/>
                <a:gd name="T3" fmla="*/ 433 h 515"/>
                <a:gd name="T4" fmla="*/ 3973 w 3977"/>
                <a:gd name="T5" fmla="*/ 332 h 515"/>
                <a:gd name="T6" fmla="*/ 3688 w 3977"/>
                <a:gd name="T7" fmla="*/ 493 h 515"/>
                <a:gd name="T8" fmla="*/ 3585 w 3977"/>
                <a:gd name="T9" fmla="*/ 308 h 515"/>
                <a:gd name="T10" fmla="*/ 3488 w 3977"/>
                <a:gd name="T11" fmla="*/ 507 h 515"/>
                <a:gd name="T12" fmla="*/ 3337 w 3977"/>
                <a:gd name="T13" fmla="*/ 235 h 515"/>
                <a:gd name="T14" fmla="*/ 3543 w 3977"/>
                <a:gd name="T15" fmla="*/ 212 h 515"/>
                <a:gd name="T16" fmla="*/ 3280 w 3977"/>
                <a:gd name="T17" fmla="*/ 99 h 515"/>
                <a:gd name="T18" fmla="*/ 3280 w 3977"/>
                <a:gd name="T19" fmla="*/ 99 h 515"/>
                <a:gd name="T20" fmla="*/ 3163 w 3977"/>
                <a:gd name="T21" fmla="*/ 507 h 515"/>
                <a:gd name="T22" fmla="*/ 3163 w 3977"/>
                <a:gd name="T23" fmla="*/ 221 h 515"/>
                <a:gd name="T24" fmla="*/ 2812 w 3977"/>
                <a:gd name="T25" fmla="*/ 99 h 515"/>
                <a:gd name="T26" fmla="*/ 2812 w 3977"/>
                <a:gd name="T27" fmla="*/ 99 h 515"/>
                <a:gd name="T28" fmla="*/ 2852 w 3977"/>
                <a:gd name="T29" fmla="*/ 507 h 515"/>
                <a:gd name="T30" fmla="*/ 2695 w 3977"/>
                <a:gd name="T31" fmla="*/ 235 h 515"/>
                <a:gd name="T32" fmla="*/ 2804 w 3977"/>
                <a:gd name="T33" fmla="*/ 453 h 515"/>
                <a:gd name="T34" fmla="*/ 2521 w 3977"/>
                <a:gd name="T35" fmla="*/ 494 h 515"/>
                <a:gd name="T36" fmla="*/ 2621 w 3977"/>
                <a:gd name="T37" fmla="*/ 451 h 515"/>
                <a:gd name="T38" fmla="*/ 2470 w 3977"/>
                <a:gd name="T39" fmla="*/ 212 h 515"/>
                <a:gd name="T40" fmla="*/ 2512 w 3977"/>
                <a:gd name="T41" fmla="*/ 9 h 515"/>
                <a:gd name="T42" fmla="*/ 2236 w 3977"/>
                <a:gd name="T43" fmla="*/ 318 h 515"/>
                <a:gd name="T44" fmla="*/ 2236 w 3977"/>
                <a:gd name="T45" fmla="*/ 318 h 515"/>
                <a:gd name="T46" fmla="*/ 2295 w 3977"/>
                <a:gd name="T47" fmla="*/ 454 h 515"/>
                <a:gd name="T48" fmla="*/ 2080 w 3977"/>
                <a:gd name="T49" fmla="*/ 332 h 515"/>
                <a:gd name="T50" fmla="*/ 1949 w 3977"/>
                <a:gd name="T51" fmla="*/ 414 h 515"/>
                <a:gd name="T52" fmla="*/ 1887 w 3977"/>
                <a:gd name="T53" fmla="*/ 423 h 515"/>
                <a:gd name="T54" fmla="*/ 1537 w 3977"/>
                <a:gd name="T55" fmla="*/ 124 h 515"/>
                <a:gd name="T56" fmla="*/ 1426 w 3977"/>
                <a:gd name="T57" fmla="*/ 507 h 515"/>
                <a:gd name="T58" fmla="*/ 1453 w 3977"/>
                <a:gd name="T59" fmla="*/ 44 h 515"/>
                <a:gd name="T60" fmla="*/ 1977 w 3977"/>
                <a:gd name="T61" fmla="*/ 57 h 515"/>
                <a:gd name="T62" fmla="*/ 1342 w 3977"/>
                <a:gd name="T63" fmla="*/ 507 h 515"/>
                <a:gd name="T64" fmla="*/ 1175 w 3977"/>
                <a:gd name="T65" fmla="*/ 242 h 515"/>
                <a:gd name="T66" fmla="*/ 991 w 3977"/>
                <a:gd name="T67" fmla="*/ 507 h 515"/>
                <a:gd name="T68" fmla="*/ 991 w 3977"/>
                <a:gd name="T69" fmla="*/ 221 h 515"/>
                <a:gd name="T70" fmla="*/ 1294 w 3977"/>
                <a:gd name="T71" fmla="*/ 315 h 515"/>
                <a:gd name="T72" fmla="*/ 978 w 3977"/>
                <a:gd name="T73" fmla="*/ 493 h 515"/>
                <a:gd name="T74" fmla="*/ 875 w 3977"/>
                <a:gd name="T75" fmla="*/ 308 h 515"/>
                <a:gd name="T76" fmla="*/ 778 w 3977"/>
                <a:gd name="T77" fmla="*/ 507 h 515"/>
                <a:gd name="T78" fmla="*/ 627 w 3977"/>
                <a:gd name="T79" fmla="*/ 235 h 515"/>
                <a:gd name="T80" fmla="*/ 833 w 3977"/>
                <a:gd name="T81" fmla="*/ 212 h 515"/>
                <a:gd name="T82" fmla="*/ 552 w 3977"/>
                <a:gd name="T83" fmla="*/ 318 h 515"/>
                <a:gd name="T84" fmla="*/ 396 w 3977"/>
                <a:gd name="T85" fmla="*/ 332 h 515"/>
                <a:gd name="T86" fmla="*/ 493 w 3977"/>
                <a:gd name="T87" fmla="*/ 515 h 515"/>
                <a:gd name="T88" fmla="*/ 396 w 3977"/>
                <a:gd name="T89" fmla="*/ 332 h 515"/>
                <a:gd name="T90" fmla="*/ 172 w 3977"/>
                <a:gd name="T91" fmla="*/ 61 h 515"/>
                <a:gd name="T92" fmla="*/ 114 w 3977"/>
                <a:gd name="T93" fmla="*/ 419 h 515"/>
                <a:gd name="T94" fmla="*/ 53 w 3977"/>
                <a:gd name="T95" fmla="*/ 421 h 515"/>
                <a:gd name="T96" fmla="*/ 349 w 3977"/>
                <a:gd name="T97" fmla="*/ 175 h 515"/>
                <a:gd name="T98" fmla="*/ 3135 w 3977"/>
                <a:gd name="T99" fmla="*/ 313 h 515"/>
                <a:gd name="T100" fmla="*/ 3036 w 3977"/>
                <a:gd name="T101" fmla="*/ 491 h 515"/>
                <a:gd name="T102" fmla="*/ 3021 w 3977"/>
                <a:gd name="T103" fmla="*/ 21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7" h="515">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41361873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7"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C">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grpSp>
        <p:nvGrpSpPr>
          <p:cNvPr id="8" name="Group 7">
            <a:extLst>
              <a:ext uri="{FF2B5EF4-FFF2-40B4-BE49-F238E27FC236}">
                <a16:creationId xmlns:a16="http://schemas.microsoft.com/office/drawing/2014/main" id="{E713D132-8C61-C600-AFB3-F62335C60208}"/>
              </a:ext>
            </a:extLst>
          </p:cNvPr>
          <p:cNvGrpSpPr/>
          <p:nvPr userDrawn="1"/>
        </p:nvGrpSpPr>
        <p:grpSpPr>
          <a:xfrm>
            <a:off x="4724397" y="3211027"/>
            <a:ext cx="2743202" cy="435946"/>
            <a:chOff x="4724397" y="3211027"/>
            <a:chExt cx="2743202" cy="435946"/>
          </a:xfrm>
        </p:grpSpPr>
        <p:pic>
          <p:nvPicPr>
            <p:cNvPr id="9" name="Picture 8">
              <a:extLst>
                <a:ext uri="{FF2B5EF4-FFF2-40B4-BE49-F238E27FC236}">
                  <a16:creationId xmlns:a16="http://schemas.microsoft.com/office/drawing/2014/main" id="{5FF09B02-6C86-BF07-BC42-4DA86C0C91C0}"/>
                </a:ext>
              </a:extLst>
            </p:cNvPr>
            <p:cNvPicPr>
              <a:picLocks noChangeAspect="1"/>
            </p:cNvPicPr>
            <p:nvPr/>
          </p:nvPicPr>
          <p:blipFill rotWithShape="1">
            <a:blip r:embed="rId3">
              <a:extLst>
                <a:ext uri="{28A0092B-C50C-407E-A947-70E740481C1C}">
                  <a14:useLocalDpi xmlns:a14="http://schemas.microsoft.com/office/drawing/2010/main" val="0"/>
                </a:ext>
              </a:extLst>
            </a:blip>
            <a:srcRect r="86053"/>
            <a:stretch/>
          </p:blipFill>
          <p:spPr>
            <a:xfrm>
              <a:off x="4724397" y="3211027"/>
              <a:ext cx="381588" cy="435946"/>
            </a:xfrm>
            <a:prstGeom prst="rect">
              <a:avLst/>
            </a:prstGeom>
          </p:spPr>
        </p:pic>
        <p:sp>
          <p:nvSpPr>
            <p:cNvPr id="10" name="Freeform 33">
              <a:extLst>
                <a:ext uri="{FF2B5EF4-FFF2-40B4-BE49-F238E27FC236}">
                  <a16:creationId xmlns:a16="http://schemas.microsoft.com/office/drawing/2014/main" id="{C106549B-7A55-FB9D-40AE-058D5282DBEE}"/>
                </a:ext>
              </a:extLst>
            </p:cNvPr>
            <p:cNvSpPr>
              <a:spLocks noEditPoints="1"/>
            </p:cNvSpPr>
            <p:nvPr/>
          </p:nvSpPr>
          <p:spPr bwMode="white">
            <a:xfrm>
              <a:off x="5218111" y="3211027"/>
              <a:ext cx="2249488" cy="295275"/>
            </a:xfrm>
            <a:custGeom>
              <a:avLst/>
              <a:gdLst>
                <a:gd name="T0" fmla="*/ 3918 w 3977"/>
                <a:gd name="T1" fmla="*/ 318 h 515"/>
                <a:gd name="T2" fmla="*/ 3977 w 3977"/>
                <a:gd name="T3" fmla="*/ 433 h 515"/>
                <a:gd name="T4" fmla="*/ 3973 w 3977"/>
                <a:gd name="T5" fmla="*/ 332 h 515"/>
                <a:gd name="T6" fmla="*/ 3688 w 3977"/>
                <a:gd name="T7" fmla="*/ 493 h 515"/>
                <a:gd name="T8" fmla="*/ 3585 w 3977"/>
                <a:gd name="T9" fmla="*/ 308 h 515"/>
                <a:gd name="T10" fmla="*/ 3488 w 3977"/>
                <a:gd name="T11" fmla="*/ 507 h 515"/>
                <a:gd name="T12" fmla="*/ 3337 w 3977"/>
                <a:gd name="T13" fmla="*/ 235 h 515"/>
                <a:gd name="T14" fmla="*/ 3543 w 3977"/>
                <a:gd name="T15" fmla="*/ 212 h 515"/>
                <a:gd name="T16" fmla="*/ 3280 w 3977"/>
                <a:gd name="T17" fmla="*/ 99 h 515"/>
                <a:gd name="T18" fmla="*/ 3280 w 3977"/>
                <a:gd name="T19" fmla="*/ 99 h 515"/>
                <a:gd name="T20" fmla="*/ 3163 w 3977"/>
                <a:gd name="T21" fmla="*/ 507 h 515"/>
                <a:gd name="T22" fmla="*/ 3163 w 3977"/>
                <a:gd name="T23" fmla="*/ 221 h 515"/>
                <a:gd name="T24" fmla="*/ 2812 w 3977"/>
                <a:gd name="T25" fmla="*/ 99 h 515"/>
                <a:gd name="T26" fmla="*/ 2812 w 3977"/>
                <a:gd name="T27" fmla="*/ 99 h 515"/>
                <a:gd name="T28" fmla="*/ 2852 w 3977"/>
                <a:gd name="T29" fmla="*/ 507 h 515"/>
                <a:gd name="T30" fmla="*/ 2695 w 3977"/>
                <a:gd name="T31" fmla="*/ 235 h 515"/>
                <a:gd name="T32" fmla="*/ 2804 w 3977"/>
                <a:gd name="T33" fmla="*/ 453 h 515"/>
                <a:gd name="T34" fmla="*/ 2521 w 3977"/>
                <a:gd name="T35" fmla="*/ 494 h 515"/>
                <a:gd name="T36" fmla="*/ 2621 w 3977"/>
                <a:gd name="T37" fmla="*/ 451 h 515"/>
                <a:gd name="T38" fmla="*/ 2470 w 3977"/>
                <a:gd name="T39" fmla="*/ 212 h 515"/>
                <a:gd name="T40" fmla="*/ 2512 w 3977"/>
                <a:gd name="T41" fmla="*/ 9 h 515"/>
                <a:gd name="T42" fmla="*/ 2236 w 3977"/>
                <a:gd name="T43" fmla="*/ 318 h 515"/>
                <a:gd name="T44" fmla="*/ 2236 w 3977"/>
                <a:gd name="T45" fmla="*/ 318 h 515"/>
                <a:gd name="T46" fmla="*/ 2295 w 3977"/>
                <a:gd name="T47" fmla="*/ 454 h 515"/>
                <a:gd name="T48" fmla="*/ 2080 w 3977"/>
                <a:gd name="T49" fmla="*/ 332 h 515"/>
                <a:gd name="T50" fmla="*/ 1949 w 3977"/>
                <a:gd name="T51" fmla="*/ 414 h 515"/>
                <a:gd name="T52" fmla="*/ 1887 w 3977"/>
                <a:gd name="T53" fmla="*/ 423 h 515"/>
                <a:gd name="T54" fmla="*/ 1537 w 3977"/>
                <a:gd name="T55" fmla="*/ 124 h 515"/>
                <a:gd name="T56" fmla="*/ 1426 w 3977"/>
                <a:gd name="T57" fmla="*/ 507 h 515"/>
                <a:gd name="T58" fmla="*/ 1453 w 3977"/>
                <a:gd name="T59" fmla="*/ 44 h 515"/>
                <a:gd name="T60" fmla="*/ 1977 w 3977"/>
                <a:gd name="T61" fmla="*/ 57 h 515"/>
                <a:gd name="T62" fmla="*/ 1342 w 3977"/>
                <a:gd name="T63" fmla="*/ 507 h 515"/>
                <a:gd name="T64" fmla="*/ 1175 w 3977"/>
                <a:gd name="T65" fmla="*/ 242 h 515"/>
                <a:gd name="T66" fmla="*/ 991 w 3977"/>
                <a:gd name="T67" fmla="*/ 507 h 515"/>
                <a:gd name="T68" fmla="*/ 991 w 3977"/>
                <a:gd name="T69" fmla="*/ 221 h 515"/>
                <a:gd name="T70" fmla="*/ 1294 w 3977"/>
                <a:gd name="T71" fmla="*/ 315 h 515"/>
                <a:gd name="T72" fmla="*/ 978 w 3977"/>
                <a:gd name="T73" fmla="*/ 493 h 515"/>
                <a:gd name="T74" fmla="*/ 875 w 3977"/>
                <a:gd name="T75" fmla="*/ 308 h 515"/>
                <a:gd name="T76" fmla="*/ 778 w 3977"/>
                <a:gd name="T77" fmla="*/ 507 h 515"/>
                <a:gd name="T78" fmla="*/ 627 w 3977"/>
                <a:gd name="T79" fmla="*/ 235 h 515"/>
                <a:gd name="T80" fmla="*/ 833 w 3977"/>
                <a:gd name="T81" fmla="*/ 212 h 515"/>
                <a:gd name="T82" fmla="*/ 552 w 3977"/>
                <a:gd name="T83" fmla="*/ 318 h 515"/>
                <a:gd name="T84" fmla="*/ 396 w 3977"/>
                <a:gd name="T85" fmla="*/ 332 h 515"/>
                <a:gd name="T86" fmla="*/ 493 w 3977"/>
                <a:gd name="T87" fmla="*/ 515 h 515"/>
                <a:gd name="T88" fmla="*/ 396 w 3977"/>
                <a:gd name="T89" fmla="*/ 332 h 515"/>
                <a:gd name="T90" fmla="*/ 172 w 3977"/>
                <a:gd name="T91" fmla="*/ 61 h 515"/>
                <a:gd name="T92" fmla="*/ 114 w 3977"/>
                <a:gd name="T93" fmla="*/ 419 h 515"/>
                <a:gd name="T94" fmla="*/ 53 w 3977"/>
                <a:gd name="T95" fmla="*/ 421 h 515"/>
                <a:gd name="T96" fmla="*/ 349 w 3977"/>
                <a:gd name="T97" fmla="*/ 175 h 515"/>
                <a:gd name="T98" fmla="*/ 3135 w 3977"/>
                <a:gd name="T99" fmla="*/ 313 h 515"/>
                <a:gd name="T100" fmla="*/ 3036 w 3977"/>
                <a:gd name="T101" fmla="*/ 491 h 515"/>
                <a:gd name="T102" fmla="*/ 3021 w 3977"/>
                <a:gd name="T103" fmla="*/ 21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7" h="515">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Tree>
    <p:extLst>
      <p:ext uri="{BB962C8B-B14F-4D97-AF65-F5344CB8AC3E}">
        <p14:creationId xmlns:p14="http://schemas.microsoft.com/office/powerpoint/2010/main" val="224099798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370138"/>
            <a:ext cx="9826625" cy="2646878"/>
          </a:xfrm>
          <a:prstGeom prst="rect">
            <a:avLst/>
          </a:prstGeom>
          <a:noFill/>
        </p:spPr>
        <p:txBody>
          <a:bodyPr wrap="square" rtlCol="0">
            <a:spAutoFit/>
          </a:bodyPr>
          <a:lstStyle/>
          <a:p>
            <a:pPr algn="ctr"/>
            <a:r>
              <a:rPr lang="en-GB" sz="166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325226"/>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8318576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November 1, 2023</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b629212b-aba2-422f-a8af-fd93b3a4d254&quot;}}">
            <a:extLst>
              <a:ext uri="{FF2B5EF4-FFF2-40B4-BE49-F238E27FC236}">
                <a16:creationId xmlns:a16="http://schemas.microsoft.com/office/drawing/2014/main" id="{7F5AAA95-4262-DACC-6539-F83764B3EBBF}"/>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56125206"/>
      </p:ext>
    </p:extLst>
  </p:cSld>
  <p:clrMapOvr>
    <a:masterClrMapping/>
  </p:clrMapOvr>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197DF7FC-2311-4E03-AAFE-2DADE0839E10}" type="datetime4">
              <a:rPr lang="en-US" noProof="0" smtClean="0"/>
              <a:t>November 1, 2023</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897737"/>
      </p:ext>
    </p:extLst>
  </p:cSld>
  <p:clrMapOvr>
    <a:masterClrMapping/>
  </p:clrMapOvr>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01/11/2023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5e7a4020-5197-42b5-a0a1-76d93439fe1b&quot;}}">
            <a:extLst>
              <a:ext uri="{FF2B5EF4-FFF2-40B4-BE49-F238E27FC236}">
                <a16:creationId xmlns:a16="http://schemas.microsoft.com/office/drawing/2014/main" id="{5AE369FE-ED76-6EEE-3247-2A919AD7045B}"/>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02448393"/>
      </p:ext>
    </p:extLst>
  </p:cSld>
  <p:clrMapOvr>
    <a:masterClrMapping/>
  </p:clrMapOvr>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01/11/2023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9b31465-7178-466a-8f42-3e4972402eff&quot;}}">
            <a:extLst>
              <a:ext uri="{FF2B5EF4-FFF2-40B4-BE49-F238E27FC236}">
                <a16:creationId xmlns:a16="http://schemas.microsoft.com/office/drawing/2014/main" id="{A24A8258-9B07-0170-490D-F13D7253F27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70244082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01/11/2023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62dd52fa-754b-4464-afdb-3af5137dce98&quot;}}">
            <a:extLst>
              <a:ext uri="{FF2B5EF4-FFF2-40B4-BE49-F238E27FC236}">
                <a16:creationId xmlns:a16="http://schemas.microsoft.com/office/drawing/2014/main" id="{A5498BB6-9C05-CEB9-2389-021308A18C5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3093943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8"/>
            </p:custDataLst>
          </p:nvPr>
        </p:nvSpPr>
        <p:spPr>
          <a:xfrm>
            <a:off x="719138" y="720000"/>
            <a:ext cx="10753724" cy="90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49"/>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197DF7FC-2311-4E03-AAFE-2DADE0839E10}" type="datetime4">
              <a:rPr lang="en-US" noProof="0" smtClean="0"/>
              <a:t>November 1, 2023</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7bd821ab-2b5a-4feb-809b-9e9351837c7c&quot;}}">
            <a:extLst>
              <a:ext uri="{FF2B5EF4-FFF2-40B4-BE49-F238E27FC236}">
                <a16:creationId xmlns:a16="http://schemas.microsoft.com/office/drawing/2014/main" id="{C9D8BBB8-64ED-CEAF-3B7D-CCE7CC4C457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0"/>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595608132"/>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59" r:id="rId4"/>
    <p:sldLayoutId id="2147483660" r:id="rId5"/>
    <p:sldLayoutId id="2147483667" r:id="rId6"/>
    <p:sldLayoutId id="2147483666" r:id="rId7"/>
    <p:sldLayoutId id="2147483661" r:id="rId8"/>
    <p:sldLayoutId id="2147483662" r:id="rId9"/>
    <p:sldLayoutId id="2147483663" r:id="rId10"/>
    <p:sldLayoutId id="2147483664" r:id="rId11"/>
    <p:sldLayoutId id="2147483665" r:id="rId12"/>
    <p:sldLayoutId id="2147483650" r:id="rId13"/>
    <p:sldLayoutId id="2147483653" r:id="rId14"/>
    <p:sldLayoutId id="2147483668" r:id="rId15"/>
    <p:sldLayoutId id="2147483669" r:id="rId16"/>
    <p:sldLayoutId id="2147483651" r:id="rId17"/>
    <p:sldLayoutId id="2147483652" r:id="rId18"/>
    <p:sldLayoutId id="2147483654" r:id="rId19"/>
    <p:sldLayoutId id="2147483655" r:id="rId20"/>
    <p:sldLayoutId id="2147483670" r:id="rId21"/>
    <p:sldLayoutId id="2147483671" r:id="rId22"/>
    <p:sldLayoutId id="2147483672" r:id="rId23"/>
    <p:sldLayoutId id="2147483693" r:id="rId24"/>
    <p:sldLayoutId id="2147483694"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90" r:id="rId34"/>
    <p:sldLayoutId id="2147483681" r:id="rId35"/>
    <p:sldLayoutId id="2147483682" r:id="rId36"/>
    <p:sldLayoutId id="2147483683" r:id="rId37"/>
    <p:sldLayoutId id="2147483692" r:id="rId38"/>
    <p:sldLayoutId id="2147483684" r:id="rId39"/>
    <p:sldLayoutId id="2147483685" r:id="rId40"/>
    <p:sldLayoutId id="2147483686" r:id="rId41"/>
    <p:sldLayoutId id="2147483687" r:id="rId42"/>
    <p:sldLayoutId id="2147483688" r:id="rId43"/>
    <p:sldLayoutId id="2147483689" r:id="rId44"/>
    <p:sldLayoutId id="2147483656" r:id="rId45"/>
    <p:sldLayoutId id="2147483691" r:id="rId46"/>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4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4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2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6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4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4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1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xml"/><Relationship Id="rId1" Type="http://schemas.openxmlformats.org/officeDocument/2006/relationships/customXml" Target="../../customXml/item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6.xml"/><Relationship Id="rId1" Type="http://schemas.openxmlformats.org/officeDocument/2006/relationships/customXml" Target="../../customXml/item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44E20-FC1F-B58B-F256-050DF9BE797D}"/>
              </a:ext>
            </a:extLst>
          </p:cNvPr>
          <p:cNvSpPr>
            <a:spLocks noGrp="1"/>
          </p:cNvSpPr>
          <p:nvPr>
            <p:ph type="ctrTitle"/>
          </p:nvPr>
        </p:nvSpPr>
        <p:spPr/>
        <p:txBody>
          <a:bodyPr/>
          <a:lstStyle/>
          <a:p>
            <a:r>
              <a:rPr lang="en-US" dirty="0"/>
              <a:t>RAMP-UP: Pharmacist-led Rapid Access to Methadone Maintenance for Patients with OUD at Penn</a:t>
            </a:r>
          </a:p>
        </p:txBody>
      </p:sp>
      <p:sp>
        <p:nvSpPr>
          <p:cNvPr id="2" name="Subtitle 1">
            <a:extLst>
              <a:ext uri="{FF2B5EF4-FFF2-40B4-BE49-F238E27FC236}">
                <a16:creationId xmlns:a16="http://schemas.microsoft.com/office/drawing/2014/main" id="{702FB05C-DD6E-7930-62AF-4F0317DF64CF}"/>
              </a:ext>
            </a:extLst>
          </p:cNvPr>
          <p:cNvSpPr>
            <a:spLocks noGrp="1"/>
          </p:cNvSpPr>
          <p:nvPr>
            <p:ph type="subTitle" idx="1"/>
          </p:nvPr>
        </p:nvSpPr>
        <p:spPr/>
        <p:txBody>
          <a:bodyPr/>
          <a:lstStyle/>
          <a:p>
            <a:r>
              <a:rPr lang="en-US" dirty="0"/>
              <a:t>AMERSA 2023</a:t>
            </a:r>
          </a:p>
          <a:p>
            <a:endParaRPr lang="en-US" dirty="0">
              <a:latin typeface="+mj-lt"/>
            </a:endParaRPr>
          </a:p>
        </p:txBody>
      </p:sp>
      <p:sp>
        <p:nvSpPr>
          <p:cNvPr id="6" name="Date Placeholder 5">
            <a:extLst>
              <a:ext uri="{FF2B5EF4-FFF2-40B4-BE49-F238E27FC236}">
                <a16:creationId xmlns:a16="http://schemas.microsoft.com/office/drawing/2014/main" id="{3A8AB653-73E8-05CF-EE6A-C97CDC398182}"/>
              </a:ext>
            </a:extLst>
          </p:cNvPr>
          <p:cNvSpPr>
            <a:spLocks noGrp="1"/>
          </p:cNvSpPr>
          <p:nvPr>
            <p:ph type="dt" sz="half" idx="10"/>
          </p:nvPr>
        </p:nvSpPr>
        <p:spPr/>
        <p:txBody>
          <a:bodyPr/>
          <a:lstStyle/>
          <a:p>
            <a:fld id="{8F17925E-7101-C045-A69F-C62D62D8A8D8}" type="datetime4">
              <a:rPr lang="en-US" smtClean="0"/>
              <a:pPr/>
              <a:t>November 1, 2023</a:t>
            </a:fld>
            <a:endParaRPr lang="en-GB" dirty="0"/>
          </a:p>
        </p:txBody>
      </p:sp>
      <p:sp>
        <p:nvSpPr>
          <p:cNvPr id="21" name="Text Placeholder 20">
            <a:extLst>
              <a:ext uri="{FF2B5EF4-FFF2-40B4-BE49-F238E27FC236}">
                <a16:creationId xmlns:a16="http://schemas.microsoft.com/office/drawing/2014/main" id="{6D2E7713-95D1-EF3A-14F4-0A419A859B0E}"/>
              </a:ext>
            </a:extLst>
          </p:cNvPr>
          <p:cNvSpPr>
            <a:spLocks noGrp="1"/>
          </p:cNvSpPr>
          <p:nvPr>
            <p:ph type="body" sz="quarter" idx="24"/>
          </p:nvPr>
        </p:nvSpPr>
        <p:spPr/>
        <p:txBody>
          <a:bodyPr/>
          <a:lstStyle/>
          <a:p>
            <a:endParaRPr lang="en-GB"/>
          </a:p>
        </p:txBody>
      </p:sp>
      <p:sp>
        <p:nvSpPr>
          <p:cNvPr id="22" name="Text Placeholder 21">
            <a:extLst>
              <a:ext uri="{FF2B5EF4-FFF2-40B4-BE49-F238E27FC236}">
                <a16:creationId xmlns:a16="http://schemas.microsoft.com/office/drawing/2014/main" id="{3F78AF4E-5FB1-4DB5-DBA3-3A562EA14B8F}"/>
              </a:ext>
            </a:extLst>
          </p:cNvPr>
          <p:cNvSpPr>
            <a:spLocks noGrp="1"/>
          </p:cNvSpPr>
          <p:nvPr>
            <p:ph type="body" sz="quarter" idx="25"/>
          </p:nvPr>
        </p:nvSpPr>
        <p:spPr>
          <a:xfrm>
            <a:off x="720000" y="5385600"/>
            <a:ext cx="9814650" cy="180000"/>
          </a:xfrm>
        </p:spPr>
        <p:txBody>
          <a:bodyPr/>
          <a:lstStyle/>
          <a:p>
            <a:r>
              <a:rPr lang="en-GB" sz="1300" dirty="0"/>
              <a:t>Emily Casey, PharmD, </a:t>
            </a:r>
            <a:r>
              <a:rPr lang="en-US" sz="1300" b="0" dirty="0">
                <a:solidFill>
                  <a:schemeClr val="bg1"/>
                </a:solidFill>
                <a:effectLst/>
                <a:latin typeface="+mj-lt"/>
                <a:ea typeface="Times New Roman" panose="02020603050405020304" pitchFamily="18" charset="0"/>
              </a:rPr>
              <a:t>Tanya Uritsky, PharmD, BCPP, Liana </a:t>
            </a:r>
            <a:r>
              <a:rPr lang="en-US" sz="1300" b="0" dirty="0" err="1">
                <a:solidFill>
                  <a:schemeClr val="bg1"/>
                </a:solidFill>
                <a:effectLst/>
                <a:latin typeface="+mj-lt"/>
                <a:ea typeface="Times New Roman" panose="02020603050405020304" pitchFamily="18" charset="0"/>
              </a:rPr>
              <a:t>Soyfer</a:t>
            </a:r>
            <a:r>
              <a:rPr lang="en-US" sz="1300" b="0" dirty="0">
                <a:solidFill>
                  <a:schemeClr val="bg1"/>
                </a:solidFill>
                <a:effectLst/>
                <a:latin typeface="+mj-lt"/>
                <a:ea typeface="Times New Roman" panose="02020603050405020304" pitchFamily="18" charset="0"/>
              </a:rPr>
              <a:t>, NSN, RN, CRNP, Samantha </a:t>
            </a:r>
            <a:r>
              <a:rPr lang="en-US" sz="1300" b="0" dirty="0" err="1">
                <a:solidFill>
                  <a:schemeClr val="bg1"/>
                </a:solidFill>
                <a:effectLst/>
                <a:latin typeface="+mj-lt"/>
                <a:ea typeface="Times New Roman" panose="02020603050405020304" pitchFamily="18" charset="0"/>
              </a:rPr>
              <a:t>Zwiebel</a:t>
            </a:r>
            <a:r>
              <a:rPr lang="en-US" sz="1300" b="0" dirty="0">
                <a:solidFill>
                  <a:schemeClr val="bg1"/>
                </a:solidFill>
                <a:effectLst/>
                <a:latin typeface="+mj-lt"/>
                <a:ea typeface="Times New Roman" panose="02020603050405020304" pitchFamily="18" charset="0"/>
              </a:rPr>
              <a:t>, MD, MA, Ashish </a:t>
            </a:r>
            <a:r>
              <a:rPr lang="en-US" sz="1300" b="0" dirty="0" err="1">
                <a:solidFill>
                  <a:schemeClr val="bg1"/>
                </a:solidFill>
                <a:effectLst/>
                <a:latin typeface="+mj-lt"/>
                <a:ea typeface="Times New Roman" panose="02020603050405020304" pitchFamily="18" charset="0"/>
              </a:rPr>
              <a:t>Thakrar</a:t>
            </a:r>
            <a:r>
              <a:rPr lang="en-US" sz="1300" b="0" dirty="0">
                <a:solidFill>
                  <a:schemeClr val="bg1"/>
                </a:solidFill>
                <a:effectLst/>
                <a:latin typeface="+mj-lt"/>
                <a:ea typeface="Times New Roman" panose="02020603050405020304" pitchFamily="18" charset="0"/>
              </a:rPr>
              <a:t>, MD</a:t>
            </a:r>
            <a:endParaRPr lang="en-US" sz="1300" b="0" dirty="0">
              <a:solidFill>
                <a:schemeClr val="bg1"/>
              </a:solidFill>
              <a:latin typeface="+mj-lt"/>
            </a:endParaRPr>
          </a:p>
        </p:txBody>
      </p:sp>
      <p:sp>
        <p:nvSpPr>
          <p:cNvPr id="23" name="Text Placeholder 22">
            <a:extLst>
              <a:ext uri="{FF2B5EF4-FFF2-40B4-BE49-F238E27FC236}">
                <a16:creationId xmlns:a16="http://schemas.microsoft.com/office/drawing/2014/main" id="{2D395941-E43C-35C8-71FA-F7C471043B9A}"/>
              </a:ext>
            </a:extLst>
          </p:cNvPr>
          <p:cNvSpPr>
            <a:spLocks noGrp="1"/>
          </p:cNvSpPr>
          <p:nvPr>
            <p:ph type="body" sz="quarter" idx="26"/>
          </p:nvPr>
        </p:nvSpPr>
        <p:spPr>
          <a:xfrm>
            <a:off x="720000" y="5828400"/>
            <a:ext cx="5194300" cy="180000"/>
          </a:xfrm>
        </p:spPr>
        <p:txBody>
          <a:bodyPr/>
          <a:lstStyle/>
          <a:p>
            <a:r>
              <a:rPr lang="en-GB" sz="1300" dirty="0"/>
              <a:t/>
            </a:r>
            <a:br>
              <a:rPr lang="en-GB" sz="1300" dirty="0"/>
            </a:br>
            <a:r>
              <a:rPr lang="en-GB" dirty="0"/>
              <a:t>Hospital of the University of Pennsylvania</a:t>
            </a:r>
            <a:endParaRPr lang="en-GB" sz="1300" dirty="0"/>
          </a:p>
        </p:txBody>
      </p:sp>
    </p:spTree>
    <p:custDataLst>
      <p:custData r:id="rId1"/>
      <p:custData r:id="rId2"/>
    </p:custDataLst>
    <p:extLst>
      <p:ext uri="{BB962C8B-B14F-4D97-AF65-F5344CB8AC3E}">
        <p14:creationId xmlns:p14="http://schemas.microsoft.com/office/powerpoint/2010/main" val="3205241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1 </a:t>
            </a:r>
            <a:r>
              <a:rPr lang="en-US" dirty="0"/>
              <a:t>Month RAMP-UP Pilot</a:t>
            </a:r>
            <a:endParaRPr lang="en-US" dirty="0"/>
          </a:p>
        </p:txBody>
      </p:sp>
      <p:sp>
        <p:nvSpPr>
          <p:cNvPr id="3" name="Content Placeholder 2"/>
          <p:cNvSpPr>
            <a:spLocks noGrp="1"/>
          </p:cNvSpPr>
          <p:nvPr>
            <p:ph idx="1"/>
          </p:nvPr>
        </p:nvSpPr>
        <p:spPr>
          <a:xfrm>
            <a:off x="537120" y="1693473"/>
            <a:ext cx="5754850" cy="4424400"/>
          </a:xfrm>
        </p:spPr>
        <p:txBody>
          <a:bodyPr/>
          <a:lstStyle/>
          <a:p>
            <a:pPr marL="285750" indent="-285750">
              <a:buFont typeface="Arial" panose="020B0604020202020204" pitchFamily="34" charset="0"/>
              <a:buChar char="•"/>
            </a:pPr>
            <a:r>
              <a:rPr lang="en-US" sz="2400" dirty="0" smtClean="0">
                <a:solidFill>
                  <a:schemeClr val="tx2"/>
                </a:solidFill>
              </a:rPr>
              <a:t>90.9% </a:t>
            </a:r>
            <a:r>
              <a:rPr lang="en-US" sz="2400" dirty="0">
                <a:solidFill>
                  <a:schemeClr val="tx2"/>
                </a:solidFill>
              </a:rPr>
              <a:t>received concomitant </a:t>
            </a:r>
            <a:r>
              <a:rPr lang="en-US" sz="2400" dirty="0" smtClean="0">
                <a:solidFill>
                  <a:schemeClr val="tx2"/>
                </a:solidFill>
              </a:rPr>
              <a:t>short </a:t>
            </a:r>
            <a:r>
              <a:rPr lang="en-US" sz="2400" dirty="0">
                <a:solidFill>
                  <a:schemeClr val="tx2"/>
                </a:solidFill>
              </a:rPr>
              <a:t>acting full mu </a:t>
            </a:r>
            <a:r>
              <a:rPr lang="en-US" sz="2400" dirty="0" smtClean="0">
                <a:solidFill>
                  <a:schemeClr val="tx2"/>
                </a:solidFill>
              </a:rPr>
              <a:t>agonists</a:t>
            </a:r>
          </a:p>
          <a:p>
            <a:pPr marL="422550" lvl="1" indent="-285750"/>
            <a:r>
              <a:rPr lang="en-US" sz="2400" dirty="0" smtClean="0">
                <a:solidFill>
                  <a:schemeClr val="tx2"/>
                </a:solidFill>
              </a:rPr>
              <a:t>Average = MEDD 120</a:t>
            </a:r>
          </a:p>
          <a:p>
            <a:pPr marL="285750" indent="-285750">
              <a:buFont typeface="Arial" panose="020B0604020202020204" pitchFamily="34" charset="0"/>
              <a:buChar char="•"/>
            </a:pPr>
            <a:endParaRPr lang="en-US" sz="2400" dirty="0" smtClean="0">
              <a:solidFill>
                <a:schemeClr val="tx2"/>
              </a:solidFill>
            </a:endParaRPr>
          </a:p>
          <a:p>
            <a:pPr marL="285750" indent="-285750">
              <a:buFont typeface="Arial" panose="020B0604020202020204" pitchFamily="34" charset="0"/>
              <a:buChar char="•"/>
            </a:pPr>
            <a:r>
              <a:rPr lang="en-US" sz="2400" dirty="0" smtClean="0">
                <a:solidFill>
                  <a:schemeClr val="tx2"/>
                </a:solidFill>
              </a:rPr>
              <a:t>100% </a:t>
            </a:r>
            <a:r>
              <a:rPr lang="en-US" sz="2400" dirty="0">
                <a:solidFill>
                  <a:schemeClr val="tx2"/>
                </a:solidFill>
              </a:rPr>
              <a:t>received concomitant sedative </a:t>
            </a:r>
            <a:r>
              <a:rPr lang="en-US" sz="2400" dirty="0" smtClean="0">
                <a:solidFill>
                  <a:schemeClr val="tx2"/>
                </a:solidFill>
              </a:rPr>
              <a:t>medications</a:t>
            </a:r>
          </a:p>
          <a:p>
            <a:pPr marL="285750" indent="-285750">
              <a:buFont typeface="Arial" panose="020B0604020202020204" pitchFamily="34" charset="0"/>
              <a:buChar char="•"/>
            </a:pPr>
            <a:endParaRPr lang="en-US" sz="2400" dirty="0" smtClean="0">
              <a:solidFill>
                <a:schemeClr val="tx2"/>
              </a:solidFill>
            </a:endParaRPr>
          </a:p>
          <a:p>
            <a:pPr marL="285750" indent="-285750">
              <a:buFont typeface="Arial" panose="020B0604020202020204" pitchFamily="34" charset="0"/>
              <a:buChar char="•"/>
            </a:pPr>
            <a:r>
              <a:rPr lang="en-US" sz="2400" dirty="0" smtClean="0">
                <a:solidFill>
                  <a:schemeClr val="tx2"/>
                </a:solidFill>
              </a:rPr>
              <a:t>36.6% </a:t>
            </a:r>
            <a:r>
              <a:rPr lang="en-US" sz="2400" dirty="0">
                <a:solidFill>
                  <a:schemeClr val="tx2"/>
                </a:solidFill>
              </a:rPr>
              <a:t>received concomitant </a:t>
            </a:r>
            <a:r>
              <a:rPr lang="en-US" sz="2400" dirty="0" err="1">
                <a:solidFill>
                  <a:schemeClr val="tx2"/>
                </a:solidFill>
              </a:rPr>
              <a:t>QTc</a:t>
            </a:r>
            <a:r>
              <a:rPr lang="en-US" sz="2400" dirty="0">
                <a:solidFill>
                  <a:schemeClr val="tx2"/>
                </a:solidFill>
              </a:rPr>
              <a:t> </a:t>
            </a:r>
            <a:r>
              <a:rPr lang="en-US" sz="2400" dirty="0" smtClean="0">
                <a:solidFill>
                  <a:schemeClr val="tx2"/>
                </a:solidFill>
              </a:rPr>
              <a:t>prolonging medications </a:t>
            </a:r>
            <a:endParaRPr lang="en-US" sz="2400" dirty="0">
              <a:solidFill>
                <a:schemeClr val="tx2"/>
              </a:solidFill>
            </a:endParaRPr>
          </a:p>
          <a:p>
            <a:endParaRPr lang="en-US" dirty="0">
              <a:solidFill>
                <a:schemeClr val="tx2"/>
              </a:solidFill>
            </a:endParaRPr>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10</a:t>
            </a:fld>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233400993"/>
              </p:ext>
            </p:extLst>
          </p:nvPr>
        </p:nvGraphicFramePr>
        <p:xfrm>
          <a:off x="6474850" y="1545873"/>
          <a:ext cx="5671160" cy="4572000"/>
        </p:xfrm>
        <a:graphic>
          <a:graphicData uri="http://schemas.openxmlformats.org/drawingml/2006/table">
            <a:tbl>
              <a:tblPr firstRow="1" bandRow="1">
                <a:tableStyleId>{5C22544A-7EE6-4342-B048-85BDC9FD1C3A}</a:tableStyleId>
              </a:tblPr>
              <a:tblGrid>
                <a:gridCol w="3155914">
                  <a:extLst>
                    <a:ext uri="{9D8B030D-6E8A-4147-A177-3AD203B41FA5}">
                      <a16:colId xmlns:a16="http://schemas.microsoft.com/office/drawing/2014/main" val="1724118744"/>
                    </a:ext>
                  </a:extLst>
                </a:gridCol>
                <a:gridCol w="2515246">
                  <a:extLst>
                    <a:ext uri="{9D8B030D-6E8A-4147-A177-3AD203B41FA5}">
                      <a16:colId xmlns:a16="http://schemas.microsoft.com/office/drawing/2014/main" val="3496904640"/>
                    </a:ext>
                  </a:extLst>
                </a:gridCol>
              </a:tblGrid>
              <a:tr h="370840">
                <a:tc>
                  <a:txBody>
                    <a:bodyPr/>
                    <a:lstStyle/>
                    <a:p>
                      <a:r>
                        <a:rPr lang="en-US" sz="2400" dirty="0"/>
                        <a:t>Secondary 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RAMP-UP Pilot n=11</a:t>
                      </a:r>
                    </a:p>
                  </a:txBody>
                  <a:tcPr/>
                </a:tc>
                <a:extLst>
                  <a:ext uri="{0D108BD9-81ED-4DB2-BD59-A6C34878D82A}">
                    <a16:rowId xmlns:a16="http://schemas.microsoft.com/office/drawing/2014/main" val="1531720488"/>
                  </a:ext>
                </a:extLst>
              </a:tr>
              <a:tr h="370840">
                <a:tc>
                  <a:txBody>
                    <a:bodyPr/>
                    <a:lstStyle/>
                    <a:p>
                      <a:r>
                        <a:rPr lang="en-US" sz="2400" dirty="0" smtClean="0"/>
                        <a:t>PDD</a:t>
                      </a:r>
                      <a:r>
                        <a:rPr lang="en-US" sz="2400" baseline="0" dirty="0" smtClean="0"/>
                        <a:t> </a:t>
                      </a:r>
                      <a:endParaRPr lang="en-US" sz="2400" dirty="0"/>
                    </a:p>
                  </a:txBody>
                  <a:tcPr/>
                </a:tc>
                <a:tc>
                  <a:txBody>
                    <a:bodyPr/>
                    <a:lstStyle/>
                    <a:p>
                      <a:r>
                        <a:rPr lang="en-US" sz="2400" dirty="0"/>
                        <a:t>3 (27.3)</a:t>
                      </a:r>
                    </a:p>
                  </a:txBody>
                  <a:tcPr/>
                </a:tc>
                <a:extLst>
                  <a:ext uri="{0D108BD9-81ED-4DB2-BD59-A6C34878D82A}">
                    <a16:rowId xmlns:a16="http://schemas.microsoft.com/office/drawing/2014/main" val="2874228363"/>
                  </a:ext>
                </a:extLst>
              </a:tr>
              <a:tr h="370840">
                <a:tc>
                  <a:txBody>
                    <a:bodyPr/>
                    <a:lstStyle/>
                    <a:p>
                      <a:r>
                        <a:rPr lang="en-US" sz="2400" dirty="0"/>
                        <a:t>Median days to reach 60mg</a:t>
                      </a:r>
                    </a:p>
                  </a:txBody>
                  <a:tcPr/>
                </a:tc>
                <a:tc>
                  <a:txBody>
                    <a:bodyPr/>
                    <a:lstStyle/>
                    <a:p>
                      <a:r>
                        <a:rPr lang="en-US" sz="2400" dirty="0"/>
                        <a:t>3 [3 – 3]</a:t>
                      </a:r>
                    </a:p>
                  </a:txBody>
                  <a:tcPr/>
                </a:tc>
                <a:extLst>
                  <a:ext uri="{0D108BD9-81ED-4DB2-BD59-A6C34878D82A}">
                    <a16:rowId xmlns:a16="http://schemas.microsoft.com/office/drawing/2014/main" val="3051321939"/>
                  </a:ext>
                </a:extLst>
              </a:tr>
              <a:tr h="370840">
                <a:tc>
                  <a:txBody>
                    <a:bodyPr/>
                    <a:lstStyle/>
                    <a:p>
                      <a:r>
                        <a:rPr lang="en-US" sz="2400" dirty="0"/>
                        <a:t>Scheduled methadone dose held</a:t>
                      </a:r>
                    </a:p>
                  </a:txBody>
                  <a:tcPr/>
                </a:tc>
                <a:tc>
                  <a:txBody>
                    <a:bodyPr/>
                    <a:lstStyle/>
                    <a:p>
                      <a:r>
                        <a:rPr lang="en-US" sz="2400" dirty="0"/>
                        <a:t>0</a:t>
                      </a:r>
                    </a:p>
                  </a:txBody>
                  <a:tcPr/>
                </a:tc>
                <a:extLst>
                  <a:ext uri="{0D108BD9-81ED-4DB2-BD59-A6C34878D82A}">
                    <a16:rowId xmlns:a16="http://schemas.microsoft.com/office/drawing/2014/main" val="2123240339"/>
                  </a:ext>
                </a:extLst>
              </a:tr>
              <a:tr h="370840">
                <a:tc>
                  <a:txBody>
                    <a:bodyPr/>
                    <a:lstStyle/>
                    <a:p>
                      <a:r>
                        <a:rPr lang="en-US" sz="2400" baseline="0" dirty="0" err="1" smtClean="0"/>
                        <a:t>QTc</a:t>
                      </a:r>
                      <a:r>
                        <a:rPr lang="en-US" sz="2400" baseline="0" dirty="0" smtClean="0"/>
                        <a:t> after completion of rapid titration</a:t>
                      </a:r>
                      <a:endParaRPr lang="en-US" sz="2400" dirty="0"/>
                    </a:p>
                  </a:txBody>
                  <a:tcPr/>
                </a:tc>
                <a:tc>
                  <a:txBody>
                    <a:bodyPr/>
                    <a:lstStyle/>
                    <a:p>
                      <a:r>
                        <a:rPr lang="en-US" sz="2400" dirty="0" smtClean="0"/>
                        <a:t>429 [415 –</a:t>
                      </a:r>
                      <a:r>
                        <a:rPr lang="en-US" sz="2400" baseline="0" dirty="0" smtClean="0"/>
                        <a:t> 437]</a:t>
                      </a:r>
                      <a:endParaRPr lang="en-US" sz="2400" dirty="0"/>
                    </a:p>
                  </a:txBody>
                  <a:tcPr/>
                </a:tc>
                <a:extLst>
                  <a:ext uri="{0D108BD9-81ED-4DB2-BD59-A6C34878D82A}">
                    <a16:rowId xmlns:a16="http://schemas.microsoft.com/office/drawing/2014/main" val="4125793809"/>
                  </a:ext>
                </a:extLst>
              </a:tr>
              <a:tr h="370840">
                <a:tc>
                  <a:txBody>
                    <a:bodyPr/>
                    <a:lstStyle/>
                    <a:p>
                      <a:r>
                        <a:rPr lang="en-US" sz="2400" dirty="0" smtClean="0"/>
                        <a:t>Discharge</a:t>
                      </a:r>
                      <a:r>
                        <a:rPr lang="en-US" sz="2400" baseline="0" dirty="0" smtClean="0"/>
                        <a:t> methadone dose</a:t>
                      </a:r>
                      <a:endParaRPr lang="en-US" sz="2400" dirty="0"/>
                    </a:p>
                  </a:txBody>
                  <a:tcPr/>
                </a:tc>
                <a:tc>
                  <a:txBody>
                    <a:bodyPr/>
                    <a:lstStyle/>
                    <a:p>
                      <a:r>
                        <a:rPr lang="en-US" sz="2400" dirty="0" smtClean="0"/>
                        <a:t>70mg</a:t>
                      </a:r>
                      <a:endParaRPr lang="en-US" sz="2400" dirty="0"/>
                    </a:p>
                  </a:txBody>
                  <a:tcPr/>
                </a:tc>
                <a:extLst>
                  <a:ext uri="{0D108BD9-81ED-4DB2-BD59-A6C34878D82A}">
                    <a16:rowId xmlns:a16="http://schemas.microsoft.com/office/drawing/2014/main" val="1557808388"/>
                  </a:ext>
                </a:extLst>
              </a:tr>
            </a:tbl>
          </a:graphicData>
        </a:graphic>
      </p:graphicFrame>
      <p:sp>
        <p:nvSpPr>
          <p:cNvPr id="7" name="Rectangle 6"/>
          <p:cNvSpPr/>
          <p:nvPr/>
        </p:nvSpPr>
        <p:spPr>
          <a:xfrm>
            <a:off x="7267480" y="6155559"/>
            <a:ext cx="4205382" cy="646331"/>
          </a:xfrm>
          <a:prstGeom prst="rect">
            <a:avLst/>
          </a:prstGeom>
        </p:spPr>
        <p:txBody>
          <a:bodyPr wrap="none">
            <a:spAutoFit/>
          </a:bodyPr>
          <a:lstStyle/>
          <a:p>
            <a:r>
              <a:rPr lang="en-US" i="1" dirty="0"/>
              <a:t>All values reported as n (%) or median [IQR]</a:t>
            </a:r>
          </a:p>
          <a:p>
            <a:r>
              <a:rPr lang="en-US" i="1" dirty="0"/>
              <a:t>PDD: Patient Directed Discharge</a:t>
            </a:r>
          </a:p>
        </p:txBody>
      </p:sp>
      <p:sp>
        <p:nvSpPr>
          <p:cNvPr id="8" name="TextBox 7"/>
          <p:cNvSpPr txBox="1"/>
          <p:nvPr/>
        </p:nvSpPr>
        <p:spPr>
          <a:xfrm>
            <a:off x="719138" y="6032449"/>
            <a:ext cx="3731650" cy="246221"/>
          </a:xfrm>
          <a:prstGeom prst="rect">
            <a:avLst/>
          </a:prstGeom>
          <a:noFill/>
        </p:spPr>
        <p:txBody>
          <a:bodyPr wrap="square" lIns="0" tIns="0" rIns="0" bIns="0" rtlCol="0">
            <a:spAutoFit/>
          </a:bodyPr>
          <a:lstStyle/>
          <a:p>
            <a:pPr algn="l"/>
            <a:r>
              <a:rPr lang="en-US" sz="1600" dirty="0" smtClean="0">
                <a:solidFill>
                  <a:schemeClr val="accent1"/>
                </a:solidFill>
                <a:latin typeface="+mj-lt"/>
              </a:rPr>
              <a:t>MEDD: Morphine equivalent daily dose</a:t>
            </a:r>
          </a:p>
        </p:txBody>
      </p:sp>
    </p:spTree>
    <p:extLst>
      <p:ext uri="{BB962C8B-B14F-4D97-AF65-F5344CB8AC3E}">
        <p14:creationId xmlns:p14="http://schemas.microsoft.com/office/powerpoint/2010/main" val="2903585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6 Months Pre/Post RAMP-UP Pilot</a:t>
            </a:r>
          </a:p>
        </p:txBody>
      </p:sp>
      <p:sp>
        <p:nvSpPr>
          <p:cNvPr id="3" name="Content Placeholder 2"/>
          <p:cNvSpPr>
            <a:spLocks noGrp="1"/>
          </p:cNvSpPr>
          <p:nvPr>
            <p:ph idx="1"/>
          </p:nvPr>
        </p:nvSpPr>
        <p:spPr>
          <a:xfrm>
            <a:off x="719999" y="1594329"/>
            <a:ext cx="11107565" cy="4725871"/>
          </a:xfrm>
        </p:spPr>
        <p:txBody>
          <a:bodyPr/>
          <a:lstStyle/>
          <a:p>
            <a:pPr marL="285750" indent="-285750">
              <a:buFont typeface="Arial" panose="020B0604020202020204" pitchFamily="34" charset="0"/>
              <a:buChar char="•"/>
            </a:pPr>
            <a:r>
              <a:rPr lang="en-US" sz="2800" dirty="0"/>
              <a:t>During the 6 months before RAMP-UP:</a:t>
            </a:r>
          </a:p>
          <a:p>
            <a:pPr marL="606150" lvl="2" indent="-285750"/>
            <a:r>
              <a:rPr lang="en-US" sz="2600" dirty="0"/>
              <a:t>158 unique admissions received </a:t>
            </a:r>
            <a:r>
              <a:rPr lang="en-US" sz="2600" u="sng" dirty="0"/>
              <a:t>&gt;</a:t>
            </a:r>
            <a:r>
              <a:rPr lang="en-US" sz="2600" dirty="0"/>
              <a:t>40mg methadone in a calendar day</a:t>
            </a:r>
          </a:p>
          <a:p>
            <a:pPr marL="606150" lvl="2" indent="-285750"/>
            <a:r>
              <a:rPr lang="en-US" sz="2600" dirty="0"/>
              <a:t>10 instances of naloxone administration &amp; 1 instance of over-sedation</a:t>
            </a:r>
          </a:p>
          <a:p>
            <a:pPr marL="789750" lvl="3" indent="-285750"/>
            <a:r>
              <a:rPr lang="en-US" sz="2600" dirty="0"/>
              <a:t>Safety events pre-intervention: 10/158 (6% of admissions)</a:t>
            </a:r>
          </a:p>
          <a:p>
            <a:pPr marL="292100" lvl="1" indent="-273050"/>
            <a:r>
              <a:rPr lang="en-US" sz="2800" dirty="0"/>
              <a:t>During the 6 months after RAMP-UP:</a:t>
            </a:r>
          </a:p>
          <a:p>
            <a:pPr marL="606150" lvl="2" indent="-285750"/>
            <a:r>
              <a:rPr lang="en-US" sz="2600" dirty="0"/>
              <a:t>211 unique admissions received </a:t>
            </a:r>
            <a:r>
              <a:rPr lang="en-US" sz="2600" u="sng" dirty="0"/>
              <a:t>&gt;</a:t>
            </a:r>
            <a:r>
              <a:rPr lang="en-US" sz="2600" dirty="0"/>
              <a:t>40mg methadone in a calendar day</a:t>
            </a:r>
          </a:p>
          <a:p>
            <a:pPr marL="606150" lvl="2" indent="-285750"/>
            <a:r>
              <a:rPr lang="en-US" sz="2600" dirty="0"/>
              <a:t>20 instances of naloxone administration &amp; 3 instances of over-sedation</a:t>
            </a:r>
          </a:p>
          <a:p>
            <a:pPr marL="789750" lvl="3" indent="-285750"/>
            <a:r>
              <a:rPr lang="en-US" sz="2600" dirty="0"/>
              <a:t>Safety events post-intervention: 22/211 (10% of admissions)</a:t>
            </a:r>
          </a:p>
          <a:p>
            <a:pPr marL="422550" lvl="1" indent="-285750"/>
            <a:r>
              <a:rPr lang="en-US" sz="2800" dirty="0"/>
              <a:t>OR for naloxone/over-sedation after pilot: 1.72 (95% CI 0.79-3.75), p=0.17</a:t>
            </a:r>
          </a:p>
          <a:p>
            <a:pPr lvl="1" indent="0" algn="ctr">
              <a:spcBef>
                <a:spcPts val="1000"/>
              </a:spcBef>
              <a:buNone/>
            </a:pPr>
            <a:r>
              <a:rPr lang="en-US" sz="2400" dirty="0"/>
              <a:t>*IN PROGRESS *</a:t>
            </a:r>
          </a:p>
          <a:p>
            <a:pPr lvl="2" indent="0">
              <a:buNone/>
            </a:pPr>
            <a:endParaRPr lang="en-US" sz="2600" dirty="0"/>
          </a:p>
          <a:p>
            <a:pPr marL="285750" indent="-285750"/>
            <a:endParaRPr lang="en-US" sz="2800" dirty="0"/>
          </a:p>
          <a:p>
            <a:pPr marL="422550" lvl="1" indent="-285750"/>
            <a:endParaRPr lang="en-US" sz="2800"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11</a:t>
            </a:fld>
            <a:endParaRPr lang="en-US" noProof="0"/>
          </a:p>
        </p:txBody>
      </p:sp>
    </p:spTree>
    <p:extLst>
      <p:ext uri="{BB962C8B-B14F-4D97-AF65-F5344CB8AC3E}">
        <p14:creationId xmlns:p14="http://schemas.microsoft.com/office/powerpoint/2010/main" val="3229239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Conclusions</a:t>
            </a:r>
          </a:p>
        </p:txBody>
      </p:sp>
      <p:sp>
        <p:nvSpPr>
          <p:cNvPr id="3" name="Content Placeholder 2"/>
          <p:cNvSpPr>
            <a:spLocks noGrp="1"/>
          </p:cNvSpPr>
          <p:nvPr>
            <p:ph idx="1"/>
          </p:nvPr>
        </p:nvSpPr>
        <p:spPr>
          <a:xfrm>
            <a:off x="720862" y="1383815"/>
            <a:ext cx="10752000" cy="4424400"/>
          </a:xfrm>
        </p:spPr>
        <p:txBody>
          <a:bodyPr/>
          <a:lstStyle/>
          <a:p>
            <a:r>
              <a:rPr lang="en-US" sz="2800" dirty="0"/>
              <a:t>Limitations:</a:t>
            </a:r>
          </a:p>
          <a:p>
            <a:pPr marL="457200" indent="-457200">
              <a:buFont typeface="Arial" panose="020B0604020202020204" pitchFamily="34" charset="0"/>
              <a:buChar char="•"/>
            </a:pPr>
            <a:r>
              <a:rPr lang="en-US" sz="2800" dirty="0"/>
              <a:t>Single center, retrospective QI project relying on EHR data</a:t>
            </a:r>
          </a:p>
          <a:p>
            <a:pPr marL="457200" indent="-457200">
              <a:buFont typeface="Arial" panose="020B0604020202020204" pitchFamily="34" charset="0"/>
              <a:buChar char="•"/>
            </a:pPr>
            <a:r>
              <a:rPr lang="en-US" sz="2800" dirty="0"/>
              <a:t>Small sample size in the RAMP-UP Pilot month</a:t>
            </a:r>
          </a:p>
          <a:p>
            <a:r>
              <a:rPr lang="en-US" sz="2800" dirty="0"/>
              <a:t>Take-aways:</a:t>
            </a:r>
          </a:p>
          <a:p>
            <a:pPr marL="457200" indent="-457200">
              <a:buFont typeface="Arial" panose="020B0604020202020204" pitchFamily="34" charset="0"/>
              <a:buChar char="•"/>
            </a:pPr>
            <a:r>
              <a:rPr lang="en-US" sz="2800" dirty="0"/>
              <a:t>Preliminary support for the safety of this rapid methadone titration in a real-world setting (builds on </a:t>
            </a:r>
            <a:r>
              <a:rPr lang="en-US" sz="2800" dirty="0" err="1"/>
              <a:t>Racha</a:t>
            </a:r>
            <a:r>
              <a:rPr lang="en-US" sz="2800" dirty="0"/>
              <a:t> 2023)</a:t>
            </a:r>
          </a:p>
          <a:p>
            <a:pPr marL="457200" indent="-457200">
              <a:buFont typeface="Arial" panose="020B0604020202020204" pitchFamily="34" charset="0"/>
              <a:buChar char="•"/>
            </a:pPr>
            <a:r>
              <a:rPr lang="en-US" sz="2800" dirty="0"/>
              <a:t>Rapid methadone titration was adopted as the standard of care in this academic hospital without an addiction consult service</a:t>
            </a:r>
          </a:p>
          <a:p>
            <a:pPr marL="457200" indent="-457200">
              <a:buFont typeface="Arial" panose="020B0604020202020204" pitchFamily="34" charset="0"/>
              <a:buChar char="•"/>
            </a:pPr>
            <a:r>
              <a:rPr lang="en-US" sz="2800" dirty="0"/>
              <a:t>Pharmacists are uniquely well-suited to guide implementation of new approaches to dosing methadone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a:p>
            <a:endParaRPr lang="en-US" sz="2800" dirty="0"/>
          </a:p>
          <a:p>
            <a:endParaRPr lang="en-US" sz="2800"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12</a:t>
            </a:fld>
            <a:endParaRPr lang="en-US" noProof="0"/>
          </a:p>
        </p:txBody>
      </p:sp>
    </p:spTree>
    <p:extLst>
      <p:ext uri="{BB962C8B-B14F-4D97-AF65-F5344CB8AC3E}">
        <p14:creationId xmlns:p14="http://schemas.microsoft.com/office/powerpoint/2010/main" val="3295332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4" name="Date Placeholder 3"/>
          <p:cNvSpPr>
            <a:spLocks noGrp="1"/>
          </p:cNvSpPr>
          <p:nvPr>
            <p:ph type="dt" sz="half" idx="10"/>
          </p:nvPr>
        </p:nvSpPr>
        <p:spPr/>
        <p:txBody>
          <a:bodyPr/>
          <a:lstStyle/>
          <a:p>
            <a:fld id="{BCA7570D-39F3-483D-9F71-18FD46A48114}" type="datetime1">
              <a:rPr lang="en-GB" smtClean="0"/>
              <a:t>01/11/2023</a:t>
            </a:fld>
            <a:endParaRPr lang="en-GB"/>
          </a:p>
        </p:txBody>
      </p:sp>
      <p:sp>
        <p:nvSpPr>
          <p:cNvPr id="5" name="Slide Number Placeholder 4"/>
          <p:cNvSpPr>
            <a:spLocks noGrp="1"/>
          </p:cNvSpPr>
          <p:nvPr>
            <p:ph type="sldNum" sz="quarter" idx="12"/>
          </p:nvPr>
        </p:nvSpPr>
        <p:spPr/>
        <p:txBody>
          <a:bodyPr/>
          <a:lstStyle/>
          <a:p>
            <a:fld id="{B7048EB2-ABBB-452B-B43B-31E8A7DFB90B}" type="slidenum">
              <a:rPr lang="en-GB" smtClean="0"/>
              <a:pPr/>
              <a:t>13</a:t>
            </a:fld>
            <a:endParaRPr lang="en-GB"/>
          </a:p>
        </p:txBody>
      </p:sp>
    </p:spTree>
    <p:extLst>
      <p:ext uri="{BB962C8B-B14F-4D97-AF65-F5344CB8AC3E}">
        <p14:creationId xmlns:p14="http://schemas.microsoft.com/office/powerpoint/2010/main" val="358321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a:t>Pilot protocol </a:t>
            </a:r>
            <a:r>
              <a:rPr lang="en-US" sz="2400" dirty="0" smtClean="0"/>
              <a:t>provides preliminary support for safe, rapid methadone titrations in hospitalized patients with OUD</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Rapid methadone titration was adopted as the standard of care at an academic hospital without and addiction consult service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Pharmacists are uniquely well-suited to guide implementation of new approaches to dosing methadone</a:t>
            </a:r>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14</a:t>
            </a:fld>
            <a:endParaRPr lang="en-US" noProof="0"/>
          </a:p>
        </p:txBody>
      </p:sp>
    </p:spTree>
    <p:extLst>
      <p:ext uri="{BB962C8B-B14F-4D97-AF65-F5344CB8AC3E}">
        <p14:creationId xmlns:p14="http://schemas.microsoft.com/office/powerpoint/2010/main" val="4085887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RAMP-UP Pilot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endParaRPr lang="en-US" sz="2400" dirty="0"/>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15</a:t>
            </a:fld>
            <a:endParaRPr lang="en-US" noProof="0"/>
          </a:p>
        </p:txBody>
      </p:sp>
      <p:graphicFrame>
        <p:nvGraphicFramePr>
          <p:cNvPr id="6" name="Diagram 5"/>
          <p:cNvGraphicFramePr/>
          <p:nvPr>
            <p:extLst>
              <p:ext uri="{D42A27DB-BD31-4B8C-83A1-F6EECF244321}">
                <p14:modId xmlns:p14="http://schemas.microsoft.com/office/powerpoint/2010/main" val="2601183279"/>
              </p:ext>
            </p:extLst>
          </p:nvPr>
        </p:nvGraphicFramePr>
        <p:xfrm>
          <a:off x="2381250" y="4004549"/>
          <a:ext cx="7429500" cy="294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11127" t="14690" r="9637" b="17736"/>
          <a:stretch/>
        </p:blipFill>
        <p:spPr>
          <a:xfrm>
            <a:off x="251713" y="1708245"/>
            <a:ext cx="3840481" cy="2622315"/>
          </a:xfrm>
          <a:prstGeom prst="rect">
            <a:avLst/>
          </a:prstGeom>
        </p:spPr>
      </p:pic>
      <p:grpSp>
        <p:nvGrpSpPr>
          <p:cNvPr id="20" name="Group 19"/>
          <p:cNvGrpSpPr/>
          <p:nvPr/>
        </p:nvGrpSpPr>
        <p:grpSpPr>
          <a:xfrm>
            <a:off x="3328496" y="636469"/>
            <a:ext cx="1059684" cy="1218560"/>
            <a:chOff x="3487765" y="638582"/>
            <a:chExt cx="741146" cy="745555"/>
          </a:xfrm>
        </p:grpSpPr>
        <p:cxnSp>
          <p:nvCxnSpPr>
            <p:cNvPr id="15" name="Straight Arrow Connector 14"/>
            <p:cNvCxnSpPr/>
            <p:nvPr/>
          </p:nvCxnSpPr>
          <p:spPr>
            <a:xfrm flipH="1">
              <a:off x="3734603" y="1065017"/>
              <a:ext cx="4306" cy="31912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87765" y="638582"/>
              <a:ext cx="741146" cy="527803"/>
            </a:xfrm>
            <a:prstGeom prst="rect">
              <a:avLst/>
            </a:prstGeom>
            <a:noFill/>
          </p:spPr>
          <p:txBody>
            <a:bodyPr wrap="square" lIns="0" tIns="0" rIns="0" bIns="0" rtlCol="0">
              <a:spAutoFit/>
            </a:bodyPr>
            <a:lstStyle/>
            <a:p>
              <a:pPr algn="l"/>
              <a:r>
                <a:rPr lang="en-US" sz="2000" dirty="0" err="1" smtClean="0">
                  <a:solidFill>
                    <a:schemeClr val="accent1"/>
                  </a:solidFill>
                  <a:latin typeface="+mj-lt"/>
                </a:rPr>
                <a:t>PharmD</a:t>
              </a:r>
              <a:endParaRPr lang="en-US" sz="2000" dirty="0" smtClean="0">
                <a:solidFill>
                  <a:schemeClr val="accent1"/>
                </a:solidFill>
                <a:latin typeface="+mj-lt"/>
              </a:endParaRPr>
            </a:p>
            <a:p>
              <a:pPr algn="l"/>
              <a:r>
                <a:rPr lang="en-US" sz="2000" dirty="0" smtClean="0">
                  <a:solidFill>
                    <a:schemeClr val="accent1"/>
                  </a:solidFill>
                  <a:latin typeface="+mj-lt"/>
                </a:rPr>
                <a:t>Resident</a:t>
              </a:r>
              <a:endParaRPr lang="en-US" sz="2000" dirty="0">
                <a:solidFill>
                  <a:schemeClr val="accent1"/>
                </a:solidFill>
                <a:latin typeface="+mj-lt"/>
              </a:endParaRPr>
            </a:p>
          </p:txBody>
        </p:sp>
      </p:gr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5438" y="1625126"/>
            <a:ext cx="3363064" cy="2379423"/>
          </a:xfrm>
          <a:prstGeom prst="rect">
            <a:avLst/>
          </a:prstGeom>
        </p:spPr>
      </p:pic>
      <p:grpSp>
        <p:nvGrpSpPr>
          <p:cNvPr id="28" name="Group 27"/>
          <p:cNvGrpSpPr/>
          <p:nvPr/>
        </p:nvGrpSpPr>
        <p:grpSpPr>
          <a:xfrm>
            <a:off x="8795745" y="1951045"/>
            <a:ext cx="3076093" cy="1354217"/>
            <a:chOff x="9009845" y="2076173"/>
            <a:chExt cx="2736864" cy="1354217"/>
          </a:xfrm>
        </p:grpSpPr>
        <p:grpSp>
          <p:nvGrpSpPr>
            <p:cNvPr id="27" name="Group 26"/>
            <p:cNvGrpSpPr/>
            <p:nvPr/>
          </p:nvGrpSpPr>
          <p:grpSpPr>
            <a:xfrm>
              <a:off x="9221497" y="2076173"/>
              <a:ext cx="2525212" cy="1354217"/>
              <a:chOff x="9259998" y="2128711"/>
              <a:chExt cx="2525212" cy="1354217"/>
            </a:xfrm>
          </p:grpSpPr>
          <p:sp>
            <p:nvSpPr>
              <p:cNvPr id="23" name="TextBox 22"/>
              <p:cNvSpPr txBox="1"/>
              <p:nvPr/>
            </p:nvSpPr>
            <p:spPr>
              <a:xfrm>
                <a:off x="9259998" y="2128711"/>
                <a:ext cx="2525212" cy="1354217"/>
              </a:xfrm>
              <a:prstGeom prst="rect">
                <a:avLst/>
              </a:prstGeom>
              <a:noFill/>
              <a:ln w="28575">
                <a:solidFill>
                  <a:schemeClr val="bg1"/>
                </a:solidFill>
              </a:ln>
            </p:spPr>
            <p:txBody>
              <a:bodyPr wrap="square" lIns="0" tIns="0" rIns="0" bIns="0" rtlCol="0">
                <a:spAutoFit/>
              </a:bodyPr>
              <a:lstStyle/>
              <a:p>
                <a:pPr algn="ctr"/>
                <a:r>
                  <a:rPr lang="en-US" sz="2200" dirty="0">
                    <a:solidFill>
                      <a:schemeClr val="accent1"/>
                    </a:solidFill>
                    <a:latin typeface="+mj-lt"/>
                  </a:rPr>
                  <a:t>OUD</a:t>
                </a:r>
              </a:p>
              <a:p>
                <a:pPr algn="ctr"/>
                <a:r>
                  <a:rPr lang="en-US" sz="2200" dirty="0">
                    <a:solidFill>
                      <a:schemeClr val="accent1"/>
                    </a:solidFill>
                    <a:latin typeface="+mj-lt"/>
                  </a:rPr>
                  <a:t>Consented to starting therapy with methadone</a:t>
                </a:r>
              </a:p>
            </p:txBody>
          </p:sp>
          <p:sp>
            <p:nvSpPr>
              <p:cNvPr id="25" name="Plus 24"/>
              <p:cNvSpPr/>
              <p:nvPr/>
            </p:nvSpPr>
            <p:spPr>
              <a:xfrm>
                <a:off x="9858509" y="2175283"/>
                <a:ext cx="372494" cy="336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
          <p:nvSpPr>
            <p:cNvPr id="26" name="Plus 25"/>
            <p:cNvSpPr/>
            <p:nvPr/>
          </p:nvSpPr>
          <p:spPr>
            <a:xfrm>
              <a:off x="9009845" y="2416913"/>
              <a:ext cx="372494" cy="336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Tree>
    <p:extLst>
      <p:ext uri="{BB962C8B-B14F-4D97-AF65-F5344CB8AC3E}">
        <p14:creationId xmlns:p14="http://schemas.microsoft.com/office/powerpoint/2010/main" val="3326005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86536" y="1821134"/>
            <a:ext cx="10752000" cy="4424400"/>
          </a:xfrm>
        </p:spPr>
        <p:txBody>
          <a:bodyPr/>
          <a:lstStyle/>
          <a:p>
            <a:pPr marL="285750" indent="-285750">
              <a:buFont typeface="Arial" panose="020B0604020202020204" pitchFamily="34" charset="0"/>
              <a:buChar char="•"/>
            </a:pPr>
            <a:r>
              <a:rPr lang="en-US" sz="2400" dirty="0"/>
              <a:t>Philadelphia Drug Supply</a:t>
            </a:r>
          </a:p>
          <a:p>
            <a:pPr marL="422550" lvl="1" indent="-285750"/>
            <a:r>
              <a:rPr lang="en-US" sz="2400" dirty="0"/>
              <a:t>Fentanyl is the predominant opioid</a:t>
            </a:r>
          </a:p>
          <a:p>
            <a:pPr marL="422550" lvl="1" indent="-285750"/>
            <a:r>
              <a:rPr lang="en-US" sz="2400" dirty="0" err="1"/>
              <a:t>Xylazine</a:t>
            </a:r>
            <a:r>
              <a:rPr lang="en-US" sz="2400" dirty="0"/>
              <a:t> found in 100% of samples in Q3 2023</a:t>
            </a:r>
          </a:p>
          <a:p>
            <a:pPr marL="422550" lvl="1" indent="-285750"/>
            <a:endParaRPr lang="en-US" sz="2400" dirty="0"/>
          </a:p>
          <a:p>
            <a:pPr marL="285750" indent="-285750">
              <a:buFont typeface="Arial" panose="020B0604020202020204" pitchFamily="34" charset="0"/>
              <a:buChar char="•"/>
            </a:pPr>
            <a:r>
              <a:rPr lang="en-US" sz="2400" dirty="0"/>
              <a:t>Hospital of the University of Pennsylvania (HUP)</a:t>
            </a:r>
          </a:p>
          <a:p>
            <a:pPr marL="422550" lvl="1" indent="-285750"/>
            <a:r>
              <a:rPr lang="en-US" sz="2400" dirty="0"/>
              <a:t>Academic, quaternary referral medical institution</a:t>
            </a:r>
          </a:p>
          <a:p>
            <a:pPr marL="422550" lvl="1" indent="-285750"/>
            <a:r>
              <a:rPr lang="en-US" sz="2400" dirty="0"/>
              <a:t>1,067 inpatient beds</a:t>
            </a:r>
          </a:p>
          <a:p>
            <a:pPr marL="422550" lvl="1" indent="-285750"/>
            <a:r>
              <a:rPr lang="en-US" sz="2400" dirty="0"/>
              <a:t>No addiction medicine service</a:t>
            </a:r>
          </a:p>
          <a:p>
            <a:pPr marL="422550" lvl="1" indent="-285750"/>
            <a:r>
              <a:rPr lang="en-US" sz="2400" dirty="0"/>
              <a:t>Pain Management Pharmacy Specialist Group</a:t>
            </a:r>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16</a:t>
            </a:fld>
            <a:endParaRPr lang="en-US" noProof="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022" y="1462390"/>
            <a:ext cx="5065565" cy="3333142"/>
          </a:xfrm>
          <a:prstGeom prst="rect">
            <a:avLst/>
          </a:prstGeom>
        </p:spPr>
      </p:pic>
    </p:spTree>
    <p:extLst>
      <p:ext uri="{BB962C8B-B14F-4D97-AF65-F5344CB8AC3E}">
        <p14:creationId xmlns:p14="http://schemas.microsoft.com/office/powerpoint/2010/main" val="3875626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a:t>Inpatient addiction medicine consult services often initiate higher starting doses and implement a faster methadone titration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Clinical pharmacy specialists complete 4 years of pharmacy school and 1-2 years of specialty residency training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Pharmacists can be leveraged to guide methadone dosing independently or as part of Addiction Medicine Consult Services</a:t>
            </a:r>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17</a:t>
            </a:fld>
            <a:endParaRPr lang="en-US" noProof="0"/>
          </a:p>
        </p:txBody>
      </p:sp>
    </p:spTree>
    <p:extLst>
      <p:ext uri="{BB962C8B-B14F-4D97-AF65-F5344CB8AC3E}">
        <p14:creationId xmlns:p14="http://schemas.microsoft.com/office/powerpoint/2010/main" val="4176061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RAMP-UP Pilot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8684208"/>
              </p:ext>
            </p:extLst>
          </p:nvPr>
        </p:nvGraphicFramePr>
        <p:xfrm>
          <a:off x="-1056488" y="1697716"/>
          <a:ext cx="10752000" cy="44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18</a:t>
            </a:fld>
            <a:endParaRPr lang="en-US" noProof="0"/>
          </a:p>
        </p:txBody>
      </p:sp>
      <p:sp>
        <p:nvSpPr>
          <p:cNvPr id="6" name="TextBox 5"/>
          <p:cNvSpPr txBox="1"/>
          <p:nvPr/>
        </p:nvSpPr>
        <p:spPr>
          <a:xfrm>
            <a:off x="8666886" y="2423941"/>
            <a:ext cx="3229840" cy="2769989"/>
          </a:xfrm>
          <a:prstGeom prst="rect">
            <a:avLst/>
          </a:prstGeom>
          <a:noFill/>
          <a:ln w="28575">
            <a:solidFill>
              <a:schemeClr val="accent3"/>
            </a:solidFill>
          </a:ln>
        </p:spPr>
        <p:txBody>
          <a:bodyPr wrap="square" lIns="0" tIns="0" rIns="0" bIns="0" rtlCol="0">
            <a:spAutoFit/>
          </a:bodyPr>
          <a:lstStyle/>
          <a:p>
            <a:pPr algn="ctr"/>
            <a:endParaRPr lang="en-US" sz="2400" dirty="0">
              <a:solidFill>
                <a:schemeClr val="accent1"/>
              </a:solidFill>
              <a:latin typeface="+mj-lt"/>
            </a:endParaRPr>
          </a:p>
          <a:p>
            <a:pPr algn="ctr">
              <a:lnSpc>
                <a:spcPct val="150000"/>
              </a:lnSpc>
            </a:pPr>
            <a:r>
              <a:rPr lang="en-US" sz="2200" dirty="0">
                <a:solidFill>
                  <a:schemeClr val="accent1"/>
                </a:solidFill>
                <a:latin typeface="+mj-lt"/>
              </a:rPr>
              <a:t>Treated pain and opioid withdrawal symptoms with full agonist opioids + non-opioid adjuvants</a:t>
            </a:r>
          </a:p>
          <a:p>
            <a:pPr algn="ctr"/>
            <a:endParaRPr lang="en-US" sz="2400" dirty="0">
              <a:solidFill>
                <a:schemeClr val="accent1"/>
              </a:solidFill>
              <a:latin typeface="+mj-lt"/>
            </a:endParaRPr>
          </a:p>
        </p:txBody>
      </p:sp>
    </p:spTree>
    <p:extLst>
      <p:ext uri="{BB962C8B-B14F-4D97-AF65-F5344CB8AC3E}">
        <p14:creationId xmlns:p14="http://schemas.microsoft.com/office/powerpoint/2010/main" val="43748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smtClean="0"/>
              <a:t>Quality improvement project approved by University of Pennsylvania IRB</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Pilot took place in October 2022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Primary outcome: </a:t>
            </a:r>
            <a:r>
              <a:rPr lang="en-US" sz="2400" dirty="0"/>
              <a:t>Naloxone administration or over </a:t>
            </a:r>
            <a:r>
              <a:rPr lang="en-US" sz="2400" dirty="0" smtClean="0"/>
              <a:t>sedation</a:t>
            </a:r>
          </a:p>
          <a:p>
            <a:pPr marL="422550" lvl="1" indent="-285750"/>
            <a:r>
              <a:rPr lang="en-US" sz="2400" dirty="0" smtClean="0"/>
              <a:t>Over sedation RASS ≤ -3, POSS ≥ 3</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Secondary outcomes: </a:t>
            </a:r>
            <a:r>
              <a:rPr lang="en-US" sz="2400" dirty="0"/>
              <a:t>Time to reach methadone 60mg, LOS, PDD, </a:t>
            </a:r>
            <a:r>
              <a:rPr lang="en-US" sz="2400" dirty="0" err="1"/>
              <a:t>QTc</a:t>
            </a:r>
            <a:r>
              <a:rPr lang="en-US" sz="2400" dirty="0"/>
              <a:t> prolongation, discharge methadone dose, methadone dose held</a:t>
            </a:r>
          </a:p>
          <a:p>
            <a:pPr marL="285750" indent="-285750">
              <a:buFont typeface="Arial" panose="020B0604020202020204" pitchFamily="34" charset="0"/>
              <a:buChar char="•"/>
            </a:pPr>
            <a:endParaRPr lang="en-US" sz="2400"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19</a:t>
            </a:fld>
            <a:endParaRPr lang="en-US" noProof="0"/>
          </a:p>
        </p:txBody>
      </p:sp>
      <p:sp>
        <p:nvSpPr>
          <p:cNvPr id="6" name="TextBox 5"/>
          <p:cNvSpPr txBox="1"/>
          <p:nvPr/>
        </p:nvSpPr>
        <p:spPr>
          <a:xfrm>
            <a:off x="2206463" y="6004964"/>
            <a:ext cx="4095750" cy="492443"/>
          </a:xfrm>
          <a:prstGeom prst="rect">
            <a:avLst/>
          </a:prstGeom>
          <a:noFill/>
        </p:spPr>
        <p:txBody>
          <a:bodyPr wrap="square" lIns="0" tIns="0" rIns="0" bIns="0" rtlCol="0">
            <a:spAutoFit/>
          </a:bodyPr>
          <a:lstStyle/>
          <a:p>
            <a:pPr lvl="0"/>
            <a:r>
              <a:rPr lang="en-US" sz="1600" dirty="0" smtClean="0">
                <a:solidFill>
                  <a:schemeClr val="tx2"/>
                </a:solidFill>
              </a:rPr>
              <a:t>RASS: Richmond Agitation Sedation Scale</a:t>
            </a:r>
          </a:p>
          <a:p>
            <a:pPr lvl="0"/>
            <a:r>
              <a:rPr lang="en-US" sz="1600" dirty="0" smtClean="0">
                <a:solidFill>
                  <a:schemeClr val="tx2"/>
                </a:solidFill>
              </a:rPr>
              <a:t>POSS: </a:t>
            </a:r>
            <a:r>
              <a:rPr lang="en-US" sz="1600" dirty="0" err="1" smtClean="0">
                <a:solidFill>
                  <a:schemeClr val="tx2"/>
                </a:solidFill>
              </a:rPr>
              <a:t>Pasero</a:t>
            </a:r>
            <a:r>
              <a:rPr lang="en-US" sz="1600" dirty="0" smtClean="0">
                <a:solidFill>
                  <a:schemeClr val="tx2"/>
                </a:solidFill>
              </a:rPr>
              <a:t> Opioid Induced Sedation Scale</a:t>
            </a:r>
            <a:endParaRPr lang="en-US" sz="1600" dirty="0">
              <a:solidFill>
                <a:schemeClr val="tx2"/>
              </a:solidFill>
            </a:endParaRPr>
          </a:p>
        </p:txBody>
      </p:sp>
      <p:sp>
        <p:nvSpPr>
          <p:cNvPr id="7" name="TextBox 6"/>
          <p:cNvSpPr txBox="1"/>
          <p:nvPr/>
        </p:nvSpPr>
        <p:spPr>
          <a:xfrm>
            <a:off x="7652904" y="5978174"/>
            <a:ext cx="2876550" cy="492443"/>
          </a:xfrm>
          <a:prstGeom prst="rect">
            <a:avLst/>
          </a:prstGeom>
          <a:noFill/>
        </p:spPr>
        <p:txBody>
          <a:bodyPr wrap="square" lIns="0" tIns="0" rIns="0" bIns="0" rtlCol="0">
            <a:spAutoFit/>
          </a:bodyPr>
          <a:lstStyle/>
          <a:p>
            <a:pPr algn="l"/>
            <a:r>
              <a:rPr lang="en-US" sz="1600" dirty="0" smtClean="0">
                <a:solidFill>
                  <a:schemeClr val="accent1"/>
                </a:solidFill>
              </a:rPr>
              <a:t>LOS: Length of stay</a:t>
            </a:r>
          </a:p>
          <a:p>
            <a:pPr algn="l"/>
            <a:r>
              <a:rPr lang="en-US" sz="1600" dirty="0" smtClean="0">
                <a:solidFill>
                  <a:schemeClr val="accent1"/>
                </a:solidFill>
              </a:rPr>
              <a:t>PDD: Patient directed discharge</a:t>
            </a:r>
          </a:p>
        </p:txBody>
      </p:sp>
    </p:spTree>
    <p:extLst>
      <p:ext uri="{BB962C8B-B14F-4D97-AF65-F5344CB8AC3E}">
        <p14:creationId xmlns:p14="http://schemas.microsoft.com/office/powerpoint/2010/main" val="79282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720862" y="1627200"/>
            <a:ext cx="10752000" cy="4424400"/>
          </a:xfrm>
        </p:spPr>
        <p:txBody>
          <a:bodyPr/>
          <a:lstStyle/>
          <a:p>
            <a:pPr marL="285750" indent="-285750">
              <a:buFont typeface="Arial" panose="020B0604020202020204" pitchFamily="34" charset="0"/>
              <a:buChar char="•"/>
            </a:pPr>
            <a:r>
              <a:rPr lang="en-US" sz="2200" dirty="0"/>
              <a:t>Little guidance exists for starting methadone maintenance for hospitalized </a:t>
            </a:r>
            <a:r>
              <a:rPr lang="en-US" sz="2200" dirty="0" smtClean="0"/>
              <a:t>patients</a:t>
            </a:r>
          </a:p>
          <a:p>
            <a:pPr marL="422550" lvl="1" indent="-285750"/>
            <a:r>
              <a:rPr lang="en-US" sz="2200" dirty="0"/>
              <a:t>Traditional guidance 30-40mg D1, +5-10mg every 3-7d, &gt; 2 weeks to reach </a:t>
            </a:r>
            <a:r>
              <a:rPr lang="en-US" sz="2200" dirty="0" smtClean="0"/>
              <a:t>60mg</a:t>
            </a: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Complex methadone pharmacology</a:t>
            </a:r>
          </a:p>
          <a:p>
            <a:pPr marL="422550" lvl="1" indent="-285750"/>
            <a:r>
              <a:rPr lang="en-US" sz="2200" dirty="0" smtClean="0">
                <a:solidFill>
                  <a:schemeClr val="tx2"/>
                </a:solidFill>
              </a:rPr>
              <a:t>Peak </a:t>
            </a:r>
            <a:r>
              <a:rPr lang="en-US" sz="2200" dirty="0">
                <a:solidFill>
                  <a:schemeClr val="tx2"/>
                </a:solidFill>
              </a:rPr>
              <a:t>concentration 2.5 – 4 hours after administration, long and variable half life</a:t>
            </a:r>
          </a:p>
          <a:p>
            <a:pPr marL="422550" lvl="1" indent="-285750"/>
            <a:r>
              <a:rPr lang="en-US" sz="2200" dirty="0"/>
              <a:t>Retained in tissues slowly released back into plasma during redistribution and elimination</a:t>
            </a:r>
          </a:p>
          <a:p>
            <a:pPr marL="422550" lvl="1" indent="-285750"/>
            <a:r>
              <a:rPr lang="en-US" sz="2200" dirty="0"/>
              <a:t>QT interval </a:t>
            </a:r>
            <a:r>
              <a:rPr lang="en-US" sz="2200" dirty="0" smtClean="0"/>
              <a:t>prolongation</a:t>
            </a:r>
            <a:endParaRPr lang="en-US" sz="2200" dirty="0" smtClean="0">
              <a:solidFill>
                <a:schemeClr val="tx2"/>
              </a:solidFill>
            </a:endParaRPr>
          </a:p>
          <a:p>
            <a:pPr marL="342900" indent="-342900">
              <a:buFont typeface="Arial" panose="020B0604020202020204" pitchFamily="34" charset="0"/>
              <a:buChar char="•"/>
            </a:pPr>
            <a:endParaRPr lang="en-US" sz="2200" dirty="0" smtClean="0">
              <a:solidFill>
                <a:schemeClr val="tx2"/>
              </a:solidFill>
            </a:endParaRPr>
          </a:p>
          <a:p>
            <a:pPr marL="342900" indent="-342900">
              <a:buFont typeface="Arial" panose="020B0604020202020204" pitchFamily="34" charset="0"/>
              <a:buChar char="•"/>
            </a:pPr>
            <a:r>
              <a:rPr lang="en-US" sz="2200" dirty="0" smtClean="0"/>
              <a:t>Newer </a:t>
            </a:r>
            <a:r>
              <a:rPr lang="en-US" sz="2200" dirty="0"/>
              <a:t>approaches</a:t>
            </a:r>
            <a:r>
              <a:rPr lang="en-US" sz="2200" baseline="30000" dirty="0"/>
              <a:t>1-3</a:t>
            </a:r>
            <a:r>
              <a:rPr lang="en-US" sz="2200" dirty="0"/>
              <a:t>: higher initial doses +/- faster titration</a:t>
            </a:r>
          </a:p>
          <a:p>
            <a:pPr marL="789750" lvl="3" indent="-285750"/>
            <a:r>
              <a:rPr lang="en-US" sz="2200" dirty="0"/>
              <a:t>Guided by addiction consult services</a:t>
            </a:r>
          </a:p>
          <a:p>
            <a:pPr marL="789750" lvl="3" indent="-285750"/>
            <a:r>
              <a:rPr lang="en-US" sz="2200" dirty="0"/>
              <a:t>Most hospitals lack specialty addiction services</a:t>
            </a:r>
            <a:endParaRPr lang="en-US" sz="2200" dirty="0">
              <a:solidFill>
                <a:srgbClr val="990000"/>
              </a:solidFill>
            </a:endParaRPr>
          </a:p>
          <a:p>
            <a:pPr marL="422550" lvl="1" indent="-285750"/>
            <a:endParaRPr lang="en-US" sz="2400" dirty="0"/>
          </a:p>
          <a:p>
            <a:pPr marL="422550" lvl="1" indent="-285750"/>
            <a:endParaRPr lang="en-US" sz="2400" dirty="0">
              <a:solidFill>
                <a:schemeClr val="tx2"/>
              </a:solidFill>
            </a:endParaRP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a:t>
            </a:fld>
            <a:endParaRPr lang="en-US" noProof="0"/>
          </a:p>
        </p:txBody>
      </p:sp>
      <p:sp>
        <p:nvSpPr>
          <p:cNvPr id="6" name="TextBox 5">
            <a:extLst>
              <a:ext uri="{FF2B5EF4-FFF2-40B4-BE49-F238E27FC236}">
                <a16:creationId xmlns:a16="http://schemas.microsoft.com/office/drawing/2014/main" id="{9C2FF2CE-8B6D-42C1-B379-D8617E0AF548}"/>
              </a:ext>
            </a:extLst>
          </p:cNvPr>
          <p:cNvSpPr txBox="1"/>
          <p:nvPr/>
        </p:nvSpPr>
        <p:spPr>
          <a:xfrm>
            <a:off x="4254338" y="6390969"/>
            <a:ext cx="3234797" cy="276999"/>
          </a:xfrm>
          <a:prstGeom prst="rect">
            <a:avLst/>
          </a:prstGeom>
          <a:noFill/>
        </p:spPr>
        <p:txBody>
          <a:bodyPr wrap="square" rtlCol="0">
            <a:spAutoFit/>
          </a:bodyPr>
          <a:lstStyle/>
          <a:p>
            <a:pPr algn="r"/>
            <a:r>
              <a:rPr lang="en-US" sz="1200" dirty="0">
                <a:latin typeface="Calibri" panose="020F0502020204030204" pitchFamily="34" charset="0"/>
                <a:cs typeface="Calibri" panose="020F0502020204030204" pitchFamily="34" charset="0"/>
              </a:rPr>
              <a:t>1.Racha (2023), 2.Klaire (2023), 3. Casey (2023)</a:t>
            </a:r>
          </a:p>
        </p:txBody>
      </p:sp>
    </p:spTree>
    <p:extLst>
      <p:ext uri="{BB962C8B-B14F-4D97-AF65-F5344CB8AC3E}">
        <p14:creationId xmlns:p14="http://schemas.microsoft.com/office/powerpoint/2010/main" val="2332981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20</a:t>
            </a:fld>
            <a:endParaRPr lang="en-US" noProof="0"/>
          </a:p>
        </p:txBody>
      </p:sp>
      <p:sp>
        <p:nvSpPr>
          <p:cNvPr id="9" name="Rounded Rectangle 8"/>
          <p:cNvSpPr/>
          <p:nvPr/>
        </p:nvSpPr>
        <p:spPr>
          <a:xfrm>
            <a:off x="6096000" y="2343150"/>
            <a:ext cx="5629275" cy="2933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endParaRPr lang="en-US" sz="2800" dirty="0" smtClean="0"/>
          </a:p>
          <a:p>
            <a:pPr lvl="0"/>
            <a:r>
              <a:rPr lang="en-US" sz="2800" u="sng" dirty="0" smtClean="0"/>
              <a:t>Primary: </a:t>
            </a:r>
            <a:r>
              <a:rPr lang="en-US" sz="2800" dirty="0"/>
              <a:t>Naloxone administration or over </a:t>
            </a:r>
            <a:r>
              <a:rPr lang="en-US" sz="2800" dirty="0" smtClean="0"/>
              <a:t>sedation</a:t>
            </a:r>
          </a:p>
          <a:p>
            <a:r>
              <a:rPr lang="en-US" sz="2800" u="sng" dirty="0" smtClean="0"/>
              <a:t>Secondary: </a:t>
            </a:r>
            <a:r>
              <a:rPr lang="en-US" sz="2800" dirty="0"/>
              <a:t>Time to reach methadone 60mg, LOS, </a:t>
            </a:r>
            <a:r>
              <a:rPr lang="en-US" sz="2800" dirty="0" smtClean="0"/>
              <a:t>PDD, </a:t>
            </a:r>
            <a:r>
              <a:rPr lang="en-US" sz="2800" dirty="0" err="1" smtClean="0"/>
              <a:t>QTc</a:t>
            </a:r>
            <a:r>
              <a:rPr lang="en-US" sz="2800" dirty="0" smtClean="0"/>
              <a:t> prolongation, discharge methadone dose, methadone dose held</a:t>
            </a:r>
            <a:endParaRPr lang="en-US" sz="2800" dirty="0"/>
          </a:p>
          <a:p>
            <a:pPr lvl="0"/>
            <a:endParaRPr lang="en-US" sz="2800" dirty="0"/>
          </a:p>
        </p:txBody>
      </p:sp>
      <p:sp>
        <p:nvSpPr>
          <p:cNvPr id="10" name="Rounded Rectangle 9"/>
          <p:cNvSpPr/>
          <p:nvPr/>
        </p:nvSpPr>
        <p:spPr>
          <a:xfrm>
            <a:off x="590550" y="1357387"/>
            <a:ext cx="3914775" cy="2316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US" sz="2800" dirty="0"/>
              <a:t>Real Time Analysis of RAMP-UP</a:t>
            </a:r>
          </a:p>
        </p:txBody>
      </p:sp>
      <p:grpSp>
        <p:nvGrpSpPr>
          <p:cNvPr id="17" name="Group 16"/>
          <p:cNvGrpSpPr/>
          <p:nvPr/>
        </p:nvGrpSpPr>
        <p:grpSpPr>
          <a:xfrm>
            <a:off x="590550" y="2515649"/>
            <a:ext cx="5505450" cy="3763394"/>
            <a:chOff x="1295400" y="2547893"/>
            <a:chExt cx="5505450" cy="3763394"/>
          </a:xfrm>
        </p:grpSpPr>
        <p:sp>
          <p:nvSpPr>
            <p:cNvPr id="8" name="Rounded Rectangle 7"/>
            <p:cNvSpPr/>
            <p:nvPr/>
          </p:nvSpPr>
          <p:spPr>
            <a:xfrm>
              <a:off x="1295400" y="3994763"/>
              <a:ext cx="3914775" cy="2316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US" sz="2800" dirty="0"/>
                <a:t>Retrospective review comparing RAMP-UP to </a:t>
              </a:r>
              <a:r>
                <a:rPr lang="en-US" sz="2800" dirty="0" smtClean="0"/>
                <a:t>six </a:t>
              </a:r>
              <a:r>
                <a:rPr lang="en-US" sz="2800" dirty="0"/>
                <a:t>months before and after the pilot</a:t>
              </a:r>
            </a:p>
          </p:txBody>
        </p:sp>
        <p:cxnSp>
          <p:nvCxnSpPr>
            <p:cNvPr id="14" name="Straight Arrow Connector 13"/>
            <p:cNvCxnSpPr>
              <a:stCxn id="10" idx="3"/>
              <a:endCxn id="9" idx="1"/>
            </p:cNvCxnSpPr>
            <p:nvPr/>
          </p:nvCxnSpPr>
          <p:spPr>
            <a:xfrm>
              <a:off x="5210175" y="2547893"/>
              <a:ext cx="1590675" cy="129435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1"/>
            </p:cNvCxnSpPr>
            <p:nvPr/>
          </p:nvCxnSpPr>
          <p:spPr>
            <a:xfrm flipV="1">
              <a:off x="5210175" y="3842244"/>
              <a:ext cx="1590675" cy="131078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9315450" y="5786600"/>
            <a:ext cx="2876550" cy="492443"/>
          </a:xfrm>
          <a:prstGeom prst="rect">
            <a:avLst/>
          </a:prstGeom>
          <a:noFill/>
        </p:spPr>
        <p:txBody>
          <a:bodyPr wrap="square" lIns="0" tIns="0" rIns="0" bIns="0" rtlCol="0">
            <a:spAutoFit/>
          </a:bodyPr>
          <a:lstStyle/>
          <a:p>
            <a:pPr algn="l"/>
            <a:r>
              <a:rPr lang="en-US" sz="1600" dirty="0" smtClean="0">
                <a:solidFill>
                  <a:schemeClr val="accent1"/>
                </a:solidFill>
              </a:rPr>
              <a:t>LOS: Length of stay</a:t>
            </a:r>
          </a:p>
          <a:p>
            <a:pPr algn="l"/>
            <a:r>
              <a:rPr lang="en-US" sz="1600" dirty="0" smtClean="0">
                <a:solidFill>
                  <a:schemeClr val="accent1"/>
                </a:solidFill>
              </a:rPr>
              <a:t>PDD: Patient directed discharge</a:t>
            </a:r>
          </a:p>
        </p:txBody>
      </p:sp>
      <p:sp>
        <p:nvSpPr>
          <p:cNvPr id="34" name="TextBox 33"/>
          <p:cNvSpPr txBox="1"/>
          <p:nvPr/>
        </p:nvSpPr>
        <p:spPr>
          <a:xfrm>
            <a:off x="5619750" y="5637690"/>
            <a:ext cx="4095750" cy="738664"/>
          </a:xfrm>
          <a:prstGeom prst="rect">
            <a:avLst/>
          </a:prstGeom>
          <a:noFill/>
        </p:spPr>
        <p:txBody>
          <a:bodyPr wrap="square" lIns="0" tIns="0" rIns="0" bIns="0" rtlCol="0">
            <a:spAutoFit/>
          </a:bodyPr>
          <a:lstStyle/>
          <a:p>
            <a:pPr lvl="0"/>
            <a:r>
              <a:rPr lang="en-US" sz="1600" dirty="0" smtClean="0">
                <a:solidFill>
                  <a:schemeClr val="tx2"/>
                </a:solidFill>
              </a:rPr>
              <a:t>Over sedation RASS </a:t>
            </a:r>
            <a:r>
              <a:rPr lang="en-US" sz="1600" dirty="0">
                <a:solidFill>
                  <a:schemeClr val="tx2"/>
                </a:solidFill>
              </a:rPr>
              <a:t>≤ - 3, POSS ≥ </a:t>
            </a:r>
            <a:r>
              <a:rPr lang="en-US" sz="1600" dirty="0" smtClean="0">
                <a:solidFill>
                  <a:schemeClr val="tx2"/>
                </a:solidFill>
              </a:rPr>
              <a:t>3</a:t>
            </a:r>
          </a:p>
          <a:p>
            <a:pPr lvl="0"/>
            <a:r>
              <a:rPr lang="en-US" sz="1600" dirty="0" smtClean="0">
                <a:solidFill>
                  <a:schemeClr val="tx2"/>
                </a:solidFill>
              </a:rPr>
              <a:t>RASS: Richmond Agitation Sedation Scale</a:t>
            </a:r>
          </a:p>
          <a:p>
            <a:pPr lvl="0"/>
            <a:r>
              <a:rPr lang="en-US" sz="1600" dirty="0" smtClean="0">
                <a:solidFill>
                  <a:schemeClr val="tx2"/>
                </a:solidFill>
              </a:rPr>
              <a:t>POSS: </a:t>
            </a:r>
            <a:r>
              <a:rPr lang="en-US" sz="1600" dirty="0" err="1" smtClean="0">
                <a:solidFill>
                  <a:schemeClr val="tx2"/>
                </a:solidFill>
              </a:rPr>
              <a:t>Pasero</a:t>
            </a:r>
            <a:r>
              <a:rPr lang="en-US" sz="1600" dirty="0" smtClean="0">
                <a:solidFill>
                  <a:schemeClr val="tx2"/>
                </a:solidFill>
              </a:rPr>
              <a:t> Opioid Induced Sedation Scale</a:t>
            </a:r>
            <a:endParaRPr lang="en-US" sz="1600" dirty="0">
              <a:solidFill>
                <a:schemeClr val="tx2"/>
              </a:solidFill>
            </a:endParaRPr>
          </a:p>
        </p:txBody>
      </p:sp>
    </p:spTree>
    <p:extLst>
      <p:ext uri="{BB962C8B-B14F-4D97-AF65-F5344CB8AC3E}">
        <p14:creationId xmlns:p14="http://schemas.microsoft.com/office/powerpoint/2010/main" val="84588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9" name="Content Placeholder 8"/>
          <p:cNvSpPr>
            <a:spLocks noGrp="1"/>
          </p:cNvSpPr>
          <p:nvPr>
            <p:ph idx="1"/>
          </p:nvPr>
        </p:nvSpPr>
        <p:spPr>
          <a:xfrm>
            <a:off x="719138" y="1223126"/>
            <a:ext cx="10753724" cy="4424400"/>
          </a:xfrm>
        </p:spPr>
        <p:txBody>
          <a:bodyPr/>
          <a:lstStyle/>
          <a:p>
            <a:endParaRPr lang="en-US" dirty="0"/>
          </a:p>
          <a:p>
            <a:pPr marL="285750" indent="-285750">
              <a:buFont typeface="Arial" panose="020B0604020202020204" pitchFamily="34" charset="0"/>
              <a:buChar char="•"/>
            </a:pPr>
            <a:r>
              <a:rPr lang="en-US" sz="2400" dirty="0" smtClean="0"/>
              <a:t>11 patients underwent pilot rapid methadone titration protocol</a:t>
            </a:r>
          </a:p>
          <a:p>
            <a:pPr marL="422550" lvl="1" indent="-285750"/>
            <a:r>
              <a:rPr lang="en-US" sz="2400" dirty="0" smtClean="0"/>
              <a:t>9 (81.8%) patients completed the titration</a:t>
            </a:r>
          </a:p>
          <a:p>
            <a:pPr marL="422550" lvl="1" indent="-285750"/>
            <a:endParaRPr lang="en-US" sz="2400"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21</a:t>
            </a:fld>
            <a:endParaRPr lang="en-US" noProof="0"/>
          </a:p>
        </p:txBody>
      </p:sp>
      <p:graphicFrame>
        <p:nvGraphicFramePr>
          <p:cNvPr id="7" name="Table 6"/>
          <p:cNvGraphicFramePr>
            <a:graphicFrameLocks noGrp="1"/>
          </p:cNvGraphicFramePr>
          <p:nvPr>
            <p:extLst>
              <p:ext uri="{D42A27DB-BD31-4B8C-83A1-F6EECF244321}">
                <p14:modId xmlns:p14="http://schemas.microsoft.com/office/powerpoint/2010/main" val="932350707"/>
              </p:ext>
            </p:extLst>
          </p:nvPr>
        </p:nvGraphicFramePr>
        <p:xfrm>
          <a:off x="1884663" y="2419143"/>
          <a:ext cx="7588898" cy="4114800"/>
        </p:xfrm>
        <a:graphic>
          <a:graphicData uri="http://schemas.openxmlformats.org/drawingml/2006/table">
            <a:tbl>
              <a:tblPr firstRow="1" bandRow="1">
                <a:tableStyleId>{5C22544A-7EE6-4342-B048-85BDC9FD1C3A}</a:tableStyleId>
              </a:tblPr>
              <a:tblGrid>
                <a:gridCol w="3729778">
                  <a:extLst>
                    <a:ext uri="{9D8B030D-6E8A-4147-A177-3AD203B41FA5}">
                      <a16:colId xmlns:a16="http://schemas.microsoft.com/office/drawing/2014/main" val="3220753948"/>
                    </a:ext>
                  </a:extLst>
                </a:gridCol>
                <a:gridCol w="3859120">
                  <a:extLst>
                    <a:ext uri="{9D8B030D-6E8A-4147-A177-3AD203B41FA5}">
                      <a16:colId xmlns:a16="http://schemas.microsoft.com/office/drawing/2014/main" val="1913118072"/>
                    </a:ext>
                  </a:extLst>
                </a:gridCol>
              </a:tblGrid>
              <a:tr h="370840">
                <a:tc gridSpan="2">
                  <a:txBody>
                    <a:bodyPr/>
                    <a:lstStyle/>
                    <a:p>
                      <a:pPr algn="ctr"/>
                      <a:r>
                        <a:rPr lang="en-US" sz="2400" dirty="0"/>
                        <a:t>Baseline Demographics</a:t>
                      </a:r>
                    </a:p>
                  </a:txBody>
                  <a:tcPr/>
                </a:tc>
                <a:tc hMerge="1">
                  <a:txBody>
                    <a:bodyPr/>
                    <a:lstStyle/>
                    <a:p>
                      <a:endParaRPr lang="en-US" dirty="0"/>
                    </a:p>
                  </a:txBody>
                  <a:tcPr/>
                </a:tc>
                <a:extLst>
                  <a:ext uri="{0D108BD9-81ED-4DB2-BD59-A6C34878D82A}">
                    <a16:rowId xmlns:a16="http://schemas.microsoft.com/office/drawing/2014/main" val="1703176260"/>
                  </a:ext>
                </a:extLst>
              </a:tr>
              <a:tr h="370840">
                <a:tc>
                  <a:txBody>
                    <a:bodyPr/>
                    <a:lstStyle/>
                    <a:p>
                      <a:r>
                        <a:rPr lang="en-US" sz="2400" b="1" dirty="0">
                          <a:solidFill>
                            <a:schemeClr val="bg1"/>
                          </a:solidFill>
                        </a:rPr>
                        <a:t>Characteristic</a:t>
                      </a:r>
                    </a:p>
                  </a:txBody>
                  <a:tcPr>
                    <a:solidFill>
                      <a:schemeClr val="accent1"/>
                    </a:solidFill>
                  </a:tcPr>
                </a:tc>
                <a:tc>
                  <a:txBody>
                    <a:bodyPr/>
                    <a:lstStyle/>
                    <a:p>
                      <a:r>
                        <a:rPr lang="en-US" sz="2400" b="1" dirty="0">
                          <a:solidFill>
                            <a:schemeClr val="bg1"/>
                          </a:solidFill>
                        </a:rPr>
                        <a:t>RAMP-UP Pilot n=11</a:t>
                      </a:r>
                    </a:p>
                  </a:txBody>
                  <a:tcPr>
                    <a:solidFill>
                      <a:schemeClr val="accent1"/>
                    </a:solidFill>
                  </a:tcPr>
                </a:tc>
                <a:extLst>
                  <a:ext uri="{0D108BD9-81ED-4DB2-BD59-A6C34878D82A}">
                    <a16:rowId xmlns:a16="http://schemas.microsoft.com/office/drawing/2014/main" val="3890314275"/>
                  </a:ext>
                </a:extLst>
              </a:tr>
              <a:tr h="370840">
                <a:tc>
                  <a:txBody>
                    <a:bodyPr/>
                    <a:lstStyle/>
                    <a:p>
                      <a:r>
                        <a:rPr lang="en-US" sz="2400" dirty="0"/>
                        <a:t>Age (years)</a:t>
                      </a:r>
                    </a:p>
                  </a:txBody>
                  <a:tcPr/>
                </a:tc>
                <a:tc>
                  <a:txBody>
                    <a:bodyPr/>
                    <a:lstStyle/>
                    <a:p>
                      <a:r>
                        <a:rPr lang="en-US" sz="2400" dirty="0"/>
                        <a:t>45 </a:t>
                      </a:r>
                      <a:r>
                        <a:rPr lang="en-US" sz="2400" dirty="0" smtClean="0"/>
                        <a:t>[34.5</a:t>
                      </a:r>
                      <a:r>
                        <a:rPr lang="en-US" sz="2400" baseline="0" dirty="0" smtClean="0"/>
                        <a:t> – 46.5</a:t>
                      </a:r>
                      <a:r>
                        <a:rPr lang="en-US" sz="2400" dirty="0" smtClean="0"/>
                        <a:t>]</a:t>
                      </a:r>
                      <a:endParaRPr lang="en-US" sz="2400" dirty="0"/>
                    </a:p>
                  </a:txBody>
                  <a:tcPr/>
                </a:tc>
                <a:extLst>
                  <a:ext uri="{0D108BD9-81ED-4DB2-BD59-A6C34878D82A}">
                    <a16:rowId xmlns:a16="http://schemas.microsoft.com/office/drawing/2014/main" val="3027947529"/>
                  </a:ext>
                </a:extLst>
              </a:tr>
              <a:tr h="352362">
                <a:tc>
                  <a:txBody>
                    <a:bodyPr/>
                    <a:lstStyle/>
                    <a:p>
                      <a:r>
                        <a:rPr lang="en-US" sz="2400" dirty="0"/>
                        <a:t>Sex</a:t>
                      </a:r>
                    </a:p>
                  </a:txBody>
                  <a:tcPr/>
                </a:tc>
                <a:tc>
                  <a:txBody>
                    <a:bodyPr/>
                    <a:lstStyle/>
                    <a:p>
                      <a:r>
                        <a:rPr lang="en-US" sz="2400" dirty="0"/>
                        <a:t>8 Male</a:t>
                      </a:r>
                      <a:r>
                        <a:rPr lang="en-US" sz="2400" baseline="0" dirty="0"/>
                        <a:t> (72.2)</a:t>
                      </a:r>
                      <a:endParaRPr lang="en-US" sz="2400" dirty="0"/>
                    </a:p>
                  </a:txBody>
                  <a:tcPr/>
                </a:tc>
                <a:extLst>
                  <a:ext uri="{0D108BD9-81ED-4DB2-BD59-A6C34878D82A}">
                    <a16:rowId xmlns:a16="http://schemas.microsoft.com/office/drawing/2014/main" val="1953591528"/>
                  </a:ext>
                </a:extLst>
              </a:tr>
              <a:tr h="370840">
                <a:tc>
                  <a:txBody>
                    <a:bodyPr/>
                    <a:lstStyle/>
                    <a:p>
                      <a:r>
                        <a:rPr lang="en-US" sz="2400" dirty="0"/>
                        <a:t>Race</a:t>
                      </a:r>
                    </a:p>
                  </a:txBody>
                  <a:tcPr/>
                </a:tc>
                <a:tc>
                  <a:txBody>
                    <a:bodyPr/>
                    <a:lstStyle/>
                    <a:p>
                      <a:r>
                        <a:rPr lang="en-US" sz="2400" dirty="0"/>
                        <a:t>7 White</a:t>
                      </a:r>
                      <a:r>
                        <a:rPr lang="en-US" sz="2400" baseline="0" dirty="0"/>
                        <a:t> (63.6)</a:t>
                      </a:r>
                      <a:endParaRPr lang="en-US" sz="2400" dirty="0"/>
                    </a:p>
                  </a:txBody>
                  <a:tcPr/>
                </a:tc>
                <a:extLst>
                  <a:ext uri="{0D108BD9-81ED-4DB2-BD59-A6C34878D82A}">
                    <a16:rowId xmlns:a16="http://schemas.microsoft.com/office/drawing/2014/main" val="1160252111"/>
                  </a:ext>
                </a:extLst>
              </a:tr>
              <a:tr h="370840">
                <a:tc>
                  <a:txBody>
                    <a:bodyPr/>
                    <a:lstStyle/>
                    <a:p>
                      <a:r>
                        <a:rPr lang="en-US" sz="2400" dirty="0"/>
                        <a:t>Ethnicity</a:t>
                      </a:r>
                    </a:p>
                  </a:txBody>
                  <a:tcPr/>
                </a:tc>
                <a:tc>
                  <a:txBody>
                    <a:bodyPr/>
                    <a:lstStyle/>
                    <a:p>
                      <a:r>
                        <a:rPr lang="en-US" sz="2400" dirty="0"/>
                        <a:t>10 Non-Hispanic</a:t>
                      </a:r>
                      <a:r>
                        <a:rPr lang="en-US" sz="2400" baseline="0" dirty="0"/>
                        <a:t> (90)</a:t>
                      </a:r>
                      <a:endParaRPr lang="en-US" sz="2400" dirty="0"/>
                    </a:p>
                  </a:txBody>
                  <a:tcPr/>
                </a:tc>
                <a:extLst>
                  <a:ext uri="{0D108BD9-81ED-4DB2-BD59-A6C34878D82A}">
                    <a16:rowId xmlns:a16="http://schemas.microsoft.com/office/drawing/2014/main" val="557255128"/>
                  </a:ext>
                </a:extLst>
              </a:tr>
              <a:tr h="370840">
                <a:tc>
                  <a:txBody>
                    <a:bodyPr/>
                    <a:lstStyle/>
                    <a:p>
                      <a:r>
                        <a:rPr lang="en-US" sz="2400" dirty="0"/>
                        <a:t>ICU Days</a:t>
                      </a:r>
                    </a:p>
                  </a:txBody>
                  <a:tcPr/>
                </a:tc>
                <a:tc>
                  <a:txBody>
                    <a:bodyPr/>
                    <a:lstStyle/>
                    <a:p>
                      <a:r>
                        <a:rPr lang="en-US" sz="2400" dirty="0"/>
                        <a:t>0</a:t>
                      </a:r>
                    </a:p>
                  </a:txBody>
                  <a:tcPr/>
                </a:tc>
                <a:extLst>
                  <a:ext uri="{0D108BD9-81ED-4DB2-BD59-A6C34878D82A}">
                    <a16:rowId xmlns:a16="http://schemas.microsoft.com/office/drawing/2014/main" val="684046255"/>
                  </a:ext>
                </a:extLst>
              </a:tr>
              <a:tr h="370840">
                <a:tc>
                  <a:txBody>
                    <a:bodyPr/>
                    <a:lstStyle/>
                    <a:p>
                      <a:r>
                        <a:rPr lang="en-US" sz="2400" dirty="0"/>
                        <a:t>Length of Stay (days)</a:t>
                      </a:r>
                    </a:p>
                  </a:txBody>
                  <a:tcPr/>
                </a:tc>
                <a:tc>
                  <a:txBody>
                    <a:bodyPr/>
                    <a:lstStyle/>
                    <a:p>
                      <a:r>
                        <a:rPr lang="en-US" sz="2400" dirty="0"/>
                        <a:t>9 [5 – 22]</a:t>
                      </a:r>
                    </a:p>
                  </a:txBody>
                  <a:tcPr/>
                </a:tc>
                <a:extLst>
                  <a:ext uri="{0D108BD9-81ED-4DB2-BD59-A6C34878D82A}">
                    <a16:rowId xmlns:a16="http://schemas.microsoft.com/office/drawing/2014/main" val="2559788356"/>
                  </a:ext>
                </a:extLst>
              </a:tr>
              <a:tr h="370840">
                <a:tc>
                  <a:txBody>
                    <a:bodyPr/>
                    <a:lstStyle/>
                    <a:p>
                      <a:r>
                        <a:rPr lang="en-US" sz="2400" dirty="0"/>
                        <a:t>Baseline</a:t>
                      </a:r>
                      <a:r>
                        <a:rPr lang="en-US" sz="2400" baseline="0" dirty="0"/>
                        <a:t> Median </a:t>
                      </a:r>
                      <a:r>
                        <a:rPr lang="en-US" sz="2400" baseline="0" dirty="0" err="1"/>
                        <a:t>QTc</a:t>
                      </a:r>
                      <a:r>
                        <a:rPr lang="en-US" sz="2400" baseline="0" dirty="0"/>
                        <a:t> </a:t>
                      </a:r>
                      <a:r>
                        <a:rPr lang="en-US" sz="2400" baseline="0" dirty="0" smtClean="0"/>
                        <a:t>(</a:t>
                      </a:r>
                      <a:r>
                        <a:rPr lang="en-US" sz="2400" baseline="0" dirty="0" err="1" smtClean="0"/>
                        <a:t>ms</a:t>
                      </a:r>
                      <a:r>
                        <a:rPr lang="en-US" sz="2400" baseline="0" dirty="0" smtClean="0"/>
                        <a:t>)</a:t>
                      </a:r>
                      <a:endParaRPr lang="en-US" sz="2400" dirty="0"/>
                    </a:p>
                  </a:txBody>
                  <a:tcPr/>
                </a:tc>
                <a:tc>
                  <a:txBody>
                    <a:bodyPr/>
                    <a:lstStyle/>
                    <a:p>
                      <a:r>
                        <a:rPr lang="en-US" sz="2400" dirty="0"/>
                        <a:t>429 [423.75 –</a:t>
                      </a:r>
                      <a:r>
                        <a:rPr lang="en-US" sz="2400" baseline="0" dirty="0"/>
                        <a:t> 433]</a:t>
                      </a:r>
                      <a:endParaRPr lang="en-US" sz="2400" dirty="0"/>
                    </a:p>
                  </a:txBody>
                  <a:tcPr/>
                </a:tc>
                <a:extLst>
                  <a:ext uri="{0D108BD9-81ED-4DB2-BD59-A6C34878D82A}">
                    <a16:rowId xmlns:a16="http://schemas.microsoft.com/office/drawing/2014/main" val="540200745"/>
                  </a:ext>
                </a:extLst>
              </a:tr>
            </a:tbl>
          </a:graphicData>
        </a:graphic>
      </p:graphicFrame>
      <p:sp>
        <p:nvSpPr>
          <p:cNvPr id="10" name="Rectangle 9"/>
          <p:cNvSpPr/>
          <p:nvPr/>
        </p:nvSpPr>
        <p:spPr>
          <a:xfrm>
            <a:off x="9473561" y="5720332"/>
            <a:ext cx="2718439" cy="646331"/>
          </a:xfrm>
          <a:prstGeom prst="rect">
            <a:avLst/>
          </a:prstGeom>
        </p:spPr>
        <p:txBody>
          <a:bodyPr wrap="square">
            <a:spAutoFit/>
          </a:bodyPr>
          <a:lstStyle/>
          <a:p>
            <a:r>
              <a:rPr lang="en-US" i="1" dirty="0"/>
              <a:t>All values reported as n (%) or median [IQR</a:t>
            </a:r>
            <a:r>
              <a:rPr lang="en-US" i="1" dirty="0" smtClean="0"/>
              <a:t>]</a:t>
            </a:r>
            <a:endParaRPr lang="en-US" i="1" dirty="0"/>
          </a:p>
        </p:txBody>
      </p:sp>
    </p:spTree>
    <p:extLst>
      <p:ext uri="{BB962C8B-B14F-4D97-AF65-F5344CB8AC3E}">
        <p14:creationId xmlns:p14="http://schemas.microsoft.com/office/powerpoint/2010/main" val="30146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a:solidFill>
                  <a:schemeClr val="tx2"/>
                </a:solidFill>
              </a:rPr>
              <a:t>A</a:t>
            </a:r>
            <a:r>
              <a:rPr lang="en-US" sz="2400" dirty="0" smtClean="0">
                <a:solidFill>
                  <a:schemeClr val="tx2"/>
                </a:solidFill>
              </a:rPr>
              <a:t>dmission diagnoses 3 </a:t>
            </a:r>
            <a:r>
              <a:rPr lang="en-US" sz="2400" dirty="0">
                <a:solidFill>
                  <a:schemeClr val="tx2"/>
                </a:solidFill>
              </a:rPr>
              <a:t>instances of endocarditis, 1</a:t>
            </a:r>
            <a:r>
              <a:rPr lang="en-US" sz="2400" dirty="0" smtClean="0">
                <a:solidFill>
                  <a:schemeClr val="tx2"/>
                </a:solidFill>
              </a:rPr>
              <a:t> </a:t>
            </a:r>
            <a:r>
              <a:rPr lang="en-US" sz="2400" dirty="0">
                <a:solidFill>
                  <a:schemeClr val="tx2"/>
                </a:solidFill>
              </a:rPr>
              <a:t>cellulitis, 1</a:t>
            </a:r>
            <a:r>
              <a:rPr lang="en-US" sz="2400" dirty="0" smtClean="0">
                <a:solidFill>
                  <a:schemeClr val="tx2"/>
                </a:solidFill>
              </a:rPr>
              <a:t> </a:t>
            </a:r>
            <a:r>
              <a:rPr lang="en-US" sz="2400" dirty="0">
                <a:solidFill>
                  <a:schemeClr val="tx2"/>
                </a:solidFill>
              </a:rPr>
              <a:t>gluteal abscess, 1</a:t>
            </a:r>
            <a:r>
              <a:rPr lang="en-US" sz="2400" dirty="0" smtClean="0">
                <a:solidFill>
                  <a:schemeClr val="tx2"/>
                </a:solidFill>
              </a:rPr>
              <a:t> </a:t>
            </a:r>
            <a:r>
              <a:rPr lang="en-US" sz="2400" dirty="0">
                <a:solidFill>
                  <a:schemeClr val="tx2"/>
                </a:solidFill>
              </a:rPr>
              <a:t>foot abscess, 1</a:t>
            </a:r>
            <a:r>
              <a:rPr lang="en-US" sz="2400" dirty="0" smtClean="0">
                <a:solidFill>
                  <a:schemeClr val="tx2"/>
                </a:solidFill>
              </a:rPr>
              <a:t> </a:t>
            </a:r>
            <a:r>
              <a:rPr lang="en-US" sz="2400" dirty="0">
                <a:solidFill>
                  <a:schemeClr val="tx2"/>
                </a:solidFill>
              </a:rPr>
              <a:t>osteomyelitis, 1</a:t>
            </a:r>
            <a:r>
              <a:rPr lang="en-US" sz="2400" dirty="0" smtClean="0">
                <a:solidFill>
                  <a:schemeClr val="tx2"/>
                </a:solidFill>
              </a:rPr>
              <a:t> </a:t>
            </a:r>
            <a:r>
              <a:rPr lang="en-US" sz="2400" dirty="0">
                <a:solidFill>
                  <a:schemeClr val="tx2"/>
                </a:solidFill>
              </a:rPr>
              <a:t>neck abscess, 1</a:t>
            </a:r>
            <a:r>
              <a:rPr lang="en-US" sz="2400" dirty="0" smtClean="0">
                <a:solidFill>
                  <a:schemeClr val="tx2"/>
                </a:solidFill>
              </a:rPr>
              <a:t> </a:t>
            </a:r>
            <a:r>
              <a:rPr lang="en-US" sz="2400" dirty="0">
                <a:solidFill>
                  <a:schemeClr val="tx2"/>
                </a:solidFill>
              </a:rPr>
              <a:t>urinary tract infection, 1</a:t>
            </a:r>
            <a:r>
              <a:rPr lang="en-US" sz="2400" dirty="0" smtClean="0">
                <a:solidFill>
                  <a:schemeClr val="tx2"/>
                </a:solidFill>
              </a:rPr>
              <a:t> </a:t>
            </a:r>
            <a:r>
              <a:rPr lang="en-US" sz="2400" dirty="0">
                <a:solidFill>
                  <a:schemeClr val="tx2"/>
                </a:solidFill>
              </a:rPr>
              <a:t>acute gout, and 1</a:t>
            </a:r>
            <a:r>
              <a:rPr lang="en-US" sz="2400" dirty="0" smtClean="0">
                <a:solidFill>
                  <a:schemeClr val="tx2"/>
                </a:solidFill>
              </a:rPr>
              <a:t> </a:t>
            </a:r>
            <a:r>
              <a:rPr lang="en-US" sz="2400" dirty="0">
                <a:solidFill>
                  <a:schemeClr val="tx2"/>
                </a:solidFill>
              </a:rPr>
              <a:t>instance of skin </a:t>
            </a:r>
            <a:r>
              <a:rPr lang="en-US" sz="2400" dirty="0" smtClean="0">
                <a:solidFill>
                  <a:schemeClr val="tx2"/>
                </a:solidFill>
              </a:rPr>
              <a:t>soft tissue infection </a:t>
            </a:r>
          </a:p>
          <a:p>
            <a:pPr marL="285750" indent="-285750">
              <a:buFont typeface="Arial" panose="020B0604020202020204" pitchFamily="34" charset="0"/>
              <a:buChar char="•"/>
            </a:pPr>
            <a:r>
              <a:rPr lang="en-US" sz="2400" dirty="0">
                <a:solidFill>
                  <a:schemeClr val="tx2"/>
                </a:solidFill>
              </a:rPr>
              <a:t>Urine drug </a:t>
            </a:r>
            <a:r>
              <a:rPr lang="en-US" sz="2400" dirty="0" smtClean="0">
                <a:solidFill>
                  <a:schemeClr val="tx2"/>
                </a:solidFill>
              </a:rPr>
              <a:t>screens </a:t>
            </a:r>
            <a:r>
              <a:rPr lang="en-US" sz="2400" dirty="0">
                <a:solidFill>
                  <a:schemeClr val="tx2"/>
                </a:solidFill>
              </a:rPr>
              <a:t>were completed on eight patients (72.7%) at </a:t>
            </a:r>
            <a:r>
              <a:rPr lang="en-US" sz="2400" dirty="0" smtClean="0">
                <a:solidFill>
                  <a:schemeClr val="tx2"/>
                </a:solidFill>
              </a:rPr>
              <a:t>admission</a:t>
            </a:r>
          </a:p>
          <a:p>
            <a:pPr marL="422550" lvl="1" indent="-285750"/>
            <a:r>
              <a:rPr lang="en-US" sz="2400" dirty="0">
                <a:solidFill>
                  <a:schemeClr val="tx2"/>
                </a:solidFill>
              </a:rPr>
              <a:t>1</a:t>
            </a:r>
            <a:r>
              <a:rPr lang="en-US" sz="2400" dirty="0" smtClean="0">
                <a:solidFill>
                  <a:schemeClr val="tx2"/>
                </a:solidFill>
              </a:rPr>
              <a:t>00</a:t>
            </a:r>
            <a:r>
              <a:rPr lang="en-US" sz="2400" dirty="0">
                <a:solidFill>
                  <a:schemeClr val="tx2"/>
                </a:solidFill>
              </a:rPr>
              <a:t>% were positive for </a:t>
            </a:r>
            <a:r>
              <a:rPr lang="en-US" sz="2400" dirty="0" smtClean="0">
                <a:solidFill>
                  <a:schemeClr val="tx2"/>
                </a:solidFill>
              </a:rPr>
              <a:t>fentanyl</a:t>
            </a:r>
            <a:endParaRPr lang="en-US" sz="2400" dirty="0">
              <a:solidFill>
                <a:schemeClr val="tx2"/>
              </a:solidFill>
            </a:endParaRPr>
          </a:p>
          <a:p>
            <a:pPr marL="285750" lvl="0" indent="-285750">
              <a:spcBef>
                <a:spcPts val="0"/>
              </a:spcBef>
              <a:spcAft>
                <a:spcPts val="0"/>
              </a:spcAft>
              <a:buFont typeface="Arial" panose="020B0604020202020204" pitchFamily="34" charset="0"/>
              <a:buChar char="•"/>
              <a:defRPr/>
            </a:pPr>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22</a:t>
            </a:fld>
            <a:endParaRPr lang="en-US" noProof="0"/>
          </a:p>
        </p:txBody>
      </p:sp>
      <p:graphicFrame>
        <p:nvGraphicFramePr>
          <p:cNvPr id="12" name="Table 11"/>
          <p:cNvGraphicFramePr>
            <a:graphicFrameLocks noGrp="1"/>
          </p:cNvGraphicFramePr>
          <p:nvPr>
            <p:extLst>
              <p:ext uri="{D42A27DB-BD31-4B8C-83A1-F6EECF244321}">
                <p14:modId xmlns:p14="http://schemas.microsoft.com/office/powerpoint/2010/main" val="1912691035"/>
              </p:ext>
            </p:extLst>
          </p:nvPr>
        </p:nvGraphicFramePr>
        <p:xfrm>
          <a:off x="3143580" y="4244909"/>
          <a:ext cx="5742280" cy="2194560"/>
        </p:xfrm>
        <a:graphic>
          <a:graphicData uri="http://schemas.openxmlformats.org/drawingml/2006/table">
            <a:tbl>
              <a:tblPr firstRow="1" bandRow="1">
                <a:tableStyleId>{5C22544A-7EE6-4342-B048-85BDC9FD1C3A}</a:tableStyleId>
              </a:tblPr>
              <a:tblGrid>
                <a:gridCol w="2999821">
                  <a:extLst>
                    <a:ext uri="{9D8B030D-6E8A-4147-A177-3AD203B41FA5}">
                      <a16:colId xmlns:a16="http://schemas.microsoft.com/office/drawing/2014/main" val="2963766743"/>
                    </a:ext>
                  </a:extLst>
                </a:gridCol>
                <a:gridCol w="2742459">
                  <a:extLst>
                    <a:ext uri="{9D8B030D-6E8A-4147-A177-3AD203B41FA5}">
                      <a16:colId xmlns:a16="http://schemas.microsoft.com/office/drawing/2014/main" val="37092606"/>
                    </a:ext>
                  </a:extLst>
                </a:gridCol>
              </a:tblGrid>
              <a:tr h="370840">
                <a:tc>
                  <a:txBody>
                    <a:bodyPr/>
                    <a:lstStyle/>
                    <a:p>
                      <a:r>
                        <a:rPr lang="en-US" sz="2400" dirty="0"/>
                        <a:t>Safety Outcome</a:t>
                      </a:r>
                    </a:p>
                  </a:txBody>
                  <a:tcPr/>
                </a:tc>
                <a:tc>
                  <a:txBody>
                    <a:bodyPr/>
                    <a:lstStyle/>
                    <a:p>
                      <a:r>
                        <a:rPr lang="en-US" sz="2400" dirty="0"/>
                        <a:t>RAMP-UP Pilot n=11</a:t>
                      </a:r>
                    </a:p>
                  </a:txBody>
                  <a:tcPr/>
                </a:tc>
                <a:extLst>
                  <a:ext uri="{0D108BD9-81ED-4DB2-BD59-A6C34878D82A}">
                    <a16:rowId xmlns:a16="http://schemas.microsoft.com/office/drawing/2014/main" val="2017166722"/>
                  </a:ext>
                </a:extLst>
              </a:tr>
              <a:tr h="370840">
                <a:tc>
                  <a:txBody>
                    <a:bodyPr/>
                    <a:lstStyle/>
                    <a:p>
                      <a:r>
                        <a:rPr lang="en-US" sz="2400" dirty="0">
                          <a:solidFill>
                            <a:srgbClr val="990000"/>
                          </a:solidFill>
                        </a:rPr>
                        <a:t>RAS</a:t>
                      </a:r>
                      <a:r>
                        <a:rPr lang="en-US" sz="2400" baseline="0" dirty="0">
                          <a:solidFill>
                            <a:srgbClr val="990000"/>
                          </a:solidFill>
                        </a:rPr>
                        <a:t> &gt; 2</a:t>
                      </a:r>
                      <a:endParaRPr lang="en-US" sz="2400" dirty="0">
                        <a:solidFill>
                          <a:srgbClr val="990000"/>
                        </a:solidFill>
                      </a:endParaRPr>
                    </a:p>
                  </a:txBody>
                  <a:tcPr/>
                </a:tc>
                <a:tc>
                  <a:txBody>
                    <a:bodyPr/>
                    <a:lstStyle/>
                    <a:p>
                      <a:r>
                        <a:rPr lang="en-US" sz="2400" dirty="0"/>
                        <a:t>0</a:t>
                      </a:r>
                    </a:p>
                  </a:txBody>
                  <a:tcPr/>
                </a:tc>
                <a:extLst>
                  <a:ext uri="{0D108BD9-81ED-4DB2-BD59-A6C34878D82A}">
                    <a16:rowId xmlns:a16="http://schemas.microsoft.com/office/drawing/2014/main" val="532413958"/>
                  </a:ext>
                </a:extLst>
              </a:tr>
              <a:tr h="370840">
                <a:tc>
                  <a:txBody>
                    <a:bodyPr/>
                    <a:lstStyle/>
                    <a:p>
                      <a:r>
                        <a:rPr lang="en-US" sz="2400" dirty="0">
                          <a:solidFill>
                            <a:srgbClr val="990000"/>
                          </a:solidFill>
                        </a:rPr>
                        <a:t>POSS &gt;</a:t>
                      </a:r>
                      <a:r>
                        <a:rPr lang="en-US" sz="2400" baseline="0" dirty="0">
                          <a:solidFill>
                            <a:srgbClr val="990000"/>
                          </a:solidFill>
                        </a:rPr>
                        <a:t> 2</a:t>
                      </a:r>
                      <a:endParaRPr lang="en-US" sz="2400" dirty="0">
                        <a:solidFill>
                          <a:srgbClr val="990000"/>
                        </a:solidFill>
                      </a:endParaRPr>
                    </a:p>
                  </a:txBody>
                  <a:tcPr/>
                </a:tc>
                <a:tc>
                  <a:txBody>
                    <a:bodyPr/>
                    <a:lstStyle/>
                    <a:p>
                      <a:r>
                        <a:rPr lang="en-US" sz="2400" dirty="0"/>
                        <a:t>0</a:t>
                      </a:r>
                    </a:p>
                  </a:txBody>
                  <a:tcPr/>
                </a:tc>
                <a:extLst>
                  <a:ext uri="{0D108BD9-81ED-4DB2-BD59-A6C34878D82A}">
                    <a16:rowId xmlns:a16="http://schemas.microsoft.com/office/drawing/2014/main" val="616885962"/>
                  </a:ext>
                </a:extLst>
              </a:tr>
              <a:tr h="370840">
                <a:tc>
                  <a:txBody>
                    <a:bodyPr/>
                    <a:lstStyle/>
                    <a:p>
                      <a:r>
                        <a:rPr lang="en-US" sz="2400" dirty="0"/>
                        <a:t>Naloxone administration</a:t>
                      </a:r>
                    </a:p>
                  </a:txBody>
                  <a:tcPr/>
                </a:tc>
                <a:tc>
                  <a:txBody>
                    <a:bodyPr/>
                    <a:lstStyle/>
                    <a:p>
                      <a:r>
                        <a:rPr lang="en-US" sz="2400" dirty="0"/>
                        <a:t>0</a:t>
                      </a:r>
                    </a:p>
                  </a:txBody>
                  <a:tcPr/>
                </a:tc>
                <a:extLst>
                  <a:ext uri="{0D108BD9-81ED-4DB2-BD59-A6C34878D82A}">
                    <a16:rowId xmlns:a16="http://schemas.microsoft.com/office/drawing/2014/main" val="3441700310"/>
                  </a:ext>
                </a:extLst>
              </a:tr>
            </a:tbl>
          </a:graphicData>
        </a:graphic>
      </p:graphicFrame>
    </p:spTree>
    <p:extLst>
      <p:ext uri="{BB962C8B-B14F-4D97-AF65-F5344CB8AC3E}">
        <p14:creationId xmlns:p14="http://schemas.microsoft.com/office/powerpoint/2010/main" val="3391501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441 unique patients received methadone at HUP in the six months before and after the RAMP-UP protocol</a:t>
            </a:r>
          </a:p>
          <a:p>
            <a:pPr marL="422550" lvl="1" indent="-285750"/>
            <a:r>
              <a:rPr lang="en-US" dirty="0"/>
              <a:t>322 (72%) patients received at least 40mg of methadone during their stay</a:t>
            </a:r>
          </a:p>
          <a:p>
            <a:pPr marL="606150" lvl="2" indent="-285750"/>
            <a:r>
              <a:rPr lang="en-US" dirty="0"/>
              <a:t>78% of pre-intervention group received a dose &gt; 40mg vs 69% of post-intervention group (p=0.03)</a:t>
            </a:r>
          </a:p>
          <a:p>
            <a:pPr marL="422550" lvl="1" indent="-285750"/>
            <a:r>
              <a:rPr lang="en-US" dirty="0"/>
              <a:t>6% received naloxone in the pre-intervention group vs 9% in the post-intervention group (p=0.31)</a:t>
            </a:r>
          </a:p>
          <a:p>
            <a:endParaRPr lang="en-US" dirty="0" smtClean="0"/>
          </a:p>
          <a:p>
            <a:r>
              <a:rPr lang="en-US" dirty="0" smtClean="0"/>
              <a:t>Single </a:t>
            </a:r>
            <a:r>
              <a:rPr lang="en-US" dirty="0"/>
              <a:t>center, retrospective, small sample size, use of </a:t>
            </a:r>
            <a:r>
              <a:rPr lang="en-US" dirty="0" smtClean="0"/>
              <a:t>surrogate </a:t>
            </a:r>
            <a:r>
              <a:rPr lang="en-US" dirty="0"/>
              <a:t>measures</a:t>
            </a:r>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23</a:t>
            </a:fld>
            <a:endParaRPr lang="en-US" noProof="0"/>
          </a:p>
        </p:txBody>
      </p:sp>
    </p:spTree>
    <p:extLst>
      <p:ext uri="{BB962C8B-B14F-4D97-AF65-F5344CB8AC3E}">
        <p14:creationId xmlns:p14="http://schemas.microsoft.com/office/powerpoint/2010/main" val="1487970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a:t>Embedded a pain management pharmacist within psychiatry consult-liaison (C/L) services for on month at The Hospital of the University of Pennsylvania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Pharmacist implementation of a methadone titration protocol that reached 60mg total daily dose (TDD) of methadone in 3 days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Patients with psychiatry consulted, identified to have OUD, and consented to starting therapy with methadone were included</a:t>
            </a:r>
          </a:p>
          <a:p>
            <a:endParaRPr lang="en-US" sz="2400" dirty="0"/>
          </a:p>
          <a:p>
            <a:r>
              <a:rPr lang="en-US" dirty="0"/>
              <a:t>with adjunctive use of short-acting opioids for pain and withdrawal.</a:t>
            </a:r>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24</a:t>
            </a:fld>
            <a:endParaRPr lang="en-US" noProof="0"/>
          </a:p>
        </p:txBody>
      </p:sp>
      <p:graphicFrame>
        <p:nvGraphicFramePr>
          <p:cNvPr id="6" name="Diagram 5"/>
          <p:cNvGraphicFramePr/>
          <p:nvPr>
            <p:extLst>
              <p:ext uri="{D42A27DB-BD31-4B8C-83A1-F6EECF244321}">
                <p14:modId xmlns:p14="http://schemas.microsoft.com/office/powerpoint/2010/main" val="2742339398"/>
              </p:ext>
            </p:extLst>
          </p:nvPr>
        </p:nvGraphicFramePr>
        <p:xfrm>
          <a:off x="5929019" y="4530438"/>
          <a:ext cx="5938981" cy="232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01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83" y="520503"/>
            <a:ext cx="10753724" cy="907200"/>
          </a:xfrm>
        </p:spPr>
        <p:txBody>
          <a:bodyPr/>
          <a:lstStyle/>
          <a:p>
            <a:r>
              <a:rPr lang="en-US" dirty="0"/>
              <a:t>Background</a:t>
            </a:r>
          </a:p>
        </p:txBody>
      </p:sp>
      <p:sp>
        <p:nvSpPr>
          <p:cNvPr id="3" name="Content Placeholder 2"/>
          <p:cNvSpPr>
            <a:spLocks noGrp="1"/>
          </p:cNvSpPr>
          <p:nvPr>
            <p:ph idx="1"/>
          </p:nvPr>
        </p:nvSpPr>
        <p:spPr>
          <a:xfrm>
            <a:off x="510570" y="1346451"/>
            <a:ext cx="6820128" cy="2740640"/>
          </a:xfrm>
        </p:spPr>
        <p:txBody>
          <a:bodyPr/>
          <a:lstStyle/>
          <a:p>
            <a:pPr marL="285750" indent="-285750">
              <a:spcAft>
                <a:spcPts val="0"/>
              </a:spcAft>
              <a:buFont typeface="Arial" panose="020B0604020202020204" pitchFamily="34" charset="0"/>
              <a:buChar char="•"/>
            </a:pPr>
            <a:r>
              <a:rPr lang="en-US" sz="2400" dirty="0"/>
              <a:t>Hospital of the University of Pennsylvania (HUP)</a:t>
            </a:r>
          </a:p>
          <a:p>
            <a:pPr marL="422550" lvl="1" indent="-285750"/>
            <a:r>
              <a:rPr lang="en-US" sz="2400" dirty="0"/>
              <a:t>Academic, quaternary care hospital (1,067 beds)</a:t>
            </a:r>
          </a:p>
          <a:p>
            <a:pPr marL="422550" lvl="1" indent="-285750"/>
            <a:r>
              <a:rPr lang="en-US" sz="2400" dirty="0"/>
              <a:t>Philadelphia: fentanyl is the predominant opioid </a:t>
            </a:r>
          </a:p>
          <a:p>
            <a:pPr marL="422550" lvl="1" indent="-285750"/>
            <a:r>
              <a:rPr lang="en-US" sz="2400" dirty="0"/>
              <a:t>No addiction medicine service, just Psych CL</a:t>
            </a:r>
          </a:p>
          <a:p>
            <a:pPr marL="422550" lvl="1" indent="-285750">
              <a:spcAft>
                <a:spcPts val="700"/>
              </a:spcAft>
            </a:pPr>
            <a:r>
              <a:rPr lang="en-US" sz="2400" dirty="0"/>
              <a:t>Pain Management Pharmacy Specialist Group</a:t>
            </a:r>
          </a:p>
          <a:p>
            <a:pPr marL="422550" lvl="1" indent="-285750">
              <a:spcAft>
                <a:spcPts val="700"/>
              </a:spcAft>
            </a:pPr>
            <a:r>
              <a:rPr lang="en-US" sz="2400" dirty="0"/>
              <a:t>Psych CL using traditional methadone titration</a:t>
            </a:r>
          </a:p>
          <a:p>
            <a:pPr marL="285750" indent="-285750"/>
            <a:endParaRPr lang="en-US" sz="2400"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3</a:t>
            </a:fld>
            <a:endParaRPr lang="en-US" noProof="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932" y="1173600"/>
            <a:ext cx="4549696" cy="2993700"/>
          </a:xfrm>
          <a:prstGeom prst="rect">
            <a:avLst/>
          </a:prstGeom>
        </p:spPr>
      </p:pic>
      <p:sp>
        <p:nvSpPr>
          <p:cNvPr id="8" name="TextBox 7">
            <a:extLst>
              <a:ext uri="{FF2B5EF4-FFF2-40B4-BE49-F238E27FC236}">
                <a16:creationId xmlns:a16="http://schemas.microsoft.com/office/drawing/2014/main" id="{FEF4DEA9-D95F-FD83-E8E5-2D096F680583}"/>
              </a:ext>
            </a:extLst>
          </p:cNvPr>
          <p:cNvSpPr txBox="1"/>
          <p:nvPr/>
        </p:nvSpPr>
        <p:spPr>
          <a:xfrm>
            <a:off x="1932882" y="4568340"/>
            <a:ext cx="7468898" cy="1569660"/>
          </a:xfrm>
          <a:prstGeom prst="rect">
            <a:avLst/>
          </a:prstGeom>
          <a:noFill/>
        </p:spPr>
        <p:txBody>
          <a:bodyPr wrap="square">
            <a:spAutoFit/>
          </a:bodyPr>
          <a:lstStyle/>
          <a:p>
            <a:pPr marL="342900" indent="-342900">
              <a:buFont typeface="Wingdings" pitchFamily="2" charset="2"/>
              <a:buChar char="ü"/>
            </a:pPr>
            <a:r>
              <a:rPr lang="en-US" sz="2400" dirty="0">
                <a:solidFill>
                  <a:schemeClr val="tx2"/>
                </a:solidFill>
              </a:rPr>
              <a:t>Pharmacists can guide methadone dosing independently or as part of Addiction Consult Services</a:t>
            </a:r>
          </a:p>
          <a:p>
            <a:pPr marL="342900" indent="-342900">
              <a:buFont typeface="Wingdings" pitchFamily="2" charset="2"/>
              <a:buChar char="ü"/>
            </a:pPr>
            <a:r>
              <a:rPr lang="en-US" sz="2400" dirty="0">
                <a:solidFill>
                  <a:schemeClr val="tx2"/>
                </a:solidFill>
              </a:rPr>
              <a:t>Clinical Pharmacy Specialists: 4 years of pharmacy school and 1-2 years of specialty residency training</a:t>
            </a:r>
          </a:p>
        </p:txBody>
      </p:sp>
    </p:spTree>
    <p:extLst>
      <p:ext uri="{BB962C8B-B14F-4D97-AF65-F5344CB8AC3E}">
        <p14:creationId xmlns:p14="http://schemas.microsoft.com/office/powerpoint/2010/main" val="292638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3CDE8F-1A64-EF78-E28A-D615BFA01D6A}"/>
              </a:ext>
            </a:extLst>
          </p:cNvPr>
          <p:cNvSpPr>
            <a:spLocks noGrp="1"/>
          </p:cNvSpPr>
          <p:nvPr>
            <p:ph type="title"/>
          </p:nvPr>
        </p:nvSpPr>
        <p:spPr/>
        <p:txBody>
          <a:bodyPr/>
          <a:lstStyle/>
          <a:p>
            <a:r>
              <a:rPr lang="en-US" dirty="0"/>
              <a:t>RAMP-UP Pilot: Objectives</a:t>
            </a:r>
          </a:p>
        </p:txBody>
      </p:sp>
      <p:sp>
        <p:nvSpPr>
          <p:cNvPr id="4" name="Date Placeholder 3">
            <a:extLst>
              <a:ext uri="{FF2B5EF4-FFF2-40B4-BE49-F238E27FC236}">
                <a16:creationId xmlns:a16="http://schemas.microsoft.com/office/drawing/2014/main" id="{9AEB06CA-F23F-21C4-C699-46B87D46BC3B}"/>
              </a:ext>
            </a:extLst>
          </p:cNvPr>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a:extLst>
              <a:ext uri="{FF2B5EF4-FFF2-40B4-BE49-F238E27FC236}">
                <a16:creationId xmlns:a16="http://schemas.microsoft.com/office/drawing/2014/main" id="{1A8117B6-176C-1F52-DCD1-B9EC197C73CE}"/>
              </a:ext>
            </a:extLst>
          </p:cNvPr>
          <p:cNvSpPr>
            <a:spLocks noGrp="1"/>
          </p:cNvSpPr>
          <p:nvPr>
            <p:ph type="sldNum" sz="quarter" idx="11"/>
          </p:nvPr>
        </p:nvSpPr>
        <p:spPr/>
        <p:txBody>
          <a:bodyPr/>
          <a:lstStyle/>
          <a:p>
            <a:fld id="{2DDEA8E7-5F55-4A60-8EF9-470692FC5635}" type="slidenum">
              <a:rPr lang="en-US" noProof="0" smtClean="0"/>
              <a:pPr/>
              <a:t>4</a:t>
            </a:fld>
            <a:endParaRPr lang="en-US" noProof="0"/>
          </a:p>
        </p:txBody>
      </p:sp>
      <p:sp>
        <p:nvSpPr>
          <p:cNvPr id="3" name="Content Placeholder 1">
            <a:extLst>
              <a:ext uri="{FF2B5EF4-FFF2-40B4-BE49-F238E27FC236}">
                <a16:creationId xmlns:a16="http://schemas.microsoft.com/office/drawing/2014/main" id="{242E777D-5DCB-3270-B454-7979C3AB472F}"/>
              </a:ext>
            </a:extLst>
          </p:cNvPr>
          <p:cNvSpPr txBox="1">
            <a:spLocks/>
          </p:cNvSpPr>
          <p:nvPr/>
        </p:nvSpPr>
        <p:spPr>
          <a:xfrm>
            <a:off x="720000" y="1572216"/>
            <a:ext cx="10752000" cy="4565784"/>
          </a:xfrm>
          <a:prstGeom prst="rect">
            <a:avLst/>
          </a:prstGeom>
        </p:spPr>
        <p:txBody>
          <a:bodyPr vert="horz" lIns="0" tIns="0" rIns="0" bIns="0" rtlCol="0">
            <a:noAutofit/>
          </a:bodyPr>
          <a:lstStyle>
            <a:lvl1pPr marL="0" indent="0" algn="l" defTabSz="914400" rtl="0" eaLnBrk="1" latinLnBrk="0" hangingPunct="1">
              <a:lnSpc>
                <a:spcPct val="100000"/>
              </a:lnSpc>
              <a:spcBef>
                <a:spcPts val="250"/>
              </a:spcBef>
              <a:spcAft>
                <a:spcPts val="600"/>
              </a:spcAft>
              <a:buFont typeface="Arial" panose="020B0604020202020204" pitchFamily="34" charset="0"/>
              <a:buNone/>
              <a:defRPr sz="14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4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2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6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4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4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100" kern="1200">
                <a:solidFill>
                  <a:schemeClr val="accent1"/>
                </a:solidFill>
                <a:latin typeface="+mn-lt"/>
                <a:ea typeface="+mn-ea"/>
                <a:cs typeface="+mn-cs"/>
              </a:defRPr>
            </a:lvl9pPr>
          </a:lstStyle>
          <a:p>
            <a:pPr marL="342900" indent="-342900">
              <a:buFont typeface="Arial" panose="020B0604020202020204" pitchFamily="34" charset="0"/>
              <a:buChar char="•"/>
            </a:pPr>
            <a:r>
              <a:rPr lang="en-US" sz="2800" dirty="0"/>
              <a:t>In October 2022, a pharmacist spent 1 month embedded with Psych CL</a:t>
            </a:r>
          </a:p>
          <a:p>
            <a:pPr marL="342900" indent="-342900">
              <a:buFont typeface="Arial" panose="020B0604020202020204" pitchFamily="34" charset="0"/>
              <a:buChar char="•"/>
            </a:pPr>
            <a:r>
              <a:rPr lang="en-US" sz="2800" dirty="0"/>
              <a:t>Goal: To guide implementation of a rapid methadone titration approach</a:t>
            </a:r>
          </a:p>
          <a:p>
            <a:endParaRPr lang="en-US" sz="2800" dirty="0"/>
          </a:p>
          <a:p>
            <a:pPr marL="457200" indent="-457200">
              <a:spcAft>
                <a:spcPts val="1200"/>
              </a:spcAft>
              <a:buFont typeface="Wingdings" pitchFamily="2" charset="2"/>
              <a:buChar char="v"/>
            </a:pPr>
            <a:r>
              <a:rPr lang="en-US" sz="2800" b="1" i="1" dirty="0"/>
              <a:t>Question 1: </a:t>
            </a:r>
            <a:r>
              <a:rPr lang="en-US" sz="2800" dirty="0"/>
              <a:t>During the 1-month pilot, was it safe to implement a pharmacist-guided rapid methadone titration? </a:t>
            </a:r>
            <a:r>
              <a:rPr lang="en-US" sz="2800" b="1" dirty="0"/>
              <a:t>[Presented here]</a:t>
            </a:r>
            <a:endParaRPr lang="en-US" sz="2800" dirty="0"/>
          </a:p>
          <a:p>
            <a:pPr marL="457200" indent="-457200">
              <a:buFont typeface="Wingdings" pitchFamily="2" charset="2"/>
              <a:buChar char="v"/>
            </a:pPr>
            <a:r>
              <a:rPr lang="en-US" sz="2800" b="1" i="1" dirty="0"/>
              <a:t>Question 2: </a:t>
            </a:r>
            <a:r>
              <a:rPr lang="en-US" sz="2800" dirty="0"/>
              <a:t>During the 6 months after the pilot (vs. during the 6 months before), were methadone titrations faster and did safety outcomes change? [</a:t>
            </a:r>
            <a:r>
              <a:rPr lang="en-US" sz="2800" b="1" dirty="0"/>
              <a:t>In process]</a:t>
            </a:r>
            <a:endParaRPr lang="en-US" sz="2800" dirty="0"/>
          </a:p>
          <a:p>
            <a:pPr marL="479700" lvl="1" indent="-342900"/>
            <a:endParaRPr lang="en-US" sz="2800" dirty="0"/>
          </a:p>
          <a:p>
            <a:endParaRPr lang="en-US" sz="2800" b="1" dirty="0"/>
          </a:p>
        </p:txBody>
      </p:sp>
    </p:spTree>
    <p:custDataLst>
      <p:custData r:id="rId1"/>
      <p:custData r:id="rId2"/>
    </p:custDataLst>
    <p:extLst>
      <p:ext uri="{BB962C8B-B14F-4D97-AF65-F5344CB8AC3E}">
        <p14:creationId xmlns:p14="http://schemas.microsoft.com/office/powerpoint/2010/main" val="220012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6" y="302779"/>
            <a:ext cx="10753724" cy="907200"/>
          </a:xfrm>
        </p:spPr>
        <p:txBody>
          <a:bodyPr/>
          <a:lstStyle/>
          <a:p>
            <a:pPr algn="ctr"/>
            <a:r>
              <a:rPr lang="en-US" dirty="0"/>
              <a:t>RAMP-UP Pilot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endParaRPr lang="en-US" sz="2400" dirty="0"/>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5</a:t>
            </a:fld>
            <a:endParaRPr lang="en-US" noProof="0"/>
          </a:p>
        </p:txBody>
      </p:sp>
      <p:graphicFrame>
        <p:nvGraphicFramePr>
          <p:cNvPr id="6" name="Diagram 5"/>
          <p:cNvGraphicFramePr/>
          <p:nvPr>
            <p:extLst>
              <p:ext uri="{D42A27DB-BD31-4B8C-83A1-F6EECF244321}">
                <p14:modId xmlns:p14="http://schemas.microsoft.com/office/powerpoint/2010/main" val="915004712"/>
              </p:ext>
            </p:extLst>
          </p:nvPr>
        </p:nvGraphicFramePr>
        <p:xfrm>
          <a:off x="2840713" y="4151176"/>
          <a:ext cx="6738002" cy="232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11127" t="14690" r="9637" b="17736"/>
          <a:stretch/>
        </p:blipFill>
        <p:spPr>
          <a:xfrm>
            <a:off x="251713" y="1708245"/>
            <a:ext cx="3840481" cy="2622315"/>
          </a:xfrm>
          <a:prstGeom prst="rect">
            <a:avLst/>
          </a:prstGeom>
        </p:spPr>
      </p:pic>
      <p:grpSp>
        <p:nvGrpSpPr>
          <p:cNvPr id="20" name="Group 19"/>
          <p:cNvGrpSpPr/>
          <p:nvPr/>
        </p:nvGrpSpPr>
        <p:grpSpPr>
          <a:xfrm>
            <a:off x="3364028" y="797425"/>
            <a:ext cx="741146" cy="1057603"/>
            <a:chOff x="3364028" y="326534"/>
            <a:chExt cx="741146" cy="1057603"/>
          </a:xfrm>
        </p:grpSpPr>
        <p:cxnSp>
          <p:nvCxnSpPr>
            <p:cNvPr id="15" name="Straight Arrow Connector 14"/>
            <p:cNvCxnSpPr/>
            <p:nvPr/>
          </p:nvCxnSpPr>
          <p:spPr>
            <a:xfrm>
              <a:off x="3734601" y="847028"/>
              <a:ext cx="2" cy="53710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64028" y="326534"/>
              <a:ext cx="741146" cy="492443"/>
            </a:xfrm>
            <a:prstGeom prst="rect">
              <a:avLst/>
            </a:prstGeom>
            <a:noFill/>
          </p:spPr>
          <p:txBody>
            <a:bodyPr wrap="square" lIns="0" tIns="0" rIns="0" bIns="0" rtlCol="0">
              <a:spAutoFit/>
            </a:bodyPr>
            <a:lstStyle/>
            <a:p>
              <a:pPr algn="l"/>
              <a:r>
                <a:rPr lang="en-US" sz="1600" dirty="0">
                  <a:solidFill>
                    <a:schemeClr val="accent1"/>
                  </a:solidFill>
                  <a:latin typeface="+mj-lt"/>
                </a:rPr>
                <a:t>PharmD Resident </a:t>
              </a:r>
            </a:p>
          </p:txBody>
        </p:sp>
      </p:gr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5438" y="1625126"/>
            <a:ext cx="3363064" cy="2379423"/>
          </a:xfrm>
          <a:prstGeom prst="rect">
            <a:avLst/>
          </a:prstGeom>
        </p:spPr>
      </p:pic>
      <p:grpSp>
        <p:nvGrpSpPr>
          <p:cNvPr id="28" name="Group 27"/>
          <p:cNvGrpSpPr/>
          <p:nvPr/>
        </p:nvGrpSpPr>
        <p:grpSpPr>
          <a:xfrm>
            <a:off x="8795745" y="1951045"/>
            <a:ext cx="3076093" cy="1354217"/>
            <a:chOff x="9009845" y="2076173"/>
            <a:chExt cx="2736864" cy="1354217"/>
          </a:xfrm>
        </p:grpSpPr>
        <p:grpSp>
          <p:nvGrpSpPr>
            <p:cNvPr id="27" name="Group 26"/>
            <p:cNvGrpSpPr/>
            <p:nvPr/>
          </p:nvGrpSpPr>
          <p:grpSpPr>
            <a:xfrm>
              <a:off x="9221497" y="2076173"/>
              <a:ext cx="2525212" cy="1354217"/>
              <a:chOff x="9259998" y="2128711"/>
              <a:chExt cx="2525212" cy="1354217"/>
            </a:xfrm>
          </p:grpSpPr>
          <p:sp>
            <p:nvSpPr>
              <p:cNvPr id="23" name="TextBox 22"/>
              <p:cNvSpPr txBox="1"/>
              <p:nvPr/>
            </p:nvSpPr>
            <p:spPr>
              <a:xfrm>
                <a:off x="9259998" y="2128711"/>
                <a:ext cx="2525212" cy="1354217"/>
              </a:xfrm>
              <a:prstGeom prst="rect">
                <a:avLst/>
              </a:prstGeom>
              <a:noFill/>
              <a:ln w="28575">
                <a:solidFill>
                  <a:schemeClr val="bg1"/>
                </a:solidFill>
              </a:ln>
            </p:spPr>
            <p:txBody>
              <a:bodyPr wrap="square" lIns="0" tIns="0" rIns="0" bIns="0" rtlCol="0">
                <a:spAutoFit/>
              </a:bodyPr>
              <a:lstStyle/>
              <a:p>
                <a:pPr algn="ctr"/>
                <a:r>
                  <a:rPr lang="en-US" sz="2200" dirty="0">
                    <a:solidFill>
                      <a:schemeClr val="accent1"/>
                    </a:solidFill>
                    <a:latin typeface="+mj-lt"/>
                  </a:rPr>
                  <a:t>OUD</a:t>
                </a:r>
              </a:p>
              <a:p>
                <a:pPr algn="ctr"/>
                <a:r>
                  <a:rPr lang="en-US" sz="2200" dirty="0">
                    <a:solidFill>
                      <a:schemeClr val="accent1"/>
                    </a:solidFill>
                    <a:latin typeface="+mj-lt"/>
                  </a:rPr>
                  <a:t>Consented to starting therapy with methadone</a:t>
                </a:r>
              </a:p>
            </p:txBody>
          </p:sp>
          <p:sp>
            <p:nvSpPr>
              <p:cNvPr id="25" name="Plus 24"/>
              <p:cNvSpPr/>
              <p:nvPr/>
            </p:nvSpPr>
            <p:spPr>
              <a:xfrm>
                <a:off x="9858509" y="2175283"/>
                <a:ext cx="372494" cy="336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
          <p:nvSpPr>
            <p:cNvPr id="26" name="Plus 25"/>
            <p:cNvSpPr/>
            <p:nvPr/>
          </p:nvSpPr>
          <p:spPr>
            <a:xfrm>
              <a:off x="9009845" y="2416913"/>
              <a:ext cx="372494" cy="336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
        <p:nvSpPr>
          <p:cNvPr id="7" name="TextBox 6">
            <a:extLst>
              <a:ext uri="{FF2B5EF4-FFF2-40B4-BE49-F238E27FC236}">
                <a16:creationId xmlns:a16="http://schemas.microsoft.com/office/drawing/2014/main" id="{51AE27AE-76DA-DA02-1444-BC0B07C96A6D}"/>
              </a:ext>
            </a:extLst>
          </p:cNvPr>
          <p:cNvSpPr txBox="1"/>
          <p:nvPr/>
        </p:nvSpPr>
        <p:spPr>
          <a:xfrm>
            <a:off x="3094650" y="6344263"/>
            <a:ext cx="5938981"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Pilot follows the “</a:t>
            </a:r>
            <a:r>
              <a:rPr lang="en-US" sz="1600" dirty="0" err="1">
                <a:latin typeface="Calibri" panose="020F0502020204030204" pitchFamily="34" charset="0"/>
                <a:cs typeface="Calibri" panose="020F0502020204030204" pitchFamily="34" charset="0"/>
              </a:rPr>
              <a:t>Buresh</a:t>
            </a:r>
            <a:r>
              <a:rPr lang="en-US" sz="1600" dirty="0">
                <a:latin typeface="Calibri" panose="020F0502020204030204" pitchFamily="34" charset="0"/>
                <a:cs typeface="Calibri" panose="020F0502020204030204" pitchFamily="34" charset="0"/>
              </a:rPr>
              <a:t> Method” from </a:t>
            </a:r>
            <a:r>
              <a:rPr lang="en-US" sz="1600" dirty="0" err="1">
                <a:latin typeface="Calibri" panose="020F0502020204030204" pitchFamily="34" charset="0"/>
                <a:cs typeface="Calibri" panose="020F0502020204030204" pitchFamily="34" charset="0"/>
              </a:rPr>
              <a:t>Racha</a:t>
            </a:r>
            <a:r>
              <a:rPr lang="en-US" sz="1600" dirty="0">
                <a:latin typeface="Calibri" panose="020F0502020204030204" pitchFamily="34" charset="0"/>
                <a:cs typeface="Calibri" panose="020F0502020204030204" pitchFamily="34" charset="0"/>
              </a:rPr>
              <a:t> et al. (</a:t>
            </a:r>
            <a:r>
              <a:rPr lang="en-US" sz="1600" i="1" dirty="0">
                <a:latin typeface="Calibri" panose="020F0502020204030204" pitchFamily="34" charset="0"/>
                <a:cs typeface="Calibri" panose="020F0502020204030204" pitchFamily="34" charset="0"/>
              </a:rPr>
              <a:t>JSAT </a:t>
            </a:r>
            <a:r>
              <a:rPr lang="en-US" sz="1600" dirty="0">
                <a:latin typeface="Calibri" panose="020F0502020204030204" pitchFamily="34" charset="0"/>
                <a:cs typeface="Calibri" panose="020F0502020204030204" pitchFamily="34" charset="0"/>
              </a:rPr>
              <a:t>2023)</a:t>
            </a:r>
          </a:p>
        </p:txBody>
      </p:sp>
    </p:spTree>
    <p:extLst>
      <p:ext uri="{BB962C8B-B14F-4D97-AF65-F5344CB8AC3E}">
        <p14:creationId xmlns:p14="http://schemas.microsoft.com/office/powerpoint/2010/main" val="33495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RAMP-UP Pilot</a:t>
            </a:r>
          </a:p>
        </p:txBody>
      </p:sp>
      <p:graphicFrame>
        <p:nvGraphicFramePr>
          <p:cNvPr id="7" name="Content Placeholder 6"/>
          <p:cNvGraphicFramePr>
            <a:graphicFrameLocks noGrp="1"/>
          </p:cNvGraphicFramePr>
          <p:nvPr>
            <p:ph idx="1"/>
            <p:extLst/>
          </p:nvPr>
        </p:nvGraphicFramePr>
        <p:xfrm>
          <a:off x="-1056488" y="1697716"/>
          <a:ext cx="10752000" cy="44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6</a:t>
            </a:fld>
            <a:endParaRPr lang="en-US" noProof="0"/>
          </a:p>
        </p:txBody>
      </p:sp>
      <p:sp>
        <p:nvSpPr>
          <p:cNvPr id="6" name="TextBox 5"/>
          <p:cNvSpPr txBox="1"/>
          <p:nvPr/>
        </p:nvSpPr>
        <p:spPr>
          <a:xfrm>
            <a:off x="8626545" y="2017090"/>
            <a:ext cx="3229840" cy="3277820"/>
          </a:xfrm>
          <a:prstGeom prst="rect">
            <a:avLst/>
          </a:prstGeom>
          <a:noFill/>
          <a:ln w="28575">
            <a:solidFill>
              <a:schemeClr val="accent3"/>
            </a:solidFill>
          </a:ln>
        </p:spPr>
        <p:txBody>
          <a:bodyPr wrap="square" lIns="0" tIns="0" rIns="0" bIns="0" rtlCol="0">
            <a:spAutoFit/>
          </a:bodyPr>
          <a:lstStyle/>
          <a:p>
            <a:pPr algn="ctr"/>
            <a:endParaRPr lang="en-US" sz="2400" dirty="0">
              <a:solidFill>
                <a:schemeClr val="accent1"/>
              </a:solidFill>
              <a:latin typeface="+mj-lt"/>
            </a:endParaRPr>
          </a:p>
          <a:p>
            <a:pPr algn="ctr">
              <a:lnSpc>
                <a:spcPct val="150000"/>
              </a:lnSpc>
            </a:pPr>
            <a:r>
              <a:rPr lang="en-US" sz="2200" dirty="0">
                <a:solidFill>
                  <a:schemeClr val="accent1"/>
                </a:solidFill>
                <a:latin typeface="+mj-lt"/>
              </a:rPr>
              <a:t>Opioid withdrawal &amp; pain unresponsive to methadone were treated with full-agonist opioids + non-opioid adjuvants</a:t>
            </a:r>
            <a:r>
              <a:rPr lang="en-US" sz="2200" baseline="30000" dirty="0">
                <a:solidFill>
                  <a:schemeClr val="accent1"/>
                </a:solidFill>
                <a:latin typeface="+mj-lt"/>
              </a:rPr>
              <a:t>1</a:t>
            </a:r>
          </a:p>
          <a:p>
            <a:pPr algn="ctr"/>
            <a:endParaRPr lang="en-US" sz="2400" dirty="0">
              <a:solidFill>
                <a:schemeClr val="accent1"/>
              </a:solidFill>
              <a:latin typeface="+mj-lt"/>
            </a:endParaRPr>
          </a:p>
        </p:txBody>
      </p:sp>
      <p:sp>
        <p:nvSpPr>
          <p:cNvPr id="3" name="TextBox 2">
            <a:extLst>
              <a:ext uri="{FF2B5EF4-FFF2-40B4-BE49-F238E27FC236}">
                <a16:creationId xmlns:a16="http://schemas.microsoft.com/office/drawing/2014/main" id="{05D2CE6C-B987-8A73-65B5-7689F9DB414A}"/>
              </a:ext>
            </a:extLst>
          </p:cNvPr>
          <p:cNvSpPr txBox="1"/>
          <p:nvPr/>
        </p:nvSpPr>
        <p:spPr>
          <a:xfrm>
            <a:off x="5881087" y="6138000"/>
            <a:ext cx="5938981"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1. Thakrar (</a:t>
            </a:r>
            <a:r>
              <a:rPr lang="en-US" sz="1600" i="1" dirty="0">
                <a:latin typeface="Calibri" panose="020F0502020204030204" pitchFamily="34" charset="0"/>
                <a:cs typeface="Calibri" panose="020F0502020204030204" pitchFamily="34" charset="0"/>
              </a:rPr>
              <a:t>ASCP</a:t>
            </a:r>
            <a:r>
              <a:rPr lang="en-US" sz="1600" dirty="0">
                <a:latin typeface="Calibri" panose="020F0502020204030204" pitchFamily="34" charset="0"/>
                <a:cs typeface="Calibri" panose="020F0502020204030204" pitchFamily="34" charset="0"/>
              </a:rPr>
              <a:t> 2023)</a:t>
            </a:r>
          </a:p>
        </p:txBody>
      </p:sp>
    </p:spTree>
    <p:extLst>
      <p:ext uri="{BB962C8B-B14F-4D97-AF65-F5344CB8AC3E}">
        <p14:creationId xmlns:p14="http://schemas.microsoft.com/office/powerpoint/2010/main" val="25786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7</a:t>
            </a:fld>
            <a:endParaRPr lang="en-US" noProof="0"/>
          </a:p>
        </p:txBody>
      </p:sp>
      <p:sp>
        <p:nvSpPr>
          <p:cNvPr id="9" name="Rounded Rectangle 8"/>
          <p:cNvSpPr/>
          <p:nvPr/>
        </p:nvSpPr>
        <p:spPr>
          <a:xfrm>
            <a:off x="6096000" y="2343150"/>
            <a:ext cx="5629275" cy="2933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endParaRPr lang="en-US" sz="2800" dirty="0"/>
          </a:p>
          <a:p>
            <a:pPr lvl="0"/>
            <a:r>
              <a:rPr lang="en-US" sz="2800" u="sng" dirty="0"/>
              <a:t>Primary Outcome</a:t>
            </a:r>
            <a:r>
              <a:rPr lang="en-US" sz="2800" dirty="0"/>
              <a:t>: Naloxone administration or over-sedation</a:t>
            </a:r>
          </a:p>
          <a:p>
            <a:r>
              <a:rPr lang="en-US" sz="2800" u="sng" dirty="0"/>
              <a:t>Secondary</a:t>
            </a:r>
            <a:r>
              <a:rPr lang="en-US" sz="2800" dirty="0"/>
              <a:t>: Time to reach methadone 60mg, LOS, PDD, QTc prolongation, discharge methadone dose, methadone doses held</a:t>
            </a:r>
          </a:p>
          <a:p>
            <a:pPr lvl="0"/>
            <a:endParaRPr lang="en-US" sz="2800" dirty="0"/>
          </a:p>
        </p:txBody>
      </p:sp>
      <p:sp>
        <p:nvSpPr>
          <p:cNvPr id="10" name="Rounded Rectangle 9"/>
          <p:cNvSpPr/>
          <p:nvPr/>
        </p:nvSpPr>
        <p:spPr>
          <a:xfrm>
            <a:off x="590550" y="1357387"/>
            <a:ext cx="3914775" cy="2316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US" sz="2800" dirty="0"/>
              <a:t>Real Time Analysis of RAMP-UP</a:t>
            </a:r>
          </a:p>
        </p:txBody>
      </p:sp>
      <p:grpSp>
        <p:nvGrpSpPr>
          <p:cNvPr id="17" name="Group 16"/>
          <p:cNvGrpSpPr/>
          <p:nvPr/>
        </p:nvGrpSpPr>
        <p:grpSpPr>
          <a:xfrm>
            <a:off x="590550" y="2515649"/>
            <a:ext cx="5505450" cy="3763394"/>
            <a:chOff x="1295400" y="2547893"/>
            <a:chExt cx="5505450" cy="3763394"/>
          </a:xfrm>
        </p:grpSpPr>
        <p:sp>
          <p:nvSpPr>
            <p:cNvPr id="8" name="Rounded Rectangle 7"/>
            <p:cNvSpPr/>
            <p:nvPr/>
          </p:nvSpPr>
          <p:spPr>
            <a:xfrm>
              <a:off x="1295400" y="3994763"/>
              <a:ext cx="3914775" cy="2316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US" sz="2800" dirty="0"/>
                <a:t>Retrospective review comparing RAMP-UP to six months before and after the pilot</a:t>
              </a:r>
            </a:p>
          </p:txBody>
        </p:sp>
        <p:cxnSp>
          <p:nvCxnSpPr>
            <p:cNvPr id="14" name="Straight Arrow Connector 13"/>
            <p:cNvCxnSpPr>
              <a:stCxn id="10" idx="3"/>
              <a:endCxn id="9" idx="1"/>
            </p:cNvCxnSpPr>
            <p:nvPr/>
          </p:nvCxnSpPr>
          <p:spPr>
            <a:xfrm>
              <a:off x="5210175" y="2547893"/>
              <a:ext cx="1590675" cy="129435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1"/>
            </p:cNvCxnSpPr>
            <p:nvPr/>
          </p:nvCxnSpPr>
          <p:spPr>
            <a:xfrm flipV="1">
              <a:off x="5210175" y="3842244"/>
              <a:ext cx="1590675" cy="131078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9315450" y="5786600"/>
            <a:ext cx="2876550" cy="492443"/>
          </a:xfrm>
          <a:prstGeom prst="rect">
            <a:avLst/>
          </a:prstGeom>
          <a:noFill/>
        </p:spPr>
        <p:txBody>
          <a:bodyPr wrap="square" lIns="0" tIns="0" rIns="0" bIns="0" rtlCol="0">
            <a:spAutoFit/>
          </a:bodyPr>
          <a:lstStyle/>
          <a:p>
            <a:pPr algn="l"/>
            <a:r>
              <a:rPr lang="en-US" sz="1600" dirty="0">
                <a:solidFill>
                  <a:schemeClr val="accent1"/>
                </a:solidFill>
              </a:rPr>
              <a:t>LOS: Length of stay</a:t>
            </a:r>
          </a:p>
          <a:p>
            <a:pPr algn="l"/>
            <a:r>
              <a:rPr lang="en-US" sz="1600" dirty="0">
                <a:solidFill>
                  <a:schemeClr val="accent1"/>
                </a:solidFill>
              </a:rPr>
              <a:t>PDD: Patient directed discharge</a:t>
            </a:r>
          </a:p>
        </p:txBody>
      </p:sp>
      <p:sp>
        <p:nvSpPr>
          <p:cNvPr id="34" name="TextBox 33"/>
          <p:cNvSpPr txBox="1"/>
          <p:nvPr/>
        </p:nvSpPr>
        <p:spPr>
          <a:xfrm>
            <a:off x="5619750" y="5637690"/>
            <a:ext cx="4095750" cy="738664"/>
          </a:xfrm>
          <a:prstGeom prst="rect">
            <a:avLst/>
          </a:prstGeom>
          <a:noFill/>
        </p:spPr>
        <p:txBody>
          <a:bodyPr wrap="square" lIns="0" tIns="0" rIns="0" bIns="0" rtlCol="0">
            <a:spAutoFit/>
          </a:bodyPr>
          <a:lstStyle/>
          <a:p>
            <a:pPr lvl="0"/>
            <a:r>
              <a:rPr lang="en-US" sz="1600" dirty="0">
                <a:solidFill>
                  <a:schemeClr val="tx2"/>
                </a:solidFill>
              </a:rPr>
              <a:t>Over sedation RASS ≤ - 3, POSS ≥ 3</a:t>
            </a:r>
          </a:p>
          <a:p>
            <a:pPr lvl="0"/>
            <a:r>
              <a:rPr lang="en-US" sz="1600" dirty="0">
                <a:solidFill>
                  <a:schemeClr val="tx2"/>
                </a:solidFill>
              </a:rPr>
              <a:t>RASS: Richmond Agitation Sedation Scale</a:t>
            </a:r>
          </a:p>
          <a:p>
            <a:pPr lvl="0"/>
            <a:r>
              <a:rPr lang="en-US" sz="1600" dirty="0">
                <a:solidFill>
                  <a:schemeClr val="tx2"/>
                </a:solidFill>
              </a:rPr>
              <a:t>POSS: </a:t>
            </a:r>
            <a:r>
              <a:rPr lang="en-US" sz="1600" dirty="0" err="1">
                <a:solidFill>
                  <a:schemeClr val="tx2"/>
                </a:solidFill>
              </a:rPr>
              <a:t>Pasero</a:t>
            </a:r>
            <a:r>
              <a:rPr lang="en-US" sz="1600" dirty="0">
                <a:solidFill>
                  <a:schemeClr val="tx2"/>
                </a:solidFill>
              </a:rPr>
              <a:t> Opioid Induced Sedation Scale</a:t>
            </a:r>
          </a:p>
        </p:txBody>
      </p:sp>
    </p:spTree>
    <p:extLst>
      <p:ext uri="{BB962C8B-B14F-4D97-AF65-F5344CB8AC3E}">
        <p14:creationId xmlns:p14="http://schemas.microsoft.com/office/powerpoint/2010/main" val="3122163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735498"/>
            <a:ext cx="10753724" cy="907200"/>
          </a:xfrm>
        </p:spPr>
        <p:txBody>
          <a:bodyPr/>
          <a:lstStyle/>
          <a:p>
            <a:r>
              <a:rPr lang="en-US" dirty="0"/>
              <a:t>Results: 1 Month RAMP-UP Pilot</a:t>
            </a:r>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8</a:t>
            </a:fld>
            <a:endParaRPr lang="en-US" noProof="0"/>
          </a:p>
        </p:txBody>
      </p:sp>
      <p:graphicFrame>
        <p:nvGraphicFramePr>
          <p:cNvPr id="7" name="Table 6"/>
          <p:cNvGraphicFramePr>
            <a:graphicFrameLocks noGrp="1"/>
          </p:cNvGraphicFramePr>
          <p:nvPr>
            <p:extLst>
              <p:ext uri="{D42A27DB-BD31-4B8C-83A1-F6EECF244321}">
                <p14:modId xmlns:p14="http://schemas.microsoft.com/office/powerpoint/2010/main" val="956511015"/>
              </p:ext>
            </p:extLst>
          </p:nvPr>
        </p:nvGraphicFramePr>
        <p:xfrm>
          <a:off x="2793138" y="1732509"/>
          <a:ext cx="6217920" cy="4114800"/>
        </p:xfrm>
        <a:graphic>
          <a:graphicData uri="http://schemas.openxmlformats.org/drawingml/2006/table">
            <a:tbl>
              <a:tblPr firstRow="1" bandRow="1">
                <a:tableStyleId>{5C22544A-7EE6-4342-B048-85BDC9FD1C3A}</a:tableStyleId>
              </a:tblPr>
              <a:tblGrid>
                <a:gridCol w="3055972">
                  <a:extLst>
                    <a:ext uri="{9D8B030D-6E8A-4147-A177-3AD203B41FA5}">
                      <a16:colId xmlns:a16="http://schemas.microsoft.com/office/drawing/2014/main" val="3220753948"/>
                    </a:ext>
                  </a:extLst>
                </a:gridCol>
                <a:gridCol w="3161948">
                  <a:extLst>
                    <a:ext uri="{9D8B030D-6E8A-4147-A177-3AD203B41FA5}">
                      <a16:colId xmlns:a16="http://schemas.microsoft.com/office/drawing/2014/main" val="1913118072"/>
                    </a:ext>
                  </a:extLst>
                </a:gridCol>
              </a:tblGrid>
              <a:tr h="370840">
                <a:tc gridSpan="2">
                  <a:txBody>
                    <a:bodyPr/>
                    <a:lstStyle/>
                    <a:p>
                      <a:pPr algn="ctr"/>
                      <a:r>
                        <a:rPr lang="en-US" sz="2400" dirty="0"/>
                        <a:t>Baseline Demographics</a:t>
                      </a:r>
                    </a:p>
                  </a:txBody>
                  <a:tcPr/>
                </a:tc>
                <a:tc hMerge="1">
                  <a:txBody>
                    <a:bodyPr/>
                    <a:lstStyle/>
                    <a:p>
                      <a:endParaRPr lang="en-US" dirty="0"/>
                    </a:p>
                  </a:txBody>
                  <a:tcPr/>
                </a:tc>
                <a:extLst>
                  <a:ext uri="{0D108BD9-81ED-4DB2-BD59-A6C34878D82A}">
                    <a16:rowId xmlns:a16="http://schemas.microsoft.com/office/drawing/2014/main" val="1703176260"/>
                  </a:ext>
                </a:extLst>
              </a:tr>
              <a:tr h="370840">
                <a:tc>
                  <a:txBody>
                    <a:bodyPr/>
                    <a:lstStyle/>
                    <a:p>
                      <a:r>
                        <a:rPr lang="en-US" sz="2400" b="1" dirty="0">
                          <a:solidFill>
                            <a:schemeClr val="bg1"/>
                          </a:solidFill>
                        </a:rPr>
                        <a:t>Characteristic</a:t>
                      </a:r>
                    </a:p>
                  </a:txBody>
                  <a:tcPr>
                    <a:solidFill>
                      <a:schemeClr val="accent1"/>
                    </a:solidFill>
                  </a:tcPr>
                </a:tc>
                <a:tc>
                  <a:txBody>
                    <a:bodyPr/>
                    <a:lstStyle/>
                    <a:p>
                      <a:r>
                        <a:rPr lang="en-US" sz="2400" b="1" dirty="0">
                          <a:solidFill>
                            <a:schemeClr val="bg1"/>
                          </a:solidFill>
                        </a:rPr>
                        <a:t>RAMP-UP Pilot n=11</a:t>
                      </a:r>
                    </a:p>
                  </a:txBody>
                  <a:tcPr>
                    <a:solidFill>
                      <a:schemeClr val="accent1"/>
                    </a:solidFill>
                  </a:tcPr>
                </a:tc>
                <a:extLst>
                  <a:ext uri="{0D108BD9-81ED-4DB2-BD59-A6C34878D82A}">
                    <a16:rowId xmlns:a16="http://schemas.microsoft.com/office/drawing/2014/main" val="3890314275"/>
                  </a:ext>
                </a:extLst>
              </a:tr>
              <a:tr h="370840">
                <a:tc>
                  <a:txBody>
                    <a:bodyPr/>
                    <a:lstStyle/>
                    <a:p>
                      <a:r>
                        <a:rPr lang="en-US" sz="2400" dirty="0"/>
                        <a:t>Age (years)</a:t>
                      </a:r>
                    </a:p>
                  </a:txBody>
                  <a:tcPr/>
                </a:tc>
                <a:tc>
                  <a:txBody>
                    <a:bodyPr/>
                    <a:lstStyle/>
                    <a:p>
                      <a:r>
                        <a:rPr lang="en-US" sz="2400" dirty="0"/>
                        <a:t>45 [34.5</a:t>
                      </a:r>
                      <a:r>
                        <a:rPr lang="en-US" sz="2400" baseline="0" dirty="0"/>
                        <a:t> – 46.5</a:t>
                      </a:r>
                      <a:r>
                        <a:rPr lang="en-US" sz="2400" dirty="0"/>
                        <a:t>]</a:t>
                      </a:r>
                    </a:p>
                  </a:txBody>
                  <a:tcPr/>
                </a:tc>
                <a:extLst>
                  <a:ext uri="{0D108BD9-81ED-4DB2-BD59-A6C34878D82A}">
                    <a16:rowId xmlns:a16="http://schemas.microsoft.com/office/drawing/2014/main" val="3027947529"/>
                  </a:ext>
                </a:extLst>
              </a:tr>
              <a:tr h="352362">
                <a:tc>
                  <a:txBody>
                    <a:bodyPr/>
                    <a:lstStyle/>
                    <a:p>
                      <a:r>
                        <a:rPr lang="en-US" sz="2400" dirty="0"/>
                        <a:t>Sex</a:t>
                      </a:r>
                    </a:p>
                  </a:txBody>
                  <a:tcPr/>
                </a:tc>
                <a:tc>
                  <a:txBody>
                    <a:bodyPr/>
                    <a:lstStyle/>
                    <a:p>
                      <a:r>
                        <a:rPr lang="en-US" sz="2400" dirty="0"/>
                        <a:t>8 Male</a:t>
                      </a:r>
                      <a:r>
                        <a:rPr lang="en-US" sz="2400" baseline="0" dirty="0"/>
                        <a:t> (72.2)</a:t>
                      </a:r>
                      <a:endParaRPr lang="en-US" sz="2400" dirty="0"/>
                    </a:p>
                  </a:txBody>
                  <a:tcPr/>
                </a:tc>
                <a:extLst>
                  <a:ext uri="{0D108BD9-81ED-4DB2-BD59-A6C34878D82A}">
                    <a16:rowId xmlns:a16="http://schemas.microsoft.com/office/drawing/2014/main" val="1953591528"/>
                  </a:ext>
                </a:extLst>
              </a:tr>
              <a:tr h="370840">
                <a:tc>
                  <a:txBody>
                    <a:bodyPr/>
                    <a:lstStyle/>
                    <a:p>
                      <a:r>
                        <a:rPr lang="en-US" sz="2400" dirty="0"/>
                        <a:t>Race</a:t>
                      </a:r>
                    </a:p>
                  </a:txBody>
                  <a:tcPr/>
                </a:tc>
                <a:tc>
                  <a:txBody>
                    <a:bodyPr/>
                    <a:lstStyle/>
                    <a:p>
                      <a:r>
                        <a:rPr lang="en-US" sz="2400" dirty="0"/>
                        <a:t>7 White</a:t>
                      </a:r>
                      <a:r>
                        <a:rPr lang="en-US" sz="2400" baseline="0" dirty="0"/>
                        <a:t> (63.6)</a:t>
                      </a:r>
                      <a:endParaRPr lang="en-US" sz="2400" dirty="0"/>
                    </a:p>
                  </a:txBody>
                  <a:tcPr/>
                </a:tc>
                <a:extLst>
                  <a:ext uri="{0D108BD9-81ED-4DB2-BD59-A6C34878D82A}">
                    <a16:rowId xmlns:a16="http://schemas.microsoft.com/office/drawing/2014/main" val="1160252111"/>
                  </a:ext>
                </a:extLst>
              </a:tr>
              <a:tr h="370840">
                <a:tc>
                  <a:txBody>
                    <a:bodyPr/>
                    <a:lstStyle/>
                    <a:p>
                      <a:r>
                        <a:rPr lang="en-US" sz="2400" dirty="0"/>
                        <a:t>Ethnicity</a:t>
                      </a:r>
                    </a:p>
                  </a:txBody>
                  <a:tcPr/>
                </a:tc>
                <a:tc>
                  <a:txBody>
                    <a:bodyPr/>
                    <a:lstStyle/>
                    <a:p>
                      <a:r>
                        <a:rPr lang="en-US" sz="2400" dirty="0"/>
                        <a:t>10 Non-Hispanic</a:t>
                      </a:r>
                      <a:r>
                        <a:rPr lang="en-US" sz="2400" baseline="0" dirty="0"/>
                        <a:t> (90)</a:t>
                      </a:r>
                      <a:endParaRPr lang="en-US" sz="2400" dirty="0"/>
                    </a:p>
                  </a:txBody>
                  <a:tcPr/>
                </a:tc>
                <a:extLst>
                  <a:ext uri="{0D108BD9-81ED-4DB2-BD59-A6C34878D82A}">
                    <a16:rowId xmlns:a16="http://schemas.microsoft.com/office/drawing/2014/main" val="557255128"/>
                  </a:ext>
                </a:extLst>
              </a:tr>
              <a:tr h="370840">
                <a:tc>
                  <a:txBody>
                    <a:bodyPr/>
                    <a:lstStyle/>
                    <a:p>
                      <a:r>
                        <a:rPr lang="en-US" sz="2400" dirty="0"/>
                        <a:t>ICU Days</a:t>
                      </a:r>
                    </a:p>
                  </a:txBody>
                  <a:tcPr/>
                </a:tc>
                <a:tc>
                  <a:txBody>
                    <a:bodyPr/>
                    <a:lstStyle/>
                    <a:p>
                      <a:r>
                        <a:rPr lang="en-US" sz="2400" dirty="0"/>
                        <a:t>0</a:t>
                      </a:r>
                    </a:p>
                  </a:txBody>
                  <a:tcPr/>
                </a:tc>
                <a:extLst>
                  <a:ext uri="{0D108BD9-81ED-4DB2-BD59-A6C34878D82A}">
                    <a16:rowId xmlns:a16="http://schemas.microsoft.com/office/drawing/2014/main" val="684046255"/>
                  </a:ext>
                </a:extLst>
              </a:tr>
              <a:tr h="370840">
                <a:tc>
                  <a:txBody>
                    <a:bodyPr/>
                    <a:lstStyle/>
                    <a:p>
                      <a:r>
                        <a:rPr lang="en-US" sz="2400" dirty="0"/>
                        <a:t>Length of Stay (days)</a:t>
                      </a:r>
                    </a:p>
                  </a:txBody>
                  <a:tcPr/>
                </a:tc>
                <a:tc>
                  <a:txBody>
                    <a:bodyPr/>
                    <a:lstStyle/>
                    <a:p>
                      <a:r>
                        <a:rPr lang="en-US" sz="2400" dirty="0"/>
                        <a:t>9 [5 – 22]</a:t>
                      </a:r>
                    </a:p>
                  </a:txBody>
                  <a:tcPr/>
                </a:tc>
                <a:extLst>
                  <a:ext uri="{0D108BD9-81ED-4DB2-BD59-A6C34878D82A}">
                    <a16:rowId xmlns:a16="http://schemas.microsoft.com/office/drawing/2014/main" val="2559788356"/>
                  </a:ext>
                </a:extLst>
              </a:tr>
              <a:tr h="370840">
                <a:tc>
                  <a:txBody>
                    <a:bodyPr/>
                    <a:lstStyle/>
                    <a:p>
                      <a:r>
                        <a:rPr lang="en-US" sz="2400" dirty="0"/>
                        <a:t>Baseline</a:t>
                      </a:r>
                      <a:r>
                        <a:rPr lang="en-US" sz="2400" baseline="0" dirty="0"/>
                        <a:t> Median </a:t>
                      </a:r>
                      <a:r>
                        <a:rPr lang="en-US" sz="2400" baseline="0" dirty="0" err="1"/>
                        <a:t>QTc</a:t>
                      </a:r>
                      <a:r>
                        <a:rPr lang="en-US" sz="2400" baseline="0" dirty="0"/>
                        <a:t> </a:t>
                      </a:r>
                      <a:endParaRPr lang="en-US" sz="2400" dirty="0"/>
                    </a:p>
                  </a:txBody>
                  <a:tcPr/>
                </a:tc>
                <a:tc>
                  <a:txBody>
                    <a:bodyPr/>
                    <a:lstStyle/>
                    <a:p>
                      <a:r>
                        <a:rPr lang="en-US" sz="2400" dirty="0" smtClean="0"/>
                        <a:t>435 </a:t>
                      </a:r>
                      <a:r>
                        <a:rPr lang="en-US" sz="2400" dirty="0"/>
                        <a:t>[</a:t>
                      </a:r>
                      <a:r>
                        <a:rPr lang="en-US" sz="2400" dirty="0" smtClean="0"/>
                        <a:t>422 </a:t>
                      </a:r>
                      <a:r>
                        <a:rPr lang="en-US" sz="2400" dirty="0"/>
                        <a:t>–</a:t>
                      </a:r>
                      <a:r>
                        <a:rPr lang="en-US" sz="2400" baseline="0" dirty="0"/>
                        <a:t> </a:t>
                      </a:r>
                      <a:r>
                        <a:rPr lang="en-US" sz="2400" baseline="0" dirty="0" smtClean="0"/>
                        <a:t>451]</a:t>
                      </a:r>
                      <a:endParaRPr lang="en-US" sz="2400" dirty="0"/>
                    </a:p>
                  </a:txBody>
                  <a:tcPr/>
                </a:tc>
                <a:extLst>
                  <a:ext uri="{0D108BD9-81ED-4DB2-BD59-A6C34878D82A}">
                    <a16:rowId xmlns:a16="http://schemas.microsoft.com/office/drawing/2014/main" val="540200745"/>
                  </a:ext>
                </a:extLst>
              </a:tr>
            </a:tbl>
          </a:graphicData>
        </a:graphic>
      </p:graphicFrame>
      <p:sp>
        <p:nvSpPr>
          <p:cNvPr id="10" name="Rectangle 9"/>
          <p:cNvSpPr/>
          <p:nvPr/>
        </p:nvSpPr>
        <p:spPr>
          <a:xfrm>
            <a:off x="3570378" y="5958723"/>
            <a:ext cx="4663440" cy="369332"/>
          </a:xfrm>
          <a:prstGeom prst="rect">
            <a:avLst/>
          </a:prstGeom>
        </p:spPr>
        <p:txBody>
          <a:bodyPr wrap="square">
            <a:spAutoFit/>
          </a:bodyPr>
          <a:lstStyle/>
          <a:p>
            <a:r>
              <a:rPr lang="en-US" i="1" dirty="0"/>
              <a:t>All values reported as n (%) or median [IQR]</a:t>
            </a:r>
          </a:p>
        </p:txBody>
      </p:sp>
    </p:spTree>
    <p:extLst>
      <p:ext uri="{BB962C8B-B14F-4D97-AF65-F5344CB8AC3E}">
        <p14:creationId xmlns:p14="http://schemas.microsoft.com/office/powerpoint/2010/main" val="4011184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1 Month RAMP-UP Pilot</a:t>
            </a:r>
          </a:p>
        </p:txBody>
      </p:sp>
      <p:sp>
        <p:nvSpPr>
          <p:cNvPr id="3" name="Content Placeholder 2"/>
          <p:cNvSpPr>
            <a:spLocks noGrp="1"/>
          </p:cNvSpPr>
          <p:nvPr>
            <p:ph idx="1"/>
          </p:nvPr>
        </p:nvSpPr>
        <p:spPr>
          <a:xfrm>
            <a:off x="720862" y="1412984"/>
            <a:ext cx="10752000" cy="4424400"/>
          </a:xfrm>
        </p:spPr>
        <p:txBody>
          <a:bodyPr/>
          <a:lstStyle/>
          <a:p>
            <a:endParaRPr lang="en-US" dirty="0"/>
          </a:p>
          <a:p>
            <a:pPr marL="285750" indent="-285750">
              <a:buFont typeface="Arial" panose="020B0604020202020204" pitchFamily="34" charset="0"/>
              <a:buChar char="•"/>
            </a:pPr>
            <a:r>
              <a:rPr lang="en-US" sz="2400" dirty="0"/>
              <a:t>11 patients underwent pilot rapid methadone titration protocol during October 2022</a:t>
            </a:r>
          </a:p>
          <a:p>
            <a:pPr marL="422550" lvl="1" indent="-285750"/>
            <a:r>
              <a:rPr lang="en-US" sz="2400" dirty="0"/>
              <a:t>9 patients completed the titration</a:t>
            </a:r>
          </a:p>
          <a:p>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November 1,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9</a:t>
            </a:fld>
            <a:endParaRPr lang="en-US" noProof="0"/>
          </a:p>
        </p:txBody>
      </p:sp>
      <p:sp>
        <p:nvSpPr>
          <p:cNvPr id="10" name="Rectangle 9"/>
          <p:cNvSpPr/>
          <p:nvPr/>
        </p:nvSpPr>
        <p:spPr>
          <a:xfrm>
            <a:off x="3858338" y="5342855"/>
            <a:ext cx="4205382" cy="369332"/>
          </a:xfrm>
          <a:prstGeom prst="rect">
            <a:avLst/>
          </a:prstGeom>
        </p:spPr>
        <p:txBody>
          <a:bodyPr wrap="none">
            <a:spAutoFit/>
          </a:bodyPr>
          <a:lstStyle/>
          <a:p>
            <a:r>
              <a:rPr lang="en-US" i="1" dirty="0"/>
              <a:t>All values reported as n (%) or median [IQR</a:t>
            </a:r>
            <a:r>
              <a:rPr lang="en-US" i="1" dirty="0" smtClean="0"/>
              <a:t>]</a:t>
            </a:r>
            <a:endParaRPr lang="en-US" i="1" dirty="0"/>
          </a:p>
        </p:txBody>
      </p:sp>
      <p:graphicFrame>
        <p:nvGraphicFramePr>
          <p:cNvPr id="12" name="Table 11"/>
          <p:cNvGraphicFramePr>
            <a:graphicFrameLocks noGrp="1"/>
          </p:cNvGraphicFramePr>
          <p:nvPr>
            <p:extLst>
              <p:ext uri="{D42A27DB-BD31-4B8C-83A1-F6EECF244321}">
                <p14:modId xmlns:p14="http://schemas.microsoft.com/office/powerpoint/2010/main" val="2103301352"/>
              </p:ext>
            </p:extLst>
          </p:nvPr>
        </p:nvGraphicFramePr>
        <p:xfrm>
          <a:off x="3086760" y="3023099"/>
          <a:ext cx="5742280" cy="2194560"/>
        </p:xfrm>
        <a:graphic>
          <a:graphicData uri="http://schemas.openxmlformats.org/drawingml/2006/table">
            <a:tbl>
              <a:tblPr firstRow="1" bandRow="1">
                <a:tableStyleId>{5C22544A-7EE6-4342-B048-85BDC9FD1C3A}</a:tableStyleId>
              </a:tblPr>
              <a:tblGrid>
                <a:gridCol w="2999821">
                  <a:extLst>
                    <a:ext uri="{9D8B030D-6E8A-4147-A177-3AD203B41FA5}">
                      <a16:colId xmlns:a16="http://schemas.microsoft.com/office/drawing/2014/main" val="2963766743"/>
                    </a:ext>
                  </a:extLst>
                </a:gridCol>
                <a:gridCol w="2742459">
                  <a:extLst>
                    <a:ext uri="{9D8B030D-6E8A-4147-A177-3AD203B41FA5}">
                      <a16:colId xmlns:a16="http://schemas.microsoft.com/office/drawing/2014/main" val="37092606"/>
                    </a:ext>
                  </a:extLst>
                </a:gridCol>
              </a:tblGrid>
              <a:tr h="370840">
                <a:tc>
                  <a:txBody>
                    <a:bodyPr/>
                    <a:lstStyle/>
                    <a:p>
                      <a:r>
                        <a:rPr lang="en-US" sz="2400" dirty="0"/>
                        <a:t>Safety Outcome</a:t>
                      </a:r>
                    </a:p>
                  </a:txBody>
                  <a:tcPr/>
                </a:tc>
                <a:tc>
                  <a:txBody>
                    <a:bodyPr/>
                    <a:lstStyle/>
                    <a:p>
                      <a:r>
                        <a:rPr lang="en-US" sz="2400" dirty="0"/>
                        <a:t>RAMP-UP Pilot n=11</a:t>
                      </a:r>
                    </a:p>
                  </a:txBody>
                  <a:tcPr/>
                </a:tc>
                <a:extLst>
                  <a:ext uri="{0D108BD9-81ED-4DB2-BD59-A6C34878D82A}">
                    <a16:rowId xmlns:a16="http://schemas.microsoft.com/office/drawing/2014/main" val="2017166722"/>
                  </a:ext>
                </a:extLst>
              </a:tr>
              <a:tr h="370840">
                <a:tc>
                  <a:txBody>
                    <a:bodyPr/>
                    <a:lstStyle/>
                    <a:p>
                      <a:r>
                        <a:rPr lang="en-US" sz="2400" dirty="0" smtClean="0">
                          <a:solidFill>
                            <a:schemeClr val="tx1"/>
                          </a:solidFill>
                        </a:rPr>
                        <a:t>RASS ≤ - 3</a:t>
                      </a:r>
                      <a:endParaRPr lang="en-US" sz="2400" dirty="0">
                        <a:solidFill>
                          <a:schemeClr val="tx1"/>
                        </a:solidFill>
                      </a:endParaRPr>
                    </a:p>
                  </a:txBody>
                  <a:tcPr/>
                </a:tc>
                <a:tc>
                  <a:txBody>
                    <a:bodyPr/>
                    <a:lstStyle/>
                    <a:p>
                      <a:r>
                        <a:rPr lang="en-US" sz="2400" dirty="0"/>
                        <a:t>0</a:t>
                      </a:r>
                    </a:p>
                  </a:txBody>
                  <a:tcPr/>
                </a:tc>
                <a:extLst>
                  <a:ext uri="{0D108BD9-81ED-4DB2-BD59-A6C34878D82A}">
                    <a16:rowId xmlns:a16="http://schemas.microsoft.com/office/drawing/2014/main" val="532413958"/>
                  </a:ext>
                </a:extLst>
              </a:tr>
              <a:tr h="370840">
                <a:tc>
                  <a:txBody>
                    <a:bodyPr/>
                    <a:lstStyle/>
                    <a:p>
                      <a:pPr lvl="0"/>
                      <a:r>
                        <a:rPr lang="en-US" sz="2400" dirty="0" smtClean="0">
                          <a:solidFill>
                            <a:schemeClr val="tx1"/>
                          </a:solidFill>
                        </a:rPr>
                        <a:t>POSS ≥ 3</a:t>
                      </a:r>
                      <a:endParaRPr lang="en-US" sz="2400" dirty="0">
                        <a:solidFill>
                          <a:schemeClr val="tx1"/>
                        </a:solidFill>
                      </a:endParaRPr>
                    </a:p>
                  </a:txBody>
                  <a:tcPr/>
                </a:tc>
                <a:tc>
                  <a:txBody>
                    <a:bodyPr/>
                    <a:lstStyle/>
                    <a:p>
                      <a:r>
                        <a:rPr lang="en-US" sz="2400" dirty="0"/>
                        <a:t>0</a:t>
                      </a:r>
                    </a:p>
                  </a:txBody>
                  <a:tcPr/>
                </a:tc>
                <a:extLst>
                  <a:ext uri="{0D108BD9-81ED-4DB2-BD59-A6C34878D82A}">
                    <a16:rowId xmlns:a16="http://schemas.microsoft.com/office/drawing/2014/main" val="616885962"/>
                  </a:ext>
                </a:extLst>
              </a:tr>
              <a:tr h="370840">
                <a:tc>
                  <a:txBody>
                    <a:bodyPr/>
                    <a:lstStyle/>
                    <a:p>
                      <a:r>
                        <a:rPr lang="en-US" sz="2400" dirty="0"/>
                        <a:t>Naloxone administration</a:t>
                      </a:r>
                    </a:p>
                  </a:txBody>
                  <a:tcPr/>
                </a:tc>
                <a:tc>
                  <a:txBody>
                    <a:bodyPr/>
                    <a:lstStyle/>
                    <a:p>
                      <a:r>
                        <a:rPr lang="en-US" sz="2400" dirty="0"/>
                        <a:t>0</a:t>
                      </a:r>
                    </a:p>
                  </a:txBody>
                  <a:tcPr/>
                </a:tc>
                <a:extLst>
                  <a:ext uri="{0D108BD9-81ED-4DB2-BD59-A6C34878D82A}">
                    <a16:rowId xmlns:a16="http://schemas.microsoft.com/office/drawing/2014/main" val="3441700310"/>
                  </a:ext>
                </a:extLst>
              </a:tr>
            </a:tbl>
          </a:graphicData>
        </a:graphic>
      </p:graphicFrame>
    </p:spTree>
    <p:extLst>
      <p:ext uri="{BB962C8B-B14F-4D97-AF65-F5344CB8AC3E}">
        <p14:creationId xmlns:p14="http://schemas.microsoft.com/office/powerpoint/2010/main" val="8850584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_Penn Medicine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TemplateConfiguration><![CDATA[{"slideVersion":1,"isValidatorEnabled":false,"isLocked":false,"elementsMetadata":[],"slideId":"638115524069986112","enableDocumentContentUpdater":false,"version":"2.0"}]]></TemplafySlideTemplateConfiguration>
</file>

<file path=customXml/item2.xml><?xml version="1.0" encoding="utf-8"?>
<TemplafyFormConfiguration><![CDATA[{"formFields":[],"formDataEntries":[]}]]></TemplafyFormConfiguration>
</file>

<file path=customXml/item3.xml><?xml version="1.0" encoding="utf-8"?>
<TemplafySlideFormConfiguration><![CDATA[{"formFields":[],"formDataEntries":[]}]]></TemplafySlideFormConfiguration>
</file>

<file path=customXml/item4.xml><?xml version="1.0" encoding="utf-8"?>
<TemplafyTemplateConfiguration><![CDATA[{"elementsMetadata":[],"transformationConfigurations":[],"templateName":"Penn Medicine Blank Template","templateDescription":"","enableDocumentContentUpdater":false,"version":"2.0"}]]></TemplafyTemplate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115524070002691","enableDocumentContentUpdater":false,"version":"2.0"}]]></TemplafySlideTemplateConfiguration>
</file>

<file path=customXml/itemProps1.xml><?xml version="1.0" encoding="utf-8"?>
<ds:datastoreItem xmlns:ds="http://schemas.openxmlformats.org/officeDocument/2006/customXml" ds:itemID="{540EABED-0E18-4D33-B14A-E4601C21B29A}">
  <ds:schemaRefs/>
</ds:datastoreItem>
</file>

<file path=customXml/itemProps2.xml><?xml version="1.0" encoding="utf-8"?>
<ds:datastoreItem xmlns:ds="http://schemas.openxmlformats.org/officeDocument/2006/customXml" ds:itemID="{B7CA58D8-1826-4562-AF23-DF01716946CF}">
  <ds:schemaRefs/>
</ds:datastoreItem>
</file>

<file path=customXml/itemProps3.xml><?xml version="1.0" encoding="utf-8"?>
<ds:datastoreItem xmlns:ds="http://schemas.openxmlformats.org/officeDocument/2006/customXml" ds:itemID="{039BB34A-A4F8-4612-B09F-6434D861CD94}">
  <ds:schemaRefs/>
</ds:datastoreItem>
</file>

<file path=customXml/itemProps4.xml><?xml version="1.0" encoding="utf-8"?>
<ds:datastoreItem xmlns:ds="http://schemas.openxmlformats.org/officeDocument/2006/customXml" ds:itemID="{E08E1AA8-79EB-4246-A80D-4D5CC9ABC286}">
  <ds:schemaRefs/>
</ds:datastoreItem>
</file>

<file path=customXml/itemProps5.xml><?xml version="1.0" encoding="utf-8"?>
<ds:datastoreItem xmlns:ds="http://schemas.openxmlformats.org/officeDocument/2006/customXml" ds:itemID="{CF3A280D-31F7-4D1A-9C65-3DFA1A3139FA}">
  <ds:schemaRefs/>
</ds:datastoreItem>
</file>

<file path=customXml/itemProps6.xml><?xml version="1.0" encoding="utf-8"?>
<ds:datastoreItem xmlns:ds="http://schemas.openxmlformats.org/officeDocument/2006/customXml" ds:itemID="{C72EB7EF-9E3C-4759-9E51-AF463BCACFD2}">
  <ds:schemaRefs/>
</ds:datastoreItem>
</file>

<file path=docProps/app.xml><?xml version="1.0" encoding="utf-8"?>
<Properties xmlns="http://schemas.openxmlformats.org/officeDocument/2006/extended-properties" xmlns:vt="http://schemas.openxmlformats.org/officeDocument/2006/docPropsVTypes">
  <Template/>
  <TotalTime>3513</TotalTime>
  <Words>2932</Words>
  <Application>Microsoft Office PowerPoint</Application>
  <PresentationFormat>Widescreen</PresentationFormat>
  <Paragraphs>393</Paragraphs>
  <Slides>24</Slides>
  <Notes>18</Notes>
  <HiddenSlides>11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Times New Roman</vt:lpstr>
      <vt:lpstr>Wingdings</vt:lpstr>
      <vt:lpstr>Office Theme</vt:lpstr>
      <vt:lpstr>RAMP-UP: Pharmacist-led Rapid Access to Methadone Maintenance for Patients with OUD at Penn</vt:lpstr>
      <vt:lpstr>Background</vt:lpstr>
      <vt:lpstr>Background</vt:lpstr>
      <vt:lpstr>RAMP-UP Pilot: Objectives</vt:lpstr>
      <vt:lpstr>RAMP-UP Pilot</vt:lpstr>
      <vt:lpstr>RAMP-UP Pilot</vt:lpstr>
      <vt:lpstr>Methods</vt:lpstr>
      <vt:lpstr>Results: 1 Month RAMP-UP Pilot</vt:lpstr>
      <vt:lpstr>Results: 1 Month RAMP-UP Pilot</vt:lpstr>
      <vt:lpstr>Results: 1 Month RAMP-UP Pilot</vt:lpstr>
      <vt:lpstr>Results: 6 Months Pre/Post RAMP-UP Pilot</vt:lpstr>
      <vt:lpstr>Limitations &amp; Conclusions</vt:lpstr>
      <vt:lpstr>?</vt:lpstr>
      <vt:lpstr>Take Away</vt:lpstr>
      <vt:lpstr>RAMP-UP Pilot</vt:lpstr>
      <vt:lpstr>Background</vt:lpstr>
      <vt:lpstr>Background</vt:lpstr>
      <vt:lpstr>RAMP-UP Pilot</vt:lpstr>
      <vt:lpstr>Methods</vt:lpstr>
      <vt:lpstr>Methods</vt:lpstr>
      <vt:lpstr>Results</vt:lpstr>
      <vt:lpstr>Results</vt:lpstr>
      <vt:lpstr>Limitations</vt:lpstr>
      <vt:lpstr>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Nicholls</dc:creator>
  <cp:lastModifiedBy>Emily Casey</cp:lastModifiedBy>
  <cp:revision>351</cp:revision>
  <dcterms:created xsi:type="dcterms:W3CDTF">2023-05-10T13:42:12Z</dcterms:created>
  <dcterms:modified xsi:type="dcterms:W3CDTF">2023-11-02T02:44:57Z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2023-02-09T15:13:27</vt:lpwstr>
  </property>
  <property fmtid="{D5CDD505-2E9C-101B-9397-08002B2CF9AE}" pid="3" name="TemplafyTenantId">
    <vt:lpwstr>pennmedicine</vt:lpwstr>
  </property>
  <property fmtid="{D5CDD505-2E9C-101B-9397-08002B2CF9AE}" pid="4" name="TemplafyTemplateId">
    <vt:lpwstr>638115524057840357</vt:lpwstr>
  </property>
  <property fmtid="{D5CDD505-2E9C-101B-9397-08002B2CF9AE}" pid="5" name="TemplafyUserProfileId">
    <vt:lpwstr>638114218434529740</vt:lpwstr>
  </property>
  <property fmtid="{D5CDD505-2E9C-101B-9397-08002B2CF9AE}" pid="6" name="TemplafyFromBlank">
    <vt:bool>true</vt:bool>
  </property>
</Properties>
</file>