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0" r:id="rId6"/>
    <p:sldId id="269" r:id="rId7"/>
    <p:sldId id="261" r:id="rId8"/>
    <p:sldId id="268" r:id="rId9"/>
    <p:sldId id="263" r:id="rId10"/>
    <p:sldId id="267" r:id="rId11"/>
    <p:sldId id="265" r:id="rId12"/>
    <p:sldId id="270" r:id="rId13"/>
  </p:sldIdLst>
  <p:sldSz cx="43891200" cy="32918400"/>
  <p:notesSz cx="7004050" cy="9290050"/>
  <p:defaultTextStyle>
    <a:defPPr>
      <a:defRPr lang="en-US"/>
    </a:defPPr>
    <a:lvl1pPr marL="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45640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9127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93691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82559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22819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873837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51947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165118" algn="l" defTabSz="329127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C7CE90-70CA-08CD-62D6-B89DEFC3B42B}" name="Howard Greller" initials="HG" userId="S::hag67@njms.rutgers.edu::e8103ec8-b37c-4ed2-a3e9-d96e720ac853" providerId="AD"/>
  <p188:author id="{AD7741DA-1B18-83A0-5406-A428CF9C3736}" name="Lewis Nelson" initials="LN" userId="a9b8ba8a2e91248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2537"/>
    <a:srgbClr val="CC0033"/>
    <a:srgbClr val="D12138"/>
    <a:srgbClr val="EBEBEB"/>
    <a:srgbClr val="D6D6D6"/>
    <a:srgbClr val="B0112A"/>
    <a:srgbClr val="92142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29" autoAdjust="0"/>
  </p:normalViewPr>
  <p:slideViewPr>
    <p:cSldViewPr>
      <p:cViewPr varScale="1">
        <p:scale>
          <a:sx n="24" d="100"/>
          <a:sy n="24" d="100"/>
        </p:scale>
        <p:origin x="1650" y="96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nthonyspadaro\Dropbox\Spadaro+protcol_graph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2527292784054"/>
          <c:y val="1.5248091603053435E-2"/>
          <c:w val="0.81538194444444445"/>
          <c:h val="0.85435023416695233"/>
        </c:manualLayout>
      </c:layout>
      <c:scatterChart>
        <c:scatterStyle val="lineMarker"/>
        <c:varyColors val="0"/>
        <c:ser>
          <c:idx val="0"/>
          <c:order val="0"/>
          <c:tx>
            <c:v>Case 2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Sheet2!$F$19:$F$30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22</c:v>
                </c:pt>
                <c:pt idx="10">
                  <c:v>23</c:v>
                </c:pt>
                <c:pt idx="11">
                  <c:v>24</c:v>
                </c:pt>
              </c:numCache>
            </c:numRef>
          </c:xVal>
          <c:yVal>
            <c:numRef>
              <c:f>Sheet2!$E$19:$E$30</c:f>
              <c:numCache>
                <c:formatCode>General</c:formatCode>
                <c:ptCount val="12"/>
                <c:pt idx="0">
                  <c:v>0</c:v>
                </c:pt>
                <c:pt idx="1">
                  <c:v>0.08</c:v>
                </c:pt>
                <c:pt idx="2">
                  <c:v>0.12</c:v>
                </c:pt>
                <c:pt idx="3">
                  <c:v>0.16</c:v>
                </c:pt>
                <c:pt idx="4">
                  <c:v>0.4</c:v>
                </c:pt>
                <c:pt idx="5">
                  <c:v>0.48</c:v>
                </c:pt>
                <c:pt idx="6">
                  <c:v>0.32</c:v>
                </c:pt>
                <c:pt idx="7">
                  <c:v>0.505</c:v>
                </c:pt>
                <c:pt idx="8">
                  <c:v>0.21</c:v>
                </c:pt>
                <c:pt idx="9">
                  <c:v>0.21</c:v>
                </c:pt>
                <c:pt idx="10">
                  <c:v>0.16</c:v>
                </c:pt>
                <c:pt idx="1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476-3B4C-BEAA-EA921AECC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31235487"/>
        <c:axId val="1630573231"/>
      </c:scatterChart>
      <c:valAx>
        <c:axId val="16312354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4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4800" dirty="0"/>
                  <a:t>Time</a:t>
                </a:r>
                <a:r>
                  <a:rPr lang="en-US" sz="4800" baseline="0" dirty="0"/>
                  <a:t> Since Arrival (hours)</a:t>
                </a:r>
                <a:endParaRPr lang="en-US" sz="48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4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0573231"/>
        <c:crosses val="autoZero"/>
        <c:crossBetween val="midCat"/>
      </c:valAx>
      <c:valAx>
        <c:axId val="1630573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4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4800"/>
                  <a:t>Average</a:t>
                </a:r>
                <a:r>
                  <a:rPr lang="en-US" sz="4800" baseline="0"/>
                  <a:t> Amount of Naloxone Administered per hour (mg/hr)</a:t>
                </a:r>
                <a:endParaRPr lang="en-US" sz="48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4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12354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0.30709</cdr:x>
      <cdr:y>0.55731</cdr:y>
    </cdr:from>
    <cdr:to>
      <cdr:x>0.34535</cdr:x>
      <cdr:y>0.61848</cdr:y>
    </cdr:to>
    <cdr:sp macro="" textlink="">
      <cdr:nvSpPr>
        <cdr:cNvPr id="3" name="5-Point Star 2">
          <a:extLst xmlns:a="http://schemas.openxmlformats.org/drawingml/2006/main">
            <a:ext uri="{FF2B5EF4-FFF2-40B4-BE49-F238E27FC236}">
              <a16:creationId xmlns:a16="http://schemas.microsoft.com/office/drawing/2014/main" id="{6A9E652B-5C47-BCDF-6D67-7FC3C7E81F3E}"/>
            </a:ext>
          </a:extLst>
        </cdr:cNvPr>
        <cdr:cNvSpPr/>
      </cdr:nvSpPr>
      <cdr:spPr>
        <a:xfrm xmlns:a="http://schemas.openxmlformats.org/drawingml/2006/main">
          <a:off x="5943600" y="10744200"/>
          <a:ext cx="740514" cy="1179272"/>
        </a:xfrm>
        <a:prstGeom xmlns:a="http://schemas.openxmlformats.org/drawingml/2006/main" prst="star5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3129200" y="0"/>
            <a:ext cx="762000" cy="32918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sz="6400" dirty="0"/>
          </a:p>
        </p:txBody>
      </p:sp>
      <p:sp>
        <p:nvSpPr>
          <p:cNvPr id="5" name="Rectangle 4"/>
          <p:cNvSpPr/>
          <p:nvPr userDrawn="1"/>
        </p:nvSpPr>
        <p:spPr>
          <a:xfrm flipH="1">
            <a:off x="42672000" y="0"/>
            <a:ext cx="1219200" cy="4038600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0"/>
          </a:p>
        </p:txBody>
      </p:sp>
      <p:sp>
        <p:nvSpPr>
          <p:cNvPr id="16" name="Rectangle 15"/>
          <p:cNvSpPr/>
          <p:nvPr userDrawn="1"/>
        </p:nvSpPr>
        <p:spPr>
          <a:xfrm>
            <a:off x="-3" y="0"/>
            <a:ext cx="73152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endParaRPr lang="en-US" sz="6400" dirty="0"/>
          </a:p>
        </p:txBody>
      </p:sp>
      <p:sp>
        <p:nvSpPr>
          <p:cNvPr id="11" name="Instructions"/>
          <p:cNvSpPr/>
          <p:nvPr userDrawn="1"/>
        </p:nvSpPr>
        <p:spPr>
          <a:xfrm>
            <a:off x="-10515600" y="0"/>
            <a:ext cx="960120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1421" tIns="171421" rIns="171421" bIns="17142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72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36” high by 48” wide. It can be used to print any poster with a 3:4 aspect ratio.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7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7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49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49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49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en-US" sz="49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800"/>
              </a:spcAft>
            </a:pP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4805600" y="0"/>
            <a:ext cx="9601200" cy="32918400"/>
            <a:chOff x="33832800" y="0"/>
            <a:chExt cx="12801600" cy="43891200"/>
          </a:xfrm>
        </p:grpSpPr>
        <p:sp>
          <p:nvSpPr>
            <p:cNvPr id="13" name="Instructions"/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7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72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7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49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80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49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49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/>
              </a:r>
              <a:b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6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4" name="Picture 13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260274"/>
              <a:ext cx="11904515" cy="10246926"/>
            </a:xfrm>
            <a:prstGeom prst="rect">
              <a:avLst/>
            </a:prstGeom>
          </p:spPr>
        </p:pic>
      </p:grpSp>
      <p:sp>
        <p:nvSpPr>
          <p:cNvPr id="17" name="Rectangle 16"/>
          <p:cNvSpPr/>
          <p:nvPr userDrawn="1"/>
        </p:nvSpPr>
        <p:spPr>
          <a:xfrm flipH="1">
            <a:off x="0" y="29960658"/>
            <a:ext cx="43891200" cy="2957742"/>
          </a:xfrm>
          <a:prstGeom prst="rect">
            <a:avLst/>
          </a:prstGeom>
          <a:solidFill>
            <a:srgbClr val="CC00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400" dirty="0"/>
          </a:p>
        </p:txBody>
      </p:sp>
      <p:pic>
        <p:nvPicPr>
          <p:cNvPr id="2" name="Picture 1" descr="PPT Heade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891200" cy="4051300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9A1B71BE-C8AE-B96D-AB3A-7C89B9CA6D8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1" y="425450"/>
            <a:ext cx="11928769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3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4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4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4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3291208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5" indent="-342835" algn="l" defTabSz="3291208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68" indent="-342835" algn="l" defTabSz="3291208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503" indent="-342835" algn="l" defTabSz="3291208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7" indent="-342835" algn="l" defTabSz="3291208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173" indent="-342835" algn="l" defTabSz="3291208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9050824" indent="-822802" algn="l" defTabSz="3291208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6429" indent="-822802" algn="l" defTabSz="3291208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342033" indent="-822802" algn="l" defTabSz="3291208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7636" indent="-822802" algn="l" defTabSz="3291208" rtl="0" eaLnBrk="1" latinLnBrk="0" hangingPunct="1">
        <a:spcBef>
          <a:spcPct val="20000"/>
        </a:spcBef>
        <a:buFont typeface="Arial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45605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91208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936813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82418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228022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873626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519231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164836" algn="l" defTabSz="3291208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F653B-BB11-7B5D-2E76-FD5961A44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7C3F943-2918-7640-83B1-1540E5303D43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FCAE8A0-10A9-CA5D-7C79-CAFEC055C876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1C5E337B-A8B7-437C-7FAF-C1051FF13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0449CB08-C2C8-6731-BA14-632772551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0854" y="8549978"/>
            <a:ext cx="29209491" cy="1091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16600" dirty="0">
                <a:effectLst/>
              </a:rPr>
              <a:t> </a:t>
            </a:r>
            <a:endParaRPr lang="en-US" sz="16600" b="1" i="1" baseline="30000" dirty="0">
              <a:latin typeface="+mn-lt"/>
            </a:endParaRPr>
          </a:p>
        </p:txBody>
      </p:sp>
      <p:sp>
        <p:nvSpPr>
          <p:cNvPr id="5" name="Text Box 123">
            <a:extLst>
              <a:ext uri="{FF2B5EF4-FFF2-40B4-BE49-F238E27FC236}">
                <a16:creationId xmlns:a16="http://schemas.microsoft.com/office/drawing/2014/main" id="{512FBB0F-D714-8EE8-6D53-23FC3C4BC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399" y="19406752"/>
            <a:ext cx="32918400" cy="11277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8800" dirty="0">
                <a:latin typeface="+mn-lt"/>
              </a:rPr>
              <a:t>Anthony Spadaro MD, Emily Gordon MD, Diane Calello MD, Christopher Counts MD, Trevor </a:t>
            </a:r>
            <a:r>
              <a:rPr lang="en-US" sz="8800" dirty="0" err="1">
                <a:latin typeface="+mn-lt"/>
              </a:rPr>
              <a:t>Cerbini</a:t>
            </a:r>
            <a:r>
              <a:rPr lang="en-US" sz="8800" dirty="0">
                <a:latin typeface="+mn-lt"/>
              </a:rPr>
              <a:t> MD, Lewis Nelson MD, Howard Greller MD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F937A3B-1913-8F7A-D539-47BD27265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62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D64EC-BCE6-2B7F-8A9E-E141509120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76453F2-366D-0EF8-F420-CD5DE721B0CE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BB631B-BE9C-61F9-1BEF-F0688E267F62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61C89A09-FDB3-8946-5FC5-2B574EFB82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479AB61A-C95C-647E-4B28-208BCF13E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C8B5DF4-D312-E433-83B8-49B445578E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D91483F-0BB6-530F-B7D7-EFEB4FF1B293}"/>
              </a:ext>
            </a:extLst>
          </p:cNvPr>
          <p:cNvSpPr txBox="1"/>
          <p:nvPr/>
        </p:nvSpPr>
        <p:spPr>
          <a:xfrm>
            <a:off x="14401800" y="4505107"/>
            <a:ext cx="14935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Case Conclusion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518C2B-88D9-03CD-F606-144A4CE93931}"/>
              </a:ext>
            </a:extLst>
          </p:cNvPr>
          <p:cNvSpPr txBox="1"/>
          <p:nvPr/>
        </p:nvSpPr>
        <p:spPr>
          <a:xfrm>
            <a:off x="2362200" y="13034854"/>
            <a:ext cx="18516600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Did not develop precipitated withdrawal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80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Was maintained on buprenorphine 8mg three times daily afterwards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80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8000" dirty="0"/>
              <a:t>Discharged with addiction medicine follow up</a:t>
            </a:r>
          </a:p>
        </p:txBody>
      </p:sp>
      <p:pic>
        <p:nvPicPr>
          <p:cNvPr id="2050" name="Picture 2" descr="Buprenorphine Treatment for Opioid ...">
            <a:extLst>
              <a:ext uri="{FF2B5EF4-FFF2-40B4-BE49-F238E27FC236}">
                <a16:creationId xmlns:a16="http://schemas.microsoft.com/office/drawing/2014/main" id="{BC65584B-29C4-524F-A675-022CCB949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0942" y="11506200"/>
            <a:ext cx="21013189" cy="11767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51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731D28-6135-A229-B743-5C25ABD97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B344B09-846E-E9A9-D734-B94E0477DD4A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3247A98-D56E-921D-562A-849D322882B1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41245EE6-D1AC-2F94-03E2-B2D73850DB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94157C98-4548-1A3C-A5D9-E393C22E7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6A10202-E070-D498-B1D8-2C5B8E05C4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B319A94-C635-8F93-6A07-3742C403DD02}"/>
              </a:ext>
            </a:extLst>
          </p:cNvPr>
          <p:cNvSpPr txBox="1"/>
          <p:nvPr/>
        </p:nvSpPr>
        <p:spPr>
          <a:xfrm>
            <a:off x="9005181" y="4707526"/>
            <a:ext cx="30556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Other cases and future directions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72BEC-F7FA-0EFC-0443-E8AF4CFD38CE}"/>
              </a:ext>
            </a:extLst>
          </p:cNvPr>
          <p:cNvSpPr txBox="1"/>
          <p:nvPr/>
        </p:nvSpPr>
        <p:spPr>
          <a:xfrm>
            <a:off x="3276600" y="11658600"/>
            <a:ext cx="17907000" cy="1314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Two other cases:</a:t>
            </a:r>
          </a:p>
          <a:p>
            <a:r>
              <a:rPr lang="en-US" sz="8000" dirty="0"/>
              <a:t>	</a:t>
            </a:r>
          </a:p>
          <a:p>
            <a:r>
              <a:rPr lang="en-US" sz="8000" dirty="0"/>
              <a:t>1) Patient that was not opioid tolerant and was given buprenorphine 10 hours after being on a continuous naloxone infusion</a:t>
            </a:r>
          </a:p>
          <a:p>
            <a:r>
              <a:rPr lang="en-US" sz="8000" dirty="0"/>
              <a:t>	</a:t>
            </a:r>
          </a:p>
          <a:p>
            <a:r>
              <a:rPr lang="en-US" sz="8000" dirty="0"/>
              <a:t>2) Patient with OUD and COPD who were concerned about both precipitated withdrawal and respiratory depression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834792-4C53-F92F-8EC1-184D701EBF02}"/>
              </a:ext>
            </a:extLst>
          </p:cNvPr>
          <p:cNvSpPr txBox="1"/>
          <p:nvPr/>
        </p:nvSpPr>
        <p:spPr>
          <a:xfrm>
            <a:off x="25298400" y="11658600"/>
            <a:ext cx="15621000" cy="1363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Future directions:</a:t>
            </a:r>
          </a:p>
          <a:p>
            <a:endParaRPr lang="en-US" sz="8000" dirty="0"/>
          </a:p>
          <a:p>
            <a:pPr marL="1143000" indent="-1143000">
              <a:buAutoNum type="arabicParenR"/>
            </a:pPr>
            <a:r>
              <a:rPr lang="en-US" sz="8000" dirty="0"/>
              <a:t>Predictors of who will need a continuous naloxone infusion</a:t>
            </a:r>
          </a:p>
          <a:p>
            <a:pPr marL="1143000" indent="-1143000">
              <a:buAutoNum type="arabicParenR"/>
            </a:pPr>
            <a:endParaRPr lang="en-US" sz="8000" dirty="0"/>
          </a:p>
          <a:p>
            <a:pPr marL="1143000" indent="-1143000">
              <a:buAutoNum type="arabicParenR"/>
            </a:pPr>
            <a:r>
              <a:rPr lang="en-US" sz="8000" dirty="0"/>
              <a:t>Identify patients who are safe to receive buprenorphine while on a continuous naloxone infusion</a:t>
            </a:r>
          </a:p>
          <a:p>
            <a:pPr marL="1143000" indent="-1143000">
              <a:buAutoNum type="arabicParenR"/>
            </a:pPr>
            <a:endParaRPr lang="en-US" sz="8000" dirty="0"/>
          </a:p>
          <a:p>
            <a:pPr marL="1143000" indent="-1143000">
              <a:buAutoNum type="arabicParenR"/>
            </a:pPr>
            <a:r>
              <a:rPr lang="en-US" sz="8000" dirty="0"/>
              <a:t>Prospectively study buprenorphine as a reversal agent</a:t>
            </a:r>
          </a:p>
        </p:txBody>
      </p:sp>
    </p:spTree>
    <p:extLst>
      <p:ext uri="{BB962C8B-B14F-4D97-AF65-F5344CB8AC3E}">
        <p14:creationId xmlns:p14="http://schemas.microsoft.com/office/powerpoint/2010/main" val="3775062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7498D1-E57B-ED65-6E8F-1CF6D35AA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9033667B-5767-F82C-3892-2311815D6343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FE09BAC-AC14-ED2B-1083-FE4B33F96132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8EC85D8C-0862-D9C6-E5FA-293103FA0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E876C64F-BA44-2A2E-8123-9FBCE709D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3CD6A1-9ABF-7E7B-8D53-79CF7E49D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25CB8D-6D45-7164-2D42-592AB7CC3328}"/>
              </a:ext>
            </a:extLst>
          </p:cNvPr>
          <p:cNvSpPr txBox="1"/>
          <p:nvPr/>
        </p:nvSpPr>
        <p:spPr>
          <a:xfrm>
            <a:off x="16840200" y="6019800"/>
            <a:ext cx="16154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Questions?</a:t>
            </a:r>
          </a:p>
        </p:txBody>
      </p:sp>
      <p:pic>
        <p:nvPicPr>
          <p:cNvPr id="3074" name="Picture 2" descr="Pin page">
            <a:extLst>
              <a:ext uri="{FF2B5EF4-FFF2-40B4-BE49-F238E27FC236}">
                <a16:creationId xmlns:a16="http://schemas.microsoft.com/office/drawing/2014/main" id="{10006BC2-90D5-17E4-C5B9-859B2089D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200" y="8688449"/>
            <a:ext cx="20116800" cy="2056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08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7F23A-302A-7674-26B5-65AD28ABCC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4C9779B-74EB-3F1C-3797-838C172307E8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6BA72DB-221B-3E70-D971-6B59EE24A422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5360CCAF-02DB-6CC2-B9AC-0564BE9E9B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1DB15E61-18B5-49D1-8624-D4DE31D09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A5B882-3FDE-49D2-FDF7-EF3B96DC72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A27B62-7FF1-AABB-CBE1-F63EF9CEB325}"/>
              </a:ext>
            </a:extLst>
          </p:cNvPr>
          <p:cNvSpPr txBox="1"/>
          <p:nvPr/>
        </p:nvSpPr>
        <p:spPr>
          <a:xfrm>
            <a:off x="10524391" y="9888546"/>
            <a:ext cx="28041600" cy="12834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/>
              <a:t>No Conflicts of interest to report</a:t>
            </a:r>
          </a:p>
          <a:p>
            <a:endParaRPr lang="en-US" sz="13800" dirty="0"/>
          </a:p>
          <a:p>
            <a:endParaRPr lang="en-US" sz="13800" dirty="0"/>
          </a:p>
          <a:p>
            <a:r>
              <a:rPr lang="en-US" sz="13800" dirty="0"/>
              <a:t>Patient provided written consent for this case to be presented and published</a:t>
            </a:r>
          </a:p>
        </p:txBody>
      </p:sp>
    </p:spTree>
    <p:extLst>
      <p:ext uri="{BB962C8B-B14F-4D97-AF65-F5344CB8AC3E}">
        <p14:creationId xmlns:p14="http://schemas.microsoft.com/office/powerpoint/2010/main" val="254945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4F622F-F8CC-BC29-F82B-C2D475912F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B64DFE8C-0A43-86C0-1AE6-5D82F873297A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A7F5D-21D1-0E00-43B1-271CC38489F5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DB925286-3285-255D-F10D-DC5223CE49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13BA491D-3651-6F21-F52B-025D80385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D06BAF-6575-00A1-B888-5E41B50919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pic>
        <p:nvPicPr>
          <p:cNvPr id="8" name="Picture 2" descr="Buprenorphine Long-Term Side Effects | Opioid Addiction Rehab">
            <a:extLst>
              <a:ext uri="{FF2B5EF4-FFF2-40B4-BE49-F238E27FC236}">
                <a16:creationId xmlns:a16="http://schemas.microsoft.com/office/drawing/2014/main" id="{D5FE00B9-5FCB-BDE5-7638-BD896F7CE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383000" y="7371240"/>
            <a:ext cx="25527000" cy="1912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9662AA0-14A8-69EB-7202-E8A194FFB508}"/>
              </a:ext>
            </a:extLst>
          </p:cNvPr>
          <p:cNvSpPr txBox="1"/>
          <p:nvPr/>
        </p:nvSpPr>
        <p:spPr>
          <a:xfrm>
            <a:off x="1981200" y="5774643"/>
            <a:ext cx="13487400" cy="2231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13800" dirty="0"/>
              <a:t>High affinity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13800" dirty="0"/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138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13800" dirty="0"/>
              <a:t>Long acting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13800" dirty="0"/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138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13800" dirty="0"/>
              <a:t>Partial-agonism 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13800" dirty="0"/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13800" dirty="0"/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13800" dirty="0"/>
              <a:t>Great MOUD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FDA0A1-CE11-F8D3-C674-EACC32C6C8F9}"/>
              </a:ext>
            </a:extLst>
          </p:cNvPr>
          <p:cNvSpPr txBox="1"/>
          <p:nvPr/>
        </p:nvSpPr>
        <p:spPr>
          <a:xfrm>
            <a:off x="26023421" y="10089772"/>
            <a:ext cx="115431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/>
              <a:t>Reversal Agent? </a:t>
            </a:r>
          </a:p>
        </p:txBody>
      </p:sp>
    </p:spTree>
    <p:extLst>
      <p:ext uri="{BB962C8B-B14F-4D97-AF65-F5344CB8AC3E}">
        <p14:creationId xmlns:p14="http://schemas.microsoft.com/office/powerpoint/2010/main" val="375860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3BCB89-41EA-91C2-A651-935909A1C5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09295FF6-E002-9D47-3D3B-9E7CEE0DCA56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A6D2930-95B0-051A-ED6E-71BD97BEE7FD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1C91680E-D7F4-B181-5F94-CF47E72D19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C72F3A52-5806-37F1-2EC8-4AE713346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021886-14C3-FB97-4216-3EBB18534B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pic>
        <p:nvPicPr>
          <p:cNvPr id="3" name="Content Placeholder 8" descr="A screenshot of a medical report&#10;&#10;Description automatically generated">
            <a:extLst>
              <a:ext uri="{FF2B5EF4-FFF2-40B4-BE49-F238E27FC236}">
                <a16:creationId xmlns:a16="http://schemas.microsoft.com/office/drawing/2014/main" id="{A2C144D4-7A35-8FE3-11EE-50CC1F12950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29829"/>
          <a:stretch/>
        </p:blipFill>
        <p:spPr>
          <a:xfrm>
            <a:off x="7848599" y="10414730"/>
            <a:ext cx="29184600" cy="9235739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1D6C5A1-ED34-93F9-6D58-5C8AD1A9ED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130478"/>
              </p:ext>
            </p:extLst>
          </p:nvPr>
        </p:nvGraphicFramePr>
        <p:xfrm>
          <a:off x="4329873" y="19469436"/>
          <a:ext cx="36222051" cy="9235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4017">
                  <a:extLst>
                    <a:ext uri="{9D8B030D-6E8A-4147-A177-3AD203B41FA5}">
                      <a16:colId xmlns:a16="http://schemas.microsoft.com/office/drawing/2014/main" val="2270892763"/>
                    </a:ext>
                  </a:extLst>
                </a:gridCol>
                <a:gridCol w="12074017">
                  <a:extLst>
                    <a:ext uri="{9D8B030D-6E8A-4147-A177-3AD203B41FA5}">
                      <a16:colId xmlns:a16="http://schemas.microsoft.com/office/drawing/2014/main" val="1992872801"/>
                    </a:ext>
                  </a:extLst>
                </a:gridCol>
                <a:gridCol w="12074017">
                  <a:extLst>
                    <a:ext uri="{9D8B030D-6E8A-4147-A177-3AD203B41FA5}">
                      <a16:colId xmlns:a16="http://schemas.microsoft.com/office/drawing/2014/main" val="1903566287"/>
                    </a:ext>
                  </a:extLst>
                </a:gridCol>
              </a:tblGrid>
              <a:tr h="1352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Naloxone (n=27)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Buprenorphine 10 ug/kg (n=27)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411862"/>
                  </a:ext>
                </a:extLst>
              </a:tr>
              <a:tr h="3825683">
                <a:tc>
                  <a:txBody>
                    <a:bodyPr/>
                    <a:lstStyle/>
                    <a:p>
                      <a:r>
                        <a:rPr lang="en-US" dirty="0"/>
                        <a:t>Response to 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Complete reversal 13/27 </a:t>
                      </a:r>
                    </a:p>
                    <a:p>
                      <a:r>
                        <a:rPr lang="en-US" dirty="0"/>
                        <a:t>Partial reversal 13/27 </a:t>
                      </a:r>
                    </a:p>
                    <a:p>
                      <a:r>
                        <a:rPr lang="en-US" dirty="0"/>
                        <a:t>No response 1/27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Complete reversal 27/27 </a:t>
                      </a:r>
                    </a:p>
                    <a:p>
                      <a:r>
                        <a:rPr lang="en-US" dirty="0"/>
                        <a:t>Partial reversal 0/27 </a:t>
                      </a:r>
                    </a:p>
                    <a:p>
                      <a:r>
                        <a:rPr lang="en-US" dirty="0"/>
                        <a:t>No response 0/27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38010"/>
                  </a:ext>
                </a:extLst>
              </a:tr>
              <a:tr h="1352514">
                <a:tc>
                  <a:txBody>
                    <a:bodyPr/>
                    <a:lstStyle/>
                    <a:p>
                      <a:r>
                        <a:rPr lang="en-US" dirty="0"/>
                        <a:t>Opioid Withdrawal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15/27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6/27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457855"/>
                  </a:ext>
                </a:extLst>
              </a:tr>
              <a:tr h="1352514">
                <a:tc>
                  <a:txBody>
                    <a:bodyPr/>
                    <a:lstStyle/>
                    <a:p>
                      <a:r>
                        <a:rPr lang="en-US" dirty="0"/>
                        <a:t>Apnea episodes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6/27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3/27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332857"/>
                  </a:ext>
                </a:extLst>
              </a:tr>
              <a:tr h="1352514">
                <a:tc>
                  <a:txBody>
                    <a:bodyPr/>
                    <a:lstStyle/>
                    <a:p>
                      <a:r>
                        <a:rPr lang="en-US" dirty="0"/>
                        <a:t>Intubation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8/30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79304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F74B061-AFB3-2D8C-6C71-3F307E12FEDC}"/>
              </a:ext>
            </a:extLst>
          </p:cNvPr>
          <p:cNvSpPr txBox="1"/>
          <p:nvPr/>
        </p:nvSpPr>
        <p:spPr>
          <a:xfrm>
            <a:off x="11398754" y="4289857"/>
            <a:ext cx="324612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Safety and Effectiveness?</a:t>
            </a:r>
          </a:p>
        </p:txBody>
      </p:sp>
    </p:spTree>
    <p:extLst>
      <p:ext uri="{BB962C8B-B14F-4D97-AF65-F5344CB8AC3E}">
        <p14:creationId xmlns:p14="http://schemas.microsoft.com/office/powerpoint/2010/main" val="300944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674A2-D5D0-53BA-AF1C-7DD1BBEDA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DCC8E131-8334-B8FB-7E3E-D3E7A14EB169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D538956-EF1A-3430-088B-26FB28108588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5044DECE-8911-CD81-F369-0CF591F6C6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34011092-808F-C809-7488-3B0AC5132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A402E8-15BE-34ED-3366-1D85923796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pic>
        <p:nvPicPr>
          <p:cNvPr id="3" name="Content Placeholder 4" descr="A close-up of a medical service&#10;&#10;Description automatically generated">
            <a:extLst>
              <a:ext uri="{FF2B5EF4-FFF2-40B4-BE49-F238E27FC236}">
                <a16:creationId xmlns:a16="http://schemas.microsoft.com/office/drawing/2014/main" id="{936315C0-0175-C278-D68A-8A6BF2914EE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8045"/>
          <a:stretch/>
        </p:blipFill>
        <p:spPr>
          <a:xfrm>
            <a:off x="4282376" y="9377644"/>
            <a:ext cx="35164705" cy="8305800"/>
          </a:xfrm>
          <a:prstGeom prst="rect">
            <a:avLst/>
          </a:prstGeom>
        </p:spPr>
      </p:pic>
      <p:pic>
        <p:nvPicPr>
          <p:cNvPr id="5" name="Picture 4" descr="A white rectangular object with a black border&#10;&#10;Description automatically generated">
            <a:extLst>
              <a:ext uri="{FF2B5EF4-FFF2-40B4-BE49-F238E27FC236}">
                <a16:creationId xmlns:a16="http://schemas.microsoft.com/office/drawing/2014/main" id="{E922864A-7FC6-60C0-548E-33320F0B8AA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58"/>
          <a:stretch/>
        </p:blipFill>
        <p:spPr>
          <a:xfrm>
            <a:off x="7524299" y="18340677"/>
            <a:ext cx="29580617" cy="6465711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1702A626-3212-B851-9D7B-8A19C0DC822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602" t="56337" r="1602" b="4615"/>
          <a:stretch/>
        </p:blipFill>
        <p:spPr>
          <a:xfrm>
            <a:off x="7506370" y="24454866"/>
            <a:ext cx="29580617" cy="42059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894088F-AA48-1928-D90F-FCD3EA843AE3}"/>
              </a:ext>
            </a:extLst>
          </p:cNvPr>
          <p:cNvSpPr txBox="1"/>
          <p:nvPr/>
        </p:nvSpPr>
        <p:spPr>
          <a:xfrm>
            <a:off x="9601200" y="4784415"/>
            <a:ext cx="2821350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Reversal with less withdrawal? </a:t>
            </a:r>
          </a:p>
        </p:txBody>
      </p:sp>
    </p:spTree>
    <p:extLst>
      <p:ext uri="{BB962C8B-B14F-4D97-AF65-F5344CB8AC3E}">
        <p14:creationId xmlns:p14="http://schemas.microsoft.com/office/powerpoint/2010/main" val="1406183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168592-3494-959D-6EA3-C55A83CCA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66BDFF37-2292-A85C-0670-FAC743F3CAB4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6BF5AE1-CD50-D582-2173-ADE79D5320A8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556634CD-4C50-A671-81B0-E749FB9F49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C5E8D5FF-5B86-CD5D-19F2-A6D11CCB0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6733BE-89E3-BA11-E315-E228A5B49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2196671-9EAA-DF76-15F6-09F2358CC2F6}"/>
              </a:ext>
            </a:extLst>
          </p:cNvPr>
          <p:cNvSpPr txBox="1"/>
          <p:nvPr/>
        </p:nvSpPr>
        <p:spPr>
          <a:xfrm>
            <a:off x="20214745" y="4707526"/>
            <a:ext cx="325485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DEI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20E7AD-D7B0-AC9F-288B-E49464775D6F}"/>
              </a:ext>
            </a:extLst>
          </p:cNvPr>
          <p:cNvSpPr txBox="1"/>
          <p:nvPr/>
        </p:nvSpPr>
        <p:spPr>
          <a:xfrm>
            <a:off x="10395856" y="10972800"/>
            <a:ext cx="26670000" cy="1461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/>
              <a:t>These cases occurred at University Hospital in Newark, NJ, which serves a historically underserved population with a high percentage of racial and ethnic minority groups. </a:t>
            </a:r>
          </a:p>
          <a:p>
            <a:endParaRPr lang="en-US" sz="8000" dirty="0"/>
          </a:p>
          <a:p>
            <a:r>
              <a:rPr lang="en-US" sz="8000" dirty="0"/>
              <a:t>While opioid overdose mortality is overall declining across the country, not all communities are seeing declines and disparities in overdose deaths may be increasing</a:t>
            </a:r>
          </a:p>
          <a:p>
            <a:endParaRPr lang="en-US" sz="8000" dirty="0"/>
          </a:p>
          <a:p>
            <a:r>
              <a:rPr lang="en-US" sz="8000" dirty="0"/>
              <a:t>We should aim to keep these disparities in mind when studying or designing interventions for the management of opioid overdose and the initiation of MOUD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653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845CF-0A87-D73C-9D7B-DE08CA6FC3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14812A4-108B-26C1-6DC6-F1015BF1D584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E673A0C-4B55-E977-51C8-347BFD79DA69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38EE4B82-56A1-93F2-1318-471E9949E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F08D6A41-F112-20AF-39D0-D08B1C4E5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55DC0C-713B-555A-C92B-E7142FB32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304FD30-54CE-3E29-0B0E-CA241C921614}"/>
              </a:ext>
            </a:extLst>
          </p:cNvPr>
          <p:cNvSpPr txBox="1"/>
          <p:nvPr/>
        </p:nvSpPr>
        <p:spPr>
          <a:xfrm>
            <a:off x="1687286" y="9091924"/>
            <a:ext cx="23997531" cy="1732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38-year-old man presented to the ED after a suspected opioid overdose. </a:t>
            </a:r>
          </a:p>
          <a:p>
            <a:endParaRPr lang="en-US" sz="8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 received 2 mg of intranasal naloxone by EMS and on arrival to the ED was alert and oriented. </a:t>
            </a:r>
          </a:p>
          <a:p>
            <a:endParaRPr lang="en-US" sz="8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patient’s initial vitals were HR 104 bpm, RR 14 bpm, and BP 127/62 mmHg. </a:t>
            </a:r>
          </a:p>
          <a:p>
            <a:endParaRPr lang="en-US" sz="8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Initial venous blood gas demonstrated a respiratory acidosis with pH of 7.34 and pCO2 63 mmHg. </a:t>
            </a:r>
          </a:p>
          <a:p>
            <a:endParaRPr lang="en-US" sz="8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 hour after arrival he became somnolent with a slowed respiratory rate and had pinpoint pupils.</a:t>
            </a:r>
            <a:r>
              <a:rPr lang="en-US" sz="8000" dirty="0">
                <a:effectLst/>
              </a:rPr>
              <a:t> </a:t>
            </a:r>
            <a:endParaRPr lang="en-US" sz="8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703E619-7C7F-CF8D-331F-A9E25F9077A8}"/>
              </a:ext>
            </a:extLst>
          </p:cNvPr>
          <p:cNvSpPr txBox="1">
            <a:spLocks/>
          </p:cNvSpPr>
          <p:nvPr/>
        </p:nvSpPr>
        <p:spPr>
          <a:xfrm>
            <a:off x="27445947" y="17471299"/>
            <a:ext cx="11554506" cy="190375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3291208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400" b="1" dirty="0">
                <a:solidFill>
                  <a:schemeClr val="bg1"/>
                </a:solidFill>
              </a:rPr>
              <a:t>Dispo?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F60D0E-A2E7-AAB4-8EA0-FF7041A06CA5}"/>
              </a:ext>
            </a:extLst>
          </p:cNvPr>
          <p:cNvSpPr txBox="1"/>
          <p:nvPr/>
        </p:nvSpPr>
        <p:spPr>
          <a:xfrm>
            <a:off x="14423571" y="3917344"/>
            <a:ext cx="18821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Case Presentation 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2A432C24-A399-E9FC-6618-389E1664B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389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patient had a history of OUD and reported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ly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daily nasal insufflation of fentanyl, cocaine, and heroin. He received 2 mg of intranasal naloxone by EMS and on arrival to the ED was alert and oriented. The patient’s initial vitals were HR 104 bpm, RR 14 bpm, and BP 127/62 mmHg. Initial venous blood gas demonstrated a respiratory acidosis with pH of 7.34 and pCO2 63 mmHg. One hour after arrival he became somnolent with a slowed respiratory rate and had pinpoint pupils</a:t>
            </a:r>
            <a:r>
              <a:rPr kumimoji="0" lang="en-US" altLang="en-US" sz="3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8B26B67-4E9F-7C25-CA80-DB05B8387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389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patient had a history of OUD and reported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ly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daily nasal insufflation of fentanyl, cocaine, and heroin. He received 2 mg of intranasal naloxone by EMS and on arrival to the ED was alert and oriented. The patient’s initial vitals were HR 104 bpm, RR 14 bpm, and BP 127/62 mmHg. Initial venous blood gas demonstrated a respiratory acidosis with pH of 7.34 and pCO2 63 mmHg. One hour after arrival he became somnolent with a slowed respiratory rate and had pinpoint pupils</a:t>
            </a:r>
            <a:r>
              <a:rPr kumimoji="0" lang="en-US" altLang="en-US" sz="3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DEE76C4-C81B-8210-1173-CB9F5C724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04800"/>
            <a:ext cx="438912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The patient had a history of OUD and reported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ly</a:t>
            </a: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daily nasal insufflation of fentanyl, cocaine, and heroin. He received 2 mg of intranasal naloxone by EMS and on arrival to the ED was alert and oriented. The patient’s initial vitals were HR 104 bpm, RR 14 bpm, and BP 127/62 mmHg. Initial venous blood gas demonstrated a respiratory acidosis with pH of 7.34 and pCO2 63 mmHg. One hour after arrival he became somnolent with a slowed respiratory rate and had pinpoint pupils</a:t>
            </a:r>
            <a:r>
              <a:rPr kumimoji="0" lang="en-US" altLang="en-US" sz="37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9" name="Picture 5" descr="EMERGENCY DEPARTMENT INFRASTRUCTURE AND ...">
            <a:extLst>
              <a:ext uri="{FF2B5EF4-FFF2-40B4-BE49-F238E27FC236}">
                <a16:creationId xmlns:a16="http://schemas.microsoft.com/office/drawing/2014/main" id="{26DAB53B-A163-0A84-4DD9-CAFDD6588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4817" y="12145969"/>
            <a:ext cx="16860252" cy="1121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525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17A68-178A-8B52-EF1E-46C9448C6A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E21CCD0-F2C2-FFFE-67FD-CE93CBF9E793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29076DF-8DB9-177C-D899-0DC63E4F1323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68E9EFEA-6EE9-4C8B-595D-2D82FE2559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6F45E4B4-A9A4-C676-266A-223238AB7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C96D03-6F68-532A-60A3-AD6E939E2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81A8BA3-F92C-AFD0-74FF-8F5C98A5EC05}"/>
              </a:ext>
            </a:extLst>
          </p:cNvPr>
          <p:cNvSpPr txBox="1"/>
          <p:nvPr/>
        </p:nvSpPr>
        <p:spPr>
          <a:xfrm>
            <a:off x="2133600" y="6960729"/>
            <a:ext cx="19050000" cy="1855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000" dirty="0">
              <a:solidFill>
                <a:srgbClr val="000000"/>
              </a:solidFill>
            </a:endParaRPr>
          </a:p>
          <a:p>
            <a:endParaRPr lang="en-US" sz="8000" b="0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One hour after arrival he became somnolent with a slowed respiratory rate</a:t>
            </a:r>
          </a:p>
          <a:p>
            <a:endParaRPr lang="en-US" sz="8000" dirty="0">
              <a:solidFill>
                <a:srgbClr val="000000"/>
              </a:solidFill>
            </a:endParaRPr>
          </a:p>
          <a:p>
            <a:r>
              <a:rPr lang="en-US" sz="8000" b="0" i="0" dirty="0">
                <a:solidFill>
                  <a:srgbClr val="000000"/>
                </a:solidFill>
                <a:effectLst/>
              </a:rPr>
              <a:t>The patient </a:t>
            </a:r>
            <a:r>
              <a:rPr lang="en-US" sz="8000" b="0" i="0" u="none" strike="noStrike" dirty="0">
                <a:solidFill>
                  <a:srgbClr val="000000"/>
                </a:solidFill>
                <a:effectLst/>
              </a:rPr>
              <a:t>received</a:t>
            </a:r>
            <a:r>
              <a:rPr lang="en-US" sz="8000" b="0" i="0" dirty="0">
                <a:solidFill>
                  <a:srgbClr val="000000"/>
                </a:solidFill>
                <a:effectLst/>
              </a:rPr>
              <a:t> 11 bolus doses of IV naloxone for respiratory depression over the course of 6 hours, with doses ranging from 0.04 mg to 0.4 mg, totaling 1.96 mg.</a:t>
            </a:r>
          </a:p>
          <a:p>
            <a:endParaRPr lang="en-US" sz="8000" b="0" i="0" dirty="0">
              <a:solidFill>
                <a:srgbClr val="000000"/>
              </a:solidFill>
              <a:effectLst/>
            </a:endParaRPr>
          </a:p>
          <a:p>
            <a:r>
              <a:rPr lang="en-US" sz="8000" b="0" i="0" dirty="0">
                <a:solidFill>
                  <a:srgbClr val="000000"/>
                </a:solidFill>
                <a:effectLst/>
              </a:rPr>
              <a:t>He was started on a continuous naloxone infusion at 0.21 mg/hr.</a:t>
            </a:r>
          </a:p>
          <a:p>
            <a:endParaRPr lang="en-US" sz="8000" dirty="0">
              <a:solidFill>
                <a:srgbClr val="000000"/>
              </a:solidFill>
            </a:endParaRPr>
          </a:p>
          <a:p>
            <a:r>
              <a:rPr lang="en-US" sz="8000" dirty="0">
                <a:solidFill>
                  <a:srgbClr val="000000"/>
                </a:solidFill>
              </a:rPr>
              <a:t>7 hours after starting the naloxone infusion he was given buprenorphine.</a:t>
            </a:r>
            <a:endParaRPr lang="en-US" sz="8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C23431A-3B61-C868-78A8-6FCE0A55BAD6}"/>
              </a:ext>
            </a:extLst>
          </p:cNvPr>
          <p:cNvSpPr txBox="1">
            <a:spLocks/>
          </p:cNvSpPr>
          <p:nvPr/>
        </p:nvSpPr>
        <p:spPr>
          <a:xfrm>
            <a:off x="27445947" y="17471299"/>
            <a:ext cx="11554506" cy="190375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ctr" defTabSz="3291208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400" b="1" dirty="0">
                <a:solidFill>
                  <a:schemeClr val="bg1"/>
                </a:solidFill>
              </a:rPr>
              <a:t>Dispo?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9DB6DE-EB46-256B-4B02-2E7CE100233C}"/>
              </a:ext>
            </a:extLst>
          </p:cNvPr>
          <p:cNvSpPr txBox="1"/>
          <p:nvPr/>
        </p:nvSpPr>
        <p:spPr>
          <a:xfrm>
            <a:off x="14401800" y="4505107"/>
            <a:ext cx="18821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Case Presentation </a:t>
            </a:r>
          </a:p>
        </p:txBody>
      </p:sp>
      <p:pic>
        <p:nvPicPr>
          <p:cNvPr id="1026" name="Picture 2" descr="10,900+ Iv Needle Stock Photos ...">
            <a:extLst>
              <a:ext uri="{FF2B5EF4-FFF2-40B4-BE49-F238E27FC236}">
                <a16:creationId xmlns:a16="http://schemas.microsoft.com/office/drawing/2014/main" id="{E47A4EE8-16F9-78CC-D714-D5E6C36099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0200" y="12047034"/>
            <a:ext cx="16302436" cy="1084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176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8BC99-9A2E-2828-C4FD-65C268B69A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80444BA1-406B-05E1-3E04-35FF2A9E1F39}"/>
              </a:ext>
            </a:extLst>
          </p:cNvPr>
          <p:cNvGrpSpPr/>
          <p:nvPr/>
        </p:nvGrpSpPr>
        <p:grpSpPr>
          <a:xfrm>
            <a:off x="30206445" y="200711"/>
            <a:ext cx="13653509" cy="3471639"/>
            <a:chOff x="30206445" y="200711"/>
            <a:chExt cx="13653509" cy="3471639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7BF48D1-BF19-F236-A1EE-A333EEBC2652}"/>
                </a:ext>
              </a:extLst>
            </p:cNvPr>
            <p:cNvSpPr/>
            <p:nvPr/>
          </p:nvSpPr>
          <p:spPr>
            <a:xfrm>
              <a:off x="34671000" y="3017147"/>
              <a:ext cx="7811755" cy="655203"/>
            </a:xfrm>
            <a:prstGeom prst="rect">
              <a:avLst/>
            </a:prstGeom>
            <a:solidFill>
              <a:srgbClr val="C025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A red sign with white text&#10;&#10;Description automatically generated">
              <a:extLst>
                <a:ext uri="{FF2B5EF4-FFF2-40B4-BE49-F238E27FC236}">
                  <a16:creationId xmlns:a16="http://schemas.microsoft.com/office/drawing/2014/main" id="{4910CAB5-99CE-8289-E75D-388DB0F5C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06445" y="200711"/>
              <a:ext cx="13653509" cy="3013818"/>
            </a:xfrm>
            <a:prstGeom prst="rect">
              <a:avLst/>
            </a:prstGeom>
          </p:spPr>
        </p:pic>
      </p:grpSp>
      <p:sp>
        <p:nvSpPr>
          <p:cNvPr id="4" name="Text Box 122">
            <a:extLst>
              <a:ext uri="{FF2B5EF4-FFF2-40B4-BE49-F238E27FC236}">
                <a16:creationId xmlns:a16="http://schemas.microsoft.com/office/drawing/2014/main" id="{95302DFF-9162-014E-299E-6DD6A5EC0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6954" y="322788"/>
            <a:ext cx="29209491" cy="2723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7137" tIns="342842" rIns="137137" bIns="342842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Rapid transition from a continuous naloxone infusion to sublingual buprenorphine after an opioid overdose</a:t>
            </a:r>
            <a:r>
              <a:rPr lang="en-US" sz="6600" dirty="0">
                <a:solidFill>
                  <a:schemeClr val="bg1"/>
                </a:solidFill>
                <a:effectLst/>
              </a:rPr>
              <a:t> </a:t>
            </a:r>
            <a:endParaRPr lang="en-US" sz="6600" b="1" i="1" baseline="300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F1AA05-CE0C-2BC2-7FF9-7228284B2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80031" y="30190740"/>
            <a:ext cx="6134100" cy="2317678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406D036-C94E-CAEC-98A7-3E1C3A6313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684182"/>
              </p:ext>
            </p:extLst>
          </p:nvPr>
        </p:nvGraphicFramePr>
        <p:xfrm>
          <a:off x="1600200" y="7620000"/>
          <a:ext cx="19354800" cy="1927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5" descr="A graph with a line and a star&#10;&#10;Description automatically generated">
            <a:extLst>
              <a:ext uri="{FF2B5EF4-FFF2-40B4-BE49-F238E27FC236}">
                <a16:creationId xmlns:a16="http://schemas.microsoft.com/office/drawing/2014/main" id="{44E2B0E2-94A8-CF8B-D9EE-9644CB54C0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91"/>
          <a:stretch/>
        </p:blipFill>
        <p:spPr bwMode="auto">
          <a:xfrm>
            <a:off x="21265444" y="7490007"/>
            <a:ext cx="21259573" cy="188830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own Arrow 6">
            <a:extLst>
              <a:ext uri="{FF2B5EF4-FFF2-40B4-BE49-F238E27FC236}">
                <a16:creationId xmlns:a16="http://schemas.microsoft.com/office/drawing/2014/main" id="{9C47CC3A-FB38-5B07-E888-2A8425BAE3F9}"/>
              </a:ext>
            </a:extLst>
          </p:cNvPr>
          <p:cNvSpPr/>
          <p:nvPr/>
        </p:nvSpPr>
        <p:spPr>
          <a:xfrm>
            <a:off x="21814420" y="16154412"/>
            <a:ext cx="262360" cy="609575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id="{BD7E8E3D-9455-AE18-294E-38941E4ADAFB}"/>
              </a:ext>
            </a:extLst>
          </p:cNvPr>
          <p:cNvSpPr/>
          <p:nvPr/>
        </p:nvSpPr>
        <p:spPr>
          <a:xfrm>
            <a:off x="15068299" y="14935200"/>
            <a:ext cx="1066800" cy="30480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>
            <a:extLst>
              <a:ext uri="{FF2B5EF4-FFF2-40B4-BE49-F238E27FC236}">
                <a16:creationId xmlns:a16="http://schemas.microsoft.com/office/drawing/2014/main" id="{ECA3A6EC-CF29-B349-03C3-0BE2D763632D}"/>
              </a:ext>
            </a:extLst>
          </p:cNvPr>
          <p:cNvSpPr/>
          <p:nvPr/>
        </p:nvSpPr>
        <p:spPr>
          <a:xfrm>
            <a:off x="27508200" y="18440400"/>
            <a:ext cx="1295400" cy="1371600"/>
          </a:xfrm>
          <a:prstGeom prst="star5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7ACF11-21A9-FCFC-E880-706E918E3F32}"/>
              </a:ext>
            </a:extLst>
          </p:cNvPr>
          <p:cNvSpPr txBox="1"/>
          <p:nvPr/>
        </p:nvSpPr>
        <p:spPr>
          <a:xfrm>
            <a:off x="9753600" y="27889200"/>
            <a:ext cx="19354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 = start of continuous naloxone infusion</a:t>
            </a:r>
          </a:p>
          <a:p>
            <a:r>
              <a:rPr lang="en-US" dirty="0"/>
              <a:t>Arrow = buprenorphine administration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B8CB8-61E1-1215-236C-DD789F93FFF7}"/>
              </a:ext>
            </a:extLst>
          </p:cNvPr>
          <p:cNvSpPr txBox="1"/>
          <p:nvPr/>
        </p:nvSpPr>
        <p:spPr>
          <a:xfrm>
            <a:off x="17602200" y="4347829"/>
            <a:ext cx="11963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00" dirty="0"/>
              <a:t>Figures</a:t>
            </a:r>
          </a:p>
        </p:txBody>
      </p:sp>
    </p:spTree>
    <p:extLst>
      <p:ext uri="{BB962C8B-B14F-4D97-AF65-F5344CB8AC3E}">
        <p14:creationId xmlns:p14="http://schemas.microsoft.com/office/powerpoint/2010/main" val="592466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M23-poster-red" id="{1B84F682-8881-014A-98C7-190893922B6B}" vid="{5E28BCF7-F936-F549-89A0-97D84384FE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16026</TotalTime>
  <Words>924</Words>
  <Application>Microsoft Office PowerPoint</Application>
  <PresentationFormat>Custom</PresentationFormat>
  <Paragraphs>107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Spadaro Spadaro</dc:creator>
  <dc:description>Quality poster printing
www.genigraphics.com
1-800-790-4001</dc:description>
  <cp:lastModifiedBy>Anthony Spadaro</cp:lastModifiedBy>
  <cp:revision>40</cp:revision>
  <cp:lastPrinted>2024-08-24T11:22:10Z</cp:lastPrinted>
  <dcterms:created xsi:type="dcterms:W3CDTF">2023-08-14T18:55:53Z</dcterms:created>
  <dcterms:modified xsi:type="dcterms:W3CDTF">2024-11-12T19:44:55Z</dcterms:modified>
</cp:coreProperties>
</file>