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just want to give a </a:t>
            </a:r>
            <a:r>
              <a:rPr lang="en-US" dirty="0" err="1"/>
              <a:t>hige</a:t>
            </a:r>
            <a:r>
              <a:rPr lang="en-US" dirty="0"/>
              <a:t> shout out to UCSF for generously sharing their CM funds calculator from a prior AMERSA workshop which was really the foundation of this pilot</a:t>
            </a:r>
          </a:p>
        </p:txBody>
      </p:sp>
    </p:spTree>
    <p:extLst>
      <p:ext uri="{BB962C8B-B14F-4D97-AF65-F5344CB8AC3E}">
        <p14:creationId xmlns:p14="http://schemas.microsoft.com/office/powerpoint/2010/main" val="3715666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Looking ahead, we're planning to expand this pilot to two sites next year. One will be our shelter-based clinic, where we hope to minimize transportation barriers, while continuing at our original location. This expansion will allow us to better understand how different settings might influence program success.</a:t>
            </a:r>
          </a:p>
          <a:p>
            <a:r>
              <a:t>In conclusion, while our pilot was small, it provided valuable insights into implementing contingency management in a homeless healthcare setting. We believe these lessons – particularly around program flexibility, barrier reduction, and the importance of considering psychological impacts – can inform similar initiatives in other communities serving vulnerable populations.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We also know that it works.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rPr dirty="0"/>
              <a:t>Some of the basic features of contingency management as well as know it are </a:t>
            </a:r>
            <a:r>
              <a:rPr lang="en-US" dirty="0"/>
              <a:t>identifying target behavior, frequent monitoring, positive reinforcement and then withholding the reinforcement when behavior is not demonstrated</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381000" y="685800"/>
            <a:ext cx="6096000" cy="3429000"/>
          </a:xfrm>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rPr dirty="0"/>
              <a:t>This pilot aimed to tailor a small CM program to unhoused individuals with methamphetamine use served by a healthcare clinic in Santa Clara County, California. Unlike typical fixed cohort/period CM programs, our objective was to modify implementation to suit clients' unique challenges and to try to be as fluid and dynamic as possible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some of clinical touch points : mobile medical units, traditional brick and mortar clinics, colocation with shelter sites. The 2023 point in time count for homelessness in the county found that around 9900 people were experiencing homelessness and we see around 7500 of them</a:t>
            </a:r>
          </a:p>
        </p:txBody>
      </p:sp>
    </p:spTree>
    <p:extLst>
      <p:ext uri="{BB962C8B-B14F-4D97-AF65-F5344CB8AC3E}">
        <p14:creationId xmlns:p14="http://schemas.microsoft.com/office/powerpoint/2010/main" val="158184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Since it was an internally funded initiative, our sample size was limited to 5. I reached out to around 10-15 individuals with ongoing stimulant use in order to narrow it down to 5, based on their interest and transport.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Our program design followed established contingency management principles. Participants could earn up to six draws from our fishbowl for each negative urine drug screen. The fishbowl contained 500 slips – half were encouraging messages, and the other half were monetary rewards ranging from $10 to $20, with one special $100 prize. Based on participant feedback, we offered gift cards to grocery stores and Target. We deliberately kept the program structure simple: participants would come in on a set day each week, provide a urine sample, make their draws if eligible, and leave. We specifically chose not to mandate additional psychotherapy or group services to minimize potential barriers to participatio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rPr dirty="0"/>
              <a:t>We encountered several significant challenges. First, our internal funding limited both our sample size and the monetary value of rewards we could offer. Second, our county phased out point-of-care urine drug screens. This required us </a:t>
            </a:r>
            <a:r>
              <a:rPr dirty="0" err="1"/>
              <a:t>to</a:t>
            </a:r>
            <a:r>
              <a:rPr lang="en-US" dirty="0" err="1"/>
              <a:t>get</a:t>
            </a:r>
            <a:r>
              <a:rPr lang="en-US" dirty="0"/>
              <a:t> some lab buy in and then</a:t>
            </a:r>
            <a:r>
              <a:rPr dirty="0"/>
              <a:t> implement a two-step verification process and retrain staff on new testing protocols. Perhaps most significantly, we discovered that our program structure, which required fixed appointments, represented a substantial departure from our usual walk-in model – a change that proved challenging for many of our clients who value flexibility.</a:t>
            </a:r>
          </a:p>
          <a:p>
            <a:r>
              <a:rPr dirty="0"/>
              <a:t>These challenges led to several key insights. We learned to adapt by implementing a rolling enrollment model, allowing participants to begin when timing worked best for them. While this complicated our tracking processes somewhat, it better served our population's needs. We also gained valuable insight into the psychological barriers to participation – several potential participants expressed that the inability to draw from the fishbowl after a positive screen felt punitive, leading to feelings of shame that discouraged </a:t>
            </a:r>
            <a:r>
              <a:rPr dirty="0" err="1"/>
              <a:t>enrollmen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View of beach and sea from a grassy sand dune"/>
          <p:cNvSpPr>
            <a:spLocks noGrp="1"/>
          </p:cNvSpPr>
          <p:nvPr>
            <p:ph type="pic" idx="21"/>
          </p:nvPr>
        </p:nvSpPr>
        <p:spPr>
          <a:xfrm>
            <a:off x="-990600" y="1130300"/>
            <a:ext cx="17202150" cy="11468100"/>
          </a:xfrm>
          <a:prstGeom prst="rect">
            <a:avLst/>
          </a:prstGeom>
        </p:spPr>
        <p:txBody>
          <a:bodyPr lIns="91439" tIns="45719" rIns="91439" bIns="45719" anchor="t">
            <a:noAutofit/>
          </a:bodyPr>
          <a:lstStyle/>
          <a:p>
            <a:endParaRPr/>
          </a:p>
        </p:txBody>
      </p:sp>
      <p:sp>
        <p:nvSpPr>
          <p:cNvPr id="102" name="Sandy path between two hills leading to the ocean"/>
          <p:cNvSpPr>
            <a:spLocks noGrp="1"/>
          </p:cNvSpPr>
          <p:nvPr>
            <p:ph type="pic" sz="quarter" idx="22"/>
          </p:nvPr>
        </p:nvSpPr>
        <p:spPr>
          <a:xfrm>
            <a:off x="15300325" y="7048500"/>
            <a:ext cx="8324850" cy="5549900"/>
          </a:xfrm>
          <a:prstGeom prst="rect">
            <a:avLst/>
          </a:prstGeom>
        </p:spPr>
        <p:txBody>
          <a:bodyPr lIns="91439" tIns="45719" rIns="91439" bIns="45719" anchor="t">
            <a:noAutofit/>
          </a:bodyPr>
          <a:lstStyle/>
          <a:p>
            <a:endParaRPr/>
          </a:p>
        </p:txBody>
      </p:sp>
      <p:sp>
        <p:nvSpPr>
          <p:cNvPr id="103" name="Heron flying low over a beach with a short fence in the foreground"/>
          <p:cNvSpPr>
            <a:spLocks noGrp="1"/>
          </p:cNvSpPr>
          <p:nvPr>
            <p:ph type="pic" sz="quarter" idx="23"/>
          </p:nvPr>
        </p:nvSpPr>
        <p:spPr>
          <a:xfrm>
            <a:off x="15760700" y="863600"/>
            <a:ext cx="7404100" cy="7404100"/>
          </a:xfrm>
          <a:prstGeom prst="rect">
            <a:avLst/>
          </a:prstGeom>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12"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p>
            <a:r>
              <a:t>Title Text</a:t>
            </a:r>
          </a:p>
        </p:txBody>
      </p:sp>
      <p:sp>
        <p:nvSpPr>
          <p:cNvPr id="76"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anusha.chandrakantha@hhs.sccgov.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tif"/><Relationship Id="rId4" Type="http://schemas.openxmlformats.org/officeDocument/2006/relationships/image" Target="../media/image2.t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 name="Restoring Hope, Rewarding Change: A Contingency Management Pilot for Unhoused Communities"/>
          <p:cNvSpPr txBox="1">
            <a:spLocks noGrp="1"/>
          </p:cNvSpPr>
          <p:nvPr>
            <p:ph type="ctrTitle"/>
          </p:nvPr>
        </p:nvSpPr>
        <p:spPr>
          <a:prstGeom prst="rect">
            <a:avLst/>
          </a:prstGeom>
        </p:spPr>
        <p:txBody>
          <a:bodyPr/>
          <a:lstStyle>
            <a:lvl1pPr defTabSz="709930">
              <a:defRPr sz="9632"/>
            </a:lvl1pPr>
          </a:lstStyle>
          <a:p>
            <a:r>
              <a:t>Restoring Hope, Rewarding Change: A Contingency Management Pilot for Unhoused Communities</a:t>
            </a:r>
          </a:p>
        </p:txBody>
      </p:sp>
      <p:sp>
        <p:nvSpPr>
          <p:cNvPr id="138" name="Anusha Chandrakanthan, MD…"/>
          <p:cNvSpPr txBox="1">
            <a:spLocks noGrp="1"/>
          </p:cNvSpPr>
          <p:nvPr>
            <p:ph type="subTitle" sz="quarter" idx="1"/>
          </p:nvPr>
        </p:nvSpPr>
        <p:spPr>
          <a:prstGeom prst="rect">
            <a:avLst/>
          </a:prstGeom>
        </p:spPr>
        <p:txBody>
          <a:bodyPr/>
          <a:lstStyle/>
          <a:p>
            <a:pPr defTabSz="503555">
              <a:defRPr sz="3294"/>
            </a:pPr>
            <a:r>
              <a:t>Anusha Chandrakanthan, MD</a:t>
            </a:r>
          </a:p>
          <a:p>
            <a:pPr defTabSz="503555">
              <a:defRPr sz="3294"/>
            </a:pPr>
            <a:r>
              <a:t>Valley Homeless Healthcare Program</a:t>
            </a:r>
          </a:p>
          <a:p>
            <a:pPr defTabSz="503555">
              <a:defRPr sz="3294"/>
            </a:pPr>
            <a:r>
              <a:t>Clinical Assistant Professor, Stanford School of Medicine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Implementation"/>
          <p:cNvSpPr txBox="1">
            <a:spLocks noGrp="1"/>
          </p:cNvSpPr>
          <p:nvPr>
            <p:ph type="title"/>
          </p:nvPr>
        </p:nvSpPr>
        <p:spPr>
          <a:prstGeom prst="rect">
            <a:avLst/>
          </a:prstGeom>
        </p:spPr>
        <p:txBody>
          <a:bodyPr/>
          <a:lstStyle/>
          <a:p>
            <a:r>
              <a:t>Implementation</a:t>
            </a:r>
          </a:p>
        </p:txBody>
      </p:sp>
      <p:sp>
        <p:nvSpPr>
          <p:cNvPr id="208" name="12-week program"/>
          <p:cNvSpPr/>
          <p:nvPr/>
        </p:nvSpPr>
        <p:spPr>
          <a:xfrm>
            <a:off x="2450150" y="3121660"/>
            <a:ext cx="6123300" cy="7472680"/>
          </a:xfrm>
          <a:prstGeom prst="roundRect">
            <a:avLst>
              <a:gd name="adj" fmla="val 3111"/>
            </a:avLst>
          </a:prstGeom>
          <a:solidFill>
            <a:srgbClr val="FFFFFF"/>
          </a:solidFill>
          <a:ln w="25400">
            <a:solidFill>
              <a:srgbClr val="D2D2D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b"/>
          <a:lstStyle>
            <a:lvl1pPr algn="ctr">
              <a:spcBef>
                <a:spcPts val="1800"/>
              </a:spcBef>
              <a:defRPr sz="3400" b="1">
                <a:solidFill>
                  <a:srgbClr val="444444"/>
                </a:solidFill>
              </a:defRPr>
            </a:lvl1pPr>
          </a:lstStyle>
          <a:p>
            <a:r>
              <a:t>12-week program</a:t>
            </a:r>
          </a:p>
        </p:txBody>
      </p:sp>
      <p:sp>
        <p:nvSpPr>
          <p:cNvPr id="209" name="Weekly drop-in rapid urine screening"/>
          <p:cNvSpPr/>
          <p:nvPr/>
        </p:nvSpPr>
        <p:spPr>
          <a:xfrm>
            <a:off x="9130351" y="3121660"/>
            <a:ext cx="6123299" cy="7472680"/>
          </a:xfrm>
          <a:prstGeom prst="roundRect">
            <a:avLst>
              <a:gd name="adj" fmla="val 3111"/>
            </a:avLst>
          </a:prstGeom>
          <a:solidFill>
            <a:srgbClr val="FFFFFF"/>
          </a:solidFill>
          <a:ln w="25400">
            <a:solidFill>
              <a:srgbClr val="D2D2D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b"/>
          <a:lstStyle>
            <a:lvl1pPr algn="ctr">
              <a:spcBef>
                <a:spcPts val="1800"/>
              </a:spcBef>
              <a:defRPr sz="3400" b="1">
                <a:solidFill>
                  <a:srgbClr val="444444"/>
                </a:solidFill>
              </a:defRPr>
            </a:lvl1pPr>
          </a:lstStyle>
          <a:p>
            <a:r>
              <a:t>Weekly drop-in rapid urine screening</a:t>
            </a:r>
          </a:p>
        </p:txBody>
      </p:sp>
      <p:sp>
        <p:nvSpPr>
          <p:cNvPr id="210" name="Reward structure"/>
          <p:cNvSpPr/>
          <p:nvPr/>
        </p:nvSpPr>
        <p:spPr>
          <a:xfrm>
            <a:off x="15810551" y="3121660"/>
            <a:ext cx="6123299" cy="7472680"/>
          </a:xfrm>
          <a:prstGeom prst="roundRect">
            <a:avLst>
              <a:gd name="adj" fmla="val 3111"/>
            </a:avLst>
          </a:prstGeom>
          <a:solidFill>
            <a:srgbClr val="FFFFFF"/>
          </a:solidFill>
          <a:ln w="25400">
            <a:solidFill>
              <a:srgbClr val="D2D2D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b"/>
          <a:lstStyle>
            <a:lvl1pPr algn="ctr">
              <a:spcBef>
                <a:spcPts val="1800"/>
              </a:spcBef>
              <a:defRPr sz="3400" b="1">
                <a:solidFill>
                  <a:srgbClr val="444444"/>
                </a:solidFill>
              </a:defRPr>
            </a:lvl1pPr>
          </a:lstStyle>
          <a:p>
            <a:r>
              <a:t>Reward structure</a:t>
            </a:r>
          </a:p>
        </p:txBody>
      </p:sp>
      <p:sp>
        <p:nvSpPr>
          <p:cNvPr id="211" name="Calendar"/>
          <p:cNvSpPr/>
          <p:nvPr/>
        </p:nvSpPr>
        <p:spPr>
          <a:xfrm>
            <a:off x="4475599" y="4856355"/>
            <a:ext cx="2072402" cy="2286001"/>
          </a:xfrm>
          <a:custGeom>
            <a:avLst/>
            <a:gdLst/>
            <a:ahLst/>
            <a:cxnLst>
              <a:cxn ang="0">
                <a:pos x="wd2" y="hd2"/>
              </a:cxn>
              <a:cxn ang="5400000">
                <a:pos x="wd2" y="hd2"/>
              </a:cxn>
              <a:cxn ang="10800000">
                <a:pos x="wd2" y="hd2"/>
              </a:cxn>
              <a:cxn ang="16200000">
                <a:pos x="wd2" y="hd2"/>
              </a:cxn>
            </a:cxnLst>
            <a:rect l="0" t="0" r="r" b="b"/>
            <a:pathLst>
              <a:path w="21600" h="21600" extrusionOk="0">
                <a:moveTo>
                  <a:pt x="4289" y="0"/>
                </a:moveTo>
                <a:cubicBezTo>
                  <a:pt x="4152" y="0"/>
                  <a:pt x="4034" y="103"/>
                  <a:pt x="4034" y="233"/>
                </a:cubicBezTo>
                <a:lnTo>
                  <a:pt x="4034" y="1151"/>
                </a:lnTo>
                <a:lnTo>
                  <a:pt x="4034" y="2953"/>
                </a:lnTo>
                <a:lnTo>
                  <a:pt x="6428" y="2953"/>
                </a:lnTo>
                <a:lnTo>
                  <a:pt x="6433" y="1151"/>
                </a:lnTo>
                <a:lnTo>
                  <a:pt x="6433" y="233"/>
                </a:lnTo>
                <a:cubicBezTo>
                  <a:pt x="6433" y="109"/>
                  <a:pt x="6321" y="0"/>
                  <a:pt x="6178" y="0"/>
                </a:cubicBezTo>
                <a:lnTo>
                  <a:pt x="4289" y="0"/>
                </a:lnTo>
                <a:close/>
                <a:moveTo>
                  <a:pt x="15422" y="0"/>
                </a:moveTo>
                <a:cubicBezTo>
                  <a:pt x="15279" y="0"/>
                  <a:pt x="15167" y="109"/>
                  <a:pt x="15167" y="233"/>
                </a:cubicBezTo>
                <a:lnTo>
                  <a:pt x="15167" y="1151"/>
                </a:lnTo>
                <a:lnTo>
                  <a:pt x="15172" y="2953"/>
                </a:lnTo>
                <a:lnTo>
                  <a:pt x="17566" y="2953"/>
                </a:lnTo>
                <a:lnTo>
                  <a:pt x="17566" y="1151"/>
                </a:lnTo>
                <a:lnTo>
                  <a:pt x="17566" y="233"/>
                </a:lnTo>
                <a:cubicBezTo>
                  <a:pt x="17566" y="103"/>
                  <a:pt x="17448" y="0"/>
                  <a:pt x="17311" y="0"/>
                </a:cubicBezTo>
                <a:lnTo>
                  <a:pt x="15422" y="0"/>
                </a:lnTo>
                <a:close/>
                <a:moveTo>
                  <a:pt x="1031" y="2150"/>
                </a:moveTo>
                <a:cubicBezTo>
                  <a:pt x="465" y="2150"/>
                  <a:pt x="0" y="2565"/>
                  <a:pt x="0" y="3083"/>
                </a:cubicBezTo>
                <a:lnTo>
                  <a:pt x="0" y="20665"/>
                </a:lnTo>
                <a:cubicBezTo>
                  <a:pt x="0" y="21178"/>
                  <a:pt x="459" y="21600"/>
                  <a:pt x="1031" y="21600"/>
                </a:cubicBezTo>
                <a:lnTo>
                  <a:pt x="20569" y="21600"/>
                </a:lnTo>
                <a:cubicBezTo>
                  <a:pt x="21135" y="21600"/>
                  <a:pt x="21600" y="21184"/>
                  <a:pt x="21600" y="20665"/>
                </a:cubicBezTo>
                <a:lnTo>
                  <a:pt x="21600" y="3083"/>
                </a:lnTo>
                <a:cubicBezTo>
                  <a:pt x="21600" y="2570"/>
                  <a:pt x="21135" y="2150"/>
                  <a:pt x="20569" y="2150"/>
                </a:cubicBezTo>
                <a:lnTo>
                  <a:pt x="18329" y="2150"/>
                </a:lnTo>
                <a:lnTo>
                  <a:pt x="18329" y="3088"/>
                </a:lnTo>
                <a:cubicBezTo>
                  <a:pt x="18329" y="3396"/>
                  <a:pt x="18049" y="3650"/>
                  <a:pt x="17710" y="3650"/>
                </a:cubicBezTo>
                <a:lnTo>
                  <a:pt x="15018" y="3650"/>
                </a:lnTo>
                <a:cubicBezTo>
                  <a:pt x="14678" y="3650"/>
                  <a:pt x="14398" y="3396"/>
                  <a:pt x="14398" y="3088"/>
                </a:cubicBezTo>
                <a:lnTo>
                  <a:pt x="14398" y="2150"/>
                </a:lnTo>
                <a:lnTo>
                  <a:pt x="7202" y="2150"/>
                </a:lnTo>
                <a:lnTo>
                  <a:pt x="7202" y="3088"/>
                </a:lnTo>
                <a:cubicBezTo>
                  <a:pt x="7202" y="3396"/>
                  <a:pt x="6922" y="3650"/>
                  <a:pt x="6582" y="3650"/>
                </a:cubicBezTo>
                <a:lnTo>
                  <a:pt x="3890" y="3650"/>
                </a:lnTo>
                <a:cubicBezTo>
                  <a:pt x="3551" y="3650"/>
                  <a:pt x="3271" y="3396"/>
                  <a:pt x="3271" y="3088"/>
                </a:cubicBezTo>
                <a:lnTo>
                  <a:pt x="3271" y="2150"/>
                </a:lnTo>
                <a:lnTo>
                  <a:pt x="1031" y="2150"/>
                </a:lnTo>
                <a:close/>
                <a:moveTo>
                  <a:pt x="1508" y="6389"/>
                </a:moveTo>
                <a:lnTo>
                  <a:pt x="20092" y="6389"/>
                </a:lnTo>
                <a:lnTo>
                  <a:pt x="20092" y="19565"/>
                </a:lnTo>
                <a:lnTo>
                  <a:pt x="1508" y="19565"/>
                </a:lnTo>
                <a:lnTo>
                  <a:pt x="1508" y="6389"/>
                </a:lnTo>
                <a:close/>
                <a:moveTo>
                  <a:pt x="3807" y="8451"/>
                </a:moveTo>
                <a:cubicBezTo>
                  <a:pt x="3777" y="8451"/>
                  <a:pt x="3747" y="8478"/>
                  <a:pt x="3747" y="8505"/>
                </a:cubicBezTo>
                <a:lnTo>
                  <a:pt x="3747" y="10493"/>
                </a:lnTo>
                <a:cubicBezTo>
                  <a:pt x="3747" y="10525"/>
                  <a:pt x="3777" y="10547"/>
                  <a:pt x="3807" y="10547"/>
                </a:cubicBezTo>
                <a:lnTo>
                  <a:pt x="5999" y="10547"/>
                </a:lnTo>
                <a:cubicBezTo>
                  <a:pt x="6029" y="10547"/>
                  <a:pt x="6059" y="10525"/>
                  <a:pt x="6059" y="10493"/>
                </a:cubicBezTo>
                <a:lnTo>
                  <a:pt x="6059" y="8505"/>
                </a:lnTo>
                <a:cubicBezTo>
                  <a:pt x="6059" y="8478"/>
                  <a:pt x="6029" y="8451"/>
                  <a:pt x="5999" y="8451"/>
                </a:cubicBezTo>
                <a:lnTo>
                  <a:pt x="3807" y="8451"/>
                </a:lnTo>
                <a:close/>
                <a:moveTo>
                  <a:pt x="7654" y="8451"/>
                </a:moveTo>
                <a:cubicBezTo>
                  <a:pt x="7618" y="8451"/>
                  <a:pt x="7595" y="8478"/>
                  <a:pt x="7595" y="8505"/>
                </a:cubicBezTo>
                <a:lnTo>
                  <a:pt x="7595" y="10493"/>
                </a:lnTo>
                <a:cubicBezTo>
                  <a:pt x="7595" y="10525"/>
                  <a:pt x="7618" y="10547"/>
                  <a:pt x="7654" y="10547"/>
                </a:cubicBezTo>
                <a:lnTo>
                  <a:pt x="9847" y="10547"/>
                </a:lnTo>
                <a:cubicBezTo>
                  <a:pt x="9877" y="10547"/>
                  <a:pt x="9907" y="10525"/>
                  <a:pt x="9907" y="10493"/>
                </a:cubicBezTo>
                <a:lnTo>
                  <a:pt x="9907" y="8505"/>
                </a:lnTo>
                <a:cubicBezTo>
                  <a:pt x="9907" y="8478"/>
                  <a:pt x="9877" y="8451"/>
                  <a:pt x="9847" y="8451"/>
                </a:cubicBezTo>
                <a:lnTo>
                  <a:pt x="7654" y="8451"/>
                </a:lnTo>
                <a:close/>
                <a:moveTo>
                  <a:pt x="11753" y="8451"/>
                </a:moveTo>
                <a:cubicBezTo>
                  <a:pt x="11723" y="8451"/>
                  <a:pt x="11693" y="8478"/>
                  <a:pt x="11693" y="8505"/>
                </a:cubicBezTo>
                <a:lnTo>
                  <a:pt x="11693" y="10493"/>
                </a:lnTo>
                <a:cubicBezTo>
                  <a:pt x="11693" y="10525"/>
                  <a:pt x="11723" y="10547"/>
                  <a:pt x="11753" y="10547"/>
                </a:cubicBezTo>
                <a:lnTo>
                  <a:pt x="13946" y="10547"/>
                </a:lnTo>
                <a:cubicBezTo>
                  <a:pt x="13976" y="10547"/>
                  <a:pt x="14005" y="10525"/>
                  <a:pt x="14005" y="10493"/>
                </a:cubicBezTo>
                <a:lnTo>
                  <a:pt x="14005" y="8505"/>
                </a:lnTo>
                <a:cubicBezTo>
                  <a:pt x="14005" y="8478"/>
                  <a:pt x="13976" y="8451"/>
                  <a:pt x="13946" y="8451"/>
                </a:cubicBezTo>
                <a:lnTo>
                  <a:pt x="11753" y="8451"/>
                </a:lnTo>
                <a:close/>
                <a:moveTo>
                  <a:pt x="15601" y="8451"/>
                </a:moveTo>
                <a:cubicBezTo>
                  <a:pt x="15565" y="8451"/>
                  <a:pt x="15541" y="8478"/>
                  <a:pt x="15541" y="8505"/>
                </a:cubicBezTo>
                <a:lnTo>
                  <a:pt x="15541" y="10493"/>
                </a:lnTo>
                <a:cubicBezTo>
                  <a:pt x="15541" y="10525"/>
                  <a:pt x="15565" y="10547"/>
                  <a:pt x="15601" y="10547"/>
                </a:cubicBezTo>
                <a:lnTo>
                  <a:pt x="17793" y="10547"/>
                </a:lnTo>
                <a:cubicBezTo>
                  <a:pt x="17829" y="10547"/>
                  <a:pt x="17853" y="10525"/>
                  <a:pt x="17853" y="10493"/>
                </a:cubicBezTo>
                <a:lnTo>
                  <a:pt x="17853" y="8505"/>
                </a:lnTo>
                <a:cubicBezTo>
                  <a:pt x="17853" y="8478"/>
                  <a:pt x="17829" y="8451"/>
                  <a:pt x="17793" y="8451"/>
                </a:cubicBezTo>
                <a:lnTo>
                  <a:pt x="15601" y="8451"/>
                </a:lnTo>
                <a:close/>
                <a:moveTo>
                  <a:pt x="3771" y="12086"/>
                </a:moveTo>
                <a:cubicBezTo>
                  <a:pt x="3736" y="12086"/>
                  <a:pt x="3712" y="12107"/>
                  <a:pt x="3712" y="12140"/>
                </a:cubicBezTo>
                <a:lnTo>
                  <a:pt x="3712" y="14126"/>
                </a:lnTo>
                <a:cubicBezTo>
                  <a:pt x="3712" y="14153"/>
                  <a:pt x="3736" y="14180"/>
                  <a:pt x="3771" y="14180"/>
                </a:cubicBezTo>
                <a:lnTo>
                  <a:pt x="5964" y="14180"/>
                </a:lnTo>
                <a:cubicBezTo>
                  <a:pt x="5994" y="14180"/>
                  <a:pt x="6024" y="14153"/>
                  <a:pt x="6024" y="14126"/>
                </a:cubicBezTo>
                <a:lnTo>
                  <a:pt x="6024" y="12140"/>
                </a:lnTo>
                <a:cubicBezTo>
                  <a:pt x="6024" y="12107"/>
                  <a:pt x="5994" y="12086"/>
                  <a:pt x="5964" y="12086"/>
                </a:cubicBezTo>
                <a:lnTo>
                  <a:pt x="3771" y="12086"/>
                </a:lnTo>
                <a:close/>
                <a:moveTo>
                  <a:pt x="7619" y="12086"/>
                </a:moveTo>
                <a:cubicBezTo>
                  <a:pt x="7583" y="12086"/>
                  <a:pt x="7559" y="12107"/>
                  <a:pt x="7559" y="12140"/>
                </a:cubicBezTo>
                <a:lnTo>
                  <a:pt x="7559" y="14126"/>
                </a:lnTo>
                <a:cubicBezTo>
                  <a:pt x="7559" y="14153"/>
                  <a:pt x="7583" y="14180"/>
                  <a:pt x="7619" y="14180"/>
                </a:cubicBezTo>
                <a:lnTo>
                  <a:pt x="9812" y="14180"/>
                </a:lnTo>
                <a:cubicBezTo>
                  <a:pt x="9841" y="14180"/>
                  <a:pt x="9871" y="14153"/>
                  <a:pt x="9871" y="14126"/>
                </a:cubicBezTo>
                <a:lnTo>
                  <a:pt x="9871" y="12140"/>
                </a:lnTo>
                <a:cubicBezTo>
                  <a:pt x="9871" y="12107"/>
                  <a:pt x="9841" y="12086"/>
                  <a:pt x="9812" y="12086"/>
                </a:cubicBezTo>
                <a:lnTo>
                  <a:pt x="7619" y="12086"/>
                </a:lnTo>
                <a:close/>
                <a:moveTo>
                  <a:pt x="11788" y="12086"/>
                </a:moveTo>
                <a:cubicBezTo>
                  <a:pt x="11759" y="12086"/>
                  <a:pt x="11729" y="12107"/>
                  <a:pt x="11729" y="12140"/>
                </a:cubicBezTo>
                <a:lnTo>
                  <a:pt x="11729" y="14126"/>
                </a:lnTo>
                <a:cubicBezTo>
                  <a:pt x="11729" y="14153"/>
                  <a:pt x="11759" y="14180"/>
                  <a:pt x="11788" y="14180"/>
                </a:cubicBezTo>
                <a:lnTo>
                  <a:pt x="13981" y="14180"/>
                </a:lnTo>
                <a:cubicBezTo>
                  <a:pt x="14011" y="14180"/>
                  <a:pt x="14041" y="14153"/>
                  <a:pt x="14041" y="14126"/>
                </a:cubicBezTo>
                <a:lnTo>
                  <a:pt x="14041" y="12140"/>
                </a:lnTo>
                <a:cubicBezTo>
                  <a:pt x="14041" y="12107"/>
                  <a:pt x="14011" y="12086"/>
                  <a:pt x="13981" y="12086"/>
                </a:cubicBezTo>
                <a:lnTo>
                  <a:pt x="11788" y="12086"/>
                </a:lnTo>
                <a:close/>
                <a:moveTo>
                  <a:pt x="15636" y="12086"/>
                </a:moveTo>
                <a:cubicBezTo>
                  <a:pt x="15600" y="12086"/>
                  <a:pt x="15576" y="12107"/>
                  <a:pt x="15576" y="12140"/>
                </a:cubicBezTo>
                <a:lnTo>
                  <a:pt x="15576" y="14126"/>
                </a:lnTo>
                <a:cubicBezTo>
                  <a:pt x="15576" y="14153"/>
                  <a:pt x="15600" y="14180"/>
                  <a:pt x="15636" y="14180"/>
                </a:cubicBezTo>
                <a:lnTo>
                  <a:pt x="17829" y="14180"/>
                </a:lnTo>
                <a:cubicBezTo>
                  <a:pt x="17864" y="14180"/>
                  <a:pt x="17888" y="14153"/>
                  <a:pt x="17888" y="14126"/>
                </a:cubicBezTo>
                <a:lnTo>
                  <a:pt x="17888" y="12140"/>
                </a:lnTo>
                <a:cubicBezTo>
                  <a:pt x="17888" y="12107"/>
                  <a:pt x="17864" y="12086"/>
                  <a:pt x="17829" y="12086"/>
                </a:cubicBezTo>
                <a:lnTo>
                  <a:pt x="15636" y="12086"/>
                </a:lnTo>
                <a:close/>
                <a:moveTo>
                  <a:pt x="3771" y="15866"/>
                </a:moveTo>
                <a:cubicBezTo>
                  <a:pt x="3736" y="15866"/>
                  <a:pt x="3712" y="15893"/>
                  <a:pt x="3712" y="15920"/>
                </a:cubicBezTo>
                <a:lnTo>
                  <a:pt x="3712" y="17906"/>
                </a:lnTo>
                <a:cubicBezTo>
                  <a:pt x="3712" y="17933"/>
                  <a:pt x="3736" y="17960"/>
                  <a:pt x="3771" y="17960"/>
                </a:cubicBezTo>
                <a:lnTo>
                  <a:pt x="5964" y="17960"/>
                </a:lnTo>
                <a:cubicBezTo>
                  <a:pt x="5994" y="17960"/>
                  <a:pt x="6024" y="17933"/>
                  <a:pt x="6024" y="17906"/>
                </a:cubicBezTo>
                <a:lnTo>
                  <a:pt x="6024" y="15920"/>
                </a:lnTo>
                <a:cubicBezTo>
                  <a:pt x="6024" y="15893"/>
                  <a:pt x="5994" y="15866"/>
                  <a:pt x="5964" y="15866"/>
                </a:cubicBezTo>
                <a:lnTo>
                  <a:pt x="3771" y="15866"/>
                </a:lnTo>
                <a:close/>
                <a:moveTo>
                  <a:pt x="7619" y="15866"/>
                </a:moveTo>
                <a:cubicBezTo>
                  <a:pt x="7583" y="15866"/>
                  <a:pt x="7559" y="15893"/>
                  <a:pt x="7559" y="15920"/>
                </a:cubicBezTo>
                <a:lnTo>
                  <a:pt x="7559" y="17906"/>
                </a:lnTo>
                <a:cubicBezTo>
                  <a:pt x="7559" y="17933"/>
                  <a:pt x="7583" y="17960"/>
                  <a:pt x="7619" y="17960"/>
                </a:cubicBezTo>
                <a:lnTo>
                  <a:pt x="9812" y="17960"/>
                </a:lnTo>
                <a:cubicBezTo>
                  <a:pt x="9841" y="17960"/>
                  <a:pt x="9871" y="17933"/>
                  <a:pt x="9871" y="17906"/>
                </a:cubicBezTo>
                <a:lnTo>
                  <a:pt x="9871" y="15920"/>
                </a:lnTo>
                <a:cubicBezTo>
                  <a:pt x="9871" y="15893"/>
                  <a:pt x="9841" y="15866"/>
                  <a:pt x="9812" y="15866"/>
                </a:cubicBezTo>
                <a:lnTo>
                  <a:pt x="7619" y="15866"/>
                </a:lnTo>
                <a:close/>
                <a:moveTo>
                  <a:pt x="11788" y="15866"/>
                </a:moveTo>
                <a:cubicBezTo>
                  <a:pt x="11759" y="15866"/>
                  <a:pt x="11729" y="15893"/>
                  <a:pt x="11729" y="15920"/>
                </a:cubicBezTo>
                <a:lnTo>
                  <a:pt x="11729" y="17906"/>
                </a:lnTo>
                <a:cubicBezTo>
                  <a:pt x="11729" y="17933"/>
                  <a:pt x="11759" y="17960"/>
                  <a:pt x="11788" y="17960"/>
                </a:cubicBezTo>
                <a:lnTo>
                  <a:pt x="13981" y="17960"/>
                </a:lnTo>
                <a:cubicBezTo>
                  <a:pt x="14011" y="17960"/>
                  <a:pt x="14041" y="17933"/>
                  <a:pt x="14041" y="17906"/>
                </a:cubicBezTo>
                <a:lnTo>
                  <a:pt x="14041" y="15920"/>
                </a:lnTo>
                <a:cubicBezTo>
                  <a:pt x="14041" y="15893"/>
                  <a:pt x="14011" y="15866"/>
                  <a:pt x="13981" y="15866"/>
                </a:cubicBezTo>
                <a:lnTo>
                  <a:pt x="11788" y="15866"/>
                </a:lnTo>
                <a:close/>
                <a:moveTo>
                  <a:pt x="15636" y="15866"/>
                </a:moveTo>
                <a:cubicBezTo>
                  <a:pt x="15600" y="15866"/>
                  <a:pt x="15576" y="15893"/>
                  <a:pt x="15576" y="15920"/>
                </a:cubicBezTo>
                <a:lnTo>
                  <a:pt x="15576" y="17906"/>
                </a:lnTo>
                <a:cubicBezTo>
                  <a:pt x="15576" y="17933"/>
                  <a:pt x="15600" y="17960"/>
                  <a:pt x="15636" y="17960"/>
                </a:cubicBezTo>
                <a:lnTo>
                  <a:pt x="17829" y="17960"/>
                </a:lnTo>
                <a:cubicBezTo>
                  <a:pt x="17864" y="17960"/>
                  <a:pt x="17888" y="17933"/>
                  <a:pt x="17888" y="17906"/>
                </a:cubicBezTo>
                <a:lnTo>
                  <a:pt x="17888" y="15920"/>
                </a:lnTo>
                <a:cubicBezTo>
                  <a:pt x="17888" y="15893"/>
                  <a:pt x="17864" y="15866"/>
                  <a:pt x="17829" y="15866"/>
                </a:cubicBezTo>
                <a:lnTo>
                  <a:pt x="15636" y="15866"/>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12" name="Test Tube"/>
          <p:cNvSpPr/>
          <p:nvPr/>
        </p:nvSpPr>
        <p:spPr>
          <a:xfrm>
            <a:off x="11907136" y="4856355"/>
            <a:ext cx="569728" cy="2286001"/>
          </a:xfrm>
          <a:custGeom>
            <a:avLst/>
            <a:gdLst/>
            <a:ahLst/>
            <a:cxnLst>
              <a:cxn ang="0">
                <a:pos x="wd2" y="hd2"/>
              </a:cxn>
              <a:cxn ang="5400000">
                <a:pos x="wd2" y="hd2"/>
              </a:cxn>
              <a:cxn ang="10800000">
                <a:pos x="wd2" y="hd2"/>
              </a:cxn>
              <a:cxn ang="16200000">
                <a:pos x="wd2" y="hd2"/>
              </a:cxn>
            </a:cxnLst>
            <a:rect l="0" t="0" r="r" b="b"/>
            <a:pathLst>
              <a:path w="21600" h="21600" extrusionOk="0">
                <a:moveTo>
                  <a:pt x="2212" y="0"/>
                </a:moveTo>
                <a:cubicBezTo>
                  <a:pt x="992" y="0"/>
                  <a:pt x="0" y="247"/>
                  <a:pt x="0" y="551"/>
                </a:cubicBezTo>
                <a:cubicBezTo>
                  <a:pt x="0" y="855"/>
                  <a:pt x="992" y="1102"/>
                  <a:pt x="2212" y="1102"/>
                </a:cubicBezTo>
                <a:lnTo>
                  <a:pt x="3254" y="1102"/>
                </a:lnTo>
                <a:lnTo>
                  <a:pt x="3254" y="19720"/>
                </a:lnTo>
                <a:cubicBezTo>
                  <a:pt x="3254" y="20758"/>
                  <a:pt x="6630" y="21600"/>
                  <a:pt x="10797" y="21600"/>
                </a:cubicBezTo>
                <a:cubicBezTo>
                  <a:pt x="14963" y="21600"/>
                  <a:pt x="18339" y="20758"/>
                  <a:pt x="18339" y="19720"/>
                </a:cubicBezTo>
                <a:lnTo>
                  <a:pt x="18339" y="19347"/>
                </a:lnTo>
                <a:lnTo>
                  <a:pt x="8632" y="19347"/>
                </a:lnTo>
                <a:lnTo>
                  <a:pt x="8632" y="18968"/>
                </a:lnTo>
                <a:lnTo>
                  <a:pt x="18339" y="18968"/>
                </a:lnTo>
                <a:lnTo>
                  <a:pt x="18339" y="18055"/>
                </a:lnTo>
                <a:lnTo>
                  <a:pt x="13116" y="18055"/>
                </a:lnTo>
                <a:lnTo>
                  <a:pt x="13116" y="17678"/>
                </a:lnTo>
                <a:lnTo>
                  <a:pt x="18339" y="17678"/>
                </a:lnTo>
                <a:lnTo>
                  <a:pt x="18339" y="16765"/>
                </a:lnTo>
                <a:lnTo>
                  <a:pt x="13116" y="16765"/>
                </a:lnTo>
                <a:lnTo>
                  <a:pt x="13116" y="16386"/>
                </a:lnTo>
                <a:lnTo>
                  <a:pt x="18339" y="16386"/>
                </a:lnTo>
                <a:lnTo>
                  <a:pt x="18339" y="15473"/>
                </a:lnTo>
                <a:lnTo>
                  <a:pt x="13116" y="15473"/>
                </a:lnTo>
                <a:lnTo>
                  <a:pt x="13116" y="15096"/>
                </a:lnTo>
                <a:lnTo>
                  <a:pt x="18339" y="15096"/>
                </a:lnTo>
                <a:lnTo>
                  <a:pt x="18339" y="14183"/>
                </a:lnTo>
                <a:lnTo>
                  <a:pt x="8632" y="14183"/>
                </a:lnTo>
                <a:lnTo>
                  <a:pt x="8632" y="13804"/>
                </a:lnTo>
                <a:lnTo>
                  <a:pt x="18339" y="13804"/>
                </a:lnTo>
                <a:lnTo>
                  <a:pt x="18339" y="12891"/>
                </a:lnTo>
                <a:lnTo>
                  <a:pt x="13116" y="12891"/>
                </a:lnTo>
                <a:lnTo>
                  <a:pt x="13116" y="12514"/>
                </a:lnTo>
                <a:lnTo>
                  <a:pt x="18339" y="12514"/>
                </a:lnTo>
                <a:lnTo>
                  <a:pt x="18339" y="11601"/>
                </a:lnTo>
                <a:lnTo>
                  <a:pt x="13116" y="11601"/>
                </a:lnTo>
                <a:lnTo>
                  <a:pt x="13116" y="11222"/>
                </a:lnTo>
                <a:lnTo>
                  <a:pt x="18339" y="11222"/>
                </a:lnTo>
                <a:lnTo>
                  <a:pt x="18339" y="10309"/>
                </a:lnTo>
                <a:lnTo>
                  <a:pt x="13116" y="10309"/>
                </a:lnTo>
                <a:lnTo>
                  <a:pt x="13116" y="9932"/>
                </a:lnTo>
                <a:lnTo>
                  <a:pt x="18339" y="9932"/>
                </a:lnTo>
                <a:lnTo>
                  <a:pt x="18339" y="9019"/>
                </a:lnTo>
                <a:lnTo>
                  <a:pt x="8632" y="9019"/>
                </a:lnTo>
                <a:lnTo>
                  <a:pt x="8632" y="8640"/>
                </a:lnTo>
                <a:lnTo>
                  <a:pt x="18339" y="8640"/>
                </a:lnTo>
                <a:lnTo>
                  <a:pt x="18339" y="7727"/>
                </a:lnTo>
                <a:lnTo>
                  <a:pt x="13116" y="7727"/>
                </a:lnTo>
                <a:lnTo>
                  <a:pt x="13116" y="7350"/>
                </a:lnTo>
                <a:lnTo>
                  <a:pt x="18339" y="7350"/>
                </a:lnTo>
                <a:lnTo>
                  <a:pt x="18339" y="6437"/>
                </a:lnTo>
                <a:lnTo>
                  <a:pt x="13116" y="6437"/>
                </a:lnTo>
                <a:lnTo>
                  <a:pt x="13116" y="6058"/>
                </a:lnTo>
                <a:lnTo>
                  <a:pt x="18339" y="6058"/>
                </a:lnTo>
                <a:lnTo>
                  <a:pt x="18339" y="5145"/>
                </a:lnTo>
                <a:lnTo>
                  <a:pt x="13116" y="5145"/>
                </a:lnTo>
                <a:lnTo>
                  <a:pt x="13116" y="4768"/>
                </a:lnTo>
                <a:lnTo>
                  <a:pt x="18339" y="4768"/>
                </a:lnTo>
                <a:lnTo>
                  <a:pt x="18339" y="3855"/>
                </a:lnTo>
                <a:lnTo>
                  <a:pt x="8632" y="3855"/>
                </a:lnTo>
                <a:lnTo>
                  <a:pt x="8632" y="3477"/>
                </a:lnTo>
                <a:lnTo>
                  <a:pt x="18339" y="3477"/>
                </a:lnTo>
                <a:lnTo>
                  <a:pt x="18339" y="1102"/>
                </a:lnTo>
                <a:lnTo>
                  <a:pt x="19388" y="1102"/>
                </a:lnTo>
                <a:cubicBezTo>
                  <a:pt x="20608" y="1102"/>
                  <a:pt x="21600" y="855"/>
                  <a:pt x="21600" y="551"/>
                </a:cubicBezTo>
                <a:cubicBezTo>
                  <a:pt x="21600" y="247"/>
                  <a:pt x="20608" y="0"/>
                  <a:pt x="19388" y="0"/>
                </a:cubicBezTo>
                <a:lnTo>
                  <a:pt x="2212" y="0"/>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13" name="Gift"/>
          <p:cNvSpPr/>
          <p:nvPr/>
        </p:nvSpPr>
        <p:spPr>
          <a:xfrm>
            <a:off x="17835999" y="4856355"/>
            <a:ext cx="1938582" cy="22860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9366" y="0"/>
                  <a:pt x="8196" y="977"/>
                  <a:pt x="8164" y="2187"/>
                </a:cubicBezTo>
                <a:cubicBezTo>
                  <a:pt x="7271" y="1693"/>
                  <a:pt x="6060" y="1770"/>
                  <a:pt x="5266" y="2427"/>
                </a:cubicBezTo>
                <a:cubicBezTo>
                  <a:pt x="4820" y="2796"/>
                  <a:pt x="4570" y="3288"/>
                  <a:pt x="4562" y="3816"/>
                </a:cubicBezTo>
                <a:cubicBezTo>
                  <a:pt x="4555" y="4344"/>
                  <a:pt x="4789" y="4843"/>
                  <a:pt x="5224" y="5221"/>
                </a:cubicBezTo>
                <a:cubicBezTo>
                  <a:pt x="5498" y="5460"/>
                  <a:pt x="5856" y="5665"/>
                  <a:pt x="6249" y="5839"/>
                </a:cubicBezTo>
                <a:cubicBezTo>
                  <a:pt x="4508" y="5606"/>
                  <a:pt x="2878" y="5234"/>
                  <a:pt x="1483" y="4723"/>
                </a:cubicBezTo>
                <a:lnTo>
                  <a:pt x="1051" y="5568"/>
                </a:lnTo>
                <a:cubicBezTo>
                  <a:pt x="3664" y="6525"/>
                  <a:pt x="7127" y="7053"/>
                  <a:pt x="10801" y="7053"/>
                </a:cubicBezTo>
                <a:cubicBezTo>
                  <a:pt x="14475" y="7053"/>
                  <a:pt x="17936" y="6525"/>
                  <a:pt x="20549" y="5568"/>
                </a:cubicBezTo>
                <a:lnTo>
                  <a:pt x="20119" y="4723"/>
                </a:lnTo>
                <a:cubicBezTo>
                  <a:pt x="18724" y="5234"/>
                  <a:pt x="17092" y="5606"/>
                  <a:pt x="15351" y="5839"/>
                </a:cubicBezTo>
                <a:cubicBezTo>
                  <a:pt x="15744" y="5665"/>
                  <a:pt x="16104" y="5460"/>
                  <a:pt x="16378" y="5221"/>
                </a:cubicBezTo>
                <a:cubicBezTo>
                  <a:pt x="16813" y="4843"/>
                  <a:pt x="17047" y="4344"/>
                  <a:pt x="17040" y="3816"/>
                </a:cubicBezTo>
                <a:cubicBezTo>
                  <a:pt x="17032" y="3288"/>
                  <a:pt x="16782" y="2796"/>
                  <a:pt x="16336" y="2427"/>
                </a:cubicBezTo>
                <a:cubicBezTo>
                  <a:pt x="15542" y="1770"/>
                  <a:pt x="14331" y="1693"/>
                  <a:pt x="13438" y="2187"/>
                </a:cubicBezTo>
                <a:cubicBezTo>
                  <a:pt x="13406" y="977"/>
                  <a:pt x="12236" y="0"/>
                  <a:pt x="10801" y="0"/>
                </a:cubicBezTo>
                <a:close/>
                <a:moveTo>
                  <a:pt x="10801" y="862"/>
                </a:moveTo>
                <a:cubicBezTo>
                  <a:pt x="11695" y="862"/>
                  <a:pt x="12421" y="1480"/>
                  <a:pt x="12421" y="2238"/>
                </a:cubicBezTo>
                <a:cubicBezTo>
                  <a:pt x="12421" y="3233"/>
                  <a:pt x="11465" y="4664"/>
                  <a:pt x="10801" y="5507"/>
                </a:cubicBezTo>
                <a:cubicBezTo>
                  <a:pt x="10137" y="4664"/>
                  <a:pt x="9179" y="3233"/>
                  <a:pt x="9179" y="2238"/>
                </a:cubicBezTo>
                <a:cubicBezTo>
                  <a:pt x="9179" y="1480"/>
                  <a:pt x="9907" y="862"/>
                  <a:pt x="10801" y="862"/>
                </a:cubicBezTo>
                <a:close/>
                <a:moveTo>
                  <a:pt x="6908" y="2787"/>
                </a:moveTo>
                <a:cubicBezTo>
                  <a:pt x="7240" y="2790"/>
                  <a:pt x="7550" y="2904"/>
                  <a:pt x="7782" y="3105"/>
                </a:cubicBezTo>
                <a:cubicBezTo>
                  <a:pt x="8413" y="3654"/>
                  <a:pt x="8808" y="4852"/>
                  <a:pt x="9002" y="5677"/>
                </a:cubicBezTo>
                <a:cubicBezTo>
                  <a:pt x="8035" y="5492"/>
                  <a:pt x="6633" y="5127"/>
                  <a:pt x="6001" y="4578"/>
                </a:cubicBezTo>
                <a:cubicBezTo>
                  <a:pt x="5770" y="4376"/>
                  <a:pt x="5644" y="4110"/>
                  <a:pt x="5648" y="3828"/>
                </a:cubicBezTo>
                <a:cubicBezTo>
                  <a:pt x="5652" y="3547"/>
                  <a:pt x="5786" y="3283"/>
                  <a:pt x="6024" y="3087"/>
                </a:cubicBezTo>
                <a:cubicBezTo>
                  <a:pt x="6261" y="2890"/>
                  <a:pt x="6577" y="2784"/>
                  <a:pt x="6908" y="2787"/>
                </a:cubicBezTo>
                <a:close/>
                <a:moveTo>
                  <a:pt x="14710" y="2787"/>
                </a:moveTo>
                <a:cubicBezTo>
                  <a:pt x="15023" y="2787"/>
                  <a:pt x="15337" y="2887"/>
                  <a:pt x="15578" y="3087"/>
                </a:cubicBezTo>
                <a:cubicBezTo>
                  <a:pt x="16069" y="3493"/>
                  <a:pt x="16077" y="4162"/>
                  <a:pt x="15599" y="4578"/>
                </a:cubicBezTo>
                <a:cubicBezTo>
                  <a:pt x="14968" y="5126"/>
                  <a:pt x="13566" y="5492"/>
                  <a:pt x="12598" y="5677"/>
                </a:cubicBezTo>
                <a:cubicBezTo>
                  <a:pt x="12792" y="4852"/>
                  <a:pt x="13190" y="3653"/>
                  <a:pt x="13820" y="3105"/>
                </a:cubicBezTo>
                <a:cubicBezTo>
                  <a:pt x="14063" y="2894"/>
                  <a:pt x="14387" y="2787"/>
                  <a:pt x="14710" y="2787"/>
                </a:cubicBezTo>
                <a:close/>
                <a:moveTo>
                  <a:pt x="0" y="7578"/>
                </a:moveTo>
                <a:lnTo>
                  <a:pt x="0" y="11099"/>
                </a:lnTo>
                <a:lnTo>
                  <a:pt x="9229" y="11099"/>
                </a:lnTo>
                <a:lnTo>
                  <a:pt x="9229" y="7578"/>
                </a:lnTo>
                <a:lnTo>
                  <a:pt x="0" y="7578"/>
                </a:lnTo>
                <a:close/>
                <a:moveTo>
                  <a:pt x="12371" y="7578"/>
                </a:moveTo>
                <a:lnTo>
                  <a:pt x="12371" y="11099"/>
                </a:lnTo>
                <a:lnTo>
                  <a:pt x="21600" y="11099"/>
                </a:lnTo>
                <a:lnTo>
                  <a:pt x="21600" y="7578"/>
                </a:lnTo>
                <a:lnTo>
                  <a:pt x="12371" y="7578"/>
                </a:lnTo>
                <a:close/>
                <a:moveTo>
                  <a:pt x="943" y="11779"/>
                </a:moveTo>
                <a:lnTo>
                  <a:pt x="943" y="21600"/>
                </a:lnTo>
                <a:lnTo>
                  <a:pt x="9229" y="21600"/>
                </a:lnTo>
                <a:lnTo>
                  <a:pt x="9229" y="11779"/>
                </a:lnTo>
                <a:lnTo>
                  <a:pt x="943" y="11779"/>
                </a:lnTo>
                <a:close/>
                <a:moveTo>
                  <a:pt x="12371" y="11779"/>
                </a:moveTo>
                <a:lnTo>
                  <a:pt x="12371" y="21600"/>
                </a:lnTo>
                <a:lnTo>
                  <a:pt x="20657" y="21600"/>
                </a:lnTo>
                <a:lnTo>
                  <a:pt x="20657" y="11779"/>
                </a:lnTo>
                <a:lnTo>
                  <a:pt x="12371" y="11779"/>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ward structure"/>
          <p:cNvSpPr txBox="1">
            <a:spLocks noGrp="1"/>
          </p:cNvSpPr>
          <p:nvPr>
            <p:ph type="title"/>
          </p:nvPr>
        </p:nvSpPr>
        <p:spPr>
          <a:prstGeom prst="rect">
            <a:avLst/>
          </a:prstGeom>
        </p:spPr>
        <p:txBody>
          <a:bodyPr/>
          <a:lstStyle/>
          <a:p>
            <a:r>
              <a:t>Reward structure</a:t>
            </a:r>
          </a:p>
        </p:txBody>
      </p:sp>
      <p:sp>
        <p:nvSpPr>
          <p:cNvPr id="216" name="Gift cards…"/>
          <p:cNvSpPr txBox="1">
            <a:spLocks noGrp="1"/>
          </p:cNvSpPr>
          <p:nvPr>
            <p:ph type="body" idx="1"/>
          </p:nvPr>
        </p:nvSpPr>
        <p:spPr>
          <a:prstGeom prst="rect">
            <a:avLst/>
          </a:prstGeom>
        </p:spPr>
        <p:txBody>
          <a:bodyPr/>
          <a:lstStyle/>
          <a:p>
            <a:pPr marL="565150" indent="-565150" defTabSz="734694">
              <a:spcBef>
                <a:spcPts val="5200"/>
              </a:spcBef>
              <a:defRPr sz="4272"/>
            </a:pPr>
            <a:r>
              <a:t>Gift cards</a:t>
            </a:r>
          </a:p>
          <a:p>
            <a:pPr marL="1130300" lvl="1" indent="-565150" defTabSz="734694">
              <a:spcBef>
                <a:spcPts val="5200"/>
              </a:spcBef>
              <a:defRPr sz="4272"/>
            </a:pPr>
            <a:r>
              <a:t>$10, $20 and $100</a:t>
            </a:r>
          </a:p>
          <a:p>
            <a:pPr marL="565150" indent="-565150" defTabSz="734694">
              <a:spcBef>
                <a:spcPts val="5200"/>
              </a:spcBef>
              <a:defRPr sz="4272"/>
            </a:pPr>
            <a:r>
              <a:t>Affirmations from fishbowl</a:t>
            </a:r>
          </a:p>
          <a:p>
            <a:pPr marL="565150" indent="-565150" defTabSz="734694">
              <a:spcBef>
                <a:spcPts val="5200"/>
              </a:spcBef>
              <a:defRPr sz="4272"/>
            </a:pPr>
            <a:r>
              <a:t>Progressive reward opportunities</a:t>
            </a:r>
          </a:p>
          <a:p>
            <a:pPr marL="1130300" lvl="1" indent="-565150" defTabSz="734694">
              <a:spcBef>
                <a:spcPts val="5200"/>
              </a:spcBef>
              <a:defRPr sz="4272"/>
            </a:pPr>
            <a:r>
              <a:t>Additional draw for every week attended in addition to draw for negative urine screen</a:t>
            </a:r>
          </a:p>
          <a:p>
            <a:pPr marL="1130300" lvl="1" indent="-565150" defTabSz="734694">
              <a:spcBef>
                <a:spcPts val="5200"/>
              </a:spcBef>
              <a:defRPr sz="4272"/>
            </a:pPr>
            <a:r>
              <a:t>Max of 6 draws</a:t>
            </a:r>
          </a:p>
          <a:p>
            <a:pPr marL="565150" indent="-565150" defTabSz="734694">
              <a:spcBef>
                <a:spcPts val="5200"/>
              </a:spcBef>
              <a:defRPr sz="4272"/>
            </a:pPr>
            <a:r>
              <a:t>Draws were reset to 1 for positive urine screens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0" name="Initial Outcomes"/>
          <p:cNvSpPr txBox="1">
            <a:spLocks noGrp="1"/>
          </p:cNvSpPr>
          <p:nvPr>
            <p:ph type="title"/>
          </p:nvPr>
        </p:nvSpPr>
        <p:spPr>
          <a:prstGeom prst="rect">
            <a:avLst/>
          </a:prstGeom>
        </p:spPr>
        <p:txBody>
          <a:bodyPr/>
          <a:lstStyle/>
          <a:p>
            <a:r>
              <a:t>Initial Outcomes</a:t>
            </a:r>
          </a:p>
        </p:txBody>
      </p:sp>
      <p:sp>
        <p:nvSpPr>
          <p:cNvPr id="221" name="Participant results (n=5):…"/>
          <p:cNvSpPr txBox="1">
            <a:spLocks noGrp="1"/>
          </p:cNvSpPr>
          <p:nvPr>
            <p:ph type="body" idx="1"/>
          </p:nvPr>
        </p:nvSpPr>
        <p:spPr>
          <a:prstGeom prst="rect">
            <a:avLst/>
          </a:prstGeom>
        </p:spPr>
        <p:txBody>
          <a:bodyPr/>
          <a:lstStyle/>
          <a:p>
            <a:r>
              <a:t>Participant results (n=5):</a:t>
            </a:r>
          </a:p>
          <a:p>
            <a:r>
              <a:t>1 participant: Maintained complete abstinence for 12 weeks</a:t>
            </a:r>
          </a:p>
          <a:p>
            <a:r>
              <a:t>1 participant: Achieved intermittent abstinence with continued engagement. Longest time period was 6 weeks</a:t>
            </a:r>
          </a:p>
          <a:p>
            <a:r>
              <a:t>1 participant: 5 weeks abstinence before dropout</a:t>
            </a:r>
          </a:p>
          <a:p>
            <a:r>
              <a:t>2 participants: First-week dropout</a:t>
            </a:r>
          </a:p>
          <a:p>
            <a:r>
              <a:t>No group therapy requirement to minimize barriers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Initial Outcomes"/>
          <p:cNvSpPr txBox="1">
            <a:spLocks noGrp="1"/>
          </p:cNvSpPr>
          <p:nvPr>
            <p:ph type="title"/>
          </p:nvPr>
        </p:nvSpPr>
        <p:spPr>
          <a:prstGeom prst="rect">
            <a:avLst/>
          </a:prstGeom>
        </p:spPr>
        <p:txBody>
          <a:bodyPr/>
          <a:lstStyle/>
          <a:p>
            <a:r>
              <a:t>Initial Outcomes</a:t>
            </a:r>
          </a:p>
        </p:txBody>
      </p:sp>
      <p:sp>
        <p:nvSpPr>
          <p:cNvPr id="224" name="Line"/>
          <p:cNvSpPr/>
          <p:nvPr/>
        </p:nvSpPr>
        <p:spPr>
          <a:xfrm flipV="1">
            <a:off x="1799563" y="4451437"/>
            <a:ext cx="1" cy="6270956"/>
          </a:xfrm>
          <a:prstGeom prst="line">
            <a:avLst/>
          </a:prstGeom>
          <a:ln w="25400">
            <a:solidFill>
              <a:srgbClr val="D5D5D5"/>
            </a:solidFill>
            <a:miter lim="400000"/>
          </a:ln>
        </p:spPr>
        <p:txBody>
          <a:bodyPr lIns="50800" tIns="50800" rIns="50800" bIns="50800" anchor="ctr"/>
          <a:lstStyle/>
          <a:p>
            <a:endParaRPr/>
          </a:p>
        </p:txBody>
      </p:sp>
      <p:sp>
        <p:nvSpPr>
          <p:cNvPr id="225" name="Line"/>
          <p:cNvSpPr/>
          <p:nvPr/>
        </p:nvSpPr>
        <p:spPr>
          <a:xfrm flipH="1" flipV="1">
            <a:off x="2218712" y="3976136"/>
            <a:ext cx="19682908" cy="1"/>
          </a:xfrm>
          <a:prstGeom prst="line">
            <a:avLst/>
          </a:prstGeom>
          <a:ln w="25400">
            <a:solidFill>
              <a:srgbClr val="D5D5D5"/>
            </a:solidFill>
            <a:miter lim="400000"/>
          </a:ln>
        </p:spPr>
        <p:txBody>
          <a:bodyPr lIns="50800" tIns="50800" rIns="50800" bIns="50800" anchor="ctr"/>
          <a:lstStyle/>
          <a:p>
            <a:endParaRPr/>
          </a:p>
        </p:txBody>
      </p:sp>
      <p:sp>
        <p:nvSpPr>
          <p:cNvPr id="226" name="Week 0"/>
          <p:cNvSpPr txBox="1"/>
          <p:nvPr/>
        </p:nvSpPr>
        <p:spPr>
          <a:xfrm>
            <a:off x="3318023" y="3238095"/>
            <a:ext cx="111892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0</a:t>
            </a:r>
          </a:p>
        </p:txBody>
      </p:sp>
      <p:sp>
        <p:nvSpPr>
          <p:cNvPr id="227" name="Week 2"/>
          <p:cNvSpPr txBox="1"/>
          <p:nvPr/>
        </p:nvSpPr>
        <p:spPr>
          <a:xfrm>
            <a:off x="5872795" y="3238095"/>
            <a:ext cx="111892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2</a:t>
            </a:r>
          </a:p>
        </p:txBody>
      </p:sp>
      <p:sp>
        <p:nvSpPr>
          <p:cNvPr id="228" name="Week 4"/>
          <p:cNvSpPr txBox="1"/>
          <p:nvPr/>
        </p:nvSpPr>
        <p:spPr>
          <a:xfrm>
            <a:off x="8427566" y="3238095"/>
            <a:ext cx="1118922"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4</a:t>
            </a:r>
          </a:p>
        </p:txBody>
      </p:sp>
      <p:sp>
        <p:nvSpPr>
          <p:cNvPr id="229" name="Week 6"/>
          <p:cNvSpPr txBox="1"/>
          <p:nvPr/>
        </p:nvSpPr>
        <p:spPr>
          <a:xfrm>
            <a:off x="10982338" y="3238095"/>
            <a:ext cx="111892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6</a:t>
            </a:r>
          </a:p>
        </p:txBody>
      </p:sp>
      <p:sp>
        <p:nvSpPr>
          <p:cNvPr id="230" name="Week 8"/>
          <p:cNvSpPr txBox="1"/>
          <p:nvPr/>
        </p:nvSpPr>
        <p:spPr>
          <a:xfrm>
            <a:off x="13537110" y="3238095"/>
            <a:ext cx="111892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8</a:t>
            </a:r>
          </a:p>
        </p:txBody>
      </p:sp>
      <p:sp>
        <p:nvSpPr>
          <p:cNvPr id="231" name="Week 10"/>
          <p:cNvSpPr txBox="1"/>
          <p:nvPr/>
        </p:nvSpPr>
        <p:spPr>
          <a:xfrm>
            <a:off x="16007146" y="3238095"/>
            <a:ext cx="128839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10</a:t>
            </a:r>
          </a:p>
        </p:txBody>
      </p:sp>
      <p:sp>
        <p:nvSpPr>
          <p:cNvPr id="232" name="Week 12"/>
          <p:cNvSpPr txBox="1"/>
          <p:nvPr/>
        </p:nvSpPr>
        <p:spPr>
          <a:xfrm>
            <a:off x="18561919" y="3238095"/>
            <a:ext cx="128839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Week 12</a:t>
            </a:r>
          </a:p>
        </p:txBody>
      </p:sp>
      <p:sp>
        <p:nvSpPr>
          <p:cNvPr id="233" name="Circle"/>
          <p:cNvSpPr/>
          <p:nvPr/>
        </p:nvSpPr>
        <p:spPr>
          <a:xfrm>
            <a:off x="1778955" y="5136401"/>
            <a:ext cx="461367" cy="461367"/>
          </a:xfrm>
          <a:prstGeom prst="roundRect">
            <a:avLst>
              <a:gd name="adj" fmla="val 50000"/>
            </a:avLst>
          </a:prstGeom>
          <a:solidFill>
            <a:schemeClr val="accent3"/>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34" name="Circle"/>
          <p:cNvSpPr/>
          <p:nvPr/>
        </p:nvSpPr>
        <p:spPr>
          <a:xfrm>
            <a:off x="1778955" y="6246317"/>
            <a:ext cx="461367" cy="461366"/>
          </a:xfrm>
          <a:prstGeom prst="roundRect">
            <a:avLst>
              <a:gd name="adj" fmla="val 50000"/>
            </a:avLst>
          </a:prstGeom>
          <a:solidFill>
            <a:schemeClr val="accent1"/>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35" name="Circle"/>
          <p:cNvSpPr/>
          <p:nvPr/>
        </p:nvSpPr>
        <p:spPr>
          <a:xfrm>
            <a:off x="1778955" y="7356232"/>
            <a:ext cx="461367" cy="461367"/>
          </a:xfrm>
          <a:prstGeom prst="roundRect">
            <a:avLst>
              <a:gd name="adj" fmla="val 50000"/>
            </a:avLst>
          </a:prstGeom>
          <a:solidFill>
            <a:schemeClr val="accent4">
              <a:hueOff val="-461056"/>
              <a:satOff val="4338"/>
              <a:lumOff val="-10225"/>
            </a:schemeClr>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36" name="Circle"/>
          <p:cNvSpPr/>
          <p:nvPr/>
        </p:nvSpPr>
        <p:spPr>
          <a:xfrm>
            <a:off x="1778955" y="8466147"/>
            <a:ext cx="461367" cy="461367"/>
          </a:xfrm>
          <a:prstGeom prst="roundRect">
            <a:avLst>
              <a:gd name="adj" fmla="val 50000"/>
            </a:avLst>
          </a:prstGeom>
          <a:solidFill>
            <a:schemeClr val="accent6"/>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37" name="Circle"/>
          <p:cNvSpPr/>
          <p:nvPr/>
        </p:nvSpPr>
        <p:spPr>
          <a:xfrm>
            <a:off x="1778955" y="9576063"/>
            <a:ext cx="461367" cy="461367"/>
          </a:xfrm>
          <a:prstGeom prst="roundRect">
            <a:avLst>
              <a:gd name="adj" fmla="val 50000"/>
            </a:avLst>
          </a:prstGeom>
          <a:solidFill>
            <a:schemeClr val="accent5">
              <a:lumOff val="-29866"/>
            </a:schemeClr>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38" name="Rounded Rectangle"/>
          <p:cNvSpPr/>
          <p:nvPr/>
        </p:nvSpPr>
        <p:spPr>
          <a:xfrm>
            <a:off x="3455857" y="5136401"/>
            <a:ext cx="15550099" cy="461367"/>
          </a:xfrm>
          <a:prstGeom prst="roundRect">
            <a:avLst>
              <a:gd name="adj" fmla="val 15000"/>
            </a:avLst>
          </a:prstGeom>
          <a:solidFill>
            <a:schemeClr val="accent3"/>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39" name="Rounded Rectangle"/>
          <p:cNvSpPr/>
          <p:nvPr/>
        </p:nvSpPr>
        <p:spPr>
          <a:xfrm>
            <a:off x="3454006" y="6231433"/>
            <a:ext cx="7756125" cy="491135"/>
          </a:xfrm>
          <a:prstGeom prst="roundRect">
            <a:avLst>
              <a:gd name="adj" fmla="val 15000"/>
            </a:avLst>
          </a:prstGeom>
          <a:solidFill>
            <a:schemeClr val="accent1"/>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40" name="Rounded Rectangle"/>
          <p:cNvSpPr/>
          <p:nvPr/>
        </p:nvSpPr>
        <p:spPr>
          <a:xfrm>
            <a:off x="3463494" y="7330569"/>
            <a:ext cx="6472950" cy="461367"/>
          </a:xfrm>
          <a:prstGeom prst="roundRect">
            <a:avLst>
              <a:gd name="adj" fmla="val 15000"/>
            </a:avLst>
          </a:prstGeom>
          <a:solidFill>
            <a:schemeClr val="accent4">
              <a:hueOff val="-461056"/>
              <a:satOff val="4338"/>
              <a:lumOff val="-10225"/>
            </a:schemeClr>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41" name="Rounded Rectangle"/>
          <p:cNvSpPr/>
          <p:nvPr/>
        </p:nvSpPr>
        <p:spPr>
          <a:xfrm>
            <a:off x="3467042" y="8466147"/>
            <a:ext cx="1288391" cy="461367"/>
          </a:xfrm>
          <a:prstGeom prst="roundRect">
            <a:avLst>
              <a:gd name="adj" fmla="val 15000"/>
            </a:avLst>
          </a:prstGeom>
          <a:solidFill>
            <a:schemeClr val="accent6"/>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42" name="Rounded Rectangle"/>
          <p:cNvSpPr/>
          <p:nvPr/>
        </p:nvSpPr>
        <p:spPr>
          <a:xfrm>
            <a:off x="3467042" y="9524736"/>
            <a:ext cx="1288391" cy="461367"/>
          </a:xfrm>
          <a:prstGeom prst="roundRect">
            <a:avLst>
              <a:gd name="adj" fmla="val 15000"/>
            </a:avLst>
          </a:prstGeom>
          <a:solidFill>
            <a:schemeClr val="accent5">
              <a:lumOff val="-29866"/>
            </a:schemeClr>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43" name="Complete (12 weeks)"/>
          <p:cNvSpPr txBox="1"/>
          <p:nvPr/>
        </p:nvSpPr>
        <p:spPr>
          <a:xfrm>
            <a:off x="19410184" y="5136401"/>
            <a:ext cx="297637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lvl1pPr>
          </a:lstStyle>
          <a:p>
            <a:r>
              <a:t>Complete (12 weeks)</a:t>
            </a:r>
          </a:p>
        </p:txBody>
      </p:sp>
      <p:sp>
        <p:nvSpPr>
          <p:cNvPr id="244" name="Intermittent (6 weeks max)"/>
          <p:cNvSpPr txBox="1"/>
          <p:nvPr/>
        </p:nvSpPr>
        <p:spPr>
          <a:xfrm>
            <a:off x="11728170" y="6233485"/>
            <a:ext cx="370484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lvl1pPr>
          </a:lstStyle>
          <a:p>
            <a:r>
              <a:t>Intermittent (6 weeks max)</a:t>
            </a:r>
          </a:p>
        </p:txBody>
      </p:sp>
      <p:sp>
        <p:nvSpPr>
          <p:cNvPr id="245" name="Dropout (5 weeks)"/>
          <p:cNvSpPr txBox="1"/>
          <p:nvPr/>
        </p:nvSpPr>
        <p:spPr>
          <a:xfrm>
            <a:off x="10378772" y="7356232"/>
            <a:ext cx="2586839"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lvl1pPr>
          </a:lstStyle>
          <a:p>
            <a:r>
              <a:t>Dropout (5 weeks)</a:t>
            </a:r>
          </a:p>
        </p:txBody>
      </p:sp>
      <p:sp>
        <p:nvSpPr>
          <p:cNvPr id="246" name="Early dropout (1 week)"/>
          <p:cNvSpPr txBox="1"/>
          <p:nvPr/>
        </p:nvSpPr>
        <p:spPr>
          <a:xfrm>
            <a:off x="5159661" y="8466147"/>
            <a:ext cx="315681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lvl1pPr>
          </a:lstStyle>
          <a:p>
            <a:r>
              <a:t>Early dropout (1 week)</a:t>
            </a:r>
          </a:p>
        </p:txBody>
      </p:sp>
      <p:sp>
        <p:nvSpPr>
          <p:cNvPr id="247" name="Early dropout (1 week)"/>
          <p:cNvSpPr txBox="1"/>
          <p:nvPr/>
        </p:nvSpPr>
        <p:spPr>
          <a:xfrm>
            <a:off x="5159661" y="9524736"/>
            <a:ext cx="315681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lvl1pPr>
          </a:lstStyle>
          <a:p>
            <a:r>
              <a:t>Early dropout (1 week)</a:t>
            </a:r>
          </a:p>
        </p:txBody>
      </p:sp>
      <p:sp>
        <p:nvSpPr>
          <p:cNvPr id="248" name="Note: No group therapy requirement was imposed to minimize barriers"/>
          <p:cNvSpPr txBox="1"/>
          <p:nvPr/>
        </p:nvSpPr>
        <p:spPr>
          <a:xfrm>
            <a:off x="1283456" y="11718904"/>
            <a:ext cx="19275249"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Note: No group therapy requirement was imposed to minimize barriers</a:t>
            </a:r>
          </a:p>
        </p:txBody>
      </p:sp>
      <p:sp>
        <p:nvSpPr>
          <p:cNvPr id="249" name="Participants (n=5)"/>
          <p:cNvSpPr txBox="1"/>
          <p:nvPr/>
        </p:nvSpPr>
        <p:spPr>
          <a:xfrm>
            <a:off x="550188" y="3238095"/>
            <a:ext cx="249875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4500"/>
              </a:spcBef>
              <a:defRPr sz="2400">
                <a:solidFill>
                  <a:srgbClr val="5E5E5E"/>
                </a:solidFill>
              </a:defRPr>
            </a:lvl1pPr>
          </a:lstStyle>
          <a:p>
            <a:r>
              <a:t>Participants (n=5)</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Implementation Barriers"/>
          <p:cNvSpPr txBox="1">
            <a:spLocks noGrp="1"/>
          </p:cNvSpPr>
          <p:nvPr>
            <p:ph type="title"/>
          </p:nvPr>
        </p:nvSpPr>
        <p:spPr>
          <a:prstGeom prst="rect">
            <a:avLst/>
          </a:prstGeom>
        </p:spPr>
        <p:txBody>
          <a:bodyPr/>
          <a:lstStyle/>
          <a:p>
            <a:r>
              <a:t>Implementation Barriers</a:t>
            </a:r>
          </a:p>
        </p:txBody>
      </p:sp>
      <p:sp>
        <p:nvSpPr>
          <p:cNvPr id="254" name="Line"/>
          <p:cNvSpPr/>
          <p:nvPr/>
        </p:nvSpPr>
        <p:spPr>
          <a:xfrm flipV="1">
            <a:off x="8596768" y="2358519"/>
            <a:ext cx="38102" cy="10522963"/>
          </a:xfrm>
          <a:prstGeom prst="line">
            <a:avLst/>
          </a:prstGeom>
          <a:ln w="38100" cap="rnd">
            <a:solidFill>
              <a:srgbClr val="D2D2D2"/>
            </a:solidFill>
            <a:custDash>
              <a:ds d="100000" sp="200000"/>
            </a:custDash>
          </a:ln>
        </p:spPr>
        <p:txBody>
          <a:bodyPr lIns="50800" tIns="50800" rIns="50800" bIns="50800" anchor="ctr"/>
          <a:lstStyle/>
          <a:p>
            <a:pPr algn="ctr">
              <a:spcBef>
                <a:spcPts val="0"/>
              </a:spcBef>
              <a:defRPr sz="1800" b="1">
                <a:solidFill>
                  <a:srgbClr val="444444"/>
                </a:solidFill>
              </a:defRPr>
            </a:pPr>
            <a:endParaRPr/>
          </a:p>
        </p:txBody>
      </p:sp>
      <p:sp>
        <p:nvSpPr>
          <p:cNvPr id="255" name="Line"/>
          <p:cNvSpPr/>
          <p:nvPr/>
        </p:nvSpPr>
        <p:spPr>
          <a:xfrm flipV="1">
            <a:off x="15749130" y="2358519"/>
            <a:ext cx="38102" cy="10522963"/>
          </a:xfrm>
          <a:prstGeom prst="line">
            <a:avLst/>
          </a:prstGeom>
          <a:ln w="38100" cap="rnd">
            <a:solidFill>
              <a:srgbClr val="D2D2D2"/>
            </a:solidFill>
            <a:custDash>
              <a:ds d="100000" sp="200000"/>
            </a:custDash>
          </a:ln>
        </p:spPr>
        <p:txBody>
          <a:bodyPr lIns="50800" tIns="50800" rIns="50800" bIns="50800" anchor="ctr"/>
          <a:lstStyle/>
          <a:p>
            <a:pPr algn="ctr">
              <a:spcBef>
                <a:spcPts val="0"/>
              </a:spcBef>
              <a:defRPr sz="1800" b="1">
                <a:solidFill>
                  <a:srgbClr val="444444"/>
                </a:solidFill>
              </a:defRPr>
            </a:pPr>
            <a:endParaRPr/>
          </a:p>
        </p:txBody>
      </p:sp>
      <p:sp>
        <p:nvSpPr>
          <p:cNvPr id="256" name="Lab buy-in…"/>
          <p:cNvSpPr/>
          <p:nvPr/>
        </p:nvSpPr>
        <p:spPr>
          <a:xfrm>
            <a:off x="2190444" y="8165691"/>
            <a:ext cx="5698388" cy="209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pPr>
            <a:r>
              <a:t>Lab buy-in</a:t>
            </a:r>
          </a:p>
          <a:p>
            <a: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pPr>
            <a:r>
              <a:t>Staff re-training </a:t>
            </a:r>
          </a:p>
          <a:p>
            <a: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pPr>
            <a:r>
              <a:t>Results are entered manually and sent to lab for verification</a:t>
            </a:r>
          </a:p>
        </p:txBody>
      </p:sp>
      <p:sp>
        <p:nvSpPr>
          <p:cNvPr id="257" name="Rapid Urine Testing"/>
          <p:cNvSpPr/>
          <p:nvPr/>
        </p:nvSpPr>
        <p:spPr>
          <a:xfrm>
            <a:off x="2972026" y="3272545"/>
            <a:ext cx="4135223"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3400" b="1">
                <a:solidFill>
                  <a:srgbClr val="444444"/>
                </a:solidFill>
              </a:defRPr>
            </a:lvl1pPr>
          </a:lstStyle>
          <a:p>
            <a:r>
              <a:t>Rapid Urine Testing</a:t>
            </a:r>
          </a:p>
        </p:txBody>
      </p:sp>
      <p:sp>
        <p:nvSpPr>
          <p:cNvPr id="258" name="Fixed timeline limitations…"/>
          <p:cNvSpPr/>
          <p:nvPr/>
        </p:nvSpPr>
        <p:spPr>
          <a:xfrm>
            <a:off x="9342807" y="8165691"/>
            <a:ext cx="5698387" cy="209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pPr>
            <a:r>
              <a:t>Fixed timeline limitations</a:t>
            </a:r>
          </a:p>
          <a:p>
            <a: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pPr>
            <a:r>
              <a:t>Need for rolling enrollment identified</a:t>
            </a:r>
          </a:p>
          <a:p>
            <a: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pPr>
            <a:r>
              <a:t>Patient transportation</a:t>
            </a:r>
          </a:p>
        </p:txBody>
      </p:sp>
      <p:sp>
        <p:nvSpPr>
          <p:cNvPr id="259" name="Enrollment"/>
          <p:cNvSpPr/>
          <p:nvPr/>
        </p:nvSpPr>
        <p:spPr>
          <a:xfrm>
            <a:off x="11019942" y="3272545"/>
            <a:ext cx="2344116"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3400" b="1">
                <a:solidFill>
                  <a:srgbClr val="444444"/>
                </a:solidFill>
              </a:defRPr>
            </a:lvl1pPr>
          </a:lstStyle>
          <a:p>
            <a:r>
              <a:t>Enrollment</a:t>
            </a:r>
          </a:p>
        </p:txBody>
      </p:sp>
      <p:sp>
        <p:nvSpPr>
          <p:cNvPr id="260" name="Stigma associated with fears of relapse"/>
          <p:cNvSpPr/>
          <p:nvPr/>
        </p:nvSpPr>
        <p:spPr>
          <a:xfrm>
            <a:off x="16495169" y="8165691"/>
            <a:ext cx="5698388" cy="997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70416" indent="-370416">
              <a:lnSpc>
                <a:spcPct val="110000"/>
              </a:lnSpc>
              <a:spcBef>
                <a:spcPts val="600"/>
              </a:spcBef>
              <a:buSzPct val="125000"/>
              <a:buChar char="•"/>
              <a:defRPr sz="2800">
                <a:solidFill>
                  <a:srgbClr val="444444"/>
                </a:solidFill>
                <a:latin typeface="Helvetica Neue Light"/>
                <a:ea typeface="Helvetica Neue Light"/>
                <a:cs typeface="Helvetica Neue Light"/>
                <a:sym typeface="Helvetica Neue Light"/>
              </a:defRPr>
            </a:lvl1pPr>
          </a:lstStyle>
          <a:p>
            <a:r>
              <a:t>Stigma associated with fears of relapse</a:t>
            </a:r>
          </a:p>
        </p:txBody>
      </p:sp>
      <p:sp>
        <p:nvSpPr>
          <p:cNvPr id="261" name="Patient Feedback"/>
          <p:cNvSpPr/>
          <p:nvPr/>
        </p:nvSpPr>
        <p:spPr>
          <a:xfrm>
            <a:off x="17488117" y="3272545"/>
            <a:ext cx="3712490"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3400" b="1">
                <a:solidFill>
                  <a:srgbClr val="444444"/>
                </a:solidFill>
              </a:defRPr>
            </a:lvl1pPr>
          </a:lstStyle>
          <a:p>
            <a:r>
              <a:t>Patient Feedback</a:t>
            </a:r>
          </a:p>
        </p:txBody>
      </p:sp>
      <p:sp>
        <p:nvSpPr>
          <p:cNvPr id="262" name="Female"/>
          <p:cNvSpPr/>
          <p:nvPr/>
        </p:nvSpPr>
        <p:spPr>
          <a:xfrm>
            <a:off x="9471725" y="4503271"/>
            <a:ext cx="1354982" cy="2997002"/>
          </a:xfrm>
          <a:custGeom>
            <a:avLst/>
            <a:gdLst/>
            <a:ahLst/>
            <a:cxnLst>
              <a:cxn ang="0">
                <a:pos x="wd2" y="hd2"/>
              </a:cxn>
              <a:cxn ang="5400000">
                <a:pos x="wd2" y="hd2"/>
              </a:cxn>
              <a:cxn ang="10800000">
                <a:pos x="wd2" y="hd2"/>
              </a:cxn>
              <a:cxn ang="16200000">
                <a:pos x="wd2" y="hd2"/>
              </a:cxn>
            </a:cxnLst>
            <a:rect l="0" t="0" r="r" b="b"/>
            <a:pathLst>
              <a:path w="21297" h="21600"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63" name="Male"/>
          <p:cNvSpPr/>
          <p:nvPr/>
        </p:nvSpPr>
        <p:spPr>
          <a:xfrm>
            <a:off x="13550582" y="4533639"/>
            <a:ext cx="1088183" cy="2936265"/>
          </a:xfrm>
          <a:custGeom>
            <a:avLst/>
            <a:gdLst/>
            <a:ahLst/>
            <a:cxnLst>
              <a:cxn ang="0">
                <a:pos x="wd2" y="hd2"/>
              </a:cxn>
              <a:cxn ang="5400000">
                <a:pos x="wd2" y="hd2"/>
              </a:cxn>
              <a:cxn ang="10800000">
                <a:pos x="wd2" y="hd2"/>
              </a:cxn>
              <a:cxn ang="16200000">
                <a:pos x="wd2" y="hd2"/>
              </a:cxn>
            </a:cxnLst>
            <a:rect l="0" t="0" r="r" b="b"/>
            <a:pathLst>
              <a:path w="21547" h="21600"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64" name="Accessible Symbol"/>
          <p:cNvSpPr/>
          <p:nvPr/>
        </p:nvSpPr>
        <p:spPr>
          <a:xfrm>
            <a:off x="11019942" y="4503271"/>
            <a:ext cx="2606923" cy="2997002"/>
          </a:xfrm>
          <a:custGeom>
            <a:avLst/>
            <a:gdLst/>
            <a:ahLst/>
            <a:cxnLst>
              <a:cxn ang="0">
                <a:pos x="wd2" y="hd2"/>
              </a:cxn>
              <a:cxn ang="5400000">
                <a:pos x="wd2" y="hd2"/>
              </a:cxn>
              <a:cxn ang="10800000">
                <a:pos x="wd2" y="hd2"/>
              </a:cxn>
              <a:cxn ang="16200000">
                <a:pos x="wd2" y="hd2"/>
              </a:cxn>
            </a:cxnLst>
            <a:rect l="0" t="0" r="r" b="b"/>
            <a:pathLst>
              <a:path w="21600" h="21600" extrusionOk="0">
                <a:moveTo>
                  <a:pt x="7389" y="0"/>
                </a:moveTo>
                <a:cubicBezTo>
                  <a:pt x="6161" y="0"/>
                  <a:pt x="5166" y="865"/>
                  <a:pt x="5166" y="1934"/>
                </a:cubicBezTo>
                <a:cubicBezTo>
                  <a:pt x="5166" y="2071"/>
                  <a:pt x="6200" y="12523"/>
                  <a:pt x="6200" y="12523"/>
                </a:cubicBezTo>
                <a:lnTo>
                  <a:pt x="14059" y="12523"/>
                </a:lnTo>
                <a:lnTo>
                  <a:pt x="17276" y="19283"/>
                </a:lnTo>
                <a:lnTo>
                  <a:pt x="21600" y="17808"/>
                </a:lnTo>
                <a:lnTo>
                  <a:pt x="20882" y="16219"/>
                </a:lnTo>
                <a:lnTo>
                  <a:pt x="18352" y="17081"/>
                </a:lnTo>
                <a:lnTo>
                  <a:pt x="15371" y="10815"/>
                </a:lnTo>
                <a:lnTo>
                  <a:pt x="7999" y="10815"/>
                </a:lnTo>
                <a:cubicBezTo>
                  <a:pt x="7999" y="10815"/>
                  <a:pt x="7896" y="9803"/>
                  <a:pt x="7843" y="9278"/>
                </a:cubicBezTo>
                <a:lnTo>
                  <a:pt x="13052" y="9278"/>
                </a:lnTo>
                <a:lnTo>
                  <a:pt x="13052" y="7572"/>
                </a:lnTo>
                <a:lnTo>
                  <a:pt x="7673" y="7572"/>
                </a:lnTo>
                <a:cubicBezTo>
                  <a:pt x="7534" y="6177"/>
                  <a:pt x="7403" y="4844"/>
                  <a:pt x="7308" y="3868"/>
                </a:cubicBezTo>
                <a:cubicBezTo>
                  <a:pt x="7335" y="3869"/>
                  <a:pt x="7362" y="3869"/>
                  <a:pt x="7389" y="3869"/>
                </a:cubicBezTo>
                <a:cubicBezTo>
                  <a:pt x="8618" y="3869"/>
                  <a:pt x="9615" y="3003"/>
                  <a:pt x="9615" y="1934"/>
                </a:cubicBezTo>
                <a:cubicBezTo>
                  <a:pt x="9615" y="865"/>
                  <a:pt x="8618" y="0"/>
                  <a:pt x="7389" y="0"/>
                </a:cubicBezTo>
                <a:close/>
                <a:moveTo>
                  <a:pt x="4689" y="8147"/>
                </a:moveTo>
                <a:cubicBezTo>
                  <a:pt x="1923" y="9273"/>
                  <a:pt x="0" y="11716"/>
                  <a:pt x="0" y="14543"/>
                </a:cubicBezTo>
                <a:cubicBezTo>
                  <a:pt x="0" y="18434"/>
                  <a:pt x="3640" y="21600"/>
                  <a:pt x="8113" y="21600"/>
                </a:cubicBezTo>
                <a:cubicBezTo>
                  <a:pt x="11295" y="21600"/>
                  <a:pt x="14054" y="19997"/>
                  <a:pt x="15382" y="17671"/>
                </a:cubicBezTo>
                <a:lnTo>
                  <a:pt x="14053" y="14877"/>
                </a:lnTo>
                <a:cubicBezTo>
                  <a:pt x="13854" y="17577"/>
                  <a:pt x="11266" y="19722"/>
                  <a:pt x="8113" y="19722"/>
                </a:cubicBezTo>
                <a:cubicBezTo>
                  <a:pt x="4830" y="19722"/>
                  <a:pt x="2159" y="17399"/>
                  <a:pt x="2159" y="14543"/>
                </a:cubicBezTo>
                <a:cubicBezTo>
                  <a:pt x="2159" y="12718"/>
                  <a:pt x="3251" y="11112"/>
                  <a:pt x="4895" y="10189"/>
                </a:cubicBezTo>
                <a:cubicBezTo>
                  <a:pt x="4817" y="9423"/>
                  <a:pt x="4749" y="8746"/>
                  <a:pt x="4689" y="8147"/>
                </a:cubicBez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65" name="Revise"/>
          <p:cNvSpPr/>
          <p:nvPr/>
        </p:nvSpPr>
        <p:spPr>
          <a:xfrm>
            <a:off x="17969596" y="4627005"/>
            <a:ext cx="2749532" cy="2749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89" y="5173"/>
                  <a:pt x="12589" y="5235"/>
                  <a:pt x="12550" y="5272"/>
                </a:cubicBezTo>
                <a:lnTo>
                  <a:pt x="9070" y="8561"/>
                </a:lnTo>
                <a:cubicBezTo>
                  <a:pt x="9036" y="8594"/>
                  <a:pt x="8978" y="8569"/>
                  <a:pt x="8977" y="8522"/>
                </a:cubicBezTo>
                <a:lnTo>
                  <a:pt x="8977"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7" y="4016"/>
                </a:cubicBezTo>
                <a:lnTo>
                  <a:pt x="8977" y="1883"/>
                </a:lnTo>
                <a:cubicBezTo>
                  <a:pt x="8977" y="1859"/>
                  <a:pt x="8993" y="1842"/>
                  <a:pt x="9011" y="1834"/>
                </a:cubicBez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266" name="Test Tube"/>
          <p:cNvSpPr/>
          <p:nvPr/>
        </p:nvSpPr>
        <p:spPr>
          <a:xfrm>
            <a:off x="4754774" y="4858771"/>
            <a:ext cx="569728" cy="2286001"/>
          </a:xfrm>
          <a:custGeom>
            <a:avLst/>
            <a:gdLst/>
            <a:ahLst/>
            <a:cxnLst>
              <a:cxn ang="0">
                <a:pos x="wd2" y="hd2"/>
              </a:cxn>
              <a:cxn ang="5400000">
                <a:pos x="wd2" y="hd2"/>
              </a:cxn>
              <a:cxn ang="10800000">
                <a:pos x="wd2" y="hd2"/>
              </a:cxn>
              <a:cxn ang="16200000">
                <a:pos x="wd2" y="hd2"/>
              </a:cxn>
            </a:cxnLst>
            <a:rect l="0" t="0" r="r" b="b"/>
            <a:pathLst>
              <a:path w="21600" h="21600" extrusionOk="0">
                <a:moveTo>
                  <a:pt x="2212" y="0"/>
                </a:moveTo>
                <a:cubicBezTo>
                  <a:pt x="992" y="0"/>
                  <a:pt x="0" y="247"/>
                  <a:pt x="0" y="551"/>
                </a:cubicBezTo>
                <a:cubicBezTo>
                  <a:pt x="0" y="855"/>
                  <a:pt x="992" y="1102"/>
                  <a:pt x="2212" y="1102"/>
                </a:cubicBezTo>
                <a:lnTo>
                  <a:pt x="3254" y="1102"/>
                </a:lnTo>
                <a:lnTo>
                  <a:pt x="3254" y="19720"/>
                </a:lnTo>
                <a:cubicBezTo>
                  <a:pt x="3254" y="20758"/>
                  <a:pt x="6630" y="21600"/>
                  <a:pt x="10797" y="21600"/>
                </a:cubicBezTo>
                <a:cubicBezTo>
                  <a:pt x="14963" y="21600"/>
                  <a:pt x="18339" y="20758"/>
                  <a:pt x="18339" y="19720"/>
                </a:cubicBezTo>
                <a:lnTo>
                  <a:pt x="18339" y="19347"/>
                </a:lnTo>
                <a:lnTo>
                  <a:pt x="8632" y="19347"/>
                </a:lnTo>
                <a:lnTo>
                  <a:pt x="8632" y="18968"/>
                </a:lnTo>
                <a:lnTo>
                  <a:pt x="18339" y="18968"/>
                </a:lnTo>
                <a:lnTo>
                  <a:pt x="18339" y="18055"/>
                </a:lnTo>
                <a:lnTo>
                  <a:pt x="13116" y="18055"/>
                </a:lnTo>
                <a:lnTo>
                  <a:pt x="13116" y="17678"/>
                </a:lnTo>
                <a:lnTo>
                  <a:pt x="18339" y="17678"/>
                </a:lnTo>
                <a:lnTo>
                  <a:pt x="18339" y="16765"/>
                </a:lnTo>
                <a:lnTo>
                  <a:pt x="13116" y="16765"/>
                </a:lnTo>
                <a:lnTo>
                  <a:pt x="13116" y="16386"/>
                </a:lnTo>
                <a:lnTo>
                  <a:pt x="18339" y="16386"/>
                </a:lnTo>
                <a:lnTo>
                  <a:pt x="18339" y="15473"/>
                </a:lnTo>
                <a:lnTo>
                  <a:pt x="13116" y="15473"/>
                </a:lnTo>
                <a:lnTo>
                  <a:pt x="13116" y="15096"/>
                </a:lnTo>
                <a:lnTo>
                  <a:pt x="18339" y="15096"/>
                </a:lnTo>
                <a:lnTo>
                  <a:pt x="18339" y="14183"/>
                </a:lnTo>
                <a:lnTo>
                  <a:pt x="8632" y="14183"/>
                </a:lnTo>
                <a:lnTo>
                  <a:pt x="8632" y="13804"/>
                </a:lnTo>
                <a:lnTo>
                  <a:pt x="18339" y="13804"/>
                </a:lnTo>
                <a:lnTo>
                  <a:pt x="18339" y="12891"/>
                </a:lnTo>
                <a:lnTo>
                  <a:pt x="13116" y="12891"/>
                </a:lnTo>
                <a:lnTo>
                  <a:pt x="13116" y="12514"/>
                </a:lnTo>
                <a:lnTo>
                  <a:pt x="18339" y="12514"/>
                </a:lnTo>
                <a:lnTo>
                  <a:pt x="18339" y="11601"/>
                </a:lnTo>
                <a:lnTo>
                  <a:pt x="13116" y="11601"/>
                </a:lnTo>
                <a:lnTo>
                  <a:pt x="13116" y="11222"/>
                </a:lnTo>
                <a:lnTo>
                  <a:pt x="18339" y="11222"/>
                </a:lnTo>
                <a:lnTo>
                  <a:pt x="18339" y="10309"/>
                </a:lnTo>
                <a:lnTo>
                  <a:pt x="13116" y="10309"/>
                </a:lnTo>
                <a:lnTo>
                  <a:pt x="13116" y="9932"/>
                </a:lnTo>
                <a:lnTo>
                  <a:pt x="18339" y="9932"/>
                </a:lnTo>
                <a:lnTo>
                  <a:pt x="18339" y="9019"/>
                </a:lnTo>
                <a:lnTo>
                  <a:pt x="8632" y="9019"/>
                </a:lnTo>
                <a:lnTo>
                  <a:pt x="8632" y="8640"/>
                </a:lnTo>
                <a:lnTo>
                  <a:pt x="18339" y="8640"/>
                </a:lnTo>
                <a:lnTo>
                  <a:pt x="18339" y="7727"/>
                </a:lnTo>
                <a:lnTo>
                  <a:pt x="13116" y="7727"/>
                </a:lnTo>
                <a:lnTo>
                  <a:pt x="13116" y="7350"/>
                </a:lnTo>
                <a:lnTo>
                  <a:pt x="18339" y="7350"/>
                </a:lnTo>
                <a:lnTo>
                  <a:pt x="18339" y="6437"/>
                </a:lnTo>
                <a:lnTo>
                  <a:pt x="13116" y="6437"/>
                </a:lnTo>
                <a:lnTo>
                  <a:pt x="13116" y="6058"/>
                </a:lnTo>
                <a:lnTo>
                  <a:pt x="18339" y="6058"/>
                </a:lnTo>
                <a:lnTo>
                  <a:pt x="18339" y="5145"/>
                </a:lnTo>
                <a:lnTo>
                  <a:pt x="13116" y="5145"/>
                </a:lnTo>
                <a:lnTo>
                  <a:pt x="13116" y="4768"/>
                </a:lnTo>
                <a:lnTo>
                  <a:pt x="18339" y="4768"/>
                </a:lnTo>
                <a:lnTo>
                  <a:pt x="18339" y="3855"/>
                </a:lnTo>
                <a:lnTo>
                  <a:pt x="8632" y="3855"/>
                </a:lnTo>
                <a:lnTo>
                  <a:pt x="8632" y="3477"/>
                </a:lnTo>
                <a:lnTo>
                  <a:pt x="18339" y="3477"/>
                </a:lnTo>
                <a:lnTo>
                  <a:pt x="18339" y="1102"/>
                </a:lnTo>
                <a:lnTo>
                  <a:pt x="19388" y="1102"/>
                </a:lnTo>
                <a:cubicBezTo>
                  <a:pt x="20608" y="1102"/>
                  <a:pt x="21600" y="855"/>
                  <a:pt x="21600" y="551"/>
                </a:cubicBezTo>
                <a:cubicBezTo>
                  <a:pt x="21600" y="247"/>
                  <a:pt x="20608" y="0"/>
                  <a:pt x="19388" y="0"/>
                </a:cubicBezTo>
                <a:lnTo>
                  <a:pt x="2212" y="0"/>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Bowl with salmon cakes, salad, and hummus" descr="Bowl with salmon cakes, salad, and hummus"/>
          <p:cNvPicPr>
            <a:picLocks noGrp="1" noChangeAspect="1"/>
          </p:cNvPicPr>
          <p:nvPr>
            <p:ph type="pic" idx="21"/>
          </p:nvPr>
        </p:nvPicPr>
        <p:blipFill>
          <a:blip r:embed="rId2"/>
          <a:srcRect b="9699"/>
          <a:stretch>
            <a:fillRect/>
          </a:stretch>
        </p:blipFill>
        <p:spPr>
          <a:xfrm>
            <a:off x="7994247" y="1748488"/>
            <a:ext cx="8395546" cy="10108237"/>
          </a:xfrm>
          <a:prstGeom prst="rect">
            <a:avLst/>
          </a:prstGeom>
        </p:spPr>
      </p:pic>
      <p:pic>
        <p:nvPicPr>
          <p:cNvPr id="271" name="Bowl with salmon cakes, salad, and hummus" descr="Bowl with salmon cakes, salad, and hummus"/>
          <p:cNvPicPr>
            <a:picLocks noChangeAspect="1"/>
          </p:cNvPicPr>
          <p:nvPr/>
        </p:nvPicPr>
        <p:blipFill>
          <a:blip r:embed="rId3"/>
          <a:srcRect/>
          <a:stretch>
            <a:fillRect/>
          </a:stretch>
        </p:blipFill>
        <p:spPr>
          <a:xfrm>
            <a:off x="16427787" y="1803796"/>
            <a:ext cx="7581194" cy="10108256"/>
          </a:xfrm>
          <a:prstGeom prst="rect">
            <a:avLst/>
          </a:prstGeom>
          <a:ln w="12700">
            <a:miter lim="400000"/>
          </a:ln>
        </p:spPr>
      </p:pic>
      <p:pic>
        <p:nvPicPr>
          <p:cNvPr id="272" name="IMG_0824.HEIC" descr="IMG_0824.HEIC"/>
          <p:cNvPicPr>
            <a:picLocks noChangeAspect="1"/>
          </p:cNvPicPr>
          <p:nvPr/>
        </p:nvPicPr>
        <p:blipFill>
          <a:blip r:embed="rId4"/>
          <a:stretch>
            <a:fillRect/>
          </a:stretch>
        </p:blipFill>
        <p:spPr>
          <a:xfrm>
            <a:off x="316163" y="1736914"/>
            <a:ext cx="7598668" cy="1013155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rogram Evolution"/>
          <p:cNvSpPr txBox="1">
            <a:spLocks noGrp="1"/>
          </p:cNvSpPr>
          <p:nvPr>
            <p:ph type="title"/>
          </p:nvPr>
        </p:nvSpPr>
        <p:spPr>
          <a:prstGeom prst="rect">
            <a:avLst/>
          </a:prstGeom>
        </p:spPr>
        <p:txBody>
          <a:bodyPr/>
          <a:lstStyle/>
          <a:p>
            <a:r>
              <a:t>Program Evolution</a:t>
            </a:r>
          </a:p>
        </p:txBody>
      </p:sp>
      <p:sp>
        <p:nvSpPr>
          <p:cNvPr id="275" name="Received additional community partner funding to…"/>
          <p:cNvSpPr txBox="1">
            <a:spLocks noGrp="1"/>
          </p:cNvSpPr>
          <p:nvPr>
            <p:ph type="body" idx="1"/>
          </p:nvPr>
        </p:nvSpPr>
        <p:spPr>
          <a:prstGeom prst="rect">
            <a:avLst/>
          </a:prstGeom>
        </p:spPr>
        <p:txBody>
          <a:bodyPr/>
          <a:lstStyle/>
          <a:p>
            <a:r>
              <a:t>Received additional community partner funding to</a:t>
            </a:r>
          </a:p>
          <a:p>
            <a:pPr lvl="1"/>
            <a:r>
              <a:t>Integrate harm reduction principles</a:t>
            </a:r>
          </a:p>
          <a:p>
            <a:pPr lvl="1"/>
            <a:r>
              <a:t>Expand to two sites</a:t>
            </a:r>
          </a:p>
          <a:p>
            <a:pPr lvl="2"/>
            <a:r>
              <a:t>Shelter-based location</a:t>
            </a:r>
          </a:p>
          <a:p>
            <a:pPr lvl="2"/>
            <a:r>
              <a:t>Walk-in clinic</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Future Directions"/>
          <p:cNvSpPr txBox="1">
            <a:spLocks noGrp="1"/>
          </p:cNvSpPr>
          <p:nvPr>
            <p:ph type="title"/>
          </p:nvPr>
        </p:nvSpPr>
        <p:spPr>
          <a:prstGeom prst="rect">
            <a:avLst/>
          </a:prstGeom>
        </p:spPr>
        <p:txBody>
          <a:bodyPr/>
          <a:lstStyle/>
          <a:p>
            <a:r>
              <a:t>Future Directions</a:t>
            </a:r>
          </a:p>
        </p:txBody>
      </p:sp>
      <p:sp>
        <p:nvSpPr>
          <p:cNvPr id="280" name="Implement rolling enrollment…"/>
          <p:cNvSpPr txBox="1">
            <a:spLocks noGrp="1"/>
          </p:cNvSpPr>
          <p:nvPr>
            <p:ph type="body" idx="1"/>
          </p:nvPr>
        </p:nvSpPr>
        <p:spPr>
          <a:prstGeom prst="rect">
            <a:avLst/>
          </a:prstGeom>
        </p:spPr>
        <p:txBody>
          <a:bodyPr/>
          <a:lstStyle/>
          <a:p>
            <a:r>
              <a:t>Implement rolling enrollment</a:t>
            </a:r>
          </a:p>
          <a:p>
            <a:r>
              <a:t>Incentivize participation regardless of screen results</a:t>
            </a:r>
          </a:p>
          <a:p>
            <a:r>
              <a:t>Transportation </a:t>
            </a:r>
          </a:p>
          <a:p>
            <a:r>
              <a:t>Manage multi-site program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Email : anusha.chandrakantha@hhs.sccgov.org"/>
          <p:cNvSpPr txBox="1">
            <a:spLocks noGrp="1"/>
          </p:cNvSpPr>
          <p:nvPr>
            <p:ph type="body" idx="21"/>
          </p:nvPr>
        </p:nvSpPr>
        <p:spPr>
          <a:prstGeom prst="rect">
            <a:avLst/>
          </a:prstGeom>
        </p:spPr>
        <p:txBody>
          <a:bodyPr/>
          <a:lstStyle/>
          <a:p>
            <a:r>
              <a:t>Email : </a:t>
            </a:r>
            <a:r>
              <a:rPr u="sng">
                <a:hlinkClick r:id="rId2"/>
              </a:rPr>
              <a:t>anusha.chandrakantha@hhs.sccgov.org</a:t>
            </a:r>
          </a:p>
        </p:txBody>
      </p:sp>
      <p:sp>
        <p:nvSpPr>
          <p:cNvPr id="283" name="Thank you!!"/>
          <p:cNvSpPr txBox="1">
            <a:spLocks noGrp="1"/>
          </p:cNvSpPr>
          <p:nvPr>
            <p:ph type="body" idx="22"/>
          </p:nvPr>
        </p:nvSpPr>
        <p:spPr>
          <a:xfrm>
            <a:off x="2387600" y="6060759"/>
            <a:ext cx="19621500" cy="857882"/>
          </a:xfrm>
          <a:prstGeom prst="rect">
            <a:avLst/>
          </a:prstGeom>
        </p:spPr>
        <p:txBody>
          <a:bodyPr/>
          <a:lstStyle/>
          <a:p>
            <a:r>
              <a:rPr sz="5000"/>
              <a:t>Thank you</a:t>
            </a:r>
            <a: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storing Hope, Rewarding Change"/>
          <p:cNvSpPr txBox="1">
            <a:spLocks noGrp="1"/>
          </p:cNvSpPr>
          <p:nvPr>
            <p:ph type="ctrTitle"/>
          </p:nvPr>
        </p:nvSpPr>
        <p:spPr>
          <a:prstGeom prst="rect">
            <a:avLst/>
          </a:prstGeom>
        </p:spPr>
        <p:txBody>
          <a:bodyPr/>
          <a:lstStyle/>
          <a:p>
            <a:r>
              <a:t>Restoring Hope, Rewarding Change</a:t>
            </a:r>
          </a:p>
        </p:txBody>
      </p:sp>
      <p:sp>
        <p:nvSpPr>
          <p:cNvPr id="141" name="A Contingency Management Pilot for Unhoused Communities"/>
          <p:cNvSpPr txBox="1">
            <a:spLocks noGrp="1"/>
          </p:cNvSpPr>
          <p:nvPr>
            <p:ph type="subTitle" sz="quarter" idx="1"/>
          </p:nvPr>
        </p:nvSpPr>
        <p:spPr>
          <a:prstGeom prst="rect">
            <a:avLst/>
          </a:prstGeom>
        </p:spPr>
        <p:txBody>
          <a:bodyPr/>
          <a:lstStyle>
            <a:lvl1pPr defTabSz="421004">
              <a:defRPr sz="5712">
                <a:latin typeface="+mn-lt"/>
                <a:ea typeface="+mn-ea"/>
                <a:cs typeface="+mn-cs"/>
                <a:sym typeface="Helvetica Neue Medium"/>
              </a:defRPr>
            </a:lvl1pPr>
          </a:lstStyle>
          <a:p>
            <a:r>
              <a:t>A Contingency Management Pilot for Unhoused Communities</a:t>
            </a:r>
          </a:p>
        </p:txBody>
      </p:sp>
      <p:sp>
        <p:nvSpPr>
          <p:cNvPr id="142" name="Anusha Chandrakanthan, MD…"/>
          <p:cNvSpPr txBox="1"/>
          <p:nvPr/>
        </p:nvSpPr>
        <p:spPr>
          <a:xfrm>
            <a:off x="1778000" y="11180872"/>
            <a:ext cx="20828000" cy="158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503555">
              <a:spcBef>
                <a:spcPts val="0"/>
              </a:spcBef>
              <a:defRPr sz="3294"/>
            </a:pPr>
            <a:r>
              <a:t>Anusha Chandrakanthan, MD</a:t>
            </a:r>
          </a:p>
          <a:p>
            <a:pPr algn="ctr" defTabSz="503555">
              <a:spcBef>
                <a:spcPts val="0"/>
              </a:spcBef>
              <a:defRPr sz="3294"/>
            </a:pPr>
            <a:r>
              <a:t>Valley Homeless Healthcare Program</a:t>
            </a:r>
          </a:p>
          <a:p>
            <a:pPr algn="ctr" defTabSz="503555">
              <a:spcBef>
                <a:spcPts val="0"/>
              </a:spcBef>
              <a:defRPr sz="3294"/>
            </a:pPr>
            <a:r>
              <a:t>Clinical Assistant Professor, Stanford School of Medicine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No Disclosures"/>
          <p:cNvSpPr txBox="1">
            <a:spLocks noGrp="1"/>
          </p:cNvSpPr>
          <p:nvPr>
            <p:ph type="title"/>
          </p:nvPr>
        </p:nvSpPr>
        <p:spPr>
          <a:prstGeom prst="rect">
            <a:avLst/>
          </a:prstGeom>
        </p:spPr>
        <p:txBody>
          <a:bodyPr/>
          <a:lstStyle/>
          <a:p>
            <a:r>
              <a:t>No Disclosures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What is Contingency Management?"/>
          <p:cNvSpPr txBox="1">
            <a:spLocks noGrp="1"/>
          </p:cNvSpPr>
          <p:nvPr>
            <p:ph type="title"/>
          </p:nvPr>
        </p:nvSpPr>
        <p:spPr>
          <a:prstGeom prst="rect">
            <a:avLst/>
          </a:prstGeom>
        </p:spPr>
        <p:txBody>
          <a:bodyPr/>
          <a:lstStyle>
            <a:lvl1pPr defTabSz="734694">
              <a:defRPr sz="9968"/>
            </a:lvl1pPr>
          </a:lstStyle>
          <a:p>
            <a:r>
              <a:t>What is Contingency Management?</a:t>
            </a:r>
          </a:p>
        </p:txBody>
      </p:sp>
      <p:grpSp>
        <p:nvGrpSpPr>
          <p:cNvPr id="149" name="Group"/>
          <p:cNvGrpSpPr/>
          <p:nvPr/>
        </p:nvGrpSpPr>
        <p:grpSpPr>
          <a:xfrm>
            <a:off x="13870136" y="3121660"/>
            <a:ext cx="6123299" cy="7472680"/>
            <a:chOff x="0" y="0"/>
            <a:chExt cx="6123298" cy="7472679"/>
          </a:xfrm>
        </p:grpSpPr>
        <p:sp>
          <p:nvSpPr>
            <p:cNvPr id="147" name="Creates and strengthens associations between voluntary behaviors and rewards"/>
            <p:cNvSpPr/>
            <p:nvPr/>
          </p:nvSpPr>
          <p:spPr>
            <a:xfrm>
              <a:off x="0" y="0"/>
              <a:ext cx="6123299" cy="7472680"/>
            </a:xfrm>
            <a:prstGeom prst="roundRect">
              <a:avLst>
                <a:gd name="adj" fmla="val 3111"/>
              </a:avLst>
            </a:prstGeom>
            <a:solidFill>
              <a:srgbClr val="FFFFFF"/>
            </a:solidFill>
            <a:ln w="25400" cap="flat">
              <a:solidFill>
                <a:srgbClr val="D2D2D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0" tIns="508000" rIns="508000" bIns="508000" numCol="1" anchor="b">
              <a:noAutofit/>
            </a:bodyPr>
            <a:lstStyle>
              <a:lvl1pPr algn="ctr">
                <a:spcBef>
                  <a:spcPts val="1800"/>
                </a:spcBef>
                <a:defRPr sz="3400" b="1">
                  <a:solidFill>
                    <a:srgbClr val="444444"/>
                  </a:solidFill>
                </a:defRPr>
              </a:lvl1pPr>
            </a:lstStyle>
            <a:p>
              <a:r>
                <a:t>Creates and strengthens associations between voluntary behaviors and rewards </a:t>
              </a:r>
            </a:p>
          </p:txBody>
        </p:sp>
        <p:sp>
          <p:nvSpPr>
            <p:cNvPr id="148" name="Neuron"/>
            <p:cNvSpPr/>
            <p:nvPr/>
          </p:nvSpPr>
          <p:spPr>
            <a:xfrm>
              <a:off x="1576083" y="1651285"/>
              <a:ext cx="2971132" cy="2286001"/>
            </a:xfrm>
            <a:custGeom>
              <a:avLst/>
              <a:gdLst/>
              <a:ahLst/>
              <a:cxnLst>
                <a:cxn ang="0">
                  <a:pos x="wd2" y="hd2"/>
                </a:cxn>
                <a:cxn ang="5400000">
                  <a:pos x="wd2" y="hd2"/>
                </a:cxn>
                <a:cxn ang="10800000">
                  <a:pos x="wd2" y="hd2"/>
                </a:cxn>
                <a:cxn ang="16200000">
                  <a:pos x="wd2" y="hd2"/>
                </a:cxn>
              </a:cxnLst>
              <a:rect l="0" t="0" r="r" b="b"/>
              <a:pathLst>
                <a:path w="21577" h="21551" extrusionOk="0">
                  <a:moveTo>
                    <a:pt x="17938" y="9"/>
                  </a:moveTo>
                  <a:cubicBezTo>
                    <a:pt x="17518" y="282"/>
                    <a:pt x="16746" y="1233"/>
                    <a:pt x="16401" y="3208"/>
                  </a:cubicBezTo>
                  <a:cubicBezTo>
                    <a:pt x="16342" y="3558"/>
                    <a:pt x="16271" y="3867"/>
                    <a:pt x="16191" y="4133"/>
                  </a:cubicBezTo>
                  <a:cubicBezTo>
                    <a:pt x="16147" y="4287"/>
                    <a:pt x="15997" y="4322"/>
                    <a:pt x="15911" y="4203"/>
                  </a:cubicBezTo>
                  <a:cubicBezTo>
                    <a:pt x="15819" y="4077"/>
                    <a:pt x="15711" y="3944"/>
                    <a:pt x="15592" y="3790"/>
                  </a:cubicBezTo>
                  <a:cubicBezTo>
                    <a:pt x="15263" y="3258"/>
                    <a:pt x="16030" y="1815"/>
                    <a:pt x="15955" y="652"/>
                  </a:cubicBezTo>
                  <a:cubicBezTo>
                    <a:pt x="15949" y="582"/>
                    <a:pt x="15872" y="583"/>
                    <a:pt x="15867" y="646"/>
                  </a:cubicBezTo>
                  <a:cubicBezTo>
                    <a:pt x="15818" y="982"/>
                    <a:pt x="15744" y="1326"/>
                    <a:pt x="15663" y="1648"/>
                  </a:cubicBezTo>
                  <a:cubicBezTo>
                    <a:pt x="15652" y="1697"/>
                    <a:pt x="15604" y="1703"/>
                    <a:pt x="15582" y="1661"/>
                  </a:cubicBezTo>
                  <a:cubicBezTo>
                    <a:pt x="15474" y="1472"/>
                    <a:pt x="15394" y="1277"/>
                    <a:pt x="15415" y="878"/>
                  </a:cubicBezTo>
                  <a:cubicBezTo>
                    <a:pt x="15421" y="808"/>
                    <a:pt x="15338" y="793"/>
                    <a:pt x="15328" y="856"/>
                  </a:cubicBezTo>
                  <a:cubicBezTo>
                    <a:pt x="15257" y="1206"/>
                    <a:pt x="15312" y="1506"/>
                    <a:pt x="15474" y="1913"/>
                  </a:cubicBezTo>
                  <a:cubicBezTo>
                    <a:pt x="15517" y="2011"/>
                    <a:pt x="15523" y="2179"/>
                    <a:pt x="15496" y="2284"/>
                  </a:cubicBezTo>
                  <a:cubicBezTo>
                    <a:pt x="15394" y="2670"/>
                    <a:pt x="15301" y="2999"/>
                    <a:pt x="15269" y="3258"/>
                  </a:cubicBezTo>
                  <a:cubicBezTo>
                    <a:pt x="15263" y="3307"/>
                    <a:pt x="15220" y="3319"/>
                    <a:pt x="15193" y="3284"/>
                  </a:cubicBezTo>
                  <a:cubicBezTo>
                    <a:pt x="14950" y="2948"/>
                    <a:pt x="14708" y="2452"/>
                    <a:pt x="14648" y="1562"/>
                  </a:cubicBezTo>
                  <a:cubicBezTo>
                    <a:pt x="14643" y="1499"/>
                    <a:pt x="14573" y="1492"/>
                    <a:pt x="14562" y="1562"/>
                  </a:cubicBezTo>
                  <a:cubicBezTo>
                    <a:pt x="14508" y="1920"/>
                    <a:pt x="14514" y="2593"/>
                    <a:pt x="15016" y="3398"/>
                  </a:cubicBezTo>
                  <a:cubicBezTo>
                    <a:pt x="15269" y="3811"/>
                    <a:pt x="15528" y="4147"/>
                    <a:pt x="15712" y="4420"/>
                  </a:cubicBezTo>
                  <a:cubicBezTo>
                    <a:pt x="15868" y="4644"/>
                    <a:pt x="15873" y="4987"/>
                    <a:pt x="15722" y="5219"/>
                  </a:cubicBezTo>
                  <a:cubicBezTo>
                    <a:pt x="15344" y="5793"/>
                    <a:pt x="14908" y="5952"/>
                    <a:pt x="14535" y="6043"/>
                  </a:cubicBezTo>
                  <a:cubicBezTo>
                    <a:pt x="14271" y="6078"/>
                    <a:pt x="14023" y="6079"/>
                    <a:pt x="13753" y="5932"/>
                  </a:cubicBezTo>
                  <a:cubicBezTo>
                    <a:pt x="13478" y="5785"/>
                    <a:pt x="13344" y="5553"/>
                    <a:pt x="13322" y="5168"/>
                  </a:cubicBezTo>
                  <a:cubicBezTo>
                    <a:pt x="13306" y="4832"/>
                    <a:pt x="13408" y="4349"/>
                    <a:pt x="13548" y="3873"/>
                  </a:cubicBezTo>
                  <a:cubicBezTo>
                    <a:pt x="13774" y="3131"/>
                    <a:pt x="13695" y="2418"/>
                    <a:pt x="13501" y="1788"/>
                  </a:cubicBezTo>
                  <a:cubicBezTo>
                    <a:pt x="13479" y="1718"/>
                    <a:pt x="13397" y="1753"/>
                    <a:pt x="13408" y="1823"/>
                  </a:cubicBezTo>
                  <a:cubicBezTo>
                    <a:pt x="13559" y="2859"/>
                    <a:pt x="13575" y="3181"/>
                    <a:pt x="13332" y="3818"/>
                  </a:cubicBezTo>
                  <a:cubicBezTo>
                    <a:pt x="13186" y="4189"/>
                    <a:pt x="13106" y="4391"/>
                    <a:pt x="13062" y="4783"/>
                  </a:cubicBezTo>
                  <a:cubicBezTo>
                    <a:pt x="13035" y="5014"/>
                    <a:pt x="12902" y="5077"/>
                    <a:pt x="12805" y="4888"/>
                  </a:cubicBezTo>
                  <a:cubicBezTo>
                    <a:pt x="12778" y="4832"/>
                    <a:pt x="12739" y="4784"/>
                    <a:pt x="12707" y="4728"/>
                  </a:cubicBezTo>
                  <a:cubicBezTo>
                    <a:pt x="12669" y="4665"/>
                    <a:pt x="12636" y="4609"/>
                    <a:pt x="12604" y="4553"/>
                  </a:cubicBezTo>
                  <a:cubicBezTo>
                    <a:pt x="12448" y="4287"/>
                    <a:pt x="12383" y="3950"/>
                    <a:pt x="12442" y="3628"/>
                  </a:cubicBezTo>
                  <a:cubicBezTo>
                    <a:pt x="12561" y="2949"/>
                    <a:pt x="12895" y="2032"/>
                    <a:pt x="12847" y="1241"/>
                  </a:cubicBezTo>
                  <a:cubicBezTo>
                    <a:pt x="12841" y="1178"/>
                    <a:pt x="12771" y="1171"/>
                    <a:pt x="12761" y="1234"/>
                  </a:cubicBezTo>
                  <a:cubicBezTo>
                    <a:pt x="12712" y="1577"/>
                    <a:pt x="12636" y="1927"/>
                    <a:pt x="12550" y="2256"/>
                  </a:cubicBezTo>
                  <a:cubicBezTo>
                    <a:pt x="12539" y="2298"/>
                    <a:pt x="12492" y="2305"/>
                    <a:pt x="12476" y="2263"/>
                  </a:cubicBezTo>
                  <a:cubicBezTo>
                    <a:pt x="12400" y="2088"/>
                    <a:pt x="12324" y="1829"/>
                    <a:pt x="12307" y="1479"/>
                  </a:cubicBezTo>
                  <a:cubicBezTo>
                    <a:pt x="12302" y="1409"/>
                    <a:pt x="12232" y="1403"/>
                    <a:pt x="12216" y="1473"/>
                  </a:cubicBezTo>
                  <a:cubicBezTo>
                    <a:pt x="12157" y="1788"/>
                    <a:pt x="12178" y="2081"/>
                    <a:pt x="12307" y="2431"/>
                  </a:cubicBezTo>
                  <a:cubicBezTo>
                    <a:pt x="12377" y="2627"/>
                    <a:pt x="12395" y="2851"/>
                    <a:pt x="12341" y="3061"/>
                  </a:cubicBezTo>
                  <a:cubicBezTo>
                    <a:pt x="12276" y="3299"/>
                    <a:pt x="12222" y="3516"/>
                    <a:pt x="12189" y="3698"/>
                  </a:cubicBezTo>
                  <a:cubicBezTo>
                    <a:pt x="12179" y="3754"/>
                    <a:pt x="12131" y="3768"/>
                    <a:pt x="12098" y="3726"/>
                  </a:cubicBezTo>
                  <a:cubicBezTo>
                    <a:pt x="11564" y="2991"/>
                    <a:pt x="11331" y="2774"/>
                    <a:pt x="10743" y="2431"/>
                  </a:cubicBezTo>
                  <a:cubicBezTo>
                    <a:pt x="10695" y="2403"/>
                    <a:pt x="10658" y="2495"/>
                    <a:pt x="10701" y="2530"/>
                  </a:cubicBezTo>
                  <a:cubicBezTo>
                    <a:pt x="11025" y="2789"/>
                    <a:pt x="11358" y="3061"/>
                    <a:pt x="11930" y="3971"/>
                  </a:cubicBezTo>
                  <a:cubicBezTo>
                    <a:pt x="11957" y="4013"/>
                    <a:pt x="11930" y="4076"/>
                    <a:pt x="11893" y="4076"/>
                  </a:cubicBezTo>
                  <a:cubicBezTo>
                    <a:pt x="11790" y="4076"/>
                    <a:pt x="11246" y="4146"/>
                    <a:pt x="10598" y="3936"/>
                  </a:cubicBezTo>
                  <a:cubicBezTo>
                    <a:pt x="10539" y="3915"/>
                    <a:pt x="10512" y="3986"/>
                    <a:pt x="10566" y="4035"/>
                  </a:cubicBezTo>
                  <a:cubicBezTo>
                    <a:pt x="10971" y="4399"/>
                    <a:pt x="11758" y="4300"/>
                    <a:pt x="11952" y="4370"/>
                  </a:cubicBezTo>
                  <a:cubicBezTo>
                    <a:pt x="12124" y="4433"/>
                    <a:pt x="12260" y="4608"/>
                    <a:pt x="12314" y="4685"/>
                  </a:cubicBezTo>
                  <a:cubicBezTo>
                    <a:pt x="12314" y="4685"/>
                    <a:pt x="12314" y="4686"/>
                    <a:pt x="12314" y="4693"/>
                  </a:cubicBezTo>
                  <a:cubicBezTo>
                    <a:pt x="12373" y="4805"/>
                    <a:pt x="12448" y="4867"/>
                    <a:pt x="12518" y="4993"/>
                  </a:cubicBezTo>
                  <a:cubicBezTo>
                    <a:pt x="12610" y="5161"/>
                    <a:pt x="12691" y="5329"/>
                    <a:pt x="12761" y="5490"/>
                  </a:cubicBezTo>
                  <a:cubicBezTo>
                    <a:pt x="12896" y="5805"/>
                    <a:pt x="12378" y="5994"/>
                    <a:pt x="12167" y="5735"/>
                  </a:cubicBezTo>
                  <a:cubicBezTo>
                    <a:pt x="11925" y="5434"/>
                    <a:pt x="11531" y="5042"/>
                    <a:pt x="11138" y="5098"/>
                  </a:cubicBezTo>
                  <a:cubicBezTo>
                    <a:pt x="11089" y="5105"/>
                    <a:pt x="11084" y="5198"/>
                    <a:pt x="11133" y="5219"/>
                  </a:cubicBezTo>
                  <a:cubicBezTo>
                    <a:pt x="11553" y="5373"/>
                    <a:pt x="11817" y="5672"/>
                    <a:pt x="11947" y="5875"/>
                  </a:cubicBezTo>
                  <a:cubicBezTo>
                    <a:pt x="11968" y="5910"/>
                    <a:pt x="11952" y="5960"/>
                    <a:pt x="11920" y="5960"/>
                  </a:cubicBezTo>
                  <a:cubicBezTo>
                    <a:pt x="11580" y="5981"/>
                    <a:pt x="11187" y="5925"/>
                    <a:pt x="10777" y="5715"/>
                  </a:cubicBezTo>
                  <a:cubicBezTo>
                    <a:pt x="10728" y="5687"/>
                    <a:pt x="10685" y="5792"/>
                    <a:pt x="10733" y="5820"/>
                  </a:cubicBezTo>
                  <a:cubicBezTo>
                    <a:pt x="11353" y="6191"/>
                    <a:pt x="11936" y="6337"/>
                    <a:pt x="12535" y="6225"/>
                  </a:cubicBezTo>
                  <a:cubicBezTo>
                    <a:pt x="12821" y="6169"/>
                    <a:pt x="13085" y="6408"/>
                    <a:pt x="13150" y="6772"/>
                  </a:cubicBezTo>
                  <a:cubicBezTo>
                    <a:pt x="13414" y="8305"/>
                    <a:pt x="12658" y="10084"/>
                    <a:pt x="10280" y="10903"/>
                  </a:cubicBezTo>
                  <a:cubicBezTo>
                    <a:pt x="5248" y="12618"/>
                    <a:pt x="2778" y="16609"/>
                    <a:pt x="2082" y="17841"/>
                  </a:cubicBezTo>
                  <a:cubicBezTo>
                    <a:pt x="1893" y="18170"/>
                    <a:pt x="1645" y="18437"/>
                    <a:pt x="1349" y="18591"/>
                  </a:cubicBezTo>
                  <a:cubicBezTo>
                    <a:pt x="1074" y="18738"/>
                    <a:pt x="696" y="18878"/>
                    <a:pt x="211" y="18920"/>
                  </a:cubicBezTo>
                  <a:cubicBezTo>
                    <a:pt x="173" y="18927"/>
                    <a:pt x="136" y="18962"/>
                    <a:pt x="130" y="19011"/>
                  </a:cubicBezTo>
                  <a:cubicBezTo>
                    <a:pt x="109" y="19130"/>
                    <a:pt x="124" y="19234"/>
                    <a:pt x="145" y="19311"/>
                  </a:cubicBezTo>
                  <a:cubicBezTo>
                    <a:pt x="162" y="19381"/>
                    <a:pt x="226" y="19416"/>
                    <a:pt x="280" y="19381"/>
                  </a:cubicBezTo>
                  <a:cubicBezTo>
                    <a:pt x="442" y="19262"/>
                    <a:pt x="777" y="19053"/>
                    <a:pt x="836" y="19263"/>
                  </a:cubicBezTo>
                  <a:cubicBezTo>
                    <a:pt x="901" y="19487"/>
                    <a:pt x="297" y="19662"/>
                    <a:pt x="76" y="19718"/>
                  </a:cubicBezTo>
                  <a:cubicBezTo>
                    <a:pt x="28" y="19732"/>
                    <a:pt x="-5" y="19788"/>
                    <a:pt x="0" y="19858"/>
                  </a:cubicBezTo>
                  <a:cubicBezTo>
                    <a:pt x="11" y="19956"/>
                    <a:pt x="49" y="20104"/>
                    <a:pt x="140" y="20237"/>
                  </a:cubicBezTo>
                  <a:cubicBezTo>
                    <a:pt x="178" y="20286"/>
                    <a:pt x="232" y="20292"/>
                    <a:pt x="275" y="20243"/>
                  </a:cubicBezTo>
                  <a:cubicBezTo>
                    <a:pt x="496" y="19977"/>
                    <a:pt x="1091" y="19404"/>
                    <a:pt x="1231" y="19642"/>
                  </a:cubicBezTo>
                  <a:cubicBezTo>
                    <a:pt x="1274" y="19719"/>
                    <a:pt x="1263" y="19990"/>
                    <a:pt x="562" y="20403"/>
                  </a:cubicBezTo>
                  <a:cubicBezTo>
                    <a:pt x="508" y="20431"/>
                    <a:pt x="491" y="20515"/>
                    <a:pt x="518" y="20578"/>
                  </a:cubicBezTo>
                  <a:cubicBezTo>
                    <a:pt x="556" y="20662"/>
                    <a:pt x="605" y="20733"/>
                    <a:pt x="643" y="20782"/>
                  </a:cubicBezTo>
                  <a:cubicBezTo>
                    <a:pt x="686" y="20838"/>
                    <a:pt x="755" y="20825"/>
                    <a:pt x="782" y="20762"/>
                  </a:cubicBezTo>
                  <a:cubicBezTo>
                    <a:pt x="874" y="20573"/>
                    <a:pt x="1068" y="20237"/>
                    <a:pt x="1224" y="20377"/>
                  </a:cubicBezTo>
                  <a:cubicBezTo>
                    <a:pt x="1380" y="20517"/>
                    <a:pt x="1251" y="20866"/>
                    <a:pt x="1170" y="21055"/>
                  </a:cubicBezTo>
                  <a:cubicBezTo>
                    <a:pt x="1143" y="21125"/>
                    <a:pt x="1165" y="21209"/>
                    <a:pt x="1224" y="21230"/>
                  </a:cubicBezTo>
                  <a:cubicBezTo>
                    <a:pt x="1273" y="21251"/>
                    <a:pt x="1337" y="21265"/>
                    <a:pt x="1413" y="21265"/>
                  </a:cubicBezTo>
                  <a:cubicBezTo>
                    <a:pt x="1467" y="21265"/>
                    <a:pt x="1516" y="21202"/>
                    <a:pt x="1511" y="21132"/>
                  </a:cubicBezTo>
                  <a:cubicBezTo>
                    <a:pt x="1446" y="20130"/>
                    <a:pt x="1613" y="19963"/>
                    <a:pt x="1694" y="20005"/>
                  </a:cubicBezTo>
                  <a:cubicBezTo>
                    <a:pt x="1910" y="20103"/>
                    <a:pt x="1823" y="21005"/>
                    <a:pt x="1753" y="21383"/>
                  </a:cubicBezTo>
                  <a:cubicBezTo>
                    <a:pt x="1742" y="21446"/>
                    <a:pt x="1775" y="21518"/>
                    <a:pt x="1824" y="21532"/>
                  </a:cubicBezTo>
                  <a:cubicBezTo>
                    <a:pt x="1959" y="21574"/>
                    <a:pt x="2072" y="21539"/>
                    <a:pt x="2148" y="21504"/>
                  </a:cubicBezTo>
                  <a:cubicBezTo>
                    <a:pt x="2196" y="21483"/>
                    <a:pt x="2218" y="21411"/>
                    <a:pt x="2202" y="21348"/>
                  </a:cubicBezTo>
                  <a:cubicBezTo>
                    <a:pt x="2131" y="21068"/>
                    <a:pt x="1952" y="20298"/>
                    <a:pt x="2136" y="20263"/>
                  </a:cubicBezTo>
                  <a:cubicBezTo>
                    <a:pt x="2303" y="20228"/>
                    <a:pt x="2325" y="20712"/>
                    <a:pt x="2325" y="20950"/>
                  </a:cubicBezTo>
                  <a:cubicBezTo>
                    <a:pt x="2325" y="21027"/>
                    <a:pt x="2379" y="21082"/>
                    <a:pt x="2432" y="21068"/>
                  </a:cubicBezTo>
                  <a:cubicBezTo>
                    <a:pt x="2492" y="21054"/>
                    <a:pt x="2573" y="21020"/>
                    <a:pt x="2643" y="20943"/>
                  </a:cubicBezTo>
                  <a:cubicBezTo>
                    <a:pt x="2675" y="20908"/>
                    <a:pt x="2681" y="20846"/>
                    <a:pt x="2665" y="20797"/>
                  </a:cubicBezTo>
                  <a:cubicBezTo>
                    <a:pt x="2428" y="20132"/>
                    <a:pt x="2341" y="19577"/>
                    <a:pt x="2314" y="19178"/>
                  </a:cubicBezTo>
                  <a:cubicBezTo>
                    <a:pt x="2293" y="18821"/>
                    <a:pt x="2369" y="18451"/>
                    <a:pt x="2552" y="18178"/>
                  </a:cubicBezTo>
                  <a:cubicBezTo>
                    <a:pt x="5033" y="14593"/>
                    <a:pt x="6839" y="13262"/>
                    <a:pt x="10415" y="11785"/>
                  </a:cubicBezTo>
                  <a:cubicBezTo>
                    <a:pt x="12097" y="11091"/>
                    <a:pt x="13646" y="10904"/>
                    <a:pt x="14391" y="11940"/>
                  </a:cubicBezTo>
                  <a:cubicBezTo>
                    <a:pt x="14725" y="12409"/>
                    <a:pt x="14676" y="13142"/>
                    <a:pt x="14288" y="13542"/>
                  </a:cubicBezTo>
                  <a:cubicBezTo>
                    <a:pt x="13813" y="14025"/>
                    <a:pt x="13473" y="14585"/>
                    <a:pt x="13246" y="15607"/>
                  </a:cubicBezTo>
                  <a:cubicBezTo>
                    <a:pt x="13230" y="15677"/>
                    <a:pt x="13317" y="15712"/>
                    <a:pt x="13339" y="15642"/>
                  </a:cubicBezTo>
                  <a:cubicBezTo>
                    <a:pt x="13571" y="14928"/>
                    <a:pt x="13888" y="14418"/>
                    <a:pt x="14195" y="14054"/>
                  </a:cubicBezTo>
                  <a:cubicBezTo>
                    <a:pt x="14222" y="14019"/>
                    <a:pt x="14271" y="14046"/>
                    <a:pt x="14271" y="14095"/>
                  </a:cubicBezTo>
                  <a:cubicBezTo>
                    <a:pt x="14282" y="14424"/>
                    <a:pt x="14244" y="14893"/>
                    <a:pt x="14050" y="15362"/>
                  </a:cubicBezTo>
                  <a:cubicBezTo>
                    <a:pt x="14023" y="15425"/>
                    <a:pt x="14083" y="15483"/>
                    <a:pt x="14126" y="15441"/>
                  </a:cubicBezTo>
                  <a:cubicBezTo>
                    <a:pt x="14428" y="15126"/>
                    <a:pt x="14486" y="14571"/>
                    <a:pt x="14519" y="14102"/>
                  </a:cubicBezTo>
                  <a:cubicBezTo>
                    <a:pt x="14535" y="13857"/>
                    <a:pt x="14687" y="13564"/>
                    <a:pt x="14854" y="13445"/>
                  </a:cubicBezTo>
                  <a:cubicBezTo>
                    <a:pt x="14865" y="13438"/>
                    <a:pt x="14880" y="13431"/>
                    <a:pt x="14891" y="13417"/>
                  </a:cubicBezTo>
                  <a:cubicBezTo>
                    <a:pt x="14961" y="13368"/>
                    <a:pt x="15043" y="13417"/>
                    <a:pt x="15070" y="13515"/>
                  </a:cubicBezTo>
                  <a:cubicBezTo>
                    <a:pt x="15124" y="13739"/>
                    <a:pt x="15172" y="13976"/>
                    <a:pt x="15210" y="14242"/>
                  </a:cubicBezTo>
                  <a:cubicBezTo>
                    <a:pt x="15231" y="14403"/>
                    <a:pt x="15252" y="14559"/>
                    <a:pt x="15274" y="14706"/>
                  </a:cubicBezTo>
                  <a:cubicBezTo>
                    <a:pt x="15279" y="14818"/>
                    <a:pt x="15301" y="15110"/>
                    <a:pt x="15183" y="15320"/>
                  </a:cubicBezTo>
                  <a:cubicBezTo>
                    <a:pt x="14686" y="16224"/>
                    <a:pt x="14643" y="15957"/>
                    <a:pt x="14190" y="16902"/>
                  </a:cubicBezTo>
                  <a:cubicBezTo>
                    <a:pt x="14163" y="16958"/>
                    <a:pt x="14244" y="17009"/>
                    <a:pt x="14276" y="16953"/>
                  </a:cubicBezTo>
                  <a:cubicBezTo>
                    <a:pt x="14524" y="16469"/>
                    <a:pt x="14967" y="16105"/>
                    <a:pt x="15178" y="15874"/>
                  </a:cubicBezTo>
                  <a:cubicBezTo>
                    <a:pt x="15221" y="15825"/>
                    <a:pt x="15258" y="15776"/>
                    <a:pt x="15296" y="15727"/>
                  </a:cubicBezTo>
                  <a:cubicBezTo>
                    <a:pt x="15323" y="15685"/>
                    <a:pt x="15376" y="15706"/>
                    <a:pt x="15382" y="15762"/>
                  </a:cubicBezTo>
                  <a:cubicBezTo>
                    <a:pt x="15495" y="17058"/>
                    <a:pt x="15393" y="17464"/>
                    <a:pt x="15296" y="18003"/>
                  </a:cubicBezTo>
                  <a:cubicBezTo>
                    <a:pt x="15285" y="18073"/>
                    <a:pt x="15361" y="18107"/>
                    <a:pt x="15388" y="18044"/>
                  </a:cubicBezTo>
                  <a:cubicBezTo>
                    <a:pt x="15674" y="17323"/>
                    <a:pt x="15652" y="16427"/>
                    <a:pt x="15663" y="15517"/>
                  </a:cubicBezTo>
                  <a:cubicBezTo>
                    <a:pt x="15663" y="15461"/>
                    <a:pt x="15712" y="15432"/>
                    <a:pt x="15744" y="15467"/>
                  </a:cubicBezTo>
                  <a:cubicBezTo>
                    <a:pt x="15857" y="15593"/>
                    <a:pt x="15991" y="15721"/>
                    <a:pt x="16132" y="15861"/>
                  </a:cubicBezTo>
                  <a:cubicBezTo>
                    <a:pt x="16207" y="15938"/>
                    <a:pt x="16256" y="16048"/>
                    <a:pt x="16266" y="16167"/>
                  </a:cubicBezTo>
                  <a:cubicBezTo>
                    <a:pt x="16310" y="16678"/>
                    <a:pt x="16386" y="17036"/>
                    <a:pt x="16629" y="17316"/>
                  </a:cubicBezTo>
                  <a:cubicBezTo>
                    <a:pt x="16672" y="17365"/>
                    <a:pt x="16730" y="17302"/>
                    <a:pt x="16703" y="17239"/>
                  </a:cubicBezTo>
                  <a:cubicBezTo>
                    <a:pt x="16546" y="16882"/>
                    <a:pt x="16504" y="16568"/>
                    <a:pt x="16499" y="16351"/>
                  </a:cubicBezTo>
                  <a:cubicBezTo>
                    <a:pt x="16499" y="16309"/>
                    <a:pt x="16531" y="16280"/>
                    <a:pt x="16558" y="16301"/>
                  </a:cubicBezTo>
                  <a:cubicBezTo>
                    <a:pt x="16855" y="16504"/>
                    <a:pt x="17065" y="16776"/>
                    <a:pt x="17259" y="17112"/>
                  </a:cubicBezTo>
                  <a:cubicBezTo>
                    <a:pt x="17291" y="17175"/>
                    <a:pt x="17367" y="17121"/>
                    <a:pt x="17340" y="17051"/>
                  </a:cubicBezTo>
                  <a:cubicBezTo>
                    <a:pt x="17043" y="16288"/>
                    <a:pt x="16310" y="15699"/>
                    <a:pt x="15879" y="15167"/>
                  </a:cubicBezTo>
                  <a:cubicBezTo>
                    <a:pt x="15695" y="14943"/>
                    <a:pt x="15576" y="14649"/>
                    <a:pt x="15543" y="14327"/>
                  </a:cubicBezTo>
                  <a:cubicBezTo>
                    <a:pt x="15538" y="14292"/>
                    <a:pt x="15539" y="14250"/>
                    <a:pt x="15533" y="14215"/>
                  </a:cubicBezTo>
                  <a:cubicBezTo>
                    <a:pt x="15522" y="14117"/>
                    <a:pt x="15517" y="14018"/>
                    <a:pt x="15506" y="13927"/>
                  </a:cubicBezTo>
                  <a:cubicBezTo>
                    <a:pt x="15495" y="13808"/>
                    <a:pt x="15598" y="13732"/>
                    <a:pt x="15673" y="13802"/>
                  </a:cubicBezTo>
                  <a:cubicBezTo>
                    <a:pt x="15856" y="13977"/>
                    <a:pt x="16115" y="14144"/>
                    <a:pt x="16487" y="14277"/>
                  </a:cubicBezTo>
                  <a:cubicBezTo>
                    <a:pt x="17091" y="14494"/>
                    <a:pt x="17389" y="14691"/>
                    <a:pt x="17923" y="15657"/>
                  </a:cubicBezTo>
                  <a:cubicBezTo>
                    <a:pt x="17956" y="15720"/>
                    <a:pt x="18031" y="15664"/>
                    <a:pt x="18004" y="15594"/>
                  </a:cubicBezTo>
                  <a:cubicBezTo>
                    <a:pt x="17670" y="14705"/>
                    <a:pt x="17270" y="14278"/>
                    <a:pt x="16585" y="14012"/>
                  </a:cubicBezTo>
                  <a:cubicBezTo>
                    <a:pt x="16261" y="13886"/>
                    <a:pt x="16050" y="13710"/>
                    <a:pt x="15867" y="13493"/>
                  </a:cubicBezTo>
                  <a:cubicBezTo>
                    <a:pt x="15576" y="13150"/>
                    <a:pt x="15479" y="12597"/>
                    <a:pt x="15646" y="12128"/>
                  </a:cubicBezTo>
                  <a:cubicBezTo>
                    <a:pt x="15797" y="11701"/>
                    <a:pt x="16051" y="11372"/>
                    <a:pt x="16423" y="11036"/>
                  </a:cubicBezTo>
                  <a:cubicBezTo>
                    <a:pt x="16871" y="10693"/>
                    <a:pt x="17249" y="10665"/>
                    <a:pt x="17680" y="10826"/>
                  </a:cubicBezTo>
                  <a:cubicBezTo>
                    <a:pt x="18112" y="10987"/>
                    <a:pt x="18456" y="11413"/>
                    <a:pt x="18580" y="11966"/>
                  </a:cubicBezTo>
                  <a:cubicBezTo>
                    <a:pt x="18651" y="12295"/>
                    <a:pt x="18661" y="12645"/>
                    <a:pt x="18715" y="12981"/>
                  </a:cubicBezTo>
                  <a:cubicBezTo>
                    <a:pt x="18882" y="13955"/>
                    <a:pt x="19088" y="14327"/>
                    <a:pt x="19325" y="14649"/>
                  </a:cubicBezTo>
                  <a:cubicBezTo>
                    <a:pt x="19379" y="14719"/>
                    <a:pt x="19406" y="14648"/>
                    <a:pt x="19379" y="14585"/>
                  </a:cubicBezTo>
                  <a:cubicBezTo>
                    <a:pt x="19245" y="14305"/>
                    <a:pt x="19033" y="13815"/>
                    <a:pt x="18990" y="13605"/>
                  </a:cubicBezTo>
                  <a:cubicBezTo>
                    <a:pt x="18979" y="13556"/>
                    <a:pt x="19022" y="13521"/>
                    <a:pt x="19049" y="13542"/>
                  </a:cubicBezTo>
                  <a:cubicBezTo>
                    <a:pt x="19356" y="13766"/>
                    <a:pt x="19552" y="14082"/>
                    <a:pt x="19622" y="14180"/>
                  </a:cubicBezTo>
                  <a:cubicBezTo>
                    <a:pt x="19660" y="14229"/>
                    <a:pt x="19713" y="14145"/>
                    <a:pt x="19681" y="14089"/>
                  </a:cubicBezTo>
                  <a:cubicBezTo>
                    <a:pt x="19314" y="13451"/>
                    <a:pt x="19108" y="13361"/>
                    <a:pt x="18995" y="13172"/>
                  </a:cubicBezTo>
                  <a:cubicBezTo>
                    <a:pt x="18925" y="13053"/>
                    <a:pt x="18888" y="12912"/>
                    <a:pt x="18872" y="12765"/>
                  </a:cubicBezTo>
                  <a:cubicBezTo>
                    <a:pt x="18834" y="12380"/>
                    <a:pt x="18812" y="12024"/>
                    <a:pt x="18747" y="11730"/>
                  </a:cubicBezTo>
                  <a:cubicBezTo>
                    <a:pt x="18720" y="11597"/>
                    <a:pt x="18829" y="11483"/>
                    <a:pt x="18921" y="11546"/>
                  </a:cubicBezTo>
                  <a:cubicBezTo>
                    <a:pt x="18991" y="11595"/>
                    <a:pt x="19066" y="11637"/>
                    <a:pt x="19142" y="11686"/>
                  </a:cubicBezTo>
                  <a:cubicBezTo>
                    <a:pt x="19185" y="11714"/>
                    <a:pt x="19233" y="11743"/>
                    <a:pt x="19277" y="11771"/>
                  </a:cubicBezTo>
                  <a:cubicBezTo>
                    <a:pt x="19848" y="12227"/>
                    <a:pt x="19518" y="13172"/>
                    <a:pt x="20047" y="13935"/>
                  </a:cubicBezTo>
                  <a:cubicBezTo>
                    <a:pt x="20090" y="13998"/>
                    <a:pt x="20155" y="13977"/>
                    <a:pt x="20123" y="13900"/>
                  </a:cubicBezTo>
                  <a:cubicBezTo>
                    <a:pt x="20026" y="13683"/>
                    <a:pt x="19940" y="13486"/>
                    <a:pt x="19924" y="13191"/>
                  </a:cubicBezTo>
                  <a:cubicBezTo>
                    <a:pt x="19918" y="13135"/>
                    <a:pt x="19967" y="13109"/>
                    <a:pt x="20000" y="13137"/>
                  </a:cubicBezTo>
                  <a:cubicBezTo>
                    <a:pt x="20107" y="13242"/>
                    <a:pt x="20214" y="13388"/>
                    <a:pt x="20289" y="13493"/>
                  </a:cubicBezTo>
                  <a:cubicBezTo>
                    <a:pt x="20343" y="13577"/>
                    <a:pt x="20355" y="13508"/>
                    <a:pt x="20338" y="13445"/>
                  </a:cubicBezTo>
                  <a:cubicBezTo>
                    <a:pt x="20241" y="13123"/>
                    <a:pt x="20041" y="12897"/>
                    <a:pt x="19912" y="12771"/>
                  </a:cubicBezTo>
                  <a:cubicBezTo>
                    <a:pt x="19847" y="12708"/>
                    <a:pt x="19804" y="12618"/>
                    <a:pt x="19799" y="12513"/>
                  </a:cubicBezTo>
                  <a:cubicBezTo>
                    <a:pt x="19794" y="12415"/>
                    <a:pt x="19795" y="12351"/>
                    <a:pt x="19784" y="12246"/>
                  </a:cubicBezTo>
                  <a:cubicBezTo>
                    <a:pt x="19778" y="12197"/>
                    <a:pt x="19821" y="12157"/>
                    <a:pt x="19853" y="12185"/>
                  </a:cubicBezTo>
                  <a:cubicBezTo>
                    <a:pt x="20775" y="12913"/>
                    <a:pt x="21023" y="13472"/>
                    <a:pt x="21255" y="13955"/>
                  </a:cubicBezTo>
                  <a:cubicBezTo>
                    <a:pt x="21282" y="14011"/>
                    <a:pt x="21347" y="13977"/>
                    <a:pt x="21336" y="13914"/>
                  </a:cubicBezTo>
                  <a:cubicBezTo>
                    <a:pt x="21217" y="13325"/>
                    <a:pt x="20868" y="12353"/>
                    <a:pt x="19433" y="11526"/>
                  </a:cubicBezTo>
                  <a:cubicBezTo>
                    <a:pt x="19191" y="11386"/>
                    <a:pt x="18963" y="11246"/>
                    <a:pt x="18801" y="10903"/>
                  </a:cubicBezTo>
                  <a:cubicBezTo>
                    <a:pt x="18612" y="10518"/>
                    <a:pt x="18975" y="10273"/>
                    <a:pt x="18975" y="10273"/>
                  </a:cubicBezTo>
                  <a:cubicBezTo>
                    <a:pt x="19433" y="9937"/>
                    <a:pt x="20409" y="11155"/>
                    <a:pt x="21304" y="11246"/>
                  </a:cubicBezTo>
                  <a:cubicBezTo>
                    <a:pt x="21353" y="11253"/>
                    <a:pt x="21369" y="11163"/>
                    <a:pt x="21321" y="11135"/>
                  </a:cubicBezTo>
                  <a:cubicBezTo>
                    <a:pt x="21067" y="11016"/>
                    <a:pt x="20813" y="10860"/>
                    <a:pt x="20581" y="10699"/>
                  </a:cubicBezTo>
                  <a:cubicBezTo>
                    <a:pt x="20549" y="10678"/>
                    <a:pt x="20548" y="10615"/>
                    <a:pt x="20586" y="10601"/>
                  </a:cubicBezTo>
                  <a:cubicBezTo>
                    <a:pt x="20732" y="10538"/>
                    <a:pt x="20943" y="10476"/>
                    <a:pt x="21218" y="10518"/>
                  </a:cubicBezTo>
                  <a:cubicBezTo>
                    <a:pt x="21267" y="10525"/>
                    <a:pt x="21289" y="10434"/>
                    <a:pt x="21240" y="10406"/>
                  </a:cubicBezTo>
                  <a:cubicBezTo>
                    <a:pt x="20992" y="10259"/>
                    <a:pt x="20754" y="10252"/>
                    <a:pt x="20436" y="10378"/>
                  </a:cubicBezTo>
                  <a:cubicBezTo>
                    <a:pt x="20307" y="10427"/>
                    <a:pt x="20167" y="10405"/>
                    <a:pt x="20054" y="10321"/>
                  </a:cubicBezTo>
                  <a:cubicBezTo>
                    <a:pt x="19827" y="10160"/>
                    <a:pt x="19622" y="10020"/>
                    <a:pt x="19460" y="9936"/>
                  </a:cubicBezTo>
                  <a:cubicBezTo>
                    <a:pt x="19412" y="9915"/>
                    <a:pt x="19405" y="9831"/>
                    <a:pt x="19448" y="9796"/>
                  </a:cubicBezTo>
                  <a:cubicBezTo>
                    <a:pt x="19745" y="9551"/>
                    <a:pt x="20138" y="9376"/>
                    <a:pt x="20829" y="9404"/>
                  </a:cubicBezTo>
                  <a:cubicBezTo>
                    <a:pt x="20877" y="9404"/>
                    <a:pt x="20894" y="9320"/>
                    <a:pt x="20846" y="9299"/>
                  </a:cubicBezTo>
                  <a:cubicBezTo>
                    <a:pt x="20587" y="9173"/>
                    <a:pt x="20069" y="9062"/>
                    <a:pt x="19368" y="9566"/>
                  </a:cubicBezTo>
                  <a:cubicBezTo>
                    <a:pt x="19033" y="9811"/>
                    <a:pt x="18763" y="10098"/>
                    <a:pt x="18510" y="10231"/>
                  </a:cubicBezTo>
                  <a:cubicBezTo>
                    <a:pt x="18251" y="10364"/>
                    <a:pt x="17961" y="10266"/>
                    <a:pt x="17788" y="9986"/>
                  </a:cubicBezTo>
                  <a:cubicBezTo>
                    <a:pt x="17271" y="9139"/>
                    <a:pt x="17043" y="7871"/>
                    <a:pt x="18051" y="6744"/>
                  </a:cubicBezTo>
                  <a:cubicBezTo>
                    <a:pt x="18321" y="6442"/>
                    <a:pt x="18716" y="6429"/>
                    <a:pt x="19002" y="6695"/>
                  </a:cubicBezTo>
                  <a:cubicBezTo>
                    <a:pt x="19428" y="7088"/>
                    <a:pt x="19967" y="7696"/>
                    <a:pt x="20517" y="7899"/>
                  </a:cubicBezTo>
                  <a:cubicBezTo>
                    <a:pt x="20566" y="7920"/>
                    <a:pt x="20597" y="7829"/>
                    <a:pt x="20554" y="7794"/>
                  </a:cubicBezTo>
                  <a:cubicBezTo>
                    <a:pt x="20328" y="7619"/>
                    <a:pt x="20096" y="7472"/>
                    <a:pt x="19902" y="7199"/>
                  </a:cubicBezTo>
                  <a:cubicBezTo>
                    <a:pt x="19875" y="7164"/>
                    <a:pt x="19891" y="7101"/>
                    <a:pt x="19929" y="7094"/>
                  </a:cubicBezTo>
                  <a:cubicBezTo>
                    <a:pt x="20080" y="7066"/>
                    <a:pt x="20290" y="7066"/>
                    <a:pt x="20544" y="7164"/>
                  </a:cubicBezTo>
                  <a:cubicBezTo>
                    <a:pt x="20593" y="7185"/>
                    <a:pt x="20624" y="7094"/>
                    <a:pt x="20581" y="7059"/>
                  </a:cubicBezTo>
                  <a:cubicBezTo>
                    <a:pt x="20365" y="6863"/>
                    <a:pt x="20134" y="6800"/>
                    <a:pt x="19816" y="6842"/>
                  </a:cubicBezTo>
                  <a:cubicBezTo>
                    <a:pt x="19676" y="6863"/>
                    <a:pt x="19529" y="6808"/>
                    <a:pt x="19421" y="6689"/>
                  </a:cubicBezTo>
                  <a:cubicBezTo>
                    <a:pt x="19276" y="6535"/>
                    <a:pt x="19141" y="6387"/>
                    <a:pt x="19017" y="6282"/>
                  </a:cubicBezTo>
                  <a:cubicBezTo>
                    <a:pt x="18920" y="6198"/>
                    <a:pt x="18936" y="6008"/>
                    <a:pt x="19039" y="5938"/>
                  </a:cubicBezTo>
                  <a:cubicBezTo>
                    <a:pt x="19163" y="5861"/>
                    <a:pt x="19292" y="5792"/>
                    <a:pt x="19416" y="5722"/>
                  </a:cubicBezTo>
                  <a:cubicBezTo>
                    <a:pt x="19476" y="5694"/>
                    <a:pt x="19540" y="5672"/>
                    <a:pt x="19605" y="5665"/>
                  </a:cubicBezTo>
                  <a:cubicBezTo>
                    <a:pt x="19713" y="5658"/>
                    <a:pt x="19848" y="5665"/>
                    <a:pt x="19978" y="5735"/>
                  </a:cubicBezTo>
                  <a:cubicBezTo>
                    <a:pt x="20210" y="5861"/>
                    <a:pt x="20786" y="6617"/>
                    <a:pt x="21520" y="6680"/>
                  </a:cubicBezTo>
                  <a:cubicBezTo>
                    <a:pt x="21579" y="6729"/>
                    <a:pt x="21595" y="6640"/>
                    <a:pt x="21552" y="6619"/>
                  </a:cubicBezTo>
                  <a:cubicBezTo>
                    <a:pt x="21342" y="6514"/>
                    <a:pt x="21110" y="6372"/>
                    <a:pt x="20900" y="6225"/>
                  </a:cubicBezTo>
                  <a:cubicBezTo>
                    <a:pt x="20862" y="6197"/>
                    <a:pt x="20872" y="6127"/>
                    <a:pt x="20910" y="6120"/>
                  </a:cubicBezTo>
                  <a:cubicBezTo>
                    <a:pt x="21061" y="6078"/>
                    <a:pt x="21250" y="6078"/>
                    <a:pt x="21390" y="6085"/>
                  </a:cubicBezTo>
                  <a:cubicBezTo>
                    <a:pt x="21439" y="6085"/>
                    <a:pt x="21455" y="5994"/>
                    <a:pt x="21407" y="5973"/>
                  </a:cubicBezTo>
                  <a:cubicBezTo>
                    <a:pt x="21046" y="5791"/>
                    <a:pt x="20658" y="5883"/>
                    <a:pt x="20512" y="5925"/>
                  </a:cubicBezTo>
                  <a:cubicBezTo>
                    <a:pt x="20507" y="5925"/>
                    <a:pt x="20500" y="5926"/>
                    <a:pt x="20495" y="5919"/>
                  </a:cubicBezTo>
                  <a:cubicBezTo>
                    <a:pt x="20425" y="5856"/>
                    <a:pt x="20366" y="5800"/>
                    <a:pt x="20323" y="5744"/>
                  </a:cubicBezTo>
                  <a:cubicBezTo>
                    <a:pt x="20258" y="5667"/>
                    <a:pt x="20118" y="5554"/>
                    <a:pt x="20059" y="5505"/>
                  </a:cubicBezTo>
                  <a:cubicBezTo>
                    <a:pt x="20026" y="5477"/>
                    <a:pt x="20036" y="5421"/>
                    <a:pt x="20069" y="5400"/>
                  </a:cubicBezTo>
                  <a:cubicBezTo>
                    <a:pt x="20651" y="5078"/>
                    <a:pt x="21142" y="5147"/>
                    <a:pt x="21412" y="5098"/>
                  </a:cubicBezTo>
                  <a:cubicBezTo>
                    <a:pt x="21461" y="5091"/>
                    <a:pt x="21466" y="5008"/>
                    <a:pt x="21417" y="4987"/>
                  </a:cubicBezTo>
                  <a:cubicBezTo>
                    <a:pt x="20710" y="4721"/>
                    <a:pt x="19983" y="5022"/>
                    <a:pt x="19088" y="5540"/>
                  </a:cubicBezTo>
                  <a:cubicBezTo>
                    <a:pt x="19007" y="5589"/>
                    <a:pt x="18931" y="5469"/>
                    <a:pt x="18980" y="5378"/>
                  </a:cubicBezTo>
                  <a:cubicBezTo>
                    <a:pt x="19223" y="4902"/>
                    <a:pt x="19718" y="4167"/>
                    <a:pt x="20743" y="3341"/>
                  </a:cubicBezTo>
                  <a:cubicBezTo>
                    <a:pt x="20786" y="3306"/>
                    <a:pt x="20760" y="3216"/>
                    <a:pt x="20706" y="3230"/>
                  </a:cubicBezTo>
                  <a:cubicBezTo>
                    <a:pt x="20086" y="3468"/>
                    <a:pt x="19368" y="4224"/>
                    <a:pt x="18899" y="5015"/>
                  </a:cubicBezTo>
                  <a:cubicBezTo>
                    <a:pt x="18872" y="5057"/>
                    <a:pt x="18818" y="5036"/>
                    <a:pt x="18818" y="4980"/>
                  </a:cubicBezTo>
                  <a:cubicBezTo>
                    <a:pt x="18829" y="4602"/>
                    <a:pt x="18786" y="4301"/>
                    <a:pt x="18678" y="4133"/>
                  </a:cubicBezTo>
                  <a:cubicBezTo>
                    <a:pt x="18646" y="4084"/>
                    <a:pt x="18587" y="4125"/>
                    <a:pt x="18597" y="4188"/>
                  </a:cubicBezTo>
                  <a:cubicBezTo>
                    <a:pt x="18721" y="4797"/>
                    <a:pt x="18495" y="5898"/>
                    <a:pt x="18171" y="6094"/>
                  </a:cubicBezTo>
                  <a:cubicBezTo>
                    <a:pt x="17125" y="6759"/>
                    <a:pt x="16763" y="6934"/>
                    <a:pt x="16445" y="6304"/>
                  </a:cubicBezTo>
                  <a:cubicBezTo>
                    <a:pt x="16262" y="5814"/>
                    <a:pt x="16271" y="5309"/>
                    <a:pt x="16379" y="4665"/>
                  </a:cubicBezTo>
                  <a:cubicBezTo>
                    <a:pt x="16379" y="4658"/>
                    <a:pt x="16386" y="4650"/>
                    <a:pt x="16386" y="4643"/>
                  </a:cubicBezTo>
                  <a:cubicBezTo>
                    <a:pt x="16715" y="3873"/>
                    <a:pt x="17238" y="3762"/>
                    <a:pt x="17734" y="3510"/>
                  </a:cubicBezTo>
                  <a:cubicBezTo>
                    <a:pt x="18209" y="3265"/>
                    <a:pt x="18587" y="3039"/>
                    <a:pt x="18732" y="2654"/>
                  </a:cubicBezTo>
                  <a:cubicBezTo>
                    <a:pt x="18754" y="2591"/>
                    <a:pt x="18716" y="2549"/>
                    <a:pt x="18678" y="2584"/>
                  </a:cubicBezTo>
                  <a:cubicBezTo>
                    <a:pt x="18516" y="2766"/>
                    <a:pt x="18381" y="2921"/>
                    <a:pt x="18154" y="3033"/>
                  </a:cubicBezTo>
                  <a:cubicBezTo>
                    <a:pt x="18116" y="3047"/>
                    <a:pt x="18084" y="3005"/>
                    <a:pt x="18100" y="2956"/>
                  </a:cubicBezTo>
                  <a:cubicBezTo>
                    <a:pt x="18132" y="2851"/>
                    <a:pt x="18187" y="2733"/>
                    <a:pt x="18247" y="2628"/>
                  </a:cubicBezTo>
                  <a:cubicBezTo>
                    <a:pt x="18268" y="2586"/>
                    <a:pt x="18230" y="2543"/>
                    <a:pt x="18198" y="2571"/>
                  </a:cubicBezTo>
                  <a:cubicBezTo>
                    <a:pt x="17885" y="2893"/>
                    <a:pt x="17912" y="3097"/>
                    <a:pt x="17686" y="3265"/>
                  </a:cubicBezTo>
                  <a:cubicBezTo>
                    <a:pt x="17524" y="3384"/>
                    <a:pt x="16942" y="3537"/>
                    <a:pt x="16629" y="3838"/>
                  </a:cubicBezTo>
                  <a:cubicBezTo>
                    <a:pt x="16596" y="3866"/>
                    <a:pt x="16552" y="3831"/>
                    <a:pt x="16563" y="3774"/>
                  </a:cubicBezTo>
                  <a:cubicBezTo>
                    <a:pt x="16601" y="3599"/>
                    <a:pt x="16640" y="3410"/>
                    <a:pt x="16683" y="3214"/>
                  </a:cubicBezTo>
                  <a:cubicBezTo>
                    <a:pt x="16693" y="3151"/>
                    <a:pt x="16709" y="3089"/>
                    <a:pt x="16720" y="3033"/>
                  </a:cubicBezTo>
                  <a:cubicBezTo>
                    <a:pt x="16725" y="3012"/>
                    <a:pt x="16811" y="2703"/>
                    <a:pt x="17000" y="2549"/>
                  </a:cubicBezTo>
                  <a:cubicBezTo>
                    <a:pt x="17172" y="2402"/>
                    <a:pt x="17848" y="2235"/>
                    <a:pt x="18220" y="1597"/>
                  </a:cubicBezTo>
                  <a:cubicBezTo>
                    <a:pt x="18241" y="1555"/>
                    <a:pt x="18203" y="1499"/>
                    <a:pt x="18171" y="1534"/>
                  </a:cubicBezTo>
                  <a:cubicBezTo>
                    <a:pt x="18020" y="1667"/>
                    <a:pt x="17826" y="1858"/>
                    <a:pt x="17653" y="1963"/>
                  </a:cubicBezTo>
                  <a:cubicBezTo>
                    <a:pt x="17589" y="2005"/>
                    <a:pt x="17561" y="1942"/>
                    <a:pt x="17578" y="1893"/>
                  </a:cubicBezTo>
                  <a:cubicBezTo>
                    <a:pt x="17632" y="1732"/>
                    <a:pt x="17755" y="1528"/>
                    <a:pt x="17825" y="1409"/>
                  </a:cubicBezTo>
                  <a:cubicBezTo>
                    <a:pt x="17879" y="1318"/>
                    <a:pt x="17820" y="1317"/>
                    <a:pt x="17777" y="1359"/>
                  </a:cubicBezTo>
                  <a:cubicBezTo>
                    <a:pt x="17507" y="1590"/>
                    <a:pt x="17399" y="1913"/>
                    <a:pt x="17345" y="2074"/>
                  </a:cubicBezTo>
                  <a:cubicBezTo>
                    <a:pt x="17313" y="2172"/>
                    <a:pt x="17260" y="2199"/>
                    <a:pt x="17249" y="2199"/>
                  </a:cubicBezTo>
                  <a:cubicBezTo>
                    <a:pt x="17147" y="2255"/>
                    <a:pt x="16898" y="2383"/>
                    <a:pt x="16925" y="2243"/>
                  </a:cubicBezTo>
                  <a:cubicBezTo>
                    <a:pt x="17136" y="1074"/>
                    <a:pt x="17669" y="484"/>
                    <a:pt x="17987" y="99"/>
                  </a:cubicBezTo>
                  <a:cubicBezTo>
                    <a:pt x="18025" y="50"/>
                    <a:pt x="17981" y="-26"/>
                    <a:pt x="17938" y="9"/>
                  </a:cubicBezTo>
                  <a:close/>
                  <a:moveTo>
                    <a:pt x="15065" y="7787"/>
                  </a:moveTo>
                  <a:cubicBezTo>
                    <a:pt x="15550" y="7787"/>
                    <a:pt x="15948" y="8299"/>
                    <a:pt x="15948" y="8936"/>
                  </a:cubicBezTo>
                  <a:cubicBezTo>
                    <a:pt x="15948" y="9573"/>
                    <a:pt x="15555" y="10085"/>
                    <a:pt x="15065" y="10085"/>
                  </a:cubicBezTo>
                  <a:cubicBezTo>
                    <a:pt x="14579" y="10085"/>
                    <a:pt x="14180" y="9573"/>
                    <a:pt x="14180" y="8936"/>
                  </a:cubicBezTo>
                  <a:cubicBezTo>
                    <a:pt x="14180" y="8306"/>
                    <a:pt x="14574" y="7787"/>
                    <a:pt x="15065" y="7787"/>
                  </a:cubicBezTo>
                  <a:close/>
                </a:path>
              </a:pathLst>
            </a:custGeom>
            <a:solidFill>
              <a:srgbClr val="5E5E5E"/>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grpSp>
      <p:grpSp>
        <p:nvGrpSpPr>
          <p:cNvPr id="152" name="Group"/>
          <p:cNvGrpSpPr/>
          <p:nvPr/>
        </p:nvGrpSpPr>
        <p:grpSpPr>
          <a:xfrm>
            <a:off x="4390564" y="3121660"/>
            <a:ext cx="6123300" cy="7472680"/>
            <a:chOff x="0" y="0"/>
            <a:chExt cx="6123298" cy="7472679"/>
          </a:xfrm>
        </p:grpSpPr>
        <p:sp>
          <p:nvSpPr>
            <p:cNvPr id="150" name="Behavioral intervention using operant conditioning"/>
            <p:cNvSpPr/>
            <p:nvPr/>
          </p:nvSpPr>
          <p:spPr>
            <a:xfrm>
              <a:off x="0" y="0"/>
              <a:ext cx="6123299" cy="7472680"/>
            </a:xfrm>
            <a:prstGeom prst="roundRect">
              <a:avLst>
                <a:gd name="adj" fmla="val 3111"/>
              </a:avLst>
            </a:prstGeom>
            <a:solidFill>
              <a:srgbClr val="FFFFFF"/>
            </a:solidFill>
            <a:ln w="25400" cap="flat">
              <a:solidFill>
                <a:srgbClr val="D2D2D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0" tIns="508000" rIns="508000" bIns="508000" numCol="1" anchor="b">
              <a:noAutofit/>
            </a:bodyPr>
            <a:lstStyle>
              <a:lvl1pPr algn="ctr">
                <a:spcBef>
                  <a:spcPts val="1800"/>
                </a:spcBef>
                <a:defRPr sz="3400" b="1">
                  <a:solidFill>
                    <a:srgbClr val="444444"/>
                  </a:solidFill>
                </a:defRPr>
              </a:lvl1pPr>
            </a:lstStyle>
            <a:p>
              <a:r>
                <a:t>Behavioral intervention using operant conditioning </a:t>
              </a:r>
            </a:p>
          </p:txBody>
        </p:sp>
        <p:sp>
          <p:nvSpPr>
            <p:cNvPr id="151" name="Brain"/>
            <p:cNvSpPr/>
            <p:nvPr/>
          </p:nvSpPr>
          <p:spPr>
            <a:xfrm>
              <a:off x="1650845" y="1795310"/>
              <a:ext cx="2821608" cy="2164772"/>
            </a:xfrm>
            <a:custGeom>
              <a:avLst/>
              <a:gdLst/>
              <a:ahLst/>
              <a:cxnLst>
                <a:cxn ang="0">
                  <a:pos x="wd2" y="hd2"/>
                </a:cxn>
                <a:cxn ang="5400000">
                  <a:pos x="wd2" y="hd2"/>
                </a:cxn>
                <a:cxn ang="10800000">
                  <a:pos x="wd2" y="hd2"/>
                </a:cxn>
                <a:cxn ang="16200000">
                  <a:pos x="wd2" y="hd2"/>
                </a:cxn>
              </a:cxnLst>
              <a:rect l="0" t="0" r="r" b="b"/>
              <a:pathLst>
                <a:path w="20765" h="21427"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5E5E5E"/>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Key Features of Contingency Management"/>
          <p:cNvSpPr txBox="1">
            <a:spLocks noGrp="1"/>
          </p:cNvSpPr>
          <p:nvPr>
            <p:ph type="title"/>
          </p:nvPr>
        </p:nvSpPr>
        <p:spPr>
          <a:prstGeom prst="rect">
            <a:avLst/>
          </a:prstGeom>
        </p:spPr>
        <p:txBody>
          <a:bodyPr/>
          <a:lstStyle>
            <a:lvl1pPr defTabSz="610870">
              <a:defRPr sz="8288"/>
            </a:lvl1pPr>
          </a:lstStyle>
          <a:p>
            <a:r>
              <a:t>Key Features of Contingency Management</a:t>
            </a:r>
          </a:p>
        </p:txBody>
      </p:sp>
      <p:sp>
        <p:nvSpPr>
          <p:cNvPr id="160" name="Frequent Monitoring"/>
          <p:cNvSpPr/>
          <p:nvPr/>
        </p:nvSpPr>
        <p:spPr>
          <a:xfrm>
            <a:off x="2450150" y="3121660"/>
            <a:ext cx="6123300" cy="7472680"/>
          </a:xfrm>
          <a:prstGeom prst="roundRect">
            <a:avLst>
              <a:gd name="adj" fmla="val 3111"/>
            </a:avLst>
          </a:prstGeom>
          <a:solidFill>
            <a:srgbClr val="FFFFFF"/>
          </a:solidFill>
          <a:ln w="25400">
            <a:solidFill>
              <a:srgbClr val="D2D2D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b"/>
          <a:lstStyle>
            <a:lvl1pPr algn="ctr">
              <a:spcBef>
                <a:spcPts val="1800"/>
              </a:spcBef>
              <a:defRPr sz="3400" b="1">
                <a:solidFill>
                  <a:srgbClr val="444444"/>
                </a:solidFill>
              </a:defRPr>
            </a:lvl1pPr>
          </a:lstStyle>
          <a:p>
            <a:r>
              <a:t>Frequent Monitoring</a:t>
            </a:r>
          </a:p>
        </p:txBody>
      </p:sp>
      <p:sp>
        <p:nvSpPr>
          <p:cNvPr id="161" name="Tangible immediate positive reinforcement"/>
          <p:cNvSpPr/>
          <p:nvPr/>
        </p:nvSpPr>
        <p:spPr>
          <a:xfrm>
            <a:off x="9130351" y="3121660"/>
            <a:ext cx="6123299" cy="7472680"/>
          </a:xfrm>
          <a:prstGeom prst="roundRect">
            <a:avLst>
              <a:gd name="adj" fmla="val 3111"/>
            </a:avLst>
          </a:prstGeom>
          <a:solidFill>
            <a:srgbClr val="FFFFFF"/>
          </a:solidFill>
          <a:ln w="25400">
            <a:solidFill>
              <a:srgbClr val="D2D2D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b"/>
          <a:lstStyle>
            <a:lvl1pPr algn="ctr">
              <a:spcBef>
                <a:spcPts val="1800"/>
              </a:spcBef>
              <a:defRPr sz="3400" b="1">
                <a:solidFill>
                  <a:srgbClr val="444444"/>
                </a:solidFill>
              </a:defRPr>
            </a:lvl1pPr>
          </a:lstStyle>
          <a:p>
            <a:r>
              <a:t>Tangible immediate positive reinforcement</a:t>
            </a:r>
          </a:p>
        </p:txBody>
      </p:sp>
      <p:sp>
        <p:nvSpPr>
          <p:cNvPr id="162" name="Withhold reinforcement when target behavior not demonstrated"/>
          <p:cNvSpPr/>
          <p:nvPr/>
        </p:nvSpPr>
        <p:spPr>
          <a:xfrm>
            <a:off x="15810551" y="3121660"/>
            <a:ext cx="6123299" cy="7472680"/>
          </a:xfrm>
          <a:prstGeom prst="roundRect">
            <a:avLst>
              <a:gd name="adj" fmla="val 3111"/>
            </a:avLst>
          </a:prstGeom>
          <a:solidFill>
            <a:srgbClr val="FFFFFF"/>
          </a:solidFill>
          <a:ln w="25400">
            <a:solidFill>
              <a:srgbClr val="D2D2D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b"/>
          <a:lstStyle>
            <a:lvl1pPr algn="ctr">
              <a:spcBef>
                <a:spcPts val="1800"/>
              </a:spcBef>
              <a:defRPr sz="3400" b="1">
                <a:solidFill>
                  <a:srgbClr val="444444"/>
                </a:solidFill>
              </a:defRPr>
            </a:lvl1pPr>
          </a:lstStyle>
          <a:p>
            <a:r>
              <a:t>Withhold reinforcement when target behavior not demonstrated </a:t>
            </a:r>
          </a:p>
        </p:txBody>
      </p:sp>
      <p:sp>
        <p:nvSpPr>
          <p:cNvPr id="163" name="Stopwatch"/>
          <p:cNvSpPr/>
          <p:nvPr/>
        </p:nvSpPr>
        <p:spPr>
          <a:xfrm>
            <a:off x="4537113" y="4871328"/>
            <a:ext cx="1949374" cy="2256056"/>
          </a:xfrm>
          <a:custGeom>
            <a:avLst/>
            <a:gdLst/>
            <a:ahLst/>
            <a:cxnLst>
              <a:cxn ang="0">
                <a:pos x="wd2" y="hd2"/>
              </a:cxn>
              <a:cxn ang="5400000">
                <a:pos x="wd2" y="hd2"/>
              </a:cxn>
              <a:cxn ang="10800000">
                <a:pos x="wd2" y="hd2"/>
              </a:cxn>
              <a:cxn ang="16200000">
                <a:pos x="wd2" y="hd2"/>
              </a:cxn>
            </a:cxnLst>
            <a:rect l="0" t="0" r="r" b="b"/>
            <a:pathLst>
              <a:path w="21600" h="21600" extrusionOk="0">
                <a:moveTo>
                  <a:pt x="9083" y="0"/>
                </a:moveTo>
                <a:cubicBezTo>
                  <a:pt x="8677" y="0"/>
                  <a:pt x="8349" y="285"/>
                  <a:pt x="8349" y="636"/>
                </a:cubicBezTo>
                <a:cubicBezTo>
                  <a:pt x="8349" y="987"/>
                  <a:pt x="8677" y="1271"/>
                  <a:pt x="9083" y="1271"/>
                </a:cubicBezTo>
                <a:lnTo>
                  <a:pt x="10064" y="1271"/>
                </a:lnTo>
                <a:lnTo>
                  <a:pt x="10064" y="2960"/>
                </a:lnTo>
                <a:cubicBezTo>
                  <a:pt x="4451" y="3288"/>
                  <a:pt x="0" y="7336"/>
                  <a:pt x="0" y="12268"/>
                </a:cubicBezTo>
                <a:cubicBezTo>
                  <a:pt x="0" y="17414"/>
                  <a:pt x="4845" y="21600"/>
                  <a:pt x="10800" y="21600"/>
                </a:cubicBezTo>
                <a:cubicBezTo>
                  <a:pt x="16755" y="21600"/>
                  <a:pt x="21600" y="17414"/>
                  <a:pt x="21600" y="12268"/>
                </a:cubicBezTo>
                <a:cubicBezTo>
                  <a:pt x="21600" y="9530"/>
                  <a:pt x="20228" y="7065"/>
                  <a:pt x="18048" y="5356"/>
                </a:cubicBezTo>
                <a:cubicBezTo>
                  <a:pt x="18095" y="5326"/>
                  <a:pt x="18139" y="5288"/>
                  <a:pt x="18173" y="5243"/>
                </a:cubicBezTo>
                <a:lnTo>
                  <a:pt x="18534" y="4762"/>
                </a:lnTo>
                <a:cubicBezTo>
                  <a:pt x="18681" y="4567"/>
                  <a:pt x="18616" y="4303"/>
                  <a:pt x="18389" y="4177"/>
                </a:cubicBezTo>
                <a:lnTo>
                  <a:pt x="16675" y="3215"/>
                </a:lnTo>
                <a:cubicBezTo>
                  <a:pt x="16448" y="3088"/>
                  <a:pt x="16144" y="3144"/>
                  <a:pt x="15997" y="3340"/>
                </a:cubicBezTo>
                <a:lnTo>
                  <a:pt x="15636" y="3822"/>
                </a:lnTo>
                <a:cubicBezTo>
                  <a:pt x="15615" y="3849"/>
                  <a:pt x="15599" y="3878"/>
                  <a:pt x="15587" y="3907"/>
                </a:cubicBezTo>
                <a:cubicBezTo>
                  <a:pt x="14351" y="3376"/>
                  <a:pt x="12983" y="3045"/>
                  <a:pt x="11536" y="2960"/>
                </a:cubicBezTo>
                <a:lnTo>
                  <a:pt x="11536" y="1271"/>
                </a:lnTo>
                <a:lnTo>
                  <a:pt x="12517" y="1271"/>
                </a:lnTo>
                <a:cubicBezTo>
                  <a:pt x="12923" y="1271"/>
                  <a:pt x="13251" y="987"/>
                  <a:pt x="13251" y="636"/>
                </a:cubicBezTo>
                <a:cubicBezTo>
                  <a:pt x="13251" y="285"/>
                  <a:pt x="12923" y="0"/>
                  <a:pt x="12517" y="0"/>
                </a:cubicBezTo>
                <a:lnTo>
                  <a:pt x="9083" y="0"/>
                </a:lnTo>
                <a:close/>
                <a:moveTo>
                  <a:pt x="10800" y="4207"/>
                </a:moveTo>
                <a:cubicBezTo>
                  <a:pt x="15944" y="4207"/>
                  <a:pt x="20129" y="7823"/>
                  <a:pt x="20129" y="12268"/>
                </a:cubicBezTo>
                <a:cubicBezTo>
                  <a:pt x="20129" y="16713"/>
                  <a:pt x="15944" y="20329"/>
                  <a:pt x="10800" y="20329"/>
                </a:cubicBezTo>
                <a:cubicBezTo>
                  <a:pt x="5656" y="20329"/>
                  <a:pt x="1471" y="16713"/>
                  <a:pt x="1471" y="12268"/>
                </a:cubicBezTo>
                <a:cubicBezTo>
                  <a:pt x="1471" y="7823"/>
                  <a:pt x="5656" y="4207"/>
                  <a:pt x="10800" y="4207"/>
                </a:cubicBezTo>
                <a:close/>
                <a:moveTo>
                  <a:pt x="10800" y="6222"/>
                </a:moveTo>
                <a:cubicBezTo>
                  <a:pt x="10394" y="6222"/>
                  <a:pt x="10064" y="6505"/>
                  <a:pt x="10064" y="6856"/>
                </a:cubicBezTo>
                <a:lnTo>
                  <a:pt x="10064" y="12268"/>
                </a:lnTo>
                <a:cubicBezTo>
                  <a:pt x="10064" y="12619"/>
                  <a:pt x="10394" y="12904"/>
                  <a:pt x="10800" y="12904"/>
                </a:cubicBezTo>
                <a:cubicBezTo>
                  <a:pt x="11206" y="12904"/>
                  <a:pt x="11536" y="12619"/>
                  <a:pt x="11536" y="12268"/>
                </a:cubicBezTo>
                <a:lnTo>
                  <a:pt x="11536" y="6856"/>
                </a:lnTo>
                <a:cubicBezTo>
                  <a:pt x="11536" y="6505"/>
                  <a:pt x="11206" y="6222"/>
                  <a:pt x="10800" y="6222"/>
                </a:cubicBez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164" name="Revise"/>
          <p:cNvSpPr/>
          <p:nvPr/>
        </p:nvSpPr>
        <p:spPr>
          <a:xfrm>
            <a:off x="11132862" y="4940218"/>
            <a:ext cx="2118276" cy="2118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89" y="5173"/>
                  <a:pt x="12589" y="5235"/>
                  <a:pt x="12550" y="5272"/>
                </a:cubicBezTo>
                <a:lnTo>
                  <a:pt x="9070" y="8561"/>
                </a:lnTo>
                <a:cubicBezTo>
                  <a:pt x="9036" y="8594"/>
                  <a:pt x="8978" y="8569"/>
                  <a:pt x="8977" y="8522"/>
                </a:cubicBezTo>
                <a:lnTo>
                  <a:pt x="8977"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7" y="4016"/>
                </a:cubicBezTo>
                <a:lnTo>
                  <a:pt x="8977" y="1883"/>
                </a:lnTo>
                <a:cubicBezTo>
                  <a:pt x="8977" y="1859"/>
                  <a:pt x="8993" y="1842"/>
                  <a:pt x="9011" y="1834"/>
                </a:cubicBez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
        <p:nvSpPr>
          <p:cNvPr id="165" name="Hand Stop"/>
          <p:cNvSpPr/>
          <p:nvPr/>
        </p:nvSpPr>
        <p:spPr>
          <a:xfrm>
            <a:off x="18209604" y="4940218"/>
            <a:ext cx="1325194" cy="2118276"/>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9829" y="0"/>
                  <a:pt x="9040" y="496"/>
                  <a:pt x="9040" y="1105"/>
                </a:cubicBezTo>
                <a:lnTo>
                  <a:pt x="9040" y="10920"/>
                </a:lnTo>
                <a:lnTo>
                  <a:pt x="8048" y="10920"/>
                </a:lnTo>
                <a:lnTo>
                  <a:pt x="8048" y="2365"/>
                </a:lnTo>
                <a:cubicBezTo>
                  <a:pt x="8048" y="1756"/>
                  <a:pt x="7256" y="1263"/>
                  <a:pt x="6283" y="1263"/>
                </a:cubicBezTo>
                <a:cubicBezTo>
                  <a:pt x="5309" y="1263"/>
                  <a:pt x="4520" y="1756"/>
                  <a:pt x="4520" y="2365"/>
                </a:cubicBezTo>
                <a:lnTo>
                  <a:pt x="4520" y="10920"/>
                </a:lnTo>
                <a:lnTo>
                  <a:pt x="3528" y="10920"/>
                </a:lnTo>
                <a:lnTo>
                  <a:pt x="3528" y="5727"/>
                </a:lnTo>
                <a:cubicBezTo>
                  <a:pt x="3528" y="5118"/>
                  <a:pt x="2736" y="4622"/>
                  <a:pt x="1763" y="4622"/>
                </a:cubicBezTo>
                <a:cubicBezTo>
                  <a:pt x="789" y="4622"/>
                  <a:pt x="0" y="5118"/>
                  <a:pt x="0" y="5727"/>
                </a:cubicBezTo>
                <a:lnTo>
                  <a:pt x="0" y="14852"/>
                </a:lnTo>
                <a:cubicBezTo>
                  <a:pt x="0" y="18582"/>
                  <a:pt x="4832" y="21600"/>
                  <a:pt x="10786" y="21600"/>
                </a:cubicBezTo>
                <a:cubicBezTo>
                  <a:pt x="16741" y="21600"/>
                  <a:pt x="21573" y="18577"/>
                  <a:pt x="21573" y="14852"/>
                </a:cubicBezTo>
                <a:lnTo>
                  <a:pt x="21600" y="14852"/>
                </a:lnTo>
                <a:lnTo>
                  <a:pt x="21600" y="6172"/>
                </a:lnTo>
                <a:cubicBezTo>
                  <a:pt x="19653" y="6172"/>
                  <a:pt x="18072" y="7163"/>
                  <a:pt x="18072" y="8381"/>
                </a:cubicBezTo>
                <a:lnTo>
                  <a:pt x="18072" y="10920"/>
                </a:lnTo>
                <a:lnTo>
                  <a:pt x="17088" y="10920"/>
                </a:lnTo>
                <a:lnTo>
                  <a:pt x="17088" y="2365"/>
                </a:lnTo>
                <a:cubicBezTo>
                  <a:pt x="17088" y="1756"/>
                  <a:pt x="16296" y="1263"/>
                  <a:pt x="15323" y="1263"/>
                </a:cubicBezTo>
                <a:cubicBezTo>
                  <a:pt x="14349" y="1263"/>
                  <a:pt x="13560" y="1756"/>
                  <a:pt x="13560" y="2365"/>
                </a:cubicBezTo>
                <a:lnTo>
                  <a:pt x="13560" y="10920"/>
                </a:lnTo>
                <a:lnTo>
                  <a:pt x="12568" y="10920"/>
                </a:lnTo>
                <a:lnTo>
                  <a:pt x="12568" y="1105"/>
                </a:lnTo>
                <a:cubicBezTo>
                  <a:pt x="12568" y="496"/>
                  <a:pt x="11776" y="0"/>
                  <a:pt x="10803" y="0"/>
                </a:cubicBez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rogram Context &amp; Population"/>
          <p:cNvSpPr txBox="1">
            <a:spLocks noGrp="1"/>
          </p:cNvSpPr>
          <p:nvPr>
            <p:ph type="title"/>
          </p:nvPr>
        </p:nvSpPr>
        <p:spPr>
          <a:prstGeom prst="rect">
            <a:avLst/>
          </a:prstGeom>
        </p:spPr>
        <p:txBody>
          <a:bodyPr/>
          <a:lstStyle/>
          <a:p>
            <a:r>
              <a:t>Program Context &amp; Population</a:t>
            </a:r>
          </a:p>
        </p:txBody>
      </p:sp>
      <p:sp>
        <p:nvSpPr>
          <p:cNvPr id="170" name="Fixed cohort with a set timeline"/>
          <p:cNvSpPr/>
          <p:nvPr/>
        </p:nvSpPr>
        <p:spPr>
          <a:xfrm>
            <a:off x="4425644" y="8800691"/>
            <a:ext cx="5698388" cy="52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nSpc>
                <a:spcPct val="110000"/>
              </a:lnSpc>
              <a:spcBef>
                <a:spcPts val="600"/>
              </a:spcBef>
              <a:defRPr sz="2800">
                <a:solidFill>
                  <a:srgbClr val="444444"/>
                </a:solidFill>
                <a:latin typeface="Helvetica Neue Light"/>
                <a:ea typeface="Helvetica Neue Light"/>
                <a:cs typeface="Helvetica Neue Light"/>
                <a:sym typeface="Helvetica Neue Light"/>
              </a:defRPr>
            </a:lvl1pPr>
          </a:lstStyle>
          <a:p>
            <a:r>
              <a:t>Fixed cohort with a set timeline</a:t>
            </a:r>
          </a:p>
        </p:txBody>
      </p:sp>
      <p:sp>
        <p:nvSpPr>
          <p:cNvPr id="171" name="Line"/>
          <p:cNvSpPr/>
          <p:nvPr/>
        </p:nvSpPr>
        <p:spPr>
          <a:xfrm flipV="1">
            <a:off x="12192000" y="2712795"/>
            <a:ext cx="0" cy="10322410"/>
          </a:xfrm>
          <a:prstGeom prst="line">
            <a:avLst/>
          </a:prstGeom>
          <a:ln w="38100" cap="rnd">
            <a:solidFill>
              <a:srgbClr val="D2D2D2"/>
            </a:solidFill>
            <a:custDash>
              <a:ds d="100000" sp="200000"/>
            </a:custDash>
          </a:ln>
        </p:spPr>
        <p:txBody>
          <a:bodyPr lIns="50800" tIns="50800" rIns="50800" bIns="50800" anchor="ctr"/>
          <a:lstStyle/>
          <a:p>
            <a:pPr algn="ctr">
              <a:spcBef>
                <a:spcPts val="0"/>
              </a:spcBef>
              <a:defRPr sz="1800" b="1">
                <a:solidFill>
                  <a:srgbClr val="444444"/>
                </a:solidFill>
              </a:defRPr>
            </a:pPr>
            <a:endParaRPr/>
          </a:p>
        </p:txBody>
      </p:sp>
      <p:sp>
        <p:nvSpPr>
          <p:cNvPr id="172" name="Traditional Contingency Management"/>
          <p:cNvSpPr/>
          <p:nvPr/>
        </p:nvSpPr>
        <p:spPr>
          <a:xfrm>
            <a:off x="3368190" y="3907545"/>
            <a:ext cx="7813295"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3400" b="1">
                <a:solidFill>
                  <a:srgbClr val="444444"/>
                </a:solidFill>
              </a:defRPr>
            </a:lvl1pPr>
          </a:lstStyle>
          <a:p>
            <a:r>
              <a:t>Traditional Contingency Management</a:t>
            </a:r>
          </a:p>
        </p:txBody>
      </p:sp>
      <p:sp>
        <p:nvSpPr>
          <p:cNvPr id="173" name="Primarily unhoused individuals. Multiple psychosocial barriers."/>
          <p:cNvSpPr/>
          <p:nvPr/>
        </p:nvSpPr>
        <p:spPr>
          <a:xfrm>
            <a:off x="14755981" y="8919734"/>
            <a:ext cx="5698388" cy="997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nSpc>
                <a:spcPct val="110000"/>
              </a:lnSpc>
              <a:spcBef>
                <a:spcPts val="600"/>
              </a:spcBef>
              <a:defRPr sz="2800">
                <a:solidFill>
                  <a:srgbClr val="444444"/>
                </a:solidFill>
                <a:latin typeface="Helvetica Neue Light"/>
                <a:ea typeface="Helvetica Neue Light"/>
                <a:cs typeface="Helvetica Neue Light"/>
                <a:sym typeface="Helvetica Neue Light"/>
              </a:defRPr>
            </a:lvl1pPr>
          </a:lstStyle>
          <a:p>
            <a:r>
              <a:t>Primarily unhoused individuals. Multiple psychosocial barriers.</a:t>
            </a:r>
          </a:p>
        </p:txBody>
      </p:sp>
      <p:sp>
        <p:nvSpPr>
          <p:cNvPr id="174" name="Our Population"/>
          <p:cNvSpPr/>
          <p:nvPr/>
        </p:nvSpPr>
        <p:spPr>
          <a:xfrm>
            <a:off x="15504872" y="3907545"/>
            <a:ext cx="3208580"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3400" b="1">
                <a:solidFill>
                  <a:srgbClr val="444444"/>
                </a:solidFill>
              </a:defRPr>
            </a:lvl1pPr>
          </a:lstStyle>
          <a:p>
            <a:r>
              <a:t>Our Population</a:t>
            </a:r>
          </a:p>
        </p:txBody>
      </p:sp>
      <p:grpSp>
        <p:nvGrpSpPr>
          <p:cNvPr id="180" name="Group"/>
          <p:cNvGrpSpPr/>
          <p:nvPr/>
        </p:nvGrpSpPr>
        <p:grpSpPr>
          <a:xfrm>
            <a:off x="5557715" y="5262005"/>
            <a:ext cx="2794001" cy="2794001"/>
            <a:chOff x="0" y="0"/>
            <a:chExt cx="2794000" cy="2794000"/>
          </a:xfrm>
        </p:grpSpPr>
        <p:sp>
          <p:nvSpPr>
            <p:cNvPr id="175" name="Rounded Rectangle"/>
            <p:cNvSpPr/>
            <p:nvPr/>
          </p:nvSpPr>
          <p:spPr>
            <a:xfrm>
              <a:off x="0" y="0"/>
              <a:ext cx="2794000" cy="2794000"/>
            </a:xfrm>
            <a:prstGeom prst="roundRect">
              <a:avLst>
                <a:gd name="adj" fmla="val 15000"/>
              </a:avLst>
            </a:prstGeom>
            <a:noFill/>
            <a:ln w="25400" cap="flat">
              <a:solidFill>
                <a:srgbClr val="D2D2D2"/>
              </a:solidFill>
              <a:prstDash val="solid"/>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sp>
          <p:nvSpPr>
            <p:cNvPr id="176" name="Head with Shoulders"/>
            <p:cNvSpPr/>
            <p:nvPr/>
          </p:nvSpPr>
          <p:spPr>
            <a:xfrm>
              <a:off x="311874" y="202585"/>
              <a:ext cx="1150811" cy="99703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solidFill>
              <a:srgbClr val="5E5E5E"/>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sp>
          <p:nvSpPr>
            <p:cNvPr id="177" name="Head with Shoulders"/>
            <p:cNvSpPr/>
            <p:nvPr/>
          </p:nvSpPr>
          <p:spPr>
            <a:xfrm>
              <a:off x="1398472" y="202585"/>
              <a:ext cx="1150811" cy="99703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solidFill>
              <a:srgbClr val="5E5E5E"/>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sp>
          <p:nvSpPr>
            <p:cNvPr id="178" name="Head with Shoulders"/>
            <p:cNvSpPr/>
            <p:nvPr/>
          </p:nvSpPr>
          <p:spPr>
            <a:xfrm>
              <a:off x="1398472" y="1418102"/>
              <a:ext cx="1150811" cy="99703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solidFill>
              <a:srgbClr val="5E5E5E"/>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sp>
          <p:nvSpPr>
            <p:cNvPr id="179" name="Head with Shoulders"/>
            <p:cNvSpPr/>
            <p:nvPr/>
          </p:nvSpPr>
          <p:spPr>
            <a:xfrm>
              <a:off x="311874" y="1418102"/>
              <a:ext cx="1150811" cy="99703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solidFill>
              <a:srgbClr val="5E5E5E"/>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endParaRPr/>
            </a:p>
          </p:txBody>
        </p:sp>
      </p:grpSp>
      <p:sp>
        <p:nvSpPr>
          <p:cNvPr id="181" name="Home"/>
          <p:cNvSpPr/>
          <p:nvPr/>
        </p:nvSpPr>
        <p:spPr>
          <a:xfrm>
            <a:off x="15360722" y="4943746"/>
            <a:ext cx="3496879" cy="31321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5E5E5E"/>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 descr="Image"/>
          <p:cNvPicPr>
            <a:picLocks noChangeAspect="1"/>
          </p:cNvPicPr>
          <p:nvPr/>
        </p:nvPicPr>
        <p:blipFill>
          <a:blip r:embed="rId3"/>
          <a:srcRect l="2769"/>
          <a:stretch>
            <a:fillRect/>
          </a:stretch>
        </p:blipFill>
        <p:spPr>
          <a:xfrm>
            <a:off x="828552" y="1505942"/>
            <a:ext cx="11144606" cy="4811436"/>
          </a:xfrm>
          <a:prstGeom prst="rect">
            <a:avLst/>
          </a:prstGeom>
          <a:ln w="12700">
            <a:miter lim="400000"/>
          </a:ln>
        </p:spPr>
      </p:pic>
      <p:pic>
        <p:nvPicPr>
          <p:cNvPr id="186" name="Image" descr="Image"/>
          <p:cNvPicPr>
            <a:picLocks noChangeAspect="1"/>
          </p:cNvPicPr>
          <p:nvPr/>
        </p:nvPicPr>
        <p:blipFill>
          <a:blip r:embed="rId4"/>
          <a:srcRect t="1686" r="509"/>
          <a:stretch>
            <a:fillRect/>
          </a:stretch>
        </p:blipFill>
        <p:spPr>
          <a:xfrm>
            <a:off x="745488" y="7127389"/>
            <a:ext cx="11310616" cy="4691685"/>
          </a:xfrm>
          <a:prstGeom prst="rect">
            <a:avLst/>
          </a:prstGeom>
          <a:ln w="12700">
            <a:miter lim="400000"/>
          </a:ln>
        </p:spPr>
      </p:pic>
      <p:pic>
        <p:nvPicPr>
          <p:cNvPr id="187" name="Image" descr="Image"/>
          <p:cNvPicPr>
            <a:picLocks noChangeAspect="1"/>
          </p:cNvPicPr>
          <p:nvPr/>
        </p:nvPicPr>
        <p:blipFill>
          <a:blip r:embed="rId5"/>
          <a:stretch>
            <a:fillRect/>
          </a:stretch>
        </p:blipFill>
        <p:spPr>
          <a:xfrm>
            <a:off x="12214874" y="4212442"/>
            <a:ext cx="11611812" cy="48743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ilot Program Design"/>
          <p:cNvSpPr txBox="1">
            <a:spLocks noGrp="1"/>
          </p:cNvSpPr>
          <p:nvPr>
            <p:ph type="title"/>
          </p:nvPr>
        </p:nvSpPr>
        <p:spPr>
          <a:prstGeom prst="rect">
            <a:avLst/>
          </a:prstGeom>
        </p:spPr>
        <p:txBody>
          <a:bodyPr/>
          <a:lstStyle/>
          <a:p>
            <a:r>
              <a:t>Pilot Program Design</a:t>
            </a:r>
          </a:p>
        </p:txBody>
      </p:sp>
      <p:sp>
        <p:nvSpPr>
          <p:cNvPr id="190" name="Initiated and funded internally at VHHP…"/>
          <p:cNvSpPr txBox="1">
            <a:spLocks noGrp="1"/>
          </p:cNvSpPr>
          <p:nvPr>
            <p:ph type="body" idx="1"/>
          </p:nvPr>
        </p:nvSpPr>
        <p:spPr>
          <a:prstGeom prst="rect">
            <a:avLst/>
          </a:prstGeom>
        </p:spPr>
        <p:txBody>
          <a:bodyPr/>
          <a:lstStyle/>
          <a:p>
            <a:r>
              <a:t>Initiated and funded internally at VHHP</a:t>
            </a:r>
          </a:p>
          <a:p>
            <a:r>
              <a:t>Goals</a:t>
            </a:r>
          </a:p>
          <a:p>
            <a:pPr lvl="1"/>
            <a:r>
              <a:t>Understand patient challenges</a:t>
            </a:r>
          </a:p>
          <a:p>
            <a:pPr lvl="1"/>
            <a:r>
              <a:t>Develop harm-reduction based contingency management model</a:t>
            </a:r>
          </a:p>
          <a:p>
            <a:r>
              <a:t>Used fishbowl method</a:t>
            </a:r>
          </a:p>
          <a:p>
            <a:pPr lvl="1"/>
            <a:r>
              <a:t>Rewards calculated using UCSF contingency management funds calculator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Double-click to edit"/>
          <p:cNvSpPr txBox="1">
            <a:spLocks noGrp="1"/>
          </p:cNvSpPr>
          <p:nvPr>
            <p:ph type="title"/>
          </p:nvPr>
        </p:nvSpPr>
        <p:spPr>
          <a:prstGeom prst="rect">
            <a:avLst/>
          </a:prstGeom>
        </p:spPr>
        <p:txBody>
          <a:bodyPr/>
          <a:lstStyle/>
          <a:p>
            <a:endParaRPr/>
          </a:p>
        </p:txBody>
      </p:sp>
      <p:grpSp>
        <p:nvGrpSpPr>
          <p:cNvPr id="197" name="Group"/>
          <p:cNvGrpSpPr/>
          <p:nvPr/>
        </p:nvGrpSpPr>
        <p:grpSpPr>
          <a:xfrm>
            <a:off x="992811" y="3660853"/>
            <a:ext cx="7315201" cy="4811163"/>
            <a:chOff x="0" y="0"/>
            <a:chExt cx="7315200" cy="4811161"/>
          </a:xfrm>
        </p:grpSpPr>
        <p:sp>
          <p:nvSpPr>
            <p:cNvPr id="195" name="Target Behavior"/>
            <p:cNvSpPr/>
            <p:nvPr/>
          </p:nvSpPr>
          <p:spPr>
            <a:xfrm>
              <a:off x="0" y="0"/>
              <a:ext cx="7315201" cy="808432"/>
            </a:xfrm>
            <a:prstGeom prst="roundRect">
              <a:avLst>
                <a:gd name="adj" fmla="val 0"/>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a:lstStyle>
            <a:p>
              <a:r>
                <a:t>Target Behavior</a:t>
              </a:r>
            </a:p>
          </p:txBody>
        </p:sp>
        <p:sp>
          <p:nvSpPr>
            <p:cNvPr id="196" name="Clinic engagement…"/>
            <p:cNvSpPr/>
            <p:nvPr/>
          </p:nvSpPr>
          <p:spPr>
            <a:xfrm>
              <a:off x="1155544" y="922731"/>
              <a:ext cx="5004112" cy="3888431"/>
            </a:xfrm>
            <a:prstGeom prst="roundRect">
              <a:avLst>
                <a:gd name="adj" fmla="val 4424"/>
              </a:avLst>
            </a:prstGeom>
            <a:noFill/>
            <a:ln w="25400" cap="flat">
              <a:solidFill>
                <a:srgbClr val="D2D2D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0" tIns="508000" rIns="508000" bIns="508000" numCol="1" anchor="b">
              <a:noAutofit/>
            </a:bodyPr>
            <a:lstStyle/>
            <a:p>
              <a:pPr marL="449791" indent="-449791">
                <a:spcBef>
                  <a:spcPts val="1800"/>
                </a:spcBef>
                <a:buSzPct val="125000"/>
                <a:buChar char="•"/>
                <a:defRPr sz="3400" b="1">
                  <a:solidFill>
                    <a:srgbClr val="444444"/>
                  </a:solidFill>
                </a:defRPr>
              </a:pPr>
              <a:r>
                <a:t>Clinic engagement</a:t>
              </a:r>
            </a:p>
            <a:p>
              <a:pPr marL="449791" indent="-449791">
                <a:spcBef>
                  <a:spcPts val="1800"/>
                </a:spcBef>
                <a:buSzPct val="125000"/>
                <a:buChar char="•"/>
                <a:defRPr sz="3400" b="1">
                  <a:solidFill>
                    <a:srgbClr val="444444"/>
                  </a:solidFill>
                </a:defRPr>
              </a:pPr>
              <a:r>
                <a:t>Continued abstinence from stimulants</a:t>
              </a:r>
            </a:p>
          </p:txBody>
        </p:sp>
      </p:grpSp>
      <p:grpSp>
        <p:nvGrpSpPr>
          <p:cNvPr id="200" name="Group"/>
          <p:cNvGrpSpPr/>
          <p:nvPr/>
        </p:nvGrpSpPr>
        <p:grpSpPr>
          <a:xfrm>
            <a:off x="8871688" y="7435754"/>
            <a:ext cx="7315201" cy="4811163"/>
            <a:chOff x="0" y="0"/>
            <a:chExt cx="7315200" cy="4811161"/>
          </a:xfrm>
        </p:grpSpPr>
        <p:sp>
          <p:nvSpPr>
            <p:cNvPr id="198" name="Objective Assessment"/>
            <p:cNvSpPr/>
            <p:nvPr/>
          </p:nvSpPr>
          <p:spPr>
            <a:xfrm>
              <a:off x="0" y="0"/>
              <a:ext cx="7315201" cy="808432"/>
            </a:xfrm>
            <a:prstGeom prst="roundRect">
              <a:avLst>
                <a:gd name="adj" fmla="val 0"/>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a:lstStyle>
            <a:p>
              <a:r>
                <a:t>Objective Assessment</a:t>
              </a:r>
            </a:p>
          </p:txBody>
        </p:sp>
        <p:sp>
          <p:nvSpPr>
            <p:cNvPr id="199" name="Negative urine screens"/>
            <p:cNvSpPr/>
            <p:nvPr/>
          </p:nvSpPr>
          <p:spPr>
            <a:xfrm>
              <a:off x="1155544" y="922731"/>
              <a:ext cx="5004112" cy="3888431"/>
            </a:xfrm>
            <a:prstGeom prst="roundRect">
              <a:avLst>
                <a:gd name="adj" fmla="val 4424"/>
              </a:avLst>
            </a:prstGeom>
            <a:noFill/>
            <a:ln w="25400" cap="flat">
              <a:solidFill>
                <a:srgbClr val="D2D2D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0" tIns="508000" rIns="508000" bIns="508000" numCol="1" anchor="b">
              <a:noAutofit/>
            </a:bodyPr>
            <a:lstStyle>
              <a:lvl1pPr marL="449791" indent="-449791">
                <a:spcBef>
                  <a:spcPts val="1800"/>
                </a:spcBef>
                <a:buSzPct val="125000"/>
                <a:buChar char="•"/>
                <a:defRPr sz="3400" b="1">
                  <a:solidFill>
                    <a:srgbClr val="444444"/>
                  </a:solidFill>
                </a:defRPr>
              </a:lvl1pPr>
            </a:lstStyle>
            <a:p>
              <a:r>
                <a:t>Negative urine screens</a:t>
              </a:r>
            </a:p>
          </p:txBody>
        </p:sp>
      </p:grpSp>
      <p:grpSp>
        <p:nvGrpSpPr>
          <p:cNvPr id="203" name="Group"/>
          <p:cNvGrpSpPr/>
          <p:nvPr/>
        </p:nvGrpSpPr>
        <p:grpSpPr>
          <a:xfrm>
            <a:off x="16168353" y="3660853"/>
            <a:ext cx="7315201" cy="4811163"/>
            <a:chOff x="0" y="0"/>
            <a:chExt cx="7315200" cy="4811161"/>
          </a:xfrm>
        </p:grpSpPr>
        <p:sp>
          <p:nvSpPr>
            <p:cNvPr id="201" name="Positive Reinforcement"/>
            <p:cNvSpPr/>
            <p:nvPr/>
          </p:nvSpPr>
          <p:spPr>
            <a:xfrm>
              <a:off x="0" y="0"/>
              <a:ext cx="7315201" cy="808432"/>
            </a:xfrm>
            <a:prstGeom prst="roundRect">
              <a:avLst>
                <a:gd name="adj" fmla="val 0"/>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a:lstStyle>
            <a:p>
              <a:r>
                <a:t>Positive Reinforcement</a:t>
              </a:r>
            </a:p>
          </p:txBody>
        </p:sp>
        <p:sp>
          <p:nvSpPr>
            <p:cNvPr id="202" name="Affirmations…"/>
            <p:cNvSpPr/>
            <p:nvPr/>
          </p:nvSpPr>
          <p:spPr>
            <a:xfrm>
              <a:off x="1155544" y="922731"/>
              <a:ext cx="5004112" cy="3888431"/>
            </a:xfrm>
            <a:prstGeom prst="roundRect">
              <a:avLst>
                <a:gd name="adj" fmla="val 4424"/>
              </a:avLst>
            </a:prstGeom>
            <a:noFill/>
            <a:ln w="25400" cap="flat">
              <a:solidFill>
                <a:srgbClr val="D2D2D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0" tIns="508000" rIns="508000" bIns="508000" numCol="1" anchor="b">
              <a:noAutofit/>
            </a:bodyPr>
            <a:lstStyle/>
            <a:p>
              <a:pPr marL="449791" indent="-449791">
                <a:spcBef>
                  <a:spcPts val="1800"/>
                </a:spcBef>
                <a:buSzPct val="125000"/>
                <a:buChar char="•"/>
                <a:defRPr sz="3400" b="1">
                  <a:solidFill>
                    <a:srgbClr val="444444"/>
                  </a:solidFill>
                </a:defRPr>
              </a:pPr>
              <a:r>
                <a:t>Affirmations</a:t>
              </a:r>
            </a:p>
            <a:p>
              <a:pPr marL="449791" indent="-449791">
                <a:spcBef>
                  <a:spcPts val="1800"/>
                </a:spcBef>
                <a:buSzPct val="125000"/>
                <a:buChar char="•"/>
                <a:defRPr sz="3400" b="1">
                  <a:solidFill>
                    <a:srgbClr val="444444"/>
                  </a:solidFill>
                </a:defRPr>
              </a:pPr>
              <a:r>
                <a:t>Gift cards</a:t>
              </a:r>
            </a:p>
          </p:txBody>
        </p:sp>
      </p:grpSp>
      <p:pic>
        <p:nvPicPr>
          <p:cNvPr id="204" name="Line Shape" descr="Line Shape"/>
          <p:cNvPicPr>
            <a:picLocks/>
          </p:cNvPicPr>
          <p:nvPr/>
        </p:nvPicPr>
        <p:blipFill>
          <a:blip r:embed="rId2"/>
          <a:stretch>
            <a:fillRect/>
          </a:stretch>
        </p:blipFill>
        <p:spPr>
          <a:xfrm>
            <a:off x="10751144" y="4145824"/>
            <a:ext cx="3100985" cy="2695738"/>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Custom</PresentationFormat>
  <Paragraphs>106</Paragraphs>
  <Slides>18</Slides>
  <Notes>10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Helvetica Neue</vt:lpstr>
      <vt:lpstr>Helvetica Neue Light</vt:lpstr>
      <vt:lpstr>Helvetica Neue Medium</vt:lpstr>
      <vt:lpstr>White</vt:lpstr>
      <vt:lpstr>Restoring Hope, Rewarding Change: A Contingency Management Pilot for Unhoused Communities</vt:lpstr>
      <vt:lpstr>Restoring Hope, Rewarding Change</vt:lpstr>
      <vt:lpstr>No Disclosures</vt:lpstr>
      <vt:lpstr>What is Contingency Management?</vt:lpstr>
      <vt:lpstr>Key Features of Contingency Management</vt:lpstr>
      <vt:lpstr>Program Context &amp; Population</vt:lpstr>
      <vt:lpstr>PowerPoint Presentation</vt:lpstr>
      <vt:lpstr>Pilot Program Design</vt:lpstr>
      <vt:lpstr>PowerPoint Presentation</vt:lpstr>
      <vt:lpstr>Implementation</vt:lpstr>
      <vt:lpstr>Reward structure</vt:lpstr>
      <vt:lpstr>Initial Outcomes</vt:lpstr>
      <vt:lpstr>Initial Outcomes</vt:lpstr>
      <vt:lpstr>Implementation Barriers</vt:lpstr>
      <vt:lpstr>PowerPoint Presentation</vt:lpstr>
      <vt:lpstr>Program Evolution</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Restoring Hope, Rewarding Change: A Contingency Management Pilot for Unhoused Communities</dc:title>
  <cp:lastModifiedBy>Rental End User</cp:lastModifiedBy>
  <cp:revision>1</cp:revision>
  <dcterms:modified xsi:type="dcterms:W3CDTF">2024-11-16T19:07:40Z</dcterms:modified>
</cp:coreProperties>
</file>