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4"/>
  </p:sldMasterIdLst>
  <p:notesMasterIdLst>
    <p:notesMasterId r:id="rId25"/>
  </p:notesMasterIdLst>
  <p:sldIdLst>
    <p:sldId id="378" r:id="rId5"/>
    <p:sldId id="409" r:id="rId6"/>
    <p:sldId id="410" r:id="rId7"/>
    <p:sldId id="407" r:id="rId8"/>
    <p:sldId id="399" r:id="rId9"/>
    <p:sldId id="358" r:id="rId10"/>
    <p:sldId id="382" r:id="rId11"/>
    <p:sldId id="386" r:id="rId12"/>
    <p:sldId id="390" r:id="rId13"/>
    <p:sldId id="405" r:id="rId14"/>
    <p:sldId id="389" r:id="rId15"/>
    <p:sldId id="394" r:id="rId16"/>
    <p:sldId id="400" r:id="rId17"/>
    <p:sldId id="401" r:id="rId18"/>
    <p:sldId id="408" r:id="rId19"/>
    <p:sldId id="402" r:id="rId20"/>
    <p:sldId id="392" r:id="rId21"/>
    <p:sldId id="388" r:id="rId22"/>
    <p:sldId id="393" r:id="rId23"/>
    <p:sldId id="403"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46">
          <p15:clr>
            <a:srgbClr val="A4A3A4"/>
          </p15:clr>
        </p15:guide>
        <p15:guide id="2" orient="horz" pos="4128">
          <p15:clr>
            <a:srgbClr val="A4A3A4"/>
          </p15:clr>
        </p15:guide>
        <p15:guide id="3" pos="3840">
          <p15:clr>
            <a:srgbClr val="A4A3A4"/>
          </p15:clr>
        </p15:guide>
        <p15:guide id="4" orient="horz" pos="3792">
          <p15:clr>
            <a:srgbClr val="A4A3A4"/>
          </p15:clr>
        </p15:guide>
        <p15:guide id="5" pos="640">
          <p15:clr>
            <a:srgbClr val="A4A3A4"/>
          </p15:clr>
        </p15:guide>
        <p15:guide id="6" pos="1152">
          <p15:clr>
            <a:srgbClr val="A4A3A4"/>
          </p15:clr>
        </p15:guide>
        <p15:guide id="7" orient="horz" pos="2592">
          <p15:clr>
            <a:srgbClr val="A4A3A4"/>
          </p15:clr>
        </p15:guide>
        <p15:guide id="8" orient="horz" pos="177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485FA0-FC2C-B9FC-AA5B-A0CC1C956448}" name="Stumbo, Scott P" initials="SSP" userId="S::Scott.P.Stumbo@kpchr.org::8635073a-7dfd-4e69-8e3a-46e0402f9484" providerId="AD"/>
  <p188:author id="{A70915D9-237F-A4BA-9D3A-99E4A5C71B56}" name="Jennifer M Boggs" initials="JMB" userId="S::jennifer.m.boggs@kp.org::3abc3584-f4b2-49a5-9922-2a56c11f1c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CCF0"/>
    <a:srgbClr val="0078B3"/>
    <a:srgbClr val="20A29E"/>
    <a:srgbClr val="57A635"/>
    <a:srgbClr val="C2E2F6"/>
    <a:srgbClr val="66CCFF"/>
    <a:srgbClr val="FFA4B4"/>
    <a:srgbClr val="BB1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90" autoAdjust="0"/>
  </p:normalViewPr>
  <p:slideViewPr>
    <p:cSldViewPr snapToGrid="0">
      <p:cViewPr varScale="1">
        <p:scale>
          <a:sx n="69" d="100"/>
          <a:sy n="69" d="100"/>
        </p:scale>
        <p:origin x="1234" y="62"/>
      </p:cViewPr>
      <p:guideLst>
        <p:guide orient="horz" pos="146"/>
        <p:guide orient="horz" pos="4128"/>
        <p:guide pos="3840"/>
        <p:guide orient="horz" pos="3792"/>
        <p:guide pos="640"/>
        <p:guide pos="1152"/>
        <p:guide orient="horz" pos="2592"/>
        <p:guide orient="horz" pos="1776"/>
      </p:guideLst>
    </p:cSldViewPr>
  </p:slideViewPr>
  <p:outlineViewPr>
    <p:cViewPr>
      <p:scale>
        <a:sx n="33" d="100"/>
        <a:sy n="33" d="100"/>
      </p:scale>
      <p:origin x="0" y="-284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5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p-cloud.kp.org/sites/Sublocade/Shared%20Documents/General/PAPERS_PRESENTATIONS/PRESENTATIONS/Resutls%20for%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Racial Comparisons In Those Receiving Bup XR Order, Injection and KPNW Population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Order Only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Sheet1!$A$2:$A$5</c:f>
              <c:strCache>
                <c:ptCount val="4"/>
                <c:pt idx="0">
                  <c:v>White</c:v>
                </c:pt>
                <c:pt idx="1">
                  <c:v>Black</c:v>
                </c:pt>
                <c:pt idx="2">
                  <c:v>Hispanic</c:v>
                </c:pt>
                <c:pt idx="3">
                  <c:v>Asian</c:v>
                </c:pt>
              </c:strCache>
            </c:strRef>
          </c:cat>
          <c:val>
            <c:numRef>
              <c:f>Sheet1!$B$2:$B$5</c:f>
              <c:numCache>
                <c:formatCode>General</c:formatCode>
                <c:ptCount val="4"/>
                <c:pt idx="0">
                  <c:v>84.6</c:v>
                </c:pt>
                <c:pt idx="1">
                  <c:v>0</c:v>
                </c:pt>
                <c:pt idx="2">
                  <c:v>3.8</c:v>
                </c:pt>
                <c:pt idx="3">
                  <c:v>3.8</c:v>
                </c:pt>
              </c:numCache>
            </c:numRef>
          </c:val>
          <c:extLst>
            <c:ext xmlns:c16="http://schemas.microsoft.com/office/drawing/2014/chart" uri="{C3380CC4-5D6E-409C-BE32-E72D297353CC}">
              <c16:uniqueId val="{00000000-0CD3-4F70-8D41-CFF6847F9FAF}"/>
            </c:ext>
          </c:extLst>
        </c:ser>
        <c:ser>
          <c:idx val="1"/>
          <c:order val="1"/>
          <c:tx>
            <c:strRef>
              <c:f>Sheet1!$C$1</c:f>
              <c:strCache>
                <c:ptCount val="1"/>
                <c:pt idx="0">
                  <c:v>Injection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Sheet1!$A$2:$A$5</c:f>
              <c:strCache>
                <c:ptCount val="4"/>
                <c:pt idx="0">
                  <c:v>White</c:v>
                </c:pt>
                <c:pt idx="1">
                  <c:v>Black</c:v>
                </c:pt>
                <c:pt idx="2">
                  <c:v>Hispanic</c:v>
                </c:pt>
                <c:pt idx="3">
                  <c:v>Asian</c:v>
                </c:pt>
              </c:strCache>
            </c:strRef>
          </c:cat>
          <c:val>
            <c:numRef>
              <c:f>Sheet1!$C$2:$C$5</c:f>
              <c:numCache>
                <c:formatCode>General</c:formatCode>
                <c:ptCount val="4"/>
                <c:pt idx="0">
                  <c:v>84.9</c:v>
                </c:pt>
                <c:pt idx="1">
                  <c:v>2.4</c:v>
                </c:pt>
                <c:pt idx="2">
                  <c:v>4</c:v>
                </c:pt>
                <c:pt idx="3">
                  <c:v>0.8</c:v>
                </c:pt>
              </c:numCache>
            </c:numRef>
          </c:val>
          <c:extLst>
            <c:ext xmlns:c16="http://schemas.microsoft.com/office/drawing/2014/chart" uri="{C3380CC4-5D6E-409C-BE32-E72D297353CC}">
              <c16:uniqueId val="{00000001-0CD3-4F70-8D41-CFF6847F9FAF}"/>
            </c:ext>
          </c:extLst>
        </c:ser>
        <c:ser>
          <c:idx val="2"/>
          <c:order val="2"/>
          <c:tx>
            <c:strRef>
              <c:f>Sheet1!$D$1</c:f>
              <c:strCache>
                <c:ptCount val="1"/>
                <c:pt idx="0">
                  <c:v>KPNW Population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Sheet1!$A$2:$A$5</c:f>
              <c:strCache>
                <c:ptCount val="4"/>
                <c:pt idx="0">
                  <c:v>White</c:v>
                </c:pt>
                <c:pt idx="1">
                  <c:v>Black</c:v>
                </c:pt>
                <c:pt idx="2">
                  <c:v>Hispanic</c:v>
                </c:pt>
                <c:pt idx="3">
                  <c:v>Asian</c:v>
                </c:pt>
              </c:strCache>
            </c:strRef>
          </c:cat>
          <c:val>
            <c:numRef>
              <c:f>Sheet1!$D$2:$D$5</c:f>
              <c:numCache>
                <c:formatCode>General</c:formatCode>
                <c:ptCount val="4"/>
                <c:pt idx="0">
                  <c:v>59.9</c:v>
                </c:pt>
                <c:pt idx="1">
                  <c:v>3.3</c:v>
                </c:pt>
                <c:pt idx="2">
                  <c:v>8.5</c:v>
                </c:pt>
                <c:pt idx="3">
                  <c:v>6.4</c:v>
                </c:pt>
              </c:numCache>
            </c:numRef>
          </c:val>
          <c:extLst>
            <c:ext xmlns:c16="http://schemas.microsoft.com/office/drawing/2014/chart" uri="{C3380CC4-5D6E-409C-BE32-E72D297353CC}">
              <c16:uniqueId val="{00000002-0CD3-4F70-8D41-CFF6847F9FAF}"/>
            </c:ext>
          </c:extLst>
        </c:ser>
        <c:dLbls>
          <c:showLegendKey val="0"/>
          <c:showVal val="0"/>
          <c:showCatName val="0"/>
          <c:showSerName val="0"/>
          <c:showPercent val="0"/>
          <c:showBubbleSize val="0"/>
        </c:dLbls>
        <c:gapWidth val="100"/>
        <c:overlap val="-24"/>
        <c:axId val="238578799"/>
        <c:axId val="238579759"/>
      </c:barChart>
      <c:catAx>
        <c:axId val="23857879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8579759"/>
        <c:crosses val="autoZero"/>
        <c:auto val="1"/>
        <c:lblAlgn val="ctr"/>
        <c:lblOffset val="100"/>
        <c:noMultiLvlLbl val="0"/>
      </c:catAx>
      <c:valAx>
        <c:axId val="238579759"/>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8578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Barriers to continuing</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57D-4C2E-A531-13DA4721D901}"/>
              </c:ext>
            </c:extLst>
          </c:dPt>
          <c:dPt>
            <c:idx val="1"/>
            <c:invertIfNegative val="0"/>
            <c:bubble3D val="0"/>
            <c:extLst>
              <c:ext xmlns:c16="http://schemas.microsoft.com/office/drawing/2014/chart" uri="{C3380CC4-5D6E-409C-BE32-E72D297353CC}">
                <c16:uniqueId val="{00000003-657D-4C2E-A531-13DA4721D901}"/>
              </c:ext>
            </c:extLst>
          </c:dPt>
          <c:dPt>
            <c:idx val="2"/>
            <c:invertIfNegative val="0"/>
            <c:bubble3D val="0"/>
            <c:extLst>
              <c:ext xmlns:c16="http://schemas.microsoft.com/office/drawing/2014/chart" uri="{C3380CC4-5D6E-409C-BE32-E72D297353CC}">
                <c16:uniqueId val="{00000005-657D-4C2E-A531-13DA4721D901}"/>
              </c:ext>
            </c:extLst>
          </c:dPt>
          <c:dPt>
            <c:idx val="3"/>
            <c:invertIfNegative val="0"/>
            <c:bubble3D val="0"/>
            <c:extLst>
              <c:ext xmlns:c16="http://schemas.microsoft.com/office/drawing/2014/chart" uri="{C3380CC4-5D6E-409C-BE32-E72D297353CC}">
                <c16:uniqueId val="{00000007-657D-4C2E-A531-13DA4721D901}"/>
              </c:ext>
            </c:extLst>
          </c:dPt>
          <c:dPt>
            <c:idx val="4"/>
            <c:invertIfNegative val="0"/>
            <c:bubble3D val="0"/>
            <c:extLst>
              <c:ext xmlns:c16="http://schemas.microsoft.com/office/drawing/2014/chart" uri="{C3380CC4-5D6E-409C-BE32-E72D297353CC}">
                <c16:uniqueId val="{00000009-657D-4C2E-A531-13DA4721D901}"/>
              </c:ext>
            </c:extLst>
          </c:dPt>
          <c:dPt>
            <c:idx val="5"/>
            <c:invertIfNegative val="0"/>
            <c:bubble3D val="0"/>
            <c:extLst>
              <c:ext xmlns:c16="http://schemas.microsoft.com/office/drawing/2014/chart" uri="{C3380CC4-5D6E-409C-BE32-E72D297353CC}">
                <c16:uniqueId val="{0000000B-657D-4C2E-A531-13DA4721D901}"/>
              </c:ext>
            </c:extLst>
          </c:dPt>
          <c:dPt>
            <c:idx val="6"/>
            <c:invertIfNegative val="0"/>
            <c:bubble3D val="0"/>
            <c:extLst>
              <c:ext xmlns:c16="http://schemas.microsoft.com/office/drawing/2014/chart" uri="{C3380CC4-5D6E-409C-BE32-E72D297353CC}">
                <c16:uniqueId val="{0000000D-657D-4C2E-A531-13DA4721D901}"/>
              </c:ext>
            </c:extLst>
          </c:dPt>
          <c:dPt>
            <c:idx val="7"/>
            <c:invertIfNegative val="0"/>
            <c:bubble3D val="0"/>
            <c:extLst>
              <c:ext xmlns:c16="http://schemas.microsoft.com/office/drawing/2014/chart" uri="{C3380CC4-5D6E-409C-BE32-E72D297353CC}">
                <c16:uniqueId val="{0000000F-657D-4C2E-A531-13DA4721D901}"/>
              </c:ext>
            </c:extLst>
          </c:dPt>
          <c:cat>
            <c:strRef>
              <c:f>Sheet1!$A$2:$A$9</c:f>
              <c:strCache>
                <c:ptCount val="8"/>
                <c:pt idx="0">
                  <c:v>No insurance coverage</c:v>
                </c:pt>
                <c:pt idx="1">
                  <c:v>Out of Pocket Cost</c:v>
                </c:pt>
                <c:pt idx="2">
                  <c:v>Other (incl transportation)</c:v>
                </c:pt>
                <c:pt idx="3">
                  <c:v>Side effects</c:v>
                </c:pt>
                <c:pt idx="4">
                  <c:v>Not effective</c:v>
                </c:pt>
                <c:pt idx="5">
                  <c:v>Dislike injections</c:v>
                </c:pt>
                <c:pt idx="6">
                  <c:v>Not ready</c:v>
                </c:pt>
                <c:pt idx="7">
                  <c:v>Inconvenient Appt times</c:v>
                </c:pt>
              </c:strCache>
            </c:strRef>
          </c:cat>
          <c:val>
            <c:numRef>
              <c:f>Sheet1!$B$2:$B$9</c:f>
              <c:numCache>
                <c:formatCode>General</c:formatCode>
                <c:ptCount val="8"/>
                <c:pt idx="0">
                  <c:v>21</c:v>
                </c:pt>
                <c:pt idx="1">
                  <c:v>11</c:v>
                </c:pt>
                <c:pt idx="2">
                  <c:v>17</c:v>
                </c:pt>
                <c:pt idx="3">
                  <c:v>11</c:v>
                </c:pt>
                <c:pt idx="4">
                  <c:v>7</c:v>
                </c:pt>
                <c:pt idx="5">
                  <c:v>3</c:v>
                </c:pt>
                <c:pt idx="6">
                  <c:v>2</c:v>
                </c:pt>
                <c:pt idx="7">
                  <c:v>1</c:v>
                </c:pt>
              </c:numCache>
            </c:numRef>
          </c:val>
          <c:extLst>
            <c:ext xmlns:c16="http://schemas.microsoft.com/office/drawing/2014/chart" uri="{C3380CC4-5D6E-409C-BE32-E72D297353CC}">
              <c16:uniqueId val="{00000000-6442-4DBC-99D4-5D30EBDF044F}"/>
            </c:ext>
          </c:extLst>
        </c:ser>
        <c:dLbls>
          <c:showLegendKey val="0"/>
          <c:showVal val="0"/>
          <c:showCatName val="0"/>
          <c:showSerName val="0"/>
          <c:showPercent val="0"/>
          <c:showBubbleSize val="0"/>
        </c:dLbls>
        <c:gapWidth val="219"/>
        <c:overlap val="-27"/>
        <c:axId val="1508303983"/>
        <c:axId val="1508304463"/>
      </c:barChart>
      <c:catAx>
        <c:axId val="150830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8304463"/>
        <c:crosses val="autoZero"/>
        <c:auto val="1"/>
        <c:lblAlgn val="ctr"/>
        <c:lblOffset val="100"/>
        <c:noMultiLvlLbl val="0"/>
      </c:catAx>
      <c:valAx>
        <c:axId val="150830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8303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0603674540682"/>
          <c:y val="5.5555555555555552E-2"/>
          <c:w val="0.86601618547681536"/>
          <c:h val="0.68491469816272965"/>
        </c:manualLayout>
      </c:layout>
      <c:barChart>
        <c:barDir val="col"/>
        <c:grouping val="clustered"/>
        <c:varyColors val="0"/>
        <c:ser>
          <c:idx val="0"/>
          <c:order val="0"/>
          <c:tx>
            <c:strRef>
              <c:f>Sheet1!$B$3</c:f>
              <c:strCache>
                <c:ptCount val="1"/>
                <c:pt idx="0">
                  <c:v>6 months prior</c:v>
                </c:pt>
              </c:strCache>
            </c:strRef>
          </c:tx>
          <c:spPr>
            <a:pattFill prst="ltDnDiag">
              <a:fgClr>
                <a:schemeClr val="tx2"/>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ED all cause</c:v>
                </c:pt>
                <c:pt idx="1">
                  <c:v>ED MH or SUD Dx</c:v>
                </c:pt>
                <c:pt idx="2">
                  <c:v>ED all other Dx</c:v>
                </c:pt>
                <c:pt idx="3">
                  <c:v>Inpatient MH or SUD Tx</c:v>
                </c:pt>
              </c:strCache>
            </c:strRef>
          </c:cat>
          <c:val>
            <c:numRef>
              <c:f>Sheet1!$B$4:$B$7</c:f>
              <c:numCache>
                <c:formatCode>0.0%</c:formatCode>
                <c:ptCount val="4"/>
                <c:pt idx="0">
                  <c:v>0.41399999999999998</c:v>
                </c:pt>
                <c:pt idx="1">
                  <c:v>0.29299999999999998</c:v>
                </c:pt>
                <c:pt idx="2">
                  <c:v>0.27300000000000002</c:v>
                </c:pt>
                <c:pt idx="3">
                  <c:v>0.45500000000000002</c:v>
                </c:pt>
              </c:numCache>
            </c:numRef>
          </c:val>
          <c:extLst>
            <c:ext xmlns:c16="http://schemas.microsoft.com/office/drawing/2014/chart" uri="{C3380CC4-5D6E-409C-BE32-E72D297353CC}">
              <c16:uniqueId val="{00000000-7293-40AE-A4FF-42A5061614AE}"/>
            </c:ext>
          </c:extLst>
        </c:ser>
        <c:ser>
          <c:idx val="1"/>
          <c:order val="1"/>
          <c:tx>
            <c:strRef>
              <c:f>Sheet1!$C$3</c:f>
              <c:strCache>
                <c:ptCount val="1"/>
                <c:pt idx="0">
                  <c:v>6 months after</c:v>
                </c:pt>
              </c:strCache>
            </c:strRef>
          </c:tx>
          <c:spPr>
            <a:pattFill prst="ltVert">
              <a:fgClr>
                <a:schemeClr val="tx1"/>
              </a:fgClr>
              <a:bgClr>
                <a:schemeClr val="bg1"/>
              </a:bgClr>
            </a:pattFill>
            <a:ln>
              <a:noFill/>
            </a:ln>
            <a:effectLst/>
          </c:spPr>
          <c:invertIfNegative val="0"/>
          <c:dLbls>
            <c:dLbl>
              <c:idx val="0"/>
              <c:tx>
                <c:rich>
                  <a:bodyPr/>
                  <a:lstStyle/>
                  <a:p>
                    <a:fld id="{9CD1B026-3907-4E56-AEB5-C1CC6AED287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93-40AE-A4FF-42A5061614AE}"/>
                </c:ext>
              </c:extLst>
            </c:dLbl>
            <c:dLbl>
              <c:idx val="1"/>
              <c:tx>
                <c:rich>
                  <a:bodyPr/>
                  <a:lstStyle/>
                  <a:p>
                    <a:fld id="{38B46C04-6C47-4F76-AB91-8851CCC3EF8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93-40AE-A4FF-42A5061614AE}"/>
                </c:ext>
              </c:extLst>
            </c:dLbl>
            <c:dLbl>
              <c:idx val="2"/>
              <c:tx>
                <c:rich>
                  <a:bodyPr/>
                  <a:lstStyle/>
                  <a:p>
                    <a:fld id="{F0889E95-9970-408A-9DCD-5C58FC37C29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93-40AE-A4FF-42A5061614AE}"/>
                </c:ext>
              </c:extLst>
            </c:dLbl>
            <c:dLbl>
              <c:idx val="3"/>
              <c:tx>
                <c:rich>
                  <a:bodyPr/>
                  <a:lstStyle/>
                  <a:p>
                    <a:fld id="{078DF083-CCF0-4486-BE62-7D82844D6AA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293-40AE-A4FF-42A5061614AE}"/>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4"/>
                <c:pt idx="0">
                  <c:v>ED all cause</c:v>
                </c:pt>
                <c:pt idx="1">
                  <c:v>ED MH or SUD Dx</c:v>
                </c:pt>
                <c:pt idx="2">
                  <c:v>ED all other Dx</c:v>
                </c:pt>
                <c:pt idx="3">
                  <c:v>Inpatient MH or SUD Tx</c:v>
                </c:pt>
              </c:strCache>
            </c:strRef>
          </c:cat>
          <c:val>
            <c:numRef>
              <c:f>Sheet1!$C$4:$C$7</c:f>
              <c:numCache>
                <c:formatCode>0.0%</c:formatCode>
                <c:ptCount val="4"/>
                <c:pt idx="0">
                  <c:v>0.28299999999999997</c:v>
                </c:pt>
                <c:pt idx="1">
                  <c:v>0.182</c:v>
                </c:pt>
                <c:pt idx="2">
                  <c:v>0.152</c:v>
                </c:pt>
                <c:pt idx="3">
                  <c:v>0.16200000000000001</c:v>
                </c:pt>
              </c:numCache>
            </c:numRef>
          </c:val>
          <c:extLst>
            <c:ext xmlns:c16="http://schemas.microsoft.com/office/drawing/2014/chart" uri="{C3380CC4-5D6E-409C-BE32-E72D297353CC}">
              <c16:uniqueId val="{00000005-7293-40AE-A4FF-42A5061614AE}"/>
            </c:ext>
          </c:extLst>
        </c:ser>
        <c:dLbls>
          <c:showLegendKey val="0"/>
          <c:showVal val="0"/>
          <c:showCatName val="0"/>
          <c:showSerName val="0"/>
          <c:showPercent val="0"/>
          <c:showBubbleSize val="0"/>
        </c:dLbls>
        <c:gapWidth val="219"/>
        <c:overlap val="-27"/>
        <c:axId val="321058751"/>
        <c:axId val="524793663"/>
      </c:barChart>
      <c:catAx>
        <c:axId val="321058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4793663"/>
        <c:crosses val="autoZero"/>
        <c:auto val="1"/>
        <c:lblAlgn val="ctr"/>
        <c:lblOffset val="100"/>
        <c:noMultiLvlLbl val="0"/>
      </c:catAx>
      <c:valAx>
        <c:axId val="524793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1058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1E860E-C7FB-4935-96C7-17F7CC9DA88A}"/>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62C91AD-11F8-41C1-85FA-5A59F0D27530}"/>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FF3A5598-65F7-4DF5-93FB-2128D5BA3080}" type="datetimeFigureOut">
              <a:rPr lang="en-US"/>
              <a:pPr>
                <a:defRPr/>
              </a:pPr>
              <a:t>11/15/2024</a:t>
            </a:fld>
            <a:endParaRPr lang="en-US"/>
          </a:p>
        </p:txBody>
      </p:sp>
      <p:sp>
        <p:nvSpPr>
          <p:cNvPr id="4" name="Slide Image Placeholder 3">
            <a:extLst>
              <a:ext uri="{FF2B5EF4-FFF2-40B4-BE49-F238E27FC236}">
                <a16:creationId xmlns:a16="http://schemas.microsoft.com/office/drawing/2014/main" id="{C1332E1E-69AC-40FC-8C20-A47ED0DAA095}"/>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01EA4D5-E426-44D3-8EB4-24005CDECE88}"/>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C051F2-43BF-4D34-BBA3-79E477F43754}"/>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99FF8DE7-2A8C-447F-B78C-CDFD1BBF5C1D}"/>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5F13F4C3-09D5-4EF8-B2CC-B1F1DF7E32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E3BBB-D596-403B-926E-FEB57199AEA6}" type="slidenum">
              <a:rPr lang="en-US" smtClean="0"/>
              <a:t>1</a:t>
            </a:fld>
            <a:endParaRPr lang="en-US"/>
          </a:p>
        </p:txBody>
      </p:sp>
    </p:spTree>
    <p:extLst>
      <p:ext uri="{BB962C8B-B14F-4D97-AF65-F5344CB8AC3E}">
        <p14:creationId xmlns:p14="http://schemas.microsoft.com/office/powerpoint/2010/main" val="750996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These results add to the positive findings from clinical trials and </a:t>
            </a:r>
            <a:r>
              <a:rPr lang="en-US" sz="1800" dirty="0">
                <a:effectLst/>
                <a:latin typeface="Arial" panose="020B0604020202020204" pitchFamily="34" charset="0"/>
                <a:ea typeface="Calibri" panose="020F0502020204030204" pitchFamily="34" charset="0"/>
                <a:cs typeface="Times New Roman" panose="02020603050405020304" pitchFamily="18" charset="0"/>
              </a:rPr>
              <a:t>suggest that routine use of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may bring benefits to both patients and the healthcare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There are several limitations to be noted. First, and importantly, this was a non-randomized retrospective observational study. We cannot conclude that the outcomes observed were due to use of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they may be explained by clinical or other demographic circumstances or by other unmeasured variables. The sample was predominantly white, like our broader KPNW population, and the distributions of race and ethnicity did not reflect the broader KPNW population; whether this is due to patient preferences about use of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or care disparities cannot be determined in this study. But that is something that I am VERY interested in– how we are deciding who gets this treatment.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Better understanding of who is and is not offered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is and is not a good candidate for this treatment, does and does not take advantage of it, and does and does not benefit from it are all important questions for future study.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14</a:t>
            </a:fld>
            <a:endParaRPr lang="en-US"/>
          </a:p>
        </p:txBody>
      </p:sp>
    </p:spTree>
    <p:extLst>
      <p:ext uri="{BB962C8B-B14F-4D97-AF65-F5344CB8AC3E}">
        <p14:creationId xmlns:p14="http://schemas.microsoft.com/office/powerpoint/2010/main" val="88623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membership is 641335</a:t>
            </a:r>
          </a:p>
          <a:p>
            <a:r>
              <a:rPr lang="en-US" dirty="0"/>
              <a:t>3.3% black</a:t>
            </a:r>
          </a:p>
          <a:p>
            <a:r>
              <a:rPr lang="en-US" dirty="0"/>
              <a:t>59.9% white</a:t>
            </a:r>
          </a:p>
          <a:p>
            <a:r>
              <a:rPr lang="en-US" dirty="0"/>
              <a:t>8.5% Hispanic or </a:t>
            </a:r>
            <a:r>
              <a:rPr lang="en-US" dirty="0" err="1"/>
              <a:t>latino</a:t>
            </a:r>
            <a:endParaRPr lang="en-US" dirty="0"/>
          </a:p>
          <a:p>
            <a:endParaRPr lang="en-US" dirty="0"/>
          </a:p>
          <a:p>
            <a:r>
              <a:rPr lang="en-US" dirty="0"/>
              <a:t>Underrepresented populations of color – may be related to insurance characteristics/distances traveled to receive medication</a:t>
            </a:r>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16</a:t>
            </a:fld>
            <a:endParaRPr lang="en-US"/>
          </a:p>
        </p:txBody>
      </p:sp>
    </p:spTree>
    <p:extLst>
      <p:ext uri="{BB962C8B-B14F-4D97-AF65-F5344CB8AC3E}">
        <p14:creationId xmlns:p14="http://schemas.microsoft.com/office/powerpoint/2010/main" val="147709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17</a:t>
            </a:fld>
            <a:endParaRPr lang="en-US"/>
          </a:p>
        </p:txBody>
      </p:sp>
    </p:spTree>
    <p:extLst>
      <p:ext uri="{BB962C8B-B14F-4D97-AF65-F5344CB8AC3E}">
        <p14:creationId xmlns:p14="http://schemas.microsoft.com/office/powerpoint/2010/main" val="45916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18</a:t>
            </a:fld>
            <a:endParaRPr lang="en-US"/>
          </a:p>
        </p:txBody>
      </p:sp>
    </p:spTree>
    <p:extLst>
      <p:ext uri="{BB962C8B-B14F-4D97-AF65-F5344CB8AC3E}">
        <p14:creationId xmlns:p14="http://schemas.microsoft.com/office/powerpoint/2010/main" val="345396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19</a:t>
            </a:fld>
            <a:endParaRPr lang="en-US"/>
          </a:p>
        </p:txBody>
      </p:sp>
    </p:spTree>
    <p:extLst>
      <p:ext uri="{BB962C8B-B14F-4D97-AF65-F5344CB8AC3E}">
        <p14:creationId xmlns:p14="http://schemas.microsoft.com/office/powerpoint/2010/main" val="365641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group is likely aware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2- Extended-release formulations are designed to overcome barriers or medication-related problems such as poor adherence. In the case of OUD, poor adherence can lead to serious consequences including relapse, rehospitalization, overdose, and suicide. Extended-release medications reduce dosing frequency, provide a more consistent therapeutic effect by their prolonged duration of action, may have reduced side effects or improved tolerability, and may have improved effectiveness and safety– in this case, c</a:t>
            </a:r>
            <a:r>
              <a:rPr lang="en-US" sz="1200" dirty="0">
                <a:effectLst/>
                <a:latin typeface="Arial" panose="020B0604020202020204" pitchFamily="34" charset="0"/>
                <a:ea typeface="Calibri" panose="020F0502020204030204" pitchFamily="34" charset="0"/>
              </a:rPr>
              <a:t>linical trials have shown that XR-</a:t>
            </a:r>
            <a:r>
              <a:rPr lang="en-US" sz="1200" dirty="0" err="1">
                <a:effectLst/>
                <a:latin typeface="Arial" panose="020B0604020202020204" pitchFamily="34" charset="0"/>
                <a:ea typeface="Calibri" panose="020F0502020204030204" pitchFamily="34" charset="0"/>
              </a:rPr>
              <a:t>Bup</a:t>
            </a:r>
            <a:r>
              <a:rPr lang="en-US" sz="1200" dirty="0">
                <a:effectLst/>
                <a:latin typeface="Arial" panose="020B0604020202020204" pitchFamily="34" charset="0"/>
                <a:ea typeface="Calibri" panose="020F0502020204030204" pitchFamily="34" charset="0"/>
              </a:rPr>
              <a:t> performs better than sublingual buprenorphine with better retention in treatment and fewer positive urine drug tests</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5</a:t>
            </a:fld>
            <a:endParaRPr lang="en-US"/>
          </a:p>
        </p:txBody>
      </p:sp>
    </p:spTree>
    <p:extLst>
      <p:ext uri="{BB962C8B-B14F-4D97-AF65-F5344CB8AC3E}">
        <p14:creationId xmlns:p14="http://schemas.microsoft.com/office/powerpoint/2010/main" val="74506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The goals of this preliminary study were to 1) determine the feasibility and validity of identifying individuals receiving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in our health system, 2) the feasibility of measuring outcomes associated with its use, and 3) to evaluate the hypothesis that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reduces use of expensive emergency department (ED) and inpatient services. Secondary outcomes included reasons for discontinuing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and whether there was evidence of drug substitution while being treated with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Observational study – pre post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6</a:t>
            </a:fld>
            <a:endParaRPr lang="en-US"/>
          </a:p>
        </p:txBody>
      </p:sp>
    </p:spTree>
    <p:extLst>
      <p:ext uri="{BB962C8B-B14F-4D97-AF65-F5344CB8AC3E}">
        <p14:creationId xmlns:p14="http://schemas.microsoft.com/office/powerpoint/2010/main" val="226346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7</a:t>
            </a:fld>
            <a:endParaRPr lang="en-US"/>
          </a:p>
        </p:txBody>
      </p:sp>
    </p:spTree>
    <p:extLst>
      <p:ext uri="{BB962C8B-B14F-4D97-AF65-F5344CB8AC3E}">
        <p14:creationId xmlns:p14="http://schemas.microsoft.com/office/powerpoint/2010/main" val="10215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20% did not get at least one injection. We also learned that the “first” order date often was not the actual </a:t>
            </a:r>
            <a:r>
              <a:rPr lang="en-US"/>
              <a:t>first injection date.</a:t>
            </a:r>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8</a:t>
            </a:fld>
            <a:endParaRPr lang="en-US"/>
          </a:p>
        </p:txBody>
      </p:sp>
    </p:spTree>
    <p:extLst>
      <p:ext uri="{BB962C8B-B14F-4D97-AF65-F5344CB8AC3E}">
        <p14:creationId xmlns:p14="http://schemas.microsoft.com/office/powerpoint/2010/main" val="245660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The majority of the sample was male, white, </a:t>
            </a:r>
          </a:p>
          <a:p>
            <a:endParaRPr lang="en-US" sz="1800" dirty="0">
              <a:effectLst/>
              <a:latin typeface="Arial" panose="020B0604020202020204" pitchFamily="34" charset="0"/>
            </a:endParaRPr>
          </a:p>
          <a:p>
            <a:r>
              <a:rPr lang="en-US" dirty="0"/>
              <a:t>There was no difference in basic demographics on gender or race when comparing those who received injections vs those who did not; can’t tell from this study whether there are differences in who receives an order (would have to be looking at whole population of OUD patients seeking treatment)</a:t>
            </a:r>
          </a:p>
          <a:p>
            <a:r>
              <a:rPr lang="en-US" dirty="0"/>
              <a:t>Mean age among order only was 34 </a:t>
            </a:r>
            <a:r>
              <a:rPr lang="en-US" dirty="0" err="1"/>
              <a:t>yo</a:t>
            </a:r>
            <a:r>
              <a:rPr lang="en-US" dirty="0"/>
              <a:t> and was 37yo among those with 1+ injection…not statistically significant</a:t>
            </a:r>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9</a:t>
            </a:fld>
            <a:endParaRPr lang="en-US"/>
          </a:p>
        </p:txBody>
      </p:sp>
    </p:spTree>
    <p:extLst>
      <p:ext uri="{BB962C8B-B14F-4D97-AF65-F5344CB8AC3E}">
        <p14:creationId xmlns:p14="http://schemas.microsoft.com/office/powerpoint/2010/main" val="216521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Among individuals receiving at least one injection (n=126), 21% lost insurance coverage or access to coverage of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during their treatment. Eleven percent had to discontinue due to cost (high copay amount or full out-of-pocket expense for Medicaid patients) and an additional 11% discontinued due to side effects. Smaller numbers of individuals wanted to return to sublingual buprenorphine use, had transportation issues, or did not feel that XR-</a:t>
            </a:r>
            <a:r>
              <a:rPr lang="en-US" sz="18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1800" dirty="0">
                <a:effectLst/>
                <a:latin typeface="Arial" panose="020B0604020202020204" pitchFamily="34" charset="0"/>
                <a:ea typeface="Calibri" panose="020F0502020204030204" pitchFamily="34" charset="0"/>
                <a:cs typeface="Times New Roman" panose="02020603050405020304" pitchFamily="18" charset="0"/>
              </a:rPr>
              <a:t> was having the desired effect (i.e., they experienced withdrawal symptoms and cravings too often).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Donut chart</a:t>
            </a:r>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11</a:t>
            </a:fld>
            <a:endParaRPr lang="en-US"/>
          </a:p>
        </p:txBody>
      </p:sp>
    </p:spTree>
    <p:extLst>
      <p:ext uri="{BB962C8B-B14F-4D97-AF65-F5344CB8AC3E}">
        <p14:creationId xmlns:p14="http://schemas.microsoft.com/office/powerpoint/2010/main" val="165472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Of the 126 individuals who received at least one XR-</a:t>
            </a:r>
            <a:r>
              <a:rPr lang="en-US" sz="1800" dirty="0" err="1">
                <a:effectLst/>
                <a:latin typeface="Arial" panose="020B0604020202020204" pitchFamily="34" charset="0"/>
                <a:ea typeface="Calibri" panose="020F0502020204030204" pitchFamily="34" charset="0"/>
              </a:rPr>
              <a:t>Bup</a:t>
            </a:r>
            <a:r>
              <a:rPr lang="en-US" sz="1800" dirty="0">
                <a:effectLst/>
                <a:latin typeface="Arial" panose="020B0604020202020204" pitchFamily="34" charset="0"/>
                <a:ea typeface="Calibri" panose="020F0502020204030204" pitchFamily="34" charset="0"/>
              </a:rPr>
              <a:t> injection and for whom outcomes were abstracted, 27 did not have insurance coverage during the full period of observation. Analyses of primary and secondary health care utilization outcomes were limited to the remaining 99 individuals because if individuals are not covered under our insurance we can’t observe their outcomes so if they didn’t have, for example an ED visit, we don’t know whether they didn’t have one or whether they may have but it doesn’t show up in our data because they’re no longer insured by KP. So we have to limit this to people with relatively continuous coverage.</a:t>
            </a:r>
          </a:p>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12</a:t>
            </a:fld>
            <a:endParaRPr lang="en-US"/>
          </a:p>
        </p:txBody>
      </p:sp>
    </p:spTree>
    <p:extLst>
      <p:ext uri="{BB962C8B-B14F-4D97-AF65-F5344CB8AC3E}">
        <p14:creationId xmlns:p14="http://schemas.microsoft.com/office/powerpoint/2010/main" val="416355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 proportion of individuals using ED services for all causes declined following XR-</a:t>
            </a:r>
            <a:r>
              <a:rPr lang="en-US" sz="1800" dirty="0" err="1">
                <a:effectLst/>
                <a:latin typeface="Arial" panose="020B0604020202020204" pitchFamily="34" charset="0"/>
                <a:ea typeface="Calibri" panose="020F0502020204030204" pitchFamily="34" charset="0"/>
              </a:rPr>
              <a:t>Bup</a:t>
            </a:r>
            <a:r>
              <a:rPr lang="en-US" sz="1800" dirty="0">
                <a:effectLst/>
                <a:latin typeface="Arial" panose="020B0604020202020204" pitchFamily="34" charset="0"/>
                <a:ea typeface="Calibri" panose="020F0502020204030204" pitchFamily="34" charset="0"/>
              </a:rPr>
              <a:t> initiation (41% prior vs. 28% after, p&lt;.05). The mean number of all-cause ED visits also declined following XR-</a:t>
            </a:r>
            <a:r>
              <a:rPr lang="en-US" sz="1800" dirty="0" err="1">
                <a:effectLst/>
                <a:latin typeface="Arial" panose="020B0604020202020204" pitchFamily="34" charset="0"/>
                <a:ea typeface="Calibri" panose="020F0502020204030204" pitchFamily="34" charset="0"/>
              </a:rPr>
              <a:t>Bup</a:t>
            </a:r>
            <a:r>
              <a:rPr lang="en-US" sz="1800" dirty="0">
                <a:effectLst/>
                <a:latin typeface="Arial" panose="020B0604020202020204" pitchFamily="34" charset="0"/>
                <a:ea typeface="Calibri" panose="020F0502020204030204" pitchFamily="34" charset="0"/>
              </a:rPr>
              <a:t> initiation from .63 (SD=1.32) to .30 (SD=.93; p&lt;.001). The proportion visiting the ED for mental health or substance use related reasons declined following XR-</a:t>
            </a:r>
            <a:r>
              <a:rPr lang="en-US" sz="1800" dirty="0" err="1">
                <a:effectLst/>
                <a:latin typeface="Arial" panose="020B0604020202020204" pitchFamily="34" charset="0"/>
                <a:ea typeface="Calibri" panose="020F0502020204030204" pitchFamily="34" charset="0"/>
              </a:rPr>
              <a:t>Bup</a:t>
            </a:r>
            <a:r>
              <a:rPr lang="en-US" sz="1800" dirty="0">
                <a:effectLst/>
                <a:latin typeface="Arial" panose="020B0604020202020204" pitchFamily="34" charset="0"/>
                <a:ea typeface="Calibri" panose="020F0502020204030204" pitchFamily="34" charset="0"/>
              </a:rPr>
              <a:t> initiation (29% prior vs. 18% after, p&lt;.05); the same was true for ED use for all other causes (27% prior vs.15% after, p&lt;.05). Finally, the proportion of individuals requiring inpatient treatment for mental health or substance use-related reasons declined following XR-</a:t>
            </a:r>
            <a:r>
              <a:rPr lang="en-US" sz="1800" dirty="0" err="1">
                <a:effectLst/>
                <a:latin typeface="Arial" panose="020B0604020202020204" pitchFamily="34" charset="0"/>
                <a:ea typeface="Calibri" panose="020F0502020204030204" pitchFamily="34" charset="0"/>
              </a:rPr>
              <a:t>Bup</a:t>
            </a:r>
            <a:r>
              <a:rPr lang="en-US" sz="1800" dirty="0">
                <a:effectLst/>
                <a:latin typeface="Arial" panose="020B0604020202020204" pitchFamily="34" charset="0"/>
                <a:ea typeface="Calibri" panose="020F0502020204030204" pitchFamily="34" charset="0"/>
              </a:rPr>
              <a:t> initiation (46% prior vs. 16% after, p&lt;.001). </a:t>
            </a:r>
            <a:r>
              <a:rPr lang="en-US" sz="1800" dirty="0">
                <a:effectLst/>
                <a:latin typeface="Arial" panose="020B0604020202020204" pitchFamily="34" charset="0"/>
                <a:ea typeface="Calibri" panose="020F0502020204030204" pitchFamily="34" charset="0"/>
                <a:cs typeface="Times New Roman" panose="02020603050405020304" pitchFamily="18" charset="0"/>
              </a:rPr>
              <a:t>The mean number of inpatient stays declined from 0.81 (SD=1.21) to 0.24 (SD=0.70; p&lt;.01). The mean number of days in inpatient care declined from 4.42 (SD=7.28) to 1.61 (SD=5.03; p&lt;.01).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Statistical comparison involved using nonparametric tests from related samples to account for autocorrelation and non-normal distributions. This included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McNemar’s</a:t>
            </a:r>
            <a:r>
              <a:rPr lang="en-US" sz="1800" dirty="0">
                <a:effectLst/>
                <a:latin typeface="Arial" panose="020B0604020202020204" pitchFamily="34" charset="0"/>
                <a:ea typeface="Calibri" panose="020F0502020204030204" pitchFamily="34" charset="0"/>
                <a:cs typeface="Times New Roman" panose="02020603050405020304" pitchFamily="18" charset="0"/>
              </a:rPr>
              <a:t> test for categorical outcomes and Wilcoxon matched pair tests for continuous outcomes.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F13F4C3-09D5-4EF8-B2CC-B1F1DF7E3201}" type="slidenum">
              <a:rPr lang="en-US" smtClean="0"/>
              <a:pPr>
                <a:defRPr/>
              </a:pPr>
              <a:t>13</a:t>
            </a:fld>
            <a:endParaRPr lang="en-US"/>
          </a:p>
        </p:txBody>
      </p:sp>
    </p:spTree>
    <p:extLst>
      <p:ext uri="{BB962C8B-B14F-4D97-AF65-F5344CB8AC3E}">
        <p14:creationId xmlns:p14="http://schemas.microsoft.com/office/powerpoint/2010/main" val="3170883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0B65C28-F19B-42C7-AC14-E13A7BFE4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 t="19646" r="-52" b="10712"/>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5D82C860-B64F-4B75-93CA-57EE8DE33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2" t="19646" r="-52" b="10712"/>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16000" y="1447800"/>
            <a:ext cx="10058400" cy="3048000"/>
          </a:xfrm>
          <a:prstGeom prst="rect">
            <a:avLst/>
          </a:prstGeom>
        </p:spPr>
        <p:txBody>
          <a:bodyPr anchor="ctr">
            <a:normAutofit/>
          </a:bodyPr>
          <a:lstStyle>
            <a:lvl1pPr algn="l">
              <a:lnSpc>
                <a:spcPct val="120000"/>
              </a:lnSpc>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016000" y="4800600"/>
            <a:ext cx="9144000" cy="1143000"/>
          </a:xfrm>
          <a:prstGeom prst="rect">
            <a:avLst/>
          </a:prstGeom>
        </p:spPr>
        <p:txBody>
          <a:bodyPr>
            <a:normAutofit/>
          </a:bodyPr>
          <a:lstStyle>
            <a:lvl1pPr marL="0" indent="0" algn="l">
              <a:lnSpc>
                <a:spcPts val="2700"/>
              </a:lnSpc>
              <a:spcBef>
                <a:spcPts val="0"/>
              </a:spcBef>
              <a:spcAft>
                <a:spcPts val="60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8766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6F04E8-C87D-48BB-A270-18A85F6671A0}"/>
              </a:ext>
            </a:extLst>
          </p:cNvPr>
          <p:cNvSpPr/>
          <p:nvPr/>
        </p:nvSpPr>
        <p:spPr>
          <a:xfrm>
            <a:off x="0" y="0"/>
            <a:ext cx="127000" cy="342900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D1E5F6A-10D0-4B5C-BDAA-9D3AFA6E8019}"/>
              </a:ext>
            </a:extLst>
          </p:cNvPr>
          <p:cNvSpPr/>
          <p:nvPr/>
        </p:nvSpPr>
        <p:spPr>
          <a:xfrm>
            <a:off x="0" y="6019800"/>
            <a:ext cx="125413" cy="838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C9E7A73D-4DD8-4DEF-86A7-4A6298234BA1}"/>
              </a:ext>
            </a:extLst>
          </p:cNvPr>
          <p:cNvSpPr/>
          <p:nvPr/>
        </p:nvSpPr>
        <p:spPr>
          <a:xfrm>
            <a:off x="0" y="3429000"/>
            <a:ext cx="125413" cy="25908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2B341AB-20F3-407F-89DF-1B36F5BABDF9}"/>
              </a:ext>
            </a:extLst>
          </p:cNvPr>
          <p:cNvSpPr/>
          <p:nvPr userDrawn="1"/>
        </p:nvSpPr>
        <p:spPr>
          <a:xfrm>
            <a:off x="0" y="0"/>
            <a:ext cx="127000" cy="3429000"/>
          </a:xfrm>
          <a:prstGeom prst="rect">
            <a:avLst/>
          </a:prstGeom>
          <a:solidFill>
            <a:srgbClr val="0078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B89C8819-2E9A-431D-BB6F-6862728C934B}"/>
              </a:ext>
            </a:extLst>
          </p:cNvPr>
          <p:cNvSpPr/>
          <p:nvPr userDrawn="1"/>
        </p:nvSpPr>
        <p:spPr>
          <a:xfrm>
            <a:off x="0" y="6019800"/>
            <a:ext cx="125413" cy="838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532A0AA-45BB-4ECC-B132-B81ADCF0548C}"/>
              </a:ext>
            </a:extLst>
          </p:cNvPr>
          <p:cNvSpPr/>
          <p:nvPr userDrawn="1"/>
        </p:nvSpPr>
        <p:spPr>
          <a:xfrm>
            <a:off x="0" y="3429000"/>
            <a:ext cx="125413" cy="25908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31776"/>
            <a:ext cx="10668000" cy="911225"/>
          </a:xfrm>
          <a:prstGeom prst="rect">
            <a:avLst/>
          </a:prstGeom>
        </p:spPr>
        <p:txBody>
          <a:bodyPr anchor="b">
            <a:noAutofit/>
          </a:bodyPr>
          <a:lstStyle>
            <a:lvl1pPr algn="l">
              <a:lnSpc>
                <a:spcPts val="3300"/>
              </a:lnSpc>
              <a:defRPr sz="3600" b="1">
                <a:solidFill>
                  <a:srgbClr val="0078B3"/>
                </a:solidFill>
                <a:latin typeface="+mn-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914400" y="1828799"/>
            <a:ext cx="10668000" cy="4343400"/>
          </a:xfrm>
          <a:prstGeom prst="rect">
            <a:avLst/>
          </a:prstGeom>
        </p:spPr>
        <p:txBody>
          <a:bodyPr>
            <a:noAutofit/>
          </a:bodyPr>
          <a:lstStyle>
            <a:lvl1pPr marL="230188" indent="-230188">
              <a:lnSpc>
                <a:spcPts val="3200"/>
              </a:lnSpc>
              <a:spcBef>
                <a:spcPts val="0"/>
              </a:spcBef>
              <a:spcAft>
                <a:spcPts val="500"/>
              </a:spcAft>
              <a:buClr>
                <a:srgbClr val="0078B3"/>
              </a:buClr>
              <a:buSzPct val="120000"/>
              <a:buFont typeface="Arial" pitchFamily="34" charset="0"/>
              <a:buChar char="•"/>
              <a:defRPr sz="2800">
                <a:latin typeface="+mn-lt"/>
              </a:defRPr>
            </a:lvl1pPr>
            <a:lvl2pPr marL="396875" indent="-166688">
              <a:lnSpc>
                <a:spcPts val="2600"/>
              </a:lnSpc>
              <a:spcBef>
                <a:spcPts val="0"/>
              </a:spcBef>
              <a:spcAft>
                <a:spcPts val="500"/>
              </a:spcAft>
              <a:buClr>
                <a:srgbClr val="4F81BD"/>
              </a:buClr>
              <a:buSzPct val="120000"/>
              <a:buFont typeface="Arial" pitchFamily="34" charset="0"/>
              <a:buChar char="•"/>
              <a:defRPr sz="2400">
                <a:latin typeface="+mn-lt"/>
              </a:defRPr>
            </a:lvl2pPr>
            <a:lvl3pPr marL="573088" indent="-176213">
              <a:lnSpc>
                <a:spcPts val="2100"/>
              </a:lnSpc>
              <a:spcBef>
                <a:spcPts val="0"/>
              </a:spcBef>
              <a:spcAft>
                <a:spcPts val="500"/>
              </a:spcAft>
              <a:buClr>
                <a:srgbClr val="4F81BD"/>
              </a:buClr>
              <a:buSzPct val="120000"/>
              <a:buFont typeface="Arial" pitchFamily="34" charset="0"/>
              <a:buChar char="•"/>
              <a:defRPr sz="1800">
                <a:latin typeface="+mn-lt"/>
              </a:defRPr>
            </a:lvl3pPr>
            <a:lvl4pPr marL="739775" indent="-166688">
              <a:lnSpc>
                <a:spcPts val="1800"/>
              </a:lnSpc>
              <a:spcBef>
                <a:spcPts val="0"/>
              </a:spcBef>
              <a:spcAft>
                <a:spcPts val="500"/>
              </a:spcAft>
              <a:buClr>
                <a:srgbClr val="4F81BD"/>
              </a:buClr>
              <a:buSzPct val="120000"/>
              <a:buFont typeface="Arial" pitchFamily="34" charset="0"/>
              <a:buChar char="•"/>
              <a:defRPr sz="1600">
                <a:latin typeface="+mn-lt"/>
              </a:defRPr>
            </a:lvl4pPr>
            <a:lvl5pPr>
              <a:defRPr>
                <a:latin typeface="Arial Narrow"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3854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FA79378-E959-4179-8B08-5A4459C0A0FE}"/>
              </a:ext>
            </a:extLst>
          </p:cNvPr>
          <p:cNvSpPr>
            <a:spLocks noGrp="1"/>
          </p:cNvSpPr>
          <p:nvPr>
            <p:ph type="sldNum" sz="quarter" idx="10"/>
          </p:nvPr>
        </p:nvSpPr>
        <p:spPr>
          <a:xfrm>
            <a:off x="8737600" y="6172200"/>
            <a:ext cx="2844800" cy="381000"/>
          </a:xfrm>
          <a:prstGeom prst="rect">
            <a:avLst/>
          </a:prstGeom>
        </p:spPr>
        <p:txBody>
          <a:bodyPr/>
          <a:lstStyle>
            <a:lvl1pPr>
              <a:defRPr/>
            </a:lvl1pPr>
          </a:lstStyle>
          <a:p>
            <a:pPr>
              <a:defRPr/>
            </a:pPr>
            <a:fld id="{78BF3EA3-7088-4FEA-B696-2EDF2B17A41A}" type="slidenum">
              <a:rPr lang="en-US" altLang="en-US"/>
              <a:pPr>
                <a:defRPr/>
              </a:pPr>
              <a:t>‹#›</a:t>
            </a:fld>
            <a:endParaRPr lang="en-US" altLang="en-US"/>
          </a:p>
        </p:txBody>
      </p:sp>
    </p:spTree>
    <p:extLst>
      <p:ext uri="{BB962C8B-B14F-4D97-AF65-F5344CB8AC3E}">
        <p14:creationId xmlns:p14="http://schemas.microsoft.com/office/powerpoint/2010/main" val="66760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99517018-BAA6-401A-8B4C-1CE06E7B96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2" t="19646" r="-52" b="10712"/>
          <a:stretch>
            <a:fillRect/>
          </a:stretch>
        </p:blipFill>
        <p:spPr bwMode="auto">
          <a:xfrm>
            <a:off x="0" y="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16000" y="1447800"/>
            <a:ext cx="10058400" cy="3048000"/>
          </a:xfrm>
          <a:prstGeom prst="rect">
            <a:avLst/>
          </a:prstGeom>
        </p:spPr>
        <p:txBody>
          <a:bodyPr anchor="ctr">
            <a:normAutofit/>
          </a:bodyPr>
          <a:lstStyle>
            <a:lvl1pPr algn="l">
              <a:lnSpc>
                <a:spcPct val="120000"/>
              </a:lnSpc>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016000" y="4800600"/>
            <a:ext cx="9144000" cy="1143000"/>
          </a:xfrm>
          <a:prstGeom prst="rect">
            <a:avLst/>
          </a:prstGeom>
        </p:spPr>
        <p:txBody>
          <a:bodyPr>
            <a:normAutofit/>
          </a:bodyPr>
          <a:lstStyle>
            <a:lvl1pPr marL="0" indent="0" algn="l">
              <a:lnSpc>
                <a:spcPts val="2700"/>
              </a:lnSpc>
              <a:spcBef>
                <a:spcPts val="0"/>
              </a:spcBef>
              <a:spcAft>
                <a:spcPts val="60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20854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Box 19">
            <a:extLst>
              <a:ext uri="{FF2B5EF4-FFF2-40B4-BE49-F238E27FC236}">
                <a16:creationId xmlns:a16="http://schemas.microsoft.com/office/drawing/2014/main" id="{2689BA43-FBE9-49ED-8C98-98858490020A}"/>
              </a:ext>
            </a:extLst>
          </p:cNvPr>
          <p:cNvSpPr txBox="1">
            <a:spLocks noChangeArrowheads="1"/>
          </p:cNvSpPr>
          <p:nvPr/>
        </p:nvSpPr>
        <p:spPr bwMode="auto">
          <a:xfrm>
            <a:off x="508000" y="6400800"/>
            <a:ext cx="387191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C38563AF-E123-49ED-83C2-D4C37E3873DC}" type="slidenum">
              <a:rPr lang="en-US" sz="900" smtClean="0">
                <a:solidFill>
                  <a:schemeClr val="bg1">
                    <a:lumMod val="65000"/>
                  </a:schemeClr>
                </a:solidFill>
              </a:rPr>
              <a:pPr>
                <a:defRPr/>
              </a:pPr>
              <a:t>‹#›</a:t>
            </a:fld>
            <a:r>
              <a:rPr lang="en-US" sz="900">
                <a:solidFill>
                  <a:schemeClr val="bg1">
                    <a:lumMod val="65000"/>
                  </a:schemeClr>
                </a:solidFill>
              </a:rPr>
              <a:t>  |   Copyright © 2018 Kaiser Permanente Center for Health Research</a:t>
            </a:r>
          </a:p>
        </p:txBody>
      </p:sp>
      <p:pic>
        <p:nvPicPr>
          <p:cNvPr id="1027" name="Picture 7">
            <a:extLst>
              <a:ext uri="{FF2B5EF4-FFF2-40B4-BE49-F238E27FC236}">
                <a16:creationId xmlns:a16="http://schemas.microsoft.com/office/drawing/2014/main" id="{1C5001C9-85A7-4766-B199-1CE784AD31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8800" y="6261100"/>
            <a:ext cx="19415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9">
            <a:extLst>
              <a:ext uri="{FF2B5EF4-FFF2-40B4-BE49-F238E27FC236}">
                <a16:creationId xmlns:a16="http://schemas.microsoft.com/office/drawing/2014/main" id="{C30F9802-F218-4D9A-9A51-74C05B5314EB}"/>
              </a:ext>
            </a:extLst>
          </p:cNvPr>
          <p:cNvSpPr txBox="1">
            <a:spLocks noChangeArrowheads="1"/>
          </p:cNvSpPr>
          <p:nvPr userDrawn="1"/>
        </p:nvSpPr>
        <p:spPr bwMode="auto">
          <a:xfrm>
            <a:off x="508000" y="6400800"/>
            <a:ext cx="3871913"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B96D7049-EB51-4123-A818-CE138BD08D37}" type="slidenum">
              <a:rPr lang="en-US" sz="900" smtClean="0">
                <a:solidFill>
                  <a:schemeClr val="bg1">
                    <a:lumMod val="65000"/>
                  </a:schemeClr>
                </a:solidFill>
              </a:rPr>
              <a:pPr>
                <a:defRPr/>
              </a:pPr>
              <a:t>‹#›</a:t>
            </a:fld>
            <a:r>
              <a:rPr lang="en-US" sz="900">
                <a:solidFill>
                  <a:schemeClr val="bg1">
                    <a:lumMod val="65000"/>
                  </a:schemeClr>
                </a:solidFill>
              </a:rPr>
              <a:t>  |   Copyright © 2018 Kaiser Permanente Center for Health Research</a:t>
            </a:r>
          </a:p>
        </p:txBody>
      </p:sp>
      <p:pic>
        <p:nvPicPr>
          <p:cNvPr id="1029" name="Picture 7">
            <a:extLst>
              <a:ext uri="{FF2B5EF4-FFF2-40B4-BE49-F238E27FC236}">
                <a16:creationId xmlns:a16="http://schemas.microsoft.com/office/drawing/2014/main" id="{2AE38454-4C81-47EA-B1A2-FF9BF9AE72B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448800" y="6261100"/>
            <a:ext cx="19415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Lst>
  <p:txStyles>
    <p:titleStyle>
      <a:lvl1pPr algn="l" rtl="0" eaLnBrk="0" fontAlgn="base" hangingPunct="0">
        <a:lnSpc>
          <a:spcPts val="3300"/>
        </a:lnSpc>
        <a:spcBef>
          <a:spcPct val="0"/>
        </a:spcBef>
        <a:spcAft>
          <a:spcPct val="0"/>
        </a:spcAft>
        <a:defRPr sz="3200" kern="1200">
          <a:solidFill>
            <a:srgbClr val="0078B3"/>
          </a:solidFill>
          <a:latin typeface="Arial" panose="020B0604020202020204" pitchFamily="34" charset="0"/>
          <a:ea typeface="+mj-ea"/>
          <a:cs typeface="Arial" panose="020B0604020202020204" pitchFamily="34" charset="0"/>
        </a:defRPr>
      </a:lvl1pPr>
      <a:lvl2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2pPr>
      <a:lvl3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3pPr>
      <a:lvl4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4pPr>
      <a:lvl5pPr algn="l" rtl="0" eaLnBrk="0" fontAlgn="base" hangingPunct="0">
        <a:lnSpc>
          <a:spcPts val="3300"/>
        </a:lnSpc>
        <a:spcBef>
          <a:spcPct val="0"/>
        </a:spcBef>
        <a:spcAft>
          <a:spcPct val="0"/>
        </a:spcAft>
        <a:defRPr sz="3200">
          <a:solidFill>
            <a:srgbClr val="0078B3"/>
          </a:solidFill>
          <a:latin typeface="Arial" panose="020B0604020202020204" pitchFamily="34" charset="0"/>
          <a:cs typeface="Arial" panose="020B0604020202020204" pitchFamily="34" charset="0"/>
        </a:defRPr>
      </a:lvl5pPr>
      <a:lvl6pPr marL="457200" algn="l" rtl="0" eaLnBrk="1" fontAlgn="base" hangingPunct="1">
        <a:lnSpc>
          <a:spcPts val="3300"/>
        </a:lnSpc>
        <a:spcBef>
          <a:spcPct val="0"/>
        </a:spcBef>
        <a:spcAft>
          <a:spcPct val="0"/>
        </a:spcAft>
        <a:defRPr sz="3200">
          <a:solidFill>
            <a:srgbClr val="31859C"/>
          </a:solidFill>
          <a:latin typeface="Arial Narrow" pitchFamily="34" charset="0"/>
        </a:defRPr>
      </a:lvl6pPr>
      <a:lvl7pPr marL="914400" algn="l" rtl="0" eaLnBrk="1" fontAlgn="base" hangingPunct="1">
        <a:lnSpc>
          <a:spcPts val="3300"/>
        </a:lnSpc>
        <a:spcBef>
          <a:spcPct val="0"/>
        </a:spcBef>
        <a:spcAft>
          <a:spcPct val="0"/>
        </a:spcAft>
        <a:defRPr sz="3200">
          <a:solidFill>
            <a:srgbClr val="31859C"/>
          </a:solidFill>
          <a:latin typeface="Arial Narrow" pitchFamily="34" charset="0"/>
        </a:defRPr>
      </a:lvl7pPr>
      <a:lvl8pPr marL="1371600" algn="l" rtl="0" eaLnBrk="1" fontAlgn="base" hangingPunct="1">
        <a:lnSpc>
          <a:spcPts val="3300"/>
        </a:lnSpc>
        <a:spcBef>
          <a:spcPct val="0"/>
        </a:spcBef>
        <a:spcAft>
          <a:spcPct val="0"/>
        </a:spcAft>
        <a:defRPr sz="3200">
          <a:solidFill>
            <a:srgbClr val="31859C"/>
          </a:solidFill>
          <a:latin typeface="Arial Narrow" pitchFamily="34" charset="0"/>
        </a:defRPr>
      </a:lvl8pPr>
      <a:lvl9pPr marL="1828800" algn="l" rtl="0" eaLnBrk="1" fontAlgn="base" hangingPunct="1">
        <a:lnSpc>
          <a:spcPts val="3300"/>
        </a:lnSpc>
        <a:spcBef>
          <a:spcPct val="0"/>
        </a:spcBef>
        <a:spcAft>
          <a:spcPct val="0"/>
        </a:spcAft>
        <a:defRPr sz="3200">
          <a:solidFill>
            <a:srgbClr val="31859C"/>
          </a:solidFill>
          <a:latin typeface="Arial Narrow" pitchFamily="34" charset="0"/>
        </a:defRPr>
      </a:lvl9pPr>
    </p:titleStyle>
    <p:bodyStyle>
      <a:lvl1pPr marL="230188" indent="-230188" algn="l" rtl="0" eaLnBrk="0" fontAlgn="base" hangingPunct="0">
        <a:lnSpc>
          <a:spcPts val="3200"/>
        </a:lnSpc>
        <a:spcBef>
          <a:spcPct val="0"/>
        </a:spcBef>
        <a:spcAft>
          <a:spcPts val="500"/>
        </a:spcAft>
        <a:buClr>
          <a:srgbClr val="31859C"/>
        </a:buClr>
        <a:buSzPct val="120000"/>
        <a:buFont typeface="Arial" panose="020B0604020202020204" pitchFamily="34" charset="0"/>
        <a:buChar char="•"/>
        <a:defRPr sz="2800" kern="1200">
          <a:solidFill>
            <a:schemeClr val="tx1"/>
          </a:solidFill>
          <a:latin typeface="Arial Narrow" pitchFamily="34" charset="0"/>
          <a:ea typeface="+mn-ea"/>
          <a:cs typeface="+mn-cs"/>
        </a:defRPr>
      </a:lvl1pPr>
      <a:lvl2pPr marL="396875" indent="-166688" algn="l" rtl="0" eaLnBrk="0" fontAlgn="base" hangingPunct="0">
        <a:lnSpc>
          <a:spcPts val="2700"/>
        </a:lnSpc>
        <a:spcBef>
          <a:spcPct val="0"/>
        </a:spcBef>
        <a:spcAft>
          <a:spcPts val="500"/>
        </a:spcAft>
        <a:buClr>
          <a:srgbClr val="31859C"/>
        </a:buClr>
        <a:buSzPct val="120000"/>
        <a:buFont typeface="Arial" panose="020B0604020202020204" pitchFamily="34" charset="0"/>
        <a:buChar char="•"/>
        <a:defRPr sz="2400" kern="1200">
          <a:solidFill>
            <a:schemeClr val="tx1"/>
          </a:solidFill>
          <a:latin typeface="Arial Narrow" pitchFamily="34" charset="0"/>
          <a:ea typeface="+mn-ea"/>
          <a:cs typeface="+mn-cs"/>
        </a:defRPr>
      </a:lvl2pPr>
      <a:lvl3pPr marL="573088" indent="-176213" algn="l" rtl="0" eaLnBrk="0" fontAlgn="base" hangingPunct="0">
        <a:lnSpc>
          <a:spcPts val="2100"/>
        </a:lnSpc>
        <a:spcBef>
          <a:spcPct val="0"/>
        </a:spcBef>
        <a:spcAft>
          <a:spcPts val="500"/>
        </a:spcAft>
        <a:buClr>
          <a:srgbClr val="31859C"/>
        </a:buClr>
        <a:buSzPct val="120000"/>
        <a:buFont typeface="Arial" panose="020B0604020202020204" pitchFamily="34" charset="0"/>
        <a:buChar char="•"/>
        <a:defRPr kern="1200">
          <a:solidFill>
            <a:schemeClr val="tx1"/>
          </a:solidFill>
          <a:latin typeface="Arial Narrow" pitchFamily="34" charset="0"/>
          <a:ea typeface="+mn-ea"/>
          <a:cs typeface="+mn-cs"/>
        </a:defRPr>
      </a:lvl3pPr>
      <a:lvl4pPr marL="739775" indent="-166688" algn="l" rtl="0" eaLnBrk="0" fontAlgn="base" hangingPunct="0">
        <a:lnSpc>
          <a:spcPts val="1800"/>
        </a:lnSpc>
        <a:spcBef>
          <a:spcPct val="0"/>
        </a:spcBef>
        <a:spcAft>
          <a:spcPts val="500"/>
        </a:spcAft>
        <a:buClr>
          <a:srgbClr val="31859C"/>
        </a:buClr>
        <a:buSzPct val="120000"/>
        <a:buFont typeface="Arial" panose="020B0604020202020204" pitchFamily="34" charset="0"/>
        <a:buChar char="•"/>
        <a:defRPr sz="1600"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CAB9-BDAA-7FC1-8F64-4EADE09151DD}"/>
              </a:ext>
            </a:extLst>
          </p:cNvPr>
          <p:cNvSpPr>
            <a:spLocks noGrp="1"/>
          </p:cNvSpPr>
          <p:nvPr>
            <p:ph type="ctrTitle"/>
          </p:nvPr>
        </p:nvSpPr>
        <p:spPr>
          <a:xfrm>
            <a:off x="1524000" y="475530"/>
            <a:ext cx="9144000" cy="2526738"/>
          </a:xfrm>
        </p:spPr>
        <p:txBody>
          <a:bodyPr>
            <a:normAutofit/>
          </a:bodyPr>
          <a:lstStyle/>
          <a:p>
            <a:pPr marL="0" marR="0" algn="ctr">
              <a:lnSpc>
                <a:spcPct val="150000"/>
              </a:lnSpc>
              <a:spcBef>
                <a:spcPts val="0"/>
              </a:spcBef>
              <a:spcAft>
                <a:spcPts val="0"/>
              </a:spcAft>
            </a:pPr>
            <a:r>
              <a:rPr lang="en-US" sz="2800" kern="0" dirty="0">
                <a:ea typeface="Times New Roman" panose="02020603050405020304" pitchFamily="18" charset="0"/>
                <a:cs typeface="Times New Roman" panose="02020603050405020304" pitchFamily="18" charset="0"/>
              </a:rPr>
              <a:t>Is extended-release buprenorphine associated with improved health care utilization </a:t>
            </a:r>
            <a:r>
              <a:rPr lang="en-US" sz="2800" b="1" kern="0" dirty="0">
                <a:effectLst/>
                <a:latin typeface="Arial" panose="020B0604020202020204" pitchFamily="34" charset="0"/>
                <a:ea typeface="Times New Roman" panose="02020603050405020304" pitchFamily="18" charset="0"/>
                <a:cs typeface="Times New Roman" panose="02020603050405020304" pitchFamily="18" charset="0"/>
              </a:rPr>
              <a:t>outcomes in a health system setting?</a:t>
            </a:r>
          </a:p>
        </p:txBody>
      </p:sp>
      <p:sp>
        <p:nvSpPr>
          <p:cNvPr id="3" name="Subtitle 2">
            <a:extLst>
              <a:ext uri="{FF2B5EF4-FFF2-40B4-BE49-F238E27FC236}">
                <a16:creationId xmlns:a16="http://schemas.microsoft.com/office/drawing/2014/main" id="{28DD1130-2488-5406-FB1E-6CAD74C7CEEC}"/>
              </a:ext>
            </a:extLst>
          </p:cNvPr>
          <p:cNvSpPr>
            <a:spLocks noGrp="1"/>
          </p:cNvSpPr>
          <p:nvPr>
            <p:ph type="subTitle" idx="1"/>
          </p:nvPr>
        </p:nvSpPr>
        <p:spPr>
          <a:xfrm>
            <a:off x="1424940" y="2727948"/>
            <a:ext cx="9243060" cy="2667992"/>
          </a:xfrm>
        </p:spPr>
        <p:txBody>
          <a:bodyPr vert="horz" lIns="91440" tIns="45720" rIns="91440" bIns="45720" rtlCol="0">
            <a:normAutofit fontScale="25000" lnSpcReduction="20000"/>
          </a:bodyPr>
          <a:lstStyle/>
          <a:p>
            <a:endParaRPr lang="en-US" sz="1300" dirty="0">
              <a:solidFill>
                <a:srgbClr val="FFFFFF"/>
              </a:solidFill>
              <a:latin typeface="Arial" panose="020B0604020202020204" pitchFamily="34" charset="0"/>
              <a:cs typeface="Arial" panose="020B0604020202020204" pitchFamily="34" charset="0"/>
            </a:endParaRPr>
          </a:p>
          <a:p>
            <a:pPr algn="ctr">
              <a:spcBef>
                <a:spcPts val="600"/>
              </a:spcBef>
            </a:pPr>
            <a:endParaRPr lang="en-US" sz="8000" dirty="0">
              <a:solidFill>
                <a:srgbClr val="FFFFFF"/>
              </a:solidFill>
              <a:latin typeface="Arial" panose="020B0604020202020204" pitchFamily="34" charset="0"/>
              <a:cs typeface="Arial" panose="020B0604020202020204" pitchFamily="34" charset="0"/>
            </a:endParaRPr>
          </a:p>
          <a:p>
            <a:pPr algn="ctr">
              <a:spcBef>
                <a:spcPts val="600"/>
              </a:spcBef>
            </a:pPr>
            <a:r>
              <a:rPr lang="en-US" sz="8000" i="1" dirty="0">
                <a:solidFill>
                  <a:srgbClr val="FFFFFF"/>
                </a:solidFill>
                <a:cs typeface="Arial"/>
              </a:rPr>
              <a:t>Bobbi Jo H. Yarborough, Scott P. Stumbo, Shannon Janoff, Michael Leo, </a:t>
            </a:r>
          </a:p>
          <a:p>
            <a:pPr algn="ctr">
              <a:spcBef>
                <a:spcPts val="600"/>
              </a:spcBef>
            </a:pPr>
            <a:r>
              <a:rPr lang="en-US" sz="8000" i="1" dirty="0">
                <a:solidFill>
                  <a:srgbClr val="FFFFFF"/>
                </a:solidFill>
                <a:cs typeface="Arial"/>
              </a:rPr>
              <a:t>Erin Keast, Sarah </a:t>
            </a:r>
            <a:r>
              <a:rPr lang="en-US" sz="8000" i="1" dirty="0" err="1">
                <a:solidFill>
                  <a:srgbClr val="FFFFFF"/>
                </a:solidFill>
                <a:cs typeface="Arial"/>
              </a:rPr>
              <a:t>Leitz</a:t>
            </a:r>
            <a:endParaRPr lang="en-US" sz="8000" i="1" dirty="0">
              <a:solidFill>
                <a:srgbClr val="FFFFFF"/>
              </a:solidFill>
              <a:cs typeface="Arial"/>
            </a:endParaRPr>
          </a:p>
          <a:p>
            <a:pPr algn="ctr">
              <a:spcBef>
                <a:spcPts val="600"/>
              </a:spcBef>
            </a:pPr>
            <a:endParaRPr lang="en-US" sz="8000" i="1" dirty="0">
              <a:solidFill>
                <a:srgbClr val="FFFFFF"/>
              </a:solidFill>
              <a:cs typeface="Arial" panose="020B0604020202020204" pitchFamily="34" charset="0"/>
            </a:endParaRPr>
          </a:p>
          <a:p>
            <a:pPr algn="ctr">
              <a:spcBef>
                <a:spcPts val="600"/>
              </a:spcBef>
            </a:pPr>
            <a:r>
              <a:rPr lang="en-US" sz="8000" i="1" dirty="0">
                <a:solidFill>
                  <a:srgbClr val="FFFFFF"/>
                </a:solidFill>
                <a:cs typeface="Arial" panose="020B0604020202020204" pitchFamily="34" charset="0"/>
              </a:rPr>
              <a:t> </a:t>
            </a:r>
          </a:p>
        </p:txBody>
      </p:sp>
    </p:spTree>
    <p:extLst>
      <p:ext uri="{BB962C8B-B14F-4D97-AF65-F5344CB8AC3E}">
        <p14:creationId xmlns:p14="http://schemas.microsoft.com/office/powerpoint/2010/main" val="29451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6A0ABF9-C0D8-428E-566B-CA5F7CD9844A}"/>
              </a:ext>
            </a:extLst>
          </p:cNvPr>
          <p:cNvGraphicFramePr>
            <a:graphicFrameLocks noGrp="1"/>
          </p:cNvGraphicFramePr>
          <p:nvPr>
            <p:ph idx="1"/>
            <p:extLst>
              <p:ext uri="{D42A27DB-BD31-4B8C-83A1-F6EECF244321}">
                <p14:modId xmlns:p14="http://schemas.microsoft.com/office/powerpoint/2010/main" val="1149950275"/>
              </p:ext>
            </p:extLst>
          </p:nvPr>
        </p:nvGraphicFramePr>
        <p:xfrm>
          <a:off x="914400" y="806115"/>
          <a:ext cx="106680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446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481264"/>
            <a:ext cx="10668000" cy="911225"/>
          </a:xfrm>
        </p:spPr>
        <p:txBody>
          <a:bodyPr/>
          <a:lstStyle/>
          <a:p>
            <a:r>
              <a:rPr lang="en-US" sz="2800" dirty="0"/>
              <a:t>Results—barriers to XR-</a:t>
            </a:r>
            <a:r>
              <a:rPr lang="en-US" sz="2800" dirty="0" err="1"/>
              <a:t>bup</a:t>
            </a:r>
            <a:r>
              <a:rPr lang="en-US" sz="2800" dirty="0"/>
              <a:t> access among individuals receiving at least one injection (n=126)</a:t>
            </a:r>
          </a:p>
        </p:txBody>
      </p:sp>
      <p:graphicFrame>
        <p:nvGraphicFramePr>
          <p:cNvPr id="6" name="Chart 5">
            <a:extLst>
              <a:ext uri="{FF2B5EF4-FFF2-40B4-BE49-F238E27FC236}">
                <a16:creationId xmlns:a16="http://schemas.microsoft.com/office/drawing/2014/main" id="{2A656689-0FD5-620F-000F-B74793DAD4F6}"/>
              </a:ext>
            </a:extLst>
          </p:cNvPr>
          <p:cNvGraphicFramePr/>
          <p:nvPr>
            <p:extLst>
              <p:ext uri="{D42A27DB-BD31-4B8C-83A1-F6EECF244321}">
                <p14:modId xmlns:p14="http://schemas.microsoft.com/office/powerpoint/2010/main" val="1721535564"/>
              </p:ext>
            </p:extLst>
          </p:nvPr>
        </p:nvGraphicFramePr>
        <p:xfrm>
          <a:off x="670331" y="1392489"/>
          <a:ext cx="11020926" cy="4696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149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276727"/>
            <a:ext cx="10668000" cy="911225"/>
          </a:xfrm>
        </p:spPr>
        <p:txBody>
          <a:bodyPr/>
          <a:lstStyle/>
          <a:p>
            <a:r>
              <a:rPr lang="en-US" dirty="0"/>
              <a:t>Results—Clinical outcomes (description of approach)</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525379" y="1477118"/>
            <a:ext cx="10668000" cy="5104155"/>
          </a:xfrm>
        </p:spPr>
        <p:txBody>
          <a:bodyPr/>
          <a:lstStyle/>
          <a:p>
            <a:pPr marL="0" indent="0">
              <a:buNone/>
            </a:pPr>
            <a:r>
              <a:rPr lang="en-US" dirty="0"/>
              <a:t>Among the 126 individuals with at least 1 injection:</a:t>
            </a:r>
          </a:p>
          <a:p>
            <a:r>
              <a:rPr lang="en-US" dirty="0"/>
              <a:t>We chose to look at outcomes </a:t>
            </a:r>
            <a:r>
              <a:rPr lang="en-US" b="1" dirty="0"/>
              <a:t>six months following initiation </a:t>
            </a:r>
            <a:r>
              <a:rPr lang="en-US" dirty="0"/>
              <a:t>compared to six months prior to initiating XR-</a:t>
            </a:r>
            <a:r>
              <a:rPr lang="en-US" dirty="0" err="1"/>
              <a:t>bup</a:t>
            </a:r>
            <a:r>
              <a:rPr lang="en-US" dirty="0"/>
              <a:t> as there was more data (need continuous coverage to observe outcomes)</a:t>
            </a:r>
          </a:p>
          <a:p>
            <a:r>
              <a:rPr lang="en-US" dirty="0"/>
              <a:t>We required them to be insured for the entire 12-month window for better ascertainment of outcomes (n=99)</a:t>
            </a:r>
          </a:p>
          <a:p>
            <a:pPr marL="0" indent="0">
              <a:buNone/>
            </a:pPr>
            <a:endParaRPr lang="en-US" dirty="0"/>
          </a:p>
        </p:txBody>
      </p:sp>
    </p:spTree>
    <p:extLst>
      <p:ext uri="{BB962C8B-B14F-4D97-AF65-F5344CB8AC3E}">
        <p14:creationId xmlns:p14="http://schemas.microsoft.com/office/powerpoint/2010/main" val="471794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1DE17-CCE5-43C7-3258-CEE937ABE737}"/>
              </a:ext>
            </a:extLst>
          </p:cNvPr>
          <p:cNvSpPr>
            <a:spLocks noGrp="1"/>
          </p:cNvSpPr>
          <p:nvPr>
            <p:ph idx="1"/>
          </p:nvPr>
        </p:nvSpPr>
        <p:spPr>
          <a:xfrm>
            <a:off x="914400" y="1922253"/>
            <a:ext cx="10668000" cy="4343400"/>
          </a:xfrm>
        </p:spPr>
        <p:txBody>
          <a:bodyPr/>
          <a:lstStyle/>
          <a:p>
            <a:pPr marL="0" indent="0">
              <a:buNone/>
            </a:pPr>
            <a:endParaRPr lang="en-US" dirty="0"/>
          </a:p>
          <a:p>
            <a:pPr marL="0" indent="0">
              <a:buNone/>
            </a:pPr>
            <a:endParaRPr lang="en-US" dirty="0"/>
          </a:p>
        </p:txBody>
      </p:sp>
      <p:graphicFrame>
        <p:nvGraphicFramePr>
          <p:cNvPr id="4" name="Chart 3">
            <a:extLst>
              <a:ext uri="{FF2B5EF4-FFF2-40B4-BE49-F238E27FC236}">
                <a16:creationId xmlns:a16="http://schemas.microsoft.com/office/drawing/2014/main" id="{5AA4C986-20D0-8D09-C7AD-9FEE624880A8}"/>
              </a:ext>
            </a:extLst>
          </p:cNvPr>
          <p:cNvGraphicFramePr/>
          <p:nvPr>
            <p:extLst>
              <p:ext uri="{D42A27DB-BD31-4B8C-83A1-F6EECF244321}">
                <p14:modId xmlns:p14="http://schemas.microsoft.com/office/powerpoint/2010/main" val="1886650926"/>
              </p:ext>
            </p:extLst>
          </p:nvPr>
        </p:nvGraphicFramePr>
        <p:xfrm>
          <a:off x="1383030" y="1577339"/>
          <a:ext cx="8526780" cy="45948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B6E7A42C-9457-60D5-1221-5A0C74F8AAB3}"/>
              </a:ext>
            </a:extLst>
          </p:cNvPr>
          <p:cNvSpPr>
            <a:spLocks noGrp="1"/>
          </p:cNvSpPr>
          <p:nvPr>
            <p:ph type="title"/>
          </p:nvPr>
        </p:nvSpPr>
        <p:spPr>
          <a:xfrm>
            <a:off x="914400" y="1294184"/>
            <a:ext cx="10668000" cy="911225"/>
          </a:xfrm>
        </p:spPr>
        <p:txBody>
          <a:bodyPr/>
          <a:lstStyle/>
          <a:p>
            <a:r>
              <a:rPr lang="en-US" sz="3200" b="1" dirty="0">
                <a:effectLst/>
                <a:latin typeface="Arial" panose="020B0604020202020204" pitchFamily="34" charset="0"/>
                <a:ea typeface="Aptos" panose="020B0004020202020204" pitchFamily="34" charset="0"/>
                <a:cs typeface="Times New Roman" panose="02020603050405020304" pitchFamily="18" charset="0"/>
              </a:rPr>
              <a:t>Proportion experiencing each outcome 6 months prior to and 6 months following initiation of extended-release buprenorphine (n=99)</a:t>
            </a:r>
            <a:br>
              <a:rPr lang="en-US" sz="36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10" name="TextBox 9">
            <a:extLst>
              <a:ext uri="{FF2B5EF4-FFF2-40B4-BE49-F238E27FC236}">
                <a16:creationId xmlns:a16="http://schemas.microsoft.com/office/drawing/2014/main" id="{481CFC3D-AA08-65A6-2BF7-B22D4DC3F0B5}"/>
              </a:ext>
            </a:extLst>
          </p:cNvPr>
          <p:cNvSpPr txBox="1"/>
          <p:nvPr/>
        </p:nvSpPr>
        <p:spPr>
          <a:xfrm>
            <a:off x="9802178" y="3481963"/>
            <a:ext cx="2389822" cy="1798698"/>
          </a:xfrm>
          <a:prstGeom prst="rect">
            <a:avLst/>
          </a:prstGeom>
          <a:noFill/>
        </p:spPr>
        <p:txBody>
          <a:bodyPr wrap="square">
            <a:spAutoFit/>
          </a:bodyPr>
          <a:lstStyle/>
          <a:p>
            <a:pPr marL="0" marR="0">
              <a:lnSpc>
                <a:spcPct val="107000"/>
              </a:lnSpc>
              <a:spcBef>
                <a:spcPts val="0"/>
              </a:spcBef>
              <a:spcAft>
                <a:spcPts val="0"/>
              </a:spcAft>
            </a:pPr>
            <a:r>
              <a:rPr lang="en-US" sz="1400" dirty="0">
                <a:effectLst/>
                <a:latin typeface="Arial" panose="020B0604020202020204" pitchFamily="34" charset="0"/>
                <a:ea typeface="Aptos" panose="020B0004020202020204" pitchFamily="34" charset="0"/>
                <a:cs typeface="Times New Roman" panose="02020603050405020304" pitchFamily="18" charset="0"/>
              </a:rPr>
              <a:t>*p&lt;.05; ^p&lt;.01</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Arial" panose="020B0604020202020204" pitchFamily="34" charset="0"/>
                <a:ea typeface="Aptos" panose="020B0004020202020204" pitchFamily="34" charset="0"/>
                <a:cs typeface="Times New Roman" panose="02020603050405020304" pitchFamily="18" charset="0"/>
              </a:rPr>
              <a:t>ED=emergency department; MH=mental health; </a:t>
            </a:r>
          </a:p>
          <a:p>
            <a:pPr marL="0" marR="0">
              <a:lnSpc>
                <a:spcPct val="107000"/>
              </a:lnSpc>
              <a:spcBef>
                <a:spcPts val="0"/>
              </a:spcBef>
              <a:spcAft>
                <a:spcPts val="800"/>
              </a:spcAft>
            </a:pPr>
            <a:r>
              <a:rPr lang="en-US" sz="1400" dirty="0">
                <a:effectLst/>
                <a:latin typeface="Arial" panose="020B0604020202020204" pitchFamily="34" charset="0"/>
                <a:ea typeface="Aptos" panose="020B0004020202020204" pitchFamily="34" charset="0"/>
                <a:cs typeface="Times New Roman" panose="02020603050405020304" pitchFamily="18" charset="0"/>
              </a:rPr>
              <a:t>SUD=substance use disorder; Dx=diagnosis; Tx=treatment</a:t>
            </a:r>
            <a:endParaRPr lang="en-US" sz="14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684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6C55-6863-C334-4EE1-776A5F63353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DF19653F-FC6D-A405-36ED-8D86E94C30A8}"/>
              </a:ext>
            </a:extLst>
          </p:cNvPr>
          <p:cNvSpPr>
            <a:spLocks noGrp="1"/>
          </p:cNvSpPr>
          <p:nvPr>
            <p:ph idx="1"/>
          </p:nvPr>
        </p:nvSpPr>
        <p:spPr>
          <a:xfrm>
            <a:off x="914400" y="1338942"/>
            <a:ext cx="10668000" cy="4343400"/>
          </a:xfrm>
        </p:spPr>
        <p:txBody>
          <a:bodyPr/>
          <a:lstStyle/>
          <a:p>
            <a:pPr marL="0" indent="0">
              <a:buNone/>
            </a:pPr>
            <a:endParaRPr lang="en-US" dirty="0"/>
          </a:p>
          <a:p>
            <a:r>
              <a:rPr lang="en-US" dirty="0"/>
              <a:t>Statistically significant reduction in all cause ED visits and inpatient mental health/SUD stays in insured individuals after receiving XR-</a:t>
            </a:r>
            <a:r>
              <a:rPr lang="en-US" dirty="0" err="1"/>
              <a:t>Bup</a:t>
            </a:r>
            <a:endParaRPr lang="en-US" dirty="0"/>
          </a:p>
          <a:p>
            <a:r>
              <a:rPr lang="en-US" dirty="0"/>
              <a:t>Cost, travel distances </a:t>
            </a:r>
            <a:r>
              <a:rPr lang="en-US"/>
              <a:t>and insurance </a:t>
            </a:r>
            <a:r>
              <a:rPr lang="en-US" dirty="0"/>
              <a:t>coverage were limiting access – need qualitative evaluation of patient experience. </a:t>
            </a:r>
          </a:p>
          <a:p>
            <a:r>
              <a:rPr lang="en-US" dirty="0"/>
              <a:t>Working on expanding access geographically to address disparities</a:t>
            </a:r>
          </a:p>
          <a:p>
            <a:r>
              <a:rPr lang="en-US" dirty="0"/>
              <a:t>Currently doing a cost analysis of this data for our health system</a:t>
            </a:r>
          </a:p>
          <a:p>
            <a:pPr marL="0" indent="0">
              <a:buNone/>
            </a:pPr>
            <a:endParaRPr lang="en-US" dirty="0"/>
          </a:p>
        </p:txBody>
      </p:sp>
    </p:spTree>
    <p:extLst>
      <p:ext uri="{BB962C8B-B14F-4D97-AF65-F5344CB8AC3E}">
        <p14:creationId xmlns:p14="http://schemas.microsoft.com/office/powerpoint/2010/main" val="285608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BD7B-52EA-0C89-671D-CE5108B0E84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663387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B9A1-40C4-F3A9-B8F2-D4CB6C042353}"/>
              </a:ext>
            </a:extLst>
          </p:cNvPr>
          <p:cNvSpPr>
            <a:spLocks noGrp="1"/>
          </p:cNvSpPr>
          <p:nvPr>
            <p:ph type="title"/>
          </p:nvPr>
        </p:nvSpPr>
        <p:spPr/>
        <p:txBody>
          <a:bodyPr/>
          <a:lstStyle/>
          <a:p>
            <a:r>
              <a:rPr lang="en-US" dirty="0"/>
              <a:t>Results – Comparing to broader KPNW population with OUD</a:t>
            </a:r>
          </a:p>
        </p:txBody>
      </p:sp>
      <p:pic>
        <p:nvPicPr>
          <p:cNvPr id="5" name="Picture 4">
            <a:extLst>
              <a:ext uri="{FF2B5EF4-FFF2-40B4-BE49-F238E27FC236}">
                <a16:creationId xmlns:a16="http://schemas.microsoft.com/office/drawing/2014/main" id="{D73A1D6A-48F6-A11D-3580-5CF5EB316599}"/>
              </a:ext>
            </a:extLst>
          </p:cNvPr>
          <p:cNvPicPr>
            <a:picLocks noChangeAspect="1"/>
          </p:cNvPicPr>
          <p:nvPr/>
        </p:nvPicPr>
        <p:blipFill>
          <a:blip r:embed="rId3"/>
          <a:stretch>
            <a:fillRect/>
          </a:stretch>
        </p:blipFill>
        <p:spPr>
          <a:xfrm>
            <a:off x="255814" y="1600199"/>
            <a:ext cx="11680371" cy="2530929"/>
          </a:xfrm>
          <a:prstGeom prst="rect">
            <a:avLst/>
          </a:prstGeom>
        </p:spPr>
      </p:pic>
    </p:spTree>
    <p:extLst>
      <p:ext uri="{BB962C8B-B14F-4D97-AF65-F5344CB8AC3E}">
        <p14:creationId xmlns:p14="http://schemas.microsoft.com/office/powerpoint/2010/main" val="353324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276727"/>
            <a:ext cx="10668000" cy="911225"/>
          </a:xfrm>
        </p:spPr>
        <p:txBody>
          <a:bodyPr/>
          <a:lstStyle/>
          <a:p>
            <a:r>
              <a:rPr lang="en-US" dirty="0"/>
              <a:t>Results—Injection characteristics</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525379" y="1477118"/>
            <a:ext cx="10668000" cy="5104155"/>
          </a:xfrm>
        </p:spPr>
        <p:txBody>
          <a:bodyPr/>
          <a:lstStyle/>
          <a:p>
            <a:r>
              <a:rPr lang="en-US" dirty="0"/>
              <a:t>Among the 126 individuals with at least 1 injection, mean number of injections in the first 12 months after initiating was 5.5 injections</a:t>
            </a:r>
          </a:p>
          <a:p>
            <a:r>
              <a:rPr lang="en-US" dirty="0"/>
              <a:t>2 doses available:</a:t>
            </a:r>
          </a:p>
          <a:p>
            <a:pPr lvl="1"/>
            <a:r>
              <a:rPr lang="en-US" dirty="0"/>
              <a:t>63 people had 300mg only</a:t>
            </a:r>
          </a:p>
          <a:p>
            <a:pPr lvl="1"/>
            <a:r>
              <a:rPr lang="en-US" dirty="0"/>
              <a:t>62 people had 300mg/100mg mix</a:t>
            </a:r>
          </a:p>
          <a:p>
            <a:pPr lvl="1"/>
            <a:r>
              <a:rPr lang="en-US" dirty="0"/>
              <a:t>1 person had only 100mg</a:t>
            </a:r>
          </a:p>
          <a:p>
            <a:pPr marL="230187" lvl="1" indent="0">
              <a:buNone/>
            </a:pPr>
            <a:endParaRPr lang="en-US" dirty="0"/>
          </a:p>
        </p:txBody>
      </p:sp>
    </p:spTree>
    <p:extLst>
      <p:ext uri="{BB962C8B-B14F-4D97-AF65-F5344CB8AC3E}">
        <p14:creationId xmlns:p14="http://schemas.microsoft.com/office/powerpoint/2010/main" val="235473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276727"/>
            <a:ext cx="10668000" cy="911225"/>
          </a:xfrm>
        </p:spPr>
        <p:txBody>
          <a:bodyPr/>
          <a:lstStyle/>
          <a:p>
            <a:r>
              <a:rPr lang="en-US" dirty="0"/>
              <a:t>Results—Illicit drug use among individuals receiving at least one injection (n=126)</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525379" y="1477118"/>
            <a:ext cx="10668000" cy="5104155"/>
          </a:xfrm>
        </p:spPr>
        <p:txBody>
          <a:bodyPr/>
          <a:lstStyle/>
          <a:p>
            <a:pPr marL="0" marR="0" indent="0">
              <a:lnSpc>
                <a:spcPct val="107000"/>
              </a:lnSpc>
              <a:spcBef>
                <a:spcPts val="0"/>
              </a:spcBef>
              <a:spcAft>
                <a:spcPts val="800"/>
              </a:spcAft>
              <a:buNone/>
            </a:pPr>
            <a:r>
              <a:rPr lang="en-US" dirty="0">
                <a:effectLst/>
                <a:latin typeface="Arial" panose="020B0604020202020204" pitchFamily="34" charset="0"/>
                <a:ea typeface="Calibri" panose="020F0502020204030204" pitchFamily="34" charset="0"/>
                <a:cs typeface="Times New Roman" panose="02020603050405020304" pitchFamily="18" charset="0"/>
              </a:rPr>
              <a:t>44% (n=55) had some use of illicit substances while on XR-</a:t>
            </a:r>
            <a:r>
              <a:rPr lang="en-US" dirty="0" err="1">
                <a:effectLst/>
                <a:latin typeface="Arial" panose="020B0604020202020204" pitchFamily="34" charset="0"/>
                <a:ea typeface="Calibri" panose="020F0502020204030204" pitchFamily="34" charset="0"/>
                <a:cs typeface="Times New Roman" panose="02020603050405020304" pitchFamily="18" charset="0"/>
              </a:rPr>
              <a:t>bup</a:t>
            </a:r>
            <a:r>
              <a:rPr lang="en-US" dirty="0">
                <a:effectLst/>
                <a:latin typeface="Arial" panose="020B0604020202020204" pitchFamily="34" charset="0"/>
                <a:ea typeface="Calibri" panose="020F0502020204030204" pitchFamily="34" charset="0"/>
                <a:cs typeface="Times New Roman" panose="02020603050405020304" pitchFamily="18" charset="0"/>
              </a:rPr>
              <a:t> (as evidenced in notes during check in and/or urine drug screens)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31 return to opioid use, overwhelmingly fentanyl, a few heroin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20 THC mostly known by and discussed with ADDM and ADDC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13 amphetamines, almost exclusively methamphetamine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5 cocaine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2 benzodiazepines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1 barbiturates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1 Kratom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Arial" panose="020B0604020202020204" pitchFamily="34" charset="0"/>
                <a:ea typeface="Calibri" panose="020F0502020204030204" pitchFamily="34" charset="0"/>
                <a:cs typeface="Times New Roman" panose="02020603050405020304" pitchFamily="18" charset="0"/>
              </a:rPr>
              <a:t>3 alcohol (i.e.</a:t>
            </a:r>
            <a:r>
              <a:rPr lang="en-US" sz="2400" dirty="0">
                <a:latin typeface="Arial" panose="020B0604020202020204" pitchFamily="34" charset="0"/>
                <a:ea typeface="Calibri" panose="020F0502020204030204" pitchFamily="34" charset="0"/>
                <a:cs typeface="Times New Roman" panose="02020603050405020304" pitchFamily="18" charset="0"/>
              </a:rPr>
              <a:t> alcohol use disorder</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44171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565893"/>
            <a:ext cx="10668000" cy="911225"/>
          </a:xfrm>
        </p:spPr>
        <p:txBody>
          <a:bodyPr/>
          <a:lstStyle/>
          <a:p>
            <a:r>
              <a:rPr lang="en-US" dirty="0"/>
              <a:t>Results—Additional observations from chart review for 126 individuals receiving ≥1 injection</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573505" y="1753845"/>
            <a:ext cx="10668000" cy="5104155"/>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At least 38 of 126 (30%) discontinued due to coverage or cost issues.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60 people were very stable on XR-</a:t>
            </a:r>
            <a:r>
              <a:rPr lang="en-US" sz="24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2400" dirty="0">
                <a:effectLst/>
                <a:latin typeface="Arial" panose="020B0604020202020204" pitchFamily="34" charset="0"/>
                <a:ea typeface="Calibri" panose="020F0502020204030204" pitchFamily="34" charset="0"/>
                <a:cs typeface="Times New Roman" panose="02020603050405020304" pitchFamily="18" charset="0"/>
              </a:rPr>
              <a:t>, reported doing well etc. 6 of those had “completed” treatment (this may be an undercount)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16 switched back to sublingual buprenorphine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13 returned to use without continuing treatment (likely an undercount since evidence is not always specific in record)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0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05DF-A548-1B8C-11AD-B31487344827}"/>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7A75EA9-8877-3E1C-41DA-4FB3E1897551}"/>
              </a:ext>
            </a:extLst>
          </p:cNvPr>
          <p:cNvSpPr>
            <a:spLocks noGrp="1"/>
          </p:cNvSpPr>
          <p:nvPr>
            <p:ph idx="1"/>
          </p:nvPr>
        </p:nvSpPr>
        <p:spPr/>
        <p:txBody>
          <a:bodyPr/>
          <a:lstStyle/>
          <a:p>
            <a:r>
              <a:rPr lang="en-US" sz="1800" b="0" i="0" u="none" strike="noStrike" baseline="0" dirty="0">
                <a:solidFill>
                  <a:srgbClr val="000000"/>
                </a:solidFill>
                <a:latin typeface="Charis SIL"/>
              </a:rPr>
              <a:t>Dr. Yarborough, Mr. Stumbo, Ms. Janoff, and Ms. Keast have received support managed through their institution from the Industry PMR Consortium, a consortium of companies working together to conduct </a:t>
            </a:r>
            <a:r>
              <a:rPr lang="en-US" sz="1800" b="0" i="0" u="none" strike="noStrike" baseline="0" dirty="0" err="1">
                <a:solidFill>
                  <a:srgbClr val="000000"/>
                </a:solidFill>
                <a:latin typeface="Charis SIL"/>
              </a:rPr>
              <a:t>postmarketing</a:t>
            </a:r>
            <a:r>
              <a:rPr lang="en-US" sz="1800" b="0" i="0" u="none" strike="noStrike" baseline="0" dirty="0">
                <a:solidFill>
                  <a:srgbClr val="000000"/>
                </a:solidFill>
                <a:latin typeface="Charis SIL"/>
              </a:rPr>
              <a:t> studies required by the Food and Drug Administration that assess risks related to opioid analgesic use. </a:t>
            </a:r>
          </a:p>
          <a:p>
            <a:r>
              <a:rPr lang="en-US" sz="1800" b="0" i="0" u="none" strike="noStrike" baseline="0" dirty="0">
                <a:solidFill>
                  <a:srgbClr val="000000"/>
                </a:solidFill>
                <a:latin typeface="Charis SIL"/>
              </a:rPr>
              <a:t>Drs. Leo and Leitz have no competing interests to declare. </a:t>
            </a:r>
            <a:endParaRPr lang="en-US" dirty="0"/>
          </a:p>
        </p:txBody>
      </p:sp>
    </p:spTree>
    <p:extLst>
      <p:ext uri="{BB962C8B-B14F-4D97-AF65-F5344CB8AC3E}">
        <p14:creationId xmlns:p14="http://schemas.microsoft.com/office/powerpoint/2010/main" val="407071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1D26-4271-0A80-797F-36C123539A9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4AC6175-C1C3-3150-E958-A91D9CDE13BD}"/>
              </a:ext>
            </a:extLst>
          </p:cNvPr>
          <p:cNvSpPr>
            <a:spLocks noGrp="1"/>
          </p:cNvSpPr>
          <p:nvPr>
            <p:ph idx="1"/>
          </p:nvPr>
        </p:nvSpPr>
        <p:spPr/>
        <p:txBody>
          <a:bodyPr/>
          <a:lstStyle/>
          <a:p>
            <a:pPr>
              <a:lnSpc>
                <a:spcPct val="100000"/>
              </a:lnSpc>
            </a:pPr>
            <a:r>
              <a:rPr lang="en-US" sz="1800" b="0" i="0" u="none" strike="noStrike" baseline="0" dirty="0" err="1">
                <a:solidFill>
                  <a:srgbClr val="000000"/>
                </a:solidFill>
                <a:latin typeface="Charis SIL"/>
              </a:rPr>
              <a:t>Andorn</a:t>
            </a:r>
            <a:r>
              <a:rPr lang="en-US" sz="1800" b="0" i="0" u="none" strike="noStrike" baseline="0" dirty="0">
                <a:solidFill>
                  <a:srgbClr val="000000"/>
                </a:solidFill>
                <a:latin typeface="Charis SIL"/>
              </a:rPr>
              <a:t>, A.C. et al 2020. Treating opioid use disorder with a monthly subcutaneous buprenorphine depot injection: 12-month safety, tolerability, and efficacy analysis. J. Clin. </a:t>
            </a:r>
            <a:r>
              <a:rPr lang="en-US" sz="1800" b="0" i="0" u="none" strike="noStrike" baseline="0" dirty="0" err="1">
                <a:solidFill>
                  <a:srgbClr val="000000"/>
                </a:solidFill>
                <a:latin typeface="Charis SIL"/>
              </a:rPr>
              <a:t>Psychopharmacol</a:t>
            </a:r>
            <a:r>
              <a:rPr lang="en-US" sz="1800" b="0" i="0" u="none" strike="noStrike" baseline="0" dirty="0">
                <a:solidFill>
                  <a:srgbClr val="000000"/>
                </a:solidFill>
                <a:latin typeface="Charis SIL"/>
              </a:rPr>
              <a:t>. 40 (3), 231</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239. </a:t>
            </a:r>
          </a:p>
          <a:p>
            <a:pPr>
              <a:lnSpc>
                <a:spcPct val="100000"/>
              </a:lnSpc>
            </a:pPr>
            <a:r>
              <a:rPr lang="en-US" sz="1800" b="0" i="0" u="none" strike="noStrike" baseline="0" dirty="0">
                <a:solidFill>
                  <a:srgbClr val="000000"/>
                </a:solidFill>
                <a:latin typeface="Charis SIL"/>
              </a:rPr>
              <a:t>Ling, W et al 2020. Effects of monthly buprenorphine extended-release injections on patient--centered outcomes: a long-term study. J. Subst. </a:t>
            </a:r>
            <a:r>
              <a:rPr lang="en-US" sz="1800" b="0" i="0" u="none" strike="noStrike" baseline="0" dirty="0" err="1">
                <a:solidFill>
                  <a:srgbClr val="000000"/>
                </a:solidFill>
                <a:latin typeface="Charis SIL"/>
              </a:rPr>
              <a:t>Abus</a:t>
            </a:r>
            <a:r>
              <a:rPr lang="en-US" sz="1800" b="0" i="0" u="none" strike="noStrike" baseline="0" dirty="0">
                <a:solidFill>
                  <a:srgbClr val="000000"/>
                </a:solidFill>
                <a:latin typeface="Charis SIL"/>
              </a:rPr>
              <a:t>. Treat. 110, 1</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8. </a:t>
            </a:r>
          </a:p>
          <a:p>
            <a:pPr>
              <a:lnSpc>
                <a:spcPct val="100000"/>
              </a:lnSpc>
            </a:pPr>
            <a:r>
              <a:rPr lang="en-US" sz="1800" b="0" i="0" u="none" strike="noStrike" baseline="0" dirty="0" err="1">
                <a:solidFill>
                  <a:srgbClr val="000000"/>
                </a:solidFill>
                <a:latin typeface="Charis SIL"/>
              </a:rPr>
              <a:t>Lofwall</a:t>
            </a:r>
            <a:r>
              <a:rPr lang="en-US" sz="1800" b="0" i="0" u="none" strike="noStrike" baseline="0" dirty="0">
                <a:solidFill>
                  <a:srgbClr val="000000"/>
                </a:solidFill>
                <a:latin typeface="Charis SIL"/>
              </a:rPr>
              <a:t>, M.R. et al 2018. Weekly and monthly subcutaneous buprenorphine depot formulations vs daily 	sublingual buprenorphine with naloxone for treatment of opioid use disorder: a randomized clinical 	trial. JAMA Intern. Med. 178 (6), 764</a:t>
            </a:r>
            <a:r>
              <a:rPr lang="en-US" sz="1800" b="0" i="0" u="none" strike="noStrike" baseline="0" dirty="0">
                <a:solidFill>
                  <a:srgbClr val="000000"/>
                </a:solidFill>
                <a:latin typeface="STIX"/>
              </a:rPr>
              <a:t>–</a:t>
            </a:r>
            <a:r>
              <a:rPr lang="en-US" sz="1800" b="0" i="0" u="none" strike="noStrike" baseline="0" dirty="0">
                <a:solidFill>
                  <a:srgbClr val="000000"/>
                </a:solidFill>
                <a:latin typeface="Charis SIL"/>
              </a:rPr>
              <a:t>773. </a:t>
            </a:r>
          </a:p>
          <a:p>
            <a:pPr>
              <a:lnSpc>
                <a:spcPct val="100000"/>
              </a:lnSpc>
            </a:pPr>
            <a:r>
              <a:rPr lang="en-US" sz="1800" b="0" i="0" u="none" strike="noStrike" baseline="0" dirty="0" err="1">
                <a:solidFill>
                  <a:srgbClr val="000000"/>
                </a:solidFill>
                <a:latin typeface="Charis SIL"/>
              </a:rPr>
              <a:t>Rutrick</a:t>
            </a:r>
            <a:r>
              <a:rPr lang="en-US" sz="1800" b="0" i="0" u="none" strike="noStrike" baseline="0" dirty="0">
                <a:solidFill>
                  <a:srgbClr val="000000"/>
                </a:solidFill>
                <a:latin typeface="Charis SIL"/>
              </a:rPr>
              <a:t>, D. et al 2023. 18-Month efficacy and safety analysis of monthly subcutaneous buprenorphine injection 	for opioid use disorder: integrated analysis of phase 3 studies. J. Subst. Use Addict. Treat. 154, 209155. 	</a:t>
            </a:r>
            <a:endParaRPr lang="en-US" dirty="0"/>
          </a:p>
        </p:txBody>
      </p:sp>
    </p:spTree>
    <p:extLst>
      <p:ext uri="{BB962C8B-B14F-4D97-AF65-F5344CB8AC3E}">
        <p14:creationId xmlns:p14="http://schemas.microsoft.com/office/powerpoint/2010/main" val="372324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holding a cup&#10;&#10;Description automatically generated">
            <a:extLst>
              <a:ext uri="{FF2B5EF4-FFF2-40B4-BE49-F238E27FC236}">
                <a16:creationId xmlns:a16="http://schemas.microsoft.com/office/drawing/2014/main" id="{62454654-EEA4-7581-8DB6-D227F39D81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1571804" y="68263"/>
            <a:ext cx="9175392" cy="6124575"/>
          </a:xfrm>
          <a:noFill/>
        </p:spPr>
      </p:pic>
    </p:spTree>
    <p:extLst>
      <p:ext uri="{BB962C8B-B14F-4D97-AF65-F5344CB8AC3E}">
        <p14:creationId xmlns:p14="http://schemas.microsoft.com/office/powerpoint/2010/main" val="7778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FBC55-1971-7B24-489F-76A42D23A0F8}"/>
              </a:ext>
            </a:extLst>
          </p:cNvPr>
          <p:cNvPicPr>
            <a:picLocks noChangeAspect="1"/>
          </p:cNvPicPr>
          <p:nvPr/>
        </p:nvPicPr>
        <p:blipFill>
          <a:blip r:embed="rId2"/>
          <a:stretch>
            <a:fillRect/>
          </a:stretch>
        </p:blipFill>
        <p:spPr>
          <a:xfrm>
            <a:off x="1511893" y="433139"/>
            <a:ext cx="8980088" cy="5402176"/>
          </a:xfrm>
          <a:prstGeom prst="rect">
            <a:avLst/>
          </a:prstGeom>
        </p:spPr>
      </p:pic>
    </p:spTree>
    <p:extLst>
      <p:ext uri="{BB962C8B-B14F-4D97-AF65-F5344CB8AC3E}">
        <p14:creationId xmlns:p14="http://schemas.microsoft.com/office/powerpoint/2010/main" val="269374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7172-361A-7092-B04F-2B2A57FC137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616AF23-7B04-1914-72F3-EC1A39804289}"/>
              </a:ext>
            </a:extLst>
          </p:cNvPr>
          <p:cNvSpPr>
            <a:spLocks noGrp="1"/>
          </p:cNvSpPr>
          <p:nvPr>
            <p:ph idx="1"/>
          </p:nvPr>
        </p:nvSpPr>
        <p:spPr>
          <a:xfrm>
            <a:off x="914400" y="1257300"/>
            <a:ext cx="10668000" cy="5368924"/>
          </a:xfrm>
        </p:spPr>
        <p:txBody>
          <a:bodyPr/>
          <a:lstStyle/>
          <a:p>
            <a:r>
              <a:rPr lang="en-US" dirty="0"/>
              <a:t>Extended-release buprenorphine (XR-</a:t>
            </a:r>
            <a:r>
              <a:rPr lang="en-US" dirty="0" err="1"/>
              <a:t>bup</a:t>
            </a:r>
            <a:r>
              <a:rPr lang="en-US" dirty="0"/>
              <a:t>) has been tested in a few clinical trials and is associated with improved retention, fewer positive drug screens, and longer periods of abstinence</a:t>
            </a:r>
          </a:p>
          <a:p>
            <a:pPr marL="0" indent="0">
              <a:buNone/>
            </a:pPr>
            <a:endParaRPr lang="en-US" dirty="0"/>
          </a:p>
          <a:p>
            <a:r>
              <a:rPr lang="en-US" dirty="0"/>
              <a:t>Little is known about use of XR-</a:t>
            </a:r>
            <a:r>
              <a:rPr lang="en-US" dirty="0" err="1"/>
              <a:t>bup</a:t>
            </a:r>
            <a:r>
              <a:rPr lang="en-US" dirty="0"/>
              <a:t> in routine addiction medicine care in large health systems</a:t>
            </a:r>
          </a:p>
          <a:p>
            <a:pPr marL="0" indent="0">
              <a:buNone/>
            </a:pPr>
            <a:endParaRPr lang="en-US" dirty="0"/>
          </a:p>
          <a:p>
            <a:r>
              <a:rPr lang="en-US" dirty="0"/>
              <a:t>Kaiser Permanente Northwest is well suited to explore this</a:t>
            </a:r>
          </a:p>
        </p:txBody>
      </p:sp>
      <p:sp>
        <p:nvSpPr>
          <p:cNvPr id="4" name="Content Placeholder 2">
            <a:extLst>
              <a:ext uri="{FF2B5EF4-FFF2-40B4-BE49-F238E27FC236}">
                <a16:creationId xmlns:a16="http://schemas.microsoft.com/office/drawing/2014/main" id="{4CA6E016-91EC-5853-6B77-AEB5F91129FA}"/>
              </a:ext>
            </a:extLst>
          </p:cNvPr>
          <p:cNvSpPr txBox="1">
            <a:spLocks/>
          </p:cNvSpPr>
          <p:nvPr/>
        </p:nvSpPr>
        <p:spPr>
          <a:xfrm>
            <a:off x="84221" y="5600700"/>
            <a:ext cx="10274968" cy="1416550"/>
          </a:xfrm>
          <a:prstGeom prst="rect">
            <a:avLst/>
          </a:prstGeom>
        </p:spPr>
        <p:txBody>
          <a:bodyPr>
            <a:noAutofit/>
          </a:bodyPr>
          <a:lstStyle>
            <a:lvl1pPr marL="230188" indent="-230188" algn="l" rtl="0" eaLnBrk="0" fontAlgn="base" hangingPunct="0">
              <a:lnSpc>
                <a:spcPts val="3200"/>
              </a:lnSpc>
              <a:spcBef>
                <a:spcPts val="0"/>
              </a:spcBef>
              <a:spcAft>
                <a:spcPts val="500"/>
              </a:spcAft>
              <a:buClr>
                <a:srgbClr val="0078B3"/>
              </a:buClr>
              <a:buSzPct val="120000"/>
              <a:buFont typeface="Arial" pitchFamily="34" charset="0"/>
              <a:buChar char="•"/>
              <a:defRPr sz="2800" kern="1200">
                <a:solidFill>
                  <a:schemeClr val="tx1"/>
                </a:solidFill>
                <a:latin typeface="+mn-lt"/>
                <a:ea typeface="+mn-ea"/>
                <a:cs typeface="+mn-cs"/>
              </a:defRPr>
            </a:lvl1pPr>
            <a:lvl2pPr marL="396875" indent="-166688" algn="l" rtl="0" eaLnBrk="0" fontAlgn="base" hangingPunct="0">
              <a:lnSpc>
                <a:spcPts val="2600"/>
              </a:lnSpc>
              <a:spcBef>
                <a:spcPts val="0"/>
              </a:spcBef>
              <a:spcAft>
                <a:spcPts val="500"/>
              </a:spcAft>
              <a:buClr>
                <a:srgbClr val="4F81BD"/>
              </a:buClr>
              <a:buSzPct val="120000"/>
              <a:buFont typeface="Arial" pitchFamily="34" charset="0"/>
              <a:buChar char="•"/>
              <a:defRPr sz="2400" kern="1200">
                <a:solidFill>
                  <a:schemeClr val="tx1"/>
                </a:solidFill>
                <a:latin typeface="+mn-lt"/>
                <a:ea typeface="+mn-ea"/>
                <a:cs typeface="+mn-cs"/>
              </a:defRPr>
            </a:lvl2pPr>
            <a:lvl3pPr marL="573088" indent="-176213" algn="l" rtl="0" eaLnBrk="0" fontAlgn="base" hangingPunct="0">
              <a:lnSpc>
                <a:spcPts val="2100"/>
              </a:lnSpc>
              <a:spcBef>
                <a:spcPts val="0"/>
              </a:spcBef>
              <a:spcAft>
                <a:spcPts val="500"/>
              </a:spcAft>
              <a:buClr>
                <a:srgbClr val="4F81BD"/>
              </a:buClr>
              <a:buSzPct val="120000"/>
              <a:buFont typeface="Arial" pitchFamily="34" charset="0"/>
              <a:buChar char="•"/>
              <a:defRPr sz="1800" kern="1200">
                <a:solidFill>
                  <a:schemeClr val="tx1"/>
                </a:solidFill>
                <a:latin typeface="+mn-lt"/>
                <a:ea typeface="+mn-ea"/>
                <a:cs typeface="+mn-cs"/>
              </a:defRPr>
            </a:lvl3pPr>
            <a:lvl4pPr marL="739775" indent="-166688" algn="l" rtl="0" eaLnBrk="0" fontAlgn="base" hangingPunct="0">
              <a:lnSpc>
                <a:spcPts val="1800"/>
              </a:lnSpc>
              <a:spcBef>
                <a:spcPts val="0"/>
              </a:spcBef>
              <a:spcAft>
                <a:spcPts val="500"/>
              </a:spcAft>
              <a:buClr>
                <a:srgbClr val="4F81BD"/>
              </a:buClr>
              <a:buSzPct val="120000"/>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None/>
            </a:pPr>
            <a:r>
              <a:rPr lang="en-US" sz="1600" dirty="0" err="1">
                <a:solidFill>
                  <a:srgbClr val="000000"/>
                </a:solidFill>
                <a:latin typeface="Charis SIL"/>
              </a:rPr>
              <a:t>Andorn</a:t>
            </a:r>
            <a:r>
              <a:rPr lang="en-US" sz="1600" dirty="0">
                <a:solidFill>
                  <a:srgbClr val="000000"/>
                </a:solidFill>
                <a:latin typeface="Charis SIL"/>
              </a:rPr>
              <a:t>, A.C. et al 2020. J. Clin. </a:t>
            </a:r>
            <a:r>
              <a:rPr lang="en-US" sz="1600" dirty="0" err="1">
                <a:solidFill>
                  <a:srgbClr val="000000"/>
                </a:solidFill>
                <a:latin typeface="Charis SIL"/>
              </a:rPr>
              <a:t>Psychopharmacol</a:t>
            </a:r>
            <a:r>
              <a:rPr lang="en-US" sz="1600" dirty="0">
                <a:solidFill>
                  <a:srgbClr val="000000"/>
                </a:solidFill>
                <a:latin typeface="Charis SIL"/>
              </a:rPr>
              <a:t>. 40 (3), 231</a:t>
            </a:r>
            <a:r>
              <a:rPr lang="en-US" sz="1600" dirty="0">
                <a:solidFill>
                  <a:srgbClr val="000000"/>
                </a:solidFill>
                <a:latin typeface="STIX"/>
              </a:rPr>
              <a:t>–</a:t>
            </a:r>
            <a:r>
              <a:rPr lang="en-US" sz="1600" dirty="0">
                <a:solidFill>
                  <a:srgbClr val="000000"/>
                </a:solidFill>
                <a:latin typeface="Charis SIL"/>
              </a:rPr>
              <a:t>239. </a:t>
            </a:r>
          </a:p>
          <a:p>
            <a:pPr marL="0" indent="0">
              <a:lnSpc>
                <a:spcPct val="100000"/>
              </a:lnSpc>
              <a:buNone/>
            </a:pPr>
            <a:r>
              <a:rPr lang="en-US" sz="1600" dirty="0">
                <a:solidFill>
                  <a:srgbClr val="000000"/>
                </a:solidFill>
                <a:latin typeface="Charis SIL"/>
              </a:rPr>
              <a:t>Ling, W et al 2020. J. Subst. </a:t>
            </a:r>
            <a:r>
              <a:rPr lang="en-US" sz="1600" dirty="0" err="1">
                <a:solidFill>
                  <a:srgbClr val="000000"/>
                </a:solidFill>
                <a:latin typeface="Charis SIL"/>
              </a:rPr>
              <a:t>Abus</a:t>
            </a:r>
            <a:r>
              <a:rPr lang="en-US" sz="1600" dirty="0">
                <a:solidFill>
                  <a:srgbClr val="000000"/>
                </a:solidFill>
                <a:latin typeface="Charis SIL"/>
              </a:rPr>
              <a:t>. Treat. 110, 1</a:t>
            </a:r>
            <a:r>
              <a:rPr lang="en-US" sz="1600" dirty="0">
                <a:solidFill>
                  <a:srgbClr val="000000"/>
                </a:solidFill>
                <a:latin typeface="STIX"/>
              </a:rPr>
              <a:t>–</a:t>
            </a:r>
            <a:r>
              <a:rPr lang="en-US" sz="1600" dirty="0">
                <a:solidFill>
                  <a:srgbClr val="000000"/>
                </a:solidFill>
                <a:latin typeface="Charis SIL"/>
              </a:rPr>
              <a:t>8. </a:t>
            </a:r>
          </a:p>
          <a:p>
            <a:pPr marL="0" indent="0">
              <a:lnSpc>
                <a:spcPct val="100000"/>
              </a:lnSpc>
              <a:buNone/>
            </a:pPr>
            <a:r>
              <a:rPr lang="en-US" sz="1600" dirty="0" err="1">
                <a:solidFill>
                  <a:srgbClr val="000000"/>
                </a:solidFill>
                <a:latin typeface="Charis SIL"/>
              </a:rPr>
              <a:t>Lofwall</a:t>
            </a:r>
            <a:r>
              <a:rPr lang="en-US" sz="1600" dirty="0">
                <a:solidFill>
                  <a:srgbClr val="000000"/>
                </a:solidFill>
                <a:latin typeface="Charis SIL"/>
              </a:rPr>
              <a:t>, M.R. et al 2018.. JAMA Intern. Med. 178 (6), 764</a:t>
            </a:r>
            <a:r>
              <a:rPr lang="en-US" sz="1600" dirty="0">
                <a:solidFill>
                  <a:srgbClr val="000000"/>
                </a:solidFill>
                <a:latin typeface="STIX"/>
              </a:rPr>
              <a:t>–</a:t>
            </a:r>
            <a:r>
              <a:rPr lang="en-US" sz="1600" dirty="0">
                <a:solidFill>
                  <a:srgbClr val="000000"/>
                </a:solidFill>
                <a:latin typeface="Charis SIL"/>
              </a:rPr>
              <a:t>773. </a:t>
            </a:r>
          </a:p>
          <a:p>
            <a:pPr marL="0" indent="0">
              <a:lnSpc>
                <a:spcPct val="100000"/>
              </a:lnSpc>
              <a:buNone/>
            </a:pPr>
            <a:r>
              <a:rPr lang="en-US" sz="1600" dirty="0" err="1">
                <a:solidFill>
                  <a:srgbClr val="000000"/>
                </a:solidFill>
                <a:latin typeface="Charis SIL"/>
              </a:rPr>
              <a:t>Rutrick</a:t>
            </a:r>
            <a:r>
              <a:rPr lang="en-US" sz="1600" dirty="0">
                <a:solidFill>
                  <a:srgbClr val="000000"/>
                </a:solidFill>
                <a:latin typeface="Charis SIL"/>
              </a:rPr>
              <a:t>, D. et al 2023. J. Subst. Use Addict. Treat. 154, 209155. </a:t>
            </a:r>
            <a:r>
              <a:rPr lang="en-US" sz="1800" dirty="0">
                <a:solidFill>
                  <a:srgbClr val="000000"/>
                </a:solidFill>
                <a:latin typeface="Charis SIL"/>
              </a:rPr>
              <a:t>	</a:t>
            </a:r>
            <a:endParaRPr lang="en-US" dirty="0"/>
          </a:p>
        </p:txBody>
      </p:sp>
    </p:spTree>
    <p:extLst>
      <p:ext uri="{BB962C8B-B14F-4D97-AF65-F5344CB8AC3E}">
        <p14:creationId xmlns:p14="http://schemas.microsoft.com/office/powerpoint/2010/main" val="109801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157B-DCE3-E771-A370-79E6A8D40FB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E77DDFC-9F3D-314C-B62A-02F6F3090F52}"/>
              </a:ext>
            </a:extLst>
          </p:cNvPr>
          <p:cNvSpPr>
            <a:spLocks noGrp="1"/>
          </p:cNvSpPr>
          <p:nvPr>
            <p:ph idx="1"/>
          </p:nvPr>
        </p:nvSpPr>
        <p:spPr>
          <a:xfrm>
            <a:off x="914400" y="1446027"/>
            <a:ext cx="10668000" cy="4901610"/>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Assess feasibility of identifying individuals receiving XR-</a:t>
            </a:r>
            <a:r>
              <a:rPr lang="en-US" dirty="0" err="1">
                <a:effectLst/>
                <a:latin typeface="Arial" panose="020B0604020202020204" pitchFamily="34" charset="0"/>
                <a:ea typeface="Calibri" panose="020F0502020204030204" pitchFamily="34" charset="0"/>
                <a:cs typeface="Arial" panose="020B0604020202020204" pitchFamily="34" charset="0"/>
              </a:rPr>
              <a:t>Bup</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Assess feasibility of measuring health service use outcomes</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Evaluate whether </a:t>
            </a:r>
            <a:r>
              <a:rPr lang="en-US" dirty="0">
                <a:latin typeface="Arial" panose="020B0604020202020204" pitchFamily="34" charset="0"/>
                <a:ea typeface="Calibri" panose="020F0502020204030204" pitchFamily="34" charset="0"/>
                <a:cs typeface="Arial" panose="020B0604020202020204" pitchFamily="34" charset="0"/>
              </a:rPr>
              <a:t>XR-</a:t>
            </a:r>
            <a:r>
              <a:rPr lang="en-US" dirty="0" err="1">
                <a:latin typeface="Arial" panose="020B0604020202020204" pitchFamily="34" charset="0"/>
                <a:ea typeface="Calibri" panose="020F0502020204030204" pitchFamily="34" charset="0"/>
                <a:cs typeface="Arial" panose="020B0604020202020204" pitchFamily="34" charset="0"/>
              </a:rPr>
              <a:t>Bup</a:t>
            </a:r>
            <a:r>
              <a:rPr lang="en-US" dirty="0">
                <a:latin typeface="Arial" panose="020B0604020202020204" pitchFamily="34" charset="0"/>
                <a:ea typeface="Calibri" panose="020F0502020204030204" pitchFamily="34" charset="0"/>
                <a:cs typeface="Arial" panose="020B0604020202020204" pitchFamily="34" charset="0"/>
              </a:rPr>
              <a:t> reduces ED and inpatient services</a:t>
            </a:r>
          </a:p>
          <a:p>
            <a:pPr marL="0" marR="0" indent="0">
              <a:spcBef>
                <a:spcPts val="0"/>
              </a:spcBef>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8928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84631"/>
            <a:ext cx="10668000" cy="911225"/>
          </a:xfrm>
        </p:spPr>
        <p:txBody>
          <a:bodyPr/>
          <a:lstStyle/>
          <a:p>
            <a:r>
              <a:rPr lang="en-US" dirty="0"/>
              <a:t>Methods—chart abstraction</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621030" y="1270175"/>
            <a:ext cx="10668000" cy="5104155"/>
          </a:xfrm>
        </p:spPr>
        <p:txBody>
          <a:bodyPr/>
          <a:lstStyle/>
          <a:p>
            <a:r>
              <a:rPr lang="en-US" dirty="0"/>
              <a:t>155 individuals were identified by analyst and/or clinic list who had received an order for XR-</a:t>
            </a:r>
            <a:r>
              <a:rPr lang="en-US" dirty="0" err="1"/>
              <a:t>bup</a:t>
            </a:r>
            <a:endParaRPr lang="en-US" dirty="0"/>
          </a:p>
          <a:p>
            <a:r>
              <a:rPr lang="en-US" dirty="0"/>
              <a:t>Chart reviews of 155 individuals reviewing clinical circumstances of XR-</a:t>
            </a:r>
            <a:r>
              <a:rPr lang="en-US" dirty="0" err="1"/>
              <a:t>bup</a:t>
            </a:r>
            <a:r>
              <a:rPr lang="en-US" dirty="0"/>
              <a:t> initiation, difficulties with receiving XR-</a:t>
            </a:r>
            <a:r>
              <a:rPr lang="en-US" dirty="0" err="1"/>
              <a:t>bup</a:t>
            </a:r>
            <a:r>
              <a:rPr lang="en-US" dirty="0"/>
              <a:t>, and other clinical features such as illicit drug use and reasons for discontinuation </a:t>
            </a:r>
          </a:p>
          <a:p>
            <a:pPr marL="0" indent="0">
              <a:buNone/>
            </a:pPr>
            <a:endParaRPr lang="en-US" dirty="0"/>
          </a:p>
        </p:txBody>
      </p:sp>
    </p:spTree>
    <p:extLst>
      <p:ext uri="{BB962C8B-B14F-4D97-AF65-F5344CB8AC3E}">
        <p14:creationId xmlns:p14="http://schemas.microsoft.com/office/powerpoint/2010/main" val="113458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276727"/>
            <a:ext cx="10668000" cy="911225"/>
          </a:xfrm>
        </p:spPr>
        <p:txBody>
          <a:bodyPr/>
          <a:lstStyle/>
          <a:p>
            <a:r>
              <a:rPr lang="en-US" dirty="0"/>
              <a:t>Results—identification of individuals with at least 1 injection</a:t>
            </a:r>
          </a:p>
        </p:txBody>
      </p:sp>
      <p:sp>
        <p:nvSpPr>
          <p:cNvPr id="3" name="Content Placeholder 2">
            <a:extLst>
              <a:ext uri="{FF2B5EF4-FFF2-40B4-BE49-F238E27FC236}">
                <a16:creationId xmlns:a16="http://schemas.microsoft.com/office/drawing/2014/main" id="{5D2DBC90-35C5-BE36-2543-5AC02CFD0E52}"/>
              </a:ext>
            </a:extLst>
          </p:cNvPr>
          <p:cNvSpPr>
            <a:spLocks noGrp="1"/>
          </p:cNvSpPr>
          <p:nvPr>
            <p:ph idx="1"/>
          </p:nvPr>
        </p:nvSpPr>
        <p:spPr>
          <a:xfrm>
            <a:off x="525379" y="1477118"/>
            <a:ext cx="10668000" cy="5104155"/>
          </a:xfrm>
        </p:spPr>
        <p:txBody>
          <a:bodyPr/>
          <a:lstStyle/>
          <a:p>
            <a:r>
              <a:rPr lang="en-US" dirty="0"/>
              <a:t>126 individuals with an order received at least 1 injection</a:t>
            </a:r>
          </a:p>
          <a:p>
            <a:endParaRPr lang="en-US" dirty="0"/>
          </a:p>
          <a:p>
            <a:r>
              <a:rPr lang="en-US" dirty="0"/>
              <a:t>29 individuals with an order did </a:t>
            </a:r>
            <a:r>
              <a:rPr lang="en-US" u="sng" dirty="0"/>
              <a:t>not</a:t>
            </a:r>
            <a:r>
              <a:rPr lang="en-US" dirty="0"/>
              <a:t> receive an injection. Common reasons included:</a:t>
            </a:r>
          </a:p>
          <a:p>
            <a:pPr marL="509587" lvl="1"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7 no showed appt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5 no explanation found (most likely no show or returned to opioid use)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4 decided to stay on other meds (3 oral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bup</a:t>
            </a:r>
            <a:r>
              <a:rPr lang="en-US" sz="2000" dirty="0">
                <a:effectLst/>
                <a:latin typeface="Arial" panose="020B0604020202020204" pitchFamily="34" charset="0"/>
                <a:ea typeface="Calibri" panose="020F0502020204030204" pitchFamily="34" charset="0"/>
                <a:cs typeface="Times New Roman" panose="02020603050405020304" pitchFamily="18" charset="0"/>
              </a:rPr>
              <a:t>, 1 thought methadone would be better)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3 could not afford (or insurance limitation)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3 lost coverage around the same time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3 deceased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509587" lvl="1" indent="-342900">
              <a:lnSpc>
                <a:spcPct val="107000"/>
              </a:lnSpc>
              <a:spcAft>
                <a:spcPts val="0"/>
              </a:spcAft>
              <a:buFont typeface="Symbol" panose="05050102010706020507" pitchFamily="18"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1 did not like thought of side effects and opted out</a:t>
            </a:r>
          </a:p>
        </p:txBody>
      </p:sp>
    </p:spTree>
    <p:extLst>
      <p:ext uri="{BB962C8B-B14F-4D97-AF65-F5344CB8AC3E}">
        <p14:creationId xmlns:p14="http://schemas.microsoft.com/office/powerpoint/2010/main" val="85799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88BB-624B-D1BE-6081-ACD3001A0E07}"/>
              </a:ext>
            </a:extLst>
          </p:cNvPr>
          <p:cNvSpPr>
            <a:spLocks noGrp="1"/>
          </p:cNvSpPr>
          <p:nvPr>
            <p:ph type="title"/>
          </p:nvPr>
        </p:nvSpPr>
        <p:spPr>
          <a:xfrm>
            <a:off x="762000" y="565893"/>
            <a:ext cx="10668000" cy="911225"/>
          </a:xfrm>
        </p:spPr>
        <p:txBody>
          <a:bodyPr/>
          <a:lstStyle/>
          <a:p>
            <a:r>
              <a:rPr lang="en-US" dirty="0"/>
              <a:t>Results—Comparing individuals with at least 1 injection with those with no documented injection</a:t>
            </a:r>
          </a:p>
        </p:txBody>
      </p:sp>
      <p:graphicFrame>
        <p:nvGraphicFramePr>
          <p:cNvPr id="4" name="Content Placeholder 3">
            <a:extLst>
              <a:ext uri="{FF2B5EF4-FFF2-40B4-BE49-F238E27FC236}">
                <a16:creationId xmlns:a16="http://schemas.microsoft.com/office/drawing/2014/main" id="{80835816-B78F-46FE-13D0-3C2FFC883CB3}"/>
              </a:ext>
            </a:extLst>
          </p:cNvPr>
          <p:cNvGraphicFramePr>
            <a:graphicFrameLocks noGrp="1"/>
          </p:cNvGraphicFramePr>
          <p:nvPr>
            <p:ph idx="1"/>
            <p:extLst>
              <p:ext uri="{D42A27DB-BD31-4B8C-83A1-F6EECF244321}">
                <p14:modId xmlns:p14="http://schemas.microsoft.com/office/powerpoint/2010/main" val="161442603"/>
              </p:ext>
            </p:extLst>
          </p:nvPr>
        </p:nvGraphicFramePr>
        <p:xfrm>
          <a:off x="1074821" y="1451307"/>
          <a:ext cx="10246894" cy="4780640"/>
        </p:xfrm>
        <a:graphic>
          <a:graphicData uri="http://schemas.openxmlformats.org/drawingml/2006/table">
            <a:tbl>
              <a:tblPr>
                <a:tableStyleId>{5C22544A-7EE6-4342-B048-85BDC9FD1C3A}</a:tableStyleId>
              </a:tblPr>
              <a:tblGrid>
                <a:gridCol w="4823922">
                  <a:extLst>
                    <a:ext uri="{9D8B030D-6E8A-4147-A177-3AD203B41FA5}">
                      <a16:colId xmlns:a16="http://schemas.microsoft.com/office/drawing/2014/main" val="352736209"/>
                    </a:ext>
                  </a:extLst>
                </a:gridCol>
                <a:gridCol w="1355743">
                  <a:extLst>
                    <a:ext uri="{9D8B030D-6E8A-4147-A177-3AD203B41FA5}">
                      <a16:colId xmlns:a16="http://schemas.microsoft.com/office/drawing/2014/main" val="628207902"/>
                    </a:ext>
                  </a:extLst>
                </a:gridCol>
                <a:gridCol w="1355743">
                  <a:extLst>
                    <a:ext uri="{9D8B030D-6E8A-4147-A177-3AD203B41FA5}">
                      <a16:colId xmlns:a16="http://schemas.microsoft.com/office/drawing/2014/main" val="3685120248"/>
                    </a:ext>
                  </a:extLst>
                </a:gridCol>
                <a:gridCol w="1355743">
                  <a:extLst>
                    <a:ext uri="{9D8B030D-6E8A-4147-A177-3AD203B41FA5}">
                      <a16:colId xmlns:a16="http://schemas.microsoft.com/office/drawing/2014/main" val="744370145"/>
                    </a:ext>
                  </a:extLst>
                </a:gridCol>
                <a:gridCol w="1355743">
                  <a:extLst>
                    <a:ext uri="{9D8B030D-6E8A-4147-A177-3AD203B41FA5}">
                      <a16:colId xmlns:a16="http://schemas.microsoft.com/office/drawing/2014/main" val="2503322988"/>
                    </a:ext>
                  </a:extLst>
                </a:gridCol>
              </a:tblGrid>
              <a:tr h="262125">
                <a:tc rowSpan="2">
                  <a:txBody>
                    <a:bodyPr/>
                    <a:lstStyle/>
                    <a:p>
                      <a:pPr algn="ctr" fontAlgn="ctr"/>
                      <a:r>
                        <a:rPr lang="en-US" sz="1800" u="none" strike="noStrike" dirty="0">
                          <a:effectLst/>
                        </a:rPr>
                        <a:t> </a:t>
                      </a:r>
                      <a:endParaRPr lang="en-US" sz="1800" b="1" i="0" u="none" strike="noStrike" dirty="0">
                        <a:solidFill>
                          <a:srgbClr val="112277"/>
                        </a:solidFill>
                        <a:effectLst/>
                        <a:latin typeface="Arial" panose="020B0604020202020204" pitchFamily="34" charset="0"/>
                      </a:endParaRPr>
                    </a:p>
                  </a:txBody>
                  <a:tcPr marL="6350" marR="6350" marT="6350" marB="0" anchor="ctr"/>
                </a:tc>
                <a:tc gridSpan="2">
                  <a:txBody>
                    <a:bodyPr/>
                    <a:lstStyle/>
                    <a:p>
                      <a:pPr algn="ctr" fontAlgn="b"/>
                      <a:r>
                        <a:rPr lang="en-US" sz="1800" u="none" strike="noStrike" dirty="0">
                          <a:effectLst/>
                        </a:rPr>
                        <a:t>Order only, </a:t>
                      </a:r>
                      <a:r>
                        <a:rPr lang="en-US" sz="1800" u="sng" strike="noStrike" dirty="0">
                          <a:effectLst/>
                        </a:rPr>
                        <a:t>never administered</a:t>
                      </a:r>
                      <a:endParaRPr lang="en-US" sz="1800" b="1" i="0" u="sng" strike="noStrike" dirty="0">
                        <a:solidFill>
                          <a:srgbClr val="112277"/>
                        </a:solidFill>
                        <a:effectLst/>
                        <a:latin typeface="Arial" panose="020B0604020202020204" pitchFamily="34" charset="0"/>
                      </a:endParaRPr>
                    </a:p>
                  </a:txBody>
                  <a:tcPr marL="6350" marR="6350" marT="6350" marB="0" anchor="b"/>
                </a:tc>
                <a:tc hMerge="1">
                  <a:txBody>
                    <a:bodyPr/>
                    <a:lstStyle/>
                    <a:p>
                      <a:endParaRPr lang="en-US"/>
                    </a:p>
                  </a:txBody>
                  <a:tcPr/>
                </a:tc>
                <a:tc gridSpan="2">
                  <a:txBody>
                    <a:bodyPr/>
                    <a:lstStyle/>
                    <a:p>
                      <a:pPr algn="ctr" fontAlgn="b"/>
                      <a:r>
                        <a:rPr lang="en-US" sz="1800" u="none" strike="noStrike" dirty="0">
                          <a:effectLst/>
                        </a:rPr>
                        <a:t>1+ administration</a:t>
                      </a:r>
                      <a:endParaRPr lang="en-US" sz="1800" b="1" i="0" u="none" strike="noStrike" dirty="0">
                        <a:solidFill>
                          <a:srgbClr val="112277"/>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3077083651"/>
                  </a:ext>
                </a:extLst>
              </a:tr>
              <a:tr h="325050">
                <a:tc vMerge="1">
                  <a:txBody>
                    <a:bodyPr/>
                    <a:lstStyle/>
                    <a:p>
                      <a:endParaRPr lang="en-US"/>
                    </a:p>
                  </a:txBody>
                  <a:tcPr/>
                </a:tc>
                <a:tc>
                  <a:txBody>
                    <a:bodyPr/>
                    <a:lstStyle/>
                    <a:p>
                      <a:pPr algn="ctr" fontAlgn="b"/>
                      <a:r>
                        <a:rPr lang="en-US" sz="1800" u="none" strike="noStrike" dirty="0">
                          <a:effectLst/>
                        </a:rPr>
                        <a:t>N</a:t>
                      </a:r>
                      <a:endParaRPr lang="en-US" sz="1800" b="1" i="0" u="none" strike="noStrike" dirty="0">
                        <a:solidFill>
                          <a:srgbClr val="112277"/>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a:t>
                      </a:r>
                      <a:endParaRPr lang="en-US" sz="1800" b="1" i="0" u="none" strike="noStrike" dirty="0">
                        <a:solidFill>
                          <a:srgbClr val="112277"/>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N</a:t>
                      </a:r>
                      <a:endParaRPr lang="en-US" sz="1800" b="1" i="0" u="none" strike="noStrike" dirty="0">
                        <a:solidFill>
                          <a:srgbClr val="112277"/>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a:t>
                      </a:r>
                      <a:endParaRPr lang="en-US" sz="1800" b="1" i="0" u="none" strike="noStrike" dirty="0">
                        <a:solidFill>
                          <a:srgbClr val="112277"/>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655413968"/>
                  </a:ext>
                </a:extLst>
              </a:tr>
              <a:tr h="325050">
                <a:tc>
                  <a:txBody>
                    <a:bodyPr/>
                    <a:lstStyle/>
                    <a:p>
                      <a:pPr algn="l" fontAlgn="t"/>
                      <a:r>
                        <a:rPr lang="en-US" sz="1800" u="none" strike="noStrike">
                          <a:effectLst/>
                        </a:rPr>
                        <a:t>Gender</a:t>
                      </a:r>
                      <a:endParaRPr lang="en-US" sz="1800" b="1" i="0" u="none" strike="noStrike">
                        <a:solidFill>
                          <a:srgbClr val="112277"/>
                        </a:solidFill>
                        <a:effectLst/>
                        <a:latin typeface="Arial" panose="020B0604020202020204" pitchFamily="34" charset="0"/>
                      </a:endParaRPr>
                    </a:p>
                  </a:txBody>
                  <a:tcPr marL="6350" marR="6350" marT="6350" marB="0"/>
                </a:tc>
                <a:tc>
                  <a:txBody>
                    <a:bodyPr/>
                    <a:lstStyle/>
                    <a:p>
                      <a:pPr algn="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30299206"/>
                  </a:ext>
                </a:extLst>
              </a:tr>
              <a:tr h="325050">
                <a:tc>
                  <a:txBody>
                    <a:bodyPr/>
                    <a:lstStyle/>
                    <a:p>
                      <a:pPr algn="l" fontAlgn="t"/>
                      <a:r>
                        <a:rPr lang="en-US" sz="1800" u="none" strike="noStrike">
                          <a:effectLst/>
                        </a:rPr>
                        <a:t>Female</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dirty="0">
                          <a:effectLst/>
                        </a:rPr>
                        <a:t>9</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34.6</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54</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42.9</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14965947"/>
                  </a:ext>
                </a:extLst>
              </a:tr>
              <a:tr h="325050">
                <a:tc>
                  <a:txBody>
                    <a:bodyPr/>
                    <a:lstStyle/>
                    <a:p>
                      <a:pPr algn="l" fontAlgn="t"/>
                      <a:r>
                        <a:rPr lang="en-US" sz="1800" u="none" strike="noStrike">
                          <a:effectLst/>
                        </a:rPr>
                        <a:t>Male</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17</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65.4</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71</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56.3</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563204270"/>
                  </a:ext>
                </a:extLst>
              </a:tr>
              <a:tr h="325050">
                <a:tc>
                  <a:txBody>
                    <a:bodyPr/>
                    <a:lstStyle/>
                    <a:p>
                      <a:pPr algn="l" fontAlgn="t"/>
                      <a:r>
                        <a:rPr lang="en-US" sz="1800" u="none" strike="noStrike">
                          <a:effectLst/>
                        </a:rPr>
                        <a:t>Other</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0.0</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0.8</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92105439"/>
                  </a:ext>
                </a:extLst>
              </a:tr>
              <a:tr h="325050">
                <a:tc>
                  <a:txBody>
                    <a:bodyPr/>
                    <a:lstStyle/>
                    <a:p>
                      <a:pPr algn="l" fontAlgn="t"/>
                      <a:r>
                        <a:rPr lang="en-US" sz="1800" u="none" strike="noStrike">
                          <a:effectLst/>
                        </a:rPr>
                        <a:t>Race/Ethnicity</a:t>
                      </a:r>
                      <a:endParaRPr lang="en-US" sz="1800" b="1" i="0" u="none" strike="noStrike">
                        <a:solidFill>
                          <a:srgbClr val="112277"/>
                        </a:solidFill>
                        <a:effectLst/>
                        <a:latin typeface="Arial" panose="020B0604020202020204" pitchFamily="34" charset="0"/>
                      </a:endParaRPr>
                    </a:p>
                  </a:txBody>
                  <a:tcPr marL="6350" marR="6350" marT="6350" marB="0"/>
                </a:tc>
                <a:tc>
                  <a:txBody>
                    <a:bodyPr/>
                    <a:lstStyle/>
                    <a:p>
                      <a:pPr algn="ct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744084241"/>
                  </a:ext>
                </a:extLst>
              </a:tr>
              <a:tr h="325050">
                <a:tc>
                  <a:txBody>
                    <a:bodyPr/>
                    <a:lstStyle/>
                    <a:p>
                      <a:pPr algn="l" fontAlgn="t"/>
                      <a:r>
                        <a:rPr lang="en-US" sz="1800" u="none" strike="noStrike">
                          <a:effectLst/>
                        </a:rPr>
                        <a:t>Asian or Asian-American</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3.8</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0.8</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7148215"/>
                  </a:ext>
                </a:extLst>
              </a:tr>
              <a:tr h="325050">
                <a:tc>
                  <a:txBody>
                    <a:bodyPr/>
                    <a:lstStyle/>
                    <a:p>
                      <a:pPr algn="l" fontAlgn="t"/>
                      <a:r>
                        <a:rPr lang="en-US" sz="1800" u="none" strike="noStrike">
                          <a:effectLst/>
                        </a:rPr>
                        <a:t>Black or African-American</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0.0</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2.4</a:t>
                      </a:r>
                      <a:endParaRPr lang="en-US" sz="18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042116316"/>
                  </a:ext>
                </a:extLst>
              </a:tr>
              <a:tr h="325050">
                <a:tc>
                  <a:txBody>
                    <a:bodyPr/>
                    <a:lstStyle/>
                    <a:p>
                      <a:pPr algn="l" fontAlgn="t"/>
                      <a:r>
                        <a:rPr lang="en-US" sz="1800" u="none" strike="noStrike">
                          <a:effectLst/>
                        </a:rPr>
                        <a:t>Hispanic/Latinx</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3.8</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7</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5.6</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02060699"/>
                  </a:ext>
                </a:extLst>
              </a:tr>
              <a:tr h="325050">
                <a:tc>
                  <a:txBody>
                    <a:bodyPr/>
                    <a:lstStyle/>
                    <a:p>
                      <a:pPr algn="l" fontAlgn="t"/>
                      <a:r>
                        <a:rPr lang="en-US" sz="1800" u="none" strike="noStrike">
                          <a:effectLst/>
                        </a:rPr>
                        <a:t>White, non-Hispanic</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22</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84.6</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107</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84.9</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2220563"/>
                  </a:ext>
                </a:extLst>
              </a:tr>
              <a:tr h="325050">
                <a:tc>
                  <a:txBody>
                    <a:bodyPr/>
                    <a:lstStyle/>
                    <a:p>
                      <a:pPr algn="l" fontAlgn="t"/>
                      <a:r>
                        <a:rPr lang="en-US" sz="1800" u="none" strike="noStrike">
                          <a:effectLst/>
                        </a:rPr>
                        <a:t>More than one or other race</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3.8</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4.0</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29256344"/>
                  </a:ext>
                </a:extLst>
              </a:tr>
              <a:tr h="325050">
                <a:tc>
                  <a:txBody>
                    <a:bodyPr/>
                    <a:lstStyle/>
                    <a:p>
                      <a:pPr algn="l" fontAlgn="t"/>
                      <a:r>
                        <a:rPr lang="en-US" sz="1800" u="none" strike="noStrike">
                          <a:effectLst/>
                        </a:rPr>
                        <a:t>Other</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0</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0.0</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1.6</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637226326"/>
                  </a:ext>
                </a:extLst>
              </a:tr>
              <a:tr h="325050">
                <a:tc>
                  <a:txBody>
                    <a:bodyPr/>
                    <a:lstStyle/>
                    <a:p>
                      <a:pPr algn="l" fontAlgn="t"/>
                      <a:r>
                        <a:rPr lang="en-US" sz="1800" u="none" strike="noStrike">
                          <a:effectLst/>
                        </a:rPr>
                        <a:t>Unknown</a:t>
                      </a:r>
                      <a:endParaRPr lang="en-US" sz="1800" b="0" i="0" u="none" strike="noStrike">
                        <a:solidFill>
                          <a:srgbClr val="112277"/>
                        </a:solidFill>
                        <a:effectLst/>
                        <a:latin typeface="Arial" panose="020B0604020202020204" pitchFamily="34" charset="0"/>
                      </a:endParaRPr>
                    </a:p>
                  </a:txBody>
                  <a:tcPr marL="95250" marR="6350" marT="6350" marB="0"/>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3.8</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0.8</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13161521"/>
                  </a:ext>
                </a:extLst>
              </a:tr>
            </a:tbl>
          </a:graphicData>
        </a:graphic>
      </p:graphicFrame>
    </p:spTree>
    <p:extLst>
      <p:ext uri="{BB962C8B-B14F-4D97-AF65-F5344CB8AC3E}">
        <p14:creationId xmlns:p14="http://schemas.microsoft.com/office/powerpoint/2010/main" val="1107514986"/>
      </p:ext>
    </p:extLst>
  </p:cSld>
  <p:clrMapOvr>
    <a:masterClrMapping/>
  </p:clrMapOvr>
</p:sld>
</file>

<file path=ppt/theme/theme1.xml><?xml version="1.0" encoding="utf-8"?>
<a:theme xmlns:a="http://schemas.openxmlformats.org/drawingml/2006/main" name="CHR-Theme-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R-Theme-01" id="{5578953A-3528-472A-A972-A86ACF32AF14}" vid="{AC19063C-F29E-4D93-98DF-3C03BF4E1E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5E0FD8428AA24D9AD515B094AB4CFB" ma:contentTypeVersion="6" ma:contentTypeDescription="Create a new document." ma:contentTypeScope="" ma:versionID="61aee6803d367e4d5d9d76649bda5b83">
  <xsd:schema xmlns:xsd="http://www.w3.org/2001/XMLSchema" xmlns:xs="http://www.w3.org/2001/XMLSchema" xmlns:p="http://schemas.microsoft.com/office/2006/metadata/properties" xmlns:ns2="e85220d5-f109-4900-ad4d-81bbdf7ec7d0" xmlns:ns3="dbce8263-c00c-46a9-8480-4fa8ed85b771" targetNamespace="http://schemas.microsoft.com/office/2006/metadata/properties" ma:root="true" ma:fieldsID="693c920d780cf255cd86833f36ee6fd0" ns2:_="" ns3:_="">
    <xsd:import namespace="e85220d5-f109-4900-ad4d-81bbdf7ec7d0"/>
    <xsd:import namespace="dbce8263-c00c-46a9-8480-4fa8ed85b77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220d5-f109-4900-ad4d-81bbdf7ec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ce8263-c00c-46a9-8480-4fa8ed85b77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58A996-4A5C-464A-8514-CA08B79055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124DB5-7202-4C2A-A42E-4433923BE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220d5-f109-4900-ad4d-81bbdf7ec7d0"/>
    <ds:schemaRef ds:uri="dbce8263-c00c-46a9-8480-4fa8ed85b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82F5C3-6054-4661-BDC7-1640128F86BA}">
  <ds:schemaRefs>
    <ds:schemaRef ds:uri="http://schemas.microsoft.com/sharepoint/v3/contenttype/form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
  <TotalTime>7502</TotalTime>
  <Words>2162</Words>
  <Application>Microsoft Office PowerPoint</Application>
  <PresentationFormat>Widescreen</PresentationFormat>
  <Paragraphs>199</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Arial Narrow</vt:lpstr>
      <vt:lpstr>Calibri</vt:lpstr>
      <vt:lpstr>Charis SIL</vt:lpstr>
      <vt:lpstr>STIX</vt:lpstr>
      <vt:lpstr>Symbol</vt:lpstr>
      <vt:lpstr>Times New Roman</vt:lpstr>
      <vt:lpstr>CHR-Theme-01</vt:lpstr>
      <vt:lpstr>Is extended-release buprenorphine associated with improved health care utilization outcomes in a health system setting?</vt:lpstr>
      <vt:lpstr>Disclosures</vt:lpstr>
      <vt:lpstr>PowerPoint Presentation</vt:lpstr>
      <vt:lpstr>PowerPoint Presentation</vt:lpstr>
      <vt:lpstr>Background</vt:lpstr>
      <vt:lpstr>Objectives</vt:lpstr>
      <vt:lpstr>Methods—chart abstraction</vt:lpstr>
      <vt:lpstr>Results—identification of individuals with at least 1 injection</vt:lpstr>
      <vt:lpstr>Results—Comparing individuals with at least 1 injection with those with no documented injection</vt:lpstr>
      <vt:lpstr>PowerPoint Presentation</vt:lpstr>
      <vt:lpstr>Results—barriers to XR-bup access among individuals receiving at least one injection (n=126)</vt:lpstr>
      <vt:lpstr>Results—Clinical outcomes (description of approach)</vt:lpstr>
      <vt:lpstr>Proportion experiencing each outcome 6 months prior to and 6 months following initiation of extended-release buprenorphine (n=99) </vt:lpstr>
      <vt:lpstr>Conclusions</vt:lpstr>
      <vt:lpstr>Thank you</vt:lpstr>
      <vt:lpstr>Results – Comparing to broader KPNW population with OUD</vt:lpstr>
      <vt:lpstr>Results—Injection characteristics</vt:lpstr>
      <vt:lpstr>Results—Illicit drug use among individuals receiving at least one injection (n=126)</vt:lpstr>
      <vt:lpstr>Results—Additional observations from chart review for 126 individuals receiving ≥1 injection</vt:lpstr>
      <vt:lpstr>References</vt:lpstr>
    </vt:vector>
  </TitlesOfParts>
  <Company>Center for Health Research - Kaiser Permanente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image_acct</dc:creator>
  <cp:lastModifiedBy>Sarah J Leitz</cp:lastModifiedBy>
  <cp:revision>113</cp:revision>
  <cp:lastPrinted>2018-08-21T16:01:46Z</cp:lastPrinted>
  <dcterms:created xsi:type="dcterms:W3CDTF">2013-03-20T20:51:00Z</dcterms:created>
  <dcterms:modified xsi:type="dcterms:W3CDTF">2024-11-15T13:25:16Z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0x010100F65E0FD8428AA24D9AD515B094AB4CFB</vt:lpwstr>
  </property>
</Properties>
</file>