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 id="2147483661" r:id="rId6"/>
  </p:sldMasterIdLst>
  <p:notesMasterIdLst>
    <p:notesMasterId r:id="rId22"/>
  </p:notesMasterIdLst>
  <p:sldIdLst>
    <p:sldId id="256" r:id="rId7"/>
    <p:sldId id="269" r:id="rId8"/>
    <p:sldId id="263" r:id="rId9"/>
    <p:sldId id="270" r:id="rId10"/>
    <p:sldId id="258" r:id="rId11"/>
    <p:sldId id="271" r:id="rId12"/>
    <p:sldId id="272" r:id="rId13"/>
    <p:sldId id="273" r:id="rId14"/>
    <p:sldId id="279" r:id="rId15"/>
    <p:sldId id="276" r:id="rId16"/>
    <p:sldId id="262" r:id="rId17"/>
    <p:sldId id="266" r:id="rId18"/>
    <p:sldId id="275" r:id="rId19"/>
    <p:sldId id="278"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72"/>
    <a:srgbClr val="8CA74B"/>
    <a:srgbClr val="0143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58"/>
    <p:restoredTop sz="88889"/>
  </p:normalViewPr>
  <p:slideViewPr>
    <p:cSldViewPr snapToGrid="0" snapToObjects="1">
      <p:cViewPr>
        <p:scale>
          <a:sx n="73" d="100"/>
          <a:sy n="73"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CD3908-C62D-4E60-9F0F-B6A2579A621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B7EB8CC-380B-41A4-AB10-1FE230D513C7}">
      <dgm:prSet/>
      <dgm:spPr/>
      <dgm:t>
        <a:bodyPr/>
        <a:lstStyle/>
        <a:p>
          <a:r>
            <a:rPr lang="en-US" b="1" dirty="0"/>
            <a:t>60-minute basic opioid training</a:t>
          </a:r>
          <a:endParaRPr lang="en-US" dirty="0"/>
        </a:p>
      </dgm:t>
    </dgm:pt>
    <dgm:pt modelId="{F38B096F-48C1-44AB-8305-CFD27BF88DA5}" type="parTrans" cxnId="{769FE17D-CCE7-4BEE-80FA-4ED6E263A6B5}">
      <dgm:prSet/>
      <dgm:spPr/>
      <dgm:t>
        <a:bodyPr/>
        <a:lstStyle/>
        <a:p>
          <a:endParaRPr lang="en-US"/>
        </a:p>
      </dgm:t>
    </dgm:pt>
    <dgm:pt modelId="{C8179566-53C9-40ED-8C94-FD48E50B8FD1}" type="sibTrans" cxnId="{769FE17D-CCE7-4BEE-80FA-4ED6E263A6B5}">
      <dgm:prSet/>
      <dgm:spPr/>
      <dgm:t>
        <a:bodyPr/>
        <a:lstStyle/>
        <a:p>
          <a:endParaRPr lang="en-US"/>
        </a:p>
      </dgm:t>
    </dgm:pt>
    <dgm:pt modelId="{EFCAB379-018A-4302-A3B5-08EA29DF19DD}">
      <dgm:prSet/>
      <dgm:spPr/>
      <dgm:t>
        <a:bodyPr/>
        <a:lstStyle/>
        <a:p>
          <a:r>
            <a:rPr lang="en-US" b="1"/>
            <a:t>Healthcare provider training</a:t>
          </a:r>
          <a:endParaRPr lang="en-US"/>
        </a:p>
      </dgm:t>
    </dgm:pt>
    <dgm:pt modelId="{149B010E-BB17-415E-93E2-4692723CFC6F}" type="parTrans" cxnId="{A9905DC4-730B-4D47-8AA7-E432629915F7}">
      <dgm:prSet/>
      <dgm:spPr/>
      <dgm:t>
        <a:bodyPr/>
        <a:lstStyle/>
        <a:p>
          <a:endParaRPr lang="en-US"/>
        </a:p>
      </dgm:t>
    </dgm:pt>
    <dgm:pt modelId="{50A5A663-BA46-488D-8FF6-100FA9069571}" type="sibTrans" cxnId="{A9905DC4-730B-4D47-8AA7-E432629915F7}">
      <dgm:prSet/>
      <dgm:spPr/>
      <dgm:t>
        <a:bodyPr/>
        <a:lstStyle/>
        <a:p>
          <a:endParaRPr lang="en-US"/>
        </a:p>
      </dgm:t>
    </dgm:pt>
    <dgm:pt modelId="{F84EB60B-E46F-4112-B067-3C52E5C30B5B}">
      <dgm:prSet/>
      <dgm:spPr/>
      <dgm:t>
        <a:bodyPr/>
        <a:lstStyle/>
        <a:p>
          <a:r>
            <a:rPr lang="en-US" b="1"/>
            <a:t>Stories of Hope video series</a:t>
          </a:r>
          <a:endParaRPr lang="en-US"/>
        </a:p>
      </dgm:t>
    </dgm:pt>
    <dgm:pt modelId="{C9AF1918-A5C8-4616-9915-464C9007D883}" type="parTrans" cxnId="{40253C51-A5E7-4E81-8104-18EF4919B4DE}">
      <dgm:prSet/>
      <dgm:spPr/>
      <dgm:t>
        <a:bodyPr/>
        <a:lstStyle/>
        <a:p>
          <a:endParaRPr lang="en-US"/>
        </a:p>
      </dgm:t>
    </dgm:pt>
    <dgm:pt modelId="{E314D44D-BAD4-443D-9316-38D120AFEFCF}" type="sibTrans" cxnId="{40253C51-A5E7-4E81-8104-18EF4919B4DE}">
      <dgm:prSet/>
      <dgm:spPr/>
      <dgm:t>
        <a:bodyPr/>
        <a:lstStyle/>
        <a:p>
          <a:endParaRPr lang="en-US"/>
        </a:p>
      </dgm:t>
    </dgm:pt>
    <dgm:pt modelId="{D0E4AA22-E2BC-4A6D-BEFC-02BF600EAA43}">
      <dgm:prSet/>
      <dgm:spPr/>
      <dgm:t>
        <a:bodyPr/>
        <a:lstStyle/>
        <a:p>
          <a:r>
            <a:rPr lang="en-US" b="1"/>
            <a:t>Regional treatment guides</a:t>
          </a:r>
          <a:endParaRPr lang="en-US"/>
        </a:p>
      </dgm:t>
    </dgm:pt>
    <dgm:pt modelId="{58301EAE-6495-4309-8702-FA0E4EDA8517}" type="parTrans" cxnId="{C1E5CE01-F278-4191-B612-2C3E115FD452}">
      <dgm:prSet/>
      <dgm:spPr/>
      <dgm:t>
        <a:bodyPr/>
        <a:lstStyle/>
        <a:p>
          <a:endParaRPr lang="en-US"/>
        </a:p>
      </dgm:t>
    </dgm:pt>
    <dgm:pt modelId="{55A26287-C61C-49F0-918F-E4561F559F08}" type="sibTrans" cxnId="{C1E5CE01-F278-4191-B612-2C3E115FD452}">
      <dgm:prSet/>
      <dgm:spPr/>
      <dgm:t>
        <a:bodyPr/>
        <a:lstStyle/>
        <a:p>
          <a:endParaRPr lang="en-US"/>
        </a:p>
      </dgm:t>
    </dgm:pt>
    <dgm:pt modelId="{0F68DAEF-23F3-461C-9A9C-F41498068600}">
      <dgm:prSet/>
      <dgm:spPr/>
      <dgm:t>
        <a:bodyPr/>
        <a:lstStyle/>
        <a:p>
          <a:r>
            <a:rPr lang="en-US" b="1"/>
            <a:t>Digital media anti-stigma campaign</a:t>
          </a:r>
          <a:endParaRPr lang="en-US"/>
        </a:p>
      </dgm:t>
    </dgm:pt>
    <dgm:pt modelId="{DF245B7E-38B9-4CC5-8714-7151D547FA00}" type="parTrans" cxnId="{60F74B71-C3A7-4FEE-B3F5-26A488649A0C}">
      <dgm:prSet/>
      <dgm:spPr/>
      <dgm:t>
        <a:bodyPr/>
        <a:lstStyle/>
        <a:p>
          <a:endParaRPr lang="en-US"/>
        </a:p>
      </dgm:t>
    </dgm:pt>
    <dgm:pt modelId="{A11ABBA9-96C2-4D4F-9665-319F7D7174F4}" type="sibTrans" cxnId="{60F74B71-C3A7-4FEE-B3F5-26A488649A0C}">
      <dgm:prSet/>
      <dgm:spPr/>
      <dgm:t>
        <a:bodyPr/>
        <a:lstStyle/>
        <a:p>
          <a:endParaRPr lang="en-US"/>
        </a:p>
      </dgm:t>
    </dgm:pt>
    <dgm:pt modelId="{ACAA5DE6-85B1-2C4E-9877-5A20985D7419}" type="pres">
      <dgm:prSet presAssocID="{C4CD3908-C62D-4E60-9F0F-B6A2579A6217}" presName="vert0" presStyleCnt="0">
        <dgm:presLayoutVars>
          <dgm:dir/>
          <dgm:animOne val="branch"/>
          <dgm:animLvl val="lvl"/>
        </dgm:presLayoutVars>
      </dgm:prSet>
      <dgm:spPr/>
    </dgm:pt>
    <dgm:pt modelId="{E555F6E8-6612-744B-A2A5-19253EF3C6C3}" type="pres">
      <dgm:prSet presAssocID="{9B7EB8CC-380B-41A4-AB10-1FE230D513C7}" presName="thickLine" presStyleLbl="alignNode1" presStyleIdx="0" presStyleCnt="5"/>
      <dgm:spPr/>
    </dgm:pt>
    <dgm:pt modelId="{665D01CC-AD7E-F145-B38A-5596E2E3CD30}" type="pres">
      <dgm:prSet presAssocID="{9B7EB8CC-380B-41A4-AB10-1FE230D513C7}" presName="horz1" presStyleCnt="0"/>
      <dgm:spPr/>
    </dgm:pt>
    <dgm:pt modelId="{EB2EF04B-36CB-0E43-A69A-EEA52ED6A9DE}" type="pres">
      <dgm:prSet presAssocID="{9B7EB8CC-380B-41A4-AB10-1FE230D513C7}" presName="tx1" presStyleLbl="revTx" presStyleIdx="0" presStyleCnt="5"/>
      <dgm:spPr/>
    </dgm:pt>
    <dgm:pt modelId="{7DA0BA92-BD9A-7E4E-99C7-F7836D1CCD9E}" type="pres">
      <dgm:prSet presAssocID="{9B7EB8CC-380B-41A4-AB10-1FE230D513C7}" presName="vert1" presStyleCnt="0"/>
      <dgm:spPr/>
    </dgm:pt>
    <dgm:pt modelId="{099B30D9-549F-B849-8C46-AC679E665800}" type="pres">
      <dgm:prSet presAssocID="{EFCAB379-018A-4302-A3B5-08EA29DF19DD}" presName="thickLine" presStyleLbl="alignNode1" presStyleIdx="1" presStyleCnt="5"/>
      <dgm:spPr/>
    </dgm:pt>
    <dgm:pt modelId="{8583ECA4-FAFD-0E4D-B82A-EA2D7CA8E618}" type="pres">
      <dgm:prSet presAssocID="{EFCAB379-018A-4302-A3B5-08EA29DF19DD}" presName="horz1" presStyleCnt="0"/>
      <dgm:spPr/>
    </dgm:pt>
    <dgm:pt modelId="{611DA53A-D1E3-9042-BA04-85B56F9BC09E}" type="pres">
      <dgm:prSet presAssocID="{EFCAB379-018A-4302-A3B5-08EA29DF19DD}" presName="tx1" presStyleLbl="revTx" presStyleIdx="1" presStyleCnt="5"/>
      <dgm:spPr/>
    </dgm:pt>
    <dgm:pt modelId="{0EACB7E2-23BE-BD40-9821-DA810759EC1B}" type="pres">
      <dgm:prSet presAssocID="{EFCAB379-018A-4302-A3B5-08EA29DF19DD}" presName="vert1" presStyleCnt="0"/>
      <dgm:spPr/>
    </dgm:pt>
    <dgm:pt modelId="{AABF192D-44D6-AC40-8B84-3B06F696EB4A}" type="pres">
      <dgm:prSet presAssocID="{F84EB60B-E46F-4112-B067-3C52E5C30B5B}" presName="thickLine" presStyleLbl="alignNode1" presStyleIdx="2" presStyleCnt="5"/>
      <dgm:spPr/>
    </dgm:pt>
    <dgm:pt modelId="{54512F05-B196-4840-85C9-F38CF5844D03}" type="pres">
      <dgm:prSet presAssocID="{F84EB60B-E46F-4112-B067-3C52E5C30B5B}" presName="horz1" presStyleCnt="0"/>
      <dgm:spPr/>
    </dgm:pt>
    <dgm:pt modelId="{127FC690-34E7-4F4E-AB54-EBCCC20F612F}" type="pres">
      <dgm:prSet presAssocID="{F84EB60B-E46F-4112-B067-3C52E5C30B5B}" presName="tx1" presStyleLbl="revTx" presStyleIdx="2" presStyleCnt="5"/>
      <dgm:spPr/>
    </dgm:pt>
    <dgm:pt modelId="{9A13C842-239D-5946-8ABD-114F0106D45F}" type="pres">
      <dgm:prSet presAssocID="{F84EB60B-E46F-4112-B067-3C52E5C30B5B}" presName="vert1" presStyleCnt="0"/>
      <dgm:spPr/>
    </dgm:pt>
    <dgm:pt modelId="{E168181A-4066-CE40-807E-3D011BA1710A}" type="pres">
      <dgm:prSet presAssocID="{D0E4AA22-E2BC-4A6D-BEFC-02BF600EAA43}" presName="thickLine" presStyleLbl="alignNode1" presStyleIdx="3" presStyleCnt="5"/>
      <dgm:spPr/>
    </dgm:pt>
    <dgm:pt modelId="{9C20E017-274F-FF4B-8E79-2AE50535F767}" type="pres">
      <dgm:prSet presAssocID="{D0E4AA22-E2BC-4A6D-BEFC-02BF600EAA43}" presName="horz1" presStyleCnt="0"/>
      <dgm:spPr/>
    </dgm:pt>
    <dgm:pt modelId="{416C3320-0154-F547-9CE3-8CFA916DBA46}" type="pres">
      <dgm:prSet presAssocID="{D0E4AA22-E2BC-4A6D-BEFC-02BF600EAA43}" presName="tx1" presStyleLbl="revTx" presStyleIdx="3" presStyleCnt="5"/>
      <dgm:spPr/>
    </dgm:pt>
    <dgm:pt modelId="{4809AD68-0C77-6C41-8768-E4200B302D50}" type="pres">
      <dgm:prSet presAssocID="{D0E4AA22-E2BC-4A6D-BEFC-02BF600EAA43}" presName="vert1" presStyleCnt="0"/>
      <dgm:spPr/>
    </dgm:pt>
    <dgm:pt modelId="{91C8D7EA-F85C-7247-AB73-E2F6EC880EFE}" type="pres">
      <dgm:prSet presAssocID="{0F68DAEF-23F3-461C-9A9C-F41498068600}" presName="thickLine" presStyleLbl="alignNode1" presStyleIdx="4" presStyleCnt="5"/>
      <dgm:spPr/>
    </dgm:pt>
    <dgm:pt modelId="{552F7187-238C-A042-88CB-C960B3F37280}" type="pres">
      <dgm:prSet presAssocID="{0F68DAEF-23F3-461C-9A9C-F41498068600}" presName="horz1" presStyleCnt="0"/>
      <dgm:spPr/>
    </dgm:pt>
    <dgm:pt modelId="{3CE5BC49-4523-0446-9912-3DA440D80884}" type="pres">
      <dgm:prSet presAssocID="{0F68DAEF-23F3-461C-9A9C-F41498068600}" presName="tx1" presStyleLbl="revTx" presStyleIdx="4" presStyleCnt="5"/>
      <dgm:spPr/>
    </dgm:pt>
    <dgm:pt modelId="{548B190C-ADF1-BA4E-93A7-0369A9DE0BB4}" type="pres">
      <dgm:prSet presAssocID="{0F68DAEF-23F3-461C-9A9C-F41498068600}" presName="vert1" presStyleCnt="0"/>
      <dgm:spPr/>
    </dgm:pt>
  </dgm:ptLst>
  <dgm:cxnLst>
    <dgm:cxn modelId="{C1E5CE01-F278-4191-B612-2C3E115FD452}" srcId="{C4CD3908-C62D-4E60-9F0F-B6A2579A6217}" destId="{D0E4AA22-E2BC-4A6D-BEFC-02BF600EAA43}" srcOrd="3" destOrd="0" parTransId="{58301EAE-6495-4309-8702-FA0E4EDA8517}" sibTransId="{55A26287-C61C-49F0-918F-E4561F559F08}"/>
    <dgm:cxn modelId="{D08C8203-4C88-F240-BB07-2BAE7023B98F}" type="presOf" srcId="{F84EB60B-E46F-4112-B067-3C52E5C30B5B}" destId="{127FC690-34E7-4F4E-AB54-EBCCC20F612F}" srcOrd="0" destOrd="0" presId="urn:microsoft.com/office/officeart/2008/layout/LinedList"/>
    <dgm:cxn modelId="{3FD01E41-8D53-7F4A-AD92-8BB47688C7FF}" type="presOf" srcId="{C4CD3908-C62D-4E60-9F0F-B6A2579A6217}" destId="{ACAA5DE6-85B1-2C4E-9877-5A20985D7419}" srcOrd="0" destOrd="0" presId="urn:microsoft.com/office/officeart/2008/layout/LinedList"/>
    <dgm:cxn modelId="{C021224A-6B54-7744-B888-3669D5E3EC6C}" type="presOf" srcId="{9B7EB8CC-380B-41A4-AB10-1FE230D513C7}" destId="{EB2EF04B-36CB-0E43-A69A-EEA52ED6A9DE}" srcOrd="0" destOrd="0" presId="urn:microsoft.com/office/officeart/2008/layout/LinedList"/>
    <dgm:cxn modelId="{40253C51-A5E7-4E81-8104-18EF4919B4DE}" srcId="{C4CD3908-C62D-4E60-9F0F-B6A2579A6217}" destId="{F84EB60B-E46F-4112-B067-3C52E5C30B5B}" srcOrd="2" destOrd="0" parTransId="{C9AF1918-A5C8-4616-9915-464C9007D883}" sibTransId="{E314D44D-BAD4-443D-9316-38D120AFEFCF}"/>
    <dgm:cxn modelId="{41E6CA70-B0B4-464B-A362-22E55DED0054}" type="presOf" srcId="{EFCAB379-018A-4302-A3B5-08EA29DF19DD}" destId="{611DA53A-D1E3-9042-BA04-85B56F9BC09E}" srcOrd="0" destOrd="0" presId="urn:microsoft.com/office/officeart/2008/layout/LinedList"/>
    <dgm:cxn modelId="{60F74B71-C3A7-4FEE-B3F5-26A488649A0C}" srcId="{C4CD3908-C62D-4E60-9F0F-B6A2579A6217}" destId="{0F68DAEF-23F3-461C-9A9C-F41498068600}" srcOrd="4" destOrd="0" parTransId="{DF245B7E-38B9-4CC5-8714-7151D547FA00}" sibTransId="{A11ABBA9-96C2-4D4F-9665-319F7D7174F4}"/>
    <dgm:cxn modelId="{769FE17D-CCE7-4BEE-80FA-4ED6E263A6B5}" srcId="{C4CD3908-C62D-4E60-9F0F-B6A2579A6217}" destId="{9B7EB8CC-380B-41A4-AB10-1FE230D513C7}" srcOrd="0" destOrd="0" parTransId="{F38B096F-48C1-44AB-8305-CFD27BF88DA5}" sibTransId="{C8179566-53C9-40ED-8C94-FD48E50B8FD1}"/>
    <dgm:cxn modelId="{AA277CAB-BF13-FE46-AAC3-7EFA5E784041}" type="presOf" srcId="{D0E4AA22-E2BC-4A6D-BEFC-02BF600EAA43}" destId="{416C3320-0154-F547-9CE3-8CFA916DBA46}" srcOrd="0" destOrd="0" presId="urn:microsoft.com/office/officeart/2008/layout/LinedList"/>
    <dgm:cxn modelId="{A9905DC4-730B-4D47-8AA7-E432629915F7}" srcId="{C4CD3908-C62D-4E60-9F0F-B6A2579A6217}" destId="{EFCAB379-018A-4302-A3B5-08EA29DF19DD}" srcOrd="1" destOrd="0" parTransId="{149B010E-BB17-415E-93E2-4692723CFC6F}" sibTransId="{50A5A663-BA46-488D-8FF6-100FA9069571}"/>
    <dgm:cxn modelId="{159A49D8-C834-6243-9D1E-6EED63E0FFAF}" type="presOf" srcId="{0F68DAEF-23F3-461C-9A9C-F41498068600}" destId="{3CE5BC49-4523-0446-9912-3DA440D80884}" srcOrd="0" destOrd="0" presId="urn:microsoft.com/office/officeart/2008/layout/LinedList"/>
    <dgm:cxn modelId="{23C633E0-7F6E-0445-BA4E-536BFA60A265}" type="presParOf" srcId="{ACAA5DE6-85B1-2C4E-9877-5A20985D7419}" destId="{E555F6E8-6612-744B-A2A5-19253EF3C6C3}" srcOrd="0" destOrd="0" presId="urn:microsoft.com/office/officeart/2008/layout/LinedList"/>
    <dgm:cxn modelId="{B04B9046-3EF1-DE4B-8132-792A37F38C88}" type="presParOf" srcId="{ACAA5DE6-85B1-2C4E-9877-5A20985D7419}" destId="{665D01CC-AD7E-F145-B38A-5596E2E3CD30}" srcOrd="1" destOrd="0" presId="urn:microsoft.com/office/officeart/2008/layout/LinedList"/>
    <dgm:cxn modelId="{C4B41C34-5D4E-C049-9C93-5214086227F2}" type="presParOf" srcId="{665D01CC-AD7E-F145-B38A-5596E2E3CD30}" destId="{EB2EF04B-36CB-0E43-A69A-EEA52ED6A9DE}" srcOrd="0" destOrd="0" presId="urn:microsoft.com/office/officeart/2008/layout/LinedList"/>
    <dgm:cxn modelId="{6BC0A984-5762-A54A-99F5-247ABF384021}" type="presParOf" srcId="{665D01CC-AD7E-F145-B38A-5596E2E3CD30}" destId="{7DA0BA92-BD9A-7E4E-99C7-F7836D1CCD9E}" srcOrd="1" destOrd="0" presId="urn:microsoft.com/office/officeart/2008/layout/LinedList"/>
    <dgm:cxn modelId="{882AA337-3110-2748-A231-9D7AE64C00CC}" type="presParOf" srcId="{ACAA5DE6-85B1-2C4E-9877-5A20985D7419}" destId="{099B30D9-549F-B849-8C46-AC679E665800}" srcOrd="2" destOrd="0" presId="urn:microsoft.com/office/officeart/2008/layout/LinedList"/>
    <dgm:cxn modelId="{E3A8715D-96FE-1644-90A4-96B3B432FD75}" type="presParOf" srcId="{ACAA5DE6-85B1-2C4E-9877-5A20985D7419}" destId="{8583ECA4-FAFD-0E4D-B82A-EA2D7CA8E618}" srcOrd="3" destOrd="0" presId="urn:microsoft.com/office/officeart/2008/layout/LinedList"/>
    <dgm:cxn modelId="{0481320E-8CA6-914C-9A2A-70367BD7B655}" type="presParOf" srcId="{8583ECA4-FAFD-0E4D-B82A-EA2D7CA8E618}" destId="{611DA53A-D1E3-9042-BA04-85B56F9BC09E}" srcOrd="0" destOrd="0" presId="urn:microsoft.com/office/officeart/2008/layout/LinedList"/>
    <dgm:cxn modelId="{1E7B033A-A5A4-A740-A11B-553BD18141C5}" type="presParOf" srcId="{8583ECA4-FAFD-0E4D-B82A-EA2D7CA8E618}" destId="{0EACB7E2-23BE-BD40-9821-DA810759EC1B}" srcOrd="1" destOrd="0" presId="urn:microsoft.com/office/officeart/2008/layout/LinedList"/>
    <dgm:cxn modelId="{F5CA7989-96B8-DE46-B13A-A9DD072C9112}" type="presParOf" srcId="{ACAA5DE6-85B1-2C4E-9877-5A20985D7419}" destId="{AABF192D-44D6-AC40-8B84-3B06F696EB4A}" srcOrd="4" destOrd="0" presId="urn:microsoft.com/office/officeart/2008/layout/LinedList"/>
    <dgm:cxn modelId="{258A5A8B-F0BD-5D42-A706-348ABC2E4655}" type="presParOf" srcId="{ACAA5DE6-85B1-2C4E-9877-5A20985D7419}" destId="{54512F05-B196-4840-85C9-F38CF5844D03}" srcOrd="5" destOrd="0" presId="urn:microsoft.com/office/officeart/2008/layout/LinedList"/>
    <dgm:cxn modelId="{CDD338BF-6CE9-484A-B9BA-876CFE153E7C}" type="presParOf" srcId="{54512F05-B196-4840-85C9-F38CF5844D03}" destId="{127FC690-34E7-4F4E-AB54-EBCCC20F612F}" srcOrd="0" destOrd="0" presId="urn:microsoft.com/office/officeart/2008/layout/LinedList"/>
    <dgm:cxn modelId="{4FC3B35B-A625-BB44-916A-BEC9E9F16BA4}" type="presParOf" srcId="{54512F05-B196-4840-85C9-F38CF5844D03}" destId="{9A13C842-239D-5946-8ABD-114F0106D45F}" srcOrd="1" destOrd="0" presId="urn:microsoft.com/office/officeart/2008/layout/LinedList"/>
    <dgm:cxn modelId="{BAABCA9A-615F-744C-9B52-0F8BE24580B6}" type="presParOf" srcId="{ACAA5DE6-85B1-2C4E-9877-5A20985D7419}" destId="{E168181A-4066-CE40-807E-3D011BA1710A}" srcOrd="6" destOrd="0" presId="urn:microsoft.com/office/officeart/2008/layout/LinedList"/>
    <dgm:cxn modelId="{0AC2E637-27D8-DF45-B0C6-4C4A10212D20}" type="presParOf" srcId="{ACAA5DE6-85B1-2C4E-9877-5A20985D7419}" destId="{9C20E017-274F-FF4B-8E79-2AE50535F767}" srcOrd="7" destOrd="0" presId="urn:microsoft.com/office/officeart/2008/layout/LinedList"/>
    <dgm:cxn modelId="{5BF8B1D0-7278-2A40-9B97-619E10DF5A55}" type="presParOf" srcId="{9C20E017-274F-FF4B-8E79-2AE50535F767}" destId="{416C3320-0154-F547-9CE3-8CFA916DBA46}" srcOrd="0" destOrd="0" presId="urn:microsoft.com/office/officeart/2008/layout/LinedList"/>
    <dgm:cxn modelId="{045A43AD-AB87-CF4A-8385-D5D89E276E47}" type="presParOf" srcId="{9C20E017-274F-FF4B-8E79-2AE50535F767}" destId="{4809AD68-0C77-6C41-8768-E4200B302D50}" srcOrd="1" destOrd="0" presId="urn:microsoft.com/office/officeart/2008/layout/LinedList"/>
    <dgm:cxn modelId="{8DFA1754-4B4B-0546-AFD7-8EABDAB1114D}" type="presParOf" srcId="{ACAA5DE6-85B1-2C4E-9877-5A20985D7419}" destId="{91C8D7EA-F85C-7247-AB73-E2F6EC880EFE}" srcOrd="8" destOrd="0" presId="urn:microsoft.com/office/officeart/2008/layout/LinedList"/>
    <dgm:cxn modelId="{55FA559C-DA6C-A747-BCD3-24E5E7E97C35}" type="presParOf" srcId="{ACAA5DE6-85B1-2C4E-9877-5A20985D7419}" destId="{552F7187-238C-A042-88CB-C960B3F37280}" srcOrd="9" destOrd="0" presId="urn:microsoft.com/office/officeart/2008/layout/LinedList"/>
    <dgm:cxn modelId="{05686F9E-E119-6C4B-BCCE-1F5E2CBA2577}" type="presParOf" srcId="{552F7187-238C-A042-88CB-C960B3F37280}" destId="{3CE5BC49-4523-0446-9912-3DA440D80884}" srcOrd="0" destOrd="0" presId="urn:microsoft.com/office/officeart/2008/layout/LinedList"/>
    <dgm:cxn modelId="{E46D4537-E36A-1142-AC5F-35141D3D9B8F}" type="presParOf" srcId="{552F7187-238C-A042-88CB-C960B3F37280}" destId="{548B190C-ADF1-BA4E-93A7-0369A9DE0BB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5F6E8-6612-744B-A2A5-19253EF3C6C3}">
      <dsp:nvSpPr>
        <dsp:cNvPr id="0" name=""/>
        <dsp:cNvSpPr/>
      </dsp:nvSpPr>
      <dsp:spPr>
        <a:xfrm>
          <a:off x="0" y="720"/>
          <a:ext cx="46469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2EF04B-36CB-0E43-A69A-EEA52ED6A9DE}">
      <dsp:nvSpPr>
        <dsp:cNvPr id="0" name=""/>
        <dsp:cNvSpPr/>
      </dsp:nvSpPr>
      <dsp:spPr>
        <a:xfrm>
          <a:off x="0" y="720"/>
          <a:ext cx="4646905" cy="1179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dirty="0"/>
            <a:t>60-minute basic opioid training</a:t>
          </a:r>
          <a:endParaRPr lang="en-US" sz="3300" kern="1200" dirty="0"/>
        </a:p>
      </dsp:txBody>
      <dsp:txXfrm>
        <a:off x="0" y="720"/>
        <a:ext cx="4646905" cy="1179541"/>
      </dsp:txXfrm>
    </dsp:sp>
    <dsp:sp modelId="{099B30D9-549F-B849-8C46-AC679E665800}">
      <dsp:nvSpPr>
        <dsp:cNvPr id="0" name=""/>
        <dsp:cNvSpPr/>
      </dsp:nvSpPr>
      <dsp:spPr>
        <a:xfrm>
          <a:off x="0" y="1180261"/>
          <a:ext cx="46469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DA53A-D1E3-9042-BA04-85B56F9BC09E}">
      <dsp:nvSpPr>
        <dsp:cNvPr id="0" name=""/>
        <dsp:cNvSpPr/>
      </dsp:nvSpPr>
      <dsp:spPr>
        <a:xfrm>
          <a:off x="0" y="1180261"/>
          <a:ext cx="4646905" cy="1179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Healthcare provider training</a:t>
          </a:r>
          <a:endParaRPr lang="en-US" sz="3300" kern="1200"/>
        </a:p>
      </dsp:txBody>
      <dsp:txXfrm>
        <a:off x="0" y="1180261"/>
        <a:ext cx="4646905" cy="1179541"/>
      </dsp:txXfrm>
    </dsp:sp>
    <dsp:sp modelId="{AABF192D-44D6-AC40-8B84-3B06F696EB4A}">
      <dsp:nvSpPr>
        <dsp:cNvPr id="0" name=""/>
        <dsp:cNvSpPr/>
      </dsp:nvSpPr>
      <dsp:spPr>
        <a:xfrm>
          <a:off x="0" y="2359803"/>
          <a:ext cx="46469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7FC690-34E7-4F4E-AB54-EBCCC20F612F}">
      <dsp:nvSpPr>
        <dsp:cNvPr id="0" name=""/>
        <dsp:cNvSpPr/>
      </dsp:nvSpPr>
      <dsp:spPr>
        <a:xfrm>
          <a:off x="0" y="2359803"/>
          <a:ext cx="4646905" cy="1179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Stories of Hope video series</a:t>
          </a:r>
          <a:endParaRPr lang="en-US" sz="3300" kern="1200"/>
        </a:p>
      </dsp:txBody>
      <dsp:txXfrm>
        <a:off x="0" y="2359803"/>
        <a:ext cx="4646905" cy="1179541"/>
      </dsp:txXfrm>
    </dsp:sp>
    <dsp:sp modelId="{E168181A-4066-CE40-807E-3D011BA1710A}">
      <dsp:nvSpPr>
        <dsp:cNvPr id="0" name=""/>
        <dsp:cNvSpPr/>
      </dsp:nvSpPr>
      <dsp:spPr>
        <a:xfrm>
          <a:off x="0" y="3539345"/>
          <a:ext cx="46469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6C3320-0154-F547-9CE3-8CFA916DBA46}">
      <dsp:nvSpPr>
        <dsp:cNvPr id="0" name=""/>
        <dsp:cNvSpPr/>
      </dsp:nvSpPr>
      <dsp:spPr>
        <a:xfrm>
          <a:off x="0" y="3539345"/>
          <a:ext cx="4646905" cy="1179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Regional treatment guides</a:t>
          </a:r>
          <a:endParaRPr lang="en-US" sz="3300" kern="1200"/>
        </a:p>
      </dsp:txBody>
      <dsp:txXfrm>
        <a:off x="0" y="3539345"/>
        <a:ext cx="4646905" cy="1179541"/>
      </dsp:txXfrm>
    </dsp:sp>
    <dsp:sp modelId="{91C8D7EA-F85C-7247-AB73-E2F6EC880EFE}">
      <dsp:nvSpPr>
        <dsp:cNvPr id="0" name=""/>
        <dsp:cNvSpPr/>
      </dsp:nvSpPr>
      <dsp:spPr>
        <a:xfrm>
          <a:off x="0" y="4718887"/>
          <a:ext cx="46469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E5BC49-4523-0446-9912-3DA440D80884}">
      <dsp:nvSpPr>
        <dsp:cNvPr id="0" name=""/>
        <dsp:cNvSpPr/>
      </dsp:nvSpPr>
      <dsp:spPr>
        <a:xfrm>
          <a:off x="0" y="4718887"/>
          <a:ext cx="4646905" cy="1179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Digital media anti-stigma campaign</a:t>
          </a:r>
          <a:endParaRPr lang="en-US" sz="3300" kern="1200"/>
        </a:p>
      </dsp:txBody>
      <dsp:txXfrm>
        <a:off x="0" y="4718887"/>
        <a:ext cx="4646905" cy="117954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E7896-D867-496A-8786-654DED87144F}" type="datetimeFigureOut">
              <a:rPr lang="en-US" smtClean="0"/>
              <a:t>11/15/24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33D065-1301-4B68-AA8A-7985FD105302}" type="slidenum">
              <a:rPr lang="en-US" smtClean="0"/>
              <a:t>‹#›</a:t>
            </a:fld>
            <a:endParaRPr lang="en-US"/>
          </a:p>
        </p:txBody>
      </p:sp>
    </p:spTree>
    <p:extLst>
      <p:ext uri="{BB962C8B-B14F-4D97-AF65-F5344CB8AC3E}">
        <p14:creationId xmlns:p14="http://schemas.microsoft.com/office/powerpoint/2010/main" val="14094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canr.msu.edu/aging/" TargetMode="External"/><Relationship Id="rId3" Type="http://schemas.openxmlformats.org/officeDocument/2006/relationships/hyperlink" Target="https://www.canr.msu.edu/healthy_relationships/index" TargetMode="External"/><Relationship Id="rId7" Type="http://schemas.openxmlformats.org/officeDocument/2006/relationships/hyperlink" Target="https://www.canr.msu.edu/food_preservation/"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canr.msu.edu/safe_food_water/" TargetMode="External"/><Relationship Id="rId11" Type="http://schemas.openxmlformats.org/officeDocument/2006/relationships/hyperlink" Target="https://www.canr.msu.edu/physical_activity/" TargetMode="External"/><Relationship Id="rId5" Type="http://schemas.openxmlformats.org/officeDocument/2006/relationships/hyperlink" Target="https://www.canr.msu.edu/diabetes/" TargetMode="External"/><Relationship Id="rId10" Type="http://schemas.openxmlformats.org/officeDocument/2006/relationships/hyperlink" Target="https://www.canr.msu.edu/nutrition/" TargetMode="External"/><Relationship Id="rId4" Type="http://schemas.openxmlformats.org/officeDocument/2006/relationships/hyperlink" Target="https://www.canr.msu.edu/chronic_disease/" TargetMode="External"/><Relationship Id="rId9" Type="http://schemas.openxmlformats.org/officeDocument/2006/relationships/hyperlink" Target="https://www.canr.msu.edu/caregiv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u="sng" dirty="0">
                <a:solidFill>
                  <a:srgbClr val="18453B"/>
                </a:solidFill>
                <a:effectLst/>
                <a:latin typeface="Metropolis"/>
                <a:hlinkClick r:id="rId3"/>
              </a:rPr>
              <a:t>Social-emotional and mental health</a:t>
            </a:r>
            <a:r>
              <a:rPr lang="en-US" b="1" i="0" dirty="0">
                <a:solidFill>
                  <a:srgbClr val="000000"/>
                </a:solidFill>
                <a:effectLst/>
                <a:latin typeface="Metropolis"/>
              </a:rPr>
              <a:t>  </a:t>
            </a:r>
            <a:endParaRPr lang="en-US" b="0" i="0" dirty="0">
              <a:solidFill>
                <a:srgbClr val="000000"/>
              </a:solidFill>
              <a:effectLst/>
              <a:latin typeface="Metropolis"/>
            </a:endParaRPr>
          </a:p>
          <a:p>
            <a:pPr algn="l">
              <a:buFont typeface="Arial" panose="020B0604020202020204" pitchFamily="34" charset="0"/>
              <a:buChar char="•"/>
            </a:pPr>
            <a:r>
              <a:rPr lang="en-US" b="1" i="0" u="sng" dirty="0">
                <a:solidFill>
                  <a:srgbClr val="18453B"/>
                </a:solidFill>
                <a:effectLst/>
                <a:latin typeface="Metropolis"/>
                <a:hlinkClick r:id="rId4"/>
              </a:rPr>
              <a:t>Chronic disease</a:t>
            </a:r>
            <a:r>
              <a:rPr lang="en-US" b="0" i="0" dirty="0">
                <a:solidFill>
                  <a:srgbClr val="000000"/>
                </a:solidFill>
                <a:effectLst/>
                <a:latin typeface="Metropolis"/>
              </a:rPr>
              <a:t> and </a:t>
            </a:r>
            <a:r>
              <a:rPr lang="en-US" b="1" i="0" u="sng" dirty="0">
                <a:solidFill>
                  <a:srgbClr val="18453B"/>
                </a:solidFill>
                <a:effectLst/>
                <a:latin typeface="Metropolis"/>
                <a:hlinkClick r:id="rId5"/>
              </a:rPr>
              <a:t>diabetes</a:t>
            </a:r>
            <a:r>
              <a:rPr lang="en-US" b="0" i="0" dirty="0">
                <a:solidFill>
                  <a:srgbClr val="000000"/>
                </a:solidFill>
                <a:effectLst/>
                <a:latin typeface="Metropolis"/>
              </a:rPr>
              <a:t> management </a:t>
            </a:r>
          </a:p>
          <a:p>
            <a:pPr algn="l">
              <a:buFont typeface="Arial" panose="020B0604020202020204" pitchFamily="34" charset="0"/>
              <a:buChar char="•"/>
            </a:pPr>
            <a:r>
              <a:rPr lang="en-US" b="1" i="0" u="sng" dirty="0">
                <a:solidFill>
                  <a:srgbClr val="18453B"/>
                </a:solidFill>
                <a:effectLst/>
                <a:latin typeface="Metropolis"/>
                <a:hlinkClick r:id="rId6"/>
              </a:rPr>
              <a:t>Food safety</a:t>
            </a:r>
            <a:r>
              <a:rPr lang="en-US" b="0" i="0" dirty="0">
                <a:solidFill>
                  <a:srgbClr val="000000"/>
                </a:solidFill>
                <a:effectLst/>
                <a:latin typeface="Metropolis"/>
              </a:rPr>
              <a:t> and </a:t>
            </a:r>
            <a:r>
              <a:rPr lang="en-US" b="1" i="0" u="sng" dirty="0">
                <a:solidFill>
                  <a:srgbClr val="18453B"/>
                </a:solidFill>
                <a:effectLst/>
                <a:latin typeface="Metropolis"/>
                <a:hlinkClick r:id="rId7"/>
              </a:rPr>
              <a:t>food preservation</a:t>
            </a:r>
            <a:r>
              <a:rPr lang="en-US" b="1" i="0" dirty="0">
                <a:solidFill>
                  <a:srgbClr val="000000"/>
                </a:solidFill>
                <a:effectLst/>
                <a:latin typeface="Metropolis"/>
              </a:rPr>
              <a:t> </a:t>
            </a:r>
            <a:endParaRPr lang="en-US" b="0" i="0" dirty="0">
              <a:solidFill>
                <a:srgbClr val="000000"/>
              </a:solidFill>
              <a:effectLst/>
              <a:latin typeface="Metropolis"/>
            </a:endParaRPr>
          </a:p>
          <a:p>
            <a:pPr algn="l">
              <a:buFont typeface="Arial" panose="020B0604020202020204" pitchFamily="34" charset="0"/>
              <a:buChar char="•"/>
            </a:pPr>
            <a:r>
              <a:rPr lang="en-US" b="1" i="0" u="sng" dirty="0">
                <a:solidFill>
                  <a:srgbClr val="18453B"/>
                </a:solidFill>
                <a:effectLst/>
                <a:latin typeface="Metropolis"/>
                <a:hlinkClick r:id="rId8"/>
              </a:rPr>
              <a:t>Aging</a:t>
            </a:r>
            <a:r>
              <a:rPr lang="en-US" b="0" i="0" dirty="0">
                <a:solidFill>
                  <a:srgbClr val="000000"/>
                </a:solidFill>
                <a:effectLst/>
                <a:latin typeface="Metropolis"/>
              </a:rPr>
              <a:t> and </a:t>
            </a:r>
            <a:r>
              <a:rPr lang="en-US" b="1" i="0" u="sng" dirty="0">
                <a:solidFill>
                  <a:srgbClr val="18453B"/>
                </a:solidFill>
                <a:effectLst/>
                <a:latin typeface="Metropolis"/>
                <a:hlinkClick r:id="rId9"/>
              </a:rPr>
              <a:t>caregiving</a:t>
            </a:r>
            <a:r>
              <a:rPr lang="en-US" b="1" i="0" dirty="0">
                <a:solidFill>
                  <a:srgbClr val="000000"/>
                </a:solidFill>
                <a:effectLst/>
                <a:latin typeface="Metropolis"/>
              </a:rPr>
              <a:t> </a:t>
            </a:r>
            <a:endParaRPr lang="en-US" b="0" i="0" dirty="0">
              <a:solidFill>
                <a:srgbClr val="000000"/>
              </a:solidFill>
              <a:effectLst/>
              <a:latin typeface="Metropolis"/>
            </a:endParaRPr>
          </a:p>
          <a:p>
            <a:pPr algn="l">
              <a:buFont typeface="Arial" panose="020B0604020202020204" pitchFamily="34" charset="0"/>
              <a:buChar char="•"/>
            </a:pPr>
            <a:r>
              <a:rPr lang="en-US" b="1" i="0" u="sng" dirty="0">
                <a:solidFill>
                  <a:srgbClr val="18453B"/>
                </a:solidFill>
                <a:effectLst/>
                <a:latin typeface="Metropolis"/>
                <a:hlinkClick r:id="rId10"/>
              </a:rPr>
              <a:t>Nutrition</a:t>
            </a:r>
            <a:r>
              <a:rPr lang="en-US" b="0" i="0" dirty="0">
                <a:solidFill>
                  <a:srgbClr val="000000"/>
                </a:solidFill>
                <a:effectLst/>
                <a:latin typeface="Metropolis"/>
              </a:rPr>
              <a:t> and </a:t>
            </a:r>
            <a:r>
              <a:rPr lang="en-US" b="1" i="0" u="sng" dirty="0">
                <a:solidFill>
                  <a:srgbClr val="18453B"/>
                </a:solidFill>
                <a:effectLst/>
                <a:latin typeface="Metropolis"/>
                <a:hlinkClick r:id="rId11"/>
              </a:rPr>
              <a:t>physical activity,</a:t>
            </a:r>
            <a:r>
              <a:rPr lang="en-US" b="0" i="0" dirty="0">
                <a:solidFill>
                  <a:srgbClr val="000000"/>
                </a:solidFill>
                <a:effectLst/>
                <a:latin typeface="Metropolis"/>
              </a:rPr>
              <a:t> and more.</a:t>
            </a:r>
          </a:p>
        </p:txBody>
      </p:sp>
      <p:sp>
        <p:nvSpPr>
          <p:cNvPr id="4" name="Slide Number Placeholder 3"/>
          <p:cNvSpPr>
            <a:spLocks noGrp="1"/>
          </p:cNvSpPr>
          <p:nvPr>
            <p:ph type="sldNum" sz="quarter" idx="5"/>
          </p:nvPr>
        </p:nvSpPr>
        <p:spPr/>
        <p:txBody>
          <a:bodyPr/>
          <a:lstStyle/>
          <a:p>
            <a:fld id="{DAC0F021-495F-0243-A608-3ECFCDDE92E0}" type="slidenum">
              <a:rPr lang="en-US" smtClean="0"/>
              <a:t>3</a:t>
            </a:fld>
            <a:endParaRPr lang="en-US"/>
          </a:p>
        </p:txBody>
      </p:sp>
    </p:spTree>
    <p:extLst>
      <p:ext uri="{BB962C8B-B14F-4D97-AF65-F5344CB8AC3E}">
        <p14:creationId xmlns:p14="http://schemas.microsoft.com/office/powerpoint/2010/main" val="525105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33D065-1301-4B68-AA8A-7985FD105302}" type="slidenum">
              <a:rPr lang="en-US" smtClean="0"/>
              <a:t>9</a:t>
            </a:fld>
            <a:endParaRPr lang="en-US"/>
          </a:p>
        </p:txBody>
      </p:sp>
    </p:spTree>
    <p:extLst>
      <p:ext uri="{BB962C8B-B14F-4D97-AF65-F5344CB8AC3E}">
        <p14:creationId xmlns:p14="http://schemas.microsoft.com/office/powerpoint/2010/main" val="999893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342900" rtl="0" eaLnBrk="1" fontAlgn="base" latinLnBrk="0" hangingPunct="1">
              <a:lnSpc>
                <a:spcPct val="100000"/>
              </a:lnSpc>
              <a:spcBef>
                <a:spcPct val="0"/>
              </a:spcBef>
              <a:spcAft>
                <a:spcPct val="0"/>
              </a:spcAft>
              <a:buClrTx/>
              <a:buSzTx/>
              <a:buFontTx/>
              <a:buNone/>
              <a:tabLst/>
              <a:defRPr/>
            </a:pPr>
            <a:fld id="{9250F980-2FFE-4C72-BEB5-B977AC8407A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49" charset="-128"/>
                <a:cs typeface="+mn-cs"/>
              </a:rPr>
              <a:pPr marL="0" marR="0" lvl="0" indent="0" algn="r" defTabSz="3429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49" charset="-128"/>
              <a:cs typeface="+mn-cs"/>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06377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s://unsplash.com/" TargetMode="External"/><Relationship Id="rId3" Type="http://schemas.openxmlformats.org/officeDocument/2006/relationships/hyperlink" Target="http://www.freeimages.com/" TargetMode="External"/><Relationship Id="rId7" Type="http://schemas.openxmlformats.org/officeDocument/2006/relationships/hyperlink" Target="https://stocksnap.io/" TargetMode="External"/><Relationship Id="rId2" Type="http://schemas.openxmlformats.org/officeDocument/2006/relationships/hyperlink" Target="https://www.flickr.com/photos/30579354@N07/" TargetMode="External"/><Relationship Id="rId1" Type="http://schemas.openxmlformats.org/officeDocument/2006/relationships/slideMaster" Target="../slideMasters/slideMaster2.xml"/><Relationship Id="rId6" Type="http://schemas.openxmlformats.org/officeDocument/2006/relationships/hyperlink" Target="https://pixabay.com/" TargetMode="External"/><Relationship Id="rId5" Type="http://schemas.openxmlformats.org/officeDocument/2006/relationships/hyperlink" Target="https://www.pexels.com/" TargetMode="External"/><Relationship Id="rId4" Type="http://schemas.openxmlformats.org/officeDocument/2006/relationships/hyperlink" Target="http://www.morguefile.com/"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4CC0E-05E1-7840-BD4A-C7B021B01005}"/>
              </a:ext>
            </a:extLst>
          </p:cNvPr>
          <p:cNvSpPr>
            <a:spLocks noGrp="1"/>
          </p:cNvSpPr>
          <p:nvPr>
            <p:ph type="ctrTitle" hasCustomPrompt="1"/>
          </p:nvPr>
        </p:nvSpPr>
        <p:spPr>
          <a:xfrm>
            <a:off x="1524000" y="1122363"/>
            <a:ext cx="9144000" cy="2387600"/>
          </a:xfrm>
          <a:prstGeom prst="rect">
            <a:avLst/>
          </a:prstGeom>
        </p:spPr>
        <p:txBody>
          <a:bodyPr anchor="b"/>
          <a:lstStyle>
            <a:lvl1pPr algn="ctr">
              <a:defRPr sz="3600" b="1">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609DAF1-74B9-C741-9E7E-2D288C3D53F9}"/>
              </a:ext>
            </a:extLst>
          </p:cNvPr>
          <p:cNvSpPr>
            <a:spLocks noGrp="1"/>
          </p:cNvSpPr>
          <p:nvPr>
            <p:ph type="subTitle" idx="1"/>
          </p:nvPr>
        </p:nvSpPr>
        <p:spPr>
          <a:xfrm>
            <a:off x="1524000" y="3602038"/>
            <a:ext cx="9144000" cy="1655762"/>
          </a:xfrm>
        </p:spPr>
        <p:txBody>
          <a:bodyPr/>
          <a:lstStyle>
            <a:lvl1pPr marL="0" indent="0" algn="ctr">
              <a:buNone/>
              <a:defRPr sz="2400">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3A617EB-EBB5-1A4F-AD37-8C021F932A14}"/>
              </a:ext>
            </a:extLst>
          </p:cNvPr>
          <p:cNvSpPr>
            <a:spLocks noGrp="1"/>
          </p:cNvSpPr>
          <p:nvPr>
            <p:ph type="dt" sz="half" idx="10"/>
          </p:nvPr>
        </p:nvSpPr>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11/15/24</a:t>
            </a:fld>
            <a:endParaRPr lang="en-US" dirty="0"/>
          </a:p>
        </p:txBody>
      </p:sp>
      <p:sp>
        <p:nvSpPr>
          <p:cNvPr id="5" name="Footer Placeholder 4">
            <a:extLst>
              <a:ext uri="{FF2B5EF4-FFF2-40B4-BE49-F238E27FC236}">
                <a16:creationId xmlns:a16="http://schemas.microsoft.com/office/drawing/2014/main" id="{DB7D9A4A-F45F-A046-9E19-C6DD8259E665}"/>
              </a:ext>
            </a:extLst>
          </p:cNvPr>
          <p:cNvSpPr>
            <a:spLocks noGrp="1"/>
          </p:cNvSpPr>
          <p:nvPr>
            <p:ph type="ftr" sz="quarter" idx="11"/>
          </p:nvPr>
        </p:nvSpPr>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37D1B4D-30C2-5F46-BF64-26B5B05FC212}"/>
              </a:ext>
            </a:extLst>
          </p:cNvPr>
          <p:cNvSpPr>
            <a:spLocks noGrp="1"/>
          </p:cNvSpPr>
          <p:nvPr>
            <p:ph type="sldNum" sz="quarter" idx="12"/>
          </p:nvPr>
        </p:nvSpPr>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dirty="0"/>
          </a:p>
        </p:txBody>
      </p:sp>
    </p:spTree>
    <p:extLst>
      <p:ext uri="{BB962C8B-B14F-4D97-AF65-F5344CB8AC3E}">
        <p14:creationId xmlns:p14="http://schemas.microsoft.com/office/powerpoint/2010/main" val="427821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EB17E249-1933-EB42-886B-D7FF8C9C340B}"/>
              </a:ext>
            </a:extLst>
          </p:cNvPr>
          <p:cNvSpPr>
            <a:spLocks noGrp="1"/>
          </p:cNvSpPr>
          <p:nvPr>
            <p:ph type="body" orient="vert" idx="1"/>
          </p:nvPr>
        </p:nvSpPr>
        <p:spPr/>
        <p:txBody>
          <a:bodyPr vert="eaVert">
            <a:normAutofit/>
          </a:bodyPr>
          <a:lstStyle>
            <a:lvl1pPr>
              <a:defRPr sz="2400">
                <a:solidFill>
                  <a:schemeClr val="bg2">
                    <a:lumMod val="50000"/>
                  </a:schemeClr>
                </a:solidFill>
                <a:latin typeface="Arial" panose="020B0604020202020204" pitchFamily="34" charset="0"/>
                <a:cs typeface="Arial" panose="020B0604020202020204" pitchFamily="34" charset="0"/>
              </a:defRPr>
            </a:lvl1pPr>
            <a:lvl2pPr>
              <a:defRPr sz="2000">
                <a:solidFill>
                  <a:schemeClr val="bg2">
                    <a:lumMod val="50000"/>
                  </a:schemeClr>
                </a:solidFill>
                <a:latin typeface="Arial" panose="020B0604020202020204" pitchFamily="34" charset="0"/>
                <a:cs typeface="Arial" panose="020B0604020202020204" pitchFamily="34" charset="0"/>
              </a:defRPr>
            </a:lvl2pPr>
            <a:lvl3pPr>
              <a:defRPr sz="1800">
                <a:solidFill>
                  <a:schemeClr val="bg2">
                    <a:lumMod val="50000"/>
                  </a:schemeClr>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600">
                <a:solidFill>
                  <a:schemeClr val="bg2">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C1803F48-7D32-A748-80E8-C1BD20936AF2}"/>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11/15/24</a:t>
            </a:fld>
            <a:endParaRPr lang="en-US" dirty="0"/>
          </a:p>
        </p:txBody>
      </p:sp>
      <p:sp>
        <p:nvSpPr>
          <p:cNvPr id="8" name="Footer Placeholder 4">
            <a:extLst>
              <a:ext uri="{FF2B5EF4-FFF2-40B4-BE49-F238E27FC236}">
                <a16:creationId xmlns:a16="http://schemas.microsoft.com/office/drawing/2014/main" id="{0EB525BF-1C2A-F943-B7BF-2B50AB120B10}"/>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dirty="0"/>
          </a:p>
        </p:txBody>
      </p:sp>
      <p:sp>
        <p:nvSpPr>
          <p:cNvPr id="9" name="Slide Number Placeholder 5">
            <a:extLst>
              <a:ext uri="{FF2B5EF4-FFF2-40B4-BE49-F238E27FC236}">
                <a16:creationId xmlns:a16="http://schemas.microsoft.com/office/drawing/2014/main" id="{64335D89-3BDC-4F49-9904-519BDD1DBEE5}"/>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dirty="0"/>
          </a:p>
        </p:txBody>
      </p:sp>
      <p:sp>
        <p:nvSpPr>
          <p:cNvPr id="10" name="Title 1">
            <a:extLst>
              <a:ext uri="{FF2B5EF4-FFF2-40B4-BE49-F238E27FC236}">
                <a16:creationId xmlns:a16="http://schemas.microsoft.com/office/drawing/2014/main" id="{EEFFAD0A-3899-A747-8716-4D3961207E30}"/>
              </a:ext>
            </a:extLst>
          </p:cNvPr>
          <p:cNvSpPr>
            <a:spLocks noGrp="1"/>
          </p:cNvSpPr>
          <p:nvPr>
            <p:ph type="ctrTitle" hasCustomPrompt="1"/>
          </p:nvPr>
        </p:nvSpPr>
        <p:spPr>
          <a:xfrm>
            <a:off x="838200" y="1122363"/>
            <a:ext cx="10515600" cy="703262"/>
          </a:xfrm>
          <a:prstGeom prst="rect">
            <a:avLst/>
          </a:prstGeom>
        </p:spPr>
        <p:txBody>
          <a:bodyPr anchor="b"/>
          <a:lstStyle>
            <a:lvl1pPr algn="l">
              <a:defRPr sz="3600" b="1">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86382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F17F-023A-CD6A-6FC1-C53B353298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8CD160-2BBE-3EE7-F485-36CCECD1FF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55224C-328E-C490-7856-C3D948EBF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14C89-B21F-2D05-607F-B7D54F9143A9}"/>
              </a:ext>
            </a:extLst>
          </p:cNvPr>
          <p:cNvSpPr>
            <a:spLocks noGrp="1"/>
          </p:cNvSpPr>
          <p:nvPr>
            <p:ph type="dt" sz="half" idx="10"/>
          </p:nvPr>
        </p:nvSpPr>
        <p:spPr/>
        <p:txBody>
          <a:bodyPr/>
          <a:lstStyle/>
          <a:p>
            <a:fld id="{5C6FF48D-3D9A-FE4D-B405-C3BA903DD180}" type="datetimeFigureOut">
              <a:rPr lang="en-US" smtClean="0"/>
              <a:t>11/11/24</a:t>
            </a:fld>
            <a:endParaRPr lang="en-US"/>
          </a:p>
        </p:txBody>
      </p:sp>
      <p:sp>
        <p:nvSpPr>
          <p:cNvPr id="6" name="Footer Placeholder 5">
            <a:extLst>
              <a:ext uri="{FF2B5EF4-FFF2-40B4-BE49-F238E27FC236}">
                <a16:creationId xmlns:a16="http://schemas.microsoft.com/office/drawing/2014/main" id="{69438D04-1A10-5204-C374-F496330848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CBCB65-79D0-0EC7-A885-282ACEA1694D}"/>
              </a:ext>
            </a:extLst>
          </p:cNvPr>
          <p:cNvSpPr>
            <a:spLocks noGrp="1"/>
          </p:cNvSpPr>
          <p:nvPr>
            <p:ph type="sldNum" sz="quarter" idx="12"/>
          </p:nvPr>
        </p:nvSpPr>
        <p:spPr/>
        <p:txBody>
          <a:bodyPr/>
          <a:lstStyle/>
          <a:p>
            <a:fld id="{37A60F3B-D0D4-464C-8AA7-A4E7F663359D}" type="slidenum">
              <a:rPr lang="en-US" smtClean="0"/>
              <a:t>‹#›</a:t>
            </a:fld>
            <a:endParaRPr lang="en-US"/>
          </a:p>
        </p:txBody>
      </p:sp>
    </p:spTree>
    <p:extLst>
      <p:ext uri="{BB962C8B-B14F-4D97-AF65-F5344CB8AC3E}">
        <p14:creationId xmlns:p14="http://schemas.microsoft.com/office/powerpoint/2010/main" val="2187367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79E3B-E19C-65D0-9307-8F58A7A469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8EA401-F0B2-89B2-B643-9D24D85562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C1D2A1-9C56-FED6-9117-7255051DA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C480F-1384-D8AF-7C2D-08E047E2DA97}"/>
              </a:ext>
            </a:extLst>
          </p:cNvPr>
          <p:cNvSpPr>
            <a:spLocks noGrp="1"/>
          </p:cNvSpPr>
          <p:nvPr>
            <p:ph type="dt" sz="half" idx="10"/>
          </p:nvPr>
        </p:nvSpPr>
        <p:spPr/>
        <p:txBody>
          <a:bodyPr/>
          <a:lstStyle/>
          <a:p>
            <a:fld id="{5C6FF48D-3D9A-FE4D-B405-C3BA903DD180}" type="datetimeFigureOut">
              <a:rPr lang="en-US" smtClean="0"/>
              <a:t>11/11/24</a:t>
            </a:fld>
            <a:endParaRPr lang="en-US"/>
          </a:p>
        </p:txBody>
      </p:sp>
      <p:sp>
        <p:nvSpPr>
          <p:cNvPr id="6" name="Footer Placeholder 5">
            <a:extLst>
              <a:ext uri="{FF2B5EF4-FFF2-40B4-BE49-F238E27FC236}">
                <a16:creationId xmlns:a16="http://schemas.microsoft.com/office/drawing/2014/main" id="{BCD90DBB-7387-B73F-5CCA-B01394332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33C9E-B28C-5B5E-E3BE-492CAECC57C8}"/>
              </a:ext>
            </a:extLst>
          </p:cNvPr>
          <p:cNvSpPr>
            <a:spLocks noGrp="1"/>
          </p:cNvSpPr>
          <p:nvPr>
            <p:ph type="sldNum" sz="quarter" idx="12"/>
          </p:nvPr>
        </p:nvSpPr>
        <p:spPr/>
        <p:txBody>
          <a:bodyPr/>
          <a:lstStyle/>
          <a:p>
            <a:fld id="{37A60F3B-D0D4-464C-8AA7-A4E7F663359D}" type="slidenum">
              <a:rPr lang="en-US" smtClean="0"/>
              <a:t>‹#›</a:t>
            </a:fld>
            <a:endParaRPr lang="en-US"/>
          </a:p>
        </p:txBody>
      </p:sp>
    </p:spTree>
    <p:extLst>
      <p:ext uri="{BB962C8B-B14F-4D97-AF65-F5344CB8AC3E}">
        <p14:creationId xmlns:p14="http://schemas.microsoft.com/office/powerpoint/2010/main" val="3187580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589DBBE-507C-714F-92C9-A422393C8BC4}"/>
              </a:ext>
            </a:extLst>
          </p:cNvPr>
          <p:cNvSpPr txBox="1"/>
          <p:nvPr userDrawn="1"/>
        </p:nvSpPr>
        <p:spPr>
          <a:xfrm>
            <a:off x="150312" y="348938"/>
            <a:ext cx="11912252" cy="523220"/>
          </a:xfrm>
          <a:prstGeom prst="rect">
            <a:avLst/>
          </a:prstGeom>
          <a:noFill/>
        </p:spPr>
        <p:txBody>
          <a:bodyPr wrap="square" rtlCol="0">
            <a:spAutoFit/>
          </a:bodyPr>
          <a:lstStyle/>
          <a:p>
            <a:pPr algn="ctr"/>
            <a:r>
              <a:rPr lang="en-US" sz="2800" b="1" dirty="0">
                <a:solidFill>
                  <a:srgbClr val="004432"/>
                </a:solidFill>
                <a:latin typeface="Arial" panose="020B0604020202020204" pitchFamily="34" charset="0"/>
                <a:cs typeface="Arial" panose="020B0604020202020204" pitchFamily="34" charset="0"/>
              </a:rPr>
              <a:t>TEMPLATE INSTRUCTIONS</a:t>
            </a:r>
          </a:p>
        </p:txBody>
      </p:sp>
      <p:cxnSp>
        <p:nvCxnSpPr>
          <p:cNvPr id="8" name="Straight Connector 7">
            <a:extLst>
              <a:ext uri="{FF2B5EF4-FFF2-40B4-BE49-F238E27FC236}">
                <a16:creationId xmlns:a16="http://schemas.microsoft.com/office/drawing/2014/main" id="{2272D6B0-3556-F54A-BCC7-2E23C425B858}"/>
              </a:ext>
            </a:extLst>
          </p:cNvPr>
          <p:cNvCxnSpPr/>
          <p:nvPr userDrawn="1"/>
        </p:nvCxnSpPr>
        <p:spPr>
          <a:xfrm>
            <a:off x="150312" y="872158"/>
            <a:ext cx="11912252" cy="0"/>
          </a:xfrm>
          <a:prstGeom prst="line">
            <a:avLst/>
          </a:prstGeom>
          <a:ln w="28575">
            <a:solidFill>
              <a:srgbClr val="8CA74B"/>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4B65B7C-E581-5C4F-8358-5FE2F93FE19D}"/>
              </a:ext>
            </a:extLst>
          </p:cNvPr>
          <p:cNvSpPr txBox="1"/>
          <p:nvPr userDrawn="1"/>
        </p:nvSpPr>
        <p:spPr>
          <a:xfrm>
            <a:off x="954066" y="1194192"/>
            <a:ext cx="1028386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tx1"/>
                </a:solidFill>
                <a:effectLst/>
                <a:latin typeface="Arial" panose="020B0604020202020204" pitchFamily="34" charset="0"/>
                <a:ea typeface="+mn-ea"/>
                <a:cs typeface="Arial" panose="020B0604020202020204" pitchFamily="34" charset="0"/>
              </a:rPr>
              <a:t>This template is designed to help you produce an MSU Extension-branded PowerPoint presentation. You can choose from three different color combinations (the fourth option is 4-H–specific).</a:t>
            </a:r>
          </a:p>
          <a:p>
            <a:endParaRPr lang="en-US" dirty="0"/>
          </a:p>
        </p:txBody>
      </p:sp>
      <p:sp>
        <p:nvSpPr>
          <p:cNvPr id="10" name="Rectangle 9">
            <a:extLst>
              <a:ext uri="{FF2B5EF4-FFF2-40B4-BE49-F238E27FC236}">
                <a16:creationId xmlns:a16="http://schemas.microsoft.com/office/drawing/2014/main" id="{82F86D34-60D4-B04C-900B-108B61397B1D}"/>
              </a:ext>
            </a:extLst>
          </p:cNvPr>
          <p:cNvSpPr/>
          <p:nvPr userDrawn="1"/>
        </p:nvSpPr>
        <p:spPr>
          <a:xfrm>
            <a:off x="954065" y="1794356"/>
            <a:ext cx="9680531" cy="400110"/>
          </a:xfrm>
          <a:prstGeom prst="rect">
            <a:avLst/>
          </a:prstGeom>
        </p:spPr>
        <p:txBody>
          <a:bodyPr wrap="square">
            <a:spAutoFit/>
          </a:bodyPr>
          <a:lstStyle/>
          <a:p>
            <a:r>
              <a:rPr lang="en-US" sz="2000" b="1" i="1" kern="1200" dirty="0">
                <a:solidFill>
                  <a:schemeClr val="tx1"/>
                </a:solidFill>
                <a:effectLst/>
                <a:latin typeface="+mn-lt"/>
                <a:ea typeface="+mn-ea"/>
                <a:cs typeface="+mn-cs"/>
              </a:rPr>
              <a:t>Please read the whole instruction sheet before you start adding content to the template.</a:t>
            </a:r>
            <a:endParaRPr lang="en-US" sz="2000" kern="1200" dirty="0">
              <a:solidFill>
                <a:schemeClr val="tx1"/>
              </a:solidFill>
              <a:effectLst/>
              <a:latin typeface="+mn-lt"/>
              <a:ea typeface="+mn-ea"/>
              <a:cs typeface="+mn-cs"/>
            </a:endParaRPr>
          </a:p>
        </p:txBody>
      </p:sp>
      <p:sp>
        <p:nvSpPr>
          <p:cNvPr id="11" name="TextBox 10">
            <a:extLst>
              <a:ext uri="{FF2B5EF4-FFF2-40B4-BE49-F238E27FC236}">
                <a16:creationId xmlns:a16="http://schemas.microsoft.com/office/drawing/2014/main" id="{ABEBB5D5-94F2-E74B-B418-B134F2EEEEF8}"/>
              </a:ext>
            </a:extLst>
          </p:cNvPr>
          <p:cNvSpPr txBox="1"/>
          <p:nvPr userDrawn="1"/>
        </p:nvSpPr>
        <p:spPr>
          <a:xfrm>
            <a:off x="1135693" y="2378609"/>
            <a:ext cx="9920614" cy="4462760"/>
          </a:xfrm>
          <a:prstGeom prst="rect">
            <a:avLst/>
          </a:prstGeom>
          <a:noFill/>
        </p:spPr>
        <p:txBody>
          <a:bodyPr wrap="square" rtlCol="0">
            <a:spAutoFit/>
          </a:bodyPr>
          <a:lstStyle/>
          <a:p>
            <a:pPr marL="228600" lvl="0" indent="-228600">
              <a:buFont typeface="+mj-lt"/>
              <a:buAutoNum type="arabicPeriod"/>
            </a:pPr>
            <a:r>
              <a:rPr lang="en-US" sz="1400" kern="1200" dirty="0">
                <a:solidFill>
                  <a:schemeClr val="tx1"/>
                </a:solidFill>
                <a:effectLst/>
                <a:latin typeface="Arial" panose="020B0604020202020204" pitchFamily="34" charset="0"/>
                <a:ea typeface="+mn-ea"/>
                <a:cs typeface="Arial" panose="020B0604020202020204" pitchFamily="34" charset="0"/>
              </a:rPr>
              <a:t>After you open this template but before you start adding content, save the file with a project-specific new name so you’ll still have the blank template on your computer to use for future projects.</a:t>
            </a:r>
          </a:p>
          <a:p>
            <a:pPr marL="228600" lvl="0" indent="-228600">
              <a:buFont typeface="+mj-lt"/>
              <a:buAutoNum type="arabicPeriod"/>
            </a:pPr>
            <a:r>
              <a:rPr lang="en-US" sz="1400" kern="1200" dirty="0">
                <a:solidFill>
                  <a:schemeClr val="tx1"/>
                </a:solidFill>
                <a:effectLst/>
                <a:latin typeface="Arial" panose="020B0604020202020204" pitchFamily="34" charset="0"/>
                <a:ea typeface="+mn-ea"/>
                <a:cs typeface="Arial" panose="020B0604020202020204" pitchFamily="34" charset="0"/>
              </a:rPr>
              <a:t>Add your own photos or download and add photos from the MSU ANR Communications photo library (</a:t>
            </a:r>
            <a:r>
              <a:rPr lang="en-US" sz="1400" u="sng" kern="1200" dirty="0">
                <a:solidFill>
                  <a:schemeClr val="tx1"/>
                </a:solidFill>
                <a:effectLst/>
                <a:latin typeface="Arial" panose="020B0604020202020204" pitchFamily="34" charset="0"/>
                <a:ea typeface="+mn-ea"/>
                <a:cs typeface="Arial" panose="020B0604020202020204" pitchFamily="34" charset="0"/>
                <a:hlinkClick r:id="rId2"/>
              </a:rPr>
              <a:t>https://www.flickr.com/photos/30579354@N07/</a:t>
            </a:r>
            <a:r>
              <a:rPr lang="en-US" sz="1400" kern="1200" dirty="0">
                <a:solidFill>
                  <a:schemeClr val="tx1"/>
                </a:solidFill>
                <a:effectLst/>
                <a:latin typeface="Arial" panose="020B0604020202020204" pitchFamily="34" charset="0"/>
                <a:ea typeface="+mn-ea"/>
                <a:cs typeface="Arial" panose="020B0604020202020204" pitchFamily="34" charset="0"/>
              </a:rPr>
              <a:t>) or another website that offers royalty-free photos. (Be sure to check any such site’s terms of use, copyright, photo credit, and fee information.) Common royalty-free photo sites include:</a:t>
            </a:r>
          </a:p>
          <a:p>
            <a:pPr marL="231775" indent="117475">
              <a:buFont typeface="Arial" panose="020B0604020202020204" pitchFamily="34" charset="0"/>
              <a:buChar char="•"/>
              <a:tabLst/>
            </a:pPr>
            <a:r>
              <a:rPr lang="en-US" sz="1400" kern="1200" dirty="0" err="1">
                <a:solidFill>
                  <a:schemeClr val="tx1"/>
                </a:solidFill>
                <a:effectLst/>
                <a:latin typeface="Arial" panose="020B0604020202020204" pitchFamily="34" charset="0"/>
                <a:ea typeface="+mn-ea"/>
                <a:cs typeface="Arial" panose="020B0604020202020204" pitchFamily="34" charset="0"/>
              </a:rPr>
              <a:t>FreeImages</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u="sng" kern="1200" dirty="0">
                <a:solidFill>
                  <a:schemeClr val="tx1"/>
                </a:solidFill>
                <a:effectLst/>
                <a:latin typeface="Arial" panose="020B0604020202020204" pitchFamily="34" charset="0"/>
                <a:ea typeface="+mn-ea"/>
                <a:cs typeface="Arial" panose="020B0604020202020204" pitchFamily="34" charset="0"/>
                <a:hlinkClick r:id="rId3"/>
              </a:rPr>
              <a:t>www.freeimages.com</a:t>
            </a:r>
            <a:r>
              <a:rPr lang="en-US" sz="1400" kern="1200" dirty="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dirty="0" err="1">
                <a:solidFill>
                  <a:schemeClr val="tx1"/>
                </a:solidFill>
                <a:effectLst/>
                <a:latin typeface="Arial" panose="020B0604020202020204" pitchFamily="34" charset="0"/>
                <a:ea typeface="+mn-ea"/>
                <a:cs typeface="Arial" panose="020B0604020202020204" pitchFamily="34" charset="0"/>
              </a:rPr>
              <a:t>Morguefile</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u="sng" kern="1200" dirty="0">
                <a:solidFill>
                  <a:schemeClr val="tx1"/>
                </a:solidFill>
                <a:effectLst/>
                <a:latin typeface="Arial" panose="020B0604020202020204" pitchFamily="34" charset="0"/>
                <a:ea typeface="+mn-ea"/>
                <a:cs typeface="Arial" panose="020B0604020202020204" pitchFamily="34" charset="0"/>
                <a:hlinkClick r:id="rId4"/>
              </a:rPr>
              <a:t>www.morguefile.com</a:t>
            </a:r>
            <a:r>
              <a:rPr lang="en-US" sz="1400" kern="1200" dirty="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dirty="0" err="1">
                <a:solidFill>
                  <a:schemeClr val="tx1"/>
                </a:solidFill>
                <a:effectLst/>
                <a:latin typeface="Arial" panose="020B0604020202020204" pitchFamily="34" charset="0"/>
                <a:ea typeface="+mn-ea"/>
                <a:cs typeface="Arial" panose="020B0604020202020204" pitchFamily="34" charset="0"/>
              </a:rPr>
              <a:t>Pexels</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u="sng" kern="1200" dirty="0">
                <a:solidFill>
                  <a:schemeClr val="tx1"/>
                </a:solidFill>
                <a:effectLst/>
                <a:latin typeface="Arial" panose="020B0604020202020204" pitchFamily="34" charset="0"/>
                <a:ea typeface="+mn-ea"/>
                <a:cs typeface="Arial" panose="020B0604020202020204" pitchFamily="34" charset="0"/>
                <a:hlinkClick r:id="rId5"/>
              </a:rPr>
              <a:t>https://www.pexels.com/</a:t>
            </a:r>
            <a:r>
              <a:rPr lang="en-US" sz="1400" kern="1200" dirty="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dirty="0" err="1">
                <a:solidFill>
                  <a:schemeClr val="tx1"/>
                </a:solidFill>
                <a:effectLst/>
                <a:latin typeface="Arial" panose="020B0604020202020204" pitchFamily="34" charset="0"/>
                <a:ea typeface="+mn-ea"/>
                <a:cs typeface="Arial" panose="020B0604020202020204" pitchFamily="34" charset="0"/>
              </a:rPr>
              <a:t>Pixabay</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u="sng" kern="1200" dirty="0">
                <a:solidFill>
                  <a:schemeClr val="tx1"/>
                </a:solidFill>
                <a:effectLst/>
                <a:latin typeface="Arial" panose="020B0604020202020204" pitchFamily="34" charset="0"/>
                <a:ea typeface="+mn-ea"/>
                <a:cs typeface="Arial" panose="020B0604020202020204" pitchFamily="34" charset="0"/>
                <a:hlinkClick r:id="rId6"/>
              </a:rPr>
              <a:t>https://pixabay.com/</a:t>
            </a:r>
            <a:r>
              <a:rPr lang="en-US" sz="1400" kern="1200" dirty="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dirty="0" err="1">
                <a:solidFill>
                  <a:schemeClr val="tx1"/>
                </a:solidFill>
                <a:effectLst/>
                <a:latin typeface="Arial" panose="020B0604020202020204" pitchFamily="34" charset="0"/>
                <a:ea typeface="+mn-ea"/>
                <a:cs typeface="Arial" panose="020B0604020202020204" pitchFamily="34" charset="0"/>
              </a:rPr>
              <a:t>StockSnap</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u="sng" kern="1200" dirty="0">
                <a:solidFill>
                  <a:schemeClr val="tx1"/>
                </a:solidFill>
                <a:effectLst/>
                <a:latin typeface="Arial" panose="020B0604020202020204" pitchFamily="34" charset="0"/>
                <a:ea typeface="+mn-ea"/>
                <a:cs typeface="Arial" panose="020B0604020202020204" pitchFamily="34" charset="0"/>
                <a:hlinkClick r:id="rId7"/>
              </a:rPr>
              <a:t>https://stocksnap.io/</a:t>
            </a:r>
            <a:r>
              <a:rPr lang="en-US" sz="1400" kern="1200" dirty="0">
                <a:solidFill>
                  <a:schemeClr val="tx1"/>
                </a:solidFill>
                <a:effectLst/>
                <a:latin typeface="Arial" panose="020B0604020202020204" pitchFamily="34" charset="0"/>
                <a:ea typeface="+mn-ea"/>
                <a:cs typeface="Arial" panose="020B0604020202020204" pitchFamily="34" charset="0"/>
              </a:rPr>
              <a:t>)</a:t>
            </a:r>
          </a:p>
          <a:p>
            <a:pPr marL="231775" indent="117475">
              <a:buFont typeface="Arial" panose="020B0604020202020204" pitchFamily="34" charset="0"/>
              <a:buChar char="•"/>
              <a:tabLst/>
            </a:pPr>
            <a:r>
              <a:rPr lang="en-US" sz="1400" kern="1200" dirty="0" err="1">
                <a:solidFill>
                  <a:schemeClr val="tx1"/>
                </a:solidFill>
                <a:effectLst/>
                <a:latin typeface="Arial" panose="020B0604020202020204" pitchFamily="34" charset="0"/>
                <a:ea typeface="+mn-ea"/>
                <a:cs typeface="Arial" panose="020B0604020202020204" pitchFamily="34" charset="0"/>
              </a:rPr>
              <a:t>Unsplash</a:t>
            </a:r>
            <a:r>
              <a:rPr lang="en-US" sz="1400" kern="1200" dirty="0">
                <a:solidFill>
                  <a:schemeClr val="tx1"/>
                </a:solidFill>
                <a:effectLst/>
                <a:latin typeface="Arial" panose="020B0604020202020204" pitchFamily="34" charset="0"/>
                <a:ea typeface="+mn-ea"/>
                <a:cs typeface="Arial" panose="020B0604020202020204" pitchFamily="34" charset="0"/>
              </a:rPr>
              <a:t> (</a:t>
            </a:r>
            <a:r>
              <a:rPr lang="en-US" sz="1400" u="sng" kern="1200" dirty="0">
                <a:solidFill>
                  <a:schemeClr val="tx1"/>
                </a:solidFill>
                <a:effectLst/>
                <a:latin typeface="Arial" panose="020B0604020202020204" pitchFamily="34" charset="0"/>
                <a:ea typeface="+mn-ea"/>
                <a:cs typeface="Arial" panose="020B0604020202020204" pitchFamily="34" charset="0"/>
                <a:hlinkClick r:id="rId8"/>
              </a:rPr>
              <a:t>https://unsplash.com</a:t>
            </a:r>
            <a:r>
              <a:rPr lang="en-US" sz="1400" kern="1200" dirty="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startAt="3"/>
            </a:pPr>
            <a:r>
              <a:rPr lang="en-US" sz="1400" kern="1200" dirty="0">
                <a:solidFill>
                  <a:schemeClr val="tx1"/>
                </a:solidFill>
                <a:effectLst/>
                <a:latin typeface="Arial" panose="020B0604020202020204" pitchFamily="34" charset="0"/>
                <a:ea typeface="+mn-ea"/>
                <a:cs typeface="Arial" panose="020B0604020202020204" pitchFamily="34" charset="0"/>
              </a:rPr>
              <a:t>To add a photo or other graphic image:</a:t>
            </a:r>
          </a:p>
          <a:p>
            <a:pPr marL="349250" indent="-117475">
              <a:buFont typeface="Arial" panose="020B0604020202020204" pitchFamily="34" charset="0"/>
              <a:buChar char="•"/>
              <a:tabLst/>
            </a:pPr>
            <a:r>
              <a:rPr lang="en-US" sz="1400" kern="1200" dirty="0">
                <a:solidFill>
                  <a:schemeClr val="tx1"/>
                </a:solidFill>
                <a:effectLst/>
                <a:latin typeface="Arial" panose="020B0604020202020204" pitchFamily="34" charset="0"/>
                <a:ea typeface="+mn-ea"/>
                <a:cs typeface="Arial" panose="020B0604020202020204" pitchFamily="34" charset="0"/>
              </a:rPr>
              <a:t>Click the image icon in the center of a blank “Insert Photo Here” box. Find and select the image on   </a:t>
            </a:r>
            <a:br>
              <a:rPr lang="en-US" sz="1400" kern="1200" dirty="0">
                <a:solidFill>
                  <a:schemeClr val="tx1"/>
                </a:solidFill>
                <a:effectLst/>
                <a:latin typeface="Arial" panose="020B0604020202020204" pitchFamily="34" charset="0"/>
                <a:ea typeface="+mn-ea"/>
                <a:cs typeface="Arial" panose="020B0604020202020204" pitchFamily="34" charset="0"/>
              </a:rPr>
            </a:br>
            <a:r>
              <a:rPr lang="en-US" sz="1400" kern="1200" dirty="0">
                <a:solidFill>
                  <a:schemeClr val="tx1"/>
                </a:solidFill>
                <a:effectLst/>
                <a:latin typeface="Arial" panose="020B0604020202020204" pitchFamily="34" charset="0"/>
                <a:ea typeface="+mn-ea"/>
                <a:cs typeface="Arial" panose="020B0604020202020204" pitchFamily="34" charset="0"/>
              </a:rPr>
              <a:t> your computer, then click “Open.” The photo will load into the box. </a:t>
            </a:r>
          </a:p>
          <a:p>
            <a:pPr marL="349250" indent="-117475">
              <a:buFont typeface="Arial" panose="020B0604020202020204" pitchFamily="34" charset="0"/>
              <a:buChar char="•"/>
              <a:tabLst/>
            </a:pPr>
            <a:r>
              <a:rPr lang="en-US" sz="1400" kern="1200" dirty="0">
                <a:solidFill>
                  <a:schemeClr val="tx1"/>
                </a:solidFill>
                <a:effectLst/>
                <a:latin typeface="Arial" panose="020B0604020202020204" pitchFamily="34" charset="0"/>
                <a:ea typeface="+mn-ea"/>
                <a:cs typeface="Arial" panose="020B0604020202020204" pitchFamily="34" charset="0"/>
              </a:rPr>
              <a:t>Click anywhere else in the photo box. Drag a photo from your computer into the template. The photo </a:t>
            </a:r>
            <a:br>
              <a:rPr lang="en-US" sz="1400" kern="1200" dirty="0">
                <a:solidFill>
                  <a:schemeClr val="tx1"/>
                </a:solidFill>
                <a:effectLst/>
                <a:latin typeface="Arial" panose="020B0604020202020204" pitchFamily="34" charset="0"/>
                <a:ea typeface="+mn-ea"/>
                <a:cs typeface="Arial" panose="020B0604020202020204" pitchFamily="34" charset="0"/>
              </a:rPr>
            </a:br>
            <a:r>
              <a:rPr lang="en-US" sz="1400" kern="1200" dirty="0">
                <a:solidFill>
                  <a:schemeClr val="tx1"/>
                </a:solidFill>
                <a:effectLst/>
                <a:latin typeface="Arial" panose="020B0604020202020204" pitchFamily="34" charset="0"/>
                <a:ea typeface="+mn-ea"/>
                <a:cs typeface="Arial" panose="020B0604020202020204" pitchFamily="34" charset="0"/>
              </a:rPr>
              <a:t> will load into the box.</a:t>
            </a:r>
          </a:p>
          <a:p>
            <a:pPr marL="228600" lvl="0" indent="-228600">
              <a:buFont typeface="+mj-lt"/>
              <a:buAutoNum type="arabicPeriod" startAt="4"/>
            </a:pPr>
            <a:r>
              <a:rPr lang="en-US" sz="1400" kern="1200" dirty="0">
                <a:solidFill>
                  <a:schemeClr val="tx1"/>
                </a:solidFill>
                <a:effectLst/>
                <a:latin typeface="Arial" panose="020B0604020202020204" pitchFamily="34" charset="0"/>
                <a:ea typeface="+mn-ea"/>
                <a:cs typeface="Arial" panose="020B0604020202020204" pitchFamily="34" charset="0"/>
              </a:rPr>
              <a:t>To edit a photo in the template, click on it and use the “Picture Format” tools to crop, resize, reposition, or even replace it. </a:t>
            </a:r>
          </a:p>
          <a:p>
            <a:pPr marL="228600" lvl="0" indent="-228600">
              <a:buFont typeface="+mj-lt"/>
              <a:buAutoNum type="arabicPeriod" startAt="4"/>
            </a:pPr>
            <a:r>
              <a:rPr lang="en-US" sz="1400" kern="1200" dirty="0">
                <a:solidFill>
                  <a:schemeClr val="tx1"/>
                </a:solidFill>
                <a:effectLst/>
                <a:latin typeface="Arial" panose="020B0604020202020204" pitchFamily="34" charset="0"/>
                <a:ea typeface="+mn-ea"/>
                <a:cs typeface="Arial" panose="020B0604020202020204" pitchFamily="34" charset="0"/>
              </a:rPr>
              <a:t>When you’ve finished your presentation, delete any unneeded pages from the template. Do not delete the AND JUSTICE FOR ALL slide at the end. Save the file.</a:t>
            </a:r>
          </a:p>
          <a:p>
            <a:endParaRPr lang="en-US" dirty="0"/>
          </a:p>
        </p:txBody>
      </p:sp>
    </p:spTree>
    <p:extLst>
      <p:ext uri="{BB962C8B-B14F-4D97-AF65-F5344CB8AC3E}">
        <p14:creationId xmlns:p14="http://schemas.microsoft.com/office/powerpoint/2010/main" val="2184682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7EA93B-AAB0-334B-B922-03FC68A74E9B}" type="datetimeFigureOut">
              <a:rPr lang="en-US" smtClean="0"/>
              <a:pPr/>
              <a:t>11/15/24</a:t>
            </a:fld>
            <a:endParaRPr lang="en-US"/>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15C2571C-F751-A443-A652-AB59BF56797A}" type="slidenum">
              <a:rPr lang="en-US" smtClean="0"/>
              <a:pPr/>
              <a:t>‹#›</a:t>
            </a:fld>
            <a:endParaRPr lang="en-US"/>
          </a:p>
        </p:txBody>
      </p:sp>
    </p:spTree>
    <p:extLst>
      <p:ext uri="{BB962C8B-B14F-4D97-AF65-F5344CB8AC3E}">
        <p14:creationId xmlns:p14="http://schemas.microsoft.com/office/powerpoint/2010/main" val="1140986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848E90-2E2A-2E40-BC51-2ED234FA3936}"/>
              </a:ext>
            </a:extLst>
          </p:cNvPr>
          <p:cNvSpPr>
            <a:spLocks noGrp="1"/>
          </p:cNvSpPr>
          <p:nvPr>
            <p:ph idx="1"/>
          </p:nvPr>
        </p:nvSpPr>
        <p:spPr/>
        <p:txBody>
          <a:bodyPr>
            <a:normAutofit/>
          </a:bodyPr>
          <a:lstStyle>
            <a:lvl1pPr>
              <a:defRPr sz="2400">
                <a:solidFill>
                  <a:schemeClr val="bg2">
                    <a:lumMod val="50000"/>
                  </a:schemeClr>
                </a:solidFill>
                <a:latin typeface="Arial" panose="020B0604020202020204" pitchFamily="34" charset="0"/>
                <a:cs typeface="Arial" panose="020B0604020202020204" pitchFamily="34" charset="0"/>
              </a:defRPr>
            </a:lvl1pPr>
            <a:lvl2pPr>
              <a:defRPr sz="2000">
                <a:solidFill>
                  <a:schemeClr val="bg2">
                    <a:lumMod val="50000"/>
                  </a:schemeClr>
                </a:solidFill>
                <a:latin typeface="Arial" panose="020B0604020202020204" pitchFamily="34" charset="0"/>
                <a:cs typeface="Arial" panose="020B0604020202020204" pitchFamily="34" charset="0"/>
              </a:defRPr>
            </a:lvl2pPr>
            <a:lvl3pPr>
              <a:defRPr sz="1800">
                <a:solidFill>
                  <a:schemeClr val="bg2">
                    <a:lumMod val="50000"/>
                  </a:schemeClr>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600">
                <a:solidFill>
                  <a:schemeClr val="bg2">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3752E447-840C-2046-860C-56A754AD8FBD}"/>
              </a:ext>
            </a:extLst>
          </p:cNvPr>
          <p:cNvSpPr>
            <a:spLocks noGrp="1"/>
          </p:cNvSpPr>
          <p:nvPr>
            <p:ph type="ctrTitle" hasCustomPrompt="1"/>
          </p:nvPr>
        </p:nvSpPr>
        <p:spPr>
          <a:xfrm>
            <a:off x="838200" y="1122363"/>
            <a:ext cx="10515600" cy="703262"/>
          </a:xfrm>
          <a:prstGeom prst="rect">
            <a:avLst/>
          </a:prstGeom>
        </p:spPr>
        <p:txBody>
          <a:bodyPr anchor="b"/>
          <a:lstStyle>
            <a:lvl1pPr algn="l">
              <a:defRPr sz="3600" b="1">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Date Placeholder 3">
            <a:extLst>
              <a:ext uri="{FF2B5EF4-FFF2-40B4-BE49-F238E27FC236}">
                <a16:creationId xmlns:a16="http://schemas.microsoft.com/office/drawing/2014/main" id="{E8E620F7-1F90-D84F-A67A-15675A16730B}"/>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11/15/24</a:t>
            </a:fld>
            <a:endParaRPr lang="en-US" dirty="0"/>
          </a:p>
        </p:txBody>
      </p:sp>
      <p:sp>
        <p:nvSpPr>
          <p:cNvPr id="10" name="Footer Placeholder 4">
            <a:extLst>
              <a:ext uri="{FF2B5EF4-FFF2-40B4-BE49-F238E27FC236}">
                <a16:creationId xmlns:a16="http://schemas.microsoft.com/office/drawing/2014/main" id="{18A2147B-4C03-0347-BA75-BCD8CB6777BC}"/>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dirty="0"/>
          </a:p>
        </p:txBody>
      </p:sp>
      <p:sp>
        <p:nvSpPr>
          <p:cNvPr id="11" name="Slide Number Placeholder 5">
            <a:extLst>
              <a:ext uri="{FF2B5EF4-FFF2-40B4-BE49-F238E27FC236}">
                <a16:creationId xmlns:a16="http://schemas.microsoft.com/office/drawing/2014/main" id="{5F932E6A-D5B9-1D42-85D1-8781AAE75C07}"/>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dirty="0"/>
          </a:p>
        </p:txBody>
      </p:sp>
    </p:spTree>
    <p:extLst>
      <p:ext uri="{BB962C8B-B14F-4D97-AF65-F5344CB8AC3E}">
        <p14:creationId xmlns:p14="http://schemas.microsoft.com/office/powerpoint/2010/main" val="3747930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0F7C16F7-A7E1-514B-93C4-06C890262EE7}"/>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11/15/24</a:t>
            </a:fld>
            <a:endParaRPr lang="en-US" dirty="0"/>
          </a:p>
        </p:txBody>
      </p:sp>
      <p:sp>
        <p:nvSpPr>
          <p:cNvPr id="12" name="Footer Placeholder 4">
            <a:extLst>
              <a:ext uri="{FF2B5EF4-FFF2-40B4-BE49-F238E27FC236}">
                <a16:creationId xmlns:a16="http://schemas.microsoft.com/office/drawing/2014/main" id="{0064CB57-C4DB-2C4F-AB17-0600D7E01C2D}"/>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dirty="0"/>
          </a:p>
        </p:txBody>
      </p:sp>
      <p:sp>
        <p:nvSpPr>
          <p:cNvPr id="13" name="Slide Number Placeholder 5">
            <a:extLst>
              <a:ext uri="{FF2B5EF4-FFF2-40B4-BE49-F238E27FC236}">
                <a16:creationId xmlns:a16="http://schemas.microsoft.com/office/drawing/2014/main" id="{D41D2AB4-3F4A-0142-897E-E4C328D68345}"/>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dirty="0"/>
          </a:p>
        </p:txBody>
      </p:sp>
      <p:sp>
        <p:nvSpPr>
          <p:cNvPr id="14" name="Title 1">
            <a:extLst>
              <a:ext uri="{FF2B5EF4-FFF2-40B4-BE49-F238E27FC236}">
                <a16:creationId xmlns:a16="http://schemas.microsoft.com/office/drawing/2014/main" id="{5F49DE0A-6B34-BB4E-A2C4-68644CBB729E}"/>
              </a:ext>
            </a:extLst>
          </p:cNvPr>
          <p:cNvSpPr>
            <a:spLocks noGrp="1"/>
          </p:cNvSpPr>
          <p:nvPr>
            <p:ph type="ctrTitle" hasCustomPrompt="1"/>
          </p:nvPr>
        </p:nvSpPr>
        <p:spPr>
          <a:xfrm>
            <a:off x="838200" y="1945323"/>
            <a:ext cx="9829800" cy="2387600"/>
          </a:xfrm>
          <a:prstGeom prst="rect">
            <a:avLst/>
          </a:prstGeom>
        </p:spPr>
        <p:txBody>
          <a:bodyPr anchor="b"/>
          <a:lstStyle>
            <a:lvl1pPr algn="l">
              <a:defRPr sz="3600" b="1">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B69CC8EE-5E4C-4848-8B96-FA1EC6BCD87E}"/>
              </a:ext>
            </a:extLst>
          </p:cNvPr>
          <p:cNvSpPr>
            <a:spLocks noGrp="1"/>
          </p:cNvSpPr>
          <p:nvPr>
            <p:ph type="subTitle" idx="1"/>
          </p:nvPr>
        </p:nvSpPr>
        <p:spPr>
          <a:xfrm>
            <a:off x="838200" y="4424998"/>
            <a:ext cx="9829800" cy="1655762"/>
          </a:xfrm>
        </p:spPr>
        <p:txBody>
          <a:bodyPr/>
          <a:lstStyle>
            <a:lvl1pPr marL="0" indent="0" algn="l">
              <a:buNone/>
              <a:defRPr sz="2400">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4694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CDD6A-A067-1C4C-9763-8868DE99BC57}"/>
              </a:ext>
            </a:extLst>
          </p:cNvPr>
          <p:cNvSpPr>
            <a:spLocks noGrp="1"/>
          </p:cNvSpPr>
          <p:nvPr>
            <p:ph sz="half" idx="1"/>
          </p:nvPr>
        </p:nvSpPr>
        <p:spPr>
          <a:xfrm>
            <a:off x="838200" y="1825625"/>
            <a:ext cx="5181600" cy="4351338"/>
          </a:xfrm>
        </p:spPr>
        <p:txBody>
          <a:bodyPr>
            <a:normAutofit/>
          </a:bodyPr>
          <a:lstStyle>
            <a:lvl1pPr>
              <a:defRPr sz="2400">
                <a:solidFill>
                  <a:schemeClr val="bg2">
                    <a:lumMod val="50000"/>
                  </a:schemeClr>
                </a:solidFill>
                <a:latin typeface="Arial" panose="020B0604020202020204" pitchFamily="34" charset="0"/>
                <a:cs typeface="Arial" panose="020B0604020202020204" pitchFamily="34" charset="0"/>
              </a:defRPr>
            </a:lvl1pPr>
            <a:lvl2pPr>
              <a:defRPr sz="2000">
                <a:solidFill>
                  <a:schemeClr val="bg2">
                    <a:lumMod val="50000"/>
                  </a:schemeClr>
                </a:solidFill>
                <a:latin typeface="Arial" panose="020B0604020202020204" pitchFamily="34" charset="0"/>
                <a:cs typeface="Arial" panose="020B0604020202020204" pitchFamily="34" charset="0"/>
              </a:defRPr>
            </a:lvl2pPr>
            <a:lvl3pPr>
              <a:defRPr sz="1800">
                <a:solidFill>
                  <a:schemeClr val="bg2">
                    <a:lumMod val="50000"/>
                  </a:schemeClr>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600">
                <a:solidFill>
                  <a:schemeClr val="bg2">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E387B2-9D9F-E640-BADF-4AA4E4D9B807}"/>
              </a:ext>
            </a:extLst>
          </p:cNvPr>
          <p:cNvSpPr>
            <a:spLocks noGrp="1"/>
          </p:cNvSpPr>
          <p:nvPr>
            <p:ph sz="half" idx="2"/>
          </p:nvPr>
        </p:nvSpPr>
        <p:spPr>
          <a:xfrm>
            <a:off x="6172200" y="1825625"/>
            <a:ext cx="5181600" cy="4351338"/>
          </a:xfrm>
        </p:spPr>
        <p:txBody>
          <a:bodyPr>
            <a:normAutofit/>
          </a:bodyPr>
          <a:lstStyle>
            <a:lvl1pPr>
              <a:defRPr sz="2400">
                <a:solidFill>
                  <a:schemeClr val="bg2">
                    <a:lumMod val="50000"/>
                  </a:schemeClr>
                </a:solidFill>
                <a:latin typeface="Arial" panose="020B0604020202020204" pitchFamily="34" charset="0"/>
                <a:cs typeface="Arial" panose="020B0604020202020204" pitchFamily="34" charset="0"/>
              </a:defRPr>
            </a:lvl1pPr>
            <a:lvl2pPr>
              <a:defRPr sz="2000">
                <a:solidFill>
                  <a:schemeClr val="bg2">
                    <a:lumMod val="50000"/>
                  </a:schemeClr>
                </a:solidFill>
                <a:latin typeface="Arial" panose="020B0604020202020204" pitchFamily="34" charset="0"/>
                <a:cs typeface="Arial" panose="020B0604020202020204" pitchFamily="34" charset="0"/>
              </a:defRPr>
            </a:lvl2pPr>
            <a:lvl3pPr>
              <a:defRPr sz="1800">
                <a:solidFill>
                  <a:schemeClr val="bg2">
                    <a:lumMod val="50000"/>
                  </a:schemeClr>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600">
                <a:solidFill>
                  <a:schemeClr val="bg2">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0376C258-C95B-5641-968E-3940173C7FB9}"/>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11/15/24</a:t>
            </a:fld>
            <a:endParaRPr lang="en-US" dirty="0"/>
          </a:p>
        </p:txBody>
      </p:sp>
      <p:sp>
        <p:nvSpPr>
          <p:cNvPr id="9" name="Footer Placeholder 4">
            <a:extLst>
              <a:ext uri="{FF2B5EF4-FFF2-40B4-BE49-F238E27FC236}">
                <a16:creationId xmlns:a16="http://schemas.microsoft.com/office/drawing/2014/main" id="{BB0B60CD-12D5-7448-98A3-B7B86EF32821}"/>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dirty="0"/>
          </a:p>
        </p:txBody>
      </p:sp>
      <p:sp>
        <p:nvSpPr>
          <p:cNvPr id="10" name="Slide Number Placeholder 5">
            <a:extLst>
              <a:ext uri="{FF2B5EF4-FFF2-40B4-BE49-F238E27FC236}">
                <a16:creationId xmlns:a16="http://schemas.microsoft.com/office/drawing/2014/main" id="{63C6119D-E510-0647-B259-622730F671ED}"/>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dirty="0"/>
          </a:p>
        </p:txBody>
      </p:sp>
      <p:sp>
        <p:nvSpPr>
          <p:cNvPr id="11" name="Title 1">
            <a:extLst>
              <a:ext uri="{FF2B5EF4-FFF2-40B4-BE49-F238E27FC236}">
                <a16:creationId xmlns:a16="http://schemas.microsoft.com/office/drawing/2014/main" id="{86CFE71B-D9BF-174D-AEFA-314BD405E520}"/>
              </a:ext>
            </a:extLst>
          </p:cNvPr>
          <p:cNvSpPr>
            <a:spLocks noGrp="1"/>
          </p:cNvSpPr>
          <p:nvPr>
            <p:ph type="ctrTitle" hasCustomPrompt="1"/>
          </p:nvPr>
        </p:nvSpPr>
        <p:spPr>
          <a:xfrm>
            <a:off x="838200" y="1122363"/>
            <a:ext cx="10515600" cy="703262"/>
          </a:xfrm>
          <a:prstGeom prst="rect">
            <a:avLst/>
          </a:prstGeom>
        </p:spPr>
        <p:txBody>
          <a:bodyPr anchor="b"/>
          <a:lstStyle>
            <a:lvl1pPr algn="l">
              <a:defRPr sz="3600" b="1">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56386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8F505F-B0E9-1D4E-A26C-CCB8B9DBE90D}"/>
              </a:ext>
            </a:extLst>
          </p:cNvPr>
          <p:cNvSpPr>
            <a:spLocks noGrp="1"/>
          </p:cNvSpPr>
          <p:nvPr>
            <p:ph type="body" idx="1" hasCustomPrompt="1"/>
          </p:nvPr>
        </p:nvSpPr>
        <p:spPr>
          <a:xfrm>
            <a:off x="839788" y="1899919"/>
            <a:ext cx="5157787" cy="605155"/>
          </a:xfrm>
        </p:spPr>
        <p:txBody>
          <a:bodyPr anchor="b">
            <a:normAutofit/>
          </a:bodyPr>
          <a:lstStyle>
            <a:lvl1pPr marL="0" indent="0">
              <a:buNone/>
              <a:defRPr sz="2000" b="1">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08C7FC-276E-E149-AA44-D9A2994433EB}"/>
              </a:ext>
            </a:extLst>
          </p:cNvPr>
          <p:cNvSpPr>
            <a:spLocks noGrp="1"/>
          </p:cNvSpPr>
          <p:nvPr>
            <p:ph sz="half" idx="2"/>
          </p:nvPr>
        </p:nvSpPr>
        <p:spPr>
          <a:xfrm>
            <a:off x="839788" y="2505075"/>
            <a:ext cx="5157787" cy="3684588"/>
          </a:xfrm>
        </p:spPr>
        <p:txBody>
          <a:bodyPr>
            <a:normAutofit/>
          </a:bodyPr>
          <a:lstStyle>
            <a:lvl1pPr>
              <a:defRPr sz="2400">
                <a:solidFill>
                  <a:schemeClr val="bg2">
                    <a:lumMod val="50000"/>
                  </a:schemeClr>
                </a:solidFill>
                <a:latin typeface="Arial" panose="020B0604020202020204" pitchFamily="34" charset="0"/>
                <a:cs typeface="Arial" panose="020B0604020202020204" pitchFamily="34" charset="0"/>
              </a:defRPr>
            </a:lvl1pPr>
            <a:lvl2pPr>
              <a:defRPr sz="2000">
                <a:solidFill>
                  <a:schemeClr val="bg2">
                    <a:lumMod val="50000"/>
                  </a:schemeClr>
                </a:solidFill>
                <a:latin typeface="Arial" panose="020B0604020202020204" pitchFamily="34" charset="0"/>
                <a:cs typeface="Arial" panose="020B0604020202020204" pitchFamily="34" charset="0"/>
              </a:defRPr>
            </a:lvl2pPr>
            <a:lvl3pPr>
              <a:defRPr sz="1800">
                <a:solidFill>
                  <a:schemeClr val="bg2">
                    <a:lumMod val="50000"/>
                  </a:schemeClr>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600">
                <a:solidFill>
                  <a:schemeClr val="bg2">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05B0B762-C203-174C-AF7A-2731B93D39ED}"/>
              </a:ext>
            </a:extLst>
          </p:cNvPr>
          <p:cNvSpPr>
            <a:spLocks noGrp="1"/>
          </p:cNvSpPr>
          <p:nvPr>
            <p:ph sz="quarter" idx="4"/>
          </p:nvPr>
        </p:nvSpPr>
        <p:spPr>
          <a:xfrm>
            <a:off x="6172200" y="2505075"/>
            <a:ext cx="5183188" cy="3684588"/>
          </a:xfrm>
        </p:spPr>
        <p:txBody>
          <a:bodyPr>
            <a:normAutofit/>
          </a:bodyPr>
          <a:lstStyle>
            <a:lvl1pPr>
              <a:defRPr sz="2400">
                <a:solidFill>
                  <a:schemeClr val="bg2">
                    <a:lumMod val="50000"/>
                  </a:schemeClr>
                </a:solidFill>
                <a:latin typeface="Arial" panose="020B0604020202020204" pitchFamily="34" charset="0"/>
                <a:cs typeface="Arial" panose="020B0604020202020204" pitchFamily="34" charset="0"/>
              </a:defRPr>
            </a:lvl1pPr>
            <a:lvl2pPr>
              <a:defRPr sz="2000">
                <a:solidFill>
                  <a:schemeClr val="bg2">
                    <a:lumMod val="50000"/>
                  </a:schemeClr>
                </a:solidFill>
                <a:latin typeface="Arial" panose="020B0604020202020204" pitchFamily="34" charset="0"/>
                <a:cs typeface="Arial" panose="020B0604020202020204" pitchFamily="34" charset="0"/>
              </a:defRPr>
            </a:lvl2pPr>
            <a:lvl3pPr>
              <a:defRPr sz="1800">
                <a:solidFill>
                  <a:schemeClr val="bg2">
                    <a:lumMod val="50000"/>
                  </a:schemeClr>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600">
                <a:solidFill>
                  <a:schemeClr val="bg2">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C31AE424-99C4-584E-9702-B2D2FCCC1DA2}"/>
              </a:ext>
            </a:extLst>
          </p:cNvPr>
          <p:cNvSpPr>
            <a:spLocks noGrp="1"/>
          </p:cNvSpPr>
          <p:nvPr>
            <p:ph type="ctrTitle" hasCustomPrompt="1"/>
          </p:nvPr>
        </p:nvSpPr>
        <p:spPr>
          <a:xfrm>
            <a:off x="838200" y="1122363"/>
            <a:ext cx="10515600" cy="703262"/>
          </a:xfrm>
          <a:prstGeom prst="rect">
            <a:avLst/>
          </a:prstGeom>
        </p:spPr>
        <p:txBody>
          <a:bodyPr anchor="b"/>
          <a:lstStyle>
            <a:lvl1pPr algn="l">
              <a:defRPr sz="3600" b="1">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9C8CE1CC-A37D-0D4B-8E0D-1FF14D4A6393}"/>
              </a:ext>
            </a:extLst>
          </p:cNvPr>
          <p:cNvSpPr>
            <a:spLocks noGrp="1"/>
          </p:cNvSpPr>
          <p:nvPr>
            <p:ph type="body" idx="13" hasCustomPrompt="1"/>
          </p:nvPr>
        </p:nvSpPr>
        <p:spPr>
          <a:xfrm>
            <a:off x="6163628" y="1899919"/>
            <a:ext cx="5190172" cy="605155"/>
          </a:xfrm>
        </p:spPr>
        <p:txBody>
          <a:bodyPr anchor="b">
            <a:normAutofit/>
          </a:bodyPr>
          <a:lstStyle>
            <a:lvl1pPr marL="0" indent="0">
              <a:buNone/>
              <a:defRPr sz="2000" b="1">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Date Placeholder 3">
            <a:extLst>
              <a:ext uri="{FF2B5EF4-FFF2-40B4-BE49-F238E27FC236}">
                <a16:creationId xmlns:a16="http://schemas.microsoft.com/office/drawing/2014/main" id="{7D670511-5761-034F-AA12-5CEA1EE4B6F8}"/>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11/15/24</a:t>
            </a:fld>
            <a:endParaRPr lang="en-US" dirty="0"/>
          </a:p>
        </p:txBody>
      </p:sp>
      <p:sp>
        <p:nvSpPr>
          <p:cNvPr id="13" name="Footer Placeholder 4">
            <a:extLst>
              <a:ext uri="{FF2B5EF4-FFF2-40B4-BE49-F238E27FC236}">
                <a16:creationId xmlns:a16="http://schemas.microsoft.com/office/drawing/2014/main" id="{5ED5064E-F176-314D-B7FD-28286EF724BC}"/>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dirty="0"/>
          </a:p>
        </p:txBody>
      </p:sp>
      <p:sp>
        <p:nvSpPr>
          <p:cNvPr id="14" name="Slide Number Placeholder 5">
            <a:extLst>
              <a:ext uri="{FF2B5EF4-FFF2-40B4-BE49-F238E27FC236}">
                <a16:creationId xmlns:a16="http://schemas.microsoft.com/office/drawing/2014/main" id="{5A80618D-CD2C-174F-BA18-63F4DFA7804F}"/>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dirty="0"/>
          </a:p>
        </p:txBody>
      </p:sp>
    </p:spTree>
    <p:extLst>
      <p:ext uri="{BB962C8B-B14F-4D97-AF65-F5344CB8AC3E}">
        <p14:creationId xmlns:p14="http://schemas.microsoft.com/office/powerpoint/2010/main" val="2240894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07B67F3-AA33-0146-830A-8652923E864C}"/>
              </a:ext>
            </a:extLst>
          </p:cNvPr>
          <p:cNvSpPr>
            <a:spLocks noGrp="1"/>
          </p:cNvSpPr>
          <p:nvPr>
            <p:ph type="ctrTitle" hasCustomPrompt="1"/>
          </p:nvPr>
        </p:nvSpPr>
        <p:spPr>
          <a:xfrm>
            <a:off x="838200" y="1122363"/>
            <a:ext cx="10515600" cy="703262"/>
          </a:xfrm>
          <a:prstGeom prst="rect">
            <a:avLst/>
          </a:prstGeom>
        </p:spPr>
        <p:txBody>
          <a:bodyPr anchor="b"/>
          <a:lstStyle>
            <a:lvl1pPr algn="l">
              <a:defRPr sz="3600" b="1">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Date Placeholder 3">
            <a:extLst>
              <a:ext uri="{FF2B5EF4-FFF2-40B4-BE49-F238E27FC236}">
                <a16:creationId xmlns:a16="http://schemas.microsoft.com/office/drawing/2014/main" id="{8D94335D-D50A-D245-ADBD-79AD90B0E7E0}"/>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11/15/24</a:t>
            </a:fld>
            <a:endParaRPr lang="en-US" dirty="0"/>
          </a:p>
        </p:txBody>
      </p:sp>
      <p:sp>
        <p:nvSpPr>
          <p:cNvPr id="8" name="Footer Placeholder 4">
            <a:extLst>
              <a:ext uri="{FF2B5EF4-FFF2-40B4-BE49-F238E27FC236}">
                <a16:creationId xmlns:a16="http://schemas.microsoft.com/office/drawing/2014/main" id="{2A820332-3F94-C749-808B-5753230BAFAF}"/>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dirty="0"/>
          </a:p>
        </p:txBody>
      </p:sp>
      <p:sp>
        <p:nvSpPr>
          <p:cNvPr id="9" name="Slide Number Placeholder 5">
            <a:extLst>
              <a:ext uri="{FF2B5EF4-FFF2-40B4-BE49-F238E27FC236}">
                <a16:creationId xmlns:a16="http://schemas.microsoft.com/office/drawing/2014/main" id="{51F6EE14-4231-584E-B0F1-FA2681C783DA}"/>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dirty="0"/>
          </a:p>
        </p:txBody>
      </p:sp>
    </p:spTree>
    <p:extLst>
      <p:ext uri="{BB962C8B-B14F-4D97-AF65-F5344CB8AC3E}">
        <p14:creationId xmlns:p14="http://schemas.microsoft.com/office/powerpoint/2010/main" val="245700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DCF1F57-9BBA-894D-BCBE-44A2ECA29C16}"/>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11/15/24</a:t>
            </a:fld>
            <a:endParaRPr lang="en-US" dirty="0"/>
          </a:p>
        </p:txBody>
      </p:sp>
      <p:sp>
        <p:nvSpPr>
          <p:cNvPr id="6" name="Footer Placeholder 4">
            <a:extLst>
              <a:ext uri="{FF2B5EF4-FFF2-40B4-BE49-F238E27FC236}">
                <a16:creationId xmlns:a16="http://schemas.microsoft.com/office/drawing/2014/main" id="{8106E4C3-DE9C-604C-BED5-6DFE0E2B7A9F}"/>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dirty="0"/>
          </a:p>
        </p:txBody>
      </p:sp>
      <p:sp>
        <p:nvSpPr>
          <p:cNvPr id="7" name="Slide Number Placeholder 5">
            <a:extLst>
              <a:ext uri="{FF2B5EF4-FFF2-40B4-BE49-F238E27FC236}">
                <a16:creationId xmlns:a16="http://schemas.microsoft.com/office/drawing/2014/main" id="{EE28D902-8102-274A-B5D6-828D949EAE41}"/>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dirty="0"/>
          </a:p>
        </p:txBody>
      </p:sp>
    </p:spTree>
    <p:extLst>
      <p:ext uri="{BB962C8B-B14F-4D97-AF65-F5344CB8AC3E}">
        <p14:creationId xmlns:p14="http://schemas.microsoft.com/office/powerpoint/2010/main" val="899153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551B6F-BD44-584B-8C42-856837D138BF}"/>
              </a:ext>
            </a:extLst>
          </p:cNvPr>
          <p:cNvSpPr>
            <a:spLocks noGrp="1"/>
          </p:cNvSpPr>
          <p:nvPr>
            <p:ph idx="1"/>
          </p:nvPr>
        </p:nvSpPr>
        <p:spPr>
          <a:xfrm>
            <a:off x="5183188" y="987425"/>
            <a:ext cx="6172200" cy="4873625"/>
          </a:xfrm>
        </p:spPr>
        <p:txBody>
          <a:bodyPr>
            <a:normAutofit/>
          </a:bodyPr>
          <a:lstStyle>
            <a:lvl1pPr>
              <a:defRPr sz="2400">
                <a:solidFill>
                  <a:schemeClr val="bg2">
                    <a:lumMod val="50000"/>
                  </a:schemeClr>
                </a:solidFill>
                <a:latin typeface="Arial" panose="020B0604020202020204" pitchFamily="34" charset="0"/>
                <a:cs typeface="Arial" panose="020B0604020202020204" pitchFamily="34" charset="0"/>
              </a:defRPr>
            </a:lvl1pPr>
            <a:lvl2pPr>
              <a:defRPr sz="2000">
                <a:solidFill>
                  <a:schemeClr val="bg2">
                    <a:lumMod val="50000"/>
                  </a:schemeClr>
                </a:solidFill>
                <a:latin typeface="Arial" panose="020B0604020202020204" pitchFamily="34" charset="0"/>
                <a:cs typeface="Arial" panose="020B0604020202020204" pitchFamily="34" charset="0"/>
              </a:defRPr>
            </a:lvl2pPr>
            <a:lvl3pPr>
              <a:defRPr sz="1800">
                <a:solidFill>
                  <a:schemeClr val="bg2">
                    <a:lumMod val="50000"/>
                  </a:schemeClr>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600">
                <a:solidFill>
                  <a:schemeClr val="bg2">
                    <a:lumMod val="50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a:extLst>
              <a:ext uri="{FF2B5EF4-FFF2-40B4-BE49-F238E27FC236}">
                <a16:creationId xmlns:a16="http://schemas.microsoft.com/office/drawing/2014/main" id="{3099FE60-C25A-A544-9711-BA66C69216D1}"/>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11/15/24</a:t>
            </a:fld>
            <a:endParaRPr lang="en-US" dirty="0"/>
          </a:p>
        </p:txBody>
      </p:sp>
      <p:sp>
        <p:nvSpPr>
          <p:cNvPr id="11" name="Footer Placeholder 4">
            <a:extLst>
              <a:ext uri="{FF2B5EF4-FFF2-40B4-BE49-F238E27FC236}">
                <a16:creationId xmlns:a16="http://schemas.microsoft.com/office/drawing/2014/main" id="{E7B92CC6-D94B-F64E-B034-3F368DB9C3B2}"/>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dirty="0"/>
          </a:p>
        </p:txBody>
      </p:sp>
      <p:sp>
        <p:nvSpPr>
          <p:cNvPr id="12" name="Slide Number Placeholder 5">
            <a:extLst>
              <a:ext uri="{FF2B5EF4-FFF2-40B4-BE49-F238E27FC236}">
                <a16:creationId xmlns:a16="http://schemas.microsoft.com/office/drawing/2014/main" id="{1B3BD9F4-BEFA-2242-903B-DF1F44807552}"/>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dirty="0"/>
          </a:p>
        </p:txBody>
      </p:sp>
      <p:sp>
        <p:nvSpPr>
          <p:cNvPr id="13" name="Text Placeholder 2">
            <a:extLst>
              <a:ext uri="{FF2B5EF4-FFF2-40B4-BE49-F238E27FC236}">
                <a16:creationId xmlns:a16="http://schemas.microsoft.com/office/drawing/2014/main" id="{7D31DE6C-DB69-074A-AD18-CB8769D7C271}"/>
              </a:ext>
            </a:extLst>
          </p:cNvPr>
          <p:cNvSpPr>
            <a:spLocks noGrp="1"/>
          </p:cNvSpPr>
          <p:nvPr>
            <p:ph type="body" idx="13" hasCustomPrompt="1"/>
          </p:nvPr>
        </p:nvSpPr>
        <p:spPr>
          <a:xfrm>
            <a:off x="838201" y="2823845"/>
            <a:ext cx="4114800" cy="605155"/>
          </a:xfrm>
        </p:spPr>
        <p:txBody>
          <a:bodyPr anchor="b">
            <a:normAutofit/>
          </a:bodyPr>
          <a:lstStyle>
            <a:lvl1pPr marL="0" indent="0">
              <a:buNone/>
              <a:defRPr sz="2000" b="1">
                <a:solidFill>
                  <a:schemeClr val="bg2">
                    <a:lumMod val="50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itle 1">
            <a:extLst>
              <a:ext uri="{FF2B5EF4-FFF2-40B4-BE49-F238E27FC236}">
                <a16:creationId xmlns:a16="http://schemas.microsoft.com/office/drawing/2014/main" id="{D74AD32C-5B95-7A44-B0ED-FBE639BDC33A}"/>
              </a:ext>
            </a:extLst>
          </p:cNvPr>
          <p:cNvSpPr>
            <a:spLocks noGrp="1"/>
          </p:cNvSpPr>
          <p:nvPr>
            <p:ph type="ctrTitle" hasCustomPrompt="1"/>
          </p:nvPr>
        </p:nvSpPr>
        <p:spPr>
          <a:xfrm>
            <a:off x="836612" y="2046289"/>
            <a:ext cx="4114800" cy="703262"/>
          </a:xfrm>
          <a:prstGeom prst="rect">
            <a:avLst/>
          </a:prstGeom>
        </p:spPr>
        <p:txBody>
          <a:bodyPr anchor="b"/>
          <a:lstStyle>
            <a:lvl1pPr algn="l">
              <a:defRPr sz="3600" b="1">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01007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13E28C-FDA3-5749-830F-B6252316A24F}"/>
              </a:ext>
            </a:extLst>
          </p:cNvPr>
          <p:cNvSpPr>
            <a:spLocks noGrp="1"/>
          </p:cNvSpPr>
          <p:nvPr>
            <p:ph type="pic" idx="1" hasCustomPrompt="1"/>
          </p:nvPr>
        </p:nvSpPr>
        <p:spPr>
          <a:xfrm>
            <a:off x="5183188" y="987425"/>
            <a:ext cx="6172200" cy="4873625"/>
          </a:xfrm>
        </p:spPr>
        <p:txBody>
          <a:bodyPr>
            <a:normAutofit/>
          </a:bodyPr>
          <a:lstStyle>
            <a:lvl1pPr marL="0" indent="0">
              <a:buNone/>
              <a:defRPr sz="20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Insert Photo]</a:t>
            </a:r>
          </a:p>
        </p:txBody>
      </p:sp>
      <p:sp>
        <p:nvSpPr>
          <p:cNvPr id="8" name="Text Placeholder 2">
            <a:extLst>
              <a:ext uri="{FF2B5EF4-FFF2-40B4-BE49-F238E27FC236}">
                <a16:creationId xmlns:a16="http://schemas.microsoft.com/office/drawing/2014/main" id="{C8A8A706-D74D-DE48-920E-BDDC19EAEC4D}"/>
              </a:ext>
            </a:extLst>
          </p:cNvPr>
          <p:cNvSpPr>
            <a:spLocks noGrp="1"/>
          </p:cNvSpPr>
          <p:nvPr>
            <p:ph type="body" idx="13" hasCustomPrompt="1"/>
          </p:nvPr>
        </p:nvSpPr>
        <p:spPr>
          <a:xfrm>
            <a:off x="838201" y="2823845"/>
            <a:ext cx="4114800" cy="605155"/>
          </a:xfrm>
        </p:spPr>
        <p:txBody>
          <a:bodyPr anchor="b">
            <a:normAutofit/>
          </a:bodyPr>
          <a:lstStyle>
            <a:lvl1pPr marL="0" indent="0">
              <a:buNone/>
              <a:defRPr sz="2000" b="1">
                <a:solidFill>
                  <a:schemeClr val="bg2">
                    <a:lumMod val="50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itle 1">
            <a:extLst>
              <a:ext uri="{FF2B5EF4-FFF2-40B4-BE49-F238E27FC236}">
                <a16:creationId xmlns:a16="http://schemas.microsoft.com/office/drawing/2014/main" id="{91BD5BC2-9311-6F41-90B6-6CF352F02E2D}"/>
              </a:ext>
            </a:extLst>
          </p:cNvPr>
          <p:cNvSpPr>
            <a:spLocks noGrp="1"/>
          </p:cNvSpPr>
          <p:nvPr>
            <p:ph type="ctrTitle" hasCustomPrompt="1"/>
          </p:nvPr>
        </p:nvSpPr>
        <p:spPr>
          <a:xfrm>
            <a:off x="836612" y="2046289"/>
            <a:ext cx="4114800" cy="703262"/>
          </a:xfrm>
          <a:prstGeom prst="rect">
            <a:avLst/>
          </a:prstGeom>
        </p:spPr>
        <p:txBody>
          <a:bodyPr anchor="b"/>
          <a:lstStyle>
            <a:lvl1pPr algn="l">
              <a:defRPr sz="3600" b="1">
                <a:solidFill>
                  <a:schemeClr val="tx1">
                    <a:lumMod val="85000"/>
                    <a:lumOff val="1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Date Placeholder 3">
            <a:extLst>
              <a:ext uri="{FF2B5EF4-FFF2-40B4-BE49-F238E27FC236}">
                <a16:creationId xmlns:a16="http://schemas.microsoft.com/office/drawing/2014/main" id="{6CEEEDDB-8DDB-0544-8972-22401BAAA70A}"/>
              </a:ext>
            </a:extLst>
          </p:cNvPr>
          <p:cNvSpPr>
            <a:spLocks noGrp="1"/>
          </p:cNvSpPr>
          <p:nvPr>
            <p:ph type="dt" sz="half" idx="10"/>
          </p:nvPr>
        </p:nvSpPr>
        <p:spPr>
          <a:xfrm>
            <a:off x="8382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14974059-AD0B-C847-886A-9C8F4BEAD32C}" type="datetimeFigureOut">
              <a:rPr lang="en-US" smtClean="0"/>
              <a:pPr/>
              <a:t>11/15/24</a:t>
            </a:fld>
            <a:endParaRPr lang="en-US" dirty="0"/>
          </a:p>
        </p:txBody>
      </p:sp>
      <p:sp>
        <p:nvSpPr>
          <p:cNvPr id="12" name="Footer Placeholder 4">
            <a:extLst>
              <a:ext uri="{FF2B5EF4-FFF2-40B4-BE49-F238E27FC236}">
                <a16:creationId xmlns:a16="http://schemas.microsoft.com/office/drawing/2014/main" id="{77C93D9A-F1D7-324B-90CD-06DA10C58E34}"/>
              </a:ext>
            </a:extLst>
          </p:cNvPr>
          <p:cNvSpPr>
            <a:spLocks noGrp="1"/>
          </p:cNvSpPr>
          <p:nvPr>
            <p:ph type="ftr" sz="quarter" idx="11"/>
          </p:nvPr>
        </p:nvSpPr>
        <p:spPr>
          <a:xfrm>
            <a:off x="4038600" y="6356350"/>
            <a:ext cx="4114800" cy="365125"/>
          </a:xfrm>
        </p:spPr>
        <p:txBody>
          <a:bodyPr/>
          <a:lstStyle>
            <a:lvl1pPr>
              <a:defRPr>
                <a:solidFill>
                  <a:srgbClr val="014332"/>
                </a:solidFill>
                <a:latin typeface="Arial" panose="020B0604020202020204" pitchFamily="34" charset="0"/>
                <a:cs typeface="Arial" panose="020B0604020202020204" pitchFamily="34" charset="0"/>
              </a:defRPr>
            </a:lvl1pPr>
          </a:lstStyle>
          <a:p>
            <a:endParaRPr lang="en-US" dirty="0"/>
          </a:p>
        </p:txBody>
      </p:sp>
      <p:sp>
        <p:nvSpPr>
          <p:cNvPr id="13" name="Slide Number Placeholder 5">
            <a:extLst>
              <a:ext uri="{FF2B5EF4-FFF2-40B4-BE49-F238E27FC236}">
                <a16:creationId xmlns:a16="http://schemas.microsoft.com/office/drawing/2014/main" id="{6951CF8B-93B5-9346-93CF-56983F0C1FBE}"/>
              </a:ext>
            </a:extLst>
          </p:cNvPr>
          <p:cNvSpPr>
            <a:spLocks noGrp="1"/>
          </p:cNvSpPr>
          <p:nvPr>
            <p:ph type="sldNum" sz="quarter" idx="12"/>
          </p:nvPr>
        </p:nvSpPr>
        <p:spPr>
          <a:xfrm>
            <a:off x="8610600" y="6356350"/>
            <a:ext cx="2743200" cy="365125"/>
          </a:xfrm>
        </p:spPr>
        <p:txBody>
          <a:bodyPr/>
          <a:lstStyle>
            <a:lvl1pPr>
              <a:defRPr>
                <a:solidFill>
                  <a:srgbClr val="014332"/>
                </a:solidFill>
                <a:latin typeface="Arial" panose="020B0604020202020204" pitchFamily="34" charset="0"/>
                <a:cs typeface="Arial" panose="020B0604020202020204" pitchFamily="34" charset="0"/>
              </a:defRPr>
            </a:lvl1pPr>
          </a:lstStyle>
          <a:p>
            <a:fld id="{0AD0A600-92BA-5448-BF63-502FA30463A6}" type="slidenum">
              <a:rPr lang="en-US" smtClean="0"/>
              <a:pPr/>
              <a:t>‹#›</a:t>
            </a:fld>
            <a:endParaRPr lang="en-US" dirty="0"/>
          </a:p>
        </p:txBody>
      </p:sp>
    </p:spTree>
    <p:extLst>
      <p:ext uri="{BB962C8B-B14F-4D97-AF65-F5344CB8AC3E}">
        <p14:creationId xmlns:p14="http://schemas.microsoft.com/office/powerpoint/2010/main" val="3641398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973C71-D07B-204E-A573-D372CD0E7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5690F-BE71-2A4C-9481-98886B1D9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4059-AD0B-C847-886A-9C8F4BEAD32C}" type="datetimeFigureOut">
              <a:rPr lang="en-US" smtClean="0"/>
              <a:t>11/15/24</a:t>
            </a:fld>
            <a:endParaRPr lang="en-US"/>
          </a:p>
        </p:txBody>
      </p:sp>
      <p:sp>
        <p:nvSpPr>
          <p:cNvPr id="5" name="Footer Placeholder 4">
            <a:extLst>
              <a:ext uri="{FF2B5EF4-FFF2-40B4-BE49-F238E27FC236}">
                <a16:creationId xmlns:a16="http://schemas.microsoft.com/office/drawing/2014/main" id="{0CC5F850-A557-BD48-944B-3B5148C83F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C98C83-6977-6344-9BED-10746B341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0A600-92BA-5448-BF63-502FA30463A6}" type="slidenum">
              <a:rPr lang="en-US" smtClean="0"/>
              <a:t>‹#›</a:t>
            </a:fld>
            <a:endParaRPr lang="en-US"/>
          </a:p>
        </p:txBody>
      </p:sp>
      <p:sp>
        <p:nvSpPr>
          <p:cNvPr id="7" name="Rectangle 6">
            <a:extLst>
              <a:ext uri="{FF2B5EF4-FFF2-40B4-BE49-F238E27FC236}">
                <a16:creationId xmlns:a16="http://schemas.microsoft.com/office/drawing/2014/main" id="{26CF771D-173A-0845-98FC-FB3BC86EAE6B}"/>
              </a:ext>
            </a:extLst>
          </p:cNvPr>
          <p:cNvSpPr/>
          <p:nvPr userDrawn="1"/>
        </p:nvSpPr>
        <p:spPr>
          <a:xfrm>
            <a:off x="-26154" y="87605"/>
            <a:ext cx="12106394" cy="705861"/>
          </a:xfrm>
          <a:prstGeom prst="rect">
            <a:avLst/>
          </a:prstGeom>
          <a:solidFill>
            <a:schemeClr val="bg1"/>
          </a:solidFill>
          <a:ln w="28575">
            <a:solidFill>
              <a:srgbClr val="007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E49171E-E094-724B-9D28-07C1DC839AC8}"/>
              </a:ext>
            </a:extLst>
          </p:cNvPr>
          <p:cNvPicPr>
            <a:picLocks noChangeAspect="1"/>
          </p:cNvPicPr>
          <p:nvPr userDrawn="1"/>
        </p:nvPicPr>
        <p:blipFill>
          <a:blip r:embed="rId14"/>
          <a:stretch>
            <a:fillRect/>
          </a:stretch>
        </p:blipFill>
        <p:spPr>
          <a:xfrm>
            <a:off x="8337036" y="217212"/>
            <a:ext cx="3429000" cy="444500"/>
          </a:xfrm>
          <a:prstGeom prst="rect">
            <a:avLst/>
          </a:prstGeom>
        </p:spPr>
      </p:pic>
      <p:sp>
        <p:nvSpPr>
          <p:cNvPr id="9" name="Rectangle 6">
            <a:extLst>
              <a:ext uri="{FF2B5EF4-FFF2-40B4-BE49-F238E27FC236}">
                <a16:creationId xmlns:a16="http://schemas.microsoft.com/office/drawing/2014/main" id="{ED7965D7-373A-954D-913B-7B1C62E62DAE}"/>
              </a:ext>
            </a:extLst>
          </p:cNvPr>
          <p:cNvSpPr/>
          <p:nvPr userDrawn="1"/>
        </p:nvSpPr>
        <p:spPr>
          <a:xfrm>
            <a:off x="-87682" y="-51206"/>
            <a:ext cx="3973128" cy="1703918"/>
          </a:xfrm>
          <a:custGeom>
            <a:avLst/>
            <a:gdLst>
              <a:gd name="connsiteX0" fmla="*/ 0 w 7917543"/>
              <a:gd name="connsiteY0" fmla="*/ 0 h 2743200"/>
              <a:gd name="connsiteX1" fmla="*/ 7917543 w 7917543"/>
              <a:gd name="connsiteY1" fmla="*/ 0 h 2743200"/>
              <a:gd name="connsiteX2" fmla="*/ 7917543 w 7917543"/>
              <a:gd name="connsiteY2" fmla="*/ 2743200 h 2743200"/>
              <a:gd name="connsiteX3" fmla="*/ 0 w 7917543"/>
              <a:gd name="connsiteY3" fmla="*/ 2743200 h 2743200"/>
              <a:gd name="connsiteX4" fmla="*/ 0 w 7917543"/>
              <a:gd name="connsiteY4" fmla="*/ 0 h 2743200"/>
              <a:gd name="connsiteX0" fmla="*/ 0 w 7917543"/>
              <a:gd name="connsiteY0" fmla="*/ 0 h 2743200"/>
              <a:gd name="connsiteX1" fmla="*/ 7917543 w 7917543"/>
              <a:gd name="connsiteY1" fmla="*/ 0 h 2743200"/>
              <a:gd name="connsiteX2" fmla="*/ 3839029 w 7917543"/>
              <a:gd name="connsiteY2" fmla="*/ 1233715 h 2743200"/>
              <a:gd name="connsiteX3" fmla="*/ 0 w 7917543"/>
              <a:gd name="connsiteY3" fmla="*/ 2743200 h 2743200"/>
              <a:gd name="connsiteX4" fmla="*/ 0 w 7917543"/>
              <a:gd name="connsiteY4" fmla="*/ 0 h 2743200"/>
              <a:gd name="connsiteX0" fmla="*/ 0 w 7917543"/>
              <a:gd name="connsiteY0" fmla="*/ 0 h 2743200"/>
              <a:gd name="connsiteX1" fmla="*/ 7917543 w 7917543"/>
              <a:gd name="connsiteY1" fmla="*/ 0 h 2743200"/>
              <a:gd name="connsiteX2" fmla="*/ 4042229 w 7917543"/>
              <a:gd name="connsiteY2" fmla="*/ 1291772 h 2743200"/>
              <a:gd name="connsiteX3" fmla="*/ 0 w 7917543"/>
              <a:gd name="connsiteY3" fmla="*/ 2743200 h 2743200"/>
              <a:gd name="connsiteX4" fmla="*/ 0 w 7917543"/>
              <a:gd name="connsiteY4" fmla="*/ 0 h 2743200"/>
              <a:gd name="connsiteX0" fmla="*/ 0 w 4303486"/>
              <a:gd name="connsiteY0" fmla="*/ 0 h 2743200"/>
              <a:gd name="connsiteX1" fmla="*/ 4303486 w 4303486"/>
              <a:gd name="connsiteY1" fmla="*/ 29029 h 2743200"/>
              <a:gd name="connsiteX2" fmla="*/ 4042229 w 4303486"/>
              <a:gd name="connsiteY2" fmla="*/ 1291772 h 2743200"/>
              <a:gd name="connsiteX3" fmla="*/ 0 w 4303486"/>
              <a:gd name="connsiteY3" fmla="*/ 2743200 h 2743200"/>
              <a:gd name="connsiteX4" fmla="*/ 0 w 4303486"/>
              <a:gd name="connsiteY4" fmla="*/ 0 h 2743200"/>
              <a:gd name="connsiteX0" fmla="*/ 0 w 4303486"/>
              <a:gd name="connsiteY0" fmla="*/ 0 h 2743200"/>
              <a:gd name="connsiteX1" fmla="*/ 4303486 w 4303486"/>
              <a:gd name="connsiteY1" fmla="*/ 29029 h 2743200"/>
              <a:gd name="connsiteX2" fmla="*/ 2024743 w 4303486"/>
              <a:gd name="connsiteY2" fmla="*/ 1364343 h 2743200"/>
              <a:gd name="connsiteX3" fmla="*/ 0 w 4303486"/>
              <a:gd name="connsiteY3" fmla="*/ 2743200 h 2743200"/>
              <a:gd name="connsiteX4" fmla="*/ 0 w 4303486"/>
              <a:gd name="connsiteY4" fmla="*/ 0 h 2743200"/>
              <a:gd name="connsiteX0" fmla="*/ 0 w 4303486"/>
              <a:gd name="connsiteY0" fmla="*/ 0 h 2743200"/>
              <a:gd name="connsiteX1" fmla="*/ 4303486 w 4303486"/>
              <a:gd name="connsiteY1" fmla="*/ 29029 h 2743200"/>
              <a:gd name="connsiteX2" fmla="*/ 2213428 w 4303486"/>
              <a:gd name="connsiteY2" fmla="*/ 1393371 h 2743200"/>
              <a:gd name="connsiteX3" fmla="*/ 0 w 4303486"/>
              <a:gd name="connsiteY3" fmla="*/ 2743200 h 2743200"/>
              <a:gd name="connsiteX4" fmla="*/ 0 w 4303486"/>
              <a:gd name="connsiteY4" fmla="*/ 0 h 2743200"/>
              <a:gd name="connsiteX0" fmla="*/ 0 w 4303486"/>
              <a:gd name="connsiteY0" fmla="*/ 0 h 2743200"/>
              <a:gd name="connsiteX1" fmla="*/ 4303486 w 4303486"/>
              <a:gd name="connsiteY1" fmla="*/ 29029 h 2743200"/>
              <a:gd name="connsiteX2" fmla="*/ 2140856 w 4303486"/>
              <a:gd name="connsiteY2" fmla="*/ 1364342 h 2743200"/>
              <a:gd name="connsiteX3" fmla="*/ 0 w 4303486"/>
              <a:gd name="connsiteY3" fmla="*/ 2743200 h 2743200"/>
              <a:gd name="connsiteX4" fmla="*/ 0 w 4303486"/>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3486" h="2743200">
                <a:moveTo>
                  <a:pt x="0" y="0"/>
                </a:moveTo>
                <a:lnTo>
                  <a:pt x="4303486" y="29029"/>
                </a:lnTo>
                <a:lnTo>
                  <a:pt x="2140856" y="1364342"/>
                </a:lnTo>
                <a:lnTo>
                  <a:pt x="0" y="2743200"/>
                </a:lnTo>
                <a:lnTo>
                  <a:pt x="0" y="0"/>
                </a:lnTo>
                <a:close/>
              </a:path>
            </a:pathLst>
          </a:custGeom>
          <a:solidFill>
            <a:srgbClr val="00757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432"/>
              </a:solidFill>
            </a:endParaRPr>
          </a:p>
        </p:txBody>
      </p:sp>
      <p:pic>
        <p:nvPicPr>
          <p:cNvPr id="10" name="Picture 9">
            <a:extLst>
              <a:ext uri="{FF2B5EF4-FFF2-40B4-BE49-F238E27FC236}">
                <a16:creationId xmlns:a16="http://schemas.microsoft.com/office/drawing/2014/main" id="{8864F69A-EB79-5C4B-AB8F-A0E927F9F102}"/>
              </a:ext>
            </a:extLst>
          </p:cNvPr>
          <p:cNvPicPr>
            <a:picLocks noChangeAspect="1"/>
          </p:cNvPicPr>
          <p:nvPr userDrawn="1"/>
        </p:nvPicPr>
        <p:blipFill>
          <a:blip r:embed="rId15"/>
          <a:stretch>
            <a:fillRect/>
          </a:stretch>
        </p:blipFill>
        <p:spPr>
          <a:xfrm>
            <a:off x="582668" y="162430"/>
            <a:ext cx="474912" cy="554064"/>
          </a:xfrm>
          <a:prstGeom prst="rect">
            <a:avLst/>
          </a:prstGeom>
        </p:spPr>
      </p:pic>
    </p:spTree>
    <p:extLst>
      <p:ext uri="{BB962C8B-B14F-4D97-AF65-F5344CB8AC3E}">
        <p14:creationId xmlns:p14="http://schemas.microsoft.com/office/powerpoint/2010/main" val="3159445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3"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E0C451-FDF7-2341-9A5B-97EA3F466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61D8DD-A1B2-CD41-A2C4-C1460B020B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4F037-0095-C043-A72F-D4BD260849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ABFF8-1612-B942-86DE-BB552E0D7A2A}" type="datetimeFigureOut">
              <a:rPr lang="en-US" smtClean="0"/>
              <a:t>11/15/24</a:t>
            </a:fld>
            <a:endParaRPr lang="en-US"/>
          </a:p>
        </p:txBody>
      </p:sp>
      <p:sp>
        <p:nvSpPr>
          <p:cNvPr id="5" name="Footer Placeholder 4">
            <a:extLst>
              <a:ext uri="{FF2B5EF4-FFF2-40B4-BE49-F238E27FC236}">
                <a16:creationId xmlns:a16="http://schemas.microsoft.com/office/drawing/2014/main" id="{98EADADC-374F-A54C-8754-F1D8F2CD1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209175-4BF4-5E4F-BF4C-03C40C2640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86C3D-0154-034B-ABEF-A78907FAC148}" type="slidenum">
              <a:rPr lang="en-US" smtClean="0"/>
              <a:t>‹#›</a:t>
            </a:fld>
            <a:endParaRPr lang="en-US"/>
          </a:p>
        </p:txBody>
      </p:sp>
    </p:spTree>
    <p:extLst>
      <p:ext uri="{BB962C8B-B14F-4D97-AF65-F5344CB8AC3E}">
        <p14:creationId xmlns:p14="http://schemas.microsoft.com/office/powerpoint/2010/main" val="35702544"/>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2"/>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defRPr>
            </a:lvl1pPr>
          </a:lstStyle>
          <a:p>
            <a:fld id="{6D35787B-394C-4586-8AB4-0A1267CADCB9}" type="datetime1">
              <a:rPr lang="en-US" altLang="en-US">
                <a:latin typeface="Arial" pitchFamily="34" charset="0"/>
                <a:ea typeface="ＭＳ Ｐゴシック" pitchFamily="34" charset="-128"/>
              </a:rPr>
              <a:pPr/>
              <a:t>11/15/24</a:t>
            </a:fld>
            <a:endParaRPr lang="en-US" altLang="en-US" dirty="0">
              <a:latin typeface="Arial" pitchFamily="34" charset="0"/>
              <a:ea typeface="ＭＳ Ｐゴシック" pitchFamily="34" charset="-128"/>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baseline="0">
                <a:solidFill>
                  <a:schemeClr val="tx1">
                    <a:lumMod val="65000"/>
                    <a:lumOff val="35000"/>
                  </a:schemeClr>
                </a:solidFill>
                <a:latin typeface="Arial" pitchFamily="34" charset="0"/>
                <a:ea typeface="+mn-ea"/>
                <a:cs typeface="+mn-cs"/>
              </a:defRPr>
            </a:lvl1pPr>
          </a:lstStyle>
          <a:p>
            <a:pPr>
              <a:defRPr/>
            </a:pPr>
            <a:r>
              <a:rPr lang="en-US" dirty="0">
                <a:solidFill>
                  <a:prstClr val="black">
                    <a:lumMod val="65000"/>
                    <a:lumOff val="35000"/>
                  </a:prstClr>
                </a:solidFill>
              </a:rPr>
              <a:t>Footer</a:t>
            </a: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defRPr>
            </a:lvl1pPr>
          </a:lstStyle>
          <a:p>
            <a:fld id="{4E1CDFDF-BA47-4BFE-AF8D-D4632E3484C4}" type="slidenum">
              <a:rPr lang="en-US" altLang="en-US">
                <a:latin typeface="Arial" pitchFamily="34" charset="0"/>
                <a:ea typeface="ＭＳ Ｐゴシック" pitchFamily="34" charset="-128"/>
              </a:rPr>
              <a:pPr/>
              <a:t>‹#›</a:t>
            </a:fld>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3726308877"/>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457189" rtl="0" eaLnBrk="0" fontAlgn="base" hangingPunct="0">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189"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189"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189"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189"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377"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566"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754"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891" indent="-342891" algn="l" defTabSz="457189" rtl="0" eaLnBrk="0" fontAlgn="base" hangingPunct="0">
        <a:spcBef>
          <a:spcPct val="20000"/>
        </a:spcBef>
        <a:spcAft>
          <a:spcPct val="0"/>
        </a:spcAft>
        <a:buFont typeface="Arial" pitchFamily="34" charset="0"/>
        <a:buChar char="•"/>
        <a:defRPr sz="3200" kern="1200">
          <a:solidFill>
            <a:schemeClr val="tx1"/>
          </a:solidFill>
          <a:latin typeface="Gotham Book"/>
          <a:ea typeface="ＭＳ Ｐゴシック" charset="-128"/>
          <a:cs typeface="ＭＳ Ｐゴシック" charset="-128"/>
        </a:defRPr>
      </a:lvl1pPr>
      <a:lvl2pPr marL="742932" indent="-285744" algn="l" defTabSz="457189" rtl="0" eaLnBrk="0" fontAlgn="base" hangingPunct="0">
        <a:spcBef>
          <a:spcPct val="20000"/>
        </a:spcBef>
        <a:spcAft>
          <a:spcPct val="0"/>
        </a:spcAft>
        <a:buFont typeface="Arial" pitchFamily="34" charset="0"/>
        <a:buChar char="–"/>
        <a:defRPr sz="2800" kern="1200">
          <a:solidFill>
            <a:schemeClr val="tx1"/>
          </a:solidFill>
          <a:latin typeface="Gotham Book"/>
          <a:ea typeface="ＭＳ Ｐゴシック" charset="-128"/>
          <a:cs typeface="+mn-cs"/>
        </a:defRPr>
      </a:lvl2pPr>
      <a:lvl3pPr marL="1142971" indent="-228594" algn="l" defTabSz="457189" rtl="0" eaLnBrk="0" fontAlgn="base" hangingPunct="0">
        <a:spcBef>
          <a:spcPct val="20000"/>
        </a:spcBef>
        <a:spcAft>
          <a:spcPct val="0"/>
        </a:spcAft>
        <a:buFont typeface="Arial" pitchFamily="34" charset="0"/>
        <a:buChar char="•"/>
        <a:defRPr sz="2400" kern="1200">
          <a:solidFill>
            <a:schemeClr val="tx1"/>
          </a:solidFill>
          <a:latin typeface="Gotham Book"/>
          <a:ea typeface="ＭＳ Ｐゴシック" charset="-128"/>
          <a:cs typeface="+mn-cs"/>
        </a:defRPr>
      </a:lvl3pPr>
      <a:lvl4pPr marL="1600160" indent="-228594" algn="l" defTabSz="457189" rtl="0" eaLnBrk="0" fontAlgn="base" hangingPunct="0">
        <a:spcBef>
          <a:spcPct val="20000"/>
        </a:spcBef>
        <a:spcAft>
          <a:spcPct val="0"/>
        </a:spcAft>
        <a:buFont typeface="Arial" pitchFamily="34" charset="0"/>
        <a:buChar char="–"/>
        <a:defRPr sz="2000" kern="1200">
          <a:solidFill>
            <a:schemeClr val="tx1"/>
          </a:solidFill>
          <a:latin typeface="Gotham Book"/>
          <a:ea typeface="ＭＳ Ｐゴシック" charset="-128"/>
          <a:cs typeface="+mn-cs"/>
        </a:defRPr>
      </a:lvl4pPr>
      <a:lvl5pPr marL="2057349" indent="-228594" algn="l" defTabSz="457189" rtl="0" eaLnBrk="0" fontAlgn="base" hangingPunct="0">
        <a:spcBef>
          <a:spcPct val="20000"/>
        </a:spcBef>
        <a:spcAft>
          <a:spcPct val="0"/>
        </a:spcAft>
        <a:buFont typeface="Arial" pitchFamily="34" charset="0"/>
        <a:buChar char="»"/>
        <a:defRPr sz="2000" kern="1200">
          <a:solidFill>
            <a:schemeClr val="tx1"/>
          </a:solidFill>
          <a:latin typeface="Gotham Book"/>
          <a:ea typeface="ＭＳ Ｐゴシック"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kenne552@msu.edu"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www.canr.msu.edu/misupe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EAD4A-675F-F0B7-C43D-BD51C202DD20}"/>
              </a:ext>
            </a:extLst>
          </p:cNvPr>
          <p:cNvSpPr>
            <a:spLocks noGrp="1"/>
          </p:cNvSpPr>
          <p:nvPr>
            <p:ph type="ctrTitle"/>
          </p:nvPr>
        </p:nvSpPr>
        <p:spPr/>
        <p:txBody>
          <a:bodyPr>
            <a:normAutofit/>
          </a:bodyPr>
          <a:lstStyle/>
          <a:p>
            <a:r>
              <a:rPr lang="en-US" b="1" i="0" u="none" strike="noStrike">
                <a:solidFill>
                  <a:srgbClr val="000000"/>
                </a:solidFill>
                <a:effectLst/>
                <a:latin typeface="Verdana" panose="020B0604030504040204" pitchFamily="34" charset="0"/>
              </a:rPr>
              <a:t>Reimagining Recovery</a:t>
            </a:r>
            <a:endParaRPr lang="en-US" dirty="0"/>
          </a:p>
        </p:txBody>
      </p:sp>
      <p:sp>
        <p:nvSpPr>
          <p:cNvPr id="3" name="Subtitle 2">
            <a:extLst>
              <a:ext uri="{FF2B5EF4-FFF2-40B4-BE49-F238E27FC236}">
                <a16:creationId xmlns:a16="http://schemas.microsoft.com/office/drawing/2014/main" id="{4C2504F3-45C9-AB6A-76AB-F21C283C9D9B}"/>
              </a:ext>
            </a:extLst>
          </p:cNvPr>
          <p:cNvSpPr>
            <a:spLocks noGrp="1"/>
          </p:cNvSpPr>
          <p:nvPr>
            <p:ph type="subTitle" idx="1"/>
          </p:nvPr>
        </p:nvSpPr>
        <p:spPr/>
        <p:txBody>
          <a:bodyPr/>
          <a:lstStyle/>
          <a:p>
            <a:r>
              <a:rPr lang="en-US" b="1" i="0" u="none" strike="noStrike" dirty="0">
                <a:solidFill>
                  <a:srgbClr val="000000"/>
                </a:solidFill>
                <a:effectLst/>
                <a:latin typeface="Verdana" panose="020B0604030504040204" pitchFamily="34" charset="0"/>
              </a:rPr>
              <a:t>A Health Justice-Oriented Training for Professionals</a:t>
            </a:r>
          </a:p>
          <a:p>
            <a:r>
              <a:rPr lang="en-US" b="1" dirty="0">
                <a:solidFill>
                  <a:srgbClr val="000000"/>
                </a:solidFill>
                <a:latin typeface="Verdana" panose="020B0604030504040204" pitchFamily="34" charset="0"/>
              </a:rPr>
              <a:t>Lauren E. Kennedy, PhD</a:t>
            </a:r>
          </a:p>
          <a:p>
            <a:r>
              <a:rPr lang="en-US" b="1" dirty="0">
                <a:solidFill>
                  <a:srgbClr val="000000"/>
                </a:solidFill>
                <a:latin typeface="Verdana" panose="020B0604030504040204" pitchFamily="34" charset="0"/>
              </a:rPr>
              <a:t>Michigan State University Extension</a:t>
            </a:r>
            <a:endParaRPr lang="en-US" dirty="0"/>
          </a:p>
        </p:txBody>
      </p:sp>
    </p:spTree>
    <p:extLst>
      <p:ext uri="{BB962C8B-B14F-4D97-AF65-F5344CB8AC3E}">
        <p14:creationId xmlns:p14="http://schemas.microsoft.com/office/powerpoint/2010/main" val="1005741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537366-5AC3-CBED-66EB-B7FB0B474D61}"/>
              </a:ext>
            </a:extLst>
          </p:cNvPr>
          <p:cNvSpPr>
            <a:spLocks noGrp="1"/>
          </p:cNvSpPr>
          <p:nvPr>
            <p:ph idx="1"/>
          </p:nvPr>
        </p:nvSpPr>
        <p:spPr/>
        <p:txBody>
          <a:bodyPr/>
          <a:lstStyle/>
          <a:p>
            <a:r>
              <a:rPr lang="en-US" dirty="0">
                <a:solidFill>
                  <a:schemeClr val="tx1"/>
                </a:solidFill>
              </a:rPr>
              <a:t>86% of participants reported an increase in self-efficacy to address the stigma associated with substance use (CMHA)</a:t>
            </a:r>
          </a:p>
          <a:p>
            <a:r>
              <a:rPr lang="en-US" dirty="0">
                <a:solidFill>
                  <a:schemeClr val="tx1"/>
                </a:solidFill>
              </a:rPr>
              <a:t>87% of participants reported an intention to use the information provided in the training with their job (CMHA)</a:t>
            </a:r>
          </a:p>
          <a:p>
            <a:r>
              <a:rPr lang="en-US" dirty="0">
                <a:solidFill>
                  <a:schemeClr val="tx1"/>
                </a:solidFill>
              </a:rPr>
              <a:t>92% of participants expected the training to improve their ability to work effectively (ROTA)</a:t>
            </a:r>
          </a:p>
          <a:p>
            <a:r>
              <a:rPr lang="en-US" dirty="0">
                <a:solidFill>
                  <a:schemeClr val="tx1"/>
                </a:solidFill>
              </a:rPr>
              <a:t>I would recommend this series to others</a:t>
            </a:r>
          </a:p>
          <a:p>
            <a:pPr lvl="1"/>
            <a:r>
              <a:rPr lang="en-US" dirty="0">
                <a:solidFill>
                  <a:schemeClr val="tx1"/>
                </a:solidFill>
              </a:rPr>
              <a:t>98% of ROTA participants; 78% of CMHA of MI participants</a:t>
            </a:r>
          </a:p>
          <a:p>
            <a:r>
              <a:rPr lang="en-US" dirty="0">
                <a:solidFill>
                  <a:schemeClr val="tx1"/>
                </a:solidFill>
              </a:rPr>
              <a:t>Participant satisfaction</a:t>
            </a:r>
          </a:p>
          <a:p>
            <a:pPr lvl="1"/>
            <a:r>
              <a:rPr lang="en-US" dirty="0">
                <a:solidFill>
                  <a:schemeClr val="tx1"/>
                </a:solidFill>
              </a:rPr>
              <a:t>99% of ROTA participants; 93% of CMHA of MI participants</a:t>
            </a:r>
          </a:p>
          <a:p>
            <a:endParaRPr lang="en-US" dirty="0">
              <a:solidFill>
                <a:schemeClr val="tx1"/>
              </a:solidFill>
            </a:endParaRPr>
          </a:p>
        </p:txBody>
      </p:sp>
      <p:sp>
        <p:nvSpPr>
          <p:cNvPr id="3" name="Title 2">
            <a:extLst>
              <a:ext uri="{FF2B5EF4-FFF2-40B4-BE49-F238E27FC236}">
                <a16:creationId xmlns:a16="http://schemas.microsoft.com/office/drawing/2014/main" id="{0988101B-6ABF-492E-D1C8-5A0D2071AF58}"/>
              </a:ext>
            </a:extLst>
          </p:cNvPr>
          <p:cNvSpPr>
            <a:spLocks noGrp="1"/>
          </p:cNvSpPr>
          <p:nvPr>
            <p:ph type="ctrTitle"/>
          </p:nvPr>
        </p:nvSpPr>
        <p:spPr/>
        <p:txBody>
          <a:bodyPr/>
          <a:lstStyle/>
          <a:p>
            <a:r>
              <a:rPr lang="en-US" dirty="0"/>
              <a:t>Evaluation</a:t>
            </a:r>
          </a:p>
        </p:txBody>
      </p:sp>
    </p:spTree>
    <p:extLst>
      <p:ext uri="{BB962C8B-B14F-4D97-AF65-F5344CB8AC3E}">
        <p14:creationId xmlns:p14="http://schemas.microsoft.com/office/powerpoint/2010/main" val="2580520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3AF394-9D9F-0B11-068F-47CBC05FE83E}"/>
              </a:ext>
            </a:extLst>
          </p:cNvPr>
          <p:cNvSpPr>
            <a:spLocks noGrp="1"/>
          </p:cNvSpPr>
          <p:nvPr>
            <p:ph idx="1"/>
          </p:nvPr>
        </p:nvSpPr>
        <p:spPr/>
        <p:txBody>
          <a:bodyPr>
            <a:normAutofit/>
          </a:bodyPr>
          <a:lstStyle/>
          <a:p>
            <a:pPr marL="0" indent="0">
              <a:buNone/>
            </a:pPr>
            <a:endParaRPr lang="en-US" b="1" dirty="0"/>
          </a:p>
          <a:p>
            <a:pPr marL="0" indent="0">
              <a:buNone/>
            </a:pPr>
            <a:r>
              <a:rPr lang="en-US" b="1" dirty="0">
                <a:solidFill>
                  <a:schemeClr val="tx1"/>
                </a:solidFill>
              </a:rPr>
              <a:t>Sharing with the community</a:t>
            </a:r>
          </a:p>
          <a:p>
            <a:pPr marL="457200" lvl="1" indent="0">
              <a:buNone/>
            </a:pPr>
            <a:r>
              <a:rPr lang="en-US" i="1" dirty="0"/>
              <a:t>“I am hosting a Town Hall in a few weeks on the different recovery pathways and I plan to include some of this information prior to the panel discussion.”</a:t>
            </a:r>
          </a:p>
          <a:p>
            <a:pPr marL="0" indent="0">
              <a:buNone/>
            </a:pPr>
            <a:endParaRPr lang="en-US" dirty="0"/>
          </a:p>
          <a:p>
            <a:pPr marL="0" indent="0">
              <a:buNone/>
            </a:pPr>
            <a:r>
              <a:rPr lang="en-US" b="1" dirty="0">
                <a:solidFill>
                  <a:schemeClr val="tx1"/>
                </a:solidFill>
              </a:rPr>
              <a:t>Supervisors are sharing with their teams</a:t>
            </a:r>
          </a:p>
          <a:p>
            <a:pPr marL="457200" lvl="1" indent="0">
              <a:buNone/>
            </a:pPr>
            <a:r>
              <a:rPr lang="en-US" i="1" dirty="0"/>
              <a:t>“As I do not work directly with customers anymore, my application of this information will to continue to be guiding my staff to understand how trauma may play a role in SUD.”</a:t>
            </a:r>
          </a:p>
          <a:p>
            <a:pPr marL="457200" lvl="1" indent="0">
              <a:buNone/>
            </a:pPr>
            <a:endParaRPr lang="en-US" dirty="0"/>
          </a:p>
          <a:p>
            <a:pPr marL="457200" lvl="1" indent="0">
              <a:buNone/>
            </a:pPr>
            <a:r>
              <a:rPr lang="en-US" i="1" dirty="0"/>
              <a:t>“I am a supervisor of clinicians that reach out to </a:t>
            </a:r>
            <a:r>
              <a:rPr lang="en-US" i="1" dirty="0" err="1"/>
              <a:t>mbrs</a:t>
            </a:r>
            <a:r>
              <a:rPr lang="en-US" i="1" dirty="0"/>
              <a:t> with co-occurring disorders. I plan to share resources and information specifically from this training to assist them when providing care management and care coordination for their health and wellness.”</a:t>
            </a:r>
          </a:p>
          <a:p>
            <a:pPr lvl="1"/>
            <a:endParaRPr lang="en-US" dirty="0"/>
          </a:p>
          <a:p>
            <a:pPr lvl="1"/>
            <a:endParaRPr lang="en-US" dirty="0"/>
          </a:p>
        </p:txBody>
      </p:sp>
      <p:sp>
        <p:nvSpPr>
          <p:cNvPr id="2" name="Title 1">
            <a:extLst>
              <a:ext uri="{FF2B5EF4-FFF2-40B4-BE49-F238E27FC236}">
                <a16:creationId xmlns:a16="http://schemas.microsoft.com/office/drawing/2014/main" id="{BB79C56F-1458-89A6-9612-AB6D89D3E0AB}"/>
              </a:ext>
            </a:extLst>
          </p:cNvPr>
          <p:cNvSpPr>
            <a:spLocks noGrp="1"/>
          </p:cNvSpPr>
          <p:nvPr>
            <p:ph type="ctrTitle"/>
          </p:nvPr>
        </p:nvSpPr>
        <p:spPr>
          <a:prstGeom prst="rect">
            <a:avLst/>
          </a:prstGeom>
        </p:spPr>
        <p:txBody>
          <a:bodyPr/>
          <a:lstStyle/>
          <a:p>
            <a:pPr algn="ctr"/>
            <a:r>
              <a:rPr lang="en-US" sz="3200" dirty="0"/>
              <a:t>Participants say they intend to apply what they learned to their work.</a:t>
            </a:r>
          </a:p>
        </p:txBody>
      </p:sp>
    </p:spTree>
    <p:extLst>
      <p:ext uri="{BB962C8B-B14F-4D97-AF65-F5344CB8AC3E}">
        <p14:creationId xmlns:p14="http://schemas.microsoft.com/office/powerpoint/2010/main" val="432381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7FE8-FE46-34A5-99DD-933B6DFE59CA}"/>
              </a:ext>
            </a:extLst>
          </p:cNvPr>
          <p:cNvSpPr>
            <a:spLocks noGrp="1"/>
          </p:cNvSpPr>
          <p:nvPr>
            <p:ph type="title"/>
          </p:nvPr>
        </p:nvSpPr>
        <p:spPr/>
        <p:txBody>
          <a:bodyPr/>
          <a:lstStyle/>
          <a:p>
            <a:r>
              <a:rPr lang="en-US" dirty="0"/>
              <a:t>continued</a:t>
            </a:r>
          </a:p>
        </p:txBody>
      </p:sp>
      <p:sp>
        <p:nvSpPr>
          <p:cNvPr id="3" name="Content Placeholder 2">
            <a:extLst>
              <a:ext uri="{FF2B5EF4-FFF2-40B4-BE49-F238E27FC236}">
                <a16:creationId xmlns:a16="http://schemas.microsoft.com/office/drawing/2014/main" id="{26E0D9EE-9AD3-31F4-6264-B16F4311DAF5}"/>
              </a:ext>
            </a:extLst>
          </p:cNvPr>
          <p:cNvSpPr>
            <a:spLocks noGrp="1"/>
          </p:cNvSpPr>
          <p:nvPr>
            <p:ph idx="1"/>
          </p:nvPr>
        </p:nvSpPr>
        <p:spPr/>
        <p:txBody>
          <a:bodyPr>
            <a:normAutofit lnSpcReduction="10000"/>
          </a:bodyPr>
          <a:lstStyle/>
          <a:p>
            <a:pPr marL="0" indent="0">
              <a:buNone/>
            </a:pPr>
            <a:endParaRPr lang="en-US" dirty="0"/>
          </a:p>
          <a:p>
            <a:pPr marL="0" indent="0">
              <a:buNone/>
            </a:pPr>
            <a:r>
              <a:rPr lang="en-US" b="1" dirty="0">
                <a:solidFill>
                  <a:schemeClr val="tx1"/>
                </a:solidFill>
              </a:rPr>
              <a:t>Working differently with criminal legal</a:t>
            </a:r>
          </a:p>
          <a:p>
            <a:pPr marL="457200" lvl="1" indent="0">
              <a:buNone/>
            </a:pPr>
            <a:r>
              <a:rPr lang="en-US" i="1" dirty="0"/>
              <a:t>“Working with local probation and parole agents and encouraging a harm-reduction approach.”</a:t>
            </a:r>
          </a:p>
          <a:p>
            <a:pPr marL="457200" lvl="1" indent="0">
              <a:buNone/>
            </a:pPr>
            <a:endParaRPr lang="en-US" dirty="0"/>
          </a:p>
          <a:p>
            <a:pPr marL="457200" lvl="1" indent="0">
              <a:buNone/>
            </a:pPr>
            <a:r>
              <a:rPr lang="en-US" i="1" dirty="0"/>
              <a:t>“coordination with the recovery court”</a:t>
            </a:r>
          </a:p>
          <a:p>
            <a:pPr marL="0" indent="0">
              <a:buNone/>
            </a:pPr>
            <a:endParaRPr lang="en-US" b="1" dirty="0">
              <a:solidFill>
                <a:schemeClr val="tx1"/>
              </a:solidFill>
            </a:endParaRPr>
          </a:p>
          <a:p>
            <a:pPr marL="0" indent="0">
              <a:buNone/>
            </a:pPr>
            <a:r>
              <a:rPr lang="en-US" b="1" dirty="0">
                <a:solidFill>
                  <a:schemeClr val="tx1"/>
                </a:solidFill>
              </a:rPr>
              <a:t>Policy change</a:t>
            </a:r>
          </a:p>
          <a:p>
            <a:pPr marL="457200" lvl="1" indent="0">
              <a:buNone/>
            </a:pPr>
            <a:r>
              <a:rPr lang="en-US" i="1" dirty="0"/>
              <a:t>“Some of this information will also be included in new hire staff training for the agency.”</a:t>
            </a:r>
          </a:p>
          <a:p>
            <a:pPr marL="457200" lvl="1" indent="0">
              <a:buNone/>
            </a:pPr>
            <a:endParaRPr lang="en-US" dirty="0"/>
          </a:p>
          <a:p>
            <a:pPr marL="457200" lvl="1" indent="0">
              <a:buNone/>
            </a:pPr>
            <a:r>
              <a:rPr lang="en-US" i="1" dirty="0"/>
              <a:t>”I have already started incorporating some of the information into a presentation I am giving on Monday to the Attorney General’s office.”</a:t>
            </a:r>
          </a:p>
        </p:txBody>
      </p:sp>
    </p:spTree>
    <p:extLst>
      <p:ext uri="{BB962C8B-B14F-4D97-AF65-F5344CB8AC3E}">
        <p14:creationId xmlns:p14="http://schemas.microsoft.com/office/powerpoint/2010/main" val="3340561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477C19-5F55-7A9F-7CC6-88A76E6F7489}"/>
              </a:ext>
            </a:extLst>
          </p:cNvPr>
          <p:cNvSpPr>
            <a:spLocks noGrp="1"/>
          </p:cNvSpPr>
          <p:nvPr>
            <p:ph idx="1"/>
          </p:nvPr>
        </p:nvSpPr>
        <p:spPr/>
        <p:txBody>
          <a:bodyPr/>
          <a:lstStyle/>
          <a:p>
            <a:pPr marL="0" indent="0" algn="ctr">
              <a:buNone/>
            </a:pPr>
            <a:r>
              <a:rPr lang="en-US" sz="4800" i="1" dirty="0">
                <a:effectLst/>
              </a:rPr>
              <a:t>“The holistic, humanistic, and empathetic approach to recovery is refreshing. The info and words shared will help me to lead conversations in my community.”</a:t>
            </a:r>
            <a:endParaRPr lang="en-US" sz="4800" i="1"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5F7A624C-4D73-D265-621B-76395863CF10}"/>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533738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D13806-78D5-BA4F-BFF6-0A92DEB7BA0D}"/>
              </a:ext>
            </a:extLst>
          </p:cNvPr>
          <p:cNvSpPr>
            <a:spLocks noGrp="1"/>
          </p:cNvSpPr>
          <p:nvPr>
            <p:ph type="ctrTitle"/>
          </p:nvPr>
        </p:nvSpPr>
        <p:spPr>
          <a:xfrm>
            <a:off x="481013" y="3752849"/>
            <a:ext cx="3290887" cy="2452687"/>
          </a:xfrm>
        </p:spPr>
        <p:txBody>
          <a:bodyPr vert="horz" lIns="91440" tIns="45720" rIns="91440" bIns="45720" rtlCol="0" anchor="ctr">
            <a:normAutofit/>
          </a:bodyPr>
          <a:lstStyle/>
          <a:p>
            <a:r>
              <a:rPr lang="en-US" sz="6000" dirty="0">
                <a:solidFill>
                  <a:schemeClr val="tx1"/>
                </a:solidFill>
                <a:latin typeface="+mj-lt"/>
                <a:cs typeface="+mj-cs"/>
              </a:rPr>
              <a:t>Connect with me</a:t>
            </a:r>
          </a:p>
        </p:txBody>
      </p:sp>
      <p:pic>
        <p:nvPicPr>
          <p:cNvPr id="5" name="Picture 4" descr="Multi-colored lines">
            <a:extLst>
              <a:ext uri="{FF2B5EF4-FFF2-40B4-BE49-F238E27FC236}">
                <a16:creationId xmlns:a16="http://schemas.microsoft.com/office/drawing/2014/main" id="{4B32693C-4DFF-1AE4-6BF6-223D65A162C0}"/>
              </a:ext>
            </a:extLst>
          </p:cNvPr>
          <p:cNvPicPr>
            <a:picLocks noChangeAspect="1"/>
          </p:cNvPicPr>
          <p:nvPr/>
        </p:nvPicPr>
        <p:blipFill>
          <a:blip r:embed="rId2"/>
          <a:srcRect t="36000" b="1840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Content Placeholder 1">
            <a:extLst>
              <a:ext uri="{FF2B5EF4-FFF2-40B4-BE49-F238E27FC236}">
                <a16:creationId xmlns:a16="http://schemas.microsoft.com/office/drawing/2014/main" id="{6D31011D-38D4-6D51-3B0C-FE684C5614EE}"/>
              </a:ext>
            </a:extLst>
          </p:cNvPr>
          <p:cNvSpPr>
            <a:spLocks noGrp="1"/>
          </p:cNvSpPr>
          <p:nvPr>
            <p:ph idx="1"/>
          </p:nvPr>
        </p:nvSpPr>
        <p:spPr>
          <a:xfrm>
            <a:off x="4223982" y="3752850"/>
            <a:ext cx="7485413" cy="2452687"/>
          </a:xfrm>
        </p:spPr>
        <p:txBody>
          <a:bodyPr vert="horz" lIns="91440" tIns="45720" rIns="91440" bIns="45720" rtlCol="0" anchor="ctr">
            <a:normAutofit/>
          </a:bodyPr>
          <a:lstStyle/>
          <a:p>
            <a:pPr marL="0" indent="0">
              <a:buNone/>
            </a:pPr>
            <a:r>
              <a:rPr lang="en-US" dirty="0">
                <a:solidFill>
                  <a:schemeClr val="tx1"/>
                </a:solidFill>
                <a:latin typeface="+mn-lt"/>
                <a:cs typeface="+mn-cs"/>
              </a:rPr>
              <a:t>Lauren Kennedy, PhD</a:t>
            </a:r>
          </a:p>
          <a:p>
            <a:pPr marL="0" indent="0">
              <a:buNone/>
            </a:pPr>
            <a:r>
              <a:rPr lang="en-US" dirty="0">
                <a:solidFill>
                  <a:schemeClr val="tx1"/>
                </a:solidFill>
                <a:latin typeface="+mn-lt"/>
                <a:cs typeface="+mn-cs"/>
              </a:rPr>
              <a:t>Specialist @ Michigan State University Extension</a:t>
            </a:r>
          </a:p>
          <a:p>
            <a:pPr marL="0" indent="0">
              <a:buNone/>
            </a:pPr>
            <a:endParaRPr lang="en-US" dirty="0">
              <a:solidFill>
                <a:schemeClr val="tx1"/>
              </a:solidFill>
              <a:latin typeface="+mn-lt"/>
              <a:cs typeface="+mn-cs"/>
            </a:endParaRPr>
          </a:p>
          <a:p>
            <a:pPr lvl="1"/>
            <a:r>
              <a:rPr lang="en-US" sz="2400" dirty="0">
                <a:solidFill>
                  <a:schemeClr val="tx1"/>
                </a:solidFill>
                <a:latin typeface="+mn-lt"/>
                <a:cs typeface="+mn-cs"/>
              </a:rPr>
              <a:t>Email: </a:t>
            </a:r>
            <a:r>
              <a:rPr lang="en-US" sz="2400" dirty="0">
                <a:solidFill>
                  <a:schemeClr val="tx1"/>
                </a:solidFill>
                <a:latin typeface="+mn-lt"/>
                <a:cs typeface="+mn-cs"/>
                <a:hlinkClick r:id="rId3"/>
              </a:rPr>
              <a:t>kenne552@msu.edu</a:t>
            </a:r>
            <a:endParaRPr lang="en-US" sz="2400" dirty="0">
              <a:solidFill>
                <a:schemeClr val="tx1"/>
              </a:solidFill>
              <a:latin typeface="+mn-lt"/>
              <a:cs typeface="+mn-cs"/>
            </a:endParaRPr>
          </a:p>
          <a:p>
            <a:pPr lvl="1"/>
            <a:r>
              <a:rPr lang="en-US" sz="2400" dirty="0" err="1">
                <a:solidFill>
                  <a:schemeClr val="tx1"/>
                </a:solidFill>
                <a:latin typeface="+mn-lt"/>
                <a:cs typeface="+mn-cs"/>
              </a:rPr>
              <a:t>MiSUPER</a:t>
            </a:r>
            <a:r>
              <a:rPr lang="en-US" sz="2400" dirty="0">
                <a:solidFill>
                  <a:schemeClr val="tx1"/>
                </a:solidFill>
                <a:latin typeface="+mn-lt"/>
                <a:cs typeface="+mn-cs"/>
              </a:rPr>
              <a:t>: </a:t>
            </a:r>
            <a:r>
              <a:rPr lang="en-US" sz="2400" dirty="0">
                <a:solidFill>
                  <a:schemeClr val="tx1"/>
                </a:solidFill>
                <a:latin typeface="+mn-lt"/>
                <a:cs typeface="+mn-cs"/>
                <a:hlinkClick r:id="rId4"/>
              </a:rPr>
              <a:t>https://www.canr.msu.edu/misuper/</a:t>
            </a:r>
            <a:r>
              <a:rPr lang="en-US" sz="2400" dirty="0">
                <a:solidFill>
                  <a:schemeClr val="tx1"/>
                </a:solidFill>
                <a:latin typeface="+mn-lt"/>
                <a:cs typeface="+mn-cs"/>
              </a:rPr>
              <a:t> </a:t>
            </a:r>
          </a:p>
        </p:txBody>
      </p:sp>
    </p:spTree>
    <p:extLst>
      <p:ext uri="{BB962C8B-B14F-4D97-AF65-F5344CB8AC3E}">
        <p14:creationId xmlns:p14="http://schemas.microsoft.com/office/powerpoint/2010/main" val="4235908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1168400" y="664025"/>
            <a:ext cx="4339771" cy="5017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457189" fontAlgn="base">
              <a:spcBef>
                <a:spcPct val="50000"/>
              </a:spcBef>
              <a:spcAft>
                <a:spcPct val="0"/>
              </a:spcAft>
              <a:buNone/>
            </a:pPr>
            <a:r>
              <a:rPr lang="en-US" altLang="en-US" sz="2667" dirty="0">
                <a:solidFill>
                  <a:prstClr val="black"/>
                </a:solidFill>
                <a:latin typeface="Times New Roman" panose="02020603050405020304" pitchFamily="18" charset="0"/>
                <a:ea typeface="ＭＳ Ｐゴシック" pitchFamily="49" charset="-128"/>
              </a:rPr>
              <a:t>MSU is an affirmative-action, equal-opportunity employer. Michigan State University Extension programs and materials are open to all without regard to race, color, national origin, sex, gender, gender identity, religion, age, height, weight, disability, political beliefs, sexual orientation, marital status, family status or veteran status.</a:t>
            </a:r>
            <a:r>
              <a:rPr lang="en-US" altLang="en-US" sz="2667" dirty="0">
                <a:solidFill>
                  <a:prstClr val="black"/>
                </a:solidFill>
                <a:ea typeface="ＭＳ Ｐゴシック" pitchFamily="49" charset="-128"/>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665" y="1"/>
            <a:ext cx="4437529" cy="6857999"/>
          </a:xfrm>
          <a:prstGeom prst="rect">
            <a:avLst/>
          </a:prstGeom>
        </p:spPr>
      </p:pic>
    </p:spTree>
    <p:extLst>
      <p:ext uri="{BB962C8B-B14F-4D97-AF65-F5344CB8AC3E}">
        <p14:creationId xmlns:p14="http://schemas.microsoft.com/office/powerpoint/2010/main" val="3451435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B6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B0CDF3-BF6F-BE2F-277C-B73839A8831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What is Extension?</a:t>
            </a:r>
          </a:p>
        </p:txBody>
      </p:sp>
      <p:pic>
        <p:nvPicPr>
          <p:cNvPr id="5" name="Content Placeholder 4" descr="A map of the united states of america&#10;&#10;Description automatically generated">
            <a:extLst>
              <a:ext uri="{FF2B5EF4-FFF2-40B4-BE49-F238E27FC236}">
                <a16:creationId xmlns:a16="http://schemas.microsoft.com/office/drawing/2014/main" id="{E0D73DCD-E3D7-62CF-E016-DCC54118B2E9}"/>
              </a:ext>
            </a:extLst>
          </p:cNvPr>
          <p:cNvPicPr>
            <a:picLocks noGrp="1" noChangeAspect="1"/>
          </p:cNvPicPr>
          <p:nvPr>
            <p:ph idx="1"/>
          </p:nvPr>
        </p:nvPicPr>
        <p:blipFill>
          <a:blip r:embed="rId2"/>
          <a:stretch>
            <a:fillRect/>
          </a:stretch>
        </p:blipFill>
        <p:spPr>
          <a:xfrm>
            <a:off x="3712474" y="389592"/>
            <a:ext cx="8159486" cy="6078816"/>
          </a:xfrm>
          <a:prstGeom prst="rect">
            <a:avLst/>
          </a:prstGeom>
        </p:spPr>
      </p:pic>
    </p:spTree>
    <p:extLst>
      <p:ext uri="{BB962C8B-B14F-4D97-AF65-F5344CB8AC3E}">
        <p14:creationId xmlns:p14="http://schemas.microsoft.com/office/powerpoint/2010/main" val="813414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4AF14E-E311-AEC1-4579-50E77D7F85A0}"/>
              </a:ext>
            </a:extLst>
          </p:cNvPr>
          <p:cNvSpPr>
            <a:spLocks noGrp="1"/>
          </p:cNvSpPr>
          <p:nvPr>
            <p:ph type="title"/>
          </p:nvPr>
        </p:nvSpPr>
        <p:spPr/>
        <p:txBody>
          <a:bodyPr/>
          <a:lstStyle/>
          <a:p>
            <a:r>
              <a:rPr lang="en-US" dirty="0"/>
              <a:t>Michigan State University Extension</a:t>
            </a:r>
          </a:p>
        </p:txBody>
      </p:sp>
      <p:sp>
        <p:nvSpPr>
          <p:cNvPr id="6" name="Content Placeholder 5">
            <a:extLst>
              <a:ext uri="{FF2B5EF4-FFF2-40B4-BE49-F238E27FC236}">
                <a16:creationId xmlns:a16="http://schemas.microsoft.com/office/drawing/2014/main" id="{8FDEA8E1-94FE-15FC-41B5-9B1E38998408}"/>
              </a:ext>
            </a:extLst>
          </p:cNvPr>
          <p:cNvSpPr>
            <a:spLocks noGrp="1"/>
          </p:cNvSpPr>
          <p:nvPr>
            <p:ph idx="1"/>
          </p:nvPr>
        </p:nvSpPr>
        <p:spPr/>
        <p:txBody>
          <a:bodyPr>
            <a:normAutofit/>
          </a:bodyPr>
          <a:lstStyle/>
          <a:p>
            <a:r>
              <a:rPr lang="en-US" dirty="0">
                <a:solidFill>
                  <a:schemeClr val="tx1"/>
                </a:solidFill>
              </a:rPr>
              <a:t>Four institutes: Child and Youth, Community, Food, &amp; Environment, Agriculture &amp; Agribusiness, Health and Nutrition</a:t>
            </a:r>
          </a:p>
          <a:p>
            <a:r>
              <a:rPr lang="en-US" dirty="0">
                <a:solidFill>
                  <a:schemeClr val="tx1"/>
                </a:solidFill>
              </a:rPr>
              <a:t>HNI:</a:t>
            </a:r>
          </a:p>
          <a:p>
            <a:pPr lvl="1"/>
            <a:r>
              <a:rPr lang="en-US" dirty="0">
                <a:solidFill>
                  <a:schemeClr val="tx1"/>
                </a:solidFill>
              </a:rPr>
              <a:t>~150 staff statewide</a:t>
            </a:r>
          </a:p>
          <a:p>
            <a:pPr lvl="1"/>
            <a:r>
              <a:rPr lang="en-US" dirty="0">
                <a:solidFill>
                  <a:schemeClr val="tx1"/>
                </a:solidFill>
              </a:rPr>
              <a:t>Master’s-prepared educators and Bachelor’s-level instructors</a:t>
            </a:r>
          </a:p>
          <a:p>
            <a:pPr lvl="1"/>
            <a:r>
              <a:rPr lang="en-US" dirty="0">
                <a:solidFill>
                  <a:schemeClr val="tx1"/>
                </a:solidFill>
              </a:rPr>
              <a:t>Nutrition and physical activity, food safety, health (incl. behavioral/SUD, chronic disease/pain, falls prevention, diabetes, sleep, stress/mindfulness, etc.)</a:t>
            </a:r>
          </a:p>
          <a:p>
            <a:r>
              <a:rPr lang="en-US" dirty="0">
                <a:solidFill>
                  <a:srgbClr val="000000"/>
                </a:solidFill>
                <a:effectLst/>
                <a:latin typeface="Arial" panose="020B0604020202020204" pitchFamily="34" charset="0"/>
              </a:rPr>
              <a:t>Menu of research- and evidence-based programs</a:t>
            </a:r>
          </a:p>
          <a:p>
            <a:r>
              <a:rPr lang="en-US" dirty="0">
                <a:solidFill>
                  <a:srgbClr val="000000"/>
                </a:solidFill>
                <a:effectLst/>
                <a:latin typeface="Arial" panose="020B0604020202020204" pitchFamily="34" charset="0"/>
              </a:rPr>
              <a:t>Community-based experts with MSU Extension</a:t>
            </a:r>
          </a:p>
          <a:p>
            <a:pPr lvl="1"/>
            <a:endParaRPr lang="en-US" dirty="0"/>
          </a:p>
        </p:txBody>
      </p:sp>
    </p:spTree>
    <p:extLst>
      <p:ext uri="{BB962C8B-B14F-4D97-AF65-F5344CB8AC3E}">
        <p14:creationId xmlns:p14="http://schemas.microsoft.com/office/powerpoint/2010/main" val="781166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cover of a report&#10;&#10;Description automatically generated">
            <a:extLst>
              <a:ext uri="{FF2B5EF4-FFF2-40B4-BE49-F238E27FC236}">
                <a16:creationId xmlns:a16="http://schemas.microsoft.com/office/drawing/2014/main" id="{E1359877-3556-AA4F-EBAB-F0651416DFB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247900" y="2439194"/>
            <a:ext cx="2362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person taking a blood pressure from a patient&#10;&#10;Description automatically generated">
            <a:extLst>
              <a:ext uri="{FF2B5EF4-FFF2-40B4-BE49-F238E27FC236}">
                <a16:creationId xmlns:a16="http://schemas.microsoft.com/office/drawing/2014/main" id="{4A064A41-A831-C909-EB22-5CEFE239ED24}"/>
              </a:ext>
            </a:extLst>
          </p:cNvPr>
          <p:cNvPicPr>
            <a:picLocks noGrp="1" noChangeAspect="1"/>
          </p:cNvPicPr>
          <p:nvPr>
            <p:ph sz="half" idx="2"/>
          </p:nvPr>
        </p:nvPicPr>
        <p:blipFill>
          <a:blip r:embed="rId3"/>
          <a:stretch>
            <a:fillRect/>
          </a:stretch>
        </p:blipFill>
        <p:spPr>
          <a:xfrm>
            <a:off x="7078411" y="1825625"/>
            <a:ext cx="3369178" cy="4351338"/>
          </a:xfrm>
        </p:spPr>
      </p:pic>
      <p:sp>
        <p:nvSpPr>
          <p:cNvPr id="2" name="Title 1">
            <a:extLst>
              <a:ext uri="{FF2B5EF4-FFF2-40B4-BE49-F238E27FC236}">
                <a16:creationId xmlns:a16="http://schemas.microsoft.com/office/drawing/2014/main" id="{5D93AD92-12C1-DE04-678F-CA43A20E30B6}"/>
              </a:ext>
            </a:extLst>
          </p:cNvPr>
          <p:cNvSpPr>
            <a:spLocks noGrp="1"/>
          </p:cNvSpPr>
          <p:nvPr>
            <p:ph type="ctrTitle"/>
          </p:nvPr>
        </p:nvSpPr>
        <p:spPr/>
        <p:txBody>
          <a:bodyPr>
            <a:normAutofit/>
          </a:bodyPr>
          <a:lstStyle/>
          <a:p>
            <a:r>
              <a:rPr lang="en-US" sz="2800" dirty="0"/>
              <a:t>National Framework for Health Equity and Well Being</a:t>
            </a:r>
          </a:p>
        </p:txBody>
      </p:sp>
      <p:pic>
        <p:nvPicPr>
          <p:cNvPr id="6" name="Picture 5">
            <a:extLst>
              <a:ext uri="{FF2B5EF4-FFF2-40B4-BE49-F238E27FC236}">
                <a16:creationId xmlns:a16="http://schemas.microsoft.com/office/drawing/2014/main" id="{A7598A0C-E3F4-7EC9-0354-F0C2F3C0A84D}"/>
              </a:ext>
            </a:extLst>
          </p:cNvPr>
          <p:cNvPicPr>
            <a:picLocks noChangeAspect="1"/>
          </p:cNvPicPr>
          <p:nvPr/>
        </p:nvPicPr>
        <p:blipFill>
          <a:blip r:embed="rId4"/>
          <a:stretch>
            <a:fillRect/>
          </a:stretch>
        </p:blipFill>
        <p:spPr>
          <a:xfrm>
            <a:off x="-1" y="2331751"/>
            <a:ext cx="6571751" cy="3833521"/>
          </a:xfrm>
          <a:prstGeom prst="rect">
            <a:avLst/>
          </a:prstGeom>
        </p:spPr>
      </p:pic>
    </p:spTree>
    <p:extLst>
      <p:ext uri="{BB962C8B-B14F-4D97-AF65-F5344CB8AC3E}">
        <p14:creationId xmlns:p14="http://schemas.microsoft.com/office/powerpoint/2010/main" val="1252068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6EC5C-E61A-36AB-AF4F-95C7E7B6F6F1}"/>
              </a:ext>
            </a:extLst>
          </p:cNvPr>
          <p:cNvSpPr>
            <a:spLocks noGrp="1"/>
          </p:cNvSpPr>
          <p:nvPr>
            <p:ph type="title"/>
          </p:nvPr>
        </p:nvSpPr>
        <p:spPr/>
        <p:txBody>
          <a:bodyPr>
            <a:normAutofit fontScale="90000"/>
          </a:bodyPr>
          <a:lstStyle/>
          <a:p>
            <a:r>
              <a:rPr lang="en-US" sz="3800" dirty="0"/>
              <a:t>National Framework for Health Equity and Well Being</a:t>
            </a:r>
          </a:p>
        </p:txBody>
      </p:sp>
      <p:sp>
        <p:nvSpPr>
          <p:cNvPr id="3" name="Content Placeholder 2">
            <a:extLst>
              <a:ext uri="{FF2B5EF4-FFF2-40B4-BE49-F238E27FC236}">
                <a16:creationId xmlns:a16="http://schemas.microsoft.com/office/drawing/2014/main" id="{68783AB2-719C-5C4C-E1A4-0E71BB84095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4EEC6B5-358C-DD62-62CB-A690BEC18BB0}"/>
              </a:ext>
            </a:extLst>
          </p:cNvPr>
          <p:cNvPicPr>
            <a:picLocks noChangeAspect="1"/>
          </p:cNvPicPr>
          <p:nvPr/>
        </p:nvPicPr>
        <p:blipFill>
          <a:blip r:embed="rId2"/>
          <a:stretch>
            <a:fillRect/>
          </a:stretch>
        </p:blipFill>
        <p:spPr>
          <a:xfrm>
            <a:off x="6350" y="0"/>
            <a:ext cx="12179302" cy="6858000"/>
          </a:xfrm>
          <a:prstGeom prst="rect">
            <a:avLst/>
          </a:prstGeom>
        </p:spPr>
      </p:pic>
    </p:spTree>
    <p:extLst>
      <p:ext uri="{BB962C8B-B14F-4D97-AF65-F5344CB8AC3E}">
        <p14:creationId xmlns:p14="http://schemas.microsoft.com/office/powerpoint/2010/main" val="3205039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7" name="Rectangle 1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hands holding a person's hand&#10;&#10;Description automatically generated">
            <a:extLst>
              <a:ext uri="{FF2B5EF4-FFF2-40B4-BE49-F238E27FC236}">
                <a16:creationId xmlns:a16="http://schemas.microsoft.com/office/drawing/2014/main" id="{195CC993-1A51-3B5A-61FE-08D13282F86E}"/>
              </a:ext>
            </a:extLst>
          </p:cNvPr>
          <p:cNvPicPr>
            <a:picLocks noGrp="1" noChangeAspect="1"/>
          </p:cNvPicPr>
          <p:nvPr>
            <p:ph type="pic" idx="1"/>
          </p:nvPr>
        </p:nvPicPr>
        <p:blipFill>
          <a:blip r:embed="rId2"/>
          <a:srcRect l="5170" r="5170"/>
          <a:stretch/>
        </p:blipFill>
        <p:spPr>
          <a:xfrm>
            <a:off x="6096000" y="1"/>
            <a:ext cx="6102825" cy="6858000"/>
          </a:xfrm>
          <a:prstGeom prst="rect">
            <a:avLst/>
          </a:prstGeom>
        </p:spPr>
      </p:pic>
      <p:graphicFrame>
        <p:nvGraphicFramePr>
          <p:cNvPr id="19" name="Text Placeholder 2">
            <a:extLst>
              <a:ext uri="{FF2B5EF4-FFF2-40B4-BE49-F238E27FC236}">
                <a16:creationId xmlns:a16="http://schemas.microsoft.com/office/drawing/2014/main" id="{91BD473F-2827-593F-176F-3F327FEF3D6E}"/>
              </a:ext>
            </a:extLst>
          </p:cNvPr>
          <p:cNvGraphicFramePr/>
          <p:nvPr/>
        </p:nvGraphicFramePr>
        <p:xfrm>
          <a:off x="761802" y="457200"/>
          <a:ext cx="4646905" cy="5899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980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F6C9E64B-4C86-261E-83EE-DD6536FCFBBD}"/>
              </a:ext>
            </a:extLst>
          </p:cNvPr>
          <p:cNvSpPr>
            <a:spLocks noGrp="1"/>
          </p:cNvSpPr>
          <p:nvPr>
            <p:ph sz="half" idx="1"/>
          </p:nvPr>
        </p:nvSpPr>
        <p:spPr/>
        <p:txBody>
          <a:bodyPr/>
          <a:lstStyle/>
          <a:p>
            <a:endParaRPr lang="en-US"/>
          </a:p>
        </p:txBody>
      </p:sp>
      <p:sp>
        <p:nvSpPr>
          <p:cNvPr id="26" name="Content Placeholder 25">
            <a:extLst>
              <a:ext uri="{FF2B5EF4-FFF2-40B4-BE49-F238E27FC236}">
                <a16:creationId xmlns:a16="http://schemas.microsoft.com/office/drawing/2014/main" id="{988FAC09-F464-059E-D659-9620F2E608D7}"/>
              </a:ext>
            </a:extLst>
          </p:cNvPr>
          <p:cNvSpPr>
            <a:spLocks noGrp="1"/>
          </p:cNvSpPr>
          <p:nvPr>
            <p:ph sz="half" idx="2"/>
          </p:nvPr>
        </p:nvSpPr>
        <p:spPr/>
        <p:txBody>
          <a:bodyPr/>
          <a:lstStyle/>
          <a:p>
            <a:endParaRPr lang="en-US"/>
          </a:p>
        </p:txBody>
      </p:sp>
      <p:sp>
        <p:nvSpPr>
          <p:cNvPr id="2" name="Title 1">
            <a:extLst>
              <a:ext uri="{FF2B5EF4-FFF2-40B4-BE49-F238E27FC236}">
                <a16:creationId xmlns:a16="http://schemas.microsoft.com/office/drawing/2014/main" id="{DEAA2914-3EEA-3D89-5B2E-E57401C10ACF}"/>
              </a:ext>
            </a:extLst>
          </p:cNvPr>
          <p:cNvSpPr>
            <a:spLocks noGrp="1"/>
          </p:cNvSpPr>
          <p:nvPr>
            <p:ph type="ctrTitle"/>
          </p:nvPr>
        </p:nvSpPr>
        <p:spPr/>
        <p:txBody>
          <a:bodyPr vert="horz" lIns="91440" tIns="45720" rIns="91440" bIns="45720" rtlCol="0" anchor="ctr">
            <a:normAutofit/>
          </a:bodyPr>
          <a:lstStyle/>
          <a:p>
            <a:pPr algn="ctr"/>
            <a:r>
              <a:rPr lang="en-US" sz="2800" dirty="0"/>
              <a:t>In 2021 – SAMHSA changed ROTA to a regional model</a:t>
            </a:r>
          </a:p>
        </p:txBody>
      </p:sp>
      <p:pic>
        <p:nvPicPr>
          <p:cNvPr id="8" name="Picture 7" descr="A black and white logo with a map in the middle&#10;&#10;Description automatically generated">
            <a:extLst>
              <a:ext uri="{FF2B5EF4-FFF2-40B4-BE49-F238E27FC236}">
                <a16:creationId xmlns:a16="http://schemas.microsoft.com/office/drawing/2014/main" id="{EC64A962-1787-B066-E95E-BBAB2EFDC79C}"/>
              </a:ext>
            </a:extLst>
          </p:cNvPr>
          <p:cNvPicPr>
            <a:picLocks noChangeAspect="1"/>
          </p:cNvPicPr>
          <p:nvPr/>
        </p:nvPicPr>
        <p:blipFill>
          <a:blip r:embed="rId2"/>
          <a:srcRect r="203" b="6"/>
          <a:stretch/>
        </p:blipFill>
        <p:spPr>
          <a:xfrm>
            <a:off x="1485165" y="2053622"/>
            <a:ext cx="3887670" cy="3895344"/>
          </a:xfrm>
          <a:prstGeom prst="rect">
            <a:avLst/>
          </a:prstGeom>
        </p:spPr>
      </p:pic>
      <p:pic>
        <p:nvPicPr>
          <p:cNvPr id="18" name="Picture 17" descr="Red heart plushy">
            <a:extLst>
              <a:ext uri="{FF2B5EF4-FFF2-40B4-BE49-F238E27FC236}">
                <a16:creationId xmlns:a16="http://schemas.microsoft.com/office/drawing/2014/main" id="{81CDC1F5-8D95-A5FC-3990-041440A78C62}"/>
              </a:ext>
            </a:extLst>
          </p:cNvPr>
          <p:cNvPicPr>
            <a:picLocks noChangeAspect="1"/>
          </p:cNvPicPr>
          <p:nvPr/>
        </p:nvPicPr>
        <p:blipFill>
          <a:blip r:embed="rId3"/>
          <a:srcRect l="31616"/>
          <a:stretch/>
        </p:blipFill>
        <p:spPr>
          <a:xfrm>
            <a:off x="6495682" y="1825625"/>
            <a:ext cx="4534635" cy="4426282"/>
          </a:xfrm>
          <a:prstGeom prst="rect">
            <a:avLst/>
          </a:prstGeom>
        </p:spPr>
      </p:pic>
      <p:sp>
        <p:nvSpPr>
          <p:cNvPr id="28" name="TextBox 27">
            <a:extLst>
              <a:ext uri="{FF2B5EF4-FFF2-40B4-BE49-F238E27FC236}">
                <a16:creationId xmlns:a16="http://schemas.microsoft.com/office/drawing/2014/main" id="{777F06C6-1917-044A-7703-1A215398639D}"/>
              </a:ext>
            </a:extLst>
          </p:cNvPr>
          <p:cNvSpPr txBox="1"/>
          <p:nvPr/>
        </p:nvSpPr>
        <p:spPr>
          <a:xfrm>
            <a:off x="7030192" y="1867167"/>
            <a:ext cx="3455720" cy="1323439"/>
          </a:xfrm>
          <a:prstGeom prst="rect">
            <a:avLst/>
          </a:prstGeom>
          <a:noFill/>
        </p:spPr>
        <p:txBody>
          <a:bodyPr wrap="square" rtlCol="0">
            <a:spAutoFit/>
          </a:bodyPr>
          <a:lstStyle/>
          <a:p>
            <a:pPr algn="ctr"/>
            <a:r>
              <a:rPr lang="en-US" sz="4000" dirty="0">
                <a:solidFill>
                  <a:schemeClr val="bg1"/>
                </a:solidFill>
                <a:latin typeface="STCaiyun" panose="020B0400000000000000" pitchFamily="34" charset="-122"/>
                <a:ea typeface="STCaiyun" panose="020B0400000000000000" pitchFamily="34" charset="-122"/>
                <a:cs typeface="Modak" pitchFamily="2" charset="77"/>
              </a:rPr>
              <a:t>Reimagining Recovery</a:t>
            </a:r>
          </a:p>
        </p:txBody>
      </p:sp>
      <p:sp>
        <p:nvSpPr>
          <p:cNvPr id="32" name="TextBox 31">
            <a:extLst>
              <a:ext uri="{FF2B5EF4-FFF2-40B4-BE49-F238E27FC236}">
                <a16:creationId xmlns:a16="http://schemas.microsoft.com/office/drawing/2014/main" id="{86BE2D9A-CB71-3DAF-EF3D-A6F785FBAA7B}"/>
              </a:ext>
            </a:extLst>
          </p:cNvPr>
          <p:cNvSpPr txBox="1"/>
          <p:nvPr/>
        </p:nvSpPr>
        <p:spPr>
          <a:xfrm>
            <a:off x="7030192" y="5335527"/>
            <a:ext cx="3455720" cy="400110"/>
          </a:xfrm>
          <a:prstGeom prst="rect">
            <a:avLst/>
          </a:prstGeom>
          <a:noFill/>
        </p:spPr>
        <p:txBody>
          <a:bodyPr wrap="square" rtlCol="0">
            <a:spAutoFit/>
          </a:bodyPr>
          <a:lstStyle/>
          <a:p>
            <a:pPr algn="ctr"/>
            <a:r>
              <a:rPr lang="en-US" sz="2000" dirty="0">
                <a:solidFill>
                  <a:schemeClr val="bg1"/>
                </a:solidFill>
                <a:latin typeface="Gill Sans MT" panose="020B0502020104020203" pitchFamily="34" charset="77"/>
                <a:cs typeface="Futura Medium" panose="020B0602020204020303" pitchFamily="34" charset="-79"/>
              </a:rPr>
              <a:t>a </a:t>
            </a:r>
            <a:r>
              <a:rPr lang="en-US" sz="2000" dirty="0">
                <a:solidFill>
                  <a:schemeClr val="bg1"/>
                </a:solidFill>
                <a:latin typeface="Gill Sans MT" panose="020B0502020104020203" pitchFamily="34" charset="77"/>
                <a:cs typeface="Futura Medium" panose="020B0602020204020303" pitchFamily="34" charset="-79"/>
              </a:rPr>
              <a:t>series by MSU Extension</a:t>
            </a:r>
          </a:p>
        </p:txBody>
      </p:sp>
    </p:spTree>
    <p:extLst>
      <p:ext uri="{BB962C8B-B14F-4D97-AF65-F5344CB8AC3E}">
        <p14:creationId xmlns:p14="http://schemas.microsoft.com/office/powerpoint/2010/main" val="112916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Blank black chalkboard with chalk">
            <a:extLst>
              <a:ext uri="{FF2B5EF4-FFF2-40B4-BE49-F238E27FC236}">
                <a16:creationId xmlns:a16="http://schemas.microsoft.com/office/drawing/2014/main" id="{685407BF-B4AD-D951-A3A3-9D7899CB2909}"/>
              </a:ext>
            </a:extLst>
          </p:cNvPr>
          <p:cNvPicPr>
            <a:picLocks noChangeAspect="1"/>
          </p:cNvPicPr>
          <p:nvPr/>
        </p:nvPicPr>
        <p:blipFill>
          <a:blip r:embed="rId2"/>
          <a:srcRect l="9664" r="-5" b="-5"/>
          <a:stretch/>
        </p:blipFill>
        <p:spPr>
          <a:xfrm>
            <a:off x="0" y="-73719"/>
            <a:ext cx="12188951" cy="6931719"/>
          </a:xfrm>
          <a:prstGeom prst="rect">
            <a:avLst/>
          </a:prstGeom>
        </p:spPr>
      </p:pic>
      <p:sp>
        <p:nvSpPr>
          <p:cNvPr id="2" name="Title 1">
            <a:extLst>
              <a:ext uri="{FF2B5EF4-FFF2-40B4-BE49-F238E27FC236}">
                <a16:creationId xmlns:a16="http://schemas.microsoft.com/office/drawing/2014/main" id="{D04E65C3-1CEF-1A1B-2F15-BA46A955DD79}"/>
              </a:ext>
            </a:extLst>
          </p:cNvPr>
          <p:cNvSpPr>
            <a:spLocks noGrp="1"/>
          </p:cNvSpPr>
          <p:nvPr>
            <p:ph type="title"/>
          </p:nvPr>
        </p:nvSpPr>
        <p:spPr>
          <a:xfrm>
            <a:off x="586553" y="249209"/>
            <a:ext cx="4789763" cy="1662878"/>
          </a:xfrm>
        </p:spPr>
        <p:txBody>
          <a:bodyPr vert="horz" lIns="91440" tIns="45720" rIns="91440" bIns="45720" rtlCol="0" anchor="ctr">
            <a:normAutofit/>
          </a:bodyPr>
          <a:lstStyle/>
          <a:p>
            <a:r>
              <a:rPr lang="en-US" sz="4000" kern="1200" dirty="0">
                <a:solidFill>
                  <a:schemeClr val="bg1"/>
                </a:solidFill>
                <a:latin typeface="+mj-lt"/>
                <a:ea typeface="+mj-ea"/>
                <a:cs typeface="+mj-cs"/>
              </a:rPr>
              <a:t>Content covered:</a:t>
            </a:r>
          </a:p>
        </p:txBody>
      </p:sp>
      <p:sp>
        <p:nvSpPr>
          <p:cNvPr id="3" name="Content Placeholder 2">
            <a:extLst>
              <a:ext uri="{FF2B5EF4-FFF2-40B4-BE49-F238E27FC236}">
                <a16:creationId xmlns:a16="http://schemas.microsoft.com/office/drawing/2014/main" id="{0FEDC9F0-E356-C57B-5C9C-E54C84C3E378}"/>
              </a:ext>
            </a:extLst>
          </p:cNvPr>
          <p:cNvSpPr>
            <a:spLocks noGrp="1"/>
          </p:cNvSpPr>
          <p:nvPr>
            <p:ph idx="1"/>
          </p:nvPr>
        </p:nvSpPr>
        <p:spPr>
          <a:xfrm>
            <a:off x="925219" y="1572052"/>
            <a:ext cx="7185848" cy="4845681"/>
          </a:xfrm>
        </p:spPr>
        <p:txBody>
          <a:bodyPr vert="horz" lIns="91440" tIns="45720" rIns="91440" bIns="45720" rtlCol="0">
            <a:normAutofit/>
          </a:bodyPr>
          <a:lstStyle/>
          <a:p>
            <a:r>
              <a:rPr lang="en-US" sz="2600" dirty="0">
                <a:solidFill>
                  <a:schemeClr val="bg1"/>
                </a:solidFill>
                <a:latin typeface="+mn-lt"/>
                <a:cs typeface="+mn-cs"/>
              </a:rPr>
              <a:t>Structural and social determinants of health</a:t>
            </a:r>
          </a:p>
          <a:p>
            <a:r>
              <a:rPr lang="en-US" sz="2600" dirty="0">
                <a:solidFill>
                  <a:schemeClr val="bg1"/>
                </a:solidFill>
                <a:latin typeface="+mn-lt"/>
                <a:cs typeface="+mn-cs"/>
              </a:rPr>
              <a:t>Limitations of the brain disease model of addiction</a:t>
            </a:r>
          </a:p>
          <a:p>
            <a:r>
              <a:rPr lang="en-US" sz="2600" dirty="0">
                <a:solidFill>
                  <a:schemeClr val="bg1"/>
                </a:solidFill>
                <a:latin typeface="+mn-lt"/>
                <a:cs typeface="+mn-cs"/>
              </a:rPr>
              <a:t>History of criminalizing and punitive approaches to address substance use</a:t>
            </a:r>
          </a:p>
          <a:p>
            <a:r>
              <a:rPr lang="en-US" sz="2600" dirty="0">
                <a:solidFill>
                  <a:schemeClr val="bg1"/>
                </a:solidFill>
                <a:latin typeface="+mn-lt"/>
                <a:cs typeface="+mn-cs"/>
              </a:rPr>
              <a:t>Person-first language</a:t>
            </a:r>
          </a:p>
          <a:p>
            <a:r>
              <a:rPr lang="en-US" sz="2600" dirty="0">
                <a:solidFill>
                  <a:schemeClr val="bg1"/>
                </a:solidFill>
                <a:latin typeface="+mn-lt"/>
                <a:cs typeface="+mn-cs"/>
              </a:rPr>
              <a:t>Spectrum of substance use</a:t>
            </a:r>
          </a:p>
          <a:p>
            <a:r>
              <a:rPr lang="en-US" sz="2600" dirty="0">
                <a:solidFill>
                  <a:schemeClr val="bg1"/>
                </a:solidFill>
                <a:latin typeface="+mn-lt"/>
                <a:cs typeface="+mn-cs"/>
              </a:rPr>
              <a:t>Harm reduction</a:t>
            </a:r>
          </a:p>
          <a:p>
            <a:r>
              <a:rPr lang="en-US" sz="2600" dirty="0">
                <a:solidFill>
                  <a:schemeClr val="bg1"/>
                </a:solidFill>
                <a:latin typeface="+mn-lt"/>
                <a:cs typeface="+mn-cs"/>
              </a:rPr>
              <a:t>Recovery myths and multiple pathways to recovery</a:t>
            </a:r>
          </a:p>
        </p:txBody>
      </p:sp>
    </p:spTree>
    <p:extLst>
      <p:ext uri="{BB962C8B-B14F-4D97-AF65-F5344CB8AC3E}">
        <p14:creationId xmlns:p14="http://schemas.microsoft.com/office/powerpoint/2010/main" val="2128752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F46DB9D-9087-8127-DD41-E5FAEC89313D}"/>
              </a:ext>
            </a:extLst>
          </p:cNvPr>
          <p:cNvGraphicFramePr>
            <a:graphicFrameLocks noGrp="1"/>
          </p:cNvGraphicFramePr>
          <p:nvPr>
            <p:ph idx="1"/>
            <p:extLst>
              <p:ext uri="{D42A27DB-BD31-4B8C-83A1-F6EECF244321}">
                <p14:modId xmlns:p14="http://schemas.microsoft.com/office/powerpoint/2010/main" val="776721163"/>
              </p:ext>
            </p:extLst>
          </p:nvPr>
        </p:nvGraphicFramePr>
        <p:xfrm>
          <a:off x="1125416" y="1417817"/>
          <a:ext cx="9941168" cy="4022365"/>
        </p:xfrm>
        <a:graphic>
          <a:graphicData uri="http://schemas.openxmlformats.org/drawingml/2006/table">
            <a:tbl>
              <a:tblPr firstRow="1" firstCol="1" bandRow="1">
                <a:tableStyleId>{5C22544A-7EE6-4342-B048-85BDC9FD1C3A}</a:tableStyleId>
              </a:tblPr>
              <a:tblGrid>
                <a:gridCol w="5914291">
                  <a:extLst>
                    <a:ext uri="{9D8B030D-6E8A-4147-A177-3AD203B41FA5}">
                      <a16:colId xmlns:a16="http://schemas.microsoft.com/office/drawing/2014/main" val="3111811059"/>
                    </a:ext>
                  </a:extLst>
                </a:gridCol>
                <a:gridCol w="2497016">
                  <a:extLst>
                    <a:ext uri="{9D8B030D-6E8A-4147-A177-3AD203B41FA5}">
                      <a16:colId xmlns:a16="http://schemas.microsoft.com/office/drawing/2014/main" val="3976463225"/>
                    </a:ext>
                  </a:extLst>
                </a:gridCol>
                <a:gridCol w="1529861">
                  <a:extLst>
                    <a:ext uri="{9D8B030D-6E8A-4147-A177-3AD203B41FA5}">
                      <a16:colId xmlns:a16="http://schemas.microsoft.com/office/drawing/2014/main" val="2312902274"/>
                    </a:ext>
                  </a:extLst>
                </a:gridCol>
              </a:tblGrid>
              <a:tr h="511623">
                <a:tc>
                  <a:txBody>
                    <a:bodyPr/>
                    <a:lstStyle/>
                    <a:p>
                      <a:pPr marL="0" marR="0" algn="r">
                        <a:lnSpc>
                          <a:spcPct val="115000"/>
                        </a:lnSpc>
                        <a:spcAft>
                          <a:spcPts val="1000"/>
                        </a:spcAft>
                      </a:pPr>
                      <a:r>
                        <a:rPr lang="en-US" sz="2800" dirty="0">
                          <a:effectLst/>
                          <a:latin typeface="Calibri" panose="020F0502020204030204" pitchFamily="34" charset="0"/>
                          <a:ea typeface="Calibri" panose="020F0502020204030204" pitchFamily="34" charset="0"/>
                          <a:cs typeface="Calibri" panose="020F0502020204030204" pitchFamily="34" charset="0"/>
                        </a:rPr>
                        <a:t>Job Title</a:t>
                      </a:r>
                    </a:p>
                  </a:txBody>
                  <a:tcPr marL="68580" marR="68580" marT="0" marB="0" anchor="ctr">
                    <a:solidFill>
                      <a:srgbClr val="007572"/>
                    </a:solidFill>
                  </a:tcPr>
                </a:tc>
                <a:tc>
                  <a:txBody>
                    <a:bodyPr/>
                    <a:lstStyle/>
                    <a:p>
                      <a:pPr marL="0" marR="0" algn="r">
                        <a:lnSpc>
                          <a:spcPct val="115000"/>
                        </a:lnSpc>
                        <a:spcAft>
                          <a:spcPts val="1000"/>
                        </a:spcAft>
                      </a:pPr>
                      <a:r>
                        <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solidFill>
                      <a:srgbClr val="007572"/>
                    </a:solidFill>
                  </a:tcPr>
                </a:tc>
                <a:tc>
                  <a:txBody>
                    <a:bodyPr/>
                    <a:lstStyle/>
                    <a:p>
                      <a:pPr marL="0" marR="0" algn="r">
                        <a:lnSpc>
                          <a:spcPct val="115000"/>
                        </a:lnSpc>
                        <a:spcAft>
                          <a:spcPts val="1000"/>
                        </a:spcAft>
                      </a:pPr>
                      <a:r>
                        <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a:t>
                      </a:r>
                    </a:p>
                  </a:txBody>
                  <a:tcPr marL="68580" marR="68580" marT="0" marB="0" anchor="ctr">
                    <a:solidFill>
                      <a:srgbClr val="007572"/>
                    </a:solidFill>
                  </a:tcPr>
                </a:tc>
                <a:extLst>
                  <a:ext uri="{0D108BD9-81ED-4DB2-BD59-A6C34878D82A}">
                    <a16:rowId xmlns:a16="http://schemas.microsoft.com/office/drawing/2014/main" val="3902663958"/>
                  </a:ext>
                </a:extLst>
              </a:tr>
              <a:tr h="511623">
                <a:tc>
                  <a:txBody>
                    <a:bodyPr/>
                    <a:lstStyle/>
                    <a:p>
                      <a:pPr marL="0" marR="0" algn="r">
                        <a:lnSpc>
                          <a:spcPct val="115000"/>
                        </a:lnSpc>
                        <a:spcAft>
                          <a:spcPts val="1000"/>
                        </a:spcAft>
                      </a:pPr>
                      <a:r>
                        <a:rPr lang="en-US" sz="2800" dirty="0">
                          <a:solidFill>
                            <a:schemeClr val="tx1"/>
                          </a:solidFill>
                          <a:effectLst/>
                        </a:rPr>
                        <a:t>Social Worker</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tc>
                  <a:txBody>
                    <a:bodyPr/>
                    <a:lstStyle/>
                    <a:p>
                      <a:pPr marL="0" marR="0" algn="r">
                        <a:lnSpc>
                          <a:spcPct val="115000"/>
                        </a:lnSpc>
                        <a:spcAft>
                          <a:spcPts val="1000"/>
                        </a:spcAft>
                      </a:pPr>
                      <a:r>
                        <a:rPr lang="en-US" sz="2800" dirty="0">
                          <a:solidFill>
                            <a:schemeClr val="tx1"/>
                          </a:solidFill>
                          <a:effectLst/>
                        </a:rPr>
                        <a:t>15%</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tc>
                  <a:txBody>
                    <a:bodyPr/>
                    <a:lstStyle/>
                    <a:p>
                      <a:pPr marL="0" marR="0" algn="r">
                        <a:lnSpc>
                          <a:spcPct val="115000"/>
                        </a:lnSpc>
                        <a:spcAft>
                          <a:spcPts val="1000"/>
                        </a:spcAft>
                      </a:pPr>
                      <a:r>
                        <a:rPr lang="en-US" sz="2800" dirty="0">
                          <a:solidFill>
                            <a:schemeClr val="tx1"/>
                          </a:solidFill>
                          <a:effectLst/>
                        </a:rPr>
                        <a:t>15</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326434502"/>
                  </a:ext>
                </a:extLst>
              </a:tr>
              <a:tr h="698034">
                <a:tc>
                  <a:txBody>
                    <a:bodyPr/>
                    <a:lstStyle/>
                    <a:p>
                      <a:pPr marL="0" marR="0" algn="r">
                        <a:lnSpc>
                          <a:spcPct val="115000"/>
                        </a:lnSpc>
                        <a:spcAft>
                          <a:spcPts val="1000"/>
                        </a:spcAft>
                      </a:pPr>
                      <a:r>
                        <a:rPr lang="en-US" sz="2800" dirty="0">
                          <a:solidFill>
                            <a:schemeClr val="tx1"/>
                          </a:solidFill>
                          <a:effectLst/>
                        </a:rPr>
                        <a:t>Community Health Worker/Educator/Health Educator</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tc>
                  <a:txBody>
                    <a:bodyPr/>
                    <a:lstStyle/>
                    <a:p>
                      <a:pPr marL="0" marR="0" algn="r">
                        <a:lnSpc>
                          <a:spcPct val="115000"/>
                        </a:lnSpc>
                        <a:spcAft>
                          <a:spcPts val="1000"/>
                        </a:spcAft>
                      </a:pPr>
                      <a:r>
                        <a:rPr lang="en-US" sz="2800" dirty="0">
                          <a:solidFill>
                            <a:schemeClr val="tx1"/>
                          </a:solidFill>
                          <a:effectLst/>
                        </a:rPr>
                        <a:t>11%</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tc>
                  <a:txBody>
                    <a:bodyPr/>
                    <a:lstStyle/>
                    <a:p>
                      <a:pPr marL="0" marR="0" algn="r">
                        <a:lnSpc>
                          <a:spcPct val="115000"/>
                        </a:lnSpc>
                        <a:spcAft>
                          <a:spcPts val="1000"/>
                        </a:spcAft>
                      </a:pP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11</a:t>
                      </a:r>
                    </a:p>
                  </a:txBody>
                  <a:tcPr marL="68580" marR="68580" marT="0" marB="0" anchor="ctr">
                    <a:solidFill>
                      <a:schemeClr val="accent6">
                        <a:lumMod val="20000"/>
                        <a:lumOff val="80000"/>
                      </a:schemeClr>
                    </a:solidFill>
                  </a:tcPr>
                </a:tc>
                <a:extLst>
                  <a:ext uri="{0D108BD9-81ED-4DB2-BD59-A6C34878D82A}">
                    <a16:rowId xmlns:a16="http://schemas.microsoft.com/office/drawing/2014/main" val="644572047"/>
                  </a:ext>
                </a:extLst>
              </a:tr>
              <a:tr h="511623">
                <a:tc>
                  <a:txBody>
                    <a:bodyPr/>
                    <a:lstStyle/>
                    <a:p>
                      <a:pPr marL="0" marR="0" algn="r">
                        <a:lnSpc>
                          <a:spcPct val="115000"/>
                        </a:lnSpc>
                        <a:spcAft>
                          <a:spcPts val="1000"/>
                        </a:spcAft>
                      </a:pPr>
                      <a:r>
                        <a:rPr lang="en-US" sz="2800" dirty="0">
                          <a:solidFill>
                            <a:schemeClr val="tx1"/>
                          </a:solidFill>
                          <a:effectLst/>
                        </a:rPr>
                        <a:t>Peer recovery specialist</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tc>
                  <a:txBody>
                    <a:bodyPr/>
                    <a:lstStyle/>
                    <a:p>
                      <a:pPr marL="0" marR="0" algn="r">
                        <a:lnSpc>
                          <a:spcPct val="115000"/>
                        </a:lnSpc>
                        <a:spcAft>
                          <a:spcPts val="1000"/>
                        </a:spcAft>
                      </a:pPr>
                      <a:r>
                        <a:rPr lang="en-US" sz="2800" dirty="0">
                          <a:solidFill>
                            <a:schemeClr val="tx1"/>
                          </a:solidFill>
                          <a:effectLst/>
                        </a:rPr>
                        <a:t>12%</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tc>
                  <a:txBody>
                    <a:bodyPr/>
                    <a:lstStyle/>
                    <a:p>
                      <a:pPr marL="0" marR="0" algn="r">
                        <a:lnSpc>
                          <a:spcPct val="115000"/>
                        </a:lnSpc>
                        <a:spcAft>
                          <a:spcPts val="1000"/>
                        </a:spcAft>
                      </a:pP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12</a:t>
                      </a:r>
                    </a:p>
                  </a:txBody>
                  <a:tcPr marL="68580" marR="68580" marT="0" marB="0" anchor="ctr">
                    <a:solidFill>
                      <a:schemeClr val="accent6">
                        <a:lumMod val="20000"/>
                        <a:lumOff val="80000"/>
                      </a:schemeClr>
                    </a:solidFill>
                  </a:tcPr>
                </a:tc>
                <a:extLst>
                  <a:ext uri="{0D108BD9-81ED-4DB2-BD59-A6C34878D82A}">
                    <a16:rowId xmlns:a16="http://schemas.microsoft.com/office/drawing/2014/main" val="1730251328"/>
                  </a:ext>
                </a:extLst>
              </a:tr>
              <a:tr h="511623">
                <a:tc>
                  <a:txBody>
                    <a:bodyPr/>
                    <a:lstStyle/>
                    <a:p>
                      <a:pPr marL="0" marR="0" algn="r">
                        <a:lnSpc>
                          <a:spcPct val="115000"/>
                        </a:lnSpc>
                        <a:spcAft>
                          <a:spcPts val="1000"/>
                        </a:spcAft>
                      </a:pPr>
                      <a:r>
                        <a:rPr lang="en-US" sz="2800" dirty="0">
                          <a:solidFill>
                            <a:schemeClr val="tx1"/>
                          </a:solidFill>
                          <a:effectLst/>
                        </a:rPr>
                        <a:t>Prevention specialist</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tc>
                  <a:txBody>
                    <a:bodyPr/>
                    <a:lstStyle/>
                    <a:p>
                      <a:pPr marL="0" marR="0" algn="r">
                        <a:lnSpc>
                          <a:spcPct val="115000"/>
                        </a:lnSpc>
                        <a:spcAft>
                          <a:spcPts val="1000"/>
                        </a:spcAft>
                      </a:pPr>
                      <a:r>
                        <a:rPr lang="en-US" sz="2800" dirty="0">
                          <a:solidFill>
                            <a:schemeClr val="tx1"/>
                          </a:solidFill>
                          <a:effectLst/>
                        </a:rPr>
                        <a:t>13%</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tc>
                  <a:txBody>
                    <a:bodyPr/>
                    <a:lstStyle/>
                    <a:p>
                      <a:pPr marL="0" marR="0" algn="r">
                        <a:lnSpc>
                          <a:spcPct val="115000"/>
                        </a:lnSpc>
                        <a:spcAft>
                          <a:spcPts val="1000"/>
                        </a:spcAft>
                      </a:pP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13</a:t>
                      </a:r>
                    </a:p>
                  </a:txBody>
                  <a:tcPr marL="68580" marR="68580" marT="0" marB="0" anchor="ctr">
                    <a:solidFill>
                      <a:schemeClr val="accent6">
                        <a:lumMod val="20000"/>
                        <a:lumOff val="80000"/>
                      </a:schemeClr>
                    </a:solidFill>
                  </a:tcPr>
                </a:tc>
                <a:extLst>
                  <a:ext uri="{0D108BD9-81ED-4DB2-BD59-A6C34878D82A}">
                    <a16:rowId xmlns:a16="http://schemas.microsoft.com/office/drawing/2014/main" val="2979955489"/>
                  </a:ext>
                </a:extLst>
              </a:tr>
              <a:tr h="511623">
                <a:tc>
                  <a:txBody>
                    <a:bodyPr/>
                    <a:lstStyle/>
                    <a:p>
                      <a:pPr marL="0" marR="0" algn="r">
                        <a:lnSpc>
                          <a:spcPct val="115000"/>
                        </a:lnSpc>
                        <a:spcAft>
                          <a:spcPts val="1000"/>
                        </a:spcAft>
                      </a:pPr>
                      <a:r>
                        <a:rPr lang="en-US" sz="2800" dirty="0">
                          <a:solidFill>
                            <a:schemeClr val="tx1"/>
                          </a:solidFill>
                          <a:effectLst/>
                        </a:rPr>
                        <a:t>Addictions Professional</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tc>
                  <a:txBody>
                    <a:bodyPr/>
                    <a:lstStyle/>
                    <a:p>
                      <a:pPr marL="0" marR="0" algn="r">
                        <a:lnSpc>
                          <a:spcPct val="115000"/>
                        </a:lnSpc>
                        <a:spcAft>
                          <a:spcPts val="1000"/>
                        </a:spcAft>
                      </a:pPr>
                      <a:r>
                        <a:rPr lang="en-US" sz="2800" dirty="0">
                          <a:solidFill>
                            <a:schemeClr val="tx1"/>
                          </a:solidFill>
                          <a:effectLst/>
                        </a:rPr>
                        <a:t>5%</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tc>
                  <a:txBody>
                    <a:bodyPr/>
                    <a:lstStyle/>
                    <a:p>
                      <a:pPr marL="0" marR="0" algn="r">
                        <a:lnSpc>
                          <a:spcPct val="115000"/>
                        </a:lnSpc>
                        <a:spcAft>
                          <a:spcPts val="1000"/>
                        </a:spcAft>
                      </a:pP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a:t>
                      </a:r>
                    </a:p>
                  </a:txBody>
                  <a:tcPr marL="68580" marR="68580" marT="0" marB="0" anchor="ctr">
                    <a:solidFill>
                      <a:schemeClr val="accent6">
                        <a:lumMod val="20000"/>
                        <a:lumOff val="80000"/>
                      </a:schemeClr>
                    </a:solidFill>
                  </a:tcPr>
                </a:tc>
                <a:extLst>
                  <a:ext uri="{0D108BD9-81ED-4DB2-BD59-A6C34878D82A}">
                    <a16:rowId xmlns:a16="http://schemas.microsoft.com/office/drawing/2014/main" val="166277078"/>
                  </a:ext>
                </a:extLst>
              </a:tr>
              <a:tr h="511623">
                <a:tc>
                  <a:txBody>
                    <a:bodyPr/>
                    <a:lstStyle/>
                    <a:p>
                      <a:pPr marL="0" marR="0" algn="r">
                        <a:lnSpc>
                          <a:spcPct val="115000"/>
                        </a:lnSpc>
                        <a:spcAft>
                          <a:spcPts val="1000"/>
                        </a:spcAft>
                      </a:pPr>
                      <a:r>
                        <a:rPr lang="en-US" sz="2800" dirty="0">
                          <a:solidFill>
                            <a:schemeClr val="tx1"/>
                          </a:solidFill>
                          <a:effectLst/>
                        </a:rPr>
                        <a:t>Counselor/therapist (all types)</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tc>
                  <a:txBody>
                    <a:bodyPr/>
                    <a:lstStyle/>
                    <a:p>
                      <a:pPr marL="0" marR="0" algn="r">
                        <a:lnSpc>
                          <a:spcPct val="115000"/>
                        </a:lnSpc>
                        <a:spcAft>
                          <a:spcPts val="1000"/>
                        </a:spcAft>
                      </a:pPr>
                      <a:r>
                        <a:rPr lang="en-US" sz="2800" dirty="0">
                          <a:solidFill>
                            <a:schemeClr val="tx1"/>
                          </a:solidFill>
                          <a:effectLst/>
                        </a:rPr>
                        <a:t>6%</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6">
                        <a:lumMod val="20000"/>
                        <a:lumOff val="80000"/>
                      </a:schemeClr>
                    </a:solidFill>
                  </a:tcPr>
                </a:tc>
                <a:tc>
                  <a:txBody>
                    <a:bodyPr/>
                    <a:lstStyle/>
                    <a:p>
                      <a:pPr marL="0" marR="0" algn="r">
                        <a:lnSpc>
                          <a:spcPct val="115000"/>
                        </a:lnSpc>
                        <a:spcAft>
                          <a:spcPts val="1000"/>
                        </a:spcAft>
                      </a:pP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a:t>
                      </a:r>
                    </a:p>
                  </a:txBody>
                  <a:tcPr marL="68580" marR="68580" marT="0" marB="0" anchor="ctr">
                    <a:solidFill>
                      <a:schemeClr val="accent6">
                        <a:lumMod val="20000"/>
                        <a:lumOff val="80000"/>
                      </a:schemeClr>
                    </a:solidFill>
                  </a:tcPr>
                </a:tc>
                <a:extLst>
                  <a:ext uri="{0D108BD9-81ED-4DB2-BD59-A6C34878D82A}">
                    <a16:rowId xmlns:a16="http://schemas.microsoft.com/office/drawing/2014/main" val="2357788262"/>
                  </a:ext>
                </a:extLst>
              </a:tr>
            </a:tbl>
          </a:graphicData>
        </a:graphic>
      </p:graphicFrame>
      <p:sp>
        <p:nvSpPr>
          <p:cNvPr id="6" name="TextBox 5">
            <a:extLst>
              <a:ext uri="{FF2B5EF4-FFF2-40B4-BE49-F238E27FC236}">
                <a16:creationId xmlns:a16="http://schemas.microsoft.com/office/drawing/2014/main" id="{F36D7E15-4DF3-11FC-1B86-9124AB93C32B}"/>
              </a:ext>
            </a:extLst>
          </p:cNvPr>
          <p:cNvSpPr txBox="1"/>
          <p:nvPr/>
        </p:nvSpPr>
        <p:spPr>
          <a:xfrm>
            <a:off x="750278" y="6192904"/>
            <a:ext cx="8675076" cy="369332"/>
          </a:xfrm>
          <a:prstGeom prst="rect">
            <a:avLst/>
          </a:prstGeom>
          <a:noFill/>
        </p:spPr>
        <p:txBody>
          <a:bodyPr wrap="square" rtlCol="0">
            <a:spAutoFit/>
          </a:bodyPr>
          <a:lstStyle/>
          <a:p>
            <a:pPr algn="ctr"/>
            <a:r>
              <a:rPr lang="en-US" dirty="0"/>
              <a:t>*not all categories are represented on the slide, so percentages will not equal 100</a:t>
            </a:r>
          </a:p>
        </p:txBody>
      </p:sp>
    </p:spTree>
    <p:extLst>
      <p:ext uri="{BB962C8B-B14F-4D97-AF65-F5344CB8AC3E}">
        <p14:creationId xmlns:p14="http://schemas.microsoft.com/office/powerpoint/2010/main" val="28907716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SU Wordmark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CD95289ABE0A4383B69F0BECEEC582" ma:contentTypeVersion="17" ma:contentTypeDescription="Create a new document." ma:contentTypeScope="" ma:versionID="e74485f7b5273fc46c05f3abc0db696b">
  <xsd:schema xmlns:xsd="http://www.w3.org/2001/XMLSchema" xmlns:xs="http://www.w3.org/2001/XMLSchema" xmlns:p="http://schemas.microsoft.com/office/2006/metadata/properties" xmlns:ns2="57f334c6-6955-4b94-9eb7-c538cc39d8ec" xmlns:ns3="3039dfd1-6254-42f9-ae24-be2f27f38414" targetNamespace="http://schemas.microsoft.com/office/2006/metadata/properties" ma:root="true" ma:fieldsID="8d4e9759d0846eac98608a5dd57621d4" ns2:_="" ns3:_="">
    <xsd:import namespace="57f334c6-6955-4b94-9eb7-c538cc39d8ec"/>
    <xsd:import namespace="3039dfd1-6254-42f9-ae24-be2f27f384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f334c6-6955-4b94-9eb7-c538cc39d8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39dfd1-6254-42f9-ae24-be2f27f384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4527A0-EC7B-44A7-8A90-C92FD5F972EC}">
  <ds:schemaRefs>
    <ds:schemaRef ds:uri="http://purl.org/dc/elements/1.1/"/>
    <ds:schemaRef ds:uri="http://purl.org/dc/terms/"/>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3039dfd1-6254-42f9-ae24-be2f27f38414"/>
    <ds:schemaRef ds:uri="57f334c6-6955-4b94-9eb7-c538cc39d8ec"/>
  </ds:schemaRefs>
</ds:datastoreItem>
</file>

<file path=customXml/itemProps2.xml><?xml version="1.0" encoding="utf-8"?>
<ds:datastoreItem xmlns:ds="http://schemas.openxmlformats.org/officeDocument/2006/customXml" ds:itemID="{F5A023EC-915E-49D0-A525-1F87BAE128ED}">
  <ds:schemaRefs>
    <ds:schemaRef ds:uri="http://schemas.microsoft.com/sharepoint/v3/contenttype/forms"/>
  </ds:schemaRefs>
</ds:datastoreItem>
</file>

<file path=customXml/itemProps3.xml><?xml version="1.0" encoding="utf-8"?>
<ds:datastoreItem xmlns:ds="http://schemas.openxmlformats.org/officeDocument/2006/customXml" ds:itemID="{13CF242B-12EF-4576-BBE4-D925B9C56C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f334c6-6955-4b94-9eb7-c538cc39d8ec"/>
    <ds:schemaRef ds:uri="3039dfd1-6254-42f9-ae24-be2f27f384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1201</TotalTime>
  <Words>708</Words>
  <Application>Microsoft Macintosh PowerPoint</Application>
  <PresentationFormat>Widescreen</PresentationFormat>
  <Paragraphs>97</Paragraphs>
  <Slides>15</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ＭＳ Ｐゴシック</vt:lpstr>
      <vt:lpstr>STCaiyun</vt:lpstr>
      <vt:lpstr>Arial</vt:lpstr>
      <vt:lpstr>Calibri</vt:lpstr>
      <vt:lpstr>Calibri Light</vt:lpstr>
      <vt:lpstr>Gill Sans MT</vt:lpstr>
      <vt:lpstr>Gotham Book</vt:lpstr>
      <vt:lpstr>Metropolis</vt:lpstr>
      <vt:lpstr>Times New Roman</vt:lpstr>
      <vt:lpstr>Verdana</vt:lpstr>
      <vt:lpstr>Office Theme</vt:lpstr>
      <vt:lpstr>Custom Design</vt:lpstr>
      <vt:lpstr>1_MSU Wordmark design</vt:lpstr>
      <vt:lpstr>Reimagining Recovery</vt:lpstr>
      <vt:lpstr>What is Extension?</vt:lpstr>
      <vt:lpstr>Michigan State University Extension</vt:lpstr>
      <vt:lpstr>National Framework for Health Equity and Well Being</vt:lpstr>
      <vt:lpstr>National Framework for Health Equity and Well Being</vt:lpstr>
      <vt:lpstr>PowerPoint Presentation</vt:lpstr>
      <vt:lpstr>In 2021 – SAMHSA changed ROTA to a regional model</vt:lpstr>
      <vt:lpstr>Content covered:</vt:lpstr>
      <vt:lpstr>PowerPoint Presentation</vt:lpstr>
      <vt:lpstr>Evaluation</vt:lpstr>
      <vt:lpstr>Participants say they intend to apply what they learned to their work.</vt:lpstr>
      <vt:lpstr>continued</vt:lpstr>
      <vt:lpstr>PowerPoint Presentation</vt:lpstr>
      <vt:lpstr>Connect with 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Laryssa</dc:creator>
  <cp:lastModifiedBy>Kennedy, Lauren</cp:lastModifiedBy>
  <cp:revision>11</cp:revision>
  <dcterms:created xsi:type="dcterms:W3CDTF">2021-06-16T13:04:46Z</dcterms:created>
  <dcterms:modified xsi:type="dcterms:W3CDTF">2024-11-16T14:58:44Z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0x0101006ECD95289ABE0A4383B69F0BECEEC582</vt:lpwstr>
  </property>
</Properties>
</file>