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9"/>
  </p:notesMasterIdLst>
  <p:handoutMasterIdLst>
    <p:handoutMasterId r:id="rId20"/>
  </p:handoutMasterIdLst>
  <p:sldIdLst>
    <p:sldId id="256" r:id="rId5"/>
    <p:sldId id="3849" r:id="rId6"/>
    <p:sldId id="3853" r:id="rId7"/>
    <p:sldId id="3854" r:id="rId8"/>
    <p:sldId id="3855" r:id="rId9"/>
    <p:sldId id="3858" r:id="rId10"/>
    <p:sldId id="3862" r:id="rId11"/>
    <p:sldId id="3863" r:id="rId12"/>
    <p:sldId id="3864" r:id="rId13"/>
    <p:sldId id="3859" r:id="rId14"/>
    <p:sldId id="3865" r:id="rId15"/>
    <p:sldId id="3867" r:id="rId16"/>
    <p:sldId id="3861" r:id="rId17"/>
    <p:sldId id="3866"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2833802-FEF1-4C79-8D5D-14CF1EAF98D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988" autoAdjust="0"/>
    <p:restoredTop sz="70329" autoAdjust="0"/>
  </p:normalViewPr>
  <p:slideViewPr>
    <p:cSldViewPr snapToGrid="0">
      <p:cViewPr>
        <p:scale>
          <a:sx n="97" d="100"/>
          <a:sy n="97" d="100"/>
        </p:scale>
        <p:origin x="1472" y="-256"/>
      </p:cViewPr>
      <p:guideLst/>
    </p:cSldViewPr>
  </p:slideViewPr>
  <p:outlineViewPr>
    <p:cViewPr>
      <p:scale>
        <a:sx n="33" d="100"/>
        <a:sy n="33" d="100"/>
      </p:scale>
      <p:origin x="0" y="-374"/>
    </p:cViewPr>
  </p:outlineViewPr>
  <p:notesTextViewPr>
    <p:cViewPr>
      <p:scale>
        <a:sx n="1" d="1"/>
        <a:sy n="1" d="1"/>
      </p:scale>
      <p:origin x="0" y="0"/>
    </p:cViewPr>
  </p:notesTextViewPr>
  <p:sorterViewPr>
    <p:cViewPr>
      <p:scale>
        <a:sx n="100" d="100"/>
        <a:sy n="100" d="100"/>
      </p:scale>
      <p:origin x="0" y="-1757"/>
    </p:cViewPr>
  </p:sorterViewPr>
  <p:notesViewPr>
    <p:cSldViewPr snapToGrid="0">
      <p:cViewPr>
        <p:scale>
          <a:sx n="1" d="2"/>
          <a:sy n="1" d="2"/>
        </p:scale>
        <p:origin x="3480" y="55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76AB79-C677-3DB7-78CF-9305D586148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113AB137-CEA6-0244-F12B-1ECC21172D0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DC994AA-C437-4EF4-8BEF-0B832D7FA420}" type="datetimeFigureOut">
              <a:rPr lang="en-US" smtClean="0"/>
              <a:t>11/11/24</a:t>
            </a:fld>
            <a:endParaRPr lang="en-US" dirty="0"/>
          </a:p>
        </p:txBody>
      </p:sp>
      <p:sp>
        <p:nvSpPr>
          <p:cNvPr id="4" name="Footer Placeholder 3">
            <a:extLst>
              <a:ext uri="{FF2B5EF4-FFF2-40B4-BE49-F238E27FC236}">
                <a16:creationId xmlns:a16="http://schemas.microsoft.com/office/drawing/2014/main" id="{0868EC96-C6CC-F2AF-D90F-143F4D20A07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94F8EC8D-EF88-0275-F75C-A789924433B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57874-EF65-4B61-B062-40C932C81294}" type="slidenum">
              <a:rPr lang="en-US" smtClean="0"/>
              <a:t>‹#›</a:t>
            </a:fld>
            <a:endParaRPr lang="en-US" dirty="0"/>
          </a:p>
        </p:txBody>
      </p:sp>
    </p:spTree>
    <p:extLst>
      <p:ext uri="{BB962C8B-B14F-4D97-AF65-F5344CB8AC3E}">
        <p14:creationId xmlns:p14="http://schemas.microsoft.com/office/powerpoint/2010/main" val="3472027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20CE03-6C3A-EB4D-A9B1-7EFD38B58412}" type="datetimeFigureOut">
              <a:rPr lang="en-US" smtClean="0"/>
              <a:t>11/11/24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B57D50D-BAA9-464B-B391-243138E078D8}" type="slidenum">
              <a:rPr lang="en-US" smtClean="0"/>
              <a:t>‹#›</a:t>
            </a:fld>
            <a:endParaRPr lang="en-US" dirty="0"/>
          </a:p>
        </p:txBody>
      </p:sp>
    </p:spTree>
    <p:extLst>
      <p:ext uri="{BB962C8B-B14F-4D97-AF65-F5344CB8AC3E}">
        <p14:creationId xmlns:p14="http://schemas.microsoft.com/office/powerpoint/2010/main" val="490924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a:t>
            </a:fld>
            <a:endParaRPr lang="en-US" dirty="0"/>
          </a:p>
        </p:txBody>
      </p:sp>
    </p:spTree>
    <p:extLst>
      <p:ext uri="{BB962C8B-B14F-4D97-AF65-F5344CB8AC3E}">
        <p14:creationId xmlns:p14="http://schemas.microsoft.com/office/powerpoint/2010/main" val="23882297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Also found to have bilateral mastoid effusions, extensive fluid in right middle ear, consistent with OM</a:t>
            </a:r>
          </a:p>
          <a:p>
            <a:r>
              <a:rPr lang="en-US" dirty="0"/>
              <a:t>Concern for endocarditis given fever, syncope, recent infections</a:t>
            </a:r>
          </a:p>
        </p:txBody>
      </p:sp>
      <p:sp>
        <p:nvSpPr>
          <p:cNvPr id="4" name="Slide Number Placeholder 3"/>
          <p:cNvSpPr>
            <a:spLocks noGrp="1"/>
          </p:cNvSpPr>
          <p:nvPr>
            <p:ph type="sldNum" sz="quarter" idx="5"/>
          </p:nvPr>
        </p:nvSpPr>
        <p:spPr/>
        <p:txBody>
          <a:bodyPr/>
          <a:lstStyle/>
          <a:p>
            <a:fld id="{8B57D50D-BAA9-464B-B391-243138E078D8}" type="slidenum">
              <a:rPr lang="en-US" smtClean="0"/>
              <a:t>10</a:t>
            </a:fld>
            <a:endParaRPr lang="en-US" dirty="0"/>
          </a:p>
        </p:txBody>
      </p:sp>
    </p:spTree>
    <p:extLst>
      <p:ext uri="{BB962C8B-B14F-4D97-AF65-F5344CB8AC3E}">
        <p14:creationId xmlns:p14="http://schemas.microsoft.com/office/powerpoint/2010/main" val="2634291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We have a patient who was previously injecting her drugs and chose another route of use to avoid wounds she thought were related to injecting xylazine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Is xylazine at work here? ENT and ID thought so...but we don't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The reality is that we're working with a drug supply that's every-changing and ill-defined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 It begs the question: How does this impact our harm reduction conversations with people who use drugs?</a:t>
            </a:r>
          </a:p>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11</a:t>
            </a:fld>
            <a:endParaRPr lang="en-US" dirty="0"/>
          </a:p>
        </p:txBody>
      </p:sp>
    </p:spTree>
    <p:extLst>
      <p:ext uri="{BB962C8B-B14F-4D97-AF65-F5344CB8AC3E}">
        <p14:creationId xmlns:p14="http://schemas.microsoft.com/office/powerpoint/2010/main" val="2018812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31F20"/>
                </a:solidFill>
                <a:effectLst/>
                <a:highlight>
                  <a:srgbClr val="FFFFFF"/>
                </a:highlight>
                <a:latin typeface="Nunito Sans" pitchFamily="2" charset="77"/>
              </a:rPr>
              <a:t>The work of Dr. Lutz (</a:t>
            </a:r>
            <a:r>
              <a:rPr lang="en-US" b="0" i="0" dirty="0" err="1">
                <a:solidFill>
                  <a:srgbClr val="231F20"/>
                </a:solidFill>
                <a:effectLst/>
                <a:highlight>
                  <a:srgbClr val="FFFFFF"/>
                </a:highlight>
                <a:latin typeface="Nunito Sans" pitchFamily="2" charset="77"/>
              </a:rPr>
              <a:t>Lootz</a:t>
            </a:r>
            <a:r>
              <a:rPr lang="en-US" b="0" i="0" dirty="0">
                <a:solidFill>
                  <a:srgbClr val="231F20"/>
                </a:solidFill>
                <a:effectLst/>
                <a:highlight>
                  <a:srgbClr val="FFFFFF"/>
                </a:highlight>
                <a:latin typeface="Nunito Sans" pitchFamily="2" charset="77"/>
              </a:rPr>
              <a:t>) and her colleagues is a great example of ongoing research in this area that can push us forward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unregulated drug supply in the US remains unpredictable and we are mostly forced to act reactively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231F20"/>
              </a:solidFill>
              <a:effectLst/>
              <a:highlight>
                <a:srgbClr val="FFFFFF"/>
              </a:highlight>
              <a:latin typeface="Nunito Sans" pitchFamily="2" charset="77"/>
            </a:endParaRPr>
          </a:p>
        </p:txBody>
      </p:sp>
      <p:sp>
        <p:nvSpPr>
          <p:cNvPr id="4" name="Slide Number Placeholder 3"/>
          <p:cNvSpPr>
            <a:spLocks noGrp="1"/>
          </p:cNvSpPr>
          <p:nvPr>
            <p:ph type="sldNum" sz="quarter" idx="5"/>
          </p:nvPr>
        </p:nvSpPr>
        <p:spPr/>
        <p:txBody>
          <a:bodyPr/>
          <a:lstStyle/>
          <a:p>
            <a:fld id="{8B57D50D-BAA9-464B-B391-243138E078D8}" type="slidenum">
              <a:rPr lang="en-US" smtClean="0"/>
              <a:t>12</a:t>
            </a:fld>
            <a:endParaRPr lang="en-US" dirty="0"/>
          </a:p>
        </p:txBody>
      </p:sp>
    </p:spTree>
    <p:extLst>
      <p:ext uri="{BB962C8B-B14F-4D97-AF65-F5344CB8AC3E}">
        <p14:creationId xmlns:p14="http://schemas.microsoft.com/office/powerpoint/2010/main" val="84400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13</a:t>
            </a:fld>
            <a:endParaRPr lang="en-US" dirty="0"/>
          </a:p>
        </p:txBody>
      </p:sp>
    </p:spTree>
    <p:extLst>
      <p:ext uri="{BB962C8B-B14F-4D97-AF65-F5344CB8AC3E}">
        <p14:creationId xmlns:p14="http://schemas.microsoft.com/office/powerpoint/2010/main" val="38168183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2</a:t>
            </a:fld>
            <a:endParaRPr lang="en-US" dirty="0"/>
          </a:p>
        </p:txBody>
      </p:sp>
    </p:spTree>
    <p:extLst>
      <p:ext uri="{BB962C8B-B14F-4D97-AF65-F5344CB8AC3E}">
        <p14:creationId xmlns:p14="http://schemas.microsoft.com/office/powerpoint/2010/main" val="19519197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DBE041-CFB1-DDEC-A4F8-6488919EB4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65E6E2C-9550-69AB-09A1-C2368063266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93C99D6-EFA4-89A1-154C-79AFA40225B2}"/>
              </a:ext>
            </a:extLst>
          </p:cNvPr>
          <p:cNvSpPr>
            <a:spLocks noGrp="1"/>
          </p:cNvSpPr>
          <p:nvPr>
            <p:ph type="body" idx="1"/>
          </p:nvPr>
        </p:nvSpPr>
        <p:spPr/>
        <p:txBody>
          <a:bodyPr/>
          <a:lstStyle/>
          <a:p>
            <a:r>
              <a:rPr lang="en-US" dirty="0"/>
              <a:t>Tables: CFSRE Quarterly Drug Checking Report for Philadelphia, PA, Jan 1, 2023 to Jun 30, 2023 via https://</a:t>
            </a:r>
            <a:r>
              <a:rPr lang="en-US" dirty="0" err="1"/>
              <a:t>www.cfsre.org</a:t>
            </a:r>
            <a:r>
              <a:rPr lang="en-US" dirty="0"/>
              <a:t>/images/content/reports/</a:t>
            </a:r>
            <a:r>
              <a:rPr lang="en-US" dirty="0" err="1"/>
              <a:t>drug_checking</a:t>
            </a:r>
            <a:r>
              <a:rPr lang="en-US" dirty="0"/>
              <a:t>/2023_Q1_and_Q2_Drug_Checking_Quarterly_Report_CFSRE_NPS_Discovery.pdf</a:t>
            </a:r>
          </a:p>
          <a:p>
            <a:endParaRPr lang="en-US" dirty="0"/>
          </a:p>
          <a:p>
            <a:r>
              <a:rPr lang="en-US" dirty="0"/>
              <a:t>Notes: Results in a reduction of NE release at centrally-located pre-synaptic alpha-2 receptors, resulting in sedation and muscle relaxation</a:t>
            </a:r>
          </a:p>
          <a:p>
            <a:endParaRPr lang="en-US" dirty="0"/>
          </a:p>
        </p:txBody>
      </p:sp>
      <p:sp>
        <p:nvSpPr>
          <p:cNvPr id="4" name="Slide Number Placeholder 3">
            <a:extLst>
              <a:ext uri="{FF2B5EF4-FFF2-40B4-BE49-F238E27FC236}">
                <a16:creationId xmlns:a16="http://schemas.microsoft.com/office/drawing/2014/main" id="{516310C0-85BA-B035-5ACA-0261467BA5C7}"/>
              </a:ext>
            </a:extLst>
          </p:cNvPr>
          <p:cNvSpPr>
            <a:spLocks noGrp="1"/>
          </p:cNvSpPr>
          <p:nvPr>
            <p:ph type="sldNum" sz="quarter" idx="5"/>
          </p:nvPr>
        </p:nvSpPr>
        <p:spPr/>
        <p:txBody>
          <a:bodyPr/>
          <a:lstStyle/>
          <a:p>
            <a:fld id="{8B57D50D-BAA9-464B-B391-243138E078D8}" type="slidenum">
              <a:rPr lang="en-US" smtClean="0"/>
              <a:t>3</a:t>
            </a:fld>
            <a:endParaRPr lang="en-US" dirty="0"/>
          </a:p>
        </p:txBody>
      </p:sp>
    </p:spTree>
    <p:extLst>
      <p:ext uri="{BB962C8B-B14F-4D97-AF65-F5344CB8AC3E}">
        <p14:creationId xmlns:p14="http://schemas.microsoft.com/office/powerpoint/2010/main" val="19361135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Proposed description of wound progression as described by our colleagues (Rachel McFadden et al)</a:t>
            </a:r>
          </a:p>
          <a:p>
            <a:endParaRPr lang="en-US" dirty="0"/>
          </a:p>
          <a:p>
            <a:r>
              <a:rPr lang="en-US" dirty="0"/>
              <a:t>“Starting as dark purple blisters with irregular borders and intact skin, they commonly emerge around injection sites on the posterior forearms (Fig. 1, photo 1) or lower legs. These blisters often coalesce (photo 2) and harden into dry, adherent eschar, sometimes opening into deep ulcers (photos 3–4). </a:t>
            </a:r>
          </a:p>
          <a:p>
            <a:endParaRPr lang="en-US" dirty="0"/>
          </a:p>
          <a:p>
            <a:r>
              <a:rPr lang="en-US" dirty="0"/>
              <a:t>The wound bed may initially contain islands of preserved tissue, although these are at risk of eventual erosion. Ulceration depth may reach full-thickness, with exposed tendon and bone. While these wounds generally lack classic signs of infection, untreated eschar may foster superimposed infection characterized by </a:t>
            </a:r>
            <a:r>
              <a:rPr lang="en-US" dirty="0" err="1"/>
              <a:t>periwound</a:t>
            </a:r>
            <a:r>
              <a:rPr lang="en-US" dirty="0"/>
              <a:t> cellulitis and purulent drainage.”</a:t>
            </a:r>
          </a:p>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4</a:t>
            </a:fld>
            <a:endParaRPr lang="en-US" dirty="0"/>
          </a:p>
        </p:txBody>
      </p:sp>
    </p:spTree>
    <p:extLst>
      <p:ext uri="{BB962C8B-B14F-4D97-AF65-F5344CB8AC3E}">
        <p14:creationId xmlns:p14="http://schemas.microsoft.com/office/powerpoint/2010/main" val="30283635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5768B-9996-D208-7193-27D5018602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864A816-8E22-D1B9-12BB-005DD724CB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EBC9DF2-C38B-CFBC-45F4-0ADF60F41379}"/>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A9F4745-8E12-0373-265F-41303CEF24CC}"/>
              </a:ext>
            </a:extLst>
          </p:cNvPr>
          <p:cNvSpPr>
            <a:spLocks noGrp="1"/>
          </p:cNvSpPr>
          <p:nvPr>
            <p:ph type="sldNum" sz="quarter" idx="5"/>
          </p:nvPr>
        </p:nvSpPr>
        <p:spPr/>
        <p:txBody>
          <a:bodyPr/>
          <a:lstStyle/>
          <a:p>
            <a:fld id="{8B57D50D-BAA9-464B-B391-243138E078D8}" type="slidenum">
              <a:rPr lang="en-US" smtClean="0"/>
              <a:t>5</a:t>
            </a:fld>
            <a:endParaRPr lang="en-US" dirty="0"/>
          </a:p>
        </p:txBody>
      </p:sp>
    </p:spTree>
    <p:extLst>
      <p:ext uri="{BB962C8B-B14F-4D97-AF65-F5344CB8AC3E}">
        <p14:creationId xmlns:p14="http://schemas.microsoft.com/office/powerpoint/2010/main" val="1706650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B57D50D-BAA9-464B-B391-243138E078D8}" type="slidenum">
              <a:rPr lang="en-US" smtClean="0"/>
              <a:t>6</a:t>
            </a:fld>
            <a:endParaRPr lang="en-US" dirty="0"/>
          </a:p>
        </p:txBody>
      </p:sp>
    </p:spTree>
    <p:extLst>
      <p:ext uri="{BB962C8B-B14F-4D97-AF65-F5344CB8AC3E}">
        <p14:creationId xmlns:p14="http://schemas.microsoft.com/office/powerpoint/2010/main" val="2063789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69E1A-E3B9-21BF-6BD7-D10C23AA165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0D2FBA7-B1E8-EDD6-EFA4-7F6B678DFA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6306428-1357-29C4-ECC6-68AAF710D7BF}"/>
              </a:ext>
            </a:extLst>
          </p:cNvPr>
          <p:cNvSpPr>
            <a:spLocks noGrp="1"/>
          </p:cNvSpPr>
          <p:nvPr>
            <p:ph type="body" idx="1"/>
          </p:nvPr>
        </p:nvSpPr>
        <p:spPr/>
        <p:txBody>
          <a:bodyPr/>
          <a:lstStyle/>
          <a:p>
            <a:r>
              <a:rPr lang="en-US" dirty="0"/>
              <a:t>Had previously had a percutaneous endoscopic gastrostomy (PEG) tube placed at another institution</a:t>
            </a:r>
          </a:p>
        </p:txBody>
      </p:sp>
      <p:sp>
        <p:nvSpPr>
          <p:cNvPr id="4" name="Slide Number Placeholder 3">
            <a:extLst>
              <a:ext uri="{FF2B5EF4-FFF2-40B4-BE49-F238E27FC236}">
                <a16:creationId xmlns:a16="http://schemas.microsoft.com/office/drawing/2014/main" id="{31B4F71F-71F6-FE50-2D75-49B165601E21}"/>
              </a:ext>
            </a:extLst>
          </p:cNvPr>
          <p:cNvSpPr>
            <a:spLocks noGrp="1"/>
          </p:cNvSpPr>
          <p:nvPr>
            <p:ph type="sldNum" sz="quarter" idx="5"/>
          </p:nvPr>
        </p:nvSpPr>
        <p:spPr/>
        <p:txBody>
          <a:bodyPr/>
          <a:lstStyle/>
          <a:p>
            <a:fld id="{8B57D50D-BAA9-464B-B391-243138E078D8}" type="slidenum">
              <a:rPr lang="en-US" smtClean="0"/>
              <a:t>7</a:t>
            </a:fld>
            <a:endParaRPr lang="en-US" dirty="0"/>
          </a:p>
        </p:txBody>
      </p:sp>
    </p:spTree>
    <p:extLst>
      <p:ext uri="{BB962C8B-B14F-4D97-AF65-F5344CB8AC3E}">
        <p14:creationId xmlns:p14="http://schemas.microsoft.com/office/powerpoint/2010/main" val="6927101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241ED9-5C0C-C4AB-B867-27405FC3E05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BF7812-07A7-0164-7DAC-C1B0760299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342B9D0-19E2-C8AD-CEE4-286E5FDB00F3}"/>
              </a:ext>
            </a:extLst>
          </p:cNvPr>
          <p:cNvSpPr>
            <a:spLocks noGrp="1"/>
          </p:cNvSpPr>
          <p:nvPr>
            <p:ph type="body" idx="1"/>
          </p:nvPr>
        </p:nvSpPr>
        <p:spPr/>
        <p:txBody>
          <a:bodyPr/>
          <a:lstStyle/>
          <a:p>
            <a:r>
              <a:rPr lang="en-US" b="0" i="0" dirty="0">
                <a:solidFill>
                  <a:srgbClr val="231F20"/>
                </a:solidFill>
                <a:effectLst/>
                <a:highlight>
                  <a:srgbClr val="FFFFFF"/>
                </a:highlight>
                <a:latin typeface="Nunito Sans" pitchFamily="2" charset="77"/>
              </a:rPr>
              <a:t>Biopsy results grew both bacteria, in the form of MRSA, and fungus, with multiple candida species</a:t>
            </a:r>
          </a:p>
          <a:p>
            <a:r>
              <a:rPr lang="en-US" b="0" i="0" dirty="0">
                <a:solidFill>
                  <a:srgbClr val="231F20"/>
                </a:solidFill>
                <a:effectLst/>
                <a:highlight>
                  <a:srgbClr val="FFFFFF"/>
                </a:highlight>
                <a:latin typeface="Nunito Sans" pitchFamily="2" charset="77"/>
              </a:rPr>
              <a:t>Amphotericin for fungal coverage; daptomycin for MRSA coverage, ampicillin-sulbactam for GNR/anaerobic coverage</a:t>
            </a:r>
          </a:p>
          <a:p>
            <a:endParaRPr lang="en-US" dirty="0"/>
          </a:p>
        </p:txBody>
      </p:sp>
      <p:sp>
        <p:nvSpPr>
          <p:cNvPr id="4" name="Slide Number Placeholder 3">
            <a:extLst>
              <a:ext uri="{FF2B5EF4-FFF2-40B4-BE49-F238E27FC236}">
                <a16:creationId xmlns:a16="http://schemas.microsoft.com/office/drawing/2014/main" id="{722AE7CA-6729-4A09-35D4-CDBDC0F5B599}"/>
              </a:ext>
            </a:extLst>
          </p:cNvPr>
          <p:cNvSpPr>
            <a:spLocks noGrp="1"/>
          </p:cNvSpPr>
          <p:nvPr>
            <p:ph type="sldNum" sz="quarter" idx="5"/>
          </p:nvPr>
        </p:nvSpPr>
        <p:spPr/>
        <p:txBody>
          <a:bodyPr/>
          <a:lstStyle/>
          <a:p>
            <a:fld id="{8B57D50D-BAA9-464B-B391-243138E078D8}" type="slidenum">
              <a:rPr lang="en-US" smtClean="0"/>
              <a:t>8</a:t>
            </a:fld>
            <a:endParaRPr lang="en-US" dirty="0"/>
          </a:p>
        </p:txBody>
      </p:sp>
    </p:spTree>
    <p:extLst>
      <p:ext uri="{BB962C8B-B14F-4D97-AF65-F5344CB8AC3E}">
        <p14:creationId xmlns:p14="http://schemas.microsoft.com/office/powerpoint/2010/main" val="21861754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3EA1CB-2194-908E-E31C-EEE44F57E42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C67E919-4A0B-33E8-8AA7-3F774098416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5A7AFAE-AF34-C703-6A62-D02E0B841CEC}"/>
              </a:ext>
            </a:extLst>
          </p:cNvPr>
          <p:cNvSpPr>
            <a:spLocks noGrp="1"/>
          </p:cNvSpPr>
          <p:nvPr>
            <p:ph type="body" idx="1"/>
          </p:nvPr>
        </p:nvSpPr>
        <p:spPr/>
        <p:txBody>
          <a:bodyPr/>
          <a:lstStyle/>
          <a:p>
            <a:r>
              <a:rPr lang="en-US" dirty="0"/>
              <a:t>Methadone was titrated to 135 mg while hospitalized</a:t>
            </a:r>
          </a:p>
        </p:txBody>
      </p:sp>
      <p:sp>
        <p:nvSpPr>
          <p:cNvPr id="4" name="Slide Number Placeholder 3">
            <a:extLst>
              <a:ext uri="{FF2B5EF4-FFF2-40B4-BE49-F238E27FC236}">
                <a16:creationId xmlns:a16="http://schemas.microsoft.com/office/drawing/2014/main" id="{6973AAEC-2568-3B4B-E0FE-4EF57EE90D6B}"/>
              </a:ext>
            </a:extLst>
          </p:cNvPr>
          <p:cNvSpPr>
            <a:spLocks noGrp="1"/>
          </p:cNvSpPr>
          <p:nvPr>
            <p:ph type="sldNum" sz="quarter" idx="5"/>
          </p:nvPr>
        </p:nvSpPr>
        <p:spPr/>
        <p:txBody>
          <a:bodyPr/>
          <a:lstStyle/>
          <a:p>
            <a:fld id="{8B57D50D-BAA9-464B-B391-243138E078D8}" type="slidenum">
              <a:rPr lang="en-US" smtClean="0"/>
              <a:t>9</a:t>
            </a:fld>
            <a:endParaRPr lang="en-US" dirty="0"/>
          </a:p>
        </p:txBody>
      </p:sp>
    </p:spTree>
    <p:extLst>
      <p:ext uri="{BB962C8B-B14F-4D97-AF65-F5344CB8AC3E}">
        <p14:creationId xmlns:p14="http://schemas.microsoft.com/office/powerpoint/2010/main" val="32374228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19429764-E305-A48D-5244-9BCD20902244}"/>
              </a:ext>
              <a:ext uri="{C183D7F6-B498-43B3-948B-1728B52AA6E4}">
                <adec:decorative xmlns:adec="http://schemas.microsoft.com/office/drawing/2017/decorative" val="1"/>
              </a:ext>
            </a:extLst>
          </p:cNvPr>
          <p:cNvGrpSpPr/>
          <p:nvPr userDrawn="1"/>
        </p:nvGrpSpPr>
        <p:grpSpPr>
          <a:xfrm>
            <a:off x="0" y="0"/>
            <a:ext cx="12192000" cy="8286859"/>
            <a:chOff x="0" y="1"/>
            <a:chExt cx="12192000" cy="8286859"/>
          </a:xfrm>
        </p:grpSpPr>
        <p:sp>
          <p:nvSpPr>
            <p:cNvPr id="7" name="Freeform 13">
              <a:extLst>
                <a:ext uri="{FF2B5EF4-FFF2-40B4-BE49-F238E27FC236}">
                  <a16:creationId xmlns:a16="http://schemas.microsoft.com/office/drawing/2014/main" id="{45F65CE3-2411-E8E5-B72E-F5CBEC4DDC55}"/>
                </a:ext>
              </a:extLst>
            </p:cNvPr>
            <p:cNvSpPr/>
            <p:nvPr userDrawn="1"/>
          </p:nvSpPr>
          <p:spPr>
            <a:xfrm>
              <a:off x="4000500" y="1087403"/>
              <a:ext cx="8191500" cy="5770597"/>
            </a:xfrm>
            <a:custGeom>
              <a:avLst/>
              <a:gdLst>
                <a:gd name="connsiteX0" fmla="*/ 4929467 w 8191500"/>
                <a:gd name="connsiteY0" fmla="*/ 0 h 5770597"/>
                <a:gd name="connsiteX1" fmla="*/ 8065066 w 8191500"/>
                <a:gd name="connsiteY1" fmla="*/ 1118513 h 5770597"/>
                <a:gd name="connsiteX2" fmla="*/ 8191500 w 8191500"/>
                <a:gd name="connsiteY2" fmla="*/ 1227339 h 5770597"/>
                <a:gd name="connsiteX3" fmla="*/ 8191500 w 8191500"/>
                <a:gd name="connsiteY3" fmla="*/ 5770597 h 5770597"/>
                <a:gd name="connsiteX4" fmla="*/ 79523 w 8191500"/>
                <a:gd name="connsiteY4" fmla="*/ 5770597 h 5770597"/>
                <a:gd name="connsiteX5" fmla="*/ 56799 w 8191500"/>
                <a:gd name="connsiteY5" fmla="*/ 5644158 h 5770597"/>
                <a:gd name="connsiteX6" fmla="*/ 0 w 8191500"/>
                <a:gd name="connsiteY6" fmla="*/ 4898209 h 5770597"/>
                <a:gd name="connsiteX7" fmla="*/ 4929467 w 8191500"/>
                <a:gd name="connsiteY7" fmla="*/ 0 h 5770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91500" h="5770597">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3B6B51B3-AA6C-9C5E-7032-5AEA05D45908}"/>
                </a:ext>
              </a:extLst>
            </p:cNvPr>
            <p:cNvCxnSpPr>
              <a:cxnSpLocks/>
            </p:cNvCxnSpPr>
            <p:nvPr userDrawn="1"/>
          </p:nvCxnSpPr>
          <p:spPr>
            <a:xfrm>
              <a:off x="406241" y="18393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9" name="Freeform: Shape 13">
              <a:extLst>
                <a:ext uri="{FF2B5EF4-FFF2-40B4-BE49-F238E27FC236}">
                  <a16:creationId xmlns:a16="http://schemas.microsoft.com/office/drawing/2014/main" id="{4F28561D-5B3C-F08A-F7B5-48E6B74EAEBD}"/>
                </a:ext>
              </a:extLst>
            </p:cNvPr>
            <p:cNvSpPr/>
            <p:nvPr userDrawn="1"/>
          </p:nvSpPr>
          <p:spPr>
            <a:xfrm>
              <a:off x="5292348" y="1"/>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5">
              <a:extLst>
                <a:ext uri="{FF2B5EF4-FFF2-40B4-BE49-F238E27FC236}">
                  <a16:creationId xmlns:a16="http://schemas.microsoft.com/office/drawing/2014/main" id="{7BD7FF70-44B7-E753-26CD-E228B56C2517}"/>
                </a:ext>
              </a:extLst>
            </p:cNvPr>
            <p:cNvSpPr/>
            <p:nvPr userDrawn="1"/>
          </p:nvSpPr>
          <p:spPr>
            <a:xfrm>
              <a:off x="10208695" y="1"/>
              <a:ext cx="1135066" cy="477997"/>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DF9EE857-93B9-ACF6-2AB4-2A29C4B94776}"/>
                </a:ext>
              </a:extLst>
            </p:cNvPr>
            <p:cNvSpPr/>
            <p:nvPr userDrawn="1"/>
          </p:nvSpPr>
          <p:spPr>
            <a:xfrm>
              <a:off x="1569044" y="514898"/>
              <a:ext cx="2393351" cy="2328423"/>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Freeform: Shape 19">
              <a:extLst>
                <a:ext uri="{FF2B5EF4-FFF2-40B4-BE49-F238E27FC236}">
                  <a16:creationId xmlns:a16="http://schemas.microsoft.com/office/drawing/2014/main" id="{75030D84-5EEB-A095-3D43-0ED22BDB8406}"/>
                </a:ext>
              </a:extLst>
            </p:cNvPr>
            <p:cNvSpPr/>
            <p:nvPr userDrawn="1"/>
          </p:nvSpPr>
          <p:spPr>
            <a:xfrm flipH="1">
              <a:off x="0" y="2949740"/>
              <a:ext cx="1186451" cy="1771650"/>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Arc 12">
              <a:extLst>
                <a:ext uri="{FF2B5EF4-FFF2-40B4-BE49-F238E27FC236}">
                  <a16:creationId xmlns:a16="http://schemas.microsoft.com/office/drawing/2014/main" id="{26E6DE3E-6851-19AD-2E60-22F006238173}"/>
                </a:ext>
              </a:extLst>
            </p:cNvPr>
            <p:cNvSpPr/>
            <p:nvPr userDrawn="1"/>
          </p:nvSpPr>
          <p:spPr>
            <a:xfrm rot="16200000">
              <a:off x="1539683" y="4203427"/>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 name="Title 1">
            <a:extLst>
              <a:ext uri="{FF2B5EF4-FFF2-40B4-BE49-F238E27FC236}">
                <a16:creationId xmlns:a16="http://schemas.microsoft.com/office/drawing/2014/main" id="{2E8C189B-2E00-67DA-E342-3440F5EBB4CE}"/>
              </a:ext>
            </a:extLst>
          </p:cNvPr>
          <p:cNvSpPr>
            <a:spLocks noGrp="1"/>
          </p:cNvSpPr>
          <p:nvPr>
            <p:ph type="ctrTitle" hasCustomPrompt="1"/>
          </p:nvPr>
        </p:nvSpPr>
        <p:spPr>
          <a:xfrm>
            <a:off x="5184474" y="2949739"/>
            <a:ext cx="6261291" cy="2396686"/>
          </a:xfrm>
        </p:spPr>
        <p:txBody>
          <a:bodyPr anchor="b" anchorCtr="0">
            <a:noAutofit/>
          </a:bodyPr>
          <a:lstStyle>
            <a:lvl1pPr algn="r">
              <a:defRPr sz="4400">
                <a:solidFill>
                  <a:schemeClr val="bg1"/>
                </a:solidFill>
              </a:defRPr>
            </a:lvl1pPr>
          </a:lstStyle>
          <a:p>
            <a:r>
              <a:rPr lang="en-US" dirty="0"/>
              <a:t>Click to add title</a:t>
            </a:r>
          </a:p>
        </p:txBody>
      </p:sp>
    </p:spTree>
    <p:extLst>
      <p:ext uri="{BB962C8B-B14F-4D97-AF65-F5344CB8AC3E}">
        <p14:creationId xmlns:p14="http://schemas.microsoft.com/office/powerpoint/2010/main" val="3424675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D9FE4C84-13A1-72EA-6541-7C8FDDEA71C0}"/>
              </a:ext>
              <a:ext uri="{C183D7F6-B498-43B3-948B-1728B52AA6E4}">
                <adec:decorative xmlns:adec="http://schemas.microsoft.com/office/drawing/2017/decorative" val="1"/>
              </a:ext>
            </a:extLst>
          </p:cNvPr>
          <p:cNvSpPr/>
          <p:nvPr userDrawn="1"/>
        </p:nvSpPr>
        <p:spPr>
          <a:xfrm>
            <a:off x="361563" y="5800859"/>
            <a:ext cx="692016" cy="692016"/>
          </a:xfrm>
          <a:prstGeom prst="rect">
            <a:avLst/>
          </a:prstGeom>
          <a:noFill/>
          <a:ln w="127000">
            <a:solidFill>
              <a:schemeClr val="accent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Arc 11">
            <a:extLst>
              <a:ext uri="{FF2B5EF4-FFF2-40B4-BE49-F238E27FC236}">
                <a16:creationId xmlns:a16="http://schemas.microsoft.com/office/drawing/2014/main" id="{30468883-4E51-D3BD-E1C6-601ED9B6EF0E}"/>
              </a:ext>
              <a:ext uri="{C183D7F6-B498-43B3-948B-1728B52AA6E4}">
                <adec:decorative xmlns:adec="http://schemas.microsoft.com/office/drawing/2017/decorative" val="1"/>
              </a:ext>
            </a:extLst>
          </p:cNvPr>
          <p:cNvSpPr/>
          <p:nvPr userDrawn="1"/>
        </p:nvSpPr>
        <p:spPr>
          <a:xfrm rot="21438747" flipV="1">
            <a:off x="7967025" y="2530995"/>
            <a:ext cx="4021193" cy="4021193"/>
          </a:xfrm>
          <a:prstGeom prst="arc">
            <a:avLst>
              <a:gd name="adj1" fmla="val 16200000"/>
              <a:gd name="adj2" fmla="val 20093138"/>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9">
            <a:extLst>
              <a:ext uri="{FF2B5EF4-FFF2-40B4-BE49-F238E27FC236}">
                <a16:creationId xmlns:a16="http://schemas.microsoft.com/office/drawing/2014/main" id="{111AEF3F-9A86-45CE-4817-E3E6863DC09A}"/>
              </a:ext>
              <a:ext uri="{C183D7F6-B498-43B3-948B-1728B52AA6E4}">
                <adec:decorative xmlns:adec="http://schemas.microsoft.com/office/drawing/2017/decorative" val="1"/>
              </a:ext>
            </a:extLst>
          </p:cNvPr>
          <p:cNvSpPr/>
          <p:nvPr userDrawn="1"/>
        </p:nvSpPr>
        <p:spPr>
          <a:xfrm flipH="1">
            <a:off x="11764789" y="390570"/>
            <a:ext cx="437721" cy="797078"/>
          </a:xfrm>
          <a:custGeom>
            <a:avLst/>
            <a:gdLst>
              <a:gd name="connsiteX0" fmla="*/ 28069 w 437721"/>
              <a:gd name="connsiteY0" fmla="*/ 0 h 797078"/>
              <a:gd name="connsiteX1" fmla="*/ 437721 w 437721"/>
              <a:gd name="connsiteY1" fmla="*/ 398539 h 797078"/>
              <a:gd name="connsiteX2" fmla="*/ 28069 w 437721"/>
              <a:gd name="connsiteY2" fmla="*/ 797078 h 797078"/>
              <a:gd name="connsiteX3" fmla="*/ 0 w 437721"/>
              <a:gd name="connsiteY3" fmla="*/ 794325 h 797078"/>
              <a:gd name="connsiteX4" fmla="*/ 0 w 437721"/>
              <a:gd name="connsiteY4" fmla="*/ 2753 h 797078"/>
              <a:gd name="connsiteX5" fmla="*/ 28069 w 437721"/>
              <a:gd name="connsiteY5" fmla="*/ 0 h 797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37721" h="797078">
                <a:moveTo>
                  <a:pt x="28069" y="0"/>
                </a:moveTo>
                <a:cubicBezTo>
                  <a:pt x="254314" y="0"/>
                  <a:pt x="437721" y="178432"/>
                  <a:pt x="437721" y="398539"/>
                </a:cubicBezTo>
                <a:cubicBezTo>
                  <a:pt x="437721" y="618646"/>
                  <a:pt x="254314" y="797078"/>
                  <a:pt x="28069" y="797078"/>
                </a:cubicBezTo>
                <a:lnTo>
                  <a:pt x="0" y="794325"/>
                </a:lnTo>
                <a:lnTo>
                  <a:pt x="0" y="2753"/>
                </a:lnTo>
                <a:lnTo>
                  <a:pt x="28069" y="0"/>
                </a:ln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9" name="Content Placeholder 2">
            <a:extLst>
              <a:ext uri="{FF2B5EF4-FFF2-40B4-BE49-F238E27FC236}">
                <a16:creationId xmlns:a16="http://schemas.microsoft.com/office/drawing/2014/main" id="{F5A792C8-BB21-CDAF-668C-C1EFF45540C6}"/>
              </a:ext>
            </a:extLst>
          </p:cNvPr>
          <p:cNvSpPr>
            <a:spLocks noGrp="1"/>
          </p:cNvSpPr>
          <p:nvPr>
            <p:ph sz="half" idx="13" hasCustomPrompt="1"/>
          </p:nvPr>
        </p:nvSpPr>
        <p:spPr>
          <a:xfrm>
            <a:off x="838200" y="1825625"/>
            <a:ext cx="6934200" cy="4297680"/>
          </a:xfrm>
          <a:noFill/>
        </p:spPr>
        <p:txBody>
          <a:bodyPr vert="horz" lIns="91440" tIns="45720" rIns="91440" bIns="45720" rtlCol="0" anchor="t">
            <a:normAutofit/>
          </a:bodyPr>
          <a:lstStyle>
            <a:lvl1pPr marL="0" indent="0">
              <a:spcBef>
                <a:spcPts val="1000"/>
              </a:spcBef>
              <a:spcAft>
                <a:spcPts val="800"/>
              </a:spcAft>
              <a:buNone/>
              <a:defRPr sz="1800"/>
            </a:lvl1pPr>
            <a:lvl2pPr>
              <a:spcBef>
                <a:spcPts val="500"/>
              </a:spcBef>
              <a:spcAft>
                <a:spcPts val="800"/>
              </a:spcAft>
              <a:buClr>
                <a:schemeClr val="accent2"/>
              </a:buClr>
              <a:defRPr sz="1800"/>
            </a:lvl2pPr>
            <a:lvl3pPr>
              <a:spcBef>
                <a:spcPts val="1000"/>
              </a:spcBef>
              <a:buClr>
                <a:schemeClr val="accent2"/>
              </a:buClr>
              <a:defRPr sz="1800"/>
            </a:lvl3pPr>
            <a:lvl4pPr>
              <a:spcBef>
                <a:spcPts val="1000"/>
              </a:spcBef>
              <a:buClr>
                <a:schemeClr val="accent2"/>
              </a:buClr>
              <a:defRPr sz="1800"/>
            </a:lvl4pPr>
            <a:lvl5pPr>
              <a:spcBef>
                <a:spcPts val="1000"/>
              </a:spcBef>
              <a:buClr>
                <a:schemeClr val="accent2"/>
              </a:buCl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endParaRPr lang="en-US" sz="1800" dirty="0">
              <a:latin typeface="Avenir Next LT Pro" panose="020B0504020202020204" pitchFamily="34" charset="77"/>
            </a:endParaRPr>
          </a:p>
        </p:txBody>
      </p:sp>
      <p:sp>
        <p:nvSpPr>
          <p:cNvPr id="4" name="Content Placeholder 3">
            <a:extLst>
              <a:ext uri="{FF2B5EF4-FFF2-40B4-BE49-F238E27FC236}">
                <a16:creationId xmlns:a16="http://schemas.microsoft.com/office/drawing/2014/main" id="{72DFB03A-367B-9ADA-8071-E22871EC115F}"/>
              </a:ext>
            </a:extLst>
          </p:cNvPr>
          <p:cNvSpPr>
            <a:spLocks noGrp="1"/>
          </p:cNvSpPr>
          <p:nvPr>
            <p:ph sz="half" idx="2" hasCustomPrompt="1"/>
          </p:nvPr>
        </p:nvSpPr>
        <p:spPr>
          <a:xfrm>
            <a:off x="7903029" y="1825625"/>
            <a:ext cx="3450771" cy="4297680"/>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11/11/24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377039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p:txBody>
          <a:bodyPr anchor="ctr" anchorCtr="0">
            <a:noAutofit/>
          </a:bodyPr>
          <a:lstStyle/>
          <a:p>
            <a:r>
              <a:rPr lang="en-US" dirty="0"/>
              <a:t>Click to add title</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11/11/24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Table Placeholder 7">
            <a:extLst>
              <a:ext uri="{FF2B5EF4-FFF2-40B4-BE49-F238E27FC236}">
                <a16:creationId xmlns:a16="http://schemas.microsoft.com/office/drawing/2014/main" id="{0CEAFE70-86D3-8690-31CA-F9A1FBA494D0}"/>
              </a:ext>
            </a:extLst>
          </p:cNvPr>
          <p:cNvSpPr>
            <a:spLocks noGrp="1"/>
          </p:cNvSpPr>
          <p:nvPr>
            <p:ph type="tbl" sz="quarter" idx="13"/>
          </p:nvPr>
        </p:nvSpPr>
        <p:spPr>
          <a:xfrm>
            <a:off x="838199" y="1825625"/>
            <a:ext cx="10515600" cy="4297680"/>
          </a:xfrm>
        </p:spPr>
        <p:txBody>
          <a:bodyPr>
            <a:normAutofit/>
          </a:bodyPr>
          <a:lstStyle>
            <a:lvl1pPr>
              <a:defRPr sz="2400"/>
            </a:lvl1pPr>
          </a:lstStyle>
          <a:p>
            <a:r>
              <a:rPr lang="en-US" dirty="0"/>
              <a:t>Click icon to add table</a:t>
            </a:r>
          </a:p>
        </p:txBody>
      </p:sp>
    </p:spTree>
    <p:extLst>
      <p:ext uri="{BB962C8B-B14F-4D97-AF65-F5344CB8AC3E}">
        <p14:creationId xmlns:p14="http://schemas.microsoft.com/office/powerpoint/2010/main" val="26260992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D7B7232D-F1A6-B6C3-3BBF-E834CC7CDC8E}"/>
              </a:ext>
              <a:ext uri="{C183D7F6-B498-43B3-948B-1728B52AA6E4}">
                <adec:decorative xmlns:adec="http://schemas.microsoft.com/office/drawing/2017/decorative" val="1"/>
              </a:ext>
            </a:extLst>
          </p:cNvPr>
          <p:cNvGrpSpPr/>
          <p:nvPr userDrawn="1"/>
        </p:nvGrpSpPr>
        <p:grpSpPr>
          <a:xfrm>
            <a:off x="0" y="0"/>
            <a:ext cx="5930138" cy="6858001"/>
            <a:chOff x="0" y="-1"/>
            <a:chExt cx="5930138" cy="6858001"/>
          </a:xfrm>
        </p:grpSpPr>
        <p:sp>
          <p:nvSpPr>
            <p:cNvPr id="8" name="Oval 7">
              <a:extLst>
                <a:ext uri="{FF2B5EF4-FFF2-40B4-BE49-F238E27FC236}">
                  <a16:creationId xmlns:a16="http://schemas.microsoft.com/office/drawing/2014/main" id="{0D306340-6BFD-FE3D-535B-B59C1C44EDDA}"/>
                </a:ext>
              </a:extLst>
            </p:cNvPr>
            <p:cNvSpPr/>
            <p:nvPr userDrawn="1"/>
          </p:nvSpPr>
          <p:spPr>
            <a:xfrm>
              <a:off x="383877" y="778462"/>
              <a:ext cx="5315035" cy="53150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1">
              <a:extLst>
                <a:ext uri="{FF2B5EF4-FFF2-40B4-BE49-F238E27FC236}">
                  <a16:creationId xmlns:a16="http://schemas.microsoft.com/office/drawing/2014/main" id="{338E6C4B-ABF3-8B7E-8DCF-A93F69C712B1}"/>
                </a:ext>
              </a:extLst>
            </p:cNvPr>
            <p:cNvSpPr/>
            <p:nvPr userDrawn="1"/>
          </p:nvSpPr>
          <p:spPr>
            <a:xfrm flipH="1">
              <a:off x="530529" y="0"/>
              <a:ext cx="1155142" cy="591009"/>
            </a:xfrm>
            <a:custGeom>
              <a:avLst/>
              <a:gdLst>
                <a:gd name="connsiteX0" fmla="*/ 1355 w 1155142"/>
                <a:gd name="connsiteY0" fmla="*/ 0 h 591009"/>
                <a:gd name="connsiteX1" fmla="*/ 1153787 w 1155142"/>
                <a:gd name="connsiteY1" fmla="*/ 0 h 591009"/>
                <a:gd name="connsiteX2" fmla="*/ 1155142 w 1155142"/>
                <a:gd name="connsiteY2" fmla="*/ 13438 h 591009"/>
                <a:gd name="connsiteX3" fmla="*/ 577571 w 1155142"/>
                <a:gd name="connsiteY3" fmla="*/ 591009 h 591009"/>
                <a:gd name="connsiteX4" fmla="*/ 0 w 1155142"/>
                <a:gd name="connsiteY4" fmla="*/ 13438 h 5910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591009">
                  <a:moveTo>
                    <a:pt x="1355" y="0"/>
                  </a:moveTo>
                  <a:lnTo>
                    <a:pt x="1153787" y="0"/>
                  </a:lnTo>
                  <a:lnTo>
                    <a:pt x="1155142" y="13438"/>
                  </a:lnTo>
                  <a:cubicBezTo>
                    <a:pt x="1155142" y="332422"/>
                    <a:pt x="896555" y="591009"/>
                    <a:pt x="577571" y="591009"/>
                  </a:cubicBezTo>
                  <a:cubicBezTo>
                    <a:pt x="258587" y="591009"/>
                    <a:pt x="0" y="332422"/>
                    <a:pt x="0" y="13438"/>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6F90F99F-B12A-E8F9-5A86-D76B201D6308}"/>
                </a:ext>
              </a:extLst>
            </p:cNvPr>
            <p:cNvSpPr/>
            <p:nvPr userDrawn="1"/>
          </p:nvSpPr>
          <p:spPr>
            <a:xfrm flipH="1">
              <a:off x="3961511" y="-1"/>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Freeform: Shape 15">
              <a:extLst>
                <a:ext uri="{FF2B5EF4-FFF2-40B4-BE49-F238E27FC236}">
                  <a16:creationId xmlns:a16="http://schemas.microsoft.com/office/drawing/2014/main" id="{BFA99EFE-81BC-95EA-FA61-B7199AD98A74}"/>
                </a:ext>
              </a:extLst>
            </p:cNvPr>
            <p:cNvSpPr/>
            <p:nvPr userDrawn="1"/>
          </p:nvSpPr>
          <p:spPr>
            <a:xfrm flipH="1">
              <a:off x="0" y="2936831"/>
              <a:ext cx="159741" cy="552996"/>
            </a:xfrm>
            <a:custGeom>
              <a:avLst/>
              <a:gdLst>
                <a:gd name="connsiteX0" fmla="*/ 159741 w 159741"/>
                <a:gd name="connsiteY0" fmla="*/ 0 h 552996"/>
                <a:gd name="connsiteX1" fmla="*/ 159741 w 159741"/>
                <a:gd name="connsiteY1" fmla="*/ 552996 h 552996"/>
                <a:gd name="connsiteX2" fmla="*/ 141849 w 159741"/>
                <a:gd name="connsiteY2" fmla="*/ 543285 h 552996"/>
                <a:gd name="connsiteX3" fmla="*/ 0 w 159741"/>
                <a:gd name="connsiteY3" fmla="*/ 276498 h 552996"/>
                <a:gd name="connsiteX4" fmla="*/ 141849 w 159741"/>
                <a:gd name="connsiteY4" fmla="*/ 9711 h 5529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741" h="552996">
                  <a:moveTo>
                    <a:pt x="159741" y="0"/>
                  </a:moveTo>
                  <a:lnTo>
                    <a:pt x="159741" y="552996"/>
                  </a:lnTo>
                  <a:lnTo>
                    <a:pt x="141849" y="543285"/>
                  </a:lnTo>
                  <a:cubicBezTo>
                    <a:pt x="56268" y="485467"/>
                    <a:pt x="0" y="387554"/>
                    <a:pt x="0" y="276498"/>
                  </a:cubicBezTo>
                  <a:cubicBezTo>
                    <a:pt x="0" y="165443"/>
                    <a:pt x="56268" y="67529"/>
                    <a:pt x="141849" y="9711"/>
                  </a:cubicBezTo>
                  <a:close/>
                </a:path>
              </a:pathLst>
            </a:custGeom>
            <a:solidFill>
              <a:schemeClr val="accent4"/>
            </a:solidFill>
            <a:ln w="127000">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Shape 17">
              <a:extLst>
                <a:ext uri="{FF2B5EF4-FFF2-40B4-BE49-F238E27FC236}">
                  <a16:creationId xmlns:a16="http://schemas.microsoft.com/office/drawing/2014/main" id="{DD9FC028-D877-28FE-C646-DBD85D932641}"/>
                </a:ext>
              </a:extLst>
            </p:cNvPr>
            <p:cNvSpPr/>
            <p:nvPr userDrawn="1"/>
          </p:nvSpPr>
          <p:spPr>
            <a:xfrm flipH="1">
              <a:off x="0" y="5835649"/>
              <a:ext cx="1548180" cy="1022351"/>
            </a:xfrm>
            <a:custGeom>
              <a:avLst/>
              <a:gdLst>
                <a:gd name="connsiteX0" fmla="*/ 61913 w 1548180"/>
                <a:gd name="connsiteY0" fmla="*/ 0 h 1022351"/>
                <a:gd name="connsiteX1" fmla="*/ 1548180 w 1548180"/>
                <a:gd name="connsiteY1" fmla="*/ 0 h 1022351"/>
                <a:gd name="connsiteX2" fmla="*/ 1548180 w 1548180"/>
                <a:gd name="connsiteY2" fmla="*/ 123825 h 1022351"/>
                <a:gd name="connsiteX3" fmla="*/ 123825 w 1548180"/>
                <a:gd name="connsiteY3" fmla="*/ 123825 h 1022351"/>
                <a:gd name="connsiteX4" fmla="*/ 123825 w 1548180"/>
                <a:gd name="connsiteY4" fmla="*/ 1022351 h 1022351"/>
                <a:gd name="connsiteX5" fmla="*/ 0 w 1548180"/>
                <a:gd name="connsiteY5" fmla="*/ 1022351 h 1022351"/>
                <a:gd name="connsiteX6" fmla="*/ 0 w 1548180"/>
                <a:gd name="connsiteY6" fmla="*/ 61913 h 1022351"/>
                <a:gd name="connsiteX7" fmla="*/ 61913 w 1548180"/>
                <a:gd name="connsiteY7" fmla="*/ 0 h 10223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48180" h="1022351">
                  <a:moveTo>
                    <a:pt x="61913" y="0"/>
                  </a:moveTo>
                  <a:lnTo>
                    <a:pt x="1548180" y="0"/>
                  </a:lnTo>
                  <a:lnTo>
                    <a:pt x="1548180" y="123825"/>
                  </a:lnTo>
                  <a:lnTo>
                    <a:pt x="123825" y="123825"/>
                  </a:lnTo>
                  <a:lnTo>
                    <a:pt x="123825" y="1022351"/>
                  </a:lnTo>
                  <a:lnTo>
                    <a:pt x="0" y="1022351"/>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21">
              <a:extLst>
                <a:ext uri="{FF2B5EF4-FFF2-40B4-BE49-F238E27FC236}">
                  <a16:creationId xmlns:a16="http://schemas.microsoft.com/office/drawing/2014/main" id="{AA0AFFE9-F0C2-BDA0-BF87-9977706AB6A8}"/>
                </a:ext>
              </a:extLst>
            </p:cNvPr>
            <p:cNvSpPr/>
            <p:nvPr userDrawn="1"/>
          </p:nvSpPr>
          <p:spPr>
            <a:xfrm flipH="1">
              <a:off x="4364198" y="6258755"/>
              <a:ext cx="1565940" cy="599245"/>
            </a:xfrm>
            <a:custGeom>
              <a:avLst/>
              <a:gdLst>
                <a:gd name="connsiteX0" fmla="*/ 782970 w 1565940"/>
                <a:gd name="connsiteY0" fmla="*/ 0 h 599245"/>
                <a:gd name="connsiteX1" fmla="*/ 1528042 w 1565940"/>
                <a:gd name="connsiteY1" fmla="*/ 480469 h 599245"/>
                <a:gd name="connsiteX2" fmla="*/ 1565940 w 1565940"/>
                <a:gd name="connsiteY2" fmla="*/ 599245 h 599245"/>
                <a:gd name="connsiteX3" fmla="*/ 0 w 1565940"/>
                <a:gd name="connsiteY3" fmla="*/ 599245 h 599245"/>
                <a:gd name="connsiteX4" fmla="*/ 37898 w 1565940"/>
                <a:gd name="connsiteY4" fmla="*/ 480469 h 599245"/>
                <a:gd name="connsiteX5" fmla="*/ 782970 w 1565940"/>
                <a:gd name="connsiteY5" fmla="*/ 0 h 599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65940" h="599245">
                  <a:moveTo>
                    <a:pt x="782970" y="0"/>
                  </a:moveTo>
                  <a:cubicBezTo>
                    <a:pt x="1117910" y="0"/>
                    <a:pt x="1405287" y="198118"/>
                    <a:pt x="1528042" y="480469"/>
                  </a:cubicBezTo>
                  <a:lnTo>
                    <a:pt x="1565940" y="599245"/>
                  </a:lnTo>
                  <a:lnTo>
                    <a:pt x="0" y="599245"/>
                  </a:lnTo>
                  <a:lnTo>
                    <a:pt x="37898" y="480469"/>
                  </a:lnTo>
                  <a:cubicBezTo>
                    <a:pt x="160653" y="198118"/>
                    <a:pt x="448030" y="0"/>
                    <a:pt x="78297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p:nvPr>
        </p:nvSpPr>
        <p:spPr>
          <a:xfrm>
            <a:off x="383876" y="764502"/>
            <a:ext cx="5315035" cy="5328996"/>
          </a:xfrm>
        </p:spPr>
        <p:txBody>
          <a:bodyPr>
            <a:noAutofit/>
          </a:bodyPr>
          <a:lstStyle>
            <a:lvl1pPr algn="ctr">
              <a:defRPr sz="4400">
                <a:solidFill>
                  <a:schemeClr val="bg1"/>
                </a:solidFill>
              </a:defRPr>
            </a:lvl1pPr>
          </a:lstStyle>
          <a:p>
            <a:endParaRPr lang="en-US" dirty="0"/>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6605455" y="755171"/>
            <a:ext cx="4619937" cy="5315035"/>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11/11/24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1629670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3E96D25F-53A2-6217-84B4-7EB874F0B372}"/>
              </a:ext>
              <a:ext uri="{C183D7F6-B498-43B3-948B-1728B52AA6E4}">
                <adec:decorative xmlns:adec="http://schemas.microsoft.com/office/drawing/2017/decorative" val="1"/>
              </a:ext>
            </a:extLst>
          </p:cNvPr>
          <p:cNvGrpSpPr/>
          <p:nvPr userDrawn="1"/>
        </p:nvGrpSpPr>
        <p:grpSpPr>
          <a:xfrm>
            <a:off x="489189" y="941148"/>
            <a:ext cx="11182430" cy="4797821"/>
            <a:chOff x="489189" y="941148"/>
            <a:chExt cx="11182430" cy="4797821"/>
          </a:xfrm>
        </p:grpSpPr>
        <p:sp>
          <p:nvSpPr>
            <p:cNvPr id="8" name="Oval 7">
              <a:extLst>
                <a:ext uri="{FF2B5EF4-FFF2-40B4-BE49-F238E27FC236}">
                  <a16:creationId xmlns:a16="http://schemas.microsoft.com/office/drawing/2014/main" id="{A50FA62D-C8AE-52B8-1712-6116756D1A83}"/>
                </a:ext>
              </a:extLst>
            </p:cNvPr>
            <p:cNvSpPr/>
            <p:nvPr userDrawn="1"/>
          </p:nvSpPr>
          <p:spPr>
            <a:xfrm>
              <a:off x="489189" y="1119031"/>
              <a:ext cx="4619938"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Arc 8">
              <a:extLst>
                <a:ext uri="{FF2B5EF4-FFF2-40B4-BE49-F238E27FC236}">
                  <a16:creationId xmlns:a16="http://schemas.microsoft.com/office/drawing/2014/main" id="{1D2D6A01-57CF-3C0B-968C-E5A8FD352320}"/>
                </a:ext>
              </a:extLst>
            </p:cNvPr>
            <p:cNvSpPr/>
            <p:nvPr userDrawn="1"/>
          </p:nvSpPr>
          <p:spPr>
            <a:xfrm rot="19809111">
              <a:off x="8683720" y="941148"/>
              <a:ext cx="2987899"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
          <p:nvSpPr>
            <p:cNvPr id="10" name="Oval 9">
              <a:extLst>
                <a:ext uri="{FF2B5EF4-FFF2-40B4-BE49-F238E27FC236}">
                  <a16:creationId xmlns:a16="http://schemas.microsoft.com/office/drawing/2014/main" id="{410BEFAA-C349-7DB1-1827-0FA48A430AD8}"/>
                </a:ext>
              </a:extLst>
            </p:cNvPr>
            <p:cNvSpPr/>
            <p:nvPr userDrawn="1"/>
          </p:nvSpPr>
          <p:spPr>
            <a:xfrm>
              <a:off x="910048" y="4780992"/>
              <a:ext cx="546100"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609957" y="1119031"/>
            <a:ext cx="4384736" cy="4619938"/>
          </a:xfrm>
        </p:spPr>
        <p:txBody>
          <a:bodyPr>
            <a:noAutofit/>
          </a:bodyPr>
          <a:lstStyle>
            <a:lvl1pPr algn="ctr">
              <a:defRPr>
                <a:solidFill>
                  <a:schemeClr val="bg1"/>
                </a:solidFill>
              </a:defRPr>
            </a:lvl1pPr>
          </a:lstStyle>
          <a:p>
            <a:r>
              <a:rPr lang="en-US" dirty="0"/>
              <a:t>Click to add title</a:t>
            </a:r>
          </a:p>
        </p:txBody>
      </p:sp>
      <p:sp>
        <p:nvSpPr>
          <p:cNvPr id="3" name="Content Placeholder 2">
            <a:extLst>
              <a:ext uri="{FF2B5EF4-FFF2-40B4-BE49-F238E27FC236}">
                <a16:creationId xmlns:a16="http://schemas.microsoft.com/office/drawing/2014/main" id="{A772710C-A212-1B12-06CD-FA2A14F89D68}"/>
              </a:ext>
            </a:extLst>
          </p:cNvPr>
          <p:cNvSpPr>
            <a:spLocks noGrp="1"/>
          </p:cNvSpPr>
          <p:nvPr>
            <p:ph idx="1" hasCustomPrompt="1"/>
          </p:nvPr>
        </p:nvSpPr>
        <p:spPr>
          <a:xfrm>
            <a:off x="5801708" y="554942"/>
            <a:ext cx="5552091" cy="5768220"/>
          </a:xfrm>
        </p:spPr>
        <p:txBody>
          <a:bodyPr anchor="ctr" anchorCtr="0">
            <a:normAutofit/>
          </a:bodyPr>
          <a:lstStyle>
            <a:lvl1pPr marL="0" indent="0">
              <a:spcBef>
                <a:spcPts val="1000"/>
              </a:spcBef>
              <a:spcAft>
                <a:spcPts val="800"/>
              </a:spcAft>
              <a:buNone/>
              <a:defRPr sz="2400"/>
            </a:lvl1pPr>
            <a:lvl2pPr marL="800100" indent="-342900">
              <a:spcBef>
                <a:spcPts val="1000"/>
              </a:spcBef>
              <a:spcAft>
                <a:spcPts val="800"/>
              </a:spcAft>
              <a:buClr>
                <a:schemeClr val="accent2"/>
              </a:buClr>
              <a:buFont typeface="Arial" panose="020B0604020202020204" pitchFamily="34" charset="0"/>
              <a:buChar char="•"/>
              <a:defRPr sz="2000"/>
            </a:lvl2pPr>
            <a:lvl3pPr marL="1200150" indent="-285750">
              <a:spcBef>
                <a:spcPts val="1000"/>
              </a:spcBef>
              <a:spcAft>
                <a:spcPts val="800"/>
              </a:spcAft>
              <a:buClr>
                <a:schemeClr val="accent2"/>
              </a:buClr>
              <a:buFont typeface="Arial" panose="020B0604020202020204" pitchFamily="34" charset="0"/>
              <a:buChar char="•"/>
              <a:defRPr sz="1800"/>
            </a:lvl3pPr>
            <a:lvl4pPr marL="1657350" indent="-285750">
              <a:spcBef>
                <a:spcPts val="1000"/>
              </a:spcBef>
              <a:spcAft>
                <a:spcPts val="800"/>
              </a:spcAft>
              <a:buClr>
                <a:schemeClr val="accent2"/>
              </a:buClr>
              <a:buFont typeface="Arial" panose="020B0604020202020204" pitchFamily="34" charset="0"/>
              <a:buChar char="•"/>
              <a:defRPr sz="1600"/>
            </a:lvl4pPr>
            <a:lvl5pPr marL="2114550" indent="-285750">
              <a:spcBef>
                <a:spcPts val="1000"/>
              </a:spcBef>
              <a:spcAft>
                <a:spcPts val="800"/>
              </a:spcAft>
              <a:buClr>
                <a:schemeClr val="accent2"/>
              </a:buClr>
              <a:buFont typeface="Arial" panose="020B0604020202020204" pitchFamily="34" charset="0"/>
              <a:buChar char="•"/>
              <a:defRPr sz="16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14388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Picture">
    <p:bg>
      <p:bgPr>
        <a:solidFill>
          <a:schemeClr val="bg1"/>
        </a:solidFill>
        <a:effectLst/>
      </p:bgPr>
    </p:bg>
    <p:spTree>
      <p:nvGrpSpPr>
        <p:cNvPr id="1" name=""/>
        <p:cNvGrpSpPr/>
        <p:nvPr/>
      </p:nvGrpSpPr>
      <p:grpSpPr>
        <a:xfrm>
          <a:off x="0" y="0"/>
          <a:ext cx="0" cy="0"/>
          <a:chOff x="0" y="0"/>
          <a:chExt cx="0" cy="0"/>
        </a:xfrm>
      </p:grpSpPr>
      <p:sp>
        <p:nvSpPr>
          <p:cNvPr id="2" name="Freeform: Shape 1">
            <a:extLst>
              <a:ext uri="{FF2B5EF4-FFF2-40B4-BE49-F238E27FC236}">
                <a16:creationId xmlns:a16="http://schemas.microsoft.com/office/drawing/2014/main" id="{9EF93C3C-09E9-6CD0-EF4B-6DE09539EE7A}"/>
              </a:ext>
            </a:extLst>
          </p:cNvPr>
          <p:cNvSpPr>
            <a:spLocks noGrp="1"/>
          </p:cNvSpPr>
          <p:nvPr>
            <p:ph type="pic" sz="quarter" idx="10" hasCustomPrompt="1"/>
          </p:nvPr>
        </p:nvSpPr>
        <p:spPr>
          <a:xfrm>
            <a:off x="0" y="0"/>
            <a:ext cx="12192000" cy="6858000"/>
          </a:xfrm>
          <a:custGeom>
            <a:avLst/>
            <a:gdLst>
              <a:gd name="connsiteX0" fmla="*/ 9011782 w 12192000"/>
              <a:gd name="connsiteY0" fmla="*/ 4817511 h 6858000"/>
              <a:gd name="connsiteX1" fmla="*/ 8937059 w 12192000"/>
              <a:gd name="connsiteY1" fmla="*/ 4972626 h 6858000"/>
              <a:gd name="connsiteX2" fmla="*/ 8588084 w 12192000"/>
              <a:gd name="connsiteY2" fmla="*/ 5489438 h 6858000"/>
              <a:gd name="connsiteX3" fmla="*/ 8565206 w 12192000"/>
              <a:gd name="connsiteY3" fmla="*/ 5514611 h 6858000"/>
              <a:gd name="connsiteX4" fmla="*/ 8569944 w 12192000"/>
              <a:gd name="connsiteY4" fmla="*/ 5520198 h 6858000"/>
              <a:gd name="connsiteX5" fmla="*/ 8878607 w 12192000"/>
              <a:gd name="connsiteY5" fmla="*/ 5644582 h 6858000"/>
              <a:gd name="connsiteX6" fmla="*/ 9315123 w 12192000"/>
              <a:gd name="connsiteY6" fmla="*/ 5219907 h 6858000"/>
              <a:gd name="connsiteX7" fmla="*/ 9048519 w 12192000"/>
              <a:gd name="connsiteY7" fmla="*/ 4828605 h 6858000"/>
              <a:gd name="connsiteX8" fmla="*/ 6096000 w 12192000"/>
              <a:gd name="connsiteY8" fmla="*/ 200625 h 6858000"/>
              <a:gd name="connsiteX9" fmla="*/ 2867625 w 12192000"/>
              <a:gd name="connsiteY9" fmla="*/ 3429000 h 6858000"/>
              <a:gd name="connsiteX10" fmla="*/ 6096000 w 12192000"/>
              <a:gd name="connsiteY10" fmla="*/ 6657375 h 6858000"/>
              <a:gd name="connsiteX11" fmla="*/ 9324375 w 12192000"/>
              <a:gd name="connsiteY11" fmla="*/ 3429000 h 6858000"/>
              <a:gd name="connsiteX12" fmla="*/ 6096000 w 12192000"/>
              <a:gd name="connsiteY12" fmla="*/ 200625 h 6858000"/>
              <a:gd name="connsiteX13" fmla="*/ 0 w 12192000"/>
              <a:gd name="connsiteY13" fmla="*/ 0 h 6858000"/>
              <a:gd name="connsiteX14" fmla="*/ 12192000 w 12192000"/>
              <a:gd name="connsiteY14" fmla="*/ 0 h 6858000"/>
              <a:gd name="connsiteX15" fmla="*/ 12192000 w 12192000"/>
              <a:gd name="connsiteY15" fmla="*/ 6858000 h 6858000"/>
              <a:gd name="connsiteX16" fmla="*/ 0 w 12192000"/>
              <a:gd name="connsiteY1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192000" h="6858000">
                <a:moveTo>
                  <a:pt x="9011782" y="4817511"/>
                </a:moveTo>
                <a:lnTo>
                  <a:pt x="8937059" y="4972626"/>
                </a:lnTo>
                <a:cubicBezTo>
                  <a:pt x="8837255" y="5156349"/>
                  <a:pt x="8720206" y="5329344"/>
                  <a:pt x="8588084" y="5489438"/>
                </a:cubicBezTo>
                <a:lnTo>
                  <a:pt x="8565206" y="5514611"/>
                </a:lnTo>
                <a:lnTo>
                  <a:pt x="8569944" y="5520198"/>
                </a:lnTo>
                <a:cubicBezTo>
                  <a:pt x="8648938" y="5597049"/>
                  <a:pt x="8758066" y="5644582"/>
                  <a:pt x="8878607" y="5644582"/>
                </a:cubicBezTo>
                <a:cubicBezTo>
                  <a:pt x="9119688" y="5644582"/>
                  <a:pt x="9315123" y="5454449"/>
                  <a:pt x="9315123" y="5219907"/>
                </a:cubicBezTo>
                <a:cubicBezTo>
                  <a:pt x="9315123" y="5044001"/>
                  <a:pt x="9205191" y="4893074"/>
                  <a:pt x="9048519" y="4828605"/>
                </a:cubicBezTo>
                <a:close/>
                <a:moveTo>
                  <a:pt x="6096000" y="200625"/>
                </a:moveTo>
                <a:cubicBezTo>
                  <a:pt x="4313018" y="200625"/>
                  <a:pt x="2867625" y="1646018"/>
                  <a:pt x="2867625" y="3429000"/>
                </a:cubicBezTo>
                <a:cubicBezTo>
                  <a:pt x="2867625" y="5211982"/>
                  <a:pt x="4313018" y="6657375"/>
                  <a:pt x="6096000" y="6657375"/>
                </a:cubicBezTo>
                <a:cubicBezTo>
                  <a:pt x="7878982" y="6657375"/>
                  <a:pt x="9324375" y="5211982"/>
                  <a:pt x="9324375" y="3429000"/>
                </a:cubicBezTo>
                <a:cubicBezTo>
                  <a:pt x="9324375" y="1646018"/>
                  <a:pt x="7878982" y="200625"/>
                  <a:pt x="6096000" y="200625"/>
                </a:cubicBezTo>
                <a:close/>
                <a:moveTo>
                  <a:pt x="0" y="0"/>
                </a:moveTo>
                <a:lnTo>
                  <a:pt x="12192000" y="0"/>
                </a:lnTo>
                <a:lnTo>
                  <a:pt x="12192000" y="6858000"/>
                </a:lnTo>
                <a:lnTo>
                  <a:pt x="0" y="6858000"/>
                </a:lnTo>
                <a:close/>
              </a:path>
            </a:pathLst>
          </a:custGeom>
          <a:solidFill>
            <a:schemeClr val="tx1"/>
          </a:solidFill>
        </p:spPr>
        <p:txBody>
          <a:bodyPr wrap="square">
            <a:noAutofit/>
          </a:bodyPr>
          <a:lstStyle>
            <a:lvl1pPr marL="0" indent="0" algn="l">
              <a:buNone/>
              <a:defRPr sz="2000">
                <a:solidFill>
                  <a:schemeClr val="bg1"/>
                </a:solidFill>
              </a:defRPr>
            </a:lvl1pPr>
          </a:lstStyle>
          <a:p>
            <a:r>
              <a:rPr lang="en-US" dirty="0"/>
              <a:t>Click icon to insert picture</a:t>
            </a:r>
          </a:p>
        </p:txBody>
      </p:sp>
      <p:sp>
        <p:nvSpPr>
          <p:cNvPr id="3" name="Arc 2">
            <a:extLst>
              <a:ext uri="{FF2B5EF4-FFF2-40B4-BE49-F238E27FC236}">
                <a16:creationId xmlns:a16="http://schemas.microsoft.com/office/drawing/2014/main" id="{D5C3C4BD-DFDB-76B4-17CA-7DA4D1729FA1}"/>
              </a:ext>
              <a:ext uri="{C183D7F6-B498-43B3-948B-1728B52AA6E4}">
                <adec:decorative xmlns:adec="http://schemas.microsoft.com/office/drawing/2017/decorative" val="1"/>
              </a:ext>
            </a:extLst>
          </p:cNvPr>
          <p:cNvSpPr/>
          <p:nvPr userDrawn="1"/>
        </p:nvSpPr>
        <p:spPr>
          <a:xfrm rot="9366740" flipV="1">
            <a:off x="2557952" y="-89828"/>
            <a:ext cx="7173200" cy="7173200"/>
          </a:xfrm>
          <a:prstGeom prst="arc">
            <a:avLst>
              <a:gd name="adj1" fmla="val 16200000"/>
              <a:gd name="adj2" fmla="val 20401595"/>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itle 11">
            <a:extLst>
              <a:ext uri="{FF2B5EF4-FFF2-40B4-BE49-F238E27FC236}">
                <a16:creationId xmlns:a16="http://schemas.microsoft.com/office/drawing/2014/main" id="{2B04B61C-6467-D51D-0AF4-5C7D05F36CB5}"/>
              </a:ext>
            </a:extLst>
          </p:cNvPr>
          <p:cNvSpPr>
            <a:spLocks noGrp="1"/>
          </p:cNvSpPr>
          <p:nvPr>
            <p:ph type="title" hasCustomPrompt="1"/>
          </p:nvPr>
        </p:nvSpPr>
        <p:spPr>
          <a:xfrm>
            <a:off x="2868168" y="923544"/>
            <a:ext cx="6455664" cy="5010912"/>
          </a:xfrm>
          <a:prstGeom prst="rect">
            <a:avLst/>
          </a:prstGeom>
          <a:noFill/>
        </p:spPr>
        <p:txBody>
          <a:bodyPr lIns="0" rIns="0">
            <a:normAutofit/>
          </a:bodyPr>
          <a:lstStyle>
            <a:lvl1pPr algn="ctr">
              <a:defRPr sz="6000"/>
            </a:lvl1pPr>
          </a:lstStyle>
          <a:p>
            <a:r>
              <a:rPr lang="en-US" dirty="0"/>
              <a:t>Click to add title</a:t>
            </a:r>
          </a:p>
        </p:txBody>
      </p:sp>
      <p:sp>
        <p:nvSpPr>
          <p:cNvPr id="4" name="Freeform: Shape 3">
            <a:extLst>
              <a:ext uri="{FF2B5EF4-FFF2-40B4-BE49-F238E27FC236}">
                <a16:creationId xmlns:a16="http://schemas.microsoft.com/office/drawing/2014/main" id="{47A19F4B-D154-3EB2-F86A-9A63283A3EA6}"/>
              </a:ext>
              <a:ext uri="{C183D7F6-B498-43B3-948B-1728B52AA6E4}">
                <adec:decorative xmlns:adec="http://schemas.microsoft.com/office/drawing/2017/decorative" val="1"/>
              </a:ext>
            </a:extLst>
          </p:cNvPr>
          <p:cNvSpPr>
            <a:spLocks/>
          </p:cNvSpPr>
          <p:nvPr userDrawn="1"/>
        </p:nvSpPr>
        <p:spPr>
          <a:xfrm>
            <a:off x="8565206" y="4817511"/>
            <a:ext cx="749917" cy="827071"/>
          </a:xfrm>
          <a:custGeom>
            <a:avLst/>
            <a:gdLst>
              <a:gd name="connsiteX0" fmla="*/ 446576 w 749917"/>
              <a:gd name="connsiteY0" fmla="*/ 0 h 827071"/>
              <a:gd name="connsiteX1" fmla="*/ 483313 w 749917"/>
              <a:gd name="connsiteY1" fmla="*/ 11094 h 827071"/>
              <a:gd name="connsiteX2" fmla="*/ 749917 w 749917"/>
              <a:gd name="connsiteY2" fmla="*/ 402396 h 827071"/>
              <a:gd name="connsiteX3" fmla="*/ 313401 w 749917"/>
              <a:gd name="connsiteY3" fmla="*/ 827071 h 827071"/>
              <a:gd name="connsiteX4" fmla="*/ 4738 w 749917"/>
              <a:gd name="connsiteY4" fmla="*/ 702687 h 827071"/>
              <a:gd name="connsiteX5" fmla="*/ 0 w 749917"/>
              <a:gd name="connsiteY5" fmla="*/ 697100 h 827071"/>
              <a:gd name="connsiteX6" fmla="*/ 22878 w 749917"/>
              <a:gd name="connsiteY6" fmla="*/ 671927 h 827071"/>
              <a:gd name="connsiteX7" fmla="*/ 371853 w 749917"/>
              <a:gd name="connsiteY7" fmla="*/ 155115 h 827071"/>
              <a:gd name="connsiteX8" fmla="*/ 446576 w 749917"/>
              <a:gd name="connsiteY8" fmla="*/ 0 h 8270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9917" h="827071">
                <a:moveTo>
                  <a:pt x="446576" y="0"/>
                </a:moveTo>
                <a:lnTo>
                  <a:pt x="483313" y="11094"/>
                </a:lnTo>
                <a:cubicBezTo>
                  <a:pt x="639985" y="75563"/>
                  <a:pt x="749917" y="226490"/>
                  <a:pt x="749917" y="402396"/>
                </a:cubicBezTo>
                <a:cubicBezTo>
                  <a:pt x="749917" y="636938"/>
                  <a:pt x="554482" y="827071"/>
                  <a:pt x="313401" y="827071"/>
                </a:cubicBezTo>
                <a:cubicBezTo>
                  <a:pt x="192860" y="827071"/>
                  <a:pt x="83732" y="779538"/>
                  <a:pt x="4738" y="702687"/>
                </a:cubicBezTo>
                <a:lnTo>
                  <a:pt x="0" y="697100"/>
                </a:lnTo>
                <a:lnTo>
                  <a:pt x="22878" y="671927"/>
                </a:lnTo>
                <a:cubicBezTo>
                  <a:pt x="155000" y="511833"/>
                  <a:pt x="272049" y="338838"/>
                  <a:pt x="371853" y="155115"/>
                </a:cubicBezTo>
                <a:lnTo>
                  <a:pt x="446576"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984204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7BD59-35CC-9BB3-8621-6FA3356F81AA}"/>
              </a:ext>
            </a:extLst>
          </p:cNvPr>
          <p:cNvSpPr>
            <a:spLocks noGrp="1"/>
          </p:cNvSpPr>
          <p:nvPr>
            <p:ph type="title" hasCustomPrompt="1"/>
          </p:nvPr>
        </p:nvSpPr>
        <p:spPr>
          <a:xfrm>
            <a:off x="838200" y="304803"/>
            <a:ext cx="10515600" cy="1472974"/>
          </a:xfrm>
        </p:spPr>
        <p:txBody>
          <a:bodyPr anchor="ctr" anchorCtr="0">
            <a:noAutofit/>
          </a:bodyPr>
          <a:lstStyle/>
          <a:p>
            <a:r>
              <a:rPr lang="en-US" dirty="0"/>
              <a:t>Click to add title</a:t>
            </a:r>
          </a:p>
        </p:txBody>
      </p:sp>
      <p:sp>
        <p:nvSpPr>
          <p:cNvPr id="13" name="Content Placeholder 12">
            <a:extLst>
              <a:ext uri="{FF2B5EF4-FFF2-40B4-BE49-F238E27FC236}">
                <a16:creationId xmlns:a16="http://schemas.microsoft.com/office/drawing/2014/main" id="{E3FB7D8D-37C3-E089-EC02-FB49A13CBE1D}"/>
              </a:ext>
            </a:extLst>
          </p:cNvPr>
          <p:cNvSpPr>
            <a:spLocks noGrp="1"/>
          </p:cNvSpPr>
          <p:nvPr>
            <p:ph sz="quarter" idx="13" hasCustomPrompt="1"/>
          </p:nvPr>
        </p:nvSpPr>
        <p:spPr>
          <a:xfrm>
            <a:off x="838200" y="1838099"/>
            <a:ext cx="8012113" cy="4284889"/>
          </a:xfrm>
        </p:spPr>
        <p:txBody>
          <a:bodyPr>
            <a:normAutofit/>
          </a:bodyPr>
          <a:lstStyle>
            <a:lvl1pPr>
              <a:lnSpc>
                <a:spcPct val="90000"/>
              </a:lnSpc>
              <a:spcBef>
                <a:spcPts val="1000"/>
              </a:spcBef>
              <a:spcAft>
                <a:spcPts val="800"/>
              </a:spcAft>
              <a:buClr>
                <a:schemeClr val="accent2"/>
              </a:buClr>
              <a:defRPr sz="1800"/>
            </a:lvl1pPr>
            <a:lvl2pPr>
              <a:lnSpc>
                <a:spcPct val="90000"/>
              </a:lnSpc>
              <a:spcBef>
                <a:spcPts val="1000"/>
              </a:spcBef>
              <a:spcAft>
                <a:spcPts val="800"/>
              </a:spcAft>
              <a:buClr>
                <a:schemeClr val="accent2"/>
              </a:buClr>
              <a:defRPr sz="1600"/>
            </a:lvl2pPr>
            <a:lvl3pPr>
              <a:lnSpc>
                <a:spcPct val="90000"/>
              </a:lnSpc>
              <a:spcBef>
                <a:spcPts val="1000"/>
              </a:spcBef>
              <a:spcAft>
                <a:spcPts val="800"/>
              </a:spcAft>
              <a:buClr>
                <a:schemeClr val="accent2"/>
              </a:buClr>
              <a:defRPr sz="1400"/>
            </a:lvl3pPr>
            <a:lvl4pPr>
              <a:lnSpc>
                <a:spcPct val="90000"/>
              </a:lnSpc>
              <a:spcBef>
                <a:spcPts val="1000"/>
              </a:spcBef>
              <a:spcAft>
                <a:spcPts val="800"/>
              </a:spcAft>
              <a:buClr>
                <a:schemeClr val="accent2"/>
              </a:buClr>
              <a:defRPr sz="1200"/>
            </a:lvl4pPr>
            <a:lvl5pPr>
              <a:lnSpc>
                <a:spcPct val="90000"/>
              </a:lnSpc>
              <a:spcBef>
                <a:spcPts val="1000"/>
              </a:spcBef>
              <a:spcAft>
                <a:spcPts val="800"/>
              </a:spcAft>
              <a:buClr>
                <a:schemeClr val="accent2"/>
              </a:buCl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C56EB0F-63C8-5F75-A333-3413A9DC6F76}"/>
              </a:ext>
            </a:extLst>
          </p:cNvPr>
          <p:cNvSpPr>
            <a:spLocks noGrp="1"/>
          </p:cNvSpPr>
          <p:nvPr>
            <p:ph type="dt" sz="half" idx="10"/>
          </p:nvPr>
        </p:nvSpPr>
        <p:spPr/>
        <p:txBody>
          <a:bodyPr/>
          <a:lstStyle/>
          <a:p>
            <a:fld id="{D6D8061D-18C3-4F4F-85EF-561633F58754}" type="datetimeFigureOut">
              <a:rPr lang="en-US" smtClean="0"/>
              <a:t>11/11/24</a:t>
            </a:fld>
            <a:endParaRPr lang="en-US" dirty="0"/>
          </a:p>
        </p:txBody>
      </p:sp>
      <p:sp>
        <p:nvSpPr>
          <p:cNvPr id="5" name="Footer Placeholder 4">
            <a:extLst>
              <a:ext uri="{FF2B5EF4-FFF2-40B4-BE49-F238E27FC236}">
                <a16:creationId xmlns:a16="http://schemas.microsoft.com/office/drawing/2014/main" id="{4D4DE333-25B4-E092-1CC4-C3D20BA2516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1AF200-E81F-A326-0EDB-4B93C71D9BF4}"/>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7" name="Freeform: Shape 14">
            <a:extLst>
              <a:ext uri="{FF2B5EF4-FFF2-40B4-BE49-F238E27FC236}">
                <a16:creationId xmlns:a16="http://schemas.microsoft.com/office/drawing/2014/main" id="{438B6FA2-AF11-618E-2B1A-38BF083DF340}"/>
              </a:ext>
              <a:ext uri="{C183D7F6-B498-43B3-948B-1728B52AA6E4}">
                <adec:decorative xmlns:adec="http://schemas.microsoft.com/office/drawing/2017/decorative" val="1"/>
              </a:ext>
            </a:extLst>
          </p:cNvPr>
          <p:cNvSpPr/>
          <p:nvPr userDrawn="1"/>
        </p:nvSpPr>
        <p:spPr>
          <a:xfrm rot="16200000">
            <a:off x="-381048" y="5144407"/>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Freeform: Shape 13">
            <a:extLst>
              <a:ext uri="{FF2B5EF4-FFF2-40B4-BE49-F238E27FC236}">
                <a16:creationId xmlns:a16="http://schemas.microsoft.com/office/drawing/2014/main" id="{A269A8D8-A4AE-CEFF-E928-7DB1CFB3E401}"/>
              </a:ext>
              <a:ext uri="{C183D7F6-B498-43B3-948B-1728B52AA6E4}">
                <adec:decorative xmlns:adec="http://schemas.microsoft.com/office/drawing/2017/decorative" val="1"/>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1" name="Freeform: Shape 19">
            <a:extLst>
              <a:ext uri="{FF2B5EF4-FFF2-40B4-BE49-F238E27FC236}">
                <a16:creationId xmlns:a16="http://schemas.microsoft.com/office/drawing/2014/main" id="{15418837-E689-97BE-9FAD-FEDBD599EBAD}"/>
              </a:ext>
              <a:ext uri="{C183D7F6-B498-43B3-948B-1728B52AA6E4}">
                <adec:decorative xmlns:adec="http://schemas.microsoft.com/office/drawing/2017/decorative" val="1"/>
              </a:ext>
            </a:extLst>
          </p:cNvPr>
          <p:cNvSpPr/>
          <p:nvPr userDrawn="1"/>
        </p:nvSpPr>
        <p:spPr>
          <a:xfrm rot="10800000" flipH="1">
            <a:off x="11109434" y="3527042"/>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78947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Title">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7DF76A42-387B-8D66-1214-D40462070066}"/>
              </a:ext>
              <a:ext uri="{C183D7F6-B498-43B3-948B-1728B52AA6E4}">
                <adec:decorative xmlns:adec="http://schemas.microsoft.com/office/drawing/2017/decorative" val="1"/>
              </a:ext>
            </a:extLst>
          </p:cNvPr>
          <p:cNvSpPr/>
          <p:nvPr userDrawn="1"/>
        </p:nvSpPr>
        <p:spPr>
          <a:xfrm>
            <a:off x="7940621" y="704193"/>
            <a:ext cx="2296455" cy="229645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D2ACE818-46EF-547E-9315-A849483036BF}"/>
              </a:ext>
              <a:ext uri="{C183D7F6-B498-43B3-948B-1728B52AA6E4}">
                <adec:decorative xmlns:adec="http://schemas.microsoft.com/office/drawing/2017/decorative" val="1"/>
              </a:ext>
            </a:extLst>
          </p:cNvPr>
          <p:cNvGrpSpPr/>
          <p:nvPr userDrawn="1"/>
        </p:nvGrpSpPr>
        <p:grpSpPr>
          <a:xfrm>
            <a:off x="577652" y="0"/>
            <a:ext cx="8798419" cy="6816262"/>
            <a:chOff x="577652" y="-28502"/>
            <a:chExt cx="8798419" cy="6816262"/>
          </a:xfrm>
        </p:grpSpPr>
        <p:sp>
          <p:nvSpPr>
            <p:cNvPr id="9" name="Oval 8">
              <a:extLst>
                <a:ext uri="{FF2B5EF4-FFF2-40B4-BE49-F238E27FC236}">
                  <a16:creationId xmlns:a16="http://schemas.microsoft.com/office/drawing/2014/main" id="{E9644D21-8793-9A96-F305-5D20EE342B26}"/>
                </a:ext>
              </a:extLst>
            </p:cNvPr>
            <p:cNvSpPr/>
            <p:nvPr userDrawn="1"/>
          </p:nvSpPr>
          <p:spPr>
            <a:xfrm>
              <a:off x="2815929" y="148929"/>
              <a:ext cx="6560142" cy="6560142"/>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Arc 9">
              <a:extLst>
                <a:ext uri="{FF2B5EF4-FFF2-40B4-BE49-F238E27FC236}">
                  <a16:creationId xmlns:a16="http://schemas.microsoft.com/office/drawing/2014/main" id="{DF8D7AEF-C845-09F0-F31C-20B32BBA1EBA}"/>
                </a:ext>
              </a:extLst>
            </p:cNvPr>
            <p:cNvSpPr/>
            <p:nvPr userDrawn="1"/>
          </p:nvSpPr>
          <p:spPr>
            <a:xfrm rot="9222429" flipV="1">
              <a:off x="2494119" y="-28502"/>
              <a:ext cx="6816262" cy="6816262"/>
            </a:xfrm>
            <a:prstGeom prst="arc">
              <a:avLst>
                <a:gd name="adj1" fmla="val 16200000"/>
                <a:gd name="adj2" fmla="val 20093138"/>
              </a:avLst>
            </a:prstGeom>
            <a:ln w="127000" cap="rnd">
              <a:solidFill>
                <a:schemeClr val="accent4">
                  <a:alpha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5F9D44CB-887B-C74D-3E96-5607E84DAEFF}"/>
                </a:ext>
              </a:extLst>
            </p:cNvPr>
            <p:cNvSpPr/>
            <p:nvPr userDrawn="1"/>
          </p:nvSpPr>
          <p:spPr>
            <a:xfrm>
              <a:off x="577652" y="1085116"/>
              <a:ext cx="759403" cy="738802"/>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9">
            <a:extLst>
              <a:ext uri="{FF2B5EF4-FFF2-40B4-BE49-F238E27FC236}">
                <a16:creationId xmlns:a16="http://schemas.microsoft.com/office/drawing/2014/main" id="{87D193F4-2337-0048-1BE7-C9A8154191F9}"/>
              </a:ext>
              <a:ext uri="{C183D7F6-B498-43B3-948B-1728B52AA6E4}">
                <adec:decorative xmlns:adec="http://schemas.microsoft.com/office/drawing/2017/decorative" val="1"/>
              </a:ext>
            </a:extLst>
          </p:cNvPr>
          <p:cNvSpPr/>
          <p:nvPr userDrawn="1"/>
        </p:nvSpPr>
        <p:spPr>
          <a:xfrm rot="16200000" flipH="1">
            <a:off x="936118" y="5508455"/>
            <a:ext cx="1082566" cy="1616525"/>
          </a:xfrm>
          <a:custGeom>
            <a:avLst/>
            <a:gdLst>
              <a:gd name="connsiteX0" fmla="*/ 61913 w 1186451"/>
              <a:gd name="connsiteY0" fmla="*/ 0 h 1771650"/>
              <a:gd name="connsiteX1" fmla="*/ 1186451 w 1186451"/>
              <a:gd name="connsiteY1" fmla="*/ 0 h 1771650"/>
              <a:gd name="connsiteX2" fmla="*/ 1186451 w 1186451"/>
              <a:gd name="connsiteY2" fmla="*/ 123825 h 1771650"/>
              <a:gd name="connsiteX3" fmla="*/ 123825 w 1186451"/>
              <a:gd name="connsiteY3" fmla="*/ 123825 h 1771650"/>
              <a:gd name="connsiteX4" fmla="*/ 123825 w 1186451"/>
              <a:gd name="connsiteY4" fmla="*/ 1647825 h 1771650"/>
              <a:gd name="connsiteX5" fmla="*/ 1186451 w 1186451"/>
              <a:gd name="connsiteY5" fmla="*/ 1647825 h 1771650"/>
              <a:gd name="connsiteX6" fmla="*/ 1186451 w 1186451"/>
              <a:gd name="connsiteY6" fmla="*/ 1771650 h 1771650"/>
              <a:gd name="connsiteX7" fmla="*/ 61913 w 1186451"/>
              <a:gd name="connsiteY7" fmla="*/ 1771650 h 1771650"/>
              <a:gd name="connsiteX8" fmla="*/ 0 w 1186451"/>
              <a:gd name="connsiteY8" fmla="*/ 1709738 h 1771650"/>
              <a:gd name="connsiteX9" fmla="*/ 0 w 1186451"/>
              <a:gd name="connsiteY9" fmla="*/ 61913 h 1771650"/>
              <a:gd name="connsiteX10" fmla="*/ 61913 w 1186451"/>
              <a:gd name="connsiteY10" fmla="*/ 0 h 1771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86451" h="1771650">
                <a:moveTo>
                  <a:pt x="61913" y="0"/>
                </a:moveTo>
                <a:lnTo>
                  <a:pt x="1186451" y="0"/>
                </a:lnTo>
                <a:lnTo>
                  <a:pt x="1186451" y="123825"/>
                </a:lnTo>
                <a:lnTo>
                  <a:pt x="123825" y="123825"/>
                </a:lnTo>
                <a:lnTo>
                  <a:pt x="123825" y="1647825"/>
                </a:lnTo>
                <a:lnTo>
                  <a:pt x="1186451" y="1647825"/>
                </a:lnTo>
                <a:lnTo>
                  <a:pt x="1186451" y="1771650"/>
                </a:lnTo>
                <a:lnTo>
                  <a:pt x="61913" y="1771650"/>
                </a:lnTo>
                <a:cubicBezTo>
                  <a:pt x="27719" y="1771650"/>
                  <a:pt x="0" y="1743932"/>
                  <a:pt x="0" y="1709738"/>
                </a:cubicBez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5" name="Straight Connector 14">
            <a:extLst>
              <a:ext uri="{FF2B5EF4-FFF2-40B4-BE49-F238E27FC236}">
                <a16:creationId xmlns:a16="http://schemas.microsoft.com/office/drawing/2014/main" id="{45EE4510-BCBA-C39A-BEF1-A391A3304F88}"/>
              </a:ext>
              <a:ext uri="{C183D7F6-B498-43B3-948B-1728B52AA6E4}">
                <adec:decorative xmlns:adec="http://schemas.microsoft.com/office/drawing/2017/decorative" val="1"/>
              </a:ext>
            </a:extLst>
          </p:cNvPr>
          <p:cNvCxnSpPr>
            <a:cxnSpLocks/>
          </p:cNvCxnSpPr>
          <p:nvPr userDrawn="1"/>
        </p:nvCxnSpPr>
        <p:spPr>
          <a:xfrm>
            <a:off x="11494655" y="5270490"/>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2772C41-A024-2F33-1F04-21E003FA7291}"/>
              </a:ext>
            </a:extLst>
          </p:cNvPr>
          <p:cNvSpPr>
            <a:spLocks noGrp="1"/>
          </p:cNvSpPr>
          <p:nvPr>
            <p:ph type="ctrTitle"/>
          </p:nvPr>
        </p:nvSpPr>
        <p:spPr>
          <a:xfrm>
            <a:off x="2815929" y="1349825"/>
            <a:ext cx="6560142" cy="3063149"/>
          </a:xfrm>
        </p:spPr>
        <p:txBody>
          <a:bodyPr anchor="ctr">
            <a:noAutofit/>
          </a:bodyPr>
          <a:lstStyle>
            <a:lvl1pPr algn="ctr">
              <a:defRPr sz="6000">
                <a:solidFill>
                  <a:schemeClr val="bg1"/>
                </a:solidFill>
              </a:defRPr>
            </a:lvl1pPr>
          </a:lstStyle>
          <a:p>
            <a:endParaRPr lang="en-US" dirty="0"/>
          </a:p>
        </p:txBody>
      </p:sp>
      <p:sp>
        <p:nvSpPr>
          <p:cNvPr id="3" name="Subtitle 2">
            <a:extLst>
              <a:ext uri="{FF2B5EF4-FFF2-40B4-BE49-F238E27FC236}">
                <a16:creationId xmlns:a16="http://schemas.microsoft.com/office/drawing/2014/main" id="{473BC2DF-9C2A-052C-AD2C-0A8ABAA50374}"/>
              </a:ext>
            </a:extLst>
          </p:cNvPr>
          <p:cNvSpPr>
            <a:spLocks noGrp="1"/>
          </p:cNvSpPr>
          <p:nvPr>
            <p:ph type="subTitle" idx="1" hasCustomPrompt="1"/>
          </p:nvPr>
        </p:nvSpPr>
        <p:spPr>
          <a:xfrm>
            <a:off x="2815929" y="4412973"/>
            <a:ext cx="6560142" cy="1935571"/>
          </a:xfrm>
        </p:spPr>
        <p:txBody>
          <a:bodyPr>
            <a:noAutofit/>
          </a:bodyPr>
          <a:lstStyle>
            <a:lvl1pPr marL="0" indent="0" algn="ctr">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sp>
        <p:nvSpPr>
          <p:cNvPr id="4" name="Date Placeholder 3">
            <a:extLst>
              <a:ext uri="{FF2B5EF4-FFF2-40B4-BE49-F238E27FC236}">
                <a16:creationId xmlns:a16="http://schemas.microsoft.com/office/drawing/2014/main" id="{C0070940-5919-2C95-2278-32E50BF14DD1}"/>
              </a:ext>
            </a:extLst>
          </p:cNvPr>
          <p:cNvSpPr>
            <a:spLocks noGrp="1"/>
          </p:cNvSpPr>
          <p:nvPr>
            <p:ph type="dt" sz="half" idx="10"/>
          </p:nvPr>
        </p:nvSpPr>
        <p:spPr/>
        <p:txBody>
          <a:bodyPr/>
          <a:lstStyle/>
          <a:p>
            <a:fld id="{D6D8061D-18C3-4F4F-85EF-561633F58754}" type="datetimeFigureOut">
              <a:rPr lang="en-US" smtClean="0"/>
              <a:t>11/11/24</a:t>
            </a:fld>
            <a:endParaRPr lang="en-US" dirty="0"/>
          </a:p>
        </p:txBody>
      </p:sp>
      <p:sp>
        <p:nvSpPr>
          <p:cNvPr id="5" name="Footer Placeholder 4">
            <a:extLst>
              <a:ext uri="{FF2B5EF4-FFF2-40B4-BE49-F238E27FC236}">
                <a16:creationId xmlns:a16="http://schemas.microsoft.com/office/drawing/2014/main" id="{1957D599-49CF-19FE-6D86-C5EDB765F41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8931DF1-1C8D-86B9-BFDD-098FFC00FDC2}"/>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15637277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4915163"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2">
            <a:extLst>
              <a:ext uri="{FF2B5EF4-FFF2-40B4-BE49-F238E27FC236}">
                <a16:creationId xmlns:a16="http://schemas.microsoft.com/office/drawing/2014/main" id="{5FB01ADF-164A-96FB-0129-C2A0F0ED0A85}"/>
              </a:ext>
            </a:extLst>
          </p:cNvPr>
          <p:cNvSpPr>
            <a:spLocks noGrp="1"/>
          </p:cNvSpPr>
          <p:nvPr>
            <p:ph sz="half" idx="15" hasCustomPrompt="1"/>
          </p:nvPr>
        </p:nvSpPr>
        <p:spPr>
          <a:xfrm>
            <a:off x="6147896" y="1816916"/>
            <a:ext cx="5212080" cy="4297680"/>
          </a:xfrm>
        </p:spPr>
        <p:txBody>
          <a:bodyPr>
            <a:normAutofit/>
          </a:bodyPr>
          <a:lstStyle>
            <a:lvl1pPr marL="0" indent="0">
              <a:spcBef>
                <a:spcPts val="1000"/>
              </a:spcBef>
              <a:spcAft>
                <a:spcPts val="800"/>
              </a:spcAft>
              <a:buNone/>
              <a:defRPr sz="2000"/>
            </a:lvl1pPr>
            <a:lvl2pPr marL="228600" indent="-228600">
              <a:spcBef>
                <a:spcPts val="1000"/>
              </a:spcBef>
              <a:spcAft>
                <a:spcPts val="800"/>
              </a:spcAft>
              <a:buClr>
                <a:schemeClr val="accent2"/>
              </a:buClr>
              <a:buFont typeface="Arial" panose="020B0604020202020204" pitchFamily="34" charset="0"/>
              <a:buChar char="•"/>
              <a:defRPr sz="2000"/>
            </a:lvl2pPr>
            <a:lvl3pPr marL="594360" indent="-228600">
              <a:spcBef>
                <a:spcPts val="1000"/>
              </a:spcBef>
              <a:spcAft>
                <a:spcPts val="800"/>
              </a:spcAft>
              <a:buClr>
                <a:schemeClr val="accent2"/>
              </a:buClr>
              <a:buFont typeface="Arial" panose="020B0604020202020204" pitchFamily="34" charset="0"/>
              <a:buChar char="•"/>
              <a:defRPr sz="2000"/>
            </a:lvl3pPr>
            <a:lvl4pPr marL="868680" indent="-228600">
              <a:spcBef>
                <a:spcPts val="1000"/>
              </a:spcBef>
              <a:spcAft>
                <a:spcPts val="800"/>
              </a:spcAft>
              <a:buClr>
                <a:schemeClr val="accent2"/>
              </a:buClr>
              <a:buFont typeface="Arial" panose="020B0604020202020204" pitchFamily="34" charset="0"/>
              <a:buChar char="•"/>
              <a:defRPr sz="2000"/>
            </a:lvl4pPr>
            <a:lvl5pPr marL="1143000" indent="-228600">
              <a:spcBef>
                <a:spcPts val="1000"/>
              </a:spcBef>
              <a:spcAft>
                <a:spcPts val="800"/>
              </a:spcAft>
              <a:buClr>
                <a:schemeClr val="accent2"/>
              </a:buClr>
              <a:buFont typeface="Arial" panose="020B0604020202020204" pitchFamily="34" charset="0"/>
              <a:buChar char="•"/>
              <a:defRPr sz="20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11" name="Group 10">
            <a:extLst>
              <a:ext uri="{FF2B5EF4-FFF2-40B4-BE49-F238E27FC236}">
                <a16:creationId xmlns:a16="http://schemas.microsoft.com/office/drawing/2014/main" id="{C263F0DD-A38B-64B8-7412-087B487E6D47}"/>
              </a:ext>
              <a:ext uri="{C183D7F6-B498-43B3-948B-1728B52AA6E4}">
                <adec:decorative xmlns:adec="http://schemas.microsoft.com/office/drawing/2017/decorative" val="1"/>
              </a:ext>
            </a:extLst>
          </p:cNvPr>
          <p:cNvGrpSpPr/>
          <p:nvPr userDrawn="1"/>
        </p:nvGrpSpPr>
        <p:grpSpPr>
          <a:xfrm>
            <a:off x="123536" y="2"/>
            <a:ext cx="12068464" cy="6857998"/>
            <a:chOff x="123536" y="2"/>
            <a:chExt cx="12068464" cy="6857998"/>
          </a:xfrm>
        </p:grpSpPr>
        <p:sp>
          <p:nvSpPr>
            <p:cNvPr id="12" name="Freeform: Shape 9">
              <a:extLst>
                <a:ext uri="{FF2B5EF4-FFF2-40B4-BE49-F238E27FC236}">
                  <a16:creationId xmlns:a16="http://schemas.microsoft.com/office/drawing/2014/main" id="{44CE2FB7-A856-E3C3-9798-73AAFB7901B8}"/>
                </a:ext>
              </a:extLst>
            </p:cNvPr>
            <p:cNvSpPr/>
            <p:nvPr userDrawn="1"/>
          </p:nvSpPr>
          <p:spPr>
            <a:xfrm>
              <a:off x="5671336"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3" name="Freeform: Shape 10">
              <a:extLst>
                <a:ext uri="{FF2B5EF4-FFF2-40B4-BE49-F238E27FC236}">
                  <a16:creationId xmlns:a16="http://schemas.microsoft.com/office/drawing/2014/main" id="{47ED62E5-894A-A8F9-A6DC-4A5C147CDE78}"/>
                </a:ext>
              </a:extLst>
            </p:cNvPr>
            <p:cNvSpPr/>
            <p:nvPr userDrawn="1"/>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4"/>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Freeform: Shape 11">
              <a:extLst>
                <a:ext uri="{FF2B5EF4-FFF2-40B4-BE49-F238E27FC236}">
                  <a16:creationId xmlns:a16="http://schemas.microsoft.com/office/drawing/2014/main" id="{5C181CD4-C69B-2826-AF23-060D677248A9}"/>
                </a:ext>
              </a:extLst>
            </p:cNvPr>
            <p:cNvSpPr/>
            <p:nvPr userDrawn="1"/>
          </p:nvSpPr>
          <p:spPr>
            <a:xfrm rot="5400000">
              <a:off x="11328915" y="3872201"/>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11/11/24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5052907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p>
            <a:r>
              <a:rPr lang="en-US" dirty="0"/>
              <a:t>Click to add title</a:t>
            </a:r>
          </a:p>
        </p:txBody>
      </p:sp>
      <p:sp>
        <p:nvSpPr>
          <p:cNvPr id="11" name="Content Placeholder 2">
            <a:extLst>
              <a:ext uri="{FF2B5EF4-FFF2-40B4-BE49-F238E27FC236}">
                <a16:creationId xmlns:a16="http://schemas.microsoft.com/office/drawing/2014/main" id="{60538251-2B75-FA20-0F29-FB58583E6125}"/>
              </a:ext>
            </a:extLst>
          </p:cNvPr>
          <p:cNvSpPr>
            <a:spLocks noGrp="1"/>
          </p:cNvSpPr>
          <p:nvPr>
            <p:ph sz="half" idx="1" hasCustomPrompt="1"/>
          </p:nvPr>
        </p:nvSpPr>
        <p:spPr>
          <a:xfrm>
            <a:off x="838201" y="1825625"/>
            <a:ext cx="3108958" cy="4297680"/>
          </a:xfrm>
        </p:spPr>
        <p:txBody>
          <a:bodyPr>
            <a:normAutofit/>
          </a:bodyPr>
          <a:lstStyle>
            <a:lvl1pPr marL="228600" indent="-228600">
              <a:spcBef>
                <a:spcPts val="1000"/>
              </a:spcBef>
              <a:spcAft>
                <a:spcPts val="800"/>
              </a:spcAft>
              <a:buClr>
                <a:schemeClr val="accent2"/>
              </a:buClr>
              <a:buFont typeface="Arial" panose="020B0604020202020204" pitchFamily="34" charset="0"/>
              <a:buChar char="•"/>
              <a:defRPr sz="1800"/>
            </a:lvl1pPr>
            <a:lvl2pPr marL="285750" indent="-285750">
              <a:spcBef>
                <a:spcPts val="1000"/>
              </a:spcBef>
              <a:spcAft>
                <a:spcPts val="800"/>
              </a:spcAft>
              <a:buClr>
                <a:schemeClr val="accent2"/>
              </a:buClr>
              <a:buFont typeface="Arial" panose="020B0604020202020204" pitchFamily="34" charset="0"/>
              <a:buChar char="•"/>
              <a:defRPr sz="1800"/>
            </a:lvl2pPr>
            <a:lvl3pPr marL="651510" indent="-285750">
              <a:spcBef>
                <a:spcPts val="1000"/>
              </a:spcBef>
              <a:spcAft>
                <a:spcPts val="800"/>
              </a:spcAft>
              <a:buClr>
                <a:schemeClr val="accent2"/>
              </a:buClr>
              <a:buFont typeface="Arial" panose="020B0604020202020204" pitchFamily="34" charset="0"/>
              <a:buChar char="•"/>
              <a:defRPr sz="1800"/>
            </a:lvl3pPr>
            <a:lvl4pPr marL="925830" indent="-285750">
              <a:spcBef>
                <a:spcPts val="1000"/>
              </a:spcBef>
              <a:spcAft>
                <a:spcPts val="800"/>
              </a:spcAft>
              <a:buClr>
                <a:schemeClr val="accent2"/>
              </a:buClr>
              <a:buFont typeface="Arial" panose="020B0604020202020204" pitchFamily="34" charset="0"/>
              <a:buChar char="•"/>
              <a:defRPr sz="1800"/>
            </a:lvl4pPr>
            <a:lvl5pPr marL="1200150" indent="-28575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a:extLst>
              <a:ext uri="{FF2B5EF4-FFF2-40B4-BE49-F238E27FC236}">
                <a16:creationId xmlns:a16="http://schemas.microsoft.com/office/drawing/2014/main" id="{A06C49DD-8C29-93EA-04F4-22F84080DF5C}"/>
              </a:ext>
            </a:extLst>
          </p:cNvPr>
          <p:cNvSpPr>
            <a:spLocks noGrp="1"/>
          </p:cNvSpPr>
          <p:nvPr>
            <p:ph sz="half" idx="15" hasCustomPrompt="1"/>
          </p:nvPr>
        </p:nvSpPr>
        <p:spPr>
          <a:xfrm>
            <a:off x="4661820" y="1816916"/>
            <a:ext cx="6698156" cy="4297680"/>
          </a:xfrm>
        </p:spPr>
        <p:txBody>
          <a:bodyPr>
            <a:normAutofit/>
          </a:bodyPr>
          <a:lstStyle>
            <a:lvl1pPr marL="0" indent="0">
              <a:spcBef>
                <a:spcPts val="1000"/>
              </a:spcBef>
              <a:spcAft>
                <a:spcPts val="800"/>
              </a:spcAft>
              <a:buNone/>
              <a:defRPr sz="1800"/>
            </a:lvl1pPr>
            <a:lvl2pPr marL="228600" indent="-228600">
              <a:spcBef>
                <a:spcPts val="1000"/>
              </a:spcBef>
              <a:spcAft>
                <a:spcPts val="800"/>
              </a:spcAft>
              <a:buClr>
                <a:schemeClr val="accent2"/>
              </a:buClr>
              <a:buFont typeface="Arial" panose="020B0604020202020204" pitchFamily="34" charset="0"/>
              <a:buChar char="•"/>
              <a:defRPr sz="1800"/>
            </a:lvl2pPr>
            <a:lvl3pPr marL="594360" indent="-228600">
              <a:spcBef>
                <a:spcPts val="1000"/>
              </a:spcBef>
              <a:spcAft>
                <a:spcPts val="800"/>
              </a:spcAft>
              <a:buClr>
                <a:schemeClr val="accent2"/>
              </a:buClr>
              <a:buFont typeface="Arial" panose="020B0604020202020204" pitchFamily="34" charset="0"/>
              <a:buChar char="•"/>
              <a:defRPr sz="1800"/>
            </a:lvl3pPr>
            <a:lvl4pPr marL="868680" indent="-228600">
              <a:spcBef>
                <a:spcPts val="1000"/>
              </a:spcBef>
              <a:spcAft>
                <a:spcPts val="800"/>
              </a:spcAft>
              <a:buClr>
                <a:schemeClr val="accent2"/>
              </a:buClr>
              <a:buFont typeface="Arial" panose="020B0604020202020204" pitchFamily="34" charset="0"/>
              <a:buChar char="•"/>
              <a:defRPr sz="1800"/>
            </a:lvl4pPr>
            <a:lvl5pPr marL="1143000" indent="-228600">
              <a:spcBef>
                <a:spcPts val="1000"/>
              </a:spcBef>
              <a:spcAft>
                <a:spcPts val="800"/>
              </a:spcAft>
              <a:buClr>
                <a:schemeClr val="accent2"/>
              </a:buClr>
              <a:buFont typeface="Arial" panose="020B0604020202020204" pitchFamily="34" charset="0"/>
              <a:buChar char="•"/>
              <a:defRPr sz="18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11/11/24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
        <p:nvSpPr>
          <p:cNvPr id="8" name="Freeform: Shape 11">
            <a:extLst>
              <a:ext uri="{FF2B5EF4-FFF2-40B4-BE49-F238E27FC236}">
                <a16:creationId xmlns:a16="http://schemas.microsoft.com/office/drawing/2014/main" id="{1E75594D-82D2-74F6-56EC-46FCD28CBE68}"/>
              </a:ext>
              <a:ext uri="{C183D7F6-B498-43B3-948B-1728B52AA6E4}">
                <adec:decorative xmlns:adec="http://schemas.microsoft.com/office/drawing/2017/decorative" val="1"/>
              </a:ext>
            </a:extLst>
          </p:cNvPr>
          <p:cNvSpPr/>
          <p:nvPr userDrawn="1"/>
        </p:nvSpPr>
        <p:spPr>
          <a:xfrm>
            <a:off x="9994966" y="0"/>
            <a:ext cx="1214656" cy="511514"/>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9" name="Freeform: Shape 13">
            <a:extLst>
              <a:ext uri="{FF2B5EF4-FFF2-40B4-BE49-F238E27FC236}">
                <a16:creationId xmlns:a16="http://schemas.microsoft.com/office/drawing/2014/main" id="{FF4E0F5B-0892-2688-EFD3-284369DA50CD}"/>
              </a:ext>
              <a:ext uri="{C183D7F6-B498-43B3-948B-1728B52AA6E4}">
                <adec:decorative xmlns:adec="http://schemas.microsoft.com/office/drawing/2017/decorative" val="1"/>
              </a:ext>
            </a:extLst>
          </p:cNvPr>
          <p:cNvSpPr/>
          <p:nvPr userDrawn="1"/>
        </p:nvSpPr>
        <p:spPr>
          <a:xfrm rot="10800000">
            <a:off x="8097530" y="5590215"/>
            <a:ext cx="2279742" cy="1267785"/>
          </a:xfrm>
          <a:custGeom>
            <a:avLst/>
            <a:gdLst>
              <a:gd name="connsiteX0" fmla="*/ 0 w 2279742"/>
              <a:gd name="connsiteY0" fmla="*/ 0 h 1267785"/>
              <a:gd name="connsiteX1" fmla="*/ 138700 w 2279742"/>
              <a:gd name="connsiteY1" fmla="*/ 0 h 1267785"/>
              <a:gd name="connsiteX2" fmla="*/ 138700 w 2279742"/>
              <a:gd name="connsiteY2" fmla="*/ 1078193 h 1267785"/>
              <a:gd name="connsiteX3" fmla="*/ 2002733 w 2279742"/>
              <a:gd name="connsiteY3" fmla="*/ 0 h 1267785"/>
              <a:gd name="connsiteX4" fmla="*/ 2279742 w 2279742"/>
              <a:gd name="connsiteY4" fmla="*/ 0 h 1267785"/>
              <a:gd name="connsiteX5" fmla="*/ 104026 w 2279742"/>
              <a:gd name="connsiteY5" fmla="*/ 1258503 h 1267785"/>
              <a:gd name="connsiteX6" fmla="*/ 69351 w 2279742"/>
              <a:gd name="connsiteY6" fmla="*/ 1267785 h 1267785"/>
              <a:gd name="connsiteX7" fmla="*/ 0 w 2279742"/>
              <a:gd name="connsiteY7" fmla="*/ 1198436 h 1267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79742" h="1267785">
                <a:moveTo>
                  <a:pt x="0" y="0"/>
                </a:moveTo>
                <a:lnTo>
                  <a:pt x="138700" y="0"/>
                </a:lnTo>
                <a:lnTo>
                  <a:pt x="138700" y="1078193"/>
                </a:lnTo>
                <a:lnTo>
                  <a:pt x="2002733" y="0"/>
                </a:lnTo>
                <a:lnTo>
                  <a:pt x="2279742" y="0"/>
                </a:lnTo>
                <a:lnTo>
                  <a:pt x="104026" y="1258503"/>
                </a:lnTo>
                <a:cubicBezTo>
                  <a:pt x="93484" y="1264595"/>
                  <a:pt x="81523" y="1267796"/>
                  <a:pt x="69351" y="1267785"/>
                </a:cubicBezTo>
                <a:cubicBezTo>
                  <a:pt x="31049" y="1267785"/>
                  <a:pt x="0" y="1236737"/>
                  <a:pt x="0" y="1198436"/>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71D8715A-3067-732D-C410-868C7CCCF750}"/>
              </a:ext>
              <a:ext uri="{C183D7F6-B498-43B3-948B-1728B52AA6E4}">
                <adec:decorative xmlns:adec="http://schemas.microsoft.com/office/drawing/2017/decorative" val="1"/>
              </a:ext>
            </a:extLst>
          </p:cNvPr>
          <p:cNvCxnSpPr>
            <a:cxnSpLocks/>
          </p:cNvCxnSpPr>
          <p:nvPr userDrawn="1"/>
        </p:nvCxnSpPr>
        <p:spPr>
          <a:xfrm rot="16200000">
            <a:off x="982378" y="5512123"/>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78526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and Picture">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807BCF9-2F5B-200E-2E6C-E177DB56ECB0}"/>
              </a:ext>
              <a:ext uri="{C183D7F6-B498-43B3-948B-1728B52AA6E4}">
                <adec:decorative xmlns:adec="http://schemas.microsoft.com/office/drawing/2017/decorative" val="1"/>
              </a:ext>
            </a:extLst>
          </p:cNvPr>
          <p:cNvGrpSpPr/>
          <p:nvPr userDrawn="1"/>
        </p:nvGrpSpPr>
        <p:grpSpPr>
          <a:xfrm>
            <a:off x="0" y="7458"/>
            <a:ext cx="7083733" cy="6182202"/>
            <a:chOff x="0" y="7460"/>
            <a:chExt cx="7083733" cy="6182202"/>
          </a:xfrm>
        </p:grpSpPr>
        <p:sp>
          <p:nvSpPr>
            <p:cNvPr id="9" name="Freeform: Shape 14">
              <a:extLst>
                <a:ext uri="{FF2B5EF4-FFF2-40B4-BE49-F238E27FC236}">
                  <a16:creationId xmlns:a16="http://schemas.microsoft.com/office/drawing/2014/main" id="{7A624B2B-50FD-9351-987F-2E5A5472CAB6}"/>
                </a:ext>
              </a:extLst>
            </p:cNvPr>
            <p:cNvSpPr/>
            <p:nvPr userDrawn="1"/>
          </p:nvSpPr>
          <p:spPr>
            <a:xfrm rot="16200000">
              <a:off x="-388933" y="4841194"/>
              <a:ext cx="1737401" cy="959536"/>
            </a:xfrm>
            <a:custGeom>
              <a:avLst/>
              <a:gdLst>
                <a:gd name="connsiteX0" fmla="*/ 0 w 1737401"/>
                <a:gd name="connsiteY0" fmla="*/ 0 h 959536"/>
                <a:gd name="connsiteX1" fmla="*/ 123825 w 1737401"/>
                <a:gd name="connsiteY1" fmla="*/ 0 h 959536"/>
                <a:gd name="connsiteX2" fmla="*/ 123825 w 1737401"/>
                <a:gd name="connsiteY2" fmla="*/ 790277 h 959536"/>
                <a:gd name="connsiteX3" fmla="*/ 1490095 w 1737401"/>
                <a:gd name="connsiteY3" fmla="*/ 0 h 959536"/>
                <a:gd name="connsiteX4" fmla="*/ 1737401 w 1737401"/>
                <a:gd name="connsiteY4" fmla="*/ 0 h 959536"/>
                <a:gd name="connsiteX5" fmla="*/ 92869 w 1737401"/>
                <a:gd name="connsiteY5" fmla="*/ 951249 h 959536"/>
                <a:gd name="connsiteX6" fmla="*/ 61913 w 1737401"/>
                <a:gd name="connsiteY6" fmla="*/ 959536 h 959536"/>
                <a:gd name="connsiteX7" fmla="*/ 0 w 1737401"/>
                <a:gd name="connsiteY7" fmla="*/ 897624 h 959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401" h="959536">
                  <a:moveTo>
                    <a:pt x="0" y="0"/>
                  </a:moveTo>
                  <a:lnTo>
                    <a:pt x="123825" y="0"/>
                  </a:lnTo>
                  <a:lnTo>
                    <a:pt x="123825" y="790277"/>
                  </a:lnTo>
                  <a:lnTo>
                    <a:pt x="1490095" y="0"/>
                  </a:lnTo>
                  <a:lnTo>
                    <a:pt x="1737401" y="0"/>
                  </a:lnTo>
                  <a:lnTo>
                    <a:pt x="92869" y="951249"/>
                  </a:lnTo>
                  <a:cubicBezTo>
                    <a:pt x="83458" y="956688"/>
                    <a:pt x="72780" y="959546"/>
                    <a:pt x="61913" y="959536"/>
                  </a:cubicBezTo>
                  <a:cubicBezTo>
                    <a:pt x="27719" y="959536"/>
                    <a:pt x="0" y="931818"/>
                    <a:pt x="0" y="897624"/>
                  </a:cubicBezTo>
                  <a:close/>
                </a:path>
              </a:pathLst>
            </a:custGeom>
            <a:solidFill>
              <a:schemeClr val="accent6"/>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Freeform: Shape 13">
              <a:extLst>
                <a:ext uri="{FF2B5EF4-FFF2-40B4-BE49-F238E27FC236}">
                  <a16:creationId xmlns:a16="http://schemas.microsoft.com/office/drawing/2014/main" id="{51E534EE-E0F1-2BD9-9A82-7656B90A2D9D}"/>
                </a:ext>
              </a:extLst>
            </p:cNvPr>
            <p:cNvSpPr/>
            <p:nvPr userDrawn="1"/>
          </p:nvSpPr>
          <p:spPr>
            <a:xfrm>
              <a:off x="6234405" y="7460"/>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p:nvPr>
        </p:nvSpPr>
        <p:spPr>
          <a:xfrm>
            <a:off x="838200" y="198437"/>
            <a:ext cx="5257800" cy="2324046"/>
          </a:xfrm>
        </p:spPr>
        <p:txBody>
          <a:bodyPr anchor="b" anchorCtr="0">
            <a:noAutofit/>
          </a:bodyPr>
          <a:lstStyle>
            <a:lvl1pPr>
              <a:defRPr/>
            </a:lvl1pPr>
          </a:lstStyle>
          <a:p>
            <a:endParaRPr lang="en-US" dirty="0"/>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2657316"/>
            <a:ext cx="5257800" cy="336985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Picture Placeholder 7">
            <a:extLst>
              <a:ext uri="{FF2B5EF4-FFF2-40B4-BE49-F238E27FC236}">
                <a16:creationId xmlns:a16="http://schemas.microsoft.com/office/drawing/2014/main" id="{BC013AD6-0EF3-2B25-DDBD-2DF706123AEE}"/>
              </a:ext>
            </a:extLst>
          </p:cNvPr>
          <p:cNvSpPr>
            <a:spLocks noGrp="1"/>
          </p:cNvSpPr>
          <p:nvPr>
            <p:ph type="pic" sz="quarter" idx="13"/>
          </p:nvPr>
        </p:nvSpPr>
        <p:spPr>
          <a:xfrm>
            <a:off x="6413114" y="845068"/>
            <a:ext cx="5193792" cy="5193792"/>
          </a:xfrm>
          <a:prstGeom prst="ellipse">
            <a:avLst/>
          </a:prstGeom>
        </p:spPr>
        <p:txBody>
          <a:bodyPr/>
          <a:lstStyle>
            <a:lvl1pPr marL="0" indent="0" algn="ctr">
              <a:buNone/>
              <a:defRPr/>
            </a:lvl1pPr>
          </a:lstStyle>
          <a:p>
            <a:r>
              <a:rPr lang="en-US" dirty="0"/>
              <a:t>Click icon to add picture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11/11/24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454381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and Table">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521BD3DB-6F51-C1AE-FF0E-D0BDCB55F30B}"/>
              </a:ext>
              <a:ext uri="{C183D7F6-B498-43B3-948B-1728B52AA6E4}">
                <adec:decorative xmlns:adec="http://schemas.microsoft.com/office/drawing/2017/decorative" val="1"/>
              </a:ext>
            </a:extLst>
          </p:cNvPr>
          <p:cNvGrpSpPr/>
          <p:nvPr userDrawn="1"/>
        </p:nvGrpSpPr>
        <p:grpSpPr>
          <a:xfrm>
            <a:off x="123536" y="2"/>
            <a:ext cx="11220225" cy="6857998"/>
            <a:chOff x="123536" y="2"/>
            <a:chExt cx="11220225" cy="6857998"/>
          </a:xfrm>
        </p:grpSpPr>
        <p:sp>
          <p:nvSpPr>
            <p:cNvPr id="12" name="Freeform: Shape 7">
              <a:extLst>
                <a:ext uri="{FF2B5EF4-FFF2-40B4-BE49-F238E27FC236}">
                  <a16:creationId xmlns:a16="http://schemas.microsoft.com/office/drawing/2014/main" id="{59903C17-0733-BE0C-7392-283FEC2E98B0}"/>
                </a:ext>
              </a:extLst>
            </p:cNvPr>
            <p:cNvSpPr/>
            <p:nvPr/>
          </p:nvSpPr>
          <p:spPr>
            <a:xfrm flipH="1">
              <a:off x="123536" y="5717905"/>
              <a:ext cx="1771609" cy="1140095"/>
            </a:xfrm>
            <a:custGeom>
              <a:avLst/>
              <a:gdLst>
                <a:gd name="connsiteX0" fmla="*/ 1561721 w 1771609"/>
                <a:gd name="connsiteY0" fmla="*/ 763041 h 1140095"/>
                <a:gd name="connsiteX1" fmla="*/ 1623024 w 1771609"/>
                <a:gd name="connsiteY1" fmla="*/ 792810 h 1140095"/>
                <a:gd name="connsiteX2" fmla="*/ 1711735 w 1771609"/>
                <a:gd name="connsiteY2" fmla="*/ 970132 h 1140095"/>
                <a:gd name="connsiteX3" fmla="*/ 1771609 w 1771609"/>
                <a:gd name="connsiteY3" fmla="*/ 1140095 h 1140095"/>
                <a:gd name="connsiteX4" fmla="*/ 1637225 w 1771609"/>
                <a:gd name="connsiteY4" fmla="*/ 1140095 h 1140095"/>
                <a:gd name="connsiteX5" fmla="*/ 1594820 w 1771609"/>
                <a:gd name="connsiteY5" fmla="*/ 1019711 h 1140095"/>
                <a:gd name="connsiteX6" fmla="*/ 1513200 w 1771609"/>
                <a:gd name="connsiteY6" fmla="*/ 856627 h 1140095"/>
                <a:gd name="connsiteX7" fmla="*/ 1538499 w 1771609"/>
                <a:gd name="connsiteY7" fmla="*/ 770415 h 1140095"/>
                <a:gd name="connsiteX8" fmla="*/ 1561721 w 1771609"/>
                <a:gd name="connsiteY8" fmla="*/ 763041 h 1140095"/>
                <a:gd name="connsiteX9" fmla="*/ 933455 w 1771609"/>
                <a:gd name="connsiteY9" fmla="*/ 161309 h 1140095"/>
                <a:gd name="connsiteX10" fmla="*/ 957797 w 1771609"/>
                <a:gd name="connsiteY10" fmla="*/ 167970 h 1140095"/>
                <a:gd name="connsiteX11" fmla="*/ 1286982 w 1771609"/>
                <a:gd name="connsiteY11" fmla="*/ 387616 h 1140095"/>
                <a:gd name="connsiteX12" fmla="*/ 1293725 w 1771609"/>
                <a:gd name="connsiteY12" fmla="*/ 477075 h 1140095"/>
                <a:gd name="connsiteX13" fmla="*/ 1245453 w 1771609"/>
                <a:gd name="connsiteY13" fmla="*/ 499154 h 1140095"/>
                <a:gd name="connsiteX14" fmla="*/ 1245167 w 1771609"/>
                <a:gd name="connsiteY14" fmla="*/ 499154 h 1140095"/>
                <a:gd name="connsiteX15" fmla="*/ 1203638 w 1771609"/>
                <a:gd name="connsiteY15" fmla="*/ 484104 h 1140095"/>
                <a:gd name="connsiteX16" fmla="*/ 900647 w 1771609"/>
                <a:gd name="connsiteY16" fmla="*/ 281508 h 1140095"/>
                <a:gd name="connsiteX17" fmla="*/ 872454 w 1771609"/>
                <a:gd name="connsiteY17" fmla="*/ 196164 h 1140095"/>
                <a:gd name="connsiteX18" fmla="*/ 933455 w 1771609"/>
                <a:gd name="connsiteY18" fmla="*/ 161309 h 1140095"/>
                <a:gd name="connsiteX19" fmla="*/ 256260 w 1771609"/>
                <a:gd name="connsiteY19" fmla="*/ 29 h 1140095"/>
                <a:gd name="connsiteX20" fmla="*/ 454020 w 1771609"/>
                <a:gd name="connsiteY20" fmla="*/ 13474 h 1140095"/>
                <a:gd name="connsiteX21" fmla="*/ 509236 w 1771609"/>
                <a:gd name="connsiteY21" fmla="*/ 84182 h 1140095"/>
                <a:gd name="connsiteX22" fmla="*/ 445829 w 1771609"/>
                <a:gd name="connsiteY22" fmla="*/ 139871 h 1140095"/>
                <a:gd name="connsiteX23" fmla="*/ 437447 w 1771609"/>
                <a:gd name="connsiteY23" fmla="*/ 139395 h 1140095"/>
                <a:gd name="connsiteX24" fmla="*/ 73211 w 1771609"/>
                <a:gd name="connsiteY24" fmla="*/ 137204 h 1140095"/>
                <a:gd name="connsiteX25" fmla="*/ 749 w 1771609"/>
                <a:gd name="connsiteY25" fmla="*/ 84082 h 1140095"/>
                <a:gd name="connsiteX26" fmla="*/ 53871 w 1771609"/>
                <a:gd name="connsiteY26" fmla="*/ 11621 h 1140095"/>
                <a:gd name="connsiteX27" fmla="*/ 58352 w 1771609"/>
                <a:gd name="connsiteY27" fmla="*/ 11093 h 1140095"/>
                <a:gd name="connsiteX28" fmla="*/ 256260 w 1771609"/>
                <a:gd name="connsiteY28" fmla="*/ 29 h 114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771609" h="1140095">
                  <a:moveTo>
                    <a:pt x="1561721" y="763041"/>
                  </a:moveTo>
                  <a:cubicBezTo>
                    <a:pt x="1585506" y="760324"/>
                    <a:pt x="1609722" y="771249"/>
                    <a:pt x="1623024" y="792810"/>
                  </a:cubicBezTo>
                  <a:cubicBezTo>
                    <a:pt x="1656300" y="850065"/>
                    <a:pt x="1685920" y="909291"/>
                    <a:pt x="1711735" y="970132"/>
                  </a:cubicBezTo>
                  <a:lnTo>
                    <a:pt x="1771609" y="1140095"/>
                  </a:lnTo>
                  <a:lnTo>
                    <a:pt x="1637225" y="1140095"/>
                  </a:lnTo>
                  <a:lnTo>
                    <a:pt x="1594820" y="1019711"/>
                  </a:lnTo>
                  <a:cubicBezTo>
                    <a:pt x="1571072" y="963753"/>
                    <a:pt x="1543818" y="909282"/>
                    <a:pt x="1513200" y="856627"/>
                  </a:cubicBezTo>
                  <a:cubicBezTo>
                    <a:pt x="1496379" y="825834"/>
                    <a:pt x="1507704" y="787236"/>
                    <a:pt x="1538499" y="770415"/>
                  </a:cubicBezTo>
                  <a:cubicBezTo>
                    <a:pt x="1545912" y="766367"/>
                    <a:pt x="1553792" y="763946"/>
                    <a:pt x="1561721" y="763041"/>
                  </a:cubicBezTo>
                  <a:close/>
                  <a:moveTo>
                    <a:pt x="933455" y="161309"/>
                  </a:moveTo>
                  <a:cubicBezTo>
                    <a:pt x="941693" y="161855"/>
                    <a:pt x="949959" y="164025"/>
                    <a:pt x="957797" y="167970"/>
                  </a:cubicBez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4290" y="172650"/>
                    <a:pt x="908742" y="159670"/>
                    <a:pt x="933455" y="161309"/>
                  </a:cubicBezTo>
                  <a:close/>
                  <a:moveTo>
                    <a:pt x="256260" y="29"/>
                  </a:moveTo>
                  <a:cubicBezTo>
                    <a:pt x="322331" y="427"/>
                    <a:pt x="388378" y="4909"/>
                    <a:pt x="454020" y="13474"/>
                  </a:cubicBezTo>
                  <a:cubicBezTo>
                    <a:pt x="488793" y="17752"/>
                    <a:pt x="513514" y="49409"/>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24093" y="3319"/>
                    <a:pt x="190189" y="-369"/>
                    <a:pt x="256260" y="29"/>
                  </a:cubicBezTo>
                  <a:close/>
                </a:path>
              </a:pathLst>
            </a:custGeom>
            <a:solidFill>
              <a:schemeClr val="accent5"/>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Freeform: Shape 1">
              <a:extLst>
                <a:ext uri="{FF2B5EF4-FFF2-40B4-BE49-F238E27FC236}">
                  <a16:creationId xmlns:a16="http://schemas.microsoft.com/office/drawing/2014/main" id="{898A3450-9C87-13ED-79CC-F4F65D14FF72}"/>
                </a:ext>
              </a:extLst>
            </p:cNvPr>
            <p:cNvSpPr/>
            <p:nvPr userDrawn="1"/>
          </p:nvSpPr>
          <p:spPr>
            <a:xfrm>
              <a:off x="10494433" y="2"/>
              <a:ext cx="849328" cy="357668"/>
            </a:xfrm>
            <a:custGeom>
              <a:avLst/>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 name="Title 1">
            <a:extLst>
              <a:ext uri="{FF2B5EF4-FFF2-40B4-BE49-F238E27FC236}">
                <a16:creationId xmlns:a16="http://schemas.microsoft.com/office/drawing/2014/main" id="{0C40C44A-93E6-6C58-5E88-AFDC594EC27A}"/>
              </a:ext>
            </a:extLst>
          </p:cNvPr>
          <p:cNvSpPr>
            <a:spLocks noGrp="1"/>
          </p:cNvSpPr>
          <p:nvPr>
            <p:ph type="title" hasCustomPrompt="1"/>
          </p:nvPr>
        </p:nvSpPr>
        <p:spPr/>
        <p:txBody>
          <a:bodyPr anchor="ctr" anchorCtr="0">
            <a:noAutofit/>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0C813049-5F46-053E-6279-8183259649A6}"/>
              </a:ext>
            </a:extLst>
          </p:cNvPr>
          <p:cNvSpPr>
            <a:spLocks noGrp="1"/>
          </p:cNvSpPr>
          <p:nvPr>
            <p:ph sz="half" idx="1" hasCustomPrompt="1"/>
          </p:nvPr>
        </p:nvSpPr>
        <p:spPr>
          <a:xfrm>
            <a:off x="838200" y="1825625"/>
            <a:ext cx="2882462" cy="4297678"/>
          </a:xfrm>
        </p:spPr>
        <p:txBody>
          <a:bodyPr>
            <a:normAutofit/>
          </a:bodyPr>
          <a:lstStyle>
            <a:lvl1pPr marL="0" indent="0">
              <a:spcBef>
                <a:spcPts val="1000"/>
              </a:spcBef>
              <a:spcAft>
                <a:spcPts val="800"/>
              </a:spcAft>
              <a:buNone/>
              <a:defRPr sz="1800"/>
            </a:lvl1pPr>
            <a:lvl2pPr marL="742950" indent="-285750">
              <a:spcBef>
                <a:spcPts val="1000"/>
              </a:spcBef>
              <a:spcAft>
                <a:spcPts val="800"/>
              </a:spcAft>
              <a:buClr>
                <a:schemeClr val="accent2"/>
              </a:buClr>
              <a:buFont typeface="Arial" panose="020B0604020202020204" pitchFamily="34" charset="0"/>
              <a:buChar char="•"/>
              <a:defRPr sz="1600"/>
            </a:lvl2pPr>
            <a:lvl3pPr marL="1200150" indent="-285750">
              <a:spcBef>
                <a:spcPts val="1000"/>
              </a:spcBef>
              <a:spcAft>
                <a:spcPts val="800"/>
              </a:spcAft>
              <a:buClr>
                <a:schemeClr val="accent2"/>
              </a:buClr>
              <a:buFont typeface="Arial" panose="020B0604020202020204" pitchFamily="34" charset="0"/>
              <a:buChar char="•"/>
              <a:defRPr sz="1400"/>
            </a:lvl3pPr>
            <a:lvl4pPr marL="1543050" indent="-171450">
              <a:spcBef>
                <a:spcPts val="1000"/>
              </a:spcBef>
              <a:spcAft>
                <a:spcPts val="800"/>
              </a:spcAft>
              <a:buClr>
                <a:schemeClr val="accent2"/>
              </a:buClr>
              <a:buFont typeface="Arial" panose="020B0604020202020204" pitchFamily="34" charset="0"/>
              <a:buChar char="•"/>
              <a:defRPr sz="1200"/>
            </a:lvl4pPr>
            <a:lvl5pPr marL="2000250" indent="-171450">
              <a:spcBef>
                <a:spcPts val="1000"/>
              </a:spcBef>
              <a:spcAft>
                <a:spcPts val="800"/>
              </a:spcAft>
              <a:buClr>
                <a:schemeClr val="accent2"/>
              </a:buClr>
              <a:buFont typeface="Arial" panose="020B0604020202020204" pitchFamily="34" charset="0"/>
              <a:buChar char="•"/>
              <a:defRPr sz="1200"/>
            </a:lvl5pPr>
          </a:lstStyle>
          <a:p>
            <a:pPr lvl="0"/>
            <a:r>
              <a:rPr lang="en-US" dirty="0"/>
              <a:t>Click to add content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able Placeholder 7">
            <a:extLst>
              <a:ext uri="{FF2B5EF4-FFF2-40B4-BE49-F238E27FC236}">
                <a16:creationId xmlns:a16="http://schemas.microsoft.com/office/drawing/2014/main" id="{423FEB60-8FB5-7F10-EDD7-8AB4B3139EF6}"/>
              </a:ext>
            </a:extLst>
          </p:cNvPr>
          <p:cNvSpPr>
            <a:spLocks noGrp="1"/>
          </p:cNvSpPr>
          <p:nvPr>
            <p:ph type="tbl" sz="quarter" idx="13"/>
          </p:nvPr>
        </p:nvSpPr>
        <p:spPr>
          <a:xfrm>
            <a:off x="4038599" y="1825625"/>
            <a:ext cx="7315199" cy="4297680"/>
          </a:xfrm>
        </p:spPr>
        <p:txBody>
          <a:bodyPr>
            <a:normAutofit/>
          </a:bodyPr>
          <a:lstStyle>
            <a:lvl1pPr marL="0" indent="0">
              <a:buNone/>
              <a:defRPr sz="2400"/>
            </a:lvl1pPr>
          </a:lstStyle>
          <a:p>
            <a:r>
              <a:rPr lang="en-US" dirty="0"/>
              <a:t>Click icon to add table</a:t>
            </a:r>
          </a:p>
        </p:txBody>
      </p:sp>
      <p:sp>
        <p:nvSpPr>
          <p:cNvPr id="5" name="Date Placeholder 4">
            <a:extLst>
              <a:ext uri="{FF2B5EF4-FFF2-40B4-BE49-F238E27FC236}">
                <a16:creationId xmlns:a16="http://schemas.microsoft.com/office/drawing/2014/main" id="{C6CFCEB5-4092-FD13-478E-51CD74FDB82E}"/>
              </a:ext>
            </a:extLst>
          </p:cNvPr>
          <p:cNvSpPr>
            <a:spLocks noGrp="1"/>
          </p:cNvSpPr>
          <p:nvPr>
            <p:ph type="dt" sz="half" idx="10"/>
          </p:nvPr>
        </p:nvSpPr>
        <p:spPr/>
        <p:txBody>
          <a:bodyPr/>
          <a:lstStyle/>
          <a:p>
            <a:fld id="{D6D8061D-18C3-4F4F-85EF-561633F58754}" type="datetimeFigureOut">
              <a:rPr lang="en-US" smtClean="0"/>
              <a:t>11/11/24</a:t>
            </a:fld>
            <a:endParaRPr lang="en-US" dirty="0"/>
          </a:p>
        </p:txBody>
      </p:sp>
      <p:sp>
        <p:nvSpPr>
          <p:cNvPr id="6" name="Footer Placeholder 5">
            <a:extLst>
              <a:ext uri="{FF2B5EF4-FFF2-40B4-BE49-F238E27FC236}">
                <a16:creationId xmlns:a16="http://schemas.microsoft.com/office/drawing/2014/main" id="{5D077A4D-E7C0-912D-293F-D93F0CB5CA4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A6AA9E1-334B-5F8F-8A92-67DD095F7838}"/>
              </a:ext>
            </a:extLst>
          </p:cNvPr>
          <p:cNvSpPr>
            <a:spLocks noGrp="1"/>
          </p:cNvSpPr>
          <p:nvPr>
            <p:ph type="sldNum" sz="quarter" idx="12"/>
          </p:nvPr>
        </p:nvSpPr>
        <p:spPr/>
        <p:txBody>
          <a:bodyPr/>
          <a:lstStyle/>
          <a:p>
            <a:fld id="{CBD12358-51D2-46B3-9BDE-DF29528B9454}" type="slidenum">
              <a:rPr lang="en-US" smtClean="0"/>
              <a:t>‹#›</a:t>
            </a:fld>
            <a:endParaRPr lang="en-US" dirty="0"/>
          </a:p>
        </p:txBody>
      </p:sp>
    </p:spTree>
    <p:extLst>
      <p:ext uri="{BB962C8B-B14F-4D97-AF65-F5344CB8AC3E}">
        <p14:creationId xmlns:p14="http://schemas.microsoft.com/office/powerpoint/2010/main" val="2808150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FD97564-C310-6E8C-8689-CE18881B4A1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D99FA-26D9-873B-BE7F-26FEC5C233A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319819E-0266-97DD-DFD1-BAAA06AE323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D8061D-18C3-4F4F-85EF-561633F58754}" type="datetimeFigureOut">
              <a:rPr lang="en-US" smtClean="0"/>
              <a:t>11/11/24</a:t>
            </a:fld>
            <a:endParaRPr lang="en-US" dirty="0"/>
          </a:p>
        </p:txBody>
      </p:sp>
      <p:sp>
        <p:nvSpPr>
          <p:cNvPr id="5" name="Footer Placeholder 4">
            <a:extLst>
              <a:ext uri="{FF2B5EF4-FFF2-40B4-BE49-F238E27FC236}">
                <a16:creationId xmlns:a16="http://schemas.microsoft.com/office/drawing/2014/main" id="{2BFD19C9-01CE-9E2A-CDA5-C15940F055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dirty="0"/>
          </a:p>
        </p:txBody>
      </p:sp>
      <p:sp>
        <p:nvSpPr>
          <p:cNvPr id="6" name="Slide Number Placeholder 5">
            <a:extLst>
              <a:ext uri="{FF2B5EF4-FFF2-40B4-BE49-F238E27FC236}">
                <a16:creationId xmlns:a16="http://schemas.microsoft.com/office/drawing/2014/main" id="{A1801085-7B28-048D-E3D3-9C3614268D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BD12358-51D2-46B3-9BDE-DF29528B9454}" type="slidenum">
              <a:rPr lang="en-US" smtClean="0"/>
              <a:t>‹#›</a:t>
            </a:fld>
            <a:endParaRPr lang="en-US" dirty="0"/>
          </a:p>
        </p:txBody>
      </p:sp>
    </p:spTree>
    <p:extLst>
      <p:ext uri="{BB962C8B-B14F-4D97-AF65-F5344CB8AC3E}">
        <p14:creationId xmlns:p14="http://schemas.microsoft.com/office/powerpoint/2010/main" val="1965934658"/>
      </p:ext>
    </p:extLst>
  </p:cSld>
  <p:clrMap bg1="lt1" tx1="dk1" bg2="lt2" tx2="dk2" accent1="accent1" accent2="accent2" accent3="accent3" accent4="accent4" accent5="accent5" accent6="accent6" hlink="hlink" folHlink="folHlink"/>
  <p:sldLayoutIdLst>
    <p:sldLayoutId id="2147483654" r:id="rId1"/>
    <p:sldLayoutId id="2147483660" r:id="rId2"/>
    <p:sldLayoutId id="2147483658" r:id="rId3"/>
    <p:sldLayoutId id="2147483650" r:id="rId4"/>
    <p:sldLayoutId id="2147483649" r:id="rId5"/>
    <p:sldLayoutId id="2147483662" r:id="rId6"/>
    <p:sldLayoutId id="2147483663" r:id="rId7"/>
    <p:sldLayoutId id="2147483652" r:id="rId8"/>
    <p:sldLayoutId id="2147483666" r:id="rId9"/>
    <p:sldLayoutId id="2147483664" r:id="rId10"/>
    <p:sldLayoutId id="2147483665"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0047101-8D42-6100-9CEA-AEC0FAEAB606}"/>
              </a:ext>
            </a:extLst>
          </p:cNvPr>
          <p:cNvSpPr>
            <a:spLocks noGrp="1"/>
          </p:cNvSpPr>
          <p:nvPr>
            <p:ph type="ctrTitle"/>
          </p:nvPr>
        </p:nvSpPr>
        <p:spPr>
          <a:xfrm>
            <a:off x="5184473" y="2445647"/>
            <a:ext cx="6261291" cy="2396686"/>
          </a:xfrm>
          <a:noFill/>
        </p:spPr>
        <p:txBody>
          <a:bodyPr anchor="b">
            <a:noAutofit/>
          </a:bodyPr>
          <a:lstStyle/>
          <a:p>
            <a:r>
              <a:rPr lang="en-US" sz="4200" dirty="0"/>
              <a:t>Rethinking Harm Reduction Conversations: An Oronasal Fistula in a Woman Snorting Xylazine-Fentanyl</a:t>
            </a:r>
          </a:p>
        </p:txBody>
      </p:sp>
      <p:sp>
        <p:nvSpPr>
          <p:cNvPr id="2" name="Title 3">
            <a:extLst>
              <a:ext uri="{FF2B5EF4-FFF2-40B4-BE49-F238E27FC236}">
                <a16:creationId xmlns:a16="http://schemas.microsoft.com/office/drawing/2014/main" id="{BBE71B7F-B851-7C29-1730-EB213D980C7B}"/>
              </a:ext>
            </a:extLst>
          </p:cNvPr>
          <p:cNvSpPr txBox="1">
            <a:spLocks/>
          </p:cNvSpPr>
          <p:nvPr/>
        </p:nvSpPr>
        <p:spPr>
          <a:xfrm>
            <a:off x="4689228" y="5393317"/>
            <a:ext cx="7155119" cy="1140428"/>
          </a:xfrm>
          <a:prstGeom prst="rect">
            <a:avLst/>
          </a:prstGeom>
          <a:noFill/>
        </p:spPr>
        <p:txBody>
          <a:bodyPr vert="horz" lIns="91440" tIns="45720" rIns="91440" bIns="45720" numCol="2" rtlCol="0" anchor="b" anchorCtr="0">
            <a:noAutofit/>
          </a:bodyPr>
          <a:lstStyle>
            <a:lvl1pPr algn="r" defTabSz="914400" rtl="0" eaLnBrk="1" latinLnBrk="0" hangingPunct="1">
              <a:lnSpc>
                <a:spcPct val="90000"/>
              </a:lnSpc>
              <a:spcBef>
                <a:spcPct val="0"/>
              </a:spcBef>
              <a:buNone/>
              <a:defRPr sz="4400" kern="1200">
                <a:solidFill>
                  <a:schemeClr val="bg1"/>
                </a:solidFill>
                <a:latin typeface="+mj-lt"/>
                <a:ea typeface="+mj-ea"/>
                <a:cs typeface="+mj-cs"/>
              </a:defRPr>
            </a:lvl1pPr>
          </a:lstStyle>
          <a:p>
            <a:pPr algn="l"/>
            <a:r>
              <a:rPr lang="en-US" sz="1800" b="1" dirty="0"/>
              <a:t>Elizabeth Ferro, MD</a:t>
            </a:r>
          </a:p>
          <a:p>
            <a:pPr algn="l"/>
            <a:r>
              <a:rPr lang="en-US" sz="1800" dirty="0"/>
              <a:t>Addiction Medicine Physician</a:t>
            </a:r>
          </a:p>
          <a:p>
            <a:pPr algn="l"/>
            <a:r>
              <a:rPr lang="en-US" sz="1800" dirty="0"/>
              <a:t>Allegheny County Jail</a:t>
            </a:r>
          </a:p>
          <a:p>
            <a:pPr algn="l"/>
            <a:r>
              <a:rPr lang="en-US" sz="1800" dirty="0"/>
              <a:t>Allegheny Health Network</a:t>
            </a:r>
          </a:p>
          <a:p>
            <a:pPr algn="l"/>
            <a:endParaRPr lang="en-US" sz="1800" dirty="0"/>
          </a:p>
          <a:p>
            <a:pPr algn="l"/>
            <a:r>
              <a:rPr lang="en-US" sz="1800" dirty="0"/>
              <a:t>Ashish </a:t>
            </a:r>
            <a:r>
              <a:rPr lang="en-US" sz="1800" dirty="0" err="1"/>
              <a:t>Thakrar</a:t>
            </a:r>
            <a:r>
              <a:rPr lang="en-US" sz="1800" dirty="0"/>
              <a:t>, MD, MS</a:t>
            </a:r>
          </a:p>
          <a:p>
            <a:pPr algn="l"/>
            <a:r>
              <a:rPr lang="en-US" sz="1800" dirty="0"/>
              <a:t>Assistant Professor of Medicine</a:t>
            </a:r>
          </a:p>
          <a:p>
            <a:pPr algn="l"/>
            <a:r>
              <a:rPr lang="en-US" sz="1800" dirty="0"/>
              <a:t>Division of General Internal Medicine</a:t>
            </a:r>
          </a:p>
          <a:p>
            <a:pPr algn="l"/>
            <a:r>
              <a:rPr lang="en-US" sz="1800" dirty="0"/>
              <a:t>University of Pennsylvania</a:t>
            </a:r>
          </a:p>
        </p:txBody>
      </p:sp>
    </p:spTree>
    <p:extLst>
      <p:ext uri="{BB962C8B-B14F-4D97-AF65-F5344CB8AC3E}">
        <p14:creationId xmlns:p14="http://schemas.microsoft.com/office/powerpoint/2010/main" val="5174260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AE82B9-C826-C2FC-75BD-14FBB94B2525}"/>
              </a:ext>
            </a:extLst>
          </p:cNvPr>
          <p:cNvSpPr>
            <a:spLocks noGrp="1"/>
          </p:cNvSpPr>
          <p:nvPr>
            <p:ph type="title"/>
          </p:nvPr>
        </p:nvSpPr>
        <p:spPr/>
        <p:txBody>
          <a:bodyPr/>
          <a:lstStyle/>
          <a:p>
            <a:r>
              <a:rPr lang="en-US" dirty="0"/>
              <a:t>Follow Up</a:t>
            </a:r>
          </a:p>
        </p:txBody>
      </p:sp>
      <p:sp>
        <p:nvSpPr>
          <p:cNvPr id="3" name="Content Placeholder 2">
            <a:extLst>
              <a:ext uri="{FF2B5EF4-FFF2-40B4-BE49-F238E27FC236}">
                <a16:creationId xmlns:a16="http://schemas.microsoft.com/office/drawing/2014/main" id="{F2E6CDC5-6A5A-28E1-13B1-F70B0F67E0B5}"/>
              </a:ext>
            </a:extLst>
          </p:cNvPr>
          <p:cNvSpPr>
            <a:spLocks noGrp="1"/>
          </p:cNvSpPr>
          <p:nvPr>
            <p:ph sz="quarter" idx="13"/>
          </p:nvPr>
        </p:nvSpPr>
        <p:spPr/>
        <p:txBody>
          <a:bodyPr/>
          <a:lstStyle/>
          <a:p>
            <a:r>
              <a:rPr lang="en-US" dirty="0"/>
              <a:t>K’s </a:t>
            </a:r>
            <a:r>
              <a:rPr lang="en-US" sz="2000" b="1" dirty="0"/>
              <a:t>ability to engage </a:t>
            </a:r>
            <a:r>
              <a:rPr lang="en-US" dirty="0"/>
              <a:t>with our institution for her care was </a:t>
            </a:r>
            <a:r>
              <a:rPr lang="en-US" sz="2000" b="1" dirty="0"/>
              <a:t>limited by insurance network restrictions</a:t>
            </a:r>
          </a:p>
          <a:p>
            <a:r>
              <a:rPr lang="en-US" dirty="0"/>
              <a:t>Some notes available from </a:t>
            </a:r>
            <a:r>
              <a:rPr lang="en-US" sz="2000" b="1" dirty="0"/>
              <a:t>recent hospitalization (9/2024) </a:t>
            </a:r>
            <a:r>
              <a:rPr lang="en-US" dirty="0"/>
              <a:t>for fever and syncope:</a:t>
            </a:r>
          </a:p>
          <a:p>
            <a:pPr lvl="1"/>
            <a:r>
              <a:rPr lang="en-US" dirty="0"/>
              <a:t>K noted </a:t>
            </a:r>
            <a:r>
              <a:rPr lang="en-US" sz="1800" b="1" dirty="0"/>
              <a:t>right eye vision loss and worsening left eye vision</a:t>
            </a:r>
          </a:p>
          <a:p>
            <a:pPr lvl="1"/>
            <a:r>
              <a:rPr lang="en-US" sz="1800" b="1" dirty="0"/>
              <a:t>Imaging redemonstrated </a:t>
            </a:r>
            <a:r>
              <a:rPr lang="en-US" dirty="0"/>
              <a:t>sinonasal destruction extending to the hard palate and bilateral orbital floors</a:t>
            </a:r>
          </a:p>
          <a:p>
            <a:pPr lvl="1"/>
            <a:r>
              <a:rPr lang="en-US" dirty="0"/>
              <a:t>Remains </a:t>
            </a:r>
            <a:r>
              <a:rPr lang="en-US" sz="1800" b="1" dirty="0"/>
              <a:t>engaged in methadone program</a:t>
            </a:r>
          </a:p>
        </p:txBody>
      </p:sp>
    </p:spTree>
    <p:extLst>
      <p:ext uri="{BB962C8B-B14F-4D97-AF65-F5344CB8AC3E}">
        <p14:creationId xmlns:p14="http://schemas.microsoft.com/office/powerpoint/2010/main" val="26412884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62F2F-3260-C875-E265-C93A5AE03F1F}"/>
              </a:ext>
            </a:extLst>
          </p:cNvPr>
          <p:cNvSpPr>
            <a:spLocks noGrp="1"/>
          </p:cNvSpPr>
          <p:nvPr>
            <p:ph type="title"/>
          </p:nvPr>
        </p:nvSpPr>
        <p:spPr/>
        <p:txBody>
          <a:bodyPr/>
          <a:lstStyle/>
          <a:p>
            <a:r>
              <a:rPr lang="en-US" dirty="0"/>
              <a:t>Discussion</a:t>
            </a:r>
          </a:p>
        </p:txBody>
      </p:sp>
      <p:sp>
        <p:nvSpPr>
          <p:cNvPr id="3" name="Content Placeholder 2">
            <a:extLst>
              <a:ext uri="{FF2B5EF4-FFF2-40B4-BE49-F238E27FC236}">
                <a16:creationId xmlns:a16="http://schemas.microsoft.com/office/drawing/2014/main" id="{38705B97-42A6-0C31-610C-AEF6AF2A1A98}"/>
              </a:ext>
            </a:extLst>
          </p:cNvPr>
          <p:cNvSpPr>
            <a:spLocks noGrp="1"/>
          </p:cNvSpPr>
          <p:nvPr>
            <p:ph sz="quarter" idx="13"/>
          </p:nvPr>
        </p:nvSpPr>
        <p:spPr/>
        <p:txBody>
          <a:bodyPr>
            <a:normAutofit lnSpcReduction="10000"/>
          </a:bodyPr>
          <a:lstStyle/>
          <a:p>
            <a:r>
              <a:rPr lang="en-US" dirty="0"/>
              <a:t>Is xylazine </a:t>
            </a:r>
            <a:r>
              <a:rPr lang="en-US" sz="2000" b="1" i="1" dirty="0"/>
              <a:t>the </a:t>
            </a:r>
            <a:r>
              <a:rPr lang="en-US" sz="2000" b="1" dirty="0"/>
              <a:t>culprit</a:t>
            </a:r>
            <a:r>
              <a:rPr lang="en-US" dirty="0"/>
              <a:t>, or maybe </a:t>
            </a:r>
            <a:r>
              <a:rPr lang="en-US" sz="2000" b="1" i="1" dirty="0"/>
              <a:t>a</a:t>
            </a:r>
            <a:r>
              <a:rPr lang="en-US" sz="2000" b="1" dirty="0"/>
              <a:t> culprit</a:t>
            </a:r>
            <a:r>
              <a:rPr lang="en-US" sz="2000" dirty="0"/>
              <a:t> </a:t>
            </a:r>
            <a:r>
              <a:rPr lang="en-US" dirty="0"/>
              <a:t>in a </a:t>
            </a:r>
            <a:r>
              <a:rPr lang="en-US" sz="2000" b="1" dirty="0"/>
              <a:t>multifactorial</a:t>
            </a:r>
            <a:r>
              <a:rPr lang="en-US" dirty="0"/>
              <a:t> process, that led to K’s sinonasal cavitation and oral fistula?</a:t>
            </a:r>
          </a:p>
          <a:p>
            <a:pPr lvl="1"/>
            <a:r>
              <a:rPr lang="en-US" sz="1800" b="1" dirty="0"/>
              <a:t>No definitive answer!</a:t>
            </a:r>
          </a:p>
          <a:p>
            <a:pPr lvl="1"/>
            <a:r>
              <a:rPr lang="en-US" dirty="0"/>
              <a:t>Similar fistulas have been described in individuals regularly snorting cocaine</a:t>
            </a:r>
            <a:r>
              <a:rPr lang="en-US" baseline="30000" dirty="0"/>
              <a:t>5</a:t>
            </a:r>
          </a:p>
          <a:p>
            <a:pPr lvl="1"/>
            <a:r>
              <a:rPr lang="en-US" dirty="0"/>
              <a:t>If xylazine is a culprit, is every individual exposed at the same risk?  </a:t>
            </a:r>
          </a:p>
          <a:p>
            <a:r>
              <a:rPr lang="en-US" dirty="0"/>
              <a:t>The </a:t>
            </a:r>
            <a:r>
              <a:rPr lang="en-US" sz="2000" b="1" dirty="0"/>
              <a:t>drug supply </a:t>
            </a:r>
            <a:r>
              <a:rPr lang="en-US" dirty="0"/>
              <a:t>is ever-changing and </a:t>
            </a:r>
            <a:r>
              <a:rPr lang="en-US" sz="2000" b="1" dirty="0"/>
              <a:t>ill-defined</a:t>
            </a:r>
          </a:p>
          <a:p>
            <a:pPr lvl="1"/>
            <a:r>
              <a:rPr lang="en-US" dirty="0"/>
              <a:t>Could it be a combination of exposures?</a:t>
            </a:r>
          </a:p>
          <a:p>
            <a:r>
              <a:rPr lang="en-US" sz="2000" b="1" dirty="0"/>
              <a:t>Non-injection routes of drug use (snorting, smoking, rectal administration) are important harm reduction strategies</a:t>
            </a:r>
          </a:p>
          <a:p>
            <a:pPr lvl="1"/>
            <a:r>
              <a:rPr lang="en-US" dirty="0"/>
              <a:t>But </a:t>
            </a:r>
            <a:r>
              <a:rPr lang="en-US" sz="1800" b="1" dirty="0"/>
              <a:t>what are the risks </a:t>
            </a:r>
            <a:r>
              <a:rPr lang="en-US" dirty="0"/>
              <a:t>of exposing various tissue to xylazine via non-injection routes?</a:t>
            </a:r>
          </a:p>
        </p:txBody>
      </p:sp>
    </p:spTree>
    <p:extLst>
      <p:ext uri="{BB962C8B-B14F-4D97-AF65-F5344CB8AC3E}">
        <p14:creationId xmlns:p14="http://schemas.microsoft.com/office/powerpoint/2010/main" val="14274793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D67A165-E570-3A72-EEDF-734CFA026F4B}"/>
              </a:ext>
            </a:extLst>
          </p:cNvPr>
          <p:cNvSpPr>
            <a:spLocks noGrp="1"/>
          </p:cNvSpPr>
          <p:nvPr>
            <p:ph type="title"/>
          </p:nvPr>
        </p:nvSpPr>
        <p:spPr/>
        <p:txBody>
          <a:bodyPr/>
          <a:lstStyle/>
          <a:p>
            <a:r>
              <a:rPr lang="en-US" dirty="0"/>
              <a:t>Future Work</a:t>
            </a:r>
          </a:p>
        </p:txBody>
      </p:sp>
      <p:sp>
        <p:nvSpPr>
          <p:cNvPr id="5" name="Content Placeholder 4">
            <a:extLst>
              <a:ext uri="{FF2B5EF4-FFF2-40B4-BE49-F238E27FC236}">
                <a16:creationId xmlns:a16="http://schemas.microsoft.com/office/drawing/2014/main" id="{814B0A0E-4C27-FB92-5D7D-94EB1B298231}"/>
              </a:ext>
            </a:extLst>
          </p:cNvPr>
          <p:cNvSpPr>
            <a:spLocks noGrp="1"/>
          </p:cNvSpPr>
          <p:nvPr>
            <p:ph idx="1"/>
          </p:nvPr>
        </p:nvSpPr>
        <p:spPr/>
        <p:txBody>
          <a:bodyPr/>
          <a:lstStyle/>
          <a:p>
            <a:pPr marL="342900" indent="-342900">
              <a:buClr>
                <a:schemeClr val="accent2"/>
              </a:buClr>
              <a:buFont typeface="Arial" panose="020B0604020202020204" pitchFamily="34" charset="0"/>
              <a:buChar char="•"/>
            </a:pPr>
            <a:r>
              <a:rPr lang="en-US" dirty="0"/>
              <a:t>Basic science and clinical research will help us gain a greater understanding of the clinical consequences of xylazine exposure by various routes of administration, including snorting</a:t>
            </a:r>
          </a:p>
          <a:p>
            <a:pPr marL="342900" indent="-342900">
              <a:buClr>
                <a:schemeClr val="accent2"/>
              </a:buClr>
              <a:buFont typeface="Arial" panose="020B0604020202020204" pitchFamily="34" charset="0"/>
              <a:buChar char="•"/>
            </a:pPr>
            <a:r>
              <a:rPr lang="en-US" dirty="0"/>
              <a:t>Improved access to community-based drug checking</a:t>
            </a:r>
          </a:p>
          <a:p>
            <a:endParaRPr lang="en-US" dirty="0"/>
          </a:p>
        </p:txBody>
      </p:sp>
    </p:spTree>
    <p:extLst>
      <p:ext uri="{BB962C8B-B14F-4D97-AF65-F5344CB8AC3E}">
        <p14:creationId xmlns:p14="http://schemas.microsoft.com/office/powerpoint/2010/main" val="9651147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0DB3AA-43F9-8395-857F-2D70EA2AD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194539A-B25D-E672-1ACA-2C495B7813E8}"/>
              </a:ext>
            </a:extLst>
          </p:cNvPr>
          <p:cNvSpPr>
            <a:spLocks noGrp="1"/>
          </p:cNvSpPr>
          <p:nvPr>
            <p:ph type="ctrTitle"/>
          </p:nvPr>
        </p:nvSpPr>
        <p:spPr>
          <a:xfrm>
            <a:off x="2815929" y="1897425"/>
            <a:ext cx="6560142" cy="3063149"/>
          </a:xfrm>
        </p:spPr>
        <p:txBody>
          <a:bodyPr/>
          <a:lstStyle/>
          <a:p>
            <a:r>
              <a:rPr lang="en-US" dirty="0"/>
              <a:t>Questions &amp; Discussion</a:t>
            </a:r>
          </a:p>
        </p:txBody>
      </p:sp>
    </p:spTree>
    <p:extLst>
      <p:ext uri="{BB962C8B-B14F-4D97-AF65-F5344CB8AC3E}">
        <p14:creationId xmlns:p14="http://schemas.microsoft.com/office/powerpoint/2010/main" val="23573030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9689C2-6D23-272E-D70E-81355AB33D04}"/>
              </a:ext>
            </a:extLst>
          </p:cNvPr>
          <p:cNvSpPr>
            <a:spLocks noGrp="1"/>
          </p:cNvSpPr>
          <p:nvPr>
            <p:ph type="title"/>
          </p:nvPr>
        </p:nvSpPr>
        <p:spPr/>
        <p:txBody>
          <a:bodyPr/>
          <a:lstStyle/>
          <a:p>
            <a:r>
              <a:rPr lang="en-US" dirty="0"/>
              <a:t>References</a:t>
            </a:r>
          </a:p>
        </p:txBody>
      </p:sp>
      <p:sp>
        <p:nvSpPr>
          <p:cNvPr id="3" name="Content Placeholder 2">
            <a:extLst>
              <a:ext uri="{FF2B5EF4-FFF2-40B4-BE49-F238E27FC236}">
                <a16:creationId xmlns:a16="http://schemas.microsoft.com/office/drawing/2014/main" id="{98CDD9E1-A001-0519-7914-22CDFFD29BF4}"/>
              </a:ext>
            </a:extLst>
          </p:cNvPr>
          <p:cNvSpPr>
            <a:spLocks noGrp="1"/>
          </p:cNvSpPr>
          <p:nvPr>
            <p:ph sz="quarter" idx="13"/>
          </p:nvPr>
        </p:nvSpPr>
        <p:spPr/>
        <p:txBody>
          <a:bodyPr>
            <a:normAutofit fontScale="92500" lnSpcReduction="10000"/>
          </a:bodyPr>
          <a:lstStyle/>
          <a:p>
            <a:pPr marL="342900" indent="-342900">
              <a:buFont typeface="+mj-lt"/>
              <a:buAutoNum type="arabicPeriod"/>
            </a:pPr>
            <a:r>
              <a:rPr lang="en-US" b="0" i="0" dirty="0">
                <a:solidFill>
                  <a:srgbClr val="212121"/>
                </a:solidFill>
                <a:effectLst/>
                <a:latin typeface="system-ui"/>
              </a:rPr>
              <a:t>Rodríguez, </a:t>
            </a:r>
            <a:r>
              <a:rPr lang="en-US" b="0" i="0" dirty="0" err="1">
                <a:solidFill>
                  <a:srgbClr val="212121"/>
                </a:solidFill>
                <a:effectLst/>
                <a:latin typeface="system-ui"/>
              </a:rPr>
              <a:t>Nayra</a:t>
            </a:r>
            <a:r>
              <a:rPr lang="en-US" b="0" i="0" dirty="0">
                <a:solidFill>
                  <a:srgbClr val="212121"/>
                </a:solidFill>
                <a:effectLst/>
                <a:latin typeface="system-ui"/>
              </a:rPr>
              <a:t> et al. “GC-MS confirmation of xylazine (</a:t>
            </a:r>
            <a:r>
              <a:rPr lang="en-US" b="0" i="0" dirty="0" err="1">
                <a:solidFill>
                  <a:srgbClr val="212121"/>
                </a:solidFill>
                <a:effectLst/>
                <a:latin typeface="system-ui"/>
              </a:rPr>
              <a:t>Rompun</a:t>
            </a:r>
            <a:r>
              <a:rPr lang="en-US" b="0" i="0" dirty="0">
                <a:solidFill>
                  <a:srgbClr val="212121"/>
                </a:solidFill>
                <a:effectLst/>
                <a:latin typeface="system-ui"/>
              </a:rPr>
              <a:t>), a veterinary sedative, in exchanged needles.” </a:t>
            </a:r>
            <a:r>
              <a:rPr lang="en-US" b="0" i="1" dirty="0">
                <a:solidFill>
                  <a:srgbClr val="212121"/>
                </a:solidFill>
                <a:effectLst/>
                <a:latin typeface="system-ui"/>
              </a:rPr>
              <a:t>Drug and alcohol dependence</a:t>
            </a:r>
            <a:r>
              <a:rPr lang="en-US" b="0" i="0" dirty="0">
                <a:solidFill>
                  <a:srgbClr val="212121"/>
                </a:solidFill>
                <a:effectLst/>
                <a:latin typeface="system-ui"/>
              </a:rPr>
              <a:t> vol. 96,3 (2008): 290-3. doi:10.1016/j.drugalcdep.2008.03.005</a:t>
            </a:r>
          </a:p>
          <a:p>
            <a:pPr marL="342900" indent="-342900">
              <a:buFont typeface="+mj-lt"/>
              <a:buAutoNum type="arabicPeriod"/>
            </a:pPr>
            <a:r>
              <a:rPr lang="en-US" dirty="0">
                <a:solidFill>
                  <a:srgbClr val="212121"/>
                </a:solidFill>
                <a:latin typeface="system-ui"/>
              </a:rPr>
              <a:t>Drug Enforcement Administration. </a:t>
            </a:r>
            <a:r>
              <a:rPr lang="en-US" i="1" dirty="0">
                <a:solidFill>
                  <a:srgbClr val="212121"/>
                </a:solidFill>
                <a:latin typeface="system-ui"/>
              </a:rPr>
              <a:t>The Growing Threat of Xylazine and its Mixture with Illicit Drugs: DEA Joint Intelligence Report. </a:t>
            </a:r>
            <a:r>
              <a:rPr lang="en-US" dirty="0">
                <a:solidFill>
                  <a:srgbClr val="212121"/>
                </a:solidFill>
                <a:latin typeface="system-ui"/>
              </a:rPr>
              <a:t>Justice Department, 2022, https://</a:t>
            </a:r>
            <a:r>
              <a:rPr lang="en-US" dirty="0" err="1">
                <a:solidFill>
                  <a:srgbClr val="212121"/>
                </a:solidFill>
                <a:latin typeface="system-ui"/>
              </a:rPr>
              <a:t>www.dea.gov</a:t>
            </a:r>
            <a:r>
              <a:rPr lang="en-US" dirty="0">
                <a:solidFill>
                  <a:srgbClr val="212121"/>
                </a:solidFill>
                <a:latin typeface="system-ui"/>
              </a:rPr>
              <a:t>/sites/default/files/2022-12/The%20Growing%20Threat%20of%20Xylazine%20and%20its%20Mixture%20with%20Illicit%20Drugs.pdf. Accessed 8 Aug. 2024. </a:t>
            </a:r>
          </a:p>
          <a:p>
            <a:pPr marL="342900" indent="-342900">
              <a:buFont typeface="+mj-lt"/>
              <a:buAutoNum type="arabicPeriod"/>
            </a:pPr>
            <a:r>
              <a:rPr lang="en-US" dirty="0" err="1">
                <a:solidFill>
                  <a:srgbClr val="212121"/>
                </a:solidFill>
                <a:latin typeface="system-ui"/>
              </a:rPr>
              <a:t>DeBord</a:t>
            </a:r>
            <a:r>
              <a:rPr lang="en-US" dirty="0">
                <a:solidFill>
                  <a:srgbClr val="212121"/>
                </a:solidFill>
                <a:latin typeface="system-ui"/>
              </a:rPr>
              <a:t>, J et al. “Drug Checking Quarterly Report (Q1 and Q2 2023): Philadelphia, PA, USA.” Center for Forensic Science Research and Education, 2023.</a:t>
            </a:r>
          </a:p>
          <a:p>
            <a:pPr marL="342900" indent="-342900">
              <a:buFont typeface="+mj-lt"/>
              <a:buAutoNum type="arabicPeriod"/>
            </a:pPr>
            <a:r>
              <a:rPr lang="en-US" b="0" i="0" dirty="0">
                <a:solidFill>
                  <a:srgbClr val="212121"/>
                </a:solidFill>
                <a:effectLst/>
                <a:latin typeface="system-ui"/>
              </a:rPr>
              <a:t>McFadden, Rachel et al. “Xylazine-associated Wounds: Clinical Experience From a Low-barrier Wound Care Clinic in Philadelphia.” </a:t>
            </a:r>
            <a:r>
              <a:rPr lang="en-US" b="0" i="1" dirty="0">
                <a:solidFill>
                  <a:srgbClr val="212121"/>
                </a:solidFill>
                <a:effectLst/>
                <a:latin typeface="system-ui"/>
              </a:rPr>
              <a:t>Journal of addiction medicine</a:t>
            </a:r>
            <a:r>
              <a:rPr lang="en-US" b="0" i="0" dirty="0">
                <a:solidFill>
                  <a:srgbClr val="212121"/>
                </a:solidFill>
                <a:effectLst/>
                <a:latin typeface="system-ui"/>
              </a:rPr>
              <a:t> vol. 18,1 (2024): 9-12. doi:10.1097/ADM.0000000000001245</a:t>
            </a:r>
          </a:p>
          <a:p>
            <a:pPr marL="342900" indent="-342900">
              <a:buFont typeface="+mj-lt"/>
              <a:buAutoNum type="arabicPeriod"/>
            </a:pPr>
            <a:r>
              <a:rPr lang="en-US" b="0" i="0" dirty="0">
                <a:solidFill>
                  <a:srgbClr val="212121"/>
                </a:solidFill>
                <a:effectLst/>
                <a:latin typeface="system-ui"/>
              </a:rPr>
              <a:t>Chaudhry, H et al. “Hazards of cocaine misuse.” </a:t>
            </a:r>
            <a:r>
              <a:rPr lang="en-US" b="0" i="1" dirty="0">
                <a:solidFill>
                  <a:srgbClr val="212121"/>
                </a:solidFill>
                <a:effectLst/>
                <a:latin typeface="system-ui"/>
              </a:rPr>
              <a:t>British dental journal</a:t>
            </a:r>
            <a:r>
              <a:rPr lang="en-US" b="0" i="0" dirty="0">
                <a:solidFill>
                  <a:srgbClr val="212121"/>
                </a:solidFill>
                <a:effectLst/>
                <a:latin typeface="system-ui"/>
              </a:rPr>
              <a:t> vol. 229,7 (2020): 399. doi:10.1038/s41415-020-2242-y</a:t>
            </a:r>
            <a:endParaRPr lang="en-US" dirty="0"/>
          </a:p>
          <a:p>
            <a:pPr marL="342900" indent="-342900">
              <a:buFont typeface="+mj-lt"/>
              <a:buAutoNum type="arabicPeriod"/>
            </a:pPr>
            <a:endParaRPr lang="en-US" dirty="0"/>
          </a:p>
        </p:txBody>
      </p:sp>
    </p:spTree>
    <p:extLst>
      <p:ext uri="{BB962C8B-B14F-4D97-AF65-F5344CB8AC3E}">
        <p14:creationId xmlns:p14="http://schemas.microsoft.com/office/powerpoint/2010/main" val="8915015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2181D-911C-1343-7267-E35AC86CCA0E}"/>
              </a:ext>
            </a:extLst>
          </p:cNvPr>
          <p:cNvSpPr>
            <a:spLocks noGrp="1"/>
          </p:cNvSpPr>
          <p:nvPr>
            <p:ph type="title"/>
          </p:nvPr>
        </p:nvSpPr>
        <p:spPr>
          <a:xfrm>
            <a:off x="609957" y="1119031"/>
            <a:ext cx="4384736" cy="4619938"/>
          </a:xfrm>
          <a:noFill/>
        </p:spPr>
        <p:txBody>
          <a:bodyPr>
            <a:noAutofit/>
          </a:bodyPr>
          <a:lstStyle/>
          <a:p>
            <a:r>
              <a:rPr lang="en-US" sz="4300" dirty="0"/>
              <a:t>Disclosures &amp; Acknowledgements</a:t>
            </a:r>
          </a:p>
        </p:txBody>
      </p:sp>
      <p:sp>
        <p:nvSpPr>
          <p:cNvPr id="3" name="Content Placeholder 2">
            <a:extLst>
              <a:ext uri="{FF2B5EF4-FFF2-40B4-BE49-F238E27FC236}">
                <a16:creationId xmlns:a16="http://schemas.microsoft.com/office/drawing/2014/main" id="{9BEA8735-F1DC-1DE6-0A38-429B2F660F8A}"/>
              </a:ext>
            </a:extLst>
          </p:cNvPr>
          <p:cNvSpPr>
            <a:spLocks noGrp="1"/>
          </p:cNvSpPr>
          <p:nvPr>
            <p:ph idx="1"/>
          </p:nvPr>
        </p:nvSpPr>
        <p:spPr>
          <a:xfrm>
            <a:off x="5801708" y="554942"/>
            <a:ext cx="5552091" cy="5768220"/>
          </a:xfrm>
          <a:noFill/>
        </p:spPr>
        <p:txBody>
          <a:bodyPr>
            <a:normAutofit/>
          </a:bodyPr>
          <a:lstStyle/>
          <a:p>
            <a:pPr marL="228600" indent="-228600">
              <a:buClr>
                <a:schemeClr val="accent2"/>
              </a:buClr>
              <a:buFont typeface="Arial" panose="020B0604020202020204" pitchFamily="34" charset="0"/>
              <a:buChar char="•"/>
            </a:pPr>
            <a:r>
              <a:rPr lang="en-US" dirty="0"/>
              <a:t>No disclosures</a:t>
            </a:r>
          </a:p>
          <a:p>
            <a:pPr marL="228600" indent="-228600">
              <a:buClr>
                <a:schemeClr val="accent2"/>
              </a:buClr>
              <a:buFont typeface="Arial" panose="020B0604020202020204" pitchFamily="34" charset="0"/>
              <a:buChar char="•"/>
            </a:pPr>
            <a:r>
              <a:rPr lang="en-US" dirty="0"/>
              <a:t>Patient, K, provided signed permission to share and discuss the information in this case</a:t>
            </a:r>
          </a:p>
        </p:txBody>
      </p:sp>
    </p:spTree>
    <p:extLst>
      <p:ext uri="{BB962C8B-B14F-4D97-AF65-F5344CB8AC3E}">
        <p14:creationId xmlns:p14="http://schemas.microsoft.com/office/powerpoint/2010/main" val="39207244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C71CD2-11CE-4B67-7F6D-529CDEF7BD1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AD436-D7CB-89F4-C658-1602F68D8769}"/>
              </a:ext>
            </a:extLst>
          </p:cNvPr>
          <p:cNvSpPr>
            <a:spLocks noGrp="1"/>
          </p:cNvSpPr>
          <p:nvPr>
            <p:ph type="title"/>
          </p:nvPr>
        </p:nvSpPr>
        <p:spPr>
          <a:noFill/>
        </p:spPr>
        <p:txBody>
          <a:bodyPr anchor="b"/>
          <a:lstStyle/>
          <a:p>
            <a:r>
              <a:rPr lang="en-US"/>
              <a:t>Xylazine: An Animal Sedative in the </a:t>
            </a:r>
            <a:br>
              <a:rPr lang="en-US"/>
            </a:br>
            <a:r>
              <a:rPr lang="en-US"/>
              <a:t>Unregulated Drug Supply</a:t>
            </a:r>
            <a:endParaRPr lang="en-US" dirty="0"/>
          </a:p>
        </p:txBody>
      </p:sp>
      <p:sp>
        <p:nvSpPr>
          <p:cNvPr id="7" name="Content Placeholder 6">
            <a:extLst>
              <a:ext uri="{FF2B5EF4-FFF2-40B4-BE49-F238E27FC236}">
                <a16:creationId xmlns:a16="http://schemas.microsoft.com/office/drawing/2014/main" id="{36AEC31A-0E89-261E-0985-3872E41D15DF}"/>
              </a:ext>
            </a:extLst>
          </p:cNvPr>
          <p:cNvSpPr>
            <a:spLocks noGrp="1"/>
          </p:cNvSpPr>
          <p:nvPr>
            <p:ph sz="quarter" idx="13"/>
          </p:nvPr>
        </p:nvSpPr>
        <p:spPr>
          <a:xfrm>
            <a:off x="838201" y="1838099"/>
            <a:ext cx="5486399" cy="4284889"/>
          </a:xfrm>
        </p:spPr>
        <p:txBody>
          <a:bodyPr>
            <a:normAutofit fontScale="92500" lnSpcReduction="10000"/>
          </a:bodyPr>
          <a:lstStyle/>
          <a:p>
            <a:pPr marL="228600" lvl="1"/>
            <a:r>
              <a:rPr lang="en-US" sz="1800" dirty="0"/>
              <a:t>Colloquially known as </a:t>
            </a:r>
            <a:r>
              <a:rPr lang="en-US" sz="2000" b="1" dirty="0"/>
              <a:t>“</a:t>
            </a:r>
            <a:r>
              <a:rPr lang="en-US" sz="2000" b="1" dirty="0" err="1"/>
              <a:t>tranq</a:t>
            </a:r>
            <a:r>
              <a:rPr lang="en-US" sz="2000" b="1" dirty="0"/>
              <a:t>”</a:t>
            </a:r>
          </a:p>
          <a:p>
            <a:pPr marL="228600" lvl="1"/>
            <a:r>
              <a:rPr lang="en-US" sz="1800" dirty="0"/>
              <a:t>Non-opiate, </a:t>
            </a:r>
            <a:r>
              <a:rPr lang="en-US" sz="2000" b="1" dirty="0"/>
              <a:t>alpha-2 adrenergic </a:t>
            </a:r>
            <a:r>
              <a:rPr lang="en-US" sz="1800" dirty="0"/>
              <a:t>receptor </a:t>
            </a:r>
            <a:r>
              <a:rPr lang="en-US" sz="2000" b="1" dirty="0"/>
              <a:t>agonist</a:t>
            </a:r>
          </a:p>
          <a:p>
            <a:pPr marL="228600" lvl="1"/>
            <a:r>
              <a:rPr lang="en-US" sz="1800" dirty="0"/>
              <a:t>Approved in the US for </a:t>
            </a:r>
            <a:r>
              <a:rPr lang="en-US" sz="2000" b="1" dirty="0"/>
              <a:t>veterinary use only</a:t>
            </a:r>
            <a:r>
              <a:rPr lang="en-US" sz="1800" dirty="0"/>
              <a:t>;</a:t>
            </a:r>
            <a:br>
              <a:rPr lang="en-US" sz="1800" dirty="0"/>
            </a:br>
            <a:r>
              <a:rPr lang="en-US" sz="1800" dirty="0"/>
              <a:t>used as a sedative</a:t>
            </a:r>
          </a:p>
          <a:p>
            <a:pPr marL="228600" lvl="1"/>
            <a:r>
              <a:rPr lang="en-US" sz="1800" dirty="0"/>
              <a:t>Found as an </a:t>
            </a:r>
            <a:r>
              <a:rPr lang="en-US" sz="2000" b="1" dirty="0"/>
              <a:t>adulterant</a:t>
            </a:r>
            <a:r>
              <a:rPr lang="en-US" sz="1800" dirty="0"/>
              <a:t> in the </a:t>
            </a:r>
            <a:r>
              <a:rPr lang="en-US" sz="2000" b="1" dirty="0"/>
              <a:t>unregulated</a:t>
            </a:r>
            <a:br>
              <a:rPr lang="en-US" sz="2000" b="1" dirty="0"/>
            </a:br>
            <a:r>
              <a:rPr lang="en-US" sz="2000" b="1" dirty="0"/>
              <a:t>opioid supply</a:t>
            </a:r>
          </a:p>
          <a:p>
            <a:pPr marL="228600" lvl="1"/>
            <a:r>
              <a:rPr lang="en-US" sz="1800" dirty="0"/>
              <a:t>First described in </a:t>
            </a:r>
            <a:r>
              <a:rPr lang="en-US" sz="2000" b="1" dirty="0"/>
              <a:t>Puerto Rico </a:t>
            </a:r>
            <a:r>
              <a:rPr lang="en-US" sz="1800" dirty="0"/>
              <a:t>in the </a:t>
            </a:r>
            <a:r>
              <a:rPr lang="en-US" sz="2000" b="1" dirty="0"/>
              <a:t>2000s</a:t>
            </a:r>
            <a:r>
              <a:rPr lang="en-US" sz="1800" baseline="30000" dirty="0"/>
              <a:t>1</a:t>
            </a:r>
          </a:p>
          <a:p>
            <a:pPr marL="228600" lvl="1"/>
            <a:r>
              <a:rPr lang="en-US" sz="1800" dirty="0"/>
              <a:t>Increasingly found in the drug supply and </a:t>
            </a:r>
            <a:r>
              <a:rPr lang="en-US" sz="2000" b="1" dirty="0"/>
              <a:t>among overdose de</a:t>
            </a:r>
            <a:r>
              <a:rPr lang="en-US" sz="2200" b="1" dirty="0"/>
              <a:t>aths</a:t>
            </a:r>
            <a:r>
              <a:rPr lang="en-US" sz="1800" dirty="0"/>
              <a:t> in the US</a:t>
            </a:r>
            <a:r>
              <a:rPr lang="en-US" sz="1800" baseline="30000" dirty="0"/>
              <a:t>2</a:t>
            </a:r>
            <a:endParaRPr lang="en-US" sz="1800" baseline="30000" dirty="0">
              <a:highlight>
                <a:srgbClr val="FFFF00"/>
              </a:highlight>
            </a:endParaRPr>
          </a:p>
          <a:p>
            <a:pPr marL="228600" lvl="1"/>
            <a:r>
              <a:rPr lang="en-US" sz="1800" dirty="0"/>
              <a:t>As of June 2023, </a:t>
            </a:r>
            <a:r>
              <a:rPr lang="en-US" sz="2100" b="1" dirty="0"/>
              <a:t>98% of dope samples in Philadelphia contained xylazine</a:t>
            </a:r>
            <a:r>
              <a:rPr lang="en-US" sz="1800" baseline="30000" dirty="0"/>
              <a:t>3</a:t>
            </a:r>
            <a:endParaRPr lang="en-US" sz="1800" baseline="30000" dirty="0">
              <a:highlight>
                <a:srgbClr val="FFFF00"/>
              </a:highlight>
            </a:endParaRPr>
          </a:p>
        </p:txBody>
      </p:sp>
      <p:cxnSp>
        <p:nvCxnSpPr>
          <p:cNvPr id="26" name="Straight Connector 25">
            <a:extLst>
              <a:ext uri="{FF2B5EF4-FFF2-40B4-BE49-F238E27FC236}">
                <a16:creationId xmlns:a16="http://schemas.microsoft.com/office/drawing/2014/main" id="{108C60A7-F351-A0BB-CA26-E2BFCC9E2E3E}"/>
              </a:ext>
            </a:extLst>
          </p:cNvPr>
          <p:cNvCxnSpPr>
            <a:cxnSpLocks/>
          </p:cNvCxnSpPr>
          <p:nvPr/>
        </p:nvCxnSpPr>
        <p:spPr>
          <a:xfrm>
            <a:off x="1741863" y="5462773"/>
            <a:ext cx="0" cy="0"/>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pic>
        <p:nvPicPr>
          <p:cNvPr id="27" name="Content Placeholder 18">
            <a:extLst>
              <a:ext uri="{FF2B5EF4-FFF2-40B4-BE49-F238E27FC236}">
                <a16:creationId xmlns:a16="http://schemas.microsoft.com/office/drawing/2014/main" id="{3AED438C-C016-B8D1-A24B-4266CF40C051}"/>
              </a:ext>
            </a:extLst>
          </p:cNvPr>
          <p:cNvPicPr>
            <a:picLocks noChangeAspect="1"/>
          </p:cNvPicPr>
          <p:nvPr/>
        </p:nvPicPr>
        <p:blipFill>
          <a:blip r:embed="rId3"/>
          <a:srcRect t="23694"/>
          <a:stretch/>
        </p:blipFill>
        <p:spPr>
          <a:xfrm>
            <a:off x="6416512" y="3184515"/>
            <a:ext cx="5106715" cy="1026455"/>
          </a:xfrm>
          <a:prstGeom prst="rect">
            <a:avLst/>
          </a:prstGeom>
        </p:spPr>
      </p:pic>
      <p:sp>
        <p:nvSpPr>
          <p:cNvPr id="42" name="TextBox 41">
            <a:extLst>
              <a:ext uri="{FF2B5EF4-FFF2-40B4-BE49-F238E27FC236}">
                <a16:creationId xmlns:a16="http://schemas.microsoft.com/office/drawing/2014/main" id="{9EE6A970-C0A9-0B9C-A617-BA235189583C}"/>
              </a:ext>
            </a:extLst>
          </p:cNvPr>
          <p:cNvSpPr txBox="1"/>
          <p:nvPr/>
        </p:nvSpPr>
        <p:spPr>
          <a:xfrm>
            <a:off x="6416512" y="4185570"/>
            <a:ext cx="5042647" cy="400110"/>
          </a:xfrm>
          <a:prstGeom prst="rect">
            <a:avLst/>
          </a:prstGeom>
          <a:solidFill>
            <a:schemeClr val="bg1"/>
          </a:solidFill>
        </p:spPr>
        <p:txBody>
          <a:bodyPr wrap="square" rtlCol="0">
            <a:spAutoFit/>
          </a:bodyPr>
          <a:lstStyle/>
          <a:p>
            <a:r>
              <a:rPr lang="en-US" sz="1000" dirty="0" err="1"/>
              <a:t>DeBord</a:t>
            </a:r>
            <a:r>
              <a:rPr lang="en-US" sz="1000" dirty="0"/>
              <a:t>, J et al. “Drug Checking Quarterly Report (Q1 and Q2 2023): Philadelphia, PA, USA.” Center for Forensic Science Research and Education, 2023.</a:t>
            </a:r>
          </a:p>
        </p:txBody>
      </p:sp>
      <p:sp>
        <p:nvSpPr>
          <p:cNvPr id="43" name="TextBox 42">
            <a:extLst>
              <a:ext uri="{FF2B5EF4-FFF2-40B4-BE49-F238E27FC236}">
                <a16:creationId xmlns:a16="http://schemas.microsoft.com/office/drawing/2014/main" id="{7216B032-C70A-5667-8A2F-3863F9BE1EC4}"/>
              </a:ext>
            </a:extLst>
          </p:cNvPr>
          <p:cNvSpPr txBox="1"/>
          <p:nvPr/>
        </p:nvSpPr>
        <p:spPr>
          <a:xfrm>
            <a:off x="6416513" y="2548195"/>
            <a:ext cx="5042646" cy="646331"/>
          </a:xfrm>
          <a:prstGeom prst="rect">
            <a:avLst/>
          </a:prstGeom>
          <a:noFill/>
        </p:spPr>
        <p:txBody>
          <a:bodyPr wrap="square" rtlCol="0">
            <a:spAutoFit/>
          </a:bodyPr>
          <a:lstStyle/>
          <a:p>
            <a:r>
              <a:rPr lang="en-US" b="1" dirty="0"/>
              <a:t>Average drug content in dope samples in Philadelphia,  quarters 1 and 2 of 2023.</a:t>
            </a:r>
          </a:p>
        </p:txBody>
      </p:sp>
    </p:spTree>
    <p:extLst>
      <p:ext uri="{BB962C8B-B14F-4D97-AF65-F5344CB8AC3E}">
        <p14:creationId xmlns:p14="http://schemas.microsoft.com/office/powerpoint/2010/main" val="30122317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ADBA8085-54AC-A0A7-3313-5EA55B09EB68}"/>
              </a:ext>
            </a:extLst>
          </p:cNvPr>
          <p:cNvSpPr>
            <a:spLocks noGrp="1"/>
          </p:cNvSpPr>
          <p:nvPr>
            <p:ph type="title"/>
          </p:nvPr>
        </p:nvSpPr>
        <p:spPr/>
        <p:txBody>
          <a:bodyPr/>
          <a:lstStyle/>
          <a:p>
            <a:r>
              <a:rPr lang="en-US" dirty="0"/>
              <a:t>Wounds in People Using Xylazine-Fentanyl</a:t>
            </a:r>
            <a:r>
              <a:rPr lang="en-US" baseline="30000" dirty="0"/>
              <a:t>4</a:t>
            </a:r>
            <a:endParaRPr lang="en-US" baseline="30000" dirty="0">
              <a:highlight>
                <a:srgbClr val="FFFF00"/>
              </a:highlight>
            </a:endParaRPr>
          </a:p>
        </p:txBody>
      </p:sp>
      <p:sp>
        <p:nvSpPr>
          <p:cNvPr id="13" name="Content Placeholder 2">
            <a:extLst>
              <a:ext uri="{FF2B5EF4-FFF2-40B4-BE49-F238E27FC236}">
                <a16:creationId xmlns:a16="http://schemas.microsoft.com/office/drawing/2014/main" id="{60145610-10B9-BE98-3800-ADC3925DCA42}"/>
              </a:ext>
            </a:extLst>
          </p:cNvPr>
          <p:cNvSpPr>
            <a:spLocks noGrp="1"/>
          </p:cNvSpPr>
          <p:nvPr>
            <p:ph idx="1"/>
          </p:nvPr>
        </p:nvSpPr>
        <p:spPr>
          <a:xfrm>
            <a:off x="5433392" y="-68066"/>
            <a:ext cx="5869608" cy="5768220"/>
          </a:xfrm>
        </p:spPr>
        <p:txBody>
          <a:bodyPr>
            <a:normAutofit/>
          </a:bodyPr>
          <a:lstStyle/>
          <a:p>
            <a:pPr lvl="1"/>
            <a:r>
              <a:rPr lang="en-US" b="1" dirty="0"/>
              <a:t>Appear to be different </a:t>
            </a:r>
            <a:r>
              <a:rPr lang="en-US" sz="1800" dirty="0"/>
              <a:t>than skin and soft tissue infections like cellulitis and abscesses </a:t>
            </a:r>
            <a:r>
              <a:rPr lang="en-US" b="1" dirty="0"/>
              <a:t>historically</a:t>
            </a:r>
            <a:r>
              <a:rPr lang="en-US" sz="1800" dirty="0"/>
              <a:t> </a:t>
            </a:r>
            <a:r>
              <a:rPr lang="en-US" b="1" dirty="0"/>
              <a:t>associated with injection drug use</a:t>
            </a:r>
          </a:p>
          <a:p>
            <a:pPr lvl="1"/>
            <a:r>
              <a:rPr lang="en-US" sz="1800" dirty="0"/>
              <a:t>Found at </a:t>
            </a:r>
            <a:r>
              <a:rPr lang="en-US" b="1" dirty="0"/>
              <a:t>sites distant from injection or use</a:t>
            </a:r>
            <a:r>
              <a:rPr lang="en-US" sz="1800" dirty="0"/>
              <a:t>, including in those who exclusively snort or smoke drugs in an attempt to minimize risks associated with injection xylazine use</a:t>
            </a:r>
          </a:p>
          <a:p>
            <a:pPr lvl="1"/>
            <a:endParaRPr lang="en-US" sz="1800" dirty="0"/>
          </a:p>
        </p:txBody>
      </p:sp>
      <p:pic>
        <p:nvPicPr>
          <p:cNvPr id="7" name="Picture 6">
            <a:extLst>
              <a:ext uri="{FF2B5EF4-FFF2-40B4-BE49-F238E27FC236}">
                <a16:creationId xmlns:a16="http://schemas.microsoft.com/office/drawing/2014/main" id="{5A760055-B684-6BC1-650D-8C6530F72C73}"/>
              </a:ext>
            </a:extLst>
          </p:cNvPr>
          <p:cNvPicPr>
            <a:picLocks noChangeAspect="1"/>
          </p:cNvPicPr>
          <p:nvPr/>
        </p:nvPicPr>
        <p:blipFill>
          <a:blip r:embed="rId3"/>
          <a:stretch>
            <a:fillRect/>
          </a:stretch>
        </p:blipFill>
        <p:spPr>
          <a:xfrm>
            <a:off x="5164291" y="3911600"/>
            <a:ext cx="3333158" cy="2366416"/>
          </a:xfrm>
          <a:prstGeom prst="rect">
            <a:avLst/>
          </a:prstGeom>
        </p:spPr>
      </p:pic>
      <p:pic>
        <p:nvPicPr>
          <p:cNvPr id="8" name="Picture 7">
            <a:extLst>
              <a:ext uri="{FF2B5EF4-FFF2-40B4-BE49-F238E27FC236}">
                <a16:creationId xmlns:a16="http://schemas.microsoft.com/office/drawing/2014/main" id="{BA3E4518-1921-60CD-4426-9A82ED8C76B9}"/>
              </a:ext>
            </a:extLst>
          </p:cNvPr>
          <p:cNvPicPr>
            <a:picLocks noChangeAspect="1"/>
          </p:cNvPicPr>
          <p:nvPr/>
        </p:nvPicPr>
        <p:blipFill>
          <a:blip r:embed="rId4"/>
          <a:stretch>
            <a:fillRect/>
          </a:stretch>
        </p:blipFill>
        <p:spPr>
          <a:xfrm>
            <a:off x="8497449" y="3906758"/>
            <a:ext cx="1734140" cy="2371258"/>
          </a:xfrm>
          <a:prstGeom prst="rect">
            <a:avLst/>
          </a:prstGeom>
        </p:spPr>
      </p:pic>
      <p:pic>
        <p:nvPicPr>
          <p:cNvPr id="9" name="Picture 8">
            <a:extLst>
              <a:ext uri="{FF2B5EF4-FFF2-40B4-BE49-F238E27FC236}">
                <a16:creationId xmlns:a16="http://schemas.microsoft.com/office/drawing/2014/main" id="{7E008D06-F461-040E-366C-90AC98FF2154}"/>
              </a:ext>
            </a:extLst>
          </p:cNvPr>
          <p:cNvPicPr>
            <a:picLocks noChangeAspect="1"/>
          </p:cNvPicPr>
          <p:nvPr/>
        </p:nvPicPr>
        <p:blipFill rotWithShape="1">
          <a:blip r:embed="rId5"/>
          <a:srcRect t="-340" b="-1"/>
          <a:stretch/>
        </p:blipFill>
        <p:spPr>
          <a:xfrm>
            <a:off x="10231589" y="3911600"/>
            <a:ext cx="1666194" cy="2366416"/>
          </a:xfrm>
          <a:prstGeom prst="rect">
            <a:avLst/>
          </a:prstGeom>
        </p:spPr>
      </p:pic>
      <p:sp>
        <p:nvSpPr>
          <p:cNvPr id="16" name="TextBox 15">
            <a:extLst>
              <a:ext uri="{FF2B5EF4-FFF2-40B4-BE49-F238E27FC236}">
                <a16:creationId xmlns:a16="http://schemas.microsoft.com/office/drawing/2014/main" id="{51DAABBD-4FA0-46CE-8A3C-D1B558F8D2F6}"/>
              </a:ext>
            </a:extLst>
          </p:cNvPr>
          <p:cNvSpPr txBox="1"/>
          <p:nvPr/>
        </p:nvSpPr>
        <p:spPr>
          <a:xfrm>
            <a:off x="5143028" y="6278016"/>
            <a:ext cx="6708841" cy="400110"/>
          </a:xfrm>
          <a:prstGeom prst="rect">
            <a:avLst/>
          </a:prstGeom>
          <a:solidFill>
            <a:schemeClr val="bg1"/>
          </a:solidFill>
        </p:spPr>
        <p:txBody>
          <a:bodyPr wrap="square" rtlCol="0">
            <a:spAutoFit/>
          </a:bodyPr>
          <a:lstStyle/>
          <a:p>
            <a:r>
              <a:rPr lang="en-US" sz="1000" b="0" i="0" dirty="0">
                <a:solidFill>
                  <a:srgbClr val="212121"/>
                </a:solidFill>
                <a:effectLst/>
              </a:rPr>
              <a:t>McFadden, Rachel et al. “Xylazine-associated Wounds: Clinical Experience From a Low-barrier Wound Care Clinic in Philadelphia.” </a:t>
            </a:r>
            <a:r>
              <a:rPr lang="en-US" sz="1000" b="0" i="1" dirty="0">
                <a:solidFill>
                  <a:srgbClr val="212121"/>
                </a:solidFill>
                <a:effectLst/>
              </a:rPr>
              <a:t>Journal of addiction medicine</a:t>
            </a:r>
            <a:r>
              <a:rPr lang="en-US" sz="1000" b="0" i="0" dirty="0">
                <a:solidFill>
                  <a:srgbClr val="212121"/>
                </a:solidFill>
                <a:effectLst/>
              </a:rPr>
              <a:t> vol. 18,1 (2024): 9-12.</a:t>
            </a:r>
            <a:endParaRPr lang="en-US" sz="1000" dirty="0"/>
          </a:p>
        </p:txBody>
      </p:sp>
    </p:spTree>
    <p:extLst>
      <p:ext uri="{BB962C8B-B14F-4D97-AF65-F5344CB8AC3E}">
        <p14:creationId xmlns:p14="http://schemas.microsoft.com/office/powerpoint/2010/main" val="5782028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35D24-F6D5-1597-FDB1-CA84A30CD0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C0F7950-3277-8733-5144-5646D5E78CC0}"/>
              </a:ext>
            </a:extLst>
          </p:cNvPr>
          <p:cNvSpPr>
            <a:spLocks noGrp="1"/>
          </p:cNvSpPr>
          <p:nvPr>
            <p:ph type="ctrTitle"/>
          </p:nvPr>
        </p:nvSpPr>
        <p:spPr>
          <a:xfrm>
            <a:off x="2815929" y="1897425"/>
            <a:ext cx="6560142" cy="3063149"/>
          </a:xfrm>
          <a:noFill/>
        </p:spPr>
        <p:txBody>
          <a:bodyPr/>
          <a:lstStyle/>
          <a:p>
            <a:r>
              <a:rPr lang="en-US" dirty="0"/>
              <a:t>K:</a:t>
            </a:r>
            <a:br>
              <a:rPr lang="en-US" dirty="0"/>
            </a:br>
            <a:r>
              <a:rPr lang="en-US" dirty="0"/>
              <a:t>A Case to Rethink Harm Reduction Conversations</a:t>
            </a:r>
          </a:p>
        </p:txBody>
      </p:sp>
    </p:spTree>
    <p:extLst>
      <p:ext uri="{BB962C8B-B14F-4D97-AF65-F5344CB8AC3E}">
        <p14:creationId xmlns:p14="http://schemas.microsoft.com/office/powerpoint/2010/main" val="20860336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87DD6-886C-5871-A38F-5B50E636F73B}"/>
              </a:ext>
            </a:extLst>
          </p:cNvPr>
          <p:cNvSpPr>
            <a:spLocks noGrp="1"/>
          </p:cNvSpPr>
          <p:nvPr>
            <p:ph type="title"/>
          </p:nvPr>
        </p:nvSpPr>
        <p:spPr/>
        <p:txBody>
          <a:bodyPr/>
          <a:lstStyle/>
          <a:p>
            <a:r>
              <a:rPr lang="en-US" dirty="0"/>
              <a:t>Case Presentation</a:t>
            </a:r>
          </a:p>
        </p:txBody>
      </p:sp>
      <p:sp>
        <p:nvSpPr>
          <p:cNvPr id="3" name="Content Placeholder 2">
            <a:extLst>
              <a:ext uri="{FF2B5EF4-FFF2-40B4-BE49-F238E27FC236}">
                <a16:creationId xmlns:a16="http://schemas.microsoft.com/office/drawing/2014/main" id="{4940DE8A-B31C-0728-E27A-CC91A0EDF620}"/>
              </a:ext>
            </a:extLst>
          </p:cNvPr>
          <p:cNvSpPr>
            <a:spLocks noGrp="1"/>
          </p:cNvSpPr>
          <p:nvPr>
            <p:ph sz="quarter" idx="13"/>
          </p:nvPr>
        </p:nvSpPr>
        <p:spPr/>
        <p:txBody>
          <a:bodyPr/>
          <a:lstStyle/>
          <a:p>
            <a:r>
              <a:rPr lang="en-US" dirty="0"/>
              <a:t>35-year-old woman from the </a:t>
            </a:r>
            <a:r>
              <a:rPr lang="en-US" sz="2000" b="1" dirty="0"/>
              <a:t>Philadelphia</a:t>
            </a:r>
            <a:r>
              <a:rPr lang="en-US" dirty="0"/>
              <a:t> metropolitan area</a:t>
            </a:r>
          </a:p>
          <a:p>
            <a:r>
              <a:rPr lang="en-US" dirty="0"/>
              <a:t>Severe opioid use disorder (</a:t>
            </a:r>
            <a:r>
              <a:rPr lang="en-US" sz="2000" b="1" dirty="0"/>
              <a:t>OUD</a:t>
            </a:r>
            <a:r>
              <a:rPr lang="en-US" dirty="0"/>
              <a:t>)</a:t>
            </a:r>
          </a:p>
          <a:p>
            <a:r>
              <a:rPr lang="en-US" dirty="0"/>
              <a:t>Developed lower extremity wounds suspected to be related to xylazine use; began </a:t>
            </a:r>
            <a:r>
              <a:rPr lang="en-US" sz="2000" b="1" dirty="0"/>
              <a:t>exclusively snorting drugs 2 years ago</a:t>
            </a:r>
          </a:p>
          <a:p>
            <a:pPr lvl="1"/>
            <a:r>
              <a:rPr lang="en-US" dirty="0"/>
              <a:t>Extremity wounds healed with change in method of use</a:t>
            </a:r>
          </a:p>
          <a:p>
            <a:r>
              <a:rPr lang="en-US" dirty="0"/>
              <a:t>Presented to the hospital (3/2024) with two weeks of </a:t>
            </a:r>
            <a:r>
              <a:rPr lang="en-US" sz="2000" b="1" dirty="0"/>
              <a:t>headache</a:t>
            </a:r>
            <a:r>
              <a:rPr lang="en-US" dirty="0"/>
              <a:t> and </a:t>
            </a:r>
            <a:r>
              <a:rPr lang="en-US" sz="2000" b="1" dirty="0"/>
              <a:t>worsening right eye pain and vision</a:t>
            </a:r>
          </a:p>
          <a:p>
            <a:r>
              <a:rPr lang="en-US" dirty="0"/>
              <a:t>Several weeks prior to presentation, had started methadone for treatment of OUD</a:t>
            </a:r>
          </a:p>
          <a:p>
            <a:pPr lvl="1"/>
            <a:r>
              <a:rPr lang="en-US" dirty="0"/>
              <a:t>Resulted in reduced, but ongoing, xylazine-fentanyl use</a:t>
            </a:r>
          </a:p>
        </p:txBody>
      </p:sp>
    </p:spTree>
    <p:extLst>
      <p:ext uri="{BB962C8B-B14F-4D97-AF65-F5344CB8AC3E}">
        <p14:creationId xmlns:p14="http://schemas.microsoft.com/office/powerpoint/2010/main" val="21919430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122A56-E6A1-F4A9-1109-2035FB977A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BBEF691-D551-BA8F-C58B-FCE96C4393F7}"/>
              </a:ext>
            </a:extLst>
          </p:cNvPr>
          <p:cNvSpPr>
            <a:spLocks noGrp="1"/>
          </p:cNvSpPr>
          <p:nvPr>
            <p:ph type="title"/>
          </p:nvPr>
        </p:nvSpPr>
        <p:spPr>
          <a:xfrm>
            <a:off x="838200" y="365125"/>
            <a:ext cx="10515600" cy="1325563"/>
          </a:xfrm>
          <a:noFill/>
        </p:spPr>
        <p:txBody>
          <a:bodyPr anchor="ctr"/>
          <a:lstStyle/>
          <a:p>
            <a:r>
              <a:rPr lang="en-US" dirty="0"/>
              <a:t>Exam &amp; Imaging</a:t>
            </a:r>
          </a:p>
        </p:txBody>
      </p:sp>
      <p:sp>
        <p:nvSpPr>
          <p:cNvPr id="3" name="Content Placeholder 2">
            <a:extLst>
              <a:ext uri="{FF2B5EF4-FFF2-40B4-BE49-F238E27FC236}">
                <a16:creationId xmlns:a16="http://schemas.microsoft.com/office/drawing/2014/main" id="{BB826012-05F9-FB73-E0A9-E7EB5870566C}"/>
              </a:ext>
            </a:extLst>
          </p:cNvPr>
          <p:cNvSpPr>
            <a:spLocks noGrp="1"/>
          </p:cNvSpPr>
          <p:nvPr>
            <p:ph sz="half" idx="1"/>
          </p:nvPr>
        </p:nvSpPr>
        <p:spPr>
          <a:xfrm>
            <a:off x="838200" y="1825625"/>
            <a:ext cx="4915163" cy="4297680"/>
          </a:xfrm>
          <a:noFill/>
        </p:spPr>
        <p:txBody>
          <a:bodyPr>
            <a:normAutofit/>
          </a:bodyPr>
          <a:lstStyle/>
          <a:p>
            <a:pPr marL="0" indent="0">
              <a:buFont typeface="Arial" panose="020B0604020202020204" pitchFamily="34" charset="0"/>
              <a:buNone/>
            </a:pPr>
            <a:endParaRPr lang="en-US" sz="2000" dirty="0"/>
          </a:p>
        </p:txBody>
      </p:sp>
      <p:sp>
        <p:nvSpPr>
          <p:cNvPr id="4" name="Content Placeholder 3">
            <a:extLst>
              <a:ext uri="{FF2B5EF4-FFF2-40B4-BE49-F238E27FC236}">
                <a16:creationId xmlns:a16="http://schemas.microsoft.com/office/drawing/2014/main" id="{A01B3EFC-ECE0-B65E-806A-52DB79F80BC5}"/>
              </a:ext>
            </a:extLst>
          </p:cNvPr>
          <p:cNvSpPr>
            <a:spLocks noGrp="1"/>
          </p:cNvSpPr>
          <p:nvPr>
            <p:ph sz="half" idx="15"/>
          </p:nvPr>
        </p:nvSpPr>
        <p:spPr>
          <a:xfrm>
            <a:off x="6095999" y="1027906"/>
            <a:ext cx="5446643" cy="4695106"/>
          </a:xfrm>
          <a:noFill/>
        </p:spPr>
        <p:txBody>
          <a:bodyPr>
            <a:normAutofit fontScale="92500" lnSpcReduction="10000"/>
          </a:bodyPr>
          <a:lstStyle/>
          <a:p>
            <a:pPr marL="0" indent="0">
              <a:buFont typeface="Arial" panose="020B0604020202020204" pitchFamily="34" charset="0"/>
              <a:buNone/>
            </a:pPr>
            <a:r>
              <a:rPr lang="en-US" sz="2300" b="1" dirty="0"/>
              <a:t>CT Sinuses Impression </a:t>
            </a:r>
            <a:r>
              <a:rPr lang="en-US" sz="2000" dirty="0"/>
              <a:t>(hospital day 2):</a:t>
            </a:r>
          </a:p>
          <a:p>
            <a:r>
              <a:rPr lang="en-US" sz="2300" b="1" dirty="0"/>
              <a:t>Large sinonasal cavitation </a:t>
            </a:r>
            <a:r>
              <a:rPr lang="en-US" sz="2000" dirty="0"/>
              <a:t>with </a:t>
            </a:r>
            <a:r>
              <a:rPr lang="en-US" sz="2300" b="1" dirty="0"/>
              <a:t>numerous</a:t>
            </a:r>
            <a:r>
              <a:rPr lang="en-US" sz="2000" dirty="0"/>
              <a:t> </a:t>
            </a:r>
            <a:r>
              <a:rPr lang="en-US" sz="2300" b="1" dirty="0"/>
              <a:t>areas of osseous erosion </a:t>
            </a:r>
            <a:r>
              <a:rPr lang="en-US" sz="2000" dirty="0"/>
              <a:t>that extended to the orbits, right pterygopalatine fossa, and hard palate</a:t>
            </a:r>
          </a:p>
          <a:p>
            <a:endParaRPr lang="en-US" dirty="0"/>
          </a:p>
          <a:p>
            <a:pPr marL="0" indent="0">
              <a:buNone/>
            </a:pPr>
            <a:r>
              <a:rPr lang="en-US" sz="2300" b="1" dirty="0"/>
              <a:t>MRI Orbits Impression </a:t>
            </a:r>
            <a:r>
              <a:rPr lang="en-US" dirty="0"/>
              <a:t>(hospital day 5):</a:t>
            </a:r>
          </a:p>
          <a:p>
            <a:r>
              <a:rPr lang="en-US" dirty="0"/>
              <a:t>Presumed </a:t>
            </a:r>
            <a:r>
              <a:rPr lang="en-US" sz="2300" b="1" dirty="0"/>
              <a:t>chronic fungal sinusitis with possible necrotic tissue</a:t>
            </a:r>
            <a:r>
              <a:rPr lang="en-US" dirty="0"/>
              <a:t> along superior margin of sinonasal cavity and more infiltrative tissue along its deep margins </a:t>
            </a:r>
            <a:r>
              <a:rPr lang="en-US" sz="2300" b="1" dirty="0"/>
              <a:t>involving the orbits (R &gt; L)</a:t>
            </a:r>
            <a:r>
              <a:rPr lang="en-US" dirty="0"/>
              <a:t> as well as right pterygopalatine fossa and right foramen rotundum</a:t>
            </a:r>
          </a:p>
          <a:p>
            <a:pPr marL="0" indent="0">
              <a:buNone/>
            </a:pPr>
            <a:endParaRPr lang="en-US" dirty="0"/>
          </a:p>
          <a:p>
            <a:endParaRPr lang="en-US" dirty="0"/>
          </a:p>
        </p:txBody>
      </p:sp>
      <p:pic>
        <p:nvPicPr>
          <p:cNvPr id="5" name="Content Placeholder 2">
            <a:extLst>
              <a:ext uri="{FF2B5EF4-FFF2-40B4-BE49-F238E27FC236}">
                <a16:creationId xmlns:a16="http://schemas.microsoft.com/office/drawing/2014/main" id="{509F0652-B33C-0430-7216-7058BE6663DA}"/>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2000" contrast="9000"/>
                    </a14:imgEffect>
                  </a14:imgLayer>
                </a14:imgProps>
              </a:ext>
            </a:extLst>
          </a:blip>
          <a:srcRect l="17650" t="27714" r="8358" b="14999"/>
          <a:stretch/>
        </p:blipFill>
        <p:spPr>
          <a:xfrm>
            <a:off x="1096767" y="1570568"/>
            <a:ext cx="4398028" cy="4152444"/>
          </a:xfrm>
          <a:prstGeom prst="ellipse">
            <a:avLst/>
          </a:prstGeom>
          <a:noFill/>
        </p:spPr>
      </p:pic>
    </p:spTree>
    <p:extLst>
      <p:ext uri="{BB962C8B-B14F-4D97-AF65-F5344CB8AC3E}">
        <p14:creationId xmlns:p14="http://schemas.microsoft.com/office/powerpoint/2010/main" val="1482128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4BFA53-CB0D-19D8-0096-806F12C96C2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3FFD869-90A2-4CDB-D749-04CF8513022F}"/>
              </a:ext>
            </a:extLst>
          </p:cNvPr>
          <p:cNvSpPr>
            <a:spLocks noGrp="1"/>
          </p:cNvSpPr>
          <p:nvPr>
            <p:ph type="title"/>
          </p:nvPr>
        </p:nvSpPr>
        <p:spPr>
          <a:xfrm>
            <a:off x="838200" y="304803"/>
            <a:ext cx="10515600" cy="1472974"/>
          </a:xfrm>
          <a:noFill/>
        </p:spPr>
        <p:txBody>
          <a:bodyPr anchor="ctr"/>
          <a:lstStyle/>
          <a:p>
            <a:r>
              <a:rPr lang="en-US" dirty="0"/>
              <a:t>Hospitalization</a:t>
            </a:r>
          </a:p>
        </p:txBody>
      </p:sp>
      <p:sp>
        <p:nvSpPr>
          <p:cNvPr id="3" name="Content Placeholder 2">
            <a:extLst>
              <a:ext uri="{FF2B5EF4-FFF2-40B4-BE49-F238E27FC236}">
                <a16:creationId xmlns:a16="http://schemas.microsoft.com/office/drawing/2014/main" id="{20DD56BA-3EDB-CC29-00D6-C9ABC012A5D4}"/>
              </a:ext>
            </a:extLst>
          </p:cNvPr>
          <p:cNvSpPr>
            <a:spLocks noGrp="1"/>
          </p:cNvSpPr>
          <p:nvPr>
            <p:ph sz="quarter" idx="13"/>
          </p:nvPr>
        </p:nvSpPr>
        <p:spPr>
          <a:xfrm>
            <a:off x="838200" y="1838099"/>
            <a:ext cx="8012113" cy="4284889"/>
          </a:xfrm>
          <a:noFill/>
        </p:spPr>
        <p:txBody>
          <a:bodyPr vert="horz" lIns="91440" tIns="45720" rIns="91440" bIns="45720" rtlCol="0" anchor="t">
            <a:normAutofit/>
          </a:bodyPr>
          <a:lstStyle/>
          <a:p>
            <a:r>
              <a:rPr lang="en-US" dirty="0"/>
              <a:t>Admitted and followed by otorhinolaryngology (</a:t>
            </a:r>
            <a:r>
              <a:rPr lang="en-US" sz="2000" b="1" dirty="0"/>
              <a:t>ENT</a:t>
            </a:r>
            <a:r>
              <a:rPr lang="en-US" dirty="0"/>
              <a:t>), </a:t>
            </a:r>
            <a:r>
              <a:rPr lang="en-US" sz="2000" b="1" dirty="0"/>
              <a:t>ophthalmology</a:t>
            </a:r>
            <a:r>
              <a:rPr lang="en-US" dirty="0"/>
              <a:t>, </a:t>
            </a:r>
            <a:r>
              <a:rPr lang="en-US" sz="2000" b="1" dirty="0"/>
              <a:t>infectious disease</a:t>
            </a:r>
            <a:r>
              <a:rPr lang="en-US" dirty="0"/>
              <a:t>, and </a:t>
            </a:r>
            <a:r>
              <a:rPr lang="en-US" sz="2000" b="1" dirty="0"/>
              <a:t>addiction medicine teams</a:t>
            </a:r>
          </a:p>
          <a:p>
            <a:r>
              <a:rPr lang="en-US" dirty="0"/>
              <a:t>Direct visualization of the nasopharynx showed </a:t>
            </a:r>
            <a:r>
              <a:rPr lang="en-US" sz="2000" b="1" dirty="0"/>
              <a:t>destruction of intranasal and sinus architecture and a single, large cavitary space </a:t>
            </a:r>
            <a:r>
              <a:rPr lang="en-US" dirty="0"/>
              <a:t>with a thick layer of crusting and pus </a:t>
            </a:r>
          </a:p>
          <a:p>
            <a:r>
              <a:rPr lang="en-US" dirty="0"/>
              <a:t>Sinus tissue biopsy cultures grew </a:t>
            </a:r>
            <a:r>
              <a:rPr lang="en-US" sz="2000" b="1" dirty="0"/>
              <a:t>methicillin-resistant </a:t>
            </a:r>
            <a:r>
              <a:rPr lang="en-US" sz="2000" b="1" i="1" dirty="0"/>
              <a:t>Staphylococcus aureus</a:t>
            </a:r>
            <a:r>
              <a:rPr lang="en-US" sz="2000" b="1" dirty="0"/>
              <a:t>, </a:t>
            </a:r>
            <a:r>
              <a:rPr lang="en-US" sz="2000" b="1" i="1" dirty="0"/>
              <a:t>Candida albicans</a:t>
            </a:r>
            <a:r>
              <a:rPr lang="en-US" sz="2000" b="1" dirty="0"/>
              <a:t>, and </a:t>
            </a:r>
            <a:r>
              <a:rPr lang="en-US" sz="2000" b="1" i="1" dirty="0"/>
              <a:t>Candida glabrata</a:t>
            </a:r>
          </a:p>
          <a:p>
            <a:r>
              <a:rPr lang="en-US" dirty="0"/>
              <a:t>Started </a:t>
            </a:r>
            <a:r>
              <a:rPr lang="en-US" sz="2000" b="1" dirty="0"/>
              <a:t>broad-spectrum IV antimicrobials </a:t>
            </a:r>
            <a:r>
              <a:rPr lang="en-US" dirty="0"/>
              <a:t>including amphotericin B, daptomycin, and ampicillin-sulbactam</a:t>
            </a:r>
          </a:p>
          <a:p>
            <a:r>
              <a:rPr lang="en-US" dirty="0"/>
              <a:t>K </a:t>
            </a:r>
            <a:r>
              <a:rPr lang="en-US" sz="2000" b="1" dirty="0"/>
              <a:t>noted improvement in vision </a:t>
            </a:r>
            <a:r>
              <a:rPr lang="en-US" dirty="0"/>
              <a:t>with ongoing treatment</a:t>
            </a:r>
          </a:p>
        </p:txBody>
      </p:sp>
    </p:spTree>
    <p:extLst>
      <p:ext uri="{BB962C8B-B14F-4D97-AF65-F5344CB8AC3E}">
        <p14:creationId xmlns:p14="http://schemas.microsoft.com/office/powerpoint/2010/main" val="7409359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CF74E-5B19-A09B-BAB4-8D10FE7E75B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BE78D3-C012-36DA-FECE-F6DCF55A3E7E}"/>
              </a:ext>
            </a:extLst>
          </p:cNvPr>
          <p:cNvSpPr>
            <a:spLocks noGrp="1"/>
          </p:cNvSpPr>
          <p:nvPr>
            <p:ph type="title"/>
          </p:nvPr>
        </p:nvSpPr>
        <p:spPr>
          <a:xfrm>
            <a:off x="838200" y="304803"/>
            <a:ext cx="10515600" cy="1472974"/>
          </a:xfrm>
          <a:noFill/>
        </p:spPr>
        <p:txBody>
          <a:bodyPr anchor="ctr"/>
          <a:lstStyle/>
          <a:p>
            <a:r>
              <a:rPr lang="en-US" dirty="0"/>
              <a:t>Hospitalization, continued</a:t>
            </a:r>
          </a:p>
        </p:txBody>
      </p:sp>
      <p:sp>
        <p:nvSpPr>
          <p:cNvPr id="3" name="Content Placeholder 2">
            <a:extLst>
              <a:ext uri="{FF2B5EF4-FFF2-40B4-BE49-F238E27FC236}">
                <a16:creationId xmlns:a16="http://schemas.microsoft.com/office/drawing/2014/main" id="{58CEB4C7-9546-5155-4DC0-15C01A02CD71}"/>
              </a:ext>
            </a:extLst>
          </p:cNvPr>
          <p:cNvSpPr>
            <a:spLocks noGrp="1"/>
          </p:cNvSpPr>
          <p:nvPr>
            <p:ph sz="quarter" idx="13"/>
          </p:nvPr>
        </p:nvSpPr>
        <p:spPr>
          <a:xfrm>
            <a:off x="838200" y="1838099"/>
            <a:ext cx="8012113" cy="4284889"/>
          </a:xfrm>
          <a:noFill/>
        </p:spPr>
        <p:txBody>
          <a:bodyPr vert="horz" lIns="91440" tIns="45720" rIns="91440" bIns="45720" rtlCol="0" anchor="t">
            <a:normAutofit/>
          </a:bodyPr>
          <a:lstStyle/>
          <a:p>
            <a:r>
              <a:rPr lang="en-US" dirty="0"/>
              <a:t>Infectious disease and ENT consultants </a:t>
            </a:r>
            <a:r>
              <a:rPr lang="en-US" sz="2000" b="1" dirty="0"/>
              <a:t>suspected</a:t>
            </a:r>
            <a:r>
              <a:rPr lang="en-US" dirty="0"/>
              <a:t> palatal defect and oronasal fistula were </a:t>
            </a:r>
            <a:r>
              <a:rPr lang="en-US" sz="2000" b="1" dirty="0"/>
              <a:t>complications of chronic xylazine insufflation</a:t>
            </a:r>
          </a:p>
          <a:p>
            <a:r>
              <a:rPr lang="en-US" dirty="0"/>
              <a:t>ENT recommended </a:t>
            </a:r>
            <a:r>
              <a:rPr lang="en-US" sz="2000" b="1" dirty="0"/>
              <a:t>palate reconstruction </a:t>
            </a:r>
            <a:r>
              <a:rPr lang="en-US" dirty="0"/>
              <a:t>with an obturator prosthesis or free flap construction</a:t>
            </a:r>
          </a:p>
          <a:p>
            <a:r>
              <a:rPr lang="en-US" sz="2000" b="1" dirty="0"/>
              <a:t>Transferred</a:t>
            </a:r>
            <a:r>
              <a:rPr lang="en-US" dirty="0"/>
              <a:t> to another hospital within the institution for planned reconstruction (hospital day 19)</a:t>
            </a:r>
          </a:p>
          <a:p>
            <a:r>
              <a:rPr lang="en-US" dirty="0"/>
              <a:t>Underwent </a:t>
            </a:r>
            <a:r>
              <a:rPr lang="en-US" sz="2000" b="1" dirty="0"/>
              <a:t>nasal endoscopy with debridement </a:t>
            </a:r>
            <a:r>
              <a:rPr lang="en-US" dirty="0"/>
              <a:t>(hospital day 20)</a:t>
            </a:r>
          </a:p>
          <a:p>
            <a:r>
              <a:rPr lang="en-US" dirty="0"/>
              <a:t>Stable repeat imaging (hospital day 23)</a:t>
            </a:r>
          </a:p>
          <a:p>
            <a:r>
              <a:rPr lang="en-US" dirty="0"/>
              <a:t>Transitioned to </a:t>
            </a:r>
            <a:r>
              <a:rPr lang="en-US" sz="2000" b="1" dirty="0"/>
              <a:t>oral</a:t>
            </a:r>
            <a:r>
              <a:rPr lang="en-US" dirty="0"/>
              <a:t> antimicrobials (hospital day 26)</a:t>
            </a:r>
          </a:p>
          <a:p>
            <a:r>
              <a:rPr lang="en-US" sz="2000" b="1" dirty="0"/>
              <a:t>Left before medically advised (hospital day 27)</a:t>
            </a:r>
            <a:endParaRPr lang="en-US" sz="1800" b="1" dirty="0"/>
          </a:p>
          <a:p>
            <a:endParaRPr lang="en-US" dirty="0"/>
          </a:p>
        </p:txBody>
      </p:sp>
    </p:spTree>
    <p:extLst>
      <p:ext uri="{BB962C8B-B14F-4D97-AF65-F5344CB8AC3E}">
        <p14:creationId xmlns:p14="http://schemas.microsoft.com/office/powerpoint/2010/main" val="3344418890"/>
      </p:ext>
    </p:extLst>
  </p:cSld>
  <p:clrMapOvr>
    <a:masterClrMapping/>
  </p:clrMapOvr>
</p:sld>
</file>

<file path=ppt/theme/theme1.xml><?xml version="1.0" encoding="utf-8"?>
<a:theme xmlns:a="http://schemas.openxmlformats.org/drawingml/2006/main" name="Custom">
  <a:themeElements>
    <a:clrScheme name="TM78504181">
      <a:dk1>
        <a:srgbClr val="000000"/>
      </a:dk1>
      <a:lt1>
        <a:srgbClr val="FFFFFF"/>
      </a:lt1>
      <a:dk2>
        <a:srgbClr val="FFF8F4"/>
      </a:dk2>
      <a:lt2>
        <a:srgbClr val="E8E8E8"/>
      </a:lt2>
      <a:accent1>
        <a:srgbClr val="EE7660"/>
      </a:accent1>
      <a:accent2>
        <a:srgbClr val="4D90EF"/>
      </a:accent2>
      <a:accent3>
        <a:srgbClr val="5B5160"/>
      </a:accent3>
      <a:accent4>
        <a:srgbClr val="2BC2B4"/>
      </a:accent4>
      <a:accent5>
        <a:srgbClr val="C097F8"/>
      </a:accent5>
      <a:accent6>
        <a:srgbClr val="FF9413"/>
      </a:accent6>
      <a:hlink>
        <a:srgbClr val="467886"/>
      </a:hlink>
      <a:folHlink>
        <a:srgbClr val="96607D"/>
      </a:folHlink>
    </a:clrScheme>
    <a:fontScheme name="Custom 49">
      <a:majorFont>
        <a:latin typeface="Tw Cen MT"/>
        <a:ea typeface=""/>
        <a:cs typeface=""/>
      </a:majorFont>
      <a:minorFont>
        <a:latin typeface="Avenir Next LT Pr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TM78504181_Win32_SL_V11" id="{D9600F65-346D-4C25-A611-673E5C44A142}" vid="{299F2556-E258-444F-A1E6-FA759CE2285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8" ma:contentTypeDescription="Create a new document." ma:contentTypeScope="" ma:versionID="60f5a4f2d2b0abadcf532d48ebf9cb7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7dd78129e6a1811f84807ad11c651531"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internalName="Background">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3165DE6-2DCE-44FC-94B7-A499559DBF88}">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67FFD73E-D96B-4428-99CD-717A4897D3B4}">
  <ds:schemaRefs>
    <ds:schemaRef ds:uri="http://schemas.microsoft.com/sharepoint/v3/contenttype/forms"/>
  </ds:schemaRefs>
</ds:datastoreItem>
</file>

<file path=customXml/itemProps3.xml><?xml version="1.0" encoding="utf-8"?>
<ds:datastoreItem xmlns:ds="http://schemas.openxmlformats.org/officeDocument/2006/customXml" ds:itemID="{1285E733-8340-4FDD-A6FC-B22F1B75E4E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3845</TotalTime>
  <Words>1479</Words>
  <Application>Microsoft Macintosh PowerPoint</Application>
  <PresentationFormat>Widescreen</PresentationFormat>
  <Paragraphs>114</Paragraphs>
  <Slides>14</Slides>
  <Notes>13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Aptos</vt:lpstr>
      <vt:lpstr>Arial</vt:lpstr>
      <vt:lpstr>Avenir Next LT Pro</vt:lpstr>
      <vt:lpstr>Avenir Next LT Pro Light</vt:lpstr>
      <vt:lpstr>Calibri</vt:lpstr>
      <vt:lpstr>Nunito Sans</vt:lpstr>
      <vt:lpstr>system-ui</vt:lpstr>
      <vt:lpstr>Tw Cen MT</vt:lpstr>
      <vt:lpstr>Custom</vt:lpstr>
      <vt:lpstr>Rethinking Harm Reduction Conversations: An Oronasal Fistula in a Woman Snorting Xylazine-Fentanyl</vt:lpstr>
      <vt:lpstr>Disclosures &amp; Acknowledgements</vt:lpstr>
      <vt:lpstr>Xylazine: An Animal Sedative in the  Unregulated Drug Supply</vt:lpstr>
      <vt:lpstr>Wounds in People Using Xylazine-Fentanyl4</vt:lpstr>
      <vt:lpstr>K: A Case to Rethink Harm Reduction Conversations</vt:lpstr>
      <vt:lpstr>Case Presentation</vt:lpstr>
      <vt:lpstr>Exam &amp; Imaging</vt:lpstr>
      <vt:lpstr>Hospitalization</vt:lpstr>
      <vt:lpstr>Hospitalization, continued</vt:lpstr>
      <vt:lpstr>Follow Up</vt:lpstr>
      <vt:lpstr>Discussion</vt:lpstr>
      <vt:lpstr>Future Work</vt:lpstr>
      <vt:lpstr>Questions &amp; Discussion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Basic presentation</dc:title>
  <cp:lastModifiedBy>Ferro, Elizabeth</cp:lastModifiedBy>
  <cp:revision>12</cp:revision>
  <dcterms:created xsi:type="dcterms:W3CDTF">2024-01-11T14:50:00Z</dcterms:created>
  <dcterms:modified xsi:type="dcterms:W3CDTF">2024-11-14T17:49:41Z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