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0" roundtripDataSignature="AMtx7mg7k8D24qSuLpHFTu+SQjRW6kP6Z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9C40CED-6A91-4C56-9A2B-19C59B14EE72}">
  <a:tblStyle styleId="{F9C40CED-6A91-4C56-9A2B-19C59B14EE7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2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8" name="Google Shape;178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317a897bb30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2" name="Google Shape;252;g317a897bb30_0_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317a897bb30_0_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313fa936c43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6" name="Google Shape;266;g313fa936c43_0_5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Graphic representation of how IV bup works for overdose and transitioning to bup XR. You continue to have fentanyl in the background while administering doses of IV buprenorphine </a:t>
            </a:r>
            <a:endParaRPr/>
          </a:p>
        </p:txBody>
      </p:sp>
      <p:sp>
        <p:nvSpPr>
          <p:cNvPr id="267" name="Google Shape;267;g313fa936c43_0_5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317cbd170e3_2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9" name="Google Shape;279;g317cbd170e3_2_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0" name="Google Shape;280;g317cbd170e3_2_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317b9d20d98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8" name="Google Shape;288;g317b9d20d98_0_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g317b9d20d98_0_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7" name="Google Shape;297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313fa936c43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6" name="Google Shape;186;g313fa936c43_0_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g313fa936c43_0_1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3" name="Google Shape;19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94" name="Google Shape;194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1" name="Google Shape;201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high affinity high potency Semisynthetic partial mu opioid receptor agonist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1" name="Google Shape;21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313fa936c43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9" name="Google Shape;219;g313fa936c43_0_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g313fa936c43_0_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7" name="Google Shape;227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5" name="Google Shape;2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313fa936c43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2" name="Google Shape;242;g313fa936c43_0_3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g313fa936c43_0_3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8"/>
          <p:cNvSpPr txBox="1">
            <a:spLocks noGrp="1"/>
          </p:cNvSpPr>
          <p:nvPr>
            <p:ph type="ctrTitle"/>
          </p:nvPr>
        </p:nvSpPr>
        <p:spPr>
          <a:xfrm>
            <a:off x="1524000" y="1838515"/>
            <a:ext cx="9313628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5AB8"/>
              </a:buClr>
              <a:buSzPts val="5400"/>
              <a:buFont typeface="Arial"/>
              <a:buNone/>
              <a:defRPr sz="5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8"/>
          <p:cNvSpPr txBox="1">
            <a:spLocks noGrp="1"/>
          </p:cNvSpPr>
          <p:nvPr>
            <p:ph type="subTitle" idx="1"/>
          </p:nvPr>
        </p:nvSpPr>
        <p:spPr>
          <a:xfrm>
            <a:off x="1524000" y="4417584"/>
            <a:ext cx="9144000" cy="1655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2040"/>
              <a:buFont typeface="Arial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Arial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Arial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Arial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Arial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>
            <a:spLocks noGrp="1"/>
          </p:cNvSpPr>
          <p:nvPr>
            <p:ph type="title"/>
          </p:nvPr>
        </p:nvSpPr>
        <p:spPr>
          <a:xfrm>
            <a:off x="590693" y="1516955"/>
            <a:ext cx="10996291" cy="9193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5AB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9"/>
          <p:cNvSpPr txBox="1">
            <a:spLocks noGrp="1"/>
          </p:cNvSpPr>
          <p:nvPr>
            <p:ph type="body" idx="1"/>
          </p:nvPr>
        </p:nvSpPr>
        <p:spPr>
          <a:xfrm>
            <a:off x="590694" y="2463950"/>
            <a:ext cx="10996290" cy="3965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53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">
  <p:cSld name="Two Column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 txBox="1">
            <a:spLocks noGrp="1"/>
          </p:cNvSpPr>
          <p:nvPr>
            <p:ph type="title"/>
          </p:nvPr>
        </p:nvSpPr>
        <p:spPr>
          <a:xfrm>
            <a:off x="590693" y="1516955"/>
            <a:ext cx="10996291" cy="9193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5AB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0"/>
          <p:cNvSpPr txBox="1">
            <a:spLocks noGrp="1"/>
          </p:cNvSpPr>
          <p:nvPr>
            <p:ph type="body" idx="1"/>
          </p:nvPr>
        </p:nvSpPr>
        <p:spPr>
          <a:xfrm>
            <a:off x="590693" y="2463950"/>
            <a:ext cx="5365264" cy="3965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53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" name="Google Shape;109;p20"/>
          <p:cNvSpPr txBox="1">
            <a:spLocks noGrp="1"/>
          </p:cNvSpPr>
          <p:nvPr>
            <p:ph type="body" idx="2"/>
          </p:nvPr>
        </p:nvSpPr>
        <p:spPr>
          <a:xfrm>
            <a:off x="6221720" y="2463950"/>
            <a:ext cx="5365264" cy="3965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53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Sidebar">
  <p:cSld name="Content with Sidebar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1"/>
          <p:cNvSpPr/>
          <p:nvPr/>
        </p:nvSpPr>
        <p:spPr>
          <a:xfrm>
            <a:off x="8617095" y="163002"/>
            <a:ext cx="3251199" cy="6416701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90500" algn="ctr" rotWithShape="0">
              <a:srgbClr val="000000">
                <a:alpha val="784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21"/>
          <p:cNvSpPr/>
          <p:nvPr/>
        </p:nvSpPr>
        <p:spPr>
          <a:xfrm>
            <a:off x="8617096" y="163003"/>
            <a:ext cx="3251199" cy="537734"/>
          </a:xfrm>
          <a:prstGeom prst="rect">
            <a:avLst/>
          </a:prstGeom>
          <a:solidFill>
            <a:srgbClr val="DE5C04"/>
          </a:solidFill>
          <a:ln>
            <a:noFill/>
          </a:ln>
          <a:effectLst>
            <a:outerShdw blurRad="50800" dist="25400" dir="5400000" algn="t" rotWithShape="0">
              <a:srgbClr val="000000">
                <a:alpha val="25882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3" name="Google Shape;113;p21"/>
          <p:cNvGrpSpPr/>
          <p:nvPr/>
        </p:nvGrpSpPr>
        <p:grpSpPr>
          <a:xfrm>
            <a:off x="8621136" y="601341"/>
            <a:ext cx="3232912" cy="55607"/>
            <a:chOff x="8944841" y="6672162"/>
            <a:chExt cx="3232912" cy="55607"/>
          </a:xfrm>
        </p:grpSpPr>
        <p:sp>
          <p:nvSpPr>
            <p:cNvPr id="114" name="Google Shape;114;p21"/>
            <p:cNvSpPr/>
            <p:nvPr/>
          </p:nvSpPr>
          <p:spPr>
            <a:xfrm>
              <a:off x="8944841" y="667216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21"/>
            <p:cNvSpPr/>
            <p:nvPr/>
          </p:nvSpPr>
          <p:spPr>
            <a:xfrm>
              <a:off x="9089264" y="667216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21"/>
            <p:cNvSpPr/>
            <p:nvPr/>
          </p:nvSpPr>
          <p:spPr>
            <a:xfrm>
              <a:off x="9233687" y="667216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21"/>
            <p:cNvSpPr/>
            <p:nvPr/>
          </p:nvSpPr>
          <p:spPr>
            <a:xfrm>
              <a:off x="9378109" y="667216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21"/>
            <p:cNvSpPr/>
            <p:nvPr/>
          </p:nvSpPr>
          <p:spPr>
            <a:xfrm>
              <a:off x="9522532" y="667216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" name="Google Shape;119;p21"/>
            <p:cNvSpPr/>
            <p:nvPr/>
          </p:nvSpPr>
          <p:spPr>
            <a:xfrm>
              <a:off x="9666955" y="667216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Google Shape;120;p21"/>
            <p:cNvSpPr/>
            <p:nvPr/>
          </p:nvSpPr>
          <p:spPr>
            <a:xfrm>
              <a:off x="9811378" y="667216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21;p21"/>
            <p:cNvSpPr/>
            <p:nvPr/>
          </p:nvSpPr>
          <p:spPr>
            <a:xfrm>
              <a:off x="9955801" y="667216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Google Shape;122;p21"/>
            <p:cNvSpPr/>
            <p:nvPr/>
          </p:nvSpPr>
          <p:spPr>
            <a:xfrm>
              <a:off x="10100224" y="667216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" name="Google Shape;123;p21"/>
            <p:cNvSpPr/>
            <p:nvPr/>
          </p:nvSpPr>
          <p:spPr>
            <a:xfrm>
              <a:off x="10244647" y="667216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p21"/>
            <p:cNvSpPr/>
            <p:nvPr/>
          </p:nvSpPr>
          <p:spPr>
            <a:xfrm>
              <a:off x="10389070" y="667216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21"/>
            <p:cNvSpPr/>
            <p:nvPr/>
          </p:nvSpPr>
          <p:spPr>
            <a:xfrm>
              <a:off x="10533493" y="667216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21"/>
            <p:cNvSpPr/>
            <p:nvPr/>
          </p:nvSpPr>
          <p:spPr>
            <a:xfrm>
              <a:off x="10677916" y="667216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21"/>
            <p:cNvSpPr/>
            <p:nvPr/>
          </p:nvSpPr>
          <p:spPr>
            <a:xfrm>
              <a:off x="10822339" y="667216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" name="Google Shape;128;p21"/>
            <p:cNvSpPr/>
            <p:nvPr/>
          </p:nvSpPr>
          <p:spPr>
            <a:xfrm>
              <a:off x="10966762" y="667216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21"/>
            <p:cNvSpPr/>
            <p:nvPr/>
          </p:nvSpPr>
          <p:spPr>
            <a:xfrm>
              <a:off x="11111185" y="667216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p21"/>
            <p:cNvSpPr/>
            <p:nvPr/>
          </p:nvSpPr>
          <p:spPr>
            <a:xfrm>
              <a:off x="11255608" y="667216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21"/>
            <p:cNvSpPr/>
            <p:nvPr/>
          </p:nvSpPr>
          <p:spPr>
            <a:xfrm>
              <a:off x="11400031" y="667216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" name="Google Shape;132;p21"/>
            <p:cNvSpPr/>
            <p:nvPr/>
          </p:nvSpPr>
          <p:spPr>
            <a:xfrm>
              <a:off x="11544454" y="667216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" name="Google Shape;133;p21"/>
            <p:cNvSpPr/>
            <p:nvPr/>
          </p:nvSpPr>
          <p:spPr>
            <a:xfrm>
              <a:off x="11688877" y="667216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21"/>
            <p:cNvSpPr/>
            <p:nvPr/>
          </p:nvSpPr>
          <p:spPr>
            <a:xfrm>
              <a:off x="11833300" y="667216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21"/>
            <p:cNvSpPr/>
            <p:nvPr/>
          </p:nvSpPr>
          <p:spPr>
            <a:xfrm>
              <a:off x="11977723" y="667216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" name="Google Shape;136;p21"/>
            <p:cNvSpPr/>
            <p:nvPr/>
          </p:nvSpPr>
          <p:spPr>
            <a:xfrm>
              <a:off x="12122146" y="667216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7" name="Google Shape;137;p21"/>
          <p:cNvSpPr txBox="1">
            <a:spLocks noGrp="1"/>
          </p:cNvSpPr>
          <p:nvPr>
            <p:ph type="title"/>
          </p:nvPr>
        </p:nvSpPr>
        <p:spPr>
          <a:xfrm>
            <a:off x="590694" y="1516955"/>
            <a:ext cx="7678664" cy="9193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5AB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21"/>
          <p:cNvSpPr txBox="1">
            <a:spLocks noGrp="1"/>
          </p:cNvSpPr>
          <p:nvPr>
            <p:ph type="body" idx="1"/>
          </p:nvPr>
        </p:nvSpPr>
        <p:spPr>
          <a:xfrm>
            <a:off x="590693" y="2463950"/>
            <a:ext cx="7678665" cy="3965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496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360"/>
              <a:buFont typeface="Arial"/>
              <a:buChar char="•"/>
              <a:defRPr sz="1600"/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Arial"/>
              <a:buChar char="•"/>
              <a:defRPr sz="1400"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9" name="Google Shape;139;p21"/>
          <p:cNvSpPr txBox="1">
            <a:spLocks noGrp="1"/>
          </p:cNvSpPr>
          <p:nvPr>
            <p:ph type="body" idx="2"/>
          </p:nvPr>
        </p:nvSpPr>
        <p:spPr>
          <a:xfrm>
            <a:off x="8880770" y="1483890"/>
            <a:ext cx="2768600" cy="4594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496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360"/>
              <a:buFont typeface="Arial"/>
              <a:buChar char="•"/>
              <a:defRPr sz="1600">
                <a:solidFill>
                  <a:srgbClr val="262626"/>
                </a:solidFill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Arial"/>
              <a:buChar char="•"/>
              <a:defRPr sz="1400">
                <a:solidFill>
                  <a:srgbClr val="262626"/>
                </a:solidFill>
              </a:defRPr>
            </a:lvl2pPr>
            <a:lvl3pPr marL="1371600" lvl="2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Arial"/>
              <a:buChar char="•"/>
              <a:defRPr sz="1600"/>
            </a:lvl3pPr>
            <a:lvl4pPr marL="1828800" lvl="3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Arial"/>
              <a:buChar char="•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Arial"/>
              <a:buChar char="•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0" name="Google Shape;140;p21"/>
          <p:cNvSpPr txBox="1">
            <a:spLocks noGrp="1"/>
          </p:cNvSpPr>
          <p:nvPr>
            <p:ph type="body" idx="3"/>
          </p:nvPr>
        </p:nvSpPr>
        <p:spPr>
          <a:xfrm>
            <a:off x="8880770" y="815009"/>
            <a:ext cx="2768600" cy="66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530"/>
              <a:buFont typeface="Arial"/>
              <a:buNone/>
              <a:defRPr sz="1800" b="1">
                <a:solidFill>
                  <a:srgbClr val="7F7F7F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Photo">
  <p:cSld name="Content with Photo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2"/>
          <p:cNvSpPr txBox="1">
            <a:spLocks noGrp="1"/>
          </p:cNvSpPr>
          <p:nvPr>
            <p:ph type="title"/>
          </p:nvPr>
        </p:nvSpPr>
        <p:spPr>
          <a:xfrm>
            <a:off x="590694" y="1516955"/>
            <a:ext cx="7448226" cy="9193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5AB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22"/>
          <p:cNvSpPr txBox="1">
            <a:spLocks noGrp="1"/>
          </p:cNvSpPr>
          <p:nvPr>
            <p:ph type="body" idx="1"/>
          </p:nvPr>
        </p:nvSpPr>
        <p:spPr>
          <a:xfrm>
            <a:off x="590694" y="2463950"/>
            <a:ext cx="7448225" cy="3965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53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4" name="Google Shape;144;p22"/>
          <p:cNvSpPr/>
          <p:nvPr/>
        </p:nvSpPr>
        <p:spPr>
          <a:xfrm>
            <a:off x="8617095" y="163002"/>
            <a:ext cx="3574905" cy="6694998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90500" algn="ctr" rotWithShape="0">
              <a:srgbClr val="000000">
                <a:alpha val="784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22"/>
          <p:cNvSpPr>
            <a:spLocks noGrp="1"/>
          </p:cNvSpPr>
          <p:nvPr>
            <p:ph type="pic" idx="2"/>
          </p:nvPr>
        </p:nvSpPr>
        <p:spPr>
          <a:xfrm>
            <a:off x="8621136" y="698740"/>
            <a:ext cx="3568749" cy="6159259"/>
          </a:xfrm>
          <a:prstGeom prst="rect">
            <a:avLst/>
          </a:prstGeom>
          <a:noFill/>
          <a:ln>
            <a:noFill/>
          </a:ln>
        </p:spPr>
      </p:sp>
      <p:sp>
        <p:nvSpPr>
          <p:cNvPr id="146" name="Google Shape;146;p22"/>
          <p:cNvSpPr/>
          <p:nvPr/>
        </p:nvSpPr>
        <p:spPr>
          <a:xfrm>
            <a:off x="8617096" y="163003"/>
            <a:ext cx="3574904" cy="537734"/>
          </a:xfrm>
          <a:prstGeom prst="rect">
            <a:avLst/>
          </a:prstGeom>
          <a:solidFill>
            <a:srgbClr val="DE5C04"/>
          </a:solidFill>
          <a:ln>
            <a:noFill/>
          </a:ln>
          <a:effectLst>
            <a:outerShdw blurRad="50800" dist="25400" dir="5400000" algn="t" rotWithShape="0">
              <a:srgbClr val="000000">
                <a:alpha val="25882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7" name="Google Shape;147;p22"/>
          <p:cNvGrpSpPr/>
          <p:nvPr/>
        </p:nvGrpSpPr>
        <p:grpSpPr>
          <a:xfrm>
            <a:off x="8646147" y="579903"/>
            <a:ext cx="3514657" cy="55608"/>
            <a:chOff x="8621136" y="601340"/>
            <a:chExt cx="3514657" cy="55608"/>
          </a:xfrm>
        </p:grpSpPr>
        <p:sp>
          <p:nvSpPr>
            <p:cNvPr id="148" name="Google Shape;148;p22"/>
            <p:cNvSpPr/>
            <p:nvPr/>
          </p:nvSpPr>
          <p:spPr>
            <a:xfrm>
              <a:off x="8621136" y="601341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22"/>
            <p:cNvSpPr/>
            <p:nvPr/>
          </p:nvSpPr>
          <p:spPr>
            <a:xfrm>
              <a:off x="8765559" y="601341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" name="Google Shape;150;p22"/>
            <p:cNvSpPr/>
            <p:nvPr/>
          </p:nvSpPr>
          <p:spPr>
            <a:xfrm>
              <a:off x="8909982" y="601341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" name="Google Shape;151;p22"/>
            <p:cNvSpPr/>
            <p:nvPr/>
          </p:nvSpPr>
          <p:spPr>
            <a:xfrm>
              <a:off x="9054404" y="601341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" name="Google Shape;152;p22"/>
            <p:cNvSpPr/>
            <p:nvPr/>
          </p:nvSpPr>
          <p:spPr>
            <a:xfrm>
              <a:off x="9198827" y="601341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3" name="Google Shape;153;p22"/>
            <p:cNvSpPr/>
            <p:nvPr/>
          </p:nvSpPr>
          <p:spPr>
            <a:xfrm>
              <a:off x="9343250" y="601341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4" name="Google Shape;154;p22"/>
            <p:cNvSpPr/>
            <p:nvPr/>
          </p:nvSpPr>
          <p:spPr>
            <a:xfrm>
              <a:off x="9487673" y="601341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" name="Google Shape;155;p22"/>
            <p:cNvSpPr/>
            <p:nvPr/>
          </p:nvSpPr>
          <p:spPr>
            <a:xfrm>
              <a:off x="9632096" y="601341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" name="Google Shape;156;p22"/>
            <p:cNvSpPr/>
            <p:nvPr/>
          </p:nvSpPr>
          <p:spPr>
            <a:xfrm>
              <a:off x="9776519" y="601341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7" name="Google Shape;157;p22"/>
            <p:cNvSpPr/>
            <p:nvPr/>
          </p:nvSpPr>
          <p:spPr>
            <a:xfrm>
              <a:off x="9920942" y="601341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8" name="Google Shape;158;p22"/>
            <p:cNvSpPr/>
            <p:nvPr/>
          </p:nvSpPr>
          <p:spPr>
            <a:xfrm>
              <a:off x="10065365" y="601341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9" name="Google Shape;159;p22"/>
            <p:cNvSpPr/>
            <p:nvPr/>
          </p:nvSpPr>
          <p:spPr>
            <a:xfrm>
              <a:off x="10209788" y="601341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0" name="Google Shape;160;p22"/>
            <p:cNvSpPr/>
            <p:nvPr/>
          </p:nvSpPr>
          <p:spPr>
            <a:xfrm>
              <a:off x="10354211" y="601341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Google Shape;161;p22"/>
            <p:cNvSpPr/>
            <p:nvPr/>
          </p:nvSpPr>
          <p:spPr>
            <a:xfrm>
              <a:off x="10498634" y="601341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Google Shape;162;p22"/>
            <p:cNvSpPr/>
            <p:nvPr/>
          </p:nvSpPr>
          <p:spPr>
            <a:xfrm>
              <a:off x="10643057" y="601341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22"/>
            <p:cNvSpPr/>
            <p:nvPr/>
          </p:nvSpPr>
          <p:spPr>
            <a:xfrm>
              <a:off x="10787480" y="601341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Google Shape;164;p22"/>
            <p:cNvSpPr/>
            <p:nvPr/>
          </p:nvSpPr>
          <p:spPr>
            <a:xfrm>
              <a:off x="10931903" y="601341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5" name="Google Shape;165;p22"/>
            <p:cNvSpPr/>
            <p:nvPr/>
          </p:nvSpPr>
          <p:spPr>
            <a:xfrm>
              <a:off x="11076326" y="601341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6" name="Google Shape;166;p22"/>
            <p:cNvSpPr/>
            <p:nvPr/>
          </p:nvSpPr>
          <p:spPr>
            <a:xfrm>
              <a:off x="11220749" y="601341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7" name="Google Shape;167;p22"/>
            <p:cNvSpPr/>
            <p:nvPr/>
          </p:nvSpPr>
          <p:spPr>
            <a:xfrm>
              <a:off x="11365172" y="601341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8" name="Google Shape;168;p22"/>
            <p:cNvSpPr/>
            <p:nvPr/>
          </p:nvSpPr>
          <p:spPr>
            <a:xfrm>
              <a:off x="11509595" y="601341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9" name="Google Shape;169;p22"/>
            <p:cNvSpPr/>
            <p:nvPr/>
          </p:nvSpPr>
          <p:spPr>
            <a:xfrm>
              <a:off x="11654018" y="601341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0" name="Google Shape;170;p22"/>
            <p:cNvSpPr/>
            <p:nvPr/>
          </p:nvSpPr>
          <p:spPr>
            <a:xfrm>
              <a:off x="11798441" y="601341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1" name="Google Shape;171;p22"/>
            <p:cNvSpPr/>
            <p:nvPr/>
          </p:nvSpPr>
          <p:spPr>
            <a:xfrm>
              <a:off x="11939613" y="601340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2" name="Google Shape;172;p22"/>
            <p:cNvSpPr/>
            <p:nvPr/>
          </p:nvSpPr>
          <p:spPr>
            <a:xfrm>
              <a:off x="12080186" y="601341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 type="titleOnly">
  <p:cSld name="TITLE_ONLY"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3"/>
          <p:cNvSpPr txBox="1">
            <a:spLocks noGrp="1"/>
          </p:cNvSpPr>
          <p:nvPr>
            <p:ph type="title"/>
          </p:nvPr>
        </p:nvSpPr>
        <p:spPr>
          <a:xfrm>
            <a:off x="590693" y="1516955"/>
            <a:ext cx="10996291" cy="9193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5AB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/>
          <p:cNvSpPr txBox="1">
            <a:spLocks noGrp="1"/>
          </p:cNvSpPr>
          <p:nvPr>
            <p:ph type="title"/>
          </p:nvPr>
        </p:nvSpPr>
        <p:spPr>
          <a:xfrm>
            <a:off x="590693" y="1643442"/>
            <a:ext cx="10996291" cy="9193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5AB8"/>
              </a:buClr>
              <a:buSzPts val="3200"/>
              <a:buFont typeface="Arial"/>
              <a:buNone/>
              <a:defRPr sz="3200" b="1" i="0" u="none" strike="noStrike" cap="none">
                <a:solidFill>
                  <a:srgbClr val="0E5AB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7"/>
          <p:cNvSpPr txBox="1">
            <a:spLocks noGrp="1"/>
          </p:cNvSpPr>
          <p:nvPr>
            <p:ph type="body" idx="1"/>
          </p:nvPr>
        </p:nvSpPr>
        <p:spPr>
          <a:xfrm>
            <a:off x="590693" y="2672818"/>
            <a:ext cx="10996291" cy="3762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1496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6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7"/>
          <p:cNvSpPr/>
          <p:nvPr/>
        </p:nvSpPr>
        <p:spPr>
          <a:xfrm>
            <a:off x="2702" y="-31812"/>
            <a:ext cx="12192000" cy="341979"/>
          </a:xfrm>
          <a:prstGeom prst="rect">
            <a:avLst/>
          </a:prstGeom>
          <a:solidFill>
            <a:srgbClr val="0E5AB8"/>
          </a:solidFill>
          <a:ln>
            <a:noFill/>
          </a:ln>
          <a:effectLst>
            <a:outerShdw blurRad="50800" dist="25400" dir="5400000" algn="t" rotWithShape="0">
              <a:srgbClr val="000000">
                <a:alpha val="25882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" name="Google Shape;13;p17"/>
          <p:cNvGrpSpPr/>
          <p:nvPr/>
        </p:nvGrpSpPr>
        <p:grpSpPr>
          <a:xfrm>
            <a:off x="76824" y="205477"/>
            <a:ext cx="12042714" cy="60902"/>
            <a:chOff x="76824" y="567272"/>
            <a:chExt cx="12042714" cy="60902"/>
          </a:xfrm>
        </p:grpSpPr>
        <p:sp>
          <p:nvSpPr>
            <p:cNvPr id="14" name="Google Shape;14;p17"/>
            <p:cNvSpPr/>
            <p:nvPr/>
          </p:nvSpPr>
          <p:spPr>
            <a:xfrm>
              <a:off x="76824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" name="Google Shape;15;p17"/>
            <p:cNvSpPr/>
            <p:nvPr/>
          </p:nvSpPr>
          <p:spPr>
            <a:xfrm>
              <a:off x="221247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16;p17"/>
            <p:cNvSpPr/>
            <p:nvPr/>
          </p:nvSpPr>
          <p:spPr>
            <a:xfrm>
              <a:off x="365670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" name="Google Shape;17;p17"/>
            <p:cNvSpPr/>
            <p:nvPr/>
          </p:nvSpPr>
          <p:spPr>
            <a:xfrm>
              <a:off x="510093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18;p17"/>
            <p:cNvSpPr/>
            <p:nvPr/>
          </p:nvSpPr>
          <p:spPr>
            <a:xfrm>
              <a:off x="654516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19;p17"/>
            <p:cNvSpPr/>
            <p:nvPr/>
          </p:nvSpPr>
          <p:spPr>
            <a:xfrm>
              <a:off x="798939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20;p17"/>
            <p:cNvSpPr/>
            <p:nvPr/>
          </p:nvSpPr>
          <p:spPr>
            <a:xfrm>
              <a:off x="943362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" name="Google Shape;21;p17"/>
            <p:cNvSpPr/>
            <p:nvPr/>
          </p:nvSpPr>
          <p:spPr>
            <a:xfrm>
              <a:off x="1087785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" name="Google Shape;22;p17"/>
            <p:cNvSpPr/>
            <p:nvPr/>
          </p:nvSpPr>
          <p:spPr>
            <a:xfrm>
              <a:off x="1232208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Google Shape;23;p17"/>
            <p:cNvSpPr/>
            <p:nvPr/>
          </p:nvSpPr>
          <p:spPr>
            <a:xfrm>
              <a:off x="1376631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" name="Google Shape;24;p17"/>
            <p:cNvSpPr/>
            <p:nvPr/>
          </p:nvSpPr>
          <p:spPr>
            <a:xfrm>
              <a:off x="1521054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25;p17"/>
            <p:cNvSpPr/>
            <p:nvPr/>
          </p:nvSpPr>
          <p:spPr>
            <a:xfrm>
              <a:off x="1665477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26;p17"/>
            <p:cNvSpPr/>
            <p:nvPr/>
          </p:nvSpPr>
          <p:spPr>
            <a:xfrm>
              <a:off x="1809900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" name="Google Shape;27;p17"/>
            <p:cNvSpPr/>
            <p:nvPr/>
          </p:nvSpPr>
          <p:spPr>
            <a:xfrm>
              <a:off x="1954323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" name="Google Shape;28;p17"/>
            <p:cNvSpPr/>
            <p:nvPr/>
          </p:nvSpPr>
          <p:spPr>
            <a:xfrm>
              <a:off x="2098746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" name="Google Shape;29;p17"/>
            <p:cNvSpPr/>
            <p:nvPr/>
          </p:nvSpPr>
          <p:spPr>
            <a:xfrm>
              <a:off x="2243169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Google Shape;30;p17"/>
            <p:cNvSpPr/>
            <p:nvPr/>
          </p:nvSpPr>
          <p:spPr>
            <a:xfrm>
              <a:off x="2387592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" name="Google Shape;31;p17"/>
            <p:cNvSpPr/>
            <p:nvPr/>
          </p:nvSpPr>
          <p:spPr>
            <a:xfrm>
              <a:off x="2532015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" name="Google Shape;32;p17"/>
            <p:cNvSpPr/>
            <p:nvPr/>
          </p:nvSpPr>
          <p:spPr>
            <a:xfrm>
              <a:off x="2676438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" name="Google Shape;33;p17"/>
            <p:cNvSpPr/>
            <p:nvPr/>
          </p:nvSpPr>
          <p:spPr>
            <a:xfrm>
              <a:off x="2820861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" name="Google Shape;34;p17"/>
            <p:cNvSpPr/>
            <p:nvPr/>
          </p:nvSpPr>
          <p:spPr>
            <a:xfrm>
              <a:off x="2965284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" name="Google Shape;35;p17"/>
            <p:cNvSpPr/>
            <p:nvPr/>
          </p:nvSpPr>
          <p:spPr>
            <a:xfrm>
              <a:off x="3109707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" name="Google Shape;36;p17"/>
            <p:cNvSpPr/>
            <p:nvPr/>
          </p:nvSpPr>
          <p:spPr>
            <a:xfrm>
              <a:off x="3254130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" name="Google Shape;37;p17"/>
            <p:cNvSpPr/>
            <p:nvPr/>
          </p:nvSpPr>
          <p:spPr>
            <a:xfrm>
              <a:off x="3398553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" name="Google Shape;38;p17"/>
            <p:cNvSpPr/>
            <p:nvPr/>
          </p:nvSpPr>
          <p:spPr>
            <a:xfrm>
              <a:off x="3542976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" name="Google Shape;39;p17"/>
            <p:cNvSpPr/>
            <p:nvPr/>
          </p:nvSpPr>
          <p:spPr>
            <a:xfrm>
              <a:off x="3687399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" name="Google Shape;40;p17"/>
            <p:cNvSpPr/>
            <p:nvPr/>
          </p:nvSpPr>
          <p:spPr>
            <a:xfrm>
              <a:off x="3831822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" name="Google Shape;41;p17"/>
            <p:cNvSpPr/>
            <p:nvPr/>
          </p:nvSpPr>
          <p:spPr>
            <a:xfrm>
              <a:off x="3976245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" name="Google Shape;42;p17"/>
            <p:cNvSpPr/>
            <p:nvPr/>
          </p:nvSpPr>
          <p:spPr>
            <a:xfrm>
              <a:off x="4120668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" name="Google Shape;43;p17"/>
            <p:cNvSpPr/>
            <p:nvPr/>
          </p:nvSpPr>
          <p:spPr>
            <a:xfrm>
              <a:off x="4265090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" name="Google Shape;44;p17"/>
            <p:cNvSpPr/>
            <p:nvPr/>
          </p:nvSpPr>
          <p:spPr>
            <a:xfrm>
              <a:off x="4409513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" name="Google Shape;45;p17"/>
            <p:cNvSpPr/>
            <p:nvPr/>
          </p:nvSpPr>
          <p:spPr>
            <a:xfrm>
              <a:off x="4553936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" name="Google Shape;46;p17"/>
            <p:cNvSpPr/>
            <p:nvPr/>
          </p:nvSpPr>
          <p:spPr>
            <a:xfrm>
              <a:off x="4698359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" name="Google Shape;47;p17"/>
            <p:cNvSpPr/>
            <p:nvPr/>
          </p:nvSpPr>
          <p:spPr>
            <a:xfrm>
              <a:off x="4842782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" name="Google Shape;48;p17"/>
            <p:cNvSpPr/>
            <p:nvPr/>
          </p:nvSpPr>
          <p:spPr>
            <a:xfrm>
              <a:off x="4987205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" name="Google Shape;49;p17"/>
            <p:cNvSpPr/>
            <p:nvPr/>
          </p:nvSpPr>
          <p:spPr>
            <a:xfrm>
              <a:off x="5131628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" name="Google Shape;50;p17"/>
            <p:cNvSpPr/>
            <p:nvPr/>
          </p:nvSpPr>
          <p:spPr>
            <a:xfrm>
              <a:off x="5276051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" name="Google Shape;51;p17"/>
            <p:cNvSpPr/>
            <p:nvPr/>
          </p:nvSpPr>
          <p:spPr>
            <a:xfrm>
              <a:off x="5420474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" name="Google Shape;52;p17"/>
            <p:cNvSpPr/>
            <p:nvPr/>
          </p:nvSpPr>
          <p:spPr>
            <a:xfrm>
              <a:off x="5564897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" name="Google Shape;53;p17"/>
            <p:cNvSpPr/>
            <p:nvPr/>
          </p:nvSpPr>
          <p:spPr>
            <a:xfrm>
              <a:off x="5709320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" name="Google Shape;54;p17"/>
            <p:cNvSpPr/>
            <p:nvPr/>
          </p:nvSpPr>
          <p:spPr>
            <a:xfrm>
              <a:off x="5853743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" name="Google Shape;55;p17"/>
            <p:cNvSpPr/>
            <p:nvPr/>
          </p:nvSpPr>
          <p:spPr>
            <a:xfrm>
              <a:off x="5998166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" name="Google Shape;56;p17"/>
            <p:cNvSpPr/>
            <p:nvPr/>
          </p:nvSpPr>
          <p:spPr>
            <a:xfrm>
              <a:off x="6142589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" name="Google Shape;57;p17"/>
            <p:cNvSpPr/>
            <p:nvPr/>
          </p:nvSpPr>
          <p:spPr>
            <a:xfrm>
              <a:off x="6287012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" name="Google Shape;58;p17"/>
            <p:cNvSpPr/>
            <p:nvPr/>
          </p:nvSpPr>
          <p:spPr>
            <a:xfrm>
              <a:off x="6431435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" name="Google Shape;59;p17"/>
            <p:cNvSpPr/>
            <p:nvPr/>
          </p:nvSpPr>
          <p:spPr>
            <a:xfrm>
              <a:off x="6575858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" name="Google Shape;60;p17"/>
            <p:cNvSpPr/>
            <p:nvPr/>
          </p:nvSpPr>
          <p:spPr>
            <a:xfrm>
              <a:off x="6720281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" name="Google Shape;61;p17"/>
            <p:cNvSpPr/>
            <p:nvPr/>
          </p:nvSpPr>
          <p:spPr>
            <a:xfrm>
              <a:off x="6864704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" name="Google Shape;62;p17"/>
            <p:cNvSpPr/>
            <p:nvPr/>
          </p:nvSpPr>
          <p:spPr>
            <a:xfrm>
              <a:off x="7009127" y="567272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" name="Google Shape;63;p17"/>
            <p:cNvSpPr/>
            <p:nvPr/>
          </p:nvSpPr>
          <p:spPr>
            <a:xfrm>
              <a:off x="7153550" y="572567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" name="Google Shape;64;p17"/>
            <p:cNvSpPr/>
            <p:nvPr/>
          </p:nvSpPr>
          <p:spPr>
            <a:xfrm>
              <a:off x="7297973" y="572567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" name="Google Shape;65;p17"/>
            <p:cNvSpPr/>
            <p:nvPr/>
          </p:nvSpPr>
          <p:spPr>
            <a:xfrm>
              <a:off x="7442396" y="572567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" name="Google Shape;66;p17"/>
            <p:cNvSpPr/>
            <p:nvPr/>
          </p:nvSpPr>
          <p:spPr>
            <a:xfrm>
              <a:off x="7586819" y="572567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" name="Google Shape;67;p17"/>
            <p:cNvSpPr/>
            <p:nvPr/>
          </p:nvSpPr>
          <p:spPr>
            <a:xfrm>
              <a:off x="7731242" y="572567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" name="Google Shape;68;p17"/>
            <p:cNvSpPr/>
            <p:nvPr/>
          </p:nvSpPr>
          <p:spPr>
            <a:xfrm>
              <a:off x="7875665" y="572567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" name="Google Shape;69;p17"/>
            <p:cNvSpPr/>
            <p:nvPr/>
          </p:nvSpPr>
          <p:spPr>
            <a:xfrm>
              <a:off x="8020088" y="572567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" name="Google Shape;70;p17"/>
            <p:cNvSpPr/>
            <p:nvPr/>
          </p:nvSpPr>
          <p:spPr>
            <a:xfrm>
              <a:off x="8164511" y="572567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" name="Google Shape;71;p17"/>
            <p:cNvSpPr/>
            <p:nvPr/>
          </p:nvSpPr>
          <p:spPr>
            <a:xfrm>
              <a:off x="8308934" y="572567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" name="Google Shape;72;p17"/>
            <p:cNvSpPr/>
            <p:nvPr/>
          </p:nvSpPr>
          <p:spPr>
            <a:xfrm>
              <a:off x="8453357" y="572567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" name="Google Shape;73;p17"/>
            <p:cNvSpPr/>
            <p:nvPr/>
          </p:nvSpPr>
          <p:spPr>
            <a:xfrm>
              <a:off x="8597780" y="572567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" name="Google Shape;74;p17"/>
            <p:cNvSpPr/>
            <p:nvPr/>
          </p:nvSpPr>
          <p:spPr>
            <a:xfrm>
              <a:off x="8742203" y="572567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" name="Google Shape;75;p17"/>
            <p:cNvSpPr/>
            <p:nvPr/>
          </p:nvSpPr>
          <p:spPr>
            <a:xfrm>
              <a:off x="8886626" y="572567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" name="Google Shape;76;p17"/>
            <p:cNvSpPr/>
            <p:nvPr/>
          </p:nvSpPr>
          <p:spPr>
            <a:xfrm>
              <a:off x="9031049" y="572567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" name="Google Shape;77;p17"/>
            <p:cNvSpPr/>
            <p:nvPr/>
          </p:nvSpPr>
          <p:spPr>
            <a:xfrm>
              <a:off x="9175472" y="572567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" name="Google Shape;78;p17"/>
            <p:cNvSpPr/>
            <p:nvPr/>
          </p:nvSpPr>
          <p:spPr>
            <a:xfrm>
              <a:off x="9319894" y="572567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" name="Google Shape;79;p17"/>
            <p:cNvSpPr/>
            <p:nvPr/>
          </p:nvSpPr>
          <p:spPr>
            <a:xfrm>
              <a:off x="9464317" y="572567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" name="Google Shape;80;p17"/>
            <p:cNvSpPr/>
            <p:nvPr/>
          </p:nvSpPr>
          <p:spPr>
            <a:xfrm>
              <a:off x="9608740" y="572567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" name="Google Shape;81;p17"/>
            <p:cNvSpPr/>
            <p:nvPr/>
          </p:nvSpPr>
          <p:spPr>
            <a:xfrm>
              <a:off x="9753163" y="572567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" name="Google Shape;82;p17"/>
            <p:cNvSpPr/>
            <p:nvPr/>
          </p:nvSpPr>
          <p:spPr>
            <a:xfrm>
              <a:off x="9897586" y="572567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" name="Google Shape;83;p17"/>
            <p:cNvSpPr/>
            <p:nvPr/>
          </p:nvSpPr>
          <p:spPr>
            <a:xfrm>
              <a:off x="10042009" y="572567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" name="Google Shape;84;p17"/>
            <p:cNvSpPr/>
            <p:nvPr/>
          </p:nvSpPr>
          <p:spPr>
            <a:xfrm>
              <a:off x="10186432" y="572567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" name="Google Shape;85;p17"/>
            <p:cNvSpPr/>
            <p:nvPr/>
          </p:nvSpPr>
          <p:spPr>
            <a:xfrm>
              <a:off x="10330855" y="572567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" name="Google Shape;86;p17"/>
            <p:cNvSpPr/>
            <p:nvPr/>
          </p:nvSpPr>
          <p:spPr>
            <a:xfrm>
              <a:off x="10475278" y="572567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" name="Google Shape;87;p17"/>
            <p:cNvSpPr/>
            <p:nvPr/>
          </p:nvSpPr>
          <p:spPr>
            <a:xfrm>
              <a:off x="10619701" y="572567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" name="Google Shape;88;p17"/>
            <p:cNvSpPr/>
            <p:nvPr/>
          </p:nvSpPr>
          <p:spPr>
            <a:xfrm>
              <a:off x="10764124" y="572567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" name="Google Shape;89;p17"/>
            <p:cNvSpPr/>
            <p:nvPr/>
          </p:nvSpPr>
          <p:spPr>
            <a:xfrm>
              <a:off x="10908547" y="572567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" name="Google Shape;90;p17"/>
            <p:cNvSpPr/>
            <p:nvPr/>
          </p:nvSpPr>
          <p:spPr>
            <a:xfrm>
              <a:off x="11052970" y="572567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17"/>
            <p:cNvSpPr/>
            <p:nvPr/>
          </p:nvSpPr>
          <p:spPr>
            <a:xfrm>
              <a:off x="11197393" y="572567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17"/>
            <p:cNvSpPr/>
            <p:nvPr/>
          </p:nvSpPr>
          <p:spPr>
            <a:xfrm>
              <a:off x="11341816" y="572567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" name="Google Shape;93;p17"/>
            <p:cNvSpPr/>
            <p:nvPr/>
          </p:nvSpPr>
          <p:spPr>
            <a:xfrm>
              <a:off x="11486239" y="572567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Google Shape;94;p17"/>
            <p:cNvSpPr/>
            <p:nvPr/>
          </p:nvSpPr>
          <p:spPr>
            <a:xfrm>
              <a:off x="11630662" y="572567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17"/>
            <p:cNvSpPr/>
            <p:nvPr/>
          </p:nvSpPr>
          <p:spPr>
            <a:xfrm>
              <a:off x="11775085" y="572567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17"/>
            <p:cNvSpPr/>
            <p:nvPr/>
          </p:nvSpPr>
          <p:spPr>
            <a:xfrm>
              <a:off x="11919508" y="572567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" name="Google Shape;97;p17"/>
            <p:cNvSpPr/>
            <p:nvPr/>
          </p:nvSpPr>
          <p:spPr>
            <a:xfrm>
              <a:off x="12063931" y="572567"/>
              <a:ext cx="55607" cy="55607"/>
            </a:xfrm>
            <a:prstGeom prst="ellipse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98" name="Google Shape;98;p1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65700" y="446174"/>
            <a:ext cx="2627294" cy="85387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612711" y="699681"/>
            <a:ext cx="1977683" cy="34685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"/>
          <p:cNvSpPr txBox="1">
            <a:spLocks noGrp="1"/>
          </p:cNvSpPr>
          <p:nvPr>
            <p:ph type="ctrTitle"/>
          </p:nvPr>
        </p:nvSpPr>
        <p:spPr>
          <a:xfrm>
            <a:off x="384743" y="1965839"/>
            <a:ext cx="11422500" cy="20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000">
                <a:solidFill>
                  <a:srgbClr val="0E5AB8"/>
                </a:solidFill>
              </a:rPr>
              <a:t>Reversal of Opioid Overdose with Intravenous Buprenorphine and Rapid Transition to Extended-Release Buprenorphine</a:t>
            </a:r>
            <a:endParaRPr sz="4000">
              <a:solidFill>
                <a:srgbClr val="0E5AB8"/>
              </a:solidFill>
            </a:endParaRPr>
          </a:p>
        </p:txBody>
      </p:sp>
      <p:pic>
        <p:nvPicPr>
          <p:cNvPr id="182" name="Google Shape;182;p1" descr="Text&#10;&#10;Description automatically generated with medium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8028" y="362049"/>
            <a:ext cx="3914306" cy="1067538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1"/>
          <p:cNvSpPr txBox="1"/>
          <p:nvPr/>
        </p:nvSpPr>
        <p:spPr>
          <a:xfrm>
            <a:off x="2876100" y="4856808"/>
            <a:ext cx="64398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Michelle Patregnani</a:t>
            </a: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MD and </a:t>
            </a: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Josh Luftig, PA-C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Alameda Health System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Emergency Medicine &amp; Addiction Medicine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5" name="Google Shape;255;g317a897bb30_0_8" descr="Text&#10;&#10;Description automatically generated with medium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8028" y="362049"/>
            <a:ext cx="3914307" cy="1067538"/>
          </a:xfrm>
          <a:prstGeom prst="rect">
            <a:avLst/>
          </a:prstGeom>
          <a:noFill/>
          <a:ln>
            <a:noFill/>
          </a:ln>
        </p:spPr>
      </p:pic>
      <p:sp>
        <p:nvSpPr>
          <p:cNvPr id="256" name="Google Shape;256;g317a897bb30_0_8"/>
          <p:cNvSpPr txBox="1"/>
          <p:nvPr/>
        </p:nvSpPr>
        <p:spPr>
          <a:xfrm>
            <a:off x="1075925" y="1240225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</p:txBody>
      </p:sp>
      <p:sp>
        <p:nvSpPr>
          <p:cNvPr id="257" name="Google Shape;257;g317a897bb30_0_8"/>
          <p:cNvSpPr txBox="1"/>
          <p:nvPr/>
        </p:nvSpPr>
        <p:spPr>
          <a:xfrm>
            <a:off x="1075925" y="1074575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</p:txBody>
      </p:sp>
      <p:pic>
        <p:nvPicPr>
          <p:cNvPr id="258" name="Google Shape;258;g317a897bb30_0_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16600" y="1240225"/>
            <a:ext cx="9753600" cy="5486400"/>
          </a:xfrm>
          <a:prstGeom prst="rect">
            <a:avLst/>
          </a:prstGeom>
          <a:noFill/>
          <a:ln>
            <a:noFill/>
          </a:ln>
        </p:spPr>
      </p:pic>
      <p:sp>
        <p:nvSpPr>
          <p:cNvPr id="259" name="Google Shape;259;g317a897bb30_0_8"/>
          <p:cNvSpPr txBox="1"/>
          <p:nvPr/>
        </p:nvSpPr>
        <p:spPr>
          <a:xfrm>
            <a:off x="965900" y="1429575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</p:txBody>
      </p:sp>
      <p:sp>
        <p:nvSpPr>
          <p:cNvPr id="260" name="Google Shape;260;g317a897bb30_0_8"/>
          <p:cNvSpPr/>
          <p:nvPr/>
        </p:nvSpPr>
        <p:spPr>
          <a:xfrm>
            <a:off x="6832525" y="3100300"/>
            <a:ext cx="4140300" cy="24891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261" name="Google Shape;261;g317a897bb30_0_8"/>
          <p:cNvSpPr/>
          <p:nvPr/>
        </p:nvSpPr>
        <p:spPr>
          <a:xfrm>
            <a:off x="7184300" y="4637575"/>
            <a:ext cx="1832700" cy="8868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g317a897bb30_0_8"/>
          <p:cNvSpPr txBox="1"/>
          <p:nvPr/>
        </p:nvSpPr>
        <p:spPr>
          <a:xfrm>
            <a:off x="12361800" y="5155925"/>
            <a:ext cx="5963400" cy="69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rgbClr val="262626"/>
              </a:solidFill>
            </a:endParaRPr>
          </a:p>
        </p:txBody>
      </p:sp>
      <p:sp>
        <p:nvSpPr>
          <p:cNvPr id="263" name="Google Shape;263;g317a897bb30_0_8"/>
          <p:cNvSpPr txBox="1"/>
          <p:nvPr/>
        </p:nvSpPr>
        <p:spPr>
          <a:xfrm>
            <a:off x="7359950" y="4707775"/>
            <a:ext cx="15054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262626"/>
                </a:solidFill>
              </a:rPr>
              <a:t>Bup 0.3 mg IV q ~1h to wakefulness</a:t>
            </a:r>
            <a:endParaRPr sz="1200">
              <a:solidFill>
                <a:srgbClr val="26262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9" name="Google Shape;269;g313fa936c43_0_51" descr="Text&#10;&#10;Description automatically generated with medium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8028" y="362049"/>
            <a:ext cx="3914307" cy="1067538"/>
          </a:xfrm>
          <a:prstGeom prst="rect">
            <a:avLst/>
          </a:prstGeom>
          <a:noFill/>
          <a:ln>
            <a:noFill/>
          </a:ln>
        </p:spPr>
      </p:pic>
      <p:sp>
        <p:nvSpPr>
          <p:cNvPr id="270" name="Google Shape;270;g313fa936c43_0_51"/>
          <p:cNvSpPr txBox="1"/>
          <p:nvPr/>
        </p:nvSpPr>
        <p:spPr>
          <a:xfrm>
            <a:off x="152400" y="15240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</p:txBody>
      </p:sp>
      <p:sp>
        <p:nvSpPr>
          <p:cNvPr id="271" name="Google Shape;271;g313fa936c43_0_51"/>
          <p:cNvSpPr txBox="1"/>
          <p:nvPr/>
        </p:nvSpPr>
        <p:spPr>
          <a:xfrm>
            <a:off x="304800" y="30480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</p:txBody>
      </p:sp>
      <p:sp>
        <p:nvSpPr>
          <p:cNvPr id="272" name="Google Shape;272;g313fa936c43_0_51"/>
          <p:cNvSpPr txBox="1"/>
          <p:nvPr/>
        </p:nvSpPr>
        <p:spPr>
          <a:xfrm>
            <a:off x="152400" y="15240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</p:txBody>
      </p:sp>
      <p:pic>
        <p:nvPicPr>
          <p:cNvPr id="273" name="Google Shape;273;g313fa936c43_0_5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19050" y="1429575"/>
            <a:ext cx="10257426" cy="5486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4" name="Google Shape;274;g313fa936c43_0_51"/>
          <p:cNvSpPr txBox="1"/>
          <p:nvPr/>
        </p:nvSpPr>
        <p:spPr>
          <a:xfrm>
            <a:off x="304800" y="30480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</p:txBody>
      </p:sp>
      <p:sp>
        <p:nvSpPr>
          <p:cNvPr id="275" name="Google Shape;275;g313fa936c43_0_51"/>
          <p:cNvSpPr/>
          <p:nvPr/>
        </p:nvSpPr>
        <p:spPr>
          <a:xfrm>
            <a:off x="6428450" y="2680875"/>
            <a:ext cx="2447700" cy="9249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6" name="Google Shape;276;g313fa936c43_0_51"/>
          <p:cNvSpPr txBox="1"/>
          <p:nvPr/>
        </p:nvSpPr>
        <p:spPr>
          <a:xfrm>
            <a:off x="6936500" y="2835675"/>
            <a:ext cx="1850100" cy="6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rgbClr val="262626"/>
                </a:solidFill>
              </a:rPr>
              <a:t>Bup-XR</a:t>
            </a:r>
            <a:endParaRPr sz="2600">
              <a:solidFill>
                <a:srgbClr val="262626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317cbd170e3_2_9"/>
          <p:cNvSpPr txBox="1">
            <a:spLocks noGrp="1"/>
          </p:cNvSpPr>
          <p:nvPr>
            <p:ph type="title"/>
          </p:nvPr>
        </p:nvSpPr>
        <p:spPr>
          <a:xfrm>
            <a:off x="590693" y="1516955"/>
            <a:ext cx="10996200" cy="9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5AB8"/>
              </a:buClr>
              <a:buSzPts val="3200"/>
              <a:buFont typeface="Arial"/>
              <a:buNone/>
            </a:pPr>
            <a:r>
              <a:rPr lang="en-US"/>
              <a:t>Conclusions</a:t>
            </a:r>
            <a:endParaRPr/>
          </a:p>
        </p:txBody>
      </p:sp>
      <p:sp>
        <p:nvSpPr>
          <p:cNvPr id="283" name="Google Shape;283;g317cbd170e3_2_9"/>
          <p:cNvSpPr txBox="1">
            <a:spLocks noGrp="1"/>
          </p:cNvSpPr>
          <p:nvPr>
            <p:ph type="body" idx="1"/>
          </p:nvPr>
        </p:nvSpPr>
        <p:spPr>
          <a:xfrm>
            <a:off x="590700" y="2257575"/>
            <a:ext cx="11140800" cy="40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334645" algn="l" rtl="0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 sz="2800"/>
              <a:t>Buprenorphine reverses respiratory depression by displacing full agonist</a:t>
            </a:r>
            <a:endParaRPr sz="2800"/>
          </a:p>
          <a:p>
            <a:pPr marL="228600" lvl="0" indent="-309245" algn="l" rtl="0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sz="2800"/>
              <a:t>IV buprenorphine allows seamless transition from OD to XR-bup</a:t>
            </a:r>
            <a:endParaRPr sz="2800"/>
          </a:p>
          <a:p>
            <a:pPr marL="228600" lvl="0" indent="-309245" algn="l" rtl="0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sz="2800"/>
              <a:t>High load of agonist in overdose setting protects against precipitated withdrawal symptoms</a:t>
            </a:r>
            <a:endParaRPr sz="2800"/>
          </a:p>
          <a:p>
            <a:pPr marL="228600" lvl="0" indent="-309245" algn="l" rtl="0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sz="2800"/>
              <a:t>Potential to reduce OD rates during high risk post OD windows </a:t>
            </a:r>
            <a:endParaRPr sz="2800"/>
          </a:p>
          <a:p>
            <a:pPr marL="228600" lvl="0" indent="-309245" algn="l" rtl="0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sz="2800"/>
              <a:t>Potential to increase retention in this high risk population</a:t>
            </a:r>
            <a:endParaRPr sz="2800"/>
          </a:p>
          <a:p>
            <a:pPr marL="228600" lvl="0" indent="-309245" algn="l" rtl="0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sz="2800"/>
              <a:t>Creates a rapid pathway to long term treatment</a:t>
            </a:r>
            <a:endParaRPr sz="2800"/>
          </a:p>
          <a:p>
            <a:pPr marL="228600" lvl="0" indent="-9906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2040"/>
              <a:buFont typeface="Arial"/>
              <a:buNone/>
            </a:pPr>
            <a:endParaRPr sz="2400"/>
          </a:p>
        </p:txBody>
      </p:sp>
      <p:pic>
        <p:nvPicPr>
          <p:cNvPr id="284" name="Google Shape;284;g317cbd170e3_2_9" descr="Text&#10;&#10;Description automatically generated with medium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8028" y="362049"/>
            <a:ext cx="3914307" cy="1067538"/>
          </a:xfrm>
          <a:prstGeom prst="rect">
            <a:avLst/>
          </a:prstGeom>
          <a:noFill/>
          <a:ln>
            <a:noFill/>
          </a:ln>
        </p:spPr>
      </p:pic>
      <p:sp>
        <p:nvSpPr>
          <p:cNvPr id="285" name="Google Shape;285;g317cbd170e3_2_9"/>
          <p:cNvSpPr txBox="1"/>
          <p:nvPr/>
        </p:nvSpPr>
        <p:spPr>
          <a:xfrm>
            <a:off x="152400" y="15240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317b9d20d98_0_6"/>
          <p:cNvSpPr txBox="1">
            <a:spLocks noGrp="1"/>
          </p:cNvSpPr>
          <p:nvPr>
            <p:ph type="title"/>
          </p:nvPr>
        </p:nvSpPr>
        <p:spPr>
          <a:xfrm>
            <a:off x="590693" y="1516955"/>
            <a:ext cx="10996200" cy="9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5AB8"/>
              </a:buClr>
              <a:buSzPts val="3200"/>
              <a:buFont typeface="Arial"/>
              <a:buNone/>
            </a:pPr>
            <a:r>
              <a:rPr lang="en-US"/>
              <a:t>Health Equity Considerations</a:t>
            </a:r>
            <a:endParaRPr/>
          </a:p>
        </p:txBody>
      </p:sp>
      <p:sp>
        <p:nvSpPr>
          <p:cNvPr id="292" name="Google Shape;292;g317b9d20d98_0_6"/>
          <p:cNvSpPr txBox="1">
            <a:spLocks noGrp="1"/>
          </p:cNvSpPr>
          <p:nvPr>
            <p:ph type="body" idx="1"/>
          </p:nvPr>
        </p:nvSpPr>
        <p:spPr>
          <a:xfrm>
            <a:off x="590700" y="2463950"/>
            <a:ext cx="11140800" cy="40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5527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Char char="•"/>
            </a:pPr>
            <a:r>
              <a:rPr lang="en-US" sz="2800"/>
              <a:t>BIPOC patients are less likely to receive buprenorphine treatment compared to white patients</a:t>
            </a:r>
            <a:endParaRPr sz="2800"/>
          </a:p>
          <a:p>
            <a:pPr marL="228600" lvl="0" indent="-25527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sz="2800"/>
              <a:t>Barriers: insurance coverage disparities, availability of prescribers in underserved areas, treatment bias</a:t>
            </a:r>
            <a:endParaRPr sz="2800"/>
          </a:p>
          <a:p>
            <a:pPr marL="228600" lvl="0" indent="-25527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sz="2800"/>
              <a:t>Protocol benefits: </a:t>
            </a:r>
            <a:endParaRPr sz="2800"/>
          </a:p>
          <a:p>
            <a:pPr marL="685800" lvl="1" indent="-2921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sz="2800"/>
              <a:t>Standardizes care reducing bias </a:t>
            </a:r>
            <a:endParaRPr sz="2800"/>
          </a:p>
          <a:p>
            <a:pPr marL="685800" lvl="1" indent="-2921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sz="2800"/>
              <a:t>Overcomes transportation and pharmacy barriers</a:t>
            </a:r>
            <a:endParaRPr sz="2800"/>
          </a:p>
          <a:p>
            <a:pPr marL="228600" lvl="0" indent="-9906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2040"/>
              <a:buFont typeface="Arial"/>
              <a:buNone/>
            </a:pPr>
            <a:endParaRPr sz="2400"/>
          </a:p>
        </p:txBody>
      </p:sp>
      <p:pic>
        <p:nvPicPr>
          <p:cNvPr id="293" name="Google Shape;293;g317b9d20d98_0_6" descr="Text&#10;&#10;Description automatically generated with medium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8028" y="362049"/>
            <a:ext cx="3914307" cy="1067538"/>
          </a:xfrm>
          <a:prstGeom prst="rect">
            <a:avLst/>
          </a:prstGeom>
          <a:noFill/>
          <a:ln>
            <a:noFill/>
          </a:ln>
        </p:spPr>
      </p:pic>
      <p:sp>
        <p:nvSpPr>
          <p:cNvPr id="294" name="Google Shape;294;g317b9d20d98_0_6"/>
          <p:cNvSpPr txBox="1"/>
          <p:nvPr/>
        </p:nvSpPr>
        <p:spPr>
          <a:xfrm>
            <a:off x="152400" y="15240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16"/>
          <p:cNvSpPr txBox="1">
            <a:spLocks noGrp="1"/>
          </p:cNvSpPr>
          <p:nvPr>
            <p:ph type="title"/>
          </p:nvPr>
        </p:nvSpPr>
        <p:spPr>
          <a:xfrm>
            <a:off x="590693" y="1516955"/>
            <a:ext cx="10996291" cy="9193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5AB8"/>
              </a:buClr>
              <a:buSzPts val="3200"/>
              <a:buFont typeface="Arial"/>
              <a:buNone/>
            </a:pPr>
            <a:r>
              <a:rPr lang="en-US"/>
              <a:t>Thanks! Questions?</a:t>
            </a:r>
            <a:endParaRPr/>
          </a:p>
        </p:txBody>
      </p:sp>
      <p:pic>
        <p:nvPicPr>
          <p:cNvPr id="300" name="Google Shape;300;p16" descr="Highland Hospital, Oakland, CA. | From Wikipedia-- &quot;In 1927,… | Flickr"/>
          <p:cNvPicPr preferRelativeResize="0"/>
          <p:nvPr/>
        </p:nvPicPr>
        <p:blipFill rotWithShape="1">
          <a:blip r:embed="rId3">
            <a:alphaModFix/>
          </a:blip>
          <a:srcRect t="19746" r="1" b="32167"/>
          <a:stretch/>
        </p:blipFill>
        <p:spPr>
          <a:xfrm>
            <a:off x="590694" y="2463950"/>
            <a:ext cx="10996290" cy="3965867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301" name="Google Shape;301;p16" descr="Text&#10;&#10;Description automatically generated with medium confidenc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8028" y="362049"/>
            <a:ext cx="3914306" cy="10675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313fa936c43_0_16"/>
          <p:cNvSpPr txBox="1">
            <a:spLocks noGrp="1"/>
          </p:cNvSpPr>
          <p:nvPr>
            <p:ph type="ctrTitle"/>
          </p:nvPr>
        </p:nvSpPr>
        <p:spPr>
          <a:xfrm>
            <a:off x="384750" y="1733743"/>
            <a:ext cx="11422500" cy="61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000"/>
              <a:t>No conflicts of interest</a:t>
            </a:r>
            <a:endParaRPr sz="4000">
              <a:solidFill>
                <a:srgbClr val="0E5AB8"/>
              </a:solidFill>
            </a:endParaRPr>
          </a:p>
        </p:txBody>
      </p:sp>
      <p:pic>
        <p:nvPicPr>
          <p:cNvPr id="190" name="Google Shape;190;g313fa936c43_0_16" descr="Text&#10;&#10;Description automatically generated with medium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8028" y="362049"/>
            <a:ext cx="3914307" cy="10675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"/>
          <p:cNvSpPr txBox="1">
            <a:spLocks noGrp="1"/>
          </p:cNvSpPr>
          <p:nvPr>
            <p:ph type="title"/>
          </p:nvPr>
        </p:nvSpPr>
        <p:spPr>
          <a:xfrm>
            <a:off x="590693" y="1516955"/>
            <a:ext cx="10996291" cy="9193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Learning objectives</a:t>
            </a:r>
            <a:endParaRPr>
              <a:solidFill>
                <a:schemeClr val="accent1"/>
              </a:solidFill>
            </a:endParaRPr>
          </a:p>
        </p:txBody>
      </p:sp>
      <p:pic>
        <p:nvPicPr>
          <p:cNvPr id="197" name="Google Shape;197;p2" descr="Text&#10;&#10;Description automatically generated with medium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8028" y="362049"/>
            <a:ext cx="3914306" cy="1067538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Google Shape;198;p2"/>
          <p:cNvSpPr txBox="1">
            <a:spLocks noGrp="1"/>
          </p:cNvSpPr>
          <p:nvPr>
            <p:ph type="body" idx="1"/>
          </p:nvPr>
        </p:nvSpPr>
        <p:spPr>
          <a:xfrm>
            <a:off x="590693" y="2523707"/>
            <a:ext cx="10996200" cy="29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30924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sz="2800">
                <a:solidFill>
                  <a:srgbClr val="231F20"/>
                </a:solidFill>
              </a:rPr>
              <a:t>Discuss IV buprenorphine pharmacology for fentanyl overdose</a:t>
            </a:r>
            <a:endParaRPr sz="2800">
              <a:solidFill>
                <a:srgbClr val="231F20"/>
              </a:solidFill>
            </a:endParaRPr>
          </a:p>
          <a:p>
            <a:pPr marL="228600" lvl="0" indent="-30924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sz="2800">
                <a:solidFill>
                  <a:srgbClr val="231F20"/>
                </a:solidFill>
              </a:rPr>
              <a:t>Identify patients and scenarios to maximize benefits and minimize risks of IV buprenorphine reversal for overdose  </a:t>
            </a:r>
            <a:endParaRPr sz="2800">
              <a:solidFill>
                <a:srgbClr val="231F20"/>
              </a:solidFill>
            </a:endParaRPr>
          </a:p>
          <a:p>
            <a:pPr marL="228600" lvl="0" indent="-30924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sz="2800">
                <a:solidFill>
                  <a:srgbClr val="231F20"/>
                </a:solidFill>
              </a:rPr>
              <a:t>Describe a protocol using IV buprenorphine for opioid overdose reversal and rapid advancement to full-dose XR buprenorphine</a:t>
            </a:r>
            <a:endParaRPr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4"/>
          <p:cNvSpPr txBox="1">
            <a:spLocks noGrp="1"/>
          </p:cNvSpPr>
          <p:nvPr>
            <p:ph type="title"/>
          </p:nvPr>
        </p:nvSpPr>
        <p:spPr>
          <a:xfrm>
            <a:off x="590697" y="1516950"/>
            <a:ext cx="6485100" cy="9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5AB8"/>
              </a:buClr>
              <a:buSzPts val="3200"/>
              <a:buFont typeface="Arial"/>
              <a:buNone/>
            </a:pPr>
            <a:r>
              <a:rPr lang="en-US"/>
              <a:t>Bup pharmacology</a:t>
            </a:r>
            <a:endParaRPr/>
          </a:p>
        </p:txBody>
      </p:sp>
      <p:pic>
        <p:nvPicPr>
          <p:cNvPr id="205" name="Google Shape;205;p4" descr="Text&#10;&#10;Description automatically generated with medium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8028" y="362049"/>
            <a:ext cx="3914306" cy="106753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06" name="Google Shape;206;p4"/>
          <p:cNvGraphicFramePr/>
          <p:nvPr/>
        </p:nvGraphicFramePr>
        <p:xfrm>
          <a:off x="148013" y="3265025"/>
          <a:ext cx="3350350" cy="1899650"/>
        </p:xfrm>
        <a:graphic>
          <a:graphicData uri="http://schemas.openxmlformats.org/drawingml/2006/table">
            <a:tbl>
              <a:tblPr>
                <a:noFill/>
                <a:tableStyleId>{F9C40CED-6A91-4C56-9A2B-19C59B14EE72}</a:tableStyleId>
              </a:tblPr>
              <a:tblGrid>
                <a:gridCol w="1353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0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6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71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Route</a:t>
                      </a:r>
                      <a:endParaRPr b="1"/>
                    </a:p>
                  </a:txBody>
                  <a:tcPr marL="91425" marR="91425" marT="91425" marB="91425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SL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IV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Peak plasma concentrations (C</a:t>
                      </a:r>
                      <a:r>
                        <a:rPr lang="en-US" sz="700"/>
                        <a:t>max</a:t>
                      </a:r>
                      <a:r>
                        <a:rPr lang="en-US"/>
                        <a:t>)</a:t>
                      </a:r>
                      <a:endParaRPr/>
                    </a:p>
                  </a:txBody>
                  <a:tcPr marL="91425" marR="91425" marT="91425" marB="91425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45-60 minutes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2-5 minutes  (“quick on / quick off”)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Dose equivalence 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1 mg</a:t>
                      </a:r>
                      <a:endParaRPr/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0.3 mg </a:t>
                      </a:r>
                      <a:endParaRPr/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207" name="Google Shape;207;p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32775" y="2598700"/>
            <a:ext cx="5442524" cy="329262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p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718275" y="1159431"/>
            <a:ext cx="3162701" cy="57575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"/>
          <p:cNvSpPr txBox="1">
            <a:spLocks noGrp="1"/>
          </p:cNvSpPr>
          <p:nvPr>
            <p:ph type="title"/>
          </p:nvPr>
        </p:nvSpPr>
        <p:spPr>
          <a:xfrm>
            <a:off x="590693" y="1516955"/>
            <a:ext cx="10996291" cy="9193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5AB8"/>
              </a:buClr>
              <a:buSzPts val="3200"/>
              <a:buFont typeface="Arial"/>
              <a:buNone/>
            </a:pPr>
            <a:r>
              <a:rPr lang="en-US"/>
              <a:t>Case 1</a:t>
            </a:r>
            <a:endParaRPr/>
          </a:p>
        </p:txBody>
      </p:sp>
      <p:sp>
        <p:nvSpPr>
          <p:cNvPr id="215" name="Google Shape;215;p3"/>
          <p:cNvSpPr txBox="1">
            <a:spLocks noGrp="1"/>
          </p:cNvSpPr>
          <p:nvPr>
            <p:ph type="body" idx="1"/>
          </p:nvPr>
        </p:nvSpPr>
        <p:spPr>
          <a:xfrm>
            <a:off x="148028" y="2463950"/>
            <a:ext cx="11934044" cy="3965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228600" lvl="0" indent="-30924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11200">
                <a:solidFill>
                  <a:srgbClr val="231F20"/>
                </a:solidFill>
              </a:rPr>
              <a:t>A 57-year-old female with opioid, alcohol, and stimulant use disorders</a:t>
            </a:r>
            <a:endParaRPr sz="11200">
              <a:solidFill>
                <a:srgbClr val="231F20"/>
              </a:solidFill>
            </a:endParaRPr>
          </a:p>
          <a:p>
            <a:pPr marL="228600" lvl="0" indent="-30924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11200">
                <a:solidFill>
                  <a:srgbClr val="231F20"/>
                </a:solidFill>
              </a:rPr>
              <a:t>She was unresponsive with respiratory depression and responded to naloxone.</a:t>
            </a:r>
            <a:endParaRPr sz="11200">
              <a:solidFill>
                <a:srgbClr val="231F20"/>
              </a:solidFill>
            </a:endParaRPr>
          </a:p>
          <a:p>
            <a:pPr marL="228600" lvl="0" indent="-30924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11200">
                <a:solidFill>
                  <a:srgbClr val="231F20"/>
                </a:solidFill>
              </a:rPr>
              <a:t>She received IV bup starting at 0.15 mg, then 0.3 mg and 0.6 mg increments hourly, titrated to responsiveness. </a:t>
            </a:r>
            <a:endParaRPr sz="11200">
              <a:solidFill>
                <a:srgbClr val="231F20"/>
              </a:solidFill>
            </a:endParaRPr>
          </a:p>
          <a:p>
            <a:pPr marL="228600" lvl="0" indent="-30924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11200">
                <a:solidFill>
                  <a:srgbClr val="231F20"/>
                </a:solidFill>
              </a:rPr>
              <a:t>She received a total of 2.85 mg IV (roughly equivalent to 8.6 mg SL) administered over 7 hours, followed by buprenorphine-XR 300 mg. </a:t>
            </a:r>
            <a:endParaRPr sz="11200">
              <a:solidFill>
                <a:srgbClr val="231F20"/>
              </a:solidFill>
            </a:endParaRPr>
          </a:p>
          <a:p>
            <a:pPr marL="228600" lvl="0" indent="-30924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11200">
                <a:solidFill>
                  <a:srgbClr val="231F20"/>
                </a:solidFill>
              </a:rPr>
              <a:t>She was observed for 4 hours, then discharged. At follow-up, denied opioid withdrawal symptoms.</a:t>
            </a:r>
            <a:endParaRPr sz="11200">
              <a:solidFill>
                <a:srgbClr val="595959"/>
              </a:solidFill>
            </a:endParaRPr>
          </a:p>
          <a:p>
            <a:pPr marL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800"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Arial"/>
              <a:buNone/>
            </a:pPr>
            <a:endParaRPr sz="2400"/>
          </a:p>
        </p:txBody>
      </p:sp>
      <p:pic>
        <p:nvPicPr>
          <p:cNvPr id="216" name="Google Shape;216;p3" descr="Text&#10;&#10;Description automatically generated with medium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8028" y="362049"/>
            <a:ext cx="3914307" cy="10675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313fa936c43_0_6"/>
          <p:cNvSpPr txBox="1">
            <a:spLocks noGrp="1"/>
          </p:cNvSpPr>
          <p:nvPr>
            <p:ph type="title"/>
          </p:nvPr>
        </p:nvSpPr>
        <p:spPr>
          <a:xfrm>
            <a:off x="590693" y="1516955"/>
            <a:ext cx="10996200" cy="9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5AB8"/>
              </a:buClr>
              <a:buSzPts val="3200"/>
              <a:buFont typeface="Arial"/>
              <a:buNone/>
            </a:pPr>
            <a:r>
              <a:rPr lang="en-US"/>
              <a:t>Case 2</a:t>
            </a:r>
            <a:endParaRPr/>
          </a:p>
        </p:txBody>
      </p:sp>
      <p:sp>
        <p:nvSpPr>
          <p:cNvPr id="223" name="Google Shape;223;g313fa936c43_0_6"/>
          <p:cNvSpPr txBox="1">
            <a:spLocks noGrp="1"/>
          </p:cNvSpPr>
          <p:nvPr>
            <p:ph type="body" idx="1"/>
          </p:nvPr>
        </p:nvSpPr>
        <p:spPr>
          <a:xfrm>
            <a:off x="148028" y="2463950"/>
            <a:ext cx="11934000" cy="39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228600" lvl="0" indent="-30924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11200">
                <a:solidFill>
                  <a:srgbClr val="231F20"/>
                </a:solidFill>
              </a:rPr>
              <a:t>A 26-year-old male with OUD recent incarceration, presented to ED with opioid intoxication</a:t>
            </a:r>
            <a:endParaRPr sz="11200">
              <a:solidFill>
                <a:srgbClr val="231F20"/>
              </a:solidFill>
            </a:endParaRPr>
          </a:p>
          <a:p>
            <a:pPr marL="228600" lvl="0" indent="-30924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11200">
                <a:solidFill>
                  <a:srgbClr val="231F20"/>
                </a:solidFill>
              </a:rPr>
              <a:t>He became unresponsive after fentanyl overdose in the bathroom. </a:t>
            </a:r>
            <a:endParaRPr sz="11200">
              <a:solidFill>
                <a:srgbClr val="231F20"/>
              </a:solidFill>
            </a:endParaRPr>
          </a:p>
          <a:p>
            <a:pPr marL="228600" lvl="0" indent="-30924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11200">
                <a:solidFill>
                  <a:srgbClr val="231F20"/>
                </a:solidFill>
              </a:rPr>
              <a:t>He had no respiratory depression, naloxone not administered. </a:t>
            </a:r>
            <a:endParaRPr sz="11200">
              <a:solidFill>
                <a:srgbClr val="231F20"/>
              </a:solidFill>
            </a:endParaRPr>
          </a:p>
          <a:p>
            <a:pPr marL="228600" lvl="0" indent="-30924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11200">
                <a:solidFill>
                  <a:srgbClr val="231F20"/>
                </a:solidFill>
              </a:rPr>
              <a:t>He received IV bup at 0.3 mg and 0.6 mg increments hourly. </a:t>
            </a:r>
            <a:endParaRPr sz="11200">
              <a:solidFill>
                <a:srgbClr val="231F20"/>
              </a:solidFill>
            </a:endParaRPr>
          </a:p>
          <a:p>
            <a:pPr marL="228600" lvl="0" indent="-30924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11200">
                <a:solidFill>
                  <a:srgbClr val="231F20"/>
                </a:solidFill>
              </a:rPr>
              <a:t>3.3 mg IV (roughly equivalent to 9.9 mg SL) was administered over 7 hours, followed by buprenorphine-XR 300 mg. </a:t>
            </a:r>
            <a:endParaRPr sz="11200">
              <a:solidFill>
                <a:srgbClr val="231F20"/>
              </a:solidFill>
            </a:endParaRPr>
          </a:p>
          <a:p>
            <a:pPr marL="228600" lvl="0" indent="-30924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11200">
                <a:solidFill>
                  <a:srgbClr val="231F20"/>
                </a:solidFill>
              </a:rPr>
              <a:t>He was observed for 40 minutes, then discharged.  At follow-up, he reported feeling well.</a:t>
            </a:r>
            <a:endParaRPr sz="11200">
              <a:solidFill>
                <a:srgbClr val="595959"/>
              </a:solidFill>
            </a:endParaRPr>
          </a:p>
          <a:p>
            <a:pPr marL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800"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Arial"/>
              <a:buNone/>
            </a:pPr>
            <a:endParaRPr sz="2400"/>
          </a:p>
        </p:txBody>
      </p:sp>
      <p:pic>
        <p:nvPicPr>
          <p:cNvPr id="224" name="Google Shape;224;g313fa936c43_0_6" descr="Text&#10;&#10;Description automatically generated with medium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8028" y="362049"/>
            <a:ext cx="3914307" cy="10675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2"/>
          <p:cNvSpPr txBox="1">
            <a:spLocks noGrp="1"/>
          </p:cNvSpPr>
          <p:nvPr>
            <p:ph type="title"/>
          </p:nvPr>
        </p:nvSpPr>
        <p:spPr>
          <a:xfrm>
            <a:off x="590693" y="1516955"/>
            <a:ext cx="10996291" cy="9193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5AB8"/>
              </a:buClr>
              <a:buSzPts val="3200"/>
              <a:buFont typeface="Arial"/>
              <a:buNone/>
            </a:pPr>
            <a:r>
              <a:rPr lang="en-US"/>
              <a:t>Use of IV buprenorphine for reversal   </a:t>
            </a:r>
            <a:endParaRPr/>
          </a:p>
        </p:txBody>
      </p:sp>
      <p:sp>
        <p:nvSpPr>
          <p:cNvPr id="231" name="Google Shape;231;p12"/>
          <p:cNvSpPr txBox="1">
            <a:spLocks noGrp="1"/>
          </p:cNvSpPr>
          <p:nvPr>
            <p:ph type="body" idx="1"/>
          </p:nvPr>
        </p:nvSpPr>
        <p:spPr>
          <a:xfrm>
            <a:off x="590700" y="2463950"/>
            <a:ext cx="10996200" cy="300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228600" lvl="0" indent="-27686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lang="en-US" sz="11200"/>
              <a:t>High opioid load in OD setting permits rapid IV microdosing</a:t>
            </a:r>
            <a:endParaRPr sz="11200"/>
          </a:p>
          <a:p>
            <a:pPr marL="685800" lvl="1" indent="-2921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•"/>
            </a:pPr>
            <a:r>
              <a:rPr lang="en-US" sz="11200"/>
              <a:t>High load mitigates withdrawal symptoms</a:t>
            </a:r>
            <a:endParaRPr sz="11200"/>
          </a:p>
          <a:p>
            <a:pPr marL="685800" lvl="1" indent="-2921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•"/>
            </a:pPr>
            <a:r>
              <a:rPr lang="en-US" sz="11200"/>
              <a:t>IV bup’s “Quick on / Quick off” allows careful uptitration</a:t>
            </a:r>
            <a:endParaRPr sz="11200"/>
          </a:p>
          <a:p>
            <a:pPr marL="228600" lvl="0" indent="-27686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lang="en-US" sz="11200"/>
              <a:t>Rapid IV microdosing </a:t>
            </a:r>
            <a:endParaRPr sz="11200"/>
          </a:p>
          <a:p>
            <a:pPr marL="685800" lvl="1" indent="-2921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lang="en-US" sz="11200"/>
              <a:t>Safely, quickly, and precisely titrates to OD reversal</a:t>
            </a:r>
            <a:endParaRPr sz="11200"/>
          </a:p>
          <a:p>
            <a:pPr marL="685800" lvl="1" indent="-2921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lang="en-US" sz="11200"/>
              <a:t>Smoothly transitions to bup-XR over the course of a single encounter </a:t>
            </a:r>
            <a:endParaRPr sz="2400"/>
          </a:p>
          <a:p>
            <a:pPr marL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5500"/>
          </a:p>
        </p:txBody>
      </p:sp>
      <p:pic>
        <p:nvPicPr>
          <p:cNvPr id="232" name="Google Shape;232;p12" descr="Text&#10;&#10;Description automatically generated with medium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8028" y="362049"/>
            <a:ext cx="3914306" cy="10675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8" name="Google Shape;238;p7" descr="Text&#10;&#10;Description automatically generated with medium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8028" y="362049"/>
            <a:ext cx="3914306" cy="106753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7"/>
          <p:cNvPicPr preferRelativeResize="0"/>
          <p:nvPr/>
        </p:nvPicPr>
        <p:blipFill rotWithShape="1">
          <a:blip r:embed="rId4">
            <a:alphaModFix/>
          </a:blip>
          <a:srcRect t="-2170" b="2170"/>
          <a:stretch/>
        </p:blipFill>
        <p:spPr>
          <a:xfrm>
            <a:off x="1397801" y="1240225"/>
            <a:ext cx="9396401" cy="52854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" name="Google Shape;245;g313fa936c43_0_39" descr="Text&#10;&#10;Description automatically generated with medium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8028" y="362049"/>
            <a:ext cx="3914307" cy="1067538"/>
          </a:xfrm>
          <a:prstGeom prst="rect">
            <a:avLst/>
          </a:prstGeom>
          <a:noFill/>
          <a:ln>
            <a:noFill/>
          </a:ln>
        </p:spPr>
      </p:pic>
      <p:sp>
        <p:nvSpPr>
          <p:cNvPr id="246" name="Google Shape;246;g313fa936c43_0_39"/>
          <p:cNvSpPr txBox="1"/>
          <p:nvPr/>
        </p:nvSpPr>
        <p:spPr>
          <a:xfrm>
            <a:off x="1075925" y="1240225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</p:txBody>
      </p:sp>
      <p:pic>
        <p:nvPicPr>
          <p:cNvPr id="247" name="Google Shape;247;g313fa936c43_0_3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69200" y="1240225"/>
            <a:ext cx="9753600" cy="5486400"/>
          </a:xfrm>
          <a:prstGeom prst="rect">
            <a:avLst/>
          </a:prstGeom>
          <a:noFill/>
          <a:ln>
            <a:noFill/>
          </a:ln>
        </p:spPr>
      </p:pic>
      <p:sp>
        <p:nvSpPr>
          <p:cNvPr id="248" name="Google Shape;248;g313fa936c43_0_39"/>
          <p:cNvSpPr txBox="1"/>
          <p:nvPr/>
        </p:nvSpPr>
        <p:spPr>
          <a:xfrm>
            <a:off x="1075925" y="1074575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</p:txBody>
      </p:sp>
      <p:sp>
        <p:nvSpPr>
          <p:cNvPr id="249" name="Google Shape;249;g313fa936c43_0_39"/>
          <p:cNvSpPr/>
          <p:nvPr/>
        </p:nvSpPr>
        <p:spPr>
          <a:xfrm>
            <a:off x="1638300" y="1905000"/>
            <a:ext cx="2362200" cy="48216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521</Words>
  <Application>Microsoft Office PowerPoint</Application>
  <PresentationFormat>Widescreen</PresentationFormat>
  <Paragraphs>82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Custom Design</vt:lpstr>
      <vt:lpstr>Reversal of Opioid Overdose with Intravenous Buprenorphine and Rapid Transition to Extended-Release Buprenorphine</vt:lpstr>
      <vt:lpstr>No conflicts of interest</vt:lpstr>
      <vt:lpstr>Learning objectives</vt:lpstr>
      <vt:lpstr>Bup pharmacology</vt:lpstr>
      <vt:lpstr>Case 1</vt:lpstr>
      <vt:lpstr>Case 2</vt:lpstr>
      <vt:lpstr>Use of IV buprenorphine for reversal   </vt:lpstr>
      <vt:lpstr>PowerPoint Presentation</vt:lpstr>
      <vt:lpstr>PowerPoint Presentation</vt:lpstr>
      <vt:lpstr>PowerPoint Presentation</vt:lpstr>
      <vt:lpstr>PowerPoint Presentation</vt:lpstr>
      <vt:lpstr>Conclusions</vt:lpstr>
      <vt:lpstr>Health Equity Considerations</vt:lpstr>
      <vt:lpstr>Thanks!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Reversal of Opioid Overdose with Intravenous Buprenorphine and Rapid Transition to Extended-Release Buprenorphine</dc:title>
  <dc:creator>Henry David Schwimmer</dc:creator>
  <cp:lastModifiedBy>Wherry, Elizabeth (CHI)</cp:lastModifiedBy>
  <cp:revision>1</cp:revision>
  <dcterms:created xsi:type="dcterms:W3CDTF">2022-09-05T13:02:49Z</dcterms:created>
  <dcterms:modified xsi:type="dcterms:W3CDTF">2024-11-15T17:46:09Z</dcterms:modified>
</cp:coreProperties>
</file>